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8" Type="http://schemas.openxmlformats.org/officeDocument/2006/relationships/tableStyles" Target="tableStyles.xml"/><Relationship Id="rId157" Type="http://schemas.openxmlformats.org/officeDocument/2006/relationships/viewProps" Target="viewProps.xml"/><Relationship Id="rId156" Type="http://schemas.openxmlformats.org/officeDocument/2006/relationships/presProps" Target="presProps.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rgbClr val="336600"/>
        </a:solidFill>
        <a:effectLst/>
      </p:bgPr>
    </p:bg>
    <p:spTree>
      <p:nvGrpSpPr>
        <p:cNvPr id="1" name=""/>
        <p:cNvGrpSpPr/>
        <p:nvPr/>
      </p:nvGrpSpPr>
      <p:grpSpPr/>
      <p:grpSp>
        <p:nvGrpSpPr>
          <p:cNvPr id="4098" name="组合 6145"/>
          <p:cNvGrpSpPr/>
          <p:nvPr/>
        </p:nvGrpSpPr>
        <p:grpSpPr>
          <a:xfrm>
            <a:off x="-1377949" y="1552575"/>
            <a:ext cx="13569949" cy="5305425"/>
            <a:chOff x="0" y="0"/>
            <a:chExt cx="6412" cy="3342"/>
          </a:xfrm>
        </p:grpSpPr>
        <p:sp>
          <p:nvSpPr>
            <p:cNvPr id="4099" name="未知"/>
            <p:cNvSpPr/>
            <p:nvPr/>
          </p:nvSpPr>
          <p:spPr>
            <a:xfrm>
              <a:off x="2713" y="729"/>
              <a:ext cx="3699" cy="2613"/>
            </a:xfrm>
            <a:custGeom>
              <a:avLst/>
              <a:gdLst/>
              <a:ahLst/>
              <a:cxnLst/>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rgbClr val="182F76"/>
                </a:gs>
                <a:gs pos="100000">
                  <a:schemeClr val="accent2"/>
                </a:gs>
              </a:gsLst>
              <a:lin ang="0" scaled="1"/>
              <a:tileRect/>
            </a:gradFill>
            <a:ln w="9525">
              <a:noFill/>
            </a:ln>
          </p:spPr>
          <p:txBody>
            <a:bodyPr/>
            <a:p>
              <a:endParaRPr lang="zh-CN" altLang="en-US" sz="2400"/>
            </a:p>
          </p:txBody>
        </p:sp>
        <p:sp>
          <p:nvSpPr>
            <p:cNvPr id="4100" name="任意多边形 6147"/>
            <p:cNvSpPr/>
            <p:nvPr/>
          </p:nvSpPr>
          <p:spPr>
            <a:xfrm>
              <a:off x="0" y="0"/>
              <a:ext cx="4237" cy="3342"/>
            </a:xfrm>
            <a:custGeom>
              <a:avLst/>
              <a:gdLst/>
              <a:ahLst/>
              <a:cxnLst>
                <a:cxn ang="270">
                  <a:pos x="3977" y="0"/>
                </a:cxn>
                <a:cxn ang="0">
                  <a:pos x="21600" y="21231"/>
                </a:cxn>
                <a:cxn ang="180">
                  <a:pos x="0" y="21231"/>
                </a:cxn>
              </a:cxnLst>
              <a:pathLst>
                <a:path w="21600" h="21231" fill="none">
                  <a:moveTo>
                    <a:pt x="3977" y="0"/>
                  </a:moveTo>
                  <a:cubicBezTo>
                    <a:pt x="14012" y="1869"/>
                    <a:pt x="21600" y="10664"/>
                    <a:pt x="21600" y="21231"/>
                  </a:cubicBezTo>
                </a:path>
                <a:path w="21600" h="21231" stroke="0">
                  <a:moveTo>
                    <a:pt x="3977" y="0"/>
                  </a:moveTo>
                  <a:cubicBezTo>
                    <a:pt x="14012" y="1869"/>
                    <a:pt x="21600" y="10664"/>
                    <a:pt x="21600" y="21231"/>
                  </a:cubicBezTo>
                  <a:lnTo>
                    <a:pt x="0" y="21231"/>
                  </a:lnTo>
                  <a:close/>
                </a:path>
              </a:pathLst>
            </a:custGeom>
            <a:noFill/>
            <a:ln w="12700" cap="rnd" cmpd="sng">
              <a:solidFill>
                <a:schemeClr val="accent2"/>
              </a:solidFill>
              <a:prstDash val="solid"/>
              <a:round/>
              <a:headEnd type="none" w="med" len="med"/>
              <a:tailEnd type="none" w="med" len="med"/>
            </a:ln>
          </p:spPr>
          <p:txBody>
            <a:bodyPr/>
            <a:p>
              <a:endParaRPr lang="zh-CN" altLang="en-US" sz="2400"/>
            </a:p>
          </p:txBody>
        </p:sp>
      </p:grpSp>
      <p:sp>
        <p:nvSpPr>
          <p:cNvPr id="6149" name="标题 6148"/>
          <p:cNvSpPr>
            <a:spLocks noGrp="1"/>
          </p:cNvSpPr>
          <p:nvPr>
            <p:ph type="ctrTitle" sz="quarter"/>
          </p:nvPr>
        </p:nvSpPr>
        <p:spPr>
          <a:xfrm>
            <a:off x="1725084" y="762000"/>
            <a:ext cx="10363200" cy="1143000"/>
          </a:xfrm>
          <a:prstGeom prst="rect">
            <a:avLst/>
          </a:prstGeom>
          <a:noFill/>
          <a:ln w="9525">
            <a:noFill/>
          </a:ln>
        </p:spPr>
        <p:txBody>
          <a:bodyPr lIns="92075" tIns="46038" rIns="92075" bIns="46038" anchor="b"/>
          <a:lstStyle>
            <a:lvl1pPr lvl="0">
              <a:defRPr/>
            </a:lvl1pPr>
          </a:lstStyle>
          <a:p>
            <a:pPr lvl="0" fontAlgn="base"/>
            <a:r>
              <a:rPr lang="zh-CN" altLang="en-US" strike="noStrike" noProof="1"/>
              <a:t>单击此处编辑母版标题样式</a:t>
            </a:r>
            <a:endParaRPr lang="zh-CN" altLang="en-US" strike="noStrike" noProof="1"/>
          </a:p>
        </p:txBody>
      </p:sp>
      <p:sp>
        <p:nvSpPr>
          <p:cNvPr id="6150" name="副标题 6149"/>
          <p:cNvSpPr>
            <a:spLocks noGrp="1"/>
          </p:cNvSpPr>
          <p:nvPr>
            <p:ph type="subTitle" sz="quarter" idx="1"/>
          </p:nvPr>
        </p:nvSpPr>
        <p:spPr>
          <a:xfrm>
            <a:off x="914400" y="3429000"/>
            <a:ext cx="8534400" cy="1752600"/>
          </a:xfrm>
          <a:prstGeom prst="rect">
            <a:avLst/>
          </a:prstGeom>
          <a:noFill/>
          <a:ln w="9525">
            <a:noFill/>
          </a:ln>
        </p:spPr>
        <p:txBody>
          <a:bodyPr lIns="92075" tIns="46038" rIns="92075" bIns="46038" anchor="ct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zh-CN" altLang="en-US" strike="noStrike" noProof="1"/>
              <a:t>单击此处编辑母版副标题样式</a:t>
            </a:r>
            <a:endParaRPr lang="zh-CN" altLang="en-US" strike="noStrike" noProof="1"/>
          </a:p>
        </p:txBody>
      </p:sp>
      <p:sp>
        <p:nvSpPr>
          <p:cNvPr id="6151" name="日期占位符 6150"/>
          <p:cNvSpPr>
            <a:spLocks noGrp="1"/>
          </p:cNvSpPr>
          <p:nvPr>
            <p:ph type="dt" sz="quarter" idx="2"/>
          </p:nvPr>
        </p:nvSpPr>
        <p:spPr>
          <a:xfrm>
            <a:off x="914400" y="6248400"/>
            <a:ext cx="2540000" cy="457200"/>
          </a:xfrm>
          <a:prstGeom prst="rect">
            <a:avLst/>
          </a:prstGeom>
          <a:noFill/>
          <a:ln w="9525">
            <a:noFill/>
          </a:ln>
        </p:spPr>
        <p:txBody>
          <a:bodyPr lIns="92075" tIns="46038" rIns="92075" bIns="46038" anchor="ctr"/>
          <a:lstStyle>
            <a:lvl1pPr>
              <a:defRPr sz="1400"/>
            </a:lvl1pPr>
          </a:lstStyle>
          <a:p>
            <a:pPr eaLnBrk="1" fontAlgn="base" hangingPunct="1"/>
            <a:endParaRPr lang="zh-CN" altLang="en-US" strike="noStrike" noProof="1" dirty="0">
              <a:latin typeface="Times New Roman" panose="02020603050405020304" pitchFamily="2" charset="0"/>
            </a:endParaRPr>
          </a:p>
        </p:txBody>
      </p:sp>
      <p:sp>
        <p:nvSpPr>
          <p:cNvPr id="6152" name="页脚占位符 6151"/>
          <p:cNvSpPr>
            <a:spLocks noGrp="1"/>
          </p:cNvSpPr>
          <p:nvPr>
            <p:ph type="ftr" sz="quarter" idx="3"/>
          </p:nvPr>
        </p:nvSpPr>
        <p:spPr>
          <a:xfrm>
            <a:off x="4165600" y="6248400"/>
            <a:ext cx="3860800" cy="457200"/>
          </a:xfrm>
          <a:prstGeom prst="rect">
            <a:avLst/>
          </a:prstGeom>
          <a:noFill/>
          <a:ln w="9525">
            <a:noFill/>
          </a:ln>
        </p:spPr>
        <p:txBody>
          <a:bodyPr lIns="92075" tIns="46038" rIns="92075" bIns="46038" anchor="ctr"/>
          <a:lstStyle>
            <a:lvl1pPr algn="ctr">
              <a:defRPr sz="1400"/>
            </a:lvl1pPr>
          </a:lstStyle>
          <a:p>
            <a:pPr eaLnBrk="1" fontAlgn="base" hangingPunct="1"/>
            <a:endParaRPr lang="zh-CN" altLang="en-US" strike="noStrike" noProof="1" dirty="0">
              <a:latin typeface="Times New Roman" panose="02020603050405020304" pitchFamily="2" charset="0"/>
            </a:endParaRPr>
          </a:p>
        </p:txBody>
      </p:sp>
      <p:sp>
        <p:nvSpPr>
          <p:cNvPr id="6153" name="灯片编号占位符 6152"/>
          <p:cNvSpPr>
            <a:spLocks noGrp="1"/>
          </p:cNvSpPr>
          <p:nvPr>
            <p:ph type="sldNum" sz="quarter" idx="4"/>
          </p:nvPr>
        </p:nvSpPr>
        <p:spPr>
          <a:xfrm>
            <a:off x="8737600" y="6248400"/>
            <a:ext cx="2540000" cy="457200"/>
          </a:xfrm>
          <a:prstGeom prst="rect">
            <a:avLst/>
          </a:prstGeom>
          <a:noFill/>
          <a:ln w="9525">
            <a:noFill/>
          </a:ln>
        </p:spPr>
        <p:txBody>
          <a:bodyPr lIns="92075" tIns="46038" rIns="92075" bIns="46038" anchor="ctr"/>
          <a:lstStyle>
            <a:lvl1pPr algn="r">
              <a:defRPr sz="1400"/>
            </a:lvl1pPr>
          </a:lstStyle>
          <a:p>
            <a:pPr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914400" y="609600"/>
            <a:ext cx="7622209" cy="5486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4400" y="609600"/>
            <a:ext cx="10363200" cy="5486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838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14400" y="1981200"/>
            <a:ext cx="5077968"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99632" y="1981200"/>
            <a:ext cx="5077968"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6600"/>
        </a:solidFill>
        <a:effectLst/>
      </p:bgPr>
    </p:bg>
    <p:spTree>
      <p:nvGrpSpPr>
        <p:cNvPr id="1" name=""/>
        <p:cNvGrpSpPr/>
        <p:nvPr/>
      </p:nvGrpSpPr>
      <p:grpSpPr/>
      <p:grpSp>
        <p:nvGrpSpPr>
          <p:cNvPr id="2050" name="组合 5121"/>
          <p:cNvGrpSpPr/>
          <p:nvPr/>
        </p:nvGrpSpPr>
        <p:grpSpPr>
          <a:xfrm>
            <a:off x="0" y="1588"/>
            <a:ext cx="12177184" cy="6845300"/>
            <a:chOff x="0" y="0"/>
            <a:chExt cx="5753" cy="4312"/>
          </a:xfrm>
        </p:grpSpPr>
        <p:sp>
          <p:nvSpPr>
            <p:cNvPr id="2051" name="未知"/>
            <p:cNvSpPr/>
            <p:nvPr/>
          </p:nvSpPr>
          <p:spPr>
            <a:xfrm>
              <a:off x="3394" y="998"/>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182F76"/>
                </a:gs>
                <a:gs pos="100000">
                  <a:schemeClr val="accent2"/>
                </a:gs>
              </a:gsLst>
              <a:lin ang="0" scaled="1"/>
              <a:tileRect/>
            </a:gradFill>
            <a:ln w="9525">
              <a:noFill/>
            </a:ln>
          </p:spPr>
          <p:txBody>
            <a:bodyPr/>
            <a:p>
              <a:endParaRPr lang="zh-CN" altLang="en-US" sz="2400"/>
            </a:p>
          </p:txBody>
        </p:sp>
        <p:sp>
          <p:nvSpPr>
            <p:cNvPr id="2052" name="任意多边形 5123"/>
            <p:cNvSpPr/>
            <p:nvPr/>
          </p:nvSpPr>
          <p:spPr>
            <a:xfrm>
              <a:off x="0" y="0"/>
              <a:ext cx="5298" cy="4312"/>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12700" cap="rnd" cmpd="sng">
              <a:solidFill>
                <a:schemeClr val="accent2"/>
              </a:solidFill>
              <a:prstDash val="solid"/>
              <a:round/>
              <a:headEnd type="none" w="med" len="med"/>
              <a:tailEnd type="none" w="med" len="med"/>
            </a:ln>
          </p:spPr>
          <p:txBody>
            <a:bodyPr/>
            <a:p>
              <a:endParaRPr lang="zh-CN" altLang="en-US" sz="2400"/>
            </a:p>
          </p:txBody>
        </p:sp>
      </p:grpSp>
      <p:sp>
        <p:nvSpPr>
          <p:cNvPr id="5125" name="标题 5124"/>
          <p:cNvSpPr>
            <a:spLocks noGrp="1"/>
          </p:cNvSpPr>
          <p:nvPr>
            <p:ph type="title"/>
          </p:nvPr>
        </p:nvSpPr>
        <p:spPr>
          <a:xfrm>
            <a:off x="914400" y="609600"/>
            <a:ext cx="10363200" cy="1143000"/>
          </a:xfrm>
          <a:prstGeom prst="rect">
            <a:avLst/>
          </a:prstGeom>
          <a:noFill/>
          <a:ln w="9525">
            <a:noFill/>
          </a:ln>
        </p:spPr>
        <p:txBody>
          <a:bodyPr lIns="92075" tIns="46038" rIns="92075" bIns="46038" anchor="ctr"/>
          <a:p>
            <a:pPr lvl="0" fontAlgn="base"/>
            <a:r>
              <a:rPr lang="zh-CN" altLang="en-US" strike="noStrike" noProof="1"/>
              <a:t>单击此处编辑母版标题样式</a:t>
            </a:r>
            <a:endParaRPr lang="zh-CN" altLang="en-US" strike="noStrike" noProof="1"/>
          </a:p>
        </p:txBody>
      </p:sp>
      <p:sp>
        <p:nvSpPr>
          <p:cNvPr id="5126" name="日期占位符 5125"/>
          <p:cNvSpPr>
            <a:spLocks noGrp="1"/>
          </p:cNvSpPr>
          <p:nvPr>
            <p:ph type="dt" sz="half" idx="2"/>
          </p:nvPr>
        </p:nvSpPr>
        <p:spPr>
          <a:xfrm>
            <a:off x="914400" y="6248400"/>
            <a:ext cx="2540000" cy="457200"/>
          </a:xfrm>
          <a:prstGeom prst="rect">
            <a:avLst/>
          </a:prstGeom>
          <a:noFill/>
          <a:ln w="9525">
            <a:noFill/>
          </a:ln>
        </p:spPr>
        <p:txBody>
          <a:bodyPr lIns="92075" tIns="46038" rIns="92075" bIns="46038" anchor="ctr"/>
          <a:lstStyle>
            <a:lvl1pPr>
              <a:defRPr sz="1400"/>
            </a:lvl1pPr>
          </a:lstStyle>
          <a:p>
            <a:pPr lvl="0" eaLnBrk="1" fontAlgn="base" hangingPunct="1"/>
            <a:endParaRPr lang="zh-CN" altLang="en-US" strike="noStrike" noProof="1" dirty="0">
              <a:latin typeface="Times New Roman" panose="02020603050405020304" pitchFamily="2" charset="0"/>
            </a:endParaRPr>
          </a:p>
        </p:txBody>
      </p:sp>
      <p:sp>
        <p:nvSpPr>
          <p:cNvPr id="5127" name="页脚占位符 5126"/>
          <p:cNvSpPr>
            <a:spLocks noGrp="1"/>
          </p:cNvSpPr>
          <p:nvPr>
            <p:ph type="ftr" sz="quarter" idx="3"/>
          </p:nvPr>
        </p:nvSpPr>
        <p:spPr>
          <a:xfrm>
            <a:off x="4165600" y="6248400"/>
            <a:ext cx="3860800" cy="457200"/>
          </a:xfrm>
          <a:prstGeom prst="rect">
            <a:avLst/>
          </a:prstGeom>
          <a:noFill/>
          <a:ln w="9525">
            <a:noFill/>
          </a:ln>
        </p:spPr>
        <p:txBody>
          <a:bodyPr lIns="92075" tIns="46038" rIns="92075" bIns="46038" anchor="ctr"/>
          <a:lstStyle>
            <a:lvl1pPr algn="ctr">
              <a:defRPr sz="1400"/>
            </a:lvl1pPr>
          </a:lstStyle>
          <a:p>
            <a:pPr lvl="0" eaLnBrk="1" fontAlgn="base" hangingPunct="1"/>
            <a:endParaRPr lang="zh-CN" altLang="en-US" strike="noStrike" noProof="1" dirty="0">
              <a:latin typeface="Times New Roman" panose="02020603050405020304" pitchFamily="2" charset="0"/>
            </a:endParaRPr>
          </a:p>
        </p:txBody>
      </p:sp>
      <p:sp>
        <p:nvSpPr>
          <p:cNvPr id="5128" name="灯片编号占位符 5127"/>
          <p:cNvSpPr>
            <a:spLocks noGrp="1"/>
          </p:cNvSpPr>
          <p:nvPr>
            <p:ph type="sldNum" sz="quarter" idx="4"/>
          </p:nvPr>
        </p:nvSpPr>
        <p:spPr>
          <a:xfrm>
            <a:off x="8737600" y="6248400"/>
            <a:ext cx="2540000" cy="457200"/>
          </a:xfrm>
          <a:prstGeom prst="rect">
            <a:avLst/>
          </a:prstGeom>
          <a:noFill/>
          <a:ln w="9525">
            <a:noFill/>
          </a:ln>
        </p:spPr>
        <p:txBody>
          <a:bodyPr lIns="92075" tIns="46038" rIns="92075" bIns="46038" anchor="ctr"/>
          <a:lstStyle>
            <a:lvl1pPr algn="r">
              <a:defRPr sz="1400"/>
            </a:lvl1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
        <p:nvSpPr>
          <p:cNvPr id="2057" name="文本占位符 5128"/>
          <p:cNvSpPr>
            <a:spLocks noGrp="1"/>
          </p:cNvSpPr>
          <p:nvPr>
            <p:ph type="body"/>
          </p:nvPr>
        </p:nvSpPr>
        <p:spPr>
          <a:xfrm>
            <a:off x="914400" y="1981200"/>
            <a:ext cx="10363200" cy="4114800"/>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effectLst>
            <a:outerShdw blurRad="38100" dist="38100" dir="2700000">
              <a:srgbClr val="000000"/>
            </a:outerShdw>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0866" name="标题 420865"/>
          <p:cNvSpPr>
            <a:spLocks noGrp="1"/>
          </p:cNvSpPr>
          <p:nvPr>
            <p:ph type="title"/>
          </p:nvPr>
        </p:nvSpPr>
        <p:spPr>
          <a:xfrm>
            <a:off x="2714625" y="152400"/>
            <a:ext cx="5181600" cy="990600"/>
          </a:xfrm>
        </p:spPr>
        <p:txBody>
          <a:bodyPr lIns="92075" tIns="46038" rIns="92075" bIns="46038" anchor="ctr"/>
          <a:p>
            <a:pPr fontAlgn="base"/>
            <a:r>
              <a:rPr lang="zh-CN" altLang="en-US" sz="6000" b="1" strike="noStrike" noProof="1" dirty="0">
                <a:latin typeface="楷体_GB2312" pitchFamily="1" charset="-122"/>
                <a:ea typeface="楷体_GB2312" pitchFamily="1" charset="-122"/>
              </a:rPr>
              <a:t>第</a:t>
            </a:r>
            <a:r>
              <a:rPr lang="en-US" altLang="x-none" sz="6000" b="1" strike="noStrike" noProof="1" dirty="0">
                <a:latin typeface="Times New Roman" panose="02020603050405020304" pitchFamily="2" charset="0"/>
                <a:ea typeface="楷体_GB2312" pitchFamily="1" charset="-122"/>
              </a:rPr>
              <a:t>7</a:t>
            </a:r>
            <a:r>
              <a:rPr lang="zh-CN" altLang="en-US" sz="6000" b="1" strike="noStrike" noProof="1" dirty="0">
                <a:latin typeface="楷体_GB2312" pitchFamily="1" charset="-122"/>
                <a:ea typeface="楷体_GB2312" pitchFamily="1" charset="-122"/>
              </a:rPr>
              <a:t>章  图</a:t>
            </a:r>
            <a:endParaRPr lang="zh-CN" altLang="en-US" sz="6000" b="1" strike="noStrike" noProof="1" dirty="0">
              <a:latin typeface="楷体_GB2312" pitchFamily="1" charset="-122"/>
              <a:ea typeface="楷体_GB2312" pitchFamily="1" charset="-122"/>
            </a:endParaRPr>
          </a:p>
        </p:txBody>
      </p:sp>
      <p:sp>
        <p:nvSpPr>
          <p:cNvPr id="420867" name="内容占位符 420866"/>
          <p:cNvSpPr>
            <a:spLocks noGrp="1"/>
          </p:cNvSpPr>
          <p:nvPr>
            <p:ph idx="1"/>
          </p:nvPr>
        </p:nvSpPr>
        <p:spPr>
          <a:xfrm>
            <a:off x="1744663" y="1219200"/>
            <a:ext cx="8743950" cy="4657725"/>
          </a:xfrm>
        </p:spPr>
        <p:txBody>
          <a:bodyPr anchor="t"/>
          <a:p>
            <a:pPr marL="0" indent="0">
              <a:lnSpc>
                <a:spcPct val="110000"/>
              </a:lnSpc>
              <a:buNone/>
            </a:pPr>
            <a:r>
              <a:rPr lang="zh-CN" altLang="en-US" sz="2800" dirty="0"/>
              <a:t>        </a:t>
            </a:r>
            <a:r>
              <a:rPr lang="zh-CN" altLang="en-US" sz="2800" b="1" dirty="0">
                <a:solidFill>
                  <a:schemeClr val="folHlink"/>
                </a:solidFill>
              </a:rPr>
              <a:t>图</a:t>
            </a:r>
            <a:r>
              <a:rPr lang="en-US" altLang="x-none" sz="2800" b="1" dirty="0"/>
              <a:t>(</a:t>
            </a:r>
            <a:r>
              <a:rPr lang="en-US" altLang="x-none" sz="2800" b="1" dirty="0">
                <a:solidFill>
                  <a:schemeClr val="accent1"/>
                </a:solidFill>
              </a:rPr>
              <a:t>Graph</a:t>
            </a:r>
            <a:r>
              <a:rPr lang="en-US" altLang="x-none" sz="2800" b="1" dirty="0"/>
              <a:t>)</a:t>
            </a:r>
            <a:r>
              <a:rPr lang="zh-CN" altLang="en-US" sz="2800" b="1" dirty="0"/>
              <a:t>是一种比线性表和树更为复杂的数据结构。</a:t>
            </a:r>
            <a:endParaRPr lang="zh-CN" altLang="en-US" sz="2800" b="1" dirty="0"/>
          </a:p>
          <a:p>
            <a:pPr marL="0" indent="0">
              <a:lnSpc>
                <a:spcPct val="110000"/>
              </a:lnSpc>
              <a:buNone/>
            </a:pPr>
            <a:r>
              <a:rPr lang="zh-CN" altLang="en-US" b="1" dirty="0">
                <a:solidFill>
                  <a:schemeClr val="tx2"/>
                </a:solidFill>
              </a:rPr>
              <a:t>       </a:t>
            </a:r>
            <a:r>
              <a:rPr lang="zh-CN" altLang="en-US" b="1" dirty="0">
                <a:solidFill>
                  <a:schemeClr val="folHlink"/>
                </a:solidFill>
              </a:rPr>
              <a:t>线性结构</a:t>
            </a:r>
            <a:r>
              <a:rPr lang="zh-CN" altLang="en-US" b="1" dirty="0"/>
              <a:t>：</a:t>
            </a:r>
            <a:r>
              <a:rPr lang="zh-CN" altLang="en-US" sz="2800" b="1" dirty="0"/>
              <a:t>是研究数据元素之间的一对一关系。在这种结构中，除第一个和最后一个元素外，任何一个元素都有唯一的一个直接前驱和直接后继。</a:t>
            </a:r>
            <a:endParaRPr lang="zh-CN" altLang="en-US" sz="2800" b="1" dirty="0"/>
          </a:p>
          <a:p>
            <a:pPr marL="0" indent="0">
              <a:lnSpc>
                <a:spcPct val="110000"/>
              </a:lnSpc>
              <a:buNone/>
            </a:pPr>
            <a:r>
              <a:rPr lang="zh-CN" altLang="en-US" b="1" dirty="0">
                <a:solidFill>
                  <a:schemeClr val="tx2"/>
                </a:solidFill>
              </a:rPr>
              <a:t>       </a:t>
            </a:r>
            <a:r>
              <a:rPr lang="zh-CN" altLang="en-US" b="1" dirty="0">
                <a:solidFill>
                  <a:schemeClr val="folHlink"/>
                </a:solidFill>
              </a:rPr>
              <a:t>树结构</a:t>
            </a:r>
            <a:r>
              <a:rPr lang="zh-CN" altLang="en-US" b="1" dirty="0"/>
              <a:t>：</a:t>
            </a:r>
            <a:r>
              <a:rPr lang="zh-CN" altLang="en-US" sz="2800" b="1" dirty="0"/>
              <a:t>是研究数据元素之间的一对多的关系。在这种结构中，每个元素对下</a:t>
            </a:r>
            <a:r>
              <a:rPr lang="en-US" altLang="x-none" sz="2800" b="1" dirty="0"/>
              <a:t>(</a:t>
            </a:r>
            <a:r>
              <a:rPr lang="zh-CN" altLang="en-US" sz="2800" b="1" dirty="0"/>
              <a:t>层</a:t>
            </a:r>
            <a:r>
              <a:rPr lang="en-US" altLang="x-none" sz="2800" b="1" dirty="0"/>
              <a:t>)</a:t>
            </a:r>
            <a:r>
              <a:rPr lang="zh-CN" altLang="en-US" sz="2800" b="1" dirty="0"/>
              <a:t>可以有</a:t>
            </a:r>
            <a:r>
              <a:rPr lang="en-US" altLang="x-none" sz="2800" b="1" dirty="0"/>
              <a:t>0</a:t>
            </a:r>
            <a:r>
              <a:rPr lang="zh-CN" altLang="en-US" sz="2800" b="1" dirty="0"/>
              <a:t>个或多个元素相联系，对上</a:t>
            </a:r>
            <a:r>
              <a:rPr lang="en-US" altLang="x-none" sz="2800" b="1" dirty="0"/>
              <a:t>(</a:t>
            </a:r>
            <a:r>
              <a:rPr lang="zh-CN" altLang="en-US" sz="2800" b="1" dirty="0"/>
              <a:t>层</a:t>
            </a:r>
            <a:r>
              <a:rPr lang="en-US" altLang="x-none" sz="2800" b="1" dirty="0"/>
              <a:t>)</a:t>
            </a:r>
            <a:r>
              <a:rPr lang="zh-CN" altLang="en-US" sz="2800" b="1" dirty="0"/>
              <a:t>只有唯一的一个元素相关，数据元素之间有明显的层次关系。</a:t>
            </a:r>
            <a:endParaRPr lang="zh-CN" altLang="en-US" sz="2800" b="1"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0866"/>
                                        </p:tgtEl>
                                        <p:attrNameLst>
                                          <p:attrName>style.visibility</p:attrName>
                                        </p:attrNameLst>
                                      </p:cBhvr>
                                      <p:to>
                                        <p:strVal val="visible"/>
                                      </p:to>
                                    </p:set>
                                    <p:anim calcmode="lin" valueType="num">
                                      <p:cBhvr additive="base">
                                        <p:cTn id="7" dur="500" fill="hold"/>
                                        <p:tgtEl>
                                          <p:spTgt spid="420866"/>
                                        </p:tgtEl>
                                        <p:attrNameLst>
                                          <p:attrName>ppt_x</p:attrName>
                                        </p:attrNameLst>
                                      </p:cBhvr>
                                      <p:tavLst>
                                        <p:tav tm="0">
                                          <p:val>
                                            <p:strVal val="0-#ppt_w/2"/>
                                          </p:val>
                                        </p:tav>
                                        <p:tav tm="100000">
                                          <p:val>
                                            <p:strVal val="#ppt_x"/>
                                          </p:val>
                                        </p:tav>
                                      </p:tavLst>
                                    </p:anim>
                                    <p:anim calcmode="lin" valueType="num">
                                      <p:cBhvr additive="base">
                                        <p:cTn id="8" dur="500" fill="hold"/>
                                        <p:tgtEl>
                                          <p:spTgt spid="4208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0867">
                                            <p:txEl>
                                              <p:charRg st="0" end="36"/>
                                            </p:txEl>
                                          </p:spTgt>
                                        </p:tgtEl>
                                        <p:attrNameLst>
                                          <p:attrName>style.visibility</p:attrName>
                                        </p:attrNameLst>
                                      </p:cBhvr>
                                      <p:to>
                                        <p:strVal val="visible"/>
                                      </p:to>
                                    </p:set>
                                    <p:anim calcmode="lin" valueType="num">
                                      <p:cBhvr additive="base">
                                        <p:cTn id="13" dur="500" fill="hold"/>
                                        <p:tgtEl>
                                          <p:spTgt spid="420867">
                                            <p:txEl>
                                              <p:charRg st="0" end="3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20867">
                                            <p:txEl>
                                              <p:charRg st="0" end="3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20867">
                                            <p:txEl>
                                              <p:charRg st="0" end="36"/>
                                            </p:txEl>
                                          </p:spTgt>
                                        </p:tgtEl>
                                        <p:attrNameLst>
                                          <p:attrName>ppt_c</p:attrName>
                                        </p:attrNameLst>
                                      </p:cBhvr>
                                      <p:to>
                                        <a:schemeClr val="hlink"/>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20867">
                                            <p:txEl>
                                              <p:charRg st="36" end="108"/>
                                            </p:txEl>
                                          </p:spTgt>
                                        </p:tgtEl>
                                        <p:attrNameLst>
                                          <p:attrName>style.visibility</p:attrName>
                                        </p:attrNameLst>
                                      </p:cBhvr>
                                      <p:to>
                                        <p:strVal val="visible"/>
                                      </p:to>
                                    </p:set>
                                    <p:anim calcmode="lin" valueType="num">
                                      <p:cBhvr additive="base">
                                        <p:cTn id="19" dur="500" fill="hold"/>
                                        <p:tgtEl>
                                          <p:spTgt spid="420867">
                                            <p:txEl>
                                              <p:charRg st="36" end="10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20867">
                                            <p:txEl>
                                              <p:charRg st="36" end="108"/>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20867">
                                            <p:txEl>
                                              <p:charRg st="36" end="108"/>
                                            </p:txEl>
                                          </p:spTgt>
                                        </p:tgtEl>
                                        <p:attrNameLst>
                                          <p:attrName>ppt_c</p:attrName>
                                        </p:attrNameLst>
                                      </p:cBhvr>
                                      <p:to>
                                        <a:schemeClr val="hlink"/>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20867">
                                            <p:txEl>
                                              <p:charRg st="108" end="199"/>
                                            </p:txEl>
                                          </p:spTgt>
                                        </p:tgtEl>
                                        <p:attrNameLst>
                                          <p:attrName>style.visibility</p:attrName>
                                        </p:attrNameLst>
                                      </p:cBhvr>
                                      <p:to>
                                        <p:strVal val="visible"/>
                                      </p:to>
                                    </p:set>
                                    <p:anim calcmode="lin" valueType="num">
                                      <p:cBhvr additive="base">
                                        <p:cTn id="25" dur="500" fill="hold"/>
                                        <p:tgtEl>
                                          <p:spTgt spid="420867">
                                            <p:txEl>
                                              <p:charRg st="108" end="199"/>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20867">
                                            <p:txEl>
                                              <p:charRg st="108" end="199"/>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20867">
                                            <p:txEl>
                                              <p:charRg st="108" end="199"/>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6" grpId="0"/>
      <p:bldP spid="42086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4001" name="文本占位符 430081"/>
          <p:cNvSpPr>
            <a:spLocks noGrp="1"/>
          </p:cNvSpPr>
          <p:nvPr>
            <p:ph idx="1"/>
          </p:nvPr>
        </p:nvSpPr>
        <p:spPr>
          <a:xfrm>
            <a:off x="1676400" y="152400"/>
            <a:ext cx="8839200" cy="6229350"/>
          </a:xfrm>
        </p:spPr>
        <p:txBody>
          <a:bodyPr anchor="t"/>
          <a:p>
            <a:pPr marL="0" indent="0">
              <a:lnSpc>
                <a:spcPct val="110000"/>
              </a:lnSpc>
              <a:buNone/>
            </a:pPr>
            <a:r>
              <a:rPr lang="zh-CN" altLang="en-US" sz="2800" b="1" dirty="0"/>
              <a:t>        或</a:t>
            </a:r>
            <a:r>
              <a:rPr lang="zh-CN" altLang="en-US" sz="2800" b="1" dirty="0">
                <a:solidFill>
                  <a:schemeClr val="folHlink"/>
                </a:solidFill>
              </a:rPr>
              <a:t>路径</a:t>
            </a:r>
            <a:r>
              <a:rPr lang="zh-CN" altLang="en-US" sz="2800" b="1" dirty="0"/>
              <a:t>是图</a:t>
            </a:r>
            <a:r>
              <a:rPr lang="en-US" altLang="x-none" sz="2800" b="1" dirty="0"/>
              <a:t>G</a:t>
            </a:r>
            <a:r>
              <a:rPr lang="zh-CN" altLang="en-US" sz="2800" b="1" dirty="0"/>
              <a:t>中连接两顶点之间所经过的顶点序列。即  </a:t>
            </a:r>
            <a:endParaRPr lang="zh-CN" altLang="en-US" sz="2800" b="1" dirty="0"/>
          </a:p>
          <a:p>
            <a:pPr marL="533400" lvl="1" indent="0">
              <a:lnSpc>
                <a:spcPct val="110000"/>
              </a:lnSpc>
              <a:buNone/>
            </a:pPr>
            <a:r>
              <a:rPr lang="en-US" altLang="x-none" b="1" dirty="0"/>
              <a:t>Path=v</a:t>
            </a:r>
            <a:r>
              <a:rPr lang="en-US" altLang="x-none" b="1" baseline="-18000" dirty="0"/>
              <a:t>i0</a:t>
            </a:r>
            <a:r>
              <a:rPr lang="en-US" altLang="x-none" b="1" dirty="0"/>
              <a:t>v</a:t>
            </a:r>
            <a:r>
              <a:rPr lang="en-US" altLang="x-none" b="1" baseline="-18000" dirty="0"/>
              <a:t>i1</a:t>
            </a:r>
            <a:r>
              <a:rPr lang="en-US" altLang="x-none" b="1" dirty="0">
                <a:cs typeface="Times New Roman" panose="02020603050405020304" pitchFamily="2" charset="0"/>
              </a:rPr>
              <a:t>…</a:t>
            </a:r>
            <a:r>
              <a:rPr lang="en-US" altLang="x-none" b="1" dirty="0"/>
              <a:t>v</a:t>
            </a:r>
            <a:r>
              <a:rPr lang="en-US" altLang="x-none" b="1" baseline="-18000" dirty="0"/>
              <a:t>im </a:t>
            </a:r>
            <a:r>
              <a:rPr lang="zh-CN" altLang="en-US" b="1" dirty="0"/>
              <a:t>，</a:t>
            </a:r>
            <a:r>
              <a:rPr lang="en-US" altLang="x-none" b="1" dirty="0"/>
              <a:t>v</a:t>
            </a:r>
            <a:r>
              <a:rPr lang="en-US" altLang="x-none" b="1" baseline="-18000" dirty="0"/>
              <a:t>ij</a:t>
            </a:r>
            <a:r>
              <a:rPr lang="en-US" altLang="x-none" b="1" dirty="0">
                <a:latin typeface="楷体_GB2312" pitchFamily="1" charset="-122"/>
                <a:ea typeface="楷体_GB2312" pitchFamily="1" charset="-122"/>
                <a:sym typeface="Symbol" panose="05050102010706020507" pitchFamily="2" charset="2"/>
              </a:rPr>
              <a:t></a:t>
            </a:r>
            <a:r>
              <a:rPr lang="en-US" altLang="x-none" b="1" dirty="0">
                <a:ea typeface="Arial Unicode MS" panose="020B0604020202020204" charset="-122"/>
              </a:rPr>
              <a:t>V</a:t>
            </a:r>
            <a:r>
              <a:rPr lang="zh-CN" altLang="en-US" b="1" dirty="0"/>
              <a:t>且</a:t>
            </a:r>
            <a:r>
              <a:rPr lang="en-US" altLang="x-none" b="1" dirty="0"/>
              <a:t>(v</a:t>
            </a:r>
            <a:r>
              <a:rPr lang="en-US" altLang="x-none" b="1" baseline="-18000" dirty="0"/>
              <a:t>ij-1</a:t>
            </a:r>
            <a:r>
              <a:rPr lang="en-US" altLang="x-none" b="1" dirty="0">
                <a:ea typeface="Arial Unicode MS" panose="020B0604020202020204" charset="-122"/>
              </a:rPr>
              <a:t>, </a:t>
            </a:r>
            <a:r>
              <a:rPr lang="en-US" altLang="x-none" b="1" dirty="0"/>
              <a:t>v</a:t>
            </a:r>
            <a:r>
              <a:rPr lang="en-US" altLang="x-none" b="1" baseline="-18000" dirty="0"/>
              <a:t>ij</a:t>
            </a:r>
            <a:r>
              <a:rPr lang="en-US" altLang="x-none" b="1" dirty="0"/>
              <a:t>)</a:t>
            </a:r>
            <a:r>
              <a:rPr lang="en-US" altLang="x-none" b="1" dirty="0">
                <a:latin typeface="楷体_GB2312" pitchFamily="1" charset="-122"/>
                <a:ea typeface="楷体_GB2312" pitchFamily="1" charset="-122"/>
                <a:sym typeface="Symbol" panose="05050102010706020507" pitchFamily="2" charset="2"/>
              </a:rPr>
              <a:t></a:t>
            </a:r>
            <a:r>
              <a:rPr lang="en-US" altLang="x-none" b="1" dirty="0">
                <a:ea typeface="Arial Unicode MS" panose="020B0604020202020204" charset="-122"/>
              </a:rPr>
              <a:t>E   j=1,2, </a:t>
            </a:r>
            <a:r>
              <a:rPr lang="en-US" altLang="x-none" b="1" dirty="0">
                <a:cs typeface="Times New Roman" panose="02020603050405020304" pitchFamily="2" charset="0"/>
              </a:rPr>
              <a:t>…</a:t>
            </a:r>
            <a:r>
              <a:rPr lang="en-US" altLang="x-none" b="1" dirty="0">
                <a:ea typeface="Arial Unicode MS" panose="020B0604020202020204" charset="-122"/>
              </a:rPr>
              <a:t>,m</a:t>
            </a:r>
            <a:endParaRPr lang="en-US" altLang="x-none" b="1" dirty="0">
              <a:ea typeface="Arial Unicode MS" panose="020B0604020202020204" charset="-122"/>
            </a:endParaRPr>
          </a:p>
          <a:p>
            <a:pPr marL="533400" lvl="1" indent="0">
              <a:lnSpc>
                <a:spcPct val="110000"/>
              </a:lnSpc>
              <a:buNone/>
            </a:pPr>
            <a:r>
              <a:rPr lang="zh-CN" altLang="en-US" b="1" dirty="0"/>
              <a:t>或  </a:t>
            </a:r>
            <a:endParaRPr lang="zh-CN" altLang="en-US" b="1" dirty="0"/>
          </a:p>
          <a:p>
            <a:pPr marL="533400" lvl="1" indent="0">
              <a:lnSpc>
                <a:spcPct val="110000"/>
              </a:lnSpc>
              <a:buNone/>
            </a:pPr>
            <a:r>
              <a:rPr lang="en-US" altLang="x-none" b="1" dirty="0"/>
              <a:t>Path=v</a:t>
            </a:r>
            <a:r>
              <a:rPr lang="en-US" altLang="x-none" b="1" baseline="-18000" dirty="0"/>
              <a:t>i0</a:t>
            </a:r>
            <a:r>
              <a:rPr lang="en-US" altLang="x-none" b="1" dirty="0"/>
              <a:t>v</a:t>
            </a:r>
            <a:r>
              <a:rPr lang="en-US" altLang="x-none" b="1" baseline="-18000" dirty="0"/>
              <a:t>i1 </a:t>
            </a:r>
            <a:r>
              <a:rPr lang="en-US" altLang="x-none" b="1" dirty="0">
                <a:cs typeface="Times New Roman" panose="02020603050405020304" pitchFamily="2" charset="0"/>
              </a:rPr>
              <a:t>…</a:t>
            </a:r>
            <a:r>
              <a:rPr lang="en-US" altLang="x-none" b="1" dirty="0"/>
              <a:t>v</a:t>
            </a:r>
            <a:r>
              <a:rPr lang="en-US" altLang="x-none" b="1" baseline="-18000" dirty="0"/>
              <a:t>im </a:t>
            </a:r>
            <a:r>
              <a:rPr lang="zh-CN" altLang="en-US" b="1" dirty="0"/>
              <a:t>，</a:t>
            </a:r>
            <a:r>
              <a:rPr lang="en-US" altLang="x-none" b="1" dirty="0"/>
              <a:t>v</a:t>
            </a:r>
            <a:r>
              <a:rPr lang="en-US" altLang="x-none" b="1" baseline="-18000" dirty="0"/>
              <a:t>ij</a:t>
            </a:r>
            <a:r>
              <a:rPr lang="en-US" altLang="x-none" b="1" dirty="0">
                <a:latin typeface="楷体_GB2312" pitchFamily="1" charset="-122"/>
                <a:ea typeface="楷体_GB2312" pitchFamily="1" charset="-122"/>
                <a:sym typeface="Symbol" panose="05050102010706020507" pitchFamily="2" charset="2"/>
              </a:rPr>
              <a:t></a:t>
            </a:r>
            <a:r>
              <a:rPr lang="en-US" altLang="x-none" b="1" dirty="0">
                <a:ea typeface="Arial Unicode MS" panose="020B0604020202020204" charset="-122"/>
              </a:rPr>
              <a:t>V</a:t>
            </a:r>
            <a:r>
              <a:rPr lang="zh-CN" altLang="en-US" b="1" dirty="0"/>
              <a:t>且</a:t>
            </a:r>
            <a:r>
              <a:rPr lang="en-US" altLang="x-none" b="1" dirty="0"/>
              <a:t>&lt;v</a:t>
            </a:r>
            <a:r>
              <a:rPr lang="en-US" altLang="x-none" b="1" baseline="-18000" dirty="0"/>
              <a:t>ij-1</a:t>
            </a:r>
            <a:r>
              <a:rPr lang="en-US" altLang="x-none" b="1" dirty="0">
                <a:ea typeface="Arial Unicode MS" panose="020B0604020202020204" charset="-122"/>
              </a:rPr>
              <a:t>, </a:t>
            </a:r>
            <a:r>
              <a:rPr lang="en-US" altLang="x-none" b="1" dirty="0"/>
              <a:t>v</a:t>
            </a:r>
            <a:r>
              <a:rPr lang="en-US" altLang="x-none" b="1" baseline="-18000" dirty="0"/>
              <a:t>ij&gt;</a:t>
            </a:r>
            <a:r>
              <a:rPr lang="en-US" altLang="x-none" b="1" dirty="0">
                <a:latin typeface="楷体_GB2312" pitchFamily="1" charset="-122"/>
                <a:ea typeface="楷体_GB2312" pitchFamily="1" charset="-122"/>
                <a:sym typeface="Symbol" panose="05050102010706020507" pitchFamily="2" charset="2"/>
              </a:rPr>
              <a:t></a:t>
            </a:r>
            <a:r>
              <a:rPr lang="en-US" altLang="x-none" b="1" dirty="0">
                <a:ea typeface="Arial Unicode MS" panose="020B0604020202020204" charset="-122"/>
              </a:rPr>
              <a:t>E  j=1,2, </a:t>
            </a:r>
            <a:r>
              <a:rPr lang="en-US" altLang="x-none" b="1" dirty="0">
                <a:cs typeface="Times New Roman" panose="02020603050405020304" pitchFamily="2" charset="0"/>
              </a:rPr>
              <a:t>…</a:t>
            </a:r>
            <a:r>
              <a:rPr lang="en-US" altLang="x-none" b="1" dirty="0">
                <a:ea typeface="Arial Unicode MS" panose="020B0604020202020204" charset="-122"/>
              </a:rPr>
              <a:t>,m</a:t>
            </a:r>
            <a:endParaRPr lang="en-US" altLang="x-none" b="1" dirty="0">
              <a:ea typeface="Arial Unicode MS" panose="020B0604020202020204" charset="-122"/>
            </a:endParaRPr>
          </a:p>
          <a:p>
            <a:pPr marL="0" indent="0">
              <a:lnSpc>
                <a:spcPct val="110000"/>
              </a:lnSpc>
              <a:buNone/>
            </a:pPr>
            <a:r>
              <a:rPr lang="en-US" altLang="x-none" sz="2800" b="1" dirty="0"/>
              <a:t>        </a:t>
            </a:r>
            <a:r>
              <a:rPr lang="zh-CN" altLang="en-US" sz="2800" b="1" dirty="0"/>
              <a:t>路径上边或有向边</a:t>
            </a:r>
            <a:r>
              <a:rPr lang="en-US" altLang="x-none" sz="2800" b="1" dirty="0"/>
              <a:t>(</a:t>
            </a:r>
            <a:r>
              <a:rPr lang="zh-CN" altLang="en-US" sz="2800" b="1" dirty="0"/>
              <a:t>弧</a:t>
            </a:r>
            <a:r>
              <a:rPr lang="en-US" altLang="x-none" sz="2800" b="1" dirty="0"/>
              <a:t>)</a:t>
            </a:r>
            <a:r>
              <a:rPr lang="zh-CN" altLang="en-US" sz="2800" b="1" dirty="0"/>
              <a:t>的数目称为该</a:t>
            </a:r>
            <a:r>
              <a:rPr lang="zh-CN" altLang="en-US" sz="2800" b="1" dirty="0">
                <a:solidFill>
                  <a:schemeClr val="accent1"/>
                </a:solidFill>
              </a:rPr>
              <a:t>路径</a:t>
            </a:r>
            <a:r>
              <a:rPr lang="zh-CN" altLang="en-US" sz="2800" b="1" dirty="0"/>
              <a:t>的</a:t>
            </a:r>
            <a:r>
              <a:rPr lang="zh-CN" altLang="en-US" sz="2800" b="1" dirty="0">
                <a:solidFill>
                  <a:schemeClr val="folHlink"/>
                </a:solidFill>
              </a:rPr>
              <a:t>长度</a:t>
            </a:r>
            <a:r>
              <a:rPr lang="zh-CN" altLang="en-US" sz="2800" b="1" dirty="0"/>
              <a:t>。</a:t>
            </a:r>
            <a:endParaRPr lang="zh-CN" altLang="en-US" sz="2800" b="1" dirty="0"/>
          </a:p>
          <a:p>
            <a:pPr marL="0" indent="0">
              <a:lnSpc>
                <a:spcPct val="110000"/>
              </a:lnSpc>
              <a:buNone/>
            </a:pPr>
            <a:r>
              <a:rPr lang="zh-CN" altLang="en-US" sz="2800" b="1" dirty="0"/>
              <a:t>        在一条路径中，若</a:t>
            </a:r>
            <a:r>
              <a:rPr lang="zh-CN" altLang="en-US" sz="2800" b="1" dirty="0">
                <a:solidFill>
                  <a:schemeClr val="accent1"/>
                </a:solidFill>
              </a:rPr>
              <a:t>没有重复相同</a:t>
            </a:r>
            <a:r>
              <a:rPr lang="zh-CN" altLang="en-US" sz="2800" b="1" dirty="0"/>
              <a:t>的顶点，该路径称为</a:t>
            </a:r>
            <a:r>
              <a:rPr lang="zh-CN" altLang="en-US" sz="2800" b="1" dirty="0">
                <a:solidFill>
                  <a:schemeClr val="folHlink"/>
                </a:solidFill>
              </a:rPr>
              <a:t>简单路径</a:t>
            </a:r>
            <a:r>
              <a:rPr lang="zh-CN" altLang="en-US" sz="2800" b="1" dirty="0"/>
              <a:t>；第一个顶点和最后一个顶点相同的路径称为</a:t>
            </a:r>
            <a:r>
              <a:rPr lang="zh-CN" altLang="en-US" sz="2800" b="1" dirty="0">
                <a:solidFill>
                  <a:schemeClr val="folHlink"/>
                </a:solidFill>
              </a:rPr>
              <a:t>回路</a:t>
            </a:r>
            <a:r>
              <a:rPr lang="en-US" altLang="x-none" sz="2800" b="1" dirty="0"/>
              <a:t>(</a:t>
            </a:r>
            <a:r>
              <a:rPr lang="zh-CN" altLang="en-US" sz="2800" b="1" dirty="0">
                <a:solidFill>
                  <a:schemeClr val="folHlink"/>
                </a:solidFill>
              </a:rPr>
              <a:t>环</a:t>
            </a:r>
            <a:r>
              <a:rPr lang="en-US" altLang="x-none" sz="2800" b="1" dirty="0"/>
              <a:t>)</a:t>
            </a:r>
            <a:r>
              <a:rPr lang="zh-CN" altLang="en-US" sz="2800" b="1" dirty="0"/>
              <a:t>；在一个回路中，若除第一个与最后一个顶点外，其余顶点不重复出现的回路称为</a:t>
            </a:r>
            <a:r>
              <a:rPr lang="zh-CN" altLang="en-US" sz="2800" b="1" dirty="0">
                <a:solidFill>
                  <a:schemeClr val="folHlink"/>
                </a:solidFill>
              </a:rPr>
              <a:t>简单回路</a:t>
            </a:r>
            <a:r>
              <a:rPr lang="en-US" altLang="x-none" sz="2800" b="1" dirty="0"/>
              <a:t>(</a:t>
            </a:r>
            <a:r>
              <a:rPr lang="zh-CN" altLang="en-US" sz="2800" b="1" dirty="0">
                <a:solidFill>
                  <a:schemeClr val="folHlink"/>
                </a:solidFill>
              </a:rPr>
              <a:t>简单环</a:t>
            </a:r>
            <a:r>
              <a:rPr lang="en-US" altLang="x-none" sz="2800" b="1" dirty="0"/>
              <a:t>)</a:t>
            </a:r>
            <a:r>
              <a:rPr lang="zh-CN" altLang="en-US" sz="2800" b="1" dirty="0"/>
              <a:t>。</a:t>
            </a:r>
            <a:endParaRPr lang="zh-CN" altLang="en-US" sz="2800" b="1" dirty="0">
              <a:ea typeface="Arial Unicode MS" panose="020B0604020202020204"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6161" name="矩形 522241"/>
          <p:cNvSpPr/>
          <p:nvPr/>
        </p:nvSpPr>
        <p:spPr>
          <a:xfrm>
            <a:off x="1676400" y="296863"/>
            <a:ext cx="8812213" cy="2052637"/>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3200" b="1" dirty="0">
                <a:solidFill>
                  <a:schemeClr val="folHlink"/>
                </a:solidFill>
                <a:latin typeface="Times New Roman" panose="02020603050405020304" pitchFamily="2" charset="0"/>
                <a:ea typeface="宋体" panose="02010600030101010101" pitchFamily="2" charset="-122"/>
              </a:rPr>
              <a:t>算法分析</a:t>
            </a:r>
            <a:r>
              <a:rPr lang="zh-CN" altLang="en-US" sz="32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设带权连通图有</a:t>
            </a:r>
            <a:r>
              <a:rPr lang="en-US" altLang="x-none" sz="2800" b="1" dirty="0">
                <a:latin typeface="Times New Roman" panose="02020603050405020304" pitchFamily="2" charset="0"/>
                <a:ea typeface="宋体" panose="02010600030101010101" pitchFamily="2" charset="-122"/>
              </a:rPr>
              <a:t>n</a:t>
            </a:r>
            <a:r>
              <a:rPr lang="zh-CN" altLang="en-US" sz="2800" b="1" dirty="0">
                <a:latin typeface="Times New Roman" panose="02020603050405020304" pitchFamily="2" charset="0"/>
                <a:ea typeface="宋体" panose="02010600030101010101" pitchFamily="2" charset="-122"/>
              </a:rPr>
              <a:t>个顶点，则算法的主要执行是二重循环： 求</a:t>
            </a:r>
            <a:r>
              <a:rPr lang="en-US" altLang="x-none" sz="2800" b="1" dirty="0">
                <a:latin typeface="Times New Roman" panose="02020603050405020304" pitchFamily="2" charset="0"/>
                <a:ea typeface="宋体" panose="02010600030101010101" pitchFamily="2" charset="-122"/>
              </a:rPr>
              <a:t>closedge</a:t>
            </a:r>
            <a:r>
              <a:rPr lang="zh-CN" altLang="en-US" sz="2800" b="1" dirty="0">
                <a:latin typeface="Times New Roman" panose="02020603050405020304" pitchFamily="2" charset="0"/>
                <a:ea typeface="宋体" panose="02010600030101010101" pitchFamily="2" charset="-122"/>
              </a:rPr>
              <a:t>中权值最小的边，频度为</a:t>
            </a:r>
            <a:r>
              <a:rPr lang="en-US" altLang="x-none" sz="2800" b="1" dirty="0">
                <a:latin typeface="Times New Roman" panose="02020603050405020304" pitchFamily="2" charset="0"/>
                <a:ea typeface="宋体" panose="02010600030101010101" pitchFamily="2" charset="-122"/>
              </a:rPr>
              <a:t>n-1</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修改</a:t>
            </a:r>
            <a:r>
              <a:rPr lang="en-US" altLang="x-none" sz="2800" b="1" dirty="0">
                <a:latin typeface="Times New Roman" panose="02020603050405020304" pitchFamily="2" charset="0"/>
                <a:ea typeface="宋体" panose="02010600030101010101" pitchFamily="2" charset="-122"/>
              </a:rPr>
              <a:t>closedge</a:t>
            </a:r>
            <a:r>
              <a:rPr lang="zh-CN" altLang="en-US" sz="2800" b="1" dirty="0">
                <a:latin typeface="Times New Roman" panose="02020603050405020304" pitchFamily="2" charset="0"/>
                <a:ea typeface="宋体" panose="02010600030101010101" pitchFamily="2" charset="-122"/>
              </a:rPr>
              <a:t>数组，频度为</a:t>
            </a:r>
            <a:r>
              <a:rPr lang="en-US" altLang="x-none" sz="2800" b="1" dirty="0">
                <a:latin typeface="Times New Roman" panose="02020603050405020304" pitchFamily="2" charset="0"/>
                <a:ea typeface="宋体" panose="02010600030101010101" pitchFamily="2" charset="-122"/>
              </a:rPr>
              <a:t>n </a:t>
            </a:r>
            <a:r>
              <a:rPr lang="zh-CN" altLang="en-US" sz="2800" b="1" dirty="0">
                <a:latin typeface="宋体" panose="02010600030101010101" pitchFamily="2" charset="-122"/>
                <a:ea typeface="宋体" panose="02010600030101010101" pitchFamily="2" charset="-122"/>
              </a:rPr>
              <a:t>。因此</a:t>
            </a:r>
            <a:r>
              <a:rPr lang="zh-CN" altLang="en-US" sz="2800" b="1" dirty="0">
                <a:latin typeface="Times New Roman" panose="02020603050405020304" pitchFamily="2" charset="0"/>
                <a:ea typeface="宋体" panose="02010600030101010101" pitchFamily="2" charset="-122"/>
              </a:rPr>
              <a:t>，整个算法的时间复杂度是</a:t>
            </a:r>
            <a:r>
              <a:rPr lang="en-US" altLang="x-none" sz="3200" b="1" dirty="0">
                <a:latin typeface="Times New Roman" panose="02020603050405020304" pitchFamily="2" charset="0"/>
                <a:ea typeface="宋体" panose="02010600030101010101" pitchFamily="2" charset="-122"/>
              </a:rPr>
              <a:t>O(n</a:t>
            </a:r>
            <a:r>
              <a:rPr lang="en-US" altLang="x-none" sz="3200" b="1" baseline="22000" dirty="0">
                <a:latin typeface="Times New Roman" panose="02020603050405020304" pitchFamily="2" charset="0"/>
                <a:ea typeface="宋体" panose="02010600030101010101" pitchFamily="2" charset="-122"/>
              </a:rPr>
              <a:t>2</a:t>
            </a:r>
            <a:r>
              <a:rPr lang="en-US" altLang="x-none" sz="32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，与边的数目无关</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3266" name="标题 523265"/>
          <p:cNvSpPr>
            <a:spLocks noGrp="1"/>
          </p:cNvSpPr>
          <p:nvPr>
            <p:ph type="title"/>
          </p:nvPr>
        </p:nvSpPr>
        <p:spPr>
          <a:xfrm>
            <a:off x="2209800" y="295275"/>
            <a:ext cx="8229600" cy="685800"/>
          </a:xfrm>
        </p:spPr>
        <p:txBody>
          <a:bodyPr lIns="92075" tIns="46038" rIns="92075" bIns="46038" anchor="ctr"/>
          <a:p>
            <a:pPr fontAlgn="base"/>
            <a:r>
              <a:rPr lang="en-US" altLang="x-none" b="1" strike="noStrike" noProof="1" dirty="0">
                <a:latin typeface="Times New Roman" panose="02020603050405020304" pitchFamily="2" charset="0"/>
              </a:rPr>
              <a:t>7.5.2  </a:t>
            </a:r>
            <a:r>
              <a:rPr lang="zh-CN" altLang="en-US" b="1" strike="noStrike" noProof="1" dirty="0">
                <a:latin typeface="Times New Roman" panose="02020603050405020304" pitchFamily="2" charset="0"/>
                <a:ea typeface="楷体_GB2312" pitchFamily="1" charset="-122"/>
              </a:rPr>
              <a:t>克鲁斯卡尔</a:t>
            </a:r>
            <a:r>
              <a:rPr lang="en-US" altLang="x-none" b="1" strike="noStrike" noProof="1" dirty="0">
                <a:latin typeface="Times New Roman" panose="02020603050405020304" pitchFamily="2" charset="0"/>
              </a:rPr>
              <a:t>(Kruskal)</a:t>
            </a:r>
            <a:r>
              <a:rPr lang="zh-CN" altLang="en-US" b="1" strike="noStrike" noProof="1" dirty="0">
                <a:latin typeface="楷体_GB2312" pitchFamily="1" charset="-122"/>
                <a:ea typeface="楷体_GB2312" pitchFamily="1" charset="-122"/>
              </a:rPr>
              <a:t>算法</a:t>
            </a:r>
            <a:endParaRPr lang="zh-CN" altLang="en-US" b="1" strike="noStrike" noProof="1" dirty="0">
              <a:latin typeface="楷体_GB2312" pitchFamily="1" charset="-122"/>
              <a:ea typeface="楷体_GB2312" pitchFamily="1" charset="-122"/>
            </a:endParaRPr>
          </a:p>
        </p:txBody>
      </p:sp>
      <p:sp>
        <p:nvSpPr>
          <p:cNvPr id="477186" name="文本占位符 523266"/>
          <p:cNvSpPr>
            <a:spLocks noGrp="1"/>
          </p:cNvSpPr>
          <p:nvPr>
            <p:ph idx="1"/>
          </p:nvPr>
        </p:nvSpPr>
        <p:spPr>
          <a:xfrm>
            <a:off x="1676400" y="1295400"/>
            <a:ext cx="8812213" cy="5086350"/>
          </a:xfrm>
        </p:spPr>
        <p:txBody>
          <a:bodyPr anchor="t"/>
          <a:p>
            <a:pPr marL="0" indent="0">
              <a:lnSpc>
                <a:spcPct val="110000"/>
              </a:lnSpc>
              <a:spcAft>
                <a:spcPct val="20000"/>
              </a:spcAft>
              <a:buNone/>
            </a:pPr>
            <a:r>
              <a:rPr lang="en-US" altLang="x-none" sz="4000" b="1" dirty="0">
                <a:solidFill>
                  <a:schemeClr val="folHlink"/>
                </a:solidFill>
              </a:rPr>
              <a:t>1</a:t>
            </a:r>
            <a:r>
              <a:rPr lang="en-US" altLang="x-none" sz="4000" b="1" dirty="0">
                <a:solidFill>
                  <a:schemeClr val="folHlink"/>
                </a:solidFill>
                <a:latin typeface="宋体" panose="02010600030101010101" pitchFamily="2" charset="-122"/>
              </a:rPr>
              <a:t> </a:t>
            </a:r>
            <a:r>
              <a:rPr lang="zh-CN" altLang="en-US" sz="4000" b="1" dirty="0">
                <a:solidFill>
                  <a:schemeClr val="folHlink"/>
                </a:solidFill>
                <a:latin typeface="楷体_GB2312" pitchFamily="1" charset="-122"/>
                <a:ea typeface="楷体_GB2312" pitchFamily="1" charset="-122"/>
              </a:rPr>
              <a:t>算法思想</a:t>
            </a:r>
            <a:endParaRPr lang="zh-CN" altLang="en-US" sz="4000" b="1" dirty="0">
              <a:solidFill>
                <a:schemeClr val="folHlink"/>
              </a:solidFill>
              <a:latin typeface="楷体_GB2312" pitchFamily="1" charset="-122"/>
              <a:ea typeface="楷体_GB2312" pitchFamily="1" charset="-122"/>
            </a:endParaRPr>
          </a:p>
          <a:p>
            <a:pPr marL="0" indent="0">
              <a:lnSpc>
                <a:spcPct val="110000"/>
              </a:lnSpc>
              <a:buNone/>
            </a:pPr>
            <a:r>
              <a:rPr lang="zh-CN" altLang="en-US" sz="2800" b="1" dirty="0"/>
              <a:t>        设</a:t>
            </a:r>
            <a:r>
              <a:rPr lang="en-US" altLang="x-none" sz="2800" b="1" dirty="0"/>
              <a:t>G=(V, E)</a:t>
            </a:r>
            <a:r>
              <a:rPr lang="zh-CN" altLang="en-US" sz="2800" b="1" dirty="0"/>
              <a:t>是具有</a:t>
            </a:r>
            <a:r>
              <a:rPr lang="en-US" altLang="x-none" sz="2800" b="1" dirty="0"/>
              <a:t>n</a:t>
            </a:r>
            <a:r>
              <a:rPr lang="zh-CN" altLang="en-US" sz="2800" b="1" dirty="0"/>
              <a:t>个顶点的连通网</a:t>
            </a:r>
            <a:r>
              <a:rPr lang="zh-CN" altLang="en-US" sz="2800" b="1" dirty="0">
                <a:latin typeface="宋体" panose="02010600030101010101" pitchFamily="2" charset="-122"/>
              </a:rPr>
              <a:t>，</a:t>
            </a:r>
            <a:r>
              <a:rPr lang="en-US" altLang="x-none" sz="2800" b="1" dirty="0"/>
              <a:t>T=(U, TE)</a:t>
            </a:r>
            <a:r>
              <a:rPr lang="zh-CN" altLang="en-US" sz="2800" b="1" dirty="0"/>
              <a:t>是其最小生成树</a:t>
            </a:r>
            <a:r>
              <a:rPr lang="zh-CN" altLang="en-US" sz="2800" b="1" dirty="0">
                <a:latin typeface="宋体" panose="02010600030101010101" pitchFamily="2" charset="-122"/>
              </a:rPr>
              <a:t>。</a:t>
            </a:r>
            <a:r>
              <a:rPr lang="zh-CN" altLang="en-US" sz="2800" b="1" dirty="0"/>
              <a:t>初值：</a:t>
            </a:r>
            <a:r>
              <a:rPr lang="en-US" altLang="x-none" sz="2800" b="1" dirty="0"/>
              <a:t>U=V</a:t>
            </a:r>
            <a:r>
              <a:rPr lang="zh-CN" altLang="en-US" sz="2800" b="1" dirty="0"/>
              <a:t>，</a:t>
            </a:r>
            <a:r>
              <a:rPr lang="en-US" altLang="x-none" sz="2800" b="1" dirty="0"/>
              <a:t>TE={} </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t>对</a:t>
            </a:r>
            <a:r>
              <a:rPr lang="en-US" altLang="x-none" sz="2800" b="1" dirty="0"/>
              <a:t>G</a:t>
            </a:r>
            <a:r>
              <a:rPr lang="zh-CN" altLang="en-US" sz="2800" b="1" dirty="0"/>
              <a:t>中的边按权值大小从小到大依次选取</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533400" lvl="1" indent="0">
              <a:lnSpc>
                <a:spcPct val="110000"/>
              </a:lnSpc>
              <a:buNone/>
            </a:pPr>
            <a:r>
              <a:rPr lang="zh-CN" altLang="en-US" b="1" dirty="0">
                <a:solidFill>
                  <a:schemeClr val="folHlink"/>
                </a:solidFill>
                <a:latin typeface="宋体" panose="02010600030101010101" pitchFamily="2" charset="-122"/>
              </a:rPr>
              <a:t>⑴</a:t>
            </a:r>
            <a:r>
              <a:rPr lang="zh-CN" altLang="en-US" b="1" dirty="0"/>
              <a:t>   选取权值最小的边</a:t>
            </a:r>
            <a:r>
              <a:rPr lang="en-US" altLang="x-none" b="1" dirty="0"/>
              <a:t>(v</a:t>
            </a:r>
            <a:r>
              <a:rPr lang="en-US" altLang="x-none" b="1" baseline="-18000" dirty="0"/>
              <a:t>i</a:t>
            </a:r>
            <a:r>
              <a:rPr lang="zh-CN" altLang="en-US" b="1" dirty="0">
                <a:latin typeface="宋体" panose="02010600030101010101" pitchFamily="2" charset="-122"/>
              </a:rPr>
              <a:t>，</a:t>
            </a:r>
            <a:r>
              <a:rPr lang="en-US" altLang="x-none" b="1" dirty="0"/>
              <a:t>v</a:t>
            </a:r>
            <a:r>
              <a:rPr lang="en-US" altLang="x-none" b="1" baseline="-18000" dirty="0"/>
              <a:t>j</a:t>
            </a:r>
            <a:r>
              <a:rPr lang="en-US" altLang="x-none" b="1" dirty="0"/>
              <a:t>)</a:t>
            </a:r>
            <a:r>
              <a:rPr lang="zh-CN" altLang="en-US" b="1" dirty="0">
                <a:latin typeface="宋体" panose="02010600030101010101" pitchFamily="2" charset="-122"/>
              </a:rPr>
              <a:t>，若</a:t>
            </a:r>
            <a:r>
              <a:rPr lang="zh-CN" altLang="en-US" b="1" dirty="0"/>
              <a:t>边</a:t>
            </a:r>
            <a:r>
              <a:rPr lang="en-US" altLang="x-none" b="1" dirty="0"/>
              <a:t>(v</a:t>
            </a:r>
            <a:r>
              <a:rPr lang="en-US" altLang="x-none" b="1" baseline="-18000" dirty="0"/>
              <a:t>i</a:t>
            </a:r>
            <a:r>
              <a:rPr lang="zh-CN" altLang="en-US" b="1" dirty="0">
                <a:latin typeface="宋体" panose="02010600030101010101" pitchFamily="2" charset="-122"/>
              </a:rPr>
              <a:t>，</a:t>
            </a:r>
            <a:r>
              <a:rPr lang="en-US" altLang="x-none" b="1" dirty="0"/>
              <a:t>v</a:t>
            </a:r>
            <a:r>
              <a:rPr lang="en-US" altLang="x-none" b="1" baseline="-18000" dirty="0"/>
              <a:t>j</a:t>
            </a:r>
            <a:r>
              <a:rPr lang="en-US" altLang="x-none" b="1" dirty="0"/>
              <a:t>)</a:t>
            </a:r>
            <a:r>
              <a:rPr lang="zh-CN" altLang="en-US" b="1" dirty="0"/>
              <a:t>加入到</a:t>
            </a:r>
            <a:r>
              <a:rPr lang="en-US" altLang="x-none" b="1" dirty="0"/>
              <a:t>TE</a:t>
            </a:r>
            <a:r>
              <a:rPr lang="zh-CN" altLang="en-US" b="1" dirty="0"/>
              <a:t>后形成回路</a:t>
            </a:r>
            <a:r>
              <a:rPr lang="zh-CN" altLang="en-US" b="1" dirty="0">
                <a:latin typeface="宋体" panose="02010600030101010101" pitchFamily="2" charset="-122"/>
              </a:rPr>
              <a:t>，则舍弃该边</a:t>
            </a:r>
            <a:r>
              <a:rPr lang="en-US" altLang="x-none" b="1" dirty="0">
                <a:latin typeface="宋体" panose="02010600030101010101" pitchFamily="2" charset="-122"/>
              </a:rPr>
              <a:t>(</a:t>
            </a:r>
            <a:r>
              <a:rPr lang="zh-CN" altLang="en-US" b="1" dirty="0"/>
              <a:t>边</a:t>
            </a:r>
            <a:r>
              <a:rPr lang="en-US" altLang="x-none" b="1" dirty="0"/>
              <a:t>(v</a:t>
            </a:r>
            <a:r>
              <a:rPr lang="en-US" altLang="x-none" b="1" baseline="-18000" dirty="0"/>
              <a:t>i</a:t>
            </a:r>
            <a:r>
              <a:rPr lang="zh-CN" altLang="en-US" b="1" dirty="0">
                <a:latin typeface="宋体" panose="02010600030101010101" pitchFamily="2" charset="-122"/>
              </a:rPr>
              <a:t>，</a:t>
            </a:r>
            <a:r>
              <a:rPr lang="en-US" altLang="x-none" b="1" dirty="0"/>
              <a:t>v</a:t>
            </a:r>
            <a:r>
              <a:rPr lang="en-US" altLang="x-none" b="1" baseline="-18000" dirty="0"/>
              <a:t>j</a:t>
            </a:r>
            <a:r>
              <a:rPr lang="en-US" altLang="x-none" b="1" dirty="0"/>
              <a:t>) </a:t>
            </a:r>
            <a:r>
              <a:rPr lang="zh-CN" altLang="en-US" b="1" dirty="0">
                <a:latin typeface="宋体" panose="02010600030101010101" pitchFamily="2" charset="-122"/>
              </a:rPr>
              <a:t>；否则，将该边并入到</a:t>
            </a:r>
            <a:r>
              <a:rPr lang="en-US" altLang="x-none" b="1" dirty="0"/>
              <a:t>TE</a:t>
            </a:r>
            <a:r>
              <a:rPr lang="zh-CN" altLang="en-US" b="1" dirty="0"/>
              <a:t>中</a:t>
            </a:r>
            <a:r>
              <a:rPr lang="zh-CN" altLang="en-US" b="1" dirty="0">
                <a:latin typeface="宋体" panose="02010600030101010101" pitchFamily="2" charset="-122"/>
              </a:rPr>
              <a:t>，</a:t>
            </a:r>
            <a:r>
              <a:rPr lang="zh-CN" altLang="en-US" b="1" dirty="0"/>
              <a:t>即</a:t>
            </a:r>
            <a:r>
              <a:rPr lang="en-US" altLang="x-none" b="1" dirty="0"/>
              <a:t>TE=TE∪{(v</a:t>
            </a:r>
            <a:r>
              <a:rPr lang="en-US" altLang="x-none" b="1" baseline="-18000" dirty="0"/>
              <a:t>i</a:t>
            </a:r>
            <a:r>
              <a:rPr lang="zh-CN" altLang="en-US" b="1" dirty="0">
                <a:latin typeface="宋体" panose="02010600030101010101" pitchFamily="2" charset="-122"/>
              </a:rPr>
              <a:t>，</a:t>
            </a:r>
            <a:r>
              <a:rPr lang="en-US" altLang="x-none" b="1" dirty="0"/>
              <a:t>v</a:t>
            </a:r>
            <a:r>
              <a:rPr lang="en-US" altLang="x-none" b="1" baseline="-18000" dirty="0"/>
              <a:t>j</a:t>
            </a:r>
            <a:r>
              <a:rPr lang="en-US" altLang="x-none" b="1" dirty="0"/>
              <a:t>)} </a:t>
            </a:r>
            <a:r>
              <a:rPr lang="zh-CN" altLang="en-US" b="1" dirty="0">
                <a:latin typeface="宋体" panose="02010600030101010101" pitchFamily="2" charset="-122"/>
              </a:rPr>
              <a:t>。</a:t>
            </a:r>
            <a:endParaRPr lang="zh-CN" altLang="en-US" b="1" dirty="0">
              <a:latin typeface="宋体" panose="02010600030101010101" pitchFamily="2" charset="-122"/>
            </a:endParaRPr>
          </a:p>
          <a:p>
            <a:pPr marL="533400" lvl="1" indent="0">
              <a:lnSpc>
                <a:spcPct val="110000"/>
              </a:lnSpc>
              <a:buNone/>
            </a:pPr>
            <a:r>
              <a:rPr lang="zh-CN" altLang="en-US" b="1" dirty="0">
                <a:solidFill>
                  <a:schemeClr val="folHlink"/>
                </a:solidFill>
                <a:latin typeface="宋体" panose="02010600030101010101" pitchFamily="2" charset="-122"/>
              </a:rPr>
              <a:t>⑵</a:t>
            </a:r>
            <a:r>
              <a:rPr lang="zh-CN" altLang="en-US" b="1" dirty="0">
                <a:latin typeface="宋体" panose="02010600030101010101" pitchFamily="2" charset="-122"/>
              </a:rPr>
              <a:t> </a:t>
            </a:r>
            <a:r>
              <a:rPr lang="zh-CN" altLang="en-US" b="1" dirty="0"/>
              <a:t>重复</a:t>
            </a:r>
            <a:r>
              <a:rPr lang="zh-CN" altLang="en-US" b="1" dirty="0">
                <a:solidFill>
                  <a:schemeClr val="folHlink"/>
                </a:solidFill>
                <a:latin typeface="宋体" panose="02010600030101010101" pitchFamily="2" charset="-122"/>
              </a:rPr>
              <a:t>⑴</a:t>
            </a:r>
            <a:r>
              <a:rPr lang="zh-CN" altLang="en-US" b="1" dirty="0"/>
              <a:t> </a:t>
            </a:r>
            <a:r>
              <a:rPr lang="zh-CN" altLang="en-US" b="1" dirty="0">
                <a:latin typeface="宋体" panose="02010600030101010101" pitchFamily="2" charset="-122"/>
              </a:rPr>
              <a:t>，直到</a:t>
            </a:r>
            <a:r>
              <a:rPr lang="en-US" altLang="x-none" b="1" dirty="0"/>
              <a:t>TE</a:t>
            </a:r>
            <a:r>
              <a:rPr lang="zh-CN" altLang="en-US" b="1" dirty="0"/>
              <a:t>中包含有</a:t>
            </a:r>
            <a:r>
              <a:rPr lang="en-US" altLang="x-none" b="1" dirty="0"/>
              <a:t>n-1</a:t>
            </a:r>
            <a:r>
              <a:rPr lang="zh-CN" altLang="en-US" b="1" dirty="0"/>
              <a:t>条边为止</a:t>
            </a:r>
            <a:r>
              <a:rPr lang="zh-CN" altLang="en-US" b="1" dirty="0">
                <a:latin typeface="宋体" panose="02010600030101010101" pitchFamily="2" charset="-122"/>
              </a:rPr>
              <a:t>。</a:t>
            </a:r>
            <a:endParaRPr lang="zh-CN" altLang="en-US" b="1" dirty="0">
              <a:latin typeface="宋体" panose="02010600030101010101" pitchFamily="2" charset="-122"/>
            </a:endParaRPr>
          </a:p>
          <a:p>
            <a:pPr marL="0" indent="0">
              <a:lnSpc>
                <a:spcPct val="110000"/>
              </a:lnSpc>
              <a:buNone/>
            </a:pPr>
            <a:r>
              <a:rPr lang="zh-CN" altLang="en-US" sz="2800" b="1" dirty="0"/>
              <a:t>        如图</a:t>
            </a:r>
            <a:r>
              <a:rPr lang="en-US" altLang="x-none" sz="2800" b="1" dirty="0"/>
              <a:t>7-22</a:t>
            </a:r>
            <a:r>
              <a:rPr lang="zh-CN" altLang="en-US" sz="2800" b="1" dirty="0"/>
              <a:t>所提示。</a:t>
            </a:r>
            <a:endParaRPr lang="zh-CN" altLang="en-US" sz="2800" b="1"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78209" name="组合 524289"/>
          <p:cNvGrpSpPr/>
          <p:nvPr/>
        </p:nvGrpSpPr>
        <p:grpSpPr>
          <a:xfrm>
            <a:off x="2279650" y="474663"/>
            <a:ext cx="7704138" cy="5186362"/>
            <a:chOff x="0" y="0"/>
            <a:chExt cx="4853" cy="3267"/>
          </a:xfrm>
        </p:grpSpPr>
        <p:grpSp>
          <p:nvGrpSpPr>
            <p:cNvPr id="478210" name="组合 524290"/>
            <p:cNvGrpSpPr/>
            <p:nvPr/>
          </p:nvGrpSpPr>
          <p:grpSpPr>
            <a:xfrm>
              <a:off x="0" y="0"/>
              <a:ext cx="1830" cy="1407"/>
              <a:chOff x="0" y="0"/>
              <a:chExt cx="1830" cy="1407"/>
            </a:xfrm>
          </p:grpSpPr>
          <p:grpSp>
            <p:nvGrpSpPr>
              <p:cNvPr id="478211" name="组合 524291"/>
              <p:cNvGrpSpPr/>
              <p:nvPr/>
            </p:nvGrpSpPr>
            <p:grpSpPr>
              <a:xfrm>
                <a:off x="0" y="0"/>
                <a:ext cx="1830" cy="1233"/>
                <a:chOff x="0" y="0"/>
                <a:chExt cx="1830" cy="1233"/>
              </a:xfrm>
            </p:grpSpPr>
            <p:sp>
              <p:nvSpPr>
                <p:cNvPr id="478212" name="椭圆 524292"/>
                <p:cNvSpPr/>
                <p:nvPr/>
              </p:nvSpPr>
              <p:spPr>
                <a:xfrm>
                  <a:off x="0" y="318"/>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1</a:t>
                  </a:r>
                  <a:endParaRPr lang="en-US" altLang="x-none" sz="2400" b="1" baseline="-20000" dirty="0">
                    <a:latin typeface="Times New Roman" panose="02020603050405020304" pitchFamily="2" charset="0"/>
                    <a:ea typeface="宋体" panose="02010600030101010101" pitchFamily="2" charset="-122"/>
                  </a:endParaRPr>
                </a:p>
              </p:txBody>
            </p:sp>
            <p:sp>
              <p:nvSpPr>
                <p:cNvPr id="478213" name="椭圆 524293"/>
                <p:cNvSpPr/>
                <p:nvPr/>
              </p:nvSpPr>
              <p:spPr>
                <a:xfrm>
                  <a:off x="1513" y="195"/>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3</a:t>
                  </a:r>
                  <a:endParaRPr lang="en-US" altLang="x-none" sz="2400" b="1" baseline="-20000" dirty="0">
                    <a:latin typeface="Times New Roman" panose="02020603050405020304" pitchFamily="2" charset="0"/>
                    <a:ea typeface="宋体" panose="02010600030101010101" pitchFamily="2" charset="-122"/>
                  </a:endParaRPr>
                </a:p>
              </p:txBody>
            </p:sp>
            <p:sp>
              <p:nvSpPr>
                <p:cNvPr id="478214" name="椭圆 524294"/>
                <p:cNvSpPr/>
                <p:nvPr/>
              </p:nvSpPr>
              <p:spPr>
                <a:xfrm>
                  <a:off x="725" y="0"/>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2</a:t>
                  </a:r>
                  <a:endParaRPr lang="en-US" altLang="x-none" sz="2400" b="1" baseline="-20000" dirty="0">
                    <a:latin typeface="Times New Roman" panose="02020603050405020304" pitchFamily="2" charset="0"/>
                    <a:ea typeface="宋体" panose="02010600030101010101" pitchFamily="2" charset="-122"/>
                  </a:endParaRPr>
                </a:p>
              </p:txBody>
            </p:sp>
            <p:sp>
              <p:nvSpPr>
                <p:cNvPr id="478215" name="椭圆 524295"/>
                <p:cNvSpPr/>
                <p:nvPr/>
              </p:nvSpPr>
              <p:spPr>
                <a:xfrm>
                  <a:off x="499" y="817"/>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4</a:t>
                  </a:r>
                  <a:endParaRPr lang="en-US" altLang="x-none" sz="2400" b="1" baseline="-20000" dirty="0">
                    <a:latin typeface="Times New Roman" panose="02020603050405020304" pitchFamily="2" charset="0"/>
                    <a:ea typeface="宋体" panose="02010600030101010101" pitchFamily="2" charset="-122"/>
                  </a:endParaRPr>
                </a:p>
              </p:txBody>
            </p:sp>
            <p:sp>
              <p:nvSpPr>
                <p:cNvPr id="478216" name="椭圆 524296"/>
                <p:cNvSpPr/>
                <p:nvPr/>
              </p:nvSpPr>
              <p:spPr>
                <a:xfrm>
                  <a:off x="1316" y="916"/>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5</a:t>
                  </a:r>
                  <a:endParaRPr lang="en-US" altLang="x-none" sz="2400" b="1" baseline="-20000" dirty="0">
                    <a:latin typeface="Times New Roman" panose="02020603050405020304" pitchFamily="2" charset="0"/>
                    <a:ea typeface="宋体" panose="02010600030101010101" pitchFamily="2" charset="-122"/>
                  </a:endParaRPr>
                </a:p>
              </p:txBody>
            </p:sp>
            <p:grpSp>
              <p:nvGrpSpPr>
                <p:cNvPr id="478217" name="组合 524297"/>
                <p:cNvGrpSpPr/>
                <p:nvPr/>
              </p:nvGrpSpPr>
              <p:grpSpPr>
                <a:xfrm>
                  <a:off x="226" y="590"/>
                  <a:ext cx="318" cy="318"/>
                  <a:chOff x="0" y="0"/>
                  <a:chExt cx="318" cy="318"/>
                </a:xfrm>
              </p:grpSpPr>
              <p:sp>
                <p:nvSpPr>
                  <p:cNvPr id="478218" name="矩形 524298"/>
                  <p:cNvSpPr/>
                  <p:nvPr/>
                </p:nvSpPr>
                <p:spPr>
                  <a:xfrm>
                    <a:off x="0" y="91"/>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4</a:t>
                    </a:r>
                    <a:endParaRPr lang="en-US" altLang="x-none" sz="2400" b="1" dirty="0">
                      <a:latin typeface="Times New Roman" panose="02020603050405020304" pitchFamily="2" charset="0"/>
                      <a:ea typeface="宋体" panose="02010600030101010101" pitchFamily="2" charset="-122"/>
                    </a:endParaRPr>
                  </a:p>
                </p:txBody>
              </p:sp>
              <p:sp>
                <p:nvSpPr>
                  <p:cNvPr id="478219" name="直接连接符 524299"/>
                  <p:cNvSpPr/>
                  <p:nvPr/>
                </p:nvSpPr>
                <p:spPr>
                  <a:xfrm>
                    <a:off x="46" y="0"/>
                    <a:ext cx="272" cy="272"/>
                  </a:xfrm>
                  <a:prstGeom prst="line">
                    <a:avLst/>
                  </a:prstGeom>
                  <a:ln w="19050" cap="flat" cmpd="sng">
                    <a:solidFill>
                      <a:schemeClr val="tx1"/>
                    </a:solidFill>
                    <a:prstDash val="solid"/>
                    <a:round/>
                    <a:headEnd type="none" w="med" len="med"/>
                    <a:tailEnd type="none" w="med" len="med"/>
                  </a:ln>
                </p:spPr>
              </p:sp>
            </p:grpSp>
            <p:grpSp>
              <p:nvGrpSpPr>
                <p:cNvPr id="478220" name="组合 524300"/>
                <p:cNvGrpSpPr/>
                <p:nvPr/>
              </p:nvGrpSpPr>
              <p:grpSpPr>
                <a:xfrm>
                  <a:off x="272" y="46"/>
                  <a:ext cx="453" cy="317"/>
                  <a:chOff x="0" y="0"/>
                  <a:chExt cx="453" cy="317"/>
                </a:xfrm>
              </p:grpSpPr>
              <p:sp>
                <p:nvSpPr>
                  <p:cNvPr id="478221" name="矩形 524301"/>
                  <p:cNvSpPr/>
                  <p:nvPr/>
                </p:nvSpPr>
                <p:spPr>
                  <a:xfrm>
                    <a:off x="91" y="0"/>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8</a:t>
                    </a:r>
                    <a:endParaRPr lang="en-US" altLang="x-none" sz="2400" b="1" dirty="0">
                      <a:latin typeface="Times New Roman" panose="02020603050405020304" pitchFamily="2" charset="0"/>
                      <a:ea typeface="宋体" panose="02010600030101010101" pitchFamily="2" charset="-122"/>
                    </a:endParaRPr>
                  </a:p>
                </p:txBody>
              </p:sp>
              <p:sp>
                <p:nvSpPr>
                  <p:cNvPr id="478222" name="直接连接符 524302"/>
                  <p:cNvSpPr/>
                  <p:nvPr/>
                </p:nvSpPr>
                <p:spPr>
                  <a:xfrm flipV="1">
                    <a:off x="0" y="136"/>
                    <a:ext cx="453" cy="181"/>
                  </a:xfrm>
                  <a:prstGeom prst="line">
                    <a:avLst/>
                  </a:prstGeom>
                  <a:ln w="19050" cap="flat" cmpd="sng">
                    <a:solidFill>
                      <a:schemeClr val="tx1"/>
                    </a:solidFill>
                    <a:prstDash val="solid"/>
                    <a:round/>
                    <a:headEnd type="none" w="med" len="med"/>
                    <a:tailEnd type="none" w="med" len="med"/>
                  </a:ln>
                </p:spPr>
              </p:sp>
            </p:grpSp>
            <p:grpSp>
              <p:nvGrpSpPr>
                <p:cNvPr id="478223" name="组合 524303"/>
                <p:cNvGrpSpPr/>
                <p:nvPr/>
              </p:nvGrpSpPr>
              <p:grpSpPr>
                <a:xfrm>
                  <a:off x="557" y="318"/>
                  <a:ext cx="273" cy="499"/>
                  <a:chOff x="0" y="0"/>
                  <a:chExt cx="273" cy="499"/>
                </a:xfrm>
              </p:grpSpPr>
              <p:sp>
                <p:nvSpPr>
                  <p:cNvPr id="478224" name="矩形 524304"/>
                  <p:cNvSpPr/>
                  <p:nvPr/>
                </p:nvSpPr>
                <p:spPr>
                  <a:xfrm>
                    <a:off x="0" y="90"/>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5</a:t>
                    </a:r>
                    <a:endParaRPr lang="en-US" altLang="x-none" sz="2400" b="1" dirty="0">
                      <a:latin typeface="Times New Roman" panose="02020603050405020304" pitchFamily="2" charset="0"/>
                      <a:ea typeface="宋体" panose="02010600030101010101" pitchFamily="2" charset="-122"/>
                    </a:endParaRPr>
                  </a:p>
                </p:txBody>
              </p:sp>
              <p:sp>
                <p:nvSpPr>
                  <p:cNvPr id="478225" name="直接连接符 524305"/>
                  <p:cNvSpPr/>
                  <p:nvPr/>
                </p:nvSpPr>
                <p:spPr>
                  <a:xfrm flipH="1">
                    <a:off x="136" y="0"/>
                    <a:ext cx="137" cy="499"/>
                  </a:xfrm>
                  <a:prstGeom prst="line">
                    <a:avLst/>
                  </a:prstGeom>
                  <a:ln w="19050" cap="flat" cmpd="sng">
                    <a:solidFill>
                      <a:schemeClr val="tx1"/>
                    </a:solidFill>
                    <a:prstDash val="solid"/>
                    <a:round/>
                    <a:headEnd type="none" w="med" len="med"/>
                    <a:tailEnd type="none" w="med" len="med"/>
                  </a:ln>
                </p:spPr>
              </p:sp>
            </p:grpSp>
            <p:grpSp>
              <p:nvGrpSpPr>
                <p:cNvPr id="478226" name="组合 524306"/>
                <p:cNvGrpSpPr/>
                <p:nvPr/>
              </p:nvGrpSpPr>
              <p:grpSpPr>
                <a:xfrm>
                  <a:off x="1022" y="51"/>
                  <a:ext cx="499" cy="267"/>
                  <a:chOff x="0" y="0"/>
                  <a:chExt cx="499" cy="267"/>
                </a:xfrm>
              </p:grpSpPr>
              <p:sp>
                <p:nvSpPr>
                  <p:cNvPr id="478227" name="矩形 524307"/>
                  <p:cNvSpPr/>
                  <p:nvPr/>
                </p:nvSpPr>
                <p:spPr>
                  <a:xfrm>
                    <a:off x="165" y="0"/>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7</a:t>
                    </a:r>
                    <a:endParaRPr lang="en-US" altLang="x-none" sz="2400" b="1" dirty="0">
                      <a:latin typeface="Times New Roman" panose="02020603050405020304" pitchFamily="2" charset="0"/>
                      <a:ea typeface="宋体" panose="02010600030101010101" pitchFamily="2" charset="-122"/>
                    </a:endParaRPr>
                  </a:p>
                </p:txBody>
              </p:sp>
              <p:sp>
                <p:nvSpPr>
                  <p:cNvPr id="478228" name="直接连接符 524308"/>
                  <p:cNvSpPr/>
                  <p:nvPr/>
                </p:nvSpPr>
                <p:spPr>
                  <a:xfrm>
                    <a:off x="0" y="176"/>
                    <a:ext cx="499" cy="91"/>
                  </a:xfrm>
                  <a:prstGeom prst="line">
                    <a:avLst/>
                  </a:prstGeom>
                  <a:ln w="19050" cap="flat" cmpd="sng">
                    <a:solidFill>
                      <a:schemeClr val="tx1"/>
                    </a:solidFill>
                    <a:prstDash val="solid"/>
                    <a:round/>
                    <a:headEnd type="none" w="med" len="med"/>
                    <a:tailEnd type="none" w="med" len="med"/>
                  </a:ln>
                </p:spPr>
              </p:sp>
            </p:grpSp>
            <p:grpSp>
              <p:nvGrpSpPr>
                <p:cNvPr id="478229" name="组合 524309"/>
                <p:cNvGrpSpPr/>
                <p:nvPr/>
              </p:nvGrpSpPr>
              <p:grpSpPr>
                <a:xfrm>
                  <a:off x="944" y="302"/>
                  <a:ext cx="454" cy="635"/>
                  <a:chOff x="0" y="0"/>
                  <a:chExt cx="454" cy="635"/>
                </a:xfrm>
              </p:grpSpPr>
              <p:sp>
                <p:nvSpPr>
                  <p:cNvPr id="478230" name="矩形 524310"/>
                  <p:cNvSpPr/>
                  <p:nvPr/>
                </p:nvSpPr>
                <p:spPr>
                  <a:xfrm>
                    <a:off x="144" y="16"/>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12</a:t>
                    </a:r>
                    <a:endParaRPr lang="en-US" altLang="x-none" sz="2400" b="1" dirty="0">
                      <a:latin typeface="Times New Roman" panose="02020603050405020304" pitchFamily="2" charset="0"/>
                      <a:ea typeface="宋体" panose="02010600030101010101" pitchFamily="2" charset="-122"/>
                    </a:endParaRPr>
                  </a:p>
                </p:txBody>
              </p:sp>
              <p:sp>
                <p:nvSpPr>
                  <p:cNvPr id="478231" name="直接连接符 524311"/>
                  <p:cNvSpPr/>
                  <p:nvPr/>
                </p:nvSpPr>
                <p:spPr>
                  <a:xfrm>
                    <a:off x="0" y="0"/>
                    <a:ext cx="454" cy="635"/>
                  </a:xfrm>
                  <a:prstGeom prst="line">
                    <a:avLst/>
                  </a:prstGeom>
                  <a:ln w="19050" cap="flat" cmpd="sng">
                    <a:solidFill>
                      <a:schemeClr val="tx1"/>
                    </a:solidFill>
                    <a:prstDash val="solid"/>
                    <a:round/>
                    <a:headEnd type="none" w="med" len="med"/>
                    <a:tailEnd type="none" w="med" len="med"/>
                  </a:ln>
                </p:spPr>
              </p:sp>
            </p:grpSp>
            <p:grpSp>
              <p:nvGrpSpPr>
                <p:cNvPr id="478232" name="组合 524312"/>
                <p:cNvGrpSpPr/>
                <p:nvPr/>
              </p:nvGrpSpPr>
              <p:grpSpPr>
                <a:xfrm>
                  <a:off x="816" y="491"/>
                  <a:ext cx="771" cy="499"/>
                  <a:chOff x="0" y="0"/>
                  <a:chExt cx="771" cy="499"/>
                </a:xfrm>
              </p:grpSpPr>
              <p:sp>
                <p:nvSpPr>
                  <p:cNvPr id="478233" name="矩形 524313"/>
                  <p:cNvSpPr/>
                  <p:nvPr/>
                </p:nvSpPr>
                <p:spPr>
                  <a:xfrm>
                    <a:off x="67" y="136"/>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11</a:t>
                    </a:r>
                    <a:endParaRPr lang="en-US" altLang="x-none" sz="2400" b="1" dirty="0">
                      <a:latin typeface="Times New Roman" panose="02020603050405020304" pitchFamily="2" charset="0"/>
                      <a:ea typeface="宋体" panose="02010600030101010101" pitchFamily="2" charset="-122"/>
                    </a:endParaRPr>
                  </a:p>
                </p:txBody>
              </p:sp>
              <p:sp>
                <p:nvSpPr>
                  <p:cNvPr id="478234" name="直接连接符 524314"/>
                  <p:cNvSpPr/>
                  <p:nvPr/>
                </p:nvSpPr>
                <p:spPr>
                  <a:xfrm flipV="1">
                    <a:off x="0" y="0"/>
                    <a:ext cx="771" cy="499"/>
                  </a:xfrm>
                  <a:prstGeom prst="line">
                    <a:avLst/>
                  </a:prstGeom>
                  <a:ln w="19050" cap="flat" cmpd="sng">
                    <a:solidFill>
                      <a:schemeClr val="tx1"/>
                    </a:solidFill>
                    <a:prstDash val="solid"/>
                    <a:round/>
                    <a:headEnd type="none" w="med" len="med"/>
                    <a:tailEnd type="none" w="med" len="med"/>
                  </a:ln>
                </p:spPr>
              </p:sp>
            </p:grpSp>
            <p:grpSp>
              <p:nvGrpSpPr>
                <p:cNvPr id="478235" name="组合 524315"/>
                <p:cNvGrpSpPr/>
                <p:nvPr/>
              </p:nvGrpSpPr>
              <p:grpSpPr>
                <a:xfrm>
                  <a:off x="771" y="862"/>
                  <a:ext cx="544" cy="227"/>
                  <a:chOff x="0" y="0"/>
                  <a:chExt cx="544" cy="227"/>
                </a:xfrm>
              </p:grpSpPr>
              <p:sp>
                <p:nvSpPr>
                  <p:cNvPr id="478236" name="矩形 524316"/>
                  <p:cNvSpPr/>
                  <p:nvPr/>
                </p:nvSpPr>
                <p:spPr>
                  <a:xfrm>
                    <a:off x="227" y="0"/>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3</a:t>
                    </a:r>
                    <a:endParaRPr lang="en-US" altLang="x-none" sz="2400" b="1" dirty="0">
                      <a:latin typeface="Times New Roman" panose="02020603050405020304" pitchFamily="2" charset="0"/>
                      <a:ea typeface="宋体" panose="02010600030101010101" pitchFamily="2" charset="-122"/>
                    </a:endParaRPr>
                  </a:p>
                </p:txBody>
              </p:sp>
              <p:sp>
                <p:nvSpPr>
                  <p:cNvPr id="478237" name="直接连接符 524317"/>
                  <p:cNvSpPr/>
                  <p:nvPr/>
                </p:nvSpPr>
                <p:spPr>
                  <a:xfrm>
                    <a:off x="0" y="227"/>
                    <a:ext cx="544" cy="0"/>
                  </a:xfrm>
                  <a:prstGeom prst="line">
                    <a:avLst/>
                  </a:prstGeom>
                  <a:ln w="19050" cap="flat" cmpd="sng">
                    <a:solidFill>
                      <a:schemeClr val="tx1"/>
                    </a:solidFill>
                    <a:prstDash val="solid"/>
                    <a:round/>
                    <a:headEnd type="none" w="med" len="med"/>
                    <a:tailEnd type="none" w="med" len="med"/>
                  </a:ln>
                </p:spPr>
              </p:sp>
            </p:grpSp>
            <p:grpSp>
              <p:nvGrpSpPr>
                <p:cNvPr id="478238" name="组合 524318"/>
                <p:cNvGrpSpPr/>
                <p:nvPr/>
              </p:nvGrpSpPr>
              <p:grpSpPr>
                <a:xfrm>
                  <a:off x="1398" y="515"/>
                  <a:ext cx="264" cy="408"/>
                  <a:chOff x="0" y="0"/>
                  <a:chExt cx="264" cy="408"/>
                </a:xfrm>
              </p:grpSpPr>
              <p:sp>
                <p:nvSpPr>
                  <p:cNvPr id="478239" name="矩形 524319"/>
                  <p:cNvSpPr/>
                  <p:nvPr/>
                </p:nvSpPr>
                <p:spPr>
                  <a:xfrm>
                    <a:off x="0" y="83"/>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6</a:t>
                    </a:r>
                    <a:endParaRPr lang="en-US" altLang="x-none" sz="2400" b="1" dirty="0">
                      <a:latin typeface="Times New Roman" panose="02020603050405020304" pitchFamily="2" charset="0"/>
                      <a:ea typeface="宋体" panose="02010600030101010101" pitchFamily="2" charset="-122"/>
                    </a:endParaRPr>
                  </a:p>
                </p:txBody>
              </p:sp>
              <p:sp>
                <p:nvSpPr>
                  <p:cNvPr id="478240" name="直接连接符 524320"/>
                  <p:cNvSpPr/>
                  <p:nvPr/>
                </p:nvSpPr>
                <p:spPr>
                  <a:xfrm flipH="1">
                    <a:off x="128" y="0"/>
                    <a:ext cx="136" cy="408"/>
                  </a:xfrm>
                  <a:prstGeom prst="line">
                    <a:avLst/>
                  </a:prstGeom>
                  <a:ln w="19050" cap="flat" cmpd="sng">
                    <a:solidFill>
                      <a:schemeClr val="tx1"/>
                    </a:solidFill>
                    <a:prstDash val="solid"/>
                    <a:round/>
                    <a:headEnd type="none" w="med" len="med"/>
                    <a:tailEnd type="none" w="med" len="med"/>
                  </a:ln>
                </p:spPr>
              </p:sp>
            </p:grpSp>
          </p:grpSp>
          <p:sp>
            <p:nvSpPr>
              <p:cNvPr id="478241" name="矩形 524321"/>
              <p:cNvSpPr/>
              <p:nvPr/>
            </p:nvSpPr>
            <p:spPr>
              <a:xfrm>
                <a:off x="862" y="1180"/>
                <a:ext cx="272"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(a)</a:t>
                </a:r>
                <a:endParaRPr lang="en-US" altLang="x-none" sz="2400" b="1" dirty="0">
                  <a:latin typeface="Times New Roman" panose="02020603050405020304" pitchFamily="2" charset="0"/>
                  <a:ea typeface="宋体" panose="02010600030101010101" pitchFamily="2" charset="-122"/>
                </a:endParaRPr>
              </a:p>
            </p:txBody>
          </p:sp>
        </p:grpSp>
        <p:grpSp>
          <p:nvGrpSpPr>
            <p:cNvPr id="478242" name="组合 524322"/>
            <p:cNvGrpSpPr/>
            <p:nvPr/>
          </p:nvGrpSpPr>
          <p:grpSpPr>
            <a:xfrm>
              <a:off x="1900" y="863"/>
              <a:ext cx="1184" cy="604"/>
              <a:chOff x="0" y="0"/>
              <a:chExt cx="1184" cy="604"/>
            </a:xfrm>
          </p:grpSpPr>
          <p:sp>
            <p:nvSpPr>
              <p:cNvPr id="478243" name="矩形 524323"/>
              <p:cNvSpPr/>
              <p:nvPr/>
            </p:nvSpPr>
            <p:spPr>
              <a:xfrm>
                <a:off x="499" y="377"/>
                <a:ext cx="272"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(b)</a:t>
                </a:r>
                <a:endParaRPr lang="en-US" altLang="x-none" sz="2400" b="1" dirty="0">
                  <a:latin typeface="Times New Roman" panose="02020603050405020304" pitchFamily="2" charset="0"/>
                  <a:ea typeface="宋体" panose="02010600030101010101" pitchFamily="2" charset="-122"/>
                </a:endParaRPr>
              </a:p>
            </p:txBody>
          </p:sp>
          <p:grpSp>
            <p:nvGrpSpPr>
              <p:cNvPr id="478244" name="组合 524324"/>
              <p:cNvGrpSpPr/>
              <p:nvPr/>
            </p:nvGrpSpPr>
            <p:grpSpPr>
              <a:xfrm>
                <a:off x="0" y="0"/>
                <a:ext cx="1184" cy="392"/>
                <a:chOff x="0" y="0"/>
                <a:chExt cx="1184" cy="392"/>
              </a:xfrm>
            </p:grpSpPr>
            <p:grpSp>
              <p:nvGrpSpPr>
                <p:cNvPr id="478245" name="组合 524325"/>
                <p:cNvGrpSpPr/>
                <p:nvPr/>
              </p:nvGrpSpPr>
              <p:grpSpPr>
                <a:xfrm>
                  <a:off x="322" y="0"/>
                  <a:ext cx="544" cy="227"/>
                  <a:chOff x="0" y="0"/>
                  <a:chExt cx="544" cy="227"/>
                </a:xfrm>
              </p:grpSpPr>
              <p:sp>
                <p:nvSpPr>
                  <p:cNvPr id="478246" name="矩形 524326"/>
                  <p:cNvSpPr/>
                  <p:nvPr/>
                </p:nvSpPr>
                <p:spPr>
                  <a:xfrm>
                    <a:off x="227" y="0"/>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3</a:t>
                    </a:r>
                    <a:endParaRPr lang="en-US" altLang="x-none" sz="2400" b="1" dirty="0">
                      <a:latin typeface="Times New Roman" panose="02020603050405020304" pitchFamily="2" charset="0"/>
                      <a:ea typeface="宋体" panose="02010600030101010101" pitchFamily="2" charset="-122"/>
                    </a:endParaRPr>
                  </a:p>
                </p:txBody>
              </p:sp>
              <p:sp>
                <p:nvSpPr>
                  <p:cNvPr id="478247" name="直接连接符 524327"/>
                  <p:cNvSpPr/>
                  <p:nvPr/>
                </p:nvSpPr>
                <p:spPr>
                  <a:xfrm>
                    <a:off x="0" y="227"/>
                    <a:ext cx="544" cy="0"/>
                  </a:xfrm>
                  <a:prstGeom prst="line">
                    <a:avLst/>
                  </a:prstGeom>
                  <a:ln w="19050" cap="flat" cmpd="sng">
                    <a:solidFill>
                      <a:schemeClr val="tx1"/>
                    </a:solidFill>
                    <a:prstDash val="solid"/>
                    <a:round/>
                    <a:headEnd type="none" w="med" len="med"/>
                    <a:tailEnd type="none" w="med" len="med"/>
                  </a:ln>
                </p:spPr>
              </p:sp>
            </p:grpSp>
            <p:sp>
              <p:nvSpPr>
                <p:cNvPr id="478248" name="椭圆 524328"/>
                <p:cNvSpPr/>
                <p:nvPr/>
              </p:nvSpPr>
              <p:spPr>
                <a:xfrm>
                  <a:off x="867" y="54"/>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5</a:t>
                  </a:r>
                  <a:endParaRPr lang="en-US" altLang="x-none" sz="2400" b="1" baseline="-20000" dirty="0">
                    <a:latin typeface="Times New Roman" panose="02020603050405020304" pitchFamily="2" charset="0"/>
                    <a:ea typeface="宋体" panose="02010600030101010101" pitchFamily="2" charset="-122"/>
                  </a:endParaRPr>
                </a:p>
              </p:txBody>
            </p:sp>
            <p:sp>
              <p:nvSpPr>
                <p:cNvPr id="478249" name="椭圆 524329"/>
                <p:cNvSpPr/>
                <p:nvPr/>
              </p:nvSpPr>
              <p:spPr>
                <a:xfrm>
                  <a:off x="0" y="75"/>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4</a:t>
                  </a:r>
                  <a:endParaRPr lang="en-US" altLang="x-none" sz="2400" b="1" baseline="-20000" dirty="0">
                    <a:latin typeface="Times New Roman" panose="02020603050405020304" pitchFamily="2" charset="0"/>
                    <a:ea typeface="宋体" panose="02010600030101010101" pitchFamily="2" charset="-122"/>
                  </a:endParaRPr>
                </a:p>
              </p:txBody>
            </p:sp>
          </p:grpSp>
        </p:grpSp>
        <p:grpSp>
          <p:nvGrpSpPr>
            <p:cNvPr id="478250" name="组合 524330"/>
            <p:cNvGrpSpPr/>
            <p:nvPr/>
          </p:nvGrpSpPr>
          <p:grpSpPr>
            <a:xfrm>
              <a:off x="2495" y="1633"/>
              <a:ext cx="1844" cy="1270"/>
              <a:chOff x="0" y="0"/>
              <a:chExt cx="1844" cy="1270"/>
            </a:xfrm>
          </p:grpSpPr>
          <p:sp>
            <p:nvSpPr>
              <p:cNvPr id="478251" name="椭圆 524331"/>
              <p:cNvSpPr/>
              <p:nvPr/>
            </p:nvSpPr>
            <p:spPr>
              <a:xfrm>
                <a:off x="1527" y="54"/>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3</a:t>
                </a:r>
                <a:endParaRPr lang="en-US" altLang="x-none" sz="2400" b="1" baseline="-20000" dirty="0">
                  <a:latin typeface="Times New Roman" panose="02020603050405020304" pitchFamily="2" charset="0"/>
                  <a:ea typeface="宋体" panose="02010600030101010101" pitchFamily="2" charset="-122"/>
                </a:endParaRPr>
              </a:p>
            </p:txBody>
          </p:sp>
          <p:grpSp>
            <p:nvGrpSpPr>
              <p:cNvPr id="478252" name="组合 524332"/>
              <p:cNvGrpSpPr/>
              <p:nvPr/>
            </p:nvGrpSpPr>
            <p:grpSpPr>
              <a:xfrm>
                <a:off x="1406" y="374"/>
                <a:ext cx="264" cy="408"/>
                <a:chOff x="0" y="0"/>
                <a:chExt cx="264" cy="408"/>
              </a:xfrm>
            </p:grpSpPr>
            <p:sp>
              <p:nvSpPr>
                <p:cNvPr id="478253" name="矩形 524333"/>
                <p:cNvSpPr/>
                <p:nvPr/>
              </p:nvSpPr>
              <p:spPr>
                <a:xfrm>
                  <a:off x="0" y="83"/>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6</a:t>
                  </a:r>
                  <a:endParaRPr lang="en-US" altLang="x-none" sz="2400" b="1" dirty="0">
                    <a:latin typeface="Times New Roman" panose="02020603050405020304" pitchFamily="2" charset="0"/>
                    <a:ea typeface="宋体" panose="02010600030101010101" pitchFamily="2" charset="-122"/>
                  </a:endParaRPr>
                </a:p>
              </p:txBody>
            </p:sp>
            <p:sp>
              <p:nvSpPr>
                <p:cNvPr id="478254" name="直接连接符 524334"/>
                <p:cNvSpPr/>
                <p:nvPr/>
              </p:nvSpPr>
              <p:spPr>
                <a:xfrm flipH="1">
                  <a:off x="128" y="0"/>
                  <a:ext cx="136" cy="408"/>
                </a:xfrm>
                <a:prstGeom prst="line">
                  <a:avLst/>
                </a:prstGeom>
                <a:ln w="19050" cap="flat" cmpd="sng">
                  <a:solidFill>
                    <a:schemeClr val="tx1"/>
                  </a:solidFill>
                  <a:prstDash val="solid"/>
                  <a:round/>
                  <a:headEnd type="none" w="med" len="med"/>
                  <a:tailEnd type="none" w="med" len="med"/>
                </a:ln>
              </p:spPr>
            </p:sp>
          </p:grpSp>
          <p:grpSp>
            <p:nvGrpSpPr>
              <p:cNvPr id="478255" name="组合 524335"/>
              <p:cNvGrpSpPr/>
              <p:nvPr/>
            </p:nvGrpSpPr>
            <p:grpSpPr>
              <a:xfrm>
                <a:off x="0" y="0"/>
                <a:ext cx="1678" cy="1270"/>
                <a:chOff x="0" y="0"/>
                <a:chExt cx="1678" cy="1270"/>
              </a:xfrm>
            </p:grpSpPr>
            <p:sp>
              <p:nvSpPr>
                <p:cNvPr id="478256" name="矩形 524336"/>
                <p:cNvSpPr/>
                <p:nvPr/>
              </p:nvSpPr>
              <p:spPr>
                <a:xfrm>
                  <a:off x="952" y="1043"/>
                  <a:ext cx="272"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(e)</a:t>
                  </a:r>
                  <a:endParaRPr lang="en-US" altLang="x-none" sz="2400" b="1" dirty="0">
                    <a:latin typeface="Times New Roman" panose="02020603050405020304" pitchFamily="2" charset="0"/>
                    <a:ea typeface="宋体" panose="02010600030101010101" pitchFamily="2" charset="-122"/>
                  </a:endParaRPr>
                </a:p>
              </p:txBody>
            </p:sp>
            <p:grpSp>
              <p:nvGrpSpPr>
                <p:cNvPr id="478257" name="组合 524337"/>
                <p:cNvGrpSpPr/>
                <p:nvPr/>
              </p:nvGrpSpPr>
              <p:grpSpPr>
                <a:xfrm>
                  <a:off x="0" y="0"/>
                  <a:ext cx="1678" cy="1134"/>
                  <a:chOff x="0" y="0"/>
                  <a:chExt cx="1678" cy="1134"/>
                </a:xfrm>
              </p:grpSpPr>
              <p:sp>
                <p:nvSpPr>
                  <p:cNvPr id="478258" name="椭圆 524338"/>
                  <p:cNvSpPr/>
                  <p:nvPr/>
                </p:nvSpPr>
                <p:spPr>
                  <a:xfrm>
                    <a:off x="0" y="317"/>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1</a:t>
                    </a:r>
                    <a:endParaRPr lang="en-US" altLang="x-none" sz="2400" b="1" baseline="-20000" dirty="0">
                      <a:latin typeface="Times New Roman" panose="02020603050405020304" pitchFamily="2" charset="0"/>
                      <a:ea typeface="宋体" panose="02010600030101010101" pitchFamily="2" charset="-122"/>
                    </a:endParaRPr>
                  </a:p>
                </p:txBody>
              </p:sp>
              <p:grpSp>
                <p:nvGrpSpPr>
                  <p:cNvPr id="478259" name="组合 524339"/>
                  <p:cNvGrpSpPr/>
                  <p:nvPr/>
                </p:nvGrpSpPr>
                <p:grpSpPr>
                  <a:xfrm>
                    <a:off x="226" y="589"/>
                    <a:ext cx="318" cy="318"/>
                    <a:chOff x="0" y="0"/>
                    <a:chExt cx="318" cy="318"/>
                  </a:xfrm>
                </p:grpSpPr>
                <p:sp>
                  <p:nvSpPr>
                    <p:cNvPr id="478260" name="矩形 524340"/>
                    <p:cNvSpPr/>
                    <p:nvPr/>
                  </p:nvSpPr>
                  <p:spPr>
                    <a:xfrm>
                      <a:off x="0" y="91"/>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4</a:t>
                      </a:r>
                      <a:endParaRPr lang="en-US" altLang="x-none" sz="2400" b="1" dirty="0">
                        <a:latin typeface="Times New Roman" panose="02020603050405020304" pitchFamily="2" charset="0"/>
                        <a:ea typeface="宋体" panose="02010600030101010101" pitchFamily="2" charset="-122"/>
                      </a:endParaRPr>
                    </a:p>
                  </p:txBody>
                </p:sp>
                <p:sp>
                  <p:nvSpPr>
                    <p:cNvPr id="478261" name="直接连接符 524341"/>
                    <p:cNvSpPr/>
                    <p:nvPr/>
                  </p:nvSpPr>
                  <p:spPr>
                    <a:xfrm>
                      <a:off x="46" y="0"/>
                      <a:ext cx="272" cy="272"/>
                    </a:xfrm>
                    <a:prstGeom prst="line">
                      <a:avLst/>
                    </a:prstGeom>
                    <a:ln w="19050" cap="flat" cmpd="sng">
                      <a:solidFill>
                        <a:schemeClr val="tx1"/>
                      </a:solidFill>
                      <a:prstDash val="solid"/>
                      <a:round/>
                      <a:headEnd type="none" w="med" len="med"/>
                      <a:tailEnd type="none" w="med" len="med"/>
                    </a:ln>
                  </p:spPr>
                </p:sp>
              </p:grpSp>
              <p:grpSp>
                <p:nvGrpSpPr>
                  <p:cNvPr id="478262" name="组合 524342"/>
                  <p:cNvGrpSpPr/>
                  <p:nvPr/>
                </p:nvGrpSpPr>
                <p:grpSpPr>
                  <a:xfrm>
                    <a:off x="486" y="0"/>
                    <a:ext cx="1192" cy="1134"/>
                    <a:chOff x="0" y="0"/>
                    <a:chExt cx="1192" cy="1134"/>
                  </a:xfrm>
                </p:grpSpPr>
                <p:sp>
                  <p:nvSpPr>
                    <p:cNvPr id="478263" name="椭圆 524343"/>
                    <p:cNvSpPr/>
                    <p:nvPr/>
                  </p:nvSpPr>
                  <p:spPr>
                    <a:xfrm>
                      <a:off x="875" y="788"/>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5</a:t>
                      </a:r>
                      <a:endParaRPr lang="en-US" altLang="x-none" sz="2400" b="1" baseline="-20000" dirty="0">
                        <a:latin typeface="Times New Roman" panose="02020603050405020304" pitchFamily="2" charset="0"/>
                        <a:ea typeface="宋体" panose="02010600030101010101" pitchFamily="2" charset="-122"/>
                      </a:endParaRPr>
                    </a:p>
                  </p:txBody>
                </p:sp>
                <p:grpSp>
                  <p:nvGrpSpPr>
                    <p:cNvPr id="478264" name="组合 524344"/>
                    <p:cNvGrpSpPr/>
                    <p:nvPr/>
                  </p:nvGrpSpPr>
                  <p:grpSpPr>
                    <a:xfrm>
                      <a:off x="330" y="734"/>
                      <a:ext cx="544" cy="227"/>
                      <a:chOff x="0" y="0"/>
                      <a:chExt cx="544" cy="227"/>
                    </a:xfrm>
                  </p:grpSpPr>
                  <p:sp>
                    <p:nvSpPr>
                      <p:cNvPr id="478265" name="矩形 524345"/>
                      <p:cNvSpPr/>
                      <p:nvPr/>
                    </p:nvSpPr>
                    <p:spPr>
                      <a:xfrm>
                        <a:off x="227" y="0"/>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3</a:t>
                        </a:r>
                        <a:endParaRPr lang="en-US" altLang="x-none" sz="2400" b="1" dirty="0">
                          <a:latin typeface="Times New Roman" panose="02020603050405020304" pitchFamily="2" charset="0"/>
                          <a:ea typeface="宋体" panose="02010600030101010101" pitchFamily="2" charset="-122"/>
                        </a:endParaRPr>
                      </a:p>
                    </p:txBody>
                  </p:sp>
                  <p:sp>
                    <p:nvSpPr>
                      <p:cNvPr id="478266" name="直接连接符 524346"/>
                      <p:cNvSpPr/>
                      <p:nvPr/>
                    </p:nvSpPr>
                    <p:spPr>
                      <a:xfrm>
                        <a:off x="0" y="227"/>
                        <a:ext cx="544" cy="0"/>
                      </a:xfrm>
                      <a:prstGeom prst="line">
                        <a:avLst/>
                      </a:prstGeom>
                      <a:ln w="19050" cap="flat" cmpd="sng">
                        <a:solidFill>
                          <a:schemeClr val="tx1"/>
                        </a:solidFill>
                        <a:prstDash val="solid"/>
                        <a:round/>
                        <a:headEnd type="none" w="med" len="med"/>
                        <a:tailEnd type="none" w="med" len="med"/>
                      </a:ln>
                    </p:spPr>
                  </p:sp>
                </p:grpSp>
                <p:grpSp>
                  <p:nvGrpSpPr>
                    <p:cNvPr id="478267" name="组合 524347"/>
                    <p:cNvGrpSpPr/>
                    <p:nvPr/>
                  </p:nvGrpSpPr>
                  <p:grpSpPr>
                    <a:xfrm>
                      <a:off x="0" y="0"/>
                      <a:ext cx="527" cy="1134"/>
                      <a:chOff x="0" y="0"/>
                      <a:chExt cx="527" cy="1134"/>
                    </a:xfrm>
                  </p:grpSpPr>
                  <p:sp>
                    <p:nvSpPr>
                      <p:cNvPr id="478268" name="椭圆 524348"/>
                      <p:cNvSpPr/>
                      <p:nvPr/>
                    </p:nvSpPr>
                    <p:spPr>
                      <a:xfrm>
                        <a:off x="210" y="0"/>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2</a:t>
                        </a:r>
                        <a:endParaRPr lang="en-US" altLang="x-none" sz="2400" b="1" baseline="-20000" dirty="0">
                          <a:latin typeface="Times New Roman" panose="02020603050405020304" pitchFamily="2" charset="0"/>
                          <a:ea typeface="宋体" panose="02010600030101010101" pitchFamily="2" charset="-122"/>
                        </a:endParaRPr>
                      </a:p>
                    </p:txBody>
                  </p:sp>
                  <p:sp>
                    <p:nvSpPr>
                      <p:cNvPr id="478269" name="椭圆 524349"/>
                      <p:cNvSpPr/>
                      <p:nvPr/>
                    </p:nvSpPr>
                    <p:spPr>
                      <a:xfrm>
                        <a:off x="0" y="817"/>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4</a:t>
                        </a:r>
                        <a:endParaRPr lang="en-US" altLang="x-none" sz="2400" b="1" baseline="-20000" dirty="0">
                          <a:latin typeface="Times New Roman" panose="02020603050405020304" pitchFamily="2" charset="0"/>
                          <a:ea typeface="宋体" panose="02010600030101010101" pitchFamily="2" charset="-122"/>
                        </a:endParaRPr>
                      </a:p>
                    </p:txBody>
                  </p:sp>
                  <p:grpSp>
                    <p:nvGrpSpPr>
                      <p:cNvPr id="478270" name="组合 524350"/>
                      <p:cNvGrpSpPr/>
                      <p:nvPr/>
                    </p:nvGrpSpPr>
                    <p:grpSpPr>
                      <a:xfrm>
                        <a:off x="42" y="318"/>
                        <a:ext cx="273" cy="499"/>
                        <a:chOff x="0" y="0"/>
                        <a:chExt cx="273" cy="499"/>
                      </a:xfrm>
                    </p:grpSpPr>
                    <p:sp>
                      <p:nvSpPr>
                        <p:cNvPr id="478271" name="矩形 524351"/>
                        <p:cNvSpPr/>
                        <p:nvPr/>
                      </p:nvSpPr>
                      <p:spPr>
                        <a:xfrm>
                          <a:off x="0" y="90"/>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5</a:t>
                          </a:r>
                          <a:endParaRPr lang="en-US" altLang="x-none" sz="2400" b="1" dirty="0">
                            <a:latin typeface="Times New Roman" panose="02020603050405020304" pitchFamily="2" charset="0"/>
                            <a:ea typeface="宋体" panose="02010600030101010101" pitchFamily="2" charset="-122"/>
                          </a:endParaRPr>
                        </a:p>
                      </p:txBody>
                    </p:sp>
                    <p:sp>
                      <p:nvSpPr>
                        <p:cNvPr id="478272" name="直接连接符 524352"/>
                        <p:cNvSpPr/>
                        <p:nvPr/>
                      </p:nvSpPr>
                      <p:spPr>
                        <a:xfrm flipH="1">
                          <a:off x="136" y="0"/>
                          <a:ext cx="137" cy="499"/>
                        </a:xfrm>
                        <a:prstGeom prst="line">
                          <a:avLst/>
                        </a:prstGeom>
                        <a:ln w="19050" cap="flat" cmpd="sng">
                          <a:solidFill>
                            <a:schemeClr val="tx1"/>
                          </a:solidFill>
                          <a:prstDash val="solid"/>
                          <a:round/>
                          <a:headEnd type="none" w="med" len="med"/>
                          <a:tailEnd type="none" w="med" len="med"/>
                        </a:ln>
                      </p:spPr>
                    </p:sp>
                  </p:grpSp>
                </p:grpSp>
              </p:grpSp>
            </p:grpSp>
          </p:grpSp>
        </p:grpSp>
        <p:sp>
          <p:nvSpPr>
            <p:cNvPr id="478273" name="矩形 524353"/>
            <p:cNvSpPr/>
            <p:nvPr/>
          </p:nvSpPr>
          <p:spPr>
            <a:xfrm>
              <a:off x="727" y="3040"/>
              <a:ext cx="3401" cy="227"/>
            </a:xfrm>
            <a:prstGeom prst="rect">
              <a:avLst/>
            </a:prstGeom>
            <a:noFill/>
            <a:ln w="9525">
              <a:noFill/>
            </a:ln>
          </p:spPr>
          <p:txBody>
            <a:bodyPr wrap="none" anchor="ctr"/>
            <a:p>
              <a:pPr algn="ctr"/>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7-22   </a:t>
              </a:r>
              <a:r>
                <a:rPr lang="zh-CN" altLang="en-US" sz="2000" b="1" dirty="0">
                  <a:latin typeface="Times New Roman" panose="02020603050405020304" pitchFamily="2" charset="0"/>
                  <a:ea typeface="宋体" panose="02010600030101010101" pitchFamily="2" charset="-122"/>
                </a:rPr>
                <a:t>按</a:t>
              </a:r>
              <a:r>
                <a:rPr lang="en-US" altLang="x-none" sz="2000" b="1" dirty="0">
                  <a:latin typeface="Times New Roman" panose="02020603050405020304" pitchFamily="2" charset="0"/>
                  <a:ea typeface="宋体" panose="02010600030101010101" pitchFamily="2" charset="-122"/>
                </a:rPr>
                <a:t>kruskal</a:t>
              </a:r>
              <a:r>
                <a:rPr lang="zh-CN" altLang="en-US" sz="2000" b="1" dirty="0">
                  <a:latin typeface="Times New Roman" panose="02020603050405020304" pitchFamily="2" charset="0"/>
                  <a:ea typeface="宋体" panose="02010600030101010101" pitchFamily="2" charset="-122"/>
                </a:rPr>
                <a:t>算法构造最小生成树的过程</a:t>
              </a:r>
              <a:endParaRPr lang="zh-CN" altLang="en-US" sz="2000" b="1" dirty="0">
                <a:latin typeface="Times New Roman" panose="02020603050405020304" pitchFamily="2" charset="0"/>
                <a:ea typeface="宋体" panose="02010600030101010101" pitchFamily="2" charset="-122"/>
              </a:endParaRPr>
            </a:p>
          </p:txBody>
        </p:sp>
        <p:grpSp>
          <p:nvGrpSpPr>
            <p:cNvPr id="478274" name="组合 524354"/>
            <p:cNvGrpSpPr/>
            <p:nvPr/>
          </p:nvGrpSpPr>
          <p:grpSpPr>
            <a:xfrm>
              <a:off x="3175" y="426"/>
              <a:ext cx="1678" cy="981"/>
              <a:chOff x="0" y="0"/>
              <a:chExt cx="1678" cy="981"/>
            </a:xfrm>
          </p:grpSpPr>
          <p:sp>
            <p:nvSpPr>
              <p:cNvPr id="478275" name="矩形 524355"/>
              <p:cNvSpPr/>
              <p:nvPr/>
            </p:nvSpPr>
            <p:spPr>
              <a:xfrm>
                <a:off x="877" y="754"/>
                <a:ext cx="272"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(c)</a:t>
                </a:r>
                <a:endParaRPr lang="en-US" altLang="x-none" sz="2400" b="1" dirty="0">
                  <a:latin typeface="Times New Roman" panose="02020603050405020304" pitchFamily="2" charset="0"/>
                  <a:ea typeface="宋体" panose="02010600030101010101" pitchFamily="2" charset="-122"/>
                </a:endParaRPr>
              </a:p>
            </p:txBody>
          </p:sp>
          <p:grpSp>
            <p:nvGrpSpPr>
              <p:cNvPr id="478276" name="组合 524356"/>
              <p:cNvGrpSpPr/>
              <p:nvPr/>
            </p:nvGrpSpPr>
            <p:grpSpPr>
              <a:xfrm>
                <a:off x="0" y="0"/>
                <a:ext cx="1678" cy="829"/>
                <a:chOff x="0" y="0"/>
                <a:chExt cx="1678" cy="829"/>
              </a:xfrm>
            </p:grpSpPr>
            <p:sp>
              <p:nvSpPr>
                <p:cNvPr id="478277" name="椭圆 524357"/>
                <p:cNvSpPr/>
                <p:nvPr/>
              </p:nvSpPr>
              <p:spPr>
                <a:xfrm>
                  <a:off x="0" y="0"/>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1</a:t>
                  </a:r>
                  <a:endParaRPr lang="en-US" altLang="x-none" sz="2400" b="1" baseline="-20000" dirty="0">
                    <a:latin typeface="Times New Roman" panose="02020603050405020304" pitchFamily="2" charset="0"/>
                    <a:ea typeface="宋体" panose="02010600030101010101" pitchFamily="2" charset="-122"/>
                  </a:endParaRPr>
                </a:p>
              </p:txBody>
            </p:sp>
            <p:grpSp>
              <p:nvGrpSpPr>
                <p:cNvPr id="478278" name="组合 524358"/>
                <p:cNvGrpSpPr/>
                <p:nvPr/>
              </p:nvGrpSpPr>
              <p:grpSpPr>
                <a:xfrm>
                  <a:off x="226" y="272"/>
                  <a:ext cx="318" cy="318"/>
                  <a:chOff x="0" y="0"/>
                  <a:chExt cx="318" cy="318"/>
                </a:xfrm>
              </p:grpSpPr>
              <p:sp>
                <p:nvSpPr>
                  <p:cNvPr id="478279" name="矩形 524359"/>
                  <p:cNvSpPr/>
                  <p:nvPr/>
                </p:nvSpPr>
                <p:spPr>
                  <a:xfrm>
                    <a:off x="0" y="91"/>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4</a:t>
                    </a:r>
                    <a:endParaRPr lang="en-US" altLang="x-none" sz="2400" b="1" dirty="0">
                      <a:latin typeface="Times New Roman" panose="02020603050405020304" pitchFamily="2" charset="0"/>
                      <a:ea typeface="宋体" panose="02010600030101010101" pitchFamily="2" charset="-122"/>
                    </a:endParaRPr>
                  </a:p>
                </p:txBody>
              </p:sp>
              <p:sp>
                <p:nvSpPr>
                  <p:cNvPr id="478280" name="直接连接符 524360"/>
                  <p:cNvSpPr/>
                  <p:nvPr/>
                </p:nvSpPr>
                <p:spPr>
                  <a:xfrm>
                    <a:off x="46" y="0"/>
                    <a:ext cx="272" cy="272"/>
                  </a:xfrm>
                  <a:prstGeom prst="line">
                    <a:avLst/>
                  </a:prstGeom>
                  <a:ln w="19050" cap="flat" cmpd="sng">
                    <a:solidFill>
                      <a:schemeClr val="tx1"/>
                    </a:solidFill>
                    <a:prstDash val="solid"/>
                    <a:round/>
                    <a:headEnd type="none" w="med" len="med"/>
                    <a:tailEnd type="none" w="med" len="med"/>
                  </a:ln>
                </p:spPr>
              </p:sp>
            </p:grpSp>
            <p:grpSp>
              <p:nvGrpSpPr>
                <p:cNvPr id="478281" name="组合 524361"/>
                <p:cNvGrpSpPr/>
                <p:nvPr/>
              </p:nvGrpSpPr>
              <p:grpSpPr>
                <a:xfrm>
                  <a:off x="494" y="437"/>
                  <a:ext cx="1184" cy="392"/>
                  <a:chOff x="0" y="0"/>
                  <a:chExt cx="1184" cy="392"/>
                </a:xfrm>
              </p:grpSpPr>
              <p:grpSp>
                <p:nvGrpSpPr>
                  <p:cNvPr id="478282" name="组合 524362"/>
                  <p:cNvGrpSpPr/>
                  <p:nvPr/>
                </p:nvGrpSpPr>
                <p:grpSpPr>
                  <a:xfrm>
                    <a:off x="322" y="0"/>
                    <a:ext cx="544" cy="227"/>
                    <a:chOff x="0" y="0"/>
                    <a:chExt cx="544" cy="227"/>
                  </a:xfrm>
                </p:grpSpPr>
                <p:sp>
                  <p:nvSpPr>
                    <p:cNvPr id="478283" name="矩形 524363"/>
                    <p:cNvSpPr/>
                    <p:nvPr/>
                  </p:nvSpPr>
                  <p:spPr>
                    <a:xfrm>
                      <a:off x="227" y="0"/>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3</a:t>
                      </a:r>
                      <a:endParaRPr lang="en-US" altLang="x-none" sz="2400" b="1" dirty="0">
                        <a:latin typeface="Times New Roman" panose="02020603050405020304" pitchFamily="2" charset="0"/>
                        <a:ea typeface="宋体" panose="02010600030101010101" pitchFamily="2" charset="-122"/>
                      </a:endParaRPr>
                    </a:p>
                  </p:txBody>
                </p:sp>
                <p:sp>
                  <p:nvSpPr>
                    <p:cNvPr id="478284" name="直接连接符 524364"/>
                    <p:cNvSpPr/>
                    <p:nvPr/>
                  </p:nvSpPr>
                  <p:spPr>
                    <a:xfrm>
                      <a:off x="0" y="227"/>
                      <a:ext cx="544" cy="0"/>
                    </a:xfrm>
                    <a:prstGeom prst="line">
                      <a:avLst/>
                    </a:prstGeom>
                    <a:ln w="19050" cap="flat" cmpd="sng">
                      <a:solidFill>
                        <a:schemeClr val="tx1"/>
                      </a:solidFill>
                      <a:prstDash val="solid"/>
                      <a:round/>
                      <a:headEnd type="none" w="med" len="med"/>
                      <a:tailEnd type="none" w="med" len="med"/>
                    </a:ln>
                  </p:spPr>
                </p:sp>
              </p:grpSp>
              <p:sp>
                <p:nvSpPr>
                  <p:cNvPr id="478285" name="椭圆 524365"/>
                  <p:cNvSpPr/>
                  <p:nvPr/>
                </p:nvSpPr>
                <p:spPr>
                  <a:xfrm>
                    <a:off x="867" y="54"/>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5</a:t>
                    </a:r>
                    <a:endParaRPr lang="en-US" altLang="x-none" sz="2400" b="1" baseline="-20000" dirty="0">
                      <a:latin typeface="Times New Roman" panose="02020603050405020304" pitchFamily="2" charset="0"/>
                      <a:ea typeface="宋体" panose="02010600030101010101" pitchFamily="2" charset="-122"/>
                    </a:endParaRPr>
                  </a:p>
                </p:txBody>
              </p:sp>
              <p:sp>
                <p:nvSpPr>
                  <p:cNvPr id="478286" name="椭圆 524366"/>
                  <p:cNvSpPr/>
                  <p:nvPr/>
                </p:nvSpPr>
                <p:spPr>
                  <a:xfrm>
                    <a:off x="0" y="75"/>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4</a:t>
                    </a:r>
                    <a:endParaRPr lang="en-US" altLang="x-none" sz="2400" b="1" baseline="-20000" dirty="0">
                      <a:latin typeface="Times New Roman" panose="02020603050405020304" pitchFamily="2" charset="0"/>
                      <a:ea typeface="宋体" panose="02010600030101010101" pitchFamily="2" charset="-122"/>
                    </a:endParaRPr>
                  </a:p>
                </p:txBody>
              </p:sp>
            </p:grpSp>
          </p:grpSp>
        </p:grpSp>
        <p:grpSp>
          <p:nvGrpSpPr>
            <p:cNvPr id="478287" name="组合 524367"/>
            <p:cNvGrpSpPr/>
            <p:nvPr/>
          </p:nvGrpSpPr>
          <p:grpSpPr>
            <a:xfrm>
              <a:off x="454" y="1604"/>
              <a:ext cx="1678" cy="1346"/>
              <a:chOff x="0" y="0"/>
              <a:chExt cx="1678" cy="1346"/>
            </a:xfrm>
          </p:grpSpPr>
          <p:sp>
            <p:nvSpPr>
              <p:cNvPr id="478288" name="矩形 524368"/>
              <p:cNvSpPr/>
              <p:nvPr/>
            </p:nvSpPr>
            <p:spPr>
              <a:xfrm>
                <a:off x="771" y="1119"/>
                <a:ext cx="272"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(d)</a:t>
                </a:r>
                <a:endParaRPr lang="en-US" altLang="x-none" sz="2400" b="1" dirty="0">
                  <a:latin typeface="Times New Roman" panose="02020603050405020304" pitchFamily="2" charset="0"/>
                  <a:ea typeface="宋体" panose="02010600030101010101" pitchFamily="2" charset="-122"/>
                </a:endParaRPr>
              </a:p>
            </p:txBody>
          </p:sp>
          <p:grpSp>
            <p:nvGrpSpPr>
              <p:cNvPr id="478289" name="组合 524369"/>
              <p:cNvGrpSpPr/>
              <p:nvPr/>
            </p:nvGrpSpPr>
            <p:grpSpPr>
              <a:xfrm>
                <a:off x="0" y="0"/>
                <a:ext cx="1678" cy="1119"/>
                <a:chOff x="0" y="0"/>
                <a:chExt cx="1678" cy="1119"/>
              </a:xfrm>
            </p:grpSpPr>
            <p:sp>
              <p:nvSpPr>
                <p:cNvPr id="478290" name="椭圆 524370"/>
                <p:cNvSpPr/>
                <p:nvPr/>
              </p:nvSpPr>
              <p:spPr>
                <a:xfrm>
                  <a:off x="757" y="0"/>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2</a:t>
                  </a:r>
                  <a:endParaRPr lang="en-US" altLang="x-none" sz="2400" b="1" baseline="-20000" dirty="0">
                    <a:latin typeface="Times New Roman" panose="02020603050405020304" pitchFamily="2" charset="0"/>
                    <a:ea typeface="宋体" panose="02010600030101010101" pitchFamily="2" charset="-122"/>
                  </a:endParaRPr>
                </a:p>
              </p:txBody>
            </p:sp>
            <p:grpSp>
              <p:nvGrpSpPr>
                <p:cNvPr id="478291" name="组合 524371"/>
                <p:cNvGrpSpPr/>
                <p:nvPr/>
              </p:nvGrpSpPr>
              <p:grpSpPr>
                <a:xfrm>
                  <a:off x="589" y="318"/>
                  <a:ext cx="273" cy="499"/>
                  <a:chOff x="0" y="0"/>
                  <a:chExt cx="273" cy="499"/>
                </a:xfrm>
              </p:grpSpPr>
              <p:sp>
                <p:nvSpPr>
                  <p:cNvPr id="478292" name="矩形 524372"/>
                  <p:cNvSpPr/>
                  <p:nvPr/>
                </p:nvSpPr>
                <p:spPr>
                  <a:xfrm>
                    <a:off x="0" y="90"/>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5</a:t>
                    </a:r>
                    <a:endParaRPr lang="en-US" altLang="x-none" sz="2400" b="1" dirty="0">
                      <a:latin typeface="Times New Roman" panose="02020603050405020304" pitchFamily="2" charset="0"/>
                      <a:ea typeface="宋体" panose="02010600030101010101" pitchFamily="2" charset="-122"/>
                    </a:endParaRPr>
                  </a:p>
                </p:txBody>
              </p:sp>
              <p:sp>
                <p:nvSpPr>
                  <p:cNvPr id="478293" name="直接连接符 524373"/>
                  <p:cNvSpPr/>
                  <p:nvPr/>
                </p:nvSpPr>
                <p:spPr>
                  <a:xfrm flipH="1">
                    <a:off x="136" y="0"/>
                    <a:ext cx="137" cy="499"/>
                  </a:xfrm>
                  <a:prstGeom prst="line">
                    <a:avLst/>
                  </a:prstGeom>
                  <a:ln w="19050" cap="flat" cmpd="sng">
                    <a:solidFill>
                      <a:schemeClr val="tx1"/>
                    </a:solidFill>
                    <a:prstDash val="solid"/>
                    <a:round/>
                    <a:headEnd type="none" w="med" len="med"/>
                    <a:tailEnd type="none" w="med" len="med"/>
                  </a:ln>
                </p:spPr>
              </p:sp>
            </p:grpSp>
            <p:grpSp>
              <p:nvGrpSpPr>
                <p:cNvPr id="478294" name="组合 524374"/>
                <p:cNvGrpSpPr/>
                <p:nvPr/>
              </p:nvGrpSpPr>
              <p:grpSpPr>
                <a:xfrm>
                  <a:off x="0" y="290"/>
                  <a:ext cx="1678" cy="829"/>
                  <a:chOff x="0" y="0"/>
                  <a:chExt cx="1678" cy="829"/>
                </a:xfrm>
              </p:grpSpPr>
              <p:sp>
                <p:nvSpPr>
                  <p:cNvPr id="478295" name="椭圆 524375"/>
                  <p:cNvSpPr/>
                  <p:nvPr/>
                </p:nvSpPr>
                <p:spPr>
                  <a:xfrm>
                    <a:off x="0" y="0"/>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1</a:t>
                    </a:r>
                    <a:endParaRPr lang="en-US" altLang="x-none" sz="2400" b="1" baseline="-20000" dirty="0">
                      <a:latin typeface="Times New Roman" panose="02020603050405020304" pitchFamily="2" charset="0"/>
                      <a:ea typeface="宋体" panose="02010600030101010101" pitchFamily="2" charset="-122"/>
                    </a:endParaRPr>
                  </a:p>
                </p:txBody>
              </p:sp>
              <p:grpSp>
                <p:nvGrpSpPr>
                  <p:cNvPr id="478296" name="组合 524376"/>
                  <p:cNvGrpSpPr/>
                  <p:nvPr/>
                </p:nvGrpSpPr>
                <p:grpSpPr>
                  <a:xfrm>
                    <a:off x="226" y="272"/>
                    <a:ext cx="318" cy="318"/>
                    <a:chOff x="0" y="0"/>
                    <a:chExt cx="318" cy="318"/>
                  </a:xfrm>
                </p:grpSpPr>
                <p:sp>
                  <p:nvSpPr>
                    <p:cNvPr id="478297" name="矩形 524377"/>
                    <p:cNvSpPr/>
                    <p:nvPr/>
                  </p:nvSpPr>
                  <p:spPr>
                    <a:xfrm>
                      <a:off x="0" y="91"/>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4</a:t>
                      </a:r>
                      <a:endParaRPr lang="en-US" altLang="x-none" sz="2400" b="1" dirty="0">
                        <a:latin typeface="Times New Roman" panose="02020603050405020304" pitchFamily="2" charset="0"/>
                        <a:ea typeface="宋体" panose="02010600030101010101" pitchFamily="2" charset="-122"/>
                      </a:endParaRPr>
                    </a:p>
                  </p:txBody>
                </p:sp>
                <p:sp>
                  <p:nvSpPr>
                    <p:cNvPr id="478298" name="直接连接符 524378"/>
                    <p:cNvSpPr/>
                    <p:nvPr/>
                  </p:nvSpPr>
                  <p:spPr>
                    <a:xfrm>
                      <a:off x="46" y="0"/>
                      <a:ext cx="272" cy="272"/>
                    </a:xfrm>
                    <a:prstGeom prst="line">
                      <a:avLst/>
                    </a:prstGeom>
                    <a:ln w="19050" cap="flat" cmpd="sng">
                      <a:solidFill>
                        <a:schemeClr val="tx1"/>
                      </a:solidFill>
                      <a:prstDash val="solid"/>
                      <a:round/>
                      <a:headEnd type="none" w="med" len="med"/>
                      <a:tailEnd type="none" w="med" len="med"/>
                    </a:ln>
                  </p:spPr>
                </p:sp>
              </p:grpSp>
              <p:grpSp>
                <p:nvGrpSpPr>
                  <p:cNvPr id="478299" name="组合 524379"/>
                  <p:cNvGrpSpPr/>
                  <p:nvPr/>
                </p:nvGrpSpPr>
                <p:grpSpPr>
                  <a:xfrm>
                    <a:off x="494" y="437"/>
                    <a:ext cx="1184" cy="392"/>
                    <a:chOff x="0" y="0"/>
                    <a:chExt cx="1184" cy="392"/>
                  </a:xfrm>
                </p:grpSpPr>
                <p:grpSp>
                  <p:nvGrpSpPr>
                    <p:cNvPr id="478300" name="组合 524380"/>
                    <p:cNvGrpSpPr/>
                    <p:nvPr/>
                  </p:nvGrpSpPr>
                  <p:grpSpPr>
                    <a:xfrm>
                      <a:off x="322" y="0"/>
                      <a:ext cx="544" cy="227"/>
                      <a:chOff x="0" y="0"/>
                      <a:chExt cx="544" cy="227"/>
                    </a:xfrm>
                  </p:grpSpPr>
                  <p:sp>
                    <p:nvSpPr>
                      <p:cNvPr id="478301" name="矩形 524381"/>
                      <p:cNvSpPr/>
                      <p:nvPr/>
                    </p:nvSpPr>
                    <p:spPr>
                      <a:xfrm>
                        <a:off x="227" y="0"/>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3</a:t>
                        </a:r>
                        <a:endParaRPr lang="en-US" altLang="x-none" sz="2400" b="1" dirty="0">
                          <a:latin typeface="Times New Roman" panose="02020603050405020304" pitchFamily="2" charset="0"/>
                          <a:ea typeface="宋体" panose="02010600030101010101" pitchFamily="2" charset="-122"/>
                        </a:endParaRPr>
                      </a:p>
                    </p:txBody>
                  </p:sp>
                  <p:sp>
                    <p:nvSpPr>
                      <p:cNvPr id="478302" name="直接连接符 524382"/>
                      <p:cNvSpPr/>
                      <p:nvPr/>
                    </p:nvSpPr>
                    <p:spPr>
                      <a:xfrm>
                        <a:off x="0" y="227"/>
                        <a:ext cx="544" cy="0"/>
                      </a:xfrm>
                      <a:prstGeom prst="line">
                        <a:avLst/>
                      </a:prstGeom>
                      <a:ln w="19050" cap="flat" cmpd="sng">
                        <a:solidFill>
                          <a:schemeClr val="tx1"/>
                        </a:solidFill>
                        <a:prstDash val="solid"/>
                        <a:round/>
                        <a:headEnd type="none" w="med" len="med"/>
                        <a:tailEnd type="none" w="med" len="med"/>
                      </a:ln>
                    </p:spPr>
                  </p:sp>
                </p:grpSp>
                <p:sp>
                  <p:nvSpPr>
                    <p:cNvPr id="478303" name="椭圆 524383"/>
                    <p:cNvSpPr/>
                    <p:nvPr/>
                  </p:nvSpPr>
                  <p:spPr>
                    <a:xfrm>
                      <a:off x="867" y="54"/>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5</a:t>
                      </a:r>
                      <a:endParaRPr lang="en-US" altLang="x-none" sz="2400" b="1" baseline="-20000" dirty="0">
                        <a:latin typeface="Times New Roman" panose="02020603050405020304" pitchFamily="2" charset="0"/>
                        <a:ea typeface="宋体" panose="02010600030101010101" pitchFamily="2" charset="-122"/>
                      </a:endParaRPr>
                    </a:p>
                  </p:txBody>
                </p:sp>
                <p:sp>
                  <p:nvSpPr>
                    <p:cNvPr id="478304" name="椭圆 524384"/>
                    <p:cNvSpPr/>
                    <p:nvPr/>
                  </p:nvSpPr>
                  <p:spPr>
                    <a:xfrm>
                      <a:off x="0" y="75"/>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4</a:t>
                      </a:r>
                      <a:endParaRPr lang="en-US" altLang="x-none" sz="2400" b="1" baseline="-20000" dirty="0">
                        <a:latin typeface="Times New Roman" panose="02020603050405020304" pitchFamily="2" charset="0"/>
                        <a:ea typeface="宋体" panose="02010600030101010101" pitchFamily="2" charset="-122"/>
                      </a:endParaRPr>
                    </a:p>
                  </p:txBody>
                </p:sp>
              </p:grpSp>
            </p:grpSp>
          </p:grpSp>
        </p:grpSp>
      </p:gr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9233" name="文本占位符 525313"/>
          <p:cNvSpPr>
            <a:spLocks noGrp="1"/>
          </p:cNvSpPr>
          <p:nvPr>
            <p:ph idx="1"/>
          </p:nvPr>
        </p:nvSpPr>
        <p:spPr>
          <a:xfrm>
            <a:off x="1676400" y="228600"/>
            <a:ext cx="8812213" cy="6513513"/>
          </a:xfrm>
        </p:spPr>
        <p:txBody>
          <a:bodyPr anchor="t"/>
          <a:p>
            <a:pPr marL="0" indent="0">
              <a:lnSpc>
                <a:spcPct val="110000"/>
              </a:lnSpc>
              <a:buNone/>
            </a:pPr>
            <a:r>
              <a:rPr lang="en-US" altLang="x-none" sz="4000" b="1" dirty="0">
                <a:solidFill>
                  <a:schemeClr val="folHlink"/>
                </a:solidFill>
              </a:rPr>
              <a:t>2</a:t>
            </a:r>
            <a:r>
              <a:rPr lang="en-US" altLang="x-none" sz="4000" b="1" dirty="0">
                <a:solidFill>
                  <a:schemeClr val="folHlink"/>
                </a:solidFill>
                <a:latin typeface="宋体" panose="02010600030101010101" pitchFamily="2" charset="-122"/>
              </a:rPr>
              <a:t> </a:t>
            </a:r>
            <a:r>
              <a:rPr lang="zh-CN" altLang="en-US" sz="4000" b="1" dirty="0">
                <a:solidFill>
                  <a:schemeClr val="folHlink"/>
                </a:solidFill>
                <a:latin typeface="楷体_GB2312" pitchFamily="1" charset="-122"/>
                <a:ea typeface="楷体_GB2312" pitchFamily="1" charset="-122"/>
              </a:rPr>
              <a:t>算法实现说明</a:t>
            </a:r>
            <a:endParaRPr lang="zh-CN" altLang="en-US" sz="4000" dirty="0">
              <a:solidFill>
                <a:schemeClr val="folHlink"/>
              </a:solidFill>
              <a:latin typeface="楷体_GB2312" pitchFamily="1" charset="-122"/>
              <a:ea typeface="楷体_GB2312" pitchFamily="1" charset="-122"/>
            </a:endParaRPr>
          </a:p>
          <a:p>
            <a:pPr marL="0" indent="0">
              <a:lnSpc>
                <a:spcPct val="110000"/>
              </a:lnSpc>
              <a:buNone/>
            </a:pPr>
            <a:r>
              <a:rPr lang="zh-CN" altLang="en-US" sz="2800" dirty="0">
                <a:latin typeface="宋体" panose="02010600030101010101" pitchFamily="2" charset="-122"/>
              </a:rPr>
              <a:t>    </a:t>
            </a:r>
            <a:r>
              <a:rPr lang="en-US" altLang="x-none" b="1" dirty="0">
                <a:solidFill>
                  <a:schemeClr val="folHlink"/>
                </a:solidFill>
              </a:rPr>
              <a:t>Kruskal</a:t>
            </a:r>
            <a:r>
              <a:rPr lang="zh-CN" altLang="en-US" b="1" dirty="0">
                <a:solidFill>
                  <a:schemeClr val="folHlink"/>
                </a:solidFill>
              </a:rPr>
              <a:t>算法实现的关键是</a:t>
            </a:r>
            <a:r>
              <a:rPr lang="zh-CN" altLang="en-US" b="1" dirty="0"/>
              <a:t>：当一条边加入到</a:t>
            </a:r>
            <a:r>
              <a:rPr lang="en-US" altLang="x-none" b="1" dirty="0"/>
              <a:t>TE</a:t>
            </a:r>
            <a:r>
              <a:rPr lang="zh-CN" altLang="en-US" b="1" dirty="0"/>
              <a:t>的集合后</a:t>
            </a:r>
            <a:r>
              <a:rPr lang="zh-CN" altLang="en-US" b="1" dirty="0">
                <a:latin typeface="宋体" panose="02010600030101010101" pitchFamily="2" charset="-122"/>
              </a:rPr>
              <a:t>，如何判断是否构成回路</a:t>
            </a:r>
            <a:r>
              <a:rPr lang="en-US" altLang="x-none" b="1" dirty="0">
                <a:latin typeface="宋体" panose="02010600030101010101" pitchFamily="2" charset="-122"/>
              </a:rPr>
              <a:t>?</a:t>
            </a:r>
            <a:endParaRPr lang="en-US" altLang="x-none" b="1" dirty="0">
              <a:latin typeface="宋体" panose="02010600030101010101" pitchFamily="2" charset="-122"/>
            </a:endParaRPr>
          </a:p>
          <a:p>
            <a:pPr marL="0" indent="0">
              <a:lnSpc>
                <a:spcPct val="110000"/>
              </a:lnSpc>
              <a:buNone/>
            </a:pPr>
            <a:r>
              <a:rPr lang="en-US" altLang="x-none" sz="2800" b="1" dirty="0">
                <a:latin typeface="宋体" panose="02010600030101010101" pitchFamily="2" charset="-122"/>
              </a:rPr>
              <a:t>    </a:t>
            </a:r>
            <a:r>
              <a:rPr lang="zh-CN" altLang="en-US" sz="2800" b="1" dirty="0">
                <a:latin typeface="宋体" panose="02010600030101010101" pitchFamily="2" charset="-122"/>
              </a:rPr>
              <a:t>简单的解决方法是</a:t>
            </a:r>
            <a:r>
              <a:rPr lang="zh-CN" altLang="en-US" sz="2800" b="1" dirty="0"/>
              <a:t>：定义一个一维数组</a:t>
            </a:r>
            <a:r>
              <a:rPr lang="en-US" altLang="x-none" sz="2800" b="1" dirty="0"/>
              <a:t>Vset[n] </a:t>
            </a:r>
            <a:r>
              <a:rPr lang="zh-CN" altLang="en-US" sz="2800" b="1" dirty="0">
                <a:latin typeface="宋体" panose="02010600030101010101" pitchFamily="2" charset="-122"/>
              </a:rPr>
              <a:t>，存放图</a:t>
            </a:r>
            <a:r>
              <a:rPr lang="en-US" altLang="x-none" sz="2800" b="1" dirty="0"/>
              <a:t>T</a:t>
            </a:r>
            <a:r>
              <a:rPr lang="zh-CN" altLang="en-US" sz="2800" b="1" dirty="0">
                <a:latin typeface="宋体" panose="02010600030101010101" pitchFamily="2" charset="-122"/>
              </a:rPr>
              <a:t>中每个顶点所在的连通分量的编号。</a:t>
            </a:r>
            <a:endParaRPr lang="zh-CN" altLang="en-US" sz="2800" b="1" dirty="0">
              <a:latin typeface="宋体" panose="02010600030101010101" pitchFamily="2" charset="-122"/>
            </a:endParaRPr>
          </a:p>
          <a:p>
            <a:pPr marL="3556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accent1"/>
                </a:solidFill>
                <a:latin typeface="宋体" panose="02010600030101010101" pitchFamily="2" charset="-122"/>
              </a:rPr>
              <a:t> </a:t>
            </a:r>
            <a:r>
              <a:rPr lang="zh-CN" altLang="en-US" b="1" dirty="0">
                <a:solidFill>
                  <a:schemeClr val="folHlink"/>
                </a:solidFill>
                <a:latin typeface="宋体" panose="02010600030101010101" pitchFamily="2" charset="-122"/>
              </a:rPr>
              <a:t>初值</a:t>
            </a:r>
            <a:r>
              <a:rPr lang="zh-CN" altLang="en-US" b="1" dirty="0"/>
              <a:t>：</a:t>
            </a:r>
            <a:r>
              <a:rPr lang="en-US" altLang="x-none" b="1" dirty="0"/>
              <a:t>Vset[i]=i</a:t>
            </a:r>
            <a:r>
              <a:rPr lang="zh-CN" altLang="en-US" b="1" dirty="0">
                <a:latin typeface="宋体" panose="02010600030101010101" pitchFamily="2" charset="-122"/>
              </a:rPr>
              <a:t>，表示每个顶点各自组成一个连通分量，连通分量的编号简单地使用顶点在图中的位置</a:t>
            </a:r>
            <a:r>
              <a:rPr lang="en-US" altLang="x-none" b="1" dirty="0">
                <a:latin typeface="宋体" panose="02010600030101010101" pitchFamily="2" charset="-122"/>
              </a:rPr>
              <a:t>(</a:t>
            </a:r>
            <a:r>
              <a:rPr lang="zh-CN" altLang="en-US" b="1" dirty="0">
                <a:latin typeface="宋体" panose="02010600030101010101" pitchFamily="2" charset="-122"/>
              </a:rPr>
              <a:t>编号</a:t>
            </a:r>
            <a:r>
              <a:rPr lang="en-US" altLang="x-none" b="1" dirty="0">
                <a:latin typeface="宋体" panose="02010600030101010101" pitchFamily="2" charset="-122"/>
              </a:rPr>
              <a:t>)</a:t>
            </a:r>
            <a:r>
              <a:rPr lang="zh-CN" altLang="en-US" b="1" dirty="0">
                <a:latin typeface="宋体" panose="02010600030101010101" pitchFamily="2" charset="-122"/>
              </a:rPr>
              <a:t>。</a:t>
            </a:r>
            <a:endParaRPr lang="zh-CN" altLang="en-US" b="1" dirty="0">
              <a:latin typeface="宋体" panose="02010600030101010101" pitchFamily="2" charset="-122"/>
            </a:endParaRPr>
          </a:p>
          <a:p>
            <a:pPr marL="355600" lvl="1" indent="0">
              <a:lnSpc>
                <a:spcPct val="110000"/>
              </a:lnSpc>
              <a:buNone/>
            </a:pPr>
            <a:r>
              <a:rPr lang="zh-CN" altLang="en-US" b="1" dirty="0">
                <a:solidFill>
                  <a:schemeClr val="folHlink"/>
                </a:solidFill>
                <a:latin typeface="宋体" panose="02010600030101010101" pitchFamily="2" charset="-122"/>
              </a:rPr>
              <a:t>◆ </a:t>
            </a:r>
            <a:r>
              <a:rPr lang="zh-CN" altLang="en-US" b="1" dirty="0">
                <a:latin typeface="宋体" panose="02010600030101010101" pitchFamily="2" charset="-122"/>
              </a:rPr>
              <a:t>当往</a:t>
            </a:r>
            <a:r>
              <a:rPr lang="en-US" altLang="x-none" b="1" dirty="0"/>
              <a:t>T</a:t>
            </a:r>
            <a:r>
              <a:rPr lang="zh-CN" altLang="en-US" b="1" dirty="0"/>
              <a:t>中增加一条边</a:t>
            </a:r>
            <a:r>
              <a:rPr lang="en-US" altLang="x-none" b="1" dirty="0"/>
              <a:t>(v</a:t>
            </a:r>
            <a:r>
              <a:rPr lang="en-US" altLang="x-none" b="1" baseline="-18000" dirty="0"/>
              <a:t>i</a:t>
            </a:r>
            <a:r>
              <a:rPr lang="zh-CN" altLang="en-US" b="1" dirty="0">
                <a:latin typeface="宋体" panose="02010600030101010101" pitchFamily="2" charset="-122"/>
              </a:rPr>
              <a:t>，</a:t>
            </a:r>
            <a:r>
              <a:rPr lang="en-US" altLang="x-none" b="1" dirty="0"/>
              <a:t>v</a:t>
            </a:r>
            <a:r>
              <a:rPr lang="en-US" altLang="x-none" b="1" baseline="-18000" dirty="0"/>
              <a:t>j</a:t>
            </a:r>
            <a:r>
              <a:rPr lang="en-US" altLang="x-none" b="1" dirty="0"/>
              <a:t>) </a:t>
            </a:r>
            <a:r>
              <a:rPr lang="zh-CN" altLang="en-US" b="1" dirty="0"/>
              <a:t>时</a:t>
            </a:r>
            <a:r>
              <a:rPr lang="zh-CN" altLang="en-US" b="1" dirty="0">
                <a:latin typeface="宋体" panose="02010600030101010101" pitchFamily="2" charset="-122"/>
              </a:rPr>
              <a:t>，先检查</a:t>
            </a:r>
            <a:r>
              <a:rPr lang="en-US" altLang="x-none" b="1" dirty="0"/>
              <a:t>Vset[i]</a:t>
            </a:r>
            <a:r>
              <a:rPr lang="zh-CN" altLang="en-US" b="1" dirty="0"/>
              <a:t>和</a:t>
            </a:r>
            <a:r>
              <a:rPr lang="en-US" altLang="x-none" b="1" dirty="0"/>
              <a:t>Vset[j]</a:t>
            </a:r>
            <a:r>
              <a:rPr lang="zh-CN" altLang="en-US" b="1" dirty="0"/>
              <a:t>值：</a:t>
            </a:r>
            <a:endParaRPr lang="zh-CN" altLang="en-US" b="1" dirty="0"/>
          </a:p>
          <a:p>
            <a:pPr marL="723900" lvl="2" indent="0">
              <a:lnSpc>
                <a:spcPct val="110000"/>
              </a:lnSpc>
              <a:buNone/>
            </a:pPr>
            <a:r>
              <a:rPr lang="zh-CN" altLang="en-US" sz="2800" b="1" dirty="0">
                <a:solidFill>
                  <a:schemeClr val="accent1"/>
                </a:solidFill>
                <a:latin typeface="宋体" panose="02010600030101010101" pitchFamily="2" charset="-122"/>
              </a:rPr>
              <a:t>☆</a:t>
            </a:r>
            <a:r>
              <a:rPr lang="zh-CN" altLang="en-US" sz="2800" b="1" dirty="0">
                <a:solidFill>
                  <a:schemeClr val="hlink"/>
                </a:solidFill>
                <a:latin typeface="宋体" panose="02010600030101010101" pitchFamily="2" charset="-122"/>
              </a:rPr>
              <a:t> </a:t>
            </a:r>
            <a:r>
              <a:rPr lang="zh-CN" altLang="en-US" sz="2800" b="1" dirty="0"/>
              <a:t>若</a:t>
            </a:r>
            <a:r>
              <a:rPr lang="en-US" altLang="x-none" sz="2800" b="1" u="sng" dirty="0">
                <a:solidFill>
                  <a:schemeClr val="folHlink"/>
                </a:solidFill>
              </a:rPr>
              <a:t>Vset[i]=Vset[j]</a:t>
            </a:r>
            <a:r>
              <a:rPr lang="zh-CN" altLang="en-US" sz="2800" b="1" dirty="0">
                <a:latin typeface="宋体" panose="02010600030101010101" pitchFamily="2" charset="-122"/>
              </a:rPr>
              <a:t>：表明</a:t>
            </a:r>
            <a:r>
              <a:rPr lang="en-US" altLang="x-none" sz="2800" b="1" dirty="0"/>
              <a:t>v</a:t>
            </a:r>
            <a:r>
              <a:rPr lang="en-US" altLang="x-none" sz="2800" b="1" baseline="-18000" dirty="0"/>
              <a:t>i</a:t>
            </a:r>
            <a:r>
              <a:rPr lang="zh-CN" altLang="en-US" sz="2800" b="1" dirty="0">
                <a:latin typeface="宋体" panose="02010600030101010101" pitchFamily="2" charset="-122"/>
              </a:rPr>
              <a:t>和</a:t>
            </a:r>
            <a:r>
              <a:rPr lang="en-US" altLang="x-none" sz="2800" b="1" dirty="0"/>
              <a:t>v</a:t>
            </a:r>
            <a:r>
              <a:rPr lang="en-US" altLang="x-none" sz="2800" b="1" baseline="-18000" dirty="0"/>
              <a:t>j</a:t>
            </a:r>
            <a:r>
              <a:rPr lang="zh-CN" altLang="en-US" sz="2800" b="1" dirty="0"/>
              <a:t>处在同一个连通分量中</a:t>
            </a:r>
            <a:r>
              <a:rPr lang="zh-CN" altLang="en-US" sz="2800" b="1" dirty="0">
                <a:latin typeface="宋体" panose="02010600030101010101" pitchFamily="2" charset="-122"/>
              </a:rPr>
              <a:t>，</a:t>
            </a:r>
            <a:r>
              <a:rPr lang="zh-CN" altLang="en-US" sz="2800" b="1" dirty="0">
                <a:solidFill>
                  <a:schemeClr val="folHlink"/>
                </a:solidFill>
                <a:latin typeface="宋体" panose="02010600030101010101" pitchFamily="2" charset="-122"/>
              </a:rPr>
              <a:t>加入此边会形成回路</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0257" name="文本占位符 526337"/>
          <p:cNvSpPr>
            <a:spLocks noGrp="1"/>
          </p:cNvSpPr>
          <p:nvPr>
            <p:ph idx="1"/>
          </p:nvPr>
        </p:nvSpPr>
        <p:spPr>
          <a:xfrm>
            <a:off x="1676400" y="228600"/>
            <a:ext cx="8740775" cy="6513513"/>
          </a:xfrm>
        </p:spPr>
        <p:txBody>
          <a:bodyPr anchor="t"/>
          <a:p>
            <a:pPr marL="723900" lvl="2" indent="0">
              <a:lnSpc>
                <a:spcPct val="110000"/>
              </a:lnSpc>
              <a:spcBef>
                <a:spcPct val="10000"/>
              </a:spcBef>
              <a:buNone/>
            </a:pPr>
            <a:r>
              <a:rPr lang="zh-CN" altLang="en-US" sz="2800" b="1" dirty="0">
                <a:solidFill>
                  <a:schemeClr val="accent1"/>
                </a:solidFill>
                <a:latin typeface="宋体" panose="02010600030101010101" pitchFamily="2" charset="-122"/>
              </a:rPr>
              <a:t>☆</a:t>
            </a:r>
            <a:r>
              <a:rPr lang="zh-CN" altLang="en-US" sz="2800" b="1" dirty="0">
                <a:solidFill>
                  <a:schemeClr val="hlink"/>
                </a:solidFill>
                <a:latin typeface="宋体" panose="02010600030101010101" pitchFamily="2" charset="-122"/>
              </a:rPr>
              <a:t> </a:t>
            </a:r>
            <a:r>
              <a:rPr lang="zh-CN" altLang="en-US" sz="2800" b="1" dirty="0"/>
              <a:t>若</a:t>
            </a:r>
            <a:r>
              <a:rPr lang="en-US" altLang="x-none" sz="2800" b="1" u="sng" dirty="0">
                <a:solidFill>
                  <a:schemeClr val="folHlink"/>
                </a:solidFill>
              </a:rPr>
              <a:t>Vset[i]</a:t>
            </a:r>
            <a:r>
              <a:rPr lang="en-US" altLang="x-none" sz="2800" b="1" u="sng" dirty="0">
                <a:solidFill>
                  <a:schemeClr val="folHlink"/>
                </a:solidFill>
                <a:ea typeface="Arial Unicode MS" panose="020B0604020202020204" charset="-122"/>
              </a:rPr>
              <a:t>≠</a:t>
            </a:r>
            <a:r>
              <a:rPr lang="en-US" altLang="x-none" sz="2800" b="1" u="sng" dirty="0">
                <a:solidFill>
                  <a:schemeClr val="folHlink"/>
                </a:solidFill>
              </a:rPr>
              <a:t>Vset[j]</a:t>
            </a:r>
            <a:r>
              <a:rPr lang="zh-CN" altLang="en-US" sz="2800" b="1" dirty="0">
                <a:latin typeface="宋体" panose="02010600030101010101" pitchFamily="2" charset="-122"/>
              </a:rPr>
              <a:t>，则</a:t>
            </a:r>
            <a:r>
              <a:rPr lang="zh-CN" altLang="en-US" sz="2800" b="1" dirty="0">
                <a:solidFill>
                  <a:schemeClr val="folHlink"/>
                </a:solidFill>
                <a:latin typeface="宋体" panose="02010600030101010101" pitchFamily="2" charset="-122"/>
              </a:rPr>
              <a:t>加入此边不会形成回路</a:t>
            </a:r>
            <a:r>
              <a:rPr lang="zh-CN" altLang="en-US" sz="2800" b="1" dirty="0">
                <a:latin typeface="宋体" panose="02010600030101010101" pitchFamily="2" charset="-122"/>
              </a:rPr>
              <a:t>，将此边加入到生成树的边集中。</a:t>
            </a:r>
            <a:endParaRPr lang="zh-CN" altLang="en-US" sz="2800" b="1" dirty="0">
              <a:latin typeface="宋体" panose="02010600030101010101" pitchFamily="2" charset="-122"/>
            </a:endParaRPr>
          </a:p>
          <a:p>
            <a:pPr marL="355600" lvl="1" indent="0">
              <a:lnSpc>
                <a:spcPct val="110000"/>
              </a:lnSpc>
              <a:spcBef>
                <a:spcPct val="10000"/>
              </a:spcBef>
              <a:buNone/>
            </a:pPr>
            <a:r>
              <a:rPr lang="zh-CN" altLang="en-US" b="1" dirty="0">
                <a:solidFill>
                  <a:schemeClr val="folHlink"/>
                </a:solidFill>
                <a:latin typeface="宋体" panose="02010600030101010101" pitchFamily="2" charset="-122"/>
              </a:rPr>
              <a:t>◆</a:t>
            </a:r>
            <a:r>
              <a:rPr lang="zh-CN" altLang="en-US" b="1" dirty="0">
                <a:solidFill>
                  <a:schemeClr val="folHlink"/>
                </a:solidFill>
                <a:latin typeface="宋体" panose="02010600030101010101" pitchFamily="2" charset="-122"/>
                <a:ea typeface="Arial Unicode MS" panose="020B0604020202020204" charset="-122"/>
              </a:rPr>
              <a:t> </a:t>
            </a:r>
            <a:r>
              <a:rPr lang="zh-CN" altLang="en-US" b="1" dirty="0">
                <a:latin typeface="宋体" panose="02010600030101010101" pitchFamily="2" charset="-122"/>
              </a:rPr>
              <a:t>加入一条新边后，将两个不同的连通分量合并</a:t>
            </a:r>
            <a:r>
              <a:rPr lang="zh-CN" altLang="en-US" b="1" dirty="0"/>
              <a:t>：将一个</a:t>
            </a:r>
            <a:r>
              <a:rPr lang="zh-CN" altLang="en-US" b="1" dirty="0">
                <a:latin typeface="宋体" panose="02010600030101010101" pitchFamily="2" charset="-122"/>
              </a:rPr>
              <a:t>连通分量的编号换成另</a:t>
            </a:r>
            <a:r>
              <a:rPr lang="zh-CN" altLang="en-US" b="1" dirty="0"/>
              <a:t>一个</a:t>
            </a:r>
            <a:r>
              <a:rPr lang="zh-CN" altLang="en-US" b="1" dirty="0">
                <a:latin typeface="宋体" panose="02010600030101010101" pitchFamily="2" charset="-122"/>
              </a:rPr>
              <a:t>连通分量的编号。</a:t>
            </a:r>
            <a:endParaRPr lang="zh-CN" altLang="en-US" b="1" dirty="0">
              <a:latin typeface="宋体" panose="02010600030101010101" pitchFamily="2" charset="-122"/>
            </a:endParaRPr>
          </a:p>
          <a:p>
            <a:pPr marL="355600" lvl="1" indent="0">
              <a:lnSpc>
                <a:spcPct val="110000"/>
              </a:lnSpc>
              <a:spcBef>
                <a:spcPct val="10000"/>
              </a:spcBef>
              <a:buNone/>
            </a:pPr>
            <a:endParaRPr lang="zh-CN" altLang="en-US" sz="2000" b="1" dirty="0">
              <a:latin typeface="宋体" panose="02010600030101010101" pitchFamily="2" charset="-122"/>
            </a:endParaRPr>
          </a:p>
          <a:p>
            <a:pPr marL="0" indent="0">
              <a:lnSpc>
                <a:spcPct val="110000"/>
              </a:lnSpc>
              <a:spcBef>
                <a:spcPct val="10000"/>
              </a:spcBef>
              <a:buNone/>
            </a:pPr>
            <a:r>
              <a:rPr lang="zh-CN" altLang="en-US" b="1" dirty="0">
                <a:solidFill>
                  <a:schemeClr val="folHlink"/>
                </a:solidFill>
              </a:rPr>
              <a:t>算法实现</a:t>
            </a:r>
            <a:endParaRPr lang="zh-CN" altLang="en-US" b="1" dirty="0">
              <a:solidFill>
                <a:schemeClr val="folHlink"/>
              </a:solidFill>
            </a:endParaRPr>
          </a:p>
          <a:p>
            <a:pPr marL="0" indent="0">
              <a:lnSpc>
                <a:spcPct val="110000"/>
              </a:lnSpc>
              <a:spcBef>
                <a:spcPct val="10000"/>
              </a:spcBef>
              <a:buNone/>
            </a:pPr>
            <a:r>
              <a:rPr lang="en-US" altLang="x-none" sz="2800" b="1" dirty="0"/>
              <a:t>MSTEdge *Kruskal_MST(ELGraph *G)</a:t>
            </a:r>
            <a:endParaRPr lang="en-US" altLang="x-none" sz="2800" b="1" dirty="0"/>
          </a:p>
          <a:p>
            <a:pPr marL="0" indent="0">
              <a:lnSpc>
                <a:spcPct val="110000"/>
              </a:lnSpc>
              <a:spcBef>
                <a:spcPct val="10000"/>
              </a:spcBef>
              <a:buNone/>
            </a:pPr>
            <a:r>
              <a:rPr lang="en-US" altLang="x-none" sz="2800" b="1" dirty="0"/>
              <a:t>      </a:t>
            </a:r>
            <a:r>
              <a:rPr lang="en-US" altLang="x-none" sz="2400" b="1" dirty="0"/>
              <a:t>/*   </a:t>
            </a:r>
            <a:r>
              <a:rPr lang="zh-CN" altLang="en-US" sz="2400" b="1" dirty="0"/>
              <a:t>用</a:t>
            </a:r>
            <a:r>
              <a:rPr lang="en-US" altLang="x-none" sz="2400" b="1" dirty="0"/>
              <a:t>Kruskal</a:t>
            </a:r>
            <a:r>
              <a:rPr lang="zh-CN" altLang="en-US" sz="2400" b="1" dirty="0"/>
              <a:t>算法构造图</a:t>
            </a:r>
            <a:r>
              <a:rPr lang="en-US" altLang="x-none" sz="2400" b="1" dirty="0"/>
              <a:t>G</a:t>
            </a:r>
            <a:r>
              <a:rPr lang="zh-CN" altLang="en-US" sz="2400" b="1" dirty="0"/>
              <a:t>的最小生成树   *</a:t>
            </a:r>
            <a:r>
              <a:rPr lang="en-US" altLang="x-none" sz="2400" b="1" dirty="0"/>
              <a:t>/</a:t>
            </a:r>
            <a:endParaRPr lang="en-US" altLang="x-none" sz="2400" b="1" dirty="0"/>
          </a:p>
          <a:p>
            <a:pPr marL="355600" lvl="1" indent="0">
              <a:lnSpc>
                <a:spcPct val="110000"/>
              </a:lnSpc>
              <a:spcBef>
                <a:spcPct val="10000"/>
              </a:spcBef>
              <a:buNone/>
            </a:pPr>
            <a:r>
              <a:rPr lang="en-US" altLang="x-none" b="1" dirty="0"/>
              <a:t>{  MSTEdge TE[] ; </a:t>
            </a:r>
            <a:endParaRPr lang="en-US" altLang="x-none" b="1" dirty="0"/>
          </a:p>
          <a:p>
            <a:pPr marL="723900" lvl="2" indent="0">
              <a:lnSpc>
                <a:spcPct val="110000"/>
              </a:lnSpc>
              <a:spcBef>
                <a:spcPct val="10000"/>
              </a:spcBef>
              <a:buNone/>
            </a:pPr>
            <a:r>
              <a:rPr lang="en-US" altLang="x-none" sz="2800" b="1" dirty="0"/>
              <a:t>int  j, k, v, s1, s2, Vset[] ;</a:t>
            </a:r>
            <a:endParaRPr lang="en-US" altLang="x-none" sz="2800" b="1" dirty="0"/>
          </a:p>
          <a:p>
            <a:pPr marL="723900" lvl="2" indent="0">
              <a:lnSpc>
                <a:spcPct val="110000"/>
              </a:lnSpc>
              <a:spcBef>
                <a:spcPct val="10000"/>
              </a:spcBef>
              <a:buNone/>
            </a:pPr>
            <a:r>
              <a:rPr lang="en-US" altLang="x-none" sz="2800" b="1" dirty="0"/>
              <a:t>WeightType  w ;</a:t>
            </a:r>
            <a:endParaRPr lang="en-US" altLang="x-none" sz="2800" b="1" dirty="0"/>
          </a:p>
          <a:p>
            <a:pPr marL="723900" lvl="2" indent="0">
              <a:spcAft>
                <a:spcPct val="20000"/>
              </a:spcAft>
              <a:buNone/>
            </a:pPr>
            <a:r>
              <a:rPr lang="en-US" altLang="x-none" sz="2800" b="1" dirty="0"/>
              <a:t>Vset=(int  *)malloc(G-&gt;vexnum*sizeof(int)) ;</a:t>
            </a:r>
            <a:endParaRPr lang="en-US" altLang="x-none" sz="2800" b="1" dirty="0">
              <a:latin typeface="宋体" panose="02010600030101010101" pitchFamily="2"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81" name="矩形 527361"/>
          <p:cNvSpPr/>
          <p:nvPr/>
        </p:nvSpPr>
        <p:spPr>
          <a:xfrm>
            <a:off x="1752600" y="228600"/>
            <a:ext cx="8736013" cy="6324600"/>
          </a:xfrm>
          <a:prstGeom prst="rect">
            <a:avLst/>
          </a:prstGeom>
          <a:noFill/>
          <a:ln w="9525">
            <a:noFill/>
          </a:ln>
        </p:spPr>
        <p:txBody>
          <a:bodyPr anchor="t"/>
          <a:p>
            <a:pPr marL="723900" lvl="2" indent="0" eaLnBrk="1" hangingPunct="1">
              <a:lnSpc>
                <a:spcPct val="110000"/>
              </a:lnSpc>
              <a:spcBef>
                <a:spcPct val="10000"/>
              </a:spcBef>
              <a:spcAft>
                <a:spcPct val="20000"/>
              </a:spcAft>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(j=0; j&lt;G-&gt;vexnum; j++)</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Vset[j]=j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初始化数组</a:t>
            </a:r>
            <a:r>
              <a:rPr lang="en-US" altLang="x-none" sz="2800" b="1" dirty="0">
                <a:latin typeface="Times New Roman" panose="02020603050405020304" pitchFamily="2" charset="0"/>
                <a:ea typeface="宋体" panose="02010600030101010101" pitchFamily="2" charset="-122"/>
              </a:rPr>
              <a:t>Vset</a:t>
            </a:r>
            <a:r>
              <a:rPr lang="en-US" altLang="x-none" sz="2400" b="1" dirty="0">
                <a:latin typeface="Times New Roman" panose="02020603050405020304" pitchFamily="2" charset="0"/>
                <a:ea typeface="宋体" panose="02010600030101010101" pitchFamily="2" charset="-122"/>
              </a:rPr>
              <a:t>[n]  */</a:t>
            </a: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sort(G-&gt;edgelist)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对表按权值从小到大排序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j=0 ; k=0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while (k&lt;G-&gt;vexnum-1&amp;&amp;j&lt; G-&gt;edgenum)</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s1=Vset[G-&gt;edgelist[j].vex1]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s2=Vset[G-&gt;edgelist[j].vex2]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pP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若边的两个顶点的连通分量编号不同</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边加入到</a:t>
            </a:r>
            <a:r>
              <a:rPr lang="en-US" altLang="x-none" sz="2400" b="1" dirty="0">
                <a:latin typeface="Times New Roman" panose="02020603050405020304" pitchFamily="2" charset="0"/>
                <a:ea typeface="宋体" panose="02010600030101010101" pitchFamily="2" charset="-122"/>
              </a:rPr>
              <a:t>TE</a:t>
            </a:r>
            <a:r>
              <a:rPr lang="zh-CN" altLang="en-US" sz="2400" b="1" dirty="0">
                <a:latin typeface="Times New Roman" panose="02020603050405020304" pitchFamily="2" charset="0"/>
                <a:ea typeface="宋体" panose="02010600030101010101" pitchFamily="2" charset="-122"/>
              </a:rPr>
              <a:t>中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if  (s1!=s2)</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  TE[k].vex1=G-&gt;edgelist[j].vex1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TE[k].vex2=G-&gt;edgelist[j].vex2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TE[k].weight=G-&gt;edgelist[j].weight ;         </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2305" name="矩形 528385"/>
          <p:cNvSpPr/>
          <p:nvPr/>
        </p:nvSpPr>
        <p:spPr>
          <a:xfrm>
            <a:off x="1712913" y="188913"/>
            <a:ext cx="8775700" cy="4319587"/>
          </a:xfrm>
          <a:prstGeom prst="rect">
            <a:avLst/>
          </a:prstGeom>
          <a:noFill/>
          <a:ln w="9525">
            <a:noFill/>
          </a:ln>
        </p:spPr>
        <p:txBody>
          <a:bodyPr anchor="t"/>
          <a:p>
            <a:pPr marL="1435100" lvl="4" indent="0" eaLnBrk="1" hangingPunct="1">
              <a:lnSpc>
                <a:spcPct val="9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k++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for (v=0; v&lt;G-&gt;vexnum; v++)</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if  (Vset[v]==s2)  Vset[v]=s1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j++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free(Vset) ;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return(TE) ;</a:t>
            </a:r>
            <a:endParaRPr lang="en-US" altLang="x-none" sz="2800" b="1" dirty="0">
              <a:latin typeface="Times New Roman" panose="02020603050405020304" pitchFamily="2" charset="0"/>
              <a:ea typeface="宋体" panose="02010600030101010101" pitchFamily="2" charset="-122"/>
            </a:endParaRPr>
          </a:p>
          <a:p>
            <a:pPr marL="354330" lvl="1"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求最小生成树的</a:t>
            </a:r>
            <a:r>
              <a:rPr lang="en-US" altLang="x-none" sz="2400" b="1" dirty="0">
                <a:latin typeface="Times New Roman" panose="02020603050405020304" pitchFamily="2" charset="0"/>
                <a:ea typeface="宋体" panose="02010600030101010101" pitchFamily="2" charset="-122"/>
              </a:rPr>
              <a:t>Kruskal</a:t>
            </a:r>
            <a:r>
              <a:rPr lang="zh-CN" altLang="en-US" sz="2400" b="1" dirty="0">
                <a:latin typeface="Times New Roman" panose="02020603050405020304" pitchFamily="2" charset="0"/>
                <a:ea typeface="宋体" panose="02010600030101010101" pitchFamily="2" charset="-122"/>
              </a:rPr>
              <a:t>算法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3329" name="矩形 529409"/>
          <p:cNvSpPr/>
          <p:nvPr/>
        </p:nvSpPr>
        <p:spPr>
          <a:xfrm>
            <a:off x="1676400" y="260350"/>
            <a:ext cx="8812213" cy="4348163"/>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3200" b="1" dirty="0">
                <a:solidFill>
                  <a:schemeClr val="folHlink"/>
                </a:solidFill>
                <a:latin typeface="Times New Roman" panose="02020603050405020304" pitchFamily="2" charset="0"/>
                <a:ea typeface="宋体" panose="02010600030101010101" pitchFamily="2" charset="-122"/>
              </a:rPr>
              <a:t>算法分析</a:t>
            </a:r>
            <a:r>
              <a:rPr lang="zh-CN" altLang="en-US" sz="32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设带权连通图有</a:t>
            </a:r>
            <a:r>
              <a:rPr lang="en-US" altLang="x-none" sz="2800" b="1" dirty="0">
                <a:latin typeface="Times New Roman" panose="02020603050405020304" pitchFamily="2" charset="0"/>
                <a:ea typeface="宋体" panose="02010600030101010101" pitchFamily="2" charset="-122"/>
              </a:rPr>
              <a:t>n</a:t>
            </a:r>
            <a:r>
              <a:rPr lang="zh-CN" altLang="en-US" sz="2800" b="1" dirty="0">
                <a:latin typeface="Times New Roman" panose="02020603050405020304" pitchFamily="2" charset="0"/>
                <a:ea typeface="宋体" panose="02010600030101010101" pitchFamily="2" charset="-122"/>
              </a:rPr>
              <a:t>个顶点，</a:t>
            </a:r>
            <a:r>
              <a:rPr lang="en-US" altLang="x-none" sz="2800" b="1" dirty="0">
                <a:latin typeface="Times New Roman" panose="02020603050405020304" pitchFamily="2" charset="0"/>
                <a:ea typeface="宋体" panose="02010600030101010101" pitchFamily="2" charset="-122"/>
              </a:rPr>
              <a:t>e</a:t>
            </a:r>
            <a:r>
              <a:rPr lang="zh-CN" altLang="en-US" sz="2800" b="1" dirty="0">
                <a:latin typeface="Times New Roman" panose="02020603050405020304" pitchFamily="2" charset="0"/>
                <a:ea typeface="宋体" panose="02010600030101010101" pitchFamily="2" charset="-122"/>
              </a:rPr>
              <a:t>条边，则算法的主要执行是：</a:t>
            </a:r>
            <a:endParaRPr lang="zh-CN" altLang="en-US" sz="2800" b="1" dirty="0">
              <a:latin typeface="Times New Roman" panose="02020603050405020304" pitchFamily="2" charset="0"/>
              <a:ea typeface="宋体" panose="02010600030101010101" pitchFamily="2" charset="-122"/>
            </a:endParaRPr>
          </a:p>
          <a:p>
            <a:pPr marL="4445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宋体" panose="02010600030101010101" pitchFamily="2" charset="-122"/>
                <a:ea typeface="宋体" panose="02010600030101010101" pitchFamily="2" charset="-122"/>
              </a:rPr>
              <a:t>◆</a:t>
            </a:r>
            <a:r>
              <a:rPr lang="zh-CN" altLang="en-US" sz="2800" b="1" dirty="0">
                <a:solidFill>
                  <a:schemeClr val="folHlink"/>
                </a:solidFill>
                <a:latin typeface="宋体" panose="02010600030101010101" pitchFamily="2" charset="-122"/>
                <a:ea typeface="Arial Unicode MS" panose="020B0604020202020204" charset="-122"/>
              </a:rPr>
              <a:t> </a:t>
            </a:r>
            <a:r>
              <a:rPr lang="en-US" altLang="x-none" sz="2800" b="1" dirty="0">
                <a:latin typeface="Times New Roman" panose="02020603050405020304" pitchFamily="2" charset="0"/>
                <a:ea typeface="宋体" panose="02010600030101010101" pitchFamily="2" charset="-122"/>
              </a:rPr>
              <a:t>Vset</a:t>
            </a:r>
            <a:r>
              <a:rPr lang="zh-CN" altLang="en-US" sz="2800" b="1" dirty="0">
                <a:latin typeface="宋体" panose="02010600030101010101" pitchFamily="2" charset="-122"/>
                <a:ea typeface="宋体" panose="02010600030101010101" pitchFamily="2" charset="-122"/>
              </a:rPr>
              <a:t>数组初始化</a:t>
            </a:r>
            <a:r>
              <a:rPr lang="zh-CN" altLang="en-US" sz="2800" b="1" dirty="0">
                <a:latin typeface="Times New Roman" panose="02020603050405020304" pitchFamily="2" charset="0"/>
                <a:ea typeface="宋体" panose="02010600030101010101" pitchFamily="2" charset="-122"/>
              </a:rPr>
              <a:t>：时间复杂度是</a:t>
            </a:r>
            <a:r>
              <a:rPr lang="en-US" altLang="x-none" sz="2800" b="1" dirty="0">
                <a:latin typeface="Times New Roman" panose="02020603050405020304" pitchFamily="2" charset="0"/>
                <a:ea typeface="宋体" panose="02010600030101010101" pitchFamily="2" charset="-122"/>
              </a:rPr>
              <a:t>O(n) </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4445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solidFill>
                  <a:schemeClr val="hlink"/>
                </a:solidFill>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边表按权值排序</a:t>
            </a:r>
            <a:r>
              <a:rPr lang="zh-CN" altLang="en-US" sz="2800" b="1" dirty="0">
                <a:latin typeface="Times New Roman" panose="02020603050405020304" pitchFamily="2" charset="0"/>
                <a:ea typeface="宋体" panose="02010600030101010101" pitchFamily="2" charset="-122"/>
              </a:rPr>
              <a:t>：若采用堆排序或快速排序，时间复杂度是</a:t>
            </a:r>
            <a:r>
              <a:rPr lang="en-US" altLang="x-none" sz="2800" b="1" dirty="0">
                <a:latin typeface="Times New Roman" panose="02020603050405020304" pitchFamily="2" charset="0"/>
                <a:ea typeface="宋体" panose="02010600030101010101" pitchFamily="2" charset="-122"/>
              </a:rPr>
              <a:t>O(e㏒e) </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4445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while</a:t>
            </a:r>
            <a:r>
              <a:rPr lang="zh-CN" altLang="en-US" sz="2800" b="1" dirty="0">
                <a:latin typeface="Times New Roman" panose="02020603050405020304" pitchFamily="2" charset="0"/>
                <a:ea typeface="宋体" panose="02010600030101010101" pitchFamily="2" charset="-122"/>
              </a:rPr>
              <a:t>循环：最大执行频度是</a:t>
            </a:r>
            <a:r>
              <a:rPr lang="en-US" altLang="x-none" sz="2800" b="1" dirty="0">
                <a:latin typeface="Times New Roman" panose="02020603050405020304" pitchFamily="2" charset="0"/>
                <a:ea typeface="宋体" panose="02010600030101010101" pitchFamily="2" charset="-122"/>
              </a:rPr>
              <a:t>O(n)</a:t>
            </a:r>
            <a:r>
              <a:rPr lang="zh-CN" altLang="en-US" sz="2800" b="1" dirty="0">
                <a:latin typeface="Times New Roman" panose="02020603050405020304" pitchFamily="2" charset="0"/>
                <a:ea typeface="宋体" panose="02010600030101010101" pitchFamily="2" charset="-122"/>
              </a:rPr>
              <a:t>，其中包含修改</a:t>
            </a:r>
            <a:r>
              <a:rPr lang="en-US" altLang="x-none" sz="2800" b="1" dirty="0">
                <a:latin typeface="Times New Roman" panose="02020603050405020304" pitchFamily="2" charset="0"/>
                <a:ea typeface="宋体" panose="02010600030101010101" pitchFamily="2" charset="-122"/>
              </a:rPr>
              <a:t>Vset</a:t>
            </a:r>
            <a:r>
              <a:rPr lang="zh-CN" altLang="en-US" sz="2800" b="1" dirty="0">
                <a:latin typeface="Times New Roman" panose="02020603050405020304" pitchFamily="2" charset="0"/>
                <a:ea typeface="宋体" panose="02010600030101010101" pitchFamily="2" charset="-122"/>
              </a:rPr>
              <a:t>数组，共执行</a:t>
            </a:r>
            <a:r>
              <a:rPr lang="en-US" altLang="x-none" sz="2800" b="1" dirty="0">
                <a:latin typeface="Times New Roman" panose="02020603050405020304" pitchFamily="2" charset="0"/>
                <a:ea typeface="宋体" panose="02010600030101010101" pitchFamily="2" charset="-122"/>
              </a:rPr>
              <a:t>n-1</a:t>
            </a:r>
            <a:r>
              <a:rPr lang="zh-CN" altLang="en-US" sz="2800" b="1" dirty="0">
                <a:latin typeface="Times New Roman" panose="02020603050405020304" pitchFamily="2" charset="0"/>
                <a:ea typeface="宋体" panose="02010600030101010101" pitchFamily="2" charset="-122"/>
              </a:rPr>
              <a:t>次，时间复杂度是</a:t>
            </a:r>
            <a:r>
              <a:rPr lang="en-US" altLang="x-none" sz="2800" b="1" dirty="0">
                <a:latin typeface="Times New Roman" panose="02020603050405020304" pitchFamily="2" charset="0"/>
                <a:ea typeface="宋体" panose="02010600030101010101" pitchFamily="2" charset="-122"/>
              </a:rPr>
              <a:t>O(n</a:t>
            </a:r>
            <a:r>
              <a:rPr lang="en-US" altLang="x-none" sz="2800" b="1" baseline="20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整个算法的时间复杂度是</a:t>
            </a:r>
            <a:r>
              <a:rPr lang="en-US" altLang="x-none" sz="2800" b="1" dirty="0">
                <a:latin typeface="Times New Roman" panose="02020603050405020304" pitchFamily="2" charset="0"/>
                <a:ea typeface="宋体" panose="02010600030101010101" pitchFamily="2" charset="-122"/>
              </a:rPr>
              <a:t>O(e㏒e+n</a:t>
            </a:r>
            <a:r>
              <a:rPr lang="en-US" altLang="x-none" sz="2800" b="1" baseline="22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0434" name="标题 530433"/>
          <p:cNvSpPr>
            <a:spLocks noGrp="1"/>
          </p:cNvSpPr>
          <p:nvPr>
            <p:ph type="title"/>
          </p:nvPr>
        </p:nvSpPr>
        <p:spPr>
          <a:xfrm>
            <a:off x="2209800" y="260350"/>
            <a:ext cx="7772400" cy="838200"/>
          </a:xfrm>
        </p:spPr>
        <p:txBody>
          <a:bodyPr lIns="92075" tIns="46038" rIns="92075" bIns="46038" anchor="ctr"/>
          <a:p>
            <a:pPr fontAlgn="base"/>
            <a:r>
              <a:rPr lang="en-US" altLang="x-none" sz="5400" b="1" strike="noStrike" noProof="1" dirty="0">
                <a:latin typeface="Times New Roman" panose="02020603050405020304" pitchFamily="2" charset="0"/>
              </a:rPr>
              <a:t>7.6</a:t>
            </a:r>
            <a:r>
              <a:rPr lang="en-US" altLang="x-none" sz="5400" b="1" strike="noStrike" noProof="1" dirty="0"/>
              <a:t>  </a:t>
            </a:r>
            <a:r>
              <a:rPr lang="zh-CN" altLang="en-US" sz="5400" b="1" strike="noStrike" noProof="1" dirty="0">
                <a:ea typeface="楷体_GB2312" pitchFamily="1" charset="-122"/>
              </a:rPr>
              <a:t>有向无环图及其应用</a:t>
            </a:r>
            <a:endParaRPr lang="zh-CN" altLang="en-US" sz="5400" b="1" strike="noStrike" noProof="1" dirty="0">
              <a:ea typeface="楷体_GB2312" pitchFamily="1" charset="-122"/>
            </a:endParaRPr>
          </a:p>
        </p:txBody>
      </p:sp>
      <p:sp>
        <p:nvSpPr>
          <p:cNvPr id="484354" name="文本占位符 530434"/>
          <p:cNvSpPr>
            <a:spLocks noGrp="1"/>
          </p:cNvSpPr>
          <p:nvPr>
            <p:ph idx="1"/>
          </p:nvPr>
        </p:nvSpPr>
        <p:spPr>
          <a:xfrm>
            <a:off x="1676400" y="1287463"/>
            <a:ext cx="8839200" cy="5165725"/>
          </a:xfrm>
        </p:spPr>
        <p:txBody>
          <a:bodyPr anchor="t"/>
          <a:p>
            <a:pPr marL="0" indent="0">
              <a:lnSpc>
                <a:spcPct val="110000"/>
              </a:lnSpc>
              <a:buNone/>
            </a:pPr>
            <a:r>
              <a:rPr lang="zh-CN" altLang="en-US" b="1" dirty="0">
                <a:solidFill>
                  <a:schemeClr val="hlink"/>
                </a:solidFill>
                <a:latin typeface="宋体" panose="02010600030101010101" pitchFamily="2" charset="-122"/>
              </a:rPr>
              <a:t>   </a:t>
            </a:r>
            <a:r>
              <a:rPr lang="zh-CN" altLang="en-US" b="1" dirty="0">
                <a:solidFill>
                  <a:schemeClr val="folHlink"/>
                </a:solidFill>
                <a:latin typeface="宋体" panose="02010600030101010101" pitchFamily="2" charset="-122"/>
              </a:rPr>
              <a:t>有向无环图</a:t>
            </a:r>
            <a:r>
              <a:rPr lang="en-US" altLang="x-none" b="1" dirty="0"/>
              <a:t>(Directed Acycling Graph)</a:t>
            </a:r>
            <a:r>
              <a:rPr lang="zh-CN" altLang="en-US" sz="2800" b="1" dirty="0">
                <a:latin typeface="宋体" panose="02010600030101010101" pitchFamily="2" charset="-122"/>
              </a:rPr>
              <a:t>：是图中没有回路</a:t>
            </a:r>
            <a:r>
              <a:rPr lang="en-US" altLang="x-none" sz="2800" b="1" dirty="0">
                <a:latin typeface="宋体" panose="02010600030101010101" pitchFamily="2" charset="-122"/>
              </a:rPr>
              <a:t>(</a:t>
            </a:r>
            <a:r>
              <a:rPr lang="zh-CN" altLang="en-US" sz="2800" b="1" dirty="0">
                <a:latin typeface="宋体" panose="02010600030101010101" pitchFamily="2" charset="-122"/>
              </a:rPr>
              <a:t>环</a:t>
            </a:r>
            <a:r>
              <a:rPr lang="en-US" altLang="x-none" sz="2800" b="1" dirty="0">
                <a:latin typeface="宋体" panose="02010600030101010101" pitchFamily="2" charset="-122"/>
              </a:rPr>
              <a:t>)</a:t>
            </a:r>
            <a:r>
              <a:rPr lang="zh-CN" altLang="en-US" sz="2800" b="1" dirty="0">
                <a:latin typeface="宋体" panose="02010600030101010101" pitchFamily="2" charset="-122"/>
              </a:rPr>
              <a:t>的有向图。是一类具有代表性的图，主要用于研究工程项目的工序问题</a:t>
            </a:r>
            <a:r>
              <a:rPr lang="zh-CN" altLang="en-US" sz="2800" b="1" dirty="0"/>
              <a:t>、</a:t>
            </a:r>
            <a:r>
              <a:rPr lang="zh-CN" altLang="en-US" sz="2800" b="1" dirty="0">
                <a:latin typeface="宋体" panose="02010600030101010101" pitchFamily="2" charset="-122"/>
              </a:rPr>
              <a:t>工程时间进度问题等。</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一个</a:t>
            </a:r>
            <a:r>
              <a:rPr lang="zh-CN" altLang="en-US" sz="2800" b="1" dirty="0">
                <a:solidFill>
                  <a:schemeClr val="folHlink"/>
                </a:solidFill>
                <a:latin typeface="宋体" panose="02010600030101010101" pitchFamily="2" charset="-122"/>
              </a:rPr>
              <a:t>工程</a:t>
            </a:r>
            <a:r>
              <a:rPr lang="en-US" altLang="x-none" sz="2800" b="1" dirty="0"/>
              <a:t>(project)</a:t>
            </a:r>
            <a:r>
              <a:rPr lang="zh-CN" altLang="en-US" sz="2800" b="1" dirty="0"/>
              <a:t>都可分为若干个称为</a:t>
            </a:r>
            <a:r>
              <a:rPr lang="zh-CN" altLang="en-US" sz="2800" b="1" dirty="0">
                <a:solidFill>
                  <a:schemeClr val="folHlink"/>
                </a:solidFill>
              </a:rPr>
              <a:t>活动</a:t>
            </a:r>
            <a:r>
              <a:rPr lang="en-US" altLang="x-none" sz="2800" b="1" dirty="0"/>
              <a:t>(active)</a:t>
            </a:r>
            <a:r>
              <a:rPr lang="zh-CN" altLang="en-US" sz="2800" b="1" dirty="0"/>
              <a:t>的</a:t>
            </a:r>
            <a:r>
              <a:rPr lang="zh-CN" altLang="en-US" sz="2800" b="1" dirty="0">
                <a:solidFill>
                  <a:schemeClr val="folHlink"/>
                </a:solidFill>
              </a:rPr>
              <a:t>子工程</a:t>
            </a:r>
            <a:r>
              <a:rPr lang="en-US" altLang="x-none" sz="2800" b="1" dirty="0">
                <a:solidFill>
                  <a:schemeClr val="folHlink"/>
                </a:solidFill>
              </a:rPr>
              <a:t>(</a:t>
            </a:r>
            <a:r>
              <a:rPr lang="zh-CN" altLang="en-US" sz="2800" b="1" dirty="0">
                <a:solidFill>
                  <a:schemeClr val="folHlink"/>
                </a:solidFill>
              </a:rPr>
              <a:t>或工序</a:t>
            </a:r>
            <a:r>
              <a:rPr lang="en-US" altLang="x-none" sz="2800" b="1" dirty="0">
                <a:solidFill>
                  <a:schemeClr val="folHlink"/>
                </a:solidFill>
              </a:rPr>
              <a:t>)</a:t>
            </a:r>
            <a:r>
              <a:rPr lang="zh-CN" altLang="en-US" sz="2800" b="1" dirty="0">
                <a:latin typeface="宋体" panose="02010600030101010101" pitchFamily="2" charset="-122"/>
              </a:rPr>
              <a:t>，</a:t>
            </a:r>
            <a:r>
              <a:rPr lang="zh-CN" altLang="en-US" sz="2800" b="1" dirty="0"/>
              <a:t>各个子工程受到一定的条件约束</a:t>
            </a:r>
            <a:r>
              <a:rPr lang="zh-CN" altLang="en-US" sz="2800" b="1" dirty="0">
                <a:latin typeface="宋体" panose="02010600030101010101" pitchFamily="2" charset="-122"/>
              </a:rPr>
              <a:t>：某个子工程必须开始于另一个子工程完成之后；整个工程有一个开始点</a:t>
            </a:r>
            <a:r>
              <a:rPr lang="en-US" altLang="x-none" sz="2800" b="1" dirty="0">
                <a:latin typeface="宋体" panose="02010600030101010101" pitchFamily="2" charset="-122"/>
              </a:rPr>
              <a:t>(</a:t>
            </a:r>
            <a:r>
              <a:rPr lang="zh-CN" altLang="en-US" sz="2800" b="1" dirty="0">
                <a:latin typeface="宋体" panose="02010600030101010101" pitchFamily="2" charset="-122"/>
              </a:rPr>
              <a:t>起点</a:t>
            </a:r>
            <a:r>
              <a:rPr lang="en-US" altLang="x-none" sz="2800" b="1" dirty="0">
                <a:latin typeface="宋体" panose="02010600030101010101" pitchFamily="2" charset="-122"/>
              </a:rPr>
              <a:t>)</a:t>
            </a:r>
            <a:r>
              <a:rPr lang="zh-CN" altLang="en-US" sz="2800" b="1" dirty="0">
                <a:latin typeface="宋体" panose="02010600030101010101" pitchFamily="2" charset="-122"/>
              </a:rPr>
              <a:t>和一个终点。人们关心：</a:t>
            </a:r>
            <a:endParaRPr lang="zh-CN" altLang="en-US" sz="2800" b="1" dirty="0">
              <a:latin typeface="宋体" panose="02010600030101010101" pitchFamily="2" charset="-122"/>
            </a:endParaRPr>
          </a:p>
          <a:p>
            <a:pPr marL="533400" lvl="1" indent="0">
              <a:lnSpc>
                <a:spcPct val="110000"/>
              </a:lnSpc>
              <a:buNone/>
            </a:pPr>
            <a:r>
              <a:rPr lang="zh-CN" altLang="en-US" b="1" dirty="0">
                <a:solidFill>
                  <a:schemeClr val="folHlink"/>
                </a:solidFill>
                <a:latin typeface="宋体" panose="02010600030101010101" pitchFamily="2" charset="-122"/>
              </a:rPr>
              <a:t>◆</a:t>
            </a:r>
            <a:r>
              <a:rPr lang="zh-CN" altLang="en-US" b="1" dirty="0">
                <a:latin typeface="宋体" panose="02010600030101010101" pitchFamily="2" charset="-122"/>
                <a:ea typeface="Arial Unicode MS" panose="020B0604020202020204" charset="-122"/>
              </a:rPr>
              <a:t> </a:t>
            </a:r>
            <a:r>
              <a:rPr lang="zh-CN" altLang="en-US" b="1" dirty="0">
                <a:latin typeface="宋体" panose="02010600030101010101" pitchFamily="2" charset="-122"/>
              </a:rPr>
              <a:t>工程能否顺利完成</a:t>
            </a:r>
            <a:r>
              <a:rPr lang="en-US" altLang="x-none" b="1" dirty="0">
                <a:latin typeface="宋体" panose="02010600030101010101" pitchFamily="2" charset="-122"/>
              </a:rPr>
              <a:t>?</a:t>
            </a:r>
            <a:r>
              <a:rPr lang="zh-CN" altLang="en-US" b="1" dirty="0">
                <a:latin typeface="宋体" panose="02010600030101010101" pitchFamily="2" charset="-122"/>
              </a:rPr>
              <a:t>影响工程的关键活动是什么</a:t>
            </a:r>
            <a:r>
              <a:rPr lang="en-US" altLang="x-none" b="1" dirty="0">
                <a:latin typeface="宋体" panose="02010600030101010101" pitchFamily="2" charset="-122"/>
              </a:rPr>
              <a:t>?</a:t>
            </a:r>
            <a:endParaRPr lang="en-US" altLang="x-none" b="1" dirty="0">
              <a:latin typeface="宋体" panose="02010600030101010101" pitchFamily="2" charset="-122"/>
            </a:endParaRPr>
          </a:p>
          <a:p>
            <a:pPr marL="533400" lvl="1" indent="0">
              <a:lnSpc>
                <a:spcPct val="110000"/>
              </a:lnSpc>
              <a:buNone/>
            </a:pPr>
            <a:r>
              <a:rPr lang="en-US" altLang="x-none" b="1" dirty="0">
                <a:solidFill>
                  <a:schemeClr val="folHlink"/>
                </a:solidFill>
                <a:latin typeface="宋体" panose="02010600030101010101" pitchFamily="2" charset="-122"/>
              </a:rPr>
              <a:t>◆</a:t>
            </a:r>
            <a:r>
              <a:rPr lang="en-US" altLang="x-none" b="1" dirty="0">
                <a:latin typeface="宋体" panose="02010600030101010101" pitchFamily="2" charset="-122"/>
                <a:ea typeface="Arial Unicode MS" panose="020B0604020202020204" charset="-122"/>
              </a:rPr>
              <a:t> </a:t>
            </a:r>
            <a:r>
              <a:rPr lang="zh-CN" altLang="en-US" b="1" dirty="0">
                <a:latin typeface="宋体" panose="02010600030101010101" pitchFamily="2" charset="-122"/>
              </a:rPr>
              <a:t>估算整个工程完成所必须的最短时间是多少</a:t>
            </a:r>
            <a:r>
              <a:rPr lang="en-US" altLang="x-none" b="1" dirty="0">
                <a:latin typeface="宋体" panose="02010600030101010101" pitchFamily="2" charset="-122"/>
              </a:rPr>
              <a:t>?</a:t>
            </a:r>
            <a:endParaRPr lang="en-US" altLang="x-none" b="1" dirty="0">
              <a:latin typeface="宋体" panose="02010600030101010101" pitchFamily="2"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5377" name="文本占位符 531457"/>
          <p:cNvSpPr>
            <a:spLocks noGrp="1"/>
          </p:cNvSpPr>
          <p:nvPr>
            <p:ph idx="1"/>
          </p:nvPr>
        </p:nvSpPr>
        <p:spPr>
          <a:xfrm>
            <a:off x="1676400" y="188913"/>
            <a:ext cx="8839200" cy="1655762"/>
          </a:xfrm>
        </p:spPr>
        <p:txBody>
          <a:bodyPr anchor="t"/>
          <a:p>
            <a:pPr marL="0" indent="0">
              <a:lnSpc>
                <a:spcPct val="110000"/>
              </a:lnSpc>
              <a:buNone/>
            </a:pPr>
            <a:r>
              <a:rPr lang="zh-CN" altLang="en-US" sz="2800" b="1" dirty="0">
                <a:latin typeface="宋体" panose="02010600030101010101" pitchFamily="2" charset="-122"/>
              </a:rPr>
              <a:t>    对工程的活动加以抽象：图中顶点表示活动，有向边表示活动之间的优先关系，这样的有向图称为</a:t>
            </a:r>
            <a:r>
              <a:rPr lang="zh-CN" altLang="en-US" sz="2800" b="1" dirty="0">
                <a:solidFill>
                  <a:schemeClr val="folHlink"/>
                </a:solidFill>
                <a:latin typeface="宋体" panose="02010600030101010101" pitchFamily="2" charset="-122"/>
              </a:rPr>
              <a:t>顶点表示活动的网</a:t>
            </a:r>
            <a:r>
              <a:rPr lang="en-US" altLang="x-none" sz="2800" b="1" dirty="0"/>
              <a:t>(</a:t>
            </a:r>
            <a:r>
              <a:rPr lang="en-US" altLang="x-none" sz="2800" b="1" dirty="0">
                <a:solidFill>
                  <a:schemeClr val="folHlink"/>
                </a:solidFill>
              </a:rPr>
              <a:t>A</a:t>
            </a:r>
            <a:r>
              <a:rPr lang="en-US" altLang="x-none" sz="2800" b="1" dirty="0">
                <a:solidFill>
                  <a:schemeClr val="accent1"/>
                </a:solidFill>
              </a:rPr>
              <a:t>ctivity </a:t>
            </a:r>
            <a:r>
              <a:rPr lang="en-US" altLang="x-none" sz="2800" b="1" dirty="0">
                <a:solidFill>
                  <a:schemeClr val="folHlink"/>
                </a:solidFill>
              </a:rPr>
              <a:t>O</a:t>
            </a:r>
            <a:r>
              <a:rPr lang="en-US" altLang="x-none" sz="2800" b="1" dirty="0">
                <a:solidFill>
                  <a:schemeClr val="accent1"/>
                </a:solidFill>
              </a:rPr>
              <a:t>n </a:t>
            </a:r>
            <a:r>
              <a:rPr lang="en-US" altLang="x-none" sz="2800" b="1" dirty="0">
                <a:solidFill>
                  <a:schemeClr val="folHlink"/>
                </a:solidFill>
              </a:rPr>
              <a:t>V</a:t>
            </a:r>
            <a:r>
              <a:rPr lang="en-US" altLang="x-none" sz="2800" b="1" dirty="0">
                <a:solidFill>
                  <a:schemeClr val="accent1"/>
                </a:solidFill>
              </a:rPr>
              <a:t>ertex Network</a:t>
            </a:r>
            <a:r>
              <a:rPr lang="en-US" altLang="x-none" sz="2800" b="1" dirty="0"/>
              <a:t> </a:t>
            </a:r>
            <a:r>
              <a:rPr lang="zh-CN" altLang="en-US" sz="2800" b="1" dirty="0">
                <a:latin typeface="宋体" panose="02010600030101010101" pitchFamily="2" charset="-122"/>
              </a:rPr>
              <a:t>，</a:t>
            </a:r>
            <a:r>
              <a:rPr lang="en-US" altLang="x-none" sz="2800" b="1" dirty="0">
                <a:solidFill>
                  <a:schemeClr val="folHlink"/>
                </a:solidFill>
              </a:rPr>
              <a:t>AOV</a:t>
            </a:r>
            <a:r>
              <a:rPr lang="zh-CN" altLang="en-US" sz="2800" b="1" dirty="0">
                <a:solidFill>
                  <a:schemeClr val="folHlink"/>
                </a:solidFill>
                <a:latin typeface="宋体" panose="02010600030101010101" pitchFamily="2" charset="-122"/>
              </a:rPr>
              <a:t>网</a:t>
            </a:r>
            <a:r>
              <a:rPr lang="en-US" altLang="x-none" sz="2800" b="1" dirty="0"/>
              <a:t>) </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5025" name="文本占位符 431105"/>
          <p:cNvSpPr>
            <a:spLocks noGrp="1"/>
          </p:cNvSpPr>
          <p:nvPr>
            <p:ph idx="1"/>
          </p:nvPr>
        </p:nvSpPr>
        <p:spPr>
          <a:xfrm>
            <a:off x="1676400" y="223838"/>
            <a:ext cx="8839200" cy="5076825"/>
          </a:xfrm>
        </p:spPr>
        <p:txBody>
          <a:bodyPr anchor="t"/>
          <a:p>
            <a:pPr marL="0" indent="0">
              <a:lnSpc>
                <a:spcPct val="110000"/>
              </a:lnSpc>
              <a:buNone/>
            </a:pPr>
            <a:r>
              <a:rPr lang="zh-CN" altLang="en-US" b="1" dirty="0">
                <a:solidFill>
                  <a:schemeClr val="folHlink"/>
                </a:solidFill>
              </a:rPr>
              <a:t>        连通图、图的连通分量</a:t>
            </a:r>
            <a:r>
              <a:rPr lang="zh-CN" altLang="en-US" b="1" dirty="0"/>
              <a:t>：</a:t>
            </a:r>
            <a:r>
              <a:rPr lang="zh-CN" altLang="en-US" sz="2800" b="1" dirty="0"/>
              <a:t>对无向图</a:t>
            </a:r>
            <a:r>
              <a:rPr lang="en-US" altLang="x-none" sz="2800" b="1" dirty="0"/>
              <a:t>G=(V</a:t>
            </a:r>
            <a:r>
              <a:rPr lang="zh-CN" altLang="en-US" sz="2800" b="1" dirty="0"/>
              <a:t>，</a:t>
            </a:r>
            <a:r>
              <a:rPr lang="en-US" altLang="x-none" sz="2800" b="1" dirty="0"/>
              <a:t>E)</a:t>
            </a:r>
            <a:r>
              <a:rPr lang="zh-CN" altLang="en-US" sz="2800" b="1" dirty="0"/>
              <a:t>，若</a:t>
            </a:r>
            <a:r>
              <a:rPr lang="zh-CN" altLang="en-US" sz="2800" b="1" dirty="0">
                <a:latin typeface="宋体" panose="02010600030101010101" pitchFamily="2" charset="-122"/>
                <a:sym typeface="Symbol" panose="05050102010706020507" pitchFamily="2" charset="2"/>
              </a:rPr>
              <a:t></a:t>
            </a:r>
            <a:r>
              <a:rPr lang="en-US" altLang="x-none" sz="2800" b="1" dirty="0"/>
              <a:t>v</a:t>
            </a:r>
            <a:r>
              <a:rPr lang="en-US" altLang="x-none" sz="2800" b="1" baseline="-18000" dirty="0"/>
              <a:t>i </a:t>
            </a:r>
            <a:r>
              <a:rPr lang="zh-CN" altLang="en-US" sz="2800" b="1" dirty="0"/>
              <a:t>，</a:t>
            </a:r>
            <a:r>
              <a:rPr lang="en-US" altLang="x-none" sz="2800" b="1" dirty="0"/>
              <a:t>v</a:t>
            </a:r>
            <a:r>
              <a:rPr lang="en-US" altLang="x-none" sz="2800" b="1" baseline="-18000" dirty="0"/>
              <a:t>j </a:t>
            </a:r>
            <a:r>
              <a:rPr lang="en-US" altLang="x-none" sz="2800" b="1" dirty="0">
                <a:latin typeface="楷体_GB2312" pitchFamily="1" charset="-122"/>
                <a:ea typeface="楷体_GB2312" pitchFamily="1" charset="-122"/>
                <a:sym typeface="Symbol" panose="05050102010706020507" pitchFamily="2" charset="2"/>
              </a:rPr>
              <a:t></a:t>
            </a:r>
            <a:r>
              <a:rPr lang="en-US" altLang="x-none" sz="2800" b="1" dirty="0">
                <a:ea typeface="Arial Unicode MS" panose="020B0604020202020204" charset="-122"/>
              </a:rPr>
              <a:t>V</a:t>
            </a:r>
            <a:r>
              <a:rPr lang="zh-CN" altLang="en-US" sz="2800" b="1" dirty="0"/>
              <a:t>，</a:t>
            </a:r>
            <a:r>
              <a:rPr lang="en-US" altLang="x-none" sz="2800" b="1" dirty="0"/>
              <a:t>v</a:t>
            </a:r>
            <a:r>
              <a:rPr lang="en-US" altLang="x-none" sz="2800" b="1" baseline="-18000" dirty="0"/>
              <a:t>i</a:t>
            </a:r>
            <a:r>
              <a:rPr lang="zh-CN" altLang="en-US" sz="2800" b="1" dirty="0"/>
              <a:t>和</a:t>
            </a:r>
            <a:r>
              <a:rPr lang="en-US" altLang="x-none" sz="2800" b="1" dirty="0"/>
              <a:t>v</a:t>
            </a:r>
            <a:r>
              <a:rPr lang="en-US" altLang="x-none" sz="2800" b="1" baseline="-18000" dirty="0"/>
              <a:t>j</a:t>
            </a:r>
            <a:r>
              <a:rPr lang="zh-CN" altLang="en-US" sz="2800" b="1" dirty="0"/>
              <a:t>都是连通的，则称图</a:t>
            </a:r>
            <a:r>
              <a:rPr lang="en-US" altLang="x-none" sz="2800" b="1" dirty="0"/>
              <a:t>G</a:t>
            </a:r>
            <a:r>
              <a:rPr lang="zh-CN" altLang="en-US" sz="2800" b="1" dirty="0"/>
              <a:t>是</a:t>
            </a:r>
            <a:r>
              <a:rPr lang="zh-CN" altLang="en-US" sz="2800" b="1" dirty="0">
                <a:solidFill>
                  <a:schemeClr val="folHlink"/>
                </a:solidFill>
              </a:rPr>
              <a:t>连通图</a:t>
            </a:r>
            <a:r>
              <a:rPr lang="zh-CN" altLang="en-US" sz="2800" b="1" dirty="0"/>
              <a:t>，否则称为</a:t>
            </a:r>
            <a:r>
              <a:rPr lang="zh-CN" altLang="en-US" sz="2800" b="1" dirty="0">
                <a:solidFill>
                  <a:schemeClr val="folHlink"/>
                </a:solidFill>
              </a:rPr>
              <a:t>非连通图</a:t>
            </a:r>
            <a:r>
              <a:rPr lang="zh-CN" altLang="en-US" sz="2800" b="1" dirty="0"/>
              <a:t>。若</a:t>
            </a:r>
            <a:r>
              <a:rPr lang="en-US" altLang="x-none" sz="2800" b="1" dirty="0"/>
              <a:t>G</a:t>
            </a:r>
            <a:r>
              <a:rPr lang="zh-CN" altLang="en-US" sz="2800" b="1" dirty="0"/>
              <a:t>是非连通图，则</a:t>
            </a:r>
            <a:r>
              <a:rPr lang="zh-CN" altLang="en-US" sz="2800" b="1" dirty="0">
                <a:solidFill>
                  <a:schemeClr val="accent1"/>
                </a:solidFill>
              </a:rPr>
              <a:t>极大的连通子图</a:t>
            </a:r>
            <a:r>
              <a:rPr lang="zh-CN" altLang="en-US" sz="2800" b="1" dirty="0"/>
              <a:t>称为</a:t>
            </a:r>
            <a:r>
              <a:rPr lang="en-US" altLang="x-none" sz="2800" b="1" dirty="0"/>
              <a:t>G</a:t>
            </a:r>
            <a:r>
              <a:rPr lang="zh-CN" altLang="en-US" sz="2800" b="1" dirty="0"/>
              <a:t>的</a:t>
            </a:r>
            <a:r>
              <a:rPr lang="zh-CN" altLang="en-US" sz="2800" b="1" dirty="0">
                <a:solidFill>
                  <a:schemeClr val="folHlink"/>
                </a:solidFill>
              </a:rPr>
              <a:t>连通分量</a:t>
            </a:r>
            <a:r>
              <a:rPr lang="zh-CN" altLang="en-US" sz="2800" b="1" dirty="0"/>
              <a:t>。 </a:t>
            </a:r>
            <a:endParaRPr lang="zh-CN" altLang="en-US" sz="2800" b="1" dirty="0"/>
          </a:p>
          <a:p>
            <a:pPr marL="0" indent="0">
              <a:lnSpc>
                <a:spcPct val="110000"/>
              </a:lnSpc>
              <a:buNone/>
            </a:pPr>
            <a:r>
              <a:rPr lang="zh-CN" altLang="en-US" sz="2800" b="1" dirty="0"/>
              <a:t>        对有向图</a:t>
            </a:r>
            <a:r>
              <a:rPr lang="en-US" altLang="x-none" sz="2800" b="1" dirty="0"/>
              <a:t>G=(V</a:t>
            </a:r>
            <a:r>
              <a:rPr lang="zh-CN" altLang="en-US" sz="2800" b="1" dirty="0"/>
              <a:t>，</a:t>
            </a:r>
            <a:r>
              <a:rPr lang="en-US" altLang="x-none" sz="2800" b="1" dirty="0"/>
              <a:t>E)</a:t>
            </a:r>
            <a:r>
              <a:rPr lang="zh-CN" altLang="en-US" sz="2800" b="1" dirty="0"/>
              <a:t>，若</a:t>
            </a:r>
            <a:r>
              <a:rPr lang="zh-CN" altLang="en-US" sz="2800" b="1" dirty="0">
                <a:latin typeface="宋体" panose="02010600030101010101" pitchFamily="2" charset="-122"/>
                <a:sym typeface="Symbol" panose="05050102010706020507" pitchFamily="2" charset="2"/>
              </a:rPr>
              <a:t></a:t>
            </a:r>
            <a:r>
              <a:rPr lang="en-US" altLang="x-none" sz="2800" b="1" dirty="0"/>
              <a:t>v</a:t>
            </a:r>
            <a:r>
              <a:rPr lang="en-US" altLang="x-none" sz="2800" b="1" baseline="-18000" dirty="0"/>
              <a:t>i </a:t>
            </a:r>
            <a:r>
              <a:rPr lang="zh-CN" altLang="en-US" sz="2800" b="1" dirty="0"/>
              <a:t>，</a:t>
            </a:r>
            <a:r>
              <a:rPr lang="en-US" altLang="x-none" sz="2800" b="1" dirty="0"/>
              <a:t>v</a:t>
            </a:r>
            <a:r>
              <a:rPr lang="en-US" altLang="x-none" sz="2800" b="1" baseline="-18000" dirty="0"/>
              <a:t>j </a:t>
            </a:r>
            <a:r>
              <a:rPr lang="en-US" altLang="x-none" sz="2800" b="1" dirty="0">
                <a:latin typeface="楷体_GB2312" pitchFamily="1" charset="-122"/>
                <a:ea typeface="楷体_GB2312" pitchFamily="1" charset="-122"/>
                <a:sym typeface="Symbol" panose="05050102010706020507" pitchFamily="2" charset="2"/>
              </a:rPr>
              <a:t></a:t>
            </a:r>
            <a:r>
              <a:rPr lang="en-US" altLang="x-none" sz="2800" b="1" dirty="0">
                <a:ea typeface="Arial Unicode MS" panose="020B0604020202020204" charset="-122"/>
              </a:rPr>
              <a:t>V</a:t>
            </a:r>
            <a:r>
              <a:rPr lang="zh-CN" altLang="en-US" sz="2800" b="1" dirty="0"/>
              <a:t>，都有</a:t>
            </a:r>
            <a:r>
              <a:rPr lang="zh-CN" altLang="en-US" sz="2800" b="1" dirty="0">
                <a:solidFill>
                  <a:schemeClr val="accent1"/>
                </a:solidFill>
              </a:rPr>
              <a:t>以</a:t>
            </a:r>
            <a:r>
              <a:rPr lang="en-US" altLang="x-none" sz="2800" b="1" dirty="0">
                <a:solidFill>
                  <a:schemeClr val="accent1"/>
                </a:solidFill>
              </a:rPr>
              <a:t>v</a:t>
            </a:r>
            <a:r>
              <a:rPr lang="en-US" altLang="x-none" sz="2800" b="1" baseline="-18000" dirty="0">
                <a:solidFill>
                  <a:schemeClr val="accent1"/>
                </a:solidFill>
              </a:rPr>
              <a:t>i</a:t>
            </a:r>
            <a:r>
              <a:rPr lang="zh-CN" altLang="en-US" sz="2800" b="1" dirty="0">
                <a:solidFill>
                  <a:schemeClr val="accent1"/>
                </a:solidFill>
              </a:rPr>
              <a:t>为起点</a:t>
            </a:r>
            <a:r>
              <a:rPr lang="zh-CN" altLang="en-US" sz="2800" b="1" dirty="0"/>
              <a:t>，</a:t>
            </a:r>
            <a:r>
              <a:rPr lang="zh-CN" altLang="en-US" sz="2800" b="1" dirty="0">
                <a:solidFill>
                  <a:schemeClr val="hlink"/>
                </a:solidFill>
              </a:rPr>
              <a:t> </a:t>
            </a:r>
            <a:r>
              <a:rPr lang="en-US" altLang="x-none" sz="2800" b="1" dirty="0">
                <a:solidFill>
                  <a:schemeClr val="accent1"/>
                </a:solidFill>
              </a:rPr>
              <a:t>v</a:t>
            </a:r>
            <a:r>
              <a:rPr lang="en-US" altLang="x-none" sz="2800" b="1" baseline="-18000" dirty="0">
                <a:solidFill>
                  <a:schemeClr val="accent1"/>
                </a:solidFill>
              </a:rPr>
              <a:t>j</a:t>
            </a:r>
            <a:r>
              <a:rPr lang="en-US" altLang="x-none" sz="2800" b="1" dirty="0">
                <a:solidFill>
                  <a:schemeClr val="accent1"/>
                </a:solidFill>
              </a:rPr>
              <a:t> </a:t>
            </a:r>
            <a:r>
              <a:rPr lang="zh-CN" altLang="en-US" sz="2800" b="1" dirty="0">
                <a:solidFill>
                  <a:schemeClr val="accent1"/>
                </a:solidFill>
              </a:rPr>
              <a:t>为终点</a:t>
            </a:r>
            <a:r>
              <a:rPr lang="zh-CN" altLang="en-US" sz="2800" b="1" dirty="0"/>
              <a:t>以及以</a:t>
            </a:r>
            <a:r>
              <a:rPr lang="en-US" altLang="x-none" sz="2800" b="1" dirty="0"/>
              <a:t>v</a:t>
            </a:r>
            <a:r>
              <a:rPr lang="en-US" altLang="x-none" sz="2800" b="1" baseline="-18000" dirty="0"/>
              <a:t>j</a:t>
            </a:r>
            <a:r>
              <a:rPr lang="zh-CN" altLang="en-US" sz="2800" b="1" dirty="0"/>
              <a:t>为起点，</a:t>
            </a:r>
            <a:r>
              <a:rPr lang="en-US" altLang="x-none" sz="2800" b="1" dirty="0"/>
              <a:t>v</a:t>
            </a:r>
            <a:r>
              <a:rPr lang="en-US" altLang="x-none" sz="2800" b="1" baseline="-18000" dirty="0"/>
              <a:t>i</a:t>
            </a:r>
            <a:r>
              <a:rPr lang="zh-CN" altLang="en-US" sz="2800" b="1" dirty="0"/>
              <a:t>为终点的有向路径，称图</a:t>
            </a:r>
            <a:r>
              <a:rPr lang="en-US" altLang="x-none" sz="2800" b="1" dirty="0"/>
              <a:t>G</a:t>
            </a:r>
            <a:r>
              <a:rPr lang="zh-CN" altLang="en-US" sz="2800" b="1" dirty="0"/>
              <a:t>是</a:t>
            </a:r>
            <a:r>
              <a:rPr lang="zh-CN" altLang="en-US" sz="2800" b="1" dirty="0">
                <a:solidFill>
                  <a:schemeClr val="folHlink"/>
                </a:solidFill>
              </a:rPr>
              <a:t>强连通图</a:t>
            </a:r>
            <a:r>
              <a:rPr lang="zh-CN" altLang="en-US" sz="2800" b="1" dirty="0"/>
              <a:t>，否则称为</a:t>
            </a:r>
            <a:r>
              <a:rPr lang="zh-CN" altLang="en-US" sz="2800" b="1" dirty="0">
                <a:solidFill>
                  <a:schemeClr val="folHlink"/>
                </a:solidFill>
              </a:rPr>
              <a:t>非强连通图</a:t>
            </a:r>
            <a:r>
              <a:rPr lang="zh-CN" altLang="en-US" sz="2800" b="1" dirty="0"/>
              <a:t>。若</a:t>
            </a:r>
            <a:r>
              <a:rPr lang="en-US" altLang="x-none" sz="2800" b="1" dirty="0"/>
              <a:t>G</a:t>
            </a:r>
            <a:r>
              <a:rPr lang="zh-CN" altLang="en-US" sz="2800" b="1" dirty="0"/>
              <a:t>是非强连通图，则</a:t>
            </a:r>
            <a:r>
              <a:rPr lang="zh-CN" altLang="en-US" sz="2800" b="1" dirty="0">
                <a:solidFill>
                  <a:schemeClr val="accent1"/>
                </a:solidFill>
              </a:rPr>
              <a:t>极大的强连通子图</a:t>
            </a:r>
            <a:r>
              <a:rPr lang="zh-CN" altLang="en-US" sz="2800" b="1" dirty="0"/>
              <a:t>称为</a:t>
            </a:r>
            <a:r>
              <a:rPr lang="en-US" altLang="x-none" sz="2800" b="1" dirty="0"/>
              <a:t>G</a:t>
            </a:r>
            <a:r>
              <a:rPr lang="zh-CN" altLang="en-US" sz="2800" b="1" dirty="0"/>
              <a:t>的</a:t>
            </a:r>
            <a:r>
              <a:rPr lang="zh-CN" altLang="en-US" sz="2800" b="1" dirty="0">
                <a:solidFill>
                  <a:schemeClr val="folHlink"/>
                </a:solidFill>
              </a:rPr>
              <a:t>强连通分量</a:t>
            </a:r>
            <a:r>
              <a:rPr lang="zh-CN" altLang="en-US" sz="2800" b="1" dirty="0"/>
              <a:t>。</a:t>
            </a:r>
            <a:r>
              <a:rPr lang="zh-CN" altLang="en-US" sz="2800" b="1" dirty="0">
                <a:solidFill>
                  <a:schemeClr val="hlink"/>
                </a:solidFill>
              </a:rPr>
              <a:t> </a:t>
            </a:r>
            <a:endParaRPr lang="zh-CN" altLang="en-US" sz="2800" b="1" dirty="0"/>
          </a:p>
          <a:p>
            <a:pPr marL="0" indent="0">
              <a:lnSpc>
                <a:spcPct val="110000"/>
              </a:lnSpc>
              <a:buNone/>
            </a:pPr>
            <a:r>
              <a:rPr lang="zh-CN" altLang="en-US" sz="2800" b="1" dirty="0"/>
              <a:t>        “</a:t>
            </a:r>
            <a:r>
              <a:rPr lang="zh-CN" altLang="en-US" sz="2800" b="1" dirty="0">
                <a:solidFill>
                  <a:schemeClr val="folHlink"/>
                </a:solidFill>
              </a:rPr>
              <a:t>极大</a:t>
            </a:r>
            <a:r>
              <a:rPr lang="zh-CN" altLang="en-US" sz="2800" b="1" dirty="0"/>
              <a:t>”的含义：指的是对子图再增加图</a:t>
            </a:r>
            <a:r>
              <a:rPr lang="en-US" altLang="x-none" sz="2800" b="1" dirty="0"/>
              <a:t>G</a:t>
            </a:r>
            <a:r>
              <a:rPr lang="zh-CN" altLang="en-US" sz="2800" b="1" dirty="0"/>
              <a:t>中的其它顶点，子图就不再连通。</a:t>
            </a:r>
            <a:endParaRPr lang="zh-CN" altLang="en-US" sz="2800" b="1"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82" name="标题 532481"/>
          <p:cNvSpPr>
            <a:spLocks noGrp="1"/>
          </p:cNvSpPr>
          <p:nvPr>
            <p:ph type="title"/>
          </p:nvPr>
        </p:nvSpPr>
        <p:spPr>
          <a:xfrm>
            <a:off x="2209800" y="152400"/>
            <a:ext cx="6248400" cy="685800"/>
          </a:xfrm>
        </p:spPr>
        <p:txBody>
          <a:bodyPr lIns="92075" tIns="46038" rIns="92075" bIns="46038" anchor="ctr"/>
          <a:p>
            <a:pPr fontAlgn="base"/>
            <a:r>
              <a:rPr lang="en-US" altLang="x-none" b="1" strike="noStrike" noProof="1" dirty="0">
                <a:latin typeface="Times New Roman" panose="02020603050405020304" pitchFamily="2" charset="0"/>
              </a:rPr>
              <a:t>7.6.1  </a:t>
            </a:r>
            <a:r>
              <a:rPr lang="zh-CN" altLang="en-US" b="1" strike="noStrike" noProof="1" dirty="0">
                <a:latin typeface="楷体_GB2312" pitchFamily="1" charset="-122"/>
                <a:ea typeface="楷体_GB2312" pitchFamily="1" charset="-122"/>
              </a:rPr>
              <a:t>拓扑排序</a:t>
            </a:r>
            <a:endParaRPr lang="zh-CN" altLang="en-US" b="1" strike="noStrike" noProof="1" dirty="0">
              <a:latin typeface="楷体_GB2312" pitchFamily="1" charset="-122"/>
              <a:ea typeface="楷体_GB2312" pitchFamily="1" charset="-122"/>
            </a:endParaRPr>
          </a:p>
        </p:txBody>
      </p:sp>
      <p:sp>
        <p:nvSpPr>
          <p:cNvPr id="486402" name="文本占位符 532482"/>
          <p:cNvSpPr>
            <a:spLocks noGrp="1"/>
          </p:cNvSpPr>
          <p:nvPr>
            <p:ph idx="1"/>
          </p:nvPr>
        </p:nvSpPr>
        <p:spPr>
          <a:xfrm>
            <a:off x="1676400" y="990600"/>
            <a:ext cx="8812213" cy="5638800"/>
          </a:xfrm>
        </p:spPr>
        <p:txBody>
          <a:bodyPr anchor="t"/>
          <a:p>
            <a:pPr marL="0" indent="0">
              <a:lnSpc>
                <a:spcPct val="110000"/>
              </a:lnSpc>
              <a:buNone/>
            </a:pPr>
            <a:r>
              <a:rPr lang="en-US" altLang="x-none" sz="4000" b="1" dirty="0">
                <a:solidFill>
                  <a:schemeClr val="tx2"/>
                </a:solidFill>
              </a:rPr>
              <a:t>1</a:t>
            </a:r>
            <a:r>
              <a:rPr lang="en-US" altLang="x-none" sz="4000" b="1" dirty="0">
                <a:solidFill>
                  <a:schemeClr val="tx2"/>
                </a:solidFill>
                <a:latin typeface="宋体" panose="02010600030101010101" pitchFamily="2" charset="-122"/>
              </a:rPr>
              <a:t> </a:t>
            </a:r>
            <a:r>
              <a:rPr lang="zh-CN" altLang="en-US" sz="4000" b="1" dirty="0">
                <a:solidFill>
                  <a:schemeClr val="tx2"/>
                </a:solidFill>
                <a:latin typeface="楷体_GB2312" pitchFamily="1" charset="-122"/>
                <a:ea typeface="楷体_GB2312" pitchFamily="1" charset="-122"/>
              </a:rPr>
              <a:t>定义</a:t>
            </a:r>
            <a:endParaRPr lang="zh-CN" altLang="en-US" sz="4000" b="1" dirty="0">
              <a:solidFill>
                <a:schemeClr val="tx2"/>
              </a:solidFill>
              <a:latin typeface="楷体_GB2312" pitchFamily="1" charset="-122"/>
              <a:ea typeface="楷体_GB2312" pitchFamily="1" charset="-122"/>
            </a:endParaRPr>
          </a:p>
          <a:p>
            <a:pPr marL="0" indent="0">
              <a:lnSpc>
                <a:spcPct val="110000"/>
              </a:lnSpc>
              <a:spcAft>
                <a:spcPct val="20000"/>
              </a:spcAft>
              <a:buNone/>
            </a:pPr>
            <a:r>
              <a:rPr lang="zh-CN" altLang="en-US" b="1" dirty="0">
                <a:solidFill>
                  <a:schemeClr val="folHlink"/>
                </a:solidFill>
              </a:rPr>
              <a:t>       拓扑排序</a:t>
            </a:r>
            <a:r>
              <a:rPr lang="en-US" altLang="x-none" b="1" dirty="0"/>
              <a:t>(Topological Sort)</a:t>
            </a:r>
            <a:r>
              <a:rPr lang="en-US" altLang="x-none" sz="2800" b="1" dirty="0"/>
              <a:t> </a:t>
            </a:r>
            <a:r>
              <a:rPr lang="zh-CN" altLang="en-US" sz="2800" b="1" dirty="0">
                <a:latin typeface="宋体" panose="02010600030101010101" pitchFamily="2" charset="-122"/>
              </a:rPr>
              <a:t>：由某个集合上的一个偏序得到该集合上的一个全序的操作。</a:t>
            </a:r>
            <a:endParaRPr lang="zh-CN" altLang="en-US" sz="2800" b="1" dirty="0">
              <a:latin typeface="宋体" panose="02010600030101010101" pitchFamily="2" charset="-122"/>
            </a:endParaRPr>
          </a:p>
          <a:p>
            <a:pPr marL="5334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folHlink"/>
                </a:solidFill>
                <a:latin typeface="宋体" panose="02010600030101010101" pitchFamily="2" charset="-122"/>
                <a:ea typeface="Arial Unicode MS" panose="020B0604020202020204" charset="-122"/>
              </a:rPr>
              <a:t> </a:t>
            </a:r>
            <a:r>
              <a:rPr lang="zh-CN" altLang="en-US" b="1" dirty="0">
                <a:solidFill>
                  <a:schemeClr val="folHlink"/>
                </a:solidFill>
                <a:latin typeface="宋体" panose="02010600030101010101" pitchFamily="2" charset="-122"/>
              </a:rPr>
              <a:t>集合上的关系</a:t>
            </a:r>
            <a:r>
              <a:rPr lang="zh-CN" altLang="en-US" b="1" dirty="0">
                <a:latin typeface="宋体" panose="02010600030101010101" pitchFamily="2" charset="-122"/>
              </a:rPr>
              <a:t>：集合</a:t>
            </a:r>
            <a:r>
              <a:rPr lang="en-US" altLang="x-none" b="1" dirty="0"/>
              <a:t>A</a:t>
            </a:r>
            <a:r>
              <a:rPr lang="zh-CN" altLang="en-US" b="1" dirty="0"/>
              <a:t>上的关系是从</a:t>
            </a:r>
            <a:r>
              <a:rPr lang="en-US" altLang="x-none" b="1" dirty="0"/>
              <a:t>A</a:t>
            </a:r>
            <a:r>
              <a:rPr lang="zh-CN" altLang="en-US" b="1" dirty="0"/>
              <a:t>到</a:t>
            </a:r>
            <a:r>
              <a:rPr lang="en-US" altLang="x-none" b="1" dirty="0"/>
              <a:t>A</a:t>
            </a:r>
            <a:r>
              <a:rPr lang="zh-CN" altLang="en-US" b="1" dirty="0"/>
              <a:t>的关系</a:t>
            </a:r>
            <a:r>
              <a:rPr lang="en-US" altLang="x-none" b="1" dirty="0"/>
              <a:t>(A</a:t>
            </a:r>
            <a:r>
              <a:rPr lang="en-US" altLang="x-none" b="1" dirty="0">
                <a:sym typeface="Symbol" panose="05050102010706020507" pitchFamily="2" charset="2"/>
              </a:rPr>
              <a:t></a:t>
            </a:r>
            <a:r>
              <a:rPr lang="en-US" altLang="x-none" b="1" dirty="0"/>
              <a:t>A) </a:t>
            </a:r>
            <a:r>
              <a:rPr lang="zh-CN" altLang="en-US" b="1" dirty="0">
                <a:latin typeface="宋体" panose="02010600030101010101" pitchFamily="2" charset="-122"/>
              </a:rPr>
              <a:t>。</a:t>
            </a:r>
            <a:endParaRPr lang="zh-CN" altLang="en-US" b="1" dirty="0"/>
          </a:p>
          <a:p>
            <a:pPr marL="5334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folHlink"/>
                </a:solidFill>
                <a:latin typeface="宋体" panose="02010600030101010101" pitchFamily="2" charset="-122"/>
                <a:ea typeface="Arial Unicode MS" panose="020B0604020202020204" charset="-122"/>
              </a:rPr>
              <a:t> </a:t>
            </a:r>
            <a:r>
              <a:rPr lang="zh-CN" altLang="en-US" b="1" dirty="0">
                <a:solidFill>
                  <a:schemeClr val="folHlink"/>
                </a:solidFill>
                <a:latin typeface="宋体" panose="02010600030101010101" pitchFamily="2" charset="-122"/>
              </a:rPr>
              <a:t>关系的自反性</a:t>
            </a:r>
            <a:r>
              <a:rPr lang="zh-CN" altLang="en-US" b="1" dirty="0">
                <a:latin typeface="宋体" panose="02010600030101010101" pitchFamily="2" charset="-122"/>
              </a:rPr>
              <a:t>：若</a:t>
            </a:r>
            <a:r>
              <a:rPr lang="zh-CN" altLang="en-US" b="1" dirty="0">
                <a:latin typeface="宋体" panose="02010600030101010101" pitchFamily="2" charset="-122"/>
                <a:sym typeface="Symbol" panose="05050102010706020507" pitchFamily="2" charset="2"/>
              </a:rPr>
              <a:t></a:t>
            </a:r>
            <a:r>
              <a:rPr lang="en-US" altLang="x-none" b="1" dirty="0">
                <a:latin typeface="宋体" panose="02010600030101010101" pitchFamily="2" charset="-122"/>
                <a:ea typeface="Arial Unicode MS" panose="020B0604020202020204" charset="-122"/>
              </a:rPr>
              <a:t>a</a:t>
            </a:r>
            <a:r>
              <a:rPr lang="en-US" altLang="x-none" b="1" dirty="0">
                <a:ea typeface="Arial Unicode MS" panose="020B0604020202020204" charset="-122"/>
              </a:rPr>
              <a:t>∈A</a:t>
            </a:r>
            <a:r>
              <a:rPr lang="zh-CN" altLang="en-US" b="1" dirty="0"/>
              <a:t>有</a:t>
            </a:r>
            <a:r>
              <a:rPr lang="en-US" altLang="x-none" b="1" dirty="0"/>
              <a:t>(a</a:t>
            </a:r>
            <a:r>
              <a:rPr lang="zh-CN" altLang="en-US" b="1" dirty="0">
                <a:latin typeface="宋体" panose="02010600030101010101" pitchFamily="2" charset="-122"/>
              </a:rPr>
              <a:t>，</a:t>
            </a:r>
            <a:r>
              <a:rPr lang="en-US" altLang="x-none" b="1" dirty="0"/>
              <a:t>a)</a:t>
            </a:r>
            <a:r>
              <a:rPr lang="en-US" altLang="x-none" b="1" dirty="0">
                <a:ea typeface="Arial Unicode MS" panose="020B0604020202020204" charset="-122"/>
              </a:rPr>
              <a:t>∈R</a:t>
            </a:r>
            <a:r>
              <a:rPr lang="zh-CN" altLang="en-US" b="1" dirty="0">
                <a:latin typeface="宋体" panose="02010600030101010101" pitchFamily="2" charset="-122"/>
              </a:rPr>
              <a:t>，称集合</a:t>
            </a:r>
            <a:r>
              <a:rPr lang="en-US" altLang="x-none" b="1" dirty="0"/>
              <a:t>A</a:t>
            </a:r>
            <a:r>
              <a:rPr lang="zh-CN" altLang="en-US" b="1" dirty="0"/>
              <a:t>上的关系</a:t>
            </a:r>
            <a:r>
              <a:rPr lang="en-US" altLang="x-none" b="1" dirty="0"/>
              <a:t>R</a:t>
            </a:r>
            <a:r>
              <a:rPr lang="zh-CN" altLang="en-US" b="1" dirty="0"/>
              <a:t>是</a:t>
            </a:r>
            <a:r>
              <a:rPr lang="zh-CN" altLang="en-US" b="1" dirty="0">
                <a:solidFill>
                  <a:schemeClr val="folHlink"/>
                </a:solidFill>
                <a:latin typeface="宋体" panose="02010600030101010101" pitchFamily="2" charset="-122"/>
              </a:rPr>
              <a:t>自反的</a:t>
            </a:r>
            <a:r>
              <a:rPr lang="zh-CN" altLang="en-US" b="1" dirty="0">
                <a:latin typeface="宋体" panose="02010600030101010101" pitchFamily="2" charset="-122"/>
              </a:rPr>
              <a:t>。</a:t>
            </a:r>
            <a:endParaRPr lang="zh-CN" altLang="en-US" b="1" dirty="0">
              <a:latin typeface="宋体" panose="02010600030101010101" pitchFamily="2" charset="-122"/>
            </a:endParaRPr>
          </a:p>
          <a:p>
            <a:pPr marL="5334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folHlink"/>
                </a:solidFill>
                <a:latin typeface="宋体" panose="02010600030101010101" pitchFamily="2" charset="-122"/>
                <a:ea typeface="Arial Unicode MS" panose="020B0604020202020204" charset="-122"/>
              </a:rPr>
              <a:t> </a:t>
            </a:r>
            <a:r>
              <a:rPr lang="zh-CN" altLang="en-US" b="1" dirty="0">
                <a:solidFill>
                  <a:schemeClr val="folHlink"/>
                </a:solidFill>
                <a:latin typeface="宋体" panose="02010600030101010101" pitchFamily="2" charset="-122"/>
              </a:rPr>
              <a:t>关系的对称性</a:t>
            </a:r>
            <a:r>
              <a:rPr lang="zh-CN" altLang="en-US" b="1" dirty="0">
                <a:latin typeface="宋体" panose="02010600030101010101" pitchFamily="2" charset="-122"/>
              </a:rPr>
              <a:t>：如果对于</a:t>
            </a:r>
            <a:r>
              <a:rPr lang="en-US" altLang="x-none" b="1" dirty="0"/>
              <a:t>a</a:t>
            </a:r>
            <a:r>
              <a:rPr lang="zh-CN" altLang="en-US" b="1" dirty="0">
                <a:latin typeface="宋体" panose="02010600030101010101" pitchFamily="2" charset="-122"/>
              </a:rPr>
              <a:t>，</a:t>
            </a:r>
            <a:r>
              <a:rPr lang="en-US" altLang="x-none" b="1" dirty="0">
                <a:latin typeface="宋体" panose="02010600030101010101" pitchFamily="2" charset="-122"/>
              </a:rPr>
              <a:t>b</a:t>
            </a:r>
            <a:r>
              <a:rPr lang="en-US" altLang="x-none" b="1" dirty="0">
                <a:ea typeface="Arial Unicode MS" panose="020B0604020202020204" charset="-122"/>
              </a:rPr>
              <a:t>∈A </a:t>
            </a:r>
            <a:r>
              <a:rPr lang="zh-CN" altLang="en-US" b="1" dirty="0">
                <a:latin typeface="宋体" panose="02010600030101010101" pitchFamily="2" charset="-122"/>
              </a:rPr>
              <a:t>，只要</a:t>
            </a:r>
            <a:r>
              <a:rPr lang="zh-CN" altLang="en-US" b="1" dirty="0"/>
              <a:t>有</a:t>
            </a:r>
            <a:r>
              <a:rPr lang="en-US" altLang="x-none" b="1" dirty="0"/>
              <a:t>(a</a:t>
            </a:r>
            <a:r>
              <a:rPr lang="zh-CN" altLang="en-US" b="1" dirty="0">
                <a:latin typeface="宋体" panose="02010600030101010101" pitchFamily="2" charset="-122"/>
              </a:rPr>
              <a:t>，</a:t>
            </a:r>
            <a:r>
              <a:rPr lang="en-US" altLang="x-none" b="1" dirty="0"/>
              <a:t>b)</a:t>
            </a:r>
            <a:r>
              <a:rPr lang="en-US" altLang="x-none" b="1" dirty="0">
                <a:ea typeface="Arial Unicode MS" panose="020B0604020202020204" charset="-122"/>
              </a:rPr>
              <a:t>∈R</a:t>
            </a:r>
            <a:r>
              <a:rPr lang="zh-CN" altLang="en-US" b="1" dirty="0"/>
              <a:t>就有</a:t>
            </a:r>
            <a:r>
              <a:rPr lang="en-US" altLang="x-none" b="1" dirty="0"/>
              <a:t>(b</a:t>
            </a:r>
            <a:r>
              <a:rPr lang="zh-CN" altLang="en-US" b="1" dirty="0">
                <a:latin typeface="宋体" panose="02010600030101010101" pitchFamily="2" charset="-122"/>
              </a:rPr>
              <a:t>，</a:t>
            </a:r>
            <a:r>
              <a:rPr lang="en-US" altLang="x-none" b="1" dirty="0"/>
              <a:t>a)</a:t>
            </a:r>
            <a:r>
              <a:rPr lang="en-US" altLang="x-none" b="1" dirty="0">
                <a:ea typeface="Arial Unicode MS" panose="020B0604020202020204" charset="-122"/>
              </a:rPr>
              <a:t>∈R</a:t>
            </a:r>
            <a:r>
              <a:rPr lang="en-US" altLang="x-none" b="1" dirty="0"/>
              <a:t> </a:t>
            </a:r>
            <a:r>
              <a:rPr lang="zh-CN" altLang="en-US" b="1" dirty="0">
                <a:latin typeface="宋体" panose="02010600030101010101" pitchFamily="2" charset="-122"/>
              </a:rPr>
              <a:t>，称集合</a:t>
            </a:r>
            <a:r>
              <a:rPr lang="en-US" altLang="x-none" b="1" dirty="0"/>
              <a:t>A</a:t>
            </a:r>
            <a:r>
              <a:rPr lang="zh-CN" altLang="en-US" b="1" dirty="0"/>
              <a:t>上的关系</a:t>
            </a:r>
            <a:r>
              <a:rPr lang="en-US" altLang="x-none" b="1" dirty="0"/>
              <a:t>R</a:t>
            </a:r>
            <a:r>
              <a:rPr lang="zh-CN" altLang="en-US" b="1" dirty="0"/>
              <a:t>是</a:t>
            </a:r>
            <a:r>
              <a:rPr lang="zh-CN" altLang="en-US" b="1" dirty="0">
                <a:solidFill>
                  <a:schemeClr val="folHlink"/>
                </a:solidFill>
                <a:latin typeface="宋体" panose="02010600030101010101" pitchFamily="2" charset="-122"/>
              </a:rPr>
              <a:t>对称的</a:t>
            </a:r>
            <a:r>
              <a:rPr lang="zh-CN" altLang="en-US" b="1" dirty="0">
                <a:latin typeface="宋体" panose="02010600030101010101" pitchFamily="2" charset="-122"/>
              </a:rPr>
              <a:t>。</a:t>
            </a:r>
            <a:endParaRPr lang="zh-CN" altLang="en-US" b="1" dirty="0">
              <a:latin typeface="宋体" panose="02010600030101010101" pitchFamily="2"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7425" name="文本占位符 533505"/>
          <p:cNvSpPr>
            <a:spLocks noGrp="1"/>
          </p:cNvSpPr>
          <p:nvPr>
            <p:ph idx="1"/>
          </p:nvPr>
        </p:nvSpPr>
        <p:spPr>
          <a:xfrm>
            <a:off x="1676400" y="304800"/>
            <a:ext cx="8812213" cy="6003925"/>
          </a:xfrm>
        </p:spPr>
        <p:txBody>
          <a:bodyPr anchor="t"/>
          <a:p>
            <a:pPr marL="5334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folHlink"/>
                </a:solidFill>
                <a:latin typeface="宋体" panose="02010600030101010101" pitchFamily="2" charset="-122"/>
                <a:ea typeface="Arial Unicode MS" panose="020B0604020202020204" charset="-122"/>
              </a:rPr>
              <a:t> </a:t>
            </a:r>
            <a:r>
              <a:rPr lang="zh-CN" altLang="en-US" b="1" dirty="0">
                <a:solidFill>
                  <a:schemeClr val="folHlink"/>
                </a:solidFill>
                <a:latin typeface="宋体" panose="02010600030101010101" pitchFamily="2" charset="-122"/>
              </a:rPr>
              <a:t>关系的对称性与反对称性</a:t>
            </a:r>
            <a:r>
              <a:rPr lang="zh-CN" altLang="en-US" b="1" dirty="0">
                <a:latin typeface="宋体" panose="02010600030101010101" pitchFamily="2" charset="-122"/>
              </a:rPr>
              <a:t>：如果对于</a:t>
            </a:r>
            <a:r>
              <a:rPr lang="en-US" altLang="x-none" b="1" dirty="0"/>
              <a:t>a</a:t>
            </a:r>
            <a:r>
              <a:rPr lang="zh-CN" altLang="en-US" b="1" dirty="0">
                <a:latin typeface="宋体" panose="02010600030101010101" pitchFamily="2" charset="-122"/>
              </a:rPr>
              <a:t>，</a:t>
            </a:r>
            <a:r>
              <a:rPr lang="en-US" altLang="x-none" b="1" dirty="0">
                <a:latin typeface="宋体" panose="02010600030101010101" pitchFamily="2" charset="-122"/>
              </a:rPr>
              <a:t>b</a:t>
            </a:r>
            <a:r>
              <a:rPr lang="en-US" altLang="x-none" b="1" dirty="0">
                <a:ea typeface="Arial Unicode MS" panose="020B0604020202020204" charset="-122"/>
              </a:rPr>
              <a:t>∈A </a:t>
            </a:r>
            <a:r>
              <a:rPr lang="zh-CN" altLang="en-US" b="1" dirty="0">
                <a:latin typeface="宋体" panose="02010600030101010101" pitchFamily="2" charset="-122"/>
              </a:rPr>
              <a:t>，只要</a:t>
            </a:r>
            <a:r>
              <a:rPr lang="zh-CN" altLang="en-US" b="1" dirty="0"/>
              <a:t>有</a:t>
            </a:r>
            <a:r>
              <a:rPr lang="en-US" altLang="x-none" b="1" dirty="0"/>
              <a:t>(a</a:t>
            </a:r>
            <a:r>
              <a:rPr lang="zh-CN" altLang="en-US" b="1" dirty="0">
                <a:latin typeface="宋体" panose="02010600030101010101" pitchFamily="2" charset="-122"/>
              </a:rPr>
              <a:t>，</a:t>
            </a:r>
            <a:r>
              <a:rPr lang="en-US" altLang="x-none" b="1" dirty="0"/>
              <a:t>b)</a:t>
            </a:r>
            <a:r>
              <a:rPr lang="en-US" altLang="x-none" b="1" dirty="0">
                <a:ea typeface="Arial Unicode MS" panose="020B0604020202020204" charset="-122"/>
              </a:rPr>
              <a:t>∈R</a:t>
            </a:r>
            <a:r>
              <a:rPr lang="zh-CN" altLang="en-US" b="1" dirty="0"/>
              <a:t>就有</a:t>
            </a:r>
            <a:r>
              <a:rPr lang="en-US" altLang="x-none" b="1" dirty="0"/>
              <a:t>(b</a:t>
            </a:r>
            <a:r>
              <a:rPr lang="zh-CN" altLang="en-US" b="1" dirty="0">
                <a:latin typeface="宋体" panose="02010600030101010101" pitchFamily="2" charset="-122"/>
              </a:rPr>
              <a:t>，</a:t>
            </a:r>
            <a:r>
              <a:rPr lang="en-US" altLang="x-none" b="1" dirty="0"/>
              <a:t>a)</a:t>
            </a:r>
            <a:r>
              <a:rPr lang="en-US" altLang="x-none" b="1" dirty="0">
                <a:ea typeface="Arial Unicode MS" panose="020B0604020202020204" charset="-122"/>
              </a:rPr>
              <a:t>∈R</a:t>
            </a:r>
            <a:r>
              <a:rPr lang="en-US" altLang="x-none" b="1" dirty="0"/>
              <a:t> </a:t>
            </a:r>
            <a:r>
              <a:rPr lang="zh-CN" altLang="en-US" b="1" dirty="0">
                <a:latin typeface="宋体" panose="02010600030101010101" pitchFamily="2" charset="-122"/>
              </a:rPr>
              <a:t>，称集合</a:t>
            </a:r>
            <a:r>
              <a:rPr lang="en-US" altLang="x-none" b="1" dirty="0"/>
              <a:t>A</a:t>
            </a:r>
            <a:r>
              <a:rPr lang="zh-CN" altLang="en-US" b="1" dirty="0"/>
              <a:t>上的关系</a:t>
            </a:r>
            <a:r>
              <a:rPr lang="en-US" altLang="x-none" b="1" dirty="0"/>
              <a:t>R</a:t>
            </a:r>
            <a:r>
              <a:rPr lang="zh-CN" altLang="en-US" b="1" dirty="0"/>
              <a:t>是</a:t>
            </a:r>
            <a:r>
              <a:rPr lang="zh-CN" altLang="en-US" b="1" dirty="0">
                <a:solidFill>
                  <a:schemeClr val="folHlink"/>
                </a:solidFill>
                <a:latin typeface="宋体" panose="02010600030101010101" pitchFamily="2" charset="-122"/>
              </a:rPr>
              <a:t>对称的</a:t>
            </a:r>
            <a:r>
              <a:rPr lang="zh-CN" altLang="en-US" b="1" dirty="0">
                <a:latin typeface="宋体" panose="02010600030101010101" pitchFamily="2" charset="-122"/>
              </a:rPr>
              <a:t>。如果对于</a:t>
            </a:r>
            <a:r>
              <a:rPr lang="en-US" altLang="x-none" b="1" dirty="0"/>
              <a:t>a</a:t>
            </a:r>
            <a:r>
              <a:rPr lang="zh-CN" altLang="en-US" b="1" dirty="0">
                <a:latin typeface="宋体" panose="02010600030101010101" pitchFamily="2" charset="-122"/>
              </a:rPr>
              <a:t>，</a:t>
            </a:r>
            <a:r>
              <a:rPr lang="en-US" altLang="x-none" b="1" dirty="0">
                <a:latin typeface="宋体" panose="02010600030101010101" pitchFamily="2" charset="-122"/>
              </a:rPr>
              <a:t>b</a:t>
            </a:r>
            <a:r>
              <a:rPr lang="en-US" altLang="x-none" b="1" dirty="0">
                <a:ea typeface="Arial Unicode MS" panose="020B0604020202020204" charset="-122"/>
              </a:rPr>
              <a:t>∈A </a:t>
            </a:r>
            <a:r>
              <a:rPr lang="zh-CN" altLang="en-US" b="1" dirty="0">
                <a:latin typeface="宋体" panose="02010600030101010101" pitchFamily="2" charset="-122"/>
              </a:rPr>
              <a:t>，仅当</a:t>
            </a:r>
            <a:r>
              <a:rPr lang="en-US" altLang="x-none" b="1" dirty="0">
                <a:latin typeface="宋体" panose="02010600030101010101" pitchFamily="2" charset="-122"/>
              </a:rPr>
              <a:t>a=b</a:t>
            </a:r>
            <a:r>
              <a:rPr lang="zh-CN" altLang="en-US" b="1" dirty="0">
                <a:latin typeface="宋体" panose="02010600030101010101" pitchFamily="2" charset="-122"/>
              </a:rPr>
              <a:t>时有</a:t>
            </a:r>
            <a:r>
              <a:rPr lang="en-US" altLang="x-none" b="1" dirty="0"/>
              <a:t>(a</a:t>
            </a:r>
            <a:r>
              <a:rPr lang="zh-CN" altLang="en-US" b="1" dirty="0">
                <a:latin typeface="宋体" panose="02010600030101010101" pitchFamily="2" charset="-122"/>
              </a:rPr>
              <a:t>，</a:t>
            </a:r>
            <a:r>
              <a:rPr lang="en-US" altLang="x-none" b="1" dirty="0"/>
              <a:t>b)</a:t>
            </a:r>
            <a:r>
              <a:rPr lang="en-US" altLang="x-none" b="1" dirty="0">
                <a:ea typeface="Arial Unicode MS" panose="020B0604020202020204" charset="-122"/>
              </a:rPr>
              <a:t>∈R</a:t>
            </a:r>
            <a:r>
              <a:rPr lang="zh-CN" altLang="en-US" b="1" dirty="0"/>
              <a:t>和</a:t>
            </a:r>
            <a:r>
              <a:rPr lang="en-US" altLang="x-none" b="1" dirty="0"/>
              <a:t>(b</a:t>
            </a:r>
            <a:r>
              <a:rPr lang="zh-CN" altLang="en-US" b="1" dirty="0">
                <a:latin typeface="宋体" panose="02010600030101010101" pitchFamily="2" charset="-122"/>
              </a:rPr>
              <a:t>，</a:t>
            </a:r>
            <a:r>
              <a:rPr lang="en-US" altLang="x-none" b="1" dirty="0"/>
              <a:t>a)</a:t>
            </a:r>
            <a:r>
              <a:rPr lang="en-US" altLang="x-none" b="1" dirty="0">
                <a:ea typeface="Arial Unicode MS" panose="020B0604020202020204" charset="-122"/>
              </a:rPr>
              <a:t>∈R</a:t>
            </a:r>
            <a:r>
              <a:rPr lang="en-US" altLang="x-none" b="1" dirty="0"/>
              <a:t> </a:t>
            </a:r>
            <a:r>
              <a:rPr lang="zh-CN" altLang="en-US" b="1" dirty="0">
                <a:latin typeface="宋体" panose="02010600030101010101" pitchFamily="2" charset="-122"/>
              </a:rPr>
              <a:t>，称集合</a:t>
            </a:r>
            <a:r>
              <a:rPr lang="en-US" altLang="x-none" b="1" dirty="0"/>
              <a:t>A</a:t>
            </a:r>
            <a:r>
              <a:rPr lang="zh-CN" altLang="en-US" b="1" dirty="0"/>
              <a:t>上的关系</a:t>
            </a:r>
            <a:r>
              <a:rPr lang="en-US" altLang="x-none" b="1" dirty="0"/>
              <a:t>R</a:t>
            </a:r>
            <a:r>
              <a:rPr lang="zh-CN" altLang="en-US" b="1" dirty="0"/>
              <a:t>是</a:t>
            </a:r>
            <a:r>
              <a:rPr lang="zh-CN" altLang="en-US" b="1" dirty="0">
                <a:solidFill>
                  <a:schemeClr val="folHlink"/>
                </a:solidFill>
              </a:rPr>
              <a:t>反</a:t>
            </a:r>
            <a:r>
              <a:rPr lang="zh-CN" altLang="en-US" b="1" dirty="0">
                <a:solidFill>
                  <a:schemeClr val="folHlink"/>
                </a:solidFill>
                <a:latin typeface="宋体" panose="02010600030101010101" pitchFamily="2" charset="-122"/>
              </a:rPr>
              <a:t>对称的</a:t>
            </a:r>
            <a:r>
              <a:rPr lang="zh-CN" altLang="en-US" b="1" dirty="0">
                <a:latin typeface="宋体" panose="02010600030101010101" pitchFamily="2" charset="-122"/>
              </a:rPr>
              <a:t>。</a:t>
            </a:r>
            <a:endParaRPr lang="zh-CN" altLang="en-US" b="1" dirty="0">
              <a:latin typeface="宋体" panose="02010600030101010101" pitchFamily="2" charset="-122"/>
            </a:endParaRPr>
          </a:p>
          <a:p>
            <a:pPr marL="5334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folHlink"/>
                </a:solidFill>
                <a:latin typeface="宋体" panose="02010600030101010101" pitchFamily="2" charset="-122"/>
                <a:ea typeface="Arial Unicode MS" panose="020B0604020202020204" charset="-122"/>
              </a:rPr>
              <a:t> </a:t>
            </a:r>
            <a:r>
              <a:rPr lang="zh-CN" altLang="en-US" b="1" dirty="0">
                <a:solidFill>
                  <a:schemeClr val="folHlink"/>
                </a:solidFill>
                <a:latin typeface="宋体" panose="02010600030101010101" pitchFamily="2" charset="-122"/>
              </a:rPr>
              <a:t>关系的传递性</a:t>
            </a:r>
            <a:r>
              <a:rPr lang="zh-CN" altLang="en-US" b="1" dirty="0">
                <a:latin typeface="宋体" panose="02010600030101010101" pitchFamily="2" charset="-122"/>
              </a:rPr>
              <a:t>：若</a:t>
            </a:r>
            <a:r>
              <a:rPr lang="en-US" altLang="x-none" b="1" dirty="0"/>
              <a:t>a</a:t>
            </a:r>
            <a:r>
              <a:rPr lang="zh-CN" altLang="en-US" b="1" dirty="0">
                <a:latin typeface="宋体" panose="02010600030101010101" pitchFamily="2" charset="-122"/>
              </a:rPr>
              <a:t>，</a:t>
            </a:r>
            <a:r>
              <a:rPr lang="en-US" altLang="x-none" b="1" dirty="0"/>
              <a:t>b</a:t>
            </a:r>
            <a:r>
              <a:rPr lang="zh-CN" altLang="en-US" b="1" dirty="0">
                <a:latin typeface="宋体" panose="02010600030101010101" pitchFamily="2" charset="-122"/>
              </a:rPr>
              <a:t>，</a:t>
            </a:r>
            <a:r>
              <a:rPr lang="en-US" altLang="x-none" b="1" dirty="0"/>
              <a:t>c</a:t>
            </a:r>
            <a:r>
              <a:rPr lang="en-US" altLang="x-none" b="1" dirty="0">
                <a:ea typeface="Arial Unicode MS" panose="020B0604020202020204" charset="-122"/>
              </a:rPr>
              <a:t>∈A</a:t>
            </a:r>
            <a:r>
              <a:rPr lang="zh-CN" altLang="en-US" b="1" dirty="0">
                <a:latin typeface="宋体" panose="02010600030101010101" pitchFamily="2" charset="-122"/>
              </a:rPr>
              <a:t>，若</a:t>
            </a:r>
            <a:r>
              <a:rPr lang="en-US" altLang="x-none" b="1" dirty="0"/>
              <a:t>(a</a:t>
            </a:r>
            <a:r>
              <a:rPr lang="zh-CN" altLang="en-US" b="1" dirty="0">
                <a:latin typeface="宋体" panose="02010600030101010101" pitchFamily="2" charset="-122"/>
              </a:rPr>
              <a:t>，</a:t>
            </a:r>
            <a:r>
              <a:rPr lang="en-US" altLang="x-none" b="1" dirty="0"/>
              <a:t>b)</a:t>
            </a:r>
            <a:r>
              <a:rPr lang="en-US" altLang="x-none" b="1" dirty="0">
                <a:ea typeface="Arial Unicode MS" panose="020B0604020202020204" charset="-122"/>
              </a:rPr>
              <a:t>∈R</a:t>
            </a:r>
            <a:r>
              <a:rPr lang="zh-CN" altLang="en-US" b="1" dirty="0">
                <a:latin typeface="宋体" panose="02010600030101010101" pitchFamily="2" charset="-122"/>
              </a:rPr>
              <a:t>，并</a:t>
            </a:r>
            <a:r>
              <a:rPr lang="zh-CN" altLang="en-US" b="1" dirty="0"/>
              <a:t>且</a:t>
            </a:r>
            <a:r>
              <a:rPr lang="en-US" altLang="x-none" b="1" dirty="0"/>
              <a:t>(b</a:t>
            </a:r>
            <a:r>
              <a:rPr lang="zh-CN" altLang="en-US" b="1" dirty="0">
                <a:latin typeface="宋体" panose="02010600030101010101" pitchFamily="2" charset="-122"/>
              </a:rPr>
              <a:t>，</a:t>
            </a:r>
            <a:r>
              <a:rPr lang="en-US" altLang="x-none" b="1" dirty="0"/>
              <a:t>c)</a:t>
            </a:r>
            <a:r>
              <a:rPr lang="en-US" altLang="x-none" b="1" dirty="0">
                <a:ea typeface="Arial Unicode MS" panose="020B0604020202020204" charset="-122"/>
              </a:rPr>
              <a:t>∈R</a:t>
            </a:r>
            <a:r>
              <a:rPr lang="en-US" altLang="x-none" b="1" dirty="0"/>
              <a:t> </a:t>
            </a:r>
            <a:r>
              <a:rPr lang="zh-CN" altLang="en-US" b="1" dirty="0">
                <a:latin typeface="宋体" panose="02010600030101010101" pitchFamily="2" charset="-122"/>
              </a:rPr>
              <a:t>，则</a:t>
            </a:r>
            <a:r>
              <a:rPr lang="en-US" altLang="x-none" b="1" dirty="0"/>
              <a:t>(a</a:t>
            </a:r>
            <a:r>
              <a:rPr lang="zh-CN" altLang="en-US" b="1" dirty="0">
                <a:latin typeface="宋体" panose="02010600030101010101" pitchFamily="2" charset="-122"/>
              </a:rPr>
              <a:t>，</a:t>
            </a:r>
            <a:r>
              <a:rPr lang="en-US" altLang="x-none" b="1" dirty="0"/>
              <a:t>c)</a:t>
            </a:r>
            <a:r>
              <a:rPr lang="en-US" altLang="x-none" b="1" dirty="0">
                <a:ea typeface="Arial Unicode MS" panose="020B0604020202020204" charset="-122"/>
              </a:rPr>
              <a:t>∈R </a:t>
            </a:r>
            <a:r>
              <a:rPr lang="zh-CN" altLang="en-US" b="1" dirty="0">
                <a:latin typeface="宋体" panose="02010600030101010101" pitchFamily="2" charset="-122"/>
              </a:rPr>
              <a:t>，称集合</a:t>
            </a:r>
            <a:r>
              <a:rPr lang="en-US" altLang="x-none" b="1" dirty="0"/>
              <a:t>A</a:t>
            </a:r>
            <a:r>
              <a:rPr lang="zh-CN" altLang="en-US" b="1" dirty="0"/>
              <a:t>上的关系</a:t>
            </a:r>
            <a:r>
              <a:rPr lang="en-US" altLang="x-none" b="1" dirty="0"/>
              <a:t>R</a:t>
            </a:r>
            <a:r>
              <a:rPr lang="zh-CN" altLang="en-US" b="1" dirty="0"/>
              <a:t>是</a:t>
            </a:r>
            <a:r>
              <a:rPr lang="zh-CN" altLang="en-US" b="1" dirty="0">
                <a:solidFill>
                  <a:schemeClr val="folHlink"/>
                </a:solidFill>
                <a:latin typeface="宋体" panose="02010600030101010101" pitchFamily="2" charset="-122"/>
              </a:rPr>
              <a:t>传递的</a:t>
            </a:r>
            <a:r>
              <a:rPr lang="zh-CN" altLang="en-US" b="1" dirty="0">
                <a:latin typeface="宋体" panose="02010600030101010101" pitchFamily="2" charset="-122"/>
              </a:rPr>
              <a:t>。</a:t>
            </a:r>
            <a:endParaRPr lang="zh-CN" altLang="en-US" b="1" dirty="0">
              <a:latin typeface="宋体" panose="02010600030101010101" pitchFamily="2" charset="-122"/>
            </a:endParaRPr>
          </a:p>
          <a:p>
            <a:pPr marL="5334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folHlink"/>
                </a:solidFill>
                <a:latin typeface="宋体" panose="02010600030101010101" pitchFamily="2" charset="-122"/>
                <a:ea typeface="Arial Unicode MS" panose="020B0604020202020204" charset="-122"/>
              </a:rPr>
              <a:t> </a:t>
            </a:r>
            <a:r>
              <a:rPr lang="zh-CN" altLang="en-US" b="1" dirty="0">
                <a:solidFill>
                  <a:schemeClr val="folHlink"/>
                </a:solidFill>
                <a:latin typeface="宋体" panose="02010600030101010101" pitchFamily="2" charset="-122"/>
              </a:rPr>
              <a:t>偏序</a:t>
            </a:r>
            <a:r>
              <a:rPr lang="zh-CN" altLang="en-US" b="1" dirty="0">
                <a:latin typeface="宋体" panose="02010600030101010101" pitchFamily="2" charset="-122"/>
              </a:rPr>
              <a:t>：若集合</a:t>
            </a:r>
            <a:r>
              <a:rPr lang="en-US" altLang="x-none" b="1" dirty="0"/>
              <a:t>A</a:t>
            </a:r>
            <a:r>
              <a:rPr lang="zh-CN" altLang="en-US" b="1" dirty="0"/>
              <a:t>上的关系</a:t>
            </a:r>
            <a:r>
              <a:rPr lang="en-US" altLang="x-none" b="1" dirty="0"/>
              <a:t>R</a:t>
            </a:r>
            <a:r>
              <a:rPr lang="zh-CN" altLang="en-US" b="1" dirty="0"/>
              <a:t>是</a:t>
            </a:r>
            <a:r>
              <a:rPr lang="zh-CN" altLang="en-US" b="1" dirty="0">
                <a:solidFill>
                  <a:schemeClr val="accent1"/>
                </a:solidFill>
                <a:latin typeface="宋体" panose="02010600030101010101" pitchFamily="2" charset="-122"/>
              </a:rPr>
              <a:t>自反的</a:t>
            </a:r>
            <a:r>
              <a:rPr lang="zh-CN" altLang="en-US" b="1" dirty="0">
                <a:latin typeface="宋体" panose="02010600030101010101" pitchFamily="2" charset="-122"/>
              </a:rPr>
              <a:t>，</a:t>
            </a:r>
            <a:r>
              <a:rPr lang="zh-CN" altLang="en-US" b="1" dirty="0">
                <a:solidFill>
                  <a:schemeClr val="accent1"/>
                </a:solidFill>
              </a:rPr>
              <a:t>反</a:t>
            </a:r>
            <a:r>
              <a:rPr lang="zh-CN" altLang="en-US" b="1" dirty="0">
                <a:solidFill>
                  <a:schemeClr val="accent1"/>
                </a:solidFill>
                <a:latin typeface="宋体" panose="02010600030101010101" pitchFamily="2" charset="-122"/>
              </a:rPr>
              <a:t>对称的</a:t>
            </a:r>
            <a:r>
              <a:rPr lang="zh-CN" altLang="en-US" b="1" dirty="0">
                <a:latin typeface="宋体" panose="02010600030101010101" pitchFamily="2" charset="-122"/>
              </a:rPr>
              <a:t>和</a:t>
            </a:r>
            <a:r>
              <a:rPr lang="zh-CN" altLang="en-US" b="1" dirty="0">
                <a:solidFill>
                  <a:schemeClr val="accent1"/>
                </a:solidFill>
                <a:latin typeface="宋体" panose="02010600030101010101" pitchFamily="2" charset="-122"/>
              </a:rPr>
              <a:t>传递的</a:t>
            </a:r>
            <a:r>
              <a:rPr lang="zh-CN" altLang="en-US" b="1" dirty="0">
                <a:latin typeface="宋体" panose="02010600030101010101" pitchFamily="2" charset="-122"/>
              </a:rPr>
              <a:t>，则称</a:t>
            </a:r>
            <a:r>
              <a:rPr lang="en-US" altLang="x-none" b="1" dirty="0"/>
              <a:t>R</a:t>
            </a:r>
            <a:r>
              <a:rPr lang="zh-CN" altLang="en-US" b="1" dirty="0"/>
              <a:t>是集合</a:t>
            </a:r>
            <a:r>
              <a:rPr lang="en-US" altLang="x-none" b="1" dirty="0"/>
              <a:t>A</a:t>
            </a:r>
            <a:r>
              <a:rPr lang="zh-CN" altLang="en-US" b="1" dirty="0"/>
              <a:t>上的</a:t>
            </a:r>
            <a:r>
              <a:rPr lang="zh-CN" altLang="en-US" b="1" dirty="0">
                <a:solidFill>
                  <a:schemeClr val="folHlink"/>
                </a:solidFill>
                <a:latin typeface="宋体" panose="02010600030101010101" pitchFamily="2" charset="-122"/>
              </a:rPr>
              <a:t>偏序关系</a:t>
            </a:r>
            <a:r>
              <a:rPr lang="zh-CN" altLang="en-US" b="1" dirty="0">
                <a:latin typeface="宋体" panose="02010600030101010101" pitchFamily="2" charset="-122"/>
              </a:rPr>
              <a:t>。</a:t>
            </a:r>
            <a:endParaRPr lang="zh-CN" altLang="en-US" b="1" dirty="0">
              <a:latin typeface="宋体" panose="02010600030101010101" pitchFamily="2" charset="-122"/>
            </a:endParaRPr>
          </a:p>
          <a:p>
            <a:pPr marL="5334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folHlink"/>
                </a:solidFill>
                <a:latin typeface="宋体" panose="02010600030101010101" pitchFamily="2" charset="-122"/>
                <a:ea typeface="Arial Unicode MS" panose="020B0604020202020204" charset="-122"/>
              </a:rPr>
              <a:t> </a:t>
            </a:r>
            <a:r>
              <a:rPr lang="zh-CN" altLang="en-US" b="1" dirty="0">
                <a:solidFill>
                  <a:schemeClr val="folHlink"/>
                </a:solidFill>
                <a:latin typeface="宋体" panose="02010600030101010101" pitchFamily="2" charset="-122"/>
              </a:rPr>
              <a:t>全序</a:t>
            </a:r>
            <a:r>
              <a:rPr lang="zh-CN" altLang="en-US" b="1" dirty="0">
                <a:latin typeface="宋体" panose="02010600030101010101" pitchFamily="2" charset="-122"/>
              </a:rPr>
              <a:t>：设</a:t>
            </a:r>
            <a:r>
              <a:rPr lang="en-US" altLang="x-none" b="1" dirty="0"/>
              <a:t>R</a:t>
            </a:r>
            <a:r>
              <a:rPr lang="zh-CN" altLang="en-US" b="1" dirty="0"/>
              <a:t>是集合</a:t>
            </a:r>
            <a:r>
              <a:rPr lang="en-US" altLang="x-none" b="1" dirty="0"/>
              <a:t>A</a:t>
            </a:r>
            <a:r>
              <a:rPr lang="zh-CN" altLang="en-US" b="1" dirty="0"/>
              <a:t>上的</a:t>
            </a:r>
            <a:r>
              <a:rPr lang="zh-CN" altLang="en-US" b="1" dirty="0">
                <a:solidFill>
                  <a:schemeClr val="accent1"/>
                </a:solidFill>
                <a:latin typeface="宋体" panose="02010600030101010101" pitchFamily="2" charset="-122"/>
              </a:rPr>
              <a:t>偏序关系</a:t>
            </a:r>
            <a:r>
              <a:rPr lang="zh-CN" altLang="en-US" b="1" dirty="0">
                <a:latin typeface="宋体" panose="02010600030101010101" pitchFamily="2" charset="-122"/>
              </a:rPr>
              <a:t>，</a:t>
            </a:r>
            <a:r>
              <a:rPr lang="zh-CN" altLang="en-US" b="1" dirty="0">
                <a:latin typeface="宋体" panose="02010600030101010101" pitchFamily="2" charset="-122"/>
                <a:sym typeface="Symbol" panose="05050102010706020507" pitchFamily="2" charset="2"/>
              </a:rPr>
              <a:t></a:t>
            </a:r>
            <a:r>
              <a:rPr lang="en-US" altLang="x-none" b="1" dirty="0">
                <a:latin typeface="宋体" panose="02010600030101010101" pitchFamily="2" charset="-122"/>
                <a:ea typeface="Arial Unicode MS" panose="020B0604020202020204" charset="-122"/>
              </a:rPr>
              <a:t>a</a:t>
            </a:r>
            <a:r>
              <a:rPr lang="zh-CN" altLang="en-US" b="1" dirty="0">
                <a:latin typeface="宋体" panose="02010600030101010101" pitchFamily="2" charset="-122"/>
              </a:rPr>
              <a:t>，</a:t>
            </a:r>
            <a:r>
              <a:rPr lang="en-US" altLang="x-none" b="1" dirty="0"/>
              <a:t>b</a:t>
            </a:r>
            <a:r>
              <a:rPr lang="en-US" altLang="x-none" b="1" dirty="0">
                <a:ea typeface="Arial Unicode MS" panose="020B0604020202020204" charset="-122"/>
              </a:rPr>
              <a:t>∈A</a:t>
            </a:r>
            <a:r>
              <a:rPr lang="zh-CN" altLang="en-US" b="1" dirty="0">
                <a:latin typeface="宋体" panose="02010600030101010101" pitchFamily="2" charset="-122"/>
              </a:rPr>
              <a:t>，必有</a:t>
            </a:r>
            <a:r>
              <a:rPr lang="en-US" altLang="x-none" b="1" dirty="0"/>
              <a:t>aRb</a:t>
            </a:r>
            <a:r>
              <a:rPr lang="zh-CN" altLang="en-US" b="1" dirty="0"/>
              <a:t>或</a:t>
            </a:r>
            <a:r>
              <a:rPr lang="en-US" altLang="x-none" b="1" dirty="0"/>
              <a:t>bRa</a:t>
            </a:r>
            <a:r>
              <a:rPr lang="zh-CN" altLang="en-US" b="1" dirty="0">
                <a:latin typeface="宋体" panose="02010600030101010101" pitchFamily="2" charset="-122"/>
              </a:rPr>
              <a:t>，</a:t>
            </a:r>
            <a:r>
              <a:rPr lang="zh-CN" altLang="en-US" b="1" dirty="0"/>
              <a:t> 则称</a:t>
            </a:r>
            <a:r>
              <a:rPr lang="en-US" altLang="x-none" b="1" dirty="0"/>
              <a:t>R</a:t>
            </a:r>
            <a:r>
              <a:rPr lang="zh-CN" altLang="en-US" b="1" dirty="0"/>
              <a:t>是集合</a:t>
            </a:r>
            <a:r>
              <a:rPr lang="en-US" altLang="x-none" b="1" dirty="0"/>
              <a:t>A</a:t>
            </a:r>
            <a:r>
              <a:rPr lang="zh-CN" altLang="en-US" b="1" dirty="0"/>
              <a:t>上的</a:t>
            </a:r>
            <a:r>
              <a:rPr lang="zh-CN" altLang="en-US" b="1" dirty="0">
                <a:solidFill>
                  <a:schemeClr val="folHlink"/>
                </a:solidFill>
                <a:latin typeface="宋体" panose="02010600030101010101" pitchFamily="2" charset="-122"/>
              </a:rPr>
              <a:t>全序关系</a:t>
            </a:r>
            <a:r>
              <a:rPr lang="zh-CN" altLang="en-US" b="1" dirty="0">
                <a:latin typeface="宋体" panose="02010600030101010101" pitchFamily="2" charset="-122"/>
              </a:rPr>
              <a:t>。    </a:t>
            </a:r>
            <a:endParaRPr lang="zh-CN" altLang="en-US" b="1" dirty="0">
              <a:latin typeface="宋体" panose="02010600030101010101" pitchFamily="2"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8449" name="文本占位符 534529"/>
          <p:cNvSpPr>
            <a:spLocks noGrp="1"/>
          </p:cNvSpPr>
          <p:nvPr>
            <p:ph idx="1"/>
          </p:nvPr>
        </p:nvSpPr>
        <p:spPr>
          <a:xfrm>
            <a:off x="1676400" y="188913"/>
            <a:ext cx="8812213" cy="6553200"/>
          </a:xfrm>
        </p:spPr>
        <p:txBody>
          <a:bodyPr anchor="t"/>
          <a:p>
            <a:pPr marL="0" indent="0">
              <a:lnSpc>
                <a:spcPct val="110000"/>
              </a:lnSpc>
              <a:spcBef>
                <a:spcPct val="10000"/>
              </a:spcBef>
              <a:buNone/>
            </a:pPr>
            <a:r>
              <a:rPr lang="zh-CN" altLang="en-US" b="1" dirty="0">
                <a:latin typeface="宋体" panose="02010600030101010101" pitchFamily="2" charset="-122"/>
              </a:rPr>
              <a:t>    </a:t>
            </a:r>
            <a:r>
              <a:rPr lang="zh-CN" altLang="en-US" sz="2800" b="1" dirty="0">
                <a:latin typeface="宋体" panose="02010600030101010101" pitchFamily="2" charset="-122"/>
              </a:rPr>
              <a:t>即偏序是指集合中仅有部分元素之间可以比较，而全序是指集合中任意两个元素之间都可以比较。</a:t>
            </a:r>
            <a:endParaRPr lang="zh-CN" altLang="en-US" sz="2800" b="1" dirty="0">
              <a:latin typeface="宋体" panose="02010600030101010101" pitchFamily="2" charset="-122"/>
            </a:endParaRPr>
          </a:p>
          <a:p>
            <a:pPr marL="0" indent="0">
              <a:lnSpc>
                <a:spcPct val="110000"/>
              </a:lnSpc>
              <a:spcBef>
                <a:spcPct val="10000"/>
              </a:spcBef>
              <a:buNone/>
            </a:pPr>
            <a:r>
              <a:rPr lang="zh-CN" altLang="en-US" sz="2800" b="1" dirty="0"/>
              <a:t>        在</a:t>
            </a:r>
            <a:r>
              <a:rPr lang="en-US" altLang="x-none" sz="2800" b="1" dirty="0"/>
              <a:t>AOV</a:t>
            </a:r>
            <a:r>
              <a:rPr lang="zh-CN" altLang="en-US" sz="2800" b="1" dirty="0"/>
              <a:t>网中</a:t>
            </a:r>
            <a:r>
              <a:rPr lang="zh-CN" altLang="en-US" sz="2800" b="1" dirty="0">
                <a:latin typeface="宋体" panose="02010600030101010101" pitchFamily="2" charset="-122"/>
              </a:rPr>
              <a:t>，若有有向边</a:t>
            </a:r>
            <a:r>
              <a:rPr lang="en-US" altLang="x-none" sz="2800" b="1" dirty="0"/>
              <a:t>&lt;i, j&gt;</a:t>
            </a:r>
            <a:r>
              <a:rPr lang="zh-CN" altLang="en-US" sz="2800" b="1" dirty="0">
                <a:latin typeface="宋体" panose="02010600030101010101" pitchFamily="2" charset="-122"/>
              </a:rPr>
              <a:t>，则</a:t>
            </a:r>
            <a:r>
              <a:rPr lang="en-US" altLang="x-none" sz="2800" b="1" dirty="0"/>
              <a:t>i</a:t>
            </a:r>
            <a:r>
              <a:rPr lang="zh-CN" altLang="en-US" sz="2800" b="1" dirty="0"/>
              <a:t>是</a:t>
            </a:r>
            <a:r>
              <a:rPr lang="en-US" altLang="x-none" sz="2800" b="1" dirty="0"/>
              <a:t>j</a:t>
            </a:r>
            <a:r>
              <a:rPr lang="zh-CN" altLang="en-US" sz="2800" b="1" dirty="0"/>
              <a:t>的直接前驱</a:t>
            </a:r>
            <a:r>
              <a:rPr lang="zh-CN" altLang="en-US" sz="2800" b="1" dirty="0">
                <a:latin typeface="宋体" panose="02010600030101010101" pitchFamily="2" charset="-122"/>
              </a:rPr>
              <a:t>，</a:t>
            </a:r>
            <a:r>
              <a:rPr lang="en-US" altLang="x-none" sz="2800" b="1" dirty="0"/>
              <a:t>j</a:t>
            </a:r>
            <a:r>
              <a:rPr lang="zh-CN" altLang="en-US" sz="2800" b="1" dirty="0"/>
              <a:t>是</a:t>
            </a:r>
            <a:r>
              <a:rPr lang="en-US" altLang="x-none" sz="2800" b="1" dirty="0"/>
              <a:t>i</a:t>
            </a:r>
            <a:r>
              <a:rPr lang="zh-CN" altLang="en-US" sz="2800" b="1" dirty="0"/>
              <a:t>的直接后继</a:t>
            </a:r>
            <a:r>
              <a:rPr lang="zh-CN" altLang="en-US" sz="2800" b="1" dirty="0">
                <a:latin typeface="宋体" panose="02010600030101010101" pitchFamily="2" charset="-122"/>
              </a:rPr>
              <a:t>；</a:t>
            </a:r>
            <a:r>
              <a:rPr lang="zh-CN" altLang="en-US" sz="2800" b="1" dirty="0"/>
              <a:t>推而广之</a:t>
            </a:r>
            <a:r>
              <a:rPr lang="zh-CN" altLang="en-US" sz="2800" b="1" dirty="0">
                <a:latin typeface="宋体" panose="02010600030101010101" pitchFamily="2" charset="-122"/>
              </a:rPr>
              <a:t>，若从顶点</a:t>
            </a:r>
            <a:r>
              <a:rPr lang="en-US" altLang="x-none" sz="2800" b="1" dirty="0"/>
              <a:t>i</a:t>
            </a:r>
            <a:r>
              <a:rPr lang="zh-CN" altLang="en-US" sz="2800" b="1" dirty="0"/>
              <a:t>到顶点</a:t>
            </a:r>
            <a:r>
              <a:rPr lang="en-US" altLang="x-none" sz="2800" b="1" dirty="0"/>
              <a:t>j</a:t>
            </a:r>
            <a:r>
              <a:rPr lang="zh-CN" altLang="en-US" sz="2800" b="1" dirty="0"/>
              <a:t>有有向路径</a:t>
            </a:r>
            <a:r>
              <a:rPr lang="zh-CN" altLang="en-US" sz="2800" b="1" dirty="0">
                <a:latin typeface="宋体" panose="02010600030101010101" pitchFamily="2" charset="-122"/>
              </a:rPr>
              <a:t>，则</a:t>
            </a:r>
            <a:r>
              <a:rPr lang="en-US" altLang="x-none" sz="2800" b="1" dirty="0"/>
              <a:t>i</a:t>
            </a:r>
            <a:r>
              <a:rPr lang="zh-CN" altLang="en-US" sz="2800" b="1" dirty="0"/>
              <a:t>是</a:t>
            </a:r>
            <a:r>
              <a:rPr lang="en-US" altLang="x-none" sz="2800" b="1" dirty="0"/>
              <a:t>j</a:t>
            </a:r>
            <a:r>
              <a:rPr lang="zh-CN" altLang="en-US" sz="2800" b="1" dirty="0"/>
              <a:t>的前驱</a:t>
            </a:r>
            <a:r>
              <a:rPr lang="zh-CN" altLang="en-US" sz="2800" b="1" dirty="0">
                <a:latin typeface="宋体" panose="02010600030101010101" pitchFamily="2" charset="-122"/>
              </a:rPr>
              <a:t>，</a:t>
            </a:r>
            <a:r>
              <a:rPr lang="en-US" altLang="x-none" sz="2800" b="1" dirty="0"/>
              <a:t>j</a:t>
            </a:r>
            <a:r>
              <a:rPr lang="zh-CN" altLang="en-US" sz="2800" b="1" dirty="0"/>
              <a:t>是</a:t>
            </a:r>
            <a:r>
              <a:rPr lang="en-US" altLang="x-none" sz="2800" b="1" dirty="0"/>
              <a:t>i</a:t>
            </a:r>
            <a:r>
              <a:rPr lang="zh-CN" altLang="en-US" sz="2800" b="1" dirty="0"/>
              <a:t>的后继</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spcBef>
                <a:spcPct val="10000"/>
              </a:spcBef>
              <a:buNone/>
            </a:pPr>
            <a:r>
              <a:rPr lang="zh-CN" altLang="en-US" sz="2800" b="1" dirty="0"/>
              <a:t>        在</a:t>
            </a:r>
            <a:r>
              <a:rPr lang="en-US" altLang="x-none" sz="2800" b="1" dirty="0"/>
              <a:t>AOV</a:t>
            </a:r>
            <a:r>
              <a:rPr lang="zh-CN" altLang="en-US" sz="2800" b="1" dirty="0"/>
              <a:t>网中</a:t>
            </a:r>
            <a:r>
              <a:rPr lang="zh-CN" altLang="en-US" sz="2800" b="1" dirty="0">
                <a:latin typeface="宋体" panose="02010600030101010101" pitchFamily="2" charset="-122"/>
              </a:rPr>
              <a:t>，</a:t>
            </a:r>
            <a:r>
              <a:rPr lang="zh-CN" altLang="en-US" sz="2800" b="1" dirty="0">
                <a:solidFill>
                  <a:schemeClr val="folHlink"/>
                </a:solidFill>
                <a:latin typeface="宋体" panose="02010600030101010101" pitchFamily="2" charset="-122"/>
              </a:rPr>
              <a:t>不能有环</a:t>
            </a:r>
            <a:r>
              <a:rPr lang="zh-CN" altLang="en-US" sz="2800" b="1" dirty="0">
                <a:latin typeface="宋体" panose="02010600030101010101" pitchFamily="2" charset="-122"/>
              </a:rPr>
              <a:t>，否则，某项活动能否进行是以自身的完成作为前提条件。</a:t>
            </a:r>
            <a:endParaRPr lang="zh-CN" altLang="en-US" sz="2800" b="1" dirty="0">
              <a:latin typeface="宋体" panose="02010600030101010101" pitchFamily="2" charset="-122"/>
            </a:endParaRPr>
          </a:p>
          <a:p>
            <a:pPr marL="0" indent="0">
              <a:lnSpc>
                <a:spcPct val="110000"/>
              </a:lnSpc>
              <a:spcBef>
                <a:spcPct val="10000"/>
              </a:spcBef>
              <a:buNone/>
            </a:pPr>
            <a:r>
              <a:rPr lang="zh-CN" altLang="en-US" sz="2800" b="1" dirty="0">
                <a:solidFill>
                  <a:schemeClr val="accent1"/>
                </a:solidFill>
                <a:latin typeface="宋体" panose="02010600030101010101" pitchFamily="2" charset="-122"/>
              </a:rPr>
              <a:t>    </a:t>
            </a:r>
            <a:r>
              <a:rPr lang="zh-CN" altLang="en-US" sz="2800" b="1" dirty="0">
                <a:latin typeface="宋体" panose="02010600030101010101" pitchFamily="2" charset="-122"/>
              </a:rPr>
              <a:t>检查方法：对有向图的顶点进行</a:t>
            </a:r>
            <a:r>
              <a:rPr lang="zh-CN" altLang="en-US" sz="2800" b="1" dirty="0"/>
              <a:t>拓扑排序</a:t>
            </a:r>
            <a:r>
              <a:rPr lang="zh-CN" altLang="en-US" sz="2800" b="1" dirty="0">
                <a:latin typeface="宋体" panose="02010600030101010101" pitchFamily="2" charset="-122"/>
              </a:rPr>
              <a:t>，若所有顶点都在其</a:t>
            </a:r>
            <a:r>
              <a:rPr lang="zh-CN" altLang="en-US" sz="2800" b="1" dirty="0"/>
              <a:t>拓扑有序序列中</a:t>
            </a:r>
            <a:r>
              <a:rPr lang="zh-CN" altLang="en-US" sz="2800" b="1" dirty="0">
                <a:latin typeface="宋体" panose="02010600030101010101" pitchFamily="2" charset="-122"/>
              </a:rPr>
              <a:t>，则</a:t>
            </a:r>
            <a:r>
              <a:rPr lang="zh-CN" altLang="en-US" sz="2800" b="1" u="sng" dirty="0">
                <a:solidFill>
                  <a:schemeClr val="folHlink"/>
                </a:solidFill>
                <a:latin typeface="宋体" panose="02010600030101010101" pitchFamily="2" charset="-122"/>
              </a:rPr>
              <a:t>无环</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spcBef>
                <a:spcPct val="10000"/>
              </a:spcBef>
              <a:buNone/>
            </a:pPr>
            <a:r>
              <a:rPr lang="zh-CN" altLang="en-US" b="1" dirty="0">
                <a:solidFill>
                  <a:schemeClr val="folHlink"/>
                </a:solidFill>
                <a:latin typeface="宋体" panose="02010600030101010101" pitchFamily="2" charset="-122"/>
              </a:rPr>
              <a:t>    有向图的</a:t>
            </a:r>
            <a:r>
              <a:rPr lang="zh-CN" altLang="en-US" b="1" dirty="0">
                <a:solidFill>
                  <a:schemeClr val="folHlink"/>
                </a:solidFill>
              </a:rPr>
              <a:t>拓扑排序</a:t>
            </a:r>
            <a:r>
              <a:rPr lang="zh-CN" altLang="en-US" b="1" dirty="0">
                <a:latin typeface="宋体" panose="02010600030101010101" pitchFamily="2" charset="-122"/>
              </a:rPr>
              <a:t>：</a:t>
            </a:r>
            <a:r>
              <a:rPr lang="zh-CN" altLang="en-US" sz="2800" b="1" dirty="0">
                <a:latin typeface="宋体" panose="02010600030101010101" pitchFamily="2" charset="-122"/>
              </a:rPr>
              <a:t>构造</a:t>
            </a:r>
            <a:r>
              <a:rPr lang="en-US" altLang="x-none" sz="2800" b="1" dirty="0"/>
              <a:t>AOV</a:t>
            </a:r>
            <a:r>
              <a:rPr lang="zh-CN" altLang="en-US" sz="2800" b="1" dirty="0"/>
              <a:t>网中</a:t>
            </a:r>
            <a:r>
              <a:rPr lang="zh-CN" altLang="en-US" sz="2800" b="1" dirty="0">
                <a:latin typeface="宋体" panose="02010600030101010101" pitchFamily="2" charset="-122"/>
              </a:rPr>
              <a:t>顶点的一个</a:t>
            </a:r>
            <a:r>
              <a:rPr lang="zh-CN" altLang="en-US" sz="2800" b="1" dirty="0"/>
              <a:t>拓扑线性序列</a:t>
            </a:r>
            <a:r>
              <a:rPr lang="en-US" altLang="x-none" sz="2800" b="1" dirty="0"/>
              <a:t>(v’</a:t>
            </a:r>
            <a:r>
              <a:rPr lang="en-US" altLang="x-none" sz="2800" b="1" baseline="-18000" dirty="0"/>
              <a:t>1</a:t>
            </a:r>
            <a:r>
              <a:rPr lang="en-US" altLang="x-none" sz="2800" b="1" dirty="0"/>
              <a:t>,v’</a:t>
            </a:r>
            <a:r>
              <a:rPr lang="en-US" altLang="x-none" sz="2800" b="1" baseline="-18000" dirty="0"/>
              <a:t>2</a:t>
            </a:r>
            <a:r>
              <a:rPr lang="en-US" altLang="x-none" sz="2800" b="1" dirty="0"/>
              <a:t>, </a:t>
            </a:r>
            <a:r>
              <a:rPr lang="en-US" altLang="x-none" sz="2800" b="1" dirty="0">
                <a:ea typeface="Arial Unicode MS" panose="020B0604020202020204" charset="-122"/>
              </a:rPr>
              <a:t>⋯</a:t>
            </a:r>
            <a:r>
              <a:rPr lang="en-US" altLang="x-none" sz="2800" b="1" dirty="0"/>
              <a:t>,v’</a:t>
            </a:r>
            <a:r>
              <a:rPr lang="en-US" altLang="x-none" sz="2800" b="1" baseline="-18000" dirty="0"/>
              <a:t>n</a:t>
            </a:r>
            <a:r>
              <a:rPr lang="en-US" altLang="x-none" sz="2800" b="1" dirty="0"/>
              <a:t>)</a:t>
            </a:r>
            <a:r>
              <a:rPr lang="zh-CN" altLang="en-US" sz="2800" b="1" dirty="0">
                <a:latin typeface="宋体" panose="02010600030101010101" pitchFamily="2" charset="-122"/>
              </a:rPr>
              <a:t>，使得该线性序列不仅保持原来有向图中顶点之间的优先关系，而且对原图中没有优先关系的顶点之间也建立一种</a:t>
            </a:r>
            <a:r>
              <a:rPr lang="en-US" altLang="x-none" sz="2800" b="1" dirty="0">
                <a:latin typeface="宋体" panose="02010600030101010101" pitchFamily="2" charset="-122"/>
              </a:rPr>
              <a:t>(</a:t>
            </a:r>
            <a:r>
              <a:rPr lang="zh-CN" altLang="en-US" sz="2800" b="1" dirty="0">
                <a:latin typeface="宋体" panose="02010600030101010101" pitchFamily="2" charset="-122"/>
              </a:rPr>
              <a:t>人为的</a:t>
            </a:r>
            <a:r>
              <a:rPr lang="en-US" altLang="x-none" sz="2800" b="1" dirty="0">
                <a:latin typeface="宋体" panose="02010600030101010101" pitchFamily="2" charset="-122"/>
              </a:rPr>
              <a:t>)</a:t>
            </a:r>
            <a:r>
              <a:rPr lang="zh-CN" altLang="en-US" sz="2800" b="1" dirty="0">
                <a:latin typeface="宋体" panose="02010600030101010101" pitchFamily="2" charset="-122"/>
              </a:rPr>
              <a:t>优先关系。</a:t>
            </a:r>
            <a:endParaRPr lang="zh-CN" altLang="en-US" sz="2800" b="1" dirty="0">
              <a:latin typeface="宋体" panose="02010600030101010101" pitchFamily="2" charset="-122"/>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9473" name="文本占位符 535553"/>
          <p:cNvSpPr>
            <a:spLocks noGrp="1"/>
          </p:cNvSpPr>
          <p:nvPr>
            <p:ph idx="1"/>
          </p:nvPr>
        </p:nvSpPr>
        <p:spPr>
          <a:xfrm>
            <a:off x="1676400" y="261938"/>
            <a:ext cx="8812213" cy="5903912"/>
          </a:xfrm>
        </p:spPr>
        <p:txBody>
          <a:bodyPr anchor="t"/>
          <a:p>
            <a:pPr marL="0" indent="0">
              <a:lnSpc>
                <a:spcPct val="110000"/>
              </a:lnSpc>
              <a:buNone/>
            </a:pPr>
            <a:r>
              <a:rPr lang="zh-CN" altLang="en-US" b="1" dirty="0">
                <a:solidFill>
                  <a:schemeClr val="folHlink"/>
                </a:solidFill>
                <a:ea typeface="楷体_GB2312" pitchFamily="1" charset="-122"/>
              </a:rPr>
              <a:t>手工实现</a:t>
            </a:r>
            <a:endParaRPr lang="zh-CN" altLang="en-US" b="1" dirty="0">
              <a:solidFill>
                <a:schemeClr val="tx2"/>
              </a:solidFill>
              <a:latin typeface="宋体" panose="02010600030101010101" pitchFamily="2" charset="-122"/>
              <a:ea typeface="楷体_GB2312" pitchFamily="1" charset="-122"/>
            </a:endParaRPr>
          </a:p>
          <a:p>
            <a:pPr marL="0" indent="0">
              <a:buNone/>
            </a:pPr>
            <a:r>
              <a:rPr lang="zh-CN" altLang="en-US" b="1" dirty="0">
                <a:latin typeface="宋体" panose="02010600030101010101" pitchFamily="2" charset="-122"/>
              </a:rPr>
              <a:t>    </a:t>
            </a:r>
            <a:r>
              <a:rPr lang="zh-CN" altLang="en-US" sz="2800" b="1" dirty="0">
                <a:latin typeface="宋体" panose="02010600030101010101" pitchFamily="2" charset="-122"/>
              </a:rPr>
              <a:t>如图</a:t>
            </a:r>
            <a:r>
              <a:rPr lang="en-US" altLang="x-none" sz="2800" b="1" dirty="0"/>
              <a:t>7-23</a:t>
            </a:r>
            <a:r>
              <a:rPr lang="zh-CN" altLang="en-US" sz="2800" b="1" dirty="0"/>
              <a:t>是一个有向图的拓扑排序过程</a:t>
            </a:r>
            <a:r>
              <a:rPr lang="zh-CN" altLang="en-US" sz="2800" b="1" dirty="0">
                <a:latin typeface="宋体" panose="02010600030101010101" pitchFamily="2" charset="-122"/>
              </a:rPr>
              <a:t>，其</a:t>
            </a:r>
            <a:r>
              <a:rPr lang="zh-CN" altLang="en-US" sz="2800" b="1" dirty="0"/>
              <a:t>拓扑序列是</a:t>
            </a:r>
            <a:r>
              <a:rPr lang="zh-CN" altLang="en-US" sz="2800" b="1" dirty="0">
                <a:latin typeface="宋体" panose="02010600030101010101" pitchFamily="2" charset="-122"/>
              </a:rPr>
              <a:t>：</a:t>
            </a:r>
            <a:r>
              <a:rPr lang="zh-CN" altLang="en-US" sz="2800" b="1" dirty="0"/>
              <a:t>   </a:t>
            </a:r>
            <a:r>
              <a:rPr lang="en-US" altLang="x-none" sz="2800" b="1" dirty="0"/>
              <a:t>(v</a:t>
            </a:r>
            <a:r>
              <a:rPr lang="en-US" altLang="x-none" sz="2800" b="1" baseline="-18000" dirty="0"/>
              <a:t>1</a:t>
            </a:r>
            <a:r>
              <a:rPr lang="en-US" altLang="x-none" sz="2800" b="1" dirty="0"/>
              <a:t>,v</a:t>
            </a:r>
            <a:r>
              <a:rPr lang="en-US" altLang="x-none" sz="2800" b="1" baseline="-18000" dirty="0"/>
              <a:t>6</a:t>
            </a:r>
            <a:r>
              <a:rPr lang="en-US" altLang="x-none" sz="2800" b="1" dirty="0"/>
              <a:t>,v</a:t>
            </a:r>
            <a:r>
              <a:rPr lang="en-US" altLang="x-none" sz="2800" b="1" baseline="-18000" dirty="0"/>
              <a:t>4</a:t>
            </a:r>
            <a:r>
              <a:rPr lang="en-US" altLang="x-none" sz="2800" b="1" dirty="0"/>
              <a:t>,v</a:t>
            </a:r>
            <a:r>
              <a:rPr lang="en-US" altLang="x-none" sz="2800" b="1" baseline="-18000" dirty="0"/>
              <a:t>3</a:t>
            </a:r>
            <a:r>
              <a:rPr lang="en-US" altLang="x-none" sz="2800" b="1" dirty="0"/>
              <a:t>,v</a:t>
            </a:r>
            <a:r>
              <a:rPr lang="en-US" altLang="x-none" sz="2800" b="1" baseline="-18000" dirty="0"/>
              <a:t>2</a:t>
            </a:r>
            <a:r>
              <a:rPr lang="en-US" altLang="x-none" sz="2800" b="1" dirty="0"/>
              <a:t>,v</a:t>
            </a:r>
            <a:r>
              <a:rPr lang="en-US" altLang="x-none" sz="2800" b="1" baseline="-18000" dirty="0"/>
              <a:t>5</a:t>
            </a:r>
            <a:r>
              <a:rPr lang="en-US" altLang="x-none" sz="2800" b="1" dirty="0"/>
              <a:t>)</a:t>
            </a:r>
            <a:endParaRPr lang="en-US" altLang="x-none" sz="2800" b="1" dirty="0">
              <a:solidFill>
                <a:schemeClr val="tx2"/>
              </a:solidFill>
              <a:latin typeface="宋体" panose="02010600030101010101" pitchFamily="2" charset="-122"/>
            </a:endParaRPr>
          </a:p>
          <a:p>
            <a:pPr marL="0" indent="0">
              <a:lnSpc>
                <a:spcPct val="110000"/>
              </a:lnSpc>
              <a:spcAft>
                <a:spcPct val="20000"/>
              </a:spcAft>
              <a:buNone/>
            </a:pPr>
            <a:r>
              <a:rPr lang="en-US" altLang="x-none" sz="4000" b="1" dirty="0">
                <a:solidFill>
                  <a:schemeClr val="tx2"/>
                </a:solidFill>
              </a:rPr>
              <a:t>2</a:t>
            </a:r>
            <a:r>
              <a:rPr lang="en-US" altLang="x-none" sz="4000" b="1" dirty="0">
                <a:solidFill>
                  <a:schemeClr val="tx2"/>
                </a:solidFill>
                <a:latin typeface="宋体" panose="02010600030101010101" pitchFamily="2" charset="-122"/>
              </a:rPr>
              <a:t> </a:t>
            </a:r>
            <a:r>
              <a:rPr lang="zh-CN" altLang="en-US" sz="4000" b="1" dirty="0">
                <a:solidFill>
                  <a:schemeClr val="tx2"/>
                </a:solidFill>
                <a:ea typeface="楷体_GB2312" pitchFamily="1" charset="-122"/>
              </a:rPr>
              <a:t>拓扑排序</a:t>
            </a:r>
            <a:r>
              <a:rPr lang="zh-CN" altLang="en-US" sz="4000" b="1" dirty="0">
                <a:solidFill>
                  <a:schemeClr val="tx2"/>
                </a:solidFill>
                <a:latin typeface="宋体" panose="02010600030101010101" pitchFamily="2" charset="-122"/>
                <a:ea typeface="楷体_GB2312" pitchFamily="1" charset="-122"/>
              </a:rPr>
              <a:t>算法</a:t>
            </a:r>
            <a:endParaRPr lang="zh-CN" altLang="en-US" dirty="0">
              <a:solidFill>
                <a:schemeClr val="tx2"/>
              </a:solidFill>
              <a:latin typeface="宋体" panose="02010600030101010101" pitchFamily="2" charset="-122"/>
              <a:ea typeface="楷体_GB2312" pitchFamily="1" charset="-122"/>
            </a:endParaRPr>
          </a:p>
          <a:p>
            <a:pPr marL="0" indent="0">
              <a:lnSpc>
                <a:spcPct val="110000"/>
              </a:lnSpc>
              <a:buNone/>
            </a:pPr>
            <a:r>
              <a:rPr lang="zh-CN" altLang="en-US" sz="3600" b="1" dirty="0">
                <a:solidFill>
                  <a:schemeClr val="folHlink"/>
                </a:solidFill>
                <a:ea typeface="楷体_GB2312" pitchFamily="1" charset="-122"/>
              </a:rPr>
              <a:t>算法思想</a:t>
            </a:r>
            <a:endParaRPr lang="zh-CN" altLang="en-US" sz="3600" b="1" dirty="0">
              <a:solidFill>
                <a:schemeClr val="folHlink"/>
              </a:solidFill>
              <a:ea typeface="楷体_GB2312" pitchFamily="1" charset="-122"/>
            </a:endParaRPr>
          </a:p>
          <a:p>
            <a:pPr marL="533400" lvl="1" indent="0">
              <a:lnSpc>
                <a:spcPct val="110000"/>
              </a:lnSpc>
              <a:buNone/>
            </a:pPr>
            <a:r>
              <a:rPr lang="zh-CN" altLang="en-US" b="1" dirty="0">
                <a:solidFill>
                  <a:schemeClr val="folHlink"/>
                </a:solidFill>
                <a:latin typeface="宋体" panose="02010600030101010101" pitchFamily="2" charset="-122"/>
              </a:rPr>
              <a:t>①</a:t>
            </a:r>
            <a:r>
              <a:rPr lang="zh-CN" altLang="en-US" b="1" dirty="0">
                <a:latin typeface="宋体" panose="02010600030101010101" pitchFamily="2" charset="-122"/>
                <a:ea typeface="Arial Unicode MS" panose="020B0604020202020204" charset="-122"/>
              </a:rPr>
              <a:t> </a:t>
            </a:r>
            <a:r>
              <a:rPr lang="zh-CN" altLang="en-US" b="1" dirty="0">
                <a:latin typeface="宋体" panose="02010600030101010101" pitchFamily="2" charset="-122"/>
              </a:rPr>
              <a:t>在</a:t>
            </a:r>
            <a:r>
              <a:rPr lang="en-US" altLang="x-none" b="1" dirty="0"/>
              <a:t>AOV</a:t>
            </a:r>
            <a:r>
              <a:rPr lang="zh-CN" altLang="en-US" b="1" dirty="0"/>
              <a:t>网中选择一个没有前驱的顶点且输出</a:t>
            </a:r>
            <a:r>
              <a:rPr lang="zh-CN" altLang="en-US" b="1" dirty="0">
                <a:latin typeface="宋体" panose="02010600030101010101" pitchFamily="2" charset="-122"/>
              </a:rPr>
              <a:t>；</a:t>
            </a:r>
            <a:r>
              <a:rPr lang="zh-CN" altLang="en-US" b="1" dirty="0"/>
              <a:t> </a:t>
            </a:r>
            <a:endParaRPr lang="zh-CN" altLang="en-US" b="1" dirty="0"/>
          </a:p>
          <a:p>
            <a:pPr marL="533400" lvl="1" indent="0">
              <a:lnSpc>
                <a:spcPct val="110000"/>
              </a:lnSpc>
              <a:buNone/>
            </a:pPr>
            <a:r>
              <a:rPr lang="zh-CN" altLang="en-US" b="1" dirty="0">
                <a:solidFill>
                  <a:schemeClr val="folHlink"/>
                </a:solidFill>
                <a:latin typeface="宋体" panose="02010600030101010101" pitchFamily="2" charset="-122"/>
              </a:rPr>
              <a:t>②</a:t>
            </a:r>
            <a:r>
              <a:rPr lang="zh-CN" altLang="en-US" b="1" dirty="0">
                <a:solidFill>
                  <a:schemeClr val="hlink"/>
                </a:solidFill>
                <a:latin typeface="宋体" panose="02010600030101010101" pitchFamily="2" charset="-122"/>
              </a:rPr>
              <a:t> </a:t>
            </a:r>
            <a:r>
              <a:rPr lang="zh-CN" altLang="en-US" b="1" dirty="0">
                <a:latin typeface="宋体" panose="02010600030101010101" pitchFamily="2" charset="-122"/>
              </a:rPr>
              <a:t>在</a:t>
            </a:r>
            <a:r>
              <a:rPr lang="en-US" altLang="x-none" b="1" dirty="0"/>
              <a:t>AOV</a:t>
            </a:r>
            <a:r>
              <a:rPr lang="zh-CN" altLang="en-US" b="1" dirty="0"/>
              <a:t>网中删除该顶点以及从该顶点出发的</a:t>
            </a:r>
            <a:r>
              <a:rPr lang="en-US" altLang="x-none" b="1" dirty="0"/>
              <a:t>(</a:t>
            </a:r>
            <a:r>
              <a:rPr lang="zh-CN" altLang="en-US" b="1" dirty="0"/>
              <a:t>以该顶点为尾的弧</a:t>
            </a:r>
            <a:r>
              <a:rPr lang="en-US" altLang="x-none" b="1" dirty="0"/>
              <a:t>)</a:t>
            </a:r>
            <a:r>
              <a:rPr lang="zh-CN" altLang="en-US" b="1" dirty="0"/>
              <a:t>所有有向弧</a:t>
            </a:r>
            <a:r>
              <a:rPr lang="en-US" altLang="x-none" b="1" dirty="0"/>
              <a:t>(</a:t>
            </a:r>
            <a:r>
              <a:rPr lang="zh-CN" altLang="en-US" b="1" dirty="0"/>
              <a:t>边</a:t>
            </a:r>
            <a:r>
              <a:rPr lang="en-US" altLang="x-none" b="1" dirty="0"/>
              <a:t>) </a:t>
            </a:r>
            <a:r>
              <a:rPr lang="zh-CN" altLang="en-US" b="1" dirty="0">
                <a:latin typeface="宋体" panose="02010600030101010101" pitchFamily="2" charset="-122"/>
              </a:rPr>
              <a:t>；</a:t>
            </a:r>
            <a:endParaRPr lang="zh-CN" altLang="en-US" b="1" dirty="0">
              <a:latin typeface="宋体" panose="02010600030101010101" pitchFamily="2" charset="-122"/>
            </a:endParaRPr>
          </a:p>
          <a:p>
            <a:pPr marL="533400" lvl="1" indent="0">
              <a:lnSpc>
                <a:spcPct val="110000"/>
              </a:lnSpc>
              <a:buNone/>
            </a:pPr>
            <a:r>
              <a:rPr lang="zh-CN" altLang="en-US" b="1" dirty="0">
                <a:solidFill>
                  <a:schemeClr val="folHlink"/>
                </a:solidFill>
                <a:latin typeface="宋体" panose="02010600030101010101" pitchFamily="2" charset="-122"/>
              </a:rPr>
              <a:t>③</a:t>
            </a:r>
            <a:r>
              <a:rPr lang="zh-CN" altLang="en-US" b="1" dirty="0">
                <a:latin typeface="宋体" panose="02010600030101010101" pitchFamily="2" charset="-122"/>
              </a:rPr>
              <a:t> 重复</a:t>
            </a:r>
            <a:r>
              <a:rPr lang="zh-CN" altLang="en-US" b="1" dirty="0">
                <a:solidFill>
                  <a:schemeClr val="accent1"/>
                </a:solidFill>
                <a:latin typeface="宋体" panose="02010600030101010101" pitchFamily="2" charset="-122"/>
              </a:rPr>
              <a:t>①</a:t>
            </a:r>
            <a:r>
              <a:rPr lang="zh-CN" altLang="en-US" b="1" dirty="0"/>
              <a:t>、</a:t>
            </a:r>
            <a:r>
              <a:rPr lang="zh-CN" altLang="en-US" b="1" dirty="0">
                <a:solidFill>
                  <a:schemeClr val="accent1"/>
                </a:solidFill>
                <a:latin typeface="宋体" panose="02010600030101010101" pitchFamily="2" charset="-122"/>
              </a:rPr>
              <a:t>②</a:t>
            </a:r>
            <a:r>
              <a:rPr lang="zh-CN" altLang="en-US" b="1" dirty="0">
                <a:latin typeface="宋体" panose="02010600030101010101" pitchFamily="2" charset="-122"/>
              </a:rPr>
              <a:t>，直到图中全部顶点都已输出</a:t>
            </a:r>
            <a:r>
              <a:rPr lang="en-US" altLang="x-none" b="1" dirty="0">
                <a:latin typeface="宋体" panose="02010600030101010101" pitchFamily="2" charset="-122"/>
              </a:rPr>
              <a:t>(</a:t>
            </a:r>
            <a:r>
              <a:rPr lang="zh-CN" altLang="en-US" b="1" dirty="0">
                <a:solidFill>
                  <a:schemeClr val="folHlink"/>
                </a:solidFill>
                <a:latin typeface="宋体" panose="02010600030101010101" pitchFamily="2" charset="-122"/>
              </a:rPr>
              <a:t>图中无环</a:t>
            </a:r>
            <a:r>
              <a:rPr lang="en-US" altLang="x-none" b="1" dirty="0">
                <a:solidFill>
                  <a:schemeClr val="folHlink"/>
                </a:solidFill>
                <a:latin typeface="宋体" panose="02010600030101010101" pitchFamily="2" charset="-122"/>
              </a:rPr>
              <a:t>)</a:t>
            </a:r>
            <a:r>
              <a:rPr lang="zh-CN" altLang="en-US" b="1" dirty="0">
                <a:latin typeface="宋体" panose="02010600030101010101" pitchFamily="2" charset="-122"/>
              </a:rPr>
              <a:t>或图中不存在无前驱的顶点</a:t>
            </a:r>
            <a:r>
              <a:rPr lang="en-US" altLang="x-none" b="1" dirty="0">
                <a:latin typeface="宋体" panose="02010600030101010101" pitchFamily="2" charset="-122"/>
              </a:rPr>
              <a:t>(</a:t>
            </a:r>
            <a:r>
              <a:rPr lang="zh-CN" altLang="en-US" b="1" dirty="0">
                <a:solidFill>
                  <a:schemeClr val="folHlink"/>
                </a:solidFill>
                <a:latin typeface="宋体" panose="02010600030101010101" pitchFamily="2" charset="-122"/>
              </a:rPr>
              <a:t>图中必有环</a:t>
            </a:r>
            <a:r>
              <a:rPr lang="en-US" altLang="x-none" b="1" dirty="0">
                <a:latin typeface="宋体" panose="02010600030101010101" pitchFamily="2" charset="-122"/>
              </a:rPr>
              <a:t>)</a:t>
            </a:r>
            <a:r>
              <a:rPr lang="zh-CN" altLang="en-US" b="1" dirty="0">
                <a:latin typeface="宋体" panose="02010600030101010101" pitchFamily="2" charset="-122"/>
              </a:rPr>
              <a:t>。</a:t>
            </a:r>
            <a:endParaRPr lang="zh-CN" altLang="en-US" b="1" dirty="0">
              <a:latin typeface="宋体" panose="02010600030101010101" pitchFamily="2" charset="-12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0497" name="文本占位符 536577"/>
          <p:cNvSpPr>
            <a:spLocks noGrp="1"/>
          </p:cNvSpPr>
          <p:nvPr>
            <p:ph idx="1"/>
          </p:nvPr>
        </p:nvSpPr>
        <p:spPr>
          <a:xfrm>
            <a:off x="1703388" y="3429000"/>
            <a:ext cx="8785225" cy="3095625"/>
          </a:xfrm>
        </p:spPr>
        <p:txBody>
          <a:bodyPr anchor="t"/>
          <a:p>
            <a:pPr marL="0" indent="0">
              <a:lnSpc>
                <a:spcPct val="110000"/>
              </a:lnSpc>
              <a:buNone/>
            </a:pPr>
            <a:r>
              <a:rPr lang="en-US" altLang="x-none" sz="4000" b="1" dirty="0">
                <a:solidFill>
                  <a:schemeClr val="tx2"/>
                </a:solidFill>
              </a:rPr>
              <a:t>3  </a:t>
            </a:r>
            <a:r>
              <a:rPr lang="zh-CN" altLang="en-US" sz="4000" b="1" dirty="0">
                <a:solidFill>
                  <a:schemeClr val="tx2"/>
                </a:solidFill>
                <a:ea typeface="楷体_GB2312" pitchFamily="1" charset="-122"/>
              </a:rPr>
              <a:t>算法实现说明</a:t>
            </a:r>
            <a:endParaRPr lang="zh-CN" altLang="en-US" sz="4000" b="1" dirty="0">
              <a:solidFill>
                <a:schemeClr val="tx2"/>
              </a:solidFill>
              <a:ea typeface="楷体_GB2312" pitchFamily="1" charset="-122"/>
            </a:endParaRPr>
          </a:p>
          <a:p>
            <a:pPr marL="533400" lvl="1" indent="0">
              <a:lnSpc>
                <a:spcPct val="110000"/>
              </a:lnSpc>
              <a:buNone/>
            </a:pPr>
            <a:r>
              <a:rPr lang="zh-CN" altLang="en-US" b="1" dirty="0">
                <a:solidFill>
                  <a:schemeClr val="folHlink"/>
                </a:solidFill>
                <a:latin typeface="宋体" panose="02010600030101010101" pitchFamily="2" charset="-122"/>
              </a:rPr>
              <a:t>◆ </a:t>
            </a:r>
            <a:r>
              <a:rPr lang="zh-CN" altLang="en-US" b="1" dirty="0"/>
              <a:t>采用正邻接链作为</a:t>
            </a:r>
            <a:r>
              <a:rPr lang="en-US" altLang="x-none" b="1" dirty="0"/>
              <a:t>AOV</a:t>
            </a:r>
            <a:r>
              <a:rPr lang="zh-CN" altLang="en-US" b="1" dirty="0"/>
              <a:t>网的存储结构；</a:t>
            </a:r>
            <a:endParaRPr lang="zh-CN" altLang="en-US" b="1" dirty="0"/>
          </a:p>
          <a:p>
            <a:pPr marL="5334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folHlink"/>
                </a:solidFill>
              </a:rPr>
              <a:t> </a:t>
            </a:r>
            <a:r>
              <a:rPr lang="zh-CN" altLang="en-US" b="1" dirty="0"/>
              <a:t>设立堆栈，用来暂存入度为</a:t>
            </a:r>
            <a:r>
              <a:rPr lang="en-US" altLang="x-none" b="1" dirty="0"/>
              <a:t>0</a:t>
            </a:r>
            <a:r>
              <a:rPr lang="zh-CN" altLang="en-US" b="1" dirty="0"/>
              <a:t>的顶点；</a:t>
            </a:r>
            <a:endParaRPr lang="zh-CN" altLang="en-US" b="1" dirty="0"/>
          </a:p>
          <a:p>
            <a:pPr marL="533400" lvl="1" indent="0">
              <a:lnSpc>
                <a:spcPct val="110000"/>
              </a:lnSpc>
              <a:buNone/>
            </a:pPr>
            <a:r>
              <a:rPr lang="zh-CN" altLang="en-US" b="1" dirty="0">
                <a:solidFill>
                  <a:schemeClr val="folHlink"/>
                </a:solidFill>
              </a:rPr>
              <a:t>◆ </a:t>
            </a:r>
            <a:r>
              <a:rPr lang="zh-CN" altLang="en-US" b="1" dirty="0"/>
              <a:t>删除顶点以它为尾的弧：弧头顶点的入度减</a:t>
            </a:r>
            <a:r>
              <a:rPr lang="en-US" altLang="x-none" b="1" dirty="0"/>
              <a:t>1</a:t>
            </a:r>
            <a:r>
              <a:rPr lang="zh-CN" altLang="en-US" b="1" dirty="0"/>
              <a:t>。</a:t>
            </a:r>
            <a:endParaRPr lang="zh-CN" altLang="en-US" b="1" dirty="0"/>
          </a:p>
          <a:p>
            <a:pPr marL="0" indent="0">
              <a:lnSpc>
                <a:spcPct val="110000"/>
              </a:lnSpc>
              <a:buNone/>
            </a:pPr>
            <a:r>
              <a:rPr lang="zh-CN" altLang="en-US" b="1" dirty="0">
                <a:solidFill>
                  <a:schemeClr val="folHlink"/>
                </a:solidFill>
              </a:rPr>
              <a:t>算法实现</a:t>
            </a:r>
            <a:endParaRPr lang="zh-CN" altLang="en-US" b="1" dirty="0">
              <a:solidFill>
                <a:schemeClr val="folHlink"/>
              </a:solidFill>
            </a:endParaRPr>
          </a:p>
        </p:txBody>
      </p:sp>
      <p:grpSp>
        <p:nvGrpSpPr>
          <p:cNvPr id="490498" name="组合 536578"/>
          <p:cNvGrpSpPr/>
          <p:nvPr/>
        </p:nvGrpSpPr>
        <p:grpSpPr>
          <a:xfrm>
            <a:off x="1828800" y="188913"/>
            <a:ext cx="8731250" cy="3024187"/>
            <a:chOff x="0" y="0"/>
            <a:chExt cx="5500" cy="1905"/>
          </a:xfrm>
        </p:grpSpPr>
        <p:grpSp>
          <p:nvGrpSpPr>
            <p:cNvPr id="490499" name="组合 536579"/>
            <p:cNvGrpSpPr/>
            <p:nvPr/>
          </p:nvGrpSpPr>
          <p:grpSpPr>
            <a:xfrm>
              <a:off x="0" y="0"/>
              <a:ext cx="991" cy="1596"/>
              <a:chOff x="0" y="0"/>
              <a:chExt cx="991" cy="1596"/>
            </a:xfrm>
          </p:grpSpPr>
          <p:grpSp>
            <p:nvGrpSpPr>
              <p:cNvPr id="490500" name="组合 536580"/>
              <p:cNvGrpSpPr/>
              <p:nvPr/>
            </p:nvGrpSpPr>
            <p:grpSpPr>
              <a:xfrm>
                <a:off x="0" y="0"/>
                <a:ext cx="991" cy="1321"/>
                <a:chOff x="0" y="0"/>
                <a:chExt cx="991" cy="1321"/>
              </a:xfrm>
            </p:grpSpPr>
            <p:sp>
              <p:nvSpPr>
                <p:cNvPr id="490501" name="椭圆 536581"/>
                <p:cNvSpPr/>
                <p:nvPr/>
              </p:nvSpPr>
              <p:spPr>
                <a:xfrm>
                  <a:off x="24" y="8"/>
                  <a:ext cx="295"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1</a:t>
                  </a:r>
                  <a:endParaRPr lang="en-US" altLang="x-none" sz="2400" baseline="-18000" dirty="0">
                    <a:latin typeface="Times New Roman" panose="02020603050405020304" pitchFamily="2" charset="0"/>
                    <a:ea typeface="宋体" panose="02010600030101010101" pitchFamily="2" charset="-122"/>
                  </a:endParaRPr>
                </a:p>
              </p:txBody>
            </p:sp>
            <p:sp>
              <p:nvSpPr>
                <p:cNvPr id="490502" name="椭圆 536582"/>
                <p:cNvSpPr/>
                <p:nvPr/>
              </p:nvSpPr>
              <p:spPr>
                <a:xfrm>
                  <a:off x="696" y="0"/>
                  <a:ext cx="295"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2</a:t>
                  </a:r>
                  <a:endParaRPr lang="en-US" altLang="x-none" sz="2400" baseline="-18000" dirty="0">
                    <a:latin typeface="Times New Roman" panose="02020603050405020304" pitchFamily="2" charset="0"/>
                    <a:ea typeface="宋体" panose="02010600030101010101" pitchFamily="2" charset="-122"/>
                  </a:endParaRPr>
                </a:p>
              </p:txBody>
            </p:sp>
            <p:sp>
              <p:nvSpPr>
                <p:cNvPr id="490503" name="椭圆 536583"/>
                <p:cNvSpPr/>
                <p:nvPr/>
              </p:nvSpPr>
              <p:spPr>
                <a:xfrm>
                  <a:off x="696" y="528"/>
                  <a:ext cx="295"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3</a:t>
                  </a:r>
                  <a:endParaRPr lang="en-US" altLang="x-none" sz="2400" baseline="-18000" dirty="0">
                    <a:latin typeface="Times New Roman" panose="02020603050405020304" pitchFamily="2" charset="0"/>
                    <a:ea typeface="宋体" panose="02010600030101010101" pitchFamily="2" charset="-122"/>
                  </a:endParaRPr>
                </a:p>
              </p:txBody>
            </p:sp>
            <p:sp>
              <p:nvSpPr>
                <p:cNvPr id="490504" name="椭圆 536584"/>
                <p:cNvSpPr/>
                <p:nvPr/>
              </p:nvSpPr>
              <p:spPr>
                <a:xfrm>
                  <a:off x="24" y="544"/>
                  <a:ext cx="295"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4</a:t>
                  </a:r>
                  <a:endParaRPr lang="en-US" altLang="x-none" sz="2400" baseline="-18000" dirty="0">
                    <a:latin typeface="Times New Roman" panose="02020603050405020304" pitchFamily="2" charset="0"/>
                    <a:ea typeface="宋体" panose="02010600030101010101" pitchFamily="2" charset="-122"/>
                  </a:endParaRPr>
                </a:p>
              </p:txBody>
            </p:sp>
            <p:sp>
              <p:nvSpPr>
                <p:cNvPr id="490505" name="椭圆 536585"/>
                <p:cNvSpPr/>
                <p:nvPr/>
              </p:nvSpPr>
              <p:spPr>
                <a:xfrm>
                  <a:off x="688" y="1072"/>
                  <a:ext cx="295"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5</a:t>
                  </a:r>
                  <a:endParaRPr lang="en-US" altLang="x-none" sz="2400" baseline="-18000" dirty="0">
                    <a:latin typeface="Times New Roman" panose="02020603050405020304" pitchFamily="2" charset="0"/>
                    <a:ea typeface="宋体" panose="02010600030101010101" pitchFamily="2" charset="-122"/>
                  </a:endParaRPr>
                </a:p>
              </p:txBody>
            </p:sp>
            <p:sp>
              <p:nvSpPr>
                <p:cNvPr id="490506" name="椭圆 536586"/>
                <p:cNvSpPr/>
                <p:nvPr/>
              </p:nvSpPr>
              <p:spPr>
                <a:xfrm>
                  <a:off x="0" y="1072"/>
                  <a:ext cx="295"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6</a:t>
                  </a:r>
                  <a:endParaRPr lang="en-US" altLang="x-none" sz="2400" baseline="-18000" dirty="0">
                    <a:latin typeface="Times New Roman" panose="02020603050405020304" pitchFamily="2" charset="0"/>
                    <a:ea typeface="宋体" panose="02010600030101010101" pitchFamily="2" charset="-122"/>
                  </a:endParaRPr>
                </a:p>
              </p:txBody>
            </p:sp>
            <p:sp>
              <p:nvSpPr>
                <p:cNvPr id="490507" name="直接连接符 536587"/>
                <p:cNvSpPr/>
                <p:nvPr/>
              </p:nvSpPr>
              <p:spPr>
                <a:xfrm>
                  <a:off x="176" y="256"/>
                  <a:ext cx="0" cy="288"/>
                </a:xfrm>
                <a:prstGeom prst="line">
                  <a:avLst/>
                </a:prstGeom>
                <a:ln w="19050" cap="flat" cmpd="sng">
                  <a:solidFill>
                    <a:schemeClr val="tx1"/>
                  </a:solidFill>
                  <a:prstDash val="solid"/>
                  <a:round/>
                  <a:headEnd type="none" w="med" len="med"/>
                  <a:tailEnd type="triangle" w="med" len="med"/>
                </a:ln>
              </p:spPr>
            </p:sp>
            <p:sp>
              <p:nvSpPr>
                <p:cNvPr id="490508" name="直接连接符 536588"/>
                <p:cNvSpPr/>
                <p:nvPr/>
              </p:nvSpPr>
              <p:spPr>
                <a:xfrm>
                  <a:off x="840" y="784"/>
                  <a:ext cx="0" cy="288"/>
                </a:xfrm>
                <a:prstGeom prst="line">
                  <a:avLst/>
                </a:prstGeom>
                <a:ln w="19050" cap="flat" cmpd="sng">
                  <a:solidFill>
                    <a:schemeClr val="tx1"/>
                  </a:solidFill>
                  <a:prstDash val="solid"/>
                  <a:round/>
                  <a:headEnd type="none" w="med" len="med"/>
                  <a:tailEnd type="triangle" w="med" len="med"/>
                </a:ln>
              </p:spPr>
            </p:sp>
            <p:sp>
              <p:nvSpPr>
                <p:cNvPr id="490509" name="直接连接符 536589"/>
                <p:cNvSpPr/>
                <p:nvPr/>
              </p:nvSpPr>
              <p:spPr>
                <a:xfrm>
                  <a:off x="168" y="784"/>
                  <a:ext cx="0" cy="288"/>
                </a:xfrm>
                <a:prstGeom prst="line">
                  <a:avLst/>
                </a:prstGeom>
                <a:ln w="19050" cap="flat" cmpd="sng">
                  <a:solidFill>
                    <a:schemeClr val="tx1"/>
                  </a:solidFill>
                  <a:prstDash val="solid"/>
                  <a:round/>
                  <a:headEnd type="triangle" w="med" len="med"/>
                  <a:tailEnd type="none" w="med" len="med"/>
                </a:ln>
              </p:spPr>
            </p:sp>
            <p:sp>
              <p:nvSpPr>
                <p:cNvPr id="490510" name="直接连接符 536590"/>
                <p:cNvSpPr/>
                <p:nvPr/>
              </p:nvSpPr>
              <p:spPr>
                <a:xfrm>
                  <a:off x="840" y="248"/>
                  <a:ext cx="0" cy="288"/>
                </a:xfrm>
                <a:prstGeom prst="line">
                  <a:avLst/>
                </a:prstGeom>
                <a:ln w="19050" cap="flat" cmpd="sng">
                  <a:solidFill>
                    <a:schemeClr val="tx1"/>
                  </a:solidFill>
                  <a:prstDash val="solid"/>
                  <a:round/>
                  <a:headEnd type="triangle" w="med" len="med"/>
                  <a:tailEnd type="none" w="med" len="med"/>
                </a:ln>
              </p:spPr>
            </p:sp>
            <p:sp>
              <p:nvSpPr>
                <p:cNvPr id="490511" name="直接连接符 536591"/>
                <p:cNvSpPr/>
                <p:nvPr/>
              </p:nvSpPr>
              <p:spPr>
                <a:xfrm>
                  <a:off x="304" y="1208"/>
                  <a:ext cx="384" cy="0"/>
                </a:xfrm>
                <a:prstGeom prst="line">
                  <a:avLst/>
                </a:prstGeom>
                <a:ln w="19050" cap="flat" cmpd="sng">
                  <a:solidFill>
                    <a:schemeClr val="tx1"/>
                  </a:solidFill>
                  <a:prstDash val="solid"/>
                  <a:round/>
                  <a:headEnd type="none" w="med" len="med"/>
                  <a:tailEnd type="triangle" w="med" len="med"/>
                </a:ln>
              </p:spPr>
            </p:sp>
            <p:sp>
              <p:nvSpPr>
                <p:cNvPr id="490512" name="直接连接符 536592"/>
                <p:cNvSpPr/>
                <p:nvPr/>
              </p:nvSpPr>
              <p:spPr>
                <a:xfrm>
                  <a:off x="320" y="136"/>
                  <a:ext cx="384" cy="0"/>
                </a:xfrm>
                <a:prstGeom prst="line">
                  <a:avLst/>
                </a:prstGeom>
                <a:ln w="19050" cap="flat" cmpd="sng">
                  <a:solidFill>
                    <a:schemeClr val="tx1"/>
                  </a:solidFill>
                  <a:prstDash val="solid"/>
                  <a:round/>
                  <a:headEnd type="none" w="med" len="med"/>
                  <a:tailEnd type="triangle" w="med" len="med"/>
                </a:ln>
              </p:spPr>
            </p:sp>
            <p:sp>
              <p:nvSpPr>
                <p:cNvPr id="490513" name="直接连接符 536593"/>
                <p:cNvSpPr/>
                <p:nvPr/>
              </p:nvSpPr>
              <p:spPr>
                <a:xfrm>
                  <a:off x="304" y="200"/>
                  <a:ext cx="431" cy="363"/>
                </a:xfrm>
                <a:prstGeom prst="line">
                  <a:avLst/>
                </a:prstGeom>
                <a:ln w="19050" cap="flat" cmpd="sng">
                  <a:solidFill>
                    <a:schemeClr val="tx1"/>
                  </a:solidFill>
                  <a:prstDash val="solid"/>
                  <a:round/>
                  <a:headEnd type="none" w="med" len="med"/>
                  <a:tailEnd type="triangle" w="med" len="med"/>
                </a:ln>
              </p:spPr>
            </p:sp>
            <p:sp>
              <p:nvSpPr>
                <p:cNvPr id="490514" name="直接连接符 536594"/>
                <p:cNvSpPr/>
                <p:nvPr/>
              </p:nvSpPr>
              <p:spPr>
                <a:xfrm>
                  <a:off x="280" y="741"/>
                  <a:ext cx="442" cy="385"/>
                </a:xfrm>
                <a:prstGeom prst="line">
                  <a:avLst/>
                </a:prstGeom>
                <a:ln w="19050" cap="flat" cmpd="sng">
                  <a:solidFill>
                    <a:schemeClr val="tx1"/>
                  </a:solidFill>
                  <a:prstDash val="solid"/>
                  <a:round/>
                  <a:headEnd type="none" w="med" len="med"/>
                  <a:tailEnd type="triangle" w="med" len="med"/>
                </a:ln>
              </p:spPr>
            </p:sp>
            <p:sp>
              <p:nvSpPr>
                <p:cNvPr id="490515" name="直接连接符 536595"/>
                <p:cNvSpPr/>
                <p:nvPr/>
              </p:nvSpPr>
              <p:spPr>
                <a:xfrm>
                  <a:off x="320" y="656"/>
                  <a:ext cx="384" cy="0"/>
                </a:xfrm>
                <a:prstGeom prst="line">
                  <a:avLst/>
                </a:prstGeom>
                <a:ln w="19050" cap="flat" cmpd="sng">
                  <a:solidFill>
                    <a:schemeClr val="tx1"/>
                  </a:solidFill>
                  <a:prstDash val="solid"/>
                  <a:round/>
                  <a:headEnd type="none" w="med" len="med"/>
                  <a:tailEnd type="triangle" w="med" len="med"/>
                </a:ln>
              </p:spPr>
            </p:sp>
          </p:grpSp>
          <p:sp>
            <p:nvSpPr>
              <p:cNvPr id="490516" name="矩形 536596"/>
              <p:cNvSpPr/>
              <p:nvPr/>
            </p:nvSpPr>
            <p:spPr>
              <a:xfrm>
                <a:off x="96" y="1392"/>
                <a:ext cx="823"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(a)  </a:t>
                </a:r>
                <a:r>
                  <a:rPr lang="zh-CN" altLang="en-US" sz="2000" b="1" dirty="0">
                    <a:latin typeface="Times New Roman" panose="02020603050405020304" pitchFamily="2" charset="0"/>
                    <a:ea typeface="宋体" panose="02010600030101010101" pitchFamily="2" charset="-122"/>
                  </a:rPr>
                  <a:t>有向图</a:t>
                </a:r>
                <a:endParaRPr lang="zh-CN" altLang="en-US" sz="2000" b="1" dirty="0">
                  <a:latin typeface="Times New Roman" panose="02020603050405020304" pitchFamily="2" charset="0"/>
                  <a:ea typeface="宋体" panose="02010600030101010101" pitchFamily="2" charset="-122"/>
                </a:endParaRPr>
              </a:p>
            </p:txBody>
          </p:sp>
        </p:grpSp>
        <p:grpSp>
          <p:nvGrpSpPr>
            <p:cNvPr id="490517" name="组合 536597"/>
            <p:cNvGrpSpPr/>
            <p:nvPr/>
          </p:nvGrpSpPr>
          <p:grpSpPr>
            <a:xfrm>
              <a:off x="1135" y="0"/>
              <a:ext cx="1008" cy="1584"/>
              <a:chOff x="0" y="0"/>
              <a:chExt cx="1008" cy="1584"/>
            </a:xfrm>
          </p:grpSpPr>
          <p:sp>
            <p:nvSpPr>
              <p:cNvPr id="490518" name="矩形 536598"/>
              <p:cNvSpPr/>
              <p:nvPr/>
            </p:nvSpPr>
            <p:spPr>
              <a:xfrm>
                <a:off x="0" y="1380"/>
                <a:ext cx="963"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(b)  </a:t>
                </a:r>
                <a:r>
                  <a:rPr lang="zh-CN" altLang="en-US" sz="2000" b="1" dirty="0">
                    <a:latin typeface="Times New Roman" panose="02020603050405020304" pitchFamily="2" charset="0"/>
                    <a:ea typeface="宋体" panose="02010600030101010101" pitchFamily="2" charset="-122"/>
                  </a:rPr>
                  <a:t>输出</a:t>
                </a:r>
                <a:r>
                  <a:rPr lang="en-US" altLang="x-none" sz="2000" b="1" dirty="0">
                    <a:latin typeface="Times New Roman" panose="02020603050405020304" pitchFamily="2" charset="0"/>
                    <a:ea typeface="宋体" panose="02010600030101010101" pitchFamily="2" charset="-122"/>
                  </a:rPr>
                  <a:t>v</a:t>
                </a:r>
                <a:r>
                  <a:rPr lang="en-US" altLang="x-none" sz="2000" b="1" baseline="-18000" dirty="0">
                    <a:latin typeface="Times New Roman" panose="02020603050405020304" pitchFamily="2" charset="0"/>
                    <a:ea typeface="宋体" panose="02010600030101010101" pitchFamily="2" charset="-122"/>
                  </a:rPr>
                  <a:t>1</a:t>
                </a:r>
                <a:r>
                  <a:rPr lang="zh-CN" altLang="en-US" sz="2000" b="1" dirty="0">
                    <a:latin typeface="Times New Roman" panose="02020603050405020304" pitchFamily="2" charset="0"/>
                    <a:ea typeface="宋体" panose="02010600030101010101" pitchFamily="2" charset="-122"/>
                  </a:rPr>
                  <a:t>后</a:t>
                </a:r>
                <a:endParaRPr lang="zh-CN" altLang="en-US" sz="2000" b="1" dirty="0">
                  <a:latin typeface="Times New Roman" panose="02020603050405020304" pitchFamily="2" charset="0"/>
                  <a:ea typeface="宋体" panose="02010600030101010101" pitchFamily="2" charset="-122"/>
                </a:endParaRPr>
              </a:p>
            </p:txBody>
          </p:sp>
          <p:grpSp>
            <p:nvGrpSpPr>
              <p:cNvPr id="490519" name="组合 536599"/>
              <p:cNvGrpSpPr/>
              <p:nvPr/>
            </p:nvGrpSpPr>
            <p:grpSpPr>
              <a:xfrm>
                <a:off x="17" y="0"/>
                <a:ext cx="991" cy="1321"/>
                <a:chOff x="0" y="0"/>
                <a:chExt cx="991" cy="1321"/>
              </a:xfrm>
            </p:grpSpPr>
            <p:sp>
              <p:nvSpPr>
                <p:cNvPr id="490520" name="椭圆 536600"/>
                <p:cNvSpPr/>
                <p:nvPr/>
              </p:nvSpPr>
              <p:spPr>
                <a:xfrm>
                  <a:off x="24" y="544"/>
                  <a:ext cx="295"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4</a:t>
                  </a:r>
                  <a:endParaRPr lang="en-US" altLang="x-none" sz="2400" baseline="-18000" dirty="0">
                    <a:latin typeface="Times New Roman" panose="02020603050405020304" pitchFamily="2" charset="0"/>
                    <a:ea typeface="宋体" panose="02010600030101010101" pitchFamily="2" charset="-122"/>
                  </a:endParaRPr>
                </a:p>
              </p:txBody>
            </p:sp>
            <p:sp>
              <p:nvSpPr>
                <p:cNvPr id="490521" name="椭圆 536601"/>
                <p:cNvSpPr/>
                <p:nvPr/>
              </p:nvSpPr>
              <p:spPr>
                <a:xfrm>
                  <a:off x="696" y="0"/>
                  <a:ext cx="295"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2</a:t>
                  </a:r>
                  <a:endParaRPr lang="en-US" altLang="x-none" sz="2400" baseline="-18000" dirty="0">
                    <a:latin typeface="Times New Roman" panose="02020603050405020304" pitchFamily="2" charset="0"/>
                    <a:ea typeface="宋体" panose="02010600030101010101" pitchFamily="2" charset="-122"/>
                  </a:endParaRPr>
                </a:p>
              </p:txBody>
            </p:sp>
            <p:sp>
              <p:nvSpPr>
                <p:cNvPr id="490522" name="椭圆 536602"/>
                <p:cNvSpPr/>
                <p:nvPr/>
              </p:nvSpPr>
              <p:spPr>
                <a:xfrm>
                  <a:off x="696" y="528"/>
                  <a:ext cx="295"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3</a:t>
                  </a:r>
                  <a:endParaRPr lang="en-US" altLang="x-none" sz="2400" baseline="-18000" dirty="0">
                    <a:latin typeface="Times New Roman" panose="02020603050405020304" pitchFamily="2" charset="0"/>
                    <a:ea typeface="宋体" panose="02010600030101010101" pitchFamily="2" charset="-122"/>
                  </a:endParaRPr>
                </a:p>
              </p:txBody>
            </p:sp>
            <p:sp>
              <p:nvSpPr>
                <p:cNvPr id="490523" name="椭圆 536603"/>
                <p:cNvSpPr/>
                <p:nvPr/>
              </p:nvSpPr>
              <p:spPr>
                <a:xfrm>
                  <a:off x="688" y="1072"/>
                  <a:ext cx="295"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5</a:t>
                  </a:r>
                  <a:endParaRPr lang="en-US" altLang="x-none" sz="2400" baseline="-18000" dirty="0">
                    <a:latin typeface="Times New Roman" panose="02020603050405020304" pitchFamily="2" charset="0"/>
                    <a:ea typeface="宋体" panose="02010600030101010101" pitchFamily="2" charset="-122"/>
                  </a:endParaRPr>
                </a:p>
              </p:txBody>
            </p:sp>
            <p:sp>
              <p:nvSpPr>
                <p:cNvPr id="490524" name="椭圆 536604"/>
                <p:cNvSpPr/>
                <p:nvPr/>
              </p:nvSpPr>
              <p:spPr>
                <a:xfrm>
                  <a:off x="0" y="1072"/>
                  <a:ext cx="295"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6</a:t>
                  </a:r>
                  <a:endParaRPr lang="en-US" altLang="x-none" sz="2400" baseline="-18000" dirty="0">
                    <a:latin typeface="Times New Roman" panose="02020603050405020304" pitchFamily="2" charset="0"/>
                    <a:ea typeface="宋体" panose="02010600030101010101" pitchFamily="2" charset="-122"/>
                  </a:endParaRPr>
                </a:p>
              </p:txBody>
            </p:sp>
            <p:sp>
              <p:nvSpPr>
                <p:cNvPr id="490525" name="直接连接符 536605"/>
                <p:cNvSpPr/>
                <p:nvPr/>
              </p:nvSpPr>
              <p:spPr>
                <a:xfrm>
                  <a:off x="840" y="784"/>
                  <a:ext cx="0" cy="288"/>
                </a:xfrm>
                <a:prstGeom prst="line">
                  <a:avLst/>
                </a:prstGeom>
                <a:ln w="19050" cap="flat" cmpd="sng">
                  <a:solidFill>
                    <a:schemeClr val="tx1"/>
                  </a:solidFill>
                  <a:prstDash val="solid"/>
                  <a:round/>
                  <a:headEnd type="none" w="med" len="med"/>
                  <a:tailEnd type="triangle" w="med" len="med"/>
                </a:ln>
              </p:spPr>
            </p:sp>
            <p:sp>
              <p:nvSpPr>
                <p:cNvPr id="490526" name="直接连接符 536606"/>
                <p:cNvSpPr/>
                <p:nvPr/>
              </p:nvSpPr>
              <p:spPr>
                <a:xfrm>
                  <a:off x="168" y="784"/>
                  <a:ext cx="0" cy="288"/>
                </a:xfrm>
                <a:prstGeom prst="line">
                  <a:avLst/>
                </a:prstGeom>
                <a:ln w="19050" cap="flat" cmpd="sng">
                  <a:solidFill>
                    <a:schemeClr val="tx1"/>
                  </a:solidFill>
                  <a:prstDash val="solid"/>
                  <a:round/>
                  <a:headEnd type="triangle" w="med" len="med"/>
                  <a:tailEnd type="none" w="med" len="med"/>
                </a:ln>
              </p:spPr>
            </p:sp>
            <p:sp>
              <p:nvSpPr>
                <p:cNvPr id="490527" name="直接连接符 536607"/>
                <p:cNvSpPr/>
                <p:nvPr/>
              </p:nvSpPr>
              <p:spPr>
                <a:xfrm>
                  <a:off x="840" y="248"/>
                  <a:ext cx="0" cy="288"/>
                </a:xfrm>
                <a:prstGeom prst="line">
                  <a:avLst/>
                </a:prstGeom>
                <a:ln w="19050" cap="flat" cmpd="sng">
                  <a:solidFill>
                    <a:schemeClr val="tx1"/>
                  </a:solidFill>
                  <a:prstDash val="solid"/>
                  <a:round/>
                  <a:headEnd type="triangle" w="med" len="med"/>
                  <a:tailEnd type="none" w="med" len="med"/>
                </a:ln>
              </p:spPr>
            </p:sp>
            <p:sp>
              <p:nvSpPr>
                <p:cNvPr id="490528" name="直接连接符 536608"/>
                <p:cNvSpPr/>
                <p:nvPr/>
              </p:nvSpPr>
              <p:spPr>
                <a:xfrm>
                  <a:off x="304" y="1208"/>
                  <a:ext cx="384" cy="0"/>
                </a:xfrm>
                <a:prstGeom prst="line">
                  <a:avLst/>
                </a:prstGeom>
                <a:ln w="19050" cap="flat" cmpd="sng">
                  <a:solidFill>
                    <a:schemeClr val="tx1"/>
                  </a:solidFill>
                  <a:prstDash val="solid"/>
                  <a:round/>
                  <a:headEnd type="none" w="med" len="med"/>
                  <a:tailEnd type="triangle" w="med" len="med"/>
                </a:ln>
              </p:spPr>
            </p:sp>
            <p:sp>
              <p:nvSpPr>
                <p:cNvPr id="490529" name="直接连接符 536609"/>
                <p:cNvSpPr/>
                <p:nvPr/>
              </p:nvSpPr>
              <p:spPr>
                <a:xfrm>
                  <a:off x="280" y="741"/>
                  <a:ext cx="442" cy="385"/>
                </a:xfrm>
                <a:prstGeom prst="line">
                  <a:avLst/>
                </a:prstGeom>
                <a:ln w="19050" cap="flat" cmpd="sng">
                  <a:solidFill>
                    <a:schemeClr val="tx1"/>
                  </a:solidFill>
                  <a:prstDash val="solid"/>
                  <a:round/>
                  <a:headEnd type="none" w="med" len="med"/>
                  <a:tailEnd type="triangle" w="med" len="med"/>
                </a:ln>
              </p:spPr>
            </p:sp>
            <p:sp>
              <p:nvSpPr>
                <p:cNvPr id="490530" name="直接连接符 536610"/>
                <p:cNvSpPr/>
                <p:nvPr/>
              </p:nvSpPr>
              <p:spPr>
                <a:xfrm>
                  <a:off x="320" y="656"/>
                  <a:ext cx="384" cy="0"/>
                </a:xfrm>
                <a:prstGeom prst="line">
                  <a:avLst/>
                </a:prstGeom>
                <a:ln w="19050" cap="flat" cmpd="sng">
                  <a:solidFill>
                    <a:schemeClr val="tx1"/>
                  </a:solidFill>
                  <a:prstDash val="solid"/>
                  <a:round/>
                  <a:headEnd type="none" w="med" len="med"/>
                  <a:tailEnd type="triangle" w="med" len="med"/>
                </a:ln>
              </p:spPr>
            </p:sp>
          </p:grpSp>
        </p:grpSp>
        <p:sp>
          <p:nvSpPr>
            <p:cNvPr id="490531" name="矩形 536611"/>
            <p:cNvSpPr/>
            <p:nvPr/>
          </p:nvSpPr>
          <p:spPr>
            <a:xfrm>
              <a:off x="1536" y="1701"/>
              <a:ext cx="2331" cy="204"/>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7-23  </a:t>
              </a:r>
              <a:r>
                <a:rPr lang="zh-CN" altLang="en-US" sz="2000" b="1" dirty="0">
                  <a:latin typeface="Times New Roman" panose="02020603050405020304" pitchFamily="2" charset="0"/>
                  <a:ea typeface="宋体" panose="02010600030101010101" pitchFamily="2" charset="-122"/>
                </a:rPr>
                <a:t>有向图的拓扑排序过程</a:t>
              </a:r>
              <a:endParaRPr lang="zh-CN" altLang="en-US" sz="2000" b="1" dirty="0">
                <a:latin typeface="Times New Roman" panose="02020603050405020304" pitchFamily="2" charset="0"/>
                <a:ea typeface="宋体" panose="02010600030101010101" pitchFamily="2" charset="-122"/>
              </a:endParaRPr>
            </a:p>
          </p:txBody>
        </p:sp>
        <p:grpSp>
          <p:nvGrpSpPr>
            <p:cNvPr id="490532" name="组合 536612"/>
            <p:cNvGrpSpPr/>
            <p:nvPr/>
          </p:nvGrpSpPr>
          <p:grpSpPr>
            <a:xfrm>
              <a:off x="2304" y="0"/>
              <a:ext cx="1008" cy="1584"/>
              <a:chOff x="0" y="0"/>
              <a:chExt cx="1008" cy="1584"/>
            </a:xfrm>
          </p:grpSpPr>
          <p:sp>
            <p:nvSpPr>
              <p:cNvPr id="490533" name="矩形 536613"/>
              <p:cNvSpPr/>
              <p:nvPr/>
            </p:nvSpPr>
            <p:spPr>
              <a:xfrm>
                <a:off x="0" y="1380"/>
                <a:ext cx="974"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(c)  </a:t>
                </a:r>
                <a:r>
                  <a:rPr lang="zh-CN" altLang="en-US" sz="2000" b="1" dirty="0">
                    <a:latin typeface="Times New Roman" panose="02020603050405020304" pitchFamily="2" charset="0"/>
                    <a:ea typeface="宋体" panose="02010600030101010101" pitchFamily="2" charset="-122"/>
                  </a:rPr>
                  <a:t>输出</a:t>
                </a:r>
                <a:r>
                  <a:rPr lang="en-US" altLang="x-none" sz="2000" b="1" dirty="0">
                    <a:latin typeface="Times New Roman" panose="02020603050405020304" pitchFamily="2" charset="0"/>
                    <a:ea typeface="宋体" panose="02010600030101010101" pitchFamily="2" charset="-122"/>
                  </a:rPr>
                  <a:t>v</a:t>
                </a:r>
                <a:r>
                  <a:rPr lang="en-US" altLang="x-none" sz="2000" b="1" baseline="-18000" dirty="0">
                    <a:latin typeface="Times New Roman" panose="02020603050405020304" pitchFamily="2" charset="0"/>
                    <a:ea typeface="宋体" panose="02010600030101010101" pitchFamily="2" charset="-122"/>
                  </a:rPr>
                  <a:t>6</a:t>
                </a:r>
                <a:r>
                  <a:rPr lang="zh-CN" altLang="en-US" sz="2000" b="1" dirty="0">
                    <a:latin typeface="Times New Roman" panose="02020603050405020304" pitchFamily="2" charset="0"/>
                    <a:ea typeface="宋体" panose="02010600030101010101" pitchFamily="2" charset="-122"/>
                  </a:rPr>
                  <a:t>后</a:t>
                </a:r>
                <a:endParaRPr lang="zh-CN" altLang="en-US" sz="2000" b="1" dirty="0">
                  <a:latin typeface="Times New Roman" panose="02020603050405020304" pitchFamily="2" charset="0"/>
                  <a:ea typeface="宋体" panose="02010600030101010101" pitchFamily="2" charset="-122"/>
                </a:endParaRPr>
              </a:p>
            </p:txBody>
          </p:sp>
          <p:grpSp>
            <p:nvGrpSpPr>
              <p:cNvPr id="490534" name="组合 536614"/>
              <p:cNvGrpSpPr/>
              <p:nvPr/>
            </p:nvGrpSpPr>
            <p:grpSpPr>
              <a:xfrm>
                <a:off x="41" y="0"/>
                <a:ext cx="967" cy="1321"/>
                <a:chOff x="0" y="0"/>
                <a:chExt cx="967" cy="1321"/>
              </a:xfrm>
            </p:grpSpPr>
            <p:sp>
              <p:nvSpPr>
                <p:cNvPr id="490535" name="椭圆 536615"/>
                <p:cNvSpPr/>
                <p:nvPr/>
              </p:nvSpPr>
              <p:spPr>
                <a:xfrm>
                  <a:off x="0" y="544"/>
                  <a:ext cx="295"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4</a:t>
                  </a:r>
                  <a:endParaRPr lang="en-US" altLang="x-none" sz="2400" baseline="-18000" dirty="0">
                    <a:latin typeface="Times New Roman" panose="02020603050405020304" pitchFamily="2" charset="0"/>
                    <a:ea typeface="宋体" panose="02010600030101010101" pitchFamily="2" charset="-122"/>
                  </a:endParaRPr>
                </a:p>
              </p:txBody>
            </p:sp>
            <p:sp>
              <p:nvSpPr>
                <p:cNvPr id="490536" name="椭圆 536616"/>
                <p:cNvSpPr/>
                <p:nvPr/>
              </p:nvSpPr>
              <p:spPr>
                <a:xfrm>
                  <a:off x="672" y="0"/>
                  <a:ext cx="295"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2</a:t>
                  </a:r>
                  <a:endParaRPr lang="en-US" altLang="x-none" sz="2400" baseline="-18000" dirty="0">
                    <a:latin typeface="Times New Roman" panose="02020603050405020304" pitchFamily="2" charset="0"/>
                    <a:ea typeface="宋体" panose="02010600030101010101" pitchFamily="2" charset="-122"/>
                  </a:endParaRPr>
                </a:p>
              </p:txBody>
            </p:sp>
            <p:sp>
              <p:nvSpPr>
                <p:cNvPr id="490537" name="椭圆 536617"/>
                <p:cNvSpPr/>
                <p:nvPr/>
              </p:nvSpPr>
              <p:spPr>
                <a:xfrm>
                  <a:off x="672" y="528"/>
                  <a:ext cx="295"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3</a:t>
                  </a:r>
                  <a:endParaRPr lang="en-US" altLang="x-none" sz="2400" baseline="-18000" dirty="0">
                    <a:latin typeface="Times New Roman" panose="02020603050405020304" pitchFamily="2" charset="0"/>
                    <a:ea typeface="宋体" panose="02010600030101010101" pitchFamily="2" charset="-122"/>
                  </a:endParaRPr>
                </a:p>
              </p:txBody>
            </p:sp>
            <p:sp>
              <p:nvSpPr>
                <p:cNvPr id="490538" name="椭圆 536618"/>
                <p:cNvSpPr/>
                <p:nvPr/>
              </p:nvSpPr>
              <p:spPr>
                <a:xfrm>
                  <a:off x="664" y="1072"/>
                  <a:ext cx="295"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5</a:t>
                  </a:r>
                  <a:endParaRPr lang="en-US" altLang="x-none" sz="2400" baseline="-18000" dirty="0">
                    <a:latin typeface="Times New Roman" panose="02020603050405020304" pitchFamily="2" charset="0"/>
                    <a:ea typeface="宋体" panose="02010600030101010101" pitchFamily="2" charset="-122"/>
                  </a:endParaRPr>
                </a:p>
              </p:txBody>
            </p:sp>
            <p:sp>
              <p:nvSpPr>
                <p:cNvPr id="490539" name="直接连接符 536619"/>
                <p:cNvSpPr/>
                <p:nvPr/>
              </p:nvSpPr>
              <p:spPr>
                <a:xfrm>
                  <a:off x="816" y="784"/>
                  <a:ext cx="0" cy="288"/>
                </a:xfrm>
                <a:prstGeom prst="line">
                  <a:avLst/>
                </a:prstGeom>
                <a:ln w="19050" cap="flat" cmpd="sng">
                  <a:solidFill>
                    <a:schemeClr val="tx1"/>
                  </a:solidFill>
                  <a:prstDash val="solid"/>
                  <a:round/>
                  <a:headEnd type="none" w="med" len="med"/>
                  <a:tailEnd type="triangle" w="med" len="med"/>
                </a:ln>
              </p:spPr>
            </p:sp>
            <p:sp>
              <p:nvSpPr>
                <p:cNvPr id="490540" name="直接连接符 536620"/>
                <p:cNvSpPr/>
                <p:nvPr/>
              </p:nvSpPr>
              <p:spPr>
                <a:xfrm>
                  <a:off x="816" y="248"/>
                  <a:ext cx="0" cy="288"/>
                </a:xfrm>
                <a:prstGeom prst="line">
                  <a:avLst/>
                </a:prstGeom>
                <a:ln w="19050" cap="flat" cmpd="sng">
                  <a:solidFill>
                    <a:schemeClr val="tx1"/>
                  </a:solidFill>
                  <a:prstDash val="solid"/>
                  <a:round/>
                  <a:headEnd type="triangle" w="med" len="med"/>
                  <a:tailEnd type="none" w="med" len="med"/>
                </a:ln>
              </p:spPr>
            </p:sp>
            <p:sp>
              <p:nvSpPr>
                <p:cNvPr id="490541" name="直接连接符 536621"/>
                <p:cNvSpPr/>
                <p:nvPr/>
              </p:nvSpPr>
              <p:spPr>
                <a:xfrm>
                  <a:off x="256" y="741"/>
                  <a:ext cx="442" cy="385"/>
                </a:xfrm>
                <a:prstGeom prst="line">
                  <a:avLst/>
                </a:prstGeom>
                <a:ln w="19050" cap="flat" cmpd="sng">
                  <a:solidFill>
                    <a:schemeClr val="tx1"/>
                  </a:solidFill>
                  <a:prstDash val="solid"/>
                  <a:round/>
                  <a:headEnd type="none" w="med" len="med"/>
                  <a:tailEnd type="triangle" w="med" len="med"/>
                </a:ln>
              </p:spPr>
            </p:sp>
            <p:sp>
              <p:nvSpPr>
                <p:cNvPr id="490542" name="直接连接符 536622"/>
                <p:cNvSpPr/>
                <p:nvPr/>
              </p:nvSpPr>
              <p:spPr>
                <a:xfrm>
                  <a:off x="296" y="656"/>
                  <a:ext cx="384" cy="0"/>
                </a:xfrm>
                <a:prstGeom prst="line">
                  <a:avLst/>
                </a:prstGeom>
                <a:ln w="19050" cap="flat" cmpd="sng">
                  <a:solidFill>
                    <a:schemeClr val="tx1"/>
                  </a:solidFill>
                  <a:prstDash val="solid"/>
                  <a:round/>
                  <a:headEnd type="none" w="med" len="med"/>
                  <a:tailEnd type="triangle" w="med" len="med"/>
                </a:ln>
              </p:spPr>
            </p:sp>
          </p:grpSp>
        </p:grpSp>
        <p:grpSp>
          <p:nvGrpSpPr>
            <p:cNvPr id="490543" name="组合 536623"/>
            <p:cNvGrpSpPr/>
            <p:nvPr/>
          </p:nvGrpSpPr>
          <p:grpSpPr>
            <a:xfrm>
              <a:off x="3406" y="0"/>
              <a:ext cx="1006" cy="1584"/>
              <a:chOff x="0" y="0"/>
              <a:chExt cx="1006" cy="1584"/>
            </a:xfrm>
          </p:grpSpPr>
          <p:sp>
            <p:nvSpPr>
              <p:cNvPr id="490544" name="矩形 536624"/>
              <p:cNvSpPr/>
              <p:nvPr/>
            </p:nvSpPr>
            <p:spPr>
              <a:xfrm>
                <a:off x="0" y="1380"/>
                <a:ext cx="1006"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(d)  </a:t>
                </a:r>
                <a:r>
                  <a:rPr lang="zh-CN" altLang="en-US" sz="2000" b="1" dirty="0">
                    <a:latin typeface="Times New Roman" panose="02020603050405020304" pitchFamily="2" charset="0"/>
                    <a:ea typeface="宋体" panose="02010600030101010101" pitchFamily="2" charset="-122"/>
                  </a:rPr>
                  <a:t>输出</a:t>
                </a:r>
                <a:r>
                  <a:rPr lang="en-US" altLang="x-none" sz="2000" b="1" dirty="0">
                    <a:latin typeface="Times New Roman" panose="02020603050405020304" pitchFamily="2" charset="0"/>
                    <a:ea typeface="宋体" panose="02010600030101010101" pitchFamily="2" charset="-122"/>
                  </a:rPr>
                  <a:t>v</a:t>
                </a:r>
                <a:r>
                  <a:rPr lang="en-US" altLang="x-none" sz="2000" b="1" baseline="-18000" dirty="0">
                    <a:latin typeface="Times New Roman" panose="02020603050405020304" pitchFamily="2" charset="0"/>
                    <a:ea typeface="宋体" panose="02010600030101010101" pitchFamily="2" charset="-122"/>
                  </a:rPr>
                  <a:t>4</a:t>
                </a:r>
                <a:r>
                  <a:rPr lang="zh-CN" altLang="en-US" sz="2000" b="1" dirty="0">
                    <a:latin typeface="Times New Roman" panose="02020603050405020304" pitchFamily="2" charset="0"/>
                    <a:ea typeface="宋体" panose="02010600030101010101" pitchFamily="2" charset="-122"/>
                  </a:rPr>
                  <a:t>后</a:t>
                </a:r>
                <a:endParaRPr lang="zh-CN" altLang="en-US" sz="2000" b="1" dirty="0">
                  <a:latin typeface="Times New Roman" panose="02020603050405020304" pitchFamily="2" charset="0"/>
                  <a:ea typeface="宋体" panose="02010600030101010101" pitchFamily="2" charset="-122"/>
                </a:endParaRPr>
              </a:p>
            </p:txBody>
          </p:sp>
          <p:grpSp>
            <p:nvGrpSpPr>
              <p:cNvPr id="490545" name="组合 536625"/>
              <p:cNvGrpSpPr/>
              <p:nvPr/>
            </p:nvGrpSpPr>
            <p:grpSpPr>
              <a:xfrm>
                <a:off x="336" y="0"/>
                <a:ext cx="303" cy="1321"/>
                <a:chOff x="0" y="0"/>
                <a:chExt cx="303" cy="1321"/>
              </a:xfrm>
            </p:grpSpPr>
            <p:sp>
              <p:nvSpPr>
                <p:cNvPr id="490546" name="椭圆 536626"/>
                <p:cNvSpPr/>
                <p:nvPr/>
              </p:nvSpPr>
              <p:spPr>
                <a:xfrm>
                  <a:off x="8" y="0"/>
                  <a:ext cx="295"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2</a:t>
                  </a:r>
                  <a:endParaRPr lang="en-US" altLang="x-none" sz="2400" baseline="-18000" dirty="0">
                    <a:latin typeface="Times New Roman" panose="02020603050405020304" pitchFamily="2" charset="0"/>
                    <a:ea typeface="宋体" panose="02010600030101010101" pitchFamily="2" charset="-122"/>
                  </a:endParaRPr>
                </a:p>
              </p:txBody>
            </p:sp>
            <p:sp>
              <p:nvSpPr>
                <p:cNvPr id="490547" name="椭圆 536627"/>
                <p:cNvSpPr/>
                <p:nvPr/>
              </p:nvSpPr>
              <p:spPr>
                <a:xfrm>
                  <a:off x="8" y="528"/>
                  <a:ext cx="295"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3</a:t>
                  </a:r>
                  <a:endParaRPr lang="en-US" altLang="x-none" sz="2400" baseline="-18000" dirty="0">
                    <a:latin typeface="Times New Roman" panose="02020603050405020304" pitchFamily="2" charset="0"/>
                    <a:ea typeface="宋体" panose="02010600030101010101" pitchFamily="2" charset="-122"/>
                  </a:endParaRPr>
                </a:p>
              </p:txBody>
            </p:sp>
            <p:sp>
              <p:nvSpPr>
                <p:cNvPr id="490548" name="椭圆 536628"/>
                <p:cNvSpPr/>
                <p:nvPr/>
              </p:nvSpPr>
              <p:spPr>
                <a:xfrm>
                  <a:off x="0" y="1072"/>
                  <a:ext cx="295"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5</a:t>
                  </a:r>
                  <a:endParaRPr lang="en-US" altLang="x-none" sz="2400" baseline="-18000" dirty="0">
                    <a:latin typeface="Times New Roman" panose="02020603050405020304" pitchFamily="2" charset="0"/>
                    <a:ea typeface="宋体" panose="02010600030101010101" pitchFamily="2" charset="-122"/>
                  </a:endParaRPr>
                </a:p>
              </p:txBody>
            </p:sp>
            <p:sp>
              <p:nvSpPr>
                <p:cNvPr id="490549" name="直接连接符 536629"/>
                <p:cNvSpPr/>
                <p:nvPr/>
              </p:nvSpPr>
              <p:spPr>
                <a:xfrm>
                  <a:off x="152" y="784"/>
                  <a:ext cx="0" cy="288"/>
                </a:xfrm>
                <a:prstGeom prst="line">
                  <a:avLst/>
                </a:prstGeom>
                <a:ln w="19050" cap="flat" cmpd="sng">
                  <a:solidFill>
                    <a:schemeClr val="tx1"/>
                  </a:solidFill>
                  <a:prstDash val="solid"/>
                  <a:round/>
                  <a:headEnd type="none" w="med" len="med"/>
                  <a:tailEnd type="triangle" w="med" len="med"/>
                </a:ln>
              </p:spPr>
            </p:sp>
            <p:sp>
              <p:nvSpPr>
                <p:cNvPr id="490550" name="直接连接符 536630"/>
                <p:cNvSpPr/>
                <p:nvPr/>
              </p:nvSpPr>
              <p:spPr>
                <a:xfrm>
                  <a:off x="152" y="248"/>
                  <a:ext cx="0" cy="288"/>
                </a:xfrm>
                <a:prstGeom prst="line">
                  <a:avLst/>
                </a:prstGeom>
                <a:ln w="19050" cap="flat" cmpd="sng">
                  <a:solidFill>
                    <a:schemeClr val="tx1"/>
                  </a:solidFill>
                  <a:prstDash val="solid"/>
                  <a:round/>
                  <a:headEnd type="triangle" w="med" len="med"/>
                  <a:tailEnd type="none" w="med" len="med"/>
                </a:ln>
              </p:spPr>
            </p:sp>
          </p:grpSp>
        </p:grpSp>
        <p:grpSp>
          <p:nvGrpSpPr>
            <p:cNvPr id="490551" name="组合 536631"/>
            <p:cNvGrpSpPr/>
            <p:nvPr/>
          </p:nvGrpSpPr>
          <p:grpSpPr>
            <a:xfrm>
              <a:off x="4489" y="0"/>
              <a:ext cx="1011" cy="1584"/>
              <a:chOff x="0" y="0"/>
              <a:chExt cx="1011" cy="1584"/>
            </a:xfrm>
          </p:grpSpPr>
          <p:sp>
            <p:nvSpPr>
              <p:cNvPr id="490552" name="矩形 536632"/>
              <p:cNvSpPr/>
              <p:nvPr/>
            </p:nvSpPr>
            <p:spPr>
              <a:xfrm>
                <a:off x="0" y="1380"/>
                <a:ext cx="1011"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(e)  </a:t>
                </a:r>
                <a:r>
                  <a:rPr lang="zh-CN" altLang="en-US" sz="2000" b="1" dirty="0">
                    <a:latin typeface="Times New Roman" panose="02020603050405020304" pitchFamily="2" charset="0"/>
                    <a:ea typeface="宋体" panose="02010600030101010101" pitchFamily="2" charset="-122"/>
                  </a:rPr>
                  <a:t>输出</a:t>
                </a:r>
                <a:r>
                  <a:rPr lang="en-US" altLang="x-none" sz="2000" b="1" dirty="0">
                    <a:latin typeface="Times New Roman" panose="02020603050405020304" pitchFamily="2" charset="0"/>
                    <a:ea typeface="宋体" panose="02010600030101010101" pitchFamily="2" charset="-122"/>
                  </a:rPr>
                  <a:t>v</a:t>
                </a:r>
                <a:r>
                  <a:rPr lang="en-US" altLang="x-none" sz="2000" b="1" baseline="-18000" dirty="0">
                    <a:latin typeface="Times New Roman" panose="02020603050405020304" pitchFamily="2" charset="0"/>
                    <a:ea typeface="宋体" panose="02010600030101010101" pitchFamily="2" charset="-122"/>
                  </a:rPr>
                  <a:t>3</a:t>
                </a:r>
                <a:r>
                  <a:rPr lang="zh-CN" altLang="en-US" sz="2000" b="1" dirty="0">
                    <a:latin typeface="Times New Roman" panose="02020603050405020304" pitchFamily="2" charset="0"/>
                    <a:ea typeface="宋体" panose="02010600030101010101" pitchFamily="2" charset="-122"/>
                  </a:rPr>
                  <a:t>后</a:t>
                </a:r>
                <a:endParaRPr lang="zh-CN" altLang="en-US" sz="2000" b="1" dirty="0">
                  <a:latin typeface="Times New Roman" panose="02020603050405020304" pitchFamily="2" charset="0"/>
                  <a:ea typeface="宋体" panose="02010600030101010101" pitchFamily="2" charset="-122"/>
                </a:endParaRPr>
              </a:p>
            </p:txBody>
          </p:sp>
          <p:sp>
            <p:nvSpPr>
              <p:cNvPr id="490553" name="椭圆 536633"/>
              <p:cNvSpPr/>
              <p:nvPr/>
            </p:nvSpPr>
            <p:spPr>
              <a:xfrm>
                <a:off x="344" y="0"/>
                <a:ext cx="295"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2</a:t>
                </a:r>
                <a:endParaRPr lang="en-US" altLang="x-none" sz="2400" baseline="-18000" dirty="0">
                  <a:latin typeface="Times New Roman" panose="02020603050405020304" pitchFamily="2" charset="0"/>
                  <a:ea typeface="宋体" panose="02010600030101010101" pitchFamily="2" charset="-122"/>
                </a:endParaRPr>
              </a:p>
            </p:txBody>
          </p:sp>
          <p:sp>
            <p:nvSpPr>
              <p:cNvPr id="490554" name="椭圆 536634"/>
              <p:cNvSpPr/>
              <p:nvPr/>
            </p:nvSpPr>
            <p:spPr>
              <a:xfrm>
                <a:off x="336" y="1072"/>
                <a:ext cx="295"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5</a:t>
                </a:r>
                <a:endParaRPr lang="en-US" altLang="x-none" sz="2400" baseline="-18000" dirty="0">
                  <a:latin typeface="Times New Roman" panose="02020603050405020304" pitchFamily="2" charset="0"/>
                  <a:ea typeface="宋体" panose="02010600030101010101" pitchFamily="2" charset="-122"/>
                </a:endParaRPr>
              </a:p>
            </p:txBody>
          </p:sp>
        </p:grpSp>
      </p:gr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21" name="矩形 537601"/>
          <p:cNvSpPr/>
          <p:nvPr/>
        </p:nvSpPr>
        <p:spPr>
          <a:xfrm>
            <a:off x="1676400" y="192088"/>
            <a:ext cx="8812213" cy="6477000"/>
          </a:xfrm>
          <a:prstGeom prst="rect">
            <a:avLst/>
          </a:prstGeom>
          <a:noFill/>
          <a:ln w="9525">
            <a:noFill/>
          </a:ln>
        </p:spPr>
        <p:txBody>
          <a:bodyPr anchor="t"/>
          <a:p>
            <a:pPr>
              <a:lnSpc>
                <a:spcPct val="110000"/>
              </a:lnSpc>
              <a:spcBef>
                <a:spcPct val="10000"/>
              </a:spcBef>
              <a:buClr>
                <a:schemeClr val="accent2"/>
              </a:buClr>
              <a:buSzPct val="80000"/>
              <a:buFont typeface="Wingdings" panose="05000000000000000000" pitchFamily="2" charset="2"/>
              <a:buNone/>
            </a:pPr>
            <a:r>
              <a:rPr lang="en-US" altLang="x-none" sz="3200" b="1" dirty="0">
                <a:solidFill>
                  <a:schemeClr val="tx2"/>
                </a:solidFill>
                <a:latin typeface="Times New Roman" panose="02020603050405020304" pitchFamily="2" charset="0"/>
                <a:ea typeface="宋体" panose="02010600030101010101" pitchFamily="2" charset="-122"/>
              </a:rPr>
              <a:t>(1)</a:t>
            </a:r>
            <a:r>
              <a:rPr lang="en-US" altLang="x-none" sz="3200" b="1" dirty="0">
                <a:solidFill>
                  <a:schemeClr val="tx2"/>
                </a:solidFill>
                <a:latin typeface="宋体" panose="02010600030101010101" pitchFamily="2" charset="-122"/>
                <a:ea typeface="宋体" panose="02010600030101010101" pitchFamily="2" charset="-122"/>
              </a:rPr>
              <a:t> </a:t>
            </a:r>
            <a:r>
              <a:rPr lang="zh-CN" altLang="en-US" sz="3200" b="1" dirty="0">
                <a:solidFill>
                  <a:schemeClr val="tx2"/>
                </a:solidFill>
                <a:latin typeface="宋体" panose="02010600030101010101" pitchFamily="2" charset="-122"/>
                <a:ea typeface="宋体" panose="02010600030101010101" pitchFamily="2" charset="-122"/>
              </a:rPr>
              <a:t>统计各顶点入度的函数</a:t>
            </a:r>
            <a:endParaRPr lang="zh-CN" altLang="en-US" sz="3200" b="1" dirty="0">
              <a:solidFill>
                <a:schemeClr val="tx2"/>
              </a:solidFill>
              <a:latin typeface="宋体" panose="02010600030101010101" pitchFamily="2" charset="-122"/>
              <a:ea typeface="宋体" panose="02010600030101010101" pitchFamily="2" charset="-122"/>
            </a:endParaRPr>
          </a:p>
          <a:p>
            <a:pPr>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void count_indegree(ALGraph *G)</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int k ; LinkNode *p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(k=0; k&lt;G-&gt;vexnum; k++)</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G-&gt;adjlist[k].indegree=0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顶点入度初始化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(k=0; k&lt;G-&gt;vexnum; k++)</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p=G-&gt;adjlist[k].firstarc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while (p!=NULL)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顶点入度统计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G-&gt;adjlist[p-&gt;adjvex].indegree++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p=p-&gt;nextarc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2545" name="矩形 538625"/>
          <p:cNvSpPr/>
          <p:nvPr/>
        </p:nvSpPr>
        <p:spPr>
          <a:xfrm>
            <a:off x="1676400" y="252413"/>
            <a:ext cx="8812213" cy="6200775"/>
          </a:xfrm>
          <a:prstGeom prst="rect">
            <a:avLst/>
          </a:prstGeom>
          <a:noFill/>
          <a:ln w="9525">
            <a:noFill/>
          </a:ln>
        </p:spPr>
        <p:txBody>
          <a:bodyPr anchor="t"/>
          <a:p>
            <a:pPr>
              <a:lnSpc>
                <a:spcPct val="110000"/>
              </a:lnSpc>
              <a:spcBef>
                <a:spcPct val="10000"/>
              </a:spcBef>
              <a:buClr>
                <a:schemeClr val="accent2"/>
              </a:buClr>
              <a:buSzPct val="80000"/>
              <a:buFont typeface="Wingdings" panose="05000000000000000000" pitchFamily="2" charset="2"/>
              <a:buNone/>
            </a:pPr>
            <a:r>
              <a:rPr lang="en-US" altLang="x-none" sz="3200" b="1" dirty="0">
                <a:solidFill>
                  <a:schemeClr val="tx2"/>
                </a:solidFill>
                <a:latin typeface="Times New Roman" panose="02020603050405020304" pitchFamily="2" charset="0"/>
                <a:ea typeface="宋体" panose="02010600030101010101" pitchFamily="2" charset="-122"/>
              </a:rPr>
              <a:t>(2)</a:t>
            </a:r>
            <a:r>
              <a:rPr lang="en-US" altLang="x-none" sz="3200" b="1" dirty="0">
                <a:solidFill>
                  <a:schemeClr val="tx2"/>
                </a:solidFill>
                <a:latin typeface="宋体" panose="02010600030101010101" pitchFamily="2" charset="-122"/>
                <a:ea typeface="宋体" panose="02010600030101010101" pitchFamily="2" charset="-122"/>
              </a:rPr>
              <a:t> </a:t>
            </a:r>
            <a:r>
              <a:rPr lang="zh-CN" altLang="en-US" sz="3200" b="1" dirty="0">
                <a:solidFill>
                  <a:schemeClr val="tx2"/>
                </a:solidFill>
                <a:latin typeface="宋体" panose="02010600030101010101" pitchFamily="2" charset="-122"/>
                <a:ea typeface="宋体" panose="02010600030101010101" pitchFamily="2" charset="-122"/>
              </a:rPr>
              <a:t>拓扑排序算法</a:t>
            </a:r>
            <a:endParaRPr lang="zh-CN" altLang="en-US" sz="3200" b="1" dirty="0">
              <a:solidFill>
                <a:schemeClr val="tx2"/>
              </a:solidFill>
              <a:latin typeface="宋体" panose="02010600030101010101" pitchFamily="2" charset="-122"/>
              <a:ea typeface="宋体" panose="02010600030101010101" pitchFamily="2" charset="-122"/>
            </a:endParaRPr>
          </a:p>
          <a:p>
            <a:pPr>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int  Topologic_Sort(ALGraph *G, int topol[])</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10000"/>
              </a:spcBef>
              <a:buClr>
                <a:schemeClr val="accent2"/>
              </a:buClr>
              <a:buSzPct val="80000"/>
              <a:buFont typeface="Wingdings" panose="05000000000000000000" pitchFamily="2" charset="2"/>
              <a:buNone/>
            </a:pP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顶点的拓扑序列保存在一维数组</a:t>
            </a:r>
            <a:r>
              <a:rPr lang="en-US" altLang="x-none" sz="2400" b="1" dirty="0">
                <a:latin typeface="Times New Roman" panose="02020603050405020304" pitchFamily="2" charset="0"/>
                <a:ea typeface="宋体" panose="02010600030101010101" pitchFamily="2" charset="-122"/>
              </a:rPr>
              <a:t>topol</a:t>
            </a:r>
            <a:r>
              <a:rPr lang="zh-CN" altLang="en-US" sz="2400" b="1" dirty="0">
                <a:latin typeface="Times New Roman" panose="02020603050405020304" pitchFamily="2" charset="0"/>
                <a:ea typeface="宋体" panose="02010600030101010101" pitchFamily="2" charset="-122"/>
              </a:rPr>
              <a:t>中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int  k, no, vex_no, top=0, count=0, boolean=1 ;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int  stack[MAX_VEX]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用作堆栈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LinkNode *p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count_indegree(G)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统计各顶点的入度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(k=0; k&lt;G-&gt;vexnum; k++)</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(G-&gt;adjlist[k].indegree==0)</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stack[++top]=G-&gt;adjlist[k].data ;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do</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if (top==0)  boolean=0 ;</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3569" name="矩形 539649"/>
          <p:cNvSpPr/>
          <p:nvPr/>
        </p:nvSpPr>
        <p:spPr>
          <a:xfrm>
            <a:off x="1676400" y="188913"/>
            <a:ext cx="8812213" cy="6553200"/>
          </a:xfrm>
          <a:prstGeom prst="rect">
            <a:avLst/>
          </a:prstGeom>
          <a:noFill/>
          <a:ln w="9525">
            <a:noFill/>
          </a:ln>
        </p:spPr>
        <p:txBody>
          <a:bodyPr anchor="t"/>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else</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no=stack[top--]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栈顶元素出栈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topl[++count]=no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记录顶点序列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p=G-&gt;adjlist[no].firstarc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while (p!=NULL)     </a:t>
            </a:r>
            <a:r>
              <a:rPr lang="en-US" altLang="x-none" sz="2400" b="1" dirty="0">
                <a:latin typeface="Times New Roman" panose="02020603050405020304" pitchFamily="2" charset="0"/>
                <a:ea typeface="宋体" panose="02010600030101010101" pitchFamily="2" charset="-122"/>
              </a:rPr>
              <a:t>/*</a:t>
            </a:r>
            <a:r>
              <a:rPr lang="zh-CN" altLang="en-US" sz="2400" b="1" dirty="0">
                <a:latin typeface="Times New Roman" panose="02020603050405020304" pitchFamily="2" charset="0"/>
                <a:ea typeface="宋体" panose="02010600030101010101" pitchFamily="2" charset="-122"/>
              </a:rPr>
              <a:t>删除以顶点为尾的弧*</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vex_no=p-&gt;adjvex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G-&gt;adjlist[vex_no].indegree--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if  (G-&gt;adjlist[vex_no].indegree==0)</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stack[++top]=vex_no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p=p-&gt;nextarc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}while(boolean==0) ;</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4593" name="矩形 540673"/>
          <p:cNvSpPr/>
          <p:nvPr/>
        </p:nvSpPr>
        <p:spPr>
          <a:xfrm>
            <a:off x="1676400" y="188913"/>
            <a:ext cx="8812213" cy="6048375"/>
          </a:xfrm>
          <a:prstGeom prst="rect">
            <a:avLst/>
          </a:prstGeom>
          <a:noFill/>
          <a:ln w="9525">
            <a:noFill/>
          </a:ln>
        </p:spPr>
        <p:txBody>
          <a:bodyPr anchor="t"/>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(count&lt;G-&gt;vexnum)  return(-1)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else  return(1)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3200" b="1" dirty="0">
                <a:solidFill>
                  <a:schemeClr val="tx2"/>
                </a:solidFill>
                <a:latin typeface="Times New Roman" panose="02020603050405020304" pitchFamily="2" charset="0"/>
                <a:ea typeface="宋体" panose="02010600030101010101" pitchFamily="2" charset="-122"/>
              </a:rPr>
              <a:t>算法分析</a:t>
            </a:r>
            <a:r>
              <a:rPr lang="zh-CN" altLang="en-US" sz="32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设</a:t>
            </a:r>
            <a:r>
              <a:rPr lang="en-US" altLang="x-none" sz="2800" b="1" dirty="0">
                <a:latin typeface="Times New Roman" panose="02020603050405020304" pitchFamily="2" charset="0"/>
                <a:ea typeface="宋体" panose="02010600030101010101" pitchFamily="2" charset="-122"/>
              </a:rPr>
              <a:t>AOV</a:t>
            </a:r>
            <a:r>
              <a:rPr lang="zh-CN" altLang="en-US" sz="2800" b="1" dirty="0">
                <a:latin typeface="Times New Roman" panose="02020603050405020304" pitchFamily="2" charset="0"/>
                <a:ea typeface="宋体" panose="02010600030101010101" pitchFamily="2" charset="-122"/>
              </a:rPr>
              <a:t>网有</a:t>
            </a:r>
            <a:r>
              <a:rPr lang="en-US" altLang="x-none" sz="2800" b="1" dirty="0">
                <a:latin typeface="Times New Roman" panose="02020603050405020304" pitchFamily="2" charset="0"/>
                <a:ea typeface="宋体" panose="02010600030101010101" pitchFamily="2" charset="-122"/>
              </a:rPr>
              <a:t>n</a:t>
            </a:r>
            <a:r>
              <a:rPr lang="zh-CN" altLang="en-US" sz="2800" b="1" dirty="0">
                <a:latin typeface="Times New Roman" panose="02020603050405020304" pitchFamily="2" charset="0"/>
                <a:ea typeface="宋体" panose="02010600030101010101" pitchFamily="2" charset="-122"/>
              </a:rPr>
              <a:t>个顶点，</a:t>
            </a:r>
            <a:r>
              <a:rPr lang="en-US" altLang="x-none" sz="2800" b="1" dirty="0">
                <a:latin typeface="Times New Roman" panose="02020603050405020304" pitchFamily="2" charset="0"/>
                <a:ea typeface="宋体" panose="02010600030101010101" pitchFamily="2" charset="-122"/>
              </a:rPr>
              <a:t>e</a:t>
            </a:r>
            <a:r>
              <a:rPr lang="zh-CN" altLang="en-US" sz="2800" b="1" dirty="0">
                <a:latin typeface="Times New Roman" panose="02020603050405020304" pitchFamily="2" charset="0"/>
                <a:ea typeface="宋体" panose="02010600030101010101" pitchFamily="2" charset="-122"/>
              </a:rPr>
              <a:t>条边，则算法的主要执行是：</a:t>
            </a:r>
            <a:endParaRPr lang="zh-CN" altLang="en-US"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zh-CN" altLang="en-US" sz="2800" b="1" dirty="0">
                <a:solidFill>
                  <a:schemeClr val="folHlink"/>
                </a:solidFill>
                <a:latin typeface="宋体" panose="02010600030101010101" pitchFamily="2" charset="-122"/>
                <a:ea typeface="宋体" panose="02010600030101010101" pitchFamily="2" charset="-122"/>
              </a:rPr>
              <a:t>◆</a:t>
            </a:r>
            <a:r>
              <a:rPr lang="zh-CN" altLang="en-US" sz="2800" b="1" dirty="0">
                <a:solidFill>
                  <a:schemeClr val="fo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统计各顶点的入度：时间复杂度是</a:t>
            </a:r>
            <a:r>
              <a:rPr lang="en-US" altLang="x-none" sz="2800" b="1" dirty="0">
                <a:latin typeface="Times New Roman" panose="02020603050405020304" pitchFamily="2" charset="0"/>
                <a:ea typeface="宋体" panose="02010600030101010101" pitchFamily="2" charset="-122"/>
              </a:rPr>
              <a:t>O(n+e) </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zh-CN" altLang="en-US" sz="2800" b="1" dirty="0">
                <a:solidFill>
                  <a:schemeClr val="fo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入度为</a:t>
            </a:r>
            <a:r>
              <a:rPr lang="en-US" altLang="x-none" sz="2800" b="1" dirty="0">
                <a:latin typeface="Times New Roman" panose="02020603050405020304" pitchFamily="2" charset="0"/>
                <a:ea typeface="宋体" panose="02010600030101010101" pitchFamily="2" charset="-122"/>
              </a:rPr>
              <a:t>0</a:t>
            </a:r>
            <a:r>
              <a:rPr lang="zh-CN" altLang="en-US" sz="2800" b="1" dirty="0">
                <a:latin typeface="Times New Roman" panose="02020603050405020304" pitchFamily="2" charset="0"/>
                <a:ea typeface="宋体" panose="02010600030101010101" pitchFamily="2" charset="-122"/>
              </a:rPr>
              <a:t>的顶点入栈：时间复杂度是</a:t>
            </a:r>
            <a:r>
              <a:rPr lang="en-US" altLang="x-none" sz="2800" b="1" dirty="0">
                <a:latin typeface="Times New Roman" panose="02020603050405020304" pitchFamily="2" charset="0"/>
                <a:ea typeface="宋体" panose="02010600030101010101" pitchFamily="2" charset="-122"/>
              </a:rPr>
              <a:t>O(n) </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排序过程：顶点入栈和出栈操作执行</a:t>
            </a:r>
            <a:r>
              <a:rPr lang="en-US" altLang="x-none" sz="2800" b="1" dirty="0">
                <a:latin typeface="Times New Roman" panose="02020603050405020304" pitchFamily="2" charset="0"/>
                <a:ea typeface="宋体" panose="02010600030101010101" pitchFamily="2" charset="-122"/>
              </a:rPr>
              <a:t>n</a:t>
            </a:r>
            <a:r>
              <a:rPr lang="zh-CN" altLang="en-US" sz="2800" b="1" dirty="0">
                <a:latin typeface="Times New Roman" panose="02020603050405020304" pitchFamily="2" charset="0"/>
                <a:ea typeface="宋体" panose="02010600030101010101" pitchFamily="2" charset="-122"/>
              </a:rPr>
              <a:t>次，入度减</a:t>
            </a:r>
            <a:r>
              <a:rPr lang="en-US" altLang="x-none" sz="2800" b="1"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的操作共执行</a:t>
            </a:r>
            <a:r>
              <a:rPr lang="en-US" altLang="x-none" sz="2800" b="1" dirty="0">
                <a:latin typeface="Times New Roman" panose="02020603050405020304" pitchFamily="2" charset="0"/>
                <a:ea typeface="宋体" panose="02010600030101010101" pitchFamily="2" charset="-122"/>
              </a:rPr>
              <a:t>e</a:t>
            </a:r>
            <a:r>
              <a:rPr lang="zh-CN" altLang="en-US" sz="2800" b="1" dirty="0">
                <a:latin typeface="Times New Roman" panose="02020603050405020304" pitchFamily="2" charset="0"/>
                <a:ea typeface="宋体" panose="02010600030101010101" pitchFamily="2" charset="-122"/>
              </a:rPr>
              <a:t>次，时间复杂度是</a:t>
            </a:r>
            <a:r>
              <a:rPr lang="en-US" altLang="x-none" sz="2800" b="1" dirty="0">
                <a:latin typeface="Times New Roman" panose="02020603050405020304" pitchFamily="2" charset="0"/>
                <a:ea typeface="宋体" panose="02010600030101010101" pitchFamily="2" charset="-122"/>
              </a:rPr>
              <a:t>O(n+e) </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因此，整个算法的时间复杂度是</a:t>
            </a:r>
            <a:r>
              <a:rPr lang="en-US" altLang="x-none" sz="2800" b="1" dirty="0">
                <a:latin typeface="Times New Roman" panose="02020603050405020304" pitchFamily="2" charset="0"/>
                <a:ea typeface="宋体" panose="02010600030101010101" pitchFamily="2" charset="-122"/>
              </a:rPr>
              <a:t>O(n+e) </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1698" name="标题 541697"/>
          <p:cNvSpPr>
            <a:spLocks noGrp="1"/>
          </p:cNvSpPr>
          <p:nvPr>
            <p:ph type="title"/>
          </p:nvPr>
        </p:nvSpPr>
        <p:spPr>
          <a:xfrm>
            <a:off x="2209800" y="333375"/>
            <a:ext cx="7315200" cy="685800"/>
          </a:xfrm>
        </p:spPr>
        <p:txBody>
          <a:bodyPr lIns="92075" tIns="46038" rIns="92075" bIns="46038" anchor="ctr"/>
          <a:p>
            <a:pPr fontAlgn="base"/>
            <a:r>
              <a:rPr lang="en-US" altLang="x-none" b="1" strike="noStrike" noProof="1" dirty="0">
                <a:latin typeface="Times New Roman" panose="02020603050405020304" pitchFamily="2" charset="0"/>
              </a:rPr>
              <a:t>7.6.2  </a:t>
            </a:r>
            <a:r>
              <a:rPr lang="zh-CN" altLang="en-US" b="1" strike="noStrike" noProof="1" dirty="0">
                <a:latin typeface="楷体_GB2312" pitchFamily="1" charset="-122"/>
                <a:ea typeface="楷体_GB2312" pitchFamily="1" charset="-122"/>
              </a:rPr>
              <a:t>关键路径</a:t>
            </a:r>
            <a:r>
              <a:rPr lang="en-US" altLang="x-none" b="1" strike="noStrike" noProof="1" dirty="0">
                <a:latin typeface="Times New Roman" panose="02020603050405020304" pitchFamily="2" charset="0"/>
              </a:rPr>
              <a:t>(Critical Path)</a:t>
            </a:r>
            <a:endParaRPr lang="en-US" altLang="x-none" b="1" strike="noStrike" noProof="1" dirty="0">
              <a:latin typeface="Times New Roman" panose="02020603050405020304" pitchFamily="2" charset="0"/>
            </a:endParaRPr>
          </a:p>
        </p:txBody>
      </p:sp>
      <p:sp>
        <p:nvSpPr>
          <p:cNvPr id="495618" name="文本占位符 541698"/>
          <p:cNvSpPr>
            <a:spLocks noGrp="1"/>
          </p:cNvSpPr>
          <p:nvPr>
            <p:ph idx="1"/>
          </p:nvPr>
        </p:nvSpPr>
        <p:spPr>
          <a:xfrm>
            <a:off x="1676400" y="1243013"/>
            <a:ext cx="8812213" cy="2546350"/>
          </a:xfrm>
        </p:spPr>
        <p:txBody>
          <a:bodyPr anchor="t"/>
          <a:p>
            <a:pPr marL="0" indent="0">
              <a:lnSpc>
                <a:spcPct val="110000"/>
              </a:lnSpc>
              <a:buNone/>
            </a:pPr>
            <a:r>
              <a:rPr lang="zh-CN" altLang="en-US" sz="2800" dirty="0">
                <a:latin typeface="宋体" panose="02010600030101010101" pitchFamily="2" charset="-122"/>
              </a:rPr>
              <a:t>    </a:t>
            </a:r>
            <a:r>
              <a:rPr lang="zh-CN" altLang="en-US" sz="2800" b="1" dirty="0">
                <a:latin typeface="宋体" panose="02010600030101010101" pitchFamily="2" charset="-122"/>
              </a:rPr>
              <a:t>与</a:t>
            </a:r>
            <a:r>
              <a:rPr lang="en-US" altLang="x-none" sz="2800" b="1" dirty="0"/>
              <a:t>AOV</a:t>
            </a:r>
            <a:r>
              <a:rPr lang="zh-CN" altLang="en-US" sz="2800" b="1" dirty="0"/>
              <a:t>网相对应的是</a:t>
            </a:r>
            <a:r>
              <a:rPr lang="en-US" altLang="x-none" sz="2800" b="1" dirty="0"/>
              <a:t>AOE(Activity On Edge) </a:t>
            </a:r>
            <a:r>
              <a:rPr lang="zh-CN" altLang="en-US" sz="2800" b="1" dirty="0"/>
              <a:t>，是边表示活动的有向无环图，</a:t>
            </a:r>
            <a:r>
              <a:rPr lang="zh-CN" altLang="en-US" sz="2800" b="1" dirty="0">
                <a:latin typeface="宋体" panose="02010600030101010101" pitchFamily="2" charset="-122"/>
              </a:rPr>
              <a:t>如图</a:t>
            </a:r>
            <a:r>
              <a:rPr lang="en-US" altLang="x-none" sz="2800" b="1" dirty="0"/>
              <a:t>7-24</a:t>
            </a:r>
            <a:r>
              <a:rPr lang="zh-CN" altLang="en-US" sz="2800" b="1" dirty="0"/>
              <a:t>所示</a:t>
            </a:r>
            <a:r>
              <a:rPr lang="zh-CN" altLang="en-US" sz="2800" b="1" dirty="0">
                <a:latin typeface="宋体" panose="02010600030101010101" pitchFamily="2" charset="-122"/>
              </a:rPr>
              <a:t>。图中顶点表示事件</a:t>
            </a:r>
            <a:r>
              <a:rPr lang="en-US" altLang="x-none" sz="2800" b="1" dirty="0"/>
              <a:t>(Event)</a:t>
            </a:r>
            <a:r>
              <a:rPr lang="zh-CN" altLang="en-US" sz="2800" b="1" dirty="0"/>
              <a:t>，每个事件表示在其前的所有活动已经完成，其后的活动可以开始</a:t>
            </a:r>
            <a:r>
              <a:rPr lang="zh-CN" altLang="en-US" sz="2800" b="1" dirty="0">
                <a:latin typeface="宋体" panose="02010600030101010101" pitchFamily="2" charset="-122"/>
              </a:rPr>
              <a:t>；弧表示活动</a:t>
            </a:r>
            <a:r>
              <a:rPr lang="zh-CN" altLang="en-US" sz="2800" b="1" dirty="0"/>
              <a:t>，弧上的权值表示相应活动所需的时间或费用</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grpSp>
        <p:nvGrpSpPr>
          <p:cNvPr id="495619" name="组合 541699"/>
          <p:cNvGrpSpPr/>
          <p:nvPr/>
        </p:nvGrpSpPr>
        <p:grpSpPr>
          <a:xfrm>
            <a:off x="2855913" y="3878263"/>
            <a:ext cx="4849812" cy="2646362"/>
            <a:chOff x="0" y="0"/>
            <a:chExt cx="3055" cy="1667"/>
          </a:xfrm>
        </p:grpSpPr>
        <p:grpSp>
          <p:nvGrpSpPr>
            <p:cNvPr id="495620" name="组合 541700"/>
            <p:cNvGrpSpPr/>
            <p:nvPr/>
          </p:nvGrpSpPr>
          <p:grpSpPr>
            <a:xfrm>
              <a:off x="0" y="0"/>
              <a:ext cx="3055" cy="1428"/>
              <a:chOff x="0" y="0"/>
              <a:chExt cx="3055" cy="1428"/>
            </a:xfrm>
          </p:grpSpPr>
          <p:sp>
            <p:nvSpPr>
              <p:cNvPr id="495621" name="椭圆 541701"/>
              <p:cNvSpPr/>
              <p:nvPr/>
            </p:nvSpPr>
            <p:spPr>
              <a:xfrm>
                <a:off x="24" y="720"/>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0</a:t>
                </a:r>
                <a:endParaRPr lang="en-US" altLang="x-none" sz="2400" baseline="-18000" dirty="0">
                  <a:latin typeface="Times New Roman" panose="02020603050405020304" pitchFamily="2" charset="0"/>
                  <a:ea typeface="宋体" panose="02010600030101010101" pitchFamily="2" charset="-122"/>
                </a:endParaRPr>
              </a:p>
            </p:txBody>
          </p:sp>
          <p:sp>
            <p:nvSpPr>
              <p:cNvPr id="495622" name="椭圆 541702"/>
              <p:cNvSpPr/>
              <p:nvPr/>
            </p:nvSpPr>
            <p:spPr>
              <a:xfrm>
                <a:off x="1977" y="88"/>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6</a:t>
                </a:r>
                <a:endParaRPr lang="en-US" altLang="x-none" sz="2400" baseline="-18000" dirty="0">
                  <a:latin typeface="Times New Roman" panose="02020603050405020304" pitchFamily="2" charset="0"/>
                  <a:ea typeface="宋体" panose="02010600030101010101" pitchFamily="2" charset="-122"/>
                </a:endParaRPr>
              </a:p>
            </p:txBody>
          </p:sp>
          <p:sp>
            <p:nvSpPr>
              <p:cNvPr id="495623" name="椭圆 541703"/>
              <p:cNvSpPr/>
              <p:nvPr/>
            </p:nvSpPr>
            <p:spPr>
              <a:xfrm>
                <a:off x="1456" y="1136"/>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5</a:t>
                </a:r>
                <a:endParaRPr lang="en-US" altLang="x-none" sz="2400" baseline="-18000" dirty="0">
                  <a:latin typeface="Times New Roman" panose="02020603050405020304" pitchFamily="2" charset="0"/>
                  <a:ea typeface="宋体" panose="02010600030101010101" pitchFamily="2" charset="-122"/>
                </a:endParaRPr>
              </a:p>
            </p:txBody>
          </p:sp>
          <p:sp>
            <p:nvSpPr>
              <p:cNvPr id="495624" name="椭圆 541704"/>
              <p:cNvSpPr/>
              <p:nvPr/>
            </p:nvSpPr>
            <p:spPr>
              <a:xfrm>
                <a:off x="1128" y="624"/>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4</a:t>
                </a:r>
                <a:endParaRPr lang="en-US" altLang="x-none" sz="2400" baseline="-18000" dirty="0">
                  <a:latin typeface="Times New Roman" panose="02020603050405020304" pitchFamily="2" charset="0"/>
                  <a:ea typeface="宋体" panose="02010600030101010101" pitchFamily="2" charset="-122"/>
                </a:endParaRPr>
              </a:p>
            </p:txBody>
          </p:sp>
          <p:sp>
            <p:nvSpPr>
              <p:cNvPr id="495625" name="椭圆 541705"/>
              <p:cNvSpPr/>
              <p:nvPr/>
            </p:nvSpPr>
            <p:spPr>
              <a:xfrm>
                <a:off x="1216" y="80"/>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3</a:t>
                </a:r>
                <a:endParaRPr lang="en-US" altLang="x-none" sz="2400" baseline="-18000" dirty="0">
                  <a:latin typeface="Times New Roman" panose="02020603050405020304" pitchFamily="2" charset="0"/>
                  <a:ea typeface="宋体" panose="02010600030101010101" pitchFamily="2" charset="-122"/>
                </a:endParaRPr>
              </a:p>
            </p:txBody>
          </p:sp>
          <p:sp>
            <p:nvSpPr>
              <p:cNvPr id="495626" name="椭圆 541706"/>
              <p:cNvSpPr/>
              <p:nvPr/>
            </p:nvSpPr>
            <p:spPr>
              <a:xfrm>
                <a:off x="592" y="1104"/>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2</a:t>
                </a:r>
                <a:endParaRPr lang="en-US" altLang="x-none" sz="2400" baseline="-18000" dirty="0">
                  <a:latin typeface="Times New Roman" panose="02020603050405020304" pitchFamily="2" charset="0"/>
                  <a:ea typeface="宋体" panose="02010600030101010101" pitchFamily="2" charset="-122"/>
                </a:endParaRPr>
              </a:p>
            </p:txBody>
          </p:sp>
          <p:sp>
            <p:nvSpPr>
              <p:cNvPr id="495627" name="椭圆 541707"/>
              <p:cNvSpPr/>
              <p:nvPr/>
            </p:nvSpPr>
            <p:spPr>
              <a:xfrm>
                <a:off x="528" y="240"/>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1</a:t>
                </a:r>
                <a:endParaRPr lang="en-US" altLang="x-none" sz="2400" baseline="-18000" dirty="0">
                  <a:latin typeface="Times New Roman" panose="02020603050405020304" pitchFamily="2" charset="0"/>
                  <a:ea typeface="宋体" panose="02010600030101010101" pitchFamily="2" charset="-122"/>
                </a:endParaRPr>
              </a:p>
            </p:txBody>
          </p:sp>
          <p:sp>
            <p:nvSpPr>
              <p:cNvPr id="495628" name="椭圆 541708"/>
              <p:cNvSpPr/>
              <p:nvPr/>
            </p:nvSpPr>
            <p:spPr>
              <a:xfrm>
                <a:off x="1912" y="624"/>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7</a:t>
                </a:r>
                <a:endParaRPr lang="en-US" altLang="x-none" sz="2400" baseline="-18000" dirty="0">
                  <a:latin typeface="Times New Roman" panose="02020603050405020304" pitchFamily="2" charset="0"/>
                  <a:ea typeface="宋体" panose="02010600030101010101" pitchFamily="2" charset="-122"/>
                </a:endParaRPr>
              </a:p>
            </p:txBody>
          </p:sp>
          <p:sp>
            <p:nvSpPr>
              <p:cNvPr id="495629" name="椭圆 541709"/>
              <p:cNvSpPr/>
              <p:nvPr/>
            </p:nvSpPr>
            <p:spPr>
              <a:xfrm>
                <a:off x="2760" y="624"/>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8</a:t>
                </a:r>
                <a:endParaRPr lang="en-US" altLang="x-none" sz="2400" baseline="-18000" dirty="0">
                  <a:latin typeface="Times New Roman" panose="02020603050405020304" pitchFamily="2" charset="0"/>
                  <a:ea typeface="宋体" panose="02010600030101010101" pitchFamily="2" charset="-122"/>
                </a:endParaRPr>
              </a:p>
            </p:txBody>
          </p:sp>
          <p:grpSp>
            <p:nvGrpSpPr>
              <p:cNvPr id="495630" name="组合 541710"/>
              <p:cNvGrpSpPr/>
              <p:nvPr/>
            </p:nvGrpSpPr>
            <p:grpSpPr>
              <a:xfrm>
                <a:off x="0" y="432"/>
                <a:ext cx="600" cy="288"/>
                <a:chOff x="0" y="0"/>
                <a:chExt cx="600" cy="288"/>
              </a:xfrm>
            </p:grpSpPr>
            <p:sp>
              <p:nvSpPr>
                <p:cNvPr id="495631" name="矩形 541711"/>
                <p:cNvSpPr/>
                <p:nvPr/>
              </p:nvSpPr>
              <p:spPr>
                <a:xfrm>
                  <a:off x="0" y="0"/>
                  <a:ext cx="453" cy="20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a1=3</a:t>
                  </a:r>
                  <a:endParaRPr lang="en-US" altLang="x-none" sz="2000" dirty="0">
                    <a:latin typeface="Times New Roman" panose="02020603050405020304" pitchFamily="2" charset="0"/>
                    <a:ea typeface="宋体" panose="02010600030101010101" pitchFamily="2" charset="-122"/>
                  </a:endParaRPr>
                </a:p>
              </p:txBody>
            </p:sp>
            <p:sp>
              <p:nvSpPr>
                <p:cNvPr id="495632" name="直接连接符 541712"/>
                <p:cNvSpPr/>
                <p:nvPr/>
              </p:nvSpPr>
              <p:spPr>
                <a:xfrm flipV="1">
                  <a:off x="216" y="0"/>
                  <a:ext cx="384" cy="288"/>
                </a:xfrm>
                <a:prstGeom prst="line">
                  <a:avLst/>
                </a:prstGeom>
                <a:ln w="19050" cap="flat" cmpd="sng">
                  <a:solidFill>
                    <a:schemeClr val="tx1"/>
                  </a:solidFill>
                  <a:prstDash val="solid"/>
                  <a:round/>
                  <a:headEnd type="none" w="med" len="med"/>
                  <a:tailEnd type="triangle" w="med" len="med"/>
                </a:ln>
              </p:spPr>
            </p:sp>
          </p:grpSp>
          <p:grpSp>
            <p:nvGrpSpPr>
              <p:cNvPr id="495633" name="组合 541713"/>
              <p:cNvGrpSpPr/>
              <p:nvPr/>
            </p:nvGrpSpPr>
            <p:grpSpPr>
              <a:xfrm>
                <a:off x="216" y="852"/>
                <a:ext cx="528" cy="332"/>
                <a:chOff x="0" y="0"/>
                <a:chExt cx="528" cy="332"/>
              </a:xfrm>
            </p:grpSpPr>
            <p:sp>
              <p:nvSpPr>
                <p:cNvPr id="495634" name="矩形 541714"/>
                <p:cNvSpPr/>
                <p:nvPr/>
              </p:nvSpPr>
              <p:spPr>
                <a:xfrm>
                  <a:off x="75" y="0"/>
                  <a:ext cx="453" cy="20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a2=10</a:t>
                  </a:r>
                  <a:endParaRPr lang="en-US" altLang="x-none" sz="2000" dirty="0">
                    <a:latin typeface="Times New Roman" panose="02020603050405020304" pitchFamily="2" charset="0"/>
                    <a:ea typeface="宋体" panose="02010600030101010101" pitchFamily="2" charset="-122"/>
                  </a:endParaRPr>
                </a:p>
              </p:txBody>
            </p:sp>
            <p:sp>
              <p:nvSpPr>
                <p:cNvPr id="495635" name="直接连接符 541715"/>
                <p:cNvSpPr/>
                <p:nvPr/>
              </p:nvSpPr>
              <p:spPr>
                <a:xfrm>
                  <a:off x="0" y="92"/>
                  <a:ext cx="384" cy="240"/>
                </a:xfrm>
                <a:prstGeom prst="line">
                  <a:avLst/>
                </a:prstGeom>
                <a:ln w="19050" cap="flat" cmpd="sng">
                  <a:solidFill>
                    <a:schemeClr val="tx1"/>
                  </a:solidFill>
                  <a:prstDash val="solid"/>
                  <a:round/>
                  <a:headEnd type="none" w="med" len="med"/>
                  <a:tailEnd type="triangle" w="med" len="med"/>
                </a:ln>
              </p:spPr>
            </p:sp>
          </p:grpSp>
          <p:grpSp>
            <p:nvGrpSpPr>
              <p:cNvPr id="495636" name="组合 541716"/>
              <p:cNvGrpSpPr/>
              <p:nvPr/>
            </p:nvGrpSpPr>
            <p:grpSpPr>
              <a:xfrm>
                <a:off x="744" y="48"/>
                <a:ext cx="480" cy="240"/>
                <a:chOff x="0" y="0"/>
                <a:chExt cx="480" cy="240"/>
              </a:xfrm>
            </p:grpSpPr>
            <p:sp>
              <p:nvSpPr>
                <p:cNvPr id="495637" name="矩形 541717"/>
                <p:cNvSpPr/>
                <p:nvPr/>
              </p:nvSpPr>
              <p:spPr>
                <a:xfrm>
                  <a:off x="0" y="0"/>
                  <a:ext cx="408" cy="20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a3=9</a:t>
                  </a:r>
                  <a:endParaRPr lang="en-US" altLang="x-none" sz="2000" dirty="0">
                    <a:latin typeface="Times New Roman" panose="02020603050405020304" pitchFamily="2" charset="0"/>
                    <a:ea typeface="宋体" panose="02010600030101010101" pitchFamily="2" charset="-122"/>
                  </a:endParaRPr>
                </a:p>
              </p:txBody>
            </p:sp>
            <p:sp>
              <p:nvSpPr>
                <p:cNvPr id="495638" name="直接连接符 541718"/>
                <p:cNvSpPr/>
                <p:nvPr/>
              </p:nvSpPr>
              <p:spPr>
                <a:xfrm flipV="1">
                  <a:off x="48" y="144"/>
                  <a:ext cx="432" cy="96"/>
                </a:xfrm>
                <a:prstGeom prst="line">
                  <a:avLst/>
                </a:prstGeom>
                <a:ln w="19050" cap="flat" cmpd="sng">
                  <a:solidFill>
                    <a:schemeClr val="tx1"/>
                  </a:solidFill>
                  <a:prstDash val="solid"/>
                  <a:round/>
                  <a:headEnd type="none" w="med" len="med"/>
                  <a:tailEnd type="triangle" w="med" len="med"/>
                </a:ln>
              </p:spPr>
            </p:sp>
          </p:grpSp>
          <p:grpSp>
            <p:nvGrpSpPr>
              <p:cNvPr id="495639" name="组合 541719"/>
              <p:cNvGrpSpPr/>
              <p:nvPr/>
            </p:nvGrpSpPr>
            <p:grpSpPr>
              <a:xfrm>
                <a:off x="792" y="336"/>
                <a:ext cx="528" cy="332"/>
                <a:chOff x="0" y="0"/>
                <a:chExt cx="528" cy="332"/>
              </a:xfrm>
            </p:grpSpPr>
            <p:sp>
              <p:nvSpPr>
                <p:cNvPr id="495640" name="矩形 541720"/>
                <p:cNvSpPr/>
                <p:nvPr/>
              </p:nvSpPr>
              <p:spPr>
                <a:xfrm>
                  <a:off x="75" y="0"/>
                  <a:ext cx="453" cy="20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a4=13</a:t>
                  </a:r>
                  <a:endParaRPr lang="en-US" altLang="x-none" sz="2000" dirty="0">
                    <a:latin typeface="Times New Roman" panose="02020603050405020304" pitchFamily="2" charset="0"/>
                    <a:ea typeface="宋体" panose="02010600030101010101" pitchFamily="2" charset="-122"/>
                  </a:endParaRPr>
                </a:p>
              </p:txBody>
            </p:sp>
            <p:sp>
              <p:nvSpPr>
                <p:cNvPr id="495641" name="直接连接符 541721"/>
                <p:cNvSpPr/>
                <p:nvPr/>
              </p:nvSpPr>
              <p:spPr>
                <a:xfrm>
                  <a:off x="0" y="92"/>
                  <a:ext cx="384" cy="240"/>
                </a:xfrm>
                <a:prstGeom prst="line">
                  <a:avLst/>
                </a:prstGeom>
                <a:ln w="19050" cap="flat" cmpd="sng">
                  <a:solidFill>
                    <a:schemeClr val="tx1"/>
                  </a:solidFill>
                  <a:prstDash val="solid"/>
                  <a:round/>
                  <a:headEnd type="none" w="med" len="med"/>
                  <a:tailEnd type="triangle" w="med" len="med"/>
                </a:ln>
              </p:spPr>
            </p:sp>
          </p:grpSp>
          <p:grpSp>
            <p:nvGrpSpPr>
              <p:cNvPr id="495642" name="组合 541722"/>
              <p:cNvGrpSpPr/>
              <p:nvPr/>
            </p:nvGrpSpPr>
            <p:grpSpPr>
              <a:xfrm>
                <a:off x="808" y="816"/>
                <a:ext cx="533" cy="320"/>
                <a:chOff x="0" y="0"/>
                <a:chExt cx="533" cy="320"/>
              </a:xfrm>
            </p:grpSpPr>
            <p:sp>
              <p:nvSpPr>
                <p:cNvPr id="495643" name="矩形 541723"/>
                <p:cNvSpPr/>
                <p:nvPr/>
              </p:nvSpPr>
              <p:spPr>
                <a:xfrm>
                  <a:off x="80" y="116"/>
                  <a:ext cx="453" cy="20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a5=12</a:t>
                  </a:r>
                  <a:endParaRPr lang="en-US" altLang="x-none" sz="2000" dirty="0">
                    <a:latin typeface="Times New Roman" panose="02020603050405020304" pitchFamily="2" charset="0"/>
                    <a:ea typeface="宋体" panose="02010600030101010101" pitchFamily="2" charset="-122"/>
                  </a:endParaRPr>
                </a:p>
              </p:txBody>
            </p:sp>
            <p:sp>
              <p:nvSpPr>
                <p:cNvPr id="495644" name="直接连接符 541724"/>
                <p:cNvSpPr/>
                <p:nvPr/>
              </p:nvSpPr>
              <p:spPr>
                <a:xfrm flipV="1">
                  <a:off x="0" y="0"/>
                  <a:ext cx="384" cy="288"/>
                </a:xfrm>
                <a:prstGeom prst="line">
                  <a:avLst/>
                </a:prstGeom>
                <a:ln w="19050" cap="flat" cmpd="sng">
                  <a:solidFill>
                    <a:schemeClr val="tx1"/>
                  </a:solidFill>
                  <a:prstDash val="solid"/>
                  <a:round/>
                  <a:headEnd type="none" w="med" len="med"/>
                  <a:tailEnd type="triangle" w="med" len="med"/>
                </a:ln>
              </p:spPr>
            </p:sp>
          </p:grpSp>
          <p:grpSp>
            <p:nvGrpSpPr>
              <p:cNvPr id="495645" name="组合 541725"/>
              <p:cNvGrpSpPr/>
              <p:nvPr/>
            </p:nvGrpSpPr>
            <p:grpSpPr>
              <a:xfrm>
                <a:off x="888" y="1224"/>
                <a:ext cx="576" cy="204"/>
                <a:chOff x="0" y="0"/>
                <a:chExt cx="576" cy="204"/>
              </a:xfrm>
            </p:grpSpPr>
            <p:sp>
              <p:nvSpPr>
                <p:cNvPr id="495646" name="矩形 541726"/>
                <p:cNvSpPr/>
                <p:nvPr/>
              </p:nvSpPr>
              <p:spPr>
                <a:xfrm>
                  <a:off x="72" y="0"/>
                  <a:ext cx="408" cy="20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a6=7</a:t>
                  </a:r>
                  <a:endParaRPr lang="en-US" altLang="x-none" sz="2000" dirty="0">
                    <a:latin typeface="Times New Roman" panose="02020603050405020304" pitchFamily="2" charset="0"/>
                    <a:ea typeface="宋体" panose="02010600030101010101" pitchFamily="2" charset="-122"/>
                  </a:endParaRPr>
                </a:p>
              </p:txBody>
            </p:sp>
            <p:sp>
              <p:nvSpPr>
                <p:cNvPr id="495647" name="直接连接符 541727"/>
                <p:cNvSpPr/>
                <p:nvPr/>
              </p:nvSpPr>
              <p:spPr>
                <a:xfrm>
                  <a:off x="0" y="24"/>
                  <a:ext cx="576" cy="0"/>
                </a:xfrm>
                <a:prstGeom prst="line">
                  <a:avLst/>
                </a:prstGeom>
                <a:ln w="19050" cap="flat" cmpd="sng">
                  <a:solidFill>
                    <a:schemeClr val="tx1"/>
                  </a:solidFill>
                  <a:prstDash val="solid"/>
                  <a:round/>
                  <a:headEnd type="none" w="med" len="med"/>
                  <a:tailEnd type="triangle" w="med" len="med"/>
                </a:ln>
              </p:spPr>
            </p:sp>
          </p:grpSp>
          <p:grpSp>
            <p:nvGrpSpPr>
              <p:cNvPr id="495648" name="组合 541728"/>
              <p:cNvGrpSpPr/>
              <p:nvPr/>
            </p:nvGrpSpPr>
            <p:grpSpPr>
              <a:xfrm>
                <a:off x="1512" y="0"/>
                <a:ext cx="480" cy="204"/>
                <a:chOff x="0" y="0"/>
                <a:chExt cx="480" cy="204"/>
              </a:xfrm>
            </p:grpSpPr>
            <p:sp>
              <p:nvSpPr>
                <p:cNvPr id="495649" name="矩形 541729"/>
                <p:cNvSpPr/>
                <p:nvPr/>
              </p:nvSpPr>
              <p:spPr>
                <a:xfrm>
                  <a:off x="0" y="0"/>
                  <a:ext cx="408" cy="20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a7=8</a:t>
                  </a:r>
                  <a:endParaRPr lang="en-US" altLang="x-none" sz="2000" dirty="0">
                    <a:latin typeface="Times New Roman" panose="02020603050405020304" pitchFamily="2" charset="0"/>
                    <a:ea typeface="宋体" panose="02010600030101010101" pitchFamily="2" charset="-122"/>
                  </a:endParaRPr>
                </a:p>
              </p:txBody>
            </p:sp>
            <p:sp>
              <p:nvSpPr>
                <p:cNvPr id="495650" name="直接连接符 541730"/>
                <p:cNvSpPr/>
                <p:nvPr/>
              </p:nvSpPr>
              <p:spPr>
                <a:xfrm>
                  <a:off x="0" y="192"/>
                  <a:ext cx="480" cy="0"/>
                </a:xfrm>
                <a:prstGeom prst="line">
                  <a:avLst/>
                </a:prstGeom>
                <a:ln w="19050" cap="flat" cmpd="sng">
                  <a:solidFill>
                    <a:schemeClr val="tx1"/>
                  </a:solidFill>
                  <a:prstDash val="solid"/>
                  <a:round/>
                  <a:headEnd type="none" w="med" len="med"/>
                  <a:tailEnd type="triangle" w="med" len="med"/>
                </a:ln>
              </p:spPr>
            </p:sp>
          </p:grpSp>
          <p:grpSp>
            <p:nvGrpSpPr>
              <p:cNvPr id="495651" name="组合 541731"/>
              <p:cNvGrpSpPr/>
              <p:nvPr/>
            </p:nvGrpSpPr>
            <p:grpSpPr>
              <a:xfrm>
                <a:off x="1432" y="540"/>
                <a:ext cx="480" cy="204"/>
                <a:chOff x="0" y="0"/>
                <a:chExt cx="480" cy="204"/>
              </a:xfrm>
            </p:grpSpPr>
            <p:sp>
              <p:nvSpPr>
                <p:cNvPr id="495652" name="矩形 541732"/>
                <p:cNvSpPr/>
                <p:nvPr/>
              </p:nvSpPr>
              <p:spPr>
                <a:xfrm>
                  <a:off x="0" y="0"/>
                  <a:ext cx="408" cy="20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a9=6</a:t>
                  </a:r>
                  <a:endParaRPr lang="en-US" altLang="x-none" sz="2000" dirty="0">
                    <a:latin typeface="Times New Roman" panose="02020603050405020304" pitchFamily="2" charset="0"/>
                    <a:ea typeface="宋体" panose="02010600030101010101" pitchFamily="2" charset="-122"/>
                  </a:endParaRPr>
                </a:p>
              </p:txBody>
            </p:sp>
            <p:sp>
              <p:nvSpPr>
                <p:cNvPr id="495653" name="直接连接符 541733"/>
                <p:cNvSpPr/>
                <p:nvPr/>
              </p:nvSpPr>
              <p:spPr>
                <a:xfrm>
                  <a:off x="0" y="192"/>
                  <a:ext cx="480" cy="0"/>
                </a:xfrm>
                <a:prstGeom prst="line">
                  <a:avLst/>
                </a:prstGeom>
                <a:ln w="19050" cap="flat" cmpd="sng">
                  <a:solidFill>
                    <a:schemeClr val="tx1"/>
                  </a:solidFill>
                  <a:prstDash val="solid"/>
                  <a:round/>
                  <a:headEnd type="none" w="med" len="med"/>
                  <a:tailEnd type="triangle" w="med" len="med"/>
                </a:ln>
              </p:spPr>
            </p:sp>
          </p:grpSp>
          <p:grpSp>
            <p:nvGrpSpPr>
              <p:cNvPr id="495654" name="组合 541734"/>
              <p:cNvGrpSpPr/>
              <p:nvPr/>
            </p:nvGrpSpPr>
            <p:grpSpPr>
              <a:xfrm>
                <a:off x="1651" y="848"/>
                <a:ext cx="581" cy="304"/>
                <a:chOff x="0" y="0"/>
                <a:chExt cx="581" cy="304"/>
              </a:xfrm>
            </p:grpSpPr>
            <p:sp>
              <p:nvSpPr>
                <p:cNvPr id="495655" name="矩形 541735"/>
                <p:cNvSpPr/>
                <p:nvPr/>
              </p:nvSpPr>
              <p:spPr>
                <a:xfrm>
                  <a:off x="105" y="100"/>
                  <a:ext cx="476" cy="20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a10=11</a:t>
                  </a:r>
                  <a:endParaRPr lang="en-US" altLang="x-none" sz="2000" dirty="0">
                    <a:latin typeface="Times New Roman" panose="02020603050405020304" pitchFamily="2" charset="0"/>
                    <a:ea typeface="宋体" panose="02010600030101010101" pitchFamily="2" charset="-122"/>
                  </a:endParaRPr>
                </a:p>
              </p:txBody>
            </p:sp>
            <p:sp>
              <p:nvSpPr>
                <p:cNvPr id="495656" name="直接连接符 541736"/>
                <p:cNvSpPr/>
                <p:nvPr/>
              </p:nvSpPr>
              <p:spPr>
                <a:xfrm flipV="1">
                  <a:off x="0" y="0"/>
                  <a:ext cx="384" cy="288"/>
                </a:xfrm>
                <a:prstGeom prst="line">
                  <a:avLst/>
                </a:prstGeom>
                <a:ln w="19050" cap="flat" cmpd="sng">
                  <a:solidFill>
                    <a:schemeClr val="tx1"/>
                  </a:solidFill>
                  <a:prstDash val="solid"/>
                  <a:round/>
                  <a:headEnd type="none" w="med" len="med"/>
                  <a:tailEnd type="triangle" w="med" len="med"/>
                </a:ln>
              </p:spPr>
            </p:sp>
          </p:grpSp>
          <p:grpSp>
            <p:nvGrpSpPr>
              <p:cNvPr id="495657" name="组合 541737"/>
              <p:cNvGrpSpPr/>
              <p:nvPr/>
            </p:nvGrpSpPr>
            <p:grpSpPr>
              <a:xfrm>
                <a:off x="2208" y="544"/>
                <a:ext cx="544" cy="204"/>
                <a:chOff x="0" y="0"/>
                <a:chExt cx="544" cy="204"/>
              </a:xfrm>
            </p:grpSpPr>
            <p:sp>
              <p:nvSpPr>
                <p:cNvPr id="495658" name="矩形 541738"/>
                <p:cNvSpPr/>
                <p:nvPr/>
              </p:nvSpPr>
              <p:spPr>
                <a:xfrm>
                  <a:off x="0" y="0"/>
                  <a:ext cx="453" cy="20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a12=5</a:t>
                  </a:r>
                  <a:endParaRPr lang="en-US" altLang="x-none" sz="2000" dirty="0">
                    <a:latin typeface="Times New Roman" panose="02020603050405020304" pitchFamily="2" charset="0"/>
                    <a:ea typeface="宋体" panose="02010600030101010101" pitchFamily="2" charset="-122"/>
                  </a:endParaRPr>
                </a:p>
              </p:txBody>
            </p:sp>
            <p:sp>
              <p:nvSpPr>
                <p:cNvPr id="495659" name="直接连接符 541739"/>
                <p:cNvSpPr/>
                <p:nvPr/>
              </p:nvSpPr>
              <p:spPr>
                <a:xfrm>
                  <a:off x="0" y="192"/>
                  <a:ext cx="544" cy="0"/>
                </a:xfrm>
                <a:prstGeom prst="line">
                  <a:avLst/>
                </a:prstGeom>
                <a:ln w="19050" cap="flat" cmpd="sng">
                  <a:solidFill>
                    <a:schemeClr val="tx1"/>
                  </a:solidFill>
                  <a:prstDash val="solid"/>
                  <a:round/>
                  <a:headEnd type="none" w="med" len="med"/>
                  <a:tailEnd type="triangle" w="med" len="med"/>
                </a:ln>
              </p:spPr>
            </p:sp>
          </p:grpSp>
          <p:grpSp>
            <p:nvGrpSpPr>
              <p:cNvPr id="495660" name="组合 541740"/>
              <p:cNvGrpSpPr/>
              <p:nvPr/>
            </p:nvGrpSpPr>
            <p:grpSpPr>
              <a:xfrm>
                <a:off x="1464" y="288"/>
                <a:ext cx="672" cy="336"/>
                <a:chOff x="0" y="0"/>
                <a:chExt cx="672" cy="336"/>
              </a:xfrm>
            </p:grpSpPr>
            <p:sp>
              <p:nvSpPr>
                <p:cNvPr id="495661" name="矩形 541741"/>
                <p:cNvSpPr/>
                <p:nvPr/>
              </p:nvSpPr>
              <p:spPr>
                <a:xfrm>
                  <a:off x="264" y="8"/>
                  <a:ext cx="408" cy="20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a8=4</a:t>
                  </a:r>
                  <a:endParaRPr lang="en-US" altLang="x-none" sz="2000" dirty="0">
                    <a:latin typeface="Times New Roman" panose="02020603050405020304" pitchFamily="2" charset="0"/>
                    <a:ea typeface="宋体" panose="02010600030101010101" pitchFamily="2" charset="-122"/>
                  </a:endParaRPr>
                </a:p>
              </p:txBody>
            </p:sp>
            <p:sp>
              <p:nvSpPr>
                <p:cNvPr id="495662" name="直接连接符 541742"/>
                <p:cNvSpPr/>
                <p:nvPr/>
              </p:nvSpPr>
              <p:spPr>
                <a:xfrm>
                  <a:off x="0" y="0"/>
                  <a:ext cx="576" cy="336"/>
                </a:xfrm>
                <a:prstGeom prst="line">
                  <a:avLst/>
                </a:prstGeom>
                <a:ln w="19050" cap="flat" cmpd="sng">
                  <a:solidFill>
                    <a:schemeClr val="tx1"/>
                  </a:solidFill>
                  <a:prstDash val="solid"/>
                  <a:round/>
                  <a:headEnd type="none" w="med" len="med"/>
                  <a:tailEnd type="triangle" w="med" len="med"/>
                </a:ln>
              </p:spPr>
            </p:sp>
          </p:grpSp>
          <p:grpSp>
            <p:nvGrpSpPr>
              <p:cNvPr id="495663" name="组合 541743"/>
              <p:cNvGrpSpPr/>
              <p:nvPr/>
            </p:nvGrpSpPr>
            <p:grpSpPr>
              <a:xfrm>
                <a:off x="2256" y="248"/>
                <a:ext cx="693" cy="376"/>
                <a:chOff x="0" y="0"/>
                <a:chExt cx="693" cy="376"/>
              </a:xfrm>
            </p:grpSpPr>
            <p:sp>
              <p:nvSpPr>
                <p:cNvPr id="495664" name="矩形 541744"/>
                <p:cNvSpPr/>
                <p:nvPr/>
              </p:nvSpPr>
              <p:spPr>
                <a:xfrm>
                  <a:off x="240" y="0"/>
                  <a:ext cx="453" cy="20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a11=2</a:t>
                  </a:r>
                  <a:endParaRPr lang="en-US" altLang="x-none" sz="2000" dirty="0">
                    <a:latin typeface="Times New Roman" panose="02020603050405020304" pitchFamily="2" charset="0"/>
                    <a:ea typeface="宋体" panose="02010600030101010101" pitchFamily="2" charset="-122"/>
                  </a:endParaRPr>
                </a:p>
              </p:txBody>
            </p:sp>
            <p:sp>
              <p:nvSpPr>
                <p:cNvPr id="495665" name="直接连接符 541745"/>
                <p:cNvSpPr/>
                <p:nvPr/>
              </p:nvSpPr>
              <p:spPr>
                <a:xfrm>
                  <a:off x="0" y="0"/>
                  <a:ext cx="616" cy="376"/>
                </a:xfrm>
                <a:prstGeom prst="line">
                  <a:avLst/>
                </a:prstGeom>
                <a:ln w="19050" cap="flat" cmpd="sng">
                  <a:solidFill>
                    <a:schemeClr val="tx1"/>
                  </a:solidFill>
                  <a:prstDash val="solid"/>
                  <a:round/>
                  <a:headEnd type="none" w="med" len="med"/>
                  <a:tailEnd type="triangle" w="med" len="med"/>
                </a:ln>
              </p:spPr>
            </p:sp>
          </p:grpSp>
        </p:grpSp>
        <p:sp>
          <p:nvSpPr>
            <p:cNvPr id="495666" name="矩形 541746"/>
            <p:cNvSpPr/>
            <p:nvPr/>
          </p:nvSpPr>
          <p:spPr>
            <a:xfrm>
              <a:off x="708" y="1440"/>
              <a:ext cx="1428"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7-24  </a:t>
              </a:r>
              <a:r>
                <a:rPr lang="zh-CN" altLang="en-US" sz="2000" b="1" dirty="0">
                  <a:latin typeface="Times New Roman" panose="02020603050405020304" pitchFamily="2" charset="0"/>
                  <a:ea typeface="宋体" panose="02010600030101010101" pitchFamily="2" charset="-122"/>
                </a:rPr>
                <a:t>一个</a:t>
              </a:r>
              <a:r>
                <a:rPr lang="en-US" altLang="x-none" sz="2000" b="1" dirty="0">
                  <a:latin typeface="Times New Roman" panose="02020603050405020304" pitchFamily="2" charset="0"/>
                  <a:ea typeface="宋体" panose="02010600030101010101" pitchFamily="2" charset="-122"/>
                </a:rPr>
                <a:t>AOE</a:t>
              </a:r>
              <a:r>
                <a:rPr lang="zh-CN" altLang="en-US" sz="2000" b="1" dirty="0">
                  <a:latin typeface="Times New Roman" panose="02020603050405020304" pitchFamily="2" charset="0"/>
                  <a:ea typeface="宋体" panose="02010600030101010101" pitchFamily="2" charset="-122"/>
                </a:rPr>
                <a:t>网</a:t>
              </a:r>
              <a:endParaRPr lang="zh-CN" altLang="en-US" sz="2000"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6049" name="文本占位符 432129"/>
          <p:cNvSpPr>
            <a:spLocks noGrp="1"/>
          </p:cNvSpPr>
          <p:nvPr>
            <p:ph idx="1"/>
          </p:nvPr>
        </p:nvSpPr>
        <p:spPr>
          <a:xfrm>
            <a:off x="1676400" y="188913"/>
            <a:ext cx="8839200" cy="4203700"/>
          </a:xfrm>
        </p:spPr>
        <p:txBody>
          <a:bodyPr anchor="t"/>
          <a:p>
            <a:pPr marL="0" indent="0">
              <a:lnSpc>
                <a:spcPct val="110000"/>
              </a:lnSpc>
              <a:buNone/>
            </a:pPr>
            <a:r>
              <a:rPr lang="zh-CN" altLang="en-US" b="1" dirty="0">
                <a:solidFill>
                  <a:schemeClr val="folHlink"/>
                </a:solidFill>
              </a:rPr>
              <a:t>       生成树、生成森林</a:t>
            </a:r>
            <a:r>
              <a:rPr lang="zh-CN" altLang="en-US" b="1" dirty="0"/>
              <a:t>：</a:t>
            </a:r>
            <a:r>
              <a:rPr lang="zh-CN" altLang="en-US" sz="2800" b="1" dirty="0"/>
              <a:t>一个连通图</a:t>
            </a:r>
            <a:r>
              <a:rPr lang="en-US" altLang="x-none" sz="2800" b="1" dirty="0"/>
              <a:t>(</a:t>
            </a:r>
            <a:r>
              <a:rPr lang="zh-CN" altLang="en-US" sz="2800" b="1" dirty="0"/>
              <a:t>无向图</a:t>
            </a:r>
            <a:r>
              <a:rPr lang="en-US" altLang="x-none" sz="2800" b="1" dirty="0"/>
              <a:t>)</a:t>
            </a:r>
            <a:r>
              <a:rPr lang="zh-CN" altLang="en-US" sz="2800" b="1" dirty="0"/>
              <a:t>的生成树是一个极小连通子图，它</a:t>
            </a:r>
            <a:r>
              <a:rPr lang="zh-CN" altLang="en-US" sz="2800" b="1" dirty="0">
                <a:solidFill>
                  <a:schemeClr val="folHlink"/>
                </a:solidFill>
              </a:rPr>
              <a:t>含有图中全部</a:t>
            </a:r>
            <a:r>
              <a:rPr lang="en-US" altLang="x-none" sz="2800" b="1" dirty="0">
                <a:solidFill>
                  <a:schemeClr val="folHlink"/>
                </a:solidFill>
              </a:rPr>
              <a:t>n</a:t>
            </a:r>
            <a:r>
              <a:rPr lang="zh-CN" altLang="en-US" sz="2800" b="1" dirty="0">
                <a:solidFill>
                  <a:schemeClr val="folHlink"/>
                </a:solidFill>
              </a:rPr>
              <a:t>个顶点</a:t>
            </a:r>
            <a:r>
              <a:rPr lang="zh-CN" altLang="en-US" sz="2800" b="1" dirty="0"/>
              <a:t>和只有足以构成一棵树的</a:t>
            </a:r>
            <a:r>
              <a:rPr lang="en-US" altLang="x-none" sz="2800" b="1" dirty="0">
                <a:solidFill>
                  <a:schemeClr val="folHlink"/>
                </a:solidFill>
              </a:rPr>
              <a:t>n-1</a:t>
            </a:r>
            <a:r>
              <a:rPr lang="zh-CN" altLang="en-US" sz="2800" b="1" dirty="0">
                <a:solidFill>
                  <a:schemeClr val="folHlink"/>
                </a:solidFill>
              </a:rPr>
              <a:t>条边</a:t>
            </a:r>
            <a:r>
              <a:rPr lang="zh-CN" altLang="en-US" sz="2800" b="1" dirty="0"/>
              <a:t>，称为图的</a:t>
            </a:r>
            <a:r>
              <a:rPr lang="zh-CN" altLang="en-US" sz="2800" b="1" dirty="0">
                <a:solidFill>
                  <a:schemeClr val="folHlink"/>
                </a:solidFill>
              </a:rPr>
              <a:t>生成树</a:t>
            </a:r>
            <a:r>
              <a:rPr lang="zh-CN" altLang="en-US" sz="2800" b="1" dirty="0"/>
              <a:t>，如图</a:t>
            </a:r>
            <a:r>
              <a:rPr lang="en-US" altLang="x-none" sz="2800" b="1" dirty="0"/>
              <a:t>7-2</a:t>
            </a:r>
            <a:r>
              <a:rPr lang="zh-CN" altLang="en-US" sz="2800" b="1" dirty="0"/>
              <a:t>所示。</a:t>
            </a:r>
            <a:endParaRPr lang="zh-CN" altLang="en-US" sz="2800" b="1" dirty="0"/>
          </a:p>
          <a:p>
            <a:pPr marL="0" indent="0">
              <a:lnSpc>
                <a:spcPct val="110000"/>
              </a:lnSpc>
              <a:buNone/>
            </a:pPr>
            <a:r>
              <a:rPr lang="zh-CN" altLang="en-US" sz="2800" b="1" dirty="0"/>
              <a:t>       关于无向图的生成树的几个结论：</a:t>
            </a:r>
            <a:endParaRPr lang="zh-CN" altLang="en-US" sz="2800" b="1" dirty="0"/>
          </a:p>
          <a:p>
            <a:pPr marL="533400" lvl="1" indent="0">
              <a:lnSpc>
                <a:spcPct val="110000"/>
              </a:lnSpc>
              <a:buNone/>
            </a:pPr>
            <a:r>
              <a:rPr lang="zh-CN" altLang="en-US" sz="2400" b="1" dirty="0"/>
              <a:t> </a:t>
            </a:r>
            <a:r>
              <a:rPr lang="zh-CN" altLang="en-US" b="1" dirty="0">
                <a:solidFill>
                  <a:schemeClr val="folHlink"/>
                </a:solidFill>
                <a:latin typeface="宋体" panose="02010600030101010101" pitchFamily="2" charset="-122"/>
              </a:rPr>
              <a:t>◆</a:t>
            </a:r>
            <a:r>
              <a:rPr lang="zh-CN" altLang="en-US" b="1" dirty="0"/>
              <a:t> 一棵有</a:t>
            </a:r>
            <a:r>
              <a:rPr lang="en-US" altLang="x-none" b="1" dirty="0"/>
              <a:t>n</a:t>
            </a:r>
            <a:r>
              <a:rPr lang="zh-CN" altLang="en-US" b="1" dirty="0"/>
              <a:t>个顶点的生成树有且仅有</a:t>
            </a:r>
            <a:r>
              <a:rPr lang="en-US" altLang="x-none" b="1" dirty="0"/>
              <a:t>n-1</a:t>
            </a:r>
            <a:r>
              <a:rPr lang="zh-CN" altLang="en-US" b="1" dirty="0"/>
              <a:t>条边；</a:t>
            </a:r>
            <a:endParaRPr lang="zh-CN" altLang="en-US" b="1" dirty="0"/>
          </a:p>
          <a:p>
            <a:pPr marL="533400" lvl="1" indent="0">
              <a:lnSpc>
                <a:spcPct val="110000"/>
              </a:lnSpc>
              <a:buNone/>
            </a:pPr>
            <a:r>
              <a:rPr lang="zh-CN" altLang="en-US" b="1" dirty="0">
                <a:solidFill>
                  <a:schemeClr val="hlink"/>
                </a:solidFill>
              </a:rPr>
              <a:t> </a:t>
            </a: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如果一个图有</a:t>
            </a:r>
            <a:r>
              <a:rPr lang="en-US" altLang="x-none" b="1" dirty="0"/>
              <a:t>n</a:t>
            </a:r>
            <a:r>
              <a:rPr lang="zh-CN" altLang="en-US" b="1" dirty="0"/>
              <a:t>个顶点和小于</a:t>
            </a:r>
            <a:r>
              <a:rPr lang="en-US" altLang="x-none" b="1" dirty="0"/>
              <a:t>n-1</a:t>
            </a:r>
            <a:r>
              <a:rPr lang="zh-CN" altLang="en-US" b="1" dirty="0"/>
              <a:t>条边，则是非连通图；</a:t>
            </a:r>
            <a:endParaRPr lang="zh-CN" altLang="en-US" b="1" dirty="0"/>
          </a:p>
        </p:txBody>
      </p:sp>
      <p:grpSp>
        <p:nvGrpSpPr>
          <p:cNvPr id="386050" name="组合 432130"/>
          <p:cNvGrpSpPr/>
          <p:nvPr/>
        </p:nvGrpSpPr>
        <p:grpSpPr>
          <a:xfrm>
            <a:off x="7535863" y="4437063"/>
            <a:ext cx="2879725" cy="1657350"/>
            <a:chOff x="0" y="0"/>
            <a:chExt cx="1814" cy="1044"/>
          </a:xfrm>
        </p:grpSpPr>
        <p:grpSp>
          <p:nvGrpSpPr>
            <p:cNvPr id="386051" name="组合 432131"/>
            <p:cNvGrpSpPr/>
            <p:nvPr/>
          </p:nvGrpSpPr>
          <p:grpSpPr>
            <a:xfrm>
              <a:off x="576" y="0"/>
              <a:ext cx="803" cy="696"/>
              <a:chOff x="0" y="0"/>
              <a:chExt cx="803" cy="696"/>
            </a:xfrm>
          </p:grpSpPr>
          <p:sp>
            <p:nvSpPr>
              <p:cNvPr id="386052" name="椭圆 432132"/>
              <p:cNvSpPr/>
              <p:nvPr/>
            </p:nvSpPr>
            <p:spPr>
              <a:xfrm>
                <a:off x="0" y="0"/>
                <a:ext cx="227"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86053" name="椭圆 432133"/>
              <p:cNvSpPr/>
              <p:nvPr/>
            </p:nvSpPr>
            <p:spPr>
              <a:xfrm>
                <a:off x="541" y="12"/>
                <a:ext cx="227"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86054" name="椭圆 432134"/>
              <p:cNvSpPr/>
              <p:nvPr/>
            </p:nvSpPr>
            <p:spPr>
              <a:xfrm>
                <a:off x="5" y="492"/>
                <a:ext cx="227"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86055" name="椭圆 432135"/>
              <p:cNvSpPr/>
              <p:nvPr/>
            </p:nvSpPr>
            <p:spPr>
              <a:xfrm>
                <a:off x="576" y="492"/>
                <a:ext cx="227"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86056" name="直接连接符 432136"/>
              <p:cNvSpPr/>
              <p:nvPr/>
            </p:nvSpPr>
            <p:spPr>
              <a:xfrm>
                <a:off x="120" y="212"/>
                <a:ext cx="0" cy="272"/>
              </a:xfrm>
              <a:prstGeom prst="line">
                <a:avLst/>
              </a:prstGeom>
              <a:ln w="9525" cap="flat" cmpd="sng">
                <a:solidFill>
                  <a:schemeClr val="tx1"/>
                </a:solidFill>
                <a:prstDash val="solid"/>
                <a:round/>
                <a:headEnd type="none" w="med" len="med"/>
                <a:tailEnd type="none" w="med" len="med"/>
              </a:ln>
            </p:spPr>
          </p:sp>
          <p:sp>
            <p:nvSpPr>
              <p:cNvPr id="386057" name="直接连接符 432137"/>
              <p:cNvSpPr/>
              <p:nvPr/>
            </p:nvSpPr>
            <p:spPr>
              <a:xfrm>
                <a:off x="232" y="596"/>
                <a:ext cx="336" cy="0"/>
              </a:xfrm>
              <a:prstGeom prst="line">
                <a:avLst/>
              </a:prstGeom>
              <a:ln w="9525" cap="flat" cmpd="sng">
                <a:solidFill>
                  <a:schemeClr val="tx1"/>
                </a:solidFill>
                <a:prstDash val="solid"/>
                <a:round/>
                <a:headEnd type="none" w="med" len="med"/>
                <a:tailEnd type="none" w="med" len="med"/>
              </a:ln>
            </p:spPr>
          </p:sp>
          <p:sp>
            <p:nvSpPr>
              <p:cNvPr id="386058" name="直接连接符 432138"/>
              <p:cNvSpPr/>
              <p:nvPr/>
            </p:nvSpPr>
            <p:spPr>
              <a:xfrm>
                <a:off x="224" y="108"/>
                <a:ext cx="317" cy="0"/>
              </a:xfrm>
              <a:prstGeom prst="line">
                <a:avLst/>
              </a:prstGeom>
              <a:ln w="9525" cap="flat" cmpd="sng">
                <a:solidFill>
                  <a:schemeClr val="tx1"/>
                </a:solidFill>
                <a:prstDash val="solid"/>
                <a:round/>
                <a:headEnd type="none" w="med" len="med"/>
                <a:tailEnd type="none" w="med" len="med"/>
              </a:ln>
            </p:spPr>
          </p:sp>
        </p:grpSp>
        <p:sp>
          <p:nvSpPr>
            <p:cNvPr id="386059" name="矩形 432139"/>
            <p:cNvSpPr/>
            <p:nvPr/>
          </p:nvSpPr>
          <p:spPr>
            <a:xfrm>
              <a:off x="0" y="840"/>
              <a:ext cx="1814" cy="204"/>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7-2  </a:t>
              </a:r>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G2</a:t>
              </a:r>
              <a:r>
                <a:rPr lang="zh-CN" altLang="en-US" sz="2000" b="1" dirty="0">
                  <a:latin typeface="Times New Roman" panose="02020603050405020304" pitchFamily="2" charset="0"/>
                  <a:ea typeface="宋体" panose="02010600030101010101" pitchFamily="2" charset="-122"/>
                </a:rPr>
                <a:t>的一棵生成树</a:t>
              </a:r>
              <a:endParaRPr lang="zh-CN" altLang="en-US" sz="2000" b="1" dirty="0">
                <a:latin typeface="Times New Roman" panose="02020603050405020304" pitchFamily="2" charset="0"/>
                <a:ea typeface="宋体" panose="02010600030101010101" pitchFamily="2" charset="-122"/>
              </a:endParaRPr>
            </a:p>
          </p:txBody>
        </p:sp>
      </p:grpSp>
      <p:sp>
        <p:nvSpPr>
          <p:cNvPr id="386060" name="矩形 432140"/>
          <p:cNvSpPr/>
          <p:nvPr/>
        </p:nvSpPr>
        <p:spPr>
          <a:xfrm>
            <a:off x="1703388" y="4437063"/>
            <a:ext cx="5545137" cy="2016125"/>
          </a:xfrm>
          <a:prstGeom prst="rect">
            <a:avLst/>
          </a:prstGeom>
          <a:noFill/>
          <a:ln w="9525">
            <a:noFill/>
          </a:ln>
        </p:spPr>
        <p:txBody>
          <a:bodyPr anchor="t"/>
          <a:p>
            <a:pPr marL="533400" lvl="1" indent="0" algn="l" eaLnBrk="1" fontAlgn="base" latinLnBrk="0" hangingPunct="1">
              <a:lnSpc>
                <a:spcPct val="110000"/>
              </a:lnSpc>
              <a:spcBef>
                <a:spcPct val="20000"/>
              </a:spcBef>
              <a:spcAft>
                <a:spcPct val="0"/>
              </a:spcAft>
              <a:buClr>
                <a:schemeClr val="tx1"/>
              </a:buClr>
              <a:buSzPct val="90000"/>
              <a:buFont typeface="Wingdings" panose="05000000000000000000" pitchFamily="2" charset="2"/>
              <a:buNone/>
            </a:pPr>
            <a:r>
              <a:rPr lang="zh-CN" altLang="en-US" sz="2800" b="1" u="none" baseline="0" dirty="0">
                <a:solidFill>
                  <a:schemeClr val="folHlink"/>
                </a:solidFill>
                <a:latin typeface="宋体" panose="02010600030101010101" pitchFamily="2" charset="-122"/>
                <a:ea typeface="宋体" panose="02010600030101010101" pitchFamily="2" charset="-122"/>
              </a:rPr>
              <a:t>◆</a:t>
            </a:r>
            <a:r>
              <a:rPr lang="zh-CN" altLang="en-US" sz="2800" b="1" u="none" baseline="0" dirty="0">
                <a:solidFill>
                  <a:schemeClr val="hlink"/>
                </a:solidFill>
                <a:latin typeface="Times New Roman" panose="02020603050405020304" pitchFamily="2" charset="0"/>
                <a:ea typeface="宋体" panose="02010600030101010101" pitchFamily="2" charset="-122"/>
              </a:rPr>
              <a:t> </a:t>
            </a:r>
            <a:r>
              <a:rPr lang="zh-CN" altLang="en-US" sz="2800" b="1" u="none" baseline="0" dirty="0">
                <a:solidFill>
                  <a:schemeClr val="tx1"/>
                </a:solidFill>
                <a:latin typeface="Times New Roman" panose="02020603050405020304" pitchFamily="2" charset="0"/>
                <a:ea typeface="宋体" panose="02010600030101010101" pitchFamily="2" charset="-122"/>
              </a:rPr>
              <a:t>如果多于</a:t>
            </a:r>
            <a:r>
              <a:rPr lang="en-US" altLang="x-none" sz="2800" b="1" u="none" baseline="0" dirty="0">
                <a:solidFill>
                  <a:schemeClr val="tx1"/>
                </a:solidFill>
                <a:latin typeface="Times New Roman" panose="02020603050405020304" pitchFamily="2" charset="0"/>
                <a:ea typeface="宋体" panose="02010600030101010101" pitchFamily="2" charset="-122"/>
              </a:rPr>
              <a:t>n-1</a:t>
            </a:r>
            <a:r>
              <a:rPr lang="zh-CN" altLang="en-US" sz="2800" b="1" u="none" baseline="0" dirty="0">
                <a:solidFill>
                  <a:schemeClr val="tx1"/>
                </a:solidFill>
                <a:latin typeface="Times New Roman" panose="02020603050405020304" pitchFamily="2" charset="0"/>
                <a:ea typeface="宋体" panose="02010600030101010101" pitchFamily="2" charset="-122"/>
              </a:rPr>
              <a:t>条边，则一定有环；</a:t>
            </a:r>
            <a:endParaRPr lang="zh-CN" altLang="en-US" sz="2800" b="1" u="none" baseline="0" dirty="0">
              <a:solidFill>
                <a:schemeClr val="tx1"/>
              </a:solidFill>
              <a:latin typeface="Times New Roman" panose="02020603050405020304" pitchFamily="2" charset="0"/>
              <a:ea typeface="宋体" panose="02010600030101010101" pitchFamily="2" charset="-122"/>
            </a:endParaRPr>
          </a:p>
          <a:p>
            <a:pPr marL="533400" lvl="1" indent="0" algn="l" eaLnBrk="1" fontAlgn="base" latinLnBrk="0" hangingPunct="1">
              <a:lnSpc>
                <a:spcPct val="110000"/>
              </a:lnSpc>
              <a:spcBef>
                <a:spcPct val="20000"/>
              </a:spcBef>
              <a:spcAft>
                <a:spcPct val="0"/>
              </a:spcAft>
              <a:buClr>
                <a:schemeClr val="tx1"/>
              </a:buClr>
              <a:buSzPct val="90000"/>
              <a:buFont typeface="Wingdings" panose="05000000000000000000" pitchFamily="2" charset="2"/>
              <a:buNone/>
            </a:pPr>
            <a:r>
              <a:rPr lang="zh-CN" altLang="en-US" sz="2800" b="1" u="none" baseline="0" dirty="0">
                <a:solidFill>
                  <a:schemeClr val="hlink"/>
                </a:solidFill>
                <a:latin typeface="Times New Roman" panose="02020603050405020304" pitchFamily="2" charset="0"/>
                <a:ea typeface="宋体" panose="02010600030101010101" pitchFamily="2" charset="-122"/>
              </a:rPr>
              <a:t> </a:t>
            </a:r>
            <a:r>
              <a:rPr lang="zh-CN" altLang="en-US" sz="2800" b="1" u="none" baseline="0" dirty="0">
                <a:solidFill>
                  <a:schemeClr val="folHlink"/>
                </a:solidFill>
                <a:latin typeface="宋体" panose="02010600030101010101" pitchFamily="2" charset="-122"/>
                <a:ea typeface="宋体" panose="02010600030101010101" pitchFamily="2" charset="-122"/>
              </a:rPr>
              <a:t>◆</a:t>
            </a:r>
            <a:r>
              <a:rPr lang="zh-CN" altLang="en-US" sz="2800" b="1" u="none" baseline="0" dirty="0">
                <a:solidFill>
                  <a:schemeClr val="hlink"/>
                </a:solidFill>
                <a:latin typeface="Times New Roman" panose="02020603050405020304" pitchFamily="2" charset="0"/>
                <a:ea typeface="宋体" panose="02010600030101010101" pitchFamily="2" charset="-122"/>
              </a:rPr>
              <a:t> </a:t>
            </a:r>
            <a:r>
              <a:rPr lang="zh-CN" altLang="en-US" sz="2800" b="1" u="none" baseline="0" dirty="0">
                <a:solidFill>
                  <a:schemeClr val="tx1"/>
                </a:solidFill>
                <a:latin typeface="Times New Roman" panose="02020603050405020304" pitchFamily="2" charset="0"/>
                <a:ea typeface="宋体" panose="02010600030101010101" pitchFamily="2" charset="-122"/>
              </a:rPr>
              <a:t>有</a:t>
            </a:r>
            <a:r>
              <a:rPr lang="en-US" altLang="x-none" sz="2800" b="1" u="none" baseline="0" dirty="0">
                <a:solidFill>
                  <a:schemeClr val="tx1"/>
                </a:solidFill>
                <a:latin typeface="Times New Roman" panose="02020603050405020304" pitchFamily="2" charset="0"/>
                <a:ea typeface="宋体" panose="02010600030101010101" pitchFamily="2" charset="-122"/>
              </a:rPr>
              <a:t>n-1</a:t>
            </a:r>
            <a:r>
              <a:rPr lang="zh-CN" altLang="en-US" sz="2800" b="1" u="none" baseline="0" dirty="0">
                <a:solidFill>
                  <a:schemeClr val="tx1"/>
                </a:solidFill>
                <a:latin typeface="Times New Roman" panose="02020603050405020304" pitchFamily="2" charset="0"/>
                <a:ea typeface="宋体" panose="02010600030101010101" pitchFamily="2" charset="-122"/>
              </a:rPr>
              <a:t>条边的图不一定是生成树。</a:t>
            </a:r>
            <a:endParaRPr lang="zh-CN" altLang="en-US" sz="2800" b="1" u="none" baseline="0" dirty="0">
              <a:solidFill>
                <a:schemeClr val="tx1"/>
              </a:solidFill>
              <a:latin typeface="Times New Roman" panose="02020603050405020304" pitchFamily="2" charset="0"/>
              <a:ea typeface="宋体" panose="02010600030101010101" pitchFamily="2" charset="-122"/>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6641" name="文本占位符 542721"/>
          <p:cNvSpPr>
            <a:spLocks noGrp="1"/>
          </p:cNvSpPr>
          <p:nvPr>
            <p:ph idx="1"/>
          </p:nvPr>
        </p:nvSpPr>
        <p:spPr>
          <a:xfrm>
            <a:off x="1676400" y="188913"/>
            <a:ext cx="8812213" cy="6480175"/>
          </a:xfrm>
        </p:spPr>
        <p:txBody>
          <a:bodyPr anchor="t"/>
          <a:p>
            <a:pPr marL="0" indent="0">
              <a:lnSpc>
                <a:spcPct val="110000"/>
              </a:lnSpc>
              <a:buNone/>
            </a:pPr>
            <a:r>
              <a:rPr lang="en-US" altLang="x-none" sz="4000" b="1" dirty="0">
                <a:solidFill>
                  <a:schemeClr val="tx2"/>
                </a:solidFill>
              </a:rPr>
              <a:t>1</a:t>
            </a:r>
            <a:r>
              <a:rPr lang="en-US" altLang="x-none" sz="4000" b="1" dirty="0">
                <a:solidFill>
                  <a:schemeClr val="tx2"/>
                </a:solidFill>
                <a:latin typeface="宋体" panose="02010600030101010101" pitchFamily="2" charset="-122"/>
              </a:rPr>
              <a:t> </a:t>
            </a:r>
            <a:r>
              <a:rPr lang="zh-CN" altLang="en-US" sz="4000" b="1" dirty="0">
                <a:solidFill>
                  <a:schemeClr val="tx2"/>
                </a:solidFill>
                <a:latin typeface="楷体_GB2312" pitchFamily="1" charset="-122"/>
                <a:ea typeface="楷体_GB2312" pitchFamily="1" charset="-122"/>
              </a:rPr>
              <a:t>与</a:t>
            </a:r>
            <a:r>
              <a:rPr lang="en-US" altLang="x-none" sz="4000" b="1" dirty="0">
                <a:solidFill>
                  <a:schemeClr val="tx2"/>
                </a:solidFill>
              </a:rPr>
              <a:t>AOE</a:t>
            </a:r>
            <a:r>
              <a:rPr lang="zh-CN" altLang="en-US" sz="4000" b="1" dirty="0">
                <a:solidFill>
                  <a:schemeClr val="tx2"/>
                </a:solidFill>
                <a:ea typeface="楷体_GB2312" pitchFamily="1" charset="-122"/>
              </a:rPr>
              <a:t>有关的研究问题</a:t>
            </a:r>
            <a:endParaRPr lang="zh-CN" altLang="en-US" sz="4000" b="1" dirty="0">
              <a:solidFill>
                <a:schemeClr val="tx2"/>
              </a:solidFill>
              <a:ea typeface="楷体_GB2312" pitchFamily="1" charset="-122"/>
            </a:endParaRPr>
          </a:p>
          <a:p>
            <a:pPr marL="533400" lvl="1" indent="0">
              <a:lnSpc>
                <a:spcPct val="110000"/>
              </a:lnSpc>
              <a:buNone/>
            </a:pPr>
            <a:r>
              <a:rPr lang="zh-CN" altLang="en-US" b="1" dirty="0">
                <a:solidFill>
                  <a:schemeClr val="folHlink"/>
                </a:solidFill>
                <a:latin typeface="宋体" panose="02010600030101010101" pitchFamily="2" charset="-122"/>
              </a:rPr>
              <a:t>◆</a:t>
            </a:r>
            <a:r>
              <a:rPr lang="zh-CN" altLang="en-US" b="1" dirty="0">
                <a:latin typeface="宋体" panose="02010600030101010101" pitchFamily="2" charset="-122"/>
                <a:ea typeface="Arial Unicode MS" panose="020B0604020202020204" charset="-122"/>
              </a:rPr>
              <a:t> </a:t>
            </a:r>
            <a:r>
              <a:rPr lang="zh-CN" altLang="en-US" b="1" dirty="0">
                <a:latin typeface="宋体" panose="02010600030101010101" pitchFamily="2" charset="-122"/>
              </a:rPr>
              <a:t>完成整个工程至少需要多少时间</a:t>
            </a:r>
            <a:r>
              <a:rPr lang="en-US" altLang="x-none" b="1" dirty="0">
                <a:latin typeface="宋体" panose="02010600030101010101" pitchFamily="2" charset="-122"/>
              </a:rPr>
              <a:t>?</a:t>
            </a:r>
            <a:endParaRPr lang="en-US" altLang="x-none" b="1" dirty="0">
              <a:latin typeface="宋体" panose="02010600030101010101" pitchFamily="2" charset="-122"/>
            </a:endParaRPr>
          </a:p>
          <a:p>
            <a:pPr marL="533400" lvl="1" indent="0">
              <a:lnSpc>
                <a:spcPct val="110000"/>
              </a:lnSpc>
              <a:buNone/>
            </a:pPr>
            <a:r>
              <a:rPr lang="en-US" altLang="x-none" b="1" dirty="0">
                <a:solidFill>
                  <a:schemeClr val="folHlink"/>
                </a:solidFill>
                <a:latin typeface="宋体" panose="02010600030101010101" pitchFamily="2" charset="-122"/>
              </a:rPr>
              <a:t>◆</a:t>
            </a:r>
            <a:r>
              <a:rPr lang="en-US" altLang="x-none" b="1" dirty="0">
                <a:latin typeface="宋体" panose="02010600030101010101" pitchFamily="2" charset="-122"/>
                <a:ea typeface="Arial Unicode MS" panose="020B0604020202020204" charset="-122"/>
              </a:rPr>
              <a:t> </a:t>
            </a:r>
            <a:r>
              <a:rPr lang="zh-CN" altLang="en-US" b="1" dirty="0">
                <a:latin typeface="宋体" panose="02010600030101010101" pitchFamily="2" charset="-122"/>
              </a:rPr>
              <a:t>哪些活动是影响工程进度</a:t>
            </a:r>
            <a:r>
              <a:rPr lang="en-US" altLang="x-none" b="1" dirty="0">
                <a:latin typeface="宋体" panose="02010600030101010101" pitchFamily="2" charset="-122"/>
              </a:rPr>
              <a:t>(</a:t>
            </a:r>
            <a:r>
              <a:rPr lang="zh-CN" altLang="en-US" b="1" dirty="0">
                <a:latin typeface="宋体" panose="02010600030101010101" pitchFamily="2" charset="-122"/>
              </a:rPr>
              <a:t>费用</a:t>
            </a:r>
            <a:r>
              <a:rPr lang="en-US" altLang="x-none" b="1" dirty="0">
                <a:latin typeface="宋体" panose="02010600030101010101" pitchFamily="2" charset="-122"/>
              </a:rPr>
              <a:t>)</a:t>
            </a:r>
            <a:r>
              <a:rPr lang="zh-CN" altLang="en-US" b="1" dirty="0">
                <a:latin typeface="宋体" panose="02010600030101010101" pitchFamily="2" charset="-122"/>
              </a:rPr>
              <a:t>的关键</a:t>
            </a:r>
            <a:r>
              <a:rPr lang="en-US" altLang="x-none" b="1" dirty="0">
                <a:latin typeface="宋体" panose="02010600030101010101" pitchFamily="2" charset="-122"/>
              </a:rPr>
              <a:t>?</a:t>
            </a:r>
            <a:endParaRPr lang="en-US" altLang="x-none" b="1" dirty="0">
              <a:latin typeface="宋体" panose="02010600030101010101" pitchFamily="2" charset="-122"/>
            </a:endParaRPr>
          </a:p>
          <a:p>
            <a:pPr marL="0" indent="0">
              <a:lnSpc>
                <a:spcPct val="110000"/>
              </a:lnSpc>
              <a:buNone/>
            </a:pPr>
            <a:r>
              <a:rPr lang="en-US" altLang="x-none" sz="2800" b="1" dirty="0">
                <a:solidFill>
                  <a:schemeClr val="folHlink"/>
                </a:solidFill>
                <a:latin typeface="宋体" panose="02010600030101010101" pitchFamily="2" charset="-122"/>
              </a:rPr>
              <a:t>    </a:t>
            </a:r>
            <a:r>
              <a:rPr lang="zh-CN" altLang="en-US" sz="2800" b="1" dirty="0">
                <a:solidFill>
                  <a:schemeClr val="folHlink"/>
                </a:solidFill>
                <a:latin typeface="宋体" panose="02010600030101010101" pitchFamily="2" charset="-122"/>
              </a:rPr>
              <a:t>工程完成最短时间</a:t>
            </a:r>
            <a:r>
              <a:rPr lang="zh-CN" altLang="en-US" sz="2800" b="1" dirty="0"/>
              <a:t>：从起点到终点的最长路径长度</a:t>
            </a:r>
            <a:r>
              <a:rPr lang="en-US" altLang="x-none" sz="2800" b="1" dirty="0"/>
              <a:t>(</a:t>
            </a:r>
            <a:r>
              <a:rPr lang="zh-CN" altLang="en-US" sz="2800" b="1" dirty="0">
                <a:solidFill>
                  <a:schemeClr val="accent1"/>
                </a:solidFill>
              </a:rPr>
              <a:t>路径上各活动持续时间之和</a:t>
            </a:r>
            <a:r>
              <a:rPr lang="en-US" altLang="x-none" sz="2800" b="1" dirty="0"/>
              <a:t>) </a:t>
            </a:r>
            <a:r>
              <a:rPr lang="zh-CN" altLang="en-US" sz="2800" b="1" dirty="0">
                <a:latin typeface="宋体" panose="02010600030101010101" pitchFamily="2" charset="-122"/>
              </a:rPr>
              <a:t>。</a:t>
            </a:r>
            <a:r>
              <a:rPr lang="zh-CN" altLang="en-US" sz="2800" b="1" dirty="0"/>
              <a:t>长度最长的路径称为</a:t>
            </a:r>
            <a:r>
              <a:rPr lang="zh-CN" altLang="en-US" sz="2800" b="1" dirty="0">
                <a:solidFill>
                  <a:schemeClr val="folHlink"/>
                </a:solidFill>
              </a:rPr>
              <a:t>关键路径</a:t>
            </a:r>
            <a:r>
              <a:rPr lang="zh-CN" altLang="en-US" sz="2800" b="1" dirty="0"/>
              <a:t>，</a:t>
            </a:r>
            <a:r>
              <a:rPr lang="zh-CN" altLang="en-US" sz="2800" b="1" dirty="0">
                <a:solidFill>
                  <a:schemeClr val="folHlink"/>
                </a:solidFill>
              </a:rPr>
              <a:t>关键路径</a:t>
            </a:r>
            <a:r>
              <a:rPr lang="zh-CN" altLang="en-US" sz="2800" b="1" dirty="0"/>
              <a:t>上的活动称为</a:t>
            </a:r>
            <a:r>
              <a:rPr lang="zh-CN" altLang="en-US" sz="2800" b="1" dirty="0">
                <a:solidFill>
                  <a:schemeClr val="folHlink"/>
                </a:solidFill>
              </a:rPr>
              <a:t>关键活动</a:t>
            </a:r>
            <a:r>
              <a:rPr lang="zh-CN" altLang="en-US" sz="2800" b="1" dirty="0">
                <a:latin typeface="宋体" panose="02010600030101010101" pitchFamily="2" charset="-122"/>
              </a:rPr>
              <a:t>。</a:t>
            </a:r>
            <a:r>
              <a:rPr lang="zh-CN" altLang="en-US" sz="2800" b="1" dirty="0"/>
              <a:t>关键活动是影响整个工程的关键</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t>        设</a:t>
            </a:r>
            <a:r>
              <a:rPr lang="en-US" altLang="x-none" sz="2800" b="1" dirty="0"/>
              <a:t>v</a:t>
            </a:r>
            <a:r>
              <a:rPr lang="en-US" altLang="x-none" sz="2800" b="1" baseline="-20000" dirty="0"/>
              <a:t>0</a:t>
            </a:r>
            <a:r>
              <a:rPr lang="zh-CN" altLang="en-US" sz="2800" b="1" dirty="0"/>
              <a:t>是起点，从</a:t>
            </a:r>
            <a:r>
              <a:rPr lang="en-US" altLang="x-none" sz="2800" b="1" dirty="0"/>
              <a:t>v</a:t>
            </a:r>
            <a:r>
              <a:rPr lang="en-US" altLang="x-none" sz="2800" b="1" baseline="-20000" dirty="0"/>
              <a:t>0</a:t>
            </a:r>
            <a:r>
              <a:rPr lang="zh-CN" altLang="en-US" sz="2800" b="1" dirty="0"/>
              <a:t>到</a:t>
            </a:r>
            <a:r>
              <a:rPr lang="en-US" altLang="x-none" sz="2800" b="1" dirty="0"/>
              <a:t>v</a:t>
            </a:r>
            <a:r>
              <a:rPr lang="en-US" altLang="x-none" sz="2800" b="1" baseline="-20000" dirty="0"/>
              <a:t>i</a:t>
            </a:r>
            <a:r>
              <a:rPr lang="zh-CN" altLang="en-US" sz="2800" b="1" dirty="0"/>
              <a:t>的</a:t>
            </a:r>
            <a:r>
              <a:rPr lang="zh-CN" altLang="en-US" sz="2800" b="1" dirty="0">
                <a:solidFill>
                  <a:schemeClr val="accent1"/>
                </a:solidFill>
              </a:rPr>
              <a:t>最长路径长度</a:t>
            </a:r>
            <a:r>
              <a:rPr lang="zh-CN" altLang="en-US" sz="2800" b="1" dirty="0"/>
              <a:t>称为事件</a:t>
            </a:r>
            <a:r>
              <a:rPr lang="en-US" altLang="x-none" sz="2800" b="1" dirty="0"/>
              <a:t>v</a:t>
            </a:r>
            <a:r>
              <a:rPr lang="en-US" altLang="x-none" sz="2800" b="1" baseline="-20000" dirty="0"/>
              <a:t>i</a:t>
            </a:r>
            <a:r>
              <a:rPr lang="zh-CN" altLang="en-US" sz="2800" b="1" dirty="0"/>
              <a:t>的</a:t>
            </a:r>
            <a:r>
              <a:rPr lang="zh-CN" altLang="en-US" sz="2800" b="1" dirty="0">
                <a:solidFill>
                  <a:schemeClr val="folHlink"/>
                </a:solidFill>
              </a:rPr>
              <a:t>最早发生时间</a:t>
            </a:r>
            <a:r>
              <a:rPr lang="zh-CN" altLang="en-US" sz="2800" b="1" dirty="0"/>
              <a:t>，即是以</a:t>
            </a:r>
            <a:r>
              <a:rPr lang="en-US" altLang="x-none" sz="2800" b="1" dirty="0"/>
              <a:t>v</a:t>
            </a:r>
            <a:r>
              <a:rPr lang="en-US" altLang="x-none" sz="2800" b="1" baseline="-20000" dirty="0"/>
              <a:t>i</a:t>
            </a:r>
            <a:r>
              <a:rPr lang="zh-CN" altLang="en-US" sz="2800" b="1" dirty="0"/>
              <a:t>为尾的所有活动的最早发生时间。</a:t>
            </a:r>
            <a:endParaRPr lang="zh-CN" altLang="en-US" sz="2800" b="1" dirty="0"/>
          </a:p>
          <a:p>
            <a:pPr marL="0" indent="0">
              <a:lnSpc>
                <a:spcPct val="110000"/>
              </a:lnSpc>
              <a:buNone/>
            </a:pPr>
            <a:r>
              <a:rPr lang="zh-CN" altLang="en-US" sz="2800" b="1" dirty="0"/>
              <a:t>       若活动</a:t>
            </a:r>
            <a:r>
              <a:rPr lang="en-US" altLang="x-none" sz="2800" b="1" dirty="0"/>
              <a:t>a</a:t>
            </a:r>
            <a:r>
              <a:rPr lang="en-US" altLang="x-none" sz="2800" b="1" baseline="-20000" dirty="0"/>
              <a:t>i</a:t>
            </a:r>
            <a:r>
              <a:rPr lang="zh-CN" altLang="en-US" sz="2800" b="1" dirty="0"/>
              <a:t>是弧</a:t>
            </a:r>
            <a:r>
              <a:rPr lang="en-US" altLang="x-none" sz="2800" b="1" dirty="0"/>
              <a:t>&lt;j, k&gt;</a:t>
            </a:r>
            <a:r>
              <a:rPr lang="zh-CN" altLang="en-US" sz="2800" b="1" dirty="0"/>
              <a:t>，持续时间是</a:t>
            </a:r>
            <a:r>
              <a:rPr lang="en-US" altLang="x-none" sz="2800" b="1" dirty="0"/>
              <a:t>dut(&lt;j, k&gt;)</a:t>
            </a:r>
            <a:r>
              <a:rPr lang="zh-CN" altLang="en-US" sz="2800" b="1" dirty="0"/>
              <a:t>，设：</a:t>
            </a:r>
            <a:endParaRPr lang="zh-CN" altLang="en-US" sz="2800" b="1" dirty="0">
              <a:solidFill>
                <a:schemeClr val="accent1"/>
              </a:solidFill>
            </a:endParaRPr>
          </a:p>
          <a:p>
            <a:pPr marL="533400" lvl="1" indent="0">
              <a:lnSpc>
                <a:spcPct val="110000"/>
              </a:lnSpc>
              <a:buNone/>
            </a:pPr>
            <a:r>
              <a:rPr lang="zh-CN" altLang="en-US" b="1" dirty="0">
                <a:solidFill>
                  <a:schemeClr val="folHlink"/>
                </a:solidFill>
                <a:latin typeface="宋体" panose="02010600030101010101" pitchFamily="2" charset="-122"/>
              </a:rPr>
              <a:t>◆ </a:t>
            </a:r>
            <a:r>
              <a:rPr lang="en-US" altLang="x-none" b="1" dirty="0"/>
              <a:t>e(i)</a:t>
            </a:r>
            <a:r>
              <a:rPr lang="zh-CN" altLang="en-US" b="1" dirty="0"/>
              <a:t>：表示活动</a:t>
            </a:r>
            <a:r>
              <a:rPr lang="en-US" altLang="x-none" b="1" dirty="0"/>
              <a:t>a</a:t>
            </a:r>
            <a:r>
              <a:rPr lang="en-US" altLang="x-none" b="1" baseline="-20000" dirty="0"/>
              <a:t>i</a:t>
            </a:r>
            <a:r>
              <a:rPr lang="zh-CN" altLang="en-US" b="1" dirty="0"/>
              <a:t>的最早开始时间；</a:t>
            </a:r>
            <a:endParaRPr lang="zh-CN" altLang="en-US" b="1"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7665" name="矩形 543745"/>
          <p:cNvSpPr/>
          <p:nvPr/>
        </p:nvSpPr>
        <p:spPr>
          <a:xfrm>
            <a:off x="1600200" y="304800"/>
            <a:ext cx="8888413" cy="3629025"/>
          </a:xfrm>
          <a:prstGeom prst="rect">
            <a:avLst/>
          </a:prstGeom>
          <a:noFill/>
          <a:ln w="9525">
            <a:noFill/>
          </a:ln>
        </p:spPr>
        <p:txBody>
          <a:bodyPr anchor="t"/>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a:t>
            </a:r>
            <a:r>
              <a:rPr lang="en-US" altLang="x-none" sz="2800" b="1" i="1" dirty="0">
                <a:latin typeface="Times New Roman" panose="02020603050405020304" pitchFamily="2" charset="0"/>
                <a:ea typeface="宋体" panose="02010600030101010101" pitchFamily="2" charset="-122"/>
              </a:rPr>
              <a:t>l</a:t>
            </a:r>
            <a:r>
              <a:rPr lang="en-US" altLang="x-none" sz="2800" b="1"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：在不影响进度的前提下，表示活动</a:t>
            </a:r>
            <a:r>
              <a:rPr lang="en-US" altLang="x-none" sz="2800" b="1" dirty="0">
                <a:latin typeface="Times New Roman" panose="02020603050405020304" pitchFamily="2" charset="0"/>
                <a:ea typeface="宋体" panose="02010600030101010101" pitchFamily="2" charset="-122"/>
              </a:rPr>
              <a:t>a</a:t>
            </a:r>
            <a:r>
              <a:rPr lang="en-US" altLang="x-none" sz="2800" b="1" baseline="-18000"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的最晚开始时间</a:t>
            </a:r>
            <a:r>
              <a:rPr lang="zh-CN" altLang="en-US" sz="2800" b="1" dirty="0">
                <a:latin typeface="宋体" panose="02010600030101010101" pitchFamily="2" charset="-122"/>
                <a:ea typeface="宋体" panose="02010600030101010101" pitchFamily="2" charset="-122"/>
              </a:rPr>
              <a:t>； 则</a:t>
            </a:r>
            <a:r>
              <a:rPr lang="en-US" altLang="x-none" sz="2800" b="1" i="1" dirty="0">
                <a:latin typeface="Times New Roman" panose="02020603050405020304" pitchFamily="2" charset="0"/>
                <a:ea typeface="宋体" panose="02010600030101010101" pitchFamily="2" charset="-122"/>
              </a:rPr>
              <a:t>l</a:t>
            </a:r>
            <a:r>
              <a:rPr lang="en-US" altLang="x-none" sz="2800" b="1" dirty="0">
                <a:latin typeface="Times New Roman" panose="02020603050405020304" pitchFamily="2" charset="0"/>
                <a:ea typeface="宋体" panose="02010600030101010101" pitchFamily="2" charset="-122"/>
              </a:rPr>
              <a:t>(i)-e(i)</a:t>
            </a:r>
            <a:r>
              <a:rPr lang="zh-CN" altLang="en-US" sz="2800" b="1" dirty="0">
                <a:latin typeface="Times New Roman" panose="02020603050405020304" pitchFamily="2" charset="0"/>
                <a:ea typeface="宋体" panose="02010600030101010101" pitchFamily="2" charset="-122"/>
              </a:rPr>
              <a:t>表示活动</a:t>
            </a:r>
            <a:r>
              <a:rPr lang="en-US" altLang="x-none" sz="2800" b="1" dirty="0">
                <a:latin typeface="Times New Roman" panose="02020603050405020304" pitchFamily="2" charset="0"/>
                <a:ea typeface="宋体" panose="02010600030101010101" pitchFamily="2" charset="-122"/>
              </a:rPr>
              <a:t>a</a:t>
            </a:r>
            <a:r>
              <a:rPr lang="en-US" altLang="x-none" sz="2800" b="1" baseline="-18000"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的时间余量，若</a:t>
            </a:r>
            <a:r>
              <a:rPr lang="en-US" altLang="x-none" sz="2800" b="1" i="1" dirty="0">
                <a:latin typeface="Times New Roman" panose="02020603050405020304" pitchFamily="2" charset="0"/>
                <a:ea typeface="宋体" panose="02010600030101010101" pitchFamily="2" charset="-122"/>
              </a:rPr>
              <a:t>l</a:t>
            </a:r>
            <a:r>
              <a:rPr lang="en-US" altLang="x-none" sz="2800" b="1" dirty="0">
                <a:latin typeface="Times New Roman" panose="02020603050405020304" pitchFamily="2" charset="0"/>
                <a:ea typeface="宋体" panose="02010600030101010101" pitchFamily="2" charset="-122"/>
              </a:rPr>
              <a:t>(i)-e(i)=0</a:t>
            </a:r>
            <a:r>
              <a:rPr lang="zh-CN" altLang="en-US" sz="2800" b="1" dirty="0">
                <a:latin typeface="Times New Roman" panose="02020603050405020304" pitchFamily="2" charset="0"/>
                <a:ea typeface="宋体" panose="02010600030101010101" pitchFamily="2" charset="-122"/>
              </a:rPr>
              <a:t>，表示活动</a:t>
            </a:r>
            <a:r>
              <a:rPr lang="en-US" altLang="x-none" sz="2800" b="1" dirty="0">
                <a:latin typeface="Times New Roman" panose="02020603050405020304" pitchFamily="2" charset="0"/>
                <a:ea typeface="宋体" panose="02010600030101010101" pitchFamily="2" charset="-122"/>
              </a:rPr>
              <a:t>a</a:t>
            </a:r>
            <a:r>
              <a:rPr lang="en-US" altLang="x-none" sz="2800" b="1" baseline="-18000"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是关键活动</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ve(i)</a:t>
            </a:r>
            <a:r>
              <a:rPr lang="zh-CN" altLang="en-US" sz="2800" b="1" dirty="0">
                <a:latin typeface="Times New Roman" panose="02020603050405020304" pitchFamily="2" charset="0"/>
                <a:ea typeface="宋体" panose="02010600030101010101" pitchFamily="2" charset="-122"/>
              </a:rPr>
              <a:t>：表示事件</a:t>
            </a:r>
            <a:r>
              <a:rPr lang="en-US" altLang="x-none" sz="2800" b="1" dirty="0">
                <a:latin typeface="Times New Roman" panose="02020603050405020304" pitchFamily="2" charset="0"/>
                <a:ea typeface="宋体" panose="02010600030101010101" pitchFamily="2" charset="-122"/>
              </a:rPr>
              <a:t>v</a:t>
            </a:r>
            <a:r>
              <a:rPr lang="en-US" altLang="x-none" sz="2800" b="1" baseline="-18000"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的最早发生时间，即从起点到顶点</a:t>
            </a:r>
            <a:r>
              <a:rPr lang="en-US" altLang="x-none" sz="2800" b="1" dirty="0">
                <a:latin typeface="Times New Roman" panose="02020603050405020304" pitchFamily="2" charset="0"/>
                <a:ea typeface="宋体" panose="02010600030101010101" pitchFamily="2" charset="-122"/>
              </a:rPr>
              <a:t>v</a:t>
            </a:r>
            <a:r>
              <a:rPr lang="en-US" altLang="x-none" sz="2800" b="1" baseline="-18000"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的最长路径长度</a:t>
            </a:r>
            <a:r>
              <a:rPr lang="zh-CN" altLang="en-US" sz="2800" b="1" dirty="0">
                <a:latin typeface="宋体" panose="02010600030101010101" pitchFamily="2" charset="-122"/>
                <a:ea typeface="宋体" panose="02010600030101010101" pitchFamily="2" charset="-122"/>
              </a:rPr>
              <a:t>；</a:t>
            </a:r>
            <a:r>
              <a:rPr lang="zh-CN" altLang="en-US" sz="2800" b="1" dirty="0">
                <a:solidFill>
                  <a:schemeClr val="accent1"/>
                </a:solidFill>
                <a:latin typeface="Times New Roman" panose="02020603050405020304" pitchFamily="2" charset="0"/>
                <a:ea typeface="宋体" panose="02010600030101010101" pitchFamily="2" charset="-122"/>
              </a:rPr>
              <a:t> </a:t>
            </a:r>
            <a:endParaRPr lang="zh-CN" altLang="en-US" sz="2800" b="1" dirty="0">
              <a:solidFill>
                <a:schemeClr val="accent1"/>
              </a:solidFill>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v</a:t>
            </a:r>
            <a:r>
              <a:rPr lang="en-US" altLang="x-none" sz="2800" b="1" i="1" dirty="0">
                <a:latin typeface="Times New Roman" panose="02020603050405020304" pitchFamily="2" charset="0"/>
                <a:ea typeface="宋体" panose="02010600030101010101" pitchFamily="2" charset="-122"/>
              </a:rPr>
              <a:t>l</a:t>
            </a:r>
            <a:r>
              <a:rPr lang="en-US" altLang="x-none" sz="2800" b="1"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：表示事件</a:t>
            </a:r>
            <a:r>
              <a:rPr lang="en-US" altLang="x-none" sz="2800" b="1" dirty="0">
                <a:latin typeface="Times New Roman" panose="02020603050405020304" pitchFamily="2" charset="0"/>
                <a:ea typeface="宋体" panose="02010600030101010101" pitchFamily="2" charset="-122"/>
              </a:rPr>
              <a:t>v</a:t>
            </a:r>
            <a:r>
              <a:rPr lang="en-US" altLang="x-none" sz="2800" b="1" baseline="-18000"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的最晚发生时间</a:t>
            </a:r>
            <a:r>
              <a:rPr lang="zh-CN" altLang="en-US" sz="2800" b="1" dirty="0">
                <a:latin typeface="宋体" panose="02010600030101010101" pitchFamily="2" charset="-122"/>
                <a:ea typeface="宋体" panose="02010600030101010101" pitchFamily="2" charset="-122"/>
              </a:rPr>
              <a:t>。则有以下关系</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p:txBody>
      </p:sp>
      <p:grpSp>
        <p:nvGrpSpPr>
          <p:cNvPr id="497666" name="组合 543746"/>
          <p:cNvGrpSpPr/>
          <p:nvPr/>
        </p:nvGrpSpPr>
        <p:grpSpPr>
          <a:xfrm>
            <a:off x="1676400" y="3933825"/>
            <a:ext cx="8840788" cy="2144713"/>
            <a:chOff x="0" y="0"/>
            <a:chExt cx="5569" cy="1351"/>
          </a:xfrm>
        </p:grpSpPr>
        <p:grpSp>
          <p:nvGrpSpPr>
            <p:cNvPr id="497667" name="组合 543747"/>
            <p:cNvGrpSpPr/>
            <p:nvPr/>
          </p:nvGrpSpPr>
          <p:grpSpPr>
            <a:xfrm>
              <a:off x="336" y="0"/>
              <a:ext cx="5088" cy="631"/>
              <a:chOff x="0" y="0"/>
              <a:chExt cx="5088" cy="631"/>
            </a:xfrm>
          </p:grpSpPr>
          <p:grpSp>
            <p:nvGrpSpPr>
              <p:cNvPr id="497668" name="组合 543748"/>
              <p:cNvGrpSpPr/>
              <p:nvPr/>
            </p:nvGrpSpPr>
            <p:grpSpPr>
              <a:xfrm>
                <a:off x="0" y="0"/>
                <a:ext cx="2208" cy="631"/>
                <a:chOff x="0" y="0"/>
                <a:chExt cx="2208" cy="631"/>
              </a:xfrm>
            </p:grpSpPr>
            <p:sp>
              <p:nvSpPr>
                <p:cNvPr id="497669" name="矩形 543749"/>
                <p:cNvSpPr/>
                <p:nvPr/>
              </p:nvSpPr>
              <p:spPr>
                <a:xfrm>
                  <a:off x="101" y="0"/>
                  <a:ext cx="907" cy="295"/>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e(i)=ve(j)</a:t>
                  </a:r>
                  <a:endParaRPr lang="en-US" altLang="x-none" sz="2800" b="1" dirty="0">
                    <a:latin typeface="Times New Roman" panose="02020603050405020304" pitchFamily="2" charset="0"/>
                    <a:ea typeface="宋体" panose="02010600030101010101" pitchFamily="2" charset="-122"/>
                  </a:endParaRPr>
                </a:p>
              </p:txBody>
            </p:sp>
            <p:sp>
              <p:nvSpPr>
                <p:cNvPr id="497670" name="矩形 543750"/>
                <p:cNvSpPr/>
                <p:nvPr/>
              </p:nvSpPr>
              <p:spPr>
                <a:xfrm>
                  <a:off x="96" y="336"/>
                  <a:ext cx="2112" cy="295"/>
                </a:xfrm>
                <a:prstGeom prst="rect">
                  <a:avLst/>
                </a:prstGeom>
                <a:noFill/>
                <a:ln w="9525">
                  <a:noFill/>
                </a:ln>
              </p:spPr>
              <p:txBody>
                <a:bodyPr wrap="none" anchor="ctr"/>
                <a:p>
                  <a:r>
                    <a:rPr lang="en-US" altLang="x-none" sz="2800" b="1" i="1" dirty="0">
                      <a:latin typeface="Times New Roman" panose="02020603050405020304" pitchFamily="2" charset="0"/>
                      <a:ea typeface="宋体" panose="02010600030101010101" pitchFamily="2" charset="-122"/>
                    </a:rPr>
                    <a:t>l</a:t>
                  </a:r>
                  <a:r>
                    <a:rPr lang="en-US" altLang="x-none" sz="2800" b="1" dirty="0">
                      <a:latin typeface="Times New Roman" panose="02020603050405020304" pitchFamily="2" charset="0"/>
                      <a:ea typeface="宋体" panose="02010600030101010101" pitchFamily="2" charset="-122"/>
                    </a:rPr>
                    <a:t>(i)= v</a:t>
                  </a:r>
                  <a:r>
                    <a:rPr lang="en-US" altLang="x-none" sz="2800" b="1" i="1" dirty="0">
                      <a:latin typeface="Times New Roman" panose="02020603050405020304" pitchFamily="2" charset="0"/>
                      <a:ea typeface="宋体" panose="02010600030101010101" pitchFamily="2" charset="-122"/>
                    </a:rPr>
                    <a:t>l</a:t>
                  </a:r>
                  <a:r>
                    <a:rPr lang="en-US" altLang="x-none" sz="2800" b="1" dirty="0">
                      <a:latin typeface="Times New Roman" panose="02020603050405020304" pitchFamily="2" charset="0"/>
                      <a:ea typeface="宋体" panose="02010600030101010101" pitchFamily="2" charset="-122"/>
                    </a:rPr>
                    <a:t>(k)-dut(&lt;j, k&gt;)</a:t>
                  </a:r>
                  <a:endParaRPr lang="en-US" altLang="x-none" sz="2800" b="1" dirty="0">
                    <a:latin typeface="Times New Roman" panose="02020603050405020304" pitchFamily="2" charset="0"/>
                    <a:ea typeface="宋体" panose="02010600030101010101" pitchFamily="2" charset="-122"/>
                  </a:endParaRPr>
                </a:p>
              </p:txBody>
            </p:sp>
            <p:sp>
              <p:nvSpPr>
                <p:cNvPr id="497671" name="左大括号 543751"/>
                <p:cNvSpPr/>
                <p:nvPr/>
              </p:nvSpPr>
              <p:spPr>
                <a:xfrm>
                  <a:off x="0" y="144"/>
                  <a:ext cx="91" cy="408"/>
                </a:xfrm>
                <a:prstGeom prst="leftBrace">
                  <a:avLst>
                    <a:gd name="adj1" fmla="val 37341"/>
                    <a:gd name="adj2" fmla="val 50000"/>
                  </a:avLst>
                </a:prstGeom>
                <a:noFill/>
                <a:ln w="2857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sp>
            <p:nvSpPr>
              <p:cNvPr id="497672" name="矩形 543752"/>
              <p:cNvSpPr/>
              <p:nvPr/>
            </p:nvSpPr>
            <p:spPr>
              <a:xfrm>
                <a:off x="4703" y="167"/>
                <a:ext cx="385" cy="272"/>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7-1</a:t>
                </a:r>
                <a:endParaRPr lang="en-US" altLang="x-none" sz="2800" b="1" dirty="0">
                  <a:latin typeface="Times New Roman" panose="02020603050405020304" pitchFamily="2" charset="0"/>
                  <a:ea typeface="宋体" panose="02010600030101010101" pitchFamily="2" charset="-122"/>
                </a:endParaRPr>
              </a:p>
            </p:txBody>
          </p:sp>
        </p:grpSp>
        <p:grpSp>
          <p:nvGrpSpPr>
            <p:cNvPr id="497673" name="组合 543753"/>
            <p:cNvGrpSpPr/>
            <p:nvPr/>
          </p:nvGrpSpPr>
          <p:grpSpPr>
            <a:xfrm>
              <a:off x="0" y="720"/>
              <a:ext cx="5569" cy="631"/>
              <a:chOff x="0" y="0"/>
              <a:chExt cx="5569" cy="631"/>
            </a:xfrm>
          </p:grpSpPr>
          <p:grpSp>
            <p:nvGrpSpPr>
              <p:cNvPr id="497674" name="组合 543754"/>
              <p:cNvGrpSpPr/>
              <p:nvPr/>
            </p:nvGrpSpPr>
            <p:grpSpPr>
              <a:xfrm>
                <a:off x="0" y="0"/>
                <a:ext cx="5051" cy="631"/>
                <a:chOff x="0" y="0"/>
                <a:chExt cx="5051" cy="631"/>
              </a:xfrm>
            </p:grpSpPr>
            <p:sp>
              <p:nvSpPr>
                <p:cNvPr id="497675" name="矩形 543755"/>
                <p:cNvSpPr/>
                <p:nvPr/>
              </p:nvSpPr>
              <p:spPr>
                <a:xfrm>
                  <a:off x="736" y="0"/>
                  <a:ext cx="2251" cy="295"/>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0    j=0</a:t>
                  </a:r>
                  <a:r>
                    <a:rPr lang="zh-CN" altLang="en-US" sz="2800" b="1" dirty="0">
                      <a:latin typeface="Times New Roman" panose="02020603050405020304" pitchFamily="2" charset="0"/>
                      <a:ea typeface="宋体" panose="02010600030101010101" pitchFamily="2" charset="-122"/>
                    </a:rPr>
                    <a:t>，表示</a:t>
                  </a:r>
                  <a:r>
                    <a:rPr lang="en-US" altLang="x-none" sz="2800" b="1" dirty="0">
                      <a:latin typeface="Times New Roman" panose="02020603050405020304" pitchFamily="2" charset="0"/>
                      <a:ea typeface="宋体" panose="02010600030101010101" pitchFamily="2" charset="-122"/>
                    </a:rPr>
                    <a:t>v</a:t>
                  </a:r>
                  <a:r>
                    <a:rPr lang="en-US" altLang="x-none" sz="2800" b="1" baseline="-18000" dirty="0">
                      <a:latin typeface="Times New Roman" panose="02020603050405020304" pitchFamily="2" charset="0"/>
                      <a:ea typeface="宋体" panose="02010600030101010101" pitchFamily="2" charset="-122"/>
                    </a:rPr>
                    <a:t>j</a:t>
                  </a:r>
                  <a:r>
                    <a:rPr lang="zh-CN" altLang="en-US" sz="2800" b="1" dirty="0">
                      <a:latin typeface="Times New Roman" panose="02020603050405020304" pitchFamily="2" charset="0"/>
                      <a:ea typeface="宋体" panose="02010600030101010101" pitchFamily="2" charset="-122"/>
                    </a:rPr>
                    <a:t>是起点</a:t>
                  </a:r>
                  <a:endParaRPr lang="zh-CN" altLang="en-US" sz="2800" b="1" dirty="0">
                    <a:latin typeface="Times New Roman" panose="02020603050405020304" pitchFamily="2" charset="0"/>
                    <a:ea typeface="宋体" panose="02010600030101010101" pitchFamily="2" charset="-122"/>
                  </a:endParaRPr>
                </a:p>
              </p:txBody>
            </p:sp>
            <p:sp>
              <p:nvSpPr>
                <p:cNvPr id="497676" name="矩形 543756"/>
                <p:cNvSpPr/>
                <p:nvPr/>
              </p:nvSpPr>
              <p:spPr>
                <a:xfrm>
                  <a:off x="731" y="336"/>
                  <a:ext cx="4320" cy="295"/>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Max{ve(i)+dut(&lt;i, j&gt;)|&lt;v</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 v</a:t>
                  </a:r>
                  <a:r>
                    <a:rPr lang="en-US" altLang="x-none" sz="2800" b="1" baseline="-18000" dirty="0">
                      <a:latin typeface="Times New Roman" panose="02020603050405020304" pitchFamily="2" charset="0"/>
                      <a:ea typeface="宋体" panose="02010600030101010101" pitchFamily="2" charset="-122"/>
                    </a:rPr>
                    <a:t>j</a:t>
                  </a:r>
                  <a:r>
                    <a:rPr lang="en-US" altLang="x-none" sz="2800" b="1" dirty="0">
                      <a:latin typeface="Times New Roman" panose="02020603050405020304" pitchFamily="2" charset="0"/>
                      <a:ea typeface="宋体" panose="02010600030101010101" pitchFamily="2" charset="-122"/>
                    </a:rPr>
                    <a:t>&gt;</a:t>
                  </a:r>
                  <a:r>
                    <a:rPr lang="zh-CN" altLang="en-US" sz="2800" b="1" dirty="0">
                      <a:latin typeface="Times New Roman" panose="02020603050405020304" pitchFamily="2" charset="0"/>
                      <a:ea typeface="宋体" panose="02010600030101010101" pitchFamily="2" charset="-122"/>
                    </a:rPr>
                    <a:t>是网中的弧</a:t>
                  </a: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
              <p:nvSpPr>
                <p:cNvPr id="497677" name="左大括号 543757"/>
                <p:cNvSpPr/>
                <p:nvPr/>
              </p:nvSpPr>
              <p:spPr>
                <a:xfrm>
                  <a:off x="635" y="144"/>
                  <a:ext cx="91" cy="408"/>
                </a:xfrm>
                <a:prstGeom prst="leftBrace">
                  <a:avLst>
                    <a:gd name="adj1" fmla="val 37341"/>
                    <a:gd name="adj2" fmla="val 50000"/>
                  </a:avLst>
                </a:prstGeom>
                <a:noFill/>
                <a:ln w="2857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497678" name="矩形 543758"/>
                <p:cNvSpPr/>
                <p:nvPr/>
              </p:nvSpPr>
              <p:spPr>
                <a:xfrm>
                  <a:off x="0" y="216"/>
                  <a:ext cx="635" cy="295"/>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ve(j)=</a:t>
                  </a:r>
                  <a:endParaRPr lang="en-US" altLang="x-none" sz="2800" b="1" dirty="0">
                    <a:latin typeface="Times New Roman" panose="02020603050405020304" pitchFamily="2" charset="0"/>
                    <a:ea typeface="宋体" panose="02010600030101010101" pitchFamily="2" charset="-122"/>
                  </a:endParaRPr>
                </a:p>
              </p:txBody>
            </p:sp>
          </p:grpSp>
          <p:sp>
            <p:nvSpPr>
              <p:cNvPr id="497679" name="矩形 543759"/>
              <p:cNvSpPr/>
              <p:nvPr/>
            </p:nvSpPr>
            <p:spPr>
              <a:xfrm>
                <a:off x="5184" y="167"/>
                <a:ext cx="385" cy="272"/>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7-2</a:t>
                </a:r>
                <a:endParaRPr lang="en-US" altLang="x-none" sz="2800" b="1" dirty="0">
                  <a:latin typeface="Times New Roman" panose="02020603050405020304" pitchFamily="2" charset="0"/>
                  <a:ea typeface="宋体" panose="02010600030101010101" pitchFamily="2" charset="-122"/>
                </a:endParaRPr>
              </a:p>
            </p:txBody>
          </p:sp>
        </p:grpSp>
      </p:gr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8689" name="矩形 544769"/>
          <p:cNvSpPr/>
          <p:nvPr/>
        </p:nvSpPr>
        <p:spPr>
          <a:xfrm>
            <a:off x="1676400" y="188913"/>
            <a:ext cx="8812213" cy="3055937"/>
          </a:xfrm>
          <a:prstGeom prst="rect">
            <a:avLst/>
          </a:prstGeom>
          <a:noFill/>
          <a:ln w="9525">
            <a:noFill/>
          </a:ln>
        </p:spPr>
        <p:txBody>
          <a:bodyPr anchor="t"/>
          <a:p>
            <a:pPr>
              <a:lnSpc>
                <a:spcPct val="110000"/>
              </a:lnSpc>
              <a:spcBef>
                <a:spcPct val="10000"/>
              </a:spcBef>
              <a:buClr>
                <a:schemeClr val="accent2"/>
              </a:buClr>
              <a:buSzPct val="80000"/>
              <a:buFont typeface="Wingdings" panose="05000000000000000000" pitchFamily="2" charset="2"/>
              <a:buNone/>
            </a:pPr>
            <a:r>
              <a:rPr lang="zh-CN" altLang="en-US" sz="2800" dirty="0">
                <a:latin typeface="宋体" panose="02010600030101010101" pitchFamily="2" charset="-122"/>
                <a:ea typeface="宋体" panose="02010600030101010101" pitchFamily="2" charset="-122"/>
              </a:rPr>
              <a:t>    </a:t>
            </a:r>
            <a:r>
              <a:rPr lang="zh-CN" altLang="en-US" sz="3200" b="1" dirty="0">
                <a:solidFill>
                  <a:schemeClr val="folHlink"/>
                </a:solidFill>
                <a:latin typeface="宋体" panose="02010600030101010101" pitchFamily="2" charset="-122"/>
                <a:ea typeface="宋体" panose="02010600030101010101" pitchFamily="2" charset="-122"/>
              </a:rPr>
              <a:t>含义是</a:t>
            </a:r>
            <a:r>
              <a:rPr lang="zh-CN" altLang="en-US" sz="32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源点事件的最早发生时间设为</a:t>
            </a:r>
            <a:r>
              <a:rPr lang="en-US" altLang="x-none" sz="2800" b="1" dirty="0">
                <a:latin typeface="Times New Roman" panose="02020603050405020304" pitchFamily="2" charset="0"/>
                <a:ea typeface="宋体" panose="02010600030101010101" pitchFamily="2" charset="-122"/>
              </a:rPr>
              <a:t>0</a:t>
            </a:r>
            <a:r>
              <a:rPr lang="zh-CN" altLang="en-US" sz="2800" b="1" dirty="0">
                <a:latin typeface="宋体" panose="02010600030101010101" pitchFamily="2" charset="-122"/>
                <a:ea typeface="宋体" panose="02010600030101010101" pitchFamily="2" charset="-122"/>
              </a:rPr>
              <a:t>；除源点外</a:t>
            </a:r>
            <a:r>
              <a:rPr lang="zh-CN" altLang="en-US" sz="2800" b="1" dirty="0">
                <a:latin typeface="Times New Roman" panose="02020603050405020304" pitchFamily="2" charset="0"/>
                <a:ea typeface="宋体" panose="02010600030101010101" pitchFamily="2" charset="-122"/>
              </a:rPr>
              <a:t>，只有</a:t>
            </a:r>
            <a:r>
              <a:rPr lang="zh-CN" altLang="en-US" sz="2800" b="1" dirty="0">
                <a:solidFill>
                  <a:schemeClr val="accent1"/>
                </a:solidFill>
                <a:latin typeface="Times New Roman" panose="02020603050405020304" pitchFamily="2" charset="0"/>
                <a:ea typeface="宋体" panose="02010600030101010101" pitchFamily="2" charset="-122"/>
              </a:rPr>
              <a:t>进入顶点</a:t>
            </a:r>
            <a:r>
              <a:rPr lang="en-US" altLang="x-none" sz="2800" b="1" dirty="0">
                <a:solidFill>
                  <a:schemeClr val="accent1"/>
                </a:solidFill>
                <a:latin typeface="Times New Roman" panose="02020603050405020304" pitchFamily="2" charset="0"/>
                <a:ea typeface="宋体" panose="02010600030101010101" pitchFamily="2" charset="-122"/>
              </a:rPr>
              <a:t>v</a:t>
            </a:r>
            <a:r>
              <a:rPr lang="en-US" altLang="x-none" sz="2800" b="1" baseline="-18000" dirty="0">
                <a:solidFill>
                  <a:schemeClr val="accent1"/>
                </a:solidFill>
                <a:latin typeface="Times New Roman" panose="02020603050405020304" pitchFamily="2" charset="0"/>
                <a:ea typeface="宋体" panose="02010600030101010101" pitchFamily="2" charset="-122"/>
              </a:rPr>
              <a:t>j</a:t>
            </a:r>
            <a:r>
              <a:rPr lang="zh-CN" altLang="en-US" sz="2800" b="1" dirty="0">
                <a:solidFill>
                  <a:schemeClr val="accent1"/>
                </a:solidFill>
                <a:latin typeface="Times New Roman" panose="02020603050405020304" pitchFamily="2" charset="0"/>
                <a:ea typeface="宋体" panose="02010600030101010101" pitchFamily="2" charset="-122"/>
              </a:rPr>
              <a:t>的所有弧所代表的活动全部结束后</a:t>
            </a:r>
            <a:r>
              <a:rPr lang="zh-CN" altLang="en-US" sz="2800" b="1" dirty="0">
                <a:latin typeface="Times New Roman" panose="02020603050405020304" pitchFamily="2" charset="0"/>
                <a:ea typeface="宋体" panose="02010600030101010101" pitchFamily="2" charset="-122"/>
              </a:rPr>
              <a:t>，</a:t>
            </a:r>
            <a:r>
              <a:rPr lang="zh-CN" altLang="en-US" sz="2800" b="1" dirty="0">
                <a:solidFill>
                  <a:schemeClr val="accent1"/>
                </a:solidFill>
                <a:latin typeface="Times New Roman" panose="02020603050405020304" pitchFamily="2" charset="0"/>
                <a:ea typeface="宋体" panose="02010600030101010101" pitchFamily="2" charset="-122"/>
              </a:rPr>
              <a:t>事件</a:t>
            </a:r>
            <a:r>
              <a:rPr lang="en-US" altLang="x-none" sz="2800" b="1" dirty="0">
                <a:solidFill>
                  <a:schemeClr val="accent1"/>
                </a:solidFill>
                <a:latin typeface="Times New Roman" panose="02020603050405020304" pitchFamily="2" charset="0"/>
                <a:ea typeface="宋体" panose="02010600030101010101" pitchFamily="2" charset="-122"/>
              </a:rPr>
              <a:t>v</a:t>
            </a:r>
            <a:r>
              <a:rPr lang="en-US" altLang="x-none" sz="2800" b="1" baseline="-18000" dirty="0">
                <a:solidFill>
                  <a:schemeClr val="accent1"/>
                </a:solidFill>
                <a:latin typeface="Times New Roman" panose="02020603050405020304" pitchFamily="2" charset="0"/>
                <a:ea typeface="宋体" panose="02010600030101010101" pitchFamily="2" charset="-122"/>
              </a:rPr>
              <a:t>j</a:t>
            </a:r>
            <a:r>
              <a:rPr lang="zh-CN" altLang="en-US" sz="2800" b="1" dirty="0">
                <a:solidFill>
                  <a:schemeClr val="accent1"/>
                </a:solidFill>
                <a:latin typeface="Times New Roman" panose="02020603050405020304" pitchFamily="2" charset="0"/>
                <a:ea typeface="宋体" panose="02010600030101010101" pitchFamily="2" charset="-122"/>
              </a:rPr>
              <a:t>才能发生</a:t>
            </a:r>
            <a:r>
              <a:rPr lang="zh-CN" altLang="en-US" sz="2800" b="1" dirty="0">
                <a:latin typeface="宋体" panose="02010600030101010101" pitchFamily="2" charset="-122"/>
                <a:ea typeface="宋体" panose="02010600030101010101" pitchFamily="2" charset="-122"/>
              </a:rPr>
              <a:t>。即只有</a:t>
            </a:r>
            <a:r>
              <a:rPr lang="en-US" altLang="x-none" sz="2800" b="1" dirty="0">
                <a:latin typeface="Times New Roman" panose="02020603050405020304" pitchFamily="2" charset="0"/>
                <a:ea typeface="宋体" panose="02010600030101010101" pitchFamily="2" charset="-122"/>
              </a:rPr>
              <a:t>v</a:t>
            </a:r>
            <a:r>
              <a:rPr lang="en-US" altLang="x-none" sz="2800" b="1" baseline="-18000" dirty="0">
                <a:latin typeface="Times New Roman" panose="02020603050405020304" pitchFamily="2" charset="0"/>
                <a:ea typeface="宋体" panose="02010600030101010101" pitchFamily="2" charset="-122"/>
              </a:rPr>
              <a:t>j</a:t>
            </a:r>
            <a:r>
              <a:rPr lang="zh-CN" altLang="en-US" sz="2800" b="1" dirty="0">
                <a:latin typeface="Times New Roman" panose="02020603050405020304" pitchFamily="2" charset="0"/>
                <a:ea typeface="宋体" panose="02010600030101010101" pitchFamily="2" charset="-122"/>
              </a:rPr>
              <a:t>的所有前驱事件</a:t>
            </a:r>
            <a:r>
              <a:rPr lang="en-US" altLang="x-none" sz="2800" b="1" dirty="0">
                <a:latin typeface="Times New Roman" panose="02020603050405020304" pitchFamily="2" charset="0"/>
                <a:ea typeface="宋体" panose="02010600030101010101" pitchFamily="2" charset="-122"/>
              </a:rPr>
              <a:t>v</a:t>
            </a:r>
            <a:r>
              <a:rPr lang="en-US" altLang="x-none" sz="2800" b="1" baseline="-18000"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的最早发生时间</a:t>
            </a:r>
            <a:r>
              <a:rPr lang="en-US" altLang="x-none" sz="2800" b="1" dirty="0">
                <a:latin typeface="Times New Roman" panose="02020603050405020304" pitchFamily="2" charset="0"/>
                <a:ea typeface="宋体" panose="02010600030101010101" pitchFamily="2" charset="-122"/>
              </a:rPr>
              <a:t>ve(i)</a:t>
            </a:r>
            <a:r>
              <a:rPr lang="zh-CN" altLang="en-US" sz="2800" b="1" dirty="0">
                <a:latin typeface="Times New Roman" panose="02020603050405020304" pitchFamily="2" charset="0"/>
                <a:ea typeface="宋体" panose="02010600030101010101" pitchFamily="2" charset="-122"/>
              </a:rPr>
              <a:t>计算出来后，才能计算</a:t>
            </a:r>
            <a:r>
              <a:rPr lang="en-US" altLang="x-none" sz="2800" b="1" dirty="0">
                <a:latin typeface="Times New Roman" panose="02020603050405020304" pitchFamily="2" charset="0"/>
                <a:ea typeface="宋体" panose="02010600030101010101" pitchFamily="2" charset="-122"/>
              </a:rPr>
              <a:t>ve(j) </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10000"/>
              </a:spcBef>
              <a:buClr>
                <a:schemeClr val="accent2"/>
              </a:buClr>
              <a:buSzPct val="80000"/>
              <a:buFont typeface="Wingdings" panose="05000000000000000000" pitchFamily="2" charset="2"/>
              <a:buNone/>
            </a:pPr>
            <a:r>
              <a:rPr lang="zh-CN" altLang="en-US" sz="3200" b="1" dirty="0">
                <a:solidFill>
                  <a:schemeClr val="hlink"/>
                </a:solidFill>
                <a:latin typeface="宋体" panose="02010600030101010101" pitchFamily="2" charset="-122"/>
                <a:ea typeface="宋体" panose="02010600030101010101" pitchFamily="2" charset="-122"/>
              </a:rPr>
              <a:t>   </a:t>
            </a:r>
            <a:r>
              <a:rPr lang="zh-CN" altLang="en-US" sz="3200" b="1" dirty="0">
                <a:solidFill>
                  <a:schemeClr val="folHlink"/>
                </a:solidFill>
                <a:latin typeface="宋体" panose="02010600030101010101" pitchFamily="2" charset="-122"/>
                <a:ea typeface="宋体" panose="02010600030101010101" pitchFamily="2" charset="-122"/>
              </a:rPr>
              <a:t>方法是</a:t>
            </a:r>
            <a:r>
              <a:rPr lang="zh-CN" altLang="en-US" sz="32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对所有事件进行拓扑排序，然后依次按拓扑顺序计算每个事件的最早发生时间</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grpSp>
        <p:nvGrpSpPr>
          <p:cNvPr id="498690" name="组合 544770"/>
          <p:cNvGrpSpPr/>
          <p:nvPr/>
        </p:nvGrpSpPr>
        <p:grpSpPr>
          <a:xfrm>
            <a:off x="1600200" y="3414713"/>
            <a:ext cx="8991600" cy="1001712"/>
            <a:chOff x="0" y="0"/>
            <a:chExt cx="5664" cy="631"/>
          </a:xfrm>
        </p:grpSpPr>
        <p:sp>
          <p:nvSpPr>
            <p:cNvPr id="498691" name="矩形 544771"/>
            <p:cNvSpPr/>
            <p:nvPr/>
          </p:nvSpPr>
          <p:spPr>
            <a:xfrm>
              <a:off x="736" y="0"/>
              <a:ext cx="2947" cy="295"/>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ve(n-1)    j=n-1</a:t>
              </a:r>
              <a:r>
                <a:rPr lang="zh-CN" altLang="en-US" sz="2800" b="1" dirty="0">
                  <a:latin typeface="Times New Roman" panose="02020603050405020304" pitchFamily="2" charset="0"/>
                  <a:ea typeface="宋体" panose="02010600030101010101" pitchFamily="2" charset="-122"/>
                </a:rPr>
                <a:t>，表示</a:t>
              </a:r>
              <a:r>
                <a:rPr lang="en-US" altLang="x-none" sz="2800" b="1" dirty="0">
                  <a:latin typeface="Times New Roman" panose="02020603050405020304" pitchFamily="2" charset="0"/>
                  <a:ea typeface="宋体" panose="02010600030101010101" pitchFamily="2" charset="-122"/>
                </a:rPr>
                <a:t>v</a:t>
              </a:r>
              <a:r>
                <a:rPr lang="en-US" altLang="x-none" sz="2800" b="1" baseline="-18000" dirty="0">
                  <a:latin typeface="Times New Roman" panose="02020603050405020304" pitchFamily="2" charset="0"/>
                  <a:ea typeface="宋体" panose="02010600030101010101" pitchFamily="2" charset="-122"/>
                </a:rPr>
                <a:t>j</a:t>
              </a:r>
              <a:r>
                <a:rPr lang="zh-CN" altLang="en-US" sz="2800" b="1" dirty="0">
                  <a:latin typeface="Times New Roman" panose="02020603050405020304" pitchFamily="2" charset="0"/>
                  <a:ea typeface="宋体" panose="02010600030101010101" pitchFamily="2" charset="-122"/>
                </a:rPr>
                <a:t>是终点</a:t>
              </a:r>
              <a:endParaRPr lang="zh-CN" altLang="en-US" sz="2800" b="1" dirty="0">
                <a:latin typeface="Times New Roman" panose="02020603050405020304" pitchFamily="2" charset="0"/>
                <a:ea typeface="宋体" panose="02010600030101010101" pitchFamily="2" charset="-122"/>
              </a:endParaRPr>
            </a:p>
          </p:txBody>
        </p:sp>
        <p:sp>
          <p:nvSpPr>
            <p:cNvPr id="498692" name="矩形 544772"/>
            <p:cNvSpPr/>
            <p:nvPr/>
          </p:nvSpPr>
          <p:spPr>
            <a:xfrm>
              <a:off x="731" y="336"/>
              <a:ext cx="4443" cy="295"/>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Min{v</a:t>
              </a:r>
              <a:r>
                <a:rPr lang="en-US" altLang="x-none" sz="2800" b="1" i="1" dirty="0">
                  <a:latin typeface="Times New Roman" panose="02020603050405020304" pitchFamily="2" charset="0"/>
                  <a:ea typeface="宋体" panose="02010600030101010101" pitchFamily="2" charset="-122"/>
                </a:rPr>
                <a:t>l</a:t>
              </a:r>
              <a:r>
                <a:rPr lang="en-US" altLang="x-none" sz="2800" b="1" dirty="0">
                  <a:latin typeface="Times New Roman" panose="02020603050405020304" pitchFamily="2" charset="0"/>
                  <a:ea typeface="宋体" panose="02010600030101010101" pitchFamily="2" charset="-122"/>
                </a:rPr>
                <a:t>(k)-dut(&lt;j, k&gt;)|&lt;v</a:t>
              </a:r>
              <a:r>
                <a:rPr lang="en-US" altLang="x-none" sz="2800" b="1" baseline="-18000" dirty="0">
                  <a:latin typeface="Times New Roman" panose="02020603050405020304" pitchFamily="2" charset="0"/>
                  <a:ea typeface="宋体" panose="02010600030101010101" pitchFamily="2" charset="-122"/>
                </a:rPr>
                <a:t>j</a:t>
              </a:r>
              <a:r>
                <a:rPr lang="en-US" altLang="x-none" sz="2800" b="1" dirty="0">
                  <a:latin typeface="Times New Roman" panose="02020603050405020304" pitchFamily="2" charset="0"/>
                  <a:ea typeface="宋体" panose="02010600030101010101" pitchFamily="2" charset="-122"/>
                </a:rPr>
                <a:t>, v</a:t>
              </a:r>
              <a:r>
                <a:rPr lang="en-US" altLang="x-none" sz="2800" b="1" baseline="-18000" dirty="0">
                  <a:latin typeface="Times New Roman" panose="02020603050405020304" pitchFamily="2" charset="0"/>
                  <a:ea typeface="宋体" panose="02010600030101010101" pitchFamily="2" charset="-122"/>
                </a:rPr>
                <a:t>k</a:t>
              </a:r>
              <a:r>
                <a:rPr lang="en-US" altLang="x-none" sz="2800" b="1" dirty="0">
                  <a:latin typeface="Times New Roman" panose="02020603050405020304" pitchFamily="2" charset="0"/>
                  <a:ea typeface="宋体" panose="02010600030101010101" pitchFamily="2" charset="-122"/>
                </a:rPr>
                <a:t>&gt;</a:t>
              </a:r>
              <a:r>
                <a:rPr lang="zh-CN" altLang="en-US" sz="2800" b="1" dirty="0">
                  <a:latin typeface="Times New Roman" panose="02020603050405020304" pitchFamily="2" charset="0"/>
                  <a:ea typeface="宋体" panose="02010600030101010101" pitchFamily="2" charset="-122"/>
                </a:rPr>
                <a:t>是网中的弧</a:t>
              </a: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
          <p:nvSpPr>
            <p:cNvPr id="498693" name="左大括号 544773"/>
            <p:cNvSpPr/>
            <p:nvPr/>
          </p:nvSpPr>
          <p:spPr>
            <a:xfrm>
              <a:off x="635" y="144"/>
              <a:ext cx="91" cy="408"/>
            </a:xfrm>
            <a:prstGeom prst="leftBrace">
              <a:avLst>
                <a:gd name="adj1" fmla="val 37341"/>
                <a:gd name="adj2" fmla="val 50000"/>
              </a:avLst>
            </a:prstGeom>
            <a:noFill/>
            <a:ln w="2857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498694" name="矩形 544774"/>
            <p:cNvSpPr/>
            <p:nvPr/>
          </p:nvSpPr>
          <p:spPr>
            <a:xfrm>
              <a:off x="0" y="216"/>
              <a:ext cx="635" cy="295"/>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v</a:t>
              </a:r>
              <a:r>
                <a:rPr lang="en-US" altLang="x-none" sz="2800" b="1" i="1" dirty="0">
                  <a:latin typeface="Times New Roman" panose="02020603050405020304" pitchFamily="2" charset="0"/>
                  <a:ea typeface="宋体" panose="02010600030101010101" pitchFamily="2" charset="-122"/>
                </a:rPr>
                <a:t>l</a:t>
              </a:r>
              <a:r>
                <a:rPr lang="en-US" altLang="x-none" sz="2800" b="1" dirty="0">
                  <a:latin typeface="Times New Roman" panose="02020603050405020304" pitchFamily="2" charset="0"/>
                  <a:ea typeface="宋体" panose="02010600030101010101" pitchFamily="2" charset="-122"/>
                </a:rPr>
                <a:t>(j)=</a:t>
              </a:r>
              <a:endParaRPr lang="en-US" altLang="x-none" sz="2800" b="1" dirty="0">
                <a:latin typeface="Times New Roman" panose="02020603050405020304" pitchFamily="2" charset="0"/>
                <a:ea typeface="宋体" panose="02010600030101010101" pitchFamily="2" charset="-122"/>
              </a:endParaRPr>
            </a:p>
          </p:txBody>
        </p:sp>
        <p:sp>
          <p:nvSpPr>
            <p:cNvPr id="498695" name="矩形 544775"/>
            <p:cNvSpPr/>
            <p:nvPr/>
          </p:nvSpPr>
          <p:spPr>
            <a:xfrm>
              <a:off x="5279" y="240"/>
              <a:ext cx="385" cy="272"/>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7-3</a:t>
              </a:r>
              <a:endParaRPr lang="en-US" altLang="x-none" sz="2800" b="1" dirty="0">
                <a:latin typeface="Times New Roman" panose="02020603050405020304" pitchFamily="2" charset="0"/>
                <a:ea typeface="宋体" panose="02010600030101010101" pitchFamily="2" charset="-122"/>
              </a:endParaRPr>
            </a:p>
          </p:txBody>
        </p:sp>
      </p:grpSp>
      <p:sp>
        <p:nvSpPr>
          <p:cNvPr id="498696" name="矩形 544776"/>
          <p:cNvSpPr/>
          <p:nvPr/>
        </p:nvSpPr>
        <p:spPr>
          <a:xfrm>
            <a:off x="1676400" y="4616450"/>
            <a:ext cx="8839200" cy="1981200"/>
          </a:xfrm>
          <a:prstGeom prst="rect">
            <a:avLst/>
          </a:prstGeom>
          <a:noFill/>
          <a:ln w="9525">
            <a:noFill/>
          </a:ln>
        </p:spPr>
        <p:txBody>
          <a:bodyPr anchor="t"/>
          <a:p>
            <a:pPr>
              <a:spcBef>
                <a:spcPct val="10000"/>
              </a:spcBef>
              <a:buClr>
                <a:schemeClr val="accent2"/>
              </a:buClr>
              <a:buSzPct val="80000"/>
              <a:buFont typeface="Wingdings" panose="05000000000000000000" pitchFamily="2" charset="2"/>
              <a:buNone/>
            </a:pPr>
            <a:r>
              <a:rPr lang="zh-CN" altLang="en-US" sz="2800" dirty="0">
                <a:latin typeface="宋体" panose="02010600030101010101" pitchFamily="2" charset="-122"/>
                <a:ea typeface="宋体" panose="02010600030101010101" pitchFamily="2" charset="-122"/>
              </a:rPr>
              <a:t>    </a:t>
            </a:r>
            <a:r>
              <a:rPr lang="zh-CN" altLang="en-US" sz="3200" b="1" dirty="0">
                <a:solidFill>
                  <a:schemeClr val="folHlink"/>
                </a:solidFill>
                <a:latin typeface="宋体" panose="02010600030101010101" pitchFamily="2" charset="-122"/>
                <a:ea typeface="宋体" panose="02010600030101010101" pitchFamily="2" charset="-122"/>
              </a:rPr>
              <a:t>含义是</a:t>
            </a:r>
            <a:r>
              <a:rPr lang="zh-CN" altLang="en-US" sz="3200" b="1" dirty="0">
                <a:latin typeface="Times New Roman" panose="02020603050405020304" pitchFamily="2"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只有</a:t>
            </a:r>
            <a:r>
              <a:rPr lang="en-US" altLang="x-none" sz="2800" b="1" dirty="0">
                <a:latin typeface="Times New Roman" panose="02020603050405020304" pitchFamily="2" charset="0"/>
                <a:ea typeface="宋体" panose="02010600030101010101" pitchFamily="2" charset="-122"/>
              </a:rPr>
              <a:t>v</a:t>
            </a:r>
            <a:r>
              <a:rPr lang="en-US" altLang="x-none" sz="2800" b="1" baseline="-18000" dirty="0">
                <a:latin typeface="Times New Roman" panose="02020603050405020304" pitchFamily="2" charset="0"/>
                <a:ea typeface="宋体" panose="02010600030101010101" pitchFamily="2" charset="-122"/>
              </a:rPr>
              <a:t>j</a:t>
            </a:r>
            <a:r>
              <a:rPr lang="zh-CN" altLang="en-US" sz="2800" b="1" dirty="0">
                <a:latin typeface="Times New Roman" panose="02020603050405020304" pitchFamily="2" charset="0"/>
                <a:ea typeface="宋体" panose="02010600030101010101" pitchFamily="2" charset="-122"/>
              </a:rPr>
              <a:t>的所有后继事件</a:t>
            </a:r>
            <a:r>
              <a:rPr lang="en-US" altLang="x-none" sz="2800" b="1" dirty="0">
                <a:latin typeface="Times New Roman" panose="02020603050405020304" pitchFamily="2" charset="0"/>
                <a:ea typeface="宋体" panose="02010600030101010101" pitchFamily="2" charset="-122"/>
              </a:rPr>
              <a:t>v</a:t>
            </a:r>
            <a:r>
              <a:rPr lang="en-US" altLang="x-none" sz="2800" b="1" baseline="-18000" dirty="0">
                <a:latin typeface="Times New Roman" panose="02020603050405020304" pitchFamily="2" charset="0"/>
                <a:ea typeface="宋体" panose="02010600030101010101" pitchFamily="2" charset="-122"/>
              </a:rPr>
              <a:t>k</a:t>
            </a:r>
            <a:r>
              <a:rPr lang="zh-CN" altLang="en-US" sz="2800" b="1" dirty="0">
                <a:latin typeface="Times New Roman" panose="02020603050405020304" pitchFamily="2" charset="0"/>
                <a:ea typeface="宋体" panose="02010600030101010101" pitchFamily="2" charset="-122"/>
              </a:rPr>
              <a:t>的最晚发生时间</a:t>
            </a:r>
            <a:r>
              <a:rPr lang="en-US" altLang="x-none" sz="2800" b="1" dirty="0">
                <a:latin typeface="Times New Roman" panose="02020603050405020304" pitchFamily="2" charset="0"/>
                <a:ea typeface="宋体" panose="02010600030101010101" pitchFamily="2" charset="-122"/>
              </a:rPr>
              <a:t>v</a:t>
            </a:r>
            <a:r>
              <a:rPr lang="en-US" altLang="x-none" sz="2800" b="1" i="1" dirty="0">
                <a:latin typeface="Times New Roman" panose="02020603050405020304" pitchFamily="2" charset="0"/>
                <a:ea typeface="宋体" panose="02010600030101010101" pitchFamily="2" charset="-122"/>
              </a:rPr>
              <a:t>l</a:t>
            </a:r>
            <a:r>
              <a:rPr lang="en-US" altLang="x-none" sz="2800" b="1" dirty="0">
                <a:latin typeface="Times New Roman" panose="02020603050405020304" pitchFamily="2" charset="0"/>
                <a:ea typeface="宋体" panose="02010600030101010101" pitchFamily="2" charset="-122"/>
              </a:rPr>
              <a:t>(k)</a:t>
            </a:r>
            <a:r>
              <a:rPr lang="zh-CN" altLang="en-US" sz="2800" b="1" dirty="0">
                <a:latin typeface="Times New Roman" panose="02020603050405020304" pitchFamily="2" charset="0"/>
                <a:ea typeface="宋体" panose="02010600030101010101" pitchFamily="2" charset="-122"/>
              </a:rPr>
              <a:t>计算出来后，才能计算</a:t>
            </a:r>
            <a:r>
              <a:rPr lang="en-US" altLang="x-none" sz="2800" b="1" dirty="0">
                <a:latin typeface="Times New Roman" panose="02020603050405020304" pitchFamily="2" charset="0"/>
                <a:ea typeface="宋体" panose="02010600030101010101" pitchFamily="2" charset="-122"/>
              </a:rPr>
              <a:t>v</a:t>
            </a:r>
            <a:r>
              <a:rPr lang="en-US" altLang="x-none" sz="2800" b="1" i="1" dirty="0">
                <a:latin typeface="Times New Roman" panose="02020603050405020304" pitchFamily="2" charset="0"/>
                <a:ea typeface="宋体" panose="02010600030101010101" pitchFamily="2" charset="-122"/>
              </a:rPr>
              <a:t>l</a:t>
            </a:r>
            <a:r>
              <a:rPr lang="en-US" altLang="x-none" sz="2800" b="1" dirty="0">
                <a:latin typeface="Times New Roman" panose="02020603050405020304" pitchFamily="2" charset="0"/>
                <a:ea typeface="宋体" panose="02010600030101010101" pitchFamily="2" charset="-122"/>
              </a:rPr>
              <a:t>(j) </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spcBef>
                <a:spcPct val="10000"/>
              </a:spcBef>
              <a:buClr>
                <a:schemeClr val="accent2"/>
              </a:buClr>
              <a:buSzPct val="80000"/>
              <a:buFont typeface="Wingdings" panose="05000000000000000000" pitchFamily="2" charset="2"/>
              <a:buNone/>
            </a:pPr>
            <a:r>
              <a:rPr lang="zh-CN" altLang="en-US" sz="3200" b="1" dirty="0">
                <a:solidFill>
                  <a:schemeClr val="hlink"/>
                </a:solidFill>
                <a:latin typeface="宋体" panose="02010600030101010101" pitchFamily="2" charset="-122"/>
                <a:ea typeface="宋体" panose="02010600030101010101" pitchFamily="2" charset="-122"/>
              </a:rPr>
              <a:t>   </a:t>
            </a:r>
            <a:r>
              <a:rPr lang="zh-CN" altLang="en-US" sz="3200" b="1" dirty="0">
                <a:solidFill>
                  <a:schemeClr val="folHlink"/>
                </a:solidFill>
                <a:latin typeface="宋体" panose="02010600030101010101" pitchFamily="2" charset="-122"/>
                <a:ea typeface="宋体" panose="02010600030101010101" pitchFamily="2" charset="-122"/>
              </a:rPr>
              <a:t>方法是</a:t>
            </a:r>
            <a:r>
              <a:rPr lang="zh-CN" altLang="en-US" sz="32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按拓扑排序的逆顺序，依次计算每个事件的最晚发生时间</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9713" name="文本占位符 545793"/>
          <p:cNvSpPr>
            <a:spLocks noGrp="1"/>
          </p:cNvSpPr>
          <p:nvPr>
            <p:ph idx="1"/>
          </p:nvPr>
        </p:nvSpPr>
        <p:spPr>
          <a:xfrm>
            <a:off x="1676400" y="225425"/>
            <a:ext cx="8812213" cy="6156325"/>
          </a:xfrm>
        </p:spPr>
        <p:txBody>
          <a:bodyPr anchor="t"/>
          <a:p>
            <a:pPr marL="0" indent="0">
              <a:lnSpc>
                <a:spcPct val="110000"/>
              </a:lnSpc>
              <a:buNone/>
            </a:pPr>
            <a:r>
              <a:rPr lang="en-US" altLang="x-none" sz="4000" b="1" dirty="0">
                <a:solidFill>
                  <a:schemeClr val="tx2"/>
                </a:solidFill>
              </a:rPr>
              <a:t>2</a:t>
            </a:r>
            <a:r>
              <a:rPr lang="en-US" altLang="x-none" sz="4000" b="1" dirty="0">
                <a:solidFill>
                  <a:schemeClr val="tx2"/>
                </a:solidFill>
                <a:latin typeface="宋体" panose="02010600030101010101" pitchFamily="2" charset="-122"/>
              </a:rPr>
              <a:t> </a:t>
            </a:r>
            <a:r>
              <a:rPr lang="zh-CN" altLang="en-US" sz="4000" b="1" dirty="0">
                <a:solidFill>
                  <a:schemeClr val="tx2"/>
                </a:solidFill>
                <a:latin typeface="楷体_GB2312" pitchFamily="1" charset="-122"/>
                <a:ea typeface="楷体_GB2312" pitchFamily="1" charset="-122"/>
              </a:rPr>
              <a:t>求</a:t>
            </a:r>
            <a:r>
              <a:rPr lang="en-US" altLang="x-none" sz="4000" b="1" dirty="0">
                <a:solidFill>
                  <a:schemeClr val="tx2"/>
                </a:solidFill>
              </a:rPr>
              <a:t>AOE</a:t>
            </a:r>
            <a:r>
              <a:rPr lang="zh-CN" altLang="en-US" sz="4000" b="1" dirty="0">
                <a:solidFill>
                  <a:schemeClr val="tx2"/>
                </a:solidFill>
                <a:ea typeface="楷体_GB2312" pitchFamily="1" charset="-122"/>
              </a:rPr>
              <a:t>中关键路径和关键活动</a:t>
            </a:r>
            <a:endParaRPr lang="zh-CN" altLang="en-US" sz="4000" b="1" dirty="0">
              <a:solidFill>
                <a:schemeClr val="folHlink"/>
              </a:solidFill>
              <a:latin typeface="宋体" panose="02010600030101010101" pitchFamily="2" charset="-122"/>
              <a:ea typeface="楷体_GB2312" pitchFamily="1" charset="-122"/>
            </a:endParaRPr>
          </a:p>
          <a:p>
            <a:pPr marL="0" indent="0">
              <a:lnSpc>
                <a:spcPct val="110000"/>
              </a:lnSpc>
              <a:buNone/>
            </a:pPr>
            <a:r>
              <a:rPr lang="zh-CN" altLang="en-US" sz="3600" b="1" dirty="0">
                <a:solidFill>
                  <a:schemeClr val="folHlink"/>
                </a:solidFill>
                <a:latin typeface="宋体" panose="02010600030101010101" pitchFamily="2" charset="-122"/>
              </a:rPr>
              <a:t>⑴ </a:t>
            </a:r>
            <a:r>
              <a:rPr lang="zh-CN" altLang="en-US" sz="3600" b="1" dirty="0">
                <a:solidFill>
                  <a:schemeClr val="folHlink"/>
                </a:solidFill>
                <a:ea typeface="楷体_GB2312" pitchFamily="1" charset="-122"/>
              </a:rPr>
              <a:t>算法思想</a:t>
            </a:r>
            <a:endParaRPr lang="zh-CN" altLang="en-US" sz="3600" b="1" dirty="0">
              <a:solidFill>
                <a:schemeClr val="folHlink"/>
              </a:solidFill>
              <a:ea typeface="楷体_GB2312" pitchFamily="1" charset="-122"/>
            </a:endParaRPr>
          </a:p>
          <a:p>
            <a:pPr marL="533400" lvl="1" indent="0">
              <a:lnSpc>
                <a:spcPct val="110000"/>
              </a:lnSpc>
              <a:buNone/>
            </a:pPr>
            <a:r>
              <a:rPr lang="zh-CN" altLang="en-US" b="1" dirty="0">
                <a:solidFill>
                  <a:schemeClr val="folHlink"/>
                </a:solidFill>
                <a:latin typeface="宋体" panose="02010600030101010101" pitchFamily="2" charset="-122"/>
              </a:rPr>
              <a:t>① </a:t>
            </a:r>
            <a:r>
              <a:rPr lang="zh-CN" altLang="en-US" b="1" dirty="0"/>
              <a:t>利用拓扑排序求出</a:t>
            </a:r>
            <a:r>
              <a:rPr lang="en-US" altLang="x-none" b="1" dirty="0"/>
              <a:t>AOE</a:t>
            </a:r>
            <a:r>
              <a:rPr lang="zh-CN" altLang="en-US" b="1" dirty="0"/>
              <a:t>网的一个拓扑序列</a:t>
            </a:r>
            <a:r>
              <a:rPr lang="zh-CN" altLang="en-US" b="1" dirty="0">
                <a:latin typeface="宋体" panose="02010600030101010101" pitchFamily="2" charset="-122"/>
              </a:rPr>
              <a:t>；</a:t>
            </a:r>
            <a:r>
              <a:rPr lang="zh-CN" altLang="en-US" b="1" dirty="0"/>
              <a:t> </a:t>
            </a:r>
            <a:endParaRPr lang="zh-CN" altLang="en-US" b="1" dirty="0"/>
          </a:p>
          <a:p>
            <a:pPr marL="533400" lvl="1" indent="0">
              <a:lnSpc>
                <a:spcPct val="110000"/>
              </a:lnSpc>
              <a:buNone/>
            </a:pPr>
            <a:r>
              <a:rPr lang="zh-CN" altLang="en-US" b="1" dirty="0">
                <a:solidFill>
                  <a:schemeClr val="folHlink"/>
                </a:solidFill>
              </a:rPr>
              <a:t>②  </a:t>
            </a:r>
            <a:r>
              <a:rPr lang="zh-CN" altLang="en-US" b="1" dirty="0"/>
              <a:t>从拓扑排序的序列的第一个顶点</a:t>
            </a:r>
            <a:r>
              <a:rPr lang="en-US" altLang="x-none" b="1" dirty="0"/>
              <a:t>(</a:t>
            </a:r>
            <a:r>
              <a:rPr lang="zh-CN" altLang="en-US" b="1" dirty="0"/>
              <a:t>源点</a:t>
            </a:r>
            <a:r>
              <a:rPr lang="en-US" altLang="x-none" b="1" dirty="0"/>
              <a:t>)</a:t>
            </a:r>
            <a:r>
              <a:rPr lang="zh-CN" altLang="en-US" b="1" dirty="0"/>
              <a:t>开始，</a:t>
            </a:r>
            <a:r>
              <a:rPr lang="zh-CN" altLang="en-US" b="1" dirty="0">
                <a:solidFill>
                  <a:schemeClr val="accent1"/>
                </a:solidFill>
              </a:rPr>
              <a:t>按拓扑顺序</a:t>
            </a:r>
            <a:r>
              <a:rPr lang="zh-CN" altLang="en-US" b="1" dirty="0"/>
              <a:t>依次</a:t>
            </a:r>
            <a:r>
              <a:rPr lang="zh-CN" altLang="en-US" b="1" dirty="0">
                <a:solidFill>
                  <a:schemeClr val="folHlink"/>
                </a:solidFill>
              </a:rPr>
              <a:t>计算</a:t>
            </a:r>
            <a:r>
              <a:rPr lang="zh-CN" altLang="en-US" b="1" dirty="0"/>
              <a:t>每个</a:t>
            </a:r>
            <a:r>
              <a:rPr lang="zh-CN" altLang="en-US" b="1" dirty="0">
                <a:solidFill>
                  <a:schemeClr val="folHlink"/>
                </a:solidFill>
              </a:rPr>
              <a:t>事件的最早发生时间</a:t>
            </a:r>
            <a:r>
              <a:rPr lang="en-US" altLang="x-none" b="1" dirty="0">
                <a:solidFill>
                  <a:schemeClr val="folHlink"/>
                </a:solidFill>
              </a:rPr>
              <a:t>ve(i)</a:t>
            </a:r>
            <a:r>
              <a:rPr lang="en-US" altLang="x-none" b="1" dirty="0"/>
              <a:t> </a:t>
            </a:r>
            <a:r>
              <a:rPr lang="zh-CN" altLang="en-US" b="1" dirty="0">
                <a:latin typeface="宋体" panose="02010600030101010101" pitchFamily="2" charset="-122"/>
              </a:rPr>
              <a:t>；</a:t>
            </a:r>
            <a:r>
              <a:rPr lang="zh-CN" altLang="en-US" b="1" dirty="0"/>
              <a:t> </a:t>
            </a:r>
            <a:endParaRPr lang="zh-CN" altLang="en-US" b="1" dirty="0"/>
          </a:p>
          <a:p>
            <a:pPr marL="533400" lvl="1" indent="0">
              <a:lnSpc>
                <a:spcPct val="110000"/>
              </a:lnSpc>
              <a:buNone/>
            </a:pPr>
            <a:r>
              <a:rPr lang="zh-CN" altLang="en-US" b="1" dirty="0">
                <a:solidFill>
                  <a:schemeClr val="folHlink"/>
                </a:solidFill>
              </a:rPr>
              <a:t>③  </a:t>
            </a:r>
            <a:r>
              <a:rPr lang="zh-CN" altLang="en-US" b="1" dirty="0"/>
              <a:t>从拓扑排序的序列的最后一个顶点</a:t>
            </a:r>
            <a:r>
              <a:rPr lang="en-US" altLang="x-none" b="1" dirty="0"/>
              <a:t>(</a:t>
            </a:r>
            <a:r>
              <a:rPr lang="zh-CN" altLang="en-US" b="1" dirty="0"/>
              <a:t>汇点</a:t>
            </a:r>
            <a:r>
              <a:rPr lang="en-US" altLang="x-none" b="1" dirty="0"/>
              <a:t>)</a:t>
            </a:r>
            <a:r>
              <a:rPr lang="zh-CN" altLang="en-US" b="1" dirty="0"/>
              <a:t>开始，</a:t>
            </a:r>
            <a:r>
              <a:rPr lang="zh-CN" altLang="en-US" b="1" dirty="0">
                <a:solidFill>
                  <a:schemeClr val="accent1"/>
                </a:solidFill>
              </a:rPr>
              <a:t>按逆拓扑顺序</a:t>
            </a:r>
            <a:r>
              <a:rPr lang="zh-CN" altLang="en-US" b="1" dirty="0"/>
              <a:t>依次</a:t>
            </a:r>
            <a:r>
              <a:rPr lang="zh-CN" altLang="en-US" b="1" dirty="0">
                <a:solidFill>
                  <a:schemeClr val="folHlink"/>
                </a:solidFill>
              </a:rPr>
              <a:t>计算</a:t>
            </a:r>
            <a:r>
              <a:rPr lang="zh-CN" altLang="en-US" b="1" dirty="0"/>
              <a:t>每个</a:t>
            </a:r>
            <a:r>
              <a:rPr lang="zh-CN" altLang="en-US" b="1" dirty="0">
                <a:solidFill>
                  <a:schemeClr val="folHlink"/>
                </a:solidFill>
              </a:rPr>
              <a:t>事件的最晚发生时间</a:t>
            </a:r>
            <a:r>
              <a:rPr lang="en-US" altLang="x-none" b="1" dirty="0">
                <a:solidFill>
                  <a:schemeClr val="folHlink"/>
                </a:solidFill>
              </a:rPr>
              <a:t>v</a:t>
            </a:r>
            <a:r>
              <a:rPr lang="en-US" altLang="x-none" b="1" i="1" dirty="0">
                <a:solidFill>
                  <a:schemeClr val="folHlink"/>
                </a:solidFill>
              </a:rPr>
              <a:t>l</a:t>
            </a:r>
            <a:r>
              <a:rPr lang="en-US" altLang="x-none" b="1" dirty="0">
                <a:solidFill>
                  <a:schemeClr val="folHlink"/>
                </a:solidFill>
              </a:rPr>
              <a:t>(i)</a:t>
            </a:r>
            <a:r>
              <a:rPr lang="en-US" altLang="x-none" b="1" dirty="0"/>
              <a:t> </a:t>
            </a:r>
            <a:r>
              <a:rPr lang="zh-CN" altLang="en-US" b="1" dirty="0">
                <a:latin typeface="宋体" panose="02010600030101010101" pitchFamily="2" charset="-122"/>
              </a:rPr>
              <a:t>；</a:t>
            </a:r>
            <a:endParaRPr lang="zh-CN" altLang="en-US" b="1" dirty="0">
              <a:latin typeface="宋体" panose="02010600030101010101" pitchFamily="2" charset="-122"/>
            </a:endParaRPr>
          </a:p>
          <a:p>
            <a:pPr marL="0" indent="0">
              <a:lnSpc>
                <a:spcPct val="110000"/>
              </a:lnSpc>
              <a:buNone/>
            </a:pPr>
            <a:r>
              <a:rPr lang="zh-CN" altLang="en-US" sz="2800" b="1" dirty="0"/>
              <a:t>         对于图</a:t>
            </a:r>
            <a:r>
              <a:rPr lang="en-US" altLang="x-none" sz="2800" b="1" dirty="0"/>
              <a:t>7-24</a:t>
            </a:r>
            <a:r>
              <a:rPr lang="zh-CN" altLang="en-US" sz="2800" b="1" dirty="0"/>
              <a:t>的</a:t>
            </a:r>
            <a:r>
              <a:rPr lang="en-US" altLang="x-none" sz="2800" b="1" dirty="0"/>
              <a:t>AOE</a:t>
            </a:r>
            <a:r>
              <a:rPr lang="zh-CN" altLang="en-US" sz="2800" b="1" dirty="0"/>
              <a:t>网，处理过程如下：</a:t>
            </a:r>
            <a:endParaRPr lang="zh-CN" altLang="en-US" sz="2800" b="1" dirty="0"/>
          </a:p>
          <a:p>
            <a:pPr marL="5334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folHlink"/>
                </a:solidFill>
              </a:rPr>
              <a:t>  </a:t>
            </a:r>
            <a:r>
              <a:rPr lang="zh-CN" altLang="en-US" b="1" dirty="0"/>
              <a:t>拓扑排序的序列是： </a:t>
            </a:r>
            <a:r>
              <a:rPr lang="en-US" altLang="x-none" b="1" dirty="0"/>
              <a:t>(v</a:t>
            </a:r>
            <a:r>
              <a:rPr lang="en-US" altLang="x-none" b="1" baseline="-18000" dirty="0"/>
              <a:t>0</a:t>
            </a:r>
            <a:r>
              <a:rPr lang="en-US" altLang="x-none" b="1" dirty="0"/>
              <a:t>, v</a:t>
            </a:r>
            <a:r>
              <a:rPr lang="en-US" altLang="x-none" b="1" baseline="-18000" dirty="0"/>
              <a:t>1</a:t>
            </a:r>
            <a:r>
              <a:rPr lang="en-US" altLang="x-none" b="1" dirty="0"/>
              <a:t>, v</a:t>
            </a:r>
            <a:r>
              <a:rPr lang="en-US" altLang="x-none" b="1" baseline="-18000" dirty="0"/>
              <a:t>2</a:t>
            </a:r>
            <a:r>
              <a:rPr lang="en-US" altLang="x-none" b="1" dirty="0"/>
              <a:t>, v</a:t>
            </a:r>
            <a:r>
              <a:rPr lang="en-US" altLang="x-none" b="1" baseline="-18000" dirty="0"/>
              <a:t>3 </a:t>
            </a:r>
            <a:r>
              <a:rPr lang="en-US" altLang="x-none" b="1" dirty="0"/>
              <a:t>,</a:t>
            </a:r>
            <a:r>
              <a:rPr lang="en-US" altLang="x-none" b="1" baseline="-18000" dirty="0"/>
              <a:t> </a:t>
            </a:r>
            <a:r>
              <a:rPr lang="en-US" altLang="x-none" b="1" dirty="0"/>
              <a:t>v</a:t>
            </a:r>
            <a:r>
              <a:rPr lang="en-US" altLang="x-none" b="1" baseline="-18000" dirty="0"/>
              <a:t>4</a:t>
            </a:r>
            <a:r>
              <a:rPr lang="en-US" altLang="x-none" b="1" dirty="0"/>
              <a:t>, v</a:t>
            </a:r>
            <a:r>
              <a:rPr lang="en-US" altLang="x-none" b="1" baseline="-18000" dirty="0"/>
              <a:t>5 </a:t>
            </a:r>
            <a:r>
              <a:rPr lang="en-US" altLang="x-none" b="1" dirty="0"/>
              <a:t>, v</a:t>
            </a:r>
            <a:r>
              <a:rPr lang="en-US" altLang="x-none" b="1" baseline="-18000" dirty="0"/>
              <a:t>6 </a:t>
            </a:r>
            <a:r>
              <a:rPr lang="en-US" altLang="x-none" b="1" dirty="0"/>
              <a:t>, v</a:t>
            </a:r>
            <a:r>
              <a:rPr lang="en-US" altLang="x-none" b="1" baseline="-18000" dirty="0"/>
              <a:t>7 </a:t>
            </a:r>
            <a:r>
              <a:rPr lang="en-US" altLang="x-none" b="1" dirty="0"/>
              <a:t>, v</a:t>
            </a:r>
            <a:r>
              <a:rPr lang="en-US" altLang="x-none" b="1" baseline="-18000" dirty="0"/>
              <a:t>8</a:t>
            </a:r>
            <a:r>
              <a:rPr lang="en-US" altLang="x-none" b="1" dirty="0"/>
              <a:t>)</a:t>
            </a:r>
            <a:endParaRPr lang="en-US" altLang="x-none" b="1"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46818" name="表格 546817"/>
          <p:cNvGraphicFramePr/>
          <p:nvPr/>
        </p:nvGraphicFramePr>
        <p:xfrm>
          <a:off x="2362200" y="4076700"/>
          <a:ext cx="6781800" cy="1800225"/>
        </p:xfrm>
        <a:graphic>
          <a:graphicData uri="http://schemas.openxmlformats.org/drawingml/2006/table">
            <a:tbl>
              <a:tblPr/>
              <a:tblGrid>
                <a:gridCol w="1143000"/>
                <a:gridCol w="609600"/>
                <a:gridCol w="533400"/>
                <a:gridCol w="685800"/>
                <a:gridCol w="609600"/>
                <a:gridCol w="609600"/>
                <a:gridCol w="609600"/>
                <a:gridCol w="609600"/>
                <a:gridCol w="685800"/>
                <a:gridCol w="685800"/>
              </a:tblGrid>
              <a:tr h="720725">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zh-CN" altLang="en-US" b="1"/>
                        <a:t>顶点</a:t>
                      </a:r>
                      <a:endParaRPr lang="zh-CN" altLang="en-US"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b="1" dirty="0"/>
                        <a:t>v</a:t>
                      </a:r>
                      <a:r>
                        <a:rPr lang="en-US" altLang="x-none" b="1" baseline="-18000" dirty="0"/>
                        <a:t>0</a:t>
                      </a:r>
                      <a:endParaRPr lang="en-US" altLang="x-none" b="1" baseline="-180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b="1" dirty="0"/>
                        <a:t>v</a:t>
                      </a:r>
                      <a:r>
                        <a:rPr lang="en-US" altLang="x-none" b="1" baseline="-18000" dirty="0"/>
                        <a:t>1</a:t>
                      </a:r>
                      <a:endParaRPr lang="en-US" altLang="x-none" b="1" baseline="-180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b="1" dirty="0"/>
                        <a:t>v</a:t>
                      </a:r>
                      <a:r>
                        <a:rPr lang="en-US" altLang="x-none" b="1" baseline="-18000" dirty="0"/>
                        <a:t>2</a:t>
                      </a:r>
                      <a:endParaRPr lang="en-US" altLang="x-none" b="1" baseline="-180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b="1" dirty="0"/>
                        <a:t>v</a:t>
                      </a:r>
                      <a:r>
                        <a:rPr lang="en-US" altLang="x-none" b="1" baseline="-18000" dirty="0"/>
                        <a:t>3</a:t>
                      </a:r>
                      <a:endParaRPr lang="en-US" altLang="x-none" b="1" baseline="-180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b="1" dirty="0"/>
                        <a:t>v</a:t>
                      </a:r>
                      <a:r>
                        <a:rPr lang="en-US" altLang="x-none" b="1" baseline="-18000" dirty="0"/>
                        <a:t>4</a:t>
                      </a:r>
                      <a:endParaRPr lang="en-US" altLang="x-none" b="1" baseline="-180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b="1" dirty="0"/>
                        <a:t>v</a:t>
                      </a:r>
                      <a:r>
                        <a:rPr lang="en-US" altLang="x-none" b="1" baseline="-18000" dirty="0"/>
                        <a:t>5</a:t>
                      </a:r>
                      <a:endParaRPr lang="en-US" altLang="x-none" b="1" baseline="-180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b="1" dirty="0"/>
                        <a:t>v</a:t>
                      </a:r>
                      <a:r>
                        <a:rPr lang="en-US" altLang="x-none" b="1" baseline="-18000" dirty="0"/>
                        <a:t>6</a:t>
                      </a:r>
                      <a:endParaRPr lang="en-US" altLang="x-none" b="1" baseline="-180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b="1" dirty="0"/>
                        <a:t>v</a:t>
                      </a:r>
                      <a:r>
                        <a:rPr lang="en-US" altLang="x-none" b="1" baseline="-18000" dirty="0"/>
                        <a:t>7</a:t>
                      </a:r>
                      <a:endParaRPr lang="en-US" altLang="x-none" b="1" baseline="-180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b="1" dirty="0"/>
                        <a:t>v</a:t>
                      </a:r>
                      <a:r>
                        <a:rPr lang="en-US" altLang="x-none" b="1" baseline="-18000" dirty="0"/>
                        <a:t>8</a:t>
                      </a:r>
                      <a:endParaRPr lang="en-US" altLang="x-none" b="1" baseline="-18000" dirty="0"/>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400">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b="1" dirty="0"/>
                        <a:t>ve(i)</a:t>
                      </a:r>
                      <a:endParaRPr lang="en-US" altLang="x-none" b="1"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b="1" dirty="0"/>
                        <a:t>0</a:t>
                      </a:r>
                      <a:endParaRPr lang="en-US" altLang="x-none"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b="1" dirty="0"/>
                        <a:t>3</a:t>
                      </a:r>
                      <a:endParaRPr lang="en-US" altLang="x-none"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b="1" dirty="0"/>
                        <a:t>10</a:t>
                      </a:r>
                      <a:endParaRPr lang="en-US" altLang="x-none"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b="1" dirty="0"/>
                        <a:t>12</a:t>
                      </a:r>
                      <a:endParaRPr lang="en-US" altLang="x-none"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b="1" dirty="0"/>
                        <a:t>22</a:t>
                      </a:r>
                      <a:endParaRPr lang="en-US" altLang="x-none"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b="1" dirty="0"/>
                        <a:t>17</a:t>
                      </a:r>
                      <a:endParaRPr lang="en-US" altLang="x-none"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b="1" dirty="0"/>
                        <a:t>20</a:t>
                      </a:r>
                      <a:endParaRPr lang="en-US" altLang="x-none"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b="1" dirty="0"/>
                        <a:t>28</a:t>
                      </a:r>
                      <a:endParaRPr lang="en-US" altLang="x-none"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b="1" dirty="0"/>
                        <a:t>33</a:t>
                      </a:r>
                      <a:endParaRPr lang="en-US" altLang="x-none" b="1" dirty="0"/>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46100">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b="1" dirty="0"/>
                        <a:t>v</a:t>
                      </a:r>
                      <a:r>
                        <a:rPr lang="en-US" altLang="x-none" b="1" i="1" dirty="0"/>
                        <a:t>l</a:t>
                      </a:r>
                      <a:r>
                        <a:rPr lang="en-US" altLang="x-none" b="1" dirty="0"/>
                        <a:t>(i)</a:t>
                      </a:r>
                      <a:endParaRPr lang="en-US" altLang="x-none" b="1"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b="1" dirty="0"/>
                        <a:t>0</a:t>
                      </a:r>
                      <a:endParaRPr lang="en-US" altLang="x-none"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b="1" dirty="0"/>
                        <a:t>9</a:t>
                      </a:r>
                      <a:endParaRPr lang="en-US" altLang="x-none"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b="1" dirty="0"/>
                        <a:t>10</a:t>
                      </a:r>
                      <a:endParaRPr lang="en-US" altLang="x-none"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b="1" dirty="0"/>
                        <a:t>23</a:t>
                      </a:r>
                      <a:endParaRPr lang="en-US" altLang="x-none"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b="1" dirty="0"/>
                        <a:t>22</a:t>
                      </a:r>
                      <a:endParaRPr lang="en-US" altLang="x-none"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b="1" dirty="0"/>
                        <a:t>17</a:t>
                      </a:r>
                      <a:endParaRPr lang="en-US" altLang="x-none"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b="1" dirty="0"/>
                        <a:t>31</a:t>
                      </a:r>
                      <a:endParaRPr lang="en-US" altLang="x-none"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b="1" dirty="0"/>
                        <a:t>28</a:t>
                      </a:r>
                      <a:endParaRPr lang="en-US" altLang="x-none"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b="1" dirty="0"/>
                        <a:t>33</a:t>
                      </a:r>
                      <a:endParaRPr lang="en-US" altLang="x-none" b="1" dirty="0"/>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500783" name="矩形 546863"/>
          <p:cNvSpPr/>
          <p:nvPr/>
        </p:nvSpPr>
        <p:spPr>
          <a:xfrm>
            <a:off x="3581400" y="3573463"/>
            <a:ext cx="4267200" cy="444500"/>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表</a:t>
            </a:r>
            <a:r>
              <a:rPr lang="en-US" altLang="x-none" sz="2400" b="1" dirty="0">
                <a:latin typeface="Times New Roman" panose="02020603050405020304" pitchFamily="2" charset="0"/>
                <a:ea typeface="宋体" panose="02010600030101010101" pitchFamily="2" charset="-122"/>
              </a:rPr>
              <a:t>7-2  </a:t>
            </a:r>
            <a:r>
              <a:rPr lang="zh-CN" altLang="en-US" sz="2400" b="1" dirty="0">
                <a:latin typeface="Times New Roman" panose="02020603050405020304" pitchFamily="2" charset="0"/>
                <a:ea typeface="宋体" panose="02010600030101010101" pitchFamily="2" charset="-122"/>
              </a:rPr>
              <a:t>图</a:t>
            </a:r>
            <a:r>
              <a:rPr lang="en-US" altLang="x-none" sz="2400" b="1" dirty="0">
                <a:latin typeface="Times New Roman" panose="02020603050405020304" pitchFamily="2" charset="0"/>
                <a:ea typeface="宋体" panose="02010600030101010101" pitchFamily="2" charset="-122"/>
              </a:rPr>
              <a:t>7-24</a:t>
            </a:r>
            <a:r>
              <a:rPr lang="zh-CN" altLang="en-US" sz="2400" b="1" dirty="0">
                <a:latin typeface="Times New Roman" panose="02020603050405020304" pitchFamily="2" charset="0"/>
                <a:ea typeface="宋体" panose="02010600030101010101" pitchFamily="2" charset="-122"/>
              </a:rPr>
              <a:t>的</a:t>
            </a:r>
            <a:r>
              <a:rPr lang="en-US" altLang="x-none" sz="2400" b="1" dirty="0">
                <a:latin typeface="Times New Roman" panose="02020603050405020304" pitchFamily="2" charset="0"/>
                <a:ea typeface="宋体" panose="02010600030101010101" pitchFamily="2" charset="-122"/>
              </a:rPr>
              <a:t>ve(i)</a:t>
            </a:r>
            <a:r>
              <a:rPr lang="zh-CN" altLang="en-US" sz="2400" b="1" dirty="0">
                <a:latin typeface="Times New Roman" panose="02020603050405020304" pitchFamily="2" charset="0"/>
                <a:ea typeface="宋体" panose="02010600030101010101" pitchFamily="2" charset="-122"/>
              </a:rPr>
              <a:t>和</a:t>
            </a:r>
            <a:r>
              <a:rPr lang="en-US" altLang="x-none" sz="2400" b="1" dirty="0">
                <a:latin typeface="Times New Roman" panose="02020603050405020304" pitchFamily="2" charset="0"/>
                <a:ea typeface="宋体" panose="02010600030101010101" pitchFamily="2" charset="-122"/>
              </a:rPr>
              <a:t>v</a:t>
            </a:r>
            <a:r>
              <a:rPr lang="en-US" altLang="x-none" sz="2400" b="1" i="1" dirty="0">
                <a:latin typeface="Times New Roman" panose="02020603050405020304" pitchFamily="2" charset="0"/>
                <a:ea typeface="宋体" panose="02010600030101010101" pitchFamily="2" charset="-122"/>
              </a:rPr>
              <a:t>l</a:t>
            </a:r>
            <a:r>
              <a:rPr lang="en-US" altLang="x-none" sz="2400" b="1" dirty="0">
                <a:latin typeface="Times New Roman" panose="02020603050405020304" pitchFamily="2" charset="0"/>
                <a:ea typeface="宋体" panose="02010600030101010101" pitchFamily="2" charset="-122"/>
              </a:rPr>
              <a:t>(i)</a:t>
            </a:r>
            <a:r>
              <a:rPr lang="zh-CN" altLang="en-US" sz="2400" b="1" dirty="0">
                <a:latin typeface="Times New Roman" panose="02020603050405020304" pitchFamily="2" charset="0"/>
                <a:ea typeface="宋体" panose="02010600030101010101" pitchFamily="2" charset="-122"/>
              </a:rPr>
              <a:t>的值</a:t>
            </a:r>
            <a:endParaRPr lang="zh-CN" altLang="en-US" sz="2400" b="1" dirty="0">
              <a:latin typeface="Times New Roman" panose="02020603050405020304" pitchFamily="2" charset="0"/>
              <a:ea typeface="宋体" panose="02010600030101010101" pitchFamily="2" charset="-122"/>
            </a:endParaRPr>
          </a:p>
        </p:txBody>
      </p:sp>
      <p:sp>
        <p:nvSpPr>
          <p:cNvPr id="500784" name="文本占位符 546864"/>
          <p:cNvSpPr>
            <a:spLocks noGrp="1"/>
          </p:cNvSpPr>
          <p:nvPr>
            <p:ph idx="1"/>
          </p:nvPr>
        </p:nvSpPr>
        <p:spPr>
          <a:xfrm>
            <a:off x="1676400" y="223838"/>
            <a:ext cx="8812213" cy="3133725"/>
          </a:xfrm>
        </p:spPr>
        <p:txBody>
          <a:bodyPr anchor="t"/>
          <a:p>
            <a:pPr marL="533400" lvl="1" indent="0">
              <a:lnSpc>
                <a:spcPct val="110000"/>
              </a:lnSpc>
              <a:buNone/>
            </a:pPr>
            <a:r>
              <a:rPr lang="zh-CN" altLang="en-US" b="1" dirty="0">
                <a:solidFill>
                  <a:schemeClr val="folHlink"/>
                </a:solidFill>
              </a:rPr>
              <a:t>◆</a:t>
            </a:r>
            <a:r>
              <a:rPr lang="zh-CN" altLang="en-US" b="1" dirty="0"/>
              <a:t> 根据计算</a:t>
            </a:r>
            <a:r>
              <a:rPr lang="en-US" altLang="x-none" b="1" dirty="0"/>
              <a:t>ve(i)</a:t>
            </a:r>
            <a:r>
              <a:rPr lang="zh-CN" altLang="en-US" b="1" dirty="0"/>
              <a:t>的公式</a:t>
            </a:r>
            <a:r>
              <a:rPr lang="en-US" altLang="x-none" b="1" dirty="0"/>
              <a:t>(7-2)</a:t>
            </a:r>
            <a:r>
              <a:rPr lang="zh-CN" altLang="en-US" b="1" dirty="0"/>
              <a:t>和计算</a:t>
            </a:r>
            <a:r>
              <a:rPr lang="en-US" altLang="x-none" b="1" dirty="0"/>
              <a:t>v</a:t>
            </a:r>
            <a:r>
              <a:rPr lang="en-US" altLang="x-none" b="1" i="1" dirty="0"/>
              <a:t>l</a:t>
            </a:r>
            <a:r>
              <a:rPr lang="en-US" altLang="x-none" b="1" dirty="0"/>
              <a:t>(i)</a:t>
            </a:r>
            <a:r>
              <a:rPr lang="zh-CN" altLang="en-US" b="1" dirty="0"/>
              <a:t>的公式</a:t>
            </a:r>
            <a:r>
              <a:rPr lang="en-US" altLang="x-none" b="1" dirty="0"/>
              <a:t>(7-3) </a:t>
            </a:r>
            <a:r>
              <a:rPr lang="zh-CN" altLang="en-US" b="1" dirty="0"/>
              <a:t>，计算各个事件的</a:t>
            </a:r>
            <a:r>
              <a:rPr lang="en-US" altLang="x-none" b="1" dirty="0"/>
              <a:t>ve(i)</a:t>
            </a:r>
            <a:r>
              <a:rPr lang="zh-CN" altLang="en-US" b="1" dirty="0"/>
              <a:t>和</a:t>
            </a:r>
            <a:r>
              <a:rPr lang="en-US" altLang="x-none" b="1" dirty="0"/>
              <a:t>v</a:t>
            </a:r>
            <a:r>
              <a:rPr lang="en-US" altLang="x-none" b="1" i="1" dirty="0"/>
              <a:t>l</a:t>
            </a:r>
            <a:r>
              <a:rPr lang="en-US" altLang="x-none" b="1" dirty="0"/>
              <a:t>(i)</a:t>
            </a:r>
            <a:r>
              <a:rPr lang="zh-CN" altLang="en-US" b="1" dirty="0"/>
              <a:t>值，如表</a:t>
            </a:r>
            <a:r>
              <a:rPr lang="en-US" altLang="x-none" b="1" dirty="0"/>
              <a:t>7-2</a:t>
            </a:r>
            <a:r>
              <a:rPr lang="zh-CN" altLang="en-US" b="1" dirty="0"/>
              <a:t>所示。</a:t>
            </a:r>
            <a:endParaRPr lang="zh-CN" altLang="en-US" b="1" dirty="0"/>
          </a:p>
          <a:p>
            <a:pPr marL="533400" lvl="1" indent="0">
              <a:lnSpc>
                <a:spcPct val="110000"/>
              </a:lnSpc>
              <a:buNone/>
            </a:pPr>
            <a:r>
              <a:rPr lang="zh-CN" altLang="en-US" b="1" dirty="0">
                <a:solidFill>
                  <a:schemeClr val="folHlink"/>
                </a:solidFill>
              </a:rPr>
              <a:t>◆</a:t>
            </a:r>
            <a:r>
              <a:rPr lang="zh-CN" altLang="en-US" b="1" dirty="0"/>
              <a:t> 根据关键路径的定义，知该</a:t>
            </a:r>
            <a:r>
              <a:rPr lang="en-US" altLang="x-none" b="1" dirty="0"/>
              <a:t>AOE</a:t>
            </a:r>
            <a:r>
              <a:rPr lang="zh-CN" altLang="en-US" b="1" dirty="0"/>
              <a:t>网的关键路径是： </a:t>
            </a:r>
            <a:r>
              <a:rPr lang="en-US" altLang="x-none" b="1" dirty="0"/>
              <a:t>(v</a:t>
            </a:r>
            <a:r>
              <a:rPr lang="en-US" altLang="x-none" b="1" baseline="-20000" dirty="0"/>
              <a:t>0</a:t>
            </a:r>
            <a:r>
              <a:rPr lang="en-US" altLang="x-none" b="1" dirty="0"/>
              <a:t>, v</a:t>
            </a:r>
            <a:r>
              <a:rPr lang="en-US" altLang="x-none" b="1" baseline="-20000" dirty="0"/>
              <a:t>2</a:t>
            </a:r>
            <a:r>
              <a:rPr lang="en-US" altLang="x-none" b="1" dirty="0"/>
              <a:t>, v</a:t>
            </a:r>
            <a:r>
              <a:rPr lang="en-US" altLang="x-none" b="1" baseline="-20000" dirty="0"/>
              <a:t>4</a:t>
            </a:r>
            <a:r>
              <a:rPr lang="en-US" altLang="x-none" b="1" dirty="0"/>
              <a:t>, v</a:t>
            </a:r>
            <a:r>
              <a:rPr lang="en-US" altLang="x-none" b="1" baseline="-20000" dirty="0"/>
              <a:t>7</a:t>
            </a:r>
            <a:r>
              <a:rPr lang="en-US" altLang="x-none" b="1" dirty="0"/>
              <a:t> , v</a:t>
            </a:r>
            <a:r>
              <a:rPr lang="en-US" altLang="x-none" b="1" baseline="-20000" dirty="0"/>
              <a:t>8</a:t>
            </a:r>
            <a:r>
              <a:rPr lang="en-US" altLang="x-none" b="1" dirty="0"/>
              <a:t>) </a:t>
            </a:r>
            <a:r>
              <a:rPr lang="zh-CN" altLang="en-US" b="1" dirty="0"/>
              <a:t>和</a:t>
            </a:r>
            <a:r>
              <a:rPr lang="en-US" altLang="x-none" b="1" dirty="0"/>
              <a:t>(v</a:t>
            </a:r>
            <a:r>
              <a:rPr lang="en-US" altLang="x-none" b="1" baseline="-20000" dirty="0"/>
              <a:t>0</a:t>
            </a:r>
            <a:r>
              <a:rPr lang="en-US" altLang="x-none" b="1" dirty="0"/>
              <a:t>, v</a:t>
            </a:r>
            <a:r>
              <a:rPr lang="en-US" altLang="x-none" b="1" baseline="-20000" dirty="0"/>
              <a:t>2</a:t>
            </a:r>
            <a:r>
              <a:rPr lang="en-US" altLang="x-none" b="1" dirty="0"/>
              <a:t>, v</a:t>
            </a:r>
            <a:r>
              <a:rPr lang="en-US" altLang="x-none" b="1" baseline="-20000" dirty="0"/>
              <a:t>5</a:t>
            </a:r>
            <a:r>
              <a:rPr lang="en-US" altLang="x-none" b="1" dirty="0"/>
              <a:t> , v</a:t>
            </a:r>
            <a:r>
              <a:rPr lang="en-US" altLang="x-none" b="1" baseline="-20000" dirty="0"/>
              <a:t>7</a:t>
            </a:r>
            <a:r>
              <a:rPr lang="en-US" altLang="x-none" b="1" dirty="0"/>
              <a:t> , v</a:t>
            </a:r>
            <a:r>
              <a:rPr lang="en-US" altLang="x-none" b="1" baseline="-20000" dirty="0"/>
              <a:t>8</a:t>
            </a:r>
            <a:r>
              <a:rPr lang="en-US" altLang="x-none" b="1" dirty="0"/>
              <a:t>) </a:t>
            </a:r>
            <a:r>
              <a:rPr lang="zh-CN" altLang="en-US" b="1" dirty="0"/>
              <a:t>。</a:t>
            </a:r>
            <a:endParaRPr lang="zh-CN" altLang="en-US" b="1" dirty="0"/>
          </a:p>
          <a:p>
            <a:pPr marL="533400" lvl="1" indent="0">
              <a:lnSpc>
                <a:spcPct val="110000"/>
              </a:lnSpc>
              <a:buNone/>
            </a:pPr>
            <a:r>
              <a:rPr lang="zh-CN" altLang="en-US" b="1" dirty="0">
                <a:solidFill>
                  <a:schemeClr val="folHlink"/>
                </a:solidFill>
              </a:rPr>
              <a:t>◆</a:t>
            </a:r>
            <a:r>
              <a:rPr lang="zh-CN" altLang="en-US" b="1" dirty="0"/>
              <a:t> 关键路径活动是：</a:t>
            </a:r>
            <a:r>
              <a:rPr lang="en-US" altLang="x-none" b="1" dirty="0"/>
              <a:t>&lt;v</a:t>
            </a:r>
            <a:r>
              <a:rPr lang="en-US" altLang="x-none" b="1" baseline="-20000" dirty="0"/>
              <a:t>0</a:t>
            </a:r>
            <a:r>
              <a:rPr lang="en-US" altLang="x-none" b="1" dirty="0"/>
              <a:t>, v</a:t>
            </a:r>
            <a:r>
              <a:rPr lang="en-US" altLang="x-none" b="1" baseline="-20000" dirty="0"/>
              <a:t>2</a:t>
            </a:r>
            <a:r>
              <a:rPr lang="en-US" altLang="x-none" b="1" dirty="0"/>
              <a:t>&gt;</a:t>
            </a:r>
            <a:r>
              <a:rPr lang="zh-CN" altLang="en-US" b="1" dirty="0"/>
              <a:t>，</a:t>
            </a:r>
            <a:r>
              <a:rPr lang="en-US" altLang="x-none" b="1" dirty="0"/>
              <a:t>&lt;v</a:t>
            </a:r>
            <a:r>
              <a:rPr lang="en-US" altLang="x-none" b="1" baseline="-20000" dirty="0"/>
              <a:t>2</a:t>
            </a:r>
            <a:r>
              <a:rPr lang="en-US" altLang="x-none" b="1" dirty="0"/>
              <a:t>, v</a:t>
            </a:r>
            <a:r>
              <a:rPr lang="en-US" altLang="x-none" b="1" baseline="-20000" dirty="0"/>
              <a:t>4</a:t>
            </a:r>
            <a:r>
              <a:rPr lang="en-US" altLang="x-none" b="1" dirty="0"/>
              <a:t>&gt;</a:t>
            </a:r>
            <a:r>
              <a:rPr lang="zh-CN" altLang="en-US" b="1" dirty="0"/>
              <a:t>，</a:t>
            </a:r>
            <a:r>
              <a:rPr lang="en-US" altLang="x-none" b="1" dirty="0"/>
              <a:t>&lt;v</a:t>
            </a:r>
            <a:r>
              <a:rPr lang="en-US" altLang="x-none" b="1" baseline="-20000" dirty="0"/>
              <a:t>2</a:t>
            </a:r>
            <a:r>
              <a:rPr lang="en-US" altLang="x-none" b="1" dirty="0"/>
              <a:t>, v</a:t>
            </a:r>
            <a:r>
              <a:rPr lang="en-US" altLang="x-none" b="1" baseline="-20000" dirty="0"/>
              <a:t>5</a:t>
            </a:r>
            <a:r>
              <a:rPr lang="en-US" altLang="x-none" b="1" dirty="0"/>
              <a:t>&gt;</a:t>
            </a:r>
            <a:r>
              <a:rPr lang="zh-CN" altLang="en-US" b="1" dirty="0"/>
              <a:t>，</a:t>
            </a:r>
            <a:r>
              <a:rPr lang="en-US" altLang="x-none" b="1" dirty="0"/>
              <a:t>&lt;v</a:t>
            </a:r>
            <a:r>
              <a:rPr lang="en-US" altLang="x-none" b="1" baseline="-20000" dirty="0"/>
              <a:t>4</a:t>
            </a:r>
            <a:r>
              <a:rPr lang="en-US" altLang="x-none" b="1" dirty="0"/>
              <a:t>, v</a:t>
            </a:r>
            <a:r>
              <a:rPr lang="en-US" altLang="x-none" b="1" baseline="-20000" dirty="0"/>
              <a:t>7</a:t>
            </a:r>
            <a:r>
              <a:rPr lang="en-US" altLang="x-none" b="1" dirty="0"/>
              <a:t>&gt;</a:t>
            </a:r>
            <a:r>
              <a:rPr lang="zh-CN" altLang="en-US" b="1" dirty="0"/>
              <a:t>，</a:t>
            </a:r>
            <a:r>
              <a:rPr lang="en-US" altLang="x-none" b="1" dirty="0"/>
              <a:t>&lt;v</a:t>
            </a:r>
            <a:r>
              <a:rPr lang="en-US" altLang="x-none" b="1" baseline="-20000" dirty="0"/>
              <a:t>5</a:t>
            </a:r>
            <a:r>
              <a:rPr lang="en-US" altLang="x-none" b="1" dirty="0"/>
              <a:t>, v</a:t>
            </a:r>
            <a:r>
              <a:rPr lang="en-US" altLang="x-none" b="1" baseline="-20000" dirty="0"/>
              <a:t>7</a:t>
            </a:r>
            <a:r>
              <a:rPr lang="en-US" altLang="x-none" b="1" dirty="0"/>
              <a:t>&gt;</a:t>
            </a:r>
            <a:r>
              <a:rPr lang="zh-CN" altLang="en-US" b="1" dirty="0"/>
              <a:t>，</a:t>
            </a:r>
            <a:r>
              <a:rPr lang="en-US" altLang="x-none" b="1" dirty="0"/>
              <a:t>&lt;v</a:t>
            </a:r>
            <a:r>
              <a:rPr lang="en-US" altLang="x-none" b="1" baseline="-20000" dirty="0"/>
              <a:t>5</a:t>
            </a:r>
            <a:r>
              <a:rPr lang="en-US" altLang="x-none" b="1" dirty="0"/>
              <a:t>, v</a:t>
            </a:r>
            <a:r>
              <a:rPr lang="en-US" altLang="x-none" b="1" baseline="-20000" dirty="0"/>
              <a:t>8</a:t>
            </a:r>
            <a:r>
              <a:rPr lang="en-US" altLang="x-none" b="1" dirty="0"/>
              <a:t>&gt; </a:t>
            </a:r>
            <a:r>
              <a:rPr lang="zh-CN" altLang="en-US" b="1" dirty="0"/>
              <a:t>。</a:t>
            </a:r>
            <a:endParaRPr lang="zh-CN" altLang="en-US" b="1"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61" name="矩形 547841"/>
          <p:cNvSpPr/>
          <p:nvPr/>
        </p:nvSpPr>
        <p:spPr>
          <a:xfrm>
            <a:off x="1676400" y="188913"/>
            <a:ext cx="8812213" cy="6335712"/>
          </a:xfrm>
          <a:prstGeom prst="rect">
            <a:avLst/>
          </a:prstGeom>
          <a:noFill/>
          <a:ln w="9525">
            <a:noFill/>
          </a:ln>
        </p:spPr>
        <p:txBody>
          <a:bodyPr anchor="t"/>
          <a:p>
            <a:pPr>
              <a:lnSpc>
                <a:spcPct val="110000"/>
              </a:lnSpc>
              <a:spcBef>
                <a:spcPct val="10000"/>
              </a:spcBef>
              <a:buClr>
                <a:schemeClr val="accent2"/>
              </a:buClr>
              <a:buSzPct val="80000"/>
              <a:buFont typeface="Wingdings" panose="05000000000000000000" pitchFamily="2" charset="2"/>
              <a:buNone/>
            </a:pPr>
            <a:r>
              <a:rPr lang="zh-CN" altLang="en-US" sz="3600" b="1" dirty="0">
                <a:solidFill>
                  <a:schemeClr val="folHlink"/>
                </a:solidFill>
                <a:latin typeface="宋体" panose="02010600030101010101" pitchFamily="2" charset="-122"/>
                <a:ea typeface="宋体" panose="02010600030101010101" pitchFamily="2" charset="-122"/>
              </a:rPr>
              <a:t>⑵ </a:t>
            </a:r>
            <a:r>
              <a:rPr lang="zh-CN" altLang="en-US" sz="3600" b="1" dirty="0">
                <a:solidFill>
                  <a:schemeClr val="folHlink"/>
                </a:solidFill>
                <a:latin typeface="楷体_GB2312" pitchFamily="1" charset="-122"/>
                <a:ea typeface="楷体_GB2312" pitchFamily="1" charset="-122"/>
              </a:rPr>
              <a:t>算法实现</a:t>
            </a:r>
            <a:endParaRPr lang="zh-CN" altLang="en-US" sz="3600" b="1" dirty="0">
              <a:solidFill>
                <a:schemeClr val="folHlink"/>
              </a:solidFill>
              <a:latin typeface="楷体_GB2312" pitchFamily="1" charset="-122"/>
              <a:ea typeface="楷体_GB2312" pitchFamily="1" charset="-122"/>
            </a:endParaRPr>
          </a:p>
          <a:p>
            <a:pPr>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void critical_path(ALGraph *G)</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int j, k, m ; LinkNode *p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(Topologic_Sort(G)==-1)</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printf(“\nAOE</a:t>
            </a:r>
            <a:r>
              <a:rPr lang="zh-CN" altLang="en-US" sz="2800" b="1" dirty="0">
                <a:latin typeface="Times New Roman" panose="02020603050405020304" pitchFamily="2" charset="0"/>
                <a:ea typeface="宋体" panose="02010600030101010101" pitchFamily="2" charset="-122"/>
              </a:rPr>
              <a:t>网中存在回路，错误</a:t>
            </a:r>
            <a:r>
              <a:rPr lang="en-US" altLang="x-none" sz="2800" b="1" dirty="0">
                <a:latin typeface="Times New Roman" panose="02020603050405020304" pitchFamily="2" charset="0"/>
                <a:ea typeface="宋体" panose="02010600030101010101" pitchFamily="2" charset="-122"/>
              </a:rPr>
              <a:t>!!\n\n”)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else</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for ( j=0; j&lt;G-&gt;vexnum; j++)</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ve[j]=0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事件最早发生时间初始化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(m=0 ; m&lt;G-&gt;vexnum; m++)</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j=topol[m]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p=G-&gt;adjlist[j].firstarc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for (; p!=NULL; p=p-&gt;nextarc )</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2785" name="矩形 548865"/>
          <p:cNvSpPr/>
          <p:nvPr/>
        </p:nvSpPr>
        <p:spPr>
          <a:xfrm>
            <a:off x="1752600" y="188913"/>
            <a:ext cx="8736013" cy="6553200"/>
          </a:xfrm>
          <a:prstGeom prst="rect">
            <a:avLst/>
          </a:prstGeom>
          <a:noFill/>
          <a:ln w="9525">
            <a:noFill/>
          </a:ln>
        </p:spPr>
        <p:txBody>
          <a:bodyPr anchor="t"/>
          <a:p>
            <a:pPr marL="1435100" lvl="4" indent="0" eaLnBrk="1" hangingPunct="1">
              <a:lnSpc>
                <a:spcPct val="110000"/>
              </a:lnSpc>
              <a:spcBef>
                <a:spcPct val="1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Arial Unicode MS" panose="020B0604020202020204" charset="-122"/>
              </a:rPr>
              <a:t>        </a:t>
            </a: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  k=p-&gt;adjvex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if  (ve[j]+p-&gt;weight&gt;ve[k])</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ve[k]=ve[j]+p-&gt;weight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计算每个事件的最早发生时间</a:t>
            </a:r>
            <a:r>
              <a:rPr lang="en-US" altLang="x-none" sz="2400" b="1" dirty="0">
                <a:latin typeface="Times New Roman" panose="02020603050405020304" pitchFamily="2" charset="0"/>
                <a:ea typeface="宋体" panose="02010600030101010101" pitchFamily="2" charset="-122"/>
              </a:rPr>
              <a:t>ve</a:t>
            </a:r>
            <a:r>
              <a:rPr lang="zh-CN" altLang="en-US" sz="2400" b="1" dirty="0">
                <a:latin typeface="Times New Roman" panose="02020603050405020304" pitchFamily="2" charset="0"/>
                <a:ea typeface="宋体" panose="02010600030101010101" pitchFamily="2" charset="-122"/>
              </a:rPr>
              <a:t>值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 j=0; j&lt;G-&gt;vexnum; j++)</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vl[j]=ve[j]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事件最晚发生时间初始化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for (m=G-&gt;vexnum-1; m&gt;=0; m--)</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   j=topol[m] ; p=G-&gt;adjlist[j].firstarc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for (; p!=NULL; p=p-&gt;nextarc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  k=p-&gt;adjvex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if  (vl[k]-p-&gt;weight&lt;vl[j])</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vl[j]=vl[k]-p-&gt;weight ;</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3809" name="矩形 549889"/>
          <p:cNvSpPr/>
          <p:nvPr/>
        </p:nvSpPr>
        <p:spPr>
          <a:xfrm>
            <a:off x="1676400" y="149225"/>
            <a:ext cx="8812213" cy="6159500"/>
          </a:xfrm>
          <a:prstGeom prst="rect">
            <a:avLst/>
          </a:prstGeom>
          <a:noFill/>
          <a:ln w="9525">
            <a:noFill/>
          </a:ln>
        </p:spPr>
        <p:txBody>
          <a:bodyPr anchor="t"/>
          <a:p>
            <a:pPr marL="1435100" lvl="4" indent="0" eaLnBrk="1" hangingPunct="1">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计算每个事件的最晚发生时间</a:t>
            </a:r>
            <a:r>
              <a:rPr lang="en-US" altLang="x-none" sz="2400" b="1" dirty="0">
                <a:latin typeface="Times New Roman" panose="02020603050405020304" pitchFamily="2" charset="0"/>
                <a:ea typeface="宋体" panose="02010600030101010101" pitchFamily="2" charset="-122"/>
              </a:rPr>
              <a:t>vl</a:t>
            </a:r>
            <a:r>
              <a:rPr lang="zh-CN" altLang="en-US" sz="2400" b="1" dirty="0">
                <a:latin typeface="Times New Roman" panose="02020603050405020304" pitchFamily="2" charset="0"/>
                <a:ea typeface="宋体" panose="02010600030101010101" pitchFamily="2" charset="-122"/>
              </a:rPr>
              <a:t>值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(m=0 ; m&lt;G-&gt;vexnum; m++)</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p=G-&gt;adjlist[m].firstarc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for (; p!=NULL; p=p-&gt;nextarc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k=p-&gt;adjvex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if  ( (ve[m]+p-&gt;weight)==vl[k])</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printf(“&lt;%d, %d&gt;, m, j”)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输出所有的关键活动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end of else  */</a:t>
            </a:r>
            <a:endParaRPr lang="en-US" altLang="x-none" sz="2400" b="1" dirty="0">
              <a:latin typeface="Times New Roman" panose="02020603050405020304" pitchFamily="2" charset="0"/>
              <a:ea typeface="宋体" panose="02010600030101010101" pitchFamily="2" charset="-122"/>
            </a:endParaRPr>
          </a:p>
          <a:p>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4833" name="矩形 550913"/>
          <p:cNvSpPr/>
          <p:nvPr/>
        </p:nvSpPr>
        <p:spPr>
          <a:xfrm>
            <a:off x="1676400" y="296863"/>
            <a:ext cx="8812213" cy="5076825"/>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3600" b="1" dirty="0">
                <a:solidFill>
                  <a:schemeClr val="folHlink"/>
                </a:solidFill>
                <a:latin typeface="宋体" panose="02010600030101010101" pitchFamily="2" charset="-122"/>
                <a:ea typeface="宋体" panose="02010600030101010101" pitchFamily="2" charset="-122"/>
              </a:rPr>
              <a:t>⑶ </a:t>
            </a:r>
            <a:r>
              <a:rPr lang="zh-CN" altLang="en-US" sz="3600" b="1" dirty="0">
                <a:solidFill>
                  <a:schemeClr val="folHlink"/>
                </a:solidFill>
                <a:latin typeface="楷体_GB2312" pitchFamily="1" charset="-122"/>
                <a:ea typeface="楷体_GB2312" pitchFamily="1" charset="-122"/>
              </a:rPr>
              <a:t>算法分析</a:t>
            </a:r>
            <a:endParaRPr lang="zh-CN" altLang="en-US" sz="3600" b="1" dirty="0">
              <a:solidFill>
                <a:schemeClr val="folHlink"/>
              </a:solidFill>
              <a:latin typeface="楷体_GB2312" pitchFamily="1" charset="-122"/>
              <a:ea typeface="楷体_GB2312" pitchFamily="1" charset="-122"/>
            </a:endParaRPr>
          </a:p>
          <a:p>
            <a:pPr>
              <a:lnSpc>
                <a:spcPct val="110000"/>
              </a:lnSpc>
              <a:spcBef>
                <a:spcPct val="20000"/>
              </a:spcBef>
              <a:buClr>
                <a:schemeClr val="accent2"/>
              </a:buClr>
              <a:buSzPct val="80000"/>
              <a:buFont typeface="Wingdings" panose="05000000000000000000" pitchFamily="2" charset="2"/>
              <a:buNone/>
            </a:pPr>
            <a:r>
              <a:rPr lang="zh-CN" altLang="en-US" sz="3600" b="1" dirty="0">
                <a:solidFill>
                  <a:schemeClr val="folHlink"/>
                </a:solidFill>
                <a:latin typeface="楷体_GB2312" pitchFamily="1" charset="-122"/>
                <a:ea typeface="楷体_GB2312" pitchFamily="1" charset="-122"/>
              </a:rPr>
              <a:t>   </a:t>
            </a:r>
            <a:r>
              <a:rPr lang="zh-CN" altLang="en-US" sz="2800" b="1" dirty="0">
                <a:latin typeface="Times New Roman" panose="02020603050405020304" pitchFamily="2" charset="0"/>
                <a:ea typeface="宋体" panose="02010600030101010101" pitchFamily="2" charset="-122"/>
              </a:rPr>
              <a:t>设</a:t>
            </a:r>
            <a:r>
              <a:rPr lang="en-US" altLang="x-none" sz="2800" b="1" dirty="0">
                <a:latin typeface="Times New Roman" panose="02020603050405020304" pitchFamily="2" charset="0"/>
                <a:ea typeface="宋体" panose="02010600030101010101" pitchFamily="2" charset="-122"/>
              </a:rPr>
              <a:t>AOE</a:t>
            </a:r>
            <a:r>
              <a:rPr lang="zh-CN" altLang="en-US" sz="2800" b="1" dirty="0">
                <a:latin typeface="Times New Roman" panose="02020603050405020304" pitchFamily="2" charset="0"/>
                <a:ea typeface="宋体" panose="02010600030101010101" pitchFamily="2" charset="-122"/>
              </a:rPr>
              <a:t>网有</a:t>
            </a:r>
            <a:r>
              <a:rPr lang="en-US" altLang="x-none" sz="2800" b="1" dirty="0">
                <a:latin typeface="Times New Roman" panose="02020603050405020304" pitchFamily="2" charset="0"/>
                <a:ea typeface="宋体" panose="02010600030101010101" pitchFamily="2" charset="-122"/>
              </a:rPr>
              <a:t>n</a:t>
            </a:r>
            <a:r>
              <a:rPr lang="zh-CN" altLang="en-US" sz="2800" b="1" dirty="0">
                <a:latin typeface="Times New Roman" panose="02020603050405020304" pitchFamily="2" charset="0"/>
                <a:ea typeface="宋体" panose="02010600030101010101" pitchFamily="2" charset="-122"/>
              </a:rPr>
              <a:t>个事件，</a:t>
            </a:r>
            <a:r>
              <a:rPr lang="en-US" altLang="x-none" sz="2800" b="1" dirty="0">
                <a:latin typeface="Times New Roman" panose="02020603050405020304" pitchFamily="2" charset="0"/>
                <a:ea typeface="宋体" panose="02010600030101010101" pitchFamily="2" charset="-122"/>
              </a:rPr>
              <a:t>e</a:t>
            </a:r>
            <a:r>
              <a:rPr lang="zh-CN" altLang="en-US" sz="2800" b="1" dirty="0">
                <a:latin typeface="Times New Roman" panose="02020603050405020304" pitchFamily="2" charset="0"/>
                <a:ea typeface="宋体" panose="02010600030101010101" pitchFamily="2" charset="-122"/>
              </a:rPr>
              <a:t>个活动，则算法的主要执行是：</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宋体" panose="02010600030101010101" pitchFamily="2" charset="-122"/>
                <a:ea typeface="宋体" panose="02010600030101010101" pitchFamily="2" charset="-122"/>
              </a:rPr>
              <a:t>◆</a:t>
            </a:r>
            <a:r>
              <a:rPr lang="zh-CN" altLang="en-US" sz="2800" b="1" dirty="0">
                <a:solidFill>
                  <a:schemeClr val="folHlink"/>
                </a:solidFill>
                <a:latin typeface="宋体" panose="02010600030101010101" pitchFamily="2" charset="-122"/>
                <a:ea typeface="Arial Unicode MS" panose="020B0604020202020204" charset="-122"/>
              </a:rPr>
              <a:t> </a:t>
            </a:r>
            <a:r>
              <a:rPr lang="zh-CN" altLang="en-US" sz="2800" b="1" dirty="0">
                <a:latin typeface="Times New Roman" panose="02020603050405020304" pitchFamily="2" charset="0"/>
                <a:ea typeface="宋体" panose="02010600030101010101" pitchFamily="2" charset="-122"/>
              </a:rPr>
              <a:t>进行拓扑排序：时间复杂度是</a:t>
            </a:r>
            <a:r>
              <a:rPr lang="en-US" altLang="x-none" sz="2800" b="1" dirty="0">
                <a:latin typeface="Times New Roman" panose="02020603050405020304" pitchFamily="2" charset="0"/>
                <a:ea typeface="宋体" panose="02010600030101010101" pitchFamily="2" charset="-122"/>
              </a:rPr>
              <a:t>O(n+e) </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solidFill>
                  <a:schemeClr val="folHlink"/>
                </a:solidFill>
                <a:latin typeface="宋体" panose="02010600030101010101" pitchFamily="2" charset="-122"/>
                <a:ea typeface="Arial Unicode MS" panose="020B0604020202020204" charset="-122"/>
              </a:rPr>
              <a:t> </a:t>
            </a:r>
            <a:r>
              <a:rPr lang="zh-CN" altLang="en-US" sz="2800" b="1" dirty="0">
                <a:latin typeface="宋体" panose="02010600030101010101" pitchFamily="2" charset="-122"/>
                <a:ea typeface="宋体" panose="02010600030101010101" pitchFamily="2" charset="-122"/>
              </a:rPr>
              <a:t>求每个事件的</a:t>
            </a:r>
            <a:r>
              <a:rPr lang="en-US" altLang="x-none" sz="2800" b="1" dirty="0">
                <a:latin typeface="Times New Roman" panose="02020603050405020304" pitchFamily="2" charset="0"/>
                <a:ea typeface="宋体" panose="02010600030101010101" pitchFamily="2" charset="-122"/>
              </a:rPr>
              <a:t>ve</a:t>
            </a:r>
            <a:r>
              <a:rPr lang="zh-CN" altLang="en-US" sz="2800" b="1" dirty="0">
                <a:latin typeface="Times New Roman" panose="02020603050405020304" pitchFamily="2" charset="0"/>
                <a:ea typeface="宋体" panose="02010600030101010101" pitchFamily="2" charset="-122"/>
              </a:rPr>
              <a:t>值和</a:t>
            </a:r>
            <a:r>
              <a:rPr lang="en-US" altLang="x-none" sz="2800" b="1" dirty="0">
                <a:latin typeface="Times New Roman" panose="02020603050405020304" pitchFamily="2" charset="0"/>
                <a:ea typeface="宋体" panose="02010600030101010101" pitchFamily="2" charset="-122"/>
              </a:rPr>
              <a:t>vl</a:t>
            </a:r>
            <a:r>
              <a:rPr lang="zh-CN" altLang="en-US" sz="2800" b="1" dirty="0">
                <a:latin typeface="Times New Roman" panose="02020603050405020304" pitchFamily="2" charset="0"/>
                <a:ea typeface="宋体" panose="02010600030101010101" pitchFamily="2" charset="-122"/>
              </a:rPr>
              <a:t>值：时间复杂度是</a:t>
            </a:r>
            <a:r>
              <a:rPr lang="en-US" altLang="x-none" sz="2800" b="1" dirty="0">
                <a:latin typeface="Times New Roman" panose="02020603050405020304" pitchFamily="2" charset="0"/>
                <a:ea typeface="宋体" panose="02010600030101010101" pitchFamily="2" charset="-122"/>
              </a:rPr>
              <a:t>O(n+e) </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根据</a:t>
            </a:r>
            <a:r>
              <a:rPr lang="en-US" altLang="x-none" sz="2800" b="1" dirty="0">
                <a:latin typeface="Times New Roman" panose="02020603050405020304" pitchFamily="2" charset="0"/>
                <a:ea typeface="宋体" panose="02010600030101010101" pitchFamily="2" charset="-122"/>
              </a:rPr>
              <a:t>ve</a:t>
            </a:r>
            <a:r>
              <a:rPr lang="zh-CN" altLang="en-US" sz="2800" b="1" dirty="0">
                <a:latin typeface="Times New Roman" panose="02020603050405020304" pitchFamily="2" charset="0"/>
                <a:ea typeface="宋体" panose="02010600030101010101" pitchFamily="2" charset="-122"/>
              </a:rPr>
              <a:t>值和</a:t>
            </a:r>
            <a:r>
              <a:rPr lang="en-US" altLang="x-none" sz="2800" b="1" dirty="0">
                <a:latin typeface="Times New Roman" panose="02020603050405020304" pitchFamily="2" charset="0"/>
                <a:ea typeface="宋体" panose="02010600030101010101" pitchFamily="2" charset="-122"/>
              </a:rPr>
              <a:t>vl</a:t>
            </a:r>
            <a:r>
              <a:rPr lang="zh-CN" altLang="en-US" sz="2800" b="1" dirty="0">
                <a:latin typeface="Times New Roman" panose="02020603050405020304" pitchFamily="2" charset="0"/>
                <a:ea typeface="宋体" panose="02010600030101010101" pitchFamily="2" charset="-122"/>
              </a:rPr>
              <a:t>值找关键活动：时间复杂度是</a:t>
            </a:r>
            <a:r>
              <a:rPr lang="en-US" altLang="x-none" sz="2800" b="1" dirty="0">
                <a:latin typeface="Times New Roman" panose="02020603050405020304" pitchFamily="2" charset="0"/>
                <a:ea typeface="宋体" panose="02010600030101010101" pitchFamily="2" charset="-122"/>
              </a:rPr>
              <a:t>O(n+e) </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因此，整个算法的时间复杂度是</a:t>
            </a:r>
            <a:r>
              <a:rPr lang="en-US" altLang="x-none" sz="2800" b="1" dirty="0">
                <a:latin typeface="Times New Roman" panose="02020603050405020304" pitchFamily="2" charset="0"/>
                <a:ea typeface="宋体" panose="02010600030101010101" pitchFamily="2" charset="-122"/>
              </a:rPr>
              <a:t>O(n+e) </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1938" name="标题 551937"/>
          <p:cNvSpPr>
            <a:spLocks noGrp="1"/>
          </p:cNvSpPr>
          <p:nvPr>
            <p:ph type="title"/>
          </p:nvPr>
        </p:nvSpPr>
        <p:spPr>
          <a:xfrm>
            <a:off x="2425700" y="138113"/>
            <a:ext cx="5614988" cy="914400"/>
          </a:xfrm>
        </p:spPr>
        <p:txBody>
          <a:bodyPr lIns="92075" tIns="46038" rIns="92075" bIns="46038" anchor="ctr"/>
          <a:p>
            <a:pPr fontAlgn="base"/>
            <a:r>
              <a:rPr lang="en-US" altLang="x-none" sz="5400" b="1" strike="noStrike" noProof="1" dirty="0">
                <a:latin typeface="Times New Roman" panose="02020603050405020304" pitchFamily="2" charset="0"/>
              </a:rPr>
              <a:t>7.7</a:t>
            </a:r>
            <a:r>
              <a:rPr lang="en-US" altLang="x-none" sz="5400" b="1" strike="noStrike" noProof="1" dirty="0"/>
              <a:t>   </a:t>
            </a:r>
            <a:r>
              <a:rPr lang="zh-CN" altLang="en-US" sz="5400" b="1" strike="noStrike" noProof="1" dirty="0">
                <a:ea typeface="楷体_GB2312" pitchFamily="1" charset="-122"/>
              </a:rPr>
              <a:t>最短路径</a:t>
            </a:r>
            <a:endParaRPr lang="zh-CN" altLang="en-US" sz="5400" b="1" strike="noStrike" noProof="1" dirty="0">
              <a:ea typeface="楷体_GB2312" pitchFamily="1" charset="-122"/>
            </a:endParaRPr>
          </a:p>
        </p:txBody>
      </p:sp>
      <p:sp>
        <p:nvSpPr>
          <p:cNvPr id="505858" name="文本占位符 551938"/>
          <p:cNvSpPr>
            <a:spLocks noGrp="1"/>
          </p:cNvSpPr>
          <p:nvPr>
            <p:ph idx="1"/>
          </p:nvPr>
        </p:nvSpPr>
        <p:spPr>
          <a:xfrm>
            <a:off x="1676400" y="1143000"/>
            <a:ext cx="8839200" cy="5165725"/>
          </a:xfrm>
        </p:spPr>
        <p:txBody>
          <a:bodyPr anchor="t"/>
          <a:p>
            <a:pPr marL="0" indent="0">
              <a:lnSpc>
                <a:spcPct val="110000"/>
              </a:lnSpc>
              <a:buNone/>
            </a:pPr>
            <a:r>
              <a:rPr lang="zh-CN" altLang="en-US" sz="2800" b="1" dirty="0">
                <a:latin typeface="宋体" panose="02010600030101010101" pitchFamily="2" charset="-122"/>
              </a:rPr>
              <a:t>    若用带权图表示交通网</a:t>
            </a:r>
            <a:r>
              <a:rPr lang="zh-CN" altLang="en-US" sz="2800" b="1" dirty="0"/>
              <a:t>，图中顶点表示地点，边代表两地之间有直接道路，边上的权值表示路程</a:t>
            </a:r>
            <a:r>
              <a:rPr lang="en-US" altLang="x-none" sz="2800" b="1" dirty="0"/>
              <a:t>(</a:t>
            </a:r>
            <a:r>
              <a:rPr lang="zh-CN" altLang="en-US" sz="2800" b="1" dirty="0"/>
              <a:t>或所花费用或时间</a:t>
            </a:r>
            <a:r>
              <a:rPr lang="en-US" altLang="x-none" sz="2800" b="1" dirty="0"/>
              <a:t>) </a:t>
            </a:r>
            <a:r>
              <a:rPr lang="zh-CN" altLang="en-US" sz="2800" b="1" dirty="0">
                <a:latin typeface="宋体" panose="02010600030101010101" pitchFamily="2" charset="-122"/>
              </a:rPr>
              <a:t>。从一个地方到另一个地方的路径长度表示该路径上各边的权值之和。</a:t>
            </a:r>
            <a:r>
              <a:rPr lang="zh-CN" altLang="en-US" sz="2800" b="1" dirty="0"/>
              <a:t>问题</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533400" lvl="1" indent="0">
              <a:lnSpc>
                <a:spcPct val="110000"/>
              </a:lnSpc>
              <a:buNone/>
            </a:pPr>
            <a:r>
              <a:rPr lang="zh-CN" altLang="en-US" b="1" dirty="0">
                <a:solidFill>
                  <a:schemeClr val="folHlink"/>
                </a:solidFill>
              </a:rPr>
              <a:t>◆</a:t>
            </a:r>
            <a:r>
              <a:rPr lang="zh-CN" altLang="en-US" b="1" dirty="0">
                <a:solidFill>
                  <a:schemeClr val="folHlink"/>
                </a:solidFill>
                <a:latin typeface="宋体" panose="02010600030101010101" pitchFamily="2" charset="-122"/>
                <a:ea typeface="Arial Unicode MS" panose="020B0604020202020204" charset="-122"/>
              </a:rPr>
              <a:t> </a:t>
            </a:r>
            <a:r>
              <a:rPr lang="zh-CN" altLang="en-US" b="1" dirty="0"/>
              <a:t>两地之间是否有通路</a:t>
            </a:r>
            <a:r>
              <a:rPr lang="en-US" altLang="x-none" b="1" dirty="0"/>
              <a:t>?</a:t>
            </a:r>
            <a:endParaRPr lang="en-US" altLang="x-none" b="1" dirty="0"/>
          </a:p>
          <a:p>
            <a:pPr marL="533400" lvl="1" indent="0">
              <a:lnSpc>
                <a:spcPct val="110000"/>
              </a:lnSpc>
              <a:buNone/>
            </a:pPr>
            <a:r>
              <a:rPr lang="en-US" altLang="x-none" b="1" dirty="0">
                <a:solidFill>
                  <a:schemeClr val="folHlink"/>
                </a:solidFill>
              </a:rPr>
              <a:t>◆</a:t>
            </a:r>
            <a:r>
              <a:rPr lang="en-US" altLang="x-none" b="1" dirty="0">
                <a:solidFill>
                  <a:schemeClr val="folHlink"/>
                </a:solidFill>
                <a:latin typeface="宋体" panose="02010600030101010101" pitchFamily="2" charset="-122"/>
                <a:ea typeface="Arial Unicode MS" panose="020B0604020202020204" charset="-122"/>
              </a:rPr>
              <a:t> </a:t>
            </a:r>
            <a:r>
              <a:rPr lang="zh-CN" altLang="en-US" b="1" dirty="0">
                <a:latin typeface="宋体" panose="02010600030101010101" pitchFamily="2" charset="-122"/>
              </a:rPr>
              <a:t>在</a:t>
            </a:r>
            <a:r>
              <a:rPr lang="zh-CN" altLang="en-US" b="1" dirty="0">
                <a:solidFill>
                  <a:schemeClr val="folHlink"/>
                </a:solidFill>
                <a:latin typeface="宋体" panose="02010600030101010101" pitchFamily="2" charset="-122"/>
              </a:rPr>
              <a:t>有多条通路</a:t>
            </a:r>
            <a:r>
              <a:rPr lang="zh-CN" altLang="en-US" b="1" dirty="0">
                <a:latin typeface="宋体" panose="02010600030101010101" pitchFamily="2" charset="-122"/>
              </a:rPr>
              <a:t>的情况下</a:t>
            </a:r>
            <a:r>
              <a:rPr lang="zh-CN" altLang="en-US" b="1" dirty="0"/>
              <a:t>，</a:t>
            </a:r>
            <a:r>
              <a:rPr lang="zh-CN" altLang="en-US" b="1" dirty="0">
                <a:solidFill>
                  <a:schemeClr val="folHlink"/>
                </a:solidFill>
              </a:rPr>
              <a:t>哪条</a:t>
            </a:r>
            <a:r>
              <a:rPr lang="zh-CN" altLang="en-US" b="1" dirty="0"/>
              <a:t>最短</a:t>
            </a:r>
            <a:r>
              <a:rPr lang="en-US" altLang="x-none" b="1" dirty="0"/>
              <a:t>?</a:t>
            </a:r>
            <a:endParaRPr lang="en-US" altLang="x-none" b="1" dirty="0"/>
          </a:p>
          <a:p>
            <a:pPr marL="0" indent="0">
              <a:lnSpc>
                <a:spcPct val="110000"/>
              </a:lnSpc>
              <a:buNone/>
            </a:pPr>
            <a:r>
              <a:rPr lang="en-US" altLang="x-none" sz="2800" b="1" dirty="0"/>
              <a:t>       </a:t>
            </a:r>
            <a:r>
              <a:rPr lang="zh-CN" altLang="en-US" sz="2800" b="1" dirty="0"/>
              <a:t>考虑到交通网的有向性，直接讨论的是</a:t>
            </a:r>
            <a:r>
              <a:rPr lang="zh-CN" altLang="en-US" sz="2800" b="1" dirty="0">
                <a:solidFill>
                  <a:schemeClr val="folHlink"/>
                </a:solidFill>
              </a:rPr>
              <a:t>带权有向图的最短路径问题</a:t>
            </a:r>
            <a:r>
              <a:rPr lang="zh-CN" altLang="en-US" sz="2800" b="1" dirty="0"/>
              <a:t>，但解决问题的算法也适用于无向图</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将一个路径的起始顶点称为源点</a:t>
            </a:r>
            <a:r>
              <a:rPr lang="zh-CN" altLang="en-US" sz="2800" b="1" dirty="0"/>
              <a:t>，最后一个</a:t>
            </a:r>
            <a:r>
              <a:rPr lang="zh-CN" altLang="en-US" sz="2800" b="1" dirty="0">
                <a:latin typeface="宋体" panose="02010600030101010101" pitchFamily="2" charset="-122"/>
              </a:rPr>
              <a:t>顶点称为终点。</a:t>
            </a:r>
            <a:endParaRPr lang="zh-CN" altLang="en-US" sz="2800" b="1" dirty="0">
              <a:latin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7073" name="矩形 433153"/>
          <p:cNvSpPr/>
          <p:nvPr/>
        </p:nvSpPr>
        <p:spPr>
          <a:xfrm>
            <a:off x="1676400" y="188913"/>
            <a:ext cx="8839200" cy="4103687"/>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2800"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有向图的</a:t>
            </a:r>
            <a:r>
              <a:rPr lang="zh-CN" altLang="en-US" sz="2800" b="1" dirty="0">
                <a:solidFill>
                  <a:schemeClr val="folHlink"/>
                </a:solidFill>
                <a:latin typeface="Times New Roman" panose="02020603050405020304" pitchFamily="2" charset="0"/>
                <a:ea typeface="宋体" panose="02010600030101010101" pitchFamily="2" charset="-122"/>
              </a:rPr>
              <a:t>生成森林</a:t>
            </a:r>
            <a:r>
              <a:rPr lang="zh-CN" altLang="en-US" sz="2800" b="1" dirty="0">
                <a:latin typeface="Times New Roman" panose="02020603050405020304" pitchFamily="2" charset="0"/>
                <a:ea typeface="宋体" panose="02010600030101010101" pitchFamily="2" charset="-122"/>
              </a:rPr>
              <a:t>是这样一个子图，由若干棵</a:t>
            </a:r>
            <a:r>
              <a:rPr lang="zh-CN" altLang="en-US" sz="2800" b="1" dirty="0">
                <a:solidFill>
                  <a:schemeClr val="folHlink"/>
                </a:solidFill>
                <a:latin typeface="Times New Roman" panose="02020603050405020304" pitchFamily="2" charset="0"/>
                <a:ea typeface="宋体" panose="02010600030101010101" pitchFamily="2" charset="-122"/>
              </a:rPr>
              <a:t>有向树</a:t>
            </a:r>
            <a:r>
              <a:rPr lang="zh-CN" altLang="en-US" sz="2800" b="1" dirty="0">
                <a:latin typeface="Times New Roman" panose="02020603050405020304" pitchFamily="2" charset="0"/>
                <a:ea typeface="宋体" panose="02010600030101010101" pitchFamily="2" charset="-122"/>
              </a:rPr>
              <a:t>组成，含有图中全部顶点。</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2800" b="1" dirty="0">
                <a:solidFill>
                  <a:schemeClr val="folHlink"/>
                </a:solidFill>
                <a:latin typeface="Times New Roman" panose="02020603050405020304" pitchFamily="2" charset="0"/>
                <a:ea typeface="宋体" panose="02010600030101010101" pitchFamily="2" charset="-122"/>
              </a:rPr>
              <a:t>有向树</a:t>
            </a:r>
            <a:r>
              <a:rPr lang="zh-CN" altLang="en-US" sz="2800" b="1" dirty="0">
                <a:latin typeface="Times New Roman" panose="02020603050405020304" pitchFamily="2" charset="0"/>
                <a:ea typeface="宋体" panose="02010600030101010101" pitchFamily="2" charset="-122"/>
              </a:rPr>
              <a:t>是只有一个顶点的入度为</a:t>
            </a:r>
            <a:r>
              <a:rPr lang="en-US" altLang="x-none" sz="2800" b="1" dirty="0">
                <a:latin typeface="Times New Roman" panose="02020603050405020304" pitchFamily="2" charset="0"/>
                <a:ea typeface="宋体" panose="02010600030101010101" pitchFamily="2" charset="-122"/>
              </a:rPr>
              <a:t>0 </a:t>
            </a:r>
            <a:r>
              <a:rPr lang="zh-CN" altLang="en-US" sz="2800" b="1" dirty="0">
                <a:latin typeface="Times New Roman" panose="02020603050405020304" pitchFamily="2" charset="0"/>
                <a:ea typeface="宋体" panose="02010600030101010101" pitchFamily="2" charset="-122"/>
              </a:rPr>
              <a:t>，其余顶点的入度均为</a:t>
            </a:r>
            <a:r>
              <a:rPr lang="en-US" altLang="x-none" sz="2800" b="1" dirty="0">
                <a:latin typeface="Times New Roman" panose="02020603050405020304" pitchFamily="2" charset="0"/>
                <a:ea typeface="宋体" panose="02010600030101010101" pitchFamily="2" charset="-122"/>
              </a:rPr>
              <a:t>1</a:t>
            </a:r>
            <a:r>
              <a:rPr lang="zh-CN" altLang="en-US" sz="2800" b="1" dirty="0">
                <a:latin typeface="Times New Roman" panose="02020603050405020304" pitchFamily="2" charset="0"/>
                <a:ea typeface="宋体" panose="02010600030101010101" pitchFamily="2" charset="-122"/>
              </a:rPr>
              <a:t>的有向图，如图</a:t>
            </a:r>
            <a:r>
              <a:rPr lang="en-US" altLang="x-none" sz="2800" b="1" dirty="0">
                <a:latin typeface="Times New Roman" panose="02020603050405020304" pitchFamily="2" charset="0"/>
                <a:ea typeface="宋体" panose="02010600030101010101" pitchFamily="2" charset="-122"/>
              </a:rPr>
              <a:t>7-3</a:t>
            </a:r>
            <a:r>
              <a:rPr lang="zh-CN" altLang="en-US" sz="2800" b="1" dirty="0">
                <a:latin typeface="Times New Roman" panose="02020603050405020304" pitchFamily="2" charset="0"/>
                <a:ea typeface="宋体" panose="02010600030101010101" pitchFamily="2" charset="-122"/>
              </a:rPr>
              <a:t>所示。</a:t>
            </a:r>
            <a:endParaRPr lang="zh-CN" altLang="en-US" sz="2800" b="1" dirty="0">
              <a:solidFill>
                <a:schemeClr val="folHlink"/>
              </a:solidFill>
              <a:latin typeface="Times New Roman" panose="02020603050405020304" pitchFamily="2" charset="0"/>
              <a:ea typeface="宋体" panose="02010600030101010101" pitchFamily="2" charset="-122"/>
            </a:endParaRPr>
          </a:p>
          <a:p>
            <a:pPr>
              <a:lnSpc>
                <a:spcPct val="110000"/>
              </a:lnSpc>
              <a:spcBef>
                <a:spcPct val="20000"/>
              </a:spcBef>
            </a:pPr>
            <a:r>
              <a:rPr lang="zh-CN" altLang="en-US" sz="3200" b="1" dirty="0">
                <a:solidFill>
                  <a:schemeClr val="folHlink"/>
                </a:solidFill>
                <a:latin typeface="Times New Roman" panose="02020603050405020304" pitchFamily="2" charset="0"/>
                <a:ea typeface="宋体" panose="02010600030101010101" pitchFamily="2" charset="-122"/>
              </a:rPr>
              <a:t>       网</a:t>
            </a:r>
            <a:r>
              <a:rPr lang="zh-CN" altLang="en-US" sz="32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每个边</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或弧</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都附加一个权值的图，称为</a:t>
            </a:r>
            <a:r>
              <a:rPr lang="zh-CN" altLang="en-US" sz="2800" b="1" dirty="0">
                <a:solidFill>
                  <a:schemeClr val="folHlink"/>
                </a:solidFill>
                <a:latin typeface="Times New Roman" panose="02020603050405020304" pitchFamily="2" charset="0"/>
                <a:ea typeface="宋体" panose="02010600030101010101" pitchFamily="2" charset="-122"/>
              </a:rPr>
              <a:t>带权图</a:t>
            </a:r>
            <a:r>
              <a:rPr lang="zh-CN" altLang="en-US" sz="2800" b="1" dirty="0">
                <a:latin typeface="Times New Roman" panose="02020603050405020304" pitchFamily="2" charset="0"/>
                <a:ea typeface="宋体" panose="02010600030101010101" pitchFamily="2" charset="-122"/>
              </a:rPr>
              <a:t>。</a:t>
            </a:r>
            <a:r>
              <a:rPr lang="zh-CN" altLang="en-US" sz="2800" b="1" dirty="0">
                <a:solidFill>
                  <a:schemeClr val="folHlink"/>
                </a:solidFill>
                <a:latin typeface="Times New Roman" panose="02020603050405020304" pitchFamily="2" charset="0"/>
                <a:ea typeface="宋体" panose="02010600030101010101" pitchFamily="2" charset="-122"/>
              </a:rPr>
              <a:t>带权的连通图</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包括弱连通的有向图</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称为</a:t>
            </a:r>
            <a:r>
              <a:rPr lang="zh-CN" altLang="en-US" sz="2800" b="1" dirty="0">
                <a:solidFill>
                  <a:schemeClr val="folHlink"/>
                </a:solidFill>
                <a:latin typeface="Times New Roman" panose="02020603050405020304" pitchFamily="2" charset="0"/>
                <a:ea typeface="宋体" panose="02010600030101010101" pitchFamily="2" charset="-122"/>
              </a:rPr>
              <a:t>网或网络</a:t>
            </a:r>
            <a:r>
              <a:rPr lang="zh-CN" altLang="en-US" sz="2800" b="1" dirty="0">
                <a:latin typeface="Times New Roman" panose="02020603050405020304" pitchFamily="2" charset="0"/>
                <a:ea typeface="宋体" panose="02010600030101010101" pitchFamily="2" charset="-122"/>
              </a:rPr>
              <a:t>。网络是工程上常用的一个概念，用来表示一个工程或某种流程，如图</a:t>
            </a:r>
            <a:r>
              <a:rPr lang="en-US" altLang="x-none" sz="2800" b="1" dirty="0">
                <a:latin typeface="Times New Roman" panose="02020603050405020304" pitchFamily="2" charset="0"/>
                <a:ea typeface="宋体" panose="02010600030101010101" pitchFamily="2" charset="-122"/>
              </a:rPr>
              <a:t>7-4</a:t>
            </a:r>
            <a:r>
              <a:rPr lang="zh-CN" altLang="en-US" sz="2800" b="1" dirty="0">
                <a:latin typeface="Times New Roman" panose="02020603050405020304" pitchFamily="2" charset="0"/>
                <a:ea typeface="宋体" panose="02010600030101010101" pitchFamily="2" charset="-122"/>
              </a:rPr>
              <a:t>所示。</a:t>
            </a:r>
            <a:endParaRPr lang="zh-CN" altLang="en-US" sz="2800" b="1" dirty="0">
              <a:latin typeface="Times New Roman" panose="02020603050405020304" pitchFamily="2" charset="0"/>
              <a:ea typeface="宋体" panose="02010600030101010101" pitchFamily="2" charset="-122"/>
            </a:endParaRPr>
          </a:p>
        </p:txBody>
      </p:sp>
      <p:grpSp>
        <p:nvGrpSpPr>
          <p:cNvPr id="387074" name="组合 433154"/>
          <p:cNvGrpSpPr/>
          <p:nvPr/>
        </p:nvGrpSpPr>
        <p:grpSpPr>
          <a:xfrm>
            <a:off x="1990725" y="4525963"/>
            <a:ext cx="8208963" cy="2071687"/>
            <a:chOff x="0" y="0"/>
            <a:chExt cx="5171" cy="1305"/>
          </a:xfrm>
        </p:grpSpPr>
        <p:grpSp>
          <p:nvGrpSpPr>
            <p:cNvPr id="387075" name="组合 433155"/>
            <p:cNvGrpSpPr/>
            <p:nvPr/>
          </p:nvGrpSpPr>
          <p:grpSpPr>
            <a:xfrm>
              <a:off x="0" y="0"/>
              <a:ext cx="3251" cy="1305"/>
              <a:chOff x="0" y="0"/>
              <a:chExt cx="3251" cy="1305"/>
            </a:xfrm>
          </p:grpSpPr>
          <p:sp>
            <p:nvSpPr>
              <p:cNvPr id="387076" name="矩形 433156"/>
              <p:cNvSpPr/>
              <p:nvPr/>
            </p:nvSpPr>
            <p:spPr>
              <a:xfrm>
                <a:off x="744" y="1101"/>
                <a:ext cx="1995" cy="204"/>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7-3  </a:t>
                </a:r>
                <a:r>
                  <a:rPr lang="zh-CN" altLang="en-US" sz="2000" b="1" dirty="0">
                    <a:latin typeface="Times New Roman" panose="02020603050405020304" pitchFamily="2" charset="0"/>
                    <a:ea typeface="宋体" panose="02010600030101010101" pitchFamily="2" charset="-122"/>
                  </a:rPr>
                  <a:t>有向图及其生成森林</a:t>
                </a:r>
                <a:endParaRPr lang="zh-CN" altLang="en-US" sz="2000" b="1" dirty="0">
                  <a:latin typeface="Times New Roman" panose="02020603050405020304" pitchFamily="2" charset="0"/>
                  <a:ea typeface="宋体" panose="02010600030101010101" pitchFamily="2" charset="-122"/>
                </a:endParaRPr>
              </a:p>
            </p:txBody>
          </p:sp>
          <p:grpSp>
            <p:nvGrpSpPr>
              <p:cNvPr id="387077" name="组合 433157"/>
              <p:cNvGrpSpPr/>
              <p:nvPr/>
            </p:nvGrpSpPr>
            <p:grpSpPr>
              <a:xfrm>
                <a:off x="0" y="24"/>
                <a:ext cx="1203" cy="696"/>
                <a:chOff x="0" y="0"/>
                <a:chExt cx="1203" cy="696"/>
              </a:xfrm>
            </p:grpSpPr>
            <p:sp>
              <p:nvSpPr>
                <p:cNvPr id="387078" name="椭圆 433158"/>
                <p:cNvSpPr/>
                <p:nvPr/>
              </p:nvSpPr>
              <p:spPr>
                <a:xfrm>
                  <a:off x="0" y="0"/>
                  <a:ext cx="227"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87079" name="椭圆 433159"/>
                <p:cNvSpPr/>
                <p:nvPr/>
              </p:nvSpPr>
              <p:spPr>
                <a:xfrm>
                  <a:off x="541" y="12"/>
                  <a:ext cx="227"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87080" name="椭圆 433160"/>
                <p:cNvSpPr/>
                <p:nvPr/>
              </p:nvSpPr>
              <p:spPr>
                <a:xfrm>
                  <a:off x="5" y="492"/>
                  <a:ext cx="227"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87081" name="椭圆 433161"/>
                <p:cNvSpPr/>
                <p:nvPr/>
              </p:nvSpPr>
              <p:spPr>
                <a:xfrm>
                  <a:off x="560" y="492"/>
                  <a:ext cx="227"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87082" name="椭圆 433162"/>
                <p:cNvSpPr/>
                <p:nvPr/>
              </p:nvSpPr>
              <p:spPr>
                <a:xfrm>
                  <a:off x="976" y="244"/>
                  <a:ext cx="227"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sp>
              <p:nvSpPr>
                <p:cNvPr id="387083" name="直接连接符 433163"/>
                <p:cNvSpPr/>
                <p:nvPr/>
              </p:nvSpPr>
              <p:spPr>
                <a:xfrm>
                  <a:off x="112" y="216"/>
                  <a:ext cx="0" cy="288"/>
                </a:xfrm>
                <a:prstGeom prst="line">
                  <a:avLst/>
                </a:prstGeom>
                <a:ln w="19050" cap="flat" cmpd="sng">
                  <a:solidFill>
                    <a:schemeClr val="tx1"/>
                  </a:solidFill>
                  <a:prstDash val="solid"/>
                  <a:round/>
                  <a:headEnd type="none" w="med" len="med"/>
                  <a:tailEnd type="triangle" w="med" len="med"/>
                </a:ln>
              </p:spPr>
            </p:sp>
            <p:sp>
              <p:nvSpPr>
                <p:cNvPr id="387084" name="直接连接符 433164"/>
                <p:cNvSpPr/>
                <p:nvPr/>
              </p:nvSpPr>
              <p:spPr>
                <a:xfrm>
                  <a:off x="672" y="208"/>
                  <a:ext cx="0" cy="288"/>
                </a:xfrm>
                <a:prstGeom prst="line">
                  <a:avLst/>
                </a:prstGeom>
                <a:ln w="19050" cap="flat" cmpd="sng">
                  <a:solidFill>
                    <a:schemeClr val="tx1"/>
                  </a:solidFill>
                  <a:prstDash val="solid"/>
                  <a:round/>
                  <a:headEnd type="triangle" w="med" len="med"/>
                  <a:tailEnd type="none" w="med" len="med"/>
                </a:ln>
              </p:spPr>
            </p:sp>
            <p:sp>
              <p:nvSpPr>
                <p:cNvPr id="387085" name="直接连接符 433165"/>
                <p:cNvSpPr/>
                <p:nvPr/>
              </p:nvSpPr>
              <p:spPr>
                <a:xfrm>
                  <a:off x="224" y="104"/>
                  <a:ext cx="317" cy="0"/>
                </a:xfrm>
                <a:prstGeom prst="line">
                  <a:avLst/>
                </a:prstGeom>
                <a:ln w="19050" cap="flat" cmpd="sng">
                  <a:solidFill>
                    <a:schemeClr val="tx1"/>
                  </a:solidFill>
                  <a:prstDash val="solid"/>
                  <a:round/>
                  <a:headEnd type="none" w="med" len="med"/>
                  <a:tailEnd type="triangle" w="med" len="med"/>
                </a:ln>
              </p:spPr>
            </p:sp>
            <p:sp>
              <p:nvSpPr>
                <p:cNvPr id="387086" name="直接连接符 433166"/>
                <p:cNvSpPr/>
                <p:nvPr/>
              </p:nvSpPr>
              <p:spPr>
                <a:xfrm>
                  <a:off x="240" y="600"/>
                  <a:ext cx="317" cy="0"/>
                </a:xfrm>
                <a:prstGeom prst="line">
                  <a:avLst/>
                </a:prstGeom>
                <a:ln w="19050" cap="flat" cmpd="sng">
                  <a:solidFill>
                    <a:schemeClr val="tx1"/>
                  </a:solidFill>
                  <a:prstDash val="solid"/>
                  <a:round/>
                  <a:headEnd type="triangle" w="med" len="med"/>
                  <a:tailEnd type="none" w="med" len="med"/>
                </a:ln>
              </p:spPr>
            </p:sp>
            <p:sp>
              <p:nvSpPr>
                <p:cNvPr id="387087" name="直接连接符 433167"/>
                <p:cNvSpPr/>
                <p:nvPr/>
              </p:nvSpPr>
              <p:spPr>
                <a:xfrm flipV="1">
                  <a:off x="192" y="168"/>
                  <a:ext cx="385" cy="340"/>
                </a:xfrm>
                <a:prstGeom prst="line">
                  <a:avLst/>
                </a:prstGeom>
                <a:ln w="19050" cap="flat" cmpd="sng">
                  <a:solidFill>
                    <a:schemeClr val="tx1"/>
                  </a:solidFill>
                  <a:prstDash val="solid"/>
                  <a:round/>
                  <a:headEnd type="none" w="med" len="med"/>
                  <a:tailEnd type="triangle" w="med" len="med"/>
                </a:ln>
              </p:spPr>
            </p:sp>
            <p:sp>
              <p:nvSpPr>
                <p:cNvPr id="387088" name="直接连接符 433168"/>
                <p:cNvSpPr/>
                <p:nvPr/>
              </p:nvSpPr>
              <p:spPr>
                <a:xfrm flipV="1">
                  <a:off x="768" y="408"/>
                  <a:ext cx="240" cy="144"/>
                </a:xfrm>
                <a:prstGeom prst="line">
                  <a:avLst/>
                </a:prstGeom>
                <a:ln w="19050" cap="flat" cmpd="sng">
                  <a:solidFill>
                    <a:schemeClr val="tx1"/>
                  </a:solidFill>
                  <a:prstDash val="solid"/>
                  <a:round/>
                  <a:headEnd type="none" w="med" len="med"/>
                  <a:tailEnd type="triangle" w="med" len="med"/>
                </a:ln>
              </p:spPr>
            </p:sp>
            <p:sp>
              <p:nvSpPr>
                <p:cNvPr id="387089" name="直接连接符 433169"/>
                <p:cNvSpPr/>
                <p:nvPr/>
              </p:nvSpPr>
              <p:spPr>
                <a:xfrm flipH="1" flipV="1">
                  <a:off x="776" y="128"/>
                  <a:ext cx="240" cy="144"/>
                </a:xfrm>
                <a:prstGeom prst="line">
                  <a:avLst/>
                </a:prstGeom>
                <a:ln w="19050" cap="flat" cmpd="sng">
                  <a:solidFill>
                    <a:schemeClr val="tx1"/>
                  </a:solidFill>
                  <a:prstDash val="solid"/>
                  <a:round/>
                  <a:headEnd type="none" w="med" len="med"/>
                  <a:tailEnd type="triangle" w="med" len="med"/>
                </a:ln>
              </p:spPr>
            </p:sp>
          </p:grpSp>
          <p:grpSp>
            <p:nvGrpSpPr>
              <p:cNvPr id="387090" name="组合 433170"/>
              <p:cNvGrpSpPr/>
              <p:nvPr/>
            </p:nvGrpSpPr>
            <p:grpSpPr>
              <a:xfrm>
                <a:off x="2232" y="0"/>
                <a:ext cx="611" cy="720"/>
                <a:chOff x="0" y="0"/>
                <a:chExt cx="611" cy="720"/>
              </a:xfrm>
            </p:grpSpPr>
            <p:sp>
              <p:nvSpPr>
                <p:cNvPr id="387091" name="椭圆 433171"/>
                <p:cNvSpPr/>
                <p:nvPr/>
              </p:nvSpPr>
              <p:spPr>
                <a:xfrm>
                  <a:off x="168" y="0"/>
                  <a:ext cx="227"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87092" name="椭圆 433172"/>
                <p:cNvSpPr/>
                <p:nvPr/>
              </p:nvSpPr>
              <p:spPr>
                <a:xfrm>
                  <a:off x="0" y="516"/>
                  <a:ext cx="227"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87093" name="直接连接符 433173"/>
                <p:cNvSpPr/>
                <p:nvPr/>
              </p:nvSpPr>
              <p:spPr>
                <a:xfrm flipH="1">
                  <a:off x="104" y="200"/>
                  <a:ext cx="136" cy="317"/>
                </a:xfrm>
                <a:prstGeom prst="line">
                  <a:avLst/>
                </a:prstGeom>
                <a:ln w="19050" cap="flat" cmpd="sng">
                  <a:solidFill>
                    <a:schemeClr val="tx1"/>
                  </a:solidFill>
                  <a:prstDash val="solid"/>
                  <a:round/>
                  <a:headEnd type="none" w="med" len="med"/>
                  <a:tailEnd type="triangle" w="med" len="med"/>
                </a:ln>
              </p:spPr>
            </p:sp>
            <p:sp>
              <p:nvSpPr>
                <p:cNvPr id="387094" name="直接连接符 433174"/>
                <p:cNvSpPr/>
                <p:nvPr/>
              </p:nvSpPr>
              <p:spPr>
                <a:xfrm>
                  <a:off x="352" y="176"/>
                  <a:ext cx="159" cy="317"/>
                </a:xfrm>
                <a:prstGeom prst="line">
                  <a:avLst/>
                </a:prstGeom>
                <a:ln w="19050" cap="flat" cmpd="sng">
                  <a:solidFill>
                    <a:schemeClr val="tx1"/>
                  </a:solidFill>
                  <a:prstDash val="solid"/>
                  <a:round/>
                  <a:headEnd type="none" w="med" len="med"/>
                  <a:tailEnd type="triangle" w="med" len="med"/>
                </a:ln>
              </p:spPr>
            </p:sp>
            <p:sp>
              <p:nvSpPr>
                <p:cNvPr id="387095" name="椭圆 433175"/>
                <p:cNvSpPr/>
                <p:nvPr/>
              </p:nvSpPr>
              <p:spPr>
                <a:xfrm>
                  <a:off x="384" y="496"/>
                  <a:ext cx="227"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grpSp>
          <p:sp>
            <p:nvSpPr>
              <p:cNvPr id="387096" name="矩形 433176"/>
              <p:cNvSpPr/>
              <p:nvPr/>
            </p:nvSpPr>
            <p:spPr>
              <a:xfrm>
                <a:off x="0" y="816"/>
                <a:ext cx="861"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(a)   </a:t>
                </a:r>
                <a:r>
                  <a:rPr lang="zh-CN" altLang="en-US" sz="2000" b="1" dirty="0">
                    <a:latin typeface="Times New Roman" panose="02020603050405020304" pitchFamily="2" charset="0"/>
                    <a:ea typeface="宋体" panose="02010600030101010101" pitchFamily="2" charset="-122"/>
                  </a:rPr>
                  <a:t>有向图</a:t>
                </a:r>
                <a:endParaRPr lang="zh-CN" altLang="en-US" sz="2000" b="1" dirty="0">
                  <a:latin typeface="Times New Roman" panose="02020603050405020304" pitchFamily="2" charset="0"/>
                  <a:ea typeface="宋体" panose="02010600030101010101" pitchFamily="2" charset="-122"/>
                </a:endParaRPr>
              </a:p>
            </p:txBody>
          </p:sp>
          <p:sp>
            <p:nvSpPr>
              <p:cNvPr id="387097" name="矩形 433177"/>
              <p:cNvSpPr/>
              <p:nvPr/>
            </p:nvSpPr>
            <p:spPr>
              <a:xfrm>
                <a:off x="2112" y="816"/>
                <a:ext cx="1056"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(b)   </a:t>
                </a:r>
                <a:r>
                  <a:rPr lang="zh-CN" altLang="en-US" sz="2000" b="1" dirty="0">
                    <a:latin typeface="Times New Roman" panose="02020603050405020304" pitchFamily="2" charset="0"/>
                    <a:ea typeface="宋体" panose="02010600030101010101" pitchFamily="2" charset="-122"/>
                  </a:rPr>
                  <a:t>生成森林</a:t>
                </a:r>
                <a:endParaRPr lang="zh-CN" altLang="en-US" sz="2000" b="1" dirty="0">
                  <a:latin typeface="Times New Roman" panose="02020603050405020304" pitchFamily="2" charset="0"/>
                  <a:ea typeface="宋体" panose="02010600030101010101" pitchFamily="2" charset="-122"/>
                </a:endParaRPr>
              </a:p>
            </p:txBody>
          </p:sp>
          <p:grpSp>
            <p:nvGrpSpPr>
              <p:cNvPr id="387098" name="组合 433178"/>
              <p:cNvGrpSpPr/>
              <p:nvPr/>
            </p:nvGrpSpPr>
            <p:grpSpPr>
              <a:xfrm>
                <a:off x="1488" y="0"/>
                <a:ext cx="611" cy="720"/>
                <a:chOff x="0" y="0"/>
                <a:chExt cx="611" cy="720"/>
              </a:xfrm>
            </p:grpSpPr>
            <p:sp>
              <p:nvSpPr>
                <p:cNvPr id="387099" name="椭圆 433179"/>
                <p:cNvSpPr/>
                <p:nvPr/>
              </p:nvSpPr>
              <p:spPr>
                <a:xfrm>
                  <a:off x="168" y="0"/>
                  <a:ext cx="227"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87100" name="椭圆 433180"/>
                <p:cNvSpPr/>
                <p:nvPr/>
              </p:nvSpPr>
              <p:spPr>
                <a:xfrm>
                  <a:off x="0" y="516"/>
                  <a:ext cx="227"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87101" name="直接连接符 433181"/>
                <p:cNvSpPr/>
                <p:nvPr/>
              </p:nvSpPr>
              <p:spPr>
                <a:xfrm flipH="1">
                  <a:off x="104" y="200"/>
                  <a:ext cx="136" cy="317"/>
                </a:xfrm>
                <a:prstGeom prst="line">
                  <a:avLst/>
                </a:prstGeom>
                <a:ln w="19050" cap="flat" cmpd="sng">
                  <a:solidFill>
                    <a:schemeClr val="tx1"/>
                  </a:solidFill>
                  <a:prstDash val="solid"/>
                  <a:round/>
                  <a:headEnd type="none" w="med" len="med"/>
                  <a:tailEnd type="triangle" w="med" len="med"/>
                </a:ln>
              </p:spPr>
            </p:sp>
            <p:sp>
              <p:nvSpPr>
                <p:cNvPr id="387102" name="直接连接符 433182"/>
                <p:cNvSpPr/>
                <p:nvPr/>
              </p:nvSpPr>
              <p:spPr>
                <a:xfrm>
                  <a:off x="352" y="176"/>
                  <a:ext cx="159" cy="317"/>
                </a:xfrm>
                <a:prstGeom prst="line">
                  <a:avLst/>
                </a:prstGeom>
                <a:ln w="19050" cap="flat" cmpd="sng">
                  <a:solidFill>
                    <a:schemeClr val="tx1"/>
                  </a:solidFill>
                  <a:prstDash val="solid"/>
                  <a:round/>
                  <a:headEnd type="none" w="med" len="med"/>
                  <a:tailEnd type="triangle" w="med" len="med"/>
                </a:ln>
              </p:spPr>
            </p:sp>
            <p:sp>
              <p:nvSpPr>
                <p:cNvPr id="387103" name="椭圆 433183"/>
                <p:cNvSpPr/>
                <p:nvPr/>
              </p:nvSpPr>
              <p:spPr>
                <a:xfrm>
                  <a:off x="384" y="496"/>
                  <a:ext cx="227"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grpSp>
          <p:grpSp>
            <p:nvGrpSpPr>
              <p:cNvPr id="387104" name="组合 433184"/>
              <p:cNvGrpSpPr/>
              <p:nvPr/>
            </p:nvGrpSpPr>
            <p:grpSpPr>
              <a:xfrm>
                <a:off x="3024" y="0"/>
                <a:ext cx="227" cy="688"/>
                <a:chOff x="0" y="0"/>
                <a:chExt cx="227" cy="688"/>
              </a:xfrm>
            </p:grpSpPr>
            <p:sp>
              <p:nvSpPr>
                <p:cNvPr id="387105" name="椭圆 433185"/>
                <p:cNvSpPr/>
                <p:nvPr/>
              </p:nvSpPr>
              <p:spPr>
                <a:xfrm>
                  <a:off x="0" y="0"/>
                  <a:ext cx="227"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87106" name="椭圆 433186"/>
                <p:cNvSpPr/>
                <p:nvPr/>
              </p:nvSpPr>
              <p:spPr>
                <a:xfrm>
                  <a:off x="0" y="484"/>
                  <a:ext cx="227"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87107" name="直接连接符 433187"/>
                <p:cNvSpPr/>
                <p:nvPr/>
              </p:nvSpPr>
              <p:spPr>
                <a:xfrm>
                  <a:off x="112" y="208"/>
                  <a:ext cx="0" cy="288"/>
                </a:xfrm>
                <a:prstGeom prst="line">
                  <a:avLst/>
                </a:prstGeom>
                <a:ln w="19050" cap="flat" cmpd="sng">
                  <a:solidFill>
                    <a:schemeClr val="tx1"/>
                  </a:solidFill>
                  <a:prstDash val="solid"/>
                  <a:round/>
                  <a:headEnd type="none" w="med" len="med"/>
                  <a:tailEnd type="triangle" w="med" len="med"/>
                </a:ln>
              </p:spPr>
            </p:sp>
          </p:grpSp>
        </p:grpSp>
        <p:grpSp>
          <p:nvGrpSpPr>
            <p:cNvPr id="387108" name="组合 433188"/>
            <p:cNvGrpSpPr/>
            <p:nvPr/>
          </p:nvGrpSpPr>
          <p:grpSpPr>
            <a:xfrm>
              <a:off x="3715" y="84"/>
              <a:ext cx="1456" cy="1164"/>
              <a:chOff x="0" y="0"/>
              <a:chExt cx="1456" cy="1164"/>
            </a:xfrm>
          </p:grpSpPr>
          <p:grpSp>
            <p:nvGrpSpPr>
              <p:cNvPr id="387109" name="组合 433189"/>
              <p:cNvGrpSpPr/>
              <p:nvPr/>
            </p:nvGrpSpPr>
            <p:grpSpPr>
              <a:xfrm>
                <a:off x="16" y="0"/>
                <a:ext cx="1440" cy="840"/>
                <a:chOff x="0" y="0"/>
                <a:chExt cx="1440" cy="840"/>
              </a:xfrm>
            </p:grpSpPr>
            <p:sp>
              <p:nvSpPr>
                <p:cNvPr id="387110" name="矩形 433190"/>
                <p:cNvSpPr/>
                <p:nvPr/>
              </p:nvSpPr>
              <p:spPr>
                <a:xfrm>
                  <a:off x="992" y="88"/>
                  <a:ext cx="181" cy="181"/>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3</a:t>
                  </a:r>
                  <a:endParaRPr lang="en-US" altLang="x-none" sz="2000" dirty="0">
                    <a:latin typeface="Times New Roman" panose="02020603050405020304" pitchFamily="2" charset="0"/>
                    <a:ea typeface="宋体" panose="02010600030101010101" pitchFamily="2" charset="-122"/>
                  </a:endParaRPr>
                </a:p>
              </p:txBody>
            </p:sp>
            <p:sp>
              <p:nvSpPr>
                <p:cNvPr id="387111" name="矩形 433191"/>
                <p:cNvSpPr/>
                <p:nvPr/>
              </p:nvSpPr>
              <p:spPr>
                <a:xfrm>
                  <a:off x="939" y="440"/>
                  <a:ext cx="181" cy="181"/>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5</a:t>
                  </a:r>
                  <a:endParaRPr lang="en-US" altLang="x-none" sz="2000" dirty="0">
                    <a:latin typeface="Times New Roman" panose="02020603050405020304" pitchFamily="2" charset="0"/>
                    <a:ea typeface="宋体" panose="02010600030101010101" pitchFamily="2" charset="-122"/>
                  </a:endParaRPr>
                </a:p>
              </p:txBody>
            </p:sp>
            <p:sp>
              <p:nvSpPr>
                <p:cNvPr id="387112" name="矩形 433192"/>
                <p:cNvSpPr/>
                <p:nvPr/>
              </p:nvSpPr>
              <p:spPr>
                <a:xfrm>
                  <a:off x="656" y="392"/>
                  <a:ext cx="181" cy="181"/>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4</a:t>
                  </a:r>
                  <a:endParaRPr lang="en-US" altLang="x-none" sz="2000" dirty="0">
                    <a:latin typeface="Times New Roman" panose="02020603050405020304" pitchFamily="2" charset="0"/>
                    <a:ea typeface="宋体" panose="02010600030101010101" pitchFamily="2" charset="-122"/>
                  </a:endParaRPr>
                </a:p>
              </p:txBody>
            </p:sp>
            <p:sp>
              <p:nvSpPr>
                <p:cNvPr id="387113" name="矩形 433193"/>
                <p:cNvSpPr/>
                <p:nvPr/>
              </p:nvSpPr>
              <p:spPr>
                <a:xfrm>
                  <a:off x="384" y="568"/>
                  <a:ext cx="181" cy="181"/>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1</a:t>
                  </a:r>
                  <a:endParaRPr lang="en-US" altLang="x-none" sz="2000" dirty="0">
                    <a:latin typeface="Times New Roman" panose="02020603050405020304" pitchFamily="2" charset="0"/>
                    <a:ea typeface="宋体" panose="02010600030101010101" pitchFamily="2" charset="-122"/>
                  </a:endParaRPr>
                </a:p>
              </p:txBody>
            </p:sp>
            <p:sp>
              <p:nvSpPr>
                <p:cNvPr id="387114" name="矩形 433194"/>
                <p:cNvSpPr/>
                <p:nvPr/>
              </p:nvSpPr>
              <p:spPr>
                <a:xfrm>
                  <a:off x="0" y="336"/>
                  <a:ext cx="181" cy="181"/>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2</a:t>
                  </a:r>
                  <a:endParaRPr lang="en-US" altLang="x-none" sz="2000" dirty="0">
                    <a:latin typeface="Times New Roman" panose="02020603050405020304" pitchFamily="2" charset="0"/>
                    <a:ea typeface="宋体" panose="02010600030101010101" pitchFamily="2" charset="-122"/>
                  </a:endParaRPr>
                </a:p>
              </p:txBody>
            </p:sp>
            <p:sp>
              <p:nvSpPr>
                <p:cNvPr id="387115" name="矩形 433195"/>
                <p:cNvSpPr/>
                <p:nvPr/>
              </p:nvSpPr>
              <p:spPr>
                <a:xfrm>
                  <a:off x="376" y="0"/>
                  <a:ext cx="181" cy="181"/>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6</a:t>
                  </a:r>
                  <a:endParaRPr lang="en-US" altLang="x-none" sz="2000" dirty="0">
                    <a:latin typeface="Times New Roman" panose="02020603050405020304" pitchFamily="2" charset="0"/>
                    <a:ea typeface="宋体" panose="02010600030101010101" pitchFamily="2" charset="-122"/>
                  </a:endParaRPr>
                </a:p>
              </p:txBody>
            </p:sp>
            <p:sp>
              <p:nvSpPr>
                <p:cNvPr id="387116" name="椭圆 433196"/>
                <p:cNvSpPr/>
                <p:nvPr/>
              </p:nvSpPr>
              <p:spPr>
                <a:xfrm>
                  <a:off x="56" y="64"/>
                  <a:ext cx="227"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87117" name="椭圆 433197"/>
                <p:cNvSpPr/>
                <p:nvPr/>
              </p:nvSpPr>
              <p:spPr>
                <a:xfrm>
                  <a:off x="698" y="76"/>
                  <a:ext cx="227"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87118" name="椭圆 433198"/>
                <p:cNvSpPr/>
                <p:nvPr/>
              </p:nvSpPr>
              <p:spPr>
                <a:xfrm>
                  <a:off x="53" y="636"/>
                  <a:ext cx="227"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87119" name="椭圆 433199"/>
                <p:cNvSpPr/>
                <p:nvPr/>
              </p:nvSpPr>
              <p:spPr>
                <a:xfrm>
                  <a:off x="693" y="628"/>
                  <a:ext cx="227"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87120" name="椭圆 433200"/>
                <p:cNvSpPr/>
                <p:nvPr/>
              </p:nvSpPr>
              <p:spPr>
                <a:xfrm>
                  <a:off x="1213" y="316"/>
                  <a:ext cx="227"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sp>
              <p:nvSpPr>
                <p:cNvPr id="387121" name="直接连接符 433201"/>
                <p:cNvSpPr/>
                <p:nvPr/>
              </p:nvSpPr>
              <p:spPr>
                <a:xfrm>
                  <a:off x="168" y="280"/>
                  <a:ext cx="0" cy="363"/>
                </a:xfrm>
                <a:prstGeom prst="line">
                  <a:avLst/>
                </a:prstGeom>
                <a:ln w="19050" cap="flat" cmpd="sng">
                  <a:solidFill>
                    <a:schemeClr val="tx1"/>
                  </a:solidFill>
                  <a:prstDash val="solid"/>
                  <a:round/>
                  <a:headEnd type="none" w="med" len="med"/>
                  <a:tailEnd type="triangle" w="med" len="med"/>
                </a:ln>
              </p:spPr>
            </p:sp>
            <p:sp>
              <p:nvSpPr>
                <p:cNvPr id="387122" name="直接连接符 433202"/>
                <p:cNvSpPr/>
                <p:nvPr/>
              </p:nvSpPr>
              <p:spPr>
                <a:xfrm>
                  <a:off x="813" y="272"/>
                  <a:ext cx="0" cy="363"/>
                </a:xfrm>
                <a:prstGeom prst="line">
                  <a:avLst/>
                </a:prstGeom>
                <a:ln w="19050" cap="flat" cmpd="sng">
                  <a:solidFill>
                    <a:schemeClr val="tx1"/>
                  </a:solidFill>
                  <a:prstDash val="solid"/>
                  <a:round/>
                  <a:headEnd type="triangle" w="med" len="med"/>
                  <a:tailEnd type="none" w="med" len="med"/>
                </a:ln>
              </p:spPr>
            </p:sp>
            <p:sp>
              <p:nvSpPr>
                <p:cNvPr id="387123" name="直接连接符 433203"/>
                <p:cNvSpPr/>
                <p:nvPr/>
              </p:nvSpPr>
              <p:spPr>
                <a:xfrm>
                  <a:off x="288" y="168"/>
                  <a:ext cx="408" cy="0"/>
                </a:xfrm>
                <a:prstGeom prst="line">
                  <a:avLst/>
                </a:prstGeom>
                <a:ln w="19050" cap="flat" cmpd="sng">
                  <a:solidFill>
                    <a:schemeClr val="tx1"/>
                  </a:solidFill>
                  <a:prstDash val="solid"/>
                  <a:round/>
                  <a:headEnd type="none" w="med" len="med"/>
                  <a:tailEnd type="triangle" w="med" len="med"/>
                </a:ln>
              </p:spPr>
            </p:sp>
            <p:sp>
              <p:nvSpPr>
                <p:cNvPr id="387124" name="直接连接符 433204"/>
                <p:cNvSpPr/>
                <p:nvPr/>
              </p:nvSpPr>
              <p:spPr>
                <a:xfrm>
                  <a:off x="288" y="736"/>
                  <a:ext cx="408" cy="0"/>
                </a:xfrm>
                <a:prstGeom prst="line">
                  <a:avLst/>
                </a:prstGeom>
                <a:ln w="19050" cap="flat" cmpd="sng">
                  <a:solidFill>
                    <a:schemeClr val="tx1"/>
                  </a:solidFill>
                  <a:prstDash val="solid"/>
                  <a:round/>
                  <a:headEnd type="none" w="med" len="med"/>
                  <a:tailEnd type="triangle" w="med" len="med"/>
                </a:ln>
              </p:spPr>
            </p:sp>
            <p:sp>
              <p:nvSpPr>
                <p:cNvPr id="387125" name="直接连接符 433205"/>
                <p:cNvSpPr/>
                <p:nvPr/>
              </p:nvSpPr>
              <p:spPr>
                <a:xfrm flipV="1">
                  <a:off x="248" y="224"/>
                  <a:ext cx="453" cy="453"/>
                </a:xfrm>
                <a:prstGeom prst="line">
                  <a:avLst/>
                </a:prstGeom>
                <a:ln w="19050" cap="flat" cmpd="sng">
                  <a:solidFill>
                    <a:schemeClr val="tx1"/>
                  </a:solidFill>
                  <a:prstDash val="solid"/>
                  <a:round/>
                  <a:headEnd type="none" w="med" len="med"/>
                  <a:tailEnd type="triangle" w="med" len="med"/>
                </a:ln>
              </p:spPr>
            </p:sp>
            <p:sp>
              <p:nvSpPr>
                <p:cNvPr id="387126" name="直接连接符 433206"/>
                <p:cNvSpPr/>
                <p:nvPr/>
              </p:nvSpPr>
              <p:spPr>
                <a:xfrm flipV="1">
                  <a:off x="912" y="496"/>
                  <a:ext cx="336" cy="192"/>
                </a:xfrm>
                <a:prstGeom prst="line">
                  <a:avLst/>
                </a:prstGeom>
                <a:ln w="19050" cap="flat" cmpd="sng">
                  <a:solidFill>
                    <a:schemeClr val="tx1"/>
                  </a:solidFill>
                  <a:prstDash val="solid"/>
                  <a:round/>
                  <a:headEnd type="none" w="med" len="med"/>
                  <a:tailEnd type="triangle" w="med" len="med"/>
                </a:ln>
              </p:spPr>
            </p:sp>
            <p:sp>
              <p:nvSpPr>
                <p:cNvPr id="387127" name="直接连接符 433207"/>
                <p:cNvSpPr/>
                <p:nvPr/>
              </p:nvSpPr>
              <p:spPr>
                <a:xfrm flipH="1" flipV="1">
                  <a:off x="917" y="192"/>
                  <a:ext cx="331" cy="160"/>
                </a:xfrm>
                <a:prstGeom prst="line">
                  <a:avLst/>
                </a:prstGeom>
                <a:ln w="19050" cap="flat" cmpd="sng">
                  <a:solidFill>
                    <a:schemeClr val="tx1"/>
                  </a:solidFill>
                  <a:prstDash val="solid"/>
                  <a:round/>
                  <a:headEnd type="triangle" w="med" len="med"/>
                  <a:tailEnd type="none" w="med" len="med"/>
                </a:ln>
              </p:spPr>
            </p:sp>
            <p:sp>
              <p:nvSpPr>
                <p:cNvPr id="387128" name="矩形 433208"/>
                <p:cNvSpPr/>
                <p:nvPr/>
              </p:nvSpPr>
              <p:spPr>
                <a:xfrm>
                  <a:off x="344" y="288"/>
                  <a:ext cx="181" cy="181"/>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3</a:t>
                  </a:r>
                  <a:endParaRPr lang="en-US" altLang="x-none" sz="2000" dirty="0">
                    <a:latin typeface="Times New Roman" panose="02020603050405020304" pitchFamily="2" charset="0"/>
                    <a:ea typeface="宋体" panose="02010600030101010101" pitchFamily="2" charset="-122"/>
                  </a:endParaRPr>
                </a:p>
              </p:txBody>
            </p:sp>
          </p:grpSp>
          <p:sp>
            <p:nvSpPr>
              <p:cNvPr id="387129" name="矩形 433209"/>
              <p:cNvSpPr/>
              <p:nvPr/>
            </p:nvSpPr>
            <p:spPr>
              <a:xfrm>
                <a:off x="0" y="960"/>
                <a:ext cx="1360" cy="204"/>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7-4  </a:t>
                </a:r>
                <a:r>
                  <a:rPr lang="zh-CN" altLang="en-US" sz="2000" b="1" dirty="0">
                    <a:latin typeface="Times New Roman" panose="02020603050405020304" pitchFamily="2" charset="0"/>
                    <a:ea typeface="宋体" panose="02010600030101010101" pitchFamily="2" charset="-122"/>
                  </a:rPr>
                  <a:t>带权有向图</a:t>
                </a:r>
                <a:endParaRPr lang="zh-CN" altLang="en-US" sz="2000" b="1" dirty="0">
                  <a:latin typeface="Times New Roman" panose="02020603050405020304" pitchFamily="2" charset="0"/>
                  <a:ea typeface="宋体" panose="02010600030101010101" pitchFamily="2" charset="-122"/>
                </a:endParaRPr>
              </a:p>
            </p:txBody>
          </p:sp>
        </p:grpSp>
      </p:gr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62" name="标题 552961"/>
          <p:cNvSpPr>
            <a:spLocks noGrp="1"/>
          </p:cNvSpPr>
          <p:nvPr>
            <p:ph type="title"/>
          </p:nvPr>
        </p:nvSpPr>
        <p:spPr>
          <a:xfrm>
            <a:off x="2566988" y="295275"/>
            <a:ext cx="6553200" cy="685800"/>
          </a:xfrm>
        </p:spPr>
        <p:txBody>
          <a:bodyPr lIns="92075" tIns="46038" rIns="92075" bIns="46038" anchor="ctr"/>
          <a:p>
            <a:pPr fontAlgn="base"/>
            <a:r>
              <a:rPr lang="en-US" altLang="x-none" b="1" strike="noStrike" noProof="1" dirty="0">
                <a:latin typeface="Times New Roman" panose="02020603050405020304" pitchFamily="2" charset="0"/>
              </a:rPr>
              <a:t>7.7.1  </a:t>
            </a:r>
            <a:r>
              <a:rPr lang="zh-CN" altLang="en-US" b="1" strike="noStrike" noProof="1" dirty="0">
                <a:latin typeface="楷体_GB2312" pitchFamily="1" charset="-122"/>
                <a:ea typeface="楷体_GB2312" pitchFamily="1" charset="-122"/>
              </a:rPr>
              <a:t>单源点最短路径</a:t>
            </a:r>
            <a:endParaRPr lang="zh-CN" altLang="en-US" b="1" strike="noStrike" noProof="1" dirty="0">
              <a:latin typeface="楷体_GB2312" pitchFamily="1" charset="-122"/>
              <a:ea typeface="楷体_GB2312" pitchFamily="1" charset="-122"/>
            </a:endParaRPr>
          </a:p>
        </p:txBody>
      </p:sp>
      <p:sp>
        <p:nvSpPr>
          <p:cNvPr id="506882" name="文本占位符 552962"/>
          <p:cNvSpPr>
            <a:spLocks noGrp="1"/>
          </p:cNvSpPr>
          <p:nvPr>
            <p:ph idx="1"/>
          </p:nvPr>
        </p:nvSpPr>
        <p:spPr>
          <a:xfrm>
            <a:off x="1676400" y="1135063"/>
            <a:ext cx="8812213" cy="4814887"/>
          </a:xfrm>
        </p:spPr>
        <p:txBody>
          <a:bodyPr anchor="t"/>
          <a:p>
            <a:pPr marL="0" indent="0">
              <a:lnSpc>
                <a:spcPct val="110000"/>
              </a:lnSpc>
              <a:buNone/>
            </a:pPr>
            <a:r>
              <a:rPr lang="zh-CN" altLang="en-US" sz="2800" b="1" dirty="0">
                <a:latin typeface="宋体" panose="02010600030101010101" pitchFamily="2" charset="-122"/>
              </a:rPr>
              <a:t>    对于给定的有向图</a:t>
            </a:r>
            <a:r>
              <a:rPr lang="en-US" altLang="x-none" sz="2800" b="1" dirty="0"/>
              <a:t>G=(V</a:t>
            </a:r>
            <a:r>
              <a:rPr lang="zh-CN" altLang="en-US" sz="2800" b="1" dirty="0"/>
              <a:t>，</a:t>
            </a:r>
            <a:r>
              <a:rPr lang="en-US" altLang="x-none" sz="2800" b="1" dirty="0"/>
              <a:t>E)</a:t>
            </a:r>
            <a:r>
              <a:rPr lang="zh-CN" altLang="en-US" sz="2800" b="1" dirty="0">
                <a:latin typeface="宋体" panose="02010600030101010101" pitchFamily="2" charset="-122"/>
              </a:rPr>
              <a:t>及单个源点</a:t>
            </a:r>
            <a:r>
              <a:rPr lang="en-US" altLang="x-none" sz="2800" b="1" dirty="0"/>
              <a:t>V</a:t>
            </a:r>
            <a:r>
              <a:rPr lang="en-US" altLang="x-none" sz="2800" b="1" baseline="-18000" dirty="0"/>
              <a:t>s</a:t>
            </a:r>
            <a:r>
              <a:rPr lang="zh-CN" altLang="en-US" sz="2800" b="1" dirty="0">
                <a:latin typeface="宋体" panose="02010600030101010101" pitchFamily="2" charset="-122"/>
              </a:rPr>
              <a:t>，求</a:t>
            </a:r>
            <a:r>
              <a:rPr lang="en-US" altLang="x-none" sz="2800" b="1" dirty="0"/>
              <a:t>V</a:t>
            </a:r>
            <a:r>
              <a:rPr lang="en-US" altLang="x-none" sz="2800" b="1" baseline="-18000" dirty="0"/>
              <a:t>s</a:t>
            </a:r>
            <a:r>
              <a:rPr lang="zh-CN" altLang="en-US" sz="2800" b="1" dirty="0">
                <a:latin typeface="宋体" panose="02010600030101010101" pitchFamily="2" charset="-122"/>
              </a:rPr>
              <a:t>到</a:t>
            </a:r>
            <a:r>
              <a:rPr lang="en-US" altLang="x-none" sz="2800" b="1" dirty="0"/>
              <a:t>G</a:t>
            </a:r>
            <a:r>
              <a:rPr lang="zh-CN" altLang="en-US" sz="2800" b="1" dirty="0">
                <a:latin typeface="宋体" panose="02010600030101010101" pitchFamily="2" charset="-122"/>
              </a:rPr>
              <a:t>的其余各顶点的最短路径。</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针对单源点的最短路径问题</a:t>
            </a:r>
            <a:r>
              <a:rPr lang="zh-CN" altLang="en-US" sz="2800" b="1" dirty="0"/>
              <a:t>，</a:t>
            </a:r>
            <a:r>
              <a:rPr lang="en-US" altLang="x-none" sz="2800" b="1" dirty="0"/>
              <a:t>Dijkstra</a:t>
            </a:r>
            <a:r>
              <a:rPr lang="zh-CN" altLang="en-US" sz="2800" b="1" dirty="0"/>
              <a:t>提出了一种</a:t>
            </a:r>
            <a:r>
              <a:rPr lang="zh-CN" altLang="en-US" sz="2800" b="1" dirty="0">
                <a:solidFill>
                  <a:schemeClr val="accent1"/>
                </a:solidFill>
              </a:rPr>
              <a:t>按路径长度递增次序</a:t>
            </a:r>
            <a:r>
              <a:rPr lang="zh-CN" altLang="en-US" sz="2800" b="1" dirty="0"/>
              <a:t>产生最短路径的算法，即</a:t>
            </a:r>
            <a:r>
              <a:rPr lang="zh-CN" altLang="en-US" sz="2800" b="1" dirty="0">
                <a:solidFill>
                  <a:schemeClr val="folHlink"/>
                </a:solidFill>
                <a:latin typeface="宋体" panose="02010600030101010101" pitchFamily="2" charset="-122"/>
              </a:rPr>
              <a:t>迪杰斯特拉</a:t>
            </a:r>
            <a:r>
              <a:rPr lang="en-US" altLang="x-none" sz="2800" b="1" dirty="0">
                <a:solidFill>
                  <a:schemeClr val="folHlink"/>
                </a:solidFill>
              </a:rPr>
              <a:t>(Dijkstra)</a:t>
            </a:r>
            <a:r>
              <a:rPr lang="zh-CN" altLang="en-US" sz="2800" b="1" dirty="0">
                <a:solidFill>
                  <a:schemeClr val="folHlink"/>
                </a:solidFill>
                <a:latin typeface="宋体" panose="02010600030101010101" pitchFamily="2" charset="-122"/>
              </a:rPr>
              <a:t>算法。</a:t>
            </a:r>
            <a:endParaRPr lang="zh-CN" altLang="en-US" sz="3600" b="1" dirty="0">
              <a:solidFill>
                <a:schemeClr val="folHlink"/>
              </a:solidFill>
              <a:latin typeface="宋体" panose="02010600030101010101" pitchFamily="2" charset="-122"/>
            </a:endParaRPr>
          </a:p>
          <a:p>
            <a:pPr marL="0" indent="0">
              <a:lnSpc>
                <a:spcPct val="110000"/>
              </a:lnSpc>
              <a:buNone/>
            </a:pPr>
            <a:r>
              <a:rPr lang="en-US" altLang="x-none" sz="4000" b="1" dirty="0">
                <a:solidFill>
                  <a:schemeClr val="tx2"/>
                </a:solidFill>
              </a:rPr>
              <a:t>1</a:t>
            </a:r>
            <a:r>
              <a:rPr lang="en-US" altLang="x-none" sz="4000" b="1" dirty="0">
                <a:solidFill>
                  <a:schemeClr val="tx2"/>
                </a:solidFill>
                <a:latin typeface="宋体" panose="02010600030101010101" pitchFamily="2" charset="-122"/>
              </a:rPr>
              <a:t> </a:t>
            </a:r>
            <a:r>
              <a:rPr lang="zh-CN" altLang="en-US" sz="4000" b="1" dirty="0">
                <a:solidFill>
                  <a:schemeClr val="tx2"/>
                </a:solidFill>
                <a:latin typeface="楷体_GB2312" pitchFamily="1" charset="-122"/>
                <a:ea typeface="楷体_GB2312" pitchFamily="1" charset="-122"/>
              </a:rPr>
              <a:t>基本思想</a:t>
            </a:r>
            <a:endParaRPr lang="zh-CN" altLang="en-US" sz="4000" b="1" dirty="0">
              <a:solidFill>
                <a:schemeClr val="tx2"/>
              </a:solidFill>
              <a:latin typeface="楷体_GB2312" pitchFamily="1" charset="-122"/>
              <a:ea typeface="楷体_GB2312" pitchFamily="1" charset="-122"/>
            </a:endParaRPr>
          </a:p>
          <a:p>
            <a:pPr marL="0" indent="0">
              <a:lnSpc>
                <a:spcPct val="110000"/>
              </a:lnSpc>
              <a:buNone/>
            </a:pPr>
            <a:r>
              <a:rPr lang="zh-CN" altLang="en-US" sz="2800" b="1" dirty="0">
                <a:latin typeface="宋体" panose="02010600030101010101" pitchFamily="2" charset="-122"/>
              </a:rPr>
              <a:t>    从图</a:t>
            </a:r>
            <a:r>
              <a:rPr lang="zh-CN" altLang="en-US" sz="2800" b="1" dirty="0"/>
              <a:t>的给定</a:t>
            </a:r>
            <a:r>
              <a:rPr lang="zh-CN" altLang="en-US" sz="2800" b="1" dirty="0">
                <a:latin typeface="宋体" panose="02010600030101010101" pitchFamily="2" charset="-122"/>
              </a:rPr>
              <a:t>源点到其它各个顶点之间客观上应存在一条最短路径，在这组最短路径中，按其长度的递增次序，依次求出到不同顶点的最短路径和路径长度。</a:t>
            </a:r>
            <a:endParaRPr lang="zh-CN" altLang="en-US" sz="2800" b="1" dirty="0">
              <a:latin typeface="宋体" panose="02010600030101010101" pitchFamily="2"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7905" name="文本占位符 553985"/>
          <p:cNvSpPr>
            <a:spLocks noGrp="1"/>
          </p:cNvSpPr>
          <p:nvPr>
            <p:ph idx="1"/>
          </p:nvPr>
        </p:nvSpPr>
        <p:spPr>
          <a:xfrm>
            <a:off x="1676400" y="188913"/>
            <a:ext cx="8812213" cy="6408737"/>
          </a:xfrm>
        </p:spPr>
        <p:txBody>
          <a:bodyPr anchor="t"/>
          <a:p>
            <a:pPr marL="0" indent="0">
              <a:lnSpc>
                <a:spcPct val="110000"/>
              </a:lnSpc>
              <a:buNone/>
            </a:pPr>
            <a:r>
              <a:rPr lang="zh-CN" altLang="en-US" sz="2400" b="1" dirty="0">
                <a:latin typeface="宋体" panose="02010600030101010101" pitchFamily="2" charset="-122"/>
              </a:rPr>
              <a:t>    </a:t>
            </a:r>
            <a:r>
              <a:rPr lang="zh-CN" altLang="en-US" sz="2800" b="1" dirty="0">
                <a:latin typeface="宋体" panose="02010600030101010101" pitchFamily="2" charset="-122"/>
              </a:rPr>
              <a:t>即按长度递增的次序生成各顶点的最短路径，即先求出长度最小的一条最短路径，然后求出长度第二小的最短路径，依此类推，直到求出长度最长的最短路径。</a:t>
            </a:r>
            <a:endParaRPr lang="zh-CN" altLang="en-US" sz="2800" b="1" dirty="0">
              <a:latin typeface="宋体" panose="02010600030101010101" pitchFamily="2" charset="-122"/>
            </a:endParaRPr>
          </a:p>
          <a:p>
            <a:pPr marL="0" indent="0">
              <a:lnSpc>
                <a:spcPct val="110000"/>
              </a:lnSpc>
              <a:buNone/>
            </a:pPr>
            <a:r>
              <a:rPr lang="en-US" altLang="x-none" sz="4000" b="1" dirty="0">
                <a:solidFill>
                  <a:schemeClr val="tx2"/>
                </a:solidFill>
              </a:rPr>
              <a:t>2</a:t>
            </a:r>
            <a:r>
              <a:rPr lang="en-US" altLang="x-none" sz="4000" b="1" dirty="0">
                <a:solidFill>
                  <a:schemeClr val="tx2"/>
                </a:solidFill>
                <a:latin typeface="宋体" panose="02010600030101010101" pitchFamily="2" charset="-122"/>
              </a:rPr>
              <a:t> </a:t>
            </a:r>
            <a:r>
              <a:rPr lang="zh-CN" altLang="en-US" sz="4000" b="1" dirty="0">
                <a:solidFill>
                  <a:schemeClr val="tx2"/>
                </a:solidFill>
                <a:latin typeface="楷体_GB2312" pitchFamily="1" charset="-122"/>
                <a:ea typeface="楷体_GB2312" pitchFamily="1" charset="-122"/>
              </a:rPr>
              <a:t>算法思想说明</a:t>
            </a:r>
            <a:endParaRPr lang="zh-CN" altLang="en-US" sz="4000" b="1" dirty="0">
              <a:solidFill>
                <a:schemeClr val="tx2"/>
              </a:solidFill>
              <a:latin typeface="楷体_GB2312" pitchFamily="1" charset="-122"/>
              <a:ea typeface="楷体_GB2312" pitchFamily="1" charset="-122"/>
            </a:endParaRPr>
          </a:p>
          <a:p>
            <a:pPr marL="0" indent="0">
              <a:lnSpc>
                <a:spcPct val="110000"/>
              </a:lnSpc>
              <a:buNone/>
            </a:pPr>
            <a:r>
              <a:rPr lang="zh-CN" altLang="en-US" sz="2800" b="1" dirty="0">
                <a:latin typeface="宋体" panose="02010600030101010101" pitchFamily="2" charset="-122"/>
              </a:rPr>
              <a:t>    设</a:t>
            </a:r>
            <a:r>
              <a:rPr lang="zh-CN" altLang="en-US" sz="2800" b="1" dirty="0"/>
              <a:t>给定</a:t>
            </a:r>
            <a:r>
              <a:rPr lang="zh-CN" altLang="en-US" sz="2800" b="1" dirty="0">
                <a:latin typeface="宋体" panose="02010600030101010101" pitchFamily="2" charset="-122"/>
              </a:rPr>
              <a:t>源点为</a:t>
            </a:r>
            <a:r>
              <a:rPr lang="en-US" altLang="x-none" sz="2800" b="1" dirty="0"/>
              <a:t>V</a:t>
            </a:r>
            <a:r>
              <a:rPr lang="en-US" altLang="x-none" sz="2800" b="1" baseline="-18000" dirty="0"/>
              <a:t>s</a:t>
            </a:r>
            <a:r>
              <a:rPr lang="zh-CN" altLang="en-US" sz="2800" b="1" dirty="0">
                <a:latin typeface="宋体" panose="02010600030101010101" pitchFamily="2" charset="-122"/>
              </a:rPr>
              <a:t>，</a:t>
            </a:r>
            <a:r>
              <a:rPr lang="en-US" altLang="x-none" sz="2800" b="1" dirty="0"/>
              <a:t>S</a:t>
            </a:r>
            <a:r>
              <a:rPr lang="zh-CN" altLang="en-US" sz="2800" b="1" dirty="0">
                <a:latin typeface="宋体" panose="02010600030101010101" pitchFamily="2" charset="-122"/>
              </a:rPr>
              <a:t>为已求得最短路径的终点集，开始时令</a:t>
            </a:r>
            <a:r>
              <a:rPr lang="en-US" altLang="x-none" sz="2800" b="1" dirty="0"/>
              <a:t>S={V</a:t>
            </a:r>
            <a:r>
              <a:rPr lang="en-US" altLang="x-none" sz="2800" b="1" baseline="-18000" dirty="0"/>
              <a:t>s</a:t>
            </a:r>
            <a:r>
              <a:rPr lang="en-US" altLang="x-none" sz="2800" b="1" dirty="0"/>
              <a:t>} </a:t>
            </a:r>
            <a:r>
              <a:rPr lang="zh-CN" altLang="en-US" sz="2800" b="1" dirty="0">
                <a:latin typeface="宋体" panose="02010600030101010101" pitchFamily="2" charset="-122"/>
              </a:rPr>
              <a:t>。当求得第一条最短路径</a:t>
            </a:r>
            <a:r>
              <a:rPr lang="en-US" altLang="x-none" sz="2800" b="1" dirty="0"/>
              <a:t>(V</a:t>
            </a:r>
            <a:r>
              <a:rPr lang="en-US" altLang="x-none" sz="2800" b="1" baseline="-18000" dirty="0"/>
              <a:t>s </a:t>
            </a:r>
            <a:r>
              <a:rPr lang="zh-CN" altLang="en-US" sz="2800" b="1" dirty="0">
                <a:latin typeface="宋体" panose="02010600030101010101" pitchFamily="2" charset="-122"/>
              </a:rPr>
              <a:t>，</a:t>
            </a:r>
            <a:r>
              <a:rPr lang="en-US" altLang="x-none" sz="2800" b="1" dirty="0"/>
              <a:t>V</a:t>
            </a:r>
            <a:r>
              <a:rPr lang="en-US" altLang="x-none" sz="2800" b="1" baseline="-18000" dirty="0"/>
              <a:t>i</a:t>
            </a:r>
            <a:r>
              <a:rPr lang="en-US" altLang="x-none" sz="2800" b="1" dirty="0"/>
              <a:t>)</a:t>
            </a:r>
            <a:r>
              <a:rPr lang="zh-CN" altLang="en-US" sz="2800" b="1" dirty="0"/>
              <a:t>后</a:t>
            </a:r>
            <a:r>
              <a:rPr lang="zh-CN" altLang="en-US" sz="2800" b="1" dirty="0">
                <a:latin typeface="宋体" panose="02010600030101010101" pitchFamily="2" charset="-122"/>
              </a:rPr>
              <a:t>，</a:t>
            </a:r>
            <a:r>
              <a:rPr lang="en-US" altLang="x-none" sz="2800" b="1" dirty="0"/>
              <a:t>S</a:t>
            </a:r>
            <a:r>
              <a:rPr lang="zh-CN" altLang="en-US" sz="2800" b="1" dirty="0"/>
              <a:t>为</a:t>
            </a:r>
            <a:r>
              <a:rPr lang="en-US" altLang="x-none" sz="2800" b="1" dirty="0"/>
              <a:t>{V</a:t>
            </a:r>
            <a:r>
              <a:rPr lang="en-US" altLang="x-none" sz="2800" b="1" baseline="-18000" dirty="0"/>
              <a:t>s</a:t>
            </a:r>
            <a:r>
              <a:rPr lang="zh-CN" altLang="en-US" sz="2800" b="1" dirty="0">
                <a:latin typeface="宋体" panose="02010600030101010101" pitchFamily="2" charset="-122"/>
              </a:rPr>
              <a:t>，</a:t>
            </a:r>
            <a:r>
              <a:rPr lang="en-US" altLang="x-none" sz="2800" b="1" dirty="0"/>
              <a:t>V</a:t>
            </a:r>
            <a:r>
              <a:rPr lang="en-US" altLang="x-none" sz="2800" b="1" baseline="-18000" dirty="0"/>
              <a:t>i</a:t>
            </a:r>
            <a:r>
              <a:rPr lang="en-US" altLang="x-none" sz="2800" b="1" dirty="0"/>
              <a:t>} </a:t>
            </a:r>
            <a:r>
              <a:rPr lang="zh-CN" altLang="en-US" sz="2800" b="1" dirty="0">
                <a:latin typeface="宋体" panose="02010600030101010101" pitchFamily="2" charset="-122"/>
              </a:rPr>
              <a:t>。根据以下结论可求下一条最短路径。</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设下一条最短路径终点为</a:t>
            </a:r>
            <a:r>
              <a:rPr lang="en-US" altLang="x-none" sz="2800" b="1" dirty="0"/>
              <a:t>V</a:t>
            </a:r>
            <a:r>
              <a:rPr lang="en-US" altLang="x-none" sz="2800" b="1" baseline="-18000" dirty="0"/>
              <a:t>j </a:t>
            </a:r>
            <a:r>
              <a:rPr lang="zh-CN" altLang="en-US" sz="2800" b="1" dirty="0"/>
              <a:t>，则</a:t>
            </a:r>
            <a:r>
              <a:rPr lang="en-US" altLang="x-none" sz="2800" b="1" dirty="0"/>
              <a:t>V</a:t>
            </a:r>
            <a:r>
              <a:rPr lang="en-US" altLang="x-none" sz="2800" b="1" baseline="-18000" dirty="0"/>
              <a:t>j</a:t>
            </a:r>
            <a:r>
              <a:rPr lang="zh-CN" altLang="en-US" sz="2800" b="1" dirty="0">
                <a:latin typeface="宋体" panose="02010600030101010101" pitchFamily="2" charset="-122"/>
              </a:rPr>
              <a:t>只有：</a:t>
            </a:r>
            <a:endParaRPr lang="zh-CN" altLang="en-US" sz="2800" b="1" dirty="0">
              <a:latin typeface="宋体" panose="02010600030101010101" pitchFamily="2" charset="-122"/>
            </a:endParaRPr>
          </a:p>
          <a:p>
            <a:pPr marL="5334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latin typeface="宋体" panose="02010600030101010101" pitchFamily="2" charset="-122"/>
              </a:rPr>
              <a:t>源点到终点有直接的弧</a:t>
            </a:r>
            <a:r>
              <a:rPr lang="en-US" altLang="x-none" b="1" dirty="0"/>
              <a:t>&lt;V</a:t>
            </a:r>
            <a:r>
              <a:rPr lang="en-US" altLang="x-none" b="1" baseline="-18000" dirty="0"/>
              <a:t>s</a:t>
            </a:r>
            <a:r>
              <a:rPr lang="zh-CN" altLang="en-US" b="1" dirty="0"/>
              <a:t>，</a:t>
            </a:r>
            <a:r>
              <a:rPr lang="en-US" altLang="x-none" b="1" dirty="0"/>
              <a:t>V</a:t>
            </a:r>
            <a:r>
              <a:rPr lang="en-US" altLang="x-none" b="1" baseline="-18000" dirty="0"/>
              <a:t>j</a:t>
            </a:r>
            <a:r>
              <a:rPr lang="en-US" altLang="x-none" b="1" dirty="0"/>
              <a:t>&gt;</a:t>
            </a:r>
            <a:r>
              <a:rPr lang="zh-CN" altLang="en-US" b="1" dirty="0">
                <a:latin typeface="宋体" panose="02010600030101010101" pitchFamily="2" charset="-122"/>
              </a:rPr>
              <a:t>；</a:t>
            </a:r>
            <a:endParaRPr lang="zh-CN" altLang="en-US" b="1" dirty="0">
              <a:latin typeface="宋体" panose="02010600030101010101" pitchFamily="2" charset="-122"/>
            </a:endParaRPr>
          </a:p>
          <a:p>
            <a:pPr marL="5334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从</a:t>
            </a:r>
            <a:r>
              <a:rPr lang="en-US" altLang="x-none" b="1" dirty="0"/>
              <a:t>V</a:t>
            </a:r>
            <a:r>
              <a:rPr lang="en-US" altLang="x-none" b="1" baseline="-18000" dirty="0"/>
              <a:t>s </a:t>
            </a:r>
            <a:r>
              <a:rPr lang="zh-CN" altLang="en-US" b="1" dirty="0"/>
              <a:t>出发到</a:t>
            </a:r>
            <a:r>
              <a:rPr lang="en-US" altLang="x-none" b="1" dirty="0"/>
              <a:t>V</a:t>
            </a:r>
            <a:r>
              <a:rPr lang="en-US" altLang="x-none" b="1" baseline="-18000" dirty="0"/>
              <a:t>j </a:t>
            </a:r>
            <a:r>
              <a:rPr lang="zh-CN" altLang="en-US" b="1" dirty="0"/>
              <a:t>的这条最短路径所经过的</a:t>
            </a:r>
            <a:r>
              <a:rPr lang="zh-CN" altLang="en-US" b="1" dirty="0">
                <a:solidFill>
                  <a:schemeClr val="folHlink"/>
                </a:solidFill>
              </a:rPr>
              <a:t>所有中间</a:t>
            </a:r>
            <a:r>
              <a:rPr lang="zh-CN" altLang="en-US" b="1" dirty="0">
                <a:solidFill>
                  <a:schemeClr val="folHlink"/>
                </a:solidFill>
                <a:latin typeface="宋体" panose="02010600030101010101" pitchFamily="2" charset="-122"/>
              </a:rPr>
              <a:t>顶点</a:t>
            </a:r>
            <a:r>
              <a:rPr lang="zh-CN" altLang="en-US" b="1" dirty="0">
                <a:solidFill>
                  <a:schemeClr val="folHlink"/>
                </a:solidFill>
              </a:rPr>
              <a:t>必定在</a:t>
            </a:r>
            <a:r>
              <a:rPr lang="en-US" altLang="x-none" b="1" dirty="0">
                <a:solidFill>
                  <a:schemeClr val="folHlink"/>
                </a:solidFill>
              </a:rPr>
              <a:t>S</a:t>
            </a:r>
            <a:r>
              <a:rPr lang="zh-CN" altLang="en-US" b="1" dirty="0">
                <a:solidFill>
                  <a:schemeClr val="folHlink"/>
                </a:solidFill>
                <a:latin typeface="宋体" panose="02010600030101010101" pitchFamily="2" charset="-122"/>
              </a:rPr>
              <a:t>中</a:t>
            </a:r>
            <a:r>
              <a:rPr lang="zh-CN" altLang="en-US" b="1" dirty="0">
                <a:latin typeface="宋体" panose="02010600030101010101" pitchFamily="2" charset="-122"/>
              </a:rPr>
              <a:t>。即只有这条最短路径的</a:t>
            </a:r>
            <a:r>
              <a:rPr lang="zh-CN" altLang="en-US" b="1" dirty="0">
                <a:solidFill>
                  <a:schemeClr val="folHlink"/>
                </a:solidFill>
                <a:latin typeface="宋体" panose="02010600030101010101" pitchFamily="2" charset="-122"/>
              </a:rPr>
              <a:t>最后一条弧才是从</a:t>
            </a:r>
            <a:r>
              <a:rPr lang="en-US" altLang="x-none" b="1" dirty="0">
                <a:solidFill>
                  <a:schemeClr val="folHlink"/>
                </a:solidFill>
              </a:rPr>
              <a:t>S</a:t>
            </a:r>
            <a:r>
              <a:rPr lang="zh-CN" altLang="en-US" b="1" dirty="0">
                <a:solidFill>
                  <a:schemeClr val="folHlink"/>
                </a:solidFill>
              </a:rPr>
              <a:t>内某个顶点连接到</a:t>
            </a:r>
            <a:r>
              <a:rPr lang="en-US" altLang="x-none" b="1" dirty="0">
                <a:solidFill>
                  <a:schemeClr val="folHlink"/>
                </a:solidFill>
              </a:rPr>
              <a:t>S</a:t>
            </a:r>
            <a:r>
              <a:rPr lang="zh-CN" altLang="en-US" b="1" dirty="0">
                <a:solidFill>
                  <a:schemeClr val="folHlink"/>
                </a:solidFill>
              </a:rPr>
              <a:t>外的顶点</a:t>
            </a:r>
            <a:r>
              <a:rPr lang="en-US" altLang="x-none" b="1" dirty="0">
                <a:solidFill>
                  <a:schemeClr val="folHlink"/>
                </a:solidFill>
              </a:rPr>
              <a:t>V</a:t>
            </a:r>
            <a:r>
              <a:rPr lang="en-US" altLang="x-none" b="1" baseline="-18000" dirty="0">
                <a:solidFill>
                  <a:schemeClr val="folHlink"/>
                </a:solidFill>
              </a:rPr>
              <a:t>j</a:t>
            </a:r>
            <a:r>
              <a:rPr lang="en-US" altLang="x-none" b="1" dirty="0"/>
              <a:t> </a:t>
            </a:r>
            <a:r>
              <a:rPr lang="zh-CN" altLang="en-US" b="1" dirty="0">
                <a:latin typeface="宋体" panose="02010600030101010101" pitchFamily="2" charset="-122"/>
              </a:rPr>
              <a:t>。</a:t>
            </a:r>
            <a:endParaRPr lang="zh-CN" altLang="en-US" b="1" dirty="0">
              <a:latin typeface="宋体" panose="02010600030101010101" pitchFamily="2" charset="-122"/>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8929" name="文本占位符 555009"/>
          <p:cNvSpPr>
            <a:spLocks noGrp="1"/>
          </p:cNvSpPr>
          <p:nvPr>
            <p:ph idx="1"/>
          </p:nvPr>
        </p:nvSpPr>
        <p:spPr>
          <a:xfrm>
            <a:off x="1676400" y="304800"/>
            <a:ext cx="8812213" cy="4924425"/>
          </a:xfrm>
        </p:spPr>
        <p:txBody>
          <a:bodyPr anchor="t"/>
          <a:p>
            <a:pPr marL="0" indent="0">
              <a:lnSpc>
                <a:spcPct val="110000"/>
              </a:lnSpc>
              <a:buNone/>
            </a:pPr>
            <a:r>
              <a:rPr lang="zh-CN" altLang="en-US" sz="2800" b="1" dirty="0">
                <a:latin typeface="宋体" panose="02010600030101010101" pitchFamily="2" charset="-122"/>
              </a:rPr>
              <a:t>    若定义一个数组</a:t>
            </a:r>
            <a:r>
              <a:rPr lang="en-US" altLang="x-none" sz="2800" b="1" dirty="0"/>
              <a:t>dist[n]</a:t>
            </a:r>
            <a:r>
              <a:rPr lang="zh-CN" altLang="en-US" sz="2800" b="1" dirty="0"/>
              <a:t>，其每个</a:t>
            </a:r>
            <a:r>
              <a:rPr lang="en-US" altLang="x-none" sz="2800" b="1" dirty="0"/>
              <a:t>dist[i]</a:t>
            </a:r>
            <a:r>
              <a:rPr lang="zh-CN" altLang="en-US" sz="2800" b="1" dirty="0"/>
              <a:t>分量保存从</a:t>
            </a:r>
            <a:r>
              <a:rPr lang="en-US" altLang="x-none" sz="2800" b="1" dirty="0"/>
              <a:t>V</a:t>
            </a:r>
            <a:r>
              <a:rPr lang="en-US" altLang="x-none" sz="2800" b="1" baseline="-18000" dirty="0"/>
              <a:t>s </a:t>
            </a:r>
            <a:r>
              <a:rPr lang="zh-CN" altLang="en-US" sz="2800" b="1" dirty="0"/>
              <a:t>出发</a:t>
            </a:r>
            <a:r>
              <a:rPr lang="zh-CN" altLang="en-US" sz="2800" b="1" dirty="0">
                <a:solidFill>
                  <a:schemeClr val="folHlink"/>
                </a:solidFill>
              </a:rPr>
              <a:t>中间只经过集合</a:t>
            </a:r>
            <a:r>
              <a:rPr lang="en-US" altLang="x-none" sz="2800" b="1" dirty="0">
                <a:solidFill>
                  <a:schemeClr val="folHlink"/>
                </a:solidFill>
              </a:rPr>
              <a:t>S</a:t>
            </a:r>
            <a:r>
              <a:rPr lang="zh-CN" altLang="en-US" sz="2800" b="1" dirty="0">
                <a:solidFill>
                  <a:schemeClr val="folHlink"/>
                </a:solidFill>
                <a:latin typeface="宋体" panose="02010600030101010101" pitchFamily="2" charset="-122"/>
              </a:rPr>
              <a:t>中</a:t>
            </a:r>
            <a:r>
              <a:rPr lang="zh-CN" altLang="en-US" sz="2800" b="1" dirty="0">
                <a:solidFill>
                  <a:schemeClr val="folHlink"/>
                </a:solidFill>
              </a:rPr>
              <a:t>的</a:t>
            </a:r>
            <a:r>
              <a:rPr lang="zh-CN" altLang="en-US" sz="2800" b="1" dirty="0">
                <a:solidFill>
                  <a:schemeClr val="folHlink"/>
                </a:solidFill>
                <a:latin typeface="宋体" panose="02010600030101010101" pitchFamily="2" charset="-122"/>
              </a:rPr>
              <a:t>顶点</a:t>
            </a:r>
            <a:r>
              <a:rPr lang="zh-CN" altLang="en-US" sz="2800" b="1" dirty="0">
                <a:latin typeface="宋体" panose="02010600030101010101" pitchFamily="2" charset="-122"/>
              </a:rPr>
              <a:t>而</a:t>
            </a:r>
            <a:r>
              <a:rPr lang="zh-CN" altLang="en-US" sz="2800" b="1" dirty="0"/>
              <a:t>到达</a:t>
            </a:r>
            <a:r>
              <a:rPr lang="en-US" altLang="x-none" sz="2800" b="1" dirty="0"/>
              <a:t>V</a:t>
            </a:r>
            <a:r>
              <a:rPr lang="en-US" altLang="x-none" sz="2800" b="1" baseline="-18000" dirty="0"/>
              <a:t>i</a:t>
            </a:r>
            <a:r>
              <a:rPr lang="zh-CN" altLang="en-US" sz="2800" b="1" dirty="0">
                <a:latin typeface="宋体" panose="02010600030101010101" pitchFamily="2" charset="-122"/>
              </a:rPr>
              <a:t>的所有路径中长度最小的路径长度值</a:t>
            </a:r>
            <a:r>
              <a:rPr lang="zh-CN" altLang="en-US" sz="2800" b="1" dirty="0"/>
              <a:t>，则</a:t>
            </a:r>
            <a:r>
              <a:rPr lang="zh-CN" altLang="en-US" sz="2800" b="1" dirty="0">
                <a:latin typeface="宋体" panose="02010600030101010101" pitchFamily="2" charset="-122"/>
              </a:rPr>
              <a:t>下一条最短路径的终点</a:t>
            </a:r>
            <a:r>
              <a:rPr lang="en-US" altLang="x-none" sz="2800" b="1" dirty="0">
                <a:solidFill>
                  <a:schemeClr val="folHlink"/>
                </a:solidFill>
              </a:rPr>
              <a:t>V</a:t>
            </a:r>
            <a:r>
              <a:rPr lang="en-US" altLang="x-none" sz="2800" b="1" baseline="-18000" dirty="0">
                <a:solidFill>
                  <a:schemeClr val="folHlink"/>
                </a:solidFill>
              </a:rPr>
              <a:t>j</a:t>
            </a:r>
            <a:r>
              <a:rPr lang="zh-CN" altLang="en-US" sz="2800" b="1" dirty="0">
                <a:solidFill>
                  <a:schemeClr val="folHlink"/>
                </a:solidFill>
              </a:rPr>
              <a:t>必定是不在</a:t>
            </a:r>
            <a:r>
              <a:rPr lang="en-US" altLang="x-none" sz="2800" b="1" dirty="0">
                <a:solidFill>
                  <a:schemeClr val="folHlink"/>
                </a:solidFill>
              </a:rPr>
              <a:t>S</a:t>
            </a:r>
            <a:r>
              <a:rPr lang="zh-CN" altLang="en-US" sz="2800" b="1" dirty="0">
                <a:solidFill>
                  <a:schemeClr val="folHlink"/>
                </a:solidFill>
                <a:latin typeface="宋体" panose="02010600030101010101" pitchFamily="2" charset="-122"/>
              </a:rPr>
              <a:t>中且值最小的顶点</a:t>
            </a:r>
            <a:r>
              <a:rPr lang="zh-CN" altLang="en-US" sz="2800" b="1" dirty="0"/>
              <a:t>，即</a:t>
            </a:r>
            <a:r>
              <a:rPr lang="zh-CN" altLang="en-US" sz="2800" b="1" dirty="0">
                <a:latin typeface="宋体" panose="02010600030101010101" pitchFamily="2" charset="-122"/>
              </a:rPr>
              <a:t>： </a:t>
            </a:r>
            <a:endParaRPr lang="zh-CN" altLang="en-US" sz="2800" b="1" dirty="0">
              <a:latin typeface="宋体" panose="02010600030101010101" pitchFamily="2" charset="-122"/>
            </a:endParaRPr>
          </a:p>
          <a:p>
            <a:pPr marL="533400" lvl="1" indent="0">
              <a:lnSpc>
                <a:spcPct val="110000"/>
              </a:lnSpc>
              <a:buNone/>
            </a:pPr>
            <a:r>
              <a:rPr lang="en-US" altLang="x-none" b="1" dirty="0"/>
              <a:t>dist[i]=Min{ dist[k]| V</a:t>
            </a:r>
            <a:r>
              <a:rPr lang="en-US" altLang="x-none" b="1" baseline="-18000" dirty="0"/>
              <a:t>k</a:t>
            </a:r>
            <a:r>
              <a:rPr lang="en-US" altLang="x-none" b="1" dirty="0"/>
              <a:t>∈V-S }</a:t>
            </a:r>
            <a:endParaRPr lang="en-US" altLang="x-none" b="1" dirty="0"/>
          </a:p>
          <a:p>
            <a:pPr marL="0" indent="0">
              <a:lnSpc>
                <a:spcPct val="110000"/>
              </a:lnSpc>
              <a:buNone/>
            </a:pPr>
            <a:r>
              <a:rPr lang="en-US" altLang="x-none" sz="2800" b="1" dirty="0"/>
              <a:t>       </a:t>
            </a:r>
            <a:r>
              <a:rPr lang="zh-CN" altLang="en-US" sz="2800" b="1" dirty="0"/>
              <a:t>利用上述公式就可以依次找出下一条</a:t>
            </a:r>
            <a:r>
              <a:rPr lang="zh-CN" altLang="en-US" sz="2800" b="1" dirty="0">
                <a:latin typeface="宋体" panose="02010600030101010101" pitchFamily="2" charset="-122"/>
              </a:rPr>
              <a:t>最短路径。</a:t>
            </a:r>
            <a:endParaRPr lang="zh-CN" altLang="en-US" sz="2800" b="1" dirty="0">
              <a:latin typeface="宋体" panose="02010600030101010101" pitchFamily="2" charset="-122"/>
            </a:endParaRPr>
          </a:p>
          <a:p>
            <a:pPr marL="0" indent="0">
              <a:lnSpc>
                <a:spcPct val="110000"/>
              </a:lnSpc>
              <a:buNone/>
            </a:pPr>
            <a:r>
              <a:rPr lang="en-US" altLang="x-none" sz="4000" b="1" dirty="0">
                <a:solidFill>
                  <a:schemeClr val="tx2"/>
                </a:solidFill>
              </a:rPr>
              <a:t>3  </a:t>
            </a:r>
            <a:r>
              <a:rPr lang="zh-CN" altLang="en-US" sz="4000" b="1" dirty="0">
                <a:solidFill>
                  <a:schemeClr val="tx2"/>
                </a:solidFill>
                <a:ea typeface="楷体_GB2312" pitchFamily="1" charset="-122"/>
              </a:rPr>
              <a:t>算法步骤</a:t>
            </a:r>
            <a:endParaRPr lang="zh-CN" altLang="en-US" sz="4000" b="1" dirty="0">
              <a:solidFill>
                <a:schemeClr val="tx2"/>
              </a:solidFill>
              <a:ea typeface="楷体_GB2312" pitchFamily="1" charset="-122"/>
            </a:endParaRPr>
          </a:p>
          <a:p>
            <a:pPr marL="533400" lvl="1" indent="0">
              <a:lnSpc>
                <a:spcPct val="110000"/>
              </a:lnSpc>
              <a:buNone/>
            </a:pPr>
            <a:r>
              <a:rPr lang="zh-CN" altLang="en-US" b="1" dirty="0">
                <a:solidFill>
                  <a:schemeClr val="folHlink"/>
                </a:solidFill>
              </a:rPr>
              <a:t>① </a:t>
            </a:r>
            <a:r>
              <a:rPr lang="zh-CN" altLang="en-US" b="1" dirty="0"/>
              <a:t>令</a:t>
            </a:r>
            <a:r>
              <a:rPr lang="en-US" altLang="x-none" b="1" dirty="0"/>
              <a:t>S={Vs} </a:t>
            </a:r>
            <a:r>
              <a:rPr lang="zh-CN" altLang="en-US" b="1" dirty="0"/>
              <a:t>，用带权的邻接矩阵表示有向图，对图中每个顶点</a:t>
            </a:r>
            <a:r>
              <a:rPr lang="en-US" altLang="x-none" b="1" dirty="0"/>
              <a:t>Vi</a:t>
            </a:r>
            <a:r>
              <a:rPr lang="zh-CN" altLang="en-US" b="1" dirty="0"/>
              <a:t>按以下原则置初值：</a:t>
            </a:r>
            <a:endParaRPr lang="zh-CN" altLang="en-US" b="1" dirty="0">
              <a:latin typeface="宋体" panose="02010600030101010101" pitchFamily="2" charset="-122"/>
            </a:endParaRPr>
          </a:p>
        </p:txBody>
      </p:sp>
      <p:grpSp>
        <p:nvGrpSpPr>
          <p:cNvPr id="508930" name="组合 555010"/>
          <p:cNvGrpSpPr/>
          <p:nvPr/>
        </p:nvGrpSpPr>
        <p:grpSpPr>
          <a:xfrm>
            <a:off x="2252663" y="5221288"/>
            <a:ext cx="7947025" cy="1447800"/>
            <a:chOff x="0" y="0"/>
            <a:chExt cx="5006" cy="912"/>
          </a:xfrm>
        </p:grpSpPr>
        <p:sp>
          <p:nvSpPr>
            <p:cNvPr id="508931" name="矩形 555011"/>
            <p:cNvSpPr/>
            <p:nvPr/>
          </p:nvSpPr>
          <p:spPr>
            <a:xfrm>
              <a:off x="880" y="288"/>
              <a:ext cx="4126" cy="295"/>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W</a:t>
              </a:r>
              <a:r>
                <a:rPr lang="en-US" altLang="x-none" sz="2800" b="1" baseline="-18000" dirty="0">
                  <a:latin typeface="Times New Roman" panose="02020603050405020304" pitchFamily="2" charset="0"/>
                  <a:ea typeface="宋体" panose="02010600030101010101" pitchFamily="2" charset="-122"/>
                </a:rPr>
                <a:t>si    </a:t>
              </a:r>
              <a:r>
                <a:rPr lang="en-US" altLang="x-none" sz="2800" b="1" dirty="0">
                  <a:latin typeface="Times New Roman" panose="02020603050405020304" pitchFamily="2" charset="0"/>
                  <a:ea typeface="宋体" panose="02010600030101010101" pitchFamily="2" charset="-122"/>
                </a:rPr>
                <a:t> i≠s</a:t>
              </a:r>
              <a:r>
                <a:rPr lang="zh-CN" altLang="en-US" sz="2800" b="1" dirty="0">
                  <a:latin typeface="Times New Roman" panose="02020603050405020304" pitchFamily="2" charset="0"/>
                  <a:ea typeface="宋体" panose="02010600030101010101" pitchFamily="2" charset="-122"/>
                </a:rPr>
                <a:t>且</a:t>
              </a:r>
              <a:r>
                <a:rPr lang="en-US" altLang="x-none" sz="2800" b="1" dirty="0">
                  <a:latin typeface="Times New Roman" panose="02020603050405020304" pitchFamily="2" charset="0"/>
                  <a:ea typeface="宋体" panose="02010600030101010101" pitchFamily="2" charset="-122"/>
                </a:rPr>
                <a:t>&lt;v</a:t>
              </a:r>
              <a:r>
                <a:rPr lang="en-US" altLang="x-none" sz="2800" b="1" baseline="-18000" dirty="0">
                  <a:latin typeface="Times New Roman" panose="02020603050405020304" pitchFamily="2" charset="0"/>
                  <a:ea typeface="宋体" panose="02010600030101010101" pitchFamily="2" charset="-122"/>
                </a:rPr>
                <a:t>s</a:t>
              </a:r>
              <a:r>
                <a:rPr lang="en-US" altLang="x-none" sz="2800" b="1" dirty="0">
                  <a:latin typeface="Times New Roman" panose="02020603050405020304" pitchFamily="2" charset="0"/>
                  <a:ea typeface="宋体" panose="02010600030101010101" pitchFamily="2" charset="-122"/>
                </a:rPr>
                <a:t>,v</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&gt;∈</a:t>
              </a:r>
              <a:r>
                <a:rPr lang="en-US" altLang="x-none" sz="2800" b="1" dirty="0">
                  <a:latin typeface="Times New Roman" panose="02020603050405020304" pitchFamily="2" charset="0"/>
                  <a:ea typeface="Arial Unicode MS" panose="020B0604020202020204" charset="-122"/>
                </a:rPr>
                <a:t>E</a:t>
              </a: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w</a:t>
              </a:r>
              <a:r>
                <a:rPr lang="en-US" altLang="x-none" sz="2800" b="1" baseline="-18000" dirty="0">
                  <a:latin typeface="Times New Roman" panose="02020603050405020304" pitchFamily="2" charset="0"/>
                  <a:ea typeface="宋体" panose="02010600030101010101" pitchFamily="2" charset="-122"/>
                </a:rPr>
                <a:t>si</a:t>
              </a:r>
              <a:r>
                <a:rPr lang="zh-CN" altLang="en-US" sz="2800" b="1" dirty="0">
                  <a:latin typeface="Times New Roman" panose="02020603050405020304" pitchFamily="2" charset="0"/>
                  <a:ea typeface="宋体" panose="02010600030101010101" pitchFamily="2" charset="-122"/>
                </a:rPr>
                <a:t>为弧上的权值</a:t>
              </a:r>
              <a:endParaRPr lang="zh-CN" altLang="en-US" sz="2800" b="1" dirty="0">
                <a:latin typeface="Times New Roman" panose="02020603050405020304" pitchFamily="2" charset="0"/>
                <a:ea typeface="宋体" panose="02010600030101010101" pitchFamily="2" charset="-122"/>
              </a:endParaRPr>
            </a:p>
          </p:txBody>
        </p:sp>
        <p:sp>
          <p:nvSpPr>
            <p:cNvPr id="508932" name="矩形 555012"/>
            <p:cNvSpPr/>
            <p:nvPr/>
          </p:nvSpPr>
          <p:spPr>
            <a:xfrm>
              <a:off x="880" y="617"/>
              <a:ext cx="2110" cy="295"/>
            </a:xfrm>
            <a:prstGeom prst="rect">
              <a:avLst/>
            </a:prstGeom>
            <a:noFill/>
            <a:ln w="9525">
              <a:noFill/>
            </a:ln>
          </p:spPr>
          <p:txBody>
            <a:bodyPr wrap="none" anchor="ctr"/>
            <a:p>
              <a:r>
                <a:rPr lang="zh-CN" altLang="en-US" sz="2800" b="1" dirty="0">
                  <a:latin typeface="宋体" panose="02010600030101010101" pitchFamily="2" charset="-122"/>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i≠s</a:t>
              </a:r>
              <a:r>
                <a:rPr lang="zh-CN" altLang="en-US" sz="2800" b="1" dirty="0">
                  <a:latin typeface="Times New Roman" panose="02020603050405020304" pitchFamily="2" charset="0"/>
                  <a:ea typeface="宋体" panose="02010600030101010101" pitchFamily="2" charset="-122"/>
                </a:rPr>
                <a:t>且</a:t>
              </a:r>
              <a:r>
                <a:rPr lang="en-US" altLang="x-none" sz="2800" b="1" dirty="0">
                  <a:latin typeface="Times New Roman" panose="02020603050405020304" pitchFamily="2" charset="0"/>
                  <a:ea typeface="宋体" panose="02010600030101010101" pitchFamily="2" charset="-122"/>
                </a:rPr>
                <a:t>&lt;v</a:t>
              </a:r>
              <a:r>
                <a:rPr lang="en-US" altLang="x-none" sz="2800" b="1" baseline="-18000" dirty="0">
                  <a:latin typeface="Times New Roman" panose="02020603050405020304" pitchFamily="2" charset="0"/>
                  <a:ea typeface="宋体" panose="02010600030101010101" pitchFamily="2" charset="-122"/>
                </a:rPr>
                <a:t>s</a:t>
              </a:r>
              <a:r>
                <a:rPr lang="en-US" altLang="x-none" sz="2800" b="1" dirty="0">
                  <a:latin typeface="Times New Roman" panose="02020603050405020304" pitchFamily="2" charset="0"/>
                  <a:ea typeface="宋体" panose="02010600030101010101" pitchFamily="2" charset="-122"/>
                </a:rPr>
                <a:t>,v</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&gt;</a:t>
              </a:r>
              <a:r>
                <a:rPr lang="zh-CN" altLang="en-US" sz="2800" b="1" dirty="0">
                  <a:latin typeface="Times New Roman" panose="02020603050405020304" pitchFamily="2" charset="0"/>
                  <a:ea typeface="宋体" panose="02010600030101010101" pitchFamily="2" charset="-122"/>
                </a:rPr>
                <a:t>不属于</a:t>
              </a:r>
              <a:r>
                <a:rPr lang="en-US" altLang="x-none" sz="2800" b="1" dirty="0">
                  <a:latin typeface="Times New Roman" panose="02020603050405020304" pitchFamily="2" charset="0"/>
                  <a:ea typeface="Arial Unicode MS" panose="020B0604020202020204" charset="-122"/>
                </a:rPr>
                <a:t>E</a:t>
              </a:r>
              <a:endParaRPr lang="en-US" altLang="x-none" sz="2800" b="1" dirty="0">
                <a:latin typeface="Times New Roman" panose="02020603050405020304" pitchFamily="2" charset="0"/>
                <a:ea typeface="Arial Unicode MS" panose="020B0604020202020204" charset="-122"/>
              </a:endParaRPr>
            </a:p>
          </p:txBody>
        </p:sp>
        <p:sp>
          <p:nvSpPr>
            <p:cNvPr id="508933" name="矩形 555013"/>
            <p:cNvSpPr/>
            <p:nvPr/>
          </p:nvSpPr>
          <p:spPr>
            <a:xfrm>
              <a:off x="0" y="288"/>
              <a:ext cx="748" cy="272"/>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dist[i]=</a:t>
              </a:r>
              <a:endParaRPr lang="en-US" altLang="x-none" sz="2800" b="1" dirty="0">
                <a:latin typeface="Times New Roman" panose="02020603050405020304" pitchFamily="2" charset="0"/>
                <a:ea typeface="宋体" panose="02010600030101010101" pitchFamily="2" charset="-122"/>
              </a:endParaRPr>
            </a:p>
          </p:txBody>
        </p:sp>
        <p:sp>
          <p:nvSpPr>
            <p:cNvPr id="508934" name="左大括号 555014"/>
            <p:cNvSpPr/>
            <p:nvPr/>
          </p:nvSpPr>
          <p:spPr>
            <a:xfrm>
              <a:off x="784" y="96"/>
              <a:ext cx="91" cy="680"/>
            </a:xfrm>
            <a:prstGeom prst="leftBrace">
              <a:avLst>
                <a:gd name="adj1" fmla="val 62236"/>
                <a:gd name="adj2" fmla="val 50000"/>
              </a:avLst>
            </a:prstGeom>
            <a:noFill/>
            <a:ln w="2857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508935" name="矩形 555015"/>
            <p:cNvSpPr/>
            <p:nvPr/>
          </p:nvSpPr>
          <p:spPr>
            <a:xfrm>
              <a:off x="878" y="0"/>
              <a:ext cx="958" cy="295"/>
            </a:xfrm>
            <a:prstGeom prst="rect">
              <a:avLst/>
            </a:prstGeom>
            <a:noFill/>
            <a:ln w="9525">
              <a:noFill/>
            </a:ln>
          </p:spPr>
          <p:txBody>
            <a:bodyPr wrap="none" anchor="ctr"/>
            <a:p>
              <a:r>
                <a:rPr lang="en-US" altLang="x-none" sz="2800" b="1" dirty="0">
                  <a:latin typeface="宋体" panose="02010600030101010101" pitchFamily="2" charset="-122"/>
                  <a:ea typeface="宋体" panose="02010600030101010101" pitchFamily="2" charset="-122"/>
                </a:rPr>
                <a:t>0    </a:t>
              </a:r>
              <a:r>
                <a:rPr lang="en-US" altLang="x-none" sz="2800" b="1" dirty="0">
                  <a:latin typeface="Times New Roman" panose="02020603050405020304" pitchFamily="2" charset="0"/>
                  <a:ea typeface="宋体" panose="02010600030101010101" pitchFamily="2" charset="-122"/>
                </a:rPr>
                <a:t>i =s</a:t>
              </a:r>
              <a:endParaRPr lang="en-US" altLang="x-none" sz="2800" b="1" dirty="0">
                <a:latin typeface="Times New Roman" panose="02020603050405020304" pitchFamily="2" charset="0"/>
                <a:ea typeface="Arial Unicode MS" panose="020B0604020202020204" charset="-122"/>
              </a:endParaRPr>
            </a:p>
          </p:txBody>
        </p:sp>
      </p:gr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9953" name="文本占位符 556033"/>
          <p:cNvSpPr>
            <a:spLocks noGrp="1"/>
          </p:cNvSpPr>
          <p:nvPr>
            <p:ph idx="1"/>
          </p:nvPr>
        </p:nvSpPr>
        <p:spPr>
          <a:xfrm>
            <a:off x="1676400" y="225425"/>
            <a:ext cx="8839200" cy="4356100"/>
          </a:xfrm>
        </p:spPr>
        <p:txBody>
          <a:bodyPr anchor="t"/>
          <a:p>
            <a:pPr marL="533400" lvl="1" indent="0">
              <a:lnSpc>
                <a:spcPct val="110000"/>
              </a:lnSpc>
              <a:buNone/>
            </a:pPr>
            <a:r>
              <a:rPr lang="zh-CN" altLang="en-US" b="1" dirty="0">
                <a:solidFill>
                  <a:schemeClr val="folHlink"/>
                </a:solidFill>
                <a:latin typeface="宋体" panose="02010600030101010101" pitchFamily="2" charset="-122"/>
              </a:rPr>
              <a:t>② </a:t>
            </a:r>
            <a:r>
              <a:rPr lang="zh-CN" altLang="en-US" b="1" dirty="0">
                <a:latin typeface="宋体" panose="02010600030101010101" pitchFamily="2" charset="-122"/>
              </a:rPr>
              <a:t>选择一个顶点</a:t>
            </a:r>
            <a:r>
              <a:rPr lang="en-US" altLang="x-none" b="1" dirty="0"/>
              <a:t>V</a:t>
            </a:r>
            <a:r>
              <a:rPr lang="en-US" altLang="x-none" b="1" baseline="-18000" dirty="0"/>
              <a:t>j </a:t>
            </a:r>
            <a:r>
              <a:rPr lang="zh-CN" altLang="en-US" b="1" dirty="0">
                <a:latin typeface="宋体" panose="02010600030101010101" pitchFamily="2" charset="-122"/>
              </a:rPr>
              <a:t>，使得</a:t>
            </a:r>
            <a:r>
              <a:rPr lang="zh-CN" altLang="en-US" b="1" dirty="0"/>
              <a:t>：</a:t>
            </a:r>
            <a:endParaRPr lang="zh-CN" altLang="en-US" b="1" dirty="0"/>
          </a:p>
          <a:p>
            <a:pPr marL="1079500" lvl="2" indent="0">
              <a:lnSpc>
                <a:spcPct val="110000"/>
              </a:lnSpc>
              <a:buNone/>
            </a:pPr>
            <a:r>
              <a:rPr lang="en-US" altLang="x-none" sz="2800" b="1" dirty="0"/>
              <a:t>dist[j]=Min{ dist[k]| V</a:t>
            </a:r>
            <a:r>
              <a:rPr lang="en-US" altLang="x-none" sz="2800" b="1" baseline="-18000" dirty="0"/>
              <a:t>k</a:t>
            </a:r>
            <a:r>
              <a:rPr lang="en-US" altLang="x-none" sz="2800" b="1" dirty="0"/>
              <a:t>∈V-S }</a:t>
            </a:r>
            <a:endParaRPr lang="en-US" altLang="x-none" sz="2800" b="1" dirty="0"/>
          </a:p>
          <a:p>
            <a:pPr marL="533400" lvl="1" indent="0">
              <a:lnSpc>
                <a:spcPct val="110000"/>
              </a:lnSpc>
              <a:buNone/>
            </a:pPr>
            <a:r>
              <a:rPr lang="en-US" altLang="x-none" b="1" dirty="0"/>
              <a:t>V</a:t>
            </a:r>
            <a:r>
              <a:rPr lang="en-US" altLang="x-none" b="1" baseline="-18000" dirty="0"/>
              <a:t>j</a:t>
            </a:r>
            <a:r>
              <a:rPr lang="zh-CN" altLang="en-US" b="1" dirty="0">
                <a:latin typeface="宋体" panose="02010600030101010101" pitchFamily="2" charset="-122"/>
              </a:rPr>
              <a:t>就是求得的下一条最短路径终点</a:t>
            </a:r>
            <a:r>
              <a:rPr lang="zh-CN" altLang="en-US" b="1" dirty="0"/>
              <a:t>，</a:t>
            </a:r>
            <a:r>
              <a:rPr lang="zh-CN" altLang="en-US" b="1" dirty="0">
                <a:latin typeface="宋体" panose="02010600030101010101" pitchFamily="2" charset="-122"/>
              </a:rPr>
              <a:t>将</a:t>
            </a:r>
            <a:r>
              <a:rPr lang="en-US" altLang="x-none" b="1" dirty="0"/>
              <a:t>V</a:t>
            </a:r>
            <a:r>
              <a:rPr lang="en-US" altLang="x-none" b="1" baseline="-18000" dirty="0"/>
              <a:t>j </a:t>
            </a:r>
            <a:r>
              <a:rPr lang="zh-CN" altLang="en-US" b="1" dirty="0"/>
              <a:t>并入到</a:t>
            </a:r>
            <a:r>
              <a:rPr lang="en-US" altLang="x-none" b="1" dirty="0"/>
              <a:t>S</a:t>
            </a:r>
            <a:r>
              <a:rPr lang="zh-CN" altLang="en-US" b="1" dirty="0"/>
              <a:t>中，即</a:t>
            </a:r>
            <a:r>
              <a:rPr lang="en-US" altLang="x-none" b="1" dirty="0"/>
              <a:t>S=S∪{V</a:t>
            </a:r>
            <a:r>
              <a:rPr lang="en-US" altLang="x-none" b="1" baseline="-18000" dirty="0"/>
              <a:t>j</a:t>
            </a:r>
            <a:r>
              <a:rPr lang="en-US" altLang="x-none" b="1" dirty="0"/>
              <a:t>}</a:t>
            </a:r>
            <a:r>
              <a:rPr lang="en-US" altLang="x-none" b="1" dirty="0">
                <a:solidFill>
                  <a:schemeClr val="folHlink"/>
                </a:solidFill>
                <a:latin typeface="宋体" panose="02010600030101010101" pitchFamily="2" charset="-122"/>
              </a:rPr>
              <a:t> </a:t>
            </a:r>
            <a:r>
              <a:rPr lang="zh-CN" altLang="en-US" b="1" dirty="0">
                <a:latin typeface="宋体" panose="02010600030101010101" pitchFamily="2" charset="-122"/>
              </a:rPr>
              <a:t>。</a:t>
            </a:r>
            <a:endParaRPr lang="zh-CN" altLang="en-US" b="1" dirty="0">
              <a:latin typeface="宋体" panose="02010600030101010101" pitchFamily="2" charset="-122"/>
            </a:endParaRPr>
          </a:p>
          <a:p>
            <a:pPr marL="533400" lvl="1" indent="0">
              <a:lnSpc>
                <a:spcPct val="110000"/>
              </a:lnSpc>
              <a:buNone/>
            </a:pPr>
            <a:r>
              <a:rPr lang="zh-CN" altLang="en-US" b="1" dirty="0">
                <a:solidFill>
                  <a:schemeClr val="folHlink"/>
                </a:solidFill>
                <a:latin typeface="宋体" panose="02010600030101010101" pitchFamily="2" charset="-122"/>
              </a:rPr>
              <a:t>③ </a:t>
            </a:r>
            <a:r>
              <a:rPr lang="zh-CN" altLang="en-US" b="1" dirty="0">
                <a:latin typeface="宋体" panose="02010600030101010101" pitchFamily="2" charset="-122"/>
              </a:rPr>
              <a:t>对</a:t>
            </a:r>
            <a:r>
              <a:rPr lang="en-US" altLang="x-none" b="1" dirty="0"/>
              <a:t>V-S</a:t>
            </a:r>
            <a:r>
              <a:rPr lang="zh-CN" altLang="en-US" b="1" dirty="0"/>
              <a:t>中的每个顶点</a:t>
            </a:r>
            <a:r>
              <a:rPr lang="en-US" altLang="x-none" b="1" dirty="0"/>
              <a:t>V</a:t>
            </a:r>
            <a:r>
              <a:rPr lang="en-US" altLang="x-none" b="1" baseline="-18000" dirty="0"/>
              <a:t>k </a:t>
            </a:r>
            <a:r>
              <a:rPr lang="zh-CN" altLang="en-US" b="1" dirty="0">
                <a:latin typeface="宋体" panose="02010600030101010101" pitchFamily="2" charset="-122"/>
              </a:rPr>
              <a:t>，</a:t>
            </a:r>
            <a:r>
              <a:rPr lang="zh-CN" altLang="en-US" b="1" dirty="0"/>
              <a:t>修改</a:t>
            </a:r>
            <a:r>
              <a:rPr lang="en-US" altLang="x-none" b="1" dirty="0"/>
              <a:t>dist[k]</a:t>
            </a:r>
            <a:r>
              <a:rPr lang="zh-CN" altLang="en-US" b="1" dirty="0">
                <a:latin typeface="宋体" panose="02010600030101010101" pitchFamily="2" charset="-122"/>
              </a:rPr>
              <a:t>，方法是</a:t>
            </a:r>
            <a:r>
              <a:rPr lang="zh-CN" altLang="en-US" b="1" dirty="0"/>
              <a:t>：</a:t>
            </a:r>
            <a:endParaRPr lang="zh-CN" altLang="en-US" b="1" dirty="0"/>
          </a:p>
          <a:p>
            <a:pPr marL="1079500" lvl="2" indent="0">
              <a:lnSpc>
                <a:spcPct val="110000"/>
              </a:lnSpc>
              <a:buNone/>
            </a:pPr>
            <a:r>
              <a:rPr lang="zh-CN" altLang="en-US" sz="2800" b="1" dirty="0"/>
              <a:t>若</a:t>
            </a:r>
            <a:r>
              <a:rPr lang="en-US" altLang="x-none" sz="2800" b="1" dirty="0"/>
              <a:t>dist[j]+W</a:t>
            </a:r>
            <a:r>
              <a:rPr lang="en-US" altLang="x-none" sz="2800" b="1" baseline="-18000" dirty="0"/>
              <a:t>jk</a:t>
            </a:r>
            <a:r>
              <a:rPr lang="en-US" altLang="x-none" sz="2800" b="1" dirty="0"/>
              <a:t>&lt;dist[k]</a:t>
            </a:r>
            <a:r>
              <a:rPr lang="zh-CN" altLang="en-US" sz="2800" b="1" dirty="0">
                <a:latin typeface="宋体" panose="02010600030101010101" pitchFamily="2" charset="-122"/>
              </a:rPr>
              <a:t>，则修改为</a:t>
            </a:r>
            <a:r>
              <a:rPr lang="zh-CN" altLang="en-US" sz="2800" b="1" dirty="0"/>
              <a:t>：</a:t>
            </a:r>
            <a:endParaRPr lang="zh-CN" altLang="en-US" sz="2800" b="1" dirty="0"/>
          </a:p>
          <a:p>
            <a:pPr marL="1628775" lvl="3" indent="-15875">
              <a:lnSpc>
                <a:spcPct val="110000"/>
              </a:lnSpc>
              <a:buNone/>
            </a:pPr>
            <a:r>
              <a:rPr lang="en-US" altLang="x-none" sz="2800" b="1" dirty="0"/>
              <a:t>dist[k]=dist[j]+W</a:t>
            </a:r>
            <a:r>
              <a:rPr lang="en-US" altLang="x-none" sz="2800" b="1" baseline="-18000" dirty="0"/>
              <a:t>jk </a:t>
            </a:r>
            <a:r>
              <a:rPr lang="en-US" altLang="x-none" sz="2800" b="1" dirty="0"/>
              <a:t>(</a:t>
            </a:r>
            <a:r>
              <a:rPr lang="en-US" altLang="x-none" sz="2800" b="1" dirty="0">
                <a:latin typeface="宋体" panose="02010600030101010101" pitchFamily="2" charset="-122"/>
                <a:sym typeface="Symbol" panose="05050102010706020507" pitchFamily="2" charset="2"/>
              </a:rPr>
              <a:t></a:t>
            </a:r>
            <a:r>
              <a:rPr lang="en-US" altLang="x-none" sz="2800" b="1" dirty="0"/>
              <a:t>V</a:t>
            </a:r>
            <a:r>
              <a:rPr lang="en-US" altLang="x-none" sz="2800" b="1" baseline="-18000" dirty="0"/>
              <a:t>k</a:t>
            </a:r>
            <a:r>
              <a:rPr lang="en-US" altLang="x-none" sz="2800" b="1" dirty="0"/>
              <a:t>∈V-S )</a:t>
            </a:r>
            <a:endParaRPr lang="en-US" altLang="x-none" sz="2800" b="1" dirty="0"/>
          </a:p>
          <a:p>
            <a:pPr marL="533400" lvl="1" indent="0">
              <a:lnSpc>
                <a:spcPct val="110000"/>
              </a:lnSpc>
              <a:buNone/>
            </a:pPr>
            <a:r>
              <a:rPr lang="en-US" altLang="x-none" b="1" dirty="0">
                <a:solidFill>
                  <a:schemeClr val="folHlink"/>
                </a:solidFill>
                <a:latin typeface="宋体" panose="02010600030101010101" pitchFamily="2" charset="-122"/>
              </a:rPr>
              <a:t>④ </a:t>
            </a:r>
            <a:r>
              <a:rPr lang="zh-CN" altLang="en-US" b="1" dirty="0">
                <a:latin typeface="宋体" panose="02010600030101010101" pitchFamily="2" charset="-122"/>
              </a:rPr>
              <a:t>重复</a:t>
            </a:r>
            <a:r>
              <a:rPr lang="zh-CN" altLang="en-US" b="1" dirty="0">
                <a:solidFill>
                  <a:schemeClr val="folHlink"/>
                </a:solidFill>
                <a:latin typeface="宋体" panose="02010600030101010101" pitchFamily="2" charset="-122"/>
              </a:rPr>
              <a:t>②</a:t>
            </a:r>
            <a:r>
              <a:rPr lang="zh-CN" altLang="en-US" b="1" dirty="0"/>
              <a:t>，</a:t>
            </a:r>
            <a:r>
              <a:rPr lang="zh-CN" altLang="en-US" b="1" dirty="0">
                <a:solidFill>
                  <a:schemeClr val="folHlink"/>
                </a:solidFill>
                <a:latin typeface="宋体" panose="02010600030101010101" pitchFamily="2" charset="-122"/>
              </a:rPr>
              <a:t>③</a:t>
            </a:r>
            <a:r>
              <a:rPr lang="zh-CN" altLang="en-US" b="1" dirty="0"/>
              <a:t>，直到</a:t>
            </a:r>
            <a:r>
              <a:rPr lang="en-US" altLang="x-none" b="1" dirty="0"/>
              <a:t>S=V</a:t>
            </a:r>
            <a:r>
              <a:rPr lang="zh-CN" altLang="en-US" b="1" dirty="0"/>
              <a:t>为止</a:t>
            </a:r>
            <a:r>
              <a:rPr lang="zh-CN" altLang="en-US" b="1" dirty="0">
                <a:latin typeface="宋体" panose="02010600030101010101" pitchFamily="2" charset="-122"/>
              </a:rPr>
              <a:t>。</a:t>
            </a:r>
            <a:endParaRPr lang="zh-CN" altLang="en-US" b="1" dirty="0">
              <a:latin typeface="宋体" panose="02010600030101010101" pitchFamily="2" charset="-12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7" name="文本占位符 557057"/>
          <p:cNvSpPr>
            <a:spLocks noGrp="1"/>
          </p:cNvSpPr>
          <p:nvPr>
            <p:ph idx="1"/>
          </p:nvPr>
        </p:nvSpPr>
        <p:spPr>
          <a:xfrm>
            <a:off x="1676400" y="271463"/>
            <a:ext cx="8839200" cy="6397625"/>
          </a:xfrm>
        </p:spPr>
        <p:txBody>
          <a:bodyPr anchor="t"/>
          <a:p>
            <a:pPr marL="0" indent="0">
              <a:lnSpc>
                <a:spcPct val="110000"/>
              </a:lnSpc>
              <a:buNone/>
            </a:pPr>
            <a:r>
              <a:rPr lang="en-US" altLang="x-none" sz="4400" b="1" dirty="0">
                <a:solidFill>
                  <a:schemeClr val="tx2"/>
                </a:solidFill>
              </a:rPr>
              <a:t>4</a:t>
            </a:r>
            <a:r>
              <a:rPr lang="en-US" altLang="x-none" sz="4400" b="1" dirty="0">
                <a:solidFill>
                  <a:schemeClr val="tx2"/>
                </a:solidFill>
                <a:latin typeface="宋体" panose="02010600030101010101" pitchFamily="2" charset="-122"/>
              </a:rPr>
              <a:t> </a:t>
            </a:r>
            <a:r>
              <a:rPr lang="zh-CN" altLang="en-US" sz="4400" b="1" dirty="0">
                <a:solidFill>
                  <a:schemeClr val="tx2"/>
                </a:solidFill>
                <a:latin typeface="楷体_GB2312" pitchFamily="1" charset="-122"/>
                <a:ea typeface="楷体_GB2312" pitchFamily="1" charset="-122"/>
              </a:rPr>
              <a:t>算法实现</a:t>
            </a:r>
            <a:endParaRPr lang="zh-CN" altLang="en-US" sz="4400" b="1" dirty="0">
              <a:solidFill>
                <a:schemeClr val="tx2"/>
              </a:solidFill>
              <a:latin typeface="楷体_GB2312" pitchFamily="1" charset="-122"/>
              <a:ea typeface="楷体_GB2312" pitchFamily="1" charset="-122"/>
            </a:endParaRPr>
          </a:p>
          <a:p>
            <a:pPr marL="0" indent="0">
              <a:lnSpc>
                <a:spcPct val="110000"/>
              </a:lnSpc>
              <a:buNone/>
            </a:pPr>
            <a:r>
              <a:rPr lang="zh-CN" altLang="en-US" b="1" dirty="0">
                <a:latin typeface="宋体" panose="02010600030101010101" pitchFamily="2" charset="-122"/>
              </a:rPr>
              <a:t>    </a:t>
            </a:r>
            <a:r>
              <a:rPr lang="zh-CN" altLang="en-US" sz="2800" b="1" dirty="0">
                <a:latin typeface="宋体" panose="02010600030101010101" pitchFamily="2" charset="-122"/>
              </a:rPr>
              <a:t>用带权的邻接</a:t>
            </a:r>
            <a:r>
              <a:rPr lang="zh-CN" altLang="en-US" sz="2800" b="1" dirty="0"/>
              <a:t>矩阵表示有向图</a:t>
            </a:r>
            <a:r>
              <a:rPr lang="zh-CN" altLang="en-US" sz="2800" b="1" dirty="0">
                <a:latin typeface="宋体" panose="02010600030101010101" pitchFamily="2" charset="-122"/>
              </a:rPr>
              <a:t>，</a:t>
            </a:r>
            <a:r>
              <a:rPr lang="zh-CN" altLang="en-US" sz="2800" b="1" dirty="0"/>
              <a:t> 对</a:t>
            </a:r>
            <a:r>
              <a:rPr lang="en-US" altLang="x-none" sz="2800" b="1" dirty="0"/>
              <a:t>Prim</a:t>
            </a:r>
            <a:r>
              <a:rPr lang="zh-CN" altLang="en-US" sz="2800" b="1" dirty="0"/>
              <a:t>算法略加改动就成了</a:t>
            </a:r>
            <a:r>
              <a:rPr lang="en-US" altLang="x-none" sz="2800" b="1" dirty="0"/>
              <a:t>Dijkstra</a:t>
            </a:r>
            <a:r>
              <a:rPr lang="zh-CN" altLang="en-US" sz="2800" b="1" dirty="0"/>
              <a:t>算法</a:t>
            </a:r>
            <a:r>
              <a:rPr lang="zh-CN" altLang="en-US" sz="2800" b="1" dirty="0">
                <a:latin typeface="宋体" panose="02010600030101010101" pitchFamily="2" charset="-122"/>
              </a:rPr>
              <a:t>，将</a:t>
            </a:r>
            <a:r>
              <a:rPr lang="en-US" altLang="x-none" sz="2800" b="1" dirty="0"/>
              <a:t>Prim</a:t>
            </a:r>
            <a:r>
              <a:rPr lang="zh-CN" altLang="en-US" sz="2800" b="1" dirty="0"/>
              <a:t>算法中求每个顶点</a:t>
            </a:r>
            <a:r>
              <a:rPr lang="en-US" altLang="x-none" sz="2800" b="1" dirty="0"/>
              <a:t>V</a:t>
            </a:r>
            <a:r>
              <a:rPr lang="en-US" altLang="x-none" sz="2800" b="1" baseline="-18000" dirty="0"/>
              <a:t>k</a:t>
            </a:r>
            <a:r>
              <a:rPr lang="zh-CN" altLang="en-US" sz="2800" b="1" dirty="0"/>
              <a:t>的</a:t>
            </a:r>
            <a:r>
              <a:rPr lang="en-US" altLang="x-none" sz="2800" b="1" dirty="0"/>
              <a:t>lowcost</a:t>
            </a:r>
            <a:r>
              <a:rPr lang="zh-CN" altLang="en-US" sz="2800" b="1" dirty="0"/>
              <a:t>值用</a:t>
            </a:r>
            <a:r>
              <a:rPr lang="en-US" altLang="x-none" sz="2800" b="1" dirty="0"/>
              <a:t>dist[k]</a:t>
            </a:r>
            <a:r>
              <a:rPr lang="zh-CN" altLang="en-US" sz="2800" b="1" dirty="0"/>
              <a:t>代替即可</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5334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latin typeface="宋体" panose="02010600030101010101" pitchFamily="2" charset="-122"/>
              </a:rPr>
              <a:t>设数组</a:t>
            </a:r>
            <a:r>
              <a:rPr lang="en-US" altLang="x-none" b="1" dirty="0"/>
              <a:t>pre[n]</a:t>
            </a:r>
            <a:r>
              <a:rPr lang="zh-CN" altLang="en-US" b="1" dirty="0"/>
              <a:t>保存从</a:t>
            </a:r>
            <a:r>
              <a:rPr lang="en-US" altLang="x-none" b="1" dirty="0"/>
              <a:t>V</a:t>
            </a:r>
            <a:r>
              <a:rPr lang="en-US" altLang="x-none" b="1" baseline="-18000" dirty="0"/>
              <a:t>s</a:t>
            </a:r>
            <a:r>
              <a:rPr lang="zh-CN" altLang="en-US" b="1" dirty="0"/>
              <a:t>到其它顶点的</a:t>
            </a:r>
            <a:r>
              <a:rPr lang="zh-CN" altLang="en-US" b="1" dirty="0">
                <a:latin typeface="宋体" panose="02010600030101010101" pitchFamily="2" charset="-122"/>
              </a:rPr>
              <a:t>最短路径。</a:t>
            </a:r>
            <a:r>
              <a:rPr lang="zh-CN" altLang="en-US" b="1" dirty="0"/>
              <a:t>若</a:t>
            </a:r>
            <a:r>
              <a:rPr lang="en-US" altLang="x-none" b="1" dirty="0"/>
              <a:t>pre[i]=k</a:t>
            </a:r>
            <a:r>
              <a:rPr lang="zh-CN" altLang="en-US" b="1" dirty="0">
                <a:latin typeface="宋体" panose="02010600030101010101" pitchFamily="2" charset="-122"/>
              </a:rPr>
              <a:t>，表示从</a:t>
            </a:r>
            <a:r>
              <a:rPr lang="en-US" altLang="x-none" b="1" dirty="0"/>
              <a:t>V</a:t>
            </a:r>
            <a:r>
              <a:rPr lang="en-US" altLang="x-none" b="1" baseline="-18000" dirty="0"/>
              <a:t>s </a:t>
            </a:r>
            <a:r>
              <a:rPr lang="zh-CN" altLang="en-US" b="1" dirty="0"/>
              <a:t>到</a:t>
            </a:r>
            <a:r>
              <a:rPr lang="en-US" altLang="x-none" b="1" dirty="0"/>
              <a:t>V</a:t>
            </a:r>
            <a:r>
              <a:rPr lang="en-US" altLang="x-none" b="1" baseline="-18000" dirty="0"/>
              <a:t>i</a:t>
            </a:r>
            <a:r>
              <a:rPr lang="zh-CN" altLang="en-US" b="1" dirty="0"/>
              <a:t>的</a:t>
            </a:r>
            <a:r>
              <a:rPr lang="zh-CN" altLang="en-US" b="1" dirty="0">
                <a:latin typeface="宋体" panose="02010600030101010101" pitchFamily="2" charset="-122"/>
              </a:rPr>
              <a:t>最短路径中，</a:t>
            </a:r>
            <a:r>
              <a:rPr lang="en-US" altLang="x-none" b="1" dirty="0"/>
              <a:t>V</a:t>
            </a:r>
            <a:r>
              <a:rPr lang="en-US" altLang="x-none" b="1" baseline="-18000" dirty="0"/>
              <a:t>i</a:t>
            </a:r>
            <a:r>
              <a:rPr lang="zh-CN" altLang="en-US" b="1" dirty="0"/>
              <a:t>的</a:t>
            </a:r>
            <a:r>
              <a:rPr lang="zh-CN" altLang="en-US" b="1" dirty="0">
                <a:solidFill>
                  <a:schemeClr val="folHlink"/>
                </a:solidFill>
              </a:rPr>
              <a:t>前一个</a:t>
            </a:r>
            <a:r>
              <a:rPr lang="zh-CN" altLang="en-US" b="1" dirty="0">
                <a:solidFill>
                  <a:schemeClr val="folHlink"/>
                </a:solidFill>
                <a:latin typeface="宋体" panose="02010600030101010101" pitchFamily="2" charset="-122"/>
              </a:rPr>
              <a:t>顶点</a:t>
            </a:r>
            <a:r>
              <a:rPr lang="zh-CN" altLang="en-US" b="1" dirty="0">
                <a:latin typeface="宋体" panose="02010600030101010101" pitchFamily="2" charset="-122"/>
              </a:rPr>
              <a:t>是</a:t>
            </a:r>
            <a:r>
              <a:rPr lang="en-US" altLang="x-none" b="1" dirty="0"/>
              <a:t>V</a:t>
            </a:r>
            <a:r>
              <a:rPr lang="en-US" altLang="x-none" b="1" baseline="-18000" dirty="0"/>
              <a:t>k</a:t>
            </a:r>
            <a:r>
              <a:rPr lang="zh-CN" altLang="en-US" b="1" dirty="0">
                <a:latin typeface="宋体" panose="02010600030101010101" pitchFamily="2" charset="-122"/>
              </a:rPr>
              <a:t>，即最短路径序列是</a:t>
            </a:r>
            <a:r>
              <a:rPr lang="en-US" altLang="x-none" b="1" dirty="0"/>
              <a:t>(V</a:t>
            </a:r>
            <a:r>
              <a:rPr lang="en-US" altLang="x-none" b="1" baseline="-18000" dirty="0"/>
              <a:t>s </a:t>
            </a:r>
            <a:r>
              <a:rPr lang="en-US" altLang="x-none" b="1" dirty="0"/>
              <a:t>, </a:t>
            </a:r>
            <a:r>
              <a:rPr lang="en-US" altLang="x-none" b="1" dirty="0">
                <a:cs typeface="Times New Roman" panose="02020603050405020304" pitchFamily="2" charset="0"/>
              </a:rPr>
              <a:t>…</a:t>
            </a:r>
            <a:r>
              <a:rPr lang="en-US" altLang="x-none" b="1" dirty="0"/>
              <a:t>, V</a:t>
            </a:r>
            <a:r>
              <a:rPr lang="en-US" altLang="x-none" b="1" baseline="-18000" dirty="0"/>
              <a:t>k  </a:t>
            </a:r>
            <a:r>
              <a:rPr lang="en-US" altLang="x-none" b="1" dirty="0"/>
              <a:t>, V</a:t>
            </a:r>
            <a:r>
              <a:rPr lang="en-US" altLang="x-none" b="1" baseline="-18000" dirty="0"/>
              <a:t>i</a:t>
            </a:r>
            <a:r>
              <a:rPr lang="en-US" altLang="x-none" b="1" dirty="0"/>
              <a:t>) </a:t>
            </a:r>
            <a:r>
              <a:rPr lang="zh-CN" altLang="en-US" b="1" dirty="0">
                <a:latin typeface="宋体" panose="02010600030101010101" pitchFamily="2" charset="-122"/>
              </a:rPr>
              <a:t>。</a:t>
            </a:r>
            <a:r>
              <a:rPr lang="zh-CN" altLang="en-US" b="1" dirty="0"/>
              <a:t> </a:t>
            </a:r>
            <a:endParaRPr lang="zh-CN" altLang="en-US" b="1" dirty="0"/>
          </a:p>
          <a:p>
            <a:pPr marL="533400" lvl="1" indent="0">
              <a:lnSpc>
                <a:spcPct val="110000"/>
              </a:lnSpc>
              <a:buNone/>
            </a:pPr>
            <a:r>
              <a:rPr lang="zh-CN" altLang="en-US" b="1" dirty="0">
                <a:solidFill>
                  <a:schemeClr val="folHlink"/>
                </a:solidFill>
                <a:latin typeface="宋体" panose="02010600030101010101" pitchFamily="2" charset="-122"/>
              </a:rPr>
              <a:t>◆</a:t>
            </a:r>
            <a:r>
              <a:rPr lang="zh-CN" altLang="en-US" b="1" dirty="0">
                <a:latin typeface="宋体" panose="02010600030101010101" pitchFamily="2" charset="-122"/>
              </a:rPr>
              <a:t> 设数组</a:t>
            </a:r>
            <a:r>
              <a:rPr lang="en-US" altLang="x-none" b="1" dirty="0"/>
              <a:t>final[n]</a:t>
            </a:r>
            <a:r>
              <a:rPr lang="zh-CN" altLang="en-US" b="1" dirty="0">
                <a:latin typeface="宋体" panose="02010600030101010101" pitchFamily="2" charset="-122"/>
              </a:rPr>
              <a:t>，标识一个顶点是否已加入</a:t>
            </a:r>
            <a:r>
              <a:rPr lang="en-US" altLang="x-none" b="1" dirty="0"/>
              <a:t>S</a:t>
            </a:r>
            <a:r>
              <a:rPr lang="zh-CN" altLang="en-US" b="1" dirty="0">
                <a:latin typeface="宋体" panose="02010600030101010101" pitchFamily="2" charset="-122"/>
              </a:rPr>
              <a:t>中。</a:t>
            </a:r>
            <a:endParaRPr lang="zh-CN" altLang="en-US" b="1" dirty="0">
              <a:latin typeface="宋体" panose="02010600030101010101" pitchFamily="2" charset="-122"/>
            </a:endParaRPr>
          </a:p>
          <a:p>
            <a:pPr marL="0" indent="0">
              <a:lnSpc>
                <a:spcPct val="110000"/>
              </a:lnSpc>
              <a:buNone/>
            </a:pPr>
            <a:r>
              <a:rPr lang="zh-CN" altLang="en-US" sz="3600" b="1" dirty="0">
                <a:solidFill>
                  <a:schemeClr val="folHlink"/>
                </a:solidFill>
                <a:latin typeface="宋体" panose="02010600030101010101" pitchFamily="2" charset="-122"/>
              </a:rPr>
              <a:t>算法实现的关键</a:t>
            </a:r>
            <a:endParaRPr lang="zh-CN" altLang="en-US" sz="3600" b="1" dirty="0">
              <a:latin typeface="宋体" panose="02010600030101010101" pitchFamily="2" charset="-122"/>
            </a:endParaRPr>
          </a:p>
          <a:p>
            <a:pPr marL="0" indent="0">
              <a:lnSpc>
                <a:spcPct val="110000"/>
              </a:lnSpc>
              <a:buNone/>
            </a:pPr>
            <a:r>
              <a:rPr lang="zh-CN" altLang="en-US" b="1" dirty="0">
                <a:latin typeface="宋体" panose="02010600030101010101" pitchFamily="2" charset="-122"/>
              </a:rPr>
              <a:t>    </a:t>
            </a:r>
            <a:r>
              <a:rPr lang="zh-CN" altLang="en-US" sz="2800" b="1" dirty="0">
                <a:latin typeface="宋体" panose="02010600030101010101" pitchFamily="2" charset="-122"/>
              </a:rPr>
              <a:t>待求点的最短路径长度本身就是待求的，又如何找出其中的最短呢？</a:t>
            </a:r>
            <a:endParaRPr lang="zh-CN" altLang="en-US" sz="2800" b="1" dirty="0">
              <a:latin typeface="宋体" panose="02010600030101010101" pitchFamily="2" charset="-12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01" name="矩形 558081"/>
          <p:cNvSpPr/>
          <p:nvPr/>
        </p:nvSpPr>
        <p:spPr>
          <a:xfrm>
            <a:off x="1676400" y="260350"/>
            <a:ext cx="8812213" cy="6324600"/>
          </a:xfrm>
          <a:prstGeom prst="rect">
            <a:avLst/>
          </a:prstGeom>
          <a:noFill/>
          <a:ln w="9525">
            <a:noFill/>
          </a:ln>
        </p:spPr>
        <p:txBody>
          <a:bodyPr anchor="t"/>
          <a:p>
            <a:pPr>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BOOLEAN  final[MAX_VEX] ;</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int  pre[MAX_VEX] , dist[MAX_VEX] ;</a:t>
            </a:r>
            <a:endParaRPr lang="en-US" altLang="x-none" sz="2800" b="1" dirty="0">
              <a:latin typeface="宋体" panose="02010600030101010101" pitchFamily="2" charset="-122"/>
              <a:ea typeface="宋体" panose="02010600030101010101" pitchFamily="2" charset="-122"/>
            </a:endParaRPr>
          </a:p>
          <a:p>
            <a:pPr>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void Dijkstra_path (AdjGraph *G, int v)</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10000"/>
              </a:spcBef>
              <a:buClr>
                <a:schemeClr val="accent2"/>
              </a:buClr>
              <a:buSzPct val="80000"/>
              <a:buFont typeface="Wingdings" panose="05000000000000000000" pitchFamily="2" charset="2"/>
              <a:buNone/>
            </a:pP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从图</a:t>
            </a:r>
            <a:r>
              <a:rPr lang="en-US" altLang="x-none" sz="2400" b="1" dirty="0">
                <a:latin typeface="Times New Roman" panose="02020603050405020304" pitchFamily="2" charset="0"/>
                <a:ea typeface="宋体" panose="02010600030101010101" pitchFamily="2" charset="-122"/>
              </a:rPr>
              <a:t>G</a:t>
            </a:r>
            <a:r>
              <a:rPr lang="zh-CN" altLang="en-US" sz="2400" b="1" dirty="0">
                <a:latin typeface="Times New Roman" panose="02020603050405020304" pitchFamily="2" charset="0"/>
                <a:ea typeface="宋体" panose="02010600030101010101" pitchFamily="2" charset="-122"/>
              </a:rPr>
              <a:t>中的顶点</a:t>
            </a:r>
            <a:r>
              <a:rPr lang="en-US" altLang="x-none" sz="2400" b="1" dirty="0">
                <a:latin typeface="Times New Roman" panose="02020603050405020304" pitchFamily="2" charset="0"/>
                <a:ea typeface="宋体" panose="02010600030101010101" pitchFamily="2" charset="-122"/>
              </a:rPr>
              <a:t>v</a:t>
            </a:r>
            <a:r>
              <a:rPr lang="zh-CN" altLang="en-US" sz="2400" b="1" dirty="0">
                <a:latin typeface="Times New Roman" panose="02020603050405020304" pitchFamily="2" charset="0"/>
                <a:ea typeface="宋体" panose="02010600030101010101" pitchFamily="2" charset="-122"/>
              </a:rPr>
              <a:t>出发到其余各顶点的最短路径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int j, k, m, min ;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 j=0; j&lt;G-&gt;vexnum; j++)</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pre[j]=v ;  final[j]=FALSE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dist[j]=G-&gt;adj[v][j]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各数组的初始化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dist[v]=0 ; final[v]=TRUE ;</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设置</a:t>
            </a:r>
            <a:r>
              <a:rPr lang="en-US" altLang="x-none" sz="2400" b="1" dirty="0">
                <a:latin typeface="Times New Roman" panose="02020603050405020304" pitchFamily="2" charset="0"/>
                <a:ea typeface="宋体" panose="02010600030101010101" pitchFamily="2" charset="-122"/>
              </a:rPr>
              <a:t>S={v}  */</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 j=0; j&lt;G-&gt;vexnum-1; j++)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其余</a:t>
            </a:r>
            <a:r>
              <a:rPr lang="en-US" altLang="x-none" sz="2400" b="1" dirty="0">
                <a:latin typeface="Times New Roman" panose="02020603050405020304" pitchFamily="2" charset="0"/>
                <a:ea typeface="宋体" panose="02010600030101010101" pitchFamily="2" charset="-122"/>
              </a:rPr>
              <a:t>n-1</a:t>
            </a:r>
            <a:r>
              <a:rPr lang="zh-CN" altLang="en-US" sz="2400" b="1" dirty="0">
                <a:latin typeface="Times New Roman" panose="02020603050405020304" pitchFamily="2" charset="0"/>
                <a:ea typeface="宋体" panose="02010600030101010101" pitchFamily="2" charset="-122"/>
              </a:rPr>
              <a:t>个顶点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m=0 ;</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3025" name="矩形 559105"/>
          <p:cNvSpPr/>
          <p:nvPr/>
        </p:nvSpPr>
        <p:spPr>
          <a:xfrm>
            <a:off x="1676400" y="223838"/>
            <a:ext cx="8812213" cy="6589712"/>
          </a:xfrm>
          <a:prstGeom prst="rect">
            <a:avLst/>
          </a:prstGeom>
          <a:noFill/>
          <a:ln w="9525">
            <a:noFill/>
          </a:ln>
        </p:spPr>
        <p:txBody>
          <a:bodyPr anchor="t"/>
          <a:p>
            <a:pPr marL="1435100" lvl="4" indent="0" eaLnBrk="1" hangingPunct="1">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while (final[m])  m++;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找不在</a:t>
            </a:r>
            <a:r>
              <a:rPr lang="en-US" altLang="x-none" sz="2400" b="1" dirty="0">
                <a:latin typeface="Times New Roman" panose="02020603050405020304" pitchFamily="2" charset="0"/>
                <a:ea typeface="宋体" panose="02010600030101010101" pitchFamily="2" charset="-122"/>
              </a:rPr>
              <a:t>S</a:t>
            </a:r>
            <a:r>
              <a:rPr lang="zh-CN" altLang="en-US" sz="2400" b="1" dirty="0">
                <a:latin typeface="Times New Roman" panose="02020603050405020304" pitchFamily="2" charset="0"/>
                <a:ea typeface="宋体" panose="02010600030101010101" pitchFamily="2" charset="-122"/>
              </a:rPr>
              <a:t>中的顶点</a:t>
            </a:r>
            <a:r>
              <a:rPr lang="en-US" altLang="x-none" sz="2400" b="1" dirty="0">
                <a:latin typeface="Times New Roman" panose="02020603050405020304" pitchFamily="2" charset="0"/>
                <a:ea typeface="宋体" panose="02010600030101010101" pitchFamily="2" charset="-122"/>
              </a:rPr>
              <a:t>v</a:t>
            </a:r>
            <a:r>
              <a:rPr lang="en-US" altLang="x-none" sz="2400" b="1" baseline="-18000" dirty="0">
                <a:latin typeface="Times New Roman" panose="02020603050405020304" pitchFamily="2" charset="0"/>
                <a:ea typeface="宋体" panose="02010600030101010101" pitchFamily="2" charset="-122"/>
              </a:rPr>
              <a:t>k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min=INFINITY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 k=0; k&lt;G-&gt;vexnum; k++)</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if  (!final[k]&amp;&amp;dist[m]&lt;min)</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min=dist[k] ;  m=k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求出当前最小的</a:t>
            </a:r>
            <a:r>
              <a:rPr lang="en-US" altLang="x-none" sz="2400" b="1" dirty="0">
                <a:latin typeface="Times New Roman" panose="02020603050405020304" pitchFamily="2" charset="0"/>
                <a:ea typeface="宋体" panose="02010600030101010101" pitchFamily="2" charset="-122"/>
              </a:rPr>
              <a:t>dist[k]</a:t>
            </a:r>
            <a:r>
              <a:rPr lang="zh-CN" altLang="en-US" sz="2400" b="1" dirty="0">
                <a:latin typeface="Times New Roman" panose="02020603050405020304" pitchFamily="2" charset="0"/>
                <a:ea typeface="宋体" panose="02010600030101010101" pitchFamily="2" charset="-122"/>
              </a:rPr>
              <a:t>值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final[m]=TRUE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将第</a:t>
            </a:r>
            <a:r>
              <a:rPr lang="en-US" altLang="x-none" sz="2400" b="1" dirty="0">
                <a:latin typeface="Times New Roman" panose="02020603050405020304" pitchFamily="2" charset="0"/>
                <a:ea typeface="宋体" panose="02010600030101010101" pitchFamily="2" charset="-122"/>
              </a:rPr>
              <a:t>k</a:t>
            </a:r>
            <a:r>
              <a:rPr lang="zh-CN" altLang="en-US" sz="2400" b="1" dirty="0">
                <a:latin typeface="Times New Roman" panose="02020603050405020304" pitchFamily="2" charset="0"/>
                <a:ea typeface="宋体" panose="02010600030101010101" pitchFamily="2" charset="-122"/>
              </a:rPr>
              <a:t>个顶点并入</a:t>
            </a:r>
            <a:r>
              <a:rPr lang="en-US" altLang="x-none" sz="2400" b="1" dirty="0">
                <a:latin typeface="Times New Roman" panose="02020603050405020304" pitchFamily="2" charset="0"/>
                <a:ea typeface="宋体" panose="02010600030101010101" pitchFamily="2" charset="-122"/>
              </a:rPr>
              <a:t>S</a:t>
            </a:r>
            <a:r>
              <a:rPr lang="zh-CN" altLang="en-US" sz="2400" b="1" dirty="0">
                <a:latin typeface="Times New Roman" panose="02020603050405020304" pitchFamily="2" charset="0"/>
                <a:ea typeface="宋体" panose="02010600030101010101" pitchFamily="2" charset="-122"/>
              </a:rPr>
              <a:t>中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 j=0; j&lt;G-&gt;vexnum; j++)</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if (!final[j]&amp;&amp;(dist[m]+G-&gt;adj[m][j]&lt;dist[j]))</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dist[j]=dist[m]+G-&gt;adj[m][j]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pre[j]=m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修改</a:t>
            </a:r>
            <a:r>
              <a:rPr lang="en-US" altLang="x-none" sz="2400" b="1" dirty="0">
                <a:latin typeface="Times New Roman" panose="02020603050405020304" pitchFamily="2" charset="0"/>
                <a:ea typeface="宋体" panose="02010600030101010101" pitchFamily="2" charset="-122"/>
              </a:rPr>
              <a:t>dist</a:t>
            </a:r>
            <a:r>
              <a:rPr lang="zh-CN" altLang="en-US" sz="2400" b="1" dirty="0">
                <a:latin typeface="Times New Roman" panose="02020603050405020304" pitchFamily="2" charset="0"/>
                <a:ea typeface="宋体" panose="02010600030101010101" pitchFamily="2" charset="-122"/>
              </a:rPr>
              <a:t>和</a:t>
            </a:r>
            <a:r>
              <a:rPr lang="en-US" altLang="x-none" sz="2400" b="1" dirty="0">
                <a:latin typeface="Times New Roman" panose="02020603050405020304" pitchFamily="2" charset="0"/>
                <a:ea typeface="宋体" panose="02010600030101010101" pitchFamily="2" charset="-122"/>
              </a:rPr>
              <a:t>pre</a:t>
            </a:r>
            <a:r>
              <a:rPr lang="zh-CN" altLang="en-US" sz="2400" b="1" dirty="0">
                <a:latin typeface="Times New Roman" panose="02020603050405020304" pitchFamily="2" charset="0"/>
                <a:ea typeface="宋体" panose="02010600030101010101" pitchFamily="2" charset="-122"/>
              </a:rPr>
              <a:t>数组的值  *</a:t>
            </a:r>
            <a:r>
              <a:rPr lang="en-US" altLang="x-none" sz="24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4049" name="矩形 560129"/>
          <p:cNvSpPr/>
          <p:nvPr/>
        </p:nvSpPr>
        <p:spPr>
          <a:xfrm>
            <a:off x="1676400" y="331788"/>
            <a:ext cx="8812213" cy="5618162"/>
          </a:xfrm>
          <a:prstGeom prst="rect">
            <a:avLst/>
          </a:prstGeom>
          <a:noFill/>
          <a:ln w="9525">
            <a:noFill/>
          </a:ln>
        </p:spPr>
        <p:txBody>
          <a:bodyPr anchor="t"/>
          <a:p>
            <a:pPr marL="1079500" lvl="3"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找到最短路径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pPr>
            <a:r>
              <a:rPr lang="en-US" altLang="x-none" sz="4000" b="1" dirty="0">
                <a:solidFill>
                  <a:schemeClr val="tx2"/>
                </a:solidFill>
                <a:latin typeface="Times New Roman" panose="02020603050405020304" pitchFamily="2" charset="0"/>
                <a:ea typeface="宋体" panose="02010600030101010101" pitchFamily="2" charset="-122"/>
              </a:rPr>
              <a:t>5  </a:t>
            </a:r>
            <a:r>
              <a:rPr lang="zh-CN" altLang="en-US" sz="4000" b="1" dirty="0">
                <a:solidFill>
                  <a:schemeClr val="tx2"/>
                </a:solidFill>
                <a:latin typeface="Times New Roman" panose="02020603050405020304" pitchFamily="2" charset="0"/>
                <a:ea typeface="楷体_GB2312" pitchFamily="1" charset="-122"/>
              </a:rPr>
              <a:t>算法分析</a:t>
            </a:r>
            <a:endParaRPr lang="zh-CN" altLang="en-US" sz="4000" b="1" dirty="0">
              <a:solidFill>
                <a:schemeClr val="tx2"/>
              </a:solidFill>
              <a:latin typeface="Times New Roman" panose="02020603050405020304" pitchFamily="2" charset="0"/>
              <a:ea typeface="楷体_GB2312" pitchFamily="1" charset="-122"/>
            </a:endParaRPr>
          </a:p>
          <a:p>
            <a:pPr>
              <a:lnSpc>
                <a:spcPct val="110000"/>
              </a:lnSpc>
              <a:spcBef>
                <a:spcPct val="20000"/>
              </a:spcBef>
            </a:pPr>
            <a:r>
              <a:rPr lang="zh-CN" altLang="en-US" sz="24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Dijkstra</a:t>
            </a:r>
            <a:r>
              <a:rPr lang="zh-CN" altLang="en-US" sz="2800" b="1" dirty="0">
                <a:latin typeface="Times New Roman" panose="02020603050405020304" pitchFamily="2" charset="0"/>
                <a:ea typeface="宋体" panose="02010600030101010101" pitchFamily="2" charset="-122"/>
              </a:rPr>
              <a:t>算法的主要执行是：</a:t>
            </a:r>
            <a:endParaRPr lang="zh-CN" altLang="en-US"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zh-CN" altLang="en-US" sz="2800" b="1" dirty="0">
                <a:solidFill>
                  <a:schemeClr val="folHlink"/>
                </a:solidFill>
                <a:latin typeface="宋体" panose="02010600030101010101" pitchFamily="2" charset="-122"/>
                <a:ea typeface="宋体" panose="02010600030101010101" pitchFamily="2" charset="-122"/>
              </a:rPr>
              <a:t>◆</a:t>
            </a:r>
            <a:r>
              <a:rPr lang="zh-CN" altLang="en-US" sz="2800" b="1" dirty="0">
                <a:solidFill>
                  <a:schemeClr val="fo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数组变量的初始化：时间复杂度是</a:t>
            </a:r>
            <a:r>
              <a:rPr lang="en-US" altLang="x-none" sz="2800" b="1" dirty="0">
                <a:latin typeface="Times New Roman" panose="02020603050405020304" pitchFamily="2" charset="0"/>
                <a:ea typeface="宋体" panose="02010600030101010101" pitchFamily="2" charset="-122"/>
              </a:rPr>
              <a:t>O(n) </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zh-CN" altLang="en-US" sz="2800" b="1" dirty="0">
                <a:solidFill>
                  <a:schemeClr val="fo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求最短路径的二重循环：时间复杂度是</a:t>
            </a:r>
            <a:r>
              <a:rPr lang="en-US" altLang="x-none" sz="2800" b="1" dirty="0">
                <a:latin typeface="Times New Roman" panose="02020603050405020304" pitchFamily="2" charset="0"/>
                <a:ea typeface="宋体" panose="02010600030101010101" pitchFamily="2" charset="-122"/>
              </a:rPr>
              <a:t>O(n2) </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2800" b="1" dirty="0">
                <a:solidFill>
                  <a:schemeClr val="fo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       因此，整个算法的时间复杂度是</a:t>
            </a:r>
            <a:r>
              <a:rPr lang="en-US" altLang="x-none" sz="2800" b="1" dirty="0">
                <a:latin typeface="Times New Roman" panose="02020603050405020304" pitchFamily="2" charset="0"/>
                <a:ea typeface="宋体" panose="02010600030101010101" pitchFamily="2" charset="-122"/>
              </a:rPr>
              <a:t>O(n2) </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对图</a:t>
            </a:r>
            <a:r>
              <a:rPr lang="en-US" altLang="x-none" sz="2800" b="1" dirty="0">
                <a:latin typeface="Times New Roman" panose="02020603050405020304" pitchFamily="2" charset="0"/>
                <a:ea typeface="宋体" panose="02010600030101010101" pitchFamily="2" charset="-122"/>
              </a:rPr>
              <a:t>7-25</a:t>
            </a:r>
            <a:r>
              <a:rPr lang="zh-CN" altLang="en-US" sz="2800" b="1" dirty="0">
                <a:latin typeface="Times New Roman" panose="02020603050405020304" pitchFamily="2" charset="0"/>
                <a:ea typeface="宋体" panose="02010600030101010101" pitchFamily="2" charset="-122"/>
              </a:rPr>
              <a:t>的带权有向图，用</a:t>
            </a:r>
            <a:r>
              <a:rPr lang="en-US" altLang="x-none" sz="2800" b="1" dirty="0">
                <a:latin typeface="Times New Roman" panose="02020603050405020304" pitchFamily="2" charset="0"/>
                <a:ea typeface="宋体" panose="02010600030101010101" pitchFamily="2" charset="-122"/>
              </a:rPr>
              <a:t>Dijkstra</a:t>
            </a:r>
            <a:r>
              <a:rPr lang="zh-CN" altLang="en-US" sz="2800" b="1" dirty="0">
                <a:latin typeface="Times New Roman" panose="02020603050405020304" pitchFamily="2" charset="0"/>
                <a:ea typeface="宋体" panose="02010600030101010101" pitchFamily="2" charset="-122"/>
              </a:rPr>
              <a:t>算法求从顶点</a:t>
            </a:r>
            <a:r>
              <a:rPr lang="en-US" altLang="x-none" sz="2800" b="1" dirty="0">
                <a:latin typeface="Times New Roman" panose="02020603050405020304" pitchFamily="2" charset="0"/>
                <a:ea typeface="宋体" panose="02010600030101010101" pitchFamily="2" charset="-122"/>
              </a:rPr>
              <a:t>0</a:t>
            </a:r>
            <a:r>
              <a:rPr lang="zh-CN" altLang="en-US" sz="2800" b="1" dirty="0">
                <a:latin typeface="Times New Roman" panose="02020603050405020304" pitchFamily="2" charset="0"/>
                <a:ea typeface="宋体" panose="02010600030101010101" pitchFamily="2" charset="-122"/>
              </a:rPr>
              <a:t>到其余各顶点的最短路径，数组</a:t>
            </a:r>
            <a:r>
              <a:rPr lang="en-US" altLang="x-none" sz="2800" b="1" dirty="0">
                <a:latin typeface="Times New Roman" panose="02020603050405020304" pitchFamily="2" charset="0"/>
                <a:ea typeface="宋体" panose="02010600030101010101" pitchFamily="2" charset="-122"/>
              </a:rPr>
              <a:t>dist</a:t>
            </a:r>
            <a:r>
              <a:rPr lang="zh-CN" altLang="en-US" sz="2800" b="1" dirty="0">
                <a:latin typeface="Times New Roman" panose="02020603050405020304" pitchFamily="2" charset="0"/>
                <a:ea typeface="宋体" panose="02010600030101010101" pitchFamily="2" charset="-122"/>
              </a:rPr>
              <a:t>和</a:t>
            </a:r>
            <a:r>
              <a:rPr lang="en-US" altLang="x-none" sz="2800" b="1" dirty="0">
                <a:latin typeface="Times New Roman" panose="02020603050405020304" pitchFamily="2" charset="0"/>
                <a:ea typeface="宋体" panose="02010600030101010101" pitchFamily="2" charset="-122"/>
              </a:rPr>
              <a:t>pre</a:t>
            </a:r>
            <a:r>
              <a:rPr lang="zh-CN" altLang="en-US" sz="2800" b="1" dirty="0">
                <a:latin typeface="Times New Roman" panose="02020603050405020304" pitchFamily="2" charset="0"/>
                <a:ea typeface="宋体" panose="02010600030101010101" pitchFamily="2" charset="-122"/>
              </a:rPr>
              <a:t>的各分量的变化如表</a:t>
            </a:r>
            <a:r>
              <a:rPr lang="en-US" altLang="x-none" sz="2800" b="1" dirty="0">
                <a:latin typeface="Times New Roman" panose="02020603050405020304" pitchFamily="2" charset="0"/>
                <a:ea typeface="宋体" panose="02010600030101010101" pitchFamily="2" charset="-122"/>
              </a:rPr>
              <a:t>7-3</a:t>
            </a:r>
            <a:r>
              <a:rPr lang="zh-CN" altLang="en-US" sz="2800" b="1" dirty="0">
                <a:latin typeface="Times New Roman" panose="02020603050405020304" pitchFamily="2" charset="0"/>
                <a:ea typeface="宋体" panose="02010600030101010101" pitchFamily="2" charset="-122"/>
              </a:rPr>
              <a:t>所示。</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5073" name="组合 561153"/>
          <p:cNvGrpSpPr/>
          <p:nvPr/>
        </p:nvGrpSpPr>
        <p:grpSpPr>
          <a:xfrm>
            <a:off x="2514600" y="155575"/>
            <a:ext cx="7462838" cy="2697163"/>
            <a:chOff x="0" y="0"/>
            <a:chExt cx="4701" cy="1699"/>
          </a:xfrm>
        </p:grpSpPr>
        <p:grpSp>
          <p:nvGrpSpPr>
            <p:cNvPr id="515074" name="组合 561154"/>
            <p:cNvGrpSpPr/>
            <p:nvPr/>
          </p:nvGrpSpPr>
          <p:grpSpPr>
            <a:xfrm>
              <a:off x="0" y="0"/>
              <a:ext cx="1775" cy="1507"/>
              <a:chOff x="0" y="0"/>
              <a:chExt cx="1775" cy="1507"/>
            </a:xfrm>
          </p:grpSpPr>
          <p:sp>
            <p:nvSpPr>
              <p:cNvPr id="515075" name="椭圆 561155"/>
              <p:cNvSpPr/>
              <p:nvPr/>
            </p:nvSpPr>
            <p:spPr>
              <a:xfrm>
                <a:off x="376" y="224"/>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0</a:t>
                </a:r>
                <a:endParaRPr lang="en-US" altLang="x-none" sz="2400" dirty="0">
                  <a:latin typeface="Times New Roman" panose="02020603050405020304" pitchFamily="2" charset="0"/>
                  <a:ea typeface="宋体" panose="02010600030101010101" pitchFamily="2" charset="-122"/>
                </a:endParaRPr>
              </a:p>
            </p:txBody>
          </p:sp>
          <p:sp>
            <p:nvSpPr>
              <p:cNvPr id="515076" name="椭圆 561156"/>
              <p:cNvSpPr/>
              <p:nvPr/>
            </p:nvSpPr>
            <p:spPr>
              <a:xfrm>
                <a:off x="0" y="712"/>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a:t>
                </a:r>
                <a:endParaRPr lang="en-US" altLang="x-none" sz="2400" dirty="0">
                  <a:latin typeface="Times New Roman" panose="02020603050405020304" pitchFamily="2" charset="0"/>
                  <a:ea typeface="宋体" panose="02010600030101010101" pitchFamily="2" charset="-122"/>
                </a:endParaRPr>
              </a:p>
            </p:txBody>
          </p:sp>
          <p:sp>
            <p:nvSpPr>
              <p:cNvPr id="515077" name="椭圆 561157"/>
              <p:cNvSpPr/>
              <p:nvPr/>
            </p:nvSpPr>
            <p:spPr>
              <a:xfrm>
                <a:off x="472" y="1104"/>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2</a:t>
                </a:r>
                <a:endParaRPr lang="en-US" altLang="x-none" sz="2400" dirty="0">
                  <a:latin typeface="Times New Roman" panose="02020603050405020304" pitchFamily="2" charset="0"/>
                  <a:ea typeface="宋体" panose="02010600030101010101" pitchFamily="2" charset="-122"/>
                </a:endParaRPr>
              </a:p>
            </p:txBody>
          </p:sp>
          <p:sp>
            <p:nvSpPr>
              <p:cNvPr id="515078" name="椭圆 561158"/>
              <p:cNvSpPr/>
              <p:nvPr/>
            </p:nvSpPr>
            <p:spPr>
              <a:xfrm>
                <a:off x="1440" y="904"/>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3</a:t>
                </a:r>
                <a:endParaRPr lang="en-US" altLang="x-none" sz="2400" dirty="0">
                  <a:latin typeface="Times New Roman" panose="02020603050405020304" pitchFamily="2" charset="0"/>
                  <a:ea typeface="宋体" panose="02010600030101010101" pitchFamily="2" charset="-122"/>
                </a:endParaRPr>
              </a:p>
            </p:txBody>
          </p:sp>
          <p:sp>
            <p:nvSpPr>
              <p:cNvPr id="515079" name="椭圆 561159"/>
              <p:cNvSpPr/>
              <p:nvPr/>
            </p:nvSpPr>
            <p:spPr>
              <a:xfrm>
                <a:off x="1336" y="8"/>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4</a:t>
                </a:r>
                <a:endParaRPr lang="en-US" altLang="x-none" sz="2400" dirty="0">
                  <a:latin typeface="Times New Roman" panose="02020603050405020304" pitchFamily="2" charset="0"/>
                  <a:ea typeface="宋体" panose="02010600030101010101" pitchFamily="2" charset="-122"/>
                </a:endParaRPr>
              </a:p>
            </p:txBody>
          </p:sp>
          <p:sp>
            <p:nvSpPr>
              <p:cNvPr id="515080" name="椭圆 561160"/>
              <p:cNvSpPr/>
              <p:nvPr/>
            </p:nvSpPr>
            <p:spPr>
              <a:xfrm>
                <a:off x="920" y="559"/>
                <a:ext cx="249"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5</a:t>
                </a:r>
                <a:endParaRPr lang="en-US" altLang="x-none" sz="2400" dirty="0">
                  <a:latin typeface="Times New Roman" panose="02020603050405020304" pitchFamily="2" charset="0"/>
                  <a:ea typeface="宋体" panose="02010600030101010101" pitchFamily="2" charset="-122"/>
                </a:endParaRPr>
              </a:p>
            </p:txBody>
          </p:sp>
          <p:grpSp>
            <p:nvGrpSpPr>
              <p:cNvPr id="515081" name="组合 561161"/>
              <p:cNvGrpSpPr/>
              <p:nvPr/>
            </p:nvGrpSpPr>
            <p:grpSpPr>
              <a:xfrm>
                <a:off x="72" y="392"/>
                <a:ext cx="352" cy="344"/>
                <a:chOff x="0" y="0"/>
                <a:chExt cx="352" cy="344"/>
              </a:xfrm>
            </p:grpSpPr>
            <p:sp>
              <p:nvSpPr>
                <p:cNvPr id="515082" name="矩形 561162"/>
                <p:cNvSpPr/>
                <p:nvPr/>
              </p:nvSpPr>
              <p:spPr>
                <a:xfrm>
                  <a:off x="0" y="0"/>
                  <a:ext cx="295"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20</a:t>
                  </a:r>
                  <a:endParaRPr lang="en-US" altLang="x-none" sz="2400" dirty="0">
                    <a:latin typeface="Times New Roman" panose="02020603050405020304" pitchFamily="2" charset="0"/>
                    <a:ea typeface="宋体" panose="02010600030101010101" pitchFamily="2" charset="-122"/>
                  </a:endParaRPr>
                </a:p>
              </p:txBody>
            </p:sp>
            <p:sp>
              <p:nvSpPr>
                <p:cNvPr id="515083" name="直接连接符 561163"/>
                <p:cNvSpPr/>
                <p:nvPr/>
              </p:nvSpPr>
              <p:spPr>
                <a:xfrm flipH="1">
                  <a:off x="112" y="56"/>
                  <a:ext cx="240" cy="288"/>
                </a:xfrm>
                <a:prstGeom prst="line">
                  <a:avLst/>
                </a:prstGeom>
                <a:ln w="19050" cap="flat" cmpd="sng">
                  <a:solidFill>
                    <a:schemeClr val="tx1"/>
                  </a:solidFill>
                  <a:prstDash val="solid"/>
                  <a:round/>
                  <a:headEnd type="none" w="med" len="med"/>
                  <a:tailEnd type="triangle" w="med" len="med"/>
                </a:ln>
              </p:spPr>
            </p:sp>
          </p:grpSp>
          <p:grpSp>
            <p:nvGrpSpPr>
              <p:cNvPr id="515084" name="组合 561164"/>
              <p:cNvGrpSpPr/>
              <p:nvPr/>
            </p:nvGrpSpPr>
            <p:grpSpPr>
              <a:xfrm>
                <a:off x="120" y="896"/>
                <a:ext cx="400" cy="291"/>
                <a:chOff x="0" y="0"/>
                <a:chExt cx="400" cy="291"/>
              </a:xfrm>
            </p:grpSpPr>
            <p:sp>
              <p:nvSpPr>
                <p:cNvPr id="515085" name="矩形 561165"/>
                <p:cNvSpPr/>
                <p:nvPr/>
              </p:nvSpPr>
              <p:spPr>
                <a:xfrm>
                  <a:off x="0" y="64"/>
                  <a:ext cx="295"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30</a:t>
                  </a:r>
                  <a:endParaRPr lang="en-US" altLang="x-none" sz="2400" dirty="0">
                    <a:latin typeface="Times New Roman" panose="02020603050405020304" pitchFamily="2" charset="0"/>
                    <a:ea typeface="宋体" panose="02010600030101010101" pitchFamily="2" charset="-122"/>
                  </a:endParaRPr>
                </a:p>
              </p:txBody>
            </p:sp>
            <p:sp>
              <p:nvSpPr>
                <p:cNvPr id="515086" name="直接连接符 561166"/>
                <p:cNvSpPr/>
                <p:nvPr/>
              </p:nvSpPr>
              <p:spPr>
                <a:xfrm>
                  <a:off x="112" y="0"/>
                  <a:ext cx="288" cy="240"/>
                </a:xfrm>
                <a:prstGeom prst="line">
                  <a:avLst/>
                </a:prstGeom>
                <a:ln w="19050" cap="flat" cmpd="sng">
                  <a:solidFill>
                    <a:schemeClr val="tx1"/>
                  </a:solidFill>
                  <a:prstDash val="solid"/>
                  <a:round/>
                  <a:headEnd type="none" w="med" len="med"/>
                  <a:tailEnd type="triangle" w="med" len="med"/>
                </a:ln>
              </p:spPr>
            </p:sp>
          </p:grpSp>
          <p:grpSp>
            <p:nvGrpSpPr>
              <p:cNvPr id="515087" name="组合 561167"/>
              <p:cNvGrpSpPr/>
              <p:nvPr/>
            </p:nvGrpSpPr>
            <p:grpSpPr>
              <a:xfrm>
                <a:off x="280" y="472"/>
                <a:ext cx="312" cy="624"/>
                <a:chOff x="0" y="0"/>
                <a:chExt cx="312" cy="624"/>
              </a:xfrm>
            </p:grpSpPr>
            <p:sp>
              <p:nvSpPr>
                <p:cNvPr id="515088" name="矩形 561168"/>
                <p:cNvSpPr/>
                <p:nvPr/>
              </p:nvSpPr>
              <p:spPr>
                <a:xfrm>
                  <a:off x="0" y="184"/>
                  <a:ext cx="295"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60</a:t>
                  </a:r>
                  <a:endParaRPr lang="en-US" altLang="x-none" sz="2400" dirty="0">
                    <a:latin typeface="Times New Roman" panose="02020603050405020304" pitchFamily="2" charset="0"/>
                    <a:ea typeface="宋体" panose="02010600030101010101" pitchFamily="2" charset="-122"/>
                  </a:endParaRPr>
                </a:p>
              </p:txBody>
            </p:sp>
            <p:sp>
              <p:nvSpPr>
                <p:cNvPr id="515089" name="直接连接符 561169"/>
                <p:cNvSpPr/>
                <p:nvPr/>
              </p:nvSpPr>
              <p:spPr>
                <a:xfrm>
                  <a:off x="216" y="0"/>
                  <a:ext cx="96" cy="624"/>
                </a:xfrm>
                <a:prstGeom prst="line">
                  <a:avLst/>
                </a:prstGeom>
                <a:ln w="19050" cap="flat" cmpd="sng">
                  <a:solidFill>
                    <a:schemeClr val="tx1"/>
                  </a:solidFill>
                  <a:prstDash val="solid"/>
                  <a:round/>
                  <a:headEnd type="none" w="med" len="med"/>
                  <a:tailEnd type="triangle" w="med" len="med"/>
                </a:ln>
              </p:spPr>
            </p:sp>
          </p:grpSp>
          <p:grpSp>
            <p:nvGrpSpPr>
              <p:cNvPr id="515090" name="组合 561170"/>
              <p:cNvGrpSpPr/>
              <p:nvPr/>
            </p:nvGrpSpPr>
            <p:grpSpPr>
              <a:xfrm>
                <a:off x="616" y="320"/>
                <a:ext cx="391" cy="288"/>
                <a:chOff x="0" y="0"/>
                <a:chExt cx="391" cy="288"/>
              </a:xfrm>
            </p:grpSpPr>
            <p:sp>
              <p:nvSpPr>
                <p:cNvPr id="515091" name="矩形 561171"/>
                <p:cNvSpPr/>
                <p:nvPr/>
              </p:nvSpPr>
              <p:spPr>
                <a:xfrm>
                  <a:off x="96" y="0"/>
                  <a:ext cx="295"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65</a:t>
                  </a:r>
                  <a:endParaRPr lang="en-US" altLang="x-none" sz="2400" dirty="0">
                    <a:latin typeface="Times New Roman" panose="02020603050405020304" pitchFamily="2" charset="0"/>
                    <a:ea typeface="宋体" panose="02010600030101010101" pitchFamily="2" charset="-122"/>
                  </a:endParaRPr>
                </a:p>
              </p:txBody>
            </p:sp>
            <p:sp>
              <p:nvSpPr>
                <p:cNvPr id="515092" name="直接连接符 561172"/>
                <p:cNvSpPr/>
                <p:nvPr/>
              </p:nvSpPr>
              <p:spPr>
                <a:xfrm>
                  <a:off x="0" y="96"/>
                  <a:ext cx="336" cy="192"/>
                </a:xfrm>
                <a:prstGeom prst="line">
                  <a:avLst/>
                </a:prstGeom>
                <a:ln w="19050" cap="flat" cmpd="sng">
                  <a:solidFill>
                    <a:schemeClr val="tx1"/>
                  </a:solidFill>
                  <a:prstDash val="solid"/>
                  <a:round/>
                  <a:headEnd type="none" w="med" len="med"/>
                  <a:tailEnd type="triangle" w="med" len="med"/>
                </a:ln>
              </p:spPr>
            </p:sp>
          </p:grpSp>
          <p:grpSp>
            <p:nvGrpSpPr>
              <p:cNvPr id="515093" name="组合 561173"/>
              <p:cNvGrpSpPr/>
              <p:nvPr/>
            </p:nvGrpSpPr>
            <p:grpSpPr>
              <a:xfrm>
                <a:off x="624" y="752"/>
                <a:ext cx="368" cy="376"/>
                <a:chOff x="0" y="0"/>
                <a:chExt cx="368" cy="376"/>
              </a:xfrm>
            </p:grpSpPr>
            <p:sp>
              <p:nvSpPr>
                <p:cNvPr id="515094" name="矩形 561174"/>
                <p:cNvSpPr/>
                <p:nvPr/>
              </p:nvSpPr>
              <p:spPr>
                <a:xfrm>
                  <a:off x="0" y="0"/>
                  <a:ext cx="295"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15</a:t>
                  </a:r>
                  <a:endParaRPr lang="en-US" altLang="x-none" sz="2400" dirty="0">
                    <a:latin typeface="Times New Roman" panose="02020603050405020304" pitchFamily="2" charset="0"/>
                    <a:ea typeface="宋体" panose="02010600030101010101" pitchFamily="2" charset="-122"/>
                  </a:endParaRPr>
                </a:p>
              </p:txBody>
            </p:sp>
            <p:sp>
              <p:nvSpPr>
                <p:cNvPr id="515095" name="直接连接符 561175"/>
                <p:cNvSpPr/>
                <p:nvPr/>
              </p:nvSpPr>
              <p:spPr>
                <a:xfrm flipH="1">
                  <a:off x="32" y="40"/>
                  <a:ext cx="336" cy="336"/>
                </a:xfrm>
                <a:prstGeom prst="line">
                  <a:avLst/>
                </a:prstGeom>
                <a:ln w="19050" cap="flat" cmpd="sng">
                  <a:solidFill>
                    <a:schemeClr val="tx1"/>
                  </a:solidFill>
                  <a:prstDash val="solid"/>
                  <a:round/>
                  <a:headEnd type="none" w="med" len="med"/>
                  <a:tailEnd type="triangle" w="med" len="med"/>
                </a:ln>
              </p:spPr>
            </p:sp>
          </p:grpSp>
          <p:grpSp>
            <p:nvGrpSpPr>
              <p:cNvPr id="515096" name="组合 561176"/>
              <p:cNvGrpSpPr/>
              <p:nvPr/>
            </p:nvGrpSpPr>
            <p:grpSpPr>
              <a:xfrm>
                <a:off x="1064" y="200"/>
                <a:ext cx="368" cy="376"/>
                <a:chOff x="0" y="0"/>
                <a:chExt cx="368" cy="376"/>
              </a:xfrm>
            </p:grpSpPr>
            <p:sp>
              <p:nvSpPr>
                <p:cNvPr id="515097" name="矩形 561177"/>
                <p:cNvSpPr/>
                <p:nvPr/>
              </p:nvSpPr>
              <p:spPr>
                <a:xfrm>
                  <a:off x="0" y="0"/>
                  <a:ext cx="295"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20</a:t>
                  </a:r>
                  <a:endParaRPr lang="en-US" altLang="x-none" sz="2400" dirty="0">
                    <a:latin typeface="Times New Roman" panose="02020603050405020304" pitchFamily="2" charset="0"/>
                    <a:ea typeface="宋体" panose="02010600030101010101" pitchFamily="2" charset="-122"/>
                  </a:endParaRPr>
                </a:p>
              </p:txBody>
            </p:sp>
            <p:sp>
              <p:nvSpPr>
                <p:cNvPr id="515098" name="直接连接符 561178"/>
                <p:cNvSpPr/>
                <p:nvPr/>
              </p:nvSpPr>
              <p:spPr>
                <a:xfrm flipH="1">
                  <a:off x="32" y="40"/>
                  <a:ext cx="336" cy="336"/>
                </a:xfrm>
                <a:prstGeom prst="line">
                  <a:avLst/>
                </a:prstGeom>
                <a:ln w="19050" cap="flat" cmpd="sng">
                  <a:solidFill>
                    <a:schemeClr val="tx1"/>
                  </a:solidFill>
                  <a:prstDash val="solid"/>
                  <a:round/>
                  <a:headEnd type="none" w="med" len="med"/>
                  <a:tailEnd type="triangle" w="med" len="med"/>
                </a:ln>
              </p:spPr>
            </p:sp>
          </p:grpSp>
          <p:grpSp>
            <p:nvGrpSpPr>
              <p:cNvPr id="515099" name="组合 561179"/>
              <p:cNvGrpSpPr/>
              <p:nvPr/>
            </p:nvGrpSpPr>
            <p:grpSpPr>
              <a:xfrm>
                <a:off x="608" y="0"/>
                <a:ext cx="720" cy="272"/>
                <a:chOff x="0" y="0"/>
                <a:chExt cx="720" cy="272"/>
              </a:xfrm>
            </p:grpSpPr>
            <p:sp>
              <p:nvSpPr>
                <p:cNvPr id="515100" name="矩形 561180"/>
                <p:cNvSpPr/>
                <p:nvPr/>
              </p:nvSpPr>
              <p:spPr>
                <a:xfrm>
                  <a:off x="160" y="0"/>
                  <a:ext cx="295"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10</a:t>
                  </a:r>
                  <a:endParaRPr lang="en-US" altLang="x-none" sz="2400" dirty="0">
                    <a:latin typeface="Times New Roman" panose="02020603050405020304" pitchFamily="2" charset="0"/>
                    <a:ea typeface="宋体" panose="02010600030101010101" pitchFamily="2" charset="-122"/>
                  </a:endParaRPr>
                </a:p>
              </p:txBody>
            </p:sp>
            <p:sp>
              <p:nvSpPr>
                <p:cNvPr id="515101" name="直接连接符 561181"/>
                <p:cNvSpPr/>
                <p:nvPr/>
              </p:nvSpPr>
              <p:spPr>
                <a:xfrm flipV="1">
                  <a:off x="0" y="128"/>
                  <a:ext cx="720" cy="144"/>
                </a:xfrm>
                <a:prstGeom prst="line">
                  <a:avLst/>
                </a:prstGeom>
                <a:ln w="19050" cap="flat" cmpd="sng">
                  <a:solidFill>
                    <a:schemeClr val="tx1"/>
                  </a:solidFill>
                  <a:prstDash val="solid"/>
                  <a:round/>
                  <a:headEnd type="none" w="med" len="med"/>
                  <a:tailEnd type="triangle" w="med" len="med"/>
                </a:ln>
              </p:spPr>
            </p:sp>
          </p:grpSp>
          <p:grpSp>
            <p:nvGrpSpPr>
              <p:cNvPr id="515102" name="组合 561182"/>
              <p:cNvGrpSpPr/>
              <p:nvPr/>
            </p:nvGrpSpPr>
            <p:grpSpPr>
              <a:xfrm>
                <a:off x="1137" y="656"/>
                <a:ext cx="391" cy="288"/>
                <a:chOff x="0" y="0"/>
                <a:chExt cx="391" cy="288"/>
              </a:xfrm>
            </p:grpSpPr>
            <p:sp>
              <p:nvSpPr>
                <p:cNvPr id="515103" name="矩形 561183"/>
                <p:cNvSpPr/>
                <p:nvPr/>
              </p:nvSpPr>
              <p:spPr>
                <a:xfrm>
                  <a:off x="96" y="0"/>
                  <a:ext cx="295"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80</a:t>
                  </a:r>
                  <a:endParaRPr lang="en-US" altLang="x-none" sz="2400" dirty="0">
                    <a:latin typeface="Times New Roman" panose="02020603050405020304" pitchFamily="2" charset="0"/>
                    <a:ea typeface="宋体" panose="02010600030101010101" pitchFamily="2" charset="-122"/>
                  </a:endParaRPr>
                </a:p>
              </p:txBody>
            </p:sp>
            <p:sp>
              <p:nvSpPr>
                <p:cNvPr id="515104" name="直接连接符 561184"/>
                <p:cNvSpPr/>
                <p:nvPr/>
              </p:nvSpPr>
              <p:spPr>
                <a:xfrm>
                  <a:off x="0" y="96"/>
                  <a:ext cx="336" cy="192"/>
                </a:xfrm>
                <a:prstGeom prst="line">
                  <a:avLst/>
                </a:prstGeom>
                <a:ln w="19050" cap="flat" cmpd="sng">
                  <a:solidFill>
                    <a:schemeClr val="tx1"/>
                  </a:solidFill>
                  <a:prstDash val="solid"/>
                  <a:round/>
                  <a:headEnd type="none" w="med" len="med"/>
                  <a:tailEnd type="triangle" w="med" len="med"/>
                </a:ln>
              </p:spPr>
            </p:sp>
          </p:grpSp>
          <p:grpSp>
            <p:nvGrpSpPr>
              <p:cNvPr id="515105" name="组合 561185"/>
              <p:cNvGrpSpPr/>
              <p:nvPr/>
            </p:nvGrpSpPr>
            <p:grpSpPr>
              <a:xfrm>
                <a:off x="728" y="936"/>
                <a:ext cx="720" cy="272"/>
                <a:chOff x="0" y="0"/>
                <a:chExt cx="720" cy="272"/>
              </a:xfrm>
            </p:grpSpPr>
            <p:sp>
              <p:nvSpPr>
                <p:cNvPr id="515106" name="矩形 561186"/>
                <p:cNvSpPr/>
                <p:nvPr/>
              </p:nvSpPr>
              <p:spPr>
                <a:xfrm>
                  <a:off x="160" y="0"/>
                  <a:ext cx="295"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40</a:t>
                  </a:r>
                  <a:endParaRPr lang="en-US" altLang="x-none" sz="2400" dirty="0">
                    <a:latin typeface="Times New Roman" panose="02020603050405020304" pitchFamily="2" charset="0"/>
                    <a:ea typeface="宋体" panose="02010600030101010101" pitchFamily="2" charset="-122"/>
                  </a:endParaRPr>
                </a:p>
              </p:txBody>
            </p:sp>
            <p:sp>
              <p:nvSpPr>
                <p:cNvPr id="515107" name="直接连接符 561187"/>
                <p:cNvSpPr/>
                <p:nvPr/>
              </p:nvSpPr>
              <p:spPr>
                <a:xfrm flipV="1">
                  <a:off x="0" y="128"/>
                  <a:ext cx="720" cy="144"/>
                </a:xfrm>
                <a:prstGeom prst="line">
                  <a:avLst/>
                </a:prstGeom>
                <a:ln w="19050" cap="flat" cmpd="sng">
                  <a:solidFill>
                    <a:schemeClr val="tx1"/>
                  </a:solidFill>
                  <a:prstDash val="solid"/>
                  <a:round/>
                  <a:headEnd type="none" w="med" len="med"/>
                  <a:tailEnd type="triangle" w="med" len="med"/>
                </a:ln>
              </p:spPr>
            </p:sp>
          </p:grpSp>
          <p:grpSp>
            <p:nvGrpSpPr>
              <p:cNvPr id="515108" name="组合 561188"/>
              <p:cNvGrpSpPr/>
              <p:nvPr/>
            </p:nvGrpSpPr>
            <p:grpSpPr>
              <a:xfrm>
                <a:off x="1472" y="248"/>
                <a:ext cx="303" cy="657"/>
                <a:chOff x="0" y="0"/>
                <a:chExt cx="303" cy="657"/>
              </a:xfrm>
            </p:grpSpPr>
            <p:sp>
              <p:nvSpPr>
                <p:cNvPr id="515109" name="矩形 561189"/>
                <p:cNvSpPr/>
                <p:nvPr/>
              </p:nvSpPr>
              <p:spPr>
                <a:xfrm>
                  <a:off x="8" y="216"/>
                  <a:ext cx="295"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35</a:t>
                  </a:r>
                  <a:endParaRPr lang="en-US" altLang="x-none" sz="2400" dirty="0">
                    <a:latin typeface="Times New Roman" panose="02020603050405020304" pitchFamily="2" charset="0"/>
                    <a:ea typeface="宋体" panose="02010600030101010101" pitchFamily="2" charset="-122"/>
                  </a:endParaRPr>
                </a:p>
              </p:txBody>
            </p:sp>
            <p:sp>
              <p:nvSpPr>
                <p:cNvPr id="515110" name="直接连接符 561190"/>
                <p:cNvSpPr/>
                <p:nvPr/>
              </p:nvSpPr>
              <p:spPr>
                <a:xfrm flipH="1" flipV="1">
                  <a:off x="0" y="0"/>
                  <a:ext cx="96" cy="657"/>
                </a:xfrm>
                <a:prstGeom prst="line">
                  <a:avLst/>
                </a:prstGeom>
                <a:ln w="19050" cap="flat" cmpd="sng">
                  <a:solidFill>
                    <a:schemeClr val="tx1"/>
                  </a:solidFill>
                  <a:prstDash val="solid"/>
                  <a:round/>
                  <a:headEnd type="none" w="med" len="med"/>
                  <a:tailEnd type="triangle" w="med" len="med"/>
                </a:ln>
              </p:spPr>
            </p:sp>
          </p:grpSp>
          <p:grpSp>
            <p:nvGrpSpPr>
              <p:cNvPr id="515111" name="组合 561191"/>
              <p:cNvGrpSpPr/>
              <p:nvPr/>
            </p:nvGrpSpPr>
            <p:grpSpPr>
              <a:xfrm>
                <a:off x="64" y="952"/>
                <a:ext cx="1440" cy="555"/>
                <a:chOff x="0" y="0"/>
                <a:chExt cx="1440" cy="555"/>
              </a:xfrm>
            </p:grpSpPr>
            <p:sp>
              <p:nvSpPr>
                <p:cNvPr id="515112" name="矩形 561192"/>
                <p:cNvSpPr/>
                <p:nvPr/>
              </p:nvSpPr>
              <p:spPr>
                <a:xfrm>
                  <a:off x="1000" y="328"/>
                  <a:ext cx="295"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70</a:t>
                  </a:r>
                  <a:endParaRPr lang="en-US" altLang="x-none" sz="2400" dirty="0">
                    <a:latin typeface="Times New Roman" panose="02020603050405020304" pitchFamily="2" charset="0"/>
                    <a:ea typeface="宋体" panose="02010600030101010101" pitchFamily="2" charset="-122"/>
                  </a:endParaRPr>
                </a:p>
              </p:txBody>
            </p:sp>
            <p:sp>
              <p:nvSpPr>
                <p:cNvPr id="515113" name="未知"/>
                <p:cNvSpPr/>
                <p:nvPr/>
              </p:nvSpPr>
              <p:spPr>
                <a:xfrm>
                  <a:off x="0" y="0"/>
                  <a:ext cx="1440" cy="521"/>
                </a:xfrm>
                <a:custGeom>
                  <a:avLst/>
                  <a:gdLst/>
                  <a:ahLst/>
                  <a:cxnLst/>
                  <a:pathLst>
                    <a:path w="1432" h="552">
                      <a:moveTo>
                        <a:pt x="40" y="0"/>
                      </a:moveTo>
                      <a:cubicBezTo>
                        <a:pt x="20" y="124"/>
                        <a:pt x="0" y="248"/>
                        <a:pt x="88" y="336"/>
                      </a:cubicBezTo>
                      <a:cubicBezTo>
                        <a:pt x="176" y="424"/>
                        <a:pt x="344" y="552"/>
                        <a:pt x="568" y="528"/>
                      </a:cubicBezTo>
                      <a:cubicBezTo>
                        <a:pt x="792" y="504"/>
                        <a:pt x="1288" y="248"/>
                        <a:pt x="1432" y="192"/>
                      </a:cubicBezTo>
                    </a:path>
                  </a:pathLst>
                </a:custGeom>
                <a:noFill/>
                <a:ln w="19050" cap="flat" cmpd="sng">
                  <a:solidFill>
                    <a:schemeClr val="tx1"/>
                  </a:solidFill>
                  <a:prstDash val="solid"/>
                  <a:round/>
                  <a:headEnd type="none" w="med" len="med"/>
                  <a:tailEnd type="triangle" w="med" len="med"/>
                </a:ln>
              </p:spPr>
              <p:txBody>
                <a:bodyPr/>
                <a:p>
                  <a:endParaRPr lang="zh-CN" altLang="en-US" sz="2400"/>
                </a:p>
              </p:txBody>
            </p:sp>
          </p:grpSp>
        </p:grpSp>
        <p:sp>
          <p:nvSpPr>
            <p:cNvPr id="515114" name="矩形 561194"/>
            <p:cNvSpPr/>
            <p:nvPr/>
          </p:nvSpPr>
          <p:spPr>
            <a:xfrm>
              <a:off x="1167" y="1495"/>
              <a:ext cx="2371" cy="204"/>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7-25  </a:t>
              </a:r>
              <a:r>
                <a:rPr lang="zh-CN" altLang="en-US" sz="2000" b="1" dirty="0">
                  <a:latin typeface="Times New Roman" panose="02020603050405020304" pitchFamily="2" charset="0"/>
                  <a:ea typeface="宋体" panose="02010600030101010101" pitchFamily="2" charset="-122"/>
                </a:rPr>
                <a:t>带权有向图及其</a:t>
              </a:r>
              <a:r>
                <a:rPr lang="zh-CN" altLang="en-US" sz="2000" b="1" dirty="0">
                  <a:latin typeface="宋体" panose="02010600030101010101" pitchFamily="2" charset="-122"/>
                  <a:ea typeface="宋体" panose="02010600030101010101" pitchFamily="2" charset="-122"/>
                </a:rPr>
                <a:t>邻接</a:t>
              </a:r>
              <a:r>
                <a:rPr lang="zh-CN" altLang="en-US" sz="2000" b="1" dirty="0">
                  <a:latin typeface="Times New Roman" panose="02020603050405020304" pitchFamily="2" charset="0"/>
                  <a:ea typeface="宋体" panose="02010600030101010101" pitchFamily="2" charset="-122"/>
                </a:rPr>
                <a:t>矩阵</a:t>
              </a:r>
              <a:endParaRPr lang="zh-CN" altLang="en-US" sz="2000" b="1" dirty="0">
                <a:latin typeface="Times New Roman" panose="02020603050405020304" pitchFamily="2" charset="0"/>
                <a:ea typeface="宋体" panose="02010600030101010101" pitchFamily="2" charset="-122"/>
              </a:endParaRPr>
            </a:p>
          </p:txBody>
        </p:sp>
        <p:grpSp>
          <p:nvGrpSpPr>
            <p:cNvPr id="515115" name="组合 561195"/>
            <p:cNvGrpSpPr/>
            <p:nvPr/>
          </p:nvGrpSpPr>
          <p:grpSpPr>
            <a:xfrm>
              <a:off x="2736" y="0"/>
              <a:ext cx="1965" cy="1362"/>
              <a:chOff x="0" y="0"/>
              <a:chExt cx="1965" cy="1362"/>
            </a:xfrm>
          </p:grpSpPr>
          <p:sp>
            <p:nvSpPr>
              <p:cNvPr id="515116" name="矩形 561196"/>
              <p:cNvSpPr/>
              <p:nvPr/>
            </p:nvSpPr>
            <p:spPr>
              <a:xfrm>
                <a:off x="48" y="0"/>
                <a:ext cx="1836" cy="204"/>
              </a:xfrm>
              <a:prstGeom prst="rect">
                <a:avLst/>
              </a:prstGeom>
              <a:noFill/>
              <a:ln w="9525">
                <a:noFill/>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20   60   ∞  10  65</a:t>
                </a:r>
                <a:endParaRPr lang="en-US" altLang="x-none" sz="2400" dirty="0">
                  <a:latin typeface="Times New Roman" panose="02020603050405020304" pitchFamily="2" charset="0"/>
                  <a:ea typeface="宋体" panose="02010600030101010101" pitchFamily="2" charset="-122"/>
                </a:endParaRPr>
              </a:p>
            </p:txBody>
          </p:sp>
          <p:sp>
            <p:nvSpPr>
              <p:cNvPr id="515117" name="矩形 561197"/>
              <p:cNvSpPr/>
              <p:nvPr/>
            </p:nvSpPr>
            <p:spPr>
              <a:xfrm>
                <a:off x="48" y="240"/>
                <a:ext cx="1836" cy="204"/>
              </a:xfrm>
              <a:prstGeom prst="rect">
                <a:avLst/>
              </a:prstGeom>
              <a:noFill/>
              <a:ln w="9525">
                <a:noFill/>
              </a:ln>
            </p:spPr>
            <p:txBody>
              <a:bodyPr wrap="none" anchor="ctr"/>
              <a:p>
                <a:r>
                  <a:rPr lang="zh-CN" altLang="en-US" sz="2400" dirty="0">
                    <a:latin typeface="宋体" panose="02010600030101010101" pitchFamily="2" charset="-122"/>
                    <a:ea typeface="宋体" panose="02010600030101010101" pitchFamily="2" charset="-122"/>
                  </a:rPr>
                  <a:t>∞ ∞</a:t>
                </a:r>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30   70  </a:t>
                </a:r>
                <a:r>
                  <a:rPr lang="en-US" altLang="x-none" sz="2400" dirty="0">
                    <a:latin typeface="宋体" panose="02010600030101010101" pitchFamily="2" charset="-122"/>
                    <a:ea typeface="宋体" panose="02010600030101010101" pitchFamily="2" charset="-122"/>
                  </a:rPr>
                  <a:t>∞ ∞</a:t>
                </a:r>
                <a:endParaRPr lang="en-US" altLang="x-none" sz="2400" dirty="0">
                  <a:latin typeface="宋体" panose="02010600030101010101" pitchFamily="2" charset="-122"/>
                  <a:ea typeface="宋体" panose="02010600030101010101" pitchFamily="2" charset="-122"/>
                </a:endParaRPr>
              </a:p>
            </p:txBody>
          </p:sp>
          <p:sp>
            <p:nvSpPr>
              <p:cNvPr id="515118" name="矩形 561198"/>
              <p:cNvSpPr/>
              <p:nvPr/>
            </p:nvSpPr>
            <p:spPr>
              <a:xfrm>
                <a:off x="48" y="468"/>
                <a:ext cx="1836" cy="204"/>
              </a:xfrm>
              <a:prstGeom prst="rect">
                <a:avLst/>
              </a:prstGeom>
              <a:noFill/>
              <a:ln w="9525">
                <a:noFill/>
              </a:ln>
            </p:spPr>
            <p:txBody>
              <a:bodyPr wrap="none" anchor="ctr"/>
              <a:p>
                <a:r>
                  <a:rPr lang="zh-CN" altLang="en-US" sz="2400" dirty="0">
                    <a:latin typeface="宋体" panose="02010600030101010101" pitchFamily="2" charset="-122"/>
                    <a:ea typeface="宋体" panose="02010600030101010101" pitchFamily="2" charset="-122"/>
                  </a:rPr>
                  <a:t>∞</a:t>
                </a:r>
                <a:r>
                  <a:rPr lang="zh-CN" altLang="en-US" sz="2400" dirty="0">
                    <a:latin typeface="Times New Roman" panose="02020603050405020304" pitchFamily="2" charset="0"/>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zh-CN" altLang="en-US" sz="2400" dirty="0">
                    <a:latin typeface="Times New Roman" panose="02020603050405020304" pitchFamily="2" charset="0"/>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40  </a:t>
                </a:r>
                <a:r>
                  <a:rPr lang="en-US" altLang="x-none" sz="2400" dirty="0">
                    <a:latin typeface="宋体" panose="02010600030101010101" pitchFamily="2" charset="-122"/>
                    <a:ea typeface="宋体" panose="02010600030101010101" pitchFamily="2" charset="-122"/>
                  </a:rPr>
                  <a:t>∞ ∞</a:t>
                </a:r>
                <a:endParaRPr lang="en-US" altLang="x-none" sz="2400" dirty="0">
                  <a:latin typeface="宋体" panose="02010600030101010101" pitchFamily="2" charset="-122"/>
                  <a:ea typeface="宋体" panose="02010600030101010101" pitchFamily="2" charset="-122"/>
                </a:endParaRPr>
              </a:p>
            </p:txBody>
          </p:sp>
          <p:sp>
            <p:nvSpPr>
              <p:cNvPr id="515119" name="矩形 561199"/>
              <p:cNvSpPr/>
              <p:nvPr/>
            </p:nvSpPr>
            <p:spPr>
              <a:xfrm>
                <a:off x="48" y="700"/>
                <a:ext cx="1836" cy="204"/>
              </a:xfrm>
              <a:prstGeom prst="rect">
                <a:avLst/>
              </a:prstGeom>
              <a:noFill/>
              <a:ln w="9525">
                <a:noFill/>
              </a:ln>
            </p:spPr>
            <p:txBody>
              <a:bodyPr wrap="none" anchor="ctr"/>
              <a:p>
                <a:r>
                  <a:rPr lang="zh-CN" altLang="en-US" sz="2400" dirty="0">
                    <a:latin typeface="宋体" panose="02010600030101010101" pitchFamily="2" charset="-122"/>
                    <a:ea typeface="宋体" panose="02010600030101010101" pitchFamily="2" charset="-122"/>
                  </a:rPr>
                  <a:t>∞ ∞ </a:t>
                </a:r>
                <a:r>
                  <a:rPr lang="zh-CN" altLang="en-US" sz="2400" dirty="0">
                    <a:latin typeface="Times New Roman" panose="02020603050405020304" pitchFamily="2" charset="0"/>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zh-CN" altLang="en-US" sz="2400" dirty="0">
                    <a:latin typeface="Times New Roman" panose="02020603050405020304" pitchFamily="2" charset="0"/>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35  </a:t>
                </a:r>
                <a:r>
                  <a:rPr lang="en-US" altLang="x-none" sz="2400" dirty="0">
                    <a:latin typeface="宋体" panose="02010600030101010101" pitchFamily="2" charset="-122"/>
                    <a:ea typeface="宋体" panose="02010600030101010101" pitchFamily="2" charset="-122"/>
                  </a:rPr>
                  <a:t>∞</a:t>
                </a:r>
                <a:endParaRPr lang="en-US" altLang="x-none" sz="2400" dirty="0">
                  <a:latin typeface="宋体" panose="02010600030101010101" pitchFamily="2" charset="-122"/>
                  <a:ea typeface="宋体" panose="02010600030101010101" pitchFamily="2" charset="-122"/>
                </a:endParaRPr>
              </a:p>
            </p:txBody>
          </p:sp>
          <p:sp>
            <p:nvSpPr>
              <p:cNvPr id="515120" name="左中括号 561200"/>
              <p:cNvSpPr/>
              <p:nvPr/>
            </p:nvSpPr>
            <p:spPr>
              <a:xfrm>
                <a:off x="0" y="24"/>
                <a:ext cx="45" cy="1338"/>
              </a:xfrm>
              <a:prstGeom prst="leftBracket">
                <a:avLst>
                  <a:gd name="adj" fmla="val 247777"/>
                </a:avLst>
              </a:prstGeom>
              <a:noFill/>
              <a:ln w="19050"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515121" name="右中括号 561201"/>
              <p:cNvSpPr/>
              <p:nvPr/>
            </p:nvSpPr>
            <p:spPr>
              <a:xfrm>
                <a:off x="1920" y="12"/>
                <a:ext cx="45" cy="1338"/>
              </a:xfrm>
              <a:prstGeom prst="rightBracket">
                <a:avLst>
                  <a:gd name="adj" fmla="val 247777"/>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515122" name="矩形 561202"/>
              <p:cNvSpPr/>
              <p:nvPr/>
            </p:nvSpPr>
            <p:spPr>
              <a:xfrm>
                <a:off x="48" y="920"/>
                <a:ext cx="1836" cy="204"/>
              </a:xfrm>
              <a:prstGeom prst="rect">
                <a:avLst/>
              </a:prstGeom>
              <a:noFill/>
              <a:ln w="9525">
                <a:noFill/>
              </a:ln>
            </p:spPr>
            <p:txBody>
              <a:bodyPr wrap="none" anchor="ctr"/>
              <a:p>
                <a:r>
                  <a:rPr lang="zh-CN" altLang="en-US" sz="2400" dirty="0">
                    <a:latin typeface="宋体" panose="02010600030101010101" pitchFamily="2" charset="-122"/>
                    <a:ea typeface="宋体" panose="02010600030101010101" pitchFamily="2" charset="-122"/>
                  </a:rPr>
                  <a:t>∞ ∞</a:t>
                </a:r>
                <a:r>
                  <a:rPr lang="zh-CN" altLang="en-US" sz="2400" dirty="0">
                    <a:latin typeface="Times New Roman" panose="02020603050405020304" pitchFamily="2" charset="0"/>
                    <a:ea typeface="宋体" panose="02010600030101010101" pitchFamily="2" charset="-122"/>
                  </a:rPr>
                  <a:t>   </a:t>
                </a:r>
                <a:r>
                  <a:rPr lang="zh-CN" altLang="en-US" sz="2400" dirty="0">
                    <a:latin typeface="宋体" panose="02010600030101010101" pitchFamily="2" charset="-122"/>
                    <a:ea typeface="宋体" panose="02010600030101010101" pitchFamily="2" charset="-122"/>
                  </a:rPr>
                  <a:t>∞ </a:t>
                </a:r>
                <a:r>
                  <a:rPr lang="zh-CN" altLang="en-US" sz="2400" dirty="0">
                    <a:latin typeface="Times New Roman" panose="02020603050405020304" pitchFamily="2" charset="0"/>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zh-CN" altLang="en-US" sz="2400" dirty="0">
                    <a:latin typeface="Times New Roman" panose="02020603050405020304" pitchFamily="2" charset="0"/>
                    <a:ea typeface="宋体" panose="02010600030101010101" pitchFamily="2" charset="-122"/>
                  </a:rPr>
                  <a:t>  </a:t>
                </a:r>
                <a:r>
                  <a:rPr lang="zh-CN" altLang="en-US" sz="2400" dirty="0">
                    <a:latin typeface="宋体" panose="02010600030101010101" pitchFamily="2" charset="-122"/>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20</a:t>
                </a:r>
                <a:endParaRPr lang="en-US" altLang="x-none" sz="2400" dirty="0">
                  <a:latin typeface="Times New Roman" panose="02020603050405020304" pitchFamily="2" charset="0"/>
                  <a:ea typeface="宋体" panose="02010600030101010101" pitchFamily="2" charset="-122"/>
                </a:endParaRPr>
              </a:p>
            </p:txBody>
          </p:sp>
          <p:sp>
            <p:nvSpPr>
              <p:cNvPr id="515123" name="矩形 561203"/>
              <p:cNvSpPr/>
              <p:nvPr/>
            </p:nvSpPr>
            <p:spPr>
              <a:xfrm>
                <a:off x="45" y="1140"/>
                <a:ext cx="1836" cy="204"/>
              </a:xfrm>
              <a:prstGeom prst="rect">
                <a:avLst/>
              </a:prstGeom>
              <a:noFill/>
              <a:ln w="9525">
                <a:noFill/>
              </a:ln>
            </p:spPr>
            <p:txBody>
              <a:bodyPr wrap="none" anchor="ctr"/>
              <a:p>
                <a:r>
                  <a:rPr lang="zh-CN" altLang="en-US" sz="2400" dirty="0">
                    <a:latin typeface="宋体" panose="02010600030101010101" pitchFamily="2" charset="-122"/>
                    <a:ea typeface="宋体" panose="02010600030101010101" pitchFamily="2" charset="-122"/>
                  </a:rPr>
                  <a:t>∞ ∞</a:t>
                </a:r>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15   80  </a:t>
                </a:r>
                <a:r>
                  <a:rPr lang="en-US" altLang="x-none" sz="2400" dirty="0">
                    <a:latin typeface="宋体" panose="02010600030101010101" pitchFamily="2" charset="-122"/>
                    <a:ea typeface="宋体" panose="02010600030101010101" pitchFamily="2" charset="-122"/>
                  </a:rPr>
                  <a:t>∞ ∞</a:t>
                </a:r>
                <a:endParaRPr lang="en-US" altLang="x-none" sz="2400" dirty="0">
                  <a:latin typeface="宋体" panose="02010600030101010101" pitchFamily="2" charset="-122"/>
                  <a:ea typeface="宋体" panose="02010600030101010101" pitchFamily="2" charset="-122"/>
                </a:endParaRPr>
              </a:p>
            </p:txBody>
          </p:sp>
        </p:grpSp>
      </p:gr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62178" name="表格 562177"/>
          <p:cNvGraphicFramePr/>
          <p:nvPr/>
        </p:nvGraphicFramePr>
        <p:xfrm>
          <a:off x="1981200" y="800100"/>
          <a:ext cx="7924800" cy="5810250"/>
        </p:xfrm>
        <a:graphic>
          <a:graphicData uri="http://schemas.openxmlformats.org/drawingml/2006/table">
            <a:tbl>
              <a:tblPr/>
              <a:tblGrid>
                <a:gridCol w="838200"/>
                <a:gridCol w="1066800"/>
                <a:gridCol w="762000"/>
                <a:gridCol w="762000"/>
                <a:gridCol w="838200"/>
                <a:gridCol w="762000"/>
                <a:gridCol w="762000"/>
                <a:gridCol w="2133600"/>
              </a:tblGrid>
              <a:tr h="822960">
                <a:tc gridSpan="2">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spcBef>
                          <a:spcPct val="0"/>
                        </a:spcBef>
                        <a:buNone/>
                      </a:pPr>
                      <a:r>
                        <a:rPr lang="en-US" altLang="zh-CN" sz="2400" b="1"/>
                        <a:t>             </a:t>
                      </a:r>
                      <a:r>
                        <a:rPr lang="zh-CN" altLang="en-US" sz="2400" b="1"/>
                        <a:t>顶点</a:t>
                      </a:r>
                      <a:endParaRPr lang="zh-CN" altLang="en-US" sz="2400" b="1"/>
                    </a:p>
                    <a:p>
                      <a:pPr marL="0" lvl="0" indent="0">
                        <a:spcBef>
                          <a:spcPct val="0"/>
                        </a:spcBef>
                        <a:buNone/>
                      </a:pPr>
                      <a:r>
                        <a:rPr lang="zh-CN" altLang="en-US" sz="2400" b="1"/>
                        <a:t>步骤</a:t>
                      </a:r>
                      <a:endParaRPr lang="zh-CN" altLang="en-US"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b="1" dirty="0"/>
                        <a:t>1</a:t>
                      </a:r>
                      <a:endParaRPr lang="en-US" altLang="x-none"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b="1" dirty="0"/>
                        <a:t>2</a:t>
                      </a:r>
                      <a:endParaRPr lang="en-US" altLang="x-none"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b="1" dirty="0"/>
                        <a:t>3</a:t>
                      </a:r>
                      <a:endParaRPr lang="en-US" altLang="x-none"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b="1" dirty="0"/>
                        <a:t>4</a:t>
                      </a:r>
                      <a:endParaRPr lang="en-US" altLang="x-none"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b="1" dirty="0"/>
                        <a:t>5</a:t>
                      </a:r>
                      <a:endParaRPr lang="en-US" altLang="x-none"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b="1" dirty="0"/>
                        <a:t>S</a:t>
                      </a:r>
                      <a:endParaRPr lang="en-US" altLang="x-none" b="1" dirty="0"/>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62330">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zh-CN" altLang="en-US" sz="2400" b="1"/>
                        <a:t>初态</a:t>
                      </a:r>
                      <a:endParaRPr lang="zh-CN" altLang="en-US"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t>Dist</a:t>
                      </a:r>
                      <a:endParaRPr lang="en-US" altLang="x-none" sz="2400" b="1" dirty="0"/>
                    </a:p>
                    <a:p>
                      <a:pPr marL="0" lvl="0" indent="0" algn="ctr">
                        <a:spcBef>
                          <a:spcPct val="0"/>
                        </a:spcBef>
                        <a:buNone/>
                      </a:pPr>
                      <a:r>
                        <a:rPr lang="en-US" altLang="x-none" sz="2400" b="1" dirty="0"/>
                        <a:t>pre</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t>20</a:t>
                      </a:r>
                      <a:endParaRPr lang="en-US" altLang="x-none" sz="2400" b="1" dirty="0"/>
                    </a:p>
                    <a:p>
                      <a:pPr marL="0" lvl="0" indent="0" algn="ctr">
                        <a:spcBef>
                          <a:spcPct val="0"/>
                        </a:spcBef>
                        <a:buNone/>
                      </a:pPr>
                      <a:r>
                        <a:rPr lang="en-US" altLang="x-none" sz="2400" b="1" dirty="0"/>
                        <a:t>0</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t>60</a:t>
                      </a:r>
                      <a:endParaRPr lang="en-US" altLang="x-none" sz="2400" b="1" dirty="0"/>
                    </a:p>
                    <a:p>
                      <a:pPr marL="0" lvl="0" indent="0" algn="ctr">
                        <a:spcBef>
                          <a:spcPct val="0"/>
                        </a:spcBef>
                        <a:buNone/>
                      </a:pPr>
                      <a:r>
                        <a:rPr lang="en-US" altLang="x-none" sz="2400" b="1" dirty="0"/>
                        <a:t>0</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zh-CN" altLang="en-US" sz="2400" b="1" dirty="0"/>
                        <a:t>∞</a:t>
                      </a:r>
                      <a:endParaRPr lang="zh-CN" altLang="en-US" sz="2400" b="1" dirty="0"/>
                    </a:p>
                    <a:p>
                      <a:pPr marL="0" lvl="0" indent="0" algn="ctr">
                        <a:spcBef>
                          <a:spcPct val="0"/>
                        </a:spcBef>
                        <a:buNone/>
                      </a:pPr>
                      <a:r>
                        <a:rPr lang="en-US" altLang="x-none" sz="2400" b="1" dirty="0"/>
                        <a:t>0</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t>10</a:t>
                      </a:r>
                      <a:endParaRPr lang="en-US" altLang="x-none" sz="2400" b="1" dirty="0"/>
                    </a:p>
                    <a:p>
                      <a:pPr marL="0" lvl="0" indent="0" algn="ctr">
                        <a:spcBef>
                          <a:spcPct val="0"/>
                        </a:spcBef>
                        <a:buNone/>
                      </a:pPr>
                      <a:r>
                        <a:rPr lang="en-US" altLang="x-none" sz="2400" b="1" dirty="0"/>
                        <a:t>0</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t>65</a:t>
                      </a:r>
                      <a:endParaRPr lang="en-US" altLang="x-none" sz="2400" b="1" dirty="0"/>
                    </a:p>
                    <a:p>
                      <a:pPr marL="0" lvl="0" indent="0" algn="ctr">
                        <a:spcBef>
                          <a:spcPct val="0"/>
                        </a:spcBef>
                        <a:buNone/>
                      </a:pPr>
                      <a:r>
                        <a:rPr lang="en-US" altLang="x-none" sz="2400" b="1" dirty="0"/>
                        <a:t>0</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spcBef>
                          <a:spcPct val="0"/>
                        </a:spcBef>
                        <a:buNone/>
                      </a:pPr>
                      <a:r>
                        <a:rPr lang="en-US" altLang="x-none" sz="2400" b="1" dirty="0"/>
                        <a:t>{0}</a:t>
                      </a:r>
                      <a:endParaRPr lang="en-US" altLang="x-none" sz="2400" b="1" dirty="0"/>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31850">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b="1" dirty="0"/>
                        <a:t>1</a:t>
                      </a:r>
                      <a:endParaRPr lang="en-US" altLang="x-none" b="1"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t>Dist</a:t>
                      </a:r>
                      <a:endParaRPr lang="en-US" altLang="x-none" sz="2400" b="1" dirty="0"/>
                    </a:p>
                    <a:p>
                      <a:pPr marL="0" lvl="0" indent="0" algn="ctr">
                        <a:spcBef>
                          <a:spcPct val="0"/>
                        </a:spcBef>
                        <a:buNone/>
                      </a:pPr>
                      <a:r>
                        <a:rPr lang="en-US" altLang="x-none" sz="2400" b="1" dirty="0"/>
                        <a:t>pre</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t>20</a:t>
                      </a:r>
                      <a:endParaRPr lang="en-US" altLang="x-none" sz="2400" b="1" dirty="0"/>
                    </a:p>
                    <a:p>
                      <a:pPr marL="0" lvl="0" indent="0" algn="ctr">
                        <a:spcBef>
                          <a:spcPct val="0"/>
                        </a:spcBef>
                        <a:buNone/>
                      </a:pPr>
                      <a:r>
                        <a:rPr lang="en-US" altLang="x-none" sz="2400" b="1" dirty="0"/>
                        <a:t>0</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t>60</a:t>
                      </a:r>
                      <a:endParaRPr lang="en-US" altLang="x-none" sz="2400" b="1" dirty="0"/>
                    </a:p>
                    <a:p>
                      <a:pPr marL="0" lvl="0" indent="0" algn="ctr">
                        <a:spcBef>
                          <a:spcPct val="0"/>
                        </a:spcBef>
                        <a:buNone/>
                      </a:pPr>
                      <a:r>
                        <a:rPr lang="en-US" altLang="x-none" sz="2400" b="1" dirty="0"/>
                        <a:t>0</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zh-CN" altLang="en-US" sz="2400" b="1" dirty="0"/>
                        <a:t>∞</a:t>
                      </a:r>
                      <a:endParaRPr lang="zh-CN" altLang="en-US" sz="2400" b="1" dirty="0"/>
                    </a:p>
                    <a:p>
                      <a:pPr marL="0" lvl="0" indent="0" algn="ctr">
                        <a:spcBef>
                          <a:spcPct val="0"/>
                        </a:spcBef>
                        <a:buNone/>
                      </a:pPr>
                      <a:r>
                        <a:rPr lang="en-US" altLang="x-none" sz="2400" b="1" dirty="0"/>
                        <a:t>0</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solidFill>
                            <a:schemeClr val="folHlink"/>
                          </a:solidFill>
                        </a:rPr>
                        <a:t>10</a:t>
                      </a:r>
                      <a:endParaRPr lang="en-US" altLang="x-none" sz="2400" b="1" dirty="0">
                        <a:solidFill>
                          <a:schemeClr val="folHlink"/>
                        </a:solidFill>
                      </a:endParaRPr>
                    </a:p>
                    <a:p>
                      <a:pPr marL="0" lvl="0" indent="0" algn="ctr">
                        <a:spcBef>
                          <a:spcPct val="0"/>
                        </a:spcBef>
                        <a:buNone/>
                      </a:pPr>
                      <a:r>
                        <a:rPr lang="en-US" altLang="x-none" sz="2400" b="1" dirty="0"/>
                        <a:t>0</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t>30</a:t>
                      </a:r>
                      <a:endParaRPr lang="en-US" altLang="x-none" sz="2400" b="1" dirty="0"/>
                    </a:p>
                    <a:p>
                      <a:pPr marL="0" lvl="0" indent="0" algn="ctr">
                        <a:spcBef>
                          <a:spcPct val="0"/>
                        </a:spcBef>
                        <a:buNone/>
                      </a:pPr>
                      <a:r>
                        <a:rPr lang="en-US" altLang="x-none" sz="2400" b="1" dirty="0">
                          <a:solidFill>
                            <a:schemeClr val="hlink"/>
                          </a:solidFill>
                        </a:rPr>
                        <a:t>4</a:t>
                      </a:r>
                      <a:endParaRPr lang="en-US" altLang="x-none" sz="2400" b="1" dirty="0">
                        <a:solidFill>
                          <a:schemeClr val="hlink"/>
                        </a:solidFill>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spcBef>
                          <a:spcPct val="0"/>
                        </a:spcBef>
                        <a:buNone/>
                      </a:pPr>
                      <a:r>
                        <a:rPr lang="en-US" altLang="x-none" sz="2400" b="1" dirty="0"/>
                        <a:t>{0, </a:t>
                      </a:r>
                      <a:r>
                        <a:rPr lang="en-US" altLang="x-none" sz="2400" b="1" dirty="0">
                          <a:solidFill>
                            <a:schemeClr val="folHlink"/>
                          </a:solidFill>
                        </a:rPr>
                        <a:t>4</a:t>
                      </a:r>
                      <a:r>
                        <a:rPr lang="en-US" altLang="x-none" sz="2400" b="1" dirty="0"/>
                        <a:t>}</a:t>
                      </a:r>
                      <a:endParaRPr lang="en-US" altLang="x-none" sz="2400" b="1" dirty="0"/>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22960">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b="1" dirty="0"/>
                        <a:t>2</a:t>
                      </a:r>
                      <a:endParaRPr lang="en-US" altLang="x-none" b="1"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t>Dist</a:t>
                      </a:r>
                      <a:endParaRPr lang="en-US" altLang="x-none" sz="2400" b="1" dirty="0"/>
                    </a:p>
                    <a:p>
                      <a:pPr marL="0" lvl="0" indent="0" algn="ctr">
                        <a:spcBef>
                          <a:spcPct val="0"/>
                        </a:spcBef>
                        <a:buNone/>
                      </a:pPr>
                      <a:r>
                        <a:rPr lang="en-US" altLang="x-none" sz="2400" b="1" dirty="0"/>
                        <a:t>pre</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solidFill>
                            <a:schemeClr val="folHlink"/>
                          </a:solidFill>
                        </a:rPr>
                        <a:t>20</a:t>
                      </a:r>
                      <a:endParaRPr lang="en-US" altLang="x-none" sz="2400" b="1" dirty="0">
                        <a:solidFill>
                          <a:schemeClr val="folHlink"/>
                        </a:solidFill>
                      </a:endParaRPr>
                    </a:p>
                    <a:p>
                      <a:pPr marL="0" lvl="0" indent="0" algn="ctr">
                        <a:spcBef>
                          <a:spcPct val="0"/>
                        </a:spcBef>
                        <a:buNone/>
                      </a:pPr>
                      <a:r>
                        <a:rPr lang="en-US" altLang="x-none" sz="2400" b="1" dirty="0"/>
                        <a:t>0</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t>50</a:t>
                      </a:r>
                      <a:endParaRPr lang="en-US" altLang="x-none" sz="2400" b="1" dirty="0"/>
                    </a:p>
                    <a:p>
                      <a:pPr marL="0" lvl="0" indent="0" algn="ctr">
                        <a:spcBef>
                          <a:spcPct val="0"/>
                        </a:spcBef>
                        <a:buNone/>
                      </a:pPr>
                      <a:r>
                        <a:rPr lang="en-US" altLang="x-none" sz="2400" b="1" dirty="0">
                          <a:solidFill>
                            <a:schemeClr val="hlink"/>
                          </a:solidFill>
                        </a:rPr>
                        <a:t>1</a:t>
                      </a:r>
                      <a:endParaRPr lang="en-US" altLang="x-none" sz="2400" b="1" dirty="0">
                        <a:solidFill>
                          <a:schemeClr val="hlink"/>
                        </a:solidFill>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t>90</a:t>
                      </a:r>
                      <a:endParaRPr lang="en-US" altLang="x-none" sz="2400" b="1" dirty="0"/>
                    </a:p>
                    <a:p>
                      <a:pPr marL="0" lvl="0" indent="0" algn="ctr">
                        <a:spcBef>
                          <a:spcPct val="0"/>
                        </a:spcBef>
                        <a:buNone/>
                      </a:pPr>
                      <a:r>
                        <a:rPr lang="en-US" altLang="x-none" sz="2400" b="1" dirty="0">
                          <a:solidFill>
                            <a:schemeClr val="hlink"/>
                          </a:solidFill>
                        </a:rPr>
                        <a:t>1</a:t>
                      </a:r>
                      <a:endParaRPr lang="en-US" altLang="x-none" sz="2400" b="1" dirty="0">
                        <a:solidFill>
                          <a:schemeClr val="hlink"/>
                        </a:solidFill>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solidFill>
                            <a:schemeClr val="folHlink"/>
                          </a:solidFill>
                        </a:rPr>
                        <a:t>10</a:t>
                      </a:r>
                      <a:endParaRPr lang="en-US" altLang="x-none" sz="2400" b="1" dirty="0">
                        <a:solidFill>
                          <a:schemeClr val="folHlink"/>
                        </a:solidFill>
                      </a:endParaRPr>
                    </a:p>
                    <a:p>
                      <a:pPr marL="0" lvl="0" indent="0" algn="ctr">
                        <a:spcBef>
                          <a:spcPct val="0"/>
                        </a:spcBef>
                        <a:buNone/>
                      </a:pPr>
                      <a:r>
                        <a:rPr lang="en-US" altLang="x-none" sz="2400" b="1" dirty="0"/>
                        <a:t>0</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t>30</a:t>
                      </a:r>
                      <a:endParaRPr lang="en-US" altLang="x-none" sz="2400" b="1" dirty="0"/>
                    </a:p>
                    <a:p>
                      <a:pPr marL="0" lvl="0" indent="0" algn="ctr">
                        <a:spcBef>
                          <a:spcPct val="0"/>
                        </a:spcBef>
                        <a:buNone/>
                      </a:pPr>
                      <a:r>
                        <a:rPr lang="en-US" altLang="x-none" sz="2400" b="1" dirty="0">
                          <a:solidFill>
                            <a:schemeClr val="hlink"/>
                          </a:solidFill>
                        </a:rPr>
                        <a:t>4</a:t>
                      </a:r>
                      <a:endParaRPr lang="en-US" altLang="x-none" sz="2400" b="1" dirty="0">
                        <a:solidFill>
                          <a:schemeClr val="hlink"/>
                        </a:solidFill>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spcBef>
                          <a:spcPct val="0"/>
                        </a:spcBef>
                        <a:buNone/>
                      </a:pPr>
                      <a:r>
                        <a:rPr lang="en-US" altLang="x-none" sz="2400" b="1" dirty="0"/>
                        <a:t>{0, </a:t>
                      </a:r>
                      <a:r>
                        <a:rPr lang="en-US" altLang="x-none" sz="2400" b="1" dirty="0">
                          <a:solidFill>
                            <a:schemeClr val="folHlink"/>
                          </a:solidFill>
                        </a:rPr>
                        <a:t>4</a:t>
                      </a:r>
                      <a:r>
                        <a:rPr lang="en-US" altLang="x-none" sz="2400" b="1" dirty="0"/>
                        <a:t>, </a:t>
                      </a:r>
                      <a:r>
                        <a:rPr lang="en-US" altLang="x-none" sz="2400" b="1" dirty="0">
                          <a:solidFill>
                            <a:schemeClr val="folHlink"/>
                          </a:solidFill>
                        </a:rPr>
                        <a:t>1</a:t>
                      </a:r>
                      <a:r>
                        <a:rPr lang="en-US" altLang="x-none" sz="2400" b="1" dirty="0"/>
                        <a:t>}</a:t>
                      </a:r>
                      <a:endParaRPr lang="en-US" altLang="x-none" sz="2400" b="1" dirty="0"/>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22960">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b="1" dirty="0"/>
                        <a:t>3</a:t>
                      </a:r>
                      <a:endParaRPr lang="en-US" altLang="x-none" b="1"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t>Dist</a:t>
                      </a:r>
                      <a:endParaRPr lang="en-US" altLang="x-none" sz="2400" b="1" dirty="0"/>
                    </a:p>
                    <a:p>
                      <a:pPr marL="0" lvl="0" indent="0" algn="ctr">
                        <a:spcBef>
                          <a:spcPct val="0"/>
                        </a:spcBef>
                        <a:buNone/>
                      </a:pPr>
                      <a:r>
                        <a:rPr lang="en-US" altLang="x-none" sz="2400" b="1" dirty="0"/>
                        <a:t>pre</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solidFill>
                            <a:schemeClr val="folHlink"/>
                          </a:solidFill>
                        </a:rPr>
                        <a:t>20</a:t>
                      </a:r>
                      <a:endParaRPr lang="en-US" altLang="x-none" sz="2400" b="1" dirty="0">
                        <a:solidFill>
                          <a:schemeClr val="folHlink"/>
                        </a:solidFill>
                      </a:endParaRPr>
                    </a:p>
                    <a:p>
                      <a:pPr marL="0" lvl="0" indent="0" algn="ctr">
                        <a:spcBef>
                          <a:spcPct val="0"/>
                        </a:spcBef>
                        <a:buNone/>
                      </a:pPr>
                      <a:r>
                        <a:rPr lang="en-US" altLang="x-none" sz="2400" b="1" dirty="0"/>
                        <a:t>0</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t>45</a:t>
                      </a:r>
                      <a:endParaRPr lang="en-US" altLang="x-none" sz="2400" b="1" dirty="0"/>
                    </a:p>
                    <a:p>
                      <a:pPr marL="0" lvl="0" indent="0" algn="ctr">
                        <a:spcBef>
                          <a:spcPct val="0"/>
                        </a:spcBef>
                        <a:buNone/>
                      </a:pPr>
                      <a:r>
                        <a:rPr lang="en-US" altLang="x-none" sz="2400" b="1" dirty="0">
                          <a:solidFill>
                            <a:schemeClr val="hlink"/>
                          </a:solidFill>
                        </a:rPr>
                        <a:t>5</a:t>
                      </a:r>
                      <a:endParaRPr lang="en-US" altLang="x-none" sz="2400" b="1" dirty="0">
                        <a:solidFill>
                          <a:schemeClr val="hlink"/>
                        </a:solidFill>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t>90</a:t>
                      </a:r>
                      <a:endParaRPr lang="en-US" altLang="x-none" sz="2400" b="1" dirty="0"/>
                    </a:p>
                    <a:p>
                      <a:pPr marL="0" lvl="0" indent="0" algn="ctr">
                        <a:spcBef>
                          <a:spcPct val="0"/>
                        </a:spcBef>
                        <a:buNone/>
                      </a:pPr>
                      <a:r>
                        <a:rPr lang="en-US" altLang="x-none" sz="2400" b="1" dirty="0">
                          <a:solidFill>
                            <a:schemeClr val="hlink"/>
                          </a:solidFill>
                        </a:rPr>
                        <a:t>1</a:t>
                      </a:r>
                      <a:endParaRPr lang="en-US" altLang="x-none" sz="2400" b="1" dirty="0">
                        <a:solidFill>
                          <a:schemeClr val="hlink"/>
                        </a:solidFill>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solidFill>
                            <a:schemeClr val="folHlink"/>
                          </a:solidFill>
                        </a:rPr>
                        <a:t>10</a:t>
                      </a:r>
                      <a:endParaRPr lang="en-US" altLang="x-none" sz="2400" b="1" dirty="0">
                        <a:solidFill>
                          <a:schemeClr val="folHlink"/>
                        </a:solidFill>
                      </a:endParaRPr>
                    </a:p>
                    <a:p>
                      <a:pPr marL="0" lvl="0" indent="0" algn="ctr">
                        <a:spcBef>
                          <a:spcPct val="0"/>
                        </a:spcBef>
                        <a:buNone/>
                      </a:pPr>
                      <a:r>
                        <a:rPr lang="en-US" altLang="x-none" sz="2400" b="1" dirty="0"/>
                        <a:t>0</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solidFill>
                            <a:schemeClr val="folHlink"/>
                          </a:solidFill>
                        </a:rPr>
                        <a:t>30</a:t>
                      </a:r>
                      <a:endParaRPr lang="en-US" altLang="x-none" sz="2400" b="1" dirty="0">
                        <a:solidFill>
                          <a:schemeClr val="folHlink"/>
                        </a:solidFill>
                      </a:endParaRPr>
                    </a:p>
                    <a:p>
                      <a:pPr marL="0" lvl="0" indent="0" algn="ctr">
                        <a:spcBef>
                          <a:spcPct val="0"/>
                        </a:spcBef>
                        <a:buNone/>
                      </a:pPr>
                      <a:r>
                        <a:rPr lang="en-US" altLang="x-none" sz="2400" b="1" dirty="0">
                          <a:solidFill>
                            <a:schemeClr val="hlink"/>
                          </a:solidFill>
                        </a:rPr>
                        <a:t>4</a:t>
                      </a:r>
                      <a:endParaRPr lang="en-US" altLang="x-none" sz="2400" b="1" dirty="0">
                        <a:solidFill>
                          <a:schemeClr val="hlink"/>
                        </a:solidFill>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spcBef>
                          <a:spcPct val="0"/>
                        </a:spcBef>
                        <a:buNone/>
                      </a:pPr>
                      <a:r>
                        <a:rPr lang="en-US" altLang="x-none" sz="2400" b="1" dirty="0"/>
                        <a:t>{0, </a:t>
                      </a:r>
                      <a:r>
                        <a:rPr lang="en-US" altLang="x-none" sz="2400" b="1" dirty="0">
                          <a:solidFill>
                            <a:schemeClr val="folHlink"/>
                          </a:solidFill>
                        </a:rPr>
                        <a:t>4</a:t>
                      </a:r>
                      <a:r>
                        <a:rPr lang="en-US" altLang="x-none" sz="2400" b="1" dirty="0"/>
                        <a:t>, </a:t>
                      </a:r>
                      <a:r>
                        <a:rPr lang="en-US" altLang="x-none" sz="2400" b="1" dirty="0">
                          <a:solidFill>
                            <a:schemeClr val="folHlink"/>
                          </a:solidFill>
                        </a:rPr>
                        <a:t>1</a:t>
                      </a:r>
                      <a:r>
                        <a:rPr lang="en-US" altLang="x-none" sz="2400" b="1" dirty="0"/>
                        <a:t>,</a:t>
                      </a:r>
                      <a:r>
                        <a:rPr lang="en-US" altLang="x-none" sz="2400" b="1" dirty="0">
                          <a:solidFill>
                            <a:schemeClr val="folHlink"/>
                          </a:solidFill>
                        </a:rPr>
                        <a:t> 5</a:t>
                      </a:r>
                      <a:r>
                        <a:rPr lang="en-US" altLang="x-none" sz="2400" b="1" dirty="0"/>
                        <a:t>}</a:t>
                      </a:r>
                      <a:endParaRPr lang="en-US" altLang="x-none" sz="2400" b="1" dirty="0"/>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22960">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b="1" dirty="0"/>
                        <a:t>4</a:t>
                      </a:r>
                      <a:endParaRPr lang="en-US" altLang="x-none" b="1"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t>Dist</a:t>
                      </a:r>
                      <a:endParaRPr lang="en-US" altLang="x-none" sz="2400" b="1" dirty="0"/>
                    </a:p>
                    <a:p>
                      <a:pPr marL="0" lvl="0" indent="0" algn="ctr">
                        <a:spcBef>
                          <a:spcPct val="0"/>
                        </a:spcBef>
                        <a:buNone/>
                      </a:pPr>
                      <a:r>
                        <a:rPr lang="en-US" altLang="x-none" sz="2400" b="1" dirty="0"/>
                        <a:t>pre</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solidFill>
                            <a:schemeClr val="folHlink"/>
                          </a:solidFill>
                        </a:rPr>
                        <a:t>20</a:t>
                      </a:r>
                      <a:endParaRPr lang="en-US" altLang="x-none" sz="2400" b="1" dirty="0">
                        <a:solidFill>
                          <a:schemeClr val="folHlink"/>
                        </a:solidFill>
                      </a:endParaRPr>
                    </a:p>
                    <a:p>
                      <a:pPr marL="0" lvl="0" indent="0" algn="ctr">
                        <a:spcBef>
                          <a:spcPct val="0"/>
                        </a:spcBef>
                        <a:buNone/>
                      </a:pPr>
                      <a:r>
                        <a:rPr lang="en-US" altLang="x-none" sz="2400" b="1" dirty="0"/>
                        <a:t>0</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solidFill>
                            <a:schemeClr val="folHlink"/>
                          </a:solidFill>
                        </a:rPr>
                        <a:t>45</a:t>
                      </a:r>
                      <a:endParaRPr lang="en-US" altLang="x-none" sz="2400" b="1" dirty="0">
                        <a:solidFill>
                          <a:schemeClr val="folHlink"/>
                        </a:solidFill>
                      </a:endParaRPr>
                    </a:p>
                    <a:p>
                      <a:pPr marL="0" lvl="0" indent="0" algn="ctr">
                        <a:spcBef>
                          <a:spcPct val="0"/>
                        </a:spcBef>
                        <a:buNone/>
                      </a:pPr>
                      <a:r>
                        <a:rPr lang="en-US" altLang="x-none" sz="2400" b="1" dirty="0">
                          <a:solidFill>
                            <a:schemeClr val="hlink"/>
                          </a:solidFill>
                        </a:rPr>
                        <a:t>5</a:t>
                      </a:r>
                      <a:endParaRPr lang="en-US" altLang="x-none" sz="2400" b="1" dirty="0">
                        <a:solidFill>
                          <a:schemeClr val="hlink"/>
                        </a:solidFill>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t>85</a:t>
                      </a:r>
                      <a:endParaRPr lang="en-US" altLang="x-none" sz="2400" b="1" dirty="0"/>
                    </a:p>
                    <a:p>
                      <a:pPr marL="0" lvl="0" indent="0" algn="ctr">
                        <a:spcBef>
                          <a:spcPct val="0"/>
                        </a:spcBef>
                        <a:buNone/>
                      </a:pPr>
                      <a:r>
                        <a:rPr lang="en-US" altLang="x-none" sz="2400" b="1" dirty="0">
                          <a:solidFill>
                            <a:schemeClr val="hlink"/>
                          </a:solidFill>
                        </a:rPr>
                        <a:t>2</a:t>
                      </a:r>
                      <a:endParaRPr lang="en-US" altLang="x-none" sz="2400" b="1" dirty="0">
                        <a:solidFill>
                          <a:schemeClr val="hlink"/>
                        </a:solidFill>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solidFill>
                            <a:schemeClr val="folHlink"/>
                          </a:solidFill>
                        </a:rPr>
                        <a:t>10</a:t>
                      </a:r>
                      <a:endParaRPr lang="en-US" altLang="x-none" sz="2400" b="1" dirty="0">
                        <a:solidFill>
                          <a:schemeClr val="folHlink"/>
                        </a:solidFill>
                      </a:endParaRPr>
                    </a:p>
                    <a:p>
                      <a:pPr marL="0" lvl="0" indent="0" algn="ctr">
                        <a:spcBef>
                          <a:spcPct val="0"/>
                        </a:spcBef>
                        <a:buNone/>
                      </a:pPr>
                      <a:r>
                        <a:rPr lang="en-US" altLang="x-none" sz="2400" b="1" dirty="0"/>
                        <a:t>0</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solidFill>
                            <a:schemeClr val="folHlink"/>
                          </a:solidFill>
                        </a:rPr>
                        <a:t>30</a:t>
                      </a:r>
                      <a:endParaRPr lang="en-US" altLang="x-none" sz="2400" b="1" dirty="0">
                        <a:solidFill>
                          <a:schemeClr val="folHlink"/>
                        </a:solidFill>
                      </a:endParaRPr>
                    </a:p>
                    <a:p>
                      <a:pPr marL="0" lvl="0" indent="0" algn="ctr">
                        <a:spcBef>
                          <a:spcPct val="0"/>
                        </a:spcBef>
                        <a:buNone/>
                      </a:pPr>
                      <a:r>
                        <a:rPr lang="en-US" altLang="x-none" sz="2400" b="1" dirty="0">
                          <a:solidFill>
                            <a:schemeClr val="hlink"/>
                          </a:solidFill>
                        </a:rPr>
                        <a:t>4</a:t>
                      </a:r>
                      <a:endParaRPr lang="en-US" altLang="x-none" sz="2400" b="1" dirty="0">
                        <a:solidFill>
                          <a:schemeClr val="hlink"/>
                        </a:solidFill>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spcBef>
                          <a:spcPct val="0"/>
                        </a:spcBef>
                        <a:buNone/>
                      </a:pPr>
                      <a:r>
                        <a:rPr lang="en-US" altLang="x-none" sz="2400" b="1" dirty="0"/>
                        <a:t>{0, </a:t>
                      </a:r>
                      <a:r>
                        <a:rPr lang="en-US" altLang="x-none" sz="2400" b="1" dirty="0">
                          <a:solidFill>
                            <a:schemeClr val="folHlink"/>
                          </a:solidFill>
                        </a:rPr>
                        <a:t>4</a:t>
                      </a:r>
                      <a:r>
                        <a:rPr lang="en-US" altLang="x-none" sz="2400" b="1" dirty="0"/>
                        <a:t>, </a:t>
                      </a:r>
                      <a:r>
                        <a:rPr lang="en-US" altLang="x-none" sz="2400" b="1" dirty="0">
                          <a:solidFill>
                            <a:schemeClr val="folHlink"/>
                          </a:solidFill>
                        </a:rPr>
                        <a:t>1</a:t>
                      </a:r>
                      <a:r>
                        <a:rPr lang="en-US" altLang="x-none" sz="2400" b="1" dirty="0"/>
                        <a:t>,</a:t>
                      </a:r>
                      <a:r>
                        <a:rPr lang="en-US" altLang="x-none" sz="2400" b="1" dirty="0">
                          <a:solidFill>
                            <a:schemeClr val="folHlink"/>
                          </a:solidFill>
                        </a:rPr>
                        <a:t> 5</a:t>
                      </a:r>
                      <a:r>
                        <a:rPr lang="en-US" altLang="x-none" sz="2400" b="1" dirty="0"/>
                        <a:t>,</a:t>
                      </a:r>
                      <a:r>
                        <a:rPr lang="en-US" altLang="x-none" sz="2400" b="1" dirty="0">
                          <a:solidFill>
                            <a:schemeClr val="folHlink"/>
                          </a:solidFill>
                        </a:rPr>
                        <a:t> 2</a:t>
                      </a:r>
                      <a:r>
                        <a:rPr lang="en-US" altLang="x-none" sz="2400" b="1" dirty="0"/>
                        <a:t>}</a:t>
                      </a:r>
                      <a:endParaRPr lang="en-US" altLang="x-none" sz="2400" b="1" dirty="0"/>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24230">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b="1" dirty="0"/>
                        <a:t>5</a:t>
                      </a:r>
                      <a:endParaRPr lang="en-US" altLang="x-none" b="1"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t>Dist</a:t>
                      </a:r>
                      <a:endParaRPr lang="en-US" altLang="x-none" sz="2400" b="1" dirty="0"/>
                    </a:p>
                    <a:p>
                      <a:pPr marL="0" lvl="0" indent="0" algn="ctr">
                        <a:spcBef>
                          <a:spcPct val="0"/>
                        </a:spcBef>
                        <a:buNone/>
                      </a:pPr>
                      <a:r>
                        <a:rPr lang="en-US" altLang="x-none" sz="2400" b="1" dirty="0"/>
                        <a:t>pre</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solidFill>
                            <a:schemeClr val="folHlink"/>
                          </a:solidFill>
                        </a:rPr>
                        <a:t>20</a:t>
                      </a:r>
                      <a:endParaRPr lang="en-US" altLang="x-none" sz="2400" b="1" dirty="0">
                        <a:solidFill>
                          <a:schemeClr val="folHlink"/>
                        </a:solidFill>
                      </a:endParaRPr>
                    </a:p>
                    <a:p>
                      <a:pPr marL="0" lvl="0" indent="0" algn="ctr">
                        <a:spcBef>
                          <a:spcPct val="0"/>
                        </a:spcBef>
                        <a:buNone/>
                      </a:pPr>
                      <a:r>
                        <a:rPr lang="en-US" altLang="x-none" sz="2400" b="1" dirty="0"/>
                        <a:t>0</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solidFill>
                            <a:schemeClr val="folHlink"/>
                          </a:solidFill>
                        </a:rPr>
                        <a:t>45</a:t>
                      </a:r>
                      <a:endParaRPr lang="en-US" altLang="x-none" sz="2400" b="1" dirty="0">
                        <a:solidFill>
                          <a:schemeClr val="folHlink"/>
                        </a:solidFill>
                      </a:endParaRPr>
                    </a:p>
                    <a:p>
                      <a:pPr marL="0" lvl="0" indent="0" algn="ctr">
                        <a:spcBef>
                          <a:spcPct val="0"/>
                        </a:spcBef>
                        <a:buNone/>
                      </a:pPr>
                      <a:r>
                        <a:rPr lang="en-US" altLang="x-none" sz="2400" b="1" dirty="0">
                          <a:solidFill>
                            <a:schemeClr val="hlink"/>
                          </a:solidFill>
                        </a:rPr>
                        <a:t>5</a:t>
                      </a:r>
                      <a:endParaRPr lang="en-US" altLang="x-none" sz="2400" b="1" dirty="0">
                        <a:solidFill>
                          <a:schemeClr val="hlink"/>
                        </a:solidFill>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solidFill>
                            <a:schemeClr val="folHlink"/>
                          </a:solidFill>
                        </a:rPr>
                        <a:t>85</a:t>
                      </a:r>
                      <a:endParaRPr lang="en-US" altLang="x-none" sz="2400" b="1" dirty="0">
                        <a:solidFill>
                          <a:schemeClr val="folHlink"/>
                        </a:solidFill>
                      </a:endParaRPr>
                    </a:p>
                    <a:p>
                      <a:pPr marL="0" lvl="0" indent="0" algn="ctr">
                        <a:spcBef>
                          <a:spcPct val="0"/>
                        </a:spcBef>
                        <a:buNone/>
                      </a:pPr>
                      <a:r>
                        <a:rPr lang="en-US" altLang="x-none" sz="2400" b="1" dirty="0">
                          <a:solidFill>
                            <a:schemeClr val="hlink"/>
                          </a:solidFill>
                        </a:rPr>
                        <a:t>2</a:t>
                      </a:r>
                      <a:endParaRPr lang="en-US" altLang="x-none" sz="2400" b="1" dirty="0">
                        <a:solidFill>
                          <a:schemeClr val="hlink"/>
                        </a:solidFill>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solidFill>
                            <a:schemeClr val="folHlink"/>
                          </a:solidFill>
                        </a:rPr>
                        <a:t>10</a:t>
                      </a:r>
                      <a:endParaRPr lang="en-US" altLang="x-none" sz="2400" b="1" dirty="0">
                        <a:solidFill>
                          <a:schemeClr val="folHlink"/>
                        </a:solidFill>
                      </a:endParaRPr>
                    </a:p>
                    <a:p>
                      <a:pPr marL="0" lvl="0" indent="0" algn="ctr">
                        <a:spcBef>
                          <a:spcPct val="0"/>
                        </a:spcBef>
                        <a:buNone/>
                      </a:pPr>
                      <a:r>
                        <a:rPr lang="en-US" altLang="x-none" sz="2400" b="1" dirty="0"/>
                        <a:t>0</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spcBef>
                          <a:spcPct val="0"/>
                        </a:spcBef>
                        <a:buNone/>
                      </a:pPr>
                      <a:r>
                        <a:rPr lang="en-US" altLang="x-none" sz="2400" b="1" dirty="0">
                          <a:solidFill>
                            <a:schemeClr val="folHlink"/>
                          </a:solidFill>
                        </a:rPr>
                        <a:t>30</a:t>
                      </a:r>
                      <a:endParaRPr lang="en-US" altLang="x-none" sz="2400" b="1" dirty="0">
                        <a:solidFill>
                          <a:schemeClr val="folHlink"/>
                        </a:solidFill>
                      </a:endParaRPr>
                    </a:p>
                    <a:p>
                      <a:pPr marL="0" lvl="0" indent="0" algn="ctr">
                        <a:spcBef>
                          <a:spcPct val="0"/>
                        </a:spcBef>
                        <a:buNone/>
                      </a:pPr>
                      <a:r>
                        <a:rPr lang="en-US" altLang="x-none" sz="2400" b="1" dirty="0">
                          <a:solidFill>
                            <a:schemeClr val="hlink"/>
                          </a:solidFill>
                        </a:rPr>
                        <a:t>4</a:t>
                      </a:r>
                      <a:endParaRPr lang="en-US" altLang="x-none" sz="2400" b="1" dirty="0">
                        <a:solidFill>
                          <a:schemeClr val="hlink"/>
                        </a:solidFill>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spcBef>
                          <a:spcPct val="0"/>
                        </a:spcBef>
                        <a:buNone/>
                      </a:pPr>
                      <a:r>
                        <a:rPr lang="en-US" altLang="x-none" sz="2400" b="1" dirty="0"/>
                        <a:t>{0, </a:t>
                      </a:r>
                      <a:r>
                        <a:rPr lang="en-US" altLang="x-none" sz="2400" b="1" dirty="0">
                          <a:solidFill>
                            <a:schemeClr val="folHlink"/>
                          </a:solidFill>
                        </a:rPr>
                        <a:t>4</a:t>
                      </a:r>
                      <a:r>
                        <a:rPr lang="en-US" altLang="x-none" sz="2400" b="1" dirty="0"/>
                        <a:t>, </a:t>
                      </a:r>
                      <a:r>
                        <a:rPr lang="en-US" altLang="x-none" sz="2400" b="1" dirty="0">
                          <a:solidFill>
                            <a:schemeClr val="folHlink"/>
                          </a:solidFill>
                        </a:rPr>
                        <a:t>1</a:t>
                      </a:r>
                      <a:r>
                        <a:rPr lang="en-US" altLang="x-none" sz="2400" b="1" dirty="0"/>
                        <a:t>,</a:t>
                      </a:r>
                      <a:r>
                        <a:rPr lang="en-US" altLang="x-none" sz="2400" b="1" dirty="0">
                          <a:solidFill>
                            <a:schemeClr val="folHlink"/>
                          </a:solidFill>
                        </a:rPr>
                        <a:t> 5</a:t>
                      </a:r>
                      <a:r>
                        <a:rPr lang="en-US" altLang="x-none" sz="2400" b="1" dirty="0"/>
                        <a:t>,</a:t>
                      </a:r>
                      <a:r>
                        <a:rPr lang="en-US" altLang="x-none" sz="2400" b="1" dirty="0">
                          <a:solidFill>
                            <a:schemeClr val="folHlink"/>
                          </a:solidFill>
                        </a:rPr>
                        <a:t> 2</a:t>
                      </a:r>
                      <a:r>
                        <a:rPr lang="en-US" altLang="x-none" sz="2400" b="1" dirty="0"/>
                        <a:t>,</a:t>
                      </a:r>
                      <a:r>
                        <a:rPr lang="en-US" altLang="x-none" sz="2400" b="1" dirty="0">
                          <a:solidFill>
                            <a:schemeClr val="folHlink"/>
                          </a:solidFill>
                        </a:rPr>
                        <a:t> 3</a:t>
                      </a:r>
                      <a:r>
                        <a:rPr lang="en-US" altLang="x-none" sz="2400" b="1" dirty="0"/>
                        <a:t>}</a:t>
                      </a:r>
                      <a:endParaRPr lang="en-US" altLang="x-none" sz="2400" b="1" dirty="0"/>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516172" name="直接连接符 562252"/>
          <p:cNvSpPr/>
          <p:nvPr/>
        </p:nvSpPr>
        <p:spPr>
          <a:xfrm>
            <a:off x="1981200" y="808038"/>
            <a:ext cx="1882775" cy="820737"/>
          </a:xfrm>
          <a:prstGeom prst="line">
            <a:avLst/>
          </a:prstGeom>
          <a:ln w="28575" cap="flat" cmpd="sng">
            <a:solidFill>
              <a:schemeClr val="tx1"/>
            </a:solidFill>
            <a:prstDash val="solid"/>
            <a:round/>
            <a:headEnd type="none" w="med" len="med"/>
            <a:tailEnd type="none" w="med" len="med"/>
          </a:ln>
        </p:spPr>
      </p:sp>
      <p:sp>
        <p:nvSpPr>
          <p:cNvPr id="516173" name="矩形 562253"/>
          <p:cNvSpPr/>
          <p:nvPr/>
        </p:nvSpPr>
        <p:spPr>
          <a:xfrm>
            <a:off x="2208213" y="188913"/>
            <a:ext cx="7559675" cy="431800"/>
          </a:xfrm>
          <a:prstGeom prst="rect">
            <a:avLst/>
          </a:prstGeom>
          <a:noFill/>
          <a:ln w="9525">
            <a:noFill/>
          </a:ln>
        </p:spPr>
        <p:txBody>
          <a:bodyPr wrap="none" anchor="ctr"/>
          <a:p>
            <a:pPr algn="ctr">
              <a:spcBef>
                <a:spcPct val="20000"/>
              </a:spcBef>
            </a:pPr>
            <a:r>
              <a:rPr lang="zh-CN" altLang="en-US" sz="2400" b="1" dirty="0">
                <a:latin typeface="Times New Roman" panose="02020603050405020304" pitchFamily="2" charset="0"/>
                <a:ea typeface="宋体" panose="02010600030101010101" pitchFamily="2" charset="-122"/>
              </a:rPr>
              <a:t>表</a:t>
            </a:r>
            <a:r>
              <a:rPr lang="en-US" altLang="x-none" sz="2400" b="1" dirty="0">
                <a:latin typeface="Times New Roman" panose="02020603050405020304" pitchFamily="2" charset="0"/>
                <a:ea typeface="宋体" panose="02010600030101010101" pitchFamily="2" charset="-122"/>
              </a:rPr>
              <a:t>7-3   </a:t>
            </a:r>
            <a:r>
              <a:rPr lang="zh-CN" altLang="en-US" sz="2400" b="1" dirty="0">
                <a:latin typeface="Times New Roman" panose="02020603050405020304" pitchFamily="2" charset="0"/>
                <a:ea typeface="宋体" panose="02010600030101010101" pitchFamily="2" charset="-122"/>
              </a:rPr>
              <a:t>求最短路径时数组</a:t>
            </a:r>
            <a:r>
              <a:rPr lang="en-US" altLang="x-none" sz="2400" b="1" dirty="0">
                <a:latin typeface="Times New Roman" panose="02020603050405020304" pitchFamily="2" charset="0"/>
                <a:ea typeface="宋体" panose="02010600030101010101" pitchFamily="2" charset="-122"/>
              </a:rPr>
              <a:t>dist</a:t>
            </a:r>
            <a:r>
              <a:rPr lang="zh-CN" altLang="en-US" sz="2400" b="1" dirty="0">
                <a:latin typeface="Times New Roman" panose="02020603050405020304" pitchFamily="2" charset="0"/>
                <a:ea typeface="宋体" panose="02010600030101010101" pitchFamily="2" charset="-122"/>
              </a:rPr>
              <a:t>和</a:t>
            </a:r>
            <a:r>
              <a:rPr lang="en-US" altLang="x-none" sz="2400" b="1" dirty="0">
                <a:latin typeface="Times New Roman" panose="02020603050405020304" pitchFamily="2" charset="0"/>
                <a:ea typeface="宋体" panose="02010600030101010101" pitchFamily="2" charset="-122"/>
              </a:rPr>
              <a:t>pre</a:t>
            </a:r>
            <a:r>
              <a:rPr lang="zh-CN" altLang="en-US" sz="2400" b="1" dirty="0">
                <a:latin typeface="Times New Roman" panose="02020603050405020304" pitchFamily="2" charset="0"/>
                <a:ea typeface="宋体" panose="02010600030101010101" pitchFamily="2" charset="-122"/>
              </a:rPr>
              <a:t>的各分量的变化情况</a:t>
            </a:r>
            <a:endParaRPr lang="zh-CN" altLang="en-US" sz="2400" b="1" dirty="0">
              <a:latin typeface="Times New Roman" panose="02020603050405020304" pitchFamily="2"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4178" name="标题 434177"/>
          <p:cNvSpPr>
            <a:spLocks noGrp="1"/>
          </p:cNvSpPr>
          <p:nvPr>
            <p:ph type="title"/>
          </p:nvPr>
        </p:nvSpPr>
        <p:spPr>
          <a:xfrm>
            <a:off x="2286000" y="220663"/>
            <a:ext cx="7543800" cy="760413"/>
          </a:xfrm>
        </p:spPr>
        <p:txBody>
          <a:bodyPr lIns="92075" tIns="46038" rIns="92075" bIns="46038" anchor="ctr"/>
          <a:p>
            <a:pPr fontAlgn="base"/>
            <a:r>
              <a:rPr lang="en-US" altLang="x-none" b="1" strike="noStrike" noProof="1" dirty="0">
                <a:latin typeface="Times New Roman" panose="02020603050405020304" pitchFamily="2" charset="0"/>
              </a:rPr>
              <a:t>7.1.2</a:t>
            </a:r>
            <a:r>
              <a:rPr lang="en-US" altLang="x-none" b="1" strike="noStrike" noProof="1" dirty="0"/>
              <a:t>  </a:t>
            </a:r>
            <a:r>
              <a:rPr lang="zh-CN" altLang="en-US" b="1" strike="noStrike" noProof="1" dirty="0">
                <a:ea typeface="楷体_GB2312" pitchFamily="1" charset="-122"/>
              </a:rPr>
              <a:t>图的抽象数据类型定义</a:t>
            </a:r>
            <a:endParaRPr lang="zh-CN" altLang="en-US" b="1" strike="noStrike" noProof="1" dirty="0">
              <a:ea typeface="楷体_GB2312" pitchFamily="1" charset="-122"/>
            </a:endParaRPr>
          </a:p>
        </p:txBody>
      </p:sp>
      <p:sp>
        <p:nvSpPr>
          <p:cNvPr id="388098" name="矩形 434178"/>
          <p:cNvSpPr/>
          <p:nvPr/>
        </p:nvSpPr>
        <p:spPr>
          <a:xfrm>
            <a:off x="1676400" y="1127125"/>
            <a:ext cx="8812213" cy="4785360"/>
          </a:xfrm>
          <a:prstGeom prst="rect">
            <a:avLst/>
          </a:prstGeom>
          <a:noFill/>
          <a:ln w="9525">
            <a:noFill/>
          </a:ln>
        </p:spPr>
        <p:txBody>
          <a:bodyPr lIns="92075" tIns="46038" rIns="92075" bIns="46038" anchor="t">
            <a:spAutoFit/>
          </a:bodyPr>
          <a:p>
            <a:pPr eaLnBrk="0" hangingPunct="0">
              <a:lnSpc>
                <a:spcPct val="110000"/>
              </a:lnSpc>
              <a:spcBef>
                <a:spcPct val="20000"/>
              </a:spcBef>
            </a:pPr>
            <a:r>
              <a:rPr lang="zh-CN" altLang="en-US" sz="2800"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图是一种数据结构，加上一组基本操作就构成了图的抽象数据类型。</a:t>
            </a:r>
            <a:endParaRPr lang="zh-CN" altLang="en-US" sz="2800" b="1" dirty="0">
              <a:latin typeface="Times New Roman" panose="02020603050405020304" pitchFamily="2" charset="0"/>
              <a:ea typeface="宋体" panose="02010600030101010101" pitchFamily="2" charset="-122"/>
            </a:endParaRPr>
          </a:p>
          <a:p>
            <a:pPr eaLnBrk="0" hangingPunct="0">
              <a:lnSpc>
                <a:spcPct val="110000"/>
              </a:lnSpc>
              <a:spcBef>
                <a:spcPct val="20000"/>
              </a:spcBef>
            </a:pPr>
            <a:r>
              <a:rPr lang="zh-CN" altLang="en-US" sz="2800" b="1" dirty="0">
                <a:latin typeface="Times New Roman" panose="02020603050405020304" pitchFamily="2" charset="0"/>
                <a:ea typeface="宋体" panose="02010600030101010101" pitchFamily="2" charset="-122"/>
              </a:rPr>
              <a:t>图的抽象数据类型定义如下：</a:t>
            </a:r>
            <a:endParaRPr lang="zh-CN" altLang="en-US" sz="2800" b="1" dirty="0">
              <a:latin typeface="Times New Roman" panose="02020603050405020304" pitchFamily="2" charset="0"/>
              <a:ea typeface="宋体" panose="02010600030101010101" pitchFamily="2" charset="-122"/>
            </a:endParaRPr>
          </a:p>
          <a:p>
            <a:pPr eaLnBrk="0" hangingPunct="0">
              <a:lnSpc>
                <a:spcPct val="110000"/>
              </a:lnSpc>
              <a:spcBef>
                <a:spcPct val="20000"/>
              </a:spcBef>
            </a:pPr>
            <a:r>
              <a:rPr lang="en-US" altLang="x-none" sz="2800" b="1" dirty="0">
                <a:latin typeface="Times New Roman" panose="02020603050405020304" pitchFamily="2" charset="0"/>
                <a:ea typeface="宋体" panose="02010600030101010101" pitchFamily="2" charset="-122"/>
              </a:rPr>
              <a:t>ADT Graph{</a:t>
            </a:r>
            <a:endParaRPr lang="en-US" altLang="x-none" sz="2800" b="1" dirty="0">
              <a:latin typeface="Times New Roman" panose="02020603050405020304" pitchFamily="2" charset="0"/>
              <a:ea typeface="宋体" panose="02010600030101010101" pitchFamily="2" charset="-122"/>
            </a:endParaRPr>
          </a:p>
          <a:p>
            <a:pPr marL="533400" lvl="1" indent="0" eaLnBrk="0" hangingPunct="0">
              <a:lnSpc>
                <a:spcPct val="110000"/>
              </a:lnSpc>
              <a:spcBef>
                <a:spcPct val="20000"/>
              </a:spcBef>
            </a:pPr>
            <a:r>
              <a:rPr lang="zh-CN" altLang="en-US" sz="2800" b="1" dirty="0">
                <a:latin typeface="Times New Roman" panose="02020603050405020304" pitchFamily="2" charset="0"/>
                <a:ea typeface="宋体" panose="02010600030101010101" pitchFamily="2" charset="-122"/>
              </a:rPr>
              <a:t>数据对象</a:t>
            </a:r>
            <a:r>
              <a:rPr lang="en-US" altLang="x-none" sz="2800" b="1" dirty="0">
                <a:latin typeface="Times New Roman" panose="02020603050405020304" pitchFamily="2" charset="0"/>
                <a:ea typeface="宋体" panose="02010600030101010101" pitchFamily="2" charset="-122"/>
              </a:rPr>
              <a:t>V</a:t>
            </a:r>
            <a:r>
              <a:rPr lang="zh-CN" altLang="en-US" sz="2800" b="1" dirty="0">
                <a:latin typeface="Times New Roman" panose="02020603050405020304" pitchFamily="2" charset="0"/>
                <a:ea typeface="宋体" panose="02010600030101010101" pitchFamily="2" charset="-122"/>
              </a:rPr>
              <a:t>：具有相同特性的数据元素的集合，称为顶点集</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533400" lvl="1" indent="0" eaLnBrk="0" hangingPunct="0">
              <a:lnSpc>
                <a:spcPct val="110000"/>
              </a:lnSpc>
              <a:spcBef>
                <a:spcPct val="20000"/>
              </a:spcBef>
            </a:pPr>
            <a:r>
              <a:rPr lang="zh-CN" altLang="en-US" sz="2800" b="1" dirty="0">
                <a:latin typeface="Times New Roman" panose="02020603050405020304" pitchFamily="2" charset="0"/>
                <a:ea typeface="宋体" panose="02010600030101010101" pitchFamily="2" charset="-122"/>
              </a:rPr>
              <a:t>数据关系</a:t>
            </a:r>
            <a:r>
              <a:rPr lang="en-US" altLang="x-none" sz="2800" b="1" dirty="0">
                <a:latin typeface="Times New Roman" panose="02020603050405020304" pitchFamily="2" charset="0"/>
                <a:ea typeface="宋体" panose="02010600030101010101" pitchFamily="2" charset="-122"/>
              </a:rPr>
              <a:t>R</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R={VR}</a:t>
            </a:r>
            <a:endParaRPr lang="en-US" altLang="x-none" sz="2800" b="1" dirty="0">
              <a:latin typeface="Times New Roman" panose="02020603050405020304" pitchFamily="2" charset="0"/>
              <a:ea typeface="宋体" panose="02010600030101010101" pitchFamily="2" charset="-122"/>
            </a:endParaRPr>
          </a:p>
          <a:p>
            <a:pPr marL="1079500" lvl="2" indent="0" eaLnBrk="0" hangingPunct="0">
              <a:lnSpc>
                <a:spcPct val="110000"/>
              </a:lnSpc>
              <a:spcBef>
                <a:spcPct val="20000"/>
              </a:spcBef>
            </a:pPr>
            <a:r>
              <a:rPr lang="en-US" altLang="x-none" sz="2800" b="1" dirty="0">
                <a:latin typeface="Times New Roman" panose="02020603050405020304" pitchFamily="2" charset="0"/>
                <a:ea typeface="宋体" panose="02010600030101010101" pitchFamily="2" charset="-122"/>
              </a:rPr>
              <a:t>VR={&lt;v,w&gt;|&lt;v,w&gt;| v,w</a:t>
            </a:r>
            <a:r>
              <a:rPr lang="en-US" altLang="x-none" sz="2800" b="1" dirty="0">
                <a:latin typeface="楷体_GB2312" pitchFamily="1" charset="-122"/>
                <a:ea typeface="楷体_GB2312" pitchFamily="1" charset="-122"/>
                <a:sym typeface="Symbol" panose="05050102010706020507" pitchFamily="2" charset="2"/>
              </a:rPr>
              <a:t></a:t>
            </a:r>
            <a:r>
              <a:rPr lang="en-US" altLang="x-none" sz="2800" b="1" dirty="0">
                <a:latin typeface="Times New Roman" panose="02020603050405020304" pitchFamily="2" charset="0"/>
                <a:ea typeface="Arial Unicode MS" panose="020B0604020202020204" charset="-122"/>
              </a:rPr>
              <a:t>V</a:t>
            </a:r>
            <a:r>
              <a:rPr lang="en-US" altLang="x-none"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Arial Unicode MS" panose="020B0604020202020204" charset="-122"/>
              </a:rPr>
              <a:t>p(v,w) </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&lt;v,w&gt;</a:t>
            </a:r>
            <a:r>
              <a:rPr lang="zh-CN" altLang="en-US" sz="2800" b="1" dirty="0">
                <a:latin typeface="Times New Roman" panose="02020603050405020304" pitchFamily="2" charset="0"/>
                <a:ea typeface="宋体" panose="02010600030101010101" pitchFamily="2" charset="-122"/>
              </a:rPr>
              <a:t>表示                                     从</a:t>
            </a:r>
            <a:r>
              <a:rPr lang="en-US" altLang="x-none" sz="2800" b="1" dirty="0">
                <a:latin typeface="Times New Roman" panose="02020603050405020304" pitchFamily="2" charset="0"/>
                <a:ea typeface="宋体" panose="02010600030101010101" pitchFamily="2" charset="-122"/>
              </a:rPr>
              <a:t>v</a:t>
            </a:r>
            <a:r>
              <a:rPr lang="zh-CN" altLang="en-US" sz="2800" b="1" dirty="0">
                <a:latin typeface="Times New Roman" panose="02020603050405020304" pitchFamily="2" charset="0"/>
                <a:ea typeface="宋体" panose="02010600030101010101" pitchFamily="2" charset="-122"/>
              </a:rPr>
              <a:t>到</a:t>
            </a:r>
            <a:r>
              <a:rPr lang="en-US" altLang="x-none" sz="2800" b="1" dirty="0">
                <a:latin typeface="Times New Roman" panose="02020603050405020304" pitchFamily="2" charset="0"/>
                <a:ea typeface="宋体" panose="02010600030101010101" pitchFamily="2" charset="-122"/>
              </a:rPr>
              <a:t>w</a:t>
            </a:r>
            <a:r>
              <a:rPr lang="zh-CN" altLang="en-US" sz="2800" b="1" dirty="0">
                <a:latin typeface="Times New Roman" panose="02020603050405020304" pitchFamily="2" charset="0"/>
                <a:ea typeface="宋体" panose="02010600030101010101" pitchFamily="2" charset="-122"/>
              </a:rPr>
              <a:t>的弧，</a:t>
            </a:r>
            <a:r>
              <a:rPr lang="en-US" altLang="x-none" sz="2800" b="1" dirty="0">
                <a:latin typeface="Times New Roman" panose="02020603050405020304" pitchFamily="2" charset="0"/>
                <a:ea typeface="宋体" panose="02010600030101010101" pitchFamily="2" charset="-122"/>
              </a:rPr>
              <a:t>P(v,w)</a:t>
            </a:r>
            <a:r>
              <a:rPr lang="zh-CN" altLang="en-US" sz="2800" b="1" dirty="0">
                <a:latin typeface="Times New Roman" panose="02020603050405020304" pitchFamily="2" charset="0"/>
                <a:ea typeface="宋体" panose="02010600030101010101" pitchFamily="2" charset="-122"/>
              </a:rPr>
              <a:t>定义了弧</a:t>
            </a:r>
            <a:r>
              <a:rPr lang="en-US" altLang="x-none" sz="2800" b="1" dirty="0">
                <a:latin typeface="Times New Roman" panose="02020603050405020304" pitchFamily="2" charset="0"/>
                <a:ea typeface="宋体" panose="02010600030101010101" pitchFamily="2" charset="-122"/>
              </a:rPr>
              <a:t>&lt;v,w&gt;</a:t>
            </a:r>
            <a:r>
              <a:rPr lang="zh-CN" altLang="en-US" sz="2800" b="1" dirty="0">
                <a:latin typeface="Times New Roman" panose="02020603050405020304" pitchFamily="2" charset="0"/>
                <a:ea typeface="宋体" panose="02010600030101010101" pitchFamily="2" charset="-122"/>
              </a:rPr>
              <a:t>的信息 </a:t>
            </a: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02" name="标题 563201"/>
          <p:cNvSpPr>
            <a:spLocks noGrp="1"/>
          </p:cNvSpPr>
          <p:nvPr>
            <p:ph type="title"/>
          </p:nvPr>
        </p:nvSpPr>
        <p:spPr>
          <a:xfrm>
            <a:off x="2209800" y="333375"/>
            <a:ext cx="8077200" cy="685800"/>
          </a:xfrm>
        </p:spPr>
        <p:txBody>
          <a:bodyPr lIns="92075" tIns="46038" rIns="92075" bIns="46038" anchor="ctr"/>
          <a:p>
            <a:pPr fontAlgn="base"/>
            <a:r>
              <a:rPr lang="en-US" altLang="x-none" b="1" strike="noStrike" noProof="1" dirty="0">
                <a:latin typeface="Times New Roman" panose="02020603050405020304" pitchFamily="2" charset="0"/>
              </a:rPr>
              <a:t>7.7.2   </a:t>
            </a:r>
            <a:r>
              <a:rPr lang="zh-CN" altLang="en-US" b="1" strike="noStrike" noProof="1" dirty="0">
                <a:latin typeface="楷体_GB2312" pitchFamily="1" charset="-122"/>
                <a:ea typeface="楷体_GB2312" pitchFamily="1" charset="-122"/>
              </a:rPr>
              <a:t>每一对顶点间的最短路径</a:t>
            </a:r>
            <a:endParaRPr lang="zh-CN" altLang="en-US" b="1" strike="noStrike" noProof="1" dirty="0">
              <a:latin typeface="楷体_GB2312" pitchFamily="1" charset="-122"/>
              <a:ea typeface="楷体_GB2312" pitchFamily="1" charset="-122"/>
            </a:endParaRPr>
          </a:p>
        </p:txBody>
      </p:sp>
      <p:sp>
        <p:nvSpPr>
          <p:cNvPr id="517122" name="文本占位符 563202"/>
          <p:cNvSpPr>
            <a:spLocks noGrp="1"/>
          </p:cNvSpPr>
          <p:nvPr>
            <p:ph idx="1"/>
          </p:nvPr>
        </p:nvSpPr>
        <p:spPr>
          <a:xfrm>
            <a:off x="1676400" y="1219200"/>
            <a:ext cx="8812213" cy="3578225"/>
          </a:xfrm>
        </p:spPr>
        <p:txBody>
          <a:bodyPr anchor="t"/>
          <a:p>
            <a:pPr marL="0" indent="0">
              <a:lnSpc>
                <a:spcPct val="110000"/>
              </a:lnSpc>
              <a:buNone/>
            </a:pPr>
            <a:r>
              <a:rPr lang="zh-CN" altLang="en-US" b="1" dirty="0">
                <a:latin typeface="宋体" panose="02010600030101010101" pitchFamily="2" charset="-122"/>
              </a:rPr>
              <a:t>    </a:t>
            </a:r>
            <a:r>
              <a:rPr lang="zh-CN" altLang="en-US" sz="2800" b="1" dirty="0">
                <a:latin typeface="宋体" panose="02010600030101010101" pitchFamily="2" charset="-122"/>
              </a:rPr>
              <a:t>用</a:t>
            </a:r>
            <a:r>
              <a:rPr lang="en-US" altLang="x-none" sz="2800" b="1" dirty="0"/>
              <a:t>Dijkstra</a:t>
            </a:r>
            <a:r>
              <a:rPr lang="zh-CN" altLang="en-US" sz="2800" b="1" dirty="0"/>
              <a:t>算法也可以求得</a:t>
            </a:r>
            <a:r>
              <a:rPr lang="zh-CN" altLang="en-US" sz="2800" b="1" dirty="0">
                <a:latin typeface="宋体" panose="02010600030101010101" pitchFamily="2" charset="-122"/>
              </a:rPr>
              <a:t>有向图</a:t>
            </a:r>
            <a:r>
              <a:rPr lang="en-US" altLang="x-none" sz="2800" b="1" dirty="0"/>
              <a:t>G=(V</a:t>
            </a:r>
            <a:r>
              <a:rPr lang="zh-CN" altLang="en-US" sz="2800" b="1" dirty="0"/>
              <a:t>，</a:t>
            </a:r>
            <a:r>
              <a:rPr lang="en-US" altLang="x-none" sz="2800" b="1" dirty="0"/>
              <a:t>E)</a:t>
            </a:r>
            <a:r>
              <a:rPr lang="zh-CN" altLang="en-US" sz="2800" b="1" dirty="0">
                <a:latin typeface="宋体" panose="02010600030101010101" pitchFamily="2" charset="-122"/>
              </a:rPr>
              <a:t>中每一对顶点间的最短路径。方法是</a:t>
            </a:r>
            <a:r>
              <a:rPr lang="zh-CN" altLang="en-US" sz="2800" b="1" dirty="0"/>
              <a:t>：每次以一个不同的顶点为源点重复</a:t>
            </a:r>
            <a:r>
              <a:rPr lang="en-US" altLang="x-none" sz="2800" b="1" dirty="0"/>
              <a:t>Dijkstra</a:t>
            </a:r>
            <a:r>
              <a:rPr lang="zh-CN" altLang="en-US" sz="2800" b="1" dirty="0"/>
              <a:t>算法便可求得</a:t>
            </a:r>
            <a:r>
              <a:rPr lang="zh-CN" altLang="en-US" sz="2800" b="1" dirty="0">
                <a:latin typeface="宋体" panose="02010600030101010101" pitchFamily="2" charset="-122"/>
              </a:rPr>
              <a:t>每一对顶点间的最短路径</a:t>
            </a:r>
            <a:r>
              <a:rPr lang="zh-CN" altLang="en-US" sz="2800" b="1" dirty="0"/>
              <a:t>，时间复杂度是</a:t>
            </a:r>
            <a:r>
              <a:rPr lang="en-US" altLang="x-none" sz="2800" b="1" dirty="0"/>
              <a:t>O(n</a:t>
            </a:r>
            <a:r>
              <a:rPr lang="en-US" altLang="x-none" sz="2800" b="1" baseline="18000" dirty="0"/>
              <a:t>3</a:t>
            </a:r>
            <a:r>
              <a:rPr lang="en-US" altLang="x-none" sz="2800" b="1" dirty="0"/>
              <a:t>) </a:t>
            </a:r>
            <a:r>
              <a:rPr lang="zh-CN" altLang="en-US" sz="2800" b="1" dirty="0">
                <a:latin typeface="宋体" panose="02010600030101010101" pitchFamily="2" charset="-122"/>
              </a:rPr>
              <a:t>。</a:t>
            </a:r>
            <a:r>
              <a:rPr lang="zh-CN" altLang="en-US" sz="2800" b="1" dirty="0"/>
              <a:t> </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弗罗伊德</a:t>
            </a:r>
            <a:r>
              <a:rPr lang="en-US" altLang="x-none" sz="2800" b="1" dirty="0"/>
              <a:t>(Floyd)</a:t>
            </a:r>
            <a:r>
              <a:rPr lang="zh-CN" altLang="en-US" sz="2800" b="1" dirty="0">
                <a:latin typeface="宋体" panose="02010600030101010101" pitchFamily="2" charset="-122"/>
              </a:rPr>
              <a:t>提出了另一个算法</a:t>
            </a:r>
            <a:r>
              <a:rPr lang="zh-CN" altLang="en-US" sz="2800" b="1" dirty="0"/>
              <a:t>，其时间复杂度仍是</a:t>
            </a:r>
            <a:r>
              <a:rPr lang="en-US" altLang="x-none" sz="2800" b="1" dirty="0"/>
              <a:t>O(n</a:t>
            </a:r>
            <a:r>
              <a:rPr lang="en-US" altLang="x-none" sz="2800" b="1" baseline="18000" dirty="0"/>
              <a:t>3</a:t>
            </a:r>
            <a:r>
              <a:rPr lang="en-US" altLang="x-none" sz="2800" b="1" dirty="0"/>
              <a:t>) </a:t>
            </a:r>
            <a:r>
              <a:rPr lang="zh-CN" altLang="en-US" sz="2800" b="1" dirty="0"/>
              <a:t>， 但算法形式更为简明，步骤更为简单，数据结构仍然是基于图的</a:t>
            </a:r>
            <a:r>
              <a:rPr lang="zh-CN" altLang="en-US" sz="2800" b="1" dirty="0">
                <a:latin typeface="宋体" panose="02010600030101010101" pitchFamily="2" charset="-122"/>
              </a:rPr>
              <a:t>邻接</a:t>
            </a:r>
            <a:r>
              <a:rPr lang="zh-CN" altLang="en-US" sz="2800" b="1" dirty="0"/>
              <a:t>矩阵</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8145" name="文本占位符 564225"/>
          <p:cNvSpPr>
            <a:spLocks noGrp="1"/>
          </p:cNvSpPr>
          <p:nvPr>
            <p:ph idx="1"/>
          </p:nvPr>
        </p:nvSpPr>
        <p:spPr>
          <a:xfrm>
            <a:off x="1720850" y="4797425"/>
            <a:ext cx="8696325" cy="1582738"/>
          </a:xfrm>
        </p:spPr>
        <p:txBody>
          <a:bodyPr anchor="t"/>
          <a:p>
            <a:pPr marL="444500" lvl="1" indent="0">
              <a:lnSpc>
                <a:spcPct val="110000"/>
              </a:lnSpc>
              <a:buNone/>
            </a:pPr>
            <a:r>
              <a:rPr lang="zh-CN" altLang="en-US" b="1" dirty="0">
                <a:solidFill>
                  <a:schemeClr val="folHlink"/>
                </a:solidFill>
                <a:latin typeface="宋体" panose="02010600030101010101" pitchFamily="2" charset="-122"/>
              </a:rPr>
              <a:t>② </a:t>
            </a:r>
            <a:r>
              <a:rPr lang="zh-CN" altLang="en-US" b="1" dirty="0">
                <a:latin typeface="宋体" panose="02010600030101010101" pitchFamily="2" charset="-122"/>
              </a:rPr>
              <a:t>将图中一个顶点</a:t>
            </a:r>
            <a:r>
              <a:rPr lang="en-US" altLang="x-none" b="1" dirty="0"/>
              <a:t>V</a:t>
            </a:r>
            <a:r>
              <a:rPr lang="en-US" altLang="x-none" b="1" baseline="-18000" dirty="0"/>
              <a:t>k </a:t>
            </a:r>
            <a:r>
              <a:rPr lang="zh-CN" altLang="en-US" b="1" dirty="0"/>
              <a:t>加入到</a:t>
            </a:r>
            <a:r>
              <a:rPr lang="en-US" altLang="x-none" b="1" dirty="0"/>
              <a:t>S</a:t>
            </a:r>
            <a:r>
              <a:rPr lang="zh-CN" altLang="en-US" b="1" dirty="0"/>
              <a:t>中</a:t>
            </a:r>
            <a:r>
              <a:rPr lang="zh-CN" altLang="en-US" b="1" dirty="0">
                <a:latin typeface="宋体" panose="02010600030101010101" pitchFamily="2" charset="-122"/>
              </a:rPr>
              <a:t>，修改</a:t>
            </a:r>
            <a:r>
              <a:rPr lang="en-US" altLang="x-none" b="1" dirty="0"/>
              <a:t>A[i][j]</a:t>
            </a:r>
            <a:r>
              <a:rPr lang="zh-CN" altLang="en-US" b="1" dirty="0"/>
              <a:t>的值</a:t>
            </a:r>
            <a:r>
              <a:rPr lang="zh-CN" altLang="en-US" b="1" dirty="0">
                <a:latin typeface="宋体" panose="02010600030101010101" pitchFamily="2" charset="-122"/>
              </a:rPr>
              <a:t>，修改方法是</a:t>
            </a:r>
            <a:r>
              <a:rPr lang="zh-CN" altLang="en-US" b="1" dirty="0"/>
              <a:t>：</a:t>
            </a:r>
            <a:endParaRPr lang="zh-CN" altLang="en-US" b="1" dirty="0"/>
          </a:p>
          <a:p>
            <a:pPr marL="901700" lvl="2" indent="0">
              <a:lnSpc>
                <a:spcPct val="110000"/>
              </a:lnSpc>
              <a:buNone/>
            </a:pPr>
            <a:r>
              <a:rPr lang="en-US" altLang="x-none" sz="2800" b="1" dirty="0"/>
              <a:t>A[i][j]=Min{A[i][j] , (A[i][k]+A[k][j]) }</a:t>
            </a:r>
            <a:endParaRPr lang="en-US" altLang="x-none" sz="2800" b="1" dirty="0">
              <a:latin typeface="宋体" panose="02010600030101010101" pitchFamily="2" charset="-122"/>
            </a:endParaRPr>
          </a:p>
        </p:txBody>
      </p:sp>
      <p:sp>
        <p:nvSpPr>
          <p:cNvPr id="518146" name="矩形 564226"/>
          <p:cNvSpPr/>
          <p:nvPr/>
        </p:nvSpPr>
        <p:spPr>
          <a:xfrm>
            <a:off x="1676400" y="228600"/>
            <a:ext cx="8812213" cy="2840038"/>
          </a:xfrm>
          <a:prstGeom prst="rect">
            <a:avLst/>
          </a:prstGeom>
          <a:noFill/>
          <a:ln w="9525">
            <a:noFill/>
          </a:ln>
        </p:spPr>
        <p:txBody>
          <a:bodyPr anchor="t"/>
          <a:p>
            <a:pPr>
              <a:lnSpc>
                <a:spcPct val="110000"/>
              </a:lnSpc>
              <a:spcBef>
                <a:spcPct val="20000"/>
              </a:spcBef>
            </a:pPr>
            <a:r>
              <a:rPr lang="en-US" altLang="x-none" sz="4000" b="1" dirty="0">
                <a:solidFill>
                  <a:schemeClr val="tx2"/>
                </a:solidFill>
                <a:latin typeface="Times New Roman" panose="02020603050405020304" pitchFamily="2" charset="0"/>
                <a:ea typeface="宋体" panose="02010600030101010101" pitchFamily="2" charset="-122"/>
              </a:rPr>
              <a:t>1 </a:t>
            </a:r>
            <a:r>
              <a:rPr lang="zh-CN" altLang="en-US" sz="4000" b="1" dirty="0">
                <a:solidFill>
                  <a:schemeClr val="tx2"/>
                </a:solidFill>
                <a:latin typeface="Times New Roman" panose="02020603050405020304" pitchFamily="2" charset="0"/>
                <a:ea typeface="楷体_GB2312" pitchFamily="1" charset="-122"/>
              </a:rPr>
              <a:t>算法思想</a:t>
            </a:r>
            <a:endParaRPr lang="zh-CN" altLang="en-US" sz="4000" b="1" dirty="0">
              <a:solidFill>
                <a:schemeClr val="tx2"/>
              </a:solidFill>
              <a:latin typeface="Times New Roman" panose="02020603050405020304" pitchFamily="2" charset="0"/>
              <a:ea typeface="楷体_GB2312" pitchFamily="1"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设顶点集</a:t>
            </a:r>
            <a:r>
              <a:rPr lang="en-US" altLang="x-none" sz="2800" b="1" dirty="0">
                <a:latin typeface="Times New Roman" panose="02020603050405020304" pitchFamily="2" charset="0"/>
                <a:ea typeface="宋体" panose="02010600030101010101" pitchFamily="2" charset="-122"/>
              </a:rPr>
              <a:t>S(</a:t>
            </a:r>
            <a:r>
              <a:rPr lang="zh-CN" altLang="en-US" sz="2800" b="1" dirty="0">
                <a:latin typeface="Times New Roman" panose="02020603050405020304" pitchFamily="2" charset="0"/>
                <a:ea typeface="宋体" panose="02010600030101010101" pitchFamily="2" charset="-122"/>
              </a:rPr>
              <a:t>初值为空</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，用数组</a:t>
            </a:r>
            <a:r>
              <a:rPr lang="en-US" altLang="x-none" sz="2800" b="1" dirty="0">
                <a:latin typeface="Times New Roman" panose="02020603050405020304" pitchFamily="2" charset="0"/>
                <a:ea typeface="宋体" panose="02010600030101010101" pitchFamily="2" charset="-122"/>
              </a:rPr>
              <a:t>A</a:t>
            </a:r>
            <a:r>
              <a:rPr lang="zh-CN" altLang="en-US" sz="2800" b="1" dirty="0">
                <a:latin typeface="Times New Roman" panose="02020603050405020304" pitchFamily="2" charset="0"/>
                <a:ea typeface="宋体" panose="02010600030101010101" pitchFamily="2" charset="-122"/>
              </a:rPr>
              <a:t>的每个元素</a:t>
            </a:r>
            <a:r>
              <a:rPr lang="en-US" altLang="x-none" sz="2800" b="1" dirty="0">
                <a:latin typeface="Times New Roman" panose="02020603050405020304" pitchFamily="2" charset="0"/>
                <a:ea typeface="宋体" panose="02010600030101010101" pitchFamily="2" charset="-122"/>
              </a:rPr>
              <a:t>A[i][j]</a:t>
            </a:r>
            <a:r>
              <a:rPr lang="zh-CN" altLang="en-US" sz="2800" b="1" dirty="0">
                <a:latin typeface="Times New Roman" panose="02020603050405020304" pitchFamily="2" charset="0"/>
                <a:ea typeface="宋体" panose="02010600030101010101" pitchFamily="2" charset="-122"/>
              </a:rPr>
              <a:t>保存从</a:t>
            </a:r>
            <a:r>
              <a:rPr lang="en-US" altLang="x-none" sz="2800" b="1" dirty="0">
                <a:latin typeface="Times New Roman" panose="02020603050405020304" pitchFamily="2" charset="0"/>
                <a:ea typeface="宋体" panose="02010600030101010101" pitchFamily="2" charset="-122"/>
              </a:rPr>
              <a:t>V</a:t>
            </a:r>
            <a:r>
              <a:rPr lang="en-US" altLang="x-none" sz="2800" b="1" baseline="-20000" dirty="0">
                <a:latin typeface="Times New Roman" panose="02020603050405020304" pitchFamily="2" charset="0"/>
                <a:ea typeface="宋体" panose="02010600030101010101" pitchFamily="2" charset="-122"/>
              </a:rPr>
              <a:t>i</a:t>
            </a:r>
            <a:r>
              <a:rPr lang="zh-CN" altLang="en-US" sz="2800" b="1" dirty="0">
                <a:solidFill>
                  <a:schemeClr val="folHlink"/>
                </a:solidFill>
                <a:latin typeface="Times New Roman" panose="02020603050405020304" pitchFamily="2" charset="0"/>
                <a:ea typeface="宋体" panose="02010600030101010101" pitchFamily="2" charset="-122"/>
              </a:rPr>
              <a:t>只经过</a:t>
            </a:r>
            <a:r>
              <a:rPr lang="en-US" altLang="x-none" sz="2800" b="1" dirty="0">
                <a:solidFill>
                  <a:schemeClr val="folHlink"/>
                </a:solidFill>
                <a:latin typeface="Times New Roman" panose="02020603050405020304" pitchFamily="2" charset="0"/>
                <a:ea typeface="宋体" panose="02010600030101010101" pitchFamily="2" charset="-122"/>
              </a:rPr>
              <a:t>S</a:t>
            </a:r>
            <a:r>
              <a:rPr lang="zh-CN" altLang="en-US" sz="2800" b="1" dirty="0">
                <a:solidFill>
                  <a:schemeClr val="folHlink"/>
                </a:solidFill>
                <a:latin typeface="Times New Roman" panose="02020603050405020304" pitchFamily="2" charset="0"/>
                <a:ea typeface="宋体" panose="02010600030101010101" pitchFamily="2" charset="-122"/>
              </a:rPr>
              <a:t>中的顶点</a:t>
            </a:r>
            <a:r>
              <a:rPr lang="zh-CN" altLang="en-US" sz="2800" b="1" dirty="0">
                <a:latin typeface="Times New Roman" panose="02020603050405020304" pitchFamily="2" charset="0"/>
                <a:ea typeface="宋体" panose="02010600030101010101" pitchFamily="2" charset="-122"/>
              </a:rPr>
              <a:t>到达</a:t>
            </a:r>
            <a:r>
              <a:rPr lang="en-US" altLang="x-none" sz="2800" b="1" dirty="0">
                <a:latin typeface="Times New Roman" panose="02020603050405020304" pitchFamily="2" charset="0"/>
                <a:ea typeface="宋体" panose="02010600030101010101" pitchFamily="2" charset="-122"/>
              </a:rPr>
              <a:t>V</a:t>
            </a:r>
            <a:r>
              <a:rPr lang="en-US" altLang="x-none" sz="2800" b="1" baseline="-20000" dirty="0">
                <a:latin typeface="Times New Roman" panose="02020603050405020304" pitchFamily="2" charset="0"/>
                <a:ea typeface="宋体" panose="02010600030101010101" pitchFamily="2" charset="-122"/>
              </a:rPr>
              <a:t>j</a:t>
            </a:r>
            <a:r>
              <a:rPr lang="zh-CN" altLang="en-US" sz="2800" b="1" dirty="0">
                <a:latin typeface="Times New Roman" panose="02020603050405020304" pitchFamily="2" charset="0"/>
                <a:ea typeface="宋体" panose="02010600030101010101" pitchFamily="2" charset="-122"/>
              </a:rPr>
              <a:t>的最短路径长度，其思想是：</a:t>
            </a:r>
            <a:endParaRPr lang="zh-CN" altLang="en-US" sz="2800" b="1" dirty="0">
              <a:latin typeface="Times New Roman" panose="02020603050405020304" pitchFamily="2" charset="0"/>
              <a:ea typeface="宋体" panose="02010600030101010101" pitchFamily="2" charset="-122"/>
            </a:endParaRPr>
          </a:p>
          <a:p>
            <a:pPr marL="444500" lvl="1" indent="0" eaLnBrk="1" hangingPunct="1">
              <a:lnSpc>
                <a:spcPct val="110000"/>
              </a:lnSpc>
              <a:spcBef>
                <a:spcPct val="20000"/>
              </a:spcBef>
            </a:pPr>
            <a:r>
              <a:rPr lang="zh-CN" altLang="en-US" sz="2800" b="1" dirty="0">
                <a:solidFill>
                  <a:schemeClr val="folHlink"/>
                </a:solidFill>
                <a:latin typeface="宋体" panose="02010600030101010101" pitchFamily="2" charset="-122"/>
                <a:ea typeface="宋体" panose="02010600030101010101" pitchFamily="2" charset="-122"/>
              </a:rPr>
              <a:t>① </a:t>
            </a:r>
            <a:r>
              <a:rPr lang="zh-CN" altLang="en-US" sz="2800" b="1" dirty="0">
                <a:latin typeface="宋体" panose="02010600030101010101" pitchFamily="2" charset="-122"/>
                <a:ea typeface="宋体" panose="02010600030101010101" pitchFamily="2" charset="-122"/>
              </a:rPr>
              <a:t>初始时令</a:t>
            </a:r>
            <a:r>
              <a:rPr lang="en-US" altLang="x-none" sz="2800" b="1" dirty="0">
                <a:latin typeface="Times New Roman" panose="02020603050405020304" pitchFamily="2" charset="0"/>
                <a:ea typeface="宋体" panose="02010600030101010101" pitchFamily="2" charset="-122"/>
              </a:rPr>
              <a:t>S={ } </a:t>
            </a:r>
            <a:r>
              <a:rPr lang="zh-CN" altLang="en-US" sz="2800" b="1" dirty="0">
                <a:latin typeface="宋体" panose="02010600030101010101" pitchFamily="2" charset="-122"/>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A[i][j]</a:t>
            </a:r>
            <a:r>
              <a:rPr lang="zh-CN" altLang="en-US" sz="2800" b="1" dirty="0">
                <a:latin typeface="Times New Roman" panose="02020603050405020304" pitchFamily="2" charset="0"/>
                <a:ea typeface="宋体" panose="02010600030101010101" pitchFamily="2" charset="-122"/>
              </a:rPr>
              <a:t>的赋</a:t>
            </a:r>
            <a:r>
              <a:rPr lang="zh-CN" altLang="en-US" sz="2800" b="1" dirty="0">
                <a:latin typeface="宋体" panose="02010600030101010101" pitchFamily="2" charset="-122"/>
                <a:ea typeface="宋体" panose="02010600030101010101" pitchFamily="2" charset="-122"/>
              </a:rPr>
              <a:t>初值方式是</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p:txBody>
      </p:sp>
      <p:grpSp>
        <p:nvGrpSpPr>
          <p:cNvPr id="518147" name="组合 564227"/>
          <p:cNvGrpSpPr/>
          <p:nvPr/>
        </p:nvGrpSpPr>
        <p:grpSpPr>
          <a:xfrm>
            <a:off x="1839913" y="3133725"/>
            <a:ext cx="8066087" cy="1447800"/>
            <a:chOff x="0" y="0"/>
            <a:chExt cx="5081" cy="912"/>
          </a:xfrm>
        </p:grpSpPr>
        <p:sp>
          <p:nvSpPr>
            <p:cNvPr id="518148" name="矩形 564228"/>
            <p:cNvSpPr/>
            <p:nvPr/>
          </p:nvSpPr>
          <p:spPr>
            <a:xfrm>
              <a:off x="955" y="288"/>
              <a:ext cx="4126" cy="295"/>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W</a:t>
              </a:r>
              <a:r>
                <a:rPr lang="en-US" altLang="x-none" sz="2800" b="1" baseline="-18000" dirty="0">
                  <a:latin typeface="Times New Roman" panose="02020603050405020304" pitchFamily="2" charset="0"/>
                  <a:ea typeface="宋体" panose="02010600030101010101" pitchFamily="2" charset="-122"/>
                </a:rPr>
                <a:t>ij    </a:t>
              </a:r>
              <a:r>
                <a:rPr lang="en-US" altLang="x-none" sz="2800" b="1" dirty="0">
                  <a:latin typeface="Times New Roman" panose="02020603050405020304" pitchFamily="2" charset="0"/>
                  <a:ea typeface="宋体" panose="02010600030101010101" pitchFamily="2" charset="-122"/>
                </a:rPr>
                <a:t> i≠j</a:t>
              </a:r>
              <a:r>
                <a:rPr lang="zh-CN" altLang="en-US" sz="2800" b="1" dirty="0">
                  <a:latin typeface="Times New Roman" panose="02020603050405020304" pitchFamily="2" charset="0"/>
                  <a:ea typeface="宋体" panose="02010600030101010101" pitchFamily="2" charset="-122"/>
                </a:rPr>
                <a:t>且</a:t>
              </a:r>
              <a:r>
                <a:rPr lang="en-US" altLang="x-none" sz="2800" b="1" dirty="0">
                  <a:latin typeface="Times New Roman" panose="02020603050405020304" pitchFamily="2" charset="0"/>
                  <a:ea typeface="宋体" panose="02010600030101010101" pitchFamily="2" charset="-122"/>
                </a:rPr>
                <a:t>&lt;v</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,v</a:t>
              </a:r>
              <a:r>
                <a:rPr lang="en-US" altLang="x-none" sz="2800" b="1" baseline="-18000" dirty="0">
                  <a:latin typeface="Times New Roman" panose="02020603050405020304" pitchFamily="2" charset="0"/>
                  <a:ea typeface="宋体" panose="02010600030101010101" pitchFamily="2" charset="-122"/>
                </a:rPr>
                <a:t>j</a:t>
              </a:r>
              <a:r>
                <a:rPr lang="en-US" altLang="x-none" sz="2800" b="1" dirty="0">
                  <a:latin typeface="Times New Roman" panose="02020603050405020304" pitchFamily="2" charset="0"/>
                  <a:ea typeface="宋体" panose="02010600030101010101" pitchFamily="2" charset="-122"/>
                </a:rPr>
                <a:t>&gt;∈</a:t>
              </a:r>
              <a:r>
                <a:rPr lang="en-US" altLang="x-none" sz="2800" b="1" dirty="0">
                  <a:latin typeface="Times New Roman" panose="02020603050405020304" pitchFamily="2" charset="0"/>
                  <a:ea typeface="Arial Unicode MS" panose="020B0604020202020204" charset="-122"/>
                </a:rPr>
                <a:t>E</a:t>
              </a: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w</a:t>
              </a:r>
              <a:r>
                <a:rPr lang="en-US" altLang="x-none" sz="2800" b="1" baseline="-18000" dirty="0">
                  <a:latin typeface="Times New Roman" panose="02020603050405020304" pitchFamily="2" charset="0"/>
                  <a:ea typeface="宋体" panose="02010600030101010101" pitchFamily="2" charset="-122"/>
                </a:rPr>
                <a:t>ij</a:t>
              </a:r>
              <a:r>
                <a:rPr lang="zh-CN" altLang="en-US" sz="2800" b="1" dirty="0">
                  <a:latin typeface="Times New Roman" panose="02020603050405020304" pitchFamily="2" charset="0"/>
                  <a:ea typeface="宋体" panose="02010600030101010101" pitchFamily="2" charset="-122"/>
                </a:rPr>
                <a:t>为弧上的权值</a:t>
              </a:r>
              <a:endParaRPr lang="zh-CN" altLang="en-US" sz="2800" b="1" dirty="0">
                <a:latin typeface="Times New Roman" panose="02020603050405020304" pitchFamily="2" charset="0"/>
                <a:ea typeface="宋体" panose="02010600030101010101" pitchFamily="2" charset="-122"/>
              </a:endParaRPr>
            </a:p>
          </p:txBody>
        </p:sp>
        <p:sp>
          <p:nvSpPr>
            <p:cNvPr id="518149" name="矩形 564229"/>
            <p:cNvSpPr/>
            <p:nvPr/>
          </p:nvSpPr>
          <p:spPr>
            <a:xfrm>
              <a:off x="955" y="617"/>
              <a:ext cx="2110" cy="295"/>
            </a:xfrm>
            <a:prstGeom prst="rect">
              <a:avLst/>
            </a:prstGeom>
            <a:noFill/>
            <a:ln w="9525">
              <a:noFill/>
            </a:ln>
          </p:spPr>
          <p:txBody>
            <a:bodyPr wrap="none" anchor="ctr"/>
            <a:p>
              <a:r>
                <a:rPr lang="zh-CN" altLang="en-US" sz="2800" b="1" dirty="0">
                  <a:latin typeface="宋体" panose="02010600030101010101" pitchFamily="2" charset="-122"/>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i≠j</a:t>
              </a:r>
              <a:r>
                <a:rPr lang="zh-CN" altLang="en-US" sz="2800" b="1" dirty="0">
                  <a:latin typeface="Times New Roman" panose="02020603050405020304" pitchFamily="2" charset="0"/>
                  <a:ea typeface="宋体" panose="02010600030101010101" pitchFamily="2" charset="-122"/>
                </a:rPr>
                <a:t>且</a:t>
              </a:r>
              <a:r>
                <a:rPr lang="en-US" altLang="x-none" sz="2800" b="1" dirty="0">
                  <a:latin typeface="Times New Roman" panose="02020603050405020304" pitchFamily="2" charset="0"/>
                  <a:ea typeface="宋体" panose="02010600030101010101" pitchFamily="2" charset="-122"/>
                </a:rPr>
                <a:t>&lt;v</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,v</a:t>
              </a:r>
              <a:r>
                <a:rPr lang="en-US" altLang="x-none" sz="2800" b="1" baseline="-18000" dirty="0">
                  <a:latin typeface="Times New Roman" panose="02020603050405020304" pitchFamily="2" charset="0"/>
                  <a:ea typeface="宋体" panose="02010600030101010101" pitchFamily="2" charset="-122"/>
                </a:rPr>
                <a:t>j</a:t>
              </a:r>
              <a:r>
                <a:rPr lang="en-US" altLang="x-none" sz="2800" b="1" dirty="0">
                  <a:latin typeface="Times New Roman" panose="02020603050405020304" pitchFamily="2" charset="0"/>
                  <a:ea typeface="宋体" panose="02010600030101010101" pitchFamily="2" charset="-122"/>
                </a:rPr>
                <a:t>&gt;</a:t>
              </a:r>
              <a:r>
                <a:rPr lang="zh-CN" altLang="en-US" sz="2800" b="1" dirty="0">
                  <a:latin typeface="Times New Roman" panose="02020603050405020304" pitchFamily="2" charset="0"/>
                  <a:ea typeface="宋体" panose="02010600030101010101" pitchFamily="2" charset="-122"/>
                </a:rPr>
                <a:t>不属于</a:t>
              </a:r>
              <a:r>
                <a:rPr lang="en-US" altLang="x-none" sz="2800" b="1" dirty="0">
                  <a:latin typeface="Times New Roman" panose="02020603050405020304" pitchFamily="2" charset="0"/>
                  <a:ea typeface="Arial Unicode MS" panose="020B0604020202020204" charset="-122"/>
                </a:rPr>
                <a:t>E</a:t>
              </a:r>
              <a:endParaRPr lang="en-US" altLang="x-none" sz="2800" b="1" dirty="0">
                <a:latin typeface="Times New Roman" panose="02020603050405020304" pitchFamily="2" charset="0"/>
                <a:ea typeface="Arial Unicode MS" panose="020B0604020202020204" charset="-122"/>
              </a:endParaRPr>
            </a:p>
          </p:txBody>
        </p:sp>
        <p:sp>
          <p:nvSpPr>
            <p:cNvPr id="518150" name="矩形 564230"/>
            <p:cNvSpPr/>
            <p:nvPr/>
          </p:nvSpPr>
          <p:spPr>
            <a:xfrm>
              <a:off x="0" y="288"/>
              <a:ext cx="793" cy="272"/>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A[i][j]=</a:t>
              </a:r>
              <a:endParaRPr lang="en-US" altLang="x-none" sz="2800" b="1" dirty="0">
                <a:latin typeface="Times New Roman" panose="02020603050405020304" pitchFamily="2" charset="0"/>
                <a:ea typeface="宋体" panose="02010600030101010101" pitchFamily="2" charset="-122"/>
              </a:endParaRPr>
            </a:p>
          </p:txBody>
        </p:sp>
        <p:sp>
          <p:nvSpPr>
            <p:cNvPr id="518151" name="左大括号 564231"/>
            <p:cNvSpPr/>
            <p:nvPr/>
          </p:nvSpPr>
          <p:spPr>
            <a:xfrm>
              <a:off x="859" y="96"/>
              <a:ext cx="91" cy="680"/>
            </a:xfrm>
            <a:prstGeom prst="leftBrace">
              <a:avLst>
                <a:gd name="adj1" fmla="val 62236"/>
                <a:gd name="adj2" fmla="val 50000"/>
              </a:avLst>
            </a:prstGeom>
            <a:noFill/>
            <a:ln w="2857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518152" name="矩形 564232"/>
            <p:cNvSpPr/>
            <p:nvPr/>
          </p:nvSpPr>
          <p:spPr>
            <a:xfrm>
              <a:off x="953" y="0"/>
              <a:ext cx="1156" cy="295"/>
            </a:xfrm>
            <a:prstGeom prst="rect">
              <a:avLst/>
            </a:prstGeom>
            <a:noFill/>
            <a:ln w="9525">
              <a:noFill/>
            </a:ln>
          </p:spPr>
          <p:txBody>
            <a:bodyPr wrap="none" anchor="ctr"/>
            <a:p>
              <a:r>
                <a:rPr lang="en-US" altLang="x-none" sz="2800" b="1" dirty="0">
                  <a:latin typeface="宋体" panose="02010600030101010101" pitchFamily="2" charset="-122"/>
                  <a:ea typeface="宋体" panose="02010600030101010101" pitchFamily="2" charset="-122"/>
                </a:rPr>
                <a:t>0    </a:t>
              </a:r>
              <a:r>
                <a:rPr lang="en-US" altLang="x-none" sz="2800" b="1" dirty="0">
                  <a:latin typeface="Times New Roman" panose="02020603050405020304" pitchFamily="2" charset="0"/>
                  <a:ea typeface="宋体" panose="02010600030101010101" pitchFamily="2" charset="-122"/>
                </a:rPr>
                <a:t>i =j</a:t>
              </a:r>
              <a:r>
                <a:rPr lang="zh-CN" altLang="en-US" sz="2800" b="1" dirty="0">
                  <a:latin typeface="Times New Roman" panose="02020603050405020304" pitchFamily="2" charset="0"/>
                  <a:ea typeface="宋体" panose="02010600030101010101" pitchFamily="2" charset="-122"/>
                </a:rPr>
                <a:t>时</a:t>
              </a:r>
              <a:endParaRPr lang="zh-CN" altLang="en-US" sz="2800" b="1" dirty="0">
                <a:latin typeface="Times New Roman" panose="02020603050405020304" pitchFamily="2" charset="0"/>
                <a:ea typeface="Arial Unicode MS" panose="020B0604020202020204" charset="-122"/>
              </a:endParaRPr>
            </a:p>
          </p:txBody>
        </p:sp>
      </p:gr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9169" name="文本占位符 565249"/>
          <p:cNvSpPr>
            <a:spLocks noGrp="1"/>
          </p:cNvSpPr>
          <p:nvPr>
            <p:ph idx="1"/>
          </p:nvPr>
        </p:nvSpPr>
        <p:spPr>
          <a:xfrm>
            <a:off x="1676400" y="261938"/>
            <a:ext cx="8839200" cy="6119812"/>
          </a:xfrm>
        </p:spPr>
        <p:txBody>
          <a:bodyPr anchor="t"/>
          <a:p>
            <a:pPr marL="444500" lvl="1" indent="0">
              <a:lnSpc>
                <a:spcPct val="110000"/>
              </a:lnSpc>
              <a:buNone/>
            </a:pPr>
            <a:r>
              <a:rPr lang="zh-CN" altLang="en-US" sz="3600" b="1" dirty="0">
                <a:solidFill>
                  <a:schemeClr val="folHlink"/>
                </a:solidFill>
              </a:rPr>
              <a:t>原因</a:t>
            </a:r>
            <a:r>
              <a:rPr lang="zh-CN" altLang="en-US" sz="3600" b="1" dirty="0"/>
              <a:t>：</a:t>
            </a:r>
            <a:r>
              <a:rPr lang="zh-CN" altLang="en-US" sz="3200" b="1" dirty="0"/>
              <a:t> </a:t>
            </a:r>
            <a:r>
              <a:rPr lang="zh-CN" altLang="en-US" b="1" dirty="0"/>
              <a:t>从</a:t>
            </a:r>
            <a:r>
              <a:rPr lang="en-US" altLang="x-none" b="1" dirty="0"/>
              <a:t>V</a:t>
            </a:r>
            <a:r>
              <a:rPr lang="en-US" altLang="x-none" b="1" baseline="-18000" dirty="0"/>
              <a:t>j</a:t>
            </a:r>
            <a:r>
              <a:rPr lang="zh-CN" altLang="en-US" b="1" dirty="0">
                <a:solidFill>
                  <a:schemeClr val="folHlink"/>
                </a:solidFill>
              </a:rPr>
              <a:t>只经过</a:t>
            </a:r>
            <a:r>
              <a:rPr lang="en-US" altLang="x-none" b="1" dirty="0">
                <a:solidFill>
                  <a:schemeClr val="folHlink"/>
                </a:solidFill>
              </a:rPr>
              <a:t>S</a:t>
            </a:r>
            <a:r>
              <a:rPr lang="zh-CN" altLang="en-US" b="1" dirty="0">
                <a:solidFill>
                  <a:schemeClr val="folHlink"/>
                </a:solidFill>
              </a:rPr>
              <a:t>中的顶点</a:t>
            </a:r>
            <a:r>
              <a:rPr lang="en-US" altLang="x-none" b="1" dirty="0"/>
              <a:t>(V</a:t>
            </a:r>
            <a:r>
              <a:rPr lang="en-US" altLang="x-none" b="1" baseline="-18000" dirty="0"/>
              <a:t>k</a:t>
            </a:r>
            <a:r>
              <a:rPr lang="en-US" altLang="x-none" b="1" dirty="0"/>
              <a:t>)</a:t>
            </a:r>
            <a:r>
              <a:rPr lang="zh-CN" altLang="en-US" b="1" dirty="0"/>
              <a:t>到达</a:t>
            </a:r>
            <a:r>
              <a:rPr lang="en-US" altLang="x-none" b="1" dirty="0"/>
              <a:t>V</a:t>
            </a:r>
            <a:r>
              <a:rPr lang="en-US" altLang="x-none" b="1" baseline="-18000" dirty="0"/>
              <a:t>j</a:t>
            </a:r>
            <a:r>
              <a:rPr lang="zh-CN" altLang="en-US" b="1" dirty="0">
                <a:latin typeface="宋体" panose="02010600030101010101" pitchFamily="2" charset="-122"/>
              </a:rPr>
              <a:t>的路径长度可能比原来不经过</a:t>
            </a:r>
            <a:r>
              <a:rPr lang="en-US" altLang="x-none" b="1" dirty="0"/>
              <a:t>V</a:t>
            </a:r>
            <a:r>
              <a:rPr lang="en-US" altLang="x-none" b="1" baseline="-18000" dirty="0"/>
              <a:t>k</a:t>
            </a:r>
            <a:r>
              <a:rPr lang="zh-CN" altLang="en-US" b="1" dirty="0">
                <a:latin typeface="宋体" panose="02010600030101010101" pitchFamily="2" charset="-122"/>
              </a:rPr>
              <a:t>的路径更短。</a:t>
            </a:r>
            <a:endParaRPr lang="zh-CN" altLang="en-US" b="1" dirty="0">
              <a:latin typeface="宋体" panose="02010600030101010101" pitchFamily="2" charset="-122"/>
            </a:endParaRPr>
          </a:p>
          <a:p>
            <a:pPr marL="444500" lvl="1" indent="0">
              <a:lnSpc>
                <a:spcPct val="110000"/>
              </a:lnSpc>
              <a:buNone/>
            </a:pPr>
            <a:r>
              <a:rPr lang="zh-CN" altLang="en-US" b="1" dirty="0">
                <a:solidFill>
                  <a:schemeClr val="folHlink"/>
                </a:solidFill>
                <a:latin typeface="宋体" panose="02010600030101010101" pitchFamily="2" charset="-122"/>
              </a:rPr>
              <a:t>③ </a:t>
            </a:r>
            <a:r>
              <a:rPr lang="zh-CN" altLang="en-US" b="1" dirty="0">
                <a:latin typeface="宋体" panose="02010600030101010101" pitchFamily="2" charset="-122"/>
              </a:rPr>
              <a:t>重复</a:t>
            </a:r>
            <a:r>
              <a:rPr lang="zh-CN" altLang="en-US" b="1" dirty="0">
                <a:solidFill>
                  <a:schemeClr val="folHlink"/>
                </a:solidFill>
                <a:latin typeface="宋体" panose="02010600030101010101" pitchFamily="2" charset="-122"/>
              </a:rPr>
              <a:t>②</a:t>
            </a:r>
            <a:r>
              <a:rPr lang="zh-CN" altLang="en-US" b="1" dirty="0">
                <a:latin typeface="宋体" panose="02010600030101010101" pitchFamily="2" charset="-122"/>
              </a:rPr>
              <a:t>，直到</a:t>
            </a:r>
            <a:r>
              <a:rPr lang="en-US" altLang="x-none" b="1" dirty="0"/>
              <a:t>G</a:t>
            </a:r>
            <a:r>
              <a:rPr lang="zh-CN" altLang="en-US" b="1" dirty="0"/>
              <a:t>的所有顶点都加入到</a:t>
            </a:r>
            <a:r>
              <a:rPr lang="en-US" altLang="x-none" b="1" dirty="0"/>
              <a:t>S</a:t>
            </a:r>
            <a:r>
              <a:rPr lang="zh-CN" altLang="en-US" b="1" dirty="0"/>
              <a:t>中为止</a:t>
            </a:r>
            <a:r>
              <a:rPr lang="zh-CN" altLang="en-US" b="1" dirty="0">
                <a:latin typeface="宋体" panose="02010600030101010101" pitchFamily="2" charset="-122"/>
              </a:rPr>
              <a:t>。</a:t>
            </a:r>
            <a:endParaRPr lang="zh-CN" altLang="en-US" b="1" dirty="0">
              <a:latin typeface="宋体" panose="02010600030101010101" pitchFamily="2" charset="-122"/>
            </a:endParaRPr>
          </a:p>
          <a:p>
            <a:pPr marL="0" indent="0">
              <a:lnSpc>
                <a:spcPct val="110000"/>
              </a:lnSpc>
              <a:buNone/>
            </a:pPr>
            <a:r>
              <a:rPr lang="en-US" altLang="x-none" sz="4400" b="1" dirty="0">
                <a:solidFill>
                  <a:schemeClr val="tx2"/>
                </a:solidFill>
              </a:rPr>
              <a:t>2</a:t>
            </a:r>
            <a:r>
              <a:rPr lang="en-US" altLang="x-none" sz="4400" b="1" dirty="0">
                <a:solidFill>
                  <a:schemeClr val="tx2"/>
                </a:solidFill>
                <a:latin typeface="宋体" panose="02010600030101010101" pitchFamily="2" charset="-122"/>
              </a:rPr>
              <a:t> </a:t>
            </a:r>
            <a:r>
              <a:rPr lang="zh-CN" altLang="en-US" sz="4400" b="1" dirty="0">
                <a:solidFill>
                  <a:schemeClr val="tx2"/>
                </a:solidFill>
                <a:latin typeface="楷体_GB2312" pitchFamily="1" charset="-122"/>
                <a:ea typeface="楷体_GB2312" pitchFamily="1" charset="-122"/>
              </a:rPr>
              <a:t>算法实现</a:t>
            </a:r>
            <a:endParaRPr lang="zh-CN" altLang="en-US" sz="4400" b="1" dirty="0">
              <a:solidFill>
                <a:schemeClr val="tx2"/>
              </a:solidFill>
              <a:latin typeface="楷体_GB2312" pitchFamily="1" charset="-122"/>
              <a:ea typeface="楷体_GB2312" pitchFamily="1" charset="-122"/>
            </a:endParaRPr>
          </a:p>
          <a:p>
            <a:pPr marL="4445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folHlink"/>
                </a:solidFill>
              </a:rPr>
              <a:t>  </a:t>
            </a:r>
            <a:r>
              <a:rPr lang="zh-CN" altLang="en-US" b="1" dirty="0"/>
              <a:t>定义</a:t>
            </a:r>
            <a:r>
              <a:rPr lang="zh-CN" altLang="en-US" b="1" dirty="0">
                <a:latin typeface="宋体" panose="02010600030101010101" pitchFamily="2" charset="-122"/>
              </a:rPr>
              <a:t>二维数组</a:t>
            </a:r>
            <a:r>
              <a:rPr lang="en-US" altLang="x-none" b="1" dirty="0"/>
              <a:t>Path[n][n](n</a:t>
            </a:r>
            <a:r>
              <a:rPr lang="zh-CN" altLang="en-US" b="1" dirty="0"/>
              <a:t>为图的顶点数</a:t>
            </a:r>
            <a:r>
              <a:rPr lang="en-US" altLang="x-none" b="1" dirty="0"/>
              <a:t>) </a:t>
            </a:r>
            <a:r>
              <a:rPr lang="zh-CN" altLang="en-US" b="1" dirty="0">
                <a:latin typeface="宋体" panose="02010600030101010101" pitchFamily="2" charset="-122"/>
              </a:rPr>
              <a:t>，</a:t>
            </a:r>
            <a:r>
              <a:rPr lang="zh-CN" altLang="en-US" b="1" dirty="0"/>
              <a:t>元素</a:t>
            </a:r>
            <a:r>
              <a:rPr lang="en-US" altLang="x-none" b="1" dirty="0"/>
              <a:t>Path[i][j]</a:t>
            </a:r>
            <a:r>
              <a:rPr lang="zh-CN" altLang="en-US" b="1" dirty="0"/>
              <a:t>保存从</a:t>
            </a:r>
            <a:r>
              <a:rPr lang="en-US" altLang="x-none" b="1" dirty="0"/>
              <a:t>V</a:t>
            </a:r>
            <a:r>
              <a:rPr lang="en-US" altLang="x-none" b="1" baseline="-18000" dirty="0"/>
              <a:t>i</a:t>
            </a:r>
            <a:r>
              <a:rPr lang="zh-CN" altLang="en-US" b="1" dirty="0"/>
              <a:t>到</a:t>
            </a:r>
            <a:r>
              <a:rPr lang="en-US" altLang="x-none" b="1" dirty="0"/>
              <a:t>V</a:t>
            </a:r>
            <a:r>
              <a:rPr lang="en-US" altLang="x-none" b="1" baseline="-18000" dirty="0"/>
              <a:t>j</a:t>
            </a:r>
            <a:r>
              <a:rPr lang="zh-CN" altLang="en-US" b="1" dirty="0">
                <a:latin typeface="宋体" panose="02010600030101010101" pitchFamily="2" charset="-122"/>
              </a:rPr>
              <a:t>的最短路径所经过的顶点。</a:t>
            </a:r>
            <a:endParaRPr lang="zh-CN" altLang="en-US" b="1" dirty="0">
              <a:latin typeface="宋体" panose="02010600030101010101" pitchFamily="2" charset="-122"/>
            </a:endParaRPr>
          </a:p>
          <a:p>
            <a:pPr marL="4445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若</a:t>
            </a:r>
            <a:r>
              <a:rPr lang="en-US" altLang="x-none" b="1" dirty="0"/>
              <a:t>Path[i][j]=k</a:t>
            </a:r>
            <a:r>
              <a:rPr lang="zh-CN" altLang="en-US" b="1" dirty="0"/>
              <a:t>：从</a:t>
            </a:r>
            <a:r>
              <a:rPr lang="en-US" altLang="x-none" b="1" dirty="0"/>
              <a:t>V</a:t>
            </a:r>
            <a:r>
              <a:rPr lang="en-US" altLang="x-none" b="1" baseline="-18000" dirty="0"/>
              <a:t>i</a:t>
            </a:r>
            <a:r>
              <a:rPr lang="zh-CN" altLang="en-US" b="1" dirty="0"/>
              <a:t>到</a:t>
            </a:r>
            <a:r>
              <a:rPr lang="en-US" altLang="x-none" b="1" dirty="0"/>
              <a:t>V</a:t>
            </a:r>
            <a:r>
              <a:rPr lang="en-US" altLang="x-none" b="1" baseline="-18000" dirty="0"/>
              <a:t>j </a:t>
            </a:r>
            <a:r>
              <a:rPr lang="zh-CN" altLang="en-US" b="1" dirty="0"/>
              <a:t>经过</a:t>
            </a:r>
            <a:r>
              <a:rPr lang="en-US" altLang="x-none" b="1" dirty="0"/>
              <a:t>V</a:t>
            </a:r>
            <a:r>
              <a:rPr lang="en-US" altLang="x-none" b="1" baseline="-18000" dirty="0"/>
              <a:t>k </a:t>
            </a:r>
            <a:r>
              <a:rPr lang="zh-CN" altLang="en-US" b="1" dirty="0">
                <a:latin typeface="宋体" panose="02010600030101010101" pitchFamily="2" charset="-122"/>
              </a:rPr>
              <a:t>，最短路径序列是</a:t>
            </a:r>
            <a:r>
              <a:rPr lang="en-US" altLang="x-none" b="1" dirty="0"/>
              <a:t>(V</a:t>
            </a:r>
            <a:r>
              <a:rPr lang="en-US" altLang="x-none" b="1" baseline="-18000" dirty="0"/>
              <a:t>i </a:t>
            </a:r>
            <a:r>
              <a:rPr lang="en-US" altLang="x-none" b="1" dirty="0"/>
              <a:t>, </a:t>
            </a:r>
            <a:r>
              <a:rPr lang="en-US" altLang="x-none" b="1" dirty="0">
                <a:cs typeface="Times New Roman" panose="02020603050405020304" pitchFamily="2" charset="0"/>
              </a:rPr>
              <a:t>…</a:t>
            </a:r>
            <a:r>
              <a:rPr lang="en-US" altLang="x-none" b="1" dirty="0"/>
              <a:t>, V</a:t>
            </a:r>
            <a:r>
              <a:rPr lang="en-US" altLang="x-none" b="1" baseline="-18000" dirty="0"/>
              <a:t>k </a:t>
            </a:r>
            <a:r>
              <a:rPr lang="en-US" altLang="x-none" b="1" dirty="0"/>
              <a:t>, </a:t>
            </a:r>
            <a:r>
              <a:rPr lang="en-US" altLang="x-none" b="1" dirty="0">
                <a:cs typeface="Times New Roman" panose="02020603050405020304" pitchFamily="2" charset="0"/>
              </a:rPr>
              <a:t>…</a:t>
            </a:r>
            <a:r>
              <a:rPr lang="en-US" altLang="x-none" b="1" dirty="0"/>
              <a:t>, V</a:t>
            </a:r>
            <a:r>
              <a:rPr lang="en-US" altLang="x-none" b="1" baseline="-18000" dirty="0"/>
              <a:t>j</a:t>
            </a:r>
            <a:r>
              <a:rPr lang="en-US" altLang="x-none" b="1" dirty="0"/>
              <a:t>) </a:t>
            </a:r>
            <a:r>
              <a:rPr lang="zh-CN" altLang="en-US" b="1" dirty="0">
                <a:latin typeface="宋体" panose="02010600030101010101" pitchFamily="2" charset="-122"/>
              </a:rPr>
              <a:t>，则路径子序列</a:t>
            </a:r>
            <a:r>
              <a:rPr lang="zh-CN" altLang="en-US" b="1" dirty="0"/>
              <a:t>：</a:t>
            </a:r>
            <a:r>
              <a:rPr lang="en-US" altLang="x-none" b="1" dirty="0"/>
              <a:t>(V</a:t>
            </a:r>
            <a:r>
              <a:rPr lang="en-US" altLang="x-none" b="1" baseline="-18000" dirty="0"/>
              <a:t>i </a:t>
            </a:r>
            <a:r>
              <a:rPr lang="en-US" altLang="x-none" b="1" dirty="0"/>
              <a:t>, </a:t>
            </a:r>
            <a:r>
              <a:rPr lang="en-US" altLang="x-none" b="1" dirty="0">
                <a:cs typeface="Times New Roman" panose="02020603050405020304" pitchFamily="2" charset="0"/>
              </a:rPr>
              <a:t>…</a:t>
            </a:r>
            <a:r>
              <a:rPr lang="en-US" altLang="x-none" b="1" dirty="0"/>
              <a:t>, V</a:t>
            </a:r>
            <a:r>
              <a:rPr lang="en-US" altLang="x-none" b="1" baseline="-18000" dirty="0"/>
              <a:t>k</a:t>
            </a:r>
            <a:r>
              <a:rPr lang="en-US" altLang="x-none" b="1" dirty="0"/>
              <a:t>)</a:t>
            </a:r>
            <a:r>
              <a:rPr lang="zh-CN" altLang="en-US" b="1" dirty="0"/>
              <a:t>和</a:t>
            </a:r>
            <a:r>
              <a:rPr lang="en-US" altLang="x-none" b="1" dirty="0"/>
              <a:t>(V</a:t>
            </a:r>
            <a:r>
              <a:rPr lang="en-US" altLang="x-none" b="1" baseline="-18000" dirty="0"/>
              <a:t>k </a:t>
            </a:r>
            <a:r>
              <a:rPr lang="en-US" altLang="x-none" b="1" dirty="0"/>
              <a:t>, </a:t>
            </a:r>
            <a:r>
              <a:rPr lang="en-US" altLang="x-none" b="1" dirty="0">
                <a:cs typeface="Times New Roman" panose="02020603050405020304" pitchFamily="2" charset="0"/>
              </a:rPr>
              <a:t>…</a:t>
            </a:r>
            <a:r>
              <a:rPr lang="en-US" altLang="x-none" b="1" dirty="0"/>
              <a:t>, V</a:t>
            </a:r>
            <a:r>
              <a:rPr lang="en-US" altLang="x-none" b="1" baseline="-18000" dirty="0"/>
              <a:t>j</a:t>
            </a:r>
            <a:r>
              <a:rPr lang="en-US" altLang="x-none" b="1" dirty="0"/>
              <a:t>)</a:t>
            </a:r>
            <a:r>
              <a:rPr lang="zh-CN" altLang="en-US" b="1" dirty="0"/>
              <a:t>一定是</a:t>
            </a:r>
            <a:r>
              <a:rPr lang="zh-CN" altLang="en-US" b="1" dirty="0">
                <a:solidFill>
                  <a:schemeClr val="folHlink"/>
                </a:solidFill>
              </a:rPr>
              <a:t>从</a:t>
            </a:r>
            <a:r>
              <a:rPr lang="en-US" altLang="x-none" b="1" dirty="0">
                <a:solidFill>
                  <a:schemeClr val="folHlink"/>
                </a:solidFill>
              </a:rPr>
              <a:t>V</a:t>
            </a:r>
            <a:r>
              <a:rPr lang="en-US" altLang="x-none" b="1" baseline="-18000" dirty="0">
                <a:solidFill>
                  <a:schemeClr val="folHlink"/>
                </a:solidFill>
              </a:rPr>
              <a:t>i</a:t>
            </a:r>
            <a:r>
              <a:rPr lang="zh-CN" altLang="en-US" b="1" dirty="0">
                <a:solidFill>
                  <a:schemeClr val="folHlink"/>
                </a:solidFill>
              </a:rPr>
              <a:t>到</a:t>
            </a:r>
            <a:r>
              <a:rPr lang="en-US" altLang="x-none" b="1" dirty="0">
                <a:solidFill>
                  <a:schemeClr val="folHlink"/>
                </a:solidFill>
              </a:rPr>
              <a:t>V</a:t>
            </a:r>
            <a:r>
              <a:rPr lang="en-US" altLang="x-none" b="1" baseline="-18000" dirty="0">
                <a:solidFill>
                  <a:schemeClr val="folHlink"/>
                </a:solidFill>
              </a:rPr>
              <a:t>k</a:t>
            </a:r>
            <a:r>
              <a:rPr lang="zh-CN" altLang="en-US" b="1" dirty="0"/>
              <a:t>和</a:t>
            </a:r>
            <a:r>
              <a:rPr lang="zh-CN" altLang="en-US" b="1" dirty="0">
                <a:solidFill>
                  <a:schemeClr val="folHlink"/>
                </a:solidFill>
              </a:rPr>
              <a:t>从</a:t>
            </a:r>
            <a:r>
              <a:rPr lang="en-US" altLang="x-none" b="1" dirty="0">
                <a:solidFill>
                  <a:schemeClr val="folHlink"/>
                </a:solidFill>
              </a:rPr>
              <a:t>V</a:t>
            </a:r>
            <a:r>
              <a:rPr lang="en-US" altLang="x-none" b="1" baseline="-18000" dirty="0">
                <a:solidFill>
                  <a:schemeClr val="folHlink"/>
                </a:solidFill>
              </a:rPr>
              <a:t>k</a:t>
            </a:r>
            <a:r>
              <a:rPr lang="zh-CN" altLang="en-US" b="1" dirty="0">
                <a:solidFill>
                  <a:schemeClr val="folHlink"/>
                </a:solidFill>
              </a:rPr>
              <a:t>到</a:t>
            </a:r>
            <a:r>
              <a:rPr lang="en-US" altLang="x-none" b="1" dirty="0">
                <a:solidFill>
                  <a:schemeClr val="folHlink"/>
                </a:solidFill>
              </a:rPr>
              <a:t>V</a:t>
            </a:r>
            <a:r>
              <a:rPr lang="en-US" altLang="x-none" b="1" baseline="-18000" dirty="0">
                <a:solidFill>
                  <a:schemeClr val="folHlink"/>
                </a:solidFill>
              </a:rPr>
              <a:t>j</a:t>
            </a:r>
            <a:r>
              <a:rPr lang="en-US" altLang="x-none" b="1" baseline="-18000" dirty="0"/>
              <a:t> </a:t>
            </a:r>
            <a:r>
              <a:rPr lang="zh-CN" altLang="en-US" b="1" dirty="0"/>
              <a:t>的</a:t>
            </a:r>
            <a:r>
              <a:rPr lang="zh-CN" altLang="en-US" b="1" dirty="0">
                <a:latin typeface="宋体" panose="02010600030101010101" pitchFamily="2" charset="-122"/>
              </a:rPr>
              <a:t>最短路径。从而可以根据</a:t>
            </a:r>
            <a:r>
              <a:rPr lang="en-US" altLang="x-none" b="1" dirty="0"/>
              <a:t>Path[i][k]</a:t>
            </a:r>
            <a:r>
              <a:rPr lang="zh-CN" altLang="en-US" b="1" dirty="0"/>
              <a:t>和</a:t>
            </a:r>
            <a:r>
              <a:rPr lang="en-US" altLang="x-none" b="1" dirty="0"/>
              <a:t>Path[k][j]</a:t>
            </a:r>
            <a:r>
              <a:rPr lang="zh-CN" altLang="en-US" b="1" dirty="0"/>
              <a:t>的值再找到该路径上所经过的其它顶点</a:t>
            </a:r>
            <a:r>
              <a:rPr lang="zh-CN" altLang="en-US" b="1" dirty="0">
                <a:latin typeface="宋体" panose="02010600030101010101" pitchFamily="2" charset="-122"/>
              </a:rPr>
              <a:t>，</a:t>
            </a:r>
            <a:r>
              <a:rPr lang="en-US" altLang="x-none" b="1" dirty="0">
                <a:cs typeface="Times New Roman" panose="02020603050405020304" pitchFamily="2" charset="0"/>
              </a:rPr>
              <a:t>…</a:t>
            </a:r>
            <a:r>
              <a:rPr lang="zh-CN" altLang="en-US" b="1" dirty="0"/>
              <a:t>依此类推</a:t>
            </a:r>
            <a:r>
              <a:rPr lang="zh-CN" altLang="en-US" b="1" dirty="0">
                <a:latin typeface="宋体" panose="02010600030101010101" pitchFamily="2" charset="-122"/>
              </a:rPr>
              <a:t>。</a:t>
            </a:r>
            <a:endParaRPr lang="zh-CN" altLang="en-US" b="1" dirty="0">
              <a:latin typeface="宋体" panose="02010600030101010101" pitchFamily="2" charset="-122"/>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0193" name="文本占位符 566273"/>
          <p:cNvSpPr>
            <a:spLocks noGrp="1"/>
          </p:cNvSpPr>
          <p:nvPr>
            <p:ph idx="1"/>
          </p:nvPr>
        </p:nvSpPr>
        <p:spPr>
          <a:xfrm>
            <a:off x="1676400" y="228600"/>
            <a:ext cx="8839200" cy="2408238"/>
          </a:xfrm>
        </p:spPr>
        <p:txBody>
          <a:bodyPr anchor="t"/>
          <a:p>
            <a:pPr marL="533400" lvl="1" indent="0">
              <a:buNone/>
            </a:pPr>
            <a:r>
              <a:rPr lang="zh-CN" altLang="en-US" b="1" dirty="0">
                <a:solidFill>
                  <a:schemeClr val="folHlink"/>
                </a:solidFill>
                <a:latin typeface="宋体" panose="02010600030101010101" pitchFamily="2" charset="-122"/>
              </a:rPr>
              <a:t>◆</a:t>
            </a:r>
            <a:r>
              <a:rPr lang="zh-CN" altLang="en-US" b="1" dirty="0">
                <a:latin typeface="宋体" panose="02010600030101010101" pitchFamily="2" charset="-122"/>
              </a:rPr>
              <a:t> 初始化为</a:t>
            </a:r>
            <a:r>
              <a:rPr lang="en-US" altLang="x-none" b="1" dirty="0"/>
              <a:t>Path[i][j]=-1</a:t>
            </a:r>
            <a:r>
              <a:rPr lang="zh-CN" altLang="en-US" b="1" dirty="0">
                <a:latin typeface="宋体" panose="02010600030101010101" pitchFamily="2" charset="-122"/>
              </a:rPr>
              <a:t>，表示</a:t>
            </a:r>
            <a:r>
              <a:rPr lang="zh-CN" altLang="en-US" b="1" dirty="0"/>
              <a:t>从</a:t>
            </a:r>
            <a:r>
              <a:rPr lang="en-US" altLang="x-none" b="1" dirty="0"/>
              <a:t>V</a:t>
            </a:r>
            <a:r>
              <a:rPr lang="en-US" altLang="x-none" b="1" baseline="-18000" dirty="0"/>
              <a:t>i</a:t>
            </a:r>
            <a:r>
              <a:rPr lang="zh-CN" altLang="en-US" b="1" dirty="0"/>
              <a:t>到</a:t>
            </a:r>
            <a:r>
              <a:rPr lang="en-US" altLang="x-none" b="1" dirty="0"/>
              <a:t>V</a:t>
            </a:r>
            <a:r>
              <a:rPr lang="en-US" altLang="x-none" b="1" baseline="-18000" dirty="0"/>
              <a:t>j </a:t>
            </a:r>
            <a:r>
              <a:rPr lang="zh-CN" altLang="en-US" b="1" dirty="0"/>
              <a:t>不经过任何</a:t>
            </a:r>
            <a:r>
              <a:rPr lang="en-US" altLang="x-none" b="1" dirty="0"/>
              <a:t>(S</a:t>
            </a:r>
            <a:r>
              <a:rPr lang="zh-CN" altLang="en-US" b="1" dirty="0">
                <a:latin typeface="宋体" panose="02010600030101010101" pitchFamily="2" charset="-122"/>
              </a:rPr>
              <a:t>中的</a:t>
            </a:r>
            <a:r>
              <a:rPr lang="zh-CN" altLang="en-US" b="1" dirty="0"/>
              <a:t>中间</a:t>
            </a:r>
            <a:r>
              <a:rPr lang="en-US" altLang="x-none" b="1" dirty="0"/>
              <a:t>)</a:t>
            </a:r>
            <a:r>
              <a:rPr lang="zh-CN" altLang="en-US" b="1" dirty="0"/>
              <a:t>顶点</a:t>
            </a:r>
            <a:r>
              <a:rPr lang="zh-CN" altLang="en-US" b="1" dirty="0">
                <a:latin typeface="宋体" panose="02010600030101010101" pitchFamily="2" charset="-122"/>
              </a:rPr>
              <a:t>。当某个顶点</a:t>
            </a:r>
            <a:r>
              <a:rPr lang="en-US" altLang="x-none" b="1" dirty="0">
                <a:solidFill>
                  <a:schemeClr val="folHlink"/>
                </a:solidFill>
              </a:rPr>
              <a:t>V</a:t>
            </a:r>
            <a:r>
              <a:rPr lang="en-US" altLang="x-none" b="1" baseline="-18000" dirty="0">
                <a:solidFill>
                  <a:schemeClr val="folHlink"/>
                </a:solidFill>
              </a:rPr>
              <a:t>k</a:t>
            </a:r>
            <a:r>
              <a:rPr lang="zh-CN" altLang="en-US" b="1" dirty="0"/>
              <a:t>加入到</a:t>
            </a:r>
            <a:r>
              <a:rPr lang="en-US" altLang="x-none" b="1" dirty="0"/>
              <a:t>S</a:t>
            </a:r>
            <a:r>
              <a:rPr lang="zh-CN" altLang="en-US" b="1" dirty="0">
                <a:latin typeface="宋体" panose="02010600030101010101" pitchFamily="2" charset="-122"/>
              </a:rPr>
              <a:t>中后使</a:t>
            </a:r>
            <a:r>
              <a:rPr lang="en-US" altLang="x-none" b="1" dirty="0"/>
              <a:t>A[i][j]</a:t>
            </a:r>
            <a:r>
              <a:rPr lang="zh-CN" altLang="en-US" b="1" dirty="0"/>
              <a:t>变小时</a:t>
            </a:r>
            <a:r>
              <a:rPr lang="zh-CN" altLang="en-US" b="1" dirty="0">
                <a:latin typeface="宋体" panose="02010600030101010101" pitchFamily="2" charset="-122"/>
              </a:rPr>
              <a:t>，令</a:t>
            </a:r>
            <a:r>
              <a:rPr lang="en-US" altLang="x-none" b="1" dirty="0"/>
              <a:t>Path[i][j]=k</a:t>
            </a:r>
            <a:r>
              <a:rPr lang="zh-CN" altLang="en-US" b="1" dirty="0">
                <a:latin typeface="宋体" panose="02010600030101010101" pitchFamily="2" charset="-122"/>
              </a:rPr>
              <a:t>。</a:t>
            </a:r>
            <a:endParaRPr lang="zh-CN" altLang="en-US" b="1" dirty="0">
              <a:latin typeface="宋体" panose="02010600030101010101" pitchFamily="2" charset="-122"/>
            </a:endParaRPr>
          </a:p>
          <a:p>
            <a:pPr marL="0" indent="0">
              <a:buNone/>
            </a:pPr>
            <a:r>
              <a:rPr lang="zh-CN" altLang="en-US" sz="2800" b="1" dirty="0">
                <a:latin typeface="宋体" panose="02010600030101010101" pitchFamily="2" charset="-122"/>
              </a:rPr>
              <a:t>    表</a:t>
            </a:r>
            <a:r>
              <a:rPr lang="en-US" altLang="x-none" sz="2800" b="1" dirty="0"/>
              <a:t>7-4</a:t>
            </a:r>
            <a:r>
              <a:rPr lang="zh-CN" altLang="en-US" sz="2800" b="1" dirty="0"/>
              <a:t>给出了利用</a:t>
            </a:r>
            <a:r>
              <a:rPr lang="en-US" altLang="x-none" sz="2800" b="1" dirty="0"/>
              <a:t>Floyd</a:t>
            </a:r>
            <a:r>
              <a:rPr lang="zh-CN" altLang="en-US" sz="2800" b="1" dirty="0"/>
              <a:t>算法求</a:t>
            </a:r>
            <a:r>
              <a:rPr lang="zh-CN" altLang="en-US" sz="2800" b="1" dirty="0">
                <a:latin typeface="宋体" panose="02010600030101010101" pitchFamily="2" charset="-122"/>
              </a:rPr>
              <a:t>图</a:t>
            </a:r>
            <a:r>
              <a:rPr lang="en-US" altLang="x-none" sz="2800" b="1" dirty="0"/>
              <a:t>7-26</a:t>
            </a:r>
            <a:r>
              <a:rPr lang="zh-CN" altLang="en-US" sz="2800" b="1" dirty="0"/>
              <a:t>的带权有向图的任意一对顶点间</a:t>
            </a:r>
            <a:r>
              <a:rPr lang="zh-CN" altLang="en-US" sz="2800" b="1" dirty="0">
                <a:latin typeface="宋体" panose="02010600030101010101" pitchFamily="2" charset="-122"/>
              </a:rPr>
              <a:t>最短路径的过程。</a:t>
            </a:r>
            <a:endParaRPr lang="zh-CN" altLang="en-US" sz="2800" b="1" dirty="0">
              <a:latin typeface="宋体" panose="02010600030101010101" pitchFamily="2" charset="-122"/>
            </a:endParaRPr>
          </a:p>
        </p:txBody>
      </p:sp>
      <p:grpSp>
        <p:nvGrpSpPr>
          <p:cNvPr id="520194" name="组合 566274"/>
          <p:cNvGrpSpPr/>
          <p:nvPr/>
        </p:nvGrpSpPr>
        <p:grpSpPr>
          <a:xfrm>
            <a:off x="3560763" y="2852738"/>
            <a:ext cx="4486275" cy="1905000"/>
            <a:chOff x="0" y="0"/>
            <a:chExt cx="2826" cy="1200"/>
          </a:xfrm>
        </p:grpSpPr>
        <p:sp>
          <p:nvSpPr>
            <p:cNvPr id="520195" name="矩形 566275"/>
            <p:cNvSpPr/>
            <p:nvPr/>
          </p:nvSpPr>
          <p:spPr>
            <a:xfrm>
              <a:off x="301" y="996"/>
              <a:ext cx="2371" cy="204"/>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7-26  </a:t>
              </a:r>
              <a:r>
                <a:rPr lang="zh-CN" altLang="en-US" sz="2000" b="1" dirty="0">
                  <a:latin typeface="Times New Roman" panose="02020603050405020304" pitchFamily="2" charset="0"/>
                  <a:ea typeface="宋体" panose="02010600030101010101" pitchFamily="2" charset="-122"/>
                </a:rPr>
                <a:t>带权有向图及其</a:t>
              </a:r>
              <a:r>
                <a:rPr lang="zh-CN" altLang="en-US" sz="2000" b="1" dirty="0">
                  <a:latin typeface="宋体" panose="02010600030101010101" pitchFamily="2" charset="-122"/>
                  <a:ea typeface="宋体" panose="02010600030101010101" pitchFamily="2" charset="-122"/>
                </a:rPr>
                <a:t>邻接</a:t>
              </a:r>
              <a:r>
                <a:rPr lang="zh-CN" altLang="en-US" sz="2000" b="1" dirty="0">
                  <a:latin typeface="Times New Roman" panose="02020603050405020304" pitchFamily="2" charset="0"/>
                  <a:ea typeface="宋体" panose="02010600030101010101" pitchFamily="2" charset="-122"/>
                </a:rPr>
                <a:t>矩阵</a:t>
              </a:r>
              <a:endParaRPr lang="zh-CN" altLang="en-US" sz="2000" b="1" dirty="0">
                <a:latin typeface="Times New Roman" panose="02020603050405020304" pitchFamily="2" charset="0"/>
                <a:ea typeface="宋体" panose="02010600030101010101" pitchFamily="2" charset="-122"/>
              </a:endParaRPr>
            </a:p>
          </p:txBody>
        </p:sp>
        <p:grpSp>
          <p:nvGrpSpPr>
            <p:cNvPr id="520196" name="组合 566276"/>
            <p:cNvGrpSpPr/>
            <p:nvPr/>
          </p:nvGrpSpPr>
          <p:grpSpPr>
            <a:xfrm>
              <a:off x="1837" y="183"/>
              <a:ext cx="989" cy="681"/>
              <a:chOff x="0" y="0"/>
              <a:chExt cx="989" cy="681"/>
            </a:xfrm>
          </p:grpSpPr>
          <p:sp>
            <p:nvSpPr>
              <p:cNvPr id="520197" name="矩形 566277"/>
              <p:cNvSpPr/>
              <p:nvPr/>
            </p:nvSpPr>
            <p:spPr>
              <a:xfrm>
                <a:off x="32" y="0"/>
                <a:ext cx="861" cy="204"/>
              </a:xfrm>
              <a:prstGeom prst="rect">
                <a:avLst/>
              </a:prstGeom>
              <a:noFill/>
              <a:ln w="9525">
                <a:noFill/>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0     2     8</a:t>
                </a:r>
                <a:endParaRPr lang="en-US" altLang="x-none" sz="2400" dirty="0">
                  <a:latin typeface="Times New Roman" panose="02020603050405020304" pitchFamily="2" charset="0"/>
                  <a:ea typeface="宋体" panose="02010600030101010101" pitchFamily="2" charset="-122"/>
                </a:endParaRPr>
              </a:p>
            </p:txBody>
          </p:sp>
          <p:sp>
            <p:nvSpPr>
              <p:cNvPr id="520198" name="矩形 566278"/>
              <p:cNvSpPr/>
              <p:nvPr/>
            </p:nvSpPr>
            <p:spPr>
              <a:xfrm>
                <a:off x="32" y="240"/>
                <a:ext cx="861" cy="204"/>
              </a:xfrm>
              <a:prstGeom prst="rect">
                <a:avLst/>
              </a:prstGeom>
              <a:noFill/>
              <a:ln w="9525">
                <a:noFill/>
              </a:ln>
            </p:spPr>
            <p:txBody>
              <a:bodyPr wrap="none" anchor="ctr"/>
              <a:p>
                <a:r>
                  <a:rPr lang="zh-CN" altLang="en-US" sz="2400" dirty="0">
                    <a:latin typeface="宋体" panose="02010600030101010101" pitchFamily="2" charset="-122"/>
                    <a:ea typeface="宋体" panose="02010600030101010101" pitchFamily="2" charset="-122"/>
                  </a:rPr>
                  <a:t>∞  </a:t>
                </a:r>
                <a:r>
                  <a:rPr lang="en-US" altLang="x-none" sz="2400" dirty="0">
                    <a:latin typeface="宋体" panose="02010600030101010101" pitchFamily="2" charset="-122"/>
                    <a:ea typeface="宋体" panose="02010600030101010101" pitchFamily="2" charset="-122"/>
                  </a:rPr>
                  <a:t>0</a:t>
                </a:r>
                <a:r>
                  <a:rPr lang="en-US" altLang="x-none" sz="2400" dirty="0">
                    <a:latin typeface="Times New Roman" panose="02020603050405020304" pitchFamily="2" charset="0"/>
                    <a:ea typeface="宋体" panose="02010600030101010101" pitchFamily="2" charset="-122"/>
                  </a:rPr>
                  <a:t>    4</a:t>
                </a:r>
                <a:endParaRPr lang="en-US" altLang="x-none" sz="2400" dirty="0">
                  <a:latin typeface="Times New Roman" panose="02020603050405020304" pitchFamily="2" charset="0"/>
                  <a:ea typeface="宋体" panose="02010600030101010101" pitchFamily="2" charset="-122"/>
                </a:endParaRPr>
              </a:p>
            </p:txBody>
          </p:sp>
          <p:sp>
            <p:nvSpPr>
              <p:cNvPr id="520199" name="矩形 566279"/>
              <p:cNvSpPr/>
              <p:nvPr/>
            </p:nvSpPr>
            <p:spPr>
              <a:xfrm>
                <a:off x="32" y="468"/>
                <a:ext cx="861" cy="204"/>
              </a:xfrm>
              <a:prstGeom prst="rect">
                <a:avLst/>
              </a:prstGeom>
              <a:noFill/>
              <a:ln w="9525">
                <a:noFill/>
              </a:ln>
            </p:spPr>
            <p:txBody>
              <a:bodyPr wrap="none" anchor="ctr"/>
              <a:p>
                <a:r>
                  <a:rPr lang="zh-CN" altLang="en-US" sz="2400" dirty="0">
                    <a:latin typeface="宋体" panose="02010600030101010101" pitchFamily="2" charset="-122"/>
                    <a:ea typeface="宋体" panose="02010600030101010101" pitchFamily="2" charset="-122"/>
                  </a:rPr>
                  <a:t> </a:t>
                </a:r>
                <a:r>
                  <a:rPr lang="en-US" altLang="x-none" sz="2400" dirty="0">
                    <a:latin typeface="宋体" panose="02010600030101010101" pitchFamily="2" charset="-122"/>
                    <a:ea typeface="宋体" panose="02010600030101010101" pitchFamily="2" charset="-122"/>
                  </a:rPr>
                  <a:t>5</a:t>
                </a:r>
                <a:r>
                  <a:rPr lang="en-US" altLang="x-none" sz="2400" dirty="0">
                    <a:latin typeface="Times New Roman" panose="02020603050405020304" pitchFamily="2" charset="0"/>
                    <a:ea typeface="宋体" panose="02010600030101010101" pitchFamily="2" charset="-122"/>
                  </a:rPr>
                  <a:t>   </a:t>
                </a:r>
                <a:r>
                  <a:rPr lang="en-US" altLang="x-none" sz="2400" dirty="0">
                    <a:latin typeface="宋体" panose="02010600030101010101" pitchFamily="2" charset="-122"/>
                    <a:ea typeface="宋体" panose="02010600030101010101" pitchFamily="2" charset="-122"/>
                  </a:rPr>
                  <a:t>∞</a:t>
                </a:r>
                <a:r>
                  <a:rPr lang="en-US" altLang="x-none" sz="2400" dirty="0">
                    <a:latin typeface="Times New Roman" panose="02020603050405020304" pitchFamily="2" charset="0"/>
                    <a:ea typeface="宋体" panose="02010600030101010101" pitchFamily="2" charset="-122"/>
                  </a:rPr>
                  <a:t>    </a:t>
                </a:r>
                <a:r>
                  <a:rPr lang="en-US" altLang="x-none" sz="2400" dirty="0">
                    <a:latin typeface="宋体" panose="02010600030101010101" pitchFamily="2" charset="-122"/>
                    <a:ea typeface="宋体" panose="02010600030101010101" pitchFamily="2" charset="-122"/>
                  </a:rPr>
                  <a:t>0</a:t>
                </a:r>
                <a:endParaRPr lang="en-US" altLang="x-none" sz="2400" dirty="0">
                  <a:latin typeface="宋体" panose="02010600030101010101" pitchFamily="2" charset="-122"/>
                  <a:ea typeface="宋体" panose="02010600030101010101" pitchFamily="2" charset="-122"/>
                </a:endParaRPr>
              </a:p>
            </p:txBody>
          </p:sp>
          <p:sp>
            <p:nvSpPr>
              <p:cNvPr id="520200" name="左中括号 566280"/>
              <p:cNvSpPr/>
              <p:nvPr/>
            </p:nvSpPr>
            <p:spPr>
              <a:xfrm>
                <a:off x="0" y="24"/>
                <a:ext cx="45" cy="657"/>
              </a:xfrm>
              <a:prstGeom prst="leftBracket">
                <a:avLst>
                  <a:gd name="adj" fmla="val 121666"/>
                </a:avLst>
              </a:prstGeom>
              <a:noFill/>
              <a:ln w="19050"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520201" name="右中括号 566281"/>
              <p:cNvSpPr/>
              <p:nvPr/>
            </p:nvSpPr>
            <p:spPr>
              <a:xfrm>
                <a:off x="944" y="12"/>
                <a:ext cx="45" cy="657"/>
              </a:xfrm>
              <a:prstGeom prst="rightBracket">
                <a:avLst>
                  <a:gd name="adj" fmla="val 121666"/>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520202" name="组合 566282"/>
            <p:cNvGrpSpPr/>
            <p:nvPr/>
          </p:nvGrpSpPr>
          <p:grpSpPr>
            <a:xfrm>
              <a:off x="0" y="0"/>
              <a:ext cx="1261" cy="916"/>
              <a:chOff x="0" y="0"/>
              <a:chExt cx="1261" cy="916"/>
            </a:xfrm>
          </p:grpSpPr>
          <p:sp>
            <p:nvSpPr>
              <p:cNvPr id="520203" name="椭圆 566283"/>
              <p:cNvSpPr/>
              <p:nvPr/>
            </p:nvSpPr>
            <p:spPr>
              <a:xfrm>
                <a:off x="944" y="98"/>
                <a:ext cx="317"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1</a:t>
                </a:r>
                <a:endParaRPr lang="en-US" altLang="x-none" sz="2400" baseline="-18000" dirty="0">
                  <a:latin typeface="Times New Roman" panose="02020603050405020304" pitchFamily="2" charset="0"/>
                  <a:ea typeface="宋体" panose="02010600030101010101" pitchFamily="2" charset="-122"/>
                </a:endParaRPr>
              </a:p>
            </p:txBody>
          </p:sp>
          <p:sp>
            <p:nvSpPr>
              <p:cNvPr id="520204" name="矩形 566284"/>
              <p:cNvSpPr/>
              <p:nvPr/>
            </p:nvSpPr>
            <p:spPr>
              <a:xfrm>
                <a:off x="920" y="371"/>
                <a:ext cx="227"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4</a:t>
                </a:r>
                <a:endParaRPr lang="en-US" altLang="x-none" sz="2400" dirty="0">
                  <a:latin typeface="Times New Roman" panose="02020603050405020304" pitchFamily="2" charset="0"/>
                  <a:ea typeface="宋体" panose="02010600030101010101" pitchFamily="2" charset="-122"/>
                </a:endParaRPr>
              </a:p>
            </p:txBody>
          </p:sp>
          <p:sp>
            <p:nvSpPr>
              <p:cNvPr id="520205" name="直接连接符 566285"/>
              <p:cNvSpPr/>
              <p:nvPr/>
            </p:nvSpPr>
            <p:spPr>
              <a:xfrm flipH="1">
                <a:off x="800" y="347"/>
                <a:ext cx="249" cy="317"/>
              </a:xfrm>
              <a:prstGeom prst="line">
                <a:avLst/>
              </a:prstGeom>
              <a:ln w="19050" cap="flat" cmpd="sng">
                <a:solidFill>
                  <a:schemeClr val="tx1"/>
                </a:solidFill>
                <a:prstDash val="solid"/>
                <a:round/>
                <a:headEnd type="none" w="med" len="med"/>
                <a:tailEnd type="triangle" w="med" len="med"/>
              </a:ln>
            </p:spPr>
          </p:sp>
          <p:sp>
            <p:nvSpPr>
              <p:cNvPr id="520206" name="矩形 566286"/>
              <p:cNvSpPr/>
              <p:nvPr/>
            </p:nvSpPr>
            <p:spPr>
              <a:xfrm>
                <a:off x="368" y="315"/>
                <a:ext cx="227"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8</a:t>
                </a:r>
                <a:endParaRPr lang="en-US" altLang="x-none" sz="2400" dirty="0">
                  <a:latin typeface="Times New Roman" panose="02020603050405020304" pitchFamily="2" charset="0"/>
                  <a:ea typeface="宋体" panose="02010600030101010101" pitchFamily="2" charset="-122"/>
                </a:endParaRPr>
              </a:p>
            </p:txBody>
          </p:sp>
          <p:sp>
            <p:nvSpPr>
              <p:cNvPr id="520207" name="直接连接符 566287"/>
              <p:cNvSpPr/>
              <p:nvPr/>
            </p:nvSpPr>
            <p:spPr>
              <a:xfrm>
                <a:off x="224" y="339"/>
                <a:ext cx="416" cy="368"/>
              </a:xfrm>
              <a:prstGeom prst="line">
                <a:avLst/>
              </a:prstGeom>
              <a:ln w="19050" cap="flat" cmpd="sng">
                <a:solidFill>
                  <a:schemeClr val="tx1"/>
                </a:solidFill>
                <a:prstDash val="solid"/>
                <a:round/>
                <a:headEnd type="none" w="med" len="med"/>
                <a:tailEnd type="triangle" w="med" len="med"/>
              </a:ln>
            </p:spPr>
          </p:sp>
          <p:sp>
            <p:nvSpPr>
              <p:cNvPr id="520208" name="矩形 566288"/>
              <p:cNvSpPr/>
              <p:nvPr/>
            </p:nvSpPr>
            <p:spPr>
              <a:xfrm>
                <a:off x="488" y="0"/>
                <a:ext cx="227"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2</a:t>
                </a:r>
                <a:endParaRPr lang="en-US" altLang="x-none" sz="2400" dirty="0">
                  <a:latin typeface="Times New Roman" panose="02020603050405020304" pitchFamily="2" charset="0"/>
                  <a:ea typeface="宋体" panose="02010600030101010101" pitchFamily="2" charset="-122"/>
                </a:endParaRPr>
              </a:p>
            </p:txBody>
          </p:sp>
          <p:sp>
            <p:nvSpPr>
              <p:cNvPr id="520209" name="直接连接符 566289"/>
              <p:cNvSpPr/>
              <p:nvPr/>
            </p:nvSpPr>
            <p:spPr>
              <a:xfrm flipV="1">
                <a:off x="328" y="219"/>
                <a:ext cx="612" cy="0"/>
              </a:xfrm>
              <a:prstGeom prst="line">
                <a:avLst/>
              </a:prstGeom>
              <a:ln w="19050" cap="flat" cmpd="sng">
                <a:solidFill>
                  <a:schemeClr val="tx1"/>
                </a:solidFill>
                <a:prstDash val="solid"/>
                <a:round/>
                <a:headEnd type="none" w="med" len="med"/>
                <a:tailEnd type="triangle" w="med" len="med"/>
              </a:ln>
            </p:spPr>
          </p:sp>
          <p:sp>
            <p:nvSpPr>
              <p:cNvPr id="520210" name="椭圆 566290"/>
              <p:cNvSpPr/>
              <p:nvPr/>
            </p:nvSpPr>
            <p:spPr>
              <a:xfrm>
                <a:off x="592" y="667"/>
                <a:ext cx="317"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2</a:t>
                </a:r>
                <a:endParaRPr lang="en-US" altLang="x-none" sz="2400" baseline="-18000" dirty="0">
                  <a:latin typeface="Times New Roman" panose="02020603050405020304" pitchFamily="2" charset="0"/>
                  <a:ea typeface="宋体" panose="02010600030101010101" pitchFamily="2" charset="-122"/>
                </a:endParaRPr>
              </a:p>
            </p:txBody>
          </p:sp>
          <p:sp>
            <p:nvSpPr>
              <p:cNvPr id="520211" name="椭圆 566291"/>
              <p:cNvSpPr/>
              <p:nvPr/>
            </p:nvSpPr>
            <p:spPr>
              <a:xfrm>
                <a:off x="0" y="91"/>
                <a:ext cx="317" cy="249"/>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0</a:t>
                </a:r>
                <a:endParaRPr lang="en-US" altLang="x-none" sz="2400" baseline="-18000" dirty="0">
                  <a:latin typeface="Times New Roman" panose="02020603050405020304" pitchFamily="2" charset="0"/>
                  <a:ea typeface="宋体" panose="02010600030101010101" pitchFamily="2" charset="-122"/>
                </a:endParaRPr>
              </a:p>
            </p:txBody>
          </p:sp>
          <p:sp>
            <p:nvSpPr>
              <p:cNvPr id="520212" name="未知"/>
              <p:cNvSpPr/>
              <p:nvPr/>
            </p:nvSpPr>
            <p:spPr>
              <a:xfrm>
                <a:off x="120" y="323"/>
                <a:ext cx="480" cy="520"/>
              </a:xfrm>
              <a:custGeom>
                <a:avLst/>
                <a:gdLst/>
                <a:ahLst/>
                <a:cxnLst/>
                <a:pathLst>
                  <a:path w="480" h="520">
                    <a:moveTo>
                      <a:pt x="480" y="480"/>
                    </a:moveTo>
                    <a:cubicBezTo>
                      <a:pt x="440" y="500"/>
                      <a:pt x="400" y="520"/>
                      <a:pt x="336" y="480"/>
                    </a:cubicBezTo>
                    <a:cubicBezTo>
                      <a:pt x="272" y="440"/>
                      <a:pt x="152" y="320"/>
                      <a:pt x="96" y="240"/>
                    </a:cubicBezTo>
                    <a:cubicBezTo>
                      <a:pt x="40" y="160"/>
                      <a:pt x="16" y="40"/>
                      <a:pt x="0" y="0"/>
                    </a:cubicBezTo>
                  </a:path>
                </a:pathLst>
              </a:custGeom>
              <a:noFill/>
              <a:ln w="19050" cap="flat" cmpd="sng">
                <a:solidFill>
                  <a:schemeClr val="tx1"/>
                </a:solidFill>
                <a:prstDash val="solid"/>
                <a:round/>
                <a:headEnd type="none" w="med" len="med"/>
                <a:tailEnd type="triangle" w="med" len="med"/>
              </a:ln>
            </p:spPr>
            <p:txBody>
              <a:bodyPr/>
              <a:p>
                <a:endParaRPr lang="zh-CN" altLang="en-US" sz="2400"/>
              </a:p>
            </p:txBody>
          </p:sp>
          <p:sp>
            <p:nvSpPr>
              <p:cNvPr id="520213" name="矩形 566293"/>
              <p:cNvSpPr/>
              <p:nvPr/>
            </p:nvSpPr>
            <p:spPr>
              <a:xfrm>
                <a:off x="93" y="576"/>
                <a:ext cx="227"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5</a:t>
                </a:r>
                <a:endParaRPr lang="en-US" altLang="x-none" sz="2400" dirty="0">
                  <a:latin typeface="Times New Roman" panose="02020603050405020304" pitchFamily="2" charset="0"/>
                  <a:ea typeface="宋体" panose="02010600030101010101" pitchFamily="2" charset="-122"/>
                </a:endParaRPr>
              </a:p>
            </p:txBody>
          </p:sp>
        </p:grpSp>
      </p:gr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1217" name="文本占位符 567297"/>
          <p:cNvSpPr>
            <a:spLocks noGrp="1"/>
          </p:cNvSpPr>
          <p:nvPr>
            <p:ph idx="1"/>
          </p:nvPr>
        </p:nvSpPr>
        <p:spPr>
          <a:xfrm>
            <a:off x="1676400" y="4572000"/>
            <a:ext cx="8839200" cy="2057400"/>
          </a:xfrm>
        </p:spPr>
        <p:txBody>
          <a:bodyPr anchor="t"/>
          <a:p>
            <a:pPr marL="0" indent="0">
              <a:buNone/>
            </a:pPr>
            <a:r>
              <a:rPr lang="zh-CN" altLang="en-US" sz="2800" b="1" dirty="0"/>
              <a:t>        根据上述过程中</a:t>
            </a:r>
            <a:r>
              <a:rPr lang="en-US" altLang="x-none" sz="2800" b="1" dirty="0"/>
              <a:t>Path[i][j]</a:t>
            </a:r>
            <a:r>
              <a:rPr lang="zh-CN" altLang="en-US" sz="2800" b="1" dirty="0"/>
              <a:t>数组</a:t>
            </a:r>
            <a:r>
              <a:rPr lang="zh-CN" altLang="en-US" sz="2800" b="1" dirty="0">
                <a:latin typeface="宋体" panose="02010600030101010101" pitchFamily="2" charset="-122"/>
              </a:rPr>
              <a:t>，</a:t>
            </a:r>
            <a:r>
              <a:rPr lang="zh-CN" altLang="en-US" sz="2800" b="1" dirty="0"/>
              <a:t>得出：</a:t>
            </a:r>
            <a:endParaRPr lang="zh-CN" altLang="en-US" sz="2800" b="1" dirty="0"/>
          </a:p>
          <a:p>
            <a:pPr marL="0" indent="0">
              <a:buNone/>
            </a:pPr>
            <a:r>
              <a:rPr lang="en-US" altLang="x-none" sz="2800" b="1" dirty="0"/>
              <a:t>V</a:t>
            </a:r>
            <a:r>
              <a:rPr lang="en-US" altLang="x-none" sz="2800" b="1" baseline="-18000" dirty="0"/>
              <a:t>0</a:t>
            </a:r>
            <a:r>
              <a:rPr lang="zh-CN" altLang="en-US" sz="2800" b="1" dirty="0"/>
              <a:t>到</a:t>
            </a:r>
            <a:r>
              <a:rPr lang="en-US" altLang="x-none" sz="2800" b="1" dirty="0"/>
              <a:t>V</a:t>
            </a:r>
            <a:r>
              <a:rPr lang="en-US" altLang="x-none" sz="2800" b="1" baseline="-18000" dirty="0"/>
              <a:t>1 </a:t>
            </a:r>
            <a:r>
              <a:rPr lang="zh-CN" altLang="en-US" sz="2800" b="1" dirty="0"/>
              <a:t>：</a:t>
            </a:r>
            <a:r>
              <a:rPr lang="zh-CN" altLang="en-US" sz="2800" b="1" dirty="0">
                <a:latin typeface="宋体" panose="02010600030101010101" pitchFamily="2" charset="-122"/>
              </a:rPr>
              <a:t>最短路径是</a:t>
            </a:r>
            <a:r>
              <a:rPr lang="en-US" altLang="x-none" sz="2800" b="1" dirty="0"/>
              <a:t>{ 0, 1 } </a:t>
            </a:r>
            <a:r>
              <a:rPr lang="zh-CN" altLang="en-US" sz="2800" b="1" dirty="0">
                <a:latin typeface="宋体" panose="02010600030101010101" pitchFamily="2" charset="-122"/>
              </a:rPr>
              <a:t>，路径长度是</a:t>
            </a:r>
            <a:r>
              <a:rPr lang="en-US" altLang="x-none" sz="2800" b="1" dirty="0"/>
              <a:t>2 </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buNone/>
            </a:pPr>
            <a:r>
              <a:rPr lang="en-US" altLang="x-none" sz="2800" b="1" dirty="0"/>
              <a:t>V</a:t>
            </a:r>
            <a:r>
              <a:rPr lang="en-US" altLang="x-none" sz="2800" b="1" baseline="-18000" dirty="0"/>
              <a:t>0</a:t>
            </a:r>
            <a:r>
              <a:rPr lang="zh-CN" altLang="en-US" sz="2800" b="1" dirty="0"/>
              <a:t>到</a:t>
            </a:r>
            <a:r>
              <a:rPr lang="en-US" altLang="x-none" sz="2800" b="1" dirty="0"/>
              <a:t>V</a:t>
            </a:r>
            <a:r>
              <a:rPr lang="en-US" altLang="x-none" sz="2800" b="1" baseline="-18000" dirty="0"/>
              <a:t>2 </a:t>
            </a:r>
            <a:r>
              <a:rPr lang="zh-CN" altLang="en-US" sz="2800" b="1" dirty="0"/>
              <a:t>：</a:t>
            </a:r>
            <a:r>
              <a:rPr lang="zh-CN" altLang="en-US" sz="2800" b="1" dirty="0">
                <a:latin typeface="宋体" panose="02010600030101010101" pitchFamily="2" charset="-122"/>
              </a:rPr>
              <a:t>最短路径是</a:t>
            </a:r>
            <a:r>
              <a:rPr lang="en-US" altLang="x-none" sz="2800" b="1" dirty="0"/>
              <a:t>{ 0, 1, 2 } </a:t>
            </a:r>
            <a:r>
              <a:rPr lang="zh-CN" altLang="en-US" sz="2800" b="1" dirty="0">
                <a:latin typeface="宋体" panose="02010600030101010101" pitchFamily="2" charset="-122"/>
              </a:rPr>
              <a:t>，路径长度是</a:t>
            </a:r>
            <a:r>
              <a:rPr lang="en-US" altLang="x-none" sz="2800" b="1" dirty="0"/>
              <a:t>6 </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buNone/>
            </a:pPr>
            <a:r>
              <a:rPr lang="en-US" altLang="x-none" sz="2800" b="1" dirty="0"/>
              <a:t>V</a:t>
            </a:r>
            <a:r>
              <a:rPr lang="en-US" altLang="x-none" sz="2800" b="1" baseline="-18000" dirty="0"/>
              <a:t>1</a:t>
            </a:r>
            <a:r>
              <a:rPr lang="zh-CN" altLang="en-US" sz="2800" b="1" dirty="0"/>
              <a:t>到</a:t>
            </a:r>
            <a:r>
              <a:rPr lang="en-US" altLang="x-none" sz="2800" b="1" dirty="0"/>
              <a:t>V</a:t>
            </a:r>
            <a:r>
              <a:rPr lang="en-US" altLang="x-none" sz="2800" b="1" baseline="-18000" dirty="0"/>
              <a:t>0 </a:t>
            </a:r>
            <a:r>
              <a:rPr lang="zh-CN" altLang="en-US" sz="2800" b="1" dirty="0"/>
              <a:t>：</a:t>
            </a:r>
            <a:r>
              <a:rPr lang="zh-CN" altLang="en-US" sz="2800" b="1" dirty="0">
                <a:latin typeface="宋体" panose="02010600030101010101" pitchFamily="2" charset="-122"/>
              </a:rPr>
              <a:t>最短路径是</a:t>
            </a:r>
            <a:r>
              <a:rPr lang="en-US" altLang="x-none" sz="2800" b="1" dirty="0"/>
              <a:t>{ 1, 2, 0 } </a:t>
            </a:r>
            <a:r>
              <a:rPr lang="zh-CN" altLang="en-US" sz="2800" b="1" dirty="0">
                <a:latin typeface="宋体" panose="02010600030101010101" pitchFamily="2" charset="-122"/>
              </a:rPr>
              <a:t>，路径长度是</a:t>
            </a:r>
            <a:r>
              <a:rPr lang="en-US" altLang="x-none" sz="2800" b="1" dirty="0"/>
              <a:t>9 </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grpSp>
        <p:nvGrpSpPr>
          <p:cNvPr id="521218" name="组合 567298"/>
          <p:cNvGrpSpPr/>
          <p:nvPr/>
        </p:nvGrpSpPr>
        <p:grpSpPr>
          <a:xfrm>
            <a:off x="1752600" y="311150"/>
            <a:ext cx="8702675" cy="4108450"/>
            <a:chOff x="0" y="0"/>
            <a:chExt cx="5482" cy="2588"/>
          </a:xfrm>
        </p:grpSpPr>
        <p:sp>
          <p:nvSpPr>
            <p:cNvPr id="521219" name="矩形 567299"/>
            <p:cNvSpPr/>
            <p:nvPr/>
          </p:nvSpPr>
          <p:spPr>
            <a:xfrm>
              <a:off x="1032" y="0"/>
              <a:ext cx="3312" cy="204"/>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表</a:t>
              </a:r>
              <a:r>
                <a:rPr lang="en-US" altLang="x-none" sz="2000" b="1" dirty="0">
                  <a:latin typeface="Times New Roman" panose="02020603050405020304" pitchFamily="2" charset="0"/>
                  <a:ea typeface="宋体" panose="02010600030101010101" pitchFamily="2" charset="-122"/>
                </a:rPr>
                <a:t>7-4  </a:t>
              </a:r>
              <a:r>
                <a:rPr lang="zh-CN" altLang="en-US" sz="2000" b="1" dirty="0">
                  <a:latin typeface="Times New Roman" panose="02020603050405020304" pitchFamily="2" charset="0"/>
                  <a:ea typeface="宋体" panose="02010600030101010101" pitchFamily="2" charset="-122"/>
                </a:rPr>
                <a:t>用</a:t>
              </a:r>
              <a:r>
                <a:rPr lang="en-US" altLang="x-none" sz="2000" b="1" dirty="0">
                  <a:latin typeface="Times New Roman" panose="02020603050405020304" pitchFamily="2" charset="0"/>
                  <a:ea typeface="宋体" panose="02010600030101010101" pitchFamily="2" charset="-122"/>
                </a:rPr>
                <a:t>Floyd</a:t>
              </a:r>
              <a:r>
                <a:rPr lang="zh-CN" altLang="en-US" sz="2000" b="1" dirty="0">
                  <a:latin typeface="Times New Roman" panose="02020603050405020304" pitchFamily="2" charset="0"/>
                  <a:ea typeface="宋体" panose="02010600030101010101" pitchFamily="2" charset="-122"/>
                </a:rPr>
                <a:t>算法求任意一对顶点间</a:t>
              </a:r>
              <a:r>
                <a:rPr lang="zh-CN" altLang="en-US" sz="2000" b="1" dirty="0">
                  <a:latin typeface="宋体" panose="02010600030101010101" pitchFamily="2" charset="-122"/>
                  <a:ea typeface="宋体" panose="02010600030101010101" pitchFamily="2" charset="-122"/>
                </a:rPr>
                <a:t>最短路径</a:t>
              </a:r>
              <a:endParaRPr lang="zh-CN" altLang="en-US" sz="2000" b="1" dirty="0">
                <a:latin typeface="宋体" panose="02010600030101010101" pitchFamily="2" charset="-122"/>
                <a:ea typeface="宋体" panose="02010600030101010101" pitchFamily="2" charset="-122"/>
              </a:endParaRPr>
            </a:p>
          </p:txBody>
        </p:sp>
        <p:grpSp>
          <p:nvGrpSpPr>
            <p:cNvPr id="521220" name="组合 567300"/>
            <p:cNvGrpSpPr/>
            <p:nvPr/>
          </p:nvGrpSpPr>
          <p:grpSpPr>
            <a:xfrm>
              <a:off x="0" y="276"/>
              <a:ext cx="5482" cy="2312"/>
              <a:chOff x="0" y="0"/>
              <a:chExt cx="5482" cy="2312"/>
            </a:xfrm>
          </p:grpSpPr>
          <p:grpSp>
            <p:nvGrpSpPr>
              <p:cNvPr id="521221" name="组合 567301"/>
              <p:cNvGrpSpPr/>
              <p:nvPr/>
            </p:nvGrpSpPr>
            <p:grpSpPr>
              <a:xfrm>
                <a:off x="185" y="375"/>
                <a:ext cx="5213" cy="690"/>
                <a:chOff x="0" y="0"/>
                <a:chExt cx="5213" cy="690"/>
              </a:xfrm>
            </p:grpSpPr>
            <p:grpSp>
              <p:nvGrpSpPr>
                <p:cNvPr id="521222" name="组合 567302"/>
                <p:cNvGrpSpPr/>
                <p:nvPr/>
              </p:nvGrpSpPr>
              <p:grpSpPr>
                <a:xfrm>
                  <a:off x="432" y="0"/>
                  <a:ext cx="4781" cy="690"/>
                  <a:chOff x="0" y="0"/>
                  <a:chExt cx="4781" cy="690"/>
                </a:xfrm>
              </p:grpSpPr>
              <p:grpSp>
                <p:nvGrpSpPr>
                  <p:cNvPr id="521223" name="组合 567303"/>
                  <p:cNvGrpSpPr/>
                  <p:nvPr/>
                </p:nvGrpSpPr>
                <p:grpSpPr>
                  <a:xfrm>
                    <a:off x="0" y="9"/>
                    <a:ext cx="989" cy="681"/>
                    <a:chOff x="0" y="0"/>
                    <a:chExt cx="989" cy="681"/>
                  </a:xfrm>
                </p:grpSpPr>
                <p:sp>
                  <p:nvSpPr>
                    <p:cNvPr id="521224" name="矩形 567304"/>
                    <p:cNvSpPr/>
                    <p:nvPr/>
                  </p:nvSpPr>
                  <p:spPr>
                    <a:xfrm>
                      <a:off x="32" y="0"/>
                      <a:ext cx="861" cy="204"/>
                    </a:xfrm>
                    <a:prstGeom prst="rect">
                      <a:avLst/>
                    </a:prstGeom>
                    <a:noFill/>
                    <a:ln w="9525">
                      <a:noFill/>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0     2     8</a:t>
                      </a:r>
                      <a:endParaRPr lang="en-US" altLang="x-none" sz="2400" dirty="0">
                        <a:latin typeface="Times New Roman" panose="02020603050405020304" pitchFamily="2" charset="0"/>
                        <a:ea typeface="宋体" panose="02010600030101010101" pitchFamily="2" charset="-122"/>
                      </a:endParaRPr>
                    </a:p>
                  </p:txBody>
                </p:sp>
                <p:sp>
                  <p:nvSpPr>
                    <p:cNvPr id="521225" name="矩形 567305"/>
                    <p:cNvSpPr/>
                    <p:nvPr/>
                  </p:nvSpPr>
                  <p:spPr>
                    <a:xfrm>
                      <a:off x="32" y="240"/>
                      <a:ext cx="861" cy="204"/>
                    </a:xfrm>
                    <a:prstGeom prst="rect">
                      <a:avLst/>
                    </a:prstGeom>
                    <a:noFill/>
                    <a:ln w="9525">
                      <a:noFill/>
                    </a:ln>
                  </p:spPr>
                  <p:txBody>
                    <a:bodyPr wrap="none" anchor="ctr"/>
                    <a:p>
                      <a:r>
                        <a:rPr lang="zh-CN" altLang="en-US" sz="2400" dirty="0">
                          <a:latin typeface="宋体" panose="02010600030101010101" pitchFamily="2" charset="-122"/>
                          <a:ea typeface="宋体" panose="02010600030101010101" pitchFamily="2" charset="-122"/>
                        </a:rPr>
                        <a:t>∞  </a:t>
                      </a:r>
                      <a:r>
                        <a:rPr lang="en-US" altLang="x-none" sz="2400" dirty="0">
                          <a:latin typeface="宋体" panose="02010600030101010101" pitchFamily="2" charset="-122"/>
                          <a:ea typeface="宋体" panose="02010600030101010101" pitchFamily="2" charset="-122"/>
                        </a:rPr>
                        <a:t>0</a:t>
                      </a:r>
                      <a:r>
                        <a:rPr lang="en-US" altLang="x-none" sz="2400" dirty="0">
                          <a:latin typeface="Times New Roman" panose="02020603050405020304" pitchFamily="2" charset="0"/>
                          <a:ea typeface="宋体" panose="02010600030101010101" pitchFamily="2" charset="-122"/>
                        </a:rPr>
                        <a:t>     4</a:t>
                      </a:r>
                      <a:endParaRPr lang="en-US" altLang="x-none" sz="2400" dirty="0">
                        <a:latin typeface="Times New Roman" panose="02020603050405020304" pitchFamily="2" charset="0"/>
                        <a:ea typeface="宋体" panose="02010600030101010101" pitchFamily="2" charset="-122"/>
                      </a:endParaRPr>
                    </a:p>
                  </p:txBody>
                </p:sp>
                <p:sp>
                  <p:nvSpPr>
                    <p:cNvPr id="521226" name="矩形 567306"/>
                    <p:cNvSpPr/>
                    <p:nvPr/>
                  </p:nvSpPr>
                  <p:spPr>
                    <a:xfrm>
                      <a:off x="32" y="468"/>
                      <a:ext cx="861" cy="204"/>
                    </a:xfrm>
                    <a:prstGeom prst="rect">
                      <a:avLst/>
                    </a:prstGeom>
                    <a:noFill/>
                    <a:ln w="9525">
                      <a:noFill/>
                    </a:ln>
                  </p:spPr>
                  <p:txBody>
                    <a:bodyPr wrap="none" anchor="ctr"/>
                    <a:p>
                      <a:r>
                        <a:rPr lang="en-US" altLang="x-none" sz="2400" dirty="0">
                          <a:latin typeface="宋体" panose="02010600030101010101" pitchFamily="2" charset="-122"/>
                          <a:ea typeface="宋体" panose="02010600030101010101" pitchFamily="2" charset="-122"/>
                        </a:rPr>
                        <a:t>5</a:t>
                      </a:r>
                      <a:r>
                        <a:rPr lang="en-US" altLang="x-none" sz="2400" dirty="0">
                          <a:latin typeface="Times New Roman" panose="02020603050405020304" pitchFamily="2" charset="0"/>
                          <a:ea typeface="宋体" panose="02010600030101010101" pitchFamily="2" charset="-122"/>
                        </a:rPr>
                        <a:t>    </a:t>
                      </a:r>
                      <a:r>
                        <a:rPr lang="en-US" altLang="x-none" sz="2400" dirty="0">
                          <a:latin typeface="宋体" panose="02010600030101010101" pitchFamily="2" charset="-122"/>
                          <a:ea typeface="宋体" panose="02010600030101010101" pitchFamily="2" charset="-122"/>
                        </a:rPr>
                        <a:t>∞</a:t>
                      </a:r>
                      <a:r>
                        <a:rPr lang="en-US" altLang="x-none" sz="2400" dirty="0">
                          <a:latin typeface="Times New Roman" panose="02020603050405020304" pitchFamily="2" charset="0"/>
                          <a:ea typeface="宋体" panose="02010600030101010101" pitchFamily="2" charset="-122"/>
                        </a:rPr>
                        <a:t>    </a:t>
                      </a:r>
                      <a:r>
                        <a:rPr lang="en-US" altLang="x-none" sz="2400" dirty="0">
                          <a:latin typeface="宋体" panose="02010600030101010101" pitchFamily="2" charset="-122"/>
                          <a:ea typeface="宋体" panose="02010600030101010101" pitchFamily="2" charset="-122"/>
                        </a:rPr>
                        <a:t>0</a:t>
                      </a:r>
                      <a:endParaRPr lang="en-US" altLang="x-none" sz="2400" dirty="0">
                        <a:latin typeface="宋体" panose="02010600030101010101" pitchFamily="2" charset="-122"/>
                        <a:ea typeface="宋体" panose="02010600030101010101" pitchFamily="2" charset="-122"/>
                      </a:endParaRPr>
                    </a:p>
                  </p:txBody>
                </p:sp>
                <p:sp>
                  <p:nvSpPr>
                    <p:cNvPr id="521227" name="左中括号 567307"/>
                    <p:cNvSpPr/>
                    <p:nvPr/>
                  </p:nvSpPr>
                  <p:spPr>
                    <a:xfrm>
                      <a:off x="0" y="24"/>
                      <a:ext cx="45" cy="657"/>
                    </a:xfrm>
                    <a:prstGeom prst="leftBracket">
                      <a:avLst>
                        <a:gd name="adj" fmla="val 121666"/>
                      </a:avLst>
                    </a:prstGeom>
                    <a:noFill/>
                    <a:ln w="19050"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521228" name="右中括号 567308"/>
                    <p:cNvSpPr/>
                    <p:nvPr/>
                  </p:nvSpPr>
                  <p:spPr>
                    <a:xfrm>
                      <a:off x="944" y="12"/>
                      <a:ext cx="45" cy="657"/>
                    </a:xfrm>
                    <a:prstGeom prst="rightBracket">
                      <a:avLst>
                        <a:gd name="adj" fmla="val 121666"/>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521229" name="组合 567309"/>
                  <p:cNvGrpSpPr/>
                  <p:nvPr/>
                </p:nvGrpSpPr>
                <p:grpSpPr>
                  <a:xfrm>
                    <a:off x="1248" y="0"/>
                    <a:ext cx="989" cy="681"/>
                    <a:chOff x="0" y="0"/>
                    <a:chExt cx="989" cy="681"/>
                  </a:xfrm>
                </p:grpSpPr>
                <p:sp>
                  <p:nvSpPr>
                    <p:cNvPr id="521230" name="矩形 567310"/>
                    <p:cNvSpPr/>
                    <p:nvPr/>
                  </p:nvSpPr>
                  <p:spPr>
                    <a:xfrm>
                      <a:off x="32" y="0"/>
                      <a:ext cx="861" cy="204"/>
                    </a:xfrm>
                    <a:prstGeom prst="rect">
                      <a:avLst/>
                    </a:prstGeom>
                    <a:noFill/>
                    <a:ln w="9525">
                      <a:noFill/>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0     2     8</a:t>
                      </a:r>
                      <a:endParaRPr lang="en-US" altLang="x-none" sz="2400" dirty="0">
                        <a:latin typeface="Times New Roman" panose="02020603050405020304" pitchFamily="2" charset="0"/>
                        <a:ea typeface="宋体" panose="02010600030101010101" pitchFamily="2" charset="-122"/>
                      </a:endParaRPr>
                    </a:p>
                  </p:txBody>
                </p:sp>
                <p:sp>
                  <p:nvSpPr>
                    <p:cNvPr id="521231" name="矩形 567311"/>
                    <p:cNvSpPr/>
                    <p:nvPr/>
                  </p:nvSpPr>
                  <p:spPr>
                    <a:xfrm>
                      <a:off x="32" y="240"/>
                      <a:ext cx="861" cy="204"/>
                    </a:xfrm>
                    <a:prstGeom prst="rect">
                      <a:avLst/>
                    </a:prstGeom>
                    <a:noFill/>
                    <a:ln w="9525">
                      <a:noFill/>
                    </a:ln>
                  </p:spPr>
                  <p:txBody>
                    <a:bodyPr wrap="none" anchor="ctr"/>
                    <a:p>
                      <a:r>
                        <a:rPr lang="zh-CN" altLang="en-US" sz="2400" dirty="0">
                          <a:latin typeface="宋体" panose="02010600030101010101" pitchFamily="2" charset="-122"/>
                          <a:ea typeface="宋体" panose="02010600030101010101" pitchFamily="2" charset="-122"/>
                        </a:rPr>
                        <a:t>∞  </a:t>
                      </a:r>
                      <a:r>
                        <a:rPr lang="en-US" altLang="x-none" sz="2400" dirty="0">
                          <a:latin typeface="宋体" panose="02010600030101010101" pitchFamily="2" charset="-122"/>
                          <a:ea typeface="宋体" panose="02010600030101010101" pitchFamily="2" charset="-122"/>
                        </a:rPr>
                        <a:t>0</a:t>
                      </a:r>
                      <a:r>
                        <a:rPr lang="en-US" altLang="x-none" sz="2400" dirty="0">
                          <a:latin typeface="Times New Roman" panose="02020603050405020304" pitchFamily="2" charset="0"/>
                          <a:ea typeface="宋体" panose="02010600030101010101" pitchFamily="2" charset="-122"/>
                        </a:rPr>
                        <a:t>     4</a:t>
                      </a:r>
                      <a:endParaRPr lang="en-US" altLang="x-none" sz="2400" dirty="0">
                        <a:latin typeface="Times New Roman" panose="02020603050405020304" pitchFamily="2" charset="0"/>
                        <a:ea typeface="宋体" panose="02010600030101010101" pitchFamily="2" charset="-122"/>
                      </a:endParaRPr>
                    </a:p>
                  </p:txBody>
                </p:sp>
                <p:sp>
                  <p:nvSpPr>
                    <p:cNvPr id="521232" name="矩形 567312"/>
                    <p:cNvSpPr/>
                    <p:nvPr/>
                  </p:nvSpPr>
                  <p:spPr>
                    <a:xfrm>
                      <a:off x="32" y="468"/>
                      <a:ext cx="861" cy="204"/>
                    </a:xfrm>
                    <a:prstGeom prst="rect">
                      <a:avLst/>
                    </a:prstGeom>
                    <a:noFill/>
                    <a:ln w="9525">
                      <a:noFill/>
                    </a:ln>
                  </p:spPr>
                  <p:txBody>
                    <a:bodyPr wrap="none" anchor="ctr"/>
                    <a:p>
                      <a:r>
                        <a:rPr lang="zh-CN" altLang="en-US" sz="2400" dirty="0">
                          <a:latin typeface="宋体" panose="02010600030101010101" pitchFamily="2" charset="-122"/>
                          <a:ea typeface="宋体" panose="02010600030101010101" pitchFamily="2" charset="-122"/>
                        </a:rPr>
                        <a:t> </a:t>
                      </a:r>
                      <a:r>
                        <a:rPr lang="en-US" altLang="x-none" sz="2400" dirty="0">
                          <a:latin typeface="宋体" panose="02010600030101010101" pitchFamily="2" charset="-122"/>
                          <a:ea typeface="宋体" panose="02010600030101010101" pitchFamily="2" charset="-122"/>
                        </a:rPr>
                        <a:t>5</a:t>
                      </a:r>
                      <a:r>
                        <a:rPr lang="en-US" altLang="x-none" sz="2400" dirty="0">
                          <a:latin typeface="Times New Roman" panose="02020603050405020304" pitchFamily="2" charset="0"/>
                          <a:ea typeface="宋体" panose="02010600030101010101" pitchFamily="2" charset="-122"/>
                        </a:rPr>
                        <a:t>    </a:t>
                      </a:r>
                      <a:r>
                        <a:rPr lang="en-US" altLang="x-none" sz="2400" dirty="0">
                          <a:solidFill>
                            <a:schemeClr val="folHlink"/>
                          </a:solidFill>
                          <a:latin typeface="宋体" panose="02010600030101010101" pitchFamily="2" charset="-122"/>
                          <a:ea typeface="宋体" panose="02010600030101010101" pitchFamily="2" charset="-122"/>
                        </a:rPr>
                        <a:t>7</a:t>
                      </a:r>
                      <a:r>
                        <a:rPr lang="en-US" altLang="x-none" sz="2400" dirty="0">
                          <a:latin typeface="Times New Roman" panose="02020603050405020304" pitchFamily="2" charset="0"/>
                          <a:ea typeface="宋体" panose="02010600030101010101" pitchFamily="2" charset="-122"/>
                        </a:rPr>
                        <a:t>     </a:t>
                      </a:r>
                      <a:r>
                        <a:rPr lang="en-US" altLang="x-none" sz="2400" dirty="0">
                          <a:latin typeface="宋体" panose="02010600030101010101" pitchFamily="2" charset="-122"/>
                          <a:ea typeface="宋体" panose="02010600030101010101" pitchFamily="2" charset="-122"/>
                        </a:rPr>
                        <a:t>0</a:t>
                      </a:r>
                      <a:endParaRPr lang="en-US" altLang="x-none" sz="2400" dirty="0">
                        <a:latin typeface="宋体" panose="02010600030101010101" pitchFamily="2" charset="-122"/>
                        <a:ea typeface="宋体" panose="02010600030101010101" pitchFamily="2" charset="-122"/>
                      </a:endParaRPr>
                    </a:p>
                  </p:txBody>
                </p:sp>
                <p:sp>
                  <p:nvSpPr>
                    <p:cNvPr id="521233" name="左中括号 567313"/>
                    <p:cNvSpPr/>
                    <p:nvPr/>
                  </p:nvSpPr>
                  <p:spPr>
                    <a:xfrm>
                      <a:off x="0" y="24"/>
                      <a:ext cx="45" cy="657"/>
                    </a:xfrm>
                    <a:prstGeom prst="leftBracket">
                      <a:avLst>
                        <a:gd name="adj" fmla="val 121666"/>
                      </a:avLst>
                    </a:prstGeom>
                    <a:noFill/>
                    <a:ln w="19050"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521234" name="右中括号 567314"/>
                    <p:cNvSpPr/>
                    <p:nvPr/>
                  </p:nvSpPr>
                  <p:spPr>
                    <a:xfrm>
                      <a:off x="944" y="12"/>
                      <a:ext cx="45" cy="657"/>
                    </a:xfrm>
                    <a:prstGeom prst="rightBracket">
                      <a:avLst>
                        <a:gd name="adj" fmla="val 121666"/>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521235" name="组合 567315"/>
                  <p:cNvGrpSpPr/>
                  <p:nvPr/>
                </p:nvGrpSpPr>
                <p:grpSpPr>
                  <a:xfrm>
                    <a:off x="2496" y="0"/>
                    <a:ext cx="989" cy="681"/>
                    <a:chOff x="0" y="0"/>
                    <a:chExt cx="989" cy="681"/>
                  </a:xfrm>
                </p:grpSpPr>
                <p:sp>
                  <p:nvSpPr>
                    <p:cNvPr id="521236" name="矩形 567316"/>
                    <p:cNvSpPr/>
                    <p:nvPr/>
                  </p:nvSpPr>
                  <p:spPr>
                    <a:xfrm>
                      <a:off x="32" y="0"/>
                      <a:ext cx="861" cy="204"/>
                    </a:xfrm>
                    <a:prstGeom prst="rect">
                      <a:avLst/>
                    </a:prstGeom>
                    <a:noFill/>
                    <a:ln w="9525">
                      <a:noFill/>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0     2     </a:t>
                      </a:r>
                      <a:r>
                        <a:rPr lang="en-US" altLang="x-none" sz="2400" dirty="0">
                          <a:solidFill>
                            <a:schemeClr val="folHlink"/>
                          </a:solidFill>
                          <a:latin typeface="Times New Roman" panose="02020603050405020304" pitchFamily="2" charset="0"/>
                          <a:ea typeface="宋体" panose="02010600030101010101" pitchFamily="2" charset="-122"/>
                        </a:rPr>
                        <a:t>6</a:t>
                      </a:r>
                      <a:endParaRPr lang="en-US" altLang="x-none" sz="2400" dirty="0">
                        <a:solidFill>
                          <a:schemeClr val="folHlink"/>
                        </a:solidFill>
                        <a:latin typeface="Times New Roman" panose="02020603050405020304" pitchFamily="2" charset="0"/>
                        <a:ea typeface="宋体" panose="02010600030101010101" pitchFamily="2" charset="-122"/>
                      </a:endParaRPr>
                    </a:p>
                  </p:txBody>
                </p:sp>
                <p:sp>
                  <p:nvSpPr>
                    <p:cNvPr id="521237" name="矩形 567317"/>
                    <p:cNvSpPr/>
                    <p:nvPr/>
                  </p:nvSpPr>
                  <p:spPr>
                    <a:xfrm>
                      <a:off x="32" y="240"/>
                      <a:ext cx="861" cy="204"/>
                    </a:xfrm>
                    <a:prstGeom prst="rect">
                      <a:avLst/>
                    </a:prstGeom>
                    <a:noFill/>
                    <a:ln w="9525">
                      <a:noFill/>
                    </a:ln>
                  </p:spPr>
                  <p:txBody>
                    <a:bodyPr wrap="none" anchor="ctr"/>
                    <a:p>
                      <a:r>
                        <a:rPr lang="zh-CN" altLang="en-US" sz="2400" dirty="0">
                          <a:latin typeface="宋体" panose="02010600030101010101" pitchFamily="2" charset="-122"/>
                          <a:ea typeface="宋体" panose="02010600030101010101" pitchFamily="2" charset="-122"/>
                        </a:rPr>
                        <a:t>∞  </a:t>
                      </a:r>
                      <a:r>
                        <a:rPr lang="en-US" altLang="x-none" sz="2400" dirty="0">
                          <a:latin typeface="宋体" panose="02010600030101010101" pitchFamily="2" charset="-122"/>
                          <a:ea typeface="宋体" panose="02010600030101010101" pitchFamily="2" charset="-122"/>
                        </a:rPr>
                        <a:t>0</a:t>
                      </a:r>
                      <a:r>
                        <a:rPr lang="en-US" altLang="x-none" sz="2400" dirty="0">
                          <a:latin typeface="Times New Roman" panose="02020603050405020304" pitchFamily="2" charset="0"/>
                          <a:ea typeface="宋体" panose="02010600030101010101" pitchFamily="2" charset="-122"/>
                        </a:rPr>
                        <a:t>     4</a:t>
                      </a:r>
                      <a:endParaRPr lang="en-US" altLang="x-none" sz="2400" dirty="0">
                        <a:latin typeface="Times New Roman" panose="02020603050405020304" pitchFamily="2" charset="0"/>
                        <a:ea typeface="宋体" panose="02010600030101010101" pitchFamily="2" charset="-122"/>
                      </a:endParaRPr>
                    </a:p>
                  </p:txBody>
                </p:sp>
                <p:sp>
                  <p:nvSpPr>
                    <p:cNvPr id="521238" name="矩形 567318"/>
                    <p:cNvSpPr/>
                    <p:nvPr/>
                  </p:nvSpPr>
                  <p:spPr>
                    <a:xfrm>
                      <a:off x="32" y="468"/>
                      <a:ext cx="861" cy="204"/>
                    </a:xfrm>
                    <a:prstGeom prst="rect">
                      <a:avLst/>
                    </a:prstGeom>
                    <a:noFill/>
                    <a:ln w="9525">
                      <a:noFill/>
                    </a:ln>
                  </p:spPr>
                  <p:txBody>
                    <a:bodyPr wrap="none" anchor="ctr"/>
                    <a:p>
                      <a:r>
                        <a:rPr lang="zh-CN" altLang="en-US" sz="2400" dirty="0">
                          <a:latin typeface="宋体" panose="02010600030101010101" pitchFamily="2" charset="-122"/>
                          <a:ea typeface="宋体" panose="02010600030101010101" pitchFamily="2" charset="-122"/>
                        </a:rPr>
                        <a:t> </a:t>
                      </a:r>
                      <a:r>
                        <a:rPr lang="en-US" altLang="x-none" sz="2400" dirty="0">
                          <a:latin typeface="宋体" panose="02010600030101010101" pitchFamily="2" charset="-122"/>
                          <a:ea typeface="宋体" panose="02010600030101010101" pitchFamily="2" charset="-122"/>
                        </a:rPr>
                        <a:t>5</a:t>
                      </a:r>
                      <a:r>
                        <a:rPr lang="en-US" altLang="x-none" sz="2400" dirty="0">
                          <a:latin typeface="Times New Roman" panose="02020603050405020304" pitchFamily="2" charset="0"/>
                          <a:ea typeface="宋体" panose="02010600030101010101" pitchFamily="2" charset="-122"/>
                        </a:rPr>
                        <a:t>    </a:t>
                      </a:r>
                      <a:r>
                        <a:rPr lang="en-US" altLang="x-none" sz="2400" dirty="0">
                          <a:solidFill>
                            <a:schemeClr val="folHlink"/>
                          </a:solidFill>
                          <a:latin typeface="宋体" panose="02010600030101010101" pitchFamily="2" charset="-122"/>
                          <a:ea typeface="宋体" panose="02010600030101010101" pitchFamily="2" charset="-122"/>
                        </a:rPr>
                        <a:t>7</a:t>
                      </a:r>
                      <a:r>
                        <a:rPr lang="en-US" altLang="x-none" sz="2400" dirty="0">
                          <a:latin typeface="Times New Roman" panose="02020603050405020304" pitchFamily="2" charset="0"/>
                          <a:ea typeface="宋体" panose="02010600030101010101" pitchFamily="2" charset="-122"/>
                        </a:rPr>
                        <a:t>     </a:t>
                      </a:r>
                      <a:r>
                        <a:rPr lang="en-US" altLang="x-none" sz="2400" dirty="0">
                          <a:latin typeface="宋体" panose="02010600030101010101" pitchFamily="2" charset="-122"/>
                          <a:ea typeface="宋体" panose="02010600030101010101" pitchFamily="2" charset="-122"/>
                        </a:rPr>
                        <a:t>0</a:t>
                      </a:r>
                      <a:endParaRPr lang="en-US" altLang="x-none" sz="2400" dirty="0">
                        <a:latin typeface="宋体" panose="02010600030101010101" pitchFamily="2" charset="-122"/>
                        <a:ea typeface="宋体" panose="02010600030101010101" pitchFamily="2" charset="-122"/>
                      </a:endParaRPr>
                    </a:p>
                  </p:txBody>
                </p:sp>
                <p:sp>
                  <p:nvSpPr>
                    <p:cNvPr id="521239" name="左中括号 567319"/>
                    <p:cNvSpPr/>
                    <p:nvPr/>
                  </p:nvSpPr>
                  <p:spPr>
                    <a:xfrm>
                      <a:off x="0" y="24"/>
                      <a:ext cx="45" cy="657"/>
                    </a:xfrm>
                    <a:prstGeom prst="leftBracket">
                      <a:avLst>
                        <a:gd name="adj" fmla="val 121666"/>
                      </a:avLst>
                    </a:prstGeom>
                    <a:noFill/>
                    <a:ln w="19050"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521240" name="右中括号 567320"/>
                    <p:cNvSpPr/>
                    <p:nvPr/>
                  </p:nvSpPr>
                  <p:spPr>
                    <a:xfrm>
                      <a:off x="944" y="12"/>
                      <a:ext cx="45" cy="657"/>
                    </a:xfrm>
                    <a:prstGeom prst="rightBracket">
                      <a:avLst>
                        <a:gd name="adj" fmla="val 121666"/>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521241" name="组合 567321"/>
                  <p:cNvGrpSpPr/>
                  <p:nvPr/>
                </p:nvGrpSpPr>
                <p:grpSpPr>
                  <a:xfrm>
                    <a:off x="3792" y="9"/>
                    <a:ext cx="989" cy="681"/>
                    <a:chOff x="0" y="0"/>
                    <a:chExt cx="989" cy="681"/>
                  </a:xfrm>
                </p:grpSpPr>
                <p:sp>
                  <p:nvSpPr>
                    <p:cNvPr id="521242" name="矩形 567322"/>
                    <p:cNvSpPr/>
                    <p:nvPr/>
                  </p:nvSpPr>
                  <p:spPr>
                    <a:xfrm>
                      <a:off x="32" y="0"/>
                      <a:ext cx="861" cy="204"/>
                    </a:xfrm>
                    <a:prstGeom prst="rect">
                      <a:avLst/>
                    </a:prstGeom>
                    <a:noFill/>
                    <a:ln w="9525">
                      <a:noFill/>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0     2     </a:t>
                      </a:r>
                      <a:r>
                        <a:rPr lang="en-US" altLang="x-none" sz="2400" dirty="0">
                          <a:solidFill>
                            <a:schemeClr val="folHlink"/>
                          </a:solidFill>
                          <a:latin typeface="Times New Roman" panose="02020603050405020304" pitchFamily="2" charset="0"/>
                          <a:ea typeface="宋体" panose="02010600030101010101" pitchFamily="2" charset="-122"/>
                        </a:rPr>
                        <a:t>6</a:t>
                      </a:r>
                      <a:endParaRPr lang="en-US" altLang="x-none" sz="2400" dirty="0">
                        <a:solidFill>
                          <a:schemeClr val="folHlink"/>
                        </a:solidFill>
                        <a:latin typeface="Times New Roman" panose="02020603050405020304" pitchFamily="2" charset="0"/>
                        <a:ea typeface="宋体" panose="02010600030101010101" pitchFamily="2" charset="-122"/>
                      </a:endParaRPr>
                    </a:p>
                  </p:txBody>
                </p:sp>
                <p:sp>
                  <p:nvSpPr>
                    <p:cNvPr id="521243" name="矩形 567323"/>
                    <p:cNvSpPr/>
                    <p:nvPr/>
                  </p:nvSpPr>
                  <p:spPr>
                    <a:xfrm>
                      <a:off x="32" y="240"/>
                      <a:ext cx="861" cy="204"/>
                    </a:xfrm>
                    <a:prstGeom prst="rect">
                      <a:avLst/>
                    </a:prstGeom>
                    <a:noFill/>
                    <a:ln w="9525">
                      <a:noFill/>
                    </a:ln>
                  </p:spPr>
                  <p:txBody>
                    <a:bodyPr wrap="none" anchor="ctr"/>
                    <a:p>
                      <a:r>
                        <a:rPr lang="zh-CN" altLang="en-US" sz="2400" dirty="0">
                          <a:solidFill>
                            <a:schemeClr val="folHlink"/>
                          </a:solidFill>
                          <a:latin typeface="Times New Roman" panose="02020603050405020304" pitchFamily="2" charset="0"/>
                          <a:ea typeface="宋体" panose="02010600030101010101" pitchFamily="2" charset="-122"/>
                        </a:rPr>
                        <a:t> </a:t>
                      </a:r>
                      <a:r>
                        <a:rPr lang="en-US" altLang="x-none" sz="2400" dirty="0">
                          <a:solidFill>
                            <a:schemeClr val="folHlink"/>
                          </a:solidFill>
                          <a:latin typeface="Times New Roman" panose="02020603050405020304" pitchFamily="2" charset="0"/>
                          <a:ea typeface="宋体" panose="02010600030101010101" pitchFamily="2" charset="-122"/>
                        </a:rPr>
                        <a:t>9</a:t>
                      </a:r>
                      <a:r>
                        <a:rPr lang="en-US" altLang="x-none" sz="2400" dirty="0">
                          <a:latin typeface="Times New Roman" panose="02020603050405020304" pitchFamily="2" charset="0"/>
                          <a:ea typeface="宋体" panose="02010600030101010101" pitchFamily="2" charset="-122"/>
                        </a:rPr>
                        <a:t>     0     4</a:t>
                      </a:r>
                      <a:endParaRPr lang="en-US" altLang="x-none" sz="2400" dirty="0">
                        <a:latin typeface="Times New Roman" panose="02020603050405020304" pitchFamily="2" charset="0"/>
                        <a:ea typeface="宋体" panose="02010600030101010101" pitchFamily="2" charset="-122"/>
                      </a:endParaRPr>
                    </a:p>
                  </p:txBody>
                </p:sp>
                <p:sp>
                  <p:nvSpPr>
                    <p:cNvPr id="521244" name="矩形 567324"/>
                    <p:cNvSpPr/>
                    <p:nvPr/>
                  </p:nvSpPr>
                  <p:spPr>
                    <a:xfrm>
                      <a:off x="32" y="468"/>
                      <a:ext cx="861" cy="204"/>
                    </a:xfrm>
                    <a:prstGeom prst="rect">
                      <a:avLst/>
                    </a:prstGeom>
                    <a:noFill/>
                    <a:ln w="9525">
                      <a:noFill/>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5     </a:t>
                      </a:r>
                      <a:r>
                        <a:rPr lang="en-US" altLang="x-none" sz="2400" dirty="0">
                          <a:solidFill>
                            <a:schemeClr val="folHlink"/>
                          </a:solidFill>
                          <a:latin typeface="Times New Roman" panose="02020603050405020304" pitchFamily="2" charset="0"/>
                          <a:ea typeface="宋体" panose="02010600030101010101" pitchFamily="2" charset="-122"/>
                        </a:rPr>
                        <a:t>7</a:t>
                      </a:r>
                      <a:r>
                        <a:rPr lang="en-US" altLang="x-none" sz="2400" dirty="0">
                          <a:latin typeface="Times New Roman" panose="02020603050405020304" pitchFamily="2" charset="0"/>
                          <a:ea typeface="宋体" panose="02010600030101010101" pitchFamily="2" charset="-122"/>
                        </a:rPr>
                        <a:t>     0</a:t>
                      </a:r>
                      <a:endParaRPr lang="en-US" altLang="x-none" sz="2400" dirty="0">
                        <a:latin typeface="Times New Roman" panose="02020603050405020304" pitchFamily="2" charset="0"/>
                        <a:ea typeface="宋体" panose="02010600030101010101" pitchFamily="2" charset="-122"/>
                      </a:endParaRPr>
                    </a:p>
                  </p:txBody>
                </p:sp>
                <p:sp>
                  <p:nvSpPr>
                    <p:cNvPr id="521245" name="左中括号 567325"/>
                    <p:cNvSpPr/>
                    <p:nvPr/>
                  </p:nvSpPr>
                  <p:spPr>
                    <a:xfrm>
                      <a:off x="0" y="24"/>
                      <a:ext cx="45" cy="657"/>
                    </a:xfrm>
                    <a:prstGeom prst="leftBracket">
                      <a:avLst>
                        <a:gd name="adj" fmla="val 121666"/>
                      </a:avLst>
                    </a:prstGeom>
                    <a:noFill/>
                    <a:ln w="19050"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521246" name="右中括号 567326"/>
                    <p:cNvSpPr/>
                    <p:nvPr/>
                  </p:nvSpPr>
                  <p:spPr>
                    <a:xfrm>
                      <a:off x="944" y="12"/>
                      <a:ext cx="45" cy="657"/>
                    </a:xfrm>
                    <a:prstGeom prst="rightBracket">
                      <a:avLst>
                        <a:gd name="adj" fmla="val 121666"/>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sp>
              <p:nvSpPr>
                <p:cNvPr id="521247" name="矩形 567327"/>
                <p:cNvSpPr/>
                <p:nvPr/>
              </p:nvSpPr>
              <p:spPr>
                <a:xfrm>
                  <a:off x="0" y="177"/>
                  <a:ext cx="272" cy="272"/>
                </a:xfrm>
                <a:prstGeom prst="rect">
                  <a:avLst/>
                </a:prstGeom>
                <a:noFill/>
                <a:ln w="9525">
                  <a:noFill/>
                </a:ln>
              </p:spPr>
              <p:txBody>
                <a:bodyPr wrap="none" anchor="ctr"/>
                <a:p>
                  <a:pPr algn="ctr"/>
                  <a:r>
                    <a:rPr lang="en-US" altLang="x-none" sz="2800" b="1" dirty="0">
                      <a:latin typeface="Times New Roman" panose="02020603050405020304" pitchFamily="2" charset="0"/>
                      <a:ea typeface="宋体" panose="02010600030101010101" pitchFamily="2" charset="-122"/>
                    </a:rPr>
                    <a:t>A</a:t>
                  </a:r>
                  <a:endParaRPr lang="en-US" altLang="x-none" sz="2800" b="1" dirty="0">
                    <a:latin typeface="Times New Roman" panose="02020603050405020304" pitchFamily="2" charset="0"/>
                    <a:ea typeface="宋体" panose="02010600030101010101" pitchFamily="2" charset="-122"/>
                  </a:endParaRPr>
                </a:p>
              </p:txBody>
            </p:sp>
          </p:grpSp>
          <p:grpSp>
            <p:nvGrpSpPr>
              <p:cNvPr id="521248" name="组合 567328"/>
              <p:cNvGrpSpPr/>
              <p:nvPr/>
            </p:nvGrpSpPr>
            <p:grpSpPr>
              <a:xfrm>
                <a:off x="0" y="1199"/>
                <a:ext cx="5417" cy="690"/>
                <a:chOff x="0" y="0"/>
                <a:chExt cx="5417" cy="690"/>
              </a:xfrm>
            </p:grpSpPr>
            <p:grpSp>
              <p:nvGrpSpPr>
                <p:cNvPr id="521249" name="组合 567329"/>
                <p:cNvGrpSpPr/>
                <p:nvPr/>
              </p:nvGrpSpPr>
              <p:grpSpPr>
                <a:xfrm>
                  <a:off x="617" y="0"/>
                  <a:ext cx="4800" cy="690"/>
                  <a:chOff x="0" y="0"/>
                  <a:chExt cx="4800" cy="690"/>
                </a:xfrm>
              </p:grpSpPr>
              <p:grpSp>
                <p:nvGrpSpPr>
                  <p:cNvPr id="521250" name="组合 567330"/>
                  <p:cNvGrpSpPr/>
                  <p:nvPr/>
                </p:nvGrpSpPr>
                <p:grpSpPr>
                  <a:xfrm>
                    <a:off x="0" y="0"/>
                    <a:ext cx="989" cy="681"/>
                    <a:chOff x="0" y="0"/>
                    <a:chExt cx="989" cy="681"/>
                  </a:xfrm>
                </p:grpSpPr>
                <p:sp>
                  <p:nvSpPr>
                    <p:cNvPr id="521251" name="矩形 567331"/>
                    <p:cNvSpPr/>
                    <p:nvPr/>
                  </p:nvSpPr>
                  <p:spPr>
                    <a:xfrm>
                      <a:off x="32" y="0"/>
                      <a:ext cx="861" cy="204"/>
                    </a:xfrm>
                    <a:prstGeom prst="rect">
                      <a:avLst/>
                    </a:prstGeom>
                    <a:noFill/>
                    <a:ln w="9525">
                      <a:noFill/>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-1   -1   -1</a:t>
                      </a:r>
                      <a:endParaRPr lang="en-US" altLang="x-none" sz="2400" dirty="0">
                        <a:latin typeface="Times New Roman" panose="02020603050405020304" pitchFamily="2" charset="0"/>
                        <a:ea typeface="宋体" panose="02010600030101010101" pitchFamily="2" charset="-122"/>
                      </a:endParaRPr>
                    </a:p>
                  </p:txBody>
                </p:sp>
                <p:sp>
                  <p:nvSpPr>
                    <p:cNvPr id="521252" name="矩形 567332"/>
                    <p:cNvSpPr/>
                    <p:nvPr/>
                  </p:nvSpPr>
                  <p:spPr>
                    <a:xfrm>
                      <a:off x="32" y="240"/>
                      <a:ext cx="861" cy="204"/>
                    </a:xfrm>
                    <a:prstGeom prst="rect">
                      <a:avLst/>
                    </a:prstGeom>
                    <a:noFill/>
                    <a:ln w="9525">
                      <a:noFill/>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-1   -1   -1</a:t>
                      </a:r>
                      <a:endParaRPr lang="en-US" altLang="x-none" sz="2400" dirty="0">
                        <a:latin typeface="Times New Roman" panose="02020603050405020304" pitchFamily="2" charset="0"/>
                        <a:ea typeface="宋体" panose="02010600030101010101" pitchFamily="2" charset="-122"/>
                      </a:endParaRPr>
                    </a:p>
                  </p:txBody>
                </p:sp>
                <p:sp>
                  <p:nvSpPr>
                    <p:cNvPr id="521253" name="矩形 567333"/>
                    <p:cNvSpPr/>
                    <p:nvPr/>
                  </p:nvSpPr>
                  <p:spPr>
                    <a:xfrm>
                      <a:off x="32" y="468"/>
                      <a:ext cx="861" cy="204"/>
                    </a:xfrm>
                    <a:prstGeom prst="rect">
                      <a:avLst/>
                    </a:prstGeom>
                    <a:noFill/>
                    <a:ln w="9525">
                      <a:noFill/>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-1   -1   -1</a:t>
                      </a:r>
                      <a:endParaRPr lang="en-US" altLang="x-none" sz="2400" dirty="0">
                        <a:latin typeface="Times New Roman" panose="02020603050405020304" pitchFamily="2" charset="0"/>
                        <a:ea typeface="宋体" panose="02010600030101010101" pitchFamily="2" charset="-122"/>
                      </a:endParaRPr>
                    </a:p>
                  </p:txBody>
                </p:sp>
                <p:sp>
                  <p:nvSpPr>
                    <p:cNvPr id="521254" name="左中括号 567334"/>
                    <p:cNvSpPr/>
                    <p:nvPr/>
                  </p:nvSpPr>
                  <p:spPr>
                    <a:xfrm>
                      <a:off x="0" y="24"/>
                      <a:ext cx="45" cy="657"/>
                    </a:xfrm>
                    <a:prstGeom prst="leftBracket">
                      <a:avLst>
                        <a:gd name="adj" fmla="val 121666"/>
                      </a:avLst>
                    </a:prstGeom>
                    <a:noFill/>
                    <a:ln w="19050"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521255" name="右中括号 567335"/>
                    <p:cNvSpPr/>
                    <p:nvPr/>
                  </p:nvSpPr>
                  <p:spPr>
                    <a:xfrm>
                      <a:off x="944" y="12"/>
                      <a:ext cx="45" cy="657"/>
                    </a:xfrm>
                    <a:prstGeom prst="rightBracket">
                      <a:avLst>
                        <a:gd name="adj" fmla="val 121666"/>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521256" name="组合 567336"/>
                  <p:cNvGrpSpPr/>
                  <p:nvPr/>
                </p:nvGrpSpPr>
                <p:grpSpPr>
                  <a:xfrm>
                    <a:off x="1267" y="9"/>
                    <a:ext cx="989" cy="681"/>
                    <a:chOff x="0" y="0"/>
                    <a:chExt cx="989" cy="681"/>
                  </a:xfrm>
                </p:grpSpPr>
                <p:sp>
                  <p:nvSpPr>
                    <p:cNvPr id="521257" name="矩形 567337"/>
                    <p:cNvSpPr/>
                    <p:nvPr/>
                  </p:nvSpPr>
                  <p:spPr>
                    <a:xfrm>
                      <a:off x="32" y="0"/>
                      <a:ext cx="861" cy="204"/>
                    </a:xfrm>
                    <a:prstGeom prst="rect">
                      <a:avLst/>
                    </a:prstGeom>
                    <a:noFill/>
                    <a:ln w="9525">
                      <a:noFill/>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-1   -1   -1</a:t>
                      </a:r>
                      <a:endParaRPr lang="en-US" altLang="x-none" sz="2400" dirty="0">
                        <a:latin typeface="Times New Roman" panose="02020603050405020304" pitchFamily="2" charset="0"/>
                        <a:ea typeface="宋体" panose="02010600030101010101" pitchFamily="2" charset="-122"/>
                      </a:endParaRPr>
                    </a:p>
                  </p:txBody>
                </p:sp>
                <p:sp>
                  <p:nvSpPr>
                    <p:cNvPr id="521258" name="矩形 567338"/>
                    <p:cNvSpPr/>
                    <p:nvPr/>
                  </p:nvSpPr>
                  <p:spPr>
                    <a:xfrm>
                      <a:off x="32" y="240"/>
                      <a:ext cx="861" cy="204"/>
                    </a:xfrm>
                    <a:prstGeom prst="rect">
                      <a:avLst/>
                    </a:prstGeom>
                    <a:noFill/>
                    <a:ln w="9525">
                      <a:noFill/>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-1   -1   -1</a:t>
                      </a:r>
                      <a:endParaRPr lang="en-US" altLang="x-none" sz="2400" dirty="0">
                        <a:latin typeface="Times New Roman" panose="02020603050405020304" pitchFamily="2" charset="0"/>
                        <a:ea typeface="宋体" panose="02010600030101010101" pitchFamily="2" charset="-122"/>
                      </a:endParaRPr>
                    </a:p>
                  </p:txBody>
                </p:sp>
                <p:sp>
                  <p:nvSpPr>
                    <p:cNvPr id="521259" name="矩形 567339"/>
                    <p:cNvSpPr/>
                    <p:nvPr/>
                  </p:nvSpPr>
                  <p:spPr>
                    <a:xfrm>
                      <a:off x="32" y="468"/>
                      <a:ext cx="861" cy="204"/>
                    </a:xfrm>
                    <a:prstGeom prst="rect">
                      <a:avLst/>
                    </a:prstGeom>
                    <a:noFill/>
                    <a:ln w="9525">
                      <a:noFill/>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-1    </a:t>
                      </a:r>
                      <a:r>
                        <a:rPr lang="en-US" altLang="x-none" sz="2400" dirty="0">
                          <a:solidFill>
                            <a:schemeClr val="hlink"/>
                          </a:solidFill>
                          <a:latin typeface="Times New Roman" panose="02020603050405020304" pitchFamily="2" charset="0"/>
                          <a:ea typeface="宋体" panose="02010600030101010101" pitchFamily="2" charset="-122"/>
                        </a:rPr>
                        <a:t>0</a:t>
                      </a:r>
                      <a:r>
                        <a:rPr lang="en-US" altLang="x-none" sz="2400" dirty="0">
                          <a:latin typeface="Times New Roman" panose="02020603050405020304" pitchFamily="2" charset="0"/>
                          <a:ea typeface="宋体" panose="02010600030101010101" pitchFamily="2" charset="-122"/>
                        </a:rPr>
                        <a:t>   -1</a:t>
                      </a:r>
                      <a:endParaRPr lang="en-US" altLang="x-none" sz="2400" dirty="0">
                        <a:latin typeface="Times New Roman" panose="02020603050405020304" pitchFamily="2" charset="0"/>
                        <a:ea typeface="宋体" panose="02010600030101010101" pitchFamily="2" charset="-122"/>
                      </a:endParaRPr>
                    </a:p>
                  </p:txBody>
                </p:sp>
                <p:sp>
                  <p:nvSpPr>
                    <p:cNvPr id="521260" name="左中括号 567340"/>
                    <p:cNvSpPr/>
                    <p:nvPr/>
                  </p:nvSpPr>
                  <p:spPr>
                    <a:xfrm>
                      <a:off x="0" y="24"/>
                      <a:ext cx="45" cy="657"/>
                    </a:xfrm>
                    <a:prstGeom prst="leftBracket">
                      <a:avLst>
                        <a:gd name="adj" fmla="val 121666"/>
                      </a:avLst>
                    </a:prstGeom>
                    <a:noFill/>
                    <a:ln w="19050"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521261" name="右中括号 567341"/>
                    <p:cNvSpPr/>
                    <p:nvPr/>
                  </p:nvSpPr>
                  <p:spPr>
                    <a:xfrm>
                      <a:off x="944" y="12"/>
                      <a:ext cx="45" cy="657"/>
                    </a:xfrm>
                    <a:prstGeom prst="rightBracket">
                      <a:avLst>
                        <a:gd name="adj" fmla="val 121666"/>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521262" name="组合 567342"/>
                  <p:cNvGrpSpPr/>
                  <p:nvPr/>
                </p:nvGrpSpPr>
                <p:grpSpPr>
                  <a:xfrm>
                    <a:off x="2515" y="9"/>
                    <a:ext cx="989" cy="681"/>
                    <a:chOff x="0" y="0"/>
                    <a:chExt cx="989" cy="681"/>
                  </a:xfrm>
                </p:grpSpPr>
                <p:sp>
                  <p:nvSpPr>
                    <p:cNvPr id="521263" name="矩形 567343"/>
                    <p:cNvSpPr/>
                    <p:nvPr/>
                  </p:nvSpPr>
                  <p:spPr>
                    <a:xfrm>
                      <a:off x="32" y="0"/>
                      <a:ext cx="861" cy="204"/>
                    </a:xfrm>
                    <a:prstGeom prst="rect">
                      <a:avLst/>
                    </a:prstGeom>
                    <a:noFill/>
                    <a:ln w="9525">
                      <a:noFill/>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-1   -1    </a:t>
                      </a:r>
                      <a:r>
                        <a:rPr lang="en-US" altLang="x-none" sz="2400" dirty="0">
                          <a:solidFill>
                            <a:schemeClr val="hlink"/>
                          </a:solidFill>
                          <a:latin typeface="Times New Roman" panose="02020603050405020304" pitchFamily="2" charset="0"/>
                          <a:ea typeface="宋体" panose="02010600030101010101" pitchFamily="2" charset="-122"/>
                        </a:rPr>
                        <a:t>1</a:t>
                      </a:r>
                      <a:endParaRPr lang="en-US" altLang="x-none" sz="2400" dirty="0">
                        <a:solidFill>
                          <a:schemeClr val="hlink"/>
                        </a:solidFill>
                        <a:latin typeface="Times New Roman" panose="02020603050405020304" pitchFamily="2" charset="0"/>
                        <a:ea typeface="宋体" panose="02010600030101010101" pitchFamily="2" charset="-122"/>
                      </a:endParaRPr>
                    </a:p>
                  </p:txBody>
                </p:sp>
                <p:sp>
                  <p:nvSpPr>
                    <p:cNvPr id="521264" name="矩形 567344"/>
                    <p:cNvSpPr/>
                    <p:nvPr/>
                  </p:nvSpPr>
                  <p:spPr>
                    <a:xfrm>
                      <a:off x="32" y="240"/>
                      <a:ext cx="861" cy="204"/>
                    </a:xfrm>
                    <a:prstGeom prst="rect">
                      <a:avLst/>
                    </a:prstGeom>
                    <a:noFill/>
                    <a:ln w="9525">
                      <a:noFill/>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-1   -1   -1</a:t>
                      </a:r>
                      <a:endParaRPr lang="en-US" altLang="x-none" sz="2400" dirty="0">
                        <a:latin typeface="Times New Roman" panose="02020603050405020304" pitchFamily="2" charset="0"/>
                        <a:ea typeface="宋体" panose="02010600030101010101" pitchFamily="2" charset="-122"/>
                      </a:endParaRPr>
                    </a:p>
                  </p:txBody>
                </p:sp>
                <p:sp>
                  <p:nvSpPr>
                    <p:cNvPr id="521265" name="矩形 567345"/>
                    <p:cNvSpPr/>
                    <p:nvPr/>
                  </p:nvSpPr>
                  <p:spPr>
                    <a:xfrm>
                      <a:off x="32" y="468"/>
                      <a:ext cx="861" cy="204"/>
                    </a:xfrm>
                    <a:prstGeom prst="rect">
                      <a:avLst/>
                    </a:prstGeom>
                    <a:noFill/>
                    <a:ln w="9525">
                      <a:noFill/>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-1    </a:t>
                      </a:r>
                      <a:r>
                        <a:rPr lang="en-US" altLang="x-none" sz="2400" dirty="0">
                          <a:solidFill>
                            <a:schemeClr val="hlink"/>
                          </a:solidFill>
                          <a:latin typeface="Times New Roman" panose="02020603050405020304" pitchFamily="2" charset="0"/>
                          <a:ea typeface="宋体" panose="02010600030101010101" pitchFamily="2" charset="-122"/>
                        </a:rPr>
                        <a:t>0</a:t>
                      </a:r>
                      <a:r>
                        <a:rPr lang="en-US" altLang="x-none" sz="2400" dirty="0">
                          <a:latin typeface="Times New Roman" panose="02020603050405020304" pitchFamily="2" charset="0"/>
                          <a:ea typeface="宋体" panose="02010600030101010101" pitchFamily="2" charset="-122"/>
                        </a:rPr>
                        <a:t>   -1</a:t>
                      </a:r>
                      <a:endParaRPr lang="en-US" altLang="x-none" sz="2400" dirty="0">
                        <a:latin typeface="Times New Roman" panose="02020603050405020304" pitchFamily="2" charset="0"/>
                        <a:ea typeface="宋体" panose="02010600030101010101" pitchFamily="2" charset="-122"/>
                      </a:endParaRPr>
                    </a:p>
                  </p:txBody>
                </p:sp>
                <p:sp>
                  <p:nvSpPr>
                    <p:cNvPr id="521266" name="左中括号 567346"/>
                    <p:cNvSpPr/>
                    <p:nvPr/>
                  </p:nvSpPr>
                  <p:spPr>
                    <a:xfrm>
                      <a:off x="0" y="24"/>
                      <a:ext cx="45" cy="657"/>
                    </a:xfrm>
                    <a:prstGeom prst="leftBracket">
                      <a:avLst>
                        <a:gd name="adj" fmla="val 121666"/>
                      </a:avLst>
                    </a:prstGeom>
                    <a:noFill/>
                    <a:ln w="19050"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521267" name="右中括号 567347"/>
                    <p:cNvSpPr/>
                    <p:nvPr/>
                  </p:nvSpPr>
                  <p:spPr>
                    <a:xfrm>
                      <a:off x="944" y="12"/>
                      <a:ext cx="45" cy="657"/>
                    </a:xfrm>
                    <a:prstGeom prst="rightBracket">
                      <a:avLst>
                        <a:gd name="adj" fmla="val 121666"/>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521268" name="组合 567348"/>
                  <p:cNvGrpSpPr/>
                  <p:nvPr/>
                </p:nvGrpSpPr>
                <p:grpSpPr>
                  <a:xfrm>
                    <a:off x="3811" y="9"/>
                    <a:ext cx="989" cy="681"/>
                    <a:chOff x="0" y="0"/>
                    <a:chExt cx="989" cy="681"/>
                  </a:xfrm>
                </p:grpSpPr>
                <p:sp>
                  <p:nvSpPr>
                    <p:cNvPr id="521269" name="矩形 567349"/>
                    <p:cNvSpPr/>
                    <p:nvPr/>
                  </p:nvSpPr>
                  <p:spPr>
                    <a:xfrm>
                      <a:off x="32" y="0"/>
                      <a:ext cx="861" cy="204"/>
                    </a:xfrm>
                    <a:prstGeom prst="rect">
                      <a:avLst/>
                    </a:prstGeom>
                    <a:noFill/>
                    <a:ln w="9525">
                      <a:noFill/>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-1   -1    </a:t>
                      </a:r>
                      <a:r>
                        <a:rPr lang="en-US" altLang="x-none" sz="2400" dirty="0">
                          <a:solidFill>
                            <a:schemeClr val="hlink"/>
                          </a:solidFill>
                          <a:latin typeface="Times New Roman" panose="02020603050405020304" pitchFamily="2" charset="0"/>
                          <a:ea typeface="宋体" panose="02010600030101010101" pitchFamily="2" charset="-122"/>
                        </a:rPr>
                        <a:t>1</a:t>
                      </a:r>
                      <a:endParaRPr lang="en-US" altLang="x-none" sz="2400" dirty="0">
                        <a:solidFill>
                          <a:schemeClr val="hlink"/>
                        </a:solidFill>
                        <a:latin typeface="Times New Roman" panose="02020603050405020304" pitchFamily="2" charset="0"/>
                        <a:ea typeface="宋体" panose="02010600030101010101" pitchFamily="2" charset="-122"/>
                      </a:endParaRPr>
                    </a:p>
                  </p:txBody>
                </p:sp>
                <p:sp>
                  <p:nvSpPr>
                    <p:cNvPr id="521270" name="矩形 567350"/>
                    <p:cNvSpPr/>
                    <p:nvPr/>
                  </p:nvSpPr>
                  <p:spPr>
                    <a:xfrm>
                      <a:off x="32" y="240"/>
                      <a:ext cx="861" cy="204"/>
                    </a:xfrm>
                    <a:prstGeom prst="rect">
                      <a:avLst/>
                    </a:prstGeom>
                    <a:noFill/>
                    <a:ln w="9525">
                      <a:noFill/>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solidFill>
                            <a:schemeClr val="hlink"/>
                          </a:solidFill>
                          <a:latin typeface="Times New Roman" panose="02020603050405020304" pitchFamily="2" charset="0"/>
                          <a:ea typeface="宋体" panose="02010600030101010101" pitchFamily="2" charset="-122"/>
                        </a:rPr>
                        <a:t>2</a:t>
                      </a:r>
                      <a:r>
                        <a:rPr lang="en-US" altLang="x-none" sz="2400" dirty="0">
                          <a:latin typeface="Times New Roman" panose="02020603050405020304" pitchFamily="2" charset="0"/>
                          <a:ea typeface="宋体" panose="02010600030101010101" pitchFamily="2" charset="-122"/>
                        </a:rPr>
                        <a:t>   -1   -1</a:t>
                      </a:r>
                      <a:endParaRPr lang="en-US" altLang="x-none" sz="2400" dirty="0">
                        <a:latin typeface="Times New Roman" panose="02020603050405020304" pitchFamily="2" charset="0"/>
                        <a:ea typeface="宋体" panose="02010600030101010101" pitchFamily="2" charset="-122"/>
                      </a:endParaRPr>
                    </a:p>
                  </p:txBody>
                </p:sp>
                <p:sp>
                  <p:nvSpPr>
                    <p:cNvPr id="521271" name="矩形 567351"/>
                    <p:cNvSpPr/>
                    <p:nvPr/>
                  </p:nvSpPr>
                  <p:spPr>
                    <a:xfrm>
                      <a:off x="32" y="468"/>
                      <a:ext cx="861" cy="204"/>
                    </a:xfrm>
                    <a:prstGeom prst="rect">
                      <a:avLst/>
                    </a:prstGeom>
                    <a:noFill/>
                    <a:ln w="9525">
                      <a:noFill/>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-1    </a:t>
                      </a:r>
                      <a:r>
                        <a:rPr lang="en-US" altLang="x-none" sz="2400" dirty="0">
                          <a:solidFill>
                            <a:schemeClr val="hlink"/>
                          </a:solidFill>
                          <a:latin typeface="Times New Roman" panose="02020603050405020304" pitchFamily="2" charset="0"/>
                          <a:ea typeface="宋体" panose="02010600030101010101" pitchFamily="2" charset="-122"/>
                        </a:rPr>
                        <a:t>0</a:t>
                      </a:r>
                      <a:r>
                        <a:rPr lang="en-US" altLang="x-none" sz="2400" dirty="0">
                          <a:latin typeface="Times New Roman" panose="02020603050405020304" pitchFamily="2" charset="0"/>
                          <a:ea typeface="宋体" panose="02010600030101010101" pitchFamily="2" charset="-122"/>
                        </a:rPr>
                        <a:t>   -1</a:t>
                      </a:r>
                      <a:endParaRPr lang="en-US" altLang="x-none" sz="2400" dirty="0">
                        <a:latin typeface="Times New Roman" panose="02020603050405020304" pitchFamily="2" charset="0"/>
                        <a:ea typeface="宋体" panose="02010600030101010101" pitchFamily="2" charset="-122"/>
                      </a:endParaRPr>
                    </a:p>
                  </p:txBody>
                </p:sp>
                <p:sp>
                  <p:nvSpPr>
                    <p:cNvPr id="521272" name="左中括号 567352"/>
                    <p:cNvSpPr/>
                    <p:nvPr/>
                  </p:nvSpPr>
                  <p:spPr>
                    <a:xfrm>
                      <a:off x="0" y="24"/>
                      <a:ext cx="45" cy="657"/>
                    </a:xfrm>
                    <a:prstGeom prst="leftBracket">
                      <a:avLst>
                        <a:gd name="adj" fmla="val 121666"/>
                      </a:avLst>
                    </a:prstGeom>
                    <a:noFill/>
                    <a:ln w="19050"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521273" name="右中括号 567353"/>
                    <p:cNvSpPr/>
                    <p:nvPr/>
                  </p:nvSpPr>
                  <p:spPr>
                    <a:xfrm>
                      <a:off x="944" y="12"/>
                      <a:ext cx="45" cy="657"/>
                    </a:xfrm>
                    <a:prstGeom prst="rightBracket">
                      <a:avLst>
                        <a:gd name="adj" fmla="val 121666"/>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sp>
              <p:nvSpPr>
                <p:cNvPr id="521274" name="矩形 567354"/>
                <p:cNvSpPr/>
                <p:nvPr/>
              </p:nvSpPr>
              <p:spPr>
                <a:xfrm>
                  <a:off x="0" y="153"/>
                  <a:ext cx="521" cy="272"/>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Path</a:t>
                  </a:r>
                  <a:endParaRPr lang="en-US" altLang="x-none" sz="2800" b="1" dirty="0">
                    <a:latin typeface="Times New Roman" panose="02020603050405020304" pitchFamily="2" charset="0"/>
                    <a:ea typeface="宋体" panose="02010600030101010101" pitchFamily="2" charset="-122"/>
                  </a:endParaRPr>
                </a:p>
              </p:txBody>
            </p:sp>
          </p:grpSp>
          <p:grpSp>
            <p:nvGrpSpPr>
              <p:cNvPr id="521275" name="组合 567355"/>
              <p:cNvGrpSpPr/>
              <p:nvPr/>
            </p:nvGrpSpPr>
            <p:grpSpPr>
              <a:xfrm>
                <a:off x="137" y="1968"/>
                <a:ext cx="5280" cy="288"/>
                <a:chOff x="0" y="0"/>
                <a:chExt cx="5280" cy="288"/>
              </a:xfrm>
            </p:grpSpPr>
            <p:sp>
              <p:nvSpPr>
                <p:cNvPr id="521276" name="矩形 567356"/>
                <p:cNvSpPr/>
                <p:nvPr/>
              </p:nvSpPr>
              <p:spPr>
                <a:xfrm>
                  <a:off x="0" y="16"/>
                  <a:ext cx="272" cy="272"/>
                </a:xfrm>
                <a:prstGeom prst="rect">
                  <a:avLst/>
                </a:prstGeom>
                <a:noFill/>
                <a:ln w="9525">
                  <a:noFill/>
                </a:ln>
              </p:spPr>
              <p:txBody>
                <a:bodyPr wrap="none" anchor="ctr"/>
                <a:p>
                  <a:pPr algn="ctr"/>
                  <a:r>
                    <a:rPr lang="en-US" altLang="x-none" sz="2800" b="1" dirty="0">
                      <a:latin typeface="Times New Roman" panose="02020603050405020304" pitchFamily="2" charset="0"/>
                      <a:ea typeface="宋体" panose="02010600030101010101" pitchFamily="2" charset="-122"/>
                    </a:rPr>
                    <a:t>S</a:t>
                  </a:r>
                  <a:endParaRPr lang="en-US" altLang="x-none" sz="2800" b="1" dirty="0">
                    <a:latin typeface="Times New Roman" panose="02020603050405020304" pitchFamily="2" charset="0"/>
                    <a:ea typeface="宋体" panose="02010600030101010101" pitchFamily="2" charset="-122"/>
                  </a:endParaRPr>
                </a:p>
              </p:txBody>
            </p:sp>
            <p:sp>
              <p:nvSpPr>
                <p:cNvPr id="521277" name="矩形 567357"/>
                <p:cNvSpPr/>
                <p:nvPr/>
              </p:nvSpPr>
              <p:spPr>
                <a:xfrm>
                  <a:off x="775" y="16"/>
                  <a:ext cx="377" cy="272"/>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p:txBody>
            </p:sp>
            <p:sp>
              <p:nvSpPr>
                <p:cNvPr id="521278" name="矩形 567358"/>
                <p:cNvSpPr/>
                <p:nvPr/>
              </p:nvSpPr>
              <p:spPr>
                <a:xfrm>
                  <a:off x="2023" y="16"/>
                  <a:ext cx="473" cy="272"/>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 0 }</a:t>
                  </a:r>
                  <a:endParaRPr lang="en-US" altLang="x-none" sz="2800" b="1" dirty="0">
                    <a:latin typeface="Times New Roman" panose="02020603050405020304" pitchFamily="2" charset="0"/>
                    <a:ea typeface="宋体" panose="02010600030101010101" pitchFamily="2" charset="-122"/>
                  </a:endParaRPr>
                </a:p>
              </p:txBody>
            </p:sp>
            <p:sp>
              <p:nvSpPr>
                <p:cNvPr id="521279" name="矩形 567359"/>
                <p:cNvSpPr/>
                <p:nvPr/>
              </p:nvSpPr>
              <p:spPr>
                <a:xfrm>
                  <a:off x="3112" y="0"/>
                  <a:ext cx="680" cy="272"/>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 0, 1 }</a:t>
                  </a:r>
                  <a:endParaRPr lang="en-US" altLang="x-none" sz="2800" b="1" dirty="0">
                    <a:latin typeface="Times New Roman" panose="02020603050405020304" pitchFamily="2" charset="0"/>
                    <a:ea typeface="宋体" panose="02010600030101010101" pitchFamily="2" charset="-122"/>
                  </a:endParaRPr>
                </a:p>
              </p:txBody>
            </p:sp>
            <p:sp>
              <p:nvSpPr>
                <p:cNvPr id="521280" name="矩形 567360"/>
                <p:cNvSpPr/>
                <p:nvPr/>
              </p:nvSpPr>
              <p:spPr>
                <a:xfrm>
                  <a:off x="4396" y="0"/>
                  <a:ext cx="884" cy="272"/>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 0, 1, 2 }</a:t>
                  </a:r>
                  <a:endParaRPr lang="en-US" altLang="x-none" sz="2800" b="1" dirty="0">
                    <a:latin typeface="Times New Roman" panose="02020603050405020304" pitchFamily="2" charset="0"/>
                    <a:ea typeface="宋体" panose="02010600030101010101" pitchFamily="2" charset="-122"/>
                  </a:endParaRPr>
                </a:p>
              </p:txBody>
            </p:sp>
          </p:grpSp>
          <p:grpSp>
            <p:nvGrpSpPr>
              <p:cNvPr id="521281" name="组合 567361"/>
              <p:cNvGrpSpPr/>
              <p:nvPr/>
            </p:nvGrpSpPr>
            <p:grpSpPr>
              <a:xfrm>
                <a:off x="41" y="0"/>
                <a:ext cx="5088" cy="288"/>
                <a:chOff x="0" y="0"/>
                <a:chExt cx="5088" cy="288"/>
              </a:xfrm>
            </p:grpSpPr>
            <p:sp>
              <p:nvSpPr>
                <p:cNvPr id="521282" name="矩形 567362"/>
                <p:cNvSpPr/>
                <p:nvPr/>
              </p:nvSpPr>
              <p:spPr>
                <a:xfrm>
                  <a:off x="0" y="16"/>
                  <a:ext cx="499" cy="272"/>
                </a:xfrm>
                <a:prstGeom prst="rect">
                  <a:avLst/>
                </a:prstGeom>
                <a:noFill/>
                <a:ln w="9525">
                  <a:noFill/>
                </a:ln>
              </p:spPr>
              <p:txBody>
                <a:bodyPr wrap="none" anchor="ctr"/>
                <a:p>
                  <a:pPr algn="ctr"/>
                  <a:r>
                    <a:rPr lang="zh-CN" altLang="en-US" sz="2800" b="1" dirty="0">
                      <a:latin typeface="Times New Roman" panose="02020603050405020304" pitchFamily="2" charset="0"/>
                      <a:ea typeface="宋体" panose="02010600030101010101" pitchFamily="2" charset="-122"/>
                    </a:rPr>
                    <a:t>步骤</a:t>
                  </a:r>
                  <a:endParaRPr lang="zh-CN" altLang="en-US" sz="2800" b="1" dirty="0">
                    <a:latin typeface="Times New Roman" panose="02020603050405020304" pitchFamily="2" charset="0"/>
                    <a:ea typeface="宋体" panose="02010600030101010101" pitchFamily="2" charset="-122"/>
                  </a:endParaRPr>
                </a:p>
              </p:txBody>
            </p:sp>
            <p:sp>
              <p:nvSpPr>
                <p:cNvPr id="521283" name="矩形 567363"/>
                <p:cNvSpPr/>
                <p:nvPr/>
              </p:nvSpPr>
              <p:spPr>
                <a:xfrm>
                  <a:off x="871" y="16"/>
                  <a:ext cx="499" cy="272"/>
                </a:xfrm>
                <a:prstGeom prst="rect">
                  <a:avLst/>
                </a:prstGeom>
                <a:noFill/>
                <a:ln w="9525">
                  <a:noFill/>
                </a:ln>
              </p:spPr>
              <p:txBody>
                <a:bodyPr wrap="none" anchor="ctr"/>
                <a:p>
                  <a:r>
                    <a:rPr lang="zh-CN" altLang="en-US" sz="2800" b="1" dirty="0">
                      <a:latin typeface="Times New Roman" panose="02020603050405020304" pitchFamily="2" charset="0"/>
                      <a:ea typeface="宋体" panose="02010600030101010101" pitchFamily="2" charset="-122"/>
                    </a:rPr>
                    <a:t>初态</a:t>
                  </a:r>
                  <a:endParaRPr lang="zh-CN" altLang="en-US" sz="2800" b="1" dirty="0">
                    <a:latin typeface="Times New Roman" panose="02020603050405020304" pitchFamily="2" charset="0"/>
                    <a:ea typeface="宋体" panose="02010600030101010101" pitchFamily="2" charset="-122"/>
                  </a:endParaRPr>
                </a:p>
              </p:txBody>
            </p:sp>
            <p:sp>
              <p:nvSpPr>
                <p:cNvPr id="521284" name="矩形 567364"/>
                <p:cNvSpPr/>
                <p:nvPr/>
              </p:nvSpPr>
              <p:spPr>
                <a:xfrm>
                  <a:off x="2119" y="16"/>
                  <a:ext cx="473" cy="272"/>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k=0</a:t>
                  </a:r>
                  <a:endParaRPr lang="en-US" altLang="x-none" sz="2800" b="1" dirty="0">
                    <a:latin typeface="Times New Roman" panose="02020603050405020304" pitchFamily="2" charset="0"/>
                    <a:ea typeface="宋体" panose="02010600030101010101" pitchFamily="2" charset="-122"/>
                  </a:endParaRPr>
                </a:p>
              </p:txBody>
            </p:sp>
            <p:sp>
              <p:nvSpPr>
                <p:cNvPr id="521285" name="矩形 567365"/>
                <p:cNvSpPr/>
                <p:nvPr/>
              </p:nvSpPr>
              <p:spPr>
                <a:xfrm>
                  <a:off x="3319" y="0"/>
                  <a:ext cx="521" cy="272"/>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K=1</a:t>
                  </a:r>
                  <a:endParaRPr lang="en-US" altLang="x-none" sz="2800" b="1" dirty="0">
                    <a:latin typeface="Times New Roman" panose="02020603050405020304" pitchFamily="2" charset="0"/>
                    <a:ea typeface="宋体" panose="02010600030101010101" pitchFamily="2" charset="-122"/>
                  </a:endParaRPr>
                </a:p>
              </p:txBody>
            </p:sp>
            <p:sp>
              <p:nvSpPr>
                <p:cNvPr id="521286" name="矩形 567366"/>
                <p:cNvSpPr/>
                <p:nvPr/>
              </p:nvSpPr>
              <p:spPr>
                <a:xfrm>
                  <a:off x="4589" y="0"/>
                  <a:ext cx="499" cy="272"/>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K=2</a:t>
                  </a:r>
                  <a:endParaRPr lang="en-US" altLang="x-none" sz="2800" b="1" dirty="0">
                    <a:latin typeface="Times New Roman" panose="02020603050405020304" pitchFamily="2" charset="0"/>
                    <a:ea typeface="宋体" panose="02010600030101010101" pitchFamily="2" charset="-122"/>
                  </a:endParaRPr>
                </a:p>
              </p:txBody>
            </p:sp>
          </p:grpSp>
          <p:sp>
            <p:nvSpPr>
              <p:cNvPr id="521287" name="直接连接符 567367"/>
              <p:cNvSpPr/>
              <p:nvPr/>
            </p:nvSpPr>
            <p:spPr>
              <a:xfrm>
                <a:off x="41" y="1968"/>
                <a:ext cx="5441" cy="0"/>
              </a:xfrm>
              <a:prstGeom prst="line">
                <a:avLst/>
              </a:prstGeom>
              <a:ln w="28575" cap="flat" cmpd="sng">
                <a:solidFill>
                  <a:schemeClr val="tx1"/>
                </a:solidFill>
                <a:prstDash val="solid"/>
                <a:round/>
                <a:headEnd type="none" w="med" len="med"/>
                <a:tailEnd type="none" w="med" len="med"/>
              </a:ln>
            </p:spPr>
          </p:sp>
          <p:sp>
            <p:nvSpPr>
              <p:cNvPr id="521288" name="直接连接符 567368"/>
              <p:cNvSpPr/>
              <p:nvPr/>
            </p:nvSpPr>
            <p:spPr>
              <a:xfrm>
                <a:off x="41" y="320"/>
                <a:ext cx="5441" cy="0"/>
              </a:xfrm>
              <a:prstGeom prst="line">
                <a:avLst/>
              </a:prstGeom>
              <a:ln w="28575" cap="flat" cmpd="sng">
                <a:solidFill>
                  <a:schemeClr val="tx1"/>
                </a:solidFill>
                <a:prstDash val="solid"/>
                <a:round/>
                <a:headEnd type="none" w="med" len="med"/>
                <a:tailEnd type="none" w="med" len="med"/>
              </a:ln>
            </p:spPr>
          </p:sp>
          <p:sp>
            <p:nvSpPr>
              <p:cNvPr id="521289" name="直接连接符 567369"/>
              <p:cNvSpPr/>
              <p:nvPr/>
            </p:nvSpPr>
            <p:spPr>
              <a:xfrm>
                <a:off x="41" y="1136"/>
                <a:ext cx="5441" cy="0"/>
              </a:xfrm>
              <a:prstGeom prst="line">
                <a:avLst/>
              </a:prstGeom>
              <a:ln w="28575" cap="flat" cmpd="sng">
                <a:solidFill>
                  <a:schemeClr val="tx1"/>
                </a:solidFill>
                <a:prstDash val="solid"/>
                <a:round/>
                <a:headEnd type="none" w="med" len="med"/>
                <a:tailEnd type="none" w="med" len="med"/>
              </a:ln>
            </p:spPr>
          </p:sp>
          <p:sp>
            <p:nvSpPr>
              <p:cNvPr id="521290" name="直接连接符 567370"/>
              <p:cNvSpPr/>
              <p:nvPr/>
            </p:nvSpPr>
            <p:spPr>
              <a:xfrm>
                <a:off x="41" y="2304"/>
                <a:ext cx="5441" cy="0"/>
              </a:xfrm>
              <a:prstGeom prst="line">
                <a:avLst/>
              </a:prstGeom>
              <a:ln w="28575" cap="flat" cmpd="sng">
                <a:solidFill>
                  <a:schemeClr val="tx1"/>
                </a:solidFill>
                <a:prstDash val="solid"/>
                <a:round/>
                <a:headEnd type="none" w="med" len="med"/>
                <a:tailEnd type="none" w="med" len="med"/>
              </a:ln>
            </p:spPr>
          </p:sp>
          <p:sp>
            <p:nvSpPr>
              <p:cNvPr id="521291" name="直接连接符 567371"/>
              <p:cNvSpPr/>
              <p:nvPr/>
            </p:nvSpPr>
            <p:spPr>
              <a:xfrm>
                <a:off x="41" y="0"/>
                <a:ext cx="5441" cy="0"/>
              </a:xfrm>
              <a:prstGeom prst="line">
                <a:avLst/>
              </a:prstGeom>
              <a:ln w="28575" cap="flat" cmpd="sng">
                <a:solidFill>
                  <a:schemeClr val="tx1"/>
                </a:solidFill>
                <a:prstDash val="solid"/>
                <a:round/>
                <a:headEnd type="none" w="med" len="med"/>
                <a:tailEnd type="none" w="med" len="med"/>
              </a:ln>
            </p:spPr>
          </p:sp>
          <p:sp>
            <p:nvSpPr>
              <p:cNvPr id="521292" name="直接连接符 567372"/>
              <p:cNvSpPr/>
              <p:nvPr/>
            </p:nvSpPr>
            <p:spPr>
              <a:xfrm>
                <a:off x="553" y="0"/>
                <a:ext cx="0" cy="2312"/>
              </a:xfrm>
              <a:prstGeom prst="line">
                <a:avLst/>
              </a:prstGeom>
              <a:ln w="28575" cap="flat" cmpd="sng">
                <a:solidFill>
                  <a:schemeClr val="tx1"/>
                </a:solidFill>
                <a:prstDash val="solid"/>
                <a:round/>
                <a:headEnd type="none" w="med" len="med"/>
                <a:tailEnd type="none" w="med" len="med"/>
              </a:ln>
            </p:spPr>
          </p:sp>
          <p:sp>
            <p:nvSpPr>
              <p:cNvPr id="521293" name="直接连接符 567373"/>
              <p:cNvSpPr/>
              <p:nvPr/>
            </p:nvSpPr>
            <p:spPr>
              <a:xfrm>
                <a:off x="1721" y="0"/>
                <a:ext cx="0" cy="2312"/>
              </a:xfrm>
              <a:prstGeom prst="line">
                <a:avLst/>
              </a:prstGeom>
              <a:ln w="28575" cap="flat" cmpd="sng">
                <a:solidFill>
                  <a:schemeClr val="tx1"/>
                </a:solidFill>
                <a:prstDash val="solid"/>
                <a:round/>
                <a:headEnd type="none" w="med" len="med"/>
                <a:tailEnd type="none" w="med" len="med"/>
              </a:ln>
            </p:spPr>
          </p:sp>
          <p:sp>
            <p:nvSpPr>
              <p:cNvPr id="521294" name="直接连接符 567374"/>
              <p:cNvSpPr/>
              <p:nvPr/>
            </p:nvSpPr>
            <p:spPr>
              <a:xfrm>
                <a:off x="3017" y="0"/>
                <a:ext cx="0" cy="2312"/>
              </a:xfrm>
              <a:prstGeom prst="line">
                <a:avLst/>
              </a:prstGeom>
              <a:ln w="28575" cap="flat" cmpd="sng">
                <a:solidFill>
                  <a:schemeClr val="tx1"/>
                </a:solidFill>
                <a:prstDash val="solid"/>
                <a:round/>
                <a:headEnd type="none" w="med" len="med"/>
                <a:tailEnd type="none" w="med" len="med"/>
              </a:ln>
            </p:spPr>
          </p:sp>
          <p:sp>
            <p:nvSpPr>
              <p:cNvPr id="521295" name="直接连接符 567375"/>
              <p:cNvSpPr/>
              <p:nvPr/>
            </p:nvSpPr>
            <p:spPr>
              <a:xfrm>
                <a:off x="4217" y="0"/>
                <a:ext cx="0" cy="2312"/>
              </a:xfrm>
              <a:prstGeom prst="line">
                <a:avLst/>
              </a:prstGeom>
              <a:ln w="28575" cap="flat" cmpd="sng">
                <a:solidFill>
                  <a:schemeClr val="tx1"/>
                </a:solidFill>
                <a:prstDash val="solid"/>
                <a:round/>
                <a:headEnd type="none" w="med" len="med"/>
                <a:tailEnd type="none" w="med" len="med"/>
              </a:ln>
            </p:spPr>
          </p:sp>
          <p:sp>
            <p:nvSpPr>
              <p:cNvPr id="521296" name="直接连接符 567376"/>
              <p:cNvSpPr/>
              <p:nvPr/>
            </p:nvSpPr>
            <p:spPr>
              <a:xfrm>
                <a:off x="5473" y="0"/>
                <a:ext cx="0" cy="2312"/>
              </a:xfrm>
              <a:prstGeom prst="line">
                <a:avLst/>
              </a:prstGeom>
              <a:ln w="28575" cap="flat" cmpd="sng">
                <a:solidFill>
                  <a:schemeClr val="tx1"/>
                </a:solidFill>
                <a:prstDash val="solid"/>
                <a:round/>
                <a:headEnd type="none" w="med" len="med"/>
                <a:tailEnd type="none" w="med" len="med"/>
              </a:ln>
            </p:spPr>
          </p:sp>
        </p:grpSp>
      </p:gr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41" name="文本占位符 568321"/>
          <p:cNvSpPr>
            <a:spLocks noGrp="1"/>
          </p:cNvSpPr>
          <p:nvPr>
            <p:ph idx="1"/>
          </p:nvPr>
        </p:nvSpPr>
        <p:spPr>
          <a:xfrm>
            <a:off x="1676400" y="188913"/>
            <a:ext cx="8839200" cy="6288087"/>
          </a:xfrm>
        </p:spPr>
        <p:txBody>
          <a:bodyPr anchor="t"/>
          <a:p>
            <a:pPr marL="0" indent="0">
              <a:lnSpc>
                <a:spcPct val="110000"/>
              </a:lnSpc>
              <a:buNone/>
            </a:pPr>
            <a:r>
              <a:rPr lang="en-US" altLang="x-none" sz="2800" b="1" dirty="0"/>
              <a:t>V</a:t>
            </a:r>
            <a:r>
              <a:rPr lang="en-US" altLang="x-none" sz="2800" b="1" baseline="-18000" dirty="0"/>
              <a:t>1</a:t>
            </a:r>
            <a:r>
              <a:rPr lang="zh-CN" altLang="en-US" sz="2800" b="1" dirty="0"/>
              <a:t>到</a:t>
            </a:r>
            <a:r>
              <a:rPr lang="en-US" altLang="x-none" sz="2800" b="1" dirty="0"/>
              <a:t>V</a:t>
            </a:r>
            <a:r>
              <a:rPr lang="en-US" altLang="x-none" sz="2800" b="1" baseline="-18000" dirty="0"/>
              <a:t>2 </a:t>
            </a:r>
            <a:r>
              <a:rPr lang="zh-CN" altLang="en-US" sz="2800" b="1" dirty="0"/>
              <a:t>：</a:t>
            </a:r>
            <a:r>
              <a:rPr lang="zh-CN" altLang="en-US" sz="2800" b="1" dirty="0">
                <a:latin typeface="宋体" panose="02010600030101010101" pitchFamily="2" charset="-122"/>
              </a:rPr>
              <a:t>最短路径是</a:t>
            </a:r>
            <a:r>
              <a:rPr lang="en-US" altLang="x-none" sz="2800" b="1" dirty="0"/>
              <a:t>{ 1, 2 } </a:t>
            </a:r>
            <a:r>
              <a:rPr lang="zh-CN" altLang="en-US" sz="2800" b="1" dirty="0">
                <a:latin typeface="宋体" panose="02010600030101010101" pitchFamily="2" charset="-122"/>
              </a:rPr>
              <a:t>，路径长度是</a:t>
            </a:r>
            <a:r>
              <a:rPr lang="en-US" altLang="x-none" sz="2800" b="1" dirty="0"/>
              <a:t>4 </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en-US" altLang="x-none" sz="2800" b="1" dirty="0"/>
              <a:t>V</a:t>
            </a:r>
            <a:r>
              <a:rPr lang="en-US" altLang="x-none" sz="2800" b="1" baseline="-18000" dirty="0"/>
              <a:t>2</a:t>
            </a:r>
            <a:r>
              <a:rPr lang="zh-CN" altLang="en-US" sz="2800" b="1" dirty="0"/>
              <a:t>到</a:t>
            </a:r>
            <a:r>
              <a:rPr lang="en-US" altLang="x-none" sz="2800" b="1" dirty="0"/>
              <a:t>V</a:t>
            </a:r>
            <a:r>
              <a:rPr lang="en-US" altLang="x-none" sz="2800" b="1" baseline="-18000" dirty="0"/>
              <a:t>0 </a:t>
            </a:r>
            <a:r>
              <a:rPr lang="zh-CN" altLang="en-US" sz="2800" b="1" dirty="0"/>
              <a:t>：</a:t>
            </a:r>
            <a:r>
              <a:rPr lang="zh-CN" altLang="en-US" sz="2800" b="1" dirty="0">
                <a:latin typeface="宋体" panose="02010600030101010101" pitchFamily="2" charset="-122"/>
              </a:rPr>
              <a:t>最短路径是</a:t>
            </a:r>
            <a:r>
              <a:rPr lang="en-US" altLang="x-none" sz="2800" b="1" dirty="0"/>
              <a:t>{ 2, 0 } </a:t>
            </a:r>
            <a:r>
              <a:rPr lang="zh-CN" altLang="en-US" sz="2800" b="1" dirty="0">
                <a:latin typeface="宋体" panose="02010600030101010101" pitchFamily="2" charset="-122"/>
              </a:rPr>
              <a:t>，路径长度是</a:t>
            </a:r>
            <a:r>
              <a:rPr lang="en-US" altLang="x-none" sz="2800" b="1" dirty="0"/>
              <a:t>5 </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en-US" altLang="x-none" sz="2800" b="1" dirty="0"/>
              <a:t>V</a:t>
            </a:r>
            <a:r>
              <a:rPr lang="en-US" altLang="x-none" sz="2800" b="1" baseline="-18000" dirty="0"/>
              <a:t>2</a:t>
            </a:r>
            <a:r>
              <a:rPr lang="zh-CN" altLang="en-US" sz="2800" b="1" dirty="0"/>
              <a:t>到</a:t>
            </a:r>
            <a:r>
              <a:rPr lang="en-US" altLang="x-none" sz="2800" b="1" dirty="0"/>
              <a:t>V</a:t>
            </a:r>
            <a:r>
              <a:rPr lang="en-US" altLang="x-none" sz="2800" b="1" baseline="-18000" dirty="0"/>
              <a:t>1 </a:t>
            </a:r>
            <a:r>
              <a:rPr lang="zh-CN" altLang="en-US" sz="2800" b="1" dirty="0"/>
              <a:t>：</a:t>
            </a:r>
            <a:r>
              <a:rPr lang="zh-CN" altLang="en-US" sz="2800" b="1" dirty="0">
                <a:latin typeface="宋体" panose="02010600030101010101" pitchFamily="2" charset="-122"/>
              </a:rPr>
              <a:t>最短路径是</a:t>
            </a:r>
            <a:r>
              <a:rPr lang="en-US" altLang="x-none" sz="2800" b="1" dirty="0"/>
              <a:t>{ 2, 0, 1 } </a:t>
            </a:r>
            <a:r>
              <a:rPr lang="zh-CN" altLang="en-US" sz="2800" b="1" dirty="0">
                <a:latin typeface="宋体" panose="02010600030101010101" pitchFamily="2" charset="-122"/>
              </a:rPr>
              <a:t>，路径长度是</a:t>
            </a:r>
            <a:r>
              <a:rPr lang="en-US" altLang="x-none" sz="2800" b="1" dirty="0"/>
              <a:t>7 </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spcBef>
                <a:spcPct val="10000"/>
              </a:spcBef>
              <a:buNone/>
            </a:pPr>
            <a:r>
              <a:rPr lang="zh-CN" altLang="en-US" b="1" dirty="0">
                <a:solidFill>
                  <a:schemeClr val="folHlink"/>
                </a:solidFill>
              </a:rPr>
              <a:t>算法实现</a:t>
            </a:r>
            <a:endParaRPr lang="zh-CN" altLang="en-US" sz="2800" b="1" dirty="0">
              <a:solidFill>
                <a:schemeClr val="folHlink"/>
              </a:solidFill>
            </a:endParaRPr>
          </a:p>
          <a:p>
            <a:pPr marL="0" indent="0">
              <a:lnSpc>
                <a:spcPct val="110000"/>
              </a:lnSpc>
              <a:spcBef>
                <a:spcPct val="10000"/>
              </a:spcBef>
              <a:buNone/>
            </a:pPr>
            <a:r>
              <a:rPr lang="en-US" altLang="x-none" sz="2800" b="1" dirty="0"/>
              <a:t>int  A[MAX_VEX][MAX_VEX] ;</a:t>
            </a:r>
            <a:endParaRPr lang="en-US" altLang="x-none" sz="2800" b="1" dirty="0"/>
          </a:p>
          <a:p>
            <a:pPr marL="0" indent="0">
              <a:lnSpc>
                <a:spcPct val="110000"/>
              </a:lnSpc>
              <a:spcBef>
                <a:spcPct val="10000"/>
              </a:spcBef>
              <a:buNone/>
            </a:pPr>
            <a:r>
              <a:rPr lang="en-US" altLang="x-none" sz="2800" b="1" dirty="0"/>
              <a:t>int  Path[MAX_VEX][MAX_VEX] ;</a:t>
            </a:r>
            <a:endParaRPr lang="en-US" altLang="x-none" sz="2800" b="1" dirty="0">
              <a:latin typeface="宋体" panose="02010600030101010101" pitchFamily="2" charset="-122"/>
            </a:endParaRPr>
          </a:p>
          <a:p>
            <a:pPr marL="0" indent="0">
              <a:lnSpc>
                <a:spcPct val="110000"/>
              </a:lnSpc>
              <a:spcBef>
                <a:spcPct val="10000"/>
              </a:spcBef>
              <a:buNone/>
            </a:pPr>
            <a:r>
              <a:rPr lang="en-US" altLang="x-none" sz="2800" b="1" dirty="0"/>
              <a:t>void Floyd_path (AdjGraph *G)</a:t>
            </a:r>
            <a:endParaRPr lang="en-US" altLang="x-none" sz="2800" b="1" dirty="0"/>
          </a:p>
          <a:p>
            <a:pPr marL="355600" lvl="1" indent="0">
              <a:lnSpc>
                <a:spcPct val="110000"/>
              </a:lnSpc>
              <a:spcBef>
                <a:spcPct val="10000"/>
              </a:spcBef>
              <a:buNone/>
            </a:pPr>
            <a:r>
              <a:rPr lang="en-US" altLang="x-none" b="1" dirty="0"/>
              <a:t>{  int j, k, m ; </a:t>
            </a:r>
            <a:endParaRPr lang="en-US" altLang="x-none" b="1" dirty="0"/>
          </a:p>
          <a:p>
            <a:pPr marL="723900" lvl="2" indent="0">
              <a:lnSpc>
                <a:spcPct val="110000"/>
              </a:lnSpc>
              <a:spcBef>
                <a:spcPct val="10000"/>
              </a:spcBef>
              <a:buNone/>
            </a:pPr>
            <a:r>
              <a:rPr lang="en-US" altLang="x-none" sz="2800" b="1" dirty="0"/>
              <a:t>for ( j=0; j&lt;G-&gt;vexnum; j++)</a:t>
            </a:r>
            <a:endParaRPr lang="en-US" altLang="x-none" sz="2800" b="1" dirty="0"/>
          </a:p>
          <a:p>
            <a:pPr marL="1079500" lvl="3" indent="0">
              <a:lnSpc>
                <a:spcPct val="110000"/>
              </a:lnSpc>
              <a:spcBef>
                <a:spcPct val="10000"/>
              </a:spcBef>
              <a:buNone/>
            </a:pPr>
            <a:r>
              <a:rPr lang="en-US" altLang="x-none" sz="2800" b="1" dirty="0"/>
              <a:t>for ( k=0; k&lt;G-&gt;vexnum; k++)</a:t>
            </a:r>
            <a:endParaRPr lang="en-US" altLang="x-none" sz="2800" b="1" dirty="0"/>
          </a:p>
          <a:p>
            <a:pPr marL="1435100" lvl="4" indent="0">
              <a:lnSpc>
                <a:spcPct val="110000"/>
              </a:lnSpc>
              <a:spcBef>
                <a:spcPct val="10000"/>
              </a:spcBef>
              <a:buNone/>
            </a:pPr>
            <a:r>
              <a:rPr lang="en-US" altLang="x-none" sz="2800" b="1" dirty="0"/>
              <a:t>{  A[j][k]=G-&gt;adj[j][k] ; Path[j][k]=-1 ;  }</a:t>
            </a:r>
            <a:endParaRPr lang="en-US" altLang="x-none" sz="2800" b="1" dirty="0"/>
          </a:p>
          <a:p>
            <a:pPr marL="1435100" lvl="4" indent="0">
              <a:lnSpc>
                <a:spcPct val="110000"/>
              </a:lnSpc>
              <a:spcBef>
                <a:spcPct val="10000"/>
              </a:spcBef>
              <a:buNone/>
            </a:pPr>
            <a:r>
              <a:rPr lang="en-US" altLang="x-none" sz="1800" b="1" dirty="0"/>
              <a:t>      </a:t>
            </a:r>
            <a:r>
              <a:rPr lang="en-US" altLang="x-none" sz="1600" b="1" dirty="0"/>
              <a:t> </a:t>
            </a:r>
            <a:r>
              <a:rPr lang="en-US" altLang="x-none" sz="2400" b="1" dirty="0"/>
              <a:t>/*  </a:t>
            </a:r>
            <a:r>
              <a:rPr lang="zh-CN" altLang="en-US" sz="2400" b="1" dirty="0"/>
              <a:t>各数组的初始化  *</a:t>
            </a:r>
            <a:r>
              <a:rPr lang="en-US" altLang="x-none" sz="2400" b="1" dirty="0"/>
              <a:t>/</a:t>
            </a:r>
            <a:endParaRPr lang="en-US" altLang="x-none" sz="2400" b="1"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3265" name="矩形 569345"/>
          <p:cNvSpPr/>
          <p:nvPr/>
        </p:nvSpPr>
        <p:spPr>
          <a:xfrm>
            <a:off x="1676400" y="260350"/>
            <a:ext cx="8812213" cy="6324600"/>
          </a:xfrm>
          <a:prstGeom prst="rect">
            <a:avLst/>
          </a:prstGeom>
          <a:noFill/>
          <a:ln w="9525">
            <a:noFill/>
          </a:ln>
        </p:spPr>
        <p:txBody>
          <a:bodyPr anchor="t"/>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 m=0; m&lt;G-&gt;vexnum; m++)</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 j=0; j&lt;G-&gt;vexnum; j++)</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 k=0; k&lt;G-&gt;vexnum; k++)</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if ((A[j][m]+A[m][k])&lt;A[j][k])</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A[j][k]=A[j][m]+A[m][k]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Path[j][k]=k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修改数组</a:t>
            </a:r>
            <a:r>
              <a:rPr lang="en-US" altLang="x-none" sz="2400" b="1" dirty="0">
                <a:latin typeface="Times New Roman" panose="02020603050405020304" pitchFamily="2" charset="0"/>
                <a:ea typeface="宋体" panose="02010600030101010101" pitchFamily="2" charset="-122"/>
              </a:rPr>
              <a:t>A</a:t>
            </a:r>
            <a:r>
              <a:rPr lang="zh-CN" altLang="en-US" sz="2400" b="1" dirty="0">
                <a:latin typeface="Times New Roman" panose="02020603050405020304" pitchFamily="2" charset="0"/>
                <a:ea typeface="宋体" panose="02010600030101010101" pitchFamily="2" charset="-122"/>
              </a:rPr>
              <a:t>和</a:t>
            </a:r>
            <a:r>
              <a:rPr lang="en-US" altLang="x-none" sz="2400" b="1" dirty="0">
                <a:latin typeface="Times New Roman" panose="02020603050405020304" pitchFamily="2" charset="0"/>
                <a:ea typeface="宋体" panose="02010600030101010101" pitchFamily="2" charset="-122"/>
              </a:rPr>
              <a:t>Path</a:t>
            </a:r>
            <a:r>
              <a:rPr lang="zh-CN" altLang="en-US" sz="2400" b="1" dirty="0">
                <a:latin typeface="Times New Roman" panose="02020603050405020304" pitchFamily="2" charset="0"/>
                <a:ea typeface="宋体" panose="02010600030101010101" pitchFamily="2" charset="-122"/>
              </a:rPr>
              <a:t>的元素值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 j=0; j&lt;G-&gt;vexnum; j++)</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 k=0; k&lt;G-&gt;vexnum; k++)</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(j!=k)</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printf(“%d</a:t>
            </a:r>
            <a:r>
              <a:rPr lang="zh-CN" altLang="en-US" sz="2800" b="1" dirty="0">
                <a:latin typeface="Times New Roman" panose="02020603050405020304" pitchFamily="2" charset="0"/>
                <a:ea typeface="宋体" panose="02010600030101010101" pitchFamily="2" charset="-122"/>
              </a:rPr>
              <a:t>到</a:t>
            </a:r>
            <a:r>
              <a:rPr lang="en-US" altLang="x-none" sz="2800" b="1" dirty="0">
                <a:latin typeface="Times New Roman" panose="02020603050405020304" pitchFamily="2" charset="0"/>
                <a:ea typeface="宋体" panose="02010600030101010101" pitchFamily="2" charset="-122"/>
              </a:rPr>
              <a:t>%d</a:t>
            </a:r>
            <a:r>
              <a:rPr lang="zh-CN" altLang="en-US" sz="2800" b="1" dirty="0">
                <a:latin typeface="Times New Roman" panose="02020603050405020304" pitchFamily="2" charset="0"/>
                <a:ea typeface="宋体" panose="02010600030101010101" pitchFamily="2" charset="-122"/>
              </a:rPr>
              <a:t>的最短路径为</a:t>
            </a:r>
            <a:r>
              <a:rPr lang="en-US" altLang="x-none" sz="2800" b="1" dirty="0">
                <a:latin typeface="Times New Roman" panose="02020603050405020304" pitchFamily="2" charset="0"/>
                <a:ea typeface="宋体" panose="02010600030101010101" pitchFamily="2" charset="-122"/>
              </a:rPr>
              <a:t>:\n”, j, k)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printf(“%d  ”,j) ; prn_pass(j, k)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printf(“%d  ”, k) ;</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4289" name="矩形 570369"/>
          <p:cNvSpPr/>
          <p:nvPr/>
        </p:nvSpPr>
        <p:spPr>
          <a:xfrm>
            <a:off x="1676400" y="260350"/>
            <a:ext cx="8812213" cy="5711825"/>
          </a:xfrm>
          <a:prstGeom prst="rect">
            <a:avLst/>
          </a:prstGeom>
          <a:noFill/>
          <a:ln w="9525">
            <a:noFill/>
          </a:ln>
        </p:spPr>
        <p:txBody>
          <a:bodyPr anchor="t"/>
          <a:p>
            <a:pPr marL="1435100" lvl="4" indent="0" eaLnBrk="1" hangingPunct="1">
              <a:lnSpc>
                <a:spcPct val="110000"/>
              </a:lnSpc>
              <a:spcBef>
                <a:spcPct val="1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printf(“</a:t>
            </a:r>
            <a:r>
              <a:rPr lang="zh-CN" altLang="en-US" sz="2800" b="1" dirty="0">
                <a:latin typeface="Times New Roman" panose="02020603050405020304" pitchFamily="2" charset="0"/>
                <a:ea typeface="宋体" panose="02010600030101010101" pitchFamily="2" charset="-122"/>
              </a:rPr>
              <a:t>最短路径长度为</a:t>
            </a:r>
            <a:r>
              <a:rPr lang="en-US" altLang="x-none" sz="2800" b="1" dirty="0">
                <a:latin typeface="Times New Roman" panose="02020603050405020304" pitchFamily="2" charset="0"/>
                <a:ea typeface="宋体" panose="02010600030101010101" pitchFamily="2" charset="-122"/>
              </a:rPr>
              <a:t>: %d\n”,A[j][k])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end of Floyd  */</a:t>
            </a:r>
            <a:endParaRPr lang="en-US" altLang="x-none" sz="2400" b="1" dirty="0">
              <a:latin typeface="Times New Roman" panose="02020603050405020304" pitchFamily="2" charset="0"/>
              <a:ea typeface="宋体" panose="02010600030101010101" pitchFamily="2" charset="-122"/>
            </a:endParaRPr>
          </a:p>
          <a:p>
            <a:pPr>
              <a:lnSpc>
                <a:spcPct val="110000"/>
              </a:lnSpc>
              <a:spcBef>
                <a:spcPct val="10000"/>
              </a:spcBef>
              <a:buClr>
                <a:schemeClr val="accent2"/>
              </a:buClr>
              <a:buSzPct val="80000"/>
              <a:buFont typeface="Wingdings" panose="05000000000000000000" pitchFamily="2" charset="2"/>
              <a:buNone/>
            </a:pPr>
            <a:endParaRPr lang="en-US" altLang="x-none" sz="2400" b="1" dirty="0">
              <a:latin typeface="Times New Roman" panose="02020603050405020304" pitchFamily="2" charset="0"/>
              <a:ea typeface="宋体" panose="02010600030101010101" pitchFamily="2" charset="-122"/>
            </a:endParaRPr>
          </a:p>
          <a:p>
            <a:pPr>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void  prn_pass(int j , int k)</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if (Path[j][k]!=-1)</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prn_pass(j, Path[j][k])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printf(“, %d” , Path[j][k])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prn_pass(Path[j][k],  k)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1394" name="标题 571393"/>
          <p:cNvSpPr>
            <a:spLocks noGrp="1"/>
          </p:cNvSpPr>
          <p:nvPr>
            <p:ph type="title"/>
          </p:nvPr>
        </p:nvSpPr>
        <p:spPr>
          <a:xfrm>
            <a:off x="3657600" y="76200"/>
            <a:ext cx="4343400" cy="838200"/>
          </a:xfrm>
        </p:spPr>
        <p:txBody>
          <a:bodyPr vert="horz" wrap="square" lIns="92075" tIns="46038" rIns="92075" bIns="46038" anchor="ctr"/>
          <a:p>
            <a:pPr fontAlgn="base"/>
            <a:r>
              <a:rPr lang="zh-CN" altLang="en-US" sz="5400" b="1" strike="noStrike" noProof="1">
                <a:ea typeface="楷体_GB2312" pitchFamily="1" charset="-122"/>
              </a:rPr>
              <a:t>习 题 七</a:t>
            </a:r>
            <a:endParaRPr lang="zh-CN" altLang="en-US" sz="5400" b="1" strike="noStrike" noProof="1">
              <a:ea typeface="楷体_GB2312" pitchFamily="1" charset="-122"/>
            </a:endParaRPr>
          </a:p>
        </p:txBody>
      </p:sp>
      <p:sp>
        <p:nvSpPr>
          <p:cNvPr id="525314" name="文本占位符 571394"/>
          <p:cNvSpPr>
            <a:spLocks noGrp="1"/>
          </p:cNvSpPr>
          <p:nvPr>
            <p:ph idx="1"/>
          </p:nvPr>
        </p:nvSpPr>
        <p:spPr>
          <a:xfrm>
            <a:off x="1703388" y="981075"/>
            <a:ext cx="8785225" cy="5689600"/>
          </a:xfrm>
        </p:spPr>
        <p:txBody>
          <a:bodyPr wrap="square" lIns="92075" tIns="46038" rIns="92075" bIns="46038" anchor="t"/>
          <a:p>
            <a:pPr marL="0" indent="355600">
              <a:lnSpc>
                <a:spcPct val="110000"/>
              </a:lnSpc>
              <a:buNone/>
            </a:pPr>
            <a:r>
              <a:rPr lang="zh-CN" altLang="en-US" sz="2800" b="1" dirty="0"/>
              <a:t>⑴  分析并回答下列问题：</a:t>
            </a:r>
            <a:endParaRPr lang="zh-CN" altLang="en-US" sz="2800" b="1" dirty="0"/>
          </a:p>
          <a:p>
            <a:pPr marL="723900" lvl="1" indent="0">
              <a:lnSpc>
                <a:spcPct val="110000"/>
              </a:lnSpc>
              <a:buNone/>
            </a:pPr>
            <a:r>
              <a:rPr lang="zh-CN" altLang="en-US" b="1" dirty="0"/>
              <a:t>① 图中顶点的度之和与边数之和的关系</a:t>
            </a:r>
            <a:r>
              <a:rPr lang="en-US" altLang="x-none" b="1" dirty="0"/>
              <a:t>? </a:t>
            </a:r>
            <a:endParaRPr lang="en-US" altLang="x-none" b="1" dirty="0"/>
          </a:p>
          <a:p>
            <a:pPr marL="723900" lvl="1" indent="0">
              <a:lnSpc>
                <a:spcPct val="110000"/>
              </a:lnSpc>
              <a:buNone/>
            </a:pPr>
            <a:r>
              <a:rPr lang="en-US" altLang="x-none" b="1" dirty="0"/>
              <a:t>② </a:t>
            </a:r>
            <a:r>
              <a:rPr lang="zh-CN" altLang="en-US" b="1" dirty="0"/>
              <a:t>有向图中顶点的入度之和与出度之和的关系</a:t>
            </a:r>
            <a:r>
              <a:rPr lang="en-US" altLang="x-none" b="1" dirty="0"/>
              <a:t>? </a:t>
            </a:r>
            <a:endParaRPr lang="en-US" altLang="x-none" b="1" dirty="0"/>
          </a:p>
          <a:p>
            <a:pPr marL="723900" lvl="1" indent="0">
              <a:lnSpc>
                <a:spcPct val="110000"/>
              </a:lnSpc>
              <a:buNone/>
            </a:pPr>
            <a:r>
              <a:rPr lang="en-US" altLang="x-none" b="1" dirty="0"/>
              <a:t>③ </a:t>
            </a:r>
            <a:r>
              <a:rPr lang="zh-CN" altLang="en-US" b="1" dirty="0"/>
              <a:t>具有</a:t>
            </a:r>
            <a:r>
              <a:rPr lang="en-US" altLang="x-none" b="1" dirty="0"/>
              <a:t>n</a:t>
            </a:r>
            <a:r>
              <a:rPr lang="zh-CN" altLang="en-US" b="1" dirty="0"/>
              <a:t>个顶点的无向图，至少应有多少条边才能确保是一个连通图</a:t>
            </a:r>
            <a:r>
              <a:rPr lang="en-US" altLang="x-none" b="1" dirty="0"/>
              <a:t>? </a:t>
            </a:r>
            <a:r>
              <a:rPr lang="zh-CN" altLang="en-US" b="1" dirty="0"/>
              <a:t>若采用邻接矩阵表示，则该矩阵的大小是多少</a:t>
            </a:r>
            <a:r>
              <a:rPr lang="en-US" altLang="x-none" b="1" dirty="0"/>
              <a:t>?</a:t>
            </a:r>
            <a:endParaRPr lang="en-US" altLang="x-none" b="1" dirty="0"/>
          </a:p>
          <a:p>
            <a:pPr marL="723900" lvl="1" indent="0">
              <a:lnSpc>
                <a:spcPct val="110000"/>
              </a:lnSpc>
              <a:buNone/>
            </a:pPr>
            <a:r>
              <a:rPr lang="en-US" altLang="x-none" b="1" dirty="0"/>
              <a:t>④  </a:t>
            </a:r>
            <a:r>
              <a:rPr lang="zh-CN" altLang="en-US" b="1" dirty="0"/>
              <a:t>具有</a:t>
            </a:r>
            <a:r>
              <a:rPr lang="en-US" altLang="x-none" b="1" dirty="0"/>
              <a:t>n</a:t>
            </a:r>
            <a:r>
              <a:rPr lang="zh-CN" altLang="en-US" b="1" dirty="0"/>
              <a:t>个顶点的有向图，至少应有多少条弧才能确保是强连通图的</a:t>
            </a:r>
            <a:r>
              <a:rPr lang="en-US" altLang="x-none" b="1" dirty="0"/>
              <a:t>? </a:t>
            </a:r>
            <a:r>
              <a:rPr lang="zh-CN" altLang="en-US" b="1" dirty="0"/>
              <a:t>为什么</a:t>
            </a:r>
            <a:r>
              <a:rPr lang="en-US" altLang="x-none" b="1" dirty="0"/>
              <a:t>? </a:t>
            </a:r>
            <a:endParaRPr lang="en-US" altLang="x-none" b="1" dirty="0"/>
          </a:p>
          <a:p>
            <a:pPr marL="0" indent="355600">
              <a:lnSpc>
                <a:spcPct val="110000"/>
              </a:lnSpc>
              <a:buNone/>
            </a:pPr>
            <a:r>
              <a:rPr lang="en-US" altLang="x-none" sz="2800" b="1" dirty="0"/>
              <a:t>⑵  </a:t>
            </a:r>
            <a:r>
              <a:rPr lang="zh-CN" altLang="en-US" sz="2800" b="1" dirty="0"/>
              <a:t>设一有向图</a:t>
            </a:r>
            <a:r>
              <a:rPr lang="en-US" altLang="x-none" sz="2800" b="1" dirty="0"/>
              <a:t>G=(V,E)</a:t>
            </a:r>
            <a:r>
              <a:rPr lang="zh-CN" altLang="en-US" sz="2800" b="1" dirty="0"/>
              <a:t>，其中</a:t>
            </a:r>
            <a:r>
              <a:rPr lang="en-US" altLang="x-none" sz="2800" b="1" dirty="0"/>
              <a:t>V={a,b,c,d,e} </a:t>
            </a:r>
            <a:r>
              <a:rPr lang="zh-CN" altLang="en-US" sz="2800" b="1" dirty="0"/>
              <a:t>， </a:t>
            </a:r>
            <a:r>
              <a:rPr lang="en-US" altLang="x-none" sz="2800" b="1" dirty="0"/>
              <a:t>E={&lt;a,b&gt;, &lt;a,d&gt;, &lt;b,a&gt;, &lt;c,b&gt;, &lt;c,d&gt;, &lt;d,e&gt;,&lt;e,a&gt;, &lt;e,b&gt;, &lt;e,c&gt;}</a:t>
            </a:r>
            <a:endParaRPr lang="en-US" altLang="x-none" sz="2800" b="1"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6337" name="文本占位符 572417"/>
          <p:cNvSpPr>
            <a:spLocks noGrp="1"/>
          </p:cNvSpPr>
          <p:nvPr>
            <p:ph idx="1"/>
          </p:nvPr>
        </p:nvSpPr>
        <p:spPr>
          <a:xfrm>
            <a:off x="1703388" y="331788"/>
            <a:ext cx="8785225" cy="6337300"/>
          </a:xfrm>
        </p:spPr>
        <p:txBody>
          <a:bodyPr wrap="square" lIns="92075" tIns="46038" rIns="92075" bIns="46038" anchor="t"/>
          <a:p>
            <a:pPr marL="723900" lvl="1" indent="0">
              <a:spcBef>
                <a:spcPct val="10000"/>
              </a:spcBef>
              <a:buNone/>
            </a:pPr>
            <a:r>
              <a:rPr lang="zh-CN" altLang="en-US" b="1" dirty="0">
                <a:latin typeface="宋体" panose="02010600030101010101" pitchFamily="2" charset="-122"/>
              </a:rPr>
              <a:t>① 请画出该有向图，并求各顶点的入度和出度。</a:t>
            </a:r>
            <a:endParaRPr lang="zh-CN" altLang="en-US" b="1" dirty="0">
              <a:latin typeface="宋体" panose="02010600030101010101" pitchFamily="2" charset="-122"/>
            </a:endParaRPr>
          </a:p>
          <a:p>
            <a:pPr marL="723900" lvl="1" indent="0">
              <a:spcBef>
                <a:spcPct val="10000"/>
              </a:spcBef>
              <a:buNone/>
            </a:pPr>
            <a:r>
              <a:rPr lang="zh-CN" altLang="en-US" b="1" dirty="0">
                <a:latin typeface="宋体" panose="02010600030101010101" pitchFamily="2" charset="-122"/>
              </a:rPr>
              <a:t>② 分别画出有向图的正</a:t>
            </a:r>
            <a:r>
              <a:rPr lang="zh-CN" altLang="en-US" b="1" dirty="0"/>
              <a:t>邻接链表和逆邻接链表</a:t>
            </a:r>
            <a:r>
              <a:rPr lang="zh-CN" altLang="en-US" b="1" dirty="0">
                <a:latin typeface="宋体" panose="02010600030101010101" pitchFamily="2" charset="-122"/>
              </a:rPr>
              <a:t>。</a:t>
            </a:r>
            <a:endParaRPr lang="zh-CN" altLang="en-US" b="1" dirty="0">
              <a:latin typeface="宋体" panose="02010600030101010101" pitchFamily="2" charset="-122"/>
            </a:endParaRPr>
          </a:p>
          <a:p>
            <a:pPr marL="0" indent="355600">
              <a:buNone/>
            </a:pPr>
            <a:r>
              <a:rPr lang="zh-CN" altLang="en-US" sz="2800" b="1" dirty="0"/>
              <a:t>⑶  对图</a:t>
            </a:r>
            <a:r>
              <a:rPr lang="en-US" altLang="x-none" sz="2800" b="1" dirty="0"/>
              <a:t>7-27</a:t>
            </a:r>
            <a:r>
              <a:rPr lang="zh-CN" altLang="en-US" sz="2800" b="1" dirty="0"/>
              <a:t>所示的带权无向图。</a:t>
            </a:r>
            <a:endParaRPr lang="zh-CN" altLang="en-US" sz="2800" b="1" dirty="0"/>
          </a:p>
          <a:p>
            <a:pPr marL="723900" lvl="1" indent="0">
              <a:buNone/>
            </a:pPr>
            <a:r>
              <a:rPr lang="zh-CN" altLang="en-US" b="1" dirty="0"/>
              <a:t> ① 写出相应的邻接矩阵表示。</a:t>
            </a:r>
            <a:endParaRPr lang="zh-CN" altLang="en-US" b="1" dirty="0"/>
          </a:p>
          <a:p>
            <a:pPr marL="723900" lvl="1" indent="0">
              <a:buNone/>
            </a:pPr>
            <a:r>
              <a:rPr lang="zh-CN" altLang="en-US" b="1" dirty="0"/>
              <a:t> ② 写出相应的边表表示。</a:t>
            </a:r>
            <a:endParaRPr lang="zh-CN" altLang="en-US" b="1" dirty="0"/>
          </a:p>
          <a:p>
            <a:pPr marL="723900" lvl="1" indent="0">
              <a:buNone/>
            </a:pPr>
            <a:r>
              <a:rPr lang="zh-CN" altLang="en-US" b="1" dirty="0"/>
              <a:t> ③ 求出各顶点的度。</a:t>
            </a:r>
            <a:endParaRPr lang="zh-CN" altLang="en-US" b="1" dirty="0"/>
          </a:p>
          <a:p>
            <a:pPr marL="0" indent="355600">
              <a:buNone/>
            </a:pPr>
            <a:r>
              <a:rPr lang="zh-CN" altLang="en-US" sz="2800" b="1" dirty="0"/>
              <a:t>⑷  已知有向图的逆邻接链表如图</a:t>
            </a:r>
            <a:r>
              <a:rPr lang="en-US" altLang="x-none" sz="2800" b="1" dirty="0"/>
              <a:t>7-28</a:t>
            </a:r>
            <a:r>
              <a:rPr lang="zh-CN" altLang="en-US" sz="2800" b="1" dirty="0"/>
              <a:t>所示。</a:t>
            </a:r>
            <a:endParaRPr lang="zh-CN" altLang="en-US" sz="2800" b="1" dirty="0"/>
          </a:p>
          <a:p>
            <a:pPr marL="723900" lvl="1" indent="0">
              <a:buNone/>
            </a:pPr>
            <a:r>
              <a:rPr lang="zh-CN" altLang="en-US" b="1" dirty="0"/>
              <a:t>  ① 画出该有向图。</a:t>
            </a:r>
            <a:endParaRPr lang="zh-CN" altLang="en-US" b="1" dirty="0"/>
          </a:p>
          <a:p>
            <a:pPr marL="723900" lvl="1" indent="0">
              <a:buNone/>
            </a:pPr>
            <a:r>
              <a:rPr lang="zh-CN" altLang="en-US" b="1" dirty="0"/>
              <a:t>  ② 写出相应的邻接矩阵表示。</a:t>
            </a:r>
            <a:endParaRPr lang="zh-CN" altLang="en-US" b="1" dirty="0"/>
          </a:p>
          <a:p>
            <a:pPr marL="723900" lvl="1" indent="0">
              <a:buNone/>
            </a:pPr>
            <a:r>
              <a:rPr lang="zh-CN" altLang="en-US" b="1" dirty="0"/>
              <a:t>  ③ 写出从顶点</a:t>
            </a:r>
            <a:r>
              <a:rPr lang="en-US" altLang="x-none" b="1" dirty="0"/>
              <a:t>a</a:t>
            </a:r>
            <a:r>
              <a:rPr lang="zh-CN" altLang="en-US" b="1" dirty="0"/>
              <a:t>开始的深度优先和广度优先遍历序列。</a:t>
            </a:r>
            <a:endParaRPr lang="zh-CN" altLang="en-US" b="1" dirty="0"/>
          </a:p>
          <a:p>
            <a:pPr marL="723900" lvl="1" indent="0">
              <a:buNone/>
            </a:pPr>
            <a:r>
              <a:rPr lang="zh-CN" altLang="en-US" b="1" dirty="0"/>
              <a:t>  ④  画出从顶点</a:t>
            </a:r>
            <a:r>
              <a:rPr lang="en-US" altLang="x-none" b="1" dirty="0"/>
              <a:t>a</a:t>
            </a:r>
            <a:r>
              <a:rPr lang="zh-CN" altLang="en-US" b="1" dirty="0"/>
              <a:t>开始的深度优先和广度优先生成树。</a:t>
            </a:r>
            <a:endParaRPr lang="zh-CN" alt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21" name="矩形 435201"/>
          <p:cNvSpPr/>
          <p:nvPr/>
        </p:nvSpPr>
        <p:spPr>
          <a:xfrm>
            <a:off x="1676400" y="204788"/>
            <a:ext cx="8812213" cy="6550660"/>
          </a:xfrm>
          <a:prstGeom prst="rect">
            <a:avLst/>
          </a:prstGeom>
          <a:noFill/>
          <a:ln w="9525">
            <a:noFill/>
          </a:ln>
        </p:spPr>
        <p:txBody>
          <a:bodyPr lIns="92075" tIns="46038" rIns="92075" bIns="46038" anchor="t">
            <a:spAutoFit/>
          </a:bodyPr>
          <a:p>
            <a:pPr marL="355600" lvl="1" indent="0" eaLnBrk="0" hangingPunct="0">
              <a:lnSpc>
                <a:spcPct val="110000"/>
              </a:lnSpc>
              <a:spcBef>
                <a:spcPct val="20000"/>
              </a:spcBef>
            </a:pPr>
            <a:r>
              <a:rPr lang="zh-CN" altLang="en-US" sz="2800" b="1" dirty="0">
                <a:latin typeface="Times New Roman" panose="02020603050405020304" pitchFamily="2" charset="0"/>
                <a:ea typeface="宋体" panose="02010600030101010101" pitchFamily="2" charset="-122"/>
              </a:rPr>
              <a:t>基本操作</a:t>
            </a:r>
            <a:r>
              <a:rPr lang="en-US" altLang="x-none" sz="2800" b="1" dirty="0">
                <a:latin typeface="Times New Roman" panose="02020603050405020304" pitchFamily="2" charset="0"/>
                <a:ea typeface="宋体" panose="02010600030101010101" pitchFamily="2" charset="-122"/>
              </a:rPr>
              <a:t>P</a:t>
            </a:r>
            <a:r>
              <a:rPr lang="zh-CN" altLang="en-US" sz="2800" b="1" dirty="0">
                <a:latin typeface="Times New Roman" panose="02020603050405020304" pitchFamily="2" charset="0"/>
                <a:ea typeface="宋体" panose="02010600030101010101" pitchFamily="2" charset="-122"/>
              </a:rPr>
              <a:t>： </a:t>
            </a:r>
            <a:endParaRPr lang="zh-CN" altLang="en-US" sz="2800" b="1" dirty="0">
              <a:latin typeface="Times New Roman" panose="02020603050405020304" pitchFamily="2" charset="0"/>
              <a:ea typeface="宋体" panose="02010600030101010101" pitchFamily="2" charset="-122"/>
            </a:endParaRPr>
          </a:p>
          <a:p>
            <a:pPr marL="723900" lvl="2" indent="0" eaLnBrk="0" hangingPunct="0">
              <a:lnSpc>
                <a:spcPct val="110000"/>
              </a:lnSpc>
              <a:spcBef>
                <a:spcPct val="20000"/>
              </a:spcBef>
            </a:pPr>
            <a:r>
              <a:rPr lang="en-US" altLang="x-none" sz="2800" b="1" dirty="0">
                <a:latin typeface="Times New Roman" panose="02020603050405020304" pitchFamily="2" charset="0"/>
                <a:ea typeface="宋体" panose="02010600030101010101" pitchFamily="2" charset="-122"/>
              </a:rPr>
              <a:t>Create_Graph() </a:t>
            </a:r>
            <a:r>
              <a:rPr lang="zh-CN" altLang="en-US" sz="2800" b="1" dirty="0">
                <a:latin typeface="Times New Roman" panose="02020603050405020304" pitchFamily="2" charset="0"/>
                <a:ea typeface="宋体" panose="02010600030101010101" pitchFamily="2" charset="-122"/>
              </a:rPr>
              <a:t>： 图的创建操作</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1079500" lvl="3" indent="0" eaLnBrk="0" hangingPunct="0">
              <a:lnSpc>
                <a:spcPct val="110000"/>
              </a:lnSpc>
              <a:spcBef>
                <a:spcPct val="20000"/>
              </a:spcBef>
            </a:pPr>
            <a:r>
              <a:rPr lang="zh-CN" altLang="en-US" sz="2800" b="1" dirty="0">
                <a:latin typeface="Times New Roman" panose="02020603050405020304" pitchFamily="2" charset="0"/>
                <a:ea typeface="宋体" panose="02010600030101010101" pitchFamily="2" charset="-122"/>
              </a:rPr>
              <a:t>初始条件：无。</a:t>
            </a:r>
            <a:endParaRPr lang="zh-CN" altLang="en-US" sz="2800" b="1" dirty="0">
              <a:latin typeface="Times New Roman" panose="02020603050405020304" pitchFamily="2" charset="0"/>
              <a:ea typeface="宋体" panose="02010600030101010101" pitchFamily="2" charset="-122"/>
            </a:endParaRPr>
          </a:p>
          <a:p>
            <a:pPr marL="723900" lvl="2" indent="0" eaLnBrk="0" hangingPunct="0">
              <a:lnSpc>
                <a:spcPct val="110000"/>
              </a:lnSpc>
              <a:spcBef>
                <a:spcPct val="20000"/>
              </a:spcBef>
            </a:pPr>
            <a:r>
              <a:rPr lang="zh-CN" altLang="en-US" sz="2800" b="1" dirty="0">
                <a:latin typeface="Times New Roman" panose="02020603050405020304" pitchFamily="2" charset="0"/>
                <a:ea typeface="宋体" panose="02010600030101010101" pitchFamily="2" charset="-122"/>
              </a:rPr>
              <a:t>     操作结果：生成一个没有顶点的空图</a:t>
            </a:r>
            <a:r>
              <a:rPr lang="en-US" altLang="x-none" sz="2800" b="1" dirty="0">
                <a:latin typeface="Times New Roman" panose="02020603050405020304" pitchFamily="2" charset="0"/>
                <a:ea typeface="宋体" panose="02010600030101010101" pitchFamily="2" charset="-122"/>
              </a:rPr>
              <a:t>G</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GetVex(G, v) </a:t>
            </a:r>
            <a:r>
              <a:rPr lang="zh-CN" altLang="en-US" sz="2800" b="1" dirty="0">
                <a:latin typeface="Times New Roman" panose="02020603050405020304" pitchFamily="2" charset="0"/>
                <a:ea typeface="宋体" panose="02010600030101010101" pitchFamily="2" charset="-122"/>
              </a:rPr>
              <a:t>： 求图中的顶点</a:t>
            </a:r>
            <a:r>
              <a:rPr lang="en-US" altLang="x-none" sz="2800" b="1" dirty="0">
                <a:latin typeface="Times New Roman" panose="02020603050405020304" pitchFamily="2" charset="0"/>
                <a:ea typeface="宋体" panose="02010600030101010101" pitchFamily="2" charset="-122"/>
              </a:rPr>
              <a:t>v</a:t>
            </a:r>
            <a:r>
              <a:rPr lang="zh-CN" altLang="en-US" sz="2800" b="1" dirty="0">
                <a:latin typeface="Times New Roman" panose="02020603050405020304" pitchFamily="2" charset="0"/>
                <a:ea typeface="宋体" panose="02010600030101010101" pitchFamily="2" charset="-122"/>
              </a:rPr>
              <a:t>的值。</a:t>
            </a:r>
            <a:endParaRPr lang="zh-CN" altLang="en-US" sz="2800" b="1" dirty="0">
              <a:latin typeface="Times New Roman" panose="02020603050405020304" pitchFamily="2" charset="0"/>
              <a:ea typeface="宋体" panose="02010600030101010101" pitchFamily="2" charset="-122"/>
            </a:endParaRPr>
          </a:p>
          <a:p>
            <a:pPr marL="1079500" lvl="3" indent="0" eaLnBrk="0" hangingPunct="0">
              <a:lnSpc>
                <a:spcPct val="110000"/>
              </a:lnSpc>
              <a:spcBef>
                <a:spcPct val="20000"/>
              </a:spcBef>
            </a:pPr>
            <a:r>
              <a:rPr lang="zh-CN" altLang="en-US" sz="2800" b="1" dirty="0">
                <a:latin typeface="Times New Roman" panose="02020603050405020304" pitchFamily="2" charset="0"/>
                <a:ea typeface="宋体" panose="02010600030101010101" pitchFamily="2" charset="-122"/>
              </a:rPr>
              <a:t>初始条件：图</a:t>
            </a:r>
            <a:r>
              <a:rPr lang="en-US" altLang="x-none" sz="2800" b="1" dirty="0">
                <a:latin typeface="Times New Roman" panose="02020603050405020304" pitchFamily="2" charset="0"/>
                <a:ea typeface="宋体" panose="02010600030101010101" pitchFamily="2" charset="-122"/>
              </a:rPr>
              <a:t>G</a:t>
            </a:r>
            <a:r>
              <a:rPr lang="zh-CN" altLang="en-US" sz="2800" b="1" dirty="0">
                <a:latin typeface="Times New Roman" panose="02020603050405020304" pitchFamily="2" charset="0"/>
                <a:ea typeface="宋体" panose="02010600030101010101" pitchFamily="2" charset="-122"/>
              </a:rPr>
              <a:t>存在，</a:t>
            </a:r>
            <a:r>
              <a:rPr lang="en-US" altLang="x-none" sz="2800" b="1" dirty="0">
                <a:latin typeface="Times New Roman" panose="02020603050405020304" pitchFamily="2" charset="0"/>
                <a:ea typeface="宋体" panose="02010600030101010101" pitchFamily="2" charset="-122"/>
              </a:rPr>
              <a:t>v</a:t>
            </a:r>
            <a:r>
              <a:rPr lang="zh-CN" altLang="en-US" sz="2800" b="1" dirty="0">
                <a:latin typeface="Times New Roman" panose="02020603050405020304" pitchFamily="2" charset="0"/>
                <a:ea typeface="宋体" panose="02010600030101010101" pitchFamily="2" charset="-122"/>
              </a:rPr>
              <a:t>是图中的一个顶点。</a:t>
            </a:r>
            <a:endParaRPr lang="zh-CN" altLang="en-US" sz="2800" b="1" dirty="0">
              <a:latin typeface="Times New Roman" panose="02020603050405020304" pitchFamily="2" charset="0"/>
              <a:ea typeface="宋体" panose="02010600030101010101" pitchFamily="2" charset="-122"/>
            </a:endParaRPr>
          </a:p>
          <a:p>
            <a:pPr marL="1079500" lvl="3" indent="0" eaLnBrk="0" hangingPunct="0">
              <a:lnSpc>
                <a:spcPct val="110000"/>
              </a:lnSpc>
              <a:spcBef>
                <a:spcPct val="20000"/>
              </a:spcBef>
            </a:pPr>
            <a:r>
              <a:rPr lang="zh-CN" altLang="en-US" sz="2800" b="1" dirty="0">
                <a:latin typeface="Times New Roman" panose="02020603050405020304" pitchFamily="2" charset="0"/>
                <a:ea typeface="宋体" panose="02010600030101010101" pitchFamily="2" charset="-122"/>
              </a:rPr>
              <a:t>操作结果：生成一个没有顶点的空图</a:t>
            </a:r>
            <a:r>
              <a:rPr lang="en-US" altLang="x-none" sz="2800" b="1" dirty="0">
                <a:latin typeface="Times New Roman" panose="02020603050405020304" pitchFamily="2" charset="0"/>
                <a:ea typeface="宋体" panose="02010600030101010101" pitchFamily="2" charset="-122"/>
              </a:rPr>
              <a:t>G</a:t>
            </a:r>
            <a:r>
              <a:rPr lang="zh-CN" altLang="en-US" sz="2800" b="1" dirty="0">
                <a:latin typeface="Times New Roman" panose="02020603050405020304" pitchFamily="2" charset="0"/>
                <a:ea typeface="宋体" panose="02010600030101010101" pitchFamily="2" charset="-122"/>
              </a:rPr>
              <a:t>。</a:t>
            </a:r>
            <a:r>
              <a:rPr lang="zh-CN" altLang="en-US" sz="2800" b="1" dirty="0">
                <a:latin typeface="宋体" panose="02010600030101010101" pitchFamily="2" charset="-122"/>
                <a:ea typeface="Arial Unicode MS" panose="020B0604020202020204" charset="-122"/>
              </a:rPr>
              <a:t> </a:t>
            </a:r>
            <a:endParaRPr lang="zh-CN" altLang="en-US" sz="2800" b="1" dirty="0">
              <a:latin typeface="宋体" panose="02010600030101010101" pitchFamily="2" charset="-122"/>
              <a:ea typeface="Arial Unicode MS" panose="020B0604020202020204" charset="-122"/>
            </a:endParaRPr>
          </a:p>
          <a:p>
            <a:pPr marL="723900" lvl="2" indent="0" eaLnBrk="0" hangingPunct="0">
              <a:lnSpc>
                <a:spcPct val="110000"/>
              </a:lnSpc>
              <a:spcBef>
                <a:spcPct val="20000"/>
              </a:spcBef>
            </a:pPr>
            <a:r>
              <a:rPr lang="en-US" altLang="x-none" sz="2800" b="1" dirty="0">
                <a:latin typeface="Times New Roman" panose="02020603050405020304" pitchFamily="2" charset="0"/>
                <a:ea typeface="宋体" panose="02010600030101010101" pitchFamily="2" charset="-122"/>
              </a:rPr>
              <a:t>…</a:t>
            </a:r>
            <a:r>
              <a:rPr lang="en-US" altLang="x-none" sz="2800" b="1" dirty="0">
                <a:latin typeface="宋体" panose="02010600030101010101" pitchFamily="2" charset="-122"/>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marL="723900" lvl="2" indent="0" eaLnBrk="0" hangingPunct="0">
              <a:lnSpc>
                <a:spcPct val="110000"/>
              </a:lnSpc>
              <a:spcBef>
                <a:spcPct val="20000"/>
              </a:spcBef>
            </a:pPr>
            <a:r>
              <a:rPr lang="en-US" altLang="x-none" sz="2800" b="1" dirty="0">
                <a:latin typeface="Times New Roman" panose="02020603050405020304" pitchFamily="2" charset="0"/>
                <a:ea typeface="宋体" panose="02010600030101010101" pitchFamily="2" charset="-122"/>
              </a:rPr>
              <a:t>DFStraver(G,V)</a:t>
            </a:r>
            <a:r>
              <a:rPr lang="zh-CN" altLang="en-US" sz="2800" b="1" dirty="0">
                <a:latin typeface="Times New Roman" panose="02020603050405020304" pitchFamily="2" charset="0"/>
                <a:ea typeface="宋体" panose="02010600030101010101" pitchFamily="2" charset="-122"/>
              </a:rPr>
              <a:t>：从</a:t>
            </a:r>
            <a:r>
              <a:rPr lang="en-US" altLang="x-none" sz="2800" b="1" dirty="0">
                <a:latin typeface="Times New Roman" panose="02020603050405020304" pitchFamily="2" charset="0"/>
                <a:ea typeface="宋体" panose="02010600030101010101" pitchFamily="2" charset="-122"/>
              </a:rPr>
              <a:t>v</a:t>
            </a:r>
            <a:r>
              <a:rPr lang="zh-CN" altLang="en-US" sz="2800" b="1" dirty="0">
                <a:latin typeface="Times New Roman" panose="02020603050405020304" pitchFamily="2" charset="0"/>
                <a:ea typeface="宋体" panose="02010600030101010101" pitchFamily="2" charset="-122"/>
              </a:rPr>
              <a:t>出发对图</a:t>
            </a:r>
            <a:r>
              <a:rPr lang="en-US" altLang="x-none" sz="2800" b="1" dirty="0">
                <a:latin typeface="Times New Roman" panose="02020603050405020304" pitchFamily="2" charset="0"/>
                <a:ea typeface="宋体" panose="02010600030101010101" pitchFamily="2" charset="-122"/>
              </a:rPr>
              <a:t>G</a:t>
            </a:r>
            <a:r>
              <a:rPr lang="zh-CN" altLang="en-US" sz="2800" b="1" dirty="0">
                <a:latin typeface="Times New Roman" panose="02020603050405020304" pitchFamily="2" charset="0"/>
                <a:ea typeface="宋体" panose="02010600030101010101" pitchFamily="2" charset="-122"/>
              </a:rPr>
              <a:t>深度优先遍历。</a:t>
            </a:r>
            <a:endParaRPr lang="zh-CN" altLang="en-US" sz="2800" b="1" dirty="0">
              <a:latin typeface="Times New Roman" panose="02020603050405020304" pitchFamily="2" charset="0"/>
              <a:ea typeface="宋体" panose="02010600030101010101" pitchFamily="2" charset="-122"/>
            </a:endParaRPr>
          </a:p>
          <a:p>
            <a:pPr marL="723900" lvl="2" indent="0" eaLnBrk="0" hangingPunct="0">
              <a:lnSpc>
                <a:spcPct val="110000"/>
              </a:lnSpc>
              <a:spcBef>
                <a:spcPct val="20000"/>
              </a:spcBef>
            </a:pPr>
            <a:r>
              <a:rPr lang="zh-CN" altLang="en-US" sz="2800" b="1" dirty="0">
                <a:latin typeface="Times New Roman" panose="02020603050405020304" pitchFamily="2" charset="0"/>
                <a:ea typeface="宋体" panose="02010600030101010101" pitchFamily="2" charset="-122"/>
              </a:rPr>
              <a:t>    初始条件：图</a:t>
            </a:r>
            <a:r>
              <a:rPr lang="en-US" altLang="x-none" sz="2800" b="1" dirty="0">
                <a:latin typeface="Times New Roman" panose="02020603050405020304" pitchFamily="2" charset="0"/>
                <a:ea typeface="宋体" panose="02010600030101010101" pitchFamily="2" charset="-122"/>
              </a:rPr>
              <a:t>G</a:t>
            </a:r>
            <a:r>
              <a:rPr lang="zh-CN" altLang="en-US" sz="2800" b="1" dirty="0">
                <a:latin typeface="Times New Roman" panose="02020603050405020304" pitchFamily="2" charset="0"/>
                <a:ea typeface="宋体" panose="02010600030101010101" pitchFamily="2" charset="-122"/>
              </a:rPr>
              <a:t>存在。</a:t>
            </a:r>
            <a:endParaRPr lang="zh-CN" altLang="en-US" sz="2800" b="1" dirty="0">
              <a:latin typeface="Times New Roman" panose="02020603050405020304" pitchFamily="2" charset="0"/>
              <a:ea typeface="宋体" panose="02010600030101010101" pitchFamily="2" charset="-122"/>
            </a:endParaRPr>
          </a:p>
          <a:p>
            <a:pPr marL="723900" lvl="2" indent="0" eaLnBrk="0" hangingPunct="0">
              <a:lnSpc>
                <a:spcPct val="110000"/>
              </a:lnSpc>
              <a:spcBef>
                <a:spcPct val="20000"/>
              </a:spcBef>
            </a:pPr>
            <a:r>
              <a:rPr lang="zh-CN" altLang="en-US" sz="2800" b="1" dirty="0">
                <a:latin typeface="Times New Roman" panose="02020603050405020304" pitchFamily="2" charset="0"/>
                <a:ea typeface="宋体" panose="02010600030101010101" pitchFamily="2" charset="-122"/>
              </a:rPr>
              <a:t>    操作结果：对图</a:t>
            </a:r>
            <a:r>
              <a:rPr lang="en-US" altLang="x-none" sz="2800" b="1" dirty="0">
                <a:latin typeface="Times New Roman" panose="02020603050405020304" pitchFamily="2" charset="0"/>
                <a:ea typeface="宋体" panose="02010600030101010101" pitchFamily="2" charset="-122"/>
              </a:rPr>
              <a:t>G</a:t>
            </a:r>
            <a:r>
              <a:rPr lang="zh-CN" altLang="en-US" sz="2800" b="1" dirty="0">
                <a:latin typeface="Times New Roman" panose="02020603050405020304" pitchFamily="2" charset="0"/>
                <a:ea typeface="宋体" panose="02010600030101010101" pitchFamily="2" charset="-122"/>
              </a:rPr>
              <a:t>深度优先遍历，每个顶点访问且只访问一次。</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27361" name="组合 573441"/>
          <p:cNvGrpSpPr/>
          <p:nvPr/>
        </p:nvGrpSpPr>
        <p:grpSpPr>
          <a:xfrm>
            <a:off x="1774825" y="188913"/>
            <a:ext cx="8172450" cy="6480175"/>
            <a:chOff x="0" y="0"/>
            <a:chExt cx="5148" cy="4082"/>
          </a:xfrm>
        </p:grpSpPr>
        <p:grpSp>
          <p:nvGrpSpPr>
            <p:cNvPr id="527362" name="组合 573442"/>
            <p:cNvGrpSpPr/>
            <p:nvPr/>
          </p:nvGrpSpPr>
          <p:grpSpPr>
            <a:xfrm>
              <a:off x="0" y="0"/>
              <a:ext cx="5148" cy="2132"/>
              <a:chOff x="0" y="0"/>
              <a:chExt cx="5148" cy="2132"/>
            </a:xfrm>
          </p:grpSpPr>
          <p:grpSp>
            <p:nvGrpSpPr>
              <p:cNvPr id="527363" name="组合 573443"/>
              <p:cNvGrpSpPr/>
              <p:nvPr/>
            </p:nvGrpSpPr>
            <p:grpSpPr>
              <a:xfrm>
                <a:off x="0" y="0"/>
                <a:ext cx="1776" cy="1475"/>
                <a:chOff x="0" y="0"/>
                <a:chExt cx="1776" cy="1475"/>
              </a:xfrm>
            </p:grpSpPr>
            <p:grpSp>
              <p:nvGrpSpPr>
                <p:cNvPr id="527364" name="组合 573444"/>
                <p:cNvGrpSpPr/>
                <p:nvPr/>
              </p:nvGrpSpPr>
              <p:grpSpPr>
                <a:xfrm>
                  <a:off x="0" y="0"/>
                  <a:ext cx="1776" cy="1240"/>
                  <a:chOff x="0" y="0"/>
                  <a:chExt cx="1776" cy="1240"/>
                </a:xfrm>
              </p:grpSpPr>
              <p:sp>
                <p:nvSpPr>
                  <p:cNvPr id="527365" name="椭圆 573445"/>
                  <p:cNvSpPr/>
                  <p:nvPr/>
                </p:nvSpPr>
                <p:spPr>
                  <a:xfrm>
                    <a:off x="48" y="120"/>
                    <a:ext cx="249" cy="227"/>
                  </a:xfrm>
                  <a:prstGeom prst="ellipse">
                    <a:avLst/>
                  </a:prstGeom>
                  <a:noFill/>
                  <a:ln w="19050"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1</a:t>
                    </a:r>
                    <a:endParaRPr lang="en-US" altLang="x-none" sz="2800" b="1" dirty="0">
                      <a:latin typeface="Times New Roman" panose="02020603050405020304" pitchFamily="2" charset="0"/>
                      <a:ea typeface="宋体" panose="02010600030101010101" pitchFamily="2" charset="-122"/>
                    </a:endParaRPr>
                  </a:p>
                </p:txBody>
              </p:sp>
              <p:sp>
                <p:nvSpPr>
                  <p:cNvPr id="527366" name="椭圆 573446"/>
                  <p:cNvSpPr/>
                  <p:nvPr/>
                </p:nvSpPr>
                <p:spPr>
                  <a:xfrm>
                    <a:off x="608" y="552"/>
                    <a:ext cx="249" cy="227"/>
                  </a:xfrm>
                  <a:prstGeom prst="ellipse">
                    <a:avLst/>
                  </a:prstGeom>
                  <a:noFill/>
                  <a:ln w="19050"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4</a:t>
                    </a:r>
                    <a:endParaRPr lang="en-US" altLang="x-none" sz="2800" b="1" dirty="0">
                      <a:latin typeface="Times New Roman" panose="02020603050405020304" pitchFamily="2" charset="0"/>
                      <a:ea typeface="宋体" panose="02010600030101010101" pitchFamily="2" charset="-122"/>
                    </a:endParaRPr>
                  </a:p>
                </p:txBody>
              </p:sp>
              <p:sp>
                <p:nvSpPr>
                  <p:cNvPr id="527367" name="椭圆 573447"/>
                  <p:cNvSpPr/>
                  <p:nvPr/>
                </p:nvSpPr>
                <p:spPr>
                  <a:xfrm>
                    <a:off x="992" y="912"/>
                    <a:ext cx="249" cy="227"/>
                  </a:xfrm>
                  <a:prstGeom prst="ellipse">
                    <a:avLst/>
                  </a:prstGeom>
                  <a:noFill/>
                  <a:ln w="19050"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5</a:t>
                    </a:r>
                    <a:endParaRPr lang="en-US" altLang="x-none" sz="2800" b="1" dirty="0">
                      <a:latin typeface="Times New Roman" panose="02020603050405020304" pitchFamily="2" charset="0"/>
                      <a:ea typeface="宋体" panose="02010600030101010101" pitchFamily="2" charset="-122"/>
                    </a:endParaRPr>
                  </a:p>
                </p:txBody>
              </p:sp>
              <p:sp>
                <p:nvSpPr>
                  <p:cNvPr id="527368" name="椭圆 573448"/>
                  <p:cNvSpPr/>
                  <p:nvPr/>
                </p:nvSpPr>
                <p:spPr>
                  <a:xfrm>
                    <a:off x="48" y="856"/>
                    <a:ext cx="249" cy="227"/>
                  </a:xfrm>
                  <a:prstGeom prst="ellipse">
                    <a:avLst/>
                  </a:prstGeom>
                  <a:noFill/>
                  <a:ln w="19050"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2</a:t>
                    </a:r>
                    <a:endParaRPr lang="en-US" altLang="x-none" sz="2800" b="1" dirty="0">
                      <a:latin typeface="Times New Roman" panose="02020603050405020304" pitchFamily="2" charset="0"/>
                      <a:ea typeface="宋体" panose="02010600030101010101" pitchFamily="2" charset="-122"/>
                    </a:endParaRPr>
                  </a:p>
                </p:txBody>
              </p:sp>
              <p:sp>
                <p:nvSpPr>
                  <p:cNvPr id="527369" name="椭圆 573449"/>
                  <p:cNvSpPr/>
                  <p:nvPr/>
                </p:nvSpPr>
                <p:spPr>
                  <a:xfrm>
                    <a:off x="1527" y="568"/>
                    <a:ext cx="249" cy="227"/>
                  </a:xfrm>
                  <a:prstGeom prst="ellipse">
                    <a:avLst/>
                  </a:prstGeom>
                  <a:noFill/>
                  <a:ln w="19050"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6</a:t>
                    </a:r>
                    <a:endParaRPr lang="en-US" altLang="x-none" sz="2800" b="1" dirty="0">
                      <a:latin typeface="Times New Roman" panose="02020603050405020304" pitchFamily="2" charset="0"/>
                      <a:ea typeface="宋体" panose="02010600030101010101" pitchFamily="2" charset="-122"/>
                    </a:endParaRPr>
                  </a:p>
                </p:txBody>
              </p:sp>
              <p:sp>
                <p:nvSpPr>
                  <p:cNvPr id="527370" name="椭圆 573450"/>
                  <p:cNvSpPr/>
                  <p:nvPr/>
                </p:nvSpPr>
                <p:spPr>
                  <a:xfrm>
                    <a:off x="1048" y="144"/>
                    <a:ext cx="249" cy="227"/>
                  </a:xfrm>
                  <a:prstGeom prst="ellipse">
                    <a:avLst/>
                  </a:prstGeom>
                  <a:noFill/>
                  <a:ln w="19050"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3</a:t>
                    </a:r>
                    <a:endParaRPr lang="en-US" altLang="x-none" sz="2800" b="1" dirty="0">
                      <a:latin typeface="Times New Roman" panose="02020603050405020304" pitchFamily="2" charset="0"/>
                      <a:ea typeface="宋体" panose="02010600030101010101" pitchFamily="2" charset="-122"/>
                    </a:endParaRPr>
                  </a:p>
                </p:txBody>
              </p:sp>
              <p:grpSp>
                <p:nvGrpSpPr>
                  <p:cNvPr id="527371" name="组合 573451"/>
                  <p:cNvGrpSpPr/>
                  <p:nvPr/>
                </p:nvGrpSpPr>
                <p:grpSpPr>
                  <a:xfrm>
                    <a:off x="0" y="344"/>
                    <a:ext cx="204" cy="521"/>
                    <a:chOff x="0" y="0"/>
                    <a:chExt cx="204" cy="521"/>
                  </a:xfrm>
                </p:grpSpPr>
                <p:sp>
                  <p:nvSpPr>
                    <p:cNvPr id="527372" name="直接连接符 573452"/>
                    <p:cNvSpPr/>
                    <p:nvPr/>
                  </p:nvSpPr>
                  <p:spPr>
                    <a:xfrm>
                      <a:off x="176" y="0"/>
                      <a:ext cx="0" cy="521"/>
                    </a:xfrm>
                    <a:prstGeom prst="line">
                      <a:avLst/>
                    </a:prstGeom>
                    <a:ln w="28575" cap="flat" cmpd="sng">
                      <a:solidFill>
                        <a:schemeClr val="tx1"/>
                      </a:solidFill>
                      <a:prstDash val="solid"/>
                      <a:round/>
                      <a:headEnd type="none" w="med" len="med"/>
                      <a:tailEnd type="none" w="med" len="med"/>
                    </a:ln>
                  </p:spPr>
                </p:sp>
                <p:sp>
                  <p:nvSpPr>
                    <p:cNvPr id="527373" name="矩形 573453"/>
                    <p:cNvSpPr/>
                    <p:nvPr/>
                  </p:nvSpPr>
                  <p:spPr>
                    <a:xfrm>
                      <a:off x="0" y="160"/>
                      <a:ext cx="204"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9</a:t>
                      </a:r>
                      <a:endParaRPr lang="en-US" altLang="x-none" sz="2400" b="1" dirty="0">
                        <a:latin typeface="Times New Roman" panose="02020603050405020304" pitchFamily="2" charset="0"/>
                        <a:ea typeface="宋体" panose="02010600030101010101" pitchFamily="2" charset="-122"/>
                      </a:endParaRPr>
                    </a:p>
                  </p:txBody>
                </p:sp>
              </p:grpSp>
              <p:grpSp>
                <p:nvGrpSpPr>
                  <p:cNvPr id="527374" name="组合 573454"/>
                  <p:cNvGrpSpPr/>
                  <p:nvPr/>
                </p:nvGrpSpPr>
                <p:grpSpPr>
                  <a:xfrm>
                    <a:off x="288" y="0"/>
                    <a:ext cx="768" cy="227"/>
                    <a:chOff x="0" y="0"/>
                    <a:chExt cx="768" cy="227"/>
                  </a:xfrm>
                </p:grpSpPr>
                <p:sp>
                  <p:nvSpPr>
                    <p:cNvPr id="527375" name="矩形 573455"/>
                    <p:cNvSpPr/>
                    <p:nvPr/>
                  </p:nvSpPr>
                  <p:spPr>
                    <a:xfrm>
                      <a:off x="336" y="0"/>
                      <a:ext cx="204"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6</a:t>
                      </a:r>
                      <a:endParaRPr lang="en-US" altLang="x-none" sz="2400" b="1" dirty="0">
                        <a:latin typeface="Times New Roman" panose="02020603050405020304" pitchFamily="2" charset="0"/>
                        <a:ea typeface="宋体" panose="02010600030101010101" pitchFamily="2" charset="-122"/>
                      </a:endParaRPr>
                    </a:p>
                  </p:txBody>
                </p:sp>
                <p:sp>
                  <p:nvSpPr>
                    <p:cNvPr id="527376" name="直接连接符 573456"/>
                    <p:cNvSpPr/>
                    <p:nvPr/>
                  </p:nvSpPr>
                  <p:spPr>
                    <a:xfrm>
                      <a:off x="0" y="216"/>
                      <a:ext cx="768" cy="0"/>
                    </a:xfrm>
                    <a:prstGeom prst="line">
                      <a:avLst/>
                    </a:prstGeom>
                    <a:ln w="28575" cap="flat" cmpd="sng">
                      <a:solidFill>
                        <a:schemeClr val="tx1"/>
                      </a:solidFill>
                      <a:prstDash val="solid"/>
                      <a:round/>
                      <a:headEnd type="none" w="med" len="med"/>
                      <a:tailEnd type="none" w="med" len="med"/>
                    </a:ln>
                  </p:spPr>
                </p:sp>
              </p:grpSp>
              <p:grpSp>
                <p:nvGrpSpPr>
                  <p:cNvPr id="527377" name="组合 573457"/>
                  <p:cNvGrpSpPr/>
                  <p:nvPr/>
                </p:nvGrpSpPr>
                <p:grpSpPr>
                  <a:xfrm>
                    <a:off x="288" y="1013"/>
                    <a:ext cx="703" cy="227"/>
                    <a:chOff x="0" y="0"/>
                    <a:chExt cx="703" cy="227"/>
                  </a:xfrm>
                </p:grpSpPr>
                <p:sp>
                  <p:nvSpPr>
                    <p:cNvPr id="527378" name="矩形 573458"/>
                    <p:cNvSpPr/>
                    <p:nvPr/>
                  </p:nvSpPr>
                  <p:spPr>
                    <a:xfrm>
                      <a:off x="308" y="0"/>
                      <a:ext cx="186"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8</a:t>
                      </a:r>
                      <a:endParaRPr lang="en-US" altLang="x-none" sz="2400" b="1" dirty="0">
                        <a:latin typeface="Times New Roman" panose="02020603050405020304" pitchFamily="2" charset="0"/>
                        <a:ea typeface="宋体" panose="02010600030101010101" pitchFamily="2" charset="-122"/>
                      </a:endParaRPr>
                    </a:p>
                  </p:txBody>
                </p:sp>
                <p:sp>
                  <p:nvSpPr>
                    <p:cNvPr id="527379" name="直接连接符 573459"/>
                    <p:cNvSpPr/>
                    <p:nvPr/>
                  </p:nvSpPr>
                  <p:spPr>
                    <a:xfrm>
                      <a:off x="0" y="0"/>
                      <a:ext cx="703" cy="0"/>
                    </a:xfrm>
                    <a:prstGeom prst="line">
                      <a:avLst/>
                    </a:prstGeom>
                    <a:ln w="28575" cap="flat" cmpd="sng">
                      <a:solidFill>
                        <a:schemeClr val="tx1"/>
                      </a:solidFill>
                      <a:prstDash val="solid"/>
                      <a:round/>
                      <a:headEnd type="none" w="med" len="med"/>
                      <a:tailEnd type="none" w="med" len="med"/>
                    </a:ln>
                  </p:spPr>
                </p:sp>
              </p:grpSp>
              <p:grpSp>
                <p:nvGrpSpPr>
                  <p:cNvPr id="527380" name="组合 573460"/>
                  <p:cNvGrpSpPr/>
                  <p:nvPr/>
                </p:nvGrpSpPr>
                <p:grpSpPr>
                  <a:xfrm>
                    <a:off x="776" y="272"/>
                    <a:ext cx="325" cy="299"/>
                    <a:chOff x="0" y="0"/>
                    <a:chExt cx="325" cy="299"/>
                  </a:xfrm>
                </p:grpSpPr>
                <p:sp>
                  <p:nvSpPr>
                    <p:cNvPr id="527381" name="直接连接符 573461"/>
                    <p:cNvSpPr/>
                    <p:nvPr/>
                  </p:nvSpPr>
                  <p:spPr>
                    <a:xfrm flipH="1">
                      <a:off x="8" y="72"/>
                      <a:ext cx="317" cy="227"/>
                    </a:xfrm>
                    <a:prstGeom prst="line">
                      <a:avLst/>
                    </a:prstGeom>
                    <a:ln w="28575" cap="flat" cmpd="sng">
                      <a:solidFill>
                        <a:schemeClr val="tx1"/>
                      </a:solidFill>
                      <a:prstDash val="solid"/>
                      <a:round/>
                      <a:headEnd type="none" w="med" len="med"/>
                      <a:tailEnd type="none" w="med" len="med"/>
                    </a:ln>
                  </p:spPr>
                </p:sp>
                <p:sp>
                  <p:nvSpPr>
                    <p:cNvPr id="527382" name="矩形 573462"/>
                    <p:cNvSpPr/>
                    <p:nvPr/>
                  </p:nvSpPr>
                  <p:spPr>
                    <a:xfrm>
                      <a:off x="0" y="0"/>
                      <a:ext cx="204"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2</a:t>
                      </a:r>
                      <a:endParaRPr lang="en-US" altLang="x-none" sz="2400" b="1" dirty="0">
                        <a:latin typeface="Times New Roman" panose="02020603050405020304" pitchFamily="2" charset="0"/>
                        <a:ea typeface="宋体" panose="02010600030101010101" pitchFamily="2" charset="-122"/>
                      </a:endParaRPr>
                    </a:p>
                  </p:txBody>
                </p:sp>
              </p:grpSp>
              <p:grpSp>
                <p:nvGrpSpPr>
                  <p:cNvPr id="527383" name="组合 573463"/>
                  <p:cNvGrpSpPr/>
                  <p:nvPr/>
                </p:nvGrpSpPr>
                <p:grpSpPr>
                  <a:xfrm>
                    <a:off x="857" y="456"/>
                    <a:ext cx="680" cy="227"/>
                    <a:chOff x="0" y="0"/>
                    <a:chExt cx="680" cy="227"/>
                  </a:xfrm>
                </p:grpSpPr>
                <p:sp>
                  <p:nvSpPr>
                    <p:cNvPr id="527384" name="矩形 573464"/>
                    <p:cNvSpPr/>
                    <p:nvPr/>
                  </p:nvSpPr>
                  <p:spPr>
                    <a:xfrm>
                      <a:off x="403" y="0"/>
                      <a:ext cx="180"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7</a:t>
                      </a:r>
                      <a:endParaRPr lang="en-US" altLang="x-none" sz="2400" b="1" dirty="0">
                        <a:latin typeface="Times New Roman" panose="02020603050405020304" pitchFamily="2" charset="0"/>
                        <a:ea typeface="宋体" panose="02010600030101010101" pitchFamily="2" charset="-122"/>
                      </a:endParaRPr>
                    </a:p>
                  </p:txBody>
                </p:sp>
                <p:sp>
                  <p:nvSpPr>
                    <p:cNvPr id="527385" name="直接连接符 573465"/>
                    <p:cNvSpPr/>
                    <p:nvPr/>
                  </p:nvSpPr>
                  <p:spPr>
                    <a:xfrm>
                      <a:off x="0" y="208"/>
                      <a:ext cx="680" cy="0"/>
                    </a:xfrm>
                    <a:prstGeom prst="line">
                      <a:avLst/>
                    </a:prstGeom>
                    <a:ln w="28575" cap="flat" cmpd="sng">
                      <a:solidFill>
                        <a:schemeClr val="tx1"/>
                      </a:solidFill>
                      <a:prstDash val="solid"/>
                      <a:round/>
                      <a:headEnd type="none" w="med" len="med"/>
                      <a:tailEnd type="none" w="med" len="med"/>
                    </a:ln>
                  </p:spPr>
                </p:sp>
              </p:grpSp>
              <p:grpSp>
                <p:nvGrpSpPr>
                  <p:cNvPr id="527386" name="组合 573466"/>
                  <p:cNvGrpSpPr/>
                  <p:nvPr/>
                </p:nvGrpSpPr>
                <p:grpSpPr>
                  <a:xfrm>
                    <a:off x="296" y="616"/>
                    <a:ext cx="340" cy="316"/>
                    <a:chOff x="0" y="0"/>
                    <a:chExt cx="340" cy="316"/>
                  </a:xfrm>
                </p:grpSpPr>
                <p:sp>
                  <p:nvSpPr>
                    <p:cNvPr id="527387" name="直接连接符 573467"/>
                    <p:cNvSpPr/>
                    <p:nvPr/>
                  </p:nvSpPr>
                  <p:spPr>
                    <a:xfrm flipH="1">
                      <a:off x="0" y="112"/>
                      <a:ext cx="340" cy="204"/>
                    </a:xfrm>
                    <a:prstGeom prst="line">
                      <a:avLst/>
                    </a:prstGeom>
                    <a:ln w="28575" cap="flat" cmpd="sng">
                      <a:solidFill>
                        <a:schemeClr val="tx1"/>
                      </a:solidFill>
                      <a:prstDash val="solid"/>
                      <a:round/>
                      <a:headEnd type="none" w="med" len="med"/>
                      <a:tailEnd type="none" w="med" len="med"/>
                    </a:ln>
                  </p:spPr>
                </p:sp>
                <p:sp>
                  <p:nvSpPr>
                    <p:cNvPr id="527388" name="矩形 573468"/>
                    <p:cNvSpPr/>
                    <p:nvPr/>
                  </p:nvSpPr>
                  <p:spPr>
                    <a:xfrm>
                      <a:off x="8" y="0"/>
                      <a:ext cx="204"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5</a:t>
                      </a:r>
                      <a:endParaRPr lang="en-US" altLang="x-none" sz="2400" b="1" dirty="0">
                        <a:latin typeface="Times New Roman" panose="02020603050405020304" pitchFamily="2" charset="0"/>
                        <a:ea typeface="宋体" panose="02010600030101010101" pitchFamily="2" charset="-122"/>
                      </a:endParaRPr>
                    </a:p>
                  </p:txBody>
                </p:sp>
              </p:grpSp>
              <p:grpSp>
                <p:nvGrpSpPr>
                  <p:cNvPr id="527389" name="组合 573469"/>
                  <p:cNvGrpSpPr/>
                  <p:nvPr/>
                </p:nvGrpSpPr>
                <p:grpSpPr>
                  <a:xfrm>
                    <a:off x="1288" y="240"/>
                    <a:ext cx="385" cy="328"/>
                    <a:chOff x="0" y="0"/>
                    <a:chExt cx="385" cy="328"/>
                  </a:xfrm>
                </p:grpSpPr>
                <p:sp>
                  <p:nvSpPr>
                    <p:cNvPr id="527390" name="直接连接符 573470"/>
                    <p:cNvSpPr/>
                    <p:nvPr/>
                  </p:nvSpPr>
                  <p:spPr>
                    <a:xfrm>
                      <a:off x="0" y="56"/>
                      <a:ext cx="385" cy="272"/>
                    </a:xfrm>
                    <a:prstGeom prst="line">
                      <a:avLst/>
                    </a:prstGeom>
                    <a:ln w="28575" cap="flat" cmpd="sng">
                      <a:solidFill>
                        <a:schemeClr val="tx1"/>
                      </a:solidFill>
                      <a:prstDash val="solid"/>
                      <a:round/>
                      <a:headEnd type="none" w="med" len="med"/>
                      <a:tailEnd type="none" w="med" len="med"/>
                    </a:ln>
                  </p:spPr>
                </p:sp>
                <p:sp>
                  <p:nvSpPr>
                    <p:cNvPr id="527391" name="矩形 573471"/>
                    <p:cNvSpPr/>
                    <p:nvPr/>
                  </p:nvSpPr>
                  <p:spPr>
                    <a:xfrm>
                      <a:off x="152" y="0"/>
                      <a:ext cx="204"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5</a:t>
                      </a:r>
                      <a:endParaRPr lang="en-US" altLang="x-none" sz="2400" b="1" dirty="0">
                        <a:latin typeface="Times New Roman" panose="02020603050405020304" pitchFamily="2" charset="0"/>
                        <a:ea typeface="宋体" panose="02010600030101010101" pitchFamily="2" charset="-122"/>
                      </a:endParaRPr>
                    </a:p>
                  </p:txBody>
                </p:sp>
              </p:grpSp>
              <p:grpSp>
                <p:nvGrpSpPr>
                  <p:cNvPr id="527392" name="组合 573472"/>
                  <p:cNvGrpSpPr/>
                  <p:nvPr/>
                </p:nvGrpSpPr>
                <p:grpSpPr>
                  <a:xfrm>
                    <a:off x="264" y="280"/>
                    <a:ext cx="385" cy="304"/>
                    <a:chOff x="0" y="0"/>
                    <a:chExt cx="385" cy="304"/>
                  </a:xfrm>
                </p:grpSpPr>
                <p:sp>
                  <p:nvSpPr>
                    <p:cNvPr id="527393" name="直接连接符 573473"/>
                    <p:cNvSpPr/>
                    <p:nvPr/>
                  </p:nvSpPr>
                  <p:spPr>
                    <a:xfrm>
                      <a:off x="0" y="32"/>
                      <a:ext cx="385" cy="272"/>
                    </a:xfrm>
                    <a:prstGeom prst="line">
                      <a:avLst/>
                    </a:prstGeom>
                    <a:ln w="28575" cap="flat" cmpd="sng">
                      <a:solidFill>
                        <a:schemeClr val="tx1"/>
                      </a:solidFill>
                      <a:prstDash val="solid"/>
                      <a:round/>
                      <a:headEnd type="none" w="med" len="med"/>
                      <a:tailEnd type="none" w="med" len="med"/>
                    </a:ln>
                  </p:spPr>
                </p:sp>
                <p:sp>
                  <p:nvSpPr>
                    <p:cNvPr id="527394" name="矩形 573474"/>
                    <p:cNvSpPr/>
                    <p:nvPr/>
                  </p:nvSpPr>
                  <p:spPr>
                    <a:xfrm>
                      <a:off x="160" y="0"/>
                      <a:ext cx="204"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3</a:t>
                      </a:r>
                      <a:endParaRPr lang="en-US" altLang="x-none" sz="2400" b="1" dirty="0">
                        <a:latin typeface="Times New Roman" panose="02020603050405020304" pitchFamily="2" charset="0"/>
                        <a:ea typeface="宋体" panose="02010600030101010101" pitchFamily="2" charset="-122"/>
                      </a:endParaRPr>
                    </a:p>
                  </p:txBody>
                </p:sp>
              </p:grpSp>
              <p:grpSp>
                <p:nvGrpSpPr>
                  <p:cNvPr id="527395" name="组合 573475"/>
                  <p:cNvGrpSpPr/>
                  <p:nvPr/>
                </p:nvGrpSpPr>
                <p:grpSpPr>
                  <a:xfrm>
                    <a:off x="1232" y="768"/>
                    <a:ext cx="340" cy="267"/>
                    <a:chOff x="0" y="0"/>
                    <a:chExt cx="340" cy="267"/>
                  </a:xfrm>
                </p:grpSpPr>
                <p:sp>
                  <p:nvSpPr>
                    <p:cNvPr id="527396" name="直接连接符 573476"/>
                    <p:cNvSpPr/>
                    <p:nvPr/>
                  </p:nvSpPr>
                  <p:spPr>
                    <a:xfrm flipH="1">
                      <a:off x="0" y="0"/>
                      <a:ext cx="340" cy="204"/>
                    </a:xfrm>
                    <a:prstGeom prst="line">
                      <a:avLst/>
                    </a:prstGeom>
                    <a:ln w="28575" cap="flat" cmpd="sng">
                      <a:solidFill>
                        <a:schemeClr val="tx1"/>
                      </a:solidFill>
                      <a:prstDash val="solid"/>
                      <a:round/>
                      <a:headEnd type="none" w="med" len="med"/>
                      <a:tailEnd type="none" w="med" len="med"/>
                    </a:ln>
                  </p:spPr>
                </p:sp>
                <p:sp>
                  <p:nvSpPr>
                    <p:cNvPr id="527397" name="矩形 573477"/>
                    <p:cNvSpPr/>
                    <p:nvPr/>
                  </p:nvSpPr>
                  <p:spPr>
                    <a:xfrm>
                      <a:off x="128" y="40"/>
                      <a:ext cx="204"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4</a:t>
                      </a:r>
                      <a:endParaRPr lang="en-US" altLang="x-none" sz="2400" b="1" dirty="0">
                        <a:latin typeface="Times New Roman" panose="02020603050405020304" pitchFamily="2" charset="0"/>
                        <a:ea typeface="宋体" panose="02010600030101010101" pitchFamily="2" charset="-122"/>
                      </a:endParaRPr>
                    </a:p>
                  </p:txBody>
                </p:sp>
              </p:grpSp>
              <p:grpSp>
                <p:nvGrpSpPr>
                  <p:cNvPr id="527398" name="组合 573478"/>
                  <p:cNvGrpSpPr/>
                  <p:nvPr/>
                </p:nvGrpSpPr>
                <p:grpSpPr>
                  <a:xfrm>
                    <a:off x="960" y="368"/>
                    <a:ext cx="213" cy="555"/>
                    <a:chOff x="0" y="0"/>
                    <a:chExt cx="213" cy="555"/>
                  </a:xfrm>
                </p:grpSpPr>
                <p:sp>
                  <p:nvSpPr>
                    <p:cNvPr id="527399" name="直接连接符 573479"/>
                    <p:cNvSpPr/>
                    <p:nvPr/>
                  </p:nvSpPr>
                  <p:spPr>
                    <a:xfrm flipH="1">
                      <a:off x="168" y="0"/>
                      <a:ext cx="45" cy="544"/>
                    </a:xfrm>
                    <a:prstGeom prst="line">
                      <a:avLst/>
                    </a:prstGeom>
                    <a:ln w="28575" cap="flat" cmpd="sng">
                      <a:solidFill>
                        <a:schemeClr val="tx1"/>
                      </a:solidFill>
                      <a:prstDash val="solid"/>
                      <a:round/>
                      <a:headEnd type="none" w="med" len="med"/>
                      <a:tailEnd type="none" w="med" len="med"/>
                    </a:ln>
                  </p:spPr>
                </p:sp>
                <p:sp>
                  <p:nvSpPr>
                    <p:cNvPr id="527400" name="矩形 573480"/>
                    <p:cNvSpPr/>
                    <p:nvPr/>
                  </p:nvSpPr>
                  <p:spPr>
                    <a:xfrm>
                      <a:off x="0" y="328"/>
                      <a:ext cx="204"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9</a:t>
                      </a:r>
                      <a:endParaRPr lang="en-US" altLang="x-none" sz="2400" b="1" dirty="0">
                        <a:latin typeface="Times New Roman" panose="02020603050405020304" pitchFamily="2" charset="0"/>
                        <a:ea typeface="宋体" panose="02010600030101010101" pitchFamily="2" charset="-122"/>
                      </a:endParaRPr>
                    </a:p>
                  </p:txBody>
                </p:sp>
              </p:grpSp>
            </p:grpSp>
            <p:sp>
              <p:nvSpPr>
                <p:cNvPr id="527401" name="矩形 573481"/>
                <p:cNvSpPr/>
                <p:nvPr/>
              </p:nvSpPr>
              <p:spPr>
                <a:xfrm>
                  <a:off x="12" y="1248"/>
                  <a:ext cx="1428"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7-27  </a:t>
                  </a:r>
                  <a:r>
                    <a:rPr lang="zh-CN" altLang="en-US" sz="2000" b="1" dirty="0">
                      <a:latin typeface="Times New Roman" panose="02020603050405020304" pitchFamily="2" charset="0"/>
                      <a:ea typeface="宋体" panose="02010600030101010101" pitchFamily="2" charset="-122"/>
                    </a:rPr>
                    <a:t>带权无向图</a:t>
                  </a:r>
                  <a:endParaRPr lang="zh-CN" altLang="en-US" sz="2000" b="1" dirty="0">
                    <a:latin typeface="Times New Roman" panose="02020603050405020304" pitchFamily="2" charset="0"/>
                    <a:ea typeface="宋体" panose="02010600030101010101" pitchFamily="2" charset="-122"/>
                  </a:endParaRPr>
                </a:p>
              </p:txBody>
            </p:sp>
          </p:grpSp>
          <p:sp>
            <p:nvSpPr>
              <p:cNvPr id="527402" name="矩形 573482"/>
              <p:cNvSpPr/>
              <p:nvPr/>
            </p:nvSpPr>
            <p:spPr>
              <a:xfrm>
                <a:off x="2268" y="1928"/>
                <a:ext cx="2132" cy="204"/>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7-28  </a:t>
                </a:r>
                <a:r>
                  <a:rPr lang="zh-CN" altLang="en-US" sz="2000" b="1" dirty="0">
                    <a:latin typeface="Times New Roman" panose="02020603050405020304" pitchFamily="2" charset="0"/>
                    <a:ea typeface="宋体" panose="02010600030101010101" pitchFamily="2" charset="-122"/>
                  </a:rPr>
                  <a:t>有向图的逆邻接链表</a:t>
                </a:r>
                <a:endParaRPr lang="zh-CN" altLang="en-US" sz="2000" b="1" dirty="0">
                  <a:latin typeface="Times New Roman" panose="02020603050405020304" pitchFamily="2" charset="0"/>
                  <a:ea typeface="宋体" panose="02010600030101010101" pitchFamily="2" charset="-122"/>
                </a:endParaRPr>
              </a:p>
            </p:txBody>
          </p:sp>
          <p:grpSp>
            <p:nvGrpSpPr>
              <p:cNvPr id="527403" name="组合 573483"/>
              <p:cNvGrpSpPr/>
              <p:nvPr/>
            </p:nvGrpSpPr>
            <p:grpSpPr>
              <a:xfrm>
                <a:off x="1959" y="91"/>
                <a:ext cx="3189" cy="1753"/>
                <a:chOff x="0" y="0"/>
                <a:chExt cx="3189" cy="1753"/>
              </a:xfrm>
            </p:grpSpPr>
            <p:grpSp>
              <p:nvGrpSpPr>
                <p:cNvPr id="527404" name="组合 573484"/>
                <p:cNvGrpSpPr/>
                <p:nvPr/>
              </p:nvGrpSpPr>
              <p:grpSpPr>
                <a:xfrm>
                  <a:off x="1517" y="276"/>
                  <a:ext cx="1672" cy="208"/>
                  <a:chOff x="0" y="0"/>
                  <a:chExt cx="1672" cy="208"/>
                </a:xfrm>
              </p:grpSpPr>
              <p:grpSp>
                <p:nvGrpSpPr>
                  <p:cNvPr id="527405" name="组合 573485"/>
                  <p:cNvGrpSpPr/>
                  <p:nvPr/>
                </p:nvGrpSpPr>
                <p:grpSpPr>
                  <a:xfrm>
                    <a:off x="1289" y="4"/>
                    <a:ext cx="383" cy="204"/>
                    <a:chOff x="0" y="0"/>
                    <a:chExt cx="385" cy="204"/>
                  </a:xfrm>
                </p:grpSpPr>
                <p:sp>
                  <p:nvSpPr>
                    <p:cNvPr id="527406" name="矩形 573486"/>
                    <p:cNvSpPr/>
                    <p:nvPr/>
                  </p:nvSpPr>
                  <p:spPr>
                    <a:xfrm>
                      <a:off x="0" y="0"/>
                      <a:ext cx="385"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4</a:t>
                      </a:r>
                      <a:r>
                        <a:rPr lang="en-US" altLang="x-none"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Arial Unicode MS" panose="020B0604020202020204" charset="-122"/>
                        </a:rPr>
                        <a:t>⋀</a:t>
                      </a:r>
                      <a:endParaRPr lang="en-US" altLang="x-none" sz="2400" dirty="0">
                        <a:latin typeface="Times New Roman" panose="02020603050405020304" pitchFamily="2" charset="0"/>
                        <a:ea typeface="Arial Unicode MS" panose="020B0604020202020204" charset="-122"/>
                      </a:endParaRPr>
                    </a:p>
                  </p:txBody>
                </p:sp>
                <p:sp>
                  <p:nvSpPr>
                    <p:cNvPr id="527407" name="直接连接符 573487"/>
                    <p:cNvSpPr/>
                    <p:nvPr/>
                  </p:nvSpPr>
                  <p:spPr>
                    <a:xfrm>
                      <a:off x="240" y="0"/>
                      <a:ext cx="0" cy="204"/>
                    </a:xfrm>
                    <a:prstGeom prst="line">
                      <a:avLst/>
                    </a:prstGeom>
                    <a:ln w="9525" cap="flat" cmpd="sng">
                      <a:solidFill>
                        <a:schemeClr val="tx1"/>
                      </a:solidFill>
                      <a:prstDash val="solid"/>
                      <a:round/>
                      <a:headEnd type="none" w="med" len="med"/>
                      <a:tailEnd type="none" w="med" len="med"/>
                    </a:ln>
                  </p:spPr>
                </p:sp>
              </p:grpSp>
              <p:sp>
                <p:nvSpPr>
                  <p:cNvPr id="527408" name="直接连接符 573488"/>
                  <p:cNvSpPr/>
                  <p:nvPr/>
                </p:nvSpPr>
                <p:spPr>
                  <a:xfrm>
                    <a:off x="1063" y="96"/>
                    <a:ext cx="226" cy="0"/>
                  </a:xfrm>
                  <a:prstGeom prst="line">
                    <a:avLst/>
                  </a:prstGeom>
                  <a:ln w="19050" cap="flat" cmpd="sng">
                    <a:solidFill>
                      <a:schemeClr val="tx1"/>
                    </a:solidFill>
                    <a:prstDash val="solid"/>
                    <a:round/>
                    <a:headEnd type="none" w="med" len="med"/>
                    <a:tailEnd type="triangle" w="med" len="med"/>
                  </a:ln>
                </p:spPr>
              </p:sp>
              <p:grpSp>
                <p:nvGrpSpPr>
                  <p:cNvPr id="527409" name="组合 573489"/>
                  <p:cNvGrpSpPr/>
                  <p:nvPr/>
                </p:nvGrpSpPr>
                <p:grpSpPr>
                  <a:xfrm>
                    <a:off x="0" y="0"/>
                    <a:ext cx="1130" cy="204"/>
                    <a:chOff x="0" y="0"/>
                    <a:chExt cx="1133" cy="204"/>
                  </a:xfrm>
                </p:grpSpPr>
                <p:grpSp>
                  <p:nvGrpSpPr>
                    <p:cNvPr id="527410" name="组合 573490"/>
                    <p:cNvGrpSpPr/>
                    <p:nvPr/>
                  </p:nvGrpSpPr>
                  <p:grpSpPr>
                    <a:xfrm>
                      <a:off x="221" y="0"/>
                      <a:ext cx="385" cy="204"/>
                      <a:chOff x="0" y="0"/>
                      <a:chExt cx="385" cy="204"/>
                    </a:xfrm>
                  </p:grpSpPr>
                  <p:sp>
                    <p:nvSpPr>
                      <p:cNvPr id="527411" name="矩形 573491"/>
                      <p:cNvSpPr/>
                      <p:nvPr/>
                    </p:nvSpPr>
                    <p:spPr>
                      <a:xfrm>
                        <a:off x="0" y="0"/>
                        <a:ext cx="385"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a:t>
                        </a:r>
                        <a:endParaRPr lang="en-US" altLang="x-none" sz="2400" b="1" dirty="0">
                          <a:latin typeface="Times New Roman" panose="02020603050405020304" pitchFamily="2" charset="0"/>
                          <a:ea typeface="宋体" panose="02010600030101010101" pitchFamily="2" charset="-122"/>
                        </a:endParaRPr>
                      </a:p>
                    </p:txBody>
                  </p:sp>
                  <p:sp>
                    <p:nvSpPr>
                      <p:cNvPr id="527412" name="直接连接符 573492"/>
                      <p:cNvSpPr/>
                      <p:nvPr/>
                    </p:nvSpPr>
                    <p:spPr>
                      <a:xfrm>
                        <a:off x="240" y="0"/>
                        <a:ext cx="0" cy="204"/>
                      </a:xfrm>
                      <a:prstGeom prst="line">
                        <a:avLst/>
                      </a:prstGeom>
                      <a:ln w="9525" cap="flat" cmpd="sng">
                        <a:solidFill>
                          <a:schemeClr val="tx1"/>
                        </a:solidFill>
                        <a:prstDash val="solid"/>
                        <a:round/>
                        <a:headEnd type="none" w="med" len="med"/>
                        <a:tailEnd type="none" w="med" len="med"/>
                      </a:ln>
                    </p:spPr>
                  </p:sp>
                </p:grpSp>
                <p:grpSp>
                  <p:nvGrpSpPr>
                    <p:cNvPr id="527413" name="组合 573493"/>
                    <p:cNvGrpSpPr/>
                    <p:nvPr/>
                  </p:nvGrpSpPr>
                  <p:grpSpPr>
                    <a:xfrm>
                      <a:off x="748" y="0"/>
                      <a:ext cx="385" cy="204"/>
                      <a:chOff x="0" y="0"/>
                      <a:chExt cx="385" cy="204"/>
                    </a:xfrm>
                  </p:grpSpPr>
                  <p:sp>
                    <p:nvSpPr>
                      <p:cNvPr id="527414" name="矩形 573494"/>
                      <p:cNvSpPr/>
                      <p:nvPr/>
                    </p:nvSpPr>
                    <p:spPr>
                      <a:xfrm>
                        <a:off x="0" y="0"/>
                        <a:ext cx="385"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a:t>
                        </a:r>
                        <a:endParaRPr lang="en-US" altLang="x-none" sz="2400" b="1" dirty="0">
                          <a:latin typeface="Times New Roman" panose="02020603050405020304" pitchFamily="2" charset="0"/>
                          <a:ea typeface="宋体" panose="02010600030101010101" pitchFamily="2" charset="-122"/>
                        </a:endParaRPr>
                      </a:p>
                    </p:txBody>
                  </p:sp>
                  <p:sp>
                    <p:nvSpPr>
                      <p:cNvPr id="527415" name="直接连接符 573495"/>
                      <p:cNvSpPr/>
                      <p:nvPr/>
                    </p:nvSpPr>
                    <p:spPr>
                      <a:xfrm>
                        <a:off x="240" y="0"/>
                        <a:ext cx="0" cy="204"/>
                      </a:xfrm>
                      <a:prstGeom prst="line">
                        <a:avLst/>
                      </a:prstGeom>
                      <a:ln w="9525" cap="flat" cmpd="sng">
                        <a:solidFill>
                          <a:schemeClr val="tx1"/>
                        </a:solidFill>
                        <a:prstDash val="solid"/>
                        <a:round/>
                        <a:headEnd type="none" w="med" len="med"/>
                        <a:tailEnd type="none" w="med" len="med"/>
                      </a:ln>
                    </p:spPr>
                  </p:sp>
                </p:grpSp>
                <p:sp>
                  <p:nvSpPr>
                    <p:cNvPr id="527416" name="直接连接符 573496"/>
                    <p:cNvSpPr/>
                    <p:nvPr/>
                  </p:nvSpPr>
                  <p:spPr>
                    <a:xfrm>
                      <a:off x="522" y="96"/>
                      <a:ext cx="227" cy="0"/>
                    </a:xfrm>
                    <a:prstGeom prst="line">
                      <a:avLst/>
                    </a:prstGeom>
                    <a:ln w="19050" cap="flat" cmpd="sng">
                      <a:solidFill>
                        <a:schemeClr val="tx1"/>
                      </a:solidFill>
                      <a:prstDash val="solid"/>
                      <a:round/>
                      <a:headEnd type="none" w="med" len="med"/>
                      <a:tailEnd type="triangle" w="med" len="med"/>
                    </a:ln>
                  </p:spPr>
                </p:sp>
                <p:sp>
                  <p:nvSpPr>
                    <p:cNvPr id="527417" name="直接连接符 573497"/>
                    <p:cNvSpPr/>
                    <p:nvPr/>
                  </p:nvSpPr>
                  <p:spPr>
                    <a:xfrm>
                      <a:off x="0" y="104"/>
                      <a:ext cx="227" cy="0"/>
                    </a:xfrm>
                    <a:prstGeom prst="line">
                      <a:avLst/>
                    </a:prstGeom>
                    <a:ln w="19050" cap="flat" cmpd="sng">
                      <a:solidFill>
                        <a:schemeClr val="tx1"/>
                      </a:solidFill>
                      <a:prstDash val="solid"/>
                      <a:round/>
                      <a:headEnd type="none" w="med" len="med"/>
                      <a:tailEnd type="triangle" w="med" len="med"/>
                    </a:ln>
                  </p:spPr>
                </p:sp>
              </p:grpSp>
            </p:grpSp>
            <p:grpSp>
              <p:nvGrpSpPr>
                <p:cNvPr id="527418" name="组合 573498"/>
                <p:cNvGrpSpPr/>
                <p:nvPr/>
              </p:nvGrpSpPr>
              <p:grpSpPr>
                <a:xfrm>
                  <a:off x="1511" y="792"/>
                  <a:ext cx="1154" cy="220"/>
                  <a:chOff x="0" y="0"/>
                  <a:chExt cx="1158" cy="220"/>
                </a:xfrm>
              </p:grpSpPr>
              <p:grpSp>
                <p:nvGrpSpPr>
                  <p:cNvPr id="527419" name="组合 573499"/>
                  <p:cNvGrpSpPr/>
                  <p:nvPr/>
                </p:nvGrpSpPr>
                <p:grpSpPr>
                  <a:xfrm>
                    <a:off x="226" y="0"/>
                    <a:ext cx="385" cy="204"/>
                    <a:chOff x="0" y="0"/>
                    <a:chExt cx="385" cy="204"/>
                  </a:xfrm>
                </p:grpSpPr>
                <p:sp>
                  <p:nvSpPr>
                    <p:cNvPr id="527420" name="矩形 573500"/>
                    <p:cNvSpPr/>
                    <p:nvPr/>
                  </p:nvSpPr>
                  <p:spPr>
                    <a:xfrm>
                      <a:off x="0" y="0"/>
                      <a:ext cx="385"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a:t>
                      </a:r>
                      <a:endParaRPr lang="en-US" altLang="x-none" sz="2400" b="1" dirty="0">
                        <a:latin typeface="Times New Roman" panose="02020603050405020304" pitchFamily="2" charset="0"/>
                        <a:ea typeface="宋体" panose="02010600030101010101" pitchFamily="2" charset="-122"/>
                      </a:endParaRPr>
                    </a:p>
                  </p:txBody>
                </p:sp>
                <p:sp>
                  <p:nvSpPr>
                    <p:cNvPr id="527421" name="直接连接符 573501"/>
                    <p:cNvSpPr/>
                    <p:nvPr/>
                  </p:nvSpPr>
                  <p:spPr>
                    <a:xfrm>
                      <a:off x="240" y="0"/>
                      <a:ext cx="0" cy="204"/>
                    </a:xfrm>
                    <a:prstGeom prst="line">
                      <a:avLst/>
                    </a:prstGeom>
                    <a:ln w="9525" cap="flat" cmpd="sng">
                      <a:solidFill>
                        <a:schemeClr val="tx1"/>
                      </a:solidFill>
                      <a:prstDash val="solid"/>
                      <a:round/>
                      <a:headEnd type="none" w="med" len="med"/>
                      <a:tailEnd type="none" w="med" len="med"/>
                    </a:ln>
                  </p:spPr>
                </p:sp>
              </p:grpSp>
              <p:sp>
                <p:nvSpPr>
                  <p:cNvPr id="527422" name="直接连接符 573502"/>
                  <p:cNvSpPr/>
                  <p:nvPr/>
                </p:nvSpPr>
                <p:spPr>
                  <a:xfrm>
                    <a:off x="0" y="96"/>
                    <a:ext cx="227" cy="0"/>
                  </a:xfrm>
                  <a:prstGeom prst="line">
                    <a:avLst/>
                  </a:prstGeom>
                  <a:ln w="19050" cap="flat" cmpd="sng">
                    <a:solidFill>
                      <a:schemeClr val="tx1"/>
                    </a:solidFill>
                    <a:prstDash val="solid"/>
                    <a:round/>
                    <a:headEnd type="none" w="med" len="med"/>
                    <a:tailEnd type="triangle" w="med" len="med"/>
                  </a:ln>
                </p:spPr>
              </p:sp>
              <p:grpSp>
                <p:nvGrpSpPr>
                  <p:cNvPr id="527423" name="组合 573503"/>
                  <p:cNvGrpSpPr/>
                  <p:nvPr/>
                </p:nvGrpSpPr>
                <p:grpSpPr>
                  <a:xfrm>
                    <a:off x="774" y="16"/>
                    <a:ext cx="384" cy="204"/>
                    <a:chOff x="0" y="0"/>
                    <a:chExt cx="385" cy="204"/>
                  </a:xfrm>
                </p:grpSpPr>
                <p:sp>
                  <p:nvSpPr>
                    <p:cNvPr id="527424" name="矩形 573504"/>
                    <p:cNvSpPr/>
                    <p:nvPr/>
                  </p:nvSpPr>
                  <p:spPr>
                    <a:xfrm>
                      <a:off x="0" y="0"/>
                      <a:ext cx="385"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4</a:t>
                      </a:r>
                      <a:r>
                        <a:rPr lang="en-US" altLang="x-none"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Arial Unicode MS" panose="020B0604020202020204" charset="-122"/>
                        </a:rPr>
                        <a:t>⋀</a:t>
                      </a:r>
                      <a:endParaRPr lang="en-US" altLang="x-none" sz="2400" dirty="0">
                        <a:latin typeface="Times New Roman" panose="02020603050405020304" pitchFamily="2" charset="0"/>
                        <a:ea typeface="Arial Unicode MS" panose="020B0604020202020204" charset="-122"/>
                      </a:endParaRPr>
                    </a:p>
                  </p:txBody>
                </p:sp>
                <p:sp>
                  <p:nvSpPr>
                    <p:cNvPr id="527425" name="直接连接符 573505"/>
                    <p:cNvSpPr/>
                    <p:nvPr/>
                  </p:nvSpPr>
                  <p:spPr>
                    <a:xfrm>
                      <a:off x="240" y="0"/>
                      <a:ext cx="0" cy="204"/>
                    </a:xfrm>
                    <a:prstGeom prst="line">
                      <a:avLst/>
                    </a:prstGeom>
                    <a:ln w="9525" cap="flat" cmpd="sng">
                      <a:solidFill>
                        <a:schemeClr val="tx1"/>
                      </a:solidFill>
                      <a:prstDash val="solid"/>
                      <a:round/>
                      <a:headEnd type="none" w="med" len="med"/>
                      <a:tailEnd type="none" w="med" len="med"/>
                    </a:ln>
                  </p:spPr>
                </p:sp>
              </p:grpSp>
              <p:sp>
                <p:nvSpPr>
                  <p:cNvPr id="527426" name="直接连接符 573506"/>
                  <p:cNvSpPr/>
                  <p:nvPr/>
                </p:nvSpPr>
                <p:spPr>
                  <a:xfrm>
                    <a:off x="547" y="108"/>
                    <a:ext cx="227" cy="0"/>
                  </a:xfrm>
                  <a:prstGeom prst="line">
                    <a:avLst/>
                  </a:prstGeom>
                  <a:ln w="19050" cap="flat" cmpd="sng">
                    <a:solidFill>
                      <a:schemeClr val="tx1"/>
                    </a:solidFill>
                    <a:prstDash val="solid"/>
                    <a:round/>
                    <a:headEnd type="none" w="med" len="med"/>
                    <a:tailEnd type="triangle" w="med" len="med"/>
                  </a:ln>
                </p:spPr>
              </p:sp>
            </p:grpSp>
            <p:grpSp>
              <p:nvGrpSpPr>
                <p:cNvPr id="527427" name="组合 573507"/>
                <p:cNvGrpSpPr/>
                <p:nvPr/>
              </p:nvGrpSpPr>
              <p:grpSpPr>
                <a:xfrm>
                  <a:off x="1514" y="0"/>
                  <a:ext cx="1675" cy="212"/>
                  <a:chOff x="0" y="0"/>
                  <a:chExt cx="1675" cy="212"/>
                </a:xfrm>
              </p:grpSpPr>
              <p:grpSp>
                <p:nvGrpSpPr>
                  <p:cNvPr id="527428" name="组合 573508"/>
                  <p:cNvGrpSpPr/>
                  <p:nvPr/>
                </p:nvGrpSpPr>
                <p:grpSpPr>
                  <a:xfrm>
                    <a:off x="550" y="0"/>
                    <a:ext cx="1125" cy="208"/>
                    <a:chOff x="0" y="0"/>
                    <a:chExt cx="1128" cy="208"/>
                  </a:xfrm>
                </p:grpSpPr>
                <p:grpSp>
                  <p:nvGrpSpPr>
                    <p:cNvPr id="527429" name="组合 573509"/>
                    <p:cNvGrpSpPr/>
                    <p:nvPr/>
                  </p:nvGrpSpPr>
                  <p:grpSpPr>
                    <a:xfrm>
                      <a:off x="224" y="4"/>
                      <a:ext cx="385" cy="204"/>
                      <a:chOff x="0" y="0"/>
                      <a:chExt cx="385" cy="204"/>
                    </a:xfrm>
                  </p:grpSpPr>
                  <p:sp>
                    <p:nvSpPr>
                      <p:cNvPr id="527430" name="矩形 573510"/>
                      <p:cNvSpPr/>
                      <p:nvPr/>
                    </p:nvSpPr>
                    <p:spPr>
                      <a:xfrm>
                        <a:off x="0" y="0"/>
                        <a:ext cx="385"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a:t>
                        </a:r>
                        <a:endParaRPr lang="en-US" altLang="x-none" sz="2400" b="1" dirty="0">
                          <a:latin typeface="Times New Roman" panose="02020603050405020304" pitchFamily="2" charset="0"/>
                          <a:ea typeface="宋体" panose="02010600030101010101" pitchFamily="2" charset="-122"/>
                        </a:endParaRPr>
                      </a:p>
                    </p:txBody>
                  </p:sp>
                  <p:sp>
                    <p:nvSpPr>
                      <p:cNvPr id="527431" name="直接连接符 573511"/>
                      <p:cNvSpPr/>
                      <p:nvPr/>
                    </p:nvSpPr>
                    <p:spPr>
                      <a:xfrm>
                        <a:off x="240" y="0"/>
                        <a:ext cx="0" cy="204"/>
                      </a:xfrm>
                      <a:prstGeom prst="line">
                        <a:avLst/>
                      </a:prstGeom>
                      <a:ln w="9525" cap="flat" cmpd="sng">
                        <a:solidFill>
                          <a:schemeClr val="tx1"/>
                        </a:solidFill>
                        <a:prstDash val="solid"/>
                        <a:round/>
                        <a:headEnd type="none" w="med" len="med"/>
                        <a:tailEnd type="none" w="med" len="med"/>
                      </a:ln>
                    </p:spPr>
                  </p:sp>
                </p:grpSp>
                <p:grpSp>
                  <p:nvGrpSpPr>
                    <p:cNvPr id="527432" name="组合 573512"/>
                    <p:cNvGrpSpPr/>
                    <p:nvPr/>
                  </p:nvGrpSpPr>
                  <p:grpSpPr>
                    <a:xfrm>
                      <a:off x="744" y="0"/>
                      <a:ext cx="384" cy="204"/>
                      <a:chOff x="0" y="0"/>
                      <a:chExt cx="385" cy="204"/>
                    </a:xfrm>
                  </p:grpSpPr>
                  <p:sp>
                    <p:nvSpPr>
                      <p:cNvPr id="527433" name="矩形 573513"/>
                      <p:cNvSpPr/>
                      <p:nvPr/>
                    </p:nvSpPr>
                    <p:spPr>
                      <a:xfrm>
                        <a:off x="0" y="0"/>
                        <a:ext cx="385"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3</a:t>
                        </a:r>
                        <a:r>
                          <a:rPr lang="en-US" altLang="x-none"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Arial Unicode MS" panose="020B0604020202020204" charset="-122"/>
                          </a:rPr>
                          <a:t>⋀</a:t>
                        </a:r>
                        <a:endParaRPr lang="en-US" altLang="x-none" sz="2400" dirty="0">
                          <a:latin typeface="Times New Roman" panose="02020603050405020304" pitchFamily="2" charset="0"/>
                          <a:ea typeface="Arial Unicode MS" panose="020B0604020202020204" charset="-122"/>
                        </a:endParaRPr>
                      </a:p>
                    </p:txBody>
                  </p:sp>
                  <p:sp>
                    <p:nvSpPr>
                      <p:cNvPr id="527434" name="直接连接符 573514"/>
                      <p:cNvSpPr/>
                      <p:nvPr/>
                    </p:nvSpPr>
                    <p:spPr>
                      <a:xfrm>
                        <a:off x="240" y="0"/>
                        <a:ext cx="0" cy="204"/>
                      </a:xfrm>
                      <a:prstGeom prst="line">
                        <a:avLst/>
                      </a:prstGeom>
                      <a:ln w="9525" cap="flat" cmpd="sng">
                        <a:solidFill>
                          <a:schemeClr val="tx1"/>
                        </a:solidFill>
                        <a:prstDash val="solid"/>
                        <a:round/>
                        <a:headEnd type="none" w="med" len="med"/>
                        <a:tailEnd type="none" w="med" len="med"/>
                      </a:ln>
                    </p:spPr>
                  </p:sp>
                </p:grpSp>
                <p:sp>
                  <p:nvSpPr>
                    <p:cNvPr id="527435" name="直接连接符 573515"/>
                    <p:cNvSpPr/>
                    <p:nvPr/>
                  </p:nvSpPr>
                  <p:spPr>
                    <a:xfrm>
                      <a:off x="0" y="100"/>
                      <a:ext cx="227" cy="0"/>
                    </a:xfrm>
                    <a:prstGeom prst="line">
                      <a:avLst/>
                    </a:prstGeom>
                    <a:ln w="19050" cap="flat" cmpd="sng">
                      <a:solidFill>
                        <a:schemeClr val="tx1"/>
                      </a:solidFill>
                      <a:prstDash val="solid"/>
                      <a:round/>
                      <a:headEnd type="none" w="med" len="med"/>
                      <a:tailEnd type="triangle" w="med" len="med"/>
                    </a:ln>
                  </p:spPr>
                </p:sp>
                <p:sp>
                  <p:nvSpPr>
                    <p:cNvPr id="527436" name="直接连接符 573516"/>
                    <p:cNvSpPr/>
                    <p:nvPr/>
                  </p:nvSpPr>
                  <p:spPr>
                    <a:xfrm>
                      <a:off x="525" y="100"/>
                      <a:ext cx="227" cy="0"/>
                    </a:xfrm>
                    <a:prstGeom prst="line">
                      <a:avLst/>
                    </a:prstGeom>
                    <a:ln w="19050" cap="flat" cmpd="sng">
                      <a:solidFill>
                        <a:schemeClr val="tx1"/>
                      </a:solidFill>
                      <a:prstDash val="solid"/>
                      <a:round/>
                      <a:headEnd type="none" w="med" len="med"/>
                      <a:tailEnd type="triangle" w="med" len="med"/>
                    </a:ln>
                  </p:spPr>
                </p:sp>
              </p:grpSp>
              <p:grpSp>
                <p:nvGrpSpPr>
                  <p:cNvPr id="527437" name="组合 573517"/>
                  <p:cNvGrpSpPr/>
                  <p:nvPr/>
                </p:nvGrpSpPr>
                <p:grpSpPr>
                  <a:xfrm>
                    <a:off x="0" y="8"/>
                    <a:ext cx="606" cy="204"/>
                    <a:chOff x="0" y="0"/>
                    <a:chExt cx="608" cy="204"/>
                  </a:xfrm>
                </p:grpSpPr>
                <p:grpSp>
                  <p:nvGrpSpPr>
                    <p:cNvPr id="527438" name="组合 573518"/>
                    <p:cNvGrpSpPr/>
                    <p:nvPr/>
                  </p:nvGrpSpPr>
                  <p:grpSpPr>
                    <a:xfrm>
                      <a:off x="224" y="0"/>
                      <a:ext cx="384" cy="204"/>
                      <a:chOff x="0" y="0"/>
                      <a:chExt cx="385" cy="204"/>
                    </a:xfrm>
                  </p:grpSpPr>
                  <p:sp>
                    <p:nvSpPr>
                      <p:cNvPr id="527439" name="矩形 573519"/>
                      <p:cNvSpPr/>
                      <p:nvPr/>
                    </p:nvSpPr>
                    <p:spPr>
                      <a:xfrm>
                        <a:off x="0" y="0"/>
                        <a:ext cx="385"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a:t>
                        </a:r>
                        <a:endParaRPr lang="en-US" altLang="x-none" sz="2400" b="1" dirty="0">
                          <a:latin typeface="Times New Roman" panose="02020603050405020304" pitchFamily="2" charset="0"/>
                          <a:ea typeface="宋体" panose="02010600030101010101" pitchFamily="2" charset="-122"/>
                        </a:endParaRPr>
                      </a:p>
                    </p:txBody>
                  </p:sp>
                  <p:sp>
                    <p:nvSpPr>
                      <p:cNvPr id="527440" name="直接连接符 573520"/>
                      <p:cNvSpPr/>
                      <p:nvPr/>
                    </p:nvSpPr>
                    <p:spPr>
                      <a:xfrm>
                        <a:off x="240" y="0"/>
                        <a:ext cx="0" cy="204"/>
                      </a:xfrm>
                      <a:prstGeom prst="line">
                        <a:avLst/>
                      </a:prstGeom>
                      <a:ln w="9525" cap="flat" cmpd="sng">
                        <a:solidFill>
                          <a:schemeClr val="tx1"/>
                        </a:solidFill>
                        <a:prstDash val="solid"/>
                        <a:round/>
                        <a:headEnd type="none" w="med" len="med"/>
                        <a:tailEnd type="none" w="med" len="med"/>
                      </a:ln>
                    </p:spPr>
                  </p:sp>
                </p:grpSp>
                <p:sp>
                  <p:nvSpPr>
                    <p:cNvPr id="527441" name="直接连接符 573521"/>
                    <p:cNvSpPr/>
                    <p:nvPr/>
                  </p:nvSpPr>
                  <p:spPr>
                    <a:xfrm>
                      <a:off x="0" y="100"/>
                      <a:ext cx="227" cy="0"/>
                    </a:xfrm>
                    <a:prstGeom prst="line">
                      <a:avLst/>
                    </a:prstGeom>
                    <a:ln w="19050" cap="flat" cmpd="sng">
                      <a:solidFill>
                        <a:schemeClr val="tx1"/>
                      </a:solidFill>
                      <a:prstDash val="solid"/>
                      <a:round/>
                      <a:headEnd type="none" w="med" len="med"/>
                      <a:tailEnd type="triangle" w="med" len="med"/>
                    </a:ln>
                  </p:spPr>
                </p:sp>
              </p:grpSp>
            </p:grpSp>
            <p:grpSp>
              <p:nvGrpSpPr>
                <p:cNvPr id="527442" name="组合 573522"/>
                <p:cNvGrpSpPr/>
                <p:nvPr/>
              </p:nvGrpSpPr>
              <p:grpSpPr>
                <a:xfrm>
                  <a:off x="1514" y="1048"/>
                  <a:ext cx="606" cy="204"/>
                  <a:chOff x="0" y="0"/>
                  <a:chExt cx="608" cy="204"/>
                </a:xfrm>
              </p:grpSpPr>
              <p:grpSp>
                <p:nvGrpSpPr>
                  <p:cNvPr id="527443" name="组合 573523"/>
                  <p:cNvGrpSpPr/>
                  <p:nvPr/>
                </p:nvGrpSpPr>
                <p:grpSpPr>
                  <a:xfrm>
                    <a:off x="224" y="0"/>
                    <a:ext cx="384" cy="204"/>
                    <a:chOff x="0" y="0"/>
                    <a:chExt cx="385" cy="204"/>
                  </a:xfrm>
                </p:grpSpPr>
                <p:sp>
                  <p:nvSpPr>
                    <p:cNvPr id="527444" name="矩形 573524"/>
                    <p:cNvSpPr/>
                    <p:nvPr/>
                  </p:nvSpPr>
                  <p:spPr>
                    <a:xfrm>
                      <a:off x="0" y="0"/>
                      <a:ext cx="385"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a:t>
                      </a:r>
                      <a:r>
                        <a:rPr lang="en-US" altLang="x-none"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Arial Unicode MS" panose="020B0604020202020204" charset="-122"/>
                        </a:rPr>
                        <a:t>⋀</a:t>
                      </a:r>
                      <a:endParaRPr lang="en-US" altLang="x-none" sz="2400" dirty="0">
                        <a:latin typeface="Times New Roman" panose="02020603050405020304" pitchFamily="2" charset="0"/>
                        <a:ea typeface="Arial Unicode MS" panose="020B0604020202020204" charset="-122"/>
                      </a:endParaRPr>
                    </a:p>
                  </p:txBody>
                </p:sp>
                <p:sp>
                  <p:nvSpPr>
                    <p:cNvPr id="527445" name="直接连接符 573525"/>
                    <p:cNvSpPr/>
                    <p:nvPr/>
                  </p:nvSpPr>
                  <p:spPr>
                    <a:xfrm>
                      <a:off x="240" y="0"/>
                      <a:ext cx="0" cy="204"/>
                    </a:xfrm>
                    <a:prstGeom prst="line">
                      <a:avLst/>
                    </a:prstGeom>
                    <a:ln w="9525" cap="flat" cmpd="sng">
                      <a:solidFill>
                        <a:schemeClr val="tx1"/>
                      </a:solidFill>
                      <a:prstDash val="solid"/>
                      <a:round/>
                      <a:headEnd type="none" w="med" len="med"/>
                      <a:tailEnd type="none" w="med" len="med"/>
                    </a:ln>
                  </p:spPr>
                </p:sp>
              </p:grpSp>
              <p:sp>
                <p:nvSpPr>
                  <p:cNvPr id="527446" name="直接连接符 573526"/>
                  <p:cNvSpPr/>
                  <p:nvPr/>
                </p:nvSpPr>
                <p:spPr>
                  <a:xfrm>
                    <a:off x="0" y="100"/>
                    <a:ext cx="227" cy="0"/>
                  </a:xfrm>
                  <a:prstGeom prst="line">
                    <a:avLst/>
                  </a:prstGeom>
                  <a:ln w="19050" cap="flat" cmpd="sng">
                    <a:solidFill>
                      <a:schemeClr val="tx1"/>
                    </a:solidFill>
                    <a:prstDash val="solid"/>
                    <a:round/>
                    <a:headEnd type="none" w="med" len="med"/>
                    <a:tailEnd type="triangle" w="med" len="med"/>
                  </a:ln>
                </p:spPr>
              </p:sp>
            </p:grpSp>
            <p:grpSp>
              <p:nvGrpSpPr>
                <p:cNvPr id="527447" name="组合 573527"/>
                <p:cNvGrpSpPr/>
                <p:nvPr/>
              </p:nvGrpSpPr>
              <p:grpSpPr>
                <a:xfrm>
                  <a:off x="1522" y="524"/>
                  <a:ext cx="1148" cy="216"/>
                  <a:chOff x="0" y="0"/>
                  <a:chExt cx="1148" cy="216"/>
                </a:xfrm>
              </p:grpSpPr>
              <p:grpSp>
                <p:nvGrpSpPr>
                  <p:cNvPr id="527448" name="组合 573528"/>
                  <p:cNvGrpSpPr/>
                  <p:nvPr/>
                </p:nvGrpSpPr>
                <p:grpSpPr>
                  <a:xfrm>
                    <a:off x="542" y="12"/>
                    <a:ext cx="606" cy="204"/>
                    <a:chOff x="0" y="0"/>
                    <a:chExt cx="608" cy="204"/>
                  </a:xfrm>
                </p:grpSpPr>
                <p:grpSp>
                  <p:nvGrpSpPr>
                    <p:cNvPr id="527449" name="组合 573529"/>
                    <p:cNvGrpSpPr/>
                    <p:nvPr/>
                  </p:nvGrpSpPr>
                  <p:grpSpPr>
                    <a:xfrm>
                      <a:off x="224" y="0"/>
                      <a:ext cx="384" cy="204"/>
                      <a:chOff x="0" y="0"/>
                      <a:chExt cx="385" cy="204"/>
                    </a:xfrm>
                  </p:grpSpPr>
                  <p:sp>
                    <p:nvSpPr>
                      <p:cNvPr id="527450" name="矩形 573530"/>
                      <p:cNvSpPr/>
                      <p:nvPr/>
                    </p:nvSpPr>
                    <p:spPr>
                      <a:xfrm>
                        <a:off x="0" y="0"/>
                        <a:ext cx="385"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4</a:t>
                        </a:r>
                        <a:r>
                          <a:rPr lang="en-US" altLang="x-none"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Arial Unicode MS" panose="020B0604020202020204" charset="-122"/>
                          </a:rPr>
                          <a:t>⋀</a:t>
                        </a:r>
                        <a:endParaRPr lang="en-US" altLang="x-none" sz="2400" dirty="0">
                          <a:latin typeface="Times New Roman" panose="02020603050405020304" pitchFamily="2" charset="0"/>
                          <a:ea typeface="Arial Unicode MS" panose="020B0604020202020204" charset="-122"/>
                        </a:endParaRPr>
                      </a:p>
                    </p:txBody>
                  </p:sp>
                  <p:sp>
                    <p:nvSpPr>
                      <p:cNvPr id="527451" name="直接连接符 573531"/>
                      <p:cNvSpPr/>
                      <p:nvPr/>
                    </p:nvSpPr>
                    <p:spPr>
                      <a:xfrm>
                        <a:off x="240" y="0"/>
                        <a:ext cx="0" cy="204"/>
                      </a:xfrm>
                      <a:prstGeom prst="line">
                        <a:avLst/>
                      </a:prstGeom>
                      <a:ln w="9525" cap="flat" cmpd="sng">
                        <a:solidFill>
                          <a:schemeClr val="tx1"/>
                        </a:solidFill>
                        <a:prstDash val="solid"/>
                        <a:round/>
                        <a:headEnd type="none" w="med" len="med"/>
                        <a:tailEnd type="none" w="med" len="med"/>
                      </a:ln>
                    </p:spPr>
                  </p:sp>
                </p:grpSp>
                <p:sp>
                  <p:nvSpPr>
                    <p:cNvPr id="527452" name="直接连接符 573532"/>
                    <p:cNvSpPr/>
                    <p:nvPr/>
                  </p:nvSpPr>
                  <p:spPr>
                    <a:xfrm>
                      <a:off x="0" y="100"/>
                      <a:ext cx="227" cy="0"/>
                    </a:xfrm>
                    <a:prstGeom prst="line">
                      <a:avLst/>
                    </a:prstGeom>
                    <a:ln w="19050" cap="flat" cmpd="sng">
                      <a:solidFill>
                        <a:schemeClr val="tx1"/>
                      </a:solidFill>
                      <a:prstDash val="solid"/>
                      <a:round/>
                      <a:headEnd type="none" w="med" len="med"/>
                      <a:tailEnd type="triangle" w="med" len="med"/>
                    </a:ln>
                  </p:spPr>
                </p:sp>
              </p:grpSp>
              <p:grpSp>
                <p:nvGrpSpPr>
                  <p:cNvPr id="527453" name="组合 573533"/>
                  <p:cNvGrpSpPr/>
                  <p:nvPr/>
                </p:nvGrpSpPr>
                <p:grpSpPr>
                  <a:xfrm>
                    <a:off x="223" y="0"/>
                    <a:ext cx="383" cy="204"/>
                    <a:chOff x="0" y="0"/>
                    <a:chExt cx="385" cy="204"/>
                  </a:xfrm>
                </p:grpSpPr>
                <p:sp>
                  <p:nvSpPr>
                    <p:cNvPr id="527454" name="矩形 573534"/>
                    <p:cNvSpPr/>
                    <p:nvPr/>
                  </p:nvSpPr>
                  <p:spPr>
                    <a:xfrm>
                      <a:off x="0" y="0"/>
                      <a:ext cx="385"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3</a:t>
                      </a:r>
                      <a:endParaRPr lang="en-US" altLang="x-none" sz="2400" b="1" dirty="0">
                        <a:latin typeface="Times New Roman" panose="02020603050405020304" pitchFamily="2" charset="0"/>
                        <a:ea typeface="宋体" panose="02010600030101010101" pitchFamily="2" charset="-122"/>
                      </a:endParaRPr>
                    </a:p>
                  </p:txBody>
                </p:sp>
                <p:sp>
                  <p:nvSpPr>
                    <p:cNvPr id="527455" name="直接连接符 573535"/>
                    <p:cNvSpPr/>
                    <p:nvPr/>
                  </p:nvSpPr>
                  <p:spPr>
                    <a:xfrm>
                      <a:off x="240" y="0"/>
                      <a:ext cx="0" cy="204"/>
                    </a:xfrm>
                    <a:prstGeom prst="line">
                      <a:avLst/>
                    </a:prstGeom>
                    <a:ln w="9525" cap="flat" cmpd="sng">
                      <a:solidFill>
                        <a:schemeClr val="tx1"/>
                      </a:solidFill>
                      <a:prstDash val="solid"/>
                      <a:round/>
                      <a:headEnd type="none" w="med" len="med"/>
                      <a:tailEnd type="none" w="med" len="med"/>
                    </a:ln>
                  </p:spPr>
                </p:sp>
              </p:grpSp>
              <p:sp>
                <p:nvSpPr>
                  <p:cNvPr id="527456" name="直接连接符 573536"/>
                  <p:cNvSpPr/>
                  <p:nvPr/>
                </p:nvSpPr>
                <p:spPr>
                  <a:xfrm>
                    <a:off x="0" y="100"/>
                    <a:ext cx="226" cy="0"/>
                  </a:xfrm>
                  <a:prstGeom prst="line">
                    <a:avLst/>
                  </a:prstGeom>
                  <a:ln w="19050" cap="flat" cmpd="sng">
                    <a:solidFill>
                      <a:schemeClr val="tx1"/>
                    </a:solidFill>
                    <a:prstDash val="solid"/>
                    <a:round/>
                    <a:headEnd type="none" w="med" len="med"/>
                    <a:tailEnd type="triangle" w="med" len="med"/>
                  </a:ln>
                </p:spPr>
              </p:sp>
            </p:grpSp>
            <p:grpSp>
              <p:nvGrpSpPr>
                <p:cNvPr id="527457" name="组合 573537"/>
                <p:cNvGrpSpPr/>
                <p:nvPr/>
              </p:nvGrpSpPr>
              <p:grpSpPr>
                <a:xfrm>
                  <a:off x="0" y="0"/>
                  <a:ext cx="1577" cy="1753"/>
                  <a:chOff x="0" y="0"/>
                  <a:chExt cx="1577" cy="1753"/>
                </a:xfrm>
              </p:grpSpPr>
              <p:sp>
                <p:nvSpPr>
                  <p:cNvPr id="527458" name="矩形 573538"/>
                  <p:cNvSpPr/>
                  <p:nvPr/>
                </p:nvSpPr>
                <p:spPr>
                  <a:xfrm>
                    <a:off x="0" y="1494"/>
                    <a:ext cx="998" cy="227"/>
                  </a:xfrm>
                  <a:prstGeom prst="rect">
                    <a:avLst/>
                  </a:prstGeom>
                  <a:noFill/>
                  <a:ln w="9525">
                    <a:noFill/>
                  </a:ln>
                </p:spPr>
                <p:txBody>
                  <a:bodyPr wrap="none" anchor="ctr"/>
                  <a:p>
                    <a:pPr algn="ctr"/>
                    <a:r>
                      <a:rPr lang="en-US" altLang="x-none" sz="2000" b="1" dirty="0">
                        <a:latin typeface="Times New Roman" panose="02020603050405020304" pitchFamily="2" charset="0"/>
                        <a:ea typeface="宋体" panose="02010600030101010101" pitchFamily="2" charset="-122"/>
                      </a:rPr>
                      <a:t>MAX_VEX-1</a:t>
                    </a:r>
                    <a:endParaRPr lang="en-US" altLang="x-none" sz="2000" b="1" dirty="0">
                      <a:latin typeface="Times New Roman" panose="02020603050405020304" pitchFamily="2" charset="0"/>
                      <a:ea typeface="宋体" panose="02010600030101010101" pitchFamily="2" charset="-122"/>
                    </a:endParaRPr>
                  </a:p>
                </p:txBody>
              </p:sp>
              <p:sp>
                <p:nvSpPr>
                  <p:cNvPr id="527459" name="矩形 573539"/>
                  <p:cNvSpPr/>
                  <p:nvPr/>
                </p:nvSpPr>
                <p:spPr>
                  <a:xfrm>
                    <a:off x="763" y="0"/>
                    <a:ext cx="226" cy="1225"/>
                  </a:xfrm>
                  <a:prstGeom prst="rect">
                    <a:avLst/>
                  </a:prstGeom>
                  <a:noFill/>
                  <a:ln w="9525">
                    <a:noFill/>
                  </a:ln>
                </p:spPr>
                <p:txBody>
                  <a:bodyPr wrap="none" anchor="ctr"/>
                  <a:p>
                    <a:pPr algn="ctr">
                      <a:spcBef>
                        <a:spcPct val="10000"/>
                      </a:spcBef>
                    </a:pPr>
                    <a:r>
                      <a:rPr lang="en-US" altLang="x-none" sz="2400" b="1" dirty="0">
                        <a:latin typeface="Times New Roman" panose="02020603050405020304" pitchFamily="2" charset="0"/>
                        <a:ea typeface="宋体" panose="02010600030101010101" pitchFamily="2" charset="-122"/>
                      </a:rPr>
                      <a:t>0</a:t>
                    </a:r>
                    <a:endParaRPr lang="en-US" altLang="x-none" sz="2400" b="1" dirty="0">
                      <a:latin typeface="Times New Roman" panose="02020603050405020304" pitchFamily="2" charset="0"/>
                      <a:ea typeface="宋体" panose="02010600030101010101" pitchFamily="2" charset="-122"/>
                    </a:endParaRPr>
                  </a:p>
                  <a:p>
                    <a:pPr algn="ctr">
                      <a:spcBef>
                        <a:spcPct val="10000"/>
                      </a:spcBef>
                    </a:pPr>
                    <a:r>
                      <a:rPr lang="en-US" altLang="x-none" sz="2400" b="1" dirty="0">
                        <a:latin typeface="Times New Roman" panose="02020603050405020304" pitchFamily="2" charset="0"/>
                        <a:ea typeface="宋体" panose="02010600030101010101" pitchFamily="2" charset="-122"/>
                      </a:rPr>
                      <a:t>1</a:t>
                    </a:r>
                    <a:endParaRPr lang="en-US" altLang="x-none" sz="2400" b="1" dirty="0">
                      <a:latin typeface="Times New Roman" panose="02020603050405020304" pitchFamily="2" charset="0"/>
                      <a:ea typeface="宋体" panose="02010600030101010101" pitchFamily="2" charset="-122"/>
                    </a:endParaRPr>
                  </a:p>
                  <a:p>
                    <a:pPr algn="ctr">
                      <a:spcBef>
                        <a:spcPct val="10000"/>
                      </a:spcBef>
                    </a:pPr>
                    <a:r>
                      <a:rPr lang="en-US" altLang="x-none" sz="2400" b="1" dirty="0">
                        <a:latin typeface="Times New Roman" panose="02020603050405020304" pitchFamily="2" charset="0"/>
                        <a:ea typeface="宋体" panose="02010600030101010101" pitchFamily="2" charset="-122"/>
                      </a:rPr>
                      <a:t>2</a:t>
                    </a:r>
                    <a:endParaRPr lang="en-US" altLang="x-none" sz="2400" b="1" dirty="0">
                      <a:latin typeface="Times New Roman" panose="02020603050405020304" pitchFamily="2" charset="0"/>
                      <a:ea typeface="宋体" panose="02010600030101010101" pitchFamily="2" charset="-122"/>
                    </a:endParaRPr>
                  </a:p>
                  <a:p>
                    <a:pPr algn="ctr">
                      <a:spcBef>
                        <a:spcPct val="10000"/>
                      </a:spcBef>
                    </a:pPr>
                    <a:r>
                      <a:rPr lang="en-US" altLang="x-none" sz="2400" b="1" dirty="0">
                        <a:latin typeface="Times New Roman" panose="02020603050405020304" pitchFamily="2" charset="0"/>
                        <a:ea typeface="宋体" panose="02010600030101010101" pitchFamily="2" charset="-122"/>
                      </a:rPr>
                      <a:t>3</a:t>
                    </a:r>
                    <a:endParaRPr lang="en-US" altLang="x-none" sz="2400" b="1" dirty="0">
                      <a:latin typeface="Times New Roman" panose="02020603050405020304" pitchFamily="2" charset="0"/>
                      <a:ea typeface="宋体" panose="02010600030101010101" pitchFamily="2" charset="-122"/>
                    </a:endParaRPr>
                  </a:p>
                  <a:p>
                    <a:pPr algn="ctr">
                      <a:spcBef>
                        <a:spcPct val="10000"/>
                      </a:spcBef>
                    </a:pPr>
                    <a:r>
                      <a:rPr lang="en-US" altLang="x-none" sz="2400" b="1" dirty="0">
                        <a:latin typeface="Times New Roman" panose="02020603050405020304" pitchFamily="2" charset="0"/>
                        <a:ea typeface="宋体" panose="02010600030101010101" pitchFamily="2" charset="-122"/>
                      </a:rPr>
                      <a:t>4</a:t>
                    </a:r>
                    <a:endParaRPr lang="en-US" altLang="x-none" sz="2400" b="1" dirty="0">
                      <a:latin typeface="Times New Roman" panose="02020603050405020304" pitchFamily="2" charset="0"/>
                      <a:ea typeface="宋体" panose="02010600030101010101" pitchFamily="2" charset="-122"/>
                    </a:endParaRPr>
                  </a:p>
                </p:txBody>
              </p:sp>
              <p:grpSp>
                <p:nvGrpSpPr>
                  <p:cNvPr id="527460" name="组合 573540"/>
                  <p:cNvGrpSpPr/>
                  <p:nvPr/>
                </p:nvGrpSpPr>
                <p:grpSpPr>
                  <a:xfrm>
                    <a:off x="1035" y="4"/>
                    <a:ext cx="542" cy="1749"/>
                    <a:chOff x="0" y="0"/>
                    <a:chExt cx="542" cy="1749"/>
                  </a:xfrm>
                </p:grpSpPr>
                <p:grpSp>
                  <p:nvGrpSpPr>
                    <p:cNvPr id="527461" name="组合 573541"/>
                    <p:cNvGrpSpPr/>
                    <p:nvPr/>
                  </p:nvGrpSpPr>
                  <p:grpSpPr>
                    <a:xfrm>
                      <a:off x="0" y="0"/>
                      <a:ext cx="542" cy="249"/>
                      <a:chOff x="0" y="0"/>
                      <a:chExt cx="542" cy="249"/>
                    </a:xfrm>
                  </p:grpSpPr>
                  <p:sp>
                    <p:nvSpPr>
                      <p:cNvPr id="527462" name="矩形 573542"/>
                      <p:cNvSpPr/>
                      <p:nvPr/>
                    </p:nvSpPr>
                    <p:spPr>
                      <a:xfrm>
                        <a:off x="0" y="0"/>
                        <a:ext cx="542" cy="249"/>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1</a:t>
                        </a:r>
                        <a:endParaRPr lang="en-US" altLang="x-none" sz="2400" b="1" baseline="-20000" dirty="0">
                          <a:latin typeface="Times New Roman" panose="02020603050405020304" pitchFamily="2" charset="0"/>
                          <a:ea typeface="宋体" panose="02010600030101010101" pitchFamily="2" charset="-122"/>
                        </a:endParaRPr>
                      </a:p>
                    </p:txBody>
                  </p:sp>
                  <p:sp>
                    <p:nvSpPr>
                      <p:cNvPr id="527463" name="直接连接符 573543"/>
                      <p:cNvSpPr/>
                      <p:nvPr/>
                    </p:nvSpPr>
                    <p:spPr>
                      <a:xfrm>
                        <a:off x="318" y="0"/>
                        <a:ext cx="0" cy="249"/>
                      </a:xfrm>
                      <a:prstGeom prst="line">
                        <a:avLst/>
                      </a:prstGeom>
                      <a:ln w="9525" cap="flat" cmpd="sng">
                        <a:solidFill>
                          <a:schemeClr val="tx1"/>
                        </a:solidFill>
                        <a:prstDash val="solid"/>
                        <a:round/>
                        <a:headEnd type="none" w="med" len="med"/>
                        <a:tailEnd type="none" w="med" len="med"/>
                      </a:ln>
                    </p:spPr>
                  </p:sp>
                </p:grpSp>
                <p:grpSp>
                  <p:nvGrpSpPr>
                    <p:cNvPr id="527464" name="组合 573544"/>
                    <p:cNvGrpSpPr/>
                    <p:nvPr/>
                  </p:nvGrpSpPr>
                  <p:grpSpPr>
                    <a:xfrm>
                      <a:off x="0" y="248"/>
                      <a:ext cx="542" cy="249"/>
                      <a:chOff x="0" y="0"/>
                      <a:chExt cx="542" cy="249"/>
                    </a:xfrm>
                  </p:grpSpPr>
                  <p:sp>
                    <p:nvSpPr>
                      <p:cNvPr id="527465" name="矩形 573545"/>
                      <p:cNvSpPr/>
                      <p:nvPr/>
                    </p:nvSpPr>
                    <p:spPr>
                      <a:xfrm>
                        <a:off x="0" y="0"/>
                        <a:ext cx="542" cy="249"/>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2</a:t>
                        </a:r>
                        <a:endParaRPr lang="en-US" altLang="x-none" sz="2400" b="1" baseline="-20000" dirty="0">
                          <a:latin typeface="Times New Roman" panose="02020603050405020304" pitchFamily="2" charset="0"/>
                          <a:ea typeface="宋体" panose="02010600030101010101" pitchFamily="2" charset="-122"/>
                        </a:endParaRPr>
                      </a:p>
                    </p:txBody>
                  </p:sp>
                  <p:sp>
                    <p:nvSpPr>
                      <p:cNvPr id="527466" name="直接连接符 573546"/>
                      <p:cNvSpPr/>
                      <p:nvPr/>
                    </p:nvSpPr>
                    <p:spPr>
                      <a:xfrm>
                        <a:off x="318" y="0"/>
                        <a:ext cx="0" cy="249"/>
                      </a:xfrm>
                      <a:prstGeom prst="line">
                        <a:avLst/>
                      </a:prstGeom>
                      <a:ln w="9525" cap="flat" cmpd="sng">
                        <a:solidFill>
                          <a:schemeClr val="tx1"/>
                        </a:solidFill>
                        <a:prstDash val="solid"/>
                        <a:round/>
                        <a:headEnd type="none" w="med" len="med"/>
                        <a:tailEnd type="none" w="med" len="med"/>
                      </a:ln>
                    </p:spPr>
                  </p:sp>
                </p:grpSp>
                <p:grpSp>
                  <p:nvGrpSpPr>
                    <p:cNvPr id="527467" name="组合 573547"/>
                    <p:cNvGrpSpPr/>
                    <p:nvPr/>
                  </p:nvGrpSpPr>
                  <p:grpSpPr>
                    <a:xfrm>
                      <a:off x="0" y="495"/>
                      <a:ext cx="542" cy="249"/>
                      <a:chOff x="0" y="0"/>
                      <a:chExt cx="542" cy="249"/>
                    </a:xfrm>
                  </p:grpSpPr>
                  <p:sp>
                    <p:nvSpPr>
                      <p:cNvPr id="527468" name="矩形 573548"/>
                      <p:cNvSpPr/>
                      <p:nvPr/>
                    </p:nvSpPr>
                    <p:spPr>
                      <a:xfrm>
                        <a:off x="0" y="0"/>
                        <a:ext cx="542" cy="249"/>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3</a:t>
                        </a:r>
                        <a:endParaRPr lang="en-US" altLang="x-none" sz="2400" b="1" baseline="-20000" dirty="0">
                          <a:latin typeface="Times New Roman" panose="02020603050405020304" pitchFamily="2" charset="0"/>
                          <a:ea typeface="宋体" panose="02010600030101010101" pitchFamily="2" charset="-122"/>
                        </a:endParaRPr>
                      </a:p>
                    </p:txBody>
                  </p:sp>
                  <p:sp>
                    <p:nvSpPr>
                      <p:cNvPr id="527469" name="直接连接符 573549"/>
                      <p:cNvSpPr/>
                      <p:nvPr/>
                    </p:nvSpPr>
                    <p:spPr>
                      <a:xfrm>
                        <a:off x="318" y="0"/>
                        <a:ext cx="0" cy="249"/>
                      </a:xfrm>
                      <a:prstGeom prst="line">
                        <a:avLst/>
                      </a:prstGeom>
                      <a:ln w="9525" cap="flat" cmpd="sng">
                        <a:solidFill>
                          <a:schemeClr val="tx1"/>
                        </a:solidFill>
                        <a:prstDash val="solid"/>
                        <a:round/>
                        <a:headEnd type="none" w="med" len="med"/>
                        <a:tailEnd type="none" w="med" len="med"/>
                      </a:ln>
                    </p:spPr>
                  </p:sp>
                </p:grpSp>
                <p:grpSp>
                  <p:nvGrpSpPr>
                    <p:cNvPr id="527470" name="组合 573550"/>
                    <p:cNvGrpSpPr/>
                    <p:nvPr/>
                  </p:nvGrpSpPr>
                  <p:grpSpPr>
                    <a:xfrm>
                      <a:off x="0" y="743"/>
                      <a:ext cx="542" cy="249"/>
                      <a:chOff x="0" y="0"/>
                      <a:chExt cx="542" cy="249"/>
                    </a:xfrm>
                  </p:grpSpPr>
                  <p:sp>
                    <p:nvSpPr>
                      <p:cNvPr id="527471" name="矩形 573551"/>
                      <p:cNvSpPr/>
                      <p:nvPr/>
                    </p:nvSpPr>
                    <p:spPr>
                      <a:xfrm>
                        <a:off x="0" y="0"/>
                        <a:ext cx="542" cy="249"/>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4</a:t>
                        </a:r>
                        <a:endParaRPr lang="en-US" altLang="x-none" sz="2400" b="1" baseline="-20000" dirty="0">
                          <a:latin typeface="Times New Roman" panose="02020603050405020304" pitchFamily="2" charset="0"/>
                          <a:ea typeface="宋体" panose="02010600030101010101" pitchFamily="2" charset="-122"/>
                        </a:endParaRPr>
                      </a:p>
                    </p:txBody>
                  </p:sp>
                  <p:sp>
                    <p:nvSpPr>
                      <p:cNvPr id="527472" name="直接连接符 573552"/>
                      <p:cNvSpPr/>
                      <p:nvPr/>
                    </p:nvSpPr>
                    <p:spPr>
                      <a:xfrm>
                        <a:off x="318" y="0"/>
                        <a:ext cx="0" cy="249"/>
                      </a:xfrm>
                      <a:prstGeom prst="line">
                        <a:avLst/>
                      </a:prstGeom>
                      <a:ln w="9525" cap="flat" cmpd="sng">
                        <a:solidFill>
                          <a:schemeClr val="tx1"/>
                        </a:solidFill>
                        <a:prstDash val="solid"/>
                        <a:round/>
                        <a:headEnd type="none" w="med" len="med"/>
                        <a:tailEnd type="none" w="med" len="med"/>
                      </a:ln>
                    </p:spPr>
                  </p:sp>
                </p:grpSp>
                <p:grpSp>
                  <p:nvGrpSpPr>
                    <p:cNvPr id="527473" name="组合 573553"/>
                    <p:cNvGrpSpPr/>
                    <p:nvPr/>
                  </p:nvGrpSpPr>
                  <p:grpSpPr>
                    <a:xfrm>
                      <a:off x="0" y="991"/>
                      <a:ext cx="542" cy="249"/>
                      <a:chOff x="0" y="0"/>
                      <a:chExt cx="542" cy="249"/>
                    </a:xfrm>
                  </p:grpSpPr>
                  <p:sp>
                    <p:nvSpPr>
                      <p:cNvPr id="527474" name="矩形 573554"/>
                      <p:cNvSpPr/>
                      <p:nvPr/>
                    </p:nvSpPr>
                    <p:spPr>
                      <a:xfrm>
                        <a:off x="0" y="0"/>
                        <a:ext cx="542" cy="249"/>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5</a:t>
                        </a:r>
                        <a:endParaRPr lang="en-US" altLang="x-none" sz="2400" b="1" baseline="-20000" dirty="0">
                          <a:latin typeface="Times New Roman" panose="02020603050405020304" pitchFamily="2" charset="0"/>
                          <a:ea typeface="宋体" panose="02010600030101010101" pitchFamily="2" charset="-122"/>
                        </a:endParaRPr>
                      </a:p>
                    </p:txBody>
                  </p:sp>
                  <p:sp>
                    <p:nvSpPr>
                      <p:cNvPr id="527475" name="直接连接符 573555"/>
                      <p:cNvSpPr/>
                      <p:nvPr/>
                    </p:nvSpPr>
                    <p:spPr>
                      <a:xfrm>
                        <a:off x="318" y="0"/>
                        <a:ext cx="0" cy="249"/>
                      </a:xfrm>
                      <a:prstGeom prst="line">
                        <a:avLst/>
                      </a:prstGeom>
                      <a:ln w="9525" cap="flat" cmpd="sng">
                        <a:solidFill>
                          <a:schemeClr val="tx1"/>
                        </a:solidFill>
                        <a:prstDash val="solid"/>
                        <a:round/>
                        <a:headEnd type="none" w="med" len="med"/>
                        <a:tailEnd type="none" w="med" len="med"/>
                      </a:ln>
                    </p:spPr>
                  </p:sp>
                </p:grpSp>
                <p:grpSp>
                  <p:nvGrpSpPr>
                    <p:cNvPr id="527476" name="组合 573556"/>
                    <p:cNvGrpSpPr/>
                    <p:nvPr/>
                  </p:nvGrpSpPr>
                  <p:grpSpPr>
                    <a:xfrm>
                      <a:off x="0" y="1244"/>
                      <a:ext cx="542" cy="249"/>
                      <a:chOff x="0" y="0"/>
                      <a:chExt cx="542" cy="249"/>
                    </a:xfrm>
                  </p:grpSpPr>
                  <p:sp>
                    <p:nvSpPr>
                      <p:cNvPr id="527477" name="矩形 573557"/>
                      <p:cNvSpPr/>
                      <p:nvPr/>
                    </p:nvSpPr>
                    <p:spPr>
                      <a:xfrm>
                        <a:off x="0" y="0"/>
                        <a:ext cx="542" cy="249"/>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b="1" dirty="0">
                            <a:latin typeface="宋体" panose="02010600030101010101" pitchFamily="2" charset="-122"/>
                            <a:ea typeface="宋体" panose="02010600030101010101" pitchFamily="2" charset="-122"/>
                          </a:rPr>
                          <a:t>┇ ┇</a:t>
                        </a:r>
                        <a:endParaRPr lang="zh-CN" altLang="en-US" sz="2400" b="1" baseline="-20000" dirty="0">
                          <a:latin typeface="宋体" panose="02010600030101010101" pitchFamily="2" charset="-122"/>
                          <a:ea typeface="宋体" panose="02010600030101010101" pitchFamily="2" charset="-122"/>
                        </a:endParaRPr>
                      </a:p>
                    </p:txBody>
                  </p:sp>
                  <p:sp>
                    <p:nvSpPr>
                      <p:cNvPr id="527478" name="直接连接符 573558"/>
                      <p:cNvSpPr/>
                      <p:nvPr/>
                    </p:nvSpPr>
                    <p:spPr>
                      <a:xfrm>
                        <a:off x="318" y="0"/>
                        <a:ext cx="0" cy="249"/>
                      </a:xfrm>
                      <a:prstGeom prst="line">
                        <a:avLst/>
                      </a:prstGeom>
                      <a:ln w="9525" cap="flat" cmpd="sng">
                        <a:solidFill>
                          <a:schemeClr val="tx1"/>
                        </a:solidFill>
                        <a:prstDash val="solid"/>
                        <a:round/>
                        <a:headEnd type="none" w="med" len="med"/>
                        <a:tailEnd type="none" w="med" len="med"/>
                      </a:ln>
                    </p:spPr>
                  </p:sp>
                </p:grpSp>
                <p:sp>
                  <p:nvSpPr>
                    <p:cNvPr id="527479" name="矩形 573559"/>
                    <p:cNvSpPr/>
                    <p:nvPr/>
                  </p:nvSpPr>
                  <p:spPr>
                    <a:xfrm>
                      <a:off x="0" y="1500"/>
                      <a:ext cx="542" cy="249"/>
                    </a:xfrm>
                    <a:prstGeom prst="rect">
                      <a:avLst/>
                    </a:prstGeom>
                    <a:solidFill>
                      <a:schemeClr val="bg2"/>
                    </a:solidFill>
                    <a:ln w="9525" cap="flat" cmpd="sng">
                      <a:solidFill>
                        <a:schemeClr val="tx1"/>
                      </a:solidFill>
                      <a:prstDash val="solid"/>
                      <a:miter/>
                      <a:headEnd type="none" w="med" len="med"/>
                      <a:tailEnd type="none" w="med" len="med"/>
                    </a:ln>
                  </p:spPr>
                  <p:txBody>
                    <a:bodyPr wrap="none" anchor="ctr"/>
                    <a:p>
                      <a:endParaRPr lang="zh-CN" altLang="en-US" sz="2400" b="1" baseline="-20000" dirty="0">
                        <a:latin typeface="Times New Roman" panose="02020603050405020304" pitchFamily="2" charset="0"/>
                        <a:ea typeface="宋体" panose="02010600030101010101" pitchFamily="2" charset="-122"/>
                      </a:endParaRPr>
                    </a:p>
                  </p:txBody>
                </p:sp>
              </p:grpSp>
            </p:grpSp>
          </p:grpSp>
        </p:grpSp>
        <p:grpSp>
          <p:nvGrpSpPr>
            <p:cNvPr id="527480" name="组合 573560"/>
            <p:cNvGrpSpPr/>
            <p:nvPr/>
          </p:nvGrpSpPr>
          <p:grpSpPr>
            <a:xfrm>
              <a:off x="228" y="2336"/>
              <a:ext cx="4717" cy="1746"/>
              <a:chOff x="0" y="0"/>
              <a:chExt cx="4717" cy="1746"/>
            </a:xfrm>
          </p:grpSpPr>
          <p:grpSp>
            <p:nvGrpSpPr>
              <p:cNvPr id="527481" name="组合 573561"/>
              <p:cNvGrpSpPr/>
              <p:nvPr/>
            </p:nvGrpSpPr>
            <p:grpSpPr>
              <a:xfrm>
                <a:off x="0" y="31"/>
                <a:ext cx="2061" cy="1715"/>
                <a:chOff x="0" y="0"/>
                <a:chExt cx="2061" cy="1715"/>
              </a:xfrm>
            </p:grpSpPr>
            <p:sp>
              <p:nvSpPr>
                <p:cNvPr id="527482" name="矩形 573562"/>
                <p:cNvSpPr/>
                <p:nvPr/>
              </p:nvSpPr>
              <p:spPr>
                <a:xfrm>
                  <a:off x="333" y="1488"/>
                  <a:ext cx="1428"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7-29  </a:t>
                  </a:r>
                  <a:r>
                    <a:rPr lang="zh-CN" altLang="en-US" sz="2000" b="1" dirty="0">
                      <a:latin typeface="Times New Roman" panose="02020603050405020304" pitchFamily="2" charset="0"/>
                      <a:ea typeface="宋体" panose="02010600030101010101" pitchFamily="2" charset="-122"/>
                    </a:rPr>
                    <a:t>带权有向图</a:t>
                  </a:r>
                  <a:endParaRPr lang="zh-CN" altLang="en-US" sz="2000" b="1" dirty="0">
                    <a:latin typeface="Times New Roman" panose="02020603050405020304" pitchFamily="2" charset="0"/>
                    <a:ea typeface="宋体" panose="02010600030101010101" pitchFamily="2" charset="-122"/>
                  </a:endParaRPr>
                </a:p>
              </p:txBody>
            </p:sp>
            <p:grpSp>
              <p:nvGrpSpPr>
                <p:cNvPr id="527483" name="组合 573563"/>
                <p:cNvGrpSpPr/>
                <p:nvPr/>
              </p:nvGrpSpPr>
              <p:grpSpPr>
                <a:xfrm>
                  <a:off x="0" y="0"/>
                  <a:ext cx="2061" cy="1424"/>
                  <a:chOff x="0" y="0"/>
                  <a:chExt cx="2061" cy="1424"/>
                </a:xfrm>
              </p:grpSpPr>
              <p:sp>
                <p:nvSpPr>
                  <p:cNvPr id="527484" name="椭圆 573564"/>
                  <p:cNvSpPr/>
                  <p:nvPr/>
                </p:nvSpPr>
                <p:spPr>
                  <a:xfrm>
                    <a:off x="1040" y="88"/>
                    <a:ext cx="317" cy="272"/>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000" dirty="0">
                        <a:latin typeface="Times New Roman" panose="02020603050405020304" pitchFamily="2" charset="0"/>
                        <a:ea typeface="宋体" panose="02010600030101010101" pitchFamily="2" charset="-122"/>
                      </a:rPr>
                      <a:t>V</a:t>
                    </a:r>
                    <a:r>
                      <a:rPr lang="en-US" altLang="x-none" sz="2000" baseline="-18000" dirty="0">
                        <a:latin typeface="Times New Roman" panose="02020603050405020304" pitchFamily="2" charset="0"/>
                        <a:ea typeface="宋体" panose="02010600030101010101" pitchFamily="2" charset="-122"/>
                      </a:rPr>
                      <a:t>2</a:t>
                    </a:r>
                    <a:endParaRPr lang="en-US" altLang="x-none" sz="2000" baseline="-18000" dirty="0">
                      <a:latin typeface="Times New Roman" panose="02020603050405020304" pitchFamily="2" charset="0"/>
                      <a:ea typeface="宋体" panose="02010600030101010101" pitchFamily="2" charset="-122"/>
                    </a:endParaRPr>
                  </a:p>
                </p:txBody>
              </p:sp>
              <p:sp>
                <p:nvSpPr>
                  <p:cNvPr id="527485" name="椭圆 573565"/>
                  <p:cNvSpPr/>
                  <p:nvPr/>
                </p:nvSpPr>
                <p:spPr>
                  <a:xfrm>
                    <a:off x="1744" y="544"/>
                    <a:ext cx="317" cy="272"/>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000" dirty="0">
                        <a:latin typeface="Times New Roman" panose="02020603050405020304" pitchFamily="2" charset="0"/>
                        <a:ea typeface="宋体" panose="02010600030101010101" pitchFamily="2" charset="-122"/>
                      </a:rPr>
                      <a:t>V</a:t>
                    </a:r>
                    <a:r>
                      <a:rPr lang="en-US" altLang="x-none" sz="2000" baseline="-18000" dirty="0">
                        <a:latin typeface="Times New Roman" panose="02020603050405020304" pitchFamily="2" charset="0"/>
                        <a:ea typeface="宋体" panose="02010600030101010101" pitchFamily="2" charset="-122"/>
                      </a:rPr>
                      <a:t>4</a:t>
                    </a:r>
                    <a:endParaRPr lang="en-US" altLang="x-none" sz="2000" baseline="-18000" dirty="0">
                      <a:latin typeface="Times New Roman" panose="02020603050405020304" pitchFamily="2" charset="0"/>
                      <a:ea typeface="宋体" panose="02010600030101010101" pitchFamily="2" charset="-122"/>
                    </a:endParaRPr>
                  </a:p>
                </p:txBody>
              </p:sp>
              <p:sp>
                <p:nvSpPr>
                  <p:cNvPr id="527486" name="椭圆 573566"/>
                  <p:cNvSpPr/>
                  <p:nvPr/>
                </p:nvSpPr>
                <p:spPr>
                  <a:xfrm>
                    <a:off x="112" y="1008"/>
                    <a:ext cx="317" cy="272"/>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000" dirty="0">
                        <a:latin typeface="Times New Roman" panose="02020603050405020304" pitchFamily="2" charset="0"/>
                        <a:ea typeface="宋体" panose="02010600030101010101" pitchFamily="2" charset="-122"/>
                      </a:rPr>
                      <a:t>V</a:t>
                    </a:r>
                    <a:r>
                      <a:rPr lang="en-US" altLang="x-none" sz="2000" baseline="-18000" dirty="0">
                        <a:latin typeface="Times New Roman" panose="02020603050405020304" pitchFamily="2" charset="0"/>
                        <a:ea typeface="宋体" panose="02010600030101010101" pitchFamily="2" charset="-122"/>
                      </a:rPr>
                      <a:t>5</a:t>
                    </a:r>
                    <a:endParaRPr lang="en-US" altLang="x-none" sz="2000" baseline="-18000" dirty="0">
                      <a:latin typeface="Times New Roman" panose="02020603050405020304" pitchFamily="2" charset="0"/>
                      <a:ea typeface="宋体" panose="02010600030101010101" pitchFamily="2" charset="-122"/>
                    </a:endParaRPr>
                  </a:p>
                </p:txBody>
              </p:sp>
              <p:sp>
                <p:nvSpPr>
                  <p:cNvPr id="527487" name="椭圆 573567"/>
                  <p:cNvSpPr/>
                  <p:nvPr/>
                </p:nvSpPr>
                <p:spPr>
                  <a:xfrm>
                    <a:off x="1088" y="1008"/>
                    <a:ext cx="317" cy="272"/>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000" dirty="0">
                        <a:latin typeface="Times New Roman" panose="02020603050405020304" pitchFamily="2" charset="0"/>
                        <a:ea typeface="宋体" panose="02010600030101010101" pitchFamily="2" charset="-122"/>
                      </a:rPr>
                      <a:t>V</a:t>
                    </a:r>
                    <a:r>
                      <a:rPr lang="en-US" altLang="x-none" sz="2000" baseline="-18000" dirty="0">
                        <a:latin typeface="Times New Roman" panose="02020603050405020304" pitchFamily="2" charset="0"/>
                        <a:ea typeface="宋体" panose="02010600030101010101" pitchFamily="2" charset="-122"/>
                      </a:rPr>
                      <a:t>6</a:t>
                    </a:r>
                    <a:endParaRPr lang="en-US" altLang="x-none" sz="2000" baseline="-18000" dirty="0">
                      <a:latin typeface="Times New Roman" panose="02020603050405020304" pitchFamily="2" charset="0"/>
                      <a:ea typeface="宋体" panose="02010600030101010101" pitchFamily="2" charset="-122"/>
                    </a:endParaRPr>
                  </a:p>
                </p:txBody>
              </p:sp>
              <p:sp>
                <p:nvSpPr>
                  <p:cNvPr id="527488" name="椭圆 573568"/>
                  <p:cNvSpPr/>
                  <p:nvPr/>
                </p:nvSpPr>
                <p:spPr>
                  <a:xfrm>
                    <a:off x="112" y="80"/>
                    <a:ext cx="317" cy="272"/>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000" dirty="0">
                        <a:latin typeface="Times New Roman" panose="02020603050405020304" pitchFamily="2" charset="0"/>
                        <a:ea typeface="宋体" panose="02010600030101010101" pitchFamily="2" charset="-122"/>
                      </a:rPr>
                      <a:t>V</a:t>
                    </a:r>
                    <a:r>
                      <a:rPr lang="en-US" altLang="x-none" sz="2000" baseline="-18000" dirty="0">
                        <a:latin typeface="Times New Roman" panose="02020603050405020304" pitchFamily="2" charset="0"/>
                        <a:ea typeface="宋体" panose="02010600030101010101" pitchFamily="2" charset="-122"/>
                      </a:rPr>
                      <a:t>1</a:t>
                    </a:r>
                    <a:endParaRPr lang="en-US" altLang="x-none" sz="2000" baseline="-18000" dirty="0">
                      <a:latin typeface="Times New Roman" panose="02020603050405020304" pitchFamily="2" charset="0"/>
                      <a:ea typeface="宋体" panose="02010600030101010101" pitchFamily="2" charset="-122"/>
                    </a:endParaRPr>
                  </a:p>
                </p:txBody>
              </p:sp>
              <p:grpSp>
                <p:nvGrpSpPr>
                  <p:cNvPr id="527489" name="组合 573569"/>
                  <p:cNvGrpSpPr/>
                  <p:nvPr/>
                </p:nvGrpSpPr>
                <p:grpSpPr>
                  <a:xfrm>
                    <a:off x="0" y="352"/>
                    <a:ext cx="272" cy="657"/>
                    <a:chOff x="0" y="0"/>
                    <a:chExt cx="272" cy="657"/>
                  </a:xfrm>
                </p:grpSpPr>
                <p:sp>
                  <p:nvSpPr>
                    <p:cNvPr id="527490" name="矩形 573570"/>
                    <p:cNvSpPr/>
                    <p:nvPr/>
                  </p:nvSpPr>
                  <p:spPr>
                    <a:xfrm>
                      <a:off x="0" y="221"/>
                      <a:ext cx="272"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10</a:t>
                      </a:r>
                      <a:endParaRPr lang="en-US" altLang="x-none" sz="2400" dirty="0">
                        <a:latin typeface="Times New Roman" panose="02020603050405020304" pitchFamily="2" charset="0"/>
                        <a:ea typeface="宋体" panose="02010600030101010101" pitchFamily="2" charset="-122"/>
                      </a:endParaRPr>
                    </a:p>
                  </p:txBody>
                </p:sp>
                <p:sp>
                  <p:nvSpPr>
                    <p:cNvPr id="527491" name="直接连接符 573571"/>
                    <p:cNvSpPr/>
                    <p:nvPr/>
                  </p:nvSpPr>
                  <p:spPr>
                    <a:xfrm flipV="1">
                      <a:off x="272" y="0"/>
                      <a:ext cx="0" cy="657"/>
                    </a:xfrm>
                    <a:prstGeom prst="line">
                      <a:avLst/>
                    </a:prstGeom>
                    <a:ln w="28575" cap="flat" cmpd="sng">
                      <a:solidFill>
                        <a:schemeClr val="tx1"/>
                      </a:solidFill>
                      <a:prstDash val="solid"/>
                      <a:round/>
                      <a:headEnd type="none" w="med" len="med"/>
                      <a:tailEnd type="triangle" w="med" len="med"/>
                    </a:ln>
                  </p:spPr>
                </p:sp>
              </p:grpSp>
              <p:grpSp>
                <p:nvGrpSpPr>
                  <p:cNvPr id="527492" name="组合 573572"/>
                  <p:cNvGrpSpPr/>
                  <p:nvPr/>
                </p:nvGrpSpPr>
                <p:grpSpPr>
                  <a:xfrm>
                    <a:off x="432" y="0"/>
                    <a:ext cx="612" cy="227"/>
                    <a:chOff x="0" y="0"/>
                    <a:chExt cx="612" cy="227"/>
                  </a:xfrm>
                </p:grpSpPr>
                <p:sp>
                  <p:nvSpPr>
                    <p:cNvPr id="527493" name="矩形 573573"/>
                    <p:cNvSpPr/>
                    <p:nvPr/>
                  </p:nvSpPr>
                  <p:spPr>
                    <a:xfrm>
                      <a:off x="176" y="0"/>
                      <a:ext cx="272"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10</a:t>
                      </a:r>
                      <a:endParaRPr lang="en-US" altLang="x-none" sz="2400" dirty="0">
                        <a:latin typeface="Times New Roman" panose="02020603050405020304" pitchFamily="2" charset="0"/>
                        <a:ea typeface="宋体" panose="02010600030101010101" pitchFamily="2" charset="-122"/>
                      </a:endParaRPr>
                    </a:p>
                  </p:txBody>
                </p:sp>
                <p:sp>
                  <p:nvSpPr>
                    <p:cNvPr id="527494" name="直接连接符 573574"/>
                    <p:cNvSpPr/>
                    <p:nvPr/>
                  </p:nvSpPr>
                  <p:spPr>
                    <a:xfrm>
                      <a:off x="0" y="224"/>
                      <a:ext cx="612" cy="0"/>
                    </a:xfrm>
                    <a:prstGeom prst="line">
                      <a:avLst/>
                    </a:prstGeom>
                    <a:ln w="28575" cap="flat" cmpd="sng">
                      <a:solidFill>
                        <a:schemeClr val="tx1"/>
                      </a:solidFill>
                      <a:prstDash val="solid"/>
                      <a:round/>
                      <a:headEnd type="triangle" w="med" len="med"/>
                      <a:tailEnd type="none" w="med" len="med"/>
                    </a:ln>
                  </p:spPr>
                </p:sp>
              </p:grpSp>
              <p:grpSp>
                <p:nvGrpSpPr>
                  <p:cNvPr id="527495" name="组合 573575"/>
                  <p:cNvGrpSpPr/>
                  <p:nvPr/>
                </p:nvGrpSpPr>
                <p:grpSpPr>
                  <a:xfrm>
                    <a:off x="368" y="272"/>
                    <a:ext cx="440" cy="320"/>
                    <a:chOff x="0" y="0"/>
                    <a:chExt cx="440" cy="320"/>
                  </a:xfrm>
                </p:grpSpPr>
                <p:sp>
                  <p:nvSpPr>
                    <p:cNvPr id="527496" name="直接连接符 573576"/>
                    <p:cNvSpPr/>
                    <p:nvPr/>
                  </p:nvSpPr>
                  <p:spPr>
                    <a:xfrm>
                      <a:off x="0" y="48"/>
                      <a:ext cx="408" cy="272"/>
                    </a:xfrm>
                    <a:prstGeom prst="line">
                      <a:avLst/>
                    </a:prstGeom>
                    <a:ln w="28575" cap="flat" cmpd="sng">
                      <a:solidFill>
                        <a:schemeClr val="tx1"/>
                      </a:solidFill>
                      <a:prstDash val="solid"/>
                      <a:round/>
                      <a:headEnd type="none" w="med" len="med"/>
                      <a:tailEnd type="triangle" w="med" len="med"/>
                    </a:ln>
                  </p:spPr>
                </p:sp>
                <p:sp>
                  <p:nvSpPr>
                    <p:cNvPr id="527497" name="矩形 573577"/>
                    <p:cNvSpPr/>
                    <p:nvPr/>
                  </p:nvSpPr>
                  <p:spPr>
                    <a:xfrm>
                      <a:off x="168" y="0"/>
                      <a:ext cx="272"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15</a:t>
                      </a:r>
                      <a:endParaRPr lang="en-US" altLang="x-none" sz="2400" dirty="0">
                        <a:latin typeface="Times New Roman" panose="02020603050405020304" pitchFamily="2" charset="0"/>
                        <a:ea typeface="宋体" panose="02010600030101010101" pitchFamily="2" charset="-122"/>
                      </a:endParaRPr>
                    </a:p>
                  </p:txBody>
                </p:sp>
              </p:grpSp>
              <p:grpSp>
                <p:nvGrpSpPr>
                  <p:cNvPr id="527498" name="组合 573578"/>
                  <p:cNvGrpSpPr/>
                  <p:nvPr/>
                </p:nvGrpSpPr>
                <p:grpSpPr>
                  <a:xfrm>
                    <a:off x="368" y="744"/>
                    <a:ext cx="363" cy="292"/>
                    <a:chOff x="0" y="0"/>
                    <a:chExt cx="363" cy="292"/>
                  </a:xfrm>
                </p:grpSpPr>
                <p:sp>
                  <p:nvSpPr>
                    <p:cNvPr id="527499" name="直接连接符 573579"/>
                    <p:cNvSpPr/>
                    <p:nvPr/>
                  </p:nvSpPr>
                  <p:spPr>
                    <a:xfrm flipV="1">
                      <a:off x="0" y="88"/>
                      <a:ext cx="363" cy="204"/>
                    </a:xfrm>
                    <a:prstGeom prst="line">
                      <a:avLst/>
                    </a:prstGeom>
                    <a:ln w="28575" cap="flat" cmpd="sng">
                      <a:solidFill>
                        <a:schemeClr val="tx1"/>
                      </a:solidFill>
                      <a:prstDash val="solid"/>
                      <a:round/>
                      <a:headEnd type="none" w="med" len="med"/>
                      <a:tailEnd type="triangle" w="med" len="med"/>
                    </a:ln>
                  </p:spPr>
                </p:sp>
                <p:sp>
                  <p:nvSpPr>
                    <p:cNvPr id="527500" name="矩形 573580"/>
                    <p:cNvSpPr/>
                    <p:nvPr/>
                  </p:nvSpPr>
                  <p:spPr>
                    <a:xfrm>
                      <a:off x="8" y="0"/>
                      <a:ext cx="181"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4</a:t>
                      </a:r>
                      <a:endParaRPr lang="en-US" altLang="x-none" sz="2400" dirty="0">
                        <a:latin typeface="Times New Roman" panose="02020603050405020304" pitchFamily="2" charset="0"/>
                        <a:ea typeface="宋体" panose="02010600030101010101" pitchFamily="2" charset="-122"/>
                      </a:endParaRPr>
                    </a:p>
                  </p:txBody>
                </p:sp>
              </p:grpSp>
              <p:grpSp>
                <p:nvGrpSpPr>
                  <p:cNvPr id="527501" name="组合 573581"/>
                  <p:cNvGrpSpPr/>
                  <p:nvPr/>
                </p:nvGrpSpPr>
                <p:grpSpPr>
                  <a:xfrm>
                    <a:off x="424" y="352"/>
                    <a:ext cx="771" cy="816"/>
                    <a:chOff x="0" y="0"/>
                    <a:chExt cx="771" cy="816"/>
                  </a:xfrm>
                </p:grpSpPr>
                <p:sp>
                  <p:nvSpPr>
                    <p:cNvPr id="527502" name="矩形 573582"/>
                    <p:cNvSpPr/>
                    <p:nvPr/>
                  </p:nvSpPr>
                  <p:spPr>
                    <a:xfrm>
                      <a:off x="216" y="552"/>
                      <a:ext cx="272"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30</a:t>
                      </a:r>
                      <a:endParaRPr lang="en-US" altLang="x-none" sz="2400" dirty="0">
                        <a:latin typeface="Times New Roman" panose="02020603050405020304" pitchFamily="2" charset="0"/>
                        <a:ea typeface="宋体" panose="02010600030101010101" pitchFamily="2" charset="-122"/>
                      </a:endParaRPr>
                    </a:p>
                  </p:txBody>
                </p:sp>
                <p:sp>
                  <p:nvSpPr>
                    <p:cNvPr id="527503" name="未知"/>
                    <p:cNvSpPr/>
                    <p:nvPr/>
                  </p:nvSpPr>
                  <p:spPr>
                    <a:xfrm>
                      <a:off x="0" y="0"/>
                      <a:ext cx="771" cy="816"/>
                    </a:xfrm>
                    <a:custGeom>
                      <a:avLst/>
                      <a:gdLst/>
                      <a:ahLst/>
                      <a:cxnLst/>
                      <a:pathLst>
                        <a:path w="760" h="904">
                          <a:moveTo>
                            <a:pt x="720" y="0"/>
                          </a:moveTo>
                          <a:cubicBezTo>
                            <a:pt x="740" y="100"/>
                            <a:pt x="760" y="200"/>
                            <a:pt x="720" y="336"/>
                          </a:cubicBezTo>
                          <a:cubicBezTo>
                            <a:pt x="680" y="472"/>
                            <a:pt x="600" y="728"/>
                            <a:pt x="480" y="816"/>
                          </a:cubicBezTo>
                          <a:cubicBezTo>
                            <a:pt x="360" y="904"/>
                            <a:pt x="80" y="856"/>
                            <a:pt x="0" y="864"/>
                          </a:cubicBezTo>
                        </a:path>
                      </a:pathLst>
                    </a:custGeom>
                    <a:noFill/>
                    <a:ln w="28575" cap="flat" cmpd="sng">
                      <a:solidFill>
                        <a:schemeClr val="tx1"/>
                      </a:solidFill>
                      <a:prstDash val="solid"/>
                      <a:round/>
                      <a:headEnd type="none" w="med" len="med"/>
                      <a:tailEnd type="triangle" w="med" len="med"/>
                    </a:ln>
                  </p:spPr>
                  <p:txBody>
                    <a:bodyPr/>
                    <a:p>
                      <a:endParaRPr lang="zh-CN" altLang="en-US" sz="2400"/>
                    </a:p>
                  </p:txBody>
                </p:sp>
              </p:grpSp>
              <p:grpSp>
                <p:nvGrpSpPr>
                  <p:cNvPr id="527504" name="组合 573584"/>
                  <p:cNvGrpSpPr/>
                  <p:nvPr/>
                </p:nvGrpSpPr>
                <p:grpSpPr>
                  <a:xfrm>
                    <a:off x="1232" y="352"/>
                    <a:ext cx="181" cy="657"/>
                    <a:chOff x="0" y="0"/>
                    <a:chExt cx="181" cy="657"/>
                  </a:xfrm>
                </p:grpSpPr>
                <p:sp>
                  <p:nvSpPr>
                    <p:cNvPr id="527505" name="矩形 573585"/>
                    <p:cNvSpPr/>
                    <p:nvPr/>
                  </p:nvSpPr>
                  <p:spPr>
                    <a:xfrm>
                      <a:off x="0" y="317"/>
                      <a:ext cx="181"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6</a:t>
                      </a:r>
                      <a:endParaRPr lang="en-US" altLang="x-none" sz="2400" dirty="0">
                        <a:latin typeface="Times New Roman" panose="02020603050405020304" pitchFamily="2" charset="0"/>
                        <a:ea typeface="宋体" panose="02010600030101010101" pitchFamily="2" charset="-122"/>
                      </a:endParaRPr>
                    </a:p>
                  </p:txBody>
                </p:sp>
                <p:sp>
                  <p:nvSpPr>
                    <p:cNvPr id="527506" name="直接连接符 573586"/>
                    <p:cNvSpPr/>
                    <p:nvPr/>
                  </p:nvSpPr>
                  <p:spPr>
                    <a:xfrm flipV="1">
                      <a:off x="16" y="0"/>
                      <a:ext cx="0" cy="657"/>
                    </a:xfrm>
                    <a:prstGeom prst="line">
                      <a:avLst/>
                    </a:prstGeom>
                    <a:ln w="28575" cap="flat" cmpd="sng">
                      <a:solidFill>
                        <a:schemeClr val="tx1"/>
                      </a:solidFill>
                      <a:prstDash val="solid"/>
                      <a:round/>
                      <a:headEnd type="none" w="med" len="med"/>
                      <a:tailEnd type="triangle" w="med" len="med"/>
                    </a:ln>
                  </p:spPr>
                </p:sp>
              </p:grpSp>
              <p:grpSp>
                <p:nvGrpSpPr>
                  <p:cNvPr id="527507" name="组合 573587"/>
                  <p:cNvGrpSpPr/>
                  <p:nvPr/>
                </p:nvGrpSpPr>
                <p:grpSpPr>
                  <a:xfrm>
                    <a:off x="424" y="1197"/>
                    <a:ext cx="680" cy="227"/>
                    <a:chOff x="0" y="0"/>
                    <a:chExt cx="680" cy="227"/>
                  </a:xfrm>
                </p:grpSpPr>
                <p:sp>
                  <p:nvSpPr>
                    <p:cNvPr id="527508" name="矩形 573588"/>
                    <p:cNvSpPr/>
                    <p:nvPr/>
                  </p:nvSpPr>
                  <p:spPr>
                    <a:xfrm>
                      <a:off x="216" y="0"/>
                      <a:ext cx="272"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10</a:t>
                      </a:r>
                      <a:endParaRPr lang="en-US" altLang="x-none" sz="2400" dirty="0">
                        <a:latin typeface="Times New Roman" panose="02020603050405020304" pitchFamily="2" charset="0"/>
                        <a:ea typeface="宋体" panose="02010600030101010101" pitchFamily="2" charset="-122"/>
                      </a:endParaRPr>
                    </a:p>
                  </p:txBody>
                </p:sp>
                <p:sp>
                  <p:nvSpPr>
                    <p:cNvPr id="527509" name="直接连接符 573589"/>
                    <p:cNvSpPr/>
                    <p:nvPr/>
                  </p:nvSpPr>
                  <p:spPr>
                    <a:xfrm>
                      <a:off x="0" y="11"/>
                      <a:ext cx="680" cy="0"/>
                    </a:xfrm>
                    <a:prstGeom prst="line">
                      <a:avLst/>
                    </a:prstGeom>
                    <a:ln w="28575" cap="flat" cmpd="sng">
                      <a:solidFill>
                        <a:schemeClr val="tx1"/>
                      </a:solidFill>
                      <a:prstDash val="solid"/>
                      <a:round/>
                      <a:headEnd type="none" w="med" len="med"/>
                      <a:tailEnd type="triangle" w="med" len="med"/>
                    </a:ln>
                  </p:spPr>
                </p:sp>
              </p:grpSp>
              <p:grpSp>
                <p:nvGrpSpPr>
                  <p:cNvPr id="527510" name="组合 573590"/>
                  <p:cNvGrpSpPr/>
                  <p:nvPr/>
                </p:nvGrpSpPr>
                <p:grpSpPr>
                  <a:xfrm>
                    <a:off x="1392" y="800"/>
                    <a:ext cx="512" cy="291"/>
                    <a:chOff x="0" y="0"/>
                    <a:chExt cx="512" cy="291"/>
                  </a:xfrm>
                </p:grpSpPr>
                <p:sp>
                  <p:nvSpPr>
                    <p:cNvPr id="527511" name="矩形 573591"/>
                    <p:cNvSpPr/>
                    <p:nvPr/>
                  </p:nvSpPr>
                  <p:spPr>
                    <a:xfrm>
                      <a:off x="240" y="64"/>
                      <a:ext cx="272"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15</a:t>
                      </a:r>
                      <a:endParaRPr lang="en-US" altLang="x-none" sz="2400" dirty="0">
                        <a:latin typeface="Times New Roman" panose="02020603050405020304" pitchFamily="2" charset="0"/>
                        <a:ea typeface="宋体" panose="02010600030101010101" pitchFamily="2" charset="-122"/>
                      </a:endParaRPr>
                    </a:p>
                  </p:txBody>
                </p:sp>
                <p:sp>
                  <p:nvSpPr>
                    <p:cNvPr id="527512" name="直接连接符 573592"/>
                    <p:cNvSpPr/>
                    <p:nvPr/>
                  </p:nvSpPr>
                  <p:spPr>
                    <a:xfrm flipH="1">
                      <a:off x="0" y="0"/>
                      <a:ext cx="432" cy="288"/>
                    </a:xfrm>
                    <a:prstGeom prst="line">
                      <a:avLst/>
                    </a:prstGeom>
                    <a:ln w="28575" cap="flat" cmpd="sng">
                      <a:solidFill>
                        <a:schemeClr val="tx1"/>
                      </a:solidFill>
                      <a:prstDash val="solid"/>
                      <a:round/>
                      <a:headEnd type="none" w="med" len="med"/>
                      <a:tailEnd type="triangle" w="med" len="med"/>
                    </a:ln>
                  </p:spPr>
                </p:sp>
              </p:grpSp>
              <p:grpSp>
                <p:nvGrpSpPr>
                  <p:cNvPr id="527513" name="组合 573593"/>
                  <p:cNvGrpSpPr/>
                  <p:nvPr/>
                </p:nvGrpSpPr>
                <p:grpSpPr>
                  <a:xfrm>
                    <a:off x="1280" y="32"/>
                    <a:ext cx="624" cy="504"/>
                    <a:chOff x="0" y="0"/>
                    <a:chExt cx="624" cy="504"/>
                  </a:xfrm>
                </p:grpSpPr>
                <p:sp>
                  <p:nvSpPr>
                    <p:cNvPr id="527514" name="矩形 573594"/>
                    <p:cNvSpPr/>
                    <p:nvPr/>
                  </p:nvSpPr>
                  <p:spPr>
                    <a:xfrm>
                      <a:off x="336" y="48"/>
                      <a:ext cx="227"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5</a:t>
                      </a:r>
                      <a:endParaRPr lang="en-US" altLang="x-none" sz="2400" dirty="0">
                        <a:latin typeface="Times New Roman" panose="02020603050405020304" pitchFamily="2" charset="0"/>
                        <a:ea typeface="宋体" panose="02010600030101010101" pitchFamily="2" charset="-122"/>
                      </a:endParaRPr>
                    </a:p>
                  </p:txBody>
                </p:sp>
                <p:sp>
                  <p:nvSpPr>
                    <p:cNvPr id="527515" name="未知"/>
                    <p:cNvSpPr/>
                    <p:nvPr/>
                  </p:nvSpPr>
                  <p:spPr>
                    <a:xfrm>
                      <a:off x="0" y="0"/>
                      <a:ext cx="624" cy="504"/>
                    </a:xfrm>
                    <a:custGeom>
                      <a:avLst/>
                      <a:gdLst/>
                      <a:ahLst/>
                      <a:cxnLst/>
                      <a:pathLst>
                        <a:path w="624" h="504">
                          <a:moveTo>
                            <a:pt x="0" y="72"/>
                          </a:moveTo>
                          <a:cubicBezTo>
                            <a:pt x="44" y="36"/>
                            <a:pt x="88" y="0"/>
                            <a:pt x="192" y="72"/>
                          </a:cubicBezTo>
                          <a:cubicBezTo>
                            <a:pt x="296" y="144"/>
                            <a:pt x="552" y="432"/>
                            <a:pt x="624" y="504"/>
                          </a:cubicBezTo>
                        </a:path>
                      </a:pathLst>
                    </a:custGeom>
                    <a:noFill/>
                    <a:ln w="28575" cap="flat" cmpd="sng">
                      <a:solidFill>
                        <a:schemeClr val="tx1"/>
                      </a:solidFill>
                      <a:prstDash val="solid"/>
                      <a:round/>
                      <a:headEnd type="none" w="med" len="med"/>
                      <a:tailEnd type="triangle" w="med" len="med"/>
                    </a:ln>
                  </p:spPr>
                  <p:txBody>
                    <a:bodyPr/>
                    <a:p>
                      <a:endParaRPr lang="zh-CN" altLang="en-US" sz="2400"/>
                    </a:p>
                  </p:txBody>
                </p:sp>
              </p:grpSp>
              <p:grpSp>
                <p:nvGrpSpPr>
                  <p:cNvPr id="527516" name="组合 573596"/>
                  <p:cNvGrpSpPr/>
                  <p:nvPr/>
                </p:nvGrpSpPr>
                <p:grpSpPr>
                  <a:xfrm>
                    <a:off x="1304" y="272"/>
                    <a:ext cx="464" cy="347"/>
                    <a:chOff x="0" y="0"/>
                    <a:chExt cx="464" cy="347"/>
                  </a:xfrm>
                </p:grpSpPr>
                <p:sp>
                  <p:nvSpPr>
                    <p:cNvPr id="527517" name="矩形 573597"/>
                    <p:cNvSpPr/>
                    <p:nvPr/>
                  </p:nvSpPr>
                  <p:spPr>
                    <a:xfrm>
                      <a:off x="0" y="120"/>
                      <a:ext cx="272"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20</a:t>
                      </a:r>
                      <a:endParaRPr lang="en-US" altLang="x-none" sz="2400" dirty="0">
                        <a:latin typeface="Times New Roman" panose="02020603050405020304" pitchFamily="2" charset="0"/>
                        <a:ea typeface="宋体" panose="02010600030101010101" pitchFamily="2" charset="-122"/>
                      </a:endParaRPr>
                    </a:p>
                  </p:txBody>
                </p:sp>
                <p:sp>
                  <p:nvSpPr>
                    <p:cNvPr id="527518" name="直接连接符 573598"/>
                    <p:cNvSpPr/>
                    <p:nvPr/>
                  </p:nvSpPr>
                  <p:spPr>
                    <a:xfrm flipH="1" flipV="1">
                      <a:off x="32" y="0"/>
                      <a:ext cx="432" cy="336"/>
                    </a:xfrm>
                    <a:prstGeom prst="line">
                      <a:avLst/>
                    </a:prstGeom>
                    <a:ln w="28575" cap="flat" cmpd="sng">
                      <a:solidFill>
                        <a:schemeClr val="tx1"/>
                      </a:solidFill>
                      <a:prstDash val="solid"/>
                      <a:round/>
                      <a:headEnd type="none" w="med" len="med"/>
                      <a:tailEnd type="triangle" w="med" len="med"/>
                    </a:ln>
                  </p:spPr>
                </p:sp>
              </p:grpSp>
              <p:sp>
                <p:nvSpPr>
                  <p:cNvPr id="527519" name="椭圆 573599"/>
                  <p:cNvSpPr/>
                  <p:nvPr/>
                </p:nvSpPr>
                <p:spPr>
                  <a:xfrm>
                    <a:off x="656" y="576"/>
                    <a:ext cx="317" cy="272"/>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000" dirty="0">
                        <a:latin typeface="Times New Roman" panose="02020603050405020304" pitchFamily="2" charset="0"/>
                        <a:ea typeface="宋体" panose="02010600030101010101" pitchFamily="2" charset="-122"/>
                      </a:rPr>
                      <a:t>V</a:t>
                    </a:r>
                    <a:r>
                      <a:rPr lang="en-US" altLang="x-none" sz="2000" baseline="-18000" dirty="0">
                        <a:latin typeface="Times New Roman" panose="02020603050405020304" pitchFamily="2" charset="0"/>
                        <a:ea typeface="宋体" panose="02010600030101010101" pitchFamily="2" charset="-122"/>
                      </a:rPr>
                      <a:t>3</a:t>
                    </a:r>
                    <a:endParaRPr lang="en-US" altLang="x-none" sz="2000" baseline="-18000" dirty="0">
                      <a:latin typeface="Times New Roman" panose="02020603050405020304" pitchFamily="2" charset="0"/>
                      <a:ea typeface="宋体" panose="02010600030101010101" pitchFamily="2" charset="-122"/>
                    </a:endParaRPr>
                  </a:p>
                </p:txBody>
              </p:sp>
            </p:grpSp>
          </p:grpSp>
          <p:grpSp>
            <p:nvGrpSpPr>
              <p:cNvPr id="527520" name="组合 573600"/>
              <p:cNvGrpSpPr/>
              <p:nvPr/>
            </p:nvGrpSpPr>
            <p:grpSpPr>
              <a:xfrm>
                <a:off x="2845" y="0"/>
                <a:ext cx="1872" cy="1656"/>
                <a:chOff x="0" y="0"/>
                <a:chExt cx="1872" cy="1656"/>
              </a:xfrm>
            </p:grpSpPr>
            <p:sp>
              <p:nvSpPr>
                <p:cNvPr id="527521" name="矩形 573601"/>
                <p:cNvSpPr/>
                <p:nvPr/>
              </p:nvSpPr>
              <p:spPr>
                <a:xfrm>
                  <a:off x="148" y="1429"/>
                  <a:ext cx="1428"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7-30  </a:t>
                  </a:r>
                  <a:r>
                    <a:rPr lang="zh-CN" altLang="en-US" sz="2000" b="1" dirty="0">
                      <a:latin typeface="Times New Roman" panose="02020603050405020304" pitchFamily="2" charset="0"/>
                      <a:ea typeface="宋体" panose="02010600030101010101" pitchFamily="2" charset="-122"/>
                    </a:rPr>
                    <a:t>带权有向图</a:t>
                  </a:r>
                  <a:endParaRPr lang="zh-CN" altLang="en-US" sz="2000" b="1" dirty="0">
                    <a:latin typeface="Times New Roman" panose="02020603050405020304" pitchFamily="2" charset="0"/>
                    <a:ea typeface="宋体" panose="02010600030101010101" pitchFamily="2" charset="-122"/>
                  </a:endParaRPr>
                </a:p>
              </p:txBody>
            </p:sp>
            <p:grpSp>
              <p:nvGrpSpPr>
                <p:cNvPr id="527522" name="组合 573602"/>
                <p:cNvGrpSpPr/>
                <p:nvPr/>
              </p:nvGrpSpPr>
              <p:grpSpPr>
                <a:xfrm>
                  <a:off x="0" y="0"/>
                  <a:ext cx="1872" cy="1331"/>
                  <a:chOff x="0" y="0"/>
                  <a:chExt cx="1872" cy="1331"/>
                </a:xfrm>
              </p:grpSpPr>
              <p:sp>
                <p:nvSpPr>
                  <p:cNvPr id="527523" name="椭圆 573603"/>
                  <p:cNvSpPr/>
                  <p:nvPr/>
                </p:nvSpPr>
                <p:spPr>
                  <a:xfrm>
                    <a:off x="144" y="120"/>
                    <a:ext cx="249" cy="227"/>
                  </a:xfrm>
                  <a:prstGeom prst="ellipse">
                    <a:avLst/>
                  </a:prstGeom>
                  <a:noFill/>
                  <a:ln w="19050"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a</a:t>
                    </a:r>
                    <a:endParaRPr lang="en-US" altLang="x-none" sz="2800" b="1" dirty="0">
                      <a:latin typeface="Times New Roman" panose="02020603050405020304" pitchFamily="2" charset="0"/>
                      <a:ea typeface="宋体" panose="02010600030101010101" pitchFamily="2" charset="-122"/>
                    </a:endParaRPr>
                  </a:p>
                </p:txBody>
              </p:sp>
              <p:sp>
                <p:nvSpPr>
                  <p:cNvPr id="527524" name="椭圆 573604"/>
                  <p:cNvSpPr/>
                  <p:nvPr/>
                </p:nvSpPr>
                <p:spPr>
                  <a:xfrm>
                    <a:off x="431" y="1104"/>
                    <a:ext cx="249" cy="227"/>
                  </a:xfrm>
                  <a:prstGeom prst="ellipse">
                    <a:avLst/>
                  </a:prstGeom>
                  <a:noFill/>
                  <a:ln w="19050"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d</a:t>
                    </a:r>
                    <a:endParaRPr lang="en-US" altLang="x-none" sz="2800" b="1" dirty="0">
                      <a:latin typeface="Times New Roman" panose="02020603050405020304" pitchFamily="2" charset="0"/>
                      <a:ea typeface="宋体" panose="02010600030101010101" pitchFamily="2" charset="-122"/>
                    </a:endParaRPr>
                  </a:p>
                </p:txBody>
              </p:sp>
              <p:sp>
                <p:nvSpPr>
                  <p:cNvPr id="527525" name="椭圆 573605"/>
                  <p:cNvSpPr/>
                  <p:nvPr/>
                </p:nvSpPr>
                <p:spPr>
                  <a:xfrm>
                    <a:off x="1088" y="912"/>
                    <a:ext cx="249" cy="227"/>
                  </a:xfrm>
                  <a:prstGeom prst="ellipse">
                    <a:avLst/>
                  </a:prstGeom>
                  <a:noFill/>
                  <a:ln w="19050"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e</a:t>
                    </a:r>
                    <a:endParaRPr lang="en-US" altLang="x-none" sz="2800" b="1" dirty="0">
                      <a:latin typeface="Times New Roman" panose="02020603050405020304" pitchFamily="2" charset="0"/>
                      <a:ea typeface="宋体" panose="02010600030101010101" pitchFamily="2" charset="-122"/>
                    </a:endParaRPr>
                  </a:p>
                </p:txBody>
              </p:sp>
              <p:sp>
                <p:nvSpPr>
                  <p:cNvPr id="527526" name="椭圆 573606"/>
                  <p:cNvSpPr/>
                  <p:nvPr/>
                </p:nvSpPr>
                <p:spPr>
                  <a:xfrm>
                    <a:off x="0" y="712"/>
                    <a:ext cx="249" cy="227"/>
                  </a:xfrm>
                  <a:prstGeom prst="ellipse">
                    <a:avLst/>
                  </a:prstGeom>
                  <a:noFill/>
                  <a:ln w="19050"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c</a:t>
                    </a:r>
                    <a:endParaRPr lang="en-US" altLang="x-none" sz="2800" b="1" dirty="0">
                      <a:latin typeface="Times New Roman" panose="02020603050405020304" pitchFamily="2" charset="0"/>
                      <a:ea typeface="宋体" panose="02010600030101010101" pitchFamily="2" charset="-122"/>
                    </a:endParaRPr>
                  </a:p>
                </p:txBody>
              </p:sp>
              <p:sp>
                <p:nvSpPr>
                  <p:cNvPr id="527527" name="椭圆 573607"/>
                  <p:cNvSpPr/>
                  <p:nvPr/>
                </p:nvSpPr>
                <p:spPr>
                  <a:xfrm>
                    <a:off x="1623" y="568"/>
                    <a:ext cx="249" cy="227"/>
                  </a:xfrm>
                  <a:prstGeom prst="ellipse">
                    <a:avLst/>
                  </a:prstGeom>
                  <a:noFill/>
                  <a:ln w="19050"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f</a:t>
                    </a:r>
                    <a:endParaRPr lang="en-US" altLang="x-none" sz="2800" b="1" dirty="0">
                      <a:latin typeface="Times New Roman" panose="02020603050405020304" pitchFamily="2" charset="0"/>
                      <a:ea typeface="宋体" panose="02010600030101010101" pitchFamily="2" charset="-122"/>
                    </a:endParaRPr>
                  </a:p>
                </p:txBody>
              </p:sp>
              <p:sp>
                <p:nvSpPr>
                  <p:cNvPr id="527528" name="椭圆 573608"/>
                  <p:cNvSpPr/>
                  <p:nvPr/>
                </p:nvSpPr>
                <p:spPr>
                  <a:xfrm>
                    <a:off x="1144" y="144"/>
                    <a:ext cx="249" cy="227"/>
                  </a:xfrm>
                  <a:prstGeom prst="ellipse">
                    <a:avLst/>
                  </a:prstGeom>
                  <a:noFill/>
                  <a:ln w="19050" cap="flat" cmpd="sng">
                    <a:solidFill>
                      <a:schemeClr val="tx1"/>
                    </a:solidFill>
                    <a:prstDash val="solid"/>
                    <a:round/>
                    <a:headEnd type="none" w="med" len="med"/>
                    <a:tailEnd type="none" w="med" len="med"/>
                  </a:ln>
                </p:spPr>
                <p:txBody>
                  <a:bodyPr wrap="none" anchor="ctr"/>
                  <a:p>
                    <a:r>
                      <a:rPr lang="en-US" altLang="x-none" sz="2800" b="1" dirty="0">
                        <a:latin typeface="Times New Roman" panose="02020603050405020304" pitchFamily="2" charset="0"/>
                        <a:ea typeface="宋体" panose="02010600030101010101" pitchFamily="2" charset="-122"/>
                      </a:rPr>
                      <a:t>b</a:t>
                    </a:r>
                    <a:endParaRPr lang="en-US" altLang="x-none" sz="2800" b="1" dirty="0">
                      <a:latin typeface="Times New Roman" panose="02020603050405020304" pitchFamily="2" charset="0"/>
                      <a:ea typeface="宋体" panose="02010600030101010101" pitchFamily="2" charset="-122"/>
                    </a:endParaRPr>
                  </a:p>
                </p:txBody>
              </p:sp>
              <p:grpSp>
                <p:nvGrpSpPr>
                  <p:cNvPr id="527529" name="组合 573609"/>
                  <p:cNvGrpSpPr/>
                  <p:nvPr/>
                </p:nvGrpSpPr>
                <p:grpSpPr>
                  <a:xfrm>
                    <a:off x="16" y="344"/>
                    <a:ext cx="256" cy="376"/>
                    <a:chOff x="0" y="0"/>
                    <a:chExt cx="256" cy="376"/>
                  </a:xfrm>
                </p:grpSpPr>
                <p:sp>
                  <p:nvSpPr>
                    <p:cNvPr id="527530" name="直接连接符 573610"/>
                    <p:cNvSpPr/>
                    <p:nvPr/>
                  </p:nvSpPr>
                  <p:spPr>
                    <a:xfrm flipH="1">
                      <a:off x="128" y="0"/>
                      <a:ext cx="128" cy="376"/>
                    </a:xfrm>
                    <a:prstGeom prst="line">
                      <a:avLst/>
                    </a:prstGeom>
                    <a:ln w="28575" cap="flat" cmpd="sng">
                      <a:solidFill>
                        <a:schemeClr val="tx1"/>
                      </a:solidFill>
                      <a:prstDash val="solid"/>
                      <a:round/>
                      <a:headEnd type="none" w="med" len="med"/>
                      <a:tailEnd type="triangle" w="med" len="med"/>
                    </a:ln>
                  </p:spPr>
                </p:sp>
                <p:sp>
                  <p:nvSpPr>
                    <p:cNvPr id="527531" name="矩形 573611"/>
                    <p:cNvSpPr/>
                    <p:nvPr/>
                  </p:nvSpPr>
                  <p:spPr>
                    <a:xfrm>
                      <a:off x="0" y="75"/>
                      <a:ext cx="204" cy="128"/>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3</a:t>
                      </a:r>
                      <a:endParaRPr lang="en-US" altLang="x-none" sz="2400" b="1" dirty="0">
                        <a:latin typeface="Times New Roman" panose="02020603050405020304" pitchFamily="2" charset="0"/>
                        <a:ea typeface="宋体" panose="02010600030101010101" pitchFamily="2" charset="-122"/>
                      </a:endParaRPr>
                    </a:p>
                  </p:txBody>
                </p:sp>
              </p:grpSp>
              <p:grpSp>
                <p:nvGrpSpPr>
                  <p:cNvPr id="527532" name="组合 573612"/>
                  <p:cNvGrpSpPr/>
                  <p:nvPr/>
                </p:nvGrpSpPr>
                <p:grpSpPr>
                  <a:xfrm>
                    <a:off x="384" y="0"/>
                    <a:ext cx="768" cy="227"/>
                    <a:chOff x="0" y="0"/>
                    <a:chExt cx="768" cy="227"/>
                  </a:xfrm>
                </p:grpSpPr>
                <p:sp>
                  <p:nvSpPr>
                    <p:cNvPr id="527533" name="矩形 573613"/>
                    <p:cNvSpPr/>
                    <p:nvPr/>
                  </p:nvSpPr>
                  <p:spPr>
                    <a:xfrm>
                      <a:off x="336" y="0"/>
                      <a:ext cx="204"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5</a:t>
                      </a:r>
                      <a:endParaRPr lang="en-US" altLang="x-none" sz="2400" b="1" dirty="0">
                        <a:latin typeface="Times New Roman" panose="02020603050405020304" pitchFamily="2" charset="0"/>
                        <a:ea typeface="宋体" panose="02010600030101010101" pitchFamily="2" charset="-122"/>
                      </a:endParaRPr>
                    </a:p>
                  </p:txBody>
                </p:sp>
                <p:sp>
                  <p:nvSpPr>
                    <p:cNvPr id="527534" name="直接连接符 573614"/>
                    <p:cNvSpPr/>
                    <p:nvPr/>
                  </p:nvSpPr>
                  <p:spPr>
                    <a:xfrm>
                      <a:off x="0" y="216"/>
                      <a:ext cx="768" cy="0"/>
                    </a:xfrm>
                    <a:prstGeom prst="line">
                      <a:avLst/>
                    </a:prstGeom>
                    <a:ln w="28575" cap="flat" cmpd="sng">
                      <a:solidFill>
                        <a:schemeClr val="tx1"/>
                      </a:solidFill>
                      <a:prstDash val="solid"/>
                      <a:round/>
                      <a:headEnd type="none" w="med" len="med"/>
                      <a:tailEnd type="triangle" w="med" len="med"/>
                    </a:ln>
                  </p:spPr>
                </p:sp>
              </p:grpSp>
              <p:grpSp>
                <p:nvGrpSpPr>
                  <p:cNvPr id="527535" name="组合 573615"/>
                  <p:cNvGrpSpPr/>
                  <p:nvPr/>
                </p:nvGrpSpPr>
                <p:grpSpPr>
                  <a:xfrm>
                    <a:off x="672" y="1013"/>
                    <a:ext cx="415" cy="291"/>
                    <a:chOff x="0" y="0"/>
                    <a:chExt cx="415" cy="291"/>
                  </a:xfrm>
                </p:grpSpPr>
                <p:sp>
                  <p:nvSpPr>
                    <p:cNvPr id="527536" name="矩形 573616"/>
                    <p:cNvSpPr/>
                    <p:nvPr/>
                  </p:nvSpPr>
                  <p:spPr>
                    <a:xfrm>
                      <a:off x="126" y="64"/>
                      <a:ext cx="186"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4</a:t>
                      </a:r>
                      <a:endParaRPr lang="en-US" altLang="x-none" sz="2400" b="1" dirty="0">
                        <a:latin typeface="Times New Roman" panose="02020603050405020304" pitchFamily="2" charset="0"/>
                        <a:ea typeface="宋体" panose="02010600030101010101" pitchFamily="2" charset="-122"/>
                      </a:endParaRPr>
                    </a:p>
                  </p:txBody>
                </p:sp>
                <p:sp>
                  <p:nvSpPr>
                    <p:cNvPr id="527537" name="直接连接符 573617"/>
                    <p:cNvSpPr/>
                    <p:nvPr/>
                  </p:nvSpPr>
                  <p:spPr>
                    <a:xfrm flipV="1">
                      <a:off x="0" y="0"/>
                      <a:ext cx="415" cy="139"/>
                    </a:xfrm>
                    <a:prstGeom prst="line">
                      <a:avLst/>
                    </a:prstGeom>
                    <a:ln w="28575" cap="flat" cmpd="sng">
                      <a:solidFill>
                        <a:schemeClr val="tx1"/>
                      </a:solidFill>
                      <a:prstDash val="solid"/>
                      <a:round/>
                      <a:headEnd type="none" w="med" len="med"/>
                      <a:tailEnd type="triangle" w="med" len="med"/>
                    </a:ln>
                  </p:spPr>
                </p:sp>
              </p:grpSp>
              <p:grpSp>
                <p:nvGrpSpPr>
                  <p:cNvPr id="527538" name="组合 573618"/>
                  <p:cNvGrpSpPr/>
                  <p:nvPr/>
                </p:nvGrpSpPr>
                <p:grpSpPr>
                  <a:xfrm>
                    <a:off x="1384" y="240"/>
                    <a:ext cx="385" cy="328"/>
                    <a:chOff x="0" y="0"/>
                    <a:chExt cx="385" cy="328"/>
                  </a:xfrm>
                </p:grpSpPr>
                <p:sp>
                  <p:nvSpPr>
                    <p:cNvPr id="527539" name="直接连接符 573619"/>
                    <p:cNvSpPr/>
                    <p:nvPr/>
                  </p:nvSpPr>
                  <p:spPr>
                    <a:xfrm>
                      <a:off x="0" y="56"/>
                      <a:ext cx="385" cy="272"/>
                    </a:xfrm>
                    <a:prstGeom prst="line">
                      <a:avLst/>
                    </a:prstGeom>
                    <a:ln w="28575" cap="flat" cmpd="sng">
                      <a:solidFill>
                        <a:schemeClr val="tx1"/>
                      </a:solidFill>
                      <a:prstDash val="solid"/>
                      <a:round/>
                      <a:headEnd type="none" w="med" len="med"/>
                      <a:tailEnd type="triangle" w="med" len="med"/>
                    </a:ln>
                  </p:spPr>
                </p:sp>
                <p:sp>
                  <p:nvSpPr>
                    <p:cNvPr id="527540" name="矩形 573620"/>
                    <p:cNvSpPr/>
                    <p:nvPr/>
                  </p:nvSpPr>
                  <p:spPr>
                    <a:xfrm>
                      <a:off x="152" y="0"/>
                      <a:ext cx="204"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4</a:t>
                      </a:r>
                      <a:endParaRPr lang="en-US" altLang="x-none" sz="2400" b="1" dirty="0">
                        <a:latin typeface="Times New Roman" panose="02020603050405020304" pitchFamily="2" charset="0"/>
                        <a:ea typeface="宋体" panose="02010600030101010101" pitchFamily="2" charset="-122"/>
                      </a:endParaRPr>
                    </a:p>
                  </p:txBody>
                </p:sp>
              </p:grpSp>
              <p:grpSp>
                <p:nvGrpSpPr>
                  <p:cNvPr id="527541" name="组合 573621"/>
                  <p:cNvGrpSpPr/>
                  <p:nvPr/>
                </p:nvGrpSpPr>
                <p:grpSpPr>
                  <a:xfrm>
                    <a:off x="152" y="904"/>
                    <a:ext cx="328" cy="272"/>
                    <a:chOff x="0" y="0"/>
                    <a:chExt cx="328" cy="272"/>
                  </a:xfrm>
                </p:grpSpPr>
                <p:sp>
                  <p:nvSpPr>
                    <p:cNvPr id="527542" name="直接连接符 573622"/>
                    <p:cNvSpPr/>
                    <p:nvPr/>
                  </p:nvSpPr>
                  <p:spPr>
                    <a:xfrm>
                      <a:off x="56" y="0"/>
                      <a:ext cx="272" cy="227"/>
                    </a:xfrm>
                    <a:prstGeom prst="line">
                      <a:avLst/>
                    </a:prstGeom>
                    <a:ln w="28575" cap="flat" cmpd="sng">
                      <a:solidFill>
                        <a:schemeClr val="tx1"/>
                      </a:solidFill>
                      <a:prstDash val="solid"/>
                      <a:round/>
                      <a:headEnd type="none" w="med" len="med"/>
                      <a:tailEnd type="triangle" w="med" len="med"/>
                    </a:ln>
                  </p:spPr>
                </p:sp>
                <p:sp>
                  <p:nvSpPr>
                    <p:cNvPr id="527543" name="矩形 573623"/>
                    <p:cNvSpPr/>
                    <p:nvPr/>
                  </p:nvSpPr>
                  <p:spPr>
                    <a:xfrm>
                      <a:off x="0" y="45"/>
                      <a:ext cx="204"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2</a:t>
                      </a:r>
                      <a:endParaRPr lang="en-US" altLang="x-none" sz="2400" b="1" dirty="0">
                        <a:latin typeface="Times New Roman" panose="02020603050405020304" pitchFamily="2" charset="0"/>
                        <a:ea typeface="宋体" panose="02010600030101010101" pitchFamily="2" charset="-122"/>
                      </a:endParaRPr>
                    </a:p>
                  </p:txBody>
                </p:sp>
              </p:grpSp>
              <p:grpSp>
                <p:nvGrpSpPr>
                  <p:cNvPr id="527544" name="组合 573624"/>
                  <p:cNvGrpSpPr/>
                  <p:nvPr/>
                </p:nvGrpSpPr>
                <p:grpSpPr>
                  <a:xfrm>
                    <a:off x="1328" y="768"/>
                    <a:ext cx="340" cy="267"/>
                    <a:chOff x="0" y="0"/>
                    <a:chExt cx="340" cy="267"/>
                  </a:xfrm>
                </p:grpSpPr>
                <p:sp>
                  <p:nvSpPr>
                    <p:cNvPr id="527545" name="直接连接符 573625"/>
                    <p:cNvSpPr/>
                    <p:nvPr/>
                  </p:nvSpPr>
                  <p:spPr>
                    <a:xfrm flipH="1">
                      <a:off x="0" y="0"/>
                      <a:ext cx="340" cy="204"/>
                    </a:xfrm>
                    <a:prstGeom prst="line">
                      <a:avLst/>
                    </a:prstGeom>
                    <a:ln w="28575" cap="flat" cmpd="sng">
                      <a:solidFill>
                        <a:schemeClr val="tx1"/>
                      </a:solidFill>
                      <a:prstDash val="solid"/>
                      <a:round/>
                      <a:headEnd type="none" w="med" len="med"/>
                      <a:tailEnd type="triangle" w="med" len="med"/>
                    </a:ln>
                  </p:spPr>
                </p:sp>
                <p:sp>
                  <p:nvSpPr>
                    <p:cNvPr id="527546" name="矩形 573626"/>
                    <p:cNvSpPr/>
                    <p:nvPr/>
                  </p:nvSpPr>
                  <p:spPr>
                    <a:xfrm>
                      <a:off x="128" y="40"/>
                      <a:ext cx="204"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3</a:t>
                      </a:r>
                      <a:endParaRPr lang="en-US" altLang="x-none" sz="2400" b="1" dirty="0">
                        <a:latin typeface="Times New Roman" panose="02020603050405020304" pitchFamily="2" charset="0"/>
                        <a:ea typeface="宋体" panose="02010600030101010101" pitchFamily="2" charset="-122"/>
                      </a:endParaRPr>
                    </a:p>
                  </p:txBody>
                </p:sp>
              </p:grpSp>
              <p:grpSp>
                <p:nvGrpSpPr>
                  <p:cNvPr id="527547" name="组合 573627"/>
                  <p:cNvGrpSpPr/>
                  <p:nvPr/>
                </p:nvGrpSpPr>
                <p:grpSpPr>
                  <a:xfrm>
                    <a:off x="1056" y="368"/>
                    <a:ext cx="213" cy="544"/>
                    <a:chOff x="0" y="0"/>
                    <a:chExt cx="213" cy="544"/>
                  </a:xfrm>
                </p:grpSpPr>
                <p:sp>
                  <p:nvSpPr>
                    <p:cNvPr id="527548" name="直接连接符 573628"/>
                    <p:cNvSpPr/>
                    <p:nvPr/>
                  </p:nvSpPr>
                  <p:spPr>
                    <a:xfrm flipH="1">
                      <a:off x="168" y="0"/>
                      <a:ext cx="45" cy="544"/>
                    </a:xfrm>
                    <a:prstGeom prst="line">
                      <a:avLst/>
                    </a:prstGeom>
                    <a:ln w="28575" cap="flat" cmpd="sng">
                      <a:solidFill>
                        <a:schemeClr val="tx1"/>
                      </a:solidFill>
                      <a:prstDash val="solid"/>
                      <a:round/>
                      <a:headEnd type="none" w="med" len="med"/>
                      <a:tailEnd type="triangle" w="med" len="med"/>
                    </a:ln>
                  </p:spPr>
                </p:sp>
                <p:sp>
                  <p:nvSpPr>
                    <p:cNvPr id="527549" name="矩形 573629"/>
                    <p:cNvSpPr/>
                    <p:nvPr/>
                  </p:nvSpPr>
                  <p:spPr>
                    <a:xfrm>
                      <a:off x="0" y="160"/>
                      <a:ext cx="204"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9</a:t>
                      </a:r>
                      <a:endParaRPr lang="en-US" altLang="x-none" sz="2400" b="1" dirty="0">
                        <a:latin typeface="Times New Roman" panose="02020603050405020304" pitchFamily="2" charset="0"/>
                        <a:ea typeface="宋体" panose="02010600030101010101" pitchFamily="2" charset="-122"/>
                      </a:endParaRPr>
                    </a:p>
                  </p:txBody>
                </p:sp>
              </p:grpSp>
              <p:grpSp>
                <p:nvGrpSpPr>
                  <p:cNvPr id="527550" name="组合 573630"/>
                  <p:cNvGrpSpPr/>
                  <p:nvPr/>
                </p:nvGrpSpPr>
                <p:grpSpPr>
                  <a:xfrm>
                    <a:off x="240" y="632"/>
                    <a:ext cx="864" cy="328"/>
                    <a:chOff x="0" y="0"/>
                    <a:chExt cx="864" cy="328"/>
                  </a:xfrm>
                </p:grpSpPr>
                <p:sp>
                  <p:nvSpPr>
                    <p:cNvPr id="527551" name="矩形 573631"/>
                    <p:cNvSpPr/>
                    <p:nvPr/>
                  </p:nvSpPr>
                  <p:spPr>
                    <a:xfrm>
                      <a:off x="288" y="0"/>
                      <a:ext cx="204"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5</a:t>
                      </a:r>
                      <a:endParaRPr lang="en-US" altLang="x-none" sz="2400" b="1" dirty="0">
                        <a:latin typeface="Times New Roman" panose="02020603050405020304" pitchFamily="2" charset="0"/>
                        <a:ea typeface="宋体" panose="02010600030101010101" pitchFamily="2" charset="-122"/>
                      </a:endParaRPr>
                    </a:p>
                  </p:txBody>
                </p:sp>
                <p:sp>
                  <p:nvSpPr>
                    <p:cNvPr id="527552" name="直接连接符 573632"/>
                    <p:cNvSpPr/>
                    <p:nvPr/>
                  </p:nvSpPr>
                  <p:spPr>
                    <a:xfrm>
                      <a:off x="0" y="136"/>
                      <a:ext cx="864" cy="192"/>
                    </a:xfrm>
                    <a:prstGeom prst="line">
                      <a:avLst/>
                    </a:prstGeom>
                    <a:ln w="28575" cap="flat" cmpd="sng">
                      <a:solidFill>
                        <a:schemeClr val="tx1"/>
                      </a:solidFill>
                      <a:prstDash val="solid"/>
                      <a:round/>
                      <a:headEnd type="none" w="med" len="med"/>
                      <a:tailEnd type="triangle" w="med" len="med"/>
                    </a:ln>
                  </p:spPr>
                </p:sp>
              </p:grpSp>
              <p:grpSp>
                <p:nvGrpSpPr>
                  <p:cNvPr id="527553" name="组合 573633"/>
                  <p:cNvGrpSpPr/>
                  <p:nvPr/>
                </p:nvGrpSpPr>
                <p:grpSpPr>
                  <a:xfrm>
                    <a:off x="352" y="296"/>
                    <a:ext cx="816" cy="624"/>
                    <a:chOff x="0" y="0"/>
                    <a:chExt cx="816" cy="624"/>
                  </a:xfrm>
                </p:grpSpPr>
                <p:sp>
                  <p:nvSpPr>
                    <p:cNvPr id="527554" name="矩形 573634"/>
                    <p:cNvSpPr/>
                    <p:nvPr/>
                  </p:nvSpPr>
                  <p:spPr>
                    <a:xfrm>
                      <a:off x="356" y="101"/>
                      <a:ext cx="204"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6</a:t>
                      </a:r>
                      <a:endParaRPr lang="en-US" altLang="x-none" sz="2400" b="1" dirty="0">
                        <a:latin typeface="Times New Roman" panose="02020603050405020304" pitchFamily="2" charset="0"/>
                        <a:ea typeface="宋体" panose="02010600030101010101" pitchFamily="2" charset="-122"/>
                      </a:endParaRPr>
                    </a:p>
                  </p:txBody>
                </p:sp>
                <p:sp>
                  <p:nvSpPr>
                    <p:cNvPr id="527555" name="直接连接符 573635"/>
                    <p:cNvSpPr/>
                    <p:nvPr/>
                  </p:nvSpPr>
                  <p:spPr>
                    <a:xfrm flipH="1" flipV="1">
                      <a:off x="0" y="0"/>
                      <a:ext cx="816" cy="624"/>
                    </a:xfrm>
                    <a:prstGeom prst="line">
                      <a:avLst/>
                    </a:prstGeom>
                    <a:ln w="28575" cap="flat" cmpd="sng">
                      <a:solidFill>
                        <a:schemeClr val="tx1"/>
                      </a:solidFill>
                      <a:prstDash val="solid"/>
                      <a:round/>
                      <a:headEnd type="none" w="med" len="med"/>
                      <a:tailEnd type="triangle" w="med" len="med"/>
                    </a:ln>
                  </p:spPr>
                </p:sp>
              </p:grpSp>
            </p:grpSp>
          </p:grpSp>
        </p:grpSp>
      </p:gr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8385" name="文本占位符 574465"/>
          <p:cNvSpPr>
            <a:spLocks noGrp="1"/>
          </p:cNvSpPr>
          <p:nvPr>
            <p:ph idx="1"/>
          </p:nvPr>
        </p:nvSpPr>
        <p:spPr>
          <a:xfrm>
            <a:off x="1676400" y="228600"/>
            <a:ext cx="8812213" cy="6369050"/>
          </a:xfrm>
        </p:spPr>
        <p:txBody>
          <a:bodyPr wrap="square" lIns="92075" tIns="46038" rIns="92075" bIns="46038" anchor="t"/>
          <a:p>
            <a:pPr marL="0" indent="355600">
              <a:lnSpc>
                <a:spcPct val="110000"/>
              </a:lnSpc>
              <a:spcBef>
                <a:spcPct val="10000"/>
              </a:spcBef>
              <a:buNone/>
            </a:pPr>
            <a:r>
              <a:rPr lang="zh-CN" altLang="en-US" sz="2800" b="1" dirty="0">
                <a:latin typeface="宋体" panose="02010600030101010101" pitchFamily="2" charset="-122"/>
              </a:rPr>
              <a:t>⑸ 一个带权连通图的最小生成树是否唯一</a:t>
            </a:r>
            <a:r>
              <a:rPr lang="en-US" altLang="x-none" sz="2800" b="1" dirty="0">
                <a:latin typeface="宋体" panose="02010600030101010101" pitchFamily="2" charset="-122"/>
              </a:rPr>
              <a:t>?</a:t>
            </a:r>
            <a:r>
              <a:rPr lang="zh-CN" altLang="en-US" sz="2800" b="1" dirty="0">
                <a:latin typeface="宋体" panose="02010600030101010101" pitchFamily="2" charset="-122"/>
              </a:rPr>
              <a:t>在什么情况下可能不唯一</a:t>
            </a:r>
            <a:r>
              <a:rPr lang="en-US" altLang="x-none" sz="2800" b="1" dirty="0">
                <a:latin typeface="宋体" panose="02010600030101010101" pitchFamily="2" charset="-122"/>
              </a:rPr>
              <a:t>?</a:t>
            </a:r>
            <a:endParaRPr lang="en-US" altLang="x-none" sz="2800" b="1" dirty="0">
              <a:latin typeface="宋体" panose="02010600030101010101" pitchFamily="2" charset="-122"/>
            </a:endParaRPr>
          </a:p>
          <a:p>
            <a:pPr marL="0" indent="355600">
              <a:lnSpc>
                <a:spcPct val="110000"/>
              </a:lnSpc>
              <a:spcBef>
                <a:spcPct val="10000"/>
              </a:spcBef>
              <a:buNone/>
            </a:pPr>
            <a:r>
              <a:rPr lang="en-US" altLang="x-none" sz="2800" b="1" dirty="0">
                <a:latin typeface="宋体" panose="02010600030101010101" pitchFamily="2" charset="-122"/>
              </a:rPr>
              <a:t>⑹ </a:t>
            </a:r>
            <a:r>
              <a:rPr lang="zh-CN" altLang="en-US" sz="2800" b="1" dirty="0">
                <a:latin typeface="宋体" panose="02010600030101010101" pitchFamily="2" charset="-122"/>
              </a:rPr>
              <a:t>对于图</a:t>
            </a:r>
            <a:r>
              <a:rPr lang="en-US" altLang="x-none" sz="2800" b="1" dirty="0"/>
              <a:t>7-27</a:t>
            </a:r>
            <a:r>
              <a:rPr lang="zh-CN" altLang="en-US" sz="2800" b="1" dirty="0">
                <a:latin typeface="宋体" panose="02010600030101010101" pitchFamily="2" charset="-122"/>
              </a:rPr>
              <a:t>所示的带权无向图。</a:t>
            </a:r>
            <a:endParaRPr lang="zh-CN" altLang="en-US" sz="2800" b="1" dirty="0">
              <a:latin typeface="宋体" panose="02010600030101010101" pitchFamily="2" charset="-122"/>
            </a:endParaRPr>
          </a:p>
          <a:p>
            <a:pPr marL="723900" lvl="1" indent="0">
              <a:lnSpc>
                <a:spcPct val="110000"/>
              </a:lnSpc>
              <a:spcBef>
                <a:spcPct val="10000"/>
              </a:spcBef>
              <a:buNone/>
            </a:pPr>
            <a:r>
              <a:rPr lang="zh-CN" altLang="en-US" b="1" dirty="0">
                <a:latin typeface="宋体" panose="02010600030101010101" pitchFamily="2" charset="-122"/>
              </a:rPr>
              <a:t>① 按照</a:t>
            </a:r>
            <a:r>
              <a:rPr lang="en-US" altLang="x-none" b="1" dirty="0"/>
              <a:t>Prime</a:t>
            </a:r>
            <a:r>
              <a:rPr lang="zh-CN" altLang="en-US" b="1" dirty="0"/>
              <a:t>算法给出从顶点</a:t>
            </a:r>
            <a:r>
              <a:rPr lang="en-US" altLang="x-none" b="1" dirty="0"/>
              <a:t>2</a:t>
            </a:r>
            <a:r>
              <a:rPr lang="zh-CN" altLang="en-US" b="1" dirty="0"/>
              <a:t>开始构造最小生成树的过程</a:t>
            </a:r>
            <a:r>
              <a:rPr lang="zh-CN" altLang="en-US" b="1" dirty="0">
                <a:latin typeface="宋体" panose="02010600030101010101" pitchFamily="2" charset="-122"/>
              </a:rPr>
              <a:t>。</a:t>
            </a:r>
            <a:endParaRPr lang="zh-CN" altLang="en-US" b="1" dirty="0">
              <a:latin typeface="宋体" panose="02010600030101010101" pitchFamily="2" charset="-122"/>
            </a:endParaRPr>
          </a:p>
          <a:p>
            <a:pPr marL="723900" lvl="1" indent="0">
              <a:lnSpc>
                <a:spcPct val="110000"/>
              </a:lnSpc>
              <a:spcBef>
                <a:spcPct val="10000"/>
              </a:spcBef>
              <a:buNone/>
            </a:pPr>
            <a:r>
              <a:rPr lang="zh-CN" altLang="en-US" b="1" dirty="0">
                <a:latin typeface="宋体" panose="02010600030101010101" pitchFamily="2" charset="-122"/>
              </a:rPr>
              <a:t>② 按照</a:t>
            </a:r>
            <a:r>
              <a:rPr lang="en-US" altLang="x-none" b="1" dirty="0"/>
              <a:t>Kruskal</a:t>
            </a:r>
            <a:r>
              <a:rPr lang="zh-CN" altLang="en-US" b="1" dirty="0"/>
              <a:t>算法给出最小生成树的过程</a:t>
            </a:r>
            <a:r>
              <a:rPr lang="zh-CN" altLang="en-US" b="1" dirty="0">
                <a:latin typeface="宋体" panose="02010600030101010101" pitchFamily="2" charset="-122"/>
              </a:rPr>
              <a:t>。</a:t>
            </a:r>
            <a:endParaRPr lang="zh-CN" altLang="en-US" b="1" dirty="0">
              <a:latin typeface="宋体" panose="02010600030101010101" pitchFamily="2" charset="-122"/>
            </a:endParaRPr>
          </a:p>
          <a:p>
            <a:pPr marL="0" indent="355600">
              <a:lnSpc>
                <a:spcPct val="110000"/>
              </a:lnSpc>
              <a:spcBef>
                <a:spcPct val="10000"/>
              </a:spcBef>
              <a:buNone/>
            </a:pPr>
            <a:r>
              <a:rPr lang="zh-CN" altLang="en-US" sz="2800" b="1" dirty="0">
                <a:latin typeface="宋体" panose="02010600030101010101" pitchFamily="2" charset="-122"/>
              </a:rPr>
              <a:t>⑺ 已知带权有向图</a:t>
            </a:r>
            <a:r>
              <a:rPr lang="zh-CN" altLang="en-US" sz="2800" b="1" dirty="0"/>
              <a:t>如</a:t>
            </a:r>
            <a:r>
              <a:rPr lang="zh-CN" altLang="en-US" sz="2800" b="1" dirty="0">
                <a:latin typeface="宋体" panose="02010600030101010101" pitchFamily="2" charset="-122"/>
              </a:rPr>
              <a:t>图</a:t>
            </a:r>
            <a:r>
              <a:rPr lang="en-US" altLang="x-none" sz="2800" b="1" dirty="0"/>
              <a:t>7-29</a:t>
            </a:r>
            <a:r>
              <a:rPr lang="zh-CN" altLang="en-US" sz="2800" b="1" dirty="0">
                <a:latin typeface="宋体" panose="02010600030101010101" pitchFamily="2" charset="-122"/>
              </a:rPr>
              <a:t>所示，请利用</a:t>
            </a:r>
            <a:r>
              <a:rPr lang="en-US" altLang="x-none" sz="2800" b="1" dirty="0"/>
              <a:t>Dijkstra</a:t>
            </a:r>
            <a:r>
              <a:rPr lang="zh-CN" altLang="en-US" sz="2800" b="1" dirty="0"/>
              <a:t>算法从顶点</a:t>
            </a:r>
            <a:r>
              <a:rPr lang="en-US" altLang="x-none" sz="2800" b="1" dirty="0"/>
              <a:t>V</a:t>
            </a:r>
            <a:r>
              <a:rPr lang="en-US" altLang="x-none" sz="2800" b="1" baseline="-18000" dirty="0"/>
              <a:t>4</a:t>
            </a:r>
            <a:r>
              <a:rPr lang="zh-CN" altLang="en-US" sz="2800" b="1" dirty="0"/>
              <a:t>出发到其余顶点的最短路径及长度</a:t>
            </a:r>
            <a:r>
              <a:rPr lang="zh-CN" altLang="en-US" sz="2800" b="1" dirty="0">
                <a:latin typeface="宋体" panose="02010600030101010101" pitchFamily="2" charset="-122"/>
              </a:rPr>
              <a:t>，</a:t>
            </a:r>
            <a:r>
              <a:rPr lang="zh-CN" altLang="en-US" sz="2800" b="1" dirty="0"/>
              <a:t>给出相应的求解步骤</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355600">
              <a:lnSpc>
                <a:spcPct val="110000"/>
              </a:lnSpc>
              <a:spcBef>
                <a:spcPct val="10000"/>
              </a:spcBef>
              <a:buClrTx/>
              <a:buNone/>
            </a:pPr>
            <a:r>
              <a:rPr lang="zh-CN" altLang="en-US" sz="2800" b="1" dirty="0">
                <a:latin typeface="宋体" panose="02010600030101010101" pitchFamily="2" charset="-122"/>
              </a:rPr>
              <a:t>⑻ 已知带权有向图</a:t>
            </a:r>
            <a:r>
              <a:rPr lang="zh-CN" altLang="en-US" sz="2800" b="1" dirty="0"/>
              <a:t>如</a:t>
            </a:r>
            <a:r>
              <a:rPr lang="zh-CN" altLang="en-US" sz="2800" b="1" dirty="0">
                <a:latin typeface="宋体" panose="02010600030101010101" pitchFamily="2" charset="-122"/>
              </a:rPr>
              <a:t>图</a:t>
            </a:r>
            <a:r>
              <a:rPr lang="en-US" altLang="x-none" sz="2800" b="1" dirty="0"/>
              <a:t>7-30</a:t>
            </a:r>
            <a:r>
              <a:rPr lang="zh-CN" altLang="en-US" sz="2800" b="1" dirty="0">
                <a:latin typeface="宋体" panose="02010600030101010101" pitchFamily="2" charset="-122"/>
              </a:rPr>
              <a:t>所示，请利用</a:t>
            </a:r>
            <a:r>
              <a:rPr lang="en-US" altLang="x-none" sz="2800" b="1" dirty="0"/>
              <a:t>Floyd</a:t>
            </a:r>
            <a:r>
              <a:rPr lang="zh-CN" altLang="en-US" sz="2800" b="1" dirty="0"/>
              <a:t>算法求出每对顶点之间的最短路径及路径长度</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355600">
              <a:lnSpc>
                <a:spcPct val="110000"/>
              </a:lnSpc>
              <a:spcBef>
                <a:spcPct val="10000"/>
              </a:spcBef>
              <a:buClrTx/>
              <a:buNone/>
            </a:pPr>
            <a:r>
              <a:rPr lang="zh-CN" altLang="en-US" sz="2800" b="1" dirty="0">
                <a:latin typeface="宋体" panose="02010600030101010101" pitchFamily="2" charset="-122"/>
              </a:rPr>
              <a:t>⑼ </a:t>
            </a:r>
            <a:r>
              <a:rPr lang="zh-CN" altLang="en-US" sz="2800" b="1" dirty="0"/>
              <a:t>一个</a:t>
            </a:r>
            <a:r>
              <a:rPr lang="en-US" altLang="x-none" sz="2800" b="1" dirty="0"/>
              <a:t>AOV</a:t>
            </a:r>
            <a:r>
              <a:rPr lang="zh-CN" altLang="en-US" sz="2800" b="1" dirty="0"/>
              <a:t>网用邻接矩阵表示</a:t>
            </a:r>
            <a:r>
              <a:rPr lang="zh-CN" altLang="en-US" sz="2800" b="1" dirty="0">
                <a:latin typeface="宋体" panose="02010600030101010101" pitchFamily="2" charset="-122"/>
              </a:rPr>
              <a:t>，如图</a:t>
            </a:r>
            <a:r>
              <a:rPr lang="en-US" altLang="x-none" sz="2800" b="1" dirty="0"/>
              <a:t>7-31</a:t>
            </a:r>
            <a:r>
              <a:rPr lang="zh-CN" altLang="en-US" sz="2800" b="1" dirty="0">
                <a:latin typeface="宋体" panose="02010600030101010101" pitchFamily="2" charset="-122"/>
              </a:rPr>
              <a:t>。用拓扑排序求该</a:t>
            </a:r>
            <a:r>
              <a:rPr lang="en-US" altLang="x-none" sz="2800" b="1" dirty="0"/>
              <a:t>AOV</a:t>
            </a:r>
            <a:r>
              <a:rPr lang="zh-CN" altLang="en-US" sz="2800" b="1" dirty="0"/>
              <a:t>网的一个拓扑序列</a:t>
            </a:r>
            <a:r>
              <a:rPr lang="zh-CN" altLang="en-US" sz="2800" b="1" dirty="0">
                <a:latin typeface="宋体" panose="02010600030101010101" pitchFamily="2" charset="-122"/>
              </a:rPr>
              <a:t>，</a:t>
            </a:r>
            <a:r>
              <a:rPr lang="zh-CN" altLang="en-US" sz="2800" b="1" dirty="0"/>
              <a:t>给出相应的步骤</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9409" name="文本占位符 575489"/>
          <p:cNvSpPr>
            <a:spLocks noGrp="1"/>
          </p:cNvSpPr>
          <p:nvPr>
            <p:ph idx="1"/>
          </p:nvPr>
        </p:nvSpPr>
        <p:spPr>
          <a:xfrm>
            <a:off x="1676400" y="258763"/>
            <a:ext cx="8812213" cy="6338887"/>
          </a:xfrm>
        </p:spPr>
        <p:txBody>
          <a:bodyPr wrap="square" lIns="92075" tIns="46038" rIns="92075" bIns="46038" anchor="t"/>
          <a:p>
            <a:pPr marL="0" indent="355600">
              <a:lnSpc>
                <a:spcPct val="110000"/>
              </a:lnSpc>
              <a:spcBef>
                <a:spcPct val="10000"/>
              </a:spcBef>
              <a:buNone/>
            </a:pPr>
            <a:r>
              <a:rPr lang="zh-CN" altLang="en-US" sz="2800" b="1" dirty="0">
                <a:latin typeface="宋体" panose="02010600030101010101" pitchFamily="2" charset="-122"/>
              </a:rPr>
              <a:t>⑽ 拓扑排序的结果不是唯一的，请给出如图</a:t>
            </a:r>
            <a:r>
              <a:rPr lang="en-US" altLang="x-none" sz="2800" b="1" dirty="0"/>
              <a:t>7-32</a:t>
            </a:r>
            <a:r>
              <a:rPr lang="zh-CN" altLang="en-US" sz="2800" b="1" dirty="0">
                <a:latin typeface="宋体" panose="02010600030101010101" pitchFamily="2" charset="-122"/>
              </a:rPr>
              <a:t>所示的有向图的所有可能的拓扑序列。</a:t>
            </a:r>
            <a:endParaRPr lang="zh-CN" altLang="en-US" sz="2800" b="1" dirty="0">
              <a:latin typeface="宋体" panose="02010600030101010101" pitchFamily="2" charset="-122"/>
            </a:endParaRPr>
          </a:p>
          <a:p>
            <a:pPr marL="0" indent="355600">
              <a:lnSpc>
                <a:spcPct val="110000"/>
              </a:lnSpc>
              <a:spcBef>
                <a:spcPct val="10000"/>
              </a:spcBef>
              <a:buNone/>
            </a:pPr>
            <a:r>
              <a:rPr lang="zh-CN" altLang="en-US" sz="2800" b="1" dirty="0">
                <a:latin typeface="宋体" panose="02010600030101010101" pitchFamily="2" charset="-122"/>
              </a:rPr>
              <a:t>⑾ 请在深度优先搜索算法的基础上设计一个对有向无环图进行拓扑排序的算法。</a:t>
            </a:r>
            <a:endParaRPr lang="zh-CN" altLang="en-US" sz="2800" b="1" dirty="0">
              <a:latin typeface="宋体" panose="02010600030101010101" pitchFamily="2" charset="-122"/>
            </a:endParaRPr>
          </a:p>
          <a:p>
            <a:pPr marL="0" indent="355600">
              <a:lnSpc>
                <a:spcPct val="110000"/>
              </a:lnSpc>
              <a:spcBef>
                <a:spcPct val="10000"/>
              </a:spcBef>
              <a:buNone/>
            </a:pPr>
            <a:r>
              <a:rPr lang="zh-CN" altLang="en-US" sz="2800" b="1" dirty="0">
                <a:latin typeface="宋体" panose="02010600030101010101" pitchFamily="2" charset="-122"/>
              </a:rPr>
              <a:t>⑿ 设计一个算法利用图的遍历方法输出一个无向图</a:t>
            </a:r>
            <a:r>
              <a:rPr lang="en-US" altLang="x-none" sz="2800" b="1" dirty="0"/>
              <a:t>G</a:t>
            </a:r>
            <a:r>
              <a:rPr lang="zh-CN" altLang="en-US" sz="2800" b="1" dirty="0"/>
              <a:t>中从顶点</a:t>
            </a:r>
            <a:r>
              <a:rPr lang="en-US" altLang="x-none" sz="2800" b="1" dirty="0"/>
              <a:t>V</a:t>
            </a:r>
            <a:r>
              <a:rPr lang="en-US" altLang="x-none" sz="2800" b="1" baseline="-18000" dirty="0"/>
              <a:t>i</a:t>
            </a:r>
            <a:r>
              <a:rPr lang="zh-CN" altLang="en-US" sz="2800" b="1" dirty="0"/>
              <a:t>到</a:t>
            </a:r>
            <a:r>
              <a:rPr lang="en-US" altLang="x-none" sz="2800" b="1" dirty="0"/>
              <a:t>V</a:t>
            </a:r>
            <a:r>
              <a:rPr lang="en-US" altLang="x-none" sz="2800" b="1" baseline="-18000" dirty="0"/>
              <a:t>j</a:t>
            </a:r>
            <a:r>
              <a:rPr lang="zh-CN" altLang="en-US" sz="2800" b="1" dirty="0">
                <a:latin typeface="宋体" panose="02010600030101010101" pitchFamily="2" charset="-122"/>
              </a:rPr>
              <a:t>的长度为</a:t>
            </a:r>
            <a:r>
              <a:rPr lang="en-US" altLang="x-none" sz="2800" b="1" dirty="0"/>
              <a:t>S</a:t>
            </a:r>
            <a:r>
              <a:rPr lang="zh-CN" altLang="en-US" sz="2800" b="1" dirty="0">
                <a:latin typeface="宋体" panose="02010600030101010101" pitchFamily="2" charset="-122"/>
              </a:rPr>
              <a:t>的简单路径，设图采用邻接链表作为存储结构。</a:t>
            </a:r>
            <a:endParaRPr lang="zh-CN" altLang="en-US" sz="2800" b="1" dirty="0">
              <a:latin typeface="宋体" panose="02010600030101010101" pitchFamily="2" charset="-122"/>
            </a:endParaRPr>
          </a:p>
          <a:p>
            <a:pPr marL="0" indent="355600">
              <a:buNone/>
            </a:pPr>
            <a:r>
              <a:rPr lang="zh-CN" altLang="en-US" sz="2800" b="1" dirty="0">
                <a:latin typeface="宋体" panose="02010600030101010101" pitchFamily="2" charset="-122"/>
              </a:rPr>
              <a:t>⒀ 假设一个工程的进度计划用</a:t>
            </a:r>
            <a:r>
              <a:rPr lang="en-US" altLang="x-none" sz="2800" b="1" dirty="0"/>
              <a:t>AOE</a:t>
            </a:r>
            <a:r>
              <a:rPr lang="zh-CN" altLang="en-US" sz="2800" b="1" dirty="0"/>
              <a:t>网表示</a:t>
            </a:r>
            <a:r>
              <a:rPr lang="zh-CN" altLang="en-US" sz="2800" b="1" dirty="0">
                <a:latin typeface="宋体" panose="02010600030101010101" pitchFamily="2" charset="-122"/>
              </a:rPr>
              <a:t>，如图</a:t>
            </a:r>
            <a:r>
              <a:rPr lang="en-US" altLang="x-none" sz="2800" b="1" dirty="0"/>
              <a:t>7-33</a:t>
            </a:r>
            <a:r>
              <a:rPr lang="zh-CN" altLang="en-US" sz="2800" b="1" dirty="0">
                <a:latin typeface="宋体" panose="02010600030101010101" pitchFamily="2" charset="-122"/>
              </a:rPr>
              <a:t>所示。</a:t>
            </a:r>
            <a:endParaRPr lang="zh-CN" altLang="en-US" sz="2800" b="1" dirty="0">
              <a:latin typeface="宋体" panose="02010600030101010101" pitchFamily="2" charset="-122"/>
            </a:endParaRPr>
          </a:p>
          <a:p>
            <a:pPr marL="723900" lvl="1" indent="0">
              <a:buNone/>
            </a:pPr>
            <a:r>
              <a:rPr lang="zh-CN" altLang="en-US" b="1" dirty="0">
                <a:latin typeface="宋体" panose="02010600030101010101" pitchFamily="2" charset="-122"/>
              </a:rPr>
              <a:t>① 求出每个事件的最早发生时间和最晚发生时间。</a:t>
            </a:r>
            <a:endParaRPr lang="zh-CN" altLang="en-US" b="1" dirty="0">
              <a:latin typeface="宋体" panose="02010600030101010101" pitchFamily="2" charset="-122"/>
            </a:endParaRPr>
          </a:p>
          <a:p>
            <a:pPr marL="723900" lvl="1" indent="0">
              <a:buNone/>
            </a:pPr>
            <a:r>
              <a:rPr lang="zh-CN" altLang="en-US" b="1" dirty="0">
                <a:latin typeface="宋体" panose="02010600030101010101" pitchFamily="2" charset="-122"/>
              </a:rPr>
              <a:t>② 该工程完工至少需要多少时间</a:t>
            </a:r>
            <a:r>
              <a:rPr lang="en-US" altLang="x-none" b="1" dirty="0">
                <a:latin typeface="宋体" panose="02010600030101010101" pitchFamily="2" charset="-122"/>
              </a:rPr>
              <a:t>?</a:t>
            </a:r>
            <a:endParaRPr lang="en-US" altLang="x-none" b="1" dirty="0">
              <a:latin typeface="宋体" panose="02010600030101010101" pitchFamily="2" charset="-122"/>
            </a:endParaRPr>
          </a:p>
          <a:p>
            <a:pPr marL="723900" lvl="1" indent="0">
              <a:buNone/>
            </a:pPr>
            <a:r>
              <a:rPr lang="en-US" altLang="x-none" b="1" dirty="0">
                <a:latin typeface="宋体" panose="02010600030101010101" pitchFamily="2" charset="-122"/>
              </a:rPr>
              <a:t>③ </a:t>
            </a:r>
            <a:r>
              <a:rPr lang="zh-CN" altLang="en-US" b="1" dirty="0">
                <a:latin typeface="宋体" panose="02010600030101010101" pitchFamily="2" charset="-122"/>
              </a:rPr>
              <a:t>求出所有关键路径和关键活动。</a:t>
            </a:r>
            <a:endParaRPr lang="zh-CN" altLang="en-US" b="1" dirty="0">
              <a:latin typeface="宋体" panose="02010600030101010101" pitchFamily="2" charset="-122"/>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30433" name="组合 576513"/>
          <p:cNvGrpSpPr/>
          <p:nvPr/>
        </p:nvGrpSpPr>
        <p:grpSpPr>
          <a:xfrm>
            <a:off x="2566988" y="333375"/>
            <a:ext cx="7308850" cy="6191250"/>
            <a:chOff x="0" y="0"/>
            <a:chExt cx="4604" cy="3900"/>
          </a:xfrm>
        </p:grpSpPr>
        <p:grpSp>
          <p:nvGrpSpPr>
            <p:cNvPr id="530434" name="组合 576514"/>
            <p:cNvGrpSpPr/>
            <p:nvPr/>
          </p:nvGrpSpPr>
          <p:grpSpPr>
            <a:xfrm>
              <a:off x="399" y="2313"/>
              <a:ext cx="3856" cy="1587"/>
              <a:chOff x="0" y="0"/>
              <a:chExt cx="3856" cy="1587"/>
            </a:xfrm>
          </p:grpSpPr>
          <p:sp>
            <p:nvSpPr>
              <p:cNvPr id="530435" name="矩形 576515"/>
              <p:cNvSpPr/>
              <p:nvPr/>
            </p:nvSpPr>
            <p:spPr>
              <a:xfrm>
                <a:off x="780" y="1360"/>
                <a:ext cx="1428"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7-33  </a:t>
                </a:r>
                <a:r>
                  <a:rPr lang="zh-CN" altLang="en-US" sz="2000" b="1" dirty="0">
                    <a:latin typeface="Times New Roman" panose="02020603050405020304" pitchFamily="2" charset="0"/>
                    <a:ea typeface="宋体" panose="02010600030101010101" pitchFamily="2" charset="-122"/>
                  </a:rPr>
                  <a:t>一个</a:t>
                </a:r>
                <a:r>
                  <a:rPr lang="en-US" altLang="x-none" sz="2000" b="1" dirty="0">
                    <a:latin typeface="Times New Roman" panose="02020603050405020304" pitchFamily="2" charset="0"/>
                    <a:ea typeface="宋体" panose="02010600030101010101" pitchFamily="2" charset="-122"/>
                  </a:rPr>
                  <a:t>AOE</a:t>
                </a:r>
                <a:r>
                  <a:rPr lang="zh-CN" altLang="en-US" sz="2000" b="1" dirty="0">
                    <a:latin typeface="Times New Roman" panose="02020603050405020304" pitchFamily="2" charset="0"/>
                    <a:ea typeface="宋体" panose="02010600030101010101" pitchFamily="2" charset="-122"/>
                  </a:rPr>
                  <a:t>网</a:t>
                </a:r>
                <a:endParaRPr lang="zh-CN" altLang="en-US" sz="2000" b="1" dirty="0">
                  <a:latin typeface="Times New Roman" panose="02020603050405020304" pitchFamily="2" charset="0"/>
                  <a:ea typeface="宋体" panose="02010600030101010101" pitchFamily="2" charset="-122"/>
                </a:endParaRPr>
              </a:p>
            </p:txBody>
          </p:sp>
          <p:grpSp>
            <p:nvGrpSpPr>
              <p:cNvPr id="530436" name="组合 576516"/>
              <p:cNvGrpSpPr/>
              <p:nvPr/>
            </p:nvGrpSpPr>
            <p:grpSpPr>
              <a:xfrm>
                <a:off x="0" y="0"/>
                <a:ext cx="3856" cy="1288"/>
                <a:chOff x="0" y="0"/>
                <a:chExt cx="3856" cy="1288"/>
              </a:xfrm>
            </p:grpSpPr>
            <p:sp>
              <p:nvSpPr>
                <p:cNvPr id="530437" name="椭圆 576517"/>
                <p:cNvSpPr/>
                <p:nvPr/>
              </p:nvSpPr>
              <p:spPr>
                <a:xfrm>
                  <a:off x="24" y="572"/>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0</a:t>
                  </a:r>
                  <a:endParaRPr lang="en-US" altLang="x-none" sz="2400" baseline="-18000" dirty="0">
                    <a:latin typeface="Times New Roman" panose="02020603050405020304" pitchFamily="2" charset="0"/>
                    <a:ea typeface="宋体" panose="02010600030101010101" pitchFamily="2" charset="-122"/>
                  </a:endParaRPr>
                </a:p>
              </p:txBody>
            </p:sp>
            <p:sp>
              <p:nvSpPr>
                <p:cNvPr id="530438" name="椭圆 576518"/>
                <p:cNvSpPr/>
                <p:nvPr/>
              </p:nvSpPr>
              <p:spPr>
                <a:xfrm>
                  <a:off x="2217" y="81"/>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5</a:t>
                  </a:r>
                  <a:endParaRPr lang="en-US" altLang="x-none" sz="2400" baseline="-18000" dirty="0">
                    <a:latin typeface="Times New Roman" panose="02020603050405020304" pitchFamily="2" charset="0"/>
                    <a:ea typeface="宋体" panose="02010600030101010101" pitchFamily="2" charset="-122"/>
                  </a:endParaRPr>
                </a:p>
              </p:txBody>
            </p:sp>
            <p:sp>
              <p:nvSpPr>
                <p:cNvPr id="530439" name="椭圆 576519"/>
                <p:cNvSpPr/>
                <p:nvPr/>
              </p:nvSpPr>
              <p:spPr>
                <a:xfrm>
                  <a:off x="1456" y="988"/>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4</a:t>
                  </a:r>
                  <a:endParaRPr lang="en-US" altLang="x-none" sz="2400" baseline="-18000" dirty="0">
                    <a:latin typeface="Times New Roman" panose="02020603050405020304" pitchFamily="2" charset="0"/>
                    <a:ea typeface="宋体" panose="02010600030101010101" pitchFamily="2" charset="-122"/>
                  </a:endParaRPr>
                </a:p>
              </p:txBody>
            </p:sp>
            <p:sp>
              <p:nvSpPr>
                <p:cNvPr id="530440" name="椭圆 576520"/>
                <p:cNvSpPr/>
                <p:nvPr/>
              </p:nvSpPr>
              <p:spPr>
                <a:xfrm>
                  <a:off x="2304" y="980"/>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7</a:t>
                  </a:r>
                  <a:endParaRPr lang="en-US" altLang="x-none" sz="2400" baseline="-18000" dirty="0">
                    <a:latin typeface="Times New Roman" panose="02020603050405020304" pitchFamily="2" charset="0"/>
                    <a:ea typeface="宋体" panose="02010600030101010101" pitchFamily="2" charset="-122"/>
                  </a:endParaRPr>
                </a:p>
              </p:txBody>
            </p:sp>
            <p:sp>
              <p:nvSpPr>
                <p:cNvPr id="530441" name="椭圆 576521"/>
                <p:cNvSpPr/>
                <p:nvPr/>
              </p:nvSpPr>
              <p:spPr>
                <a:xfrm>
                  <a:off x="1369" y="76"/>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3</a:t>
                  </a:r>
                  <a:endParaRPr lang="en-US" altLang="x-none" sz="2400" baseline="-18000" dirty="0">
                    <a:latin typeface="Times New Roman" panose="02020603050405020304" pitchFamily="2" charset="0"/>
                    <a:ea typeface="宋体" panose="02010600030101010101" pitchFamily="2" charset="-122"/>
                  </a:endParaRPr>
                </a:p>
              </p:txBody>
            </p:sp>
            <p:sp>
              <p:nvSpPr>
                <p:cNvPr id="530442" name="椭圆 576522"/>
                <p:cNvSpPr/>
                <p:nvPr/>
              </p:nvSpPr>
              <p:spPr>
                <a:xfrm>
                  <a:off x="592" y="956"/>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2</a:t>
                  </a:r>
                  <a:endParaRPr lang="en-US" altLang="x-none" sz="2400" baseline="-18000" dirty="0">
                    <a:latin typeface="Times New Roman" panose="02020603050405020304" pitchFamily="2" charset="0"/>
                    <a:ea typeface="宋体" panose="02010600030101010101" pitchFamily="2" charset="-122"/>
                  </a:endParaRPr>
                </a:p>
              </p:txBody>
            </p:sp>
            <p:sp>
              <p:nvSpPr>
                <p:cNvPr id="530443" name="椭圆 576523"/>
                <p:cNvSpPr/>
                <p:nvPr/>
              </p:nvSpPr>
              <p:spPr>
                <a:xfrm>
                  <a:off x="528" y="84"/>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1</a:t>
                  </a:r>
                  <a:endParaRPr lang="en-US" altLang="x-none" sz="2400" baseline="-18000" dirty="0">
                    <a:latin typeface="Times New Roman" panose="02020603050405020304" pitchFamily="2" charset="0"/>
                    <a:ea typeface="宋体" panose="02010600030101010101" pitchFamily="2" charset="-122"/>
                  </a:endParaRPr>
                </a:p>
              </p:txBody>
            </p:sp>
            <p:sp>
              <p:nvSpPr>
                <p:cNvPr id="530444" name="椭圆 576524"/>
                <p:cNvSpPr/>
                <p:nvPr/>
              </p:nvSpPr>
              <p:spPr>
                <a:xfrm>
                  <a:off x="1912" y="540"/>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6</a:t>
                  </a:r>
                  <a:endParaRPr lang="en-US" altLang="x-none" sz="2400" baseline="-18000" dirty="0">
                    <a:latin typeface="Times New Roman" panose="02020603050405020304" pitchFamily="2" charset="0"/>
                    <a:ea typeface="宋体" panose="02010600030101010101" pitchFamily="2" charset="-122"/>
                  </a:endParaRPr>
                </a:p>
              </p:txBody>
            </p:sp>
            <p:sp>
              <p:nvSpPr>
                <p:cNvPr id="530445" name="椭圆 576525"/>
                <p:cNvSpPr/>
                <p:nvPr/>
              </p:nvSpPr>
              <p:spPr>
                <a:xfrm>
                  <a:off x="2736" y="492"/>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8</a:t>
                  </a:r>
                  <a:endParaRPr lang="en-US" altLang="x-none" sz="2400" baseline="-18000" dirty="0">
                    <a:latin typeface="Times New Roman" panose="02020603050405020304" pitchFamily="2" charset="0"/>
                    <a:ea typeface="宋体" panose="02010600030101010101" pitchFamily="2" charset="-122"/>
                  </a:endParaRPr>
                </a:p>
              </p:txBody>
            </p:sp>
            <p:grpSp>
              <p:nvGrpSpPr>
                <p:cNvPr id="530446" name="组合 576526"/>
                <p:cNvGrpSpPr/>
                <p:nvPr/>
              </p:nvGrpSpPr>
              <p:grpSpPr>
                <a:xfrm>
                  <a:off x="0" y="284"/>
                  <a:ext cx="600" cy="288"/>
                  <a:chOff x="0" y="0"/>
                  <a:chExt cx="600" cy="288"/>
                </a:xfrm>
              </p:grpSpPr>
              <p:sp>
                <p:nvSpPr>
                  <p:cNvPr id="530447" name="矩形 576527"/>
                  <p:cNvSpPr/>
                  <p:nvPr/>
                </p:nvSpPr>
                <p:spPr>
                  <a:xfrm>
                    <a:off x="0" y="0"/>
                    <a:ext cx="385" cy="20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a1=5</a:t>
                    </a:r>
                    <a:endParaRPr lang="en-US" altLang="x-none" sz="2000" dirty="0">
                      <a:latin typeface="Times New Roman" panose="02020603050405020304" pitchFamily="2" charset="0"/>
                      <a:ea typeface="宋体" panose="02010600030101010101" pitchFamily="2" charset="-122"/>
                    </a:endParaRPr>
                  </a:p>
                </p:txBody>
              </p:sp>
              <p:sp>
                <p:nvSpPr>
                  <p:cNvPr id="530448" name="直接连接符 576528"/>
                  <p:cNvSpPr/>
                  <p:nvPr/>
                </p:nvSpPr>
                <p:spPr>
                  <a:xfrm flipV="1">
                    <a:off x="216" y="0"/>
                    <a:ext cx="384" cy="288"/>
                  </a:xfrm>
                  <a:prstGeom prst="line">
                    <a:avLst/>
                  </a:prstGeom>
                  <a:ln w="28575" cap="flat" cmpd="sng">
                    <a:solidFill>
                      <a:schemeClr val="tx1"/>
                    </a:solidFill>
                    <a:prstDash val="solid"/>
                    <a:round/>
                    <a:headEnd type="none" w="med" len="med"/>
                    <a:tailEnd type="triangle" w="med" len="med"/>
                  </a:ln>
                </p:spPr>
              </p:sp>
            </p:grpSp>
            <p:grpSp>
              <p:nvGrpSpPr>
                <p:cNvPr id="530449" name="组合 576529"/>
                <p:cNvGrpSpPr/>
                <p:nvPr/>
              </p:nvGrpSpPr>
              <p:grpSpPr>
                <a:xfrm>
                  <a:off x="216" y="704"/>
                  <a:ext cx="460" cy="332"/>
                  <a:chOff x="0" y="0"/>
                  <a:chExt cx="460" cy="332"/>
                </a:xfrm>
              </p:grpSpPr>
              <p:sp>
                <p:nvSpPr>
                  <p:cNvPr id="530450" name="矩形 576530"/>
                  <p:cNvSpPr/>
                  <p:nvPr/>
                </p:nvSpPr>
                <p:spPr>
                  <a:xfrm>
                    <a:off x="75" y="0"/>
                    <a:ext cx="385" cy="20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a2=6</a:t>
                    </a:r>
                    <a:endParaRPr lang="en-US" altLang="x-none" sz="2000" dirty="0">
                      <a:latin typeface="Times New Roman" panose="02020603050405020304" pitchFamily="2" charset="0"/>
                      <a:ea typeface="宋体" panose="02010600030101010101" pitchFamily="2" charset="-122"/>
                    </a:endParaRPr>
                  </a:p>
                </p:txBody>
              </p:sp>
              <p:sp>
                <p:nvSpPr>
                  <p:cNvPr id="530451" name="直接连接符 576531"/>
                  <p:cNvSpPr/>
                  <p:nvPr/>
                </p:nvSpPr>
                <p:spPr>
                  <a:xfrm>
                    <a:off x="0" y="92"/>
                    <a:ext cx="384" cy="240"/>
                  </a:xfrm>
                  <a:prstGeom prst="line">
                    <a:avLst/>
                  </a:prstGeom>
                  <a:ln w="28575" cap="flat" cmpd="sng">
                    <a:solidFill>
                      <a:schemeClr val="tx1"/>
                    </a:solidFill>
                    <a:prstDash val="solid"/>
                    <a:round/>
                    <a:headEnd type="none" w="med" len="med"/>
                    <a:tailEnd type="triangle" w="med" len="med"/>
                  </a:ln>
                </p:spPr>
              </p:sp>
            </p:grpSp>
            <p:grpSp>
              <p:nvGrpSpPr>
                <p:cNvPr id="530452" name="组合 576532"/>
                <p:cNvGrpSpPr/>
                <p:nvPr/>
              </p:nvGrpSpPr>
              <p:grpSpPr>
                <a:xfrm>
                  <a:off x="835" y="0"/>
                  <a:ext cx="544" cy="204"/>
                  <a:chOff x="0" y="0"/>
                  <a:chExt cx="544" cy="204"/>
                </a:xfrm>
              </p:grpSpPr>
              <p:sp>
                <p:nvSpPr>
                  <p:cNvPr id="530453" name="矩形 576533"/>
                  <p:cNvSpPr/>
                  <p:nvPr/>
                </p:nvSpPr>
                <p:spPr>
                  <a:xfrm>
                    <a:off x="28" y="0"/>
                    <a:ext cx="385" cy="20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a3=3</a:t>
                    </a:r>
                    <a:endParaRPr lang="en-US" altLang="x-none" sz="2000" dirty="0">
                      <a:latin typeface="Times New Roman" panose="02020603050405020304" pitchFamily="2" charset="0"/>
                      <a:ea typeface="宋体" panose="02010600030101010101" pitchFamily="2" charset="-122"/>
                    </a:endParaRPr>
                  </a:p>
                </p:txBody>
              </p:sp>
              <p:sp>
                <p:nvSpPr>
                  <p:cNvPr id="530454" name="直接连接符 576534"/>
                  <p:cNvSpPr/>
                  <p:nvPr/>
                </p:nvSpPr>
                <p:spPr>
                  <a:xfrm flipV="1">
                    <a:off x="0" y="196"/>
                    <a:ext cx="544" cy="0"/>
                  </a:xfrm>
                  <a:prstGeom prst="line">
                    <a:avLst/>
                  </a:prstGeom>
                  <a:ln w="28575" cap="flat" cmpd="sng">
                    <a:solidFill>
                      <a:schemeClr val="tx1"/>
                    </a:solidFill>
                    <a:prstDash val="solid"/>
                    <a:round/>
                    <a:headEnd type="none" w="med" len="med"/>
                    <a:tailEnd type="triangle" w="med" len="med"/>
                  </a:ln>
                </p:spPr>
              </p:sp>
            </p:grpSp>
            <p:grpSp>
              <p:nvGrpSpPr>
                <p:cNvPr id="530455" name="组合 576535"/>
                <p:cNvGrpSpPr/>
                <p:nvPr/>
              </p:nvGrpSpPr>
              <p:grpSpPr>
                <a:xfrm>
                  <a:off x="1632" y="272"/>
                  <a:ext cx="556" cy="257"/>
                  <a:chOff x="0" y="0"/>
                  <a:chExt cx="556" cy="257"/>
                </a:xfrm>
              </p:grpSpPr>
              <p:sp>
                <p:nvSpPr>
                  <p:cNvPr id="530456" name="矩形 576536"/>
                  <p:cNvSpPr/>
                  <p:nvPr/>
                </p:nvSpPr>
                <p:spPr>
                  <a:xfrm>
                    <a:off x="171" y="0"/>
                    <a:ext cx="385" cy="20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a8=5</a:t>
                    </a:r>
                    <a:endParaRPr lang="en-US" altLang="x-none" sz="2000" dirty="0">
                      <a:latin typeface="Times New Roman" panose="02020603050405020304" pitchFamily="2" charset="0"/>
                      <a:ea typeface="宋体" panose="02010600030101010101" pitchFamily="2" charset="-122"/>
                    </a:endParaRPr>
                  </a:p>
                </p:txBody>
              </p:sp>
              <p:sp>
                <p:nvSpPr>
                  <p:cNvPr id="530457" name="直接连接符 576537"/>
                  <p:cNvSpPr/>
                  <p:nvPr/>
                </p:nvSpPr>
                <p:spPr>
                  <a:xfrm>
                    <a:off x="0" y="8"/>
                    <a:ext cx="408" cy="249"/>
                  </a:xfrm>
                  <a:prstGeom prst="line">
                    <a:avLst/>
                  </a:prstGeom>
                  <a:ln w="28575" cap="flat" cmpd="sng">
                    <a:solidFill>
                      <a:schemeClr val="tx1"/>
                    </a:solidFill>
                    <a:prstDash val="solid"/>
                    <a:round/>
                    <a:headEnd type="none" w="med" len="med"/>
                    <a:tailEnd type="triangle" w="med" len="med"/>
                  </a:ln>
                </p:spPr>
              </p:sp>
            </p:grpSp>
            <p:grpSp>
              <p:nvGrpSpPr>
                <p:cNvPr id="530458" name="组合 576538"/>
                <p:cNvGrpSpPr/>
                <p:nvPr/>
              </p:nvGrpSpPr>
              <p:grpSpPr>
                <a:xfrm>
                  <a:off x="632" y="300"/>
                  <a:ext cx="817" cy="657"/>
                  <a:chOff x="0" y="0"/>
                  <a:chExt cx="817" cy="657"/>
                </a:xfrm>
              </p:grpSpPr>
              <p:sp>
                <p:nvSpPr>
                  <p:cNvPr id="530459" name="矩形 576539"/>
                  <p:cNvSpPr/>
                  <p:nvPr/>
                </p:nvSpPr>
                <p:spPr>
                  <a:xfrm>
                    <a:off x="0" y="156"/>
                    <a:ext cx="453" cy="20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a4=12</a:t>
                    </a:r>
                    <a:endParaRPr lang="en-US" altLang="x-none" sz="2000" dirty="0">
                      <a:latin typeface="Times New Roman" panose="02020603050405020304" pitchFamily="2" charset="0"/>
                      <a:ea typeface="宋体" panose="02010600030101010101" pitchFamily="2" charset="-122"/>
                    </a:endParaRPr>
                  </a:p>
                </p:txBody>
              </p:sp>
              <p:sp>
                <p:nvSpPr>
                  <p:cNvPr id="530460" name="直接连接符 576540"/>
                  <p:cNvSpPr/>
                  <p:nvPr/>
                </p:nvSpPr>
                <p:spPr>
                  <a:xfrm flipV="1">
                    <a:off x="160" y="0"/>
                    <a:ext cx="657" cy="657"/>
                  </a:xfrm>
                  <a:prstGeom prst="line">
                    <a:avLst/>
                  </a:prstGeom>
                  <a:ln w="28575" cap="flat" cmpd="sng">
                    <a:solidFill>
                      <a:schemeClr val="tx1"/>
                    </a:solidFill>
                    <a:prstDash val="solid"/>
                    <a:round/>
                    <a:headEnd type="none" w="med" len="med"/>
                    <a:tailEnd type="triangle" w="med" len="med"/>
                  </a:ln>
                </p:spPr>
              </p:sp>
            </p:grpSp>
            <p:grpSp>
              <p:nvGrpSpPr>
                <p:cNvPr id="530461" name="组合 576541"/>
                <p:cNvGrpSpPr/>
                <p:nvPr/>
              </p:nvGrpSpPr>
              <p:grpSpPr>
                <a:xfrm>
                  <a:off x="888" y="1068"/>
                  <a:ext cx="576" cy="204"/>
                  <a:chOff x="0" y="0"/>
                  <a:chExt cx="576" cy="204"/>
                </a:xfrm>
              </p:grpSpPr>
              <p:sp>
                <p:nvSpPr>
                  <p:cNvPr id="530462" name="矩形 576542"/>
                  <p:cNvSpPr/>
                  <p:nvPr/>
                </p:nvSpPr>
                <p:spPr>
                  <a:xfrm>
                    <a:off x="56" y="0"/>
                    <a:ext cx="408" cy="20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a5=3</a:t>
                    </a:r>
                    <a:endParaRPr lang="en-US" altLang="x-none" sz="2000" dirty="0">
                      <a:latin typeface="Times New Roman" panose="02020603050405020304" pitchFamily="2" charset="0"/>
                      <a:ea typeface="宋体" panose="02010600030101010101" pitchFamily="2" charset="-122"/>
                    </a:endParaRPr>
                  </a:p>
                </p:txBody>
              </p:sp>
              <p:sp>
                <p:nvSpPr>
                  <p:cNvPr id="530463" name="直接连接符 576543"/>
                  <p:cNvSpPr/>
                  <p:nvPr/>
                </p:nvSpPr>
                <p:spPr>
                  <a:xfrm>
                    <a:off x="0" y="0"/>
                    <a:ext cx="576" cy="0"/>
                  </a:xfrm>
                  <a:prstGeom prst="line">
                    <a:avLst/>
                  </a:prstGeom>
                  <a:ln w="28575" cap="flat" cmpd="sng">
                    <a:solidFill>
                      <a:schemeClr val="tx1"/>
                    </a:solidFill>
                    <a:prstDash val="solid"/>
                    <a:round/>
                    <a:headEnd type="none" w="med" len="med"/>
                    <a:tailEnd type="triangle" w="med" len="med"/>
                  </a:ln>
                </p:spPr>
              </p:sp>
            </p:grpSp>
            <p:grpSp>
              <p:nvGrpSpPr>
                <p:cNvPr id="530464" name="组合 576544"/>
                <p:cNvGrpSpPr/>
                <p:nvPr/>
              </p:nvGrpSpPr>
              <p:grpSpPr>
                <a:xfrm>
                  <a:off x="1752" y="1084"/>
                  <a:ext cx="544" cy="204"/>
                  <a:chOff x="0" y="0"/>
                  <a:chExt cx="544" cy="204"/>
                </a:xfrm>
              </p:grpSpPr>
              <p:sp>
                <p:nvSpPr>
                  <p:cNvPr id="530465" name="矩形 576545"/>
                  <p:cNvSpPr/>
                  <p:nvPr/>
                </p:nvSpPr>
                <p:spPr>
                  <a:xfrm>
                    <a:off x="16" y="0"/>
                    <a:ext cx="408" cy="20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a10=4</a:t>
                    </a:r>
                    <a:endParaRPr lang="en-US" altLang="x-none" sz="2000" dirty="0">
                      <a:latin typeface="Times New Roman" panose="02020603050405020304" pitchFamily="2" charset="0"/>
                      <a:ea typeface="宋体" panose="02010600030101010101" pitchFamily="2" charset="-122"/>
                    </a:endParaRPr>
                  </a:p>
                </p:txBody>
              </p:sp>
              <p:sp>
                <p:nvSpPr>
                  <p:cNvPr id="530466" name="直接连接符 576546"/>
                  <p:cNvSpPr/>
                  <p:nvPr/>
                </p:nvSpPr>
                <p:spPr>
                  <a:xfrm>
                    <a:off x="0" y="8"/>
                    <a:ext cx="544" cy="0"/>
                  </a:xfrm>
                  <a:prstGeom prst="line">
                    <a:avLst/>
                  </a:prstGeom>
                  <a:ln w="28575" cap="flat" cmpd="sng">
                    <a:solidFill>
                      <a:schemeClr val="tx1"/>
                    </a:solidFill>
                    <a:prstDash val="solid"/>
                    <a:round/>
                    <a:headEnd type="none" w="med" len="med"/>
                    <a:tailEnd type="triangle" w="med" len="med"/>
                  </a:ln>
                </p:spPr>
              </p:sp>
            </p:grpSp>
            <p:grpSp>
              <p:nvGrpSpPr>
                <p:cNvPr id="530467" name="组合 576547"/>
                <p:cNvGrpSpPr/>
                <p:nvPr/>
              </p:nvGrpSpPr>
              <p:grpSpPr>
                <a:xfrm>
                  <a:off x="1651" y="747"/>
                  <a:ext cx="509" cy="289"/>
                  <a:chOff x="0" y="0"/>
                  <a:chExt cx="509" cy="289"/>
                </a:xfrm>
              </p:grpSpPr>
              <p:sp>
                <p:nvSpPr>
                  <p:cNvPr id="530468" name="矩形 576548"/>
                  <p:cNvSpPr/>
                  <p:nvPr/>
                </p:nvSpPr>
                <p:spPr>
                  <a:xfrm>
                    <a:off x="124" y="85"/>
                    <a:ext cx="385" cy="20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a9=1</a:t>
                    </a:r>
                    <a:endParaRPr lang="en-US" altLang="x-none" sz="2000" dirty="0">
                      <a:latin typeface="Times New Roman" panose="02020603050405020304" pitchFamily="2" charset="0"/>
                      <a:ea typeface="宋体" panose="02010600030101010101" pitchFamily="2" charset="-122"/>
                    </a:endParaRPr>
                  </a:p>
                </p:txBody>
              </p:sp>
              <p:sp>
                <p:nvSpPr>
                  <p:cNvPr id="530469" name="直接连接符 576549"/>
                  <p:cNvSpPr/>
                  <p:nvPr/>
                </p:nvSpPr>
                <p:spPr>
                  <a:xfrm flipV="1">
                    <a:off x="0" y="0"/>
                    <a:ext cx="340" cy="249"/>
                  </a:xfrm>
                  <a:prstGeom prst="line">
                    <a:avLst/>
                  </a:prstGeom>
                  <a:ln w="28575" cap="flat" cmpd="sng">
                    <a:solidFill>
                      <a:schemeClr val="tx1"/>
                    </a:solidFill>
                    <a:prstDash val="solid"/>
                    <a:round/>
                    <a:headEnd type="none" w="med" len="med"/>
                    <a:tailEnd type="triangle" w="med" len="med"/>
                  </a:ln>
                </p:spPr>
              </p:sp>
            </p:grpSp>
            <p:grpSp>
              <p:nvGrpSpPr>
                <p:cNvPr id="530470" name="组合 576550"/>
                <p:cNvGrpSpPr/>
                <p:nvPr/>
              </p:nvGrpSpPr>
              <p:grpSpPr>
                <a:xfrm>
                  <a:off x="2208" y="440"/>
                  <a:ext cx="544" cy="204"/>
                  <a:chOff x="0" y="0"/>
                  <a:chExt cx="544" cy="204"/>
                </a:xfrm>
              </p:grpSpPr>
              <p:sp>
                <p:nvSpPr>
                  <p:cNvPr id="530471" name="矩形 576551"/>
                  <p:cNvSpPr/>
                  <p:nvPr/>
                </p:nvSpPr>
                <p:spPr>
                  <a:xfrm>
                    <a:off x="0" y="0"/>
                    <a:ext cx="453" cy="20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a12=5</a:t>
                    </a:r>
                    <a:endParaRPr lang="en-US" altLang="x-none" sz="2000" dirty="0">
                      <a:latin typeface="Times New Roman" panose="02020603050405020304" pitchFamily="2" charset="0"/>
                      <a:ea typeface="宋体" panose="02010600030101010101" pitchFamily="2" charset="-122"/>
                    </a:endParaRPr>
                  </a:p>
                </p:txBody>
              </p:sp>
              <p:sp>
                <p:nvSpPr>
                  <p:cNvPr id="530472" name="直接连接符 576552"/>
                  <p:cNvSpPr/>
                  <p:nvPr/>
                </p:nvSpPr>
                <p:spPr>
                  <a:xfrm>
                    <a:off x="0" y="192"/>
                    <a:ext cx="544" cy="0"/>
                  </a:xfrm>
                  <a:prstGeom prst="line">
                    <a:avLst/>
                  </a:prstGeom>
                  <a:ln w="28575" cap="flat" cmpd="sng">
                    <a:solidFill>
                      <a:schemeClr val="tx1"/>
                    </a:solidFill>
                    <a:prstDash val="solid"/>
                    <a:round/>
                    <a:headEnd type="none" w="med" len="med"/>
                    <a:tailEnd type="triangle" w="med" len="med"/>
                  </a:ln>
                </p:spPr>
              </p:sp>
            </p:grpSp>
            <p:grpSp>
              <p:nvGrpSpPr>
                <p:cNvPr id="530473" name="组合 576553"/>
                <p:cNvGrpSpPr/>
                <p:nvPr/>
              </p:nvGrpSpPr>
              <p:grpSpPr>
                <a:xfrm>
                  <a:off x="2504" y="128"/>
                  <a:ext cx="1134" cy="380"/>
                  <a:chOff x="0" y="0"/>
                  <a:chExt cx="1134" cy="380"/>
                </a:xfrm>
              </p:grpSpPr>
              <p:sp>
                <p:nvSpPr>
                  <p:cNvPr id="530474" name="矩形 576554"/>
                  <p:cNvSpPr/>
                  <p:nvPr/>
                </p:nvSpPr>
                <p:spPr>
                  <a:xfrm>
                    <a:off x="424" y="0"/>
                    <a:ext cx="453" cy="20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a11=4</a:t>
                    </a:r>
                    <a:endParaRPr lang="en-US" altLang="x-none" sz="2000" dirty="0">
                      <a:latin typeface="Times New Roman" panose="02020603050405020304" pitchFamily="2" charset="0"/>
                      <a:ea typeface="宋体" panose="02010600030101010101" pitchFamily="2" charset="-122"/>
                    </a:endParaRPr>
                  </a:p>
                </p:txBody>
              </p:sp>
              <p:sp>
                <p:nvSpPr>
                  <p:cNvPr id="530475" name="直接连接符 576555"/>
                  <p:cNvSpPr/>
                  <p:nvPr/>
                </p:nvSpPr>
                <p:spPr>
                  <a:xfrm>
                    <a:off x="0" y="44"/>
                    <a:ext cx="1134" cy="336"/>
                  </a:xfrm>
                  <a:prstGeom prst="line">
                    <a:avLst/>
                  </a:prstGeom>
                  <a:ln w="28575" cap="flat" cmpd="sng">
                    <a:solidFill>
                      <a:schemeClr val="tx1"/>
                    </a:solidFill>
                    <a:prstDash val="solid"/>
                    <a:round/>
                    <a:headEnd type="none" w="med" len="med"/>
                    <a:tailEnd type="triangle" w="med" len="med"/>
                  </a:ln>
                </p:spPr>
              </p:sp>
            </p:grpSp>
            <p:grpSp>
              <p:nvGrpSpPr>
                <p:cNvPr id="530476" name="组合 576556"/>
                <p:cNvGrpSpPr/>
                <p:nvPr/>
              </p:nvGrpSpPr>
              <p:grpSpPr>
                <a:xfrm>
                  <a:off x="1152" y="308"/>
                  <a:ext cx="392" cy="680"/>
                  <a:chOff x="0" y="0"/>
                  <a:chExt cx="392" cy="680"/>
                </a:xfrm>
              </p:grpSpPr>
              <p:sp>
                <p:nvSpPr>
                  <p:cNvPr id="530477" name="直接连接符 576557"/>
                  <p:cNvSpPr/>
                  <p:nvPr/>
                </p:nvSpPr>
                <p:spPr>
                  <a:xfrm>
                    <a:off x="392" y="0"/>
                    <a:ext cx="0" cy="680"/>
                  </a:xfrm>
                  <a:prstGeom prst="line">
                    <a:avLst/>
                  </a:prstGeom>
                  <a:ln w="28575" cap="flat" cmpd="sng">
                    <a:solidFill>
                      <a:schemeClr val="tx1"/>
                    </a:solidFill>
                    <a:prstDash val="solid"/>
                    <a:round/>
                    <a:headEnd type="none" w="med" len="med"/>
                    <a:tailEnd type="triangle" w="med" len="med"/>
                  </a:ln>
                </p:spPr>
              </p:sp>
              <p:sp>
                <p:nvSpPr>
                  <p:cNvPr id="530478" name="矩形 576558"/>
                  <p:cNvSpPr/>
                  <p:nvPr/>
                </p:nvSpPr>
                <p:spPr>
                  <a:xfrm>
                    <a:off x="0" y="264"/>
                    <a:ext cx="385" cy="20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a6=3</a:t>
                    </a:r>
                    <a:endParaRPr lang="en-US" altLang="x-none" sz="2000" dirty="0">
                      <a:latin typeface="Times New Roman" panose="02020603050405020304" pitchFamily="2" charset="0"/>
                      <a:ea typeface="宋体" panose="02010600030101010101" pitchFamily="2" charset="-122"/>
                    </a:endParaRPr>
                  </a:p>
                </p:txBody>
              </p:sp>
            </p:grpSp>
            <p:grpSp>
              <p:nvGrpSpPr>
                <p:cNvPr id="530479" name="组合 576559"/>
                <p:cNvGrpSpPr/>
                <p:nvPr/>
              </p:nvGrpSpPr>
              <p:grpSpPr>
                <a:xfrm>
                  <a:off x="1672" y="4"/>
                  <a:ext cx="544" cy="204"/>
                  <a:chOff x="0" y="0"/>
                  <a:chExt cx="544" cy="204"/>
                </a:xfrm>
              </p:grpSpPr>
              <p:sp>
                <p:nvSpPr>
                  <p:cNvPr id="530480" name="矩形 576560"/>
                  <p:cNvSpPr/>
                  <p:nvPr/>
                </p:nvSpPr>
                <p:spPr>
                  <a:xfrm>
                    <a:off x="48" y="0"/>
                    <a:ext cx="385" cy="20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a7=3</a:t>
                    </a:r>
                    <a:endParaRPr lang="en-US" altLang="x-none" sz="2000" dirty="0">
                      <a:latin typeface="Times New Roman" panose="02020603050405020304" pitchFamily="2" charset="0"/>
                      <a:ea typeface="宋体" panose="02010600030101010101" pitchFamily="2" charset="-122"/>
                    </a:endParaRPr>
                  </a:p>
                </p:txBody>
              </p:sp>
              <p:sp>
                <p:nvSpPr>
                  <p:cNvPr id="530481" name="直接连接符 576561"/>
                  <p:cNvSpPr/>
                  <p:nvPr/>
                </p:nvSpPr>
                <p:spPr>
                  <a:xfrm flipV="1">
                    <a:off x="0" y="184"/>
                    <a:ext cx="544" cy="0"/>
                  </a:xfrm>
                  <a:prstGeom prst="line">
                    <a:avLst/>
                  </a:prstGeom>
                  <a:ln w="28575" cap="flat" cmpd="sng">
                    <a:solidFill>
                      <a:schemeClr val="tx1"/>
                    </a:solidFill>
                    <a:prstDash val="solid"/>
                    <a:round/>
                    <a:headEnd type="none" w="med" len="med"/>
                    <a:tailEnd type="triangle" w="med" len="med"/>
                  </a:ln>
                </p:spPr>
              </p:sp>
            </p:grpSp>
            <p:grpSp>
              <p:nvGrpSpPr>
                <p:cNvPr id="530482" name="组合 576562"/>
                <p:cNvGrpSpPr/>
                <p:nvPr/>
              </p:nvGrpSpPr>
              <p:grpSpPr>
                <a:xfrm>
                  <a:off x="2496" y="708"/>
                  <a:ext cx="513" cy="304"/>
                  <a:chOff x="0" y="0"/>
                  <a:chExt cx="513" cy="304"/>
                </a:xfrm>
              </p:grpSpPr>
              <p:sp>
                <p:nvSpPr>
                  <p:cNvPr id="530483" name="矩形 576563"/>
                  <p:cNvSpPr/>
                  <p:nvPr/>
                </p:nvSpPr>
                <p:spPr>
                  <a:xfrm>
                    <a:off x="128" y="100"/>
                    <a:ext cx="385" cy="20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a13=2</a:t>
                    </a:r>
                    <a:endParaRPr lang="en-US" altLang="x-none" sz="2000" dirty="0">
                      <a:latin typeface="Times New Roman" panose="02020603050405020304" pitchFamily="2" charset="0"/>
                      <a:ea typeface="宋体" panose="02010600030101010101" pitchFamily="2" charset="-122"/>
                    </a:endParaRPr>
                  </a:p>
                </p:txBody>
              </p:sp>
              <p:sp>
                <p:nvSpPr>
                  <p:cNvPr id="530484" name="直接连接符 576564"/>
                  <p:cNvSpPr/>
                  <p:nvPr/>
                </p:nvSpPr>
                <p:spPr>
                  <a:xfrm flipV="1">
                    <a:off x="0" y="0"/>
                    <a:ext cx="363" cy="272"/>
                  </a:xfrm>
                  <a:prstGeom prst="line">
                    <a:avLst/>
                  </a:prstGeom>
                  <a:ln w="28575" cap="flat" cmpd="sng">
                    <a:solidFill>
                      <a:schemeClr val="tx1"/>
                    </a:solidFill>
                    <a:prstDash val="solid"/>
                    <a:round/>
                    <a:headEnd type="none" w="med" len="med"/>
                    <a:tailEnd type="triangle" w="med" len="med"/>
                  </a:ln>
                </p:spPr>
              </p:sp>
            </p:grpSp>
            <p:sp>
              <p:nvSpPr>
                <p:cNvPr id="530485" name="椭圆 576565"/>
                <p:cNvSpPr/>
                <p:nvPr/>
              </p:nvSpPr>
              <p:spPr>
                <a:xfrm>
                  <a:off x="3561" y="484"/>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9</a:t>
                  </a:r>
                  <a:endParaRPr lang="en-US" altLang="x-none" sz="2400" baseline="-18000" dirty="0">
                    <a:latin typeface="Times New Roman" panose="02020603050405020304" pitchFamily="2" charset="0"/>
                    <a:ea typeface="宋体" panose="02010600030101010101" pitchFamily="2" charset="-122"/>
                  </a:endParaRPr>
                </a:p>
              </p:txBody>
            </p:sp>
            <p:grpSp>
              <p:nvGrpSpPr>
                <p:cNvPr id="530486" name="组合 576566"/>
                <p:cNvGrpSpPr/>
                <p:nvPr/>
              </p:nvGrpSpPr>
              <p:grpSpPr>
                <a:xfrm>
                  <a:off x="3024" y="428"/>
                  <a:ext cx="544" cy="204"/>
                  <a:chOff x="0" y="0"/>
                  <a:chExt cx="544" cy="204"/>
                </a:xfrm>
              </p:grpSpPr>
              <p:sp>
                <p:nvSpPr>
                  <p:cNvPr id="530487" name="矩形 576567"/>
                  <p:cNvSpPr/>
                  <p:nvPr/>
                </p:nvSpPr>
                <p:spPr>
                  <a:xfrm>
                    <a:off x="0" y="0"/>
                    <a:ext cx="453" cy="20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a14=2</a:t>
                    </a:r>
                    <a:endParaRPr lang="en-US" altLang="x-none" sz="2000" dirty="0">
                      <a:latin typeface="Times New Roman" panose="02020603050405020304" pitchFamily="2" charset="0"/>
                      <a:ea typeface="宋体" panose="02010600030101010101" pitchFamily="2" charset="-122"/>
                    </a:endParaRPr>
                  </a:p>
                </p:txBody>
              </p:sp>
              <p:sp>
                <p:nvSpPr>
                  <p:cNvPr id="530488" name="直接连接符 576568"/>
                  <p:cNvSpPr/>
                  <p:nvPr/>
                </p:nvSpPr>
                <p:spPr>
                  <a:xfrm>
                    <a:off x="0" y="192"/>
                    <a:ext cx="544" cy="0"/>
                  </a:xfrm>
                  <a:prstGeom prst="line">
                    <a:avLst/>
                  </a:prstGeom>
                  <a:ln w="28575" cap="flat" cmpd="sng">
                    <a:solidFill>
                      <a:schemeClr val="tx1"/>
                    </a:solidFill>
                    <a:prstDash val="solid"/>
                    <a:round/>
                    <a:headEnd type="none" w="med" len="med"/>
                    <a:tailEnd type="triangle" w="med" len="med"/>
                  </a:ln>
                </p:spPr>
              </p:sp>
            </p:grpSp>
          </p:grpSp>
        </p:grpSp>
        <p:grpSp>
          <p:nvGrpSpPr>
            <p:cNvPr id="530489" name="组合 576569"/>
            <p:cNvGrpSpPr/>
            <p:nvPr/>
          </p:nvGrpSpPr>
          <p:grpSpPr>
            <a:xfrm>
              <a:off x="0" y="0"/>
              <a:ext cx="2228" cy="2105"/>
              <a:chOff x="0" y="0"/>
              <a:chExt cx="2228" cy="2105"/>
            </a:xfrm>
          </p:grpSpPr>
          <p:grpSp>
            <p:nvGrpSpPr>
              <p:cNvPr id="530490" name="组合 576570"/>
              <p:cNvGrpSpPr/>
              <p:nvPr/>
            </p:nvGrpSpPr>
            <p:grpSpPr>
              <a:xfrm>
                <a:off x="0" y="0"/>
                <a:ext cx="2036" cy="1784"/>
                <a:chOff x="0" y="0"/>
                <a:chExt cx="2036" cy="1784"/>
              </a:xfrm>
            </p:grpSpPr>
            <p:sp>
              <p:nvSpPr>
                <p:cNvPr id="530491" name="矩形 576571"/>
                <p:cNvSpPr/>
                <p:nvPr/>
              </p:nvSpPr>
              <p:spPr>
                <a:xfrm>
                  <a:off x="331" y="0"/>
                  <a:ext cx="1632" cy="227"/>
                </a:xfrm>
                <a:prstGeom prst="rect">
                  <a:avLst/>
                </a:prstGeom>
                <a:noFill/>
                <a:ln w="9525">
                  <a:noFill/>
                </a:ln>
              </p:spPr>
              <p:txBody>
                <a:bodyPr wrap="none" anchor="ctr"/>
                <a:p>
                  <a:r>
                    <a:rPr lang="en-US" altLang="x-none" sz="2400" dirty="0">
                      <a:latin typeface="Times New Roman" panose="02020603050405020304" pitchFamily="2" charset="0"/>
                      <a:ea typeface="楷体_GB2312" pitchFamily="1" charset="-122"/>
                    </a:rPr>
                    <a:t>0   1   1   0   0   0   0</a:t>
                  </a:r>
                  <a:endParaRPr lang="en-US" altLang="x-none" sz="2400" dirty="0">
                    <a:latin typeface="Times New Roman" panose="02020603050405020304" pitchFamily="2" charset="0"/>
                    <a:ea typeface="楷体_GB2312" pitchFamily="1" charset="-122"/>
                  </a:endParaRPr>
                </a:p>
              </p:txBody>
            </p:sp>
            <p:sp>
              <p:nvSpPr>
                <p:cNvPr id="530492" name="矩形 576572"/>
                <p:cNvSpPr/>
                <p:nvPr/>
              </p:nvSpPr>
              <p:spPr>
                <a:xfrm>
                  <a:off x="337" y="259"/>
                  <a:ext cx="1632" cy="227"/>
                </a:xfrm>
                <a:prstGeom prst="rect">
                  <a:avLst/>
                </a:prstGeom>
                <a:noFill/>
                <a:ln w="9525">
                  <a:noFill/>
                </a:ln>
              </p:spPr>
              <p:txBody>
                <a:bodyPr wrap="none" anchor="ctr"/>
                <a:p>
                  <a:r>
                    <a:rPr lang="en-US" altLang="x-none" sz="2400" dirty="0">
                      <a:latin typeface="Times New Roman" panose="02020603050405020304" pitchFamily="2" charset="0"/>
                      <a:ea typeface="楷体_GB2312" pitchFamily="1" charset="-122"/>
                    </a:rPr>
                    <a:t>0   0   0   1   1   1   0</a:t>
                  </a:r>
                  <a:endParaRPr lang="en-US" altLang="x-none" sz="2400" dirty="0">
                    <a:latin typeface="Times New Roman" panose="02020603050405020304" pitchFamily="2" charset="0"/>
                    <a:ea typeface="楷体_GB2312" pitchFamily="1" charset="-122"/>
                  </a:endParaRPr>
                </a:p>
              </p:txBody>
            </p:sp>
            <p:sp>
              <p:nvSpPr>
                <p:cNvPr id="530493" name="矩形 576573"/>
                <p:cNvSpPr/>
                <p:nvPr/>
              </p:nvSpPr>
              <p:spPr>
                <a:xfrm>
                  <a:off x="337" y="528"/>
                  <a:ext cx="1632" cy="227"/>
                </a:xfrm>
                <a:prstGeom prst="rect">
                  <a:avLst/>
                </a:prstGeom>
                <a:noFill/>
                <a:ln w="9525">
                  <a:noFill/>
                </a:ln>
              </p:spPr>
              <p:txBody>
                <a:bodyPr wrap="none" anchor="ctr"/>
                <a:p>
                  <a:r>
                    <a:rPr lang="en-US" altLang="x-none" sz="2400" dirty="0">
                      <a:latin typeface="Times New Roman" panose="02020603050405020304" pitchFamily="2" charset="0"/>
                      <a:ea typeface="楷体_GB2312" pitchFamily="1" charset="-122"/>
                    </a:rPr>
                    <a:t>0   0   0   0   1   0   1</a:t>
                  </a:r>
                  <a:endParaRPr lang="en-US" altLang="x-none" sz="2400" dirty="0">
                    <a:latin typeface="Times New Roman" panose="02020603050405020304" pitchFamily="2" charset="0"/>
                    <a:ea typeface="楷体_GB2312" pitchFamily="1" charset="-122"/>
                  </a:endParaRPr>
                </a:p>
              </p:txBody>
            </p:sp>
            <p:sp>
              <p:nvSpPr>
                <p:cNvPr id="530494" name="矩形 576574"/>
                <p:cNvSpPr/>
                <p:nvPr/>
              </p:nvSpPr>
              <p:spPr>
                <a:xfrm>
                  <a:off x="337" y="768"/>
                  <a:ext cx="1632" cy="227"/>
                </a:xfrm>
                <a:prstGeom prst="rect">
                  <a:avLst/>
                </a:prstGeom>
                <a:noFill/>
                <a:ln w="9525">
                  <a:noFill/>
                </a:ln>
              </p:spPr>
              <p:txBody>
                <a:bodyPr wrap="none" anchor="ctr"/>
                <a:p>
                  <a:r>
                    <a:rPr lang="en-US" altLang="x-none" sz="2400" dirty="0">
                      <a:latin typeface="Times New Roman" panose="02020603050405020304" pitchFamily="2" charset="0"/>
                      <a:ea typeface="楷体_GB2312" pitchFamily="1" charset="-122"/>
                    </a:rPr>
                    <a:t>0   0   0   0   0   0   0</a:t>
                  </a:r>
                  <a:endParaRPr lang="en-US" altLang="x-none" sz="2400" dirty="0">
                    <a:latin typeface="Times New Roman" panose="02020603050405020304" pitchFamily="2" charset="0"/>
                    <a:ea typeface="楷体_GB2312" pitchFamily="1" charset="-122"/>
                  </a:endParaRPr>
                </a:p>
              </p:txBody>
            </p:sp>
            <p:sp>
              <p:nvSpPr>
                <p:cNvPr id="530495" name="矩形 576575"/>
                <p:cNvSpPr/>
                <p:nvPr/>
              </p:nvSpPr>
              <p:spPr>
                <a:xfrm>
                  <a:off x="337" y="1008"/>
                  <a:ext cx="1632" cy="227"/>
                </a:xfrm>
                <a:prstGeom prst="rect">
                  <a:avLst/>
                </a:prstGeom>
                <a:noFill/>
                <a:ln w="9525">
                  <a:noFill/>
                </a:ln>
              </p:spPr>
              <p:txBody>
                <a:bodyPr wrap="none" anchor="ctr"/>
                <a:p>
                  <a:r>
                    <a:rPr lang="en-US" altLang="x-none" sz="2400" dirty="0">
                      <a:latin typeface="Times New Roman" panose="02020603050405020304" pitchFamily="2" charset="0"/>
                      <a:ea typeface="楷体_GB2312" pitchFamily="1" charset="-122"/>
                    </a:rPr>
                    <a:t>0   0   0   0   0   0   1</a:t>
                  </a:r>
                  <a:endParaRPr lang="en-US" altLang="x-none" sz="2400" dirty="0">
                    <a:latin typeface="Times New Roman" panose="02020603050405020304" pitchFamily="2" charset="0"/>
                    <a:ea typeface="楷体_GB2312" pitchFamily="1" charset="-122"/>
                  </a:endParaRPr>
                </a:p>
              </p:txBody>
            </p:sp>
            <p:sp>
              <p:nvSpPr>
                <p:cNvPr id="530496" name="矩形 576576"/>
                <p:cNvSpPr/>
                <p:nvPr/>
              </p:nvSpPr>
              <p:spPr>
                <a:xfrm>
                  <a:off x="337" y="1296"/>
                  <a:ext cx="1632" cy="227"/>
                </a:xfrm>
                <a:prstGeom prst="rect">
                  <a:avLst/>
                </a:prstGeom>
                <a:noFill/>
                <a:ln w="9525">
                  <a:noFill/>
                </a:ln>
              </p:spPr>
              <p:txBody>
                <a:bodyPr wrap="none" anchor="ctr"/>
                <a:p>
                  <a:r>
                    <a:rPr lang="en-US" altLang="x-none" sz="2400" dirty="0">
                      <a:latin typeface="Times New Roman" panose="02020603050405020304" pitchFamily="2" charset="0"/>
                      <a:ea typeface="楷体_GB2312" pitchFamily="1" charset="-122"/>
                    </a:rPr>
                    <a:t>0   0   0   0   0   0   1</a:t>
                  </a:r>
                  <a:endParaRPr lang="en-US" altLang="x-none" sz="2400" dirty="0">
                    <a:latin typeface="Times New Roman" panose="02020603050405020304" pitchFamily="2" charset="0"/>
                    <a:ea typeface="楷体_GB2312" pitchFamily="1" charset="-122"/>
                  </a:endParaRPr>
                </a:p>
              </p:txBody>
            </p:sp>
            <p:sp>
              <p:nvSpPr>
                <p:cNvPr id="530497" name="左中括号 576577"/>
                <p:cNvSpPr/>
                <p:nvPr/>
              </p:nvSpPr>
              <p:spPr>
                <a:xfrm>
                  <a:off x="288" y="16"/>
                  <a:ext cx="68" cy="1768"/>
                </a:xfrm>
                <a:prstGeom prst="leftBracket">
                  <a:avLst>
                    <a:gd name="adj" fmla="val 216666"/>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530498" name="右中括号 576578"/>
                <p:cNvSpPr/>
                <p:nvPr/>
              </p:nvSpPr>
              <p:spPr>
                <a:xfrm>
                  <a:off x="1968" y="0"/>
                  <a:ext cx="68" cy="1768"/>
                </a:xfrm>
                <a:prstGeom prst="rightBracket">
                  <a:avLst>
                    <a:gd name="adj" fmla="val 216666"/>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530499" name="矩形 576579"/>
                <p:cNvSpPr/>
                <p:nvPr/>
              </p:nvSpPr>
              <p:spPr>
                <a:xfrm>
                  <a:off x="336" y="1536"/>
                  <a:ext cx="1632" cy="227"/>
                </a:xfrm>
                <a:prstGeom prst="rect">
                  <a:avLst/>
                </a:prstGeom>
                <a:noFill/>
                <a:ln w="9525">
                  <a:noFill/>
                </a:ln>
              </p:spPr>
              <p:txBody>
                <a:bodyPr wrap="none" anchor="ctr"/>
                <a:p>
                  <a:r>
                    <a:rPr lang="en-US" altLang="x-none" sz="2400" dirty="0">
                      <a:latin typeface="Times New Roman" panose="02020603050405020304" pitchFamily="2" charset="0"/>
                      <a:ea typeface="楷体_GB2312" pitchFamily="1" charset="-122"/>
                    </a:rPr>
                    <a:t>0   0   0   0   0   0   0</a:t>
                  </a:r>
                  <a:endParaRPr lang="en-US" altLang="x-none" sz="2400" dirty="0">
                    <a:latin typeface="Times New Roman" panose="02020603050405020304" pitchFamily="2" charset="0"/>
                    <a:ea typeface="楷体_GB2312" pitchFamily="1" charset="-122"/>
                  </a:endParaRPr>
                </a:p>
              </p:txBody>
            </p:sp>
            <p:sp>
              <p:nvSpPr>
                <p:cNvPr id="530500" name="矩形 576580"/>
                <p:cNvSpPr/>
                <p:nvPr/>
              </p:nvSpPr>
              <p:spPr>
                <a:xfrm>
                  <a:off x="0" y="0"/>
                  <a:ext cx="272" cy="227"/>
                </a:xfrm>
                <a:prstGeom prst="rect">
                  <a:avLst/>
                </a:prstGeom>
                <a:noFill/>
                <a:ln w="9525">
                  <a:noFill/>
                </a:ln>
              </p:spPr>
              <p:txBody>
                <a:bodyPr wrap="none" anchor="ctr"/>
                <a:p>
                  <a:r>
                    <a:rPr lang="en-US" altLang="x-none" sz="2400" dirty="0">
                      <a:latin typeface="Times New Roman" panose="02020603050405020304" pitchFamily="2" charset="0"/>
                      <a:ea typeface="楷体_GB2312" pitchFamily="1" charset="-122"/>
                    </a:rPr>
                    <a:t>V</a:t>
                  </a:r>
                  <a:r>
                    <a:rPr lang="en-US" altLang="x-none" sz="2400" baseline="-18000" dirty="0">
                      <a:latin typeface="Times New Roman" panose="02020603050405020304" pitchFamily="2" charset="0"/>
                      <a:ea typeface="楷体_GB2312" pitchFamily="1" charset="-122"/>
                    </a:rPr>
                    <a:t>0</a:t>
                  </a:r>
                  <a:endParaRPr lang="en-US" altLang="x-none" sz="2400" baseline="-18000" dirty="0">
                    <a:latin typeface="Times New Roman" panose="02020603050405020304" pitchFamily="2" charset="0"/>
                    <a:ea typeface="楷体_GB2312" pitchFamily="1" charset="-122"/>
                  </a:endParaRPr>
                </a:p>
              </p:txBody>
            </p:sp>
            <p:sp>
              <p:nvSpPr>
                <p:cNvPr id="530501" name="矩形 576581"/>
                <p:cNvSpPr/>
                <p:nvPr/>
              </p:nvSpPr>
              <p:spPr>
                <a:xfrm>
                  <a:off x="0" y="253"/>
                  <a:ext cx="272" cy="227"/>
                </a:xfrm>
                <a:prstGeom prst="rect">
                  <a:avLst/>
                </a:prstGeom>
                <a:noFill/>
                <a:ln w="9525">
                  <a:noFill/>
                </a:ln>
              </p:spPr>
              <p:txBody>
                <a:bodyPr wrap="none" anchor="ctr"/>
                <a:p>
                  <a:r>
                    <a:rPr lang="en-US" altLang="x-none" sz="2400" dirty="0">
                      <a:latin typeface="Times New Roman" panose="02020603050405020304" pitchFamily="2" charset="0"/>
                      <a:ea typeface="楷体_GB2312" pitchFamily="1" charset="-122"/>
                    </a:rPr>
                    <a:t>V</a:t>
                  </a:r>
                  <a:r>
                    <a:rPr lang="en-US" altLang="x-none" sz="2400" baseline="-18000" dirty="0">
                      <a:latin typeface="Times New Roman" panose="02020603050405020304" pitchFamily="2" charset="0"/>
                      <a:ea typeface="楷体_GB2312" pitchFamily="1" charset="-122"/>
                    </a:rPr>
                    <a:t>1</a:t>
                  </a:r>
                  <a:endParaRPr lang="en-US" altLang="x-none" sz="2400" baseline="-18000" dirty="0">
                    <a:latin typeface="Times New Roman" panose="02020603050405020304" pitchFamily="2" charset="0"/>
                    <a:ea typeface="楷体_GB2312" pitchFamily="1" charset="-122"/>
                  </a:endParaRPr>
                </a:p>
              </p:txBody>
            </p:sp>
            <p:sp>
              <p:nvSpPr>
                <p:cNvPr id="530502" name="矩形 576582"/>
                <p:cNvSpPr/>
                <p:nvPr/>
              </p:nvSpPr>
              <p:spPr>
                <a:xfrm>
                  <a:off x="0" y="525"/>
                  <a:ext cx="272" cy="227"/>
                </a:xfrm>
                <a:prstGeom prst="rect">
                  <a:avLst/>
                </a:prstGeom>
                <a:noFill/>
                <a:ln w="9525">
                  <a:noFill/>
                </a:ln>
              </p:spPr>
              <p:txBody>
                <a:bodyPr wrap="none" anchor="ctr"/>
                <a:p>
                  <a:r>
                    <a:rPr lang="en-US" altLang="x-none" sz="2400" dirty="0">
                      <a:latin typeface="Times New Roman" panose="02020603050405020304" pitchFamily="2" charset="0"/>
                      <a:ea typeface="楷体_GB2312" pitchFamily="1" charset="-122"/>
                    </a:rPr>
                    <a:t>V</a:t>
                  </a:r>
                  <a:r>
                    <a:rPr lang="en-US" altLang="x-none" sz="2400" baseline="-18000" dirty="0">
                      <a:latin typeface="Times New Roman" panose="02020603050405020304" pitchFamily="2" charset="0"/>
                      <a:ea typeface="楷体_GB2312" pitchFamily="1" charset="-122"/>
                    </a:rPr>
                    <a:t>2</a:t>
                  </a:r>
                  <a:endParaRPr lang="en-US" altLang="x-none" sz="2400" baseline="-18000" dirty="0">
                    <a:latin typeface="Times New Roman" panose="02020603050405020304" pitchFamily="2" charset="0"/>
                    <a:ea typeface="楷体_GB2312" pitchFamily="1" charset="-122"/>
                  </a:endParaRPr>
                </a:p>
              </p:txBody>
            </p:sp>
            <p:sp>
              <p:nvSpPr>
                <p:cNvPr id="530503" name="矩形 576583"/>
                <p:cNvSpPr/>
                <p:nvPr/>
              </p:nvSpPr>
              <p:spPr>
                <a:xfrm>
                  <a:off x="8" y="760"/>
                  <a:ext cx="272" cy="227"/>
                </a:xfrm>
                <a:prstGeom prst="rect">
                  <a:avLst/>
                </a:prstGeom>
                <a:noFill/>
                <a:ln w="9525">
                  <a:noFill/>
                </a:ln>
              </p:spPr>
              <p:txBody>
                <a:bodyPr wrap="none" anchor="ctr"/>
                <a:p>
                  <a:r>
                    <a:rPr lang="en-US" altLang="x-none" sz="2400" dirty="0">
                      <a:latin typeface="Times New Roman" panose="02020603050405020304" pitchFamily="2" charset="0"/>
                      <a:ea typeface="楷体_GB2312" pitchFamily="1" charset="-122"/>
                    </a:rPr>
                    <a:t>V</a:t>
                  </a:r>
                  <a:r>
                    <a:rPr lang="en-US" altLang="x-none" sz="2400" baseline="-18000" dirty="0">
                      <a:latin typeface="Times New Roman" panose="02020603050405020304" pitchFamily="2" charset="0"/>
                      <a:ea typeface="楷体_GB2312" pitchFamily="1" charset="-122"/>
                    </a:rPr>
                    <a:t>3</a:t>
                  </a:r>
                  <a:endParaRPr lang="en-US" altLang="x-none" sz="2400" baseline="-18000" dirty="0">
                    <a:latin typeface="Times New Roman" panose="02020603050405020304" pitchFamily="2" charset="0"/>
                    <a:ea typeface="楷体_GB2312" pitchFamily="1" charset="-122"/>
                  </a:endParaRPr>
                </a:p>
              </p:txBody>
            </p:sp>
            <p:sp>
              <p:nvSpPr>
                <p:cNvPr id="530504" name="矩形 576584"/>
                <p:cNvSpPr/>
                <p:nvPr/>
              </p:nvSpPr>
              <p:spPr>
                <a:xfrm>
                  <a:off x="8" y="1013"/>
                  <a:ext cx="272" cy="227"/>
                </a:xfrm>
                <a:prstGeom prst="rect">
                  <a:avLst/>
                </a:prstGeom>
                <a:noFill/>
                <a:ln w="9525">
                  <a:noFill/>
                </a:ln>
              </p:spPr>
              <p:txBody>
                <a:bodyPr wrap="none" anchor="ctr"/>
                <a:p>
                  <a:r>
                    <a:rPr lang="en-US" altLang="x-none" sz="2400" dirty="0">
                      <a:latin typeface="Times New Roman" panose="02020603050405020304" pitchFamily="2" charset="0"/>
                      <a:ea typeface="楷体_GB2312" pitchFamily="1" charset="-122"/>
                    </a:rPr>
                    <a:t>V</a:t>
                  </a:r>
                  <a:r>
                    <a:rPr lang="en-US" altLang="x-none" sz="2400" baseline="-18000" dirty="0">
                      <a:latin typeface="Times New Roman" panose="02020603050405020304" pitchFamily="2" charset="0"/>
                      <a:ea typeface="楷体_GB2312" pitchFamily="1" charset="-122"/>
                    </a:rPr>
                    <a:t>4</a:t>
                  </a:r>
                  <a:endParaRPr lang="en-US" altLang="x-none" sz="2400" baseline="-18000" dirty="0">
                    <a:latin typeface="Times New Roman" panose="02020603050405020304" pitchFamily="2" charset="0"/>
                    <a:ea typeface="楷体_GB2312" pitchFamily="1" charset="-122"/>
                  </a:endParaRPr>
                </a:p>
              </p:txBody>
            </p:sp>
            <p:sp>
              <p:nvSpPr>
                <p:cNvPr id="530505" name="矩形 576585"/>
                <p:cNvSpPr/>
                <p:nvPr/>
              </p:nvSpPr>
              <p:spPr>
                <a:xfrm>
                  <a:off x="8" y="1285"/>
                  <a:ext cx="272" cy="227"/>
                </a:xfrm>
                <a:prstGeom prst="rect">
                  <a:avLst/>
                </a:prstGeom>
                <a:noFill/>
                <a:ln w="9525">
                  <a:noFill/>
                </a:ln>
              </p:spPr>
              <p:txBody>
                <a:bodyPr wrap="none" anchor="ctr"/>
                <a:p>
                  <a:r>
                    <a:rPr lang="en-US" altLang="x-none" sz="2400" dirty="0">
                      <a:latin typeface="Times New Roman" panose="02020603050405020304" pitchFamily="2" charset="0"/>
                      <a:ea typeface="楷体_GB2312" pitchFamily="1" charset="-122"/>
                    </a:rPr>
                    <a:t>V</a:t>
                  </a:r>
                  <a:r>
                    <a:rPr lang="en-US" altLang="x-none" sz="2400" baseline="-18000" dirty="0">
                      <a:latin typeface="Times New Roman" panose="02020603050405020304" pitchFamily="2" charset="0"/>
                      <a:ea typeface="楷体_GB2312" pitchFamily="1" charset="-122"/>
                    </a:rPr>
                    <a:t>5</a:t>
                  </a:r>
                  <a:endParaRPr lang="en-US" altLang="x-none" sz="2400" baseline="-18000" dirty="0">
                    <a:latin typeface="Times New Roman" panose="02020603050405020304" pitchFamily="2" charset="0"/>
                    <a:ea typeface="楷体_GB2312" pitchFamily="1" charset="-122"/>
                  </a:endParaRPr>
                </a:p>
              </p:txBody>
            </p:sp>
            <p:sp>
              <p:nvSpPr>
                <p:cNvPr id="530506" name="矩形 576586"/>
                <p:cNvSpPr/>
                <p:nvPr/>
              </p:nvSpPr>
              <p:spPr>
                <a:xfrm>
                  <a:off x="16" y="1517"/>
                  <a:ext cx="272" cy="227"/>
                </a:xfrm>
                <a:prstGeom prst="rect">
                  <a:avLst/>
                </a:prstGeom>
                <a:noFill/>
                <a:ln w="9525">
                  <a:noFill/>
                </a:ln>
              </p:spPr>
              <p:txBody>
                <a:bodyPr wrap="none" anchor="ctr"/>
                <a:p>
                  <a:r>
                    <a:rPr lang="en-US" altLang="x-none" sz="2400" dirty="0">
                      <a:latin typeface="Times New Roman" panose="02020603050405020304" pitchFamily="2" charset="0"/>
                      <a:ea typeface="楷体_GB2312" pitchFamily="1" charset="-122"/>
                    </a:rPr>
                    <a:t>V</a:t>
                  </a:r>
                  <a:r>
                    <a:rPr lang="en-US" altLang="x-none" sz="2400" baseline="-18000" dirty="0">
                      <a:latin typeface="Times New Roman" panose="02020603050405020304" pitchFamily="2" charset="0"/>
                      <a:ea typeface="楷体_GB2312" pitchFamily="1" charset="-122"/>
                    </a:rPr>
                    <a:t>6</a:t>
                  </a:r>
                  <a:endParaRPr lang="en-US" altLang="x-none" sz="2400" baseline="-18000" dirty="0">
                    <a:latin typeface="Times New Roman" panose="02020603050405020304" pitchFamily="2" charset="0"/>
                    <a:ea typeface="楷体_GB2312" pitchFamily="1" charset="-122"/>
                  </a:endParaRPr>
                </a:p>
              </p:txBody>
            </p:sp>
          </p:grpSp>
          <p:sp>
            <p:nvSpPr>
              <p:cNvPr id="530507" name="矩形 576587"/>
              <p:cNvSpPr/>
              <p:nvPr/>
            </p:nvSpPr>
            <p:spPr>
              <a:xfrm>
                <a:off x="20" y="1878"/>
                <a:ext cx="2208"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7-31  </a:t>
                </a:r>
                <a:r>
                  <a:rPr lang="zh-CN" altLang="en-US" sz="2000" b="1" dirty="0">
                    <a:latin typeface="Times New Roman" panose="02020603050405020304" pitchFamily="2" charset="0"/>
                    <a:ea typeface="宋体" panose="02010600030101010101" pitchFamily="2" charset="-122"/>
                  </a:rPr>
                  <a:t>一个</a:t>
                </a:r>
                <a:r>
                  <a:rPr lang="en-US" altLang="x-none" sz="2000" b="1" dirty="0">
                    <a:latin typeface="Times New Roman" panose="02020603050405020304" pitchFamily="2" charset="0"/>
                    <a:ea typeface="宋体" panose="02010600030101010101" pitchFamily="2" charset="-122"/>
                  </a:rPr>
                  <a:t>AOV</a:t>
                </a:r>
                <a:r>
                  <a:rPr lang="zh-CN" altLang="en-US" sz="2000" b="1" dirty="0">
                    <a:latin typeface="Times New Roman" panose="02020603050405020304" pitchFamily="2" charset="0"/>
                    <a:ea typeface="宋体" panose="02010600030101010101" pitchFamily="2" charset="-122"/>
                  </a:rPr>
                  <a:t>网的邻接矩阵</a:t>
                </a:r>
                <a:endParaRPr lang="zh-CN" altLang="en-US" sz="2000" b="1" dirty="0">
                  <a:latin typeface="Times New Roman" panose="02020603050405020304" pitchFamily="2" charset="0"/>
                  <a:ea typeface="宋体" panose="02010600030101010101" pitchFamily="2" charset="-122"/>
                </a:endParaRPr>
              </a:p>
            </p:txBody>
          </p:sp>
        </p:grpSp>
        <p:grpSp>
          <p:nvGrpSpPr>
            <p:cNvPr id="530508" name="组合 576588"/>
            <p:cNvGrpSpPr/>
            <p:nvPr/>
          </p:nvGrpSpPr>
          <p:grpSpPr>
            <a:xfrm>
              <a:off x="3039" y="44"/>
              <a:ext cx="1565" cy="2042"/>
              <a:chOff x="0" y="0"/>
              <a:chExt cx="1565" cy="2042"/>
            </a:xfrm>
          </p:grpSpPr>
          <p:sp>
            <p:nvSpPr>
              <p:cNvPr id="530509" name="矩形 576589"/>
              <p:cNvSpPr/>
              <p:nvPr/>
            </p:nvSpPr>
            <p:spPr>
              <a:xfrm>
                <a:off x="240" y="1815"/>
                <a:ext cx="1134"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7-32   </a:t>
                </a:r>
                <a:r>
                  <a:rPr lang="zh-CN" altLang="en-US" sz="2000" b="1" dirty="0">
                    <a:latin typeface="Times New Roman" panose="02020603050405020304" pitchFamily="2" charset="0"/>
                    <a:ea typeface="宋体" panose="02010600030101010101" pitchFamily="2" charset="-122"/>
                  </a:rPr>
                  <a:t>有向图</a:t>
                </a:r>
                <a:endParaRPr lang="zh-CN" altLang="en-US" sz="2000" b="1" dirty="0">
                  <a:latin typeface="Times New Roman" panose="02020603050405020304" pitchFamily="2" charset="0"/>
                  <a:ea typeface="宋体" panose="02010600030101010101" pitchFamily="2" charset="-122"/>
                </a:endParaRPr>
              </a:p>
            </p:txBody>
          </p:sp>
          <p:grpSp>
            <p:nvGrpSpPr>
              <p:cNvPr id="530510" name="组合 576590"/>
              <p:cNvGrpSpPr/>
              <p:nvPr/>
            </p:nvGrpSpPr>
            <p:grpSpPr>
              <a:xfrm>
                <a:off x="0" y="0"/>
                <a:ext cx="1565" cy="1712"/>
                <a:chOff x="0" y="0"/>
                <a:chExt cx="1565" cy="1712"/>
              </a:xfrm>
            </p:grpSpPr>
            <p:sp>
              <p:nvSpPr>
                <p:cNvPr id="530511" name="椭圆 576591"/>
                <p:cNvSpPr/>
                <p:nvPr/>
              </p:nvSpPr>
              <p:spPr>
                <a:xfrm>
                  <a:off x="576" y="448"/>
                  <a:ext cx="317" cy="272"/>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000" dirty="0">
                      <a:latin typeface="Times New Roman" panose="02020603050405020304" pitchFamily="2" charset="0"/>
                      <a:ea typeface="宋体" panose="02010600030101010101" pitchFamily="2" charset="-122"/>
                    </a:rPr>
                    <a:t>V</a:t>
                  </a:r>
                  <a:r>
                    <a:rPr lang="en-US" altLang="x-none" sz="2000" baseline="-18000" dirty="0">
                      <a:latin typeface="Times New Roman" panose="02020603050405020304" pitchFamily="2" charset="0"/>
                      <a:ea typeface="宋体" panose="02010600030101010101" pitchFamily="2" charset="-122"/>
                    </a:rPr>
                    <a:t>3</a:t>
                  </a:r>
                  <a:endParaRPr lang="en-US" altLang="x-none" sz="2000" baseline="-18000" dirty="0">
                    <a:latin typeface="Times New Roman" panose="02020603050405020304" pitchFamily="2" charset="0"/>
                    <a:ea typeface="宋体" panose="02010600030101010101" pitchFamily="2" charset="-122"/>
                  </a:endParaRPr>
                </a:p>
              </p:txBody>
            </p:sp>
            <p:sp>
              <p:nvSpPr>
                <p:cNvPr id="530512" name="椭圆 576592"/>
                <p:cNvSpPr/>
                <p:nvPr/>
              </p:nvSpPr>
              <p:spPr>
                <a:xfrm>
                  <a:off x="1232" y="1184"/>
                  <a:ext cx="317" cy="272"/>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000" dirty="0">
                      <a:latin typeface="Times New Roman" panose="02020603050405020304" pitchFamily="2" charset="0"/>
                      <a:ea typeface="宋体" panose="02010600030101010101" pitchFamily="2" charset="-122"/>
                    </a:rPr>
                    <a:t>V</a:t>
                  </a:r>
                  <a:r>
                    <a:rPr lang="en-US" altLang="x-none" sz="2000" baseline="-18000" dirty="0">
                      <a:latin typeface="Times New Roman" panose="02020603050405020304" pitchFamily="2" charset="0"/>
                      <a:ea typeface="宋体" panose="02010600030101010101" pitchFamily="2" charset="-122"/>
                    </a:rPr>
                    <a:t>7</a:t>
                  </a:r>
                  <a:endParaRPr lang="en-US" altLang="x-none" sz="2000" baseline="-18000" dirty="0">
                    <a:latin typeface="Times New Roman" panose="02020603050405020304" pitchFamily="2" charset="0"/>
                    <a:ea typeface="宋体" panose="02010600030101010101" pitchFamily="2" charset="-122"/>
                  </a:endParaRPr>
                </a:p>
              </p:txBody>
            </p:sp>
            <p:sp>
              <p:nvSpPr>
                <p:cNvPr id="530513" name="椭圆 576593"/>
                <p:cNvSpPr/>
                <p:nvPr/>
              </p:nvSpPr>
              <p:spPr>
                <a:xfrm>
                  <a:off x="576" y="1024"/>
                  <a:ext cx="317" cy="272"/>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000" dirty="0">
                      <a:latin typeface="Times New Roman" panose="02020603050405020304" pitchFamily="2" charset="0"/>
                      <a:ea typeface="宋体" panose="02010600030101010101" pitchFamily="2" charset="-122"/>
                    </a:rPr>
                    <a:t>V</a:t>
                  </a:r>
                  <a:r>
                    <a:rPr lang="en-US" altLang="x-none" sz="2000" baseline="-18000" dirty="0">
                      <a:latin typeface="Times New Roman" panose="02020603050405020304" pitchFamily="2" charset="0"/>
                      <a:ea typeface="宋体" panose="02010600030101010101" pitchFamily="2" charset="-122"/>
                    </a:rPr>
                    <a:t>6</a:t>
                  </a:r>
                  <a:endParaRPr lang="en-US" altLang="x-none" sz="2000" baseline="-18000" dirty="0">
                    <a:latin typeface="Times New Roman" panose="02020603050405020304" pitchFamily="2" charset="0"/>
                    <a:ea typeface="宋体" panose="02010600030101010101" pitchFamily="2" charset="-122"/>
                  </a:endParaRPr>
                </a:p>
              </p:txBody>
            </p:sp>
            <p:sp>
              <p:nvSpPr>
                <p:cNvPr id="530514" name="椭圆 576594"/>
                <p:cNvSpPr/>
                <p:nvPr/>
              </p:nvSpPr>
              <p:spPr>
                <a:xfrm>
                  <a:off x="8" y="784"/>
                  <a:ext cx="317" cy="272"/>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000" dirty="0">
                      <a:latin typeface="Times New Roman" panose="02020603050405020304" pitchFamily="2" charset="0"/>
                      <a:ea typeface="宋体" panose="02010600030101010101" pitchFamily="2" charset="-122"/>
                    </a:rPr>
                    <a:t>V</a:t>
                  </a:r>
                  <a:r>
                    <a:rPr lang="en-US" altLang="x-none" sz="2000" baseline="-18000" dirty="0">
                      <a:latin typeface="Times New Roman" panose="02020603050405020304" pitchFamily="2" charset="0"/>
                      <a:ea typeface="宋体" panose="02010600030101010101" pitchFamily="2" charset="-122"/>
                    </a:rPr>
                    <a:t>5</a:t>
                  </a:r>
                  <a:endParaRPr lang="en-US" altLang="x-none" sz="2000" baseline="-18000" dirty="0">
                    <a:latin typeface="Times New Roman" panose="02020603050405020304" pitchFamily="2" charset="0"/>
                    <a:ea typeface="宋体" panose="02010600030101010101" pitchFamily="2" charset="-122"/>
                  </a:endParaRPr>
                </a:p>
              </p:txBody>
            </p:sp>
            <p:sp>
              <p:nvSpPr>
                <p:cNvPr id="530515" name="椭圆 576595"/>
                <p:cNvSpPr/>
                <p:nvPr/>
              </p:nvSpPr>
              <p:spPr>
                <a:xfrm>
                  <a:off x="1248" y="688"/>
                  <a:ext cx="317" cy="272"/>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000" dirty="0">
                      <a:latin typeface="Times New Roman" panose="02020603050405020304" pitchFamily="2" charset="0"/>
                      <a:ea typeface="宋体" panose="02010600030101010101" pitchFamily="2" charset="-122"/>
                    </a:rPr>
                    <a:t>V</a:t>
                  </a:r>
                  <a:r>
                    <a:rPr lang="en-US" altLang="x-none" sz="2000" baseline="-18000" dirty="0">
                      <a:latin typeface="Times New Roman" panose="02020603050405020304" pitchFamily="2" charset="0"/>
                      <a:ea typeface="宋体" panose="02010600030101010101" pitchFamily="2" charset="-122"/>
                    </a:rPr>
                    <a:t>4</a:t>
                  </a:r>
                  <a:endParaRPr lang="en-US" altLang="x-none" sz="2000" baseline="-18000" dirty="0">
                    <a:latin typeface="Times New Roman" panose="02020603050405020304" pitchFamily="2" charset="0"/>
                    <a:ea typeface="宋体" panose="02010600030101010101" pitchFamily="2" charset="-122"/>
                  </a:endParaRPr>
                </a:p>
              </p:txBody>
            </p:sp>
            <p:sp>
              <p:nvSpPr>
                <p:cNvPr id="530516" name="椭圆 576596"/>
                <p:cNvSpPr/>
                <p:nvPr/>
              </p:nvSpPr>
              <p:spPr>
                <a:xfrm>
                  <a:off x="1248" y="208"/>
                  <a:ext cx="317" cy="272"/>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000" dirty="0">
                      <a:latin typeface="Times New Roman" panose="02020603050405020304" pitchFamily="2" charset="0"/>
                      <a:ea typeface="宋体" panose="02010600030101010101" pitchFamily="2" charset="-122"/>
                    </a:rPr>
                    <a:t>V</a:t>
                  </a:r>
                  <a:r>
                    <a:rPr lang="en-US" altLang="x-none" sz="2000" baseline="-18000" dirty="0">
                      <a:latin typeface="Times New Roman" panose="02020603050405020304" pitchFamily="2" charset="0"/>
                      <a:ea typeface="宋体" panose="02010600030101010101" pitchFamily="2" charset="-122"/>
                    </a:rPr>
                    <a:t>2</a:t>
                  </a:r>
                  <a:endParaRPr lang="en-US" altLang="x-none" sz="2000" baseline="-18000" dirty="0">
                    <a:latin typeface="Times New Roman" panose="02020603050405020304" pitchFamily="2" charset="0"/>
                    <a:ea typeface="宋体" panose="02010600030101010101" pitchFamily="2" charset="-122"/>
                  </a:endParaRPr>
                </a:p>
              </p:txBody>
            </p:sp>
            <p:sp>
              <p:nvSpPr>
                <p:cNvPr id="530517" name="椭圆 576597"/>
                <p:cNvSpPr/>
                <p:nvPr/>
              </p:nvSpPr>
              <p:spPr>
                <a:xfrm>
                  <a:off x="576" y="0"/>
                  <a:ext cx="317" cy="272"/>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000" dirty="0">
                      <a:latin typeface="Times New Roman" panose="02020603050405020304" pitchFamily="2" charset="0"/>
                      <a:ea typeface="宋体" panose="02010600030101010101" pitchFamily="2" charset="-122"/>
                    </a:rPr>
                    <a:t>V</a:t>
                  </a:r>
                  <a:r>
                    <a:rPr lang="en-US" altLang="x-none" sz="2000" baseline="-18000" dirty="0">
                      <a:latin typeface="Times New Roman" panose="02020603050405020304" pitchFamily="2" charset="0"/>
                      <a:ea typeface="宋体" panose="02010600030101010101" pitchFamily="2" charset="-122"/>
                    </a:rPr>
                    <a:t>1</a:t>
                  </a:r>
                  <a:endParaRPr lang="en-US" altLang="x-none" sz="2000" baseline="-18000" dirty="0">
                    <a:latin typeface="Times New Roman" panose="02020603050405020304" pitchFamily="2" charset="0"/>
                    <a:ea typeface="宋体" panose="02010600030101010101" pitchFamily="2" charset="-122"/>
                  </a:endParaRPr>
                </a:p>
              </p:txBody>
            </p:sp>
            <p:sp>
              <p:nvSpPr>
                <p:cNvPr id="530518" name="椭圆 576598"/>
                <p:cNvSpPr/>
                <p:nvPr/>
              </p:nvSpPr>
              <p:spPr>
                <a:xfrm>
                  <a:off x="627" y="1440"/>
                  <a:ext cx="317" cy="272"/>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000" dirty="0">
                      <a:latin typeface="Times New Roman" panose="02020603050405020304" pitchFamily="2" charset="0"/>
                      <a:ea typeface="宋体" panose="02010600030101010101" pitchFamily="2" charset="-122"/>
                    </a:rPr>
                    <a:t>V</a:t>
                  </a:r>
                  <a:r>
                    <a:rPr lang="en-US" altLang="x-none" sz="2000" baseline="-18000" dirty="0">
                      <a:latin typeface="Times New Roman" panose="02020603050405020304" pitchFamily="2" charset="0"/>
                      <a:ea typeface="宋体" panose="02010600030101010101" pitchFamily="2" charset="-122"/>
                    </a:rPr>
                    <a:t>9</a:t>
                  </a:r>
                  <a:endParaRPr lang="en-US" altLang="x-none" sz="2000" baseline="-18000" dirty="0">
                    <a:latin typeface="Times New Roman" panose="02020603050405020304" pitchFamily="2" charset="0"/>
                    <a:ea typeface="宋体" panose="02010600030101010101" pitchFamily="2" charset="-122"/>
                  </a:endParaRPr>
                </a:p>
              </p:txBody>
            </p:sp>
            <p:sp>
              <p:nvSpPr>
                <p:cNvPr id="530519" name="椭圆 576599"/>
                <p:cNvSpPr/>
                <p:nvPr/>
              </p:nvSpPr>
              <p:spPr>
                <a:xfrm>
                  <a:off x="0" y="1344"/>
                  <a:ext cx="317" cy="272"/>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000" dirty="0">
                      <a:latin typeface="Times New Roman" panose="02020603050405020304" pitchFamily="2" charset="0"/>
                      <a:ea typeface="宋体" panose="02010600030101010101" pitchFamily="2" charset="-122"/>
                    </a:rPr>
                    <a:t>V</a:t>
                  </a:r>
                  <a:r>
                    <a:rPr lang="en-US" altLang="x-none" sz="2000" baseline="-18000" dirty="0">
                      <a:latin typeface="Times New Roman" panose="02020603050405020304" pitchFamily="2" charset="0"/>
                      <a:ea typeface="宋体" panose="02010600030101010101" pitchFamily="2" charset="-122"/>
                    </a:rPr>
                    <a:t>8</a:t>
                  </a:r>
                  <a:endParaRPr lang="en-US" altLang="x-none" sz="2000" baseline="-18000" dirty="0">
                    <a:latin typeface="Times New Roman" panose="02020603050405020304" pitchFamily="2" charset="0"/>
                    <a:ea typeface="宋体" panose="02010600030101010101" pitchFamily="2" charset="-122"/>
                  </a:endParaRPr>
                </a:p>
              </p:txBody>
            </p:sp>
            <p:sp>
              <p:nvSpPr>
                <p:cNvPr id="530520" name="直接连接符 576600"/>
                <p:cNvSpPr/>
                <p:nvPr/>
              </p:nvSpPr>
              <p:spPr>
                <a:xfrm>
                  <a:off x="896" y="136"/>
                  <a:ext cx="363" cy="181"/>
                </a:xfrm>
                <a:prstGeom prst="line">
                  <a:avLst/>
                </a:prstGeom>
                <a:ln w="28575" cap="flat" cmpd="sng">
                  <a:solidFill>
                    <a:schemeClr val="tx1"/>
                  </a:solidFill>
                  <a:prstDash val="solid"/>
                  <a:round/>
                  <a:headEnd type="none" w="med" len="med"/>
                  <a:tailEnd type="triangle" w="med" len="med"/>
                </a:ln>
              </p:spPr>
            </p:sp>
            <p:sp>
              <p:nvSpPr>
                <p:cNvPr id="530521" name="直接连接符 576601"/>
                <p:cNvSpPr/>
                <p:nvPr/>
              </p:nvSpPr>
              <p:spPr>
                <a:xfrm>
                  <a:off x="896" y="603"/>
                  <a:ext cx="363" cy="181"/>
                </a:xfrm>
                <a:prstGeom prst="line">
                  <a:avLst/>
                </a:prstGeom>
                <a:ln w="28575" cap="flat" cmpd="sng">
                  <a:solidFill>
                    <a:schemeClr val="tx1"/>
                  </a:solidFill>
                  <a:prstDash val="solid"/>
                  <a:round/>
                  <a:headEnd type="triangle" w="med" len="med"/>
                  <a:tailEnd type="none" w="med" len="med"/>
                </a:ln>
              </p:spPr>
            </p:sp>
            <p:sp>
              <p:nvSpPr>
                <p:cNvPr id="530522" name="直接连接符 576602"/>
                <p:cNvSpPr/>
                <p:nvPr/>
              </p:nvSpPr>
              <p:spPr>
                <a:xfrm>
                  <a:off x="1392" y="480"/>
                  <a:ext cx="0" cy="204"/>
                </a:xfrm>
                <a:prstGeom prst="line">
                  <a:avLst/>
                </a:prstGeom>
                <a:ln w="28575" cap="flat" cmpd="sng">
                  <a:solidFill>
                    <a:schemeClr val="tx1"/>
                  </a:solidFill>
                  <a:prstDash val="solid"/>
                  <a:round/>
                  <a:headEnd type="none" w="med" len="med"/>
                  <a:tailEnd type="triangle" w="med" len="med"/>
                </a:ln>
              </p:spPr>
            </p:sp>
            <p:sp>
              <p:nvSpPr>
                <p:cNvPr id="530523" name="直接连接符 576603"/>
                <p:cNvSpPr/>
                <p:nvPr/>
              </p:nvSpPr>
              <p:spPr>
                <a:xfrm flipH="1">
                  <a:off x="248" y="624"/>
                  <a:ext cx="340" cy="181"/>
                </a:xfrm>
                <a:prstGeom prst="line">
                  <a:avLst/>
                </a:prstGeom>
                <a:ln w="28575" cap="flat" cmpd="sng">
                  <a:solidFill>
                    <a:schemeClr val="tx1"/>
                  </a:solidFill>
                  <a:prstDash val="solid"/>
                  <a:round/>
                  <a:headEnd type="none" w="med" len="med"/>
                  <a:tailEnd type="triangle" w="med" len="med"/>
                </a:ln>
              </p:spPr>
            </p:sp>
            <p:sp>
              <p:nvSpPr>
                <p:cNvPr id="530524" name="直接连接符 576604"/>
                <p:cNvSpPr/>
                <p:nvPr/>
              </p:nvSpPr>
              <p:spPr>
                <a:xfrm>
                  <a:off x="320" y="947"/>
                  <a:ext cx="272" cy="159"/>
                </a:xfrm>
                <a:prstGeom prst="line">
                  <a:avLst/>
                </a:prstGeom>
                <a:ln w="28575" cap="flat" cmpd="sng">
                  <a:solidFill>
                    <a:schemeClr val="tx1"/>
                  </a:solidFill>
                  <a:prstDash val="solid"/>
                  <a:round/>
                  <a:headEnd type="triangle" w="med" len="med"/>
                  <a:tailEnd type="none" w="med" len="med"/>
                </a:ln>
              </p:spPr>
            </p:sp>
            <p:sp>
              <p:nvSpPr>
                <p:cNvPr id="530525" name="直接连接符 576605"/>
                <p:cNvSpPr/>
                <p:nvPr/>
              </p:nvSpPr>
              <p:spPr>
                <a:xfrm>
                  <a:off x="1392" y="956"/>
                  <a:ext cx="0" cy="227"/>
                </a:xfrm>
                <a:prstGeom prst="line">
                  <a:avLst/>
                </a:prstGeom>
                <a:ln w="28575" cap="flat" cmpd="sng">
                  <a:solidFill>
                    <a:schemeClr val="tx1"/>
                  </a:solidFill>
                  <a:prstDash val="solid"/>
                  <a:round/>
                  <a:headEnd type="none" w="med" len="med"/>
                  <a:tailEnd type="triangle" w="med" len="med"/>
                </a:ln>
              </p:spPr>
            </p:sp>
            <p:sp>
              <p:nvSpPr>
                <p:cNvPr id="530526" name="直接连接符 576606"/>
                <p:cNvSpPr/>
                <p:nvPr/>
              </p:nvSpPr>
              <p:spPr>
                <a:xfrm>
                  <a:off x="904" y="1147"/>
                  <a:ext cx="317" cy="181"/>
                </a:xfrm>
                <a:prstGeom prst="line">
                  <a:avLst/>
                </a:prstGeom>
                <a:ln w="28575" cap="flat" cmpd="sng">
                  <a:solidFill>
                    <a:schemeClr val="tx1"/>
                  </a:solidFill>
                  <a:prstDash val="solid"/>
                  <a:round/>
                  <a:headEnd type="triangle" w="med" len="med"/>
                  <a:tailEnd type="none" w="med" len="med"/>
                </a:ln>
              </p:spPr>
            </p:sp>
            <p:sp>
              <p:nvSpPr>
                <p:cNvPr id="530527" name="直接连接符 576607"/>
                <p:cNvSpPr/>
                <p:nvPr/>
              </p:nvSpPr>
              <p:spPr>
                <a:xfrm flipV="1">
                  <a:off x="264" y="1240"/>
                  <a:ext cx="336" cy="144"/>
                </a:xfrm>
                <a:prstGeom prst="line">
                  <a:avLst/>
                </a:prstGeom>
                <a:ln w="28575" cap="flat" cmpd="sng">
                  <a:solidFill>
                    <a:schemeClr val="tx1"/>
                  </a:solidFill>
                  <a:prstDash val="solid"/>
                  <a:round/>
                  <a:headEnd type="none" w="med" len="med"/>
                  <a:tailEnd type="triangle" w="med" len="med"/>
                </a:ln>
              </p:spPr>
            </p:sp>
            <p:sp>
              <p:nvSpPr>
                <p:cNvPr id="530528" name="直接连接符 576608"/>
                <p:cNvSpPr/>
                <p:nvPr/>
              </p:nvSpPr>
              <p:spPr>
                <a:xfrm>
                  <a:off x="312" y="1488"/>
                  <a:ext cx="317" cy="113"/>
                </a:xfrm>
                <a:prstGeom prst="line">
                  <a:avLst/>
                </a:prstGeom>
                <a:ln w="28575" cap="flat" cmpd="sng">
                  <a:solidFill>
                    <a:schemeClr val="tx1"/>
                  </a:solidFill>
                  <a:prstDash val="solid"/>
                  <a:round/>
                  <a:headEnd type="triangle" w="med" len="med"/>
                  <a:tailEnd type="none" w="med" len="med"/>
                </a:ln>
              </p:spPr>
            </p:sp>
            <p:sp>
              <p:nvSpPr>
                <p:cNvPr id="530529" name="直接连接符 576609"/>
                <p:cNvSpPr/>
                <p:nvPr/>
              </p:nvSpPr>
              <p:spPr>
                <a:xfrm flipV="1">
                  <a:off x="944" y="1424"/>
                  <a:ext cx="336" cy="144"/>
                </a:xfrm>
                <a:prstGeom prst="line">
                  <a:avLst/>
                </a:prstGeom>
                <a:ln w="28575" cap="flat" cmpd="sng">
                  <a:solidFill>
                    <a:schemeClr val="tx1"/>
                  </a:solidFill>
                  <a:prstDash val="solid"/>
                  <a:round/>
                  <a:headEnd type="none" w="med" len="med"/>
                  <a:tailEnd type="triangle" w="med" len="med"/>
                </a:ln>
              </p:spPr>
            </p:sp>
          </p:gr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0145" name="矩形 436225"/>
          <p:cNvSpPr/>
          <p:nvPr/>
        </p:nvSpPr>
        <p:spPr>
          <a:xfrm>
            <a:off x="1676400" y="153988"/>
            <a:ext cx="8839200" cy="3837940"/>
          </a:xfrm>
          <a:prstGeom prst="rect">
            <a:avLst/>
          </a:prstGeom>
          <a:noFill/>
          <a:ln w="9525">
            <a:noFill/>
          </a:ln>
        </p:spPr>
        <p:txBody>
          <a:bodyPr lIns="92075" tIns="46038" rIns="92075" bIns="46038" anchor="t">
            <a:spAutoFit/>
          </a:bodyPr>
          <a:p>
            <a:pPr marL="723900" lvl="2" indent="0" eaLnBrk="0" hangingPunct="0">
              <a:lnSpc>
                <a:spcPct val="110000"/>
              </a:lnSpc>
              <a:spcBef>
                <a:spcPct val="20000"/>
              </a:spcBef>
            </a:pPr>
            <a:r>
              <a:rPr lang="zh-CN" altLang="en-US" sz="2800" b="1" dirty="0">
                <a:latin typeface="Times New Roman" panose="02020603050405020304" pitchFamily="2" charset="0"/>
                <a:ea typeface="Arial Unicode MS" panose="020B0604020202020204" charset="-122"/>
              </a:rPr>
              <a:t>⋯ ⋯</a:t>
            </a:r>
            <a:endParaRPr lang="zh-CN" altLang="en-US" sz="2800" b="1" dirty="0">
              <a:latin typeface="Times New Roman" panose="02020603050405020304" pitchFamily="2" charset="0"/>
              <a:ea typeface="宋体" panose="02010600030101010101" pitchFamily="2" charset="-122"/>
            </a:endParaRPr>
          </a:p>
          <a:p>
            <a:pPr marL="723900" lvl="2" indent="0" eaLnBrk="0" hangingPunct="0">
              <a:lnSpc>
                <a:spcPct val="110000"/>
              </a:lnSpc>
              <a:spcBef>
                <a:spcPct val="20000"/>
              </a:spcBef>
            </a:pPr>
            <a:r>
              <a:rPr lang="en-US" altLang="x-none" sz="2800" b="1" dirty="0">
                <a:latin typeface="Times New Roman" panose="02020603050405020304" pitchFamily="2" charset="0"/>
                <a:ea typeface="宋体" panose="02010600030101010101" pitchFamily="2" charset="-122"/>
              </a:rPr>
              <a:t>BFStraver(G,V)</a:t>
            </a:r>
            <a:r>
              <a:rPr lang="zh-CN" altLang="en-US" sz="2800" b="1" dirty="0">
                <a:latin typeface="Times New Roman" panose="02020603050405020304" pitchFamily="2" charset="0"/>
                <a:ea typeface="宋体" panose="02010600030101010101" pitchFamily="2" charset="-122"/>
              </a:rPr>
              <a:t>：从</a:t>
            </a:r>
            <a:r>
              <a:rPr lang="en-US" altLang="x-none" sz="2800" b="1" dirty="0">
                <a:latin typeface="Times New Roman" panose="02020603050405020304" pitchFamily="2" charset="0"/>
                <a:ea typeface="宋体" panose="02010600030101010101" pitchFamily="2" charset="-122"/>
              </a:rPr>
              <a:t>v</a:t>
            </a:r>
            <a:r>
              <a:rPr lang="zh-CN" altLang="en-US" sz="2800" b="1" dirty="0">
                <a:latin typeface="Times New Roman" panose="02020603050405020304" pitchFamily="2" charset="0"/>
                <a:ea typeface="宋体" panose="02010600030101010101" pitchFamily="2" charset="-122"/>
              </a:rPr>
              <a:t>出发对图</a:t>
            </a:r>
            <a:r>
              <a:rPr lang="en-US" altLang="x-none" sz="2800" b="1" dirty="0">
                <a:latin typeface="Times New Roman" panose="02020603050405020304" pitchFamily="2" charset="0"/>
                <a:ea typeface="宋体" panose="02010600030101010101" pitchFamily="2" charset="-122"/>
              </a:rPr>
              <a:t>G</a:t>
            </a:r>
            <a:r>
              <a:rPr lang="zh-CN" altLang="en-US" sz="2800" b="1" dirty="0">
                <a:latin typeface="Times New Roman" panose="02020603050405020304" pitchFamily="2" charset="0"/>
                <a:ea typeface="宋体" panose="02010600030101010101" pitchFamily="2" charset="-122"/>
              </a:rPr>
              <a:t>广度优先遍历。</a:t>
            </a:r>
            <a:endParaRPr lang="zh-CN" altLang="en-US" sz="2800" b="1" dirty="0">
              <a:latin typeface="Times New Roman" panose="02020603050405020304" pitchFamily="2" charset="0"/>
              <a:ea typeface="宋体" panose="02010600030101010101" pitchFamily="2" charset="-122"/>
            </a:endParaRPr>
          </a:p>
          <a:p>
            <a:pPr marL="723900" lvl="2" indent="0" eaLnBrk="0" hangingPunct="0">
              <a:lnSpc>
                <a:spcPct val="110000"/>
              </a:lnSpc>
              <a:spcBef>
                <a:spcPct val="20000"/>
              </a:spcBef>
            </a:pPr>
            <a:r>
              <a:rPr lang="zh-CN" altLang="en-US" sz="2800" b="1" dirty="0">
                <a:latin typeface="Times New Roman" panose="02020603050405020304" pitchFamily="2" charset="0"/>
                <a:ea typeface="宋体" panose="02010600030101010101" pitchFamily="2" charset="-122"/>
              </a:rPr>
              <a:t>    初始条件：图</a:t>
            </a:r>
            <a:r>
              <a:rPr lang="en-US" altLang="x-none" sz="2800" b="1" dirty="0">
                <a:latin typeface="Times New Roman" panose="02020603050405020304" pitchFamily="2" charset="0"/>
                <a:ea typeface="宋体" panose="02010600030101010101" pitchFamily="2" charset="-122"/>
              </a:rPr>
              <a:t>G</a:t>
            </a:r>
            <a:r>
              <a:rPr lang="zh-CN" altLang="en-US" sz="2800" b="1" dirty="0">
                <a:latin typeface="Times New Roman" panose="02020603050405020304" pitchFamily="2" charset="0"/>
                <a:ea typeface="宋体" panose="02010600030101010101" pitchFamily="2" charset="-122"/>
              </a:rPr>
              <a:t>存在。</a:t>
            </a:r>
            <a:endParaRPr lang="zh-CN" altLang="en-US" sz="2800" b="1" dirty="0">
              <a:latin typeface="Times New Roman" panose="02020603050405020304" pitchFamily="2" charset="0"/>
              <a:ea typeface="宋体" panose="02010600030101010101" pitchFamily="2" charset="-122"/>
            </a:endParaRPr>
          </a:p>
          <a:p>
            <a:pPr marL="723900" lvl="2" indent="0" eaLnBrk="0" hangingPunct="0">
              <a:lnSpc>
                <a:spcPct val="110000"/>
              </a:lnSpc>
              <a:spcBef>
                <a:spcPct val="20000"/>
              </a:spcBef>
            </a:pPr>
            <a:r>
              <a:rPr lang="zh-CN" altLang="en-US" sz="2800" b="1" dirty="0">
                <a:latin typeface="Times New Roman" panose="02020603050405020304" pitchFamily="2" charset="0"/>
                <a:ea typeface="宋体" panose="02010600030101010101" pitchFamily="2" charset="-122"/>
              </a:rPr>
              <a:t>    操作结果：对图</a:t>
            </a:r>
            <a:r>
              <a:rPr lang="en-US" altLang="x-none" sz="2800" b="1" dirty="0">
                <a:latin typeface="Times New Roman" panose="02020603050405020304" pitchFamily="2" charset="0"/>
                <a:ea typeface="宋体" panose="02010600030101010101" pitchFamily="2" charset="-122"/>
              </a:rPr>
              <a:t>G</a:t>
            </a:r>
            <a:r>
              <a:rPr lang="zh-CN" altLang="en-US" sz="2800" b="1" dirty="0">
                <a:latin typeface="Times New Roman" panose="02020603050405020304" pitchFamily="2" charset="0"/>
                <a:ea typeface="宋体" panose="02010600030101010101" pitchFamily="2" charset="-122"/>
              </a:rPr>
              <a:t>广度优先遍历，每个顶点访问且只访问一次。</a:t>
            </a:r>
            <a:endParaRPr lang="zh-CN" altLang="en-US" sz="2800" b="1" dirty="0">
              <a:latin typeface="Times New Roman" panose="02020603050405020304" pitchFamily="2" charset="0"/>
              <a:ea typeface="宋体" panose="02010600030101010101" pitchFamily="2" charset="-122"/>
            </a:endParaRPr>
          </a:p>
          <a:p>
            <a:pPr eaLnBrk="0" hangingPunct="0">
              <a:lnSpc>
                <a:spcPct val="110000"/>
              </a:lnSpc>
              <a:spcBef>
                <a:spcPct val="20000"/>
              </a:spcBef>
            </a:pPr>
            <a:r>
              <a:rPr lang="en-US" altLang="x-none" sz="2800" b="1" dirty="0">
                <a:latin typeface="Times New Roman" panose="02020603050405020304" pitchFamily="2" charset="0"/>
                <a:ea typeface="宋体" panose="02010600030101010101" pitchFamily="2" charset="-122"/>
              </a:rPr>
              <a:t>} ADT Graph </a:t>
            </a:r>
            <a:endParaRPr lang="en-US" altLang="x-none" sz="2800" b="1" dirty="0">
              <a:latin typeface="Times New Roman" panose="02020603050405020304" pitchFamily="2" charset="0"/>
              <a:ea typeface="宋体" panose="02010600030101010101" pitchFamily="2" charset="-122"/>
            </a:endParaRPr>
          </a:p>
          <a:p>
            <a:pPr eaLnBrk="0" hangingPunct="0">
              <a:lnSpc>
                <a:spcPct val="110000"/>
              </a:lnSpc>
              <a:spcBef>
                <a:spcPct val="20000"/>
              </a:spcBef>
            </a:pPr>
            <a:r>
              <a:rPr lang="zh-CN" altLang="en-US" sz="2800" b="1" dirty="0">
                <a:latin typeface="Times New Roman" panose="02020603050405020304" pitchFamily="2" charset="0"/>
                <a:ea typeface="宋体" panose="02010600030101010101" pitchFamily="2" charset="-122"/>
              </a:rPr>
              <a:t>详见</a:t>
            </a:r>
            <a:r>
              <a:rPr lang="en-US" altLang="x-none" sz="2800" b="1" dirty="0">
                <a:latin typeface="Times New Roman" panose="02020603050405020304" pitchFamily="2" charset="0"/>
                <a:ea typeface="宋体" panose="02010600030101010101" pitchFamily="2" charset="-122"/>
              </a:rPr>
              <a:t>p</a:t>
            </a:r>
            <a:r>
              <a:rPr lang="en-US" altLang="x-none" sz="2800" b="1" baseline="-25000" dirty="0">
                <a:latin typeface="Times New Roman" panose="02020603050405020304" pitchFamily="2" charset="0"/>
                <a:ea typeface="宋体" panose="02010600030101010101" pitchFamily="2" charset="-122"/>
              </a:rPr>
              <a:t>156~157</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7250" name="标题 437249"/>
          <p:cNvSpPr>
            <a:spLocks noGrp="1"/>
          </p:cNvSpPr>
          <p:nvPr>
            <p:ph type="title"/>
          </p:nvPr>
        </p:nvSpPr>
        <p:spPr>
          <a:xfrm>
            <a:off x="2381250" y="138113"/>
            <a:ext cx="6019800" cy="914400"/>
          </a:xfrm>
        </p:spPr>
        <p:txBody>
          <a:bodyPr lIns="92075" tIns="46038" rIns="92075" bIns="46038" anchor="ctr"/>
          <a:p>
            <a:pPr fontAlgn="base"/>
            <a:r>
              <a:rPr lang="en-US" altLang="x-none" sz="5400" b="1" strike="noStrike" noProof="1" dirty="0">
                <a:latin typeface="Times New Roman" panose="02020603050405020304" pitchFamily="2" charset="0"/>
              </a:rPr>
              <a:t>7.2 </a:t>
            </a:r>
            <a:r>
              <a:rPr lang="en-US" altLang="x-none" sz="5400" b="1" strike="noStrike" noProof="1" dirty="0"/>
              <a:t> </a:t>
            </a:r>
            <a:r>
              <a:rPr lang="zh-CN" altLang="en-US" sz="5400" b="1" strike="noStrike" noProof="1" dirty="0">
                <a:ea typeface="楷体_GB2312" pitchFamily="1" charset="-122"/>
              </a:rPr>
              <a:t>图的存储结构</a:t>
            </a:r>
            <a:endParaRPr lang="zh-CN" altLang="en-US" sz="5400" b="1" strike="noStrike" noProof="1" dirty="0">
              <a:ea typeface="楷体_GB2312" pitchFamily="1" charset="-122"/>
            </a:endParaRPr>
          </a:p>
        </p:txBody>
      </p:sp>
      <p:sp>
        <p:nvSpPr>
          <p:cNvPr id="391170" name="文本占位符 437250"/>
          <p:cNvSpPr>
            <a:spLocks noGrp="1"/>
          </p:cNvSpPr>
          <p:nvPr>
            <p:ph idx="1"/>
          </p:nvPr>
        </p:nvSpPr>
        <p:spPr>
          <a:xfrm>
            <a:off x="1676400" y="1196975"/>
            <a:ext cx="8839200" cy="4608513"/>
          </a:xfrm>
        </p:spPr>
        <p:txBody>
          <a:bodyPr anchor="t"/>
          <a:p>
            <a:pPr marL="0" indent="0">
              <a:lnSpc>
                <a:spcPct val="110000"/>
              </a:lnSpc>
              <a:buNone/>
            </a:pPr>
            <a:r>
              <a:rPr lang="zh-CN" altLang="en-US" sz="2800" dirty="0"/>
              <a:t>      </a:t>
            </a:r>
            <a:r>
              <a:rPr lang="zh-CN" altLang="en-US" sz="2800" b="1" dirty="0"/>
              <a:t>图的存储结构比较复杂，其复杂性主要表现在：</a:t>
            </a:r>
            <a:endParaRPr lang="zh-CN" altLang="en-US" sz="2800" b="1" dirty="0"/>
          </a:p>
          <a:p>
            <a:pPr marL="533400" lvl="1" indent="0">
              <a:lnSpc>
                <a:spcPct val="110000"/>
              </a:lnSpc>
              <a:buNone/>
            </a:pPr>
            <a:r>
              <a:rPr lang="zh-CN" altLang="en-US" b="1" dirty="0">
                <a:solidFill>
                  <a:schemeClr val="folHlink"/>
                </a:solidFill>
                <a:latin typeface="宋体" panose="02010600030101010101" pitchFamily="2" charset="-122"/>
              </a:rPr>
              <a:t> ◆ </a:t>
            </a:r>
            <a:r>
              <a:rPr lang="zh-CN" altLang="en-US" b="1" dirty="0"/>
              <a:t>任意顶点之间可能存在联系，无法以数据元素在存储区中的物理位置来表示元素之间的关系。</a:t>
            </a:r>
            <a:endParaRPr lang="zh-CN" altLang="en-US" b="1" dirty="0"/>
          </a:p>
          <a:p>
            <a:pPr marL="533400" lvl="1" indent="0">
              <a:lnSpc>
                <a:spcPct val="110000"/>
              </a:lnSpc>
              <a:buNone/>
            </a:pPr>
            <a:r>
              <a:rPr lang="zh-CN" altLang="en-US" b="1" dirty="0">
                <a:solidFill>
                  <a:schemeClr val="folHlink"/>
                </a:solidFill>
                <a:latin typeface="宋体" panose="02010600030101010101" pitchFamily="2" charset="-122"/>
              </a:rPr>
              <a:t> ◆ </a:t>
            </a:r>
            <a:r>
              <a:rPr lang="zh-CN" altLang="en-US" b="1" dirty="0"/>
              <a:t>图中顶点的度不一样，有的可能相差很大，若按度数最大的顶点设计结构，则会浪费很多存储单元，反之按每个顶点自己的度设计不同的结构，又会影响操作。</a:t>
            </a:r>
            <a:endParaRPr lang="zh-CN" altLang="en-US" b="1" dirty="0"/>
          </a:p>
          <a:p>
            <a:pPr marL="0" indent="0">
              <a:lnSpc>
                <a:spcPct val="110000"/>
              </a:lnSpc>
              <a:buNone/>
            </a:pPr>
            <a:r>
              <a:rPr lang="zh-CN" altLang="en-US" sz="2800" b="1" dirty="0"/>
              <a:t>        图的常用的存储结构有：</a:t>
            </a:r>
            <a:r>
              <a:rPr lang="zh-CN" altLang="en-US" sz="2800" b="1" dirty="0">
                <a:solidFill>
                  <a:schemeClr val="folHlink"/>
                </a:solidFill>
              </a:rPr>
              <a:t>邻接矩阵</a:t>
            </a:r>
            <a:r>
              <a:rPr lang="zh-CN" altLang="en-US" sz="2800" b="1" dirty="0"/>
              <a:t>、</a:t>
            </a:r>
            <a:r>
              <a:rPr lang="zh-CN" altLang="en-US" sz="2800" b="1" dirty="0">
                <a:solidFill>
                  <a:schemeClr val="folHlink"/>
                </a:solidFill>
              </a:rPr>
              <a:t>邻接链表</a:t>
            </a:r>
            <a:r>
              <a:rPr lang="zh-CN" altLang="en-US" sz="2800" b="1" dirty="0"/>
              <a:t>、</a:t>
            </a:r>
            <a:r>
              <a:rPr lang="zh-CN" altLang="en-US" sz="2800" b="1" dirty="0">
                <a:solidFill>
                  <a:schemeClr val="accent1"/>
                </a:solidFill>
              </a:rPr>
              <a:t>十字链表</a:t>
            </a:r>
            <a:r>
              <a:rPr lang="zh-CN" altLang="en-US" sz="2800" b="1" dirty="0"/>
              <a:t>、</a:t>
            </a:r>
            <a:r>
              <a:rPr lang="zh-CN" altLang="en-US" sz="2800" b="1" dirty="0">
                <a:solidFill>
                  <a:schemeClr val="accent1"/>
                </a:solidFill>
              </a:rPr>
              <a:t>邻接多重表</a:t>
            </a:r>
            <a:r>
              <a:rPr lang="zh-CN" altLang="en-US" sz="2800" b="1" dirty="0"/>
              <a:t>和</a:t>
            </a:r>
            <a:r>
              <a:rPr lang="zh-CN" altLang="en-US" sz="2800" b="1" dirty="0">
                <a:solidFill>
                  <a:schemeClr val="accent1"/>
                </a:solidFill>
              </a:rPr>
              <a:t>边表</a:t>
            </a:r>
            <a:r>
              <a:rPr lang="zh-CN" altLang="en-US" sz="2800" b="1" dirty="0"/>
              <a:t>。</a:t>
            </a:r>
            <a:endParaRPr lang="zh-CN" altLang="en-US" sz="28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8274" name="标题 438273"/>
          <p:cNvSpPr>
            <a:spLocks noGrp="1"/>
          </p:cNvSpPr>
          <p:nvPr>
            <p:ph type="title"/>
          </p:nvPr>
        </p:nvSpPr>
        <p:spPr>
          <a:xfrm>
            <a:off x="1919288" y="363538"/>
            <a:ext cx="8153400" cy="762000"/>
          </a:xfrm>
        </p:spPr>
        <p:txBody>
          <a:bodyPr lIns="92075" tIns="46038" rIns="92075" bIns="46038" anchor="ctr"/>
          <a:p>
            <a:pPr fontAlgn="base"/>
            <a:r>
              <a:rPr lang="en-US" altLang="x-none" strike="noStrike" noProof="1" dirty="0">
                <a:latin typeface="Times New Roman" panose="02020603050405020304" pitchFamily="2" charset="0"/>
              </a:rPr>
              <a:t>7</a:t>
            </a:r>
            <a:r>
              <a:rPr lang="en-US" altLang="x-none" b="1" strike="noStrike" noProof="1" dirty="0">
                <a:latin typeface="Times New Roman" panose="02020603050405020304" pitchFamily="2" charset="0"/>
              </a:rPr>
              <a:t>.2.1  </a:t>
            </a:r>
            <a:r>
              <a:rPr lang="zh-CN" altLang="en-US" b="1" strike="noStrike" noProof="1" dirty="0">
                <a:ea typeface="楷体_GB2312" pitchFamily="1" charset="-122"/>
              </a:rPr>
              <a:t>邻接矩阵</a:t>
            </a:r>
            <a:r>
              <a:rPr lang="en-US" altLang="x-none" b="1" strike="noStrike" noProof="1" dirty="0">
                <a:latin typeface="Times New Roman" panose="02020603050405020304" pitchFamily="2" charset="0"/>
              </a:rPr>
              <a:t>(</a:t>
            </a:r>
            <a:r>
              <a:rPr lang="zh-CN" altLang="en-US" b="1" strike="noStrike" noProof="1" dirty="0">
                <a:ea typeface="楷体_GB2312" pitchFamily="1" charset="-122"/>
              </a:rPr>
              <a:t>数组</a:t>
            </a:r>
            <a:r>
              <a:rPr lang="en-US" altLang="x-none" b="1" strike="noStrike" noProof="1" dirty="0">
                <a:latin typeface="Times New Roman" panose="02020603050405020304" pitchFamily="2" charset="0"/>
              </a:rPr>
              <a:t>)</a:t>
            </a:r>
            <a:r>
              <a:rPr lang="zh-CN" altLang="en-US" b="1" strike="noStrike" noProof="1" dirty="0">
                <a:ea typeface="楷体_GB2312" pitchFamily="1" charset="-122"/>
              </a:rPr>
              <a:t>表示法</a:t>
            </a:r>
            <a:endParaRPr lang="zh-CN" altLang="en-US" b="1" strike="noStrike" noProof="1" dirty="0">
              <a:ea typeface="楷体_GB2312" pitchFamily="1" charset="-122"/>
            </a:endParaRPr>
          </a:p>
        </p:txBody>
      </p:sp>
      <p:sp>
        <p:nvSpPr>
          <p:cNvPr id="392194" name="文本占位符 438274"/>
          <p:cNvSpPr>
            <a:spLocks noGrp="1"/>
          </p:cNvSpPr>
          <p:nvPr>
            <p:ph idx="1"/>
          </p:nvPr>
        </p:nvSpPr>
        <p:spPr>
          <a:xfrm>
            <a:off x="1676400" y="1227138"/>
            <a:ext cx="8812213" cy="2562225"/>
          </a:xfrm>
        </p:spPr>
        <p:txBody>
          <a:bodyPr anchor="t"/>
          <a:p>
            <a:pPr marL="0" indent="0">
              <a:lnSpc>
                <a:spcPct val="110000"/>
              </a:lnSpc>
              <a:buNone/>
            </a:pPr>
            <a:r>
              <a:rPr lang="zh-CN" altLang="en-US" b="1" dirty="0">
                <a:solidFill>
                  <a:schemeClr val="folHlink"/>
                </a:solidFill>
              </a:rPr>
              <a:t>       基本思想</a:t>
            </a:r>
            <a:r>
              <a:rPr lang="zh-CN" altLang="en-US" b="1" dirty="0"/>
              <a:t>：</a:t>
            </a:r>
            <a:r>
              <a:rPr lang="zh-CN" altLang="en-US" sz="2800" b="1" dirty="0"/>
              <a:t>对于有</a:t>
            </a:r>
            <a:r>
              <a:rPr lang="en-US" altLang="x-none" sz="2800" b="1" dirty="0"/>
              <a:t>n</a:t>
            </a:r>
            <a:r>
              <a:rPr lang="zh-CN" altLang="en-US" sz="2800" b="1" dirty="0"/>
              <a:t>个顶点的图，用一维数组</a:t>
            </a:r>
            <a:r>
              <a:rPr lang="en-US" altLang="x-none" sz="2800" b="1" dirty="0"/>
              <a:t>vexs[n]</a:t>
            </a:r>
            <a:r>
              <a:rPr lang="zh-CN" altLang="en-US" sz="2800" b="1" dirty="0"/>
              <a:t>存储顶点信息，用二维数组</a:t>
            </a:r>
            <a:r>
              <a:rPr lang="en-US" altLang="x-none" sz="2800" b="1" dirty="0"/>
              <a:t>A[n][n]</a:t>
            </a:r>
            <a:r>
              <a:rPr lang="zh-CN" altLang="en-US" sz="2800" b="1" dirty="0"/>
              <a:t>存储顶点之间关系的信息。该二维数组称为</a:t>
            </a:r>
            <a:r>
              <a:rPr lang="zh-CN" altLang="en-US" sz="2800" b="1" dirty="0">
                <a:solidFill>
                  <a:schemeClr val="folHlink"/>
                </a:solidFill>
              </a:rPr>
              <a:t>邻接矩阵</a:t>
            </a:r>
            <a:r>
              <a:rPr lang="zh-CN" altLang="en-US" sz="2800" b="1" dirty="0"/>
              <a:t>。在邻接矩阵中，以顶点在</a:t>
            </a:r>
            <a:r>
              <a:rPr lang="en-US" altLang="x-none" sz="2800" b="1" dirty="0"/>
              <a:t>vexs</a:t>
            </a:r>
            <a:r>
              <a:rPr lang="zh-CN" altLang="en-US" sz="2800" b="1" dirty="0"/>
              <a:t>数组中的下标代表顶点，邻接矩阵中的元素</a:t>
            </a:r>
            <a:r>
              <a:rPr lang="en-US" altLang="x-none" sz="2800" b="1" dirty="0"/>
              <a:t>A[i][j]</a:t>
            </a:r>
            <a:r>
              <a:rPr lang="zh-CN" altLang="en-US" sz="2800" b="1" dirty="0"/>
              <a:t>存放的是顶点</a:t>
            </a:r>
            <a:r>
              <a:rPr lang="en-US" altLang="x-none" sz="2800" b="1" dirty="0"/>
              <a:t>i</a:t>
            </a:r>
            <a:r>
              <a:rPr lang="zh-CN" altLang="en-US" sz="2800" b="1" dirty="0"/>
              <a:t>到顶点</a:t>
            </a:r>
            <a:r>
              <a:rPr lang="en-US" altLang="x-none" sz="2800" b="1" dirty="0"/>
              <a:t>j</a:t>
            </a:r>
            <a:r>
              <a:rPr lang="zh-CN" altLang="en-US" sz="2800" b="1" dirty="0"/>
              <a:t>之间关系的信息。</a:t>
            </a:r>
            <a:endParaRPr lang="zh-CN" altLang="en-US" sz="28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3217" name="文本占位符 439297"/>
          <p:cNvSpPr>
            <a:spLocks noGrp="1"/>
          </p:cNvSpPr>
          <p:nvPr>
            <p:ph idx="1"/>
          </p:nvPr>
        </p:nvSpPr>
        <p:spPr>
          <a:xfrm>
            <a:off x="1676400" y="146050"/>
            <a:ext cx="8812213" cy="2562225"/>
          </a:xfrm>
        </p:spPr>
        <p:txBody>
          <a:bodyPr anchor="t"/>
          <a:p>
            <a:pPr marL="0" indent="0">
              <a:lnSpc>
                <a:spcPct val="110000"/>
              </a:lnSpc>
              <a:buNone/>
            </a:pPr>
            <a:r>
              <a:rPr lang="en-US" altLang="x-none" sz="4000" b="1" dirty="0">
                <a:solidFill>
                  <a:schemeClr val="tx2"/>
                </a:solidFill>
              </a:rPr>
              <a:t>1  </a:t>
            </a:r>
            <a:r>
              <a:rPr lang="zh-CN" altLang="en-US" sz="4000" b="1" dirty="0">
                <a:solidFill>
                  <a:schemeClr val="tx2"/>
                </a:solidFill>
                <a:ea typeface="楷体_GB2312" pitchFamily="1" charset="-122"/>
              </a:rPr>
              <a:t>无向图的数组表示</a:t>
            </a:r>
            <a:endParaRPr lang="zh-CN" altLang="en-US" sz="4000" b="1" dirty="0">
              <a:solidFill>
                <a:schemeClr val="tx2"/>
              </a:solidFill>
              <a:ea typeface="楷体_GB2312" pitchFamily="1" charset="-122"/>
            </a:endParaRPr>
          </a:p>
          <a:p>
            <a:pPr marL="0" indent="0">
              <a:lnSpc>
                <a:spcPct val="110000"/>
              </a:lnSpc>
              <a:buNone/>
            </a:pPr>
            <a:r>
              <a:rPr lang="en-US" altLang="x-none" sz="3600" b="1" dirty="0">
                <a:solidFill>
                  <a:schemeClr val="folHlink"/>
                </a:solidFill>
              </a:rPr>
              <a:t>(1)  </a:t>
            </a:r>
            <a:r>
              <a:rPr lang="zh-CN" altLang="en-US" sz="3600" b="1" dirty="0">
                <a:solidFill>
                  <a:schemeClr val="folHlink"/>
                </a:solidFill>
              </a:rPr>
              <a:t>无权图的邻接矩阵</a:t>
            </a:r>
            <a:endParaRPr lang="zh-CN" altLang="en-US" sz="3600" b="1" dirty="0">
              <a:solidFill>
                <a:schemeClr val="folHlink"/>
              </a:solidFill>
            </a:endParaRPr>
          </a:p>
          <a:p>
            <a:pPr marL="0" indent="0">
              <a:lnSpc>
                <a:spcPct val="110000"/>
              </a:lnSpc>
              <a:buNone/>
            </a:pPr>
            <a:r>
              <a:rPr lang="zh-CN" altLang="en-US" sz="2800" dirty="0"/>
              <a:t>        </a:t>
            </a:r>
            <a:r>
              <a:rPr lang="zh-CN" altLang="en-US" sz="2800" b="1" dirty="0"/>
              <a:t>无向无权图</a:t>
            </a:r>
            <a:r>
              <a:rPr lang="en-US" altLang="x-none" sz="2800" b="1" dirty="0"/>
              <a:t>G=(V</a:t>
            </a:r>
            <a:r>
              <a:rPr lang="zh-CN" altLang="en-US" sz="2800" b="1" dirty="0"/>
              <a:t>，</a:t>
            </a:r>
            <a:r>
              <a:rPr lang="en-US" altLang="x-none" sz="2800" b="1" dirty="0"/>
              <a:t>E)</a:t>
            </a:r>
            <a:r>
              <a:rPr lang="zh-CN" altLang="en-US" sz="2800" b="1" dirty="0"/>
              <a:t>有</a:t>
            </a:r>
            <a:r>
              <a:rPr lang="en-US" altLang="x-none" sz="2800" b="1" dirty="0"/>
              <a:t>n(n≧1)</a:t>
            </a:r>
            <a:r>
              <a:rPr lang="zh-CN" altLang="en-US" sz="2800" b="1" dirty="0"/>
              <a:t>个顶点，其邻接矩阵是</a:t>
            </a:r>
            <a:r>
              <a:rPr lang="en-US" altLang="x-none" sz="2800" b="1" dirty="0"/>
              <a:t>n</a:t>
            </a:r>
            <a:r>
              <a:rPr lang="zh-CN" altLang="en-US" sz="2800" b="1" dirty="0"/>
              <a:t>阶对称方阵，如图</a:t>
            </a:r>
            <a:r>
              <a:rPr lang="en-US" altLang="x-none" sz="2800" b="1" dirty="0"/>
              <a:t>7-5</a:t>
            </a:r>
            <a:r>
              <a:rPr lang="zh-CN" altLang="en-US" sz="2800" b="1" dirty="0"/>
              <a:t>所示。其元素的定义如下：</a:t>
            </a:r>
            <a:endParaRPr lang="zh-CN" altLang="en-US" sz="2800" b="1" dirty="0"/>
          </a:p>
        </p:txBody>
      </p:sp>
      <p:grpSp>
        <p:nvGrpSpPr>
          <p:cNvPr id="393218" name="组合 439298"/>
          <p:cNvGrpSpPr/>
          <p:nvPr/>
        </p:nvGrpSpPr>
        <p:grpSpPr>
          <a:xfrm>
            <a:off x="2208213" y="2852738"/>
            <a:ext cx="6551612" cy="3613150"/>
            <a:chOff x="0" y="0"/>
            <a:chExt cx="4127" cy="2276"/>
          </a:xfrm>
        </p:grpSpPr>
        <p:grpSp>
          <p:nvGrpSpPr>
            <p:cNvPr id="393219" name="组合 439299"/>
            <p:cNvGrpSpPr/>
            <p:nvPr/>
          </p:nvGrpSpPr>
          <p:grpSpPr>
            <a:xfrm>
              <a:off x="0" y="0"/>
              <a:ext cx="4127" cy="631"/>
              <a:chOff x="0" y="0"/>
              <a:chExt cx="4127" cy="631"/>
            </a:xfrm>
          </p:grpSpPr>
          <p:sp>
            <p:nvSpPr>
              <p:cNvPr id="393220" name="矩形 439300"/>
              <p:cNvSpPr/>
              <p:nvPr/>
            </p:nvSpPr>
            <p:spPr>
              <a:xfrm>
                <a:off x="907" y="0"/>
                <a:ext cx="3129" cy="295"/>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1   </a:t>
                </a:r>
                <a:r>
                  <a:rPr lang="zh-CN" altLang="en-US" sz="2800" b="1" dirty="0">
                    <a:latin typeface="Times New Roman" panose="02020603050405020304" pitchFamily="2" charset="0"/>
                    <a:ea typeface="宋体" panose="02010600030101010101" pitchFamily="2" charset="-122"/>
                  </a:rPr>
                  <a:t>若</a:t>
                </a:r>
                <a:r>
                  <a:rPr lang="en-US" altLang="x-none" sz="2800" b="1" dirty="0">
                    <a:latin typeface="Times New Roman" panose="02020603050405020304" pitchFamily="2" charset="0"/>
                    <a:ea typeface="宋体" panose="02010600030101010101" pitchFamily="2" charset="-122"/>
                  </a:rPr>
                  <a:t>(v</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 , v</a:t>
                </a:r>
                <a:r>
                  <a:rPr lang="en-US" altLang="x-none" sz="2800" b="1" baseline="-18000" dirty="0">
                    <a:latin typeface="Times New Roman" panose="02020603050405020304" pitchFamily="2" charset="0"/>
                    <a:ea typeface="宋体" panose="02010600030101010101" pitchFamily="2" charset="-122"/>
                  </a:rPr>
                  <a:t>j</a:t>
                </a:r>
                <a:r>
                  <a:rPr lang="en-US" altLang="x-none" sz="2800" b="1" dirty="0">
                    <a:latin typeface="Times New Roman" panose="02020603050405020304" pitchFamily="2" charset="0"/>
                    <a:ea typeface="宋体" panose="02010600030101010101" pitchFamily="2" charset="-122"/>
                  </a:rPr>
                  <a:t>)</a:t>
                </a:r>
                <a:r>
                  <a:rPr lang="en-US" altLang="x-none" sz="2800" b="1" dirty="0">
                    <a:latin typeface="楷体_GB2312" pitchFamily="1" charset="-122"/>
                    <a:ea typeface="楷体_GB2312" pitchFamily="1" charset="-122"/>
                    <a:sym typeface="Symbol" panose="05050102010706020507" pitchFamily="2" charset="2"/>
                  </a:rPr>
                  <a:t></a:t>
                </a:r>
                <a:r>
                  <a:rPr lang="en-US" altLang="x-none" sz="2800" b="1" dirty="0">
                    <a:latin typeface="Times New Roman" panose="02020603050405020304" pitchFamily="2" charset="0"/>
                    <a:ea typeface="Arial Unicode MS" panose="020B0604020202020204" charset="-122"/>
                  </a:rPr>
                  <a:t>E</a:t>
                </a:r>
                <a:r>
                  <a:rPr lang="zh-CN" altLang="en-US" sz="2800" b="1" dirty="0">
                    <a:latin typeface="Times New Roman" panose="02020603050405020304" pitchFamily="2" charset="0"/>
                    <a:ea typeface="宋体" panose="02010600030101010101" pitchFamily="2" charset="-122"/>
                  </a:rPr>
                  <a:t>，即</a:t>
                </a:r>
                <a:r>
                  <a:rPr lang="en-US" altLang="x-none" sz="2800" b="1" dirty="0">
                    <a:latin typeface="Times New Roman" panose="02020603050405020304" pitchFamily="2" charset="0"/>
                    <a:ea typeface="宋体" panose="02010600030101010101" pitchFamily="2" charset="-122"/>
                  </a:rPr>
                  <a:t>v</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 , v</a:t>
                </a:r>
                <a:r>
                  <a:rPr lang="en-US" altLang="x-none" sz="2800" b="1" baseline="-18000" dirty="0">
                    <a:latin typeface="Times New Roman" panose="02020603050405020304" pitchFamily="2" charset="0"/>
                    <a:ea typeface="宋体" panose="02010600030101010101" pitchFamily="2" charset="-122"/>
                  </a:rPr>
                  <a:t>j</a:t>
                </a:r>
                <a:r>
                  <a:rPr lang="zh-CN" altLang="en-US" sz="2800" b="1" dirty="0">
                    <a:latin typeface="Times New Roman" panose="02020603050405020304" pitchFamily="2" charset="0"/>
                    <a:ea typeface="宋体" panose="02010600030101010101" pitchFamily="2" charset="-122"/>
                  </a:rPr>
                  <a:t>邻接</a:t>
                </a:r>
                <a:endParaRPr lang="zh-CN" altLang="en-US" sz="2800" b="1" dirty="0">
                  <a:latin typeface="Times New Roman" panose="02020603050405020304" pitchFamily="2" charset="0"/>
                  <a:ea typeface="宋体" panose="02010600030101010101" pitchFamily="2" charset="-122"/>
                </a:endParaRPr>
              </a:p>
            </p:txBody>
          </p:sp>
          <p:sp>
            <p:nvSpPr>
              <p:cNvPr id="393221" name="矩形 439301"/>
              <p:cNvSpPr/>
              <p:nvPr/>
            </p:nvSpPr>
            <p:spPr>
              <a:xfrm>
                <a:off x="907" y="336"/>
                <a:ext cx="3220" cy="295"/>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0   </a:t>
                </a:r>
                <a:r>
                  <a:rPr lang="zh-CN" altLang="en-US" sz="2800" b="1" dirty="0">
                    <a:latin typeface="Times New Roman" panose="02020603050405020304" pitchFamily="2" charset="0"/>
                    <a:ea typeface="宋体" panose="02010600030101010101" pitchFamily="2" charset="-122"/>
                  </a:rPr>
                  <a:t>若</a:t>
                </a:r>
                <a:r>
                  <a:rPr lang="en-US" altLang="x-none" sz="2800" b="1" dirty="0">
                    <a:latin typeface="Times New Roman" panose="02020603050405020304" pitchFamily="2" charset="0"/>
                    <a:ea typeface="宋体" panose="02010600030101010101" pitchFamily="2" charset="-122"/>
                  </a:rPr>
                  <a:t>(v</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 , v</a:t>
                </a:r>
                <a:r>
                  <a:rPr lang="en-US" altLang="x-none" sz="2800" b="1" baseline="-18000" dirty="0">
                    <a:latin typeface="Times New Roman" panose="02020603050405020304" pitchFamily="2" charset="0"/>
                    <a:ea typeface="宋体" panose="02010600030101010101" pitchFamily="2" charset="-122"/>
                  </a:rPr>
                  <a:t>j</a:t>
                </a:r>
                <a:r>
                  <a:rPr lang="en-US" altLang="x-none" sz="2800" b="1" dirty="0">
                    <a:latin typeface="Times New Roman" panose="02020603050405020304" pitchFamily="2" charset="0"/>
                    <a:ea typeface="宋体" panose="02010600030101010101" pitchFamily="2" charset="-122"/>
                  </a:rPr>
                  <a:t>)</a:t>
                </a:r>
                <a:r>
                  <a:rPr lang="en-US" altLang="x-none" sz="2800" b="1" dirty="0">
                    <a:latin typeface="楷体_GB2312" pitchFamily="1" charset="-122"/>
                    <a:ea typeface="楷体_GB2312" pitchFamily="1" charset="-122"/>
                    <a:sym typeface="Symbol" panose="05050102010706020507" pitchFamily="2" charset="2"/>
                  </a:rPr>
                  <a:t></a:t>
                </a:r>
                <a:r>
                  <a:rPr lang="en-US" altLang="x-none" sz="2800" b="1" dirty="0">
                    <a:latin typeface="Times New Roman" panose="02020603050405020304" pitchFamily="2" charset="0"/>
                    <a:ea typeface="Arial Unicode MS" panose="020B0604020202020204" charset="-122"/>
                  </a:rPr>
                  <a:t>E</a:t>
                </a:r>
                <a:r>
                  <a:rPr lang="zh-CN" altLang="en-US" sz="2800" b="1" dirty="0">
                    <a:latin typeface="Times New Roman" panose="02020603050405020304" pitchFamily="2" charset="0"/>
                    <a:ea typeface="宋体" panose="02010600030101010101" pitchFamily="2" charset="-122"/>
                  </a:rPr>
                  <a:t>，即</a:t>
                </a:r>
                <a:r>
                  <a:rPr lang="en-US" altLang="x-none" sz="2800" b="1" dirty="0">
                    <a:latin typeface="Times New Roman" panose="02020603050405020304" pitchFamily="2" charset="0"/>
                    <a:ea typeface="宋体" panose="02010600030101010101" pitchFamily="2" charset="-122"/>
                  </a:rPr>
                  <a:t>v</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 , v</a:t>
                </a:r>
                <a:r>
                  <a:rPr lang="en-US" altLang="x-none" sz="2800" b="1" baseline="-18000" dirty="0">
                    <a:latin typeface="Times New Roman" panose="02020603050405020304" pitchFamily="2" charset="0"/>
                    <a:ea typeface="宋体" panose="02010600030101010101" pitchFamily="2" charset="-122"/>
                  </a:rPr>
                  <a:t>j</a:t>
                </a:r>
                <a:r>
                  <a:rPr lang="zh-CN" altLang="en-US" sz="2800" b="1" dirty="0">
                    <a:latin typeface="Times New Roman" panose="02020603050405020304" pitchFamily="2" charset="0"/>
                    <a:ea typeface="宋体" panose="02010600030101010101" pitchFamily="2" charset="-122"/>
                  </a:rPr>
                  <a:t>不邻接</a:t>
                </a:r>
                <a:endParaRPr lang="zh-CN" altLang="en-US" sz="2800" b="1" dirty="0">
                  <a:latin typeface="Times New Roman" panose="02020603050405020304" pitchFamily="2" charset="0"/>
                  <a:ea typeface="宋体" panose="02010600030101010101" pitchFamily="2" charset="-122"/>
                </a:endParaRPr>
              </a:p>
            </p:txBody>
          </p:sp>
          <p:sp>
            <p:nvSpPr>
              <p:cNvPr id="393222" name="矩形 439302"/>
              <p:cNvSpPr/>
              <p:nvPr/>
            </p:nvSpPr>
            <p:spPr>
              <a:xfrm>
                <a:off x="0" y="168"/>
                <a:ext cx="748" cy="272"/>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A[i][j]=</a:t>
                </a:r>
                <a:endParaRPr lang="en-US" altLang="x-none" sz="2800" b="1" dirty="0">
                  <a:latin typeface="Times New Roman" panose="02020603050405020304" pitchFamily="2" charset="0"/>
                  <a:ea typeface="宋体" panose="02010600030101010101" pitchFamily="2" charset="-122"/>
                </a:endParaRPr>
              </a:p>
            </p:txBody>
          </p:sp>
          <p:sp>
            <p:nvSpPr>
              <p:cNvPr id="393223" name="左大括号 439303"/>
              <p:cNvSpPr/>
              <p:nvPr/>
            </p:nvSpPr>
            <p:spPr>
              <a:xfrm>
                <a:off x="814" y="48"/>
                <a:ext cx="91" cy="499"/>
              </a:xfrm>
              <a:prstGeom prst="leftBrace">
                <a:avLst>
                  <a:gd name="adj1" fmla="val 45670"/>
                  <a:gd name="adj2" fmla="val 50000"/>
                </a:avLst>
              </a:prstGeom>
              <a:noFill/>
              <a:ln w="2857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393224" name="组合 439304"/>
            <p:cNvGrpSpPr/>
            <p:nvPr/>
          </p:nvGrpSpPr>
          <p:grpSpPr>
            <a:xfrm>
              <a:off x="272" y="726"/>
              <a:ext cx="3514" cy="1550"/>
              <a:chOff x="0" y="0"/>
              <a:chExt cx="3514" cy="1550"/>
            </a:xfrm>
          </p:grpSpPr>
          <p:grpSp>
            <p:nvGrpSpPr>
              <p:cNvPr id="393225" name="组合 439305"/>
              <p:cNvGrpSpPr/>
              <p:nvPr/>
            </p:nvGrpSpPr>
            <p:grpSpPr>
              <a:xfrm>
                <a:off x="0" y="295"/>
                <a:ext cx="907" cy="975"/>
                <a:chOff x="0" y="0"/>
                <a:chExt cx="907" cy="975"/>
              </a:xfrm>
            </p:grpSpPr>
            <p:sp>
              <p:nvSpPr>
                <p:cNvPr id="393226" name="矩形 439306"/>
                <p:cNvSpPr/>
                <p:nvPr/>
              </p:nvSpPr>
              <p:spPr>
                <a:xfrm>
                  <a:off x="0" y="771"/>
                  <a:ext cx="907"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(a)   </a:t>
                  </a:r>
                  <a:r>
                    <a:rPr lang="zh-CN" altLang="en-US" sz="2000" b="1" dirty="0">
                      <a:latin typeface="Times New Roman" panose="02020603050405020304" pitchFamily="2" charset="0"/>
                      <a:ea typeface="宋体" panose="02010600030101010101" pitchFamily="2" charset="-122"/>
                    </a:rPr>
                    <a:t>无向图</a:t>
                  </a:r>
                  <a:r>
                    <a:rPr lang="zh-CN" altLang="en-US" sz="2000" dirty="0">
                      <a:latin typeface="Times New Roman" panose="02020603050405020304" pitchFamily="2" charset="0"/>
                      <a:ea typeface="宋体" panose="02010600030101010101" pitchFamily="2" charset="-122"/>
                    </a:rPr>
                    <a:t> </a:t>
                  </a:r>
                  <a:endParaRPr lang="zh-CN" altLang="en-US" sz="2000" dirty="0">
                    <a:latin typeface="Times New Roman" panose="02020603050405020304" pitchFamily="2" charset="0"/>
                    <a:ea typeface="宋体" panose="02010600030101010101" pitchFamily="2" charset="-122"/>
                  </a:endParaRPr>
                </a:p>
              </p:txBody>
            </p:sp>
            <p:grpSp>
              <p:nvGrpSpPr>
                <p:cNvPr id="393227" name="组合 439307"/>
                <p:cNvGrpSpPr/>
                <p:nvPr/>
              </p:nvGrpSpPr>
              <p:grpSpPr>
                <a:xfrm>
                  <a:off x="45" y="0"/>
                  <a:ext cx="816" cy="688"/>
                  <a:chOff x="0" y="0"/>
                  <a:chExt cx="816" cy="688"/>
                </a:xfrm>
              </p:grpSpPr>
              <p:sp>
                <p:nvSpPr>
                  <p:cNvPr id="393228" name="椭圆 439308"/>
                  <p:cNvSpPr/>
                  <p:nvPr/>
                </p:nvSpPr>
                <p:spPr>
                  <a:xfrm>
                    <a:off x="0" y="0"/>
                    <a:ext cx="246"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93229" name="椭圆 439309"/>
                  <p:cNvSpPr/>
                  <p:nvPr/>
                </p:nvSpPr>
                <p:spPr>
                  <a:xfrm>
                    <a:off x="17" y="467"/>
                    <a:ext cx="246"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93230" name="椭圆 439310"/>
                  <p:cNvSpPr/>
                  <p:nvPr/>
                </p:nvSpPr>
                <p:spPr>
                  <a:xfrm>
                    <a:off x="570" y="459"/>
                    <a:ext cx="246"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93231" name="椭圆 439311"/>
                  <p:cNvSpPr/>
                  <p:nvPr/>
                </p:nvSpPr>
                <p:spPr>
                  <a:xfrm>
                    <a:off x="560" y="0"/>
                    <a:ext cx="246" cy="221"/>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93232" name="直接连接符 439312"/>
                  <p:cNvSpPr/>
                  <p:nvPr/>
                </p:nvSpPr>
                <p:spPr>
                  <a:xfrm>
                    <a:off x="135" y="226"/>
                    <a:ext cx="0" cy="242"/>
                  </a:xfrm>
                  <a:prstGeom prst="line">
                    <a:avLst/>
                  </a:prstGeom>
                  <a:ln w="19050" cap="flat" cmpd="sng">
                    <a:solidFill>
                      <a:schemeClr val="tx1"/>
                    </a:solidFill>
                    <a:prstDash val="solid"/>
                    <a:round/>
                    <a:headEnd type="none" w="med" len="med"/>
                    <a:tailEnd type="none" w="med" len="med"/>
                  </a:ln>
                </p:spPr>
              </p:sp>
              <p:sp>
                <p:nvSpPr>
                  <p:cNvPr id="393233" name="直接连接符 439313"/>
                  <p:cNvSpPr/>
                  <p:nvPr/>
                </p:nvSpPr>
                <p:spPr>
                  <a:xfrm>
                    <a:off x="689" y="226"/>
                    <a:ext cx="0" cy="242"/>
                  </a:xfrm>
                  <a:prstGeom prst="line">
                    <a:avLst/>
                  </a:prstGeom>
                  <a:ln w="19050" cap="flat" cmpd="sng">
                    <a:solidFill>
                      <a:schemeClr val="tx1"/>
                    </a:solidFill>
                    <a:prstDash val="solid"/>
                    <a:round/>
                    <a:headEnd type="none" w="med" len="med"/>
                    <a:tailEnd type="none" w="med" len="med"/>
                  </a:ln>
                </p:spPr>
              </p:sp>
              <p:sp>
                <p:nvSpPr>
                  <p:cNvPr id="393234" name="直接连接符 439314"/>
                  <p:cNvSpPr/>
                  <p:nvPr/>
                </p:nvSpPr>
                <p:spPr>
                  <a:xfrm>
                    <a:off x="214" y="179"/>
                    <a:ext cx="380" cy="327"/>
                  </a:xfrm>
                  <a:prstGeom prst="line">
                    <a:avLst/>
                  </a:prstGeom>
                  <a:ln w="9525" cap="flat" cmpd="sng">
                    <a:solidFill>
                      <a:schemeClr val="tx1"/>
                    </a:solidFill>
                    <a:prstDash val="solid"/>
                    <a:round/>
                    <a:headEnd type="none" w="med" len="med"/>
                    <a:tailEnd type="none" w="med" len="med"/>
                  </a:ln>
                </p:spPr>
              </p:sp>
              <p:sp>
                <p:nvSpPr>
                  <p:cNvPr id="393235" name="直接连接符 439315"/>
                  <p:cNvSpPr/>
                  <p:nvPr/>
                </p:nvSpPr>
                <p:spPr>
                  <a:xfrm>
                    <a:off x="246" y="101"/>
                    <a:ext cx="313" cy="0"/>
                  </a:xfrm>
                  <a:prstGeom prst="line">
                    <a:avLst/>
                  </a:prstGeom>
                  <a:ln w="9525" cap="flat" cmpd="sng">
                    <a:solidFill>
                      <a:schemeClr val="tx1"/>
                    </a:solidFill>
                    <a:prstDash val="solid"/>
                    <a:round/>
                    <a:headEnd type="none" w="med" len="med"/>
                    <a:tailEnd type="none" w="med" len="med"/>
                  </a:ln>
                </p:spPr>
              </p:sp>
              <p:sp>
                <p:nvSpPr>
                  <p:cNvPr id="393236" name="直接连接符 439316"/>
                  <p:cNvSpPr/>
                  <p:nvPr/>
                </p:nvSpPr>
                <p:spPr>
                  <a:xfrm>
                    <a:off x="262" y="584"/>
                    <a:ext cx="313" cy="0"/>
                  </a:xfrm>
                  <a:prstGeom prst="line">
                    <a:avLst/>
                  </a:prstGeom>
                  <a:ln w="9525" cap="flat" cmpd="sng">
                    <a:solidFill>
                      <a:schemeClr val="tx1"/>
                    </a:solidFill>
                    <a:prstDash val="solid"/>
                    <a:round/>
                    <a:headEnd type="none" w="med" len="med"/>
                    <a:tailEnd type="none" w="med" len="med"/>
                  </a:ln>
                </p:spPr>
              </p:sp>
              <p:sp>
                <p:nvSpPr>
                  <p:cNvPr id="393237" name="直接连接符 439317"/>
                  <p:cNvSpPr/>
                  <p:nvPr/>
                </p:nvSpPr>
                <p:spPr>
                  <a:xfrm flipV="1">
                    <a:off x="254" y="187"/>
                    <a:ext cx="336" cy="331"/>
                  </a:xfrm>
                  <a:prstGeom prst="line">
                    <a:avLst/>
                  </a:prstGeom>
                  <a:ln w="9525" cap="flat" cmpd="sng">
                    <a:solidFill>
                      <a:schemeClr val="tx1"/>
                    </a:solidFill>
                    <a:prstDash val="solid"/>
                    <a:round/>
                    <a:headEnd type="none" w="med" len="med"/>
                    <a:tailEnd type="none" w="med" len="med"/>
                  </a:ln>
                </p:spPr>
              </p:sp>
            </p:grpSp>
          </p:grpSp>
          <p:sp>
            <p:nvSpPr>
              <p:cNvPr id="393238" name="矩形 439318"/>
              <p:cNvSpPr/>
              <p:nvPr/>
            </p:nvSpPr>
            <p:spPr>
              <a:xfrm>
                <a:off x="680" y="1346"/>
                <a:ext cx="2178" cy="204"/>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7-5  </a:t>
                </a:r>
                <a:r>
                  <a:rPr lang="zh-CN" altLang="en-US" sz="2000" b="1" dirty="0">
                    <a:latin typeface="Times New Roman" panose="02020603050405020304" pitchFamily="2" charset="0"/>
                    <a:ea typeface="宋体" panose="02010600030101010101" pitchFamily="2" charset="-122"/>
                  </a:rPr>
                  <a:t>无向无权图的数组存储</a:t>
                </a:r>
                <a:endParaRPr lang="zh-CN" altLang="en-US" sz="2000" b="1" dirty="0">
                  <a:latin typeface="Times New Roman" panose="02020603050405020304" pitchFamily="2" charset="0"/>
                  <a:ea typeface="宋体" panose="02010600030101010101" pitchFamily="2" charset="-122"/>
                </a:endParaRPr>
              </a:p>
            </p:txBody>
          </p:sp>
          <p:grpSp>
            <p:nvGrpSpPr>
              <p:cNvPr id="393239" name="组合 439319"/>
              <p:cNvGrpSpPr/>
              <p:nvPr/>
            </p:nvGrpSpPr>
            <p:grpSpPr>
              <a:xfrm>
                <a:off x="1043" y="0"/>
                <a:ext cx="1043" cy="1270"/>
                <a:chOff x="0" y="0"/>
                <a:chExt cx="1043" cy="1270"/>
              </a:xfrm>
            </p:grpSpPr>
            <p:sp>
              <p:nvSpPr>
                <p:cNvPr id="393240" name="矩形 439320"/>
                <p:cNvSpPr/>
                <p:nvPr/>
              </p:nvSpPr>
              <p:spPr>
                <a:xfrm>
                  <a:off x="0" y="1066"/>
                  <a:ext cx="1043"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(b)   </a:t>
                  </a:r>
                  <a:r>
                    <a:rPr lang="zh-CN" altLang="en-US" sz="2000" b="1" dirty="0">
                      <a:latin typeface="Times New Roman" panose="02020603050405020304" pitchFamily="2" charset="0"/>
                      <a:ea typeface="宋体" panose="02010600030101010101" pitchFamily="2" charset="-122"/>
                    </a:rPr>
                    <a:t>顶点矩阵</a:t>
                  </a:r>
                  <a:endParaRPr lang="zh-CN" altLang="en-US" sz="2000" b="1" dirty="0">
                    <a:latin typeface="Times New Roman" panose="02020603050405020304" pitchFamily="2" charset="0"/>
                    <a:ea typeface="宋体" panose="02010600030101010101" pitchFamily="2" charset="-122"/>
                  </a:endParaRPr>
                </a:p>
              </p:txBody>
            </p:sp>
            <p:grpSp>
              <p:nvGrpSpPr>
                <p:cNvPr id="393241" name="组合 439321"/>
                <p:cNvGrpSpPr/>
                <p:nvPr/>
              </p:nvGrpSpPr>
              <p:grpSpPr>
                <a:xfrm>
                  <a:off x="318" y="0"/>
                  <a:ext cx="453" cy="976"/>
                  <a:chOff x="0" y="0"/>
                  <a:chExt cx="453" cy="976"/>
                </a:xfrm>
              </p:grpSpPr>
              <p:sp>
                <p:nvSpPr>
                  <p:cNvPr id="393242" name="矩形 439322"/>
                  <p:cNvSpPr/>
                  <p:nvPr/>
                </p:nvSpPr>
                <p:spPr>
                  <a:xfrm>
                    <a:off x="0" y="0"/>
                    <a:ext cx="453"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vexs</a:t>
                    </a:r>
                    <a:endParaRPr lang="en-US" altLang="x-none" sz="2400" dirty="0">
                      <a:latin typeface="Times New Roman" panose="02020603050405020304" pitchFamily="2" charset="0"/>
                      <a:ea typeface="宋体" panose="02010600030101010101" pitchFamily="2" charset="-122"/>
                    </a:endParaRPr>
                  </a:p>
                </p:txBody>
              </p:sp>
              <p:grpSp>
                <p:nvGrpSpPr>
                  <p:cNvPr id="393243" name="组合 439323"/>
                  <p:cNvGrpSpPr/>
                  <p:nvPr/>
                </p:nvGrpSpPr>
                <p:grpSpPr>
                  <a:xfrm>
                    <a:off x="58" y="240"/>
                    <a:ext cx="366" cy="736"/>
                    <a:chOff x="0" y="0"/>
                    <a:chExt cx="366" cy="736"/>
                  </a:xfrm>
                </p:grpSpPr>
                <p:sp>
                  <p:nvSpPr>
                    <p:cNvPr id="393244" name="矩形 439324"/>
                    <p:cNvSpPr/>
                    <p:nvPr/>
                  </p:nvSpPr>
                  <p:spPr>
                    <a:xfrm>
                      <a:off x="0" y="0"/>
                      <a:ext cx="363" cy="181"/>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93245" name="矩形 439325"/>
                    <p:cNvSpPr/>
                    <p:nvPr/>
                  </p:nvSpPr>
                  <p:spPr>
                    <a:xfrm>
                      <a:off x="3" y="187"/>
                      <a:ext cx="363" cy="181"/>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93246" name="矩形 439326"/>
                    <p:cNvSpPr/>
                    <p:nvPr/>
                  </p:nvSpPr>
                  <p:spPr>
                    <a:xfrm>
                      <a:off x="3" y="371"/>
                      <a:ext cx="363" cy="181"/>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93247" name="矩形 439327"/>
                    <p:cNvSpPr/>
                    <p:nvPr/>
                  </p:nvSpPr>
                  <p:spPr>
                    <a:xfrm>
                      <a:off x="3" y="555"/>
                      <a:ext cx="363" cy="181"/>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grpSp>
            </p:grpSp>
          </p:grpSp>
          <p:grpSp>
            <p:nvGrpSpPr>
              <p:cNvPr id="393248" name="组合 439328"/>
              <p:cNvGrpSpPr/>
              <p:nvPr/>
            </p:nvGrpSpPr>
            <p:grpSpPr>
              <a:xfrm>
                <a:off x="2449" y="68"/>
                <a:ext cx="1065" cy="1157"/>
                <a:chOff x="0" y="0"/>
                <a:chExt cx="1065" cy="1157"/>
              </a:xfrm>
            </p:grpSpPr>
            <p:grpSp>
              <p:nvGrpSpPr>
                <p:cNvPr id="393249" name="组合 439329"/>
                <p:cNvGrpSpPr/>
                <p:nvPr/>
              </p:nvGrpSpPr>
              <p:grpSpPr>
                <a:xfrm>
                  <a:off x="39" y="0"/>
                  <a:ext cx="1005" cy="912"/>
                  <a:chOff x="0" y="0"/>
                  <a:chExt cx="1005" cy="912"/>
                </a:xfrm>
              </p:grpSpPr>
              <p:sp>
                <p:nvSpPr>
                  <p:cNvPr id="393250" name="直接连接符 439330"/>
                  <p:cNvSpPr/>
                  <p:nvPr/>
                </p:nvSpPr>
                <p:spPr>
                  <a:xfrm>
                    <a:off x="105" y="96"/>
                    <a:ext cx="816" cy="768"/>
                  </a:xfrm>
                  <a:prstGeom prst="line">
                    <a:avLst/>
                  </a:prstGeom>
                  <a:ln w="28575" cap="flat" cmpd="sng">
                    <a:solidFill>
                      <a:srgbClr val="FF1F1F"/>
                    </a:solidFill>
                    <a:prstDash val="dash"/>
                    <a:round/>
                    <a:headEnd type="none" w="med" len="med"/>
                    <a:tailEnd type="none" w="med" len="med"/>
                  </a:ln>
                </p:spPr>
              </p:sp>
              <p:grpSp>
                <p:nvGrpSpPr>
                  <p:cNvPr id="393251" name="组合 439331"/>
                  <p:cNvGrpSpPr/>
                  <p:nvPr/>
                </p:nvGrpSpPr>
                <p:grpSpPr>
                  <a:xfrm>
                    <a:off x="0" y="0"/>
                    <a:ext cx="1005" cy="912"/>
                    <a:chOff x="0" y="0"/>
                    <a:chExt cx="1005" cy="912"/>
                  </a:xfrm>
                </p:grpSpPr>
                <p:sp>
                  <p:nvSpPr>
                    <p:cNvPr id="393252" name="矩形 439332"/>
                    <p:cNvSpPr/>
                    <p:nvPr/>
                  </p:nvSpPr>
                  <p:spPr>
                    <a:xfrm>
                      <a:off x="48" y="0"/>
                      <a:ext cx="884"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0   1   1   1</a:t>
                      </a:r>
                      <a:endParaRPr lang="en-US" altLang="x-none" sz="2400" dirty="0">
                        <a:latin typeface="Times New Roman" panose="02020603050405020304" pitchFamily="2" charset="0"/>
                        <a:ea typeface="宋体" panose="02010600030101010101" pitchFamily="2" charset="-122"/>
                      </a:endParaRPr>
                    </a:p>
                  </p:txBody>
                </p:sp>
                <p:sp>
                  <p:nvSpPr>
                    <p:cNvPr id="393253" name="矩形 439333"/>
                    <p:cNvSpPr/>
                    <p:nvPr/>
                  </p:nvSpPr>
                  <p:spPr>
                    <a:xfrm>
                      <a:off x="48" y="240"/>
                      <a:ext cx="884"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1   0   1   1</a:t>
                      </a:r>
                      <a:endParaRPr lang="en-US" altLang="x-none" sz="2400" dirty="0">
                        <a:latin typeface="Times New Roman" panose="02020603050405020304" pitchFamily="2" charset="0"/>
                        <a:ea typeface="宋体" panose="02010600030101010101" pitchFamily="2" charset="-122"/>
                      </a:endParaRPr>
                    </a:p>
                  </p:txBody>
                </p:sp>
                <p:sp>
                  <p:nvSpPr>
                    <p:cNvPr id="393254" name="矩形 439334"/>
                    <p:cNvSpPr/>
                    <p:nvPr/>
                  </p:nvSpPr>
                  <p:spPr>
                    <a:xfrm>
                      <a:off x="48" y="468"/>
                      <a:ext cx="884"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1   1   0   1</a:t>
                      </a:r>
                      <a:endParaRPr lang="en-US" altLang="x-none" sz="2400" dirty="0">
                        <a:latin typeface="Times New Roman" panose="02020603050405020304" pitchFamily="2" charset="0"/>
                        <a:ea typeface="宋体" panose="02010600030101010101" pitchFamily="2" charset="-122"/>
                      </a:endParaRPr>
                    </a:p>
                  </p:txBody>
                </p:sp>
                <p:sp>
                  <p:nvSpPr>
                    <p:cNvPr id="393255" name="矩形 439335"/>
                    <p:cNvSpPr/>
                    <p:nvPr/>
                  </p:nvSpPr>
                  <p:spPr>
                    <a:xfrm>
                      <a:off x="48" y="708"/>
                      <a:ext cx="884"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1   1   1   0</a:t>
                      </a:r>
                      <a:endParaRPr lang="en-US" altLang="x-none" sz="2400" dirty="0">
                        <a:latin typeface="Times New Roman" panose="02020603050405020304" pitchFamily="2" charset="0"/>
                        <a:ea typeface="宋体" panose="02010600030101010101" pitchFamily="2" charset="-122"/>
                      </a:endParaRPr>
                    </a:p>
                  </p:txBody>
                </p:sp>
                <p:sp>
                  <p:nvSpPr>
                    <p:cNvPr id="393256" name="左中括号 439336"/>
                    <p:cNvSpPr/>
                    <p:nvPr/>
                  </p:nvSpPr>
                  <p:spPr>
                    <a:xfrm>
                      <a:off x="0" y="24"/>
                      <a:ext cx="45" cy="884"/>
                    </a:xfrm>
                    <a:prstGeom prst="leftBracket">
                      <a:avLst>
                        <a:gd name="adj" fmla="val 163703"/>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393257" name="右中括号 439337"/>
                    <p:cNvSpPr/>
                    <p:nvPr/>
                  </p:nvSpPr>
                  <p:spPr>
                    <a:xfrm>
                      <a:off x="960" y="24"/>
                      <a:ext cx="45" cy="884"/>
                    </a:xfrm>
                    <a:prstGeom prst="rightBracket">
                      <a:avLst>
                        <a:gd name="adj" fmla="val 163703"/>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sp>
              <p:nvSpPr>
                <p:cNvPr id="393258" name="矩形 439338"/>
                <p:cNvSpPr/>
                <p:nvPr/>
              </p:nvSpPr>
              <p:spPr>
                <a:xfrm>
                  <a:off x="0" y="953"/>
                  <a:ext cx="1065"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(c)   </a:t>
                  </a:r>
                  <a:r>
                    <a:rPr lang="zh-CN" altLang="en-US" sz="2000" b="1" dirty="0">
                      <a:latin typeface="Times New Roman" panose="02020603050405020304" pitchFamily="2" charset="0"/>
                      <a:ea typeface="宋体" panose="02010600030101010101" pitchFamily="2" charset="-122"/>
                    </a:rPr>
                    <a:t>邻接矩阵</a:t>
                  </a:r>
                  <a:endParaRPr lang="zh-CN" altLang="en-US" sz="2000" b="1" dirty="0">
                    <a:latin typeface="Times New Roman" panose="02020603050405020304" pitchFamily="2" charset="0"/>
                    <a:ea typeface="宋体" panose="02010600030101010101" pitchFamily="2" charset="-122"/>
                  </a:endParaRPr>
                </a:p>
              </p:txBody>
            </p:sp>
          </p:grpSp>
        </p:grpSp>
        <p:sp>
          <p:nvSpPr>
            <p:cNvPr id="393259" name="直接连接符 439339"/>
            <p:cNvSpPr/>
            <p:nvPr/>
          </p:nvSpPr>
          <p:spPr>
            <a:xfrm flipH="1">
              <a:off x="2169" y="424"/>
              <a:ext cx="45" cy="182"/>
            </a:xfrm>
            <a:prstGeom prst="line">
              <a:avLst/>
            </a:prstGeom>
            <a:ln w="28575" cap="flat" cmpd="sng">
              <a:solidFill>
                <a:schemeClr val="tx1"/>
              </a:solidFill>
              <a:prstDash val="solid"/>
              <a:round/>
              <a:headEnd type="none" w="med" len="med"/>
              <a:tailEnd type="none" w="med" len="med"/>
            </a:ln>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1890" name="内容占位符 421889"/>
          <p:cNvSpPr>
            <a:spLocks noGrp="1"/>
          </p:cNvSpPr>
          <p:nvPr>
            <p:ph idx="1"/>
          </p:nvPr>
        </p:nvSpPr>
        <p:spPr>
          <a:xfrm>
            <a:off x="1671638" y="333375"/>
            <a:ext cx="8888412" cy="3600450"/>
          </a:xfrm>
        </p:spPr>
        <p:txBody>
          <a:bodyPr anchor="t"/>
          <a:p>
            <a:pPr marL="0" indent="0">
              <a:lnSpc>
                <a:spcPct val="110000"/>
              </a:lnSpc>
              <a:buNone/>
            </a:pPr>
            <a:r>
              <a:rPr lang="en-US" altLang="zh-CN" sz="2800"/>
              <a:t>        </a:t>
            </a:r>
            <a:r>
              <a:rPr lang="zh-CN" altLang="en-US" b="1">
                <a:solidFill>
                  <a:schemeClr val="folHlink"/>
                </a:solidFill>
              </a:rPr>
              <a:t>图结构</a:t>
            </a:r>
            <a:r>
              <a:rPr lang="zh-CN" altLang="en-US" b="1"/>
              <a:t>：</a:t>
            </a:r>
            <a:r>
              <a:rPr lang="zh-CN" altLang="en-US" sz="2800" b="1"/>
              <a:t>是研究数据元素之间的多对多的关系。在这种结构中，任意两个元素之间可能存在关系。即结点之间的关系可以是任意的，图中任意元素之间都可能相关。</a:t>
            </a:r>
            <a:endParaRPr lang="zh-CN" altLang="en-US" sz="2800" b="1"/>
          </a:p>
          <a:p>
            <a:pPr marL="0" indent="0">
              <a:lnSpc>
                <a:spcPct val="110000"/>
              </a:lnSpc>
              <a:buNone/>
            </a:pPr>
            <a:r>
              <a:rPr lang="zh-CN" altLang="en-US" sz="2800" b="1"/>
              <a:t>       图的应用极为广泛，已渗入到诸如语言学、逻辑学、物理、化学、电讯、计算机科学以及数学的其它分支。</a:t>
            </a:r>
            <a:endParaRPr lang="zh-CN" altLang="en-US" sz="2800" b="1"/>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1890">
                                            <p:txEl>
                                              <p:charRg st="0" end="81"/>
                                            </p:txEl>
                                          </p:spTgt>
                                        </p:tgtEl>
                                        <p:attrNameLst>
                                          <p:attrName>style.visibility</p:attrName>
                                        </p:attrNameLst>
                                      </p:cBhvr>
                                      <p:to>
                                        <p:strVal val="visible"/>
                                      </p:to>
                                    </p:set>
                                    <p:anim calcmode="lin" valueType="num">
                                      <p:cBhvr additive="base">
                                        <p:cTn id="7" dur="500" fill="hold"/>
                                        <p:tgtEl>
                                          <p:spTgt spid="421890">
                                            <p:txEl>
                                              <p:charRg st="0" end="8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21890">
                                            <p:txEl>
                                              <p:charRg st="0" end="8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21890">
                                            <p:txEl>
                                              <p:charRg st="0" end="81"/>
                                            </p:txEl>
                                          </p:spTgt>
                                        </p:tgtEl>
                                        <p:attrNameLst>
                                          <p:attrName>ppt_c</p:attrName>
                                        </p:attrNameLst>
                                      </p:cBhvr>
                                      <p:to>
                                        <a:schemeClr va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1890">
                                            <p:txEl>
                                              <p:charRg st="81" end="136"/>
                                            </p:txEl>
                                          </p:spTgt>
                                        </p:tgtEl>
                                        <p:attrNameLst>
                                          <p:attrName>style.visibility</p:attrName>
                                        </p:attrNameLst>
                                      </p:cBhvr>
                                      <p:to>
                                        <p:strVal val="visible"/>
                                      </p:to>
                                    </p:set>
                                    <p:anim calcmode="lin" valueType="num">
                                      <p:cBhvr additive="base">
                                        <p:cTn id="13" dur="500" fill="hold"/>
                                        <p:tgtEl>
                                          <p:spTgt spid="421890">
                                            <p:txEl>
                                              <p:charRg st="81" end="13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21890">
                                            <p:txEl>
                                              <p:charRg st="81" end="13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21890">
                                            <p:txEl>
                                              <p:charRg st="81" end="136"/>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4241" name="矩形 440321"/>
          <p:cNvSpPr/>
          <p:nvPr/>
        </p:nvSpPr>
        <p:spPr>
          <a:xfrm>
            <a:off x="1676400" y="304800"/>
            <a:ext cx="8812213" cy="1611313"/>
          </a:xfrm>
          <a:prstGeom prst="rect">
            <a:avLst/>
          </a:prstGeom>
          <a:noFill/>
          <a:ln w="9525">
            <a:noFill/>
          </a:ln>
        </p:spPr>
        <p:txBody>
          <a:bodyPr anchor="t"/>
          <a:p>
            <a:pPr>
              <a:lnSpc>
                <a:spcPct val="90000"/>
              </a:lnSpc>
              <a:spcBef>
                <a:spcPct val="20000"/>
              </a:spcBef>
              <a:buClr>
                <a:schemeClr val="accent2"/>
              </a:buClr>
              <a:buSzPct val="80000"/>
              <a:buFont typeface="Wingdings" panose="05000000000000000000" pitchFamily="2" charset="2"/>
              <a:buNone/>
            </a:pPr>
            <a:r>
              <a:rPr lang="en-US" altLang="x-none" sz="3600" b="1" dirty="0">
                <a:solidFill>
                  <a:schemeClr val="folHlink"/>
                </a:solidFill>
                <a:latin typeface="Times New Roman" panose="02020603050405020304" pitchFamily="2" charset="0"/>
                <a:ea typeface="宋体" panose="02010600030101010101" pitchFamily="2" charset="-122"/>
              </a:rPr>
              <a:t>(2)  </a:t>
            </a:r>
            <a:r>
              <a:rPr lang="zh-CN" altLang="en-US" sz="3600" b="1" dirty="0">
                <a:solidFill>
                  <a:schemeClr val="folHlink"/>
                </a:solidFill>
                <a:latin typeface="Times New Roman" panose="02020603050405020304" pitchFamily="2" charset="0"/>
                <a:ea typeface="宋体" panose="02010600030101010101" pitchFamily="2" charset="-122"/>
              </a:rPr>
              <a:t>带权图的邻接矩阵</a:t>
            </a:r>
            <a:endParaRPr lang="zh-CN" altLang="en-US" sz="3600" b="1" dirty="0">
              <a:solidFill>
                <a:schemeClr val="folHlink"/>
              </a:solidFill>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无向带权图</a:t>
            </a:r>
            <a:r>
              <a:rPr lang="en-US" altLang="x-none" sz="2800" b="1" dirty="0">
                <a:latin typeface="Times New Roman" panose="02020603050405020304" pitchFamily="2" charset="0"/>
                <a:ea typeface="宋体" panose="02010600030101010101" pitchFamily="2" charset="-122"/>
              </a:rPr>
              <a:t>G=(V</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E) </a:t>
            </a:r>
            <a:r>
              <a:rPr lang="zh-CN" altLang="en-US" sz="2800" b="1" dirty="0">
                <a:latin typeface="Times New Roman" panose="02020603050405020304" pitchFamily="2" charset="0"/>
                <a:ea typeface="宋体" panose="02010600030101010101" pitchFamily="2" charset="-122"/>
              </a:rPr>
              <a:t>的邻接矩阵如图</a:t>
            </a:r>
            <a:r>
              <a:rPr lang="en-US" altLang="x-none" sz="2800" b="1" dirty="0">
                <a:latin typeface="Times New Roman" panose="02020603050405020304" pitchFamily="2" charset="0"/>
                <a:ea typeface="宋体" panose="02010600030101010101" pitchFamily="2" charset="-122"/>
              </a:rPr>
              <a:t>7-6</a:t>
            </a:r>
            <a:r>
              <a:rPr lang="zh-CN" altLang="en-US" sz="2800" b="1" dirty="0">
                <a:latin typeface="Times New Roman" panose="02020603050405020304" pitchFamily="2" charset="0"/>
                <a:ea typeface="宋体" panose="02010600030101010101" pitchFamily="2" charset="-122"/>
              </a:rPr>
              <a:t>所示。其元素的定义如下：</a:t>
            </a:r>
            <a:endParaRPr lang="zh-CN" altLang="en-US" sz="2800" b="1" dirty="0">
              <a:latin typeface="Times New Roman" panose="02020603050405020304" pitchFamily="2" charset="0"/>
              <a:ea typeface="宋体" panose="02010600030101010101" pitchFamily="2" charset="-122"/>
            </a:endParaRPr>
          </a:p>
        </p:txBody>
      </p:sp>
      <p:grpSp>
        <p:nvGrpSpPr>
          <p:cNvPr id="394242" name="组合 440322"/>
          <p:cNvGrpSpPr/>
          <p:nvPr/>
        </p:nvGrpSpPr>
        <p:grpSpPr>
          <a:xfrm>
            <a:off x="1916113" y="2078038"/>
            <a:ext cx="8066087" cy="3871912"/>
            <a:chOff x="0" y="0"/>
            <a:chExt cx="5081" cy="2439"/>
          </a:xfrm>
        </p:grpSpPr>
        <p:sp>
          <p:nvSpPr>
            <p:cNvPr id="394243" name="矩形 440323"/>
            <p:cNvSpPr/>
            <p:nvPr/>
          </p:nvSpPr>
          <p:spPr>
            <a:xfrm>
              <a:off x="332" y="1863"/>
              <a:ext cx="1134"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(a)  </a:t>
              </a:r>
              <a:r>
                <a:rPr lang="zh-CN" altLang="en-US" sz="2000" b="1" dirty="0">
                  <a:latin typeface="Times New Roman" panose="02020603050405020304" pitchFamily="2" charset="0"/>
                  <a:ea typeface="宋体" panose="02010600030101010101" pitchFamily="2" charset="-122"/>
                </a:rPr>
                <a:t>带权无向图</a:t>
              </a:r>
              <a:r>
                <a:rPr lang="zh-CN" altLang="en-US" sz="2000" dirty="0">
                  <a:latin typeface="Times New Roman" panose="02020603050405020304" pitchFamily="2" charset="0"/>
                  <a:ea typeface="宋体" panose="02010600030101010101" pitchFamily="2" charset="-122"/>
                </a:rPr>
                <a:t> </a:t>
              </a:r>
              <a:endParaRPr lang="zh-CN" altLang="en-US" sz="2000" dirty="0">
                <a:latin typeface="Times New Roman" panose="02020603050405020304" pitchFamily="2" charset="0"/>
                <a:ea typeface="宋体" panose="02010600030101010101" pitchFamily="2" charset="-122"/>
              </a:endParaRPr>
            </a:p>
          </p:txBody>
        </p:sp>
        <p:sp>
          <p:nvSpPr>
            <p:cNvPr id="394244" name="矩形 440324"/>
            <p:cNvSpPr/>
            <p:nvPr/>
          </p:nvSpPr>
          <p:spPr>
            <a:xfrm>
              <a:off x="1820" y="1995"/>
              <a:ext cx="1043"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(b)   </a:t>
              </a:r>
              <a:r>
                <a:rPr lang="zh-CN" altLang="en-US" sz="2000" b="1" dirty="0">
                  <a:latin typeface="Times New Roman" panose="02020603050405020304" pitchFamily="2" charset="0"/>
                  <a:ea typeface="宋体" panose="02010600030101010101" pitchFamily="2" charset="-122"/>
                </a:rPr>
                <a:t>顶点矩阵</a:t>
              </a:r>
              <a:endParaRPr lang="zh-CN" altLang="en-US" sz="2000" b="1" dirty="0">
                <a:latin typeface="Times New Roman" panose="02020603050405020304" pitchFamily="2" charset="0"/>
                <a:ea typeface="宋体" panose="02010600030101010101" pitchFamily="2" charset="-122"/>
              </a:endParaRPr>
            </a:p>
          </p:txBody>
        </p:sp>
        <p:sp>
          <p:nvSpPr>
            <p:cNvPr id="394245" name="矩形 440325"/>
            <p:cNvSpPr/>
            <p:nvPr/>
          </p:nvSpPr>
          <p:spPr>
            <a:xfrm>
              <a:off x="1436" y="2235"/>
              <a:ext cx="2131" cy="204"/>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7-6  </a:t>
              </a:r>
              <a:r>
                <a:rPr lang="zh-CN" altLang="en-US" sz="2000" b="1" dirty="0">
                  <a:latin typeface="Times New Roman" panose="02020603050405020304" pitchFamily="2" charset="0"/>
                  <a:ea typeface="宋体" panose="02010600030101010101" pitchFamily="2" charset="-122"/>
                </a:rPr>
                <a:t>无向带权图的数组存储</a:t>
              </a:r>
              <a:endParaRPr lang="zh-CN" altLang="en-US" sz="2000" b="1" dirty="0">
                <a:latin typeface="Times New Roman" panose="02020603050405020304" pitchFamily="2" charset="0"/>
                <a:ea typeface="宋体" panose="02010600030101010101" pitchFamily="2" charset="-122"/>
              </a:endParaRPr>
            </a:p>
          </p:txBody>
        </p:sp>
        <p:sp>
          <p:nvSpPr>
            <p:cNvPr id="394246" name="矩形 440326"/>
            <p:cNvSpPr/>
            <p:nvPr/>
          </p:nvSpPr>
          <p:spPr>
            <a:xfrm>
              <a:off x="3395" y="1995"/>
              <a:ext cx="1065"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(c)   </a:t>
              </a:r>
              <a:r>
                <a:rPr lang="zh-CN" altLang="en-US" sz="2000" b="1" dirty="0">
                  <a:latin typeface="Times New Roman" panose="02020603050405020304" pitchFamily="2" charset="0"/>
                  <a:ea typeface="宋体" panose="02010600030101010101" pitchFamily="2" charset="-122"/>
                </a:rPr>
                <a:t>邻接矩阵</a:t>
              </a:r>
              <a:endParaRPr lang="zh-CN" altLang="en-US" sz="2000" b="1" dirty="0">
                <a:latin typeface="Times New Roman" panose="02020603050405020304" pitchFamily="2" charset="0"/>
                <a:ea typeface="宋体" panose="02010600030101010101" pitchFamily="2" charset="-122"/>
              </a:endParaRPr>
            </a:p>
          </p:txBody>
        </p:sp>
        <p:grpSp>
          <p:nvGrpSpPr>
            <p:cNvPr id="394247" name="组合 440327"/>
            <p:cNvGrpSpPr/>
            <p:nvPr/>
          </p:nvGrpSpPr>
          <p:grpSpPr>
            <a:xfrm>
              <a:off x="236" y="855"/>
              <a:ext cx="1440" cy="840"/>
              <a:chOff x="0" y="0"/>
              <a:chExt cx="1440" cy="840"/>
            </a:xfrm>
          </p:grpSpPr>
          <p:sp>
            <p:nvSpPr>
              <p:cNvPr id="394248" name="矩形 440328"/>
              <p:cNvSpPr/>
              <p:nvPr/>
            </p:nvSpPr>
            <p:spPr>
              <a:xfrm>
                <a:off x="992" y="88"/>
                <a:ext cx="181" cy="181"/>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3</a:t>
                </a:r>
                <a:endParaRPr lang="en-US" altLang="x-none" sz="2000" dirty="0">
                  <a:latin typeface="Times New Roman" panose="02020603050405020304" pitchFamily="2" charset="0"/>
                  <a:ea typeface="宋体" panose="02010600030101010101" pitchFamily="2" charset="-122"/>
                </a:endParaRPr>
              </a:p>
            </p:txBody>
          </p:sp>
          <p:sp>
            <p:nvSpPr>
              <p:cNvPr id="394249" name="矩形 440329"/>
              <p:cNvSpPr/>
              <p:nvPr/>
            </p:nvSpPr>
            <p:spPr>
              <a:xfrm>
                <a:off x="939" y="440"/>
                <a:ext cx="181" cy="181"/>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5</a:t>
                </a:r>
                <a:endParaRPr lang="en-US" altLang="x-none" sz="2000" dirty="0">
                  <a:latin typeface="Times New Roman" panose="02020603050405020304" pitchFamily="2" charset="0"/>
                  <a:ea typeface="宋体" panose="02010600030101010101" pitchFamily="2" charset="-122"/>
                </a:endParaRPr>
              </a:p>
            </p:txBody>
          </p:sp>
          <p:sp>
            <p:nvSpPr>
              <p:cNvPr id="394250" name="矩形 440330"/>
              <p:cNvSpPr/>
              <p:nvPr/>
            </p:nvSpPr>
            <p:spPr>
              <a:xfrm>
                <a:off x="656" y="392"/>
                <a:ext cx="181" cy="181"/>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4</a:t>
                </a:r>
                <a:endParaRPr lang="en-US" altLang="x-none" sz="2000" dirty="0">
                  <a:latin typeface="Times New Roman" panose="02020603050405020304" pitchFamily="2" charset="0"/>
                  <a:ea typeface="宋体" panose="02010600030101010101" pitchFamily="2" charset="-122"/>
                </a:endParaRPr>
              </a:p>
            </p:txBody>
          </p:sp>
          <p:sp>
            <p:nvSpPr>
              <p:cNvPr id="394251" name="矩形 440331"/>
              <p:cNvSpPr/>
              <p:nvPr/>
            </p:nvSpPr>
            <p:spPr>
              <a:xfrm>
                <a:off x="384" y="568"/>
                <a:ext cx="181" cy="181"/>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1</a:t>
                </a:r>
                <a:endParaRPr lang="en-US" altLang="x-none" sz="2000" dirty="0">
                  <a:latin typeface="Times New Roman" panose="02020603050405020304" pitchFamily="2" charset="0"/>
                  <a:ea typeface="宋体" panose="02010600030101010101" pitchFamily="2" charset="-122"/>
                </a:endParaRPr>
              </a:p>
            </p:txBody>
          </p:sp>
          <p:sp>
            <p:nvSpPr>
              <p:cNvPr id="394252" name="矩形 440332"/>
              <p:cNvSpPr/>
              <p:nvPr/>
            </p:nvSpPr>
            <p:spPr>
              <a:xfrm>
                <a:off x="0" y="336"/>
                <a:ext cx="181" cy="181"/>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2</a:t>
                </a:r>
                <a:endParaRPr lang="en-US" altLang="x-none" sz="2000" dirty="0">
                  <a:latin typeface="Times New Roman" panose="02020603050405020304" pitchFamily="2" charset="0"/>
                  <a:ea typeface="宋体" panose="02010600030101010101" pitchFamily="2" charset="-122"/>
                </a:endParaRPr>
              </a:p>
            </p:txBody>
          </p:sp>
          <p:sp>
            <p:nvSpPr>
              <p:cNvPr id="394253" name="矩形 440333"/>
              <p:cNvSpPr/>
              <p:nvPr/>
            </p:nvSpPr>
            <p:spPr>
              <a:xfrm>
                <a:off x="376" y="0"/>
                <a:ext cx="181" cy="181"/>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6</a:t>
                </a:r>
                <a:endParaRPr lang="en-US" altLang="x-none" sz="2000" dirty="0">
                  <a:latin typeface="Times New Roman" panose="02020603050405020304" pitchFamily="2" charset="0"/>
                  <a:ea typeface="宋体" panose="02010600030101010101" pitchFamily="2" charset="-122"/>
                </a:endParaRPr>
              </a:p>
            </p:txBody>
          </p:sp>
          <p:sp>
            <p:nvSpPr>
              <p:cNvPr id="394254" name="椭圆 440334"/>
              <p:cNvSpPr/>
              <p:nvPr/>
            </p:nvSpPr>
            <p:spPr>
              <a:xfrm>
                <a:off x="56" y="64"/>
                <a:ext cx="227"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94255" name="椭圆 440335"/>
              <p:cNvSpPr/>
              <p:nvPr/>
            </p:nvSpPr>
            <p:spPr>
              <a:xfrm>
                <a:off x="698" y="76"/>
                <a:ext cx="227"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94256" name="椭圆 440336"/>
              <p:cNvSpPr/>
              <p:nvPr/>
            </p:nvSpPr>
            <p:spPr>
              <a:xfrm>
                <a:off x="53" y="636"/>
                <a:ext cx="227"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94257" name="椭圆 440337"/>
              <p:cNvSpPr/>
              <p:nvPr/>
            </p:nvSpPr>
            <p:spPr>
              <a:xfrm>
                <a:off x="693" y="628"/>
                <a:ext cx="227"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94258" name="椭圆 440338"/>
              <p:cNvSpPr/>
              <p:nvPr/>
            </p:nvSpPr>
            <p:spPr>
              <a:xfrm>
                <a:off x="1213" y="316"/>
                <a:ext cx="227"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sp>
            <p:nvSpPr>
              <p:cNvPr id="394259" name="直接连接符 440339"/>
              <p:cNvSpPr/>
              <p:nvPr/>
            </p:nvSpPr>
            <p:spPr>
              <a:xfrm>
                <a:off x="168" y="280"/>
                <a:ext cx="0" cy="363"/>
              </a:xfrm>
              <a:prstGeom prst="line">
                <a:avLst/>
              </a:prstGeom>
              <a:ln w="19050" cap="flat" cmpd="sng">
                <a:solidFill>
                  <a:schemeClr val="tx1"/>
                </a:solidFill>
                <a:prstDash val="solid"/>
                <a:round/>
                <a:headEnd type="none" w="med" len="med"/>
                <a:tailEnd type="none" w="med" len="med"/>
              </a:ln>
            </p:spPr>
          </p:sp>
          <p:sp>
            <p:nvSpPr>
              <p:cNvPr id="394260" name="直接连接符 440340"/>
              <p:cNvSpPr/>
              <p:nvPr/>
            </p:nvSpPr>
            <p:spPr>
              <a:xfrm>
                <a:off x="813" y="272"/>
                <a:ext cx="0" cy="363"/>
              </a:xfrm>
              <a:prstGeom prst="line">
                <a:avLst/>
              </a:prstGeom>
              <a:ln w="19050" cap="flat" cmpd="sng">
                <a:solidFill>
                  <a:schemeClr val="tx1"/>
                </a:solidFill>
                <a:prstDash val="solid"/>
                <a:round/>
                <a:headEnd type="none" w="med" len="med"/>
                <a:tailEnd type="none" w="med" len="med"/>
              </a:ln>
            </p:spPr>
          </p:sp>
          <p:sp>
            <p:nvSpPr>
              <p:cNvPr id="394261" name="直接连接符 440341"/>
              <p:cNvSpPr/>
              <p:nvPr/>
            </p:nvSpPr>
            <p:spPr>
              <a:xfrm>
                <a:off x="288" y="168"/>
                <a:ext cx="408" cy="0"/>
              </a:xfrm>
              <a:prstGeom prst="line">
                <a:avLst/>
              </a:prstGeom>
              <a:ln w="19050" cap="flat" cmpd="sng">
                <a:solidFill>
                  <a:schemeClr val="tx1"/>
                </a:solidFill>
                <a:prstDash val="solid"/>
                <a:round/>
                <a:headEnd type="none" w="med" len="med"/>
                <a:tailEnd type="none" w="med" len="med"/>
              </a:ln>
            </p:spPr>
          </p:sp>
          <p:sp>
            <p:nvSpPr>
              <p:cNvPr id="394262" name="直接连接符 440342"/>
              <p:cNvSpPr/>
              <p:nvPr/>
            </p:nvSpPr>
            <p:spPr>
              <a:xfrm>
                <a:off x="288" y="736"/>
                <a:ext cx="408" cy="0"/>
              </a:xfrm>
              <a:prstGeom prst="line">
                <a:avLst/>
              </a:prstGeom>
              <a:ln w="19050" cap="flat" cmpd="sng">
                <a:solidFill>
                  <a:schemeClr val="tx1"/>
                </a:solidFill>
                <a:prstDash val="solid"/>
                <a:round/>
                <a:headEnd type="none" w="med" len="med"/>
                <a:tailEnd type="none" w="med" len="med"/>
              </a:ln>
            </p:spPr>
          </p:sp>
          <p:sp>
            <p:nvSpPr>
              <p:cNvPr id="394263" name="直接连接符 440343"/>
              <p:cNvSpPr/>
              <p:nvPr/>
            </p:nvSpPr>
            <p:spPr>
              <a:xfrm flipV="1">
                <a:off x="248" y="224"/>
                <a:ext cx="453" cy="453"/>
              </a:xfrm>
              <a:prstGeom prst="line">
                <a:avLst/>
              </a:prstGeom>
              <a:ln w="19050" cap="flat" cmpd="sng">
                <a:solidFill>
                  <a:schemeClr val="tx1"/>
                </a:solidFill>
                <a:prstDash val="solid"/>
                <a:round/>
                <a:headEnd type="none" w="med" len="med"/>
                <a:tailEnd type="none" w="med" len="med"/>
              </a:ln>
            </p:spPr>
          </p:sp>
          <p:sp>
            <p:nvSpPr>
              <p:cNvPr id="394264" name="直接连接符 440344"/>
              <p:cNvSpPr/>
              <p:nvPr/>
            </p:nvSpPr>
            <p:spPr>
              <a:xfrm flipV="1">
                <a:off x="912" y="496"/>
                <a:ext cx="336" cy="192"/>
              </a:xfrm>
              <a:prstGeom prst="line">
                <a:avLst/>
              </a:prstGeom>
              <a:ln w="19050" cap="flat" cmpd="sng">
                <a:solidFill>
                  <a:schemeClr val="tx1"/>
                </a:solidFill>
                <a:prstDash val="solid"/>
                <a:round/>
                <a:headEnd type="none" w="med" len="med"/>
                <a:tailEnd type="none" w="med" len="med"/>
              </a:ln>
            </p:spPr>
          </p:sp>
          <p:sp>
            <p:nvSpPr>
              <p:cNvPr id="394265" name="直接连接符 440345"/>
              <p:cNvSpPr/>
              <p:nvPr/>
            </p:nvSpPr>
            <p:spPr>
              <a:xfrm flipH="1" flipV="1">
                <a:off x="917" y="192"/>
                <a:ext cx="331" cy="160"/>
              </a:xfrm>
              <a:prstGeom prst="line">
                <a:avLst/>
              </a:prstGeom>
              <a:ln w="19050" cap="flat" cmpd="sng">
                <a:solidFill>
                  <a:schemeClr val="tx1"/>
                </a:solidFill>
                <a:prstDash val="solid"/>
                <a:round/>
                <a:headEnd type="none" w="med" len="med"/>
                <a:tailEnd type="none" w="med" len="med"/>
              </a:ln>
            </p:spPr>
          </p:sp>
          <p:sp>
            <p:nvSpPr>
              <p:cNvPr id="394266" name="矩形 440346"/>
              <p:cNvSpPr/>
              <p:nvPr/>
            </p:nvSpPr>
            <p:spPr>
              <a:xfrm>
                <a:off x="344" y="288"/>
                <a:ext cx="181" cy="181"/>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3</a:t>
                </a:r>
                <a:endParaRPr lang="en-US" altLang="x-none" sz="2000" dirty="0">
                  <a:latin typeface="Times New Roman" panose="02020603050405020304" pitchFamily="2" charset="0"/>
                  <a:ea typeface="宋体" panose="02010600030101010101" pitchFamily="2" charset="-122"/>
                </a:endParaRPr>
              </a:p>
            </p:txBody>
          </p:sp>
        </p:grpSp>
        <p:grpSp>
          <p:nvGrpSpPr>
            <p:cNvPr id="394267" name="组合 440347"/>
            <p:cNvGrpSpPr/>
            <p:nvPr/>
          </p:nvGrpSpPr>
          <p:grpSpPr>
            <a:xfrm>
              <a:off x="2086" y="759"/>
              <a:ext cx="453" cy="1160"/>
              <a:chOff x="0" y="0"/>
              <a:chExt cx="453" cy="1160"/>
            </a:xfrm>
          </p:grpSpPr>
          <p:sp>
            <p:nvSpPr>
              <p:cNvPr id="394268" name="矩形 440348"/>
              <p:cNvSpPr/>
              <p:nvPr/>
            </p:nvSpPr>
            <p:spPr>
              <a:xfrm>
                <a:off x="0" y="0"/>
                <a:ext cx="453"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vexs</a:t>
                </a:r>
                <a:endParaRPr lang="en-US" altLang="x-none" sz="2400" dirty="0">
                  <a:latin typeface="Times New Roman" panose="02020603050405020304" pitchFamily="2" charset="0"/>
                  <a:ea typeface="宋体" panose="02010600030101010101" pitchFamily="2" charset="-122"/>
                </a:endParaRPr>
              </a:p>
            </p:txBody>
          </p:sp>
          <p:sp>
            <p:nvSpPr>
              <p:cNvPr id="394269" name="矩形 440349"/>
              <p:cNvSpPr/>
              <p:nvPr/>
            </p:nvSpPr>
            <p:spPr>
              <a:xfrm>
                <a:off x="58" y="248"/>
                <a:ext cx="360" cy="181"/>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94270" name="矩形 440350"/>
              <p:cNvSpPr/>
              <p:nvPr/>
            </p:nvSpPr>
            <p:spPr>
              <a:xfrm>
                <a:off x="61" y="427"/>
                <a:ext cx="360" cy="181"/>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94271" name="矩形 440351"/>
              <p:cNvSpPr/>
              <p:nvPr/>
            </p:nvSpPr>
            <p:spPr>
              <a:xfrm>
                <a:off x="61" y="611"/>
                <a:ext cx="360" cy="181"/>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94272" name="矩形 440352"/>
              <p:cNvSpPr/>
              <p:nvPr/>
            </p:nvSpPr>
            <p:spPr>
              <a:xfrm>
                <a:off x="61" y="795"/>
                <a:ext cx="360" cy="181"/>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94273" name="矩形 440353"/>
              <p:cNvSpPr/>
              <p:nvPr/>
            </p:nvSpPr>
            <p:spPr>
              <a:xfrm>
                <a:off x="64" y="979"/>
                <a:ext cx="360" cy="181"/>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grpSp>
        <p:grpSp>
          <p:nvGrpSpPr>
            <p:cNvPr id="394274" name="组合 440354"/>
            <p:cNvGrpSpPr/>
            <p:nvPr/>
          </p:nvGrpSpPr>
          <p:grpSpPr>
            <a:xfrm>
              <a:off x="3212" y="855"/>
              <a:ext cx="1341" cy="1135"/>
              <a:chOff x="0" y="0"/>
              <a:chExt cx="1341" cy="1135"/>
            </a:xfrm>
          </p:grpSpPr>
          <p:sp>
            <p:nvSpPr>
              <p:cNvPr id="394275" name="矩形 440355"/>
              <p:cNvSpPr/>
              <p:nvPr/>
            </p:nvSpPr>
            <p:spPr>
              <a:xfrm>
                <a:off x="48" y="0"/>
                <a:ext cx="1292" cy="204"/>
              </a:xfrm>
              <a:prstGeom prst="rect">
                <a:avLst/>
              </a:prstGeom>
              <a:noFill/>
              <a:ln w="9525">
                <a:noFill/>
              </a:ln>
            </p:spPr>
            <p:txBody>
              <a:bodyPr wrap="none" anchor="ctr"/>
              <a:p>
                <a:r>
                  <a:rPr lang="zh-CN" altLang="en-US" sz="2400" dirty="0">
                    <a:latin typeface="宋体" panose="02010600030101010101" pitchFamily="2" charset="-122"/>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6   2  </a:t>
                </a:r>
                <a:r>
                  <a:rPr lang="en-US" altLang="x-none" sz="2400" dirty="0">
                    <a:latin typeface="宋体" panose="02010600030101010101" pitchFamily="2" charset="-122"/>
                    <a:ea typeface="宋体" panose="02010600030101010101" pitchFamily="2" charset="-122"/>
                  </a:rPr>
                  <a:t>∞ ∞</a:t>
                </a:r>
                <a:endParaRPr lang="en-US" altLang="x-none" sz="2400" dirty="0">
                  <a:latin typeface="宋体" panose="02010600030101010101" pitchFamily="2" charset="-122"/>
                  <a:ea typeface="宋体" panose="02010600030101010101" pitchFamily="2" charset="-122"/>
                </a:endParaRPr>
              </a:p>
            </p:txBody>
          </p:sp>
          <p:sp>
            <p:nvSpPr>
              <p:cNvPr id="394276" name="矩形 440356"/>
              <p:cNvSpPr/>
              <p:nvPr/>
            </p:nvSpPr>
            <p:spPr>
              <a:xfrm>
                <a:off x="48" y="240"/>
                <a:ext cx="1292"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6   </a:t>
                </a:r>
                <a:r>
                  <a:rPr lang="en-US" altLang="x-none" sz="2400" dirty="0">
                    <a:latin typeface="宋体" panose="02010600030101010101" pitchFamily="2" charset="-122"/>
                    <a:ea typeface="宋体" panose="02010600030101010101" pitchFamily="2" charset="-122"/>
                  </a:rPr>
                  <a:t>∞</a:t>
                </a:r>
                <a:r>
                  <a:rPr lang="en-US" altLang="x-none" sz="2400" dirty="0">
                    <a:latin typeface="Times New Roman" panose="02020603050405020304" pitchFamily="2" charset="0"/>
                    <a:ea typeface="宋体" panose="02010600030101010101" pitchFamily="2" charset="-122"/>
                  </a:rPr>
                  <a:t>  3   4    3</a:t>
                </a:r>
                <a:endParaRPr lang="en-US" altLang="x-none" sz="2400" dirty="0">
                  <a:latin typeface="Times New Roman" panose="02020603050405020304" pitchFamily="2" charset="0"/>
                  <a:ea typeface="宋体" panose="02010600030101010101" pitchFamily="2" charset="-122"/>
                </a:endParaRPr>
              </a:p>
            </p:txBody>
          </p:sp>
          <p:sp>
            <p:nvSpPr>
              <p:cNvPr id="394277" name="矩形 440357"/>
              <p:cNvSpPr/>
              <p:nvPr/>
            </p:nvSpPr>
            <p:spPr>
              <a:xfrm>
                <a:off x="48" y="468"/>
                <a:ext cx="1292"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2    3  </a:t>
                </a:r>
                <a:r>
                  <a:rPr lang="en-US" altLang="x-none" sz="2400" dirty="0">
                    <a:latin typeface="宋体" panose="02010600030101010101" pitchFamily="2" charset="-122"/>
                    <a:ea typeface="宋体" panose="02010600030101010101" pitchFamily="2" charset="-122"/>
                  </a:rPr>
                  <a:t>∞</a:t>
                </a:r>
                <a:r>
                  <a:rPr lang="en-US" altLang="x-none" sz="2400" dirty="0">
                    <a:latin typeface="Times New Roman" panose="02020603050405020304" pitchFamily="2" charset="0"/>
                    <a:ea typeface="宋体" panose="02010600030101010101" pitchFamily="2" charset="-122"/>
                  </a:rPr>
                  <a:t>  1   </a:t>
                </a:r>
                <a:r>
                  <a:rPr lang="en-US" altLang="x-none" sz="2400" dirty="0">
                    <a:latin typeface="宋体" panose="02010600030101010101" pitchFamily="2" charset="-122"/>
                    <a:ea typeface="宋体" panose="02010600030101010101" pitchFamily="2" charset="-122"/>
                  </a:rPr>
                  <a:t>∞</a:t>
                </a:r>
                <a:endParaRPr lang="en-US" altLang="x-none" sz="2400" dirty="0">
                  <a:latin typeface="宋体" panose="02010600030101010101" pitchFamily="2" charset="-122"/>
                  <a:ea typeface="宋体" panose="02010600030101010101" pitchFamily="2" charset="-122"/>
                </a:endParaRPr>
              </a:p>
            </p:txBody>
          </p:sp>
          <p:sp>
            <p:nvSpPr>
              <p:cNvPr id="394278" name="矩形 440358"/>
              <p:cNvSpPr/>
              <p:nvPr/>
            </p:nvSpPr>
            <p:spPr>
              <a:xfrm>
                <a:off x="48" y="700"/>
                <a:ext cx="1292" cy="204"/>
              </a:xfrm>
              <a:prstGeom prst="rect">
                <a:avLst/>
              </a:prstGeom>
              <a:noFill/>
              <a:ln w="9525">
                <a:noFill/>
              </a:ln>
            </p:spPr>
            <p:txBody>
              <a:bodyPr wrap="none" anchor="ctr"/>
              <a:p>
                <a:r>
                  <a:rPr lang="zh-CN" altLang="en-US" sz="2400" dirty="0">
                    <a:latin typeface="宋体" panose="02010600030101010101" pitchFamily="2" charset="-122"/>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4   3  </a:t>
                </a:r>
                <a:r>
                  <a:rPr lang="en-US" altLang="x-none" sz="2400" dirty="0">
                    <a:latin typeface="宋体" panose="02010600030101010101" pitchFamily="2" charset="-122"/>
                    <a:ea typeface="宋体" panose="02010600030101010101" pitchFamily="2" charset="-122"/>
                  </a:rPr>
                  <a:t>∞</a:t>
                </a:r>
                <a:r>
                  <a:rPr lang="en-US" altLang="x-none" sz="2400" dirty="0">
                    <a:latin typeface="Times New Roman" panose="02020603050405020304" pitchFamily="2" charset="0"/>
                    <a:ea typeface="宋体" panose="02010600030101010101" pitchFamily="2" charset="-122"/>
                  </a:rPr>
                  <a:t>   5</a:t>
                </a:r>
                <a:endParaRPr lang="en-US" altLang="x-none" sz="2400" dirty="0">
                  <a:latin typeface="Times New Roman" panose="02020603050405020304" pitchFamily="2" charset="0"/>
                  <a:ea typeface="宋体" panose="02010600030101010101" pitchFamily="2" charset="-122"/>
                </a:endParaRPr>
              </a:p>
            </p:txBody>
          </p:sp>
          <p:sp>
            <p:nvSpPr>
              <p:cNvPr id="394279" name="左中括号 440359"/>
              <p:cNvSpPr/>
              <p:nvPr/>
            </p:nvSpPr>
            <p:spPr>
              <a:xfrm>
                <a:off x="0" y="24"/>
                <a:ext cx="45" cy="1111"/>
              </a:xfrm>
              <a:prstGeom prst="leftBracket">
                <a:avLst>
                  <a:gd name="adj" fmla="val 205626"/>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394280" name="右中括号 440360"/>
              <p:cNvSpPr/>
              <p:nvPr/>
            </p:nvSpPr>
            <p:spPr>
              <a:xfrm>
                <a:off x="1296" y="12"/>
                <a:ext cx="45" cy="1111"/>
              </a:xfrm>
              <a:prstGeom prst="rightBracket">
                <a:avLst>
                  <a:gd name="adj" fmla="val 205626"/>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394281" name="矩形 440361"/>
              <p:cNvSpPr/>
              <p:nvPr/>
            </p:nvSpPr>
            <p:spPr>
              <a:xfrm>
                <a:off x="48" y="920"/>
                <a:ext cx="1292" cy="204"/>
              </a:xfrm>
              <a:prstGeom prst="rect">
                <a:avLst/>
              </a:prstGeom>
              <a:noFill/>
              <a:ln w="9525">
                <a:noFill/>
              </a:ln>
            </p:spPr>
            <p:txBody>
              <a:bodyPr wrap="none" anchor="ctr"/>
              <a:p>
                <a:r>
                  <a:rPr lang="zh-CN" altLang="en-US" sz="2400" dirty="0">
                    <a:latin typeface="宋体" panose="02010600030101010101" pitchFamily="2" charset="-122"/>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3  </a:t>
                </a:r>
                <a:r>
                  <a:rPr lang="en-US" altLang="x-none" sz="2400" dirty="0">
                    <a:latin typeface="宋体" panose="02010600030101010101" pitchFamily="2" charset="-122"/>
                    <a:ea typeface="宋体" panose="02010600030101010101" pitchFamily="2" charset="-122"/>
                  </a:rPr>
                  <a:t>∞</a:t>
                </a:r>
                <a:r>
                  <a:rPr lang="en-US" altLang="x-none" sz="2400" dirty="0">
                    <a:latin typeface="Times New Roman" panose="02020603050405020304" pitchFamily="2" charset="0"/>
                    <a:ea typeface="宋体" panose="02010600030101010101" pitchFamily="2" charset="-122"/>
                  </a:rPr>
                  <a:t>  5   </a:t>
                </a:r>
                <a:r>
                  <a:rPr lang="en-US" altLang="x-none" sz="2400" dirty="0">
                    <a:latin typeface="宋体" panose="02010600030101010101" pitchFamily="2" charset="-122"/>
                    <a:ea typeface="宋体" panose="02010600030101010101" pitchFamily="2" charset="-122"/>
                  </a:rPr>
                  <a:t>∞</a:t>
                </a:r>
                <a:endParaRPr lang="en-US" altLang="x-none" sz="2400" dirty="0">
                  <a:latin typeface="宋体" panose="02010600030101010101" pitchFamily="2" charset="-122"/>
                  <a:ea typeface="宋体" panose="02010600030101010101" pitchFamily="2" charset="-122"/>
                </a:endParaRPr>
              </a:p>
            </p:txBody>
          </p:sp>
        </p:grpSp>
        <p:grpSp>
          <p:nvGrpSpPr>
            <p:cNvPr id="394282" name="组合 440362"/>
            <p:cNvGrpSpPr/>
            <p:nvPr/>
          </p:nvGrpSpPr>
          <p:grpSpPr>
            <a:xfrm>
              <a:off x="0" y="0"/>
              <a:ext cx="5081" cy="624"/>
              <a:chOff x="0" y="0"/>
              <a:chExt cx="5081" cy="624"/>
            </a:xfrm>
          </p:grpSpPr>
          <p:grpSp>
            <p:nvGrpSpPr>
              <p:cNvPr id="394283" name="组合 440363"/>
              <p:cNvGrpSpPr/>
              <p:nvPr/>
            </p:nvGrpSpPr>
            <p:grpSpPr>
              <a:xfrm>
                <a:off x="0" y="0"/>
                <a:ext cx="5081" cy="624"/>
                <a:chOff x="0" y="0"/>
                <a:chExt cx="5081" cy="624"/>
              </a:xfrm>
            </p:grpSpPr>
            <p:sp>
              <p:nvSpPr>
                <p:cNvPr id="394284" name="矩形 440364"/>
                <p:cNvSpPr/>
                <p:nvPr/>
              </p:nvSpPr>
              <p:spPr>
                <a:xfrm>
                  <a:off x="910" y="0"/>
                  <a:ext cx="4171" cy="295"/>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W</a:t>
                  </a:r>
                  <a:r>
                    <a:rPr lang="en-US" altLang="x-none" sz="2800" b="1" baseline="-18000" dirty="0">
                      <a:latin typeface="Times New Roman" panose="02020603050405020304" pitchFamily="2" charset="0"/>
                      <a:ea typeface="宋体" panose="02010600030101010101" pitchFamily="2" charset="-122"/>
                    </a:rPr>
                    <a:t>ij   </a:t>
                  </a:r>
                  <a:r>
                    <a:rPr lang="en-US" altLang="x-none" sz="28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若</a:t>
                  </a:r>
                  <a:r>
                    <a:rPr lang="en-US" altLang="x-none" sz="2800" b="1" dirty="0">
                      <a:latin typeface="Times New Roman" panose="02020603050405020304" pitchFamily="2" charset="0"/>
                      <a:ea typeface="宋体" panose="02010600030101010101" pitchFamily="2" charset="-122"/>
                    </a:rPr>
                    <a:t>(v</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 , v</a:t>
                  </a:r>
                  <a:r>
                    <a:rPr lang="en-US" altLang="x-none" sz="2800" b="1" baseline="-18000" dirty="0">
                      <a:latin typeface="Times New Roman" panose="02020603050405020304" pitchFamily="2" charset="0"/>
                      <a:ea typeface="宋体" panose="02010600030101010101" pitchFamily="2" charset="-122"/>
                    </a:rPr>
                    <a:t>j</a:t>
                  </a:r>
                  <a:r>
                    <a:rPr lang="en-US" altLang="x-none" sz="2800" b="1" dirty="0">
                      <a:latin typeface="Times New Roman" panose="02020603050405020304" pitchFamily="2" charset="0"/>
                      <a:ea typeface="宋体" panose="02010600030101010101" pitchFamily="2" charset="-122"/>
                    </a:rPr>
                    <a:t>)</a:t>
                  </a:r>
                  <a:r>
                    <a:rPr lang="en-US" altLang="x-none" sz="2800" b="1" dirty="0">
                      <a:latin typeface="楷体_GB2312" pitchFamily="1" charset="-122"/>
                      <a:ea typeface="楷体_GB2312" pitchFamily="1" charset="-122"/>
                      <a:sym typeface="Symbol" panose="05050102010706020507" pitchFamily="2" charset="2"/>
                    </a:rPr>
                    <a:t></a:t>
                  </a:r>
                  <a:r>
                    <a:rPr lang="en-US" altLang="x-none" sz="2800" b="1" dirty="0">
                      <a:latin typeface="Times New Roman" panose="02020603050405020304" pitchFamily="2" charset="0"/>
                      <a:ea typeface="Arial Unicode MS" panose="020B0604020202020204" charset="-122"/>
                    </a:rPr>
                    <a:t>E</a:t>
                  </a:r>
                  <a:r>
                    <a:rPr lang="zh-CN" altLang="en-US" sz="2800" b="1" dirty="0">
                      <a:latin typeface="Times New Roman" panose="02020603050405020304" pitchFamily="2" charset="0"/>
                      <a:ea typeface="宋体" panose="02010600030101010101" pitchFamily="2" charset="-122"/>
                    </a:rPr>
                    <a:t>，即</a:t>
                  </a:r>
                  <a:r>
                    <a:rPr lang="en-US" altLang="x-none" sz="2800" b="1" dirty="0">
                      <a:latin typeface="Times New Roman" panose="02020603050405020304" pitchFamily="2" charset="0"/>
                      <a:ea typeface="宋体" panose="02010600030101010101" pitchFamily="2" charset="-122"/>
                    </a:rPr>
                    <a:t>v</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 , v</a:t>
                  </a:r>
                  <a:r>
                    <a:rPr lang="en-US" altLang="x-none" sz="2800" b="1" baseline="-18000" dirty="0">
                      <a:latin typeface="Times New Roman" panose="02020603050405020304" pitchFamily="2" charset="0"/>
                      <a:ea typeface="宋体" panose="02010600030101010101" pitchFamily="2" charset="-122"/>
                    </a:rPr>
                    <a:t>j</a:t>
                  </a:r>
                  <a:r>
                    <a:rPr lang="zh-CN" altLang="en-US" sz="2800" b="1" dirty="0">
                      <a:latin typeface="Times New Roman" panose="02020603050405020304" pitchFamily="2" charset="0"/>
                      <a:ea typeface="宋体" panose="02010600030101010101" pitchFamily="2" charset="-122"/>
                    </a:rPr>
                    <a:t>邻接，权值为</a:t>
                  </a:r>
                  <a:r>
                    <a:rPr lang="en-US" altLang="x-none" sz="2800" b="1" dirty="0">
                      <a:latin typeface="Times New Roman" panose="02020603050405020304" pitchFamily="2" charset="0"/>
                      <a:ea typeface="宋体" panose="02010600030101010101" pitchFamily="2" charset="-122"/>
                    </a:rPr>
                    <a:t>w</a:t>
                  </a:r>
                  <a:r>
                    <a:rPr lang="en-US" altLang="x-none" sz="2800" b="1" baseline="-18000" dirty="0">
                      <a:latin typeface="Times New Roman" panose="02020603050405020304" pitchFamily="2" charset="0"/>
                      <a:ea typeface="宋体" panose="02010600030101010101" pitchFamily="2" charset="-122"/>
                    </a:rPr>
                    <a:t>ij</a:t>
                  </a:r>
                  <a:endParaRPr lang="en-US" altLang="x-none" sz="2800" b="1" baseline="-18000" dirty="0">
                    <a:latin typeface="Times New Roman" panose="02020603050405020304" pitchFamily="2" charset="0"/>
                    <a:ea typeface="宋体" panose="02010600030101010101" pitchFamily="2" charset="-122"/>
                  </a:endParaRPr>
                </a:p>
              </p:txBody>
            </p:sp>
            <p:sp>
              <p:nvSpPr>
                <p:cNvPr id="394285" name="矩形 440365"/>
                <p:cNvSpPr/>
                <p:nvPr/>
              </p:nvSpPr>
              <p:spPr>
                <a:xfrm>
                  <a:off x="904" y="329"/>
                  <a:ext cx="3446" cy="295"/>
                </a:xfrm>
                <a:prstGeom prst="rect">
                  <a:avLst/>
                </a:prstGeom>
                <a:noFill/>
                <a:ln w="9525">
                  <a:noFill/>
                </a:ln>
              </p:spPr>
              <p:txBody>
                <a:bodyPr wrap="none" anchor="ctr"/>
                <a:p>
                  <a:r>
                    <a:rPr lang="zh-CN" altLang="en-US" sz="2800" b="1" dirty="0">
                      <a:latin typeface="宋体" panose="02010600030101010101" pitchFamily="2" charset="-122"/>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  若</a:t>
                  </a:r>
                  <a:r>
                    <a:rPr lang="en-US" altLang="x-none" sz="2800" b="1" dirty="0">
                      <a:latin typeface="Times New Roman" panose="02020603050405020304" pitchFamily="2" charset="0"/>
                      <a:ea typeface="宋体" panose="02010600030101010101" pitchFamily="2" charset="-122"/>
                    </a:rPr>
                    <a:t>(v</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 , v</a:t>
                  </a:r>
                  <a:r>
                    <a:rPr lang="en-US" altLang="x-none" sz="2800" b="1" baseline="-18000" dirty="0">
                      <a:latin typeface="Times New Roman" panose="02020603050405020304" pitchFamily="2" charset="0"/>
                      <a:ea typeface="宋体" panose="02010600030101010101" pitchFamily="2" charset="-122"/>
                    </a:rPr>
                    <a:t>j</a:t>
                  </a:r>
                  <a:r>
                    <a:rPr lang="en-US" altLang="x-none" sz="2800" b="1" dirty="0">
                      <a:latin typeface="Times New Roman" panose="02020603050405020304" pitchFamily="2" charset="0"/>
                      <a:ea typeface="宋体" panose="02010600030101010101" pitchFamily="2" charset="-122"/>
                    </a:rPr>
                    <a:t>)</a:t>
                  </a:r>
                  <a:r>
                    <a:rPr lang="en-US" altLang="x-none" sz="2800" b="1" dirty="0">
                      <a:latin typeface="楷体_GB2312" pitchFamily="1" charset="-122"/>
                      <a:ea typeface="楷体_GB2312" pitchFamily="1" charset="-122"/>
                      <a:sym typeface="Symbol" panose="05050102010706020507" pitchFamily="2" charset="2"/>
                    </a:rPr>
                    <a:t></a:t>
                  </a:r>
                  <a:r>
                    <a:rPr lang="en-US" altLang="x-none" sz="2800" b="1" dirty="0">
                      <a:latin typeface="Times New Roman" panose="02020603050405020304" pitchFamily="2" charset="0"/>
                      <a:ea typeface="Arial Unicode MS" panose="020B0604020202020204" charset="-122"/>
                    </a:rPr>
                    <a:t>E</a:t>
                  </a:r>
                  <a:r>
                    <a:rPr lang="zh-CN" altLang="en-US" sz="2800" b="1" dirty="0">
                      <a:latin typeface="Times New Roman" panose="02020603050405020304" pitchFamily="2" charset="0"/>
                      <a:ea typeface="宋体" panose="02010600030101010101" pitchFamily="2" charset="-122"/>
                    </a:rPr>
                    <a:t>，即</a:t>
                  </a:r>
                  <a:r>
                    <a:rPr lang="en-US" altLang="x-none" sz="2800" b="1" dirty="0">
                      <a:latin typeface="Times New Roman" panose="02020603050405020304" pitchFamily="2" charset="0"/>
                      <a:ea typeface="宋体" panose="02010600030101010101" pitchFamily="2" charset="-122"/>
                    </a:rPr>
                    <a:t>v</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 , v</a:t>
                  </a:r>
                  <a:r>
                    <a:rPr lang="en-US" altLang="x-none" sz="2800" b="1" baseline="-18000" dirty="0">
                      <a:latin typeface="Times New Roman" panose="02020603050405020304" pitchFamily="2" charset="0"/>
                      <a:ea typeface="宋体" panose="02010600030101010101" pitchFamily="2" charset="-122"/>
                    </a:rPr>
                    <a:t>j</a:t>
                  </a:r>
                  <a:r>
                    <a:rPr lang="zh-CN" altLang="en-US" sz="2800" b="1" dirty="0">
                      <a:latin typeface="Times New Roman" panose="02020603050405020304" pitchFamily="2" charset="0"/>
                      <a:ea typeface="宋体" panose="02010600030101010101" pitchFamily="2" charset="-122"/>
                    </a:rPr>
                    <a:t>不邻接时</a:t>
                  </a:r>
                  <a:endParaRPr lang="zh-CN" altLang="en-US" sz="2800" b="1" dirty="0">
                    <a:latin typeface="Times New Roman" panose="02020603050405020304" pitchFamily="2" charset="0"/>
                    <a:ea typeface="宋体" panose="02010600030101010101" pitchFamily="2" charset="-122"/>
                  </a:endParaRPr>
                </a:p>
              </p:txBody>
            </p:sp>
            <p:sp>
              <p:nvSpPr>
                <p:cNvPr id="394286" name="矩形 440366"/>
                <p:cNvSpPr/>
                <p:nvPr/>
              </p:nvSpPr>
              <p:spPr>
                <a:xfrm>
                  <a:off x="0" y="168"/>
                  <a:ext cx="748" cy="272"/>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A[i][j]=</a:t>
                  </a:r>
                  <a:endParaRPr lang="en-US" altLang="x-none" sz="2800" b="1" dirty="0">
                    <a:latin typeface="Times New Roman" panose="02020603050405020304" pitchFamily="2" charset="0"/>
                    <a:ea typeface="宋体" panose="02010600030101010101" pitchFamily="2" charset="-122"/>
                  </a:endParaRPr>
                </a:p>
              </p:txBody>
            </p:sp>
            <p:sp>
              <p:nvSpPr>
                <p:cNvPr id="394287" name="左大括号 440367"/>
                <p:cNvSpPr/>
                <p:nvPr/>
              </p:nvSpPr>
              <p:spPr>
                <a:xfrm>
                  <a:off x="808" y="71"/>
                  <a:ext cx="91" cy="453"/>
                </a:xfrm>
                <a:prstGeom prst="leftBrace">
                  <a:avLst>
                    <a:gd name="adj1" fmla="val 41460"/>
                    <a:gd name="adj2" fmla="val 50000"/>
                  </a:avLst>
                </a:prstGeom>
                <a:noFill/>
                <a:ln w="2857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sp>
            <p:nvSpPr>
              <p:cNvPr id="394288" name="直接连接符 440368"/>
              <p:cNvSpPr/>
              <p:nvPr/>
            </p:nvSpPr>
            <p:spPr>
              <a:xfrm flipH="1">
                <a:off x="2329" y="421"/>
                <a:ext cx="45" cy="182"/>
              </a:xfrm>
              <a:prstGeom prst="line">
                <a:avLst/>
              </a:prstGeom>
              <a:ln w="28575" cap="flat" cmpd="sng">
                <a:solidFill>
                  <a:schemeClr val="tx1"/>
                </a:solidFill>
                <a:prstDash val="solid"/>
                <a:round/>
                <a:headEnd type="none" w="med" len="med"/>
                <a:tailEnd type="none" w="med" len="med"/>
              </a:ln>
            </p:spPr>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5265" name="矩形 441345"/>
          <p:cNvSpPr/>
          <p:nvPr/>
        </p:nvSpPr>
        <p:spPr>
          <a:xfrm>
            <a:off x="1676400" y="152400"/>
            <a:ext cx="8812213" cy="5364163"/>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en-US" altLang="x-none" sz="3600" b="1" dirty="0">
                <a:solidFill>
                  <a:schemeClr val="folHlink"/>
                </a:solidFill>
                <a:latin typeface="Times New Roman" panose="02020603050405020304" pitchFamily="2" charset="0"/>
                <a:ea typeface="宋体" panose="02010600030101010101" pitchFamily="2" charset="-122"/>
              </a:rPr>
              <a:t>(3)</a:t>
            </a:r>
            <a:r>
              <a:rPr lang="en-US" altLang="x-none" sz="3600" b="1" dirty="0">
                <a:latin typeface="Times New Roman" panose="02020603050405020304" pitchFamily="2" charset="0"/>
                <a:ea typeface="宋体" panose="02010600030101010101" pitchFamily="2" charset="-122"/>
              </a:rPr>
              <a:t>  </a:t>
            </a:r>
            <a:r>
              <a:rPr lang="zh-CN" altLang="en-US" sz="3600" b="1" dirty="0">
                <a:solidFill>
                  <a:schemeClr val="folHlink"/>
                </a:solidFill>
                <a:latin typeface="Times New Roman" panose="02020603050405020304" pitchFamily="2" charset="0"/>
                <a:ea typeface="宋体" panose="02010600030101010101" pitchFamily="2" charset="-122"/>
              </a:rPr>
              <a:t>无向图邻接矩阵的特性</a:t>
            </a:r>
            <a:endParaRPr lang="zh-CN" altLang="en-US" sz="3600" b="1" dirty="0">
              <a:solidFill>
                <a:schemeClr val="folHlink"/>
              </a:solidFill>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宋体" panose="02010600030101010101" pitchFamily="2" charset="-122"/>
                <a:ea typeface="宋体" panose="02010600030101010101" pitchFamily="2" charset="-122"/>
              </a:rPr>
              <a:t> ◆ </a:t>
            </a:r>
            <a:r>
              <a:rPr lang="zh-CN" altLang="en-US" sz="2800" b="1" dirty="0">
                <a:latin typeface="Times New Roman" panose="02020603050405020304" pitchFamily="2" charset="0"/>
                <a:ea typeface="宋体" panose="02010600030101010101" pitchFamily="2" charset="-122"/>
              </a:rPr>
              <a:t>邻接矩阵是</a:t>
            </a:r>
            <a:r>
              <a:rPr lang="zh-CN" altLang="en-US" sz="2800" b="1" dirty="0">
                <a:solidFill>
                  <a:schemeClr val="folHlink"/>
                </a:solidFill>
                <a:latin typeface="Times New Roman" panose="02020603050405020304" pitchFamily="2" charset="0"/>
                <a:ea typeface="宋体" panose="02010600030101010101" pitchFamily="2" charset="-122"/>
              </a:rPr>
              <a:t>对称方阵</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宋体" panose="02010600030101010101" pitchFamily="2" charset="-122"/>
                <a:ea typeface="宋体" panose="02010600030101010101" pitchFamily="2" charset="-122"/>
              </a:rPr>
              <a:t> </a:t>
            </a: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solidFill>
                  <a:schemeClr val="folHlink"/>
                </a:solidFill>
                <a:latin typeface="宋体" panose="02010600030101010101" pitchFamily="2" charset="-122"/>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对于顶点</a:t>
            </a:r>
            <a:r>
              <a:rPr lang="en-US" altLang="x-none" sz="2800" b="1" dirty="0">
                <a:latin typeface="Times New Roman" panose="02020603050405020304" pitchFamily="2" charset="0"/>
                <a:ea typeface="宋体" panose="02010600030101010101" pitchFamily="2" charset="-122"/>
              </a:rPr>
              <a:t>v</a:t>
            </a:r>
            <a:r>
              <a:rPr lang="en-US" altLang="x-none" sz="2800" b="1" baseline="-18000"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，其</a:t>
            </a:r>
            <a:r>
              <a:rPr lang="zh-CN" altLang="en-US" sz="2800" b="1" dirty="0">
                <a:solidFill>
                  <a:schemeClr val="folHlink"/>
                </a:solidFill>
                <a:latin typeface="Times New Roman" panose="02020603050405020304" pitchFamily="2" charset="0"/>
                <a:ea typeface="宋体" panose="02010600030101010101" pitchFamily="2" charset="-122"/>
              </a:rPr>
              <a:t>度数</a:t>
            </a:r>
            <a:r>
              <a:rPr lang="zh-CN" altLang="en-US" sz="2800" b="1" dirty="0">
                <a:latin typeface="Times New Roman" panose="02020603050405020304" pitchFamily="2" charset="0"/>
                <a:ea typeface="宋体" panose="02010600030101010101" pitchFamily="2" charset="-122"/>
              </a:rPr>
              <a:t>是第</a:t>
            </a:r>
            <a:r>
              <a:rPr lang="en-US" altLang="x-none" sz="2800" b="1"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行的非</a:t>
            </a:r>
            <a:r>
              <a:rPr lang="en-US" altLang="x-none" sz="2800" b="1" dirty="0">
                <a:latin typeface="Times New Roman" panose="02020603050405020304" pitchFamily="2" charset="0"/>
                <a:ea typeface="宋体" panose="02010600030101010101" pitchFamily="2" charset="-122"/>
              </a:rPr>
              <a:t>0</a:t>
            </a:r>
            <a:r>
              <a:rPr lang="zh-CN" altLang="en-US" sz="2800" b="1" dirty="0">
                <a:latin typeface="Times New Roman" panose="02020603050405020304" pitchFamily="2" charset="0"/>
                <a:ea typeface="宋体" panose="02010600030101010101" pitchFamily="2" charset="-122"/>
              </a:rPr>
              <a:t>元素的个数；</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宋体" panose="02010600030101010101" pitchFamily="2" charset="-122"/>
                <a:ea typeface="宋体" panose="02010600030101010101" pitchFamily="2" charset="-122"/>
              </a:rPr>
              <a:t> </a:t>
            </a: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solidFill>
                  <a:schemeClr val="folHlink"/>
                </a:solidFill>
                <a:latin typeface="宋体" panose="02010600030101010101" pitchFamily="2" charset="-122"/>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无向图的</a:t>
            </a:r>
            <a:r>
              <a:rPr lang="zh-CN" altLang="en-US" sz="2800" b="1" dirty="0">
                <a:solidFill>
                  <a:schemeClr val="folHlink"/>
                </a:solidFill>
                <a:latin typeface="Times New Roman" panose="02020603050405020304" pitchFamily="2" charset="0"/>
                <a:ea typeface="宋体" panose="02010600030101010101" pitchFamily="2" charset="-122"/>
              </a:rPr>
              <a:t>边数</a:t>
            </a:r>
            <a:r>
              <a:rPr lang="zh-CN" altLang="en-US" sz="2800" b="1" dirty="0">
                <a:latin typeface="Times New Roman" panose="02020603050405020304" pitchFamily="2" charset="0"/>
                <a:ea typeface="宋体" panose="02010600030101010101" pitchFamily="2" charset="-122"/>
              </a:rPr>
              <a:t>是上</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或下</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三角形矩阵中非</a:t>
            </a:r>
            <a:r>
              <a:rPr lang="en-US" altLang="x-none" sz="2800" b="1" dirty="0">
                <a:latin typeface="Times New Roman" panose="02020603050405020304" pitchFamily="2" charset="0"/>
                <a:ea typeface="宋体" panose="02010600030101010101" pitchFamily="2" charset="-122"/>
              </a:rPr>
              <a:t>0</a:t>
            </a:r>
            <a:r>
              <a:rPr lang="zh-CN" altLang="en-US" sz="2800" b="1" dirty="0">
                <a:latin typeface="Times New Roman" panose="02020603050405020304" pitchFamily="2" charset="0"/>
                <a:ea typeface="宋体" panose="02010600030101010101" pitchFamily="2" charset="-122"/>
              </a:rPr>
              <a:t>元素个数。</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en-US" altLang="x-none" sz="4000" b="1" dirty="0">
                <a:solidFill>
                  <a:schemeClr val="tx2"/>
                </a:solidFill>
                <a:latin typeface="Times New Roman" panose="02020603050405020304" pitchFamily="2" charset="0"/>
                <a:ea typeface="宋体" panose="02010600030101010101" pitchFamily="2" charset="-122"/>
              </a:rPr>
              <a:t>2  </a:t>
            </a:r>
            <a:r>
              <a:rPr lang="zh-CN" altLang="en-US" sz="4000" b="1" dirty="0">
                <a:solidFill>
                  <a:schemeClr val="tx2"/>
                </a:solidFill>
                <a:latin typeface="Times New Roman" panose="02020603050405020304" pitchFamily="2" charset="0"/>
                <a:ea typeface="楷体_GB2312" pitchFamily="1" charset="-122"/>
              </a:rPr>
              <a:t>有向图的数组表示</a:t>
            </a:r>
            <a:endParaRPr lang="zh-CN" altLang="en-US" sz="4000" b="1" dirty="0">
              <a:solidFill>
                <a:schemeClr val="tx2"/>
              </a:solidFill>
              <a:latin typeface="Times New Roman" panose="02020603050405020304" pitchFamily="2" charset="0"/>
              <a:ea typeface="楷体_GB2312" pitchFamily="1" charset="-122"/>
            </a:endParaRPr>
          </a:p>
          <a:p>
            <a:pPr>
              <a:lnSpc>
                <a:spcPct val="110000"/>
              </a:lnSpc>
              <a:spcBef>
                <a:spcPct val="20000"/>
              </a:spcBef>
            </a:pPr>
            <a:r>
              <a:rPr lang="en-US" altLang="x-none" sz="3600" b="1" dirty="0">
                <a:solidFill>
                  <a:schemeClr val="folHlink"/>
                </a:solidFill>
                <a:latin typeface="Times New Roman" panose="02020603050405020304" pitchFamily="2" charset="0"/>
                <a:ea typeface="宋体" panose="02010600030101010101" pitchFamily="2" charset="-122"/>
              </a:rPr>
              <a:t>(1)  </a:t>
            </a:r>
            <a:r>
              <a:rPr lang="zh-CN" altLang="en-US" sz="3600" b="1" dirty="0">
                <a:solidFill>
                  <a:schemeClr val="folHlink"/>
                </a:solidFill>
                <a:latin typeface="Times New Roman" panose="02020603050405020304" pitchFamily="2" charset="0"/>
                <a:ea typeface="宋体" panose="02010600030101010101" pitchFamily="2" charset="-122"/>
              </a:rPr>
              <a:t>无权图的邻接矩阵</a:t>
            </a:r>
            <a:endParaRPr lang="zh-CN" altLang="en-US" sz="3600" b="1" dirty="0">
              <a:solidFill>
                <a:schemeClr val="folHlink"/>
              </a:solidFill>
              <a:latin typeface="Times New Roman" panose="02020603050405020304" pitchFamily="2" charset="0"/>
              <a:ea typeface="宋体" panose="02010600030101010101" pitchFamily="2" charset="-122"/>
            </a:endParaRPr>
          </a:p>
          <a:p>
            <a:pPr>
              <a:lnSpc>
                <a:spcPct val="110000"/>
              </a:lnSpc>
              <a:spcBef>
                <a:spcPct val="20000"/>
              </a:spcBef>
            </a:pPr>
            <a:r>
              <a:rPr lang="zh-CN" altLang="en-US" sz="2400"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若有向无权图</a:t>
            </a:r>
            <a:r>
              <a:rPr lang="en-US" altLang="x-none" sz="2800" b="1" dirty="0">
                <a:latin typeface="Times New Roman" panose="02020603050405020304" pitchFamily="2" charset="0"/>
                <a:ea typeface="宋体" panose="02010600030101010101" pitchFamily="2" charset="-122"/>
              </a:rPr>
              <a:t>G=(V</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E)</a:t>
            </a:r>
            <a:r>
              <a:rPr lang="zh-CN" altLang="en-US" sz="2800" b="1" dirty="0">
                <a:latin typeface="Times New Roman" panose="02020603050405020304" pitchFamily="2" charset="0"/>
                <a:ea typeface="宋体" panose="02010600030101010101" pitchFamily="2" charset="-122"/>
              </a:rPr>
              <a:t>有</a:t>
            </a:r>
            <a:r>
              <a:rPr lang="en-US" altLang="x-none" sz="2800" b="1" dirty="0">
                <a:latin typeface="Times New Roman" panose="02020603050405020304" pitchFamily="2" charset="0"/>
                <a:ea typeface="宋体" panose="02010600030101010101" pitchFamily="2" charset="-122"/>
              </a:rPr>
              <a:t>n(n≧1)</a:t>
            </a:r>
            <a:r>
              <a:rPr lang="zh-CN" altLang="en-US" sz="2800" b="1" dirty="0">
                <a:latin typeface="Times New Roman" panose="02020603050405020304" pitchFamily="2" charset="0"/>
                <a:ea typeface="宋体" panose="02010600030101010101" pitchFamily="2" charset="-122"/>
              </a:rPr>
              <a:t>个顶点，则其邻接矩阵是</a:t>
            </a:r>
            <a:r>
              <a:rPr lang="en-US" altLang="x-none" sz="2800" b="1" dirty="0">
                <a:solidFill>
                  <a:schemeClr val="folHlink"/>
                </a:solidFill>
                <a:latin typeface="Times New Roman" panose="02020603050405020304" pitchFamily="2" charset="0"/>
                <a:ea typeface="宋体" panose="02010600030101010101" pitchFamily="2" charset="-122"/>
              </a:rPr>
              <a:t>n</a:t>
            </a:r>
            <a:r>
              <a:rPr lang="zh-CN" altLang="en-US" sz="2800" b="1" dirty="0">
                <a:solidFill>
                  <a:schemeClr val="folHlink"/>
                </a:solidFill>
                <a:latin typeface="Times New Roman" panose="02020603050405020304" pitchFamily="2" charset="0"/>
                <a:ea typeface="宋体" panose="02010600030101010101" pitchFamily="2" charset="-122"/>
              </a:rPr>
              <a:t>阶对称方阵</a:t>
            </a:r>
            <a:r>
              <a:rPr lang="zh-CN" altLang="en-US" sz="2800" b="1" dirty="0">
                <a:latin typeface="Times New Roman" panose="02020603050405020304" pitchFamily="2" charset="0"/>
                <a:ea typeface="宋体" panose="02010600030101010101" pitchFamily="2" charset="-122"/>
              </a:rPr>
              <a:t>，如图</a:t>
            </a:r>
            <a:r>
              <a:rPr lang="en-US" altLang="x-none" sz="2800" b="1" dirty="0">
                <a:latin typeface="Times New Roman" panose="02020603050405020304" pitchFamily="2" charset="0"/>
                <a:ea typeface="宋体" panose="02010600030101010101" pitchFamily="2" charset="-122"/>
              </a:rPr>
              <a:t>7-7</a:t>
            </a:r>
            <a:r>
              <a:rPr lang="zh-CN" altLang="en-US" sz="2800" b="1" dirty="0">
                <a:latin typeface="Times New Roman" panose="02020603050405020304" pitchFamily="2" charset="0"/>
                <a:ea typeface="宋体" panose="02010600030101010101" pitchFamily="2" charset="-122"/>
              </a:rPr>
              <a:t>所示。元素定义如下：</a:t>
            </a:r>
            <a:endParaRPr lang="zh-CN" altLang="en-US" sz="2800" b="1" dirty="0">
              <a:latin typeface="Times New Roman" panose="02020603050405020304" pitchFamily="2" charset="0"/>
              <a:ea typeface="宋体" panose="02010600030101010101" pitchFamily="2" charset="-122"/>
            </a:endParaRPr>
          </a:p>
        </p:txBody>
      </p:sp>
      <p:grpSp>
        <p:nvGrpSpPr>
          <p:cNvPr id="395266" name="组合 441346"/>
          <p:cNvGrpSpPr/>
          <p:nvPr/>
        </p:nvGrpSpPr>
        <p:grpSpPr>
          <a:xfrm>
            <a:off x="2184400" y="5565775"/>
            <a:ext cx="6719888" cy="1103313"/>
            <a:chOff x="0" y="0"/>
            <a:chExt cx="4233" cy="695"/>
          </a:xfrm>
        </p:grpSpPr>
        <p:sp>
          <p:nvSpPr>
            <p:cNvPr id="395267" name="矩形 441347"/>
            <p:cNvSpPr/>
            <p:nvPr/>
          </p:nvSpPr>
          <p:spPr>
            <a:xfrm>
              <a:off x="944" y="0"/>
              <a:ext cx="3153" cy="295"/>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1   </a:t>
              </a:r>
              <a:r>
                <a:rPr lang="zh-CN" altLang="en-US" sz="2800" b="1" dirty="0">
                  <a:latin typeface="Times New Roman" panose="02020603050405020304" pitchFamily="2" charset="0"/>
                  <a:ea typeface="宋体" panose="02010600030101010101" pitchFamily="2" charset="-122"/>
                </a:rPr>
                <a:t>若</a:t>
              </a:r>
              <a:r>
                <a:rPr lang="en-US" altLang="x-none" sz="2800" b="1" dirty="0">
                  <a:latin typeface="Times New Roman" panose="02020603050405020304" pitchFamily="2" charset="0"/>
                  <a:ea typeface="宋体" panose="02010600030101010101" pitchFamily="2" charset="-122"/>
                </a:rPr>
                <a:t>&lt;v</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 v</a:t>
              </a:r>
              <a:r>
                <a:rPr lang="en-US" altLang="x-none" sz="2800" b="1" baseline="-18000" dirty="0">
                  <a:latin typeface="Times New Roman" panose="02020603050405020304" pitchFamily="2" charset="0"/>
                  <a:ea typeface="宋体" panose="02010600030101010101" pitchFamily="2" charset="-122"/>
                </a:rPr>
                <a:t>j</a:t>
              </a:r>
              <a:r>
                <a:rPr lang="en-US" altLang="x-none" sz="2800" b="1" dirty="0">
                  <a:latin typeface="Times New Roman" panose="02020603050405020304" pitchFamily="2" charset="0"/>
                  <a:ea typeface="宋体" panose="02010600030101010101" pitchFamily="2" charset="-122"/>
                </a:rPr>
                <a:t>&gt;</a:t>
              </a:r>
              <a:r>
                <a:rPr lang="en-US" altLang="x-none" sz="2800" b="1" dirty="0">
                  <a:latin typeface="楷体_GB2312" pitchFamily="1" charset="-122"/>
                  <a:ea typeface="楷体_GB2312" pitchFamily="1" charset="-122"/>
                  <a:sym typeface="Symbol" panose="05050102010706020507" pitchFamily="2" charset="2"/>
                </a:rPr>
                <a:t></a:t>
              </a:r>
              <a:r>
                <a:rPr lang="en-US" altLang="x-none" sz="2800" b="1" dirty="0">
                  <a:latin typeface="Times New Roman" panose="02020603050405020304" pitchFamily="2" charset="0"/>
                  <a:ea typeface="Arial Unicode MS" panose="020B0604020202020204" charset="-122"/>
                </a:rPr>
                <a:t>E</a:t>
              </a:r>
              <a:r>
                <a:rPr lang="zh-CN" altLang="en-US" sz="2800" b="1" dirty="0">
                  <a:latin typeface="Times New Roman" panose="02020603050405020304" pitchFamily="2" charset="0"/>
                  <a:ea typeface="宋体" panose="02010600030101010101" pitchFamily="2" charset="-122"/>
                </a:rPr>
                <a:t>，从</a:t>
              </a:r>
              <a:r>
                <a:rPr lang="en-US" altLang="x-none" sz="2800" b="1" dirty="0">
                  <a:latin typeface="Times New Roman" panose="02020603050405020304" pitchFamily="2" charset="0"/>
                  <a:ea typeface="宋体" panose="02010600030101010101" pitchFamily="2" charset="-122"/>
                </a:rPr>
                <a:t>v</a:t>
              </a:r>
              <a:r>
                <a:rPr lang="en-US" altLang="x-none" sz="2800" b="1" baseline="-18000"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到</a:t>
              </a:r>
              <a:r>
                <a:rPr lang="en-US" altLang="x-none" sz="2800" b="1" dirty="0">
                  <a:latin typeface="Times New Roman" panose="02020603050405020304" pitchFamily="2" charset="0"/>
                  <a:ea typeface="宋体" panose="02010600030101010101" pitchFamily="2" charset="-122"/>
                </a:rPr>
                <a:t>v</a:t>
              </a:r>
              <a:r>
                <a:rPr lang="en-US" altLang="x-none" sz="2800" b="1" baseline="-18000" dirty="0">
                  <a:latin typeface="Times New Roman" panose="02020603050405020304" pitchFamily="2" charset="0"/>
                  <a:ea typeface="宋体" panose="02010600030101010101" pitchFamily="2" charset="-122"/>
                </a:rPr>
                <a:t>j</a:t>
              </a:r>
              <a:r>
                <a:rPr lang="zh-CN" altLang="en-US" sz="2800" b="1" dirty="0">
                  <a:latin typeface="Times New Roman" panose="02020603050405020304" pitchFamily="2" charset="0"/>
                  <a:ea typeface="宋体" panose="02010600030101010101" pitchFamily="2" charset="-122"/>
                </a:rPr>
                <a:t>有弧</a:t>
              </a:r>
              <a:endParaRPr lang="zh-CN" altLang="en-US" sz="2800" b="1" dirty="0">
                <a:latin typeface="Times New Roman" panose="02020603050405020304" pitchFamily="2" charset="0"/>
                <a:ea typeface="宋体" panose="02010600030101010101" pitchFamily="2" charset="-122"/>
              </a:endParaRPr>
            </a:p>
          </p:txBody>
        </p:sp>
        <p:sp>
          <p:nvSpPr>
            <p:cNvPr id="395268" name="矩形 441348"/>
            <p:cNvSpPr/>
            <p:nvPr/>
          </p:nvSpPr>
          <p:spPr>
            <a:xfrm>
              <a:off x="0" y="200"/>
              <a:ext cx="748" cy="272"/>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A[i][j]=</a:t>
              </a:r>
              <a:endParaRPr lang="en-US" altLang="x-none" sz="2800" b="1" dirty="0">
                <a:latin typeface="Times New Roman" panose="02020603050405020304" pitchFamily="2" charset="0"/>
                <a:ea typeface="宋体" panose="02010600030101010101" pitchFamily="2" charset="-122"/>
              </a:endParaRPr>
            </a:p>
          </p:txBody>
        </p:sp>
        <p:sp>
          <p:nvSpPr>
            <p:cNvPr id="395269" name="左大括号 441349"/>
            <p:cNvSpPr/>
            <p:nvPr/>
          </p:nvSpPr>
          <p:spPr>
            <a:xfrm>
              <a:off x="839" y="80"/>
              <a:ext cx="91" cy="499"/>
            </a:xfrm>
            <a:prstGeom prst="leftBrace">
              <a:avLst>
                <a:gd name="adj1" fmla="val 45670"/>
                <a:gd name="adj2" fmla="val 50000"/>
              </a:avLst>
            </a:prstGeom>
            <a:noFill/>
            <a:ln w="2857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nvGrpSpPr>
            <p:cNvPr id="395270" name="组合 441350"/>
            <p:cNvGrpSpPr/>
            <p:nvPr/>
          </p:nvGrpSpPr>
          <p:grpSpPr>
            <a:xfrm>
              <a:off x="944" y="400"/>
              <a:ext cx="3289" cy="295"/>
              <a:chOff x="0" y="0"/>
              <a:chExt cx="3289" cy="295"/>
            </a:xfrm>
          </p:grpSpPr>
          <p:sp>
            <p:nvSpPr>
              <p:cNvPr id="395271" name="矩形 441351"/>
              <p:cNvSpPr/>
              <p:nvPr/>
            </p:nvSpPr>
            <p:spPr>
              <a:xfrm>
                <a:off x="0" y="0"/>
                <a:ext cx="3289" cy="295"/>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0   </a:t>
                </a:r>
                <a:r>
                  <a:rPr lang="zh-CN" altLang="en-US" sz="2800" b="1" dirty="0">
                    <a:latin typeface="Times New Roman" panose="02020603050405020304" pitchFamily="2" charset="0"/>
                    <a:ea typeface="宋体" panose="02010600030101010101" pitchFamily="2" charset="-122"/>
                  </a:rPr>
                  <a:t>若</a:t>
                </a:r>
                <a:r>
                  <a:rPr lang="en-US" altLang="x-none" sz="2800" b="1" dirty="0">
                    <a:latin typeface="Times New Roman" panose="02020603050405020304" pitchFamily="2" charset="0"/>
                    <a:ea typeface="宋体" panose="02010600030101010101" pitchFamily="2" charset="-122"/>
                  </a:rPr>
                  <a:t>&lt;v</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 , v</a:t>
                </a:r>
                <a:r>
                  <a:rPr lang="en-US" altLang="x-none" sz="2800" b="1" baseline="-18000" dirty="0">
                    <a:latin typeface="Times New Roman" panose="02020603050405020304" pitchFamily="2" charset="0"/>
                    <a:ea typeface="宋体" panose="02010600030101010101" pitchFamily="2" charset="-122"/>
                  </a:rPr>
                  <a:t>j</a:t>
                </a:r>
                <a:r>
                  <a:rPr lang="en-US" altLang="x-none" sz="2800" b="1" dirty="0">
                    <a:latin typeface="Times New Roman" panose="02020603050405020304" pitchFamily="2" charset="0"/>
                    <a:ea typeface="宋体" panose="02010600030101010101" pitchFamily="2" charset="-122"/>
                  </a:rPr>
                  <a:t>&gt;</a:t>
                </a:r>
                <a:r>
                  <a:rPr lang="en-US" altLang="x-none" sz="2800" b="1" dirty="0">
                    <a:latin typeface="楷体_GB2312" pitchFamily="1" charset="-122"/>
                    <a:ea typeface="楷体_GB2312" pitchFamily="1" charset="-122"/>
                    <a:sym typeface="Symbol" panose="05050102010706020507" pitchFamily="2" charset="2"/>
                  </a:rPr>
                  <a:t></a:t>
                </a:r>
                <a:r>
                  <a:rPr lang="en-US" altLang="x-none" sz="2800" b="1" dirty="0">
                    <a:latin typeface="Times New Roman" panose="02020603050405020304" pitchFamily="2" charset="0"/>
                    <a:ea typeface="Arial Unicode MS" panose="020B0604020202020204" charset="-122"/>
                  </a:rPr>
                  <a:t>E  </a:t>
                </a:r>
                <a:r>
                  <a:rPr lang="zh-CN" altLang="en-US" sz="2800" b="1" dirty="0">
                    <a:latin typeface="Times New Roman" panose="02020603050405020304" pitchFamily="2" charset="0"/>
                    <a:ea typeface="宋体" panose="02010600030101010101" pitchFamily="2" charset="-122"/>
                  </a:rPr>
                  <a:t>从</a:t>
                </a:r>
                <a:r>
                  <a:rPr lang="en-US" altLang="x-none" sz="2800" b="1" dirty="0">
                    <a:latin typeface="Times New Roman" panose="02020603050405020304" pitchFamily="2" charset="0"/>
                    <a:ea typeface="宋体" panose="02010600030101010101" pitchFamily="2" charset="-122"/>
                  </a:rPr>
                  <a:t>v</a:t>
                </a:r>
                <a:r>
                  <a:rPr lang="en-US" altLang="x-none" sz="2800" b="1" baseline="-25000"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到</a:t>
                </a:r>
                <a:r>
                  <a:rPr lang="en-US" altLang="x-none" sz="2800" b="1" dirty="0">
                    <a:latin typeface="Times New Roman" panose="02020603050405020304" pitchFamily="2" charset="0"/>
                    <a:ea typeface="宋体" panose="02010600030101010101" pitchFamily="2" charset="-122"/>
                  </a:rPr>
                  <a:t>v</a:t>
                </a:r>
                <a:r>
                  <a:rPr lang="en-US" altLang="x-none" sz="2800" b="1" baseline="-25000" dirty="0">
                    <a:latin typeface="Times New Roman" panose="02020603050405020304" pitchFamily="2" charset="0"/>
                    <a:ea typeface="宋体" panose="02010600030101010101" pitchFamily="2" charset="-122"/>
                  </a:rPr>
                  <a:t>j </a:t>
                </a:r>
                <a:r>
                  <a:rPr lang="zh-CN" altLang="en-US" sz="2800" b="1" dirty="0">
                    <a:latin typeface="Times New Roman" panose="02020603050405020304" pitchFamily="2" charset="0"/>
                    <a:ea typeface="宋体" panose="02010600030101010101" pitchFamily="2" charset="-122"/>
                  </a:rPr>
                  <a:t>没有弧</a:t>
                </a:r>
                <a:endParaRPr lang="zh-CN" altLang="en-US" sz="2800" b="1" dirty="0">
                  <a:latin typeface="Times New Roman" panose="02020603050405020304" pitchFamily="2" charset="0"/>
                  <a:ea typeface="宋体" panose="02010600030101010101" pitchFamily="2" charset="-122"/>
                </a:endParaRPr>
              </a:p>
            </p:txBody>
          </p:sp>
          <p:sp>
            <p:nvSpPr>
              <p:cNvPr id="395272" name="直接连接符 441352"/>
              <p:cNvSpPr/>
              <p:nvPr/>
            </p:nvSpPr>
            <p:spPr>
              <a:xfrm flipH="1">
                <a:off x="1368" y="97"/>
                <a:ext cx="45" cy="182"/>
              </a:xfrm>
              <a:prstGeom prst="line">
                <a:avLst/>
              </a:prstGeom>
              <a:ln w="28575" cap="flat" cmpd="sng">
                <a:solidFill>
                  <a:schemeClr val="tx1"/>
                </a:solidFill>
                <a:prstDash val="solid"/>
                <a:round/>
                <a:headEnd type="none" w="med" len="med"/>
                <a:tailEnd type="none" w="med" len="med"/>
              </a:ln>
            </p:spPr>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6289" name="组合 442369"/>
          <p:cNvGrpSpPr/>
          <p:nvPr/>
        </p:nvGrpSpPr>
        <p:grpSpPr>
          <a:xfrm>
            <a:off x="2782888" y="260350"/>
            <a:ext cx="6645275" cy="2736850"/>
            <a:chOff x="0" y="0"/>
            <a:chExt cx="4186" cy="1724"/>
          </a:xfrm>
        </p:grpSpPr>
        <p:grpSp>
          <p:nvGrpSpPr>
            <p:cNvPr id="396290" name="组合 442370"/>
            <p:cNvGrpSpPr/>
            <p:nvPr/>
          </p:nvGrpSpPr>
          <p:grpSpPr>
            <a:xfrm>
              <a:off x="0" y="318"/>
              <a:ext cx="1104" cy="1111"/>
              <a:chOff x="0" y="0"/>
              <a:chExt cx="1104" cy="1111"/>
            </a:xfrm>
          </p:grpSpPr>
          <p:sp>
            <p:nvSpPr>
              <p:cNvPr id="396291" name="矩形 442371"/>
              <p:cNvSpPr/>
              <p:nvPr/>
            </p:nvSpPr>
            <p:spPr>
              <a:xfrm>
                <a:off x="91" y="907"/>
                <a:ext cx="862"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(a)   </a:t>
                </a:r>
                <a:r>
                  <a:rPr lang="zh-CN" altLang="en-US" sz="2000" b="1" dirty="0">
                    <a:latin typeface="Times New Roman" panose="02020603050405020304" pitchFamily="2" charset="0"/>
                    <a:ea typeface="宋体" panose="02010600030101010101" pitchFamily="2" charset="-122"/>
                  </a:rPr>
                  <a:t>有向图</a:t>
                </a:r>
                <a:endParaRPr lang="zh-CN" altLang="en-US" sz="2000" b="1" dirty="0">
                  <a:latin typeface="Times New Roman" panose="02020603050405020304" pitchFamily="2" charset="0"/>
                  <a:ea typeface="宋体" panose="02010600030101010101" pitchFamily="2" charset="-122"/>
                </a:endParaRPr>
              </a:p>
            </p:txBody>
          </p:sp>
          <p:grpSp>
            <p:nvGrpSpPr>
              <p:cNvPr id="396292" name="组合 442372"/>
              <p:cNvGrpSpPr/>
              <p:nvPr/>
            </p:nvGrpSpPr>
            <p:grpSpPr>
              <a:xfrm>
                <a:off x="0" y="0"/>
                <a:ext cx="1104" cy="773"/>
                <a:chOff x="0" y="0"/>
                <a:chExt cx="1104" cy="773"/>
              </a:xfrm>
            </p:grpSpPr>
            <p:sp>
              <p:nvSpPr>
                <p:cNvPr id="396293" name="椭圆 442373"/>
                <p:cNvSpPr/>
                <p:nvPr/>
              </p:nvSpPr>
              <p:spPr>
                <a:xfrm>
                  <a:off x="1" y="0"/>
                  <a:ext cx="247" cy="226"/>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96294" name="椭圆 442374"/>
                <p:cNvSpPr/>
                <p:nvPr/>
              </p:nvSpPr>
              <p:spPr>
                <a:xfrm>
                  <a:off x="0" y="547"/>
                  <a:ext cx="247" cy="226"/>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96295" name="椭圆 442375"/>
                <p:cNvSpPr/>
                <p:nvPr/>
              </p:nvSpPr>
              <p:spPr>
                <a:xfrm>
                  <a:off x="858" y="8"/>
                  <a:ext cx="246" cy="226"/>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96296" name="椭圆 442376"/>
                <p:cNvSpPr/>
                <p:nvPr/>
              </p:nvSpPr>
              <p:spPr>
                <a:xfrm>
                  <a:off x="842" y="542"/>
                  <a:ext cx="247" cy="226"/>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96297" name="椭圆 442377"/>
                <p:cNvSpPr/>
                <p:nvPr/>
              </p:nvSpPr>
              <p:spPr>
                <a:xfrm>
                  <a:off x="429" y="300"/>
                  <a:ext cx="247" cy="226"/>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sp>
              <p:nvSpPr>
                <p:cNvPr id="396298" name="直接连接符 442378"/>
                <p:cNvSpPr/>
                <p:nvPr/>
              </p:nvSpPr>
              <p:spPr>
                <a:xfrm>
                  <a:off x="112" y="231"/>
                  <a:ext cx="0" cy="316"/>
                </a:xfrm>
                <a:prstGeom prst="line">
                  <a:avLst/>
                </a:prstGeom>
                <a:ln w="19050" cap="flat" cmpd="sng">
                  <a:solidFill>
                    <a:schemeClr val="tx1"/>
                  </a:solidFill>
                  <a:prstDash val="solid"/>
                  <a:round/>
                  <a:headEnd type="none" w="med" len="med"/>
                  <a:tailEnd type="triangle" w="med" len="med"/>
                </a:ln>
              </p:spPr>
            </p:sp>
            <p:sp>
              <p:nvSpPr>
                <p:cNvPr id="396299" name="直接连接符 442379"/>
                <p:cNvSpPr/>
                <p:nvPr/>
              </p:nvSpPr>
              <p:spPr>
                <a:xfrm>
                  <a:off x="969" y="231"/>
                  <a:ext cx="0" cy="316"/>
                </a:xfrm>
                <a:prstGeom prst="line">
                  <a:avLst/>
                </a:prstGeom>
                <a:ln w="19050" cap="flat" cmpd="sng">
                  <a:solidFill>
                    <a:schemeClr val="tx1"/>
                  </a:solidFill>
                  <a:prstDash val="solid"/>
                  <a:round/>
                  <a:headEnd type="triangle" w="med" len="med"/>
                  <a:tailEnd type="none" w="med" len="med"/>
                </a:ln>
              </p:spPr>
            </p:sp>
            <p:sp>
              <p:nvSpPr>
                <p:cNvPr id="396300" name="直接连接符 442380"/>
                <p:cNvSpPr/>
                <p:nvPr/>
              </p:nvSpPr>
              <p:spPr>
                <a:xfrm>
                  <a:off x="239" y="104"/>
                  <a:ext cx="619" cy="0"/>
                </a:xfrm>
                <a:prstGeom prst="line">
                  <a:avLst/>
                </a:prstGeom>
                <a:ln w="19050" cap="flat" cmpd="sng">
                  <a:solidFill>
                    <a:schemeClr val="tx1"/>
                  </a:solidFill>
                  <a:prstDash val="solid"/>
                  <a:round/>
                  <a:headEnd type="none" w="med" len="med"/>
                  <a:tailEnd type="triangle" w="med" len="med"/>
                </a:ln>
              </p:spPr>
            </p:sp>
            <p:sp>
              <p:nvSpPr>
                <p:cNvPr id="396301" name="直接连接符 442381"/>
                <p:cNvSpPr/>
                <p:nvPr/>
              </p:nvSpPr>
              <p:spPr>
                <a:xfrm>
                  <a:off x="207" y="192"/>
                  <a:ext cx="247" cy="158"/>
                </a:xfrm>
                <a:prstGeom prst="line">
                  <a:avLst/>
                </a:prstGeom>
                <a:ln w="19050" cap="flat" cmpd="sng">
                  <a:solidFill>
                    <a:schemeClr val="tx1"/>
                  </a:solidFill>
                  <a:prstDash val="solid"/>
                  <a:round/>
                  <a:headEnd type="none" w="med" len="med"/>
                  <a:tailEnd type="triangle" w="med" len="med"/>
                </a:ln>
              </p:spPr>
            </p:sp>
            <p:sp>
              <p:nvSpPr>
                <p:cNvPr id="396302" name="直接连接符 442382"/>
                <p:cNvSpPr/>
                <p:nvPr/>
              </p:nvSpPr>
              <p:spPr>
                <a:xfrm>
                  <a:off x="255" y="670"/>
                  <a:ext cx="584" cy="0"/>
                </a:xfrm>
                <a:prstGeom prst="line">
                  <a:avLst/>
                </a:prstGeom>
                <a:ln w="19050" cap="flat" cmpd="sng">
                  <a:solidFill>
                    <a:schemeClr val="tx1"/>
                  </a:solidFill>
                  <a:prstDash val="solid"/>
                  <a:round/>
                  <a:headEnd type="none" w="med" len="med"/>
                  <a:tailEnd type="triangle" w="med" len="med"/>
                </a:ln>
              </p:spPr>
            </p:sp>
            <p:sp>
              <p:nvSpPr>
                <p:cNvPr id="396303" name="直接连接符 442383"/>
                <p:cNvSpPr/>
                <p:nvPr/>
              </p:nvSpPr>
              <p:spPr>
                <a:xfrm>
                  <a:off x="659" y="462"/>
                  <a:ext cx="225" cy="113"/>
                </a:xfrm>
                <a:prstGeom prst="line">
                  <a:avLst/>
                </a:prstGeom>
                <a:ln w="19050" cap="flat" cmpd="sng">
                  <a:solidFill>
                    <a:schemeClr val="tx1"/>
                  </a:solidFill>
                  <a:prstDash val="solid"/>
                  <a:round/>
                  <a:headEnd type="none" w="med" len="med"/>
                  <a:tailEnd type="triangle" w="med" len="med"/>
                </a:ln>
              </p:spPr>
            </p:sp>
            <p:sp>
              <p:nvSpPr>
                <p:cNvPr id="396304" name="直接连接符 442384"/>
                <p:cNvSpPr/>
                <p:nvPr/>
              </p:nvSpPr>
              <p:spPr>
                <a:xfrm flipV="1">
                  <a:off x="225" y="497"/>
                  <a:ext cx="240" cy="96"/>
                </a:xfrm>
                <a:prstGeom prst="line">
                  <a:avLst/>
                </a:prstGeom>
                <a:ln w="19050" cap="flat" cmpd="sng">
                  <a:solidFill>
                    <a:schemeClr val="tx1"/>
                  </a:solidFill>
                  <a:prstDash val="solid"/>
                  <a:round/>
                  <a:headEnd type="none" w="med" len="med"/>
                  <a:tailEnd type="triangle" w="med" len="med"/>
                </a:ln>
              </p:spPr>
            </p:sp>
            <p:sp>
              <p:nvSpPr>
                <p:cNvPr id="396305" name="未知"/>
                <p:cNvSpPr/>
                <p:nvPr/>
              </p:nvSpPr>
              <p:spPr>
                <a:xfrm>
                  <a:off x="233" y="145"/>
                  <a:ext cx="720" cy="400"/>
                </a:xfrm>
                <a:custGeom>
                  <a:avLst/>
                  <a:gdLst/>
                  <a:ahLst/>
                  <a:cxnLst/>
                  <a:pathLst>
                    <a:path w="720" h="400">
                      <a:moveTo>
                        <a:pt x="720" y="400"/>
                      </a:moveTo>
                      <a:cubicBezTo>
                        <a:pt x="612" y="264"/>
                        <a:pt x="504" y="128"/>
                        <a:pt x="384" y="64"/>
                      </a:cubicBezTo>
                      <a:cubicBezTo>
                        <a:pt x="264" y="0"/>
                        <a:pt x="64" y="24"/>
                        <a:pt x="0" y="16"/>
                      </a:cubicBezTo>
                    </a:path>
                  </a:pathLst>
                </a:custGeom>
                <a:noFill/>
                <a:ln w="19050" cap="flat" cmpd="sng">
                  <a:solidFill>
                    <a:schemeClr val="tx1"/>
                  </a:solidFill>
                  <a:prstDash val="solid"/>
                  <a:round/>
                  <a:headEnd type="none" w="med" len="med"/>
                  <a:tailEnd type="triangle" w="med" len="med"/>
                </a:ln>
              </p:spPr>
              <p:txBody>
                <a:bodyPr/>
                <a:p>
                  <a:endParaRPr lang="zh-CN" altLang="en-US" sz="2400"/>
                </a:p>
              </p:txBody>
            </p:sp>
          </p:grpSp>
        </p:grpSp>
        <p:sp>
          <p:nvSpPr>
            <p:cNvPr id="396306" name="矩形 442386"/>
            <p:cNvSpPr/>
            <p:nvPr/>
          </p:nvSpPr>
          <p:spPr>
            <a:xfrm>
              <a:off x="862" y="1520"/>
              <a:ext cx="2178" cy="204"/>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7-7   </a:t>
              </a:r>
              <a:r>
                <a:rPr lang="zh-CN" altLang="en-US" sz="2000" b="1" dirty="0">
                  <a:latin typeface="Times New Roman" panose="02020603050405020304" pitchFamily="2" charset="0"/>
                  <a:ea typeface="宋体" panose="02010600030101010101" pitchFamily="2" charset="-122"/>
                </a:rPr>
                <a:t>有向无权图的数组存储</a:t>
              </a:r>
              <a:endParaRPr lang="zh-CN" altLang="en-US" sz="2000" b="1" dirty="0">
                <a:latin typeface="Times New Roman" panose="02020603050405020304" pitchFamily="2" charset="0"/>
                <a:ea typeface="宋体" panose="02010600030101010101" pitchFamily="2" charset="-122"/>
              </a:endParaRPr>
            </a:p>
          </p:txBody>
        </p:sp>
        <p:grpSp>
          <p:nvGrpSpPr>
            <p:cNvPr id="396307" name="组合 442387"/>
            <p:cNvGrpSpPr/>
            <p:nvPr/>
          </p:nvGrpSpPr>
          <p:grpSpPr>
            <a:xfrm>
              <a:off x="1406" y="0"/>
              <a:ext cx="1043" cy="1452"/>
              <a:chOff x="0" y="0"/>
              <a:chExt cx="1043" cy="1452"/>
            </a:xfrm>
          </p:grpSpPr>
          <p:sp>
            <p:nvSpPr>
              <p:cNvPr id="396308" name="矩形 442388"/>
              <p:cNvSpPr/>
              <p:nvPr/>
            </p:nvSpPr>
            <p:spPr>
              <a:xfrm>
                <a:off x="0" y="1248"/>
                <a:ext cx="1043"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(b)   </a:t>
                </a:r>
                <a:r>
                  <a:rPr lang="zh-CN" altLang="en-US" sz="2000" b="1" dirty="0">
                    <a:latin typeface="Times New Roman" panose="02020603050405020304" pitchFamily="2" charset="0"/>
                    <a:ea typeface="宋体" panose="02010600030101010101" pitchFamily="2" charset="-122"/>
                  </a:rPr>
                  <a:t>顶点矩阵</a:t>
                </a:r>
                <a:endParaRPr lang="zh-CN" altLang="en-US" sz="2000" b="1" dirty="0">
                  <a:latin typeface="Times New Roman" panose="02020603050405020304" pitchFamily="2" charset="0"/>
                  <a:ea typeface="宋体" panose="02010600030101010101" pitchFamily="2" charset="-122"/>
                </a:endParaRPr>
              </a:p>
            </p:txBody>
          </p:sp>
          <p:grpSp>
            <p:nvGrpSpPr>
              <p:cNvPr id="396309" name="组合 442389"/>
              <p:cNvGrpSpPr/>
              <p:nvPr/>
            </p:nvGrpSpPr>
            <p:grpSpPr>
              <a:xfrm>
                <a:off x="266" y="0"/>
                <a:ext cx="453" cy="1160"/>
                <a:chOff x="0" y="0"/>
                <a:chExt cx="453" cy="1160"/>
              </a:xfrm>
            </p:grpSpPr>
            <p:sp>
              <p:nvSpPr>
                <p:cNvPr id="396310" name="矩形 442390"/>
                <p:cNvSpPr/>
                <p:nvPr/>
              </p:nvSpPr>
              <p:spPr>
                <a:xfrm>
                  <a:off x="0" y="0"/>
                  <a:ext cx="453"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vexs</a:t>
                  </a:r>
                  <a:endParaRPr lang="en-US" altLang="x-none" sz="2400" dirty="0">
                    <a:latin typeface="Times New Roman" panose="02020603050405020304" pitchFamily="2" charset="0"/>
                    <a:ea typeface="宋体" panose="02010600030101010101" pitchFamily="2" charset="-122"/>
                  </a:endParaRPr>
                </a:p>
              </p:txBody>
            </p:sp>
            <p:sp>
              <p:nvSpPr>
                <p:cNvPr id="396311" name="矩形 442391"/>
                <p:cNvSpPr/>
                <p:nvPr/>
              </p:nvSpPr>
              <p:spPr>
                <a:xfrm>
                  <a:off x="58" y="248"/>
                  <a:ext cx="360" cy="181"/>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96312" name="矩形 442392"/>
                <p:cNvSpPr/>
                <p:nvPr/>
              </p:nvSpPr>
              <p:spPr>
                <a:xfrm>
                  <a:off x="61" y="427"/>
                  <a:ext cx="360" cy="181"/>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96313" name="矩形 442393"/>
                <p:cNvSpPr/>
                <p:nvPr/>
              </p:nvSpPr>
              <p:spPr>
                <a:xfrm>
                  <a:off x="61" y="611"/>
                  <a:ext cx="360" cy="181"/>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96314" name="矩形 442394"/>
                <p:cNvSpPr/>
                <p:nvPr/>
              </p:nvSpPr>
              <p:spPr>
                <a:xfrm>
                  <a:off x="61" y="795"/>
                  <a:ext cx="360" cy="181"/>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96315" name="矩形 442395"/>
                <p:cNvSpPr/>
                <p:nvPr/>
              </p:nvSpPr>
              <p:spPr>
                <a:xfrm>
                  <a:off x="64" y="979"/>
                  <a:ext cx="360" cy="181"/>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grpSp>
        </p:grpSp>
        <p:grpSp>
          <p:nvGrpSpPr>
            <p:cNvPr id="396316" name="组合 442396"/>
            <p:cNvGrpSpPr/>
            <p:nvPr/>
          </p:nvGrpSpPr>
          <p:grpSpPr>
            <a:xfrm>
              <a:off x="2858" y="45"/>
              <a:ext cx="1328" cy="1370"/>
              <a:chOff x="0" y="0"/>
              <a:chExt cx="1328" cy="1370"/>
            </a:xfrm>
          </p:grpSpPr>
          <p:sp>
            <p:nvSpPr>
              <p:cNvPr id="396317" name="矩形 442397"/>
              <p:cNvSpPr/>
              <p:nvPr/>
            </p:nvSpPr>
            <p:spPr>
              <a:xfrm>
                <a:off x="136" y="1166"/>
                <a:ext cx="1065"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(c)   </a:t>
                </a:r>
                <a:r>
                  <a:rPr lang="zh-CN" altLang="en-US" sz="2000" b="1" dirty="0">
                    <a:latin typeface="Times New Roman" panose="02020603050405020304" pitchFamily="2" charset="0"/>
                    <a:ea typeface="宋体" panose="02010600030101010101" pitchFamily="2" charset="-122"/>
                  </a:rPr>
                  <a:t>邻接矩阵</a:t>
                </a:r>
                <a:endParaRPr lang="zh-CN" altLang="en-US" sz="2000" b="1" dirty="0">
                  <a:latin typeface="Times New Roman" panose="02020603050405020304" pitchFamily="2" charset="0"/>
                  <a:ea typeface="宋体" panose="02010600030101010101" pitchFamily="2" charset="-122"/>
                </a:endParaRPr>
              </a:p>
            </p:txBody>
          </p:sp>
          <p:grpSp>
            <p:nvGrpSpPr>
              <p:cNvPr id="396318" name="组合 442398"/>
              <p:cNvGrpSpPr/>
              <p:nvPr/>
            </p:nvGrpSpPr>
            <p:grpSpPr>
              <a:xfrm>
                <a:off x="0" y="0"/>
                <a:ext cx="1328" cy="1135"/>
                <a:chOff x="0" y="0"/>
                <a:chExt cx="1328" cy="1135"/>
              </a:xfrm>
            </p:grpSpPr>
            <p:sp>
              <p:nvSpPr>
                <p:cNvPr id="396319" name="矩形 442399"/>
                <p:cNvSpPr/>
                <p:nvPr/>
              </p:nvSpPr>
              <p:spPr>
                <a:xfrm>
                  <a:off x="48" y="0"/>
                  <a:ext cx="1202" cy="204"/>
                </a:xfrm>
                <a:prstGeom prst="rect">
                  <a:avLst/>
                </a:prstGeom>
                <a:noFill/>
                <a:ln w="9525">
                  <a:noFill/>
                </a:ln>
              </p:spPr>
              <p:txBody>
                <a:bodyPr wrap="none" anchor="ctr"/>
                <a:p>
                  <a:r>
                    <a:rPr lang="en-US" altLang="x-none" sz="2400" dirty="0">
                      <a:latin typeface="宋体" panose="02010600030101010101" pitchFamily="2" charset="-122"/>
                      <a:ea typeface="宋体" panose="02010600030101010101" pitchFamily="2" charset="-122"/>
                    </a:rPr>
                    <a:t>0  </a:t>
                  </a:r>
                  <a:r>
                    <a:rPr lang="en-US" altLang="x-none" sz="2400" dirty="0">
                      <a:latin typeface="Times New Roman" panose="02020603050405020304" pitchFamily="2" charset="0"/>
                      <a:ea typeface="宋体" panose="02010600030101010101" pitchFamily="2" charset="-122"/>
                    </a:rPr>
                    <a:t>1   1   </a:t>
                  </a:r>
                  <a:r>
                    <a:rPr lang="en-US" altLang="x-none" sz="2400" dirty="0">
                      <a:latin typeface="宋体" panose="02010600030101010101" pitchFamily="2" charset="-122"/>
                      <a:ea typeface="宋体" panose="02010600030101010101" pitchFamily="2" charset="-122"/>
                    </a:rPr>
                    <a:t>0  1</a:t>
                  </a:r>
                  <a:endParaRPr lang="en-US" altLang="x-none" sz="2400" dirty="0">
                    <a:latin typeface="宋体" panose="02010600030101010101" pitchFamily="2" charset="-122"/>
                    <a:ea typeface="宋体" panose="02010600030101010101" pitchFamily="2" charset="-122"/>
                  </a:endParaRPr>
                </a:p>
              </p:txBody>
            </p:sp>
            <p:sp>
              <p:nvSpPr>
                <p:cNvPr id="396320" name="矩形 442400"/>
                <p:cNvSpPr/>
                <p:nvPr/>
              </p:nvSpPr>
              <p:spPr>
                <a:xfrm>
                  <a:off x="48" y="240"/>
                  <a:ext cx="1202"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0    0   0   0    0</a:t>
                  </a:r>
                  <a:endParaRPr lang="en-US" altLang="x-none" sz="2400" dirty="0">
                    <a:latin typeface="Times New Roman" panose="02020603050405020304" pitchFamily="2" charset="0"/>
                    <a:ea typeface="宋体" panose="02010600030101010101" pitchFamily="2" charset="-122"/>
                  </a:endParaRPr>
                </a:p>
              </p:txBody>
            </p:sp>
            <p:sp>
              <p:nvSpPr>
                <p:cNvPr id="396321" name="矩形 442401"/>
                <p:cNvSpPr/>
                <p:nvPr/>
              </p:nvSpPr>
              <p:spPr>
                <a:xfrm>
                  <a:off x="48" y="468"/>
                  <a:ext cx="1202"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0    0   0   1    </a:t>
                  </a:r>
                  <a:r>
                    <a:rPr lang="en-US" altLang="x-none" sz="2400" dirty="0">
                      <a:latin typeface="宋体" panose="02010600030101010101" pitchFamily="2" charset="-122"/>
                      <a:ea typeface="宋体" panose="02010600030101010101" pitchFamily="2" charset="-122"/>
                    </a:rPr>
                    <a:t>1</a:t>
                  </a:r>
                  <a:endParaRPr lang="en-US" altLang="x-none" sz="2400" dirty="0">
                    <a:latin typeface="宋体" panose="02010600030101010101" pitchFamily="2" charset="-122"/>
                    <a:ea typeface="宋体" panose="02010600030101010101" pitchFamily="2" charset="-122"/>
                  </a:endParaRPr>
                </a:p>
              </p:txBody>
            </p:sp>
            <p:sp>
              <p:nvSpPr>
                <p:cNvPr id="396322" name="矩形 442402"/>
                <p:cNvSpPr/>
                <p:nvPr/>
              </p:nvSpPr>
              <p:spPr>
                <a:xfrm>
                  <a:off x="48" y="700"/>
                  <a:ext cx="1202" cy="204"/>
                </a:xfrm>
                <a:prstGeom prst="rect">
                  <a:avLst/>
                </a:prstGeom>
                <a:noFill/>
                <a:ln w="9525">
                  <a:noFill/>
                </a:ln>
              </p:spPr>
              <p:txBody>
                <a:bodyPr wrap="none" anchor="ctr"/>
                <a:p>
                  <a:r>
                    <a:rPr lang="en-US" altLang="x-none" sz="2400" dirty="0">
                      <a:latin typeface="宋体" panose="02010600030101010101" pitchFamily="2" charset="-122"/>
                      <a:ea typeface="宋体" panose="02010600030101010101" pitchFamily="2" charset="-122"/>
                    </a:rPr>
                    <a:t>1  </a:t>
                  </a:r>
                  <a:r>
                    <a:rPr lang="en-US" altLang="x-none" sz="2400" dirty="0">
                      <a:latin typeface="Times New Roman" panose="02020603050405020304" pitchFamily="2" charset="0"/>
                      <a:ea typeface="宋体" panose="02010600030101010101" pitchFamily="2" charset="-122"/>
                    </a:rPr>
                    <a:t>1   0   0    0</a:t>
                  </a:r>
                  <a:endParaRPr lang="en-US" altLang="x-none" sz="2400" dirty="0">
                    <a:latin typeface="Times New Roman" panose="02020603050405020304" pitchFamily="2" charset="0"/>
                    <a:ea typeface="宋体" panose="02010600030101010101" pitchFamily="2" charset="-122"/>
                  </a:endParaRPr>
                </a:p>
              </p:txBody>
            </p:sp>
            <p:sp>
              <p:nvSpPr>
                <p:cNvPr id="396323" name="左中括号 442403"/>
                <p:cNvSpPr/>
                <p:nvPr/>
              </p:nvSpPr>
              <p:spPr>
                <a:xfrm>
                  <a:off x="0" y="24"/>
                  <a:ext cx="45" cy="1111"/>
                </a:xfrm>
                <a:prstGeom prst="leftBracket">
                  <a:avLst>
                    <a:gd name="adj" fmla="val 205626"/>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396324" name="右中括号 442404"/>
                <p:cNvSpPr/>
                <p:nvPr/>
              </p:nvSpPr>
              <p:spPr>
                <a:xfrm>
                  <a:off x="1283" y="12"/>
                  <a:ext cx="45" cy="1111"/>
                </a:xfrm>
                <a:prstGeom prst="rightBracket">
                  <a:avLst>
                    <a:gd name="adj" fmla="val 205626"/>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396325" name="矩形 442405"/>
                <p:cNvSpPr/>
                <p:nvPr/>
              </p:nvSpPr>
              <p:spPr>
                <a:xfrm>
                  <a:off x="48" y="920"/>
                  <a:ext cx="1202" cy="204"/>
                </a:xfrm>
                <a:prstGeom prst="rect">
                  <a:avLst/>
                </a:prstGeom>
                <a:noFill/>
                <a:ln w="9525">
                  <a:noFill/>
                </a:ln>
              </p:spPr>
              <p:txBody>
                <a:bodyPr wrap="none" anchor="ctr"/>
                <a:p>
                  <a:r>
                    <a:rPr lang="en-US" altLang="x-none" sz="2400" dirty="0">
                      <a:latin typeface="宋体" panose="02010600030101010101" pitchFamily="2" charset="-122"/>
                      <a:ea typeface="宋体" panose="02010600030101010101" pitchFamily="2" charset="-122"/>
                    </a:rPr>
                    <a:t>0  </a:t>
                  </a:r>
                  <a:r>
                    <a:rPr lang="en-US" altLang="x-none" sz="2400" dirty="0">
                      <a:latin typeface="Times New Roman" panose="02020603050405020304" pitchFamily="2" charset="0"/>
                      <a:ea typeface="宋体" panose="02010600030101010101" pitchFamily="2" charset="-122"/>
                    </a:rPr>
                    <a:t>0   </a:t>
                  </a:r>
                  <a:r>
                    <a:rPr lang="en-US" altLang="x-none" sz="2400" dirty="0">
                      <a:latin typeface="宋体" panose="02010600030101010101" pitchFamily="2" charset="-122"/>
                      <a:ea typeface="宋体" panose="02010600030101010101" pitchFamily="2" charset="-122"/>
                    </a:rPr>
                    <a:t>0</a:t>
                  </a:r>
                  <a:r>
                    <a:rPr lang="en-US" altLang="x-none" sz="2400" dirty="0">
                      <a:latin typeface="Times New Roman" panose="02020603050405020304" pitchFamily="2" charset="0"/>
                      <a:ea typeface="宋体" panose="02010600030101010101" pitchFamily="2" charset="-122"/>
                    </a:rPr>
                    <a:t>   1    0</a:t>
                  </a:r>
                  <a:endParaRPr lang="en-US" altLang="x-none" sz="2400" dirty="0">
                    <a:latin typeface="Times New Roman" panose="02020603050405020304" pitchFamily="2" charset="0"/>
                    <a:ea typeface="宋体" panose="02010600030101010101" pitchFamily="2" charset="-122"/>
                  </a:endParaRPr>
                </a:p>
              </p:txBody>
            </p:sp>
            <p:sp>
              <p:nvSpPr>
                <p:cNvPr id="396326" name="直接连接符 442406"/>
                <p:cNvSpPr/>
                <p:nvPr/>
              </p:nvSpPr>
              <p:spPr>
                <a:xfrm>
                  <a:off x="96" y="60"/>
                  <a:ext cx="1152" cy="1008"/>
                </a:xfrm>
                <a:prstGeom prst="line">
                  <a:avLst/>
                </a:prstGeom>
                <a:ln w="28575" cap="flat" cmpd="sng">
                  <a:solidFill>
                    <a:schemeClr val="hlink"/>
                  </a:solidFill>
                  <a:prstDash val="dash"/>
                  <a:round/>
                  <a:headEnd type="none" w="med" len="med"/>
                  <a:tailEnd type="none" w="med" len="med"/>
                </a:ln>
              </p:spPr>
            </p:sp>
          </p:grpSp>
        </p:grpSp>
      </p:grpSp>
      <p:sp>
        <p:nvSpPr>
          <p:cNvPr id="396327" name="矩形 442407"/>
          <p:cNvSpPr/>
          <p:nvPr/>
        </p:nvSpPr>
        <p:spPr>
          <a:xfrm>
            <a:off x="1676400" y="3141663"/>
            <a:ext cx="8812213" cy="1727200"/>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en-US" altLang="x-none" sz="3600" b="1" dirty="0">
                <a:solidFill>
                  <a:schemeClr val="folHlink"/>
                </a:solidFill>
                <a:latin typeface="Times New Roman" panose="02020603050405020304" pitchFamily="2" charset="0"/>
                <a:ea typeface="宋体" panose="02010600030101010101" pitchFamily="2" charset="-122"/>
              </a:rPr>
              <a:t>(2)  </a:t>
            </a:r>
            <a:r>
              <a:rPr lang="zh-CN" altLang="en-US" sz="3600" b="1" dirty="0">
                <a:solidFill>
                  <a:schemeClr val="folHlink"/>
                </a:solidFill>
                <a:latin typeface="Times New Roman" panose="02020603050405020304" pitchFamily="2" charset="0"/>
                <a:ea typeface="宋体" panose="02010600030101010101" pitchFamily="2" charset="-122"/>
              </a:rPr>
              <a:t>带权图的邻接矩阵</a:t>
            </a:r>
            <a:endParaRPr lang="zh-CN" altLang="en-US" sz="3600" b="1" dirty="0">
              <a:solidFill>
                <a:schemeClr val="folHlink"/>
              </a:solidFill>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有向带权图</a:t>
            </a:r>
            <a:r>
              <a:rPr lang="en-US" altLang="x-none" sz="2800" b="1" dirty="0">
                <a:latin typeface="Times New Roman" panose="02020603050405020304" pitchFamily="2" charset="0"/>
                <a:ea typeface="宋体" panose="02010600030101010101" pitchFamily="2" charset="-122"/>
              </a:rPr>
              <a:t>G=(V</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E)</a:t>
            </a:r>
            <a:r>
              <a:rPr lang="zh-CN" altLang="en-US" sz="2800" b="1" dirty="0">
                <a:latin typeface="Times New Roman" panose="02020603050405020304" pitchFamily="2" charset="0"/>
                <a:ea typeface="宋体" panose="02010600030101010101" pitchFamily="2" charset="-122"/>
              </a:rPr>
              <a:t>的邻接矩阵如图</a:t>
            </a:r>
            <a:r>
              <a:rPr lang="en-US" altLang="x-none" sz="2800" b="1" dirty="0">
                <a:latin typeface="Times New Roman" panose="02020603050405020304" pitchFamily="2" charset="0"/>
                <a:ea typeface="宋体" panose="02010600030101010101" pitchFamily="2" charset="-122"/>
              </a:rPr>
              <a:t>7-8</a:t>
            </a:r>
            <a:r>
              <a:rPr lang="zh-CN" altLang="en-US" sz="2800" b="1" dirty="0">
                <a:latin typeface="Times New Roman" panose="02020603050405020304" pitchFamily="2" charset="0"/>
                <a:ea typeface="宋体" panose="02010600030101010101" pitchFamily="2" charset="-122"/>
              </a:rPr>
              <a:t>所示。其元素的定义如下：</a:t>
            </a:r>
            <a:endParaRPr lang="zh-CN" altLang="en-US" sz="2800" b="1" dirty="0">
              <a:latin typeface="Times New Roman" panose="02020603050405020304" pitchFamily="2" charset="0"/>
              <a:ea typeface="宋体" panose="02010600030101010101" pitchFamily="2" charset="-122"/>
            </a:endParaRPr>
          </a:p>
        </p:txBody>
      </p:sp>
      <p:grpSp>
        <p:nvGrpSpPr>
          <p:cNvPr id="396328" name="组合 442408"/>
          <p:cNvGrpSpPr/>
          <p:nvPr/>
        </p:nvGrpSpPr>
        <p:grpSpPr>
          <a:xfrm>
            <a:off x="1746250" y="4941888"/>
            <a:ext cx="8382000" cy="1223962"/>
            <a:chOff x="0" y="0"/>
            <a:chExt cx="5280" cy="771"/>
          </a:xfrm>
        </p:grpSpPr>
        <p:grpSp>
          <p:nvGrpSpPr>
            <p:cNvPr id="396329" name="组合 442409"/>
            <p:cNvGrpSpPr/>
            <p:nvPr/>
          </p:nvGrpSpPr>
          <p:grpSpPr>
            <a:xfrm>
              <a:off x="0" y="0"/>
              <a:ext cx="5280" cy="771"/>
              <a:chOff x="0" y="0"/>
              <a:chExt cx="5280" cy="771"/>
            </a:xfrm>
          </p:grpSpPr>
          <p:sp>
            <p:nvSpPr>
              <p:cNvPr id="396330" name="矩形 442410"/>
              <p:cNvSpPr/>
              <p:nvPr/>
            </p:nvSpPr>
            <p:spPr>
              <a:xfrm>
                <a:off x="928" y="0"/>
                <a:ext cx="4352" cy="295"/>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w</a:t>
                </a:r>
                <a:r>
                  <a:rPr lang="en-US" altLang="x-none" sz="2800" b="1" baseline="-18000" dirty="0">
                    <a:latin typeface="Times New Roman" panose="02020603050405020304" pitchFamily="2" charset="0"/>
                    <a:ea typeface="宋体" panose="02010600030101010101" pitchFamily="2" charset="-122"/>
                  </a:rPr>
                  <a:t>ij   </a:t>
                </a:r>
                <a:r>
                  <a:rPr lang="en-US" altLang="x-none" sz="28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若</a:t>
                </a:r>
                <a:r>
                  <a:rPr lang="en-US" altLang="x-none" sz="2800" b="1" dirty="0">
                    <a:latin typeface="Times New Roman" panose="02020603050405020304" pitchFamily="2" charset="0"/>
                    <a:ea typeface="宋体" panose="02010600030101010101" pitchFamily="2" charset="-122"/>
                  </a:rPr>
                  <a:t>&lt;v</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,v</a:t>
                </a:r>
                <a:r>
                  <a:rPr lang="en-US" altLang="x-none" sz="2800" b="1" baseline="-18000" dirty="0">
                    <a:latin typeface="Times New Roman" panose="02020603050405020304" pitchFamily="2" charset="0"/>
                    <a:ea typeface="宋体" panose="02010600030101010101" pitchFamily="2" charset="-122"/>
                  </a:rPr>
                  <a:t>j</a:t>
                </a:r>
                <a:r>
                  <a:rPr lang="en-US" altLang="x-none" sz="2800" b="1" dirty="0">
                    <a:latin typeface="Times New Roman" panose="02020603050405020304" pitchFamily="2" charset="0"/>
                    <a:ea typeface="宋体" panose="02010600030101010101" pitchFamily="2" charset="-122"/>
                  </a:rPr>
                  <a:t>&gt;</a:t>
                </a:r>
                <a:r>
                  <a:rPr lang="en-US" altLang="x-none" sz="2800" b="1" dirty="0">
                    <a:latin typeface="楷体_GB2312" pitchFamily="1" charset="-122"/>
                    <a:ea typeface="楷体_GB2312" pitchFamily="1" charset="-122"/>
                    <a:sym typeface="Symbol" panose="05050102010706020507" pitchFamily="2" charset="2"/>
                  </a:rPr>
                  <a:t></a:t>
                </a:r>
                <a:r>
                  <a:rPr lang="en-US" altLang="x-none" sz="2800" b="1" dirty="0">
                    <a:latin typeface="Times New Roman" panose="02020603050405020304" pitchFamily="2" charset="0"/>
                    <a:ea typeface="Arial Unicode MS" panose="020B0604020202020204" charset="-122"/>
                  </a:rPr>
                  <a:t>E</a:t>
                </a:r>
                <a:r>
                  <a:rPr lang="zh-CN" altLang="en-US" sz="2800" b="1" dirty="0">
                    <a:latin typeface="Times New Roman" panose="02020603050405020304" pitchFamily="2" charset="0"/>
                    <a:ea typeface="宋体" panose="02010600030101010101" pitchFamily="2" charset="-122"/>
                  </a:rPr>
                  <a:t>，即</a:t>
                </a:r>
                <a:r>
                  <a:rPr lang="en-US" altLang="x-none" sz="2800" b="1" dirty="0">
                    <a:latin typeface="Times New Roman" panose="02020603050405020304" pitchFamily="2" charset="0"/>
                    <a:ea typeface="宋体" panose="02010600030101010101" pitchFamily="2" charset="-122"/>
                  </a:rPr>
                  <a:t>v</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 , v</a:t>
                </a:r>
                <a:r>
                  <a:rPr lang="en-US" altLang="x-none" sz="2800" b="1" baseline="-18000" dirty="0">
                    <a:latin typeface="Times New Roman" panose="02020603050405020304" pitchFamily="2" charset="0"/>
                    <a:ea typeface="宋体" panose="02010600030101010101" pitchFamily="2" charset="-122"/>
                  </a:rPr>
                  <a:t>j</a:t>
                </a:r>
                <a:r>
                  <a:rPr lang="zh-CN" altLang="en-US" sz="2800" b="1" dirty="0">
                    <a:latin typeface="Times New Roman" panose="02020603050405020304" pitchFamily="2" charset="0"/>
                    <a:ea typeface="宋体" panose="02010600030101010101" pitchFamily="2" charset="-122"/>
                  </a:rPr>
                  <a:t>邻接，权值为</a:t>
                </a:r>
                <a:r>
                  <a:rPr lang="en-US" altLang="x-none" sz="2800" b="1" dirty="0">
                    <a:latin typeface="Times New Roman" panose="02020603050405020304" pitchFamily="2" charset="0"/>
                    <a:ea typeface="宋体" panose="02010600030101010101" pitchFamily="2" charset="-122"/>
                  </a:rPr>
                  <a:t>w</a:t>
                </a:r>
                <a:r>
                  <a:rPr lang="en-US" altLang="x-none" sz="2800" b="1" baseline="-18000" dirty="0">
                    <a:latin typeface="Times New Roman" panose="02020603050405020304" pitchFamily="2" charset="0"/>
                    <a:ea typeface="宋体" panose="02010600030101010101" pitchFamily="2" charset="-122"/>
                  </a:rPr>
                  <a:t>ij</a:t>
                </a:r>
                <a:endParaRPr lang="en-US" altLang="x-none" sz="2800" b="1" baseline="-18000" dirty="0">
                  <a:latin typeface="Times New Roman" panose="02020603050405020304" pitchFamily="2" charset="0"/>
                  <a:ea typeface="宋体" panose="02010600030101010101" pitchFamily="2" charset="-122"/>
                </a:endParaRPr>
              </a:p>
            </p:txBody>
          </p:sp>
          <p:sp>
            <p:nvSpPr>
              <p:cNvPr id="396331" name="矩形 442411"/>
              <p:cNvSpPr/>
              <p:nvPr/>
            </p:nvSpPr>
            <p:spPr>
              <a:xfrm>
                <a:off x="928" y="476"/>
                <a:ext cx="3469" cy="295"/>
              </a:xfrm>
              <a:prstGeom prst="rect">
                <a:avLst/>
              </a:prstGeom>
              <a:noFill/>
              <a:ln w="9525">
                <a:noFill/>
              </a:ln>
            </p:spPr>
            <p:txBody>
              <a:bodyPr wrap="none" anchor="ctr"/>
              <a:p>
                <a:r>
                  <a:rPr lang="zh-CN" altLang="en-US" sz="2800" b="1" dirty="0">
                    <a:latin typeface="宋体" panose="02010600030101010101" pitchFamily="2" charset="-122"/>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  若</a:t>
                </a:r>
                <a:r>
                  <a:rPr lang="en-US" altLang="x-none" sz="2800" b="1" dirty="0">
                    <a:latin typeface="Times New Roman" panose="02020603050405020304" pitchFamily="2" charset="0"/>
                    <a:ea typeface="宋体" panose="02010600030101010101" pitchFamily="2" charset="-122"/>
                  </a:rPr>
                  <a:t>&lt;v</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,v</a:t>
                </a:r>
                <a:r>
                  <a:rPr lang="en-US" altLang="x-none" sz="2800" b="1" baseline="-18000" dirty="0">
                    <a:latin typeface="Times New Roman" panose="02020603050405020304" pitchFamily="2" charset="0"/>
                    <a:ea typeface="宋体" panose="02010600030101010101" pitchFamily="2" charset="-122"/>
                  </a:rPr>
                  <a:t>j</a:t>
                </a:r>
                <a:r>
                  <a:rPr lang="en-US" altLang="x-none" sz="2800" b="1" dirty="0">
                    <a:latin typeface="Times New Roman" panose="02020603050405020304" pitchFamily="2" charset="0"/>
                    <a:ea typeface="宋体" panose="02010600030101010101" pitchFamily="2" charset="-122"/>
                  </a:rPr>
                  <a:t>&gt;</a:t>
                </a:r>
                <a:r>
                  <a:rPr lang="en-US" altLang="x-none" sz="2800" b="1" dirty="0">
                    <a:latin typeface="楷体_GB2312" pitchFamily="1" charset="-122"/>
                    <a:ea typeface="楷体_GB2312" pitchFamily="1" charset="-122"/>
                    <a:sym typeface="Symbol" panose="05050102010706020507" pitchFamily="2" charset="2"/>
                  </a:rPr>
                  <a:t></a:t>
                </a:r>
                <a:r>
                  <a:rPr lang="en-US" altLang="x-none" sz="2800" b="1" dirty="0">
                    <a:latin typeface="Times New Roman" panose="02020603050405020304" pitchFamily="2" charset="0"/>
                    <a:ea typeface="Arial Unicode MS" panose="020B0604020202020204" charset="-122"/>
                  </a:rPr>
                  <a:t>E</a:t>
                </a:r>
                <a:r>
                  <a:rPr lang="zh-CN" altLang="en-US" sz="2800" b="1" dirty="0">
                    <a:latin typeface="Times New Roman" panose="02020603050405020304" pitchFamily="2" charset="0"/>
                    <a:ea typeface="宋体" panose="02010600030101010101" pitchFamily="2" charset="-122"/>
                  </a:rPr>
                  <a:t>，即</a:t>
                </a:r>
                <a:r>
                  <a:rPr lang="en-US" altLang="x-none" sz="2800" b="1" dirty="0">
                    <a:latin typeface="Times New Roman" panose="02020603050405020304" pitchFamily="2" charset="0"/>
                    <a:ea typeface="宋体" panose="02010600030101010101" pitchFamily="2" charset="-122"/>
                  </a:rPr>
                  <a:t>v</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 , v</a:t>
                </a:r>
                <a:r>
                  <a:rPr lang="en-US" altLang="x-none" sz="2800" b="1" baseline="-18000" dirty="0">
                    <a:latin typeface="Times New Roman" panose="02020603050405020304" pitchFamily="2" charset="0"/>
                    <a:ea typeface="宋体" panose="02010600030101010101" pitchFamily="2" charset="-122"/>
                  </a:rPr>
                  <a:t>j</a:t>
                </a:r>
                <a:r>
                  <a:rPr lang="zh-CN" altLang="en-US" sz="2800" b="1" dirty="0">
                    <a:latin typeface="Times New Roman" panose="02020603050405020304" pitchFamily="2" charset="0"/>
                    <a:ea typeface="宋体" panose="02010600030101010101" pitchFamily="2" charset="-122"/>
                  </a:rPr>
                  <a:t>不邻接时</a:t>
                </a:r>
                <a:endParaRPr lang="zh-CN" altLang="en-US" sz="2800" b="1" dirty="0">
                  <a:latin typeface="Times New Roman" panose="02020603050405020304" pitchFamily="2" charset="0"/>
                  <a:ea typeface="宋体" panose="02010600030101010101" pitchFamily="2" charset="-122"/>
                </a:endParaRPr>
              </a:p>
            </p:txBody>
          </p:sp>
          <p:sp>
            <p:nvSpPr>
              <p:cNvPr id="396332" name="矩形 442412"/>
              <p:cNvSpPr/>
              <p:nvPr/>
            </p:nvSpPr>
            <p:spPr>
              <a:xfrm>
                <a:off x="0" y="265"/>
                <a:ext cx="748" cy="272"/>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A[i][j]=</a:t>
                </a:r>
                <a:endParaRPr lang="en-US" altLang="x-none" sz="2800" b="1" dirty="0">
                  <a:latin typeface="Times New Roman" panose="02020603050405020304" pitchFamily="2" charset="0"/>
                  <a:ea typeface="宋体" panose="02010600030101010101" pitchFamily="2" charset="-122"/>
                </a:endParaRPr>
              </a:p>
            </p:txBody>
          </p:sp>
          <p:sp>
            <p:nvSpPr>
              <p:cNvPr id="396333" name="左大括号 442413"/>
              <p:cNvSpPr/>
              <p:nvPr/>
            </p:nvSpPr>
            <p:spPr>
              <a:xfrm>
                <a:off x="832" y="176"/>
                <a:ext cx="91" cy="453"/>
              </a:xfrm>
              <a:prstGeom prst="leftBrace">
                <a:avLst>
                  <a:gd name="adj1" fmla="val 41460"/>
                  <a:gd name="adj2" fmla="val 50000"/>
                </a:avLst>
              </a:prstGeom>
              <a:noFill/>
              <a:ln w="2857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sp>
          <p:nvSpPr>
            <p:cNvPr id="396334" name="直接连接符 442414"/>
            <p:cNvSpPr/>
            <p:nvPr/>
          </p:nvSpPr>
          <p:spPr>
            <a:xfrm flipH="1">
              <a:off x="2348" y="565"/>
              <a:ext cx="68" cy="182"/>
            </a:xfrm>
            <a:prstGeom prst="line">
              <a:avLst/>
            </a:prstGeom>
            <a:ln w="28575" cap="flat" cmpd="sng">
              <a:solidFill>
                <a:schemeClr val="tx1"/>
              </a:solidFill>
              <a:prstDash val="solid"/>
              <a:round/>
              <a:headEnd type="none" w="med" len="med"/>
              <a:tailEnd type="none" w="med" len="med"/>
            </a:ln>
          </p:spPr>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7313" name="组合 443393"/>
          <p:cNvGrpSpPr/>
          <p:nvPr/>
        </p:nvGrpSpPr>
        <p:grpSpPr>
          <a:xfrm>
            <a:off x="2351088" y="-4762"/>
            <a:ext cx="6788150" cy="2786062"/>
            <a:chOff x="0" y="0"/>
            <a:chExt cx="4276" cy="1756"/>
          </a:xfrm>
        </p:grpSpPr>
        <p:sp>
          <p:nvSpPr>
            <p:cNvPr id="397314" name="矩形 443394"/>
            <p:cNvSpPr/>
            <p:nvPr/>
          </p:nvSpPr>
          <p:spPr>
            <a:xfrm>
              <a:off x="1159" y="1552"/>
              <a:ext cx="2131" cy="204"/>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7-8  </a:t>
              </a:r>
              <a:r>
                <a:rPr lang="zh-CN" altLang="en-US" sz="2000" b="1" dirty="0">
                  <a:latin typeface="Times New Roman" panose="02020603050405020304" pitchFamily="2" charset="0"/>
                  <a:ea typeface="宋体" panose="02010600030101010101" pitchFamily="2" charset="-122"/>
                </a:rPr>
                <a:t>带权有向图的数组存储</a:t>
              </a:r>
              <a:endParaRPr lang="zh-CN" altLang="en-US" sz="2000" b="1" dirty="0">
                <a:latin typeface="Times New Roman" panose="02020603050405020304" pitchFamily="2" charset="0"/>
                <a:ea typeface="宋体" panose="02010600030101010101" pitchFamily="2" charset="-122"/>
              </a:endParaRPr>
            </a:p>
          </p:txBody>
        </p:sp>
        <p:grpSp>
          <p:nvGrpSpPr>
            <p:cNvPr id="397315" name="组合 443395"/>
            <p:cNvGrpSpPr/>
            <p:nvPr/>
          </p:nvGrpSpPr>
          <p:grpSpPr>
            <a:xfrm>
              <a:off x="1546" y="0"/>
              <a:ext cx="1043" cy="1436"/>
              <a:chOff x="0" y="0"/>
              <a:chExt cx="1043" cy="1436"/>
            </a:xfrm>
          </p:grpSpPr>
          <p:sp>
            <p:nvSpPr>
              <p:cNvPr id="397316" name="矩形 443396"/>
              <p:cNvSpPr/>
              <p:nvPr/>
            </p:nvSpPr>
            <p:spPr>
              <a:xfrm>
                <a:off x="0" y="1232"/>
                <a:ext cx="1043"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(b)   </a:t>
                </a:r>
                <a:r>
                  <a:rPr lang="zh-CN" altLang="en-US" sz="2000" b="1" dirty="0">
                    <a:latin typeface="Times New Roman" panose="02020603050405020304" pitchFamily="2" charset="0"/>
                    <a:ea typeface="宋体" panose="02010600030101010101" pitchFamily="2" charset="-122"/>
                  </a:rPr>
                  <a:t>顶点矩阵</a:t>
                </a:r>
                <a:endParaRPr lang="zh-CN" altLang="en-US" sz="2000" b="1" dirty="0">
                  <a:latin typeface="Times New Roman" panose="02020603050405020304" pitchFamily="2" charset="0"/>
                  <a:ea typeface="宋体" panose="02010600030101010101" pitchFamily="2" charset="-122"/>
                </a:endParaRPr>
              </a:p>
            </p:txBody>
          </p:sp>
          <p:grpSp>
            <p:nvGrpSpPr>
              <p:cNvPr id="397317" name="组合 443397"/>
              <p:cNvGrpSpPr/>
              <p:nvPr/>
            </p:nvGrpSpPr>
            <p:grpSpPr>
              <a:xfrm>
                <a:off x="266" y="0"/>
                <a:ext cx="453" cy="1134"/>
                <a:chOff x="0" y="0"/>
                <a:chExt cx="453" cy="1160"/>
              </a:xfrm>
            </p:grpSpPr>
            <p:sp>
              <p:nvSpPr>
                <p:cNvPr id="397318" name="矩形 443398"/>
                <p:cNvSpPr/>
                <p:nvPr/>
              </p:nvSpPr>
              <p:spPr>
                <a:xfrm>
                  <a:off x="0" y="0"/>
                  <a:ext cx="453"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vexs</a:t>
                  </a:r>
                  <a:endParaRPr lang="en-US" altLang="x-none" sz="2400" dirty="0">
                    <a:latin typeface="Times New Roman" panose="02020603050405020304" pitchFamily="2" charset="0"/>
                    <a:ea typeface="宋体" panose="02010600030101010101" pitchFamily="2" charset="-122"/>
                  </a:endParaRPr>
                </a:p>
              </p:txBody>
            </p:sp>
            <p:sp>
              <p:nvSpPr>
                <p:cNvPr id="397319" name="矩形 443399"/>
                <p:cNvSpPr/>
                <p:nvPr/>
              </p:nvSpPr>
              <p:spPr>
                <a:xfrm>
                  <a:off x="58" y="248"/>
                  <a:ext cx="360" cy="181"/>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97320" name="矩形 443400"/>
                <p:cNvSpPr/>
                <p:nvPr/>
              </p:nvSpPr>
              <p:spPr>
                <a:xfrm>
                  <a:off x="61" y="427"/>
                  <a:ext cx="360" cy="181"/>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97321" name="矩形 443401"/>
                <p:cNvSpPr/>
                <p:nvPr/>
              </p:nvSpPr>
              <p:spPr>
                <a:xfrm>
                  <a:off x="61" y="611"/>
                  <a:ext cx="360" cy="181"/>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97322" name="矩形 443402"/>
                <p:cNvSpPr/>
                <p:nvPr/>
              </p:nvSpPr>
              <p:spPr>
                <a:xfrm>
                  <a:off x="61" y="795"/>
                  <a:ext cx="360" cy="181"/>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97323" name="矩形 443403"/>
                <p:cNvSpPr/>
                <p:nvPr/>
              </p:nvSpPr>
              <p:spPr>
                <a:xfrm>
                  <a:off x="64" y="979"/>
                  <a:ext cx="360" cy="181"/>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grpSp>
        </p:grpSp>
        <p:grpSp>
          <p:nvGrpSpPr>
            <p:cNvPr id="397324" name="组合 443404"/>
            <p:cNvGrpSpPr/>
            <p:nvPr/>
          </p:nvGrpSpPr>
          <p:grpSpPr>
            <a:xfrm>
              <a:off x="2791" y="88"/>
              <a:ext cx="1485" cy="1360"/>
              <a:chOff x="0" y="0"/>
              <a:chExt cx="1485" cy="1360"/>
            </a:xfrm>
          </p:grpSpPr>
          <p:sp>
            <p:nvSpPr>
              <p:cNvPr id="397325" name="矩形 443405"/>
              <p:cNvSpPr/>
              <p:nvPr/>
            </p:nvSpPr>
            <p:spPr>
              <a:xfrm>
                <a:off x="183" y="1156"/>
                <a:ext cx="1065"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(c)   </a:t>
                </a:r>
                <a:r>
                  <a:rPr lang="zh-CN" altLang="en-US" sz="2000" b="1" dirty="0">
                    <a:latin typeface="Times New Roman" panose="02020603050405020304" pitchFamily="2" charset="0"/>
                    <a:ea typeface="宋体" panose="02010600030101010101" pitchFamily="2" charset="-122"/>
                  </a:rPr>
                  <a:t>邻接矩阵</a:t>
                </a:r>
                <a:endParaRPr lang="zh-CN" altLang="en-US" sz="2000" b="1" dirty="0">
                  <a:latin typeface="Times New Roman" panose="02020603050405020304" pitchFamily="2" charset="0"/>
                  <a:ea typeface="宋体" panose="02010600030101010101" pitchFamily="2" charset="-122"/>
                </a:endParaRPr>
              </a:p>
            </p:txBody>
          </p:sp>
          <p:grpSp>
            <p:nvGrpSpPr>
              <p:cNvPr id="397326" name="组合 443406"/>
              <p:cNvGrpSpPr/>
              <p:nvPr/>
            </p:nvGrpSpPr>
            <p:grpSpPr>
              <a:xfrm>
                <a:off x="0" y="0"/>
                <a:ext cx="1485" cy="1135"/>
                <a:chOff x="0" y="0"/>
                <a:chExt cx="1485" cy="1135"/>
              </a:xfrm>
            </p:grpSpPr>
            <p:sp>
              <p:nvSpPr>
                <p:cNvPr id="397327" name="矩形 443407"/>
                <p:cNvSpPr/>
                <p:nvPr/>
              </p:nvSpPr>
              <p:spPr>
                <a:xfrm>
                  <a:off x="48" y="0"/>
                  <a:ext cx="1383" cy="204"/>
                </a:xfrm>
                <a:prstGeom prst="rect">
                  <a:avLst/>
                </a:prstGeom>
                <a:noFill/>
                <a:ln w="9525">
                  <a:noFill/>
                </a:ln>
              </p:spPr>
              <p:txBody>
                <a:bodyPr wrap="none" anchor="ctr"/>
                <a:p>
                  <a:r>
                    <a:rPr lang="zh-CN" altLang="en-US" sz="2400" dirty="0">
                      <a:latin typeface="宋体" panose="02010600030101010101" pitchFamily="2" charset="-122"/>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6    2   </a:t>
                  </a:r>
                  <a:r>
                    <a:rPr lang="en-US" altLang="x-none" sz="2400" dirty="0">
                      <a:latin typeface="宋体" panose="02010600030101010101" pitchFamily="2" charset="-122"/>
                      <a:ea typeface="宋体" panose="02010600030101010101" pitchFamily="2" charset="-122"/>
                    </a:rPr>
                    <a:t>∞ ∞</a:t>
                  </a:r>
                  <a:endParaRPr lang="en-US" altLang="x-none" sz="2400" dirty="0">
                    <a:latin typeface="宋体" panose="02010600030101010101" pitchFamily="2" charset="-122"/>
                    <a:ea typeface="宋体" panose="02010600030101010101" pitchFamily="2" charset="-122"/>
                  </a:endParaRPr>
                </a:p>
              </p:txBody>
            </p:sp>
            <p:sp>
              <p:nvSpPr>
                <p:cNvPr id="397328" name="矩形 443408"/>
                <p:cNvSpPr/>
                <p:nvPr/>
              </p:nvSpPr>
              <p:spPr>
                <a:xfrm>
                  <a:off x="48" y="240"/>
                  <a:ext cx="1383" cy="204"/>
                </a:xfrm>
                <a:prstGeom prst="rect">
                  <a:avLst/>
                </a:prstGeom>
                <a:noFill/>
                <a:ln w="9525">
                  <a:noFill/>
                </a:ln>
              </p:spPr>
              <p:txBody>
                <a:bodyPr wrap="none" anchor="ctr"/>
                <a:p>
                  <a:r>
                    <a:rPr lang="zh-CN" altLang="en-US" sz="2400" dirty="0">
                      <a:latin typeface="宋体" panose="02010600030101010101" pitchFamily="2" charset="-122"/>
                      <a:ea typeface="宋体" panose="02010600030101010101" pitchFamily="2" charset="-122"/>
                    </a:rPr>
                    <a:t>∞ ∞</a:t>
                  </a:r>
                  <a:r>
                    <a:rPr lang="zh-CN" altLang="en-US" sz="2400" dirty="0">
                      <a:latin typeface="Times New Roman" panose="02020603050405020304" pitchFamily="2" charset="0"/>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zh-CN" altLang="en-US" sz="2400" dirty="0">
                      <a:latin typeface="Times New Roman" panose="02020603050405020304" pitchFamily="2" charset="0"/>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3</a:t>
                  </a:r>
                  <a:endParaRPr lang="en-US" altLang="x-none" sz="2400" dirty="0">
                    <a:latin typeface="Times New Roman" panose="02020603050405020304" pitchFamily="2" charset="0"/>
                    <a:ea typeface="宋体" panose="02010600030101010101" pitchFamily="2" charset="-122"/>
                  </a:endParaRPr>
                </a:p>
              </p:txBody>
            </p:sp>
            <p:sp>
              <p:nvSpPr>
                <p:cNvPr id="397329" name="矩形 443409"/>
                <p:cNvSpPr/>
                <p:nvPr/>
              </p:nvSpPr>
              <p:spPr>
                <a:xfrm>
                  <a:off x="48" y="468"/>
                  <a:ext cx="1383" cy="204"/>
                </a:xfrm>
                <a:prstGeom prst="rect">
                  <a:avLst/>
                </a:prstGeom>
                <a:noFill/>
                <a:ln w="9525">
                  <a:noFill/>
                </a:ln>
              </p:spPr>
              <p:txBody>
                <a:bodyPr wrap="none" anchor="ctr"/>
                <a:p>
                  <a:r>
                    <a:rPr lang="zh-CN" altLang="en-US" sz="2400" dirty="0">
                      <a:latin typeface="宋体" panose="02010600030101010101" pitchFamily="2" charset="-122"/>
                      <a:ea typeface="宋体" panose="02010600030101010101" pitchFamily="2" charset="-122"/>
                    </a:rPr>
                    <a:t>∞</a:t>
                  </a:r>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3  </a:t>
                  </a:r>
                  <a:r>
                    <a:rPr lang="en-US" altLang="x-none" sz="2400" dirty="0">
                      <a:latin typeface="宋体" panose="02010600030101010101" pitchFamily="2" charset="-122"/>
                      <a:ea typeface="宋体" panose="02010600030101010101" pitchFamily="2" charset="-122"/>
                    </a:rPr>
                    <a:t>∞</a:t>
                  </a:r>
                  <a:r>
                    <a:rPr lang="en-US" altLang="x-none" sz="2400" dirty="0">
                      <a:latin typeface="Times New Roman" panose="02020603050405020304" pitchFamily="2" charset="0"/>
                      <a:ea typeface="宋体" panose="02010600030101010101" pitchFamily="2" charset="-122"/>
                    </a:rPr>
                    <a:t>   1   </a:t>
                  </a:r>
                  <a:r>
                    <a:rPr lang="en-US" altLang="x-none" sz="2400" dirty="0">
                      <a:latin typeface="宋体" panose="02010600030101010101" pitchFamily="2" charset="-122"/>
                      <a:ea typeface="宋体" panose="02010600030101010101" pitchFamily="2" charset="-122"/>
                    </a:rPr>
                    <a:t>∞</a:t>
                  </a:r>
                  <a:endParaRPr lang="en-US" altLang="x-none" sz="2400" dirty="0">
                    <a:latin typeface="宋体" panose="02010600030101010101" pitchFamily="2" charset="-122"/>
                    <a:ea typeface="宋体" panose="02010600030101010101" pitchFamily="2" charset="-122"/>
                  </a:endParaRPr>
                </a:p>
              </p:txBody>
            </p:sp>
            <p:sp>
              <p:nvSpPr>
                <p:cNvPr id="397330" name="矩形 443410"/>
                <p:cNvSpPr/>
                <p:nvPr/>
              </p:nvSpPr>
              <p:spPr>
                <a:xfrm>
                  <a:off x="48" y="700"/>
                  <a:ext cx="1383" cy="204"/>
                </a:xfrm>
                <a:prstGeom prst="rect">
                  <a:avLst/>
                </a:prstGeom>
                <a:noFill/>
                <a:ln w="9525">
                  <a:noFill/>
                </a:ln>
              </p:spPr>
              <p:txBody>
                <a:bodyPr wrap="none" anchor="ctr"/>
                <a:p>
                  <a:r>
                    <a:rPr lang="zh-CN" altLang="en-US" sz="2400" dirty="0">
                      <a:latin typeface="宋体" panose="02010600030101010101" pitchFamily="2" charset="-122"/>
                      <a:ea typeface="宋体" panose="02010600030101010101" pitchFamily="2" charset="-122"/>
                    </a:rPr>
                    <a:t>∞ </a:t>
                  </a:r>
                  <a:r>
                    <a:rPr lang="en-US" altLang="x-none" sz="2400" dirty="0">
                      <a:latin typeface="宋体" panose="02010600030101010101" pitchFamily="2" charset="-122"/>
                      <a:ea typeface="宋体" panose="02010600030101010101" pitchFamily="2" charset="-122"/>
                    </a:rPr>
                    <a:t>4 </a:t>
                  </a:r>
                  <a:r>
                    <a:rPr lang="en-US" altLang="x-none" sz="2400" dirty="0">
                      <a:latin typeface="Times New Roman" panose="02020603050405020304" pitchFamily="2" charset="0"/>
                      <a:ea typeface="宋体" panose="02010600030101010101" pitchFamily="2" charset="-122"/>
                    </a:rPr>
                    <a:t> </a:t>
                  </a:r>
                  <a:r>
                    <a:rPr lang="en-US" altLang="x-none" sz="2400" dirty="0">
                      <a:latin typeface="宋体" panose="02010600030101010101" pitchFamily="2" charset="-122"/>
                      <a:ea typeface="宋体" panose="02010600030101010101" pitchFamily="2" charset="-122"/>
                    </a:rPr>
                    <a:t>∞ ∞ </a:t>
                  </a:r>
                  <a:r>
                    <a:rPr lang="en-US" altLang="x-none" sz="2400" dirty="0">
                      <a:latin typeface="Times New Roman" panose="02020603050405020304" pitchFamily="2" charset="0"/>
                      <a:ea typeface="宋体" panose="02010600030101010101" pitchFamily="2" charset="-122"/>
                    </a:rPr>
                    <a:t> 5</a:t>
                  </a:r>
                  <a:endParaRPr lang="en-US" altLang="x-none" sz="2400" dirty="0">
                    <a:latin typeface="Times New Roman" panose="02020603050405020304" pitchFamily="2" charset="0"/>
                    <a:ea typeface="宋体" panose="02010600030101010101" pitchFamily="2" charset="-122"/>
                  </a:endParaRPr>
                </a:p>
              </p:txBody>
            </p:sp>
            <p:sp>
              <p:nvSpPr>
                <p:cNvPr id="397331" name="左中括号 443411"/>
                <p:cNvSpPr/>
                <p:nvPr/>
              </p:nvSpPr>
              <p:spPr>
                <a:xfrm>
                  <a:off x="0" y="24"/>
                  <a:ext cx="45" cy="1111"/>
                </a:xfrm>
                <a:prstGeom prst="leftBracket">
                  <a:avLst>
                    <a:gd name="adj" fmla="val 205626"/>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397332" name="右中括号 443412"/>
                <p:cNvSpPr/>
                <p:nvPr/>
              </p:nvSpPr>
              <p:spPr>
                <a:xfrm>
                  <a:off x="1440" y="12"/>
                  <a:ext cx="45" cy="1111"/>
                </a:xfrm>
                <a:prstGeom prst="rightBracket">
                  <a:avLst>
                    <a:gd name="adj" fmla="val 205626"/>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397333" name="矩形 443413"/>
                <p:cNvSpPr/>
                <p:nvPr/>
              </p:nvSpPr>
              <p:spPr>
                <a:xfrm>
                  <a:off x="48" y="920"/>
                  <a:ext cx="1383" cy="204"/>
                </a:xfrm>
                <a:prstGeom prst="rect">
                  <a:avLst/>
                </a:prstGeom>
                <a:noFill/>
                <a:ln w="9525">
                  <a:noFill/>
                </a:ln>
              </p:spPr>
              <p:txBody>
                <a:bodyPr wrap="none" anchor="ctr"/>
                <a:p>
                  <a:r>
                    <a:rPr lang="zh-CN" altLang="en-US" sz="2400" dirty="0">
                      <a:latin typeface="宋体" panose="02010600030101010101" pitchFamily="2" charset="-122"/>
                      <a:ea typeface="宋体" panose="02010600030101010101" pitchFamily="2" charset="-122"/>
                    </a:rPr>
                    <a:t>∞ ∞</a:t>
                  </a:r>
                  <a:r>
                    <a:rPr lang="zh-CN" altLang="en-US" sz="2400" dirty="0">
                      <a:latin typeface="Times New Roman" panose="02020603050405020304" pitchFamily="2" charset="0"/>
                      <a:ea typeface="宋体" panose="02010600030101010101" pitchFamily="2" charset="-122"/>
                    </a:rPr>
                    <a:t> </a:t>
                  </a:r>
                  <a:r>
                    <a:rPr lang="zh-CN" altLang="en-US" sz="2400" dirty="0">
                      <a:latin typeface="宋体" panose="02010600030101010101" pitchFamily="2" charset="-122"/>
                      <a:ea typeface="宋体" panose="02010600030101010101" pitchFamily="2" charset="-122"/>
                    </a:rPr>
                    <a:t>∞ ∞ ∞</a:t>
                  </a:r>
                  <a:endParaRPr lang="zh-CN" altLang="en-US" sz="2400" dirty="0">
                    <a:latin typeface="宋体" panose="02010600030101010101" pitchFamily="2" charset="-122"/>
                    <a:ea typeface="宋体" panose="02010600030101010101" pitchFamily="2" charset="-122"/>
                  </a:endParaRPr>
                </a:p>
              </p:txBody>
            </p:sp>
          </p:grpSp>
        </p:grpSp>
        <p:grpSp>
          <p:nvGrpSpPr>
            <p:cNvPr id="397334" name="组合 443414"/>
            <p:cNvGrpSpPr/>
            <p:nvPr/>
          </p:nvGrpSpPr>
          <p:grpSpPr>
            <a:xfrm>
              <a:off x="0" y="272"/>
              <a:ext cx="1447" cy="1164"/>
              <a:chOff x="0" y="0"/>
              <a:chExt cx="1447" cy="1164"/>
            </a:xfrm>
          </p:grpSpPr>
          <p:sp>
            <p:nvSpPr>
              <p:cNvPr id="397335" name="矩形 443415"/>
              <p:cNvSpPr/>
              <p:nvPr/>
            </p:nvSpPr>
            <p:spPr>
              <a:xfrm>
                <a:off x="0" y="960"/>
                <a:ext cx="1180"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(a)  </a:t>
                </a:r>
                <a:r>
                  <a:rPr lang="zh-CN" altLang="en-US" sz="2000" b="1" dirty="0">
                    <a:latin typeface="Times New Roman" panose="02020603050405020304" pitchFamily="2" charset="0"/>
                    <a:ea typeface="宋体" panose="02010600030101010101" pitchFamily="2" charset="-122"/>
                  </a:rPr>
                  <a:t>带权有向图</a:t>
                </a:r>
                <a:r>
                  <a:rPr lang="zh-CN" altLang="en-US" sz="2000" dirty="0">
                    <a:latin typeface="Times New Roman" panose="02020603050405020304" pitchFamily="2" charset="0"/>
                    <a:ea typeface="宋体" panose="02010600030101010101" pitchFamily="2" charset="-122"/>
                  </a:rPr>
                  <a:t> </a:t>
                </a:r>
                <a:endParaRPr lang="zh-CN" altLang="en-US" sz="2000" dirty="0">
                  <a:latin typeface="Times New Roman" panose="02020603050405020304" pitchFamily="2" charset="0"/>
                  <a:ea typeface="宋体" panose="02010600030101010101" pitchFamily="2" charset="-122"/>
                </a:endParaRPr>
              </a:p>
            </p:txBody>
          </p:sp>
          <p:grpSp>
            <p:nvGrpSpPr>
              <p:cNvPr id="397336" name="组合 443416"/>
              <p:cNvGrpSpPr/>
              <p:nvPr/>
            </p:nvGrpSpPr>
            <p:grpSpPr>
              <a:xfrm>
                <a:off x="7" y="0"/>
                <a:ext cx="1440" cy="840"/>
                <a:chOff x="0" y="0"/>
                <a:chExt cx="1440" cy="840"/>
              </a:xfrm>
            </p:grpSpPr>
            <p:sp>
              <p:nvSpPr>
                <p:cNvPr id="397337" name="矩形 443417"/>
                <p:cNvSpPr/>
                <p:nvPr/>
              </p:nvSpPr>
              <p:spPr>
                <a:xfrm>
                  <a:off x="992" y="88"/>
                  <a:ext cx="181" cy="181"/>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3</a:t>
                  </a:r>
                  <a:endParaRPr lang="en-US" altLang="x-none" sz="2000" dirty="0">
                    <a:latin typeface="Times New Roman" panose="02020603050405020304" pitchFamily="2" charset="0"/>
                    <a:ea typeface="宋体" panose="02010600030101010101" pitchFamily="2" charset="-122"/>
                  </a:endParaRPr>
                </a:p>
              </p:txBody>
            </p:sp>
            <p:sp>
              <p:nvSpPr>
                <p:cNvPr id="397338" name="矩形 443418"/>
                <p:cNvSpPr/>
                <p:nvPr/>
              </p:nvSpPr>
              <p:spPr>
                <a:xfrm>
                  <a:off x="939" y="440"/>
                  <a:ext cx="181" cy="181"/>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5</a:t>
                  </a:r>
                  <a:endParaRPr lang="en-US" altLang="x-none" sz="2000" dirty="0">
                    <a:latin typeface="Times New Roman" panose="02020603050405020304" pitchFamily="2" charset="0"/>
                    <a:ea typeface="宋体" panose="02010600030101010101" pitchFamily="2" charset="-122"/>
                  </a:endParaRPr>
                </a:p>
              </p:txBody>
            </p:sp>
            <p:sp>
              <p:nvSpPr>
                <p:cNvPr id="397339" name="矩形 443419"/>
                <p:cNvSpPr/>
                <p:nvPr/>
              </p:nvSpPr>
              <p:spPr>
                <a:xfrm>
                  <a:off x="656" y="392"/>
                  <a:ext cx="181" cy="181"/>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4</a:t>
                  </a:r>
                  <a:endParaRPr lang="en-US" altLang="x-none" sz="2000" dirty="0">
                    <a:latin typeface="Times New Roman" panose="02020603050405020304" pitchFamily="2" charset="0"/>
                    <a:ea typeface="宋体" panose="02010600030101010101" pitchFamily="2" charset="-122"/>
                  </a:endParaRPr>
                </a:p>
              </p:txBody>
            </p:sp>
            <p:sp>
              <p:nvSpPr>
                <p:cNvPr id="397340" name="矩形 443420"/>
                <p:cNvSpPr/>
                <p:nvPr/>
              </p:nvSpPr>
              <p:spPr>
                <a:xfrm>
                  <a:off x="384" y="568"/>
                  <a:ext cx="181" cy="181"/>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1</a:t>
                  </a:r>
                  <a:endParaRPr lang="en-US" altLang="x-none" sz="2000" dirty="0">
                    <a:latin typeface="Times New Roman" panose="02020603050405020304" pitchFamily="2" charset="0"/>
                    <a:ea typeface="宋体" panose="02010600030101010101" pitchFamily="2" charset="-122"/>
                  </a:endParaRPr>
                </a:p>
              </p:txBody>
            </p:sp>
            <p:sp>
              <p:nvSpPr>
                <p:cNvPr id="397341" name="矩形 443421"/>
                <p:cNvSpPr/>
                <p:nvPr/>
              </p:nvSpPr>
              <p:spPr>
                <a:xfrm>
                  <a:off x="0" y="336"/>
                  <a:ext cx="181" cy="181"/>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2</a:t>
                  </a:r>
                  <a:endParaRPr lang="en-US" altLang="x-none" sz="2000" dirty="0">
                    <a:latin typeface="Times New Roman" panose="02020603050405020304" pitchFamily="2" charset="0"/>
                    <a:ea typeface="宋体" panose="02010600030101010101" pitchFamily="2" charset="-122"/>
                  </a:endParaRPr>
                </a:p>
              </p:txBody>
            </p:sp>
            <p:sp>
              <p:nvSpPr>
                <p:cNvPr id="397342" name="矩形 443422"/>
                <p:cNvSpPr/>
                <p:nvPr/>
              </p:nvSpPr>
              <p:spPr>
                <a:xfrm>
                  <a:off x="376" y="0"/>
                  <a:ext cx="181" cy="181"/>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6</a:t>
                  </a:r>
                  <a:endParaRPr lang="en-US" altLang="x-none" sz="2000" dirty="0">
                    <a:latin typeface="Times New Roman" panose="02020603050405020304" pitchFamily="2" charset="0"/>
                    <a:ea typeface="宋体" panose="02010600030101010101" pitchFamily="2" charset="-122"/>
                  </a:endParaRPr>
                </a:p>
              </p:txBody>
            </p:sp>
            <p:sp>
              <p:nvSpPr>
                <p:cNvPr id="397343" name="椭圆 443423"/>
                <p:cNvSpPr/>
                <p:nvPr/>
              </p:nvSpPr>
              <p:spPr>
                <a:xfrm>
                  <a:off x="56" y="64"/>
                  <a:ext cx="227"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97344" name="椭圆 443424"/>
                <p:cNvSpPr/>
                <p:nvPr/>
              </p:nvSpPr>
              <p:spPr>
                <a:xfrm>
                  <a:off x="698" y="76"/>
                  <a:ext cx="227"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97345" name="椭圆 443425"/>
                <p:cNvSpPr/>
                <p:nvPr/>
              </p:nvSpPr>
              <p:spPr>
                <a:xfrm>
                  <a:off x="53" y="636"/>
                  <a:ext cx="227"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97346" name="椭圆 443426"/>
                <p:cNvSpPr/>
                <p:nvPr/>
              </p:nvSpPr>
              <p:spPr>
                <a:xfrm>
                  <a:off x="693" y="628"/>
                  <a:ext cx="227"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97347" name="椭圆 443427"/>
                <p:cNvSpPr/>
                <p:nvPr/>
              </p:nvSpPr>
              <p:spPr>
                <a:xfrm>
                  <a:off x="1213" y="316"/>
                  <a:ext cx="227"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sp>
              <p:nvSpPr>
                <p:cNvPr id="397348" name="直接连接符 443428"/>
                <p:cNvSpPr/>
                <p:nvPr/>
              </p:nvSpPr>
              <p:spPr>
                <a:xfrm>
                  <a:off x="168" y="280"/>
                  <a:ext cx="0" cy="363"/>
                </a:xfrm>
                <a:prstGeom prst="line">
                  <a:avLst/>
                </a:prstGeom>
                <a:ln w="19050" cap="flat" cmpd="sng">
                  <a:solidFill>
                    <a:schemeClr val="tx1"/>
                  </a:solidFill>
                  <a:prstDash val="solid"/>
                  <a:round/>
                  <a:headEnd type="none" w="med" len="med"/>
                  <a:tailEnd type="triangle" w="med" len="med"/>
                </a:ln>
              </p:spPr>
            </p:sp>
            <p:sp>
              <p:nvSpPr>
                <p:cNvPr id="397349" name="直接连接符 443429"/>
                <p:cNvSpPr/>
                <p:nvPr/>
              </p:nvSpPr>
              <p:spPr>
                <a:xfrm>
                  <a:off x="813" y="272"/>
                  <a:ext cx="0" cy="363"/>
                </a:xfrm>
                <a:prstGeom prst="line">
                  <a:avLst/>
                </a:prstGeom>
                <a:ln w="19050" cap="flat" cmpd="sng">
                  <a:solidFill>
                    <a:schemeClr val="tx1"/>
                  </a:solidFill>
                  <a:prstDash val="solid"/>
                  <a:round/>
                  <a:headEnd type="triangle" w="med" len="med"/>
                  <a:tailEnd type="none" w="med" len="med"/>
                </a:ln>
              </p:spPr>
            </p:sp>
            <p:sp>
              <p:nvSpPr>
                <p:cNvPr id="397350" name="直接连接符 443430"/>
                <p:cNvSpPr/>
                <p:nvPr/>
              </p:nvSpPr>
              <p:spPr>
                <a:xfrm>
                  <a:off x="288" y="168"/>
                  <a:ext cx="408" cy="0"/>
                </a:xfrm>
                <a:prstGeom prst="line">
                  <a:avLst/>
                </a:prstGeom>
                <a:ln w="19050" cap="flat" cmpd="sng">
                  <a:solidFill>
                    <a:schemeClr val="tx1"/>
                  </a:solidFill>
                  <a:prstDash val="solid"/>
                  <a:round/>
                  <a:headEnd type="none" w="med" len="med"/>
                  <a:tailEnd type="triangle" w="med" len="med"/>
                </a:ln>
              </p:spPr>
            </p:sp>
            <p:sp>
              <p:nvSpPr>
                <p:cNvPr id="397351" name="直接连接符 443431"/>
                <p:cNvSpPr/>
                <p:nvPr/>
              </p:nvSpPr>
              <p:spPr>
                <a:xfrm>
                  <a:off x="288" y="736"/>
                  <a:ext cx="408" cy="0"/>
                </a:xfrm>
                <a:prstGeom prst="line">
                  <a:avLst/>
                </a:prstGeom>
                <a:ln w="19050" cap="flat" cmpd="sng">
                  <a:solidFill>
                    <a:schemeClr val="tx1"/>
                  </a:solidFill>
                  <a:prstDash val="solid"/>
                  <a:round/>
                  <a:headEnd type="none" w="med" len="med"/>
                  <a:tailEnd type="triangle" w="med" len="med"/>
                </a:ln>
              </p:spPr>
            </p:sp>
            <p:sp>
              <p:nvSpPr>
                <p:cNvPr id="397352" name="直接连接符 443432"/>
                <p:cNvSpPr/>
                <p:nvPr/>
              </p:nvSpPr>
              <p:spPr>
                <a:xfrm flipV="1">
                  <a:off x="248" y="224"/>
                  <a:ext cx="453" cy="453"/>
                </a:xfrm>
                <a:prstGeom prst="line">
                  <a:avLst/>
                </a:prstGeom>
                <a:ln w="19050" cap="flat" cmpd="sng">
                  <a:solidFill>
                    <a:schemeClr val="tx1"/>
                  </a:solidFill>
                  <a:prstDash val="solid"/>
                  <a:round/>
                  <a:headEnd type="none" w="med" len="med"/>
                  <a:tailEnd type="triangle" w="med" len="med"/>
                </a:ln>
              </p:spPr>
            </p:sp>
            <p:sp>
              <p:nvSpPr>
                <p:cNvPr id="397353" name="直接连接符 443433"/>
                <p:cNvSpPr/>
                <p:nvPr/>
              </p:nvSpPr>
              <p:spPr>
                <a:xfrm flipV="1">
                  <a:off x="912" y="496"/>
                  <a:ext cx="336" cy="192"/>
                </a:xfrm>
                <a:prstGeom prst="line">
                  <a:avLst/>
                </a:prstGeom>
                <a:ln w="19050" cap="flat" cmpd="sng">
                  <a:solidFill>
                    <a:schemeClr val="tx1"/>
                  </a:solidFill>
                  <a:prstDash val="solid"/>
                  <a:round/>
                  <a:headEnd type="none" w="med" len="med"/>
                  <a:tailEnd type="triangle" w="med" len="med"/>
                </a:ln>
              </p:spPr>
            </p:sp>
            <p:sp>
              <p:nvSpPr>
                <p:cNvPr id="397354" name="直接连接符 443434"/>
                <p:cNvSpPr/>
                <p:nvPr/>
              </p:nvSpPr>
              <p:spPr>
                <a:xfrm flipH="1" flipV="1">
                  <a:off x="917" y="192"/>
                  <a:ext cx="331" cy="160"/>
                </a:xfrm>
                <a:prstGeom prst="line">
                  <a:avLst/>
                </a:prstGeom>
                <a:ln w="19050" cap="flat" cmpd="sng">
                  <a:solidFill>
                    <a:schemeClr val="tx1"/>
                  </a:solidFill>
                  <a:prstDash val="solid"/>
                  <a:round/>
                  <a:headEnd type="triangle" w="med" len="med"/>
                  <a:tailEnd type="none" w="med" len="med"/>
                </a:ln>
              </p:spPr>
            </p:sp>
            <p:sp>
              <p:nvSpPr>
                <p:cNvPr id="397355" name="矩形 443435"/>
                <p:cNvSpPr/>
                <p:nvPr/>
              </p:nvSpPr>
              <p:spPr>
                <a:xfrm>
                  <a:off x="344" y="288"/>
                  <a:ext cx="181" cy="181"/>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3</a:t>
                  </a:r>
                  <a:endParaRPr lang="en-US" altLang="x-none" sz="2000" dirty="0">
                    <a:latin typeface="Times New Roman" panose="02020603050405020304" pitchFamily="2" charset="0"/>
                    <a:ea typeface="宋体" panose="02010600030101010101" pitchFamily="2" charset="-122"/>
                  </a:endParaRPr>
                </a:p>
              </p:txBody>
            </p:sp>
          </p:grpSp>
        </p:grpSp>
      </p:grpSp>
      <p:sp>
        <p:nvSpPr>
          <p:cNvPr id="397356" name="矩形 443436"/>
          <p:cNvSpPr/>
          <p:nvPr/>
        </p:nvSpPr>
        <p:spPr>
          <a:xfrm>
            <a:off x="1676400" y="3068638"/>
            <a:ext cx="8812213" cy="2305050"/>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3600" b="1" dirty="0">
                <a:solidFill>
                  <a:schemeClr val="folHlink"/>
                </a:solidFill>
                <a:latin typeface="宋体" panose="02010600030101010101" pitchFamily="2" charset="-122"/>
                <a:ea typeface="宋体" panose="02010600030101010101" pitchFamily="2" charset="-122"/>
              </a:rPr>
              <a:t>⑶ </a:t>
            </a:r>
            <a:r>
              <a:rPr lang="zh-CN" altLang="en-US" sz="3600" b="1" dirty="0">
                <a:solidFill>
                  <a:schemeClr val="folHlink"/>
                </a:solidFill>
                <a:latin typeface="Times New Roman" panose="02020603050405020304" pitchFamily="2" charset="0"/>
                <a:ea typeface="宋体" panose="02010600030101010101" pitchFamily="2" charset="-122"/>
              </a:rPr>
              <a:t>有向图邻接矩阵的特性</a:t>
            </a:r>
            <a:endParaRPr lang="zh-CN" altLang="en-US" sz="3600" b="1" dirty="0">
              <a:solidFill>
                <a:schemeClr val="folHlink"/>
              </a:solidFill>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宋体" panose="02010600030101010101" pitchFamily="2" charset="-122"/>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对于顶点</a:t>
            </a:r>
            <a:r>
              <a:rPr lang="en-US" altLang="x-none" sz="2800" b="1" dirty="0">
                <a:latin typeface="Times New Roman" panose="02020603050405020304" pitchFamily="2" charset="0"/>
                <a:ea typeface="宋体" panose="02010600030101010101" pitchFamily="2" charset="-122"/>
              </a:rPr>
              <a:t>v</a:t>
            </a:r>
            <a:r>
              <a:rPr lang="en-US" altLang="x-none" sz="2800" b="1" baseline="-18000"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，第</a:t>
            </a:r>
            <a:r>
              <a:rPr lang="en-US" altLang="x-none" sz="2800" b="1"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行的非</a:t>
            </a:r>
            <a:r>
              <a:rPr lang="en-US" altLang="x-none" sz="2800" b="1" dirty="0">
                <a:latin typeface="Times New Roman" panose="02020603050405020304" pitchFamily="2" charset="0"/>
                <a:ea typeface="宋体" panose="02010600030101010101" pitchFamily="2" charset="-122"/>
              </a:rPr>
              <a:t>0</a:t>
            </a:r>
            <a:r>
              <a:rPr lang="zh-CN" altLang="en-US" sz="2800" b="1" dirty="0">
                <a:latin typeface="Times New Roman" panose="02020603050405020304" pitchFamily="2" charset="0"/>
                <a:ea typeface="宋体" panose="02010600030101010101" pitchFamily="2" charset="-122"/>
              </a:rPr>
              <a:t>元素的个数是其</a:t>
            </a:r>
            <a:r>
              <a:rPr lang="zh-CN" altLang="en-US" sz="2800" b="1" dirty="0">
                <a:solidFill>
                  <a:schemeClr val="folHlink"/>
                </a:solidFill>
                <a:latin typeface="Times New Roman" panose="02020603050405020304" pitchFamily="2" charset="0"/>
                <a:ea typeface="宋体" panose="02010600030101010101" pitchFamily="2" charset="-122"/>
              </a:rPr>
              <a:t>出度</a:t>
            </a:r>
            <a:r>
              <a:rPr lang="en-US" altLang="x-none" sz="2800" b="1" dirty="0">
                <a:latin typeface="Times New Roman" panose="02020603050405020304" pitchFamily="2" charset="0"/>
                <a:ea typeface="宋体" panose="02010600030101010101" pitchFamily="2" charset="-122"/>
              </a:rPr>
              <a:t>OD(v</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；第</a:t>
            </a:r>
            <a:r>
              <a:rPr lang="en-US" altLang="x-none" sz="2800" b="1"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列的非</a:t>
            </a:r>
            <a:r>
              <a:rPr lang="en-US" altLang="x-none" sz="2800" b="1" dirty="0">
                <a:latin typeface="Times New Roman" panose="02020603050405020304" pitchFamily="2" charset="0"/>
                <a:ea typeface="宋体" panose="02010600030101010101" pitchFamily="2" charset="-122"/>
              </a:rPr>
              <a:t>0</a:t>
            </a:r>
            <a:r>
              <a:rPr lang="zh-CN" altLang="en-US" sz="2800" b="1" dirty="0">
                <a:latin typeface="Times New Roman" panose="02020603050405020304" pitchFamily="2" charset="0"/>
                <a:ea typeface="宋体" panose="02010600030101010101" pitchFamily="2" charset="-122"/>
              </a:rPr>
              <a:t>元素的个数是其</a:t>
            </a:r>
            <a:r>
              <a:rPr lang="zh-CN" altLang="en-US" sz="2800" b="1" dirty="0">
                <a:solidFill>
                  <a:schemeClr val="folHlink"/>
                </a:solidFill>
                <a:latin typeface="Times New Roman" panose="02020603050405020304" pitchFamily="2" charset="0"/>
                <a:ea typeface="宋体" panose="02010600030101010101" pitchFamily="2" charset="-122"/>
              </a:rPr>
              <a:t>入度</a:t>
            </a:r>
            <a:r>
              <a:rPr lang="en-US" altLang="x-none" sz="2800" b="1" dirty="0">
                <a:latin typeface="Times New Roman" panose="02020603050405020304" pitchFamily="2" charset="0"/>
                <a:ea typeface="宋体" panose="02010600030101010101" pitchFamily="2" charset="-122"/>
              </a:rPr>
              <a:t>ID(v</a:t>
            </a:r>
            <a:r>
              <a:rPr lang="en-US" altLang="x-none" sz="2800" b="1" baseline="-18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solidFill>
                  <a:schemeClr val="folHlink"/>
                </a:solidFill>
                <a:latin typeface="宋体" panose="02010600030101010101" pitchFamily="2" charset="-122"/>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邻接矩阵中非</a:t>
            </a:r>
            <a:r>
              <a:rPr lang="en-US" altLang="x-none" sz="2800" b="1" dirty="0">
                <a:latin typeface="Times New Roman" panose="02020603050405020304" pitchFamily="2" charset="0"/>
                <a:ea typeface="宋体" panose="02010600030101010101" pitchFamily="2" charset="-122"/>
              </a:rPr>
              <a:t>0</a:t>
            </a:r>
            <a:r>
              <a:rPr lang="zh-CN" altLang="en-US" sz="2800" b="1" dirty="0">
                <a:latin typeface="Times New Roman" panose="02020603050405020304" pitchFamily="2" charset="0"/>
                <a:ea typeface="宋体" panose="02010600030101010101" pitchFamily="2" charset="-122"/>
              </a:rPr>
              <a:t>元素的个数就是图的弧的数目。</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8337" name="矩形 444417"/>
          <p:cNvSpPr/>
          <p:nvPr/>
        </p:nvSpPr>
        <p:spPr>
          <a:xfrm>
            <a:off x="1752600" y="304800"/>
            <a:ext cx="8736013" cy="6076950"/>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en-US" altLang="x-none" sz="4000" b="1" dirty="0">
                <a:solidFill>
                  <a:schemeClr val="tx2"/>
                </a:solidFill>
                <a:latin typeface="Times New Roman" panose="02020603050405020304" pitchFamily="2" charset="0"/>
                <a:ea typeface="宋体" panose="02010600030101010101" pitchFamily="2" charset="-122"/>
              </a:rPr>
              <a:t>3  </a:t>
            </a:r>
            <a:r>
              <a:rPr lang="zh-CN" altLang="en-US" sz="4000" b="1" dirty="0">
                <a:solidFill>
                  <a:schemeClr val="tx2"/>
                </a:solidFill>
                <a:latin typeface="Times New Roman" panose="02020603050405020304" pitchFamily="2" charset="0"/>
                <a:ea typeface="楷体_GB2312" pitchFamily="1" charset="-122"/>
              </a:rPr>
              <a:t>图的邻接矩阵的操作</a:t>
            </a:r>
            <a:endParaRPr lang="zh-CN" altLang="en-US" sz="4000" b="1" dirty="0">
              <a:solidFill>
                <a:schemeClr val="tx2"/>
              </a:solidFill>
              <a:latin typeface="Times New Roman" panose="02020603050405020304" pitchFamily="2" charset="0"/>
              <a:ea typeface="楷体_GB2312" pitchFamily="1" charset="-122"/>
            </a:endParaRPr>
          </a:p>
          <a:p>
            <a:pPr>
              <a:lnSpc>
                <a:spcPct val="110000"/>
              </a:lnSpc>
              <a:spcBef>
                <a:spcPct val="20000"/>
              </a:spcBef>
              <a:buClr>
                <a:schemeClr val="accent2"/>
              </a:buClr>
              <a:buSzPct val="80000"/>
              <a:buFont typeface="Wingdings" panose="05000000000000000000" pitchFamily="2" charset="2"/>
              <a:buNone/>
            </a:pPr>
            <a:r>
              <a:rPr lang="zh-CN" altLang="en-US" sz="2800"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图的邻接矩阵的实现比较容易，定义两个数组分别存储</a:t>
            </a:r>
            <a:r>
              <a:rPr lang="zh-CN" altLang="en-US" sz="2800" b="1" dirty="0">
                <a:solidFill>
                  <a:schemeClr val="folHlink"/>
                </a:solidFill>
                <a:latin typeface="Times New Roman" panose="02020603050405020304" pitchFamily="2" charset="0"/>
                <a:ea typeface="宋体" panose="02010600030101010101" pitchFamily="2" charset="-122"/>
              </a:rPr>
              <a:t>顶点信息</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数据元素</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和</a:t>
            </a:r>
            <a:r>
              <a:rPr lang="zh-CN" altLang="en-US" sz="2800" b="1" dirty="0">
                <a:solidFill>
                  <a:schemeClr val="folHlink"/>
                </a:solidFill>
                <a:latin typeface="Times New Roman" panose="02020603050405020304" pitchFamily="2" charset="0"/>
                <a:ea typeface="宋体" panose="02010600030101010101" pitchFamily="2" charset="-122"/>
              </a:rPr>
              <a:t>边或弧的信息</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数据元素之间的关系</a:t>
            </a:r>
            <a:r>
              <a:rPr lang="en-US" altLang="x-none" sz="28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。其</a:t>
            </a:r>
            <a:r>
              <a:rPr lang="zh-CN" altLang="en-US" sz="2800" b="1" dirty="0">
                <a:solidFill>
                  <a:schemeClr val="folHlink"/>
                </a:solidFill>
                <a:latin typeface="Times New Roman" panose="02020603050405020304" pitchFamily="2" charset="0"/>
                <a:ea typeface="宋体" panose="02010600030101010101" pitchFamily="2" charset="-122"/>
              </a:rPr>
              <a:t>存储结构形式定义</a:t>
            </a:r>
            <a:r>
              <a:rPr lang="zh-CN" altLang="en-US" sz="2800" b="1" dirty="0">
                <a:latin typeface="Times New Roman" panose="02020603050405020304" pitchFamily="2" charset="0"/>
                <a:ea typeface="宋体" panose="02010600030101010101" pitchFamily="2" charset="-122"/>
              </a:rPr>
              <a:t>如下：</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#define INFINITY  MAX_VAL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最大值∞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根据图的权值类型，分别定义为最大整数或实数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#define MAX_VEX  30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最大顶点数目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typedef enum {DG, AG, WDG,WAG} GraphKind ;</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有向图，无向图，带权有向图，带权无向图</a:t>
            </a:r>
            <a:r>
              <a:rPr lang="en-US" altLang="x-none" sz="2400" b="1" dirty="0">
                <a:latin typeface="Times New Roman" panose="02020603050405020304" pitchFamily="2" charset="0"/>
                <a:ea typeface="宋体" panose="02010600030101010101" pitchFamily="2" charset="-122"/>
              </a:rPr>
              <a:t>}  */</a:t>
            </a:r>
            <a:endParaRPr lang="en-US" altLang="x-none" sz="2400" b="1" dirty="0">
              <a:latin typeface="Times New Roman" panose="02020603050405020304" pitchFamily="2"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61" name="矩形 445441"/>
          <p:cNvSpPr/>
          <p:nvPr/>
        </p:nvSpPr>
        <p:spPr>
          <a:xfrm>
            <a:off x="1595438" y="304800"/>
            <a:ext cx="8964612" cy="6076950"/>
          </a:xfrm>
          <a:prstGeom prst="rect">
            <a:avLst/>
          </a:prstGeom>
          <a:noFill/>
          <a:ln w="9525">
            <a:noFill/>
          </a:ln>
        </p:spPr>
        <p:txBody>
          <a:bodyPr anchor="t"/>
          <a:p>
            <a:pPr>
              <a:lnSpc>
                <a:spcPct val="110000"/>
              </a:lnSpc>
              <a:spcBef>
                <a:spcPct val="20000"/>
              </a:spcBef>
            </a:pPr>
            <a:r>
              <a:rPr lang="en-US" altLang="x-none" sz="2800" b="1" dirty="0">
                <a:latin typeface="Times New Roman" panose="02020603050405020304" pitchFamily="2" charset="0"/>
                <a:ea typeface="宋体" panose="02010600030101010101" pitchFamily="2" charset="-122"/>
              </a:rPr>
              <a:t>typedef struct ArcType</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  VexType  vex1, vex2 ;</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弧或边所依附的两个顶点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ArcValType  ArcVal ;</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弧或边的权值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ArcInfoType  ArcInfo ;</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弧或边的其它信息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}ArcType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弧或边的结构定义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a:lnSpc>
                <a:spcPct val="110000"/>
              </a:lnSpc>
              <a:spcBef>
                <a:spcPct val="20000"/>
              </a:spcBef>
            </a:pPr>
            <a:r>
              <a:rPr lang="en-US" altLang="x-none" sz="2800" b="1" dirty="0">
                <a:latin typeface="Times New Roman" panose="02020603050405020304" pitchFamily="2" charset="0"/>
                <a:ea typeface="宋体" panose="02010600030101010101" pitchFamily="2" charset="-122"/>
              </a:rPr>
              <a:t>typedef struct</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  GraphKind  kind ;</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图的种类标志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int  vexnum , arcnum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图的当前顶点数和弧数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VexType   vexs[MAX_VEX]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顶点向量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AdjType   adj[MAX_VEX][MAX_VEX];</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}MGraph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图的结构定义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0385" name="矩形 446465"/>
          <p:cNvSpPr/>
          <p:nvPr/>
        </p:nvSpPr>
        <p:spPr>
          <a:xfrm>
            <a:off x="1676400" y="152400"/>
            <a:ext cx="8839200" cy="5076825"/>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利用上述定义的数据结构，可以方便地实现图的各种操作。</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3600" b="1" dirty="0">
                <a:solidFill>
                  <a:schemeClr val="folHlink"/>
                </a:solidFill>
                <a:latin typeface="Times New Roman" panose="02020603050405020304" pitchFamily="2" charset="0"/>
                <a:ea typeface="宋体" panose="02010600030101010101" pitchFamily="2" charset="-122"/>
              </a:rPr>
              <a:t>(1)  </a:t>
            </a:r>
            <a:r>
              <a:rPr lang="zh-CN" altLang="en-US" sz="3600" b="1" dirty="0">
                <a:solidFill>
                  <a:schemeClr val="folHlink"/>
                </a:solidFill>
                <a:latin typeface="Times New Roman" panose="02020603050405020304" pitchFamily="2" charset="0"/>
                <a:ea typeface="宋体" panose="02010600030101010101" pitchFamily="2" charset="-122"/>
              </a:rPr>
              <a:t>图的创建</a:t>
            </a:r>
            <a:endParaRPr lang="zh-CN" altLang="en-US" sz="3600" b="1" dirty="0">
              <a:solidFill>
                <a:schemeClr val="folHlink"/>
              </a:solidFill>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AdjGraph  *Create_Graph(MGraph * G)</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printf(“</a:t>
            </a:r>
            <a:r>
              <a:rPr lang="zh-CN" altLang="en-US" sz="2800" b="1" dirty="0">
                <a:latin typeface="Times New Roman" panose="02020603050405020304" pitchFamily="2" charset="0"/>
                <a:ea typeface="宋体" panose="02010600030101010101" pitchFamily="2" charset="-122"/>
              </a:rPr>
              <a:t>请输入图的种类标志：”</a:t>
            </a: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scanf(“%d”, &amp;G-&gt;kind)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G-&gt;vexnum=0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初始化顶点个数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return(G) ;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1409" name="矩形 447489"/>
          <p:cNvSpPr/>
          <p:nvPr/>
        </p:nvSpPr>
        <p:spPr>
          <a:xfrm>
            <a:off x="1676400" y="228600"/>
            <a:ext cx="8839200" cy="6153150"/>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en-US" altLang="x-none" sz="3600" b="1" dirty="0">
                <a:solidFill>
                  <a:schemeClr val="folHlink"/>
                </a:solidFill>
                <a:latin typeface="Times New Roman" panose="02020603050405020304" pitchFamily="2" charset="0"/>
                <a:ea typeface="宋体" panose="02010600030101010101" pitchFamily="2" charset="-122"/>
              </a:rPr>
              <a:t>(2)  </a:t>
            </a:r>
            <a:r>
              <a:rPr lang="zh-CN" altLang="en-US" sz="3600" b="1" dirty="0">
                <a:solidFill>
                  <a:schemeClr val="folHlink"/>
                </a:solidFill>
                <a:latin typeface="Times New Roman" panose="02020603050405020304" pitchFamily="2" charset="0"/>
                <a:ea typeface="宋体" panose="02010600030101010101" pitchFamily="2" charset="-122"/>
              </a:rPr>
              <a:t>图的顶点定位</a:t>
            </a:r>
            <a:endParaRPr lang="zh-CN" altLang="en-US" sz="3600" b="1" dirty="0">
              <a:solidFill>
                <a:schemeClr val="folHlink"/>
              </a:solidFill>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图的顶点定位操作实际上是确定一个顶点在</a:t>
            </a:r>
            <a:r>
              <a:rPr lang="en-US" altLang="x-none" sz="2800" b="1" dirty="0">
                <a:latin typeface="Times New Roman" panose="02020603050405020304" pitchFamily="2" charset="0"/>
                <a:ea typeface="宋体" panose="02010600030101010101" pitchFamily="2" charset="-122"/>
              </a:rPr>
              <a:t>vexs</a:t>
            </a:r>
            <a:r>
              <a:rPr lang="zh-CN" altLang="en-US" sz="2800" b="1" dirty="0">
                <a:latin typeface="Times New Roman" panose="02020603050405020304" pitchFamily="2" charset="0"/>
                <a:ea typeface="宋体" panose="02010600030101010101" pitchFamily="2" charset="-122"/>
              </a:rPr>
              <a:t>数组中的位置</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下标</a:t>
            </a:r>
            <a:r>
              <a:rPr lang="en-US" altLang="x-none" sz="28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，其过程完全等同于在顺序存储的线性表中查找一个数据元素。</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3200" b="1" dirty="0">
                <a:solidFill>
                  <a:schemeClr val="folHlink"/>
                </a:solidFill>
                <a:latin typeface="Times New Roman" panose="02020603050405020304" pitchFamily="2" charset="0"/>
                <a:ea typeface="宋体" panose="02010600030101010101" pitchFamily="2" charset="-122"/>
              </a:rPr>
              <a:t>算法实现</a:t>
            </a:r>
            <a:r>
              <a:rPr lang="zh-CN" altLang="en-US" sz="3200" b="1" dirty="0">
                <a:latin typeface="Times New Roman" panose="02020603050405020304" pitchFamily="2" charset="0"/>
                <a:ea typeface="宋体" panose="02010600030101010101" pitchFamily="2" charset="-122"/>
              </a:rPr>
              <a:t>：</a:t>
            </a:r>
            <a:endParaRPr lang="zh-CN" altLang="en-US" sz="32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int  LocateVex(MGraph *G , VexType *vp) </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int  k ;</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for (k=0 ; k&lt;G-&gt;vexnum ; k++)</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if (G-&gt;vexs[k]==*vp)  return(k) ;</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return(-1)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图中无此顶点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2433" name="矩形 448513"/>
          <p:cNvSpPr/>
          <p:nvPr/>
        </p:nvSpPr>
        <p:spPr>
          <a:xfrm>
            <a:off x="1676400" y="228600"/>
            <a:ext cx="8839200" cy="6224588"/>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en-US" altLang="x-none" sz="3600" b="1" dirty="0">
                <a:solidFill>
                  <a:schemeClr val="folHlink"/>
                </a:solidFill>
                <a:latin typeface="Times New Roman" panose="02020603050405020304" pitchFamily="2" charset="0"/>
                <a:ea typeface="宋体" panose="02010600030101010101" pitchFamily="2" charset="-122"/>
              </a:rPr>
              <a:t>(3)  </a:t>
            </a:r>
            <a:r>
              <a:rPr lang="zh-CN" altLang="en-US" sz="3600" b="1" dirty="0">
                <a:solidFill>
                  <a:schemeClr val="folHlink"/>
                </a:solidFill>
                <a:latin typeface="Times New Roman" panose="02020603050405020304" pitchFamily="2" charset="0"/>
                <a:ea typeface="宋体" panose="02010600030101010101" pitchFamily="2" charset="-122"/>
              </a:rPr>
              <a:t>向图中增加顶点</a:t>
            </a:r>
            <a:endParaRPr lang="zh-CN" altLang="en-US" sz="3600" b="1" dirty="0">
              <a:solidFill>
                <a:schemeClr val="folHlink"/>
              </a:solidFill>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向图中增加一个顶点的操作，类似在顺序存储的线性表的末尾增加一个数据元素。</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3200" b="1" dirty="0">
                <a:solidFill>
                  <a:schemeClr val="folHlink"/>
                </a:solidFill>
                <a:latin typeface="Times New Roman" panose="02020603050405020304" pitchFamily="2" charset="0"/>
                <a:ea typeface="宋体" panose="02010600030101010101" pitchFamily="2" charset="-122"/>
              </a:rPr>
              <a:t>算法实现</a:t>
            </a:r>
            <a:r>
              <a:rPr lang="zh-CN" altLang="en-US" sz="3200" b="1" dirty="0">
                <a:latin typeface="Times New Roman" panose="02020603050405020304" pitchFamily="2" charset="0"/>
                <a:ea typeface="宋体" panose="02010600030101010101" pitchFamily="2" charset="-122"/>
              </a:rPr>
              <a:t>：</a:t>
            </a:r>
            <a:endParaRPr lang="zh-CN" altLang="en-US" sz="3200" b="1" dirty="0">
              <a:latin typeface="Times New Roman" panose="02020603050405020304" pitchFamily="2" charset="0"/>
              <a:ea typeface="宋体" panose="02010600030101010101" pitchFamily="2" charset="-122"/>
            </a:endParaRPr>
          </a:p>
          <a:p>
            <a:pPr>
              <a:lnSpc>
                <a:spcPct val="110000"/>
              </a:lnSpc>
              <a:spcBef>
                <a:spcPct val="20000"/>
              </a:spcBef>
            </a:pPr>
            <a:r>
              <a:rPr lang="en-US" altLang="x-none" sz="2800" b="1" dirty="0">
                <a:latin typeface="Times New Roman" panose="02020603050405020304" pitchFamily="2" charset="0"/>
                <a:ea typeface="宋体" panose="02010600030101010101" pitchFamily="2" charset="-122"/>
              </a:rPr>
              <a:t>int  AddVertex(MGraph *G , VexType *vp)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  int  k , j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if  (G-&gt;vexnum&gt;=MAX_VEX)</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  printf(“Vertex Overflow !\n”) ; return(-1) ;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if  (LocateVex(G , vp)!=-1)</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  printf(“Vertex has existed !\n”) ; return(-1) ;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k=G-&gt;vexnum ; G-&gt;vexs[G-&gt;vexnum++]=*vp ;</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3457" name="矩形 449537"/>
          <p:cNvSpPr/>
          <p:nvPr/>
        </p:nvSpPr>
        <p:spPr>
          <a:xfrm>
            <a:off x="1676400" y="152400"/>
            <a:ext cx="8839200" cy="6229350"/>
          </a:xfrm>
          <a:prstGeom prst="rect">
            <a:avLst/>
          </a:prstGeom>
          <a:noFill/>
          <a:ln w="9525">
            <a:noFill/>
          </a:ln>
        </p:spPr>
        <p:txBody>
          <a:bodyPr anchor="t"/>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(G-&gt;kind==DG||G-&gt;kind==AG)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(j=0 ; j&lt;G-&gt;vexnum ; j++)</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G-&gt;adj[j][k].ArcVal=G-&gt;adj[k][j].ArcVal=0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是不带权的有向图或无向图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else</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(j=0 ; j&lt;G-&gt;vexnum ; j++)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G-&gt;adj[j][k].ArcVal=INFINITY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G-&gt;adj[k][j].ArcVal=INFINITY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是带权的有向图或无向图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return(k)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2914" name="标题 422913"/>
          <p:cNvSpPr>
            <a:spLocks noGrp="1"/>
          </p:cNvSpPr>
          <p:nvPr>
            <p:ph type="title"/>
          </p:nvPr>
        </p:nvSpPr>
        <p:spPr>
          <a:xfrm>
            <a:off x="2286000" y="152400"/>
            <a:ext cx="6705600" cy="838200"/>
          </a:xfrm>
        </p:spPr>
        <p:txBody>
          <a:bodyPr lIns="92075" tIns="46038" rIns="92075" bIns="46038" anchor="ctr"/>
          <a:p>
            <a:pPr fontAlgn="base"/>
            <a:r>
              <a:rPr lang="en-US" altLang="x-none" sz="5400" b="1" strike="noStrike" noProof="1" dirty="0">
                <a:latin typeface="Times New Roman" panose="02020603050405020304" pitchFamily="2" charset="0"/>
              </a:rPr>
              <a:t>7.1</a:t>
            </a:r>
            <a:r>
              <a:rPr lang="en-US" altLang="x-none" sz="5400" b="1" strike="noStrike" noProof="1" dirty="0"/>
              <a:t>  </a:t>
            </a:r>
            <a:r>
              <a:rPr lang="zh-CN" altLang="en-US" sz="5400" b="1" strike="noStrike" noProof="1" dirty="0">
                <a:ea typeface="楷体_GB2312" pitchFamily="1" charset="-122"/>
              </a:rPr>
              <a:t>图的基本概念</a:t>
            </a:r>
            <a:endParaRPr lang="zh-CN" altLang="en-US" sz="5400" b="1" strike="noStrike" noProof="1" dirty="0">
              <a:ea typeface="楷体_GB2312" pitchFamily="1" charset="-122"/>
            </a:endParaRPr>
          </a:p>
        </p:txBody>
      </p:sp>
      <p:sp>
        <p:nvSpPr>
          <p:cNvPr id="376834" name="文本占位符 422914"/>
          <p:cNvSpPr>
            <a:spLocks noGrp="1"/>
          </p:cNvSpPr>
          <p:nvPr>
            <p:ph idx="1"/>
          </p:nvPr>
        </p:nvSpPr>
        <p:spPr>
          <a:xfrm>
            <a:off x="1676400" y="1066800"/>
            <a:ext cx="8839200" cy="5602288"/>
          </a:xfrm>
        </p:spPr>
        <p:txBody>
          <a:bodyPr anchor="t"/>
          <a:p>
            <a:pPr marL="0" indent="0">
              <a:lnSpc>
                <a:spcPct val="110000"/>
              </a:lnSpc>
              <a:buNone/>
            </a:pPr>
            <a:r>
              <a:rPr lang="en-US" altLang="x-none" sz="4400" b="1" dirty="0">
                <a:solidFill>
                  <a:schemeClr val="tx2"/>
                </a:solidFill>
              </a:rPr>
              <a:t>7.1.1  </a:t>
            </a:r>
            <a:r>
              <a:rPr lang="zh-CN" altLang="en-US" sz="4400" b="1" dirty="0">
                <a:solidFill>
                  <a:schemeClr val="tx2"/>
                </a:solidFill>
                <a:ea typeface="楷体_GB2312" pitchFamily="1" charset="-122"/>
              </a:rPr>
              <a:t>图的定义和术语</a:t>
            </a:r>
            <a:endParaRPr lang="zh-CN" altLang="en-US" sz="4400" b="1" dirty="0">
              <a:solidFill>
                <a:schemeClr val="tx2"/>
              </a:solidFill>
              <a:ea typeface="楷体_GB2312" pitchFamily="1" charset="-122"/>
            </a:endParaRPr>
          </a:p>
          <a:p>
            <a:pPr marL="0" indent="0">
              <a:lnSpc>
                <a:spcPct val="110000"/>
              </a:lnSpc>
              <a:buNone/>
            </a:pPr>
            <a:r>
              <a:rPr lang="zh-CN" altLang="en-US" sz="2800" dirty="0"/>
              <a:t>       </a:t>
            </a:r>
            <a:r>
              <a:rPr lang="zh-CN" altLang="en-US" sz="2800" b="1" dirty="0"/>
              <a:t>一个图</a:t>
            </a:r>
            <a:r>
              <a:rPr lang="en-US" altLang="x-none" sz="2800" b="1" dirty="0"/>
              <a:t>(G)</a:t>
            </a:r>
            <a:r>
              <a:rPr lang="zh-CN" altLang="en-US" sz="2800" b="1" dirty="0"/>
              <a:t>定义为一个偶对</a:t>
            </a:r>
            <a:r>
              <a:rPr lang="en-US" altLang="x-none" sz="2800" b="1" dirty="0"/>
              <a:t>(V,E) </a:t>
            </a:r>
            <a:r>
              <a:rPr lang="zh-CN" altLang="en-US" sz="2800" b="1" dirty="0"/>
              <a:t>，记为</a:t>
            </a:r>
            <a:r>
              <a:rPr lang="en-US" altLang="x-none" sz="2800" b="1" dirty="0"/>
              <a:t>G=(V,E) </a:t>
            </a:r>
            <a:r>
              <a:rPr lang="zh-CN" altLang="en-US" sz="2800" b="1" dirty="0"/>
              <a:t>。其中： </a:t>
            </a:r>
            <a:r>
              <a:rPr lang="en-US" altLang="x-none" sz="2800" b="1" dirty="0"/>
              <a:t>V</a:t>
            </a:r>
            <a:r>
              <a:rPr lang="zh-CN" altLang="en-US" sz="2800" b="1" dirty="0"/>
              <a:t>是</a:t>
            </a:r>
            <a:r>
              <a:rPr lang="zh-CN" altLang="en-US" sz="2800" b="1" dirty="0">
                <a:solidFill>
                  <a:schemeClr val="folHlink"/>
                </a:solidFill>
              </a:rPr>
              <a:t>顶点</a:t>
            </a:r>
            <a:r>
              <a:rPr lang="en-US" altLang="x-none" sz="2800" b="1" dirty="0"/>
              <a:t>(Vertex)</a:t>
            </a:r>
            <a:r>
              <a:rPr lang="zh-CN" altLang="en-US" sz="2800" b="1" dirty="0"/>
              <a:t>的非空有限集合，记为</a:t>
            </a:r>
            <a:r>
              <a:rPr lang="en-US" altLang="x-none" sz="2800" b="1" dirty="0"/>
              <a:t>V(G)</a:t>
            </a:r>
            <a:r>
              <a:rPr lang="zh-CN" altLang="en-US" sz="2800" b="1" dirty="0"/>
              <a:t>；</a:t>
            </a:r>
            <a:r>
              <a:rPr lang="en-US" altLang="x-none" sz="2800" b="1" dirty="0"/>
              <a:t>E</a:t>
            </a:r>
            <a:r>
              <a:rPr lang="zh-CN" altLang="en-US" sz="2800" b="1" dirty="0"/>
              <a:t>是无序集</a:t>
            </a:r>
            <a:r>
              <a:rPr lang="en-US" altLang="x-none" sz="2800" b="1" dirty="0"/>
              <a:t>V&amp;V</a:t>
            </a:r>
            <a:r>
              <a:rPr lang="zh-CN" altLang="en-US" sz="2800" b="1" dirty="0"/>
              <a:t>的一个子集，记为</a:t>
            </a:r>
            <a:r>
              <a:rPr lang="en-US" altLang="x-none" sz="2800" b="1" dirty="0"/>
              <a:t>E(G) </a:t>
            </a:r>
            <a:r>
              <a:rPr lang="zh-CN" altLang="en-US" sz="2800" b="1" dirty="0"/>
              <a:t>，其元素是图的</a:t>
            </a:r>
            <a:r>
              <a:rPr lang="zh-CN" altLang="en-US" sz="2800" b="1" dirty="0">
                <a:solidFill>
                  <a:schemeClr val="folHlink"/>
                </a:solidFill>
              </a:rPr>
              <a:t>弧</a:t>
            </a:r>
            <a:r>
              <a:rPr lang="en-US" altLang="x-none" sz="2800" b="1" dirty="0"/>
              <a:t>(Arc)</a:t>
            </a:r>
            <a:r>
              <a:rPr lang="zh-CN" altLang="en-US" sz="2800" b="1" dirty="0"/>
              <a:t>。</a:t>
            </a:r>
            <a:endParaRPr lang="zh-CN" altLang="en-US" sz="2800" b="1" dirty="0"/>
          </a:p>
          <a:p>
            <a:pPr marL="0" indent="0">
              <a:lnSpc>
                <a:spcPct val="110000"/>
              </a:lnSpc>
              <a:buNone/>
            </a:pPr>
            <a:r>
              <a:rPr lang="zh-CN" altLang="en-US" sz="2800" b="1" dirty="0"/>
              <a:t>        将顶点集合为空的图称为空图。其形式化定义为：</a:t>
            </a:r>
            <a:endParaRPr lang="zh-CN" altLang="en-US" sz="2800" b="1" dirty="0"/>
          </a:p>
          <a:p>
            <a:pPr marL="723900" lvl="1" indent="0">
              <a:lnSpc>
                <a:spcPct val="110000"/>
              </a:lnSpc>
              <a:buNone/>
            </a:pPr>
            <a:r>
              <a:rPr lang="en-US" altLang="x-none" b="1" dirty="0"/>
              <a:t>G=(V </a:t>
            </a:r>
            <a:r>
              <a:rPr lang="zh-CN" altLang="en-US" b="1" dirty="0"/>
              <a:t>，</a:t>
            </a:r>
            <a:r>
              <a:rPr lang="en-US" altLang="x-none" b="1" dirty="0"/>
              <a:t>E)</a:t>
            </a:r>
            <a:endParaRPr lang="en-US" altLang="x-none" b="1" dirty="0"/>
          </a:p>
          <a:p>
            <a:pPr marL="723900" lvl="1" indent="0">
              <a:lnSpc>
                <a:spcPct val="110000"/>
              </a:lnSpc>
              <a:buNone/>
            </a:pPr>
            <a:r>
              <a:rPr lang="en-US" altLang="x-none" b="1" dirty="0"/>
              <a:t>V={v|v</a:t>
            </a:r>
            <a:r>
              <a:rPr lang="en-US" altLang="x-none" b="1" dirty="0">
                <a:latin typeface="楷体_GB2312" pitchFamily="1" charset="-122"/>
                <a:ea typeface="楷体_GB2312" pitchFamily="1" charset="-122"/>
                <a:sym typeface="Symbol" panose="05050102010706020507" pitchFamily="2" charset="2"/>
              </a:rPr>
              <a:t></a:t>
            </a:r>
            <a:r>
              <a:rPr lang="en-US" altLang="x-none" b="1" dirty="0">
                <a:ea typeface="Arial Unicode MS" panose="020B0604020202020204" charset="-122"/>
              </a:rPr>
              <a:t>data object</a:t>
            </a:r>
            <a:r>
              <a:rPr lang="en-US" altLang="x-none" b="1" dirty="0"/>
              <a:t>}</a:t>
            </a:r>
            <a:endParaRPr lang="en-US" altLang="x-none" b="1" dirty="0"/>
          </a:p>
          <a:p>
            <a:pPr marL="723900" lvl="1" indent="0">
              <a:lnSpc>
                <a:spcPct val="110000"/>
              </a:lnSpc>
              <a:buNone/>
            </a:pPr>
            <a:r>
              <a:rPr lang="en-US" altLang="x-none" b="1" dirty="0"/>
              <a:t>E={&lt;v,w&gt;| v,w</a:t>
            </a:r>
            <a:r>
              <a:rPr lang="en-US" altLang="x-none" b="1" dirty="0">
                <a:latin typeface="楷体_GB2312" pitchFamily="1" charset="-122"/>
                <a:ea typeface="楷体_GB2312" pitchFamily="1" charset="-122"/>
                <a:sym typeface="Symbol" panose="05050102010706020507" pitchFamily="2" charset="2"/>
              </a:rPr>
              <a:t></a:t>
            </a:r>
            <a:r>
              <a:rPr lang="en-US" altLang="x-none" b="1" dirty="0">
                <a:ea typeface="Arial Unicode MS" panose="020B0604020202020204" charset="-122"/>
              </a:rPr>
              <a:t>V</a:t>
            </a:r>
            <a:r>
              <a:rPr lang="en-US" altLang="x-none" b="1" dirty="0"/>
              <a:t>∧</a:t>
            </a:r>
            <a:r>
              <a:rPr lang="en-US" altLang="x-none" b="1" dirty="0">
                <a:ea typeface="Arial Unicode MS" panose="020B0604020202020204" charset="-122"/>
              </a:rPr>
              <a:t>p(v,w)</a:t>
            </a:r>
            <a:r>
              <a:rPr lang="en-US" altLang="x-none" b="1" dirty="0"/>
              <a:t>}</a:t>
            </a:r>
            <a:endParaRPr lang="en-US" altLang="x-none" b="1" dirty="0"/>
          </a:p>
          <a:p>
            <a:pPr marL="723900" lvl="1" indent="0">
              <a:lnSpc>
                <a:spcPct val="110000"/>
              </a:lnSpc>
              <a:buNone/>
            </a:pPr>
            <a:r>
              <a:rPr lang="en-US" altLang="x-none" b="1" dirty="0"/>
              <a:t>P(v,w)</a:t>
            </a:r>
            <a:r>
              <a:rPr lang="zh-CN" altLang="en-US" b="1" dirty="0"/>
              <a:t>表示从顶点</a:t>
            </a:r>
            <a:r>
              <a:rPr lang="en-US" altLang="x-none" b="1" dirty="0"/>
              <a:t>v</a:t>
            </a:r>
            <a:r>
              <a:rPr lang="zh-CN" altLang="en-US" b="1" dirty="0"/>
              <a:t>到顶点</a:t>
            </a:r>
            <a:r>
              <a:rPr lang="en-US" altLang="x-none" b="1" dirty="0"/>
              <a:t>w</a:t>
            </a:r>
            <a:r>
              <a:rPr lang="zh-CN" altLang="en-US" b="1" dirty="0"/>
              <a:t>有一条直接通路。</a:t>
            </a:r>
            <a:endParaRPr lang="zh-CN" altLang="en-US"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4481" name="矩形 450561"/>
          <p:cNvSpPr/>
          <p:nvPr/>
        </p:nvSpPr>
        <p:spPr>
          <a:xfrm>
            <a:off x="1676400" y="152400"/>
            <a:ext cx="8812213" cy="6372225"/>
          </a:xfrm>
          <a:prstGeom prst="rect">
            <a:avLst/>
          </a:prstGeom>
          <a:noFill/>
          <a:ln w="9525">
            <a:noFill/>
          </a:ln>
        </p:spPr>
        <p:txBody>
          <a:bodyPr anchor="t"/>
          <a:p>
            <a:pPr>
              <a:lnSpc>
                <a:spcPct val="110000"/>
              </a:lnSpc>
              <a:spcBef>
                <a:spcPct val="10000"/>
              </a:spcBef>
              <a:buClr>
                <a:schemeClr val="accent2"/>
              </a:buClr>
              <a:buSzPct val="80000"/>
              <a:buFont typeface="Wingdings" panose="05000000000000000000" pitchFamily="2" charset="2"/>
              <a:buNone/>
            </a:pPr>
            <a:r>
              <a:rPr lang="en-US" altLang="x-none" sz="3600" b="1" dirty="0">
                <a:solidFill>
                  <a:schemeClr val="folHlink"/>
                </a:solidFill>
                <a:latin typeface="Times New Roman" panose="02020603050405020304" pitchFamily="2" charset="0"/>
                <a:ea typeface="宋体" panose="02010600030101010101" pitchFamily="2" charset="-122"/>
              </a:rPr>
              <a:t>(4)  </a:t>
            </a:r>
            <a:r>
              <a:rPr lang="zh-CN" altLang="en-US" sz="3600" b="1" dirty="0">
                <a:solidFill>
                  <a:schemeClr val="folHlink"/>
                </a:solidFill>
                <a:latin typeface="Times New Roman" panose="02020603050405020304" pitchFamily="2" charset="0"/>
                <a:ea typeface="宋体" panose="02010600030101010101" pitchFamily="2" charset="-122"/>
              </a:rPr>
              <a:t>向图中增加一条弧</a:t>
            </a:r>
            <a:endParaRPr lang="zh-CN" altLang="en-US" sz="3600" b="1" dirty="0">
              <a:solidFill>
                <a:schemeClr val="folHlink"/>
              </a:solidFill>
              <a:latin typeface="Times New Roman" panose="02020603050405020304" pitchFamily="2" charset="0"/>
              <a:ea typeface="宋体" panose="02010600030101010101" pitchFamily="2" charset="-122"/>
            </a:endParaRPr>
          </a:p>
          <a:p>
            <a:pPr>
              <a:lnSpc>
                <a:spcPct val="110000"/>
              </a:lnSpc>
              <a:spcBef>
                <a:spcPct val="1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根据给定的弧或边所依附的顶点，修改邻接矩阵中所对应的数组元素。</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10000"/>
              </a:spcBef>
              <a:buClr>
                <a:schemeClr val="accent2"/>
              </a:buClr>
              <a:buSzPct val="80000"/>
              <a:buFont typeface="Wingdings" panose="05000000000000000000" pitchFamily="2" charset="2"/>
              <a:buNone/>
            </a:pPr>
            <a:r>
              <a:rPr lang="zh-CN" altLang="en-US" sz="3200" b="1" dirty="0">
                <a:solidFill>
                  <a:schemeClr val="folHlink"/>
                </a:solidFill>
                <a:latin typeface="Times New Roman" panose="02020603050405020304" pitchFamily="2" charset="0"/>
                <a:ea typeface="宋体" panose="02010600030101010101" pitchFamily="2" charset="-122"/>
              </a:rPr>
              <a:t>算法实现</a:t>
            </a:r>
            <a:r>
              <a:rPr lang="zh-CN" altLang="en-US" sz="32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int  AddArc(MGraph *G , ArcType *arc)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int  k , j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k=LocateVex(G , &amp;arc-&gt;vex1)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j=LocateVex(G , &amp;arc-&gt;vex1)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(k==-1||j==-1)     </a:t>
            </a:r>
            <a:endParaRPr lang="en-US" altLang="x-none" sz="2800" b="1" dirty="0">
              <a:latin typeface="Times New Roman" panose="02020603050405020304" pitchFamily="2" charset="0"/>
              <a:ea typeface="宋体" panose="02010600030101010101" pitchFamily="2" charset="-122"/>
            </a:endParaRPr>
          </a:p>
          <a:p>
            <a:pPr marL="107823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printf(“Arc’s Vertex do not existed !\n”)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return(-1) ;</a:t>
            </a:r>
            <a:endParaRPr lang="en-US" altLang="x-none" sz="2800" b="1" dirty="0">
              <a:latin typeface="Times New Roman" panose="02020603050405020304" pitchFamily="2" charset="0"/>
              <a:ea typeface="宋体" panose="02010600030101010101" pitchFamily="2" charset="-122"/>
            </a:endParaRPr>
          </a:p>
          <a:p>
            <a:pPr marL="107823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5505" name="矩形 451585"/>
          <p:cNvSpPr/>
          <p:nvPr/>
        </p:nvSpPr>
        <p:spPr>
          <a:xfrm>
            <a:off x="1676400" y="152400"/>
            <a:ext cx="8839200" cy="6477000"/>
          </a:xfrm>
          <a:prstGeom prst="rect">
            <a:avLst/>
          </a:prstGeom>
          <a:noFill/>
          <a:ln w="9525">
            <a:noFill/>
          </a:ln>
        </p:spPr>
        <p:txBody>
          <a:bodyPr anchor="t"/>
          <a:p>
            <a:pPr marL="723900" lvl="2"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(G-&gt;kind==DG||G-&gt;kind==WDG)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G-&gt;adj[k][j].ArcVal=arc-&gt;ArcVal;</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G-&gt;adj[k][j].ArcInfo=arc-&gt;ArcInfo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是有向图或带权的有向图*</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079500" lvl="3"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else</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G-&gt;adj[k][j].ArcVal=arc-&gt;ArcVal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G-&gt;adj[j][k].ArcVal=arc-&gt;ArcVal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G-&gt;adj[k][j].ArcInfo=arc-&gt;ArcInfo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G-&gt;adj[j][k].ArcInfo=arc-&gt;ArcInfo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是无向图或带权的无向图</a:t>
            </a:r>
            <a:r>
              <a:rPr lang="en-US" altLang="x-none" sz="2400" b="1" dirty="0">
                <a:latin typeface="Times New Roman" panose="02020603050405020304" pitchFamily="2" charset="0"/>
                <a:ea typeface="宋体" panose="02010600030101010101" pitchFamily="2" charset="-122"/>
              </a:rPr>
              <a:t>,</a:t>
            </a:r>
            <a:r>
              <a:rPr lang="zh-CN" altLang="en-US" sz="2400" b="1" dirty="0">
                <a:latin typeface="Times New Roman" panose="02020603050405020304" pitchFamily="2" charset="0"/>
                <a:ea typeface="宋体" panose="02010600030101010101" pitchFamily="2" charset="-122"/>
              </a:rPr>
              <a:t>需对称赋值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079500" lvl="3"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return(1) ;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2610" name="标题 452609"/>
          <p:cNvSpPr>
            <a:spLocks noGrp="1"/>
          </p:cNvSpPr>
          <p:nvPr>
            <p:ph type="title"/>
          </p:nvPr>
        </p:nvSpPr>
        <p:spPr>
          <a:xfrm>
            <a:off x="3048000" y="152400"/>
            <a:ext cx="5257800" cy="762000"/>
          </a:xfrm>
        </p:spPr>
        <p:txBody>
          <a:bodyPr lIns="92075" tIns="46038" rIns="92075" bIns="46038" anchor="ctr"/>
          <a:p>
            <a:pPr fontAlgn="base"/>
            <a:r>
              <a:rPr lang="en-US" altLang="x-none" b="1" strike="noStrike" noProof="1" dirty="0">
                <a:latin typeface="Times New Roman" panose="02020603050405020304" pitchFamily="2" charset="0"/>
              </a:rPr>
              <a:t>7.2.2</a:t>
            </a:r>
            <a:r>
              <a:rPr lang="en-US" altLang="x-none" b="1" strike="noStrike" noProof="1" dirty="0"/>
              <a:t>  </a:t>
            </a:r>
            <a:r>
              <a:rPr lang="zh-CN" altLang="en-US" b="1" strike="noStrike" noProof="1" dirty="0">
                <a:ea typeface="楷体_GB2312" pitchFamily="1" charset="-122"/>
              </a:rPr>
              <a:t>邻接链表法</a:t>
            </a:r>
            <a:endParaRPr lang="zh-CN" altLang="en-US" b="1" strike="noStrike" noProof="1" dirty="0">
              <a:ea typeface="楷体_GB2312" pitchFamily="1" charset="-122"/>
            </a:endParaRPr>
          </a:p>
        </p:txBody>
      </p:sp>
      <p:sp>
        <p:nvSpPr>
          <p:cNvPr id="406530" name="文本占位符 452610"/>
          <p:cNvSpPr>
            <a:spLocks noGrp="1"/>
          </p:cNvSpPr>
          <p:nvPr>
            <p:ph idx="1"/>
          </p:nvPr>
        </p:nvSpPr>
        <p:spPr>
          <a:xfrm>
            <a:off x="1676400" y="990600"/>
            <a:ext cx="8839200" cy="2654300"/>
          </a:xfrm>
        </p:spPr>
        <p:txBody>
          <a:bodyPr anchor="t"/>
          <a:p>
            <a:pPr marL="0" indent="0">
              <a:lnSpc>
                <a:spcPct val="110000"/>
              </a:lnSpc>
              <a:buNone/>
            </a:pPr>
            <a:r>
              <a:rPr lang="zh-CN" altLang="en-US" dirty="0"/>
              <a:t>        </a:t>
            </a:r>
            <a:r>
              <a:rPr lang="zh-CN" altLang="en-US" sz="2800" b="1" dirty="0">
                <a:solidFill>
                  <a:schemeClr val="folHlink"/>
                </a:solidFill>
              </a:rPr>
              <a:t>基本思想：</a:t>
            </a:r>
            <a:r>
              <a:rPr lang="zh-CN" altLang="en-US" sz="2800" b="1" dirty="0"/>
              <a:t>对图的每个顶点建立一个单链表，存储该顶点所有邻接顶点及其相关信息。每一个单链表设一个表头结点。</a:t>
            </a:r>
            <a:endParaRPr lang="zh-CN" altLang="en-US" sz="2800" b="1" dirty="0"/>
          </a:p>
          <a:p>
            <a:pPr marL="0" indent="0">
              <a:lnSpc>
                <a:spcPct val="110000"/>
              </a:lnSpc>
              <a:buNone/>
            </a:pPr>
            <a:r>
              <a:rPr lang="zh-CN" altLang="en-US" sz="2800" b="1" dirty="0"/>
              <a:t>        第</a:t>
            </a:r>
            <a:r>
              <a:rPr lang="en-US" altLang="x-none" sz="2800" b="1" dirty="0"/>
              <a:t>i</a:t>
            </a:r>
            <a:r>
              <a:rPr lang="zh-CN" altLang="en-US" sz="2800" b="1" dirty="0"/>
              <a:t>个单链表表示依附于顶点</a:t>
            </a:r>
            <a:r>
              <a:rPr lang="en-US" altLang="x-none" sz="2800" b="1" dirty="0"/>
              <a:t>V</a:t>
            </a:r>
            <a:r>
              <a:rPr lang="en-US" altLang="x-none" sz="2800" b="1" baseline="-18000" dirty="0"/>
              <a:t>i</a:t>
            </a:r>
            <a:r>
              <a:rPr lang="zh-CN" altLang="en-US" sz="2800" b="1" dirty="0"/>
              <a:t>的边</a:t>
            </a:r>
            <a:r>
              <a:rPr lang="en-US" altLang="x-none" sz="2800" b="1" dirty="0"/>
              <a:t>(</a:t>
            </a:r>
            <a:r>
              <a:rPr lang="zh-CN" altLang="en-US" sz="2800" b="1" dirty="0"/>
              <a:t>对有向图是以顶点</a:t>
            </a:r>
            <a:r>
              <a:rPr lang="en-US" altLang="x-none" sz="2800" b="1" dirty="0"/>
              <a:t>V</a:t>
            </a:r>
            <a:r>
              <a:rPr lang="en-US" altLang="x-none" sz="2800" b="1" baseline="-18000" dirty="0"/>
              <a:t>i</a:t>
            </a:r>
            <a:r>
              <a:rPr lang="zh-CN" altLang="en-US" sz="2800" b="1" dirty="0"/>
              <a:t>为头或尾的弧</a:t>
            </a:r>
            <a:r>
              <a:rPr lang="en-US" altLang="x-none" sz="2800" b="1" dirty="0"/>
              <a:t>)</a:t>
            </a:r>
            <a:r>
              <a:rPr lang="zh-CN" altLang="en-US" sz="2800" b="1" dirty="0"/>
              <a:t>。</a:t>
            </a:r>
            <a:endParaRPr lang="zh-CN" altLang="en-US" sz="28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7553" name="文本占位符 453633"/>
          <p:cNvSpPr>
            <a:spLocks noGrp="1"/>
          </p:cNvSpPr>
          <p:nvPr>
            <p:ph idx="1"/>
          </p:nvPr>
        </p:nvSpPr>
        <p:spPr>
          <a:xfrm>
            <a:off x="1676400" y="188913"/>
            <a:ext cx="8839200" cy="5184775"/>
          </a:xfrm>
        </p:spPr>
        <p:txBody>
          <a:bodyPr anchor="t"/>
          <a:p>
            <a:pPr marL="0" indent="0">
              <a:lnSpc>
                <a:spcPct val="110000"/>
              </a:lnSpc>
              <a:buNone/>
            </a:pPr>
            <a:r>
              <a:rPr lang="en-US" altLang="x-none" sz="3600" b="1" dirty="0">
                <a:solidFill>
                  <a:schemeClr val="tx2"/>
                </a:solidFill>
              </a:rPr>
              <a:t>1  </a:t>
            </a:r>
            <a:r>
              <a:rPr lang="zh-CN" altLang="en-US" sz="3600" b="1" dirty="0">
                <a:solidFill>
                  <a:schemeClr val="tx2"/>
                </a:solidFill>
                <a:ea typeface="楷体_GB2312" pitchFamily="1" charset="-122"/>
              </a:rPr>
              <a:t>结点结构与邻接链表示例</a:t>
            </a:r>
            <a:endParaRPr lang="zh-CN" altLang="en-US" sz="3600" b="1" dirty="0">
              <a:solidFill>
                <a:schemeClr val="tx2"/>
              </a:solidFill>
              <a:ea typeface="楷体_GB2312" pitchFamily="1" charset="-122"/>
            </a:endParaRPr>
          </a:p>
          <a:p>
            <a:pPr marL="0" indent="0">
              <a:lnSpc>
                <a:spcPct val="110000"/>
              </a:lnSpc>
              <a:buNone/>
            </a:pPr>
            <a:r>
              <a:rPr lang="zh-CN" altLang="en-US" dirty="0"/>
              <a:t>        </a:t>
            </a:r>
            <a:r>
              <a:rPr lang="zh-CN" altLang="en-US" sz="2800" b="1" dirty="0"/>
              <a:t>链表中的结点称为</a:t>
            </a:r>
            <a:r>
              <a:rPr lang="zh-CN" altLang="en-US" sz="2800" b="1" dirty="0">
                <a:solidFill>
                  <a:schemeClr val="folHlink"/>
                </a:solidFill>
              </a:rPr>
              <a:t>表结点</a:t>
            </a:r>
            <a:r>
              <a:rPr lang="zh-CN" altLang="en-US" sz="2800" b="1" dirty="0"/>
              <a:t>，每个结点由三个域组成，如图</a:t>
            </a:r>
            <a:r>
              <a:rPr lang="en-US" altLang="x-none" sz="2800" b="1" dirty="0"/>
              <a:t>7-9(a)</a:t>
            </a:r>
            <a:r>
              <a:rPr lang="zh-CN" altLang="en-US" sz="2800" b="1" dirty="0"/>
              <a:t>所示。其中邻接点域</a:t>
            </a:r>
            <a:r>
              <a:rPr lang="en-US" altLang="x-none" sz="2800" b="1" dirty="0"/>
              <a:t>(adjvex)</a:t>
            </a:r>
            <a:r>
              <a:rPr lang="zh-CN" altLang="en-US" sz="2800" b="1" dirty="0"/>
              <a:t>指示与顶点</a:t>
            </a:r>
            <a:r>
              <a:rPr lang="en-US" altLang="x-none" sz="2800" b="1" dirty="0"/>
              <a:t>V</a:t>
            </a:r>
            <a:r>
              <a:rPr lang="en-US" altLang="x-none" sz="2800" b="1" baseline="-18000" dirty="0"/>
              <a:t>i</a:t>
            </a:r>
            <a:r>
              <a:rPr lang="zh-CN" altLang="en-US" sz="2800" b="1" dirty="0"/>
              <a:t>邻接的顶点在图中的位置</a:t>
            </a:r>
            <a:r>
              <a:rPr lang="en-US" altLang="x-none" sz="2800" b="1" dirty="0"/>
              <a:t>(</a:t>
            </a:r>
            <a:r>
              <a:rPr lang="zh-CN" altLang="en-US" sz="2800" b="1" dirty="0"/>
              <a:t>顶点编号</a:t>
            </a:r>
            <a:r>
              <a:rPr lang="en-US" altLang="x-none" sz="2800" b="1" dirty="0"/>
              <a:t>)</a:t>
            </a:r>
            <a:r>
              <a:rPr lang="zh-CN" altLang="en-US" sz="2800" b="1" dirty="0"/>
              <a:t>，链域</a:t>
            </a:r>
            <a:r>
              <a:rPr lang="en-US" altLang="x-none" sz="2800" b="1" dirty="0"/>
              <a:t>(nextarc)</a:t>
            </a:r>
            <a:r>
              <a:rPr lang="zh-CN" altLang="en-US" sz="2800" b="1" dirty="0"/>
              <a:t>指向下一个与顶点</a:t>
            </a:r>
            <a:r>
              <a:rPr lang="en-US" altLang="x-none" sz="2800" b="1" dirty="0"/>
              <a:t>V</a:t>
            </a:r>
            <a:r>
              <a:rPr lang="en-US" altLang="x-none" sz="2800" b="1" baseline="-18000" dirty="0"/>
              <a:t>i</a:t>
            </a:r>
            <a:r>
              <a:rPr lang="zh-CN" altLang="en-US" sz="2800" b="1" dirty="0"/>
              <a:t>邻接的表结点，数据域</a:t>
            </a:r>
            <a:r>
              <a:rPr lang="en-US" altLang="x-none" sz="2800" b="1" dirty="0"/>
              <a:t>(info)</a:t>
            </a:r>
            <a:r>
              <a:rPr lang="zh-CN" altLang="en-US" sz="2800" b="1" dirty="0"/>
              <a:t>存储和边或弧相关的信息，如权值等。对于无权图，如果没有与边相关的其他信息，可省略此域。</a:t>
            </a:r>
            <a:endParaRPr lang="zh-CN" altLang="en-US" sz="2800" b="1" dirty="0"/>
          </a:p>
          <a:p>
            <a:pPr marL="0" indent="0">
              <a:lnSpc>
                <a:spcPct val="110000"/>
              </a:lnSpc>
              <a:buNone/>
            </a:pPr>
            <a:r>
              <a:rPr lang="zh-CN" altLang="en-US" sz="2800" b="1" dirty="0"/>
              <a:t>        每个链表设一个表头结点</a:t>
            </a:r>
            <a:r>
              <a:rPr lang="en-US" altLang="x-none" sz="2800" b="1" dirty="0"/>
              <a:t>(</a:t>
            </a:r>
            <a:r>
              <a:rPr lang="zh-CN" altLang="en-US" sz="2800" b="1" dirty="0"/>
              <a:t>称为</a:t>
            </a:r>
            <a:r>
              <a:rPr lang="zh-CN" altLang="en-US" sz="2800" b="1" dirty="0">
                <a:solidFill>
                  <a:schemeClr val="folHlink"/>
                </a:solidFill>
              </a:rPr>
              <a:t>顶点结点</a:t>
            </a:r>
            <a:r>
              <a:rPr lang="en-US" altLang="x-none" sz="2800" b="1" dirty="0"/>
              <a:t>)</a:t>
            </a:r>
            <a:r>
              <a:rPr lang="zh-CN" altLang="en-US" sz="2800" b="1" dirty="0"/>
              <a:t>，由两个域组成，如图</a:t>
            </a:r>
            <a:r>
              <a:rPr lang="en-US" altLang="x-none" sz="2800" b="1" dirty="0"/>
              <a:t>7-9(b)</a:t>
            </a:r>
            <a:r>
              <a:rPr lang="zh-CN" altLang="en-US" sz="2800" b="1" dirty="0"/>
              <a:t>所示。链域</a:t>
            </a:r>
            <a:r>
              <a:rPr lang="en-US" altLang="x-none" sz="2800" b="1" dirty="0"/>
              <a:t>(firstarc)</a:t>
            </a:r>
            <a:r>
              <a:rPr lang="zh-CN" altLang="en-US" sz="2800" b="1" dirty="0"/>
              <a:t>指向链表中的第一个结点，数据域</a:t>
            </a:r>
            <a:r>
              <a:rPr lang="en-US" altLang="x-none" sz="2800" b="1" dirty="0"/>
              <a:t>(data) </a:t>
            </a:r>
            <a:r>
              <a:rPr lang="zh-CN" altLang="en-US" sz="2800" b="1" dirty="0"/>
              <a:t>存储顶点名或其他信息。</a:t>
            </a:r>
            <a:endParaRPr lang="zh-CN" altLang="en-US" sz="2800" b="1" dirty="0"/>
          </a:p>
        </p:txBody>
      </p:sp>
      <p:grpSp>
        <p:nvGrpSpPr>
          <p:cNvPr id="407554" name="组合 453634"/>
          <p:cNvGrpSpPr/>
          <p:nvPr/>
        </p:nvGrpSpPr>
        <p:grpSpPr>
          <a:xfrm>
            <a:off x="1992313" y="5667375"/>
            <a:ext cx="7886700" cy="857250"/>
            <a:chOff x="0" y="0"/>
            <a:chExt cx="4968" cy="540"/>
          </a:xfrm>
        </p:grpSpPr>
        <p:grpSp>
          <p:nvGrpSpPr>
            <p:cNvPr id="407555" name="组合 453635"/>
            <p:cNvGrpSpPr/>
            <p:nvPr/>
          </p:nvGrpSpPr>
          <p:grpSpPr>
            <a:xfrm>
              <a:off x="0" y="0"/>
              <a:ext cx="2555" cy="258"/>
              <a:chOff x="0" y="0"/>
              <a:chExt cx="2555" cy="258"/>
            </a:xfrm>
          </p:grpSpPr>
          <p:grpSp>
            <p:nvGrpSpPr>
              <p:cNvPr id="407556" name="组合 453636"/>
              <p:cNvGrpSpPr/>
              <p:nvPr/>
            </p:nvGrpSpPr>
            <p:grpSpPr>
              <a:xfrm>
                <a:off x="696" y="9"/>
                <a:ext cx="1859" cy="249"/>
                <a:chOff x="0" y="0"/>
                <a:chExt cx="1859" cy="249"/>
              </a:xfrm>
            </p:grpSpPr>
            <p:sp>
              <p:nvSpPr>
                <p:cNvPr id="407557" name="矩形 453637"/>
                <p:cNvSpPr/>
                <p:nvPr/>
              </p:nvSpPr>
              <p:spPr>
                <a:xfrm>
                  <a:off x="0" y="0"/>
                  <a:ext cx="1859" cy="249"/>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adjvex   info   nextarc</a:t>
                  </a:r>
                  <a:endParaRPr lang="en-US" altLang="x-none" sz="2400" b="1" dirty="0">
                    <a:latin typeface="Times New Roman" panose="02020603050405020304" pitchFamily="2" charset="0"/>
                    <a:ea typeface="宋体" panose="02010600030101010101" pitchFamily="2" charset="-122"/>
                  </a:endParaRPr>
                </a:p>
              </p:txBody>
            </p:sp>
            <p:sp>
              <p:nvSpPr>
                <p:cNvPr id="407558" name="直接连接符 453638"/>
                <p:cNvSpPr/>
                <p:nvPr/>
              </p:nvSpPr>
              <p:spPr>
                <a:xfrm>
                  <a:off x="672" y="0"/>
                  <a:ext cx="0" cy="249"/>
                </a:xfrm>
                <a:prstGeom prst="line">
                  <a:avLst/>
                </a:prstGeom>
                <a:ln w="9525" cap="flat" cmpd="sng">
                  <a:solidFill>
                    <a:schemeClr val="tx1"/>
                  </a:solidFill>
                  <a:prstDash val="solid"/>
                  <a:round/>
                  <a:headEnd type="none" w="med" len="med"/>
                  <a:tailEnd type="none" w="med" len="med"/>
                </a:ln>
              </p:spPr>
            </p:sp>
            <p:sp>
              <p:nvSpPr>
                <p:cNvPr id="407559" name="直接连接符 453639"/>
                <p:cNvSpPr/>
                <p:nvPr/>
              </p:nvSpPr>
              <p:spPr>
                <a:xfrm>
                  <a:off x="1152" y="0"/>
                  <a:ext cx="0" cy="249"/>
                </a:xfrm>
                <a:prstGeom prst="line">
                  <a:avLst/>
                </a:prstGeom>
                <a:ln w="9525" cap="flat" cmpd="sng">
                  <a:solidFill>
                    <a:schemeClr val="tx1"/>
                  </a:solidFill>
                  <a:prstDash val="solid"/>
                  <a:round/>
                  <a:headEnd type="none" w="med" len="med"/>
                  <a:tailEnd type="none" w="med" len="med"/>
                </a:ln>
              </p:spPr>
            </p:sp>
          </p:grpSp>
          <p:sp>
            <p:nvSpPr>
              <p:cNvPr id="407560" name="矩形 453640"/>
              <p:cNvSpPr/>
              <p:nvPr/>
            </p:nvSpPr>
            <p:spPr>
              <a:xfrm>
                <a:off x="0" y="0"/>
                <a:ext cx="680" cy="227"/>
              </a:xfrm>
              <a:prstGeom prst="rect">
                <a:avLst/>
              </a:prstGeom>
              <a:noFill/>
              <a:ln w="9525">
                <a:noFill/>
              </a:ln>
            </p:spPr>
            <p:txBody>
              <a:bodyPr wrap="none" anchor="ctr"/>
              <a:p>
                <a:r>
                  <a:rPr lang="zh-CN" altLang="en-US" sz="2000" b="1" dirty="0">
                    <a:latin typeface="宋体" panose="02010600030101010101" pitchFamily="2" charset="-122"/>
                    <a:ea typeface="宋体" panose="02010600030101010101" pitchFamily="2" charset="-122"/>
                  </a:rPr>
                  <a:t>表结点</a:t>
                </a:r>
                <a:r>
                  <a:rPr lang="zh-CN" altLang="en-US" sz="2000" b="1" dirty="0">
                    <a:latin typeface="Times New Roman" panose="02020603050405020304" pitchFamily="2" charset="0"/>
                    <a:ea typeface="宋体" panose="02010600030101010101" pitchFamily="2" charset="-122"/>
                  </a:rPr>
                  <a:t>：</a:t>
                </a:r>
                <a:endParaRPr lang="zh-CN" altLang="en-US" sz="2000" b="1" dirty="0">
                  <a:latin typeface="Times New Roman" panose="02020603050405020304" pitchFamily="2" charset="0"/>
                  <a:ea typeface="宋体" panose="02010600030101010101" pitchFamily="2" charset="-122"/>
                </a:endParaRPr>
              </a:p>
            </p:txBody>
          </p:sp>
        </p:grpSp>
        <p:grpSp>
          <p:nvGrpSpPr>
            <p:cNvPr id="407561" name="组合 453641"/>
            <p:cNvGrpSpPr/>
            <p:nvPr/>
          </p:nvGrpSpPr>
          <p:grpSpPr>
            <a:xfrm>
              <a:off x="2904" y="0"/>
              <a:ext cx="2064" cy="249"/>
              <a:chOff x="0" y="0"/>
              <a:chExt cx="2064" cy="249"/>
            </a:xfrm>
          </p:grpSpPr>
          <p:grpSp>
            <p:nvGrpSpPr>
              <p:cNvPr id="407562" name="组合 453642"/>
              <p:cNvGrpSpPr/>
              <p:nvPr/>
            </p:nvGrpSpPr>
            <p:grpSpPr>
              <a:xfrm>
                <a:off x="877" y="0"/>
                <a:ext cx="1187" cy="249"/>
                <a:chOff x="0" y="0"/>
                <a:chExt cx="1187" cy="249"/>
              </a:xfrm>
            </p:grpSpPr>
            <p:sp>
              <p:nvSpPr>
                <p:cNvPr id="407563" name="矩形 453643"/>
                <p:cNvSpPr/>
                <p:nvPr/>
              </p:nvSpPr>
              <p:spPr>
                <a:xfrm>
                  <a:off x="0" y="0"/>
                  <a:ext cx="1187" cy="249"/>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data   firstarc</a:t>
                  </a:r>
                  <a:endParaRPr lang="en-US" altLang="x-none" sz="2400" b="1" dirty="0">
                    <a:latin typeface="Times New Roman" panose="02020603050405020304" pitchFamily="2" charset="0"/>
                    <a:ea typeface="宋体" panose="02010600030101010101" pitchFamily="2" charset="-122"/>
                  </a:endParaRPr>
                </a:p>
              </p:txBody>
            </p:sp>
            <p:sp>
              <p:nvSpPr>
                <p:cNvPr id="407564" name="直接连接符 453644"/>
                <p:cNvSpPr/>
                <p:nvPr/>
              </p:nvSpPr>
              <p:spPr>
                <a:xfrm>
                  <a:off x="467" y="0"/>
                  <a:ext cx="0" cy="249"/>
                </a:xfrm>
                <a:prstGeom prst="line">
                  <a:avLst/>
                </a:prstGeom>
                <a:ln w="9525" cap="flat" cmpd="sng">
                  <a:solidFill>
                    <a:schemeClr val="tx1"/>
                  </a:solidFill>
                  <a:prstDash val="solid"/>
                  <a:round/>
                  <a:headEnd type="none" w="med" len="med"/>
                  <a:tailEnd type="none" w="med" len="med"/>
                </a:ln>
              </p:spPr>
            </p:sp>
          </p:grpSp>
          <p:sp>
            <p:nvSpPr>
              <p:cNvPr id="407565" name="矩形 453645"/>
              <p:cNvSpPr/>
              <p:nvPr/>
            </p:nvSpPr>
            <p:spPr>
              <a:xfrm>
                <a:off x="0" y="0"/>
                <a:ext cx="861" cy="227"/>
              </a:xfrm>
              <a:prstGeom prst="rect">
                <a:avLst/>
              </a:prstGeom>
              <a:noFill/>
              <a:ln w="9525">
                <a:noFill/>
              </a:ln>
            </p:spPr>
            <p:txBody>
              <a:bodyPr wrap="none" anchor="ctr"/>
              <a:p>
                <a:r>
                  <a:rPr lang="zh-CN" altLang="en-US" sz="2000" b="1" dirty="0">
                    <a:latin typeface="宋体" panose="02010600030101010101" pitchFamily="2" charset="-122"/>
                    <a:ea typeface="宋体" panose="02010600030101010101" pitchFamily="2" charset="-122"/>
                  </a:rPr>
                  <a:t>顶点结点</a:t>
                </a:r>
                <a:r>
                  <a:rPr lang="zh-CN" altLang="en-US" sz="2000" b="1" dirty="0">
                    <a:latin typeface="Times New Roman" panose="02020603050405020304" pitchFamily="2" charset="0"/>
                    <a:ea typeface="宋体" panose="02010600030101010101" pitchFamily="2" charset="-122"/>
                  </a:rPr>
                  <a:t>：</a:t>
                </a:r>
                <a:endParaRPr lang="zh-CN" altLang="en-US" sz="2000" b="1" dirty="0">
                  <a:latin typeface="Times New Roman" panose="02020603050405020304" pitchFamily="2" charset="0"/>
                  <a:ea typeface="宋体" panose="02010600030101010101" pitchFamily="2" charset="-122"/>
                </a:endParaRPr>
              </a:p>
            </p:txBody>
          </p:sp>
        </p:grpSp>
        <p:sp>
          <p:nvSpPr>
            <p:cNvPr id="407566" name="矩形 453646"/>
            <p:cNvSpPr/>
            <p:nvPr/>
          </p:nvSpPr>
          <p:spPr>
            <a:xfrm>
              <a:off x="1752" y="336"/>
              <a:ext cx="1854" cy="204"/>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7-9   </a:t>
              </a:r>
              <a:r>
                <a:rPr lang="zh-CN" altLang="en-US" sz="2000" b="1" dirty="0">
                  <a:latin typeface="Times New Roman" panose="02020603050405020304" pitchFamily="2" charset="0"/>
                  <a:ea typeface="宋体" panose="02010600030101010101" pitchFamily="2" charset="-122"/>
                </a:rPr>
                <a:t>邻接链表结点结构</a:t>
              </a:r>
              <a:endParaRPr lang="zh-CN" altLang="en-US" sz="2000"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8577" name="文本占位符 454657"/>
          <p:cNvSpPr>
            <a:spLocks noGrp="1"/>
          </p:cNvSpPr>
          <p:nvPr>
            <p:ph idx="1"/>
          </p:nvPr>
        </p:nvSpPr>
        <p:spPr>
          <a:xfrm>
            <a:off x="1676400" y="152400"/>
            <a:ext cx="8839200" cy="3060700"/>
          </a:xfrm>
        </p:spPr>
        <p:txBody>
          <a:bodyPr anchor="t"/>
          <a:p>
            <a:pPr marL="0" indent="0">
              <a:lnSpc>
                <a:spcPct val="110000"/>
              </a:lnSpc>
              <a:buNone/>
            </a:pPr>
            <a:r>
              <a:rPr lang="zh-CN" altLang="en-US" sz="2800" b="1" dirty="0"/>
              <a:t>        在图的邻接链表表示中，所有</a:t>
            </a:r>
            <a:r>
              <a:rPr lang="zh-CN" altLang="en-US" sz="2800" b="1" dirty="0">
                <a:solidFill>
                  <a:schemeClr val="folHlink"/>
                </a:solidFill>
              </a:rPr>
              <a:t>顶点结点</a:t>
            </a:r>
            <a:r>
              <a:rPr lang="zh-CN" altLang="en-US" sz="2800" b="1" dirty="0"/>
              <a:t>用一个向量 以顺序结构形式存储，可以随机访问任意顶点的链表，该向量称为</a:t>
            </a:r>
            <a:r>
              <a:rPr lang="zh-CN" altLang="en-US" sz="2800" b="1" dirty="0">
                <a:solidFill>
                  <a:schemeClr val="folHlink"/>
                </a:solidFill>
              </a:rPr>
              <a:t>表头向量</a:t>
            </a:r>
            <a:r>
              <a:rPr lang="zh-CN" altLang="en-US" sz="2800" b="1" dirty="0"/>
              <a:t>，向量的下标指示顶点的序号。</a:t>
            </a:r>
            <a:endParaRPr lang="zh-CN" altLang="en-US" sz="2800" b="1" dirty="0"/>
          </a:p>
          <a:p>
            <a:pPr marL="0" indent="0">
              <a:lnSpc>
                <a:spcPct val="110000"/>
              </a:lnSpc>
              <a:buNone/>
            </a:pPr>
            <a:r>
              <a:rPr lang="zh-CN" altLang="en-US" sz="2800" b="1" dirty="0"/>
              <a:t>        用邻接链表存储图时，对无向图，其邻接链表是唯一的，如图</a:t>
            </a:r>
            <a:r>
              <a:rPr lang="en-US" altLang="x-none" sz="2800" b="1" dirty="0"/>
              <a:t>7-10</a:t>
            </a:r>
            <a:r>
              <a:rPr lang="zh-CN" altLang="en-US" sz="2800" b="1" dirty="0"/>
              <a:t>所示；对有向图，其邻接链表有两种形式，如图</a:t>
            </a:r>
            <a:r>
              <a:rPr lang="en-US" altLang="x-none" sz="2800" b="1" dirty="0"/>
              <a:t>7-11</a:t>
            </a:r>
            <a:r>
              <a:rPr lang="zh-CN" altLang="en-US" sz="2800" b="1" dirty="0"/>
              <a:t>所示。</a:t>
            </a:r>
            <a:endParaRPr lang="zh-CN" altLang="en-US" sz="2800" b="1" dirty="0"/>
          </a:p>
        </p:txBody>
      </p:sp>
      <p:grpSp>
        <p:nvGrpSpPr>
          <p:cNvPr id="408578" name="组合 454658"/>
          <p:cNvGrpSpPr/>
          <p:nvPr/>
        </p:nvGrpSpPr>
        <p:grpSpPr>
          <a:xfrm>
            <a:off x="2135188" y="3213100"/>
            <a:ext cx="8137525" cy="3365500"/>
            <a:chOff x="0" y="0"/>
            <a:chExt cx="5126" cy="2120"/>
          </a:xfrm>
        </p:grpSpPr>
        <p:sp>
          <p:nvSpPr>
            <p:cNvPr id="408579" name="矩形 454659"/>
            <p:cNvSpPr/>
            <p:nvPr/>
          </p:nvSpPr>
          <p:spPr>
            <a:xfrm>
              <a:off x="1078" y="1916"/>
              <a:ext cx="2143" cy="204"/>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7-10  </a:t>
              </a:r>
              <a:r>
                <a:rPr lang="zh-CN" altLang="en-US" sz="2000" b="1" dirty="0">
                  <a:latin typeface="Times New Roman" panose="02020603050405020304" pitchFamily="2" charset="0"/>
                  <a:ea typeface="宋体" panose="02010600030101010101" pitchFamily="2" charset="-122"/>
                </a:rPr>
                <a:t>无向图及其邻接链表</a:t>
              </a:r>
              <a:endParaRPr lang="zh-CN" altLang="en-US" sz="2000" b="1" dirty="0">
                <a:latin typeface="Times New Roman" panose="02020603050405020304" pitchFamily="2" charset="0"/>
                <a:ea typeface="宋体" panose="02010600030101010101" pitchFamily="2" charset="-122"/>
              </a:endParaRPr>
            </a:p>
          </p:txBody>
        </p:sp>
        <p:grpSp>
          <p:nvGrpSpPr>
            <p:cNvPr id="408580" name="组合 454660"/>
            <p:cNvGrpSpPr/>
            <p:nvPr/>
          </p:nvGrpSpPr>
          <p:grpSpPr>
            <a:xfrm>
              <a:off x="0" y="397"/>
              <a:ext cx="1384" cy="839"/>
              <a:chOff x="0" y="0"/>
              <a:chExt cx="1384" cy="839"/>
            </a:xfrm>
          </p:grpSpPr>
          <p:sp>
            <p:nvSpPr>
              <p:cNvPr id="408581" name="椭圆 454661"/>
              <p:cNvSpPr/>
              <p:nvPr/>
            </p:nvSpPr>
            <p:spPr>
              <a:xfrm>
                <a:off x="0" y="144"/>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20000" dirty="0">
                    <a:latin typeface="Times New Roman" panose="02020603050405020304" pitchFamily="2" charset="0"/>
                    <a:ea typeface="宋体" panose="02010600030101010101" pitchFamily="2" charset="-122"/>
                  </a:rPr>
                  <a:t>1</a:t>
                </a:r>
                <a:endParaRPr lang="en-US" altLang="x-none" sz="2400" baseline="-20000" dirty="0">
                  <a:latin typeface="Times New Roman" panose="02020603050405020304" pitchFamily="2" charset="0"/>
                  <a:ea typeface="宋体" panose="02010600030101010101" pitchFamily="2" charset="-122"/>
                </a:endParaRPr>
              </a:p>
            </p:txBody>
          </p:sp>
          <p:sp>
            <p:nvSpPr>
              <p:cNvPr id="408582" name="椭圆 454662"/>
              <p:cNvSpPr/>
              <p:nvPr/>
            </p:nvSpPr>
            <p:spPr>
              <a:xfrm>
                <a:off x="17" y="612"/>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20000" dirty="0">
                    <a:latin typeface="Times New Roman" panose="02020603050405020304" pitchFamily="2" charset="0"/>
                    <a:ea typeface="宋体" panose="02010600030101010101" pitchFamily="2" charset="-122"/>
                  </a:rPr>
                  <a:t>2</a:t>
                </a:r>
                <a:endParaRPr lang="en-US" altLang="x-none" sz="2400" baseline="-20000" dirty="0">
                  <a:latin typeface="Times New Roman" panose="02020603050405020304" pitchFamily="2" charset="0"/>
                  <a:ea typeface="宋体" panose="02010600030101010101" pitchFamily="2" charset="-122"/>
                </a:endParaRPr>
              </a:p>
            </p:txBody>
          </p:sp>
          <p:sp>
            <p:nvSpPr>
              <p:cNvPr id="408583" name="椭圆 454663"/>
              <p:cNvSpPr/>
              <p:nvPr/>
            </p:nvSpPr>
            <p:spPr>
              <a:xfrm>
                <a:off x="618" y="604"/>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20000" dirty="0">
                    <a:latin typeface="Times New Roman" panose="02020603050405020304" pitchFamily="2" charset="0"/>
                    <a:ea typeface="宋体" panose="02010600030101010101" pitchFamily="2" charset="-122"/>
                  </a:rPr>
                  <a:t>3</a:t>
                </a:r>
                <a:endParaRPr lang="en-US" altLang="x-none" sz="2400" baseline="-20000" dirty="0">
                  <a:latin typeface="Times New Roman" panose="02020603050405020304" pitchFamily="2" charset="0"/>
                  <a:ea typeface="宋体" panose="02010600030101010101" pitchFamily="2" charset="-122"/>
                </a:endParaRPr>
              </a:p>
            </p:txBody>
          </p:sp>
          <p:sp>
            <p:nvSpPr>
              <p:cNvPr id="408584" name="椭圆 454664"/>
              <p:cNvSpPr/>
              <p:nvPr/>
            </p:nvSpPr>
            <p:spPr>
              <a:xfrm>
                <a:off x="569" y="0"/>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20000" dirty="0">
                    <a:latin typeface="Times New Roman" panose="02020603050405020304" pitchFamily="2" charset="0"/>
                    <a:ea typeface="宋体" panose="02010600030101010101" pitchFamily="2" charset="-122"/>
                  </a:rPr>
                  <a:t>4</a:t>
                </a:r>
                <a:endParaRPr lang="en-US" altLang="x-none" sz="2400" baseline="-20000" dirty="0">
                  <a:latin typeface="Times New Roman" panose="02020603050405020304" pitchFamily="2" charset="0"/>
                  <a:ea typeface="宋体" panose="02010600030101010101" pitchFamily="2" charset="-122"/>
                </a:endParaRPr>
              </a:p>
            </p:txBody>
          </p:sp>
          <p:sp>
            <p:nvSpPr>
              <p:cNvPr id="408585" name="直接连接符 454665"/>
              <p:cNvSpPr/>
              <p:nvPr/>
            </p:nvSpPr>
            <p:spPr>
              <a:xfrm>
                <a:off x="144" y="379"/>
                <a:ext cx="0" cy="242"/>
              </a:xfrm>
              <a:prstGeom prst="line">
                <a:avLst/>
              </a:prstGeom>
              <a:ln w="19050" cap="flat" cmpd="sng">
                <a:solidFill>
                  <a:schemeClr val="tx1"/>
                </a:solidFill>
                <a:prstDash val="solid"/>
                <a:round/>
                <a:headEnd type="none" w="med" len="med"/>
                <a:tailEnd type="none" w="med" len="med"/>
              </a:ln>
            </p:spPr>
          </p:sp>
          <p:sp>
            <p:nvSpPr>
              <p:cNvPr id="408586" name="直接连接符 454666"/>
              <p:cNvSpPr/>
              <p:nvPr/>
            </p:nvSpPr>
            <p:spPr>
              <a:xfrm>
                <a:off x="744" y="223"/>
                <a:ext cx="0" cy="385"/>
              </a:xfrm>
              <a:prstGeom prst="line">
                <a:avLst/>
              </a:prstGeom>
              <a:ln w="19050" cap="flat" cmpd="sng">
                <a:solidFill>
                  <a:schemeClr val="tx1"/>
                </a:solidFill>
                <a:prstDash val="solid"/>
                <a:round/>
                <a:headEnd type="none" w="med" len="med"/>
                <a:tailEnd type="none" w="med" len="med"/>
              </a:ln>
            </p:spPr>
          </p:sp>
          <p:sp>
            <p:nvSpPr>
              <p:cNvPr id="408587" name="直接连接符 454667"/>
              <p:cNvSpPr/>
              <p:nvPr/>
            </p:nvSpPr>
            <p:spPr>
              <a:xfrm>
                <a:off x="262" y="324"/>
                <a:ext cx="380" cy="327"/>
              </a:xfrm>
              <a:prstGeom prst="line">
                <a:avLst/>
              </a:prstGeom>
              <a:ln w="9525" cap="flat" cmpd="sng">
                <a:solidFill>
                  <a:schemeClr val="tx1"/>
                </a:solidFill>
                <a:prstDash val="solid"/>
                <a:round/>
                <a:headEnd type="none" w="med" len="med"/>
                <a:tailEnd type="none" w="med" len="med"/>
              </a:ln>
            </p:spPr>
          </p:sp>
          <p:sp>
            <p:nvSpPr>
              <p:cNvPr id="408588" name="直接连接符 454668"/>
              <p:cNvSpPr/>
              <p:nvPr/>
            </p:nvSpPr>
            <p:spPr>
              <a:xfrm flipV="1">
                <a:off x="294" y="144"/>
                <a:ext cx="282" cy="102"/>
              </a:xfrm>
              <a:prstGeom prst="line">
                <a:avLst/>
              </a:prstGeom>
              <a:ln w="9525" cap="flat" cmpd="sng">
                <a:solidFill>
                  <a:schemeClr val="tx1"/>
                </a:solidFill>
                <a:prstDash val="solid"/>
                <a:round/>
                <a:headEnd type="none" w="med" len="med"/>
                <a:tailEnd type="none" w="med" len="med"/>
              </a:ln>
            </p:spPr>
          </p:sp>
          <p:sp>
            <p:nvSpPr>
              <p:cNvPr id="408589" name="直接连接符 454669"/>
              <p:cNvSpPr/>
              <p:nvPr/>
            </p:nvSpPr>
            <p:spPr>
              <a:xfrm>
                <a:off x="310" y="729"/>
                <a:ext cx="313" cy="0"/>
              </a:xfrm>
              <a:prstGeom prst="line">
                <a:avLst/>
              </a:prstGeom>
              <a:ln w="9525" cap="flat" cmpd="sng">
                <a:solidFill>
                  <a:schemeClr val="tx1"/>
                </a:solidFill>
                <a:prstDash val="solid"/>
                <a:round/>
                <a:headEnd type="none" w="med" len="med"/>
                <a:tailEnd type="none" w="med" len="med"/>
              </a:ln>
            </p:spPr>
          </p:sp>
          <p:sp>
            <p:nvSpPr>
              <p:cNvPr id="408590" name="椭圆 454670"/>
              <p:cNvSpPr/>
              <p:nvPr/>
            </p:nvSpPr>
            <p:spPr>
              <a:xfrm>
                <a:off x="1089" y="333"/>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20000" dirty="0">
                    <a:latin typeface="Times New Roman" panose="02020603050405020304" pitchFamily="2" charset="0"/>
                    <a:ea typeface="宋体" panose="02010600030101010101" pitchFamily="2" charset="-122"/>
                  </a:rPr>
                  <a:t>5</a:t>
                </a:r>
                <a:endParaRPr lang="en-US" altLang="x-none" sz="2400" baseline="-20000" dirty="0">
                  <a:latin typeface="Times New Roman" panose="02020603050405020304" pitchFamily="2" charset="0"/>
                  <a:ea typeface="宋体" panose="02010600030101010101" pitchFamily="2" charset="-122"/>
                </a:endParaRPr>
              </a:p>
            </p:txBody>
          </p:sp>
          <p:sp>
            <p:nvSpPr>
              <p:cNvPr id="408591" name="直接连接符 454671"/>
              <p:cNvSpPr/>
              <p:nvPr/>
            </p:nvSpPr>
            <p:spPr>
              <a:xfrm>
                <a:off x="864" y="144"/>
                <a:ext cx="336" cy="192"/>
              </a:xfrm>
              <a:prstGeom prst="line">
                <a:avLst/>
              </a:prstGeom>
              <a:ln w="9525" cap="flat" cmpd="sng">
                <a:solidFill>
                  <a:schemeClr val="tx1"/>
                </a:solidFill>
                <a:prstDash val="solid"/>
                <a:round/>
                <a:headEnd type="none" w="med" len="med"/>
                <a:tailEnd type="none" w="med" len="med"/>
              </a:ln>
            </p:spPr>
          </p:sp>
          <p:sp>
            <p:nvSpPr>
              <p:cNvPr id="408592" name="直接连接符 454672"/>
              <p:cNvSpPr/>
              <p:nvPr/>
            </p:nvSpPr>
            <p:spPr>
              <a:xfrm flipV="1">
                <a:off x="912" y="536"/>
                <a:ext cx="240" cy="192"/>
              </a:xfrm>
              <a:prstGeom prst="line">
                <a:avLst/>
              </a:prstGeom>
              <a:ln w="9525" cap="flat" cmpd="sng">
                <a:solidFill>
                  <a:schemeClr val="tx1"/>
                </a:solidFill>
                <a:prstDash val="solid"/>
                <a:round/>
                <a:headEnd type="none" w="med" len="med"/>
                <a:tailEnd type="none" w="med" len="med"/>
              </a:ln>
            </p:spPr>
          </p:sp>
        </p:grpSp>
        <p:grpSp>
          <p:nvGrpSpPr>
            <p:cNvPr id="408593" name="组合 454673"/>
            <p:cNvGrpSpPr/>
            <p:nvPr/>
          </p:nvGrpSpPr>
          <p:grpSpPr>
            <a:xfrm>
              <a:off x="1089" y="0"/>
              <a:ext cx="4037" cy="1865"/>
              <a:chOff x="0" y="0"/>
              <a:chExt cx="4037" cy="1865"/>
            </a:xfrm>
          </p:grpSpPr>
          <p:sp>
            <p:nvSpPr>
              <p:cNvPr id="408594" name="矩形 454674"/>
              <p:cNvSpPr/>
              <p:nvPr/>
            </p:nvSpPr>
            <p:spPr>
              <a:xfrm>
                <a:off x="769" y="17"/>
                <a:ext cx="226" cy="1331"/>
              </a:xfrm>
              <a:prstGeom prst="rect">
                <a:avLst/>
              </a:prstGeom>
              <a:noFill/>
              <a:ln w="9525">
                <a:noFill/>
              </a:ln>
            </p:spPr>
            <p:txBody>
              <a:bodyPr wrap="none" anchor="ctr"/>
              <a:p>
                <a:pPr>
                  <a:lnSpc>
                    <a:spcPct val="110000"/>
                  </a:lnSpc>
                </a:pPr>
                <a:r>
                  <a:rPr lang="en-US" altLang="x-none" sz="2400" b="1" dirty="0">
                    <a:latin typeface="Times New Roman" panose="02020603050405020304" pitchFamily="2" charset="0"/>
                    <a:ea typeface="宋体" panose="02010600030101010101" pitchFamily="2" charset="-122"/>
                  </a:rPr>
                  <a:t>0</a:t>
                </a:r>
                <a:endParaRPr lang="en-US" altLang="x-none" sz="2400" b="1" dirty="0">
                  <a:latin typeface="Times New Roman" panose="02020603050405020304" pitchFamily="2" charset="0"/>
                  <a:ea typeface="宋体" panose="02010600030101010101" pitchFamily="2" charset="-122"/>
                </a:endParaRPr>
              </a:p>
              <a:p>
                <a:pPr>
                  <a:lnSpc>
                    <a:spcPct val="110000"/>
                  </a:lnSpc>
                </a:pPr>
                <a:r>
                  <a:rPr lang="en-US" altLang="x-none" sz="2400" b="1" dirty="0">
                    <a:latin typeface="Times New Roman" panose="02020603050405020304" pitchFamily="2" charset="0"/>
                    <a:ea typeface="宋体" panose="02010600030101010101" pitchFamily="2" charset="-122"/>
                  </a:rPr>
                  <a:t>1</a:t>
                </a:r>
                <a:endParaRPr lang="en-US" altLang="x-none" sz="2400" b="1" dirty="0">
                  <a:latin typeface="Times New Roman" panose="02020603050405020304" pitchFamily="2" charset="0"/>
                  <a:ea typeface="宋体" panose="02010600030101010101" pitchFamily="2" charset="-122"/>
                </a:endParaRPr>
              </a:p>
              <a:p>
                <a:pPr>
                  <a:lnSpc>
                    <a:spcPct val="110000"/>
                  </a:lnSpc>
                </a:pPr>
                <a:r>
                  <a:rPr lang="en-US" altLang="x-none" sz="2400" b="1" dirty="0">
                    <a:latin typeface="Times New Roman" panose="02020603050405020304" pitchFamily="2" charset="0"/>
                    <a:ea typeface="宋体" panose="02010600030101010101" pitchFamily="2" charset="-122"/>
                  </a:rPr>
                  <a:t>2</a:t>
                </a:r>
                <a:endParaRPr lang="en-US" altLang="x-none" sz="2400" b="1" dirty="0">
                  <a:latin typeface="Times New Roman" panose="02020603050405020304" pitchFamily="2" charset="0"/>
                  <a:ea typeface="宋体" panose="02010600030101010101" pitchFamily="2" charset="-122"/>
                </a:endParaRPr>
              </a:p>
              <a:p>
                <a:pPr>
                  <a:lnSpc>
                    <a:spcPct val="110000"/>
                  </a:lnSpc>
                </a:pPr>
                <a:r>
                  <a:rPr lang="en-US" altLang="x-none" sz="2400" b="1" dirty="0">
                    <a:latin typeface="Times New Roman" panose="02020603050405020304" pitchFamily="2" charset="0"/>
                    <a:ea typeface="宋体" panose="02010600030101010101" pitchFamily="2" charset="-122"/>
                  </a:rPr>
                  <a:t>3</a:t>
                </a:r>
                <a:endParaRPr lang="en-US" altLang="x-none" sz="2400" b="1" dirty="0">
                  <a:latin typeface="Times New Roman" panose="02020603050405020304" pitchFamily="2" charset="0"/>
                  <a:ea typeface="宋体" panose="02010600030101010101" pitchFamily="2" charset="-122"/>
                </a:endParaRPr>
              </a:p>
              <a:p>
                <a:pPr>
                  <a:lnSpc>
                    <a:spcPct val="110000"/>
                  </a:lnSpc>
                </a:pPr>
                <a:r>
                  <a:rPr lang="en-US" altLang="x-none" sz="2400" b="1" dirty="0">
                    <a:latin typeface="Times New Roman" panose="02020603050405020304" pitchFamily="2" charset="0"/>
                    <a:ea typeface="宋体" panose="02010600030101010101" pitchFamily="2" charset="-122"/>
                  </a:rPr>
                  <a:t>4</a:t>
                </a:r>
                <a:endParaRPr lang="en-US" altLang="x-none" sz="2400" b="1" dirty="0">
                  <a:latin typeface="Times New Roman" panose="02020603050405020304" pitchFamily="2" charset="0"/>
                  <a:ea typeface="宋体" panose="02010600030101010101" pitchFamily="2" charset="-122"/>
                </a:endParaRPr>
              </a:p>
            </p:txBody>
          </p:sp>
          <p:sp>
            <p:nvSpPr>
              <p:cNvPr id="408595" name="矩形 454675"/>
              <p:cNvSpPr/>
              <p:nvPr/>
            </p:nvSpPr>
            <p:spPr>
              <a:xfrm>
                <a:off x="0" y="1621"/>
                <a:ext cx="998" cy="226"/>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MAX_VEX-1</a:t>
                </a:r>
                <a:endParaRPr lang="en-US" altLang="x-none" sz="2000" b="1" dirty="0">
                  <a:latin typeface="Times New Roman" panose="02020603050405020304" pitchFamily="2" charset="0"/>
                  <a:ea typeface="宋体" panose="02010600030101010101" pitchFamily="2" charset="-122"/>
                </a:endParaRPr>
              </a:p>
            </p:txBody>
          </p:sp>
          <p:grpSp>
            <p:nvGrpSpPr>
              <p:cNvPr id="408596" name="组合 454676"/>
              <p:cNvGrpSpPr/>
              <p:nvPr/>
            </p:nvGrpSpPr>
            <p:grpSpPr>
              <a:xfrm>
                <a:off x="998" y="24"/>
                <a:ext cx="590" cy="1841"/>
                <a:chOff x="0" y="0"/>
                <a:chExt cx="590" cy="1841"/>
              </a:xfrm>
            </p:grpSpPr>
            <p:grpSp>
              <p:nvGrpSpPr>
                <p:cNvPr id="408597" name="组合 454677"/>
                <p:cNvGrpSpPr/>
                <p:nvPr/>
              </p:nvGrpSpPr>
              <p:grpSpPr>
                <a:xfrm>
                  <a:off x="0" y="0"/>
                  <a:ext cx="590" cy="262"/>
                  <a:chOff x="0" y="0"/>
                  <a:chExt cx="544" cy="226"/>
                </a:xfrm>
              </p:grpSpPr>
              <p:sp>
                <p:nvSpPr>
                  <p:cNvPr id="408598" name="矩形 454678"/>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1</a:t>
                    </a:r>
                    <a:r>
                      <a:rPr lang="en-US" altLang="x-none" sz="2400" b="1" dirty="0">
                        <a:latin typeface="Times New Roman" panose="02020603050405020304" pitchFamily="2" charset="0"/>
                        <a:ea typeface="宋体" panose="02010600030101010101" pitchFamily="2" charset="-122"/>
                      </a:rPr>
                      <a:t>       </a:t>
                    </a:r>
                    <a:endParaRPr lang="en-US" altLang="x-none" sz="2400" b="1" dirty="0">
                      <a:latin typeface="Times New Roman" panose="02020603050405020304" pitchFamily="2" charset="0"/>
                      <a:ea typeface="宋体" panose="02010600030101010101" pitchFamily="2" charset="-122"/>
                    </a:endParaRPr>
                  </a:p>
                </p:txBody>
              </p:sp>
              <p:sp>
                <p:nvSpPr>
                  <p:cNvPr id="408599" name="直接连接符 454679"/>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408600" name="组合 454680"/>
                <p:cNvGrpSpPr/>
                <p:nvPr/>
              </p:nvGrpSpPr>
              <p:grpSpPr>
                <a:xfrm>
                  <a:off x="0" y="263"/>
                  <a:ext cx="590" cy="263"/>
                  <a:chOff x="0" y="0"/>
                  <a:chExt cx="544" cy="226"/>
                </a:xfrm>
              </p:grpSpPr>
              <p:sp>
                <p:nvSpPr>
                  <p:cNvPr id="408601" name="矩形 454681"/>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2</a:t>
                    </a:r>
                    <a:endParaRPr lang="en-US" altLang="x-none" sz="2400" b="1" baseline="-20000" dirty="0">
                      <a:latin typeface="Times New Roman" panose="02020603050405020304" pitchFamily="2" charset="0"/>
                      <a:ea typeface="宋体" panose="02010600030101010101" pitchFamily="2" charset="-122"/>
                    </a:endParaRPr>
                  </a:p>
                </p:txBody>
              </p:sp>
              <p:sp>
                <p:nvSpPr>
                  <p:cNvPr id="408602" name="直接连接符 454682"/>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408603" name="组合 454683"/>
                <p:cNvGrpSpPr/>
                <p:nvPr/>
              </p:nvGrpSpPr>
              <p:grpSpPr>
                <a:xfrm>
                  <a:off x="0" y="527"/>
                  <a:ext cx="590" cy="262"/>
                  <a:chOff x="0" y="0"/>
                  <a:chExt cx="544" cy="226"/>
                </a:xfrm>
              </p:grpSpPr>
              <p:sp>
                <p:nvSpPr>
                  <p:cNvPr id="408604" name="矩形 454684"/>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3</a:t>
                    </a:r>
                    <a:r>
                      <a:rPr lang="en-US" altLang="x-none" sz="2400" b="1" dirty="0">
                        <a:latin typeface="Times New Roman" panose="02020603050405020304" pitchFamily="2" charset="0"/>
                        <a:ea typeface="宋体" panose="02010600030101010101" pitchFamily="2" charset="-122"/>
                      </a:rPr>
                      <a:t>       </a:t>
                    </a:r>
                    <a:endParaRPr lang="en-US" altLang="x-none" sz="2400" b="1" dirty="0">
                      <a:latin typeface="Times New Roman" panose="02020603050405020304" pitchFamily="2" charset="0"/>
                      <a:ea typeface="宋体" panose="02010600030101010101" pitchFamily="2" charset="-122"/>
                    </a:endParaRPr>
                  </a:p>
                </p:txBody>
              </p:sp>
              <p:sp>
                <p:nvSpPr>
                  <p:cNvPr id="408605" name="直接连接符 454685"/>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408606" name="组合 454686"/>
                <p:cNvGrpSpPr/>
                <p:nvPr/>
              </p:nvGrpSpPr>
              <p:grpSpPr>
                <a:xfrm>
                  <a:off x="0" y="790"/>
                  <a:ext cx="590" cy="262"/>
                  <a:chOff x="0" y="0"/>
                  <a:chExt cx="544" cy="226"/>
                </a:xfrm>
              </p:grpSpPr>
              <p:sp>
                <p:nvSpPr>
                  <p:cNvPr id="408607" name="矩形 454687"/>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4</a:t>
                    </a:r>
                    <a:endParaRPr lang="en-US" altLang="x-none" sz="2400" b="1" baseline="-20000" dirty="0">
                      <a:latin typeface="Times New Roman" panose="02020603050405020304" pitchFamily="2" charset="0"/>
                      <a:ea typeface="宋体" panose="02010600030101010101" pitchFamily="2" charset="-122"/>
                    </a:endParaRPr>
                  </a:p>
                </p:txBody>
              </p:sp>
              <p:sp>
                <p:nvSpPr>
                  <p:cNvPr id="408608" name="直接连接符 454688"/>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408609" name="组合 454689"/>
                <p:cNvGrpSpPr/>
                <p:nvPr/>
              </p:nvGrpSpPr>
              <p:grpSpPr>
                <a:xfrm>
                  <a:off x="0" y="1317"/>
                  <a:ext cx="590" cy="262"/>
                  <a:chOff x="0" y="0"/>
                  <a:chExt cx="544" cy="226"/>
                </a:xfrm>
              </p:grpSpPr>
              <p:sp>
                <p:nvSpPr>
                  <p:cNvPr id="408610" name="矩形 454690"/>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b="1" dirty="0">
                        <a:latin typeface="宋体" panose="02010600030101010101" pitchFamily="2" charset="-122"/>
                        <a:ea typeface="宋体" panose="02010600030101010101" pitchFamily="2" charset="-122"/>
                      </a:rPr>
                      <a:t>┇</a:t>
                    </a:r>
                    <a:r>
                      <a:rPr lang="zh-CN" altLang="en-US" sz="2400" b="1" dirty="0">
                        <a:latin typeface="Times New Roman" panose="02020603050405020304" pitchFamily="2" charset="0"/>
                        <a:ea typeface="宋体" panose="02010600030101010101" pitchFamily="2" charset="-122"/>
                      </a:rPr>
                      <a:t> ┇ </a:t>
                    </a:r>
                    <a:endParaRPr lang="zh-CN" altLang="en-US" sz="2400" b="1" dirty="0">
                      <a:latin typeface="Times New Roman" panose="02020603050405020304" pitchFamily="2" charset="0"/>
                      <a:ea typeface="宋体" panose="02010600030101010101" pitchFamily="2" charset="-122"/>
                    </a:endParaRPr>
                  </a:p>
                </p:txBody>
              </p:sp>
              <p:sp>
                <p:nvSpPr>
                  <p:cNvPr id="408611" name="直接连接符 454691"/>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408612" name="组合 454692"/>
                <p:cNvGrpSpPr/>
                <p:nvPr/>
              </p:nvGrpSpPr>
              <p:grpSpPr>
                <a:xfrm>
                  <a:off x="0" y="1579"/>
                  <a:ext cx="590" cy="262"/>
                  <a:chOff x="0" y="0"/>
                  <a:chExt cx="544" cy="226"/>
                </a:xfrm>
              </p:grpSpPr>
              <p:sp>
                <p:nvSpPr>
                  <p:cNvPr id="408613" name="矩形 454693"/>
                  <p:cNvSpPr/>
                  <p:nvPr/>
                </p:nvSpPr>
                <p:spPr>
                  <a:xfrm>
                    <a:off x="0" y="0"/>
                    <a:ext cx="544" cy="226"/>
                  </a:xfrm>
                  <a:prstGeom prst="rect">
                    <a:avLst/>
                  </a:prstGeom>
                  <a:solidFill>
                    <a:schemeClr val="bg2"/>
                  </a:solidFill>
                  <a:ln w="9525" cap="flat" cmpd="sng">
                    <a:solidFill>
                      <a:schemeClr val="tx1"/>
                    </a:solidFill>
                    <a:prstDash val="solid"/>
                    <a:miter/>
                    <a:headEnd type="none" w="med" len="med"/>
                    <a:tailEnd type="none" w="med" len="med"/>
                  </a:ln>
                </p:spPr>
                <p:txBody>
                  <a:bodyPr wrap="none" anchor="ctr"/>
                  <a:p>
                    <a:endParaRPr lang="zh-CN" altLang="en-US" sz="2400" b="1" dirty="0">
                      <a:latin typeface="Times New Roman" panose="02020603050405020304" pitchFamily="2" charset="0"/>
                      <a:ea typeface="宋体" panose="02010600030101010101" pitchFamily="2" charset="-122"/>
                    </a:endParaRPr>
                  </a:p>
                </p:txBody>
              </p:sp>
              <p:sp>
                <p:nvSpPr>
                  <p:cNvPr id="408614" name="直接连接符 454694"/>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408615" name="组合 454695"/>
                <p:cNvGrpSpPr/>
                <p:nvPr/>
              </p:nvGrpSpPr>
              <p:grpSpPr>
                <a:xfrm>
                  <a:off x="0" y="1053"/>
                  <a:ext cx="590" cy="263"/>
                  <a:chOff x="0" y="0"/>
                  <a:chExt cx="544" cy="226"/>
                </a:xfrm>
              </p:grpSpPr>
              <p:sp>
                <p:nvSpPr>
                  <p:cNvPr id="408616" name="矩形 454696"/>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5</a:t>
                    </a:r>
                    <a:r>
                      <a:rPr lang="en-US" altLang="x-none" sz="2400" b="1" dirty="0">
                        <a:latin typeface="Times New Roman" panose="02020603050405020304" pitchFamily="2" charset="0"/>
                        <a:ea typeface="宋体" panose="02010600030101010101" pitchFamily="2" charset="-122"/>
                      </a:rPr>
                      <a:t>       </a:t>
                    </a:r>
                    <a:endParaRPr lang="en-US" altLang="x-none" sz="2400" b="1" dirty="0">
                      <a:latin typeface="Times New Roman" panose="02020603050405020304" pitchFamily="2" charset="0"/>
                      <a:ea typeface="宋体" panose="02010600030101010101" pitchFamily="2" charset="-122"/>
                    </a:endParaRPr>
                  </a:p>
                </p:txBody>
              </p:sp>
              <p:sp>
                <p:nvSpPr>
                  <p:cNvPr id="408617" name="直接连接符 454697"/>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grpSp>
            <p:nvGrpSpPr>
              <p:cNvPr id="408618" name="组合 454698"/>
              <p:cNvGrpSpPr/>
              <p:nvPr/>
            </p:nvGrpSpPr>
            <p:grpSpPr>
              <a:xfrm>
                <a:off x="1451" y="0"/>
                <a:ext cx="1983" cy="235"/>
                <a:chOff x="0" y="0"/>
                <a:chExt cx="1983" cy="235"/>
              </a:xfrm>
            </p:grpSpPr>
            <p:grpSp>
              <p:nvGrpSpPr>
                <p:cNvPr id="408619" name="组合 454699"/>
                <p:cNvGrpSpPr/>
                <p:nvPr/>
              </p:nvGrpSpPr>
              <p:grpSpPr>
                <a:xfrm>
                  <a:off x="905" y="0"/>
                  <a:ext cx="456" cy="226"/>
                  <a:chOff x="0" y="0"/>
                  <a:chExt cx="456" cy="226"/>
                </a:xfrm>
              </p:grpSpPr>
              <p:sp>
                <p:nvSpPr>
                  <p:cNvPr id="408620" name="矩形 454700"/>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a:t>
                    </a:r>
                    <a:endParaRPr lang="en-US" altLang="x-none" sz="2400" b="1" dirty="0">
                      <a:latin typeface="Times New Roman" panose="02020603050405020304" pitchFamily="2" charset="0"/>
                      <a:ea typeface="宋体" panose="02010600030101010101" pitchFamily="2" charset="-122"/>
                    </a:endParaRPr>
                  </a:p>
                </p:txBody>
              </p:sp>
              <p:sp>
                <p:nvSpPr>
                  <p:cNvPr id="408621" name="直接连接符 454701"/>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grpSp>
              <p:nvGrpSpPr>
                <p:cNvPr id="408622" name="组合 454702"/>
                <p:cNvGrpSpPr/>
                <p:nvPr/>
              </p:nvGrpSpPr>
              <p:grpSpPr>
                <a:xfrm>
                  <a:off x="275" y="1"/>
                  <a:ext cx="456" cy="226"/>
                  <a:chOff x="0" y="0"/>
                  <a:chExt cx="456" cy="226"/>
                </a:xfrm>
              </p:grpSpPr>
              <p:sp>
                <p:nvSpPr>
                  <p:cNvPr id="408623" name="矩形 454703"/>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a:t>
                    </a:r>
                    <a:endParaRPr lang="en-US" altLang="x-none" sz="2400" b="1" dirty="0">
                      <a:latin typeface="Times New Roman" panose="02020603050405020304" pitchFamily="2" charset="0"/>
                      <a:ea typeface="宋体" panose="02010600030101010101" pitchFamily="2" charset="-122"/>
                    </a:endParaRPr>
                  </a:p>
                </p:txBody>
              </p:sp>
              <p:sp>
                <p:nvSpPr>
                  <p:cNvPr id="408624" name="直接连接符 454704"/>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grpSp>
              <p:nvGrpSpPr>
                <p:cNvPr id="408625" name="组合 454705"/>
                <p:cNvGrpSpPr/>
                <p:nvPr/>
              </p:nvGrpSpPr>
              <p:grpSpPr>
                <a:xfrm>
                  <a:off x="1527" y="9"/>
                  <a:ext cx="456" cy="226"/>
                  <a:chOff x="0" y="0"/>
                  <a:chExt cx="456" cy="226"/>
                </a:xfrm>
              </p:grpSpPr>
              <p:sp>
                <p:nvSpPr>
                  <p:cNvPr id="408626" name="矩形 454706"/>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3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408627" name="直接连接符 454707"/>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08628" name="直接连接符 454708"/>
                <p:cNvSpPr/>
                <p:nvPr/>
              </p:nvSpPr>
              <p:spPr>
                <a:xfrm>
                  <a:off x="0" y="124"/>
                  <a:ext cx="272" cy="0"/>
                </a:xfrm>
                <a:prstGeom prst="line">
                  <a:avLst/>
                </a:prstGeom>
                <a:ln w="19050" cap="flat" cmpd="sng">
                  <a:solidFill>
                    <a:schemeClr val="tx1"/>
                  </a:solidFill>
                  <a:prstDash val="solid"/>
                  <a:round/>
                  <a:headEnd type="none" w="med" len="med"/>
                  <a:tailEnd type="arrow" w="med" len="med"/>
                </a:ln>
              </p:spPr>
            </p:sp>
            <p:sp>
              <p:nvSpPr>
                <p:cNvPr id="408629" name="直接连接符 454709"/>
                <p:cNvSpPr/>
                <p:nvPr/>
              </p:nvSpPr>
              <p:spPr>
                <a:xfrm>
                  <a:off x="630" y="129"/>
                  <a:ext cx="272" cy="0"/>
                </a:xfrm>
                <a:prstGeom prst="line">
                  <a:avLst/>
                </a:prstGeom>
                <a:ln w="19050" cap="flat" cmpd="sng">
                  <a:solidFill>
                    <a:schemeClr val="tx1"/>
                  </a:solidFill>
                  <a:prstDash val="solid"/>
                  <a:round/>
                  <a:headEnd type="none" w="med" len="med"/>
                  <a:tailEnd type="arrow" w="med" len="med"/>
                </a:ln>
              </p:spPr>
            </p:sp>
            <p:sp>
              <p:nvSpPr>
                <p:cNvPr id="408630" name="直接连接符 454710"/>
                <p:cNvSpPr/>
                <p:nvPr/>
              </p:nvSpPr>
              <p:spPr>
                <a:xfrm>
                  <a:off x="1255" y="124"/>
                  <a:ext cx="272" cy="0"/>
                </a:xfrm>
                <a:prstGeom prst="line">
                  <a:avLst/>
                </a:prstGeom>
                <a:ln w="19050" cap="flat" cmpd="sng">
                  <a:solidFill>
                    <a:schemeClr val="tx1"/>
                  </a:solidFill>
                  <a:prstDash val="solid"/>
                  <a:round/>
                  <a:headEnd type="none" w="med" len="med"/>
                  <a:tailEnd type="arrow" w="med" len="med"/>
                </a:ln>
              </p:spPr>
            </p:sp>
          </p:grpSp>
          <p:grpSp>
            <p:nvGrpSpPr>
              <p:cNvPr id="408631" name="组合 454711"/>
              <p:cNvGrpSpPr/>
              <p:nvPr/>
            </p:nvGrpSpPr>
            <p:grpSpPr>
              <a:xfrm>
                <a:off x="1451" y="281"/>
                <a:ext cx="1353" cy="235"/>
                <a:chOff x="0" y="0"/>
                <a:chExt cx="1353" cy="235"/>
              </a:xfrm>
            </p:grpSpPr>
            <p:grpSp>
              <p:nvGrpSpPr>
                <p:cNvPr id="408632" name="组合 454712"/>
                <p:cNvGrpSpPr/>
                <p:nvPr/>
              </p:nvGrpSpPr>
              <p:grpSpPr>
                <a:xfrm>
                  <a:off x="275" y="0"/>
                  <a:ext cx="456" cy="226"/>
                  <a:chOff x="0" y="0"/>
                  <a:chExt cx="456" cy="226"/>
                </a:xfrm>
              </p:grpSpPr>
              <p:sp>
                <p:nvSpPr>
                  <p:cNvPr id="408633" name="矩形 454713"/>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a:t>
                    </a:r>
                    <a:endParaRPr lang="en-US" altLang="x-none" sz="2400" b="1" dirty="0">
                      <a:latin typeface="Times New Roman" panose="02020603050405020304" pitchFamily="2" charset="0"/>
                      <a:ea typeface="宋体" panose="02010600030101010101" pitchFamily="2" charset="-122"/>
                    </a:endParaRPr>
                  </a:p>
                </p:txBody>
              </p:sp>
              <p:sp>
                <p:nvSpPr>
                  <p:cNvPr id="408634" name="直接连接符 454714"/>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grpSp>
              <p:nvGrpSpPr>
                <p:cNvPr id="408635" name="组合 454715"/>
                <p:cNvGrpSpPr/>
                <p:nvPr/>
              </p:nvGrpSpPr>
              <p:grpSpPr>
                <a:xfrm>
                  <a:off x="897" y="9"/>
                  <a:ext cx="456" cy="226"/>
                  <a:chOff x="0" y="0"/>
                  <a:chExt cx="456" cy="226"/>
                </a:xfrm>
              </p:grpSpPr>
              <p:sp>
                <p:nvSpPr>
                  <p:cNvPr id="408636" name="矩形 454716"/>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408637" name="直接连接符 454717"/>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08638" name="直接连接符 454718"/>
                <p:cNvSpPr/>
                <p:nvPr/>
              </p:nvSpPr>
              <p:spPr>
                <a:xfrm>
                  <a:off x="0" y="129"/>
                  <a:ext cx="272" cy="0"/>
                </a:xfrm>
                <a:prstGeom prst="line">
                  <a:avLst/>
                </a:prstGeom>
                <a:ln w="19050" cap="flat" cmpd="sng">
                  <a:solidFill>
                    <a:schemeClr val="tx1"/>
                  </a:solidFill>
                  <a:prstDash val="solid"/>
                  <a:round/>
                  <a:headEnd type="none" w="med" len="med"/>
                  <a:tailEnd type="arrow" w="med" len="med"/>
                </a:ln>
              </p:spPr>
            </p:sp>
            <p:sp>
              <p:nvSpPr>
                <p:cNvPr id="408639" name="直接连接符 454719"/>
                <p:cNvSpPr/>
                <p:nvPr/>
              </p:nvSpPr>
              <p:spPr>
                <a:xfrm>
                  <a:off x="625" y="124"/>
                  <a:ext cx="272" cy="0"/>
                </a:xfrm>
                <a:prstGeom prst="line">
                  <a:avLst/>
                </a:prstGeom>
                <a:ln w="19050" cap="flat" cmpd="sng">
                  <a:solidFill>
                    <a:schemeClr val="tx1"/>
                  </a:solidFill>
                  <a:prstDash val="solid"/>
                  <a:round/>
                  <a:headEnd type="none" w="med" len="med"/>
                  <a:tailEnd type="arrow" w="med" len="med"/>
                </a:ln>
              </p:spPr>
            </p:sp>
          </p:grpSp>
          <p:grpSp>
            <p:nvGrpSpPr>
              <p:cNvPr id="408640" name="组合 454720"/>
              <p:cNvGrpSpPr/>
              <p:nvPr/>
            </p:nvGrpSpPr>
            <p:grpSpPr>
              <a:xfrm>
                <a:off x="1451" y="569"/>
                <a:ext cx="2586" cy="235"/>
                <a:chOff x="0" y="0"/>
                <a:chExt cx="2586" cy="235"/>
              </a:xfrm>
            </p:grpSpPr>
            <p:grpSp>
              <p:nvGrpSpPr>
                <p:cNvPr id="408641" name="组合 454721"/>
                <p:cNvGrpSpPr/>
                <p:nvPr/>
              </p:nvGrpSpPr>
              <p:grpSpPr>
                <a:xfrm>
                  <a:off x="275" y="0"/>
                  <a:ext cx="456" cy="226"/>
                  <a:chOff x="0" y="0"/>
                  <a:chExt cx="456" cy="226"/>
                </a:xfrm>
              </p:grpSpPr>
              <p:sp>
                <p:nvSpPr>
                  <p:cNvPr id="408642" name="矩形 454722"/>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a:t>
                    </a:r>
                    <a:endParaRPr lang="en-US" altLang="x-none" sz="2400" b="1" dirty="0">
                      <a:latin typeface="Times New Roman" panose="02020603050405020304" pitchFamily="2" charset="0"/>
                      <a:ea typeface="宋体" panose="02010600030101010101" pitchFamily="2" charset="-122"/>
                    </a:endParaRPr>
                  </a:p>
                </p:txBody>
              </p:sp>
              <p:sp>
                <p:nvSpPr>
                  <p:cNvPr id="408643" name="直接连接符 454723"/>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08644" name="直接连接符 454724"/>
                <p:cNvSpPr/>
                <p:nvPr/>
              </p:nvSpPr>
              <p:spPr>
                <a:xfrm>
                  <a:off x="0" y="123"/>
                  <a:ext cx="272" cy="0"/>
                </a:xfrm>
                <a:prstGeom prst="line">
                  <a:avLst/>
                </a:prstGeom>
                <a:ln w="19050" cap="flat" cmpd="sng">
                  <a:solidFill>
                    <a:schemeClr val="tx1"/>
                  </a:solidFill>
                  <a:prstDash val="solid"/>
                  <a:round/>
                  <a:headEnd type="none" w="med" len="med"/>
                  <a:tailEnd type="arrow" w="med" len="med"/>
                </a:ln>
              </p:spPr>
            </p:sp>
            <p:grpSp>
              <p:nvGrpSpPr>
                <p:cNvPr id="408645" name="组合 454725"/>
                <p:cNvGrpSpPr/>
                <p:nvPr/>
              </p:nvGrpSpPr>
              <p:grpSpPr>
                <a:xfrm>
                  <a:off x="1508" y="0"/>
                  <a:ext cx="456" cy="226"/>
                  <a:chOff x="0" y="0"/>
                  <a:chExt cx="456" cy="226"/>
                </a:xfrm>
              </p:grpSpPr>
              <p:sp>
                <p:nvSpPr>
                  <p:cNvPr id="408646" name="矩形 454726"/>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3</a:t>
                    </a:r>
                    <a:endParaRPr lang="en-US" altLang="x-none" sz="2400" b="1" dirty="0">
                      <a:latin typeface="Times New Roman" panose="02020603050405020304" pitchFamily="2" charset="0"/>
                      <a:ea typeface="宋体" panose="02010600030101010101" pitchFamily="2" charset="-122"/>
                    </a:endParaRPr>
                  </a:p>
                </p:txBody>
              </p:sp>
              <p:sp>
                <p:nvSpPr>
                  <p:cNvPr id="408647" name="直接连接符 454727"/>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grpSp>
              <p:nvGrpSpPr>
                <p:cNvPr id="408648" name="组合 454728"/>
                <p:cNvGrpSpPr/>
                <p:nvPr/>
              </p:nvGrpSpPr>
              <p:grpSpPr>
                <a:xfrm>
                  <a:off x="878" y="1"/>
                  <a:ext cx="456" cy="226"/>
                  <a:chOff x="0" y="0"/>
                  <a:chExt cx="456" cy="226"/>
                </a:xfrm>
              </p:grpSpPr>
              <p:sp>
                <p:nvSpPr>
                  <p:cNvPr id="408649" name="矩形 454729"/>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a:t>
                    </a:r>
                    <a:endParaRPr lang="en-US" altLang="x-none" sz="2400" b="1" dirty="0">
                      <a:latin typeface="Times New Roman" panose="02020603050405020304" pitchFamily="2" charset="0"/>
                      <a:ea typeface="宋体" panose="02010600030101010101" pitchFamily="2" charset="-122"/>
                    </a:endParaRPr>
                  </a:p>
                </p:txBody>
              </p:sp>
              <p:sp>
                <p:nvSpPr>
                  <p:cNvPr id="408650" name="直接连接符 454730"/>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grpSp>
              <p:nvGrpSpPr>
                <p:cNvPr id="408651" name="组合 454731"/>
                <p:cNvGrpSpPr/>
                <p:nvPr/>
              </p:nvGrpSpPr>
              <p:grpSpPr>
                <a:xfrm>
                  <a:off x="2130" y="9"/>
                  <a:ext cx="456" cy="226"/>
                  <a:chOff x="0" y="0"/>
                  <a:chExt cx="456" cy="226"/>
                </a:xfrm>
              </p:grpSpPr>
              <p:sp>
                <p:nvSpPr>
                  <p:cNvPr id="408652" name="矩形 454732"/>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4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408653" name="直接连接符 454733"/>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08654" name="直接连接符 454734"/>
                <p:cNvSpPr/>
                <p:nvPr/>
              </p:nvSpPr>
              <p:spPr>
                <a:xfrm>
                  <a:off x="603" y="124"/>
                  <a:ext cx="272" cy="0"/>
                </a:xfrm>
                <a:prstGeom prst="line">
                  <a:avLst/>
                </a:prstGeom>
                <a:ln w="19050" cap="flat" cmpd="sng">
                  <a:solidFill>
                    <a:schemeClr val="tx1"/>
                  </a:solidFill>
                  <a:prstDash val="solid"/>
                  <a:round/>
                  <a:headEnd type="none" w="med" len="med"/>
                  <a:tailEnd type="arrow" w="med" len="med"/>
                </a:ln>
              </p:spPr>
            </p:sp>
            <p:sp>
              <p:nvSpPr>
                <p:cNvPr id="408655" name="直接连接符 454735"/>
                <p:cNvSpPr/>
                <p:nvPr/>
              </p:nvSpPr>
              <p:spPr>
                <a:xfrm>
                  <a:off x="1233" y="129"/>
                  <a:ext cx="272" cy="0"/>
                </a:xfrm>
                <a:prstGeom prst="line">
                  <a:avLst/>
                </a:prstGeom>
                <a:ln w="19050" cap="flat" cmpd="sng">
                  <a:solidFill>
                    <a:schemeClr val="tx1"/>
                  </a:solidFill>
                  <a:prstDash val="solid"/>
                  <a:round/>
                  <a:headEnd type="none" w="med" len="med"/>
                  <a:tailEnd type="arrow" w="med" len="med"/>
                </a:ln>
              </p:spPr>
            </p:sp>
            <p:sp>
              <p:nvSpPr>
                <p:cNvPr id="408656" name="直接连接符 454736"/>
                <p:cNvSpPr/>
                <p:nvPr/>
              </p:nvSpPr>
              <p:spPr>
                <a:xfrm>
                  <a:off x="1858" y="124"/>
                  <a:ext cx="272" cy="0"/>
                </a:xfrm>
                <a:prstGeom prst="line">
                  <a:avLst/>
                </a:prstGeom>
                <a:ln w="19050" cap="flat" cmpd="sng">
                  <a:solidFill>
                    <a:schemeClr val="tx1"/>
                  </a:solidFill>
                  <a:prstDash val="solid"/>
                  <a:round/>
                  <a:headEnd type="none" w="med" len="med"/>
                  <a:tailEnd type="arrow" w="med" len="med"/>
                </a:ln>
              </p:spPr>
            </p:sp>
          </p:grpSp>
          <p:grpSp>
            <p:nvGrpSpPr>
              <p:cNvPr id="408657" name="组合 454737"/>
              <p:cNvGrpSpPr/>
              <p:nvPr/>
            </p:nvGrpSpPr>
            <p:grpSpPr>
              <a:xfrm>
                <a:off x="1451" y="855"/>
                <a:ext cx="1983" cy="235"/>
                <a:chOff x="0" y="0"/>
                <a:chExt cx="1983" cy="235"/>
              </a:xfrm>
            </p:grpSpPr>
            <p:grpSp>
              <p:nvGrpSpPr>
                <p:cNvPr id="408658" name="组合 454738"/>
                <p:cNvGrpSpPr/>
                <p:nvPr/>
              </p:nvGrpSpPr>
              <p:grpSpPr>
                <a:xfrm>
                  <a:off x="905" y="0"/>
                  <a:ext cx="456" cy="226"/>
                  <a:chOff x="0" y="0"/>
                  <a:chExt cx="456" cy="226"/>
                </a:xfrm>
              </p:grpSpPr>
              <p:sp>
                <p:nvSpPr>
                  <p:cNvPr id="408659" name="矩形 454739"/>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a:t>
                    </a:r>
                    <a:endParaRPr lang="en-US" altLang="x-none" sz="2400" b="1" dirty="0">
                      <a:latin typeface="Times New Roman" panose="02020603050405020304" pitchFamily="2" charset="0"/>
                      <a:ea typeface="宋体" panose="02010600030101010101" pitchFamily="2" charset="-122"/>
                    </a:endParaRPr>
                  </a:p>
                </p:txBody>
              </p:sp>
              <p:sp>
                <p:nvSpPr>
                  <p:cNvPr id="408660" name="直接连接符 454740"/>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grpSp>
              <p:nvGrpSpPr>
                <p:cNvPr id="408661" name="组合 454741"/>
                <p:cNvGrpSpPr/>
                <p:nvPr/>
              </p:nvGrpSpPr>
              <p:grpSpPr>
                <a:xfrm>
                  <a:off x="275" y="1"/>
                  <a:ext cx="456" cy="226"/>
                  <a:chOff x="0" y="0"/>
                  <a:chExt cx="456" cy="226"/>
                </a:xfrm>
              </p:grpSpPr>
              <p:sp>
                <p:nvSpPr>
                  <p:cNvPr id="408662" name="矩形 454742"/>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a:t>
                    </a:r>
                    <a:endParaRPr lang="en-US" altLang="x-none" sz="2400" b="1" dirty="0">
                      <a:latin typeface="Times New Roman" panose="02020603050405020304" pitchFamily="2" charset="0"/>
                      <a:ea typeface="宋体" panose="02010600030101010101" pitchFamily="2" charset="-122"/>
                    </a:endParaRPr>
                  </a:p>
                </p:txBody>
              </p:sp>
              <p:sp>
                <p:nvSpPr>
                  <p:cNvPr id="408663" name="直接连接符 454743"/>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grpSp>
              <p:nvGrpSpPr>
                <p:cNvPr id="408664" name="组合 454744"/>
                <p:cNvGrpSpPr/>
                <p:nvPr/>
              </p:nvGrpSpPr>
              <p:grpSpPr>
                <a:xfrm>
                  <a:off x="1527" y="9"/>
                  <a:ext cx="456" cy="226"/>
                  <a:chOff x="0" y="0"/>
                  <a:chExt cx="456" cy="226"/>
                </a:xfrm>
              </p:grpSpPr>
              <p:sp>
                <p:nvSpPr>
                  <p:cNvPr id="408665" name="矩形 454745"/>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4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408666" name="直接连接符 454746"/>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08667" name="直接连接符 454747"/>
                <p:cNvSpPr/>
                <p:nvPr/>
              </p:nvSpPr>
              <p:spPr>
                <a:xfrm>
                  <a:off x="0" y="124"/>
                  <a:ext cx="272" cy="0"/>
                </a:xfrm>
                <a:prstGeom prst="line">
                  <a:avLst/>
                </a:prstGeom>
                <a:ln w="19050" cap="flat" cmpd="sng">
                  <a:solidFill>
                    <a:schemeClr val="tx1"/>
                  </a:solidFill>
                  <a:prstDash val="solid"/>
                  <a:round/>
                  <a:headEnd type="none" w="med" len="med"/>
                  <a:tailEnd type="arrow" w="med" len="med"/>
                </a:ln>
              </p:spPr>
            </p:sp>
            <p:sp>
              <p:nvSpPr>
                <p:cNvPr id="408668" name="直接连接符 454748"/>
                <p:cNvSpPr/>
                <p:nvPr/>
              </p:nvSpPr>
              <p:spPr>
                <a:xfrm>
                  <a:off x="630" y="129"/>
                  <a:ext cx="272" cy="0"/>
                </a:xfrm>
                <a:prstGeom prst="line">
                  <a:avLst/>
                </a:prstGeom>
                <a:ln w="19050" cap="flat" cmpd="sng">
                  <a:solidFill>
                    <a:schemeClr val="tx1"/>
                  </a:solidFill>
                  <a:prstDash val="solid"/>
                  <a:round/>
                  <a:headEnd type="none" w="med" len="med"/>
                  <a:tailEnd type="arrow" w="med" len="med"/>
                </a:ln>
              </p:spPr>
            </p:sp>
            <p:sp>
              <p:nvSpPr>
                <p:cNvPr id="408669" name="直接连接符 454749"/>
                <p:cNvSpPr/>
                <p:nvPr/>
              </p:nvSpPr>
              <p:spPr>
                <a:xfrm>
                  <a:off x="1255" y="124"/>
                  <a:ext cx="272" cy="0"/>
                </a:xfrm>
                <a:prstGeom prst="line">
                  <a:avLst/>
                </a:prstGeom>
                <a:ln w="19050" cap="flat" cmpd="sng">
                  <a:solidFill>
                    <a:schemeClr val="tx1"/>
                  </a:solidFill>
                  <a:prstDash val="solid"/>
                  <a:round/>
                  <a:headEnd type="none" w="med" len="med"/>
                  <a:tailEnd type="arrow" w="med" len="med"/>
                </a:ln>
              </p:spPr>
            </p:sp>
          </p:grpSp>
          <p:grpSp>
            <p:nvGrpSpPr>
              <p:cNvPr id="408670" name="组合 454750"/>
              <p:cNvGrpSpPr/>
              <p:nvPr/>
            </p:nvGrpSpPr>
            <p:grpSpPr>
              <a:xfrm>
                <a:off x="1451" y="1127"/>
                <a:ext cx="1353" cy="235"/>
                <a:chOff x="0" y="0"/>
                <a:chExt cx="1353" cy="235"/>
              </a:xfrm>
            </p:grpSpPr>
            <p:grpSp>
              <p:nvGrpSpPr>
                <p:cNvPr id="408671" name="组合 454751"/>
                <p:cNvGrpSpPr/>
                <p:nvPr/>
              </p:nvGrpSpPr>
              <p:grpSpPr>
                <a:xfrm>
                  <a:off x="275" y="0"/>
                  <a:ext cx="456" cy="226"/>
                  <a:chOff x="0" y="0"/>
                  <a:chExt cx="456" cy="226"/>
                </a:xfrm>
              </p:grpSpPr>
              <p:sp>
                <p:nvSpPr>
                  <p:cNvPr id="408672" name="矩形 454752"/>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a:t>
                    </a:r>
                    <a:endParaRPr lang="en-US" altLang="x-none" sz="2400" b="1" dirty="0">
                      <a:latin typeface="Times New Roman" panose="02020603050405020304" pitchFamily="2" charset="0"/>
                      <a:ea typeface="宋体" panose="02010600030101010101" pitchFamily="2" charset="-122"/>
                    </a:endParaRPr>
                  </a:p>
                </p:txBody>
              </p:sp>
              <p:sp>
                <p:nvSpPr>
                  <p:cNvPr id="408673" name="直接连接符 454753"/>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grpSp>
              <p:nvGrpSpPr>
                <p:cNvPr id="408674" name="组合 454754"/>
                <p:cNvGrpSpPr/>
                <p:nvPr/>
              </p:nvGrpSpPr>
              <p:grpSpPr>
                <a:xfrm>
                  <a:off x="897" y="9"/>
                  <a:ext cx="456" cy="226"/>
                  <a:chOff x="0" y="0"/>
                  <a:chExt cx="456" cy="226"/>
                </a:xfrm>
              </p:grpSpPr>
              <p:sp>
                <p:nvSpPr>
                  <p:cNvPr id="408675" name="矩形 454755"/>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3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408676" name="直接连接符 454756"/>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08677" name="直接连接符 454757"/>
                <p:cNvSpPr/>
                <p:nvPr/>
              </p:nvSpPr>
              <p:spPr>
                <a:xfrm>
                  <a:off x="0" y="113"/>
                  <a:ext cx="272" cy="0"/>
                </a:xfrm>
                <a:prstGeom prst="line">
                  <a:avLst/>
                </a:prstGeom>
                <a:ln w="19050" cap="flat" cmpd="sng">
                  <a:solidFill>
                    <a:schemeClr val="tx1"/>
                  </a:solidFill>
                  <a:prstDash val="solid"/>
                  <a:round/>
                  <a:headEnd type="none" w="med" len="med"/>
                  <a:tailEnd type="arrow" w="med" len="med"/>
                </a:ln>
              </p:spPr>
            </p:sp>
            <p:sp>
              <p:nvSpPr>
                <p:cNvPr id="408678" name="直接连接符 454758"/>
                <p:cNvSpPr/>
                <p:nvPr/>
              </p:nvSpPr>
              <p:spPr>
                <a:xfrm>
                  <a:off x="627" y="109"/>
                  <a:ext cx="272" cy="0"/>
                </a:xfrm>
                <a:prstGeom prst="line">
                  <a:avLst/>
                </a:prstGeom>
                <a:ln w="19050" cap="flat" cmpd="sng">
                  <a:solidFill>
                    <a:schemeClr val="tx1"/>
                  </a:solidFill>
                  <a:prstDash val="solid"/>
                  <a:round/>
                  <a:headEnd type="none" w="med" len="med"/>
                  <a:tailEnd type="arrow" w="med" len="med"/>
                </a:ln>
              </p:spPr>
            </p:sp>
          </p:grpSp>
        </p:gr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601" name="组合 455681"/>
          <p:cNvGrpSpPr/>
          <p:nvPr/>
        </p:nvGrpSpPr>
        <p:grpSpPr>
          <a:xfrm>
            <a:off x="1524000" y="127000"/>
            <a:ext cx="9036050" cy="6578600"/>
            <a:chOff x="0" y="0"/>
            <a:chExt cx="5692" cy="4144"/>
          </a:xfrm>
        </p:grpSpPr>
        <p:grpSp>
          <p:nvGrpSpPr>
            <p:cNvPr id="409602" name="组合 455682"/>
            <p:cNvGrpSpPr/>
            <p:nvPr/>
          </p:nvGrpSpPr>
          <p:grpSpPr>
            <a:xfrm>
              <a:off x="657" y="311"/>
              <a:ext cx="1384" cy="1091"/>
              <a:chOff x="0" y="0"/>
              <a:chExt cx="1384" cy="1091"/>
            </a:xfrm>
          </p:grpSpPr>
          <p:sp>
            <p:nvSpPr>
              <p:cNvPr id="409603" name="矩形 455683"/>
              <p:cNvSpPr/>
              <p:nvPr/>
            </p:nvSpPr>
            <p:spPr>
              <a:xfrm>
                <a:off x="237" y="887"/>
                <a:ext cx="907"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(a)   </a:t>
                </a:r>
                <a:r>
                  <a:rPr lang="zh-CN" altLang="en-US" sz="2000" b="1" dirty="0">
                    <a:latin typeface="Times New Roman" panose="02020603050405020304" pitchFamily="2" charset="0"/>
                    <a:ea typeface="宋体" panose="02010600030101010101" pitchFamily="2" charset="-122"/>
                  </a:rPr>
                  <a:t>有向图</a:t>
                </a:r>
                <a:endParaRPr lang="zh-CN" altLang="en-US" sz="2000" b="1" dirty="0">
                  <a:latin typeface="Times New Roman" panose="02020603050405020304" pitchFamily="2" charset="0"/>
                  <a:ea typeface="宋体" panose="02010600030101010101" pitchFamily="2" charset="-122"/>
                </a:endParaRPr>
              </a:p>
            </p:txBody>
          </p:sp>
          <p:grpSp>
            <p:nvGrpSpPr>
              <p:cNvPr id="409604" name="组合 455684"/>
              <p:cNvGrpSpPr/>
              <p:nvPr/>
            </p:nvGrpSpPr>
            <p:grpSpPr>
              <a:xfrm>
                <a:off x="0" y="0"/>
                <a:ext cx="1384" cy="839"/>
                <a:chOff x="0" y="0"/>
                <a:chExt cx="1384" cy="839"/>
              </a:xfrm>
            </p:grpSpPr>
            <p:sp>
              <p:nvSpPr>
                <p:cNvPr id="409605" name="椭圆 455685"/>
                <p:cNvSpPr/>
                <p:nvPr/>
              </p:nvSpPr>
              <p:spPr>
                <a:xfrm>
                  <a:off x="0" y="144"/>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20000" dirty="0">
                      <a:latin typeface="Times New Roman" panose="02020603050405020304" pitchFamily="2" charset="0"/>
                      <a:ea typeface="宋体" panose="02010600030101010101" pitchFamily="2" charset="-122"/>
                    </a:rPr>
                    <a:t>1</a:t>
                  </a:r>
                  <a:endParaRPr lang="en-US" altLang="x-none" sz="2400" baseline="-20000" dirty="0">
                    <a:latin typeface="Times New Roman" panose="02020603050405020304" pitchFamily="2" charset="0"/>
                    <a:ea typeface="宋体" panose="02010600030101010101" pitchFamily="2" charset="-122"/>
                  </a:endParaRPr>
                </a:p>
              </p:txBody>
            </p:sp>
            <p:sp>
              <p:nvSpPr>
                <p:cNvPr id="409606" name="椭圆 455686"/>
                <p:cNvSpPr/>
                <p:nvPr/>
              </p:nvSpPr>
              <p:spPr>
                <a:xfrm>
                  <a:off x="17" y="612"/>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20000" dirty="0">
                      <a:latin typeface="Times New Roman" panose="02020603050405020304" pitchFamily="2" charset="0"/>
                      <a:ea typeface="宋体" panose="02010600030101010101" pitchFamily="2" charset="-122"/>
                    </a:rPr>
                    <a:t>2</a:t>
                  </a:r>
                  <a:endParaRPr lang="en-US" altLang="x-none" sz="2400" baseline="-20000" dirty="0">
                    <a:latin typeface="Times New Roman" panose="02020603050405020304" pitchFamily="2" charset="0"/>
                    <a:ea typeface="宋体" panose="02010600030101010101" pitchFamily="2" charset="-122"/>
                  </a:endParaRPr>
                </a:p>
              </p:txBody>
            </p:sp>
            <p:sp>
              <p:nvSpPr>
                <p:cNvPr id="409607" name="椭圆 455687"/>
                <p:cNvSpPr/>
                <p:nvPr/>
              </p:nvSpPr>
              <p:spPr>
                <a:xfrm>
                  <a:off x="618" y="604"/>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20000" dirty="0">
                      <a:latin typeface="Times New Roman" panose="02020603050405020304" pitchFamily="2" charset="0"/>
                      <a:ea typeface="宋体" panose="02010600030101010101" pitchFamily="2" charset="-122"/>
                    </a:rPr>
                    <a:t>3</a:t>
                  </a:r>
                  <a:endParaRPr lang="en-US" altLang="x-none" sz="2400" baseline="-20000" dirty="0">
                    <a:latin typeface="Times New Roman" panose="02020603050405020304" pitchFamily="2" charset="0"/>
                    <a:ea typeface="宋体" panose="02010600030101010101" pitchFamily="2" charset="-122"/>
                  </a:endParaRPr>
                </a:p>
              </p:txBody>
            </p:sp>
            <p:sp>
              <p:nvSpPr>
                <p:cNvPr id="409608" name="椭圆 455688"/>
                <p:cNvSpPr/>
                <p:nvPr/>
              </p:nvSpPr>
              <p:spPr>
                <a:xfrm>
                  <a:off x="569" y="0"/>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20000" dirty="0">
                      <a:latin typeface="Times New Roman" panose="02020603050405020304" pitchFamily="2" charset="0"/>
                      <a:ea typeface="宋体" panose="02010600030101010101" pitchFamily="2" charset="-122"/>
                    </a:rPr>
                    <a:t>4</a:t>
                  </a:r>
                  <a:endParaRPr lang="en-US" altLang="x-none" sz="2400" baseline="-20000" dirty="0">
                    <a:latin typeface="Times New Roman" panose="02020603050405020304" pitchFamily="2" charset="0"/>
                    <a:ea typeface="宋体" panose="02010600030101010101" pitchFamily="2" charset="-122"/>
                  </a:endParaRPr>
                </a:p>
              </p:txBody>
            </p:sp>
            <p:sp>
              <p:nvSpPr>
                <p:cNvPr id="409609" name="直接连接符 455689"/>
                <p:cNvSpPr/>
                <p:nvPr/>
              </p:nvSpPr>
              <p:spPr>
                <a:xfrm>
                  <a:off x="144" y="379"/>
                  <a:ext cx="0" cy="242"/>
                </a:xfrm>
                <a:prstGeom prst="line">
                  <a:avLst/>
                </a:prstGeom>
                <a:ln w="19050" cap="flat" cmpd="sng">
                  <a:solidFill>
                    <a:schemeClr val="tx1"/>
                  </a:solidFill>
                  <a:prstDash val="solid"/>
                  <a:round/>
                  <a:headEnd type="none" w="med" len="med"/>
                  <a:tailEnd type="triangle" w="med" len="med"/>
                </a:ln>
              </p:spPr>
            </p:sp>
            <p:sp>
              <p:nvSpPr>
                <p:cNvPr id="409610" name="直接连接符 455690"/>
                <p:cNvSpPr/>
                <p:nvPr/>
              </p:nvSpPr>
              <p:spPr>
                <a:xfrm>
                  <a:off x="744" y="223"/>
                  <a:ext cx="0" cy="385"/>
                </a:xfrm>
                <a:prstGeom prst="line">
                  <a:avLst/>
                </a:prstGeom>
                <a:ln w="19050" cap="flat" cmpd="sng">
                  <a:solidFill>
                    <a:schemeClr val="tx1"/>
                  </a:solidFill>
                  <a:prstDash val="solid"/>
                  <a:round/>
                  <a:headEnd type="none" w="med" len="med"/>
                  <a:tailEnd type="triangle" w="med" len="med"/>
                </a:ln>
              </p:spPr>
            </p:sp>
            <p:sp>
              <p:nvSpPr>
                <p:cNvPr id="409611" name="直接连接符 455691"/>
                <p:cNvSpPr/>
                <p:nvPr/>
              </p:nvSpPr>
              <p:spPr>
                <a:xfrm>
                  <a:off x="262" y="332"/>
                  <a:ext cx="380" cy="327"/>
                </a:xfrm>
                <a:prstGeom prst="line">
                  <a:avLst/>
                </a:prstGeom>
                <a:ln w="19050" cap="flat" cmpd="sng">
                  <a:solidFill>
                    <a:schemeClr val="tx1"/>
                  </a:solidFill>
                  <a:prstDash val="solid"/>
                  <a:round/>
                  <a:headEnd type="triangle" w="med" len="med"/>
                  <a:tailEnd type="none" w="med" len="med"/>
                </a:ln>
              </p:spPr>
            </p:sp>
            <p:sp>
              <p:nvSpPr>
                <p:cNvPr id="409612" name="直接连接符 455692"/>
                <p:cNvSpPr/>
                <p:nvPr/>
              </p:nvSpPr>
              <p:spPr>
                <a:xfrm flipV="1">
                  <a:off x="294" y="144"/>
                  <a:ext cx="282" cy="102"/>
                </a:xfrm>
                <a:prstGeom prst="line">
                  <a:avLst/>
                </a:prstGeom>
                <a:ln w="19050" cap="flat" cmpd="sng">
                  <a:solidFill>
                    <a:schemeClr val="tx1"/>
                  </a:solidFill>
                  <a:prstDash val="solid"/>
                  <a:round/>
                  <a:headEnd type="none" w="med" len="med"/>
                  <a:tailEnd type="triangle" w="med" len="med"/>
                </a:ln>
              </p:spPr>
            </p:sp>
            <p:sp>
              <p:nvSpPr>
                <p:cNvPr id="409613" name="直接连接符 455693"/>
                <p:cNvSpPr/>
                <p:nvPr/>
              </p:nvSpPr>
              <p:spPr>
                <a:xfrm>
                  <a:off x="310" y="729"/>
                  <a:ext cx="313" cy="0"/>
                </a:xfrm>
                <a:prstGeom prst="line">
                  <a:avLst/>
                </a:prstGeom>
                <a:ln w="19050" cap="flat" cmpd="sng">
                  <a:solidFill>
                    <a:schemeClr val="tx1"/>
                  </a:solidFill>
                  <a:prstDash val="solid"/>
                  <a:round/>
                  <a:headEnd type="triangle" w="med" len="med"/>
                  <a:tailEnd type="none" w="med" len="med"/>
                </a:ln>
              </p:spPr>
            </p:sp>
            <p:sp>
              <p:nvSpPr>
                <p:cNvPr id="409614" name="椭圆 455694"/>
                <p:cNvSpPr/>
                <p:nvPr/>
              </p:nvSpPr>
              <p:spPr>
                <a:xfrm>
                  <a:off x="1089" y="333"/>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20000" dirty="0">
                      <a:latin typeface="Times New Roman" panose="02020603050405020304" pitchFamily="2" charset="0"/>
                      <a:ea typeface="宋体" panose="02010600030101010101" pitchFamily="2" charset="-122"/>
                    </a:rPr>
                    <a:t>5</a:t>
                  </a:r>
                  <a:endParaRPr lang="en-US" altLang="x-none" sz="2400" baseline="-20000" dirty="0">
                    <a:latin typeface="Times New Roman" panose="02020603050405020304" pitchFamily="2" charset="0"/>
                    <a:ea typeface="宋体" panose="02010600030101010101" pitchFamily="2" charset="-122"/>
                  </a:endParaRPr>
                </a:p>
              </p:txBody>
            </p:sp>
            <p:sp>
              <p:nvSpPr>
                <p:cNvPr id="409615" name="直接连接符 455695"/>
                <p:cNvSpPr/>
                <p:nvPr/>
              </p:nvSpPr>
              <p:spPr>
                <a:xfrm>
                  <a:off x="864" y="144"/>
                  <a:ext cx="336" cy="192"/>
                </a:xfrm>
                <a:prstGeom prst="line">
                  <a:avLst/>
                </a:prstGeom>
                <a:ln w="19050" cap="flat" cmpd="sng">
                  <a:solidFill>
                    <a:schemeClr val="tx1"/>
                  </a:solidFill>
                  <a:prstDash val="solid"/>
                  <a:round/>
                  <a:headEnd type="triangle" w="med" len="med"/>
                  <a:tailEnd type="none" w="med" len="med"/>
                </a:ln>
              </p:spPr>
            </p:sp>
            <p:sp>
              <p:nvSpPr>
                <p:cNvPr id="409616" name="直接连接符 455696"/>
                <p:cNvSpPr/>
                <p:nvPr/>
              </p:nvSpPr>
              <p:spPr>
                <a:xfrm flipV="1">
                  <a:off x="912" y="536"/>
                  <a:ext cx="240" cy="192"/>
                </a:xfrm>
                <a:prstGeom prst="line">
                  <a:avLst/>
                </a:prstGeom>
                <a:ln w="19050" cap="flat" cmpd="sng">
                  <a:solidFill>
                    <a:schemeClr val="tx1"/>
                  </a:solidFill>
                  <a:prstDash val="solid"/>
                  <a:round/>
                  <a:headEnd type="none" w="med" len="med"/>
                  <a:tailEnd type="triangle" w="med" len="med"/>
                </a:ln>
              </p:spPr>
            </p:sp>
          </p:grpSp>
        </p:grpSp>
        <p:grpSp>
          <p:nvGrpSpPr>
            <p:cNvPr id="409617" name="组合 455697"/>
            <p:cNvGrpSpPr/>
            <p:nvPr/>
          </p:nvGrpSpPr>
          <p:grpSpPr>
            <a:xfrm>
              <a:off x="2061" y="0"/>
              <a:ext cx="3631" cy="2125"/>
              <a:chOff x="0" y="0"/>
              <a:chExt cx="3631" cy="2125"/>
            </a:xfrm>
          </p:grpSpPr>
          <p:grpSp>
            <p:nvGrpSpPr>
              <p:cNvPr id="409618" name="组合 455698"/>
              <p:cNvGrpSpPr/>
              <p:nvPr/>
            </p:nvGrpSpPr>
            <p:grpSpPr>
              <a:xfrm>
                <a:off x="0" y="0"/>
                <a:ext cx="3631" cy="1848"/>
                <a:chOff x="0" y="0"/>
                <a:chExt cx="3631" cy="1848"/>
              </a:xfrm>
            </p:grpSpPr>
            <p:grpSp>
              <p:nvGrpSpPr>
                <p:cNvPr id="409619" name="组合 455699"/>
                <p:cNvGrpSpPr/>
                <p:nvPr/>
              </p:nvGrpSpPr>
              <p:grpSpPr>
                <a:xfrm>
                  <a:off x="1678" y="0"/>
                  <a:ext cx="1364" cy="234"/>
                  <a:chOff x="0" y="0"/>
                  <a:chExt cx="1364" cy="234"/>
                </a:xfrm>
              </p:grpSpPr>
              <p:grpSp>
                <p:nvGrpSpPr>
                  <p:cNvPr id="409620" name="组合 455700"/>
                  <p:cNvGrpSpPr/>
                  <p:nvPr/>
                </p:nvGrpSpPr>
                <p:grpSpPr>
                  <a:xfrm>
                    <a:off x="275" y="0"/>
                    <a:ext cx="456" cy="226"/>
                    <a:chOff x="0" y="0"/>
                    <a:chExt cx="456" cy="226"/>
                  </a:xfrm>
                </p:grpSpPr>
                <p:sp>
                  <p:nvSpPr>
                    <p:cNvPr id="409621" name="矩形 455701"/>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a:t>
                      </a:r>
                      <a:endParaRPr lang="en-US" altLang="x-none" sz="2400" b="1" dirty="0">
                        <a:latin typeface="Times New Roman" panose="02020603050405020304" pitchFamily="2" charset="0"/>
                        <a:ea typeface="宋体" panose="02010600030101010101" pitchFamily="2" charset="-122"/>
                      </a:endParaRPr>
                    </a:p>
                  </p:txBody>
                </p:sp>
                <p:sp>
                  <p:nvSpPr>
                    <p:cNvPr id="409622" name="直接连接符 455702"/>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grpSp>
                <p:nvGrpSpPr>
                  <p:cNvPr id="409623" name="组合 455703"/>
                  <p:cNvGrpSpPr/>
                  <p:nvPr/>
                </p:nvGrpSpPr>
                <p:grpSpPr>
                  <a:xfrm>
                    <a:off x="908" y="8"/>
                    <a:ext cx="456" cy="226"/>
                    <a:chOff x="0" y="0"/>
                    <a:chExt cx="456" cy="226"/>
                  </a:xfrm>
                </p:grpSpPr>
                <p:sp>
                  <p:nvSpPr>
                    <p:cNvPr id="409624" name="矩形 455704"/>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3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409625" name="直接连接符 455705"/>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09626" name="直接连接符 455706"/>
                  <p:cNvSpPr/>
                  <p:nvPr/>
                </p:nvSpPr>
                <p:spPr>
                  <a:xfrm>
                    <a:off x="0" y="123"/>
                    <a:ext cx="272" cy="0"/>
                  </a:xfrm>
                  <a:prstGeom prst="line">
                    <a:avLst/>
                  </a:prstGeom>
                  <a:ln w="19050" cap="flat" cmpd="sng">
                    <a:solidFill>
                      <a:schemeClr val="tx1"/>
                    </a:solidFill>
                    <a:prstDash val="solid"/>
                    <a:round/>
                    <a:headEnd type="none" w="med" len="med"/>
                    <a:tailEnd type="arrow" w="med" len="med"/>
                  </a:ln>
                </p:spPr>
              </p:sp>
              <p:sp>
                <p:nvSpPr>
                  <p:cNvPr id="409627" name="直接连接符 455707"/>
                  <p:cNvSpPr/>
                  <p:nvPr/>
                </p:nvSpPr>
                <p:spPr>
                  <a:xfrm>
                    <a:off x="630" y="128"/>
                    <a:ext cx="272" cy="0"/>
                  </a:xfrm>
                  <a:prstGeom prst="line">
                    <a:avLst/>
                  </a:prstGeom>
                  <a:ln w="19050" cap="flat" cmpd="sng">
                    <a:solidFill>
                      <a:schemeClr val="tx1"/>
                    </a:solidFill>
                    <a:prstDash val="solid"/>
                    <a:round/>
                    <a:headEnd type="none" w="med" len="med"/>
                    <a:tailEnd type="arrow" w="med" len="med"/>
                  </a:ln>
                </p:spPr>
              </p:sp>
            </p:grpSp>
            <p:grpSp>
              <p:nvGrpSpPr>
                <p:cNvPr id="409628" name="组合 455708"/>
                <p:cNvGrpSpPr/>
                <p:nvPr/>
              </p:nvGrpSpPr>
              <p:grpSpPr>
                <a:xfrm>
                  <a:off x="1678" y="544"/>
                  <a:ext cx="1953" cy="235"/>
                  <a:chOff x="0" y="0"/>
                  <a:chExt cx="1953" cy="235"/>
                </a:xfrm>
              </p:grpSpPr>
              <p:grpSp>
                <p:nvGrpSpPr>
                  <p:cNvPr id="409629" name="组合 455709"/>
                  <p:cNvGrpSpPr/>
                  <p:nvPr/>
                </p:nvGrpSpPr>
                <p:grpSpPr>
                  <a:xfrm>
                    <a:off x="275" y="0"/>
                    <a:ext cx="456" cy="226"/>
                    <a:chOff x="0" y="0"/>
                    <a:chExt cx="456" cy="226"/>
                  </a:xfrm>
                </p:grpSpPr>
                <p:sp>
                  <p:nvSpPr>
                    <p:cNvPr id="409630" name="矩形 455710"/>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a:t>
                      </a:r>
                      <a:endParaRPr lang="en-US" altLang="x-none" sz="2400" b="1" dirty="0">
                        <a:latin typeface="Times New Roman" panose="02020603050405020304" pitchFamily="2" charset="0"/>
                        <a:ea typeface="宋体" panose="02010600030101010101" pitchFamily="2" charset="-122"/>
                      </a:endParaRPr>
                    </a:p>
                  </p:txBody>
                </p:sp>
                <p:sp>
                  <p:nvSpPr>
                    <p:cNvPr id="409631" name="直接连接符 455711"/>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09632" name="直接连接符 455712"/>
                  <p:cNvSpPr/>
                  <p:nvPr/>
                </p:nvSpPr>
                <p:spPr>
                  <a:xfrm>
                    <a:off x="0" y="123"/>
                    <a:ext cx="272" cy="0"/>
                  </a:xfrm>
                  <a:prstGeom prst="line">
                    <a:avLst/>
                  </a:prstGeom>
                  <a:ln w="19050" cap="flat" cmpd="sng">
                    <a:solidFill>
                      <a:schemeClr val="tx1"/>
                    </a:solidFill>
                    <a:prstDash val="solid"/>
                    <a:round/>
                    <a:headEnd type="none" w="med" len="med"/>
                    <a:tailEnd type="arrow" w="med" len="med"/>
                  </a:ln>
                </p:spPr>
              </p:sp>
              <p:grpSp>
                <p:nvGrpSpPr>
                  <p:cNvPr id="409633" name="组合 455713"/>
                  <p:cNvGrpSpPr/>
                  <p:nvPr/>
                </p:nvGrpSpPr>
                <p:grpSpPr>
                  <a:xfrm>
                    <a:off x="878" y="1"/>
                    <a:ext cx="456" cy="226"/>
                    <a:chOff x="0" y="0"/>
                    <a:chExt cx="456" cy="226"/>
                  </a:xfrm>
                </p:grpSpPr>
                <p:sp>
                  <p:nvSpPr>
                    <p:cNvPr id="409634" name="矩形 455714"/>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a:t>
                      </a:r>
                      <a:endParaRPr lang="en-US" altLang="x-none" sz="2400" b="1" dirty="0">
                        <a:latin typeface="Times New Roman" panose="02020603050405020304" pitchFamily="2" charset="0"/>
                        <a:ea typeface="宋体" panose="02010600030101010101" pitchFamily="2" charset="-122"/>
                      </a:endParaRPr>
                    </a:p>
                  </p:txBody>
                </p:sp>
                <p:sp>
                  <p:nvSpPr>
                    <p:cNvPr id="409635" name="直接连接符 455715"/>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grpSp>
                <p:nvGrpSpPr>
                  <p:cNvPr id="409636" name="组合 455716"/>
                  <p:cNvGrpSpPr/>
                  <p:nvPr/>
                </p:nvGrpSpPr>
                <p:grpSpPr>
                  <a:xfrm>
                    <a:off x="1497" y="9"/>
                    <a:ext cx="456" cy="226"/>
                    <a:chOff x="0" y="0"/>
                    <a:chExt cx="456" cy="226"/>
                  </a:xfrm>
                </p:grpSpPr>
                <p:sp>
                  <p:nvSpPr>
                    <p:cNvPr id="409637" name="矩形 455717"/>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4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409638" name="直接连接符 455718"/>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09639" name="直接连接符 455719"/>
                  <p:cNvSpPr/>
                  <p:nvPr/>
                </p:nvSpPr>
                <p:spPr>
                  <a:xfrm>
                    <a:off x="603" y="124"/>
                    <a:ext cx="272" cy="0"/>
                  </a:xfrm>
                  <a:prstGeom prst="line">
                    <a:avLst/>
                  </a:prstGeom>
                  <a:ln w="19050" cap="flat" cmpd="sng">
                    <a:solidFill>
                      <a:schemeClr val="tx1"/>
                    </a:solidFill>
                    <a:prstDash val="solid"/>
                    <a:round/>
                    <a:headEnd type="none" w="med" len="med"/>
                    <a:tailEnd type="arrow" w="med" len="med"/>
                  </a:ln>
                </p:spPr>
              </p:sp>
              <p:sp>
                <p:nvSpPr>
                  <p:cNvPr id="409640" name="直接连接符 455720"/>
                  <p:cNvSpPr/>
                  <p:nvPr/>
                </p:nvSpPr>
                <p:spPr>
                  <a:xfrm>
                    <a:off x="1225" y="124"/>
                    <a:ext cx="272" cy="0"/>
                  </a:xfrm>
                  <a:prstGeom prst="line">
                    <a:avLst/>
                  </a:prstGeom>
                  <a:ln w="19050" cap="flat" cmpd="sng">
                    <a:solidFill>
                      <a:schemeClr val="tx1"/>
                    </a:solidFill>
                    <a:prstDash val="solid"/>
                    <a:round/>
                    <a:headEnd type="none" w="med" len="med"/>
                    <a:tailEnd type="arrow" w="med" len="med"/>
                  </a:ln>
                </p:spPr>
              </p:sp>
            </p:grpSp>
            <p:grpSp>
              <p:nvGrpSpPr>
                <p:cNvPr id="409641" name="组合 455721"/>
                <p:cNvGrpSpPr/>
                <p:nvPr/>
              </p:nvGrpSpPr>
              <p:grpSpPr>
                <a:xfrm>
                  <a:off x="1678" y="831"/>
                  <a:ext cx="729" cy="226"/>
                  <a:chOff x="0" y="0"/>
                  <a:chExt cx="729" cy="226"/>
                </a:xfrm>
              </p:grpSpPr>
              <p:grpSp>
                <p:nvGrpSpPr>
                  <p:cNvPr id="409642" name="组合 455722"/>
                  <p:cNvGrpSpPr/>
                  <p:nvPr/>
                </p:nvGrpSpPr>
                <p:grpSpPr>
                  <a:xfrm>
                    <a:off x="273" y="0"/>
                    <a:ext cx="456" cy="226"/>
                    <a:chOff x="0" y="0"/>
                    <a:chExt cx="456" cy="226"/>
                  </a:xfrm>
                </p:grpSpPr>
                <p:sp>
                  <p:nvSpPr>
                    <p:cNvPr id="409643" name="矩形 455723"/>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409644" name="直接连接符 455724"/>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09645" name="直接连接符 455725"/>
                  <p:cNvSpPr/>
                  <p:nvPr/>
                </p:nvSpPr>
                <p:spPr>
                  <a:xfrm>
                    <a:off x="0" y="115"/>
                    <a:ext cx="272" cy="0"/>
                  </a:xfrm>
                  <a:prstGeom prst="line">
                    <a:avLst/>
                  </a:prstGeom>
                  <a:ln w="19050" cap="flat" cmpd="sng">
                    <a:solidFill>
                      <a:schemeClr val="tx1"/>
                    </a:solidFill>
                    <a:prstDash val="solid"/>
                    <a:round/>
                    <a:headEnd type="none" w="med" len="med"/>
                    <a:tailEnd type="arrow" w="med" len="med"/>
                  </a:ln>
                </p:spPr>
              </p:sp>
            </p:grpSp>
            <p:grpSp>
              <p:nvGrpSpPr>
                <p:cNvPr id="409646" name="组合 455726"/>
                <p:cNvGrpSpPr/>
                <p:nvPr/>
              </p:nvGrpSpPr>
              <p:grpSpPr>
                <a:xfrm>
                  <a:off x="1678" y="1103"/>
                  <a:ext cx="729" cy="226"/>
                  <a:chOff x="0" y="0"/>
                  <a:chExt cx="729" cy="226"/>
                </a:xfrm>
              </p:grpSpPr>
              <p:grpSp>
                <p:nvGrpSpPr>
                  <p:cNvPr id="409647" name="组合 455727"/>
                  <p:cNvGrpSpPr/>
                  <p:nvPr/>
                </p:nvGrpSpPr>
                <p:grpSpPr>
                  <a:xfrm>
                    <a:off x="273" y="0"/>
                    <a:ext cx="456" cy="226"/>
                    <a:chOff x="0" y="0"/>
                    <a:chExt cx="456" cy="226"/>
                  </a:xfrm>
                </p:grpSpPr>
                <p:sp>
                  <p:nvSpPr>
                    <p:cNvPr id="409648" name="矩形 455728"/>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3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409649" name="直接连接符 455729"/>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09650" name="直接连接符 455730"/>
                  <p:cNvSpPr/>
                  <p:nvPr/>
                </p:nvSpPr>
                <p:spPr>
                  <a:xfrm>
                    <a:off x="0" y="120"/>
                    <a:ext cx="272" cy="0"/>
                  </a:xfrm>
                  <a:prstGeom prst="line">
                    <a:avLst/>
                  </a:prstGeom>
                  <a:ln w="19050" cap="flat" cmpd="sng">
                    <a:solidFill>
                      <a:schemeClr val="tx1"/>
                    </a:solidFill>
                    <a:prstDash val="solid"/>
                    <a:round/>
                    <a:headEnd type="none" w="med" len="med"/>
                    <a:tailEnd type="arrow" w="med" len="med"/>
                  </a:ln>
                </p:spPr>
              </p:sp>
            </p:grpSp>
            <p:sp>
              <p:nvSpPr>
                <p:cNvPr id="409651" name="矩形 455731"/>
                <p:cNvSpPr/>
                <p:nvPr/>
              </p:nvSpPr>
              <p:spPr>
                <a:xfrm>
                  <a:off x="769" y="0"/>
                  <a:ext cx="226" cy="1331"/>
                </a:xfrm>
                <a:prstGeom prst="rect">
                  <a:avLst/>
                </a:prstGeom>
                <a:noFill/>
                <a:ln w="9525">
                  <a:noFill/>
                </a:ln>
              </p:spPr>
              <p:txBody>
                <a:bodyPr wrap="none" anchor="ctr"/>
                <a:p>
                  <a:pPr>
                    <a:lnSpc>
                      <a:spcPct val="110000"/>
                    </a:lnSpc>
                  </a:pPr>
                  <a:r>
                    <a:rPr lang="en-US" altLang="x-none" sz="2400" b="1" dirty="0">
                      <a:latin typeface="Times New Roman" panose="02020603050405020304" pitchFamily="2" charset="0"/>
                      <a:ea typeface="宋体" panose="02010600030101010101" pitchFamily="2" charset="-122"/>
                    </a:rPr>
                    <a:t>0</a:t>
                  </a:r>
                  <a:endParaRPr lang="en-US" altLang="x-none" sz="2400" b="1" dirty="0">
                    <a:latin typeface="Times New Roman" panose="02020603050405020304" pitchFamily="2" charset="0"/>
                    <a:ea typeface="宋体" panose="02010600030101010101" pitchFamily="2" charset="-122"/>
                  </a:endParaRPr>
                </a:p>
                <a:p>
                  <a:pPr>
                    <a:lnSpc>
                      <a:spcPct val="110000"/>
                    </a:lnSpc>
                  </a:pPr>
                  <a:r>
                    <a:rPr lang="en-US" altLang="x-none" sz="2400" b="1" dirty="0">
                      <a:latin typeface="Times New Roman" panose="02020603050405020304" pitchFamily="2" charset="0"/>
                      <a:ea typeface="宋体" panose="02010600030101010101" pitchFamily="2" charset="-122"/>
                    </a:rPr>
                    <a:t>1</a:t>
                  </a:r>
                  <a:endParaRPr lang="en-US" altLang="x-none" sz="2400" b="1" dirty="0">
                    <a:latin typeface="Times New Roman" panose="02020603050405020304" pitchFamily="2" charset="0"/>
                    <a:ea typeface="宋体" panose="02010600030101010101" pitchFamily="2" charset="-122"/>
                  </a:endParaRPr>
                </a:p>
                <a:p>
                  <a:pPr>
                    <a:lnSpc>
                      <a:spcPct val="110000"/>
                    </a:lnSpc>
                  </a:pPr>
                  <a:r>
                    <a:rPr lang="en-US" altLang="x-none" sz="2400" b="1" dirty="0">
                      <a:latin typeface="Times New Roman" panose="02020603050405020304" pitchFamily="2" charset="0"/>
                      <a:ea typeface="宋体" panose="02010600030101010101" pitchFamily="2" charset="-122"/>
                    </a:rPr>
                    <a:t>2</a:t>
                  </a:r>
                  <a:endParaRPr lang="en-US" altLang="x-none" sz="2400" b="1" dirty="0">
                    <a:latin typeface="Times New Roman" panose="02020603050405020304" pitchFamily="2" charset="0"/>
                    <a:ea typeface="宋体" panose="02010600030101010101" pitchFamily="2" charset="-122"/>
                  </a:endParaRPr>
                </a:p>
                <a:p>
                  <a:pPr>
                    <a:lnSpc>
                      <a:spcPct val="110000"/>
                    </a:lnSpc>
                  </a:pPr>
                  <a:r>
                    <a:rPr lang="en-US" altLang="x-none" sz="2400" b="1" dirty="0">
                      <a:latin typeface="Times New Roman" panose="02020603050405020304" pitchFamily="2" charset="0"/>
                      <a:ea typeface="宋体" panose="02010600030101010101" pitchFamily="2" charset="-122"/>
                    </a:rPr>
                    <a:t>3</a:t>
                  </a:r>
                  <a:endParaRPr lang="en-US" altLang="x-none" sz="2400" b="1" dirty="0">
                    <a:latin typeface="Times New Roman" panose="02020603050405020304" pitchFamily="2" charset="0"/>
                    <a:ea typeface="宋体" panose="02010600030101010101" pitchFamily="2" charset="-122"/>
                  </a:endParaRPr>
                </a:p>
                <a:p>
                  <a:pPr>
                    <a:lnSpc>
                      <a:spcPct val="110000"/>
                    </a:lnSpc>
                  </a:pPr>
                  <a:r>
                    <a:rPr lang="en-US" altLang="x-none" sz="2400" b="1" dirty="0">
                      <a:latin typeface="Times New Roman" panose="02020603050405020304" pitchFamily="2" charset="0"/>
                      <a:ea typeface="宋体" panose="02010600030101010101" pitchFamily="2" charset="-122"/>
                    </a:rPr>
                    <a:t>4</a:t>
                  </a:r>
                  <a:endParaRPr lang="en-US" altLang="x-none" sz="2400" b="1" dirty="0">
                    <a:latin typeface="Times New Roman" panose="02020603050405020304" pitchFamily="2" charset="0"/>
                    <a:ea typeface="宋体" panose="02010600030101010101" pitchFamily="2" charset="-122"/>
                  </a:endParaRPr>
                </a:p>
              </p:txBody>
            </p:sp>
            <p:sp>
              <p:nvSpPr>
                <p:cNvPr id="409652" name="矩形 455732"/>
                <p:cNvSpPr/>
                <p:nvPr/>
              </p:nvSpPr>
              <p:spPr>
                <a:xfrm>
                  <a:off x="0" y="1604"/>
                  <a:ext cx="998" cy="226"/>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MAX_VEX-1</a:t>
                  </a:r>
                  <a:endParaRPr lang="en-US" altLang="x-none" sz="2000" b="1" dirty="0">
                    <a:latin typeface="Times New Roman" panose="02020603050405020304" pitchFamily="2" charset="0"/>
                    <a:ea typeface="宋体" panose="02010600030101010101" pitchFamily="2" charset="-122"/>
                  </a:endParaRPr>
                </a:p>
              </p:txBody>
            </p:sp>
            <p:grpSp>
              <p:nvGrpSpPr>
                <p:cNvPr id="409653" name="组合 455733"/>
                <p:cNvGrpSpPr/>
                <p:nvPr/>
              </p:nvGrpSpPr>
              <p:grpSpPr>
                <a:xfrm>
                  <a:off x="1043" y="7"/>
                  <a:ext cx="772" cy="1841"/>
                  <a:chOff x="0" y="0"/>
                  <a:chExt cx="772" cy="1841"/>
                </a:xfrm>
              </p:grpSpPr>
              <p:grpSp>
                <p:nvGrpSpPr>
                  <p:cNvPr id="409654" name="组合 455734"/>
                  <p:cNvGrpSpPr/>
                  <p:nvPr/>
                </p:nvGrpSpPr>
                <p:grpSpPr>
                  <a:xfrm>
                    <a:off x="0" y="0"/>
                    <a:ext cx="772" cy="262"/>
                    <a:chOff x="0" y="0"/>
                    <a:chExt cx="772" cy="262"/>
                  </a:xfrm>
                </p:grpSpPr>
                <p:sp>
                  <p:nvSpPr>
                    <p:cNvPr id="409655" name="矩形 455735"/>
                    <p:cNvSpPr/>
                    <p:nvPr/>
                  </p:nvSpPr>
                  <p:spPr>
                    <a:xfrm>
                      <a:off x="0" y="0"/>
                      <a:ext cx="772" cy="262"/>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1</a:t>
                      </a:r>
                      <a:r>
                        <a:rPr lang="en-US" altLang="x-none" sz="2400" b="1" dirty="0">
                          <a:latin typeface="Times New Roman" panose="02020603050405020304" pitchFamily="2" charset="0"/>
                          <a:ea typeface="宋体" panose="02010600030101010101" pitchFamily="2" charset="-122"/>
                        </a:rPr>
                        <a:t>    2     </a:t>
                      </a:r>
                      <a:endParaRPr lang="en-US" altLang="x-none" sz="2400" b="1" dirty="0">
                        <a:latin typeface="Times New Roman" panose="02020603050405020304" pitchFamily="2" charset="0"/>
                        <a:ea typeface="宋体" panose="02010600030101010101" pitchFamily="2" charset="-122"/>
                      </a:endParaRPr>
                    </a:p>
                  </p:txBody>
                </p:sp>
                <p:sp>
                  <p:nvSpPr>
                    <p:cNvPr id="409656" name="直接连接符 455736"/>
                    <p:cNvSpPr/>
                    <p:nvPr/>
                  </p:nvSpPr>
                  <p:spPr>
                    <a:xfrm>
                      <a:off x="553" y="0"/>
                      <a:ext cx="0" cy="262"/>
                    </a:xfrm>
                    <a:prstGeom prst="line">
                      <a:avLst/>
                    </a:prstGeom>
                    <a:ln w="9525" cap="flat" cmpd="sng">
                      <a:solidFill>
                        <a:schemeClr val="tx1"/>
                      </a:solidFill>
                      <a:prstDash val="solid"/>
                      <a:round/>
                      <a:headEnd type="none" w="med" len="med"/>
                      <a:tailEnd type="none" w="med" len="med"/>
                    </a:ln>
                  </p:spPr>
                </p:sp>
                <p:sp>
                  <p:nvSpPr>
                    <p:cNvPr id="409657" name="直接连接符 455737"/>
                    <p:cNvSpPr/>
                    <p:nvPr/>
                  </p:nvSpPr>
                  <p:spPr>
                    <a:xfrm>
                      <a:off x="302" y="0"/>
                      <a:ext cx="0" cy="262"/>
                    </a:xfrm>
                    <a:prstGeom prst="line">
                      <a:avLst/>
                    </a:prstGeom>
                    <a:ln w="9525" cap="flat" cmpd="sng">
                      <a:solidFill>
                        <a:schemeClr val="tx1"/>
                      </a:solidFill>
                      <a:prstDash val="solid"/>
                      <a:round/>
                      <a:headEnd type="none" w="med" len="med"/>
                      <a:tailEnd type="none" w="med" len="med"/>
                    </a:ln>
                  </p:spPr>
                </p:sp>
              </p:grpSp>
              <p:grpSp>
                <p:nvGrpSpPr>
                  <p:cNvPr id="409658" name="组合 455738"/>
                  <p:cNvGrpSpPr/>
                  <p:nvPr/>
                </p:nvGrpSpPr>
                <p:grpSpPr>
                  <a:xfrm>
                    <a:off x="0" y="263"/>
                    <a:ext cx="772" cy="263"/>
                    <a:chOff x="0" y="0"/>
                    <a:chExt cx="772" cy="263"/>
                  </a:xfrm>
                </p:grpSpPr>
                <p:sp>
                  <p:nvSpPr>
                    <p:cNvPr id="409659" name="矩形 455739"/>
                    <p:cNvSpPr/>
                    <p:nvPr/>
                  </p:nvSpPr>
                  <p:spPr>
                    <a:xfrm>
                      <a:off x="0" y="0"/>
                      <a:ext cx="772" cy="263"/>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2 </a:t>
                      </a:r>
                      <a:r>
                        <a:rPr lang="en-US" altLang="x-none" sz="2400" b="1" dirty="0">
                          <a:latin typeface="Times New Roman" panose="02020603050405020304" pitchFamily="2" charset="0"/>
                          <a:ea typeface="宋体" panose="02010600030101010101" pitchFamily="2" charset="-122"/>
                        </a:rPr>
                        <a:t>   0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409660" name="直接连接符 455740"/>
                    <p:cNvSpPr/>
                    <p:nvPr/>
                  </p:nvSpPr>
                  <p:spPr>
                    <a:xfrm>
                      <a:off x="553" y="0"/>
                      <a:ext cx="0" cy="263"/>
                    </a:xfrm>
                    <a:prstGeom prst="line">
                      <a:avLst/>
                    </a:prstGeom>
                    <a:ln w="9525" cap="flat" cmpd="sng">
                      <a:solidFill>
                        <a:schemeClr val="tx1"/>
                      </a:solidFill>
                      <a:prstDash val="solid"/>
                      <a:round/>
                      <a:headEnd type="none" w="med" len="med"/>
                      <a:tailEnd type="none" w="med" len="med"/>
                    </a:ln>
                  </p:spPr>
                </p:sp>
                <p:sp>
                  <p:nvSpPr>
                    <p:cNvPr id="409661" name="直接连接符 455741"/>
                    <p:cNvSpPr/>
                    <p:nvPr/>
                  </p:nvSpPr>
                  <p:spPr>
                    <a:xfrm>
                      <a:off x="302" y="0"/>
                      <a:ext cx="0" cy="263"/>
                    </a:xfrm>
                    <a:prstGeom prst="line">
                      <a:avLst/>
                    </a:prstGeom>
                    <a:ln w="9525" cap="flat" cmpd="sng">
                      <a:solidFill>
                        <a:schemeClr val="tx1"/>
                      </a:solidFill>
                      <a:prstDash val="solid"/>
                      <a:round/>
                      <a:headEnd type="none" w="med" len="med"/>
                      <a:tailEnd type="none" w="med" len="med"/>
                    </a:ln>
                  </p:spPr>
                </p:sp>
              </p:grpSp>
              <p:grpSp>
                <p:nvGrpSpPr>
                  <p:cNvPr id="409662" name="组合 455742"/>
                  <p:cNvGrpSpPr/>
                  <p:nvPr/>
                </p:nvGrpSpPr>
                <p:grpSpPr>
                  <a:xfrm>
                    <a:off x="0" y="527"/>
                    <a:ext cx="772" cy="262"/>
                    <a:chOff x="0" y="0"/>
                    <a:chExt cx="772" cy="262"/>
                  </a:xfrm>
                </p:grpSpPr>
                <p:sp>
                  <p:nvSpPr>
                    <p:cNvPr id="409663" name="矩形 455743"/>
                    <p:cNvSpPr/>
                    <p:nvPr/>
                  </p:nvSpPr>
                  <p:spPr>
                    <a:xfrm>
                      <a:off x="0" y="0"/>
                      <a:ext cx="772" cy="262"/>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3</a:t>
                      </a:r>
                      <a:r>
                        <a:rPr lang="en-US" altLang="x-none" sz="2400" b="1" dirty="0">
                          <a:latin typeface="Times New Roman" panose="02020603050405020304" pitchFamily="2" charset="0"/>
                          <a:ea typeface="宋体" panose="02010600030101010101" pitchFamily="2" charset="-122"/>
                        </a:rPr>
                        <a:t>    3</a:t>
                      </a:r>
                      <a:endParaRPr lang="en-US" altLang="x-none" sz="2400" b="1" dirty="0">
                        <a:latin typeface="Times New Roman" panose="02020603050405020304" pitchFamily="2" charset="0"/>
                        <a:ea typeface="宋体" panose="02010600030101010101" pitchFamily="2" charset="-122"/>
                      </a:endParaRPr>
                    </a:p>
                  </p:txBody>
                </p:sp>
                <p:sp>
                  <p:nvSpPr>
                    <p:cNvPr id="409664" name="直接连接符 455744"/>
                    <p:cNvSpPr/>
                    <p:nvPr/>
                  </p:nvSpPr>
                  <p:spPr>
                    <a:xfrm>
                      <a:off x="553" y="0"/>
                      <a:ext cx="0" cy="262"/>
                    </a:xfrm>
                    <a:prstGeom prst="line">
                      <a:avLst/>
                    </a:prstGeom>
                    <a:ln w="9525" cap="flat" cmpd="sng">
                      <a:solidFill>
                        <a:schemeClr val="tx1"/>
                      </a:solidFill>
                      <a:prstDash val="solid"/>
                      <a:round/>
                      <a:headEnd type="none" w="med" len="med"/>
                      <a:tailEnd type="none" w="med" len="med"/>
                    </a:ln>
                  </p:spPr>
                </p:sp>
                <p:sp>
                  <p:nvSpPr>
                    <p:cNvPr id="409665" name="直接连接符 455745"/>
                    <p:cNvSpPr/>
                    <p:nvPr/>
                  </p:nvSpPr>
                  <p:spPr>
                    <a:xfrm>
                      <a:off x="302" y="0"/>
                      <a:ext cx="0" cy="262"/>
                    </a:xfrm>
                    <a:prstGeom prst="line">
                      <a:avLst/>
                    </a:prstGeom>
                    <a:ln w="9525" cap="flat" cmpd="sng">
                      <a:solidFill>
                        <a:schemeClr val="tx1"/>
                      </a:solidFill>
                      <a:prstDash val="solid"/>
                      <a:round/>
                      <a:headEnd type="none" w="med" len="med"/>
                      <a:tailEnd type="none" w="med" len="med"/>
                    </a:ln>
                  </p:spPr>
                </p:sp>
              </p:grpSp>
              <p:grpSp>
                <p:nvGrpSpPr>
                  <p:cNvPr id="409666" name="组合 455746"/>
                  <p:cNvGrpSpPr/>
                  <p:nvPr/>
                </p:nvGrpSpPr>
                <p:grpSpPr>
                  <a:xfrm>
                    <a:off x="0" y="790"/>
                    <a:ext cx="772" cy="262"/>
                    <a:chOff x="0" y="0"/>
                    <a:chExt cx="772" cy="262"/>
                  </a:xfrm>
                </p:grpSpPr>
                <p:sp>
                  <p:nvSpPr>
                    <p:cNvPr id="409667" name="矩形 455747"/>
                    <p:cNvSpPr/>
                    <p:nvPr/>
                  </p:nvSpPr>
                  <p:spPr>
                    <a:xfrm>
                      <a:off x="0" y="0"/>
                      <a:ext cx="772" cy="262"/>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4</a:t>
                      </a:r>
                      <a:r>
                        <a:rPr lang="en-US" altLang="x-none" sz="2400" b="1" dirty="0">
                          <a:latin typeface="Times New Roman" panose="02020603050405020304" pitchFamily="2" charset="0"/>
                          <a:ea typeface="宋体" panose="02010600030101010101" pitchFamily="2" charset="-122"/>
                        </a:rPr>
                        <a:t>    1</a:t>
                      </a:r>
                      <a:endParaRPr lang="en-US" altLang="x-none" sz="2400" b="1" dirty="0">
                        <a:latin typeface="Times New Roman" panose="02020603050405020304" pitchFamily="2" charset="0"/>
                        <a:ea typeface="宋体" panose="02010600030101010101" pitchFamily="2" charset="-122"/>
                      </a:endParaRPr>
                    </a:p>
                  </p:txBody>
                </p:sp>
                <p:sp>
                  <p:nvSpPr>
                    <p:cNvPr id="409668" name="直接连接符 455748"/>
                    <p:cNvSpPr/>
                    <p:nvPr/>
                  </p:nvSpPr>
                  <p:spPr>
                    <a:xfrm>
                      <a:off x="553" y="0"/>
                      <a:ext cx="0" cy="262"/>
                    </a:xfrm>
                    <a:prstGeom prst="line">
                      <a:avLst/>
                    </a:prstGeom>
                    <a:ln w="9525" cap="flat" cmpd="sng">
                      <a:solidFill>
                        <a:schemeClr val="tx1"/>
                      </a:solidFill>
                      <a:prstDash val="solid"/>
                      <a:round/>
                      <a:headEnd type="none" w="med" len="med"/>
                      <a:tailEnd type="none" w="med" len="med"/>
                    </a:ln>
                  </p:spPr>
                </p:sp>
                <p:sp>
                  <p:nvSpPr>
                    <p:cNvPr id="409669" name="直接连接符 455749"/>
                    <p:cNvSpPr/>
                    <p:nvPr/>
                  </p:nvSpPr>
                  <p:spPr>
                    <a:xfrm>
                      <a:off x="302" y="0"/>
                      <a:ext cx="0" cy="262"/>
                    </a:xfrm>
                    <a:prstGeom prst="line">
                      <a:avLst/>
                    </a:prstGeom>
                    <a:ln w="9525" cap="flat" cmpd="sng">
                      <a:solidFill>
                        <a:schemeClr val="tx1"/>
                      </a:solidFill>
                      <a:prstDash val="solid"/>
                      <a:round/>
                      <a:headEnd type="none" w="med" len="med"/>
                      <a:tailEnd type="none" w="med" len="med"/>
                    </a:ln>
                  </p:spPr>
                </p:sp>
              </p:grpSp>
              <p:grpSp>
                <p:nvGrpSpPr>
                  <p:cNvPr id="409670" name="组合 455750"/>
                  <p:cNvGrpSpPr/>
                  <p:nvPr/>
                </p:nvGrpSpPr>
                <p:grpSpPr>
                  <a:xfrm>
                    <a:off x="0" y="1317"/>
                    <a:ext cx="772" cy="262"/>
                    <a:chOff x="0" y="0"/>
                    <a:chExt cx="772" cy="262"/>
                  </a:xfrm>
                </p:grpSpPr>
                <p:sp>
                  <p:nvSpPr>
                    <p:cNvPr id="409671" name="矩形 455751"/>
                    <p:cNvSpPr/>
                    <p:nvPr/>
                  </p:nvSpPr>
                  <p:spPr>
                    <a:xfrm>
                      <a:off x="0" y="0"/>
                      <a:ext cx="772" cy="262"/>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b="1" dirty="0">
                          <a:latin typeface="宋体" panose="02010600030101010101" pitchFamily="2" charset="-122"/>
                          <a:ea typeface="宋体" panose="02010600030101010101" pitchFamily="2" charset="-122"/>
                        </a:rPr>
                        <a:t>┇</a:t>
                      </a:r>
                      <a:r>
                        <a:rPr lang="zh-CN" altLang="en-US" sz="2400" b="1" dirty="0">
                          <a:latin typeface="Times New Roman" panose="02020603050405020304" pitchFamily="2" charset="0"/>
                          <a:ea typeface="宋体" panose="02010600030101010101" pitchFamily="2" charset="-122"/>
                        </a:rPr>
                        <a:t> ┇ ┇</a:t>
                      </a:r>
                      <a:endParaRPr lang="zh-CN" altLang="en-US" sz="2400" b="1" dirty="0">
                        <a:latin typeface="Times New Roman" panose="02020603050405020304" pitchFamily="2" charset="0"/>
                        <a:ea typeface="宋体" panose="02010600030101010101" pitchFamily="2" charset="-122"/>
                      </a:endParaRPr>
                    </a:p>
                  </p:txBody>
                </p:sp>
                <p:sp>
                  <p:nvSpPr>
                    <p:cNvPr id="409672" name="直接连接符 455752"/>
                    <p:cNvSpPr/>
                    <p:nvPr/>
                  </p:nvSpPr>
                  <p:spPr>
                    <a:xfrm>
                      <a:off x="553" y="0"/>
                      <a:ext cx="0" cy="262"/>
                    </a:xfrm>
                    <a:prstGeom prst="line">
                      <a:avLst/>
                    </a:prstGeom>
                    <a:ln w="9525" cap="flat" cmpd="sng">
                      <a:solidFill>
                        <a:schemeClr val="tx1"/>
                      </a:solidFill>
                      <a:prstDash val="solid"/>
                      <a:round/>
                      <a:headEnd type="none" w="med" len="med"/>
                      <a:tailEnd type="none" w="med" len="med"/>
                    </a:ln>
                  </p:spPr>
                </p:sp>
                <p:sp>
                  <p:nvSpPr>
                    <p:cNvPr id="409673" name="直接连接符 455753"/>
                    <p:cNvSpPr/>
                    <p:nvPr/>
                  </p:nvSpPr>
                  <p:spPr>
                    <a:xfrm>
                      <a:off x="302" y="0"/>
                      <a:ext cx="0" cy="262"/>
                    </a:xfrm>
                    <a:prstGeom prst="line">
                      <a:avLst/>
                    </a:prstGeom>
                    <a:ln w="9525" cap="flat" cmpd="sng">
                      <a:solidFill>
                        <a:schemeClr val="tx1"/>
                      </a:solidFill>
                      <a:prstDash val="solid"/>
                      <a:round/>
                      <a:headEnd type="none" w="med" len="med"/>
                      <a:tailEnd type="none" w="med" len="med"/>
                    </a:ln>
                  </p:spPr>
                </p:sp>
              </p:grpSp>
              <p:grpSp>
                <p:nvGrpSpPr>
                  <p:cNvPr id="409674" name="组合 455754"/>
                  <p:cNvGrpSpPr/>
                  <p:nvPr/>
                </p:nvGrpSpPr>
                <p:grpSpPr>
                  <a:xfrm>
                    <a:off x="0" y="1579"/>
                    <a:ext cx="772" cy="262"/>
                    <a:chOff x="0" y="0"/>
                    <a:chExt cx="772" cy="262"/>
                  </a:xfrm>
                </p:grpSpPr>
                <p:sp>
                  <p:nvSpPr>
                    <p:cNvPr id="409675" name="矩形 455755"/>
                    <p:cNvSpPr/>
                    <p:nvPr/>
                  </p:nvSpPr>
                  <p:spPr>
                    <a:xfrm>
                      <a:off x="0" y="0"/>
                      <a:ext cx="772" cy="262"/>
                    </a:xfrm>
                    <a:prstGeom prst="rect">
                      <a:avLst/>
                    </a:prstGeom>
                    <a:solidFill>
                      <a:schemeClr val="bg2"/>
                    </a:solidFill>
                    <a:ln w="9525" cap="flat" cmpd="sng">
                      <a:solidFill>
                        <a:schemeClr val="tx1"/>
                      </a:solidFill>
                      <a:prstDash val="solid"/>
                      <a:miter/>
                      <a:headEnd type="none" w="med" len="med"/>
                      <a:tailEnd type="none" w="med" len="med"/>
                    </a:ln>
                  </p:spPr>
                  <p:txBody>
                    <a:bodyPr wrap="none" anchor="ctr"/>
                    <a:p>
                      <a:endParaRPr lang="zh-CN" altLang="en-US" sz="2400" b="1" dirty="0">
                        <a:latin typeface="Times New Roman" panose="02020603050405020304" pitchFamily="2" charset="0"/>
                        <a:ea typeface="宋体" panose="02010600030101010101" pitchFamily="2" charset="-122"/>
                      </a:endParaRPr>
                    </a:p>
                  </p:txBody>
                </p:sp>
                <p:sp>
                  <p:nvSpPr>
                    <p:cNvPr id="409676" name="直接连接符 455756"/>
                    <p:cNvSpPr/>
                    <p:nvPr/>
                  </p:nvSpPr>
                  <p:spPr>
                    <a:xfrm>
                      <a:off x="553" y="0"/>
                      <a:ext cx="0" cy="262"/>
                    </a:xfrm>
                    <a:prstGeom prst="line">
                      <a:avLst/>
                    </a:prstGeom>
                    <a:ln w="9525" cap="flat" cmpd="sng">
                      <a:solidFill>
                        <a:schemeClr val="tx1"/>
                      </a:solidFill>
                      <a:prstDash val="solid"/>
                      <a:round/>
                      <a:headEnd type="none" w="med" len="med"/>
                      <a:tailEnd type="none" w="med" len="med"/>
                    </a:ln>
                  </p:spPr>
                </p:sp>
                <p:sp>
                  <p:nvSpPr>
                    <p:cNvPr id="409677" name="直接连接符 455757"/>
                    <p:cNvSpPr/>
                    <p:nvPr/>
                  </p:nvSpPr>
                  <p:spPr>
                    <a:xfrm>
                      <a:off x="302" y="0"/>
                      <a:ext cx="0" cy="262"/>
                    </a:xfrm>
                    <a:prstGeom prst="line">
                      <a:avLst/>
                    </a:prstGeom>
                    <a:ln w="9525" cap="flat" cmpd="sng">
                      <a:solidFill>
                        <a:schemeClr val="tx1"/>
                      </a:solidFill>
                      <a:prstDash val="solid"/>
                      <a:round/>
                      <a:headEnd type="none" w="med" len="med"/>
                      <a:tailEnd type="none" w="med" len="med"/>
                    </a:ln>
                  </p:spPr>
                </p:sp>
              </p:grpSp>
              <p:grpSp>
                <p:nvGrpSpPr>
                  <p:cNvPr id="409678" name="组合 455758"/>
                  <p:cNvGrpSpPr/>
                  <p:nvPr/>
                </p:nvGrpSpPr>
                <p:grpSpPr>
                  <a:xfrm>
                    <a:off x="0" y="1053"/>
                    <a:ext cx="772" cy="263"/>
                    <a:chOff x="0" y="0"/>
                    <a:chExt cx="772" cy="263"/>
                  </a:xfrm>
                </p:grpSpPr>
                <p:sp>
                  <p:nvSpPr>
                    <p:cNvPr id="409679" name="矩形 455759"/>
                    <p:cNvSpPr/>
                    <p:nvPr/>
                  </p:nvSpPr>
                  <p:spPr>
                    <a:xfrm>
                      <a:off x="0" y="0"/>
                      <a:ext cx="772" cy="263"/>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5</a:t>
                      </a:r>
                      <a:r>
                        <a:rPr lang="en-US" altLang="x-none" sz="2400" b="1" dirty="0">
                          <a:latin typeface="Times New Roman" panose="02020603050405020304" pitchFamily="2" charset="0"/>
                          <a:ea typeface="宋体" panose="02010600030101010101" pitchFamily="2" charset="-122"/>
                        </a:rPr>
                        <a:t>   1 </a:t>
                      </a:r>
                      <a:endParaRPr lang="en-US" altLang="x-none" sz="2400" b="1" dirty="0">
                        <a:latin typeface="Times New Roman" panose="02020603050405020304" pitchFamily="2" charset="0"/>
                        <a:ea typeface="宋体" panose="02010600030101010101" pitchFamily="2" charset="-122"/>
                      </a:endParaRPr>
                    </a:p>
                  </p:txBody>
                </p:sp>
                <p:sp>
                  <p:nvSpPr>
                    <p:cNvPr id="409680" name="直接连接符 455760"/>
                    <p:cNvSpPr/>
                    <p:nvPr/>
                  </p:nvSpPr>
                  <p:spPr>
                    <a:xfrm>
                      <a:off x="553" y="0"/>
                      <a:ext cx="0" cy="263"/>
                    </a:xfrm>
                    <a:prstGeom prst="line">
                      <a:avLst/>
                    </a:prstGeom>
                    <a:ln w="9525" cap="flat" cmpd="sng">
                      <a:solidFill>
                        <a:schemeClr val="tx1"/>
                      </a:solidFill>
                      <a:prstDash val="solid"/>
                      <a:round/>
                      <a:headEnd type="none" w="med" len="med"/>
                      <a:tailEnd type="none" w="med" len="med"/>
                    </a:ln>
                  </p:spPr>
                </p:sp>
                <p:sp>
                  <p:nvSpPr>
                    <p:cNvPr id="409681" name="直接连接符 455761"/>
                    <p:cNvSpPr/>
                    <p:nvPr/>
                  </p:nvSpPr>
                  <p:spPr>
                    <a:xfrm>
                      <a:off x="302" y="0"/>
                      <a:ext cx="0" cy="263"/>
                    </a:xfrm>
                    <a:prstGeom prst="line">
                      <a:avLst/>
                    </a:prstGeom>
                    <a:ln w="9525" cap="flat" cmpd="sng">
                      <a:solidFill>
                        <a:schemeClr val="tx1"/>
                      </a:solidFill>
                      <a:prstDash val="solid"/>
                      <a:round/>
                      <a:headEnd type="none" w="med" len="med"/>
                      <a:tailEnd type="none" w="med" len="med"/>
                    </a:ln>
                  </p:spPr>
                </p:sp>
              </p:grpSp>
            </p:grpSp>
          </p:grpSp>
          <p:sp>
            <p:nvSpPr>
              <p:cNvPr id="409682" name="矩形 455762"/>
              <p:cNvSpPr/>
              <p:nvPr/>
            </p:nvSpPr>
            <p:spPr>
              <a:xfrm>
                <a:off x="1001" y="1921"/>
                <a:ext cx="1950"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(b)  </a:t>
                </a:r>
                <a:r>
                  <a:rPr lang="zh-CN" altLang="en-US" sz="2000" b="1" dirty="0">
                    <a:latin typeface="Times New Roman" panose="02020603050405020304" pitchFamily="2" charset="0"/>
                    <a:ea typeface="宋体" panose="02010600030101010101" pitchFamily="2" charset="-122"/>
                  </a:rPr>
                  <a:t>正邻接链表，出度直观</a:t>
                </a:r>
                <a:endParaRPr lang="zh-CN" altLang="en-US" sz="2000" b="1" dirty="0">
                  <a:latin typeface="Times New Roman" panose="02020603050405020304" pitchFamily="2" charset="0"/>
                  <a:ea typeface="宋体" panose="02010600030101010101" pitchFamily="2" charset="-122"/>
                </a:endParaRPr>
              </a:p>
            </p:txBody>
          </p:sp>
        </p:grpSp>
        <p:grpSp>
          <p:nvGrpSpPr>
            <p:cNvPr id="409683" name="组合 455763"/>
            <p:cNvGrpSpPr/>
            <p:nvPr/>
          </p:nvGrpSpPr>
          <p:grpSpPr>
            <a:xfrm>
              <a:off x="0" y="1899"/>
              <a:ext cx="3012" cy="2154"/>
              <a:chOff x="0" y="0"/>
              <a:chExt cx="3012" cy="2154"/>
            </a:xfrm>
          </p:grpSpPr>
          <p:grpSp>
            <p:nvGrpSpPr>
              <p:cNvPr id="409684" name="组合 455764"/>
              <p:cNvGrpSpPr/>
              <p:nvPr/>
            </p:nvGrpSpPr>
            <p:grpSpPr>
              <a:xfrm>
                <a:off x="0" y="0"/>
                <a:ext cx="3012" cy="1848"/>
                <a:chOff x="0" y="0"/>
                <a:chExt cx="3012" cy="1848"/>
              </a:xfrm>
            </p:grpSpPr>
            <p:grpSp>
              <p:nvGrpSpPr>
                <p:cNvPr id="409685" name="组合 455765"/>
                <p:cNvGrpSpPr/>
                <p:nvPr/>
              </p:nvGrpSpPr>
              <p:grpSpPr>
                <a:xfrm>
                  <a:off x="1678" y="8"/>
                  <a:ext cx="728" cy="226"/>
                  <a:chOff x="0" y="0"/>
                  <a:chExt cx="728" cy="226"/>
                </a:xfrm>
              </p:grpSpPr>
              <p:grpSp>
                <p:nvGrpSpPr>
                  <p:cNvPr id="409686" name="组合 455766"/>
                  <p:cNvGrpSpPr/>
                  <p:nvPr/>
                </p:nvGrpSpPr>
                <p:grpSpPr>
                  <a:xfrm>
                    <a:off x="272" y="0"/>
                    <a:ext cx="456" cy="226"/>
                    <a:chOff x="0" y="0"/>
                    <a:chExt cx="456" cy="226"/>
                  </a:xfrm>
                </p:grpSpPr>
                <p:sp>
                  <p:nvSpPr>
                    <p:cNvPr id="409687" name="矩形 455767"/>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409688" name="直接连接符 455768"/>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09689" name="直接连接符 455769"/>
                  <p:cNvSpPr/>
                  <p:nvPr/>
                </p:nvSpPr>
                <p:spPr>
                  <a:xfrm>
                    <a:off x="0" y="115"/>
                    <a:ext cx="272" cy="0"/>
                  </a:xfrm>
                  <a:prstGeom prst="line">
                    <a:avLst/>
                  </a:prstGeom>
                  <a:ln w="19050" cap="flat" cmpd="sng">
                    <a:solidFill>
                      <a:schemeClr val="tx1"/>
                    </a:solidFill>
                    <a:prstDash val="solid"/>
                    <a:round/>
                    <a:headEnd type="none" w="med" len="med"/>
                    <a:tailEnd type="arrow" w="med" len="med"/>
                  </a:ln>
                </p:spPr>
              </p:sp>
            </p:grpSp>
            <p:grpSp>
              <p:nvGrpSpPr>
                <p:cNvPr id="409690" name="组合 455770"/>
                <p:cNvGrpSpPr/>
                <p:nvPr/>
              </p:nvGrpSpPr>
              <p:grpSpPr>
                <a:xfrm>
                  <a:off x="1678" y="272"/>
                  <a:ext cx="1334" cy="235"/>
                  <a:chOff x="0" y="0"/>
                  <a:chExt cx="1334" cy="235"/>
                </a:xfrm>
              </p:grpSpPr>
              <p:grpSp>
                <p:nvGrpSpPr>
                  <p:cNvPr id="409691" name="组合 455771"/>
                  <p:cNvGrpSpPr/>
                  <p:nvPr/>
                </p:nvGrpSpPr>
                <p:grpSpPr>
                  <a:xfrm>
                    <a:off x="275" y="0"/>
                    <a:ext cx="456" cy="226"/>
                    <a:chOff x="0" y="0"/>
                    <a:chExt cx="456" cy="226"/>
                  </a:xfrm>
                </p:grpSpPr>
                <p:sp>
                  <p:nvSpPr>
                    <p:cNvPr id="409692" name="矩形 455772"/>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a:t>
                      </a:r>
                      <a:endParaRPr lang="en-US" altLang="x-none" sz="2400" b="1" dirty="0">
                        <a:latin typeface="Times New Roman" panose="02020603050405020304" pitchFamily="2" charset="0"/>
                        <a:ea typeface="宋体" panose="02010600030101010101" pitchFamily="2" charset="-122"/>
                      </a:endParaRPr>
                    </a:p>
                  </p:txBody>
                </p:sp>
                <p:sp>
                  <p:nvSpPr>
                    <p:cNvPr id="409693" name="直接连接符 455773"/>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09694" name="直接连接符 455774"/>
                  <p:cNvSpPr/>
                  <p:nvPr/>
                </p:nvSpPr>
                <p:spPr>
                  <a:xfrm>
                    <a:off x="0" y="123"/>
                    <a:ext cx="272" cy="0"/>
                  </a:xfrm>
                  <a:prstGeom prst="line">
                    <a:avLst/>
                  </a:prstGeom>
                  <a:ln w="19050" cap="flat" cmpd="sng">
                    <a:solidFill>
                      <a:schemeClr val="tx1"/>
                    </a:solidFill>
                    <a:prstDash val="solid"/>
                    <a:round/>
                    <a:headEnd type="none" w="med" len="med"/>
                    <a:tailEnd type="arrow" w="med" len="med"/>
                  </a:ln>
                </p:spPr>
              </p:sp>
              <p:grpSp>
                <p:nvGrpSpPr>
                  <p:cNvPr id="409695" name="组合 455775"/>
                  <p:cNvGrpSpPr/>
                  <p:nvPr/>
                </p:nvGrpSpPr>
                <p:grpSpPr>
                  <a:xfrm>
                    <a:off x="878" y="9"/>
                    <a:ext cx="456" cy="226"/>
                    <a:chOff x="0" y="0"/>
                    <a:chExt cx="456" cy="226"/>
                  </a:xfrm>
                </p:grpSpPr>
                <p:sp>
                  <p:nvSpPr>
                    <p:cNvPr id="409696" name="矩形 455776"/>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409697" name="直接连接符 455777"/>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09698" name="直接连接符 455778"/>
                  <p:cNvSpPr/>
                  <p:nvPr/>
                </p:nvSpPr>
                <p:spPr>
                  <a:xfrm>
                    <a:off x="603" y="124"/>
                    <a:ext cx="272" cy="0"/>
                  </a:xfrm>
                  <a:prstGeom prst="line">
                    <a:avLst/>
                  </a:prstGeom>
                  <a:ln w="19050" cap="flat" cmpd="sng">
                    <a:solidFill>
                      <a:schemeClr val="tx1"/>
                    </a:solidFill>
                    <a:prstDash val="solid"/>
                    <a:round/>
                    <a:headEnd type="none" w="med" len="med"/>
                    <a:tailEnd type="arrow" w="med" len="med"/>
                  </a:ln>
                </p:spPr>
              </p:sp>
            </p:grpSp>
            <p:grpSp>
              <p:nvGrpSpPr>
                <p:cNvPr id="409699" name="组合 455779"/>
                <p:cNvGrpSpPr/>
                <p:nvPr/>
              </p:nvGrpSpPr>
              <p:grpSpPr>
                <a:xfrm>
                  <a:off x="1678" y="1103"/>
                  <a:ext cx="729" cy="226"/>
                  <a:chOff x="0" y="0"/>
                  <a:chExt cx="729" cy="226"/>
                </a:xfrm>
              </p:grpSpPr>
              <p:grpSp>
                <p:nvGrpSpPr>
                  <p:cNvPr id="409700" name="组合 455780"/>
                  <p:cNvGrpSpPr/>
                  <p:nvPr/>
                </p:nvGrpSpPr>
                <p:grpSpPr>
                  <a:xfrm>
                    <a:off x="273" y="0"/>
                    <a:ext cx="456" cy="226"/>
                    <a:chOff x="0" y="0"/>
                    <a:chExt cx="456" cy="226"/>
                  </a:xfrm>
                </p:grpSpPr>
                <p:sp>
                  <p:nvSpPr>
                    <p:cNvPr id="409701" name="矩形 455781"/>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409702" name="直接连接符 455782"/>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09703" name="直接连接符 455783"/>
                  <p:cNvSpPr/>
                  <p:nvPr/>
                </p:nvSpPr>
                <p:spPr>
                  <a:xfrm>
                    <a:off x="0" y="120"/>
                    <a:ext cx="272" cy="0"/>
                  </a:xfrm>
                  <a:prstGeom prst="line">
                    <a:avLst/>
                  </a:prstGeom>
                  <a:ln w="19050" cap="flat" cmpd="sng">
                    <a:solidFill>
                      <a:schemeClr val="tx1"/>
                    </a:solidFill>
                    <a:prstDash val="solid"/>
                    <a:round/>
                    <a:headEnd type="none" w="med" len="med"/>
                    <a:tailEnd type="arrow" w="med" len="med"/>
                  </a:ln>
                </p:spPr>
              </p:sp>
            </p:grpSp>
            <p:sp>
              <p:nvSpPr>
                <p:cNvPr id="409704" name="矩形 455784"/>
                <p:cNvSpPr/>
                <p:nvPr/>
              </p:nvSpPr>
              <p:spPr>
                <a:xfrm>
                  <a:off x="769" y="0"/>
                  <a:ext cx="226" cy="1331"/>
                </a:xfrm>
                <a:prstGeom prst="rect">
                  <a:avLst/>
                </a:prstGeom>
                <a:noFill/>
                <a:ln w="9525">
                  <a:noFill/>
                </a:ln>
              </p:spPr>
              <p:txBody>
                <a:bodyPr wrap="none" anchor="ctr"/>
                <a:p>
                  <a:pPr>
                    <a:lnSpc>
                      <a:spcPct val="110000"/>
                    </a:lnSpc>
                  </a:pPr>
                  <a:r>
                    <a:rPr lang="en-US" altLang="x-none" sz="2400" b="1" dirty="0">
                      <a:latin typeface="Times New Roman" panose="02020603050405020304" pitchFamily="2" charset="0"/>
                      <a:ea typeface="宋体" panose="02010600030101010101" pitchFamily="2" charset="-122"/>
                    </a:rPr>
                    <a:t>0</a:t>
                  </a:r>
                  <a:endParaRPr lang="en-US" altLang="x-none" sz="2400" b="1" dirty="0">
                    <a:latin typeface="Times New Roman" panose="02020603050405020304" pitchFamily="2" charset="0"/>
                    <a:ea typeface="宋体" panose="02010600030101010101" pitchFamily="2" charset="-122"/>
                  </a:endParaRPr>
                </a:p>
                <a:p>
                  <a:pPr>
                    <a:lnSpc>
                      <a:spcPct val="110000"/>
                    </a:lnSpc>
                  </a:pPr>
                  <a:r>
                    <a:rPr lang="en-US" altLang="x-none" sz="2400" b="1" dirty="0">
                      <a:latin typeface="Times New Roman" panose="02020603050405020304" pitchFamily="2" charset="0"/>
                      <a:ea typeface="宋体" panose="02010600030101010101" pitchFamily="2" charset="-122"/>
                    </a:rPr>
                    <a:t>1</a:t>
                  </a:r>
                  <a:endParaRPr lang="en-US" altLang="x-none" sz="2400" b="1" dirty="0">
                    <a:latin typeface="Times New Roman" panose="02020603050405020304" pitchFamily="2" charset="0"/>
                    <a:ea typeface="宋体" panose="02010600030101010101" pitchFamily="2" charset="-122"/>
                  </a:endParaRPr>
                </a:p>
                <a:p>
                  <a:pPr>
                    <a:lnSpc>
                      <a:spcPct val="110000"/>
                    </a:lnSpc>
                  </a:pPr>
                  <a:r>
                    <a:rPr lang="en-US" altLang="x-none" sz="2400" b="1" dirty="0">
                      <a:latin typeface="Times New Roman" panose="02020603050405020304" pitchFamily="2" charset="0"/>
                      <a:ea typeface="宋体" panose="02010600030101010101" pitchFamily="2" charset="-122"/>
                    </a:rPr>
                    <a:t>2</a:t>
                  </a:r>
                  <a:endParaRPr lang="en-US" altLang="x-none" sz="2400" b="1" dirty="0">
                    <a:latin typeface="Times New Roman" panose="02020603050405020304" pitchFamily="2" charset="0"/>
                    <a:ea typeface="宋体" panose="02010600030101010101" pitchFamily="2" charset="-122"/>
                  </a:endParaRPr>
                </a:p>
                <a:p>
                  <a:pPr>
                    <a:lnSpc>
                      <a:spcPct val="110000"/>
                    </a:lnSpc>
                  </a:pPr>
                  <a:r>
                    <a:rPr lang="en-US" altLang="x-none" sz="2400" b="1" dirty="0">
                      <a:latin typeface="Times New Roman" panose="02020603050405020304" pitchFamily="2" charset="0"/>
                      <a:ea typeface="宋体" panose="02010600030101010101" pitchFamily="2" charset="-122"/>
                    </a:rPr>
                    <a:t>3</a:t>
                  </a:r>
                  <a:endParaRPr lang="en-US" altLang="x-none" sz="2400" b="1" dirty="0">
                    <a:latin typeface="Times New Roman" panose="02020603050405020304" pitchFamily="2" charset="0"/>
                    <a:ea typeface="宋体" panose="02010600030101010101" pitchFamily="2" charset="-122"/>
                  </a:endParaRPr>
                </a:p>
                <a:p>
                  <a:pPr>
                    <a:lnSpc>
                      <a:spcPct val="110000"/>
                    </a:lnSpc>
                  </a:pPr>
                  <a:r>
                    <a:rPr lang="en-US" altLang="x-none" sz="2400" b="1" dirty="0">
                      <a:latin typeface="Times New Roman" panose="02020603050405020304" pitchFamily="2" charset="0"/>
                      <a:ea typeface="宋体" panose="02010600030101010101" pitchFamily="2" charset="-122"/>
                    </a:rPr>
                    <a:t>4</a:t>
                  </a:r>
                  <a:endParaRPr lang="en-US" altLang="x-none" sz="2400" b="1" dirty="0">
                    <a:latin typeface="Times New Roman" panose="02020603050405020304" pitchFamily="2" charset="0"/>
                    <a:ea typeface="宋体" panose="02010600030101010101" pitchFamily="2" charset="-122"/>
                  </a:endParaRPr>
                </a:p>
              </p:txBody>
            </p:sp>
            <p:sp>
              <p:nvSpPr>
                <p:cNvPr id="409705" name="矩形 455785"/>
                <p:cNvSpPr/>
                <p:nvPr/>
              </p:nvSpPr>
              <p:spPr>
                <a:xfrm>
                  <a:off x="0" y="1604"/>
                  <a:ext cx="998" cy="226"/>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MAX_VEX-1</a:t>
                  </a:r>
                  <a:endParaRPr lang="en-US" altLang="x-none" sz="2000" b="1" dirty="0">
                    <a:latin typeface="Times New Roman" panose="02020603050405020304" pitchFamily="2" charset="0"/>
                    <a:ea typeface="宋体" panose="02010600030101010101" pitchFamily="2" charset="-122"/>
                  </a:endParaRPr>
                </a:p>
              </p:txBody>
            </p:sp>
            <p:grpSp>
              <p:nvGrpSpPr>
                <p:cNvPr id="409706" name="组合 455786"/>
                <p:cNvGrpSpPr/>
                <p:nvPr/>
              </p:nvGrpSpPr>
              <p:grpSpPr>
                <a:xfrm>
                  <a:off x="1043" y="7"/>
                  <a:ext cx="772" cy="1841"/>
                  <a:chOff x="0" y="0"/>
                  <a:chExt cx="772" cy="1841"/>
                </a:xfrm>
              </p:grpSpPr>
              <p:grpSp>
                <p:nvGrpSpPr>
                  <p:cNvPr id="409707" name="组合 455787"/>
                  <p:cNvGrpSpPr/>
                  <p:nvPr/>
                </p:nvGrpSpPr>
                <p:grpSpPr>
                  <a:xfrm>
                    <a:off x="0" y="0"/>
                    <a:ext cx="772" cy="262"/>
                    <a:chOff x="0" y="0"/>
                    <a:chExt cx="772" cy="262"/>
                  </a:xfrm>
                </p:grpSpPr>
                <p:sp>
                  <p:nvSpPr>
                    <p:cNvPr id="409708" name="矩形 455788"/>
                    <p:cNvSpPr/>
                    <p:nvPr/>
                  </p:nvSpPr>
                  <p:spPr>
                    <a:xfrm>
                      <a:off x="0" y="0"/>
                      <a:ext cx="772" cy="262"/>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1</a:t>
                      </a:r>
                      <a:r>
                        <a:rPr lang="en-US" altLang="x-none" sz="2400" b="1" dirty="0">
                          <a:latin typeface="Times New Roman" panose="02020603050405020304" pitchFamily="2" charset="0"/>
                          <a:ea typeface="宋体" panose="02010600030101010101" pitchFamily="2" charset="-122"/>
                        </a:rPr>
                        <a:t>    1</a:t>
                      </a:r>
                      <a:endParaRPr lang="en-US" altLang="x-none" sz="2400" b="1" dirty="0">
                        <a:latin typeface="Times New Roman" panose="02020603050405020304" pitchFamily="2" charset="0"/>
                        <a:ea typeface="宋体" panose="02010600030101010101" pitchFamily="2" charset="-122"/>
                      </a:endParaRPr>
                    </a:p>
                  </p:txBody>
                </p:sp>
                <p:sp>
                  <p:nvSpPr>
                    <p:cNvPr id="409709" name="直接连接符 455789"/>
                    <p:cNvSpPr/>
                    <p:nvPr/>
                  </p:nvSpPr>
                  <p:spPr>
                    <a:xfrm>
                      <a:off x="553" y="0"/>
                      <a:ext cx="0" cy="262"/>
                    </a:xfrm>
                    <a:prstGeom prst="line">
                      <a:avLst/>
                    </a:prstGeom>
                    <a:ln w="9525" cap="flat" cmpd="sng">
                      <a:solidFill>
                        <a:schemeClr val="tx1"/>
                      </a:solidFill>
                      <a:prstDash val="solid"/>
                      <a:round/>
                      <a:headEnd type="none" w="med" len="med"/>
                      <a:tailEnd type="none" w="med" len="med"/>
                    </a:ln>
                  </p:spPr>
                </p:sp>
                <p:sp>
                  <p:nvSpPr>
                    <p:cNvPr id="409710" name="直接连接符 455790"/>
                    <p:cNvSpPr/>
                    <p:nvPr/>
                  </p:nvSpPr>
                  <p:spPr>
                    <a:xfrm>
                      <a:off x="302" y="0"/>
                      <a:ext cx="0" cy="262"/>
                    </a:xfrm>
                    <a:prstGeom prst="line">
                      <a:avLst/>
                    </a:prstGeom>
                    <a:ln w="9525" cap="flat" cmpd="sng">
                      <a:solidFill>
                        <a:schemeClr val="tx1"/>
                      </a:solidFill>
                      <a:prstDash val="solid"/>
                      <a:round/>
                      <a:headEnd type="none" w="med" len="med"/>
                      <a:tailEnd type="none" w="med" len="med"/>
                    </a:ln>
                  </p:spPr>
                </p:sp>
              </p:grpSp>
              <p:grpSp>
                <p:nvGrpSpPr>
                  <p:cNvPr id="409711" name="组合 455791"/>
                  <p:cNvGrpSpPr/>
                  <p:nvPr/>
                </p:nvGrpSpPr>
                <p:grpSpPr>
                  <a:xfrm>
                    <a:off x="0" y="263"/>
                    <a:ext cx="772" cy="263"/>
                    <a:chOff x="0" y="0"/>
                    <a:chExt cx="772" cy="263"/>
                  </a:xfrm>
                </p:grpSpPr>
                <p:sp>
                  <p:nvSpPr>
                    <p:cNvPr id="409712" name="矩形 455792"/>
                    <p:cNvSpPr/>
                    <p:nvPr/>
                  </p:nvSpPr>
                  <p:spPr>
                    <a:xfrm>
                      <a:off x="0" y="0"/>
                      <a:ext cx="772" cy="263"/>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2 </a:t>
                      </a:r>
                      <a:r>
                        <a:rPr lang="en-US" altLang="x-none" sz="2400" b="1" dirty="0">
                          <a:latin typeface="Times New Roman" panose="02020603050405020304" pitchFamily="2" charset="0"/>
                          <a:ea typeface="宋体" panose="02010600030101010101" pitchFamily="2" charset="-122"/>
                        </a:rPr>
                        <a:t>   2</a:t>
                      </a:r>
                      <a:endParaRPr lang="en-US" altLang="x-none" sz="2400" b="1" dirty="0">
                        <a:latin typeface="Times New Roman" panose="02020603050405020304" pitchFamily="2" charset="0"/>
                        <a:ea typeface="宋体" panose="02010600030101010101" pitchFamily="2" charset="-122"/>
                      </a:endParaRPr>
                    </a:p>
                  </p:txBody>
                </p:sp>
                <p:sp>
                  <p:nvSpPr>
                    <p:cNvPr id="409713" name="直接连接符 455793"/>
                    <p:cNvSpPr/>
                    <p:nvPr/>
                  </p:nvSpPr>
                  <p:spPr>
                    <a:xfrm>
                      <a:off x="553" y="0"/>
                      <a:ext cx="0" cy="263"/>
                    </a:xfrm>
                    <a:prstGeom prst="line">
                      <a:avLst/>
                    </a:prstGeom>
                    <a:ln w="9525" cap="flat" cmpd="sng">
                      <a:solidFill>
                        <a:schemeClr val="tx1"/>
                      </a:solidFill>
                      <a:prstDash val="solid"/>
                      <a:round/>
                      <a:headEnd type="none" w="med" len="med"/>
                      <a:tailEnd type="none" w="med" len="med"/>
                    </a:ln>
                  </p:spPr>
                </p:sp>
                <p:sp>
                  <p:nvSpPr>
                    <p:cNvPr id="409714" name="直接连接符 455794"/>
                    <p:cNvSpPr/>
                    <p:nvPr/>
                  </p:nvSpPr>
                  <p:spPr>
                    <a:xfrm>
                      <a:off x="302" y="0"/>
                      <a:ext cx="0" cy="263"/>
                    </a:xfrm>
                    <a:prstGeom prst="line">
                      <a:avLst/>
                    </a:prstGeom>
                    <a:ln w="9525" cap="flat" cmpd="sng">
                      <a:solidFill>
                        <a:schemeClr val="tx1"/>
                      </a:solidFill>
                      <a:prstDash val="solid"/>
                      <a:round/>
                      <a:headEnd type="none" w="med" len="med"/>
                      <a:tailEnd type="none" w="med" len="med"/>
                    </a:ln>
                  </p:spPr>
                </p:sp>
              </p:grpSp>
              <p:grpSp>
                <p:nvGrpSpPr>
                  <p:cNvPr id="409715" name="组合 455795"/>
                  <p:cNvGrpSpPr/>
                  <p:nvPr/>
                </p:nvGrpSpPr>
                <p:grpSpPr>
                  <a:xfrm>
                    <a:off x="0" y="527"/>
                    <a:ext cx="772" cy="262"/>
                    <a:chOff x="0" y="0"/>
                    <a:chExt cx="772" cy="262"/>
                  </a:xfrm>
                </p:grpSpPr>
                <p:sp>
                  <p:nvSpPr>
                    <p:cNvPr id="409716" name="矩形 455796"/>
                    <p:cNvSpPr/>
                    <p:nvPr/>
                  </p:nvSpPr>
                  <p:spPr>
                    <a:xfrm>
                      <a:off x="0" y="0"/>
                      <a:ext cx="772" cy="262"/>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3</a:t>
                      </a:r>
                      <a:r>
                        <a:rPr lang="en-US" altLang="x-none" sz="2400" b="1" dirty="0">
                          <a:latin typeface="Times New Roman" panose="02020603050405020304" pitchFamily="2" charset="0"/>
                          <a:ea typeface="宋体" panose="02010600030101010101" pitchFamily="2" charset="-122"/>
                        </a:rPr>
                        <a:t>    1</a:t>
                      </a:r>
                      <a:endParaRPr lang="en-US" altLang="x-none" sz="2400" b="1" dirty="0">
                        <a:latin typeface="Times New Roman" panose="02020603050405020304" pitchFamily="2" charset="0"/>
                        <a:ea typeface="宋体" panose="02010600030101010101" pitchFamily="2" charset="-122"/>
                      </a:endParaRPr>
                    </a:p>
                  </p:txBody>
                </p:sp>
                <p:sp>
                  <p:nvSpPr>
                    <p:cNvPr id="409717" name="直接连接符 455797"/>
                    <p:cNvSpPr/>
                    <p:nvPr/>
                  </p:nvSpPr>
                  <p:spPr>
                    <a:xfrm>
                      <a:off x="553" y="0"/>
                      <a:ext cx="0" cy="262"/>
                    </a:xfrm>
                    <a:prstGeom prst="line">
                      <a:avLst/>
                    </a:prstGeom>
                    <a:ln w="9525" cap="flat" cmpd="sng">
                      <a:solidFill>
                        <a:schemeClr val="tx1"/>
                      </a:solidFill>
                      <a:prstDash val="solid"/>
                      <a:round/>
                      <a:headEnd type="none" w="med" len="med"/>
                      <a:tailEnd type="none" w="med" len="med"/>
                    </a:ln>
                  </p:spPr>
                </p:sp>
                <p:sp>
                  <p:nvSpPr>
                    <p:cNvPr id="409718" name="直接连接符 455798"/>
                    <p:cNvSpPr/>
                    <p:nvPr/>
                  </p:nvSpPr>
                  <p:spPr>
                    <a:xfrm>
                      <a:off x="302" y="0"/>
                      <a:ext cx="0" cy="262"/>
                    </a:xfrm>
                    <a:prstGeom prst="line">
                      <a:avLst/>
                    </a:prstGeom>
                    <a:ln w="9525" cap="flat" cmpd="sng">
                      <a:solidFill>
                        <a:schemeClr val="tx1"/>
                      </a:solidFill>
                      <a:prstDash val="solid"/>
                      <a:round/>
                      <a:headEnd type="none" w="med" len="med"/>
                      <a:tailEnd type="none" w="med" len="med"/>
                    </a:ln>
                  </p:spPr>
                </p:sp>
              </p:grpSp>
              <p:grpSp>
                <p:nvGrpSpPr>
                  <p:cNvPr id="409719" name="组合 455799"/>
                  <p:cNvGrpSpPr/>
                  <p:nvPr/>
                </p:nvGrpSpPr>
                <p:grpSpPr>
                  <a:xfrm>
                    <a:off x="0" y="790"/>
                    <a:ext cx="772" cy="262"/>
                    <a:chOff x="0" y="0"/>
                    <a:chExt cx="772" cy="262"/>
                  </a:xfrm>
                </p:grpSpPr>
                <p:sp>
                  <p:nvSpPr>
                    <p:cNvPr id="409720" name="矩形 455800"/>
                    <p:cNvSpPr/>
                    <p:nvPr/>
                  </p:nvSpPr>
                  <p:spPr>
                    <a:xfrm>
                      <a:off x="0" y="0"/>
                      <a:ext cx="772" cy="262"/>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4</a:t>
                      </a:r>
                      <a:r>
                        <a:rPr lang="en-US" altLang="x-none" sz="2400" b="1" dirty="0">
                          <a:latin typeface="Times New Roman" panose="02020603050405020304" pitchFamily="2" charset="0"/>
                          <a:ea typeface="宋体" panose="02010600030101010101" pitchFamily="2" charset="-122"/>
                        </a:rPr>
                        <a:t>    2</a:t>
                      </a:r>
                      <a:endParaRPr lang="en-US" altLang="x-none" sz="2400" b="1" dirty="0">
                        <a:latin typeface="Times New Roman" panose="02020603050405020304" pitchFamily="2" charset="0"/>
                        <a:ea typeface="宋体" panose="02010600030101010101" pitchFamily="2" charset="-122"/>
                      </a:endParaRPr>
                    </a:p>
                  </p:txBody>
                </p:sp>
                <p:sp>
                  <p:nvSpPr>
                    <p:cNvPr id="409721" name="直接连接符 455801"/>
                    <p:cNvSpPr/>
                    <p:nvPr/>
                  </p:nvSpPr>
                  <p:spPr>
                    <a:xfrm>
                      <a:off x="553" y="0"/>
                      <a:ext cx="0" cy="262"/>
                    </a:xfrm>
                    <a:prstGeom prst="line">
                      <a:avLst/>
                    </a:prstGeom>
                    <a:ln w="9525" cap="flat" cmpd="sng">
                      <a:solidFill>
                        <a:schemeClr val="tx1"/>
                      </a:solidFill>
                      <a:prstDash val="solid"/>
                      <a:round/>
                      <a:headEnd type="none" w="med" len="med"/>
                      <a:tailEnd type="none" w="med" len="med"/>
                    </a:ln>
                  </p:spPr>
                </p:sp>
                <p:sp>
                  <p:nvSpPr>
                    <p:cNvPr id="409722" name="直接连接符 455802"/>
                    <p:cNvSpPr/>
                    <p:nvPr/>
                  </p:nvSpPr>
                  <p:spPr>
                    <a:xfrm>
                      <a:off x="302" y="0"/>
                      <a:ext cx="0" cy="262"/>
                    </a:xfrm>
                    <a:prstGeom prst="line">
                      <a:avLst/>
                    </a:prstGeom>
                    <a:ln w="9525" cap="flat" cmpd="sng">
                      <a:solidFill>
                        <a:schemeClr val="tx1"/>
                      </a:solidFill>
                      <a:prstDash val="solid"/>
                      <a:round/>
                      <a:headEnd type="none" w="med" len="med"/>
                      <a:tailEnd type="none" w="med" len="med"/>
                    </a:ln>
                  </p:spPr>
                </p:sp>
              </p:grpSp>
              <p:grpSp>
                <p:nvGrpSpPr>
                  <p:cNvPr id="409723" name="组合 455803"/>
                  <p:cNvGrpSpPr/>
                  <p:nvPr/>
                </p:nvGrpSpPr>
                <p:grpSpPr>
                  <a:xfrm>
                    <a:off x="0" y="1317"/>
                    <a:ext cx="772" cy="262"/>
                    <a:chOff x="0" y="0"/>
                    <a:chExt cx="772" cy="262"/>
                  </a:xfrm>
                </p:grpSpPr>
                <p:sp>
                  <p:nvSpPr>
                    <p:cNvPr id="409724" name="矩形 455804"/>
                    <p:cNvSpPr/>
                    <p:nvPr/>
                  </p:nvSpPr>
                  <p:spPr>
                    <a:xfrm>
                      <a:off x="0" y="0"/>
                      <a:ext cx="772" cy="262"/>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b="1" dirty="0">
                          <a:latin typeface="宋体" panose="02010600030101010101" pitchFamily="2" charset="-122"/>
                          <a:ea typeface="宋体" panose="02010600030101010101" pitchFamily="2" charset="-122"/>
                        </a:rPr>
                        <a:t>┇</a:t>
                      </a:r>
                      <a:r>
                        <a:rPr lang="zh-CN" altLang="en-US" sz="2400" b="1" dirty="0">
                          <a:latin typeface="Times New Roman" panose="02020603050405020304" pitchFamily="2" charset="0"/>
                          <a:ea typeface="宋体" panose="02010600030101010101" pitchFamily="2" charset="-122"/>
                        </a:rPr>
                        <a:t> ┇ ┇</a:t>
                      </a:r>
                      <a:endParaRPr lang="zh-CN" altLang="en-US" sz="2400" b="1" dirty="0">
                        <a:latin typeface="Times New Roman" panose="02020603050405020304" pitchFamily="2" charset="0"/>
                        <a:ea typeface="宋体" panose="02010600030101010101" pitchFamily="2" charset="-122"/>
                      </a:endParaRPr>
                    </a:p>
                  </p:txBody>
                </p:sp>
                <p:sp>
                  <p:nvSpPr>
                    <p:cNvPr id="409725" name="直接连接符 455805"/>
                    <p:cNvSpPr/>
                    <p:nvPr/>
                  </p:nvSpPr>
                  <p:spPr>
                    <a:xfrm>
                      <a:off x="553" y="0"/>
                      <a:ext cx="0" cy="262"/>
                    </a:xfrm>
                    <a:prstGeom prst="line">
                      <a:avLst/>
                    </a:prstGeom>
                    <a:ln w="9525" cap="flat" cmpd="sng">
                      <a:solidFill>
                        <a:schemeClr val="tx1"/>
                      </a:solidFill>
                      <a:prstDash val="solid"/>
                      <a:round/>
                      <a:headEnd type="none" w="med" len="med"/>
                      <a:tailEnd type="none" w="med" len="med"/>
                    </a:ln>
                  </p:spPr>
                </p:sp>
                <p:sp>
                  <p:nvSpPr>
                    <p:cNvPr id="409726" name="直接连接符 455806"/>
                    <p:cNvSpPr/>
                    <p:nvPr/>
                  </p:nvSpPr>
                  <p:spPr>
                    <a:xfrm>
                      <a:off x="302" y="0"/>
                      <a:ext cx="0" cy="262"/>
                    </a:xfrm>
                    <a:prstGeom prst="line">
                      <a:avLst/>
                    </a:prstGeom>
                    <a:ln w="9525" cap="flat" cmpd="sng">
                      <a:solidFill>
                        <a:schemeClr val="tx1"/>
                      </a:solidFill>
                      <a:prstDash val="solid"/>
                      <a:round/>
                      <a:headEnd type="none" w="med" len="med"/>
                      <a:tailEnd type="none" w="med" len="med"/>
                    </a:ln>
                  </p:spPr>
                </p:sp>
              </p:grpSp>
              <p:grpSp>
                <p:nvGrpSpPr>
                  <p:cNvPr id="409727" name="组合 455807"/>
                  <p:cNvGrpSpPr/>
                  <p:nvPr/>
                </p:nvGrpSpPr>
                <p:grpSpPr>
                  <a:xfrm>
                    <a:off x="0" y="1579"/>
                    <a:ext cx="772" cy="262"/>
                    <a:chOff x="0" y="0"/>
                    <a:chExt cx="772" cy="262"/>
                  </a:xfrm>
                </p:grpSpPr>
                <p:sp>
                  <p:nvSpPr>
                    <p:cNvPr id="409728" name="矩形 455808"/>
                    <p:cNvSpPr/>
                    <p:nvPr/>
                  </p:nvSpPr>
                  <p:spPr>
                    <a:xfrm>
                      <a:off x="0" y="0"/>
                      <a:ext cx="772" cy="262"/>
                    </a:xfrm>
                    <a:prstGeom prst="rect">
                      <a:avLst/>
                    </a:prstGeom>
                    <a:solidFill>
                      <a:schemeClr val="bg2"/>
                    </a:solidFill>
                    <a:ln w="9525" cap="flat" cmpd="sng">
                      <a:solidFill>
                        <a:schemeClr val="tx1"/>
                      </a:solidFill>
                      <a:prstDash val="solid"/>
                      <a:miter/>
                      <a:headEnd type="none" w="med" len="med"/>
                      <a:tailEnd type="none" w="med" len="med"/>
                    </a:ln>
                  </p:spPr>
                  <p:txBody>
                    <a:bodyPr wrap="none" anchor="ctr"/>
                    <a:p>
                      <a:endParaRPr lang="zh-CN" altLang="en-US" sz="2400" b="1" dirty="0">
                        <a:latin typeface="Times New Roman" panose="02020603050405020304" pitchFamily="2" charset="0"/>
                        <a:ea typeface="宋体" panose="02010600030101010101" pitchFamily="2" charset="-122"/>
                      </a:endParaRPr>
                    </a:p>
                  </p:txBody>
                </p:sp>
                <p:sp>
                  <p:nvSpPr>
                    <p:cNvPr id="409729" name="直接连接符 455809"/>
                    <p:cNvSpPr/>
                    <p:nvPr/>
                  </p:nvSpPr>
                  <p:spPr>
                    <a:xfrm>
                      <a:off x="553" y="0"/>
                      <a:ext cx="0" cy="262"/>
                    </a:xfrm>
                    <a:prstGeom prst="line">
                      <a:avLst/>
                    </a:prstGeom>
                    <a:ln w="9525" cap="flat" cmpd="sng">
                      <a:solidFill>
                        <a:schemeClr val="tx1"/>
                      </a:solidFill>
                      <a:prstDash val="solid"/>
                      <a:round/>
                      <a:headEnd type="none" w="med" len="med"/>
                      <a:tailEnd type="none" w="med" len="med"/>
                    </a:ln>
                  </p:spPr>
                </p:sp>
                <p:sp>
                  <p:nvSpPr>
                    <p:cNvPr id="409730" name="直接连接符 455810"/>
                    <p:cNvSpPr/>
                    <p:nvPr/>
                  </p:nvSpPr>
                  <p:spPr>
                    <a:xfrm>
                      <a:off x="302" y="0"/>
                      <a:ext cx="0" cy="262"/>
                    </a:xfrm>
                    <a:prstGeom prst="line">
                      <a:avLst/>
                    </a:prstGeom>
                    <a:ln w="9525" cap="flat" cmpd="sng">
                      <a:solidFill>
                        <a:schemeClr val="tx1"/>
                      </a:solidFill>
                      <a:prstDash val="solid"/>
                      <a:round/>
                      <a:headEnd type="none" w="med" len="med"/>
                      <a:tailEnd type="none" w="med" len="med"/>
                    </a:ln>
                  </p:spPr>
                </p:sp>
              </p:grpSp>
              <p:grpSp>
                <p:nvGrpSpPr>
                  <p:cNvPr id="409731" name="组合 455811"/>
                  <p:cNvGrpSpPr/>
                  <p:nvPr/>
                </p:nvGrpSpPr>
                <p:grpSpPr>
                  <a:xfrm>
                    <a:off x="0" y="1053"/>
                    <a:ext cx="772" cy="263"/>
                    <a:chOff x="0" y="0"/>
                    <a:chExt cx="772" cy="263"/>
                  </a:xfrm>
                </p:grpSpPr>
                <p:sp>
                  <p:nvSpPr>
                    <p:cNvPr id="409732" name="矩形 455812"/>
                    <p:cNvSpPr/>
                    <p:nvPr/>
                  </p:nvSpPr>
                  <p:spPr>
                    <a:xfrm>
                      <a:off x="0" y="0"/>
                      <a:ext cx="772" cy="263"/>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5</a:t>
                      </a:r>
                      <a:r>
                        <a:rPr lang="en-US" altLang="x-none" sz="2400" b="1" dirty="0">
                          <a:latin typeface="Times New Roman" panose="02020603050405020304" pitchFamily="2" charset="0"/>
                          <a:ea typeface="宋体" panose="02010600030101010101" pitchFamily="2" charset="-122"/>
                        </a:rPr>
                        <a:t>   1 </a:t>
                      </a:r>
                      <a:endParaRPr lang="en-US" altLang="x-none" sz="2400" b="1" dirty="0">
                        <a:latin typeface="Times New Roman" panose="02020603050405020304" pitchFamily="2" charset="0"/>
                        <a:ea typeface="宋体" panose="02010600030101010101" pitchFamily="2" charset="-122"/>
                      </a:endParaRPr>
                    </a:p>
                  </p:txBody>
                </p:sp>
                <p:sp>
                  <p:nvSpPr>
                    <p:cNvPr id="409733" name="直接连接符 455813"/>
                    <p:cNvSpPr/>
                    <p:nvPr/>
                  </p:nvSpPr>
                  <p:spPr>
                    <a:xfrm>
                      <a:off x="553" y="0"/>
                      <a:ext cx="0" cy="263"/>
                    </a:xfrm>
                    <a:prstGeom prst="line">
                      <a:avLst/>
                    </a:prstGeom>
                    <a:ln w="9525" cap="flat" cmpd="sng">
                      <a:solidFill>
                        <a:schemeClr val="tx1"/>
                      </a:solidFill>
                      <a:prstDash val="solid"/>
                      <a:round/>
                      <a:headEnd type="none" w="med" len="med"/>
                      <a:tailEnd type="none" w="med" len="med"/>
                    </a:ln>
                  </p:spPr>
                </p:sp>
                <p:sp>
                  <p:nvSpPr>
                    <p:cNvPr id="409734" name="直接连接符 455814"/>
                    <p:cNvSpPr/>
                    <p:nvPr/>
                  </p:nvSpPr>
                  <p:spPr>
                    <a:xfrm>
                      <a:off x="302" y="0"/>
                      <a:ext cx="0" cy="263"/>
                    </a:xfrm>
                    <a:prstGeom prst="line">
                      <a:avLst/>
                    </a:prstGeom>
                    <a:ln w="9525" cap="flat" cmpd="sng">
                      <a:solidFill>
                        <a:schemeClr val="tx1"/>
                      </a:solidFill>
                      <a:prstDash val="solid"/>
                      <a:round/>
                      <a:headEnd type="none" w="med" len="med"/>
                      <a:tailEnd type="none" w="med" len="med"/>
                    </a:ln>
                  </p:spPr>
                </p:sp>
              </p:grpSp>
            </p:grpSp>
            <p:grpSp>
              <p:nvGrpSpPr>
                <p:cNvPr id="409735" name="组合 455815"/>
                <p:cNvGrpSpPr/>
                <p:nvPr/>
              </p:nvGrpSpPr>
              <p:grpSpPr>
                <a:xfrm>
                  <a:off x="1678" y="560"/>
                  <a:ext cx="729" cy="226"/>
                  <a:chOff x="0" y="0"/>
                  <a:chExt cx="729" cy="226"/>
                </a:xfrm>
              </p:grpSpPr>
              <p:grpSp>
                <p:nvGrpSpPr>
                  <p:cNvPr id="409736" name="组合 455816"/>
                  <p:cNvGrpSpPr/>
                  <p:nvPr/>
                </p:nvGrpSpPr>
                <p:grpSpPr>
                  <a:xfrm>
                    <a:off x="273" y="0"/>
                    <a:ext cx="456" cy="226"/>
                    <a:chOff x="0" y="0"/>
                    <a:chExt cx="456" cy="226"/>
                  </a:xfrm>
                </p:grpSpPr>
                <p:sp>
                  <p:nvSpPr>
                    <p:cNvPr id="409737" name="矩形 455817"/>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3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409738" name="直接连接符 455818"/>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09739" name="直接连接符 455819"/>
                  <p:cNvSpPr/>
                  <p:nvPr/>
                </p:nvSpPr>
                <p:spPr>
                  <a:xfrm>
                    <a:off x="0" y="120"/>
                    <a:ext cx="272" cy="0"/>
                  </a:xfrm>
                  <a:prstGeom prst="line">
                    <a:avLst/>
                  </a:prstGeom>
                  <a:ln w="19050" cap="flat" cmpd="sng">
                    <a:solidFill>
                      <a:schemeClr val="tx1"/>
                    </a:solidFill>
                    <a:prstDash val="solid"/>
                    <a:round/>
                    <a:headEnd type="none" w="med" len="med"/>
                    <a:tailEnd type="arrow" w="med" len="med"/>
                  </a:ln>
                </p:spPr>
              </p:sp>
            </p:grpSp>
            <p:grpSp>
              <p:nvGrpSpPr>
                <p:cNvPr id="409740" name="组合 455820"/>
                <p:cNvGrpSpPr/>
                <p:nvPr/>
              </p:nvGrpSpPr>
              <p:grpSpPr>
                <a:xfrm>
                  <a:off x="1678" y="824"/>
                  <a:ext cx="1334" cy="235"/>
                  <a:chOff x="0" y="0"/>
                  <a:chExt cx="1334" cy="235"/>
                </a:xfrm>
              </p:grpSpPr>
              <p:grpSp>
                <p:nvGrpSpPr>
                  <p:cNvPr id="409741" name="组合 455821"/>
                  <p:cNvGrpSpPr/>
                  <p:nvPr/>
                </p:nvGrpSpPr>
                <p:grpSpPr>
                  <a:xfrm>
                    <a:off x="275" y="0"/>
                    <a:ext cx="456" cy="226"/>
                    <a:chOff x="0" y="0"/>
                    <a:chExt cx="456" cy="226"/>
                  </a:xfrm>
                </p:grpSpPr>
                <p:sp>
                  <p:nvSpPr>
                    <p:cNvPr id="409742" name="矩形 455822"/>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a:t>
                      </a:r>
                      <a:endParaRPr lang="en-US" altLang="x-none" sz="2400" b="1" dirty="0">
                        <a:latin typeface="Times New Roman" panose="02020603050405020304" pitchFamily="2" charset="0"/>
                        <a:ea typeface="宋体" panose="02010600030101010101" pitchFamily="2" charset="-122"/>
                      </a:endParaRPr>
                    </a:p>
                  </p:txBody>
                </p:sp>
                <p:sp>
                  <p:nvSpPr>
                    <p:cNvPr id="409743" name="直接连接符 455823"/>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09744" name="直接连接符 455824"/>
                  <p:cNvSpPr/>
                  <p:nvPr/>
                </p:nvSpPr>
                <p:spPr>
                  <a:xfrm>
                    <a:off x="0" y="123"/>
                    <a:ext cx="272" cy="0"/>
                  </a:xfrm>
                  <a:prstGeom prst="line">
                    <a:avLst/>
                  </a:prstGeom>
                  <a:ln w="19050" cap="flat" cmpd="sng">
                    <a:solidFill>
                      <a:schemeClr val="tx1"/>
                    </a:solidFill>
                    <a:prstDash val="solid"/>
                    <a:round/>
                    <a:headEnd type="none" w="med" len="med"/>
                    <a:tailEnd type="arrow" w="med" len="med"/>
                  </a:ln>
                </p:spPr>
              </p:sp>
              <p:grpSp>
                <p:nvGrpSpPr>
                  <p:cNvPr id="409745" name="组合 455825"/>
                  <p:cNvGrpSpPr/>
                  <p:nvPr/>
                </p:nvGrpSpPr>
                <p:grpSpPr>
                  <a:xfrm>
                    <a:off x="878" y="9"/>
                    <a:ext cx="456" cy="226"/>
                    <a:chOff x="0" y="0"/>
                    <a:chExt cx="456" cy="226"/>
                  </a:xfrm>
                </p:grpSpPr>
                <p:sp>
                  <p:nvSpPr>
                    <p:cNvPr id="409746" name="矩形 455826"/>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4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409747" name="直接连接符 455827"/>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09748" name="直接连接符 455828"/>
                  <p:cNvSpPr/>
                  <p:nvPr/>
                </p:nvSpPr>
                <p:spPr>
                  <a:xfrm>
                    <a:off x="603" y="124"/>
                    <a:ext cx="272" cy="0"/>
                  </a:xfrm>
                  <a:prstGeom prst="line">
                    <a:avLst/>
                  </a:prstGeom>
                  <a:ln w="19050" cap="flat" cmpd="sng">
                    <a:solidFill>
                      <a:schemeClr val="tx1"/>
                    </a:solidFill>
                    <a:prstDash val="solid"/>
                    <a:round/>
                    <a:headEnd type="none" w="med" len="med"/>
                    <a:tailEnd type="arrow" w="med" len="med"/>
                  </a:ln>
                </p:spPr>
              </p:sp>
            </p:grpSp>
          </p:grpSp>
          <p:sp>
            <p:nvSpPr>
              <p:cNvPr id="409749" name="矩形 455829"/>
              <p:cNvSpPr/>
              <p:nvPr/>
            </p:nvSpPr>
            <p:spPr>
              <a:xfrm>
                <a:off x="521" y="1950"/>
                <a:ext cx="1950"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(c)  </a:t>
                </a:r>
                <a:r>
                  <a:rPr lang="zh-CN" altLang="en-US" sz="2000" b="1" dirty="0">
                    <a:latin typeface="Times New Roman" panose="02020603050405020304" pitchFamily="2" charset="0"/>
                    <a:ea typeface="宋体" panose="02010600030101010101" pitchFamily="2" charset="-122"/>
                  </a:rPr>
                  <a:t>逆邻接链表，入度直观</a:t>
                </a:r>
                <a:endParaRPr lang="zh-CN" altLang="en-US" sz="2000" b="1" dirty="0">
                  <a:latin typeface="Times New Roman" panose="02020603050405020304" pitchFamily="2" charset="0"/>
                  <a:ea typeface="宋体" panose="02010600030101010101" pitchFamily="2" charset="-122"/>
                </a:endParaRPr>
              </a:p>
            </p:txBody>
          </p:sp>
        </p:grpSp>
        <p:sp>
          <p:nvSpPr>
            <p:cNvPr id="409750" name="矩形 455830"/>
            <p:cNvSpPr/>
            <p:nvPr/>
          </p:nvSpPr>
          <p:spPr>
            <a:xfrm>
              <a:off x="3107" y="3940"/>
              <a:ext cx="2040" cy="204"/>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7-11  </a:t>
              </a:r>
              <a:r>
                <a:rPr lang="zh-CN" altLang="en-US" sz="2000" b="1" dirty="0">
                  <a:latin typeface="Times New Roman" panose="02020603050405020304" pitchFamily="2" charset="0"/>
                  <a:ea typeface="宋体" panose="02010600030101010101" pitchFamily="2" charset="-122"/>
                </a:rPr>
                <a:t>有向图及其邻接链表</a:t>
              </a:r>
              <a:endParaRPr lang="zh-CN" altLang="en-US" sz="2000"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6706" name="文本占位符 456705"/>
          <p:cNvSpPr>
            <a:spLocks noGrp="1"/>
          </p:cNvSpPr>
          <p:nvPr>
            <p:ph idx="1"/>
          </p:nvPr>
        </p:nvSpPr>
        <p:spPr>
          <a:xfrm>
            <a:off x="1752600" y="188913"/>
            <a:ext cx="8736013" cy="6335713"/>
          </a:xfrm>
        </p:spPr>
        <p:txBody>
          <a:bodyPr/>
          <a:p>
            <a:pPr marL="0" indent="0" fontAlgn="base">
              <a:lnSpc>
                <a:spcPct val="110000"/>
              </a:lnSpc>
              <a:buNone/>
            </a:pPr>
            <a:r>
              <a:rPr lang="en-US" altLang="x-none" sz="3600" b="1" strike="noStrike" noProof="1" dirty="0">
                <a:solidFill>
                  <a:schemeClr val="tx2"/>
                </a:solidFill>
              </a:rPr>
              <a:t>2</a:t>
            </a:r>
            <a:r>
              <a:rPr lang="en-US" altLang="x-none" sz="3600" b="1" strike="noStrike" noProof="1" dirty="0">
                <a:solidFill>
                  <a:schemeClr val="tx2"/>
                </a:solidFill>
                <a:effectLst>
                  <a:outerShdw blurRad="38100" dist="38100" dir="2700000">
                    <a:srgbClr val="000000"/>
                  </a:outerShdw>
                </a:effectLst>
              </a:rPr>
              <a:t>  </a:t>
            </a:r>
            <a:r>
              <a:rPr lang="zh-CN" altLang="en-US" sz="3600" b="1" strike="noStrike" noProof="1" dirty="0">
                <a:solidFill>
                  <a:schemeClr val="tx2"/>
                </a:solidFill>
                <a:ea typeface="楷体_GB2312" pitchFamily="1" charset="-122"/>
              </a:rPr>
              <a:t>邻接表法的特点</a:t>
            </a:r>
            <a:endParaRPr lang="zh-CN" altLang="en-US" sz="3600" b="1" strike="noStrike" noProof="1" dirty="0">
              <a:solidFill>
                <a:schemeClr val="tx2"/>
              </a:solidFill>
              <a:ea typeface="楷体_GB2312" pitchFamily="1" charset="-122"/>
            </a:endParaRPr>
          </a:p>
          <a:p>
            <a:pPr marL="533400" lvl="1" indent="0" fontAlgn="base">
              <a:lnSpc>
                <a:spcPct val="110000"/>
              </a:lnSpc>
              <a:buNone/>
            </a:pPr>
            <a:r>
              <a:rPr lang="zh-CN" altLang="en-US" b="1" strike="noStrike" noProof="1" dirty="0"/>
              <a:t> </a:t>
            </a:r>
            <a:r>
              <a:rPr lang="zh-CN" altLang="en-US" b="1" strike="noStrike" noProof="1" dirty="0">
                <a:solidFill>
                  <a:schemeClr val="folHlink"/>
                </a:solidFill>
                <a:latin typeface="宋体" panose="02010600030101010101" pitchFamily="2" charset="-122"/>
              </a:rPr>
              <a:t>◆</a:t>
            </a:r>
            <a:r>
              <a:rPr lang="zh-CN" altLang="en-US" b="1" strike="noStrike" noProof="1" dirty="0"/>
              <a:t> 表头向量中每个分量就是一个单链表的头结点，分量个数就是图中的顶点数目；</a:t>
            </a:r>
            <a:endParaRPr lang="zh-CN" altLang="en-US" b="1" strike="noStrike" noProof="1" dirty="0"/>
          </a:p>
          <a:p>
            <a:pPr marL="533400" lvl="1" indent="0" fontAlgn="base">
              <a:lnSpc>
                <a:spcPct val="110000"/>
              </a:lnSpc>
              <a:buNone/>
            </a:pPr>
            <a:r>
              <a:rPr lang="zh-CN" altLang="en-US" b="1" strike="noStrike" noProof="1" dirty="0"/>
              <a:t> </a:t>
            </a:r>
            <a:r>
              <a:rPr lang="zh-CN" altLang="en-US" b="1" strike="noStrike" noProof="1" dirty="0">
                <a:solidFill>
                  <a:schemeClr val="folHlink"/>
                </a:solidFill>
                <a:latin typeface="宋体" panose="02010600030101010101" pitchFamily="2" charset="-122"/>
              </a:rPr>
              <a:t>◆</a:t>
            </a:r>
            <a:r>
              <a:rPr lang="zh-CN" altLang="en-US" b="1" strike="noStrike" noProof="1" dirty="0"/>
              <a:t> 在边或弧稀疏的条件下，用邻接表表示比用邻接矩阵表示节省存储空间；</a:t>
            </a:r>
            <a:endParaRPr lang="zh-CN" altLang="en-US" b="1" strike="noStrike" noProof="1" dirty="0"/>
          </a:p>
          <a:p>
            <a:pPr marL="533400" lvl="1" indent="0" fontAlgn="base">
              <a:lnSpc>
                <a:spcPct val="110000"/>
              </a:lnSpc>
              <a:buNone/>
            </a:pPr>
            <a:r>
              <a:rPr lang="zh-CN" altLang="en-US" b="1" strike="noStrike" noProof="1" dirty="0"/>
              <a:t> </a:t>
            </a:r>
            <a:r>
              <a:rPr lang="zh-CN" altLang="en-US" b="1" strike="noStrike" noProof="1" dirty="0">
                <a:solidFill>
                  <a:schemeClr val="folHlink"/>
                </a:solidFill>
                <a:latin typeface="宋体" panose="02010600030101010101" pitchFamily="2" charset="-122"/>
              </a:rPr>
              <a:t>◆</a:t>
            </a:r>
            <a:r>
              <a:rPr lang="zh-CN" altLang="en-US" b="1" strike="noStrike" noProof="1" dirty="0"/>
              <a:t> 在无向图，顶点</a:t>
            </a:r>
            <a:r>
              <a:rPr lang="en-US" altLang="x-none" b="1" strike="noStrike" noProof="1" dirty="0"/>
              <a:t>V</a:t>
            </a:r>
            <a:r>
              <a:rPr lang="en-US" altLang="x-none" b="1" strike="noStrike" baseline="-20000" noProof="1" dirty="0"/>
              <a:t>i</a:t>
            </a:r>
            <a:r>
              <a:rPr lang="zh-CN" altLang="en-US" b="1" strike="noStrike" noProof="1" dirty="0"/>
              <a:t>的度是第</a:t>
            </a:r>
            <a:r>
              <a:rPr lang="en-US" altLang="x-none" b="1" strike="noStrike" noProof="1" dirty="0"/>
              <a:t>i</a:t>
            </a:r>
            <a:r>
              <a:rPr lang="zh-CN" altLang="en-US" b="1" strike="noStrike" noProof="1" dirty="0"/>
              <a:t>个链表的结点数；</a:t>
            </a:r>
            <a:endParaRPr lang="zh-CN" altLang="en-US" b="1" strike="noStrike" noProof="1" dirty="0"/>
          </a:p>
          <a:p>
            <a:pPr marL="533400" lvl="1" indent="0" fontAlgn="base">
              <a:lnSpc>
                <a:spcPct val="110000"/>
              </a:lnSpc>
              <a:buNone/>
            </a:pPr>
            <a:r>
              <a:rPr lang="zh-CN" altLang="en-US" b="1" strike="noStrike" noProof="1" dirty="0">
                <a:solidFill>
                  <a:schemeClr val="folHlink"/>
                </a:solidFill>
                <a:latin typeface="宋体" panose="02010600030101010101" pitchFamily="2" charset="-122"/>
              </a:rPr>
              <a:t>◆</a:t>
            </a:r>
            <a:r>
              <a:rPr lang="zh-CN" altLang="en-US" b="1" strike="noStrike" noProof="1" dirty="0">
                <a:solidFill>
                  <a:schemeClr val="hlink"/>
                </a:solidFill>
                <a:latin typeface="宋体" panose="02010600030101010101" pitchFamily="2" charset="-122"/>
              </a:rPr>
              <a:t> </a:t>
            </a:r>
            <a:r>
              <a:rPr lang="zh-CN" altLang="en-US" b="1" strike="noStrike" noProof="1" dirty="0"/>
              <a:t>对</a:t>
            </a:r>
            <a:r>
              <a:rPr lang="zh-CN" altLang="en-US" b="1" strike="noStrike" noProof="1" dirty="0">
                <a:solidFill>
                  <a:schemeClr val="folHlink"/>
                </a:solidFill>
              </a:rPr>
              <a:t>有向图</a:t>
            </a:r>
            <a:r>
              <a:rPr lang="zh-CN" altLang="en-US" b="1" strike="noStrike" noProof="1" dirty="0"/>
              <a:t>可以建立</a:t>
            </a:r>
            <a:r>
              <a:rPr lang="zh-CN" altLang="en-US" b="1" strike="noStrike" noProof="1" dirty="0">
                <a:solidFill>
                  <a:schemeClr val="folHlink"/>
                </a:solidFill>
              </a:rPr>
              <a:t>正邻接表</a:t>
            </a:r>
            <a:r>
              <a:rPr lang="zh-CN" altLang="en-US" b="1" strike="noStrike" noProof="1" dirty="0"/>
              <a:t>或</a:t>
            </a:r>
            <a:r>
              <a:rPr lang="zh-CN" altLang="en-US" b="1" strike="noStrike" noProof="1" dirty="0">
                <a:solidFill>
                  <a:schemeClr val="folHlink"/>
                </a:solidFill>
              </a:rPr>
              <a:t>逆邻接表</a:t>
            </a:r>
            <a:r>
              <a:rPr lang="zh-CN" altLang="en-US" b="1" strike="noStrike" noProof="1" dirty="0"/>
              <a:t>。正邻接表是以顶点</a:t>
            </a:r>
            <a:r>
              <a:rPr lang="en-US" altLang="x-none" b="1" strike="noStrike" noProof="1" dirty="0"/>
              <a:t>V</a:t>
            </a:r>
            <a:r>
              <a:rPr lang="en-US" altLang="x-none" b="1" strike="noStrike" baseline="-18000" noProof="1" dirty="0"/>
              <a:t>i</a:t>
            </a:r>
            <a:r>
              <a:rPr lang="zh-CN" altLang="en-US" b="1" strike="noStrike" noProof="1" dirty="0"/>
              <a:t>为出度</a:t>
            </a:r>
            <a:r>
              <a:rPr lang="en-US" altLang="x-none" b="1" strike="noStrike" noProof="1" dirty="0"/>
              <a:t>(</a:t>
            </a:r>
            <a:r>
              <a:rPr lang="zh-CN" altLang="en-US" b="1" strike="noStrike" noProof="1" dirty="0"/>
              <a:t>即为弧的起点</a:t>
            </a:r>
            <a:r>
              <a:rPr lang="en-US" altLang="x-none" b="1" strike="noStrike" noProof="1" dirty="0"/>
              <a:t>)</a:t>
            </a:r>
            <a:r>
              <a:rPr lang="zh-CN" altLang="en-US" b="1" strike="noStrike" noProof="1" dirty="0"/>
              <a:t>而建立的邻接表；逆邻接表是以顶点</a:t>
            </a:r>
            <a:r>
              <a:rPr lang="en-US" altLang="x-none" b="1" strike="noStrike" noProof="1" dirty="0"/>
              <a:t>V</a:t>
            </a:r>
            <a:r>
              <a:rPr lang="en-US" altLang="x-none" b="1" strike="noStrike" baseline="-18000" noProof="1" dirty="0"/>
              <a:t>i</a:t>
            </a:r>
            <a:r>
              <a:rPr lang="zh-CN" altLang="en-US" b="1" strike="noStrike" noProof="1" dirty="0"/>
              <a:t>为入度</a:t>
            </a:r>
            <a:r>
              <a:rPr lang="en-US" altLang="x-none" b="1" strike="noStrike" noProof="1" dirty="0"/>
              <a:t>(</a:t>
            </a:r>
            <a:r>
              <a:rPr lang="zh-CN" altLang="en-US" b="1" strike="noStrike" noProof="1" dirty="0"/>
              <a:t>即为弧的终点</a:t>
            </a:r>
            <a:r>
              <a:rPr lang="en-US" altLang="x-none" b="1" strike="noStrike" noProof="1" dirty="0"/>
              <a:t>)</a:t>
            </a:r>
            <a:r>
              <a:rPr lang="zh-CN" altLang="en-US" b="1" strike="noStrike" noProof="1" dirty="0"/>
              <a:t>而建立的邻接表；</a:t>
            </a:r>
            <a:endParaRPr lang="zh-CN" altLang="en-US" b="1" strike="noStrike" noProof="1" dirty="0"/>
          </a:p>
          <a:p>
            <a:pPr marL="533400" lvl="1" indent="0" fontAlgn="base">
              <a:lnSpc>
                <a:spcPct val="110000"/>
              </a:lnSpc>
              <a:buNone/>
            </a:pPr>
            <a:r>
              <a:rPr lang="zh-CN" altLang="en-US" b="1" strike="noStrike" noProof="1" dirty="0">
                <a:solidFill>
                  <a:schemeClr val="folHlink"/>
                </a:solidFill>
                <a:latin typeface="宋体" panose="02010600030101010101" pitchFamily="2" charset="-122"/>
              </a:rPr>
              <a:t>◆</a:t>
            </a:r>
            <a:r>
              <a:rPr lang="zh-CN" altLang="en-US" b="1" strike="noStrike" noProof="1" dirty="0">
                <a:solidFill>
                  <a:schemeClr val="hlink"/>
                </a:solidFill>
                <a:latin typeface="宋体" panose="02010600030101010101" pitchFamily="2" charset="-122"/>
              </a:rPr>
              <a:t> </a:t>
            </a:r>
            <a:r>
              <a:rPr lang="zh-CN" altLang="en-US" b="1" strike="noStrike" noProof="1" dirty="0"/>
              <a:t>在有向图中，第</a:t>
            </a:r>
            <a:r>
              <a:rPr lang="en-US" altLang="x-none" b="1" strike="noStrike" noProof="1" dirty="0"/>
              <a:t>i</a:t>
            </a:r>
            <a:r>
              <a:rPr lang="zh-CN" altLang="en-US" b="1" strike="noStrike" noProof="1" dirty="0"/>
              <a:t>个链表中的结点数是顶点</a:t>
            </a:r>
            <a:r>
              <a:rPr lang="en-US" altLang="x-none" b="1" strike="noStrike" noProof="1" dirty="0"/>
              <a:t>V</a:t>
            </a:r>
            <a:r>
              <a:rPr lang="en-US" altLang="x-none" b="1" strike="noStrike" baseline="-18000" noProof="1" dirty="0"/>
              <a:t>i</a:t>
            </a:r>
            <a:r>
              <a:rPr lang="zh-CN" altLang="en-US" b="1" strike="noStrike" noProof="1" dirty="0"/>
              <a:t>的出 </a:t>
            </a:r>
            <a:r>
              <a:rPr lang="en-US" altLang="x-none" b="1" strike="noStrike" noProof="1" dirty="0"/>
              <a:t>(</a:t>
            </a:r>
            <a:r>
              <a:rPr lang="zh-CN" altLang="en-US" b="1" strike="noStrike" noProof="1" dirty="0"/>
              <a:t>或入</a:t>
            </a:r>
            <a:r>
              <a:rPr lang="en-US" altLang="x-none" b="1" strike="noStrike" noProof="1" dirty="0"/>
              <a:t>)</a:t>
            </a:r>
            <a:r>
              <a:rPr lang="zh-CN" altLang="en-US" b="1" strike="noStrike" noProof="1" dirty="0"/>
              <a:t>度；求入 </a:t>
            </a:r>
            <a:r>
              <a:rPr lang="en-US" altLang="x-none" b="1" strike="noStrike" noProof="1" dirty="0"/>
              <a:t>(</a:t>
            </a:r>
            <a:r>
              <a:rPr lang="zh-CN" altLang="en-US" b="1" strike="noStrike" noProof="1" dirty="0"/>
              <a:t>或出</a:t>
            </a:r>
            <a:r>
              <a:rPr lang="en-US" altLang="x-none" b="1" strike="noStrike" noProof="1" dirty="0"/>
              <a:t>)</a:t>
            </a:r>
            <a:r>
              <a:rPr lang="zh-CN" altLang="en-US" b="1" strike="noStrike" noProof="1" dirty="0"/>
              <a:t>度，须遍历整个邻接表；</a:t>
            </a:r>
            <a:endParaRPr lang="zh-CN" altLang="en-US" b="1" strike="noStrike" noProof="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1649" name="文本占位符 457729"/>
          <p:cNvSpPr>
            <a:spLocks noGrp="1"/>
          </p:cNvSpPr>
          <p:nvPr>
            <p:ph idx="1"/>
          </p:nvPr>
        </p:nvSpPr>
        <p:spPr>
          <a:xfrm>
            <a:off x="1752600" y="152400"/>
            <a:ext cx="8736013" cy="6372225"/>
          </a:xfrm>
        </p:spPr>
        <p:txBody>
          <a:bodyPr anchor="t"/>
          <a:p>
            <a:pPr marL="3556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latin typeface="宋体" panose="02010600030101010101" pitchFamily="2" charset="-122"/>
              </a:rPr>
              <a:t> </a:t>
            </a:r>
            <a:r>
              <a:rPr lang="zh-CN" altLang="en-US" b="1" dirty="0"/>
              <a:t>在邻接表上容易找出任一顶点的第一个邻接点和下一个邻接点；</a:t>
            </a:r>
            <a:endParaRPr lang="zh-CN" altLang="en-US" b="1" dirty="0"/>
          </a:p>
          <a:p>
            <a:pPr marL="0" indent="0">
              <a:lnSpc>
                <a:spcPct val="110000"/>
              </a:lnSpc>
              <a:buNone/>
            </a:pPr>
            <a:r>
              <a:rPr lang="en-US" altLang="x-none" sz="3600" b="1" dirty="0">
                <a:solidFill>
                  <a:schemeClr val="tx2"/>
                </a:solidFill>
              </a:rPr>
              <a:t>3  </a:t>
            </a:r>
            <a:r>
              <a:rPr lang="zh-CN" altLang="en-US" sz="3600" b="1" dirty="0">
                <a:solidFill>
                  <a:schemeClr val="tx2"/>
                </a:solidFill>
                <a:ea typeface="楷体_GB2312" pitchFamily="1" charset="-122"/>
              </a:rPr>
              <a:t>结点及其类型定义</a:t>
            </a:r>
            <a:endParaRPr lang="zh-CN" altLang="en-US" sz="2400" b="1" dirty="0">
              <a:ea typeface="楷体_GB2312" pitchFamily="1" charset="-122"/>
            </a:endParaRPr>
          </a:p>
          <a:p>
            <a:pPr marL="0" indent="0">
              <a:lnSpc>
                <a:spcPct val="110000"/>
              </a:lnSpc>
              <a:buNone/>
            </a:pPr>
            <a:r>
              <a:rPr lang="en-US" altLang="x-none" sz="2800" b="1" dirty="0"/>
              <a:t>#define MAX_VEX  30     </a:t>
            </a:r>
            <a:r>
              <a:rPr lang="en-US" altLang="x-none" sz="2400" b="1" dirty="0"/>
              <a:t>/*  </a:t>
            </a:r>
            <a:r>
              <a:rPr lang="zh-CN" altLang="en-US" sz="2400" b="1" dirty="0"/>
              <a:t>最大顶点数  *</a:t>
            </a:r>
            <a:r>
              <a:rPr lang="en-US" altLang="x-none" sz="2400" b="1" dirty="0"/>
              <a:t>/</a:t>
            </a:r>
            <a:endParaRPr lang="en-US" altLang="x-none" sz="2800" b="1" dirty="0"/>
          </a:p>
          <a:p>
            <a:pPr marL="0" indent="0">
              <a:lnSpc>
                <a:spcPct val="110000"/>
              </a:lnSpc>
              <a:buNone/>
            </a:pPr>
            <a:r>
              <a:rPr lang="en-US" altLang="x-none" sz="2800" b="1" dirty="0"/>
              <a:t>typedef int  InfoType;</a:t>
            </a:r>
            <a:endParaRPr lang="en-US" altLang="x-none" sz="2800" b="1" dirty="0"/>
          </a:p>
          <a:p>
            <a:pPr marL="0" indent="0">
              <a:lnSpc>
                <a:spcPct val="110000"/>
              </a:lnSpc>
              <a:buNone/>
            </a:pPr>
            <a:r>
              <a:rPr lang="en-US" altLang="x-none" sz="2800" b="1" dirty="0"/>
              <a:t>typedef enum {DG, AG, WDG,WAG} GraphKind ;</a:t>
            </a:r>
            <a:endParaRPr lang="en-US" altLang="x-none" sz="2800" b="1" dirty="0"/>
          </a:p>
          <a:p>
            <a:pPr marL="0" indent="0">
              <a:lnSpc>
                <a:spcPct val="110000"/>
              </a:lnSpc>
              <a:buNone/>
            </a:pPr>
            <a:r>
              <a:rPr lang="en-US" altLang="x-none" sz="2800" b="1" dirty="0"/>
              <a:t>typedef struct LinkNode</a:t>
            </a:r>
            <a:endParaRPr lang="en-US" altLang="x-none" sz="2800" b="1" dirty="0"/>
          </a:p>
          <a:p>
            <a:pPr marL="355600" lvl="1" indent="0">
              <a:lnSpc>
                <a:spcPct val="110000"/>
              </a:lnSpc>
              <a:buNone/>
            </a:pPr>
            <a:r>
              <a:rPr lang="en-US" altLang="x-none" b="1" dirty="0"/>
              <a:t>{  int  adjvex ;        </a:t>
            </a:r>
            <a:r>
              <a:rPr lang="en-US" altLang="x-none" sz="2400" b="1" dirty="0"/>
              <a:t>// </a:t>
            </a:r>
            <a:r>
              <a:rPr lang="zh-CN" altLang="en-US" sz="2400" b="1" dirty="0"/>
              <a:t>邻接点在头结点数组中的位置</a:t>
            </a:r>
            <a:r>
              <a:rPr lang="en-US" altLang="x-none" sz="2400" b="1" dirty="0"/>
              <a:t>(</a:t>
            </a:r>
            <a:r>
              <a:rPr lang="zh-CN" altLang="en-US" sz="2400" b="1" dirty="0"/>
              <a:t>下标</a:t>
            </a:r>
            <a:r>
              <a:rPr lang="en-US" altLang="x-none" sz="2400" b="1" dirty="0"/>
              <a:t>)</a:t>
            </a:r>
            <a:endParaRPr lang="en-US" altLang="x-none" sz="2400" b="1" dirty="0"/>
          </a:p>
          <a:p>
            <a:pPr marL="723900" lvl="2" indent="0">
              <a:lnSpc>
                <a:spcPct val="110000"/>
              </a:lnSpc>
              <a:buNone/>
            </a:pPr>
            <a:r>
              <a:rPr lang="en-US" altLang="x-none" sz="2800" b="1" dirty="0"/>
              <a:t>InfoType    info  ;       </a:t>
            </a:r>
            <a:r>
              <a:rPr lang="en-US" altLang="x-none" b="1" dirty="0"/>
              <a:t>// </a:t>
            </a:r>
            <a:r>
              <a:rPr lang="zh-CN" altLang="en-US" b="1" dirty="0"/>
              <a:t>与边或弧相关的信息</a:t>
            </a:r>
            <a:r>
              <a:rPr lang="en-US" altLang="x-none" b="1" dirty="0"/>
              <a:t>, </a:t>
            </a:r>
            <a:r>
              <a:rPr lang="zh-CN" altLang="en-US" b="1" dirty="0"/>
              <a:t>如权值</a:t>
            </a:r>
            <a:endParaRPr lang="zh-CN" altLang="en-US" b="1" dirty="0"/>
          </a:p>
          <a:p>
            <a:pPr marL="723900" lvl="2" indent="0">
              <a:lnSpc>
                <a:spcPct val="110000"/>
              </a:lnSpc>
              <a:buNone/>
            </a:pPr>
            <a:r>
              <a:rPr lang="en-US" altLang="x-none" sz="2800" b="1" dirty="0"/>
              <a:t>struct LinkNode  *nextarc ;     </a:t>
            </a:r>
            <a:r>
              <a:rPr lang="en-US" altLang="x-none" b="1" dirty="0"/>
              <a:t>// </a:t>
            </a:r>
            <a:r>
              <a:rPr lang="zh-CN" altLang="en-US" b="1" dirty="0"/>
              <a:t>指向下一个表结点</a:t>
            </a:r>
            <a:endParaRPr lang="zh-CN" altLang="en-US" b="1" dirty="0"/>
          </a:p>
          <a:p>
            <a:pPr marL="355600" lvl="1" indent="0">
              <a:lnSpc>
                <a:spcPct val="110000"/>
              </a:lnSpc>
              <a:buNone/>
            </a:pPr>
            <a:r>
              <a:rPr lang="en-US" altLang="x-none" b="1" dirty="0"/>
              <a:t>}LinkNode ;    </a:t>
            </a:r>
            <a:r>
              <a:rPr lang="en-US" altLang="x-none" sz="2400" b="1" dirty="0"/>
              <a:t>/*  </a:t>
            </a:r>
            <a:r>
              <a:rPr lang="zh-CN" altLang="en-US" sz="2400" b="1" dirty="0"/>
              <a:t>表结点类型定义   *</a:t>
            </a:r>
            <a:r>
              <a:rPr lang="en-US" altLang="x-none" sz="2400" b="1" dirty="0"/>
              <a:t>/</a:t>
            </a:r>
            <a:endParaRPr lang="en-US" altLang="x-none" sz="24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2673" name="文本占位符 458753"/>
          <p:cNvSpPr>
            <a:spLocks noGrp="1"/>
          </p:cNvSpPr>
          <p:nvPr>
            <p:ph idx="1"/>
          </p:nvPr>
        </p:nvSpPr>
        <p:spPr>
          <a:xfrm>
            <a:off x="1676400" y="219075"/>
            <a:ext cx="8812213" cy="5081588"/>
          </a:xfrm>
        </p:spPr>
        <p:txBody>
          <a:bodyPr anchor="t"/>
          <a:p>
            <a:pPr marL="0" indent="0">
              <a:lnSpc>
                <a:spcPct val="110000"/>
              </a:lnSpc>
              <a:buNone/>
            </a:pPr>
            <a:r>
              <a:rPr lang="en-US" altLang="x-none" sz="2800" b="1" dirty="0"/>
              <a:t>typedef struct VexNode</a:t>
            </a:r>
            <a:endParaRPr lang="en-US" altLang="x-none" sz="2800" b="1" dirty="0"/>
          </a:p>
          <a:p>
            <a:pPr marL="355600" lvl="1" indent="0">
              <a:lnSpc>
                <a:spcPct val="110000"/>
              </a:lnSpc>
              <a:buNone/>
            </a:pPr>
            <a:r>
              <a:rPr lang="en-US" altLang="x-none" b="1" dirty="0"/>
              <a:t>{  VexType  data;     </a:t>
            </a:r>
            <a:r>
              <a:rPr lang="en-US" altLang="x-none" sz="2400" b="1" dirty="0"/>
              <a:t>// </a:t>
            </a:r>
            <a:r>
              <a:rPr lang="zh-CN" altLang="en-US" sz="2400" b="1" dirty="0"/>
              <a:t>顶点信息</a:t>
            </a:r>
            <a:endParaRPr lang="zh-CN" altLang="en-US" sz="2400" b="1" dirty="0"/>
          </a:p>
          <a:p>
            <a:pPr marL="723900" lvl="2" indent="0">
              <a:lnSpc>
                <a:spcPct val="110000"/>
              </a:lnSpc>
              <a:buNone/>
            </a:pPr>
            <a:r>
              <a:rPr lang="en-US" altLang="x-none" sz="2800" b="1" dirty="0"/>
              <a:t>int  indegree ;   </a:t>
            </a:r>
            <a:r>
              <a:rPr lang="en-US" altLang="x-none" b="1" dirty="0"/>
              <a:t>//  </a:t>
            </a:r>
            <a:r>
              <a:rPr lang="zh-CN" altLang="en-US" b="1" dirty="0"/>
              <a:t>顶点的度</a:t>
            </a:r>
            <a:r>
              <a:rPr lang="en-US" altLang="x-none" b="1" dirty="0"/>
              <a:t>, </a:t>
            </a:r>
            <a:r>
              <a:rPr lang="zh-CN" altLang="en-US" b="1" dirty="0"/>
              <a:t>有向图是入度或出度或没有 </a:t>
            </a:r>
            <a:endParaRPr lang="zh-CN" altLang="en-US" b="1" dirty="0"/>
          </a:p>
          <a:p>
            <a:pPr marL="723900" lvl="2" indent="0">
              <a:lnSpc>
                <a:spcPct val="110000"/>
              </a:lnSpc>
              <a:buNone/>
            </a:pPr>
            <a:r>
              <a:rPr lang="en-US" altLang="x-none" sz="2800" b="1" dirty="0"/>
              <a:t>LinkNode  *firstarc ;    </a:t>
            </a:r>
            <a:r>
              <a:rPr lang="en-US" altLang="x-none" b="1" dirty="0"/>
              <a:t>// </a:t>
            </a:r>
            <a:r>
              <a:rPr lang="zh-CN" altLang="en-US" b="1" dirty="0"/>
              <a:t>指向第一个表结点</a:t>
            </a:r>
            <a:endParaRPr lang="zh-CN" altLang="en-US" b="1" dirty="0"/>
          </a:p>
          <a:p>
            <a:pPr marL="355600" lvl="1" indent="0">
              <a:lnSpc>
                <a:spcPct val="110000"/>
              </a:lnSpc>
              <a:buNone/>
            </a:pPr>
            <a:r>
              <a:rPr lang="en-US" altLang="x-none" b="1" dirty="0"/>
              <a:t>}VexNode ;     </a:t>
            </a:r>
            <a:r>
              <a:rPr lang="en-US" altLang="x-none" sz="2400" b="1" dirty="0"/>
              <a:t>/*  </a:t>
            </a:r>
            <a:r>
              <a:rPr lang="zh-CN" altLang="en-US" sz="2400" b="1" dirty="0"/>
              <a:t>顶点结点类型定义   *</a:t>
            </a:r>
            <a:r>
              <a:rPr lang="en-US" altLang="x-none" sz="2400" b="1" dirty="0"/>
              <a:t>/</a:t>
            </a:r>
            <a:endParaRPr lang="en-US" altLang="x-none" sz="2400" b="1" dirty="0"/>
          </a:p>
          <a:p>
            <a:pPr marL="0" indent="0">
              <a:lnSpc>
                <a:spcPct val="110000"/>
              </a:lnSpc>
              <a:buNone/>
            </a:pPr>
            <a:r>
              <a:rPr lang="en-US" altLang="x-none" sz="2800" b="1" dirty="0"/>
              <a:t>typedef struct ArcType</a:t>
            </a:r>
            <a:endParaRPr lang="en-US" altLang="x-none" sz="2800" b="1" dirty="0"/>
          </a:p>
          <a:p>
            <a:pPr marL="355600" lvl="1" indent="0">
              <a:lnSpc>
                <a:spcPct val="110000"/>
              </a:lnSpc>
              <a:buNone/>
            </a:pPr>
            <a:r>
              <a:rPr lang="en-US" altLang="x-none" b="1" dirty="0"/>
              <a:t>{  VexType  vex1, vex2 ;    </a:t>
            </a:r>
            <a:r>
              <a:rPr lang="en-US" altLang="x-none" sz="2400" b="1" dirty="0"/>
              <a:t>/*  </a:t>
            </a:r>
            <a:r>
              <a:rPr lang="zh-CN" altLang="en-US" sz="2400" b="1" dirty="0"/>
              <a:t>弧或边所依附的两个顶点 *</a:t>
            </a:r>
            <a:r>
              <a:rPr lang="en-US" altLang="x-none" sz="2400" b="1" dirty="0"/>
              <a:t>/</a:t>
            </a:r>
            <a:endParaRPr lang="en-US" altLang="x-none" sz="2400" b="1" dirty="0"/>
          </a:p>
          <a:p>
            <a:pPr marL="723900" lvl="2" indent="0">
              <a:lnSpc>
                <a:spcPct val="110000"/>
              </a:lnSpc>
              <a:buNone/>
            </a:pPr>
            <a:r>
              <a:rPr lang="en-US" altLang="x-none" sz="2800" b="1" dirty="0"/>
              <a:t>InfoType    info  ;       </a:t>
            </a:r>
            <a:r>
              <a:rPr lang="en-US" altLang="x-none" b="1" dirty="0"/>
              <a:t>// </a:t>
            </a:r>
            <a:r>
              <a:rPr lang="zh-CN" altLang="en-US" b="1" dirty="0"/>
              <a:t>与边或弧相关的信息</a:t>
            </a:r>
            <a:r>
              <a:rPr lang="en-US" altLang="x-none" b="1" dirty="0"/>
              <a:t>, </a:t>
            </a:r>
            <a:r>
              <a:rPr lang="zh-CN" altLang="en-US" b="1" dirty="0"/>
              <a:t>如权值</a:t>
            </a:r>
            <a:endParaRPr lang="zh-CN" altLang="en-US" b="1" dirty="0"/>
          </a:p>
          <a:p>
            <a:pPr marL="355600" lvl="1" indent="0">
              <a:lnSpc>
                <a:spcPct val="110000"/>
              </a:lnSpc>
              <a:buNone/>
            </a:pPr>
            <a:r>
              <a:rPr lang="en-US" altLang="x-none" b="1" dirty="0"/>
              <a:t>}ArcType ;     </a:t>
            </a:r>
            <a:r>
              <a:rPr lang="en-US" altLang="x-none" sz="2400" b="1" dirty="0"/>
              <a:t>/*  </a:t>
            </a:r>
            <a:r>
              <a:rPr lang="zh-CN" altLang="en-US" sz="2400" b="1" dirty="0"/>
              <a:t>弧或边的结构定义  *</a:t>
            </a:r>
            <a:r>
              <a:rPr lang="en-US" altLang="x-none" sz="2400" b="1" dirty="0"/>
              <a:t>/</a:t>
            </a:r>
            <a:endParaRPr lang="en-US" altLang="x-none" sz="2400"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3697" name="文本占位符 459777"/>
          <p:cNvSpPr>
            <a:spLocks noGrp="1"/>
          </p:cNvSpPr>
          <p:nvPr>
            <p:ph idx="1"/>
          </p:nvPr>
        </p:nvSpPr>
        <p:spPr>
          <a:xfrm>
            <a:off x="1676400" y="152400"/>
            <a:ext cx="8812213" cy="2844800"/>
          </a:xfrm>
        </p:spPr>
        <p:txBody>
          <a:bodyPr anchor="t"/>
          <a:p>
            <a:pPr marL="0" indent="0">
              <a:lnSpc>
                <a:spcPct val="110000"/>
              </a:lnSpc>
              <a:buNone/>
            </a:pPr>
            <a:r>
              <a:rPr lang="en-US" altLang="x-none" sz="2800" b="1" dirty="0"/>
              <a:t>typedef struct</a:t>
            </a:r>
            <a:endParaRPr lang="en-US" altLang="x-none" sz="2800" b="1" dirty="0"/>
          </a:p>
          <a:p>
            <a:pPr marL="355600" lvl="1" indent="0">
              <a:lnSpc>
                <a:spcPct val="110000"/>
              </a:lnSpc>
              <a:buNone/>
            </a:pPr>
            <a:r>
              <a:rPr lang="en-US" altLang="x-none" b="1" dirty="0"/>
              <a:t>{   GraphKind  kind ;       </a:t>
            </a:r>
            <a:r>
              <a:rPr lang="en-US" altLang="x-none" sz="2400" b="1" dirty="0"/>
              <a:t>/*  </a:t>
            </a:r>
            <a:r>
              <a:rPr lang="zh-CN" altLang="en-US" sz="2400" b="1" dirty="0"/>
              <a:t>图的种类标志   *</a:t>
            </a:r>
            <a:r>
              <a:rPr lang="en-US" altLang="x-none" sz="2400" b="1" dirty="0"/>
              <a:t>/</a:t>
            </a:r>
            <a:endParaRPr lang="en-US" altLang="x-none" sz="2400" b="1" dirty="0"/>
          </a:p>
          <a:p>
            <a:pPr marL="723900" lvl="2" indent="0">
              <a:lnSpc>
                <a:spcPct val="110000"/>
              </a:lnSpc>
              <a:buNone/>
            </a:pPr>
            <a:r>
              <a:rPr lang="en-US" altLang="x-none" sz="2800" b="1" dirty="0"/>
              <a:t>int vexnum ;</a:t>
            </a:r>
            <a:endParaRPr lang="en-US" altLang="x-none" sz="2800" b="1" dirty="0"/>
          </a:p>
          <a:p>
            <a:pPr marL="723900" lvl="2" indent="0">
              <a:lnSpc>
                <a:spcPct val="110000"/>
              </a:lnSpc>
              <a:buNone/>
            </a:pPr>
            <a:r>
              <a:rPr lang="en-US" altLang="x-none" sz="2800" b="1" dirty="0"/>
              <a:t>VexNode   AdjList[MAX_VEX] ;</a:t>
            </a:r>
            <a:endParaRPr lang="en-US" altLang="x-none" sz="2800" b="1" dirty="0"/>
          </a:p>
          <a:p>
            <a:pPr marL="355600" lvl="1" indent="0">
              <a:lnSpc>
                <a:spcPct val="110000"/>
              </a:lnSpc>
              <a:buNone/>
            </a:pPr>
            <a:r>
              <a:rPr lang="en-US" altLang="x-none" b="1" dirty="0"/>
              <a:t>}ALGraph ;     </a:t>
            </a:r>
            <a:r>
              <a:rPr lang="en-US" altLang="x-none" sz="2400" b="1" dirty="0"/>
              <a:t>/*  </a:t>
            </a:r>
            <a:r>
              <a:rPr lang="zh-CN" altLang="en-US" sz="2400" b="1" dirty="0"/>
              <a:t>图的结构定义   *</a:t>
            </a:r>
            <a:r>
              <a:rPr lang="en-US" altLang="x-none" sz="2400" b="1" dirty="0"/>
              <a:t>/</a:t>
            </a:r>
            <a:endParaRPr lang="en-US" altLang="x-none"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7857" name="文本占位符 423937"/>
          <p:cNvSpPr>
            <a:spLocks noGrp="1"/>
          </p:cNvSpPr>
          <p:nvPr>
            <p:ph idx="1"/>
          </p:nvPr>
        </p:nvSpPr>
        <p:spPr>
          <a:xfrm>
            <a:off x="1676400" y="260350"/>
            <a:ext cx="8839200" cy="5724525"/>
          </a:xfrm>
        </p:spPr>
        <p:txBody>
          <a:bodyPr anchor="t"/>
          <a:p>
            <a:pPr marL="0" indent="0">
              <a:lnSpc>
                <a:spcPct val="110000"/>
              </a:lnSpc>
              <a:buNone/>
            </a:pPr>
            <a:r>
              <a:rPr lang="zh-CN" altLang="en-US" b="1" dirty="0">
                <a:solidFill>
                  <a:schemeClr val="hlink"/>
                </a:solidFill>
              </a:rPr>
              <a:t>       </a:t>
            </a:r>
            <a:r>
              <a:rPr lang="zh-CN" altLang="en-US" b="1" dirty="0">
                <a:solidFill>
                  <a:schemeClr val="folHlink"/>
                </a:solidFill>
              </a:rPr>
              <a:t>弧</a:t>
            </a:r>
            <a:r>
              <a:rPr lang="en-US" altLang="x-none" b="1" dirty="0"/>
              <a:t>(Arc)</a:t>
            </a:r>
            <a:r>
              <a:rPr lang="en-US" altLang="x-none" sz="2800" b="1" dirty="0"/>
              <a:t> </a:t>
            </a:r>
            <a:r>
              <a:rPr lang="zh-CN" altLang="en-US" b="1" dirty="0"/>
              <a:t>：</a:t>
            </a:r>
            <a:r>
              <a:rPr lang="zh-CN" altLang="en-US" sz="2800" b="1" dirty="0"/>
              <a:t>表示两个顶点</a:t>
            </a:r>
            <a:r>
              <a:rPr lang="en-US" altLang="x-none" sz="2800" b="1" dirty="0"/>
              <a:t>v</a:t>
            </a:r>
            <a:r>
              <a:rPr lang="zh-CN" altLang="en-US" sz="2800" b="1" dirty="0"/>
              <a:t>和</a:t>
            </a:r>
            <a:r>
              <a:rPr lang="en-US" altLang="x-none" sz="2800" b="1" dirty="0"/>
              <a:t>w</a:t>
            </a:r>
            <a:r>
              <a:rPr lang="zh-CN" altLang="en-US" sz="2800" b="1" dirty="0"/>
              <a:t>之间存在一个关系，用顶点偶对</a:t>
            </a:r>
            <a:r>
              <a:rPr lang="en-US" altLang="x-none" sz="2800" b="1" dirty="0"/>
              <a:t>&lt;v,w&gt;</a:t>
            </a:r>
            <a:r>
              <a:rPr lang="zh-CN" altLang="en-US" sz="2800" b="1" dirty="0"/>
              <a:t>表示。通常根据图的顶点偶对将图分为有向图和无向图。</a:t>
            </a:r>
            <a:endParaRPr lang="zh-CN" altLang="en-US" sz="2800" b="1" dirty="0"/>
          </a:p>
          <a:p>
            <a:pPr marL="0" indent="0">
              <a:lnSpc>
                <a:spcPct val="110000"/>
              </a:lnSpc>
              <a:buNone/>
            </a:pPr>
            <a:r>
              <a:rPr lang="zh-CN" altLang="en-US" b="1" dirty="0">
                <a:solidFill>
                  <a:schemeClr val="hlink"/>
                </a:solidFill>
              </a:rPr>
              <a:t>      </a:t>
            </a:r>
            <a:r>
              <a:rPr lang="zh-CN" altLang="en-US" b="1" dirty="0">
                <a:solidFill>
                  <a:schemeClr val="folHlink"/>
                </a:solidFill>
              </a:rPr>
              <a:t>有向图</a:t>
            </a:r>
            <a:r>
              <a:rPr lang="en-US" altLang="x-none" b="1" dirty="0"/>
              <a:t>(Digraph)</a:t>
            </a:r>
            <a:r>
              <a:rPr lang="zh-CN" altLang="en-US" b="1" dirty="0"/>
              <a:t>：</a:t>
            </a:r>
            <a:r>
              <a:rPr lang="zh-CN" altLang="en-US" sz="2800" b="1" dirty="0"/>
              <a:t> 若图</a:t>
            </a:r>
            <a:r>
              <a:rPr lang="en-US" altLang="x-none" sz="2800" b="1" dirty="0"/>
              <a:t>G</a:t>
            </a:r>
            <a:r>
              <a:rPr lang="zh-CN" altLang="en-US" sz="2800" b="1" dirty="0"/>
              <a:t>的关系集合</a:t>
            </a:r>
            <a:r>
              <a:rPr lang="en-US" altLang="x-none" sz="2800" b="1" dirty="0"/>
              <a:t>E(G)</a:t>
            </a:r>
            <a:r>
              <a:rPr lang="zh-CN" altLang="en-US" sz="2800" b="1" dirty="0"/>
              <a:t>中，顶点偶对</a:t>
            </a:r>
            <a:r>
              <a:rPr lang="en-US" altLang="x-none" sz="2800" b="1" dirty="0"/>
              <a:t>&lt;v,w&gt;</a:t>
            </a:r>
            <a:r>
              <a:rPr lang="zh-CN" altLang="en-US" sz="2800" b="1" dirty="0"/>
              <a:t>的</a:t>
            </a:r>
            <a:r>
              <a:rPr lang="en-US" altLang="x-none" sz="2800" b="1" dirty="0">
                <a:solidFill>
                  <a:schemeClr val="accent1"/>
                </a:solidFill>
              </a:rPr>
              <a:t>v</a:t>
            </a:r>
            <a:r>
              <a:rPr lang="zh-CN" altLang="en-US" sz="2800" b="1" dirty="0">
                <a:solidFill>
                  <a:schemeClr val="accent1"/>
                </a:solidFill>
              </a:rPr>
              <a:t>和</a:t>
            </a:r>
            <a:r>
              <a:rPr lang="en-US" altLang="x-none" sz="2800" b="1" dirty="0">
                <a:solidFill>
                  <a:schemeClr val="accent1"/>
                </a:solidFill>
              </a:rPr>
              <a:t>w</a:t>
            </a:r>
            <a:r>
              <a:rPr lang="zh-CN" altLang="en-US" sz="2800" b="1" dirty="0">
                <a:solidFill>
                  <a:schemeClr val="accent1"/>
                </a:solidFill>
              </a:rPr>
              <a:t>之间是</a:t>
            </a:r>
            <a:r>
              <a:rPr lang="zh-CN" altLang="en-US" sz="2800" b="1" u="sng" dirty="0">
                <a:solidFill>
                  <a:schemeClr val="accent1"/>
                </a:solidFill>
              </a:rPr>
              <a:t>有序</a:t>
            </a:r>
            <a:r>
              <a:rPr lang="zh-CN" altLang="en-US" sz="2800" b="1" dirty="0"/>
              <a:t>的，称图</a:t>
            </a:r>
            <a:r>
              <a:rPr lang="en-US" altLang="x-none" sz="2800" b="1" dirty="0"/>
              <a:t>G</a:t>
            </a:r>
            <a:r>
              <a:rPr lang="zh-CN" altLang="en-US" sz="2800" b="1" dirty="0"/>
              <a:t>是有向图。</a:t>
            </a:r>
            <a:endParaRPr lang="zh-CN" altLang="en-US" sz="2800" b="1" dirty="0"/>
          </a:p>
          <a:p>
            <a:pPr marL="0" indent="0">
              <a:lnSpc>
                <a:spcPct val="110000"/>
              </a:lnSpc>
              <a:buNone/>
            </a:pPr>
            <a:r>
              <a:rPr lang="zh-CN" altLang="en-US" sz="2800" b="1" dirty="0"/>
              <a:t>      在有向图中，若 </a:t>
            </a:r>
            <a:r>
              <a:rPr lang="en-US" altLang="x-none" sz="2800" b="1" dirty="0"/>
              <a:t>&lt;v,w&gt;</a:t>
            </a:r>
            <a:r>
              <a:rPr lang="en-US" altLang="x-none" sz="2800" b="1" dirty="0">
                <a:latin typeface="楷体_GB2312" pitchFamily="1" charset="-122"/>
                <a:ea typeface="楷体_GB2312" pitchFamily="1" charset="-122"/>
                <a:sym typeface="Symbol" panose="05050102010706020507" pitchFamily="2" charset="2"/>
              </a:rPr>
              <a:t></a:t>
            </a:r>
            <a:r>
              <a:rPr lang="en-US" altLang="x-none" sz="2800" b="1" dirty="0"/>
              <a:t>E(G) </a:t>
            </a:r>
            <a:r>
              <a:rPr lang="zh-CN" altLang="en-US" sz="2800" b="1" dirty="0"/>
              <a:t>，表示从顶点</a:t>
            </a:r>
            <a:r>
              <a:rPr lang="en-US" altLang="x-none" sz="2800" b="1" dirty="0"/>
              <a:t>v</a:t>
            </a:r>
            <a:r>
              <a:rPr lang="zh-CN" altLang="en-US" sz="2800" b="1" dirty="0"/>
              <a:t>到顶点</a:t>
            </a:r>
            <a:r>
              <a:rPr lang="en-US" altLang="x-none" sz="2800" b="1" dirty="0"/>
              <a:t>w</a:t>
            </a:r>
            <a:r>
              <a:rPr lang="zh-CN" altLang="en-US" sz="2800" b="1" dirty="0"/>
              <a:t>有一条</a:t>
            </a:r>
            <a:r>
              <a:rPr lang="zh-CN" altLang="en-US" sz="2800" b="1" dirty="0">
                <a:solidFill>
                  <a:schemeClr val="folHlink"/>
                </a:solidFill>
              </a:rPr>
              <a:t>弧</a:t>
            </a:r>
            <a:r>
              <a:rPr lang="zh-CN" altLang="en-US" sz="2800" b="1" dirty="0"/>
              <a:t>。 其中：</a:t>
            </a:r>
            <a:r>
              <a:rPr lang="en-US" altLang="x-none" sz="2800" b="1" dirty="0"/>
              <a:t>v</a:t>
            </a:r>
            <a:r>
              <a:rPr lang="zh-CN" altLang="en-US" sz="2800" b="1" dirty="0"/>
              <a:t>称为</a:t>
            </a:r>
            <a:r>
              <a:rPr lang="zh-CN" altLang="en-US" sz="2800" b="1" dirty="0">
                <a:solidFill>
                  <a:schemeClr val="folHlink"/>
                </a:solidFill>
              </a:rPr>
              <a:t>弧尾</a:t>
            </a:r>
            <a:r>
              <a:rPr lang="en-US" altLang="x-none" sz="2800" b="1" dirty="0"/>
              <a:t>(tail)</a:t>
            </a:r>
            <a:r>
              <a:rPr lang="zh-CN" altLang="en-US" sz="2800" b="1" dirty="0"/>
              <a:t>或</a:t>
            </a:r>
            <a:r>
              <a:rPr lang="zh-CN" altLang="en-US" sz="2800" b="1" dirty="0">
                <a:solidFill>
                  <a:schemeClr val="folHlink"/>
                </a:solidFill>
              </a:rPr>
              <a:t>始点</a:t>
            </a:r>
            <a:r>
              <a:rPr lang="en-US" altLang="x-none" sz="2800" b="1" dirty="0"/>
              <a:t>(initial</a:t>
            </a:r>
            <a:r>
              <a:rPr lang="en-US" altLang="x-none" sz="2800" b="1" dirty="0">
                <a:solidFill>
                  <a:schemeClr val="folHlink"/>
                </a:solidFill>
              </a:rPr>
              <a:t> </a:t>
            </a:r>
            <a:r>
              <a:rPr lang="en-US" altLang="x-none" sz="2800" b="1" dirty="0"/>
              <a:t>node)</a:t>
            </a:r>
            <a:r>
              <a:rPr lang="zh-CN" altLang="en-US" sz="2800" b="1" dirty="0"/>
              <a:t>，</a:t>
            </a:r>
            <a:r>
              <a:rPr lang="en-US" altLang="x-none" sz="2800" b="1" dirty="0"/>
              <a:t>w</a:t>
            </a:r>
            <a:r>
              <a:rPr lang="zh-CN" altLang="en-US" sz="2800" b="1" dirty="0"/>
              <a:t>称为</a:t>
            </a:r>
            <a:r>
              <a:rPr lang="zh-CN" altLang="en-US" sz="2800" b="1" dirty="0">
                <a:solidFill>
                  <a:schemeClr val="folHlink"/>
                </a:solidFill>
              </a:rPr>
              <a:t>弧头</a:t>
            </a:r>
            <a:r>
              <a:rPr lang="en-US" altLang="x-none" sz="2800" b="1" dirty="0"/>
              <a:t>(head)</a:t>
            </a:r>
            <a:r>
              <a:rPr lang="zh-CN" altLang="en-US" sz="2800" b="1" dirty="0"/>
              <a:t>或</a:t>
            </a:r>
            <a:r>
              <a:rPr lang="zh-CN" altLang="en-US" sz="2800" b="1" dirty="0">
                <a:solidFill>
                  <a:schemeClr val="folHlink"/>
                </a:solidFill>
              </a:rPr>
              <a:t>终点</a:t>
            </a:r>
            <a:r>
              <a:rPr lang="en-US" altLang="x-none" sz="2800" b="1" dirty="0"/>
              <a:t>(terminal node)</a:t>
            </a:r>
            <a:r>
              <a:rPr lang="en-US" altLang="x-none" sz="2800" b="1" dirty="0">
                <a:solidFill>
                  <a:schemeClr val="hlink"/>
                </a:solidFill>
              </a:rPr>
              <a:t> </a:t>
            </a:r>
            <a:r>
              <a:rPr lang="zh-CN" altLang="en-US" sz="2800" b="1" dirty="0"/>
              <a:t>。</a:t>
            </a:r>
            <a:endParaRPr lang="zh-CN" altLang="en-US" sz="2800" b="1" dirty="0"/>
          </a:p>
          <a:p>
            <a:pPr marL="0" indent="0">
              <a:lnSpc>
                <a:spcPct val="110000"/>
              </a:lnSpc>
              <a:buNone/>
            </a:pPr>
            <a:r>
              <a:rPr lang="zh-CN" altLang="en-US" b="1" dirty="0">
                <a:solidFill>
                  <a:schemeClr val="hlink"/>
                </a:solidFill>
              </a:rPr>
              <a:t>      </a:t>
            </a:r>
            <a:r>
              <a:rPr lang="zh-CN" altLang="en-US" b="1" dirty="0">
                <a:solidFill>
                  <a:schemeClr val="folHlink"/>
                </a:solidFill>
              </a:rPr>
              <a:t>无向图</a:t>
            </a:r>
            <a:r>
              <a:rPr lang="en-US" altLang="x-none" b="1" dirty="0">
                <a:solidFill>
                  <a:schemeClr val="folHlink"/>
                </a:solidFill>
              </a:rPr>
              <a:t>(Undigraph)</a:t>
            </a:r>
            <a:r>
              <a:rPr lang="zh-CN" altLang="en-US" b="1" dirty="0"/>
              <a:t>：</a:t>
            </a:r>
            <a:r>
              <a:rPr lang="zh-CN" altLang="en-US" sz="2800" b="1" dirty="0"/>
              <a:t> 若图</a:t>
            </a:r>
            <a:r>
              <a:rPr lang="en-US" altLang="x-none" sz="2800" b="1" dirty="0"/>
              <a:t>G</a:t>
            </a:r>
            <a:r>
              <a:rPr lang="zh-CN" altLang="en-US" sz="2800" b="1" dirty="0"/>
              <a:t>的关系集合</a:t>
            </a:r>
            <a:r>
              <a:rPr lang="en-US" altLang="x-none" sz="2800" b="1" dirty="0"/>
              <a:t>E(G)</a:t>
            </a:r>
            <a:r>
              <a:rPr lang="zh-CN" altLang="en-US" sz="2800" b="1" dirty="0"/>
              <a:t>中，顶点偶对</a:t>
            </a:r>
            <a:r>
              <a:rPr lang="en-US" altLang="x-none" sz="2800" b="1" dirty="0"/>
              <a:t>&lt;v,w&gt;</a:t>
            </a:r>
            <a:r>
              <a:rPr lang="zh-CN" altLang="en-US" sz="2800" b="1" dirty="0"/>
              <a:t>的</a:t>
            </a:r>
            <a:r>
              <a:rPr lang="en-US" altLang="x-none" sz="2800" b="1" dirty="0">
                <a:solidFill>
                  <a:schemeClr val="accent1"/>
                </a:solidFill>
              </a:rPr>
              <a:t>v</a:t>
            </a:r>
            <a:r>
              <a:rPr lang="zh-CN" altLang="en-US" sz="2800" b="1" dirty="0">
                <a:solidFill>
                  <a:schemeClr val="accent1"/>
                </a:solidFill>
              </a:rPr>
              <a:t>和</a:t>
            </a:r>
            <a:r>
              <a:rPr lang="en-US" altLang="x-none" sz="2800" b="1" dirty="0">
                <a:solidFill>
                  <a:schemeClr val="accent1"/>
                </a:solidFill>
              </a:rPr>
              <a:t>w</a:t>
            </a:r>
            <a:r>
              <a:rPr lang="zh-CN" altLang="en-US" sz="2800" b="1" dirty="0">
                <a:solidFill>
                  <a:schemeClr val="accent1"/>
                </a:solidFill>
              </a:rPr>
              <a:t>之间是</a:t>
            </a:r>
            <a:r>
              <a:rPr lang="zh-CN" altLang="en-US" sz="2800" b="1" u="sng" dirty="0">
                <a:solidFill>
                  <a:schemeClr val="accent1"/>
                </a:solidFill>
              </a:rPr>
              <a:t>无序</a:t>
            </a:r>
            <a:r>
              <a:rPr lang="zh-CN" altLang="en-US" sz="2800" b="1" dirty="0"/>
              <a:t>的，称图</a:t>
            </a:r>
            <a:r>
              <a:rPr lang="en-US" altLang="x-none" sz="2800" b="1" dirty="0"/>
              <a:t>G</a:t>
            </a:r>
            <a:r>
              <a:rPr lang="zh-CN" altLang="en-US" sz="2800" b="1" dirty="0"/>
              <a:t>是无向图。       </a:t>
            </a:r>
            <a:endParaRPr lang="zh-CN" altLang="en-US"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4721" name="文本占位符 460801"/>
          <p:cNvSpPr>
            <a:spLocks noGrp="1"/>
          </p:cNvSpPr>
          <p:nvPr>
            <p:ph idx="1"/>
          </p:nvPr>
        </p:nvSpPr>
        <p:spPr>
          <a:xfrm>
            <a:off x="1676400" y="368300"/>
            <a:ext cx="8812213" cy="5148263"/>
          </a:xfrm>
        </p:spPr>
        <p:txBody>
          <a:bodyPr anchor="t"/>
          <a:p>
            <a:pPr marL="0" indent="0">
              <a:lnSpc>
                <a:spcPct val="110000"/>
              </a:lnSpc>
              <a:buNone/>
            </a:pPr>
            <a:r>
              <a:rPr lang="zh-CN" altLang="en-US" sz="2800" b="1" dirty="0"/>
              <a:t>        利用上述的存储结构描述，可方便地实现图的基本操作。</a:t>
            </a:r>
            <a:endParaRPr lang="zh-CN" altLang="en-US" sz="2800" b="1" dirty="0">
              <a:solidFill>
                <a:schemeClr val="folHlink"/>
              </a:solidFill>
            </a:endParaRPr>
          </a:p>
          <a:p>
            <a:pPr marL="0" indent="0">
              <a:lnSpc>
                <a:spcPct val="110000"/>
              </a:lnSpc>
              <a:buNone/>
            </a:pPr>
            <a:r>
              <a:rPr lang="en-US" altLang="x-none" sz="3600" b="1" dirty="0">
                <a:solidFill>
                  <a:schemeClr val="folHlink"/>
                </a:solidFill>
              </a:rPr>
              <a:t>(1)  </a:t>
            </a:r>
            <a:r>
              <a:rPr lang="zh-CN" altLang="en-US" sz="3600" b="1" dirty="0">
                <a:solidFill>
                  <a:schemeClr val="folHlink"/>
                </a:solidFill>
              </a:rPr>
              <a:t>图的创建</a:t>
            </a:r>
            <a:endParaRPr lang="zh-CN" altLang="en-US" sz="3600" b="1" dirty="0">
              <a:solidFill>
                <a:schemeClr val="folHlink"/>
              </a:solidFill>
            </a:endParaRPr>
          </a:p>
          <a:p>
            <a:pPr marL="0" indent="0">
              <a:lnSpc>
                <a:spcPct val="110000"/>
              </a:lnSpc>
              <a:buNone/>
            </a:pPr>
            <a:r>
              <a:rPr lang="en-US" altLang="x-none" sz="2800" b="1" dirty="0"/>
              <a:t>ALGraph *Create_Graph(ALGraph * G)</a:t>
            </a:r>
            <a:endParaRPr lang="en-US" altLang="x-none" sz="2800" b="1" dirty="0"/>
          </a:p>
          <a:p>
            <a:pPr marL="355600" lvl="1" indent="0">
              <a:lnSpc>
                <a:spcPct val="110000"/>
              </a:lnSpc>
              <a:buNone/>
            </a:pPr>
            <a:r>
              <a:rPr lang="en-US" altLang="x-none" b="1" dirty="0"/>
              <a:t>{   printf(“</a:t>
            </a:r>
            <a:r>
              <a:rPr lang="zh-CN" altLang="en-US" b="1" dirty="0"/>
              <a:t>请输入图的种类标志：”</a:t>
            </a:r>
            <a:r>
              <a:rPr lang="en-US" altLang="x-none" b="1" dirty="0"/>
              <a:t>) ;</a:t>
            </a:r>
            <a:endParaRPr lang="en-US" altLang="x-none" b="1" dirty="0"/>
          </a:p>
          <a:p>
            <a:pPr marL="723900" lvl="2" indent="0">
              <a:lnSpc>
                <a:spcPct val="110000"/>
              </a:lnSpc>
              <a:buNone/>
            </a:pPr>
            <a:r>
              <a:rPr lang="en-US" altLang="x-none" sz="2800" b="1" dirty="0"/>
              <a:t>scanf(“%d”, &amp;G-&gt;kind) ;</a:t>
            </a:r>
            <a:endParaRPr lang="en-US" altLang="x-none" sz="2800" b="1" dirty="0"/>
          </a:p>
          <a:p>
            <a:pPr marL="723900" lvl="2" indent="0">
              <a:lnSpc>
                <a:spcPct val="110000"/>
              </a:lnSpc>
              <a:buNone/>
            </a:pPr>
            <a:r>
              <a:rPr lang="en-US" altLang="x-none" sz="2800" b="1" dirty="0"/>
              <a:t>G-&gt;vexnum=0 ;       </a:t>
            </a:r>
            <a:r>
              <a:rPr lang="en-US" altLang="x-none" b="1" dirty="0"/>
              <a:t>/*  </a:t>
            </a:r>
            <a:r>
              <a:rPr lang="zh-CN" altLang="en-US" b="1" dirty="0"/>
              <a:t>初始化顶点个数  *</a:t>
            </a:r>
            <a:r>
              <a:rPr lang="en-US" altLang="x-none" b="1" dirty="0"/>
              <a:t>/</a:t>
            </a:r>
            <a:endParaRPr lang="en-US" altLang="x-none" b="1" dirty="0"/>
          </a:p>
          <a:p>
            <a:pPr marL="723900" lvl="2" indent="0">
              <a:lnSpc>
                <a:spcPct val="110000"/>
              </a:lnSpc>
              <a:buNone/>
            </a:pPr>
            <a:r>
              <a:rPr lang="en-US" altLang="x-none" sz="2800" b="1" dirty="0"/>
              <a:t>return(G) ; </a:t>
            </a:r>
            <a:endParaRPr lang="en-US" altLang="x-none" sz="2800" b="1" dirty="0"/>
          </a:p>
          <a:p>
            <a:pPr marL="355600" lvl="1" indent="0">
              <a:lnSpc>
                <a:spcPct val="110000"/>
              </a:lnSpc>
              <a:buNone/>
            </a:pPr>
            <a:r>
              <a:rPr lang="en-US" altLang="x-none" b="1" dirty="0"/>
              <a:t>}</a:t>
            </a:r>
            <a:endParaRPr lang="en-US" altLang="x-none"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5745" name="矩形 461825"/>
          <p:cNvSpPr/>
          <p:nvPr/>
        </p:nvSpPr>
        <p:spPr>
          <a:xfrm>
            <a:off x="1676400" y="225425"/>
            <a:ext cx="8839200" cy="5651500"/>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en-US" altLang="x-none" sz="3200" b="1" dirty="0">
                <a:solidFill>
                  <a:schemeClr val="folHlink"/>
                </a:solidFill>
                <a:latin typeface="Times New Roman" panose="02020603050405020304" pitchFamily="2" charset="0"/>
                <a:ea typeface="宋体" panose="02010600030101010101" pitchFamily="2" charset="-122"/>
              </a:rPr>
              <a:t>(2)  </a:t>
            </a:r>
            <a:r>
              <a:rPr lang="zh-CN" altLang="en-US" sz="3200" b="1" dirty="0">
                <a:solidFill>
                  <a:schemeClr val="folHlink"/>
                </a:solidFill>
                <a:latin typeface="Times New Roman" panose="02020603050405020304" pitchFamily="2" charset="0"/>
                <a:ea typeface="宋体" panose="02010600030101010101" pitchFamily="2" charset="-122"/>
              </a:rPr>
              <a:t>图的顶点定位</a:t>
            </a:r>
            <a:endParaRPr lang="zh-CN" altLang="en-US" sz="3200" b="1" dirty="0">
              <a:solidFill>
                <a:schemeClr val="folHlink"/>
              </a:solidFill>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图的顶点定位实际上是确定一个顶点在</a:t>
            </a:r>
            <a:r>
              <a:rPr lang="en-US" altLang="x-none" sz="2800" b="1" dirty="0">
                <a:latin typeface="Times New Roman" panose="02020603050405020304" pitchFamily="2" charset="0"/>
                <a:ea typeface="宋体" panose="02010600030101010101" pitchFamily="2" charset="-122"/>
              </a:rPr>
              <a:t>AdjList</a:t>
            </a:r>
            <a:r>
              <a:rPr lang="zh-CN" altLang="en-US" sz="2800" b="1" dirty="0">
                <a:latin typeface="Times New Roman" panose="02020603050405020304" pitchFamily="2" charset="0"/>
                <a:ea typeface="宋体" panose="02010600030101010101" pitchFamily="2" charset="-122"/>
              </a:rPr>
              <a:t>数组中的某个元素的</a:t>
            </a:r>
            <a:r>
              <a:rPr lang="en-US" altLang="x-none" sz="2800" b="1" dirty="0">
                <a:latin typeface="Times New Roman" panose="02020603050405020304" pitchFamily="2" charset="0"/>
                <a:ea typeface="宋体" panose="02010600030101010101" pitchFamily="2" charset="-122"/>
              </a:rPr>
              <a:t>data</a:t>
            </a:r>
            <a:r>
              <a:rPr lang="zh-CN" altLang="en-US" sz="2800" b="1" dirty="0">
                <a:latin typeface="Times New Roman" panose="02020603050405020304" pitchFamily="2" charset="0"/>
                <a:ea typeface="宋体" panose="02010600030101010101" pitchFamily="2" charset="-122"/>
              </a:rPr>
              <a:t>域内容。</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3200" b="1" dirty="0">
                <a:solidFill>
                  <a:schemeClr val="folHlink"/>
                </a:solidFill>
                <a:latin typeface="Times New Roman" panose="02020603050405020304" pitchFamily="2" charset="0"/>
                <a:ea typeface="宋体" panose="02010600030101010101" pitchFamily="2" charset="-122"/>
              </a:rPr>
              <a:t>算法实现</a:t>
            </a:r>
            <a:r>
              <a:rPr lang="zh-CN" altLang="en-US" sz="3200" b="1" dirty="0">
                <a:latin typeface="Times New Roman" panose="02020603050405020304" pitchFamily="2" charset="0"/>
                <a:ea typeface="宋体" panose="02010600030101010101" pitchFamily="2" charset="-122"/>
              </a:rPr>
              <a:t>：</a:t>
            </a:r>
            <a:endParaRPr lang="zh-CN" altLang="en-US" sz="32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int  LocateVex(ALGraph *G , VexType *vp)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int  k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(k=0 ; k&lt;G-&gt;vexnum ; k++)</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(G-&gt;AdjList[k].data==*vp)  return(k)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return(-1)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图中无此顶点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6769" name="矩形 462849"/>
          <p:cNvSpPr/>
          <p:nvPr/>
        </p:nvSpPr>
        <p:spPr>
          <a:xfrm>
            <a:off x="1676400" y="304800"/>
            <a:ext cx="8839200" cy="6148388"/>
          </a:xfrm>
          <a:prstGeom prst="rect">
            <a:avLst/>
          </a:prstGeom>
          <a:noFill/>
          <a:ln w="9525">
            <a:noFill/>
          </a:ln>
        </p:spPr>
        <p:txBody>
          <a:bodyPr anchor="t"/>
          <a:p>
            <a:pPr>
              <a:lnSpc>
                <a:spcPct val="110000"/>
              </a:lnSpc>
              <a:spcBef>
                <a:spcPct val="20000"/>
              </a:spcBef>
            </a:pPr>
            <a:r>
              <a:rPr lang="en-US" altLang="x-none" sz="3200" b="1" dirty="0">
                <a:solidFill>
                  <a:schemeClr val="folHlink"/>
                </a:solidFill>
                <a:latin typeface="Times New Roman" panose="02020603050405020304" pitchFamily="2" charset="0"/>
                <a:ea typeface="宋体" panose="02010600030101010101" pitchFamily="2" charset="-122"/>
              </a:rPr>
              <a:t>(3)  </a:t>
            </a:r>
            <a:r>
              <a:rPr lang="zh-CN" altLang="en-US" sz="3200" b="1" dirty="0">
                <a:solidFill>
                  <a:schemeClr val="folHlink"/>
                </a:solidFill>
                <a:latin typeface="Times New Roman" panose="02020603050405020304" pitchFamily="2" charset="0"/>
                <a:ea typeface="宋体" panose="02010600030101010101" pitchFamily="2" charset="-122"/>
              </a:rPr>
              <a:t>向图中增加顶点</a:t>
            </a:r>
            <a:endParaRPr lang="zh-CN" altLang="en-US" sz="3200" b="1" dirty="0">
              <a:solidFill>
                <a:schemeClr val="folHlink"/>
              </a:solidFill>
              <a:latin typeface="Times New Roman" panose="02020603050405020304" pitchFamily="2" charset="0"/>
              <a:ea typeface="宋体" panose="02010600030101010101" pitchFamily="2" charset="-122"/>
            </a:endParaRPr>
          </a:p>
          <a:p>
            <a:pPr>
              <a:lnSpc>
                <a:spcPct val="110000"/>
              </a:lnSpc>
              <a:spcBef>
                <a:spcPct val="20000"/>
              </a:spcBef>
            </a:pPr>
            <a:r>
              <a:rPr lang="zh-CN" altLang="en-US" sz="24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向图中增加一个顶点的操作，在</a:t>
            </a:r>
            <a:r>
              <a:rPr lang="en-US" altLang="x-none" sz="2800" b="1" dirty="0">
                <a:latin typeface="Times New Roman" panose="02020603050405020304" pitchFamily="2" charset="0"/>
                <a:ea typeface="宋体" panose="02010600030101010101" pitchFamily="2" charset="-122"/>
              </a:rPr>
              <a:t>AdjList</a:t>
            </a:r>
            <a:r>
              <a:rPr lang="zh-CN" altLang="en-US" sz="2800" b="1" dirty="0">
                <a:latin typeface="Times New Roman" panose="02020603050405020304" pitchFamily="2" charset="0"/>
                <a:ea typeface="宋体" panose="02010600030101010101" pitchFamily="2" charset="-122"/>
              </a:rPr>
              <a:t>数组的末尾增加一个数据元素。</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3200" b="1" dirty="0">
                <a:solidFill>
                  <a:schemeClr val="folHlink"/>
                </a:solidFill>
                <a:latin typeface="Times New Roman" panose="02020603050405020304" pitchFamily="2" charset="0"/>
                <a:ea typeface="宋体" panose="02010600030101010101" pitchFamily="2" charset="-122"/>
              </a:rPr>
              <a:t>算法实现</a:t>
            </a:r>
            <a:r>
              <a:rPr lang="zh-CN" altLang="en-US" sz="3200" b="1" dirty="0">
                <a:latin typeface="Times New Roman" panose="02020603050405020304" pitchFamily="2" charset="0"/>
                <a:ea typeface="宋体" panose="02010600030101010101" pitchFamily="2" charset="-122"/>
              </a:rPr>
              <a:t>：</a:t>
            </a:r>
            <a:endParaRPr lang="zh-CN" altLang="en-US" sz="32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int  AddVertex(ALGraph *G , VexType *vp)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int  k , j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(G-&gt;vexnum&gt;=MAX_VEX)</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printf(“Vertex Overflow !\n”) ;  return(-1) ;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(LocateVex(G , vp)!=-1)</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printf(“Vertex has existed !\n”) ; return(-1) ;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G-&gt;AdjList[G-&gt;vexnum].data=*vp ;</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7793" name="矩形 463873"/>
          <p:cNvSpPr/>
          <p:nvPr/>
        </p:nvSpPr>
        <p:spPr>
          <a:xfrm>
            <a:off x="1676400" y="188913"/>
            <a:ext cx="8839200" cy="6480175"/>
          </a:xfrm>
          <a:prstGeom prst="rect">
            <a:avLst/>
          </a:prstGeom>
          <a:noFill/>
          <a:ln w="9525">
            <a:noFill/>
          </a:ln>
        </p:spPr>
        <p:txBody>
          <a:bodyPr anchor="t"/>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G-&gt;AdjList[G-&gt;vexnum].degree=0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G-&gt;AdjList[G-&gt;vexnum].firstarc=NULL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k=++G-&gt;vexnum ;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return(k) ;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pPr>
            <a:r>
              <a:rPr lang="en-US" altLang="x-none" sz="3200" b="1" dirty="0">
                <a:solidFill>
                  <a:schemeClr val="folHlink"/>
                </a:solidFill>
                <a:latin typeface="Times New Roman" panose="02020603050405020304" pitchFamily="2" charset="0"/>
                <a:ea typeface="宋体" panose="02010600030101010101" pitchFamily="2" charset="-122"/>
              </a:rPr>
              <a:t>(4)  </a:t>
            </a:r>
            <a:r>
              <a:rPr lang="zh-CN" altLang="en-US" sz="3200" b="1" dirty="0">
                <a:solidFill>
                  <a:schemeClr val="folHlink"/>
                </a:solidFill>
                <a:latin typeface="Times New Roman" panose="02020603050405020304" pitchFamily="2" charset="0"/>
                <a:ea typeface="宋体" panose="02010600030101010101" pitchFamily="2" charset="-122"/>
              </a:rPr>
              <a:t>向图中增加一条弧</a:t>
            </a:r>
            <a:endParaRPr lang="zh-CN" altLang="en-US" sz="3200" b="1" dirty="0">
              <a:solidFill>
                <a:schemeClr val="folHlink"/>
              </a:solidFill>
              <a:latin typeface="Times New Roman" panose="02020603050405020304" pitchFamily="2" charset="0"/>
              <a:ea typeface="宋体" panose="02010600030101010101" pitchFamily="2" charset="-122"/>
            </a:endParaRPr>
          </a:p>
          <a:p>
            <a:pPr>
              <a:lnSpc>
                <a:spcPct val="110000"/>
              </a:lnSpc>
              <a:spcBef>
                <a:spcPct val="20000"/>
              </a:spcBef>
            </a:pPr>
            <a:r>
              <a:rPr lang="zh-CN" altLang="en-US" sz="2400" b="1"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根据给定的弧或边所依附的顶点，修改单链表：无向图修改两个单链表；有向图修改一个单链表。</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3200" b="1" dirty="0">
                <a:solidFill>
                  <a:schemeClr val="folHlink"/>
                </a:solidFill>
                <a:latin typeface="Times New Roman" panose="02020603050405020304" pitchFamily="2" charset="0"/>
                <a:ea typeface="宋体" panose="02010600030101010101" pitchFamily="2" charset="-122"/>
              </a:rPr>
              <a:t>算法实现</a:t>
            </a:r>
            <a:r>
              <a:rPr lang="zh-CN" altLang="en-US" sz="3200" b="1" dirty="0">
                <a:latin typeface="Times New Roman" panose="02020603050405020304" pitchFamily="2" charset="0"/>
                <a:ea typeface="宋体" panose="02010600030101010101" pitchFamily="2" charset="-122"/>
              </a:rPr>
              <a:t>：</a:t>
            </a:r>
            <a:endParaRPr lang="zh-CN" altLang="en-US" sz="3200" b="1" dirty="0">
              <a:latin typeface="Times New Roman" panose="02020603050405020304" pitchFamily="2" charset="0"/>
              <a:ea typeface="宋体" panose="02010600030101010101" pitchFamily="2" charset="-122"/>
            </a:endParaRPr>
          </a:p>
          <a:p>
            <a:pPr>
              <a:lnSpc>
                <a:spcPct val="110000"/>
              </a:lnSpc>
              <a:spcBef>
                <a:spcPct val="20000"/>
              </a:spcBef>
            </a:pPr>
            <a:r>
              <a:rPr lang="en-US" altLang="x-none" sz="2800" b="1" dirty="0">
                <a:latin typeface="Times New Roman" panose="02020603050405020304" pitchFamily="2" charset="0"/>
                <a:ea typeface="宋体" panose="02010600030101010101" pitchFamily="2" charset="-122"/>
              </a:rPr>
              <a:t>int  AddArc(ALGraph *G , ArcType *arc)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  int  k , j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LinkNode *p ,*q ;</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8817" name="矩形 464897"/>
          <p:cNvSpPr/>
          <p:nvPr/>
        </p:nvSpPr>
        <p:spPr>
          <a:xfrm>
            <a:off x="1676400" y="260350"/>
            <a:ext cx="8812213" cy="6324600"/>
          </a:xfrm>
          <a:prstGeom prst="rect">
            <a:avLst/>
          </a:prstGeom>
          <a:noFill/>
          <a:ln w="9525">
            <a:noFill/>
          </a:ln>
        </p:spPr>
        <p:txBody>
          <a:bodyPr anchor="t"/>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k=LocateVex(G , &amp;arc-&gt;vex1)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j=LocateVex(G , &amp;arc-&gt;vex2)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if (k==-1||j==-1)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printf(“Arc’s Vertex do not existed !\n”)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return(-1) ;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p=(LinkNode *)malloc(sizeof(LinkNode))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p-&gt;adjvex=arc-&gt;vex1 ; p-&gt;info=arc-&gt;info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p-&gt;nextarc=NULL ;</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边的起始表结点赋值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q=(LinkNode *)malloc(sizeof(LinkNode))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q-&gt;adjvex=arc-&gt;vex2 ; q-&gt;info=arc-&gt;info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q-&gt;nextarc=NULL ;</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边的末尾表结点赋值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41" name="矩形 465921"/>
          <p:cNvSpPr/>
          <p:nvPr/>
        </p:nvSpPr>
        <p:spPr>
          <a:xfrm>
            <a:off x="1676400" y="220663"/>
            <a:ext cx="8812213" cy="6448425"/>
          </a:xfrm>
          <a:prstGeom prst="rect">
            <a:avLst/>
          </a:prstGeom>
          <a:noFill/>
          <a:ln w="9525">
            <a:noFill/>
          </a:ln>
        </p:spPr>
        <p:txBody>
          <a:bodyPr anchor="t"/>
          <a:p>
            <a:pPr marL="723900" lvl="2"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(G-&gt;kind==AG||G-&gt;kind==WAG)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q-&gt;nextarc=G-&gt;adjlist[k].firstarc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G-&gt;adjlist[k].firstarc=q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p-&gt;nextarc=G-&gt;adjlist[j].firstarc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G-&gt;adjlist[j].firstarc=p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是无向图</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用头插入法插入到两个单链表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else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建立有向图的邻接链表</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用头插入法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079500" lvl="3"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q-&gt;nextarc=G-&gt;adjlist[k].firstarc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G-&gt;adjlist[k].firstarc=q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建立正邻接链表用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//q-&gt;nextarc=G-&gt;adjlist[j].firstarc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//G-&gt;adjlist[j].firstarc=q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建立逆邻接链表用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079500" lvl="3"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return(1);</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9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6946" name="标题 466945"/>
          <p:cNvSpPr>
            <a:spLocks noGrp="1"/>
          </p:cNvSpPr>
          <p:nvPr>
            <p:ph type="title"/>
          </p:nvPr>
        </p:nvSpPr>
        <p:spPr>
          <a:xfrm>
            <a:off x="2625725" y="290513"/>
            <a:ext cx="5486400" cy="762000"/>
          </a:xfrm>
        </p:spPr>
        <p:txBody>
          <a:bodyPr lIns="92075" tIns="46038" rIns="92075" bIns="46038" anchor="ctr"/>
          <a:p>
            <a:pPr fontAlgn="base"/>
            <a:r>
              <a:rPr lang="en-US" altLang="x-none" b="1" strike="noStrike" noProof="1" dirty="0">
                <a:latin typeface="Times New Roman" panose="02020603050405020304" pitchFamily="2" charset="0"/>
              </a:rPr>
              <a:t>7.2.3</a:t>
            </a:r>
            <a:r>
              <a:rPr lang="en-US" altLang="x-none" b="1" strike="noStrike" noProof="1" dirty="0"/>
              <a:t>  </a:t>
            </a:r>
            <a:r>
              <a:rPr lang="zh-CN" altLang="en-US" b="1" strike="noStrike" noProof="1" dirty="0">
                <a:ea typeface="楷体_GB2312" pitchFamily="1" charset="-122"/>
              </a:rPr>
              <a:t>十字链表法</a:t>
            </a:r>
            <a:endParaRPr lang="zh-CN" altLang="en-US" b="1" strike="noStrike" noProof="1" dirty="0">
              <a:ea typeface="楷体_GB2312" pitchFamily="1" charset="-122"/>
            </a:endParaRPr>
          </a:p>
        </p:txBody>
      </p:sp>
      <p:sp>
        <p:nvSpPr>
          <p:cNvPr id="420866" name="文本占位符 466946"/>
          <p:cNvSpPr>
            <a:spLocks noGrp="1"/>
          </p:cNvSpPr>
          <p:nvPr>
            <p:ph idx="1"/>
          </p:nvPr>
        </p:nvSpPr>
        <p:spPr>
          <a:xfrm>
            <a:off x="1676400" y="1206500"/>
            <a:ext cx="8812213" cy="3517900"/>
          </a:xfrm>
        </p:spPr>
        <p:txBody>
          <a:bodyPr anchor="t"/>
          <a:p>
            <a:pPr marL="0" indent="0">
              <a:lnSpc>
                <a:spcPct val="110000"/>
              </a:lnSpc>
              <a:buNone/>
            </a:pPr>
            <a:r>
              <a:rPr lang="zh-CN" altLang="en-US" b="1" dirty="0">
                <a:solidFill>
                  <a:schemeClr val="hlink"/>
                </a:solidFill>
              </a:rPr>
              <a:t>       </a:t>
            </a:r>
            <a:r>
              <a:rPr lang="zh-CN" altLang="en-US" b="1" dirty="0">
                <a:solidFill>
                  <a:schemeClr val="folHlink"/>
                </a:solidFill>
              </a:rPr>
              <a:t>十字链表</a:t>
            </a:r>
            <a:r>
              <a:rPr lang="en-US" altLang="x-none" b="1" dirty="0"/>
              <a:t>(Orthogonal List)</a:t>
            </a:r>
            <a:r>
              <a:rPr lang="zh-CN" altLang="en-US" sz="2800" b="1" dirty="0"/>
              <a:t>是有向图的另一种链式存储结构，是将有向图的正邻接表和逆邻接表结合起来得到的一种链表。</a:t>
            </a:r>
            <a:endParaRPr lang="zh-CN" altLang="en-US" sz="2800" b="1" dirty="0"/>
          </a:p>
          <a:p>
            <a:pPr marL="0" indent="0">
              <a:lnSpc>
                <a:spcPct val="110000"/>
              </a:lnSpc>
              <a:buNone/>
            </a:pPr>
            <a:r>
              <a:rPr lang="zh-CN" altLang="en-US" sz="2800" b="1" dirty="0"/>
              <a:t>        在这种结构中，每条弧的弧头结点和弧尾结点都存放在链表中，并将</a:t>
            </a:r>
            <a:r>
              <a:rPr lang="zh-CN" altLang="en-US" sz="2800" b="1" dirty="0">
                <a:solidFill>
                  <a:schemeClr val="folHlink"/>
                </a:solidFill>
              </a:rPr>
              <a:t>弧结点</a:t>
            </a:r>
            <a:r>
              <a:rPr lang="zh-CN" altLang="en-US" sz="2800" b="1" dirty="0"/>
              <a:t>分别组织到</a:t>
            </a:r>
            <a:r>
              <a:rPr lang="zh-CN" altLang="en-US" sz="2800" b="1" u="sng" dirty="0">
                <a:solidFill>
                  <a:schemeClr val="accent1"/>
                </a:solidFill>
              </a:rPr>
              <a:t>以弧尾结点为头</a:t>
            </a:r>
            <a:r>
              <a:rPr lang="en-US" altLang="x-none" sz="2800" b="1" u="sng" dirty="0">
                <a:solidFill>
                  <a:schemeClr val="accent1"/>
                </a:solidFill>
              </a:rPr>
              <a:t>(</a:t>
            </a:r>
            <a:r>
              <a:rPr lang="zh-CN" altLang="en-US" sz="2800" b="1" u="sng" dirty="0">
                <a:solidFill>
                  <a:schemeClr val="accent1"/>
                </a:solidFill>
              </a:rPr>
              <a:t>顶点</a:t>
            </a:r>
            <a:r>
              <a:rPr lang="en-US" altLang="x-none" sz="2800" b="1" u="sng" dirty="0">
                <a:solidFill>
                  <a:schemeClr val="accent1"/>
                </a:solidFill>
              </a:rPr>
              <a:t>)</a:t>
            </a:r>
            <a:r>
              <a:rPr lang="zh-CN" altLang="en-US" sz="2800" b="1" u="sng" dirty="0">
                <a:solidFill>
                  <a:schemeClr val="accent1"/>
                </a:solidFill>
              </a:rPr>
              <a:t>结点</a:t>
            </a:r>
            <a:r>
              <a:rPr lang="zh-CN" altLang="en-US" sz="2800" b="1" dirty="0"/>
              <a:t>和</a:t>
            </a:r>
            <a:r>
              <a:rPr lang="zh-CN" altLang="en-US" sz="2800" b="1" u="sng" dirty="0">
                <a:solidFill>
                  <a:schemeClr val="accent1"/>
                </a:solidFill>
              </a:rPr>
              <a:t>以弧头结点为头</a:t>
            </a:r>
            <a:r>
              <a:rPr lang="en-US" altLang="x-none" sz="2800" b="1" u="sng" dirty="0">
                <a:solidFill>
                  <a:schemeClr val="accent1"/>
                </a:solidFill>
              </a:rPr>
              <a:t>(</a:t>
            </a:r>
            <a:r>
              <a:rPr lang="zh-CN" altLang="en-US" sz="2800" b="1" u="sng" dirty="0">
                <a:solidFill>
                  <a:schemeClr val="accent1"/>
                </a:solidFill>
              </a:rPr>
              <a:t>顶点</a:t>
            </a:r>
            <a:r>
              <a:rPr lang="en-US" altLang="x-none" sz="2800" b="1" u="sng" dirty="0">
                <a:solidFill>
                  <a:schemeClr val="accent1"/>
                </a:solidFill>
              </a:rPr>
              <a:t>)</a:t>
            </a:r>
            <a:r>
              <a:rPr lang="zh-CN" altLang="en-US" sz="2800" b="1" u="sng" dirty="0">
                <a:solidFill>
                  <a:schemeClr val="accent1"/>
                </a:solidFill>
              </a:rPr>
              <a:t>结点</a:t>
            </a:r>
            <a:r>
              <a:rPr lang="zh-CN" altLang="en-US" sz="2800" b="1" dirty="0"/>
              <a:t>的链表中。这种结构的结点逻辑结构如图</a:t>
            </a:r>
            <a:r>
              <a:rPr lang="en-US" altLang="x-none" sz="2800" b="1" dirty="0"/>
              <a:t>7-12</a:t>
            </a:r>
            <a:r>
              <a:rPr lang="zh-CN" altLang="en-US" sz="2800" b="1" dirty="0"/>
              <a:t>所示。</a:t>
            </a:r>
            <a:endParaRPr lang="zh-CN" altLang="en-US" sz="2800" b="1" dirty="0"/>
          </a:p>
        </p:txBody>
      </p:sp>
      <p:grpSp>
        <p:nvGrpSpPr>
          <p:cNvPr id="420867" name="组合 466947"/>
          <p:cNvGrpSpPr/>
          <p:nvPr/>
        </p:nvGrpSpPr>
        <p:grpSpPr>
          <a:xfrm>
            <a:off x="2209800" y="5084763"/>
            <a:ext cx="7731125" cy="1525587"/>
            <a:chOff x="0" y="0"/>
            <a:chExt cx="4870" cy="961"/>
          </a:xfrm>
        </p:grpSpPr>
        <p:grpSp>
          <p:nvGrpSpPr>
            <p:cNvPr id="420868" name="组合 466948"/>
            <p:cNvGrpSpPr/>
            <p:nvPr/>
          </p:nvGrpSpPr>
          <p:grpSpPr>
            <a:xfrm>
              <a:off x="1968" y="0"/>
              <a:ext cx="2902" cy="592"/>
              <a:chOff x="0" y="0"/>
              <a:chExt cx="2902" cy="592"/>
            </a:xfrm>
          </p:grpSpPr>
          <p:sp>
            <p:nvSpPr>
              <p:cNvPr id="420869" name="文本框 466949"/>
              <p:cNvSpPr txBox="1"/>
              <p:nvPr/>
            </p:nvSpPr>
            <p:spPr>
              <a:xfrm>
                <a:off x="910" y="0"/>
                <a:ext cx="770" cy="272"/>
              </a:xfrm>
              <a:prstGeom prst="rect">
                <a:avLst/>
              </a:prstGeom>
              <a:noFill/>
              <a:ln w="9525">
                <a:noFill/>
              </a:ln>
            </p:spPr>
            <p:txBody>
              <a:bodyPr anchor="t"/>
              <a:p>
                <a:pPr algn="ctr" eaLnBrk="0" hangingPunct="0"/>
                <a:r>
                  <a:rPr lang="zh-CN" altLang="en-US" sz="2400" b="1" dirty="0">
                    <a:latin typeface="宋体" panose="02010600030101010101" pitchFamily="2" charset="-122"/>
                    <a:ea typeface="宋体" panose="02010600030101010101" pitchFamily="2" charset="-122"/>
                  </a:rPr>
                  <a:t>弧结点</a:t>
                </a:r>
                <a:endParaRPr lang="zh-CN" altLang="en-US" sz="2400" b="1" dirty="0">
                  <a:latin typeface="宋体" panose="02010600030101010101" pitchFamily="2" charset="-122"/>
                  <a:ea typeface="宋体" panose="02010600030101010101" pitchFamily="2" charset="-122"/>
                </a:endParaRPr>
              </a:p>
            </p:txBody>
          </p:sp>
          <p:grpSp>
            <p:nvGrpSpPr>
              <p:cNvPr id="420870" name="组合 466950"/>
              <p:cNvGrpSpPr/>
              <p:nvPr/>
            </p:nvGrpSpPr>
            <p:grpSpPr>
              <a:xfrm>
                <a:off x="0" y="320"/>
                <a:ext cx="2902" cy="272"/>
                <a:chOff x="0" y="0"/>
                <a:chExt cx="2902" cy="272"/>
              </a:xfrm>
            </p:grpSpPr>
            <p:sp>
              <p:nvSpPr>
                <p:cNvPr id="420871" name="矩形 466951"/>
                <p:cNvSpPr/>
                <p:nvPr/>
              </p:nvSpPr>
              <p:spPr>
                <a:xfrm>
                  <a:off x="0" y="0"/>
                  <a:ext cx="2902" cy="272"/>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tailvex   headvex   info   hlink   tlink</a:t>
                  </a:r>
                  <a:endParaRPr lang="en-US" altLang="x-none" sz="2400" dirty="0">
                    <a:latin typeface="Times New Roman" panose="02020603050405020304" pitchFamily="2" charset="0"/>
                    <a:ea typeface="宋体" panose="02010600030101010101" pitchFamily="2" charset="-122"/>
                  </a:endParaRPr>
                </a:p>
              </p:txBody>
            </p:sp>
            <p:sp>
              <p:nvSpPr>
                <p:cNvPr id="420872" name="直接连接符 466952"/>
                <p:cNvSpPr/>
                <p:nvPr/>
              </p:nvSpPr>
              <p:spPr>
                <a:xfrm>
                  <a:off x="672" y="0"/>
                  <a:ext cx="0" cy="272"/>
                </a:xfrm>
                <a:prstGeom prst="line">
                  <a:avLst/>
                </a:prstGeom>
                <a:ln w="9525" cap="flat" cmpd="sng">
                  <a:solidFill>
                    <a:schemeClr val="tx1"/>
                  </a:solidFill>
                  <a:prstDash val="solid"/>
                  <a:round/>
                  <a:headEnd type="none" w="med" len="med"/>
                  <a:tailEnd type="none" w="med" len="med"/>
                </a:ln>
              </p:spPr>
            </p:sp>
            <p:sp>
              <p:nvSpPr>
                <p:cNvPr id="420873" name="直接连接符 466953"/>
                <p:cNvSpPr/>
                <p:nvPr/>
              </p:nvSpPr>
              <p:spPr>
                <a:xfrm>
                  <a:off x="1464" y="0"/>
                  <a:ext cx="0" cy="272"/>
                </a:xfrm>
                <a:prstGeom prst="line">
                  <a:avLst/>
                </a:prstGeom>
                <a:ln w="9525" cap="flat" cmpd="sng">
                  <a:solidFill>
                    <a:schemeClr val="tx1"/>
                  </a:solidFill>
                  <a:prstDash val="solid"/>
                  <a:round/>
                  <a:headEnd type="none" w="med" len="med"/>
                  <a:tailEnd type="none" w="med" len="med"/>
                </a:ln>
              </p:spPr>
            </p:sp>
            <p:sp>
              <p:nvSpPr>
                <p:cNvPr id="420874" name="直接连接符 466954"/>
                <p:cNvSpPr/>
                <p:nvPr/>
              </p:nvSpPr>
              <p:spPr>
                <a:xfrm>
                  <a:off x="1896" y="0"/>
                  <a:ext cx="0" cy="272"/>
                </a:xfrm>
                <a:prstGeom prst="line">
                  <a:avLst/>
                </a:prstGeom>
                <a:ln w="9525" cap="flat" cmpd="sng">
                  <a:solidFill>
                    <a:schemeClr val="tx1"/>
                  </a:solidFill>
                  <a:prstDash val="solid"/>
                  <a:round/>
                  <a:headEnd type="none" w="med" len="med"/>
                  <a:tailEnd type="none" w="med" len="med"/>
                </a:ln>
              </p:spPr>
            </p:sp>
            <p:sp>
              <p:nvSpPr>
                <p:cNvPr id="420875" name="直接连接符 466955"/>
                <p:cNvSpPr/>
                <p:nvPr/>
              </p:nvSpPr>
              <p:spPr>
                <a:xfrm>
                  <a:off x="2400" y="0"/>
                  <a:ext cx="0" cy="272"/>
                </a:xfrm>
                <a:prstGeom prst="line">
                  <a:avLst/>
                </a:prstGeom>
                <a:ln w="9525" cap="flat" cmpd="sng">
                  <a:solidFill>
                    <a:schemeClr val="tx1"/>
                  </a:solidFill>
                  <a:prstDash val="solid"/>
                  <a:round/>
                  <a:headEnd type="none" w="med" len="med"/>
                  <a:tailEnd type="none" w="med" len="med"/>
                </a:ln>
              </p:spPr>
            </p:sp>
          </p:grpSp>
        </p:grpSp>
        <p:grpSp>
          <p:nvGrpSpPr>
            <p:cNvPr id="420876" name="组合 466956"/>
            <p:cNvGrpSpPr/>
            <p:nvPr/>
          </p:nvGrpSpPr>
          <p:grpSpPr>
            <a:xfrm>
              <a:off x="0" y="8"/>
              <a:ext cx="1746" cy="592"/>
              <a:chOff x="0" y="0"/>
              <a:chExt cx="1746" cy="592"/>
            </a:xfrm>
          </p:grpSpPr>
          <p:sp>
            <p:nvSpPr>
              <p:cNvPr id="420877" name="文本框 466957"/>
              <p:cNvSpPr txBox="1"/>
              <p:nvPr/>
            </p:nvSpPr>
            <p:spPr>
              <a:xfrm>
                <a:off x="316" y="0"/>
                <a:ext cx="884" cy="272"/>
              </a:xfrm>
              <a:prstGeom prst="rect">
                <a:avLst/>
              </a:prstGeom>
              <a:noFill/>
              <a:ln w="9525">
                <a:noFill/>
              </a:ln>
            </p:spPr>
            <p:txBody>
              <a:bodyPr anchor="t"/>
              <a:p>
                <a:pPr eaLnBrk="0" hangingPunct="0"/>
                <a:r>
                  <a:rPr lang="zh-CN" altLang="en-US" sz="2400" b="1" dirty="0">
                    <a:latin typeface="宋体" panose="02010600030101010101" pitchFamily="2" charset="-122"/>
                    <a:ea typeface="宋体" panose="02010600030101010101" pitchFamily="2" charset="-122"/>
                  </a:rPr>
                  <a:t>顶点结点</a:t>
                </a:r>
                <a:endParaRPr lang="zh-CN" altLang="en-US" sz="2400" b="1" dirty="0">
                  <a:latin typeface="宋体" panose="02010600030101010101" pitchFamily="2" charset="-122"/>
                  <a:ea typeface="宋体" panose="02010600030101010101" pitchFamily="2" charset="-122"/>
                </a:endParaRPr>
              </a:p>
            </p:txBody>
          </p:sp>
          <p:grpSp>
            <p:nvGrpSpPr>
              <p:cNvPr id="420878" name="组合 466958"/>
              <p:cNvGrpSpPr/>
              <p:nvPr/>
            </p:nvGrpSpPr>
            <p:grpSpPr>
              <a:xfrm>
                <a:off x="0" y="320"/>
                <a:ext cx="1746" cy="272"/>
                <a:chOff x="0" y="0"/>
                <a:chExt cx="1746" cy="272"/>
              </a:xfrm>
            </p:grpSpPr>
            <p:sp>
              <p:nvSpPr>
                <p:cNvPr id="420879" name="矩形 466959"/>
                <p:cNvSpPr/>
                <p:nvPr/>
              </p:nvSpPr>
              <p:spPr>
                <a:xfrm>
                  <a:off x="0" y="0"/>
                  <a:ext cx="1746" cy="272"/>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Data   firstin   firstout</a:t>
                  </a:r>
                  <a:endParaRPr lang="en-US" altLang="x-none" sz="2400" dirty="0">
                    <a:latin typeface="Times New Roman" panose="02020603050405020304" pitchFamily="2" charset="0"/>
                    <a:ea typeface="宋体" panose="02010600030101010101" pitchFamily="2" charset="-122"/>
                  </a:endParaRPr>
                </a:p>
              </p:txBody>
            </p:sp>
            <p:sp>
              <p:nvSpPr>
                <p:cNvPr id="420880" name="直接连接符 466960"/>
                <p:cNvSpPr/>
                <p:nvPr/>
              </p:nvSpPr>
              <p:spPr>
                <a:xfrm>
                  <a:off x="488" y="0"/>
                  <a:ext cx="0" cy="272"/>
                </a:xfrm>
                <a:prstGeom prst="line">
                  <a:avLst/>
                </a:prstGeom>
                <a:ln w="9525" cap="flat" cmpd="sng">
                  <a:solidFill>
                    <a:schemeClr val="tx1"/>
                  </a:solidFill>
                  <a:prstDash val="solid"/>
                  <a:round/>
                  <a:headEnd type="none" w="med" len="med"/>
                  <a:tailEnd type="none" w="med" len="med"/>
                </a:ln>
              </p:spPr>
            </p:sp>
            <p:sp>
              <p:nvSpPr>
                <p:cNvPr id="420881" name="直接连接符 466961"/>
                <p:cNvSpPr/>
                <p:nvPr/>
              </p:nvSpPr>
              <p:spPr>
                <a:xfrm>
                  <a:off x="1104" y="0"/>
                  <a:ext cx="0" cy="272"/>
                </a:xfrm>
                <a:prstGeom prst="line">
                  <a:avLst/>
                </a:prstGeom>
                <a:ln w="9525" cap="flat" cmpd="sng">
                  <a:solidFill>
                    <a:schemeClr val="tx1"/>
                  </a:solidFill>
                  <a:prstDash val="solid"/>
                  <a:round/>
                  <a:headEnd type="none" w="med" len="med"/>
                  <a:tailEnd type="none" w="med" len="med"/>
                </a:ln>
              </p:spPr>
            </p:sp>
          </p:grpSp>
        </p:grpSp>
        <p:sp>
          <p:nvSpPr>
            <p:cNvPr id="420882" name="矩形 466962"/>
            <p:cNvSpPr/>
            <p:nvPr/>
          </p:nvSpPr>
          <p:spPr>
            <a:xfrm>
              <a:off x="1392" y="712"/>
              <a:ext cx="1995" cy="249"/>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7-12   </a:t>
              </a:r>
              <a:r>
                <a:rPr lang="zh-CN" altLang="en-US" sz="2000" b="1" dirty="0">
                  <a:latin typeface="Times New Roman" panose="02020603050405020304" pitchFamily="2" charset="0"/>
                  <a:ea typeface="宋体" panose="02010600030101010101" pitchFamily="2" charset="-122"/>
                </a:rPr>
                <a:t>十字链表结点结构</a:t>
              </a:r>
              <a:endParaRPr lang="zh-CN" altLang="en-US" sz="2000"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1889" name="矩形 467969"/>
          <p:cNvSpPr/>
          <p:nvPr/>
        </p:nvSpPr>
        <p:spPr>
          <a:xfrm>
            <a:off x="1676400" y="252413"/>
            <a:ext cx="8812213" cy="5408612"/>
          </a:xfrm>
          <a:prstGeom prst="rect">
            <a:avLst/>
          </a:prstGeom>
          <a:noFill/>
          <a:ln w="9525">
            <a:noFill/>
          </a:ln>
        </p:spPr>
        <p:txBody>
          <a:bodyPr anchor="t"/>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宋体" panose="02010600030101010101" pitchFamily="2" charset="-122"/>
                <a:ea typeface="宋体" panose="02010600030101010101" pitchFamily="2" charset="-122"/>
              </a:rPr>
              <a:t>◆</a:t>
            </a:r>
            <a:r>
              <a:rPr lang="zh-CN" altLang="en-US" sz="2800" b="1" dirty="0">
                <a:solidFill>
                  <a:schemeClr va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data</a:t>
            </a:r>
            <a:r>
              <a:rPr lang="zh-CN" altLang="en-US" sz="2800" b="1" dirty="0">
                <a:latin typeface="宋体" panose="02010600030101010101" pitchFamily="2" charset="-122"/>
                <a:ea typeface="宋体" panose="02010600030101010101" pitchFamily="2" charset="-122"/>
              </a:rPr>
              <a:t>域：存储和顶点相关的信息；</a:t>
            </a:r>
            <a:endParaRPr lang="zh-CN" altLang="en-US" sz="2800" b="1" dirty="0">
              <a:latin typeface="宋体" panose="02010600030101010101" pitchFamily="2" charset="-122"/>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solidFill>
                  <a:schemeClr val="hlink"/>
                </a:solidFill>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指针域</a:t>
            </a:r>
            <a:r>
              <a:rPr lang="en-US" altLang="x-none" sz="2800" b="1" dirty="0">
                <a:latin typeface="Times New Roman" panose="02020603050405020304" pitchFamily="2" charset="0"/>
                <a:ea typeface="宋体" panose="02010600030101010101" pitchFamily="2" charset="-122"/>
              </a:rPr>
              <a:t>firstin</a:t>
            </a:r>
            <a:r>
              <a:rPr lang="zh-CN" altLang="en-US" sz="2800" b="1" dirty="0">
                <a:latin typeface="宋体" panose="02010600030101010101" pitchFamily="2" charset="-122"/>
                <a:ea typeface="宋体" panose="02010600030101010101" pitchFamily="2" charset="-122"/>
              </a:rPr>
              <a:t>：指向</a:t>
            </a:r>
            <a:r>
              <a:rPr lang="zh-CN" altLang="en-US" sz="2800" b="1" dirty="0">
                <a:solidFill>
                  <a:schemeClr val="folHlink"/>
                </a:solidFill>
                <a:latin typeface="宋体" panose="02010600030101010101" pitchFamily="2" charset="-122"/>
                <a:ea typeface="宋体" panose="02010600030101010101" pitchFamily="2" charset="-122"/>
              </a:rPr>
              <a:t>以该顶点为弧头</a:t>
            </a:r>
            <a:r>
              <a:rPr lang="zh-CN" altLang="en-US" sz="2800" b="1" dirty="0">
                <a:latin typeface="宋体" panose="02010600030101010101" pitchFamily="2" charset="-122"/>
                <a:ea typeface="宋体" panose="02010600030101010101" pitchFamily="2" charset="-122"/>
              </a:rPr>
              <a:t>的第一条弧所对应的弧结点；</a:t>
            </a:r>
            <a:endParaRPr lang="zh-CN" altLang="en-US" sz="2800" b="1" dirty="0">
              <a:latin typeface="宋体" panose="02010600030101010101" pitchFamily="2" charset="-122"/>
              <a:ea typeface="宋体" panose="02010600030101010101" pitchFamily="2" charset="-122"/>
            </a:endParaRPr>
          </a:p>
          <a:p>
            <a:pPr marL="533400" lvl="1" indent="0" eaLnBrk="1" hangingPunct="1">
              <a:lnSpc>
                <a:spcPct val="110000"/>
              </a:lnSpc>
              <a:spcBef>
                <a:spcPct val="20000"/>
              </a:spcBef>
            </a:pPr>
            <a:r>
              <a:rPr lang="zh-CN" altLang="en-US" sz="2800" b="1" dirty="0">
                <a:solidFill>
                  <a:schemeClr val="fo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指针域</a:t>
            </a:r>
            <a:r>
              <a:rPr lang="en-US" altLang="x-none" sz="2800" b="1" dirty="0">
                <a:latin typeface="Times New Roman" panose="02020603050405020304" pitchFamily="2" charset="0"/>
                <a:ea typeface="宋体" panose="02010600030101010101" pitchFamily="2" charset="-122"/>
              </a:rPr>
              <a:t>firstout</a:t>
            </a:r>
            <a:r>
              <a:rPr lang="zh-CN" altLang="en-US" sz="2800" b="1" dirty="0">
                <a:latin typeface="Times New Roman" panose="02020603050405020304" pitchFamily="2" charset="0"/>
                <a:ea typeface="宋体" panose="02010600030101010101" pitchFamily="2" charset="-122"/>
              </a:rPr>
              <a:t>：指向</a:t>
            </a:r>
            <a:r>
              <a:rPr lang="zh-CN" altLang="en-US" sz="2800" b="1" dirty="0">
                <a:solidFill>
                  <a:schemeClr val="folHlink"/>
                </a:solidFill>
                <a:latin typeface="Times New Roman" panose="02020603050405020304" pitchFamily="2" charset="0"/>
                <a:ea typeface="宋体" panose="02010600030101010101" pitchFamily="2" charset="-122"/>
              </a:rPr>
              <a:t>以该顶点为弧尾</a:t>
            </a:r>
            <a:r>
              <a:rPr lang="zh-CN" altLang="en-US" sz="2800" b="1" dirty="0">
                <a:latin typeface="Times New Roman" panose="02020603050405020304" pitchFamily="2" charset="0"/>
                <a:ea typeface="宋体" panose="02010600030101010101" pitchFamily="2" charset="-122"/>
              </a:rPr>
              <a:t>的第一条弧所对应的弧结点；</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pPr>
            <a:r>
              <a:rPr lang="zh-CN" altLang="en-US" sz="2800" b="1" dirty="0">
                <a:solidFill>
                  <a:schemeClr val="fo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尾域</a:t>
            </a:r>
            <a:r>
              <a:rPr lang="en-US" altLang="x-none" sz="2800" b="1" dirty="0">
                <a:latin typeface="Times New Roman" panose="02020603050405020304" pitchFamily="2" charset="0"/>
                <a:ea typeface="宋体" panose="02010600030101010101" pitchFamily="2" charset="-122"/>
              </a:rPr>
              <a:t>tailvex</a:t>
            </a:r>
            <a:r>
              <a:rPr lang="zh-CN" altLang="en-US" sz="2800" b="1" dirty="0">
                <a:latin typeface="Times New Roman" panose="02020603050405020304" pitchFamily="2" charset="0"/>
                <a:ea typeface="宋体" panose="02010600030101010101" pitchFamily="2" charset="-122"/>
              </a:rPr>
              <a:t>：指示弧尾顶点在图中的位置；</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pPr>
            <a:r>
              <a:rPr lang="zh-CN" altLang="en-US" sz="2800" b="1" dirty="0">
                <a:solidFill>
                  <a:schemeClr val="fo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头域</a:t>
            </a:r>
            <a:r>
              <a:rPr lang="en-US" altLang="x-none" sz="2800" b="1" dirty="0">
                <a:latin typeface="Times New Roman" panose="02020603050405020304" pitchFamily="2" charset="0"/>
                <a:ea typeface="宋体" panose="02010600030101010101" pitchFamily="2" charset="-122"/>
              </a:rPr>
              <a:t>headvex</a:t>
            </a:r>
            <a:r>
              <a:rPr lang="zh-CN" altLang="en-US" sz="2800" b="1" dirty="0">
                <a:latin typeface="Times New Roman" panose="02020603050405020304" pitchFamily="2" charset="0"/>
                <a:ea typeface="宋体" panose="02010600030101010101" pitchFamily="2" charset="-122"/>
              </a:rPr>
              <a:t>：指示弧头顶点在图中的位置；</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pPr>
            <a:r>
              <a:rPr lang="zh-CN" altLang="en-US" sz="2800" b="1" dirty="0">
                <a:solidFill>
                  <a:schemeClr val="fo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指针域</a:t>
            </a:r>
            <a:r>
              <a:rPr lang="en-US" altLang="x-none" sz="2800" b="1" dirty="0">
                <a:latin typeface="Times New Roman" panose="02020603050405020304" pitchFamily="2" charset="0"/>
                <a:ea typeface="宋体" panose="02010600030101010101" pitchFamily="2" charset="-122"/>
              </a:rPr>
              <a:t>hlink</a:t>
            </a:r>
            <a:r>
              <a:rPr lang="zh-CN" altLang="en-US" sz="2800" b="1" dirty="0">
                <a:latin typeface="Times New Roman" panose="02020603050405020304" pitchFamily="2" charset="0"/>
                <a:ea typeface="宋体" panose="02010600030101010101" pitchFamily="2" charset="-122"/>
              </a:rPr>
              <a:t>：指向弧头相同的下一条弧；</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pPr>
            <a:r>
              <a:rPr lang="zh-CN" altLang="en-US" sz="2800" b="1" dirty="0">
                <a:solidFill>
                  <a:schemeClr val="fo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指针域</a:t>
            </a:r>
            <a:r>
              <a:rPr lang="en-US" altLang="x-none" sz="2800" b="1" dirty="0">
                <a:latin typeface="Times New Roman" panose="02020603050405020304" pitchFamily="2" charset="0"/>
                <a:ea typeface="宋体" panose="02010600030101010101" pitchFamily="2" charset="-122"/>
              </a:rPr>
              <a:t>tlink</a:t>
            </a:r>
            <a:r>
              <a:rPr lang="zh-CN" altLang="en-US" sz="2800" b="1" dirty="0">
                <a:latin typeface="Times New Roman" panose="02020603050405020304" pitchFamily="2" charset="0"/>
                <a:ea typeface="宋体" panose="02010600030101010101" pitchFamily="2" charset="-122"/>
              </a:rPr>
              <a:t>：指向弧尾相同的下一条弧；</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Info</a:t>
            </a:r>
            <a:r>
              <a:rPr lang="zh-CN" altLang="en-US" sz="2800" b="1" dirty="0">
                <a:latin typeface="Times New Roman" panose="02020603050405020304" pitchFamily="2" charset="0"/>
                <a:ea typeface="宋体" panose="02010600030101010101" pitchFamily="2" charset="-122"/>
              </a:rPr>
              <a:t>域：指向该弧的相关信息；</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2913" name="文本占位符 468993"/>
          <p:cNvSpPr>
            <a:spLocks noGrp="1"/>
          </p:cNvSpPr>
          <p:nvPr>
            <p:ph idx="1"/>
          </p:nvPr>
        </p:nvSpPr>
        <p:spPr>
          <a:xfrm>
            <a:off x="1676400" y="260350"/>
            <a:ext cx="8812213" cy="6408738"/>
          </a:xfrm>
        </p:spPr>
        <p:txBody>
          <a:bodyPr anchor="t"/>
          <a:p>
            <a:pPr marL="0" indent="0">
              <a:lnSpc>
                <a:spcPct val="110000"/>
              </a:lnSpc>
              <a:spcBef>
                <a:spcPct val="10000"/>
              </a:spcBef>
              <a:buNone/>
            </a:pPr>
            <a:r>
              <a:rPr lang="zh-CN" altLang="en-US" sz="3600" b="1" dirty="0">
                <a:solidFill>
                  <a:schemeClr val="tx2"/>
                </a:solidFill>
                <a:ea typeface="楷体_GB2312" pitchFamily="1" charset="-122"/>
              </a:rPr>
              <a:t>结点类型定义</a:t>
            </a:r>
            <a:endParaRPr lang="zh-CN" altLang="en-US" sz="2400" dirty="0">
              <a:ea typeface="楷体_GB2312" pitchFamily="1" charset="-122"/>
            </a:endParaRPr>
          </a:p>
          <a:p>
            <a:pPr marL="0" indent="0">
              <a:lnSpc>
                <a:spcPct val="110000"/>
              </a:lnSpc>
              <a:spcBef>
                <a:spcPct val="10000"/>
              </a:spcBef>
              <a:buNone/>
            </a:pPr>
            <a:r>
              <a:rPr lang="en-US" altLang="x-none" sz="2800" b="1" dirty="0"/>
              <a:t>#define INFINITY  MAX_VAL     </a:t>
            </a:r>
            <a:r>
              <a:rPr lang="en-US" altLang="x-none" sz="2400" b="1" dirty="0"/>
              <a:t>/* </a:t>
            </a:r>
            <a:r>
              <a:rPr lang="zh-CN" altLang="en-US" sz="2400" b="1" dirty="0"/>
              <a:t>最大值∞ *</a:t>
            </a:r>
            <a:r>
              <a:rPr lang="en-US" altLang="x-none" sz="2400" b="1" dirty="0"/>
              <a:t>/</a:t>
            </a:r>
            <a:endParaRPr lang="en-US" altLang="x-none" sz="2400" b="1" dirty="0"/>
          </a:p>
          <a:p>
            <a:pPr marL="0" indent="0">
              <a:lnSpc>
                <a:spcPct val="110000"/>
              </a:lnSpc>
              <a:spcBef>
                <a:spcPct val="10000"/>
              </a:spcBef>
              <a:buNone/>
            </a:pPr>
            <a:r>
              <a:rPr lang="en-US" altLang="x-none" sz="2800" b="1" dirty="0"/>
              <a:t>#define MAX_VEX  30     //</a:t>
            </a:r>
            <a:r>
              <a:rPr lang="en-US" altLang="x-none" sz="2400" b="1" dirty="0"/>
              <a:t>  </a:t>
            </a:r>
            <a:r>
              <a:rPr lang="zh-CN" altLang="en-US" sz="2400" b="1" dirty="0"/>
              <a:t>最大顶点数  </a:t>
            </a:r>
            <a:endParaRPr lang="zh-CN" altLang="en-US" sz="2400" b="1" dirty="0"/>
          </a:p>
          <a:p>
            <a:pPr marL="0" indent="0">
              <a:lnSpc>
                <a:spcPct val="110000"/>
              </a:lnSpc>
              <a:spcBef>
                <a:spcPct val="10000"/>
              </a:spcBef>
              <a:buNone/>
            </a:pPr>
            <a:r>
              <a:rPr lang="en-US" altLang="x-none" sz="2800" b="1" dirty="0"/>
              <a:t>typedef struct ArcNode</a:t>
            </a:r>
            <a:endParaRPr lang="en-US" altLang="x-none" sz="2800" b="1" dirty="0"/>
          </a:p>
          <a:p>
            <a:pPr marL="355600" lvl="1" indent="0">
              <a:lnSpc>
                <a:spcPct val="110000"/>
              </a:lnSpc>
              <a:spcBef>
                <a:spcPct val="10000"/>
              </a:spcBef>
              <a:buNone/>
            </a:pPr>
            <a:r>
              <a:rPr lang="en-US" altLang="x-none" b="1" dirty="0"/>
              <a:t>{   int  tailvex , headvex ;</a:t>
            </a:r>
            <a:r>
              <a:rPr lang="en-US" altLang="x-none" sz="2400" b="1" dirty="0"/>
              <a:t>   //  </a:t>
            </a:r>
            <a:r>
              <a:rPr lang="zh-CN" altLang="en-US" sz="2400" b="1" dirty="0"/>
              <a:t>尾结点和头结点在图中的位置</a:t>
            </a:r>
            <a:endParaRPr lang="zh-CN" altLang="en-US" sz="2400" b="1" dirty="0"/>
          </a:p>
          <a:p>
            <a:pPr marL="723900" lvl="2" indent="0">
              <a:lnSpc>
                <a:spcPct val="110000"/>
              </a:lnSpc>
              <a:spcBef>
                <a:spcPct val="10000"/>
              </a:spcBef>
              <a:buNone/>
            </a:pPr>
            <a:r>
              <a:rPr lang="en-US" altLang="x-none" sz="2800" b="1" dirty="0"/>
              <a:t>InfoType    info  ;</a:t>
            </a:r>
            <a:r>
              <a:rPr lang="en-US" altLang="x-none" b="1" dirty="0"/>
              <a:t>       // </a:t>
            </a:r>
            <a:r>
              <a:rPr lang="zh-CN" altLang="en-US" b="1" dirty="0"/>
              <a:t>与弧相关的信息</a:t>
            </a:r>
            <a:r>
              <a:rPr lang="en-US" altLang="x-none" b="1" dirty="0"/>
              <a:t>, </a:t>
            </a:r>
            <a:r>
              <a:rPr lang="zh-CN" altLang="en-US" b="1" dirty="0"/>
              <a:t>如权值</a:t>
            </a:r>
            <a:endParaRPr lang="zh-CN" altLang="en-US" b="1" dirty="0"/>
          </a:p>
          <a:p>
            <a:pPr marL="723900" lvl="2" indent="0">
              <a:lnSpc>
                <a:spcPct val="110000"/>
              </a:lnSpc>
              <a:spcBef>
                <a:spcPct val="10000"/>
              </a:spcBef>
              <a:buNone/>
            </a:pPr>
            <a:r>
              <a:rPr lang="en-US" altLang="x-none" sz="2800" b="1" dirty="0"/>
              <a:t>struct ArcNode  *hlink , *tlink ; </a:t>
            </a:r>
            <a:endParaRPr lang="en-US" altLang="x-none" sz="2800" b="1" dirty="0"/>
          </a:p>
          <a:p>
            <a:pPr marL="355600" lvl="1" indent="0">
              <a:lnSpc>
                <a:spcPct val="110000"/>
              </a:lnSpc>
              <a:spcBef>
                <a:spcPct val="10000"/>
              </a:spcBef>
              <a:buNone/>
            </a:pPr>
            <a:r>
              <a:rPr lang="en-US" altLang="x-none" b="1" dirty="0"/>
              <a:t>}ArcNode ;</a:t>
            </a:r>
            <a:r>
              <a:rPr lang="en-US" altLang="x-none" sz="2400" b="1" dirty="0"/>
              <a:t>    /*  </a:t>
            </a:r>
            <a:r>
              <a:rPr lang="zh-CN" altLang="en-US" sz="2400" b="1" dirty="0"/>
              <a:t>弧结点类型定义   *</a:t>
            </a:r>
            <a:r>
              <a:rPr lang="en-US" altLang="x-none" sz="2400" b="1" dirty="0"/>
              <a:t>/</a:t>
            </a:r>
            <a:endParaRPr lang="en-US" altLang="x-none" sz="2400" b="1" dirty="0"/>
          </a:p>
          <a:p>
            <a:pPr marL="0" indent="0">
              <a:lnSpc>
                <a:spcPct val="110000"/>
              </a:lnSpc>
              <a:spcBef>
                <a:spcPct val="10000"/>
              </a:spcBef>
              <a:buNone/>
            </a:pPr>
            <a:r>
              <a:rPr lang="en-US" altLang="x-none" sz="2800" b="1" dirty="0"/>
              <a:t>typedef struct VexNode</a:t>
            </a:r>
            <a:endParaRPr lang="en-US" altLang="x-none" sz="2800" b="1" dirty="0"/>
          </a:p>
          <a:p>
            <a:pPr marL="355600" lvl="1" indent="0">
              <a:lnSpc>
                <a:spcPct val="110000"/>
              </a:lnSpc>
              <a:spcBef>
                <a:spcPct val="10000"/>
              </a:spcBef>
              <a:buNone/>
            </a:pPr>
            <a:r>
              <a:rPr lang="en-US" altLang="x-none" b="1" dirty="0"/>
              <a:t>{  VexType  data;     </a:t>
            </a:r>
            <a:r>
              <a:rPr lang="en-US" altLang="x-none" sz="2400" b="1" dirty="0"/>
              <a:t>// </a:t>
            </a:r>
            <a:r>
              <a:rPr lang="zh-CN" altLang="en-US" sz="2400" b="1" dirty="0"/>
              <a:t>顶点信息</a:t>
            </a:r>
            <a:endParaRPr lang="zh-CN" altLang="en-US" sz="2400" b="1" dirty="0"/>
          </a:p>
          <a:p>
            <a:pPr marL="723900" lvl="2" indent="0">
              <a:lnSpc>
                <a:spcPct val="110000"/>
              </a:lnSpc>
              <a:spcBef>
                <a:spcPct val="10000"/>
              </a:spcBef>
              <a:buNone/>
            </a:pPr>
            <a:r>
              <a:rPr lang="en-US" altLang="x-none" sz="2800" b="1" dirty="0"/>
              <a:t>ArcNode  *firstin , *firstout ;</a:t>
            </a:r>
            <a:endParaRPr lang="en-US" altLang="x-none" sz="2800" b="1" dirty="0"/>
          </a:p>
          <a:p>
            <a:pPr marL="355600" lvl="1" indent="0">
              <a:lnSpc>
                <a:spcPct val="110000"/>
              </a:lnSpc>
              <a:spcBef>
                <a:spcPct val="10000"/>
              </a:spcBef>
              <a:buNone/>
            </a:pPr>
            <a:r>
              <a:rPr lang="en-US" altLang="x-none" b="1" dirty="0"/>
              <a:t>}VexNode ;</a:t>
            </a:r>
            <a:r>
              <a:rPr lang="en-US" altLang="x-none" sz="2400" b="1" dirty="0"/>
              <a:t>    /*  </a:t>
            </a:r>
            <a:r>
              <a:rPr lang="zh-CN" altLang="en-US" sz="2400" b="1" dirty="0"/>
              <a:t>顶点结点类型定义   *</a:t>
            </a:r>
            <a:r>
              <a:rPr lang="en-US" altLang="x-none" sz="2400" b="1" dirty="0"/>
              <a:t>/</a:t>
            </a:r>
            <a:endParaRPr lang="en-US" altLang="x-none" sz="2400"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3937" name="文本占位符 470017"/>
          <p:cNvSpPr>
            <a:spLocks noGrp="1"/>
          </p:cNvSpPr>
          <p:nvPr>
            <p:ph idx="1"/>
          </p:nvPr>
        </p:nvSpPr>
        <p:spPr>
          <a:xfrm>
            <a:off x="1676400" y="152400"/>
            <a:ext cx="8812213" cy="5221288"/>
          </a:xfrm>
        </p:spPr>
        <p:txBody>
          <a:bodyPr anchor="t"/>
          <a:p>
            <a:pPr marL="0" indent="0">
              <a:lnSpc>
                <a:spcPct val="110000"/>
              </a:lnSpc>
              <a:buNone/>
            </a:pPr>
            <a:r>
              <a:rPr lang="en-US" altLang="x-none" sz="2800" b="1" dirty="0"/>
              <a:t>typedef struct</a:t>
            </a:r>
            <a:endParaRPr lang="en-US" altLang="x-none" sz="2800" b="1" dirty="0"/>
          </a:p>
          <a:p>
            <a:pPr marL="355600" lvl="1" indent="0">
              <a:lnSpc>
                <a:spcPct val="110000"/>
              </a:lnSpc>
              <a:buNone/>
            </a:pPr>
            <a:r>
              <a:rPr lang="en-US" altLang="x-none" b="1" dirty="0"/>
              <a:t>{  int vexnum ;</a:t>
            </a:r>
            <a:endParaRPr lang="en-US" altLang="x-none" b="1" dirty="0"/>
          </a:p>
          <a:p>
            <a:pPr marL="723900" lvl="2" indent="0">
              <a:lnSpc>
                <a:spcPct val="110000"/>
              </a:lnSpc>
              <a:buNone/>
            </a:pPr>
            <a:r>
              <a:rPr lang="en-US" altLang="x-none" sz="2800" b="1" dirty="0"/>
              <a:t>VexNode  xlist[MAX_VEX] ;</a:t>
            </a:r>
            <a:endParaRPr lang="en-US" altLang="x-none" sz="2800" b="1" dirty="0"/>
          </a:p>
          <a:p>
            <a:pPr marL="355600" lvl="1" indent="0">
              <a:lnSpc>
                <a:spcPct val="110000"/>
              </a:lnSpc>
              <a:buNone/>
            </a:pPr>
            <a:r>
              <a:rPr lang="en-US" altLang="x-none" b="1" dirty="0"/>
              <a:t>}OLGraph ;   </a:t>
            </a:r>
            <a:r>
              <a:rPr lang="en-US" altLang="x-none" sz="2400" b="1" dirty="0"/>
              <a:t>/*  </a:t>
            </a:r>
            <a:r>
              <a:rPr lang="zh-CN" altLang="en-US" sz="2400" b="1" dirty="0"/>
              <a:t>图的类型定义   *</a:t>
            </a:r>
            <a:r>
              <a:rPr lang="en-US" altLang="x-none" sz="2400" b="1" dirty="0"/>
              <a:t>/</a:t>
            </a:r>
            <a:endParaRPr lang="en-US" altLang="x-none" sz="2400" b="1" dirty="0"/>
          </a:p>
          <a:p>
            <a:pPr marL="0" indent="0">
              <a:lnSpc>
                <a:spcPct val="110000"/>
              </a:lnSpc>
              <a:buNone/>
            </a:pPr>
            <a:r>
              <a:rPr lang="en-US" altLang="x-none" sz="2800" b="1" dirty="0"/>
              <a:t>        </a:t>
            </a:r>
            <a:r>
              <a:rPr lang="zh-CN" altLang="en-US" sz="2800" b="1" dirty="0"/>
              <a:t>图</a:t>
            </a:r>
            <a:r>
              <a:rPr lang="en-US" altLang="x-none" sz="2800" b="1" dirty="0"/>
              <a:t>7-13</a:t>
            </a:r>
            <a:r>
              <a:rPr lang="zh-CN" altLang="en-US" sz="2800" b="1" dirty="0"/>
              <a:t>所示是一个有向图及其十字链表</a:t>
            </a:r>
            <a:r>
              <a:rPr lang="en-US" altLang="x-none" sz="2800" b="1" dirty="0"/>
              <a:t>(</a:t>
            </a:r>
            <a:r>
              <a:rPr lang="zh-CN" altLang="en-US" sz="2800" b="1" dirty="0"/>
              <a:t>略去了表结点的</a:t>
            </a:r>
            <a:r>
              <a:rPr lang="en-US" altLang="x-none" sz="2800" b="1" dirty="0"/>
              <a:t>info</a:t>
            </a:r>
            <a:r>
              <a:rPr lang="zh-CN" altLang="en-US" sz="2800" b="1" dirty="0"/>
              <a:t>域</a:t>
            </a:r>
            <a:r>
              <a:rPr lang="en-US" altLang="x-none" sz="2800" b="1" dirty="0"/>
              <a:t>)</a:t>
            </a:r>
            <a:r>
              <a:rPr lang="zh-CN" altLang="en-US" sz="2800" b="1" dirty="0"/>
              <a:t>。</a:t>
            </a:r>
            <a:endParaRPr lang="zh-CN" altLang="en-US" sz="2800" b="1" dirty="0"/>
          </a:p>
          <a:p>
            <a:pPr marL="0" indent="0">
              <a:lnSpc>
                <a:spcPct val="110000"/>
              </a:lnSpc>
              <a:buNone/>
            </a:pPr>
            <a:r>
              <a:rPr lang="zh-CN" altLang="en-US" sz="2800" b="1" dirty="0"/>
              <a:t>        从这种存储结构图可以看出，从一个顶点结点的</a:t>
            </a:r>
            <a:r>
              <a:rPr lang="en-US" altLang="x-none" sz="2800" b="1" dirty="0"/>
              <a:t>firstout</a:t>
            </a:r>
            <a:r>
              <a:rPr lang="zh-CN" altLang="en-US" sz="2800" b="1" dirty="0"/>
              <a:t>出发，沿表结点的</a:t>
            </a:r>
            <a:r>
              <a:rPr lang="en-US" altLang="x-none" sz="2800" b="1" dirty="0"/>
              <a:t>tlink</a:t>
            </a:r>
            <a:r>
              <a:rPr lang="zh-CN" altLang="en-US" sz="2800" b="1" dirty="0"/>
              <a:t>指针构成了正邻接表的链表结构，而从一个顶点结点的</a:t>
            </a:r>
            <a:r>
              <a:rPr lang="en-US" altLang="x-none" sz="2800" b="1" dirty="0"/>
              <a:t>firstin</a:t>
            </a:r>
            <a:r>
              <a:rPr lang="zh-CN" altLang="en-US" sz="2800" b="1" dirty="0"/>
              <a:t>出发，沿表结点的</a:t>
            </a:r>
            <a:r>
              <a:rPr lang="en-US" altLang="x-none" sz="2800" b="1" dirty="0"/>
              <a:t>hlink</a:t>
            </a:r>
            <a:r>
              <a:rPr lang="zh-CN" altLang="en-US" sz="2800" b="1" dirty="0"/>
              <a:t>指针构成了逆邻接表的链表结构。</a:t>
            </a:r>
            <a:endParaRPr lang="zh-CN" altLang="en-US"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81" name="文本占位符 424961"/>
          <p:cNvSpPr>
            <a:spLocks noGrp="1"/>
          </p:cNvSpPr>
          <p:nvPr>
            <p:ph idx="1"/>
          </p:nvPr>
        </p:nvSpPr>
        <p:spPr>
          <a:xfrm>
            <a:off x="1676400" y="152400"/>
            <a:ext cx="8839200" cy="6516688"/>
          </a:xfrm>
        </p:spPr>
        <p:txBody>
          <a:bodyPr anchor="t"/>
          <a:p>
            <a:pPr marL="0" indent="0">
              <a:lnSpc>
                <a:spcPct val="110000"/>
              </a:lnSpc>
              <a:buNone/>
            </a:pPr>
            <a:r>
              <a:rPr lang="zh-CN" altLang="en-US" sz="2800" b="1" dirty="0"/>
              <a:t>      在无向图中，若</a:t>
            </a:r>
            <a:r>
              <a:rPr lang="zh-CN" altLang="en-US" sz="2800" b="1" dirty="0">
                <a:latin typeface="宋体" panose="02010600030101010101" pitchFamily="2" charset="-122"/>
                <a:sym typeface="Symbol" panose="05050102010706020507" pitchFamily="2" charset="2"/>
              </a:rPr>
              <a:t></a:t>
            </a:r>
            <a:r>
              <a:rPr lang="en-US" altLang="x-none" sz="2800" b="1" dirty="0"/>
              <a:t>&lt;v,w&gt;</a:t>
            </a:r>
            <a:r>
              <a:rPr lang="en-US" altLang="x-none" sz="2800" b="1" dirty="0">
                <a:latin typeface="楷体_GB2312" pitchFamily="1" charset="-122"/>
                <a:ea typeface="楷体_GB2312" pitchFamily="1" charset="-122"/>
                <a:sym typeface="Symbol" panose="05050102010706020507" pitchFamily="2" charset="2"/>
              </a:rPr>
              <a:t></a:t>
            </a:r>
            <a:r>
              <a:rPr lang="en-US" altLang="x-none" sz="2800" b="1" dirty="0"/>
              <a:t>E(G) </a:t>
            </a:r>
            <a:r>
              <a:rPr lang="zh-CN" altLang="en-US" sz="2800" b="1" dirty="0"/>
              <a:t>，有</a:t>
            </a:r>
            <a:r>
              <a:rPr lang="en-US" altLang="x-none" sz="2800" b="1" dirty="0"/>
              <a:t>&lt;w,v&gt;</a:t>
            </a:r>
            <a:r>
              <a:rPr lang="en-US" altLang="x-none" sz="2800" b="1" dirty="0">
                <a:latin typeface="楷体_GB2312" pitchFamily="1" charset="-122"/>
                <a:ea typeface="楷体_GB2312" pitchFamily="1" charset="-122"/>
                <a:sym typeface="Symbol" panose="05050102010706020507" pitchFamily="2" charset="2"/>
              </a:rPr>
              <a:t></a:t>
            </a:r>
            <a:r>
              <a:rPr lang="en-US" altLang="x-none" sz="2800" b="1" dirty="0"/>
              <a:t>E(G) </a:t>
            </a:r>
            <a:r>
              <a:rPr lang="zh-CN" altLang="en-US" sz="2800" b="1" dirty="0"/>
              <a:t>，即</a:t>
            </a:r>
            <a:r>
              <a:rPr lang="en-US" altLang="x-none" sz="2800" b="1" dirty="0"/>
              <a:t>E(G)</a:t>
            </a:r>
            <a:r>
              <a:rPr lang="zh-CN" altLang="en-US" sz="2800" b="1" dirty="0"/>
              <a:t>是对称，则用无序对</a:t>
            </a:r>
            <a:r>
              <a:rPr lang="en-US" altLang="x-none" sz="2800" b="1" dirty="0"/>
              <a:t>(v,w) </a:t>
            </a:r>
            <a:r>
              <a:rPr lang="zh-CN" altLang="en-US" sz="2800" b="1" dirty="0"/>
              <a:t>表示</a:t>
            </a:r>
            <a:r>
              <a:rPr lang="en-US" altLang="x-none" sz="2800" b="1" dirty="0"/>
              <a:t>v</a:t>
            </a:r>
            <a:r>
              <a:rPr lang="zh-CN" altLang="en-US" sz="2800" b="1" dirty="0"/>
              <a:t>和</a:t>
            </a:r>
            <a:r>
              <a:rPr lang="en-US" altLang="x-none" sz="2800" b="1" dirty="0"/>
              <a:t>w</a:t>
            </a:r>
            <a:r>
              <a:rPr lang="zh-CN" altLang="en-US" sz="2800" b="1" dirty="0"/>
              <a:t>之间的一条</a:t>
            </a:r>
            <a:r>
              <a:rPr lang="zh-CN" altLang="en-US" sz="2800" b="1" dirty="0">
                <a:solidFill>
                  <a:schemeClr val="folHlink"/>
                </a:solidFill>
              </a:rPr>
              <a:t>边</a:t>
            </a:r>
            <a:r>
              <a:rPr lang="en-US" altLang="x-none" sz="2800" b="1" dirty="0"/>
              <a:t>(Edge)</a:t>
            </a:r>
            <a:r>
              <a:rPr lang="zh-CN" altLang="en-US" sz="2800" b="1" dirty="0"/>
              <a:t>，因此</a:t>
            </a:r>
            <a:r>
              <a:rPr lang="en-US" altLang="x-none" sz="2800" b="1" dirty="0"/>
              <a:t>(v,w) </a:t>
            </a:r>
            <a:r>
              <a:rPr lang="zh-CN" altLang="en-US" sz="2800" b="1" dirty="0"/>
              <a:t>和</a:t>
            </a:r>
            <a:r>
              <a:rPr lang="en-US" altLang="x-none" sz="2800" b="1" dirty="0"/>
              <a:t>(w,v)</a:t>
            </a:r>
            <a:r>
              <a:rPr lang="zh-CN" altLang="en-US" sz="2800" b="1" dirty="0"/>
              <a:t>代表的是同一条边。</a:t>
            </a:r>
            <a:endParaRPr lang="zh-CN" altLang="en-US" sz="2800" b="1" dirty="0"/>
          </a:p>
          <a:p>
            <a:pPr marL="0" indent="0">
              <a:lnSpc>
                <a:spcPct val="110000"/>
              </a:lnSpc>
              <a:buNone/>
            </a:pPr>
            <a:r>
              <a:rPr lang="zh-CN" altLang="en-US" sz="2800" b="1" dirty="0"/>
              <a:t>例</a:t>
            </a:r>
            <a:r>
              <a:rPr lang="en-US" altLang="x-none" sz="2800" b="1" dirty="0"/>
              <a:t>1</a:t>
            </a:r>
            <a:r>
              <a:rPr lang="zh-CN" altLang="en-US" sz="2800" b="1" dirty="0"/>
              <a:t>：设有有向图</a:t>
            </a:r>
            <a:r>
              <a:rPr lang="en-US" altLang="x-none" sz="2800" b="1" dirty="0"/>
              <a:t>G1</a:t>
            </a:r>
            <a:r>
              <a:rPr lang="zh-CN" altLang="en-US" sz="2800" b="1" dirty="0"/>
              <a:t>和无向图</a:t>
            </a:r>
            <a:r>
              <a:rPr lang="en-US" altLang="x-none" sz="2800" b="1" dirty="0"/>
              <a:t>G2</a:t>
            </a:r>
            <a:r>
              <a:rPr lang="zh-CN" altLang="en-US" sz="2800" b="1" dirty="0"/>
              <a:t>，形式化定义分别是：</a:t>
            </a:r>
            <a:endParaRPr lang="zh-CN" altLang="en-US" sz="2800" b="1" dirty="0"/>
          </a:p>
          <a:p>
            <a:pPr marL="444500" lvl="1" indent="0">
              <a:lnSpc>
                <a:spcPct val="110000"/>
              </a:lnSpc>
              <a:buNone/>
            </a:pPr>
            <a:r>
              <a:rPr lang="en-US" altLang="x-none" b="1" dirty="0"/>
              <a:t>G1=(V1 </a:t>
            </a:r>
            <a:r>
              <a:rPr lang="zh-CN" altLang="en-US" b="1" dirty="0"/>
              <a:t>，</a:t>
            </a:r>
            <a:r>
              <a:rPr lang="en-US" altLang="x-none" b="1" dirty="0"/>
              <a:t>E1)</a:t>
            </a:r>
            <a:endParaRPr lang="en-US" altLang="x-none" b="1" dirty="0"/>
          </a:p>
          <a:p>
            <a:pPr marL="444500" lvl="1" indent="0">
              <a:lnSpc>
                <a:spcPct val="110000"/>
              </a:lnSpc>
              <a:buNone/>
            </a:pPr>
            <a:r>
              <a:rPr lang="en-US" altLang="x-none" b="1" dirty="0"/>
              <a:t>V1={a,b,c,d,e}</a:t>
            </a:r>
            <a:endParaRPr lang="en-US" altLang="x-none" b="1" dirty="0"/>
          </a:p>
          <a:p>
            <a:pPr marL="444500" lvl="1" indent="0">
              <a:lnSpc>
                <a:spcPct val="110000"/>
              </a:lnSpc>
              <a:buNone/>
            </a:pPr>
            <a:r>
              <a:rPr lang="en-US" altLang="x-none" b="1" dirty="0"/>
              <a:t>E1={&lt;a,b&gt;,&lt;a,c&gt;, &lt;a,e&gt;,&lt;c,d&gt;,&lt;c,e&gt; ,&lt;d,a&gt;,&lt;d,b&gt;,&lt;e,d&gt;}</a:t>
            </a:r>
            <a:endParaRPr lang="en-US" altLang="x-none" b="1" dirty="0"/>
          </a:p>
          <a:p>
            <a:pPr marL="444500" lvl="1" indent="0">
              <a:lnSpc>
                <a:spcPct val="110000"/>
              </a:lnSpc>
              <a:buNone/>
            </a:pPr>
            <a:r>
              <a:rPr lang="en-US" altLang="x-none" b="1" dirty="0"/>
              <a:t>G2=(V2 </a:t>
            </a:r>
            <a:r>
              <a:rPr lang="zh-CN" altLang="en-US" b="1" dirty="0"/>
              <a:t>，</a:t>
            </a:r>
            <a:r>
              <a:rPr lang="en-US" altLang="x-none" b="1" dirty="0"/>
              <a:t>E2)</a:t>
            </a:r>
            <a:endParaRPr lang="en-US" altLang="x-none" b="1" dirty="0"/>
          </a:p>
          <a:p>
            <a:pPr marL="444500" lvl="1" indent="0">
              <a:lnSpc>
                <a:spcPct val="110000"/>
              </a:lnSpc>
              <a:buNone/>
            </a:pPr>
            <a:r>
              <a:rPr lang="en-US" altLang="x-none" b="1" dirty="0"/>
              <a:t>V2={a,b,c,d}</a:t>
            </a:r>
            <a:endParaRPr lang="en-US" altLang="x-none" b="1" dirty="0"/>
          </a:p>
          <a:p>
            <a:pPr marL="444500" lvl="1" indent="0">
              <a:lnSpc>
                <a:spcPct val="110000"/>
              </a:lnSpc>
              <a:buNone/>
            </a:pPr>
            <a:r>
              <a:rPr lang="en-US" altLang="x-none" b="1" dirty="0"/>
              <a:t>E2={(a,b), (a,c), (a,d), (b,d), (b,c), (c,d)}</a:t>
            </a:r>
            <a:endParaRPr lang="en-US" altLang="x-none" b="1" dirty="0"/>
          </a:p>
          <a:p>
            <a:pPr marL="0" indent="0">
              <a:lnSpc>
                <a:spcPct val="110000"/>
              </a:lnSpc>
              <a:buNone/>
            </a:pPr>
            <a:r>
              <a:rPr lang="zh-CN" altLang="en-US" sz="2800" b="1" dirty="0"/>
              <a:t>它们所对应的图如图</a:t>
            </a:r>
            <a:r>
              <a:rPr lang="en-US" altLang="x-none" sz="2800" b="1" dirty="0"/>
              <a:t>7-1</a:t>
            </a:r>
            <a:r>
              <a:rPr lang="zh-CN" altLang="en-US" sz="2800" b="1" dirty="0"/>
              <a:t>所示。</a:t>
            </a:r>
            <a:endParaRPr lang="zh-CN" altLang="en-US" sz="2800"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24961" name="组合 471041"/>
          <p:cNvGrpSpPr/>
          <p:nvPr/>
        </p:nvGrpSpPr>
        <p:grpSpPr>
          <a:xfrm>
            <a:off x="1828800" y="260350"/>
            <a:ext cx="8440738" cy="2832100"/>
            <a:chOff x="0" y="0"/>
            <a:chExt cx="5317" cy="1784"/>
          </a:xfrm>
        </p:grpSpPr>
        <p:sp>
          <p:nvSpPr>
            <p:cNvPr id="424962" name="直接连接符 471042"/>
            <p:cNvSpPr/>
            <p:nvPr/>
          </p:nvSpPr>
          <p:spPr>
            <a:xfrm>
              <a:off x="3197" y="880"/>
              <a:ext cx="0" cy="272"/>
            </a:xfrm>
            <a:prstGeom prst="line">
              <a:avLst/>
            </a:prstGeom>
            <a:ln w="19050" cap="flat" cmpd="sng">
              <a:solidFill>
                <a:schemeClr val="folHlink"/>
              </a:solidFill>
              <a:prstDash val="solid"/>
              <a:round/>
              <a:headEnd type="none" w="med" len="med"/>
              <a:tailEnd type="triangle" w="med" len="med"/>
            </a:ln>
          </p:spPr>
        </p:sp>
        <p:grpSp>
          <p:nvGrpSpPr>
            <p:cNvPr id="424963" name="组合 471043"/>
            <p:cNvGrpSpPr/>
            <p:nvPr/>
          </p:nvGrpSpPr>
          <p:grpSpPr>
            <a:xfrm>
              <a:off x="0" y="0"/>
              <a:ext cx="5317" cy="1784"/>
              <a:chOff x="0" y="0"/>
              <a:chExt cx="5317" cy="1784"/>
            </a:xfrm>
          </p:grpSpPr>
          <p:grpSp>
            <p:nvGrpSpPr>
              <p:cNvPr id="424964" name="组合 471044"/>
              <p:cNvGrpSpPr/>
              <p:nvPr/>
            </p:nvGrpSpPr>
            <p:grpSpPr>
              <a:xfrm>
                <a:off x="0" y="103"/>
                <a:ext cx="1325" cy="1153"/>
                <a:chOff x="0" y="0"/>
                <a:chExt cx="1325" cy="1153"/>
              </a:xfrm>
            </p:grpSpPr>
            <p:sp>
              <p:nvSpPr>
                <p:cNvPr id="424965" name="椭圆 471045"/>
                <p:cNvSpPr/>
                <p:nvPr/>
              </p:nvSpPr>
              <p:spPr>
                <a:xfrm>
                  <a:off x="0" y="0"/>
                  <a:ext cx="363" cy="317"/>
                </a:xfrm>
                <a:prstGeom prst="ellipse">
                  <a:avLst/>
                </a:prstGeom>
                <a:noFill/>
                <a:ln w="9525" cap="flat" cmpd="sng">
                  <a:solidFill>
                    <a:schemeClr val="tx1"/>
                  </a:solidFill>
                  <a:prstDash val="solid"/>
                  <a:round/>
                  <a:headEnd type="none" w="med" len="med"/>
                  <a:tailEnd type="none" w="med" len="med"/>
                </a:ln>
              </p:spPr>
              <p:txBody>
                <a:bodyPr lIns="0" tIns="0" rIns="0" bIns="0" anchor="t"/>
                <a:p>
                  <a:pPr algn="ctr" eaLnBrk="0" hangingPunct="0"/>
                  <a:r>
                    <a:rPr lang="en-US" altLang="x-none" sz="2400" dirty="0">
                      <a:latin typeface="宋体" panose="02010600030101010101" pitchFamily="2" charset="-122"/>
                      <a:ea typeface="宋体" panose="02010600030101010101" pitchFamily="2" charset="-122"/>
                    </a:rPr>
                    <a:t>V</a:t>
                  </a:r>
                  <a:r>
                    <a:rPr lang="en-US" altLang="x-none" sz="2400" baseline="-18000" dirty="0">
                      <a:latin typeface="宋体" panose="02010600030101010101" pitchFamily="2" charset="-122"/>
                      <a:ea typeface="宋体" panose="02010600030101010101" pitchFamily="2" charset="-122"/>
                    </a:rPr>
                    <a:t>0</a:t>
                  </a:r>
                  <a:endParaRPr lang="en-US" altLang="x-none" sz="2400" baseline="-18000" dirty="0">
                    <a:latin typeface="宋体" panose="02010600030101010101" pitchFamily="2" charset="-122"/>
                    <a:ea typeface="宋体" panose="02010600030101010101" pitchFamily="2" charset="-122"/>
                  </a:endParaRPr>
                </a:p>
              </p:txBody>
            </p:sp>
            <p:sp>
              <p:nvSpPr>
                <p:cNvPr id="424966" name="椭圆 471046"/>
                <p:cNvSpPr/>
                <p:nvPr/>
              </p:nvSpPr>
              <p:spPr>
                <a:xfrm>
                  <a:off x="954" y="0"/>
                  <a:ext cx="363" cy="317"/>
                </a:xfrm>
                <a:prstGeom prst="ellipse">
                  <a:avLst/>
                </a:prstGeom>
                <a:noFill/>
                <a:ln w="9525" cap="flat" cmpd="sng">
                  <a:solidFill>
                    <a:schemeClr val="tx1"/>
                  </a:solidFill>
                  <a:prstDash val="solid"/>
                  <a:round/>
                  <a:headEnd type="none" w="med" len="med"/>
                  <a:tailEnd type="none" w="med" len="med"/>
                </a:ln>
              </p:spPr>
              <p:txBody>
                <a:bodyPr lIns="0" tIns="0" rIns="0" bIns="0" anchor="t"/>
                <a:p>
                  <a:pPr algn="ctr" eaLnBrk="0" hangingPunct="0"/>
                  <a:r>
                    <a:rPr lang="en-US" altLang="x-none" sz="2400" dirty="0">
                      <a:latin typeface="宋体" panose="02010600030101010101" pitchFamily="2" charset="-122"/>
                      <a:ea typeface="宋体" panose="02010600030101010101" pitchFamily="2" charset="-122"/>
                    </a:rPr>
                    <a:t>V</a:t>
                  </a:r>
                  <a:r>
                    <a:rPr lang="en-US" altLang="x-none" sz="2400" baseline="-18000" dirty="0">
                      <a:latin typeface="宋体" panose="02010600030101010101" pitchFamily="2" charset="-122"/>
                      <a:ea typeface="宋体" panose="02010600030101010101" pitchFamily="2" charset="-122"/>
                    </a:rPr>
                    <a:t>1</a:t>
                  </a:r>
                  <a:endParaRPr lang="en-US" altLang="x-none" sz="2400" baseline="-18000" dirty="0">
                    <a:latin typeface="宋体" panose="02010600030101010101" pitchFamily="2" charset="-122"/>
                    <a:ea typeface="宋体" panose="02010600030101010101" pitchFamily="2" charset="-122"/>
                  </a:endParaRPr>
                </a:p>
              </p:txBody>
            </p:sp>
            <p:sp>
              <p:nvSpPr>
                <p:cNvPr id="424967" name="椭圆 471047"/>
                <p:cNvSpPr/>
                <p:nvPr/>
              </p:nvSpPr>
              <p:spPr>
                <a:xfrm>
                  <a:off x="0" y="836"/>
                  <a:ext cx="363" cy="317"/>
                </a:xfrm>
                <a:prstGeom prst="ellipse">
                  <a:avLst/>
                </a:prstGeom>
                <a:noFill/>
                <a:ln w="9525" cap="flat" cmpd="sng">
                  <a:solidFill>
                    <a:schemeClr val="tx1"/>
                  </a:solidFill>
                  <a:prstDash val="solid"/>
                  <a:round/>
                  <a:headEnd type="none" w="med" len="med"/>
                  <a:tailEnd type="none" w="med" len="med"/>
                </a:ln>
              </p:spPr>
              <p:txBody>
                <a:bodyPr lIns="0" tIns="0" rIns="0" bIns="0" anchor="t"/>
                <a:p>
                  <a:pPr algn="ctr" eaLnBrk="0" hangingPunct="0"/>
                  <a:r>
                    <a:rPr lang="en-US" altLang="x-none" sz="2400" dirty="0">
                      <a:latin typeface="宋体" panose="02010600030101010101" pitchFamily="2" charset="-122"/>
                      <a:ea typeface="宋体" panose="02010600030101010101" pitchFamily="2" charset="-122"/>
                    </a:rPr>
                    <a:t>V</a:t>
                  </a:r>
                  <a:r>
                    <a:rPr lang="en-US" altLang="x-none" sz="2400" baseline="-18000" dirty="0">
                      <a:latin typeface="宋体" panose="02010600030101010101" pitchFamily="2" charset="-122"/>
                      <a:ea typeface="宋体" panose="02010600030101010101" pitchFamily="2" charset="-122"/>
                    </a:rPr>
                    <a:t>2</a:t>
                  </a:r>
                  <a:endParaRPr lang="en-US" altLang="x-none" sz="2400" baseline="-18000" dirty="0">
                    <a:latin typeface="宋体" panose="02010600030101010101" pitchFamily="2" charset="-122"/>
                    <a:ea typeface="宋体" panose="02010600030101010101" pitchFamily="2" charset="-122"/>
                  </a:endParaRPr>
                </a:p>
              </p:txBody>
            </p:sp>
            <p:sp>
              <p:nvSpPr>
                <p:cNvPr id="424968" name="椭圆 471048"/>
                <p:cNvSpPr/>
                <p:nvPr/>
              </p:nvSpPr>
              <p:spPr>
                <a:xfrm>
                  <a:off x="962" y="812"/>
                  <a:ext cx="363" cy="317"/>
                </a:xfrm>
                <a:prstGeom prst="ellipse">
                  <a:avLst/>
                </a:prstGeom>
                <a:noFill/>
                <a:ln w="9525" cap="flat" cmpd="sng">
                  <a:solidFill>
                    <a:schemeClr val="tx1"/>
                  </a:solidFill>
                  <a:prstDash val="solid"/>
                  <a:round/>
                  <a:headEnd type="none" w="med" len="med"/>
                  <a:tailEnd type="none" w="med" len="med"/>
                </a:ln>
              </p:spPr>
              <p:txBody>
                <a:bodyPr lIns="0" tIns="0" rIns="0" bIns="0" anchor="t"/>
                <a:p>
                  <a:pPr algn="ctr" eaLnBrk="0" hangingPunct="0"/>
                  <a:r>
                    <a:rPr lang="en-US" altLang="x-none" sz="2400" dirty="0">
                      <a:latin typeface="宋体" panose="02010600030101010101" pitchFamily="2" charset="-122"/>
                      <a:ea typeface="宋体" panose="02010600030101010101" pitchFamily="2" charset="-122"/>
                    </a:rPr>
                    <a:t>V</a:t>
                  </a:r>
                  <a:r>
                    <a:rPr lang="en-US" altLang="x-none" sz="2400" baseline="-18000" dirty="0">
                      <a:latin typeface="宋体" panose="02010600030101010101" pitchFamily="2" charset="-122"/>
                      <a:ea typeface="宋体" panose="02010600030101010101" pitchFamily="2" charset="-122"/>
                    </a:rPr>
                    <a:t>3</a:t>
                  </a:r>
                  <a:endParaRPr lang="en-US" altLang="x-none" sz="2400" baseline="-18000" dirty="0">
                    <a:latin typeface="宋体" panose="02010600030101010101" pitchFamily="2" charset="-122"/>
                    <a:ea typeface="宋体" panose="02010600030101010101" pitchFamily="2" charset="-122"/>
                  </a:endParaRPr>
                </a:p>
              </p:txBody>
            </p:sp>
            <p:sp>
              <p:nvSpPr>
                <p:cNvPr id="424969" name="直接连接符 471049"/>
                <p:cNvSpPr/>
                <p:nvPr/>
              </p:nvSpPr>
              <p:spPr>
                <a:xfrm flipV="1">
                  <a:off x="1161" y="305"/>
                  <a:ext cx="0" cy="515"/>
                </a:xfrm>
                <a:prstGeom prst="line">
                  <a:avLst/>
                </a:prstGeom>
                <a:ln w="19050" cap="flat" cmpd="sng">
                  <a:solidFill>
                    <a:schemeClr val="tx1"/>
                  </a:solidFill>
                  <a:prstDash val="solid"/>
                  <a:round/>
                  <a:headEnd type="none" w="med" len="med"/>
                  <a:tailEnd type="triangle" w="med" len="med"/>
                </a:ln>
              </p:spPr>
            </p:sp>
            <p:sp>
              <p:nvSpPr>
                <p:cNvPr id="424970" name="直接连接符 471050"/>
                <p:cNvSpPr/>
                <p:nvPr/>
              </p:nvSpPr>
              <p:spPr>
                <a:xfrm>
                  <a:off x="366" y="157"/>
                  <a:ext cx="596" cy="0"/>
                </a:xfrm>
                <a:prstGeom prst="line">
                  <a:avLst/>
                </a:prstGeom>
                <a:ln w="19050" cap="flat" cmpd="sng">
                  <a:solidFill>
                    <a:schemeClr val="tx1"/>
                  </a:solidFill>
                  <a:prstDash val="solid"/>
                  <a:round/>
                  <a:headEnd type="none" w="med" len="med"/>
                  <a:tailEnd type="triangle" w="med" len="med"/>
                </a:ln>
              </p:spPr>
            </p:sp>
            <p:sp>
              <p:nvSpPr>
                <p:cNvPr id="424971" name="直接连接符 471051"/>
                <p:cNvSpPr/>
                <p:nvPr/>
              </p:nvSpPr>
              <p:spPr>
                <a:xfrm>
                  <a:off x="216" y="329"/>
                  <a:ext cx="0" cy="521"/>
                </a:xfrm>
                <a:prstGeom prst="line">
                  <a:avLst/>
                </a:prstGeom>
                <a:ln w="19050" cap="flat" cmpd="sng">
                  <a:solidFill>
                    <a:schemeClr val="tx1"/>
                  </a:solidFill>
                  <a:prstDash val="solid"/>
                  <a:round/>
                  <a:headEnd type="none" w="med" len="med"/>
                  <a:tailEnd type="triangle" w="med" len="med"/>
                </a:ln>
              </p:spPr>
            </p:sp>
            <p:sp>
              <p:nvSpPr>
                <p:cNvPr id="424972" name="直接连接符 471052"/>
                <p:cNvSpPr/>
                <p:nvPr/>
              </p:nvSpPr>
              <p:spPr>
                <a:xfrm>
                  <a:off x="366" y="960"/>
                  <a:ext cx="596" cy="0"/>
                </a:xfrm>
                <a:prstGeom prst="line">
                  <a:avLst/>
                </a:prstGeom>
                <a:ln w="19050" cap="flat" cmpd="sng">
                  <a:solidFill>
                    <a:schemeClr val="tx1"/>
                  </a:solidFill>
                  <a:prstDash val="solid"/>
                  <a:round/>
                  <a:headEnd type="none" w="med" len="med"/>
                  <a:tailEnd type="triangle" w="med" len="med"/>
                </a:ln>
              </p:spPr>
            </p:sp>
            <p:sp>
              <p:nvSpPr>
                <p:cNvPr id="424973" name="直接连接符 471053"/>
                <p:cNvSpPr/>
                <p:nvPr/>
              </p:nvSpPr>
              <p:spPr>
                <a:xfrm flipH="1" flipV="1">
                  <a:off x="323" y="247"/>
                  <a:ext cx="680" cy="635"/>
                </a:xfrm>
                <a:prstGeom prst="line">
                  <a:avLst/>
                </a:prstGeom>
                <a:ln w="19050" cap="flat" cmpd="sng">
                  <a:solidFill>
                    <a:schemeClr val="tx1"/>
                  </a:solidFill>
                  <a:prstDash val="solid"/>
                  <a:round/>
                  <a:headEnd type="none" w="med" len="med"/>
                  <a:tailEnd type="triangle" w="med" len="med"/>
                </a:ln>
              </p:spPr>
            </p:sp>
            <p:sp>
              <p:nvSpPr>
                <p:cNvPr id="424974" name="直接连接符 471054"/>
                <p:cNvSpPr/>
                <p:nvPr/>
              </p:nvSpPr>
              <p:spPr>
                <a:xfrm flipV="1">
                  <a:off x="64" y="279"/>
                  <a:ext cx="0" cy="612"/>
                </a:xfrm>
                <a:prstGeom prst="line">
                  <a:avLst/>
                </a:prstGeom>
                <a:ln w="19050" cap="flat" cmpd="sng">
                  <a:solidFill>
                    <a:schemeClr val="tx1"/>
                  </a:solidFill>
                  <a:prstDash val="solid"/>
                  <a:round/>
                  <a:headEnd type="none" w="med" len="med"/>
                  <a:tailEnd type="triangle" w="med" len="med"/>
                </a:ln>
              </p:spPr>
            </p:sp>
            <p:sp>
              <p:nvSpPr>
                <p:cNvPr id="424975" name="直接连接符 471055"/>
                <p:cNvSpPr/>
                <p:nvPr/>
              </p:nvSpPr>
              <p:spPr>
                <a:xfrm flipH="1">
                  <a:off x="314" y="1088"/>
                  <a:ext cx="703" cy="0"/>
                </a:xfrm>
                <a:prstGeom prst="line">
                  <a:avLst/>
                </a:prstGeom>
                <a:ln w="19050" cap="flat" cmpd="sng">
                  <a:solidFill>
                    <a:schemeClr val="tx1"/>
                  </a:solidFill>
                  <a:prstDash val="solid"/>
                  <a:round/>
                  <a:headEnd type="none" w="med" len="med"/>
                  <a:tailEnd type="triangle" w="med" len="med"/>
                </a:ln>
              </p:spPr>
            </p:sp>
          </p:grpSp>
          <p:grpSp>
            <p:nvGrpSpPr>
              <p:cNvPr id="424976" name="组合 471056"/>
              <p:cNvGrpSpPr/>
              <p:nvPr/>
            </p:nvGrpSpPr>
            <p:grpSpPr>
              <a:xfrm>
                <a:off x="1469" y="0"/>
                <a:ext cx="3848" cy="1448"/>
                <a:chOff x="0" y="0"/>
                <a:chExt cx="3848" cy="1448"/>
              </a:xfrm>
            </p:grpSpPr>
            <p:grpSp>
              <p:nvGrpSpPr>
                <p:cNvPr id="424977" name="组合 471057"/>
                <p:cNvGrpSpPr/>
                <p:nvPr/>
              </p:nvGrpSpPr>
              <p:grpSpPr>
                <a:xfrm>
                  <a:off x="960" y="0"/>
                  <a:ext cx="2888" cy="235"/>
                  <a:chOff x="0" y="0"/>
                  <a:chExt cx="2888" cy="235"/>
                </a:xfrm>
              </p:grpSpPr>
              <p:grpSp>
                <p:nvGrpSpPr>
                  <p:cNvPr id="424978" name="组合 471058"/>
                  <p:cNvGrpSpPr/>
                  <p:nvPr/>
                </p:nvGrpSpPr>
                <p:grpSpPr>
                  <a:xfrm>
                    <a:off x="816" y="8"/>
                    <a:ext cx="771" cy="227"/>
                    <a:chOff x="0" y="0"/>
                    <a:chExt cx="771" cy="227"/>
                  </a:xfrm>
                </p:grpSpPr>
                <p:sp>
                  <p:nvSpPr>
                    <p:cNvPr id="424979" name="矩形 471059"/>
                    <p:cNvSpPr/>
                    <p:nvPr/>
                  </p:nvSpPr>
                  <p:spPr>
                    <a:xfrm>
                      <a:off x="0" y="0"/>
                      <a:ext cx="771" cy="227"/>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0  1</a:t>
                      </a:r>
                      <a:endParaRPr lang="en-US" altLang="x-none" sz="2400" dirty="0">
                        <a:latin typeface="Times New Roman" panose="02020603050405020304" pitchFamily="2" charset="0"/>
                        <a:ea typeface="宋体" panose="02010600030101010101" pitchFamily="2" charset="-122"/>
                      </a:endParaRPr>
                    </a:p>
                  </p:txBody>
                </p:sp>
                <p:sp>
                  <p:nvSpPr>
                    <p:cNvPr id="424980" name="直接连接符 471060"/>
                    <p:cNvSpPr/>
                    <p:nvPr/>
                  </p:nvSpPr>
                  <p:spPr>
                    <a:xfrm>
                      <a:off x="208" y="0"/>
                      <a:ext cx="0" cy="227"/>
                    </a:xfrm>
                    <a:prstGeom prst="line">
                      <a:avLst/>
                    </a:prstGeom>
                    <a:ln w="9525" cap="flat" cmpd="sng">
                      <a:solidFill>
                        <a:schemeClr val="tx1"/>
                      </a:solidFill>
                      <a:prstDash val="solid"/>
                      <a:round/>
                      <a:headEnd type="none" w="med" len="med"/>
                      <a:tailEnd type="none" w="med" len="med"/>
                    </a:ln>
                  </p:spPr>
                </p:sp>
                <p:sp>
                  <p:nvSpPr>
                    <p:cNvPr id="424981" name="直接连接符 471061"/>
                    <p:cNvSpPr/>
                    <p:nvPr/>
                  </p:nvSpPr>
                  <p:spPr>
                    <a:xfrm>
                      <a:off x="384" y="0"/>
                      <a:ext cx="0" cy="227"/>
                    </a:xfrm>
                    <a:prstGeom prst="line">
                      <a:avLst/>
                    </a:prstGeom>
                    <a:ln w="9525" cap="flat" cmpd="sng">
                      <a:solidFill>
                        <a:schemeClr val="tx1"/>
                      </a:solidFill>
                      <a:prstDash val="solid"/>
                      <a:round/>
                      <a:headEnd type="none" w="med" len="med"/>
                      <a:tailEnd type="none" w="med" len="med"/>
                    </a:ln>
                  </p:spPr>
                </p:sp>
                <p:sp>
                  <p:nvSpPr>
                    <p:cNvPr id="424982" name="直接连接符 471062"/>
                    <p:cNvSpPr/>
                    <p:nvPr/>
                  </p:nvSpPr>
                  <p:spPr>
                    <a:xfrm>
                      <a:off x="576" y="0"/>
                      <a:ext cx="0" cy="227"/>
                    </a:xfrm>
                    <a:prstGeom prst="line">
                      <a:avLst/>
                    </a:prstGeom>
                    <a:ln w="9525" cap="flat" cmpd="sng">
                      <a:solidFill>
                        <a:schemeClr val="tx1"/>
                      </a:solidFill>
                      <a:prstDash val="solid"/>
                      <a:round/>
                      <a:headEnd type="none" w="med" len="med"/>
                      <a:tailEnd type="none" w="med" len="med"/>
                    </a:ln>
                  </p:spPr>
                </p:sp>
              </p:grpSp>
              <p:grpSp>
                <p:nvGrpSpPr>
                  <p:cNvPr id="424983" name="组合 471063"/>
                  <p:cNvGrpSpPr/>
                  <p:nvPr/>
                </p:nvGrpSpPr>
                <p:grpSpPr>
                  <a:xfrm>
                    <a:off x="2117" y="0"/>
                    <a:ext cx="771" cy="227"/>
                    <a:chOff x="0" y="0"/>
                    <a:chExt cx="771" cy="227"/>
                  </a:xfrm>
                </p:grpSpPr>
                <p:sp>
                  <p:nvSpPr>
                    <p:cNvPr id="424984" name="矩形 471064"/>
                    <p:cNvSpPr/>
                    <p:nvPr/>
                  </p:nvSpPr>
                  <p:spPr>
                    <a:xfrm>
                      <a:off x="0" y="0"/>
                      <a:ext cx="771" cy="227"/>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0  2     ∧</a:t>
                      </a:r>
                      <a:endParaRPr lang="en-US" altLang="x-none" sz="2400" dirty="0">
                        <a:latin typeface="Times New Roman" panose="02020603050405020304" pitchFamily="2" charset="0"/>
                        <a:ea typeface="宋体" panose="02010600030101010101" pitchFamily="2" charset="-122"/>
                      </a:endParaRPr>
                    </a:p>
                  </p:txBody>
                </p:sp>
                <p:sp>
                  <p:nvSpPr>
                    <p:cNvPr id="424985" name="直接连接符 471065"/>
                    <p:cNvSpPr/>
                    <p:nvPr/>
                  </p:nvSpPr>
                  <p:spPr>
                    <a:xfrm>
                      <a:off x="208" y="0"/>
                      <a:ext cx="0" cy="227"/>
                    </a:xfrm>
                    <a:prstGeom prst="line">
                      <a:avLst/>
                    </a:prstGeom>
                    <a:ln w="9525" cap="flat" cmpd="sng">
                      <a:solidFill>
                        <a:schemeClr val="tx1"/>
                      </a:solidFill>
                      <a:prstDash val="solid"/>
                      <a:round/>
                      <a:headEnd type="none" w="med" len="med"/>
                      <a:tailEnd type="none" w="med" len="med"/>
                    </a:ln>
                  </p:spPr>
                </p:sp>
                <p:sp>
                  <p:nvSpPr>
                    <p:cNvPr id="424986" name="直接连接符 471066"/>
                    <p:cNvSpPr/>
                    <p:nvPr/>
                  </p:nvSpPr>
                  <p:spPr>
                    <a:xfrm>
                      <a:off x="384" y="0"/>
                      <a:ext cx="0" cy="227"/>
                    </a:xfrm>
                    <a:prstGeom prst="line">
                      <a:avLst/>
                    </a:prstGeom>
                    <a:ln w="9525" cap="flat" cmpd="sng">
                      <a:solidFill>
                        <a:schemeClr val="tx1"/>
                      </a:solidFill>
                      <a:prstDash val="solid"/>
                      <a:round/>
                      <a:headEnd type="none" w="med" len="med"/>
                      <a:tailEnd type="none" w="med" len="med"/>
                    </a:ln>
                  </p:spPr>
                </p:sp>
                <p:sp>
                  <p:nvSpPr>
                    <p:cNvPr id="424987" name="直接连接符 471067"/>
                    <p:cNvSpPr/>
                    <p:nvPr/>
                  </p:nvSpPr>
                  <p:spPr>
                    <a:xfrm>
                      <a:off x="576" y="0"/>
                      <a:ext cx="0" cy="227"/>
                    </a:xfrm>
                    <a:prstGeom prst="line">
                      <a:avLst/>
                    </a:prstGeom>
                    <a:ln w="9525" cap="flat" cmpd="sng">
                      <a:solidFill>
                        <a:schemeClr val="tx1"/>
                      </a:solidFill>
                      <a:prstDash val="solid"/>
                      <a:round/>
                      <a:headEnd type="none" w="med" len="med"/>
                      <a:tailEnd type="none" w="med" len="med"/>
                    </a:ln>
                  </p:spPr>
                </p:sp>
              </p:grpSp>
              <p:sp>
                <p:nvSpPr>
                  <p:cNvPr id="424988" name="直接连接符 471068"/>
                  <p:cNvSpPr/>
                  <p:nvPr/>
                </p:nvSpPr>
                <p:spPr>
                  <a:xfrm>
                    <a:off x="1512" y="104"/>
                    <a:ext cx="612" cy="0"/>
                  </a:xfrm>
                  <a:prstGeom prst="line">
                    <a:avLst/>
                  </a:prstGeom>
                  <a:ln w="19050" cap="flat" cmpd="sng">
                    <a:solidFill>
                      <a:schemeClr val="tx1"/>
                    </a:solidFill>
                    <a:prstDash val="solid"/>
                    <a:round/>
                    <a:headEnd type="none" w="med" len="med"/>
                    <a:tailEnd type="triangle" w="med" len="med"/>
                  </a:ln>
                </p:spPr>
              </p:sp>
              <p:sp>
                <p:nvSpPr>
                  <p:cNvPr id="424989" name="直接连接符 471069"/>
                  <p:cNvSpPr/>
                  <p:nvPr/>
                </p:nvSpPr>
                <p:spPr>
                  <a:xfrm>
                    <a:off x="0" y="112"/>
                    <a:ext cx="816" cy="0"/>
                  </a:xfrm>
                  <a:prstGeom prst="line">
                    <a:avLst/>
                  </a:prstGeom>
                  <a:ln w="19050" cap="flat" cmpd="sng">
                    <a:solidFill>
                      <a:schemeClr val="tx1"/>
                    </a:solidFill>
                    <a:prstDash val="solid"/>
                    <a:round/>
                    <a:headEnd type="none" w="med" len="med"/>
                    <a:tailEnd type="triangle" w="med" len="med"/>
                  </a:ln>
                </p:spPr>
              </p:sp>
            </p:grpSp>
            <p:grpSp>
              <p:nvGrpSpPr>
                <p:cNvPr id="424990" name="组合 471070"/>
                <p:cNvGrpSpPr/>
                <p:nvPr/>
              </p:nvGrpSpPr>
              <p:grpSpPr>
                <a:xfrm>
                  <a:off x="968" y="733"/>
                  <a:ext cx="2251" cy="235"/>
                  <a:chOff x="0" y="0"/>
                  <a:chExt cx="2251" cy="235"/>
                </a:xfrm>
              </p:grpSpPr>
              <p:grpSp>
                <p:nvGrpSpPr>
                  <p:cNvPr id="424991" name="组合 471071"/>
                  <p:cNvGrpSpPr/>
                  <p:nvPr/>
                </p:nvGrpSpPr>
                <p:grpSpPr>
                  <a:xfrm>
                    <a:off x="245" y="8"/>
                    <a:ext cx="771" cy="227"/>
                    <a:chOff x="0" y="0"/>
                    <a:chExt cx="771" cy="227"/>
                  </a:xfrm>
                </p:grpSpPr>
                <p:sp>
                  <p:nvSpPr>
                    <p:cNvPr id="424992" name="矩形 471072"/>
                    <p:cNvSpPr/>
                    <p:nvPr/>
                  </p:nvSpPr>
                  <p:spPr>
                    <a:xfrm>
                      <a:off x="0" y="0"/>
                      <a:ext cx="771" cy="227"/>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2  0</a:t>
                      </a:r>
                      <a:endParaRPr lang="en-US" altLang="x-none" sz="2400" dirty="0">
                        <a:latin typeface="Times New Roman" panose="02020603050405020304" pitchFamily="2" charset="0"/>
                        <a:ea typeface="宋体" panose="02010600030101010101" pitchFamily="2" charset="-122"/>
                      </a:endParaRPr>
                    </a:p>
                  </p:txBody>
                </p:sp>
                <p:sp>
                  <p:nvSpPr>
                    <p:cNvPr id="424993" name="直接连接符 471073"/>
                    <p:cNvSpPr/>
                    <p:nvPr/>
                  </p:nvSpPr>
                  <p:spPr>
                    <a:xfrm>
                      <a:off x="208" y="0"/>
                      <a:ext cx="0" cy="227"/>
                    </a:xfrm>
                    <a:prstGeom prst="line">
                      <a:avLst/>
                    </a:prstGeom>
                    <a:ln w="9525" cap="flat" cmpd="sng">
                      <a:solidFill>
                        <a:schemeClr val="tx1"/>
                      </a:solidFill>
                      <a:prstDash val="solid"/>
                      <a:round/>
                      <a:headEnd type="none" w="med" len="med"/>
                      <a:tailEnd type="none" w="med" len="med"/>
                    </a:ln>
                  </p:spPr>
                </p:sp>
                <p:sp>
                  <p:nvSpPr>
                    <p:cNvPr id="424994" name="直接连接符 471074"/>
                    <p:cNvSpPr/>
                    <p:nvPr/>
                  </p:nvSpPr>
                  <p:spPr>
                    <a:xfrm>
                      <a:off x="384" y="0"/>
                      <a:ext cx="0" cy="227"/>
                    </a:xfrm>
                    <a:prstGeom prst="line">
                      <a:avLst/>
                    </a:prstGeom>
                    <a:ln w="9525" cap="flat" cmpd="sng">
                      <a:solidFill>
                        <a:schemeClr val="tx1"/>
                      </a:solidFill>
                      <a:prstDash val="solid"/>
                      <a:round/>
                      <a:headEnd type="none" w="med" len="med"/>
                      <a:tailEnd type="none" w="med" len="med"/>
                    </a:ln>
                  </p:spPr>
                </p:sp>
                <p:sp>
                  <p:nvSpPr>
                    <p:cNvPr id="424995" name="直接连接符 471075"/>
                    <p:cNvSpPr/>
                    <p:nvPr/>
                  </p:nvSpPr>
                  <p:spPr>
                    <a:xfrm>
                      <a:off x="576" y="0"/>
                      <a:ext cx="0" cy="227"/>
                    </a:xfrm>
                    <a:prstGeom prst="line">
                      <a:avLst/>
                    </a:prstGeom>
                    <a:ln w="9525" cap="flat" cmpd="sng">
                      <a:solidFill>
                        <a:schemeClr val="tx1"/>
                      </a:solidFill>
                      <a:prstDash val="solid"/>
                      <a:round/>
                      <a:headEnd type="none" w="med" len="med"/>
                      <a:tailEnd type="none" w="med" len="med"/>
                    </a:ln>
                  </p:spPr>
                </p:sp>
              </p:grpSp>
              <p:grpSp>
                <p:nvGrpSpPr>
                  <p:cNvPr id="424996" name="组合 471076"/>
                  <p:cNvGrpSpPr/>
                  <p:nvPr/>
                </p:nvGrpSpPr>
                <p:grpSpPr>
                  <a:xfrm>
                    <a:off x="1480" y="0"/>
                    <a:ext cx="771" cy="227"/>
                    <a:chOff x="0" y="0"/>
                    <a:chExt cx="771" cy="227"/>
                  </a:xfrm>
                </p:grpSpPr>
                <p:sp>
                  <p:nvSpPr>
                    <p:cNvPr id="424997" name="矩形 471077"/>
                    <p:cNvSpPr/>
                    <p:nvPr/>
                  </p:nvSpPr>
                  <p:spPr>
                    <a:xfrm>
                      <a:off x="0" y="0"/>
                      <a:ext cx="771" cy="227"/>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2  3 ∧∧</a:t>
                      </a:r>
                      <a:endParaRPr lang="en-US" altLang="x-none" sz="2400" dirty="0">
                        <a:latin typeface="Times New Roman" panose="02020603050405020304" pitchFamily="2" charset="0"/>
                        <a:ea typeface="宋体" panose="02010600030101010101" pitchFamily="2" charset="-122"/>
                      </a:endParaRPr>
                    </a:p>
                  </p:txBody>
                </p:sp>
                <p:sp>
                  <p:nvSpPr>
                    <p:cNvPr id="424998" name="直接连接符 471078"/>
                    <p:cNvSpPr/>
                    <p:nvPr/>
                  </p:nvSpPr>
                  <p:spPr>
                    <a:xfrm>
                      <a:off x="208" y="0"/>
                      <a:ext cx="0" cy="227"/>
                    </a:xfrm>
                    <a:prstGeom prst="line">
                      <a:avLst/>
                    </a:prstGeom>
                    <a:ln w="9525" cap="flat" cmpd="sng">
                      <a:solidFill>
                        <a:schemeClr val="tx1"/>
                      </a:solidFill>
                      <a:prstDash val="solid"/>
                      <a:round/>
                      <a:headEnd type="none" w="med" len="med"/>
                      <a:tailEnd type="none" w="med" len="med"/>
                    </a:ln>
                  </p:spPr>
                </p:sp>
                <p:sp>
                  <p:nvSpPr>
                    <p:cNvPr id="424999" name="直接连接符 471079"/>
                    <p:cNvSpPr/>
                    <p:nvPr/>
                  </p:nvSpPr>
                  <p:spPr>
                    <a:xfrm>
                      <a:off x="384" y="0"/>
                      <a:ext cx="0" cy="227"/>
                    </a:xfrm>
                    <a:prstGeom prst="line">
                      <a:avLst/>
                    </a:prstGeom>
                    <a:ln w="9525" cap="flat" cmpd="sng">
                      <a:solidFill>
                        <a:schemeClr val="tx1"/>
                      </a:solidFill>
                      <a:prstDash val="solid"/>
                      <a:round/>
                      <a:headEnd type="none" w="med" len="med"/>
                      <a:tailEnd type="none" w="med" len="med"/>
                    </a:ln>
                  </p:spPr>
                </p:sp>
                <p:sp>
                  <p:nvSpPr>
                    <p:cNvPr id="425000" name="直接连接符 471080"/>
                    <p:cNvSpPr/>
                    <p:nvPr/>
                  </p:nvSpPr>
                  <p:spPr>
                    <a:xfrm>
                      <a:off x="576" y="0"/>
                      <a:ext cx="0" cy="227"/>
                    </a:xfrm>
                    <a:prstGeom prst="line">
                      <a:avLst/>
                    </a:prstGeom>
                    <a:ln w="9525" cap="flat" cmpd="sng">
                      <a:solidFill>
                        <a:schemeClr val="tx1"/>
                      </a:solidFill>
                      <a:prstDash val="solid"/>
                      <a:round/>
                      <a:headEnd type="none" w="med" len="med"/>
                      <a:tailEnd type="none" w="med" len="med"/>
                    </a:ln>
                  </p:spPr>
                </p:sp>
              </p:grpSp>
              <p:sp>
                <p:nvSpPr>
                  <p:cNvPr id="425001" name="直接连接符 471081"/>
                  <p:cNvSpPr/>
                  <p:nvPr/>
                </p:nvSpPr>
                <p:spPr>
                  <a:xfrm>
                    <a:off x="933" y="104"/>
                    <a:ext cx="544" cy="0"/>
                  </a:xfrm>
                  <a:prstGeom prst="line">
                    <a:avLst/>
                  </a:prstGeom>
                  <a:ln w="19050" cap="flat" cmpd="sng">
                    <a:solidFill>
                      <a:schemeClr val="tx1"/>
                    </a:solidFill>
                    <a:prstDash val="solid"/>
                    <a:round/>
                    <a:headEnd type="none" w="med" len="med"/>
                    <a:tailEnd type="triangle" w="med" len="med"/>
                  </a:ln>
                </p:spPr>
              </p:sp>
              <p:sp>
                <p:nvSpPr>
                  <p:cNvPr id="425002" name="直接连接符 471082"/>
                  <p:cNvSpPr/>
                  <p:nvPr/>
                </p:nvSpPr>
                <p:spPr>
                  <a:xfrm>
                    <a:off x="0" y="128"/>
                    <a:ext cx="249" cy="0"/>
                  </a:xfrm>
                  <a:prstGeom prst="line">
                    <a:avLst/>
                  </a:prstGeom>
                  <a:ln w="19050" cap="flat" cmpd="sng">
                    <a:solidFill>
                      <a:schemeClr val="tx1"/>
                    </a:solidFill>
                    <a:prstDash val="solid"/>
                    <a:round/>
                    <a:headEnd type="none" w="med" len="med"/>
                    <a:tailEnd type="triangle" w="med" len="med"/>
                  </a:ln>
                </p:spPr>
              </p:sp>
            </p:grpSp>
            <p:grpSp>
              <p:nvGrpSpPr>
                <p:cNvPr id="425003" name="组合 471083"/>
                <p:cNvGrpSpPr/>
                <p:nvPr/>
              </p:nvGrpSpPr>
              <p:grpSpPr>
                <a:xfrm>
                  <a:off x="960" y="1141"/>
                  <a:ext cx="2888" cy="235"/>
                  <a:chOff x="0" y="0"/>
                  <a:chExt cx="2888" cy="235"/>
                </a:xfrm>
              </p:grpSpPr>
              <p:grpSp>
                <p:nvGrpSpPr>
                  <p:cNvPr id="425004" name="组合 471084"/>
                  <p:cNvGrpSpPr/>
                  <p:nvPr/>
                </p:nvGrpSpPr>
                <p:grpSpPr>
                  <a:xfrm>
                    <a:off x="248" y="0"/>
                    <a:ext cx="2640" cy="235"/>
                    <a:chOff x="0" y="0"/>
                    <a:chExt cx="2640" cy="235"/>
                  </a:xfrm>
                </p:grpSpPr>
                <p:grpSp>
                  <p:nvGrpSpPr>
                    <p:cNvPr id="425005" name="组合 471085"/>
                    <p:cNvGrpSpPr/>
                    <p:nvPr/>
                  </p:nvGrpSpPr>
                  <p:grpSpPr>
                    <a:xfrm>
                      <a:off x="0" y="0"/>
                      <a:ext cx="1707" cy="235"/>
                      <a:chOff x="0" y="0"/>
                      <a:chExt cx="1707" cy="235"/>
                    </a:xfrm>
                  </p:grpSpPr>
                  <p:grpSp>
                    <p:nvGrpSpPr>
                      <p:cNvPr id="425006" name="组合 471086"/>
                      <p:cNvGrpSpPr/>
                      <p:nvPr/>
                    </p:nvGrpSpPr>
                    <p:grpSpPr>
                      <a:xfrm>
                        <a:off x="0" y="8"/>
                        <a:ext cx="771" cy="227"/>
                        <a:chOff x="0" y="0"/>
                        <a:chExt cx="771" cy="227"/>
                      </a:xfrm>
                    </p:grpSpPr>
                    <p:sp>
                      <p:nvSpPr>
                        <p:cNvPr id="425007" name="矩形 471087"/>
                        <p:cNvSpPr/>
                        <p:nvPr/>
                      </p:nvSpPr>
                      <p:spPr>
                        <a:xfrm>
                          <a:off x="0" y="0"/>
                          <a:ext cx="771" cy="227"/>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3  0 ∧</a:t>
                          </a:r>
                          <a:endParaRPr lang="en-US" altLang="x-none" sz="2400" dirty="0">
                            <a:latin typeface="Times New Roman" panose="02020603050405020304" pitchFamily="2" charset="0"/>
                            <a:ea typeface="宋体" panose="02010600030101010101" pitchFamily="2" charset="-122"/>
                          </a:endParaRPr>
                        </a:p>
                      </p:txBody>
                    </p:sp>
                    <p:sp>
                      <p:nvSpPr>
                        <p:cNvPr id="425008" name="直接连接符 471088"/>
                        <p:cNvSpPr/>
                        <p:nvPr/>
                      </p:nvSpPr>
                      <p:spPr>
                        <a:xfrm>
                          <a:off x="208" y="0"/>
                          <a:ext cx="0" cy="227"/>
                        </a:xfrm>
                        <a:prstGeom prst="line">
                          <a:avLst/>
                        </a:prstGeom>
                        <a:ln w="9525" cap="flat" cmpd="sng">
                          <a:solidFill>
                            <a:schemeClr val="tx1"/>
                          </a:solidFill>
                          <a:prstDash val="solid"/>
                          <a:round/>
                          <a:headEnd type="none" w="med" len="med"/>
                          <a:tailEnd type="none" w="med" len="med"/>
                        </a:ln>
                      </p:spPr>
                    </p:sp>
                    <p:sp>
                      <p:nvSpPr>
                        <p:cNvPr id="425009" name="直接连接符 471089"/>
                        <p:cNvSpPr/>
                        <p:nvPr/>
                      </p:nvSpPr>
                      <p:spPr>
                        <a:xfrm>
                          <a:off x="384" y="0"/>
                          <a:ext cx="0" cy="227"/>
                        </a:xfrm>
                        <a:prstGeom prst="line">
                          <a:avLst/>
                        </a:prstGeom>
                        <a:ln w="9525" cap="flat" cmpd="sng">
                          <a:solidFill>
                            <a:schemeClr val="tx1"/>
                          </a:solidFill>
                          <a:prstDash val="solid"/>
                          <a:round/>
                          <a:headEnd type="none" w="med" len="med"/>
                          <a:tailEnd type="none" w="med" len="med"/>
                        </a:ln>
                      </p:spPr>
                    </p:sp>
                    <p:sp>
                      <p:nvSpPr>
                        <p:cNvPr id="425010" name="直接连接符 471090"/>
                        <p:cNvSpPr/>
                        <p:nvPr/>
                      </p:nvSpPr>
                      <p:spPr>
                        <a:xfrm>
                          <a:off x="576" y="0"/>
                          <a:ext cx="0" cy="227"/>
                        </a:xfrm>
                        <a:prstGeom prst="line">
                          <a:avLst/>
                        </a:prstGeom>
                        <a:ln w="9525" cap="flat" cmpd="sng">
                          <a:solidFill>
                            <a:schemeClr val="tx1"/>
                          </a:solidFill>
                          <a:prstDash val="solid"/>
                          <a:round/>
                          <a:headEnd type="none" w="med" len="med"/>
                          <a:tailEnd type="none" w="med" len="med"/>
                        </a:ln>
                      </p:spPr>
                    </p:sp>
                  </p:grpSp>
                  <p:grpSp>
                    <p:nvGrpSpPr>
                      <p:cNvPr id="425011" name="组合 471091"/>
                      <p:cNvGrpSpPr/>
                      <p:nvPr/>
                    </p:nvGrpSpPr>
                    <p:grpSpPr>
                      <a:xfrm>
                        <a:off x="936" y="0"/>
                        <a:ext cx="771" cy="227"/>
                        <a:chOff x="0" y="0"/>
                        <a:chExt cx="771" cy="227"/>
                      </a:xfrm>
                    </p:grpSpPr>
                    <p:sp>
                      <p:nvSpPr>
                        <p:cNvPr id="425012" name="矩形 471092"/>
                        <p:cNvSpPr/>
                        <p:nvPr/>
                      </p:nvSpPr>
                      <p:spPr>
                        <a:xfrm>
                          <a:off x="0" y="0"/>
                          <a:ext cx="771" cy="227"/>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3  1 ∧</a:t>
                          </a:r>
                          <a:endParaRPr lang="en-US" altLang="x-none" sz="2400" dirty="0">
                            <a:latin typeface="Times New Roman" panose="02020603050405020304" pitchFamily="2" charset="0"/>
                            <a:ea typeface="宋体" panose="02010600030101010101" pitchFamily="2" charset="-122"/>
                          </a:endParaRPr>
                        </a:p>
                      </p:txBody>
                    </p:sp>
                    <p:sp>
                      <p:nvSpPr>
                        <p:cNvPr id="425013" name="直接连接符 471093"/>
                        <p:cNvSpPr/>
                        <p:nvPr/>
                      </p:nvSpPr>
                      <p:spPr>
                        <a:xfrm>
                          <a:off x="208" y="0"/>
                          <a:ext cx="0" cy="227"/>
                        </a:xfrm>
                        <a:prstGeom prst="line">
                          <a:avLst/>
                        </a:prstGeom>
                        <a:ln w="9525" cap="flat" cmpd="sng">
                          <a:solidFill>
                            <a:schemeClr val="tx1"/>
                          </a:solidFill>
                          <a:prstDash val="solid"/>
                          <a:round/>
                          <a:headEnd type="none" w="med" len="med"/>
                          <a:tailEnd type="none" w="med" len="med"/>
                        </a:ln>
                      </p:spPr>
                    </p:sp>
                    <p:sp>
                      <p:nvSpPr>
                        <p:cNvPr id="425014" name="直接连接符 471094"/>
                        <p:cNvSpPr/>
                        <p:nvPr/>
                      </p:nvSpPr>
                      <p:spPr>
                        <a:xfrm>
                          <a:off x="384" y="0"/>
                          <a:ext cx="0" cy="227"/>
                        </a:xfrm>
                        <a:prstGeom prst="line">
                          <a:avLst/>
                        </a:prstGeom>
                        <a:ln w="9525" cap="flat" cmpd="sng">
                          <a:solidFill>
                            <a:schemeClr val="tx1"/>
                          </a:solidFill>
                          <a:prstDash val="solid"/>
                          <a:round/>
                          <a:headEnd type="none" w="med" len="med"/>
                          <a:tailEnd type="none" w="med" len="med"/>
                        </a:ln>
                      </p:spPr>
                    </p:sp>
                    <p:sp>
                      <p:nvSpPr>
                        <p:cNvPr id="425015" name="直接连接符 471095"/>
                        <p:cNvSpPr/>
                        <p:nvPr/>
                      </p:nvSpPr>
                      <p:spPr>
                        <a:xfrm>
                          <a:off x="576" y="0"/>
                          <a:ext cx="0" cy="227"/>
                        </a:xfrm>
                        <a:prstGeom prst="line">
                          <a:avLst/>
                        </a:prstGeom>
                        <a:ln w="9525" cap="flat" cmpd="sng">
                          <a:solidFill>
                            <a:schemeClr val="tx1"/>
                          </a:solidFill>
                          <a:prstDash val="solid"/>
                          <a:round/>
                          <a:headEnd type="none" w="med" len="med"/>
                          <a:tailEnd type="none" w="med" len="med"/>
                        </a:ln>
                      </p:spPr>
                    </p:sp>
                  </p:grpSp>
                  <p:sp>
                    <p:nvSpPr>
                      <p:cNvPr id="425016" name="直接连接符 471096"/>
                      <p:cNvSpPr/>
                      <p:nvPr/>
                    </p:nvSpPr>
                    <p:spPr>
                      <a:xfrm>
                        <a:off x="696" y="104"/>
                        <a:ext cx="240" cy="0"/>
                      </a:xfrm>
                      <a:prstGeom prst="line">
                        <a:avLst/>
                      </a:prstGeom>
                      <a:ln w="19050" cap="flat" cmpd="sng">
                        <a:solidFill>
                          <a:schemeClr val="tx1"/>
                        </a:solidFill>
                        <a:prstDash val="solid"/>
                        <a:round/>
                        <a:headEnd type="none" w="med" len="med"/>
                        <a:tailEnd type="triangle" w="med" len="med"/>
                      </a:ln>
                    </p:spPr>
                  </p:sp>
                </p:grpSp>
                <p:grpSp>
                  <p:nvGrpSpPr>
                    <p:cNvPr id="425017" name="组合 471097"/>
                    <p:cNvGrpSpPr/>
                    <p:nvPr/>
                  </p:nvGrpSpPr>
                  <p:grpSpPr>
                    <a:xfrm>
                      <a:off x="1869" y="0"/>
                      <a:ext cx="771" cy="227"/>
                      <a:chOff x="0" y="0"/>
                      <a:chExt cx="771" cy="227"/>
                    </a:xfrm>
                  </p:grpSpPr>
                  <p:sp>
                    <p:nvSpPr>
                      <p:cNvPr id="425018" name="矩形 471098"/>
                      <p:cNvSpPr/>
                      <p:nvPr/>
                    </p:nvSpPr>
                    <p:spPr>
                      <a:xfrm>
                        <a:off x="0" y="0"/>
                        <a:ext cx="771" cy="227"/>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3  2 ∧∧</a:t>
                        </a:r>
                        <a:endParaRPr lang="en-US" altLang="x-none" sz="2400" dirty="0">
                          <a:latin typeface="Times New Roman" panose="02020603050405020304" pitchFamily="2" charset="0"/>
                          <a:ea typeface="宋体" panose="02010600030101010101" pitchFamily="2" charset="-122"/>
                        </a:endParaRPr>
                      </a:p>
                    </p:txBody>
                  </p:sp>
                  <p:sp>
                    <p:nvSpPr>
                      <p:cNvPr id="425019" name="直接连接符 471099"/>
                      <p:cNvSpPr/>
                      <p:nvPr/>
                    </p:nvSpPr>
                    <p:spPr>
                      <a:xfrm>
                        <a:off x="208" y="0"/>
                        <a:ext cx="0" cy="227"/>
                      </a:xfrm>
                      <a:prstGeom prst="line">
                        <a:avLst/>
                      </a:prstGeom>
                      <a:ln w="9525" cap="flat" cmpd="sng">
                        <a:solidFill>
                          <a:schemeClr val="tx1"/>
                        </a:solidFill>
                        <a:prstDash val="solid"/>
                        <a:round/>
                        <a:headEnd type="none" w="med" len="med"/>
                        <a:tailEnd type="none" w="med" len="med"/>
                      </a:ln>
                    </p:spPr>
                  </p:sp>
                  <p:sp>
                    <p:nvSpPr>
                      <p:cNvPr id="425020" name="直接连接符 471100"/>
                      <p:cNvSpPr/>
                      <p:nvPr/>
                    </p:nvSpPr>
                    <p:spPr>
                      <a:xfrm>
                        <a:off x="384" y="0"/>
                        <a:ext cx="0" cy="227"/>
                      </a:xfrm>
                      <a:prstGeom prst="line">
                        <a:avLst/>
                      </a:prstGeom>
                      <a:ln w="9525" cap="flat" cmpd="sng">
                        <a:solidFill>
                          <a:schemeClr val="tx1"/>
                        </a:solidFill>
                        <a:prstDash val="solid"/>
                        <a:round/>
                        <a:headEnd type="none" w="med" len="med"/>
                        <a:tailEnd type="none" w="med" len="med"/>
                      </a:ln>
                    </p:spPr>
                  </p:sp>
                  <p:sp>
                    <p:nvSpPr>
                      <p:cNvPr id="425021" name="直接连接符 471101"/>
                      <p:cNvSpPr/>
                      <p:nvPr/>
                    </p:nvSpPr>
                    <p:spPr>
                      <a:xfrm>
                        <a:off x="576" y="0"/>
                        <a:ext cx="0" cy="227"/>
                      </a:xfrm>
                      <a:prstGeom prst="line">
                        <a:avLst/>
                      </a:prstGeom>
                      <a:ln w="9525" cap="flat" cmpd="sng">
                        <a:solidFill>
                          <a:schemeClr val="tx1"/>
                        </a:solidFill>
                        <a:prstDash val="solid"/>
                        <a:round/>
                        <a:headEnd type="none" w="med" len="med"/>
                        <a:tailEnd type="none" w="med" len="med"/>
                      </a:ln>
                    </p:spPr>
                  </p:sp>
                </p:grpSp>
                <p:sp>
                  <p:nvSpPr>
                    <p:cNvPr id="425022" name="直接连接符 471102"/>
                    <p:cNvSpPr/>
                    <p:nvPr/>
                  </p:nvSpPr>
                  <p:spPr>
                    <a:xfrm>
                      <a:off x="1629" y="104"/>
                      <a:ext cx="240" cy="0"/>
                    </a:xfrm>
                    <a:prstGeom prst="line">
                      <a:avLst/>
                    </a:prstGeom>
                    <a:ln w="19050" cap="flat" cmpd="sng">
                      <a:solidFill>
                        <a:schemeClr val="tx1"/>
                      </a:solidFill>
                      <a:prstDash val="solid"/>
                      <a:round/>
                      <a:headEnd type="none" w="med" len="med"/>
                      <a:tailEnd type="triangle" w="med" len="med"/>
                    </a:ln>
                  </p:spPr>
                </p:sp>
              </p:grpSp>
              <p:sp>
                <p:nvSpPr>
                  <p:cNvPr id="425023" name="直接连接符 471103"/>
                  <p:cNvSpPr/>
                  <p:nvPr/>
                </p:nvSpPr>
                <p:spPr>
                  <a:xfrm>
                    <a:off x="0" y="112"/>
                    <a:ext cx="249" cy="0"/>
                  </a:xfrm>
                  <a:prstGeom prst="line">
                    <a:avLst/>
                  </a:prstGeom>
                  <a:ln w="19050" cap="flat" cmpd="sng">
                    <a:solidFill>
                      <a:schemeClr val="tx1"/>
                    </a:solidFill>
                    <a:prstDash val="solid"/>
                    <a:round/>
                    <a:headEnd type="none" w="med" len="med"/>
                    <a:tailEnd type="triangle" w="med" len="med"/>
                  </a:ln>
                </p:spPr>
              </p:sp>
            </p:grpSp>
            <p:grpSp>
              <p:nvGrpSpPr>
                <p:cNvPr id="425024" name="组合 471104"/>
                <p:cNvGrpSpPr/>
                <p:nvPr/>
              </p:nvGrpSpPr>
              <p:grpSpPr>
                <a:xfrm>
                  <a:off x="0" y="8"/>
                  <a:ext cx="1056" cy="1440"/>
                  <a:chOff x="0" y="0"/>
                  <a:chExt cx="1056" cy="1440"/>
                </a:xfrm>
              </p:grpSpPr>
              <p:grpSp>
                <p:nvGrpSpPr>
                  <p:cNvPr id="425025" name="组合 471105"/>
                  <p:cNvGrpSpPr/>
                  <p:nvPr/>
                </p:nvGrpSpPr>
                <p:grpSpPr>
                  <a:xfrm>
                    <a:off x="0" y="8"/>
                    <a:ext cx="227" cy="1428"/>
                    <a:chOff x="0" y="0"/>
                    <a:chExt cx="227" cy="1280"/>
                  </a:xfrm>
                </p:grpSpPr>
                <p:sp>
                  <p:nvSpPr>
                    <p:cNvPr id="425026" name="矩形 471106"/>
                    <p:cNvSpPr/>
                    <p:nvPr/>
                  </p:nvSpPr>
                  <p:spPr>
                    <a:xfrm>
                      <a:off x="0" y="0"/>
                      <a:ext cx="227" cy="31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0</a:t>
                      </a:r>
                      <a:endParaRPr lang="en-US" altLang="x-none" sz="2400" dirty="0">
                        <a:latin typeface="Times New Roman" panose="02020603050405020304" pitchFamily="2" charset="0"/>
                        <a:ea typeface="宋体" panose="02010600030101010101" pitchFamily="2" charset="-122"/>
                      </a:endParaRPr>
                    </a:p>
                  </p:txBody>
                </p:sp>
                <p:sp>
                  <p:nvSpPr>
                    <p:cNvPr id="425027" name="矩形 471107"/>
                    <p:cNvSpPr/>
                    <p:nvPr/>
                  </p:nvSpPr>
                  <p:spPr>
                    <a:xfrm>
                      <a:off x="0" y="640"/>
                      <a:ext cx="227" cy="31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2</a:t>
                      </a:r>
                      <a:endParaRPr lang="en-US" altLang="x-none" sz="2400" dirty="0">
                        <a:latin typeface="Times New Roman" panose="02020603050405020304" pitchFamily="2" charset="0"/>
                        <a:ea typeface="宋体" panose="02010600030101010101" pitchFamily="2" charset="-122"/>
                      </a:endParaRPr>
                    </a:p>
                  </p:txBody>
                </p:sp>
                <p:sp>
                  <p:nvSpPr>
                    <p:cNvPr id="425028" name="矩形 471108"/>
                    <p:cNvSpPr/>
                    <p:nvPr/>
                  </p:nvSpPr>
                  <p:spPr>
                    <a:xfrm>
                      <a:off x="0" y="320"/>
                      <a:ext cx="227" cy="31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a:t>
                      </a:r>
                      <a:endParaRPr lang="en-US" altLang="x-none" sz="2400" dirty="0">
                        <a:latin typeface="Times New Roman" panose="02020603050405020304" pitchFamily="2" charset="0"/>
                        <a:ea typeface="宋体" panose="02010600030101010101" pitchFamily="2" charset="-122"/>
                      </a:endParaRPr>
                    </a:p>
                  </p:txBody>
                </p:sp>
                <p:sp>
                  <p:nvSpPr>
                    <p:cNvPr id="425029" name="矩形 471109"/>
                    <p:cNvSpPr/>
                    <p:nvPr/>
                  </p:nvSpPr>
                  <p:spPr>
                    <a:xfrm>
                      <a:off x="0" y="963"/>
                      <a:ext cx="227" cy="31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3</a:t>
                      </a:r>
                      <a:endParaRPr lang="en-US" altLang="x-none" sz="2400" dirty="0">
                        <a:latin typeface="Times New Roman" panose="02020603050405020304" pitchFamily="2" charset="0"/>
                        <a:ea typeface="宋体" panose="02010600030101010101" pitchFamily="2" charset="-122"/>
                      </a:endParaRPr>
                    </a:p>
                  </p:txBody>
                </p:sp>
              </p:grpSp>
              <p:grpSp>
                <p:nvGrpSpPr>
                  <p:cNvPr id="425030" name="组合 471110"/>
                  <p:cNvGrpSpPr/>
                  <p:nvPr/>
                </p:nvGrpSpPr>
                <p:grpSpPr>
                  <a:xfrm>
                    <a:off x="240" y="0"/>
                    <a:ext cx="816" cy="1440"/>
                    <a:chOff x="0" y="0"/>
                    <a:chExt cx="816" cy="1440"/>
                  </a:xfrm>
                </p:grpSpPr>
                <p:grpSp>
                  <p:nvGrpSpPr>
                    <p:cNvPr id="425031" name="组合 471111"/>
                    <p:cNvGrpSpPr/>
                    <p:nvPr/>
                  </p:nvGrpSpPr>
                  <p:grpSpPr>
                    <a:xfrm>
                      <a:off x="0" y="0"/>
                      <a:ext cx="816" cy="363"/>
                      <a:chOff x="0" y="0"/>
                      <a:chExt cx="816" cy="340"/>
                    </a:xfrm>
                  </p:grpSpPr>
                  <p:sp>
                    <p:nvSpPr>
                      <p:cNvPr id="425032" name="矩形 471112"/>
                      <p:cNvSpPr/>
                      <p:nvPr/>
                    </p:nvSpPr>
                    <p:spPr>
                      <a:xfrm>
                        <a:off x="0" y="0"/>
                        <a:ext cx="816" cy="340"/>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0</a:t>
                        </a:r>
                        <a:endParaRPr lang="en-US" altLang="x-none" sz="2400" baseline="-18000" dirty="0">
                          <a:latin typeface="Times New Roman" panose="02020603050405020304" pitchFamily="2" charset="0"/>
                          <a:ea typeface="宋体" panose="02010600030101010101" pitchFamily="2" charset="-122"/>
                        </a:endParaRPr>
                      </a:p>
                    </p:txBody>
                  </p:sp>
                  <p:sp>
                    <p:nvSpPr>
                      <p:cNvPr id="425033" name="直接连接符 471113"/>
                      <p:cNvSpPr/>
                      <p:nvPr/>
                    </p:nvSpPr>
                    <p:spPr>
                      <a:xfrm>
                        <a:off x="336" y="0"/>
                        <a:ext cx="0" cy="272"/>
                      </a:xfrm>
                      <a:prstGeom prst="line">
                        <a:avLst/>
                      </a:prstGeom>
                      <a:ln w="9525" cap="flat" cmpd="sng">
                        <a:solidFill>
                          <a:schemeClr val="tx1"/>
                        </a:solidFill>
                        <a:prstDash val="solid"/>
                        <a:round/>
                        <a:headEnd type="none" w="med" len="med"/>
                        <a:tailEnd type="none" w="med" len="med"/>
                      </a:ln>
                    </p:spPr>
                  </p:sp>
                  <p:sp>
                    <p:nvSpPr>
                      <p:cNvPr id="425034" name="直接连接符 471114"/>
                      <p:cNvSpPr/>
                      <p:nvPr/>
                    </p:nvSpPr>
                    <p:spPr>
                      <a:xfrm>
                        <a:off x="576" y="0"/>
                        <a:ext cx="0" cy="272"/>
                      </a:xfrm>
                      <a:prstGeom prst="line">
                        <a:avLst/>
                      </a:prstGeom>
                      <a:ln w="9525" cap="flat" cmpd="sng">
                        <a:solidFill>
                          <a:schemeClr val="tx1"/>
                        </a:solidFill>
                        <a:prstDash val="solid"/>
                        <a:round/>
                        <a:headEnd type="none" w="med" len="med"/>
                        <a:tailEnd type="none" w="med" len="med"/>
                      </a:ln>
                    </p:spPr>
                  </p:sp>
                  <p:sp>
                    <p:nvSpPr>
                      <p:cNvPr id="425035" name="直接连接符 471115"/>
                      <p:cNvSpPr/>
                      <p:nvPr/>
                    </p:nvSpPr>
                    <p:spPr>
                      <a:xfrm>
                        <a:off x="0" y="280"/>
                        <a:ext cx="816" cy="0"/>
                      </a:xfrm>
                      <a:prstGeom prst="line">
                        <a:avLst/>
                      </a:prstGeom>
                      <a:ln w="9525" cap="flat" cmpd="sng">
                        <a:solidFill>
                          <a:schemeClr val="tx1"/>
                        </a:solidFill>
                        <a:prstDash val="solid"/>
                        <a:round/>
                        <a:headEnd type="none" w="med" len="med"/>
                        <a:tailEnd type="none" w="med" len="med"/>
                      </a:ln>
                    </p:spPr>
                  </p:sp>
                </p:grpSp>
                <p:grpSp>
                  <p:nvGrpSpPr>
                    <p:cNvPr id="425036" name="组合 471116"/>
                    <p:cNvGrpSpPr/>
                    <p:nvPr/>
                  </p:nvGrpSpPr>
                  <p:grpSpPr>
                    <a:xfrm>
                      <a:off x="0" y="357"/>
                      <a:ext cx="816" cy="363"/>
                      <a:chOff x="0" y="0"/>
                      <a:chExt cx="816" cy="340"/>
                    </a:xfrm>
                  </p:grpSpPr>
                  <p:sp>
                    <p:nvSpPr>
                      <p:cNvPr id="425037" name="矩形 471117"/>
                      <p:cNvSpPr/>
                      <p:nvPr/>
                    </p:nvSpPr>
                    <p:spPr>
                      <a:xfrm>
                        <a:off x="0" y="0"/>
                        <a:ext cx="816" cy="340"/>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1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425038" name="直接连接符 471118"/>
                      <p:cNvSpPr/>
                      <p:nvPr/>
                    </p:nvSpPr>
                    <p:spPr>
                      <a:xfrm>
                        <a:off x="336" y="0"/>
                        <a:ext cx="0" cy="272"/>
                      </a:xfrm>
                      <a:prstGeom prst="line">
                        <a:avLst/>
                      </a:prstGeom>
                      <a:ln w="9525" cap="flat" cmpd="sng">
                        <a:solidFill>
                          <a:schemeClr val="tx1"/>
                        </a:solidFill>
                        <a:prstDash val="solid"/>
                        <a:round/>
                        <a:headEnd type="none" w="med" len="med"/>
                        <a:tailEnd type="none" w="med" len="med"/>
                      </a:ln>
                    </p:spPr>
                  </p:sp>
                  <p:sp>
                    <p:nvSpPr>
                      <p:cNvPr id="425039" name="直接连接符 471119"/>
                      <p:cNvSpPr/>
                      <p:nvPr/>
                    </p:nvSpPr>
                    <p:spPr>
                      <a:xfrm>
                        <a:off x="576" y="0"/>
                        <a:ext cx="0" cy="272"/>
                      </a:xfrm>
                      <a:prstGeom prst="line">
                        <a:avLst/>
                      </a:prstGeom>
                      <a:ln w="9525" cap="flat" cmpd="sng">
                        <a:solidFill>
                          <a:schemeClr val="tx1"/>
                        </a:solidFill>
                        <a:prstDash val="solid"/>
                        <a:round/>
                        <a:headEnd type="none" w="med" len="med"/>
                        <a:tailEnd type="none" w="med" len="med"/>
                      </a:ln>
                    </p:spPr>
                  </p:sp>
                  <p:sp>
                    <p:nvSpPr>
                      <p:cNvPr id="425040" name="直接连接符 471120"/>
                      <p:cNvSpPr/>
                      <p:nvPr/>
                    </p:nvSpPr>
                    <p:spPr>
                      <a:xfrm>
                        <a:off x="0" y="280"/>
                        <a:ext cx="816" cy="0"/>
                      </a:xfrm>
                      <a:prstGeom prst="line">
                        <a:avLst/>
                      </a:prstGeom>
                      <a:ln w="9525" cap="flat" cmpd="sng">
                        <a:solidFill>
                          <a:schemeClr val="tx1"/>
                        </a:solidFill>
                        <a:prstDash val="solid"/>
                        <a:round/>
                        <a:headEnd type="none" w="med" len="med"/>
                        <a:tailEnd type="none" w="med" len="med"/>
                      </a:ln>
                    </p:spPr>
                  </p:sp>
                </p:grpSp>
                <p:grpSp>
                  <p:nvGrpSpPr>
                    <p:cNvPr id="425041" name="组合 471121"/>
                    <p:cNvGrpSpPr/>
                    <p:nvPr/>
                  </p:nvGrpSpPr>
                  <p:grpSpPr>
                    <a:xfrm>
                      <a:off x="0" y="717"/>
                      <a:ext cx="816" cy="363"/>
                      <a:chOff x="0" y="0"/>
                      <a:chExt cx="816" cy="340"/>
                    </a:xfrm>
                  </p:grpSpPr>
                  <p:sp>
                    <p:nvSpPr>
                      <p:cNvPr id="425042" name="矩形 471122"/>
                      <p:cNvSpPr/>
                      <p:nvPr/>
                    </p:nvSpPr>
                    <p:spPr>
                      <a:xfrm>
                        <a:off x="0" y="0"/>
                        <a:ext cx="816" cy="340"/>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2</a:t>
                        </a:r>
                        <a:endParaRPr lang="en-US" altLang="x-none" sz="2400" baseline="-18000" dirty="0">
                          <a:latin typeface="Times New Roman" panose="02020603050405020304" pitchFamily="2" charset="0"/>
                          <a:ea typeface="宋体" panose="02010600030101010101" pitchFamily="2" charset="-122"/>
                        </a:endParaRPr>
                      </a:p>
                    </p:txBody>
                  </p:sp>
                  <p:sp>
                    <p:nvSpPr>
                      <p:cNvPr id="425043" name="直接连接符 471123"/>
                      <p:cNvSpPr/>
                      <p:nvPr/>
                    </p:nvSpPr>
                    <p:spPr>
                      <a:xfrm>
                        <a:off x="336" y="0"/>
                        <a:ext cx="0" cy="272"/>
                      </a:xfrm>
                      <a:prstGeom prst="line">
                        <a:avLst/>
                      </a:prstGeom>
                      <a:ln w="9525" cap="flat" cmpd="sng">
                        <a:solidFill>
                          <a:schemeClr val="tx1"/>
                        </a:solidFill>
                        <a:prstDash val="solid"/>
                        <a:round/>
                        <a:headEnd type="none" w="med" len="med"/>
                        <a:tailEnd type="none" w="med" len="med"/>
                      </a:ln>
                    </p:spPr>
                  </p:sp>
                  <p:sp>
                    <p:nvSpPr>
                      <p:cNvPr id="425044" name="直接连接符 471124"/>
                      <p:cNvSpPr/>
                      <p:nvPr/>
                    </p:nvSpPr>
                    <p:spPr>
                      <a:xfrm>
                        <a:off x="576" y="0"/>
                        <a:ext cx="0" cy="272"/>
                      </a:xfrm>
                      <a:prstGeom prst="line">
                        <a:avLst/>
                      </a:prstGeom>
                      <a:ln w="9525" cap="flat" cmpd="sng">
                        <a:solidFill>
                          <a:schemeClr val="tx1"/>
                        </a:solidFill>
                        <a:prstDash val="solid"/>
                        <a:round/>
                        <a:headEnd type="none" w="med" len="med"/>
                        <a:tailEnd type="none" w="med" len="med"/>
                      </a:ln>
                    </p:spPr>
                  </p:sp>
                  <p:sp>
                    <p:nvSpPr>
                      <p:cNvPr id="425045" name="直接连接符 471125"/>
                      <p:cNvSpPr/>
                      <p:nvPr/>
                    </p:nvSpPr>
                    <p:spPr>
                      <a:xfrm>
                        <a:off x="0" y="280"/>
                        <a:ext cx="816" cy="0"/>
                      </a:xfrm>
                      <a:prstGeom prst="line">
                        <a:avLst/>
                      </a:prstGeom>
                      <a:ln w="9525" cap="flat" cmpd="sng">
                        <a:solidFill>
                          <a:schemeClr val="tx1"/>
                        </a:solidFill>
                        <a:prstDash val="solid"/>
                        <a:round/>
                        <a:headEnd type="none" w="med" len="med"/>
                        <a:tailEnd type="none" w="med" len="med"/>
                      </a:ln>
                    </p:spPr>
                  </p:sp>
                </p:grpSp>
                <p:grpSp>
                  <p:nvGrpSpPr>
                    <p:cNvPr id="425046" name="组合 471126"/>
                    <p:cNvGrpSpPr/>
                    <p:nvPr/>
                  </p:nvGrpSpPr>
                  <p:grpSpPr>
                    <a:xfrm>
                      <a:off x="0" y="1077"/>
                      <a:ext cx="816" cy="363"/>
                      <a:chOff x="0" y="0"/>
                      <a:chExt cx="816" cy="340"/>
                    </a:xfrm>
                  </p:grpSpPr>
                  <p:sp>
                    <p:nvSpPr>
                      <p:cNvPr id="425047" name="矩形 471127"/>
                      <p:cNvSpPr/>
                      <p:nvPr/>
                    </p:nvSpPr>
                    <p:spPr>
                      <a:xfrm>
                        <a:off x="0" y="0"/>
                        <a:ext cx="816" cy="340"/>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3</a:t>
                        </a:r>
                        <a:endParaRPr lang="en-US" altLang="x-none" sz="2400" baseline="-18000" dirty="0">
                          <a:latin typeface="Times New Roman" panose="02020603050405020304" pitchFamily="2" charset="0"/>
                          <a:ea typeface="宋体" panose="02010600030101010101" pitchFamily="2" charset="-122"/>
                        </a:endParaRPr>
                      </a:p>
                    </p:txBody>
                  </p:sp>
                  <p:sp>
                    <p:nvSpPr>
                      <p:cNvPr id="425048" name="直接连接符 471128"/>
                      <p:cNvSpPr/>
                      <p:nvPr/>
                    </p:nvSpPr>
                    <p:spPr>
                      <a:xfrm>
                        <a:off x="336" y="0"/>
                        <a:ext cx="0" cy="272"/>
                      </a:xfrm>
                      <a:prstGeom prst="line">
                        <a:avLst/>
                      </a:prstGeom>
                      <a:ln w="9525" cap="flat" cmpd="sng">
                        <a:solidFill>
                          <a:schemeClr val="tx1"/>
                        </a:solidFill>
                        <a:prstDash val="solid"/>
                        <a:round/>
                        <a:headEnd type="none" w="med" len="med"/>
                        <a:tailEnd type="none" w="med" len="med"/>
                      </a:ln>
                    </p:spPr>
                  </p:sp>
                  <p:sp>
                    <p:nvSpPr>
                      <p:cNvPr id="425049" name="直接连接符 471129"/>
                      <p:cNvSpPr/>
                      <p:nvPr/>
                    </p:nvSpPr>
                    <p:spPr>
                      <a:xfrm>
                        <a:off x="576" y="0"/>
                        <a:ext cx="0" cy="272"/>
                      </a:xfrm>
                      <a:prstGeom prst="line">
                        <a:avLst/>
                      </a:prstGeom>
                      <a:ln w="9525" cap="flat" cmpd="sng">
                        <a:solidFill>
                          <a:schemeClr val="tx1"/>
                        </a:solidFill>
                        <a:prstDash val="solid"/>
                        <a:round/>
                        <a:headEnd type="none" w="med" len="med"/>
                        <a:tailEnd type="none" w="med" len="med"/>
                      </a:ln>
                    </p:spPr>
                  </p:sp>
                  <p:sp>
                    <p:nvSpPr>
                      <p:cNvPr id="425050" name="直接连接符 471130"/>
                      <p:cNvSpPr/>
                      <p:nvPr/>
                    </p:nvSpPr>
                    <p:spPr>
                      <a:xfrm>
                        <a:off x="0" y="280"/>
                        <a:ext cx="816" cy="0"/>
                      </a:xfrm>
                      <a:prstGeom prst="line">
                        <a:avLst/>
                      </a:prstGeom>
                      <a:ln w="9525" cap="flat" cmpd="sng">
                        <a:solidFill>
                          <a:schemeClr val="tx1"/>
                        </a:solidFill>
                        <a:prstDash val="solid"/>
                        <a:round/>
                        <a:headEnd type="none" w="med" len="med"/>
                        <a:tailEnd type="none" w="med" len="med"/>
                      </a:ln>
                    </p:spPr>
                  </p:sp>
                </p:grpSp>
              </p:grpSp>
            </p:grpSp>
            <p:grpSp>
              <p:nvGrpSpPr>
                <p:cNvPr id="425051" name="组合 471131"/>
                <p:cNvGrpSpPr/>
                <p:nvPr/>
              </p:nvGrpSpPr>
              <p:grpSpPr>
                <a:xfrm>
                  <a:off x="672" y="192"/>
                  <a:ext cx="720" cy="546"/>
                  <a:chOff x="0" y="0"/>
                  <a:chExt cx="720" cy="546"/>
                </a:xfrm>
              </p:grpSpPr>
              <p:sp>
                <p:nvSpPr>
                  <p:cNvPr id="425052" name="直接连接符 471132"/>
                  <p:cNvSpPr/>
                  <p:nvPr/>
                </p:nvSpPr>
                <p:spPr>
                  <a:xfrm>
                    <a:off x="0" y="0"/>
                    <a:ext cx="0" cy="144"/>
                  </a:xfrm>
                  <a:prstGeom prst="line">
                    <a:avLst/>
                  </a:prstGeom>
                  <a:ln w="19050" cap="flat" cmpd="sng">
                    <a:solidFill>
                      <a:schemeClr val="folHlink"/>
                    </a:solidFill>
                    <a:prstDash val="solid"/>
                    <a:round/>
                    <a:headEnd type="none" w="med" len="med"/>
                    <a:tailEnd type="none" w="med" len="med"/>
                  </a:ln>
                </p:spPr>
              </p:sp>
              <p:sp>
                <p:nvSpPr>
                  <p:cNvPr id="425053" name="直接连接符 471133"/>
                  <p:cNvSpPr/>
                  <p:nvPr/>
                </p:nvSpPr>
                <p:spPr>
                  <a:xfrm>
                    <a:off x="0" y="144"/>
                    <a:ext cx="720" cy="0"/>
                  </a:xfrm>
                  <a:prstGeom prst="line">
                    <a:avLst/>
                  </a:prstGeom>
                  <a:ln w="19050" cap="flat" cmpd="sng">
                    <a:solidFill>
                      <a:schemeClr val="folHlink"/>
                    </a:solidFill>
                    <a:prstDash val="solid"/>
                    <a:round/>
                    <a:headEnd type="none" w="med" len="med"/>
                    <a:tailEnd type="none" w="med" len="med"/>
                  </a:ln>
                </p:spPr>
              </p:sp>
              <p:sp>
                <p:nvSpPr>
                  <p:cNvPr id="425054" name="直接连接符 471134"/>
                  <p:cNvSpPr/>
                  <p:nvPr/>
                </p:nvSpPr>
                <p:spPr>
                  <a:xfrm>
                    <a:off x="712" y="152"/>
                    <a:ext cx="0" cy="394"/>
                  </a:xfrm>
                  <a:prstGeom prst="line">
                    <a:avLst/>
                  </a:prstGeom>
                  <a:ln w="19050" cap="flat" cmpd="sng">
                    <a:solidFill>
                      <a:schemeClr val="folHlink"/>
                    </a:solidFill>
                    <a:prstDash val="solid"/>
                    <a:round/>
                    <a:headEnd type="none" w="med" len="med"/>
                    <a:tailEnd type="triangle" w="med" len="med"/>
                  </a:ln>
                </p:spPr>
              </p:sp>
            </p:grpSp>
            <p:grpSp>
              <p:nvGrpSpPr>
                <p:cNvPr id="425055" name="组合 471135"/>
                <p:cNvGrpSpPr/>
                <p:nvPr/>
              </p:nvGrpSpPr>
              <p:grpSpPr>
                <a:xfrm>
                  <a:off x="736" y="224"/>
                  <a:ext cx="1179" cy="476"/>
                  <a:chOff x="0" y="0"/>
                  <a:chExt cx="1179" cy="476"/>
                </a:xfrm>
              </p:grpSpPr>
              <p:sp>
                <p:nvSpPr>
                  <p:cNvPr id="425056" name="直接连接符 471136"/>
                  <p:cNvSpPr/>
                  <p:nvPr/>
                </p:nvSpPr>
                <p:spPr>
                  <a:xfrm>
                    <a:off x="0" y="326"/>
                    <a:ext cx="0" cy="144"/>
                  </a:xfrm>
                  <a:prstGeom prst="line">
                    <a:avLst/>
                  </a:prstGeom>
                  <a:ln w="19050" cap="flat" cmpd="sng">
                    <a:solidFill>
                      <a:schemeClr val="hlink"/>
                    </a:solidFill>
                    <a:prstDash val="solid"/>
                    <a:round/>
                    <a:headEnd type="none" w="med" len="med"/>
                    <a:tailEnd type="none" w="med" len="med"/>
                  </a:ln>
                </p:spPr>
              </p:sp>
              <p:sp>
                <p:nvSpPr>
                  <p:cNvPr id="425057" name="直接连接符 471137"/>
                  <p:cNvSpPr/>
                  <p:nvPr/>
                </p:nvSpPr>
                <p:spPr>
                  <a:xfrm>
                    <a:off x="0" y="470"/>
                    <a:ext cx="1179" cy="0"/>
                  </a:xfrm>
                  <a:prstGeom prst="line">
                    <a:avLst/>
                  </a:prstGeom>
                  <a:ln w="19050" cap="flat" cmpd="sng">
                    <a:solidFill>
                      <a:schemeClr val="hlink"/>
                    </a:solidFill>
                    <a:prstDash val="solid"/>
                    <a:round/>
                    <a:headEnd type="none" w="med" len="med"/>
                    <a:tailEnd type="none" w="med" len="med"/>
                  </a:ln>
                </p:spPr>
              </p:sp>
              <p:sp>
                <p:nvSpPr>
                  <p:cNvPr id="425058" name="直接连接符 471138"/>
                  <p:cNvSpPr/>
                  <p:nvPr/>
                </p:nvSpPr>
                <p:spPr>
                  <a:xfrm>
                    <a:off x="1168" y="0"/>
                    <a:ext cx="0" cy="476"/>
                  </a:xfrm>
                  <a:prstGeom prst="line">
                    <a:avLst/>
                  </a:prstGeom>
                  <a:ln w="19050" cap="flat" cmpd="sng">
                    <a:solidFill>
                      <a:schemeClr val="hlink"/>
                    </a:solidFill>
                    <a:prstDash val="solid"/>
                    <a:round/>
                    <a:headEnd type="triangle" w="med" len="med"/>
                    <a:tailEnd type="none" w="med" len="med"/>
                  </a:ln>
                </p:spPr>
              </p:sp>
            </p:grpSp>
            <p:sp>
              <p:nvSpPr>
                <p:cNvPr id="425059" name="直接连接符 471139"/>
                <p:cNvSpPr/>
                <p:nvPr/>
              </p:nvSpPr>
              <p:spPr>
                <a:xfrm>
                  <a:off x="2256" y="152"/>
                  <a:ext cx="0" cy="1020"/>
                </a:xfrm>
                <a:prstGeom prst="line">
                  <a:avLst/>
                </a:prstGeom>
                <a:ln w="19050" cap="flat" cmpd="sng">
                  <a:solidFill>
                    <a:schemeClr val="hlink"/>
                  </a:solidFill>
                  <a:prstDash val="solid"/>
                  <a:round/>
                  <a:headEnd type="none" w="med" len="med"/>
                  <a:tailEnd type="triangle" w="med" len="med"/>
                </a:ln>
              </p:spPr>
            </p:sp>
            <p:grpSp>
              <p:nvGrpSpPr>
                <p:cNvPr id="425060" name="组合 471140"/>
                <p:cNvGrpSpPr/>
                <p:nvPr/>
              </p:nvGrpSpPr>
              <p:grpSpPr>
                <a:xfrm>
                  <a:off x="720" y="216"/>
                  <a:ext cx="2607" cy="842"/>
                  <a:chOff x="0" y="0"/>
                  <a:chExt cx="2539" cy="842"/>
                </a:xfrm>
              </p:grpSpPr>
              <p:sp>
                <p:nvSpPr>
                  <p:cNvPr id="425061" name="直接连接符 471141"/>
                  <p:cNvSpPr/>
                  <p:nvPr/>
                </p:nvSpPr>
                <p:spPr>
                  <a:xfrm>
                    <a:off x="0" y="698"/>
                    <a:ext cx="0" cy="144"/>
                  </a:xfrm>
                  <a:prstGeom prst="line">
                    <a:avLst/>
                  </a:prstGeom>
                  <a:ln w="19050" cap="flat" cmpd="sng">
                    <a:solidFill>
                      <a:schemeClr val="tx2"/>
                    </a:solidFill>
                    <a:prstDash val="solid"/>
                    <a:round/>
                    <a:headEnd type="none" w="med" len="med"/>
                    <a:tailEnd type="none" w="med" len="med"/>
                  </a:ln>
                </p:spPr>
              </p:sp>
              <p:sp>
                <p:nvSpPr>
                  <p:cNvPr id="425062" name="直接连接符 471142"/>
                  <p:cNvSpPr/>
                  <p:nvPr/>
                </p:nvSpPr>
                <p:spPr>
                  <a:xfrm>
                    <a:off x="0" y="842"/>
                    <a:ext cx="2539" cy="0"/>
                  </a:xfrm>
                  <a:prstGeom prst="line">
                    <a:avLst/>
                  </a:prstGeom>
                  <a:ln w="19050" cap="flat" cmpd="sng">
                    <a:solidFill>
                      <a:schemeClr val="tx2"/>
                    </a:solidFill>
                    <a:prstDash val="solid"/>
                    <a:round/>
                    <a:headEnd type="none" w="med" len="med"/>
                    <a:tailEnd type="none" w="med" len="med"/>
                  </a:ln>
                </p:spPr>
              </p:sp>
              <p:sp>
                <p:nvSpPr>
                  <p:cNvPr id="425063" name="直接连接符 471143"/>
                  <p:cNvSpPr/>
                  <p:nvPr/>
                </p:nvSpPr>
                <p:spPr>
                  <a:xfrm>
                    <a:off x="2528" y="0"/>
                    <a:ext cx="0" cy="839"/>
                  </a:xfrm>
                  <a:prstGeom prst="line">
                    <a:avLst/>
                  </a:prstGeom>
                  <a:ln w="19050" cap="flat" cmpd="sng">
                    <a:solidFill>
                      <a:schemeClr val="tx2"/>
                    </a:solidFill>
                    <a:prstDash val="solid"/>
                    <a:round/>
                    <a:headEnd type="triangle" w="med" len="med"/>
                    <a:tailEnd type="none" w="med" len="med"/>
                  </a:ln>
                </p:spPr>
              </p:sp>
            </p:grpSp>
            <p:sp>
              <p:nvSpPr>
                <p:cNvPr id="425064" name="直接连接符 471144"/>
                <p:cNvSpPr/>
                <p:nvPr/>
              </p:nvSpPr>
              <p:spPr>
                <a:xfrm>
                  <a:off x="3552" y="128"/>
                  <a:ext cx="0" cy="1008"/>
                </a:xfrm>
                <a:prstGeom prst="line">
                  <a:avLst/>
                </a:prstGeom>
                <a:ln w="19050" cap="flat" cmpd="sng">
                  <a:solidFill>
                    <a:schemeClr val="tx2"/>
                  </a:solidFill>
                  <a:prstDash val="solid"/>
                  <a:round/>
                  <a:headEnd type="none" w="med" len="med"/>
                  <a:tailEnd type="triangle" w="med" len="med"/>
                </a:ln>
              </p:spPr>
            </p:sp>
            <p:grpSp>
              <p:nvGrpSpPr>
                <p:cNvPr id="425065" name="组合 471145"/>
                <p:cNvGrpSpPr/>
                <p:nvPr/>
              </p:nvGrpSpPr>
              <p:grpSpPr>
                <a:xfrm>
                  <a:off x="720" y="948"/>
                  <a:ext cx="2267" cy="476"/>
                  <a:chOff x="0" y="0"/>
                  <a:chExt cx="2267" cy="476"/>
                </a:xfrm>
              </p:grpSpPr>
              <p:sp>
                <p:nvSpPr>
                  <p:cNvPr id="425066" name="直接连接符 471146"/>
                  <p:cNvSpPr/>
                  <p:nvPr/>
                </p:nvSpPr>
                <p:spPr>
                  <a:xfrm>
                    <a:off x="0" y="326"/>
                    <a:ext cx="0" cy="144"/>
                  </a:xfrm>
                  <a:prstGeom prst="line">
                    <a:avLst/>
                  </a:prstGeom>
                  <a:ln w="19050" cap="flat" cmpd="sng">
                    <a:solidFill>
                      <a:srgbClr val="336600"/>
                    </a:solidFill>
                    <a:prstDash val="solid"/>
                    <a:round/>
                    <a:headEnd type="none" w="med" len="med"/>
                    <a:tailEnd type="none" w="med" len="med"/>
                  </a:ln>
                </p:spPr>
              </p:sp>
              <p:sp>
                <p:nvSpPr>
                  <p:cNvPr id="425067" name="直接连接符 471147"/>
                  <p:cNvSpPr/>
                  <p:nvPr/>
                </p:nvSpPr>
                <p:spPr>
                  <a:xfrm>
                    <a:off x="0" y="470"/>
                    <a:ext cx="2267" cy="0"/>
                  </a:xfrm>
                  <a:prstGeom prst="line">
                    <a:avLst/>
                  </a:prstGeom>
                  <a:ln w="19050" cap="flat" cmpd="sng">
                    <a:solidFill>
                      <a:srgbClr val="336600"/>
                    </a:solidFill>
                    <a:prstDash val="solid"/>
                    <a:round/>
                    <a:headEnd type="none" w="med" len="med"/>
                    <a:tailEnd type="none" w="med" len="med"/>
                  </a:ln>
                </p:spPr>
              </p:sp>
              <p:sp>
                <p:nvSpPr>
                  <p:cNvPr id="425068" name="直接连接符 471148"/>
                  <p:cNvSpPr/>
                  <p:nvPr/>
                </p:nvSpPr>
                <p:spPr>
                  <a:xfrm>
                    <a:off x="2256" y="0"/>
                    <a:ext cx="0" cy="476"/>
                  </a:xfrm>
                  <a:prstGeom prst="line">
                    <a:avLst/>
                  </a:prstGeom>
                  <a:ln w="19050" cap="flat" cmpd="sng">
                    <a:solidFill>
                      <a:srgbClr val="336600"/>
                    </a:solidFill>
                    <a:prstDash val="solid"/>
                    <a:round/>
                    <a:headEnd type="triangle" w="med" len="med"/>
                    <a:tailEnd type="none" w="med" len="med"/>
                  </a:ln>
                </p:spPr>
              </p:sp>
            </p:grpSp>
          </p:grpSp>
          <p:sp>
            <p:nvSpPr>
              <p:cNvPr id="425069" name="矩形 471149"/>
              <p:cNvSpPr/>
              <p:nvPr/>
            </p:nvSpPr>
            <p:spPr>
              <a:xfrm>
                <a:off x="1365" y="1557"/>
                <a:ext cx="2312"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7-13   </a:t>
                </a:r>
                <a:r>
                  <a:rPr lang="zh-CN" altLang="en-US" sz="2000" b="1" dirty="0">
                    <a:latin typeface="Times New Roman" panose="02020603050405020304" pitchFamily="2" charset="0"/>
                    <a:ea typeface="宋体" panose="02010600030101010101" pitchFamily="2" charset="-122"/>
                  </a:rPr>
                  <a:t>有向图的十字链表结构</a:t>
                </a:r>
                <a:endParaRPr lang="zh-CN" altLang="en-US" sz="2000" b="1" dirty="0">
                  <a:latin typeface="Times New Roman" panose="02020603050405020304" pitchFamily="2" charset="0"/>
                  <a:ea typeface="宋体" panose="02010600030101010101" pitchFamily="2" charset="-122"/>
                </a:endParaRPr>
              </a:p>
            </p:txBody>
          </p:sp>
        </p:gr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标题 472065"/>
          <p:cNvSpPr>
            <a:spLocks noGrp="1"/>
          </p:cNvSpPr>
          <p:nvPr>
            <p:ph type="title"/>
          </p:nvPr>
        </p:nvSpPr>
        <p:spPr>
          <a:xfrm>
            <a:off x="2209800" y="152400"/>
            <a:ext cx="5562600" cy="685800"/>
          </a:xfrm>
        </p:spPr>
        <p:txBody>
          <a:bodyPr lIns="92075" tIns="46038" rIns="92075" bIns="46038" anchor="ctr"/>
          <a:p>
            <a:pPr fontAlgn="base"/>
            <a:r>
              <a:rPr lang="en-US" altLang="x-none" b="1" strike="noStrike" noProof="1" dirty="0">
                <a:latin typeface="Times New Roman" panose="02020603050405020304" pitchFamily="2" charset="0"/>
              </a:rPr>
              <a:t>7.2.4</a:t>
            </a:r>
            <a:r>
              <a:rPr lang="en-US" altLang="x-none" b="1" strike="noStrike" noProof="1" dirty="0"/>
              <a:t>  </a:t>
            </a:r>
            <a:r>
              <a:rPr lang="zh-CN" altLang="en-US" b="1" strike="noStrike" noProof="1" dirty="0">
                <a:ea typeface="楷体_GB2312" pitchFamily="1" charset="-122"/>
              </a:rPr>
              <a:t>邻接多重表</a:t>
            </a:r>
            <a:endParaRPr lang="zh-CN" altLang="en-US" b="1" strike="noStrike" noProof="1" dirty="0">
              <a:ea typeface="楷体_GB2312" pitchFamily="1" charset="-122"/>
            </a:endParaRPr>
          </a:p>
        </p:txBody>
      </p:sp>
      <p:sp>
        <p:nvSpPr>
          <p:cNvPr id="425986" name="文本占位符 472066"/>
          <p:cNvSpPr>
            <a:spLocks noGrp="1"/>
          </p:cNvSpPr>
          <p:nvPr>
            <p:ph idx="1"/>
          </p:nvPr>
        </p:nvSpPr>
        <p:spPr>
          <a:xfrm>
            <a:off x="1676400" y="990600"/>
            <a:ext cx="8839200" cy="4525963"/>
          </a:xfrm>
        </p:spPr>
        <p:txBody>
          <a:bodyPr anchor="t"/>
          <a:p>
            <a:pPr marL="0" indent="0">
              <a:lnSpc>
                <a:spcPct val="110000"/>
              </a:lnSpc>
              <a:buNone/>
            </a:pPr>
            <a:r>
              <a:rPr lang="zh-CN" altLang="en-US" b="1" dirty="0">
                <a:solidFill>
                  <a:schemeClr val="hlink"/>
                </a:solidFill>
              </a:rPr>
              <a:t>       </a:t>
            </a:r>
            <a:r>
              <a:rPr lang="zh-CN" altLang="en-US" b="1" dirty="0">
                <a:solidFill>
                  <a:schemeClr val="folHlink"/>
                </a:solidFill>
              </a:rPr>
              <a:t>邻接多重表</a:t>
            </a:r>
            <a:r>
              <a:rPr lang="en-US" altLang="x-none" b="1" dirty="0"/>
              <a:t>(Adjacency Multilist)</a:t>
            </a:r>
            <a:r>
              <a:rPr lang="zh-CN" altLang="en-US" sz="2800" b="1" dirty="0"/>
              <a:t>是无向图的另一种链式存储结构。</a:t>
            </a:r>
            <a:endParaRPr lang="zh-CN" altLang="en-US" sz="2800" b="1" dirty="0"/>
          </a:p>
          <a:p>
            <a:pPr marL="0" indent="0">
              <a:lnSpc>
                <a:spcPct val="110000"/>
              </a:lnSpc>
              <a:buNone/>
            </a:pPr>
            <a:r>
              <a:rPr lang="zh-CN" altLang="en-US" sz="2800" b="1" dirty="0"/>
              <a:t>        邻接表是无向图的一种有效的存储结构，在无向图的邻接表中，一条边</a:t>
            </a:r>
            <a:r>
              <a:rPr lang="en-US" altLang="x-none" sz="2800" b="1" dirty="0"/>
              <a:t>(v,w)</a:t>
            </a:r>
            <a:r>
              <a:rPr lang="zh-CN" altLang="en-US" sz="2800" b="1" dirty="0"/>
              <a:t>的两个表结点分别初选在以</a:t>
            </a:r>
            <a:r>
              <a:rPr lang="en-US" altLang="x-none" sz="2800" b="1" dirty="0"/>
              <a:t>v</a:t>
            </a:r>
            <a:r>
              <a:rPr lang="zh-CN" altLang="en-US" sz="2800" b="1" dirty="0"/>
              <a:t>和</a:t>
            </a:r>
            <a:r>
              <a:rPr lang="en-US" altLang="x-none" sz="2800" b="1" dirty="0"/>
              <a:t>w</a:t>
            </a:r>
            <a:r>
              <a:rPr lang="zh-CN" altLang="en-US" sz="2800" b="1" dirty="0"/>
              <a:t>为头结点的链表中，很容易求得顶点和边的信息，但在涉及到边的操作会带来不便。</a:t>
            </a:r>
            <a:endParaRPr lang="zh-CN" altLang="en-US" sz="2800" b="1" dirty="0"/>
          </a:p>
          <a:p>
            <a:pPr marL="0" indent="0">
              <a:lnSpc>
                <a:spcPct val="110000"/>
              </a:lnSpc>
              <a:buNone/>
            </a:pPr>
            <a:r>
              <a:rPr lang="zh-CN" altLang="en-US" sz="2800" b="1" dirty="0"/>
              <a:t>        邻接多重表的结构和十字链表类似，</a:t>
            </a:r>
            <a:r>
              <a:rPr lang="zh-CN" altLang="en-US" sz="2800" b="1" dirty="0">
                <a:solidFill>
                  <a:schemeClr val="folHlink"/>
                </a:solidFill>
              </a:rPr>
              <a:t>每条边用一个结点表示</a:t>
            </a:r>
            <a:r>
              <a:rPr lang="zh-CN" altLang="en-US" sz="2800" b="1" dirty="0"/>
              <a:t>；邻接多重表中的顶点结点结构与邻接表中的完全相同，而表结点包括六个域如图</a:t>
            </a:r>
            <a:r>
              <a:rPr lang="en-US" altLang="x-none" sz="2800" b="1" dirty="0"/>
              <a:t>7-14</a:t>
            </a:r>
            <a:r>
              <a:rPr lang="zh-CN" altLang="en-US" sz="2800" b="1" dirty="0"/>
              <a:t>所示。</a:t>
            </a:r>
            <a:endParaRPr lang="zh-CN" altLang="en-US" sz="2800" b="1" dirty="0"/>
          </a:p>
        </p:txBody>
      </p:sp>
      <p:grpSp>
        <p:nvGrpSpPr>
          <p:cNvPr id="425987" name="组合 472067"/>
          <p:cNvGrpSpPr/>
          <p:nvPr/>
        </p:nvGrpSpPr>
        <p:grpSpPr>
          <a:xfrm>
            <a:off x="2566988" y="5518150"/>
            <a:ext cx="7200900" cy="1295400"/>
            <a:chOff x="0" y="0"/>
            <a:chExt cx="4536" cy="816"/>
          </a:xfrm>
        </p:grpSpPr>
        <p:grpSp>
          <p:nvGrpSpPr>
            <p:cNvPr id="425988" name="组合 472068"/>
            <p:cNvGrpSpPr/>
            <p:nvPr/>
          </p:nvGrpSpPr>
          <p:grpSpPr>
            <a:xfrm>
              <a:off x="0" y="276"/>
              <a:ext cx="1298" cy="249"/>
              <a:chOff x="0" y="0"/>
              <a:chExt cx="1298" cy="249"/>
            </a:xfrm>
          </p:grpSpPr>
          <p:sp>
            <p:nvSpPr>
              <p:cNvPr id="425989" name="矩形 472069"/>
              <p:cNvSpPr/>
              <p:nvPr/>
            </p:nvSpPr>
            <p:spPr>
              <a:xfrm>
                <a:off x="0" y="0"/>
                <a:ext cx="1298" cy="249"/>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data   firstedge</a:t>
                </a:r>
                <a:endParaRPr lang="en-US" altLang="x-none" sz="2400" b="1" dirty="0">
                  <a:latin typeface="Times New Roman" panose="02020603050405020304" pitchFamily="2" charset="0"/>
                  <a:ea typeface="宋体" panose="02010600030101010101" pitchFamily="2" charset="-122"/>
                </a:endParaRPr>
              </a:p>
            </p:txBody>
          </p:sp>
          <p:sp>
            <p:nvSpPr>
              <p:cNvPr id="425990" name="直接连接符 472070"/>
              <p:cNvSpPr/>
              <p:nvPr/>
            </p:nvSpPr>
            <p:spPr>
              <a:xfrm>
                <a:off x="511" y="0"/>
                <a:ext cx="0" cy="249"/>
              </a:xfrm>
              <a:prstGeom prst="line">
                <a:avLst/>
              </a:prstGeom>
              <a:ln w="9525" cap="flat" cmpd="sng">
                <a:solidFill>
                  <a:schemeClr val="tx1"/>
                </a:solidFill>
                <a:prstDash val="solid"/>
                <a:round/>
                <a:headEnd type="none" w="med" len="med"/>
                <a:tailEnd type="none" w="med" len="med"/>
              </a:ln>
            </p:spPr>
          </p:sp>
        </p:grpSp>
        <p:sp>
          <p:nvSpPr>
            <p:cNvPr id="425991" name="矩形 472071"/>
            <p:cNvSpPr/>
            <p:nvPr/>
          </p:nvSpPr>
          <p:spPr>
            <a:xfrm>
              <a:off x="383" y="0"/>
              <a:ext cx="771" cy="227"/>
            </a:xfrm>
            <a:prstGeom prst="rect">
              <a:avLst/>
            </a:prstGeom>
            <a:noFill/>
            <a:ln w="9525">
              <a:noFill/>
            </a:ln>
          </p:spPr>
          <p:txBody>
            <a:bodyPr wrap="none" anchor="ctr"/>
            <a:p>
              <a:r>
                <a:rPr lang="zh-CN" altLang="en-US" sz="2000" b="1" dirty="0">
                  <a:latin typeface="宋体" panose="02010600030101010101" pitchFamily="2" charset="-122"/>
                  <a:ea typeface="宋体" panose="02010600030101010101" pitchFamily="2" charset="-122"/>
                </a:rPr>
                <a:t>顶点结点</a:t>
              </a:r>
              <a:endParaRPr lang="zh-CN" altLang="en-US" sz="2000" b="1" dirty="0">
                <a:latin typeface="Times New Roman" panose="02020603050405020304" pitchFamily="2" charset="0"/>
                <a:ea typeface="宋体" panose="02010600030101010101" pitchFamily="2" charset="-122"/>
              </a:endParaRPr>
            </a:p>
          </p:txBody>
        </p:sp>
        <p:sp>
          <p:nvSpPr>
            <p:cNvPr id="425992" name="矩形 472072"/>
            <p:cNvSpPr/>
            <p:nvPr/>
          </p:nvSpPr>
          <p:spPr>
            <a:xfrm>
              <a:off x="1057" y="612"/>
              <a:ext cx="2222" cy="204"/>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7-14   </a:t>
              </a:r>
              <a:r>
                <a:rPr lang="zh-CN" altLang="en-US" sz="2000" b="1" dirty="0">
                  <a:latin typeface="Times New Roman" panose="02020603050405020304" pitchFamily="2" charset="0"/>
                  <a:ea typeface="宋体" panose="02010600030101010101" pitchFamily="2" charset="-122"/>
                </a:rPr>
                <a:t>邻接多重表的结点结构</a:t>
              </a:r>
              <a:endParaRPr lang="zh-CN" altLang="en-US" sz="2000" b="1" dirty="0">
                <a:latin typeface="Times New Roman" panose="02020603050405020304" pitchFamily="2" charset="0"/>
                <a:ea typeface="宋体" panose="02010600030101010101" pitchFamily="2" charset="-122"/>
              </a:endParaRPr>
            </a:p>
          </p:txBody>
        </p:sp>
        <p:sp>
          <p:nvSpPr>
            <p:cNvPr id="425993" name="矩形 472073"/>
            <p:cNvSpPr/>
            <p:nvPr/>
          </p:nvSpPr>
          <p:spPr>
            <a:xfrm>
              <a:off x="2749" y="0"/>
              <a:ext cx="544" cy="227"/>
            </a:xfrm>
            <a:prstGeom prst="rect">
              <a:avLst/>
            </a:prstGeom>
            <a:noFill/>
            <a:ln w="9525">
              <a:noFill/>
            </a:ln>
          </p:spPr>
          <p:txBody>
            <a:bodyPr wrap="none" anchor="ctr"/>
            <a:p>
              <a:r>
                <a:rPr lang="zh-CN" altLang="en-US" sz="2000" b="1" dirty="0">
                  <a:latin typeface="宋体" panose="02010600030101010101" pitchFamily="2" charset="-122"/>
                  <a:ea typeface="宋体" panose="02010600030101010101" pitchFamily="2" charset="-122"/>
                </a:rPr>
                <a:t>表结点</a:t>
              </a:r>
              <a:endParaRPr lang="zh-CN" altLang="en-US" sz="2000" b="1" dirty="0">
                <a:latin typeface="Times New Roman" panose="02020603050405020304" pitchFamily="2" charset="0"/>
                <a:ea typeface="宋体" panose="02010600030101010101" pitchFamily="2" charset="-122"/>
              </a:endParaRPr>
            </a:p>
          </p:txBody>
        </p:sp>
        <p:grpSp>
          <p:nvGrpSpPr>
            <p:cNvPr id="425994" name="组合 472074"/>
            <p:cNvGrpSpPr/>
            <p:nvPr/>
          </p:nvGrpSpPr>
          <p:grpSpPr>
            <a:xfrm>
              <a:off x="1549" y="280"/>
              <a:ext cx="2987" cy="254"/>
              <a:chOff x="0" y="0"/>
              <a:chExt cx="2987" cy="254"/>
            </a:xfrm>
          </p:grpSpPr>
          <p:sp>
            <p:nvSpPr>
              <p:cNvPr id="425995" name="矩形 472075"/>
              <p:cNvSpPr/>
              <p:nvPr/>
            </p:nvSpPr>
            <p:spPr>
              <a:xfrm>
                <a:off x="0" y="5"/>
                <a:ext cx="2987" cy="249"/>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mark  ivex   jvex   info  ilink   jlink</a:t>
                </a:r>
                <a:endParaRPr lang="en-US" altLang="x-none" sz="2400" b="1" dirty="0">
                  <a:latin typeface="Times New Roman" panose="02020603050405020304" pitchFamily="2" charset="0"/>
                  <a:ea typeface="宋体" panose="02010600030101010101" pitchFamily="2" charset="-122"/>
                </a:endParaRPr>
              </a:p>
            </p:txBody>
          </p:sp>
          <p:sp>
            <p:nvSpPr>
              <p:cNvPr id="425996" name="直接连接符 472076"/>
              <p:cNvSpPr/>
              <p:nvPr/>
            </p:nvSpPr>
            <p:spPr>
              <a:xfrm>
                <a:off x="549" y="5"/>
                <a:ext cx="0" cy="249"/>
              </a:xfrm>
              <a:prstGeom prst="line">
                <a:avLst/>
              </a:prstGeom>
              <a:ln w="9525" cap="flat" cmpd="sng">
                <a:solidFill>
                  <a:schemeClr val="tx1"/>
                </a:solidFill>
                <a:prstDash val="solid"/>
                <a:round/>
                <a:headEnd type="none" w="med" len="med"/>
                <a:tailEnd type="none" w="med" len="med"/>
              </a:ln>
            </p:spPr>
          </p:sp>
          <p:sp>
            <p:nvSpPr>
              <p:cNvPr id="425997" name="直接连接符 472077"/>
              <p:cNvSpPr/>
              <p:nvPr/>
            </p:nvSpPr>
            <p:spPr>
              <a:xfrm>
                <a:off x="1493" y="5"/>
                <a:ext cx="0" cy="249"/>
              </a:xfrm>
              <a:prstGeom prst="line">
                <a:avLst/>
              </a:prstGeom>
              <a:ln w="9525" cap="flat" cmpd="sng">
                <a:solidFill>
                  <a:schemeClr val="tx1"/>
                </a:solidFill>
                <a:prstDash val="solid"/>
                <a:round/>
                <a:headEnd type="none" w="med" len="med"/>
                <a:tailEnd type="none" w="med" len="med"/>
              </a:ln>
            </p:spPr>
          </p:sp>
          <p:sp>
            <p:nvSpPr>
              <p:cNvPr id="425998" name="直接连接符 472078"/>
              <p:cNvSpPr/>
              <p:nvPr/>
            </p:nvSpPr>
            <p:spPr>
              <a:xfrm>
                <a:off x="1032" y="0"/>
                <a:ext cx="0" cy="249"/>
              </a:xfrm>
              <a:prstGeom prst="line">
                <a:avLst/>
              </a:prstGeom>
              <a:ln w="9525" cap="flat" cmpd="sng">
                <a:solidFill>
                  <a:schemeClr val="tx1"/>
                </a:solidFill>
                <a:prstDash val="solid"/>
                <a:round/>
                <a:headEnd type="none" w="med" len="med"/>
                <a:tailEnd type="none" w="med" len="med"/>
              </a:ln>
            </p:spPr>
          </p:sp>
          <p:sp>
            <p:nvSpPr>
              <p:cNvPr id="425999" name="直接连接符 472079"/>
              <p:cNvSpPr/>
              <p:nvPr/>
            </p:nvSpPr>
            <p:spPr>
              <a:xfrm>
                <a:off x="1923" y="0"/>
                <a:ext cx="0" cy="249"/>
              </a:xfrm>
              <a:prstGeom prst="line">
                <a:avLst/>
              </a:prstGeom>
              <a:ln w="9525" cap="flat" cmpd="sng">
                <a:solidFill>
                  <a:schemeClr val="tx1"/>
                </a:solidFill>
                <a:prstDash val="solid"/>
                <a:round/>
                <a:headEnd type="none" w="med" len="med"/>
                <a:tailEnd type="none" w="med" len="med"/>
              </a:ln>
            </p:spPr>
          </p:sp>
          <p:sp>
            <p:nvSpPr>
              <p:cNvPr id="426000" name="直接连接符 472080"/>
              <p:cNvSpPr/>
              <p:nvPr/>
            </p:nvSpPr>
            <p:spPr>
              <a:xfrm>
                <a:off x="2437" y="5"/>
                <a:ext cx="0" cy="249"/>
              </a:xfrm>
              <a:prstGeom prst="line">
                <a:avLst/>
              </a:prstGeom>
              <a:ln w="9525" cap="flat" cmpd="sng">
                <a:solidFill>
                  <a:schemeClr val="tx1"/>
                </a:solidFill>
                <a:prstDash val="solid"/>
                <a:round/>
                <a:headEnd type="none" w="med" len="med"/>
                <a:tailEnd type="none" w="med" len="med"/>
              </a:ln>
            </p:spPr>
          </p:sp>
        </p:gr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7009" name="矩形 473089"/>
          <p:cNvSpPr/>
          <p:nvPr/>
        </p:nvSpPr>
        <p:spPr>
          <a:xfrm>
            <a:off x="1676400" y="228600"/>
            <a:ext cx="8812213" cy="4929188"/>
          </a:xfrm>
          <a:prstGeom prst="rect">
            <a:avLst/>
          </a:prstGeom>
          <a:noFill/>
          <a:ln w="9525">
            <a:noFill/>
          </a:ln>
        </p:spPr>
        <p:txBody>
          <a:bodyPr anchor="t"/>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宋体" panose="02010600030101010101" pitchFamily="2" charset="-122"/>
                <a:ea typeface="宋体" panose="02010600030101010101" pitchFamily="2" charset="-122"/>
              </a:rPr>
              <a:t>◆</a:t>
            </a:r>
            <a:r>
              <a:rPr lang="zh-CN" altLang="en-US" sz="2800" b="1" dirty="0">
                <a:solidFill>
                  <a:schemeClr va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Data</a:t>
            </a:r>
            <a:r>
              <a:rPr lang="zh-CN" altLang="en-US" sz="2800" b="1" dirty="0">
                <a:latin typeface="宋体" panose="02010600030101010101" pitchFamily="2" charset="-122"/>
                <a:ea typeface="宋体" panose="02010600030101010101" pitchFamily="2" charset="-122"/>
              </a:rPr>
              <a:t>域：存储和顶点相关的信息；</a:t>
            </a:r>
            <a:endParaRPr lang="zh-CN" altLang="en-US" sz="2800" b="1" dirty="0">
              <a:latin typeface="宋体" panose="02010600030101010101" pitchFamily="2" charset="-122"/>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solidFill>
                  <a:schemeClr val="folHlink"/>
                </a:solidFill>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指针域</a:t>
            </a:r>
            <a:r>
              <a:rPr lang="en-US" altLang="x-none" sz="2800" b="1" dirty="0">
                <a:latin typeface="Times New Roman" panose="02020603050405020304" pitchFamily="2" charset="0"/>
                <a:ea typeface="宋体" panose="02010600030101010101" pitchFamily="2" charset="-122"/>
              </a:rPr>
              <a:t>firstedge</a:t>
            </a:r>
            <a:r>
              <a:rPr lang="zh-CN" altLang="en-US" sz="2800" b="1" dirty="0">
                <a:latin typeface="宋体" panose="02010600030101010101" pitchFamily="2" charset="-122"/>
                <a:ea typeface="宋体" panose="02010600030101010101" pitchFamily="2" charset="-122"/>
              </a:rPr>
              <a:t>：指向依附于该顶点的第一条边所对应的表结点；</a:t>
            </a:r>
            <a:endParaRPr lang="zh-CN" altLang="en-US" sz="2800" b="1" dirty="0">
              <a:latin typeface="宋体" panose="02010600030101010101" pitchFamily="2" charset="-122"/>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solidFill>
                  <a:schemeClr val="folHlink"/>
                </a:solidFill>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标志域</a:t>
            </a:r>
            <a:r>
              <a:rPr lang="en-US" altLang="x-none" sz="2800" b="1" dirty="0">
                <a:latin typeface="Times New Roman" panose="02020603050405020304" pitchFamily="2" charset="0"/>
                <a:ea typeface="宋体" panose="02010600030101010101" pitchFamily="2" charset="-122"/>
              </a:rPr>
              <a:t>mark</a:t>
            </a:r>
            <a:r>
              <a:rPr lang="zh-CN" altLang="en-US" sz="2800" b="1" dirty="0">
                <a:latin typeface="宋体" panose="02010600030101010101" pitchFamily="2" charset="-122"/>
                <a:ea typeface="宋体" panose="02010600030101010101" pitchFamily="2" charset="-122"/>
              </a:rPr>
              <a:t>：用以标识该条边是否被访问过；</a:t>
            </a:r>
            <a:endParaRPr lang="zh-CN" altLang="en-US" sz="2800" b="1" dirty="0">
              <a:latin typeface="宋体" panose="02010600030101010101" pitchFamily="2" charset="-122"/>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ivex</a:t>
            </a:r>
            <a:r>
              <a:rPr lang="zh-CN" altLang="en-US" sz="2800" b="1" dirty="0">
                <a:latin typeface="Times New Roman" panose="02020603050405020304" pitchFamily="2" charset="0"/>
                <a:ea typeface="宋体" panose="02010600030101010101" pitchFamily="2" charset="-122"/>
              </a:rPr>
              <a:t>和</a:t>
            </a:r>
            <a:r>
              <a:rPr lang="en-US" altLang="x-none" sz="2800" b="1" dirty="0">
                <a:latin typeface="Times New Roman" panose="02020603050405020304" pitchFamily="2" charset="0"/>
                <a:ea typeface="宋体" panose="02010600030101010101" pitchFamily="2" charset="-122"/>
              </a:rPr>
              <a:t>jvex</a:t>
            </a:r>
            <a:r>
              <a:rPr lang="zh-CN" altLang="en-US" sz="2800" b="1" dirty="0">
                <a:latin typeface="宋体" panose="02010600030101010101" pitchFamily="2" charset="-122"/>
                <a:ea typeface="宋体" panose="02010600030101010101" pitchFamily="2" charset="-122"/>
              </a:rPr>
              <a:t>域：分别保存该边所依附的两个顶点在图中的位置；</a:t>
            </a:r>
            <a:endParaRPr lang="zh-CN" altLang="en-US" sz="2800" b="1" dirty="0">
              <a:latin typeface="宋体" panose="02010600030101010101" pitchFamily="2" charset="-122"/>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info</a:t>
            </a:r>
            <a:r>
              <a:rPr lang="zh-CN" altLang="en-US" sz="2800" b="1" dirty="0">
                <a:latin typeface="宋体" panose="02010600030101010101" pitchFamily="2" charset="-122"/>
                <a:ea typeface="宋体" panose="02010600030101010101" pitchFamily="2" charset="-122"/>
              </a:rPr>
              <a:t>域：保存该边的相关信息；</a:t>
            </a:r>
            <a:endParaRPr lang="zh-CN" altLang="en-US" sz="2800" b="1" dirty="0">
              <a:latin typeface="宋体" panose="02010600030101010101" pitchFamily="2" charset="-122"/>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solidFill>
                  <a:schemeClr val="folHlink"/>
                </a:solidFill>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指针域</a:t>
            </a:r>
            <a:r>
              <a:rPr lang="en-US" altLang="x-none" sz="2800" b="1" dirty="0">
                <a:latin typeface="Times New Roman" panose="02020603050405020304" pitchFamily="2" charset="0"/>
                <a:ea typeface="宋体" panose="02010600030101010101" pitchFamily="2" charset="-122"/>
              </a:rPr>
              <a:t>ilink</a:t>
            </a:r>
            <a:r>
              <a:rPr lang="zh-CN" altLang="en-US" sz="2800" b="1" dirty="0">
                <a:latin typeface="宋体" panose="02010600030101010101" pitchFamily="2" charset="-122"/>
                <a:ea typeface="宋体" panose="02010600030101010101" pitchFamily="2" charset="-122"/>
              </a:rPr>
              <a:t>：指向下一条依附于顶点</a:t>
            </a:r>
            <a:r>
              <a:rPr lang="en-US" altLang="x-none" sz="2800" b="1" dirty="0">
                <a:latin typeface="Times New Roman" panose="02020603050405020304" pitchFamily="2" charset="0"/>
                <a:ea typeface="宋体" panose="02010600030101010101" pitchFamily="2" charset="-122"/>
              </a:rPr>
              <a:t>ivex</a:t>
            </a:r>
            <a:r>
              <a:rPr lang="zh-CN" altLang="en-US" sz="2800" b="1" dirty="0">
                <a:latin typeface="宋体" panose="02010600030101010101" pitchFamily="2" charset="-122"/>
                <a:ea typeface="宋体" panose="02010600030101010101" pitchFamily="2" charset="-122"/>
              </a:rPr>
              <a:t>的边；</a:t>
            </a:r>
            <a:endParaRPr lang="zh-CN" altLang="en-US" sz="2800" b="1" dirty="0">
              <a:latin typeface="宋体" panose="02010600030101010101" pitchFamily="2" charset="-122"/>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solidFill>
                  <a:schemeClr val="folHlink"/>
                </a:solidFill>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指针域</a:t>
            </a:r>
            <a:r>
              <a:rPr lang="en-US" altLang="x-none" sz="2800" b="1" dirty="0">
                <a:latin typeface="Times New Roman" panose="02020603050405020304" pitchFamily="2" charset="0"/>
                <a:ea typeface="宋体" panose="02010600030101010101" pitchFamily="2" charset="-122"/>
              </a:rPr>
              <a:t>jlink</a:t>
            </a:r>
            <a:r>
              <a:rPr lang="zh-CN" altLang="en-US" sz="2800" b="1" dirty="0">
                <a:latin typeface="宋体" panose="02010600030101010101" pitchFamily="2" charset="-122"/>
                <a:ea typeface="宋体" panose="02010600030101010101" pitchFamily="2" charset="-122"/>
              </a:rPr>
              <a:t>：指向下一条依附于顶点</a:t>
            </a:r>
            <a:r>
              <a:rPr lang="en-US" altLang="x-none" sz="2800" b="1" dirty="0">
                <a:latin typeface="Times New Roman" panose="02020603050405020304" pitchFamily="2" charset="0"/>
                <a:ea typeface="宋体" panose="02010600030101010101" pitchFamily="2" charset="-122"/>
              </a:rPr>
              <a:t>jvex</a:t>
            </a:r>
            <a:r>
              <a:rPr lang="zh-CN" altLang="en-US" sz="2800" b="1" dirty="0">
                <a:latin typeface="宋体" panose="02010600030101010101" pitchFamily="2" charset="-122"/>
                <a:ea typeface="宋体" panose="02010600030101010101" pitchFamily="2" charset="-122"/>
              </a:rPr>
              <a:t>的边；</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8033" name="文本占位符 474113"/>
          <p:cNvSpPr>
            <a:spLocks noGrp="1"/>
          </p:cNvSpPr>
          <p:nvPr>
            <p:ph idx="1"/>
          </p:nvPr>
        </p:nvSpPr>
        <p:spPr>
          <a:xfrm>
            <a:off x="1676400" y="260350"/>
            <a:ext cx="8812213" cy="6192838"/>
          </a:xfrm>
        </p:spPr>
        <p:txBody>
          <a:bodyPr anchor="t"/>
          <a:p>
            <a:pPr marL="0" indent="0">
              <a:lnSpc>
                <a:spcPct val="110000"/>
              </a:lnSpc>
              <a:buNone/>
            </a:pPr>
            <a:r>
              <a:rPr lang="zh-CN" altLang="en-US" sz="3600" b="1" dirty="0">
                <a:solidFill>
                  <a:schemeClr val="tx2"/>
                </a:solidFill>
              </a:rPr>
              <a:t>结点类型定义</a:t>
            </a:r>
            <a:endParaRPr lang="zh-CN" altLang="en-US" sz="3600" b="1" dirty="0"/>
          </a:p>
          <a:p>
            <a:pPr marL="0" indent="0">
              <a:lnSpc>
                <a:spcPct val="110000"/>
              </a:lnSpc>
              <a:buNone/>
            </a:pPr>
            <a:r>
              <a:rPr lang="en-US" altLang="x-none" sz="2800" b="1" dirty="0"/>
              <a:t>#define INFINITY  MAX_VAL     </a:t>
            </a:r>
            <a:r>
              <a:rPr lang="en-US" altLang="x-none" sz="2400" b="1" dirty="0"/>
              <a:t>/* </a:t>
            </a:r>
            <a:r>
              <a:rPr lang="zh-CN" altLang="en-US" sz="2400" b="1" dirty="0"/>
              <a:t>最大值∞ *</a:t>
            </a:r>
            <a:r>
              <a:rPr lang="en-US" altLang="x-none" sz="2400" b="1" dirty="0"/>
              <a:t>/</a:t>
            </a:r>
            <a:endParaRPr lang="en-US" altLang="x-none" sz="2400" b="1" dirty="0"/>
          </a:p>
          <a:p>
            <a:pPr marL="0" indent="0">
              <a:lnSpc>
                <a:spcPct val="110000"/>
              </a:lnSpc>
              <a:buNone/>
            </a:pPr>
            <a:r>
              <a:rPr lang="en-US" altLang="x-none" sz="2800" b="1" dirty="0"/>
              <a:t>#define MAX_VEX  30     </a:t>
            </a:r>
            <a:r>
              <a:rPr lang="en-US" altLang="x-none" sz="2400" b="1" dirty="0"/>
              <a:t>/*  </a:t>
            </a:r>
            <a:r>
              <a:rPr lang="zh-CN" altLang="en-US" sz="2400" b="1" dirty="0"/>
              <a:t>最大顶点数  *</a:t>
            </a:r>
            <a:r>
              <a:rPr lang="en-US" altLang="x-none" sz="2400" b="1" dirty="0"/>
              <a:t>/</a:t>
            </a:r>
            <a:endParaRPr lang="en-US" altLang="x-none" sz="2400" b="1" dirty="0"/>
          </a:p>
          <a:p>
            <a:pPr marL="0" indent="0">
              <a:lnSpc>
                <a:spcPct val="110000"/>
              </a:lnSpc>
              <a:buNone/>
            </a:pPr>
            <a:r>
              <a:rPr lang="en-US" altLang="x-none" sz="2800" b="1" dirty="0"/>
              <a:t>typedef  emnu {unvisited , visited}  Visitting ;</a:t>
            </a:r>
            <a:endParaRPr lang="en-US" altLang="x-none" sz="2800" b="1" dirty="0">
              <a:latin typeface="宋体" panose="02010600030101010101" pitchFamily="2" charset="-122"/>
            </a:endParaRPr>
          </a:p>
          <a:p>
            <a:pPr marL="0" indent="0">
              <a:lnSpc>
                <a:spcPct val="110000"/>
              </a:lnSpc>
              <a:buNone/>
            </a:pPr>
            <a:r>
              <a:rPr lang="en-US" altLang="x-none" sz="2800" b="1" dirty="0"/>
              <a:t>typedef struct EdgeNode</a:t>
            </a:r>
            <a:endParaRPr lang="en-US" altLang="x-none" sz="2800" b="1" dirty="0"/>
          </a:p>
          <a:p>
            <a:pPr marL="355600" lvl="1" indent="0">
              <a:lnSpc>
                <a:spcPct val="110000"/>
              </a:lnSpc>
              <a:buNone/>
            </a:pPr>
            <a:r>
              <a:rPr lang="en-US" altLang="x-none" b="1" dirty="0"/>
              <a:t>{  Visitting  mark ;</a:t>
            </a:r>
            <a:r>
              <a:rPr lang="en-US" altLang="x-none" sz="2400" b="1" dirty="0"/>
              <a:t>    // </a:t>
            </a:r>
            <a:r>
              <a:rPr lang="zh-CN" altLang="en-US" sz="2400" b="1" dirty="0"/>
              <a:t>访问标记</a:t>
            </a:r>
            <a:endParaRPr lang="zh-CN" altLang="en-US" sz="2400" b="1" dirty="0"/>
          </a:p>
          <a:p>
            <a:pPr marL="723900" lvl="2" indent="0">
              <a:lnSpc>
                <a:spcPct val="110000"/>
              </a:lnSpc>
              <a:buNone/>
            </a:pPr>
            <a:r>
              <a:rPr lang="en-US" altLang="x-none" sz="2800" b="1" dirty="0"/>
              <a:t>int  ivex , jvex  ;</a:t>
            </a:r>
            <a:r>
              <a:rPr lang="en-US" altLang="x-none" b="1" dirty="0"/>
              <a:t>   // </a:t>
            </a:r>
            <a:r>
              <a:rPr lang="zh-CN" altLang="en-US" b="1" dirty="0"/>
              <a:t>该边依附的两个结点在图中的位置</a:t>
            </a:r>
            <a:endParaRPr lang="zh-CN" altLang="en-US" b="1" dirty="0"/>
          </a:p>
          <a:p>
            <a:pPr marL="723900" lvl="2" indent="0">
              <a:lnSpc>
                <a:spcPct val="110000"/>
              </a:lnSpc>
              <a:buNone/>
            </a:pPr>
            <a:r>
              <a:rPr lang="en-US" altLang="x-none" sz="2800" b="1" dirty="0"/>
              <a:t>InfoType    info  ;</a:t>
            </a:r>
            <a:r>
              <a:rPr lang="en-US" altLang="x-none" b="1" dirty="0"/>
              <a:t>       // </a:t>
            </a:r>
            <a:r>
              <a:rPr lang="zh-CN" altLang="en-US" b="1" dirty="0"/>
              <a:t>与边相关的信息</a:t>
            </a:r>
            <a:r>
              <a:rPr lang="en-US" altLang="x-none" b="1" dirty="0"/>
              <a:t>, </a:t>
            </a:r>
            <a:r>
              <a:rPr lang="zh-CN" altLang="en-US" b="1" dirty="0"/>
              <a:t>如权值</a:t>
            </a:r>
            <a:endParaRPr lang="zh-CN" altLang="en-US" b="1" dirty="0"/>
          </a:p>
          <a:p>
            <a:pPr marL="723900" lvl="2" indent="0">
              <a:lnSpc>
                <a:spcPct val="110000"/>
              </a:lnSpc>
              <a:buNone/>
            </a:pPr>
            <a:r>
              <a:rPr lang="en-US" altLang="x-none" sz="2800" b="1" dirty="0"/>
              <a:t>struct EdgeNode  *ilink , *jlink ;</a:t>
            </a:r>
            <a:r>
              <a:rPr lang="en-US" altLang="x-none" b="1" dirty="0"/>
              <a:t> </a:t>
            </a:r>
            <a:endParaRPr lang="en-US" altLang="x-none" b="1" dirty="0"/>
          </a:p>
          <a:p>
            <a:pPr marL="1079500" lvl="3" indent="0">
              <a:lnSpc>
                <a:spcPct val="110000"/>
              </a:lnSpc>
              <a:buNone/>
            </a:pPr>
            <a:r>
              <a:rPr lang="en-US" altLang="x-none" sz="2400" b="1" dirty="0"/>
              <a:t>// </a:t>
            </a:r>
            <a:r>
              <a:rPr lang="zh-CN" altLang="en-US" sz="2400" b="1" dirty="0"/>
              <a:t>分别指向依附于这两个顶点的下一条边</a:t>
            </a:r>
            <a:endParaRPr lang="zh-CN" altLang="en-US" sz="2400" b="1" dirty="0"/>
          </a:p>
          <a:p>
            <a:pPr marL="355600" lvl="1" indent="0">
              <a:lnSpc>
                <a:spcPct val="110000"/>
              </a:lnSpc>
              <a:buNone/>
            </a:pPr>
            <a:r>
              <a:rPr lang="en-US" altLang="x-none" b="1" dirty="0"/>
              <a:t>}EdgeNode ;</a:t>
            </a:r>
            <a:r>
              <a:rPr lang="en-US" altLang="x-none" sz="2400" b="1" dirty="0"/>
              <a:t>    /*  </a:t>
            </a:r>
            <a:r>
              <a:rPr lang="zh-CN" altLang="en-US" sz="2400" b="1" dirty="0"/>
              <a:t>弧边结点类型定义   *</a:t>
            </a:r>
            <a:r>
              <a:rPr lang="en-US" altLang="x-none" sz="2400" b="1" dirty="0"/>
              <a:t>/</a:t>
            </a:r>
            <a:endParaRPr lang="en-US" altLang="x-none" sz="2400"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9057" name="文本占位符 475137"/>
          <p:cNvSpPr>
            <a:spLocks noGrp="1"/>
          </p:cNvSpPr>
          <p:nvPr>
            <p:ph idx="1"/>
          </p:nvPr>
        </p:nvSpPr>
        <p:spPr>
          <a:xfrm>
            <a:off x="1676400" y="260350"/>
            <a:ext cx="8812213" cy="6337300"/>
          </a:xfrm>
        </p:spPr>
        <p:txBody>
          <a:bodyPr anchor="t"/>
          <a:p>
            <a:pPr marL="0" indent="0">
              <a:lnSpc>
                <a:spcPct val="110000"/>
              </a:lnSpc>
              <a:buNone/>
            </a:pPr>
            <a:r>
              <a:rPr lang="en-US" altLang="x-none" sz="2800" b="1" dirty="0"/>
              <a:t>typedef struct VexNode</a:t>
            </a:r>
            <a:endParaRPr lang="en-US" altLang="x-none" sz="2800" b="1" dirty="0"/>
          </a:p>
          <a:p>
            <a:pPr marL="355600" lvl="1" indent="0">
              <a:lnSpc>
                <a:spcPct val="110000"/>
              </a:lnSpc>
              <a:buNone/>
            </a:pPr>
            <a:r>
              <a:rPr lang="en-US" altLang="x-none" b="1" dirty="0"/>
              <a:t>{  VexType  data;     </a:t>
            </a:r>
            <a:r>
              <a:rPr lang="en-US" altLang="x-none" sz="2400" b="1" dirty="0"/>
              <a:t>// </a:t>
            </a:r>
            <a:r>
              <a:rPr lang="zh-CN" altLang="en-US" sz="2400" b="1" dirty="0"/>
              <a:t>顶点信息</a:t>
            </a:r>
            <a:endParaRPr lang="zh-CN" altLang="en-US" sz="2400" b="1" dirty="0"/>
          </a:p>
          <a:p>
            <a:pPr marL="723900" lvl="2" indent="0">
              <a:lnSpc>
                <a:spcPct val="110000"/>
              </a:lnSpc>
              <a:buNone/>
            </a:pPr>
            <a:r>
              <a:rPr lang="en-US" altLang="x-none" sz="2800" b="1" dirty="0"/>
              <a:t>ArcNode  *firsedge ;   </a:t>
            </a:r>
            <a:r>
              <a:rPr lang="en-US" altLang="x-none" b="1" dirty="0"/>
              <a:t>//  </a:t>
            </a:r>
            <a:r>
              <a:rPr lang="zh-CN" altLang="en-US" b="1" dirty="0"/>
              <a:t>指向依附于该顶点的第一条边</a:t>
            </a:r>
            <a:endParaRPr lang="zh-CN" altLang="en-US" b="1" dirty="0"/>
          </a:p>
          <a:p>
            <a:pPr marL="355600" lvl="1" indent="0">
              <a:lnSpc>
                <a:spcPct val="110000"/>
              </a:lnSpc>
              <a:buNone/>
            </a:pPr>
            <a:r>
              <a:rPr lang="en-US" altLang="x-none" b="1" dirty="0"/>
              <a:t>}VexNode ;    </a:t>
            </a:r>
            <a:r>
              <a:rPr lang="en-US" altLang="x-none" sz="2400" b="1" dirty="0"/>
              <a:t>/*  </a:t>
            </a:r>
            <a:r>
              <a:rPr lang="zh-CN" altLang="en-US" sz="2400" b="1" dirty="0"/>
              <a:t>顶点结点类型定义   *</a:t>
            </a:r>
            <a:r>
              <a:rPr lang="en-US" altLang="x-none" sz="2400" b="1" dirty="0"/>
              <a:t>/</a:t>
            </a:r>
            <a:endParaRPr lang="en-US" altLang="x-none" sz="2400" b="1" dirty="0"/>
          </a:p>
          <a:p>
            <a:pPr marL="0" indent="0">
              <a:lnSpc>
                <a:spcPct val="110000"/>
              </a:lnSpc>
              <a:buNone/>
            </a:pPr>
            <a:r>
              <a:rPr lang="en-US" altLang="x-none" sz="2800" b="1" dirty="0"/>
              <a:t>typedef struct</a:t>
            </a:r>
            <a:endParaRPr lang="en-US" altLang="x-none" sz="2800" b="1" dirty="0"/>
          </a:p>
          <a:p>
            <a:pPr marL="355600" lvl="1" indent="0">
              <a:lnSpc>
                <a:spcPct val="110000"/>
              </a:lnSpc>
              <a:buNone/>
            </a:pPr>
            <a:r>
              <a:rPr lang="en-US" altLang="x-none" b="1" dirty="0"/>
              <a:t>{  int vexnum ;</a:t>
            </a:r>
            <a:endParaRPr lang="en-US" altLang="x-none" b="1" dirty="0"/>
          </a:p>
          <a:p>
            <a:pPr marL="723900" lvl="2" indent="0">
              <a:lnSpc>
                <a:spcPct val="110000"/>
              </a:lnSpc>
              <a:buNone/>
            </a:pPr>
            <a:r>
              <a:rPr lang="en-US" altLang="x-none" sz="2800" b="1" dirty="0"/>
              <a:t>VexNode mullist[MAX_VEX] ;</a:t>
            </a:r>
            <a:endParaRPr lang="en-US" altLang="x-none" sz="2800" b="1" dirty="0"/>
          </a:p>
          <a:p>
            <a:pPr marL="0" indent="0">
              <a:lnSpc>
                <a:spcPct val="110000"/>
              </a:lnSpc>
              <a:buNone/>
            </a:pPr>
            <a:r>
              <a:rPr lang="en-US" altLang="x-none" sz="2800" b="1" dirty="0"/>
              <a:t>}AMGraph ;</a:t>
            </a:r>
            <a:endParaRPr lang="en-US" altLang="x-none" sz="2800" b="1" dirty="0"/>
          </a:p>
          <a:p>
            <a:pPr marL="0" indent="0">
              <a:lnSpc>
                <a:spcPct val="110000"/>
              </a:lnSpc>
              <a:buNone/>
            </a:pPr>
            <a:r>
              <a:rPr lang="en-US" altLang="x-none" sz="2800" b="1" dirty="0"/>
              <a:t>        </a:t>
            </a:r>
            <a:r>
              <a:rPr lang="zh-CN" altLang="en-US" sz="2800" b="1" dirty="0"/>
              <a:t>图</a:t>
            </a:r>
            <a:r>
              <a:rPr lang="en-US" altLang="x-none" sz="2800" b="1" dirty="0"/>
              <a:t>7-15</a:t>
            </a:r>
            <a:r>
              <a:rPr lang="zh-CN" altLang="en-US" sz="2800" b="1" dirty="0"/>
              <a:t>所示是一个无向图及其邻接多重表。</a:t>
            </a:r>
            <a:endParaRPr lang="zh-CN" altLang="en-US" sz="2800"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81" name="文本占位符 476161"/>
          <p:cNvSpPr>
            <a:spLocks noGrp="1"/>
          </p:cNvSpPr>
          <p:nvPr>
            <p:ph idx="1"/>
          </p:nvPr>
        </p:nvSpPr>
        <p:spPr>
          <a:xfrm>
            <a:off x="1676400" y="152400"/>
            <a:ext cx="8812213" cy="2197100"/>
          </a:xfrm>
        </p:spPr>
        <p:txBody>
          <a:bodyPr anchor="t"/>
          <a:p>
            <a:pPr marL="0" indent="0">
              <a:lnSpc>
                <a:spcPct val="110000"/>
              </a:lnSpc>
              <a:buNone/>
            </a:pPr>
            <a:r>
              <a:rPr lang="zh-CN" altLang="en-US" b="1">
                <a:solidFill>
                  <a:schemeClr val="folHlink"/>
                </a:solidFill>
              </a:rPr>
              <a:t>邻接多重表与邻接表的区别</a:t>
            </a:r>
            <a:r>
              <a:rPr lang="zh-CN" altLang="en-US" b="1"/>
              <a:t>：</a:t>
            </a:r>
            <a:endParaRPr lang="zh-CN" altLang="en-US" b="1"/>
          </a:p>
          <a:p>
            <a:pPr marL="0" indent="0">
              <a:lnSpc>
                <a:spcPct val="110000"/>
              </a:lnSpc>
              <a:buNone/>
            </a:pPr>
            <a:r>
              <a:rPr lang="zh-CN" altLang="en-US" sz="2800"/>
              <a:t>        </a:t>
            </a:r>
            <a:r>
              <a:rPr lang="zh-CN" altLang="en-US" sz="2800" b="1"/>
              <a:t>后者的同一条边用两个表结点表示，而前者只用一个表结点表示</a:t>
            </a:r>
            <a:r>
              <a:rPr lang="zh-CN" altLang="en-US" sz="2800" b="1">
                <a:latin typeface="宋体" panose="02010600030101010101" pitchFamily="2" charset="-122"/>
              </a:rPr>
              <a:t>；</a:t>
            </a:r>
            <a:r>
              <a:rPr lang="zh-CN" altLang="en-US" sz="2800" b="1"/>
              <a:t>除标志域外，邻接多重表与邻接表表达的信息是相同的，因此，操作的实现也基本相似。</a:t>
            </a:r>
            <a:endParaRPr lang="zh-CN" altLang="en-US" sz="2800" b="1"/>
          </a:p>
        </p:txBody>
      </p:sp>
      <p:grpSp>
        <p:nvGrpSpPr>
          <p:cNvPr id="430082" name="组合 476162"/>
          <p:cNvGrpSpPr/>
          <p:nvPr/>
        </p:nvGrpSpPr>
        <p:grpSpPr>
          <a:xfrm>
            <a:off x="2436813" y="2600325"/>
            <a:ext cx="7316787" cy="2268538"/>
            <a:chOff x="0" y="0"/>
            <a:chExt cx="4609" cy="1429"/>
          </a:xfrm>
        </p:grpSpPr>
        <p:sp>
          <p:nvSpPr>
            <p:cNvPr id="430083" name="矩形 476163"/>
            <p:cNvSpPr/>
            <p:nvPr/>
          </p:nvSpPr>
          <p:spPr>
            <a:xfrm>
              <a:off x="895" y="1225"/>
              <a:ext cx="2335" cy="204"/>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7-15  </a:t>
              </a:r>
              <a:r>
                <a:rPr lang="zh-CN" altLang="en-US" sz="2000" b="1" dirty="0">
                  <a:latin typeface="Times New Roman" panose="02020603050405020304" pitchFamily="2" charset="0"/>
                  <a:ea typeface="宋体" panose="02010600030101010101" pitchFamily="2" charset="-122"/>
                </a:rPr>
                <a:t>无向图及其多重邻接链表</a:t>
              </a:r>
              <a:endParaRPr lang="zh-CN" altLang="en-US" sz="2000" b="1" dirty="0">
                <a:latin typeface="Times New Roman" panose="02020603050405020304" pitchFamily="2" charset="0"/>
                <a:ea typeface="宋体" panose="02010600030101010101" pitchFamily="2" charset="-122"/>
              </a:endParaRPr>
            </a:p>
          </p:txBody>
        </p:sp>
        <p:grpSp>
          <p:nvGrpSpPr>
            <p:cNvPr id="430084" name="组合 476164"/>
            <p:cNvGrpSpPr/>
            <p:nvPr/>
          </p:nvGrpSpPr>
          <p:grpSpPr>
            <a:xfrm>
              <a:off x="0" y="170"/>
              <a:ext cx="913" cy="731"/>
              <a:chOff x="0" y="0"/>
              <a:chExt cx="913" cy="731"/>
            </a:xfrm>
          </p:grpSpPr>
          <p:sp>
            <p:nvSpPr>
              <p:cNvPr id="430085" name="椭圆 476165"/>
              <p:cNvSpPr/>
              <p:nvPr/>
            </p:nvSpPr>
            <p:spPr>
              <a:xfrm>
                <a:off x="0" y="36"/>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20000" dirty="0">
                    <a:latin typeface="Times New Roman" panose="02020603050405020304" pitchFamily="2" charset="0"/>
                    <a:ea typeface="宋体" panose="02010600030101010101" pitchFamily="2" charset="-122"/>
                  </a:rPr>
                  <a:t>1</a:t>
                </a:r>
                <a:endParaRPr lang="en-US" altLang="x-none" sz="2400" baseline="-20000" dirty="0">
                  <a:latin typeface="Times New Roman" panose="02020603050405020304" pitchFamily="2" charset="0"/>
                  <a:ea typeface="宋体" panose="02010600030101010101" pitchFamily="2" charset="-122"/>
                </a:endParaRPr>
              </a:p>
            </p:txBody>
          </p:sp>
          <p:sp>
            <p:nvSpPr>
              <p:cNvPr id="430086" name="椭圆 476166"/>
              <p:cNvSpPr/>
              <p:nvPr/>
            </p:nvSpPr>
            <p:spPr>
              <a:xfrm>
                <a:off x="17" y="504"/>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20000" dirty="0">
                    <a:latin typeface="Times New Roman" panose="02020603050405020304" pitchFamily="2" charset="0"/>
                    <a:ea typeface="宋体" panose="02010600030101010101" pitchFamily="2" charset="-122"/>
                  </a:rPr>
                  <a:t>2</a:t>
                </a:r>
                <a:endParaRPr lang="en-US" altLang="x-none" sz="2400" baseline="-20000" dirty="0">
                  <a:latin typeface="Times New Roman" panose="02020603050405020304" pitchFamily="2" charset="0"/>
                  <a:ea typeface="宋体" panose="02010600030101010101" pitchFamily="2" charset="-122"/>
                </a:endParaRPr>
              </a:p>
            </p:txBody>
          </p:sp>
          <p:sp>
            <p:nvSpPr>
              <p:cNvPr id="430087" name="椭圆 476167"/>
              <p:cNvSpPr/>
              <p:nvPr/>
            </p:nvSpPr>
            <p:spPr>
              <a:xfrm>
                <a:off x="618" y="496"/>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20000" dirty="0">
                    <a:latin typeface="Times New Roman" panose="02020603050405020304" pitchFamily="2" charset="0"/>
                    <a:ea typeface="宋体" panose="02010600030101010101" pitchFamily="2" charset="-122"/>
                  </a:rPr>
                  <a:t>3</a:t>
                </a:r>
                <a:endParaRPr lang="en-US" altLang="x-none" sz="2400" baseline="-20000" dirty="0">
                  <a:latin typeface="Times New Roman" panose="02020603050405020304" pitchFamily="2" charset="0"/>
                  <a:ea typeface="宋体" panose="02010600030101010101" pitchFamily="2" charset="-122"/>
                </a:endParaRPr>
              </a:p>
            </p:txBody>
          </p:sp>
          <p:sp>
            <p:nvSpPr>
              <p:cNvPr id="430088" name="椭圆 476168"/>
              <p:cNvSpPr/>
              <p:nvPr/>
            </p:nvSpPr>
            <p:spPr>
              <a:xfrm>
                <a:off x="601" y="0"/>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20000" dirty="0">
                    <a:latin typeface="Times New Roman" panose="02020603050405020304" pitchFamily="2" charset="0"/>
                    <a:ea typeface="宋体" panose="02010600030101010101" pitchFamily="2" charset="-122"/>
                  </a:rPr>
                  <a:t>4</a:t>
                </a:r>
                <a:endParaRPr lang="en-US" altLang="x-none" sz="2400" baseline="-20000" dirty="0">
                  <a:latin typeface="Times New Roman" panose="02020603050405020304" pitchFamily="2" charset="0"/>
                  <a:ea typeface="宋体" panose="02010600030101010101" pitchFamily="2" charset="-122"/>
                </a:endParaRPr>
              </a:p>
            </p:txBody>
          </p:sp>
          <p:sp>
            <p:nvSpPr>
              <p:cNvPr id="430089" name="直接连接符 476169"/>
              <p:cNvSpPr/>
              <p:nvPr/>
            </p:nvSpPr>
            <p:spPr>
              <a:xfrm>
                <a:off x="144" y="271"/>
                <a:ext cx="0" cy="242"/>
              </a:xfrm>
              <a:prstGeom prst="line">
                <a:avLst/>
              </a:prstGeom>
              <a:ln w="19050" cap="flat" cmpd="sng">
                <a:solidFill>
                  <a:schemeClr val="tx1"/>
                </a:solidFill>
                <a:prstDash val="solid"/>
                <a:round/>
                <a:headEnd type="none" w="med" len="med"/>
                <a:tailEnd type="none" w="med" len="med"/>
              </a:ln>
            </p:spPr>
          </p:sp>
          <p:sp>
            <p:nvSpPr>
              <p:cNvPr id="430090" name="直接连接符 476170"/>
              <p:cNvSpPr/>
              <p:nvPr/>
            </p:nvSpPr>
            <p:spPr>
              <a:xfrm>
                <a:off x="752" y="235"/>
                <a:ext cx="0" cy="272"/>
              </a:xfrm>
              <a:prstGeom prst="line">
                <a:avLst/>
              </a:prstGeom>
              <a:ln w="19050" cap="flat" cmpd="sng">
                <a:solidFill>
                  <a:schemeClr val="tx1"/>
                </a:solidFill>
                <a:prstDash val="solid"/>
                <a:round/>
                <a:headEnd type="none" w="med" len="med"/>
                <a:tailEnd type="none" w="med" len="med"/>
              </a:ln>
            </p:spPr>
          </p:sp>
          <p:sp>
            <p:nvSpPr>
              <p:cNvPr id="430091" name="直接连接符 476171"/>
              <p:cNvSpPr/>
              <p:nvPr/>
            </p:nvSpPr>
            <p:spPr>
              <a:xfrm>
                <a:off x="262" y="216"/>
                <a:ext cx="380" cy="327"/>
              </a:xfrm>
              <a:prstGeom prst="line">
                <a:avLst/>
              </a:prstGeom>
              <a:ln w="9525" cap="flat" cmpd="sng">
                <a:solidFill>
                  <a:schemeClr val="tx1"/>
                </a:solidFill>
                <a:prstDash val="solid"/>
                <a:round/>
                <a:headEnd type="none" w="med" len="med"/>
                <a:tailEnd type="none" w="med" len="med"/>
              </a:ln>
            </p:spPr>
          </p:sp>
          <p:sp>
            <p:nvSpPr>
              <p:cNvPr id="430092" name="直接连接符 476172"/>
              <p:cNvSpPr/>
              <p:nvPr/>
            </p:nvSpPr>
            <p:spPr>
              <a:xfrm flipV="1">
                <a:off x="303" y="139"/>
                <a:ext cx="295" cy="0"/>
              </a:xfrm>
              <a:prstGeom prst="line">
                <a:avLst/>
              </a:prstGeom>
              <a:ln w="9525" cap="flat" cmpd="sng">
                <a:solidFill>
                  <a:schemeClr val="tx1"/>
                </a:solidFill>
                <a:prstDash val="solid"/>
                <a:round/>
                <a:headEnd type="none" w="med" len="med"/>
                <a:tailEnd type="none" w="med" len="med"/>
              </a:ln>
            </p:spPr>
          </p:sp>
          <p:sp>
            <p:nvSpPr>
              <p:cNvPr id="430093" name="直接连接符 476173"/>
              <p:cNvSpPr/>
              <p:nvPr/>
            </p:nvSpPr>
            <p:spPr>
              <a:xfrm>
                <a:off x="310" y="621"/>
                <a:ext cx="313" cy="0"/>
              </a:xfrm>
              <a:prstGeom prst="line">
                <a:avLst/>
              </a:prstGeom>
              <a:ln w="9525" cap="flat" cmpd="sng">
                <a:solidFill>
                  <a:schemeClr val="tx1"/>
                </a:solidFill>
                <a:prstDash val="solid"/>
                <a:round/>
                <a:headEnd type="none" w="med" len="med"/>
                <a:tailEnd type="none" w="med" len="med"/>
              </a:ln>
            </p:spPr>
          </p:sp>
        </p:grpSp>
        <p:grpSp>
          <p:nvGrpSpPr>
            <p:cNvPr id="430094" name="组合 476174"/>
            <p:cNvGrpSpPr/>
            <p:nvPr/>
          </p:nvGrpSpPr>
          <p:grpSpPr>
            <a:xfrm>
              <a:off x="1153" y="0"/>
              <a:ext cx="3456" cy="1141"/>
              <a:chOff x="0" y="0"/>
              <a:chExt cx="3456" cy="1141"/>
            </a:xfrm>
          </p:grpSpPr>
          <p:grpSp>
            <p:nvGrpSpPr>
              <p:cNvPr id="430095" name="组合 476175"/>
              <p:cNvGrpSpPr/>
              <p:nvPr/>
            </p:nvGrpSpPr>
            <p:grpSpPr>
              <a:xfrm>
                <a:off x="1152" y="576"/>
                <a:ext cx="680" cy="227"/>
                <a:chOff x="0" y="0"/>
                <a:chExt cx="1104" cy="227"/>
              </a:xfrm>
            </p:grpSpPr>
            <p:sp>
              <p:nvSpPr>
                <p:cNvPr id="430096" name="直接连接符 476176"/>
                <p:cNvSpPr/>
                <p:nvPr/>
              </p:nvSpPr>
              <p:spPr>
                <a:xfrm>
                  <a:off x="0" y="0"/>
                  <a:ext cx="0" cy="227"/>
                </a:xfrm>
                <a:prstGeom prst="line">
                  <a:avLst/>
                </a:prstGeom>
                <a:ln w="19050" cap="flat" cmpd="sng">
                  <a:solidFill>
                    <a:schemeClr val="tx2"/>
                  </a:solidFill>
                  <a:prstDash val="solid"/>
                  <a:round/>
                  <a:headEnd type="none" w="med" len="med"/>
                  <a:tailEnd type="none" w="med" len="med"/>
                </a:ln>
              </p:spPr>
            </p:sp>
            <p:sp>
              <p:nvSpPr>
                <p:cNvPr id="430097" name="直接连接符 476177"/>
                <p:cNvSpPr/>
                <p:nvPr/>
              </p:nvSpPr>
              <p:spPr>
                <a:xfrm>
                  <a:off x="0" y="0"/>
                  <a:ext cx="1104" cy="0"/>
                </a:xfrm>
                <a:prstGeom prst="line">
                  <a:avLst/>
                </a:prstGeom>
                <a:ln w="9525" cap="flat" cmpd="sng">
                  <a:solidFill>
                    <a:schemeClr val="tx2"/>
                  </a:solidFill>
                  <a:prstDash val="solid"/>
                  <a:round/>
                  <a:headEnd type="none" w="med" len="med"/>
                  <a:tailEnd type="none" w="med" len="med"/>
                </a:ln>
              </p:spPr>
            </p:sp>
            <p:sp>
              <p:nvSpPr>
                <p:cNvPr id="430098" name="直接连接符 476178"/>
                <p:cNvSpPr/>
                <p:nvPr/>
              </p:nvSpPr>
              <p:spPr>
                <a:xfrm>
                  <a:off x="1104" y="0"/>
                  <a:ext cx="0" cy="144"/>
                </a:xfrm>
                <a:prstGeom prst="line">
                  <a:avLst/>
                </a:prstGeom>
                <a:ln w="19050" cap="flat" cmpd="sng">
                  <a:solidFill>
                    <a:schemeClr val="tx2"/>
                  </a:solidFill>
                  <a:prstDash val="solid"/>
                  <a:round/>
                  <a:headEnd type="none" w="med" len="med"/>
                  <a:tailEnd type="triangle" w="med" len="med"/>
                </a:ln>
              </p:spPr>
            </p:sp>
          </p:grpSp>
          <p:grpSp>
            <p:nvGrpSpPr>
              <p:cNvPr id="430099" name="组合 476179"/>
              <p:cNvGrpSpPr/>
              <p:nvPr/>
            </p:nvGrpSpPr>
            <p:grpSpPr>
              <a:xfrm>
                <a:off x="0" y="0"/>
                <a:ext cx="3456" cy="1141"/>
                <a:chOff x="0" y="0"/>
                <a:chExt cx="3456" cy="1141"/>
              </a:xfrm>
            </p:grpSpPr>
            <p:sp>
              <p:nvSpPr>
                <p:cNvPr id="430100" name="直接连接符 476180"/>
                <p:cNvSpPr/>
                <p:nvPr/>
              </p:nvSpPr>
              <p:spPr>
                <a:xfrm>
                  <a:off x="509" y="816"/>
                  <a:ext cx="227" cy="0"/>
                </a:xfrm>
                <a:prstGeom prst="line">
                  <a:avLst/>
                </a:prstGeom>
                <a:ln w="19050" cap="flat" cmpd="sng">
                  <a:solidFill>
                    <a:schemeClr val="tx2"/>
                  </a:solidFill>
                  <a:prstDash val="solid"/>
                  <a:round/>
                  <a:headEnd type="none" w="med" len="med"/>
                  <a:tailEnd type="triangle" w="med" len="med"/>
                </a:ln>
              </p:spPr>
            </p:sp>
            <p:sp>
              <p:nvSpPr>
                <p:cNvPr id="430101" name="直接连接符 476181"/>
                <p:cNvSpPr/>
                <p:nvPr/>
              </p:nvSpPr>
              <p:spPr>
                <a:xfrm>
                  <a:off x="512" y="248"/>
                  <a:ext cx="227" cy="0"/>
                </a:xfrm>
                <a:prstGeom prst="line">
                  <a:avLst/>
                </a:prstGeom>
                <a:ln w="19050" cap="flat" cmpd="sng">
                  <a:solidFill>
                    <a:schemeClr val="folHlink"/>
                  </a:solidFill>
                  <a:prstDash val="solid"/>
                  <a:round/>
                  <a:headEnd type="none" w="med" len="med"/>
                  <a:tailEnd type="triangle" w="med" len="med"/>
                </a:ln>
              </p:spPr>
            </p:sp>
            <p:grpSp>
              <p:nvGrpSpPr>
                <p:cNvPr id="430102" name="组合 476182"/>
                <p:cNvGrpSpPr/>
                <p:nvPr/>
              </p:nvGrpSpPr>
              <p:grpSpPr>
                <a:xfrm>
                  <a:off x="0" y="144"/>
                  <a:ext cx="600" cy="997"/>
                  <a:chOff x="0" y="0"/>
                  <a:chExt cx="600" cy="993"/>
                </a:xfrm>
              </p:grpSpPr>
              <p:grpSp>
                <p:nvGrpSpPr>
                  <p:cNvPr id="430103" name="组合 476183"/>
                  <p:cNvGrpSpPr/>
                  <p:nvPr/>
                </p:nvGrpSpPr>
                <p:grpSpPr>
                  <a:xfrm>
                    <a:off x="213" y="0"/>
                    <a:ext cx="387" cy="993"/>
                    <a:chOff x="0" y="0"/>
                    <a:chExt cx="387" cy="993"/>
                  </a:xfrm>
                </p:grpSpPr>
                <p:grpSp>
                  <p:nvGrpSpPr>
                    <p:cNvPr id="430104" name="组合 476184"/>
                    <p:cNvGrpSpPr/>
                    <p:nvPr/>
                  </p:nvGrpSpPr>
                  <p:grpSpPr>
                    <a:xfrm>
                      <a:off x="1" y="0"/>
                      <a:ext cx="385" cy="249"/>
                      <a:chOff x="0" y="0"/>
                      <a:chExt cx="385" cy="204"/>
                    </a:xfrm>
                  </p:grpSpPr>
                  <p:sp>
                    <p:nvSpPr>
                      <p:cNvPr id="430105" name="矩形 476185"/>
                      <p:cNvSpPr/>
                      <p:nvPr/>
                    </p:nvSpPr>
                    <p:spPr>
                      <a:xfrm>
                        <a:off x="0" y="0"/>
                        <a:ext cx="385"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20000" dirty="0">
                            <a:latin typeface="Times New Roman" panose="02020603050405020304" pitchFamily="2" charset="0"/>
                            <a:ea typeface="宋体" panose="02010600030101010101" pitchFamily="2" charset="-122"/>
                          </a:rPr>
                          <a:t>1</a:t>
                        </a:r>
                        <a:endParaRPr lang="en-US" altLang="x-none" sz="2400" baseline="-20000" dirty="0">
                          <a:latin typeface="Times New Roman" panose="02020603050405020304" pitchFamily="2" charset="0"/>
                          <a:ea typeface="宋体" panose="02010600030101010101" pitchFamily="2" charset="-122"/>
                        </a:endParaRPr>
                      </a:p>
                    </p:txBody>
                  </p:sp>
                  <p:sp>
                    <p:nvSpPr>
                      <p:cNvPr id="430106" name="直接连接符 476186"/>
                      <p:cNvSpPr/>
                      <p:nvPr/>
                    </p:nvSpPr>
                    <p:spPr>
                      <a:xfrm>
                        <a:off x="240" y="0"/>
                        <a:ext cx="0" cy="204"/>
                      </a:xfrm>
                      <a:prstGeom prst="line">
                        <a:avLst/>
                      </a:prstGeom>
                      <a:ln w="9525" cap="flat" cmpd="sng">
                        <a:solidFill>
                          <a:schemeClr val="tx1"/>
                        </a:solidFill>
                        <a:prstDash val="solid"/>
                        <a:round/>
                        <a:headEnd type="none" w="med" len="med"/>
                        <a:tailEnd type="none" w="med" len="med"/>
                      </a:ln>
                    </p:spPr>
                  </p:sp>
                </p:grpSp>
                <p:grpSp>
                  <p:nvGrpSpPr>
                    <p:cNvPr id="430107" name="组合 476187"/>
                    <p:cNvGrpSpPr/>
                    <p:nvPr/>
                  </p:nvGrpSpPr>
                  <p:grpSpPr>
                    <a:xfrm>
                      <a:off x="0" y="247"/>
                      <a:ext cx="385" cy="249"/>
                      <a:chOff x="0" y="0"/>
                      <a:chExt cx="385" cy="204"/>
                    </a:xfrm>
                  </p:grpSpPr>
                  <p:sp>
                    <p:nvSpPr>
                      <p:cNvPr id="430108" name="矩形 476188"/>
                      <p:cNvSpPr/>
                      <p:nvPr/>
                    </p:nvSpPr>
                    <p:spPr>
                      <a:xfrm>
                        <a:off x="0" y="0"/>
                        <a:ext cx="385"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20000" dirty="0">
                            <a:latin typeface="Times New Roman" panose="02020603050405020304" pitchFamily="2" charset="0"/>
                            <a:ea typeface="宋体" panose="02010600030101010101" pitchFamily="2" charset="-122"/>
                          </a:rPr>
                          <a:t>2</a:t>
                        </a:r>
                        <a:endParaRPr lang="en-US" altLang="x-none" sz="2400" baseline="-20000" dirty="0">
                          <a:latin typeface="Times New Roman" panose="02020603050405020304" pitchFamily="2" charset="0"/>
                          <a:ea typeface="宋体" panose="02010600030101010101" pitchFamily="2" charset="-122"/>
                        </a:endParaRPr>
                      </a:p>
                    </p:txBody>
                  </p:sp>
                  <p:sp>
                    <p:nvSpPr>
                      <p:cNvPr id="430109" name="直接连接符 476189"/>
                      <p:cNvSpPr/>
                      <p:nvPr/>
                    </p:nvSpPr>
                    <p:spPr>
                      <a:xfrm>
                        <a:off x="240" y="0"/>
                        <a:ext cx="0" cy="204"/>
                      </a:xfrm>
                      <a:prstGeom prst="line">
                        <a:avLst/>
                      </a:prstGeom>
                      <a:ln w="9525" cap="flat" cmpd="sng">
                        <a:solidFill>
                          <a:schemeClr val="tx1"/>
                        </a:solidFill>
                        <a:prstDash val="solid"/>
                        <a:round/>
                        <a:headEnd type="none" w="med" len="med"/>
                        <a:tailEnd type="none" w="med" len="med"/>
                      </a:ln>
                    </p:spPr>
                  </p:sp>
                </p:grpSp>
                <p:grpSp>
                  <p:nvGrpSpPr>
                    <p:cNvPr id="430110" name="组合 476190"/>
                    <p:cNvGrpSpPr/>
                    <p:nvPr/>
                  </p:nvGrpSpPr>
                  <p:grpSpPr>
                    <a:xfrm>
                      <a:off x="2" y="496"/>
                      <a:ext cx="385" cy="249"/>
                      <a:chOff x="0" y="0"/>
                      <a:chExt cx="385" cy="204"/>
                    </a:xfrm>
                  </p:grpSpPr>
                  <p:sp>
                    <p:nvSpPr>
                      <p:cNvPr id="430111" name="矩形 476191"/>
                      <p:cNvSpPr/>
                      <p:nvPr/>
                    </p:nvSpPr>
                    <p:spPr>
                      <a:xfrm>
                        <a:off x="0" y="0"/>
                        <a:ext cx="385"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20000" dirty="0">
                            <a:latin typeface="Times New Roman" panose="02020603050405020304" pitchFamily="2" charset="0"/>
                            <a:ea typeface="宋体" panose="02010600030101010101" pitchFamily="2" charset="-122"/>
                          </a:rPr>
                          <a:t>3</a:t>
                        </a:r>
                        <a:endParaRPr lang="en-US" altLang="x-none" sz="2400" baseline="-20000" dirty="0">
                          <a:latin typeface="Times New Roman" panose="02020603050405020304" pitchFamily="2" charset="0"/>
                          <a:ea typeface="宋体" panose="02010600030101010101" pitchFamily="2" charset="-122"/>
                        </a:endParaRPr>
                      </a:p>
                    </p:txBody>
                  </p:sp>
                  <p:sp>
                    <p:nvSpPr>
                      <p:cNvPr id="430112" name="直接连接符 476192"/>
                      <p:cNvSpPr/>
                      <p:nvPr/>
                    </p:nvSpPr>
                    <p:spPr>
                      <a:xfrm>
                        <a:off x="240" y="0"/>
                        <a:ext cx="0" cy="204"/>
                      </a:xfrm>
                      <a:prstGeom prst="line">
                        <a:avLst/>
                      </a:prstGeom>
                      <a:ln w="9525" cap="flat" cmpd="sng">
                        <a:solidFill>
                          <a:schemeClr val="tx1"/>
                        </a:solidFill>
                        <a:prstDash val="solid"/>
                        <a:round/>
                        <a:headEnd type="none" w="med" len="med"/>
                        <a:tailEnd type="none" w="med" len="med"/>
                      </a:ln>
                    </p:spPr>
                  </p:sp>
                </p:grpSp>
                <p:grpSp>
                  <p:nvGrpSpPr>
                    <p:cNvPr id="430113" name="组合 476193"/>
                    <p:cNvGrpSpPr/>
                    <p:nvPr/>
                  </p:nvGrpSpPr>
                  <p:grpSpPr>
                    <a:xfrm>
                      <a:off x="2" y="744"/>
                      <a:ext cx="385" cy="249"/>
                      <a:chOff x="0" y="0"/>
                      <a:chExt cx="385" cy="204"/>
                    </a:xfrm>
                  </p:grpSpPr>
                  <p:sp>
                    <p:nvSpPr>
                      <p:cNvPr id="430114" name="矩形 476194"/>
                      <p:cNvSpPr/>
                      <p:nvPr/>
                    </p:nvSpPr>
                    <p:spPr>
                      <a:xfrm>
                        <a:off x="0" y="0"/>
                        <a:ext cx="385"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20000" dirty="0">
                            <a:latin typeface="Times New Roman" panose="02020603050405020304" pitchFamily="2" charset="0"/>
                            <a:ea typeface="宋体" panose="02010600030101010101" pitchFamily="2" charset="-122"/>
                          </a:rPr>
                          <a:t>4</a:t>
                        </a:r>
                        <a:endParaRPr lang="en-US" altLang="x-none" sz="2400" baseline="-20000" dirty="0">
                          <a:latin typeface="Times New Roman" panose="02020603050405020304" pitchFamily="2" charset="0"/>
                          <a:ea typeface="宋体" panose="02010600030101010101" pitchFamily="2" charset="-122"/>
                        </a:endParaRPr>
                      </a:p>
                    </p:txBody>
                  </p:sp>
                  <p:sp>
                    <p:nvSpPr>
                      <p:cNvPr id="430115" name="直接连接符 476195"/>
                      <p:cNvSpPr/>
                      <p:nvPr/>
                    </p:nvSpPr>
                    <p:spPr>
                      <a:xfrm>
                        <a:off x="240" y="0"/>
                        <a:ext cx="0" cy="204"/>
                      </a:xfrm>
                      <a:prstGeom prst="line">
                        <a:avLst/>
                      </a:prstGeom>
                      <a:ln w="9525" cap="flat" cmpd="sng">
                        <a:solidFill>
                          <a:schemeClr val="tx1"/>
                        </a:solidFill>
                        <a:prstDash val="solid"/>
                        <a:round/>
                        <a:headEnd type="none" w="med" len="med"/>
                        <a:tailEnd type="none" w="med" len="med"/>
                      </a:ln>
                    </p:spPr>
                  </p:sp>
                </p:grpSp>
              </p:grpSp>
              <p:grpSp>
                <p:nvGrpSpPr>
                  <p:cNvPr id="430116" name="组合 476196"/>
                  <p:cNvGrpSpPr/>
                  <p:nvPr/>
                </p:nvGrpSpPr>
                <p:grpSpPr>
                  <a:xfrm>
                    <a:off x="0" y="0"/>
                    <a:ext cx="181" cy="992"/>
                    <a:chOff x="0" y="0"/>
                    <a:chExt cx="181" cy="992"/>
                  </a:xfrm>
                </p:grpSpPr>
                <p:sp>
                  <p:nvSpPr>
                    <p:cNvPr id="430117" name="矩形 476197"/>
                    <p:cNvSpPr/>
                    <p:nvPr/>
                  </p:nvSpPr>
                  <p:spPr>
                    <a:xfrm>
                      <a:off x="0" y="0"/>
                      <a:ext cx="181" cy="249"/>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0</a:t>
                      </a:r>
                      <a:endParaRPr lang="en-US" altLang="x-none" sz="2400" dirty="0">
                        <a:latin typeface="Times New Roman" panose="02020603050405020304" pitchFamily="2" charset="0"/>
                        <a:ea typeface="宋体" panose="02010600030101010101" pitchFamily="2" charset="-122"/>
                      </a:endParaRPr>
                    </a:p>
                  </p:txBody>
                </p:sp>
                <p:sp>
                  <p:nvSpPr>
                    <p:cNvPr id="430118" name="矩形 476198"/>
                    <p:cNvSpPr/>
                    <p:nvPr/>
                  </p:nvSpPr>
                  <p:spPr>
                    <a:xfrm>
                      <a:off x="0" y="247"/>
                      <a:ext cx="181" cy="249"/>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a:t>
                      </a:r>
                      <a:endParaRPr lang="en-US" altLang="x-none" sz="2400" dirty="0">
                        <a:latin typeface="Times New Roman" panose="02020603050405020304" pitchFamily="2" charset="0"/>
                        <a:ea typeface="宋体" panose="02010600030101010101" pitchFamily="2" charset="-122"/>
                      </a:endParaRPr>
                    </a:p>
                  </p:txBody>
                </p:sp>
                <p:sp>
                  <p:nvSpPr>
                    <p:cNvPr id="430119" name="矩形 476199"/>
                    <p:cNvSpPr/>
                    <p:nvPr/>
                  </p:nvSpPr>
                  <p:spPr>
                    <a:xfrm>
                      <a:off x="0" y="495"/>
                      <a:ext cx="181" cy="249"/>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2</a:t>
                      </a:r>
                      <a:endParaRPr lang="en-US" altLang="x-none" sz="2400" dirty="0">
                        <a:latin typeface="Times New Roman" panose="02020603050405020304" pitchFamily="2" charset="0"/>
                        <a:ea typeface="宋体" panose="02010600030101010101" pitchFamily="2" charset="-122"/>
                      </a:endParaRPr>
                    </a:p>
                  </p:txBody>
                </p:sp>
                <p:sp>
                  <p:nvSpPr>
                    <p:cNvPr id="430120" name="矩形 476200"/>
                    <p:cNvSpPr/>
                    <p:nvPr/>
                  </p:nvSpPr>
                  <p:spPr>
                    <a:xfrm>
                      <a:off x="0" y="743"/>
                      <a:ext cx="181" cy="249"/>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3</a:t>
                      </a:r>
                      <a:endParaRPr lang="en-US" altLang="x-none" sz="2400" dirty="0">
                        <a:latin typeface="Times New Roman" panose="02020603050405020304" pitchFamily="2" charset="0"/>
                        <a:ea typeface="宋体" panose="02010600030101010101" pitchFamily="2" charset="-122"/>
                      </a:endParaRPr>
                    </a:p>
                  </p:txBody>
                </p:sp>
              </p:grpSp>
            </p:grpSp>
            <p:grpSp>
              <p:nvGrpSpPr>
                <p:cNvPr id="430121" name="组合 476201"/>
                <p:cNvGrpSpPr/>
                <p:nvPr/>
              </p:nvGrpSpPr>
              <p:grpSpPr>
                <a:xfrm>
                  <a:off x="736" y="144"/>
                  <a:ext cx="816" cy="204"/>
                  <a:chOff x="0" y="0"/>
                  <a:chExt cx="816" cy="204"/>
                </a:xfrm>
              </p:grpSpPr>
              <p:sp>
                <p:nvSpPr>
                  <p:cNvPr id="430122" name="矩形 476202"/>
                  <p:cNvSpPr/>
                  <p:nvPr/>
                </p:nvSpPr>
                <p:spPr>
                  <a:xfrm>
                    <a:off x="0" y="0"/>
                    <a:ext cx="816"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0     1</a:t>
                    </a:r>
                    <a:endParaRPr lang="en-US" altLang="x-none" sz="2400" dirty="0">
                      <a:latin typeface="Times New Roman" panose="02020603050405020304" pitchFamily="2" charset="0"/>
                      <a:ea typeface="宋体" panose="02010600030101010101" pitchFamily="2" charset="-122"/>
                    </a:endParaRPr>
                  </a:p>
                </p:txBody>
              </p:sp>
              <p:sp>
                <p:nvSpPr>
                  <p:cNvPr id="430123" name="直接连接符 476203"/>
                  <p:cNvSpPr/>
                  <p:nvPr/>
                </p:nvSpPr>
                <p:spPr>
                  <a:xfrm>
                    <a:off x="144" y="0"/>
                    <a:ext cx="0" cy="204"/>
                  </a:xfrm>
                  <a:prstGeom prst="line">
                    <a:avLst/>
                  </a:prstGeom>
                  <a:ln w="9525" cap="flat" cmpd="sng">
                    <a:solidFill>
                      <a:schemeClr val="tx1"/>
                    </a:solidFill>
                    <a:prstDash val="solid"/>
                    <a:round/>
                    <a:headEnd type="none" w="med" len="med"/>
                    <a:tailEnd type="none" w="med" len="med"/>
                  </a:ln>
                </p:spPr>
              </p:sp>
              <p:sp>
                <p:nvSpPr>
                  <p:cNvPr id="430124" name="直接连接符 476204"/>
                  <p:cNvSpPr/>
                  <p:nvPr/>
                </p:nvSpPr>
                <p:spPr>
                  <a:xfrm>
                    <a:off x="336" y="0"/>
                    <a:ext cx="0" cy="204"/>
                  </a:xfrm>
                  <a:prstGeom prst="line">
                    <a:avLst/>
                  </a:prstGeom>
                  <a:ln w="9525" cap="flat" cmpd="sng">
                    <a:solidFill>
                      <a:schemeClr val="tx1"/>
                    </a:solidFill>
                    <a:prstDash val="solid"/>
                    <a:round/>
                    <a:headEnd type="none" w="med" len="med"/>
                    <a:tailEnd type="none" w="med" len="med"/>
                  </a:ln>
                </p:spPr>
              </p:sp>
              <p:sp>
                <p:nvSpPr>
                  <p:cNvPr id="430125" name="直接连接符 476205"/>
                  <p:cNvSpPr/>
                  <p:nvPr/>
                </p:nvSpPr>
                <p:spPr>
                  <a:xfrm>
                    <a:off x="480" y="0"/>
                    <a:ext cx="0" cy="204"/>
                  </a:xfrm>
                  <a:prstGeom prst="line">
                    <a:avLst/>
                  </a:prstGeom>
                  <a:ln w="9525" cap="flat" cmpd="sng">
                    <a:solidFill>
                      <a:schemeClr val="tx1"/>
                    </a:solidFill>
                    <a:prstDash val="solid"/>
                    <a:round/>
                    <a:headEnd type="none" w="med" len="med"/>
                    <a:tailEnd type="none" w="med" len="med"/>
                  </a:ln>
                </p:spPr>
              </p:sp>
              <p:sp>
                <p:nvSpPr>
                  <p:cNvPr id="430126" name="直接连接符 476206"/>
                  <p:cNvSpPr/>
                  <p:nvPr/>
                </p:nvSpPr>
                <p:spPr>
                  <a:xfrm>
                    <a:off x="672" y="0"/>
                    <a:ext cx="0" cy="204"/>
                  </a:xfrm>
                  <a:prstGeom prst="line">
                    <a:avLst/>
                  </a:prstGeom>
                  <a:ln w="9525" cap="flat" cmpd="sng">
                    <a:solidFill>
                      <a:schemeClr val="tx1"/>
                    </a:solidFill>
                    <a:prstDash val="solid"/>
                    <a:round/>
                    <a:headEnd type="none" w="med" len="med"/>
                    <a:tailEnd type="none" w="med" len="med"/>
                  </a:ln>
                </p:spPr>
              </p:sp>
            </p:grpSp>
            <p:grpSp>
              <p:nvGrpSpPr>
                <p:cNvPr id="430127" name="组合 476207"/>
                <p:cNvGrpSpPr/>
                <p:nvPr/>
              </p:nvGrpSpPr>
              <p:grpSpPr>
                <a:xfrm>
                  <a:off x="1680" y="144"/>
                  <a:ext cx="816" cy="204"/>
                  <a:chOff x="0" y="0"/>
                  <a:chExt cx="816" cy="204"/>
                </a:xfrm>
              </p:grpSpPr>
              <p:sp>
                <p:nvSpPr>
                  <p:cNvPr id="430128" name="矩形 476208"/>
                  <p:cNvSpPr/>
                  <p:nvPr/>
                </p:nvSpPr>
                <p:spPr>
                  <a:xfrm>
                    <a:off x="0" y="0"/>
                    <a:ext cx="816"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0     2∧</a:t>
                    </a:r>
                    <a:endParaRPr lang="en-US" altLang="x-none" sz="2400" dirty="0">
                      <a:latin typeface="Times New Roman" panose="02020603050405020304" pitchFamily="2" charset="0"/>
                      <a:ea typeface="宋体" panose="02010600030101010101" pitchFamily="2" charset="-122"/>
                    </a:endParaRPr>
                  </a:p>
                </p:txBody>
              </p:sp>
              <p:sp>
                <p:nvSpPr>
                  <p:cNvPr id="430129" name="直接连接符 476209"/>
                  <p:cNvSpPr/>
                  <p:nvPr/>
                </p:nvSpPr>
                <p:spPr>
                  <a:xfrm>
                    <a:off x="144" y="0"/>
                    <a:ext cx="0" cy="204"/>
                  </a:xfrm>
                  <a:prstGeom prst="line">
                    <a:avLst/>
                  </a:prstGeom>
                  <a:ln w="9525" cap="flat" cmpd="sng">
                    <a:solidFill>
                      <a:schemeClr val="tx1"/>
                    </a:solidFill>
                    <a:prstDash val="solid"/>
                    <a:round/>
                    <a:headEnd type="none" w="med" len="med"/>
                    <a:tailEnd type="none" w="med" len="med"/>
                  </a:ln>
                </p:spPr>
              </p:sp>
              <p:sp>
                <p:nvSpPr>
                  <p:cNvPr id="430130" name="直接连接符 476210"/>
                  <p:cNvSpPr/>
                  <p:nvPr/>
                </p:nvSpPr>
                <p:spPr>
                  <a:xfrm>
                    <a:off x="336" y="0"/>
                    <a:ext cx="0" cy="204"/>
                  </a:xfrm>
                  <a:prstGeom prst="line">
                    <a:avLst/>
                  </a:prstGeom>
                  <a:ln w="9525" cap="flat" cmpd="sng">
                    <a:solidFill>
                      <a:schemeClr val="tx1"/>
                    </a:solidFill>
                    <a:prstDash val="solid"/>
                    <a:round/>
                    <a:headEnd type="none" w="med" len="med"/>
                    <a:tailEnd type="none" w="med" len="med"/>
                  </a:ln>
                </p:spPr>
              </p:sp>
              <p:sp>
                <p:nvSpPr>
                  <p:cNvPr id="430131" name="直接连接符 476211"/>
                  <p:cNvSpPr/>
                  <p:nvPr/>
                </p:nvSpPr>
                <p:spPr>
                  <a:xfrm>
                    <a:off x="480" y="0"/>
                    <a:ext cx="0" cy="204"/>
                  </a:xfrm>
                  <a:prstGeom prst="line">
                    <a:avLst/>
                  </a:prstGeom>
                  <a:ln w="9525" cap="flat" cmpd="sng">
                    <a:solidFill>
                      <a:schemeClr val="tx1"/>
                    </a:solidFill>
                    <a:prstDash val="solid"/>
                    <a:round/>
                    <a:headEnd type="none" w="med" len="med"/>
                    <a:tailEnd type="none" w="med" len="med"/>
                  </a:ln>
                </p:spPr>
              </p:sp>
              <p:sp>
                <p:nvSpPr>
                  <p:cNvPr id="430132" name="直接连接符 476212"/>
                  <p:cNvSpPr/>
                  <p:nvPr/>
                </p:nvSpPr>
                <p:spPr>
                  <a:xfrm>
                    <a:off x="672" y="0"/>
                    <a:ext cx="0" cy="204"/>
                  </a:xfrm>
                  <a:prstGeom prst="line">
                    <a:avLst/>
                  </a:prstGeom>
                  <a:ln w="9525" cap="flat" cmpd="sng">
                    <a:solidFill>
                      <a:schemeClr val="tx1"/>
                    </a:solidFill>
                    <a:prstDash val="solid"/>
                    <a:round/>
                    <a:headEnd type="none" w="med" len="med"/>
                    <a:tailEnd type="none" w="med" len="med"/>
                  </a:ln>
                </p:spPr>
              </p:sp>
            </p:grpSp>
            <p:grpSp>
              <p:nvGrpSpPr>
                <p:cNvPr id="430133" name="组合 476213"/>
                <p:cNvGrpSpPr/>
                <p:nvPr/>
              </p:nvGrpSpPr>
              <p:grpSpPr>
                <a:xfrm>
                  <a:off x="520" y="352"/>
                  <a:ext cx="453" cy="159"/>
                  <a:chOff x="0" y="0"/>
                  <a:chExt cx="453" cy="159"/>
                </a:xfrm>
              </p:grpSpPr>
              <p:sp>
                <p:nvSpPr>
                  <p:cNvPr id="430134" name="直接连接符 476214"/>
                  <p:cNvSpPr/>
                  <p:nvPr/>
                </p:nvSpPr>
                <p:spPr>
                  <a:xfrm>
                    <a:off x="0" y="152"/>
                    <a:ext cx="453" cy="0"/>
                  </a:xfrm>
                  <a:prstGeom prst="line">
                    <a:avLst/>
                  </a:prstGeom>
                  <a:ln w="19050" cap="flat" cmpd="sng">
                    <a:solidFill>
                      <a:schemeClr val="hlink"/>
                    </a:solidFill>
                    <a:prstDash val="solid"/>
                    <a:round/>
                    <a:headEnd type="none" w="med" len="med"/>
                    <a:tailEnd type="none" w="med" len="med"/>
                  </a:ln>
                </p:spPr>
              </p:sp>
              <p:sp>
                <p:nvSpPr>
                  <p:cNvPr id="430135" name="直接连接符 476215"/>
                  <p:cNvSpPr/>
                  <p:nvPr/>
                </p:nvSpPr>
                <p:spPr>
                  <a:xfrm flipV="1">
                    <a:off x="448" y="0"/>
                    <a:ext cx="0" cy="159"/>
                  </a:xfrm>
                  <a:prstGeom prst="line">
                    <a:avLst/>
                  </a:prstGeom>
                  <a:ln w="19050" cap="flat" cmpd="sng">
                    <a:solidFill>
                      <a:schemeClr val="hlink"/>
                    </a:solidFill>
                    <a:prstDash val="solid"/>
                    <a:round/>
                    <a:headEnd type="none" w="med" len="med"/>
                    <a:tailEnd type="triangle" w="med" len="med"/>
                  </a:ln>
                </p:spPr>
              </p:sp>
            </p:grpSp>
            <p:grpSp>
              <p:nvGrpSpPr>
                <p:cNvPr id="430136" name="组合 476216"/>
                <p:cNvGrpSpPr/>
                <p:nvPr/>
              </p:nvGrpSpPr>
              <p:grpSpPr>
                <a:xfrm>
                  <a:off x="736" y="716"/>
                  <a:ext cx="816" cy="204"/>
                  <a:chOff x="0" y="0"/>
                  <a:chExt cx="816" cy="204"/>
                </a:xfrm>
              </p:grpSpPr>
              <p:sp>
                <p:nvSpPr>
                  <p:cNvPr id="430137" name="矩形 476217"/>
                  <p:cNvSpPr/>
                  <p:nvPr/>
                </p:nvSpPr>
                <p:spPr>
                  <a:xfrm>
                    <a:off x="0" y="0"/>
                    <a:ext cx="816"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2     1∧</a:t>
                    </a:r>
                    <a:endParaRPr lang="en-US" altLang="x-none" sz="2400" dirty="0">
                      <a:latin typeface="Times New Roman" panose="02020603050405020304" pitchFamily="2" charset="0"/>
                      <a:ea typeface="宋体" panose="02010600030101010101" pitchFamily="2" charset="-122"/>
                    </a:endParaRPr>
                  </a:p>
                </p:txBody>
              </p:sp>
              <p:sp>
                <p:nvSpPr>
                  <p:cNvPr id="430138" name="直接连接符 476218"/>
                  <p:cNvSpPr/>
                  <p:nvPr/>
                </p:nvSpPr>
                <p:spPr>
                  <a:xfrm>
                    <a:off x="144" y="0"/>
                    <a:ext cx="0" cy="204"/>
                  </a:xfrm>
                  <a:prstGeom prst="line">
                    <a:avLst/>
                  </a:prstGeom>
                  <a:ln w="9525" cap="flat" cmpd="sng">
                    <a:solidFill>
                      <a:schemeClr val="tx1"/>
                    </a:solidFill>
                    <a:prstDash val="solid"/>
                    <a:round/>
                    <a:headEnd type="none" w="med" len="med"/>
                    <a:tailEnd type="none" w="med" len="med"/>
                  </a:ln>
                </p:spPr>
              </p:sp>
              <p:sp>
                <p:nvSpPr>
                  <p:cNvPr id="430139" name="直接连接符 476219"/>
                  <p:cNvSpPr/>
                  <p:nvPr/>
                </p:nvSpPr>
                <p:spPr>
                  <a:xfrm>
                    <a:off x="336" y="0"/>
                    <a:ext cx="0" cy="204"/>
                  </a:xfrm>
                  <a:prstGeom prst="line">
                    <a:avLst/>
                  </a:prstGeom>
                  <a:ln w="9525" cap="flat" cmpd="sng">
                    <a:solidFill>
                      <a:schemeClr val="tx1"/>
                    </a:solidFill>
                    <a:prstDash val="solid"/>
                    <a:round/>
                    <a:headEnd type="none" w="med" len="med"/>
                    <a:tailEnd type="none" w="med" len="med"/>
                  </a:ln>
                </p:spPr>
              </p:sp>
              <p:sp>
                <p:nvSpPr>
                  <p:cNvPr id="430140" name="直接连接符 476220"/>
                  <p:cNvSpPr/>
                  <p:nvPr/>
                </p:nvSpPr>
                <p:spPr>
                  <a:xfrm>
                    <a:off x="480" y="0"/>
                    <a:ext cx="0" cy="204"/>
                  </a:xfrm>
                  <a:prstGeom prst="line">
                    <a:avLst/>
                  </a:prstGeom>
                  <a:ln w="9525" cap="flat" cmpd="sng">
                    <a:solidFill>
                      <a:schemeClr val="tx1"/>
                    </a:solidFill>
                    <a:prstDash val="solid"/>
                    <a:round/>
                    <a:headEnd type="none" w="med" len="med"/>
                    <a:tailEnd type="none" w="med" len="med"/>
                  </a:ln>
                </p:spPr>
              </p:sp>
              <p:sp>
                <p:nvSpPr>
                  <p:cNvPr id="430141" name="直接连接符 476221"/>
                  <p:cNvSpPr/>
                  <p:nvPr/>
                </p:nvSpPr>
                <p:spPr>
                  <a:xfrm>
                    <a:off x="672" y="0"/>
                    <a:ext cx="0" cy="204"/>
                  </a:xfrm>
                  <a:prstGeom prst="line">
                    <a:avLst/>
                  </a:prstGeom>
                  <a:ln w="9525" cap="flat" cmpd="sng">
                    <a:solidFill>
                      <a:schemeClr val="tx1"/>
                    </a:solidFill>
                    <a:prstDash val="solid"/>
                    <a:round/>
                    <a:headEnd type="none" w="med" len="med"/>
                    <a:tailEnd type="none" w="med" len="med"/>
                  </a:ln>
                </p:spPr>
              </p:sp>
            </p:grpSp>
            <p:grpSp>
              <p:nvGrpSpPr>
                <p:cNvPr id="430142" name="组合 476222"/>
                <p:cNvGrpSpPr/>
                <p:nvPr/>
              </p:nvGrpSpPr>
              <p:grpSpPr>
                <a:xfrm>
                  <a:off x="1680" y="716"/>
                  <a:ext cx="816" cy="204"/>
                  <a:chOff x="0" y="0"/>
                  <a:chExt cx="816" cy="204"/>
                </a:xfrm>
              </p:grpSpPr>
              <p:sp>
                <p:nvSpPr>
                  <p:cNvPr id="430143" name="矩形 476223"/>
                  <p:cNvSpPr/>
                  <p:nvPr/>
                </p:nvSpPr>
                <p:spPr>
                  <a:xfrm>
                    <a:off x="0" y="0"/>
                    <a:ext cx="816"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2     3</a:t>
                    </a:r>
                    <a:endParaRPr lang="en-US" altLang="x-none" sz="2400" dirty="0">
                      <a:latin typeface="Times New Roman" panose="02020603050405020304" pitchFamily="2" charset="0"/>
                      <a:ea typeface="宋体" panose="02010600030101010101" pitchFamily="2" charset="-122"/>
                    </a:endParaRPr>
                  </a:p>
                </p:txBody>
              </p:sp>
              <p:sp>
                <p:nvSpPr>
                  <p:cNvPr id="430144" name="直接连接符 476224"/>
                  <p:cNvSpPr/>
                  <p:nvPr/>
                </p:nvSpPr>
                <p:spPr>
                  <a:xfrm>
                    <a:off x="144" y="0"/>
                    <a:ext cx="0" cy="204"/>
                  </a:xfrm>
                  <a:prstGeom prst="line">
                    <a:avLst/>
                  </a:prstGeom>
                  <a:ln w="9525" cap="flat" cmpd="sng">
                    <a:solidFill>
                      <a:schemeClr val="tx1"/>
                    </a:solidFill>
                    <a:prstDash val="solid"/>
                    <a:round/>
                    <a:headEnd type="none" w="med" len="med"/>
                    <a:tailEnd type="none" w="med" len="med"/>
                  </a:ln>
                </p:spPr>
              </p:sp>
              <p:sp>
                <p:nvSpPr>
                  <p:cNvPr id="430145" name="直接连接符 476225"/>
                  <p:cNvSpPr/>
                  <p:nvPr/>
                </p:nvSpPr>
                <p:spPr>
                  <a:xfrm>
                    <a:off x="336" y="0"/>
                    <a:ext cx="0" cy="204"/>
                  </a:xfrm>
                  <a:prstGeom prst="line">
                    <a:avLst/>
                  </a:prstGeom>
                  <a:ln w="9525" cap="flat" cmpd="sng">
                    <a:solidFill>
                      <a:schemeClr val="tx1"/>
                    </a:solidFill>
                    <a:prstDash val="solid"/>
                    <a:round/>
                    <a:headEnd type="none" w="med" len="med"/>
                    <a:tailEnd type="none" w="med" len="med"/>
                  </a:ln>
                </p:spPr>
              </p:sp>
              <p:sp>
                <p:nvSpPr>
                  <p:cNvPr id="430146" name="直接连接符 476226"/>
                  <p:cNvSpPr/>
                  <p:nvPr/>
                </p:nvSpPr>
                <p:spPr>
                  <a:xfrm>
                    <a:off x="480" y="0"/>
                    <a:ext cx="0" cy="204"/>
                  </a:xfrm>
                  <a:prstGeom prst="line">
                    <a:avLst/>
                  </a:prstGeom>
                  <a:ln w="9525" cap="flat" cmpd="sng">
                    <a:solidFill>
                      <a:schemeClr val="tx1"/>
                    </a:solidFill>
                    <a:prstDash val="solid"/>
                    <a:round/>
                    <a:headEnd type="none" w="med" len="med"/>
                    <a:tailEnd type="none" w="med" len="med"/>
                  </a:ln>
                </p:spPr>
              </p:sp>
              <p:sp>
                <p:nvSpPr>
                  <p:cNvPr id="430147" name="直接连接符 476227"/>
                  <p:cNvSpPr/>
                  <p:nvPr/>
                </p:nvSpPr>
                <p:spPr>
                  <a:xfrm>
                    <a:off x="672" y="0"/>
                    <a:ext cx="0" cy="204"/>
                  </a:xfrm>
                  <a:prstGeom prst="line">
                    <a:avLst/>
                  </a:prstGeom>
                  <a:ln w="9525" cap="flat" cmpd="sng">
                    <a:solidFill>
                      <a:schemeClr val="tx1"/>
                    </a:solidFill>
                    <a:prstDash val="solid"/>
                    <a:round/>
                    <a:headEnd type="none" w="med" len="med"/>
                    <a:tailEnd type="none" w="med" len="med"/>
                  </a:ln>
                </p:spPr>
              </p:sp>
            </p:grpSp>
            <p:grpSp>
              <p:nvGrpSpPr>
                <p:cNvPr id="430148" name="组合 476228"/>
                <p:cNvGrpSpPr/>
                <p:nvPr/>
              </p:nvGrpSpPr>
              <p:grpSpPr>
                <a:xfrm>
                  <a:off x="1152" y="0"/>
                  <a:ext cx="680" cy="227"/>
                  <a:chOff x="0" y="0"/>
                  <a:chExt cx="1104" cy="227"/>
                </a:xfrm>
              </p:grpSpPr>
              <p:sp>
                <p:nvSpPr>
                  <p:cNvPr id="430149" name="直接连接符 476229"/>
                  <p:cNvSpPr/>
                  <p:nvPr/>
                </p:nvSpPr>
                <p:spPr>
                  <a:xfrm>
                    <a:off x="0" y="0"/>
                    <a:ext cx="0" cy="227"/>
                  </a:xfrm>
                  <a:prstGeom prst="line">
                    <a:avLst/>
                  </a:prstGeom>
                  <a:ln w="19050" cap="flat" cmpd="sng">
                    <a:solidFill>
                      <a:schemeClr val="folHlink"/>
                    </a:solidFill>
                    <a:prstDash val="solid"/>
                    <a:round/>
                    <a:headEnd type="none" w="med" len="med"/>
                    <a:tailEnd type="none" w="med" len="med"/>
                  </a:ln>
                </p:spPr>
              </p:sp>
              <p:sp>
                <p:nvSpPr>
                  <p:cNvPr id="430150" name="直接连接符 476230"/>
                  <p:cNvSpPr/>
                  <p:nvPr/>
                </p:nvSpPr>
                <p:spPr>
                  <a:xfrm>
                    <a:off x="0" y="0"/>
                    <a:ext cx="1104" cy="0"/>
                  </a:xfrm>
                  <a:prstGeom prst="line">
                    <a:avLst/>
                  </a:prstGeom>
                  <a:ln w="9525" cap="flat" cmpd="sng">
                    <a:solidFill>
                      <a:schemeClr val="folHlink"/>
                    </a:solidFill>
                    <a:prstDash val="solid"/>
                    <a:round/>
                    <a:headEnd type="none" w="med" len="med"/>
                    <a:tailEnd type="none" w="med" len="med"/>
                  </a:ln>
                </p:spPr>
              </p:sp>
              <p:sp>
                <p:nvSpPr>
                  <p:cNvPr id="430151" name="直接连接符 476231"/>
                  <p:cNvSpPr/>
                  <p:nvPr/>
                </p:nvSpPr>
                <p:spPr>
                  <a:xfrm>
                    <a:off x="1104" y="0"/>
                    <a:ext cx="0" cy="144"/>
                  </a:xfrm>
                  <a:prstGeom prst="line">
                    <a:avLst/>
                  </a:prstGeom>
                  <a:ln w="19050" cap="flat" cmpd="sng">
                    <a:solidFill>
                      <a:schemeClr val="folHlink"/>
                    </a:solidFill>
                    <a:prstDash val="solid"/>
                    <a:round/>
                    <a:headEnd type="none" w="med" len="med"/>
                    <a:tailEnd type="triangle" w="med" len="med"/>
                  </a:ln>
                </p:spPr>
              </p:sp>
            </p:grpSp>
            <p:sp>
              <p:nvSpPr>
                <p:cNvPr id="430152" name="直接连接符 476232"/>
                <p:cNvSpPr/>
                <p:nvPr/>
              </p:nvSpPr>
              <p:spPr>
                <a:xfrm>
                  <a:off x="1488" y="288"/>
                  <a:ext cx="0" cy="432"/>
                </a:xfrm>
                <a:prstGeom prst="line">
                  <a:avLst/>
                </a:prstGeom>
                <a:ln w="19050" cap="flat" cmpd="sng">
                  <a:solidFill>
                    <a:schemeClr val="hlink"/>
                  </a:solidFill>
                  <a:prstDash val="solid"/>
                  <a:round/>
                  <a:headEnd type="none" w="med" len="med"/>
                  <a:tailEnd type="triangle" w="med" len="med"/>
                </a:ln>
              </p:spPr>
            </p:sp>
            <p:grpSp>
              <p:nvGrpSpPr>
                <p:cNvPr id="430153" name="组合 476233"/>
                <p:cNvGrpSpPr/>
                <p:nvPr/>
              </p:nvGrpSpPr>
              <p:grpSpPr>
                <a:xfrm>
                  <a:off x="2104" y="0"/>
                  <a:ext cx="680" cy="227"/>
                  <a:chOff x="0" y="0"/>
                  <a:chExt cx="1104" cy="227"/>
                </a:xfrm>
              </p:grpSpPr>
              <p:sp>
                <p:nvSpPr>
                  <p:cNvPr id="430154" name="直接连接符 476234"/>
                  <p:cNvSpPr/>
                  <p:nvPr/>
                </p:nvSpPr>
                <p:spPr>
                  <a:xfrm>
                    <a:off x="0" y="0"/>
                    <a:ext cx="0" cy="227"/>
                  </a:xfrm>
                  <a:prstGeom prst="line">
                    <a:avLst/>
                  </a:prstGeom>
                  <a:ln w="19050" cap="flat" cmpd="sng">
                    <a:solidFill>
                      <a:schemeClr val="folHlink"/>
                    </a:solidFill>
                    <a:prstDash val="solid"/>
                    <a:round/>
                    <a:headEnd type="none" w="med" len="med"/>
                    <a:tailEnd type="none" w="med" len="med"/>
                  </a:ln>
                </p:spPr>
              </p:sp>
              <p:sp>
                <p:nvSpPr>
                  <p:cNvPr id="430155" name="直接连接符 476235"/>
                  <p:cNvSpPr/>
                  <p:nvPr/>
                </p:nvSpPr>
                <p:spPr>
                  <a:xfrm>
                    <a:off x="0" y="0"/>
                    <a:ext cx="1104" cy="0"/>
                  </a:xfrm>
                  <a:prstGeom prst="line">
                    <a:avLst/>
                  </a:prstGeom>
                  <a:ln w="9525" cap="flat" cmpd="sng">
                    <a:solidFill>
                      <a:schemeClr val="folHlink"/>
                    </a:solidFill>
                    <a:prstDash val="solid"/>
                    <a:round/>
                    <a:headEnd type="none" w="med" len="med"/>
                    <a:tailEnd type="none" w="med" len="med"/>
                  </a:ln>
                </p:spPr>
              </p:sp>
              <p:sp>
                <p:nvSpPr>
                  <p:cNvPr id="430156" name="直接连接符 476236"/>
                  <p:cNvSpPr/>
                  <p:nvPr/>
                </p:nvSpPr>
                <p:spPr>
                  <a:xfrm>
                    <a:off x="1104" y="0"/>
                    <a:ext cx="0" cy="144"/>
                  </a:xfrm>
                  <a:prstGeom prst="line">
                    <a:avLst/>
                  </a:prstGeom>
                  <a:ln w="19050" cap="flat" cmpd="sng">
                    <a:solidFill>
                      <a:schemeClr val="folHlink"/>
                    </a:solidFill>
                    <a:prstDash val="solid"/>
                    <a:round/>
                    <a:headEnd type="none" w="med" len="med"/>
                    <a:tailEnd type="triangle" w="med" len="med"/>
                  </a:ln>
                </p:spPr>
              </p:sp>
            </p:grpSp>
            <p:grpSp>
              <p:nvGrpSpPr>
                <p:cNvPr id="430157" name="组合 476237"/>
                <p:cNvGrpSpPr/>
                <p:nvPr/>
              </p:nvGrpSpPr>
              <p:grpSpPr>
                <a:xfrm>
                  <a:off x="2640" y="144"/>
                  <a:ext cx="816" cy="204"/>
                  <a:chOff x="0" y="0"/>
                  <a:chExt cx="816" cy="204"/>
                </a:xfrm>
              </p:grpSpPr>
              <p:sp>
                <p:nvSpPr>
                  <p:cNvPr id="430158" name="矩形 476238"/>
                  <p:cNvSpPr/>
                  <p:nvPr/>
                </p:nvSpPr>
                <p:spPr>
                  <a:xfrm>
                    <a:off x="0" y="0"/>
                    <a:ext cx="816"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0∧ 3∧</a:t>
                    </a:r>
                    <a:endParaRPr lang="en-US" altLang="x-none" sz="2400" dirty="0">
                      <a:latin typeface="Times New Roman" panose="02020603050405020304" pitchFamily="2" charset="0"/>
                      <a:ea typeface="宋体" panose="02010600030101010101" pitchFamily="2" charset="-122"/>
                    </a:endParaRPr>
                  </a:p>
                </p:txBody>
              </p:sp>
              <p:sp>
                <p:nvSpPr>
                  <p:cNvPr id="430159" name="直接连接符 476239"/>
                  <p:cNvSpPr/>
                  <p:nvPr/>
                </p:nvSpPr>
                <p:spPr>
                  <a:xfrm>
                    <a:off x="144" y="0"/>
                    <a:ext cx="0" cy="204"/>
                  </a:xfrm>
                  <a:prstGeom prst="line">
                    <a:avLst/>
                  </a:prstGeom>
                  <a:ln w="9525" cap="flat" cmpd="sng">
                    <a:solidFill>
                      <a:schemeClr val="tx1"/>
                    </a:solidFill>
                    <a:prstDash val="solid"/>
                    <a:round/>
                    <a:headEnd type="none" w="med" len="med"/>
                    <a:tailEnd type="none" w="med" len="med"/>
                  </a:ln>
                </p:spPr>
              </p:sp>
              <p:sp>
                <p:nvSpPr>
                  <p:cNvPr id="430160" name="直接连接符 476240"/>
                  <p:cNvSpPr/>
                  <p:nvPr/>
                </p:nvSpPr>
                <p:spPr>
                  <a:xfrm>
                    <a:off x="336" y="0"/>
                    <a:ext cx="0" cy="204"/>
                  </a:xfrm>
                  <a:prstGeom prst="line">
                    <a:avLst/>
                  </a:prstGeom>
                  <a:ln w="9525" cap="flat" cmpd="sng">
                    <a:solidFill>
                      <a:schemeClr val="tx1"/>
                    </a:solidFill>
                    <a:prstDash val="solid"/>
                    <a:round/>
                    <a:headEnd type="none" w="med" len="med"/>
                    <a:tailEnd type="none" w="med" len="med"/>
                  </a:ln>
                </p:spPr>
              </p:sp>
              <p:sp>
                <p:nvSpPr>
                  <p:cNvPr id="430161" name="直接连接符 476241"/>
                  <p:cNvSpPr/>
                  <p:nvPr/>
                </p:nvSpPr>
                <p:spPr>
                  <a:xfrm>
                    <a:off x="480" y="0"/>
                    <a:ext cx="0" cy="204"/>
                  </a:xfrm>
                  <a:prstGeom prst="line">
                    <a:avLst/>
                  </a:prstGeom>
                  <a:ln w="9525" cap="flat" cmpd="sng">
                    <a:solidFill>
                      <a:schemeClr val="tx1"/>
                    </a:solidFill>
                    <a:prstDash val="solid"/>
                    <a:round/>
                    <a:headEnd type="none" w="med" len="med"/>
                    <a:tailEnd type="none" w="med" len="med"/>
                  </a:ln>
                </p:spPr>
              </p:sp>
              <p:sp>
                <p:nvSpPr>
                  <p:cNvPr id="430162" name="直接连接符 476242"/>
                  <p:cNvSpPr/>
                  <p:nvPr/>
                </p:nvSpPr>
                <p:spPr>
                  <a:xfrm>
                    <a:off x="672" y="0"/>
                    <a:ext cx="0" cy="204"/>
                  </a:xfrm>
                  <a:prstGeom prst="line">
                    <a:avLst/>
                  </a:prstGeom>
                  <a:ln w="9525" cap="flat" cmpd="sng">
                    <a:solidFill>
                      <a:schemeClr val="tx1"/>
                    </a:solidFill>
                    <a:prstDash val="solid"/>
                    <a:round/>
                    <a:headEnd type="none" w="med" len="med"/>
                    <a:tailEnd type="none" w="med" len="med"/>
                  </a:ln>
                </p:spPr>
              </p:sp>
            </p:grpSp>
            <p:sp>
              <p:nvSpPr>
                <p:cNvPr id="430163" name="直接连接符 476243"/>
                <p:cNvSpPr/>
                <p:nvPr/>
              </p:nvSpPr>
              <p:spPr>
                <a:xfrm flipV="1">
                  <a:off x="2088" y="344"/>
                  <a:ext cx="0" cy="453"/>
                </a:xfrm>
                <a:prstGeom prst="line">
                  <a:avLst/>
                </a:prstGeom>
                <a:ln w="19050" cap="flat" cmpd="sng">
                  <a:solidFill>
                    <a:schemeClr val="tx2"/>
                  </a:solidFill>
                  <a:prstDash val="solid"/>
                  <a:round/>
                  <a:headEnd type="none" w="med" len="med"/>
                  <a:tailEnd type="triangle" w="med" len="med"/>
                </a:ln>
              </p:spPr>
            </p:sp>
            <p:grpSp>
              <p:nvGrpSpPr>
                <p:cNvPr id="430164" name="组合 476244"/>
                <p:cNvGrpSpPr/>
                <p:nvPr/>
              </p:nvGrpSpPr>
              <p:grpSpPr>
                <a:xfrm>
                  <a:off x="512" y="912"/>
                  <a:ext cx="1587" cy="159"/>
                  <a:chOff x="0" y="0"/>
                  <a:chExt cx="1587" cy="159"/>
                </a:xfrm>
              </p:grpSpPr>
              <p:sp>
                <p:nvSpPr>
                  <p:cNvPr id="430165" name="直接连接符 476245"/>
                  <p:cNvSpPr/>
                  <p:nvPr/>
                </p:nvSpPr>
                <p:spPr>
                  <a:xfrm>
                    <a:off x="0" y="152"/>
                    <a:ext cx="1587" cy="0"/>
                  </a:xfrm>
                  <a:prstGeom prst="line">
                    <a:avLst/>
                  </a:prstGeom>
                  <a:ln w="19050" cap="flat" cmpd="sng">
                    <a:solidFill>
                      <a:schemeClr val="accent1"/>
                    </a:solidFill>
                    <a:prstDash val="solid"/>
                    <a:round/>
                    <a:headEnd type="none" w="med" len="med"/>
                    <a:tailEnd type="none" w="med" len="med"/>
                  </a:ln>
                </p:spPr>
              </p:sp>
              <p:sp>
                <p:nvSpPr>
                  <p:cNvPr id="430166" name="直接连接符 476246"/>
                  <p:cNvSpPr/>
                  <p:nvPr/>
                </p:nvSpPr>
                <p:spPr>
                  <a:xfrm flipV="1">
                    <a:off x="1584" y="0"/>
                    <a:ext cx="0" cy="159"/>
                  </a:xfrm>
                  <a:prstGeom prst="line">
                    <a:avLst/>
                  </a:prstGeom>
                  <a:ln w="19050" cap="flat" cmpd="sng">
                    <a:solidFill>
                      <a:schemeClr val="accent1"/>
                    </a:solidFill>
                    <a:prstDash val="solid"/>
                    <a:round/>
                    <a:headEnd type="none" w="med" len="med"/>
                    <a:tailEnd type="triangle" w="med" len="med"/>
                  </a:ln>
                </p:spPr>
              </p:sp>
            </p:grpSp>
            <p:grpSp>
              <p:nvGrpSpPr>
                <p:cNvPr id="430167" name="组合 476247"/>
                <p:cNvGrpSpPr/>
                <p:nvPr/>
              </p:nvGrpSpPr>
              <p:grpSpPr>
                <a:xfrm>
                  <a:off x="2408" y="344"/>
                  <a:ext cx="952" cy="456"/>
                  <a:chOff x="0" y="0"/>
                  <a:chExt cx="952" cy="456"/>
                </a:xfrm>
              </p:grpSpPr>
              <p:sp>
                <p:nvSpPr>
                  <p:cNvPr id="430168" name="直接连接符 476248"/>
                  <p:cNvSpPr/>
                  <p:nvPr/>
                </p:nvSpPr>
                <p:spPr>
                  <a:xfrm flipV="1">
                    <a:off x="952" y="0"/>
                    <a:ext cx="0" cy="453"/>
                  </a:xfrm>
                  <a:prstGeom prst="line">
                    <a:avLst/>
                  </a:prstGeom>
                  <a:ln w="19050" cap="flat" cmpd="sng">
                    <a:solidFill>
                      <a:schemeClr val="accent1"/>
                    </a:solidFill>
                    <a:prstDash val="solid"/>
                    <a:round/>
                    <a:headEnd type="none" w="med" len="med"/>
                    <a:tailEnd type="triangle" w="med" len="med"/>
                  </a:ln>
                </p:spPr>
              </p:sp>
              <p:sp>
                <p:nvSpPr>
                  <p:cNvPr id="430169" name="直接连接符 476249"/>
                  <p:cNvSpPr/>
                  <p:nvPr/>
                </p:nvSpPr>
                <p:spPr>
                  <a:xfrm>
                    <a:off x="0" y="456"/>
                    <a:ext cx="952" cy="0"/>
                  </a:xfrm>
                  <a:prstGeom prst="line">
                    <a:avLst/>
                  </a:prstGeom>
                  <a:ln w="9525" cap="flat" cmpd="sng">
                    <a:solidFill>
                      <a:schemeClr val="accent1"/>
                    </a:solidFill>
                    <a:prstDash val="solid"/>
                    <a:round/>
                    <a:headEnd type="none" w="med" len="med"/>
                    <a:tailEnd type="none" w="med" len="med"/>
                  </a:ln>
                </p:spPr>
              </p:sp>
            </p:grpSp>
          </p:grpSp>
        </p:gr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7186" name="标题 477185"/>
          <p:cNvSpPr>
            <a:spLocks noGrp="1"/>
          </p:cNvSpPr>
          <p:nvPr>
            <p:ph type="title"/>
          </p:nvPr>
        </p:nvSpPr>
        <p:spPr>
          <a:xfrm>
            <a:off x="2209800" y="152400"/>
            <a:ext cx="6248400" cy="685800"/>
          </a:xfrm>
        </p:spPr>
        <p:txBody>
          <a:bodyPr lIns="92075" tIns="46038" rIns="92075" bIns="46038" anchor="ctr"/>
          <a:p>
            <a:pPr fontAlgn="base"/>
            <a:r>
              <a:rPr lang="en-US" altLang="x-none" b="1" strike="noStrike" noProof="1" dirty="0">
                <a:latin typeface="Times New Roman" panose="02020603050405020304" pitchFamily="2" charset="0"/>
              </a:rPr>
              <a:t>7.2.5</a:t>
            </a:r>
            <a:r>
              <a:rPr lang="en-US" altLang="x-none" b="1" strike="noStrike" noProof="1" dirty="0"/>
              <a:t>  </a:t>
            </a:r>
            <a:r>
              <a:rPr lang="zh-CN" altLang="en-US" b="1" strike="noStrike" noProof="1" dirty="0">
                <a:ea typeface="楷体_GB2312" pitchFamily="1" charset="-122"/>
              </a:rPr>
              <a:t>图的边表存储结构</a:t>
            </a:r>
            <a:endParaRPr lang="zh-CN" altLang="en-US" b="1" strike="noStrike" noProof="1" dirty="0">
              <a:ea typeface="楷体_GB2312" pitchFamily="1" charset="-122"/>
            </a:endParaRPr>
          </a:p>
        </p:txBody>
      </p:sp>
      <p:sp>
        <p:nvSpPr>
          <p:cNvPr id="431106" name="文本占位符 477186"/>
          <p:cNvSpPr>
            <a:spLocks noGrp="1"/>
          </p:cNvSpPr>
          <p:nvPr>
            <p:ph idx="1"/>
          </p:nvPr>
        </p:nvSpPr>
        <p:spPr>
          <a:xfrm>
            <a:off x="1676400" y="990600"/>
            <a:ext cx="8839200" cy="5607050"/>
          </a:xfrm>
        </p:spPr>
        <p:txBody>
          <a:bodyPr anchor="t"/>
          <a:p>
            <a:pPr marL="0" indent="0">
              <a:lnSpc>
                <a:spcPct val="110000"/>
              </a:lnSpc>
              <a:buNone/>
            </a:pPr>
            <a:r>
              <a:rPr lang="zh-CN" altLang="en-US" b="1" dirty="0">
                <a:solidFill>
                  <a:schemeClr val="hlink"/>
                </a:solidFill>
              </a:rPr>
              <a:t>       </a:t>
            </a:r>
            <a:r>
              <a:rPr lang="zh-CN" altLang="en-US" sz="2800" b="1" dirty="0"/>
              <a:t>在某些应用中，有时主要考察图中各个边的权值以及所依附的两个顶点，即</a:t>
            </a:r>
            <a:r>
              <a:rPr lang="zh-CN" altLang="en-US" sz="2800" b="1" dirty="0">
                <a:solidFill>
                  <a:schemeClr val="folHlink"/>
                </a:solidFill>
              </a:rPr>
              <a:t>图的结构主要由边来表示</a:t>
            </a:r>
            <a:r>
              <a:rPr lang="zh-CN" altLang="en-US" sz="2800" b="1" dirty="0"/>
              <a:t>，称为</a:t>
            </a:r>
            <a:r>
              <a:rPr lang="zh-CN" altLang="en-US" sz="2800" b="1" dirty="0">
                <a:solidFill>
                  <a:schemeClr val="folHlink"/>
                </a:solidFill>
              </a:rPr>
              <a:t>边表存储结构</a:t>
            </a:r>
            <a:r>
              <a:rPr lang="zh-CN" altLang="en-US" sz="2800" b="1" dirty="0"/>
              <a:t>。</a:t>
            </a:r>
            <a:endParaRPr lang="zh-CN" altLang="en-US" sz="2800" b="1" dirty="0"/>
          </a:p>
          <a:p>
            <a:pPr marL="0" indent="0">
              <a:lnSpc>
                <a:spcPct val="110000"/>
              </a:lnSpc>
              <a:buNone/>
            </a:pPr>
            <a:r>
              <a:rPr lang="zh-CN" altLang="en-US" sz="2800" b="1" dirty="0"/>
              <a:t>        在边表结构中，边采用顺序存储，每个边元素由三部分组成</a:t>
            </a:r>
            <a:r>
              <a:rPr lang="zh-CN" altLang="en-US" sz="2800" b="1" dirty="0">
                <a:latin typeface="宋体" panose="02010600030101010101" pitchFamily="2" charset="-122"/>
              </a:rPr>
              <a:t>：边所依附的</a:t>
            </a:r>
            <a:r>
              <a:rPr lang="zh-CN" altLang="en-US" sz="2800" b="1" dirty="0"/>
              <a:t>两个顶点和边的权值</a:t>
            </a:r>
            <a:r>
              <a:rPr lang="zh-CN" altLang="en-US" sz="2800" b="1" dirty="0">
                <a:latin typeface="宋体" panose="02010600030101010101" pitchFamily="2" charset="-122"/>
              </a:rPr>
              <a:t>；</a:t>
            </a:r>
            <a:r>
              <a:rPr lang="zh-CN" altLang="en-US" sz="2800" b="1" dirty="0"/>
              <a:t>图的顶点用另一个顺序结构的顶点表存储。如图</a:t>
            </a:r>
            <a:r>
              <a:rPr lang="en-US" altLang="x-none" sz="2800" b="1" dirty="0"/>
              <a:t>7-16</a:t>
            </a:r>
            <a:r>
              <a:rPr lang="zh-CN" altLang="en-US" sz="2800" b="1" dirty="0"/>
              <a:t>所示。</a:t>
            </a:r>
            <a:endParaRPr lang="zh-CN" altLang="en-US" sz="2800" b="1" dirty="0"/>
          </a:p>
          <a:p>
            <a:pPr marL="0" indent="0">
              <a:lnSpc>
                <a:spcPct val="110000"/>
              </a:lnSpc>
              <a:spcAft>
                <a:spcPct val="10000"/>
              </a:spcAft>
              <a:buNone/>
            </a:pPr>
            <a:r>
              <a:rPr lang="zh-CN" altLang="en-US" sz="3600" b="1" dirty="0">
                <a:solidFill>
                  <a:schemeClr val="tx2"/>
                </a:solidFill>
              </a:rPr>
              <a:t>边表存储结构的形式描述如下</a:t>
            </a:r>
            <a:r>
              <a:rPr lang="zh-CN" altLang="en-US" sz="3600" dirty="0">
                <a:latin typeface="宋体" panose="02010600030101010101" pitchFamily="2" charset="-122"/>
              </a:rPr>
              <a:t>：</a:t>
            </a:r>
            <a:endParaRPr lang="zh-CN" altLang="en-US" sz="3600" dirty="0"/>
          </a:p>
          <a:p>
            <a:pPr marL="0" indent="0">
              <a:lnSpc>
                <a:spcPct val="110000"/>
              </a:lnSpc>
              <a:buNone/>
            </a:pPr>
            <a:r>
              <a:rPr lang="en-US" altLang="x-none" sz="2800" b="1" dirty="0"/>
              <a:t>#define INFINITY  MAX_VAL     </a:t>
            </a:r>
            <a:r>
              <a:rPr lang="en-US" altLang="x-none" sz="2400" b="1" dirty="0"/>
              <a:t>/* </a:t>
            </a:r>
            <a:r>
              <a:rPr lang="zh-CN" altLang="en-US" sz="2400" b="1" dirty="0"/>
              <a:t>最大值∞ *</a:t>
            </a:r>
            <a:r>
              <a:rPr lang="en-US" altLang="x-none" sz="2400" b="1" dirty="0"/>
              <a:t>/</a:t>
            </a:r>
            <a:endParaRPr lang="en-US" altLang="x-none" sz="2400" b="1" dirty="0"/>
          </a:p>
          <a:p>
            <a:pPr marL="0" indent="0">
              <a:lnSpc>
                <a:spcPct val="110000"/>
              </a:lnSpc>
              <a:buNone/>
            </a:pPr>
            <a:r>
              <a:rPr lang="en-US" altLang="x-none" sz="2800" b="1" dirty="0"/>
              <a:t>#define MAX_VEX  30     </a:t>
            </a:r>
            <a:r>
              <a:rPr lang="en-US" altLang="x-none" sz="2400" b="1" dirty="0"/>
              <a:t>/*  </a:t>
            </a:r>
            <a:r>
              <a:rPr lang="zh-CN" altLang="en-US" sz="2400" b="1" dirty="0"/>
              <a:t>最大顶点数  *</a:t>
            </a:r>
            <a:r>
              <a:rPr lang="en-US" altLang="x-none" sz="2400" b="1" dirty="0"/>
              <a:t>/</a:t>
            </a:r>
            <a:endParaRPr lang="en-US" altLang="x-none" sz="2800" b="1" dirty="0"/>
          </a:p>
          <a:p>
            <a:pPr marL="0" indent="0">
              <a:lnSpc>
                <a:spcPct val="110000"/>
              </a:lnSpc>
              <a:buNone/>
            </a:pPr>
            <a:r>
              <a:rPr lang="en-US" altLang="x-none" sz="2800" b="1" dirty="0"/>
              <a:t>#define MAX_EDGE  100     </a:t>
            </a:r>
            <a:r>
              <a:rPr lang="en-US" altLang="x-none" sz="2400" b="1" dirty="0"/>
              <a:t>/*  </a:t>
            </a:r>
            <a:r>
              <a:rPr lang="zh-CN" altLang="en-US" sz="2400" b="1" dirty="0"/>
              <a:t>最大边数  *</a:t>
            </a:r>
            <a:r>
              <a:rPr lang="en-US" altLang="x-none" sz="2400" b="1" dirty="0"/>
              <a:t>/</a:t>
            </a:r>
            <a:endParaRPr lang="en-US" altLang="x-none" sz="2800" b="1"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2129" name="文本占位符 478209"/>
          <p:cNvSpPr>
            <a:spLocks noGrp="1"/>
          </p:cNvSpPr>
          <p:nvPr>
            <p:ph idx="1"/>
          </p:nvPr>
        </p:nvSpPr>
        <p:spPr>
          <a:xfrm>
            <a:off x="1676400" y="188913"/>
            <a:ext cx="8812213" cy="5111750"/>
          </a:xfrm>
        </p:spPr>
        <p:txBody>
          <a:bodyPr anchor="t"/>
          <a:p>
            <a:pPr marL="0" indent="0">
              <a:lnSpc>
                <a:spcPct val="110000"/>
              </a:lnSpc>
              <a:buNone/>
            </a:pPr>
            <a:r>
              <a:rPr lang="en-US" altLang="x-none" sz="2800" b="1" dirty="0"/>
              <a:t>typedef struct ENode</a:t>
            </a:r>
            <a:endParaRPr lang="en-US" altLang="x-none" sz="2800" b="1" dirty="0"/>
          </a:p>
          <a:p>
            <a:pPr marL="355600" lvl="1" indent="0">
              <a:lnSpc>
                <a:spcPct val="110000"/>
              </a:lnSpc>
              <a:buNone/>
            </a:pPr>
            <a:r>
              <a:rPr lang="en-US" altLang="x-none" b="1" dirty="0"/>
              <a:t>{  int  ivex , jvex  ;   </a:t>
            </a:r>
            <a:r>
              <a:rPr lang="en-US" altLang="x-none" sz="2400" b="1" dirty="0"/>
              <a:t>/*   </a:t>
            </a:r>
            <a:r>
              <a:rPr lang="zh-CN" altLang="en-US" sz="2400" b="1" dirty="0"/>
              <a:t>边所依附的两个顶点  *</a:t>
            </a:r>
            <a:r>
              <a:rPr lang="en-US" altLang="x-none" sz="2400" b="1" dirty="0"/>
              <a:t>/</a:t>
            </a:r>
            <a:endParaRPr lang="en-US" altLang="x-none" sz="2400" b="1" dirty="0"/>
          </a:p>
          <a:p>
            <a:pPr marL="723900" lvl="2" indent="0">
              <a:lnSpc>
                <a:spcPct val="110000"/>
              </a:lnSpc>
              <a:buNone/>
            </a:pPr>
            <a:r>
              <a:rPr lang="en-US" altLang="x-none" sz="2800" b="1" dirty="0"/>
              <a:t>WeightType    weight  ;       </a:t>
            </a:r>
            <a:r>
              <a:rPr lang="en-US" altLang="x-none" b="1" dirty="0"/>
              <a:t>/*   </a:t>
            </a:r>
            <a:r>
              <a:rPr lang="zh-CN" altLang="en-US" b="1" dirty="0"/>
              <a:t>边的权值   *</a:t>
            </a:r>
            <a:r>
              <a:rPr lang="en-US" altLang="x-none" b="1" dirty="0"/>
              <a:t>/</a:t>
            </a:r>
            <a:endParaRPr lang="en-US" altLang="x-none" b="1" dirty="0"/>
          </a:p>
          <a:p>
            <a:pPr marL="355600" lvl="1" indent="0">
              <a:lnSpc>
                <a:spcPct val="110000"/>
              </a:lnSpc>
              <a:buNone/>
            </a:pPr>
            <a:r>
              <a:rPr lang="en-US" altLang="x-none" b="1" dirty="0"/>
              <a:t>}ENode ;    </a:t>
            </a:r>
            <a:r>
              <a:rPr lang="en-US" altLang="x-none" sz="2400" b="1" dirty="0"/>
              <a:t>/*  </a:t>
            </a:r>
            <a:r>
              <a:rPr lang="zh-CN" altLang="en-US" sz="2400" b="1" dirty="0"/>
              <a:t>边表元素类型定义   *</a:t>
            </a:r>
            <a:r>
              <a:rPr lang="en-US" altLang="x-none" sz="2400" b="1" dirty="0"/>
              <a:t>/</a:t>
            </a:r>
            <a:endParaRPr lang="en-US" altLang="x-none" sz="2400" b="1" dirty="0"/>
          </a:p>
          <a:p>
            <a:pPr marL="0" indent="0">
              <a:lnSpc>
                <a:spcPct val="110000"/>
              </a:lnSpc>
              <a:buNone/>
            </a:pPr>
            <a:r>
              <a:rPr lang="en-US" altLang="x-none" sz="2800" b="1" dirty="0"/>
              <a:t>typedef struct </a:t>
            </a:r>
            <a:endParaRPr lang="en-US" altLang="x-none" sz="2800" b="1" dirty="0"/>
          </a:p>
          <a:p>
            <a:pPr marL="355600" lvl="1" indent="0">
              <a:lnSpc>
                <a:spcPct val="110000"/>
              </a:lnSpc>
              <a:buNone/>
            </a:pPr>
            <a:r>
              <a:rPr lang="en-US" altLang="x-none" b="1" dirty="0"/>
              <a:t>{  int  vexnum , edgenum ;     </a:t>
            </a:r>
            <a:r>
              <a:rPr lang="en-US" altLang="x-none" sz="2400" b="1" dirty="0"/>
              <a:t>/*   </a:t>
            </a:r>
            <a:r>
              <a:rPr lang="zh-CN" altLang="en-US" sz="2400" b="1" dirty="0"/>
              <a:t>顶点数和边数    *</a:t>
            </a:r>
            <a:r>
              <a:rPr lang="en-US" altLang="x-none" sz="2400" b="1" dirty="0"/>
              <a:t>/</a:t>
            </a:r>
            <a:endParaRPr lang="en-US" altLang="x-none" sz="2400" b="1" dirty="0"/>
          </a:p>
          <a:p>
            <a:pPr marL="723900" lvl="2" indent="0">
              <a:lnSpc>
                <a:spcPct val="110000"/>
              </a:lnSpc>
              <a:buNone/>
            </a:pPr>
            <a:r>
              <a:rPr lang="en-US" altLang="x-none" sz="2800" b="1" dirty="0"/>
              <a:t>VexType  vexlist[MAX_VEX] ;    </a:t>
            </a:r>
            <a:r>
              <a:rPr lang="en-US" altLang="x-none" b="1" dirty="0"/>
              <a:t>/*   </a:t>
            </a:r>
            <a:r>
              <a:rPr lang="zh-CN" altLang="en-US" b="1" dirty="0"/>
              <a:t>顶点表    *</a:t>
            </a:r>
            <a:r>
              <a:rPr lang="en-US" altLang="x-none" b="1" dirty="0"/>
              <a:t>/</a:t>
            </a:r>
            <a:endParaRPr lang="en-US" altLang="x-none" b="1" dirty="0"/>
          </a:p>
          <a:p>
            <a:pPr marL="723900" lvl="2" indent="0">
              <a:lnSpc>
                <a:spcPct val="110000"/>
              </a:lnSpc>
              <a:buNone/>
            </a:pPr>
            <a:r>
              <a:rPr lang="en-US" altLang="x-none" sz="2800" b="1" dirty="0"/>
              <a:t>ENode  edgelist[MAX_EDGE] ;     </a:t>
            </a:r>
            <a:r>
              <a:rPr lang="en-US" altLang="x-none" b="1" dirty="0"/>
              <a:t>/*   </a:t>
            </a:r>
            <a:r>
              <a:rPr lang="zh-CN" altLang="en-US" b="1" dirty="0"/>
              <a:t>边表    *</a:t>
            </a:r>
            <a:r>
              <a:rPr lang="en-US" altLang="x-none" b="1" dirty="0"/>
              <a:t>/</a:t>
            </a:r>
            <a:r>
              <a:rPr lang="en-US" altLang="x-none" sz="2800" b="1" dirty="0"/>
              <a:t> </a:t>
            </a:r>
            <a:endParaRPr lang="en-US" altLang="x-none" sz="2800" b="1" dirty="0"/>
          </a:p>
          <a:p>
            <a:pPr marL="355600" lvl="1" indent="0">
              <a:lnSpc>
                <a:spcPct val="110000"/>
              </a:lnSpc>
              <a:buNone/>
            </a:pPr>
            <a:r>
              <a:rPr lang="en-US" altLang="x-none" b="1" dirty="0"/>
              <a:t>}ELGraph ; </a:t>
            </a:r>
            <a:r>
              <a:rPr lang="en-US" altLang="x-none" dirty="0"/>
              <a:t>   </a:t>
            </a:r>
            <a:endParaRPr lang="en-US" altLang="x-none"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33153" name="组合 479233"/>
          <p:cNvGrpSpPr/>
          <p:nvPr/>
        </p:nvGrpSpPr>
        <p:grpSpPr>
          <a:xfrm>
            <a:off x="2768600" y="44450"/>
            <a:ext cx="5429250" cy="2679700"/>
            <a:chOff x="0" y="0"/>
            <a:chExt cx="3420" cy="1688"/>
          </a:xfrm>
        </p:grpSpPr>
        <p:sp>
          <p:nvSpPr>
            <p:cNvPr id="433154" name="矩形 479234"/>
            <p:cNvSpPr/>
            <p:nvPr/>
          </p:nvSpPr>
          <p:spPr>
            <a:xfrm>
              <a:off x="560" y="1484"/>
              <a:ext cx="1950" cy="204"/>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7-16   </a:t>
              </a:r>
              <a:r>
                <a:rPr lang="zh-CN" altLang="en-US" sz="2000" b="1" dirty="0">
                  <a:latin typeface="Times New Roman" panose="02020603050405020304" pitchFamily="2" charset="0"/>
                  <a:ea typeface="宋体" panose="02010600030101010101" pitchFamily="2" charset="-122"/>
                </a:rPr>
                <a:t>无向图的边表表示</a:t>
              </a:r>
              <a:endParaRPr lang="zh-CN" altLang="en-US" sz="2000" b="1" dirty="0">
                <a:latin typeface="Times New Roman" panose="02020603050405020304" pitchFamily="2" charset="0"/>
                <a:ea typeface="宋体" panose="02010600030101010101" pitchFamily="2" charset="-122"/>
              </a:endParaRPr>
            </a:p>
          </p:txBody>
        </p:sp>
        <p:grpSp>
          <p:nvGrpSpPr>
            <p:cNvPr id="433155" name="组合 479235"/>
            <p:cNvGrpSpPr/>
            <p:nvPr/>
          </p:nvGrpSpPr>
          <p:grpSpPr>
            <a:xfrm>
              <a:off x="0" y="104"/>
              <a:ext cx="1184" cy="1112"/>
              <a:chOff x="0" y="0"/>
              <a:chExt cx="1184" cy="1112"/>
            </a:xfrm>
          </p:grpSpPr>
          <p:sp>
            <p:nvSpPr>
              <p:cNvPr id="433156" name="椭圆 479236"/>
              <p:cNvSpPr/>
              <p:nvPr/>
            </p:nvSpPr>
            <p:spPr>
              <a:xfrm>
                <a:off x="432" y="0"/>
                <a:ext cx="288" cy="240"/>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0</a:t>
                </a:r>
                <a:endParaRPr lang="en-US" altLang="x-none" sz="2400" baseline="-18000" dirty="0">
                  <a:latin typeface="Times New Roman" panose="02020603050405020304" pitchFamily="2" charset="0"/>
                  <a:ea typeface="宋体" panose="02010600030101010101" pitchFamily="2" charset="-122"/>
                </a:endParaRPr>
              </a:p>
            </p:txBody>
          </p:sp>
          <p:sp>
            <p:nvSpPr>
              <p:cNvPr id="433157" name="椭圆 479237"/>
              <p:cNvSpPr/>
              <p:nvPr/>
            </p:nvSpPr>
            <p:spPr>
              <a:xfrm>
                <a:off x="896" y="368"/>
                <a:ext cx="288" cy="240"/>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2</a:t>
                </a:r>
                <a:endParaRPr lang="en-US" altLang="x-none" sz="2400" baseline="-18000" dirty="0">
                  <a:latin typeface="Times New Roman" panose="02020603050405020304" pitchFamily="2" charset="0"/>
                  <a:ea typeface="宋体" panose="02010600030101010101" pitchFamily="2" charset="-122"/>
                </a:endParaRPr>
              </a:p>
            </p:txBody>
          </p:sp>
          <p:sp>
            <p:nvSpPr>
              <p:cNvPr id="433158" name="椭圆 479238"/>
              <p:cNvSpPr/>
              <p:nvPr/>
            </p:nvSpPr>
            <p:spPr>
              <a:xfrm>
                <a:off x="768" y="872"/>
                <a:ext cx="288" cy="240"/>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4</a:t>
                </a:r>
                <a:endParaRPr lang="en-US" altLang="x-none" sz="2400" baseline="-18000" dirty="0">
                  <a:latin typeface="Times New Roman" panose="02020603050405020304" pitchFamily="2" charset="0"/>
                  <a:ea typeface="宋体" panose="02010600030101010101" pitchFamily="2" charset="-122"/>
                </a:endParaRPr>
              </a:p>
            </p:txBody>
          </p:sp>
          <p:sp>
            <p:nvSpPr>
              <p:cNvPr id="433159" name="椭圆 479239"/>
              <p:cNvSpPr/>
              <p:nvPr/>
            </p:nvSpPr>
            <p:spPr>
              <a:xfrm>
                <a:off x="152" y="856"/>
                <a:ext cx="288" cy="240"/>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3</a:t>
                </a:r>
                <a:endParaRPr lang="en-US" altLang="x-none" sz="2400" baseline="-18000" dirty="0">
                  <a:latin typeface="Times New Roman" panose="02020603050405020304" pitchFamily="2" charset="0"/>
                  <a:ea typeface="宋体" panose="02010600030101010101" pitchFamily="2" charset="-122"/>
                </a:endParaRPr>
              </a:p>
            </p:txBody>
          </p:sp>
          <p:sp>
            <p:nvSpPr>
              <p:cNvPr id="433160" name="椭圆 479240"/>
              <p:cNvSpPr/>
              <p:nvPr/>
            </p:nvSpPr>
            <p:spPr>
              <a:xfrm>
                <a:off x="0" y="376"/>
                <a:ext cx="288" cy="240"/>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1</a:t>
                </a:r>
                <a:endParaRPr lang="en-US" altLang="x-none" sz="2400" baseline="-18000" dirty="0">
                  <a:latin typeface="Times New Roman" panose="02020603050405020304" pitchFamily="2" charset="0"/>
                  <a:ea typeface="宋体" panose="02010600030101010101" pitchFamily="2" charset="-122"/>
                </a:endParaRPr>
              </a:p>
            </p:txBody>
          </p:sp>
          <p:grpSp>
            <p:nvGrpSpPr>
              <p:cNvPr id="433161" name="组合 479241"/>
              <p:cNvGrpSpPr/>
              <p:nvPr/>
            </p:nvGrpSpPr>
            <p:grpSpPr>
              <a:xfrm>
                <a:off x="184" y="136"/>
                <a:ext cx="288" cy="256"/>
                <a:chOff x="0" y="0"/>
                <a:chExt cx="288" cy="256"/>
              </a:xfrm>
            </p:grpSpPr>
            <p:sp>
              <p:nvSpPr>
                <p:cNvPr id="433162" name="直接连接符 479242"/>
                <p:cNvSpPr/>
                <p:nvPr/>
              </p:nvSpPr>
              <p:spPr>
                <a:xfrm flipH="1">
                  <a:off x="48" y="64"/>
                  <a:ext cx="240" cy="192"/>
                </a:xfrm>
                <a:prstGeom prst="line">
                  <a:avLst/>
                </a:prstGeom>
                <a:ln w="19050" cap="flat" cmpd="sng">
                  <a:solidFill>
                    <a:schemeClr val="tx1"/>
                  </a:solidFill>
                  <a:prstDash val="solid"/>
                  <a:round/>
                  <a:headEnd type="none" w="med" len="med"/>
                  <a:tailEnd type="none" w="med" len="med"/>
                </a:ln>
              </p:spPr>
            </p:sp>
            <p:sp>
              <p:nvSpPr>
                <p:cNvPr id="433163" name="矩形 479243"/>
                <p:cNvSpPr/>
                <p:nvPr/>
              </p:nvSpPr>
              <p:spPr>
                <a:xfrm>
                  <a:off x="0" y="0"/>
                  <a:ext cx="192" cy="192"/>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6</a:t>
                  </a:r>
                  <a:endParaRPr lang="en-US" altLang="x-none" sz="2400" dirty="0">
                    <a:latin typeface="Times New Roman" panose="02020603050405020304" pitchFamily="2" charset="0"/>
                    <a:ea typeface="宋体" panose="02010600030101010101" pitchFamily="2" charset="-122"/>
                  </a:endParaRPr>
                </a:p>
              </p:txBody>
            </p:sp>
          </p:grpSp>
          <p:grpSp>
            <p:nvGrpSpPr>
              <p:cNvPr id="433164" name="组合 479244"/>
              <p:cNvGrpSpPr/>
              <p:nvPr/>
            </p:nvGrpSpPr>
            <p:grpSpPr>
              <a:xfrm>
                <a:off x="704" y="96"/>
                <a:ext cx="288" cy="280"/>
                <a:chOff x="0" y="0"/>
                <a:chExt cx="288" cy="280"/>
              </a:xfrm>
            </p:grpSpPr>
            <p:sp>
              <p:nvSpPr>
                <p:cNvPr id="433165" name="矩形 479245"/>
                <p:cNvSpPr/>
                <p:nvPr/>
              </p:nvSpPr>
              <p:spPr>
                <a:xfrm>
                  <a:off x="72" y="0"/>
                  <a:ext cx="192" cy="192"/>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7</a:t>
                  </a:r>
                  <a:endParaRPr lang="en-US" altLang="x-none" sz="2400" dirty="0">
                    <a:latin typeface="Times New Roman" panose="02020603050405020304" pitchFamily="2" charset="0"/>
                    <a:ea typeface="宋体" panose="02010600030101010101" pitchFamily="2" charset="-122"/>
                  </a:endParaRPr>
                </a:p>
              </p:txBody>
            </p:sp>
            <p:sp>
              <p:nvSpPr>
                <p:cNvPr id="433166" name="直接连接符 479246"/>
                <p:cNvSpPr/>
                <p:nvPr/>
              </p:nvSpPr>
              <p:spPr>
                <a:xfrm>
                  <a:off x="0" y="88"/>
                  <a:ext cx="288" cy="192"/>
                </a:xfrm>
                <a:prstGeom prst="line">
                  <a:avLst/>
                </a:prstGeom>
                <a:ln w="19050" cap="flat" cmpd="sng">
                  <a:solidFill>
                    <a:schemeClr val="tx1"/>
                  </a:solidFill>
                  <a:prstDash val="solid"/>
                  <a:round/>
                  <a:headEnd type="none" w="med" len="med"/>
                  <a:tailEnd type="none" w="med" len="med"/>
                </a:ln>
              </p:spPr>
            </p:sp>
          </p:grpSp>
          <p:grpSp>
            <p:nvGrpSpPr>
              <p:cNvPr id="433167" name="组合 479247"/>
              <p:cNvGrpSpPr/>
              <p:nvPr/>
            </p:nvGrpSpPr>
            <p:grpSpPr>
              <a:xfrm>
                <a:off x="448" y="816"/>
                <a:ext cx="317" cy="192"/>
                <a:chOff x="0" y="0"/>
                <a:chExt cx="317" cy="192"/>
              </a:xfrm>
            </p:grpSpPr>
            <p:sp>
              <p:nvSpPr>
                <p:cNvPr id="433168" name="矩形 479248"/>
                <p:cNvSpPr/>
                <p:nvPr/>
              </p:nvSpPr>
              <p:spPr>
                <a:xfrm>
                  <a:off x="56" y="0"/>
                  <a:ext cx="192" cy="192"/>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4</a:t>
                  </a:r>
                  <a:endParaRPr lang="en-US" altLang="x-none" sz="2400" dirty="0">
                    <a:latin typeface="Times New Roman" panose="02020603050405020304" pitchFamily="2" charset="0"/>
                    <a:ea typeface="宋体" panose="02010600030101010101" pitchFamily="2" charset="-122"/>
                  </a:endParaRPr>
                </a:p>
              </p:txBody>
            </p:sp>
            <p:sp>
              <p:nvSpPr>
                <p:cNvPr id="433169" name="直接连接符 479249"/>
                <p:cNvSpPr/>
                <p:nvPr/>
              </p:nvSpPr>
              <p:spPr>
                <a:xfrm>
                  <a:off x="0" y="184"/>
                  <a:ext cx="317" cy="0"/>
                </a:xfrm>
                <a:prstGeom prst="line">
                  <a:avLst/>
                </a:prstGeom>
                <a:ln w="19050" cap="flat" cmpd="sng">
                  <a:solidFill>
                    <a:schemeClr val="tx1"/>
                  </a:solidFill>
                  <a:prstDash val="solid"/>
                  <a:round/>
                  <a:headEnd type="none" w="med" len="med"/>
                  <a:tailEnd type="none" w="med" len="med"/>
                </a:ln>
              </p:spPr>
            </p:sp>
          </p:grpSp>
          <p:grpSp>
            <p:nvGrpSpPr>
              <p:cNvPr id="433170" name="组合 479250"/>
              <p:cNvGrpSpPr/>
              <p:nvPr/>
            </p:nvGrpSpPr>
            <p:grpSpPr>
              <a:xfrm>
                <a:off x="40" y="624"/>
                <a:ext cx="216" cy="240"/>
                <a:chOff x="0" y="0"/>
                <a:chExt cx="216" cy="240"/>
              </a:xfrm>
            </p:grpSpPr>
            <p:sp>
              <p:nvSpPr>
                <p:cNvPr id="433171" name="矩形 479251"/>
                <p:cNvSpPr/>
                <p:nvPr/>
              </p:nvSpPr>
              <p:spPr>
                <a:xfrm>
                  <a:off x="0" y="40"/>
                  <a:ext cx="192" cy="192"/>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2</a:t>
                  </a:r>
                  <a:endParaRPr lang="en-US" altLang="x-none" sz="2400" dirty="0">
                    <a:latin typeface="Times New Roman" panose="02020603050405020304" pitchFamily="2" charset="0"/>
                    <a:ea typeface="宋体" panose="02010600030101010101" pitchFamily="2" charset="-122"/>
                  </a:endParaRPr>
                </a:p>
              </p:txBody>
            </p:sp>
            <p:sp>
              <p:nvSpPr>
                <p:cNvPr id="433172" name="直接连接符 479252"/>
                <p:cNvSpPr/>
                <p:nvPr/>
              </p:nvSpPr>
              <p:spPr>
                <a:xfrm>
                  <a:off x="120" y="0"/>
                  <a:ext cx="96" cy="240"/>
                </a:xfrm>
                <a:prstGeom prst="line">
                  <a:avLst/>
                </a:prstGeom>
                <a:ln w="19050" cap="flat" cmpd="sng">
                  <a:solidFill>
                    <a:schemeClr val="tx1"/>
                  </a:solidFill>
                  <a:prstDash val="solid"/>
                  <a:round/>
                  <a:headEnd type="none" w="med" len="med"/>
                  <a:tailEnd type="none" w="med" len="med"/>
                </a:ln>
              </p:spPr>
            </p:sp>
          </p:grpSp>
          <p:grpSp>
            <p:nvGrpSpPr>
              <p:cNvPr id="433173" name="组合 479253"/>
              <p:cNvGrpSpPr/>
              <p:nvPr/>
            </p:nvGrpSpPr>
            <p:grpSpPr>
              <a:xfrm>
                <a:off x="888" y="592"/>
                <a:ext cx="232" cy="288"/>
                <a:chOff x="0" y="0"/>
                <a:chExt cx="232" cy="288"/>
              </a:xfrm>
            </p:grpSpPr>
            <p:sp>
              <p:nvSpPr>
                <p:cNvPr id="433174" name="矩形 479254"/>
                <p:cNvSpPr/>
                <p:nvPr/>
              </p:nvSpPr>
              <p:spPr>
                <a:xfrm>
                  <a:off x="40" y="64"/>
                  <a:ext cx="192" cy="192"/>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3</a:t>
                  </a:r>
                  <a:endParaRPr lang="en-US" altLang="x-none" sz="2400" dirty="0">
                    <a:latin typeface="Times New Roman" panose="02020603050405020304" pitchFamily="2" charset="0"/>
                    <a:ea typeface="宋体" panose="02010600030101010101" pitchFamily="2" charset="-122"/>
                  </a:endParaRPr>
                </a:p>
              </p:txBody>
            </p:sp>
            <p:sp>
              <p:nvSpPr>
                <p:cNvPr id="433175" name="直接连接符 479255"/>
                <p:cNvSpPr/>
                <p:nvPr/>
              </p:nvSpPr>
              <p:spPr>
                <a:xfrm flipH="1">
                  <a:off x="0" y="0"/>
                  <a:ext cx="96" cy="288"/>
                </a:xfrm>
                <a:prstGeom prst="line">
                  <a:avLst/>
                </a:prstGeom>
                <a:ln w="19050" cap="flat" cmpd="sng">
                  <a:solidFill>
                    <a:schemeClr val="tx1"/>
                  </a:solidFill>
                  <a:prstDash val="solid"/>
                  <a:round/>
                  <a:headEnd type="none" w="med" len="med"/>
                  <a:tailEnd type="none" w="med" len="med"/>
                </a:ln>
              </p:spPr>
            </p:sp>
          </p:grpSp>
          <p:grpSp>
            <p:nvGrpSpPr>
              <p:cNvPr id="433176" name="组合 479256"/>
              <p:cNvGrpSpPr/>
              <p:nvPr/>
            </p:nvGrpSpPr>
            <p:grpSpPr>
              <a:xfrm>
                <a:off x="288" y="448"/>
                <a:ext cx="576" cy="432"/>
                <a:chOff x="0" y="0"/>
                <a:chExt cx="576" cy="432"/>
              </a:xfrm>
            </p:grpSpPr>
            <p:sp>
              <p:nvSpPr>
                <p:cNvPr id="433177" name="矩形 479257"/>
                <p:cNvSpPr/>
                <p:nvPr/>
              </p:nvSpPr>
              <p:spPr>
                <a:xfrm>
                  <a:off x="72" y="0"/>
                  <a:ext cx="192" cy="192"/>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9</a:t>
                  </a:r>
                  <a:endParaRPr lang="en-US" altLang="x-none" sz="2400" dirty="0">
                    <a:latin typeface="Times New Roman" panose="02020603050405020304" pitchFamily="2" charset="0"/>
                    <a:ea typeface="宋体" panose="02010600030101010101" pitchFamily="2" charset="-122"/>
                  </a:endParaRPr>
                </a:p>
              </p:txBody>
            </p:sp>
            <p:sp>
              <p:nvSpPr>
                <p:cNvPr id="433178" name="直接连接符 479258"/>
                <p:cNvSpPr/>
                <p:nvPr/>
              </p:nvSpPr>
              <p:spPr>
                <a:xfrm>
                  <a:off x="0" y="96"/>
                  <a:ext cx="576" cy="336"/>
                </a:xfrm>
                <a:prstGeom prst="line">
                  <a:avLst/>
                </a:prstGeom>
                <a:ln w="19050" cap="flat" cmpd="sng">
                  <a:solidFill>
                    <a:schemeClr val="tx1"/>
                  </a:solidFill>
                  <a:prstDash val="solid"/>
                  <a:round/>
                  <a:headEnd type="none" w="med" len="med"/>
                  <a:tailEnd type="none" w="med" len="med"/>
                </a:ln>
              </p:spPr>
            </p:sp>
          </p:grpSp>
          <p:grpSp>
            <p:nvGrpSpPr>
              <p:cNvPr id="433179" name="组合 479259"/>
              <p:cNvGrpSpPr/>
              <p:nvPr/>
            </p:nvGrpSpPr>
            <p:grpSpPr>
              <a:xfrm>
                <a:off x="328" y="464"/>
                <a:ext cx="576" cy="400"/>
                <a:chOff x="0" y="0"/>
                <a:chExt cx="576" cy="400"/>
              </a:xfrm>
            </p:grpSpPr>
            <p:sp>
              <p:nvSpPr>
                <p:cNvPr id="433180" name="矩形 479260"/>
                <p:cNvSpPr/>
                <p:nvPr/>
              </p:nvSpPr>
              <p:spPr>
                <a:xfrm>
                  <a:off x="264" y="0"/>
                  <a:ext cx="192" cy="192"/>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8</a:t>
                  </a:r>
                  <a:endParaRPr lang="en-US" altLang="x-none" sz="2400" dirty="0">
                    <a:latin typeface="Times New Roman" panose="02020603050405020304" pitchFamily="2" charset="0"/>
                    <a:ea typeface="宋体" panose="02010600030101010101" pitchFamily="2" charset="-122"/>
                  </a:endParaRPr>
                </a:p>
              </p:txBody>
            </p:sp>
            <p:sp>
              <p:nvSpPr>
                <p:cNvPr id="433181" name="直接连接符 479261"/>
                <p:cNvSpPr/>
                <p:nvPr/>
              </p:nvSpPr>
              <p:spPr>
                <a:xfrm flipH="1">
                  <a:off x="0" y="64"/>
                  <a:ext cx="576" cy="336"/>
                </a:xfrm>
                <a:prstGeom prst="line">
                  <a:avLst/>
                </a:prstGeom>
                <a:ln w="19050" cap="flat" cmpd="sng">
                  <a:solidFill>
                    <a:schemeClr val="tx1"/>
                  </a:solidFill>
                  <a:prstDash val="solid"/>
                  <a:round/>
                  <a:headEnd type="none" w="med" len="med"/>
                  <a:tailEnd type="none" w="med" len="med"/>
                </a:ln>
              </p:spPr>
            </p:sp>
          </p:grpSp>
        </p:grpSp>
        <p:grpSp>
          <p:nvGrpSpPr>
            <p:cNvPr id="433182" name="组合 479262"/>
            <p:cNvGrpSpPr/>
            <p:nvPr/>
          </p:nvGrpSpPr>
          <p:grpSpPr>
            <a:xfrm>
              <a:off x="1664" y="8"/>
              <a:ext cx="672" cy="1283"/>
              <a:chOff x="0" y="0"/>
              <a:chExt cx="672" cy="1283"/>
            </a:xfrm>
          </p:grpSpPr>
          <p:sp>
            <p:nvSpPr>
              <p:cNvPr id="433183" name="矩形 479263"/>
              <p:cNvSpPr/>
              <p:nvPr/>
            </p:nvSpPr>
            <p:spPr>
              <a:xfrm>
                <a:off x="96" y="0"/>
                <a:ext cx="576" cy="227"/>
              </a:xfrm>
              <a:prstGeom prst="rect">
                <a:avLst/>
              </a:prstGeom>
              <a:noFill/>
              <a:ln w="9525">
                <a:noFill/>
              </a:ln>
            </p:spPr>
            <p:txBody>
              <a:bodyPr wrap="none" anchor="ctr"/>
              <a:p>
                <a:r>
                  <a:rPr lang="zh-CN" altLang="en-US" sz="2000" b="1" dirty="0">
                    <a:latin typeface="宋体" panose="02010600030101010101" pitchFamily="2" charset="-122"/>
                    <a:ea typeface="宋体" panose="02010600030101010101" pitchFamily="2" charset="-122"/>
                  </a:rPr>
                  <a:t>顶点表</a:t>
                </a:r>
                <a:endParaRPr lang="zh-CN" altLang="en-US" sz="2000" b="1" dirty="0">
                  <a:latin typeface="Times New Roman" panose="02020603050405020304" pitchFamily="2" charset="0"/>
                  <a:ea typeface="宋体" panose="02010600030101010101" pitchFamily="2" charset="-122"/>
                </a:endParaRPr>
              </a:p>
            </p:txBody>
          </p:sp>
          <p:grpSp>
            <p:nvGrpSpPr>
              <p:cNvPr id="433184" name="组合 479264"/>
              <p:cNvGrpSpPr/>
              <p:nvPr/>
            </p:nvGrpSpPr>
            <p:grpSpPr>
              <a:xfrm>
                <a:off x="0" y="275"/>
                <a:ext cx="544" cy="1008"/>
                <a:chOff x="0" y="0"/>
                <a:chExt cx="544" cy="1008"/>
              </a:xfrm>
            </p:grpSpPr>
            <p:grpSp>
              <p:nvGrpSpPr>
                <p:cNvPr id="433185" name="组合 479265"/>
                <p:cNvGrpSpPr/>
                <p:nvPr/>
              </p:nvGrpSpPr>
              <p:grpSpPr>
                <a:xfrm>
                  <a:off x="272" y="0"/>
                  <a:ext cx="272" cy="1008"/>
                  <a:chOff x="0" y="0"/>
                  <a:chExt cx="249" cy="1008"/>
                </a:xfrm>
              </p:grpSpPr>
              <p:sp>
                <p:nvSpPr>
                  <p:cNvPr id="433186" name="矩形 479266"/>
                  <p:cNvSpPr/>
                  <p:nvPr/>
                </p:nvSpPr>
                <p:spPr>
                  <a:xfrm>
                    <a:off x="0" y="0"/>
                    <a:ext cx="249"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0</a:t>
                    </a:r>
                    <a:endParaRPr lang="en-US" altLang="x-none" sz="2400" baseline="-18000" dirty="0">
                      <a:latin typeface="Times New Roman" panose="02020603050405020304" pitchFamily="2" charset="0"/>
                      <a:ea typeface="宋体" panose="02010600030101010101" pitchFamily="2" charset="-122"/>
                    </a:endParaRPr>
                  </a:p>
                </p:txBody>
              </p:sp>
              <p:sp>
                <p:nvSpPr>
                  <p:cNvPr id="433187" name="矩形 479267"/>
                  <p:cNvSpPr/>
                  <p:nvPr/>
                </p:nvSpPr>
                <p:spPr>
                  <a:xfrm>
                    <a:off x="0" y="204"/>
                    <a:ext cx="249"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1</a:t>
                    </a:r>
                    <a:endParaRPr lang="en-US" altLang="x-none" sz="2400" baseline="-18000" dirty="0">
                      <a:latin typeface="Times New Roman" panose="02020603050405020304" pitchFamily="2" charset="0"/>
                      <a:ea typeface="宋体" panose="02010600030101010101" pitchFamily="2" charset="-122"/>
                    </a:endParaRPr>
                  </a:p>
                </p:txBody>
              </p:sp>
              <p:sp>
                <p:nvSpPr>
                  <p:cNvPr id="433188" name="矩形 479268"/>
                  <p:cNvSpPr/>
                  <p:nvPr/>
                </p:nvSpPr>
                <p:spPr>
                  <a:xfrm>
                    <a:off x="0" y="404"/>
                    <a:ext cx="249"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2</a:t>
                    </a:r>
                    <a:endParaRPr lang="en-US" altLang="x-none" sz="2400" baseline="-18000" dirty="0">
                      <a:latin typeface="Times New Roman" panose="02020603050405020304" pitchFamily="2" charset="0"/>
                      <a:ea typeface="宋体" panose="02010600030101010101" pitchFamily="2" charset="-122"/>
                    </a:endParaRPr>
                  </a:p>
                </p:txBody>
              </p:sp>
              <p:sp>
                <p:nvSpPr>
                  <p:cNvPr id="433189" name="矩形 479269"/>
                  <p:cNvSpPr/>
                  <p:nvPr/>
                </p:nvSpPr>
                <p:spPr>
                  <a:xfrm>
                    <a:off x="0" y="604"/>
                    <a:ext cx="249"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3</a:t>
                    </a:r>
                    <a:endParaRPr lang="en-US" altLang="x-none" sz="2400" baseline="-18000" dirty="0">
                      <a:latin typeface="Times New Roman" panose="02020603050405020304" pitchFamily="2" charset="0"/>
                      <a:ea typeface="宋体" panose="02010600030101010101" pitchFamily="2" charset="-122"/>
                    </a:endParaRPr>
                  </a:p>
                </p:txBody>
              </p:sp>
              <p:sp>
                <p:nvSpPr>
                  <p:cNvPr id="433190" name="矩形 479270"/>
                  <p:cNvSpPr/>
                  <p:nvPr/>
                </p:nvSpPr>
                <p:spPr>
                  <a:xfrm>
                    <a:off x="0" y="804"/>
                    <a:ext cx="249"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4</a:t>
                    </a:r>
                    <a:endParaRPr lang="en-US" altLang="x-none" sz="2400" baseline="-18000" dirty="0">
                      <a:latin typeface="Times New Roman" panose="02020603050405020304" pitchFamily="2" charset="0"/>
                      <a:ea typeface="宋体" panose="02010600030101010101" pitchFamily="2" charset="-122"/>
                    </a:endParaRPr>
                  </a:p>
                </p:txBody>
              </p:sp>
            </p:grpSp>
            <p:grpSp>
              <p:nvGrpSpPr>
                <p:cNvPr id="433191" name="组合 479271"/>
                <p:cNvGrpSpPr/>
                <p:nvPr/>
              </p:nvGrpSpPr>
              <p:grpSpPr>
                <a:xfrm>
                  <a:off x="0" y="0"/>
                  <a:ext cx="272" cy="1008"/>
                  <a:chOff x="0" y="0"/>
                  <a:chExt cx="249" cy="1008"/>
                </a:xfrm>
              </p:grpSpPr>
              <p:sp>
                <p:nvSpPr>
                  <p:cNvPr id="433192" name="矩形 479272"/>
                  <p:cNvSpPr/>
                  <p:nvPr/>
                </p:nvSpPr>
                <p:spPr>
                  <a:xfrm>
                    <a:off x="0" y="0"/>
                    <a:ext cx="249"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0</a:t>
                    </a:r>
                    <a:endParaRPr lang="en-US" altLang="x-none" sz="2400" baseline="-18000" dirty="0">
                      <a:latin typeface="Times New Roman" panose="02020603050405020304" pitchFamily="2" charset="0"/>
                      <a:ea typeface="宋体" panose="02010600030101010101" pitchFamily="2" charset="-122"/>
                    </a:endParaRPr>
                  </a:p>
                </p:txBody>
              </p:sp>
              <p:sp>
                <p:nvSpPr>
                  <p:cNvPr id="433193" name="矩形 479273"/>
                  <p:cNvSpPr/>
                  <p:nvPr/>
                </p:nvSpPr>
                <p:spPr>
                  <a:xfrm>
                    <a:off x="0" y="204"/>
                    <a:ext cx="249"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a:t>
                    </a:r>
                    <a:endParaRPr lang="en-US" altLang="x-none" sz="2400" baseline="-18000" dirty="0">
                      <a:latin typeface="Times New Roman" panose="02020603050405020304" pitchFamily="2" charset="0"/>
                      <a:ea typeface="宋体" panose="02010600030101010101" pitchFamily="2" charset="-122"/>
                    </a:endParaRPr>
                  </a:p>
                </p:txBody>
              </p:sp>
              <p:sp>
                <p:nvSpPr>
                  <p:cNvPr id="433194" name="矩形 479274"/>
                  <p:cNvSpPr/>
                  <p:nvPr/>
                </p:nvSpPr>
                <p:spPr>
                  <a:xfrm>
                    <a:off x="0" y="404"/>
                    <a:ext cx="249"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2</a:t>
                    </a:r>
                    <a:endParaRPr lang="en-US" altLang="x-none" sz="2400" baseline="-18000" dirty="0">
                      <a:latin typeface="Times New Roman" panose="02020603050405020304" pitchFamily="2" charset="0"/>
                      <a:ea typeface="宋体" panose="02010600030101010101" pitchFamily="2" charset="-122"/>
                    </a:endParaRPr>
                  </a:p>
                </p:txBody>
              </p:sp>
              <p:sp>
                <p:nvSpPr>
                  <p:cNvPr id="433195" name="矩形 479275"/>
                  <p:cNvSpPr/>
                  <p:nvPr/>
                </p:nvSpPr>
                <p:spPr>
                  <a:xfrm>
                    <a:off x="0" y="604"/>
                    <a:ext cx="249"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3</a:t>
                    </a:r>
                    <a:endParaRPr lang="en-US" altLang="x-none" sz="2400" baseline="-18000" dirty="0">
                      <a:latin typeface="Times New Roman" panose="02020603050405020304" pitchFamily="2" charset="0"/>
                      <a:ea typeface="宋体" panose="02010600030101010101" pitchFamily="2" charset="-122"/>
                    </a:endParaRPr>
                  </a:p>
                </p:txBody>
              </p:sp>
              <p:sp>
                <p:nvSpPr>
                  <p:cNvPr id="433196" name="矩形 479276"/>
                  <p:cNvSpPr/>
                  <p:nvPr/>
                </p:nvSpPr>
                <p:spPr>
                  <a:xfrm>
                    <a:off x="0" y="804"/>
                    <a:ext cx="249"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4</a:t>
                    </a:r>
                    <a:endParaRPr lang="en-US" altLang="x-none" sz="2400" baseline="-18000" dirty="0">
                      <a:latin typeface="Times New Roman" panose="02020603050405020304" pitchFamily="2" charset="0"/>
                      <a:ea typeface="宋体" panose="02010600030101010101" pitchFamily="2" charset="-122"/>
                    </a:endParaRPr>
                  </a:p>
                </p:txBody>
              </p:sp>
            </p:grpSp>
          </p:grpSp>
        </p:grpSp>
        <p:grpSp>
          <p:nvGrpSpPr>
            <p:cNvPr id="433197" name="组合 479277"/>
            <p:cNvGrpSpPr/>
            <p:nvPr/>
          </p:nvGrpSpPr>
          <p:grpSpPr>
            <a:xfrm>
              <a:off x="2672" y="0"/>
              <a:ext cx="748" cy="1688"/>
              <a:chOff x="0" y="0"/>
              <a:chExt cx="748" cy="1688"/>
            </a:xfrm>
          </p:grpSpPr>
          <p:sp>
            <p:nvSpPr>
              <p:cNvPr id="433198" name="矩形 479278"/>
              <p:cNvSpPr/>
              <p:nvPr/>
            </p:nvSpPr>
            <p:spPr>
              <a:xfrm>
                <a:off x="96" y="0"/>
                <a:ext cx="544" cy="227"/>
              </a:xfrm>
              <a:prstGeom prst="rect">
                <a:avLst/>
              </a:prstGeom>
              <a:noFill/>
              <a:ln w="9525">
                <a:noFill/>
              </a:ln>
            </p:spPr>
            <p:txBody>
              <a:bodyPr wrap="none" anchor="ctr"/>
              <a:p>
                <a:r>
                  <a:rPr lang="zh-CN" altLang="en-US" sz="2000" b="1" dirty="0">
                    <a:latin typeface="宋体" panose="02010600030101010101" pitchFamily="2" charset="-122"/>
                    <a:ea typeface="宋体" panose="02010600030101010101" pitchFamily="2" charset="-122"/>
                  </a:rPr>
                  <a:t>边  表</a:t>
                </a:r>
                <a:endParaRPr lang="zh-CN" altLang="en-US" sz="2000" b="1" dirty="0">
                  <a:latin typeface="Times New Roman" panose="02020603050405020304" pitchFamily="2" charset="0"/>
                  <a:ea typeface="宋体" panose="02010600030101010101" pitchFamily="2" charset="-122"/>
                </a:endParaRPr>
              </a:p>
            </p:txBody>
          </p:sp>
          <p:grpSp>
            <p:nvGrpSpPr>
              <p:cNvPr id="433199" name="组合 479279"/>
              <p:cNvGrpSpPr/>
              <p:nvPr/>
            </p:nvGrpSpPr>
            <p:grpSpPr>
              <a:xfrm>
                <a:off x="0" y="264"/>
                <a:ext cx="748" cy="1424"/>
                <a:chOff x="0" y="0"/>
                <a:chExt cx="748" cy="1424"/>
              </a:xfrm>
            </p:grpSpPr>
            <p:sp>
              <p:nvSpPr>
                <p:cNvPr id="433200" name="矩形 479280"/>
                <p:cNvSpPr/>
                <p:nvPr/>
              </p:nvSpPr>
              <p:spPr>
                <a:xfrm>
                  <a:off x="0" y="416"/>
                  <a:ext cx="748"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1    3    2</a:t>
                  </a:r>
                  <a:endParaRPr lang="en-US" altLang="x-none" sz="2400" dirty="0">
                    <a:latin typeface="Times New Roman" panose="02020603050405020304" pitchFamily="2" charset="0"/>
                    <a:ea typeface="宋体" panose="02010600030101010101" pitchFamily="2" charset="-122"/>
                  </a:endParaRPr>
                </a:p>
              </p:txBody>
            </p:sp>
            <p:sp>
              <p:nvSpPr>
                <p:cNvPr id="433201" name="矩形 479281"/>
                <p:cNvSpPr/>
                <p:nvPr/>
              </p:nvSpPr>
              <p:spPr>
                <a:xfrm>
                  <a:off x="0" y="620"/>
                  <a:ext cx="748"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1    4    9</a:t>
                  </a:r>
                  <a:endParaRPr lang="en-US" altLang="x-none" sz="2400" dirty="0">
                    <a:latin typeface="Times New Roman" panose="02020603050405020304" pitchFamily="2" charset="0"/>
                    <a:ea typeface="宋体" panose="02010600030101010101" pitchFamily="2" charset="-122"/>
                  </a:endParaRPr>
                </a:p>
              </p:txBody>
            </p:sp>
            <p:sp>
              <p:nvSpPr>
                <p:cNvPr id="433202" name="矩形 479282"/>
                <p:cNvSpPr/>
                <p:nvPr/>
              </p:nvSpPr>
              <p:spPr>
                <a:xfrm>
                  <a:off x="0" y="820"/>
                  <a:ext cx="748"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2    3    8</a:t>
                  </a:r>
                  <a:endParaRPr lang="en-US" altLang="x-none" sz="2400" dirty="0">
                    <a:latin typeface="Times New Roman" panose="02020603050405020304" pitchFamily="2" charset="0"/>
                    <a:ea typeface="宋体" panose="02010600030101010101" pitchFamily="2" charset="-122"/>
                  </a:endParaRPr>
                </a:p>
              </p:txBody>
            </p:sp>
            <p:sp>
              <p:nvSpPr>
                <p:cNvPr id="433203" name="矩形 479283"/>
                <p:cNvSpPr/>
                <p:nvPr/>
              </p:nvSpPr>
              <p:spPr>
                <a:xfrm>
                  <a:off x="0" y="1020"/>
                  <a:ext cx="748"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2    4    3</a:t>
                  </a:r>
                  <a:endParaRPr lang="en-US" altLang="x-none" sz="2400" dirty="0">
                    <a:latin typeface="Times New Roman" panose="02020603050405020304" pitchFamily="2" charset="0"/>
                    <a:ea typeface="宋体" panose="02010600030101010101" pitchFamily="2" charset="-122"/>
                  </a:endParaRPr>
                </a:p>
              </p:txBody>
            </p:sp>
            <p:sp>
              <p:nvSpPr>
                <p:cNvPr id="433204" name="矩形 479284"/>
                <p:cNvSpPr/>
                <p:nvPr/>
              </p:nvSpPr>
              <p:spPr>
                <a:xfrm>
                  <a:off x="0" y="1220"/>
                  <a:ext cx="748"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3    4    4</a:t>
                  </a:r>
                  <a:endParaRPr lang="en-US" altLang="x-none" sz="2400" dirty="0">
                    <a:latin typeface="Times New Roman" panose="02020603050405020304" pitchFamily="2" charset="0"/>
                    <a:ea typeface="宋体" panose="02010600030101010101" pitchFamily="2" charset="-122"/>
                  </a:endParaRPr>
                </a:p>
              </p:txBody>
            </p:sp>
            <p:sp>
              <p:nvSpPr>
                <p:cNvPr id="433205" name="矩形 479285"/>
                <p:cNvSpPr/>
                <p:nvPr/>
              </p:nvSpPr>
              <p:spPr>
                <a:xfrm>
                  <a:off x="0" y="208"/>
                  <a:ext cx="748"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0    2    7</a:t>
                  </a:r>
                  <a:endParaRPr lang="en-US" altLang="x-none" sz="2400" dirty="0">
                    <a:latin typeface="Times New Roman" panose="02020603050405020304" pitchFamily="2" charset="0"/>
                    <a:ea typeface="宋体" panose="02010600030101010101" pitchFamily="2" charset="-122"/>
                  </a:endParaRPr>
                </a:p>
              </p:txBody>
            </p:sp>
            <p:sp>
              <p:nvSpPr>
                <p:cNvPr id="433206" name="矩形 479286"/>
                <p:cNvSpPr/>
                <p:nvPr/>
              </p:nvSpPr>
              <p:spPr>
                <a:xfrm>
                  <a:off x="0" y="0"/>
                  <a:ext cx="748"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0    1    6</a:t>
                  </a:r>
                  <a:endParaRPr lang="en-US" altLang="x-none" sz="2400" dirty="0">
                    <a:latin typeface="Times New Roman" panose="02020603050405020304" pitchFamily="2" charset="0"/>
                    <a:ea typeface="宋体" panose="02010600030101010101" pitchFamily="2" charset="-122"/>
                  </a:endParaRPr>
                </a:p>
              </p:txBody>
            </p:sp>
          </p:grpSp>
        </p:gr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0258" name="标题 480257"/>
          <p:cNvSpPr>
            <a:spLocks noGrp="1"/>
          </p:cNvSpPr>
          <p:nvPr>
            <p:ph type="title"/>
          </p:nvPr>
        </p:nvSpPr>
        <p:spPr>
          <a:xfrm>
            <a:off x="2667000" y="152400"/>
            <a:ext cx="6019800" cy="914400"/>
          </a:xfrm>
        </p:spPr>
        <p:txBody>
          <a:bodyPr lIns="92075" tIns="46038" rIns="92075" bIns="46038" anchor="ctr"/>
          <a:p>
            <a:pPr fontAlgn="base"/>
            <a:r>
              <a:rPr lang="en-US" altLang="x-none" sz="5400" b="1" strike="noStrike" noProof="1" dirty="0">
                <a:latin typeface="Times New Roman" panose="02020603050405020304" pitchFamily="2" charset="0"/>
              </a:rPr>
              <a:t>7.3</a:t>
            </a:r>
            <a:r>
              <a:rPr lang="en-US" altLang="x-none" sz="5400" b="1" strike="noStrike" noProof="1" dirty="0"/>
              <a:t>  </a:t>
            </a:r>
            <a:r>
              <a:rPr lang="zh-CN" altLang="en-US" sz="5400" b="1" strike="noStrike" noProof="1" dirty="0">
                <a:ea typeface="楷体_GB2312" pitchFamily="1" charset="-122"/>
              </a:rPr>
              <a:t>图的遍历</a:t>
            </a:r>
            <a:endParaRPr lang="zh-CN" altLang="en-US" sz="5400" b="1" strike="noStrike" noProof="1" dirty="0">
              <a:ea typeface="楷体_GB2312" pitchFamily="1" charset="-122"/>
            </a:endParaRPr>
          </a:p>
        </p:txBody>
      </p:sp>
      <p:sp>
        <p:nvSpPr>
          <p:cNvPr id="434178" name="文本占位符 480258"/>
          <p:cNvSpPr>
            <a:spLocks noGrp="1"/>
          </p:cNvSpPr>
          <p:nvPr>
            <p:ph idx="1"/>
          </p:nvPr>
        </p:nvSpPr>
        <p:spPr>
          <a:xfrm>
            <a:off x="1676400" y="1066800"/>
            <a:ext cx="8812213" cy="5562600"/>
          </a:xfrm>
        </p:spPr>
        <p:txBody>
          <a:bodyPr anchor="t"/>
          <a:p>
            <a:pPr marL="0" indent="0">
              <a:buNone/>
            </a:pPr>
            <a:r>
              <a:rPr lang="zh-CN" altLang="en-US" b="1" dirty="0">
                <a:solidFill>
                  <a:schemeClr val="folHlink"/>
                </a:solidFill>
                <a:latin typeface="宋体" panose="02010600030101010101" pitchFamily="2" charset="-122"/>
              </a:rPr>
              <a:t>   图的遍历</a:t>
            </a:r>
            <a:r>
              <a:rPr lang="en-US" altLang="x-none" b="1" dirty="0"/>
              <a:t>(Travering Graph)</a:t>
            </a:r>
            <a:r>
              <a:rPr lang="zh-CN" altLang="en-US" b="1" dirty="0">
                <a:latin typeface="宋体" panose="02010600030101010101" pitchFamily="2" charset="-122"/>
              </a:rPr>
              <a:t>：</a:t>
            </a:r>
            <a:r>
              <a:rPr lang="zh-CN" altLang="en-US" sz="2800" b="1" dirty="0">
                <a:latin typeface="宋体" panose="02010600030101010101" pitchFamily="2" charset="-122"/>
              </a:rPr>
              <a:t>从图的某一顶点出发，访遍图中的其余顶点，且每个顶点仅被访问一次。图的遍历算法是各种图的操作的基础。</a:t>
            </a:r>
            <a:endParaRPr lang="zh-CN" altLang="en-US" sz="2800" b="1" dirty="0">
              <a:latin typeface="宋体" panose="02010600030101010101" pitchFamily="2" charset="-122"/>
            </a:endParaRPr>
          </a:p>
          <a:p>
            <a:pPr marL="533400" lvl="1" indent="0">
              <a:buNone/>
            </a:pPr>
            <a:r>
              <a:rPr lang="zh-CN" altLang="en-US" b="1" dirty="0">
                <a:solidFill>
                  <a:schemeClr val="folHlink"/>
                </a:solidFill>
                <a:latin typeface="宋体" panose="02010600030101010101" pitchFamily="2" charset="-122"/>
              </a:rPr>
              <a:t> ◆ 复杂性：</a:t>
            </a:r>
            <a:r>
              <a:rPr lang="zh-CN" altLang="en-US" b="1" dirty="0">
                <a:latin typeface="宋体" panose="02010600030101010101" pitchFamily="2" charset="-122"/>
              </a:rPr>
              <a:t>图的任意顶点可能和其余的顶点相邻接，可能在访问了某个顶点后，沿某条路径搜索后又回到原顶点。</a:t>
            </a:r>
            <a:endParaRPr lang="zh-CN" altLang="en-US" b="1" dirty="0">
              <a:latin typeface="宋体" panose="02010600030101010101" pitchFamily="2" charset="-122"/>
            </a:endParaRPr>
          </a:p>
          <a:p>
            <a:pPr marL="533400" lvl="1" indent="0">
              <a:buNone/>
            </a:pPr>
            <a:r>
              <a:rPr lang="zh-CN" altLang="en-US" b="1" dirty="0">
                <a:solidFill>
                  <a:schemeClr val="folHlink"/>
                </a:solidFill>
                <a:latin typeface="宋体" panose="02010600030101010101" pitchFamily="2" charset="-122"/>
              </a:rPr>
              <a:t> ◆ 解决办法：</a:t>
            </a:r>
            <a:r>
              <a:rPr lang="zh-CN" altLang="en-US" b="1" dirty="0">
                <a:latin typeface="宋体" panose="02010600030101010101" pitchFamily="2" charset="-122"/>
              </a:rPr>
              <a:t>在遍历过程中记下已被访问过的顶点。设置一个辅助向量</a:t>
            </a:r>
            <a:r>
              <a:rPr lang="en-US" altLang="x-none" b="1" dirty="0"/>
              <a:t>Visited[1</a:t>
            </a:r>
            <a:r>
              <a:rPr lang="en-US" altLang="x-none" b="1" dirty="0">
                <a:cs typeface="Times New Roman" panose="02020603050405020304" pitchFamily="2" charset="0"/>
              </a:rPr>
              <a:t>…</a:t>
            </a:r>
            <a:r>
              <a:rPr lang="en-US" altLang="x-none" b="1" dirty="0"/>
              <a:t>n](n</a:t>
            </a:r>
            <a:r>
              <a:rPr lang="zh-CN" altLang="en-US" b="1" dirty="0"/>
              <a:t>为顶点数</a:t>
            </a:r>
            <a:r>
              <a:rPr lang="en-US" altLang="x-none" b="1" dirty="0"/>
              <a:t>)</a:t>
            </a:r>
            <a:r>
              <a:rPr lang="zh-CN" altLang="en-US" b="1" dirty="0">
                <a:latin typeface="宋体" panose="02010600030101010101" pitchFamily="2" charset="-122"/>
              </a:rPr>
              <a:t>，其初值为</a:t>
            </a:r>
            <a:r>
              <a:rPr lang="en-US" altLang="x-none" b="1" dirty="0"/>
              <a:t>0</a:t>
            </a:r>
            <a:r>
              <a:rPr lang="zh-CN" altLang="en-US" b="1" dirty="0">
                <a:latin typeface="宋体" panose="02010600030101010101" pitchFamily="2" charset="-122"/>
              </a:rPr>
              <a:t>，一旦访问了顶点</a:t>
            </a:r>
            <a:r>
              <a:rPr lang="en-US" altLang="x-none" b="1" dirty="0"/>
              <a:t>v</a:t>
            </a:r>
            <a:r>
              <a:rPr lang="en-US" altLang="x-none" b="1" baseline="-18000" dirty="0"/>
              <a:t>i</a:t>
            </a:r>
            <a:r>
              <a:rPr lang="zh-CN" altLang="en-US" b="1" dirty="0">
                <a:latin typeface="宋体" panose="02010600030101010101" pitchFamily="2" charset="-122"/>
              </a:rPr>
              <a:t>后，使</a:t>
            </a:r>
            <a:r>
              <a:rPr lang="en-US" altLang="x-none" b="1" dirty="0"/>
              <a:t>Visited[i]</a:t>
            </a:r>
            <a:r>
              <a:rPr lang="zh-CN" altLang="en-US" b="1" dirty="0"/>
              <a:t>为</a:t>
            </a:r>
            <a:r>
              <a:rPr lang="en-US" altLang="x-none" b="1" dirty="0"/>
              <a:t>1</a:t>
            </a:r>
            <a:r>
              <a:rPr lang="zh-CN" altLang="en-US" b="1" dirty="0"/>
              <a:t>或为访问的次序号</a:t>
            </a:r>
            <a:r>
              <a:rPr lang="zh-CN" altLang="en-US" b="1" dirty="0">
                <a:latin typeface="宋体" panose="02010600030101010101" pitchFamily="2" charset="-122"/>
              </a:rPr>
              <a:t>。</a:t>
            </a:r>
            <a:endParaRPr lang="zh-CN" altLang="en-US" b="1" dirty="0">
              <a:latin typeface="宋体" panose="02010600030101010101" pitchFamily="2" charset="-122"/>
            </a:endParaRPr>
          </a:p>
          <a:p>
            <a:pPr marL="0" indent="0">
              <a:buNone/>
            </a:pPr>
            <a:r>
              <a:rPr lang="zh-CN" altLang="en-US" sz="2800" b="1" dirty="0">
                <a:latin typeface="宋体" panose="02010600030101010101" pitchFamily="2" charset="-122"/>
              </a:rPr>
              <a:t>    图的遍历算法有</a:t>
            </a:r>
            <a:r>
              <a:rPr lang="zh-CN" altLang="en-US" sz="2800" b="1" dirty="0">
                <a:solidFill>
                  <a:schemeClr val="accent1"/>
                </a:solidFill>
                <a:latin typeface="宋体" panose="02010600030101010101" pitchFamily="2" charset="-122"/>
              </a:rPr>
              <a:t>深度优先搜索算法</a:t>
            </a:r>
            <a:r>
              <a:rPr lang="zh-CN" altLang="en-US" sz="2800" b="1" dirty="0">
                <a:latin typeface="宋体" panose="02010600030101010101" pitchFamily="2" charset="-122"/>
              </a:rPr>
              <a:t>和</a:t>
            </a:r>
            <a:r>
              <a:rPr lang="zh-CN" altLang="en-US" sz="2800" b="1" dirty="0">
                <a:solidFill>
                  <a:schemeClr val="accent1"/>
                </a:solidFill>
                <a:latin typeface="宋体" panose="02010600030101010101" pitchFamily="2" charset="-122"/>
              </a:rPr>
              <a:t>广度优先搜索算法</a:t>
            </a:r>
            <a:r>
              <a:rPr lang="zh-CN" altLang="en-US" sz="2800" b="1" dirty="0">
                <a:latin typeface="宋体" panose="02010600030101010101" pitchFamily="2" charset="-122"/>
              </a:rPr>
              <a:t>。采用的数据结构是</a:t>
            </a:r>
            <a:r>
              <a:rPr lang="en-US" altLang="x-none" sz="2800" b="1" dirty="0">
                <a:solidFill>
                  <a:schemeClr val="folHlink"/>
                </a:solidFill>
                <a:latin typeface="宋体" panose="02010600030101010101" pitchFamily="2" charset="-122"/>
              </a:rPr>
              <a:t>(</a:t>
            </a:r>
            <a:r>
              <a:rPr lang="zh-CN" altLang="en-US" sz="2800" b="1" dirty="0">
                <a:solidFill>
                  <a:schemeClr val="folHlink"/>
                </a:solidFill>
                <a:latin typeface="宋体" panose="02010600030101010101" pitchFamily="2" charset="-122"/>
              </a:rPr>
              <a:t>正</a:t>
            </a:r>
            <a:r>
              <a:rPr lang="en-US" altLang="x-none" sz="2800" b="1" dirty="0">
                <a:solidFill>
                  <a:schemeClr val="folHlink"/>
                </a:solidFill>
                <a:latin typeface="宋体" panose="02010600030101010101" pitchFamily="2" charset="-122"/>
              </a:rPr>
              <a:t>)</a:t>
            </a:r>
            <a:r>
              <a:rPr lang="zh-CN" altLang="en-US" sz="2800" b="1" dirty="0">
                <a:solidFill>
                  <a:schemeClr val="folHlink"/>
                </a:solidFill>
                <a:latin typeface="宋体" panose="02010600030101010101" pitchFamily="2" charset="-122"/>
              </a:rPr>
              <a:t>邻接链表</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9905" name="矩形 425985"/>
          <p:cNvSpPr/>
          <p:nvPr/>
        </p:nvSpPr>
        <p:spPr>
          <a:xfrm>
            <a:off x="1676400" y="2492375"/>
            <a:ext cx="8812213" cy="3657600"/>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2800" dirty="0">
                <a:latin typeface="Times New Roman" panose="02020603050405020304" pitchFamily="2" charset="0"/>
                <a:ea typeface="宋体" panose="02010600030101010101" pitchFamily="2" charset="-122"/>
              </a:rPr>
              <a:t>       </a:t>
            </a:r>
            <a:r>
              <a:rPr lang="zh-CN" altLang="en-US" sz="3200" b="1" dirty="0">
                <a:solidFill>
                  <a:schemeClr val="folHlink"/>
                </a:solidFill>
                <a:latin typeface="Times New Roman" panose="02020603050405020304" pitchFamily="2" charset="0"/>
                <a:ea typeface="宋体" panose="02010600030101010101" pitchFamily="2" charset="-122"/>
              </a:rPr>
              <a:t>完全无向图</a:t>
            </a:r>
            <a:r>
              <a:rPr lang="zh-CN" altLang="en-US" sz="32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对于无向图，若图中顶点数为</a:t>
            </a:r>
            <a:r>
              <a:rPr lang="en-US" altLang="x-none" sz="2800" b="1" dirty="0">
                <a:latin typeface="Times New Roman" panose="02020603050405020304" pitchFamily="2" charset="0"/>
                <a:ea typeface="宋体" panose="02010600030101010101" pitchFamily="2" charset="-122"/>
              </a:rPr>
              <a:t>n </a:t>
            </a:r>
            <a:r>
              <a:rPr lang="zh-CN" altLang="en-US" sz="2800" b="1" dirty="0">
                <a:latin typeface="Times New Roman" panose="02020603050405020304" pitchFamily="2" charset="0"/>
                <a:ea typeface="宋体" panose="02010600030101010101" pitchFamily="2" charset="-122"/>
              </a:rPr>
              <a:t>，用</a:t>
            </a:r>
            <a:r>
              <a:rPr lang="en-US" altLang="x-none" sz="2800" b="1" dirty="0">
                <a:latin typeface="Times New Roman" panose="02020603050405020304" pitchFamily="2" charset="0"/>
                <a:ea typeface="宋体" panose="02010600030101010101" pitchFamily="2" charset="-122"/>
              </a:rPr>
              <a:t>e</a:t>
            </a:r>
            <a:r>
              <a:rPr lang="zh-CN" altLang="en-US" sz="2800" b="1" dirty="0">
                <a:latin typeface="Times New Roman" panose="02020603050405020304" pitchFamily="2" charset="0"/>
                <a:ea typeface="宋体" panose="02010600030101010101" pitchFamily="2" charset="-122"/>
              </a:rPr>
              <a:t>表示边的数目，则</a:t>
            </a:r>
            <a:r>
              <a:rPr lang="en-US" altLang="x-none" sz="2800" b="1" dirty="0">
                <a:latin typeface="Times New Roman" panose="02020603050405020304" pitchFamily="2" charset="0"/>
                <a:ea typeface="宋体" panose="02010600030101010101" pitchFamily="2" charset="-122"/>
              </a:rPr>
              <a:t>e </a:t>
            </a:r>
            <a:r>
              <a:rPr lang="en-US" altLang="x-none" sz="2800" b="1" dirty="0">
                <a:latin typeface="楷体_GB2312" pitchFamily="1" charset="-122"/>
                <a:ea typeface="楷体_GB2312" pitchFamily="1"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[0</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n(n-1)/2] </a:t>
            </a:r>
            <a:r>
              <a:rPr lang="zh-CN" altLang="en-US" sz="2800" b="1" dirty="0">
                <a:latin typeface="Times New Roman" panose="02020603050405020304" pitchFamily="2" charset="0"/>
                <a:ea typeface="宋体" panose="02010600030101010101" pitchFamily="2" charset="-122"/>
              </a:rPr>
              <a:t>。具有</a:t>
            </a:r>
            <a:r>
              <a:rPr lang="en-US" altLang="x-none" sz="2800" b="1" dirty="0">
                <a:latin typeface="Times New Roman" panose="02020603050405020304" pitchFamily="2" charset="0"/>
                <a:ea typeface="宋体" panose="02010600030101010101" pitchFamily="2" charset="-122"/>
              </a:rPr>
              <a:t>n(n-1)/2</a:t>
            </a:r>
            <a:r>
              <a:rPr lang="zh-CN" altLang="en-US" sz="2800" b="1" dirty="0">
                <a:latin typeface="Times New Roman" panose="02020603050405020304" pitchFamily="2" charset="0"/>
                <a:ea typeface="宋体" panose="02010600030101010101" pitchFamily="2" charset="-122"/>
              </a:rPr>
              <a:t>条边的无向图称为完全无向图。</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完全无向图另外的定义是：</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对于无向图</a:t>
            </a:r>
            <a:r>
              <a:rPr lang="en-US" altLang="x-none" sz="2800" b="1" dirty="0">
                <a:latin typeface="Times New Roman" panose="02020603050405020304" pitchFamily="2" charset="0"/>
                <a:ea typeface="宋体" panose="02010600030101010101" pitchFamily="2" charset="-122"/>
              </a:rPr>
              <a:t>G=(V</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E)</a:t>
            </a:r>
            <a:r>
              <a:rPr lang="zh-CN" altLang="en-US" sz="2800" b="1" dirty="0">
                <a:latin typeface="Times New Roman" panose="02020603050405020304" pitchFamily="2" charset="0"/>
                <a:ea typeface="宋体" panose="02010600030101010101" pitchFamily="2" charset="-122"/>
              </a:rPr>
              <a:t>，若</a:t>
            </a:r>
            <a:r>
              <a:rPr lang="zh-CN" altLang="en-US"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v</a:t>
            </a:r>
            <a:r>
              <a:rPr lang="en-US" altLang="x-none" sz="2800" b="1" baseline="-20000"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v</a:t>
            </a:r>
            <a:r>
              <a:rPr lang="en-US" altLang="x-none" sz="2800" b="1" baseline="-20000" dirty="0">
                <a:latin typeface="Times New Roman" panose="02020603050405020304" pitchFamily="2" charset="0"/>
                <a:ea typeface="宋体" panose="02010600030101010101" pitchFamily="2" charset="-122"/>
              </a:rPr>
              <a:t>j</a:t>
            </a:r>
            <a:r>
              <a:rPr lang="en-US" altLang="x-none"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V </a:t>
            </a:r>
            <a:r>
              <a:rPr lang="zh-CN" altLang="en-US" sz="2800" b="1" dirty="0">
                <a:latin typeface="Times New Roman" panose="02020603050405020304" pitchFamily="2" charset="0"/>
                <a:ea typeface="宋体" panose="02010600030101010101" pitchFamily="2" charset="-122"/>
              </a:rPr>
              <a:t>，当</a:t>
            </a:r>
            <a:r>
              <a:rPr lang="en-US" altLang="x-none" sz="2800" b="1" dirty="0">
                <a:latin typeface="Times New Roman" panose="02020603050405020304" pitchFamily="2" charset="0"/>
                <a:ea typeface="宋体" panose="02010600030101010101" pitchFamily="2" charset="-122"/>
              </a:rPr>
              <a:t>v</a:t>
            </a:r>
            <a:r>
              <a:rPr lang="en-US" altLang="x-none" sz="2800" b="1" baseline="-20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≠v</a:t>
            </a:r>
            <a:r>
              <a:rPr lang="en-US" altLang="x-none" sz="2800" b="1" baseline="-20000" dirty="0">
                <a:latin typeface="Times New Roman" panose="02020603050405020304" pitchFamily="2" charset="0"/>
                <a:ea typeface="宋体" panose="02010600030101010101" pitchFamily="2" charset="-122"/>
              </a:rPr>
              <a:t>j</a:t>
            </a:r>
            <a:r>
              <a:rPr lang="zh-CN" altLang="en-US" sz="2800" b="1" dirty="0">
                <a:latin typeface="Times New Roman" panose="02020603050405020304" pitchFamily="2" charset="0"/>
                <a:ea typeface="宋体" panose="02010600030101010101" pitchFamily="2" charset="-122"/>
              </a:rPr>
              <a:t>时，有</a:t>
            </a:r>
            <a:r>
              <a:rPr lang="en-US" altLang="x-none" sz="2800" b="1" dirty="0">
                <a:latin typeface="Times New Roman" panose="02020603050405020304" pitchFamily="2" charset="0"/>
                <a:ea typeface="宋体" panose="02010600030101010101" pitchFamily="2" charset="-122"/>
              </a:rPr>
              <a:t>(v</a:t>
            </a:r>
            <a:r>
              <a:rPr lang="en-US" altLang="x-none" sz="2800" b="1" baseline="-20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 ,v</a:t>
            </a:r>
            <a:r>
              <a:rPr lang="en-US" altLang="x-none" sz="2800" b="1" baseline="-20000" dirty="0">
                <a:latin typeface="Times New Roman" panose="02020603050405020304" pitchFamily="2" charset="0"/>
                <a:ea typeface="宋体" panose="02010600030101010101" pitchFamily="2" charset="-122"/>
              </a:rPr>
              <a:t>j</a:t>
            </a:r>
            <a:r>
              <a:rPr lang="en-US" altLang="x-none"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E</a:t>
            </a:r>
            <a:r>
              <a:rPr lang="zh-CN" altLang="en-US" sz="2800" b="1" dirty="0">
                <a:latin typeface="Times New Roman" panose="02020603050405020304" pitchFamily="2" charset="0"/>
                <a:ea typeface="宋体" panose="02010600030101010101" pitchFamily="2" charset="-122"/>
              </a:rPr>
              <a:t>，即</a:t>
            </a:r>
            <a:r>
              <a:rPr lang="zh-CN" altLang="en-US" sz="2800" b="1" dirty="0">
                <a:solidFill>
                  <a:schemeClr val="accent1"/>
                </a:solidFill>
                <a:latin typeface="Times New Roman" panose="02020603050405020304" pitchFamily="2" charset="0"/>
                <a:ea typeface="宋体" panose="02010600030101010101" pitchFamily="2" charset="-122"/>
              </a:rPr>
              <a:t>图中任意两个不同的顶点间都有一条无向边</a:t>
            </a:r>
            <a:r>
              <a:rPr lang="zh-CN" altLang="en-US" sz="2800" b="1" dirty="0">
                <a:latin typeface="Times New Roman" panose="02020603050405020304" pitchFamily="2" charset="0"/>
                <a:ea typeface="宋体" panose="02010600030101010101" pitchFamily="2" charset="-122"/>
              </a:rPr>
              <a:t>，这样的无向图称为</a:t>
            </a:r>
            <a:r>
              <a:rPr lang="zh-CN" altLang="en-US" sz="2800" b="1" dirty="0">
                <a:solidFill>
                  <a:schemeClr val="folHlink"/>
                </a:solidFill>
                <a:latin typeface="Times New Roman" panose="02020603050405020304" pitchFamily="2" charset="0"/>
                <a:ea typeface="宋体" panose="02010600030101010101" pitchFamily="2" charset="-122"/>
              </a:rPr>
              <a:t>完全无向图</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p:txBody>
      </p:sp>
      <p:grpSp>
        <p:nvGrpSpPr>
          <p:cNvPr id="379906" name="组合 425986"/>
          <p:cNvGrpSpPr/>
          <p:nvPr/>
        </p:nvGrpSpPr>
        <p:grpSpPr>
          <a:xfrm>
            <a:off x="3013075" y="188913"/>
            <a:ext cx="4451350" cy="2016125"/>
            <a:chOff x="0" y="0"/>
            <a:chExt cx="2804" cy="1270"/>
          </a:xfrm>
        </p:grpSpPr>
        <p:grpSp>
          <p:nvGrpSpPr>
            <p:cNvPr id="379907" name="组合 425987"/>
            <p:cNvGrpSpPr/>
            <p:nvPr/>
          </p:nvGrpSpPr>
          <p:grpSpPr>
            <a:xfrm>
              <a:off x="1739" y="2"/>
              <a:ext cx="1065" cy="952"/>
              <a:chOff x="0" y="0"/>
              <a:chExt cx="1065" cy="952"/>
            </a:xfrm>
          </p:grpSpPr>
          <p:grpSp>
            <p:nvGrpSpPr>
              <p:cNvPr id="379908" name="组合 425988"/>
              <p:cNvGrpSpPr/>
              <p:nvPr/>
            </p:nvGrpSpPr>
            <p:grpSpPr>
              <a:xfrm>
                <a:off x="96" y="0"/>
                <a:ext cx="816" cy="680"/>
                <a:chOff x="0" y="0"/>
                <a:chExt cx="826" cy="699"/>
              </a:xfrm>
            </p:grpSpPr>
            <p:sp>
              <p:nvSpPr>
                <p:cNvPr id="379909" name="椭圆 425989"/>
                <p:cNvSpPr/>
                <p:nvPr/>
              </p:nvSpPr>
              <p:spPr>
                <a:xfrm>
                  <a:off x="0" y="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79910" name="椭圆 425990"/>
                <p:cNvSpPr/>
                <p:nvPr/>
              </p:nvSpPr>
              <p:spPr>
                <a:xfrm>
                  <a:off x="17" y="472"/>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79911" name="椭圆 425991"/>
                <p:cNvSpPr/>
                <p:nvPr/>
              </p:nvSpPr>
              <p:spPr>
                <a:xfrm>
                  <a:off x="577" y="464"/>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79912" name="椭圆 425992"/>
                <p:cNvSpPr/>
                <p:nvPr/>
              </p:nvSpPr>
              <p:spPr>
                <a:xfrm>
                  <a:off x="567" y="0"/>
                  <a:ext cx="249"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79913" name="直接连接符 425993"/>
                <p:cNvSpPr/>
                <p:nvPr/>
              </p:nvSpPr>
              <p:spPr>
                <a:xfrm>
                  <a:off x="137" y="232"/>
                  <a:ext cx="0" cy="249"/>
                </a:xfrm>
                <a:prstGeom prst="line">
                  <a:avLst/>
                </a:prstGeom>
                <a:ln w="19050" cap="flat" cmpd="sng">
                  <a:solidFill>
                    <a:schemeClr val="tx1"/>
                  </a:solidFill>
                  <a:prstDash val="solid"/>
                  <a:round/>
                  <a:headEnd type="none" w="med" len="med"/>
                  <a:tailEnd type="none" w="med" len="med"/>
                </a:ln>
              </p:spPr>
            </p:sp>
            <p:sp>
              <p:nvSpPr>
                <p:cNvPr id="379914" name="直接连接符 425994"/>
                <p:cNvSpPr/>
                <p:nvPr/>
              </p:nvSpPr>
              <p:spPr>
                <a:xfrm>
                  <a:off x="697" y="224"/>
                  <a:ext cx="0" cy="249"/>
                </a:xfrm>
                <a:prstGeom prst="line">
                  <a:avLst/>
                </a:prstGeom>
                <a:ln w="19050" cap="flat" cmpd="sng">
                  <a:solidFill>
                    <a:schemeClr val="tx1"/>
                  </a:solidFill>
                  <a:prstDash val="solid"/>
                  <a:round/>
                  <a:headEnd type="none" w="med" len="med"/>
                  <a:tailEnd type="none" w="med" len="med"/>
                </a:ln>
              </p:spPr>
            </p:sp>
            <p:sp>
              <p:nvSpPr>
                <p:cNvPr id="379915" name="直接连接符 425995"/>
                <p:cNvSpPr/>
                <p:nvPr/>
              </p:nvSpPr>
              <p:spPr>
                <a:xfrm>
                  <a:off x="217" y="176"/>
                  <a:ext cx="384" cy="336"/>
                </a:xfrm>
                <a:prstGeom prst="line">
                  <a:avLst/>
                </a:prstGeom>
                <a:ln w="9525" cap="flat" cmpd="sng">
                  <a:solidFill>
                    <a:schemeClr val="tx1"/>
                  </a:solidFill>
                  <a:prstDash val="solid"/>
                  <a:round/>
                  <a:headEnd type="none" w="med" len="med"/>
                  <a:tailEnd type="none" w="med" len="med"/>
                </a:ln>
              </p:spPr>
            </p:sp>
            <p:sp>
              <p:nvSpPr>
                <p:cNvPr id="379916" name="直接连接符 425996"/>
                <p:cNvSpPr/>
                <p:nvPr/>
              </p:nvSpPr>
              <p:spPr>
                <a:xfrm>
                  <a:off x="249" y="96"/>
                  <a:ext cx="317" cy="0"/>
                </a:xfrm>
                <a:prstGeom prst="line">
                  <a:avLst/>
                </a:prstGeom>
                <a:ln w="9525" cap="flat" cmpd="sng">
                  <a:solidFill>
                    <a:schemeClr val="tx1"/>
                  </a:solidFill>
                  <a:prstDash val="solid"/>
                  <a:round/>
                  <a:headEnd type="none" w="med" len="med"/>
                  <a:tailEnd type="none" w="med" len="med"/>
                </a:ln>
              </p:spPr>
            </p:sp>
            <p:sp>
              <p:nvSpPr>
                <p:cNvPr id="379917" name="直接连接符 425997"/>
                <p:cNvSpPr/>
                <p:nvPr/>
              </p:nvSpPr>
              <p:spPr>
                <a:xfrm>
                  <a:off x="265" y="592"/>
                  <a:ext cx="317" cy="0"/>
                </a:xfrm>
                <a:prstGeom prst="line">
                  <a:avLst/>
                </a:prstGeom>
                <a:ln w="9525" cap="flat" cmpd="sng">
                  <a:solidFill>
                    <a:schemeClr val="tx1"/>
                  </a:solidFill>
                  <a:prstDash val="solid"/>
                  <a:round/>
                  <a:headEnd type="none" w="med" len="med"/>
                  <a:tailEnd type="none" w="med" len="med"/>
                </a:ln>
              </p:spPr>
            </p:sp>
            <p:sp>
              <p:nvSpPr>
                <p:cNvPr id="379918" name="直接连接符 425998"/>
                <p:cNvSpPr/>
                <p:nvPr/>
              </p:nvSpPr>
              <p:spPr>
                <a:xfrm flipV="1">
                  <a:off x="257" y="184"/>
                  <a:ext cx="340" cy="340"/>
                </a:xfrm>
                <a:prstGeom prst="line">
                  <a:avLst/>
                </a:prstGeom>
                <a:ln w="9525" cap="flat" cmpd="sng">
                  <a:solidFill>
                    <a:schemeClr val="tx1"/>
                  </a:solidFill>
                  <a:prstDash val="solid"/>
                  <a:round/>
                  <a:headEnd type="none" w="med" len="med"/>
                  <a:tailEnd type="none" w="med" len="med"/>
                </a:ln>
              </p:spPr>
            </p:sp>
          </p:grpSp>
          <p:sp>
            <p:nvSpPr>
              <p:cNvPr id="379919" name="矩形 425999"/>
              <p:cNvSpPr/>
              <p:nvPr/>
            </p:nvSpPr>
            <p:spPr>
              <a:xfrm>
                <a:off x="0" y="748"/>
                <a:ext cx="1065"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(b)   </a:t>
                </a:r>
                <a:r>
                  <a:rPr lang="zh-CN" altLang="en-US" sz="2000" b="1" dirty="0">
                    <a:latin typeface="Times New Roman" panose="02020603050405020304" pitchFamily="2" charset="0"/>
                    <a:ea typeface="宋体" panose="02010600030101010101" pitchFamily="2" charset="-122"/>
                  </a:rPr>
                  <a:t>无向图</a:t>
                </a:r>
                <a:r>
                  <a:rPr lang="en-US" altLang="x-none" sz="2000" b="1" dirty="0">
                    <a:latin typeface="Times New Roman" panose="02020603050405020304" pitchFamily="2" charset="0"/>
                    <a:ea typeface="宋体" panose="02010600030101010101" pitchFamily="2" charset="-122"/>
                  </a:rPr>
                  <a:t>G2</a:t>
                </a:r>
                <a:r>
                  <a:rPr lang="en-US" altLang="x-none" sz="2000" dirty="0">
                    <a:latin typeface="Times New Roman" panose="02020603050405020304" pitchFamily="2" charset="0"/>
                    <a:ea typeface="宋体" panose="02010600030101010101" pitchFamily="2" charset="-122"/>
                  </a:rPr>
                  <a:t> </a:t>
                </a:r>
                <a:endParaRPr lang="en-US" altLang="x-none" sz="2000" dirty="0">
                  <a:latin typeface="Times New Roman" panose="02020603050405020304" pitchFamily="2" charset="0"/>
                  <a:ea typeface="宋体" panose="02010600030101010101" pitchFamily="2" charset="-122"/>
                </a:endParaRPr>
              </a:p>
            </p:txBody>
          </p:sp>
        </p:grpSp>
        <p:sp>
          <p:nvSpPr>
            <p:cNvPr id="379920" name="矩形 426000"/>
            <p:cNvSpPr/>
            <p:nvPr/>
          </p:nvSpPr>
          <p:spPr>
            <a:xfrm>
              <a:off x="1059" y="1066"/>
              <a:ext cx="1179" cy="204"/>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7-1  </a:t>
              </a:r>
              <a:r>
                <a:rPr lang="zh-CN" altLang="en-US" sz="2000" b="1" dirty="0">
                  <a:latin typeface="Times New Roman" panose="02020603050405020304" pitchFamily="2" charset="0"/>
                  <a:ea typeface="宋体" panose="02010600030101010101" pitchFamily="2" charset="-122"/>
                </a:rPr>
                <a:t>图的示例</a:t>
              </a:r>
              <a:endParaRPr lang="zh-CN" altLang="en-US" sz="2000" b="1" dirty="0">
                <a:latin typeface="Times New Roman" panose="02020603050405020304" pitchFamily="2" charset="0"/>
                <a:ea typeface="宋体" panose="02010600030101010101" pitchFamily="2" charset="-122"/>
              </a:endParaRPr>
            </a:p>
          </p:txBody>
        </p:sp>
        <p:grpSp>
          <p:nvGrpSpPr>
            <p:cNvPr id="379921" name="组合 426001"/>
            <p:cNvGrpSpPr/>
            <p:nvPr/>
          </p:nvGrpSpPr>
          <p:grpSpPr>
            <a:xfrm>
              <a:off x="0" y="0"/>
              <a:ext cx="1104" cy="1022"/>
              <a:chOff x="0" y="0"/>
              <a:chExt cx="1104" cy="1022"/>
            </a:xfrm>
          </p:grpSpPr>
          <p:sp>
            <p:nvSpPr>
              <p:cNvPr id="379922" name="矩形 426002"/>
              <p:cNvSpPr/>
              <p:nvPr/>
            </p:nvSpPr>
            <p:spPr>
              <a:xfrm>
                <a:off x="6" y="818"/>
                <a:ext cx="1065"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(a)   </a:t>
                </a:r>
                <a:r>
                  <a:rPr lang="zh-CN" altLang="en-US" sz="2000" b="1" dirty="0">
                    <a:latin typeface="Times New Roman" panose="02020603050405020304" pitchFamily="2" charset="0"/>
                    <a:ea typeface="宋体" panose="02010600030101010101" pitchFamily="2" charset="-122"/>
                  </a:rPr>
                  <a:t>有向图</a:t>
                </a:r>
                <a:r>
                  <a:rPr lang="en-US" altLang="x-none" sz="2000" b="1" dirty="0">
                    <a:latin typeface="Times New Roman" panose="02020603050405020304" pitchFamily="2" charset="0"/>
                    <a:ea typeface="宋体" panose="02010600030101010101" pitchFamily="2" charset="-122"/>
                  </a:rPr>
                  <a:t>G1</a:t>
                </a:r>
                <a:r>
                  <a:rPr lang="en-US" altLang="x-none" sz="2000" dirty="0">
                    <a:latin typeface="Times New Roman" panose="02020603050405020304" pitchFamily="2" charset="0"/>
                    <a:ea typeface="宋体" panose="02010600030101010101" pitchFamily="2" charset="-122"/>
                  </a:rPr>
                  <a:t> </a:t>
                </a:r>
                <a:endParaRPr lang="en-US" altLang="x-none" sz="2000" dirty="0">
                  <a:latin typeface="Times New Roman" panose="02020603050405020304" pitchFamily="2" charset="0"/>
                  <a:ea typeface="宋体" panose="02010600030101010101" pitchFamily="2" charset="-122"/>
                </a:endParaRPr>
              </a:p>
            </p:txBody>
          </p:sp>
          <p:grpSp>
            <p:nvGrpSpPr>
              <p:cNvPr id="379923" name="组合 426003"/>
              <p:cNvGrpSpPr/>
              <p:nvPr/>
            </p:nvGrpSpPr>
            <p:grpSpPr>
              <a:xfrm>
                <a:off x="0" y="0"/>
                <a:ext cx="1104" cy="773"/>
                <a:chOff x="0" y="0"/>
                <a:chExt cx="1104" cy="773"/>
              </a:xfrm>
            </p:grpSpPr>
            <p:sp>
              <p:nvSpPr>
                <p:cNvPr id="379924" name="椭圆 426004"/>
                <p:cNvSpPr/>
                <p:nvPr/>
              </p:nvSpPr>
              <p:spPr>
                <a:xfrm>
                  <a:off x="1" y="0"/>
                  <a:ext cx="247" cy="226"/>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379925" name="椭圆 426005"/>
                <p:cNvSpPr/>
                <p:nvPr/>
              </p:nvSpPr>
              <p:spPr>
                <a:xfrm>
                  <a:off x="0" y="547"/>
                  <a:ext cx="247" cy="226"/>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379926" name="椭圆 426006"/>
                <p:cNvSpPr/>
                <p:nvPr/>
              </p:nvSpPr>
              <p:spPr>
                <a:xfrm>
                  <a:off x="858" y="8"/>
                  <a:ext cx="246" cy="226"/>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379927" name="椭圆 426007"/>
                <p:cNvSpPr/>
                <p:nvPr/>
              </p:nvSpPr>
              <p:spPr>
                <a:xfrm>
                  <a:off x="842" y="542"/>
                  <a:ext cx="247" cy="226"/>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379928" name="椭圆 426008"/>
                <p:cNvSpPr/>
                <p:nvPr/>
              </p:nvSpPr>
              <p:spPr>
                <a:xfrm>
                  <a:off x="429" y="300"/>
                  <a:ext cx="247" cy="226"/>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sp>
              <p:nvSpPr>
                <p:cNvPr id="379929" name="直接连接符 426009"/>
                <p:cNvSpPr/>
                <p:nvPr/>
              </p:nvSpPr>
              <p:spPr>
                <a:xfrm>
                  <a:off x="112" y="231"/>
                  <a:ext cx="0" cy="316"/>
                </a:xfrm>
                <a:prstGeom prst="line">
                  <a:avLst/>
                </a:prstGeom>
                <a:ln w="19050" cap="flat" cmpd="sng">
                  <a:solidFill>
                    <a:schemeClr val="tx1"/>
                  </a:solidFill>
                  <a:prstDash val="solid"/>
                  <a:round/>
                  <a:headEnd type="none" w="med" len="med"/>
                  <a:tailEnd type="triangle" w="med" len="med"/>
                </a:ln>
              </p:spPr>
            </p:sp>
            <p:sp>
              <p:nvSpPr>
                <p:cNvPr id="379930" name="直接连接符 426010"/>
                <p:cNvSpPr/>
                <p:nvPr/>
              </p:nvSpPr>
              <p:spPr>
                <a:xfrm>
                  <a:off x="969" y="231"/>
                  <a:ext cx="0" cy="316"/>
                </a:xfrm>
                <a:prstGeom prst="line">
                  <a:avLst/>
                </a:prstGeom>
                <a:ln w="19050" cap="flat" cmpd="sng">
                  <a:solidFill>
                    <a:schemeClr val="tx1"/>
                  </a:solidFill>
                  <a:prstDash val="solid"/>
                  <a:round/>
                  <a:headEnd type="triangle" w="med" len="med"/>
                  <a:tailEnd type="none" w="med" len="med"/>
                </a:ln>
              </p:spPr>
            </p:sp>
            <p:sp>
              <p:nvSpPr>
                <p:cNvPr id="379931" name="直接连接符 426011"/>
                <p:cNvSpPr/>
                <p:nvPr/>
              </p:nvSpPr>
              <p:spPr>
                <a:xfrm>
                  <a:off x="239" y="104"/>
                  <a:ext cx="619" cy="0"/>
                </a:xfrm>
                <a:prstGeom prst="line">
                  <a:avLst/>
                </a:prstGeom>
                <a:ln w="19050" cap="flat" cmpd="sng">
                  <a:solidFill>
                    <a:schemeClr val="tx1"/>
                  </a:solidFill>
                  <a:prstDash val="solid"/>
                  <a:round/>
                  <a:headEnd type="none" w="med" len="med"/>
                  <a:tailEnd type="triangle" w="med" len="med"/>
                </a:ln>
              </p:spPr>
            </p:sp>
            <p:sp>
              <p:nvSpPr>
                <p:cNvPr id="379932" name="直接连接符 426012"/>
                <p:cNvSpPr/>
                <p:nvPr/>
              </p:nvSpPr>
              <p:spPr>
                <a:xfrm>
                  <a:off x="207" y="192"/>
                  <a:ext cx="247" cy="158"/>
                </a:xfrm>
                <a:prstGeom prst="line">
                  <a:avLst/>
                </a:prstGeom>
                <a:ln w="19050" cap="flat" cmpd="sng">
                  <a:solidFill>
                    <a:schemeClr val="tx1"/>
                  </a:solidFill>
                  <a:prstDash val="solid"/>
                  <a:round/>
                  <a:headEnd type="none" w="med" len="med"/>
                  <a:tailEnd type="triangle" w="med" len="med"/>
                </a:ln>
              </p:spPr>
            </p:sp>
            <p:sp>
              <p:nvSpPr>
                <p:cNvPr id="379933" name="直接连接符 426013"/>
                <p:cNvSpPr/>
                <p:nvPr/>
              </p:nvSpPr>
              <p:spPr>
                <a:xfrm>
                  <a:off x="255" y="670"/>
                  <a:ext cx="584" cy="0"/>
                </a:xfrm>
                <a:prstGeom prst="line">
                  <a:avLst/>
                </a:prstGeom>
                <a:ln w="19050" cap="flat" cmpd="sng">
                  <a:solidFill>
                    <a:schemeClr val="tx1"/>
                  </a:solidFill>
                  <a:prstDash val="solid"/>
                  <a:round/>
                  <a:headEnd type="none" w="med" len="med"/>
                  <a:tailEnd type="triangle" w="med" len="med"/>
                </a:ln>
              </p:spPr>
            </p:sp>
            <p:sp>
              <p:nvSpPr>
                <p:cNvPr id="379934" name="直接连接符 426014"/>
                <p:cNvSpPr/>
                <p:nvPr/>
              </p:nvSpPr>
              <p:spPr>
                <a:xfrm>
                  <a:off x="659" y="462"/>
                  <a:ext cx="225" cy="113"/>
                </a:xfrm>
                <a:prstGeom prst="line">
                  <a:avLst/>
                </a:prstGeom>
                <a:ln w="19050" cap="flat" cmpd="sng">
                  <a:solidFill>
                    <a:schemeClr val="tx1"/>
                  </a:solidFill>
                  <a:prstDash val="solid"/>
                  <a:round/>
                  <a:headEnd type="none" w="med" len="med"/>
                  <a:tailEnd type="triangle" w="med" len="med"/>
                </a:ln>
              </p:spPr>
            </p:sp>
            <p:sp>
              <p:nvSpPr>
                <p:cNvPr id="379935" name="直接连接符 426015"/>
                <p:cNvSpPr/>
                <p:nvPr/>
              </p:nvSpPr>
              <p:spPr>
                <a:xfrm flipV="1">
                  <a:off x="225" y="497"/>
                  <a:ext cx="240" cy="96"/>
                </a:xfrm>
                <a:prstGeom prst="line">
                  <a:avLst/>
                </a:prstGeom>
                <a:ln w="19050" cap="flat" cmpd="sng">
                  <a:solidFill>
                    <a:schemeClr val="tx1"/>
                  </a:solidFill>
                  <a:prstDash val="solid"/>
                  <a:round/>
                  <a:headEnd type="none" w="med" len="med"/>
                  <a:tailEnd type="triangle" w="med" len="med"/>
                </a:ln>
              </p:spPr>
            </p:sp>
            <p:sp>
              <p:nvSpPr>
                <p:cNvPr id="379936" name="未知"/>
                <p:cNvSpPr/>
                <p:nvPr/>
              </p:nvSpPr>
              <p:spPr>
                <a:xfrm>
                  <a:off x="233" y="145"/>
                  <a:ext cx="720" cy="400"/>
                </a:xfrm>
                <a:custGeom>
                  <a:avLst/>
                  <a:gdLst/>
                  <a:ahLst/>
                  <a:cxnLst/>
                  <a:pathLst>
                    <a:path w="720" h="400">
                      <a:moveTo>
                        <a:pt x="720" y="400"/>
                      </a:moveTo>
                      <a:cubicBezTo>
                        <a:pt x="612" y="264"/>
                        <a:pt x="504" y="128"/>
                        <a:pt x="384" y="64"/>
                      </a:cubicBezTo>
                      <a:cubicBezTo>
                        <a:pt x="264" y="0"/>
                        <a:pt x="64" y="24"/>
                        <a:pt x="0" y="16"/>
                      </a:cubicBezTo>
                    </a:path>
                  </a:pathLst>
                </a:custGeom>
                <a:noFill/>
                <a:ln w="19050" cap="flat" cmpd="sng">
                  <a:solidFill>
                    <a:schemeClr val="tx1"/>
                  </a:solidFill>
                  <a:prstDash val="solid"/>
                  <a:round/>
                  <a:headEnd type="none" w="med" len="med"/>
                  <a:tailEnd type="triangle" w="med" len="med"/>
                </a:ln>
              </p:spPr>
              <p:txBody>
                <a:bodyPr/>
                <a:p>
                  <a:endParaRPr lang="zh-CN" altLang="en-US" sz="2400"/>
                </a:p>
              </p:txBody>
            </p:sp>
          </p:grpSp>
        </p:gr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82" name="标题 481281"/>
          <p:cNvSpPr>
            <a:spLocks noGrp="1"/>
          </p:cNvSpPr>
          <p:nvPr>
            <p:ph type="title"/>
          </p:nvPr>
        </p:nvSpPr>
        <p:spPr>
          <a:xfrm>
            <a:off x="2368550" y="222250"/>
            <a:ext cx="6248400" cy="685800"/>
          </a:xfrm>
        </p:spPr>
        <p:txBody>
          <a:bodyPr lIns="92075" tIns="46038" rIns="92075" bIns="46038" anchor="ctr"/>
          <a:p>
            <a:pPr fontAlgn="base"/>
            <a:r>
              <a:rPr lang="en-US" altLang="x-none" b="1" strike="noStrike" noProof="1" dirty="0">
                <a:latin typeface="Times New Roman" panose="02020603050405020304" pitchFamily="2" charset="0"/>
              </a:rPr>
              <a:t>7.3.1  </a:t>
            </a:r>
            <a:r>
              <a:rPr lang="zh-CN" altLang="en-US" b="1" strike="noStrike" noProof="1" dirty="0">
                <a:latin typeface="楷体_GB2312" pitchFamily="1" charset="-122"/>
                <a:ea typeface="楷体_GB2312" pitchFamily="1" charset="-122"/>
              </a:rPr>
              <a:t>深度优先搜索算法</a:t>
            </a:r>
            <a:endParaRPr lang="zh-CN" altLang="en-US" b="1" strike="noStrike" noProof="1" dirty="0">
              <a:latin typeface="楷体_GB2312" pitchFamily="1" charset="-122"/>
              <a:ea typeface="楷体_GB2312" pitchFamily="1" charset="-122"/>
            </a:endParaRPr>
          </a:p>
        </p:txBody>
      </p:sp>
      <p:sp>
        <p:nvSpPr>
          <p:cNvPr id="435202" name="文本占位符 481282"/>
          <p:cNvSpPr>
            <a:spLocks noGrp="1"/>
          </p:cNvSpPr>
          <p:nvPr>
            <p:ph idx="1"/>
          </p:nvPr>
        </p:nvSpPr>
        <p:spPr>
          <a:xfrm>
            <a:off x="1676400" y="1111250"/>
            <a:ext cx="8812213" cy="5557838"/>
          </a:xfrm>
        </p:spPr>
        <p:txBody>
          <a:bodyPr anchor="t"/>
          <a:p>
            <a:pPr marL="0" indent="0">
              <a:lnSpc>
                <a:spcPct val="110000"/>
              </a:lnSpc>
              <a:buNone/>
            </a:pPr>
            <a:r>
              <a:rPr lang="zh-CN" altLang="en-US" b="1" dirty="0">
                <a:solidFill>
                  <a:schemeClr val="folHlink"/>
                </a:solidFill>
                <a:latin typeface="宋体" panose="02010600030101010101" pitchFamily="2" charset="-122"/>
              </a:rPr>
              <a:t>   深度优先搜索</a:t>
            </a:r>
            <a:r>
              <a:rPr lang="en-US" altLang="x-none" b="1" dirty="0"/>
              <a:t>(</a:t>
            </a:r>
            <a:r>
              <a:rPr lang="en-US" altLang="x-none" b="1" dirty="0">
                <a:solidFill>
                  <a:schemeClr val="accent1"/>
                </a:solidFill>
              </a:rPr>
              <a:t>D</a:t>
            </a:r>
            <a:r>
              <a:rPr lang="en-US" altLang="x-none" b="1" dirty="0"/>
              <a:t>epth</a:t>
            </a:r>
            <a:r>
              <a:rPr lang="en-US" altLang="x-none" b="1" dirty="0">
                <a:solidFill>
                  <a:schemeClr val="accent1"/>
                </a:solidFill>
              </a:rPr>
              <a:t> F</a:t>
            </a:r>
            <a:r>
              <a:rPr lang="en-US" altLang="x-none" b="1" dirty="0"/>
              <a:t>irst </a:t>
            </a:r>
            <a:r>
              <a:rPr lang="en-US" altLang="x-none" b="1" dirty="0">
                <a:solidFill>
                  <a:schemeClr val="accent1"/>
                </a:solidFill>
              </a:rPr>
              <a:t>S</a:t>
            </a:r>
            <a:r>
              <a:rPr lang="en-US" altLang="x-none" b="1" dirty="0"/>
              <a:t>earch--</a:t>
            </a:r>
            <a:r>
              <a:rPr lang="en-US" altLang="x-none" b="1" dirty="0">
                <a:solidFill>
                  <a:schemeClr val="folHlink"/>
                </a:solidFill>
              </a:rPr>
              <a:t>DFS</a:t>
            </a:r>
            <a:r>
              <a:rPr lang="en-US" altLang="x-none" b="1" dirty="0"/>
              <a:t>)</a:t>
            </a:r>
            <a:r>
              <a:rPr lang="zh-CN" altLang="en-US" sz="2800" b="1" dirty="0"/>
              <a:t>遍历类似</a:t>
            </a:r>
            <a:r>
              <a:rPr lang="zh-CN" altLang="en-US" b="1" dirty="0">
                <a:solidFill>
                  <a:schemeClr val="folHlink"/>
                </a:solidFill>
              </a:rPr>
              <a:t>树的先序遍历</a:t>
            </a:r>
            <a:r>
              <a:rPr lang="zh-CN" altLang="en-US" sz="2800" b="1" dirty="0">
                <a:latin typeface="宋体" panose="02010600030101010101" pitchFamily="2" charset="-122"/>
              </a:rPr>
              <a:t>，是</a:t>
            </a:r>
            <a:r>
              <a:rPr lang="zh-CN" altLang="en-US" sz="2800" b="1" dirty="0"/>
              <a:t>树的先序遍历的推广</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en-US" altLang="x-none" sz="3600" b="1" dirty="0">
                <a:solidFill>
                  <a:schemeClr val="tx2"/>
                </a:solidFill>
              </a:rPr>
              <a:t>1</a:t>
            </a:r>
            <a:r>
              <a:rPr lang="en-US" altLang="x-none" sz="3600" b="1" dirty="0">
                <a:solidFill>
                  <a:schemeClr val="tx2"/>
                </a:solidFill>
                <a:latin typeface="宋体" panose="02010600030101010101" pitchFamily="2" charset="-122"/>
              </a:rPr>
              <a:t> </a:t>
            </a:r>
            <a:r>
              <a:rPr lang="zh-CN" altLang="en-US" sz="3600" b="1" dirty="0">
                <a:solidFill>
                  <a:schemeClr val="tx2"/>
                </a:solidFill>
                <a:latin typeface="楷体_GB2312" pitchFamily="1" charset="-122"/>
                <a:ea typeface="楷体_GB2312" pitchFamily="1" charset="-122"/>
              </a:rPr>
              <a:t>算法思想</a:t>
            </a:r>
            <a:endParaRPr lang="zh-CN" altLang="en-US" sz="3600" b="1" dirty="0">
              <a:solidFill>
                <a:schemeClr val="tx2"/>
              </a:solidFill>
              <a:latin typeface="楷体_GB2312" pitchFamily="1" charset="-122"/>
              <a:ea typeface="楷体_GB2312" pitchFamily="1" charset="-122"/>
            </a:endParaRPr>
          </a:p>
          <a:p>
            <a:pPr marL="0" indent="0">
              <a:lnSpc>
                <a:spcPct val="110000"/>
              </a:lnSpc>
              <a:buNone/>
            </a:pPr>
            <a:r>
              <a:rPr lang="zh-CN" altLang="en-US" sz="2800" b="1" dirty="0">
                <a:latin typeface="宋体" panose="02010600030101010101" pitchFamily="2" charset="-122"/>
              </a:rPr>
              <a:t>设初始状态时图中的所有顶点未被访问，则：</a:t>
            </a:r>
            <a:endParaRPr lang="zh-CN" altLang="en-US" sz="2800" b="1" dirty="0">
              <a:latin typeface="宋体" panose="02010600030101010101" pitchFamily="2" charset="-122"/>
            </a:endParaRPr>
          </a:p>
          <a:p>
            <a:pPr marL="533400" lvl="1" indent="0">
              <a:lnSpc>
                <a:spcPct val="110000"/>
              </a:lnSpc>
              <a:buNone/>
            </a:pPr>
            <a:r>
              <a:rPr lang="zh-CN" altLang="en-US" b="1" dirty="0">
                <a:latin typeface="宋体" panose="02010600030101010101" pitchFamily="2" charset="-122"/>
              </a:rPr>
              <a:t>⑴</a:t>
            </a:r>
            <a:r>
              <a:rPr lang="zh-CN" altLang="en-US" b="1" dirty="0"/>
              <a:t> </a:t>
            </a:r>
            <a:r>
              <a:rPr lang="zh-CN" altLang="en-US" b="1" dirty="0">
                <a:latin typeface="宋体" panose="02010600030101010101" pitchFamily="2" charset="-122"/>
              </a:rPr>
              <a:t>：</a:t>
            </a:r>
            <a:r>
              <a:rPr lang="zh-CN" altLang="en-US" b="1" dirty="0"/>
              <a:t>从图中某个顶点</a:t>
            </a:r>
            <a:r>
              <a:rPr lang="en-US" altLang="x-none" b="1" dirty="0"/>
              <a:t>v</a:t>
            </a:r>
            <a:r>
              <a:rPr lang="en-US" altLang="x-none" b="1" baseline="-18000" dirty="0"/>
              <a:t>i</a:t>
            </a:r>
            <a:r>
              <a:rPr lang="zh-CN" altLang="en-US" b="1" dirty="0"/>
              <a:t>出发</a:t>
            </a:r>
            <a:r>
              <a:rPr lang="zh-CN" altLang="en-US" b="1" dirty="0">
                <a:latin typeface="宋体" panose="02010600030101010101" pitchFamily="2" charset="-122"/>
              </a:rPr>
              <a:t>，访问</a:t>
            </a:r>
            <a:r>
              <a:rPr lang="en-US" altLang="x-none" b="1" dirty="0"/>
              <a:t>v</a:t>
            </a:r>
            <a:r>
              <a:rPr lang="en-US" altLang="x-none" b="1" baseline="-18000" dirty="0"/>
              <a:t>i</a:t>
            </a:r>
            <a:r>
              <a:rPr lang="zh-CN" altLang="en-US" b="1" dirty="0">
                <a:latin typeface="宋体" panose="02010600030101010101" pitchFamily="2" charset="-122"/>
              </a:rPr>
              <a:t>；然后找到</a:t>
            </a:r>
            <a:r>
              <a:rPr lang="en-US" altLang="x-none" b="1" dirty="0"/>
              <a:t>v</a:t>
            </a:r>
            <a:r>
              <a:rPr lang="en-US" altLang="x-none" b="1" baseline="-18000" dirty="0"/>
              <a:t>i</a:t>
            </a:r>
            <a:r>
              <a:rPr lang="zh-CN" altLang="en-US" b="1" dirty="0"/>
              <a:t>的</a:t>
            </a:r>
            <a:r>
              <a:rPr lang="zh-CN" altLang="en-US" b="1" dirty="0">
                <a:latin typeface="宋体" panose="02010600030101010101" pitchFamily="2" charset="-122"/>
              </a:rPr>
              <a:t>一个邻接顶点</a:t>
            </a:r>
            <a:r>
              <a:rPr lang="en-US" altLang="x-none" b="1" dirty="0"/>
              <a:t>v</a:t>
            </a:r>
            <a:r>
              <a:rPr lang="en-US" altLang="x-none" b="1" baseline="-18000" dirty="0"/>
              <a:t>i1 </a:t>
            </a:r>
            <a:r>
              <a:rPr lang="zh-CN" altLang="en-US" b="1" dirty="0">
                <a:latin typeface="宋体" panose="02010600030101010101" pitchFamily="2" charset="-122"/>
              </a:rPr>
              <a:t>；</a:t>
            </a:r>
            <a:endParaRPr lang="zh-CN" altLang="en-US" b="1" dirty="0">
              <a:latin typeface="宋体" panose="02010600030101010101" pitchFamily="2" charset="-122"/>
            </a:endParaRPr>
          </a:p>
          <a:p>
            <a:pPr marL="533400" lvl="1" indent="0">
              <a:lnSpc>
                <a:spcPct val="110000"/>
              </a:lnSpc>
              <a:buNone/>
            </a:pPr>
            <a:r>
              <a:rPr lang="zh-CN" altLang="en-US" b="1" dirty="0">
                <a:latin typeface="宋体" panose="02010600030101010101" pitchFamily="2" charset="-122"/>
              </a:rPr>
              <a:t>⑵：从</a:t>
            </a:r>
            <a:r>
              <a:rPr lang="en-US" altLang="x-none" b="1" dirty="0"/>
              <a:t>v</a:t>
            </a:r>
            <a:r>
              <a:rPr lang="en-US" altLang="x-none" b="1" baseline="-18000" dirty="0"/>
              <a:t>i1</a:t>
            </a:r>
            <a:r>
              <a:rPr lang="zh-CN" altLang="en-US" b="1" dirty="0">
                <a:latin typeface="宋体" panose="02010600030101010101" pitchFamily="2" charset="-122"/>
              </a:rPr>
              <a:t>出发，深度优先搜索访问和</a:t>
            </a:r>
            <a:r>
              <a:rPr lang="en-US" altLang="x-none" b="1" dirty="0"/>
              <a:t>v</a:t>
            </a:r>
            <a:r>
              <a:rPr lang="en-US" altLang="x-none" b="1" baseline="-18000" dirty="0"/>
              <a:t>i1</a:t>
            </a:r>
            <a:r>
              <a:rPr lang="zh-CN" altLang="en-US" b="1" dirty="0"/>
              <a:t>相</a:t>
            </a:r>
            <a:r>
              <a:rPr lang="zh-CN" altLang="en-US" b="1" dirty="0">
                <a:latin typeface="宋体" panose="02010600030101010101" pitchFamily="2" charset="-122"/>
              </a:rPr>
              <a:t>邻接且未被访问的所有顶点；</a:t>
            </a:r>
            <a:endParaRPr lang="zh-CN" altLang="en-US" b="1" dirty="0">
              <a:latin typeface="宋体" panose="02010600030101010101" pitchFamily="2" charset="-122"/>
            </a:endParaRPr>
          </a:p>
          <a:p>
            <a:pPr marL="533400" lvl="1" indent="0">
              <a:lnSpc>
                <a:spcPct val="110000"/>
              </a:lnSpc>
              <a:buNone/>
            </a:pPr>
            <a:r>
              <a:rPr lang="zh-CN" altLang="en-US" b="1" dirty="0">
                <a:latin typeface="宋体" panose="02010600030101010101" pitchFamily="2" charset="-122"/>
              </a:rPr>
              <a:t>⑶：转⑴</a:t>
            </a:r>
            <a:r>
              <a:rPr lang="zh-CN" altLang="en-US" b="1" dirty="0"/>
              <a:t> </a:t>
            </a:r>
            <a:r>
              <a:rPr lang="zh-CN" altLang="en-US" b="1" dirty="0">
                <a:latin typeface="宋体" panose="02010600030101010101" pitchFamily="2" charset="-122"/>
              </a:rPr>
              <a:t>，直到和</a:t>
            </a:r>
            <a:r>
              <a:rPr lang="en-US" altLang="x-none" b="1" dirty="0"/>
              <a:t>v</a:t>
            </a:r>
            <a:r>
              <a:rPr lang="en-US" altLang="x-none" b="1" baseline="-18000" dirty="0"/>
              <a:t>i</a:t>
            </a:r>
            <a:r>
              <a:rPr lang="zh-CN" altLang="en-US" b="1" dirty="0"/>
              <a:t>相</a:t>
            </a:r>
            <a:r>
              <a:rPr lang="zh-CN" altLang="en-US" b="1" dirty="0">
                <a:latin typeface="宋体" panose="02010600030101010101" pitchFamily="2" charset="-122"/>
              </a:rPr>
              <a:t>邻接的所有顶点都被访问为止 </a:t>
            </a:r>
            <a:endParaRPr lang="zh-CN" altLang="en-US" b="1" dirty="0">
              <a:latin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36225" name="组合 482305"/>
          <p:cNvGrpSpPr/>
          <p:nvPr/>
        </p:nvGrpSpPr>
        <p:grpSpPr>
          <a:xfrm>
            <a:off x="2201863" y="2636838"/>
            <a:ext cx="6905625" cy="3876675"/>
            <a:chOff x="0" y="0"/>
            <a:chExt cx="4350" cy="2442"/>
          </a:xfrm>
        </p:grpSpPr>
        <p:sp>
          <p:nvSpPr>
            <p:cNvPr id="436226" name="矩形 482306"/>
            <p:cNvSpPr/>
            <p:nvPr/>
          </p:nvSpPr>
          <p:spPr>
            <a:xfrm>
              <a:off x="677" y="2238"/>
              <a:ext cx="2426" cy="204"/>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7-17  </a:t>
              </a:r>
              <a:r>
                <a:rPr lang="zh-CN" altLang="en-US" sz="2000" b="1" dirty="0">
                  <a:latin typeface="Times New Roman" panose="02020603050405020304" pitchFamily="2" charset="0"/>
                  <a:ea typeface="宋体" panose="02010600030101010101" pitchFamily="2" charset="-122"/>
                </a:rPr>
                <a:t>无向图深度优先搜索遍历</a:t>
              </a:r>
              <a:endParaRPr lang="zh-CN" altLang="en-US" sz="2000" b="1" dirty="0">
                <a:latin typeface="Times New Roman" panose="02020603050405020304" pitchFamily="2" charset="0"/>
                <a:ea typeface="宋体" panose="02010600030101010101" pitchFamily="2" charset="-122"/>
              </a:endParaRPr>
            </a:p>
          </p:txBody>
        </p:sp>
        <p:grpSp>
          <p:nvGrpSpPr>
            <p:cNvPr id="436227" name="组合 482307"/>
            <p:cNvGrpSpPr/>
            <p:nvPr/>
          </p:nvGrpSpPr>
          <p:grpSpPr>
            <a:xfrm>
              <a:off x="0" y="386"/>
              <a:ext cx="1541" cy="1148"/>
              <a:chOff x="0" y="0"/>
              <a:chExt cx="1541" cy="1148"/>
            </a:xfrm>
          </p:grpSpPr>
          <p:sp>
            <p:nvSpPr>
              <p:cNvPr id="436228" name="矩形 482308"/>
              <p:cNvSpPr/>
              <p:nvPr/>
            </p:nvSpPr>
            <p:spPr>
              <a:xfrm>
                <a:off x="293" y="944"/>
                <a:ext cx="907"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(a)  </a:t>
                </a:r>
                <a:r>
                  <a:rPr lang="zh-CN" altLang="en-US" sz="2000" b="1" dirty="0">
                    <a:latin typeface="Times New Roman" panose="02020603050405020304" pitchFamily="2" charset="0"/>
                    <a:ea typeface="宋体" panose="02010600030101010101" pitchFamily="2" charset="-122"/>
                  </a:rPr>
                  <a:t>无向图</a:t>
                </a:r>
                <a:r>
                  <a:rPr lang="en-US" altLang="x-none" sz="2000" b="1" dirty="0">
                    <a:latin typeface="Times New Roman" panose="02020603050405020304" pitchFamily="2" charset="0"/>
                    <a:ea typeface="宋体" panose="02010600030101010101" pitchFamily="2" charset="-122"/>
                  </a:rPr>
                  <a:t>G</a:t>
                </a:r>
                <a:endParaRPr lang="en-US" altLang="x-none" sz="2000" b="1" dirty="0">
                  <a:latin typeface="Times New Roman" panose="02020603050405020304" pitchFamily="2" charset="0"/>
                  <a:ea typeface="宋体" panose="02010600030101010101" pitchFamily="2" charset="-122"/>
                </a:endParaRPr>
              </a:p>
            </p:txBody>
          </p:sp>
          <p:grpSp>
            <p:nvGrpSpPr>
              <p:cNvPr id="436229" name="组合 482309"/>
              <p:cNvGrpSpPr/>
              <p:nvPr/>
            </p:nvGrpSpPr>
            <p:grpSpPr>
              <a:xfrm>
                <a:off x="0" y="0"/>
                <a:ext cx="992" cy="864"/>
                <a:chOff x="0" y="0"/>
                <a:chExt cx="992" cy="864"/>
              </a:xfrm>
            </p:grpSpPr>
            <p:sp>
              <p:nvSpPr>
                <p:cNvPr id="436230" name="椭圆 482310"/>
                <p:cNvSpPr/>
                <p:nvPr/>
              </p:nvSpPr>
              <p:spPr>
                <a:xfrm>
                  <a:off x="0" y="80"/>
                  <a:ext cx="317" cy="249"/>
                </a:xfrm>
                <a:prstGeom prst="ellipse">
                  <a:avLst/>
                </a:prstGeom>
                <a:noFill/>
                <a:ln w="19050"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1</a:t>
                  </a:r>
                  <a:endParaRPr lang="en-US" altLang="x-none" sz="2400" baseline="-18000" dirty="0">
                    <a:latin typeface="Times New Roman" panose="02020603050405020304" pitchFamily="2" charset="0"/>
                    <a:ea typeface="宋体" panose="02010600030101010101" pitchFamily="2" charset="-122"/>
                  </a:endParaRPr>
                </a:p>
              </p:txBody>
            </p:sp>
            <p:sp>
              <p:nvSpPr>
                <p:cNvPr id="436231" name="椭圆 482311"/>
                <p:cNvSpPr/>
                <p:nvPr/>
              </p:nvSpPr>
              <p:spPr>
                <a:xfrm>
                  <a:off x="0" y="615"/>
                  <a:ext cx="317" cy="249"/>
                </a:xfrm>
                <a:prstGeom prst="ellipse">
                  <a:avLst/>
                </a:prstGeom>
                <a:noFill/>
                <a:ln w="19050"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2</a:t>
                  </a:r>
                  <a:endParaRPr lang="en-US" altLang="x-none" sz="2400" baseline="-18000" dirty="0">
                    <a:latin typeface="Times New Roman" panose="02020603050405020304" pitchFamily="2" charset="0"/>
                    <a:ea typeface="宋体" panose="02010600030101010101" pitchFamily="2" charset="-122"/>
                  </a:endParaRPr>
                </a:p>
              </p:txBody>
            </p:sp>
            <p:sp>
              <p:nvSpPr>
                <p:cNvPr id="436232" name="椭圆 482312"/>
                <p:cNvSpPr/>
                <p:nvPr/>
              </p:nvSpPr>
              <p:spPr>
                <a:xfrm>
                  <a:off x="675" y="80"/>
                  <a:ext cx="317" cy="249"/>
                </a:xfrm>
                <a:prstGeom prst="ellipse">
                  <a:avLst/>
                </a:prstGeom>
                <a:noFill/>
                <a:ln w="19050"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3</a:t>
                  </a:r>
                  <a:endParaRPr lang="en-US" altLang="x-none" sz="2400" baseline="-18000" dirty="0">
                    <a:latin typeface="Times New Roman" panose="02020603050405020304" pitchFamily="2" charset="0"/>
                    <a:ea typeface="宋体" panose="02010600030101010101" pitchFamily="2" charset="-122"/>
                  </a:endParaRPr>
                </a:p>
              </p:txBody>
            </p:sp>
            <p:sp>
              <p:nvSpPr>
                <p:cNvPr id="436233" name="直接连接符 482313"/>
                <p:cNvSpPr/>
                <p:nvPr/>
              </p:nvSpPr>
              <p:spPr>
                <a:xfrm>
                  <a:off x="160" y="328"/>
                  <a:ext cx="0" cy="288"/>
                </a:xfrm>
                <a:prstGeom prst="line">
                  <a:avLst/>
                </a:prstGeom>
                <a:ln w="19050" cap="flat" cmpd="sng">
                  <a:solidFill>
                    <a:schemeClr val="tx1"/>
                  </a:solidFill>
                  <a:prstDash val="solid"/>
                  <a:round/>
                  <a:headEnd type="none" w="med" len="med"/>
                  <a:tailEnd type="none" w="med" len="med"/>
                </a:ln>
              </p:spPr>
            </p:sp>
            <p:sp>
              <p:nvSpPr>
                <p:cNvPr id="436234" name="直接连接符 482314"/>
                <p:cNvSpPr/>
                <p:nvPr/>
              </p:nvSpPr>
              <p:spPr>
                <a:xfrm flipV="1">
                  <a:off x="288" y="320"/>
                  <a:ext cx="480" cy="328"/>
                </a:xfrm>
                <a:prstGeom prst="line">
                  <a:avLst/>
                </a:prstGeom>
                <a:ln w="19050" cap="flat" cmpd="sng">
                  <a:solidFill>
                    <a:schemeClr val="tx1"/>
                  </a:solidFill>
                  <a:prstDash val="solid"/>
                  <a:round/>
                  <a:headEnd type="none" w="med" len="med"/>
                  <a:tailEnd type="none" w="med" len="med"/>
                </a:ln>
              </p:spPr>
            </p:sp>
            <p:sp>
              <p:nvSpPr>
                <p:cNvPr id="436235" name="直接连接符 482315"/>
                <p:cNvSpPr/>
                <p:nvPr/>
              </p:nvSpPr>
              <p:spPr>
                <a:xfrm>
                  <a:off x="320" y="192"/>
                  <a:ext cx="363" cy="0"/>
                </a:xfrm>
                <a:prstGeom prst="line">
                  <a:avLst/>
                </a:prstGeom>
                <a:ln w="19050" cap="flat" cmpd="sng">
                  <a:solidFill>
                    <a:schemeClr val="tx1"/>
                  </a:solidFill>
                  <a:prstDash val="solid"/>
                  <a:round/>
                  <a:headEnd type="none" w="med" len="med"/>
                  <a:tailEnd type="none" w="med" len="med"/>
                </a:ln>
              </p:spPr>
            </p:sp>
            <p:sp>
              <p:nvSpPr>
                <p:cNvPr id="436236" name="未知"/>
                <p:cNvSpPr/>
                <p:nvPr/>
              </p:nvSpPr>
              <p:spPr>
                <a:xfrm>
                  <a:off x="208" y="0"/>
                  <a:ext cx="528" cy="96"/>
                </a:xfrm>
                <a:custGeom>
                  <a:avLst/>
                  <a:gdLst/>
                  <a:ahLst/>
                  <a:cxnLst/>
                  <a:pathLst>
                    <a:path w="528" h="96">
                      <a:moveTo>
                        <a:pt x="0" y="96"/>
                      </a:moveTo>
                      <a:cubicBezTo>
                        <a:pt x="52" y="48"/>
                        <a:pt x="104" y="0"/>
                        <a:pt x="192" y="0"/>
                      </a:cubicBezTo>
                      <a:cubicBezTo>
                        <a:pt x="280" y="0"/>
                        <a:pt x="472" y="80"/>
                        <a:pt x="528" y="96"/>
                      </a:cubicBezTo>
                    </a:path>
                  </a:pathLst>
                </a:custGeom>
                <a:noFill/>
                <a:ln w="28575" cap="flat" cmpd="sng">
                  <a:solidFill>
                    <a:schemeClr val="hlink"/>
                  </a:solidFill>
                  <a:prstDash val="dash"/>
                  <a:round/>
                  <a:headEnd type="none" w="med" len="med"/>
                  <a:tailEnd type="triangle" w="med" len="med"/>
                </a:ln>
              </p:spPr>
              <p:txBody>
                <a:bodyPr/>
                <a:p>
                  <a:endParaRPr lang="zh-CN" altLang="en-US" sz="2400"/>
                </a:p>
              </p:txBody>
            </p:sp>
            <p:sp>
              <p:nvSpPr>
                <p:cNvPr id="436237" name="未知"/>
                <p:cNvSpPr/>
                <p:nvPr/>
              </p:nvSpPr>
              <p:spPr>
                <a:xfrm>
                  <a:off x="312" y="336"/>
                  <a:ext cx="528" cy="384"/>
                </a:xfrm>
                <a:custGeom>
                  <a:avLst/>
                  <a:gdLst/>
                  <a:ahLst/>
                  <a:cxnLst/>
                  <a:pathLst>
                    <a:path w="528" h="384">
                      <a:moveTo>
                        <a:pt x="528" y="0"/>
                      </a:moveTo>
                      <a:cubicBezTo>
                        <a:pt x="524" y="64"/>
                        <a:pt x="520" y="128"/>
                        <a:pt x="432" y="192"/>
                      </a:cubicBezTo>
                      <a:cubicBezTo>
                        <a:pt x="344" y="256"/>
                        <a:pt x="72" y="352"/>
                        <a:pt x="0" y="384"/>
                      </a:cubicBezTo>
                    </a:path>
                  </a:pathLst>
                </a:custGeom>
                <a:noFill/>
                <a:ln w="28575" cap="flat" cmpd="sng">
                  <a:solidFill>
                    <a:schemeClr val="hlink"/>
                  </a:solidFill>
                  <a:prstDash val="dash"/>
                  <a:round/>
                  <a:headEnd type="none" w="med" len="med"/>
                  <a:tailEnd type="triangle" w="med" len="med"/>
                </a:ln>
              </p:spPr>
              <p:txBody>
                <a:bodyPr/>
                <a:p>
                  <a:endParaRPr lang="zh-CN" altLang="en-US" sz="2400"/>
                </a:p>
              </p:txBody>
            </p:sp>
          </p:grpSp>
          <p:grpSp>
            <p:nvGrpSpPr>
              <p:cNvPr id="436238" name="组合 482318"/>
              <p:cNvGrpSpPr/>
              <p:nvPr/>
            </p:nvGrpSpPr>
            <p:grpSpPr>
              <a:xfrm>
                <a:off x="576" y="528"/>
                <a:ext cx="965" cy="329"/>
                <a:chOff x="0" y="0"/>
                <a:chExt cx="965" cy="329"/>
              </a:xfrm>
            </p:grpSpPr>
            <p:grpSp>
              <p:nvGrpSpPr>
                <p:cNvPr id="436239" name="组合 482319"/>
                <p:cNvGrpSpPr/>
                <p:nvPr/>
              </p:nvGrpSpPr>
              <p:grpSpPr>
                <a:xfrm>
                  <a:off x="0" y="80"/>
                  <a:ext cx="965" cy="249"/>
                  <a:chOff x="0" y="0"/>
                  <a:chExt cx="965" cy="249"/>
                </a:xfrm>
              </p:grpSpPr>
              <p:sp>
                <p:nvSpPr>
                  <p:cNvPr id="436240" name="椭圆 482320"/>
                  <p:cNvSpPr/>
                  <p:nvPr/>
                </p:nvSpPr>
                <p:spPr>
                  <a:xfrm>
                    <a:off x="0" y="0"/>
                    <a:ext cx="317" cy="249"/>
                  </a:xfrm>
                  <a:prstGeom prst="ellipse">
                    <a:avLst/>
                  </a:prstGeom>
                  <a:noFill/>
                  <a:ln w="19050"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4</a:t>
                    </a:r>
                    <a:endParaRPr lang="en-US" altLang="x-none" sz="2400" baseline="-18000" dirty="0">
                      <a:latin typeface="Times New Roman" panose="02020603050405020304" pitchFamily="2" charset="0"/>
                      <a:ea typeface="宋体" panose="02010600030101010101" pitchFamily="2" charset="-122"/>
                    </a:endParaRPr>
                  </a:p>
                </p:txBody>
              </p:sp>
              <p:sp>
                <p:nvSpPr>
                  <p:cNvPr id="436241" name="椭圆 482321"/>
                  <p:cNvSpPr/>
                  <p:nvPr/>
                </p:nvSpPr>
                <p:spPr>
                  <a:xfrm>
                    <a:off x="648" y="0"/>
                    <a:ext cx="317" cy="249"/>
                  </a:xfrm>
                  <a:prstGeom prst="ellipse">
                    <a:avLst/>
                  </a:prstGeom>
                  <a:noFill/>
                  <a:ln w="19050"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5</a:t>
                    </a:r>
                    <a:endParaRPr lang="en-US" altLang="x-none" sz="2400" baseline="-18000" dirty="0">
                      <a:latin typeface="Times New Roman" panose="02020603050405020304" pitchFamily="2" charset="0"/>
                      <a:ea typeface="宋体" panose="02010600030101010101" pitchFamily="2" charset="-122"/>
                    </a:endParaRPr>
                  </a:p>
                </p:txBody>
              </p:sp>
              <p:sp>
                <p:nvSpPr>
                  <p:cNvPr id="436242" name="直接连接符 482322"/>
                  <p:cNvSpPr/>
                  <p:nvPr/>
                </p:nvSpPr>
                <p:spPr>
                  <a:xfrm>
                    <a:off x="320" y="112"/>
                    <a:ext cx="317" cy="0"/>
                  </a:xfrm>
                  <a:prstGeom prst="line">
                    <a:avLst/>
                  </a:prstGeom>
                  <a:ln w="19050" cap="flat" cmpd="sng">
                    <a:solidFill>
                      <a:schemeClr val="tx1"/>
                    </a:solidFill>
                    <a:prstDash val="solid"/>
                    <a:round/>
                    <a:headEnd type="none" w="med" len="med"/>
                    <a:tailEnd type="none" w="med" len="med"/>
                  </a:ln>
                </p:spPr>
              </p:sp>
            </p:grpSp>
            <p:sp>
              <p:nvSpPr>
                <p:cNvPr id="436243" name="未知"/>
                <p:cNvSpPr/>
                <p:nvPr/>
              </p:nvSpPr>
              <p:spPr>
                <a:xfrm>
                  <a:off x="240" y="0"/>
                  <a:ext cx="480" cy="96"/>
                </a:xfrm>
                <a:custGeom>
                  <a:avLst/>
                  <a:gdLst/>
                  <a:ahLst/>
                  <a:cxnLst/>
                  <a:pathLst>
                    <a:path w="480" h="96">
                      <a:moveTo>
                        <a:pt x="0" y="96"/>
                      </a:moveTo>
                      <a:cubicBezTo>
                        <a:pt x="56" y="48"/>
                        <a:pt x="112" y="0"/>
                        <a:pt x="192" y="0"/>
                      </a:cubicBezTo>
                      <a:cubicBezTo>
                        <a:pt x="272" y="0"/>
                        <a:pt x="432" y="80"/>
                        <a:pt x="480" y="96"/>
                      </a:cubicBezTo>
                    </a:path>
                  </a:pathLst>
                </a:custGeom>
                <a:noFill/>
                <a:ln w="28575" cap="flat" cmpd="sng">
                  <a:solidFill>
                    <a:schemeClr val="folHlink"/>
                  </a:solidFill>
                  <a:prstDash val="dash"/>
                  <a:round/>
                  <a:headEnd type="none" w="med" len="med"/>
                  <a:tailEnd type="triangle" w="med" len="med"/>
                </a:ln>
              </p:spPr>
              <p:txBody>
                <a:bodyPr/>
                <a:p>
                  <a:endParaRPr lang="zh-CN" altLang="en-US" sz="2400"/>
                </a:p>
              </p:txBody>
            </p:sp>
          </p:grpSp>
        </p:grpSp>
        <p:grpSp>
          <p:nvGrpSpPr>
            <p:cNvPr id="436244" name="组合 482324"/>
            <p:cNvGrpSpPr/>
            <p:nvPr/>
          </p:nvGrpSpPr>
          <p:grpSpPr>
            <a:xfrm>
              <a:off x="1546" y="0"/>
              <a:ext cx="2804" cy="2147"/>
              <a:chOff x="0" y="0"/>
              <a:chExt cx="2804" cy="2147"/>
            </a:xfrm>
          </p:grpSpPr>
          <p:sp>
            <p:nvSpPr>
              <p:cNvPr id="436245" name="矩形 482325"/>
              <p:cNvSpPr/>
              <p:nvPr/>
            </p:nvSpPr>
            <p:spPr>
              <a:xfrm>
                <a:off x="891" y="1943"/>
                <a:ext cx="1270"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(b)  G</a:t>
                </a:r>
                <a:r>
                  <a:rPr lang="zh-CN" altLang="en-US" sz="2000" b="1" dirty="0">
                    <a:latin typeface="Times New Roman" panose="02020603050405020304" pitchFamily="2" charset="0"/>
                    <a:ea typeface="宋体" panose="02010600030101010101" pitchFamily="2" charset="-122"/>
                  </a:rPr>
                  <a:t>的邻接链表</a:t>
                </a:r>
                <a:endParaRPr lang="zh-CN" altLang="en-US" sz="2000" b="1" dirty="0">
                  <a:latin typeface="Times New Roman" panose="02020603050405020304" pitchFamily="2" charset="0"/>
                  <a:ea typeface="宋体" panose="02010600030101010101" pitchFamily="2" charset="-122"/>
                </a:endParaRPr>
              </a:p>
            </p:txBody>
          </p:sp>
          <p:grpSp>
            <p:nvGrpSpPr>
              <p:cNvPr id="436246" name="组合 482326"/>
              <p:cNvGrpSpPr/>
              <p:nvPr/>
            </p:nvGrpSpPr>
            <p:grpSpPr>
              <a:xfrm>
                <a:off x="0" y="0"/>
                <a:ext cx="2804" cy="1865"/>
                <a:chOff x="0" y="0"/>
                <a:chExt cx="2804" cy="1865"/>
              </a:xfrm>
            </p:grpSpPr>
            <p:sp>
              <p:nvSpPr>
                <p:cNvPr id="436247" name="未知"/>
                <p:cNvSpPr/>
                <p:nvPr/>
              </p:nvSpPr>
              <p:spPr>
                <a:xfrm>
                  <a:off x="1451" y="549"/>
                  <a:ext cx="1048" cy="56"/>
                </a:xfrm>
                <a:custGeom>
                  <a:avLst/>
                  <a:gdLst/>
                  <a:ahLst/>
                  <a:cxnLst/>
                  <a:pathLst>
                    <a:path w="1048" h="56">
                      <a:moveTo>
                        <a:pt x="40" y="56"/>
                      </a:moveTo>
                      <a:cubicBezTo>
                        <a:pt x="20" y="36"/>
                        <a:pt x="0" y="16"/>
                        <a:pt x="136" y="8"/>
                      </a:cubicBezTo>
                      <a:cubicBezTo>
                        <a:pt x="272" y="0"/>
                        <a:pt x="704" y="0"/>
                        <a:pt x="856" y="8"/>
                      </a:cubicBezTo>
                      <a:cubicBezTo>
                        <a:pt x="1008" y="16"/>
                        <a:pt x="1016" y="48"/>
                        <a:pt x="1048" y="56"/>
                      </a:cubicBezTo>
                    </a:path>
                  </a:pathLst>
                </a:custGeom>
                <a:noFill/>
                <a:ln w="28575" cap="flat" cmpd="sng">
                  <a:solidFill>
                    <a:schemeClr val="hlink"/>
                  </a:solidFill>
                  <a:prstDash val="dash"/>
                  <a:round/>
                  <a:headEnd type="none" w="med" len="med"/>
                  <a:tailEnd type="triangle" w="med" len="med"/>
                </a:ln>
              </p:spPr>
              <p:txBody>
                <a:bodyPr/>
                <a:p>
                  <a:endParaRPr lang="zh-CN" altLang="en-US" sz="2400"/>
                </a:p>
              </p:txBody>
            </p:sp>
            <p:sp>
              <p:nvSpPr>
                <p:cNvPr id="436248" name="直接连接符 482328"/>
                <p:cNvSpPr/>
                <p:nvPr/>
              </p:nvSpPr>
              <p:spPr>
                <a:xfrm>
                  <a:off x="1451" y="911"/>
                  <a:ext cx="336" cy="0"/>
                </a:xfrm>
                <a:prstGeom prst="line">
                  <a:avLst/>
                </a:prstGeom>
                <a:ln w="28575" cap="flat" cmpd="sng">
                  <a:solidFill>
                    <a:schemeClr val="folHlink"/>
                  </a:solidFill>
                  <a:prstDash val="dash"/>
                  <a:round/>
                  <a:headEnd type="none" w="med" len="med"/>
                  <a:tailEnd type="triangle" w="med" len="med"/>
                </a:ln>
              </p:spPr>
            </p:sp>
            <p:sp>
              <p:nvSpPr>
                <p:cNvPr id="436249" name="矩形 482329"/>
                <p:cNvSpPr/>
                <p:nvPr/>
              </p:nvSpPr>
              <p:spPr>
                <a:xfrm>
                  <a:off x="769" y="17"/>
                  <a:ext cx="226" cy="1331"/>
                </a:xfrm>
                <a:prstGeom prst="rect">
                  <a:avLst/>
                </a:prstGeom>
                <a:noFill/>
                <a:ln w="9525">
                  <a:noFill/>
                </a:ln>
              </p:spPr>
              <p:txBody>
                <a:bodyPr wrap="none" anchor="ctr"/>
                <a:p>
                  <a:pPr>
                    <a:lnSpc>
                      <a:spcPct val="110000"/>
                    </a:lnSpc>
                  </a:pPr>
                  <a:r>
                    <a:rPr lang="en-US" altLang="x-none" sz="2400" b="1" dirty="0">
                      <a:latin typeface="Times New Roman" panose="02020603050405020304" pitchFamily="2" charset="0"/>
                      <a:ea typeface="宋体" panose="02010600030101010101" pitchFamily="2" charset="-122"/>
                    </a:rPr>
                    <a:t>0</a:t>
                  </a:r>
                  <a:endParaRPr lang="en-US" altLang="x-none" sz="2400" b="1" dirty="0">
                    <a:latin typeface="Times New Roman" panose="02020603050405020304" pitchFamily="2" charset="0"/>
                    <a:ea typeface="宋体" panose="02010600030101010101" pitchFamily="2" charset="-122"/>
                  </a:endParaRPr>
                </a:p>
                <a:p>
                  <a:pPr>
                    <a:lnSpc>
                      <a:spcPct val="110000"/>
                    </a:lnSpc>
                  </a:pPr>
                  <a:r>
                    <a:rPr lang="en-US" altLang="x-none" sz="2400" b="1" dirty="0">
                      <a:latin typeface="Times New Roman" panose="02020603050405020304" pitchFamily="2" charset="0"/>
                      <a:ea typeface="宋体" panose="02010600030101010101" pitchFamily="2" charset="-122"/>
                    </a:rPr>
                    <a:t>1</a:t>
                  </a:r>
                  <a:endParaRPr lang="en-US" altLang="x-none" sz="2400" b="1" dirty="0">
                    <a:latin typeface="Times New Roman" panose="02020603050405020304" pitchFamily="2" charset="0"/>
                    <a:ea typeface="宋体" panose="02010600030101010101" pitchFamily="2" charset="-122"/>
                  </a:endParaRPr>
                </a:p>
                <a:p>
                  <a:pPr>
                    <a:lnSpc>
                      <a:spcPct val="110000"/>
                    </a:lnSpc>
                  </a:pPr>
                  <a:r>
                    <a:rPr lang="en-US" altLang="x-none" sz="2400" b="1" dirty="0">
                      <a:latin typeface="Times New Roman" panose="02020603050405020304" pitchFamily="2" charset="0"/>
                      <a:ea typeface="宋体" panose="02010600030101010101" pitchFamily="2" charset="-122"/>
                    </a:rPr>
                    <a:t>2</a:t>
                  </a:r>
                  <a:endParaRPr lang="en-US" altLang="x-none" sz="2400" b="1" dirty="0">
                    <a:latin typeface="Times New Roman" panose="02020603050405020304" pitchFamily="2" charset="0"/>
                    <a:ea typeface="宋体" panose="02010600030101010101" pitchFamily="2" charset="-122"/>
                  </a:endParaRPr>
                </a:p>
                <a:p>
                  <a:pPr>
                    <a:lnSpc>
                      <a:spcPct val="110000"/>
                    </a:lnSpc>
                  </a:pPr>
                  <a:r>
                    <a:rPr lang="en-US" altLang="x-none" sz="2400" b="1" dirty="0">
                      <a:latin typeface="Times New Roman" panose="02020603050405020304" pitchFamily="2" charset="0"/>
                      <a:ea typeface="宋体" panose="02010600030101010101" pitchFamily="2" charset="-122"/>
                    </a:rPr>
                    <a:t>3</a:t>
                  </a:r>
                  <a:endParaRPr lang="en-US" altLang="x-none" sz="2400" b="1" dirty="0">
                    <a:latin typeface="Times New Roman" panose="02020603050405020304" pitchFamily="2" charset="0"/>
                    <a:ea typeface="宋体" panose="02010600030101010101" pitchFamily="2" charset="-122"/>
                  </a:endParaRPr>
                </a:p>
                <a:p>
                  <a:pPr>
                    <a:lnSpc>
                      <a:spcPct val="110000"/>
                    </a:lnSpc>
                  </a:pPr>
                  <a:r>
                    <a:rPr lang="en-US" altLang="x-none" sz="2400" b="1" dirty="0">
                      <a:latin typeface="Times New Roman" panose="02020603050405020304" pitchFamily="2" charset="0"/>
                      <a:ea typeface="宋体" panose="02010600030101010101" pitchFamily="2" charset="-122"/>
                    </a:rPr>
                    <a:t>4</a:t>
                  </a:r>
                  <a:endParaRPr lang="en-US" altLang="x-none" sz="2400" b="1" dirty="0">
                    <a:latin typeface="Times New Roman" panose="02020603050405020304" pitchFamily="2" charset="0"/>
                    <a:ea typeface="宋体" panose="02010600030101010101" pitchFamily="2" charset="-122"/>
                  </a:endParaRPr>
                </a:p>
              </p:txBody>
            </p:sp>
            <p:sp>
              <p:nvSpPr>
                <p:cNvPr id="436250" name="矩形 482330"/>
                <p:cNvSpPr/>
                <p:nvPr/>
              </p:nvSpPr>
              <p:spPr>
                <a:xfrm>
                  <a:off x="0" y="1621"/>
                  <a:ext cx="998" cy="226"/>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MAX_VEX-1</a:t>
                  </a:r>
                  <a:endParaRPr lang="en-US" altLang="x-none" sz="2000" b="1" dirty="0">
                    <a:latin typeface="Times New Roman" panose="02020603050405020304" pitchFamily="2" charset="0"/>
                    <a:ea typeface="宋体" panose="02010600030101010101" pitchFamily="2" charset="-122"/>
                  </a:endParaRPr>
                </a:p>
              </p:txBody>
            </p:sp>
            <p:grpSp>
              <p:nvGrpSpPr>
                <p:cNvPr id="436251" name="组合 482331"/>
                <p:cNvGrpSpPr/>
                <p:nvPr/>
              </p:nvGrpSpPr>
              <p:grpSpPr>
                <a:xfrm>
                  <a:off x="998" y="24"/>
                  <a:ext cx="590" cy="1841"/>
                  <a:chOff x="0" y="0"/>
                  <a:chExt cx="590" cy="1841"/>
                </a:xfrm>
              </p:grpSpPr>
              <p:grpSp>
                <p:nvGrpSpPr>
                  <p:cNvPr id="436252" name="组合 482332"/>
                  <p:cNvGrpSpPr/>
                  <p:nvPr/>
                </p:nvGrpSpPr>
                <p:grpSpPr>
                  <a:xfrm>
                    <a:off x="0" y="0"/>
                    <a:ext cx="590" cy="262"/>
                    <a:chOff x="0" y="0"/>
                    <a:chExt cx="544" cy="226"/>
                  </a:xfrm>
                </p:grpSpPr>
                <p:sp>
                  <p:nvSpPr>
                    <p:cNvPr id="436253" name="矩形 482333"/>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1</a:t>
                      </a:r>
                      <a:r>
                        <a:rPr lang="en-US" altLang="x-none" sz="2400" b="1" dirty="0">
                          <a:latin typeface="Times New Roman" panose="02020603050405020304" pitchFamily="2" charset="0"/>
                          <a:ea typeface="宋体" panose="02010600030101010101" pitchFamily="2" charset="-122"/>
                        </a:rPr>
                        <a:t>       </a:t>
                      </a:r>
                      <a:endParaRPr lang="en-US" altLang="x-none" sz="2400" b="1" dirty="0">
                        <a:latin typeface="Times New Roman" panose="02020603050405020304" pitchFamily="2" charset="0"/>
                        <a:ea typeface="宋体" panose="02010600030101010101" pitchFamily="2" charset="-122"/>
                      </a:endParaRPr>
                    </a:p>
                  </p:txBody>
                </p:sp>
                <p:sp>
                  <p:nvSpPr>
                    <p:cNvPr id="436254" name="直接连接符 482334"/>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436255" name="组合 482335"/>
                  <p:cNvGrpSpPr/>
                  <p:nvPr/>
                </p:nvGrpSpPr>
                <p:grpSpPr>
                  <a:xfrm>
                    <a:off x="0" y="263"/>
                    <a:ext cx="590" cy="263"/>
                    <a:chOff x="0" y="0"/>
                    <a:chExt cx="544" cy="226"/>
                  </a:xfrm>
                </p:grpSpPr>
                <p:sp>
                  <p:nvSpPr>
                    <p:cNvPr id="436256" name="矩形 482336"/>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2</a:t>
                      </a:r>
                      <a:endParaRPr lang="en-US" altLang="x-none" sz="2400" b="1" baseline="-20000" dirty="0">
                        <a:latin typeface="Times New Roman" panose="02020603050405020304" pitchFamily="2" charset="0"/>
                        <a:ea typeface="宋体" panose="02010600030101010101" pitchFamily="2" charset="-122"/>
                      </a:endParaRPr>
                    </a:p>
                  </p:txBody>
                </p:sp>
                <p:sp>
                  <p:nvSpPr>
                    <p:cNvPr id="436257" name="直接连接符 482337"/>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436258" name="组合 482338"/>
                  <p:cNvGrpSpPr/>
                  <p:nvPr/>
                </p:nvGrpSpPr>
                <p:grpSpPr>
                  <a:xfrm>
                    <a:off x="0" y="527"/>
                    <a:ext cx="590" cy="262"/>
                    <a:chOff x="0" y="0"/>
                    <a:chExt cx="544" cy="226"/>
                  </a:xfrm>
                </p:grpSpPr>
                <p:sp>
                  <p:nvSpPr>
                    <p:cNvPr id="436259" name="矩形 482339"/>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3</a:t>
                      </a:r>
                      <a:r>
                        <a:rPr lang="en-US" altLang="x-none" sz="2400" b="1" dirty="0">
                          <a:latin typeface="Times New Roman" panose="02020603050405020304" pitchFamily="2" charset="0"/>
                          <a:ea typeface="宋体" panose="02010600030101010101" pitchFamily="2" charset="-122"/>
                        </a:rPr>
                        <a:t>       </a:t>
                      </a:r>
                      <a:endParaRPr lang="en-US" altLang="x-none" sz="2400" b="1" dirty="0">
                        <a:latin typeface="Times New Roman" panose="02020603050405020304" pitchFamily="2" charset="0"/>
                        <a:ea typeface="宋体" panose="02010600030101010101" pitchFamily="2" charset="-122"/>
                      </a:endParaRPr>
                    </a:p>
                  </p:txBody>
                </p:sp>
                <p:sp>
                  <p:nvSpPr>
                    <p:cNvPr id="436260" name="直接连接符 482340"/>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436261" name="组合 482341"/>
                  <p:cNvGrpSpPr/>
                  <p:nvPr/>
                </p:nvGrpSpPr>
                <p:grpSpPr>
                  <a:xfrm>
                    <a:off x="0" y="790"/>
                    <a:ext cx="590" cy="262"/>
                    <a:chOff x="0" y="0"/>
                    <a:chExt cx="544" cy="226"/>
                  </a:xfrm>
                </p:grpSpPr>
                <p:sp>
                  <p:nvSpPr>
                    <p:cNvPr id="436262" name="矩形 482342"/>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4</a:t>
                      </a:r>
                      <a:endParaRPr lang="en-US" altLang="x-none" sz="2400" b="1" baseline="-20000" dirty="0">
                        <a:latin typeface="Times New Roman" panose="02020603050405020304" pitchFamily="2" charset="0"/>
                        <a:ea typeface="宋体" panose="02010600030101010101" pitchFamily="2" charset="-122"/>
                      </a:endParaRPr>
                    </a:p>
                  </p:txBody>
                </p:sp>
                <p:sp>
                  <p:nvSpPr>
                    <p:cNvPr id="436263" name="直接连接符 482343"/>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436264" name="组合 482344"/>
                  <p:cNvGrpSpPr/>
                  <p:nvPr/>
                </p:nvGrpSpPr>
                <p:grpSpPr>
                  <a:xfrm>
                    <a:off x="0" y="1317"/>
                    <a:ext cx="590" cy="262"/>
                    <a:chOff x="0" y="0"/>
                    <a:chExt cx="544" cy="226"/>
                  </a:xfrm>
                </p:grpSpPr>
                <p:sp>
                  <p:nvSpPr>
                    <p:cNvPr id="436265" name="矩形 482345"/>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b="1" dirty="0">
                          <a:latin typeface="宋体" panose="02010600030101010101" pitchFamily="2" charset="-122"/>
                          <a:ea typeface="宋体" panose="02010600030101010101" pitchFamily="2" charset="-122"/>
                        </a:rPr>
                        <a:t>┇</a:t>
                      </a:r>
                      <a:r>
                        <a:rPr lang="zh-CN" altLang="en-US" sz="2400" b="1" dirty="0">
                          <a:latin typeface="Times New Roman" panose="02020603050405020304" pitchFamily="2" charset="0"/>
                          <a:ea typeface="宋体" panose="02010600030101010101" pitchFamily="2" charset="-122"/>
                        </a:rPr>
                        <a:t> ┇ </a:t>
                      </a:r>
                      <a:endParaRPr lang="zh-CN" altLang="en-US" sz="2400" b="1" dirty="0">
                        <a:latin typeface="Times New Roman" panose="02020603050405020304" pitchFamily="2" charset="0"/>
                        <a:ea typeface="宋体" panose="02010600030101010101" pitchFamily="2" charset="-122"/>
                      </a:endParaRPr>
                    </a:p>
                  </p:txBody>
                </p:sp>
                <p:sp>
                  <p:nvSpPr>
                    <p:cNvPr id="436266" name="直接连接符 482346"/>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436267" name="组合 482347"/>
                  <p:cNvGrpSpPr/>
                  <p:nvPr/>
                </p:nvGrpSpPr>
                <p:grpSpPr>
                  <a:xfrm>
                    <a:off x="0" y="1579"/>
                    <a:ext cx="590" cy="262"/>
                    <a:chOff x="0" y="0"/>
                    <a:chExt cx="544" cy="226"/>
                  </a:xfrm>
                </p:grpSpPr>
                <p:sp>
                  <p:nvSpPr>
                    <p:cNvPr id="436268" name="矩形 482348"/>
                    <p:cNvSpPr/>
                    <p:nvPr/>
                  </p:nvSpPr>
                  <p:spPr>
                    <a:xfrm>
                      <a:off x="0" y="0"/>
                      <a:ext cx="544" cy="226"/>
                    </a:xfrm>
                    <a:prstGeom prst="rect">
                      <a:avLst/>
                    </a:prstGeom>
                    <a:solidFill>
                      <a:schemeClr val="bg2"/>
                    </a:solidFill>
                    <a:ln w="9525" cap="flat" cmpd="sng">
                      <a:solidFill>
                        <a:schemeClr val="tx1"/>
                      </a:solidFill>
                      <a:prstDash val="solid"/>
                      <a:miter/>
                      <a:headEnd type="none" w="med" len="med"/>
                      <a:tailEnd type="none" w="med" len="med"/>
                    </a:ln>
                  </p:spPr>
                  <p:txBody>
                    <a:bodyPr wrap="none" anchor="ctr"/>
                    <a:p>
                      <a:endParaRPr lang="zh-CN" altLang="en-US" sz="2400" b="1" dirty="0">
                        <a:latin typeface="Times New Roman" panose="02020603050405020304" pitchFamily="2" charset="0"/>
                        <a:ea typeface="宋体" panose="02010600030101010101" pitchFamily="2" charset="-122"/>
                      </a:endParaRPr>
                    </a:p>
                  </p:txBody>
                </p:sp>
                <p:sp>
                  <p:nvSpPr>
                    <p:cNvPr id="436269" name="直接连接符 482349"/>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436270" name="组合 482350"/>
                  <p:cNvGrpSpPr/>
                  <p:nvPr/>
                </p:nvGrpSpPr>
                <p:grpSpPr>
                  <a:xfrm>
                    <a:off x="0" y="1053"/>
                    <a:ext cx="590" cy="263"/>
                    <a:chOff x="0" y="0"/>
                    <a:chExt cx="544" cy="226"/>
                  </a:xfrm>
                </p:grpSpPr>
                <p:sp>
                  <p:nvSpPr>
                    <p:cNvPr id="436271" name="矩形 482351"/>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5</a:t>
                      </a:r>
                      <a:r>
                        <a:rPr lang="en-US" altLang="x-none" sz="2400" b="1" dirty="0">
                          <a:latin typeface="Times New Roman" panose="02020603050405020304" pitchFamily="2" charset="0"/>
                          <a:ea typeface="宋体" panose="02010600030101010101" pitchFamily="2" charset="-122"/>
                        </a:rPr>
                        <a:t>       </a:t>
                      </a:r>
                      <a:endParaRPr lang="en-US" altLang="x-none" sz="2400" b="1" dirty="0">
                        <a:latin typeface="Times New Roman" panose="02020603050405020304" pitchFamily="2" charset="0"/>
                        <a:ea typeface="宋体" panose="02010600030101010101" pitchFamily="2" charset="-122"/>
                      </a:endParaRPr>
                    </a:p>
                  </p:txBody>
                </p:sp>
                <p:sp>
                  <p:nvSpPr>
                    <p:cNvPr id="436272" name="直接连接符 482352"/>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grpSp>
              <p:nvGrpSpPr>
                <p:cNvPr id="436273" name="组合 482353"/>
                <p:cNvGrpSpPr/>
                <p:nvPr/>
              </p:nvGrpSpPr>
              <p:grpSpPr>
                <a:xfrm>
                  <a:off x="1451" y="0"/>
                  <a:ext cx="1353" cy="235"/>
                  <a:chOff x="0" y="0"/>
                  <a:chExt cx="1353" cy="235"/>
                </a:xfrm>
              </p:grpSpPr>
              <p:grpSp>
                <p:nvGrpSpPr>
                  <p:cNvPr id="436274" name="组合 482354"/>
                  <p:cNvGrpSpPr/>
                  <p:nvPr/>
                </p:nvGrpSpPr>
                <p:grpSpPr>
                  <a:xfrm>
                    <a:off x="275" y="0"/>
                    <a:ext cx="456" cy="226"/>
                    <a:chOff x="0" y="0"/>
                    <a:chExt cx="456" cy="226"/>
                  </a:xfrm>
                </p:grpSpPr>
                <p:sp>
                  <p:nvSpPr>
                    <p:cNvPr id="436275" name="矩形 482355"/>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a:t>
                      </a:r>
                      <a:endParaRPr lang="en-US" altLang="x-none" sz="2400" b="1" dirty="0">
                        <a:latin typeface="Times New Roman" panose="02020603050405020304" pitchFamily="2" charset="0"/>
                        <a:ea typeface="宋体" panose="02010600030101010101" pitchFamily="2" charset="-122"/>
                      </a:endParaRPr>
                    </a:p>
                  </p:txBody>
                </p:sp>
                <p:sp>
                  <p:nvSpPr>
                    <p:cNvPr id="436276" name="直接连接符 482356"/>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grpSp>
                <p:nvGrpSpPr>
                  <p:cNvPr id="436277" name="组合 482357"/>
                  <p:cNvGrpSpPr/>
                  <p:nvPr/>
                </p:nvGrpSpPr>
                <p:grpSpPr>
                  <a:xfrm>
                    <a:off x="897" y="9"/>
                    <a:ext cx="456" cy="226"/>
                    <a:chOff x="0" y="0"/>
                    <a:chExt cx="456" cy="226"/>
                  </a:xfrm>
                </p:grpSpPr>
                <p:sp>
                  <p:nvSpPr>
                    <p:cNvPr id="436278" name="矩形 482358"/>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436279" name="直接连接符 482359"/>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36280" name="直接连接符 482360"/>
                  <p:cNvSpPr/>
                  <p:nvPr/>
                </p:nvSpPr>
                <p:spPr>
                  <a:xfrm>
                    <a:off x="0" y="129"/>
                    <a:ext cx="272" cy="0"/>
                  </a:xfrm>
                  <a:prstGeom prst="line">
                    <a:avLst/>
                  </a:prstGeom>
                  <a:ln w="19050" cap="flat" cmpd="sng">
                    <a:solidFill>
                      <a:schemeClr val="tx1"/>
                    </a:solidFill>
                    <a:prstDash val="solid"/>
                    <a:round/>
                    <a:headEnd type="none" w="med" len="med"/>
                    <a:tailEnd type="arrow" w="med" len="med"/>
                  </a:ln>
                </p:spPr>
              </p:sp>
              <p:sp>
                <p:nvSpPr>
                  <p:cNvPr id="436281" name="直接连接符 482361"/>
                  <p:cNvSpPr/>
                  <p:nvPr/>
                </p:nvSpPr>
                <p:spPr>
                  <a:xfrm>
                    <a:off x="625" y="124"/>
                    <a:ext cx="272" cy="0"/>
                  </a:xfrm>
                  <a:prstGeom prst="line">
                    <a:avLst/>
                  </a:prstGeom>
                  <a:ln w="19050" cap="flat" cmpd="sng">
                    <a:solidFill>
                      <a:schemeClr val="tx1"/>
                    </a:solidFill>
                    <a:prstDash val="solid"/>
                    <a:round/>
                    <a:headEnd type="none" w="med" len="med"/>
                    <a:tailEnd type="arrow" w="med" len="med"/>
                  </a:ln>
                </p:spPr>
              </p:sp>
            </p:grpSp>
            <p:grpSp>
              <p:nvGrpSpPr>
                <p:cNvPr id="436282" name="组合 482362"/>
                <p:cNvGrpSpPr/>
                <p:nvPr/>
              </p:nvGrpSpPr>
              <p:grpSpPr>
                <a:xfrm>
                  <a:off x="1451" y="281"/>
                  <a:ext cx="1353" cy="235"/>
                  <a:chOff x="0" y="0"/>
                  <a:chExt cx="1353" cy="235"/>
                </a:xfrm>
              </p:grpSpPr>
              <p:grpSp>
                <p:nvGrpSpPr>
                  <p:cNvPr id="436283" name="组合 482363"/>
                  <p:cNvGrpSpPr/>
                  <p:nvPr/>
                </p:nvGrpSpPr>
                <p:grpSpPr>
                  <a:xfrm>
                    <a:off x="275" y="0"/>
                    <a:ext cx="456" cy="226"/>
                    <a:chOff x="0" y="0"/>
                    <a:chExt cx="456" cy="226"/>
                  </a:xfrm>
                </p:grpSpPr>
                <p:sp>
                  <p:nvSpPr>
                    <p:cNvPr id="436284" name="矩形 482364"/>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a:t>
                      </a:r>
                      <a:endParaRPr lang="en-US" altLang="x-none" sz="2400" b="1" dirty="0">
                        <a:latin typeface="Times New Roman" panose="02020603050405020304" pitchFamily="2" charset="0"/>
                        <a:ea typeface="宋体" panose="02010600030101010101" pitchFamily="2" charset="-122"/>
                      </a:endParaRPr>
                    </a:p>
                  </p:txBody>
                </p:sp>
                <p:sp>
                  <p:nvSpPr>
                    <p:cNvPr id="436285" name="直接连接符 482365"/>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grpSp>
                <p:nvGrpSpPr>
                  <p:cNvPr id="436286" name="组合 482366"/>
                  <p:cNvGrpSpPr/>
                  <p:nvPr/>
                </p:nvGrpSpPr>
                <p:grpSpPr>
                  <a:xfrm>
                    <a:off x="897" y="9"/>
                    <a:ext cx="456" cy="226"/>
                    <a:chOff x="0" y="0"/>
                    <a:chExt cx="456" cy="226"/>
                  </a:xfrm>
                </p:grpSpPr>
                <p:sp>
                  <p:nvSpPr>
                    <p:cNvPr id="436287" name="矩形 482367"/>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436288" name="直接连接符 482368"/>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36289" name="直接连接符 482369"/>
                  <p:cNvSpPr/>
                  <p:nvPr/>
                </p:nvSpPr>
                <p:spPr>
                  <a:xfrm>
                    <a:off x="0" y="129"/>
                    <a:ext cx="272" cy="0"/>
                  </a:xfrm>
                  <a:prstGeom prst="line">
                    <a:avLst/>
                  </a:prstGeom>
                  <a:ln w="19050" cap="flat" cmpd="sng">
                    <a:solidFill>
                      <a:schemeClr val="tx1"/>
                    </a:solidFill>
                    <a:prstDash val="solid"/>
                    <a:round/>
                    <a:headEnd type="none" w="med" len="med"/>
                    <a:tailEnd type="arrow" w="med" len="med"/>
                  </a:ln>
                </p:spPr>
              </p:sp>
              <p:sp>
                <p:nvSpPr>
                  <p:cNvPr id="436290" name="直接连接符 482370"/>
                  <p:cNvSpPr/>
                  <p:nvPr/>
                </p:nvSpPr>
                <p:spPr>
                  <a:xfrm>
                    <a:off x="625" y="124"/>
                    <a:ext cx="272" cy="0"/>
                  </a:xfrm>
                  <a:prstGeom prst="line">
                    <a:avLst/>
                  </a:prstGeom>
                  <a:ln w="19050" cap="flat" cmpd="sng">
                    <a:solidFill>
                      <a:schemeClr val="tx1"/>
                    </a:solidFill>
                    <a:prstDash val="solid"/>
                    <a:round/>
                    <a:headEnd type="none" w="med" len="med"/>
                    <a:tailEnd type="arrow" w="med" len="med"/>
                  </a:ln>
                </p:spPr>
              </p:sp>
            </p:grpSp>
            <p:grpSp>
              <p:nvGrpSpPr>
                <p:cNvPr id="436291" name="组合 482371"/>
                <p:cNvGrpSpPr/>
                <p:nvPr/>
              </p:nvGrpSpPr>
              <p:grpSpPr>
                <a:xfrm>
                  <a:off x="1451" y="569"/>
                  <a:ext cx="1340" cy="235"/>
                  <a:chOff x="0" y="0"/>
                  <a:chExt cx="1340" cy="235"/>
                </a:xfrm>
              </p:grpSpPr>
              <p:grpSp>
                <p:nvGrpSpPr>
                  <p:cNvPr id="436292" name="组合 482372"/>
                  <p:cNvGrpSpPr/>
                  <p:nvPr/>
                </p:nvGrpSpPr>
                <p:grpSpPr>
                  <a:xfrm>
                    <a:off x="275" y="0"/>
                    <a:ext cx="456" cy="226"/>
                    <a:chOff x="0" y="0"/>
                    <a:chExt cx="456" cy="226"/>
                  </a:xfrm>
                </p:grpSpPr>
                <p:sp>
                  <p:nvSpPr>
                    <p:cNvPr id="436293" name="矩形 482373"/>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a:t>
                      </a:r>
                      <a:endParaRPr lang="en-US" altLang="x-none" sz="2400" b="1" dirty="0">
                        <a:latin typeface="Times New Roman" panose="02020603050405020304" pitchFamily="2" charset="0"/>
                        <a:ea typeface="宋体" panose="02010600030101010101" pitchFamily="2" charset="-122"/>
                      </a:endParaRPr>
                    </a:p>
                  </p:txBody>
                </p:sp>
                <p:sp>
                  <p:nvSpPr>
                    <p:cNvPr id="436294" name="直接连接符 482374"/>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36295" name="直接连接符 482375"/>
                  <p:cNvSpPr/>
                  <p:nvPr/>
                </p:nvSpPr>
                <p:spPr>
                  <a:xfrm>
                    <a:off x="0" y="123"/>
                    <a:ext cx="272" cy="0"/>
                  </a:xfrm>
                  <a:prstGeom prst="line">
                    <a:avLst/>
                  </a:prstGeom>
                  <a:ln w="19050" cap="flat" cmpd="sng">
                    <a:solidFill>
                      <a:schemeClr val="tx1"/>
                    </a:solidFill>
                    <a:prstDash val="solid"/>
                    <a:round/>
                    <a:headEnd type="none" w="med" len="med"/>
                    <a:tailEnd type="arrow" w="med" len="med"/>
                  </a:ln>
                </p:spPr>
              </p:sp>
              <p:grpSp>
                <p:nvGrpSpPr>
                  <p:cNvPr id="436296" name="组合 482376"/>
                  <p:cNvGrpSpPr/>
                  <p:nvPr/>
                </p:nvGrpSpPr>
                <p:grpSpPr>
                  <a:xfrm>
                    <a:off x="884" y="9"/>
                    <a:ext cx="456" cy="226"/>
                    <a:chOff x="0" y="0"/>
                    <a:chExt cx="456" cy="226"/>
                  </a:xfrm>
                </p:grpSpPr>
                <p:sp>
                  <p:nvSpPr>
                    <p:cNvPr id="436297" name="矩形 482377"/>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436298" name="直接连接符 482378"/>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36299" name="直接连接符 482379"/>
                  <p:cNvSpPr/>
                  <p:nvPr/>
                </p:nvSpPr>
                <p:spPr>
                  <a:xfrm>
                    <a:off x="603" y="124"/>
                    <a:ext cx="272" cy="0"/>
                  </a:xfrm>
                  <a:prstGeom prst="line">
                    <a:avLst/>
                  </a:prstGeom>
                  <a:ln w="19050" cap="flat" cmpd="sng">
                    <a:solidFill>
                      <a:schemeClr val="tx1"/>
                    </a:solidFill>
                    <a:prstDash val="solid"/>
                    <a:round/>
                    <a:headEnd type="none" w="med" len="med"/>
                    <a:tailEnd type="arrow" w="med" len="med"/>
                  </a:ln>
                </p:spPr>
              </p:sp>
            </p:grpSp>
            <p:grpSp>
              <p:nvGrpSpPr>
                <p:cNvPr id="436300" name="组合 482380"/>
                <p:cNvGrpSpPr/>
                <p:nvPr/>
              </p:nvGrpSpPr>
              <p:grpSpPr>
                <a:xfrm>
                  <a:off x="1451" y="864"/>
                  <a:ext cx="729" cy="226"/>
                  <a:chOff x="0" y="0"/>
                  <a:chExt cx="729" cy="226"/>
                </a:xfrm>
              </p:grpSpPr>
              <p:grpSp>
                <p:nvGrpSpPr>
                  <p:cNvPr id="436301" name="组合 482381"/>
                  <p:cNvGrpSpPr/>
                  <p:nvPr/>
                </p:nvGrpSpPr>
                <p:grpSpPr>
                  <a:xfrm>
                    <a:off x="273" y="0"/>
                    <a:ext cx="456" cy="226"/>
                    <a:chOff x="0" y="0"/>
                    <a:chExt cx="456" cy="226"/>
                  </a:xfrm>
                </p:grpSpPr>
                <p:sp>
                  <p:nvSpPr>
                    <p:cNvPr id="436302" name="矩形 482382"/>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4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436303" name="直接连接符 482383"/>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36304" name="直接连接符 482384"/>
                  <p:cNvSpPr/>
                  <p:nvPr/>
                </p:nvSpPr>
                <p:spPr>
                  <a:xfrm>
                    <a:off x="0" y="115"/>
                    <a:ext cx="272" cy="0"/>
                  </a:xfrm>
                  <a:prstGeom prst="line">
                    <a:avLst/>
                  </a:prstGeom>
                  <a:ln w="19050" cap="flat" cmpd="sng">
                    <a:solidFill>
                      <a:schemeClr val="tx1"/>
                    </a:solidFill>
                    <a:prstDash val="solid"/>
                    <a:round/>
                    <a:headEnd type="none" w="med" len="med"/>
                    <a:tailEnd type="arrow" w="med" len="med"/>
                  </a:ln>
                </p:spPr>
              </p:sp>
            </p:grpSp>
            <p:grpSp>
              <p:nvGrpSpPr>
                <p:cNvPr id="436305" name="组合 482385"/>
                <p:cNvGrpSpPr/>
                <p:nvPr/>
              </p:nvGrpSpPr>
              <p:grpSpPr>
                <a:xfrm>
                  <a:off x="1451" y="1136"/>
                  <a:ext cx="729" cy="226"/>
                  <a:chOff x="0" y="0"/>
                  <a:chExt cx="729" cy="226"/>
                </a:xfrm>
              </p:grpSpPr>
              <p:grpSp>
                <p:nvGrpSpPr>
                  <p:cNvPr id="436306" name="组合 482386"/>
                  <p:cNvGrpSpPr/>
                  <p:nvPr/>
                </p:nvGrpSpPr>
                <p:grpSpPr>
                  <a:xfrm>
                    <a:off x="273" y="0"/>
                    <a:ext cx="456" cy="226"/>
                    <a:chOff x="0" y="0"/>
                    <a:chExt cx="456" cy="226"/>
                  </a:xfrm>
                </p:grpSpPr>
                <p:sp>
                  <p:nvSpPr>
                    <p:cNvPr id="436307" name="矩形 482387"/>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3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436308" name="直接连接符 482388"/>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36309" name="直接连接符 482389"/>
                  <p:cNvSpPr/>
                  <p:nvPr/>
                </p:nvSpPr>
                <p:spPr>
                  <a:xfrm>
                    <a:off x="0" y="104"/>
                    <a:ext cx="272" cy="0"/>
                  </a:xfrm>
                  <a:prstGeom prst="line">
                    <a:avLst/>
                  </a:prstGeom>
                  <a:ln w="19050" cap="flat" cmpd="sng">
                    <a:solidFill>
                      <a:schemeClr val="tx1"/>
                    </a:solidFill>
                    <a:prstDash val="solid"/>
                    <a:round/>
                    <a:headEnd type="none" w="med" len="med"/>
                    <a:tailEnd type="arrow" w="med" len="med"/>
                  </a:ln>
                </p:spPr>
              </p:sp>
            </p:grpSp>
            <p:sp>
              <p:nvSpPr>
                <p:cNvPr id="436310" name="直接连接符 482390"/>
                <p:cNvSpPr/>
                <p:nvPr/>
              </p:nvSpPr>
              <p:spPr>
                <a:xfrm>
                  <a:off x="1451" y="79"/>
                  <a:ext cx="318" cy="0"/>
                </a:xfrm>
                <a:prstGeom prst="line">
                  <a:avLst/>
                </a:prstGeom>
                <a:ln w="28575" cap="flat" cmpd="sng">
                  <a:solidFill>
                    <a:schemeClr val="hlink"/>
                  </a:solidFill>
                  <a:prstDash val="dash"/>
                  <a:round/>
                  <a:headEnd type="none" w="med" len="med"/>
                  <a:tailEnd type="triangle" w="med" len="med"/>
                </a:ln>
              </p:spPr>
            </p:sp>
          </p:grpSp>
        </p:grpSp>
      </p:grpSp>
      <p:sp>
        <p:nvSpPr>
          <p:cNvPr id="436311" name="文本占位符 482391"/>
          <p:cNvSpPr>
            <a:spLocks noGrp="1"/>
          </p:cNvSpPr>
          <p:nvPr>
            <p:ph idx="1"/>
          </p:nvPr>
        </p:nvSpPr>
        <p:spPr>
          <a:xfrm>
            <a:off x="1676400" y="260350"/>
            <a:ext cx="8812213" cy="2160588"/>
          </a:xfrm>
        </p:spPr>
        <p:txBody>
          <a:bodyPr anchor="t"/>
          <a:p>
            <a:pPr marL="533400" lvl="1" indent="0">
              <a:lnSpc>
                <a:spcPct val="110000"/>
              </a:lnSpc>
              <a:buNone/>
            </a:pPr>
            <a:r>
              <a:rPr lang="zh-CN" altLang="en-US" b="1" dirty="0">
                <a:latin typeface="宋体" panose="02010600030101010101" pitchFamily="2" charset="-122"/>
              </a:rPr>
              <a:t>⑷</a:t>
            </a:r>
            <a:r>
              <a:rPr lang="zh-CN" altLang="en-US" b="1" dirty="0"/>
              <a:t> ：继续选取图中未被访问顶点</a:t>
            </a:r>
            <a:r>
              <a:rPr lang="en-US" altLang="x-none" b="1" dirty="0"/>
              <a:t>vj</a:t>
            </a:r>
            <a:r>
              <a:rPr lang="zh-CN" altLang="en-US" b="1" dirty="0"/>
              <a:t>作为起始顶点，转</a:t>
            </a:r>
            <a:r>
              <a:rPr lang="en-US" altLang="x-none" b="1" dirty="0"/>
              <a:t>(1)</a:t>
            </a:r>
            <a:r>
              <a:rPr lang="zh-CN" altLang="en-US" b="1" dirty="0"/>
              <a:t>，直到图中所有顶点都被访问为止。</a:t>
            </a:r>
            <a:endParaRPr lang="zh-CN" altLang="en-US" b="1" dirty="0"/>
          </a:p>
          <a:p>
            <a:pPr marL="0" indent="0">
              <a:lnSpc>
                <a:spcPct val="110000"/>
              </a:lnSpc>
              <a:buNone/>
            </a:pPr>
            <a:r>
              <a:rPr lang="zh-CN" altLang="en-US" sz="2800" b="1" dirty="0"/>
              <a:t>       图</a:t>
            </a:r>
            <a:r>
              <a:rPr lang="en-US" altLang="x-none" sz="2800" b="1" dirty="0"/>
              <a:t>7-17</a:t>
            </a:r>
            <a:r>
              <a:rPr lang="zh-CN" altLang="en-US" sz="2800" b="1" dirty="0"/>
              <a:t>是无向图的深度优先搜索遍历示例</a:t>
            </a:r>
            <a:r>
              <a:rPr lang="en-US" altLang="x-none" sz="2800" b="1" dirty="0"/>
              <a:t>(</a:t>
            </a:r>
            <a:r>
              <a:rPr lang="zh-CN" altLang="en-US" sz="2800" b="1" dirty="0"/>
              <a:t>红色箭头</a:t>
            </a:r>
            <a:r>
              <a:rPr lang="en-US" altLang="x-none" sz="2800" b="1" dirty="0"/>
              <a:t>)</a:t>
            </a:r>
            <a:r>
              <a:rPr lang="zh-CN" altLang="en-US" sz="2800" b="1" dirty="0"/>
              <a:t>。某种</a:t>
            </a:r>
            <a:r>
              <a:rPr lang="en-US" altLang="x-none" sz="2800" b="1" dirty="0"/>
              <a:t>DFS</a:t>
            </a:r>
            <a:r>
              <a:rPr lang="zh-CN" altLang="en-US" sz="2800" b="1" dirty="0"/>
              <a:t>次序是</a:t>
            </a:r>
            <a:r>
              <a:rPr lang="zh-CN" altLang="en-US" sz="2800" b="1" dirty="0">
                <a:latin typeface="宋体" panose="02010600030101010101" pitchFamily="2" charset="-122"/>
              </a:rPr>
              <a:t>：</a:t>
            </a:r>
            <a:r>
              <a:rPr lang="en-US" altLang="x-none" b="1" dirty="0"/>
              <a:t>v</a:t>
            </a:r>
            <a:r>
              <a:rPr lang="en-US" altLang="x-none" b="1" baseline="-18000" dirty="0"/>
              <a:t>1</a:t>
            </a:r>
            <a:r>
              <a:rPr lang="en-US" altLang="x-none" b="1" dirty="0">
                <a:ea typeface="Arial Unicode MS" panose="020B0604020202020204" charset="-122"/>
              </a:rPr>
              <a:t>→</a:t>
            </a:r>
            <a:r>
              <a:rPr lang="en-US" altLang="x-none" b="1" baseline="-18000" dirty="0"/>
              <a:t> </a:t>
            </a:r>
            <a:r>
              <a:rPr lang="en-US" altLang="x-none" b="1" dirty="0"/>
              <a:t>v</a:t>
            </a:r>
            <a:r>
              <a:rPr lang="en-US" altLang="x-none" b="1" baseline="-18000" dirty="0"/>
              <a:t>3 </a:t>
            </a:r>
            <a:r>
              <a:rPr lang="en-US" altLang="x-none" b="1" dirty="0">
                <a:ea typeface="Arial Unicode MS" panose="020B0604020202020204" charset="-122"/>
              </a:rPr>
              <a:t>→</a:t>
            </a:r>
            <a:r>
              <a:rPr lang="en-US" altLang="x-none" b="1" baseline="-18000" dirty="0"/>
              <a:t> </a:t>
            </a:r>
            <a:r>
              <a:rPr lang="en-US" altLang="x-none" b="1" dirty="0"/>
              <a:t>v</a:t>
            </a:r>
            <a:r>
              <a:rPr lang="en-US" altLang="x-none" b="1" baseline="-18000" dirty="0"/>
              <a:t>2 </a:t>
            </a:r>
            <a:r>
              <a:rPr lang="en-US" altLang="x-none" b="1" dirty="0">
                <a:ea typeface="Arial Unicode MS" panose="020B0604020202020204" charset="-122"/>
              </a:rPr>
              <a:t>→</a:t>
            </a:r>
            <a:r>
              <a:rPr lang="en-US" altLang="x-none" b="1" baseline="-18000" dirty="0"/>
              <a:t> </a:t>
            </a:r>
            <a:r>
              <a:rPr lang="en-US" altLang="x-none" b="1" dirty="0"/>
              <a:t>v</a:t>
            </a:r>
            <a:r>
              <a:rPr lang="en-US" altLang="x-none" b="1" baseline="-18000" dirty="0"/>
              <a:t>4 </a:t>
            </a:r>
            <a:r>
              <a:rPr lang="en-US" altLang="x-none" b="1" dirty="0">
                <a:ea typeface="Arial Unicode MS" panose="020B0604020202020204" charset="-122"/>
              </a:rPr>
              <a:t>→</a:t>
            </a:r>
            <a:r>
              <a:rPr lang="en-US" altLang="x-none" b="1" baseline="-18000" dirty="0"/>
              <a:t> </a:t>
            </a:r>
            <a:r>
              <a:rPr lang="en-US" altLang="x-none" b="1" dirty="0"/>
              <a:t>v</a:t>
            </a:r>
            <a:r>
              <a:rPr lang="en-US" altLang="x-none" b="1" baseline="-18000" dirty="0"/>
              <a:t>5</a:t>
            </a:r>
            <a:endParaRPr lang="en-US" altLang="x-none" b="1"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7249" name="文本占位符 483329"/>
          <p:cNvSpPr>
            <a:spLocks noGrp="1"/>
          </p:cNvSpPr>
          <p:nvPr>
            <p:ph idx="1"/>
          </p:nvPr>
        </p:nvSpPr>
        <p:spPr>
          <a:xfrm>
            <a:off x="1676400" y="260350"/>
            <a:ext cx="8812213" cy="4464050"/>
          </a:xfrm>
        </p:spPr>
        <p:txBody>
          <a:bodyPr anchor="t"/>
          <a:p>
            <a:pPr marL="0" indent="0">
              <a:lnSpc>
                <a:spcPct val="110000"/>
              </a:lnSpc>
              <a:spcAft>
                <a:spcPct val="20000"/>
              </a:spcAft>
              <a:buClrTx/>
              <a:buNone/>
            </a:pPr>
            <a:r>
              <a:rPr lang="en-US" altLang="x-none" sz="3600" b="1" dirty="0">
                <a:solidFill>
                  <a:schemeClr val="tx2"/>
                </a:solidFill>
              </a:rPr>
              <a:t>2</a:t>
            </a:r>
            <a:r>
              <a:rPr lang="en-US" altLang="x-none" sz="3600" b="1" dirty="0">
                <a:solidFill>
                  <a:schemeClr val="tx2"/>
                </a:solidFill>
                <a:latin typeface="宋体" panose="02010600030101010101" pitchFamily="2" charset="-122"/>
              </a:rPr>
              <a:t> </a:t>
            </a:r>
            <a:r>
              <a:rPr lang="zh-CN" altLang="en-US" sz="3600" b="1" dirty="0">
                <a:solidFill>
                  <a:schemeClr val="tx2"/>
                </a:solidFill>
                <a:latin typeface="楷体_GB2312" pitchFamily="1" charset="-122"/>
                <a:ea typeface="楷体_GB2312" pitchFamily="1" charset="-122"/>
              </a:rPr>
              <a:t>算法实现</a:t>
            </a:r>
            <a:endParaRPr lang="zh-CN" altLang="en-US" sz="3600" b="1" dirty="0">
              <a:solidFill>
                <a:schemeClr val="tx2"/>
              </a:solidFill>
              <a:latin typeface="楷体_GB2312" pitchFamily="1" charset="-122"/>
              <a:ea typeface="楷体_GB2312" pitchFamily="1" charset="-122"/>
            </a:endParaRPr>
          </a:p>
          <a:p>
            <a:pPr marL="0" indent="0">
              <a:lnSpc>
                <a:spcPct val="110000"/>
              </a:lnSpc>
              <a:buClrTx/>
              <a:buNone/>
            </a:pPr>
            <a:r>
              <a:rPr lang="zh-CN" altLang="en-US" sz="2800" dirty="0">
                <a:latin typeface="宋体" panose="02010600030101010101" pitchFamily="2" charset="-122"/>
              </a:rPr>
              <a:t>    </a:t>
            </a:r>
            <a:r>
              <a:rPr lang="zh-CN" altLang="en-US" sz="2800" b="1" dirty="0">
                <a:latin typeface="宋体" panose="02010600030101010101" pitchFamily="2" charset="-122"/>
              </a:rPr>
              <a:t>由算法思想知，这是一个递归过程。因此，先设计一个从某个顶点</a:t>
            </a:r>
            <a:r>
              <a:rPr lang="en-US" altLang="x-none" sz="2800" b="1" dirty="0">
                <a:latin typeface="宋体" panose="02010600030101010101" pitchFamily="2" charset="-122"/>
              </a:rPr>
              <a:t>(</a:t>
            </a:r>
            <a:r>
              <a:rPr lang="zh-CN" altLang="en-US" sz="2800" b="1" dirty="0">
                <a:latin typeface="宋体" panose="02010600030101010101" pitchFamily="2" charset="-122"/>
              </a:rPr>
              <a:t>编号</a:t>
            </a:r>
            <a:r>
              <a:rPr lang="en-US" altLang="x-none" sz="2800" b="1" dirty="0">
                <a:latin typeface="宋体" panose="02010600030101010101" pitchFamily="2" charset="-122"/>
              </a:rPr>
              <a:t>)</a:t>
            </a:r>
            <a:r>
              <a:rPr lang="zh-CN" altLang="en-US" sz="2800" b="1" dirty="0">
                <a:latin typeface="宋体" panose="02010600030101010101" pitchFamily="2" charset="-122"/>
              </a:rPr>
              <a:t>为</a:t>
            </a:r>
            <a:r>
              <a:rPr lang="en-US" altLang="x-none" sz="2800" b="1" dirty="0"/>
              <a:t>v</a:t>
            </a:r>
            <a:r>
              <a:rPr lang="en-US" altLang="x-none" sz="2800" b="1" baseline="-18000" dirty="0"/>
              <a:t>0</a:t>
            </a:r>
            <a:r>
              <a:rPr lang="zh-CN" altLang="en-US" sz="2800" b="1" dirty="0"/>
              <a:t>开始</a:t>
            </a:r>
            <a:r>
              <a:rPr lang="zh-CN" altLang="en-US" sz="2800" b="1" dirty="0">
                <a:latin typeface="宋体" panose="02010600030101010101" pitchFamily="2" charset="-122"/>
              </a:rPr>
              <a:t>深度优先</a:t>
            </a:r>
            <a:r>
              <a:rPr lang="zh-CN" altLang="en-US" sz="2800" b="1" dirty="0"/>
              <a:t>搜索的函数</a:t>
            </a:r>
            <a:r>
              <a:rPr lang="zh-CN" altLang="en-US" sz="2800" b="1" dirty="0">
                <a:latin typeface="宋体" panose="02010600030101010101" pitchFamily="2" charset="-122"/>
              </a:rPr>
              <a:t>，便于调用。</a:t>
            </a:r>
            <a:endParaRPr lang="zh-CN" altLang="en-US" sz="2800" b="1" dirty="0">
              <a:latin typeface="宋体" panose="02010600030101010101" pitchFamily="2" charset="-122"/>
            </a:endParaRPr>
          </a:p>
          <a:p>
            <a:pPr marL="0" indent="0">
              <a:lnSpc>
                <a:spcPct val="110000"/>
              </a:lnSpc>
              <a:buClrTx/>
              <a:buNone/>
            </a:pPr>
            <a:r>
              <a:rPr lang="zh-CN" altLang="en-US" sz="2800" b="1" dirty="0">
                <a:latin typeface="宋体" panose="02010600030101010101" pitchFamily="2" charset="-122"/>
              </a:rPr>
              <a:t>    在遍历整个图时，可以对图中的每一个未访问的顶点执行所定义的函数。</a:t>
            </a:r>
            <a:endParaRPr lang="zh-CN" altLang="en-US" sz="2800" b="1" dirty="0">
              <a:latin typeface="宋体" panose="02010600030101010101" pitchFamily="2" charset="-122"/>
            </a:endParaRPr>
          </a:p>
          <a:p>
            <a:pPr marL="0" indent="0">
              <a:lnSpc>
                <a:spcPct val="110000"/>
              </a:lnSpc>
              <a:buNone/>
            </a:pPr>
            <a:r>
              <a:rPr lang="en-US" altLang="x-none" sz="2800" b="1" dirty="0"/>
              <a:t>typedef  emnu {FALSE , TRUE} BOOLEAN ;</a:t>
            </a:r>
            <a:endParaRPr lang="en-US" altLang="x-none" sz="2800" b="1" dirty="0"/>
          </a:p>
          <a:p>
            <a:pPr marL="0" indent="0">
              <a:lnSpc>
                <a:spcPct val="110000"/>
              </a:lnSpc>
              <a:buNone/>
            </a:pPr>
            <a:r>
              <a:rPr lang="en-US" altLang="x-none" sz="2800" b="1" dirty="0"/>
              <a:t>BOOLEAN  Visited[MAX_VEX] ;</a:t>
            </a:r>
            <a:endParaRPr lang="en-US" altLang="x-none" sz="2800" b="1" dirty="0">
              <a:latin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8273" name="矩形 484353"/>
          <p:cNvSpPr/>
          <p:nvPr/>
        </p:nvSpPr>
        <p:spPr>
          <a:xfrm>
            <a:off x="1676400" y="152400"/>
            <a:ext cx="8839200" cy="6300788"/>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void  DFS(ALGraph *G , int v)</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LinkNode  *p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Visited[v]=TRUE ;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Visit[v]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置访问标志</a:t>
            </a:r>
            <a:r>
              <a:rPr lang="zh-CN" altLang="en-US" sz="2400" b="1" dirty="0">
                <a:latin typeface="宋体" panose="02010600030101010101" pitchFamily="2" charset="-122"/>
                <a:ea typeface="宋体" panose="02010600030101010101" pitchFamily="2" charset="-122"/>
              </a:rPr>
              <a:t>，</a:t>
            </a:r>
            <a:r>
              <a:rPr lang="zh-CN" altLang="en-US" sz="2400" b="1" dirty="0">
                <a:latin typeface="Times New Roman" panose="02020603050405020304" pitchFamily="2" charset="0"/>
                <a:ea typeface="宋体" panose="02010600030101010101" pitchFamily="2" charset="-122"/>
              </a:rPr>
              <a:t>访问顶点</a:t>
            </a:r>
            <a:r>
              <a:rPr lang="en-US" altLang="x-none" sz="2400" b="1" dirty="0">
                <a:latin typeface="Times New Roman" panose="02020603050405020304" pitchFamily="2" charset="0"/>
                <a:ea typeface="宋体" panose="02010600030101010101" pitchFamily="2" charset="-122"/>
              </a:rPr>
              <a:t>v  */</a:t>
            </a: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p=G-&gt;AdjList[v].firstarc;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链表的第一个结点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while (p!=NULL)</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if  (!Visited[p-&gt;adjvex]) DFS(G, p-&gt;adjvex)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从</a:t>
            </a:r>
            <a:r>
              <a:rPr lang="en-US" altLang="x-none" sz="2400" b="1" dirty="0">
                <a:latin typeface="Times New Roman" panose="02020603050405020304" pitchFamily="2" charset="0"/>
                <a:ea typeface="宋体" panose="02010600030101010101" pitchFamily="2" charset="-122"/>
              </a:rPr>
              <a:t>v</a:t>
            </a:r>
            <a:r>
              <a:rPr lang="zh-CN" altLang="en-US" sz="2400" b="1" dirty="0">
                <a:latin typeface="Times New Roman" panose="02020603050405020304" pitchFamily="2" charset="0"/>
                <a:ea typeface="宋体" panose="02010600030101010101" pitchFamily="2" charset="-122"/>
              </a:rPr>
              <a:t>的未访问过的邻接顶点出发</a:t>
            </a:r>
            <a:r>
              <a:rPr lang="zh-CN" altLang="en-US" sz="2400" b="1" dirty="0">
                <a:latin typeface="宋体" panose="02010600030101010101" pitchFamily="2" charset="-122"/>
                <a:ea typeface="宋体" panose="02010600030101010101" pitchFamily="2" charset="-122"/>
              </a:rPr>
              <a:t>深度优先</a:t>
            </a:r>
            <a:r>
              <a:rPr lang="zh-CN" altLang="en-US" sz="2400" b="1" dirty="0">
                <a:latin typeface="Times New Roman" panose="02020603050405020304" pitchFamily="2" charset="0"/>
                <a:ea typeface="宋体" panose="02010600030101010101" pitchFamily="2" charset="-122"/>
              </a:rPr>
              <a:t>搜索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p=p-&gt;nextarc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9297" name="矩形 485377"/>
          <p:cNvSpPr/>
          <p:nvPr/>
        </p:nvSpPr>
        <p:spPr>
          <a:xfrm>
            <a:off x="1676400" y="152400"/>
            <a:ext cx="8839200" cy="6477000"/>
          </a:xfrm>
          <a:prstGeom prst="rect">
            <a:avLst/>
          </a:prstGeom>
          <a:noFill/>
          <a:ln w="9525">
            <a:noFill/>
          </a:ln>
        </p:spPr>
        <p:txBody>
          <a:bodyPr anchor="t"/>
          <a:p>
            <a:pPr>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void DFS_traverse_Grapg(ALGraph *G)</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int v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(v=0 ; v&lt;G-&gt;vexnum ; v++)</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Visited[v]=FALSE ;   </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访问标志初始化  *</a:t>
            </a:r>
            <a:r>
              <a:rPr lang="en-US" altLang="x-none" sz="24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p=G-&gt;AdjList[v].firstarc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(v=0 ; v&lt;G-&gt;vexnum ; v++)</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(!Visited[v])   DFS(G , v);</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10000"/>
              </a:spcBef>
            </a:pPr>
            <a:r>
              <a:rPr lang="en-US" altLang="x-none" sz="3600" b="1" dirty="0">
                <a:solidFill>
                  <a:schemeClr val="tx2"/>
                </a:solidFill>
                <a:latin typeface="Times New Roman" panose="02020603050405020304" pitchFamily="2" charset="0"/>
                <a:ea typeface="宋体" panose="02010600030101010101" pitchFamily="2" charset="-122"/>
              </a:rPr>
              <a:t>3 </a:t>
            </a:r>
            <a:r>
              <a:rPr lang="zh-CN" altLang="en-US" sz="3600" b="1" dirty="0">
                <a:solidFill>
                  <a:schemeClr val="tx2"/>
                </a:solidFill>
                <a:latin typeface="Times New Roman" panose="02020603050405020304" pitchFamily="2" charset="0"/>
                <a:ea typeface="楷体_GB2312" pitchFamily="1" charset="-122"/>
              </a:rPr>
              <a:t>算法分析</a:t>
            </a:r>
            <a:endParaRPr lang="zh-CN" altLang="en-US" sz="3600" b="1" dirty="0">
              <a:solidFill>
                <a:schemeClr val="tx2"/>
              </a:solidFill>
              <a:latin typeface="Times New Roman" panose="02020603050405020304" pitchFamily="2" charset="0"/>
              <a:ea typeface="楷体_GB2312" pitchFamily="1" charset="-122"/>
            </a:endParaRPr>
          </a:p>
          <a:p>
            <a:pPr>
              <a:lnSpc>
                <a:spcPct val="110000"/>
              </a:lnSpc>
              <a:spcBef>
                <a:spcPct val="10000"/>
              </a:spcBef>
            </a:pPr>
            <a:r>
              <a:rPr lang="zh-CN" altLang="en-US" sz="2400"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遍历时，对图的每个顶点至多调用一次</a:t>
            </a:r>
            <a:r>
              <a:rPr lang="en-US" altLang="x-none" sz="2800" b="1" dirty="0">
                <a:latin typeface="Times New Roman" panose="02020603050405020304" pitchFamily="2" charset="0"/>
                <a:ea typeface="宋体" panose="02010600030101010101" pitchFamily="2" charset="-122"/>
              </a:rPr>
              <a:t>DFS</a:t>
            </a:r>
            <a:r>
              <a:rPr lang="zh-CN" altLang="en-US" sz="2800" b="1" dirty="0">
                <a:latin typeface="Times New Roman" panose="02020603050405020304" pitchFamily="2" charset="0"/>
                <a:ea typeface="宋体" panose="02010600030101010101" pitchFamily="2" charset="-122"/>
              </a:rPr>
              <a:t>函数。其实质就是对每个顶点查找邻接顶点的过程，取决于存储结构。当图有</a:t>
            </a:r>
            <a:r>
              <a:rPr lang="en-US" altLang="x-none" sz="2800" b="1" dirty="0">
                <a:latin typeface="Times New Roman" panose="02020603050405020304" pitchFamily="2" charset="0"/>
                <a:ea typeface="宋体" panose="02010600030101010101" pitchFamily="2" charset="-122"/>
              </a:rPr>
              <a:t>e</a:t>
            </a:r>
            <a:r>
              <a:rPr lang="zh-CN" altLang="en-US" sz="2800" b="1" dirty="0">
                <a:latin typeface="Times New Roman" panose="02020603050405020304" pitchFamily="2" charset="0"/>
                <a:ea typeface="宋体" panose="02010600030101010101" pitchFamily="2" charset="-122"/>
              </a:rPr>
              <a:t>条边，其时间复杂度为</a:t>
            </a:r>
            <a:r>
              <a:rPr lang="en-US" altLang="x-none" sz="2800" b="1" dirty="0">
                <a:latin typeface="Times New Roman" panose="02020603050405020304" pitchFamily="2" charset="0"/>
                <a:ea typeface="宋体" panose="02010600030101010101" pitchFamily="2" charset="-122"/>
              </a:rPr>
              <a:t>O(e)</a:t>
            </a:r>
            <a:r>
              <a:rPr lang="zh-CN" altLang="en-US" sz="2800" b="1" dirty="0">
                <a:latin typeface="Times New Roman" panose="02020603050405020304" pitchFamily="2" charset="0"/>
                <a:ea typeface="宋体" panose="02010600030101010101" pitchFamily="2" charset="-122"/>
              </a:rPr>
              <a:t>，总时间复杂度为</a:t>
            </a:r>
            <a:r>
              <a:rPr lang="en-US" altLang="x-none" sz="2800" b="1" dirty="0">
                <a:latin typeface="Times New Roman" panose="02020603050405020304" pitchFamily="2" charset="0"/>
                <a:ea typeface="宋体" panose="02010600030101010101" pitchFamily="2" charset="-122"/>
              </a:rPr>
              <a:t>O(n+e) </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6402" name="标题 486401"/>
          <p:cNvSpPr>
            <a:spLocks noGrp="1"/>
          </p:cNvSpPr>
          <p:nvPr>
            <p:ph type="title"/>
          </p:nvPr>
        </p:nvSpPr>
        <p:spPr>
          <a:xfrm>
            <a:off x="2439988" y="366713"/>
            <a:ext cx="6248400" cy="685800"/>
          </a:xfrm>
        </p:spPr>
        <p:txBody>
          <a:bodyPr lIns="92075" tIns="46038" rIns="92075" bIns="46038" anchor="ctr"/>
          <a:p>
            <a:pPr fontAlgn="base"/>
            <a:r>
              <a:rPr lang="en-US" altLang="x-none" b="1" strike="noStrike" noProof="1" dirty="0">
                <a:latin typeface="Times New Roman" panose="02020603050405020304" pitchFamily="2" charset="0"/>
              </a:rPr>
              <a:t>7.3.2  </a:t>
            </a:r>
            <a:r>
              <a:rPr lang="zh-CN" altLang="en-US" b="1" strike="noStrike" noProof="1" dirty="0">
                <a:latin typeface="楷体_GB2312" pitchFamily="1" charset="-122"/>
                <a:ea typeface="楷体_GB2312" pitchFamily="1" charset="-122"/>
              </a:rPr>
              <a:t>广度优先搜索算法</a:t>
            </a:r>
            <a:endParaRPr lang="zh-CN" altLang="en-US" b="1" strike="noStrike" noProof="1" dirty="0">
              <a:latin typeface="楷体_GB2312" pitchFamily="1" charset="-122"/>
              <a:ea typeface="楷体_GB2312" pitchFamily="1" charset="-122"/>
            </a:endParaRPr>
          </a:p>
        </p:txBody>
      </p:sp>
      <p:sp>
        <p:nvSpPr>
          <p:cNvPr id="440322" name="文本占位符 486402"/>
          <p:cNvSpPr>
            <a:spLocks noGrp="1"/>
          </p:cNvSpPr>
          <p:nvPr>
            <p:ph idx="1"/>
          </p:nvPr>
        </p:nvSpPr>
        <p:spPr>
          <a:xfrm>
            <a:off x="1676400" y="1268413"/>
            <a:ext cx="8812213" cy="5241925"/>
          </a:xfrm>
        </p:spPr>
        <p:txBody>
          <a:bodyPr anchor="t"/>
          <a:p>
            <a:pPr marL="0" indent="0">
              <a:lnSpc>
                <a:spcPct val="110000"/>
              </a:lnSpc>
              <a:buNone/>
            </a:pPr>
            <a:r>
              <a:rPr lang="zh-CN" altLang="en-US" sz="3600" b="1" dirty="0">
                <a:solidFill>
                  <a:schemeClr val="folHlink"/>
                </a:solidFill>
                <a:latin typeface="宋体" panose="02010600030101010101" pitchFamily="2" charset="-122"/>
              </a:rPr>
              <a:t>   </a:t>
            </a:r>
            <a:r>
              <a:rPr lang="zh-CN" altLang="en-US" b="1" dirty="0">
                <a:solidFill>
                  <a:schemeClr val="folHlink"/>
                </a:solidFill>
                <a:latin typeface="宋体" panose="02010600030101010101" pitchFamily="2" charset="-122"/>
              </a:rPr>
              <a:t>广度优先搜索</a:t>
            </a:r>
            <a:r>
              <a:rPr lang="en-US" altLang="x-none" b="1" dirty="0"/>
              <a:t>(</a:t>
            </a:r>
            <a:r>
              <a:rPr lang="en-US" altLang="x-none" b="1" dirty="0">
                <a:solidFill>
                  <a:schemeClr val="accent1"/>
                </a:solidFill>
              </a:rPr>
              <a:t>B</a:t>
            </a:r>
            <a:r>
              <a:rPr lang="en-US" altLang="x-none" b="1" dirty="0"/>
              <a:t>readth </a:t>
            </a:r>
            <a:r>
              <a:rPr lang="en-US" altLang="x-none" b="1" dirty="0">
                <a:solidFill>
                  <a:schemeClr val="accent1"/>
                </a:solidFill>
              </a:rPr>
              <a:t>F</a:t>
            </a:r>
            <a:r>
              <a:rPr lang="en-US" altLang="x-none" b="1" dirty="0"/>
              <a:t>irst </a:t>
            </a:r>
            <a:r>
              <a:rPr lang="en-US" altLang="x-none" b="1" dirty="0">
                <a:solidFill>
                  <a:schemeClr val="accent1"/>
                </a:solidFill>
              </a:rPr>
              <a:t>S</a:t>
            </a:r>
            <a:r>
              <a:rPr lang="en-US" altLang="x-none" b="1" dirty="0"/>
              <a:t>earch--</a:t>
            </a:r>
            <a:r>
              <a:rPr lang="en-US" altLang="x-none" b="1" dirty="0">
                <a:solidFill>
                  <a:schemeClr val="folHlink"/>
                </a:solidFill>
              </a:rPr>
              <a:t>BFS</a:t>
            </a:r>
            <a:r>
              <a:rPr lang="en-US" altLang="x-none" b="1" dirty="0"/>
              <a:t>)</a:t>
            </a:r>
            <a:r>
              <a:rPr lang="zh-CN" altLang="en-US" b="1" dirty="0"/>
              <a:t>遍历类似</a:t>
            </a:r>
            <a:r>
              <a:rPr lang="zh-CN" altLang="en-US" b="1" dirty="0">
                <a:solidFill>
                  <a:schemeClr val="folHlink"/>
                </a:solidFill>
              </a:rPr>
              <a:t>树的按层次遍历</a:t>
            </a:r>
            <a:r>
              <a:rPr lang="zh-CN" altLang="en-US" b="1" dirty="0"/>
              <a:t>的过程</a:t>
            </a:r>
            <a:r>
              <a:rPr lang="zh-CN" altLang="en-US" b="1" dirty="0">
                <a:latin typeface="宋体" panose="02010600030101010101" pitchFamily="2" charset="-122"/>
              </a:rPr>
              <a:t>。</a:t>
            </a:r>
            <a:endParaRPr lang="zh-CN" altLang="en-US" b="1" dirty="0">
              <a:latin typeface="宋体" panose="02010600030101010101" pitchFamily="2" charset="-122"/>
            </a:endParaRPr>
          </a:p>
          <a:p>
            <a:pPr marL="0" indent="0">
              <a:lnSpc>
                <a:spcPct val="110000"/>
              </a:lnSpc>
              <a:buNone/>
            </a:pPr>
            <a:r>
              <a:rPr lang="en-US" altLang="x-none" sz="3600" b="1" dirty="0">
                <a:solidFill>
                  <a:schemeClr val="tx2"/>
                </a:solidFill>
              </a:rPr>
              <a:t>1</a:t>
            </a:r>
            <a:r>
              <a:rPr lang="en-US" altLang="x-none" sz="3600" b="1" dirty="0">
                <a:solidFill>
                  <a:schemeClr val="tx2"/>
                </a:solidFill>
                <a:latin typeface="宋体" panose="02010600030101010101" pitchFamily="2" charset="-122"/>
              </a:rPr>
              <a:t> </a:t>
            </a:r>
            <a:r>
              <a:rPr lang="zh-CN" altLang="en-US" sz="3600" b="1" dirty="0">
                <a:solidFill>
                  <a:schemeClr val="tx2"/>
                </a:solidFill>
                <a:latin typeface="宋体" panose="02010600030101010101" pitchFamily="2" charset="-122"/>
              </a:rPr>
              <a:t>算法思想</a:t>
            </a:r>
            <a:endParaRPr lang="zh-CN" altLang="en-US" sz="3600" b="1" dirty="0">
              <a:solidFill>
                <a:schemeClr val="tx2"/>
              </a:solidFill>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设初始状态时图中的所有顶点未被访问，则：</a:t>
            </a:r>
            <a:endParaRPr lang="zh-CN" altLang="en-US" sz="2800" b="1" dirty="0">
              <a:latin typeface="宋体" panose="02010600030101010101" pitchFamily="2" charset="-122"/>
            </a:endParaRPr>
          </a:p>
          <a:p>
            <a:pPr marL="533400" lvl="1" indent="0">
              <a:lnSpc>
                <a:spcPct val="110000"/>
              </a:lnSpc>
              <a:buNone/>
            </a:pPr>
            <a:r>
              <a:rPr lang="zh-CN" altLang="en-US" b="1" dirty="0">
                <a:latin typeface="宋体" panose="02010600030101010101" pitchFamily="2" charset="-122"/>
              </a:rPr>
              <a:t>⑴</a:t>
            </a:r>
            <a:r>
              <a:rPr lang="zh-CN" altLang="en-US" b="1" dirty="0"/>
              <a:t> </a:t>
            </a:r>
            <a:r>
              <a:rPr lang="zh-CN" altLang="en-US" b="1" dirty="0">
                <a:latin typeface="宋体" panose="02010600030101010101" pitchFamily="2" charset="-122"/>
              </a:rPr>
              <a:t>：</a:t>
            </a:r>
            <a:r>
              <a:rPr lang="zh-CN" altLang="en-US" b="1" dirty="0"/>
              <a:t>从图中某个顶点</a:t>
            </a:r>
            <a:r>
              <a:rPr lang="en-US" altLang="x-none" b="1" dirty="0"/>
              <a:t>v</a:t>
            </a:r>
            <a:r>
              <a:rPr lang="en-US" altLang="x-none" b="1" baseline="-18000" dirty="0"/>
              <a:t>i</a:t>
            </a:r>
            <a:r>
              <a:rPr lang="zh-CN" altLang="en-US" b="1" dirty="0"/>
              <a:t>出发</a:t>
            </a:r>
            <a:r>
              <a:rPr lang="zh-CN" altLang="en-US" b="1" dirty="0">
                <a:latin typeface="宋体" panose="02010600030101010101" pitchFamily="2" charset="-122"/>
              </a:rPr>
              <a:t>，访问</a:t>
            </a:r>
            <a:r>
              <a:rPr lang="en-US" altLang="x-none" b="1" dirty="0"/>
              <a:t>v</a:t>
            </a:r>
            <a:r>
              <a:rPr lang="en-US" altLang="x-none" b="1" baseline="-18000" dirty="0"/>
              <a:t>i</a:t>
            </a:r>
            <a:r>
              <a:rPr lang="zh-CN" altLang="en-US" b="1" dirty="0">
                <a:latin typeface="宋体" panose="02010600030101010101" pitchFamily="2" charset="-122"/>
              </a:rPr>
              <a:t>；</a:t>
            </a:r>
            <a:endParaRPr lang="zh-CN" altLang="en-US" b="1" dirty="0">
              <a:latin typeface="宋体" panose="02010600030101010101" pitchFamily="2" charset="-122"/>
            </a:endParaRPr>
          </a:p>
          <a:p>
            <a:pPr marL="533400" lvl="1" indent="0">
              <a:lnSpc>
                <a:spcPct val="110000"/>
              </a:lnSpc>
              <a:buNone/>
            </a:pPr>
            <a:r>
              <a:rPr lang="zh-CN" altLang="en-US" b="1" dirty="0">
                <a:latin typeface="宋体" panose="02010600030101010101" pitchFamily="2" charset="-122"/>
              </a:rPr>
              <a:t>⑵：访问</a:t>
            </a:r>
            <a:r>
              <a:rPr lang="en-US" altLang="x-none" b="1" dirty="0"/>
              <a:t>v</a:t>
            </a:r>
            <a:r>
              <a:rPr lang="en-US" altLang="x-none" b="1" baseline="-18000" dirty="0"/>
              <a:t>i</a:t>
            </a:r>
            <a:r>
              <a:rPr lang="zh-CN" altLang="en-US" b="1" dirty="0"/>
              <a:t>的所有相</a:t>
            </a:r>
            <a:r>
              <a:rPr lang="zh-CN" altLang="en-US" b="1" dirty="0">
                <a:latin typeface="宋体" panose="02010600030101010101" pitchFamily="2" charset="-122"/>
              </a:rPr>
              <a:t>邻接且未被访问的所有顶点</a:t>
            </a:r>
            <a:r>
              <a:rPr lang="en-US" altLang="x-none" b="1" dirty="0"/>
              <a:t>v</a:t>
            </a:r>
            <a:r>
              <a:rPr lang="en-US" altLang="x-none" b="1" baseline="-18000" dirty="0"/>
              <a:t>i1</a:t>
            </a:r>
            <a:r>
              <a:rPr lang="zh-CN" altLang="en-US" b="1" dirty="0">
                <a:latin typeface="宋体" panose="02010600030101010101" pitchFamily="2" charset="-122"/>
              </a:rPr>
              <a:t>，</a:t>
            </a:r>
            <a:r>
              <a:rPr lang="en-US" altLang="x-none" b="1" dirty="0"/>
              <a:t>v</a:t>
            </a:r>
            <a:r>
              <a:rPr lang="en-US" altLang="x-none" b="1" baseline="-18000" dirty="0"/>
              <a:t>i2</a:t>
            </a:r>
            <a:r>
              <a:rPr lang="zh-CN" altLang="en-US" b="1" dirty="0">
                <a:latin typeface="宋体" panose="02010600030101010101" pitchFamily="2" charset="-122"/>
              </a:rPr>
              <a:t>，</a:t>
            </a:r>
            <a:r>
              <a:rPr lang="en-US" altLang="x-none" b="1" dirty="0">
                <a:cs typeface="Times New Roman" panose="02020603050405020304" pitchFamily="2" charset="0"/>
              </a:rPr>
              <a:t>…</a:t>
            </a:r>
            <a:r>
              <a:rPr lang="zh-CN" altLang="en-US" b="1" dirty="0">
                <a:latin typeface="宋体" panose="02010600030101010101" pitchFamily="2" charset="-122"/>
              </a:rPr>
              <a:t>，</a:t>
            </a:r>
            <a:r>
              <a:rPr lang="en-US" altLang="x-none" b="1" dirty="0"/>
              <a:t>v</a:t>
            </a:r>
            <a:r>
              <a:rPr lang="en-US" altLang="x-none" b="1" baseline="-18000" dirty="0"/>
              <a:t>im</a:t>
            </a:r>
            <a:r>
              <a:rPr lang="zh-CN" altLang="en-US" b="1" dirty="0">
                <a:latin typeface="宋体" panose="02010600030101010101" pitchFamily="2" charset="-122"/>
              </a:rPr>
              <a:t>；</a:t>
            </a:r>
            <a:endParaRPr lang="zh-CN" altLang="en-US" b="1" dirty="0">
              <a:latin typeface="宋体" panose="02010600030101010101" pitchFamily="2" charset="-122"/>
            </a:endParaRPr>
          </a:p>
          <a:p>
            <a:pPr marL="533400" lvl="1" indent="0">
              <a:lnSpc>
                <a:spcPct val="110000"/>
              </a:lnSpc>
              <a:buNone/>
            </a:pPr>
            <a:r>
              <a:rPr lang="zh-CN" altLang="en-US" b="1" dirty="0">
                <a:latin typeface="宋体" panose="02010600030101010101" pitchFamily="2" charset="-122"/>
              </a:rPr>
              <a:t>⑶：以</a:t>
            </a:r>
            <a:r>
              <a:rPr lang="en-US" altLang="x-none" b="1" dirty="0"/>
              <a:t>v</a:t>
            </a:r>
            <a:r>
              <a:rPr lang="en-US" altLang="x-none" b="1" baseline="-18000" dirty="0"/>
              <a:t>i1</a:t>
            </a:r>
            <a:r>
              <a:rPr lang="zh-CN" altLang="en-US" b="1" dirty="0">
                <a:latin typeface="宋体" panose="02010600030101010101" pitchFamily="2" charset="-122"/>
              </a:rPr>
              <a:t>，</a:t>
            </a:r>
            <a:r>
              <a:rPr lang="en-US" altLang="x-none" b="1" dirty="0"/>
              <a:t>v</a:t>
            </a:r>
            <a:r>
              <a:rPr lang="en-US" altLang="x-none" b="1" baseline="-18000" dirty="0"/>
              <a:t>i2</a:t>
            </a:r>
            <a:r>
              <a:rPr lang="zh-CN" altLang="en-US" b="1" dirty="0">
                <a:latin typeface="宋体" panose="02010600030101010101" pitchFamily="2" charset="-122"/>
              </a:rPr>
              <a:t>， </a:t>
            </a:r>
            <a:r>
              <a:rPr lang="en-US" altLang="x-none" b="1" dirty="0">
                <a:cs typeface="Times New Roman" panose="02020603050405020304" pitchFamily="2" charset="0"/>
              </a:rPr>
              <a:t>…</a:t>
            </a:r>
            <a:r>
              <a:rPr lang="zh-CN" altLang="en-US" b="1" dirty="0">
                <a:latin typeface="宋体" panose="02010600030101010101" pitchFamily="2" charset="-122"/>
              </a:rPr>
              <a:t>，</a:t>
            </a:r>
            <a:r>
              <a:rPr lang="en-US" altLang="x-none" b="1" dirty="0"/>
              <a:t>v</a:t>
            </a:r>
            <a:r>
              <a:rPr lang="en-US" altLang="x-none" b="1" baseline="-18000" dirty="0"/>
              <a:t>im</a:t>
            </a:r>
            <a:r>
              <a:rPr lang="zh-CN" altLang="en-US" b="1" dirty="0"/>
              <a:t>的次序</a:t>
            </a:r>
            <a:r>
              <a:rPr lang="zh-CN" altLang="en-US" b="1" dirty="0">
                <a:latin typeface="宋体" panose="02010600030101010101" pitchFamily="2" charset="-122"/>
              </a:rPr>
              <a:t>，以</a:t>
            </a:r>
            <a:r>
              <a:rPr lang="en-US" altLang="x-none" b="1" dirty="0"/>
              <a:t>v</a:t>
            </a:r>
            <a:r>
              <a:rPr lang="en-US" altLang="x-none" b="1" baseline="-18000" dirty="0"/>
              <a:t>ij</a:t>
            </a:r>
            <a:r>
              <a:rPr lang="en-US" altLang="x-none" b="1" dirty="0"/>
              <a:t>(1</a:t>
            </a:r>
            <a:r>
              <a:rPr lang="en-US" altLang="x-none" b="1" dirty="0">
                <a:ea typeface="Arial Unicode MS" panose="020B0604020202020204" charset="-122"/>
              </a:rPr>
              <a:t>≦</a:t>
            </a:r>
            <a:r>
              <a:rPr lang="en-US" altLang="x-none" b="1" dirty="0"/>
              <a:t>j</a:t>
            </a:r>
            <a:r>
              <a:rPr lang="en-US" altLang="x-none" b="1" dirty="0">
                <a:ea typeface="Arial Unicode MS" panose="020B0604020202020204" charset="-122"/>
              </a:rPr>
              <a:t>≦</a:t>
            </a:r>
            <a:r>
              <a:rPr lang="en-US" altLang="x-none" b="1" dirty="0"/>
              <a:t>m)</a:t>
            </a:r>
            <a:r>
              <a:rPr lang="zh-CN" altLang="en-US" b="1" dirty="0"/>
              <a:t>依此作为</a:t>
            </a:r>
            <a:r>
              <a:rPr lang="en-US" altLang="x-none" b="1" dirty="0"/>
              <a:t>v</a:t>
            </a:r>
            <a:r>
              <a:rPr lang="en-US" altLang="x-none" b="1" baseline="-18000" dirty="0"/>
              <a:t>i </a:t>
            </a:r>
            <a:r>
              <a:rPr lang="zh-CN" altLang="en-US" b="1" dirty="0">
                <a:latin typeface="宋体" panose="02010600030101010101" pitchFamily="2" charset="-122"/>
              </a:rPr>
              <a:t>，转⑴；  </a:t>
            </a:r>
            <a:endParaRPr lang="zh-CN" altLang="en-US" b="1" dirty="0">
              <a:latin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1345" name="文本占位符 487425"/>
          <p:cNvSpPr>
            <a:spLocks noGrp="1"/>
          </p:cNvSpPr>
          <p:nvPr>
            <p:ph idx="1"/>
          </p:nvPr>
        </p:nvSpPr>
        <p:spPr>
          <a:xfrm>
            <a:off x="1676400" y="242888"/>
            <a:ext cx="8812213" cy="2106612"/>
          </a:xfrm>
        </p:spPr>
        <p:txBody>
          <a:bodyPr anchor="t"/>
          <a:p>
            <a:pPr marL="533400" lvl="1" indent="0">
              <a:lnSpc>
                <a:spcPct val="110000"/>
              </a:lnSpc>
              <a:buNone/>
            </a:pPr>
            <a:r>
              <a:rPr lang="zh-CN" altLang="en-US" b="1" dirty="0">
                <a:latin typeface="宋体" panose="02010600030101010101" pitchFamily="2" charset="-122"/>
              </a:rPr>
              <a:t>⑷</a:t>
            </a:r>
            <a:r>
              <a:rPr lang="zh-CN" altLang="en-US" b="1" dirty="0"/>
              <a:t> </a:t>
            </a:r>
            <a:r>
              <a:rPr lang="zh-CN" altLang="en-US" b="1" dirty="0">
                <a:latin typeface="宋体" panose="02010600030101010101" pitchFamily="2" charset="-122"/>
              </a:rPr>
              <a:t>：</a:t>
            </a:r>
            <a:r>
              <a:rPr lang="zh-CN" altLang="en-US" b="1" dirty="0"/>
              <a:t>继续选取图中</a:t>
            </a:r>
            <a:r>
              <a:rPr lang="zh-CN" altLang="en-US" b="1" dirty="0">
                <a:latin typeface="宋体" panose="02010600030101010101" pitchFamily="2" charset="-122"/>
              </a:rPr>
              <a:t>未被访问</a:t>
            </a:r>
            <a:r>
              <a:rPr lang="zh-CN" altLang="en-US" b="1" dirty="0"/>
              <a:t>顶点</a:t>
            </a:r>
            <a:r>
              <a:rPr lang="en-US" altLang="x-none" b="1" dirty="0"/>
              <a:t>v</a:t>
            </a:r>
            <a:r>
              <a:rPr lang="en-US" altLang="x-none" b="1" baseline="-18000" dirty="0"/>
              <a:t>k</a:t>
            </a:r>
            <a:r>
              <a:rPr lang="zh-CN" altLang="en-US" b="1" dirty="0"/>
              <a:t>作为起始顶点</a:t>
            </a:r>
            <a:r>
              <a:rPr lang="zh-CN" altLang="en-US" b="1" dirty="0">
                <a:latin typeface="宋体" panose="02010600030101010101" pitchFamily="2" charset="-122"/>
              </a:rPr>
              <a:t>，转⑴，直到图中所有顶点都被访问为止。</a:t>
            </a:r>
            <a:endParaRPr lang="zh-CN" altLang="en-US" b="1" dirty="0">
              <a:latin typeface="宋体" panose="02010600030101010101" pitchFamily="2" charset="-122"/>
            </a:endParaRPr>
          </a:p>
          <a:p>
            <a:pPr marL="0" indent="0">
              <a:lnSpc>
                <a:spcPct val="110000"/>
              </a:lnSpc>
              <a:buNone/>
            </a:pPr>
            <a:r>
              <a:rPr lang="zh-CN" altLang="en-US" sz="2800" b="1" dirty="0"/>
              <a:t>图</a:t>
            </a:r>
            <a:r>
              <a:rPr lang="en-US" altLang="x-none" sz="2800" b="1" dirty="0"/>
              <a:t>7-18</a:t>
            </a:r>
            <a:r>
              <a:rPr lang="zh-CN" altLang="en-US" sz="2800" b="1" dirty="0"/>
              <a:t>是有向图的广度优先搜索遍历示例</a:t>
            </a:r>
            <a:r>
              <a:rPr lang="en-US" altLang="x-none" sz="2800" b="1" dirty="0"/>
              <a:t>(</a:t>
            </a:r>
            <a:r>
              <a:rPr lang="zh-CN" altLang="en-US" sz="2800" b="1" dirty="0">
                <a:solidFill>
                  <a:schemeClr val="accent1"/>
                </a:solidFill>
              </a:rPr>
              <a:t>红色箭头</a:t>
            </a:r>
            <a:r>
              <a:rPr lang="en-US" altLang="x-none" sz="2800" b="1" dirty="0"/>
              <a:t>)</a:t>
            </a:r>
            <a:r>
              <a:rPr lang="zh-CN" altLang="en-US" sz="2800" b="1" dirty="0">
                <a:latin typeface="宋体" panose="02010600030101010101" pitchFamily="2" charset="-122"/>
              </a:rPr>
              <a:t>。</a:t>
            </a:r>
            <a:r>
              <a:rPr lang="zh-CN" altLang="en-US" sz="2800" b="1" dirty="0"/>
              <a:t>上述图的</a:t>
            </a:r>
            <a:r>
              <a:rPr lang="en-US" altLang="x-none" sz="2800" b="1" dirty="0"/>
              <a:t>BFS</a:t>
            </a:r>
            <a:r>
              <a:rPr lang="zh-CN" altLang="en-US" sz="2800" b="1" dirty="0"/>
              <a:t>次序是</a:t>
            </a:r>
            <a:r>
              <a:rPr lang="zh-CN" altLang="en-US" sz="2800" b="1" dirty="0">
                <a:latin typeface="宋体" panose="02010600030101010101" pitchFamily="2" charset="-122"/>
              </a:rPr>
              <a:t>：</a:t>
            </a:r>
            <a:r>
              <a:rPr lang="en-US" altLang="x-none" sz="2800" b="1" dirty="0"/>
              <a:t>v</a:t>
            </a:r>
            <a:r>
              <a:rPr lang="en-US" altLang="x-none" sz="2800" b="1" baseline="-18000" dirty="0"/>
              <a:t>1</a:t>
            </a:r>
            <a:r>
              <a:rPr lang="en-US" altLang="x-none" sz="2800" b="1" dirty="0">
                <a:ea typeface="Arial Unicode MS" panose="020B0604020202020204" charset="-122"/>
              </a:rPr>
              <a:t>→</a:t>
            </a:r>
            <a:r>
              <a:rPr lang="en-US" altLang="x-none" sz="2800" b="1" baseline="-18000" dirty="0"/>
              <a:t> </a:t>
            </a:r>
            <a:r>
              <a:rPr lang="en-US" altLang="x-none" sz="2800" b="1" dirty="0"/>
              <a:t>v</a:t>
            </a:r>
            <a:r>
              <a:rPr lang="en-US" altLang="x-none" sz="2800" b="1" baseline="-18000" dirty="0"/>
              <a:t>2 </a:t>
            </a:r>
            <a:r>
              <a:rPr lang="en-US" altLang="x-none" sz="2800" b="1" dirty="0">
                <a:ea typeface="Arial Unicode MS" panose="020B0604020202020204" charset="-122"/>
              </a:rPr>
              <a:t>→</a:t>
            </a:r>
            <a:r>
              <a:rPr lang="en-US" altLang="x-none" sz="2800" b="1" baseline="-18000" dirty="0"/>
              <a:t> </a:t>
            </a:r>
            <a:r>
              <a:rPr lang="en-US" altLang="x-none" sz="2800" b="1" dirty="0"/>
              <a:t>v</a:t>
            </a:r>
            <a:r>
              <a:rPr lang="en-US" altLang="x-none" sz="2800" b="1" baseline="-18000" dirty="0"/>
              <a:t>4 </a:t>
            </a:r>
            <a:r>
              <a:rPr lang="en-US" altLang="x-none" sz="2800" b="1" dirty="0">
                <a:ea typeface="Arial Unicode MS" panose="020B0604020202020204" charset="-122"/>
              </a:rPr>
              <a:t>→</a:t>
            </a:r>
            <a:r>
              <a:rPr lang="en-US" altLang="x-none" sz="2800" b="1" baseline="-18000" dirty="0"/>
              <a:t> </a:t>
            </a:r>
            <a:r>
              <a:rPr lang="en-US" altLang="x-none" sz="2800" b="1" dirty="0"/>
              <a:t>v</a:t>
            </a:r>
            <a:r>
              <a:rPr lang="en-US" altLang="x-none" sz="2800" b="1" baseline="-18000" dirty="0"/>
              <a:t>3 </a:t>
            </a:r>
            <a:r>
              <a:rPr lang="en-US" altLang="x-none" sz="2800" b="1" dirty="0">
                <a:ea typeface="Arial Unicode MS" panose="020B0604020202020204" charset="-122"/>
              </a:rPr>
              <a:t>→</a:t>
            </a:r>
            <a:r>
              <a:rPr lang="en-US" altLang="x-none" sz="2800" b="1" baseline="-18000" dirty="0"/>
              <a:t> </a:t>
            </a:r>
            <a:r>
              <a:rPr lang="en-US" altLang="x-none" sz="2800" b="1" dirty="0"/>
              <a:t>v</a:t>
            </a:r>
            <a:r>
              <a:rPr lang="en-US" altLang="x-none" sz="2800" b="1" baseline="-18000" dirty="0"/>
              <a:t>5</a:t>
            </a:r>
            <a:endParaRPr lang="en-US" altLang="x-none" sz="2800" b="1" baseline="-18000" dirty="0"/>
          </a:p>
        </p:txBody>
      </p:sp>
      <p:grpSp>
        <p:nvGrpSpPr>
          <p:cNvPr id="441346" name="组合 487426"/>
          <p:cNvGrpSpPr/>
          <p:nvPr/>
        </p:nvGrpSpPr>
        <p:grpSpPr>
          <a:xfrm>
            <a:off x="2351088" y="2565400"/>
            <a:ext cx="7780337" cy="3751263"/>
            <a:chOff x="0" y="0"/>
            <a:chExt cx="4901" cy="2363"/>
          </a:xfrm>
        </p:grpSpPr>
        <p:grpSp>
          <p:nvGrpSpPr>
            <p:cNvPr id="441347" name="组合 487427"/>
            <p:cNvGrpSpPr/>
            <p:nvPr/>
          </p:nvGrpSpPr>
          <p:grpSpPr>
            <a:xfrm>
              <a:off x="1270" y="0"/>
              <a:ext cx="3631" cy="2120"/>
              <a:chOff x="0" y="0"/>
              <a:chExt cx="3631" cy="2120"/>
            </a:xfrm>
          </p:grpSpPr>
          <p:sp>
            <p:nvSpPr>
              <p:cNvPr id="441348" name="矩形 487428"/>
              <p:cNvSpPr/>
              <p:nvPr/>
            </p:nvSpPr>
            <p:spPr>
              <a:xfrm>
                <a:off x="545" y="1916"/>
                <a:ext cx="1587"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(b)    G’</a:t>
                </a:r>
                <a:r>
                  <a:rPr lang="zh-CN" altLang="en-US" sz="2000" b="1" dirty="0">
                    <a:latin typeface="Times New Roman" panose="02020603050405020304" pitchFamily="2" charset="0"/>
                    <a:ea typeface="宋体" panose="02010600030101010101" pitchFamily="2" charset="-122"/>
                  </a:rPr>
                  <a:t>的正邻接链表</a:t>
                </a:r>
                <a:endParaRPr lang="zh-CN" altLang="en-US" sz="2000" b="1" dirty="0">
                  <a:latin typeface="Times New Roman" panose="02020603050405020304" pitchFamily="2" charset="0"/>
                  <a:ea typeface="宋体" panose="02010600030101010101" pitchFamily="2" charset="-122"/>
                </a:endParaRPr>
              </a:p>
            </p:txBody>
          </p:sp>
          <p:grpSp>
            <p:nvGrpSpPr>
              <p:cNvPr id="441349" name="组合 487429"/>
              <p:cNvGrpSpPr/>
              <p:nvPr/>
            </p:nvGrpSpPr>
            <p:grpSpPr>
              <a:xfrm>
                <a:off x="0" y="0"/>
                <a:ext cx="3631" cy="1848"/>
                <a:chOff x="0" y="0"/>
                <a:chExt cx="3631" cy="1848"/>
              </a:xfrm>
            </p:grpSpPr>
            <p:grpSp>
              <p:nvGrpSpPr>
                <p:cNvPr id="441350" name="组合 487430"/>
                <p:cNvGrpSpPr/>
                <p:nvPr/>
              </p:nvGrpSpPr>
              <p:grpSpPr>
                <a:xfrm>
                  <a:off x="1678" y="24"/>
                  <a:ext cx="1364" cy="234"/>
                  <a:chOff x="0" y="0"/>
                  <a:chExt cx="1364" cy="234"/>
                </a:xfrm>
              </p:grpSpPr>
              <p:grpSp>
                <p:nvGrpSpPr>
                  <p:cNvPr id="441351" name="组合 487431"/>
                  <p:cNvGrpSpPr/>
                  <p:nvPr/>
                </p:nvGrpSpPr>
                <p:grpSpPr>
                  <a:xfrm>
                    <a:off x="275" y="0"/>
                    <a:ext cx="456" cy="226"/>
                    <a:chOff x="0" y="0"/>
                    <a:chExt cx="456" cy="226"/>
                  </a:xfrm>
                </p:grpSpPr>
                <p:sp>
                  <p:nvSpPr>
                    <p:cNvPr id="441352" name="矩形 487432"/>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a:t>
                      </a:r>
                      <a:endParaRPr lang="en-US" altLang="x-none" sz="2400" b="1" dirty="0">
                        <a:latin typeface="Times New Roman" panose="02020603050405020304" pitchFamily="2" charset="0"/>
                        <a:ea typeface="宋体" panose="02010600030101010101" pitchFamily="2" charset="-122"/>
                      </a:endParaRPr>
                    </a:p>
                  </p:txBody>
                </p:sp>
                <p:sp>
                  <p:nvSpPr>
                    <p:cNvPr id="441353" name="直接连接符 487433"/>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grpSp>
                <p:nvGrpSpPr>
                  <p:cNvPr id="441354" name="组合 487434"/>
                  <p:cNvGrpSpPr/>
                  <p:nvPr/>
                </p:nvGrpSpPr>
                <p:grpSpPr>
                  <a:xfrm>
                    <a:off x="908" y="8"/>
                    <a:ext cx="456" cy="226"/>
                    <a:chOff x="0" y="0"/>
                    <a:chExt cx="456" cy="226"/>
                  </a:xfrm>
                </p:grpSpPr>
                <p:sp>
                  <p:nvSpPr>
                    <p:cNvPr id="441355" name="矩形 487435"/>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3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441356" name="直接连接符 487436"/>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41357" name="直接连接符 487437"/>
                  <p:cNvSpPr/>
                  <p:nvPr/>
                </p:nvSpPr>
                <p:spPr>
                  <a:xfrm>
                    <a:off x="0" y="123"/>
                    <a:ext cx="272" cy="0"/>
                  </a:xfrm>
                  <a:prstGeom prst="line">
                    <a:avLst/>
                  </a:prstGeom>
                  <a:ln w="19050" cap="flat" cmpd="sng">
                    <a:solidFill>
                      <a:schemeClr val="tx1"/>
                    </a:solidFill>
                    <a:prstDash val="solid"/>
                    <a:round/>
                    <a:headEnd type="none" w="med" len="med"/>
                    <a:tailEnd type="arrow" w="med" len="med"/>
                  </a:ln>
                </p:spPr>
              </p:sp>
              <p:sp>
                <p:nvSpPr>
                  <p:cNvPr id="441358" name="直接连接符 487438"/>
                  <p:cNvSpPr/>
                  <p:nvPr/>
                </p:nvSpPr>
                <p:spPr>
                  <a:xfrm>
                    <a:off x="630" y="128"/>
                    <a:ext cx="272" cy="0"/>
                  </a:xfrm>
                  <a:prstGeom prst="line">
                    <a:avLst/>
                  </a:prstGeom>
                  <a:ln w="19050" cap="flat" cmpd="sng">
                    <a:solidFill>
                      <a:schemeClr val="tx1"/>
                    </a:solidFill>
                    <a:prstDash val="solid"/>
                    <a:round/>
                    <a:headEnd type="none" w="med" len="med"/>
                    <a:tailEnd type="arrow" w="med" len="med"/>
                  </a:ln>
                </p:spPr>
              </p:sp>
            </p:grpSp>
            <p:grpSp>
              <p:nvGrpSpPr>
                <p:cNvPr id="441359" name="组合 487439"/>
                <p:cNvGrpSpPr/>
                <p:nvPr/>
              </p:nvGrpSpPr>
              <p:grpSpPr>
                <a:xfrm>
                  <a:off x="1678" y="544"/>
                  <a:ext cx="1953" cy="235"/>
                  <a:chOff x="0" y="0"/>
                  <a:chExt cx="1953" cy="235"/>
                </a:xfrm>
              </p:grpSpPr>
              <p:grpSp>
                <p:nvGrpSpPr>
                  <p:cNvPr id="441360" name="组合 487440"/>
                  <p:cNvGrpSpPr/>
                  <p:nvPr/>
                </p:nvGrpSpPr>
                <p:grpSpPr>
                  <a:xfrm>
                    <a:off x="275" y="0"/>
                    <a:ext cx="456" cy="226"/>
                    <a:chOff x="0" y="0"/>
                    <a:chExt cx="456" cy="226"/>
                  </a:xfrm>
                </p:grpSpPr>
                <p:sp>
                  <p:nvSpPr>
                    <p:cNvPr id="441361" name="矩形 487441"/>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a:t>
                      </a:r>
                      <a:endParaRPr lang="en-US" altLang="x-none" sz="2400" b="1" dirty="0">
                        <a:latin typeface="Times New Roman" panose="02020603050405020304" pitchFamily="2" charset="0"/>
                        <a:ea typeface="宋体" panose="02010600030101010101" pitchFamily="2" charset="-122"/>
                      </a:endParaRPr>
                    </a:p>
                  </p:txBody>
                </p:sp>
                <p:sp>
                  <p:nvSpPr>
                    <p:cNvPr id="441362" name="直接连接符 487442"/>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41363" name="直接连接符 487443"/>
                  <p:cNvSpPr/>
                  <p:nvPr/>
                </p:nvSpPr>
                <p:spPr>
                  <a:xfrm>
                    <a:off x="0" y="123"/>
                    <a:ext cx="272" cy="0"/>
                  </a:xfrm>
                  <a:prstGeom prst="line">
                    <a:avLst/>
                  </a:prstGeom>
                  <a:ln w="19050" cap="flat" cmpd="sng">
                    <a:solidFill>
                      <a:schemeClr val="tx1"/>
                    </a:solidFill>
                    <a:prstDash val="solid"/>
                    <a:round/>
                    <a:headEnd type="none" w="med" len="med"/>
                    <a:tailEnd type="arrow" w="med" len="med"/>
                  </a:ln>
                </p:spPr>
              </p:sp>
              <p:grpSp>
                <p:nvGrpSpPr>
                  <p:cNvPr id="441364" name="组合 487444"/>
                  <p:cNvGrpSpPr/>
                  <p:nvPr/>
                </p:nvGrpSpPr>
                <p:grpSpPr>
                  <a:xfrm>
                    <a:off x="878" y="1"/>
                    <a:ext cx="456" cy="226"/>
                    <a:chOff x="0" y="0"/>
                    <a:chExt cx="456" cy="226"/>
                  </a:xfrm>
                </p:grpSpPr>
                <p:sp>
                  <p:nvSpPr>
                    <p:cNvPr id="441365" name="矩形 487445"/>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a:t>
                      </a:r>
                      <a:endParaRPr lang="en-US" altLang="x-none" sz="2400" b="1" dirty="0">
                        <a:latin typeface="Times New Roman" panose="02020603050405020304" pitchFamily="2" charset="0"/>
                        <a:ea typeface="宋体" panose="02010600030101010101" pitchFamily="2" charset="-122"/>
                      </a:endParaRPr>
                    </a:p>
                  </p:txBody>
                </p:sp>
                <p:sp>
                  <p:nvSpPr>
                    <p:cNvPr id="441366" name="直接连接符 487446"/>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grpSp>
                <p:nvGrpSpPr>
                  <p:cNvPr id="441367" name="组合 487447"/>
                  <p:cNvGrpSpPr/>
                  <p:nvPr/>
                </p:nvGrpSpPr>
                <p:grpSpPr>
                  <a:xfrm>
                    <a:off x="1497" y="9"/>
                    <a:ext cx="456" cy="226"/>
                    <a:chOff x="0" y="0"/>
                    <a:chExt cx="456" cy="226"/>
                  </a:xfrm>
                </p:grpSpPr>
                <p:sp>
                  <p:nvSpPr>
                    <p:cNvPr id="441368" name="矩形 487448"/>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4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441369" name="直接连接符 487449"/>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41370" name="直接连接符 487450"/>
                  <p:cNvSpPr/>
                  <p:nvPr/>
                </p:nvSpPr>
                <p:spPr>
                  <a:xfrm>
                    <a:off x="603" y="124"/>
                    <a:ext cx="272" cy="0"/>
                  </a:xfrm>
                  <a:prstGeom prst="line">
                    <a:avLst/>
                  </a:prstGeom>
                  <a:ln w="19050" cap="flat" cmpd="sng">
                    <a:solidFill>
                      <a:schemeClr val="tx1"/>
                    </a:solidFill>
                    <a:prstDash val="solid"/>
                    <a:round/>
                    <a:headEnd type="none" w="med" len="med"/>
                    <a:tailEnd type="arrow" w="med" len="med"/>
                  </a:ln>
                </p:spPr>
              </p:sp>
              <p:sp>
                <p:nvSpPr>
                  <p:cNvPr id="441371" name="直接连接符 487451"/>
                  <p:cNvSpPr/>
                  <p:nvPr/>
                </p:nvSpPr>
                <p:spPr>
                  <a:xfrm>
                    <a:off x="1225" y="124"/>
                    <a:ext cx="272" cy="0"/>
                  </a:xfrm>
                  <a:prstGeom prst="line">
                    <a:avLst/>
                  </a:prstGeom>
                  <a:ln w="19050" cap="flat" cmpd="sng">
                    <a:solidFill>
                      <a:schemeClr val="tx1"/>
                    </a:solidFill>
                    <a:prstDash val="solid"/>
                    <a:round/>
                    <a:headEnd type="none" w="med" len="med"/>
                    <a:tailEnd type="arrow" w="med" len="med"/>
                  </a:ln>
                </p:spPr>
              </p:sp>
            </p:grpSp>
            <p:grpSp>
              <p:nvGrpSpPr>
                <p:cNvPr id="441372" name="组合 487452"/>
                <p:cNvGrpSpPr/>
                <p:nvPr/>
              </p:nvGrpSpPr>
              <p:grpSpPr>
                <a:xfrm>
                  <a:off x="1678" y="831"/>
                  <a:ext cx="729" cy="226"/>
                  <a:chOff x="0" y="0"/>
                  <a:chExt cx="729" cy="226"/>
                </a:xfrm>
              </p:grpSpPr>
              <p:grpSp>
                <p:nvGrpSpPr>
                  <p:cNvPr id="441373" name="组合 487453"/>
                  <p:cNvGrpSpPr/>
                  <p:nvPr/>
                </p:nvGrpSpPr>
                <p:grpSpPr>
                  <a:xfrm>
                    <a:off x="273" y="0"/>
                    <a:ext cx="456" cy="226"/>
                    <a:chOff x="0" y="0"/>
                    <a:chExt cx="456" cy="226"/>
                  </a:xfrm>
                </p:grpSpPr>
                <p:sp>
                  <p:nvSpPr>
                    <p:cNvPr id="441374" name="矩形 487454"/>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441375" name="直接连接符 487455"/>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41376" name="直接连接符 487456"/>
                  <p:cNvSpPr/>
                  <p:nvPr/>
                </p:nvSpPr>
                <p:spPr>
                  <a:xfrm>
                    <a:off x="0" y="115"/>
                    <a:ext cx="272" cy="0"/>
                  </a:xfrm>
                  <a:prstGeom prst="line">
                    <a:avLst/>
                  </a:prstGeom>
                  <a:ln w="19050" cap="flat" cmpd="sng">
                    <a:solidFill>
                      <a:schemeClr val="tx1"/>
                    </a:solidFill>
                    <a:prstDash val="solid"/>
                    <a:round/>
                    <a:headEnd type="none" w="med" len="med"/>
                    <a:tailEnd type="arrow" w="med" len="med"/>
                  </a:ln>
                </p:spPr>
              </p:sp>
            </p:grpSp>
            <p:grpSp>
              <p:nvGrpSpPr>
                <p:cNvPr id="441377" name="组合 487457"/>
                <p:cNvGrpSpPr/>
                <p:nvPr/>
              </p:nvGrpSpPr>
              <p:grpSpPr>
                <a:xfrm>
                  <a:off x="1678" y="1103"/>
                  <a:ext cx="729" cy="226"/>
                  <a:chOff x="0" y="0"/>
                  <a:chExt cx="729" cy="226"/>
                </a:xfrm>
              </p:grpSpPr>
              <p:grpSp>
                <p:nvGrpSpPr>
                  <p:cNvPr id="441378" name="组合 487458"/>
                  <p:cNvGrpSpPr/>
                  <p:nvPr/>
                </p:nvGrpSpPr>
                <p:grpSpPr>
                  <a:xfrm>
                    <a:off x="273" y="0"/>
                    <a:ext cx="456" cy="226"/>
                    <a:chOff x="0" y="0"/>
                    <a:chExt cx="456" cy="226"/>
                  </a:xfrm>
                </p:grpSpPr>
                <p:sp>
                  <p:nvSpPr>
                    <p:cNvPr id="441379" name="矩形 487459"/>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3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441380" name="直接连接符 487460"/>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41381" name="直接连接符 487461"/>
                  <p:cNvSpPr/>
                  <p:nvPr/>
                </p:nvSpPr>
                <p:spPr>
                  <a:xfrm>
                    <a:off x="0" y="120"/>
                    <a:ext cx="272" cy="0"/>
                  </a:xfrm>
                  <a:prstGeom prst="line">
                    <a:avLst/>
                  </a:prstGeom>
                  <a:ln w="19050" cap="flat" cmpd="sng">
                    <a:solidFill>
                      <a:schemeClr val="tx1"/>
                    </a:solidFill>
                    <a:prstDash val="solid"/>
                    <a:round/>
                    <a:headEnd type="none" w="med" len="med"/>
                    <a:tailEnd type="arrow" w="med" len="med"/>
                  </a:ln>
                </p:spPr>
              </p:sp>
            </p:grpSp>
            <p:sp>
              <p:nvSpPr>
                <p:cNvPr id="441382" name="矩形 487462"/>
                <p:cNvSpPr/>
                <p:nvPr/>
              </p:nvSpPr>
              <p:spPr>
                <a:xfrm>
                  <a:off x="769" y="0"/>
                  <a:ext cx="226" cy="1331"/>
                </a:xfrm>
                <a:prstGeom prst="rect">
                  <a:avLst/>
                </a:prstGeom>
                <a:noFill/>
                <a:ln w="9525">
                  <a:noFill/>
                </a:ln>
              </p:spPr>
              <p:txBody>
                <a:bodyPr wrap="none" anchor="ctr"/>
                <a:p>
                  <a:pPr>
                    <a:lnSpc>
                      <a:spcPct val="110000"/>
                    </a:lnSpc>
                  </a:pPr>
                  <a:r>
                    <a:rPr lang="en-US" altLang="x-none" sz="2400" b="1" dirty="0">
                      <a:latin typeface="Times New Roman" panose="02020603050405020304" pitchFamily="2" charset="0"/>
                      <a:ea typeface="宋体" panose="02010600030101010101" pitchFamily="2" charset="-122"/>
                    </a:rPr>
                    <a:t>0</a:t>
                  </a:r>
                  <a:endParaRPr lang="en-US" altLang="x-none" sz="2400" b="1" dirty="0">
                    <a:latin typeface="Times New Roman" panose="02020603050405020304" pitchFamily="2" charset="0"/>
                    <a:ea typeface="宋体" panose="02010600030101010101" pitchFamily="2" charset="-122"/>
                  </a:endParaRPr>
                </a:p>
                <a:p>
                  <a:pPr>
                    <a:lnSpc>
                      <a:spcPct val="110000"/>
                    </a:lnSpc>
                  </a:pPr>
                  <a:r>
                    <a:rPr lang="en-US" altLang="x-none" sz="2400" b="1" dirty="0">
                      <a:latin typeface="Times New Roman" panose="02020603050405020304" pitchFamily="2" charset="0"/>
                      <a:ea typeface="宋体" panose="02010600030101010101" pitchFamily="2" charset="-122"/>
                    </a:rPr>
                    <a:t>1</a:t>
                  </a:r>
                  <a:endParaRPr lang="en-US" altLang="x-none" sz="2400" b="1" dirty="0">
                    <a:latin typeface="Times New Roman" panose="02020603050405020304" pitchFamily="2" charset="0"/>
                    <a:ea typeface="宋体" panose="02010600030101010101" pitchFamily="2" charset="-122"/>
                  </a:endParaRPr>
                </a:p>
                <a:p>
                  <a:pPr>
                    <a:lnSpc>
                      <a:spcPct val="110000"/>
                    </a:lnSpc>
                  </a:pPr>
                  <a:r>
                    <a:rPr lang="en-US" altLang="x-none" sz="2400" b="1" dirty="0">
                      <a:latin typeface="Times New Roman" panose="02020603050405020304" pitchFamily="2" charset="0"/>
                      <a:ea typeface="宋体" panose="02010600030101010101" pitchFamily="2" charset="-122"/>
                    </a:rPr>
                    <a:t>2</a:t>
                  </a:r>
                  <a:endParaRPr lang="en-US" altLang="x-none" sz="2400" b="1" dirty="0">
                    <a:latin typeface="Times New Roman" panose="02020603050405020304" pitchFamily="2" charset="0"/>
                    <a:ea typeface="宋体" panose="02010600030101010101" pitchFamily="2" charset="-122"/>
                  </a:endParaRPr>
                </a:p>
                <a:p>
                  <a:pPr>
                    <a:lnSpc>
                      <a:spcPct val="110000"/>
                    </a:lnSpc>
                  </a:pPr>
                  <a:r>
                    <a:rPr lang="en-US" altLang="x-none" sz="2400" b="1" dirty="0">
                      <a:latin typeface="Times New Roman" panose="02020603050405020304" pitchFamily="2" charset="0"/>
                      <a:ea typeface="宋体" panose="02010600030101010101" pitchFamily="2" charset="-122"/>
                    </a:rPr>
                    <a:t>3</a:t>
                  </a:r>
                  <a:endParaRPr lang="en-US" altLang="x-none" sz="2400" b="1" dirty="0">
                    <a:latin typeface="Times New Roman" panose="02020603050405020304" pitchFamily="2" charset="0"/>
                    <a:ea typeface="宋体" panose="02010600030101010101" pitchFamily="2" charset="-122"/>
                  </a:endParaRPr>
                </a:p>
                <a:p>
                  <a:pPr>
                    <a:lnSpc>
                      <a:spcPct val="110000"/>
                    </a:lnSpc>
                  </a:pPr>
                  <a:r>
                    <a:rPr lang="en-US" altLang="x-none" sz="2400" b="1" dirty="0">
                      <a:latin typeface="Times New Roman" panose="02020603050405020304" pitchFamily="2" charset="0"/>
                      <a:ea typeface="宋体" panose="02010600030101010101" pitchFamily="2" charset="-122"/>
                    </a:rPr>
                    <a:t>4</a:t>
                  </a:r>
                  <a:endParaRPr lang="en-US" altLang="x-none" sz="2400" b="1" dirty="0">
                    <a:latin typeface="Times New Roman" panose="02020603050405020304" pitchFamily="2" charset="0"/>
                    <a:ea typeface="宋体" panose="02010600030101010101" pitchFamily="2" charset="-122"/>
                  </a:endParaRPr>
                </a:p>
              </p:txBody>
            </p:sp>
            <p:sp>
              <p:nvSpPr>
                <p:cNvPr id="441383" name="矩形 487463"/>
                <p:cNvSpPr/>
                <p:nvPr/>
              </p:nvSpPr>
              <p:spPr>
                <a:xfrm>
                  <a:off x="0" y="1604"/>
                  <a:ext cx="998" cy="226"/>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MAX_VEX-1</a:t>
                  </a:r>
                  <a:endParaRPr lang="en-US" altLang="x-none" sz="2000" b="1" dirty="0">
                    <a:latin typeface="Times New Roman" panose="02020603050405020304" pitchFamily="2" charset="0"/>
                    <a:ea typeface="宋体" panose="02010600030101010101" pitchFamily="2" charset="-122"/>
                  </a:endParaRPr>
                </a:p>
              </p:txBody>
            </p:sp>
            <p:grpSp>
              <p:nvGrpSpPr>
                <p:cNvPr id="441384" name="组合 487464"/>
                <p:cNvGrpSpPr/>
                <p:nvPr/>
              </p:nvGrpSpPr>
              <p:grpSpPr>
                <a:xfrm>
                  <a:off x="1043" y="7"/>
                  <a:ext cx="772" cy="1841"/>
                  <a:chOff x="0" y="0"/>
                  <a:chExt cx="772" cy="1841"/>
                </a:xfrm>
              </p:grpSpPr>
              <p:grpSp>
                <p:nvGrpSpPr>
                  <p:cNvPr id="441385" name="组合 487465"/>
                  <p:cNvGrpSpPr/>
                  <p:nvPr/>
                </p:nvGrpSpPr>
                <p:grpSpPr>
                  <a:xfrm>
                    <a:off x="0" y="0"/>
                    <a:ext cx="772" cy="262"/>
                    <a:chOff x="0" y="0"/>
                    <a:chExt cx="772" cy="262"/>
                  </a:xfrm>
                </p:grpSpPr>
                <p:sp>
                  <p:nvSpPr>
                    <p:cNvPr id="441386" name="矩形 487466"/>
                    <p:cNvSpPr/>
                    <p:nvPr/>
                  </p:nvSpPr>
                  <p:spPr>
                    <a:xfrm>
                      <a:off x="0" y="0"/>
                      <a:ext cx="772" cy="262"/>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1</a:t>
                      </a:r>
                      <a:r>
                        <a:rPr lang="en-US" altLang="x-none" sz="2400" b="1" dirty="0">
                          <a:latin typeface="Times New Roman" panose="02020603050405020304" pitchFamily="2" charset="0"/>
                          <a:ea typeface="宋体" panose="02010600030101010101" pitchFamily="2" charset="-122"/>
                        </a:rPr>
                        <a:t>    2     </a:t>
                      </a:r>
                      <a:endParaRPr lang="en-US" altLang="x-none" sz="2400" b="1" dirty="0">
                        <a:latin typeface="Times New Roman" panose="02020603050405020304" pitchFamily="2" charset="0"/>
                        <a:ea typeface="宋体" panose="02010600030101010101" pitchFamily="2" charset="-122"/>
                      </a:endParaRPr>
                    </a:p>
                  </p:txBody>
                </p:sp>
                <p:sp>
                  <p:nvSpPr>
                    <p:cNvPr id="441387" name="直接连接符 487467"/>
                    <p:cNvSpPr/>
                    <p:nvPr/>
                  </p:nvSpPr>
                  <p:spPr>
                    <a:xfrm>
                      <a:off x="553" y="0"/>
                      <a:ext cx="0" cy="262"/>
                    </a:xfrm>
                    <a:prstGeom prst="line">
                      <a:avLst/>
                    </a:prstGeom>
                    <a:ln w="9525" cap="flat" cmpd="sng">
                      <a:solidFill>
                        <a:schemeClr val="tx1"/>
                      </a:solidFill>
                      <a:prstDash val="solid"/>
                      <a:round/>
                      <a:headEnd type="none" w="med" len="med"/>
                      <a:tailEnd type="none" w="med" len="med"/>
                    </a:ln>
                  </p:spPr>
                </p:sp>
                <p:sp>
                  <p:nvSpPr>
                    <p:cNvPr id="441388" name="直接连接符 487468"/>
                    <p:cNvSpPr/>
                    <p:nvPr/>
                  </p:nvSpPr>
                  <p:spPr>
                    <a:xfrm>
                      <a:off x="302" y="0"/>
                      <a:ext cx="0" cy="262"/>
                    </a:xfrm>
                    <a:prstGeom prst="line">
                      <a:avLst/>
                    </a:prstGeom>
                    <a:ln w="9525" cap="flat" cmpd="sng">
                      <a:solidFill>
                        <a:schemeClr val="tx1"/>
                      </a:solidFill>
                      <a:prstDash val="solid"/>
                      <a:round/>
                      <a:headEnd type="none" w="med" len="med"/>
                      <a:tailEnd type="none" w="med" len="med"/>
                    </a:ln>
                  </p:spPr>
                </p:sp>
              </p:grpSp>
              <p:grpSp>
                <p:nvGrpSpPr>
                  <p:cNvPr id="441389" name="组合 487469"/>
                  <p:cNvGrpSpPr/>
                  <p:nvPr/>
                </p:nvGrpSpPr>
                <p:grpSpPr>
                  <a:xfrm>
                    <a:off x="0" y="263"/>
                    <a:ext cx="772" cy="263"/>
                    <a:chOff x="0" y="0"/>
                    <a:chExt cx="772" cy="263"/>
                  </a:xfrm>
                </p:grpSpPr>
                <p:sp>
                  <p:nvSpPr>
                    <p:cNvPr id="441390" name="矩形 487470"/>
                    <p:cNvSpPr/>
                    <p:nvPr/>
                  </p:nvSpPr>
                  <p:spPr>
                    <a:xfrm>
                      <a:off x="0" y="0"/>
                      <a:ext cx="772" cy="263"/>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2 </a:t>
                      </a:r>
                      <a:r>
                        <a:rPr lang="en-US" altLang="x-none" sz="2400" b="1" dirty="0">
                          <a:latin typeface="Times New Roman" panose="02020603050405020304" pitchFamily="2" charset="0"/>
                          <a:ea typeface="宋体" panose="02010600030101010101" pitchFamily="2" charset="-122"/>
                        </a:rPr>
                        <a:t>   0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441391" name="直接连接符 487471"/>
                    <p:cNvSpPr/>
                    <p:nvPr/>
                  </p:nvSpPr>
                  <p:spPr>
                    <a:xfrm>
                      <a:off x="553" y="0"/>
                      <a:ext cx="0" cy="263"/>
                    </a:xfrm>
                    <a:prstGeom prst="line">
                      <a:avLst/>
                    </a:prstGeom>
                    <a:ln w="9525" cap="flat" cmpd="sng">
                      <a:solidFill>
                        <a:schemeClr val="tx1"/>
                      </a:solidFill>
                      <a:prstDash val="solid"/>
                      <a:round/>
                      <a:headEnd type="none" w="med" len="med"/>
                      <a:tailEnd type="none" w="med" len="med"/>
                    </a:ln>
                  </p:spPr>
                </p:sp>
                <p:sp>
                  <p:nvSpPr>
                    <p:cNvPr id="441392" name="直接连接符 487472"/>
                    <p:cNvSpPr/>
                    <p:nvPr/>
                  </p:nvSpPr>
                  <p:spPr>
                    <a:xfrm>
                      <a:off x="302" y="0"/>
                      <a:ext cx="0" cy="263"/>
                    </a:xfrm>
                    <a:prstGeom prst="line">
                      <a:avLst/>
                    </a:prstGeom>
                    <a:ln w="9525" cap="flat" cmpd="sng">
                      <a:solidFill>
                        <a:schemeClr val="tx1"/>
                      </a:solidFill>
                      <a:prstDash val="solid"/>
                      <a:round/>
                      <a:headEnd type="none" w="med" len="med"/>
                      <a:tailEnd type="none" w="med" len="med"/>
                    </a:ln>
                  </p:spPr>
                </p:sp>
              </p:grpSp>
              <p:grpSp>
                <p:nvGrpSpPr>
                  <p:cNvPr id="441393" name="组合 487473"/>
                  <p:cNvGrpSpPr/>
                  <p:nvPr/>
                </p:nvGrpSpPr>
                <p:grpSpPr>
                  <a:xfrm>
                    <a:off x="0" y="527"/>
                    <a:ext cx="772" cy="262"/>
                    <a:chOff x="0" y="0"/>
                    <a:chExt cx="772" cy="262"/>
                  </a:xfrm>
                </p:grpSpPr>
                <p:sp>
                  <p:nvSpPr>
                    <p:cNvPr id="441394" name="矩形 487474"/>
                    <p:cNvSpPr/>
                    <p:nvPr/>
                  </p:nvSpPr>
                  <p:spPr>
                    <a:xfrm>
                      <a:off x="0" y="0"/>
                      <a:ext cx="772" cy="262"/>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3</a:t>
                      </a:r>
                      <a:r>
                        <a:rPr lang="en-US" altLang="x-none" sz="2400" b="1" dirty="0">
                          <a:latin typeface="Times New Roman" panose="02020603050405020304" pitchFamily="2" charset="0"/>
                          <a:ea typeface="宋体" panose="02010600030101010101" pitchFamily="2" charset="-122"/>
                        </a:rPr>
                        <a:t>    3</a:t>
                      </a:r>
                      <a:endParaRPr lang="en-US" altLang="x-none" sz="2400" b="1" dirty="0">
                        <a:latin typeface="Times New Roman" panose="02020603050405020304" pitchFamily="2" charset="0"/>
                        <a:ea typeface="宋体" panose="02010600030101010101" pitchFamily="2" charset="-122"/>
                      </a:endParaRPr>
                    </a:p>
                  </p:txBody>
                </p:sp>
                <p:sp>
                  <p:nvSpPr>
                    <p:cNvPr id="441395" name="直接连接符 487475"/>
                    <p:cNvSpPr/>
                    <p:nvPr/>
                  </p:nvSpPr>
                  <p:spPr>
                    <a:xfrm>
                      <a:off x="553" y="0"/>
                      <a:ext cx="0" cy="262"/>
                    </a:xfrm>
                    <a:prstGeom prst="line">
                      <a:avLst/>
                    </a:prstGeom>
                    <a:ln w="9525" cap="flat" cmpd="sng">
                      <a:solidFill>
                        <a:schemeClr val="tx1"/>
                      </a:solidFill>
                      <a:prstDash val="solid"/>
                      <a:round/>
                      <a:headEnd type="none" w="med" len="med"/>
                      <a:tailEnd type="none" w="med" len="med"/>
                    </a:ln>
                  </p:spPr>
                </p:sp>
                <p:sp>
                  <p:nvSpPr>
                    <p:cNvPr id="441396" name="直接连接符 487476"/>
                    <p:cNvSpPr/>
                    <p:nvPr/>
                  </p:nvSpPr>
                  <p:spPr>
                    <a:xfrm>
                      <a:off x="302" y="0"/>
                      <a:ext cx="0" cy="262"/>
                    </a:xfrm>
                    <a:prstGeom prst="line">
                      <a:avLst/>
                    </a:prstGeom>
                    <a:ln w="9525" cap="flat" cmpd="sng">
                      <a:solidFill>
                        <a:schemeClr val="tx1"/>
                      </a:solidFill>
                      <a:prstDash val="solid"/>
                      <a:round/>
                      <a:headEnd type="none" w="med" len="med"/>
                      <a:tailEnd type="none" w="med" len="med"/>
                    </a:ln>
                  </p:spPr>
                </p:sp>
              </p:grpSp>
              <p:grpSp>
                <p:nvGrpSpPr>
                  <p:cNvPr id="441397" name="组合 487477"/>
                  <p:cNvGrpSpPr/>
                  <p:nvPr/>
                </p:nvGrpSpPr>
                <p:grpSpPr>
                  <a:xfrm>
                    <a:off x="0" y="790"/>
                    <a:ext cx="772" cy="262"/>
                    <a:chOff x="0" y="0"/>
                    <a:chExt cx="772" cy="262"/>
                  </a:xfrm>
                </p:grpSpPr>
                <p:sp>
                  <p:nvSpPr>
                    <p:cNvPr id="441398" name="矩形 487478"/>
                    <p:cNvSpPr/>
                    <p:nvPr/>
                  </p:nvSpPr>
                  <p:spPr>
                    <a:xfrm>
                      <a:off x="0" y="0"/>
                      <a:ext cx="772" cy="262"/>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4</a:t>
                      </a:r>
                      <a:r>
                        <a:rPr lang="en-US" altLang="x-none" sz="2400" b="1" dirty="0">
                          <a:latin typeface="Times New Roman" panose="02020603050405020304" pitchFamily="2" charset="0"/>
                          <a:ea typeface="宋体" panose="02010600030101010101" pitchFamily="2" charset="-122"/>
                        </a:rPr>
                        <a:t>    1</a:t>
                      </a:r>
                      <a:endParaRPr lang="en-US" altLang="x-none" sz="2400" b="1" dirty="0">
                        <a:latin typeface="Times New Roman" panose="02020603050405020304" pitchFamily="2" charset="0"/>
                        <a:ea typeface="宋体" panose="02010600030101010101" pitchFamily="2" charset="-122"/>
                      </a:endParaRPr>
                    </a:p>
                  </p:txBody>
                </p:sp>
                <p:sp>
                  <p:nvSpPr>
                    <p:cNvPr id="441399" name="直接连接符 487479"/>
                    <p:cNvSpPr/>
                    <p:nvPr/>
                  </p:nvSpPr>
                  <p:spPr>
                    <a:xfrm>
                      <a:off x="553" y="0"/>
                      <a:ext cx="0" cy="262"/>
                    </a:xfrm>
                    <a:prstGeom prst="line">
                      <a:avLst/>
                    </a:prstGeom>
                    <a:ln w="9525" cap="flat" cmpd="sng">
                      <a:solidFill>
                        <a:schemeClr val="tx1"/>
                      </a:solidFill>
                      <a:prstDash val="solid"/>
                      <a:round/>
                      <a:headEnd type="none" w="med" len="med"/>
                      <a:tailEnd type="none" w="med" len="med"/>
                    </a:ln>
                  </p:spPr>
                </p:sp>
                <p:sp>
                  <p:nvSpPr>
                    <p:cNvPr id="441400" name="直接连接符 487480"/>
                    <p:cNvSpPr/>
                    <p:nvPr/>
                  </p:nvSpPr>
                  <p:spPr>
                    <a:xfrm>
                      <a:off x="302" y="0"/>
                      <a:ext cx="0" cy="262"/>
                    </a:xfrm>
                    <a:prstGeom prst="line">
                      <a:avLst/>
                    </a:prstGeom>
                    <a:ln w="9525" cap="flat" cmpd="sng">
                      <a:solidFill>
                        <a:schemeClr val="tx1"/>
                      </a:solidFill>
                      <a:prstDash val="solid"/>
                      <a:round/>
                      <a:headEnd type="none" w="med" len="med"/>
                      <a:tailEnd type="none" w="med" len="med"/>
                    </a:ln>
                  </p:spPr>
                </p:sp>
              </p:grpSp>
              <p:grpSp>
                <p:nvGrpSpPr>
                  <p:cNvPr id="441401" name="组合 487481"/>
                  <p:cNvGrpSpPr/>
                  <p:nvPr/>
                </p:nvGrpSpPr>
                <p:grpSpPr>
                  <a:xfrm>
                    <a:off x="0" y="1317"/>
                    <a:ext cx="772" cy="262"/>
                    <a:chOff x="0" y="0"/>
                    <a:chExt cx="772" cy="262"/>
                  </a:xfrm>
                </p:grpSpPr>
                <p:sp>
                  <p:nvSpPr>
                    <p:cNvPr id="441402" name="矩形 487482"/>
                    <p:cNvSpPr/>
                    <p:nvPr/>
                  </p:nvSpPr>
                  <p:spPr>
                    <a:xfrm>
                      <a:off x="0" y="0"/>
                      <a:ext cx="772" cy="262"/>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b="1" dirty="0">
                          <a:latin typeface="宋体" panose="02010600030101010101" pitchFamily="2" charset="-122"/>
                          <a:ea typeface="宋体" panose="02010600030101010101" pitchFamily="2" charset="-122"/>
                        </a:rPr>
                        <a:t>┇</a:t>
                      </a:r>
                      <a:r>
                        <a:rPr lang="zh-CN" altLang="en-US" sz="2400" b="1" dirty="0">
                          <a:latin typeface="Times New Roman" panose="02020603050405020304" pitchFamily="2" charset="0"/>
                          <a:ea typeface="宋体" panose="02010600030101010101" pitchFamily="2" charset="-122"/>
                        </a:rPr>
                        <a:t> ┇ ┇</a:t>
                      </a:r>
                      <a:endParaRPr lang="zh-CN" altLang="en-US" sz="2400" b="1" dirty="0">
                        <a:latin typeface="Times New Roman" panose="02020603050405020304" pitchFamily="2" charset="0"/>
                        <a:ea typeface="宋体" panose="02010600030101010101" pitchFamily="2" charset="-122"/>
                      </a:endParaRPr>
                    </a:p>
                  </p:txBody>
                </p:sp>
                <p:sp>
                  <p:nvSpPr>
                    <p:cNvPr id="441403" name="直接连接符 487483"/>
                    <p:cNvSpPr/>
                    <p:nvPr/>
                  </p:nvSpPr>
                  <p:spPr>
                    <a:xfrm>
                      <a:off x="553" y="0"/>
                      <a:ext cx="0" cy="262"/>
                    </a:xfrm>
                    <a:prstGeom prst="line">
                      <a:avLst/>
                    </a:prstGeom>
                    <a:ln w="9525" cap="flat" cmpd="sng">
                      <a:solidFill>
                        <a:schemeClr val="tx1"/>
                      </a:solidFill>
                      <a:prstDash val="solid"/>
                      <a:round/>
                      <a:headEnd type="none" w="med" len="med"/>
                      <a:tailEnd type="none" w="med" len="med"/>
                    </a:ln>
                  </p:spPr>
                </p:sp>
                <p:sp>
                  <p:nvSpPr>
                    <p:cNvPr id="441404" name="直接连接符 487484"/>
                    <p:cNvSpPr/>
                    <p:nvPr/>
                  </p:nvSpPr>
                  <p:spPr>
                    <a:xfrm>
                      <a:off x="302" y="0"/>
                      <a:ext cx="0" cy="262"/>
                    </a:xfrm>
                    <a:prstGeom prst="line">
                      <a:avLst/>
                    </a:prstGeom>
                    <a:ln w="9525" cap="flat" cmpd="sng">
                      <a:solidFill>
                        <a:schemeClr val="tx1"/>
                      </a:solidFill>
                      <a:prstDash val="solid"/>
                      <a:round/>
                      <a:headEnd type="none" w="med" len="med"/>
                      <a:tailEnd type="none" w="med" len="med"/>
                    </a:ln>
                  </p:spPr>
                </p:sp>
              </p:grpSp>
              <p:grpSp>
                <p:nvGrpSpPr>
                  <p:cNvPr id="441405" name="组合 487485"/>
                  <p:cNvGrpSpPr/>
                  <p:nvPr/>
                </p:nvGrpSpPr>
                <p:grpSpPr>
                  <a:xfrm>
                    <a:off x="0" y="1579"/>
                    <a:ext cx="772" cy="262"/>
                    <a:chOff x="0" y="0"/>
                    <a:chExt cx="772" cy="262"/>
                  </a:xfrm>
                </p:grpSpPr>
                <p:sp>
                  <p:nvSpPr>
                    <p:cNvPr id="441406" name="矩形 487486"/>
                    <p:cNvSpPr/>
                    <p:nvPr/>
                  </p:nvSpPr>
                  <p:spPr>
                    <a:xfrm>
                      <a:off x="0" y="0"/>
                      <a:ext cx="772" cy="262"/>
                    </a:xfrm>
                    <a:prstGeom prst="rect">
                      <a:avLst/>
                    </a:prstGeom>
                    <a:solidFill>
                      <a:schemeClr val="bg2"/>
                    </a:solidFill>
                    <a:ln w="9525" cap="flat" cmpd="sng">
                      <a:solidFill>
                        <a:schemeClr val="tx1"/>
                      </a:solidFill>
                      <a:prstDash val="solid"/>
                      <a:miter/>
                      <a:headEnd type="none" w="med" len="med"/>
                      <a:tailEnd type="none" w="med" len="med"/>
                    </a:ln>
                  </p:spPr>
                  <p:txBody>
                    <a:bodyPr wrap="none" anchor="ctr"/>
                    <a:p>
                      <a:endParaRPr lang="zh-CN" altLang="en-US" sz="2400" b="1" dirty="0">
                        <a:latin typeface="Times New Roman" panose="02020603050405020304" pitchFamily="2" charset="0"/>
                        <a:ea typeface="宋体" panose="02010600030101010101" pitchFamily="2" charset="-122"/>
                      </a:endParaRPr>
                    </a:p>
                  </p:txBody>
                </p:sp>
                <p:sp>
                  <p:nvSpPr>
                    <p:cNvPr id="441407" name="直接连接符 487487"/>
                    <p:cNvSpPr/>
                    <p:nvPr/>
                  </p:nvSpPr>
                  <p:spPr>
                    <a:xfrm>
                      <a:off x="553" y="0"/>
                      <a:ext cx="0" cy="262"/>
                    </a:xfrm>
                    <a:prstGeom prst="line">
                      <a:avLst/>
                    </a:prstGeom>
                    <a:ln w="9525" cap="flat" cmpd="sng">
                      <a:solidFill>
                        <a:schemeClr val="tx1"/>
                      </a:solidFill>
                      <a:prstDash val="solid"/>
                      <a:round/>
                      <a:headEnd type="none" w="med" len="med"/>
                      <a:tailEnd type="none" w="med" len="med"/>
                    </a:ln>
                  </p:spPr>
                </p:sp>
                <p:sp>
                  <p:nvSpPr>
                    <p:cNvPr id="441408" name="直接连接符 487488"/>
                    <p:cNvSpPr/>
                    <p:nvPr/>
                  </p:nvSpPr>
                  <p:spPr>
                    <a:xfrm>
                      <a:off x="302" y="0"/>
                      <a:ext cx="0" cy="262"/>
                    </a:xfrm>
                    <a:prstGeom prst="line">
                      <a:avLst/>
                    </a:prstGeom>
                    <a:ln w="9525" cap="flat" cmpd="sng">
                      <a:solidFill>
                        <a:schemeClr val="tx1"/>
                      </a:solidFill>
                      <a:prstDash val="solid"/>
                      <a:round/>
                      <a:headEnd type="none" w="med" len="med"/>
                      <a:tailEnd type="none" w="med" len="med"/>
                    </a:ln>
                  </p:spPr>
                </p:sp>
              </p:grpSp>
              <p:grpSp>
                <p:nvGrpSpPr>
                  <p:cNvPr id="441409" name="组合 487489"/>
                  <p:cNvGrpSpPr/>
                  <p:nvPr/>
                </p:nvGrpSpPr>
                <p:grpSpPr>
                  <a:xfrm>
                    <a:off x="0" y="1053"/>
                    <a:ext cx="772" cy="263"/>
                    <a:chOff x="0" y="0"/>
                    <a:chExt cx="772" cy="263"/>
                  </a:xfrm>
                </p:grpSpPr>
                <p:sp>
                  <p:nvSpPr>
                    <p:cNvPr id="441410" name="矩形 487490"/>
                    <p:cNvSpPr/>
                    <p:nvPr/>
                  </p:nvSpPr>
                  <p:spPr>
                    <a:xfrm>
                      <a:off x="0" y="0"/>
                      <a:ext cx="772" cy="263"/>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5</a:t>
                      </a:r>
                      <a:r>
                        <a:rPr lang="en-US" altLang="x-none" sz="2400" b="1" dirty="0">
                          <a:latin typeface="Times New Roman" panose="02020603050405020304" pitchFamily="2" charset="0"/>
                          <a:ea typeface="宋体" panose="02010600030101010101" pitchFamily="2" charset="-122"/>
                        </a:rPr>
                        <a:t>   1 </a:t>
                      </a:r>
                      <a:endParaRPr lang="en-US" altLang="x-none" sz="2400" b="1" dirty="0">
                        <a:latin typeface="Times New Roman" panose="02020603050405020304" pitchFamily="2" charset="0"/>
                        <a:ea typeface="宋体" panose="02010600030101010101" pitchFamily="2" charset="-122"/>
                      </a:endParaRPr>
                    </a:p>
                  </p:txBody>
                </p:sp>
                <p:sp>
                  <p:nvSpPr>
                    <p:cNvPr id="441411" name="直接连接符 487491"/>
                    <p:cNvSpPr/>
                    <p:nvPr/>
                  </p:nvSpPr>
                  <p:spPr>
                    <a:xfrm>
                      <a:off x="553" y="0"/>
                      <a:ext cx="0" cy="263"/>
                    </a:xfrm>
                    <a:prstGeom prst="line">
                      <a:avLst/>
                    </a:prstGeom>
                    <a:ln w="9525" cap="flat" cmpd="sng">
                      <a:solidFill>
                        <a:schemeClr val="tx1"/>
                      </a:solidFill>
                      <a:prstDash val="solid"/>
                      <a:round/>
                      <a:headEnd type="none" w="med" len="med"/>
                      <a:tailEnd type="none" w="med" len="med"/>
                    </a:ln>
                  </p:spPr>
                </p:sp>
                <p:sp>
                  <p:nvSpPr>
                    <p:cNvPr id="441412" name="直接连接符 487492"/>
                    <p:cNvSpPr/>
                    <p:nvPr/>
                  </p:nvSpPr>
                  <p:spPr>
                    <a:xfrm>
                      <a:off x="302" y="0"/>
                      <a:ext cx="0" cy="263"/>
                    </a:xfrm>
                    <a:prstGeom prst="line">
                      <a:avLst/>
                    </a:prstGeom>
                    <a:ln w="9525" cap="flat" cmpd="sng">
                      <a:solidFill>
                        <a:schemeClr val="tx1"/>
                      </a:solidFill>
                      <a:prstDash val="solid"/>
                      <a:round/>
                      <a:headEnd type="none" w="med" len="med"/>
                      <a:tailEnd type="none" w="med" len="med"/>
                    </a:ln>
                  </p:spPr>
                </p:sp>
              </p:grpSp>
            </p:grpSp>
            <p:sp>
              <p:nvSpPr>
                <p:cNvPr id="441413" name="未知"/>
                <p:cNvSpPr/>
                <p:nvPr/>
              </p:nvSpPr>
              <p:spPr>
                <a:xfrm flipV="1">
                  <a:off x="1681" y="47"/>
                  <a:ext cx="998" cy="44"/>
                </a:xfrm>
                <a:custGeom>
                  <a:avLst/>
                  <a:gdLst/>
                  <a:ahLst/>
                  <a:cxnLst/>
                  <a:pathLst>
                    <a:path w="816" h="1">
                      <a:moveTo>
                        <a:pt x="0" y="0"/>
                      </a:moveTo>
                      <a:cubicBezTo>
                        <a:pt x="340" y="0"/>
                        <a:pt x="680" y="0"/>
                        <a:pt x="816" y="0"/>
                      </a:cubicBezTo>
                    </a:path>
                  </a:pathLst>
                </a:custGeom>
                <a:noFill/>
                <a:ln w="28575" cap="flat" cmpd="sng">
                  <a:solidFill>
                    <a:schemeClr val="hlink"/>
                  </a:solidFill>
                  <a:prstDash val="dash"/>
                  <a:round/>
                  <a:headEnd type="none" w="med" len="med"/>
                  <a:tailEnd type="triangle" w="med" len="med"/>
                </a:ln>
              </p:spPr>
              <p:txBody>
                <a:bodyPr/>
                <a:p>
                  <a:endParaRPr lang="zh-CN" altLang="en-US" sz="2400"/>
                </a:p>
              </p:txBody>
            </p:sp>
            <p:sp>
              <p:nvSpPr>
                <p:cNvPr id="441414" name="直接连接符 487494"/>
                <p:cNvSpPr/>
                <p:nvPr/>
              </p:nvSpPr>
              <p:spPr>
                <a:xfrm>
                  <a:off x="1681" y="870"/>
                  <a:ext cx="384" cy="0"/>
                </a:xfrm>
                <a:prstGeom prst="line">
                  <a:avLst/>
                </a:prstGeom>
                <a:ln w="28575" cap="flat" cmpd="sng">
                  <a:solidFill>
                    <a:schemeClr val="hlink"/>
                  </a:solidFill>
                  <a:prstDash val="dash"/>
                  <a:round/>
                  <a:headEnd type="none" w="med" len="med"/>
                  <a:tailEnd type="triangle" w="med" len="med"/>
                </a:ln>
              </p:spPr>
            </p:sp>
            <p:sp>
              <p:nvSpPr>
                <p:cNvPr id="441415" name="未知"/>
                <p:cNvSpPr/>
                <p:nvPr/>
              </p:nvSpPr>
              <p:spPr>
                <a:xfrm>
                  <a:off x="1681" y="374"/>
                  <a:ext cx="1488" cy="216"/>
                </a:xfrm>
                <a:custGeom>
                  <a:avLst/>
                  <a:gdLst/>
                  <a:ahLst/>
                  <a:cxnLst/>
                  <a:pathLst>
                    <a:path w="1488" h="216">
                      <a:moveTo>
                        <a:pt x="0" y="216"/>
                      </a:moveTo>
                      <a:cubicBezTo>
                        <a:pt x="32" y="160"/>
                        <a:pt x="64" y="104"/>
                        <a:pt x="240" y="72"/>
                      </a:cubicBezTo>
                      <a:cubicBezTo>
                        <a:pt x="416" y="40"/>
                        <a:pt x="848" y="0"/>
                        <a:pt x="1056" y="24"/>
                      </a:cubicBezTo>
                      <a:cubicBezTo>
                        <a:pt x="1264" y="48"/>
                        <a:pt x="1416" y="184"/>
                        <a:pt x="1488" y="216"/>
                      </a:cubicBezTo>
                    </a:path>
                  </a:pathLst>
                </a:custGeom>
                <a:noFill/>
                <a:ln w="28575" cap="flat" cmpd="sng">
                  <a:solidFill>
                    <a:schemeClr val="hlink"/>
                  </a:solidFill>
                  <a:prstDash val="dash"/>
                  <a:round/>
                  <a:headEnd type="none" w="med" len="med"/>
                  <a:tailEnd type="triangle" w="med" len="med"/>
                </a:ln>
              </p:spPr>
              <p:txBody>
                <a:bodyPr/>
                <a:p>
                  <a:endParaRPr lang="zh-CN" altLang="en-US" sz="2400"/>
                </a:p>
              </p:txBody>
            </p:sp>
          </p:grpSp>
        </p:grpSp>
        <p:sp>
          <p:nvSpPr>
            <p:cNvPr id="441416" name="矩形 487496"/>
            <p:cNvSpPr/>
            <p:nvPr/>
          </p:nvSpPr>
          <p:spPr>
            <a:xfrm>
              <a:off x="726" y="2159"/>
              <a:ext cx="2426" cy="204"/>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7-18  </a:t>
              </a:r>
              <a:r>
                <a:rPr lang="zh-CN" altLang="en-US" sz="2000" b="1" dirty="0">
                  <a:latin typeface="Times New Roman" panose="02020603050405020304" pitchFamily="2" charset="0"/>
                  <a:ea typeface="宋体" panose="02010600030101010101" pitchFamily="2" charset="-122"/>
                </a:rPr>
                <a:t>有向图广度优先搜索遍历</a:t>
              </a:r>
              <a:endParaRPr lang="zh-CN" altLang="en-US" sz="2000" b="1" dirty="0">
                <a:latin typeface="Times New Roman" panose="02020603050405020304" pitchFamily="2" charset="0"/>
                <a:ea typeface="宋体" panose="02010600030101010101" pitchFamily="2" charset="-122"/>
              </a:endParaRPr>
            </a:p>
          </p:txBody>
        </p:sp>
        <p:grpSp>
          <p:nvGrpSpPr>
            <p:cNvPr id="441417" name="组合 487497"/>
            <p:cNvGrpSpPr/>
            <p:nvPr/>
          </p:nvGrpSpPr>
          <p:grpSpPr>
            <a:xfrm>
              <a:off x="0" y="227"/>
              <a:ext cx="1384" cy="1116"/>
              <a:chOff x="0" y="0"/>
              <a:chExt cx="1384" cy="1116"/>
            </a:xfrm>
          </p:grpSpPr>
          <p:sp>
            <p:nvSpPr>
              <p:cNvPr id="441418" name="矩形 487498"/>
              <p:cNvSpPr/>
              <p:nvPr/>
            </p:nvSpPr>
            <p:spPr>
              <a:xfrm>
                <a:off x="192" y="912"/>
                <a:ext cx="997"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(a)   </a:t>
                </a:r>
                <a:r>
                  <a:rPr lang="zh-CN" altLang="en-US" sz="2000" b="1" dirty="0">
                    <a:latin typeface="Times New Roman" panose="02020603050405020304" pitchFamily="2" charset="0"/>
                    <a:ea typeface="宋体" panose="02010600030101010101" pitchFamily="2" charset="-122"/>
                  </a:rPr>
                  <a:t>有向图</a:t>
                </a:r>
                <a:r>
                  <a:rPr lang="en-US" altLang="x-none" sz="2000" b="1" dirty="0">
                    <a:latin typeface="Times New Roman" panose="02020603050405020304" pitchFamily="2" charset="0"/>
                    <a:ea typeface="宋体" panose="02010600030101010101" pitchFamily="2" charset="-122"/>
                  </a:rPr>
                  <a:t>G’</a:t>
                </a:r>
                <a:endParaRPr lang="en-US" altLang="x-none" sz="2000" b="1" dirty="0">
                  <a:latin typeface="Times New Roman" panose="02020603050405020304" pitchFamily="2" charset="0"/>
                  <a:ea typeface="宋体" panose="02010600030101010101" pitchFamily="2" charset="-122"/>
                </a:endParaRPr>
              </a:p>
            </p:txBody>
          </p:sp>
          <p:grpSp>
            <p:nvGrpSpPr>
              <p:cNvPr id="441419" name="组合 487499"/>
              <p:cNvGrpSpPr/>
              <p:nvPr/>
            </p:nvGrpSpPr>
            <p:grpSpPr>
              <a:xfrm>
                <a:off x="0" y="0"/>
                <a:ext cx="1384" cy="839"/>
                <a:chOff x="0" y="0"/>
                <a:chExt cx="1384" cy="839"/>
              </a:xfrm>
            </p:grpSpPr>
            <p:sp>
              <p:nvSpPr>
                <p:cNvPr id="441420" name="椭圆 487500"/>
                <p:cNvSpPr/>
                <p:nvPr/>
              </p:nvSpPr>
              <p:spPr>
                <a:xfrm>
                  <a:off x="0" y="144"/>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20000" dirty="0">
                      <a:latin typeface="Times New Roman" panose="02020603050405020304" pitchFamily="2" charset="0"/>
                      <a:ea typeface="宋体" panose="02010600030101010101" pitchFamily="2" charset="-122"/>
                    </a:rPr>
                    <a:t>1</a:t>
                  </a:r>
                  <a:endParaRPr lang="en-US" altLang="x-none" sz="2400" baseline="-20000" dirty="0">
                    <a:latin typeface="Times New Roman" panose="02020603050405020304" pitchFamily="2" charset="0"/>
                    <a:ea typeface="宋体" panose="02010600030101010101" pitchFamily="2" charset="-122"/>
                  </a:endParaRPr>
                </a:p>
              </p:txBody>
            </p:sp>
            <p:sp>
              <p:nvSpPr>
                <p:cNvPr id="441421" name="椭圆 487501"/>
                <p:cNvSpPr/>
                <p:nvPr/>
              </p:nvSpPr>
              <p:spPr>
                <a:xfrm>
                  <a:off x="17" y="612"/>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20000" dirty="0">
                      <a:latin typeface="Times New Roman" panose="02020603050405020304" pitchFamily="2" charset="0"/>
                      <a:ea typeface="宋体" panose="02010600030101010101" pitchFamily="2" charset="-122"/>
                    </a:rPr>
                    <a:t>2</a:t>
                  </a:r>
                  <a:endParaRPr lang="en-US" altLang="x-none" sz="2400" baseline="-20000" dirty="0">
                    <a:latin typeface="Times New Roman" panose="02020603050405020304" pitchFamily="2" charset="0"/>
                    <a:ea typeface="宋体" panose="02010600030101010101" pitchFamily="2" charset="-122"/>
                  </a:endParaRPr>
                </a:p>
              </p:txBody>
            </p:sp>
            <p:sp>
              <p:nvSpPr>
                <p:cNvPr id="441422" name="椭圆 487502"/>
                <p:cNvSpPr/>
                <p:nvPr/>
              </p:nvSpPr>
              <p:spPr>
                <a:xfrm>
                  <a:off x="618" y="604"/>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20000" dirty="0">
                      <a:latin typeface="Times New Roman" panose="02020603050405020304" pitchFamily="2" charset="0"/>
                      <a:ea typeface="宋体" panose="02010600030101010101" pitchFamily="2" charset="-122"/>
                    </a:rPr>
                    <a:t>3</a:t>
                  </a:r>
                  <a:endParaRPr lang="en-US" altLang="x-none" sz="2400" baseline="-20000" dirty="0">
                    <a:latin typeface="Times New Roman" panose="02020603050405020304" pitchFamily="2" charset="0"/>
                    <a:ea typeface="宋体" panose="02010600030101010101" pitchFamily="2" charset="-122"/>
                  </a:endParaRPr>
                </a:p>
              </p:txBody>
            </p:sp>
            <p:sp>
              <p:nvSpPr>
                <p:cNvPr id="441423" name="椭圆 487503"/>
                <p:cNvSpPr/>
                <p:nvPr/>
              </p:nvSpPr>
              <p:spPr>
                <a:xfrm>
                  <a:off x="569" y="0"/>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20000" dirty="0">
                      <a:latin typeface="Times New Roman" panose="02020603050405020304" pitchFamily="2" charset="0"/>
                      <a:ea typeface="宋体" panose="02010600030101010101" pitchFamily="2" charset="-122"/>
                    </a:rPr>
                    <a:t>4</a:t>
                  </a:r>
                  <a:endParaRPr lang="en-US" altLang="x-none" sz="2400" baseline="-20000" dirty="0">
                    <a:latin typeface="Times New Roman" panose="02020603050405020304" pitchFamily="2" charset="0"/>
                    <a:ea typeface="宋体" panose="02010600030101010101" pitchFamily="2" charset="-122"/>
                  </a:endParaRPr>
                </a:p>
              </p:txBody>
            </p:sp>
            <p:sp>
              <p:nvSpPr>
                <p:cNvPr id="441424" name="直接连接符 487504"/>
                <p:cNvSpPr/>
                <p:nvPr/>
              </p:nvSpPr>
              <p:spPr>
                <a:xfrm>
                  <a:off x="144" y="379"/>
                  <a:ext cx="0" cy="242"/>
                </a:xfrm>
                <a:prstGeom prst="line">
                  <a:avLst/>
                </a:prstGeom>
                <a:ln w="19050" cap="flat" cmpd="sng">
                  <a:solidFill>
                    <a:schemeClr val="tx1"/>
                  </a:solidFill>
                  <a:prstDash val="solid"/>
                  <a:round/>
                  <a:headEnd type="none" w="med" len="med"/>
                  <a:tailEnd type="triangle" w="med" len="med"/>
                </a:ln>
              </p:spPr>
            </p:sp>
            <p:sp>
              <p:nvSpPr>
                <p:cNvPr id="441425" name="直接连接符 487505"/>
                <p:cNvSpPr/>
                <p:nvPr/>
              </p:nvSpPr>
              <p:spPr>
                <a:xfrm>
                  <a:off x="744" y="223"/>
                  <a:ext cx="0" cy="385"/>
                </a:xfrm>
                <a:prstGeom prst="line">
                  <a:avLst/>
                </a:prstGeom>
                <a:ln w="19050" cap="flat" cmpd="sng">
                  <a:solidFill>
                    <a:schemeClr val="tx1"/>
                  </a:solidFill>
                  <a:prstDash val="solid"/>
                  <a:round/>
                  <a:headEnd type="none" w="med" len="med"/>
                  <a:tailEnd type="triangle" w="med" len="med"/>
                </a:ln>
              </p:spPr>
            </p:sp>
            <p:sp>
              <p:nvSpPr>
                <p:cNvPr id="441426" name="直接连接符 487506"/>
                <p:cNvSpPr/>
                <p:nvPr/>
              </p:nvSpPr>
              <p:spPr>
                <a:xfrm>
                  <a:off x="262" y="332"/>
                  <a:ext cx="380" cy="327"/>
                </a:xfrm>
                <a:prstGeom prst="line">
                  <a:avLst/>
                </a:prstGeom>
                <a:ln w="19050" cap="flat" cmpd="sng">
                  <a:solidFill>
                    <a:schemeClr val="tx1"/>
                  </a:solidFill>
                  <a:prstDash val="solid"/>
                  <a:round/>
                  <a:headEnd type="triangle" w="med" len="med"/>
                  <a:tailEnd type="none" w="med" len="med"/>
                </a:ln>
              </p:spPr>
            </p:sp>
            <p:sp>
              <p:nvSpPr>
                <p:cNvPr id="441427" name="直接连接符 487507"/>
                <p:cNvSpPr/>
                <p:nvPr/>
              </p:nvSpPr>
              <p:spPr>
                <a:xfrm flipV="1">
                  <a:off x="294" y="144"/>
                  <a:ext cx="282" cy="102"/>
                </a:xfrm>
                <a:prstGeom prst="line">
                  <a:avLst/>
                </a:prstGeom>
                <a:ln w="19050" cap="flat" cmpd="sng">
                  <a:solidFill>
                    <a:schemeClr val="tx1"/>
                  </a:solidFill>
                  <a:prstDash val="solid"/>
                  <a:round/>
                  <a:headEnd type="none" w="med" len="med"/>
                  <a:tailEnd type="triangle" w="med" len="med"/>
                </a:ln>
              </p:spPr>
            </p:sp>
            <p:sp>
              <p:nvSpPr>
                <p:cNvPr id="441428" name="直接连接符 487508"/>
                <p:cNvSpPr/>
                <p:nvPr/>
              </p:nvSpPr>
              <p:spPr>
                <a:xfrm>
                  <a:off x="310" y="729"/>
                  <a:ext cx="313" cy="0"/>
                </a:xfrm>
                <a:prstGeom prst="line">
                  <a:avLst/>
                </a:prstGeom>
                <a:ln w="19050" cap="flat" cmpd="sng">
                  <a:solidFill>
                    <a:schemeClr val="tx1"/>
                  </a:solidFill>
                  <a:prstDash val="solid"/>
                  <a:round/>
                  <a:headEnd type="triangle" w="med" len="med"/>
                  <a:tailEnd type="none" w="med" len="med"/>
                </a:ln>
              </p:spPr>
            </p:sp>
            <p:sp>
              <p:nvSpPr>
                <p:cNvPr id="441429" name="椭圆 487509"/>
                <p:cNvSpPr/>
                <p:nvPr/>
              </p:nvSpPr>
              <p:spPr>
                <a:xfrm>
                  <a:off x="1089" y="333"/>
                  <a:ext cx="295" cy="227"/>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20000" dirty="0">
                      <a:latin typeface="Times New Roman" panose="02020603050405020304" pitchFamily="2" charset="0"/>
                      <a:ea typeface="宋体" panose="02010600030101010101" pitchFamily="2" charset="-122"/>
                    </a:rPr>
                    <a:t>5</a:t>
                  </a:r>
                  <a:endParaRPr lang="en-US" altLang="x-none" sz="2400" baseline="-20000" dirty="0">
                    <a:latin typeface="Times New Roman" panose="02020603050405020304" pitchFamily="2" charset="0"/>
                    <a:ea typeface="宋体" panose="02010600030101010101" pitchFamily="2" charset="-122"/>
                  </a:endParaRPr>
                </a:p>
              </p:txBody>
            </p:sp>
            <p:sp>
              <p:nvSpPr>
                <p:cNvPr id="441430" name="直接连接符 487510"/>
                <p:cNvSpPr/>
                <p:nvPr/>
              </p:nvSpPr>
              <p:spPr>
                <a:xfrm>
                  <a:off x="864" y="144"/>
                  <a:ext cx="336" cy="192"/>
                </a:xfrm>
                <a:prstGeom prst="line">
                  <a:avLst/>
                </a:prstGeom>
                <a:ln w="19050" cap="flat" cmpd="sng">
                  <a:solidFill>
                    <a:schemeClr val="tx1"/>
                  </a:solidFill>
                  <a:prstDash val="solid"/>
                  <a:round/>
                  <a:headEnd type="triangle" w="med" len="med"/>
                  <a:tailEnd type="none" w="med" len="med"/>
                </a:ln>
              </p:spPr>
            </p:sp>
            <p:sp>
              <p:nvSpPr>
                <p:cNvPr id="441431" name="直接连接符 487511"/>
                <p:cNvSpPr/>
                <p:nvPr/>
              </p:nvSpPr>
              <p:spPr>
                <a:xfrm flipV="1">
                  <a:off x="912" y="536"/>
                  <a:ext cx="240" cy="192"/>
                </a:xfrm>
                <a:prstGeom prst="line">
                  <a:avLst/>
                </a:prstGeom>
                <a:ln w="19050" cap="flat" cmpd="sng">
                  <a:solidFill>
                    <a:schemeClr val="tx1"/>
                  </a:solidFill>
                  <a:prstDash val="solid"/>
                  <a:round/>
                  <a:headEnd type="none" w="med" len="med"/>
                  <a:tailEnd type="triangle" w="med" len="med"/>
                </a:ln>
              </p:spPr>
            </p:sp>
            <p:sp>
              <p:nvSpPr>
                <p:cNvPr id="441432" name="未知"/>
                <p:cNvSpPr/>
                <p:nvPr/>
              </p:nvSpPr>
              <p:spPr>
                <a:xfrm>
                  <a:off x="240" y="44"/>
                  <a:ext cx="336" cy="112"/>
                </a:xfrm>
                <a:custGeom>
                  <a:avLst/>
                  <a:gdLst/>
                  <a:ahLst/>
                  <a:cxnLst/>
                  <a:pathLst>
                    <a:path w="336" h="112">
                      <a:moveTo>
                        <a:pt x="0" y="112"/>
                      </a:moveTo>
                      <a:cubicBezTo>
                        <a:pt x="44" y="72"/>
                        <a:pt x="88" y="32"/>
                        <a:pt x="144" y="16"/>
                      </a:cubicBezTo>
                      <a:cubicBezTo>
                        <a:pt x="200" y="0"/>
                        <a:pt x="304" y="16"/>
                        <a:pt x="336" y="16"/>
                      </a:cubicBezTo>
                    </a:path>
                  </a:pathLst>
                </a:custGeom>
                <a:noFill/>
                <a:ln w="28575" cap="flat" cmpd="sng">
                  <a:solidFill>
                    <a:schemeClr val="hlink"/>
                  </a:solidFill>
                  <a:prstDash val="dash"/>
                  <a:round/>
                  <a:headEnd type="none" w="med" len="med"/>
                  <a:tailEnd type="triangle" w="med" len="med"/>
                </a:ln>
              </p:spPr>
              <p:txBody>
                <a:bodyPr/>
                <a:p>
                  <a:endParaRPr lang="zh-CN" altLang="en-US" sz="2400"/>
                </a:p>
              </p:txBody>
            </p:sp>
            <p:sp>
              <p:nvSpPr>
                <p:cNvPr id="441433" name="未知"/>
                <p:cNvSpPr/>
                <p:nvPr/>
              </p:nvSpPr>
              <p:spPr>
                <a:xfrm>
                  <a:off x="16" y="372"/>
                  <a:ext cx="104" cy="240"/>
                </a:xfrm>
                <a:custGeom>
                  <a:avLst/>
                  <a:gdLst/>
                  <a:ahLst/>
                  <a:cxnLst/>
                  <a:pathLst>
                    <a:path w="104" h="240">
                      <a:moveTo>
                        <a:pt x="104" y="0"/>
                      </a:moveTo>
                      <a:cubicBezTo>
                        <a:pt x="60" y="28"/>
                        <a:pt x="16" y="56"/>
                        <a:pt x="8" y="96"/>
                      </a:cubicBezTo>
                      <a:cubicBezTo>
                        <a:pt x="0" y="136"/>
                        <a:pt x="48" y="216"/>
                        <a:pt x="56" y="240"/>
                      </a:cubicBezTo>
                    </a:path>
                  </a:pathLst>
                </a:custGeom>
                <a:noFill/>
                <a:ln w="28575" cap="flat" cmpd="sng">
                  <a:solidFill>
                    <a:schemeClr val="hlink"/>
                  </a:solidFill>
                  <a:prstDash val="dash"/>
                  <a:round/>
                  <a:headEnd type="none" w="med" len="med"/>
                  <a:tailEnd type="triangle" w="med" len="med"/>
                </a:ln>
              </p:spPr>
              <p:txBody>
                <a:bodyPr/>
                <a:p>
                  <a:endParaRPr lang="zh-CN" altLang="en-US" sz="2400"/>
                </a:p>
              </p:txBody>
            </p:sp>
            <p:sp>
              <p:nvSpPr>
                <p:cNvPr id="441434" name="未知"/>
                <p:cNvSpPr/>
                <p:nvPr/>
              </p:nvSpPr>
              <p:spPr>
                <a:xfrm>
                  <a:off x="808" y="220"/>
                  <a:ext cx="48" cy="384"/>
                </a:xfrm>
                <a:custGeom>
                  <a:avLst/>
                  <a:gdLst/>
                  <a:ahLst/>
                  <a:cxnLst/>
                  <a:pathLst>
                    <a:path w="48" h="384">
                      <a:moveTo>
                        <a:pt x="0" y="0"/>
                      </a:moveTo>
                      <a:cubicBezTo>
                        <a:pt x="24" y="40"/>
                        <a:pt x="48" y="80"/>
                        <a:pt x="48" y="144"/>
                      </a:cubicBezTo>
                      <a:cubicBezTo>
                        <a:pt x="48" y="208"/>
                        <a:pt x="8" y="344"/>
                        <a:pt x="0" y="384"/>
                      </a:cubicBezTo>
                    </a:path>
                  </a:pathLst>
                </a:custGeom>
                <a:noFill/>
                <a:ln w="28575" cap="flat" cmpd="sng">
                  <a:solidFill>
                    <a:schemeClr val="hlink"/>
                  </a:solidFill>
                  <a:prstDash val="dash"/>
                  <a:round/>
                  <a:headEnd type="none" w="med" len="med"/>
                  <a:tailEnd type="triangle" w="med" len="med"/>
                </a:ln>
              </p:spPr>
              <p:txBody>
                <a:bodyPr/>
                <a:p>
                  <a:endParaRPr lang="zh-CN" altLang="en-US" sz="2400"/>
                </a:p>
              </p:txBody>
            </p:sp>
            <p:sp>
              <p:nvSpPr>
                <p:cNvPr id="441435" name="未知"/>
                <p:cNvSpPr/>
                <p:nvPr/>
              </p:nvSpPr>
              <p:spPr>
                <a:xfrm>
                  <a:off x="904" y="564"/>
                  <a:ext cx="336" cy="224"/>
                </a:xfrm>
                <a:custGeom>
                  <a:avLst/>
                  <a:gdLst/>
                  <a:ahLst/>
                  <a:cxnLst/>
                  <a:pathLst>
                    <a:path w="336" h="224">
                      <a:moveTo>
                        <a:pt x="0" y="192"/>
                      </a:moveTo>
                      <a:cubicBezTo>
                        <a:pt x="68" y="208"/>
                        <a:pt x="136" y="224"/>
                        <a:pt x="192" y="192"/>
                      </a:cubicBezTo>
                      <a:cubicBezTo>
                        <a:pt x="248" y="160"/>
                        <a:pt x="312" y="32"/>
                        <a:pt x="336" y="0"/>
                      </a:cubicBezTo>
                    </a:path>
                  </a:pathLst>
                </a:custGeom>
                <a:noFill/>
                <a:ln w="28575" cap="flat" cmpd="sng">
                  <a:solidFill>
                    <a:schemeClr val="hlink"/>
                  </a:solidFill>
                  <a:prstDash val="dash"/>
                  <a:round/>
                  <a:headEnd type="none" w="med" len="med"/>
                  <a:tailEnd type="triangle" w="med" len="med"/>
                </a:ln>
              </p:spPr>
              <p:txBody>
                <a:bodyPr/>
                <a:p>
                  <a:endParaRPr lang="zh-CN" altLang="en-US" sz="2400"/>
                </a:p>
              </p:txBody>
            </p:sp>
          </p:grpSp>
        </p:gr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2369" name="文本占位符 488449"/>
          <p:cNvSpPr>
            <a:spLocks noGrp="1"/>
          </p:cNvSpPr>
          <p:nvPr>
            <p:ph idx="1"/>
          </p:nvPr>
        </p:nvSpPr>
        <p:spPr>
          <a:xfrm>
            <a:off x="1676400" y="188913"/>
            <a:ext cx="8812213" cy="5688012"/>
          </a:xfrm>
        </p:spPr>
        <p:txBody>
          <a:bodyPr anchor="t"/>
          <a:p>
            <a:pPr marL="0" indent="0">
              <a:lnSpc>
                <a:spcPct val="110000"/>
              </a:lnSpc>
              <a:buClrTx/>
              <a:buNone/>
            </a:pPr>
            <a:r>
              <a:rPr lang="en-US" altLang="x-none" sz="3600" b="1" dirty="0">
                <a:solidFill>
                  <a:schemeClr val="tx2"/>
                </a:solidFill>
              </a:rPr>
              <a:t>2</a:t>
            </a:r>
            <a:r>
              <a:rPr lang="en-US" altLang="x-none" sz="3600" b="1" dirty="0">
                <a:solidFill>
                  <a:schemeClr val="tx2"/>
                </a:solidFill>
                <a:latin typeface="宋体" panose="02010600030101010101" pitchFamily="2" charset="-122"/>
              </a:rPr>
              <a:t> </a:t>
            </a:r>
            <a:r>
              <a:rPr lang="zh-CN" altLang="en-US" sz="3600" b="1" dirty="0">
                <a:solidFill>
                  <a:schemeClr val="tx2"/>
                </a:solidFill>
                <a:latin typeface="楷体_GB2312" pitchFamily="1" charset="-122"/>
                <a:ea typeface="楷体_GB2312" pitchFamily="1" charset="-122"/>
              </a:rPr>
              <a:t>算法实现</a:t>
            </a:r>
            <a:endParaRPr lang="zh-CN" altLang="en-US" sz="3600" b="1" dirty="0">
              <a:solidFill>
                <a:schemeClr val="tx2"/>
              </a:solidFill>
              <a:latin typeface="楷体_GB2312" pitchFamily="1" charset="-122"/>
              <a:ea typeface="楷体_GB2312" pitchFamily="1" charset="-122"/>
            </a:endParaRPr>
          </a:p>
          <a:p>
            <a:pPr marL="0" indent="0">
              <a:lnSpc>
                <a:spcPct val="110000"/>
              </a:lnSpc>
              <a:buClrTx/>
              <a:buNone/>
            </a:pPr>
            <a:r>
              <a:rPr lang="zh-CN" altLang="en-US" sz="2800" dirty="0">
                <a:latin typeface="宋体" panose="02010600030101010101" pitchFamily="2" charset="-122"/>
              </a:rPr>
              <a:t>    </a:t>
            </a:r>
            <a:r>
              <a:rPr lang="zh-CN" altLang="en-US" sz="2800" b="1" dirty="0">
                <a:latin typeface="宋体" panose="02010600030101010101" pitchFamily="2" charset="-122"/>
              </a:rPr>
              <a:t>为了标记图中顶点是否被访问过，同样需要一个访问标记数组；其次，为了依此访问与</a:t>
            </a:r>
            <a:r>
              <a:rPr lang="en-US" altLang="x-none" sz="2800" b="1" dirty="0"/>
              <a:t>v</a:t>
            </a:r>
            <a:r>
              <a:rPr lang="en-US" altLang="x-none" sz="2800" b="1" baseline="-18000" dirty="0"/>
              <a:t>i</a:t>
            </a:r>
            <a:r>
              <a:rPr lang="zh-CN" altLang="en-US" sz="2800" b="1" dirty="0"/>
              <a:t>相邻接的各个顶点</a:t>
            </a:r>
            <a:r>
              <a:rPr lang="zh-CN" altLang="en-US" sz="2800" b="1" dirty="0">
                <a:latin typeface="宋体" panose="02010600030101010101" pitchFamily="2" charset="-122"/>
              </a:rPr>
              <a:t>，需要附加一个队列来保存访问</a:t>
            </a:r>
            <a:r>
              <a:rPr lang="en-US" altLang="x-none" sz="2800" b="1" dirty="0"/>
              <a:t>v</a:t>
            </a:r>
            <a:r>
              <a:rPr lang="en-US" altLang="x-none" sz="2800" b="1" baseline="-18000" dirty="0"/>
              <a:t>i</a:t>
            </a:r>
            <a:r>
              <a:rPr lang="zh-CN" altLang="en-US" sz="2800" b="1" dirty="0"/>
              <a:t>的相邻接的</a:t>
            </a:r>
            <a:r>
              <a:rPr lang="zh-CN" altLang="en-US" sz="2800" b="1" dirty="0">
                <a:latin typeface="宋体" panose="02010600030101010101" pitchFamily="2" charset="-122"/>
              </a:rPr>
              <a:t>顶点。</a:t>
            </a:r>
            <a:endParaRPr lang="zh-CN" altLang="en-US" sz="2800" b="1" dirty="0">
              <a:latin typeface="宋体" panose="02010600030101010101" pitchFamily="2" charset="-122"/>
            </a:endParaRPr>
          </a:p>
          <a:p>
            <a:pPr marL="0" indent="0">
              <a:lnSpc>
                <a:spcPct val="110000"/>
              </a:lnSpc>
              <a:buNone/>
            </a:pPr>
            <a:r>
              <a:rPr lang="en-US" altLang="x-none" sz="2800" b="1" dirty="0"/>
              <a:t>typedef  emnu {FALSE , TRUE} BOOLEAN ;</a:t>
            </a:r>
            <a:endParaRPr lang="en-US" altLang="x-none" sz="2800" b="1" dirty="0"/>
          </a:p>
          <a:p>
            <a:pPr marL="0" indent="0">
              <a:lnSpc>
                <a:spcPct val="110000"/>
              </a:lnSpc>
              <a:buNone/>
            </a:pPr>
            <a:r>
              <a:rPr lang="en-US" altLang="x-none" sz="2800" b="1" dirty="0"/>
              <a:t>BOOLEAN  Visited[MAX_VEX] ;</a:t>
            </a:r>
            <a:endParaRPr lang="en-US" altLang="x-none" sz="2800" b="1" dirty="0"/>
          </a:p>
          <a:p>
            <a:pPr marL="0" indent="0">
              <a:lnSpc>
                <a:spcPct val="110000"/>
              </a:lnSpc>
              <a:buNone/>
            </a:pPr>
            <a:r>
              <a:rPr lang="en-US" altLang="x-none" sz="2800" b="1" dirty="0"/>
              <a:t>typedef struct Queue</a:t>
            </a:r>
            <a:endParaRPr lang="en-US" altLang="x-none" sz="2800" b="1" dirty="0"/>
          </a:p>
          <a:p>
            <a:pPr marL="355600" lvl="1" indent="0">
              <a:lnSpc>
                <a:spcPct val="110000"/>
              </a:lnSpc>
              <a:buNone/>
            </a:pPr>
            <a:r>
              <a:rPr lang="en-US" altLang="x-none" b="1" dirty="0"/>
              <a:t>{  int   elem[MAX_VEX] ;</a:t>
            </a:r>
            <a:endParaRPr lang="en-US" altLang="x-none" b="1" dirty="0"/>
          </a:p>
          <a:p>
            <a:pPr marL="723900" lvl="2" indent="0">
              <a:lnSpc>
                <a:spcPct val="110000"/>
              </a:lnSpc>
              <a:buNone/>
            </a:pPr>
            <a:r>
              <a:rPr lang="en-US" altLang="x-none" sz="2800" b="1" dirty="0"/>
              <a:t>int  front , rear ;</a:t>
            </a:r>
            <a:endParaRPr lang="en-US" altLang="x-none" sz="2800" b="1" dirty="0"/>
          </a:p>
          <a:p>
            <a:pPr marL="355600" lvl="1" indent="0">
              <a:lnSpc>
                <a:spcPct val="110000"/>
              </a:lnSpc>
              <a:buNone/>
            </a:pPr>
            <a:r>
              <a:rPr lang="en-US" altLang="x-none" b="1" dirty="0"/>
              <a:t>}Queue ;</a:t>
            </a:r>
            <a:r>
              <a:rPr lang="en-US" altLang="x-none" sz="2400" b="1" dirty="0"/>
              <a:t>     /*   </a:t>
            </a:r>
            <a:r>
              <a:rPr lang="zh-CN" altLang="en-US" sz="2400" b="1" dirty="0"/>
              <a:t>定义一个队列保存将要访问顶点  *</a:t>
            </a:r>
            <a:r>
              <a:rPr lang="en-US" altLang="x-none" sz="2400" b="1" dirty="0"/>
              <a:t>/</a:t>
            </a:r>
            <a:endParaRPr lang="en-US" altLang="x-none" sz="2400"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3393" name="矩形 489473"/>
          <p:cNvSpPr/>
          <p:nvPr/>
        </p:nvSpPr>
        <p:spPr>
          <a:xfrm>
            <a:off x="1676400" y="265113"/>
            <a:ext cx="8839200" cy="6188075"/>
          </a:xfrm>
          <a:prstGeom prst="rect">
            <a:avLst/>
          </a:prstGeom>
          <a:noFill/>
          <a:ln w="9525">
            <a:noFill/>
          </a:ln>
        </p:spPr>
        <p:txBody>
          <a:bodyPr anchor="t"/>
          <a:p>
            <a:pPr>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void BFS_traverse_Grapg(ALGraph *G)</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int k ,v , w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LinkNode  *p ; Queue  *Q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Q=(Queue *)malloc(sizeof(Queue))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Q-&gt;front=Q-&gt;rear=0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建立空队列并初始化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(k=0 ; k&lt;G-&gt;vexnum ; k++)</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Visited[k]=FALSE ; </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访问标志初始化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(k=0 ; k&lt;G-&gt;vexnum ; k++)</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v=G-&gt;AdjList[k].data ;</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单链表的头顶点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(!Visited[v])</a:t>
            </a:r>
            <a:r>
              <a:rPr lang="en-US" altLang="x-none" sz="2400" b="1" dirty="0">
                <a:latin typeface="Times New Roman" panose="02020603050405020304" pitchFamily="2" charset="0"/>
                <a:ea typeface="宋体" panose="02010600030101010101" pitchFamily="2" charset="-122"/>
              </a:rPr>
              <a:t>     /*   v</a:t>
            </a:r>
            <a:r>
              <a:rPr lang="zh-CN" altLang="en-US" sz="2400" b="1" dirty="0">
                <a:latin typeface="Times New Roman" panose="02020603050405020304" pitchFamily="2" charset="0"/>
                <a:ea typeface="宋体" panose="02010600030101010101" pitchFamily="2" charset="-122"/>
              </a:rPr>
              <a:t>尚未访问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4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  Q-&gt;elem[++Q-&gt;rear]=v ;</a:t>
            </a:r>
            <a:r>
              <a:rPr lang="en-US" altLang="x-none" sz="2400" b="1" dirty="0">
                <a:latin typeface="Times New Roman" panose="02020603050405020304" pitchFamily="2" charset="0"/>
                <a:ea typeface="宋体" panose="02010600030101010101" pitchFamily="2" charset="-122"/>
              </a:rPr>
              <a:t>    /*   v</a:t>
            </a:r>
            <a:r>
              <a:rPr lang="zh-CN" altLang="en-US" sz="2400" b="1" dirty="0">
                <a:latin typeface="Times New Roman" panose="02020603050405020304" pitchFamily="2" charset="0"/>
                <a:ea typeface="宋体" panose="02010600030101010101" pitchFamily="2" charset="-122"/>
              </a:rPr>
              <a:t>入对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while (Q-&gt;front!=Q-&gt;rear)</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4417" name="矩形 490497"/>
          <p:cNvSpPr/>
          <p:nvPr/>
        </p:nvSpPr>
        <p:spPr>
          <a:xfrm>
            <a:off x="1676400" y="152400"/>
            <a:ext cx="8812213" cy="6372225"/>
          </a:xfrm>
          <a:prstGeom prst="rect">
            <a:avLst/>
          </a:prstGeom>
          <a:noFill/>
          <a:ln w="9525">
            <a:noFill/>
          </a:ln>
        </p:spPr>
        <p:txBody>
          <a:bodyPr anchor="t"/>
          <a:p>
            <a:pPr marL="1435100" lvl="4" indent="0" eaLnBrk="1" hangingPunct="1">
              <a:lnSpc>
                <a:spcPct val="110000"/>
              </a:lnSpc>
              <a:spcBef>
                <a:spcPct val="1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  w=Q-&gt;elem[++Q-&gt;front]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Visited[w]=TRUE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置访问标志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Visit(w)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访问队首元素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p=G-&gt;AdjList[w].firstarc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while (p!=NULL)</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if (!Visited[p-&gt;adjvex])</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Q-&gt;elem[++Q-&gt;rear]=p-&gt;adjvex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p=p-&gt;nextarc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a:t>
            </a:r>
            <a:r>
              <a:rPr lang="en-US" altLang="x-none" sz="2400" b="1" dirty="0">
                <a:latin typeface="Times New Roman" panose="02020603050405020304" pitchFamily="2" charset="0"/>
                <a:ea typeface="宋体" panose="02010600030101010101" pitchFamily="2" charset="-122"/>
              </a:rPr>
              <a:t>/*  end  while  */</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end  if  */</a:t>
            </a:r>
            <a:endParaRPr lang="en-US" altLang="x-none" sz="24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end for  */</a:t>
            </a:r>
            <a:endParaRPr lang="en-US" altLang="x-none" sz="24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0929" name="文本占位符 427009"/>
          <p:cNvSpPr>
            <a:spLocks noGrp="1"/>
          </p:cNvSpPr>
          <p:nvPr>
            <p:ph idx="1"/>
          </p:nvPr>
        </p:nvSpPr>
        <p:spPr>
          <a:xfrm>
            <a:off x="1676400" y="152400"/>
            <a:ext cx="8839200" cy="5797550"/>
          </a:xfrm>
        </p:spPr>
        <p:txBody>
          <a:bodyPr anchor="t"/>
          <a:p>
            <a:pPr marL="0" indent="0">
              <a:lnSpc>
                <a:spcPct val="110000"/>
              </a:lnSpc>
              <a:buNone/>
            </a:pPr>
            <a:r>
              <a:rPr lang="zh-CN" altLang="en-US" b="1" dirty="0">
                <a:solidFill>
                  <a:schemeClr val="folHlink"/>
                </a:solidFill>
              </a:rPr>
              <a:t>      完全有向图</a:t>
            </a:r>
            <a:r>
              <a:rPr lang="zh-CN" altLang="en-US" b="1" dirty="0"/>
              <a:t>：</a:t>
            </a:r>
            <a:r>
              <a:rPr lang="zh-CN" altLang="en-US" sz="2800" b="1" dirty="0"/>
              <a:t>对于有向图，若图中顶点数为</a:t>
            </a:r>
            <a:r>
              <a:rPr lang="en-US" altLang="x-none" sz="2800" b="1" dirty="0"/>
              <a:t>n </a:t>
            </a:r>
            <a:r>
              <a:rPr lang="zh-CN" altLang="en-US" sz="2800" b="1" dirty="0"/>
              <a:t>，用</a:t>
            </a:r>
            <a:r>
              <a:rPr lang="en-US" altLang="x-none" sz="2800" b="1" dirty="0"/>
              <a:t>e</a:t>
            </a:r>
            <a:r>
              <a:rPr lang="zh-CN" altLang="en-US" sz="2800" b="1" dirty="0"/>
              <a:t>表示弧的数目，则</a:t>
            </a:r>
            <a:r>
              <a:rPr lang="en-US" altLang="x-none" sz="2800" b="1" dirty="0"/>
              <a:t>e</a:t>
            </a:r>
            <a:r>
              <a:rPr lang="en-US" altLang="x-none" sz="2800" b="1" dirty="0">
                <a:latin typeface="楷体_GB2312" pitchFamily="1" charset="-122"/>
                <a:ea typeface="楷体_GB2312" pitchFamily="1" charset="-122"/>
                <a:sym typeface="Symbol" panose="05050102010706020507" pitchFamily="2" charset="2"/>
              </a:rPr>
              <a:t></a:t>
            </a:r>
            <a:r>
              <a:rPr lang="en-US" altLang="x-none" sz="2800" b="1" dirty="0"/>
              <a:t>[0</a:t>
            </a:r>
            <a:r>
              <a:rPr lang="zh-CN" altLang="en-US" sz="2800" b="1" dirty="0"/>
              <a:t>，</a:t>
            </a:r>
            <a:r>
              <a:rPr lang="en-US" altLang="x-none" sz="2800" b="1" dirty="0"/>
              <a:t>n(n-1)] </a:t>
            </a:r>
            <a:r>
              <a:rPr lang="zh-CN" altLang="en-US" sz="2800" b="1" dirty="0"/>
              <a:t>。具有</a:t>
            </a:r>
            <a:r>
              <a:rPr lang="en-US" altLang="x-none" sz="2800" b="1" dirty="0"/>
              <a:t>n(n-1)</a:t>
            </a:r>
            <a:r>
              <a:rPr lang="zh-CN" altLang="en-US" sz="2800" b="1" dirty="0"/>
              <a:t>条边的有向图称为完全有向图。</a:t>
            </a:r>
            <a:endParaRPr lang="zh-CN" altLang="en-US" sz="2800" b="1" dirty="0"/>
          </a:p>
          <a:p>
            <a:pPr marL="0" indent="0">
              <a:lnSpc>
                <a:spcPct val="110000"/>
              </a:lnSpc>
              <a:buNone/>
            </a:pPr>
            <a:r>
              <a:rPr lang="zh-CN" altLang="en-US" sz="2800" b="1" dirty="0"/>
              <a:t>完全有向图另外的定义是：</a:t>
            </a:r>
            <a:endParaRPr lang="zh-CN" altLang="en-US" sz="2800" b="1" dirty="0"/>
          </a:p>
          <a:p>
            <a:pPr marL="0" indent="0">
              <a:lnSpc>
                <a:spcPct val="110000"/>
              </a:lnSpc>
              <a:buNone/>
            </a:pPr>
            <a:r>
              <a:rPr lang="zh-CN" altLang="en-US" sz="2800" b="1" dirty="0"/>
              <a:t>        对于有向图</a:t>
            </a:r>
            <a:r>
              <a:rPr lang="en-US" altLang="x-none" sz="2800" b="1" dirty="0"/>
              <a:t>G=(V</a:t>
            </a:r>
            <a:r>
              <a:rPr lang="zh-CN" altLang="en-US" sz="2800" b="1" dirty="0"/>
              <a:t>，</a:t>
            </a:r>
            <a:r>
              <a:rPr lang="en-US" altLang="x-none" sz="2800" b="1" dirty="0"/>
              <a:t>E)</a:t>
            </a:r>
            <a:r>
              <a:rPr lang="zh-CN" altLang="en-US" sz="2800" b="1" dirty="0"/>
              <a:t>，若</a:t>
            </a:r>
            <a:r>
              <a:rPr lang="zh-CN" altLang="en-US" sz="2800" b="1" dirty="0">
                <a:latin typeface="宋体" panose="02010600030101010101" pitchFamily="2" charset="-122"/>
                <a:sym typeface="Symbol" panose="05050102010706020507" pitchFamily="2" charset="2"/>
              </a:rPr>
              <a:t></a:t>
            </a:r>
            <a:r>
              <a:rPr lang="en-US" altLang="x-none" sz="2800" b="1" dirty="0"/>
              <a:t>v</a:t>
            </a:r>
            <a:r>
              <a:rPr lang="en-US" altLang="x-none" sz="2800" b="1" baseline="-18000" dirty="0"/>
              <a:t>i</a:t>
            </a:r>
            <a:r>
              <a:rPr lang="zh-CN" altLang="en-US" sz="2800" b="1" dirty="0"/>
              <a:t>，</a:t>
            </a:r>
            <a:r>
              <a:rPr lang="en-US" altLang="x-none" sz="2800" b="1" dirty="0"/>
              <a:t>v</a:t>
            </a:r>
            <a:r>
              <a:rPr lang="en-US" altLang="x-none" sz="2800" b="1" baseline="-18000" dirty="0"/>
              <a:t>j</a:t>
            </a:r>
            <a:r>
              <a:rPr lang="en-US" altLang="x-none" sz="2800" b="1" dirty="0">
                <a:latin typeface="楷体_GB2312" pitchFamily="1" charset="-122"/>
                <a:ea typeface="楷体_GB2312" pitchFamily="1" charset="-122"/>
                <a:sym typeface="Symbol" panose="05050102010706020507" pitchFamily="2" charset="2"/>
              </a:rPr>
              <a:t></a:t>
            </a:r>
            <a:r>
              <a:rPr lang="en-US" altLang="x-none" sz="2800" b="1" dirty="0">
                <a:ea typeface="Arial Unicode MS" panose="020B0604020202020204" charset="-122"/>
              </a:rPr>
              <a:t>V </a:t>
            </a:r>
            <a:r>
              <a:rPr lang="zh-CN" altLang="en-US" sz="2800" b="1" dirty="0"/>
              <a:t>，当</a:t>
            </a:r>
            <a:r>
              <a:rPr lang="en-US" altLang="x-none" sz="2800" b="1" dirty="0"/>
              <a:t>v</a:t>
            </a:r>
            <a:r>
              <a:rPr lang="en-US" altLang="x-none" sz="2800" b="1" baseline="-18000" dirty="0"/>
              <a:t>i </a:t>
            </a:r>
            <a:r>
              <a:rPr lang="en-US" altLang="x-none" sz="2800" b="1" dirty="0">
                <a:ea typeface="Arial Unicode MS" panose="020B0604020202020204" charset="-122"/>
              </a:rPr>
              <a:t>≠</a:t>
            </a:r>
            <a:r>
              <a:rPr lang="en-US" altLang="x-none" sz="2800" b="1" dirty="0"/>
              <a:t>v</a:t>
            </a:r>
            <a:r>
              <a:rPr lang="en-US" altLang="x-none" sz="2800" b="1" baseline="-18000" dirty="0"/>
              <a:t>j</a:t>
            </a:r>
            <a:r>
              <a:rPr lang="zh-CN" altLang="en-US" sz="2800" b="1" dirty="0"/>
              <a:t>时，有</a:t>
            </a:r>
            <a:r>
              <a:rPr lang="en-US" altLang="x-none" sz="2800" b="1" dirty="0">
                <a:ea typeface="Arial Unicode MS" panose="020B0604020202020204" charset="-122"/>
              </a:rPr>
              <a:t>&lt;</a:t>
            </a:r>
            <a:r>
              <a:rPr lang="en-US" altLang="x-none" sz="2800" b="1" dirty="0"/>
              <a:t>v</a:t>
            </a:r>
            <a:r>
              <a:rPr lang="en-US" altLang="x-none" sz="2800" b="1" baseline="-18000" dirty="0"/>
              <a:t>i </a:t>
            </a:r>
            <a:r>
              <a:rPr lang="en-US" altLang="x-none" sz="2800" b="1" dirty="0"/>
              <a:t>,v</a:t>
            </a:r>
            <a:r>
              <a:rPr lang="en-US" altLang="x-none" sz="2800" b="1" baseline="-18000" dirty="0"/>
              <a:t>j</a:t>
            </a:r>
            <a:r>
              <a:rPr lang="en-US" altLang="x-none" sz="2800" b="1" dirty="0">
                <a:ea typeface="Arial Unicode MS" panose="020B0604020202020204" charset="-122"/>
              </a:rPr>
              <a:t>&gt;</a:t>
            </a:r>
            <a:r>
              <a:rPr lang="en-US" altLang="x-none" sz="2800" b="1" dirty="0">
                <a:latin typeface="楷体_GB2312" pitchFamily="1" charset="-122"/>
                <a:ea typeface="楷体_GB2312" pitchFamily="1" charset="-122"/>
                <a:sym typeface="Symbol" panose="05050102010706020507" pitchFamily="2" charset="2"/>
              </a:rPr>
              <a:t></a:t>
            </a:r>
            <a:r>
              <a:rPr lang="en-US" altLang="x-none" sz="2800" b="1" dirty="0">
                <a:ea typeface="Arial Unicode MS" panose="020B0604020202020204" charset="-122"/>
              </a:rPr>
              <a:t>E</a:t>
            </a:r>
            <a:r>
              <a:rPr lang="en-US" altLang="x-none" sz="2800" b="1" dirty="0"/>
              <a:t>∧</a:t>
            </a:r>
            <a:r>
              <a:rPr lang="en-US" altLang="x-none" sz="2800" b="1" dirty="0">
                <a:ea typeface="Arial Unicode MS" panose="020B0604020202020204" charset="-122"/>
              </a:rPr>
              <a:t>&lt;</a:t>
            </a:r>
            <a:r>
              <a:rPr lang="en-US" altLang="x-none" sz="2800" b="1" dirty="0"/>
              <a:t>v</a:t>
            </a:r>
            <a:r>
              <a:rPr lang="en-US" altLang="x-none" sz="2800" b="1" baseline="-18000" dirty="0"/>
              <a:t>j </a:t>
            </a:r>
            <a:r>
              <a:rPr lang="en-US" altLang="x-none" sz="2800" b="1" dirty="0"/>
              <a:t>,</a:t>
            </a:r>
            <a:r>
              <a:rPr lang="en-US" altLang="x-none" sz="2800" b="1" baseline="-18000" dirty="0"/>
              <a:t> </a:t>
            </a:r>
            <a:r>
              <a:rPr lang="en-US" altLang="x-none" sz="2800" b="1" dirty="0"/>
              <a:t>v</a:t>
            </a:r>
            <a:r>
              <a:rPr lang="en-US" altLang="x-none" sz="2800" b="1" baseline="-18000" dirty="0"/>
              <a:t>i </a:t>
            </a:r>
            <a:r>
              <a:rPr lang="en-US" altLang="x-none" sz="2800" b="1" dirty="0">
                <a:ea typeface="Arial Unicode MS" panose="020B0604020202020204" charset="-122"/>
              </a:rPr>
              <a:t>&gt;</a:t>
            </a:r>
            <a:r>
              <a:rPr lang="en-US" altLang="x-none" sz="2800" b="1" dirty="0">
                <a:latin typeface="楷体_GB2312" pitchFamily="1" charset="-122"/>
                <a:ea typeface="楷体_GB2312" pitchFamily="1" charset="-122"/>
                <a:sym typeface="Symbol" panose="05050102010706020507" pitchFamily="2" charset="2"/>
              </a:rPr>
              <a:t></a:t>
            </a:r>
            <a:r>
              <a:rPr lang="en-US" altLang="x-none" sz="2800" b="1" dirty="0">
                <a:ea typeface="Arial Unicode MS" panose="020B0604020202020204" charset="-122"/>
              </a:rPr>
              <a:t>E </a:t>
            </a:r>
            <a:r>
              <a:rPr lang="zh-CN" altLang="en-US" sz="2800" b="1" dirty="0"/>
              <a:t>，即</a:t>
            </a:r>
            <a:r>
              <a:rPr lang="zh-CN" altLang="en-US" sz="2800" b="1" dirty="0">
                <a:solidFill>
                  <a:schemeClr val="accent1"/>
                </a:solidFill>
              </a:rPr>
              <a:t>图中任意两个不同的顶点间都有一条弧</a:t>
            </a:r>
            <a:r>
              <a:rPr lang="zh-CN" altLang="en-US" sz="2800" b="1" dirty="0"/>
              <a:t>，这样的有向图称为</a:t>
            </a:r>
            <a:r>
              <a:rPr lang="zh-CN" altLang="en-US" sz="2800" b="1" dirty="0">
                <a:solidFill>
                  <a:schemeClr val="folHlink"/>
                </a:solidFill>
              </a:rPr>
              <a:t>完全有向图</a:t>
            </a:r>
            <a:r>
              <a:rPr lang="zh-CN" altLang="en-US" sz="2800" b="1" dirty="0"/>
              <a:t>。</a:t>
            </a:r>
            <a:endParaRPr lang="zh-CN" altLang="en-US" sz="2800" b="1" dirty="0"/>
          </a:p>
          <a:p>
            <a:pPr marL="0" indent="0">
              <a:lnSpc>
                <a:spcPct val="110000"/>
              </a:lnSpc>
              <a:buNone/>
            </a:pPr>
            <a:r>
              <a:rPr lang="zh-CN" altLang="en-US" sz="2800" b="1" dirty="0"/>
              <a:t>        有很少边或弧的图（</a:t>
            </a:r>
            <a:r>
              <a:rPr lang="en-US" altLang="x-none" sz="2800" b="1" dirty="0"/>
              <a:t>e&lt;n㏒n</a:t>
            </a:r>
            <a:r>
              <a:rPr lang="zh-CN" altLang="en-US" sz="2800" b="1" dirty="0"/>
              <a:t>）的图称为</a:t>
            </a:r>
            <a:r>
              <a:rPr lang="zh-CN" altLang="en-US" sz="2800" b="1" dirty="0">
                <a:solidFill>
                  <a:schemeClr val="folHlink"/>
                </a:solidFill>
              </a:rPr>
              <a:t>稀疏图</a:t>
            </a:r>
            <a:r>
              <a:rPr lang="zh-CN" altLang="en-US" sz="2800" b="1" dirty="0"/>
              <a:t>，反之称为</a:t>
            </a:r>
            <a:r>
              <a:rPr lang="zh-CN" altLang="en-US" sz="2800" b="1" dirty="0">
                <a:solidFill>
                  <a:schemeClr val="folHlink"/>
                </a:solidFill>
              </a:rPr>
              <a:t>稠密图</a:t>
            </a:r>
            <a:r>
              <a:rPr lang="zh-CN" altLang="en-US" sz="2800" b="1" dirty="0"/>
              <a:t>。</a:t>
            </a:r>
            <a:endParaRPr lang="zh-CN" altLang="en-US" sz="2800" b="1" dirty="0"/>
          </a:p>
          <a:p>
            <a:pPr marL="0" indent="0">
              <a:lnSpc>
                <a:spcPct val="110000"/>
              </a:lnSpc>
              <a:buNone/>
            </a:pPr>
            <a:r>
              <a:rPr lang="zh-CN" altLang="en-US" b="1" dirty="0">
                <a:solidFill>
                  <a:schemeClr val="folHlink"/>
                </a:solidFill>
              </a:rPr>
              <a:t>权</a:t>
            </a:r>
            <a:r>
              <a:rPr lang="en-US" altLang="x-none" b="1" dirty="0"/>
              <a:t>(</a:t>
            </a:r>
            <a:r>
              <a:rPr lang="en-US" altLang="x-none" b="1" dirty="0">
                <a:solidFill>
                  <a:schemeClr val="accent1"/>
                </a:solidFill>
              </a:rPr>
              <a:t>Weight</a:t>
            </a:r>
            <a:r>
              <a:rPr lang="en-US" altLang="x-none" b="1" dirty="0"/>
              <a:t>)</a:t>
            </a:r>
            <a:r>
              <a:rPr lang="zh-CN" altLang="en-US" b="1" dirty="0"/>
              <a:t>：</a:t>
            </a:r>
            <a:r>
              <a:rPr lang="zh-CN" altLang="en-US" sz="2800" b="1" dirty="0"/>
              <a:t>与图的边和弧相关的数。权可以表示从一个顶点到另一个顶点的距离或耗费。</a:t>
            </a:r>
            <a:endParaRPr lang="zh-CN" altLang="en-US" sz="2800" b="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5441" name="矩形 491521"/>
          <p:cNvSpPr/>
          <p:nvPr/>
        </p:nvSpPr>
        <p:spPr>
          <a:xfrm>
            <a:off x="1676400" y="152400"/>
            <a:ext cx="8839200" cy="3060700"/>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    用</a:t>
            </a:r>
            <a:r>
              <a:rPr lang="zh-CN" altLang="en-US" sz="2800" b="1" dirty="0">
                <a:solidFill>
                  <a:schemeClr val="folHlink"/>
                </a:solidFill>
                <a:latin typeface="宋体" panose="02010600030101010101" pitchFamily="2" charset="-122"/>
                <a:ea typeface="宋体" panose="02010600030101010101" pitchFamily="2" charset="-122"/>
              </a:rPr>
              <a:t>广度优先搜索算法</a:t>
            </a:r>
            <a:r>
              <a:rPr lang="zh-CN" altLang="en-US" sz="2800" b="1" dirty="0">
                <a:latin typeface="宋体" panose="02010600030101010101" pitchFamily="2" charset="-122"/>
                <a:ea typeface="宋体" panose="02010600030101010101" pitchFamily="2" charset="-122"/>
              </a:rPr>
              <a:t>遍历图与</a:t>
            </a:r>
            <a:r>
              <a:rPr lang="zh-CN" altLang="en-US" sz="2800" b="1" dirty="0">
                <a:solidFill>
                  <a:schemeClr val="folHlink"/>
                </a:solidFill>
                <a:latin typeface="宋体" panose="02010600030101010101" pitchFamily="2" charset="-122"/>
                <a:ea typeface="宋体" panose="02010600030101010101" pitchFamily="2" charset="-122"/>
              </a:rPr>
              <a:t>深度优先搜索算法</a:t>
            </a:r>
            <a:r>
              <a:rPr lang="zh-CN" altLang="en-US" sz="2800" b="1" dirty="0">
                <a:latin typeface="宋体" panose="02010600030101010101" pitchFamily="2" charset="-122"/>
                <a:ea typeface="宋体" panose="02010600030101010101" pitchFamily="2" charset="-122"/>
              </a:rPr>
              <a:t>遍历图的</a:t>
            </a:r>
            <a:r>
              <a:rPr lang="zh-CN" altLang="en-US" sz="2800" b="1" dirty="0">
                <a:solidFill>
                  <a:schemeClr val="accent1"/>
                </a:solidFill>
                <a:latin typeface="宋体" panose="02010600030101010101" pitchFamily="2" charset="-122"/>
                <a:ea typeface="宋体" panose="02010600030101010101" pitchFamily="2" charset="-122"/>
              </a:rPr>
              <a:t>唯一区别</a:t>
            </a:r>
            <a:r>
              <a:rPr lang="zh-CN" altLang="en-US" sz="2800" b="1" dirty="0">
                <a:latin typeface="宋体" panose="02010600030101010101" pitchFamily="2" charset="-122"/>
                <a:ea typeface="宋体" panose="02010600030101010101" pitchFamily="2" charset="-122"/>
              </a:rPr>
              <a:t>是</a:t>
            </a:r>
            <a:r>
              <a:rPr lang="zh-CN" altLang="en-US" sz="2800" b="1" dirty="0">
                <a:solidFill>
                  <a:schemeClr val="folHlink"/>
                </a:solidFill>
                <a:latin typeface="宋体" panose="02010600030101010101" pitchFamily="2" charset="-122"/>
                <a:ea typeface="宋体" panose="02010600030101010101" pitchFamily="2" charset="-122"/>
              </a:rPr>
              <a:t>邻接点搜索次序不同</a:t>
            </a:r>
            <a:r>
              <a:rPr lang="zh-CN" altLang="en-US" sz="2800" b="1" dirty="0">
                <a:latin typeface="宋体" panose="02010600030101010101" pitchFamily="2" charset="-122"/>
                <a:ea typeface="宋体" panose="02010600030101010101" pitchFamily="2" charset="-122"/>
              </a:rPr>
              <a:t>，因此，</a:t>
            </a:r>
            <a:r>
              <a:rPr lang="zh-CN" altLang="en-US" sz="2800" b="1" dirty="0">
                <a:solidFill>
                  <a:schemeClr val="folHlink"/>
                </a:solidFill>
                <a:latin typeface="宋体" panose="02010600030101010101" pitchFamily="2" charset="-122"/>
                <a:ea typeface="宋体" panose="02010600030101010101" pitchFamily="2" charset="-122"/>
              </a:rPr>
              <a:t>广度优先搜索算法</a:t>
            </a:r>
            <a:r>
              <a:rPr lang="zh-CN" altLang="en-US" sz="2800" b="1" dirty="0">
                <a:latin typeface="宋体" panose="02010600030101010101" pitchFamily="2" charset="-122"/>
                <a:ea typeface="宋体" panose="02010600030101010101" pitchFamily="2" charset="-122"/>
              </a:rPr>
              <a:t>遍历图的总时间复杂度为</a:t>
            </a:r>
            <a:r>
              <a:rPr lang="en-US" altLang="x-none" sz="2800" b="1" dirty="0">
                <a:latin typeface="Times New Roman" panose="02020603050405020304" pitchFamily="2" charset="0"/>
                <a:ea typeface="宋体" panose="02010600030101010101" pitchFamily="2" charset="-122"/>
              </a:rPr>
              <a:t>O(n+e) </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    图的遍历可以系统地访问图中的每个顶点，因此，图的遍历算法是图的最基本</a:t>
            </a:r>
            <a:r>
              <a:rPr lang="zh-CN" altLang="en-US" sz="2800" b="1" dirty="0">
                <a:latin typeface="Times New Roman" panose="02020603050405020304" pitchFamily="2"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最重要的算法，许多有关图的操作都是在图的遍历基础之上加以变化来实现的。</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2546" name="标题 492545"/>
          <p:cNvSpPr>
            <a:spLocks noGrp="1"/>
          </p:cNvSpPr>
          <p:nvPr>
            <p:ph type="title"/>
          </p:nvPr>
        </p:nvSpPr>
        <p:spPr>
          <a:xfrm>
            <a:off x="2209800" y="214313"/>
            <a:ext cx="7315200" cy="838200"/>
          </a:xfrm>
        </p:spPr>
        <p:txBody>
          <a:bodyPr lIns="92075" tIns="46038" rIns="92075" bIns="46038" anchor="ctr"/>
          <a:p>
            <a:pPr fontAlgn="base"/>
            <a:r>
              <a:rPr lang="en-US" altLang="x-none" sz="5400" b="1" strike="noStrike" noProof="1" dirty="0">
                <a:latin typeface="Times New Roman" panose="02020603050405020304" pitchFamily="2" charset="0"/>
              </a:rPr>
              <a:t>7.4</a:t>
            </a:r>
            <a:r>
              <a:rPr lang="en-US" altLang="x-none" sz="5400" b="1" strike="noStrike" noProof="1" dirty="0"/>
              <a:t>   </a:t>
            </a:r>
            <a:r>
              <a:rPr lang="zh-CN" altLang="en-US" sz="5400" b="1" strike="noStrike" noProof="1" dirty="0">
                <a:ea typeface="楷体_GB2312" pitchFamily="1" charset="-122"/>
              </a:rPr>
              <a:t>图的连通性问题</a:t>
            </a:r>
            <a:endParaRPr lang="zh-CN" altLang="en-US" sz="5400" b="1" strike="noStrike" noProof="1" dirty="0">
              <a:ea typeface="楷体_GB2312" pitchFamily="1" charset="-122"/>
            </a:endParaRPr>
          </a:p>
        </p:txBody>
      </p:sp>
      <p:sp>
        <p:nvSpPr>
          <p:cNvPr id="446466" name="文本占位符 492546"/>
          <p:cNvSpPr>
            <a:spLocks noGrp="1"/>
          </p:cNvSpPr>
          <p:nvPr>
            <p:ph idx="1"/>
          </p:nvPr>
        </p:nvSpPr>
        <p:spPr>
          <a:xfrm>
            <a:off x="1676400" y="1214438"/>
            <a:ext cx="8839200" cy="5310187"/>
          </a:xfrm>
        </p:spPr>
        <p:txBody>
          <a:bodyPr anchor="t"/>
          <a:p>
            <a:pPr marL="0" indent="0">
              <a:lnSpc>
                <a:spcPct val="110000"/>
              </a:lnSpc>
              <a:buNone/>
            </a:pPr>
            <a:r>
              <a:rPr lang="zh-CN" altLang="en-US" sz="2800" dirty="0">
                <a:latin typeface="宋体" panose="02010600030101010101" pitchFamily="2" charset="-122"/>
              </a:rPr>
              <a:t>    </a:t>
            </a:r>
            <a:r>
              <a:rPr lang="zh-CN" altLang="en-US" sz="2800" b="1" dirty="0">
                <a:latin typeface="宋体" panose="02010600030101010101" pitchFamily="2" charset="-122"/>
              </a:rPr>
              <a:t>本节所讨论的内容是图的遍历算法的具体应用。</a:t>
            </a:r>
            <a:endParaRPr lang="zh-CN" altLang="en-US" sz="2800" b="1" dirty="0">
              <a:latin typeface="宋体" panose="02010600030101010101" pitchFamily="2" charset="-122"/>
            </a:endParaRPr>
          </a:p>
          <a:p>
            <a:pPr marL="0" indent="0" algn="ctr">
              <a:lnSpc>
                <a:spcPct val="110000"/>
              </a:lnSpc>
              <a:buNone/>
            </a:pPr>
            <a:r>
              <a:rPr lang="en-US" altLang="x-none" sz="4400" b="1" dirty="0">
                <a:solidFill>
                  <a:schemeClr val="tx2"/>
                </a:solidFill>
              </a:rPr>
              <a:t>7.4.1 </a:t>
            </a:r>
            <a:r>
              <a:rPr lang="zh-CN" altLang="en-US" sz="4400" b="1" dirty="0">
                <a:solidFill>
                  <a:schemeClr val="tx2"/>
                </a:solidFill>
                <a:ea typeface="楷体_GB2312" pitchFamily="1" charset="-122"/>
              </a:rPr>
              <a:t>无向图的连通分量与生成树</a:t>
            </a:r>
            <a:endParaRPr lang="zh-CN" altLang="en-US" sz="4400" b="1" dirty="0">
              <a:solidFill>
                <a:schemeClr val="tx2"/>
              </a:solidFill>
              <a:ea typeface="楷体_GB2312" pitchFamily="1" charset="-122"/>
            </a:endParaRPr>
          </a:p>
          <a:p>
            <a:pPr marL="0" indent="0">
              <a:lnSpc>
                <a:spcPct val="110000"/>
              </a:lnSpc>
              <a:buNone/>
            </a:pPr>
            <a:r>
              <a:rPr lang="en-US" altLang="x-none" sz="4000" b="1" dirty="0">
                <a:solidFill>
                  <a:schemeClr val="folHlink"/>
                </a:solidFill>
              </a:rPr>
              <a:t>1 </a:t>
            </a:r>
            <a:r>
              <a:rPr lang="zh-CN" altLang="en-US" sz="4000" b="1" dirty="0">
                <a:solidFill>
                  <a:schemeClr val="folHlink"/>
                </a:solidFill>
                <a:ea typeface="楷体_GB2312" pitchFamily="1" charset="-122"/>
              </a:rPr>
              <a:t>无向图的连通分量和生成树</a:t>
            </a:r>
            <a:endParaRPr lang="zh-CN" altLang="en-US" sz="4000" b="1" dirty="0">
              <a:solidFill>
                <a:schemeClr val="folHlink"/>
              </a:solidFill>
              <a:ea typeface="楷体_GB2312" pitchFamily="1" charset="-122"/>
            </a:endParaRPr>
          </a:p>
          <a:p>
            <a:pPr marL="0" indent="0">
              <a:lnSpc>
                <a:spcPct val="110000"/>
              </a:lnSpc>
              <a:buNone/>
            </a:pPr>
            <a:r>
              <a:rPr lang="zh-CN" altLang="en-US" sz="2800" dirty="0"/>
              <a:t>    </a:t>
            </a:r>
            <a:r>
              <a:rPr lang="zh-CN" altLang="en-US" sz="2800" b="1" dirty="0"/>
              <a:t>对于无向图，对其进行遍历时：</a:t>
            </a:r>
            <a:endParaRPr lang="zh-CN" altLang="en-US" sz="2800" b="1" dirty="0"/>
          </a:p>
          <a:p>
            <a:pPr marL="5334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folHlink"/>
                </a:solidFill>
              </a:rPr>
              <a:t> </a:t>
            </a:r>
            <a:r>
              <a:rPr lang="zh-CN" altLang="en-US" b="1" dirty="0"/>
              <a:t>若是</a:t>
            </a:r>
            <a:r>
              <a:rPr lang="zh-CN" altLang="en-US" b="1" dirty="0">
                <a:solidFill>
                  <a:schemeClr val="folHlink"/>
                </a:solidFill>
              </a:rPr>
              <a:t>连通图</a:t>
            </a:r>
            <a:r>
              <a:rPr lang="zh-CN" altLang="en-US" b="1" dirty="0"/>
              <a:t>：仅需从图中</a:t>
            </a:r>
            <a:r>
              <a:rPr lang="zh-CN" altLang="en-US" b="1" dirty="0">
                <a:solidFill>
                  <a:schemeClr val="accent1"/>
                </a:solidFill>
              </a:rPr>
              <a:t>任一顶点出发</a:t>
            </a:r>
            <a:r>
              <a:rPr lang="zh-CN" altLang="en-US" b="1" dirty="0"/>
              <a:t>，就能访问图中的所有顶点；</a:t>
            </a:r>
            <a:endParaRPr lang="zh-CN" altLang="en-US" b="1" dirty="0"/>
          </a:p>
          <a:p>
            <a:pPr marL="5334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folHlink"/>
                </a:solidFill>
              </a:rPr>
              <a:t> </a:t>
            </a:r>
            <a:r>
              <a:rPr lang="zh-CN" altLang="en-US" b="1" dirty="0"/>
              <a:t>若是</a:t>
            </a:r>
            <a:r>
              <a:rPr lang="zh-CN" altLang="en-US" b="1" dirty="0">
                <a:solidFill>
                  <a:schemeClr val="folHlink"/>
                </a:solidFill>
              </a:rPr>
              <a:t>非连通图</a:t>
            </a:r>
            <a:r>
              <a:rPr lang="zh-CN" altLang="en-US" b="1" dirty="0"/>
              <a:t>：需从图中</a:t>
            </a:r>
            <a:r>
              <a:rPr lang="zh-CN" altLang="en-US" b="1" dirty="0">
                <a:solidFill>
                  <a:schemeClr val="accent1"/>
                </a:solidFill>
              </a:rPr>
              <a:t>多个顶点出发</a:t>
            </a:r>
            <a:r>
              <a:rPr lang="zh-CN" altLang="en-US" b="1" dirty="0"/>
              <a:t>。每次从一个新顶点出发所访问的顶点集序列</a:t>
            </a:r>
            <a:r>
              <a:rPr lang="zh-CN" altLang="en-US" b="1" dirty="0">
                <a:solidFill>
                  <a:schemeClr val="folHlink"/>
                </a:solidFill>
              </a:rPr>
              <a:t>恰好是</a:t>
            </a:r>
            <a:r>
              <a:rPr lang="zh-CN" altLang="en-US" b="1" dirty="0"/>
              <a:t>各个连通分量的顶点集；</a:t>
            </a:r>
            <a:endParaRPr lang="zh-CN" altLang="en-US" b="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7489" name="组合 493569"/>
          <p:cNvGrpSpPr/>
          <p:nvPr/>
        </p:nvGrpSpPr>
        <p:grpSpPr>
          <a:xfrm>
            <a:off x="1774825" y="2079625"/>
            <a:ext cx="8558213" cy="3870325"/>
            <a:chOff x="0" y="0"/>
            <a:chExt cx="5391" cy="2438"/>
          </a:xfrm>
        </p:grpSpPr>
        <p:grpSp>
          <p:nvGrpSpPr>
            <p:cNvPr id="447490" name="组合 493570"/>
            <p:cNvGrpSpPr/>
            <p:nvPr/>
          </p:nvGrpSpPr>
          <p:grpSpPr>
            <a:xfrm>
              <a:off x="0" y="110"/>
              <a:ext cx="1541" cy="1148"/>
              <a:chOff x="0" y="0"/>
              <a:chExt cx="1541" cy="1148"/>
            </a:xfrm>
          </p:grpSpPr>
          <p:sp>
            <p:nvSpPr>
              <p:cNvPr id="447491" name="矩形 493571"/>
              <p:cNvSpPr/>
              <p:nvPr/>
            </p:nvSpPr>
            <p:spPr>
              <a:xfrm>
                <a:off x="293" y="944"/>
                <a:ext cx="907"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(a)  </a:t>
                </a:r>
                <a:r>
                  <a:rPr lang="zh-CN" altLang="en-US" sz="2000" b="1" dirty="0">
                    <a:latin typeface="Times New Roman" panose="02020603050405020304" pitchFamily="2" charset="0"/>
                    <a:ea typeface="宋体" panose="02010600030101010101" pitchFamily="2" charset="-122"/>
                  </a:rPr>
                  <a:t>无向图</a:t>
                </a:r>
                <a:r>
                  <a:rPr lang="en-US" altLang="x-none" sz="2000" b="1" dirty="0">
                    <a:latin typeface="Times New Roman" panose="02020603050405020304" pitchFamily="2" charset="0"/>
                    <a:ea typeface="宋体" panose="02010600030101010101" pitchFamily="2" charset="-122"/>
                  </a:rPr>
                  <a:t>G</a:t>
                </a:r>
                <a:endParaRPr lang="en-US" altLang="x-none" sz="2000" b="1" dirty="0">
                  <a:latin typeface="Times New Roman" panose="02020603050405020304" pitchFamily="2" charset="0"/>
                  <a:ea typeface="宋体" panose="02010600030101010101" pitchFamily="2" charset="-122"/>
                </a:endParaRPr>
              </a:p>
            </p:txBody>
          </p:sp>
          <p:grpSp>
            <p:nvGrpSpPr>
              <p:cNvPr id="447492" name="组合 493572"/>
              <p:cNvGrpSpPr/>
              <p:nvPr/>
            </p:nvGrpSpPr>
            <p:grpSpPr>
              <a:xfrm>
                <a:off x="0" y="0"/>
                <a:ext cx="992" cy="864"/>
                <a:chOff x="0" y="0"/>
                <a:chExt cx="992" cy="864"/>
              </a:xfrm>
            </p:grpSpPr>
            <p:sp>
              <p:nvSpPr>
                <p:cNvPr id="447493" name="椭圆 493573"/>
                <p:cNvSpPr/>
                <p:nvPr/>
              </p:nvSpPr>
              <p:spPr>
                <a:xfrm>
                  <a:off x="0" y="80"/>
                  <a:ext cx="317" cy="249"/>
                </a:xfrm>
                <a:prstGeom prst="ellipse">
                  <a:avLst/>
                </a:prstGeom>
                <a:noFill/>
                <a:ln w="19050"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1</a:t>
                  </a:r>
                  <a:endParaRPr lang="en-US" altLang="x-none" sz="2400" baseline="-18000" dirty="0">
                    <a:latin typeface="Times New Roman" panose="02020603050405020304" pitchFamily="2" charset="0"/>
                    <a:ea typeface="宋体" panose="02010600030101010101" pitchFamily="2" charset="-122"/>
                  </a:endParaRPr>
                </a:p>
              </p:txBody>
            </p:sp>
            <p:sp>
              <p:nvSpPr>
                <p:cNvPr id="447494" name="椭圆 493574"/>
                <p:cNvSpPr/>
                <p:nvPr/>
              </p:nvSpPr>
              <p:spPr>
                <a:xfrm>
                  <a:off x="0" y="615"/>
                  <a:ext cx="317" cy="249"/>
                </a:xfrm>
                <a:prstGeom prst="ellipse">
                  <a:avLst/>
                </a:prstGeom>
                <a:noFill/>
                <a:ln w="19050"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2</a:t>
                  </a:r>
                  <a:endParaRPr lang="en-US" altLang="x-none" sz="2400" baseline="-18000" dirty="0">
                    <a:latin typeface="Times New Roman" panose="02020603050405020304" pitchFamily="2" charset="0"/>
                    <a:ea typeface="宋体" panose="02010600030101010101" pitchFamily="2" charset="-122"/>
                  </a:endParaRPr>
                </a:p>
              </p:txBody>
            </p:sp>
            <p:sp>
              <p:nvSpPr>
                <p:cNvPr id="447495" name="椭圆 493575"/>
                <p:cNvSpPr/>
                <p:nvPr/>
              </p:nvSpPr>
              <p:spPr>
                <a:xfrm>
                  <a:off x="675" y="80"/>
                  <a:ext cx="317" cy="249"/>
                </a:xfrm>
                <a:prstGeom prst="ellipse">
                  <a:avLst/>
                </a:prstGeom>
                <a:noFill/>
                <a:ln w="19050"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3</a:t>
                  </a:r>
                  <a:endParaRPr lang="en-US" altLang="x-none" sz="2400" baseline="-18000" dirty="0">
                    <a:latin typeface="Times New Roman" panose="02020603050405020304" pitchFamily="2" charset="0"/>
                    <a:ea typeface="宋体" panose="02010600030101010101" pitchFamily="2" charset="-122"/>
                  </a:endParaRPr>
                </a:p>
              </p:txBody>
            </p:sp>
            <p:sp>
              <p:nvSpPr>
                <p:cNvPr id="447496" name="直接连接符 493576"/>
                <p:cNvSpPr/>
                <p:nvPr/>
              </p:nvSpPr>
              <p:spPr>
                <a:xfrm>
                  <a:off x="160" y="328"/>
                  <a:ext cx="0" cy="288"/>
                </a:xfrm>
                <a:prstGeom prst="line">
                  <a:avLst/>
                </a:prstGeom>
                <a:ln w="19050" cap="flat" cmpd="sng">
                  <a:solidFill>
                    <a:schemeClr val="tx1"/>
                  </a:solidFill>
                  <a:prstDash val="solid"/>
                  <a:round/>
                  <a:headEnd type="none" w="med" len="med"/>
                  <a:tailEnd type="none" w="med" len="med"/>
                </a:ln>
              </p:spPr>
            </p:sp>
            <p:sp>
              <p:nvSpPr>
                <p:cNvPr id="447497" name="直接连接符 493577"/>
                <p:cNvSpPr/>
                <p:nvPr/>
              </p:nvSpPr>
              <p:spPr>
                <a:xfrm flipV="1">
                  <a:off x="288" y="320"/>
                  <a:ext cx="480" cy="328"/>
                </a:xfrm>
                <a:prstGeom prst="line">
                  <a:avLst/>
                </a:prstGeom>
                <a:ln w="19050" cap="flat" cmpd="sng">
                  <a:solidFill>
                    <a:schemeClr val="tx1"/>
                  </a:solidFill>
                  <a:prstDash val="solid"/>
                  <a:round/>
                  <a:headEnd type="none" w="med" len="med"/>
                  <a:tailEnd type="none" w="med" len="med"/>
                </a:ln>
              </p:spPr>
            </p:sp>
            <p:sp>
              <p:nvSpPr>
                <p:cNvPr id="447498" name="直接连接符 493578"/>
                <p:cNvSpPr/>
                <p:nvPr/>
              </p:nvSpPr>
              <p:spPr>
                <a:xfrm>
                  <a:off x="320" y="192"/>
                  <a:ext cx="363" cy="0"/>
                </a:xfrm>
                <a:prstGeom prst="line">
                  <a:avLst/>
                </a:prstGeom>
                <a:ln w="19050" cap="flat" cmpd="sng">
                  <a:solidFill>
                    <a:schemeClr val="tx1"/>
                  </a:solidFill>
                  <a:prstDash val="solid"/>
                  <a:round/>
                  <a:headEnd type="none" w="med" len="med"/>
                  <a:tailEnd type="none" w="med" len="med"/>
                </a:ln>
              </p:spPr>
            </p:sp>
            <p:sp>
              <p:nvSpPr>
                <p:cNvPr id="447499" name="未知"/>
                <p:cNvSpPr/>
                <p:nvPr/>
              </p:nvSpPr>
              <p:spPr>
                <a:xfrm>
                  <a:off x="208" y="0"/>
                  <a:ext cx="528" cy="96"/>
                </a:xfrm>
                <a:custGeom>
                  <a:avLst/>
                  <a:gdLst/>
                  <a:ahLst/>
                  <a:cxnLst/>
                  <a:pathLst>
                    <a:path w="528" h="96">
                      <a:moveTo>
                        <a:pt x="0" y="96"/>
                      </a:moveTo>
                      <a:cubicBezTo>
                        <a:pt x="52" y="48"/>
                        <a:pt x="104" y="0"/>
                        <a:pt x="192" y="0"/>
                      </a:cubicBezTo>
                      <a:cubicBezTo>
                        <a:pt x="280" y="0"/>
                        <a:pt x="472" y="80"/>
                        <a:pt x="528" y="96"/>
                      </a:cubicBezTo>
                    </a:path>
                  </a:pathLst>
                </a:custGeom>
                <a:noFill/>
                <a:ln w="28575" cap="flat" cmpd="sng">
                  <a:solidFill>
                    <a:schemeClr val="hlink"/>
                  </a:solidFill>
                  <a:prstDash val="dash"/>
                  <a:round/>
                  <a:headEnd type="none" w="med" len="med"/>
                  <a:tailEnd type="triangle" w="med" len="med"/>
                </a:ln>
              </p:spPr>
              <p:txBody>
                <a:bodyPr/>
                <a:p>
                  <a:endParaRPr lang="zh-CN" altLang="en-US" sz="2400"/>
                </a:p>
              </p:txBody>
            </p:sp>
            <p:sp>
              <p:nvSpPr>
                <p:cNvPr id="447500" name="未知"/>
                <p:cNvSpPr/>
                <p:nvPr/>
              </p:nvSpPr>
              <p:spPr>
                <a:xfrm>
                  <a:off x="312" y="336"/>
                  <a:ext cx="528" cy="384"/>
                </a:xfrm>
                <a:custGeom>
                  <a:avLst/>
                  <a:gdLst/>
                  <a:ahLst/>
                  <a:cxnLst/>
                  <a:pathLst>
                    <a:path w="528" h="384">
                      <a:moveTo>
                        <a:pt x="528" y="0"/>
                      </a:moveTo>
                      <a:cubicBezTo>
                        <a:pt x="524" y="64"/>
                        <a:pt x="520" y="128"/>
                        <a:pt x="432" y="192"/>
                      </a:cubicBezTo>
                      <a:cubicBezTo>
                        <a:pt x="344" y="256"/>
                        <a:pt x="72" y="352"/>
                        <a:pt x="0" y="384"/>
                      </a:cubicBezTo>
                    </a:path>
                  </a:pathLst>
                </a:custGeom>
                <a:noFill/>
                <a:ln w="28575" cap="flat" cmpd="sng">
                  <a:solidFill>
                    <a:schemeClr val="hlink"/>
                  </a:solidFill>
                  <a:prstDash val="dash"/>
                  <a:round/>
                  <a:headEnd type="none" w="med" len="med"/>
                  <a:tailEnd type="triangle" w="med" len="med"/>
                </a:ln>
              </p:spPr>
              <p:txBody>
                <a:bodyPr/>
                <a:p>
                  <a:endParaRPr lang="zh-CN" altLang="en-US" sz="2400"/>
                </a:p>
              </p:txBody>
            </p:sp>
          </p:grpSp>
          <p:grpSp>
            <p:nvGrpSpPr>
              <p:cNvPr id="447501" name="组合 493581"/>
              <p:cNvGrpSpPr/>
              <p:nvPr/>
            </p:nvGrpSpPr>
            <p:grpSpPr>
              <a:xfrm>
                <a:off x="576" y="528"/>
                <a:ext cx="965" cy="329"/>
                <a:chOff x="0" y="0"/>
                <a:chExt cx="965" cy="329"/>
              </a:xfrm>
            </p:grpSpPr>
            <p:grpSp>
              <p:nvGrpSpPr>
                <p:cNvPr id="447502" name="组合 493582"/>
                <p:cNvGrpSpPr/>
                <p:nvPr/>
              </p:nvGrpSpPr>
              <p:grpSpPr>
                <a:xfrm>
                  <a:off x="0" y="80"/>
                  <a:ext cx="965" cy="249"/>
                  <a:chOff x="0" y="0"/>
                  <a:chExt cx="965" cy="249"/>
                </a:xfrm>
              </p:grpSpPr>
              <p:sp>
                <p:nvSpPr>
                  <p:cNvPr id="447503" name="椭圆 493583"/>
                  <p:cNvSpPr/>
                  <p:nvPr/>
                </p:nvSpPr>
                <p:spPr>
                  <a:xfrm>
                    <a:off x="0" y="0"/>
                    <a:ext cx="317" cy="249"/>
                  </a:xfrm>
                  <a:prstGeom prst="ellipse">
                    <a:avLst/>
                  </a:prstGeom>
                  <a:noFill/>
                  <a:ln w="19050"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4</a:t>
                    </a:r>
                    <a:endParaRPr lang="en-US" altLang="x-none" sz="2400" baseline="-18000" dirty="0">
                      <a:latin typeface="Times New Roman" panose="02020603050405020304" pitchFamily="2" charset="0"/>
                      <a:ea typeface="宋体" panose="02010600030101010101" pitchFamily="2" charset="-122"/>
                    </a:endParaRPr>
                  </a:p>
                </p:txBody>
              </p:sp>
              <p:sp>
                <p:nvSpPr>
                  <p:cNvPr id="447504" name="椭圆 493584"/>
                  <p:cNvSpPr/>
                  <p:nvPr/>
                </p:nvSpPr>
                <p:spPr>
                  <a:xfrm>
                    <a:off x="648" y="0"/>
                    <a:ext cx="317" cy="249"/>
                  </a:xfrm>
                  <a:prstGeom prst="ellipse">
                    <a:avLst/>
                  </a:prstGeom>
                  <a:noFill/>
                  <a:ln w="19050"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5</a:t>
                    </a:r>
                    <a:endParaRPr lang="en-US" altLang="x-none" sz="2400" baseline="-18000" dirty="0">
                      <a:latin typeface="Times New Roman" panose="02020603050405020304" pitchFamily="2" charset="0"/>
                      <a:ea typeface="宋体" panose="02010600030101010101" pitchFamily="2" charset="-122"/>
                    </a:endParaRPr>
                  </a:p>
                </p:txBody>
              </p:sp>
              <p:sp>
                <p:nvSpPr>
                  <p:cNvPr id="447505" name="直接连接符 493585"/>
                  <p:cNvSpPr/>
                  <p:nvPr/>
                </p:nvSpPr>
                <p:spPr>
                  <a:xfrm>
                    <a:off x="320" y="112"/>
                    <a:ext cx="317" cy="0"/>
                  </a:xfrm>
                  <a:prstGeom prst="line">
                    <a:avLst/>
                  </a:prstGeom>
                  <a:ln w="19050" cap="flat" cmpd="sng">
                    <a:solidFill>
                      <a:schemeClr val="tx1"/>
                    </a:solidFill>
                    <a:prstDash val="solid"/>
                    <a:round/>
                    <a:headEnd type="none" w="med" len="med"/>
                    <a:tailEnd type="none" w="med" len="med"/>
                  </a:ln>
                </p:spPr>
              </p:sp>
            </p:grpSp>
            <p:sp>
              <p:nvSpPr>
                <p:cNvPr id="447506" name="未知"/>
                <p:cNvSpPr/>
                <p:nvPr/>
              </p:nvSpPr>
              <p:spPr>
                <a:xfrm>
                  <a:off x="240" y="0"/>
                  <a:ext cx="480" cy="96"/>
                </a:xfrm>
                <a:custGeom>
                  <a:avLst/>
                  <a:gdLst/>
                  <a:ahLst/>
                  <a:cxnLst/>
                  <a:pathLst>
                    <a:path w="480" h="96">
                      <a:moveTo>
                        <a:pt x="0" y="96"/>
                      </a:moveTo>
                      <a:cubicBezTo>
                        <a:pt x="56" y="48"/>
                        <a:pt x="112" y="0"/>
                        <a:pt x="192" y="0"/>
                      </a:cubicBezTo>
                      <a:cubicBezTo>
                        <a:pt x="272" y="0"/>
                        <a:pt x="432" y="80"/>
                        <a:pt x="480" y="96"/>
                      </a:cubicBezTo>
                    </a:path>
                  </a:pathLst>
                </a:custGeom>
                <a:noFill/>
                <a:ln w="28575" cap="flat" cmpd="sng">
                  <a:solidFill>
                    <a:schemeClr val="folHlink"/>
                  </a:solidFill>
                  <a:prstDash val="dash"/>
                  <a:round/>
                  <a:headEnd type="none" w="med" len="med"/>
                  <a:tailEnd type="triangle" w="med" len="med"/>
                </a:ln>
              </p:spPr>
              <p:txBody>
                <a:bodyPr/>
                <a:p>
                  <a:endParaRPr lang="zh-CN" altLang="en-US" sz="2400"/>
                </a:p>
              </p:txBody>
            </p:sp>
          </p:grpSp>
        </p:grpSp>
        <p:grpSp>
          <p:nvGrpSpPr>
            <p:cNvPr id="447507" name="组合 493587"/>
            <p:cNvGrpSpPr/>
            <p:nvPr/>
          </p:nvGrpSpPr>
          <p:grpSpPr>
            <a:xfrm>
              <a:off x="953" y="0"/>
              <a:ext cx="2804" cy="2147"/>
              <a:chOff x="0" y="0"/>
              <a:chExt cx="2804" cy="2147"/>
            </a:xfrm>
          </p:grpSpPr>
          <p:sp>
            <p:nvSpPr>
              <p:cNvPr id="447508" name="矩形 493588"/>
              <p:cNvSpPr/>
              <p:nvPr/>
            </p:nvSpPr>
            <p:spPr>
              <a:xfrm>
                <a:off x="680" y="1943"/>
                <a:ext cx="1270"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(b)  G</a:t>
                </a:r>
                <a:r>
                  <a:rPr lang="zh-CN" altLang="en-US" sz="2000" b="1" dirty="0">
                    <a:latin typeface="Times New Roman" panose="02020603050405020304" pitchFamily="2" charset="0"/>
                    <a:ea typeface="宋体" panose="02010600030101010101" pitchFamily="2" charset="-122"/>
                  </a:rPr>
                  <a:t>的邻接链表</a:t>
                </a:r>
                <a:endParaRPr lang="zh-CN" altLang="en-US" sz="2000" b="1" dirty="0">
                  <a:latin typeface="Times New Roman" panose="02020603050405020304" pitchFamily="2" charset="0"/>
                  <a:ea typeface="宋体" panose="02010600030101010101" pitchFamily="2" charset="-122"/>
                </a:endParaRPr>
              </a:p>
            </p:txBody>
          </p:sp>
          <p:grpSp>
            <p:nvGrpSpPr>
              <p:cNvPr id="447509" name="组合 493589"/>
              <p:cNvGrpSpPr/>
              <p:nvPr/>
            </p:nvGrpSpPr>
            <p:grpSpPr>
              <a:xfrm>
                <a:off x="0" y="0"/>
                <a:ext cx="2804" cy="1865"/>
                <a:chOff x="0" y="0"/>
                <a:chExt cx="2804" cy="1865"/>
              </a:xfrm>
            </p:grpSpPr>
            <p:sp>
              <p:nvSpPr>
                <p:cNvPr id="447510" name="未知"/>
                <p:cNvSpPr/>
                <p:nvPr/>
              </p:nvSpPr>
              <p:spPr>
                <a:xfrm>
                  <a:off x="1451" y="549"/>
                  <a:ext cx="1048" cy="56"/>
                </a:xfrm>
                <a:custGeom>
                  <a:avLst/>
                  <a:gdLst/>
                  <a:ahLst/>
                  <a:cxnLst/>
                  <a:pathLst>
                    <a:path w="1048" h="56">
                      <a:moveTo>
                        <a:pt x="40" y="56"/>
                      </a:moveTo>
                      <a:cubicBezTo>
                        <a:pt x="20" y="36"/>
                        <a:pt x="0" y="16"/>
                        <a:pt x="136" y="8"/>
                      </a:cubicBezTo>
                      <a:cubicBezTo>
                        <a:pt x="272" y="0"/>
                        <a:pt x="704" y="0"/>
                        <a:pt x="856" y="8"/>
                      </a:cubicBezTo>
                      <a:cubicBezTo>
                        <a:pt x="1008" y="16"/>
                        <a:pt x="1016" y="48"/>
                        <a:pt x="1048" y="56"/>
                      </a:cubicBezTo>
                    </a:path>
                  </a:pathLst>
                </a:custGeom>
                <a:noFill/>
                <a:ln w="28575" cap="flat" cmpd="sng">
                  <a:solidFill>
                    <a:schemeClr val="hlink"/>
                  </a:solidFill>
                  <a:prstDash val="dash"/>
                  <a:round/>
                  <a:headEnd type="none" w="med" len="med"/>
                  <a:tailEnd type="triangle" w="med" len="med"/>
                </a:ln>
              </p:spPr>
              <p:txBody>
                <a:bodyPr/>
                <a:p>
                  <a:endParaRPr lang="zh-CN" altLang="en-US" sz="2400"/>
                </a:p>
              </p:txBody>
            </p:sp>
            <p:sp>
              <p:nvSpPr>
                <p:cNvPr id="447511" name="直接连接符 493591"/>
                <p:cNvSpPr/>
                <p:nvPr/>
              </p:nvSpPr>
              <p:spPr>
                <a:xfrm>
                  <a:off x="1451" y="911"/>
                  <a:ext cx="336" cy="0"/>
                </a:xfrm>
                <a:prstGeom prst="line">
                  <a:avLst/>
                </a:prstGeom>
                <a:ln w="28575" cap="flat" cmpd="sng">
                  <a:solidFill>
                    <a:schemeClr val="folHlink"/>
                  </a:solidFill>
                  <a:prstDash val="dash"/>
                  <a:round/>
                  <a:headEnd type="none" w="med" len="med"/>
                  <a:tailEnd type="triangle" w="med" len="med"/>
                </a:ln>
              </p:spPr>
            </p:sp>
            <p:grpSp>
              <p:nvGrpSpPr>
                <p:cNvPr id="447512" name="组合 493592"/>
                <p:cNvGrpSpPr/>
                <p:nvPr/>
              </p:nvGrpSpPr>
              <p:grpSpPr>
                <a:xfrm>
                  <a:off x="0" y="0"/>
                  <a:ext cx="2804" cy="1865"/>
                  <a:chOff x="0" y="0"/>
                  <a:chExt cx="2804" cy="1865"/>
                </a:xfrm>
              </p:grpSpPr>
              <p:sp>
                <p:nvSpPr>
                  <p:cNvPr id="447513" name="矩形 493593"/>
                  <p:cNvSpPr/>
                  <p:nvPr/>
                </p:nvSpPr>
                <p:spPr>
                  <a:xfrm>
                    <a:off x="769" y="17"/>
                    <a:ext cx="226" cy="1331"/>
                  </a:xfrm>
                  <a:prstGeom prst="rect">
                    <a:avLst/>
                  </a:prstGeom>
                  <a:noFill/>
                  <a:ln w="9525">
                    <a:noFill/>
                  </a:ln>
                </p:spPr>
                <p:txBody>
                  <a:bodyPr wrap="none" anchor="ctr"/>
                  <a:p>
                    <a:pPr>
                      <a:lnSpc>
                        <a:spcPct val="110000"/>
                      </a:lnSpc>
                    </a:pPr>
                    <a:r>
                      <a:rPr lang="en-US" altLang="x-none" sz="2400" b="1" dirty="0">
                        <a:latin typeface="Times New Roman" panose="02020603050405020304" pitchFamily="2" charset="0"/>
                        <a:ea typeface="宋体" panose="02010600030101010101" pitchFamily="2" charset="-122"/>
                      </a:rPr>
                      <a:t>0</a:t>
                    </a:r>
                    <a:endParaRPr lang="en-US" altLang="x-none" sz="2400" b="1" dirty="0">
                      <a:latin typeface="Times New Roman" panose="02020603050405020304" pitchFamily="2" charset="0"/>
                      <a:ea typeface="宋体" panose="02010600030101010101" pitchFamily="2" charset="-122"/>
                    </a:endParaRPr>
                  </a:p>
                  <a:p>
                    <a:pPr>
                      <a:lnSpc>
                        <a:spcPct val="110000"/>
                      </a:lnSpc>
                    </a:pPr>
                    <a:r>
                      <a:rPr lang="en-US" altLang="x-none" sz="2400" b="1" dirty="0">
                        <a:latin typeface="Times New Roman" panose="02020603050405020304" pitchFamily="2" charset="0"/>
                        <a:ea typeface="宋体" panose="02010600030101010101" pitchFamily="2" charset="-122"/>
                      </a:rPr>
                      <a:t>1</a:t>
                    </a:r>
                    <a:endParaRPr lang="en-US" altLang="x-none" sz="2400" b="1" dirty="0">
                      <a:latin typeface="Times New Roman" panose="02020603050405020304" pitchFamily="2" charset="0"/>
                      <a:ea typeface="宋体" panose="02010600030101010101" pitchFamily="2" charset="-122"/>
                    </a:endParaRPr>
                  </a:p>
                  <a:p>
                    <a:pPr>
                      <a:lnSpc>
                        <a:spcPct val="110000"/>
                      </a:lnSpc>
                    </a:pPr>
                    <a:r>
                      <a:rPr lang="en-US" altLang="x-none" sz="2400" b="1" dirty="0">
                        <a:latin typeface="Times New Roman" panose="02020603050405020304" pitchFamily="2" charset="0"/>
                        <a:ea typeface="宋体" panose="02010600030101010101" pitchFamily="2" charset="-122"/>
                      </a:rPr>
                      <a:t>2</a:t>
                    </a:r>
                    <a:endParaRPr lang="en-US" altLang="x-none" sz="2400" b="1" dirty="0">
                      <a:latin typeface="Times New Roman" panose="02020603050405020304" pitchFamily="2" charset="0"/>
                      <a:ea typeface="宋体" panose="02010600030101010101" pitchFamily="2" charset="-122"/>
                    </a:endParaRPr>
                  </a:p>
                  <a:p>
                    <a:pPr>
                      <a:lnSpc>
                        <a:spcPct val="110000"/>
                      </a:lnSpc>
                    </a:pPr>
                    <a:r>
                      <a:rPr lang="en-US" altLang="x-none" sz="2400" b="1" dirty="0">
                        <a:latin typeface="Times New Roman" panose="02020603050405020304" pitchFamily="2" charset="0"/>
                        <a:ea typeface="宋体" panose="02010600030101010101" pitchFamily="2" charset="-122"/>
                      </a:rPr>
                      <a:t>3</a:t>
                    </a:r>
                    <a:endParaRPr lang="en-US" altLang="x-none" sz="2400" b="1" dirty="0">
                      <a:latin typeface="Times New Roman" panose="02020603050405020304" pitchFamily="2" charset="0"/>
                      <a:ea typeface="宋体" panose="02010600030101010101" pitchFamily="2" charset="-122"/>
                    </a:endParaRPr>
                  </a:p>
                  <a:p>
                    <a:pPr>
                      <a:lnSpc>
                        <a:spcPct val="110000"/>
                      </a:lnSpc>
                    </a:pPr>
                    <a:r>
                      <a:rPr lang="en-US" altLang="x-none" sz="2400" b="1" dirty="0">
                        <a:latin typeface="Times New Roman" panose="02020603050405020304" pitchFamily="2" charset="0"/>
                        <a:ea typeface="宋体" panose="02010600030101010101" pitchFamily="2" charset="-122"/>
                      </a:rPr>
                      <a:t>4</a:t>
                    </a:r>
                    <a:endParaRPr lang="en-US" altLang="x-none" sz="2400" b="1" dirty="0">
                      <a:latin typeface="Times New Roman" panose="02020603050405020304" pitchFamily="2" charset="0"/>
                      <a:ea typeface="宋体" panose="02010600030101010101" pitchFamily="2" charset="-122"/>
                    </a:endParaRPr>
                  </a:p>
                </p:txBody>
              </p:sp>
              <p:sp>
                <p:nvSpPr>
                  <p:cNvPr id="447514" name="矩形 493594"/>
                  <p:cNvSpPr/>
                  <p:nvPr/>
                </p:nvSpPr>
                <p:spPr>
                  <a:xfrm>
                    <a:off x="0" y="1621"/>
                    <a:ext cx="998" cy="226"/>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MAX_VEX-1</a:t>
                    </a:r>
                    <a:endParaRPr lang="en-US" altLang="x-none" sz="2000" b="1" dirty="0">
                      <a:latin typeface="Times New Roman" panose="02020603050405020304" pitchFamily="2" charset="0"/>
                      <a:ea typeface="宋体" panose="02010600030101010101" pitchFamily="2" charset="-122"/>
                    </a:endParaRPr>
                  </a:p>
                </p:txBody>
              </p:sp>
              <p:grpSp>
                <p:nvGrpSpPr>
                  <p:cNvPr id="447515" name="组合 493595"/>
                  <p:cNvGrpSpPr/>
                  <p:nvPr/>
                </p:nvGrpSpPr>
                <p:grpSpPr>
                  <a:xfrm>
                    <a:off x="998" y="24"/>
                    <a:ext cx="590" cy="1841"/>
                    <a:chOff x="0" y="0"/>
                    <a:chExt cx="590" cy="1841"/>
                  </a:xfrm>
                </p:grpSpPr>
                <p:grpSp>
                  <p:nvGrpSpPr>
                    <p:cNvPr id="447516" name="组合 493596"/>
                    <p:cNvGrpSpPr/>
                    <p:nvPr/>
                  </p:nvGrpSpPr>
                  <p:grpSpPr>
                    <a:xfrm>
                      <a:off x="0" y="0"/>
                      <a:ext cx="590" cy="262"/>
                      <a:chOff x="0" y="0"/>
                      <a:chExt cx="544" cy="226"/>
                    </a:xfrm>
                  </p:grpSpPr>
                  <p:sp>
                    <p:nvSpPr>
                      <p:cNvPr id="447517" name="矩形 493597"/>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1</a:t>
                        </a:r>
                        <a:r>
                          <a:rPr lang="en-US" altLang="x-none" sz="2400" b="1" dirty="0">
                            <a:latin typeface="Times New Roman" panose="02020603050405020304" pitchFamily="2" charset="0"/>
                            <a:ea typeface="宋体" panose="02010600030101010101" pitchFamily="2" charset="-122"/>
                          </a:rPr>
                          <a:t>       </a:t>
                        </a:r>
                        <a:endParaRPr lang="en-US" altLang="x-none" sz="2400" b="1" dirty="0">
                          <a:latin typeface="Times New Roman" panose="02020603050405020304" pitchFamily="2" charset="0"/>
                          <a:ea typeface="宋体" panose="02010600030101010101" pitchFamily="2" charset="-122"/>
                        </a:endParaRPr>
                      </a:p>
                    </p:txBody>
                  </p:sp>
                  <p:sp>
                    <p:nvSpPr>
                      <p:cNvPr id="447518" name="直接连接符 493598"/>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447519" name="组合 493599"/>
                    <p:cNvGrpSpPr/>
                    <p:nvPr/>
                  </p:nvGrpSpPr>
                  <p:grpSpPr>
                    <a:xfrm>
                      <a:off x="0" y="263"/>
                      <a:ext cx="590" cy="263"/>
                      <a:chOff x="0" y="0"/>
                      <a:chExt cx="544" cy="226"/>
                    </a:xfrm>
                  </p:grpSpPr>
                  <p:sp>
                    <p:nvSpPr>
                      <p:cNvPr id="447520" name="矩形 493600"/>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2</a:t>
                        </a:r>
                        <a:endParaRPr lang="en-US" altLang="x-none" sz="2400" b="1" baseline="-20000" dirty="0">
                          <a:latin typeface="Times New Roman" panose="02020603050405020304" pitchFamily="2" charset="0"/>
                          <a:ea typeface="宋体" panose="02010600030101010101" pitchFamily="2" charset="-122"/>
                        </a:endParaRPr>
                      </a:p>
                    </p:txBody>
                  </p:sp>
                  <p:sp>
                    <p:nvSpPr>
                      <p:cNvPr id="447521" name="直接连接符 493601"/>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447522" name="组合 493602"/>
                    <p:cNvGrpSpPr/>
                    <p:nvPr/>
                  </p:nvGrpSpPr>
                  <p:grpSpPr>
                    <a:xfrm>
                      <a:off x="0" y="527"/>
                      <a:ext cx="590" cy="262"/>
                      <a:chOff x="0" y="0"/>
                      <a:chExt cx="544" cy="226"/>
                    </a:xfrm>
                  </p:grpSpPr>
                  <p:sp>
                    <p:nvSpPr>
                      <p:cNvPr id="447523" name="矩形 493603"/>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3</a:t>
                        </a:r>
                        <a:r>
                          <a:rPr lang="en-US" altLang="x-none" sz="2400" b="1" dirty="0">
                            <a:latin typeface="Times New Roman" panose="02020603050405020304" pitchFamily="2" charset="0"/>
                            <a:ea typeface="宋体" panose="02010600030101010101" pitchFamily="2" charset="-122"/>
                          </a:rPr>
                          <a:t>       </a:t>
                        </a:r>
                        <a:endParaRPr lang="en-US" altLang="x-none" sz="2400" b="1" dirty="0">
                          <a:latin typeface="Times New Roman" panose="02020603050405020304" pitchFamily="2" charset="0"/>
                          <a:ea typeface="宋体" panose="02010600030101010101" pitchFamily="2" charset="-122"/>
                        </a:endParaRPr>
                      </a:p>
                    </p:txBody>
                  </p:sp>
                  <p:sp>
                    <p:nvSpPr>
                      <p:cNvPr id="447524" name="直接连接符 493604"/>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447525" name="组合 493605"/>
                    <p:cNvGrpSpPr/>
                    <p:nvPr/>
                  </p:nvGrpSpPr>
                  <p:grpSpPr>
                    <a:xfrm>
                      <a:off x="0" y="790"/>
                      <a:ext cx="590" cy="262"/>
                      <a:chOff x="0" y="0"/>
                      <a:chExt cx="544" cy="226"/>
                    </a:xfrm>
                  </p:grpSpPr>
                  <p:sp>
                    <p:nvSpPr>
                      <p:cNvPr id="447526" name="矩形 493606"/>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4</a:t>
                        </a:r>
                        <a:endParaRPr lang="en-US" altLang="x-none" sz="2400" b="1" baseline="-20000" dirty="0">
                          <a:latin typeface="Times New Roman" panose="02020603050405020304" pitchFamily="2" charset="0"/>
                          <a:ea typeface="宋体" panose="02010600030101010101" pitchFamily="2" charset="-122"/>
                        </a:endParaRPr>
                      </a:p>
                    </p:txBody>
                  </p:sp>
                  <p:sp>
                    <p:nvSpPr>
                      <p:cNvPr id="447527" name="直接连接符 493607"/>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447528" name="组合 493608"/>
                    <p:cNvGrpSpPr/>
                    <p:nvPr/>
                  </p:nvGrpSpPr>
                  <p:grpSpPr>
                    <a:xfrm>
                      <a:off x="0" y="1317"/>
                      <a:ext cx="590" cy="262"/>
                      <a:chOff x="0" y="0"/>
                      <a:chExt cx="544" cy="226"/>
                    </a:xfrm>
                  </p:grpSpPr>
                  <p:sp>
                    <p:nvSpPr>
                      <p:cNvPr id="447529" name="矩形 493609"/>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b="1" dirty="0">
                            <a:latin typeface="宋体" panose="02010600030101010101" pitchFamily="2" charset="-122"/>
                            <a:ea typeface="宋体" panose="02010600030101010101" pitchFamily="2" charset="-122"/>
                          </a:rPr>
                          <a:t>┇</a:t>
                        </a:r>
                        <a:r>
                          <a:rPr lang="zh-CN" altLang="en-US" sz="2400" b="1" dirty="0">
                            <a:latin typeface="Times New Roman" panose="02020603050405020304" pitchFamily="2" charset="0"/>
                            <a:ea typeface="宋体" panose="02010600030101010101" pitchFamily="2" charset="-122"/>
                          </a:rPr>
                          <a:t> ┇ </a:t>
                        </a:r>
                        <a:endParaRPr lang="zh-CN" altLang="en-US" sz="2400" b="1" dirty="0">
                          <a:latin typeface="Times New Roman" panose="02020603050405020304" pitchFamily="2" charset="0"/>
                          <a:ea typeface="宋体" panose="02010600030101010101" pitchFamily="2" charset="-122"/>
                        </a:endParaRPr>
                      </a:p>
                    </p:txBody>
                  </p:sp>
                  <p:sp>
                    <p:nvSpPr>
                      <p:cNvPr id="447530" name="直接连接符 493610"/>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447531" name="组合 493611"/>
                    <p:cNvGrpSpPr/>
                    <p:nvPr/>
                  </p:nvGrpSpPr>
                  <p:grpSpPr>
                    <a:xfrm>
                      <a:off x="0" y="1579"/>
                      <a:ext cx="590" cy="262"/>
                      <a:chOff x="0" y="0"/>
                      <a:chExt cx="544" cy="226"/>
                    </a:xfrm>
                  </p:grpSpPr>
                  <p:sp>
                    <p:nvSpPr>
                      <p:cNvPr id="447532" name="矩形 493612"/>
                      <p:cNvSpPr/>
                      <p:nvPr/>
                    </p:nvSpPr>
                    <p:spPr>
                      <a:xfrm>
                        <a:off x="0" y="0"/>
                        <a:ext cx="544" cy="226"/>
                      </a:xfrm>
                      <a:prstGeom prst="rect">
                        <a:avLst/>
                      </a:prstGeom>
                      <a:solidFill>
                        <a:schemeClr val="bg2"/>
                      </a:solidFill>
                      <a:ln w="9525" cap="flat" cmpd="sng">
                        <a:solidFill>
                          <a:schemeClr val="tx1"/>
                        </a:solidFill>
                        <a:prstDash val="solid"/>
                        <a:miter/>
                        <a:headEnd type="none" w="med" len="med"/>
                        <a:tailEnd type="none" w="med" len="med"/>
                      </a:ln>
                    </p:spPr>
                    <p:txBody>
                      <a:bodyPr wrap="none" anchor="ctr"/>
                      <a:p>
                        <a:endParaRPr lang="zh-CN" altLang="en-US" sz="2400" b="1" dirty="0">
                          <a:latin typeface="Times New Roman" panose="02020603050405020304" pitchFamily="2" charset="0"/>
                          <a:ea typeface="宋体" panose="02010600030101010101" pitchFamily="2" charset="-122"/>
                        </a:endParaRPr>
                      </a:p>
                    </p:txBody>
                  </p:sp>
                  <p:sp>
                    <p:nvSpPr>
                      <p:cNvPr id="447533" name="直接连接符 493613"/>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nvGrpSpPr>
                    <p:cNvPr id="447534" name="组合 493614"/>
                    <p:cNvGrpSpPr/>
                    <p:nvPr/>
                  </p:nvGrpSpPr>
                  <p:grpSpPr>
                    <a:xfrm>
                      <a:off x="0" y="1053"/>
                      <a:ext cx="590" cy="263"/>
                      <a:chOff x="0" y="0"/>
                      <a:chExt cx="544" cy="226"/>
                    </a:xfrm>
                  </p:grpSpPr>
                  <p:sp>
                    <p:nvSpPr>
                      <p:cNvPr id="447535" name="矩形 493615"/>
                      <p:cNvSpPr/>
                      <p:nvPr/>
                    </p:nvSpPr>
                    <p:spPr>
                      <a:xfrm>
                        <a:off x="0" y="0"/>
                        <a:ext cx="544"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5</a:t>
                        </a:r>
                        <a:r>
                          <a:rPr lang="en-US" altLang="x-none" sz="2400" b="1" dirty="0">
                            <a:latin typeface="Times New Roman" panose="02020603050405020304" pitchFamily="2" charset="0"/>
                            <a:ea typeface="宋体" panose="02010600030101010101" pitchFamily="2" charset="-122"/>
                          </a:rPr>
                          <a:t>       </a:t>
                        </a:r>
                        <a:endParaRPr lang="en-US" altLang="x-none" sz="2400" b="1" dirty="0">
                          <a:latin typeface="Times New Roman" panose="02020603050405020304" pitchFamily="2" charset="0"/>
                          <a:ea typeface="宋体" panose="02010600030101010101" pitchFamily="2" charset="-122"/>
                        </a:endParaRPr>
                      </a:p>
                    </p:txBody>
                  </p:sp>
                  <p:sp>
                    <p:nvSpPr>
                      <p:cNvPr id="447536" name="直接连接符 493616"/>
                      <p:cNvSpPr/>
                      <p:nvPr/>
                    </p:nvSpPr>
                    <p:spPr>
                      <a:xfrm>
                        <a:off x="293" y="0"/>
                        <a:ext cx="0" cy="226"/>
                      </a:xfrm>
                      <a:prstGeom prst="line">
                        <a:avLst/>
                      </a:prstGeom>
                      <a:ln w="9525" cap="flat" cmpd="sng">
                        <a:solidFill>
                          <a:schemeClr val="tx1"/>
                        </a:solidFill>
                        <a:prstDash val="solid"/>
                        <a:round/>
                        <a:headEnd type="none" w="med" len="med"/>
                        <a:tailEnd type="none" w="med" len="med"/>
                      </a:ln>
                    </p:spPr>
                  </p:sp>
                </p:grpSp>
              </p:grpSp>
              <p:grpSp>
                <p:nvGrpSpPr>
                  <p:cNvPr id="447537" name="组合 493617"/>
                  <p:cNvGrpSpPr/>
                  <p:nvPr/>
                </p:nvGrpSpPr>
                <p:grpSpPr>
                  <a:xfrm>
                    <a:off x="1451" y="0"/>
                    <a:ext cx="1353" cy="235"/>
                    <a:chOff x="0" y="0"/>
                    <a:chExt cx="1353" cy="235"/>
                  </a:xfrm>
                </p:grpSpPr>
                <p:grpSp>
                  <p:nvGrpSpPr>
                    <p:cNvPr id="447538" name="组合 493618"/>
                    <p:cNvGrpSpPr/>
                    <p:nvPr/>
                  </p:nvGrpSpPr>
                  <p:grpSpPr>
                    <a:xfrm>
                      <a:off x="275" y="0"/>
                      <a:ext cx="456" cy="226"/>
                      <a:chOff x="0" y="0"/>
                      <a:chExt cx="456" cy="226"/>
                    </a:xfrm>
                  </p:grpSpPr>
                  <p:sp>
                    <p:nvSpPr>
                      <p:cNvPr id="447539" name="矩形 493619"/>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a:t>
                        </a:r>
                        <a:endParaRPr lang="en-US" altLang="x-none" sz="2400" b="1" dirty="0">
                          <a:latin typeface="Times New Roman" panose="02020603050405020304" pitchFamily="2" charset="0"/>
                          <a:ea typeface="宋体" panose="02010600030101010101" pitchFamily="2" charset="-122"/>
                        </a:endParaRPr>
                      </a:p>
                    </p:txBody>
                  </p:sp>
                  <p:sp>
                    <p:nvSpPr>
                      <p:cNvPr id="447540" name="直接连接符 493620"/>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grpSp>
                  <p:nvGrpSpPr>
                    <p:cNvPr id="447541" name="组合 493621"/>
                    <p:cNvGrpSpPr/>
                    <p:nvPr/>
                  </p:nvGrpSpPr>
                  <p:grpSpPr>
                    <a:xfrm>
                      <a:off x="897" y="9"/>
                      <a:ext cx="456" cy="226"/>
                      <a:chOff x="0" y="0"/>
                      <a:chExt cx="456" cy="226"/>
                    </a:xfrm>
                  </p:grpSpPr>
                  <p:sp>
                    <p:nvSpPr>
                      <p:cNvPr id="447542" name="矩形 493622"/>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447543" name="直接连接符 493623"/>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47544" name="直接连接符 493624"/>
                    <p:cNvSpPr/>
                    <p:nvPr/>
                  </p:nvSpPr>
                  <p:spPr>
                    <a:xfrm>
                      <a:off x="0" y="129"/>
                      <a:ext cx="272" cy="0"/>
                    </a:xfrm>
                    <a:prstGeom prst="line">
                      <a:avLst/>
                    </a:prstGeom>
                    <a:ln w="19050" cap="flat" cmpd="sng">
                      <a:solidFill>
                        <a:schemeClr val="tx1"/>
                      </a:solidFill>
                      <a:prstDash val="solid"/>
                      <a:round/>
                      <a:headEnd type="none" w="med" len="med"/>
                      <a:tailEnd type="arrow" w="med" len="med"/>
                    </a:ln>
                  </p:spPr>
                </p:sp>
                <p:sp>
                  <p:nvSpPr>
                    <p:cNvPr id="447545" name="直接连接符 493625"/>
                    <p:cNvSpPr/>
                    <p:nvPr/>
                  </p:nvSpPr>
                  <p:spPr>
                    <a:xfrm>
                      <a:off x="625" y="124"/>
                      <a:ext cx="272" cy="0"/>
                    </a:xfrm>
                    <a:prstGeom prst="line">
                      <a:avLst/>
                    </a:prstGeom>
                    <a:ln w="19050" cap="flat" cmpd="sng">
                      <a:solidFill>
                        <a:schemeClr val="tx1"/>
                      </a:solidFill>
                      <a:prstDash val="solid"/>
                      <a:round/>
                      <a:headEnd type="none" w="med" len="med"/>
                      <a:tailEnd type="arrow" w="med" len="med"/>
                    </a:ln>
                  </p:spPr>
                </p:sp>
              </p:grpSp>
              <p:grpSp>
                <p:nvGrpSpPr>
                  <p:cNvPr id="447546" name="组合 493626"/>
                  <p:cNvGrpSpPr/>
                  <p:nvPr/>
                </p:nvGrpSpPr>
                <p:grpSpPr>
                  <a:xfrm>
                    <a:off x="1451" y="281"/>
                    <a:ext cx="1353" cy="235"/>
                    <a:chOff x="0" y="0"/>
                    <a:chExt cx="1353" cy="235"/>
                  </a:xfrm>
                </p:grpSpPr>
                <p:grpSp>
                  <p:nvGrpSpPr>
                    <p:cNvPr id="447547" name="组合 493627"/>
                    <p:cNvGrpSpPr/>
                    <p:nvPr/>
                  </p:nvGrpSpPr>
                  <p:grpSpPr>
                    <a:xfrm>
                      <a:off x="275" y="0"/>
                      <a:ext cx="456" cy="226"/>
                      <a:chOff x="0" y="0"/>
                      <a:chExt cx="456" cy="226"/>
                    </a:xfrm>
                  </p:grpSpPr>
                  <p:sp>
                    <p:nvSpPr>
                      <p:cNvPr id="447548" name="矩形 493628"/>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a:t>
                        </a:r>
                        <a:endParaRPr lang="en-US" altLang="x-none" sz="2400" b="1" dirty="0">
                          <a:latin typeface="Times New Roman" panose="02020603050405020304" pitchFamily="2" charset="0"/>
                          <a:ea typeface="宋体" panose="02010600030101010101" pitchFamily="2" charset="-122"/>
                        </a:endParaRPr>
                      </a:p>
                    </p:txBody>
                  </p:sp>
                  <p:sp>
                    <p:nvSpPr>
                      <p:cNvPr id="447549" name="直接连接符 493629"/>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grpSp>
                  <p:nvGrpSpPr>
                    <p:cNvPr id="447550" name="组合 493630"/>
                    <p:cNvGrpSpPr/>
                    <p:nvPr/>
                  </p:nvGrpSpPr>
                  <p:grpSpPr>
                    <a:xfrm>
                      <a:off x="897" y="9"/>
                      <a:ext cx="456" cy="226"/>
                      <a:chOff x="0" y="0"/>
                      <a:chExt cx="456" cy="226"/>
                    </a:xfrm>
                  </p:grpSpPr>
                  <p:sp>
                    <p:nvSpPr>
                      <p:cNvPr id="447551" name="矩形 493631"/>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447552" name="直接连接符 493632"/>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47553" name="直接连接符 493633"/>
                    <p:cNvSpPr/>
                    <p:nvPr/>
                  </p:nvSpPr>
                  <p:spPr>
                    <a:xfrm>
                      <a:off x="0" y="129"/>
                      <a:ext cx="272" cy="0"/>
                    </a:xfrm>
                    <a:prstGeom prst="line">
                      <a:avLst/>
                    </a:prstGeom>
                    <a:ln w="19050" cap="flat" cmpd="sng">
                      <a:solidFill>
                        <a:schemeClr val="tx1"/>
                      </a:solidFill>
                      <a:prstDash val="solid"/>
                      <a:round/>
                      <a:headEnd type="none" w="med" len="med"/>
                      <a:tailEnd type="arrow" w="med" len="med"/>
                    </a:ln>
                  </p:spPr>
                </p:sp>
                <p:sp>
                  <p:nvSpPr>
                    <p:cNvPr id="447554" name="直接连接符 493634"/>
                    <p:cNvSpPr/>
                    <p:nvPr/>
                  </p:nvSpPr>
                  <p:spPr>
                    <a:xfrm>
                      <a:off x="625" y="124"/>
                      <a:ext cx="272" cy="0"/>
                    </a:xfrm>
                    <a:prstGeom prst="line">
                      <a:avLst/>
                    </a:prstGeom>
                    <a:ln w="19050" cap="flat" cmpd="sng">
                      <a:solidFill>
                        <a:schemeClr val="tx1"/>
                      </a:solidFill>
                      <a:prstDash val="solid"/>
                      <a:round/>
                      <a:headEnd type="none" w="med" len="med"/>
                      <a:tailEnd type="arrow" w="med" len="med"/>
                    </a:ln>
                  </p:spPr>
                </p:sp>
              </p:grpSp>
              <p:grpSp>
                <p:nvGrpSpPr>
                  <p:cNvPr id="447555" name="组合 493635"/>
                  <p:cNvGrpSpPr/>
                  <p:nvPr/>
                </p:nvGrpSpPr>
                <p:grpSpPr>
                  <a:xfrm>
                    <a:off x="1451" y="569"/>
                    <a:ext cx="1340" cy="235"/>
                    <a:chOff x="0" y="0"/>
                    <a:chExt cx="1340" cy="235"/>
                  </a:xfrm>
                </p:grpSpPr>
                <p:grpSp>
                  <p:nvGrpSpPr>
                    <p:cNvPr id="447556" name="组合 493636"/>
                    <p:cNvGrpSpPr/>
                    <p:nvPr/>
                  </p:nvGrpSpPr>
                  <p:grpSpPr>
                    <a:xfrm>
                      <a:off x="275" y="0"/>
                      <a:ext cx="456" cy="226"/>
                      <a:chOff x="0" y="0"/>
                      <a:chExt cx="456" cy="226"/>
                    </a:xfrm>
                  </p:grpSpPr>
                  <p:sp>
                    <p:nvSpPr>
                      <p:cNvPr id="447557" name="矩形 493637"/>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a:t>
                        </a:r>
                        <a:endParaRPr lang="en-US" altLang="x-none" sz="2400" b="1" dirty="0">
                          <a:latin typeface="Times New Roman" panose="02020603050405020304" pitchFamily="2" charset="0"/>
                          <a:ea typeface="宋体" panose="02010600030101010101" pitchFamily="2" charset="-122"/>
                        </a:endParaRPr>
                      </a:p>
                    </p:txBody>
                  </p:sp>
                  <p:sp>
                    <p:nvSpPr>
                      <p:cNvPr id="447558" name="直接连接符 493638"/>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47559" name="直接连接符 493639"/>
                    <p:cNvSpPr/>
                    <p:nvPr/>
                  </p:nvSpPr>
                  <p:spPr>
                    <a:xfrm>
                      <a:off x="0" y="123"/>
                      <a:ext cx="272" cy="0"/>
                    </a:xfrm>
                    <a:prstGeom prst="line">
                      <a:avLst/>
                    </a:prstGeom>
                    <a:ln w="19050" cap="flat" cmpd="sng">
                      <a:solidFill>
                        <a:schemeClr val="tx1"/>
                      </a:solidFill>
                      <a:prstDash val="solid"/>
                      <a:round/>
                      <a:headEnd type="none" w="med" len="med"/>
                      <a:tailEnd type="arrow" w="med" len="med"/>
                    </a:ln>
                  </p:spPr>
                </p:sp>
                <p:grpSp>
                  <p:nvGrpSpPr>
                    <p:cNvPr id="447560" name="组合 493640"/>
                    <p:cNvGrpSpPr/>
                    <p:nvPr/>
                  </p:nvGrpSpPr>
                  <p:grpSpPr>
                    <a:xfrm>
                      <a:off x="884" y="9"/>
                      <a:ext cx="456" cy="226"/>
                      <a:chOff x="0" y="0"/>
                      <a:chExt cx="456" cy="226"/>
                    </a:xfrm>
                  </p:grpSpPr>
                  <p:sp>
                    <p:nvSpPr>
                      <p:cNvPr id="447561" name="矩形 493641"/>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447562" name="直接连接符 493642"/>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47563" name="直接连接符 493643"/>
                    <p:cNvSpPr/>
                    <p:nvPr/>
                  </p:nvSpPr>
                  <p:spPr>
                    <a:xfrm>
                      <a:off x="603" y="124"/>
                      <a:ext cx="272" cy="0"/>
                    </a:xfrm>
                    <a:prstGeom prst="line">
                      <a:avLst/>
                    </a:prstGeom>
                    <a:ln w="19050" cap="flat" cmpd="sng">
                      <a:solidFill>
                        <a:schemeClr val="tx1"/>
                      </a:solidFill>
                      <a:prstDash val="solid"/>
                      <a:round/>
                      <a:headEnd type="none" w="med" len="med"/>
                      <a:tailEnd type="arrow" w="med" len="med"/>
                    </a:ln>
                  </p:spPr>
                </p:sp>
              </p:grpSp>
              <p:grpSp>
                <p:nvGrpSpPr>
                  <p:cNvPr id="447564" name="组合 493644"/>
                  <p:cNvGrpSpPr/>
                  <p:nvPr/>
                </p:nvGrpSpPr>
                <p:grpSpPr>
                  <a:xfrm>
                    <a:off x="1451" y="864"/>
                    <a:ext cx="729" cy="226"/>
                    <a:chOff x="0" y="0"/>
                    <a:chExt cx="729" cy="226"/>
                  </a:xfrm>
                </p:grpSpPr>
                <p:grpSp>
                  <p:nvGrpSpPr>
                    <p:cNvPr id="447565" name="组合 493645"/>
                    <p:cNvGrpSpPr/>
                    <p:nvPr/>
                  </p:nvGrpSpPr>
                  <p:grpSpPr>
                    <a:xfrm>
                      <a:off x="273" y="0"/>
                      <a:ext cx="456" cy="226"/>
                      <a:chOff x="0" y="0"/>
                      <a:chExt cx="456" cy="226"/>
                    </a:xfrm>
                  </p:grpSpPr>
                  <p:sp>
                    <p:nvSpPr>
                      <p:cNvPr id="447566" name="矩形 493646"/>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4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447567" name="直接连接符 493647"/>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47568" name="直接连接符 493648"/>
                    <p:cNvSpPr/>
                    <p:nvPr/>
                  </p:nvSpPr>
                  <p:spPr>
                    <a:xfrm>
                      <a:off x="0" y="115"/>
                      <a:ext cx="272" cy="0"/>
                    </a:xfrm>
                    <a:prstGeom prst="line">
                      <a:avLst/>
                    </a:prstGeom>
                    <a:ln w="19050" cap="flat" cmpd="sng">
                      <a:solidFill>
                        <a:schemeClr val="tx1"/>
                      </a:solidFill>
                      <a:prstDash val="solid"/>
                      <a:round/>
                      <a:headEnd type="none" w="med" len="med"/>
                      <a:tailEnd type="arrow" w="med" len="med"/>
                    </a:ln>
                  </p:spPr>
                </p:sp>
              </p:grpSp>
              <p:grpSp>
                <p:nvGrpSpPr>
                  <p:cNvPr id="447569" name="组合 493649"/>
                  <p:cNvGrpSpPr/>
                  <p:nvPr/>
                </p:nvGrpSpPr>
                <p:grpSpPr>
                  <a:xfrm>
                    <a:off x="1451" y="1136"/>
                    <a:ext cx="729" cy="226"/>
                    <a:chOff x="0" y="0"/>
                    <a:chExt cx="729" cy="226"/>
                  </a:xfrm>
                </p:grpSpPr>
                <p:grpSp>
                  <p:nvGrpSpPr>
                    <p:cNvPr id="447570" name="组合 493650"/>
                    <p:cNvGrpSpPr/>
                    <p:nvPr/>
                  </p:nvGrpSpPr>
                  <p:grpSpPr>
                    <a:xfrm>
                      <a:off x="273" y="0"/>
                      <a:ext cx="456" cy="226"/>
                      <a:chOff x="0" y="0"/>
                      <a:chExt cx="456" cy="226"/>
                    </a:xfrm>
                  </p:grpSpPr>
                  <p:sp>
                    <p:nvSpPr>
                      <p:cNvPr id="447571" name="矩形 493651"/>
                      <p:cNvSpPr/>
                      <p:nvPr/>
                    </p:nvSpPr>
                    <p:spPr>
                      <a:xfrm>
                        <a:off x="0" y="0"/>
                        <a:ext cx="456" cy="226"/>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3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447572" name="直接连接符 493652"/>
                      <p:cNvSpPr/>
                      <p:nvPr/>
                    </p:nvSpPr>
                    <p:spPr>
                      <a:xfrm>
                        <a:off x="251" y="0"/>
                        <a:ext cx="0" cy="226"/>
                      </a:xfrm>
                      <a:prstGeom prst="line">
                        <a:avLst/>
                      </a:prstGeom>
                      <a:ln w="9525" cap="flat" cmpd="sng">
                        <a:solidFill>
                          <a:schemeClr val="tx1"/>
                        </a:solidFill>
                        <a:prstDash val="solid"/>
                        <a:round/>
                        <a:headEnd type="none" w="med" len="med"/>
                        <a:tailEnd type="none" w="med" len="med"/>
                      </a:ln>
                    </p:spPr>
                  </p:sp>
                </p:grpSp>
                <p:sp>
                  <p:nvSpPr>
                    <p:cNvPr id="447573" name="直接连接符 493653"/>
                    <p:cNvSpPr/>
                    <p:nvPr/>
                  </p:nvSpPr>
                  <p:spPr>
                    <a:xfrm>
                      <a:off x="0" y="104"/>
                      <a:ext cx="272" cy="0"/>
                    </a:xfrm>
                    <a:prstGeom prst="line">
                      <a:avLst/>
                    </a:prstGeom>
                    <a:ln w="19050" cap="flat" cmpd="sng">
                      <a:solidFill>
                        <a:schemeClr val="tx1"/>
                      </a:solidFill>
                      <a:prstDash val="solid"/>
                      <a:round/>
                      <a:headEnd type="none" w="med" len="med"/>
                      <a:tailEnd type="arrow" w="med" len="med"/>
                    </a:ln>
                  </p:spPr>
                </p:sp>
              </p:grpSp>
            </p:grpSp>
            <p:sp>
              <p:nvSpPr>
                <p:cNvPr id="447574" name="直接连接符 493654"/>
                <p:cNvSpPr/>
                <p:nvPr/>
              </p:nvSpPr>
              <p:spPr>
                <a:xfrm>
                  <a:off x="1451" y="79"/>
                  <a:ext cx="318" cy="0"/>
                </a:xfrm>
                <a:prstGeom prst="line">
                  <a:avLst/>
                </a:prstGeom>
                <a:ln w="28575" cap="flat" cmpd="sng">
                  <a:solidFill>
                    <a:schemeClr val="hlink"/>
                  </a:solidFill>
                  <a:prstDash val="dash"/>
                  <a:round/>
                  <a:headEnd type="none" w="med" len="med"/>
                  <a:tailEnd type="triangle" w="med" len="med"/>
                </a:ln>
              </p:spPr>
            </p:sp>
          </p:grpSp>
        </p:grpSp>
        <p:sp>
          <p:nvSpPr>
            <p:cNvPr id="447575" name="矩形 493655"/>
            <p:cNvSpPr/>
            <p:nvPr/>
          </p:nvSpPr>
          <p:spPr>
            <a:xfrm>
              <a:off x="1428" y="2234"/>
              <a:ext cx="2494" cy="204"/>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7-19  </a:t>
              </a:r>
              <a:r>
                <a:rPr lang="zh-CN" altLang="en-US" sz="2000" b="1" dirty="0">
                  <a:latin typeface="Times New Roman" panose="02020603050405020304" pitchFamily="2" charset="0"/>
                  <a:ea typeface="宋体" panose="02010600030101010101" pitchFamily="2" charset="-122"/>
                </a:rPr>
                <a:t>无向图及深度优先生成森林</a:t>
              </a:r>
              <a:endParaRPr lang="zh-CN" altLang="en-US" sz="2000" b="1" dirty="0">
                <a:latin typeface="Times New Roman" panose="02020603050405020304" pitchFamily="2" charset="0"/>
                <a:ea typeface="宋体" panose="02010600030101010101" pitchFamily="2" charset="-122"/>
              </a:endParaRPr>
            </a:p>
          </p:txBody>
        </p:sp>
        <p:grpSp>
          <p:nvGrpSpPr>
            <p:cNvPr id="447576" name="组合 493656"/>
            <p:cNvGrpSpPr/>
            <p:nvPr/>
          </p:nvGrpSpPr>
          <p:grpSpPr>
            <a:xfrm>
              <a:off x="3874" y="179"/>
              <a:ext cx="1517" cy="1125"/>
              <a:chOff x="0" y="0"/>
              <a:chExt cx="1517" cy="1125"/>
            </a:xfrm>
          </p:grpSpPr>
          <p:sp>
            <p:nvSpPr>
              <p:cNvPr id="447577" name="矩形 493657"/>
              <p:cNvSpPr/>
              <p:nvPr/>
            </p:nvSpPr>
            <p:spPr>
              <a:xfrm>
                <a:off x="0" y="921"/>
                <a:ext cx="1496"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(c)  </a:t>
                </a:r>
                <a:r>
                  <a:rPr lang="zh-CN" altLang="en-US" sz="2000" b="1" dirty="0">
                    <a:latin typeface="Times New Roman" panose="02020603050405020304" pitchFamily="2" charset="0"/>
                    <a:ea typeface="宋体" panose="02010600030101010101" pitchFamily="2" charset="-122"/>
                  </a:rPr>
                  <a:t>深度优先生成森林</a:t>
                </a:r>
                <a:endParaRPr lang="zh-CN" altLang="en-US" sz="2000" b="1" dirty="0">
                  <a:latin typeface="Times New Roman" panose="02020603050405020304" pitchFamily="2" charset="0"/>
                  <a:ea typeface="宋体" panose="02010600030101010101" pitchFamily="2" charset="-122"/>
                </a:endParaRPr>
              </a:p>
            </p:txBody>
          </p:sp>
          <p:grpSp>
            <p:nvGrpSpPr>
              <p:cNvPr id="447578" name="组合 493658"/>
              <p:cNvGrpSpPr/>
              <p:nvPr/>
            </p:nvGrpSpPr>
            <p:grpSpPr>
              <a:xfrm>
                <a:off x="91" y="0"/>
                <a:ext cx="1426" cy="825"/>
                <a:chOff x="0" y="0"/>
                <a:chExt cx="1426" cy="825"/>
              </a:xfrm>
            </p:grpSpPr>
            <p:grpSp>
              <p:nvGrpSpPr>
                <p:cNvPr id="447579" name="组合 493659"/>
                <p:cNvGrpSpPr/>
                <p:nvPr/>
              </p:nvGrpSpPr>
              <p:grpSpPr>
                <a:xfrm>
                  <a:off x="0" y="32"/>
                  <a:ext cx="992" cy="784"/>
                  <a:chOff x="0" y="0"/>
                  <a:chExt cx="992" cy="784"/>
                </a:xfrm>
              </p:grpSpPr>
              <p:sp>
                <p:nvSpPr>
                  <p:cNvPr id="447580" name="椭圆 493660"/>
                  <p:cNvSpPr/>
                  <p:nvPr/>
                </p:nvSpPr>
                <p:spPr>
                  <a:xfrm>
                    <a:off x="0" y="0"/>
                    <a:ext cx="317" cy="249"/>
                  </a:xfrm>
                  <a:prstGeom prst="ellipse">
                    <a:avLst/>
                  </a:prstGeom>
                  <a:noFill/>
                  <a:ln w="19050"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1</a:t>
                    </a:r>
                    <a:endParaRPr lang="en-US" altLang="x-none" sz="2400" baseline="-18000" dirty="0">
                      <a:latin typeface="Times New Roman" panose="02020603050405020304" pitchFamily="2" charset="0"/>
                      <a:ea typeface="宋体" panose="02010600030101010101" pitchFamily="2" charset="-122"/>
                    </a:endParaRPr>
                  </a:p>
                </p:txBody>
              </p:sp>
              <p:sp>
                <p:nvSpPr>
                  <p:cNvPr id="447581" name="椭圆 493661"/>
                  <p:cNvSpPr/>
                  <p:nvPr/>
                </p:nvSpPr>
                <p:spPr>
                  <a:xfrm>
                    <a:off x="0" y="535"/>
                    <a:ext cx="317" cy="249"/>
                  </a:xfrm>
                  <a:prstGeom prst="ellipse">
                    <a:avLst/>
                  </a:prstGeom>
                  <a:noFill/>
                  <a:ln w="19050"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2</a:t>
                    </a:r>
                    <a:endParaRPr lang="en-US" altLang="x-none" sz="2400" baseline="-18000" dirty="0">
                      <a:latin typeface="Times New Roman" panose="02020603050405020304" pitchFamily="2" charset="0"/>
                      <a:ea typeface="宋体" panose="02010600030101010101" pitchFamily="2" charset="-122"/>
                    </a:endParaRPr>
                  </a:p>
                </p:txBody>
              </p:sp>
              <p:sp>
                <p:nvSpPr>
                  <p:cNvPr id="447582" name="椭圆 493662"/>
                  <p:cNvSpPr/>
                  <p:nvPr/>
                </p:nvSpPr>
                <p:spPr>
                  <a:xfrm>
                    <a:off x="675" y="0"/>
                    <a:ext cx="317" cy="249"/>
                  </a:xfrm>
                  <a:prstGeom prst="ellipse">
                    <a:avLst/>
                  </a:prstGeom>
                  <a:noFill/>
                  <a:ln w="19050"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3</a:t>
                    </a:r>
                    <a:endParaRPr lang="en-US" altLang="x-none" sz="2400" baseline="-18000" dirty="0">
                      <a:latin typeface="Times New Roman" panose="02020603050405020304" pitchFamily="2" charset="0"/>
                      <a:ea typeface="宋体" panose="02010600030101010101" pitchFamily="2" charset="-122"/>
                    </a:endParaRPr>
                  </a:p>
                </p:txBody>
              </p:sp>
              <p:sp>
                <p:nvSpPr>
                  <p:cNvPr id="447583" name="直接连接符 493663"/>
                  <p:cNvSpPr/>
                  <p:nvPr/>
                </p:nvSpPr>
                <p:spPr>
                  <a:xfrm>
                    <a:off x="320" y="112"/>
                    <a:ext cx="363" cy="0"/>
                  </a:xfrm>
                  <a:prstGeom prst="line">
                    <a:avLst/>
                  </a:prstGeom>
                  <a:ln w="19050" cap="flat" cmpd="sng">
                    <a:solidFill>
                      <a:schemeClr val="tx1"/>
                    </a:solidFill>
                    <a:prstDash val="solid"/>
                    <a:round/>
                    <a:headEnd type="none" w="med" len="med"/>
                    <a:tailEnd type="none" w="med" len="med"/>
                  </a:ln>
                </p:spPr>
              </p:sp>
              <p:sp>
                <p:nvSpPr>
                  <p:cNvPr id="447584" name="直接连接符 493664"/>
                  <p:cNvSpPr/>
                  <p:nvPr/>
                </p:nvSpPr>
                <p:spPr>
                  <a:xfrm flipH="1">
                    <a:off x="293" y="208"/>
                    <a:ext cx="432" cy="384"/>
                  </a:xfrm>
                  <a:prstGeom prst="line">
                    <a:avLst/>
                  </a:prstGeom>
                  <a:ln w="9525" cap="flat" cmpd="sng">
                    <a:solidFill>
                      <a:schemeClr val="tx1"/>
                    </a:solidFill>
                    <a:prstDash val="solid"/>
                    <a:round/>
                    <a:headEnd type="none" w="med" len="med"/>
                    <a:tailEnd type="none" w="med" len="med"/>
                  </a:ln>
                </p:spPr>
              </p:sp>
            </p:grpSp>
            <p:grpSp>
              <p:nvGrpSpPr>
                <p:cNvPr id="447585" name="组合 493665"/>
                <p:cNvGrpSpPr/>
                <p:nvPr/>
              </p:nvGrpSpPr>
              <p:grpSpPr>
                <a:xfrm>
                  <a:off x="1093" y="0"/>
                  <a:ext cx="333" cy="825"/>
                  <a:chOff x="0" y="0"/>
                  <a:chExt cx="333" cy="825"/>
                </a:xfrm>
              </p:grpSpPr>
              <p:sp>
                <p:nvSpPr>
                  <p:cNvPr id="447586" name="椭圆 493666"/>
                  <p:cNvSpPr/>
                  <p:nvPr/>
                </p:nvSpPr>
                <p:spPr>
                  <a:xfrm>
                    <a:off x="16" y="0"/>
                    <a:ext cx="317" cy="249"/>
                  </a:xfrm>
                  <a:prstGeom prst="ellipse">
                    <a:avLst/>
                  </a:prstGeom>
                  <a:noFill/>
                  <a:ln w="19050"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4</a:t>
                    </a:r>
                    <a:endParaRPr lang="en-US" altLang="x-none" sz="2400" baseline="-18000" dirty="0">
                      <a:latin typeface="Times New Roman" panose="02020603050405020304" pitchFamily="2" charset="0"/>
                      <a:ea typeface="宋体" panose="02010600030101010101" pitchFamily="2" charset="-122"/>
                    </a:endParaRPr>
                  </a:p>
                </p:txBody>
              </p:sp>
              <p:sp>
                <p:nvSpPr>
                  <p:cNvPr id="447587" name="椭圆 493667"/>
                  <p:cNvSpPr/>
                  <p:nvPr/>
                </p:nvSpPr>
                <p:spPr>
                  <a:xfrm>
                    <a:off x="0" y="576"/>
                    <a:ext cx="317" cy="249"/>
                  </a:xfrm>
                  <a:prstGeom prst="ellipse">
                    <a:avLst/>
                  </a:prstGeom>
                  <a:noFill/>
                  <a:ln w="19050"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v</a:t>
                    </a:r>
                    <a:r>
                      <a:rPr lang="en-US" altLang="x-none" sz="2400" baseline="-18000" dirty="0">
                        <a:latin typeface="Times New Roman" panose="02020603050405020304" pitchFamily="2" charset="0"/>
                        <a:ea typeface="宋体" panose="02010600030101010101" pitchFamily="2" charset="-122"/>
                      </a:rPr>
                      <a:t>5</a:t>
                    </a:r>
                    <a:endParaRPr lang="en-US" altLang="x-none" sz="2400" baseline="-18000" dirty="0">
                      <a:latin typeface="Times New Roman" panose="02020603050405020304" pitchFamily="2" charset="0"/>
                      <a:ea typeface="宋体" panose="02010600030101010101" pitchFamily="2" charset="-122"/>
                    </a:endParaRPr>
                  </a:p>
                </p:txBody>
              </p:sp>
              <p:sp>
                <p:nvSpPr>
                  <p:cNvPr id="447588" name="直接连接符 493668"/>
                  <p:cNvSpPr/>
                  <p:nvPr/>
                </p:nvSpPr>
                <p:spPr>
                  <a:xfrm>
                    <a:off x="160" y="240"/>
                    <a:ext cx="0" cy="336"/>
                  </a:xfrm>
                  <a:prstGeom prst="line">
                    <a:avLst/>
                  </a:prstGeom>
                  <a:ln w="9525" cap="flat" cmpd="sng">
                    <a:solidFill>
                      <a:schemeClr val="tx1"/>
                    </a:solidFill>
                    <a:prstDash val="solid"/>
                    <a:round/>
                    <a:headEnd type="none" w="med" len="med"/>
                    <a:tailEnd type="none" w="med" len="med"/>
                  </a:ln>
                </p:spPr>
              </p:sp>
            </p:grpSp>
          </p:grpSp>
        </p:grpSp>
      </p:grpSp>
      <p:sp>
        <p:nvSpPr>
          <p:cNvPr id="447589" name="文本占位符 493669"/>
          <p:cNvSpPr>
            <a:spLocks noGrp="1"/>
          </p:cNvSpPr>
          <p:nvPr>
            <p:ph idx="1"/>
          </p:nvPr>
        </p:nvSpPr>
        <p:spPr>
          <a:xfrm>
            <a:off x="1676400" y="260350"/>
            <a:ext cx="8812213" cy="1584325"/>
          </a:xfrm>
        </p:spPr>
        <p:txBody>
          <a:bodyPr anchor="t"/>
          <a:p>
            <a:pPr marL="0" indent="0">
              <a:lnSpc>
                <a:spcPct val="110000"/>
              </a:lnSpc>
              <a:buNone/>
            </a:pPr>
            <a:r>
              <a:rPr lang="zh-CN" altLang="en-US" dirty="0"/>
              <a:t>        </a:t>
            </a:r>
            <a:r>
              <a:rPr lang="zh-CN" altLang="en-US" sz="2800" b="1" dirty="0"/>
              <a:t>如图</a:t>
            </a:r>
            <a:r>
              <a:rPr lang="en-US" altLang="x-none" sz="2800" b="1" dirty="0"/>
              <a:t>7-19</a:t>
            </a:r>
            <a:r>
              <a:rPr lang="zh-CN" altLang="en-US" sz="2800" b="1" dirty="0"/>
              <a:t>所示的无向图是非连通图，按图中给定的邻接表进行深度优先搜索遍历，</a:t>
            </a:r>
            <a:r>
              <a:rPr lang="en-US" altLang="x-none" sz="2800" b="1" dirty="0"/>
              <a:t>2</a:t>
            </a:r>
            <a:r>
              <a:rPr lang="zh-CN" altLang="en-US" sz="2800" b="1" dirty="0"/>
              <a:t>次调用</a:t>
            </a:r>
            <a:r>
              <a:rPr lang="en-US" altLang="x-none" sz="2800" b="1" dirty="0"/>
              <a:t>DFS</a:t>
            </a:r>
            <a:r>
              <a:rPr lang="zh-CN" altLang="en-US" sz="2800" b="1" dirty="0"/>
              <a:t>所得到的顶点访问序列集是： </a:t>
            </a:r>
            <a:r>
              <a:rPr lang="en-US" altLang="x-none" sz="2800" b="1" dirty="0"/>
              <a:t>{ v1 ,v3 ,v2}</a:t>
            </a:r>
            <a:r>
              <a:rPr lang="zh-CN" altLang="en-US" sz="2800" b="1" dirty="0"/>
              <a:t>和</a:t>
            </a:r>
            <a:r>
              <a:rPr lang="en-US" altLang="x-none" sz="2800" b="1" dirty="0"/>
              <a:t>{ v4 ,v5 }</a:t>
            </a:r>
            <a:endParaRPr lang="en-US" altLang="x-none" sz="2800" b="1"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8513" name="文本占位符 494593"/>
          <p:cNvSpPr>
            <a:spLocks noGrp="1"/>
          </p:cNvSpPr>
          <p:nvPr>
            <p:ph idx="1"/>
          </p:nvPr>
        </p:nvSpPr>
        <p:spPr>
          <a:xfrm>
            <a:off x="1676400" y="261938"/>
            <a:ext cx="8812213" cy="5327650"/>
          </a:xfrm>
        </p:spPr>
        <p:txBody>
          <a:bodyPr anchor="t"/>
          <a:p>
            <a:pPr marL="0" indent="0">
              <a:lnSpc>
                <a:spcPct val="110000"/>
              </a:lnSpc>
              <a:buClrTx/>
              <a:buNone/>
            </a:pPr>
            <a:r>
              <a:rPr lang="zh-CN" altLang="en-US" sz="2800" dirty="0"/>
              <a:t>        </a:t>
            </a:r>
            <a:r>
              <a:rPr lang="zh-CN" altLang="en-US" sz="2800" b="1" dirty="0">
                <a:latin typeface="宋体" panose="02010600030101010101" pitchFamily="2" charset="-122"/>
              </a:rPr>
              <a:t>⑴ 若</a:t>
            </a:r>
            <a:r>
              <a:rPr lang="en-US" altLang="x-none" sz="2800" b="1" dirty="0"/>
              <a:t>G=(V,E)</a:t>
            </a:r>
            <a:r>
              <a:rPr lang="zh-CN" altLang="en-US" sz="2800" b="1" dirty="0"/>
              <a:t>是无向连通图</a:t>
            </a:r>
            <a:r>
              <a:rPr lang="zh-CN" altLang="en-US" sz="2800" b="1" dirty="0">
                <a:latin typeface="宋体" panose="02010600030101010101" pitchFamily="2" charset="-122"/>
              </a:rPr>
              <a:t>，</a:t>
            </a:r>
            <a:r>
              <a:rPr lang="zh-CN" altLang="en-US" sz="2800" b="1" dirty="0"/>
              <a:t> 顶点集和边集分别是</a:t>
            </a:r>
            <a:r>
              <a:rPr lang="en-US" altLang="x-none" sz="2800" b="1" dirty="0"/>
              <a:t>V(G) </a:t>
            </a:r>
            <a:r>
              <a:rPr lang="zh-CN" altLang="en-US" sz="2800" b="1" dirty="0">
                <a:latin typeface="宋体" panose="02010600030101010101" pitchFamily="2" charset="-122"/>
              </a:rPr>
              <a:t>，</a:t>
            </a:r>
            <a:r>
              <a:rPr lang="en-US" altLang="x-none" sz="2800" b="1" dirty="0"/>
              <a:t>E(G) </a:t>
            </a:r>
            <a:r>
              <a:rPr lang="zh-CN" altLang="en-US" sz="2800" b="1" dirty="0">
                <a:latin typeface="宋体" panose="02010600030101010101" pitchFamily="2" charset="-122"/>
              </a:rPr>
              <a:t>。若从</a:t>
            </a:r>
            <a:r>
              <a:rPr lang="en-US" altLang="x-none" sz="2800" b="1" dirty="0"/>
              <a:t>G</a:t>
            </a:r>
            <a:r>
              <a:rPr lang="zh-CN" altLang="en-US" sz="2800" b="1" dirty="0"/>
              <a:t>中</a:t>
            </a:r>
            <a:r>
              <a:rPr lang="zh-CN" altLang="en-US" sz="2800" b="1" dirty="0">
                <a:latin typeface="宋体" panose="02010600030101010101" pitchFamily="2" charset="-122"/>
              </a:rPr>
              <a:t>任意点出发遍历时， </a:t>
            </a:r>
            <a:r>
              <a:rPr lang="en-US" altLang="x-none" sz="2800" b="1" dirty="0"/>
              <a:t>E(G)</a:t>
            </a:r>
            <a:r>
              <a:rPr lang="zh-CN" altLang="en-US" sz="2800" b="1" dirty="0">
                <a:latin typeface="宋体" panose="02010600030101010101" pitchFamily="2" charset="-122"/>
              </a:rPr>
              <a:t>被分成两个互不相交的集合：</a:t>
            </a:r>
            <a:endParaRPr lang="zh-CN" altLang="en-US" sz="2800" b="1" dirty="0">
              <a:latin typeface="宋体" panose="02010600030101010101" pitchFamily="2" charset="-122"/>
            </a:endParaRPr>
          </a:p>
          <a:p>
            <a:pPr marL="533400" lvl="1" indent="0">
              <a:lnSpc>
                <a:spcPct val="110000"/>
              </a:lnSpc>
              <a:buNone/>
            </a:pPr>
            <a:r>
              <a:rPr lang="en-US" altLang="x-none" b="1" dirty="0"/>
              <a:t>T(G) </a:t>
            </a:r>
            <a:r>
              <a:rPr lang="zh-CN" altLang="en-US" b="1" dirty="0">
                <a:latin typeface="宋体" panose="02010600030101010101" pitchFamily="2" charset="-122"/>
              </a:rPr>
              <a:t>：遍历过程中所</a:t>
            </a:r>
            <a:r>
              <a:rPr lang="zh-CN" altLang="en-US" b="1" dirty="0">
                <a:solidFill>
                  <a:schemeClr val="folHlink"/>
                </a:solidFill>
                <a:latin typeface="宋体" panose="02010600030101010101" pitchFamily="2" charset="-122"/>
              </a:rPr>
              <a:t>经过的边</a:t>
            </a:r>
            <a:r>
              <a:rPr lang="zh-CN" altLang="en-US" b="1" dirty="0">
                <a:latin typeface="宋体" panose="02010600030101010101" pitchFamily="2" charset="-122"/>
              </a:rPr>
              <a:t>的集合；</a:t>
            </a:r>
            <a:endParaRPr lang="zh-CN" altLang="en-US" b="1" dirty="0">
              <a:latin typeface="宋体" panose="02010600030101010101" pitchFamily="2" charset="-122"/>
            </a:endParaRPr>
          </a:p>
          <a:p>
            <a:pPr marL="533400" lvl="1" indent="0">
              <a:lnSpc>
                <a:spcPct val="110000"/>
              </a:lnSpc>
              <a:buNone/>
            </a:pPr>
            <a:r>
              <a:rPr lang="en-US" altLang="x-none" b="1" dirty="0"/>
              <a:t>B(G) </a:t>
            </a:r>
            <a:r>
              <a:rPr lang="zh-CN" altLang="en-US" b="1" dirty="0">
                <a:latin typeface="宋体" panose="02010600030101010101" pitchFamily="2" charset="-122"/>
              </a:rPr>
              <a:t>：遍历过程中</a:t>
            </a:r>
            <a:r>
              <a:rPr lang="zh-CN" altLang="en-US" b="1" dirty="0">
                <a:solidFill>
                  <a:schemeClr val="folHlink"/>
                </a:solidFill>
                <a:latin typeface="宋体" panose="02010600030101010101" pitchFamily="2" charset="-122"/>
              </a:rPr>
              <a:t>未经过的边</a:t>
            </a:r>
            <a:r>
              <a:rPr lang="zh-CN" altLang="en-US" b="1" dirty="0">
                <a:latin typeface="宋体" panose="02010600030101010101" pitchFamily="2" charset="-122"/>
              </a:rPr>
              <a:t>的集合；</a:t>
            </a:r>
            <a:endParaRPr lang="zh-CN" altLang="en-US" b="1" dirty="0">
              <a:latin typeface="宋体" panose="02010600030101010101" pitchFamily="2" charset="-122"/>
            </a:endParaRPr>
          </a:p>
          <a:p>
            <a:pPr marL="0" indent="0">
              <a:lnSpc>
                <a:spcPct val="110000"/>
              </a:lnSpc>
              <a:buClrTx/>
              <a:buNone/>
            </a:pPr>
            <a:r>
              <a:rPr lang="zh-CN" altLang="en-US" sz="2800" b="1" dirty="0">
                <a:latin typeface="宋体" panose="02010600030101010101" pitchFamily="2" charset="-122"/>
              </a:rPr>
              <a:t>    显然： </a:t>
            </a:r>
            <a:r>
              <a:rPr lang="en-US" altLang="x-none" sz="2800" b="1" dirty="0"/>
              <a:t>E(G)=T(G)∪B(G) </a:t>
            </a:r>
            <a:r>
              <a:rPr lang="zh-CN" altLang="en-US" sz="2800" b="1" dirty="0">
                <a:latin typeface="宋体" panose="02010600030101010101" pitchFamily="2" charset="-122"/>
              </a:rPr>
              <a:t>，</a:t>
            </a:r>
            <a:r>
              <a:rPr lang="en-US" altLang="x-none" sz="2800" b="1" dirty="0"/>
              <a:t>T(G)∩B(G)=Ø</a:t>
            </a:r>
            <a:endParaRPr lang="en-US" altLang="x-none" sz="2800" b="1" dirty="0">
              <a:ea typeface="Arial Unicode MS" panose="020B0604020202020204" charset="-122"/>
            </a:endParaRPr>
          </a:p>
          <a:p>
            <a:pPr marL="0" indent="0">
              <a:lnSpc>
                <a:spcPct val="110000"/>
              </a:lnSpc>
              <a:buClrTx/>
              <a:buNone/>
            </a:pPr>
            <a:r>
              <a:rPr lang="en-US" altLang="x-none" sz="2800" b="1" dirty="0">
                <a:latin typeface="宋体" panose="02010600030101010101" pitchFamily="2" charset="-122"/>
              </a:rPr>
              <a:t>    </a:t>
            </a:r>
            <a:r>
              <a:rPr lang="zh-CN" altLang="en-US" sz="2800" b="1" dirty="0">
                <a:latin typeface="宋体" panose="02010600030101010101" pitchFamily="2" charset="-122"/>
              </a:rPr>
              <a:t>显然，</a:t>
            </a:r>
            <a:r>
              <a:rPr lang="zh-CN" altLang="en-US" sz="2800" b="1" dirty="0">
                <a:solidFill>
                  <a:schemeClr val="folHlink"/>
                </a:solidFill>
                <a:latin typeface="宋体" panose="02010600030101010101" pitchFamily="2" charset="-122"/>
              </a:rPr>
              <a:t>图</a:t>
            </a:r>
            <a:r>
              <a:rPr lang="en-US" altLang="x-none" sz="2800" b="1" dirty="0">
                <a:solidFill>
                  <a:schemeClr val="folHlink"/>
                </a:solidFill>
              </a:rPr>
              <a:t>G’=(V, T(G))</a:t>
            </a:r>
            <a:r>
              <a:rPr lang="zh-CN" altLang="en-US" sz="2800" b="1" dirty="0">
                <a:solidFill>
                  <a:schemeClr val="folHlink"/>
                </a:solidFill>
              </a:rPr>
              <a:t>是</a:t>
            </a:r>
            <a:r>
              <a:rPr lang="en-US" altLang="x-none" sz="2800" b="1" dirty="0">
                <a:solidFill>
                  <a:schemeClr val="folHlink"/>
                </a:solidFill>
              </a:rPr>
              <a:t>G</a:t>
            </a:r>
            <a:r>
              <a:rPr lang="zh-CN" altLang="en-US" sz="2800" b="1" dirty="0">
                <a:solidFill>
                  <a:schemeClr val="folHlink"/>
                </a:solidFill>
              </a:rPr>
              <a:t>的极小连通子图</a:t>
            </a:r>
            <a:r>
              <a:rPr lang="zh-CN" altLang="en-US" sz="2800" b="1" dirty="0">
                <a:latin typeface="宋体" panose="02010600030101010101" pitchFamily="2" charset="-122"/>
              </a:rPr>
              <a:t>，且</a:t>
            </a:r>
            <a:r>
              <a:rPr lang="en-US" altLang="x-none" sz="2800" b="1" dirty="0"/>
              <a:t>G’</a:t>
            </a:r>
            <a:r>
              <a:rPr lang="zh-CN" altLang="en-US" sz="2800" b="1" dirty="0">
                <a:solidFill>
                  <a:schemeClr val="folHlink"/>
                </a:solidFill>
                <a:latin typeface="宋体" panose="02010600030101010101" pitchFamily="2" charset="-122"/>
              </a:rPr>
              <a:t>是一棵树</a:t>
            </a:r>
            <a:r>
              <a:rPr lang="zh-CN" altLang="en-US" sz="2800" b="1" dirty="0">
                <a:latin typeface="宋体" panose="02010600030101010101" pitchFamily="2" charset="-122"/>
              </a:rPr>
              <a:t>。</a:t>
            </a:r>
            <a:r>
              <a:rPr lang="en-US" altLang="x-none" sz="2800" b="1" dirty="0"/>
              <a:t>G’</a:t>
            </a:r>
            <a:r>
              <a:rPr lang="zh-CN" altLang="en-US" sz="2800" b="1" dirty="0"/>
              <a:t>称为图</a:t>
            </a:r>
            <a:r>
              <a:rPr lang="en-US" altLang="x-none" sz="2800" b="1" dirty="0"/>
              <a:t>G</a:t>
            </a:r>
            <a:r>
              <a:rPr lang="zh-CN" altLang="en-US" sz="2800" b="1" dirty="0"/>
              <a:t>的一棵生成树</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ClrTx/>
              <a:buNone/>
            </a:pPr>
            <a:r>
              <a:rPr lang="zh-CN" altLang="en-US" sz="2800" b="1" dirty="0">
                <a:latin typeface="宋体" panose="02010600030101010101" pitchFamily="2" charset="-122"/>
              </a:rPr>
              <a:t>    从任意点出发</a:t>
            </a:r>
            <a:r>
              <a:rPr lang="zh-CN" altLang="en-US" sz="2800" b="1" dirty="0">
                <a:solidFill>
                  <a:schemeClr val="accent1"/>
                </a:solidFill>
                <a:latin typeface="宋体" panose="02010600030101010101" pitchFamily="2" charset="-122"/>
              </a:rPr>
              <a:t>按</a:t>
            </a:r>
            <a:r>
              <a:rPr lang="en-US" altLang="x-none" sz="2800" b="1" dirty="0">
                <a:solidFill>
                  <a:schemeClr val="accent1"/>
                </a:solidFill>
              </a:rPr>
              <a:t>DFS</a:t>
            </a:r>
            <a:r>
              <a:rPr lang="zh-CN" altLang="en-US" sz="2800" b="1" dirty="0">
                <a:solidFill>
                  <a:schemeClr val="accent1"/>
                </a:solidFill>
                <a:latin typeface="宋体" panose="02010600030101010101" pitchFamily="2" charset="-122"/>
              </a:rPr>
              <a:t>算法</a:t>
            </a:r>
            <a:r>
              <a:rPr lang="zh-CN" altLang="en-US" sz="2800" b="1" dirty="0">
                <a:latin typeface="宋体" panose="02010600030101010101" pitchFamily="2" charset="-122"/>
              </a:rPr>
              <a:t>得到生成树</a:t>
            </a:r>
            <a:r>
              <a:rPr lang="en-US" altLang="x-none" sz="2800" b="1" dirty="0"/>
              <a:t>G’</a:t>
            </a:r>
            <a:r>
              <a:rPr lang="zh-CN" altLang="en-US" sz="2800" b="1" dirty="0">
                <a:latin typeface="宋体" panose="02010600030101010101" pitchFamily="2" charset="-122"/>
              </a:rPr>
              <a:t>称为</a:t>
            </a:r>
            <a:r>
              <a:rPr lang="zh-CN" altLang="en-US" sz="2800" b="1" dirty="0">
                <a:solidFill>
                  <a:schemeClr val="folHlink"/>
                </a:solidFill>
                <a:latin typeface="宋体" panose="02010600030101010101" pitchFamily="2" charset="-122"/>
              </a:rPr>
              <a:t>深度优先生成树</a:t>
            </a:r>
            <a:r>
              <a:rPr lang="zh-CN" altLang="en-US" sz="2800" b="1" dirty="0">
                <a:latin typeface="宋体" panose="02010600030101010101" pitchFamily="2" charset="-122"/>
              </a:rPr>
              <a:t>；</a:t>
            </a:r>
            <a:r>
              <a:rPr lang="zh-CN" altLang="en-US" sz="2800" b="1" dirty="0">
                <a:solidFill>
                  <a:schemeClr val="accent1"/>
                </a:solidFill>
                <a:latin typeface="宋体" panose="02010600030101010101" pitchFamily="2" charset="-122"/>
              </a:rPr>
              <a:t>按</a:t>
            </a:r>
            <a:r>
              <a:rPr lang="en-US" altLang="x-none" sz="2800" b="1" dirty="0">
                <a:solidFill>
                  <a:schemeClr val="accent1"/>
                </a:solidFill>
              </a:rPr>
              <a:t>BFS</a:t>
            </a:r>
            <a:r>
              <a:rPr lang="zh-CN" altLang="en-US" sz="2800" b="1" dirty="0">
                <a:solidFill>
                  <a:schemeClr val="accent1"/>
                </a:solidFill>
                <a:latin typeface="宋体" panose="02010600030101010101" pitchFamily="2" charset="-122"/>
              </a:rPr>
              <a:t>算法</a:t>
            </a:r>
            <a:r>
              <a:rPr lang="zh-CN" altLang="en-US" sz="2800" b="1" dirty="0">
                <a:latin typeface="宋体" panose="02010600030101010101" pitchFamily="2" charset="-122"/>
              </a:rPr>
              <a:t>得到的</a:t>
            </a:r>
            <a:r>
              <a:rPr lang="en-US" altLang="x-none" sz="2800" b="1" dirty="0"/>
              <a:t>G’</a:t>
            </a:r>
            <a:r>
              <a:rPr lang="zh-CN" altLang="en-US" sz="2800" b="1" dirty="0">
                <a:latin typeface="宋体" panose="02010600030101010101" pitchFamily="2" charset="-122"/>
              </a:rPr>
              <a:t>称为</a:t>
            </a:r>
            <a:r>
              <a:rPr lang="zh-CN" altLang="en-US" sz="2800" b="1" dirty="0">
                <a:solidFill>
                  <a:schemeClr val="folHlink"/>
                </a:solidFill>
                <a:latin typeface="宋体" panose="02010600030101010101" pitchFamily="2" charset="-122"/>
              </a:rPr>
              <a:t>广度优先生成树</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9537" name="文本占位符 495617"/>
          <p:cNvSpPr>
            <a:spLocks noGrp="1"/>
          </p:cNvSpPr>
          <p:nvPr>
            <p:ph idx="1"/>
          </p:nvPr>
        </p:nvSpPr>
        <p:spPr>
          <a:xfrm>
            <a:off x="1676400" y="304800"/>
            <a:ext cx="8812213" cy="4779963"/>
          </a:xfrm>
        </p:spPr>
        <p:txBody>
          <a:bodyPr anchor="t"/>
          <a:p>
            <a:pPr marL="0" indent="0">
              <a:lnSpc>
                <a:spcPct val="110000"/>
              </a:lnSpc>
              <a:buClrTx/>
              <a:buNone/>
            </a:pPr>
            <a:r>
              <a:rPr lang="zh-CN" altLang="en-US" b="1" dirty="0"/>
              <a:t>     </a:t>
            </a:r>
            <a:r>
              <a:rPr lang="zh-CN" altLang="en-US" sz="2800" b="1" dirty="0">
                <a:latin typeface="宋体" panose="02010600030101010101" pitchFamily="2" charset="-122"/>
              </a:rPr>
              <a:t>⑵</a:t>
            </a:r>
            <a:r>
              <a:rPr lang="zh-CN" altLang="en-US" sz="2800" b="1" dirty="0"/>
              <a:t>  </a:t>
            </a:r>
            <a:r>
              <a:rPr lang="zh-CN" altLang="en-US" sz="2800" b="1" dirty="0">
                <a:latin typeface="宋体" panose="02010600030101010101" pitchFamily="2" charset="-122"/>
              </a:rPr>
              <a:t>若</a:t>
            </a:r>
            <a:r>
              <a:rPr lang="en-US" altLang="x-none" sz="2800" b="1" dirty="0"/>
              <a:t>G=(V,E)</a:t>
            </a:r>
            <a:r>
              <a:rPr lang="zh-CN" altLang="en-US" sz="2800" b="1" dirty="0"/>
              <a:t>是无向非连通图</a:t>
            </a:r>
            <a:r>
              <a:rPr lang="zh-CN" altLang="en-US" sz="2800" b="1" dirty="0">
                <a:latin typeface="宋体" panose="02010600030101010101" pitchFamily="2" charset="-122"/>
              </a:rPr>
              <a:t>，</a:t>
            </a:r>
            <a:r>
              <a:rPr lang="zh-CN" altLang="en-US" sz="2800" b="1" dirty="0"/>
              <a:t>对图进行遍历时得到若干个连通分量的顶点集</a:t>
            </a:r>
            <a:r>
              <a:rPr lang="zh-CN" altLang="en-US" sz="2800" b="1" dirty="0">
                <a:latin typeface="宋体" panose="02010600030101010101" pitchFamily="2" charset="-122"/>
              </a:rPr>
              <a:t>：</a:t>
            </a:r>
            <a:r>
              <a:rPr lang="en-US" altLang="x-none" sz="2800" b="1" dirty="0"/>
              <a:t>V</a:t>
            </a:r>
            <a:r>
              <a:rPr lang="en-US" altLang="x-none" sz="2800" b="1" baseline="-18000" dirty="0"/>
              <a:t>1</a:t>
            </a:r>
            <a:r>
              <a:rPr lang="en-US" altLang="x-none" sz="2800" b="1" dirty="0"/>
              <a:t>(G) ,V</a:t>
            </a:r>
            <a:r>
              <a:rPr lang="en-US" altLang="x-none" sz="2800" b="1" baseline="-18000" dirty="0"/>
              <a:t>2</a:t>
            </a:r>
            <a:r>
              <a:rPr lang="en-US" altLang="x-none" sz="2800" b="1" dirty="0"/>
              <a:t>(G) ,</a:t>
            </a:r>
            <a:r>
              <a:rPr lang="en-US" altLang="x-none" sz="2800" b="1" dirty="0">
                <a:cs typeface="Times New Roman" panose="02020603050405020304" pitchFamily="2" charset="0"/>
              </a:rPr>
              <a:t>…</a:t>
            </a:r>
            <a:r>
              <a:rPr lang="en-US" altLang="x-none" sz="2800" b="1" dirty="0"/>
              <a:t>,V</a:t>
            </a:r>
            <a:r>
              <a:rPr lang="en-US" altLang="x-none" sz="2800" b="1" baseline="-18000" dirty="0"/>
              <a:t>n</a:t>
            </a:r>
            <a:r>
              <a:rPr lang="en-US" altLang="x-none" sz="2800" b="1" dirty="0"/>
              <a:t>(G)</a:t>
            </a:r>
            <a:r>
              <a:rPr lang="zh-CN" altLang="en-US" sz="2800" b="1" dirty="0"/>
              <a:t>和相应所经过的边集</a:t>
            </a:r>
            <a:r>
              <a:rPr lang="zh-CN" altLang="en-US" sz="2800" b="1" dirty="0">
                <a:latin typeface="宋体" panose="02010600030101010101" pitchFamily="2" charset="-122"/>
              </a:rPr>
              <a:t>：</a:t>
            </a:r>
            <a:r>
              <a:rPr lang="en-US" altLang="x-none" sz="2800" b="1" dirty="0">
                <a:latin typeface="宋体" panose="02010600030101010101" pitchFamily="2" charset="-122"/>
              </a:rPr>
              <a:t>T</a:t>
            </a:r>
            <a:r>
              <a:rPr lang="en-US" altLang="x-none" sz="2800" b="1" baseline="-18000" dirty="0"/>
              <a:t>1</a:t>
            </a:r>
            <a:r>
              <a:rPr lang="en-US" altLang="x-none" sz="2800" b="1" dirty="0"/>
              <a:t>(G) ,T</a:t>
            </a:r>
            <a:r>
              <a:rPr lang="en-US" altLang="x-none" sz="2800" b="1" baseline="-18000" dirty="0"/>
              <a:t>2</a:t>
            </a:r>
            <a:r>
              <a:rPr lang="en-US" altLang="x-none" sz="2800" b="1" dirty="0"/>
              <a:t>(G) , </a:t>
            </a:r>
            <a:r>
              <a:rPr lang="en-US" altLang="x-none" sz="2800" b="1" dirty="0">
                <a:cs typeface="Times New Roman" panose="02020603050405020304" pitchFamily="2" charset="0"/>
              </a:rPr>
              <a:t>…</a:t>
            </a:r>
            <a:r>
              <a:rPr lang="en-US" altLang="x-none" sz="2800" b="1" dirty="0"/>
              <a:t>,T</a:t>
            </a:r>
            <a:r>
              <a:rPr lang="en-US" altLang="x-none" sz="2800" b="1" baseline="-18000" dirty="0"/>
              <a:t>n</a:t>
            </a:r>
            <a:r>
              <a:rPr lang="en-US" altLang="x-none" sz="2800" b="1" dirty="0"/>
              <a:t>(G) </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则对应的顶点集和边集的二元组：</a:t>
            </a:r>
            <a:r>
              <a:rPr lang="en-US" altLang="x-none" sz="2800" b="1" dirty="0"/>
              <a:t>G</a:t>
            </a:r>
            <a:r>
              <a:rPr lang="en-US" altLang="x-none" sz="2800" b="1" baseline="-18000" dirty="0"/>
              <a:t>i</a:t>
            </a:r>
            <a:r>
              <a:rPr lang="en-US" altLang="x-none" sz="2800" b="1" dirty="0"/>
              <a:t>=(V</a:t>
            </a:r>
            <a:r>
              <a:rPr lang="en-US" altLang="x-none" sz="2800" b="1" baseline="-18000" dirty="0"/>
              <a:t>i</a:t>
            </a:r>
            <a:r>
              <a:rPr lang="en-US" altLang="x-none" sz="2800" b="1" dirty="0"/>
              <a:t>(G),T</a:t>
            </a:r>
            <a:r>
              <a:rPr lang="en-US" altLang="x-none" sz="2800" b="1" baseline="-18000" dirty="0"/>
              <a:t>i</a:t>
            </a:r>
            <a:r>
              <a:rPr lang="en-US" altLang="x-none" sz="2800" b="1" dirty="0"/>
              <a:t>(G))</a:t>
            </a:r>
            <a:endParaRPr lang="en-US" altLang="x-none" sz="2800" b="1" dirty="0"/>
          </a:p>
          <a:p>
            <a:pPr marL="0" indent="0">
              <a:lnSpc>
                <a:spcPct val="110000"/>
              </a:lnSpc>
              <a:buNone/>
            </a:pPr>
            <a:r>
              <a:rPr lang="en-US" altLang="x-none" sz="2800" b="1" dirty="0"/>
              <a:t>(1</a:t>
            </a:r>
            <a:r>
              <a:rPr lang="en-US" altLang="x-none" sz="2800" b="1" dirty="0">
                <a:ea typeface="Arial Unicode MS" panose="020B0604020202020204" charset="-122"/>
              </a:rPr>
              <a:t>≦</a:t>
            </a:r>
            <a:r>
              <a:rPr lang="en-US" altLang="x-none" sz="2800" b="1" dirty="0"/>
              <a:t>i</a:t>
            </a:r>
            <a:r>
              <a:rPr lang="en-US" altLang="x-none" sz="2800" b="1" dirty="0">
                <a:ea typeface="Arial Unicode MS" panose="020B0604020202020204" charset="-122"/>
              </a:rPr>
              <a:t>≦</a:t>
            </a:r>
            <a:r>
              <a:rPr lang="en-US" altLang="x-none" sz="2800" b="1" dirty="0"/>
              <a:t>n)</a:t>
            </a:r>
            <a:r>
              <a:rPr lang="zh-CN" altLang="en-US" sz="2800" b="1" dirty="0">
                <a:solidFill>
                  <a:schemeClr val="folHlink"/>
                </a:solidFill>
              </a:rPr>
              <a:t>是对应分量的生成树</a:t>
            </a:r>
            <a:r>
              <a:rPr lang="zh-CN" altLang="en-US" sz="2800" b="1" dirty="0">
                <a:latin typeface="宋体" panose="02010600030101010101" pitchFamily="2" charset="-122"/>
              </a:rPr>
              <a:t>，</a:t>
            </a:r>
            <a:r>
              <a:rPr lang="zh-CN" altLang="en-US" sz="2800" b="1" dirty="0">
                <a:solidFill>
                  <a:schemeClr val="folHlink"/>
                </a:solidFill>
                <a:latin typeface="宋体" panose="02010600030101010101" pitchFamily="2" charset="-122"/>
              </a:rPr>
              <a:t>所有这些</a:t>
            </a:r>
            <a:r>
              <a:rPr lang="zh-CN" altLang="en-US" sz="2800" b="1" dirty="0">
                <a:solidFill>
                  <a:schemeClr val="folHlink"/>
                </a:solidFill>
              </a:rPr>
              <a:t>生成树构成了原来非连通图的生成森林</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b="1" dirty="0">
                <a:solidFill>
                  <a:schemeClr val="folHlink"/>
                </a:solidFill>
                <a:latin typeface="宋体" panose="02010600030101010101" pitchFamily="2" charset="-122"/>
              </a:rPr>
              <a:t>说明</a:t>
            </a:r>
            <a:r>
              <a:rPr lang="zh-CN" altLang="en-US" b="1" dirty="0">
                <a:latin typeface="宋体" panose="02010600030101010101" pitchFamily="2" charset="-122"/>
              </a:rPr>
              <a:t>：</a:t>
            </a:r>
            <a:r>
              <a:rPr lang="zh-CN" altLang="en-US" sz="2800" b="1" dirty="0">
                <a:latin typeface="宋体" panose="02010600030101010101" pitchFamily="2" charset="-122"/>
              </a:rPr>
              <a:t>当给定无向图要求画出其对应的生成树或生成森林时，</a:t>
            </a:r>
            <a:r>
              <a:rPr lang="zh-CN" altLang="en-US" sz="2800" b="1" dirty="0">
                <a:solidFill>
                  <a:schemeClr val="folHlink"/>
                </a:solidFill>
                <a:latin typeface="宋体" panose="02010600030101010101" pitchFamily="2" charset="-122"/>
              </a:rPr>
              <a:t>必须先给出相应的邻接表，然后才能根据邻接表画出其对应的生成树或生成森林</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61" name="矩形 496641"/>
          <p:cNvSpPr/>
          <p:nvPr/>
        </p:nvSpPr>
        <p:spPr>
          <a:xfrm>
            <a:off x="1676400" y="296863"/>
            <a:ext cx="8839200" cy="4932362"/>
          </a:xfrm>
          <a:prstGeom prst="rect">
            <a:avLst/>
          </a:prstGeom>
          <a:noFill/>
          <a:ln w="9525">
            <a:noFill/>
          </a:ln>
        </p:spPr>
        <p:txBody>
          <a:bodyPr anchor="t"/>
          <a:p>
            <a:pPr>
              <a:lnSpc>
                <a:spcPct val="110000"/>
              </a:lnSpc>
              <a:spcBef>
                <a:spcPct val="20000"/>
              </a:spcBef>
              <a:spcAft>
                <a:spcPct val="20000"/>
              </a:spcAft>
              <a:buClr>
                <a:schemeClr val="accent2"/>
              </a:buClr>
              <a:buSzPct val="80000"/>
              <a:buFont typeface="Wingdings" panose="05000000000000000000" pitchFamily="2" charset="2"/>
              <a:buNone/>
            </a:pPr>
            <a:r>
              <a:rPr lang="en-US" altLang="x-none" sz="4000" b="1" dirty="0">
                <a:solidFill>
                  <a:schemeClr val="folHlink"/>
                </a:solidFill>
                <a:latin typeface="Times New Roman" panose="02020603050405020304" pitchFamily="2" charset="0"/>
                <a:ea typeface="宋体" panose="02010600030101010101" pitchFamily="2" charset="-122"/>
              </a:rPr>
              <a:t>2  </a:t>
            </a:r>
            <a:r>
              <a:rPr lang="zh-CN" altLang="en-US" sz="4000" b="1" dirty="0">
                <a:solidFill>
                  <a:schemeClr val="folHlink"/>
                </a:solidFill>
                <a:latin typeface="Times New Roman" panose="02020603050405020304" pitchFamily="2" charset="0"/>
                <a:ea typeface="楷体_GB2312" pitchFamily="1" charset="-122"/>
              </a:rPr>
              <a:t>图的生成树和生成森林算法</a:t>
            </a:r>
            <a:r>
              <a:rPr lang="zh-CN" altLang="en-US" sz="2800" dirty="0">
                <a:latin typeface="Times New Roman" panose="02020603050405020304" pitchFamily="2" charset="0"/>
                <a:ea typeface="宋体" panose="02010600030101010101" pitchFamily="2" charset="-122"/>
              </a:rPr>
              <a:t>       </a:t>
            </a:r>
            <a:endParaRPr lang="zh-CN" altLang="en-US" sz="2800"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对图的深度优先搜索遍历</a:t>
            </a:r>
            <a:r>
              <a:rPr lang="en-US" altLang="x-none" sz="2800" b="1" dirty="0">
                <a:latin typeface="Times New Roman" panose="02020603050405020304" pitchFamily="2" charset="0"/>
                <a:ea typeface="宋体" panose="02010600030101010101" pitchFamily="2" charset="-122"/>
              </a:rPr>
              <a:t>DFS(</a:t>
            </a:r>
            <a:r>
              <a:rPr lang="zh-CN" altLang="en-US" sz="2800" b="1" dirty="0">
                <a:latin typeface="Times New Roman" panose="02020603050405020304" pitchFamily="2" charset="0"/>
                <a:ea typeface="宋体" panose="02010600030101010101" pitchFamily="2" charset="-122"/>
              </a:rPr>
              <a:t>或</a:t>
            </a:r>
            <a:r>
              <a:rPr lang="en-US" altLang="x-none" sz="2800" b="1" dirty="0">
                <a:latin typeface="Times New Roman" panose="02020603050405020304" pitchFamily="2" charset="0"/>
                <a:ea typeface="宋体" panose="02010600030101010101" pitchFamily="2" charset="-122"/>
              </a:rPr>
              <a:t>BFS)</a:t>
            </a:r>
            <a:r>
              <a:rPr lang="zh-CN" altLang="en-US" sz="2800" b="1" dirty="0">
                <a:latin typeface="Times New Roman" panose="02020603050405020304" pitchFamily="2" charset="0"/>
                <a:ea typeface="宋体" panose="02010600030101010101" pitchFamily="2" charset="-122"/>
              </a:rPr>
              <a:t>算法稍作修改</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就可得到构造图的</a:t>
            </a:r>
            <a:r>
              <a:rPr lang="en-US" altLang="x-none" sz="2800" b="1" dirty="0">
                <a:latin typeface="Times New Roman" panose="02020603050405020304" pitchFamily="2" charset="0"/>
                <a:ea typeface="宋体" panose="02010600030101010101" pitchFamily="2" charset="-122"/>
              </a:rPr>
              <a:t>DFS</a:t>
            </a:r>
            <a:r>
              <a:rPr lang="zh-CN" altLang="en-US" sz="2800" b="1" dirty="0">
                <a:latin typeface="Times New Roman" panose="02020603050405020304" pitchFamily="2" charset="0"/>
                <a:ea typeface="宋体" panose="02010600030101010101" pitchFamily="2" charset="-122"/>
              </a:rPr>
              <a:t>生成树算法</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    在算法中，树的存储结构采用孩子</a:t>
            </a:r>
            <a:r>
              <a:rPr lang="en-US" altLang="x-none" sz="2800" b="1" dirty="0">
                <a:latin typeface="Times New Roman" panose="02020603050405020304" pitchFamily="2"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兄弟表示法。首先建立从某个顶点</a:t>
            </a:r>
            <a:r>
              <a:rPr lang="en-US" altLang="x-none" sz="2800" b="1" dirty="0">
                <a:latin typeface="Times New Roman" panose="02020603050405020304" pitchFamily="2" charset="0"/>
                <a:ea typeface="宋体" panose="02010600030101010101" pitchFamily="2" charset="-122"/>
              </a:rPr>
              <a:t>V</a:t>
            </a:r>
            <a:r>
              <a:rPr lang="zh-CN" altLang="en-US" sz="2800" b="1" dirty="0">
                <a:latin typeface="Times New Roman" panose="02020603050405020304" pitchFamily="2" charset="0"/>
                <a:ea typeface="宋体" panose="02010600030101010101" pitchFamily="2" charset="-122"/>
              </a:rPr>
              <a:t>出发</a:t>
            </a:r>
            <a:r>
              <a:rPr lang="zh-CN" altLang="en-US" sz="2800" b="1" dirty="0">
                <a:latin typeface="宋体" panose="02010600030101010101" pitchFamily="2" charset="-122"/>
                <a:ea typeface="宋体" panose="02010600030101010101" pitchFamily="2" charset="-122"/>
              </a:rPr>
              <a:t>，建立一个树结点，然后再分别以</a:t>
            </a:r>
            <a:r>
              <a:rPr lang="en-US" altLang="x-none" sz="2800" b="1" dirty="0">
                <a:latin typeface="Times New Roman" panose="02020603050405020304" pitchFamily="2" charset="0"/>
                <a:ea typeface="宋体" panose="02010600030101010101" pitchFamily="2" charset="-122"/>
              </a:rPr>
              <a:t>V</a:t>
            </a:r>
            <a:r>
              <a:rPr lang="zh-CN" altLang="en-US" sz="2800" b="1" dirty="0">
                <a:latin typeface="宋体" panose="02010600030101010101" pitchFamily="2" charset="-122"/>
                <a:ea typeface="宋体" panose="02010600030101010101" pitchFamily="2" charset="-122"/>
              </a:rPr>
              <a:t>的邻接点为起始点，建立相应的子生成树，并将其作为</a:t>
            </a:r>
            <a:r>
              <a:rPr lang="en-US" altLang="x-none" sz="2800" b="1" dirty="0">
                <a:latin typeface="Times New Roman" panose="02020603050405020304" pitchFamily="2" charset="0"/>
                <a:ea typeface="宋体" panose="02010600030101010101" pitchFamily="2" charset="-122"/>
              </a:rPr>
              <a:t>V </a:t>
            </a:r>
            <a:r>
              <a:rPr lang="zh-CN" altLang="en-US" sz="2800" b="1" dirty="0">
                <a:latin typeface="Times New Roman" panose="02020603050405020304" pitchFamily="2" charset="0"/>
                <a:ea typeface="宋体" panose="02010600030101010101" pitchFamily="2" charset="-122"/>
              </a:rPr>
              <a:t>结点的子树链接到</a:t>
            </a:r>
            <a:r>
              <a:rPr lang="en-US" altLang="x-none" sz="2800" b="1" dirty="0">
                <a:latin typeface="Times New Roman" panose="02020603050405020304" pitchFamily="2" charset="0"/>
                <a:ea typeface="宋体" panose="02010600030101010101" pitchFamily="2" charset="-122"/>
              </a:rPr>
              <a:t>V</a:t>
            </a:r>
            <a:r>
              <a:rPr lang="zh-CN" altLang="en-US" sz="2800" b="1" dirty="0">
                <a:latin typeface="Times New Roman" panose="02020603050405020304" pitchFamily="2" charset="0"/>
                <a:ea typeface="宋体" panose="02010600030101010101" pitchFamily="2" charset="-122"/>
              </a:rPr>
              <a:t>结点上</a:t>
            </a:r>
            <a:r>
              <a:rPr lang="zh-CN" altLang="en-US" sz="2800" b="1" dirty="0">
                <a:latin typeface="宋体" panose="02010600030101010101" pitchFamily="2" charset="-122"/>
                <a:ea typeface="宋体" panose="02010600030101010101" pitchFamily="2" charset="-122"/>
              </a:rPr>
              <a:t>。显然，算法是一个递归算法。</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3200" b="1" dirty="0">
                <a:solidFill>
                  <a:schemeClr val="folHlink"/>
                </a:solidFill>
                <a:latin typeface="Times New Roman" panose="02020603050405020304" pitchFamily="2" charset="0"/>
                <a:ea typeface="宋体" panose="02010600030101010101" pitchFamily="2" charset="-122"/>
              </a:rPr>
              <a:t>算法实现</a:t>
            </a:r>
            <a:r>
              <a:rPr lang="zh-CN" altLang="en-US" sz="3200" b="1" dirty="0">
                <a:latin typeface="Times New Roman" panose="02020603050405020304" pitchFamily="2" charset="0"/>
                <a:ea typeface="宋体" panose="02010600030101010101" pitchFamily="2" charset="-122"/>
              </a:rPr>
              <a:t>：</a:t>
            </a:r>
            <a:endParaRPr lang="zh-CN" altLang="en-US" sz="3200" b="1" dirty="0">
              <a:latin typeface="Times New Roman" panose="02020603050405020304" pitchFamily="2" charset="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1585" name="矩形 497665"/>
          <p:cNvSpPr/>
          <p:nvPr/>
        </p:nvSpPr>
        <p:spPr>
          <a:xfrm>
            <a:off x="1676400" y="152400"/>
            <a:ext cx="8839200" cy="6300788"/>
          </a:xfrm>
          <a:prstGeom prst="rect">
            <a:avLst/>
          </a:prstGeom>
          <a:noFill/>
          <a:ln w="9525">
            <a:noFill/>
          </a:ln>
        </p:spPr>
        <p:txBody>
          <a:bodyPr anchor="t"/>
          <a:p>
            <a:pPr>
              <a:lnSpc>
                <a:spcPct val="110000"/>
              </a:lnSpc>
              <a:spcBef>
                <a:spcPct val="10000"/>
              </a:spcBef>
              <a:buClr>
                <a:schemeClr val="accent2"/>
              </a:buClr>
              <a:buSzPct val="80000"/>
              <a:buFont typeface="Wingdings" panose="05000000000000000000" pitchFamily="2" charset="2"/>
              <a:buNone/>
            </a:pPr>
            <a:r>
              <a:rPr lang="en-US" altLang="x-none" sz="3200" b="1" dirty="0">
                <a:solidFill>
                  <a:schemeClr val="folHlink"/>
                </a:solidFill>
                <a:latin typeface="Times New Roman" panose="02020603050405020304" pitchFamily="2" charset="0"/>
                <a:ea typeface="宋体" panose="02010600030101010101" pitchFamily="2" charset="-122"/>
              </a:rPr>
              <a:t>(1) DFStree</a:t>
            </a:r>
            <a:r>
              <a:rPr lang="zh-CN" altLang="en-US" sz="3200" b="1" dirty="0">
                <a:solidFill>
                  <a:schemeClr val="folHlink"/>
                </a:solidFill>
                <a:latin typeface="Times New Roman" panose="02020603050405020304" pitchFamily="2" charset="0"/>
                <a:ea typeface="宋体" panose="02010600030101010101" pitchFamily="2" charset="-122"/>
              </a:rPr>
              <a:t>算法</a:t>
            </a:r>
            <a:endParaRPr lang="zh-CN" altLang="en-US" sz="3200" b="1" dirty="0">
              <a:solidFill>
                <a:schemeClr val="folHlink"/>
              </a:solidFill>
              <a:latin typeface="Times New Roman" panose="02020603050405020304" pitchFamily="2" charset="0"/>
              <a:ea typeface="宋体" panose="02010600030101010101" pitchFamily="2" charset="-122"/>
            </a:endParaRPr>
          </a:p>
          <a:p>
            <a:pPr>
              <a:lnSpc>
                <a:spcPct val="110000"/>
              </a:lnSpc>
              <a:spcBef>
                <a:spcPct val="10000"/>
              </a:spcBef>
            </a:pPr>
            <a:r>
              <a:rPr lang="en-US" altLang="x-none" sz="2800" b="1" dirty="0">
                <a:latin typeface="Times New Roman" panose="02020603050405020304" pitchFamily="2" charset="0"/>
                <a:ea typeface="宋体" panose="02010600030101010101" pitchFamily="2" charset="-122"/>
              </a:rPr>
              <a:t>typedef  struct  CSNode</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ElemType  data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struct  CSNode *firstchild , *nextsibling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}CSNode ;</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10000"/>
              </a:spcBef>
            </a:pPr>
            <a:r>
              <a:rPr lang="en-US" altLang="x-none" sz="2800" b="1" dirty="0">
                <a:latin typeface="Times New Roman" panose="02020603050405020304" pitchFamily="2" charset="0"/>
                <a:ea typeface="宋体" panose="02010600030101010101" pitchFamily="2" charset="-122"/>
              </a:rPr>
              <a:t>CSNode  *DFStree(ALGraph *G , int v)</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CSNode  *T , *ptr , *q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LinkNode  *p ;  int w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Visited[v]=TRUE ;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T=(CSNode *)malloc(sizeof(CSNode))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T-&gt;data=G-&gt;AdjList[v].data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T-&gt;firstchild=T-&gt;nextsibling=NULL ;</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建立根结点</a:t>
            </a:r>
            <a:endParaRPr lang="zh-CN" altLang="en-US" sz="2400" b="1" dirty="0">
              <a:latin typeface="Times New Roman" panose="02020603050405020304" pitchFamily="2" charset="0"/>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2609" name="矩形 498689"/>
          <p:cNvSpPr/>
          <p:nvPr/>
        </p:nvSpPr>
        <p:spPr>
          <a:xfrm>
            <a:off x="1676400" y="152400"/>
            <a:ext cx="8839200" cy="6300788"/>
          </a:xfrm>
          <a:prstGeom prst="rect">
            <a:avLst/>
          </a:prstGeom>
          <a:noFill/>
          <a:ln w="9525">
            <a:noFill/>
          </a:ln>
        </p:spPr>
        <p:txBody>
          <a:bodyPr anchor="t"/>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q=NULL ; p=G-&gt;AdjList[v].firstarc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while (p!=NULL)</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w=p-&gt;adjvex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if  (!Visited[w])</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  ptr=DFStree(G,w)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子树根结点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if  (q==NULL)  T-&gt;firstchild=ptr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else  q-&gt;nextsibling=ptr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q=ptr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p=p-&gt;nextarc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return(T) ;</a:t>
            </a:r>
            <a:endParaRPr lang="en-US" altLang="x-none" sz="2800" b="1" dirty="0">
              <a:latin typeface="Times New Roman" panose="02020603050405020304" pitchFamily="2" charset="0"/>
              <a:ea typeface="宋体" panose="02010600030101010101" pitchFamily="2" charset="-122"/>
            </a:endParaRPr>
          </a:p>
          <a:p>
            <a:r>
              <a:rPr lang="en-US" altLang="x-none" sz="2800" b="1" dirty="0">
                <a:latin typeface="Times New Roman" panose="02020603050405020304" pitchFamily="2" charset="0"/>
                <a:ea typeface="宋体" panose="02010600030101010101" pitchFamily="2" charset="-122"/>
              </a:rPr>
              <a:t>    } </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3633" name="矩形 499713"/>
          <p:cNvSpPr/>
          <p:nvPr/>
        </p:nvSpPr>
        <p:spPr>
          <a:xfrm>
            <a:off x="1676400" y="152400"/>
            <a:ext cx="8839200" cy="6248400"/>
          </a:xfrm>
          <a:prstGeom prst="rect">
            <a:avLst/>
          </a:prstGeom>
          <a:noFill/>
          <a:ln w="9525">
            <a:noFill/>
          </a:ln>
        </p:spPr>
        <p:txBody>
          <a:bodyPr anchor="t"/>
          <a:p>
            <a:pPr>
              <a:lnSpc>
                <a:spcPct val="110000"/>
              </a:lnSpc>
              <a:spcBef>
                <a:spcPct val="10000"/>
              </a:spcBef>
              <a:buClr>
                <a:schemeClr val="accent2"/>
              </a:buClr>
              <a:buSzPct val="80000"/>
              <a:buFont typeface="Wingdings" panose="05000000000000000000" pitchFamily="2" charset="2"/>
              <a:buNone/>
            </a:pPr>
            <a:r>
              <a:rPr lang="en-US" altLang="x-none" sz="3200" b="1" dirty="0">
                <a:solidFill>
                  <a:schemeClr val="folHlink"/>
                </a:solidFill>
                <a:latin typeface="Times New Roman" panose="02020603050405020304" pitchFamily="2" charset="0"/>
                <a:ea typeface="宋体" panose="02010600030101010101" pitchFamily="2" charset="-122"/>
              </a:rPr>
              <a:t>(2)  BFStree</a:t>
            </a:r>
            <a:r>
              <a:rPr lang="zh-CN" altLang="en-US" sz="3200" b="1" dirty="0">
                <a:solidFill>
                  <a:schemeClr val="folHlink"/>
                </a:solidFill>
                <a:latin typeface="Times New Roman" panose="02020603050405020304" pitchFamily="2" charset="0"/>
                <a:ea typeface="宋体" panose="02010600030101010101" pitchFamily="2" charset="-122"/>
              </a:rPr>
              <a:t>算法</a:t>
            </a:r>
            <a:endParaRPr lang="zh-CN" altLang="en-US" sz="3200" b="1" dirty="0">
              <a:solidFill>
                <a:schemeClr val="folHlink"/>
              </a:solidFill>
              <a:latin typeface="Times New Roman" panose="02020603050405020304" pitchFamily="2" charset="0"/>
              <a:ea typeface="宋体" panose="02010600030101010101" pitchFamily="2" charset="-122"/>
            </a:endParaRPr>
          </a:p>
          <a:p>
            <a:pPr>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typedef struct Queue</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int  elem[MAX_VEX]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int front , rear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}Queue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定义一个队列保存将要访问顶点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a:lnSpc>
                <a:spcPct val="110000"/>
              </a:lnSpc>
              <a:spcBef>
                <a:spcPct val="10000"/>
              </a:spcBef>
            </a:pPr>
            <a:r>
              <a:rPr lang="en-US" altLang="x-none" sz="2800" b="1" dirty="0">
                <a:latin typeface="Times New Roman" panose="02020603050405020304" pitchFamily="2" charset="0"/>
                <a:ea typeface="宋体" panose="02010600030101010101" pitchFamily="2" charset="-122"/>
              </a:rPr>
              <a:t>CSNode  *BFStree(ALGraph *G ,int v)</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10000"/>
              </a:spcBef>
            </a:pPr>
            <a:r>
              <a:rPr lang="en-US" altLang="x-none" sz="2800" b="1" dirty="0">
                <a:latin typeface="Times New Roman" panose="02020603050405020304" pitchFamily="2" charset="0"/>
                <a:ea typeface="宋体" panose="02010600030101010101" pitchFamily="2" charset="-122"/>
              </a:rPr>
              <a:t>   {  CSNode  *T , *ptr , *q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LinkNode  *p ; Queue  *Q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int w , k ;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Q=(Queue *)malloc(sizeof(Queue))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Q-&gt;front=Q-&gt;rear=0 ;   </a:t>
            </a:r>
            <a:r>
              <a:rPr lang="en-US" altLang="x-none" sz="2400" b="1" dirty="0">
                <a:latin typeface="Times New Roman" panose="02020603050405020304" pitchFamily="2" charset="0"/>
                <a:ea typeface="宋体" panose="02010600030101010101" pitchFamily="2" charset="-122"/>
              </a:rPr>
              <a:t>/*</a:t>
            </a:r>
            <a:r>
              <a:rPr lang="zh-CN" altLang="en-US" sz="2400" b="1" dirty="0">
                <a:latin typeface="Times New Roman" panose="02020603050405020304" pitchFamily="2" charset="0"/>
                <a:ea typeface="宋体" panose="02010600030101010101" pitchFamily="2" charset="-122"/>
              </a:rPr>
              <a:t>建立空队列并初始化*</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Visited[v]=TRUE ;</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4657" name="矩形 500737"/>
          <p:cNvSpPr/>
          <p:nvPr/>
        </p:nvSpPr>
        <p:spPr>
          <a:xfrm>
            <a:off x="1676400" y="152400"/>
            <a:ext cx="8839200" cy="6156325"/>
          </a:xfrm>
          <a:prstGeom prst="rect">
            <a:avLst/>
          </a:prstGeom>
          <a:noFill/>
          <a:ln w="9525">
            <a:noFill/>
          </a:ln>
        </p:spPr>
        <p:txBody>
          <a:bodyPr anchor="t"/>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T=(CSNode *)malloc(sizeof(CSNode))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T-&gt;data=G-&gt;AdjList[v].data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T-&gt;firstchild=T-&gt;nextsibling=NULL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建立根结点</a:t>
            </a:r>
            <a:endParaRPr lang="zh-CN" altLang="en-US"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Q-&gt;elem[++Q-&gt;rear]=v ;   /*   v</a:t>
            </a:r>
            <a:r>
              <a:rPr lang="zh-CN" altLang="en-US" sz="2800" b="1" dirty="0">
                <a:latin typeface="Times New Roman" panose="02020603050405020304" pitchFamily="2" charset="0"/>
                <a:ea typeface="宋体" panose="02010600030101010101" pitchFamily="2" charset="-122"/>
              </a:rPr>
              <a:t>入队   *</a:t>
            </a: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while (Q-&gt;front!=Q-&gt;rear)</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w=Q-&gt;elem[++Q-&gt;front] ;   q=NULL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p=G-&gt;AdjList[w].firstarc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while (p!=NULL)</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k=p-&gt;adjvex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if  (!Visited[k])</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Visited[k]=TRUE ;</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1953" name="文本占位符 428033"/>
          <p:cNvSpPr>
            <a:spLocks noGrp="1"/>
          </p:cNvSpPr>
          <p:nvPr>
            <p:ph idx="1"/>
          </p:nvPr>
        </p:nvSpPr>
        <p:spPr>
          <a:xfrm>
            <a:off x="1676400" y="152400"/>
            <a:ext cx="8839200" cy="6229350"/>
          </a:xfrm>
        </p:spPr>
        <p:txBody>
          <a:bodyPr anchor="t"/>
          <a:p>
            <a:pPr marL="0" indent="0">
              <a:lnSpc>
                <a:spcPct val="110000"/>
              </a:lnSpc>
              <a:buNone/>
            </a:pPr>
            <a:r>
              <a:rPr lang="zh-CN" altLang="en-US" b="1" dirty="0">
                <a:solidFill>
                  <a:schemeClr val="folHlink"/>
                </a:solidFill>
              </a:rPr>
              <a:t>        子图和生成子图</a:t>
            </a:r>
            <a:r>
              <a:rPr lang="zh-CN" altLang="en-US" b="1" dirty="0"/>
              <a:t>：</a:t>
            </a:r>
            <a:r>
              <a:rPr lang="zh-CN" altLang="en-US" sz="2800" b="1" dirty="0"/>
              <a:t>设有图</a:t>
            </a:r>
            <a:r>
              <a:rPr lang="en-US" altLang="x-none" sz="2800" b="1" dirty="0"/>
              <a:t>G=(V</a:t>
            </a:r>
            <a:r>
              <a:rPr lang="zh-CN" altLang="en-US" sz="2800" b="1" dirty="0"/>
              <a:t>，</a:t>
            </a:r>
            <a:r>
              <a:rPr lang="en-US" altLang="x-none" sz="2800" b="1" dirty="0"/>
              <a:t>E)</a:t>
            </a:r>
            <a:r>
              <a:rPr lang="zh-CN" altLang="en-US" sz="2800" b="1" dirty="0"/>
              <a:t>和</a:t>
            </a:r>
            <a:r>
              <a:rPr lang="en-US" altLang="x-none" sz="2800" b="1" dirty="0"/>
              <a:t>G’=(V’</a:t>
            </a:r>
            <a:r>
              <a:rPr lang="zh-CN" altLang="en-US" sz="2800" b="1" dirty="0"/>
              <a:t>，</a:t>
            </a:r>
            <a:r>
              <a:rPr lang="en-US" altLang="x-none" sz="2800" b="1" dirty="0"/>
              <a:t>E’)</a:t>
            </a:r>
            <a:r>
              <a:rPr lang="zh-CN" altLang="en-US" sz="2800" b="1" dirty="0"/>
              <a:t>，若</a:t>
            </a:r>
            <a:r>
              <a:rPr lang="en-US" altLang="x-none" sz="2800" b="1" dirty="0"/>
              <a:t>V’</a:t>
            </a:r>
            <a:r>
              <a:rPr lang="en-US" altLang="x-none" sz="2800" b="1" dirty="0">
                <a:ea typeface="楷体_GB2312" pitchFamily="1" charset="-122"/>
                <a:sym typeface="Symbol" panose="05050102010706020507" pitchFamily="2" charset="2"/>
              </a:rPr>
              <a:t></a:t>
            </a:r>
            <a:r>
              <a:rPr lang="en-US" altLang="x-none" sz="2800" b="1" dirty="0"/>
              <a:t>V</a:t>
            </a:r>
            <a:r>
              <a:rPr lang="zh-CN" altLang="en-US" sz="2800" b="1" dirty="0"/>
              <a:t>且</a:t>
            </a:r>
            <a:r>
              <a:rPr lang="en-US" altLang="x-none" sz="2800" b="1" dirty="0"/>
              <a:t>E’</a:t>
            </a:r>
            <a:r>
              <a:rPr lang="en-US" altLang="x-none" sz="2800" b="1" dirty="0">
                <a:ea typeface="楷体_GB2312" pitchFamily="1" charset="-122"/>
                <a:sym typeface="Symbol" panose="05050102010706020507" pitchFamily="2" charset="2"/>
              </a:rPr>
              <a:t></a:t>
            </a:r>
            <a:r>
              <a:rPr lang="en-US" altLang="x-none" sz="2800" b="1" dirty="0"/>
              <a:t>E </a:t>
            </a:r>
            <a:r>
              <a:rPr lang="zh-CN" altLang="en-US" sz="2800" b="1" dirty="0"/>
              <a:t>，则称图</a:t>
            </a:r>
            <a:r>
              <a:rPr lang="en-US" altLang="x-none" sz="2800" b="1" dirty="0"/>
              <a:t>G’</a:t>
            </a:r>
            <a:r>
              <a:rPr lang="zh-CN" altLang="en-US" sz="2800" b="1" dirty="0"/>
              <a:t>是</a:t>
            </a:r>
            <a:r>
              <a:rPr lang="en-US" altLang="x-none" sz="2800" b="1" dirty="0"/>
              <a:t>G</a:t>
            </a:r>
            <a:r>
              <a:rPr lang="zh-CN" altLang="en-US" sz="2800" b="1" dirty="0"/>
              <a:t>的</a:t>
            </a:r>
            <a:r>
              <a:rPr lang="zh-CN" altLang="en-US" sz="2800" b="1" dirty="0">
                <a:solidFill>
                  <a:schemeClr val="folHlink"/>
                </a:solidFill>
              </a:rPr>
              <a:t>子图</a:t>
            </a:r>
            <a:r>
              <a:rPr lang="zh-CN" altLang="en-US" sz="2800" b="1" dirty="0"/>
              <a:t>；若</a:t>
            </a:r>
            <a:r>
              <a:rPr lang="en-US" altLang="x-none" sz="2800" b="1" dirty="0"/>
              <a:t>V’</a:t>
            </a:r>
            <a:r>
              <a:rPr lang="en-US" altLang="x-none" sz="2800" b="1" dirty="0">
                <a:ea typeface="Arial Unicode MS" panose="020B0604020202020204" charset="-122"/>
              </a:rPr>
              <a:t>=</a:t>
            </a:r>
            <a:r>
              <a:rPr lang="en-US" altLang="x-none" sz="2800" b="1" dirty="0"/>
              <a:t>V</a:t>
            </a:r>
            <a:r>
              <a:rPr lang="zh-CN" altLang="en-US" sz="2800" b="1" dirty="0"/>
              <a:t>且</a:t>
            </a:r>
            <a:r>
              <a:rPr lang="en-US" altLang="x-none" sz="2800" b="1" dirty="0"/>
              <a:t>E’</a:t>
            </a:r>
            <a:r>
              <a:rPr lang="en-US" altLang="x-none" sz="2800" b="1" dirty="0">
                <a:ea typeface="楷体_GB2312" pitchFamily="1" charset="-122"/>
                <a:sym typeface="Symbol" panose="05050102010706020507" pitchFamily="2" charset="2"/>
              </a:rPr>
              <a:t></a:t>
            </a:r>
            <a:r>
              <a:rPr lang="en-US" altLang="x-none" sz="2800" b="1" dirty="0"/>
              <a:t>E</a:t>
            </a:r>
            <a:r>
              <a:rPr lang="zh-CN" altLang="en-US" sz="2800" b="1" dirty="0"/>
              <a:t>，则称图</a:t>
            </a:r>
            <a:r>
              <a:rPr lang="en-US" altLang="x-none" sz="2800" b="1" dirty="0"/>
              <a:t>G’</a:t>
            </a:r>
            <a:r>
              <a:rPr lang="zh-CN" altLang="en-US" sz="2800" b="1" dirty="0"/>
              <a:t>是</a:t>
            </a:r>
            <a:r>
              <a:rPr lang="en-US" altLang="x-none" sz="2800" b="1" dirty="0"/>
              <a:t>G</a:t>
            </a:r>
            <a:r>
              <a:rPr lang="zh-CN" altLang="en-US" sz="2800" b="1" dirty="0"/>
              <a:t>的一个</a:t>
            </a:r>
            <a:r>
              <a:rPr lang="zh-CN" altLang="en-US" sz="2800" b="1" dirty="0">
                <a:solidFill>
                  <a:schemeClr val="folHlink"/>
                </a:solidFill>
              </a:rPr>
              <a:t>生成子图</a:t>
            </a:r>
            <a:r>
              <a:rPr lang="zh-CN" altLang="en-US" sz="2800" b="1" dirty="0"/>
              <a:t>。</a:t>
            </a:r>
            <a:endParaRPr lang="zh-CN" altLang="en-US" sz="2800" b="1" dirty="0"/>
          </a:p>
          <a:p>
            <a:pPr marL="0" indent="0">
              <a:lnSpc>
                <a:spcPct val="110000"/>
              </a:lnSpc>
              <a:buNone/>
            </a:pPr>
            <a:r>
              <a:rPr lang="zh-CN" altLang="en-US" b="1" dirty="0">
                <a:solidFill>
                  <a:schemeClr val="folHlink"/>
                </a:solidFill>
              </a:rPr>
              <a:t>       顶点的邻接</a:t>
            </a:r>
            <a:r>
              <a:rPr lang="en-US" altLang="x-none" b="1" dirty="0"/>
              <a:t>(</a:t>
            </a:r>
            <a:r>
              <a:rPr lang="en-US" altLang="x-none" b="1" dirty="0">
                <a:solidFill>
                  <a:schemeClr val="accent1"/>
                </a:solidFill>
              </a:rPr>
              <a:t>Adjacent</a:t>
            </a:r>
            <a:r>
              <a:rPr lang="en-US" altLang="x-none" b="1" dirty="0"/>
              <a:t>)</a:t>
            </a:r>
            <a:r>
              <a:rPr lang="zh-CN" altLang="en-US" b="1" dirty="0"/>
              <a:t>：</a:t>
            </a:r>
            <a:r>
              <a:rPr lang="zh-CN" altLang="en-US" sz="2800" b="1" dirty="0"/>
              <a:t>对于无向图</a:t>
            </a:r>
            <a:r>
              <a:rPr lang="en-US" altLang="x-none" sz="2800" b="1" dirty="0"/>
              <a:t>G=(V</a:t>
            </a:r>
            <a:r>
              <a:rPr lang="zh-CN" altLang="en-US" sz="2800" b="1" dirty="0"/>
              <a:t>，</a:t>
            </a:r>
            <a:r>
              <a:rPr lang="en-US" altLang="x-none" sz="2800" b="1" dirty="0"/>
              <a:t>E)</a:t>
            </a:r>
            <a:r>
              <a:rPr lang="zh-CN" altLang="en-US" sz="2800" b="1" dirty="0"/>
              <a:t>，若边</a:t>
            </a:r>
            <a:r>
              <a:rPr lang="en-US" altLang="x-none" sz="2800" b="1" dirty="0"/>
              <a:t>(v,w)</a:t>
            </a:r>
            <a:r>
              <a:rPr lang="en-US" altLang="x-none" sz="2800" b="1" dirty="0">
                <a:latin typeface="楷体_GB2312" pitchFamily="1" charset="-122"/>
                <a:ea typeface="楷体_GB2312" pitchFamily="1" charset="-122"/>
                <a:sym typeface="Symbol" panose="05050102010706020507" pitchFamily="2" charset="2"/>
              </a:rPr>
              <a:t></a:t>
            </a:r>
            <a:r>
              <a:rPr lang="en-US" altLang="x-none" sz="2800" b="1" dirty="0">
                <a:ea typeface="Arial Unicode MS" panose="020B0604020202020204" charset="-122"/>
              </a:rPr>
              <a:t>E</a:t>
            </a:r>
            <a:r>
              <a:rPr lang="zh-CN" altLang="en-US" sz="2800" b="1" dirty="0"/>
              <a:t>，则称顶点</a:t>
            </a:r>
            <a:r>
              <a:rPr lang="en-US" altLang="x-none" sz="2800" b="1" dirty="0"/>
              <a:t>v</a:t>
            </a:r>
            <a:r>
              <a:rPr lang="zh-CN" altLang="en-US" sz="2800" b="1" dirty="0"/>
              <a:t>和</a:t>
            </a:r>
            <a:r>
              <a:rPr lang="en-US" altLang="x-none" sz="2800" b="1" dirty="0"/>
              <a:t>w </a:t>
            </a:r>
            <a:r>
              <a:rPr lang="zh-CN" altLang="en-US" sz="2800" b="1" dirty="0"/>
              <a:t>互为</a:t>
            </a:r>
            <a:r>
              <a:rPr lang="zh-CN" altLang="en-US" sz="2800" b="1" dirty="0">
                <a:solidFill>
                  <a:schemeClr val="folHlink"/>
                </a:solidFill>
              </a:rPr>
              <a:t>邻接点</a:t>
            </a:r>
            <a:r>
              <a:rPr lang="zh-CN" altLang="en-US" sz="2800" b="1" dirty="0"/>
              <a:t>，即</a:t>
            </a:r>
            <a:r>
              <a:rPr lang="en-US" altLang="x-none" sz="2800" b="1" dirty="0"/>
              <a:t>v</a:t>
            </a:r>
            <a:r>
              <a:rPr lang="zh-CN" altLang="en-US" sz="2800" b="1" dirty="0"/>
              <a:t>和</a:t>
            </a:r>
            <a:r>
              <a:rPr lang="en-US" altLang="x-none" sz="2800" b="1" dirty="0"/>
              <a:t>w</a:t>
            </a:r>
            <a:r>
              <a:rPr lang="zh-CN" altLang="en-US" sz="2800" b="1" dirty="0"/>
              <a:t>相邻接。边</a:t>
            </a:r>
            <a:r>
              <a:rPr lang="en-US" altLang="x-none" sz="2800" b="1" dirty="0"/>
              <a:t>(v,w)</a:t>
            </a:r>
            <a:r>
              <a:rPr lang="zh-CN" altLang="en-US" sz="2800" b="1" dirty="0">
                <a:solidFill>
                  <a:schemeClr val="folHlink"/>
                </a:solidFill>
              </a:rPr>
              <a:t>依附</a:t>
            </a:r>
            <a:r>
              <a:rPr lang="en-US" altLang="x-none" sz="2800" b="1" dirty="0"/>
              <a:t>(</a:t>
            </a:r>
            <a:r>
              <a:rPr lang="en-US" altLang="x-none" sz="2800" b="1" dirty="0">
                <a:solidFill>
                  <a:schemeClr val="accent1"/>
                </a:solidFill>
              </a:rPr>
              <a:t>incident</a:t>
            </a:r>
            <a:r>
              <a:rPr lang="en-US" altLang="x-none" sz="2800" b="1" dirty="0"/>
              <a:t>)</a:t>
            </a:r>
            <a:r>
              <a:rPr lang="zh-CN" altLang="en-US" sz="2800" b="1" dirty="0"/>
              <a:t>与顶点</a:t>
            </a:r>
            <a:r>
              <a:rPr lang="en-US" altLang="x-none" sz="2800" b="1" dirty="0"/>
              <a:t>v</a:t>
            </a:r>
            <a:r>
              <a:rPr lang="zh-CN" altLang="en-US" sz="2800" b="1" dirty="0"/>
              <a:t>和</a:t>
            </a:r>
            <a:r>
              <a:rPr lang="en-US" altLang="x-none" sz="2800" b="1" dirty="0"/>
              <a:t>w </a:t>
            </a:r>
            <a:r>
              <a:rPr lang="zh-CN" altLang="en-US" sz="2800" b="1" dirty="0"/>
              <a:t>。</a:t>
            </a:r>
            <a:endParaRPr lang="zh-CN" altLang="en-US" sz="2800" b="1" dirty="0"/>
          </a:p>
          <a:p>
            <a:pPr marL="0" indent="0">
              <a:lnSpc>
                <a:spcPct val="110000"/>
              </a:lnSpc>
              <a:buNone/>
            </a:pPr>
            <a:r>
              <a:rPr lang="zh-CN" altLang="en-US" sz="2800" b="1" dirty="0"/>
              <a:t>        对于有向图</a:t>
            </a:r>
            <a:r>
              <a:rPr lang="en-US" altLang="x-none" sz="2800" b="1" dirty="0"/>
              <a:t>G=(V </a:t>
            </a:r>
            <a:r>
              <a:rPr lang="zh-CN" altLang="en-US" sz="2800" b="1" dirty="0"/>
              <a:t>，</a:t>
            </a:r>
            <a:r>
              <a:rPr lang="en-US" altLang="x-none" sz="2800" b="1" dirty="0"/>
              <a:t>E)</a:t>
            </a:r>
            <a:r>
              <a:rPr lang="zh-CN" altLang="en-US" sz="2800" b="1" dirty="0"/>
              <a:t>，若有向弧</a:t>
            </a:r>
            <a:r>
              <a:rPr lang="en-US" altLang="x-none" sz="2800" b="1" dirty="0"/>
              <a:t>&lt;v,w&gt;</a:t>
            </a:r>
            <a:r>
              <a:rPr lang="en-US" altLang="x-none" sz="2800" b="1" dirty="0">
                <a:latin typeface="楷体_GB2312" pitchFamily="1" charset="-122"/>
                <a:ea typeface="楷体_GB2312" pitchFamily="1" charset="-122"/>
                <a:sym typeface="Symbol" panose="05050102010706020507" pitchFamily="2" charset="2"/>
              </a:rPr>
              <a:t></a:t>
            </a:r>
            <a:r>
              <a:rPr lang="en-US" altLang="x-none" sz="2800" b="1" dirty="0">
                <a:ea typeface="Arial Unicode MS" panose="020B0604020202020204" charset="-122"/>
              </a:rPr>
              <a:t>E</a:t>
            </a:r>
            <a:r>
              <a:rPr lang="zh-CN" altLang="en-US" sz="2800" b="1" dirty="0"/>
              <a:t>，则称顶点</a:t>
            </a:r>
            <a:r>
              <a:rPr lang="en-US" altLang="x-none" sz="2800" b="1" dirty="0"/>
              <a:t>v</a:t>
            </a:r>
            <a:r>
              <a:rPr lang="en-US" altLang="x-none" sz="2800" b="1" dirty="0">
                <a:solidFill>
                  <a:schemeClr val="folHlink"/>
                </a:solidFill>
              </a:rPr>
              <a:t> </a:t>
            </a:r>
            <a:r>
              <a:rPr lang="en-US" altLang="x-none" sz="2800" b="1" dirty="0"/>
              <a:t>“</a:t>
            </a:r>
            <a:r>
              <a:rPr lang="zh-CN" altLang="en-US" sz="2800" b="1" dirty="0">
                <a:solidFill>
                  <a:schemeClr val="folHlink"/>
                </a:solidFill>
              </a:rPr>
              <a:t>邻接到</a:t>
            </a:r>
            <a:r>
              <a:rPr lang="zh-CN" altLang="en-US" sz="2800" b="1" dirty="0"/>
              <a:t>”顶点</a:t>
            </a:r>
            <a:r>
              <a:rPr lang="en-US" altLang="x-none" sz="2800" b="1" dirty="0"/>
              <a:t>w</a:t>
            </a:r>
            <a:r>
              <a:rPr lang="zh-CN" altLang="en-US" sz="2800" b="1" dirty="0"/>
              <a:t>，顶点</a:t>
            </a:r>
            <a:r>
              <a:rPr lang="en-US" altLang="x-none" sz="2800" b="1" dirty="0"/>
              <a:t>w “</a:t>
            </a:r>
            <a:r>
              <a:rPr lang="zh-CN" altLang="en-US" sz="2800" b="1" dirty="0">
                <a:solidFill>
                  <a:schemeClr val="folHlink"/>
                </a:solidFill>
              </a:rPr>
              <a:t>邻接自</a:t>
            </a:r>
            <a:r>
              <a:rPr lang="zh-CN" altLang="en-US" sz="2800" b="1" dirty="0"/>
              <a:t>”顶点</a:t>
            </a:r>
            <a:r>
              <a:rPr lang="en-US" altLang="x-none" sz="2800" b="1" dirty="0"/>
              <a:t>v </a:t>
            </a:r>
            <a:r>
              <a:rPr lang="zh-CN" altLang="en-US" sz="2800" b="1" dirty="0"/>
              <a:t>，弧</a:t>
            </a:r>
            <a:r>
              <a:rPr lang="en-US" altLang="x-none" sz="2800" b="1" dirty="0"/>
              <a:t>&lt;v,w&gt; </a:t>
            </a:r>
            <a:r>
              <a:rPr lang="zh-CN" altLang="en-US" sz="2800" b="1" dirty="0"/>
              <a:t>与顶点</a:t>
            </a:r>
            <a:r>
              <a:rPr lang="en-US" altLang="x-none" sz="2800" b="1" dirty="0"/>
              <a:t>v</a:t>
            </a:r>
            <a:r>
              <a:rPr lang="zh-CN" altLang="en-US" sz="2800" b="1" dirty="0"/>
              <a:t>和</a:t>
            </a:r>
            <a:r>
              <a:rPr lang="en-US" altLang="x-none" sz="2800" b="1" dirty="0"/>
              <a:t>w</a:t>
            </a:r>
            <a:r>
              <a:rPr lang="en-US" altLang="x-none" sz="2800" b="1" dirty="0">
                <a:solidFill>
                  <a:schemeClr val="folHlink"/>
                </a:solidFill>
              </a:rPr>
              <a:t> </a:t>
            </a:r>
            <a:r>
              <a:rPr lang="en-US" altLang="x-none" sz="2800" b="1" dirty="0"/>
              <a:t>“</a:t>
            </a:r>
            <a:r>
              <a:rPr lang="zh-CN" altLang="en-US" sz="2800" b="1" dirty="0">
                <a:solidFill>
                  <a:schemeClr val="folHlink"/>
                </a:solidFill>
              </a:rPr>
              <a:t>相关联</a:t>
            </a:r>
            <a:r>
              <a:rPr lang="zh-CN" altLang="en-US" sz="2800" b="1" dirty="0"/>
              <a:t>” 。</a:t>
            </a:r>
            <a:endParaRPr lang="zh-CN" altLang="en-US" sz="2800" b="1" dirty="0"/>
          </a:p>
          <a:p>
            <a:pPr marL="0" indent="0">
              <a:lnSpc>
                <a:spcPct val="110000"/>
              </a:lnSpc>
              <a:buNone/>
            </a:pPr>
            <a:r>
              <a:rPr lang="zh-CN" altLang="en-US" b="1" dirty="0">
                <a:solidFill>
                  <a:schemeClr val="folHlink"/>
                </a:solidFill>
              </a:rPr>
              <a:t>       顶点的度、入度、出度</a:t>
            </a:r>
            <a:r>
              <a:rPr lang="zh-CN" altLang="en-US" b="1" dirty="0"/>
              <a:t>：</a:t>
            </a:r>
            <a:r>
              <a:rPr lang="zh-CN" altLang="en-US" sz="2800" b="1" dirty="0"/>
              <a:t>对于无向图</a:t>
            </a:r>
            <a:r>
              <a:rPr lang="en-US" altLang="x-none" sz="2800" b="1" dirty="0"/>
              <a:t>G=(V</a:t>
            </a:r>
            <a:r>
              <a:rPr lang="zh-CN" altLang="en-US" sz="2800" b="1" dirty="0"/>
              <a:t>，</a:t>
            </a:r>
            <a:r>
              <a:rPr lang="en-US" altLang="x-none" sz="2800" b="1" dirty="0"/>
              <a:t>E)</a:t>
            </a:r>
            <a:r>
              <a:rPr lang="zh-CN" altLang="en-US" sz="2800" b="1" dirty="0"/>
              <a:t>， </a:t>
            </a:r>
            <a:r>
              <a:rPr lang="zh-CN" altLang="en-US" sz="2800" b="1" dirty="0">
                <a:latin typeface="宋体" panose="02010600030101010101" pitchFamily="2" charset="-122"/>
                <a:sym typeface="Symbol" panose="05050102010706020507" pitchFamily="2" charset="2"/>
              </a:rPr>
              <a:t></a:t>
            </a:r>
            <a:r>
              <a:rPr lang="en-US" altLang="x-none" sz="2800" b="1" dirty="0"/>
              <a:t>v</a:t>
            </a:r>
            <a:r>
              <a:rPr lang="en-US" altLang="x-none" sz="2800" b="1" baseline="-18000" dirty="0"/>
              <a:t>i</a:t>
            </a:r>
            <a:r>
              <a:rPr lang="en-US" altLang="x-none" sz="2800" b="1" dirty="0">
                <a:latin typeface="楷体_GB2312" pitchFamily="1" charset="-122"/>
                <a:ea typeface="楷体_GB2312" pitchFamily="1" charset="-122"/>
                <a:sym typeface="Symbol" panose="05050102010706020507" pitchFamily="2" charset="2"/>
              </a:rPr>
              <a:t></a:t>
            </a:r>
            <a:r>
              <a:rPr lang="en-US" altLang="x-none" sz="2800" b="1" dirty="0">
                <a:ea typeface="Arial Unicode MS" panose="020B0604020202020204" charset="-122"/>
              </a:rPr>
              <a:t>V</a:t>
            </a:r>
            <a:r>
              <a:rPr lang="zh-CN" altLang="en-US" sz="2800" b="1" dirty="0"/>
              <a:t>，图</a:t>
            </a:r>
            <a:r>
              <a:rPr lang="en-US" altLang="x-none" sz="2800" b="1" dirty="0"/>
              <a:t>G</a:t>
            </a:r>
            <a:r>
              <a:rPr lang="zh-CN" altLang="en-US" sz="2800" b="1" dirty="0"/>
              <a:t>中</a:t>
            </a:r>
            <a:r>
              <a:rPr lang="zh-CN" altLang="en-US" sz="2800" b="1" dirty="0">
                <a:solidFill>
                  <a:schemeClr val="accent1"/>
                </a:solidFill>
              </a:rPr>
              <a:t>依附</a:t>
            </a:r>
            <a:r>
              <a:rPr lang="zh-CN" altLang="en-US" sz="2800" b="1" dirty="0"/>
              <a:t>于</a:t>
            </a:r>
            <a:r>
              <a:rPr lang="en-US" altLang="x-none" sz="2800" b="1" dirty="0"/>
              <a:t>v</a:t>
            </a:r>
            <a:r>
              <a:rPr lang="en-US" altLang="x-none" sz="2800" b="1" baseline="-18000" dirty="0"/>
              <a:t>i</a:t>
            </a:r>
            <a:r>
              <a:rPr lang="zh-CN" altLang="en-US" sz="2800" b="1" dirty="0"/>
              <a:t>的边的数目称为顶点</a:t>
            </a:r>
            <a:r>
              <a:rPr lang="en-US" altLang="x-none" sz="2800" b="1" dirty="0"/>
              <a:t>v</a:t>
            </a:r>
            <a:r>
              <a:rPr lang="en-US" altLang="x-none" sz="2800" b="1" baseline="-18000" dirty="0"/>
              <a:t>i</a:t>
            </a:r>
            <a:r>
              <a:rPr lang="zh-CN" altLang="en-US" sz="2800" b="1" dirty="0"/>
              <a:t>的</a:t>
            </a:r>
            <a:r>
              <a:rPr lang="zh-CN" altLang="en-US" sz="2800" b="1" dirty="0">
                <a:solidFill>
                  <a:schemeClr val="folHlink"/>
                </a:solidFill>
              </a:rPr>
              <a:t>度</a:t>
            </a:r>
            <a:r>
              <a:rPr lang="en-US" altLang="x-none" sz="2800" b="1" dirty="0"/>
              <a:t>(</a:t>
            </a:r>
            <a:r>
              <a:rPr lang="en-US" altLang="x-none" sz="2800" b="1" dirty="0">
                <a:solidFill>
                  <a:schemeClr val="accent1"/>
                </a:solidFill>
              </a:rPr>
              <a:t>degree</a:t>
            </a:r>
            <a:r>
              <a:rPr lang="en-US" altLang="x-none" sz="2800" b="1" dirty="0"/>
              <a:t>)</a:t>
            </a:r>
            <a:r>
              <a:rPr lang="zh-CN" altLang="en-US" sz="2800" b="1" dirty="0"/>
              <a:t>，记为</a:t>
            </a:r>
            <a:r>
              <a:rPr lang="en-US" altLang="x-none" sz="2800" b="1" dirty="0"/>
              <a:t>TD(v</a:t>
            </a:r>
            <a:r>
              <a:rPr lang="en-US" altLang="x-none" sz="2800" b="1" baseline="-18000" dirty="0"/>
              <a:t>i</a:t>
            </a:r>
            <a:r>
              <a:rPr lang="en-US" altLang="x-none" sz="2800" b="1" dirty="0"/>
              <a:t>)</a:t>
            </a:r>
            <a:r>
              <a:rPr lang="zh-CN" altLang="en-US" sz="2800" b="1" dirty="0"/>
              <a:t>。</a:t>
            </a:r>
            <a:endParaRPr lang="zh-CN" altLang="en-US" sz="2800" b="1"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5681" name="矩形 501761"/>
          <p:cNvSpPr/>
          <p:nvPr/>
        </p:nvSpPr>
        <p:spPr>
          <a:xfrm>
            <a:off x="1676400" y="188913"/>
            <a:ext cx="8812213" cy="6400800"/>
          </a:xfrm>
          <a:prstGeom prst="rect">
            <a:avLst/>
          </a:prstGeom>
          <a:noFill/>
          <a:ln w="9525">
            <a:noFill/>
          </a:ln>
        </p:spPr>
        <p:txBody>
          <a:bodyPr anchor="t"/>
          <a:p>
            <a:pPr marL="1435100" lvl="4" indent="0" eaLnBrk="1" hangingPunct="1">
              <a:lnSpc>
                <a:spcPct val="110000"/>
              </a:lnSpc>
              <a:spcBef>
                <a:spcPct val="1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ptr=(CSNode *)malloc(sizeof(CSNode))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ptr-&gt;data=G-&gt;AdjList[k].data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ptr-&gt;firstchild=T-&gt;nextsibling=NULL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if  (q==NULL)  T-&gt;firstchild=ptr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else  q-&gt;nextsibling=ptr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q=ptr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Q-&gt;elem[++Q-&gt;rear]=k ;  </a:t>
            </a:r>
            <a:r>
              <a:rPr lang="en-US" altLang="x-none" sz="2400" b="1" dirty="0">
                <a:latin typeface="Times New Roman" panose="02020603050405020304" pitchFamily="2" charset="0"/>
                <a:ea typeface="宋体" panose="02010600030101010101" pitchFamily="2" charset="-122"/>
              </a:rPr>
              <a:t>/*   k</a:t>
            </a:r>
            <a:r>
              <a:rPr lang="zh-CN" altLang="en-US" sz="2400" b="1" dirty="0">
                <a:latin typeface="Times New Roman" panose="02020603050405020304" pitchFamily="2" charset="0"/>
                <a:ea typeface="宋体" panose="02010600030101010101" pitchFamily="2" charset="-122"/>
              </a:rPr>
              <a:t>入对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a:t>
            </a:r>
            <a:r>
              <a:rPr lang="en-US" altLang="x-none" sz="2400" b="1" dirty="0">
                <a:latin typeface="Times New Roman" panose="02020603050405020304" pitchFamily="2" charset="0"/>
                <a:ea typeface="宋体" panose="02010600030101010101" pitchFamily="2" charset="-122"/>
              </a:rPr>
              <a:t>/*   end  if   */</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p=p-&gt;nextarc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end  while  p  */</a:t>
            </a:r>
            <a:endParaRPr lang="en-US" altLang="x-none" sz="24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end whil  Q  */</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return(T)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a:t>
            </a:r>
            <a:r>
              <a:rPr lang="zh-CN" altLang="en-US" sz="2400" b="1" dirty="0">
                <a:latin typeface="Times New Roman" panose="02020603050405020304" pitchFamily="2" charset="0"/>
                <a:ea typeface="宋体" panose="02010600030101010101" pitchFamily="2" charset="-122"/>
              </a:rPr>
              <a:t>求图</a:t>
            </a:r>
            <a:r>
              <a:rPr lang="en-US" altLang="x-none" sz="2400" b="1" dirty="0">
                <a:latin typeface="Times New Roman" panose="02020603050405020304" pitchFamily="2" charset="0"/>
                <a:ea typeface="宋体" panose="02010600030101010101" pitchFamily="2" charset="-122"/>
              </a:rPr>
              <a:t>G</a:t>
            </a:r>
            <a:r>
              <a:rPr lang="zh-CN" altLang="en-US" sz="2400" b="1" dirty="0">
                <a:latin typeface="Times New Roman" panose="02020603050405020304" pitchFamily="2" charset="0"/>
                <a:ea typeface="宋体" panose="02010600030101010101" pitchFamily="2" charset="-122"/>
              </a:rPr>
              <a:t>广度优先生成树算法</a:t>
            </a:r>
            <a:r>
              <a:rPr lang="en-US" altLang="x-none" sz="2400" b="1" dirty="0">
                <a:latin typeface="Times New Roman" panose="02020603050405020304" pitchFamily="2" charset="0"/>
                <a:ea typeface="宋体" panose="02010600030101010101" pitchFamily="2" charset="-122"/>
              </a:rPr>
              <a:t>BFStree*/ </a:t>
            </a:r>
            <a:endParaRPr lang="en-US" altLang="x-none" sz="2400" b="1" dirty="0">
              <a:latin typeface="Times New Roman" panose="02020603050405020304" pitchFamily="2" charset="0"/>
              <a:ea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6705" name="矩形 502785"/>
          <p:cNvSpPr/>
          <p:nvPr/>
        </p:nvSpPr>
        <p:spPr>
          <a:xfrm>
            <a:off x="1676400" y="152400"/>
            <a:ext cx="8839200" cy="6477000"/>
          </a:xfrm>
          <a:prstGeom prst="rect">
            <a:avLst/>
          </a:prstGeom>
          <a:noFill/>
          <a:ln w="9525">
            <a:noFill/>
          </a:ln>
        </p:spPr>
        <p:txBody>
          <a:bodyPr anchor="t"/>
          <a:p>
            <a:pPr>
              <a:lnSpc>
                <a:spcPct val="110000"/>
              </a:lnSpc>
              <a:spcBef>
                <a:spcPct val="10000"/>
              </a:spcBef>
            </a:pPr>
            <a:r>
              <a:rPr lang="en-US" altLang="x-none" sz="3200" b="1" dirty="0">
                <a:solidFill>
                  <a:schemeClr val="folHlink"/>
                </a:solidFill>
                <a:latin typeface="Times New Roman" panose="02020603050405020304" pitchFamily="2" charset="0"/>
                <a:ea typeface="宋体" panose="02010600030101010101" pitchFamily="2" charset="-122"/>
              </a:rPr>
              <a:t>(3)  </a:t>
            </a:r>
            <a:r>
              <a:rPr lang="zh-CN" altLang="en-US" sz="3200" b="1" dirty="0">
                <a:solidFill>
                  <a:schemeClr val="folHlink"/>
                </a:solidFill>
                <a:latin typeface="Times New Roman" panose="02020603050405020304" pitchFamily="2" charset="0"/>
                <a:ea typeface="宋体" panose="02010600030101010101" pitchFamily="2" charset="-122"/>
              </a:rPr>
              <a:t>图的生成森林算法</a:t>
            </a:r>
            <a:endParaRPr lang="zh-CN" altLang="en-US" sz="3200" b="1" dirty="0">
              <a:solidFill>
                <a:schemeClr val="tx2"/>
              </a:solidFill>
              <a:latin typeface="Times New Roman" panose="02020603050405020304" pitchFamily="2" charset="0"/>
              <a:ea typeface="宋体" panose="02010600030101010101" pitchFamily="2" charset="-122"/>
            </a:endParaRPr>
          </a:p>
          <a:p>
            <a:pPr>
              <a:lnSpc>
                <a:spcPct val="110000"/>
              </a:lnSpc>
              <a:spcBef>
                <a:spcPct val="10000"/>
              </a:spcBef>
            </a:pPr>
            <a:r>
              <a:rPr lang="en-US" altLang="x-none" sz="2800" b="1" dirty="0">
                <a:latin typeface="Times New Roman" panose="02020603050405020304" pitchFamily="2" charset="0"/>
                <a:ea typeface="宋体" panose="02010600030101010101" pitchFamily="2" charset="-122"/>
              </a:rPr>
              <a:t>CSNode  *DFSForest(ALGraph *G)</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CSNode  *T , *ptr , *q ;  int w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(w=0; w&lt;G-&gt;vexnum; w++) Visited[w]=FALSE;</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T=NULL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(w=0 ; w&lt;G-&gt;vexnum ; w++) </a:t>
            </a:r>
            <a:endParaRPr lang="en-US" altLang="x-none" sz="2800" b="1" dirty="0">
              <a:latin typeface="Times New Roman" panose="02020603050405020304" pitchFamily="2" charset="0"/>
              <a:ea typeface="宋体" panose="02010600030101010101" pitchFamily="2" charset="-122"/>
            </a:endParaRPr>
          </a:p>
          <a:p>
            <a:pPr marL="107823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(!Visited[w])</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ptr=DFStree(G, w)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if  (T==NULL)  T=ptr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else  q-&gt;nextsibling=ptr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q=ptr ;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return(T)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3810" name="标题 503809"/>
          <p:cNvSpPr>
            <a:spLocks noGrp="1"/>
          </p:cNvSpPr>
          <p:nvPr>
            <p:ph type="title"/>
          </p:nvPr>
        </p:nvSpPr>
        <p:spPr>
          <a:xfrm>
            <a:off x="2209800" y="152400"/>
            <a:ext cx="6934200" cy="685800"/>
          </a:xfrm>
        </p:spPr>
        <p:txBody>
          <a:bodyPr lIns="92075" tIns="46038" rIns="92075" bIns="46038" anchor="ctr"/>
          <a:p>
            <a:pPr fontAlgn="base"/>
            <a:r>
              <a:rPr lang="en-US" altLang="x-none" b="1" strike="noStrike" noProof="1" dirty="0">
                <a:latin typeface="Times New Roman" panose="02020603050405020304" pitchFamily="2" charset="0"/>
              </a:rPr>
              <a:t>7.4.2</a:t>
            </a:r>
            <a:r>
              <a:rPr lang="en-US" altLang="x-none" strike="noStrike" noProof="1" dirty="0">
                <a:latin typeface="Times New Roman" panose="02020603050405020304" pitchFamily="2" charset="0"/>
              </a:rPr>
              <a:t>  </a:t>
            </a:r>
            <a:r>
              <a:rPr lang="zh-CN" altLang="en-US" b="1" strike="noStrike" noProof="1" dirty="0">
                <a:latin typeface="楷体_GB2312" pitchFamily="1" charset="-122"/>
                <a:ea typeface="楷体_GB2312" pitchFamily="1" charset="-122"/>
              </a:rPr>
              <a:t>有向图的强连通分量</a:t>
            </a:r>
            <a:endParaRPr lang="zh-CN" altLang="en-US" b="1" strike="noStrike" noProof="1" dirty="0">
              <a:latin typeface="楷体_GB2312" pitchFamily="1" charset="-122"/>
              <a:ea typeface="楷体_GB2312" pitchFamily="1" charset="-122"/>
            </a:endParaRPr>
          </a:p>
        </p:txBody>
      </p:sp>
      <p:sp>
        <p:nvSpPr>
          <p:cNvPr id="457730" name="矩形 503810"/>
          <p:cNvSpPr/>
          <p:nvPr/>
        </p:nvSpPr>
        <p:spPr>
          <a:xfrm>
            <a:off x="1676400" y="990600"/>
            <a:ext cx="8839200" cy="5678488"/>
          </a:xfrm>
          <a:prstGeom prst="rect">
            <a:avLst/>
          </a:prstGeom>
          <a:noFill/>
          <a:ln w="9525">
            <a:noFill/>
          </a:ln>
        </p:spPr>
        <p:txBody>
          <a:bodyPr anchor="t"/>
          <a:p>
            <a:pPr>
              <a:lnSpc>
                <a:spcPct val="110000"/>
              </a:lnSpc>
              <a:spcBef>
                <a:spcPct val="20000"/>
              </a:spcBef>
              <a:spcAft>
                <a:spcPct val="30000"/>
              </a:spcAft>
              <a:buClr>
                <a:schemeClr val="accent2"/>
              </a:buClr>
              <a:buSzPct val="80000"/>
              <a:buFont typeface="Wingdings" panose="05000000000000000000" pitchFamily="2" charset="2"/>
              <a:buNone/>
            </a:pPr>
            <a:r>
              <a:rPr lang="zh-CN" altLang="en-US" sz="2800"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对于有向图，在其每一个</a:t>
            </a:r>
            <a:r>
              <a:rPr lang="zh-CN" altLang="en-US" sz="2800" b="1" dirty="0">
                <a:solidFill>
                  <a:schemeClr val="folHlink"/>
                </a:solidFill>
                <a:latin typeface="宋体" panose="02010600030101010101" pitchFamily="2" charset="-122"/>
                <a:ea typeface="宋体" panose="02010600030101010101" pitchFamily="2" charset="-122"/>
              </a:rPr>
              <a:t>强连通分量中</a:t>
            </a:r>
            <a:r>
              <a:rPr lang="zh-CN" altLang="en-US" sz="2800" b="1" dirty="0">
                <a:latin typeface="宋体" panose="02010600030101010101" pitchFamily="2" charset="-122"/>
                <a:ea typeface="宋体" panose="02010600030101010101" pitchFamily="2" charset="-122"/>
              </a:rPr>
              <a:t>，</a:t>
            </a:r>
            <a:r>
              <a:rPr lang="zh-CN" altLang="en-US" sz="2800" b="1" dirty="0">
                <a:solidFill>
                  <a:schemeClr val="folHlink"/>
                </a:solidFill>
                <a:latin typeface="宋体" panose="02010600030101010101" pitchFamily="2" charset="-122"/>
                <a:ea typeface="宋体" panose="02010600030101010101" pitchFamily="2" charset="-122"/>
              </a:rPr>
              <a:t>任何两个顶点都是可达的</a:t>
            </a:r>
            <a:r>
              <a:rPr lang="zh-CN" altLang="en-US" sz="2800" b="1" dirty="0">
                <a:latin typeface="宋体" panose="02010600030101010101" pitchFamily="2" charset="-122"/>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V</a:t>
            </a:r>
            <a:r>
              <a:rPr lang="en-US" altLang="x-none"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G</a:t>
            </a:r>
            <a:r>
              <a:rPr lang="zh-CN" altLang="en-US" sz="2800" b="1" dirty="0">
                <a:latin typeface="宋体" panose="02010600030101010101" pitchFamily="2" charset="-122"/>
                <a:ea typeface="宋体" panose="02010600030101010101" pitchFamily="2" charset="-122"/>
              </a:rPr>
              <a:t>，与</a:t>
            </a:r>
            <a:r>
              <a:rPr lang="en-US" altLang="x-none" sz="2800" b="1" dirty="0">
                <a:latin typeface="Times New Roman" panose="02020603050405020304" pitchFamily="2" charset="0"/>
                <a:ea typeface="宋体" panose="02010600030101010101" pitchFamily="2" charset="-122"/>
              </a:rPr>
              <a:t>V</a:t>
            </a:r>
            <a:r>
              <a:rPr lang="zh-CN" altLang="en-US" sz="2800" b="1" dirty="0">
                <a:latin typeface="Times New Roman" panose="02020603050405020304" pitchFamily="2" charset="0"/>
                <a:ea typeface="宋体" panose="02010600030101010101" pitchFamily="2" charset="-122"/>
              </a:rPr>
              <a:t>可相互到达的所有顶点就是包含</a:t>
            </a:r>
            <a:r>
              <a:rPr lang="en-US" altLang="x-none" sz="2800" b="1" dirty="0">
                <a:latin typeface="Times New Roman" panose="02020603050405020304" pitchFamily="2" charset="0"/>
                <a:ea typeface="宋体" panose="02010600030101010101" pitchFamily="2" charset="-122"/>
              </a:rPr>
              <a:t>V</a:t>
            </a:r>
            <a:r>
              <a:rPr lang="zh-CN" altLang="en-US" sz="2800" b="1" dirty="0">
                <a:latin typeface="Times New Roman" panose="02020603050405020304" pitchFamily="2" charset="0"/>
                <a:ea typeface="宋体" panose="02010600030101010101" pitchFamily="2" charset="-122"/>
              </a:rPr>
              <a:t>的强连通分量的所有顶点</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设从</a:t>
            </a:r>
            <a:r>
              <a:rPr lang="en-US" altLang="x-none" sz="2800" b="1" dirty="0">
                <a:latin typeface="Times New Roman" panose="02020603050405020304" pitchFamily="2" charset="0"/>
                <a:ea typeface="宋体" panose="02010600030101010101" pitchFamily="2" charset="-122"/>
              </a:rPr>
              <a:t>V</a:t>
            </a:r>
            <a:r>
              <a:rPr lang="zh-CN" altLang="en-US" sz="2800" b="1" dirty="0">
                <a:latin typeface="Times New Roman" panose="02020603050405020304" pitchFamily="2" charset="0"/>
                <a:ea typeface="宋体" panose="02010600030101010101" pitchFamily="2" charset="-122"/>
              </a:rPr>
              <a:t>可到达 </a:t>
            </a:r>
            <a:r>
              <a:rPr lang="en-US" altLang="x-none" sz="2800" b="1" dirty="0">
                <a:latin typeface="Times New Roman" panose="02020603050405020304" pitchFamily="2" charset="0"/>
                <a:ea typeface="宋体" panose="02010600030101010101" pitchFamily="2" charset="-122"/>
              </a:rPr>
              <a:t>(</a:t>
            </a:r>
            <a:r>
              <a:rPr lang="zh-CN" altLang="en-US" sz="2800" b="1" dirty="0">
                <a:solidFill>
                  <a:schemeClr val="folHlink"/>
                </a:solidFill>
                <a:latin typeface="Times New Roman" panose="02020603050405020304" pitchFamily="2" charset="0"/>
                <a:ea typeface="宋体" panose="02010600030101010101" pitchFamily="2" charset="-122"/>
              </a:rPr>
              <a:t>以</a:t>
            </a:r>
            <a:r>
              <a:rPr lang="en-US" altLang="x-none" sz="2800" b="1" dirty="0">
                <a:solidFill>
                  <a:schemeClr val="folHlink"/>
                </a:solidFill>
                <a:latin typeface="Times New Roman" panose="02020603050405020304" pitchFamily="2" charset="0"/>
                <a:ea typeface="宋体" panose="02010600030101010101" pitchFamily="2" charset="-122"/>
              </a:rPr>
              <a:t>V</a:t>
            </a:r>
            <a:r>
              <a:rPr lang="zh-CN" altLang="en-US" sz="2800" b="1" dirty="0">
                <a:solidFill>
                  <a:schemeClr val="folHlink"/>
                </a:solidFill>
                <a:latin typeface="Times New Roman" panose="02020603050405020304" pitchFamily="2" charset="0"/>
                <a:ea typeface="宋体" panose="02010600030101010101" pitchFamily="2" charset="-122"/>
              </a:rPr>
              <a:t>为起点的所有有向路径的终点</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的顶点集合为</a:t>
            </a:r>
            <a:r>
              <a:rPr lang="en-US" altLang="x-none" sz="2800" b="1" dirty="0">
                <a:latin typeface="Times New Roman" panose="02020603050405020304" pitchFamily="2" charset="0"/>
                <a:ea typeface="宋体" panose="02010600030101010101" pitchFamily="2" charset="-122"/>
              </a:rPr>
              <a:t>T</a:t>
            </a:r>
            <a:r>
              <a:rPr lang="en-US" altLang="x-none" sz="2800" b="1" baseline="-18000" dirty="0">
                <a:latin typeface="Times New Roman" panose="02020603050405020304" pitchFamily="2" charset="0"/>
                <a:ea typeface="宋体" panose="02010600030101010101" pitchFamily="2" charset="-122"/>
              </a:rPr>
              <a:t>1</a:t>
            </a:r>
            <a:r>
              <a:rPr lang="en-US" altLang="x-none" sz="2800" b="1" dirty="0">
                <a:latin typeface="Times New Roman" panose="02020603050405020304" pitchFamily="2" charset="0"/>
                <a:ea typeface="宋体" panose="02010600030101010101" pitchFamily="2" charset="-122"/>
              </a:rPr>
              <a:t>(G)</a:t>
            </a:r>
            <a:r>
              <a:rPr lang="zh-CN" altLang="en-US" sz="2800" b="1" dirty="0">
                <a:latin typeface="宋体" panose="02010600030101010101" pitchFamily="2" charset="-122"/>
                <a:ea typeface="宋体" panose="02010600030101010101" pitchFamily="2" charset="-122"/>
              </a:rPr>
              <a:t>，而到达</a:t>
            </a:r>
            <a:r>
              <a:rPr lang="en-US" altLang="x-none" sz="2800" b="1" dirty="0">
                <a:latin typeface="Times New Roman" panose="02020603050405020304" pitchFamily="2" charset="0"/>
                <a:ea typeface="宋体" panose="02010600030101010101" pitchFamily="2" charset="-122"/>
              </a:rPr>
              <a:t>V (</a:t>
            </a:r>
            <a:r>
              <a:rPr lang="zh-CN" altLang="en-US" sz="2800" b="1" dirty="0">
                <a:solidFill>
                  <a:schemeClr val="folHlink"/>
                </a:solidFill>
                <a:latin typeface="Times New Roman" panose="02020603050405020304" pitchFamily="2" charset="0"/>
                <a:ea typeface="宋体" panose="02010600030101010101" pitchFamily="2" charset="-122"/>
              </a:rPr>
              <a:t>以</a:t>
            </a:r>
            <a:r>
              <a:rPr lang="en-US" altLang="x-none" sz="2800" b="1" dirty="0">
                <a:solidFill>
                  <a:schemeClr val="folHlink"/>
                </a:solidFill>
                <a:latin typeface="Times New Roman" panose="02020603050405020304" pitchFamily="2" charset="0"/>
                <a:ea typeface="宋体" panose="02010600030101010101" pitchFamily="2" charset="-122"/>
              </a:rPr>
              <a:t>V</a:t>
            </a:r>
            <a:r>
              <a:rPr lang="zh-CN" altLang="en-US" sz="2800" b="1" dirty="0">
                <a:solidFill>
                  <a:schemeClr val="folHlink"/>
                </a:solidFill>
                <a:latin typeface="Times New Roman" panose="02020603050405020304" pitchFamily="2" charset="0"/>
                <a:ea typeface="宋体" panose="02010600030101010101" pitchFamily="2" charset="-122"/>
              </a:rPr>
              <a:t>为终点的所有有向路径的起点</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的顶点集合为</a:t>
            </a:r>
            <a:r>
              <a:rPr lang="en-US" altLang="x-none" sz="2800" b="1" dirty="0">
                <a:latin typeface="Times New Roman" panose="02020603050405020304" pitchFamily="2" charset="0"/>
                <a:ea typeface="宋体" panose="02010600030101010101" pitchFamily="2" charset="-122"/>
              </a:rPr>
              <a:t>T</a:t>
            </a:r>
            <a:r>
              <a:rPr lang="en-US" altLang="x-none" sz="2800" b="1" baseline="-18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(G)</a:t>
            </a:r>
            <a:r>
              <a:rPr lang="zh-CN" altLang="en-US" sz="2800" b="1" dirty="0">
                <a:latin typeface="宋体" panose="02010600030101010101" pitchFamily="2" charset="-122"/>
                <a:ea typeface="宋体" panose="02010600030101010101" pitchFamily="2" charset="-122"/>
              </a:rPr>
              <a:t>，则包含</a:t>
            </a:r>
            <a:r>
              <a:rPr lang="en-US" altLang="x-none" sz="2800" b="1" dirty="0">
                <a:latin typeface="Times New Roman" panose="02020603050405020304" pitchFamily="2" charset="0"/>
                <a:ea typeface="宋体" panose="02010600030101010101" pitchFamily="2" charset="-122"/>
              </a:rPr>
              <a:t>V</a:t>
            </a:r>
            <a:r>
              <a:rPr lang="zh-CN" altLang="en-US" sz="2800" b="1" dirty="0">
                <a:latin typeface="Times New Roman" panose="02020603050405020304" pitchFamily="2" charset="0"/>
                <a:ea typeface="宋体" panose="02010600030101010101" pitchFamily="2" charset="-122"/>
              </a:rPr>
              <a:t>的强连通分量的顶点集合是</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T</a:t>
            </a:r>
            <a:r>
              <a:rPr lang="en-US" altLang="x-none" sz="2800" b="1" baseline="-18000" dirty="0">
                <a:latin typeface="Times New Roman" panose="02020603050405020304" pitchFamily="2" charset="0"/>
                <a:ea typeface="宋体" panose="02010600030101010101" pitchFamily="2" charset="-122"/>
              </a:rPr>
              <a:t>1</a:t>
            </a:r>
            <a:r>
              <a:rPr lang="en-US" altLang="x-none" sz="2800" b="1" dirty="0">
                <a:latin typeface="Times New Roman" panose="02020603050405020304" pitchFamily="2" charset="0"/>
                <a:ea typeface="宋体" panose="02010600030101010101" pitchFamily="2" charset="-122"/>
              </a:rPr>
              <a:t>(G)∩T</a:t>
            </a:r>
            <a:r>
              <a:rPr lang="en-US" altLang="x-none" sz="2800" b="1" baseline="-18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(G) </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求有向图</a:t>
            </a:r>
            <a:r>
              <a:rPr lang="en-US" altLang="x-none" sz="2800" b="1" dirty="0">
                <a:latin typeface="Times New Roman" panose="02020603050405020304" pitchFamily="2" charset="0"/>
                <a:ea typeface="宋体" panose="02010600030101010101" pitchFamily="2" charset="-122"/>
              </a:rPr>
              <a:t>G</a:t>
            </a:r>
            <a:r>
              <a:rPr lang="zh-CN" altLang="en-US" sz="2800" b="1" dirty="0">
                <a:latin typeface="Times New Roman" panose="02020603050405020304" pitchFamily="2" charset="0"/>
                <a:ea typeface="宋体" panose="02010600030101010101" pitchFamily="2" charset="-122"/>
              </a:rPr>
              <a:t>的强连通分量的基本步骤是</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⑴ 对</a:t>
            </a:r>
            <a:r>
              <a:rPr lang="en-US" altLang="x-none" sz="2800" b="1" dirty="0">
                <a:latin typeface="Times New Roman" panose="02020603050405020304" pitchFamily="2" charset="0"/>
                <a:ea typeface="宋体" panose="02010600030101010101" pitchFamily="2" charset="-122"/>
              </a:rPr>
              <a:t>G</a:t>
            </a:r>
            <a:r>
              <a:rPr lang="zh-CN" altLang="en-US" sz="2800" b="1" dirty="0">
                <a:latin typeface="Times New Roman" panose="02020603050405020304" pitchFamily="2" charset="0"/>
                <a:ea typeface="宋体" panose="02010600030101010101" pitchFamily="2" charset="-122"/>
              </a:rPr>
              <a:t>进行深度优先遍历</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生成</a:t>
            </a:r>
            <a:r>
              <a:rPr lang="en-US" altLang="x-none" sz="2800" b="1" dirty="0">
                <a:latin typeface="Times New Roman" panose="02020603050405020304" pitchFamily="2" charset="0"/>
                <a:ea typeface="宋体" panose="02010600030101010101" pitchFamily="2" charset="-122"/>
              </a:rPr>
              <a:t>G</a:t>
            </a:r>
            <a:r>
              <a:rPr lang="zh-CN" altLang="en-US" sz="2800" b="1" dirty="0">
                <a:latin typeface="Times New Roman" panose="02020603050405020304" pitchFamily="2" charset="0"/>
                <a:ea typeface="宋体" panose="02010600030101010101" pitchFamily="2" charset="-122"/>
              </a:rPr>
              <a:t>的深度优先生成森林</a:t>
            </a:r>
            <a:r>
              <a:rPr lang="en-US" altLang="x-none" sz="2800" b="1" dirty="0">
                <a:latin typeface="Times New Roman" panose="02020603050405020304" pitchFamily="2" charset="0"/>
                <a:ea typeface="宋体" panose="02010600030101010101" pitchFamily="2" charset="-122"/>
              </a:rPr>
              <a:t>T</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⑵</a:t>
            </a:r>
            <a:r>
              <a:rPr lang="zh-CN" altLang="en-US" sz="2800" b="1" dirty="0">
                <a:latin typeface="Times New Roman" panose="02020603050405020304" pitchFamily="2" charset="0"/>
                <a:ea typeface="宋体" panose="02010600030101010101" pitchFamily="2" charset="-122"/>
              </a:rPr>
              <a:t>  对森林</a:t>
            </a:r>
            <a:r>
              <a:rPr lang="en-US" altLang="x-none" sz="2800" b="1" dirty="0">
                <a:latin typeface="Times New Roman" panose="02020603050405020304" pitchFamily="2" charset="0"/>
                <a:ea typeface="宋体" panose="02010600030101010101" pitchFamily="2" charset="-122"/>
              </a:rPr>
              <a:t>T</a:t>
            </a:r>
            <a:r>
              <a:rPr lang="zh-CN" altLang="en-US" sz="2800" b="1" dirty="0">
                <a:latin typeface="Times New Roman" panose="02020603050405020304" pitchFamily="2" charset="0"/>
                <a:ea typeface="宋体" panose="02010600030101010101" pitchFamily="2" charset="-122"/>
              </a:rPr>
              <a:t>的顶点按中序遍历顺序进行编号</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8753" name="矩形 504833"/>
          <p:cNvSpPr/>
          <p:nvPr/>
        </p:nvSpPr>
        <p:spPr>
          <a:xfrm>
            <a:off x="1676400" y="188913"/>
            <a:ext cx="8839200" cy="5976937"/>
          </a:xfrm>
          <a:prstGeom prst="rect">
            <a:avLst/>
          </a:prstGeom>
          <a:noFill/>
          <a:ln w="9525">
            <a:noFill/>
          </a:ln>
        </p:spPr>
        <p:txBody>
          <a:bodyPr anchor="t"/>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⑶</a:t>
            </a:r>
            <a:r>
              <a:rPr lang="zh-CN" altLang="en-US" sz="2800" b="1" dirty="0">
                <a:latin typeface="Times New Roman" panose="02020603050405020304" pitchFamily="2" charset="0"/>
                <a:ea typeface="宋体" panose="02010600030101010101" pitchFamily="2" charset="-122"/>
              </a:rPr>
              <a:t>  改变</a:t>
            </a:r>
            <a:r>
              <a:rPr lang="en-US" altLang="x-none" sz="2800" b="1" dirty="0">
                <a:latin typeface="Times New Roman" panose="02020603050405020304" pitchFamily="2" charset="0"/>
                <a:ea typeface="宋体" panose="02010600030101010101" pitchFamily="2" charset="-122"/>
              </a:rPr>
              <a:t>G</a:t>
            </a:r>
            <a:r>
              <a:rPr lang="zh-CN" altLang="en-US" sz="2800" b="1" dirty="0">
                <a:latin typeface="Times New Roman" panose="02020603050405020304" pitchFamily="2" charset="0"/>
                <a:ea typeface="宋体" panose="02010600030101010101" pitchFamily="2" charset="-122"/>
              </a:rPr>
              <a:t>中每一条弧的方向</a:t>
            </a:r>
            <a:r>
              <a:rPr lang="zh-CN" altLang="en-US" sz="2800" b="1" dirty="0">
                <a:latin typeface="宋体" panose="02010600030101010101" pitchFamily="2" charset="-122"/>
                <a:ea typeface="宋体" panose="02010600030101010101" pitchFamily="2" charset="-122"/>
              </a:rPr>
              <a:t>，构成一个新的有向图</a:t>
            </a:r>
            <a:r>
              <a:rPr lang="en-US" altLang="x-none" sz="2800" b="1" dirty="0">
                <a:latin typeface="Times New Roman" panose="02020603050405020304" pitchFamily="2" charset="0"/>
                <a:ea typeface="宋体" panose="02010600030101010101" pitchFamily="2" charset="-122"/>
              </a:rPr>
              <a:t>G’</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533400" lvl="1" indent="0" eaLnBrk="1" hangingPunct="1">
              <a:lnSpc>
                <a:spcPct val="110000"/>
              </a:lnSpc>
              <a:spcBef>
                <a:spcPct val="20000"/>
              </a:spcBef>
            </a:pPr>
            <a:r>
              <a:rPr lang="zh-CN" altLang="en-US" sz="2800" b="1" dirty="0">
                <a:latin typeface="Times New Roman" panose="02020603050405020304" pitchFamily="2" charset="0"/>
                <a:ea typeface="宋体" panose="02010600030101010101" pitchFamily="2" charset="-122"/>
              </a:rPr>
              <a:t>⑷  按⑵中标出的顶点编号，从编号最大的顶点开始对</a:t>
            </a:r>
            <a:r>
              <a:rPr lang="en-US" altLang="x-none" sz="2800" b="1" dirty="0">
                <a:latin typeface="Times New Roman" panose="02020603050405020304" pitchFamily="2" charset="0"/>
                <a:ea typeface="宋体" panose="02010600030101010101" pitchFamily="2" charset="-122"/>
              </a:rPr>
              <a:t>G’</a:t>
            </a:r>
            <a:r>
              <a:rPr lang="zh-CN" altLang="en-US" sz="2800" b="1" dirty="0">
                <a:latin typeface="Times New Roman" panose="02020603050405020304" pitchFamily="2" charset="0"/>
                <a:ea typeface="宋体" panose="02010600030101010101" pitchFamily="2" charset="-122"/>
              </a:rPr>
              <a:t>进行深度优先搜索，得到一棵深度优先生成树。若一次完整的搜索过程没有遍历</a:t>
            </a:r>
            <a:r>
              <a:rPr lang="en-US" altLang="x-none" sz="2800" b="1" dirty="0">
                <a:latin typeface="Times New Roman" panose="02020603050405020304" pitchFamily="2" charset="0"/>
                <a:ea typeface="宋体" panose="02010600030101010101" pitchFamily="2" charset="-122"/>
              </a:rPr>
              <a:t>G’</a:t>
            </a:r>
            <a:r>
              <a:rPr lang="zh-CN" altLang="en-US" sz="2800" b="1" dirty="0">
                <a:latin typeface="Times New Roman" panose="02020603050405020304" pitchFamily="2" charset="0"/>
                <a:ea typeface="宋体" panose="02010600030101010101" pitchFamily="2" charset="-122"/>
              </a:rPr>
              <a:t>的所有顶点，则从未访问的顶点中选择一个编号最大的顶点，由它开始再进行深度优先搜索，并得到另一棵深度优先生成树。在该步骤中，每一次深度优先搜索所得到的生成树中的顶点就是</a:t>
            </a:r>
            <a:r>
              <a:rPr lang="en-US" altLang="x-none" sz="2800" b="1" dirty="0">
                <a:latin typeface="Times New Roman" panose="02020603050405020304" pitchFamily="2" charset="0"/>
                <a:ea typeface="宋体" panose="02010600030101010101" pitchFamily="2" charset="-122"/>
              </a:rPr>
              <a:t>G</a:t>
            </a:r>
            <a:r>
              <a:rPr lang="zh-CN" altLang="en-US" sz="2800" b="1" dirty="0">
                <a:latin typeface="Times New Roman" panose="02020603050405020304" pitchFamily="2" charset="0"/>
                <a:ea typeface="宋体" panose="02010600030101010101" pitchFamily="2" charset="-122"/>
              </a:rPr>
              <a:t>的一个强连通分量的所有顶点。 </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pPr>
            <a:r>
              <a:rPr lang="zh-CN" altLang="en-US" sz="2800" b="1" dirty="0">
                <a:latin typeface="Times New Roman" panose="02020603050405020304" pitchFamily="2" charset="0"/>
                <a:ea typeface="宋体" panose="02010600030101010101" pitchFamily="2" charset="-122"/>
              </a:rPr>
              <a:t>⑸  重复步骤⑷ ，直到</a:t>
            </a:r>
            <a:r>
              <a:rPr lang="en-US" altLang="x-none" sz="2800" b="1" dirty="0">
                <a:latin typeface="Times New Roman" panose="02020603050405020304" pitchFamily="2" charset="0"/>
                <a:ea typeface="宋体" panose="02010600030101010101" pitchFamily="2" charset="-122"/>
              </a:rPr>
              <a:t>G’</a:t>
            </a:r>
            <a:r>
              <a:rPr lang="zh-CN" altLang="en-US" sz="2800" b="1" dirty="0">
                <a:latin typeface="Times New Roman" panose="02020603050405020304" pitchFamily="2" charset="0"/>
                <a:ea typeface="宋体" panose="02010600030101010101" pitchFamily="2" charset="-122"/>
              </a:rPr>
              <a:t>中的所有顶点都被访问。</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如图</a:t>
            </a:r>
            <a:r>
              <a:rPr lang="en-US" altLang="x-none" sz="2800" b="1" dirty="0">
                <a:latin typeface="Times New Roman" panose="02020603050405020304" pitchFamily="2" charset="0"/>
                <a:ea typeface="宋体" panose="02010600030101010101" pitchFamily="2" charset="-122"/>
              </a:rPr>
              <a:t>7-20(a)</a:t>
            </a:r>
            <a:r>
              <a:rPr lang="zh-CN" altLang="en-US" sz="2800" b="1" dirty="0">
                <a:latin typeface="Times New Roman" panose="02020603050405020304" pitchFamily="2" charset="0"/>
                <a:ea typeface="宋体" panose="02010600030101010101" pitchFamily="2" charset="-122"/>
              </a:rPr>
              <a:t>是求一棵有向树的强连通分量过程。</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59777" name="组合 505857"/>
          <p:cNvGrpSpPr/>
          <p:nvPr/>
        </p:nvGrpSpPr>
        <p:grpSpPr>
          <a:xfrm>
            <a:off x="1752600" y="260350"/>
            <a:ext cx="8763000" cy="2743200"/>
            <a:chOff x="0" y="0"/>
            <a:chExt cx="5520" cy="1728"/>
          </a:xfrm>
        </p:grpSpPr>
        <p:grpSp>
          <p:nvGrpSpPr>
            <p:cNvPr id="459778" name="组合 505858"/>
            <p:cNvGrpSpPr/>
            <p:nvPr/>
          </p:nvGrpSpPr>
          <p:grpSpPr>
            <a:xfrm>
              <a:off x="0" y="0"/>
              <a:ext cx="1200" cy="1344"/>
              <a:chOff x="0" y="0"/>
              <a:chExt cx="1200" cy="1344"/>
            </a:xfrm>
          </p:grpSpPr>
          <p:grpSp>
            <p:nvGrpSpPr>
              <p:cNvPr id="459779" name="组合 505859"/>
              <p:cNvGrpSpPr/>
              <p:nvPr/>
            </p:nvGrpSpPr>
            <p:grpSpPr>
              <a:xfrm>
                <a:off x="0" y="0"/>
                <a:ext cx="1200" cy="1104"/>
                <a:chOff x="0" y="0"/>
                <a:chExt cx="1200" cy="1104"/>
              </a:xfrm>
            </p:grpSpPr>
            <p:sp>
              <p:nvSpPr>
                <p:cNvPr id="459780" name="椭圆 505860"/>
                <p:cNvSpPr/>
                <p:nvPr/>
              </p:nvSpPr>
              <p:spPr>
                <a:xfrm>
                  <a:off x="432" y="440"/>
                  <a:ext cx="272"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459781" name="椭圆 505861"/>
                <p:cNvSpPr/>
                <p:nvPr/>
              </p:nvSpPr>
              <p:spPr>
                <a:xfrm>
                  <a:off x="448" y="0"/>
                  <a:ext cx="272"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459782" name="椭圆 505862"/>
                <p:cNvSpPr/>
                <p:nvPr/>
              </p:nvSpPr>
              <p:spPr>
                <a:xfrm>
                  <a:off x="928" y="336"/>
                  <a:ext cx="272"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459783" name="椭圆 505863"/>
                <p:cNvSpPr/>
                <p:nvPr/>
              </p:nvSpPr>
              <p:spPr>
                <a:xfrm>
                  <a:off x="688" y="900"/>
                  <a:ext cx="272"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f</a:t>
                  </a:r>
                  <a:endParaRPr lang="en-US" altLang="x-none" sz="2400" dirty="0">
                    <a:latin typeface="Times New Roman" panose="02020603050405020304" pitchFamily="2" charset="0"/>
                    <a:ea typeface="宋体" panose="02010600030101010101" pitchFamily="2" charset="-122"/>
                  </a:endParaRPr>
                </a:p>
              </p:txBody>
            </p:sp>
            <p:sp>
              <p:nvSpPr>
                <p:cNvPr id="459784" name="椭圆 505864"/>
                <p:cNvSpPr/>
                <p:nvPr/>
              </p:nvSpPr>
              <p:spPr>
                <a:xfrm>
                  <a:off x="144" y="860"/>
                  <a:ext cx="272"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sp>
              <p:nvSpPr>
                <p:cNvPr id="459785" name="椭圆 505865"/>
                <p:cNvSpPr/>
                <p:nvPr/>
              </p:nvSpPr>
              <p:spPr>
                <a:xfrm>
                  <a:off x="0" y="384"/>
                  <a:ext cx="272"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459786" name="直接连接符 505866"/>
                <p:cNvSpPr/>
                <p:nvPr/>
              </p:nvSpPr>
              <p:spPr>
                <a:xfrm flipH="1">
                  <a:off x="144" y="160"/>
                  <a:ext cx="320" cy="224"/>
                </a:xfrm>
                <a:prstGeom prst="line">
                  <a:avLst/>
                </a:prstGeom>
                <a:ln w="28575" cap="flat" cmpd="sng">
                  <a:solidFill>
                    <a:schemeClr val="tx1"/>
                  </a:solidFill>
                  <a:prstDash val="solid"/>
                  <a:round/>
                  <a:headEnd type="none" w="med" len="med"/>
                  <a:tailEnd type="triangle" w="med" len="med"/>
                </a:ln>
              </p:spPr>
            </p:sp>
            <p:sp>
              <p:nvSpPr>
                <p:cNvPr id="459787" name="直接连接符 505867"/>
                <p:cNvSpPr/>
                <p:nvPr/>
              </p:nvSpPr>
              <p:spPr>
                <a:xfrm>
                  <a:off x="704" y="152"/>
                  <a:ext cx="288" cy="192"/>
                </a:xfrm>
                <a:prstGeom prst="line">
                  <a:avLst/>
                </a:prstGeom>
                <a:ln w="28575" cap="flat" cmpd="sng">
                  <a:solidFill>
                    <a:schemeClr val="tx1"/>
                  </a:solidFill>
                  <a:prstDash val="solid"/>
                  <a:round/>
                  <a:headEnd type="none" w="med" len="med"/>
                  <a:tailEnd type="triangle" w="med" len="med"/>
                </a:ln>
              </p:spPr>
            </p:sp>
            <p:sp>
              <p:nvSpPr>
                <p:cNvPr id="459788" name="直接连接符 505868"/>
                <p:cNvSpPr/>
                <p:nvPr/>
              </p:nvSpPr>
              <p:spPr>
                <a:xfrm flipH="1" flipV="1">
                  <a:off x="144" y="584"/>
                  <a:ext cx="96" cy="288"/>
                </a:xfrm>
                <a:prstGeom prst="line">
                  <a:avLst/>
                </a:prstGeom>
                <a:ln w="28575" cap="flat" cmpd="sng">
                  <a:solidFill>
                    <a:schemeClr val="tx1"/>
                  </a:solidFill>
                  <a:prstDash val="solid"/>
                  <a:round/>
                  <a:headEnd type="none" w="med" len="med"/>
                  <a:tailEnd type="triangle" w="med" len="med"/>
                </a:ln>
              </p:spPr>
            </p:sp>
            <p:sp>
              <p:nvSpPr>
                <p:cNvPr id="459789" name="直接连接符 505869"/>
                <p:cNvSpPr/>
                <p:nvPr/>
              </p:nvSpPr>
              <p:spPr>
                <a:xfrm>
                  <a:off x="240" y="552"/>
                  <a:ext cx="480" cy="384"/>
                </a:xfrm>
                <a:prstGeom prst="line">
                  <a:avLst/>
                </a:prstGeom>
                <a:ln w="28575" cap="flat" cmpd="sng">
                  <a:solidFill>
                    <a:schemeClr val="tx1"/>
                  </a:solidFill>
                  <a:prstDash val="solid"/>
                  <a:round/>
                  <a:headEnd type="none" w="med" len="med"/>
                  <a:tailEnd type="triangle" w="med" len="med"/>
                </a:ln>
              </p:spPr>
            </p:sp>
            <p:sp>
              <p:nvSpPr>
                <p:cNvPr id="459790" name="直接连接符 505870"/>
                <p:cNvSpPr/>
                <p:nvPr/>
              </p:nvSpPr>
              <p:spPr>
                <a:xfrm flipV="1">
                  <a:off x="864" y="528"/>
                  <a:ext cx="144" cy="384"/>
                </a:xfrm>
                <a:prstGeom prst="line">
                  <a:avLst/>
                </a:prstGeom>
                <a:ln w="28575" cap="flat" cmpd="sng">
                  <a:solidFill>
                    <a:schemeClr val="tx1"/>
                  </a:solidFill>
                  <a:prstDash val="solid"/>
                  <a:round/>
                  <a:headEnd type="triangle" w="med" len="med"/>
                  <a:tailEnd type="none" w="med" len="med"/>
                </a:ln>
              </p:spPr>
            </p:sp>
            <p:sp>
              <p:nvSpPr>
                <p:cNvPr id="459791" name="直接连接符 505871"/>
                <p:cNvSpPr/>
                <p:nvPr/>
              </p:nvSpPr>
              <p:spPr>
                <a:xfrm>
                  <a:off x="408" y="976"/>
                  <a:ext cx="288" cy="0"/>
                </a:xfrm>
                <a:prstGeom prst="line">
                  <a:avLst/>
                </a:prstGeom>
                <a:ln w="28575" cap="flat" cmpd="sng">
                  <a:solidFill>
                    <a:schemeClr val="tx1"/>
                  </a:solidFill>
                  <a:prstDash val="solid"/>
                  <a:round/>
                  <a:headEnd type="triangle" w="med" len="med"/>
                  <a:tailEnd type="none" w="med" len="med"/>
                </a:ln>
              </p:spPr>
            </p:sp>
            <p:sp>
              <p:nvSpPr>
                <p:cNvPr id="459792" name="直接连接符 505872"/>
                <p:cNvSpPr/>
                <p:nvPr/>
              </p:nvSpPr>
              <p:spPr>
                <a:xfrm>
                  <a:off x="576" y="208"/>
                  <a:ext cx="0" cy="240"/>
                </a:xfrm>
                <a:prstGeom prst="line">
                  <a:avLst/>
                </a:prstGeom>
                <a:ln w="28575" cap="flat" cmpd="sng">
                  <a:solidFill>
                    <a:schemeClr val="tx1"/>
                  </a:solidFill>
                  <a:prstDash val="solid"/>
                  <a:round/>
                  <a:headEnd type="triangle" w="med" len="med"/>
                  <a:tailEnd type="none" w="med" len="med"/>
                </a:ln>
              </p:spPr>
            </p:sp>
            <p:sp>
              <p:nvSpPr>
                <p:cNvPr id="459793" name="直接连接符 505873"/>
                <p:cNvSpPr/>
                <p:nvPr/>
              </p:nvSpPr>
              <p:spPr>
                <a:xfrm flipV="1">
                  <a:off x="696" y="480"/>
                  <a:ext cx="240" cy="48"/>
                </a:xfrm>
                <a:prstGeom prst="line">
                  <a:avLst/>
                </a:prstGeom>
                <a:ln w="28575" cap="flat" cmpd="sng">
                  <a:solidFill>
                    <a:schemeClr val="tx1"/>
                  </a:solidFill>
                  <a:prstDash val="solid"/>
                  <a:round/>
                  <a:headEnd type="triangle" w="med" len="med"/>
                  <a:tailEnd type="none" w="med" len="med"/>
                </a:ln>
              </p:spPr>
            </p:sp>
          </p:grpSp>
          <p:sp>
            <p:nvSpPr>
              <p:cNvPr id="459794" name="矩形 505874"/>
              <p:cNvSpPr/>
              <p:nvPr/>
            </p:nvSpPr>
            <p:spPr>
              <a:xfrm>
                <a:off x="48" y="1140"/>
                <a:ext cx="997"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(a)  </a:t>
                </a:r>
                <a:r>
                  <a:rPr lang="zh-CN" altLang="en-US" sz="2000" b="1" dirty="0">
                    <a:latin typeface="Times New Roman" panose="02020603050405020304" pitchFamily="2" charset="0"/>
                    <a:ea typeface="宋体" panose="02010600030101010101" pitchFamily="2" charset="-122"/>
                  </a:rPr>
                  <a:t>有向图</a:t>
                </a:r>
                <a:r>
                  <a:rPr lang="en-US" altLang="x-none" sz="2000" b="1" dirty="0">
                    <a:latin typeface="Times New Roman" panose="02020603050405020304" pitchFamily="2" charset="0"/>
                    <a:ea typeface="宋体" panose="02010600030101010101" pitchFamily="2" charset="-122"/>
                  </a:rPr>
                  <a:t>G</a:t>
                </a:r>
                <a:endParaRPr lang="en-US" altLang="x-none" sz="2000" b="1" dirty="0">
                  <a:latin typeface="Times New Roman" panose="02020603050405020304" pitchFamily="2" charset="0"/>
                  <a:ea typeface="宋体" panose="02010600030101010101" pitchFamily="2" charset="-122"/>
                </a:endParaRPr>
              </a:p>
            </p:txBody>
          </p:sp>
        </p:grpSp>
        <p:grpSp>
          <p:nvGrpSpPr>
            <p:cNvPr id="459795" name="组合 505875"/>
            <p:cNvGrpSpPr/>
            <p:nvPr/>
          </p:nvGrpSpPr>
          <p:grpSpPr>
            <a:xfrm>
              <a:off x="1248" y="0"/>
              <a:ext cx="1525" cy="1440"/>
              <a:chOff x="0" y="0"/>
              <a:chExt cx="1525" cy="1440"/>
            </a:xfrm>
          </p:grpSpPr>
          <p:grpSp>
            <p:nvGrpSpPr>
              <p:cNvPr id="459796" name="组合 505876"/>
              <p:cNvGrpSpPr/>
              <p:nvPr/>
            </p:nvGrpSpPr>
            <p:grpSpPr>
              <a:xfrm>
                <a:off x="48" y="0"/>
                <a:ext cx="1392" cy="1200"/>
                <a:chOff x="0" y="0"/>
                <a:chExt cx="1392" cy="1200"/>
              </a:xfrm>
            </p:grpSpPr>
            <p:sp>
              <p:nvSpPr>
                <p:cNvPr id="459797" name="矩形 505877"/>
                <p:cNvSpPr/>
                <p:nvPr/>
              </p:nvSpPr>
              <p:spPr>
                <a:xfrm>
                  <a:off x="736" y="8"/>
                  <a:ext cx="192" cy="14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6</a:t>
                  </a:r>
                  <a:endParaRPr lang="en-US" altLang="x-none" sz="2000" dirty="0">
                    <a:latin typeface="Times New Roman" panose="02020603050405020304" pitchFamily="2" charset="0"/>
                    <a:ea typeface="宋体" panose="02010600030101010101" pitchFamily="2" charset="-122"/>
                  </a:endParaRPr>
                </a:p>
              </p:txBody>
            </p:sp>
            <p:sp>
              <p:nvSpPr>
                <p:cNvPr id="459798" name="矩形 505878"/>
                <p:cNvSpPr/>
                <p:nvPr/>
              </p:nvSpPr>
              <p:spPr>
                <a:xfrm>
                  <a:off x="1200" y="352"/>
                  <a:ext cx="192" cy="14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5</a:t>
                  </a:r>
                  <a:endParaRPr lang="en-US" altLang="x-none" sz="2000" dirty="0">
                    <a:latin typeface="Times New Roman" panose="02020603050405020304" pitchFamily="2" charset="0"/>
                    <a:ea typeface="宋体" panose="02010600030101010101" pitchFamily="2" charset="-122"/>
                  </a:endParaRPr>
                </a:p>
              </p:txBody>
            </p:sp>
            <p:sp>
              <p:nvSpPr>
                <p:cNvPr id="459799" name="矩形 505879"/>
                <p:cNvSpPr/>
                <p:nvPr/>
              </p:nvSpPr>
              <p:spPr>
                <a:xfrm>
                  <a:off x="1080" y="832"/>
                  <a:ext cx="192" cy="14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4</a:t>
                  </a:r>
                  <a:endParaRPr lang="en-US" altLang="x-none" sz="2000" dirty="0">
                    <a:latin typeface="Times New Roman" panose="02020603050405020304" pitchFamily="2" charset="0"/>
                    <a:ea typeface="宋体" panose="02010600030101010101" pitchFamily="2" charset="-122"/>
                  </a:endParaRPr>
                </a:p>
              </p:txBody>
            </p:sp>
            <p:sp>
              <p:nvSpPr>
                <p:cNvPr id="459800" name="矩形 505880"/>
                <p:cNvSpPr/>
                <p:nvPr/>
              </p:nvSpPr>
              <p:spPr>
                <a:xfrm>
                  <a:off x="368" y="352"/>
                  <a:ext cx="192" cy="14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3</a:t>
                  </a:r>
                  <a:endParaRPr lang="en-US" altLang="x-none" sz="2000" dirty="0">
                    <a:latin typeface="Times New Roman" panose="02020603050405020304" pitchFamily="2" charset="0"/>
                    <a:ea typeface="宋体" panose="02010600030101010101" pitchFamily="2" charset="-122"/>
                  </a:endParaRPr>
                </a:p>
              </p:txBody>
            </p:sp>
            <p:sp>
              <p:nvSpPr>
                <p:cNvPr id="459801" name="矩形 505881"/>
                <p:cNvSpPr/>
                <p:nvPr/>
              </p:nvSpPr>
              <p:spPr>
                <a:xfrm>
                  <a:off x="264" y="720"/>
                  <a:ext cx="192" cy="14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2</a:t>
                  </a:r>
                  <a:endParaRPr lang="en-US" altLang="x-none" sz="2000" dirty="0">
                    <a:latin typeface="Times New Roman" panose="02020603050405020304" pitchFamily="2" charset="0"/>
                    <a:ea typeface="宋体" panose="02010600030101010101" pitchFamily="2" charset="-122"/>
                  </a:endParaRPr>
                </a:p>
              </p:txBody>
            </p:sp>
            <p:sp>
              <p:nvSpPr>
                <p:cNvPr id="459802" name="矩形 505882"/>
                <p:cNvSpPr/>
                <p:nvPr/>
              </p:nvSpPr>
              <p:spPr>
                <a:xfrm>
                  <a:off x="256" y="1056"/>
                  <a:ext cx="192" cy="144"/>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1</a:t>
                  </a:r>
                  <a:endParaRPr lang="en-US" altLang="x-none" sz="2000" dirty="0">
                    <a:latin typeface="Times New Roman" panose="02020603050405020304" pitchFamily="2" charset="0"/>
                    <a:ea typeface="宋体" panose="02010600030101010101" pitchFamily="2" charset="-122"/>
                  </a:endParaRPr>
                </a:p>
              </p:txBody>
            </p:sp>
            <p:sp>
              <p:nvSpPr>
                <p:cNvPr id="459803" name="椭圆 505883"/>
                <p:cNvSpPr/>
                <p:nvPr/>
              </p:nvSpPr>
              <p:spPr>
                <a:xfrm>
                  <a:off x="816" y="820"/>
                  <a:ext cx="272"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459804" name="椭圆 505884"/>
                <p:cNvSpPr/>
                <p:nvPr/>
              </p:nvSpPr>
              <p:spPr>
                <a:xfrm>
                  <a:off x="464" y="0"/>
                  <a:ext cx="272"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459805" name="椭圆 505885"/>
                <p:cNvSpPr/>
                <p:nvPr/>
              </p:nvSpPr>
              <p:spPr>
                <a:xfrm>
                  <a:off x="944" y="336"/>
                  <a:ext cx="272"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459806" name="椭圆 505886"/>
                <p:cNvSpPr/>
                <p:nvPr/>
              </p:nvSpPr>
              <p:spPr>
                <a:xfrm>
                  <a:off x="448" y="704"/>
                  <a:ext cx="272"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f</a:t>
                  </a:r>
                  <a:endParaRPr lang="en-US" altLang="x-none" sz="2400" dirty="0">
                    <a:latin typeface="Times New Roman" panose="02020603050405020304" pitchFamily="2" charset="0"/>
                    <a:ea typeface="宋体" panose="02010600030101010101" pitchFamily="2" charset="-122"/>
                  </a:endParaRPr>
                </a:p>
              </p:txBody>
            </p:sp>
            <p:sp>
              <p:nvSpPr>
                <p:cNvPr id="459807" name="椭圆 505887"/>
                <p:cNvSpPr/>
                <p:nvPr/>
              </p:nvSpPr>
              <p:spPr>
                <a:xfrm>
                  <a:off x="0" y="996"/>
                  <a:ext cx="272"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sp>
              <p:nvSpPr>
                <p:cNvPr id="459808" name="椭圆 505888"/>
                <p:cNvSpPr/>
                <p:nvPr/>
              </p:nvSpPr>
              <p:spPr>
                <a:xfrm>
                  <a:off x="112" y="344"/>
                  <a:ext cx="272"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459809" name="直接连接符 505889"/>
                <p:cNvSpPr/>
                <p:nvPr/>
              </p:nvSpPr>
              <p:spPr>
                <a:xfrm flipH="1">
                  <a:off x="247" y="160"/>
                  <a:ext cx="249" cy="181"/>
                </a:xfrm>
                <a:prstGeom prst="line">
                  <a:avLst/>
                </a:prstGeom>
                <a:ln w="28575" cap="flat" cmpd="sng">
                  <a:solidFill>
                    <a:schemeClr val="tx1"/>
                  </a:solidFill>
                  <a:prstDash val="solid"/>
                  <a:round/>
                  <a:headEnd type="none" w="med" len="med"/>
                  <a:tailEnd type="triangle" w="med" len="med"/>
                </a:ln>
              </p:spPr>
            </p:sp>
            <p:sp>
              <p:nvSpPr>
                <p:cNvPr id="459810" name="直接连接符 505890"/>
                <p:cNvSpPr/>
                <p:nvPr/>
              </p:nvSpPr>
              <p:spPr>
                <a:xfrm>
                  <a:off x="720" y="152"/>
                  <a:ext cx="288" cy="192"/>
                </a:xfrm>
                <a:prstGeom prst="line">
                  <a:avLst/>
                </a:prstGeom>
                <a:ln w="28575" cap="flat" cmpd="sng">
                  <a:solidFill>
                    <a:schemeClr val="tx1"/>
                  </a:solidFill>
                  <a:prstDash val="solid"/>
                  <a:round/>
                  <a:headEnd type="none" w="med" len="med"/>
                  <a:tailEnd type="triangle" w="med" len="med"/>
                </a:ln>
              </p:spPr>
            </p:sp>
            <p:sp>
              <p:nvSpPr>
                <p:cNvPr id="459811" name="直接连接符 505891"/>
                <p:cNvSpPr/>
                <p:nvPr/>
              </p:nvSpPr>
              <p:spPr>
                <a:xfrm>
                  <a:off x="352" y="520"/>
                  <a:ext cx="240" cy="184"/>
                </a:xfrm>
                <a:prstGeom prst="line">
                  <a:avLst/>
                </a:prstGeom>
                <a:ln w="28575" cap="flat" cmpd="sng">
                  <a:solidFill>
                    <a:schemeClr val="tx1"/>
                  </a:solidFill>
                  <a:prstDash val="solid"/>
                  <a:round/>
                  <a:headEnd type="none" w="med" len="med"/>
                  <a:tailEnd type="triangle" w="med" len="med"/>
                </a:ln>
              </p:spPr>
            </p:sp>
            <p:sp>
              <p:nvSpPr>
                <p:cNvPr id="459812" name="直接连接符 505892"/>
                <p:cNvSpPr/>
                <p:nvPr/>
              </p:nvSpPr>
              <p:spPr>
                <a:xfrm flipV="1">
                  <a:off x="232" y="912"/>
                  <a:ext cx="312" cy="128"/>
                </a:xfrm>
                <a:prstGeom prst="line">
                  <a:avLst/>
                </a:prstGeom>
                <a:ln w="28575" cap="flat" cmpd="sng">
                  <a:solidFill>
                    <a:schemeClr val="tx1"/>
                  </a:solidFill>
                  <a:prstDash val="solid"/>
                  <a:round/>
                  <a:headEnd type="triangle" w="med" len="med"/>
                  <a:tailEnd type="none" w="med" len="med"/>
                </a:ln>
              </p:spPr>
            </p:sp>
            <p:sp>
              <p:nvSpPr>
                <p:cNvPr id="459813" name="直接连接符 505893"/>
                <p:cNvSpPr/>
                <p:nvPr/>
              </p:nvSpPr>
              <p:spPr>
                <a:xfrm flipV="1">
                  <a:off x="944" y="536"/>
                  <a:ext cx="96" cy="288"/>
                </a:xfrm>
                <a:prstGeom prst="line">
                  <a:avLst/>
                </a:prstGeom>
                <a:ln w="28575" cap="flat" cmpd="sng">
                  <a:solidFill>
                    <a:schemeClr val="tx1"/>
                  </a:solidFill>
                  <a:prstDash val="solid"/>
                  <a:round/>
                  <a:headEnd type="triangle" w="med" len="med"/>
                  <a:tailEnd type="none" w="med" len="med"/>
                </a:ln>
              </p:spPr>
            </p:sp>
          </p:grpSp>
          <p:sp>
            <p:nvSpPr>
              <p:cNvPr id="459814" name="矩形 505894"/>
              <p:cNvSpPr/>
              <p:nvPr/>
            </p:nvSpPr>
            <p:spPr>
              <a:xfrm>
                <a:off x="0" y="1236"/>
                <a:ext cx="1525"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(b)  </a:t>
                </a:r>
                <a:r>
                  <a:rPr lang="zh-CN" altLang="en-US" sz="2000" b="1" dirty="0">
                    <a:latin typeface="Times New Roman" panose="02020603050405020304" pitchFamily="2" charset="0"/>
                    <a:ea typeface="宋体" panose="02010600030101010101" pitchFamily="2" charset="-122"/>
                  </a:rPr>
                  <a:t>执行步骤</a:t>
                </a:r>
                <a:r>
                  <a:rPr lang="en-US" altLang="x-none" sz="2000" b="1" dirty="0">
                    <a:latin typeface="Times New Roman" panose="02020603050405020304" pitchFamily="2" charset="0"/>
                    <a:ea typeface="宋体" panose="02010600030101010101" pitchFamily="2" charset="-122"/>
                  </a:rPr>
                  <a:t>(1)</a:t>
                </a:r>
                <a:r>
                  <a:rPr lang="zh-CN" altLang="en-US" sz="2000" b="1" dirty="0">
                    <a:latin typeface="Times New Roman" panose="02020603050405020304" pitchFamily="2" charset="0"/>
                    <a:ea typeface="宋体" panose="02010600030101010101" pitchFamily="2" charset="-122"/>
                  </a:rPr>
                  <a:t>和</a:t>
                </a:r>
                <a:r>
                  <a:rPr lang="en-US" altLang="x-none" sz="2000" b="1" dirty="0">
                    <a:latin typeface="Times New Roman" panose="02020603050405020304" pitchFamily="2" charset="0"/>
                    <a:ea typeface="宋体" panose="02010600030101010101" pitchFamily="2" charset="-122"/>
                  </a:rPr>
                  <a:t>(2)</a:t>
                </a:r>
                <a:endParaRPr lang="en-US" altLang="x-none" sz="2000" b="1" dirty="0">
                  <a:latin typeface="Times New Roman" panose="02020603050405020304" pitchFamily="2" charset="0"/>
                  <a:ea typeface="宋体" panose="02010600030101010101" pitchFamily="2" charset="-122"/>
                </a:endParaRPr>
              </a:p>
            </p:txBody>
          </p:sp>
        </p:grpSp>
        <p:grpSp>
          <p:nvGrpSpPr>
            <p:cNvPr id="459815" name="组合 505895"/>
            <p:cNvGrpSpPr/>
            <p:nvPr/>
          </p:nvGrpSpPr>
          <p:grpSpPr>
            <a:xfrm>
              <a:off x="2832" y="0"/>
              <a:ext cx="1200" cy="1356"/>
              <a:chOff x="0" y="0"/>
              <a:chExt cx="1200" cy="1356"/>
            </a:xfrm>
          </p:grpSpPr>
          <p:grpSp>
            <p:nvGrpSpPr>
              <p:cNvPr id="459816" name="组合 505896"/>
              <p:cNvGrpSpPr/>
              <p:nvPr/>
            </p:nvGrpSpPr>
            <p:grpSpPr>
              <a:xfrm>
                <a:off x="0" y="0"/>
                <a:ext cx="1200" cy="1104"/>
                <a:chOff x="0" y="0"/>
                <a:chExt cx="1200" cy="1104"/>
              </a:xfrm>
            </p:grpSpPr>
            <p:sp>
              <p:nvSpPr>
                <p:cNvPr id="459817" name="椭圆 505897"/>
                <p:cNvSpPr/>
                <p:nvPr/>
              </p:nvSpPr>
              <p:spPr>
                <a:xfrm>
                  <a:off x="448" y="0"/>
                  <a:ext cx="272"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459818" name="椭圆 505898"/>
                <p:cNvSpPr/>
                <p:nvPr/>
              </p:nvSpPr>
              <p:spPr>
                <a:xfrm>
                  <a:off x="928" y="328"/>
                  <a:ext cx="272"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459819" name="椭圆 505899"/>
                <p:cNvSpPr/>
                <p:nvPr/>
              </p:nvSpPr>
              <p:spPr>
                <a:xfrm>
                  <a:off x="432" y="440"/>
                  <a:ext cx="272"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459820" name="椭圆 505900"/>
                <p:cNvSpPr/>
                <p:nvPr/>
              </p:nvSpPr>
              <p:spPr>
                <a:xfrm>
                  <a:off x="688" y="900"/>
                  <a:ext cx="272"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f</a:t>
                  </a:r>
                  <a:endParaRPr lang="en-US" altLang="x-none" sz="2400" dirty="0">
                    <a:latin typeface="Times New Roman" panose="02020603050405020304" pitchFamily="2" charset="0"/>
                    <a:ea typeface="宋体" panose="02010600030101010101" pitchFamily="2" charset="-122"/>
                  </a:endParaRPr>
                </a:p>
              </p:txBody>
            </p:sp>
            <p:sp>
              <p:nvSpPr>
                <p:cNvPr id="459821" name="椭圆 505901"/>
                <p:cNvSpPr/>
                <p:nvPr/>
              </p:nvSpPr>
              <p:spPr>
                <a:xfrm>
                  <a:off x="144" y="860"/>
                  <a:ext cx="272"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sp>
              <p:nvSpPr>
                <p:cNvPr id="459822" name="椭圆 505902"/>
                <p:cNvSpPr/>
                <p:nvPr/>
              </p:nvSpPr>
              <p:spPr>
                <a:xfrm>
                  <a:off x="0" y="384"/>
                  <a:ext cx="272"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grpSp>
              <p:nvGrpSpPr>
                <p:cNvPr id="459823" name="组合 505903"/>
                <p:cNvGrpSpPr/>
                <p:nvPr/>
              </p:nvGrpSpPr>
              <p:grpSpPr>
                <a:xfrm>
                  <a:off x="144" y="152"/>
                  <a:ext cx="864" cy="824"/>
                  <a:chOff x="0" y="0"/>
                  <a:chExt cx="864" cy="824"/>
                </a:xfrm>
              </p:grpSpPr>
              <p:sp>
                <p:nvSpPr>
                  <p:cNvPr id="459824" name="直接连接符 505904"/>
                  <p:cNvSpPr/>
                  <p:nvPr/>
                </p:nvSpPr>
                <p:spPr>
                  <a:xfrm flipH="1">
                    <a:off x="0" y="8"/>
                    <a:ext cx="320" cy="224"/>
                  </a:xfrm>
                  <a:prstGeom prst="line">
                    <a:avLst/>
                  </a:prstGeom>
                  <a:ln w="28575" cap="flat" cmpd="sng">
                    <a:solidFill>
                      <a:schemeClr val="tx1"/>
                    </a:solidFill>
                    <a:prstDash val="solid"/>
                    <a:round/>
                    <a:headEnd type="triangle" w="med" len="med"/>
                    <a:tailEnd type="none" w="med" len="med"/>
                  </a:ln>
                </p:spPr>
              </p:sp>
              <p:sp>
                <p:nvSpPr>
                  <p:cNvPr id="459825" name="直接连接符 505905"/>
                  <p:cNvSpPr/>
                  <p:nvPr/>
                </p:nvSpPr>
                <p:spPr>
                  <a:xfrm>
                    <a:off x="552" y="0"/>
                    <a:ext cx="288" cy="192"/>
                  </a:xfrm>
                  <a:prstGeom prst="line">
                    <a:avLst/>
                  </a:prstGeom>
                  <a:ln w="28575" cap="flat" cmpd="sng">
                    <a:solidFill>
                      <a:schemeClr val="tx1"/>
                    </a:solidFill>
                    <a:prstDash val="solid"/>
                    <a:round/>
                    <a:headEnd type="triangle" w="med" len="med"/>
                    <a:tailEnd type="none" w="med" len="med"/>
                  </a:ln>
                </p:spPr>
              </p:sp>
              <p:sp>
                <p:nvSpPr>
                  <p:cNvPr id="459826" name="直接连接符 505906"/>
                  <p:cNvSpPr/>
                  <p:nvPr/>
                </p:nvSpPr>
                <p:spPr>
                  <a:xfrm flipH="1" flipV="1">
                    <a:off x="0" y="432"/>
                    <a:ext cx="96" cy="288"/>
                  </a:xfrm>
                  <a:prstGeom prst="line">
                    <a:avLst/>
                  </a:prstGeom>
                  <a:ln w="28575" cap="flat" cmpd="sng">
                    <a:solidFill>
                      <a:schemeClr val="tx1"/>
                    </a:solidFill>
                    <a:prstDash val="solid"/>
                    <a:round/>
                    <a:headEnd type="triangle" w="med" len="med"/>
                    <a:tailEnd type="none" w="med" len="med"/>
                  </a:ln>
                </p:spPr>
              </p:sp>
              <p:sp>
                <p:nvSpPr>
                  <p:cNvPr id="459827" name="直接连接符 505907"/>
                  <p:cNvSpPr/>
                  <p:nvPr/>
                </p:nvSpPr>
                <p:spPr>
                  <a:xfrm>
                    <a:off x="96" y="400"/>
                    <a:ext cx="480" cy="384"/>
                  </a:xfrm>
                  <a:prstGeom prst="line">
                    <a:avLst/>
                  </a:prstGeom>
                  <a:ln w="28575" cap="flat" cmpd="sng">
                    <a:solidFill>
                      <a:schemeClr val="tx1"/>
                    </a:solidFill>
                    <a:prstDash val="solid"/>
                    <a:round/>
                    <a:headEnd type="triangle" w="med" len="med"/>
                    <a:tailEnd type="none" w="med" len="med"/>
                  </a:ln>
                </p:spPr>
              </p:sp>
              <p:sp>
                <p:nvSpPr>
                  <p:cNvPr id="459828" name="直接连接符 505908"/>
                  <p:cNvSpPr/>
                  <p:nvPr/>
                </p:nvSpPr>
                <p:spPr>
                  <a:xfrm flipV="1">
                    <a:off x="720" y="376"/>
                    <a:ext cx="144" cy="384"/>
                  </a:xfrm>
                  <a:prstGeom prst="line">
                    <a:avLst/>
                  </a:prstGeom>
                  <a:ln w="28575" cap="flat" cmpd="sng">
                    <a:solidFill>
                      <a:schemeClr val="tx1"/>
                    </a:solidFill>
                    <a:prstDash val="solid"/>
                    <a:round/>
                    <a:headEnd type="none" w="med" len="med"/>
                    <a:tailEnd type="triangle" w="med" len="med"/>
                  </a:ln>
                </p:spPr>
              </p:sp>
              <p:sp>
                <p:nvSpPr>
                  <p:cNvPr id="459829" name="直接连接符 505909"/>
                  <p:cNvSpPr/>
                  <p:nvPr/>
                </p:nvSpPr>
                <p:spPr>
                  <a:xfrm>
                    <a:off x="288" y="824"/>
                    <a:ext cx="264" cy="0"/>
                  </a:xfrm>
                  <a:prstGeom prst="line">
                    <a:avLst/>
                  </a:prstGeom>
                  <a:ln w="28575" cap="flat" cmpd="sng">
                    <a:solidFill>
                      <a:schemeClr val="tx1"/>
                    </a:solidFill>
                    <a:prstDash val="solid"/>
                    <a:round/>
                    <a:headEnd type="none" w="med" len="med"/>
                    <a:tailEnd type="triangle" w="med" len="med"/>
                  </a:ln>
                </p:spPr>
              </p:sp>
              <p:sp>
                <p:nvSpPr>
                  <p:cNvPr id="459830" name="直接连接符 505910"/>
                  <p:cNvSpPr/>
                  <p:nvPr/>
                </p:nvSpPr>
                <p:spPr>
                  <a:xfrm>
                    <a:off x="432" y="56"/>
                    <a:ext cx="0" cy="240"/>
                  </a:xfrm>
                  <a:prstGeom prst="line">
                    <a:avLst/>
                  </a:prstGeom>
                  <a:ln w="28575" cap="flat" cmpd="sng">
                    <a:solidFill>
                      <a:schemeClr val="tx1"/>
                    </a:solidFill>
                    <a:prstDash val="solid"/>
                    <a:round/>
                    <a:headEnd type="none" w="med" len="med"/>
                    <a:tailEnd type="triangle" w="med" len="med"/>
                  </a:ln>
                </p:spPr>
              </p:sp>
              <p:sp>
                <p:nvSpPr>
                  <p:cNvPr id="459831" name="直接连接符 505911"/>
                  <p:cNvSpPr/>
                  <p:nvPr/>
                </p:nvSpPr>
                <p:spPr>
                  <a:xfrm flipV="1">
                    <a:off x="552" y="328"/>
                    <a:ext cx="240" cy="48"/>
                  </a:xfrm>
                  <a:prstGeom prst="line">
                    <a:avLst/>
                  </a:prstGeom>
                  <a:ln w="28575" cap="flat" cmpd="sng">
                    <a:solidFill>
                      <a:schemeClr val="tx1"/>
                    </a:solidFill>
                    <a:prstDash val="solid"/>
                    <a:round/>
                    <a:headEnd type="none" w="med" len="med"/>
                    <a:tailEnd type="triangle" w="med" len="med"/>
                  </a:ln>
                </p:spPr>
              </p:sp>
            </p:grpSp>
          </p:grpSp>
          <p:sp>
            <p:nvSpPr>
              <p:cNvPr id="459832" name="矩形 505912"/>
              <p:cNvSpPr/>
              <p:nvPr/>
            </p:nvSpPr>
            <p:spPr>
              <a:xfrm>
                <a:off x="0" y="1152"/>
                <a:ext cx="1189" cy="204"/>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(c)  </a:t>
                </a:r>
                <a:r>
                  <a:rPr lang="zh-CN" altLang="en-US" sz="2000" b="1" dirty="0">
                    <a:latin typeface="Times New Roman" panose="02020603050405020304" pitchFamily="2" charset="0"/>
                    <a:ea typeface="宋体" panose="02010600030101010101" pitchFamily="2" charset="-122"/>
                  </a:rPr>
                  <a:t>执行步骤</a:t>
                </a:r>
                <a:r>
                  <a:rPr lang="en-US" altLang="x-none" sz="2000" b="1" dirty="0">
                    <a:latin typeface="Times New Roman" panose="02020603050405020304" pitchFamily="2" charset="0"/>
                    <a:ea typeface="宋体" panose="02010600030101010101" pitchFamily="2" charset="-122"/>
                  </a:rPr>
                  <a:t>(3)</a:t>
                </a:r>
                <a:endParaRPr lang="en-US" altLang="x-none" sz="2000" b="1" dirty="0">
                  <a:latin typeface="Times New Roman" panose="02020603050405020304" pitchFamily="2" charset="0"/>
                  <a:ea typeface="宋体" panose="02010600030101010101" pitchFamily="2" charset="-122"/>
                </a:endParaRPr>
              </a:p>
            </p:txBody>
          </p:sp>
        </p:grpSp>
        <p:grpSp>
          <p:nvGrpSpPr>
            <p:cNvPr id="459833" name="组合 505913"/>
            <p:cNvGrpSpPr/>
            <p:nvPr/>
          </p:nvGrpSpPr>
          <p:grpSpPr>
            <a:xfrm>
              <a:off x="3995" y="144"/>
              <a:ext cx="1525" cy="1260"/>
              <a:chOff x="0" y="0"/>
              <a:chExt cx="1525" cy="1260"/>
            </a:xfrm>
          </p:grpSpPr>
          <p:grpSp>
            <p:nvGrpSpPr>
              <p:cNvPr id="459834" name="组合 505914"/>
              <p:cNvGrpSpPr/>
              <p:nvPr/>
            </p:nvGrpSpPr>
            <p:grpSpPr>
              <a:xfrm>
                <a:off x="480" y="0"/>
                <a:ext cx="672" cy="1008"/>
                <a:chOff x="0" y="0"/>
                <a:chExt cx="672" cy="1008"/>
              </a:xfrm>
            </p:grpSpPr>
            <p:grpSp>
              <p:nvGrpSpPr>
                <p:cNvPr id="459835" name="组合 505915"/>
                <p:cNvGrpSpPr/>
                <p:nvPr/>
              </p:nvGrpSpPr>
              <p:grpSpPr>
                <a:xfrm>
                  <a:off x="0" y="0"/>
                  <a:ext cx="249" cy="1008"/>
                  <a:chOff x="0" y="0"/>
                  <a:chExt cx="249" cy="1008"/>
                </a:xfrm>
              </p:grpSpPr>
              <p:sp>
                <p:nvSpPr>
                  <p:cNvPr id="459836" name="椭圆 505916"/>
                  <p:cNvSpPr/>
                  <p:nvPr/>
                </p:nvSpPr>
                <p:spPr>
                  <a:xfrm>
                    <a:off x="0" y="0"/>
                    <a:ext cx="249"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459837" name="直接连接符 505917"/>
                  <p:cNvSpPr/>
                  <p:nvPr/>
                </p:nvSpPr>
                <p:spPr>
                  <a:xfrm>
                    <a:off x="128" y="208"/>
                    <a:ext cx="0" cy="204"/>
                  </a:xfrm>
                  <a:prstGeom prst="line">
                    <a:avLst/>
                  </a:prstGeom>
                  <a:ln w="28575" cap="flat" cmpd="sng">
                    <a:solidFill>
                      <a:schemeClr val="tx1"/>
                    </a:solidFill>
                    <a:prstDash val="solid"/>
                    <a:round/>
                    <a:headEnd type="none" w="med" len="med"/>
                    <a:tailEnd type="triangle" w="med" len="med"/>
                  </a:ln>
                </p:spPr>
              </p:sp>
              <p:sp>
                <p:nvSpPr>
                  <p:cNvPr id="459838" name="椭圆 505918"/>
                  <p:cNvSpPr/>
                  <p:nvPr/>
                </p:nvSpPr>
                <p:spPr>
                  <a:xfrm>
                    <a:off x="0" y="404"/>
                    <a:ext cx="249"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459839" name="直接连接符 505919"/>
                  <p:cNvSpPr/>
                  <p:nvPr/>
                </p:nvSpPr>
                <p:spPr>
                  <a:xfrm>
                    <a:off x="128" y="604"/>
                    <a:ext cx="0" cy="204"/>
                  </a:xfrm>
                  <a:prstGeom prst="line">
                    <a:avLst/>
                  </a:prstGeom>
                  <a:ln w="28575" cap="flat" cmpd="sng">
                    <a:solidFill>
                      <a:schemeClr val="tx1"/>
                    </a:solidFill>
                    <a:prstDash val="solid"/>
                    <a:round/>
                    <a:headEnd type="none" w="med" len="med"/>
                    <a:tailEnd type="triangle" w="med" len="med"/>
                  </a:ln>
                </p:spPr>
              </p:sp>
              <p:sp>
                <p:nvSpPr>
                  <p:cNvPr id="459840" name="椭圆 505920"/>
                  <p:cNvSpPr/>
                  <p:nvPr/>
                </p:nvSpPr>
                <p:spPr>
                  <a:xfrm>
                    <a:off x="0" y="804"/>
                    <a:ext cx="249"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grpSp>
            <p:grpSp>
              <p:nvGrpSpPr>
                <p:cNvPr id="459841" name="组合 505921"/>
                <p:cNvGrpSpPr/>
                <p:nvPr/>
              </p:nvGrpSpPr>
              <p:grpSpPr>
                <a:xfrm>
                  <a:off x="423" y="0"/>
                  <a:ext cx="249" cy="1008"/>
                  <a:chOff x="0" y="0"/>
                  <a:chExt cx="249" cy="1008"/>
                </a:xfrm>
              </p:grpSpPr>
              <p:sp>
                <p:nvSpPr>
                  <p:cNvPr id="459842" name="椭圆 505922"/>
                  <p:cNvSpPr/>
                  <p:nvPr/>
                </p:nvSpPr>
                <p:spPr>
                  <a:xfrm>
                    <a:off x="0" y="0"/>
                    <a:ext cx="249"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459843" name="直接连接符 505923"/>
                  <p:cNvSpPr/>
                  <p:nvPr/>
                </p:nvSpPr>
                <p:spPr>
                  <a:xfrm>
                    <a:off x="128" y="208"/>
                    <a:ext cx="0" cy="204"/>
                  </a:xfrm>
                  <a:prstGeom prst="line">
                    <a:avLst/>
                  </a:prstGeom>
                  <a:ln w="28575" cap="flat" cmpd="sng">
                    <a:solidFill>
                      <a:schemeClr val="tx1"/>
                    </a:solidFill>
                    <a:prstDash val="solid"/>
                    <a:round/>
                    <a:headEnd type="none" w="med" len="med"/>
                    <a:tailEnd type="triangle" w="med" len="med"/>
                  </a:ln>
                </p:spPr>
              </p:sp>
              <p:sp>
                <p:nvSpPr>
                  <p:cNvPr id="459844" name="椭圆 505924"/>
                  <p:cNvSpPr/>
                  <p:nvPr/>
                </p:nvSpPr>
                <p:spPr>
                  <a:xfrm>
                    <a:off x="0" y="404"/>
                    <a:ext cx="249"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sp>
                <p:nvSpPr>
                  <p:cNvPr id="459845" name="直接连接符 505925"/>
                  <p:cNvSpPr/>
                  <p:nvPr/>
                </p:nvSpPr>
                <p:spPr>
                  <a:xfrm>
                    <a:off x="128" y="604"/>
                    <a:ext cx="0" cy="204"/>
                  </a:xfrm>
                  <a:prstGeom prst="line">
                    <a:avLst/>
                  </a:prstGeom>
                  <a:ln w="28575" cap="flat" cmpd="sng">
                    <a:solidFill>
                      <a:schemeClr val="tx1"/>
                    </a:solidFill>
                    <a:prstDash val="solid"/>
                    <a:round/>
                    <a:headEnd type="none" w="med" len="med"/>
                    <a:tailEnd type="triangle" w="med" len="med"/>
                  </a:ln>
                </p:spPr>
              </p:sp>
              <p:sp>
                <p:nvSpPr>
                  <p:cNvPr id="459846" name="椭圆 505926"/>
                  <p:cNvSpPr/>
                  <p:nvPr/>
                </p:nvSpPr>
                <p:spPr>
                  <a:xfrm>
                    <a:off x="0" y="804"/>
                    <a:ext cx="249" cy="204"/>
                  </a:xfrm>
                  <a:prstGeom prst="ellipse">
                    <a:avLst/>
                  </a:prstGeom>
                  <a:noFill/>
                  <a:ln w="9525" cap="flat" cmpd="sng">
                    <a:solidFill>
                      <a:schemeClr val="tx1"/>
                    </a:solidFill>
                    <a:prstDash val="solid"/>
                    <a:round/>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f</a:t>
                    </a:r>
                    <a:endParaRPr lang="en-US" altLang="x-none" sz="2400" dirty="0">
                      <a:latin typeface="Times New Roman" panose="02020603050405020304" pitchFamily="2" charset="0"/>
                      <a:ea typeface="宋体" panose="02010600030101010101" pitchFamily="2" charset="-122"/>
                    </a:endParaRPr>
                  </a:p>
                </p:txBody>
              </p:sp>
            </p:grpSp>
          </p:grpSp>
          <p:sp>
            <p:nvSpPr>
              <p:cNvPr id="505928" name="矩形 505927"/>
              <p:cNvSpPr/>
              <p:nvPr/>
            </p:nvSpPr>
            <p:spPr>
              <a:xfrm>
                <a:off x="0" y="1056"/>
                <a:ext cx="1525" cy="204"/>
              </a:xfrm>
              <a:prstGeom prst="rect">
                <a:avLst/>
              </a:prstGeom>
              <a:noFill/>
              <a:ln w="9525">
                <a:noFill/>
              </a:ln>
            </p:spPr>
            <p:txBody>
              <a:bodyPr wrap="none" anchor="ctr"/>
              <a:p>
                <a:pPr fontAlgn="base"/>
                <a:r>
                  <a:rPr lang="en-US" altLang="x-none" sz="2000" strike="noStrike" noProof="1" dirty="0">
                    <a:effectLst>
                      <a:outerShdw blurRad="38100" dist="38100" dir="2700000">
                        <a:srgbClr val="000000"/>
                      </a:outerShdw>
                    </a:effectLst>
                    <a:latin typeface="Times New Roman" panose="02020603050405020304" pitchFamily="2" charset="0"/>
                    <a:ea typeface="宋体" panose="02010600030101010101" pitchFamily="2" charset="-122"/>
                    <a:cs typeface="+mn-cs"/>
                  </a:rPr>
                  <a:t>(</a:t>
                </a:r>
                <a:r>
                  <a:rPr lang="en-US" altLang="x-none" sz="2000" b="1" strike="noStrike" noProof="1" dirty="0">
                    <a:latin typeface="Times New Roman" panose="02020603050405020304" pitchFamily="2" charset="0"/>
                    <a:ea typeface="宋体" panose="02010600030101010101" pitchFamily="2" charset="-122"/>
                    <a:cs typeface="+mn-cs"/>
                  </a:rPr>
                  <a:t>d)  </a:t>
                </a:r>
                <a:r>
                  <a:rPr lang="zh-CN" altLang="en-US" sz="2000" b="1" strike="noStrike" noProof="1" dirty="0">
                    <a:latin typeface="Times New Roman" panose="02020603050405020304" pitchFamily="2" charset="0"/>
                    <a:ea typeface="宋体" panose="02010600030101010101" pitchFamily="2" charset="-122"/>
                    <a:cs typeface="+mn-cs"/>
                  </a:rPr>
                  <a:t>执行步骤</a:t>
                </a:r>
                <a:r>
                  <a:rPr lang="en-US" altLang="x-none" sz="2000" b="1" strike="noStrike" noProof="1" dirty="0">
                    <a:latin typeface="Times New Roman" panose="02020603050405020304" pitchFamily="2" charset="0"/>
                    <a:ea typeface="宋体" panose="02010600030101010101" pitchFamily="2" charset="-122"/>
                    <a:cs typeface="+mn-cs"/>
                  </a:rPr>
                  <a:t>(4)</a:t>
                </a:r>
                <a:r>
                  <a:rPr lang="zh-CN" altLang="en-US" sz="2000" b="1" strike="noStrike" noProof="1" dirty="0">
                    <a:latin typeface="Times New Roman" panose="02020603050405020304" pitchFamily="2" charset="0"/>
                    <a:ea typeface="宋体" panose="02010600030101010101" pitchFamily="2" charset="-122"/>
                    <a:cs typeface="+mn-cs"/>
                  </a:rPr>
                  <a:t>和</a:t>
                </a:r>
                <a:r>
                  <a:rPr lang="en-US" altLang="x-none" sz="2000" b="1" strike="noStrike" noProof="1" dirty="0">
                    <a:latin typeface="Times New Roman" panose="02020603050405020304" pitchFamily="2" charset="0"/>
                    <a:ea typeface="宋体" panose="02010600030101010101" pitchFamily="2" charset="-122"/>
                    <a:cs typeface="+mn-cs"/>
                  </a:rPr>
                  <a:t>(5)</a:t>
                </a:r>
                <a:endParaRPr lang="en-US" altLang="x-none" sz="2000" b="1" strike="noStrike" noProof="1" dirty="0">
                  <a:latin typeface="Times New Roman" panose="02020603050405020304" pitchFamily="2" charset="0"/>
                </a:endParaRPr>
              </a:p>
            </p:txBody>
          </p:sp>
        </p:grpSp>
        <p:sp>
          <p:nvSpPr>
            <p:cNvPr id="459848" name="矩形 505928"/>
            <p:cNvSpPr/>
            <p:nvPr/>
          </p:nvSpPr>
          <p:spPr>
            <a:xfrm>
              <a:off x="1008" y="1488"/>
              <a:ext cx="3504" cy="240"/>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7-20  </a:t>
              </a:r>
              <a:r>
                <a:rPr lang="zh-CN" altLang="en-US" sz="2000" b="1" dirty="0">
                  <a:latin typeface="Times New Roman" panose="02020603050405020304" pitchFamily="2" charset="0"/>
                  <a:ea typeface="宋体" panose="02010600030101010101" pitchFamily="2" charset="-122"/>
                </a:rPr>
                <a:t>利用深度优先搜索求有向图的强连通分量</a:t>
              </a:r>
              <a:endParaRPr lang="zh-CN" altLang="en-US" sz="2000" b="1" dirty="0">
                <a:latin typeface="Times New Roman" panose="02020603050405020304" pitchFamily="2" charset="0"/>
                <a:ea typeface="宋体" panose="02010600030101010101" pitchFamily="2" charset="-122"/>
              </a:endParaRPr>
            </a:p>
          </p:txBody>
        </p:sp>
      </p:grpSp>
      <p:sp>
        <p:nvSpPr>
          <p:cNvPr id="459849" name="矩形 505929"/>
          <p:cNvSpPr/>
          <p:nvPr/>
        </p:nvSpPr>
        <p:spPr>
          <a:xfrm>
            <a:off x="1676400" y="3178175"/>
            <a:ext cx="8839200" cy="3275013"/>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2800"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在算法实现时，建立一个数组</a:t>
            </a:r>
            <a:r>
              <a:rPr lang="en-US" altLang="x-none" sz="2800" b="1" dirty="0">
                <a:latin typeface="Times New Roman" panose="02020603050405020304" pitchFamily="2" charset="0"/>
                <a:ea typeface="宋体" panose="02010600030101010101" pitchFamily="2" charset="-122"/>
              </a:rPr>
              <a:t>in_order[n]</a:t>
            </a:r>
            <a:r>
              <a:rPr lang="zh-CN" altLang="en-US" sz="2800" b="1" dirty="0">
                <a:latin typeface="宋体" panose="02010600030101010101" pitchFamily="2" charset="-122"/>
                <a:ea typeface="宋体" panose="02010600030101010101" pitchFamily="2" charset="-122"/>
              </a:rPr>
              <a:t>存放深度优先生成森林的中序遍历序列。对每个顶点</a:t>
            </a:r>
            <a:r>
              <a:rPr lang="en-US" altLang="x-none" sz="2800" b="1" dirty="0">
                <a:latin typeface="Times New Roman" panose="02020603050405020304" pitchFamily="2" charset="0"/>
                <a:ea typeface="宋体" panose="02010600030101010101" pitchFamily="2" charset="-122"/>
              </a:rPr>
              <a:t>v</a:t>
            </a:r>
            <a:r>
              <a:rPr lang="zh-CN" altLang="en-US" sz="2800" b="1" dirty="0">
                <a:latin typeface="宋体" panose="02010600030101010101" pitchFamily="2" charset="-122"/>
                <a:ea typeface="宋体" panose="02010600030101010101" pitchFamily="2" charset="-122"/>
              </a:rPr>
              <a:t>，在调用</a:t>
            </a:r>
            <a:r>
              <a:rPr lang="en-US" altLang="x-none" sz="2800" b="1" dirty="0">
                <a:latin typeface="Times New Roman" panose="02020603050405020304" pitchFamily="2" charset="0"/>
                <a:ea typeface="宋体" panose="02010600030101010101" pitchFamily="2" charset="-122"/>
              </a:rPr>
              <a:t>DFS</a:t>
            </a:r>
            <a:r>
              <a:rPr lang="zh-CN" altLang="en-US" sz="2800" b="1" dirty="0">
                <a:latin typeface="Times New Roman" panose="02020603050405020304" pitchFamily="2" charset="0"/>
                <a:ea typeface="宋体" panose="02010600030101010101" pitchFamily="2" charset="-122"/>
              </a:rPr>
              <a:t>函数结束时</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将顶点依次存放在</a:t>
            </a:r>
            <a:r>
              <a:rPr lang="zh-CN" altLang="en-US" sz="2800" b="1" dirty="0">
                <a:latin typeface="宋体" panose="02010600030101010101" pitchFamily="2" charset="-122"/>
                <a:ea typeface="宋体" panose="02010600030101010101" pitchFamily="2" charset="-122"/>
              </a:rPr>
              <a:t>数组</a:t>
            </a:r>
            <a:r>
              <a:rPr lang="en-US" altLang="x-none" sz="2800" b="1" dirty="0">
                <a:latin typeface="Times New Roman" panose="02020603050405020304" pitchFamily="2" charset="0"/>
                <a:ea typeface="宋体" panose="02010600030101010101" pitchFamily="2" charset="-122"/>
              </a:rPr>
              <a:t>in_order[n]</a:t>
            </a:r>
            <a:r>
              <a:rPr lang="zh-CN" altLang="en-US" sz="2800" b="1" dirty="0">
                <a:latin typeface="Times New Roman" panose="02020603050405020304" pitchFamily="2" charset="0"/>
                <a:ea typeface="宋体" panose="02010600030101010101" pitchFamily="2" charset="-122"/>
              </a:rPr>
              <a:t>中</a:t>
            </a:r>
            <a:r>
              <a:rPr lang="zh-CN" altLang="en-US" sz="2800" b="1" dirty="0">
                <a:latin typeface="宋体" panose="02010600030101010101" pitchFamily="2" charset="-122"/>
                <a:ea typeface="宋体" panose="02010600030101010101" pitchFamily="2" charset="-122"/>
              </a:rPr>
              <a:t>。图采用十字链表作为存储结构最合适。</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spcAft>
                <a:spcPct val="20000"/>
              </a:spcAft>
              <a:buClr>
                <a:schemeClr val="accent2"/>
              </a:buClr>
              <a:buSzPct val="80000"/>
              <a:buFont typeface="Wingdings" panose="05000000000000000000" pitchFamily="2" charset="2"/>
              <a:buNone/>
            </a:pPr>
            <a:r>
              <a:rPr lang="zh-CN" altLang="en-US" sz="3200" b="1" dirty="0">
                <a:solidFill>
                  <a:schemeClr val="folHlink"/>
                </a:solidFill>
                <a:latin typeface="宋体" panose="02010600030101010101" pitchFamily="2" charset="-122"/>
                <a:ea typeface="宋体" panose="02010600030101010101" pitchFamily="2" charset="-122"/>
              </a:rPr>
              <a:t>算法实现</a:t>
            </a:r>
            <a:r>
              <a:rPr lang="zh-CN" altLang="en-US" sz="3200" b="1" dirty="0">
                <a:latin typeface="宋体" panose="02010600030101010101" pitchFamily="2" charset="-122"/>
                <a:ea typeface="宋体" panose="02010600030101010101" pitchFamily="2" charset="-122"/>
              </a:rPr>
              <a:t>：</a:t>
            </a:r>
            <a:endParaRPr lang="zh-CN" altLang="en-US" sz="3200" b="1" dirty="0">
              <a:latin typeface="宋体" panose="02010600030101010101" pitchFamily="2" charset="-122"/>
              <a:ea typeface="宋体" panose="02010600030101010101" pitchFamily="2" charset="-122"/>
            </a:endParaRPr>
          </a:p>
          <a:p>
            <a:pPr>
              <a:lnSpc>
                <a:spcPct val="110000"/>
              </a:lnSpc>
              <a:spcBef>
                <a:spcPct val="20000"/>
              </a:spcBef>
              <a:spcAft>
                <a:spcPct val="20000"/>
              </a:spcAft>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int in_order[MAX_VEX] ;</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01" name="矩形 506881"/>
          <p:cNvSpPr/>
          <p:nvPr/>
        </p:nvSpPr>
        <p:spPr>
          <a:xfrm>
            <a:off x="1676400" y="296863"/>
            <a:ext cx="8839200" cy="4716462"/>
          </a:xfrm>
          <a:prstGeom prst="rect">
            <a:avLst/>
          </a:prstGeom>
          <a:noFill/>
          <a:ln w="9525">
            <a:noFill/>
          </a:ln>
        </p:spPr>
        <p:txBody>
          <a:bodyPr anchor="t"/>
          <a:p>
            <a:pPr>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void  DFS(OLGraph *G , int v)</a:t>
            </a:r>
            <a:r>
              <a:rPr lang="en-US" altLang="x-none" sz="32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按弧的正向搜索</a:t>
            </a:r>
            <a:endParaRPr lang="zh-CN" altLang="en-US" sz="24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ArcNode  *p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Count=0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Visited[v]=TRUE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(p=G-&gt;xlist[v].firstout ; p!=NULL ; p=p-&gt;tlink)</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(!Visited[p-&gt;headvex])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DFS(G , p-&gt;headvex)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in_order[count++]=v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1825" name="矩形 507905"/>
          <p:cNvSpPr/>
          <p:nvPr/>
        </p:nvSpPr>
        <p:spPr>
          <a:xfrm>
            <a:off x="1676400" y="152400"/>
            <a:ext cx="8839200" cy="6516688"/>
          </a:xfrm>
          <a:prstGeom prst="rect">
            <a:avLst/>
          </a:prstGeom>
          <a:noFill/>
          <a:ln w="9525">
            <a:noFill/>
          </a:ln>
        </p:spPr>
        <p:txBody>
          <a:bodyPr anchor="t"/>
          <a:p>
            <a:pPr>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void  Rev_DFS(OLGraph *G , int v)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ArcNode  *p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Visited[v]=TRUE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printf(“%d” , v)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输出顶点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(p=G-&gt;xlist[v].firstin ; p!=NULL ; p=p-&gt;hlink)</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(!Visited[p-&gt;tailvex])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Rev_DFS(G , p-&gt;tailvex)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对图</a:t>
            </a:r>
            <a:r>
              <a:rPr lang="en-US" altLang="x-none" sz="2400" b="1" dirty="0">
                <a:latin typeface="Times New Roman" panose="02020603050405020304" pitchFamily="2" charset="0"/>
                <a:ea typeface="宋体" panose="02010600030101010101" pitchFamily="2" charset="-122"/>
              </a:rPr>
              <a:t>G</a:t>
            </a:r>
            <a:r>
              <a:rPr lang="zh-CN" altLang="en-US" sz="2400" b="1" dirty="0">
                <a:latin typeface="Times New Roman" panose="02020603050405020304" pitchFamily="2" charset="0"/>
                <a:ea typeface="宋体" panose="02010600030101010101" pitchFamily="2" charset="-122"/>
              </a:rPr>
              <a:t>按弧的逆向进行搜索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a:lnSpc>
                <a:spcPct val="110000"/>
              </a:lnSpc>
              <a:spcBef>
                <a:spcPct val="10000"/>
              </a:spcBef>
            </a:pPr>
            <a:endParaRPr lang="en-US" altLang="x-none" sz="2400" b="1" dirty="0">
              <a:latin typeface="Times New Roman" panose="02020603050405020304" pitchFamily="2" charset="0"/>
              <a:ea typeface="宋体" panose="02010600030101010101" pitchFamily="2" charset="-122"/>
            </a:endParaRPr>
          </a:p>
          <a:p>
            <a:pPr>
              <a:lnSpc>
                <a:spcPct val="110000"/>
              </a:lnSpc>
              <a:spcBef>
                <a:spcPct val="10000"/>
              </a:spcBef>
            </a:pPr>
            <a:r>
              <a:rPr lang="en-US" altLang="x-none" sz="2800" b="1" dirty="0">
                <a:latin typeface="Times New Roman" panose="02020603050405020304" pitchFamily="2" charset="0"/>
                <a:ea typeface="宋体" panose="02010600030101010101" pitchFamily="2" charset="-122"/>
              </a:rPr>
              <a:t>void  Connected_DG(OLGraph *G)</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int  k=1, v, j ;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for (v=0; v&lt;G-&gt;vexnum; v++)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Visited[v]=FALSE ;</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2849" name="矩形 508929"/>
          <p:cNvSpPr/>
          <p:nvPr/>
        </p:nvSpPr>
        <p:spPr>
          <a:xfrm>
            <a:off x="1676400" y="152400"/>
            <a:ext cx="8839200" cy="6300788"/>
          </a:xfrm>
          <a:prstGeom prst="rect">
            <a:avLst/>
          </a:prstGeom>
          <a:noFill/>
          <a:ln w="9525">
            <a:noFill/>
          </a:ln>
        </p:spPr>
        <p:txBody>
          <a:bodyPr anchor="t"/>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(v=0; v&lt;G-&gt;vexnum; v++)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对图</a:t>
            </a:r>
            <a:r>
              <a:rPr lang="en-US" altLang="x-none" sz="2400" b="1" dirty="0">
                <a:latin typeface="Times New Roman" panose="02020603050405020304" pitchFamily="2" charset="0"/>
                <a:ea typeface="宋体" panose="02010600030101010101" pitchFamily="2" charset="-122"/>
              </a:rPr>
              <a:t>G</a:t>
            </a:r>
            <a:r>
              <a:rPr lang="zh-CN" altLang="en-US" sz="2400" b="1" dirty="0">
                <a:latin typeface="Times New Roman" panose="02020603050405020304" pitchFamily="2" charset="0"/>
                <a:ea typeface="宋体" panose="02010600030101010101" pitchFamily="2" charset="-122"/>
              </a:rPr>
              <a:t>正向遍历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(!Visited[v])  DFS(G,v) ;     </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(v=0; v&lt;G-&gt;vexnum; v++)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Visited[v]=FALSE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(j=G-&gt;vexnum-1; j&gt;=0; j--)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对图</a:t>
            </a:r>
            <a:r>
              <a:rPr lang="en-US" altLang="x-none" sz="2400" b="1" dirty="0">
                <a:latin typeface="Times New Roman" panose="02020603050405020304" pitchFamily="2" charset="0"/>
                <a:ea typeface="宋体" panose="02010600030101010101" pitchFamily="2" charset="-122"/>
              </a:rPr>
              <a:t>G</a:t>
            </a:r>
            <a:r>
              <a:rPr lang="zh-CN" altLang="en-US" sz="2400" b="1" dirty="0">
                <a:latin typeface="Times New Roman" panose="02020603050405020304" pitchFamily="2" charset="0"/>
                <a:ea typeface="宋体" panose="02010600030101010101" pitchFamily="2" charset="-122"/>
              </a:rPr>
              <a:t>逆向遍历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v=in_order[j]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(!Visited[v])</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printf(“\n</a:t>
            </a:r>
            <a:r>
              <a:rPr lang="zh-CN" altLang="en-US" sz="2800" b="1" dirty="0">
                <a:latin typeface="Times New Roman" panose="02020603050405020304" pitchFamily="2" charset="0"/>
                <a:ea typeface="宋体" panose="02010600030101010101" pitchFamily="2" charset="-122"/>
              </a:rPr>
              <a:t>第</a:t>
            </a:r>
            <a:r>
              <a:rPr lang="en-US" altLang="x-none" sz="2800" b="1" dirty="0">
                <a:latin typeface="Times New Roman" panose="02020603050405020304" pitchFamily="2" charset="0"/>
                <a:ea typeface="宋体" panose="02010600030101010101" pitchFamily="2" charset="-122"/>
              </a:rPr>
              <a:t>%d</a:t>
            </a:r>
            <a:r>
              <a:rPr lang="zh-CN" altLang="en-US" sz="2800" b="1" dirty="0">
                <a:latin typeface="Times New Roman" panose="02020603050405020304" pitchFamily="2" charset="0"/>
                <a:ea typeface="宋体" panose="02010600030101010101" pitchFamily="2" charset="-122"/>
              </a:rPr>
              <a:t>个连通分量顶点</a:t>
            </a:r>
            <a:r>
              <a:rPr lang="en-US" altLang="x-none" sz="2800" b="1" dirty="0">
                <a:latin typeface="Times New Roman" panose="02020603050405020304" pitchFamily="2" charset="0"/>
                <a:ea typeface="宋体" panose="02010600030101010101" pitchFamily="2" charset="-122"/>
              </a:rPr>
              <a:t>: ”, k++)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Rev_DFS(G, v)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9954" name="标题 509953"/>
          <p:cNvSpPr>
            <a:spLocks noGrp="1"/>
          </p:cNvSpPr>
          <p:nvPr>
            <p:ph type="title"/>
          </p:nvPr>
        </p:nvSpPr>
        <p:spPr>
          <a:xfrm>
            <a:off x="2986088" y="287338"/>
            <a:ext cx="5486400" cy="838200"/>
          </a:xfrm>
        </p:spPr>
        <p:txBody>
          <a:bodyPr lIns="92075" tIns="46038" rIns="92075" bIns="46038" anchor="ctr"/>
          <a:p>
            <a:pPr fontAlgn="base"/>
            <a:r>
              <a:rPr lang="en-US" altLang="x-none" sz="5400" b="1" strike="noStrike" noProof="1" dirty="0">
                <a:latin typeface="Times New Roman" panose="02020603050405020304" pitchFamily="2" charset="0"/>
              </a:rPr>
              <a:t>7.5</a:t>
            </a:r>
            <a:r>
              <a:rPr lang="en-US" altLang="x-none" sz="5400" strike="noStrike" noProof="1" dirty="0">
                <a:latin typeface="Times New Roman" panose="02020603050405020304" pitchFamily="2" charset="0"/>
              </a:rPr>
              <a:t>  </a:t>
            </a:r>
            <a:r>
              <a:rPr lang="zh-CN" altLang="en-US" sz="5400" b="1" strike="noStrike" noProof="1" dirty="0">
                <a:latin typeface="楷体_GB2312" pitchFamily="1" charset="-122"/>
                <a:ea typeface="楷体_GB2312" pitchFamily="1" charset="-122"/>
              </a:rPr>
              <a:t>最小生成树</a:t>
            </a:r>
            <a:endParaRPr lang="zh-CN" altLang="en-US" sz="5400" b="1" strike="noStrike" noProof="1" dirty="0">
              <a:latin typeface="楷体_GB2312" pitchFamily="1" charset="-122"/>
              <a:ea typeface="楷体_GB2312" pitchFamily="1" charset="-122"/>
            </a:endParaRPr>
          </a:p>
        </p:txBody>
      </p:sp>
      <p:sp>
        <p:nvSpPr>
          <p:cNvPr id="463874" name="矩形 509954"/>
          <p:cNvSpPr/>
          <p:nvPr/>
        </p:nvSpPr>
        <p:spPr>
          <a:xfrm>
            <a:off x="1676400" y="1349375"/>
            <a:ext cx="8839200" cy="5175250"/>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2800"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如果</a:t>
            </a:r>
            <a:r>
              <a:rPr lang="zh-CN" altLang="en-US" sz="2800" b="1" dirty="0">
                <a:solidFill>
                  <a:schemeClr val="folHlink"/>
                </a:solidFill>
                <a:latin typeface="宋体" panose="02010600030101010101" pitchFamily="2" charset="-122"/>
                <a:ea typeface="宋体" panose="02010600030101010101" pitchFamily="2" charset="-122"/>
              </a:rPr>
              <a:t>连通图</a:t>
            </a:r>
            <a:r>
              <a:rPr lang="zh-CN" altLang="en-US" sz="2800" b="1" dirty="0">
                <a:latin typeface="宋体" panose="02010600030101010101" pitchFamily="2" charset="-122"/>
                <a:ea typeface="宋体" panose="02010600030101010101" pitchFamily="2" charset="-122"/>
              </a:rPr>
              <a:t>是一个带权图，则其生成树中的边也带权，生成树中</a:t>
            </a:r>
            <a:r>
              <a:rPr lang="zh-CN" altLang="en-US" sz="2800" b="1" dirty="0">
                <a:solidFill>
                  <a:schemeClr val="folHlink"/>
                </a:solidFill>
                <a:latin typeface="宋体" panose="02010600030101010101" pitchFamily="2" charset="-122"/>
                <a:ea typeface="宋体" panose="02010600030101010101" pitchFamily="2" charset="-122"/>
              </a:rPr>
              <a:t>所有边的权值之和</a:t>
            </a:r>
            <a:r>
              <a:rPr lang="zh-CN" altLang="en-US" sz="2800" b="1" dirty="0">
                <a:latin typeface="宋体" panose="02010600030101010101" pitchFamily="2" charset="-122"/>
                <a:ea typeface="宋体" panose="02010600030101010101" pitchFamily="2" charset="-122"/>
              </a:rPr>
              <a:t>称为</a:t>
            </a:r>
            <a:r>
              <a:rPr lang="zh-CN" altLang="en-US" sz="2800" b="1" dirty="0">
                <a:solidFill>
                  <a:schemeClr val="folHlink"/>
                </a:solidFill>
                <a:latin typeface="宋体" panose="02010600030101010101" pitchFamily="2" charset="-122"/>
                <a:ea typeface="宋体" panose="02010600030101010101" pitchFamily="2" charset="-122"/>
              </a:rPr>
              <a:t>生成树的代价</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solidFill>
                  <a:schemeClr val="accent1"/>
                </a:solidFill>
                <a:latin typeface="宋体" panose="02010600030101010101" pitchFamily="2" charset="-122"/>
                <a:ea typeface="宋体" panose="02010600030101010101" pitchFamily="2" charset="-122"/>
              </a:rPr>
              <a:t>    </a:t>
            </a:r>
            <a:r>
              <a:rPr lang="zh-CN" altLang="en-US" sz="3200" b="1" dirty="0">
                <a:solidFill>
                  <a:schemeClr val="folHlink"/>
                </a:solidFill>
                <a:latin typeface="宋体" panose="02010600030101010101" pitchFamily="2" charset="-122"/>
                <a:ea typeface="宋体" panose="02010600030101010101" pitchFamily="2" charset="-122"/>
              </a:rPr>
              <a:t>最小生成树</a:t>
            </a:r>
            <a:r>
              <a:rPr lang="en-US" altLang="x-none" sz="2800" b="1" dirty="0">
                <a:latin typeface="Times New Roman" panose="02020603050405020304" pitchFamily="2" charset="0"/>
                <a:ea typeface="宋体" panose="02010600030101010101" pitchFamily="2" charset="-122"/>
              </a:rPr>
              <a:t>(</a:t>
            </a:r>
            <a:r>
              <a:rPr lang="en-US" altLang="x-none" sz="2800" b="1" dirty="0">
                <a:solidFill>
                  <a:schemeClr val="folHlink"/>
                </a:solidFill>
                <a:latin typeface="Times New Roman" panose="02020603050405020304" pitchFamily="2" charset="0"/>
                <a:ea typeface="宋体" panose="02010600030101010101" pitchFamily="2" charset="-122"/>
              </a:rPr>
              <a:t>M</a:t>
            </a:r>
            <a:r>
              <a:rPr lang="en-US" altLang="x-none" sz="2800" b="1" dirty="0">
                <a:solidFill>
                  <a:schemeClr val="accent1"/>
                </a:solidFill>
                <a:latin typeface="Times New Roman" panose="02020603050405020304" pitchFamily="2" charset="0"/>
                <a:ea typeface="宋体" panose="02010600030101010101" pitchFamily="2" charset="-122"/>
              </a:rPr>
              <a:t>inimum </a:t>
            </a:r>
            <a:r>
              <a:rPr lang="en-US" altLang="x-none" sz="2800" b="1" dirty="0">
                <a:solidFill>
                  <a:schemeClr val="folHlink"/>
                </a:solidFill>
                <a:latin typeface="Times New Roman" panose="02020603050405020304" pitchFamily="2" charset="0"/>
                <a:ea typeface="宋体" panose="02010600030101010101" pitchFamily="2" charset="-122"/>
              </a:rPr>
              <a:t>S</a:t>
            </a:r>
            <a:r>
              <a:rPr lang="en-US" altLang="x-none" sz="2800" b="1" dirty="0">
                <a:solidFill>
                  <a:schemeClr val="accent1"/>
                </a:solidFill>
                <a:latin typeface="Times New Roman" panose="02020603050405020304" pitchFamily="2" charset="0"/>
                <a:ea typeface="宋体" panose="02010600030101010101" pitchFamily="2" charset="-122"/>
              </a:rPr>
              <a:t>panning </a:t>
            </a:r>
            <a:r>
              <a:rPr lang="en-US" altLang="x-none" sz="2800" b="1" dirty="0">
                <a:solidFill>
                  <a:schemeClr val="folHlink"/>
                </a:solidFill>
                <a:latin typeface="Times New Roman" panose="02020603050405020304" pitchFamily="2" charset="0"/>
                <a:ea typeface="宋体" panose="02010600030101010101" pitchFamily="2" charset="-122"/>
              </a:rPr>
              <a:t>T</a:t>
            </a:r>
            <a:r>
              <a:rPr lang="en-US" altLang="x-none" sz="2800" b="1" dirty="0">
                <a:solidFill>
                  <a:schemeClr val="accent1"/>
                </a:solidFill>
                <a:latin typeface="Times New Roman" panose="02020603050405020304" pitchFamily="2" charset="0"/>
                <a:ea typeface="宋体" panose="02010600030101010101" pitchFamily="2" charset="-122"/>
              </a:rPr>
              <a:t>ree</a:t>
            </a:r>
            <a:r>
              <a:rPr lang="en-US" altLang="x-none" sz="2800" b="1" dirty="0">
                <a:latin typeface="Times New Roman" panose="02020603050405020304" pitchFamily="2"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a:t>
            </a:r>
            <a:r>
              <a:rPr lang="zh-CN" altLang="en-US" sz="2800" b="1" dirty="0">
                <a:solidFill>
                  <a:schemeClr val="folHlink"/>
                </a:solidFill>
                <a:latin typeface="宋体" panose="02010600030101010101" pitchFamily="2" charset="-122"/>
                <a:ea typeface="宋体" panose="02010600030101010101" pitchFamily="2" charset="-122"/>
              </a:rPr>
              <a:t>带权连通图中代价最小的生成树称为最小生成树</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    最小生成树在实际中具有重要用途，如设计通信网。设图的顶点表示城市，边表示两个城市之间的通信线路，边的权值表示建造通信线路的费用。</a:t>
            </a:r>
            <a:r>
              <a:rPr lang="en-US" altLang="x-none" sz="2800" b="1" dirty="0">
                <a:latin typeface="Times New Roman" panose="02020603050405020304" pitchFamily="2" charset="0"/>
                <a:ea typeface="宋体" panose="02010600030101010101" pitchFamily="2" charset="-122"/>
              </a:rPr>
              <a:t>n</a:t>
            </a:r>
            <a:r>
              <a:rPr lang="zh-CN" altLang="en-US" sz="2800" b="1" dirty="0">
                <a:latin typeface="Times New Roman" panose="02020603050405020304" pitchFamily="2" charset="0"/>
                <a:ea typeface="宋体" panose="02010600030101010101" pitchFamily="2" charset="-122"/>
              </a:rPr>
              <a:t>个城市之间最多可以建</a:t>
            </a:r>
            <a:r>
              <a:rPr lang="en-US" altLang="x-none" sz="2800" b="1" dirty="0">
                <a:latin typeface="Times New Roman" panose="02020603050405020304" pitchFamily="2" charset="0"/>
                <a:ea typeface="宋体" panose="02010600030101010101" pitchFamily="2" charset="-122"/>
              </a:rPr>
              <a:t>n</a:t>
            </a:r>
            <a:r>
              <a:rPr lang="en-US" altLang="x-none" sz="24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(n-1)/2</a:t>
            </a:r>
            <a:r>
              <a:rPr lang="zh-CN" altLang="en-US" sz="2800" b="1" dirty="0">
                <a:latin typeface="Times New Roman" panose="02020603050405020304" pitchFamily="2" charset="0"/>
                <a:ea typeface="宋体" panose="02010600030101010101" pitchFamily="2" charset="-122"/>
              </a:rPr>
              <a:t>条线路</a:t>
            </a:r>
            <a:r>
              <a:rPr lang="zh-CN" altLang="en-US" sz="2800" b="1" dirty="0">
                <a:latin typeface="宋体" panose="02010600030101010101" pitchFamily="2" charset="-122"/>
                <a:ea typeface="宋体" panose="02010600030101010101" pitchFamily="2" charset="-122"/>
              </a:rPr>
              <a:t>，如何选择其中的</a:t>
            </a:r>
            <a:r>
              <a:rPr lang="en-US" altLang="x-none" sz="2800" b="1" dirty="0">
                <a:latin typeface="Times New Roman" panose="02020603050405020304" pitchFamily="2" charset="0"/>
                <a:ea typeface="宋体" panose="02010600030101010101" pitchFamily="2" charset="-122"/>
              </a:rPr>
              <a:t>n-1</a:t>
            </a:r>
            <a:r>
              <a:rPr lang="zh-CN" altLang="en-US" sz="2800" b="1" dirty="0">
                <a:latin typeface="宋体" panose="02010600030101010101" pitchFamily="2" charset="-122"/>
                <a:ea typeface="宋体" panose="02010600030101010101" pitchFamily="2" charset="-122"/>
              </a:rPr>
              <a:t>条，使总的建造费用最低</a:t>
            </a:r>
            <a:r>
              <a:rPr lang="en-US" altLang="x-none" sz="2800" b="1" dirty="0">
                <a:latin typeface="宋体" panose="02010600030101010101" pitchFamily="2" charset="-122"/>
                <a:ea typeface="宋体" panose="02010600030101010101" pitchFamily="2" charset="-122"/>
              </a:rPr>
              <a:t>?</a:t>
            </a:r>
            <a:endParaRPr lang="en-US" altLang="x-none" sz="2800" b="1" dirty="0">
              <a:latin typeface="宋体" panose="02010600030101010101" pitchFamily="2" charset="-122"/>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构造最小生成树的算法有许多，基本原则是：</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4897" name="矩形 510977"/>
          <p:cNvSpPr/>
          <p:nvPr/>
        </p:nvSpPr>
        <p:spPr>
          <a:xfrm>
            <a:off x="1676400" y="260350"/>
            <a:ext cx="8839200" cy="4248150"/>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    构造最小生成树的算法有许多，基本原则是：</a:t>
            </a:r>
            <a:endParaRPr lang="zh-CN" altLang="en-US" sz="2800" b="1" dirty="0">
              <a:latin typeface="宋体" panose="02010600030101010101" pitchFamily="2" charset="-122"/>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 尽可能选取权值最小的边，但不能构成回路；</a:t>
            </a:r>
            <a:endParaRPr lang="zh-CN" altLang="en-US" sz="2800" b="1" dirty="0">
              <a:latin typeface="宋体" panose="02010600030101010101" pitchFamily="2" charset="-122"/>
              <a:ea typeface="宋体" panose="02010600030101010101" pitchFamily="2" charset="-122"/>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Times New Roman" panose="02020603050405020304" pitchFamily="2"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 选择</a:t>
            </a:r>
            <a:r>
              <a:rPr lang="en-US" altLang="x-none" sz="2800" b="1" dirty="0">
                <a:latin typeface="Times New Roman" panose="02020603050405020304" pitchFamily="2" charset="0"/>
                <a:ea typeface="宋体" panose="02010600030101010101" pitchFamily="2" charset="-122"/>
              </a:rPr>
              <a:t>n-1</a:t>
            </a:r>
            <a:r>
              <a:rPr lang="zh-CN" altLang="en-US" sz="2800" b="1" dirty="0">
                <a:latin typeface="Times New Roman" panose="02020603050405020304" pitchFamily="2" charset="0"/>
                <a:ea typeface="宋体" panose="02010600030101010101" pitchFamily="2" charset="-122"/>
              </a:rPr>
              <a:t>条边构成最小生成树</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以上的基本原则是基于</a:t>
            </a:r>
            <a:r>
              <a:rPr lang="en-US" altLang="x-none" sz="2800" b="1" dirty="0">
                <a:latin typeface="Times New Roman" panose="02020603050405020304" pitchFamily="2" charset="0"/>
                <a:ea typeface="宋体" panose="02010600030101010101" pitchFamily="2" charset="-122"/>
              </a:rPr>
              <a:t>MST</a:t>
            </a:r>
            <a:r>
              <a:rPr lang="zh-CN" altLang="en-US" sz="2800" b="1" dirty="0">
                <a:latin typeface="Times New Roman" panose="02020603050405020304" pitchFamily="2" charset="0"/>
                <a:ea typeface="宋体" panose="02010600030101010101" pitchFamily="2" charset="-122"/>
              </a:rPr>
              <a:t>的如下性质：</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设</a:t>
            </a:r>
            <a:r>
              <a:rPr lang="en-US" altLang="x-none" sz="2800" b="1" dirty="0">
                <a:latin typeface="Times New Roman" panose="02020603050405020304" pitchFamily="2" charset="0"/>
                <a:ea typeface="宋体" panose="02010600030101010101" pitchFamily="2" charset="-122"/>
              </a:rPr>
              <a:t>G=(V</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E)</a:t>
            </a:r>
            <a:r>
              <a:rPr lang="zh-CN" altLang="en-US" sz="2800" b="1" dirty="0">
                <a:latin typeface="Times New Roman" panose="02020603050405020304" pitchFamily="2" charset="0"/>
                <a:ea typeface="宋体" panose="02010600030101010101" pitchFamily="2" charset="-122"/>
              </a:rPr>
              <a:t>是一个带权连通图，</a:t>
            </a:r>
            <a:r>
              <a:rPr lang="en-US" altLang="x-none" sz="2800" b="1" dirty="0">
                <a:latin typeface="Times New Roman" panose="02020603050405020304" pitchFamily="2" charset="0"/>
                <a:ea typeface="宋体" panose="02010600030101010101" pitchFamily="2" charset="-122"/>
              </a:rPr>
              <a:t>U</a:t>
            </a:r>
            <a:r>
              <a:rPr lang="zh-CN" altLang="en-US" sz="2800" b="1" dirty="0">
                <a:latin typeface="Times New Roman" panose="02020603050405020304" pitchFamily="2" charset="0"/>
                <a:ea typeface="宋体" panose="02010600030101010101" pitchFamily="2" charset="-122"/>
              </a:rPr>
              <a:t>是顶点集</a:t>
            </a:r>
            <a:r>
              <a:rPr lang="en-US" altLang="x-none" sz="2800" b="1" dirty="0">
                <a:latin typeface="Times New Roman" panose="02020603050405020304" pitchFamily="2" charset="0"/>
                <a:ea typeface="宋体" panose="02010600030101010101" pitchFamily="2" charset="-122"/>
              </a:rPr>
              <a:t>V</a:t>
            </a:r>
            <a:r>
              <a:rPr lang="zh-CN" altLang="en-US" sz="2800" b="1" dirty="0">
                <a:latin typeface="Times New Roman" panose="02020603050405020304" pitchFamily="2" charset="0"/>
                <a:ea typeface="宋体" panose="02010600030101010101" pitchFamily="2" charset="-122"/>
              </a:rPr>
              <a:t>的一个非空子集。若</a:t>
            </a:r>
            <a:r>
              <a:rPr lang="en-US" altLang="x-none" sz="2800" b="1" dirty="0">
                <a:latin typeface="Times New Roman" panose="02020603050405020304" pitchFamily="2" charset="0"/>
                <a:ea typeface="宋体" panose="02010600030101010101" pitchFamily="2" charset="-122"/>
              </a:rPr>
              <a:t>u∈U </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v∈V-U</a:t>
            </a:r>
            <a:r>
              <a:rPr lang="zh-CN" altLang="en-US" sz="2800" b="1" dirty="0">
                <a:latin typeface="Times New Roman" panose="02020603050405020304" pitchFamily="2" charset="0"/>
                <a:ea typeface="宋体" panose="02010600030101010101" pitchFamily="2" charset="-122"/>
              </a:rPr>
              <a:t>，且</a:t>
            </a:r>
            <a:r>
              <a:rPr lang="en-US" altLang="x-none" sz="2800" b="1" dirty="0">
                <a:latin typeface="Times New Roman" panose="02020603050405020304" pitchFamily="2" charset="0"/>
                <a:ea typeface="宋体" panose="02010600030101010101" pitchFamily="2" charset="-122"/>
              </a:rPr>
              <a:t>(u, v)</a:t>
            </a:r>
            <a:r>
              <a:rPr lang="zh-CN" altLang="en-US" sz="2800" b="1" dirty="0">
                <a:latin typeface="Times New Roman" panose="02020603050405020304" pitchFamily="2" charset="0"/>
                <a:ea typeface="宋体" panose="02010600030101010101" pitchFamily="2" charset="-122"/>
              </a:rPr>
              <a:t>是</a:t>
            </a:r>
            <a:r>
              <a:rPr lang="en-US" altLang="x-none" sz="2800" b="1" dirty="0">
                <a:latin typeface="Times New Roman" panose="02020603050405020304" pitchFamily="2" charset="0"/>
                <a:ea typeface="宋体" panose="02010600030101010101" pitchFamily="2" charset="-122"/>
              </a:rPr>
              <a:t>U</a:t>
            </a:r>
            <a:r>
              <a:rPr lang="zh-CN" altLang="en-US" sz="2800" b="1" dirty="0">
                <a:latin typeface="Times New Roman" panose="02020603050405020304" pitchFamily="2" charset="0"/>
                <a:ea typeface="宋体" panose="02010600030101010101" pitchFamily="2" charset="-122"/>
              </a:rPr>
              <a:t>中顶点到</a:t>
            </a:r>
            <a:r>
              <a:rPr lang="en-US" altLang="x-none" sz="2800" b="1" dirty="0">
                <a:latin typeface="Times New Roman" panose="02020603050405020304" pitchFamily="2" charset="0"/>
                <a:ea typeface="宋体" panose="02010600030101010101" pitchFamily="2" charset="-122"/>
              </a:rPr>
              <a:t>V-U</a:t>
            </a:r>
            <a:r>
              <a:rPr lang="zh-CN" altLang="en-US" sz="2800" b="1" dirty="0">
                <a:latin typeface="Times New Roman" panose="02020603050405020304" pitchFamily="2" charset="0"/>
                <a:ea typeface="宋体" panose="02010600030101010101" pitchFamily="2" charset="-122"/>
              </a:rPr>
              <a:t>中顶点之间权值最小的边，则必存在一棵包含边</a:t>
            </a:r>
            <a:r>
              <a:rPr lang="en-US" altLang="x-none" sz="2800" b="1" dirty="0">
                <a:latin typeface="Times New Roman" panose="02020603050405020304" pitchFamily="2" charset="0"/>
                <a:ea typeface="宋体" panose="02010600030101010101" pitchFamily="2" charset="-122"/>
              </a:rPr>
              <a:t>(u, v)</a:t>
            </a:r>
            <a:r>
              <a:rPr lang="zh-CN" altLang="en-US" sz="2800" b="1" dirty="0">
                <a:latin typeface="Times New Roman" panose="02020603050405020304" pitchFamily="2" charset="0"/>
                <a:ea typeface="宋体" panose="02010600030101010101" pitchFamily="2" charset="-122"/>
              </a:rPr>
              <a:t>的最小生成树。</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2977" name="文本占位符 429057"/>
          <p:cNvSpPr>
            <a:spLocks noGrp="1"/>
          </p:cNvSpPr>
          <p:nvPr>
            <p:ph idx="1"/>
          </p:nvPr>
        </p:nvSpPr>
        <p:spPr>
          <a:xfrm>
            <a:off x="1676400" y="152400"/>
            <a:ext cx="8839200" cy="6705600"/>
          </a:xfrm>
        </p:spPr>
        <p:txBody>
          <a:bodyPr anchor="t"/>
          <a:p>
            <a:pPr marL="0" indent="0">
              <a:lnSpc>
                <a:spcPct val="110000"/>
              </a:lnSpc>
              <a:buNone/>
            </a:pPr>
            <a:r>
              <a:rPr lang="zh-CN" altLang="en-US" sz="2800" dirty="0"/>
              <a:t>        </a:t>
            </a:r>
            <a:r>
              <a:rPr lang="zh-CN" altLang="en-US" sz="2800" b="1" dirty="0"/>
              <a:t>显然，在无向图中，所有顶点度的和是图中边的</a:t>
            </a:r>
            <a:r>
              <a:rPr lang="en-US" altLang="x-none" sz="2800" b="1" dirty="0"/>
              <a:t>2</a:t>
            </a:r>
            <a:r>
              <a:rPr lang="zh-CN" altLang="en-US" sz="2800" b="1" dirty="0"/>
              <a:t>倍。 即   </a:t>
            </a:r>
            <a:r>
              <a:rPr lang="zh-CN" altLang="en-US" sz="2800" b="1" dirty="0">
                <a:ea typeface="Arial Unicode MS" panose="020B0604020202020204" charset="-122"/>
              </a:rPr>
              <a:t>∑</a:t>
            </a:r>
            <a:r>
              <a:rPr lang="en-US" altLang="x-none" sz="2800" b="1" dirty="0"/>
              <a:t>TD(v</a:t>
            </a:r>
            <a:r>
              <a:rPr lang="en-US" altLang="x-none" sz="2800" b="1" baseline="-18000" dirty="0"/>
              <a:t>i</a:t>
            </a:r>
            <a:r>
              <a:rPr lang="en-US" altLang="x-none" sz="2800" b="1" dirty="0"/>
              <a:t>)=2e      i=1, 2, </a:t>
            </a:r>
            <a:r>
              <a:rPr lang="en-US" altLang="x-none" sz="2800" b="1" dirty="0">
                <a:cs typeface="Times New Roman" panose="02020603050405020304" pitchFamily="2" charset="0"/>
              </a:rPr>
              <a:t>…</a:t>
            </a:r>
            <a:r>
              <a:rPr lang="en-US" altLang="x-none" sz="2800" b="1" dirty="0"/>
              <a:t>, n </a:t>
            </a:r>
            <a:r>
              <a:rPr lang="zh-CN" altLang="en-US" sz="2800" b="1" dirty="0"/>
              <a:t>，</a:t>
            </a:r>
            <a:r>
              <a:rPr lang="en-US" altLang="x-none" sz="2800" b="1" dirty="0"/>
              <a:t>e</a:t>
            </a:r>
            <a:r>
              <a:rPr lang="zh-CN" altLang="en-US" sz="2800" b="1" dirty="0"/>
              <a:t>为图的边数。</a:t>
            </a:r>
            <a:endParaRPr lang="zh-CN" altLang="en-US" sz="2800" b="1" dirty="0"/>
          </a:p>
          <a:p>
            <a:pPr marL="0" indent="0">
              <a:lnSpc>
                <a:spcPct val="110000"/>
              </a:lnSpc>
              <a:buNone/>
            </a:pPr>
            <a:r>
              <a:rPr lang="zh-CN" altLang="en-US" sz="2800" b="1" dirty="0"/>
              <a:t>        对有向图</a:t>
            </a:r>
            <a:r>
              <a:rPr lang="en-US" altLang="x-none" sz="2800" b="1" dirty="0"/>
              <a:t>G=(V</a:t>
            </a:r>
            <a:r>
              <a:rPr lang="zh-CN" altLang="en-US" sz="2800" b="1" dirty="0"/>
              <a:t>，</a:t>
            </a:r>
            <a:r>
              <a:rPr lang="en-US" altLang="x-none" sz="2800" b="1" dirty="0"/>
              <a:t>E)</a:t>
            </a:r>
            <a:r>
              <a:rPr lang="zh-CN" altLang="en-US" sz="2800" b="1" dirty="0"/>
              <a:t>，若</a:t>
            </a:r>
            <a:r>
              <a:rPr lang="zh-CN" altLang="en-US" sz="2800" b="1" dirty="0">
                <a:latin typeface="宋体" panose="02010600030101010101" pitchFamily="2" charset="-122"/>
                <a:sym typeface="Symbol" panose="05050102010706020507" pitchFamily="2" charset="2"/>
              </a:rPr>
              <a:t></a:t>
            </a:r>
            <a:r>
              <a:rPr lang="en-US" altLang="x-none" sz="2800" b="1" dirty="0"/>
              <a:t>v</a:t>
            </a:r>
            <a:r>
              <a:rPr lang="en-US" altLang="x-none" sz="2800" b="1" baseline="-18000" dirty="0"/>
              <a:t>i </a:t>
            </a:r>
            <a:r>
              <a:rPr lang="en-US" altLang="x-none" sz="2800" b="1" dirty="0">
                <a:latin typeface="楷体_GB2312" pitchFamily="1" charset="-122"/>
                <a:ea typeface="楷体_GB2312" pitchFamily="1" charset="-122"/>
                <a:sym typeface="Symbol" panose="05050102010706020507" pitchFamily="2" charset="2"/>
              </a:rPr>
              <a:t></a:t>
            </a:r>
            <a:r>
              <a:rPr lang="en-US" altLang="x-none" sz="2800" b="1" dirty="0">
                <a:ea typeface="Arial Unicode MS" panose="020B0604020202020204" charset="-122"/>
              </a:rPr>
              <a:t>V </a:t>
            </a:r>
            <a:r>
              <a:rPr lang="zh-CN" altLang="en-US" sz="2800" b="1" dirty="0"/>
              <a:t>，图</a:t>
            </a:r>
            <a:r>
              <a:rPr lang="en-US" altLang="x-none" sz="2800" b="1" dirty="0"/>
              <a:t>G</a:t>
            </a:r>
            <a:r>
              <a:rPr lang="zh-CN" altLang="en-US" sz="2800" b="1" dirty="0"/>
              <a:t>中</a:t>
            </a:r>
            <a:r>
              <a:rPr lang="zh-CN" altLang="en-US" sz="2800" b="1" dirty="0">
                <a:solidFill>
                  <a:schemeClr val="folHlink"/>
                </a:solidFill>
              </a:rPr>
              <a:t>以</a:t>
            </a:r>
            <a:r>
              <a:rPr lang="en-US" altLang="x-none" sz="2800" b="1" dirty="0">
                <a:solidFill>
                  <a:schemeClr val="folHlink"/>
                </a:solidFill>
              </a:rPr>
              <a:t>v</a:t>
            </a:r>
            <a:r>
              <a:rPr lang="en-US" altLang="x-none" sz="2800" b="1" baseline="-18000" dirty="0">
                <a:solidFill>
                  <a:schemeClr val="folHlink"/>
                </a:solidFill>
              </a:rPr>
              <a:t>i</a:t>
            </a:r>
            <a:r>
              <a:rPr lang="zh-CN" altLang="en-US" sz="2800" b="1" dirty="0">
                <a:solidFill>
                  <a:schemeClr val="folHlink"/>
                </a:solidFill>
              </a:rPr>
              <a:t>作为起点</a:t>
            </a:r>
            <a:r>
              <a:rPr lang="zh-CN" altLang="en-US" sz="2800" b="1" dirty="0"/>
              <a:t>的有向边</a:t>
            </a:r>
            <a:r>
              <a:rPr lang="en-US" altLang="x-none" sz="2800" b="1" dirty="0"/>
              <a:t>(</a:t>
            </a:r>
            <a:r>
              <a:rPr lang="zh-CN" altLang="en-US" sz="2800" b="1" dirty="0"/>
              <a:t>弧</a:t>
            </a:r>
            <a:r>
              <a:rPr lang="en-US" altLang="x-none" sz="2800" b="1" dirty="0"/>
              <a:t>)</a:t>
            </a:r>
            <a:r>
              <a:rPr lang="zh-CN" altLang="en-US" sz="2800" b="1" dirty="0"/>
              <a:t>的数目称为顶点</a:t>
            </a:r>
            <a:r>
              <a:rPr lang="en-US" altLang="x-none" sz="2800" b="1" dirty="0"/>
              <a:t>v</a:t>
            </a:r>
            <a:r>
              <a:rPr lang="en-US" altLang="x-none" sz="2800" b="1" baseline="-18000" dirty="0"/>
              <a:t>i</a:t>
            </a:r>
            <a:r>
              <a:rPr lang="zh-CN" altLang="en-US" sz="2800" b="1" dirty="0"/>
              <a:t>的</a:t>
            </a:r>
            <a:r>
              <a:rPr lang="zh-CN" altLang="en-US" sz="2800" b="1" dirty="0">
                <a:solidFill>
                  <a:schemeClr val="folHlink"/>
                </a:solidFill>
              </a:rPr>
              <a:t>出度</a:t>
            </a:r>
            <a:r>
              <a:rPr lang="en-US" altLang="x-none" sz="2800" b="1" dirty="0"/>
              <a:t>(</a:t>
            </a:r>
            <a:r>
              <a:rPr lang="en-US" altLang="x-none" sz="2800" b="1" dirty="0">
                <a:solidFill>
                  <a:schemeClr val="accent1"/>
                </a:solidFill>
              </a:rPr>
              <a:t>Outdegree</a:t>
            </a:r>
            <a:r>
              <a:rPr lang="en-US" altLang="x-none" sz="2800" b="1" dirty="0"/>
              <a:t>)</a:t>
            </a:r>
            <a:r>
              <a:rPr lang="zh-CN" altLang="en-US" sz="2800" b="1" dirty="0"/>
              <a:t>，记为</a:t>
            </a:r>
            <a:r>
              <a:rPr lang="en-US" altLang="x-none" sz="2800" b="1" dirty="0"/>
              <a:t>OD(v</a:t>
            </a:r>
            <a:r>
              <a:rPr lang="en-US" altLang="x-none" sz="2800" b="1" baseline="-18000" dirty="0"/>
              <a:t>i</a:t>
            </a:r>
            <a:r>
              <a:rPr lang="en-US" altLang="x-none" sz="2800" b="1" dirty="0"/>
              <a:t>) </a:t>
            </a:r>
            <a:r>
              <a:rPr lang="zh-CN" altLang="en-US" sz="2800" b="1" dirty="0"/>
              <a:t>；</a:t>
            </a:r>
            <a:r>
              <a:rPr lang="zh-CN" altLang="en-US" sz="2800" b="1" dirty="0">
                <a:solidFill>
                  <a:schemeClr val="folHlink"/>
                </a:solidFill>
              </a:rPr>
              <a:t>以</a:t>
            </a:r>
            <a:r>
              <a:rPr lang="en-US" altLang="x-none" sz="2800" b="1" dirty="0">
                <a:solidFill>
                  <a:schemeClr val="folHlink"/>
                </a:solidFill>
              </a:rPr>
              <a:t>v</a:t>
            </a:r>
            <a:r>
              <a:rPr lang="en-US" altLang="x-none" sz="2800" b="1" baseline="-18000" dirty="0">
                <a:solidFill>
                  <a:schemeClr val="folHlink"/>
                </a:solidFill>
              </a:rPr>
              <a:t>i</a:t>
            </a:r>
            <a:r>
              <a:rPr lang="zh-CN" altLang="en-US" sz="2800" b="1" dirty="0">
                <a:solidFill>
                  <a:schemeClr val="folHlink"/>
                </a:solidFill>
              </a:rPr>
              <a:t>作为终点</a:t>
            </a:r>
            <a:r>
              <a:rPr lang="zh-CN" altLang="en-US" sz="2800" b="1" dirty="0"/>
              <a:t>的有向边</a:t>
            </a:r>
            <a:r>
              <a:rPr lang="en-US" altLang="x-none" sz="2800" b="1" dirty="0"/>
              <a:t>(</a:t>
            </a:r>
            <a:r>
              <a:rPr lang="zh-CN" altLang="en-US" sz="2800" b="1" dirty="0"/>
              <a:t>弧</a:t>
            </a:r>
            <a:r>
              <a:rPr lang="en-US" altLang="x-none" sz="2800" b="1" dirty="0"/>
              <a:t>)</a:t>
            </a:r>
            <a:r>
              <a:rPr lang="zh-CN" altLang="en-US" sz="2800" b="1" dirty="0"/>
              <a:t>的数目称为顶点</a:t>
            </a:r>
            <a:r>
              <a:rPr lang="en-US" altLang="x-none" sz="2800" b="1" dirty="0"/>
              <a:t>v</a:t>
            </a:r>
            <a:r>
              <a:rPr lang="en-US" altLang="x-none" sz="2800" b="1" baseline="-18000" dirty="0"/>
              <a:t>i</a:t>
            </a:r>
            <a:r>
              <a:rPr lang="zh-CN" altLang="en-US" sz="2800" b="1" dirty="0"/>
              <a:t>的</a:t>
            </a:r>
            <a:r>
              <a:rPr lang="zh-CN" altLang="en-US" sz="2800" b="1" dirty="0">
                <a:solidFill>
                  <a:schemeClr val="folHlink"/>
                </a:solidFill>
              </a:rPr>
              <a:t>入度</a:t>
            </a:r>
            <a:r>
              <a:rPr lang="en-US" altLang="x-none" sz="2800" b="1" dirty="0"/>
              <a:t>(</a:t>
            </a:r>
            <a:r>
              <a:rPr lang="en-US" altLang="x-none" sz="2800" b="1" dirty="0">
                <a:solidFill>
                  <a:schemeClr val="accent1"/>
                </a:solidFill>
              </a:rPr>
              <a:t>Indegree</a:t>
            </a:r>
            <a:r>
              <a:rPr lang="en-US" altLang="x-none" sz="2800" b="1" dirty="0"/>
              <a:t>)</a:t>
            </a:r>
            <a:r>
              <a:rPr lang="zh-CN" altLang="en-US" sz="2800" b="1" dirty="0"/>
              <a:t>，记为</a:t>
            </a:r>
            <a:r>
              <a:rPr lang="en-US" altLang="x-none" sz="2800" b="1" dirty="0"/>
              <a:t>ID(v</a:t>
            </a:r>
            <a:r>
              <a:rPr lang="en-US" altLang="x-none" sz="2800" b="1" baseline="-18000" dirty="0"/>
              <a:t>i</a:t>
            </a:r>
            <a:r>
              <a:rPr lang="en-US" altLang="x-none" sz="2800" b="1" dirty="0"/>
              <a:t>) </a:t>
            </a:r>
            <a:r>
              <a:rPr lang="zh-CN" altLang="en-US" sz="2800" b="1" dirty="0"/>
              <a:t>。顶点</a:t>
            </a:r>
            <a:r>
              <a:rPr lang="en-US" altLang="x-none" sz="2800" b="1" dirty="0"/>
              <a:t>v</a:t>
            </a:r>
            <a:r>
              <a:rPr lang="en-US" altLang="x-none" sz="2800" b="1" baseline="-18000" dirty="0"/>
              <a:t>i</a:t>
            </a:r>
            <a:r>
              <a:rPr lang="zh-CN" altLang="en-US" sz="2800" b="1" dirty="0"/>
              <a:t>的</a:t>
            </a:r>
            <a:r>
              <a:rPr lang="zh-CN" altLang="en-US" sz="2800" b="1" dirty="0">
                <a:solidFill>
                  <a:schemeClr val="folHlink"/>
                </a:solidFill>
              </a:rPr>
              <a:t>出度</a:t>
            </a:r>
            <a:r>
              <a:rPr lang="zh-CN" altLang="en-US" sz="2800" b="1" dirty="0"/>
              <a:t>与</a:t>
            </a:r>
            <a:r>
              <a:rPr lang="zh-CN" altLang="en-US" sz="2800" b="1" dirty="0">
                <a:solidFill>
                  <a:schemeClr val="folHlink"/>
                </a:solidFill>
              </a:rPr>
              <a:t>入度</a:t>
            </a:r>
            <a:r>
              <a:rPr lang="zh-CN" altLang="en-US" sz="2800" b="1" dirty="0"/>
              <a:t>之和称为</a:t>
            </a:r>
            <a:r>
              <a:rPr lang="en-US" altLang="x-none" sz="2800" b="1" dirty="0"/>
              <a:t>v</a:t>
            </a:r>
            <a:r>
              <a:rPr lang="en-US" altLang="x-none" sz="2800" b="1" baseline="-18000" dirty="0"/>
              <a:t>i</a:t>
            </a:r>
            <a:r>
              <a:rPr lang="zh-CN" altLang="en-US" sz="2800" b="1" dirty="0"/>
              <a:t>的</a:t>
            </a:r>
            <a:r>
              <a:rPr lang="zh-CN" altLang="en-US" sz="2800" b="1" dirty="0">
                <a:solidFill>
                  <a:schemeClr val="folHlink"/>
                </a:solidFill>
              </a:rPr>
              <a:t>度</a:t>
            </a:r>
            <a:r>
              <a:rPr lang="zh-CN" altLang="en-US" sz="2800" b="1" dirty="0"/>
              <a:t>，记为</a:t>
            </a:r>
            <a:r>
              <a:rPr lang="en-US" altLang="x-none" sz="2800" b="1" dirty="0"/>
              <a:t>TD(v</a:t>
            </a:r>
            <a:r>
              <a:rPr lang="en-US" altLang="x-none" sz="2800" b="1" baseline="-18000" dirty="0"/>
              <a:t>i</a:t>
            </a:r>
            <a:r>
              <a:rPr lang="en-US" altLang="x-none" sz="2800" b="1" dirty="0"/>
              <a:t>) </a:t>
            </a:r>
            <a:r>
              <a:rPr lang="zh-CN" altLang="en-US" sz="2800" b="1" dirty="0"/>
              <a:t>。即</a:t>
            </a:r>
            <a:endParaRPr lang="zh-CN" altLang="en-US" sz="2800" b="1" dirty="0"/>
          </a:p>
          <a:p>
            <a:pPr marL="533400" lvl="1" indent="0">
              <a:lnSpc>
                <a:spcPct val="110000"/>
              </a:lnSpc>
              <a:buNone/>
            </a:pPr>
            <a:r>
              <a:rPr lang="en-US" altLang="x-none" b="1" dirty="0"/>
              <a:t>TD(v</a:t>
            </a:r>
            <a:r>
              <a:rPr lang="en-US" altLang="x-none" b="1" baseline="-18000" dirty="0"/>
              <a:t>i</a:t>
            </a:r>
            <a:r>
              <a:rPr lang="en-US" altLang="x-none" b="1" dirty="0"/>
              <a:t>)=OD(v</a:t>
            </a:r>
            <a:r>
              <a:rPr lang="en-US" altLang="x-none" b="1" baseline="-18000" dirty="0"/>
              <a:t>i</a:t>
            </a:r>
            <a:r>
              <a:rPr lang="en-US" altLang="x-none" b="1" dirty="0"/>
              <a:t>)+ID(v</a:t>
            </a:r>
            <a:r>
              <a:rPr lang="en-US" altLang="x-none" b="1" baseline="-18000" dirty="0"/>
              <a:t>i</a:t>
            </a:r>
            <a:r>
              <a:rPr lang="en-US" altLang="x-none" b="1" dirty="0"/>
              <a:t>)</a:t>
            </a:r>
            <a:r>
              <a:rPr lang="en-US" altLang="x-none" sz="2400" b="1" dirty="0"/>
              <a:t> </a:t>
            </a:r>
            <a:endParaRPr lang="en-US" altLang="x-none" sz="2400" b="1" dirty="0"/>
          </a:p>
          <a:p>
            <a:pPr marL="0" indent="0">
              <a:lnSpc>
                <a:spcPct val="110000"/>
              </a:lnSpc>
              <a:buNone/>
            </a:pPr>
            <a:r>
              <a:rPr lang="en-US" altLang="x-none" b="1" dirty="0">
                <a:solidFill>
                  <a:schemeClr val="folHlink"/>
                </a:solidFill>
              </a:rPr>
              <a:t>       </a:t>
            </a:r>
            <a:r>
              <a:rPr lang="zh-CN" altLang="en-US" b="1" dirty="0">
                <a:solidFill>
                  <a:schemeClr val="folHlink"/>
                </a:solidFill>
              </a:rPr>
              <a:t>路径</a:t>
            </a:r>
            <a:r>
              <a:rPr lang="en-US" altLang="x-none" b="1" dirty="0">
                <a:solidFill>
                  <a:schemeClr val="folHlink"/>
                </a:solidFill>
              </a:rPr>
              <a:t>(Path)</a:t>
            </a:r>
            <a:r>
              <a:rPr lang="zh-CN" altLang="en-US" b="1" dirty="0">
                <a:solidFill>
                  <a:schemeClr val="folHlink"/>
                </a:solidFill>
              </a:rPr>
              <a:t>、路径长度、回路</a:t>
            </a:r>
            <a:r>
              <a:rPr lang="en-US" altLang="x-none" b="1" dirty="0"/>
              <a:t>(Cycle) </a:t>
            </a:r>
            <a:r>
              <a:rPr lang="zh-CN" altLang="en-US" b="1" dirty="0"/>
              <a:t>：</a:t>
            </a:r>
            <a:r>
              <a:rPr lang="zh-CN" altLang="en-US" sz="2800" b="1" dirty="0"/>
              <a:t>对无向图</a:t>
            </a:r>
            <a:r>
              <a:rPr lang="en-US" altLang="x-none" sz="2800" b="1" dirty="0"/>
              <a:t>G=(V</a:t>
            </a:r>
            <a:r>
              <a:rPr lang="zh-CN" altLang="en-US" sz="2800" b="1" dirty="0"/>
              <a:t>，</a:t>
            </a:r>
            <a:r>
              <a:rPr lang="en-US" altLang="x-none" sz="2800" b="1" dirty="0"/>
              <a:t>E)</a:t>
            </a:r>
            <a:r>
              <a:rPr lang="zh-CN" altLang="en-US" sz="2800" b="1" dirty="0"/>
              <a:t>，若从顶点</a:t>
            </a:r>
            <a:r>
              <a:rPr lang="en-US" altLang="x-none" sz="2800" b="1" dirty="0"/>
              <a:t>v</a:t>
            </a:r>
            <a:r>
              <a:rPr lang="en-US" altLang="x-none" sz="2800" b="1" baseline="-18000" dirty="0"/>
              <a:t>i</a:t>
            </a:r>
            <a:r>
              <a:rPr lang="zh-CN" altLang="en-US" sz="2800" b="1" dirty="0"/>
              <a:t>经过若干条边能到达</a:t>
            </a:r>
            <a:r>
              <a:rPr lang="en-US" altLang="x-none" sz="2800" b="1" dirty="0"/>
              <a:t>v</a:t>
            </a:r>
            <a:r>
              <a:rPr lang="en-US" altLang="x-none" sz="2800" b="1" baseline="-18000" dirty="0"/>
              <a:t>j</a:t>
            </a:r>
            <a:r>
              <a:rPr lang="zh-CN" altLang="en-US" sz="2800" b="1" dirty="0"/>
              <a:t>，称顶点</a:t>
            </a:r>
            <a:r>
              <a:rPr lang="en-US" altLang="x-none" sz="2800" b="1" dirty="0"/>
              <a:t>v</a:t>
            </a:r>
            <a:r>
              <a:rPr lang="en-US" altLang="x-none" sz="2800" b="1" baseline="-18000" dirty="0"/>
              <a:t>i</a:t>
            </a:r>
            <a:r>
              <a:rPr lang="zh-CN" altLang="en-US" sz="2800" b="1" dirty="0"/>
              <a:t>和</a:t>
            </a:r>
            <a:r>
              <a:rPr lang="en-US" altLang="x-none" sz="2800" b="1" dirty="0"/>
              <a:t>v</a:t>
            </a:r>
            <a:r>
              <a:rPr lang="en-US" altLang="x-none" sz="2800" b="1" baseline="-18000" dirty="0"/>
              <a:t>j</a:t>
            </a:r>
            <a:r>
              <a:rPr lang="zh-CN" altLang="en-US" sz="2800" b="1" dirty="0"/>
              <a:t>是</a:t>
            </a:r>
            <a:r>
              <a:rPr lang="zh-CN" altLang="en-US" sz="2800" b="1" dirty="0">
                <a:solidFill>
                  <a:schemeClr val="accent1"/>
                </a:solidFill>
              </a:rPr>
              <a:t>连通</a:t>
            </a:r>
            <a:r>
              <a:rPr lang="zh-CN" altLang="en-US" sz="2800" b="1" dirty="0"/>
              <a:t>的，又称顶点</a:t>
            </a:r>
            <a:r>
              <a:rPr lang="en-US" altLang="x-none" sz="2800" b="1" dirty="0"/>
              <a:t>v</a:t>
            </a:r>
            <a:r>
              <a:rPr lang="en-US" altLang="x-none" sz="2800" b="1" baseline="-18000" dirty="0"/>
              <a:t>i</a:t>
            </a:r>
            <a:r>
              <a:rPr lang="zh-CN" altLang="en-US" sz="2800" b="1" dirty="0"/>
              <a:t>到</a:t>
            </a:r>
            <a:r>
              <a:rPr lang="en-US" altLang="x-none" sz="2800" b="1" dirty="0"/>
              <a:t>v</a:t>
            </a:r>
            <a:r>
              <a:rPr lang="en-US" altLang="x-none" sz="2800" b="1" baseline="-18000" dirty="0"/>
              <a:t>j</a:t>
            </a:r>
            <a:r>
              <a:rPr lang="zh-CN" altLang="en-US" sz="2800" b="1" dirty="0"/>
              <a:t>有</a:t>
            </a:r>
            <a:r>
              <a:rPr lang="zh-CN" altLang="en-US" sz="2800" b="1" dirty="0">
                <a:solidFill>
                  <a:schemeClr val="folHlink"/>
                </a:solidFill>
              </a:rPr>
              <a:t>路径</a:t>
            </a:r>
            <a:r>
              <a:rPr lang="zh-CN" altLang="en-US" sz="2800" b="1" dirty="0"/>
              <a:t>。</a:t>
            </a:r>
            <a:endParaRPr lang="zh-CN" altLang="en-US" sz="2800" b="1" dirty="0"/>
          </a:p>
          <a:p>
            <a:pPr marL="0" indent="0">
              <a:lnSpc>
                <a:spcPct val="110000"/>
              </a:lnSpc>
              <a:buNone/>
            </a:pPr>
            <a:r>
              <a:rPr lang="zh-CN" altLang="en-US" sz="2800" b="1" dirty="0"/>
              <a:t>       对有向图</a:t>
            </a:r>
            <a:r>
              <a:rPr lang="en-US" altLang="x-none" sz="2800" b="1" dirty="0"/>
              <a:t>G=(V</a:t>
            </a:r>
            <a:r>
              <a:rPr lang="zh-CN" altLang="en-US" sz="2800" b="1" dirty="0"/>
              <a:t>，</a:t>
            </a:r>
            <a:r>
              <a:rPr lang="en-US" altLang="x-none" sz="2800" b="1" dirty="0"/>
              <a:t>E)</a:t>
            </a:r>
            <a:r>
              <a:rPr lang="zh-CN" altLang="en-US" sz="2800" b="1" dirty="0"/>
              <a:t>，从顶点</a:t>
            </a:r>
            <a:r>
              <a:rPr lang="en-US" altLang="x-none" sz="2800" b="1" dirty="0"/>
              <a:t>v</a:t>
            </a:r>
            <a:r>
              <a:rPr lang="en-US" altLang="x-none" sz="2800" b="1" baseline="-18000" dirty="0"/>
              <a:t>i</a:t>
            </a:r>
            <a:r>
              <a:rPr lang="zh-CN" altLang="en-US" sz="2800" b="1" dirty="0"/>
              <a:t>到</a:t>
            </a:r>
            <a:r>
              <a:rPr lang="en-US" altLang="x-none" sz="2800" b="1" dirty="0"/>
              <a:t>v</a:t>
            </a:r>
            <a:r>
              <a:rPr lang="en-US" altLang="x-none" sz="2800" b="1" baseline="-18000" dirty="0"/>
              <a:t>j</a:t>
            </a:r>
            <a:r>
              <a:rPr lang="zh-CN" altLang="en-US" sz="2800" b="1" dirty="0"/>
              <a:t>有</a:t>
            </a:r>
            <a:r>
              <a:rPr lang="zh-CN" altLang="en-US" sz="2800" b="1" dirty="0">
                <a:solidFill>
                  <a:schemeClr val="folHlink"/>
                </a:solidFill>
              </a:rPr>
              <a:t>有向路径</a:t>
            </a:r>
            <a:r>
              <a:rPr lang="zh-CN" altLang="en-US" sz="2800" b="1" dirty="0"/>
              <a:t>，指的是从顶点</a:t>
            </a:r>
            <a:r>
              <a:rPr lang="en-US" altLang="x-none" sz="2800" b="1" dirty="0"/>
              <a:t>v</a:t>
            </a:r>
            <a:r>
              <a:rPr lang="en-US" altLang="x-none" sz="2800" b="1" baseline="-18000" dirty="0"/>
              <a:t>i</a:t>
            </a:r>
            <a:r>
              <a:rPr lang="zh-CN" altLang="en-US" sz="2800" b="1" dirty="0"/>
              <a:t>经过若干条有向边</a:t>
            </a:r>
            <a:r>
              <a:rPr lang="en-US" altLang="x-none" sz="2800" b="1" dirty="0"/>
              <a:t>(</a:t>
            </a:r>
            <a:r>
              <a:rPr lang="zh-CN" altLang="en-US" sz="2800" b="1" dirty="0"/>
              <a:t>弧</a:t>
            </a:r>
            <a:r>
              <a:rPr lang="en-US" altLang="x-none" sz="2800" b="1" dirty="0"/>
              <a:t>)</a:t>
            </a:r>
            <a:r>
              <a:rPr lang="zh-CN" altLang="en-US" sz="2800" b="1" dirty="0"/>
              <a:t>能到达</a:t>
            </a:r>
            <a:r>
              <a:rPr lang="en-US" altLang="x-none" sz="2800" b="1" dirty="0"/>
              <a:t>v</a:t>
            </a:r>
            <a:r>
              <a:rPr lang="en-US" altLang="x-none" sz="2800" b="1" baseline="-18000" dirty="0"/>
              <a:t>j</a:t>
            </a:r>
            <a:r>
              <a:rPr lang="zh-CN" altLang="en-US" sz="2800" b="1" dirty="0"/>
              <a:t>。</a:t>
            </a:r>
            <a:endParaRPr lang="zh-CN" altLang="en-US" sz="2800" b="1"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5921" name="矩形 512001"/>
          <p:cNvSpPr/>
          <p:nvPr/>
        </p:nvSpPr>
        <p:spPr>
          <a:xfrm>
            <a:off x="1676400" y="152400"/>
            <a:ext cx="8839200" cy="5581650"/>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3200" b="1" dirty="0">
                <a:solidFill>
                  <a:schemeClr val="tx2"/>
                </a:solidFill>
                <a:latin typeface="宋体" panose="02010600030101010101" pitchFamily="2" charset="-122"/>
                <a:ea typeface="宋体" panose="02010600030101010101" pitchFamily="2" charset="-122"/>
              </a:rPr>
              <a:t>证明</a:t>
            </a:r>
            <a:r>
              <a:rPr lang="zh-CN" altLang="en-US" sz="32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 </a:t>
            </a:r>
            <a:r>
              <a:rPr lang="zh-CN" altLang="en-US" sz="3200" b="1" dirty="0">
                <a:latin typeface="Times New Roman" panose="02020603050405020304" pitchFamily="2" charset="0"/>
                <a:ea typeface="宋体" panose="02010600030101010101" pitchFamily="2" charset="-122"/>
              </a:rPr>
              <a:t>用反证法证明</a:t>
            </a:r>
            <a:r>
              <a:rPr lang="zh-CN" altLang="en-US" sz="3200" b="1" dirty="0">
                <a:latin typeface="宋体" panose="02010600030101010101" pitchFamily="2" charset="-122"/>
                <a:ea typeface="宋体" panose="02010600030101010101" pitchFamily="2" charset="-122"/>
              </a:rPr>
              <a:t>。</a:t>
            </a:r>
            <a:endParaRPr lang="zh-CN" altLang="en-US" sz="32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设图</a:t>
            </a:r>
            <a:r>
              <a:rPr lang="en-US" altLang="x-none" sz="2800" b="1" dirty="0">
                <a:latin typeface="Times New Roman" panose="02020603050405020304" pitchFamily="2" charset="0"/>
                <a:ea typeface="宋体" panose="02010600030101010101" pitchFamily="2" charset="-122"/>
              </a:rPr>
              <a:t>G</a:t>
            </a:r>
            <a:r>
              <a:rPr lang="zh-CN" altLang="en-US" sz="2800" b="1" dirty="0">
                <a:latin typeface="Times New Roman" panose="02020603050405020304" pitchFamily="2" charset="0"/>
                <a:ea typeface="宋体" panose="02010600030101010101" pitchFamily="2" charset="-122"/>
              </a:rPr>
              <a:t>的任何一棵最小生成树都不包含边</a:t>
            </a:r>
            <a:r>
              <a:rPr lang="en-US" altLang="x-none" sz="2800" b="1" dirty="0">
                <a:latin typeface="Times New Roman" panose="02020603050405020304" pitchFamily="2" charset="0"/>
                <a:ea typeface="宋体" panose="02010600030101010101" pitchFamily="2" charset="-122"/>
              </a:rPr>
              <a:t>(u,v)</a:t>
            </a:r>
            <a:r>
              <a:rPr lang="zh-CN" altLang="en-US" sz="2800" b="1" dirty="0">
                <a:latin typeface="宋体" panose="02010600030101010101" pitchFamily="2" charset="-122"/>
                <a:ea typeface="宋体" panose="02010600030101010101" pitchFamily="2" charset="-122"/>
              </a:rPr>
              <a:t>。设</a:t>
            </a:r>
            <a:r>
              <a:rPr lang="en-US" altLang="x-none" sz="2800" b="1" dirty="0">
                <a:latin typeface="Times New Roman" panose="02020603050405020304" pitchFamily="2" charset="0"/>
                <a:ea typeface="宋体" panose="02010600030101010101" pitchFamily="2" charset="-122"/>
              </a:rPr>
              <a:t>T</a:t>
            </a:r>
            <a:r>
              <a:rPr lang="zh-CN" altLang="en-US" sz="2800" b="1" dirty="0">
                <a:latin typeface="Times New Roman" panose="02020603050405020304" pitchFamily="2" charset="0"/>
                <a:ea typeface="宋体" panose="02010600030101010101" pitchFamily="2" charset="-122"/>
              </a:rPr>
              <a:t>是</a:t>
            </a:r>
            <a:r>
              <a:rPr lang="en-US" altLang="x-none" sz="2800" b="1" dirty="0">
                <a:latin typeface="Times New Roman" panose="02020603050405020304" pitchFamily="2" charset="0"/>
                <a:ea typeface="宋体" panose="02010600030101010101" pitchFamily="2" charset="-122"/>
              </a:rPr>
              <a:t>G</a:t>
            </a:r>
            <a:r>
              <a:rPr lang="zh-CN" altLang="en-US" sz="2800" b="1" dirty="0">
                <a:latin typeface="Times New Roman" panose="02020603050405020304" pitchFamily="2" charset="0"/>
                <a:ea typeface="宋体" panose="02010600030101010101" pitchFamily="2" charset="-122"/>
              </a:rPr>
              <a:t>的一棵生成树</a:t>
            </a:r>
            <a:r>
              <a:rPr lang="zh-CN" altLang="en-US" sz="2800" b="1" dirty="0">
                <a:latin typeface="宋体" panose="02010600030101010101" pitchFamily="2" charset="-122"/>
                <a:ea typeface="宋体" panose="02010600030101010101" pitchFamily="2" charset="-122"/>
              </a:rPr>
              <a:t>，则</a:t>
            </a:r>
            <a:r>
              <a:rPr lang="en-US" altLang="x-none" sz="2800" b="1" dirty="0">
                <a:latin typeface="Times New Roman" panose="02020603050405020304" pitchFamily="2" charset="0"/>
                <a:ea typeface="宋体" panose="02010600030101010101" pitchFamily="2" charset="-122"/>
              </a:rPr>
              <a:t>T</a:t>
            </a:r>
            <a:r>
              <a:rPr lang="zh-CN" altLang="en-US" sz="2800" b="1" dirty="0">
                <a:latin typeface="Times New Roman" panose="02020603050405020304" pitchFamily="2" charset="0"/>
                <a:ea typeface="宋体" panose="02010600030101010101" pitchFamily="2" charset="-122"/>
              </a:rPr>
              <a:t>是连通的</a:t>
            </a:r>
            <a:r>
              <a:rPr lang="zh-CN" altLang="en-US" sz="2800" b="1" dirty="0">
                <a:latin typeface="宋体" panose="02010600030101010101" pitchFamily="2" charset="-122"/>
                <a:ea typeface="宋体" panose="02010600030101010101" pitchFamily="2" charset="-122"/>
              </a:rPr>
              <a:t>，从</a:t>
            </a:r>
            <a:r>
              <a:rPr lang="en-US" altLang="x-none" sz="2800" b="1" dirty="0">
                <a:latin typeface="Times New Roman" panose="02020603050405020304" pitchFamily="2" charset="0"/>
                <a:ea typeface="宋体" panose="02010600030101010101" pitchFamily="2" charset="-122"/>
              </a:rPr>
              <a:t>u</a:t>
            </a:r>
            <a:r>
              <a:rPr lang="zh-CN" altLang="en-US" sz="2800" b="1" dirty="0">
                <a:latin typeface="Times New Roman" panose="02020603050405020304" pitchFamily="2" charset="0"/>
                <a:ea typeface="宋体" panose="02010600030101010101" pitchFamily="2" charset="-122"/>
              </a:rPr>
              <a:t>到</a:t>
            </a:r>
            <a:r>
              <a:rPr lang="en-US" altLang="x-none" sz="2800" b="1" dirty="0">
                <a:latin typeface="Times New Roman" panose="02020603050405020304" pitchFamily="2" charset="0"/>
                <a:ea typeface="宋体" panose="02010600030101010101" pitchFamily="2" charset="-122"/>
              </a:rPr>
              <a:t>v</a:t>
            </a:r>
            <a:r>
              <a:rPr lang="zh-CN" altLang="en-US" sz="2800" b="1" dirty="0">
                <a:latin typeface="Times New Roman" panose="02020603050405020304" pitchFamily="2" charset="0"/>
                <a:ea typeface="宋体" panose="02010600030101010101" pitchFamily="2" charset="-122"/>
              </a:rPr>
              <a:t>必有一条路径</a:t>
            </a:r>
            <a:r>
              <a:rPr lang="en-US" altLang="x-none" sz="2800" b="1" dirty="0">
                <a:latin typeface="Times New Roman" panose="02020603050405020304" pitchFamily="2" charset="0"/>
                <a:ea typeface="宋体" panose="02010600030101010101" pitchFamily="2" charset="-122"/>
              </a:rPr>
              <a:t>(u,</a:t>
            </a:r>
            <a:r>
              <a:rPr lang="en-US" altLang="x-none" sz="2800" b="1" dirty="0">
                <a:latin typeface="Times New Roman" panose="02020603050405020304" pitchFamily="2" charset="0"/>
                <a:ea typeface="Times New Roman" panose="02020603050405020304" pitchFamily="2" charset="0"/>
              </a:rPr>
              <a:t>…</a:t>
            </a:r>
            <a:r>
              <a:rPr lang="en-US" altLang="x-none" sz="2800" b="1" dirty="0">
                <a:latin typeface="Times New Roman" panose="02020603050405020304" pitchFamily="2" charset="0"/>
                <a:ea typeface="宋体" panose="02010600030101010101" pitchFamily="2" charset="-122"/>
              </a:rPr>
              <a:t>,v)</a:t>
            </a:r>
            <a:r>
              <a:rPr lang="zh-CN" altLang="en-US" sz="2800" b="1" dirty="0">
                <a:latin typeface="宋体" panose="02010600030101010101" pitchFamily="2" charset="-122"/>
                <a:ea typeface="宋体" panose="02010600030101010101" pitchFamily="2" charset="-122"/>
              </a:rPr>
              <a:t>，当将</a:t>
            </a:r>
            <a:r>
              <a:rPr lang="zh-CN" altLang="en-US" sz="2800" b="1" dirty="0">
                <a:latin typeface="Times New Roman" panose="02020603050405020304" pitchFamily="2" charset="0"/>
                <a:ea typeface="宋体" panose="02010600030101010101" pitchFamily="2" charset="-122"/>
              </a:rPr>
              <a:t>边</a:t>
            </a:r>
            <a:r>
              <a:rPr lang="en-US" altLang="x-none" sz="2800" b="1" dirty="0">
                <a:latin typeface="Times New Roman" panose="02020603050405020304" pitchFamily="2" charset="0"/>
                <a:ea typeface="宋体" panose="02010600030101010101" pitchFamily="2" charset="-122"/>
              </a:rPr>
              <a:t>(u,v)</a:t>
            </a:r>
            <a:r>
              <a:rPr lang="zh-CN" altLang="en-US" sz="2800" b="1" dirty="0">
                <a:latin typeface="Times New Roman" panose="02020603050405020304" pitchFamily="2" charset="0"/>
                <a:ea typeface="宋体" panose="02010600030101010101" pitchFamily="2" charset="-122"/>
              </a:rPr>
              <a:t>加入到</a:t>
            </a:r>
            <a:r>
              <a:rPr lang="en-US" altLang="x-none" sz="2800" b="1" dirty="0">
                <a:latin typeface="Times New Roman" panose="02020603050405020304" pitchFamily="2" charset="0"/>
                <a:ea typeface="宋体" panose="02010600030101010101" pitchFamily="2" charset="-122"/>
              </a:rPr>
              <a:t>T</a:t>
            </a:r>
            <a:r>
              <a:rPr lang="zh-CN" altLang="en-US" sz="2800" b="1" dirty="0">
                <a:latin typeface="Times New Roman" panose="02020603050405020304" pitchFamily="2" charset="0"/>
                <a:ea typeface="宋体" panose="02010600030101010101" pitchFamily="2" charset="-122"/>
              </a:rPr>
              <a:t>中时就构成了回路</a:t>
            </a:r>
            <a:r>
              <a:rPr lang="zh-CN" altLang="en-US" sz="2800" b="1" dirty="0">
                <a:latin typeface="宋体" panose="02010600030101010101" pitchFamily="2" charset="-122"/>
                <a:ea typeface="宋体" panose="02010600030101010101" pitchFamily="2" charset="-122"/>
              </a:rPr>
              <a:t>。则</a:t>
            </a:r>
            <a:r>
              <a:rPr lang="zh-CN" altLang="en-US" sz="2800" b="1" dirty="0">
                <a:latin typeface="Times New Roman" panose="02020603050405020304" pitchFamily="2" charset="0"/>
                <a:ea typeface="宋体" panose="02010600030101010101" pitchFamily="2" charset="-122"/>
              </a:rPr>
              <a:t>路径</a:t>
            </a:r>
            <a:r>
              <a:rPr lang="en-US" altLang="x-none" sz="2800" b="1" dirty="0">
                <a:latin typeface="Times New Roman" panose="02020603050405020304" pitchFamily="2" charset="0"/>
                <a:ea typeface="宋体" panose="02010600030101010101" pitchFamily="2" charset="-122"/>
              </a:rPr>
              <a:t>(u, </a:t>
            </a:r>
            <a:r>
              <a:rPr lang="en-US" altLang="x-none" sz="2800" b="1" dirty="0">
                <a:latin typeface="Times New Roman" panose="02020603050405020304" pitchFamily="2" charset="0"/>
                <a:ea typeface="Times New Roman" panose="02020603050405020304" pitchFamily="2" charset="0"/>
              </a:rPr>
              <a:t>…</a:t>
            </a:r>
            <a:r>
              <a:rPr lang="en-US" altLang="x-none" sz="2800" b="1" dirty="0">
                <a:latin typeface="Times New Roman" panose="02020603050405020304" pitchFamily="2" charset="0"/>
                <a:ea typeface="宋体" panose="02010600030101010101" pitchFamily="2" charset="-122"/>
              </a:rPr>
              <a:t>,v)</a:t>
            </a:r>
            <a:r>
              <a:rPr lang="zh-CN" altLang="en-US" sz="2800" b="1" dirty="0">
                <a:latin typeface="Times New Roman" panose="02020603050405020304" pitchFamily="2" charset="0"/>
                <a:ea typeface="宋体" panose="02010600030101010101" pitchFamily="2" charset="-122"/>
              </a:rPr>
              <a:t>中必有一条边</a:t>
            </a:r>
            <a:r>
              <a:rPr lang="en-US" altLang="x-none" sz="2800" b="1" dirty="0">
                <a:latin typeface="Times New Roman" panose="02020603050405020304" pitchFamily="2" charset="0"/>
                <a:ea typeface="宋体" panose="02010600030101010101" pitchFamily="2" charset="-122"/>
              </a:rPr>
              <a:t>(u’,v’) </a:t>
            </a:r>
            <a:r>
              <a:rPr lang="zh-CN" altLang="en-US" sz="2800" b="1" dirty="0">
                <a:latin typeface="宋体" panose="02010600030101010101" pitchFamily="2" charset="-122"/>
                <a:ea typeface="宋体" panose="02010600030101010101" pitchFamily="2" charset="-122"/>
              </a:rPr>
              <a:t>，满足</a:t>
            </a:r>
            <a:r>
              <a:rPr lang="en-US" altLang="x-none" sz="2800" b="1" dirty="0">
                <a:latin typeface="Times New Roman" panose="02020603050405020304" pitchFamily="2" charset="0"/>
                <a:ea typeface="宋体" panose="02010600030101010101" pitchFamily="2" charset="-122"/>
              </a:rPr>
              <a:t>u’∈U </a:t>
            </a:r>
            <a:r>
              <a:rPr lang="zh-CN" altLang="en-US" sz="2800" b="1" dirty="0">
                <a:latin typeface="宋体" panose="02010600030101010101" pitchFamily="2" charset="-122"/>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v’∈V-U </a:t>
            </a:r>
            <a:r>
              <a:rPr lang="zh-CN" altLang="en-US" sz="2800" b="1" dirty="0">
                <a:latin typeface="宋体" panose="02010600030101010101" pitchFamily="2" charset="-122"/>
                <a:ea typeface="宋体" panose="02010600030101010101" pitchFamily="2" charset="-122"/>
              </a:rPr>
              <a:t>。删去</a:t>
            </a:r>
            <a:r>
              <a:rPr lang="zh-CN" altLang="en-US" sz="2800" b="1" dirty="0">
                <a:latin typeface="Times New Roman" panose="02020603050405020304" pitchFamily="2" charset="0"/>
                <a:ea typeface="宋体" panose="02010600030101010101" pitchFamily="2" charset="-122"/>
              </a:rPr>
              <a:t>边</a:t>
            </a:r>
            <a:r>
              <a:rPr lang="en-US" altLang="x-none" sz="2800" b="1" dirty="0">
                <a:latin typeface="Times New Roman" panose="02020603050405020304" pitchFamily="2" charset="0"/>
                <a:ea typeface="宋体" panose="02010600030101010101" pitchFamily="2" charset="-122"/>
              </a:rPr>
              <a:t>(u’,v’) </a:t>
            </a:r>
            <a:r>
              <a:rPr lang="zh-CN" altLang="en-US" sz="2800" b="1" dirty="0">
                <a:latin typeface="Times New Roman" panose="02020603050405020304" pitchFamily="2" charset="0"/>
                <a:ea typeface="宋体" panose="02010600030101010101" pitchFamily="2" charset="-122"/>
              </a:rPr>
              <a:t>便可消除回路</a:t>
            </a:r>
            <a:r>
              <a:rPr lang="zh-CN" altLang="en-US" sz="2800" b="1" dirty="0">
                <a:latin typeface="宋体" panose="02010600030101010101" pitchFamily="2" charset="-122"/>
                <a:ea typeface="宋体" panose="02010600030101010101" pitchFamily="2" charset="-122"/>
              </a:rPr>
              <a:t>，同时得到另一棵生成树</a:t>
            </a:r>
            <a:r>
              <a:rPr lang="en-US" altLang="x-none" sz="2800" b="1" dirty="0">
                <a:latin typeface="Times New Roman" panose="02020603050405020304" pitchFamily="2" charset="0"/>
                <a:ea typeface="宋体" panose="02010600030101010101" pitchFamily="2" charset="-122"/>
              </a:rPr>
              <a:t>T’</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    由于</a:t>
            </a:r>
            <a:r>
              <a:rPr lang="en-US" altLang="x-none" sz="2800" b="1" dirty="0">
                <a:latin typeface="Times New Roman" panose="02020603050405020304" pitchFamily="2" charset="0"/>
                <a:ea typeface="宋体" panose="02010600030101010101" pitchFamily="2" charset="-122"/>
              </a:rPr>
              <a:t>(u,v)</a:t>
            </a:r>
            <a:r>
              <a:rPr lang="zh-CN" altLang="en-US" sz="2800" b="1" dirty="0">
                <a:latin typeface="宋体" panose="02010600030101010101" pitchFamily="2" charset="-122"/>
                <a:ea typeface="宋体" panose="02010600030101010101" pitchFamily="2" charset="-122"/>
              </a:rPr>
              <a:t>是</a:t>
            </a:r>
            <a:r>
              <a:rPr lang="en-US" altLang="x-none" sz="2800" b="1" dirty="0">
                <a:latin typeface="Times New Roman" panose="02020603050405020304" pitchFamily="2" charset="0"/>
                <a:ea typeface="宋体" panose="02010600030101010101" pitchFamily="2" charset="-122"/>
              </a:rPr>
              <a:t>U</a:t>
            </a:r>
            <a:r>
              <a:rPr lang="zh-CN" altLang="en-US" sz="2800" b="1" dirty="0">
                <a:latin typeface="Times New Roman" panose="02020603050405020304" pitchFamily="2" charset="0"/>
                <a:ea typeface="宋体" panose="02010600030101010101" pitchFamily="2" charset="-122"/>
              </a:rPr>
              <a:t>中顶点到</a:t>
            </a:r>
            <a:r>
              <a:rPr lang="en-US" altLang="x-none" sz="2800" b="1" dirty="0">
                <a:latin typeface="Times New Roman" panose="02020603050405020304" pitchFamily="2" charset="0"/>
                <a:ea typeface="宋体" panose="02010600030101010101" pitchFamily="2" charset="-122"/>
              </a:rPr>
              <a:t>V-U</a:t>
            </a:r>
            <a:r>
              <a:rPr lang="zh-CN" altLang="en-US" sz="2800" b="1" dirty="0">
                <a:latin typeface="Times New Roman" panose="02020603050405020304" pitchFamily="2" charset="0"/>
                <a:ea typeface="宋体" panose="02010600030101010101" pitchFamily="2" charset="-122"/>
              </a:rPr>
              <a:t>中顶点之间权值</a:t>
            </a:r>
            <a:r>
              <a:rPr lang="zh-CN" altLang="en-US" sz="2800" b="1" dirty="0">
                <a:latin typeface="宋体" panose="02010600030101010101" pitchFamily="2" charset="-122"/>
                <a:ea typeface="宋体" panose="02010600030101010101" pitchFamily="2" charset="-122"/>
              </a:rPr>
              <a:t>最小的边，故</a:t>
            </a:r>
            <a:r>
              <a:rPr lang="en-US" altLang="x-none" sz="2800" b="1" dirty="0">
                <a:latin typeface="Times New Roman" panose="02020603050405020304" pitchFamily="2" charset="0"/>
                <a:ea typeface="宋体" panose="02010600030101010101" pitchFamily="2" charset="-122"/>
              </a:rPr>
              <a:t>(u,v)</a:t>
            </a:r>
            <a:r>
              <a:rPr lang="zh-CN" altLang="en-US" sz="2800" b="1" dirty="0">
                <a:latin typeface="Times New Roman" panose="02020603050405020304" pitchFamily="2" charset="0"/>
                <a:ea typeface="宋体" panose="02010600030101010101" pitchFamily="2" charset="-122"/>
              </a:rPr>
              <a:t>的权值不会高于</a:t>
            </a:r>
            <a:r>
              <a:rPr lang="en-US" altLang="x-none" sz="2800" b="1" dirty="0">
                <a:latin typeface="Times New Roman" panose="02020603050405020304" pitchFamily="2" charset="0"/>
                <a:ea typeface="宋体" panose="02010600030101010101" pitchFamily="2" charset="-122"/>
              </a:rPr>
              <a:t>(u’,v’)</a:t>
            </a:r>
            <a:r>
              <a:rPr lang="zh-CN" altLang="en-US" sz="2800" b="1" dirty="0">
                <a:latin typeface="Times New Roman" panose="02020603050405020304" pitchFamily="2" charset="0"/>
                <a:ea typeface="宋体" panose="02010600030101010101" pitchFamily="2" charset="-122"/>
              </a:rPr>
              <a:t>的权值</a:t>
            </a:r>
            <a:r>
              <a:rPr lang="zh-CN" altLang="en-US" sz="2800" b="1" dirty="0">
                <a:latin typeface="宋体" panose="02010600030101010101" pitchFamily="2" charset="-122"/>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T’</a:t>
            </a:r>
            <a:r>
              <a:rPr lang="zh-CN" altLang="en-US" sz="2800" b="1" dirty="0">
                <a:latin typeface="Times New Roman" panose="02020603050405020304" pitchFamily="2" charset="0"/>
                <a:ea typeface="宋体" panose="02010600030101010101" pitchFamily="2" charset="-122"/>
              </a:rPr>
              <a:t>的代价也不会高于</a:t>
            </a:r>
            <a:r>
              <a:rPr lang="en-US" altLang="x-none" sz="2800" b="1" dirty="0">
                <a:latin typeface="Times New Roman" panose="02020603050405020304" pitchFamily="2" charset="0"/>
                <a:ea typeface="宋体" panose="02010600030101010101" pitchFamily="2" charset="-122"/>
              </a:rPr>
              <a:t>T</a:t>
            </a:r>
            <a:r>
              <a:rPr lang="zh-CN" altLang="en-US" sz="2800" b="1" dirty="0">
                <a:latin typeface="宋体" panose="02010600030101010101" pitchFamily="2" charset="-122"/>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T’</a:t>
            </a:r>
            <a:r>
              <a:rPr lang="zh-CN" altLang="en-US" sz="2800" b="1" dirty="0">
                <a:latin typeface="宋体" panose="02010600030101010101" pitchFamily="2" charset="-122"/>
                <a:ea typeface="宋体" panose="02010600030101010101" pitchFamily="2" charset="-122"/>
              </a:rPr>
              <a:t>是</a:t>
            </a:r>
            <a:r>
              <a:rPr lang="zh-CN" altLang="en-US" sz="2800" b="1" dirty="0">
                <a:latin typeface="Times New Roman" panose="02020603050405020304" pitchFamily="2" charset="0"/>
                <a:ea typeface="宋体" panose="02010600030101010101" pitchFamily="2" charset="-122"/>
              </a:rPr>
              <a:t>包含</a:t>
            </a:r>
            <a:r>
              <a:rPr lang="en-US" altLang="x-none" sz="2800" b="1" dirty="0">
                <a:latin typeface="Times New Roman" panose="02020603050405020304" pitchFamily="2" charset="0"/>
                <a:ea typeface="宋体" panose="02010600030101010101" pitchFamily="2" charset="-122"/>
              </a:rPr>
              <a:t>(u,v) </a:t>
            </a:r>
            <a:r>
              <a:rPr lang="zh-CN" altLang="en-US" sz="2800" b="1" dirty="0">
                <a:latin typeface="Times New Roman" panose="02020603050405020304" pitchFamily="2" charset="0"/>
                <a:ea typeface="宋体" panose="02010600030101010101" pitchFamily="2" charset="-122"/>
              </a:rPr>
              <a:t>的一棵最小生成树</a:t>
            </a:r>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与假设矛盾</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3026" name="标题 513025"/>
          <p:cNvSpPr>
            <a:spLocks noGrp="1"/>
          </p:cNvSpPr>
          <p:nvPr>
            <p:ph type="title"/>
          </p:nvPr>
        </p:nvSpPr>
        <p:spPr>
          <a:xfrm>
            <a:off x="2439988" y="295275"/>
            <a:ext cx="6248400" cy="685800"/>
          </a:xfrm>
        </p:spPr>
        <p:txBody>
          <a:bodyPr lIns="92075" tIns="46038" rIns="92075" bIns="46038" anchor="ctr"/>
          <a:p>
            <a:pPr fontAlgn="base"/>
            <a:r>
              <a:rPr lang="en-US" altLang="x-none" b="1" strike="noStrike" noProof="1" dirty="0">
                <a:latin typeface="Times New Roman" panose="02020603050405020304" pitchFamily="2" charset="0"/>
              </a:rPr>
              <a:t>7.5.1  </a:t>
            </a:r>
            <a:r>
              <a:rPr lang="zh-CN" altLang="en-US" b="1" strike="noStrike" noProof="1" dirty="0">
                <a:latin typeface="楷体_GB2312" pitchFamily="1" charset="-122"/>
                <a:ea typeface="楷体_GB2312" pitchFamily="1" charset="-122"/>
              </a:rPr>
              <a:t>普里姆</a:t>
            </a:r>
            <a:r>
              <a:rPr lang="en-US" altLang="x-none" b="1" strike="noStrike" noProof="1" dirty="0">
                <a:latin typeface="Times New Roman" panose="02020603050405020304" pitchFamily="2" charset="0"/>
              </a:rPr>
              <a:t>(Prim)</a:t>
            </a:r>
            <a:r>
              <a:rPr lang="zh-CN" altLang="en-US" b="1" strike="noStrike" noProof="1" dirty="0">
                <a:latin typeface="楷体_GB2312" pitchFamily="1" charset="-122"/>
                <a:ea typeface="楷体_GB2312" pitchFamily="1" charset="-122"/>
              </a:rPr>
              <a:t>算法</a:t>
            </a:r>
            <a:endParaRPr lang="zh-CN" altLang="en-US" b="1" strike="noStrike" noProof="1" dirty="0">
              <a:latin typeface="楷体_GB2312" pitchFamily="1" charset="-122"/>
              <a:ea typeface="楷体_GB2312" pitchFamily="1" charset="-122"/>
            </a:endParaRPr>
          </a:p>
        </p:txBody>
      </p:sp>
      <p:sp>
        <p:nvSpPr>
          <p:cNvPr id="466946" name="文本占位符 513026"/>
          <p:cNvSpPr>
            <a:spLocks noGrp="1"/>
          </p:cNvSpPr>
          <p:nvPr>
            <p:ph idx="1"/>
          </p:nvPr>
        </p:nvSpPr>
        <p:spPr>
          <a:xfrm>
            <a:off x="1676400" y="1187450"/>
            <a:ext cx="8812213" cy="5265738"/>
          </a:xfrm>
        </p:spPr>
        <p:txBody>
          <a:bodyPr anchor="t"/>
          <a:p>
            <a:pPr marL="0" indent="0">
              <a:lnSpc>
                <a:spcPct val="110000"/>
              </a:lnSpc>
              <a:spcAft>
                <a:spcPct val="10000"/>
              </a:spcAft>
              <a:buNone/>
            </a:pPr>
            <a:r>
              <a:rPr lang="zh-CN" altLang="en-US" sz="2400" dirty="0">
                <a:latin typeface="宋体" panose="02010600030101010101" pitchFamily="2" charset="-122"/>
              </a:rPr>
              <a:t>    </a:t>
            </a:r>
            <a:r>
              <a:rPr lang="zh-CN" altLang="en-US" sz="2800" b="1" dirty="0">
                <a:latin typeface="宋体" panose="02010600030101010101" pitchFamily="2" charset="-122"/>
              </a:rPr>
              <a:t>从连通网</a:t>
            </a:r>
            <a:r>
              <a:rPr lang="en-US" altLang="x-none" sz="2800" b="1" dirty="0"/>
              <a:t>N=(U</a:t>
            </a:r>
            <a:r>
              <a:rPr lang="zh-CN" altLang="en-US" sz="2800" b="1" dirty="0">
                <a:latin typeface="宋体" panose="02010600030101010101" pitchFamily="2" charset="-122"/>
              </a:rPr>
              <a:t>，</a:t>
            </a:r>
            <a:r>
              <a:rPr lang="en-US" altLang="x-none" sz="2800" b="1" dirty="0"/>
              <a:t>E)</a:t>
            </a:r>
            <a:r>
              <a:rPr lang="zh-CN" altLang="en-US" sz="2800" b="1" dirty="0"/>
              <a:t>中找最小生成树</a:t>
            </a:r>
            <a:r>
              <a:rPr lang="en-US" altLang="x-none" sz="2800" b="1" dirty="0"/>
              <a:t>T=(U</a:t>
            </a:r>
            <a:r>
              <a:rPr lang="zh-CN" altLang="en-US" sz="2800" b="1" dirty="0">
                <a:latin typeface="宋体" panose="02010600030101010101" pitchFamily="2" charset="-122"/>
              </a:rPr>
              <a:t>，</a:t>
            </a:r>
            <a:r>
              <a:rPr lang="en-US" altLang="x-none" sz="2800" b="1" dirty="0"/>
              <a:t>TE)</a:t>
            </a:r>
            <a:r>
              <a:rPr lang="en-US" altLang="x-none" sz="2800" b="1" dirty="0">
                <a:latin typeface="宋体" panose="02010600030101010101" pitchFamily="2" charset="-122"/>
              </a:rPr>
              <a:t> </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spcAft>
                <a:spcPct val="10000"/>
              </a:spcAft>
              <a:buNone/>
            </a:pPr>
            <a:r>
              <a:rPr lang="en-US" altLang="x-none" sz="4000" b="1" dirty="0">
                <a:solidFill>
                  <a:schemeClr val="folHlink"/>
                </a:solidFill>
                <a:latin typeface="宋体" panose="02010600030101010101" pitchFamily="2" charset="-122"/>
              </a:rPr>
              <a:t>1 </a:t>
            </a:r>
            <a:r>
              <a:rPr lang="zh-CN" altLang="en-US" sz="4000" b="1" dirty="0">
                <a:solidFill>
                  <a:schemeClr val="folHlink"/>
                </a:solidFill>
                <a:latin typeface="楷体_GB2312" pitchFamily="1" charset="-122"/>
                <a:ea typeface="楷体_GB2312" pitchFamily="1" charset="-122"/>
              </a:rPr>
              <a:t>算法思想</a:t>
            </a:r>
            <a:endParaRPr lang="zh-CN" altLang="en-US" sz="4000" b="1" dirty="0">
              <a:solidFill>
                <a:schemeClr val="folHlink"/>
              </a:solidFill>
              <a:latin typeface="楷体_GB2312" pitchFamily="1" charset="-122"/>
              <a:ea typeface="楷体_GB2312" pitchFamily="1" charset="-122"/>
            </a:endParaRPr>
          </a:p>
          <a:p>
            <a:pPr marL="533400" lvl="1" indent="0">
              <a:lnSpc>
                <a:spcPct val="110000"/>
              </a:lnSpc>
              <a:spcAft>
                <a:spcPct val="10000"/>
              </a:spcAft>
              <a:buNone/>
            </a:pPr>
            <a:r>
              <a:rPr lang="zh-CN" altLang="en-US" b="1" dirty="0">
                <a:solidFill>
                  <a:schemeClr val="folHlink"/>
                </a:solidFill>
                <a:latin typeface="宋体" panose="02010600030101010101" pitchFamily="2" charset="-122"/>
              </a:rPr>
              <a:t>⑴</a:t>
            </a:r>
            <a:r>
              <a:rPr lang="zh-CN" altLang="en-US" b="1" dirty="0"/>
              <a:t>  若从顶点</a:t>
            </a:r>
            <a:r>
              <a:rPr lang="en-US" altLang="x-none" b="1" dirty="0"/>
              <a:t>v</a:t>
            </a:r>
            <a:r>
              <a:rPr lang="en-US" altLang="x-none" b="1" baseline="-18000" dirty="0"/>
              <a:t>0</a:t>
            </a:r>
            <a:r>
              <a:rPr lang="zh-CN" altLang="en-US" b="1" dirty="0"/>
              <a:t>出发构造</a:t>
            </a:r>
            <a:r>
              <a:rPr lang="zh-CN" altLang="en-US" b="1" dirty="0">
                <a:latin typeface="宋体" panose="02010600030101010101" pitchFamily="2" charset="-122"/>
              </a:rPr>
              <a:t>，</a:t>
            </a:r>
            <a:r>
              <a:rPr lang="en-US" altLang="x-none" b="1" dirty="0"/>
              <a:t>U={v</a:t>
            </a:r>
            <a:r>
              <a:rPr lang="en-US" altLang="x-none" b="1" baseline="-18000" dirty="0"/>
              <a:t>0</a:t>
            </a:r>
            <a:r>
              <a:rPr lang="en-US" altLang="x-none" b="1" dirty="0"/>
              <a:t>}</a:t>
            </a:r>
            <a:r>
              <a:rPr lang="zh-CN" altLang="en-US" b="1" dirty="0">
                <a:latin typeface="宋体" panose="02010600030101010101" pitchFamily="2" charset="-122"/>
              </a:rPr>
              <a:t>，</a:t>
            </a:r>
            <a:r>
              <a:rPr lang="en-US" altLang="x-none" b="1" dirty="0"/>
              <a:t>TE={}</a:t>
            </a:r>
            <a:r>
              <a:rPr lang="zh-CN" altLang="en-US" b="1" dirty="0">
                <a:latin typeface="宋体" panose="02010600030101010101" pitchFamily="2" charset="-122"/>
              </a:rPr>
              <a:t>；</a:t>
            </a:r>
            <a:endParaRPr lang="zh-CN" altLang="en-US" b="1" dirty="0">
              <a:latin typeface="宋体" panose="02010600030101010101" pitchFamily="2" charset="-122"/>
            </a:endParaRPr>
          </a:p>
          <a:p>
            <a:pPr marL="533400" lvl="1" indent="0">
              <a:lnSpc>
                <a:spcPct val="110000"/>
              </a:lnSpc>
              <a:spcAft>
                <a:spcPct val="10000"/>
              </a:spcAft>
              <a:buNone/>
            </a:pPr>
            <a:r>
              <a:rPr lang="zh-CN" altLang="en-US" b="1" dirty="0">
                <a:solidFill>
                  <a:schemeClr val="folHlink"/>
                </a:solidFill>
                <a:latin typeface="宋体" panose="02010600030101010101" pitchFamily="2" charset="-122"/>
              </a:rPr>
              <a:t>⑵</a:t>
            </a:r>
            <a:r>
              <a:rPr lang="zh-CN" altLang="en-US" b="1" dirty="0">
                <a:latin typeface="宋体" panose="02010600030101010101" pitchFamily="2" charset="-122"/>
              </a:rPr>
              <a:t> </a:t>
            </a:r>
            <a:r>
              <a:rPr lang="zh-CN" altLang="en-US" b="1" dirty="0"/>
              <a:t>先找权值最小的边</a:t>
            </a:r>
            <a:r>
              <a:rPr lang="en-US" altLang="x-none" b="1" dirty="0"/>
              <a:t>(u</a:t>
            </a:r>
            <a:r>
              <a:rPr lang="zh-CN" altLang="en-US" b="1" dirty="0">
                <a:latin typeface="宋体" panose="02010600030101010101" pitchFamily="2" charset="-122"/>
              </a:rPr>
              <a:t>，</a:t>
            </a:r>
            <a:r>
              <a:rPr lang="en-US" altLang="x-none" b="1" dirty="0"/>
              <a:t>v)</a:t>
            </a:r>
            <a:r>
              <a:rPr lang="zh-CN" altLang="en-US" b="1" dirty="0">
                <a:latin typeface="宋体" panose="02010600030101010101" pitchFamily="2" charset="-122"/>
              </a:rPr>
              <a:t>，其中</a:t>
            </a:r>
            <a:r>
              <a:rPr lang="en-US" altLang="x-none" b="1" dirty="0"/>
              <a:t>u</a:t>
            </a:r>
            <a:r>
              <a:rPr lang="en-US" altLang="x-none" b="1" dirty="0">
                <a:ea typeface="Arial Unicode MS" panose="020B0604020202020204" charset="-122"/>
              </a:rPr>
              <a:t>∈U</a:t>
            </a:r>
            <a:r>
              <a:rPr lang="zh-CN" altLang="en-US" b="1" dirty="0"/>
              <a:t>且</a:t>
            </a:r>
            <a:r>
              <a:rPr lang="en-US" altLang="x-none" b="1" dirty="0"/>
              <a:t>v</a:t>
            </a:r>
            <a:r>
              <a:rPr lang="en-US" altLang="x-none" b="1" dirty="0">
                <a:ea typeface="Arial Unicode MS" panose="020B0604020202020204" charset="-122"/>
              </a:rPr>
              <a:t>∈</a:t>
            </a:r>
            <a:r>
              <a:rPr lang="en-US" altLang="x-none" b="1" dirty="0"/>
              <a:t>V-U</a:t>
            </a:r>
            <a:r>
              <a:rPr lang="zh-CN" altLang="en-US" b="1" dirty="0">
                <a:latin typeface="宋体" panose="02010600030101010101" pitchFamily="2" charset="-122"/>
              </a:rPr>
              <a:t>，并且子图不构成环，则</a:t>
            </a:r>
            <a:r>
              <a:rPr lang="en-US" altLang="x-none" b="1" dirty="0"/>
              <a:t>U= U∪{v}</a:t>
            </a:r>
            <a:r>
              <a:rPr lang="zh-CN" altLang="en-US" b="1" dirty="0">
                <a:latin typeface="宋体" panose="02010600030101010101" pitchFamily="2" charset="-122"/>
              </a:rPr>
              <a:t>，</a:t>
            </a:r>
            <a:r>
              <a:rPr lang="en-US" altLang="x-none" b="1" dirty="0"/>
              <a:t>TE=TE∪{(u</a:t>
            </a:r>
            <a:r>
              <a:rPr lang="zh-CN" altLang="en-US" b="1" dirty="0">
                <a:latin typeface="宋体" panose="02010600030101010101" pitchFamily="2" charset="-122"/>
              </a:rPr>
              <a:t>，</a:t>
            </a:r>
            <a:r>
              <a:rPr lang="en-US" altLang="x-none" b="1" dirty="0"/>
              <a:t>v)}</a:t>
            </a:r>
            <a:r>
              <a:rPr lang="en-US" altLang="x-none" b="1" dirty="0">
                <a:latin typeface="宋体" panose="02010600030101010101" pitchFamily="2" charset="-122"/>
              </a:rPr>
              <a:t> </a:t>
            </a:r>
            <a:r>
              <a:rPr lang="zh-CN" altLang="en-US" b="1" dirty="0">
                <a:latin typeface="宋体" panose="02010600030101010101" pitchFamily="2" charset="-122"/>
              </a:rPr>
              <a:t>；</a:t>
            </a:r>
            <a:endParaRPr lang="zh-CN" altLang="en-US" b="1" dirty="0">
              <a:latin typeface="宋体" panose="02010600030101010101" pitchFamily="2" charset="-122"/>
            </a:endParaRPr>
          </a:p>
          <a:p>
            <a:pPr marL="533400" lvl="1" indent="0">
              <a:lnSpc>
                <a:spcPct val="110000"/>
              </a:lnSpc>
              <a:spcAft>
                <a:spcPct val="10000"/>
              </a:spcAft>
              <a:buNone/>
            </a:pPr>
            <a:r>
              <a:rPr lang="zh-CN" altLang="en-US" b="1" dirty="0">
                <a:solidFill>
                  <a:schemeClr val="folHlink"/>
                </a:solidFill>
                <a:latin typeface="宋体" panose="02010600030101010101" pitchFamily="2" charset="-122"/>
              </a:rPr>
              <a:t>⑶</a:t>
            </a:r>
            <a:r>
              <a:rPr lang="zh-CN" altLang="en-US" b="1" dirty="0">
                <a:latin typeface="宋体" panose="02010600030101010101" pitchFamily="2" charset="-122"/>
              </a:rPr>
              <a:t> </a:t>
            </a:r>
            <a:r>
              <a:rPr lang="zh-CN" altLang="en-US" b="1" dirty="0"/>
              <a:t>重复</a:t>
            </a:r>
            <a:r>
              <a:rPr lang="zh-CN" altLang="en-US" b="1" dirty="0">
                <a:solidFill>
                  <a:schemeClr val="folHlink"/>
                </a:solidFill>
                <a:latin typeface="宋体" panose="02010600030101010101" pitchFamily="2" charset="-122"/>
              </a:rPr>
              <a:t>⑵</a:t>
            </a:r>
            <a:r>
              <a:rPr lang="zh-CN" altLang="en-US" b="1" dirty="0">
                <a:solidFill>
                  <a:schemeClr val="folHlink"/>
                </a:solidFill>
              </a:rPr>
              <a:t> </a:t>
            </a:r>
            <a:r>
              <a:rPr lang="zh-CN" altLang="en-US" b="1" dirty="0">
                <a:latin typeface="宋体" panose="02010600030101010101" pitchFamily="2" charset="-122"/>
              </a:rPr>
              <a:t>，直到</a:t>
            </a:r>
            <a:r>
              <a:rPr lang="en-US" altLang="x-none" b="1" dirty="0"/>
              <a:t>U=V</a:t>
            </a:r>
            <a:r>
              <a:rPr lang="zh-CN" altLang="en-US" b="1" dirty="0"/>
              <a:t>为止</a:t>
            </a:r>
            <a:r>
              <a:rPr lang="zh-CN" altLang="en-US" b="1" dirty="0">
                <a:latin typeface="宋体" panose="02010600030101010101" pitchFamily="2" charset="-122"/>
              </a:rPr>
              <a:t>。</a:t>
            </a:r>
            <a:r>
              <a:rPr lang="zh-CN" altLang="en-US" b="1" dirty="0"/>
              <a:t>则</a:t>
            </a:r>
            <a:r>
              <a:rPr lang="en-US" altLang="x-none" b="1" dirty="0"/>
              <a:t>TE</a:t>
            </a:r>
            <a:r>
              <a:rPr lang="zh-CN" altLang="en-US" b="1" dirty="0"/>
              <a:t>中必有</a:t>
            </a:r>
            <a:r>
              <a:rPr lang="en-US" altLang="x-none" b="1" dirty="0"/>
              <a:t>n-1</a:t>
            </a:r>
            <a:r>
              <a:rPr lang="zh-CN" altLang="en-US" b="1" dirty="0"/>
              <a:t>条边</a:t>
            </a:r>
            <a:r>
              <a:rPr lang="zh-CN" altLang="en-US" b="1" dirty="0">
                <a:latin typeface="宋体" panose="02010600030101010101" pitchFamily="2" charset="-122"/>
              </a:rPr>
              <a:t>，</a:t>
            </a:r>
            <a:r>
              <a:rPr lang="zh-CN" altLang="en-US" b="1" dirty="0"/>
              <a:t> </a:t>
            </a:r>
            <a:r>
              <a:rPr lang="en-US" altLang="x-none" b="1" dirty="0"/>
              <a:t>T=(U</a:t>
            </a:r>
            <a:r>
              <a:rPr lang="zh-CN" altLang="en-US" b="1" dirty="0">
                <a:latin typeface="宋体" panose="02010600030101010101" pitchFamily="2" charset="-122"/>
              </a:rPr>
              <a:t>，</a:t>
            </a:r>
            <a:r>
              <a:rPr lang="en-US" altLang="x-none" b="1" dirty="0"/>
              <a:t>TE)</a:t>
            </a:r>
            <a:r>
              <a:rPr lang="zh-CN" altLang="en-US" b="1" dirty="0"/>
              <a:t>就是最小生成树</a:t>
            </a:r>
            <a:r>
              <a:rPr lang="zh-CN" altLang="en-US" b="1" dirty="0">
                <a:latin typeface="宋体" panose="02010600030101010101" pitchFamily="2" charset="-122"/>
              </a:rPr>
              <a:t>。</a:t>
            </a:r>
            <a:endParaRPr lang="zh-CN" altLang="en-US" b="1" dirty="0">
              <a:latin typeface="宋体" panose="02010600030101010101" pitchFamily="2" charset="-122"/>
            </a:endParaRPr>
          </a:p>
          <a:p>
            <a:pPr marL="0" indent="0">
              <a:lnSpc>
                <a:spcPct val="110000"/>
              </a:lnSpc>
              <a:spcAft>
                <a:spcPct val="10000"/>
              </a:spcAft>
              <a:buNone/>
            </a:pPr>
            <a:r>
              <a:rPr lang="zh-CN" altLang="en-US" sz="2800" b="1" dirty="0"/>
              <a:t>       如图</a:t>
            </a:r>
            <a:r>
              <a:rPr lang="en-US" altLang="x-none" sz="2800" b="1" dirty="0"/>
              <a:t>7-21</a:t>
            </a:r>
            <a:r>
              <a:rPr lang="zh-CN" altLang="en-US" sz="2800" b="1" dirty="0"/>
              <a:t>所提示。</a:t>
            </a:r>
            <a:endParaRPr lang="zh-CN" altLang="en-US" sz="2800" b="1"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7969" name="组合 514049"/>
          <p:cNvGrpSpPr/>
          <p:nvPr/>
        </p:nvGrpSpPr>
        <p:grpSpPr>
          <a:xfrm>
            <a:off x="2279650" y="474663"/>
            <a:ext cx="7272338" cy="5041900"/>
            <a:chOff x="0" y="0"/>
            <a:chExt cx="4581" cy="3176"/>
          </a:xfrm>
        </p:grpSpPr>
        <p:grpSp>
          <p:nvGrpSpPr>
            <p:cNvPr id="467970" name="组合 514050"/>
            <p:cNvGrpSpPr/>
            <p:nvPr/>
          </p:nvGrpSpPr>
          <p:grpSpPr>
            <a:xfrm>
              <a:off x="0" y="0"/>
              <a:ext cx="4581" cy="1452"/>
              <a:chOff x="0" y="0"/>
              <a:chExt cx="4581" cy="1452"/>
            </a:xfrm>
          </p:grpSpPr>
          <p:grpSp>
            <p:nvGrpSpPr>
              <p:cNvPr id="467971" name="组合 514051"/>
              <p:cNvGrpSpPr/>
              <p:nvPr/>
            </p:nvGrpSpPr>
            <p:grpSpPr>
              <a:xfrm>
                <a:off x="0" y="0"/>
                <a:ext cx="1830" cy="1407"/>
                <a:chOff x="0" y="0"/>
                <a:chExt cx="1830" cy="1407"/>
              </a:xfrm>
            </p:grpSpPr>
            <p:grpSp>
              <p:nvGrpSpPr>
                <p:cNvPr id="467972" name="组合 514052"/>
                <p:cNvGrpSpPr/>
                <p:nvPr/>
              </p:nvGrpSpPr>
              <p:grpSpPr>
                <a:xfrm>
                  <a:off x="0" y="0"/>
                  <a:ext cx="1830" cy="1233"/>
                  <a:chOff x="0" y="0"/>
                  <a:chExt cx="1830" cy="1233"/>
                </a:xfrm>
              </p:grpSpPr>
              <p:sp>
                <p:nvSpPr>
                  <p:cNvPr id="467973" name="椭圆 514053"/>
                  <p:cNvSpPr/>
                  <p:nvPr/>
                </p:nvSpPr>
                <p:spPr>
                  <a:xfrm>
                    <a:off x="0" y="318"/>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1</a:t>
                    </a:r>
                    <a:endParaRPr lang="en-US" altLang="x-none" sz="2400" b="1" baseline="-20000" dirty="0">
                      <a:latin typeface="Times New Roman" panose="02020603050405020304" pitchFamily="2" charset="0"/>
                      <a:ea typeface="宋体" panose="02010600030101010101" pitchFamily="2" charset="-122"/>
                    </a:endParaRPr>
                  </a:p>
                </p:txBody>
              </p:sp>
              <p:sp>
                <p:nvSpPr>
                  <p:cNvPr id="467974" name="椭圆 514054"/>
                  <p:cNvSpPr/>
                  <p:nvPr/>
                </p:nvSpPr>
                <p:spPr>
                  <a:xfrm>
                    <a:off x="1513" y="195"/>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3</a:t>
                    </a:r>
                    <a:endParaRPr lang="en-US" altLang="x-none" sz="2400" b="1" baseline="-20000" dirty="0">
                      <a:latin typeface="Times New Roman" panose="02020603050405020304" pitchFamily="2" charset="0"/>
                      <a:ea typeface="宋体" panose="02010600030101010101" pitchFamily="2" charset="-122"/>
                    </a:endParaRPr>
                  </a:p>
                </p:txBody>
              </p:sp>
              <p:sp>
                <p:nvSpPr>
                  <p:cNvPr id="467975" name="椭圆 514055"/>
                  <p:cNvSpPr/>
                  <p:nvPr/>
                </p:nvSpPr>
                <p:spPr>
                  <a:xfrm>
                    <a:off x="725" y="0"/>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2</a:t>
                    </a:r>
                    <a:endParaRPr lang="en-US" altLang="x-none" sz="2400" b="1" baseline="-20000" dirty="0">
                      <a:latin typeface="Times New Roman" panose="02020603050405020304" pitchFamily="2" charset="0"/>
                      <a:ea typeface="宋体" panose="02010600030101010101" pitchFamily="2" charset="-122"/>
                    </a:endParaRPr>
                  </a:p>
                </p:txBody>
              </p:sp>
              <p:sp>
                <p:nvSpPr>
                  <p:cNvPr id="467976" name="椭圆 514056"/>
                  <p:cNvSpPr/>
                  <p:nvPr/>
                </p:nvSpPr>
                <p:spPr>
                  <a:xfrm>
                    <a:off x="499" y="817"/>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4</a:t>
                    </a:r>
                    <a:endParaRPr lang="en-US" altLang="x-none" sz="2400" b="1" baseline="-20000" dirty="0">
                      <a:latin typeface="Times New Roman" panose="02020603050405020304" pitchFamily="2" charset="0"/>
                      <a:ea typeface="宋体" panose="02010600030101010101" pitchFamily="2" charset="-122"/>
                    </a:endParaRPr>
                  </a:p>
                </p:txBody>
              </p:sp>
              <p:sp>
                <p:nvSpPr>
                  <p:cNvPr id="467977" name="椭圆 514057"/>
                  <p:cNvSpPr/>
                  <p:nvPr/>
                </p:nvSpPr>
                <p:spPr>
                  <a:xfrm>
                    <a:off x="1316" y="916"/>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5</a:t>
                    </a:r>
                    <a:endParaRPr lang="en-US" altLang="x-none" sz="2400" b="1" baseline="-20000" dirty="0">
                      <a:latin typeface="Times New Roman" panose="02020603050405020304" pitchFamily="2" charset="0"/>
                      <a:ea typeface="宋体" panose="02010600030101010101" pitchFamily="2" charset="-122"/>
                    </a:endParaRPr>
                  </a:p>
                </p:txBody>
              </p:sp>
              <p:grpSp>
                <p:nvGrpSpPr>
                  <p:cNvPr id="467978" name="组合 514058"/>
                  <p:cNvGrpSpPr/>
                  <p:nvPr/>
                </p:nvGrpSpPr>
                <p:grpSpPr>
                  <a:xfrm>
                    <a:off x="226" y="590"/>
                    <a:ext cx="318" cy="318"/>
                    <a:chOff x="0" y="0"/>
                    <a:chExt cx="318" cy="318"/>
                  </a:xfrm>
                </p:grpSpPr>
                <p:sp>
                  <p:nvSpPr>
                    <p:cNvPr id="467979" name="矩形 514059"/>
                    <p:cNvSpPr/>
                    <p:nvPr/>
                  </p:nvSpPr>
                  <p:spPr>
                    <a:xfrm>
                      <a:off x="0" y="91"/>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4</a:t>
                      </a:r>
                      <a:endParaRPr lang="en-US" altLang="x-none" sz="2400" b="1" dirty="0">
                        <a:latin typeface="Times New Roman" panose="02020603050405020304" pitchFamily="2" charset="0"/>
                        <a:ea typeface="宋体" panose="02010600030101010101" pitchFamily="2" charset="-122"/>
                      </a:endParaRPr>
                    </a:p>
                  </p:txBody>
                </p:sp>
                <p:sp>
                  <p:nvSpPr>
                    <p:cNvPr id="467980" name="直接连接符 514060"/>
                    <p:cNvSpPr/>
                    <p:nvPr/>
                  </p:nvSpPr>
                  <p:spPr>
                    <a:xfrm>
                      <a:off x="46" y="0"/>
                      <a:ext cx="272" cy="272"/>
                    </a:xfrm>
                    <a:prstGeom prst="line">
                      <a:avLst/>
                    </a:prstGeom>
                    <a:ln w="19050" cap="flat" cmpd="sng">
                      <a:solidFill>
                        <a:schemeClr val="tx1"/>
                      </a:solidFill>
                      <a:prstDash val="solid"/>
                      <a:round/>
                      <a:headEnd type="none" w="med" len="med"/>
                      <a:tailEnd type="none" w="med" len="med"/>
                    </a:ln>
                  </p:spPr>
                </p:sp>
              </p:grpSp>
              <p:grpSp>
                <p:nvGrpSpPr>
                  <p:cNvPr id="467981" name="组合 514061"/>
                  <p:cNvGrpSpPr/>
                  <p:nvPr/>
                </p:nvGrpSpPr>
                <p:grpSpPr>
                  <a:xfrm>
                    <a:off x="272" y="46"/>
                    <a:ext cx="453" cy="317"/>
                    <a:chOff x="0" y="0"/>
                    <a:chExt cx="453" cy="317"/>
                  </a:xfrm>
                </p:grpSpPr>
                <p:sp>
                  <p:nvSpPr>
                    <p:cNvPr id="467982" name="矩形 514062"/>
                    <p:cNvSpPr/>
                    <p:nvPr/>
                  </p:nvSpPr>
                  <p:spPr>
                    <a:xfrm>
                      <a:off x="91" y="0"/>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8</a:t>
                      </a:r>
                      <a:endParaRPr lang="en-US" altLang="x-none" sz="2400" b="1" dirty="0">
                        <a:latin typeface="Times New Roman" panose="02020603050405020304" pitchFamily="2" charset="0"/>
                        <a:ea typeface="宋体" panose="02010600030101010101" pitchFamily="2" charset="-122"/>
                      </a:endParaRPr>
                    </a:p>
                  </p:txBody>
                </p:sp>
                <p:sp>
                  <p:nvSpPr>
                    <p:cNvPr id="467983" name="直接连接符 514063"/>
                    <p:cNvSpPr/>
                    <p:nvPr/>
                  </p:nvSpPr>
                  <p:spPr>
                    <a:xfrm flipV="1">
                      <a:off x="0" y="136"/>
                      <a:ext cx="453" cy="181"/>
                    </a:xfrm>
                    <a:prstGeom prst="line">
                      <a:avLst/>
                    </a:prstGeom>
                    <a:ln w="19050" cap="flat" cmpd="sng">
                      <a:solidFill>
                        <a:schemeClr val="tx1"/>
                      </a:solidFill>
                      <a:prstDash val="solid"/>
                      <a:round/>
                      <a:headEnd type="none" w="med" len="med"/>
                      <a:tailEnd type="none" w="med" len="med"/>
                    </a:ln>
                  </p:spPr>
                </p:sp>
              </p:grpSp>
              <p:grpSp>
                <p:nvGrpSpPr>
                  <p:cNvPr id="467984" name="组合 514064"/>
                  <p:cNvGrpSpPr/>
                  <p:nvPr/>
                </p:nvGrpSpPr>
                <p:grpSpPr>
                  <a:xfrm>
                    <a:off x="557" y="318"/>
                    <a:ext cx="273" cy="499"/>
                    <a:chOff x="0" y="0"/>
                    <a:chExt cx="273" cy="499"/>
                  </a:xfrm>
                </p:grpSpPr>
                <p:sp>
                  <p:nvSpPr>
                    <p:cNvPr id="467985" name="矩形 514065"/>
                    <p:cNvSpPr/>
                    <p:nvPr/>
                  </p:nvSpPr>
                  <p:spPr>
                    <a:xfrm>
                      <a:off x="0" y="90"/>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5</a:t>
                      </a:r>
                      <a:endParaRPr lang="en-US" altLang="x-none" sz="2400" b="1" dirty="0">
                        <a:latin typeface="Times New Roman" panose="02020603050405020304" pitchFamily="2" charset="0"/>
                        <a:ea typeface="宋体" panose="02010600030101010101" pitchFamily="2" charset="-122"/>
                      </a:endParaRPr>
                    </a:p>
                  </p:txBody>
                </p:sp>
                <p:sp>
                  <p:nvSpPr>
                    <p:cNvPr id="467986" name="直接连接符 514066"/>
                    <p:cNvSpPr/>
                    <p:nvPr/>
                  </p:nvSpPr>
                  <p:spPr>
                    <a:xfrm flipH="1">
                      <a:off x="136" y="0"/>
                      <a:ext cx="137" cy="499"/>
                    </a:xfrm>
                    <a:prstGeom prst="line">
                      <a:avLst/>
                    </a:prstGeom>
                    <a:ln w="19050" cap="flat" cmpd="sng">
                      <a:solidFill>
                        <a:schemeClr val="tx1"/>
                      </a:solidFill>
                      <a:prstDash val="solid"/>
                      <a:round/>
                      <a:headEnd type="none" w="med" len="med"/>
                      <a:tailEnd type="none" w="med" len="med"/>
                    </a:ln>
                  </p:spPr>
                </p:sp>
              </p:grpSp>
              <p:grpSp>
                <p:nvGrpSpPr>
                  <p:cNvPr id="467987" name="组合 514067"/>
                  <p:cNvGrpSpPr/>
                  <p:nvPr/>
                </p:nvGrpSpPr>
                <p:grpSpPr>
                  <a:xfrm>
                    <a:off x="1022" y="51"/>
                    <a:ext cx="499" cy="267"/>
                    <a:chOff x="0" y="0"/>
                    <a:chExt cx="499" cy="267"/>
                  </a:xfrm>
                </p:grpSpPr>
                <p:sp>
                  <p:nvSpPr>
                    <p:cNvPr id="467988" name="矩形 514068"/>
                    <p:cNvSpPr/>
                    <p:nvPr/>
                  </p:nvSpPr>
                  <p:spPr>
                    <a:xfrm>
                      <a:off x="165" y="0"/>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7</a:t>
                      </a:r>
                      <a:endParaRPr lang="en-US" altLang="x-none" sz="2400" b="1" dirty="0">
                        <a:latin typeface="Times New Roman" panose="02020603050405020304" pitchFamily="2" charset="0"/>
                        <a:ea typeface="宋体" panose="02010600030101010101" pitchFamily="2" charset="-122"/>
                      </a:endParaRPr>
                    </a:p>
                  </p:txBody>
                </p:sp>
                <p:sp>
                  <p:nvSpPr>
                    <p:cNvPr id="467989" name="直接连接符 514069"/>
                    <p:cNvSpPr/>
                    <p:nvPr/>
                  </p:nvSpPr>
                  <p:spPr>
                    <a:xfrm>
                      <a:off x="0" y="176"/>
                      <a:ext cx="499" cy="91"/>
                    </a:xfrm>
                    <a:prstGeom prst="line">
                      <a:avLst/>
                    </a:prstGeom>
                    <a:ln w="19050" cap="flat" cmpd="sng">
                      <a:solidFill>
                        <a:schemeClr val="tx1"/>
                      </a:solidFill>
                      <a:prstDash val="solid"/>
                      <a:round/>
                      <a:headEnd type="none" w="med" len="med"/>
                      <a:tailEnd type="none" w="med" len="med"/>
                    </a:ln>
                  </p:spPr>
                </p:sp>
              </p:grpSp>
              <p:grpSp>
                <p:nvGrpSpPr>
                  <p:cNvPr id="467990" name="组合 514070"/>
                  <p:cNvGrpSpPr/>
                  <p:nvPr/>
                </p:nvGrpSpPr>
                <p:grpSpPr>
                  <a:xfrm>
                    <a:off x="944" y="302"/>
                    <a:ext cx="454" cy="635"/>
                    <a:chOff x="0" y="0"/>
                    <a:chExt cx="454" cy="635"/>
                  </a:xfrm>
                </p:grpSpPr>
                <p:sp>
                  <p:nvSpPr>
                    <p:cNvPr id="467991" name="矩形 514071"/>
                    <p:cNvSpPr/>
                    <p:nvPr/>
                  </p:nvSpPr>
                  <p:spPr>
                    <a:xfrm>
                      <a:off x="144" y="16"/>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12</a:t>
                      </a:r>
                      <a:endParaRPr lang="en-US" altLang="x-none" sz="2400" b="1" dirty="0">
                        <a:latin typeface="Times New Roman" panose="02020603050405020304" pitchFamily="2" charset="0"/>
                        <a:ea typeface="宋体" panose="02010600030101010101" pitchFamily="2" charset="-122"/>
                      </a:endParaRPr>
                    </a:p>
                  </p:txBody>
                </p:sp>
                <p:sp>
                  <p:nvSpPr>
                    <p:cNvPr id="467992" name="直接连接符 514072"/>
                    <p:cNvSpPr/>
                    <p:nvPr/>
                  </p:nvSpPr>
                  <p:spPr>
                    <a:xfrm>
                      <a:off x="0" y="0"/>
                      <a:ext cx="454" cy="635"/>
                    </a:xfrm>
                    <a:prstGeom prst="line">
                      <a:avLst/>
                    </a:prstGeom>
                    <a:ln w="19050" cap="flat" cmpd="sng">
                      <a:solidFill>
                        <a:schemeClr val="tx1"/>
                      </a:solidFill>
                      <a:prstDash val="solid"/>
                      <a:round/>
                      <a:headEnd type="none" w="med" len="med"/>
                      <a:tailEnd type="none" w="med" len="med"/>
                    </a:ln>
                  </p:spPr>
                </p:sp>
              </p:grpSp>
              <p:grpSp>
                <p:nvGrpSpPr>
                  <p:cNvPr id="467993" name="组合 514073"/>
                  <p:cNvGrpSpPr/>
                  <p:nvPr/>
                </p:nvGrpSpPr>
                <p:grpSpPr>
                  <a:xfrm>
                    <a:off x="816" y="491"/>
                    <a:ext cx="771" cy="499"/>
                    <a:chOff x="0" y="0"/>
                    <a:chExt cx="771" cy="499"/>
                  </a:xfrm>
                </p:grpSpPr>
                <p:sp>
                  <p:nvSpPr>
                    <p:cNvPr id="467994" name="矩形 514074"/>
                    <p:cNvSpPr/>
                    <p:nvPr/>
                  </p:nvSpPr>
                  <p:spPr>
                    <a:xfrm>
                      <a:off x="67" y="136"/>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11</a:t>
                      </a:r>
                      <a:endParaRPr lang="en-US" altLang="x-none" sz="2400" b="1" dirty="0">
                        <a:latin typeface="Times New Roman" panose="02020603050405020304" pitchFamily="2" charset="0"/>
                        <a:ea typeface="宋体" panose="02010600030101010101" pitchFamily="2" charset="-122"/>
                      </a:endParaRPr>
                    </a:p>
                  </p:txBody>
                </p:sp>
                <p:sp>
                  <p:nvSpPr>
                    <p:cNvPr id="467995" name="直接连接符 514075"/>
                    <p:cNvSpPr/>
                    <p:nvPr/>
                  </p:nvSpPr>
                  <p:spPr>
                    <a:xfrm flipV="1">
                      <a:off x="0" y="0"/>
                      <a:ext cx="771" cy="499"/>
                    </a:xfrm>
                    <a:prstGeom prst="line">
                      <a:avLst/>
                    </a:prstGeom>
                    <a:ln w="19050" cap="flat" cmpd="sng">
                      <a:solidFill>
                        <a:schemeClr val="tx1"/>
                      </a:solidFill>
                      <a:prstDash val="solid"/>
                      <a:round/>
                      <a:headEnd type="none" w="med" len="med"/>
                      <a:tailEnd type="none" w="med" len="med"/>
                    </a:ln>
                  </p:spPr>
                </p:sp>
              </p:grpSp>
              <p:grpSp>
                <p:nvGrpSpPr>
                  <p:cNvPr id="467996" name="组合 514076"/>
                  <p:cNvGrpSpPr/>
                  <p:nvPr/>
                </p:nvGrpSpPr>
                <p:grpSpPr>
                  <a:xfrm>
                    <a:off x="771" y="862"/>
                    <a:ext cx="544" cy="227"/>
                    <a:chOff x="0" y="0"/>
                    <a:chExt cx="544" cy="227"/>
                  </a:xfrm>
                </p:grpSpPr>
                <p:sp>
                  <p:nvSpPr>
                    <p:cNvPr id="467997" name="矩形 514077"/>
                    <p:cNvSpPr/>
                    <p:nvPr/>
                  </p:nvSpPr>
                  <p:spPr>
                    <a:xfrm>
                      <a:off x="227" y="0"/>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3</a:t>
                      </a:r>
                      <a:endParaRPr lang="en-US" altLang="x-none" sz="2400" b="1" dirty="0">
                        <a:latin typeface="Times New Roman" panose="02020603050405020304" pitchFamily="2" charset="0"/>
                        <a:ea typeface="宋体" panose="02010600030101010101" pitchFamily="2" charset="-122"/>
                      </a:endParaRPr>
                    </a:p>
                  </p:txBody>
                </p:sp>
                <p:sp>
                  <p:nvSpPr>
                    <p:cNvPr id="467998" name="直接连接符 514078"/>
                    <p:cNvSpPr/>
                    <p:nvPr/>
                  </p:nvSpPr>
                  <p:spPr>
                    <a:xfrm>
                      <a:off x="0" y="227"/>
                      <a:ext cx="544" cy="0"/>
                    </a:xfrm>
                    <a:prstGeom prst="line">
                      <a:avLst/>
                    </a:prstGeom>
                    <a:ln w="19050" cap="flat" cmpd="sng">
                      <a:solidFill>
                        <a:schemeClr val="tx1"/>
                      </a:solidFill>
                      <a:prstDash val="solid"/>
                      <a:round/>
                      <a:headEnd type="none" w="med" len="med"/>
                      <a:tailEnd type="none" w="med" len="med"/>
                    </a:ln>
                  </p:spPr>
                </p:sp>
              </p:grpSp>
              <p:grpSp>
                <p:nvGrpSpPr>
                  <p:cNvPr id="467999" name="组合 514079"/>
                  <p:cNvGrpSpPr/>
                  <p:nvPr/>
                </p:nvGrpSpPr>
                <p:grpSpPr>
                  <a:xfrm>
                    <a:off x="1398" y="515"/>
                    <a:ext cx="264" cy="408"/>
                    <a:chOff x="0" y="0"/>
                    <a:chExt cx="264" cy="408"/>
                  </a:xfrm>
                </p:grpSpPr>
                <p:sp>
                  <p:nvSpPr>
                    <p:cNvPr id="468000" name="矩形 514080"/>
                    <p:cNvSpPr/>
                    <p:nvPr/>
                  </p:nvSpPr>
                  <p:spPr>
                    <a:xfrm>
                      <a:off x="0" y="83"/>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6</a:t>
                      </a:r>
                      <a:endParaRPr lang="en-US" altLang="x-none" sz="2400" b="1" dirty="0">
                        <a:latin typeface="Times New Roman" panose="02020603050405020304" pitchFamily="2" charset="0"/>
                        <a:ea typeface="宋体" panose="02010600030101010101" pitchFamily="2" charset="-122"/>
                      </a:endParaRPr>
                    </a:p>
                  </p:txBody>
                </p:sp>
                <p:sp>
                  <p:nvSpPr>
                    <p:cNvPr id="468001" name="直接连接符 514081"/>
                    <p:cNvSpPr/>
                    <p:nvPr/>
                  </p:nvSpPr>
                  <p:spPr>
                    <a:xfrm flipH="1">
                      <a:off x="128" y="0"/>
                      <a:ext cx="136" cy="408"/>
                    </a:xfrm>
                    <a:prstGeom prst="line">
                      <a:avLst/>
                    </a:prstGeom>
                    <a:ln w="19050" cap="flat" cmpd="sng">
                      <a:solidFill>
                        <a:schemeClr val="tx1"/>
                      </a:solidFill>
                      <a:prstDash val="solid"/>
                      <a:round/>
                      <a:headEnd type="none" w="med" len="med"/>
                      <a:tailEnd type="none" w="med" len="med"/>
                    </a:ln>
                  </p:spPr>
                </p:sp>
              </p:grpSp>
            </p:grpSp>
            <p:sp>
              <p:nvSpPr>
                <p:cNvPr id="468002" name="矩形 514082"/>
                <p:cNvSpPr/>
                <p:nvPr/>
              </p:nvSpPr>
              <p:spPr>
                <a:xfrm>
                  <a:off x="862" y="1180"/>
                  <a:ext cx="272"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(a)</a:t>
                  </a:r>
                  <a:endParaRPr lang="en-US" altLang="x-none" sz="2400" b="1" dirty="0">
                    <a:latin typeface="Times New Roman" panose="02020603050405020304" pitchFamily="2" charset="0"/>
                    <a:ea typeface="宋体" panose="02010600030101010101" pitchFamily="2" charset="-122"/>
                  </a:endParaRPr>
                </a:p>
              </p:txBody>
            </p:sp>
          </p:grpSp>
          <p:grpSp>
            <p:nvGrpSpPr>
              <p:cNvPr id="468003" name="组合 514083"/>
              <p:cNvGrpSpPr/>
              <p:nvPr/>
            </p:nvGrpSpPr>
            <p:grpSpPr>
              <a:xfrm>
                <a:off x="2330" y="32"/>
                <a:ext cx="573" cy="1420"/>
                <a:chOff x="0" y="0"/>
                <a:chExt cx="573" cy="1420"/>
              </a:xfrm>
            </p:grpSpPr>
            <p:grpSp>
              <p:nvGrpSpPr>
                <p:cNvPr id="468004" name="组合 514084"/>
                <p:cNvGrpSpPr/>
                <p:nvPr/>
              </p:nvGrpSpPr>
              <p:grpSpPr>
                <a:xfrm>
                  <a:off x="46" y="0"/>
                  <a:ext cx="527" cy="1134"/>
                  <a:chOff x="0" y="0"/>
                  <a:chExt cx="527" cy="1134"/>
                </a:xfrm>
              </p:grpSpPr>
              <p:sp>
                <p:nvSpPr>
                  <p:cNvPr id="468005" name="椭圆 514085"/>
                  <p:cNvSpPr/>
                  <p:nvPr/>
                </p:nvSpPr>
                <p:spPr>
                  <a:xfrm>
                    <a:off x="210" y="0"/>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2</a:t>
                    </a:r>
                    <a:endParaRPr lang="en-US" altLang="x-none" sz="2400" b="1" baseline="-20000" dirty="0">
                      <a:latin typeface="Times New Roman" panose="02020603050405020304" pitchFamily="2" charset="0"/>
                      <a:ea typeface="宋体" panose="02010600030101010101" pitchFamily="2" charset="-122"/>
                    </a:endParaRPr>
                  </a:p>
                </p:txBody>
              </p:sp>
              <p:sp>
                <p:nvSpPr>
                  <p:cNvPr id="468006" name="椭圆 514086"/>
                  <p:cNvSpPr/>
                  <p:nvPr/>
                </p:nvSpPr>
                <p:spPr>
                  <a:xfrm>
                    <a:off x="0" y="817"/>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4</a:t>
                    </a:r>
                    <a:endParaRPr lang="en-US" altLang="x-none" sz="2400" b="1" baseline="-20000" dirty="0">
                      <a:latin typeface="Times New Roman" panose="02020603050405020304" pitchFamily="2" charset="0"/>
                      <a:ea typeface="宋体" panose="02010600030101010101" pitchFamily="2" charset="-122"/>
                    </a:endParaRPr>
                  </a:p>
                </p:txBody>
              </p:sp>
              <p:grpSp>
                <p:nvGrpSpPr>
                  <p:cNvPr id="468007" name="组合 514087"/>
                  <p:cNvGrpSpPr/>
                  <p:nvPr/>
                </p:nvGrpSpPr>
                <p:grpSpPr>
                  <a:xfrm>
                    <a:off x="42" y="318"/>
                    <a:ext cx="273" cy="499"/>
                    <a:chOff x="0" y="0"/>
                    <a:chExt cx="273" cy="499"/>
                  </a:xfrm>
                </p:grpSpPr>
                <p:sp>
                  <p:nvSpPr>
                    <p:cNvPr id="468008" name="矩形 514088"/>
                    <p:cNvSpPr/>
                    <p:nvPr/>
                  </p:nvSpPr>
                  <p:spPr>
                    <a:xfrm>
                      <a:off x="0" y="90"/>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5</a:t>
                      </a:r>
                      <a:endParaRPr lang="en-US" altLang="x-none" sz="2400" b="1" dirty="0">
                        <a:latin typeface="Times New Roman" panose="02020603050405020304" pitchFamily="2" charset="0"/>
                        <a:ea typeface="宋体" panose="02010600030101010101" pitchFamily="2" charset="-122"/>
                      </a:endParaRPr>
                    </a:p>
                  </p:txBody>
                </p:sp>
                <p:sp>
                  <p:nvSpPr>
                    <p:cNvPr id="468009" name="直接连接符 514089"/>
                    <p:cNvSpPr/>
                    <p:nvPr/>
                  </p:nvSpPr>
                  <p:spPr>
                    <a:xfrm flipH="1">
                      <a:off x="136" y="0"/>
                      <a:ext cx="137" cy="499"/>
                    </a:xfrm>
                    <a:prstGeom prst="line">
                      <a:avLst/>
                    </a:prstGeom>
                    <a:ln w="19050" cap="flat" cmpd="sng">
                      <a:solidFill>
                        <a:schemeClr val="tx1"/>
                      </a:solidFill>
                      <a:prstDash val="solid"/>
                      <a:round/>
                      <a:headEnd type="none" w="med" len="med"/>
                      <a:tailEnd type="none" w="med" len="med"/>
                    </a:ln>
                  </p:spPr>
                </p:sp>
              </p:grpSp>
            </p:grpSp>
            <p:sp>
              <p:nvSpPr>
                <p:cNvPr id="468010" name="矩形 514090"/>
                <p:cNvSpPr/>
                <p:nvPr/>
              </p:nvSpPr>
              <p:spPr>
                <a:xfrm>
                  <a:off x="0" y="1193"/>
                  <a:ext cx="272"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(b)</a:t>
                  </a:r>
                  <a:endParaRPr lang="en-US" altLang="x-none" sz="2400" b="1" dirty="0">
                    <a:latin typeface="Times New Roman" panose="02020603050405020304" pitchFamily="2" charset="0"/>
                    <a:ea typeface="宋体" panose="02010600030101010101" pitchFamily="2" charset="-122"/>
                  </a:endParaRPr>
                </a:p>
              </p:txBody>
            </p:sp>
          </p:grpSp>
          <p:grpSp>
            <p:nvGrpSpPr>
              <p:cNvPr id="468011" name="组合 514091"/>
              <p:cNvGrpSpPr/>
              <p:nvPr/>
            </p:nvGrpSpPr>
            <p:grpSpPr>
              <a:xfrm>
                <a:off x="3389" y="91"/>
                <a:ext cx="1192" cy="1316"/>
                <a:chOff x="0" y="0"/>
                <a:chExt cx="1192" cy="1316"/>
              </a:xfrm>
            </p:grpSpPr>
            <p:sp>
              <p:nvSpPr>
                <p:cNvPr id="468012" name="矩形 514092"/>
                <p:cNvSpPr/>
                <p:nvPr/>
              </p:nvSpPr>
              <p:spPr>
                <a:xfrm>
                  <a:off x="482" y="1089"/>
                  <a:ext cx="272"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(c)</a:t>
                  </a:r>
                  <a:endParaRPr lang="en-US" altLang="x-none" sz="2400" b="1" dirty="0">
                    <a:latin typeface="Times New Roman" panose="02020603050405020304" pitchFamily="2" charset="0"/>
                    <a:ea typeface="宋体" panose="02010600030101010101" pitchFamily="2" charset="-122"/>
                  </a:endParaRPr>
                </a:p>
              </p:txBody>
            </p:sp>
            <p:grpSp>
              <p:nvGrpSpPr>
                <p:cNvPr id="468013" name="组合 514093"/>
                <p:cNvGrpSpPr/>
                <p:nvPr/>
              </p:nvGrpSpPr>
              <p:grpSpPr>
                <a:xfrm>
                  <a:off x="0" y="0"/>
                  <a:ext cx="1192" cy="1134"/>
                  <a:chOff x="0" y="0"/>
                  <a:chExt cx="1192" cy="1134"/>
                </a:xfrm>
              </p:grpSpPr>
              <p:sp>
                <p:nvSpPr>
                  <p:cNvPr id="468014" name="椭圆 514094"/>
                  <p:cNvSpPr/>
                  <p:nvPr/>
                </p:nvSpPr>
                <p:spPr>
                  <a:xfrm>
                    <a:off x="875" y="788"/>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5</a:t>
                    </a:r>
                    <a:endParaRPr lang="en-US" altLang="x-none" sz="2400" b="1" baseline="-20000" dirty="0">
                      <a:latin typeface="Times New Roman" panose="02020603050405020304" pitchFamily="2" charset="0"/>
                      <a:ea typeface="宋体" panose="02010600030101010101" pitchFamily="2" charset="-122"/>
                    </a:endParaRPr>
                  </a:p>
                </p:txBody>
              </p:sp>
              <p:grpSp>
                <p:nvGrpSpPr>
                  <p:cNvPr id="468015" name="组合 514095"/>
                  <p:cNvGrpSpPr/>
                  <p:nvPr/>
                </p:nvGrpSpPr>
                <p:grpSpPr>
                  <a:xfrm>
                    <a:off x="330" y="734"/>
                    <a:ext cx="544" cy="227"/>
                    <a:chOff x="0" y="0"/>
                    <a:chExt cx="544" cy="227"/>
                  </a:xfrm>
                </p:grpSpPr>
                <p:sp>
                  <p:nvSpPr>
                    <p:cNvPr id="468016" name="矩形 514096"/>
                    <p:cNvSpPr/>
                    <p:nvPr/>
                  </p:nvSpPr>
                  <p:spPr>
                    <a:xfrm>
                      <a:off x="227" y="0"/>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3</a:t>
                      </a:r>
                      <a:endParaRPr lang="en-US" altLang="x-none" sz="2400" b="1" dirty="0">
                        <a:latin typeface="Times New Roman" panose="02020603050405020304" pitchFamily="2" charset="0"/>
                        <a:ea typeface="宋体" panose="02010600030101010101" pitchFamily="2" charset="-122"/>
                      </a:endParaRPr>
                    </a:p>
                  </p:txBody>
                </p:sp>
                <p:sp>
                  <p:nvSpPr>
                    <p:cNvPr id="468017" name="直接连接符 514097"/>
                    <p:cNvSpPr/>
                    <p:nvPr/>
                  </p:nvSpPr>
                  <p:spPr>
                    <a:xfrm>
                      <a:off x="0" y="227"/>
                      <a:ext cx="544" cy="0"/>
                    </a:xfrm>
                    <a:prstGeom prst="line">
                      <a:avLst/>
                    </a:prstGeom>
                    <a:ln w="19050" cap="flat" cmpd="sng">
                      <a:solidFill>
                        <a:schemeClr val="tx1"/>
                      </a:solidFill>
                      <a:prstDash val="solid"/>
                      <a:round/>
                      <a:headEnd type="none" w="med" len="med"/>
                      <a:tailEnd type="none" w="med" len="med"/>
                    </a:ln>
                  </p:spPr>
                </p:sp>
              </p:grpSp>
              <p:grpSp>
                <p:nvGrpSpPr>
                  <p:cNvPr id="468018" name="组合 514098"/>
                  <p:cNvGrpSpPr/>
                  <p:nvPr/>
                </p:nvGrpSpPr>
                <p:grpSpPr>
                  <a:xfrm>
                    <a:off x="0" y="0"/>
                    <a:ext cx="527" cy="1134"/>
                    <a:chOff x="0" y="0"/>
                    <a:chExt cx="527" cy="1134"/>
                  </a:xfrm>
                </p:grpSpPr>
                <p:sp>
                  <p:nvSpPr>
                    <p:cNvPr id="468019" name="椭圆 514099"/>
                    <p:cNvSpPr/>
                    <p:nvPr/>
                  </p:nvSpPr>
                  <p:spPr>
                    <a:xfrm>
                      <a:off x="210" y="0"/>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2</a:t>
                      </a:r>
                      <a:endParaRPr lang="en-US" altLang="x-none" sz="2400" b="1" baseline="-20000" dirty="0">
                        <a:latin typeface="Times New Roman" panose="02020603050405020304" pitchFamily="2" charset="0"/>
                        <a:ea typeface="宋体" panose="02010600030101010101" pitchFamily="2" charset="-122"/>
                      </a:endParaRPr>
                    </a:p>
                  </p:txBody>
                </p:sp>
                <p:sp>
                  <p:nvSpPr>
                    <p:cNvPr id="468020" name="椭圆 514100"/>
                    <p:cNvSpPr/>
                    <p:nvPr/>
                  </p:nvSpPr>
                  <p:spPr>
                    <a:xfrm>
                      <a:off x="0" y="817"/>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4</a:t>
                      </a:r>
                      <a:endParaRPr lang="en-US" altLang="x-none" sz="2400" b="1" baseline="-20000" dirty="0">
                        <a:latin typeface="Times New Roman" panose="02020603050405020304" pitchFamily="2" charset="0"/>
                        <a:ea typeface="宋体" panose="02010600030101010101" pitchFamily="2" charset="-122"/>
                      </a:endParaRPr>
                    </a:p>
                  </p:txBody>
                </p:sp>
                <p:grpSp>
                  <p:nvGrpSpPr>
                    <p:cNvPr id="468021" name="组合 514101"/>
                    <p:cNvGrpSpPr/>
                    <p:nvPr/>
                  </p:nvGrpSpPr>
                  <p:grpSpPr>
                    <a:xfrm>
                      <a:off x="42" y="318"/>
                      <a:ext cx="273" cy="499"/>
                      <a:chOff x="0" y="0"/>
                      <a:chExt cx="273" cy="499"/>
                    </a:xfrm>
                  </p:grpSpPr>
                  <p:sp>
                    <p:nvSpPr>
                      <p:cNvPr id="468022" name="矩形 514102"/>
                      <p:cNvSpPr/>
                      <p:nvPr/>
                    </p:nvSpPr>
                    <p:spPr>
                      <a:xfrm>
                        <a:off x="0" y="90"/>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5</a:t>
                        </a:r>
                        <a:endParaRPr lang="en-US" altLang="x-none" sz="2400" b="1" dirty="0">
                          <a:latin typeface="Times New Roman" panose="02020603050405020304" pitchFamily="2" charset="0"/>
                          <a:ea typeface="宋体" panose="02010600030101010101" pitchFamily="2" charset="-122"/>
                        </a:endParaRPr>
                      </a:p>
                    </p:txBody>
                  </p:sp>
                  <p:sp>
                    <p:nvSpPr>
                      <p:cNvPr id="468023" name="直接连接符 514103"/>
                      <p:cNvSpPr/>
                      <p:nvPr/>
                    </p:nvSpPr>
                    <p:spPr>
                      <a:xfrm flipH="1">
                        <a:off x="136" y="0"/>
                        <a:ext cx="137" cy="499"/>
                      </a:xfrm>
                      <a:prstGeom prst="line">
                        <a:avLst/>
                      </a:prstGeom>
                      <a:ln w="19050" cap="flat" cmpd="sng">
                        <a:solidFill>
                          <a:schemeClr val="tx1"/>
                        </a:solidFill>
                        <a:prstDash val="solid"/>
                        <a:round/>
                        <a:headEnd type="none" w="med" len="med"/>
                        <a:tailEnd type="none" w="med" len="med"/>
                      </a:ln>
                    </p:spPr>
                  </p:sp>
                </p:grpSp>
              </p:grpSp>
            </p:grpSp>
          </p:grpSp>
        </p:grpSp>
        <p:grpSp>
          <p:nvGrpSpPr>
            <p:cNvPr id="468024" name="组合 514104"/>
            <p:cNvGrpSpPr/>
            <p:nvPr/>
          </p:nvGrpSpPr>
          <p:grpSpPr>
            <a:xfrm>
              <a:off x="363" y="1588"/>
              <a:ext cx="3976" cy="1315"/>
              <a:chOff x="0" y="0"/>
              <a:chExt cx="3976" cy="1315"/>
            </a:xfrm>
          </p:grpSpPr>
          <p:grpSp>
            <p:nvGrpSpPr>
              <p:cNvPr id="468025" name="组合 514105"/>
              <p:cNvGrpSpPr/>
              <p:nvPr/>
            </p:nvGrpSpPr>
            <p:grpSpPr>
              <a:xfrm>
                <a:off x="0" y="0"/>
                <a:ext cx="1678" cy="1270"/>
                <a:chOff x="0" y="0"/>
                <a:chExt cx="1678" cy="1270"/>
              </a:xfrm>
            </p:grpSpPr>
            <p:sp>
              <p:nvSpPr>
                <p:cNvPr id="468026" name="矩形 514106"/>
                <p:cNvSpPr/>
                <p:nvPr/>
              </p:nvSpPr>
              <p:spPr>
                <a:xfrm>
                  <a:off x="952" y="1043"/>
                  <a:ext cx="272"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(d)</a:t>
                  </a:r>
                  <a:endParaRPr lang="en-US" altLang="x-none" sz="2400" b="1" dirty="0">
                    <a:latin typeface="Times New Roman" panose="02020603050405020304" pitchFamily="2" charset="0"/>
                    <a:ea typeface="宋体" panose="02010600030101010101" pitchFamily="2" charset="-122"/>
                  </a:endParaRPr>
                </a:p>
              </p:txBody>
            </p:sp>
            <p:grpSp>
              <p:nvGrpSpPr>
                <p:cNvPr id="468027" name="组合 514107"/>
                <p:cNvGrpSpPr/>
                <p:nvPr/>
              </p:nvGrpSpPr>
              <p:grpSpPr>
                <a:xfrm>
                  <a:off x="0" y="0"/>
                  <a:ext cx="1678" cy="1134"/>
                  <a:chOff x="0" y="0"/>
                  <a:chExt cx="1678" cy="1134"/>
                </a:xfrm>
              </p:grpSpPr>
              <p:sp>
                <p:nvSpPr>
                  <p:cNvPr id="468028" name="椭圆 514108"/>
                  <p:cNvSpPr/>
                  <p:nvPr/>
                </p:nvSpPr>
                <p:spPr>
                  <a:xfrm>
                    <a:off x="0" y="317"/>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1</a:t>
                    </a:r>
                    <a:endParaRPr lang="en-US" altLang="x-none" sz="2400" b="1" baseline="-20000" dirty="0">
                      <a:latin typeface="Times New Roman" panose="02020603050405020304" pitchFamily="2" charset="0"/>
                      <a:ea typeface="宋体" panose="02010600030101010101" pitchFamily="2" charset="-122"/>
                    </a:endParaRPr>
                  </a:p>
                </p:txBody>
              </p:sp>
              <p:grpSp>
                <p:nvGrpSpPr>
                  <p:cNvPr id="468029" name="组合 514109"/>
                  <p:cNvGrpSpPr/>
                  <p:nvPr/>
                </p:nvGrpSpPr>
                <p:grpSpPr>
                  <a:xfrm>
                    <a:off x="226" y="589"/>
                    <a:ext cx="318" cy="318"/>
                    <a:chOff x="0" y="0"/>
                    <a:chExt cx="318" cy="318"/>
                  </a:xfrm>
                </p:grpSpPr>
                <p:sp>
                  <p:nvSpPr>
                    <p:cNvPr id="468030" name="矩形 514110"/>
                    <p:cNvSpPr/>
                    <p:nvPr/>
                  </p:nvSpPr>
                  <p:spPr>
                    <a:xfrm>
                      <a:off x="0" y="91"/>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4</a:t>
                      </a:r>
                      <a:endParaRPr lang="en-US" altLang="x-none" sz="2400" b="1" dirty="0">
                        <a:latin typeface="Times New Roman" panose="02020603050405020304" pitchFamily="2" charset="0"/>
                        <a:ea typeface="宋体" panose="02010600030101010101" pitchFamily="2" charset="-122"/>
                      </a:endParaRPr>
                    </a:p>
                  </p:txBody>
                </p:sp>
                <p:sp>
                  <p:nvSpPr>
                    <p:cNvPr id="468031" name="直接连接符 514111"/>
                    <p:cNvSpPr/>
                    <p:nvPr/>
                  </p:nvSpPr>
                  <p:spPr>
                    <a:xfrm>
                      <a:off x="46" y="0"/>
                      <a:ext cx="272" cy="272"/>
                    </a:xfrm>
                    <a:prstGeom prst="line">
                      <a:avLst/>
                    </a:prstGeom>
                    <a:ln w="19050" cap="flat" cmpd="sng">
                      <a:solidFill>
                        <a:schemeClr val="tx1"/>
                      </a:solidFill>
                      <a:prstDash val="solid"/>
                      <a:round/>
                      <a:headEnd type="none" w="med" len="med"/>
                      <a:tailEnd type="none" w="med" len="med"/>
                    </a:ln>
                  </p:spPr>
                </p:sp>
              </p:grpSp>
              <p:grpSp>
                <p:nvGrpSpPr>
                  <p:cNvPr id="468032" name="组合 514112"/>
                  <p:cNvGrpSpPr/>
                  <p:nvPr/>
                </p:nvGrpSpPr>
                <p:grpSpPr>
                  <a:xfrm>
                    <a:off x="486" y="0"/>
                    <a:ext cx="1192" cy="1134"/>
                    <a:chOff x="0" y="0"/>
                    <a:chExt cx="1192" cy="1134"/>
                  </a:xfrm>
                </p:grpSpPr>
                <p:sp>
                  <p:nvSpPr>
                    <p:cNvPr id="468033" name="椭圆 514113"/>
                    <p:cNvSpPr/>
                    <p:nvPr/>
                  </p:nvSpPr>
                  <p:spPr>
                    <a:xfrm>
                      <a:off x="875" y="788"/>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5</a:t>
                      </a:r>
                      <a:endParaRPr lang="en-US" altLang="x-none" sz="2400" b="1" baseline="-20000" dirty="0">
                        <a:latin typeface="Times New Roman" panose="02020603050405020304" pitchFamily="2" charset="0"/>
                        <a:ea typeface="宋体" panose="02010600030101010101" pitchFamily="2" charset="-122"/>
                      </a:endParaRPr>
                    </a:p>
                  </p:txBody>
                </p:sp>
                <p:grpSp>
                  <p:nvGrpSpPr>
                    <p:cNvPr id="468034" name="组合 514114"/>
                    <p:cNvGrpSpPr/>
                    <p:nvPr/>
                  </p:nvGrpSpPr>
                  <p:grpSpPr>
                    <a:xfrm>
                      <a:off x="330" y="734"/>
                      <a:ext cx="544" cy="227"/>
                      <a:chOff x="0" y="0"/>
                      <a:chExt cx="544" cy="227"/>
                    </a:xfrm>
                  </p:grpSpPr>
                  <p:sp>
                    <p:nvSpPr>
                      <p:cNvPr id="468035" name="矩形 514115"/>
                      <p:cNvSpPr/>
                      <p:nvPr/>
                    </p:nvSpPr>
                    <p:spPr>
                      <a:xfrm>
                        <a:off x="227" y="0"/>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3</a:t>
                        </a:r>
                        <a:endParaRPr lang="en-US" altLang="x-none" sz="2400" b="1" dirty="0">
                          <a:latin typeface="Times New Roman" panose="02020603050405020304" pitchFamily="2" charset="0"/>
                          <a:ea typeface="宋体" panose="02010600030101010101" pitchFamily="2" charset="-122"/>
                        </a:endParaRPr>
                      </a:p>
                    </p:txBody>
                  </p:sp>
                  <p:sp>
                    <p:nvSpPr>
                      <p:cNvPr id="468036" name="直接连接符 514116"/>
                      <p:cNvSpPr/>
                      <p:nvPr/>
                    </p:nvSpPr>
                    <p:spPr>
                      <a:xfrm>
                        <a:off x="0" y="227"/>
                        <a:ext cx="544" cy="0"/>
                      </a:xfrm>
                      <a:prstGeom prst="line">
                        <a:avLst/>
                      </a:prstGeom>
                      <a:ln w="19050" cap="flat" cmpd="sng">
                        <a:solidFill>
                          <a:schemeClr val="tx1"/>
                        </a:solidFill>
                        <a:prstDash val="solid"/>
                        <a:round/>
                        <a:headEnd type="none" w="med" len="med"/>
                        <a:tailEnd type="none" w="med" len="med"/>
                      </a:ln>
                    </p:spPr>
                  </p:sp>
                </p:grpSp>
                <p:grpSp>
                  <p:nvGrpSpPr>
                    <p:cNvPr id="468037" name="组合 514117"/>
                    <p:cNvGrpSpPr/>
                    <p:nvPr/>
                  </p:nvGrpSpPr>
                  <p:grpSpPr>
                    <a:xfrm>
                      <a:off x="0" y="0"/>
                      <a:ext cx="527" cy="1134"/>
                      <a:chOff x="0" y="0"/>
                      <a:chExt cx="527" cy="1134"/>
                    </a:xfrm>
                  </p:grpSpPr>
                  <p:sp>
                    <p:nvSpPr>
                      <p:cNvPr id="468038" name="椭圆 514118"/>
                      <p:cNvSpPr/>
                      <p:nvPr/>
                    </p:nvSpPr>
                    <p:spPr>
                      <a:xfrm>
                        <a:off x="210" y="0"/>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2</a:t>
                        </a:r>
                        <a:endParaRPr lang="en-US" altLang="x-none" sz="2400" b="1" baseline="-20000" dirty="0">
                          <a:latin typeface="Times New Roman" panose="02020603050405020304" pitchFamily="2" charset="0"/>
                          <a:ea typeface="宋体" panose="02010600030101010101" pitchFamily="2" charset="-122"/>
                        </a:endParaRPr>
                      </a:p>
                    </p:txBody>
                  </p:sp>
                  <p:sp>
                    <p:nvSpPr>
                      <p:cNvPr id="468039" name="椭圆 514119"/>
                      <p:cNvSpPr/>
                      <p:nvPr/>
                    </p:nvSpPr>
                    <p:spPr>
                      <a:xfrm>
                        <a:off x="0" y="817"/>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4</a:t>
                        </a:r>
                        <a:endParaRPr lang="en-US" altLang="x-none" sz="2400" b="1" baseline="-20000" dirty="0">
                          <a:latin typeface="Times New Roman" panose="02020603050405020304" pitchFamily="2" charset="0"/>
                          <a:ea typeface="宋体" panose="02010600030101010101" pitchFamily="2" charset="-122"/>
                        </a:endParaRPr>
                      </a:p>
                    </p:txBody>
                  </p:sp>
                  <p:grpSp>
                    <p:nvGrpSpPr>
                      <p:cNvPr id="468040" name="组合 514120"/>
                      <p:cNvGrpSpPr/>
                      <p:nvPr/>
                    </p:nvGrpSpPr>
                    <p:grpSpPr>
                      <a:xfrm>
                        <a:off x="42" y="318"/>
                        <a:ext cx="273" cy="499"/>
                        <a:chOff x="0" y="0"/>
                        <a:chExt cx="273" cy="499"/>
                      </a:xfrm>
                    </p:grpSpPr>
                    <p:sp>
                      <p:nvSpPr>
                        <p:cNvPr id="468041" name="矩形 514121"/>
                        <p:cNvSpPr/>
                        <p:nvPr/>
                      </p:nvSpPr>
                      <p:spPr>
                        <a:xfrm>
                          <a:off x="0" y="90"/>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5</a:t>
                          </a:r>
                          <a:endParaRPr lang="en-US" altLang="x-none" sz="2400" b="1" dirty="0">
                            <a:latin typeface="Times New Roman" panose="02020603050405020304" pitchFamily="2" charset="0"/>
                            <a:ea typeface="宋体" panose="02010600030101010101" pitchFamily="2" charset="-122"/>
                          </a:endParaRPr>
                        </a:p>
                      </p:txBody>
                    </p:sp>
                    <p:sp>
                      <p:nvSpPr>
                        <p:cNvPr id="468042" name="直接连接符 514122"/>
                        <p:cNvSpPr/>
                        <p:nvPr/>
                      </p:nvSpPr>
                      <p:spPr>
                        <a:xfrm flipH="1">
                          <a:off x="136" y="0"/>
                          <a:ext cx="137" cy="499"/>
                        </a:xfrm>
                        <a:prstGeom prst="line">
                          <a:avLst/>
                        </a:prstGeom>
                        <a:ln w="19050" cap="flat" cmpd="sng">
                          <a:solidFill>
                            <a:schemeClr val="tx1"/>
                          </a:solidFill>
                          <a:prstDash val="solid"/>
                          <a:round/>
                          <a:headEnd type="none" w="med" len="med"/>
                          <a:tailEnd type="none" w="med" len="med"/>
                        </a:ln>
                      </p:spPr>
                    </p:sp>
                  </p:grpSp>
                </p:grpSp>
              </p:grpSp>
            </p:grpSp>
          </p:grpSp>
          <p:grpSp>
            <p:nvGrpSpPr>
              <p:cNvPr id="468043" name="组合 514123"/>
              <p:cNvGrpSpPr/>
              <p:nvPr/>
            </p:nvGrpSpPr>
            <p:grpSpPr>
              <a:xfrm>
                <a:off x="2132" y="45"/>
                <a:ext cx="1844" cy="1270"/>
                <a:chOff x="0" y="0"/>
                <a:chExt cx="1844" cy="1270"/>
              </a:xfrm>
            </p:grpSpPr>
            <p:sp>
              <p:nvSpPr>
                <p:cNvPr id="468044" name="椭圆 514124"/>
                <p:cNvSpPr/>
                <p:nvPr/>
              </p:nvSpPr>
              <p:spPr>
                <a:xfrm>
                  <a:off x="1527" y="54"/>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3</a:t>
                  </a:r>
                  <a:endParaRPr lang="en-US" altLang="x-none" sz="2400" b="1" baseline="-20000" dirty="0">
                    <a:latin typeface="Times New Roman" panose="02020603050405020304" pitchFamily="2" charset="0"/>
                    <a:ea typeface="宋体" panose="02010600030101010101" pitchFamily="2" charset="-122"/>
                  </a:endParaRPr>
                </a:p>
              </p:txBody>
            </p:sp>
            <p:grpSp>
              <p:nvGrpSpPr>
                <p:cNvPr id="468045" name="组合 514125"/>
                <p:cNvGrpSpPr/>
                <p:nvPr/>
              </p:nvGrpSpPr>
              <p:grpSpPr>
                <a:xfrm>
                  <a:off x="1406" y="374"/>
                  <a:ext cx="264" cy="408"/>
                  <a:chOff x="0" y="0"/>
                  <a:chExt cx="264" cy="408"/>
                </a:xfrm>
              </p:grpSpPr>
              <p:sp>
                <p:nvSpPr>
                  <p:cNvPr id="468046" name="矩形 514126"/>
                  <p:cNvSpPr/>
                  <p:nvPr/>
                </p:nvSpPr>
                <p:spPr>
                  <a:xfrm>
                    <a:off x="0" y="83"/>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6</a:t>
                    </a:r>
                    <a:endParaRPr lang="en-US" altLang="x-none" sz="2400" b="1" dirty="0">
                      <a:latin typeface="Times New Roman" panose="02020603050405020304" pitchFamily="2" charset="0"/>
                      <a:ea typeface="宋体" panose="02010600030101010101" pitchFamily="2" charset="-122"/>
                    </a:endParaRPr>
                  </a:p>
                </p:txBody>
              </p:sp>
              <p:sp>
                <p:nvSpPr>
                  <p:cNvPr id="468047" name="直接连接符 514127"/>
                  <p:cNvSpPr/>
                  <p:nvPr/>
                </p:nvSpPr>
                <p:spPr>
                  <a:xfrm flipH="1">
                    <a:off x="128" y="0"/>
                    <a:ext cx="136" cy="408"/>
                  </a:xfrm>
                  <a:prstGeom prst="line">
                    <a:avLst/>
                  </a:prstGeom>
                  <a:ln w="19050" cap="flat" cmpd="sng">
                    <a:solidFill>
                      <a:schemeClr val="tx1"/>
                    </a:solidFill>
                    <a:prstDash val="solid"/>
                    <a:round/>
                    <a:headEnd type="none" w="med" len="med"/>
                    <a:tailEnd type="none" w="med" len="med"/>
                  </a:ln>
                </p:spPr>
              </p:sp>
            </p:grpSp>
            <p:grpSp>
              <p:nvGrpSpPr>
                <p:cNvPr id="468048" name="组合 514128"/>
                <p:cNvGrpSpPr/>
                <p:nvPr/>
              </p:nvGrpSpPr>
              <p:grpSpPr>
                <a:xfrm>
                  <a:off x="0" y="0"/>
                  <a:ext cx="1678" cy="1270"/>
                  <a:chOff x="0" y="0"/>
                  <a:chExt cx="1678" cy="1270"/>
                </a:xfrm>
              </p:grpSpPr>
              <p:sp>
                <p:nvSpPr>
                  <p:cNvPr id="468049" name="矩形 514129"/>
                  <p:cNvSpPr/>
                  <p:nvPr/>
                </p:nvSpPr>
                <p:spPr>
                  <a:xfrm>
                    <a:off x="952" y="1043"/>
                    <a:ext cx="272"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(e)</a:t>
                    </a:r>
                    <a:endParaRPr lang="en-US" altLang="x-none" sz="2400" b="1" dirty="0">
                      <a:latin typeface="Times New Roman" panose="02020603050405020304" pitchFamily="2" charset="0"/>
                      <a:ea typeface="宋体" panose="02010600030101010101" pitchFamily="2" charset="-122"/>
                    </a:endParaRPr>
                  </a:p>
                </p:txBody>
              </p:sp>
              <p:grpSp>
                <p:nvGrpSpPr>
                  <p:cNvPr id="468050" name="组合 514130"/>
                  <p:cNvGrpSpPr/>
                  <p:nvPr/>
                </p:nvGrpSpPr>
                <p:grpSpPr>
                  <a:xfrm>
                    <a:off x="0" y="0"/>
                    <a:ext cx="1678" cy="1134"/>
                    <a:chOff x="0" y="0"/>
                    <a:chExt cx="1678" cy="1134"/>
                  </a:xfrm>
                </p:grpSpPr>
                <p:sp>
                  <p:nvSpPr>
                    <p:cNvPr id="468051" name="椭圆 514131"/>
                    <p:cNvSpPr/>
                    <p:nvPr/>
                  </p:nvSpPr>
                  <p:spPr>
                    <a:xfrm>
                      <a:off x="0" y="317"/>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1</a:t>
                      </a:r>
                      <a:endParaRPr lang="en-US" altLang="x-none" sz="2400" b="1" baseline="-20000" dirty="0">
                        <a:latin typeface="Times New Roman" panose="02020603050405020304" pitchFamily="2" charset="0"/>
                        <a:ea typeface="宋体" panose="02010600030101010101" pitchFamily="2" charset="-122"/>
                      </a:endParaRPr>
                    </a:p>
                  </p:txBody>
                </p:sp>
                <p:grpSp>
                  <p:nvGrpSpPr>
                    <p:cNvPr id="468052" name="组合 514132"/>
                    <p:cNvGrpSpPr/>
                    <p:nvPr/>
                  </p:nvGrpSpPr>
                  <p:grpSpPr>
                    <a:xfrm>
                      <a:off x="226" y="589"/>
                      <a:ext cx="318" cy="318"/>
                      <a:chOff x="0" y="0"/>
                      <a:chExt cx="318" cy="318"/>
                    </a:xfrm>
                  </p:grpSpPr>
                  <p:sp>
                    <p:nvSpPr>
                      <p:cNvPr id="468053" name="矩形 514133"/>
                      <p:cNvSpPr/>
                      <p:nvPr/>
                    </p:nvSpPr>
                    <p:spPr>
                      <a:xfrm>
                        <a:off x="0" y="91"/>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4</a:t>
                        </a:r>
                        <a:endParaRPr lang="en-US" altLang="x-none" sz="2400" b="1" dirty="0">
                          <a:latin typeface="Times New Roman" panose="02020603050405020304" pitchFamily="2" charset="0"/>
                          <a:ea typeface="宋体" panose="02010600030101010101" pitchFamily="2" charset="-122"/>
                        </a:endParaRPr>
                      </a:p>
                    </p:txBody>
                  </p:sp>
                  <p:sp>
                    <p:nvSpPr>
                      <p:cNvPr id="468054" name="直接连接符 514134"/>
                      <p:cNvSpPr/>
                      <p:nvPr/>
                    </p:nvSpPr>
                    <p:spPr>
                      <a:xfrm>
                        <a:off x="46" y="0"/>
                        <a:ext cx="272" cy="272"/>
                      </a:xfrm>
                      <a:prstGeom prst="line">
                        <a:avLst/>
                      </a:prstGeom>
                      <a:ln w="19050" cap="flat" cmpd="sng">
                        <a:solidFill>
                          <a:schemeClr val="tx1"/>
                        </a:solidFill>
                        <a:prstDash val="solid"/>
                        <a:round/>
                        <a:headEnd type="none" w="med" len="med"/>
                        <a:tailEnd type="none" w="med" len="med"/>
                      </a:ln>
                    </p:spPr>
                  </p:sp>
                </p:grpSp>
                <p:grpSp>
                  <p:nvGrpSpPr>
                    <p:cNvPr id="468055" name="组合 514135"/>
                    <p:cNvGrpSpPr/>
                    <p:nvPr/>
                  </p:nvGrpSpPr>
                  <p:grpSpPr>
                    <a:xfrm>
                      <a:off x="486" y="0"/>
                      <a:ext cx="1192" cy="1134"/>
                      <a:chOff x="0" y="0"/>
                      <a:chExt cx="1192" cy="1134"/>
                    </a:xfrm>
                  </p:grpSpPr>
                  <p:sp>
                    <p:nvSpPr>
                      <p:cNvPr id="468056" name="椭圆 514136"/>
                      <p:cNvSpPr/>
                      <p:nvPr/>
                    </p:nvSpPr>
                    <p:spPr>
                      <a:xfrm>
                        <a:off x="875" y="788"/>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5</a:t>
                        </a:r>
                        <a:endParaRPr lang="en-US" altLang="x-none" sz="2400" b="1" baseline="-20000" dirty="0">
                          <a:latin typeface="Times New Roman" panose="02020603050405020304" pitchFamily="2" charset="0"/>
                          <a:ea typeface="宋体" panose="02010600030101010101" pitchFamily="2" charset="-122"/>
                        </a:endParaRPr>
                      </a:p>
                    </p:txBody>
                  </p:sp>
                  <p:grpSp>
                    <p:nvGrpSpPr>
                      <p:cNvPr id="468057" name="组合 514137"/>
                      <p:cNvGrpSpPr/>
                      <p:nvPr/>
                    </p:nvGrpSpPr>
                    <p:grpSpPr>
                      <a:xfrm>
                        <a:off x="330" y="734"/>
                        <a:ext cx="544" cy="227"/>
                        <a:chOff x="0" y="0"/>
                        <a:chExt cx="544" cy="227"/>
                      </a:xfrm>
                    </p:grpSpPr>
                    <p:sp>
                      <p:nvSpPr>
                        <p:cNvPr id="468058" name="矩形 514138"/>
                        <p:cNvSpPr/>
                        <p:nvPr/>
                      </p:nvSpPr>
                      <p:spPr>
                        <a:xfrm>
                          <a:off x="227" y="0"/>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3</a:t>
                          </a:r>
                          <a:endParaRPr lang="en-US" altLang="x-none" sz="2400" b="1" dirty="0">
                            <a:latin typeface="Times New Roman" panose="02020603050405020304" pitchFamily="2" charset="0"/>
                            <a:ea typeface="宋体" panose="02010600030101010101" pitchFamily="2" charset="-122"/>
                          </a:endParaRPr>
                        </a:p>
                      </p:txBody>
                    </p:sp>
                    <p:sp>
                      <p:nvSpPr>
                        <p:cNvPr id="468059" name="直接连接符 514139"/>
                        <p:cNvSpPr/>
                        <p:nvPr/>
                      </p:nvSpPr>
                      <p:spPr>
                        <a:xfrm>
                          <a:off x="0" y="227"/>
                          <a:ext cx="544" cy="0"/>
                        </a:xfrm>
                        <a:prstGeom prst="line">
                          <a:avLst/>
                        </a:prstGeom>
                        <a:ln w="19050" cap="flat" cmpd="sng">
                          <a:solidFill>
                            <a:schemeClr val="tx1"/>
                          </a:solidFill>
                          <a:prstDash val="solid"/>
                          <a:round/>
                          <a:headEnd type="none" w="med" len="med"/>
                          <a:tailEnd type="none" w="med" len="med"/>
                        </a:ln>
                      </p:spPr>
                    </p:sp>
                  </p:grpSp>
                  <p:grpSp>
                    <p:nvGrpSpPr>
                      <p:cNvPr id="468060" name="组合 514140"/>
                      <p:cNvGrpSpPr/>
                      <p:nvPr/>
                    </p:nvGrpSpPr>
                    <p:grpSpPr>
                      <a:xfrm>
                        <a:off x="0" y="0"/>
                        <a:ext cx="527" cy="1134"/>
                        <a:chOff x="0" y="0"/>
                        <a:chExt cx="527" cy="1134"/>
                      </a:xfrm>
                    </p:grpSpPr>
                    <p:sp>
                      <p:nvSpPr>
                        <p:cNvPr id="468061" name="椭圆 514141"/>
                        <p:cNvSpPr/>
                        <p:nvPr/>
                      </p:nvSpPr>
                      <p:spPr>
                        <a:xfrm>
                          <a:off x="210" y="0"/>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2</a:t>
                          </a:r>
                          <a:endParaRPr lang="en-US" altLang="x-none" sz="2400" b="1" baseline="-20000" dirty="0">
                            <a:latin typeface="Times New Roman" panose="02020603050405020304" pitchFamily="2" charset="0"/>
                            <a:ea typeface="宋体" panose="02010600030101010101" pitchFamily="2" charset="-122"/>
                          </a:endParaRPr>
                        </a:p>
                      </p:txBody>
                    </p:sp>
                    <p:sp>
                      <p:nvSpPr>
                        <p:cNvPr id="468062" name="椭圆 514142"/>
                        <p:cNvSpPr/>
                        <p:nvPr/>
                      </p:nvSpPr>
                      <p:spPr>
                        <a:xfrm>
                          <a:off x="0" y="817"/>
                          <a:ext cx="317" cy="317"/>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x-none" sz="2400" b="1" dirty="0">
                              <a:latin typeface="Times New Roman" panose="02020603050405020304" pitchFamily="2" charset="0"/>
                              <a:ea typeface="宋体" panose="02010600030101010101" pitchFamily="2" charset="-122"/>
                            </a:rPr>
                            <a:t>v</a:t>
                          </a:r>
                          <a:r>
                            <a:rPr lang="en-US" altLang="x-none" sz="2400" b="1" baseline="-20000" dirty="0">
                              <a:latin typeface="Times New Roman" panose="02020603050405020304" pitchFamily="2" charset="0"/>
                              <a:ea typeface="宋体" panose="02010600030101010101" pitchFamily="2" charset="-122"/>
                            </a:rPr>
                            <a:t>4</a:t>
                          </a:r>
                          <a:endParaRPr lang="en-US" altLang="x-none" sz="2400" b="1" baseline="-20000" dirty="0">
                            <a:latin typeface="Times New Roman" panose="02020603050405020304" pitchFamily="2" charset="0"/>
                            <a:ea typeface="宋体" panose="02010600030101010101" pitchFamily="2" charset="-122"/>
                          </a:endParaRPr>
                        </a:p>
                      </p:txBody>
                    </p:sp>
                    <p:grpSp>
                      <p:nvGrpSpPr>
                        <p:cNvPr id="468063" name="组合 514143"/>
                        <p:cNvGrpSpPr/>
                        <p:nvPr/>
                      </p:nvGrpSpPr>
                      <p:grpSpPr>
                        <a:xfrm>
                          <a:off x="42" y="318"/>
                          <a:ext cx="273" cy="499"/>
                          <a:chOff x="0" y="0"/>
                          <a:chExt cx="273" cy="499"/>
                        </a:xfrm>
                      </p:grpSpPr>
                      <p:sp>
                        <p:nvSpPr>
                          <p:cNvPr id="468064" name="矩形 514144"/>
                          <p:cNvSpPr/>
                          <p:nvPr/>
                        </p:nvSpPr>
                        <p:spPr>
                          <a:xfrm>
                            <a:off x="0" y="90"/>
                            <a:ext cx="226"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5</a:t>
                            </a:r>
                            <a:endParaRPr lang="en-US" altLang="x-none" sz="2400" b="1" dirty="0">
                              <a:latin typeface="Times New Roman" panose="02020603050405020304" pitchFamily="2" charset="0"/>
                              <a:ea typeface="宋体" panose="02010600030101010101" pitchFamily="2" charset="-122"/>
                            </a:endParaRPr>
                          </a:p>
                        </p:txBody>
                      </p:sp>
                      <p:sp>
                        <p:nvSpPr>
                          <p:cNvPr id="468065" name="直接连接符 514145"/>
                          <p:cNvSpPr/>
                          <p:nvPr/>
                        </p:nvSpPr>
                        <p:spPr>
                          <a:xfrm flipH="1">
                            <a:off x="136" y="0"/>
                            <a:ext cx="137" cy="499"/>
                          </a:xfrm>
                          <a:prstGeom prst="line">
                            <a:avLst/>
                          </a:prstGeom>
                          <a:ln w="19050" cap="flat" cmpd="sng">
                            <a:solidFill>
                              <a:schemeClr val="tx1"/>
                            </a:solidFill>
                            <a:prstDash val="solid"/>
                            <a:round/>
                            <a:headEnd type="none" w="med" len="med"/>
                            <a:tailEnd type="none" w="med" len="med"/>
                          </a:ln>
                        </p:spPr>
                      </p:sp>
                    </p:grpSp>
                  </p:grpSp>
                </p:grpSp>
              </p:grpSp>
            </p:grpSp>
          </p:grpSp>
        </p:grpSp>
        <p:sp>
          <p:nvSpPr>
            <p:cNvPr id="468066" name="矩形 514146"/>
            <p:cNvSpPr/>
            <p:nvPr/>
          </p:nvSpPr>
          <p:spPr>
            <a:xfrm>
              <a:off x="318" y="2949"/>
              <a:ext cx="3764" cy="227"/>
            </a:xfrm>
            <a:prstGeom prst="rect">
              <a:avLst/>
            </a:prstGeom>
            <a:noFill/>
            <a:ln w="9525">
              <a:noFill/>
            </a:ln>
          </p:spPr>
          <p:txBody>
            <a:bodyPr wrap="none" anchor="ctr"/>
            <a:p>
              <a:pPr algn="ctr"/>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7-21  </a:t>
              </a:r>
              <a:r>
                <a:rPr lang="zh-CN" altLang="en-US" sz="2000" b="1" dirty="0">
                  <a:latin typeface="Times New Roman" panose="02020603050405020304" pitchFamily="2" charset="0"/>
                  <a:ea typeface="宋体" panose="02010600030101010101" pitchFamily="2" charset="-122"/>
                </a:rPr>
                <a:t>按</a:t>
              </a:r>
              <a:r>
                <a:rPr lang="en-US" altLang="x-none" sz="2000" b="1" dirty="0">
                  <a:latin typeface="Times New Roman" panose="02020603050405020304" pitchFamily="2" charset="0"/>
                  <a:ea typeface="宋体" panose="02010600030101010101" pitchFamily="2" charset="-122"/>
                </a:rPr>
                <a:t>prime</a:t>
              </a:r>
              <a:r>
                <a:rPr lang="zh-CN" altLang="en-US" sz="2000" b="1" dirty="0">
                  <a:latin typeface="Times New Roman" panose="02020603050405020304" pitchFamily="2" charset="0"/>
                  <a:ea typeface="宋体" panose="02010600030101010101" pitchFamily="2" charset="-122"/>
                </a:rPr>
                <a:t>算法从</a:t>
              </a:r>
              <a:r>
                <a:rPr lang="en-US" altLang="x-none" sz="2000" b="1" dirty="0">
                  <a:latin typeface="Times New Roman" panose="02020603050405020304" pitchFamily="2" charset="0"/>
                  <a:ea typeface="宋体" panose="02010600030101010101" pitchFamily="2" charset="-122"/>
                </a:rPr>
                <a:t>v2</a:t>
              </a:r>
              <a:r>
                <a:rPr lang="zh-CN" altLang="en-US" sz="2000" b="1" dirty="0">
                  <a:latin typeface="Times New Roman" panose="02020603050405020304" pitchFamily="2" charset="0"/>
                  <a:ea typeface="宋体" panose="02010600030101010101" pitchFamily="2" charset="-122"/>
                </a:rPr>
                <a:t>出发构造最小生成树的过程</a:t>
              </a:r>
              <a:endParaRPr lang="zh-CN" altLang="en-US" sz="2000"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8993" name="文本占位符 515073"/>
          <p:cNvSpPr>
            <a:spLocks noGrp="1"/>
          </p:cNvSpPr>
          <p:nvPr>
            <p:ph idx="1"/>
          </p:nvPr>
        </p:nvSpPr>
        <p:spPr>
          <a:xfrm>
            <a:off x="1676400" y="261938"/>
            <a:ext cx="8812213" cy="5688012"/>
          </a:xfrm>
        </p:spPr>
        <p:txBody>
          <a:bodyPr anchor="t"/>
          <a:p>
            <a:pPr marL="0" indent="0">
              <a:lnSpc>
                <a:spcPct val="110000"/>
              </a:lnSpc>
              <a:spcAft>
                <a:spcPct val="10000"/>
              </a:spcAft>
              <a:buNone/>
            </a:pPr>
            <a:r>
              <a:rPr lang="en-US" altLang="x-none" sz="4000" b="1" dirty="0">
                <a:solidFill>
                  <a:schemeClr val="folHlink"/>
                </a:solidFill>
                <a:latin typeface="宋体" panose="02010600030101010101" pitchFamily="2" charset="-122"/>
              </a:rPr>
              <a:t>2 </a:t>
            </a:r>
            <a:r>
              <a:rPr lang="zh-CN" altLang="en-US" sz="4000" b="1" dirty="0">
                <a:solidFill>
                  <a:schemeClr val="folHlink"/>
                </a:solidFill>
                <a:latin typeface="楷体_GB2312" pitchFamily="1" charset="-122"/>
                <a:ea typeface="楷体_GB2312" pitchFamily="1" charset="-122"/>
              </a:rPr>
              <a:t>算法实现说明</a:t>
            </a:r>
            <a:endParaRPr lang="zh-CN" altLang="en-US" sz="4000" b="1" dirty="0">
              <a:solidFill>
                <a:schemeClr val="folHlink"/>
              </a:solidFill>
              <a:latin typeface="楷体_GB2312" pitchFamily="1" charset="-122"/>
              <a:ea typeface="楷体_GB2312" pitchFamily="1" charset="-122"/>
            </a:endParaRPr>
          </a:p>
          <a:p>
            <a:pPr marL="0" indent="0">
              <a:lnSpc>
                <a:spcPct val="110000"/>
              </a:lnSpc>
              <a:spcAft>
                <a:spcPct val="10000"/>
              </a:spcAft>
              <a:buNone/>
            </a:pPr>
            <a:r>
              <a:rPr lang="zh-CN" altLang="en-US" b="1" dirty="0">
                <a:latin typeface="宋体" panose="02010600030101010101" pitchFamily="2" charset="-122"/>
              </a:rPr>
              <a:t>    </a:t>
            </a:r>
            <a:r>
              <a:rPr lang="zh-CN" altLang="en-US" sz="2800" b="1" dirty="0">
                <a:latin typeface="宋体" panose="02010600030101010101" pitchFamily="2" charset="-122"/>
              </a:rPr>
              <a:t>设用邻接</a:t>
            </a:r>
            <a:r>
              <a:rPr lang="zh-CN" altLang="en-US" sz="2800" b="1" dirty="0"/>
              <a:t>矩阵</a:t>
            </a:r>
            <a:r>
              <a:rPr lang="en-US" altLang="x-none" sz="2800" b="1" dirty="0"/>
              <a:t>(</a:t>
            </a:r>
            <a:r>
              <a:rPr lang="zh-CN" altLang="en-US" sz="2800" b="1" dirty="0"/>
              <a:t>二维数组</a:t>
            </a:r>
            <a:r>
              <a:rPr lang="en-US" altLang="x-none" sz="2800" b="1" dirty="0"/>
              <a:t>)</a:t>
            </a:r>
            <a:r>
              <a:rPr lang="zh-CN" altLang="en-US" sz="2800" b="1" dirty="0"/>
              <a:t>表示图</a:t>
            </a:r>
            <a:r>
              <a:rPr lang="zh-CN" altLang="en-US" sz="2800" b="1" dirty="0">
                <a:latin typeface="宋体" panose="02010600030101010101" pitchFamily="2" charset="-122"/>
              </a:rPr>
              <a:t>，两个顶点之间不存在边的权值为机内允许的</a:t>
            </a:r>
            <a:r>
              <a:rPr lang="zh-CN" altLang="en-US" sz="2800" b="1" dirty="0"/>
              <a:t>最大值</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buNone/>
            </a:pPr>
            <a:r>
              <a:rPr lang="zh-CN" altLang="en-US" sz="2800" b="1" dirty="0">
                <a:latin typeface="宋体" panose="02010600030101010101" pitchFamily="2" charset="-122"/>
              </a:rPr>
              <a:t>    为便于算法实现，设置一个一</a:t>
            </a:r>
            <a:r>
              <a:rPr lang="zh-CN" altLang="en-US" sz="2800" b="1" dirty="0"/>
              <a:t>维数组</a:t>
            </a:r>
            <a:r>
              <a:rPr lang="en-US" altLang="x-none" sz="2800" b="1" dirty="0"/>
              <a:t>closedge[n]</a:t>
            </a:r>
            <a:r>
              <a:rPr lang="zh-CN" altLang="en-US" sz="2800" b="1" dirty="0">
                <a:latin typeface="宋体" panose="02010600030101010101" pitchFamily="2" charset="-122"/>
              </a:rPr>
              <a:t>，用来保存</a:t>
            </a:r>
            <a:r>
              <a:rPr lang="en-US" altLang="x-none" sz="2800" b="1" dirty="0"/>
              <a:t>V- U</a:t>
            </a:r>
            <a:r>
              <a:rPr lang="zh-CN" altLang="en-US" sz="2800" b="1" dirty="0"/>
              <a:t>中各顶点到</a:t>
            </a:r>
            <a:r>
              <a:rPr lang="en-US" altLang="x-none" sz="2800" b="1" dirty="0"/>
              <a:t>U</a:t>
            </a:r>
            <a:r>
              <a:rPr lang="zh-CN" altLang="en-US" sz="2800" b="1" dirty="0"/>
              <a:t>中顶点具有权值最小的边</a:t>
            </a:r>
            <a:r>
              <a:rPr lang="zh-CN" altLang="en-US" sz="2800" b="1" dirty="0">
                <a:latin typeface="宋体" panose="02010600030101010101" pitchFamily="2" charset="-122"/>
              </a:rPr>
              <a:t>。</a:t>
            </a:r>
            <a:r>
              <a:rPr lang="zh-CN" altLang="en-US" sz="2800" b="1" dirty="0"/>
              <a:t>数组元素的类型定义是</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buNone/>
            </a:pPr>
            <a:r>
              <a:rPr lang="en-US" altLang="x-none" sz="2800" b="1" dirty="0"/>
              <a:t>struct </a:t>
            </a:r>
            <a:endParaRPr lang="en-US" altLang="x-none" sz="2800" b="1" dirty="0"/>
          </a:p>
          <a:p>
            <a:pPr marL="355600" lvl="1" indent="0">
              <a:buNone/>
            </a:pPr>
            <a:r>
              <a:rPr lang="en-US" altLang="x-none" b="1" dirty="0"/>
              <a:t>{   int  adjvex ;     </a:t>
            </a:r>
            <a:r>
              <a:rPr lang="en-US" altLang="x-none" sz="2400" b="1" dirty="0"/>
              <a:t>/*   </a:t>
            </a:r>
            <a:r>
              <a:rPr lang="zh-CN" altLang="en-US" sz="2400" b="1" dirty="0"/>
              <a:t>边所依附于</a:t>
            </a:r>
            <a:r>
              <a:rPr lang="en-US" altLang="x-none" sz="2400" b="1" dirty="0"/>
              <a:t>U</a:t>
            </a:r>
            <a:r>
              <a:rPr lang="zh-CN" altLang="en-US" sz="2400" b="1" dirty="0"/>
              <a:t>中的顶点   *</a:t>
            </a:r>
            <a:r>
              <a:rPr lang="en-US" altLang="x-none" sz="2400" b="1" dirty="0"/>
              <a:t>/</a:t>
            </a:r>
            <a:endParaRPr lang="en-US" altLang="x-none" sz="2400" b="1" dirty="0"/>
          </a:p>
          <a:p>
            <a:pPr marL="723900" lvl="2" indent="0">
              <a:buNone/>
            </a:pPr>
            <a:r>
              <a:rPr lang="en-US" altLang="x-none" sz="2800" b="1" dirty="0"/>
              <a:t>int  lowcost ;</a:t>
            </a:r>
            <a:r>
              <a:rPr lang="en-US" altLang="x-none" b="1" dirty="0"/>
              <a:t>    /*   </a:t>
            </a:r>
            <a:r>
              <a:rPr lang="zh-CN" altLang="en-US" b="1" dirty="0"/>
              <a:t>该边的权值   *</a:t>
            </a:r>
            <a:r>
              <a:rPr lang="en-US" altLang="x-none" b="1" dirty="0"/>
              <a:t>/</a:t>
            </a:r>
            <a:endParaRPr lang="en-US" altLang="x-none" b="1" dirty="0"/>
          </a:p>
          <a:p>
            <a:pPr marL="355600" lvl="1" indent="0">
              <a:buNone/>
            </a:pPr>
            <a:r>
              <a:rPr lang="en-US" altLang="x-none" b="1" dirty="0"/>
              <a:t>}closedge[MAX_EDGE] ;</a:t>
            </a:r>
            <a:endParaRPr lang="en-US" altLang="x-none" b="1" dirty="0">
              <a:latin typeface="宋体" panose="0201060003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0017" name="文本占位符 516097"/>
          <p:cNvSpPr>
            <a:spLocks noGrp="1"/>
          </p:cNvSpPr>
          <p:nvPr>
            <p:ph idx="1"/>
          </p:nvPr>
        </p:nvSpPr>
        <p:spPr>
          <a:xfrm>
            <a:off x="1703388" y="331788"/>
            <a:ext cx="8740775" cy="2089150"/>
          </a:xfrm>
        </p:spPr>
        <p:txBody>
          <a:bodyPr anchor="t"/>
          <a:p>
            <a:pPr marL="0" indent="0">
              <a:lnSpc>
                <a:spcPct val="110000"/>
              </a:lnSpc>
              <a:buNone/>
            </a:pPr>
            <a:r>
              <a:rPr lang="zh-CN" altLang="en-US" sz="2800" b="1" dirty="0">
                <a:latin typeface="宋体" panose="02010600030101010101" pitchFamily="2" charset="-122"/>
              </a:rPr>
              <a:t>例如： </a:t>
            </a:r>
            <a:r>
              <a:rPr lang="en-US" altLang="x-none" sz="2800" b="1" dirty="0"/>
              <a:t>closedge[j].adjvex=k</a:t>
            </a:r>
            <a:r>
              <a:rPr lang="zh-CN" altLang="en-US" sz="2800" b="1" dirty="0">
                <a:latin typeface="宋体" panose="02010600030101010101" pitchFamily="2" charset="-122"/>
              </a:rPr>
              <a:t>，表明边</a:t>
            </a:r>
            <a:r>
              <a:rPr lang="en-US" altLang="x-none" sz="2800" b="1" dirty="0"/>
              <a:t>(v</a:t>
            </a:r>
            <a:r>
              <a:rPr lang="en-US" altLang="x-none" sz="2800" b="1" baseline="-14000" dirty="0"/>
              <a:t>j</a:t>
            </a:r>
            <a:r>
              <a:rPr lang="en-US" altLang="x-none" sz="2800" b="1" dirty="0"/>
              <a:t>, v</a:t>
            </a:r>
            <a:r>
              <a:rPr lang="en-US" altLang="x-none" sz="2800" b="1" baseline="-14000" dirty="0"/>
              <a:t>k</a:t>
            </a:r>
            <a:r>
              <a:rPr lang="en-US" altLang="x-none" sz="2800" b="1" dirty="0"/>
              <a:t>)</a:t>
            </a:r>
            <a:r>
              <a:rPr lang="zh-CN" altLang="en-US" sz="2800" b="1" dirty="0"/>
              <a:t>是</a:t>
            </a:r>
            <a:r>
              <a:rPr lang="en-US" altLang="x-none" sz="2800" b="1" dirty="0"/>
              <a:t>V-U</a:t>
            </a:r>
            <a:r>
              <a:rPr lang="zh-CN" altLang="en-US" sz="2800" b="1" dirty="0"/>
              <a:t>中顶点</a:t>
            </a:r>
            <a:r>
              <a:rPr lang="en-US" altLang="x-none" sz="2800" b="1" dirty="0"/>
              <a:t>v</a:t>
            </a:r>
            <a:r>
              <a:rPr lang="en-US" altLang="x-none" sz="2800" b="1" baseline="-14000" dirty="0"/>
              <a:t>j</a:t>
            </a:r>
            <a:r>
              <a:rPr lang="zh-CN" altLang="en-US" sz="2800" b="1" dirty="0"/>
              <a:t>到</a:t>
            </a:r>
            <a:r>
              <a:rPr lang="en-US" altLang="x-none" sz="2800" b="1" dirty="0"/>
              <a:t>U</a:t>
            </a:r>
            <a:r>
              <a:rPr lang="zh-CN" altLang="en-US" sz="2800" b="1" dirty="0"/>
              <a:t>中权值最小的边</a:t>
            </a:r>
            <a:r>
              <a:rPr lang="zh-CN" altLang="en-US" sz="2800" b="1" dirty="0">
                <a:latin typeface="宋体" panose="02010600030101010101" pitchFamily="2" charset="-122"/>
              </a:rPr>
              <a:t>，而</a:t>
            </a:r>
            <a:r>
              <a:rPr lang="zh-CN" altLang="en-US" sz="2800" b="1" dirty="0"/>
              <a:t>顶点</a:t>
            </a:r>
            <a:r>
              <a:rPr lang="en-US" altLang="x-none" sz="2800" b="1" dirty="0"/>
              <a:t>v</a:t>
            </a:r>
            <a:r>
              <a:rPr lang="en-US" altLang="x-none" sz="2800" b="1" baseline="-14000" dirty="0"/>
              <a:t>k</a:t>
            </a:r>
            <a:r>
              <a:rPr lang="zh-CN" altLang="en-US" sz="2800" b="1" dirty="0">
                <a:latin typeface="宋体" panose="02010600030101010101" pitchFamily="2" charset="-122"/>
              </a:rPr>
              <a:t>是该边所依附的</a:t>
            </a:r>
            <a:r>
              <a:rPr lang="en-US" altLang="x-none" sz="2800" b="1" dirty="0"/>
              <a:t>U</a:t>
            </a:r>
            <a:r>
              <a:rPr lang="zh-CN" altLang="en-US" sz="2800" b="1" dirty="0">
                <a:latin typeface="宋体" panose="02010600030101010101" pitchFamily="2" charset="-122"/>
              </a:rPr>
              <a:t>中的顶点。 </a:t>
            </a:r>
            <a:r>
              <a:rPr lang="en-US" altLang="x-none" sz="2800" b="1" dirty="0"/>
              <a:t>closedge[j].lowcost</a:t>
            </a:r>
            <a:r>
              <a:rPr lang="zh-CN" altLang="en-US" sz="2800" b="1" dirty="0"/>
              <a:t>存放该边的权值</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假设从顶点</a:t>
            </a:r>
            <a:r>
              <a:rPr lang="en-US" altLang="x-none" sz="2800" b="1" dirty="0"/>
              <a:t>v</a:t>
            </a:r>
            <a:r>
              <a:rPr lang="en-US" altLang="x-none" sz="2800" b="1" baseline="-14000" dirty="0"/>
              <a:t>s</a:t>
            </a:r>
            <a:r>
              <a:rPr lang="zh-CN" altLang="en-US" sz="2800" b="1" dirty="0">
                <a:latin typeface="宋体" panose="02010600030101010101" pitchFamily="2" charset="-122"/>
              </a:rPr>
              <a:t>开始构造最小生成树。</a:t>
            </a:r>
            <a:r>
              <a:rPr lang="zh-CN" altLang="en-US" sz="2800" b="1" dirty="0">
                <a:solidFill>
                  <a:schemeClr val="folHlink"/>
                </a:solidFill>
                <a:latin typeface="宋体" panose="02010600030101010101" pitchFamily="2" charset="-122"/>
              </a:rPr>
              <a:t>初始时令</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grpSp>
        <p:nvGrpSpPr>
          <p:cNvPr id="470018" name="组合 516098"/>
          <p:cNvGrpSpPr/>
          <p:nvPr/>
        </p:nvGrpSpPr>
        <p:grpSpPr>
          <a:xfrm>
            <a:off x="1847850" y="2420938"/>
            <a:ext cx="8213725" cy="1066800"/>
            <a:chOff x="0" y="0"/>
            <a:chExt cx="5174" cy="672"/>
          </a:xfrm>
        </p:grpSpPr>
        <p:sp>
          <p:nvSpPr>
            <p:cNvPr id="470019" name="矩形 516099"/>
            <p:cNvSpPr/>
            <p:nvPr/>
          </p:nvSpPr>
          <p:spPr>
            <a:xfrm>
              <a:off x="96" y="0"/>
              <a:ext cx="5078" cy="295"/>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Closedge[s].lowcost=0</a:t>
              </a:r>
              <a:r>
                <a:rPr lang="en-US" altLang="x-none" sz="2400" b="1" dirty="0">
                  <a:latin typeface="Times New Roman" panose="02020603050405020304" pitchFamily="2"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：表明顶点</a:t>
              </a:r>
              <a:r>
                <a:rPr lang="en-US" altLang="x-none" sz="2800" b="1" dirty="0">
                  <a:latin typeface="Times New Roman" panose="02020603050405020304" pitchFamily="2" charset="0"/>
                  <a:ea typeface="宋体" panose="02010600030101010101" pitchFamily="2" charset="-122"/>
                </a:rPr>
                <a:t>v</a:t>
              </a:r>
              <a:r>
                <a:rPr lang="en-US" altLang="x-none" sz="2800" b="1" baseline="-14000" dirty="0">
                  <a:latin typeface="Times New Roman" panose="02020603050405020304" pitchFamily="2" charset="0"/>
                  <a:ea typeface="宋体" panose="02010600030101010101" pitchFamily="2" charset="-122"/>
                </a:rPr>
                <a:t>s</a:t>
              </a:r>
              <a:r>
                <a:rPr lang="zh-CN" altLang="en-US" sz="2800" b="1" dirty="0">
                  <a:latin typeface="宋体" panose="02010600030101010101" pitchFamily="2" charset="-122"/>
                  <a:ea typeface="宋体" panose="02010600030101010101" pitchFamily="2" charset="-122"/>
                </a:rPr>
                <a:t>首先加入到</a:t>
              </a:r>
              <a:r>
                <a:rPr lang="en-US" altLang="x-none" sz="2800" b="1" dirty="0">
                  <a:latin typeface="Times New Roman" panose="02020603050405020304" pitchFamily="2" charset="0"/>
                  <a:ea typeface="宋体" panose="02010600030101010101" pitchFamily="2" charset="-122"/>
                </a:rPr>
                <a:t>U</a:t>
              </a:r>
              <a:r>
                <a:rPr lang="zh-CN" altLang="en-US" sz="2800" b="1" dirty="0">
                  <a:latin typeface="宋体" panose="02010600030101010101" pitchFamily="2" charset="-122"/>
                  <a:ea typeface="宋体" panose="02010600030101010101" pitchFamily="2" charset="-122"/>
                </a:rPr>
                <a:t>中；</a:t>
              </a:r>
              <a:endParaRPr lang="zh-CN" altLang="en-US" sz="2800" b="1" dirty="0">
                <a:latin typeface="宋体" panose="02010600030101010101" pitchFamily="2" charset="-122"/>
                <a:ea typeface="宋体" panose="02010600030101010101" pitchFamily="2" charset="-122"/>
              </a:endParaRPr>
            </a:p>
          </p:txBody>
        </p:sp>
        <p:sp>
          <p:nvSpPr>
            <p:cNvPr id="470020" name="矩形 516100"/>
            <p:cNvSpPr/>
            <p:nvPr/>
          </p:nvSpPr>
          <p:spPr>
            <a:xfrm>
              <a:off x="96" y="377"/>
              <a:ext cx="5078" cy="295"/>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Closedge[k].adjvex=s</a:t>
              </a:r>
              <a:r>
                <a:rPr lang="en-US" altLang="x-none" sz="2400" b="1" dirty="0">
                  <a:latin typeface="Times New Roman" panose="02020603050405020304" pitchFamily="2"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Closedge[k].lowcost=cost(k, s)</a:t>
              </a:r>
              <a:r>
                <a:rPr lang="en-US" altLang="x-none" sz="2400" b="1" dirty="0">
                  <a:latin typeface="Times New Roman" panose="02020603050405020304" pitchFamily="2" charset="0"/>
                  <a:ea typeface="宋体" panose="02010600030101010101" pitchFamily="2" charset="-122"/>
                </a:rPr>
                <a:t> </a:t>
              </a:r>
              <a:endParaRPr lang="en-US" altLang="x-none" sz="2400" b="1" dirty="0">
                <a:latin typeface="Times New Roman" panose="02020603050405020304" pitchFamily="2" charset="0"/>
                <a:ea typeface="宋体" panose="02010600030101010101" pitchFamily="2" charset="-122"/>
              </a:endParaRPr>
            </a:p>
          </p:txBody>
        </p:sp>
        <p:sp>
          <p:nvSpPr>
            <p:cNvPr id="470021" name="左大括号 516101"/>
            <p:cNvSpPr/>
            <p:nvPr/>
          </p:nvSpPr>
          <p:spPr>
            <a:xfrm>
              <a:off x="0" y="128"/>
              <a:ext cx="91" cy="431"/>
            </a:xfrm>
            <a:prstGeom prst="leftBrace">
              <a:avLst>
                <a:gd name="adj1" fmla="val 39446"/>
                <a:gd name="adj2" fmla="val 50000"/>
              </a:avLst>
            </a:prstGeom>
            <a:noFill/>
            <a:ln w="2857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sp>
        <p:nvSpPr>
          <p:cNvPr id="470022" name="矩形 516102"/>
          <p:cNvSpPr/>
          <p:nvPr/>
        </p:nvSpPr>
        <p:spPr>
          <a:xfrm>
            <a:off x="1774825" y="3573463"/>
            <a:ext cx="8669338" cy="1008062"/>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表示</a:t>
            </a:r>
            <a:r>
              <a:rPr lang="en-US" altLang="x-none" sz="2800" b="1" dirty="0">
                <a:latin typeface="Times New Roman" panose="02020603050405020304" pitchFamily="2" charset="0"/>
                <a:ea typeface="宋体" panose="02010600030101010101" pitchFamily="2" charset="-122"/>
              </a:rPr>
              <a:t>V-U</a:t>
            </a:r>
            <a:r>
              <a:rPr lang="zh-CN" altLang="en-US" sz="2800" b="1" dirty="0">
                <a:latin typeface="Times New Roman" panose="02020603050405020304" pitchFamily="2" charset="0"/>
                <a:ea typeface="宋体" panose="02010600030101010101" pitchFamily="2" charset="-122"/>
              </a:rPr>
              <a:t>中的各顶点到</a:t>
            </a:r>
            <a:r>
              <a:rPr lang="en-US" altLang="x-none" sz="2800" b="1" dirty="0">
                <a:latin typeface="Times New Roman" panose="02020603050405020304" pitchFamily="2" charset="0"/>
                <a:ea typeface="宋体" panose="02010600030101010101" pitchFamily="2" charset="-122"/>
              </a:rPr>
              <a:t>U</a:t>
            </a:r>
            <a:r>
              <a:rPr lang="zh-CN" altLang="en-US" sz="2800" b="1" dirty="0">
                <a:latin typeface="Times New Roman" panose="02020603050405020304" pitchFamily="2" charset="0"/>
                <a:ea typeface="宋体" panose="02010600030101010101" pitchFamily="2" charset="-122"/>
              </a:rPr>
              <a:t>中权值最小的边</a:t>
            </a:r>
            <a:r>
              <a:rPr lang="en-US" altLang="x-none" sz="2800" b="1" dirty="0">
                <a:latin typeface="Times New Roman" panose="02020603050405020304" pitchFamily="2" charset="0"/>
                <a:ea typeface="宋体" panose="02010600030101010101" pitchFamily="2" charset="-122"/>
              </a:rPr>
              <a:t>(k</a:t>
            </a:r>
            <a:r>
              <a:rPr lang="en-US" altLang="x-none" sz="2800" b="1" dirty="0">
                <a:latin typeface="Times New Roman" panose="02020603050405020304" pitchFamily="2" charset="0"/>
                <a:ea typeface="Arial Unicode MS" panose="020B0604020202020204" charset="-122"/>
              </a:rPr>
              <a:t>≠</a:t>
            </a:r>
            <a:r>
              <a:rPr lang="en-US" altLang="x-none" sz="2800" b="1" dirty="0">
                <a:latin typeface="Times New Roman" panose="02020603050405020304" pitchFamily="2" charset="0"/>
                <a:ea typeface="宋体" panose="02010600030101010101" pitchFamily="2" charset="-122"/>
              </a:rPr>
              <a:t>s) </a:t>
            </a:r>
            <a:r>
              <a:rPr lang="zh-CN" altLang="en-US" sz="2800" b="1" dirty="0">
                <a:latin typeface="宋体" panose="02010600030101010101" pitchFamily="2" charset="-122"/>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cost(k, s)</a:t>
            </a:r>
            <a:r>
              <a:rPr lang="zh-CN" altLang="en-US" sz="2800" b="1" dirty="0">
                <a:latin typeface="Times New Roman" panose="02020603050405020304" pitchFamily="2" charset="0"/>
                <a:ea typeface="宋体" panose="02010600030101010101" pitchFamily="2" charset="-122"/>
              </a:rPr>
              <a:t>表示</a:t>
            </a:r>
            <a:r>
              <a:rPr lang="zh-CN" altLang="en-US" sz="2800" b="1" dirty="0">
                <a:latin typeface="宋体" panose="02010600030101010101" pitchFamily="2" charset="-122"/>
                <a:ea typeface="宋体" panose="02010600030101010101" pitchFamily="2" charset="-122"/>
              </a:rPr>
              <a:t>边</a:t>
            </a:r>
            <a:r>
              <a:rPr lang="en-US" altLang="x-none" sz="2800" b="1" dirty="0">
                <a:latin typeface="Times New Roman" panose="02020603050405020304" pitchFamily="2" charset="0"/>
                <a:ea typeface="宋体" panose="02010600030101010101" pitchFamily="2" charset="-122"/>
              </a:rPr>
              <a:t>(v</a:t>
            </a:r>
            <a:r>
              <a:rPr lang="en-US" altLang="x-none" sz="2800" b="1" baseline="-14000" dirty="0">
                <a:latin typeface="Times New Roman" panose="02020603050405020304" pitchFamily="2" charset="0"/>
                <a:ea typeface="宋体" panose="02010600030101010101" pitchFamily="2" charset="-122"/>
              </a:rPr>
              <a:t>k</a:t>
            </a:r>
            <a:r>
              <a:rPr lang="en-US" altLang="x-none" sz="2800" b="1" dirty="0">
                <a:latin typeface="Times New Roman" panose="02020603050405020304" pitchFamily="2" charset="0"/>
                <a:ea typeface="宋体" panose="02010600030101010101" pitchFamily="2" charset="-122"/>
              </a:rPr>
              <a:t>, v</a:t>
            </a:r>
            <a:r>
              <a:rPr lang="en-US" altLang="x-none" sz="2800" b="1" baseline="-14000" dirty="0">
                <a:latin typeface="Times New Roman" panose="02020603050405020304" pitchFamily="2" charset="0"/>
                <a:ea typeface="宋体" panose="02010600030101010101" pitchFamily="2" charset="-122"/>
              </a:rPr>
              <a:t>s</a:t>
            </a:r>
            <a:r>
              <a:rPr lang="en-US" altLang="x-none" sz="2800" b="1" dirty="0">
                <a:latin typeface="Times New Roman" panose="02020603050405020304" pitchFamily="2" charset="0"/>
                <a:ea typeface="宋体" panose="02010600030101010101" pitchFamily="2" charset="-122"/>
              </a:rPr>
              <a:t>)</a:t>
            </a:r>
            <a:r>
              <a:rPr lang="en-US" altLang="x-none" sz="2800" b="1" dirty="0">
                <a:latin typeface="宋体" panose="02010600030101010101" pitchFamily="2" charset="-122"/>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权值</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41" name="文本占位符 517121"/>
          <p:cNvSpPr>
            <a:spLocks noGrp="1"/>
          </p:cNvSpPr>
          <p:nvPr>
            <p:ph idx="1"/>
          </p:nvPr>
        </p:nvSpPr>
        <p:spPr>
          <a:xfrm>
            <a:off x="1676400" y="152400"/>
            <a:ext cx="8812213" cy="4356100"/>
          </a:xfrm>
        </p:spPr>
        <p:txBody>
          <a:bodyPr anchor="t"/>
          <a:p>
            <a:pPr marL="0" indent="0">
              <a:lnSpc>
                <a:spcPct val="90000"/>
              </a:lnSpc>
              <a:buNone/>
            </a:pPr>
            <a:r>
              <a:rPr lang="en-US" altLang="x-none" sz="4000" b="1" dirty="0">
                <a:solidFill>
                  <a:schemeClr val="folHlink"/>
                </a:solidFill>
                <a:latin typeface="宋体" panose="02010600030101010101" pitchFamily="2" charset="-122"/>
              </a:rPr>
              <a:t>3 </a:t>
            </a:r>
            <a:r>
              <a:rPr lang="zh-CN" altLang="en-US" sz="4000" b="1" dirty="0">
                <a:solidFill>
                  <a:schemeClr val="folHlink"/>
                </a:solidFill>
                <a:latin typeface="楷体_GB2312" pitchFamily="1" charset="-122"/>
                <a:ea typeface="楷体_GB2312" pitchFamily="1" charset="-122"/>
              </a:rPr>
              <a:t>算法步骤</a:t>
            </a:r>
            <a:endParaRPr lang="zh-CN" altLang="en-US" sz="4000" b="1" dirty="0">
              <a:solidFill>
                <a:schemeClr val="folHlink"/>
              </a:solidFill>
              <a:latin typeface="楷体_GB2312" pitchFamily="1" charset="-122"/>
              <a:ea typeface="楷体_GB2312" pitchFamily="1" charset="-122"/>
            </a:endParaRPr>
          </a:p>
          <a:p>
            <a:pPr marL="355600" lvl="1" indent="0">
              <a:buNone/>
            </a:pPr>
            <a:r>
              <a:rPr lang="zh-CN" altLang="en-US" b="1" dirty="0">
                <a:solidFill>
                  <a:schemeClr val="folHlink"/>
                </a:solidFill>
                <a:latin typeface="宋体" panose="02010600030101010101" pitchFamily="2" charset="-122"/>
              </a:rPr>
              <a:t>⑴</a:t>
            </a:r>
            <a:r>
              <a:rPr lang="zh-CN" altLang="en-US" b="1" dirty="0"/>
              <a:t>  从</a:t>
            </a:r>
            <a:r>
              <a:rPr lang="en-US" altLang="x-none" b="1" dirty="0"/>
              <a:t>closedge</a:t>
            </a:r>
            <a:r>
              <a:rPr lang="zh-CN" altLang="en-US" b="1" dirty="0"/>
              <a:t>中选择一条权值</a:t>
            </a:r>
            <a:r>
              <a:rPr lang="en-US" altLang="x-none" b="1" dirty="0"/>
              <a:t>(</a:t>
            </a:r>
            <a:r>
              <a:rPr lang="zh-CN" altLang="en-US" b="1" dirty="0"/>
              <a:t>不为</a:t>
            </a:r>
            <a:r>
              <a:rPr lang="en-US" altLang="x-none" b="1" dirty="0"/>
              <a:t>0)</a:t>
            </a:r>
            <a:r>
              <a:rPr lang="zh-CN" altLang="en-US" b="1" dirty="0"/>
              <a:t>最小的边</a:t>
            </a:r>
            <a:r>
              <a:rPr lang="en-US" altLang="x-none" b="1" dirty="0"/>
              <a:t>(v</a:t>
            </a:r>
            <a:r>
              <a:rPr lang="en-US" altLang="x-none" b="1" baseline="-14000" dirty="0"/>
              <a:t>k</a:t>
            </a:r>
            <a:r>
              <a:rPr lang="en-US" altLang="x-none" b="1" dirty="0"/>
              <a:t>, v</a:t>
            </a:r>
            <a:r>
              <a:rPr lang="en-US" altLang="x-none" b="1" baseline="-14000" dirty="0"/>
              <a:t>j</a:t>
            </a:r>
            <a:r>
              <a:rPr lang="en-US" altLang="x-none" b="1" dirty="0"/>
              <a:t>) </a:t>
            </a:r>
            <a:r>
              <a:rPr lang="zh-CN" altLang="en-US" b="1" dirty="0">
                <a:latin typeface="宋体" panose="02010600030101010101" pitchFamily="2" charset="-122"/>
              </a:rPr>
              <a:t>，然后做：</a:t>
            </a:r>
            <a:endParaRPr lang="zh-CN" altLang="en-US" b="1" dirty="0">
              <a:latin typeface="宋体" panose="02010600030101010101" pitchFamily="2" charset="-122"/>
            </a:endParaRPr>
          </a:p>
          <a:p>
            <a:pPr marL="723900" lvl="2" indent="0">
              <a:spcBef>
                <a:spcPct val="10000"/>
              </a:spcBef>
              <a:buNone/>
            </a:pPr>
            <a:r>
              <a:rPr lang="zh-CN" altLang="en-US" sz="2800" b="1" dirty="0">
                <a:solidFill>
                  <a:schemeClr val="accent1"/>
                </a:solidFill>
                <a:latin typeface="宋体" panose="02010600030101010101" pitchFamily="2" charset="-122"/>
              </a:rPr>
              <a:t>①</a:t>
            </a:r>
            <a:r>
              <a:rPr lang="zh-CN" altLang="en-US" sz="2800" b="1" dirty="0">
                <a:latin typeface="宋体" panose="02010600030101010101" pitchFamily="2" charset="-122"/>
              </a:rPr>
              <a:t> 置</a:t>
            </a:r>
            <a:r>
              <a:rPr lang="en-US" altLang="x-none" sz="2800" b="1" dirty="0"/>
              <a:t>closedge[k].lowcost</a:t>
            </a:r>
            <a:r>
              <a:rPr lang="zh-CN" altLang="en-US" sz="2800" b="1" dirty="0"/>
              <a:t>为</a:t>
            </a:r>
            <a:r>
              <a:rPr lang="en-US" altLang="x-none" sz="2800" b="1" dirty="0"/>
              <a:t>0 </a:t>
            </a:r>
            <a:r>
              <a:rPr lang="zh-CN" altLang="en-US" sz="2800" b="1" dirty="0">
                <a:latin typeface="宋体" panose="02010600030101010101" pitchFamily="2" charset="-122"/>
              </a:rPr>
              <a:t>，表示</a:t>
            </a:r>
            <a:r>
              <a:rPr lang="en-US" altLang="x-none" sz="2800" b="1" dirty="0"/>
              <a:t>v</a:t>
            </a:r>
            <a:r>
              <a:rPr lang="en-US" altLang="x-none" sz="2800" b="1" baseline="-14000" dirty="0"/>
              <a:t>k</a:t>
            </a:r>
            <a:r>
              <a:rPr lang="zh-CN" altLang="en-US" sz="2800" b="1" dirty="0">
                <a:latin typeface="宋体" panose="02010600030101010101" pitchFamily="2" charset="-122"/>
              </a:rPr>
              <a:t>已加入到</a:t>
            </a:r>
            <a:r>
              <a:rPr lang="en-US" altLang="x-none" sz="2800" b="1" dirty="0"/>
              <a:t>U</a:t>
            </a:r>
            <a:r>
              <a:rPr lang="zh-CN" altLang="en-US" sz="2800" b="1" dirty="0"/>
              <a:t>中</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723900" lvl="2" indent="0">
              <a:spcBef>
                <a:spcPct val="10000"/>
              </a:spcBef>
              <a:buNone/>
            </a:pPr>
            <a:r>
              <a:rPr lang="zh-CN" altLang="en-US" sz="2800" b="1" dirty="0">
                <a:solidFill>
                  <a:schemeClr val="accent1"/>
                </a:solidFill>
                <a:latin typeface="宋体" panose="02010600030101010101" pitchFamily="2" charset="-122"/>
              </a:rPr>
              <a:t>②</a:t>
            </a:r>
            <a:r>
              <a:rPr lang="zh-CN" altLang="en-US" sz="2800" b="1" dirty="0">
                <a:solidFill>
                  <a:schemeClr val="folHlink"/>
                </a:solidFill>
                <a:latin typeface="宋体" panose="02010600030101010101" pitchFamily="2" charset="-122"/>
              </a:rPr>
              <a:t> </a:t>
            </a:r>
            <a:r>
              <a:rPr lang="zh-CN" altLang="en-US" sz="2800" b="1" dirty="0">
                <a:latin typeface="宋体" panose="02010600030101010101" pitchFamily="2" charset="-122"/>
              </a:rPr>
              <a:t> 根据新加入</a:t>
            </a:r>
            <a:r>
              <a:rPr lang="en-US" altLang="x-none" sz="2800" b="1" dirty="0"/>
              <a:t>v</a:t>
            </a:r>
            <a:r>
              <a:rPr lang="en-US" altLang="x-none" sz="2800" b="1" baseline="-14000" dirty="0"/>
              <a:t>k</a:t>
            </a:r>
            <a:r>
              <a:rPr lang="zh-CN" altLang="en-US" sz="2800" b="1" dirty="0">
                <a:latin typeface="宋体" panose="02010600030101010101" pitchFamily="2" charset="-122"/>
              </a:rPr>
              <a:t>的更新</a:t>
            </a:r>
            <a:r>
              <a:rPr lang="en-US" altLang="x-none" sz="2800" b="1" dirty="0"/>
              <a:t>closedge</a:t>
            </a:r>
            <a:r>
              <a:rPr lang="zh-CN" altLang="en-US" sz="2800" b="1" dirty="0"/>
              <a:t>中每个元素</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1079500" lvl="3" indent="0">
              <a:spcBef>
                <a:spcPct val="10000"/>
              </a:spcBef>
              <a:buNone/>
            </a:pPr>
            <a:r>
              <a:rPr lang="zh-CN" altLang="en-US" sz="2800" b="1" dirty="0">
                <a:latin typeface="宋体" panose="02010600030101010101" pitchFamily="2" charset="-122"/>
              </a:rPr>
              <a:t> </a:t>
            </a:r>
            <a:r>
              <a:rPr lang="zh-CN" altLang="en-US" sz="2800" b="1" dirty="0">
                <a:latin typeface="宋体" panose="02010600030101010101" pitchFamily="2" charset="-122"/>
                <a:sym typeface="Symbol" panose="05050102010706020507" pitchFamily="2" charset="2"/>
              </a:rPr>
              <a:t></a:t>
            </a:r>
            <a:r>
              <a:rPr lang="en-US" altLang="x-none" sz="2800" b="1" dirty="0"/>
              <a:t>v</a:t>
            </a:r>
            <a:r>
              <a:rPr lang="en-US" altLang="x-none" sz="2800" b="1" baseline="-14000" dirty="0"/>
              <a:t>i</a:t>
            </a:r>
            <a:r>
              <a:rPr lang="en-US" altLang="x-none" sz="2800" b="1" dirty="0">
                <a:ea typeface="Arial Unicode MS" panose="020B0604020202020204" charset="-122"/>
              </a:rPr>
              <a:t>∈</a:t>
            </a:r>
            <a:r>
              <a:rPr lang="en-US" altLang="x-none" sz="2800" b="1" dirty="0"/>
              <a:t>V-U </a:t>
            </a:r>
            <a:r>
              <a:rPr lang="zh-CN" altLang="en-US" sz="2800" b="1" dirty="0">
                <a:latin typeface="宋体" panose="02010600030101010101" pitchFamily="2" charset="-122"/>
              </a:rPr>
              <a:t>，若</a:t>
            </a:r>
            <a:r>
              <a:rPr lang="en-US" altLang="x-none" sz="2800" b="1" dirty="0"/>
              <a:t>cost(i, k)</a:t>
            </a:r>
            <a:r>
              <a:rPr lang="en-US" altLang="x-none" sz="2800" b="1" dirty="0">
                <a:ea typeface="Arial Unicode MS" panose="020B0604020202020204" charset="-122"/>
              </a:rPr>
              <a:t>≦</a:t>
            </a:r>
            <a:r>
              <a:rPr lang="en-US" altLang="x-none" sz="2800" b="1" dirty="0"/>
              <a:t>colsedge[i].lowcost</a:t>
            </a:r>
            <a:r>
              <a:rPr lang="zh-CN" altLang="en-US" sz="2800" b="1" dirty="0">
                <a:latin typeface="宋体" panose="02010600030101010101" pitchFamily="2" charset="-122"/>
              </a:rPr>
              <a:t>，表明在</a:t>
            </a:r>
            <a:r>
              <a:rPr lang="en-US" altLang="x-none" sz="2800" b="1" dirty="0"/>
              <a:t>U</a:t>
            </a:r>
            <a:r>
              <a:rPr lang="zh-CN" altLang="en-US" sz="2800" b="1" dirty="0"/>
              <a:t>中新加入顶点</a:t>
            </a:r>
            <a:r>
              <a:rPr lang="en-US" altLang="x-none" sz="2800" b="1" dirty="0"/>
              <a:t>v</a:t>
            </a:r>
            <a:r>
              <a:rPr lang="en-US" altLang="x-none" sz="2800" b="1" baseline="-14000" dirty="0"/>
              <a:t>k</a:t>
            </a:r>
            <a:r>
              <a:rPr lang="zh-CN" altLang="en-US" sz="2800" b="1" dirty="0"/>
              <a:t>后</a:t>
            </a:r>
            <a:r>
              <a:rPr lang="zh-CN" altLang="en-US" sz="2800" b="1" dirty="0">
                <a:latin typeface="宋体" panose="02010600030101010101" pitchFamily="2" charset="-122"/>
              </a:rPr>
              <a:t>， </a:t>
            </a:r>
            <a:r>
              <a:rPr lang="en-US" altLang="x-none" sz="2800" b="1" dirty="0"/>
              <a:t>(v</a:t>
            </a:r>
            <a:r>
              <a:rPr lang="en-US" altLang="x-none" sz="2800" b="1" baseline="-14000" dirty="0"/>
              <a:t>i</a:t>
            </a:r>
            <a:r>
              <a:rPr lang="en-US" altLang="x-none" sz="2800" b="1" dirty="0"/>
              <a:t>, v</a:t>
            </a:r>
            <a:r>
              <a:rPr lang="en-US" altLang="x-none" sz="2800" b="1" baseline="-14000" dirty="0"/>
              <a:t>k</a:t>
            </a:r>
            <a:r>
              <a:rPr lang="en-US" altLang="x-none" sz="2800" b="1" dirty="0"/>
              <a:t>)</a:t>
            </a:r>
            <a:r>
              <a:rPr lang="zh-CN" altLang="en-US" sz="2800" b="1" dirty="0"/>
              <a:t>成为</a:t>
            </a:r>
            <a:r>
              <a:rPr lang="en-US" altLang="x-none" sz="2800" b="1" dirty="0"/>
              <a:t>v</a:t>
            </a:r>
            <a:r>
              <a:rPr lang="en-US" altLang="x-none" sz="2800" b="1" baseline="-14000" dirty="0"/>
              <a:t>i</a:t>
            </a:r>
            <a:r>
              <a:rPr lang="zh-CN" altLang="en-US" sz="2800" b="1" dirty="0"/>
              <a:t>到</a:t>
            </a:r>
            <a:r>
              <a:rPr lang="en-US" altLang="x-none" sz="2800" b="1" dirty="0"/>
              <a:t>U</a:t>
            </a:r>
            <a:r>
              <a:rPr lang="zh-CN" altLang="en-US" sz="2800" b="1" dirty="0"/>
              <a:t>中权值最小的边</a:t>
            </a:r>
            <a:r>
              <a:rPr lang="zh-CN" altLang="en-US" sz="2800" b="1" dirty="0">
                <a:latin typeface="宋体" panose="02010600030101010101" pitchFamily="2" charset="-122"/>
              </a:rPr>
              <a:t>，置：</a:t>
            </a:r>
            <a:endParaRPr lang="zh-CN" altLang="en-US" sz="2800" b="1" dirty="0">
              <a:latin typeface="宋体" panose="02010600030101010101" pitchFamily="2" charset="-122"/>
            </a:endParaRPr>
          </a:p>
        </p:txBody>
      </p:sp>
      <p:grpSp>
        <p:nvGrpSpPr>
          <p:cNvPr id="471042" name="组合 517122"/>
          <p:cNvGrpSpPr/>
          <p:nvPr/>
        </p:nvGrpSpPr>
        <p:grpSpPr>
          <a:xfrm>
            <a:off x="2514600" y="4378325"/>
            <a:ext cx="4724400" cy="1066800"/>
            <a:chOff x="0" y="0"/>
            <a:chExt cx="5174" cy="672"/>
          </a:xfrm>
        </p:grpSpPr>
        <p:sp>
          <p:nvSpPr>
            <p:cNvPr id="471043" name="矩形 517123"/>
            <p:cNvSpPr/>
            <p:nvPr/>
          </p:nvSpPr>
          <p:spPr>
            <a:xfrm>
              <a:off x="96" y="0"/>
              <a:ext cx="5078" cy="295"/>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Closedge[i].lowcost=cost(i, k)</a:t>
              </a:r>
              <a:endParaRPr lang="en-US" altLang="x-none" sz="2800" b="1" dirty="0">
                <a:latin typeface="宋体" panose="02010600030101010101" pitchFamily="2" charset="-122"/>
                <a:ea typeface="宋体" panose="02010600030101010101" pitchFamily="2" charset="-122"/>
              </a:endParaRPr>
            </a:p>
          </p:txBody>
        </p:sp>
        <p:sp>
          <p:nvSpPr>
            <p:cNvPr id="471044" name="矩形 517124"/>
            <p:cNvSpPr/>
            <p:nvPr/>
          </p:nvSpPr>
          <p:spPr>
            <a:xfrm>
              <a:off x="96" y="377"/>
              <a:ext cx="5078" cy="295"/>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Closedge[i].adjvex=k</a:t>
              </a:r>
              <a:r>
                <a:rPr lang="en-US" altLang="x-none" sz="2400" b="1" dirty="0">
                  <a:latin typeface="Times New Roman" panose="02020603050405020304" pitchFamily="2" charset="0"/>
                  <a:ea typeface="宋体" panose="02010600030101010101" pitchFamily="2" charset="-122"/>
                </a:rPr>
                <a:t> </a:t>
              </a:r>
              <a:endParaRPr lang="en-US" altLang="x-none" sz="2400" b="1" dirty="0">
                <a:latin typeface="Times New Roman" panose="02020603050405020304" pitchFamily="2" charset="0"/>
                <a:ea typeface="宋体" panose="02010600030101010101" pitchFamily="2" charset="-122"/>
              </a:endParaRPr>
            </a:p>
          </p:txBody>
        </p:sp>
        <p:sp>
          <p:nvSpPr>
            <p:cNvPr id="471045" name="左大括号 517125"/>
            <p:cNvSpPr/>
            <p:nvPr/>
          </p:nvSpPr>
          <p:spPr>
            <a:xfrm>
              <a:off x="0" y="128"/>
              <a:ext cx="91" cy="431"/>
            </a:xfrm>
            <a:prstGeom prst="leftBrace">
              <a:avLst>
                <a:gd name="adj1" fmla="val 39446"/>
                <a:gd name="adj2" fmla="val 50000"/>
              </a:avLst>
            </a:prstGeom>
            <a:noFill/>
            <a:ln w="2857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sp>
        <p:nvSpPr>
          <p:cNvPr id="471046" name="矩形 517126"/>
          <p:cNvSpPr/>
          <p:nvPr/>
        </p:nvSpPr>
        <p:spPr>
          <a:xfrm>
            <a:off x="1676400" y="5516563"/>
            <a:ext cx="8812213" cy="1152525"/>
          </a:xfrm>
          <a:prstGeom prst="rect">
            <a:avLst/>
          </a:prstGeom>
          <a:noFill/>
          <a:ln w="9525">
            <a:noFill/>
          </a:ln>
        </p:spPr>
        <p:txBody>
          <a:bodyPr anchor="t"/>
          <a:p>
            <a:pPr marL="355600" lvl="1" indent="0" eaLnBrk="1" hangingPunct="1">
              <a:lnSpc>
                <a:spcPct val="110000"/>
              </a:lnSpc>
              <a:spcBef>
                <a:spcPct val="20000"/>
              </a:spcBef>
              <a:buClr>
                <a:schemeClr val="accent2"/>
              </a:buClr>
              <a:buSzPct val="80000"/>
              <a:buFont typeface="Wingdings" panose="05000000000000000000" pitchFamily="2" charset="2"/>
              <a:buNone/>
            </a:pPr>
            <a:r>
              <a:rPr lang="zh-CN" altLang="en-US" sz="3200" b="1" dirty="0">
                <a:solidFill>
                  <a:schemeClr val="folHlink"/>
                </a:solidFill>
                <a:latin typeface="Times New Roman" panose="02020603050405020304" pitchFamily="2" charset="0"/>
                <a:ea typeface="宋体" panose="02010600030101010101" pitchFamily="2" charset="-122"/>
              </a:rPr>
              <a:t>⑵</a:t>
            </a:r>
            <a:r>
              <a:rPr lang="zh-CN" altLang="en-US" sz="3200" b="1" dirty="0">
                <a:solidFill>
                  <a:schemeClr va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重复</a:t>
            </a:r>
            <a:r>
              <a:rPr lang="zh-CN" altLang="en-US" sz="2800" b="1" dirty="0">
                <a:solidFill>
                  <a:schemeClr val="folHlink"/>
                </a:solidFill>
                <a:latin typeface="Times New Roman" panose="02020603050405020304" pitchFamily="2" charset="0"/>
                <a:ea typeface="宋体" panose="02010600030101010101" pitchFamily="2" charset="-122"/>
              </a:rPr>
              <a:t>⑴</a:t>
            </a:r>
            <a:r>
              <a:rPr lang="en-US" altLang="x-none" sz="2800" b="1" dirty="0">
                <a:latin typeface="Times New Roman" panose="02020603050405020304" pitchFamily="2" charset="0"/>
                <a:ea typeface="宋体" panose="02010600030101010101" pitchFamily="2" charset="-122"/>
              </a:rPr>
              <a:t>n-1</a:t>
            </a:r>
            <a:r>
              <a:rPr lang="zh-CN" altLang="en-US" sz="2800" b="1" dirty="0">
                <a:latin typeface="Times New Roman" panose="02020603050405020304" pitchFamily="2" charset="0"/>
                <a:ea typeface="宋体" panose="02010600030101010101" pitchFamily="2" charset="-122"/>
              </a:rPr>
              <a:t>次就得到</a:t>
            </a:r>
            <a:r>
              <a:rPr lang="zh-CN" altLang="en-US" sz="2800" b="1" dirty="0">
                <a:latin typeface="宋体" panose="02010600030101010101" pitchFamily="2" charset="-122"/>
                <a:ea typeface="宋体" panose="02010600030101010101" pitchFamily="2" charset="-122"/>
              </a:rPr>
              <a:t>最小生成树。</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    如表</a:t>
            </a:r>
            <a:r>
              <a:rPr lang="en-US" altLang="x-none" sz="2800" b="1" dirty="0">
                <a:latin typeface="Times New Roman" panose="02020603050405020304" pitchFamily="2" charset="0"/>
                <a:ea typeface="宋体" panose="02010600030101010101" pitchFamily="2" charset="-122"/>
              </a:rPr>
              <a:t>7-1</a:t>
            </a:r>
            <a:r>
              <a:rPr lang="zh-CN" altLang="en-US" sz="2800" b="1" dirty="0">
                <a:latin typeface="宋体" panose="02010600030101010101" pitchFamily="2" charset="-122"/>
                <a:ea typeface="宋体" panose="02010600030101010101" pitchFamily="2" charset="-122"/>
              </a:rPr>
              <a:t>所提示。</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5" name="矩形 518145"/>
          <p:cNvSpPr/>
          <p:nvPr/>
        </p:nvSpPr>
        <p:spPr>
          <a:xfrm>
            <a:off x="1752600" y="200025"/>
            <a:ext cx="8736013" cy="6324600"/>
          </a:xfrm>
          <a:prstGeom prst="rect">
            <a:avLst/>
          </a:prstGeom>
          <a:noFill/>
          <a:ln w="9525">
            <a:noFill/>
          </a:ln>
        </p:spPr>
        <p:txBody>
          <a:bodyPr anchor="t"/>
          <a:p>
            <a:pPr>
              <a:lnSpc>
                <a:spcPct val="110000"/>
              </a:lnSpc>
              <a:spcBef>
                <a:spcPct val="10000"/>
              </a:spcBef>
              <a:buClr>
                <a:schemeClr val="accent2"/>
              </a:buClr>
              <a:buSzPct val="80000"/>
              <a:buFont typeface="Wingdings" panose="05000000000000000000" pitchFamily="2" charset="2"/>
              <a:buNone/>
            </a:pPr>
            <a:r>
              <a:rPr lang="zh-CN" altLang="en-US" sz="2800"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在</a:t>
            </a:r>
            <a:r>
              <a:rPr lang="en-US" altLang="x-none" sz="2800" b="1" dirty="0">
                <a:latin typeface="Times New Roman" panose="02020603050405020304" pitchFamily="2" charset="0"/>
                <a:ea typeface="宋体" panose="02010600030101010101" pitchFamily="2" charset="-122"/>
              </a:rPr>
              <a:t>Prime</a:t>
            </a:r>
            <a:r>
              <a:rPr lang="zh-CN" altLang="en-US" sz="2800" b="1" dirty="0">
                <a:latin typeface="Times New Roman" panose="02020603050405020304" pitchFamily="2" charset="0"/>
                <a:ea typeface="宋体" panose="02010600030101010101" pitchFamily="2" charset="-122"/>
              </a:rPr>
              <a:t>算法中，图采用邻接矩阵存储，所构造的最小生成树用一维数组存储其</a:t>
            </a:r>
            <a:r>
              <a:rPr lang="en-US" altLang="x-none" sz="2800" b="1" dirty="0">
                <a:latin typeface="Times New Roman" panose="02020603050405020304" pitchFamily="2" charset="0"/>
                <a:ea typeface="宋体" panose="02010600030101010101" pitchFamily="2" charset="-122"/>
              </a:rPr>
              <a:t>n-1</a:t>
            </a:r>
            <a:r>
              <a:rPr lang="zh-CN" altLang="en-US" sz="2800" b="1" dirty="0">
                <a:latin typeface="Times New Roman" panose="02020603050405020304" pitchFamily="2" charset="0"/>
                <a:ea typeface="宋体" panose="02010600030101010101" pitchFamily="2" charset="-122"/>
              </a:rPr>
              <a:t>条边，每条边的存储结构描述：</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typedef struct MSTEdge</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int  vex1, vex2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边所依附的图中两个顶点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WeightType  weight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边的权值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}MSTEdge ;</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10000"/>
              </a:spcBef>
              <a:spcAft>
                <a:spcPct val="20000"/>
              </a:spcAft>
              <a:buClr>
                <a:schemeClr val="accent2"/>
              </a:buClr>
              <a:buSzPct val="80000"/>
              <a:buFont typeface="Wingdings" panose="05000000000000000000" pitchFamily="2" charset="2"/>
              <a:buNone/>
            </a:pPr>
            <a:r>
              <a:rPr lang="zh-CN" altLang="en-US" sz="3200" b="1" dirty="0">
                <a:solidFill>
                  <a:schemeClr val="folHlink"/>
                </a:solidFill>
                <a:latin typeface="宋体" panose="02010600030101010101" pitchFamily="2" charset="-122"/>
                <a:ea typeface="宋体" panose="02010600030101010101" pitchFamily="2" charset="-122"/>
              </a:rPr>
              <a:t>算法实现</a:t>
            </a:r>
            <a:endParaRPr lang="zh-CN" altLang="en-US" sz="3200" b="1" dirty="0">
              <a:solidFill>
                <a:schemeClr val="folHlink"/>
              </a:solidFill>
              <a:latin typeface="Times New Roman" panose="02020603050405020304" pitchFamily="2" charset="0"/>
              <a:ea typeface="宋体" panose="02010600030101010101" pitchFamily="2" charset="-122"/>
            </a:endParaRPr>
          </a:p>
          <a:p>
            <a:pPr>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#define INFINITY  MAX_VAL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最大值 *</a:t>
            </a:r>
            <a:r>
              <a:rPr lang="en-US" altLang="x-none" sz="2400" b="1" dirty="0">
                <a:latin typeface="Times New Roman" panose="02020603050405020304" pitchFamily="2" charset="0"/>
                <a:ea typeface="宋体" panose="02010600030101010101" pitchFamily="2" charset="-122"/>
              </a:rPr>
              <a:t>/</a:t>
            </a:r>
            <a:r>
              <a:rPr lang="en-US" altLang="x-none" sz="3200" b="1" dirty="0">
                <a:latin typeface="Times New Roman" panose="02020603050405020304" pitchFamily="2" charset="0"/>
                <a:ea typeface="宋体" panose="02010600030101010101" pitchFamily="2" charset="-122"/>
              </a:rPr>
              <a:t> </a:t>
            </a:r>
            <a:endParaRPr lang="en-US" altLang="x-none" sz="3200" b="1" dirty="0">
              <a:latin typeface="Times New Roman" panose="02020603050405020304" pitchFamily="2" charset="0"/>
              <a:ea typeface="宋体" panose="02010600030101010101" pitchFamily="2" charset="-122"/>
            </a:endParaRPr>
          </a:p>
          <a:p>
            <a:pPr>
              <a:lnSpc>
                <a:spcPct val="110000"/>
              </a:lnSpc>
              <a:spcBef>
                <a:spcPct val="10000"/>
              </a:spcBef>
              <a:spcAft>
                <a:spcPct val="20000"/>
              </a:spcAft>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MSTEdge *Prim_MST(AdjGraph *G , int u)</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10000"/>
              </a:spcBef>
              <a:buClr>
                <a:schemeClr val="accent2"/>
              </a:buClr>
              <a:buSzPct val="80000"/>
              <a:buFont typeface="Wingdings" panose="05000000000000000000" pitchFamily="2" charset="2"/>
              <a:buNone/>
            </a:pP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从第</a:t>
            </a:r>
            <a:r>
              <a:rPr lang="en-US" altLang="x-none" sz="2400" b="1" dirty="0">
                <a:latin typeface="Times New Roman" panose="02020603050405020304" pitchFamily="2" charset="0"/>
                <a:ea typeface="宋体" panose="02010600030101010101" pitchFamily="2" charset="-122"/>
              </a:rPr>
              <a:t>u</a:t>
            </a:r>
            <a:r>
              <a:rPr lang="zh-CN" altLang="en-US" sz="2400" b="1" dirty="0">
                <a:latin typeface="Times New Roman" panose="02020603050405020304" pitchFamily="2" charset="0"/>
                <a:ea typeface="宋体" panose="02010600030101010101" pitchFamily="2" charset="-122"/>
              </a:rPr>
              <a:t>个顶点开始构造图</a:t>
            </a:r>
            <a:r>
              <a:rPr lang="en-US" altLang="x-none" sz="2400" b="1" dirty="0">
                <a:latin typeface="Times New Roman" panose="02020603050405020304" pitchFamily="2" charset="0"/>
                <a:ea typeface="宋体" panose="02010600030101010101" pitchFamily="2" charset="-122"/>
              </a:rPr>
              <a:t>G</a:t>
            </a:r>
            <a:r>
              <a:rPr lang="zh-CN" altLang="en-US" sz="2400" b="1" dirty="0">
                <a:latin typeface="Times New Roman" panose="02020603050405020304" pitchFamily="2" charset="0"/>
                <a:ea typeface="宋体" panose="02010600030101010101" pitchFamily="2" charset="-122"/>
              </a:rPr>
              <a:t>的最小生成树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MSTEdge TE[]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存放最小生成树</a:t>
            </a:r>
            <a:r>
              <a:rPr lang="en-US" altLang="x-none" sz="2400" b="1" dirty="0">
                <a:latin typeface="Times New Roman" panose="02020603050405020304" pitchFamily="2" charset="0"/>
                <a:ea typeface="宋体" panose="02010600030101010101" pitchFamily="2" charset="-122"/>
              </a:rPr>
              <a:t>n-1</a:t>
            </a:r>
            <a:r>
              <a:rPr lang="zh-CN" altLang="en-US" sz="2400" b="1" dirty="0">
                <a:latin typeface="Times New Roman" panose="02020603050405020304" pitchFamily="2" charset="0"/>
                <a:ea typeface="宋体" panose="02010600030101010101" pitchFamily="2" charset="-122"/>
              </a:rPr>
              <a:t>条边的数组指针</a:t>
            </a:r>
            <a:endParaRPr lang="zh-CN" altLang="en-US" sz="2400" b="1" dirty="0">
              <a:latin typeface="Times New Roman" panose="02020603050405020304" pitchFamily="2" charset="0"/>
              <a:ea typeface="宋体" panose="02010600030101010101"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3089" name="矩形 519169"/>
          <p:cNvSpPr/>
          <p:nvPr/>
        </p:nvSpPr>
        <p:spPr>
          <a:xfrm>
            <a:off x="1752600" y="200025"/>
            <a:ext cx="8736013" cy="6542088"/>
          </a:xfrm>
          <a:prstGeom prst="rect">
            <a:avLst/>
          </a:prstGeom>
          <a:noFill/>
          <a:ln w="9525">
            <a:noFill/>
          </a:ln>
        </p:spPr>
        <p:txBody>
          <a:bodyPr anchor="t"/>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int j , k , v , min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(j=0; j&lt;G-&gt;vexnum; j++)</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closedge[j].adjvex=u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closedge[j].lowcost=G-&gt;adj[j][u]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初始化数组</a:t>
            </a:r>
            <a:r>
              <a:rPr lang="en-US" altLang="x-none" sz="2400" b="1" dirty="0">
                <a:latin typeface="Times New Roman" panose="02020603050405020304" pitchFamily="2" charset="0"/>
                <a:ea typeface="宋体" panose="02010600030101010101" pitchFamily="2" charset="-122"/>
              </a:rPr>
              <a:t>closedge[n]  */ </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closedge[u].lowcost=0 ;</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初始时置</a:t>
            </a:r>
            <a:r>
              <a:rPr lang="en-US" altLang="x-none" sz="2400" b="1" dirty="0">
                <a:latin typeface="Times New Roman" panose="02020603050405020304" pitchFamily="2" charset="0"/>
                <a:ea typeface="宋体" panose="02010600030101010101" pitchFamily="2" charset="-122"/>
              </a:rPr>
              <a:t>U={u}  */ </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TE=(MSTEdge *)malloc((G-&gt;vexnum-1)*sizeof(MSTEdge))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(j=0; j&lt;G-&gt;vexnum-1; j++)</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min= INFINITY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(v=0; v&lt;G-&gt;vexnum; v++)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if  (closedge[v].lowcost!=0&amp;&amp; closedge[v].Lowcost&lt;min)</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4113" name="矩形 520193"/>
          <p:cNvSpPr/>
          <p:nvPr/>
        </p:nvSpPr>
        <p:spPr>
          <a:xfrm>
            <a:off x="1752600" y="200025"/>
            <a:ext cx="8736013" cy="6542088"/>
          </a:xfrm>
          <a:prstGeom prst="rect">
            <a:avLst/>
          </a:prstGeom>
          <a:noFill/>
          <a:ln w="9525">
            <a:noFill/>
          </a:ln>
        </p:spPr>
        <p:txBody>
          <a:bodyPr anchor="t"/>
          <a:p>
            <a:pPr marL="1435100" lvl="4" indent="0" eaLnBrk="1" hangingPunct="1">
              <a:lnSpc>
                <a:spcPct val="110000"/>
              </a:lnSpc>
              <a:spcBef>
                <a:spcPct val="1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  min=closedge[v].lowcost ; k=v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TE[j].vex1=closedge[k].adjvex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TE[j].vex2=k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TE[j].weight=closedge[k].lowcost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closedge[k].lowcost=0 ;</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将顶点</a:t>
            </a:r>
            <a:r>
              <a:rPr lang="en-US" altLang="x-none" sz="2400" b="1" dirty="0">
                <a:latin typeface="Times New Roman" panose="02020603050405020304" pitchFamily="2" charset="0"/>
                <a:ea typeface="宋体" panose="02010600030101010101" pitchFamily="2" charset="-122"/>
              </a:rPr>
              <a:t>k</a:t>
            </a:r>
            <a:r>
              <a:rPr lang="zh-CN" altLang="en-US" sz="2400" b="1" dirty="0">
                <a:latin typeface="Times New Roman" panose="02020603050405020304" pitchFamily="2" charset="0"/>
                <a:ea typeface="宋体" panose="02010600030101010101" pitchFamily="2" charset="-122"/>
              </a:rPr>
              <a:t>并入</a:t>
            </a:r>
            <a:r>
              <a:rPr lang="en-US" altLang="x-none" sz="2400" b="1" dirty="0">
                <a:latin typeface="Times New Roman" panose="02020603050405020304" pitchFamily="2" charset="0"/>
                <a:ea typeface="宋体" panose="02010600030101010101" pitchFamily="2" charset="-122"/>
              </a:rPr>
              <a:t>U</a:t>
            </a:r>
            <a:r>
              <a:rPr lang="zh-CN" altLang="en-US" sz="2400" b="1" dirty="0">
                <a:latin typeface="Times New Roman" panose="02020603050405020304" pitchFamily="2" charset="0"/>
                <a:ea typeface="宋体" panose="02010600030101010101" pitchFamily="2" charset="-122"/>
              </a:rPr>
              <a:t>中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(v=0; v&lt;G-&gt;vexnum; v++)</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if (G-&gt;adj[v][k]&lt;closedge[v]. lowcost)</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closedge[v].lowcost= G-&gt;adj[v][k]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closedge[v].adjvex=k ;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修改数组</a:t>
            </a:r>
            <a:r>
              <a:rPr lang="en-US" altLang="x-none" sz="2400" b="1" dirty="0">
                <a:latin typeface="Times New Roman" panose="02020603050405020304" pitchFamily="2" charset="0"/>
                <a:ea typeface="宋体" panose="02010600030101010101" pitchFamily="2" charset="-122"/>
              </a:rPr>
              <a:t>closedge[n]</a:t>
            </a:r>
            <a:r>
              <a:rPr lang="zh-CN" altLang="en-US" sz="2400" b="1" dirty="0">
                <a:latin typeface="Times New Roman" panose="02020603050405020304" pitchFamily="2" charset="0"/>
                <a:ea typeface="宋体" panose="02010600030101010101" pitchFamily="2" charset="-122"/>
              </a:rPr>
              <a:t>的各个元素的值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x-none" sz="2400" b="1" dirty="0">
                <a:latin typeface="Times New Roman" panose="02020603050405020304" pitchFamily="2" charset="0"/>
                <a:ea typeface="宋体" panose="02010600030101010101" pitchFamily="2" charset="-122"/>
              </a:rPr>
              <a:t>return(TE) ;</a:t>
            </a:r>
            <a:endParaRPr lang="en-US" altLang="x-none" sz="2400" b="1" dirty="0">
              <a:latin typeface="Times New Roman" panose="02020603050405020304" pitchFamily="2" charset="0"/>
              <a:ea typeface="宋体" panose="02010600030101010101" pitchFamily="2" charset="-122"/>
            </a:endParaRPr>
          </a:p>
          <a:p>
            <a:pPr marL="355600" lvl="1" indent="0" eaLnBrk="1" hangingPunct="1"/>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求最小生成树的</a:t>
            </a:r>
            <a:r>
              <a:rPr lang="en-US" altLang="x-none" sz="2400" b="1" dirty="0">
                <a:latin typeface="Times New Roman" panose="02020603050405020304" pitchFamily="2" charset="0"/>
                <a:ea typeface="宋体" panose="02010600030101010101" pitchFamily="2" charset="-122"/>
              </a:rPr>
              <a:t>Prime</a:t>
            </a:r>
            <a:r>
              <a:rPr lang="zh-CN" altLang="en-US" sz="2400" b="1" dirty="0">
                <a:latin typeface="Times New Roman" panose="02020603050405020304" pitchFamily="2" charset="0"/>
                <a:ea typeface="宋体" panose="02010600030101010101" pitchFamily="2" charset="-122"/>
              </a:rPr>
              <a:t>算法   *</a:t>
            </a:r>
            <a:r>
              <a:rPr lang="en-US" altLang="x-none" sz="2400" b="1" dirty="0">
                <a:latin typeface="Times New Roman" panose="02020603050405020304" pitchFamily="2" charset="0"/>
                <a:ea typeface="宋体" panose="02010600030101010101" pitchFamily="2" charset="-122"/>
              </a:rPr>
              <a:t>/ </a:t>
            </a:r>
            <a:endParaRPr lang="en-US" altLang="x-none" sz="2400" b="1" dirty="0">
              <a:latin typeface="Times New Roman" panose="02020603050405020304" pitchFamily="2" charset="0"/>
              <a:ea typeface="宋体" panose="02010600030101010101"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21218" name="表格 521217"/>
          <p:cNvGraphicFramePr/>
          <p:nvPr/>
        </p:nvGraphicFramePr>
        <p:xfrm>
          <a:off x="1981200" y="803275"/>
          <a:ext cx="8435975" cy="5378450"/>
        </p:xfrm>
        <a:graphic>
          <a:graphicData uri="http://schemas.openxmlformats.org/drawingml/2006/table">
            <a:tbl>
              <a:tblPr/>
              <a:tblGrid>
                <a:gridCol w="1593850"/>
                <a:gridCol w="649605"/>
                <a:gridCol w="575945"/>
                <a:gridCol w="719455"/>
                <a:gridCol w="647700"/>
                <a:gridCol w="720725"/>
                <a:gridCol w="1584325"/>
                <a:gridCol w="1439545"/>
                <a:gridCol w="504825"/>
              </a:tblGrid>
              <a:tr h="895985">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zh-CN" altLang="en-US" sz="2400" b="1" dirty="0"/>
                        <a:t>             </a:t>
                      </a:r>
                      <a:r>
                        <a:rPr lang="en-US" altLang="x-none" sz="2400" b="1" dirty="0"/>
                        <a:t>i</a:t>
                      </a:r>
                      <a:endParaRPr lang="en-US" altLang="x-none" sz="2400" b="1" dirty="0"/>
                    </a:p>
                    <a:p>
                      <a:pPr marL="0" lvl="0" indent="0">
                        <a:buNone/>
                      </a:pPr>
                      <a:r>
                        <a:rPr lang="en-US" altLang="x-none" sz="2400" b="1" dirty="0"/>
                        <a:t>closedge</a:t>
                      </a:r>
                      <a:endParaRPr lang="en-US" altLang="x-none" sz="2400" b="1"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b="1" dirty="0"/>
                        <a:t>0</a:t>
                      </a:r>
                      <a:endParaRPr lang="en-US" altLang="x-none"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b="1" dirty="0"/>
                        <a:t>1</a:t>
                      </a:r>
                      <a:endParaRPr lang="en-US" altLang="x-none"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b="1" dirty="0"/>
                        <a:t>2</a:t>
                      </a:r>
                      <a:endParaRPr lang="en-US" altLang="x-none"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b="1" dirty="0"/>
                        <a:t>3</a:t>
                      </a:r>
                      <a:endParaRPr lang="en-US" altLang="x-none"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b="1" dirty="0"/>
                        <a:t>4</a:t>
                      </a:r>
                      <a:endParaRPr lang="en-US" altLang="x-none"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b="1" dirty="0"/>
                        <a:t>U</a:t>
                      </a:r>
                      <a:endParaRPr lang="en-US" altLang="x-none"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b="1" dirty="0"/>
                        <a:t>V-U</a:t>
                      </a:r>
                      <a:endParaRPr lang="en-US" altLang="x-none"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b="1" dirty="0"/>
                        <a:t>K</a:t>
                      </a:r>
                      <a:endParaRPr lang="en-US" altLang="x-none" b="1" dirty="0"/>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97255">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adjvex</a:t>
                      </a:r>
                      <a:endParaRPr lang="en-US" altLang="x-none" sz="2400" b="1" dirty="0"/>
                    </a:p>
                    <a:p>
                      <a:pPr marL="0" lvl="0" indent="0" algn="ctr">
                        <a:buNone/>
                      </a:pPr>
                      <a:r>
                        <a:rPr lang="en-US" altLang="x-none" sz="2400" b="1" dirty="0"/>
                        <a:t>lwcost</a:t>
                      </a:r>
                      <a:endParaRPr lang="en-US" altLang="x-none" sz="2400" b="1"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v</a:t>
                      </a:r>
                      <a:r>
                        <a:rPr lang="en-US" altLang="x-none" sz="2400" b="1" baseline="-20000" dirty="0"/>
                        <a:t>2</a:t>
                      </a:r>
                      <a:endParaRPr lang="en-US" altLang="x-none" sz="2400" dirty="0"/>
                    </a:p>
                    <a:p>
                      <a:pPr marL="0" lvl="0" indent="0" algn="ctr">
                        <a:buNone/>
                      </a:pPr>
                      <a:r>
                        <a:rPr lang="en-US" altLang="x-none" sz="2400" dirty="0"/>
                        <a:t>8</a:t>
                      </a:r>
                      <a:endParaRPr lang="en-US" altLang="x-none" sz="24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endParaRPr lang="zh-CN" altLang="en-US" sz="240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v</a:t>
                      </a:r>
                      <a:r>
                        <a:rPr lang="en-US" altLang="x-none" sz="2400" b="1" baseline="-20000" dirty="0"/>
                        <a:t>2</a:t>
                      </a:r>
                      <a:r>
                        <a:rPr lang="en-US" altLang="x-none" sz="2400" dirty="0"/>
                        <a:t> </a:t>
                      </a:r>
                      <a:endParaRPr lang="en-US" altLang="x-none" sz="2400" dirty="0"/>
                    </a:p>
                    <a:p>
                      <a:pPr marL="0" lvl="0" indent="0" algn="ctr">
                        <a:buNone/>
                      </a:pPr>
                      <a:r>
                        <a:rPr lang="en-US" altLang="x-none" sz="2400" b="1" dirty="0"/>
                        <a:t>7</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v</a:t>
                      </a:r>
                      <a:r>
                        <a:rPr lang="en-US" altLang="x-none" sz="2400" b="1" baseline="-20000" dirty="0"/>
                        <a:t>2</a:t>
                      </a:r>
                      <a:endParaRPr lang="en-US" altLang="x-none" sz="2400" dirty="0"/>
                    </a:p>
                    <a:p>
                      <a:pPr marL="0" lvl="0" indent="0" algn="ctr">
                        <a:buNone/>
                      </a:pPr>
                      <a:r>
                        <a:rPr lang="en-US" altLang="x-none" sz="2400" dirty="0">
                          <a:solidFill>
                            <a:schemeClr val="folHlink"/>
                          </a:solidFill>
                        </a:rPr>
                        <a:t>5</a:t>
                      </a:r>
                      <a:endParaRPr lang="en-US" altLang="x-none" sz="2400" dirty="0">
                        <a:solidFill>
                          <a:schemeClr val="folHlink"/>
                        </a:solidFill>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v</a:t>
                      </a:r>
                      <a:r>
                        <a:rPr lang="en-US" altLang="x-none" sz="2400" b="1" baseline="-20000" dirty="0"/>
                        <a:t>2</a:t>
                      </a:r>
                      <a:endParaRPr lang="en-US" altLang="x-none" sz="2400" dirty="0"/>
                    </a:p>
                    <a:p>
                      <a:pPr marL="0" lvl="0" indent="0" algn="ctr">
                        <a:buNone/>
                      </a:pPr>
                      <a:r>
                        <a:rPr lang="en-US" altLang="x-none" sz="2400" dirty="0"/>
                        <a:t>12</a:t>
                      </a:r>
                      <a:endParaRPr lang="en-US" altLang="x-none" sz="24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sz="2400" b="1" dirty="0"/>
                        <a:t>{v</a:t>
                      </a:r>
                      <a:r>
                        <a:rPr lang="en-US" altLang="x-none" sz="2400" b="1" baseline="-20000" dirty="0"/>
                        <a:t>2</a:t>
                      </a:r>
                      <a:r>
                        <a:rPr lang="en-US" altLang="x-none" sz="2400" b="1" dirty="0"/>
                        <a:t>}</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sz="2400" b="1" dirty="0"/>
                        <a:t>{v</a:t>
                      </a:r>
                      <a:r>
                        <a:rPr lang="en-US" altLang="x-none" sz="2400" b="1" baseline="-20000" dirty="0"/>
                        <a:t>1</a:t>
                      </a:r>
                      <a:r>
                        <a:rPr lang="en-US" altLang="x-none" sz="2400" b="1" dirty="0"/>
                        <a:t>, v</a:t>
                      </a:r>
                      <a:r>
                        <a:rPr lang="en-US" altLang="x-none" sz="2400" b="1" baseline="-20000" dirty="0"/>
                        <a:t>3</a:t>
                      </a:r>
                      <a:r>
                        <a:rPr lang="en-US" altLang="x-none" sz="2400" b="1" dirty="0"/>
                        <a:t>, v</a:t>
                      </a:r>
                      <a:r>
                        <a:rPr lang="en-US" altLang="x-none" sz="2400" b="1" baseline="-20000" dirty="0"/>
                        <a:t>4</a:t>
                      </a:r>
                      <a:r>
                        <a:rPr lang="en-US" altLang="x-none" sz="2400" b="1" dirty="0"/>
                        <a:t>, v</a:t>
                      </a:r>
                      <a:r>
                        <a:rPr lang="en-US" altLang="x-none" sz="2400" b="1" baseline="-20000" dirty="0"/>
                        <a:t>5</a:t>
                      </a:r>
                      <a:r>
                        <a:rPr lang="en-US" altLang="x-none" sz="2400" b="1" dirty="0"/>
                        <a:t>}</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sz="2400" b="1" dirty="0"/>
                        <a:t>3</a:t>
                      </a:r>
                      <a:endParaRPr lang="en-US" altLang="x-none" sz="2400" b="1" dirty="0"/>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96620">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adjvex</a:t>
                      </a:r>
                      <a:endParaRPr lang="en-US" altLang="x-none" sz="2400" b="1" dirty="0"/>
                    </a:p>
                    <a:p>
                      <a:pPr marL="0" lvl="0" indent="0" algn="ctr">
                        <a:buNone/>
                      </a:pPr>
                      <a:r>
                        <a:rPr lang="en-US" altLang="x-none" sz="2400" b="1" dirty="0"/>
                        <a:t>lwcost</a:t>
                      </a:r>
                      <a:endParaRPr lang="en-US" altLang="x-none" sz="2400" b="1"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v</a:t>
                      </a:r>
                      <a:r>
                        <a:rPr lang="en-US" altLang="x-none" sz="2400" b="1" baseline="-20000" dirty="0"/>
                        <a:t>4</a:t>
                      </a:r>
                      <a:endParaRPr lang="en-US" altLang="x-none" sz="2400" dirty="0"/>
                    </a:p>
                    <a:p>
                      <a:pPr marL="0" lvl="0" indent="0" algn="ctr">
                        <a:buNone/>
                      </a:pPr>
                      <a:r>
                        <a:rPr lang="en-US" altLang="x-none" sz="2400" b="1" dirty="0">
                          <a:solidFill>
                            <a:schemeClr val="folHlink"/>
                          </a:solidFill>
                        </a:rPr>
                        <a:t>4</a:t>
                      </a:r>
                      <a:endParaRPr lang="en-US" altLang="x-none" sz="2400" b="1" dirty="0">
                        <a:solidFill>
                          <a:schemeClr val="folHlink"/>
                        </a:solidFill>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endParaRPr lang="zh-CN" altLang="en-US" sz="240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v</a:t>
                      </a:r>
                      <a:r>
                        <a:rPr lang="en-US" altLang="x-none" sz="2400" b="1" baseline="-20000" dirty="0"/>
                        <a:t>2</a:t>
                      </a:r>
                      <a:endParaRPr lang="en-US" altLang="x-none" sz="2400" dirty="0"/>
                    </a:p>
                    <a:p>
                      <a:pPr marL="0" lvl="0" indent="0" algn="ctr">
                        <a:buNone/>
                      </a:pPr>
                      <a:r>
                        <a:rPr lang="en-US" altLang="x-none" sz="2400" b="1" dirty="0"/>
                        <a:t>7</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v</a:t>
                      </a:r>
                      <a:r>
                        <a:rPr lang="en-US" altLang="x-none" sz="2400" b="1" baseline="-20000" dirty="0"/>
                        <a:t>2</a:t>
                      </a:r>
                      <a:endParaRPr lang="en-US" altLang="x-none" sz="2400" dirty="0">
                        <a:solidFill>
                          <a:schemeClr val="folHlink"/>
                        </a:solidFill>
                      </a:endParaRPr>
                    </a:p>
                    <a:p>
                      <a:pPr marL="0" lvl="0" indent="0" algn="ctr">
                        <a:buNone/>
                      </a:pPr>
                      <a:r>
                        <a:rPr lang="en-US" altLang="x-none" sz="2400" dirty="0"/>
                        <a:t>0</a:t>
                      </a:r>
                      <a:endParaRPr lang="en-US" altLang="x-none" sz="24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v</a:t>
                      </a:r>
                      <a:r>
                        <a:rPr lang="en-US" altLang="x-none" sz="2400" b="1" baseline="-20000" dirty="0"/>
                        <a:t>4</a:t>
                      </a:r>
                      <a:endParaRPr lang="en-US" altLang="x-none" sz="2400" dirty="0"/>
                    </a:p>
                    <a:p>
                      <a:pPr marL="0" lvl="0" indent="0" algn="ctr">
                        <a:buNone/>
                      </a:pPr>
                      <a:r>
                        <a:rPr lang="en-US" altLang="x-none" sz="2400" dirty="0">
                          <a:solidFill>
                            <a:schemeClr val="folHlink"/>
                          </a:solidFill>
                        </a:rPr>
                        <a:t>3</a:t>
                      </a:r>
                      <a:endParaRPr lang="en-US" altLang="x-none" sz="2400" dirty="0">
                        <a:solidFill>
                          <a:schemeClr val="folHlink"/>
                        </a:solidFill>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sz="2400" b="1" dirty="0"/>
                        <a:t>{v</a:t>
                      </a:r>
                      <a:r>
                        <a:rPr lang="en-US" altLang="x-none" sz="2400" b="1" baseline="-20000" dirty="0"/>
                        <a:t>2</a:t>
                      </a:r>
                      <a:r>
                        <a:rPr lang="en-US" altLang="x-none" sz="2400" b="1" dirty="0"/>
                        <a:t>, v</a:t>
                      </a:r>
                      <a:r>
                        <a:rPr lang="en-US" altLang="x-none" sz="2400" b="1" baseline="-20000" dirty="0"/>
                        <a:t>4</a:t>
                      </a:r>
                      <a:r>
                        <a:rPr lang="en-US" altLang="x-none" sz="2400" b="1" dirty="0"/>
                        <a:t>}</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sz="2400" b="1" dirty="0"/>
                        <a:t>{v</a:t>
                      </a:r>
                      <a:r>
                        <a:rPr lang="en-US" altLang="x-none" sz="2400" b="1" baseline="-20000" dirty="0"/>
                        <a:t>1</a:t>
                      </a:r>
                      <a:r>
                        <a:rPr lang="en-US" altLang="x-none" sz="2400" b="1" dirty="0"/>
                        <a:t>, v</a:t>
                      </a:r>
                      <a:r>
                        <a:rPr lang="en-US" altLang="x-none" sz="2400" b="1" baseline="-20000" dirty="0"/>
                        <a:t>3</a:t>
                      </a:r>
                      <a:r>
                        <a:rPr lang="en-US" altLang="x-none" sz="2400" b="1" dirty="0"/>
                        <a:t>, v</a:t>
                      </a:r>
                      <a:r>
                        <a:rPr lang="en-US" altLang="x-none" sz="2400" b="1" baseline="-20000" dirty="0"/>
                        <a:t>5</a:t>
                      </a:r>
                      <a:r>
                        <a:rPr lang="en-US" altLang="x-none" sz="2400" b="1" dirty="0"/>
                        <a:t>}</a:t>
                      </a:r>
                      <a:endParaRPr lang="en-US" altLang="x-none" sz="24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sz="2400" b="1" dirty="0"/>
                        <a:t>4</a:t>
                      </a:r>
                      <a:endParaRPr lang="en-US" altLang="x-none" sz="2400" b="1" dirty="0"/>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96620">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adjvex</a:t>
                      </a:r>
                      <a:endParaRPr lang="en-US" altLang="x-none" sz="2400" b="1" dirty="0"/>
                    </a:p>
                    <a:p>
                      <a:pPr marL="0" lvl="0" indent="0" algn="ctr">
                        <a:buNone/>
                      </a:pPr>
                      <a:r>
                        <a:rPr lang="en-US" altLang="x-none" sz="2400" b="1" dirty="0"/>
                        <a:t>lwcost</a:t>
                      </a:r>
                      <a:endParaRPr lang="en-US" altLang="x-none" sz="2400" b="1"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v</a:t>
                      </a:r>
                      <a:r>
                        <a:rPr lang="en-US" altLang="x-none" sz="2400" b="1" baseline="-20000" dirty="0"/>
                        <a:t>4</a:t>
                      </a:r>
                      <a:endParaRPr lang="en-US" altLang="x-none" sz="2400" dirty="0">
                        <a:solidFill>
                          <a:schemeClr val="folHlink"/>
                        </a:solidFill>
                      </a:endParaRPr>
                    </a:p>
                    <a:p>
                      <a:pPr marL="0" lvl="0" indent="0" algn="ctr">
                        <a:buNone/>
                      </a:pPr>
                      <a:r>
                        <a:rPr lang="en-US" altLang="x-none" sz="2400" b="1" dirty="0"/>
                        <a:t>4</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endParaRPr lang="zh-CN" altLang="en-US" sz="2400" b="1"/>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v</a:t>
                      </a:r>
                      <a:r>
                        <a:rPr lang="en-US" altLang="x-none" sz="2400" b="1" baseline="-20000" dirty="0"/>
                        <a:t>5</a:t>
                      </a:r>
                      <a:endParaRPr lang="en-US" altLang="x-none" sz="2400" dirty="0"/>
                    </a:p>
                    <a:p>
                      <a:pPr marL="0" lvl="0" indent="0" algn="ctr">
                        <a:buNone/>
                      </a:pPr>
                      <a:r>
                        <a:rPr lang="en-US" altLang="x-none" sz="2400" dirty="0">
                          <a:solidFill>
                            <a:schemeClr val="folHlink"/>
                          </a:solidFill>
                        </a:rPr>
                        <a:t>6</a:t>
                      </a:r>
                      <a:endParaRPr lang="en-US" altLang="x-none" sz="2400" dirty="0">
                        <a:solidFill>
                          <a:schemeClr val="folHlink"/>
                        </a:solidFill>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v</a:t>
                      </a:r>
                      <a:r>
                        <a:rPr lang="en-US" altLang="x-none" sz="2400" b="1" baseline="-20000" dirty="0"/>
                        <a:t>2</a:t>
                      </a:r>
                      <a:endParaRPr lang="en-US" altLang="x-none" sz="2400" dirty="0">
                        <a:solidFill>
                          <a:schemeClr val="folHlink"/>
                        </a:solidFill>
                      </a:endParaRPr>
                    </a:p>
                    <a:p>
                      <a:pPr marL="0" lvl="0" indent="0" algn="ctr">
                        <a:buNone/>
                      </a:pPr>
                      <a:r>
                        <a:rPr lang="en-US" altLang="x-none" sz="2400" dirty="0"/>
                        <a:t>0</a:t>
                      </a:r>
                      <a:endParaRPr lang="en-US" altLang="x-none" sz="24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v</a:t>
                      </a:r>
                      <a:r>
                        <a:rPr lang="en-US" altLang="x-none" sz="2400" b="1" baseline="-20000" dirty="0"/>
                        <a:t>4</a:t>
                      </a:r>
                      <a:endParaRPr lang="en-US" altLang="x-none" sz="2400" dirty="0"/>
                    </a:p>
                    <a:p>
                      <a:pPr marL="0" lvl="0" indent="0" algn="ctr">
                        <a:buNone/>
                      </a:pPr>
                      <a:r>
                        <a:rPr lang="en-US" altLang="x-none" sz="2400" b="1" dirty="0"/>
                        <a:t>0</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sz="2400" b="1" dirty="0"/>
                        <a:t>{v</a:t>
                      </a:r>
                      <a:r>
                        <a:rPr lang="en-US" altLang="x-none" sz="2400" b="1" baseline="-20000" dirty="0"/>
                        <a:t>2</a:t>
                      </a:r>
                      <a:r>
                        <a:rPr lang="en-US" altLang="x-none" sz="2400" b="1" dirty="0"/>
                        <a:t>, v</a:t>
                      </a:r>
                      <a:r>
                        <a:rPr lang="en-US" altLang="x-none" sz="2400" b="1" baseline="-20000" dirty="0"/>
                        <a:t>4 </a:t>
                      </a:r>
                      <a:r>
                        <a:rPr lang="en-US" altLang="x-none" sz="2400" b="1" dirty="0"/>
                        <a:t>, v</a:t>
                      </a:r>
                      <a:r>
                        <a:rPr lang="en-US" altLang="x-none" sz="2400" b="1" baseline="-20000" dirty="0"/>
                        <a:t>5</a:t>
                      </a:r>
                      <a:r>
                        <a:rPr lang="en-US" altLang="x-none" sz="2400" b="1" dirty="0"/>
                        <a:t>}</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sz="2400" b="1" dirty="0"/>
                        <a:t>{v</a:t>
                      </a:r>
                      <a:r>
                        <a:rPr lang="en-US" altLang="x-none" sz="2400" b="1" baseline="-20000" dirty="0"/>
                        <a:t>1</a:t>
                      </a:r>
                      <a:r>
                        <a:rPr lang="en-US" altLang="x-none" sz="2400" b="1" dirty="0"/>
                        <a:t>, v</a:t>
                      </a:r>
                      <a:r>
                        <a:rPr lang="en-US" altLang="x-none" sz="2400" b="1" baseline="-20000" dirty="0"/>
                        <a:t>3</a:t>
                      </a:r>
                      <a:r>
                        <a:rPr lang="en-US" altLang="x-none" sz="2400" b="1" dirty="0"/>
                        <a:t>}</a:t>
                      </a:r>
                      <a:endParaRPr lang="en-US" altLang="x-none" sz="24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sz="2400" dirty="0"/>
                        <a:t>0</a:t>
                      </a:r>
                      <a:endParaRPr lang="en-US" altLang="x-none" sz="2400" dirty="0"/>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95985">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adjvex</a:t>
                      </a:r>
                      <a:endParaRPr lang="en-US" altLang="x-none" sz="2400" b="1" dirty="0"/>
                    </a:p>
                    <a:p>
                      <a:pPr marL="0" lvl="0" indent="0" algn="ctr">
                        <a:buNone/>
                      </a:pPr>
                      <a:r>
                        <a:rPr lang="en-US" altLang="x-none" sz="2400" b="1" dirty="0"/>
                        <a:t>lwcost</a:t>
                      </a:r>
                      <a:endParaRPr lang="en-US" altLang="x-none" sz="2400" b="1"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v</a:t>
                      </a:r>
                      <a:r>
                        <a:rPr lang="en-US" altLang="x-none" sz="2400" b="1" baseline="-20000" dirty="0"/>
                        <a:t>4</a:t>
                      </a:r>
                      <a:endParaRPr lang="en-US" altLang="x-none" sz="2400" dirty="0">
                        <a:solidFill>
                          <a:schemeClr val="folHlink"/>
                        </a:solidFill>
                      </a:endParaRPr>
                    </a:p>
                    <a:p>
                      <a:pPr marL="0" lvl="0" indent="0" algn="ctr">
                        <a:buNone/>
                      </a:pPr>
                      <a:r>
                        <a:rPr lang="en-US" altLang="x-none" sz="2400" dirty="0"/>
                        <a:t>0</a:t>
                      </a:r>
                      <a:endParaRPr lang="en-US" altLang="x-none" sz="24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endParaRPr lang="zh-CN" altLang="en-US" sz="240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v</a:t>
                      </a:r>
                      <a:r>
                        <a:rPr lang="en-US" altLang="x-none" sz="2400" b="1" baseline="-20000" dirty="0"/>
                        <a:t>5</a:t>
                      </a:r>
                      <a:endParaRPr lang="en-US" altLang="x-none" sz="2400" dirty="0"/>
                    </a:p>
                    <a:p>
                      <a:pPr marL="0" lvl="0" indent="0" algn="ctr">
                        <a:buNone/>
                      </a:pPr>
                      <a:r>
                        <a:rPr lang="en-US" altLang="x-none" sz="2400" dirty="0">
                          <a:solidFill>
                            <a:schemeClr val="folHlink"/>
                          </a:solidFill>
                        </a:rPr>
                        <a:t>6</a:t>
                      </a:r>
                      <a:endParaRPr lang="en-US" altLang="x-none" sz="2400" dirty="0">
                        <a:solidFill>
                          <a:schemeClr val="folHlink"/>
                        </a:solidFill>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v</a:t>
                      </a:r>
                      <a:r>
                        <a:rPr lang="en-US" altLang="x-none" sz="2400" b="1" baseline="-20000" dirty="0"/>
                        <a:t>2</a:t>
                      </a:r>
                      <a:endParaRPr lang="en-US" altLang="x-none" sz="2400" dirty="0">
                        <a:solidFill>
                          <a:schemeClr val="folHlink"/>
                        </a:solidFill>
                      </a:endParaRPr>
                    </a:p>
                    <a:p>
                      <a:pPr marL="0" lvl="0" indent="0" algn="ctr">
                        <a:buNone/>
                      </a:pPr>
                      <a:r>
                        <a:rPr lang="en-US" altLang="x-none" sz="2400" dirty="0"/>
                        <a:t>0</a:t>
                      </a:r>
                      <a:endParaRPr lang="en-US" altLang="x-none" sz="24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v</a:t>
                      </a:r>
                      <a:r>
                        <a:rPr lang="en-US" altLang="x-none" sz="2400" b="1" baseline="-20000" dirty="0"/>
                        <a:t>4</a:t>
                      </a:r>
                      <a:endParaRPr lang="en-US" altLang="x-none" sz="2400" dirty="0">
                        <a:solidFill>
                          <a:schemeClr val="folHlink"/>
                        </a:solidFill>
                      </a:endParaRPr>
                    </a:p>
                    <a:p>
                      <a:pPr marL="0" lvl="0" indent="0" algn="ctr">
                        <a:buNone/>
                      </a:pPr>
                      <a:r>
                        <a:rPr lang="en-US" altLang="x-none" sz="2400" dirty="0"/>
                        <a:t>0</a:t>
                      </a:r>
                      <a:endParaRPr lang="en-US" altLang="x-none" sz="24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sz="2400" b="1" dirty="0"/>
                        <a:t>{v</a:t>
                      </a:r>
                      <a:r>
                        <a:rPr lang="en-US" altLang="x-none" sz="2400" b="1" baseline="-20000" dirty="0"/>
                        <a:t>2</a:t>
                      </a:r>
                      <a:r>
                        <a:rPr lang="en-US" altLang="x-none" sz="2400" b="1" dirty="0"/>
                        <a:t>, v</a:t>
                      </a:r>
                      <a:r>
                        <a:rPr lang="en-US" altLang="x-none" sz="2400" b="1" baseline="-20000" dirty="0"/>
                        <a:t>4 </a:t>
                      </a:r>
                      <a:r>
                        <a:rPr lang="en-US" altLang="x-none" sz="2400" b="1" dirty="0"/>
                        <a:t>, v</a:t>
                      </a:r>
                      <a:r>
                        <a:rPr lang="en-US" altLang="x-none" sz="2400" b="1" baseline="-20000" dirty="0"/>
                        <a:t>5 </a:t>
                      </a:r>
                      <a:r>
                        <a:rPr lang="en-US" altLang="x-none" sz="2400" b="1" dirty="0"/>
                        <a:t>, v</a:t>
                      </a:r>
                      <a:r>
                        <a:rPr lang="en-US" altLang="x-none" sz="2400" b="1" baseline="-20000" dirty="0"/>
                        <a:t>1</a:t>
                      </a:r>
                      <a:r>
                        <a:rPr lang="en-US" altLang="x-none" sz="2400" b="1" dirty="0"/>
                        <a:t>}</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sz="2400" b="1" dirty="0"/>
                        <a:t>{v</a:t>
                      </a:r>
                      <a:r>
                        <a:rPr lang="en-US" altLang="x-none" sz="2400" b="1" baseline="-20000" dirty="0"/>
                        <a:t>3</a:t>
                      </a:r>
                      <a:r>
                        <a:rPr lang="en-US" altLang="x-none" sz="2400" b="1" dirty="0"/>
                        <a:t>}</a:t>
                      </a:r>
                      <a:endParaRPr lang="en-US" altLang="x-none" sz="24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sz="2400" dirty="0"/>
                        <a:t>2</a:t>
                      </a:r>
                      <a:endParaRPr lang="en-US" altLang="x-none" sz="2400" dirty="0"/>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95985">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adjvex</a:t>
                      </a:r>
                      <a:endParaRPr lang="en-US" altLang="x-none" sz="2400" b="1" dirty="0"/>
                    </a:p>
                    <a:p>
                      <a:pPr marL="0" lvl="0" indent="0" algn="ctr">
                        <a:buNone/>
                      </a:pPr>
                      <a:r>
                        <a:rPr lang="en-US" altLang="x-none" sz="2400" b="1" dirty="0"/>
                        <a:t>lwcost</a:t>
                      </a:r>
                      <a:endParaRPr lang="en-US" altLang="x-none" sz="2400" b="1"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v</a:t>
                      </a:r>
                      <a:r>
                        <a:rPr lang="en-US" altLang="x-none" sz="2400" b="1" baseline="-20000" dirty="0"/>
                        <a:t>4</a:t>
                      </a:r>
                      <a:endParaRPr lang="en-US" altLang="x-none" sz="2400" dirty="0">
                        <a:solidFill>
                          <a:schemeClr val="folHlink"/>
                        </a:solidFill>
                      </a:endParaRPr>
                    </a:p>
                    <a:p>
                      <a:pPr marL="0" lvl="0" indent="0" algn="ctr">
                        <a:buNone/>
                      </a:pPr>
                      <a:r>
                        <a:rPr lang="en-US" altLang="x-none" sz="2400" dirty="0"/>
                        <a:t>0</a:t>
                      </a:r>
                      <a:endParaRPr lang="en-US" altLang="x-none" sz="24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endParaRPr lang="zh-CN" altLang="en-US" sz="2400">
                        <a:solidFill>
                          <a:schemeClr val="hlink"/>
                        </a:solidFill>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v</a:t>
                      </a:r>
                      <a:r>
                        <a:rPr lang="en-US" altLang="x-none" sz="2400" b="1" baseline="-20000" dirty="0"/>
                        <a:t>5</a:t>
                      </a:r>
                      <a:endParaRPr lang="en-US" altLang="x-none" sz="2400" dirty="0"/>
                    </a:p>
                    <a:p>
                      <a:pPr marL="0" lvl="0" indent="0" algn="ctr">
                        <a:buNone/>
                      </a:pPr>
                      <a:r>
                        <a:rPr lang="en-US" altLang="x-none" sz="2400" dirty="0"/>
                        <a:t>0</a:t>
                      </a:r>
                      <a:endParaRPr lang="en-US" altLang="x-none" sz="24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v</a:t>
                      </a:r>
                      <a:r>
                        <a:rPr lang="en-US" altLang="x-none" sz="2400" b="1" baseline="-20000" dirty="0"/>
                        <a:t>2</a:t>
                      </a:r>
                      <a:endParaRPr lang="en-US" altLang="x-none" sz="2400" dirty="0">
                        <a:solidFill>
                          <a:schemeClr val="folHlink"/>
                        </a:solidFill>
                      </a:endParaRPr>
                    </a:p>
                    <a:p>
                      <a:pPr marL="0" lvl="0" indent="0" algn="ctr">
                        <a:buNone/>
                      </a:pPr>
                      <a:r>
                        <a:rPr lang="en-US" altLang="x-none" sz="2400" dirty="0"/>
                        <a:t>0</a:t>
                      </a:r>
                      <a:endParaRPr lang="en-US" altLang="x-none" sz="24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v</a:t>
                      </a:r>
                      <a:r>
                        <a:rPr lang="en-US" altLang="x-none" sz="2400" b="1" baseline="-20000" dirty="0"/>
                        <a:t>4</a:t>
                      </a:r>
                      <a:endParaRPr lang="en-US" altLang="x-none" sz="2400" dirty="0">
                        <a:solidFill>
                          <a:schemeClr val="folHlink"/>
                        </a:solidFill>
                      </a:endParaRPr>
                    </a:p>
                    <a:p>
                      <a:pPr marL="0" lvl="0" indent="0" algn="ctr">
                        <a:buNone/>
                      </a:pPr>
                      <a:r>
                        <a:rPr lang="en-US" altLang="x-none" sz="2400" dirty="0"/>
                        <a:t>0</a:t>
                      </a:r>
                      <a:endParaRPr lang="en-US" altLang="x-none" sz="24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sz="2400" b="1" dirty="0"/>
                        <a:t>{v</a:t>
                      </a:r>
                      <a:r>
                        <a:rPr lang="en-US" altLang="x-none" sz="2400" b="1" baseline="-20000" dirty="0"/>
                        <a:t>2</a:t>
                      </a:r>
                      <a:r>
                        <a:rPr lang="en-US" altLang="x-none" sz="2400" b="1" dirty="0"/>
                        <a:t>, v</a:t>
                      </a:r>
                      <a:r>
                        <a:rPr lang="en-US" altLang="x-none" sz="2400" b="1" baseline="-20000" dirty="0"/>
                        <a:t>4</a:t>
                      </a:r>
                      <a:r>
                        <a:rPr lang="en-US" altLang="x-none" sz="2400" b="1" dirty="0"/>
                        <a:t>, v</a:t>
                      </a:r>
                      <a:r>
                        <a:rPr lang="en-US" altLang="x-none" sz="2400" b="1" baseline="-20000" dirty="0"/>
                        <a:t>5 </a:t>
                      </a:r>
                      <a:r>
                        <a:rPr lang="en-US" altLang="x-none" sz="2400" b="1" dirty="0"/>
                        <a:t>, v</a:t>
                      </a:r>
                      <a:r>
                        <a:rPr lang="en-US" altLang="x-none" sz="2400" b="1" baseline="-20000" dirty="0"/>
                        <a:t>1 </a:t>
                      </a:r>
                      <a:r>
                        <a:rPr lang="en-US" altLang="x-none" sz="2400" b="1" dirty="0"/>
                        <a:t>, v</a:t>
                      </a:r>
                      <a:r>
                        <a:rPr lang="en-US" altLang="x-none" sz="2400" b="1" baseline="-20000" dirty="0"/>
                        <a:t>3</a:t>
                      </a:r>
                      <a:r>
                        <a:rPr lang="en-US" altLang="x-none" sz="2400" b="1" dirty="0"/>
                        <a:t>}</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sz="2400" b="1" dirty="0"/>
                        <a:t>{}</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endParaRPr lang="zh-CN" altLang="en-US" sz="2400"/>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475211" name="直接连接符 521291"/>
          <p:cNvSpPr/>
          <p:nvPr/>
        </p:nvSpPr>
        <p:spPr>
          <a:xfrm>
            <a:off x="1981200" y="808038"/>
            <a:ext cx="1593850" cy="892175"/>
          </a:xfrm>
          <a:prstGeom prst="line">
            <a:avLst/>
          </a:prstGeom>
          <a:ln w="28575" cap="flat" cmpd="sng">
            <a:solidFill>
              <a:schemeClr val="tx1"/>
            </a:solidFill>
            <a:prstDash val="solid"/>
            <a:round/>
            <a:headEnd type="none" w="med" len="med"/>
            <a:tailEnd type="none" w="med" len="med"/>
          </a:ln>
        </p:spPr>
      </p:sp>
      <p:sp>
        <p:nvSpPr>
          <p:cNvPr id="475212" name="矩形 521292"/>
          <p:cNvSpPr/>
          <p:nvPr/>
        </p:nvSpPr>
        <p:spPr>
          <a:xfrm>
            <a:off x="2063750" y="188913"/>
            <a:ext cx="8280400" cy="431800"/>
          </a:xfrm>
          <a:prstGeom prst="rect">
            <a:avLst/>
          </a:prstGeom>
          <a:noFill/>
          <a:ln w="9525">
            <a:noFill/>
          </a:ln>
        </p:spPr>
        <p:txBody>
          <a:bodyPr wrap="none" anchor="ctr"/>
          <a:p>
            <a:pPr algn="ctr"/>
            <a:r>
              <a:rPr lang="zh-CN" altLang="en-US" sz="2400" b="1" dirty="0">
                <a:latin typeface="Times New Roman" panose="02020603050405020304" pitchFamily="2" charset="0"/>
                <a:ea typeface="宋体" panose="02010600030101010101" pitchFamily="2" charset="-122"/>
              </a:rPr>
              <a:t>表</a:t>
            </a:r>
            <a:r>
              <a:rPr lang="en-US" altLang="x-none" sz="2400" b="1" dirty="0">
                <a:latin typeface="Times New Roman" panose="02020603050405020304" pitchFamily="2" charset="0"/>
                <a:ea typeface="宋体" panose="02010600030101010101" pitchFamily="2" charset="-122"/>
              </a:rPr>
              <a:t>7-1  </a:t>
            </a:r>
            <a:r>
              <a:rPr lang="zh-CN" altLang="en-US" sz="2400" b="1" dirty="0">
                <a:latin typeface="Times New Roman" panose="02020603050405020304" pitchFamily="2" charset="0"/>
                <a:ea typeface="宋体" panose="02010600030101010101" pitchFamily="2" charset="-122"/>
              </a:rPr>
              <a:t>构造过程中辅组数组</a:t>
            </a:r>
            <a:r>
              <a:rPr lang="en-US" altLang="x-none" sz="2400" b="1" dirty="0">
                <a:latin typeface="Times New Roman" panose="02020603050405020304" pitchFamily="2" charset="0"/>
                <a:ea typeface="宋体" panose="02010600030101010101" pitchFamily="2" charset="-122"/>
              </a:rPr>
              <a:t>closedge</a:t>
            </a:r>
            <a:r>
              <a:rPr lang="zh-CN" altLang="en-US" sz="2400" b="1" dirty="0">
                <a:latin typeface="Times New Roman" panose="02020603050405020304" pitchFamily="2" charset="0"/>
                <a:ea typeface="宋体" panose="02010600030101010101" pitchFamily="2" charset="-122"/>
              </a:rPr>
              <a:t>中各分量的值的变化情况</a:t>
            </a:r>
            <a:endParaRPr lang="zh-CN" altLang="en-US" sz="2400" b="1" dirty="0">
              <a:latin typeface="Times New Roman" panose="02020603050405020304" pitchFamily="2"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3_Soaring">
  <a:themeElements>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fontScheme name="">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9CAFF"/>
        </a:accent5>
        <a:accent6>
          <a:srgbClr val="5BB7E5"/>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1E1E1"/>
        </a:accent5>
        <a:accent6>
          <a:srgbClr val="D2D2D2"/>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CC66"/>
        </a:dk2>
        <a:lt2>
          <a:srgbClr val="000000"/>
        </a:lt2>
        <a:accent1>
          <a:srgbClr val="0099CC"/>
        </a:accent1>
        <a:accent2>
          <a:srgbClr val="009999"/>
        </a:accent2>
        <a:accent3>
          <a:srgbClr val="AAC1C1"/>
        </a:accent3>
        <a:accent4>
          <a:srgbClr val="DCDCDC"/>
        </a:accent4>
        <a:accent5>
          <a:srgbClr val="AACAE2"/>
        </a:accent5>
        <a:accent6>
          <a:srgbClr val="008989"/>
        </a:accent6>
        <a:hlink>
          <a:srgbClr val="6600CC"/>
        </a:hlink>
        <a:folHlink>
          <a:srgbClr val="FFFF00"/>
        </a:folHlink>
      </a:clrScheme>
      <a:clrMap bg1="lt1" tx1="dk1" bg2="lt2" tx2="dk2" accent1="accent1" accent2="accent2" accent3="accent3" accent4="accent4" accent5="accent5" accent6="accent6" hlink="hlink" folHlink="folHlink"/>
    </a:extraClrScheme>
    <a:extraClrScheme>
      <a:clrScheme name="">
        <a:dk1>
          <a:srgbClr val="FFFFFF"/>
        </a:dk1>
        <a:lt1>
          <a:srgbClr val="993300"/>
        </a:lt1>
        <a:dk2>
          <a:srgbClr val="FFCC66"/>
        </a:dk2>
        <a:lt2>
          <a:srgbClr val="000000"/>
        </a:lt2>
        <a:accent1>
          <a:srgbClr val="FF6633"/>
        </a:accent1>
        <a:accent2>
          <a:srgbClr val="CC6600"/>
        </a:accent2>
        <a:accent3>
          <a:srgbClr val="CAADAA"/>
        </a:accent3>
        <a:accent4>
          <a:srgbClr val="DCDCDC"/>
        </a:accent4>
        <a:accent5>
          <a:srgbClr val="FFB9AD"/>
        </a:accent5>
        <a:accent6>
          <a:srgbClr val="B75B00"/>
        </a:accent6>
        <a:hlink>
          <a:srgbClr val="CC0000"/>
        </a:hlink>
        <a:folHlink>
          <a:srgbClr val="FFFF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39327</Words>
  <Application>WPS 演示</Application>
  <PresentationFormat>宽屏</PresentationFormat>
  <Paragraphs>3085</Paragraphs>
  <Slides>153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153</vt:i4>
      </vt:variant>
    </vt:vector>
  </HeadingPairs>
  <TitlesOfParts>
    <vt:vector size="165" baseType="lpstr">
      <vt:lpstr>Arial</vt:lpstr>
      <vt:lpstr>宋体</vt:lpstr>
      <vt:lpstr>Wingdings</vt:lpstr>
      <vt:lpstr>Arial Unicode MS</vt:lpstr>
      <vt:lpstr>Calibri Light</vt:lpstr>
      <vt:lpstr>Calibri</vt:lpstr>
      <vt:lpstr>微软雅黑</vt:lpstr>
      <vt:lpstr>Times New Roman</vt:lpstr>
      <vt:lpstr>楷体_GB2312</vt:lpstr>
      <vt:lpstr>Symbol</vt:lpstr>
      <vt:lpstr>新宋体</vt:lpstr>
      <vt:lpstr>3_Soaring</vt:lpstr>
      <vt:lpstr>第7章  图</vt:lpstr>
      <vt:lpstr>PowerPoint 演示文稿</vt:lpstr>
      <vt:lpstr>7.1  图的基本概念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7.1.2  图的抽象数据类型定义</vt:lpstr>
      <vt:lpstr>PowerPoint 演示文稿</vt:lpstr>
      <vt:lpstr>PowerPoint 演示文稿</vt:lpstr>
      <vt:lpstr>7.2  图的存储结构</vt:lpstr>
      <vt:lpstr>7.2.1  邻接矩阵(数组)表示法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7.2.2  邻接链表法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7.2.3  十字链表法</vt:lpstr>
      <vt:lpstr>PowerPoint 演示文稿</vt:lpstr>
      <vt:lpstr>PowerPoint 演示文稿</vt:lpstr>
      <vt:lpstr>PowerPoint 演示文稿</vt:lpstr>
      <vt:lpstr>PowerPoint 演示文稿</vt:lpstr>
      <vt:lpstr>7.2.4  邻接多重表</vt:lpstr>
      <vt:lpstr>PowerPoint 演示文稿</vt:lpstr>
      <vt:lpstr>PowerPoint 演示文稿</vt:lpstr>
      <vt:lpstr>PowerPoint 演示文稿</vt:lpstr>
      <vt:lpstr>PowerPoint 演示文稿</vt:lpstr>
      <vt:lpstr>7.2.5  图的边表存储结构</vt:lpstr>
      <vt:lpstr>PowerPoint 演示文稿</vt:lpstr>
      <vt:lpstr>PowerPoint 演示文稿</vt:lpstr>
      <vt:lpstr>7.3  图的遍历</vt:lpstr>
      <vt:lpstr>7.3.1  深度优先搜索算法</vt:lpstr>
      <vt:lpstr>PowerPoint 演示文稿</vt:lpstr>
      <vt:lpstr>PowerPoint 演示文稿</vt:lpstr>
      <vt:lpstr>PowerPoint 演示文稿</vt:lpstr>
      <vt:lpstr>PowerPoint 演示文稿</vt:lpstr>
      <vt:lpstr>7.3.2  广度优先搜索算法</vt:lpstr>
      <vt:lpstr>PowerPoint 演示文稿</vt:lpstr>
      <vt:lpstr>PowerPoint 演示文稿</vt:lpstr>
      <vt:lpstr>PowerPoint 演示文稿</vt:lpstr>
      <vt:lpstr>PowerPoint 演示文稿</vt:lpstr>
      <vt:lpstr>PowerPoint 演示文稿</vt:lpstr>
      <vt:lpstr>7.4   图的连通性问题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7.4.2  有向图的强连通分量</vt:lpstr>
      <vt:lpstr>PowerPoint 演示文稿</vt:lpstr>
      <vt:lpstr>PowerPoint 演示文稿</vt:lpstr>
      <vt:lpstr>PowerPoint 演示文稿</vt:lpstr>
      <vt:lpstr>PowerPoint 演示文稿</vt:lpstr>
      <vt:lpstr>PowerPoint 演示文稿</vt:lpstr>
      <vt:lpstr>7.5  最小生成树</vt:lpstr>
      <vt:lpstr>PowerPoint 演示文稿</vt:lpstr>
      <vt:lpstr>PowerPoint 演示文稿</vt:lpstr>
      <vt:lpstr>7.5.1  普里姆(Prim)算法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7.5.2  克鲁斯卡尔(Kruskal)算法</vt:lpstr>
      <vt:lpstr>PowerPoint 演示文稿</vt:lpstr>
      <vt:lpstr>PowerPoint 演示文稿</vt:lpstr>
      <vt:lpstr>PowerPoint 演示文稿</vt:lpstr>
      <vt:lpstr>PowerPoint 演示文稿</vt:lpstr>
      <vt:lpstr>PowerPoint 演示文稿</vt:lpstr>
      <vt:lpstr>PowerPoint 演示文稿</vt:lpstr>
      <vt:lpstr>7.6  有向无环图及其应用</vt:lpstr>
      <vt:lpstr>PowerPoint 演示文稿</vt:lpstr>
      <vt:lpstr>7.6.1  拓扑排序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7.6.2  关键路径(Critical Path)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7.7   最短路径</vt:lpstr>
      <vt:lpstr>7.7.1  单源点最短路径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7.7.2   每一对顶点间的最短路径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习 题 七</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 gege</dc:creator>
  <cp:lastModifiedBy>Da明Xing</cp:lastModifiedBy>
  <cp:revision>1</cp:revision>
  <dcterms:created xsi:type="dcterms:W3CDTF">2017-12-06T04:58:48Z</dcterms:created>
  <dcterms:modified xsi:type="dcterms:W3CDTF">2017-12-06T05:00:06Z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