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rgbClr val="336600"/>
        </a:solidFill>
        <a:effectLst/>
      </p:bgPr>
    </p:bg>
    <p:spTree>
      <p:nvGrpSpPr>
        <p:cNvPr id="1" name=""/>
        <p:cNvGrpSpPr/>
        <p:nvPr/>
      </p:nvGrpSpPr>
      <p:grpSpPr/>
      <p:grpSp>
        <p:nvGrpSpPr>
          <p:cNvPr id="4098" name="组合 6145"/>
          <p:cNvGrpSpPr/>
          <p:nvPr/>
        </p:nvGrpSpPr>
        <p:grpSpPr>
          <a:xfrm>
            <a:off x="-1377949" y="1552575"/>
            <a:ext cx="13569949" cy="5305425"/>
            <a:chOff x="0" y="0"/>
            <a:chExt cx="6412" cy="3342"/>
          </a:xfrm>
        </p:grpSpPr>
        <p:sp>
          <p:nvSpPr>
            <p:cNvPr id="4099" name="未知"/>
            <p:cNvSpPr/>
            <p:nvPr/>
          </p:nvSpPr>
          <p:spPr>
            <a:xfrm>
              <a:off x="2713" y="729"/>
              <a:ext cx="3699" cy="2613"/>
            </a:xfrm>
            <a:custGeom>
              <a:avLst/>
              <a:gdLst/>
              <a:ahLst/>
              <a:cxnLst/>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4100" name="任意多边形 6147"/>
            <p:cNvSpPr/>
            <p:nvPr/>
          </p:nvSpPr>
          <p:spPr>
            <a:xfrm>
              <a:off x="0" y="0"/>
              <a:ext cx="4237" cy="3342"/>
            </a:xfrm>
            <a:custGeom>
              <a:avLst/>
              <a:gdLst/>
              <a:ahLst/>
              <a:cxnLst>
                <a:cxn ang="270">
                  <a:pos x="3977" y="0"/>
                </a:cxn>
                <a:cxn ang="0">
                  <a:pos x="21600" y="21231"/>
                </a:cxn>
                <a:cxn ang="180">
                  <a:pos x="0" y="21231"/>
                </a:cxn>
              </a:cxnLst>
              <a:pathLst>
                <a:path w="21600" h="21231" fill="none">
                  <a:moveTo>
                    <a:pt x="3977" y="0"/>
                  </a:moveTo>
                  <a:cubicBezTo>
                    <a:pt x="14012" y="1869"/>
                    <a:pt x="21600" y="10664"/>
                    <a:pt x="21600" y="21231"/>
                  </a:cubicBezTo>
                </a:path>
                <a:path w="21600" h="21231" stroke="0">
                  <a:moveTo>
                    <a:pt x="3977" y="0"/>
                  </a:moveTo>
                  <a:cubicBezTo>
                    <a:pt x="14012" y="1869"/>
                    <a:pt x="21600" y="10664"/>
                    <a:pt x="21600" y="21231"/>
                  </a:cubicBezTo>
                  <a:lnTo>
                    <a:pt x="0" y="21231"/>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6149" name="标题 6148"/>
          <p:cNvSpPr>
            <a:spLocks noGrp="1"/>
          </p:cNvSpPr>
          <p:nvPr>
            <p:ph type="ctrTitle" sz="quarter"/>
          </p:nvPr>
        </p:nvSpPr>
        <p:spPr>
          <a:xfrm>
            <a:off x="1725084" y="762000"/>
            <a:ext cx="10363200" cy="1143000"/>
          </a:xfrm>
          <a:prstGeom prst="rect">
            <a:avLst/>
          </a:prstGeom>
          <a:noFill/>
          <a:ln w="9525">
            <a:noFill/>
          </a:ln>
        </p:spPr>
        <p:txBody>
          <a:bodyPr lIns="92075" tIns="46038" rIns="92075" bIns="46038" anchor="b"/>
          <a:lstStyle>
            <a:lvl1pPr lvl="0">
              <a:defRPr/>
            </a:lvl1pPr>
          </a:lstStyle>
          <a:p>
            <a:pPr lvl="0" fontAlgn="base"/>
            <a:r>
              <a:rPr lang="zh-CN" altLang="en-US" strike="noStrike" noProof="1"/>
              <a:t>单击此处编辑母版标题样式</a:t>
            </a:r>
            <a:endParaRPr lang="zh-CN" altLang="en-US" strike="noStrike" noProof="1"/>
          </a:p>
        </p:txBody>
      </p:sp>
      <p:sp>
        <p:nvSpPr>
          <p:cNvPr id="6150" name="副标题 6149"/>
          <p:cNvSpPr>
            <a:spLocks noGrp="1"/>
          </p:cNvSpPr>
          <p:nvPr>
            <p:ph type="subTitle" sz="quarter" idx="1"/>
          </p:nvPr>
        </p:nvSpPr>
        <p:spPr>
          <a:xfrm>
            <a:off x="914400" y="3429000"/>
            <a:ext cx="8534400" cy="1752600"/>
          </a:xfrm>
          <a:prstGeom prst="rect">
            <a:avLst/>
          </a:prstGeom>
          <a:noFill/>
          <a:ln w="9525">
            <a:noFill/>
          </a:ln>
        </p:spPr>
        <p:txBody>
          <a:bodyPr lIns="92075" tIns="46038" rIns="92075" bIns="46038" anchor="ct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a:t>单击此处编辑母版副标题样式</a:t>
            </a:r>
            <a:endParaRPr lang="zh-CN" altLang="en-US" strike="noStrike" noProof="1"/>
          </a:p>
        </p:txBody>
      </p:sp>
      <p:sp>
        <p:nvSpPr>
          <p:cNvPr id="6151" name="日期占位符 6150"/>
          <p:cNvSpPr>
            <a:spLocks noGrp="1"/>
          </p:cNvSpPr>
          <p:nvPr>
            <p:ph type="dt" sz="quarter"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eaLnBrk="1" fontAlgn="base" hangingPunct="1"/>
            <a:endParaRPr lang="zh-CN" altLang="en-US" strike="noStrike" noProof="1" dirty="0">
              <a:latin typeface="Times New Roman" panose="02020603050405020304" pitchFamily="2" charset="0"/>
            </a:endParaRPr>
          </a:p>
        </p:txBody>
      </p:sp>
      <p:sp>
        <p:nvSpPr>
          <p:cNvPr id="6152" name="页脚占位符 6151"/>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eaLnBrk="1" fontAlgn="base" hangingPunct="1"/>
            <a:endParaRPr lang="zh-CN" altLang="en-US" strike="noStrike" noProof="1" dirty="0">
              <a:latin typeface="Times New Roman" panose="02020603050405020304" pitchFamily="2" charset="0"/>
            </a:endParaRPr>
          </a:p>
        </p:txBody>
      </p:sp>
      <p:sp>
        <p:nvSpPr>
          <p:cNvPr id="6153" name="灯片编号占位符 6152"/>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14400" y="609600"/>
            <a:ext cx="7622209"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4400"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9632" y="1981200"/>
            <a:ext cx="5077968"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latin typeface="Times New Roman" panose="02020603050405020304" pitchFamily="2"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p:grpSp>
        <p:nvGrpSpPr>
          <p:cNvPr id="2050" name="组合 5121"/>
          <p:cNvGrpSpPr/>
          <p:nvPr/>
        </p:nvGrpSpPr>
        <p:grpSpPr>
          <a:xfrm>
            <a:off x="0" y="1588"/>
            <a:ext cx="12177184" cy="6845300"/>
            <a:chOff x="0" y="0"/>
            <a:chExt cx="5753" cy="4312"/>
          </a:xfrm>
        </p:grpSpPr>
        <p:sp>
          <p:nvSpPr>
            <p:cNvPr id="2051" name="未知"/>
            <p:cNvSpPr/>
            <p:nvPr/>
          </p:nvSpPr>
          <p:spPr>
            <a:xfrm>
              <a:off x="3394" y="998"/>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182F76"/>
                </a:gs>
                <a:gs pos="100000">
                  <a:schemeClr val="accent2"/>
                </a:gs>
              </a:gsLst>
              <a:lin ang="0" scaled="1"/>
              <a:tileRect/>
            </a:gradFill>
            <a:ln w="9525">
              <a:noFill/>
            </a:ln>
          </p:spPr>
          <p:txBody>
            <a:bodyPr/>
            <a:p>
              <a:endParaRPr lang="zh-CN" altLang="en-US" sz="2400"/>
            </a:p>
          </p:txBody>
        </p:sp>
        <p:sp>
          <p:nvSpPr>
            <p:cNvPr id="2052" name="任意多边形 5123"/>
            <p:cNvSpPr/>
            <p:nvPr/>
          </p:nvSpPr>
          <p:spPr>
            <a:xfrm>
              <a:off x="0" y="0"/>
              <a:ext cx="5298" cy="431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cmpd="sng">
              <a:solidFill>
                <a:schemeClr val="accent2"/>
              </a:solidFill>
              <a:prstDash val="solid"/>
              <a:round/>
              <a:headEnd type="none" w="med" len="med"/>
              <a:tailEnd type="none" w="med" len="med"/>
            </a:ln>
          </p:spPr>
          <p:txBody>
            <a:bodyPr/>
            <a:p>
              <a:endParaRPr lang="zh-CN" altLang="en-US" sz="2400"/>
            </a:p>
          </p:txBody>
        </p:sp>
      </p:grpSp>
      <p:sp>
        <p:nvSpPr>
          <p:cNvPr id="5125" name="标题 5124"/>
          <p:cNvSpPr>
            <a:spLocks noGrp="1"/>
          </p:cNvSpPr>
          <p:nvPr>
            <p:ph type="title"/>
          </p:nvPr>
        </p:nvSpPr>
        <p:spPr>
          <a:xfrm>
            <a:off x="914400" y="609600"/>
            <a:ext cx="10363200" cy="1143000"/>
          </a:xfrm>
          <a:prstGeom prst="rect">
            <a:avLst/>
          </a:prstGeom>
          <a:noFill/>
          <a:ln w="9525">
            <a:noFill/>
          </a:ln>
        </p:spPr>
        <p:txBody>
          <a:bodyPr lIns="92075" tIns="46038" rIns="92075" bIns="46038" anchor="ctr"/>
          <a:p>
            <a:pPr lvl="0" fontAlgn="base"/>
            <a:r>
              <a:rPr lang="zh-CN" altLang="en-US" strike="noStrike" noProof="1"/>
              <a:t>单击此处编辑母版标题样式</a:t>
            </a:r>
            <a:endParaRPr lang="zh-CN" altLang="en-US" strike="noStrike" noProof="1"/>
          </a:p>
        </p:txBody>
      </p:sp>
      <p:sp>
        <p:nvSpPr>
          <p:cNvPr id="5126" name="日期占位符 5125"/>
          <p:cNvSpPr>
            <a:spLocks noGrp="1"/>
          </p:cNvSpPr>
          <p:nvPr>
            <p:ph type="dt" sz="half" idx="2"/>
          </p:nvPr>
        </p:nvSpPr>
        <p:spPr>
          <a:xfrm>
            <a:off x="914400" y="6248400"/>
            <a:ext cx="2540000" cy="457200"/>
          </a:xfrm>
          <a:prstGeom prst="rect">
            <a:avLst/>
          </a:prstGeom>
          <a:noFill/>
          <a:ln w="9525">
            <a:noFill/>
          </a:ln>
        </p:spPr>
        <p:txBody>
          <a:bodyPr lIns="92075" tIns="46038" rIns="92075" bIns="46038" anchor="ctr"/>
          <a:lstStyle>
            <a:lvl1pP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7" name="页脚占位符 5126"/>
          <p:cNvSpPr>
            <a:spLocks noGrp="1"/>
          </p:cNvSpPr>
          <p:nvPr>
            <p:ph type="ftr" sz="quarter" idx="3"/>
          </p:nvPr>
        </p:nvSpPr>
        <p:spPr>
          <a:xfrm>
            <a:off x="4165600" y="6248400"/>
            <a:ext cx="3860800" cy="457200"/>
          </a:xfrm>
          <a:prstGeom prst="rect">
            <a:avLst/>
          </a:prstGeom>
          <a:noFill/>
          <a:ln w="9525">
            <a:noFill/>
          </a:ln>
        </p:spPr>
        <p:txBody>
          <a:bodyPr lIns="92075" tIns="46038" rIns="92075" bIns="46038" anchor="ctr"/>
          <a:lstStyle>
            <a:lvl1pPr algn="ctr">
              <a:defRPr sz="1400"/>
            </a:lvl1pPr>
          </a:lstStyle>
          <a:p>
            <a:pPr lvl="0" eaLnBrk="1" fontAlgn="base" hangingPunct="1"/>
            <a:endParaRPr lang="zh-CN" altLang="en-US" strike="noStrike" noProof="1" dirty="0">
              <a:latin typeface="Times New Roman" panose="02020603050405020304" pitchFamily="2" charset="0"/>
            </a:endParaRPr>
          </a:p>
        </p:txBody>
      </p:sp>
      <p:sp>
        <p:nvSpPr>
          <p:cNvPr id="5128" name="灯片编号占位符 5127"/>
          <p:cNvSpPr>
            <a:spLocks noGrp="1"/>
          </p:cNvSpPr>
          <p:nvPr>
            <p:ph type="sldNum" sz="quarter" idx="4"/>
          </p:nvPr>
        </p:nvSpPr>
        <p:spPr>
          <a:xfrm>
            <a:off x="8737600" y="6248400"/>
            <a:ext cx="2540000" cy="457200"/>
          </a:xfrm>
          <a:prstGeom prst="rect">
            <a:avLst/>
          </a:prstGeom>
          <a:noFill/>
          <a:ln w="9525">
            <a:noFill/>
          </a:ln>
        </p:spPr>
        <p:txBody>
          <a:bodyPr lIns="92075" tIns="46038" rIns="92075" bIns="46038" anchor="ctr"/>
          <a:lstStyle>
            <a:lvl1pPr algn="r">
              <a:defRPr sz="14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cs"/>
              </a:rPr>
            </a:fld>
            <a:endParaRPr lang="zh-CN" altLang="en-US" strike="noStrike" noProof="1" dirty="0">
              <a:latin typeface="Times New Roman" panose="02020603050405020304" pitchFamily="2" charset="0"/>
            </a:endParaRPr>
          </a:p>
        </p:txBody>
      </p:sp>
      <p:sp>
        <p:nvSpPr>
          <p:cNvPr id="2057" name="文本占位符 5128"/>
          <p:cNvSpPr>
            <a:spLocks noGrp="1"/>
          </p:cNvSpPr>
          <p:nvPr>
            <p:ph type="body"/>
          </p:nvPr>
        </p:nvSpPr>
        <p:spPr>
          <a:xfrm>
            <a:off x="914400" y="1981200"/>
            <a:ext cx="10363200" cy="4114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7538" name="标题 577537"/>
          <p:cNvSpPr>
            <a:spLocks noGrp="1"/>
          </p:cNvSpPr>
          <p:nvPr>
            <p:ph type="title"/>
          </p:nvPr>
        </p:nvSpPr>
        <p:spPr>
          <a:xfrm>
            <a:off x="1676400" y="152400"/>
            <a:ext cx="8307388" cy="973138"/>
          </a:xfrm>
        </p:spPr>
        <p:txBody>
          <a:bodyPr lIns="92075" tIns="46038" rIns="92075" bIns="46038" anchor="ctr"/>
          <a:p>
            <a:pPr fontAlgn="base"/>
            <a:r>
              <a:rPr lang="zh-CN" altLang="en-US" sz="6000" b="1" strike="noStrike" noProof="1" dirty="0">
                <a:latin typeface="楷体_GB2312" pitchFamily="1" charset="-122"/>
                <a:ea typeface="楷体_GB2312" pitchFamily="1" charset="-122"/>
              </a:rPr>
              <a:t>第</a:t>
            </a:r>
            <a:r>
              <a:rPr lang="en-US" altLang="x-none" sz="6000" b="1" strike="noStrike" noProof="1" dirty="0">
                <a:latin typeface="Times New Roman" panose="02020603050405020304" pitchFamily="2" charset="0"/>
                <a:ea typeface="楷体_GB2312" pitchFamily="1" charset="-122"/>
              </a:rPr>
              <a:t>8</a:t>
            </a:r>
            <a:r>
              <a:rPr lang="zh-CN" altLang="en-US" sz="6000" b="1" strike="noStrike" noProof="1" dirty="0">
                <a:latin typeface="楷体_GB2312" pitchFamily="1" charset="-122"/>
                <a:ea typeface="楷体_GB2312" pitchFamily="1" charset="-122"/>
              </a:rPr>
              <a:t>章 动态存储管理</a:t>
            </a:r>
            <a:endParaRPr lang="zh-CN" altLang="en-US" sz="6000" b="1" strike="noStrike" noProof="1" dirty="0">
              <a:latin typeface="楷体_GB2312" pitchFamily="1" charset="-122"/>
              <a:ea typeface="楷体_GB2312" pitchFamily="1" charset="-122"/>
            </a:endParaRPr>
          </a:p>
        </p:txBody>
      </p:sp>
      <p:sp>
        <p:nvSpPr>
          <p:cNvPr id="577539" name="内容占位符 577538"/>
          <p:cNvSpPr>
            <a:spLocks noGrp="1"/>
          </p:cNvSpPr>
          <p:nvPr>
            <p:ph idx="1"/>
          </p:nvPr>
        </p:nvSpPr>
        <p:spPr>
          <a:xfrm>
            <a:off x="3886200" y="1341438"/>
            <a:ext cx="4648200" cy="838200"/>
          </a:xfrm>
        </p:spPr>
        <p:txBody>
          <a:bodyPr anchor="t"/>
          <a:p>
            <a:pPr marL="0" indent="0">
              <a:lnSpc>
                <a:spcPct val="90000"/>
              </a:lnSpc>
              <a:buNone/>
            </a:pPr>
            <a:r>
              <a:rPr lang="zh-CN" altLang="en-US" sz="2800" b="1" dirty="0"/>
              <a:t>        </a:t>
            </a:r>
            <a:r>
              <a:rPr lang="en-US" altLang="x-none" sz="5400" b="1" dirty="0">
                <a:solidFill>
                  <a:schemeClr val="tx2"/>
                </a:solidFill>
              </a:rPr>
              <a:t>8.1   </a:t>
            </a:r>
            <a:r>
              <a:rPr lang="zh-CN" altLang="en-US" sz="5400" b="1" dirty="0">
                <a:solidFill>
                  <a:schemeClr val="tx2"/>
                </a:solidFill>
                <a:ea typeface="楷体_GB2312" pitchFamily="1" charset="-122"/>
              </a:rPr>
              <a:t>概述</a:t>
            </a:r>
            <a:endParaRPr lang="zh-CN" altLang="en-US" sz="5400" b="1" dirty="0">
              <a:solidFill>
                <a:schemeClr val="tx2"/>
              </a:solidFill>
              <a:ea typeface="楷体_GB2312" pitchFamily="1" charset="-122"/>
            </a:endParaRPr>
          </a:p>
        </p:txBody>
      </p:sp>
      <p:sp>
        <p:nvSpPr>
          <p:cNvPr id="577540" name="矩形 577539"/>
          <p:cNvSpPr/>
          <p:nvPr/>
        </p:nvSpPr>
        <p:spPr>
          <a:xfrm>
            <a:off x="1676400" y="2349500"/>
            <a:ext cx="8839200" cy="4176713"/>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2" charset="0"/>
                <a:ea typeface="宋体" panose="02010600030101010101" pitchFamily="2" charset="-122"/>
              </a:rPr>
              <a:t>        程序执行过程中，</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数据</a:t>
            </a:r>
            <a:r>
              <a:rPr lang="en-US" altLang="x-none" sz="2800" b="1" dirty="0">
                <a:latin typeface="Times New Roman" panose="02020603050405020304" pitchFamily="2" charset="0"/>
                <a:ea typeface="宋体" panose="02010600030101010101" pitchFamily="2" charset="-122"/>
              </a:rPr>
              <a:t>)</a:t>
            </a:r>
            <a:r>
              <a:rPr lang="zh-CN" altLang="en-US" sz="2800" b="1" dirty="0">
                <a:latin typeface="Times New Roman" panose="02020603050405020304" pitchFamily="2" charset="0"/>
                <a:ea typeface="宋体" panose="02010600030101010101" pitchFamily="2" charset="-122"/>
              </a:rPr>
              <a:t>结构中的每一个数据元素都对应一定的存储空间，数据元素的访问都是通过对应的存储单元来进行的。存储空间的分配与管理是由操作系统或编译程序负责实现的，是一个复杂而又重要的问题，现代的存储管理往往采用动态存储管理思想。</a:t>
            </a:r>
            <a:endParaRPr lang="zh-CN" altLang="en-US" sz="2800" b="1" dirty="0">
              <a:latin typeface="Times New Roman" panose="02020603050405020304" pitchFamily="2" charset="0"/>
              <a:ea typeface="宋体" panose="02010600030101010101" pitchFamily="2" charset="-122"/>
            </a:endParaRPr>
          </a:p>
          <a:p>
            <a:pPr>
              <a:lnSpc>
                <a:spcPct val="110000"/>
              </a:lnSpc>
              <a:spcBef>
                <a:spcPct val="20000"/>
              </a:spcBef>
              <a:buClr>
                <a:schemeClr val="accent2"/>
              </a:buClr>
              <a:buSzPct val="80000"/>
              <a:buFont typeface="Wingdings" panose="05000000000000000000" pitchFamily="2" charset="2"/>
              <a:buNone/>
            </a:pPr>
            <a:r>
              <a:rPr lang="zh-CN" altLang="en-US" sz="3200" b="1" dirty="0">
                <a:solidFill>
                  <a:srgbClr val="FF1F1F"/>
                </a:solidFill>
                <a:latin typeface="Times New Roman" panose="02020603050405020304" pitchFamily="2" charset="0"/>
                <a:ea typeface="宋体" panose="02010600030101010101" pitchFamily="2" charset="-122"/>
              </a:rPr>
              <a:t>       </a:t>
            </a:r>
            <a:r>
              <a:rPr lang="zh-CN" altLang="en-US" sz="3200" b="1" dirty="0">
                <a:solidFill>
                  <a:schemeClr val="folHlink"/>
                </a:solidFill>
                <a:latin typeface="Times New Roman" panose="02020603050405020304" pitchFamily="2" charset="0"/>
                <a:ea typeface="宋体" panose="02010600030101010101" pitchFamily="2" charset="-122"/>
              </a:rPr>
              <a:t>动态存储管理</a:t>
            </a:r>
            <a:r>
              <a:rPr lang="zh-CN" altLang="en-US" sz="3200" b="1" dirty="0">
                <a:latin typeface="Times New Roman" panose="02020603050405020304" pitchFamily="2" charset="0"/>
                <a:ea typeface="宋体" panose="02010600030101010101" pitchFamily="2" charset="-122"/>
              </a:rPr>
              <a:t>：如何根据“存储请求”</a:t>
            </a:r>
            <a:r>
              <a:rPr lang="zh-CN" altLang="en-US" sz="3200" b="1" dirty="0">
                <a:solidFill>
                  <a:schemeClr val="folHlink"/>
                </a:solidFill>
                <a:latin typeface="Times New Roman" panose="02020603050405020304" pitchFamily="2" charset="0"/>
                <a:ea typeface="宋体" panose="02010600030101010101" pitchFamily="2" charset="-122"/>
              </a:rPr>
              <a:t>分配</a:t>
            </a:r>
            <a:r>
              <a:rPr lang="zh-CN" altLang="en-US" sz="3200" b="1" dirty="0">
                <a:latin typeface="Times New Roman" panose="02020603050405020304" pitchFamily="2" charset="0"/>
                <a:ea typeface="宋体" panose="02010600030101010101" pitchFamily="2" charset="-122"/>
              </a:rPr>
              <a:t>内存空间？如何</a:t>
            </a:r>
            <a:r>
              <a:rPr lang="zh-CN" altLang="en-US" sz="3200" b="1" dirty="0">
                <a:solidFill>
                  <a:schemeClr val="folHlink"/>
                </a:solidFill>
                <a:latin typeface="Times New Roman" panose="02020603050405020304" pitchFamily="2" charset="0"/>
                <a:ea typeface="宋体" panose="02010600030101010101" pitchFamily="2" charset="-122"/>
              </a:rPr>
              <a:t>回收</a:t>
            </a:r>
            <a:r>
              <a:rPr lang="zh-CN" altLang="en-US" sz="3200" b="1" dirty="0">
                <a:latin typeface="Times New Roman" panose="02020603050405020304" pitchFamily="2" charset="0"/>
                <a:ea typeface="宋体" panose="02010600030101010101" pitchFamily="2" charset="-122"/>
              </a:rPr>
              <a:t>被释放的</a:t>
            </a:r>
            <a:r>
              <a:rPr lang="en-US" altLang="x-none" sz="3200" b="1" dirty="0">
                <a:latin typeface="Times New Roman" panose="02020603050405020304" pitchFamily="2" charset="0"/>
                <a:ea typeface="宋体" panose="02010600030101010101" pitchFamily="2" charset="-122"/>
              </a:rPr>
              <a:t>(</a:t>
            </a:r>
            <a:r>
              <a:rPr lang="zh-CN" altLang="en-US" sz="3200" b="1" dirty="0">
                <a:latin typeface="Times New Roman" panose="02020603050405020304" pitchFamily="2" charset="0"/>
                <a:ea typeface="宋体" panose="02010600030101010101" pitchFamily="2" charset="-122"/>
              </a:rPr>
              <a:t>或不再使用的</a:t>
            </a:r>
            <a:r>
              <a:rPr lang="en-US" altLang="x-none" sz="3200" b="1" dirty="0">
                <a:latin typeface="Times New Roman" panose="02020603050405020304" pitchFamily="2" charset="0"/>
                <a:ea typeface="宋体" panose="02010600030101010101" pitchFamily="2" charset="-122"/>
              </a:rPr>
              <a:t>)</a:t>
            </a:r>
            <a:r>
              <a:rPr lang="zh-CN" altLang="en-US" sz="3200" b="1" dirty="0">
                <a:latin typeface="Times New Roman" panose="02020603050405020304" pitchFamily="2" charset="0"/>
                <a:ea typeface="宋体" panose="02010600030101010101" pitchFamily="2" charset="-122"/>
              </a:rPr>
              <a:t>内存空间？</a:t>
            </a:r>
            <a:r>
              <a:rPr lang="zh-CN" altLang="en-US" sz="2800" b="1" dirty="0">
                <a:latin typeface="Times New Roman" panose="02020603050405020304" pitchFamily="2" charset="0"/>
                <a:ea typeface="宋体" panose="02010600030101010101" pitchFamily="2" charset="-122"/>
              </a:rPr>
              <a:t> </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7538"/>
                                        </p:tgtEl>
                                        <p:attrNameLst>
                                          <p:attrName>style.visibility</p:attrName>
                                        </p:attrNameLst>
                                      </p:cBhvr>
                                      <p:to>
                                        <p:strVal val="visible"/>
                                      </p:to>
                                    </p:set>
                                    <p:anim calcmode="lin" valueType="num">
                                      <p:cBhvr additive="base">
                                        <p:cTn id="7" dur="500" fill="hold"/>
                                        <p:tgtEl>
                                          <p:spTgt spid="577538"/>
                                        </p:tgtEl>
                                        <p:attrNameLst>
                                          <p:attrName>ppt_x</p:attrName>
                                        </p:attrNameLst>
                                      </p:cBhvr>
                                      <p:tavLst>
                                        <p:tav tm="0">
                                          <p:val>
                                            <p:strVal val="0-#ppt_w/2"/>
                                          </p:val>
                                        </p:tav>
                                        <p:tav tm="100000">
                                          <p:val>
                                            <p:strVal val="#ppt_x"/>
                                          </p:val>
                                        </p:tav>
                                      </p:tavLst>
                                    </p:anim>
                                    <p:anim calcmode="lin" valueType="num">
                                      <p:cBhvr additive="base">
                                        <p:cTn id="8" dur="500" fill="hold"/>
                                        <p:tgtEl>
                                          <p:spTgt spid="5775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7539">
                                            <p:txEl>
                                              <p:charRg st="0" end="17"/>
                                            </p:txEl>
                                          </p:spTgt>
                                        </p:tgtEl>
                                        <p:attrNameLst>
                                          <p:attrName>style.visibility</p:attrName>
                                        </p:attrNameLst>
                                      </p:cBhvr>
                                      <p:to>
                                        <p:strVal val="visible"/>
                                      </p:to>
                                    </p:set>
                                    <p:anim calcmode="lin" valueType="num">
                                      <p:cBhvr additive="base">
                                        <p:cTn id="13" dur="500" fill="hold"/>
                                        <p:tgtEl>
                                          <p:spTgt spid="577539">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7539">
                                            <p:txEl>
                                              <p:charRg st="0" end="1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7539">
                                            <p:txEl>
                                              <p:charRg st="0" end="17"/>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7540">
                                            <p:txEl>
                                              <p:charRg st="0" end="126"/>
                                            </p:txEl>
                                          </p:spTgt>
                                        </p:tgtEl>
                                        <p:attrNameLst>
                                          <p:attrName>style.visibility</p:attrName>
                                        </p:attrNameLst>
                                      </p:cBhvr>
                                      <p:to>
                                        <p:strVal val="visible"/>
                                      </p:to>
                                    </p:set>
                                    <p:anim calcmode="lin" valueType="num">
                                      <p:cBhvr additive="base">
                                        <p:cTn id="19" dur="500" fill="hold"/>
                                        <p:tgtEl>
                                          <p:spTgt spid="577540">
                                            <p:txEl>
                                              <p:charRg st="0" end="12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7540">
                                            <p:txEl>
                                              <p:charRg st="0" end="12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7540">
                                            <p:txEl>
                                              <p:charRg st="0" end="126"/>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77540">
                                            <p:txEl>
                                              <p:charRg st="126" end="180"/>
                                            </p:txEl>
                                          </p:spTgt>
                                        </p:tgtEl>
                                        <p:attrNameLst>
                                          <p:attrName>style.visibility</p:attrName>
                                        </p:attrNameLst>
                                      </p:cBhvr>
                                      <p:to>
                                        <p:strVal val="visible"/>
                                      </p:to>
                                    </p:set>
                                    <p:anim calcmode="lin" valueType="num">
                                      <p:cBhvr additive="base">
                                        <p:cTn id="25" dur="500" fill="hold"/>
                                        <p:tgtEl>
                                          <p:spTgt spid="577540">
                                            <p:txEl>
                                              <p:charRg st="126" end="18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77540">
                                            <p:txEl>
                                              <p:charRg st="126" end="18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7540">
                                            <p:txEl>
                                              <p:charRg st="126" end="180"/>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8" grpId="0"/>
      <p:bldP spid="577539" grpId="0" build="p"/>
      <p:bldP spid="57754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0673" name="文本占位符 586753"/>
          <p:cNvSpPr>
            <a:spLocks noGrp="1"/>
          </p:cNvSpPr>
          <p:nvPr>
            <p:ph idx="1"/>
          </p:nvPr>
        </p:nvSpPr>
        <p:spPr>
          <a:xfrm>
            <a:off x="1752600" y="296863"/>
            <a:ext cx="8736013" cy="5580062"/>
          </a:xfrm>
        </p:spPr>
        <p:txBody>
          <a:bodyPr anchor="t"/>
          <a:p>
            <a:pPr marL="0" indent="0">
              <a:lnSpc>
                <a:spcPct val="110000"/>
              </a:lnSpc>
              <a:buNone/>
            </a:pPr>
            <a:r>
              <a:rPr lang="en-US" altLang="x-none" sz="4000" b="1" dirty="0">
                <a:solidFill>
                  <a:schemeClr val="folHlink"/>
                </a:solidFill>
                <a:latin typeface="宋体" panose="02010600030101010101" pitchFamily="2" charset="-122"/>
              </a:rPr>
              <a:t>3  </a:t>
            </a:r>
            <a:r>
              <a:rPr lang="zh-CN" altLang="en-US" sz="4000" b="1" dirty="0">
                <a:solidFill>
                  <a:schemeClr val="folHlink"/>
                </a:solidFill>
                <a:latin typeface="楷体_GB2312" pitchFamily="1" charset="-122"/>
                <a:ea typeface="楷体_GB2312" pitchFamily="1" charset="-122"/>
              </a:rPr>
              <a:t>请求分配的块大小不确定</a:t>
            </a:r>
            <a:endParaRPr lang="zh-CN" altLang="en-US" sz="4000" b="1" dirty="0">
              <a:solidFill>
                <a:schemeClr val="folHlink"/>
              </a:solidFill>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系统开始时，整个堆空间是一个空闲块，链表中只有一个大小为整个堆的结点，随着分配和回收的进行，链表中的结点大小和个数动态变化。</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由于链表中结点大小不同，结点中除标志域和链域之外，尚需有一个结点大小域</a:t>
            </a:r>
            <a:r>
              <a:rPr lang="en-US" altLang="x-none" sz="2800" b="1" dirty="0"/>
              <a:t>(size)</a:t>
            </a:r>
            <a:r>
              <a:rPr lang="zh-CN" altLang="en-US" sz="2800" b="1" dirty="0">
                <a:latin typeface="宋体" panose="02010600030101010101" pitchFamily="2" charset="-122"/>
              </a:rPr>
              <a:t>，以保存空闲块的大小，如</a:t>
            </a:r>
            <a:r>
              <a:rPr lang="zh-CN" altLang="en-US" sz="2800" b="1" dirty="0"/>
              <a:t>图</a:t>
            </a:r>
            <a:r>
              <a:rPr lang="en-US" altLang="x-none" sz="2800" b="1" dirty="0"/>
              <a:t>8-2(b)</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sz="2800" b="1" dirty="0">
                <a:solidFill>
                  <a:schemeClr val="folHlink"/>
                </a:solidFill>
              </a:rPr>
              <a:t>       </a:t>
            </a:r>
            <a:r>
              <a:rPr lang="zh-CN" altLang="en-US" sz="3600" b="1" dirty="0">
                <a:solidFill>
                  <a:schemeClr val="folHlink"/>
                </a:solidFill>
              </a:rPr>
              <a:t>问题</a:t>
            </a:r>
            <a:r>
              <a:rPr lang="zh-CN" altLang="en-US" sz="3600" b="1" dirty="0"/>
              <a:t>：</a:t>
            </a:r>
            <a:r>
              <a:rPr lang="zh-CN" altLang="en-US" sz="2800" b="1" dirty="0"/>
              <a:t>若用户请求分配大小为</a:t>
            </a:r>
            <a:r>
              <a:rPr lang="en-US" altLang="x-none" sz="2800" b="1" dirty="0"/>
              <a:t>n(kB)</a:t>
            </a:r>
            <a:r>
              <a:rPr lang="zh-CN" altLang="en-US" sz="2800" b="1" dirty="0"/>
              <a:t>的内存，而链表中有若干大小不小于</a:t>
            </a:r>
            <a:r>
              <a:rPr lang="en-US" altLang="x-none" sz="2800" b="1" dirty="0"/>
              <a:t>n</a:t>
            </a:r>
            <a:r>
              <a:rPr lang="zh-CN" altLang="en-US" sz="2800" b="1" dirty="0"/>
              <a:t>的空闲块时，如何分配</a:t>
            </a:r>
            <a:r>
              <a:rPr lang="en-US" altLang="x-none" sz="2800" b="1" dirty="0"/>
              <a:t>?</a:t>
            </a:r>
            <a:r>
              <a:rPr lang="zh-CN" altLang="en-US" sz="2800" b="1" dirty="0"/>
              <a:t>有</a:t>
            </a:r>
            <a:r>
              <a:rPr lang="en-US" altLang="x-none" sz="2800" b="1" dirty="0"/>
              <a:t>3</a:t>
            </a:r>
            <a:r>
              <a:rPr lang="zh-CN" altLang="en-US" sz="2800" b="1" dirty="0"/>
              <a:t>种分配策略</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1697" name="文本占位符 587777"/>
          <p:cNvSpPr>
            <a:spLocks noGrp="1"/>
          </p:cNvSpPr>
          <p:nvPr>
            <p:ph idx="1"/>
          </p:nvPr>
        </p:nvSpPr>
        <p:spPr>
          <a:xfrm>
            <a:off x="1752600" y="225425"/>
            <a:ext cx="8736013" cy="6156325"/>
          </a:xfrm>
        </p:spPr>
        <p:txBody>
          <a:bodyPr anchor="t"/>
          <a:p>
            <a:pPr marL="0" indent="0">
              <a:lnSpc>
                <a:spcPct val="110000"/>
              </a:lnSpc>
              <a:buNone/>
            </a:pPr>
            <a:r>
              <a:rPr lang="zh-CN" altLang="en-US" sz="3600" b="1" dirty="0">
                <a:solidFill>
                  <a:schemeClr val="folHlink"/>
                </a:solidFill>
                <a:latin typeface="宋体" panose="02010600030101010101" pitchFamily="2" charset="-122"/>
              </a:rPr>
              <a:t>⑴ </a:t>
            </a:r>
            <a:r>
              <a:rPr lang="zh-CN" altLang="en-US" sz="3600" b="1" dirty="0">
                <a:solidFill>
                  <a:schemeClr val="folHlink"/>
                </a:solidFill>
                <a:latin typeface="楷体_GB2312" pitchFamily="1" charset="-122"/>
                <a:ea typeface="楷体_GB2312" pitchFamily="1" charset="-122"/>
              </a:rPr>
              <a:t>首次拟合法</a:t>
            </a:r>
            <a:r>
              <a:rPr lang="en-US" altLang="x-none" sz="3600" b="1" dirty="0"/>
              <a:t>(</a:t>
            </a:r>
            <a:r>
              <a:rPr lang="en-US" altLang="x-none" sz="3600" b="1" dirty="0">
                <a:solidFill>
                  <a:schemeClr val="accent1"/>
                </a:solidFill>
              </a:rPr>
              <a:t>First fit</a:t>
            </a:r>
            <a:r>
              <a:rPr lang="en-US" altLang="x-none" sz="3600" b="1" dirty="0"/>
              <a:t>)</a:t>
            </a:r>
            <a:endParaRPr lang="en-US" altLang="x-none" sz="3600" b="1" dirty="0"/>
          </a:p>
          <a:p>
            <a:pPr marL="444500" lvl="1" indent="0">
              <a:lnSpc>
                <a:spcPct val="110000"/>
              </a:lnSpc>
              <a:buNone/>
            </a:pPr>
            <a:r>
              <a:rPr lang="en-US" altLang="x-none" b="1" dirty="0">
                <a:solidFill>
                  <a:schemeClr val="folHlink"/>
                </a:solidFill>
                <a:latin typeface="宋体" panose="02010600030101010101" pitchFamily="2" charset="-122"/>
              </a:rPr>
              <a:t>◆</a:t>
            </a:r>
            <a:r>
              <a:rPr lang="en-US" altLang="x-none" b="1" dirty="0">
                <a:solidFill>
                  <a:schemeClr val="hlink"/>
                </a:solidFill>
              </a:rPr>
              <a:t> </a:t>
            </a:r>
            <a:r>
              <a:rPr lang="zh-CN" altLang="en-US" b="1" dirty="0">
                <a:latin typeface="宋体" panose="02010600030101010101" pitchFamily="2" charset="-122"/>
              </a:rPr>
              <a:t>分配时</a:t>
            </a:r>
            <a:r>
              <a:rPr lang="zh-CN" altLang="en-US" b="1" dirty="0"/>
              <a:t>：</a:t>
            </a:r>
            <a:r>
              <a:rPr lang="zh-CN" altLang="en-US" b="1" dirty="0">
                <a:latin typeface="宋体" panose="02010600030101010101" pitchFamily="2" charset="-122"/>
              </a:rPr>
              <a:t>从表头指针开始查找可利用空间表，将找到的第一个不小于</a:t>
            </a:r>
            <a:r>
              <a:rPr lang="en-US" altLang="x-none" b="1" dirty="0"/>
              <a:t>n</a:t>
            </a:r>
            <a:r>
              <a:rPr lang="zh-CN" altLang="en-US" b="1" dirty="0">
                <a:latin typeface="宋体" panose="02010600030101010101" pitchFamily="2" charset="-122"/>
              </a:rPr>
              <a:t>的空闲块的部分</a:t>
            </a:r>
            <a:r>
              <a:rPr lang="en-US" altLang="x-none" b="1" dirty="0">
                <a:latin typeface="宋体" panose="02010600030101010101" pitchFamily="2" charset="-122"/>
              </a:rPr>
              <a:t>(</a:t>
            </a:r>
            <a:r>
              <a:rPr lang="zh-CN" altLang="en-US" b="1" dirty="0">
                <a:latin typeface="宋体" panose="02010600030101010101" pitchFamily="2" charset="-122"/>
              </a:rPr>
              <a:t>所需要大小</a:t>
            </a:r>
            <a:r>
              <a:rPr lang="en-US" altLang="x-none" b="1" dirty="0">
                <a:latin typeface="宋体" panose="02010600030101010101" pitchFamily="2" charset="-122"/>
              </a:rPr>
              <a:t>)</a:t>
            </a:r>
            <a:r>
              <a:rPr lang="zh-CN" altLang="en-US" b="1" dirty="0">
                <a:latin typeface="宋体" panose="02010600030101010101" pitchFamily="2" charset="-122"/>
              </a:rPr>
              <a:t>分配给用户，剩下部分仍然是一个空闲块结点；</a:t>
            </a:r>
            <a:endParaRPr lang="zh-CN" altLang="en-US" b="1" dirty="0">
              <a:latin typeface="宋体" panose="02010600030101010101" pitchFamily="2"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回收时</a:t>
            </a:r>
            <a:r>
              <a:rPr lang="zh-CN" altLang="en-US" b="1" dirty="0"/>
              <a:t>：</a:t>
            </a:r>
            <a:r>
              <a:rPr lang="zh-CN" altLang="en-US" b="1" dirty="0">
                <a:latin typeface="宋体" panose="02010600030101010101" pitchFamily="2" charset="-122"/>
              </a:rPr>
              <a:t>将释放的空闲块插入在链表的表头。</a:t>
            </a:r>
            <a:endParaRPr lang="zh-CN" altLang="en-US" b="1"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特点</a:t>
            </a:r>
            <a:r>
              <a:rPr lang="zh-CN" altLang="en-US" b="1" dirty="0"/>
              <a:t>：</a:t>
            </a:r>
            <a:r>
              <a:rPr lang="zh-CN" altLang="en-US" sz="2800" b="1" dirty="0">
                <a:latin typeface="宋体" panose="02010600030101010101" pitchFamily="2" charset="-122"/>
              </a:rPr>
              <a:t>分配时随机的；回收时仅需插入到表头。</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⑵</a:t>
            </a:r>
            <a:r>
              <a:rPr lang="zh-CN" altLang="en-US" sz="3600" dirty="0">
                <a:solidFill>
                  <a:schemeClr val="folHlink"/>
                </a:solidFill>
                <a:latin typeface="宋体" panose="02010600030101010101" pitchFamily="2" charset="-122"/>
              </a:rPr>
              <a:t> </a:t>
            </a:r>
            <a:r>
              <a:rPr lang="zh-CN" altLang="en-US" sz="3600" b="1" dirty="0">
                <a:solidFill>
                  <a:schemeClr val="folHlink"/>
                </a:solidFill>
                <a:latin typeface="楷体_GB2312" pitchFamily="1" charset="-122"/>
                <a:ea typeface="楷体_GB2312" pitchFamily="1" charset="-122"/>
              </a:rPr>
              <a:t>最佳拟合法</a:t>
            </a:r>
            <a:r>
              <a:rPr lang="en-US" altLang="x-none" sz="3600" b="1" dirty="0"/>
              <a:t>(</a:t>
            </a:r>
            <a:r>
              <a:rPr lang="en-US" altLang="x-none" sz="3600" b="1" dirty="0">
                <a:solidFill>
                  <a:schemeClr val="accent1"/>
                </a:solidFill>
              </a:rPr>
              <a:t>Best fit</a:t>
            </a:r>
            <a:r>
              <a:rPr lang="en-US" altLang="x-none" sz="3600" b="1" dirty="0"/>
              <a:t>)</a:t>
            </a:r>
            <a:endParaRPr lang="en-US" altLang="x-none" sz="3600" b="1" dirty="0">
              <a:latin typeface="宋体" panose="02010600030101010101" pitchFamily="2" charset="-122"/>
            </a:endParaRPr>
          </a:p>
          <a:p>
            <a:pPr marL="444500" lvl="1" indent="0">
              <a:lnSpc>
                <a:spcPct val="110000"/>
              </a:lnSpc>
              <a:buNone/>
            </a:pPr>
            <a:r>
              <a:rPr lang="en-US" altLang="x-none" b="1" dirty="0">
                <a:solidFill>
                  <a:schemeClr val="folHlink"/>
                </a:solidFill>
                <a:latin typeface="宋体" panose="02010600030101010101" pitchFamily="2" charset="-122"/>
              </a:rPr>
              <a:t>◆</a:t>
            </a:r>
            <a:r>
              <a:rPr lang="en-US" altLang="x-none" b="1" dirty="0">
                <a:solidFill>
                  <a:schemeClr val="hlink"/>
                </a:solidFill>
              </a:rPr>
              <a:t> </a:t>
            </a:r>
            <a:r>
              <a:rPr lang="zh-CN" altLang="en-US" b="1" dirty="0">
                <a:latin typeface="宋体" panose="02010600030101010101" pitchFamily="2" charset="-122"/>
              </a:rPr>
              <a:t>分配时</a:t>
            </a:r>
            <a:r>
              <a:rPr lang="zh-CN" altLang="en-US" b="1" dirty="0"/>
              <a:t>：扫描整个</a:t>
            </a:r>
            <a:r>
              <a:rPr lang="zh-CN" altLang="en-US" b="1" dirty="0">
                <a:latin typeface="宋体" panose="02010600030101010101" pitchFamily="2" charset="-122"/>
              </a:rPr>
              <a:t>可利用空间链表，找到一个大小满足要求且最接近</a:t>
            </a:r>
            <a:r>
              <a:rPr lang="en-US" altLang="x-none" b="1" dirty="0"/>
              <a:t>n</a:t>
            </a:r>
            <a:r>
              <a:rPr lang="zh-CN" altLang="en-US" b="1" dirty="0">
                <a:latin typeface="宋体" panose="02010600030101010101" pitchFamily="2" charset="-122"/>
              </a:rPr>
              <a:t>空闲块，将其中的一部分</a:t>
            </a:r>
            <a:r>
              <a:rPr lang="en-US" altLang="x-none" b="1" dirty="0">
                <a:latin typeface="宋体" panose="02010600030101010101" pitchFamily="2" charset="-122"/>
              </a:rPr>
              <a:t>(</a:t>
            </a:r>
            <a:r>
              <a:rPr lang="zh-CN" altLang="en-US" b="1" dirty="0">
                <a:latin typeface="宋体" panose="02010600030101010101" pitchFamily="2" charset="-122"/>
              </a:rPr>
              <a:t>所需要大小</a:t>
            </a:r>
            <a:r>
              <a:rPr lang="en-US" altLang="x-none" b="1" dirty="0">
                <a:latin typeface="宋体" panose="02010600030101010101" pitchFamily="2" charset="-122"/>
              </a:rPr>
              <a:t>)</a:t>
            </a:r>
            <a:r>
              <a:rPr lang="zh-CN" altLang="en-US" b="1" dirty="0">
                <a:latin typeface="宋体" panose="02010600030101010101" pitchFamily="2" charset="-122"/>
              </a:rPr>
              <a:t>分配给用户，剩下部分仍然是一个空闲块结点；</a:t>
            </a:r>
            <a:endParaRPr lang="zh-CN" altLang="en-US" b="1"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21" name="文本占位符 588801"/>
          <p:cNvSpPr>
            <a:spLocks noGrp="1"/>
          </p:cNvSpPr>
          <p:nvPr>
            <p:ph idx="1"/>
          </p:nvPr>
        </p:nvSpPr>
        <p:spPr>
          <a:xfrm>
            <a:off x="1676400" y="288925"/>
            <a:ext cx="8839200" cy="6569075"/>
          </a:xfrm>
        </p:spPr>
        <p:txBody>
          <a:bodyPr anchor="t"/>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回收时</a:t>
            </a:r>
            <a:r>
              <a:rPr lang="zh-CN" altLang="en-US" b="1" dirty="0"/>
              <a:t>：</a:t>
            </a:r>
            <a:r>
              <a:rPr lang="zh-CN" altLang="en-US" b="1" dirty="0">
                <a:latin typeface="宋体" panose="02010600030101010101" pitchFamily="2" charset="-122"/>
              </a:rPr>
              <a:t>只要将释放的空闲块插入到链表的合适位置。</a:t>
            </a:r>
            <a:endParaRPr lang="zh-CN" altLang="en-US"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为了使分配时不需要扫描整个可利用空间链表，链表组织</a:t>
            </a:r>
            <a:r>
              <a:rPr lang="en-US" altLang="x-none" sz="2800" b="1" dirty="0">
                <a:latin typeface="宋体" panose="02010600030101010101" pitchFamily="2" charset="-122"/>
              </a:rPr>
              <a:t>(</a:t>
            </a:r>
            <a:r>
              <a:rPr lang="zh-CN" altLang="en-US" sz="2800" b="1" dirty="0">
                <a:latin typeface="宋体" panose="02010600030101010101" pitchFamily="2" charset="-122"/>
              </a:rPr>
              <a:t>块回收时</a:t>
            </a:r>
            <a:r>
              <a:rPr lang="en-US" altLang="x-none" sz="2800" b="1" dirty="0">
                <a:latin typeface="宋体" panose="02010600030101010101" pitchFamily="2" charset="-122"/>
              </a:rPr>
              <a:t>)</a:t>
            </a:r>
            <a:r>
              <a:rPr lang="zh-CN" altLang="en-US" sz="2800" b="1" dirty="0">
                <a:latin typeface="宋体" panose="02010600030101010101" pitchFamily="2" charset="-122"/>
              </a:rPr>
              <a:t>成</a:t>
            </a:r>
            <a:r>
              <a:rPr lang="zh-CN" altLang="en-US" sz="2800" b="1" dirty="0">
                <a:solidFill>
                  <a:schemeClr val="folHlink"/>
                </a:solidFill>
                <a:latin typeface="宋体" panose="02010600030101010101" pitchFamily="2" charset="-122"/>
              </a:rPr>
              <a:t>按从小到大排序</a:t>
            </a:r>
            <a:r>
              <a:rPr lang="en-US" altLang="x-none" sz="2800" b="1" dirty="0">
                <a:latin typeface="宋体" panose="02010600030101010101" pitchFamily="2" charset="-122"/>
              </a:rPr>
              <a:t>(</a:t>
            </a:r>
            <a:r>
              <a:rPr lang="zh-CN" altLang="en-US" sz="2800" b="1" dirty="0">
                <a:latin typeface="宋体" panose="02010600030101010101" pitchFamily="2" charset="-122"/>
              </a:rPr>
              <a:t>升序</a:t>
            </a:r>
            <a:r>
              <a:rPr lang="en-US" altLang="x-none" sz="2800" b="1" dirty="0">
                <a:latin typeface="宋体" panose="02010600030101010101" pitchFamily="2" charset="-122"/>
              </a:rPr>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优点</a:t>
            </a:r>
            <a:r>
              <a:rPr lang="zh-CN" altLang="en-US" b="1" dirty="0"/>
              <a:t>：</a:t>
            </a:r>
            <a:r>
              <a:rPr lang="zh-CN" altLang="en-US" sz="2800" b="1" dirty="0">
                <a:latin typeface="宋体" panose="02010600030101010101" pitchFamily="2" charset="-122"/>
              </a:rPr>
              <a:t>适用于请求分配的内存块大小范围较广的系统；</a:t>
            </a:r>
            <a:endParaRPr lang="zh-CN" altLang="en-US" sz="2800" b="1"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缺点</a:t>
            </a:r>
            <a:r>
              <a:rPr lang="zh-CN" altLang="en-US" b="1" dirty="0"/>
              <a:t>：</a:t>
            </a:r>
            <a:r>
              <a:rPr lang="zh-CN" altLang="en-US" sz="2800" b="1" dirty="0">
                <a:latin typeface="宋体" panose="02010600030101010101" pitchFamily="2" charset="-122"/>
              </a:rPr>
              <a:t>系统容易产生无法分配的内存碎片；无论分配与回收，都需要查找表，最费时；</a:t>
            </a:r>
            <a:endParaRPr lang="zh-CN" altLang="en-US" sz="2800"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⑶</a:t>
            </a:r>
            <a:r>
              <a:rPr lang="zh-CN" altLang="en-US" sz="3600" dirty="0">
                <a:solidFill>
                  <a:schemeClr val="folHlink"/>
                </a:solidFill>
                <a:latin typeface="宋体" panose="02010600030101010101" pitchFamily="2" charset="-122"/>
              </a:rPr>
              <a:t> </a:t>
            </a:r>
            <a:r>
              <a:rPr lang="zh-CN" altLang="en-US" sz="3600" b="1" dirty="0">
                <a:solidFill>
                  <a:schemeClr val="folHlink"/>
                </a:solidFill>
                <a:latin typeface="楷体_GB2312" pitchFamily="1" charset="-122"/>
                <a:ea typeface="楷体_GB2312" pitchFamily="1" charset="-122"/>
              </a:rPr>
              <a:t>最差拟合法</a:t>
            </a:r>
            <a:r>
              <a:rPr lang="en-US" altLang="x-none" sz="3600" b="1" dirty="0"/>
              <a:t>(</a:t>
            </a:r>
            <a:r>
              <a:rPr lang="en-US" altLang="x-none" sz="3600" b="1" dirty="0">
                <a:solidFill>
                  <a:schemeClr val="accent1"/>
                </a:solidFill>
              </a:rPr>
              <a:t>Worst fit</a:t>
            </a:r>
            <a:r>
              <a:rPr lang="en-US" altLang="x-none" sz="3600" b="1" dirty="0"/>
              <a:t>)</a:t>
            </a:r>
            <a:endParaRPr lang="en-US" altLang="x-none" sz="3600" b="1" dirty="0">
              <a:latin typeface="宋体" panose="02010600030101010101" pitchFamily="2" charset="-122"/>
            </a:endParaRPr>
          </a:p>
          <a:p>
            <a:pPr marL="444500" lvl="1" indent="0">
              <a:lnSpc>
                <a:spcPct val="110000"/>
              </a:lnSpc>
              <a:buNone/>
            </a:pPr>
            <a:r>
              <a:rPr lang="en-US" altLang="x-none" b="1" dirty="0">
                <a:solidFill>
                  <a:schemeClr val="folHlink"/>
                </a:solidFill>
                <a:latin typeface="宋体" panose="02010600030101010101" pitchFamily="2" charset="-122"/>
              </a:rPr>
              <a:t>◆</a:t>
            </a:r>
            <a:r>
              <a:rPr lang="en-US" altLang="x-none" b="1" dirty="0">
                <a:solidFill>
                  <a:schemeClr val="hlink"/>
                </a:solidFill>
              </a:rPr>
              <a:t> </a:t>
            </a:r>
            <a:r>
              <a:rPr lang="zh-CN" altLang="en-US" b="1" dirty="0">
                <a:latin typeface="宋体" panose="02010600030101010101" pitchFamily="2" charset="-122"/>
              </a:rPr>
              <a:t>分配时</a:t>
            </a:r>
            <a:r>
              <a:rPr lang="zh-CN" altLang="en-US" b="1" dirty="0"/>
              <a:t>：扫描整个</a:t>
            </a:r>
            <a:r>
              <a:rPr lang="zh-CN" altLang="en-US" b="1" dirty="0">
                <a:latin typeface="宋体" panose="02010600030101010101" pitchFamily="2" charset="-122"/>
              </a:rPr>
              <a:t>可利用空间链表，找到一个大小最大的空闲块，将其中的一部分</a:t>
            </a:r>
            <a:r>
              <a:rPr lang="en-US" altLang="x-none" b="1" dirty="0">
                <a:latin typeface="宋体" panose="02010600030101010101" pitchFamily="2" charset="-122"/>
              </a:rPr>
              <a:t>(</a:t>
            </a:r>
            <a:r>
              <a:rPr lang="zh-CN" altLang="en-US" b="1" dirty="0">
                <a:latin typeface="宋体" panose="02010600030101010101" pitchFamily="2" charset="-122"/>
              </a:rPr>
              <a:t>所需要大小</a:t>
            </a:r>
            <a:r>
              <a:rPr lang="en-US" altLang="x-none" b="1" dirty="0">
                <a:latin typeface="宋体" panose="02010600030101010101" pitchFamily="2" charset="-122"/>
              </a:rPr>
              <a:t>)</a:t>
            </a:r>
            <a:r>
              <a:rPr lang="zh-CN" altLang="en-US" b="1" dirty="0">
                <a:latin typeface="宋体" panose="02010600030101010101" pitchFamily="2" charset="-122"/>
              </a:rPr>
              <a:t>分配给用户，剩下部分仍然是一个空闲块结点；</a:t>
            </a:r>
            <a:endParaRPr lang="zh-CN" altLang="en-US" b="1" dirty="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3745" name="文本占位符 589825"/>
          <p:cNvSpPr>
            <a:spLocks noGrp="1"/>
          </p:cNvSpPr>
          <p:nvPr>
            <p:ph idx="1"/>
          </p:nvPr>
        </p:nvSpPr>
        <p:spPr>
          <a:xfrm>
            <a:off x="1676400" y="188913"/>
            <a:ext cx="8839200" cy="5040312"/>
          </a:xfrm>
        </p:spPr>
        <p:txBody>
          <a:bodyPr anchor="t"/>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回收时</a:t>
            </a:r>
            <a:r>
              <a:rPr lang="zh-CN" altLang="en-US" b="1" dirty="0"/>
              <a:t>：</a:t>
            </a:r>
            <a:r>
              <a:rPr lang="zh-CN" altLang="en-US" b="1" dirty="0">
                <a:latin typeface="宋体" panose="02010600030101010101" pitchFamily="2" charset="-122"/>
              </a:rPr>
              <a:t>只要将释放的空闲块插入到链表的合适位置。</a:t>
            </a:r>
            <a:endParaRPr lang="zh-CN" altLang="en-US"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为了使分配时不需要扫描整个可利用空间链表，链表组织</a:t>
            </a:r>
            <a:r>
              <a:rPr lang="en-US" altLang="x-none" sz="2800" b="1" dirty="0">
                <a:latin typeface="宋体" panose="02010600030101010101" pitchFamily="2" charset="-122"/>
              </a:rPr>
              <a:t>(</a:t>
            </a:r>
            <a:r>
              <a:rPr lang="zh-CN" altLang="en-US" sz="2800" b="1" dirty="0">
                <a:latin typeface="宋体" panose="02010600030101010101" pitchFamily="2" charset="-122"/>
              </a:rPr>
              <a:t>块回收时</a:t>
            </a:r>
            <a:r>
              <a:rPr lang="en-US" altLang="x-none" sz="2800" b="1" dirty="0">
                <a:latin typeface="宋体" panose="02010600030101010101" pitchFamily="2" charset="-122"/>
              </a:rPr>
              <a:t>)</a:t>
            </a:r>
            <a:r>
              <a:rPr lang="zh-CN" altLang="en-US" sz="2800" b="1" dirty="0">
                <a:latin typeface="宋体" panose="02010600030101010101" pitchFamily="2" charset="-122"/>
              </a:rPr>
              <a:t>成</a:t>
            </a:r>
            <a:r>
              <a:rPr lang="zh-CN" altLang="en-US" sz="2800" b="1" dirty="0">
                <a:solidFill>
                  <a:schemeClr val="folHlink"/>
                </a:solidFill>
                <a:latin typeface="宋体" panose="02010600030101010101" pitchFamily="2" charset="-122"/>
              </a:rPr>
              <a:t>按从大到小</a:t>
            </a:r>
            <a:r>
              <a:rPr lang="zh-CN" altLang="en-US" sz="2800" b="1" dirty="0">
                <a:latin typeface="宋体" panose="02010600030101010101" pitchFamily="2" charset="-122"/>
              </a:rPr>
              <a:t>排序</a:t>
            </a:r>
            <a:r>
              <a:rPr lang="en-US" altLang="x-none" sz="2800" b="1" dirty="0">
                <a:latin typeface="宋体" panose="02010600030101010101" pitchFamily="2" charset="-122"/>
              </a:rPr>
              <a:t>(</a:t>
            </a:r>
            <a:r>
              <a:rPr lang="zh-CN" altLang="en-US" sz="2800" b="1" dirty="0">
                <a:latin typeface="宋体" panose="02010600030101010101" pitchFamily="2" charset="-122"/>
              </a:rPr>
              <a:t>降序</a:t>
            </a:r>
            <a:r>
              <a:rPr lang="en-US" altLang="x-none" sz="2800" b="1" dirty="0">
                <a:latin typeface="宋体" panose="02010600030101010101" pitchFamily="2" charset="-122"/>
              </a:rPr>
              <a:t>) </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特点</a:t>
            </a:r>
            <a:r>
              <a:rPr lang="zh-CN" altLang="en-US" b="1" dirty="0"/>
              <a:t>：</a:t>
            </a:r>
            <a:r>
              <a:rPr lang="zh-CN" altLang="en-US" sz="2800" b="1" dirty="0">
                <a:latin typeface="宋体" panose="02010600030101010101" pitchFamily="2" charset="-122"/>
              </a:rPr>
              <a:t>适用于请求分配的内存块的大小范围较窄的系统；分配无需查找，回收需要查找适当的位置。</a:t>
            </a:r>
            <a:endParaRPr lang="zh-CN" altLang="en-US" sz="2800" b="1" dirty="0">
              <a:latin typeface="宋体" panose="02010600030101010101" pitchFamily="2" charset="-122"/>
            </a:endParaRPr>
          </a:p>
          <a:p>
            <a:pPr marL="0" indent="0">
              <a:lnSpc>
                <a:spcPct val="110000"/>
              </a:lnSpc>
              <a:buNone/>
            </a:pPr>
            <a:r>
              <a:rPr lang="en-US" altLang="x-none" sz="4000" b="1" dirty="0">
                <a:solidFill>
                  <a:schemeClr val="folHlink"/>
                </a:solidFill>
                <a:latin typeface="宋体" panose="02010600030101010101" pitchFamily="2" charset="-122"/>
              </a:rPr>
              <a:t>4 </a:t>
            </a:r>
            <a:r>
              <a:rPr lang="zh-CN" altLang="en-US" sz="4000" b="1" dirty="0">
                <a:solidFill>
                  <a:schemeClr val="folHlink"/>
                </a:solidFill>
                <a:latin typeface="楷体_GB2312" pitchFamily="1" charset="-122"/>
                <a:ea typeface="楷体_GB2312" pitchFamily="1" charset="-122"/>
              </a:rPr>
              <a:t>选择分配策略需考虑的因素</a:t>
            </a:r>
            <a:endParaRPr lang="zh-CN" altLang="en-US" sz="4000" b="1" dirty="0">
              <a:solidFill>
                <a:schemeClr val="folHlink"/>
              </a:solidFill>
              <a:latin typeface="楷体_GB2312" pitchFamily="1" charset="-122"/>
              <a:ea typeface="楷体_GB2312" pitchFamily="1" charset="-122"/>
            </a:endParaRPr>
          </a:p>
          <a:p>
            <a:pPr marL="0" indent="0">
              <a:lnSpc>
                <a:spcPct val="110000"/>
              </a:lnSpc>
              <a:buNone/>
            </a:pPr>
            <a:r>
              <a:rPr lang="zh-CN" altLang="en-US" sz="2800" b="1" dirty="0">
                <a:latin typeface="宋体" panose="02010600030101010101" pitchFamily="2" charset="-122"/>
              </a:rPr>
              <a:t>    用户的逻辑要求、请求分配量的大小分布、分配和释放的频率以及效率对系统的重要性。</a:t>
            </a:r>
            <a:endParaRPr lang="zh-CN" altLang="en-US" sz="2800" b="1" dirty="0">
              <a:latin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0850" name="标题 590849"/>
          <p:cNvSpPr>
            <a:spLocks noGrp="1"/>
          </p:cNvSpPr>
          <p:nvPr>
            <p:ph type="title"/>
          </p:nvPr>
        </p:nvSpPr>
        <p:spPr>
          <a:xfrm>
            <a:off x="2501900" y="138113"/>
            <a:ext cx="5970588" cy="914400"/>
          </a:xfrm>
        </p:spPr>
        <p:txBody>
          <a:bodyPr lIns="92075" tIns="46038" rIns="92075" bIns="46038" anchor="ctr"/>
          <a:p>
            <a:pPr fontAlgn="base"/>
            <a:r>
              <a:rPr lang="en-US" altLang="x-none" sz="5400" b="1" strike="noStrike" noProof="1" dirty="0">
                <a:latin typeface="Times New Roman" panose="02020603050405020304" pitchFamily="2" charset="0"/>
                <a:ea typeface="楷体_GB2312" pitchFamily="1" charset="-122"/>
              </a:rPr>
              <a:t>8.3</a:t>
            </a:r>
            <a:r>
              <a:rPr lang="en-US" altLang="x-none" sz="5400" b="1" strike="noStrike" noProof="1" dirty="0"/>
              <a:t>   </a:t>
            </a:r>
            <a:r>
              <a:rPr lang="zh-CN" altLang="en-US" sz="5400" b="1" strike="noStrike" noProof="1" dirty="0">
                <a:ea typeface="楷体_GB2312" pitchFamily="1" charset="-122"/>
              </a:rPr>
              <a:t>边界标识法</a:t>
            </a:r>
            <a:endParaRPr lang="zh-CN" altLang="en-US" sz="5400" b="1" strike="noStrike" noProof="1" dirty="0">
              <a:ea typeface="楷体_GB2312" pitchFamily="1" charset="-122"/>
            </a:endParaRPr>
          </a:p>
        </p:txBody>
      </p:sp>
      <p:sp>
        <p:nvSpPr>
          <p:cNvPr id="544770" name="文本占位符 590850"/>
          <p:cNvSpPr>
            <a:spLocks noGrp="1"/>
          </p:cNvSpPr>
          <p:nvPr>
            <p:ph idx="1"/>
          </p:nvPr>
        </p:nvSpPr>
        <p:spPr>
          <a:xfrm>
            <a:off x="1752600" y="1143000"/>
            <a:ext cx="8763000" cy="5238750"/>
          </a:xfrm>
        </p:spPr>
        <p:txBody>
          <a:bodyPr anchor="t"/>
          <a:p>
            <a:pPr marL="0" indent="0">
              <a:lnSpc>
                <a:spcPct val="110000"/>
              </a:lnSpc>
              <a:buNone/>
            </a:pPr>
            <a:r>
              <a:rPr lang="zh-CN" altLang="en-US" b="1" dirty="0"/>
              <a:t>        </a:t>
            </a:r>
            <a:r>
              <a:rPr lang="zh-CN" altLang="en-US" sz="2800" b="1" dirty="0"/>
              <a:t>边界标识法</a:t>
            </a:r>
            <a:r>
              <a:rPr lang="en-US" altLang="x-none" sz="2800" b="1" dirty="0"/>
              <a:t>(Boundary Tag Method)</a:t>
            </a:r>
            <a:r>
              <a:rPr lang="zh-CN" altLang="en-US" sz="2800" b="1" dirty="0"/>
              <a:t>是操作系统中一种常用的进行动态分配的存储管理方法。</a:t>
            </a:r>
            <a:endParaRPr lang="zh-CN" altLang="en-US" sz="2800" b="1" dirty="0"/>
          </a:p>
          <a:p>
            <a:pPr marL="0" indent="0">
              <a:lnSpc>
                <a:spcPct val="110000"/>
              </a:lnSpc>
              <a:buNone/>
            </a:pPr>
            <a:r>
              <a:rPr lang="zh-CN" altLang="en-US" sz="2800" b="1" dirty="0"/>
              <a:t>       系统将所有的空闲块链接成一个双重循环链表，分配可采用几种方法</a:t>
            </a:r>
            <a:r>
              <a:rPr lang="en-US" altLang="x-none" sz="2800" b="1" dirty="0"/>
              <a:t>(</a:t>
            </a:r>
            <a:r>
              <a:rPr lang="zh-CN" altLang="en-US" sz="2800" b="1" dirty="0"/>
              <a:t>前述</a:t>
            </a:r>
            <a:r>
              <a:rPr lang="en-US" altLang="x-none" sz="2800" b="1" dirty="0"/>
              <a:t>) </a:t>
            </a:r>
            <a:r>
              <a:rPr lang="zh-CN" altLang="en-US" sz="2800" b="1" dirty="0"/>
              <a:t>。</a:t>
            </a:r>
            <a:endParaRPr lang="zh-CN" altLang="en-US" sz="2800" b="1" dirty="0"/>
          </a:p>
          <a:p>
            <a:pPr marL="0" indent="0">
              <a:lnSpc>
                <a:spcPct val="110000"/>
              </a:lnSpc>
              <a:buNone/>
            </a:pPr>
            <a:r>
              <a:rPr lang="zh-CN" altLang="en-US" b="1" dirty="0">
                <a:solidFill>
                  <a:schemeClr val="folHlink"/>
                </a:solidFill>
              </a:rPr>
              <a:t>系统的特点</a:t>
            </a:r>
            <a:endParaRPr lang="zh-CN" altLang="en-US" b="1" dirty="0">
              <a:solidFill>
                <a:schemeClr val="folHlink"/>
              </a:solidFill>
            </a:endParaRPr>
          </a:p>
          <a:p>
            <a:pPr marL="0" indent="0">
              <a:lnSpc>
                <a:spcPct val="110000"/>
              </a:lnSpc>
              <a:buNone/>
            </a:pPr>
            <a:r>
              <a:rPr lang="zh-CN" altLang="en-US" sz="2800" b="1" dirty="0"/>
              <a:t>        每个内存区域的头部和底部两个边界上分别设置标识，以标识该区域为占用块或空闲块，在回收块时易于判别在物理位置上与其相邻的内存区域是否为空闲块，以便于将所有地址连续的空闲存储区合并成一个尽可能大的空闲块。</a:t>
            </a: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1874" name="标题 591873"/>
          <p:cNvSpPr>
            <a:spLocks noGrp="1"/>
          </p:cNvSpPr>
          <p:nvPr>
            <p:ph type="title"/>
          </p:nvPr>
        </p:nvSpPr>
        <p:spPr>
          <a:xfrm>
            <a:off x="2286000" y="220663"/>
            <a:ext cx="7772400" cy="904875"/>
          </a:xfrm>
        </p:spPr>
        <p:txBody>
          <a:bodyPr lIns="92075" tIns="46038" rIns="92075" bIns="46038" anchor="ctr"/>
          <a:p>
            <a:pPr fontAlgn="base"/>
            <a:r>
              <a:rPr lang="en-US" altLang="x-none" b="1" strike="noStrike" noProof="1" dirty="0">
                <a:latin typeface="Times New Roman" panose="02020603050405020304" pitchFamily="2" charset="0"/>
                <a:ea typeface="楷体_GB2312" pitchFamily="1" charset="-122"/>
              </a:rPr>
              <a:t>8.3.1</a:t>
            </a:r>
            <a:r>
              <a:rPr lang="en-US" altLang="x-none" b="1" strike="noStrike" noProof="1" dirty="0"/>
              <a:t>   </a:t>
            </a:r>
            <a:r>
              <a:rPr lang="zh-CN" altLang="en-US" b="1" strike="noStrike" noProof="1" dirty="0">
                <a:ea typeface="楷体_GB2312" pitchFamily="1" charset="-122"/>
              </a:rPr>
              <a:t>可利用空闲表结点结构</a:t>
            </a:r>
            <a:endParaRPr lang="zh-CN" altLang="en-US" b="1" strike="noStrike" noProof="1" dirty="0">
              <a:ea typeface="楷体_GB2312" pitchFamily="1" charset="-122"/>
            </a:endParaRPr>
          </a:p>
        </p:txBody>
      </p:sp>
      <p:grpSp>
        <p:nvGrpSpPr>
          <p:cNvPr id="545794" name="组合 591874"/>
          <p:cNvGrpSpPr/>
          <p:nvPr/>
        </p:nvGrpSpPr>
        <p:grpSpPr>
          <a:xfrm>
            <a:off x="6483350" y="1328738"/>
            <a:ext cx="3956050" cy="2171700"/>
            <a:chOff x="0" y="0"/>
            <a:chExt cx="2492" cy="1368"/>
          </a:xfrm>
        </p:grpSpPr>
        <p:grpSp>
          <p:nvGrpSpPr>
            <p:cNvPr id="545795" name="组合 591875"/>
            <p:cNvGrpSpPr/>
            <p:nvPr/>
          </p:nvGrpSpPr>
          <p:grpSpPr>
            <a:xfrm>
              <a:off x="520" y="8"/>
              <a:ext cx="1972" cy="1360"/>
              <a:chOff x="0" y="0"/>
              <a:chExt cx="1972" cy="1360"/>
            </a:xfrm>
          </p:grpSpPr>
          <p:grpSp>
            <p:nvGrpSpPr>
              <p:cNvPr id="545796" name="组合 591876"/>
              <p:cNvGrpSpPr/>
              <p:nvPr/>
            </p:nvGrpSpPr>
            <p:grpSpPr>
              <a:xfrm>
                <a:off x="0" y="0"/>
                <a:ext cx="1972" cy="249"/>
                <a:chOff x="0" y="0"/>
                <a:chExt cx="1972" cy="249"/>
              </a:xfrm>
            </p:grpSpPr>
            <p:sp>
              <p:nvSpPr>
                <p:cNvPr id="545797" name="矩形 591877"/>
                <p:cNvSpPr/>
                <p:nvPr/>
              </p:nvSpPr>
              <p:spPr>
                <a:xfrm>
                  <a:off x="0" y="0"/>
                  <a:ext cx="1972" cy="249"/>
                </a:xfrm>
                <a:prstGeom prst="rect">
                  <a:avLst/>
                </a:prstGeom>
                <a:noFill/>
                <a:ln w="2857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Llink    tag   size   rlink</a:t>
                  </a:r>
                  <a:endParaRPr lang="en-US" altLang="x-none" sz="2400" dirty="0">
                    <a:latin typeface="Times New Roman" panose="02020603050405020304" pitchFamily="2" charset="0"/>
                    <a:ea typeface="宋体" panose="02010600030101010101" pitchFamily="2" charset="-122"/>
                  </a:endParaRPr>
                </a:p>
              </p:txBody>
            </p:sp>
            <p:sp>
              <p:nvSpPr>
                <p:cNvPr id="545798" name="直接连接符 591878"/>
                <p:cNvSpPr/>
                <p:nvPr/>
              </p:nvSpPr>
              <p:spPr>
                <a:xfrm>
                  <a:off x="528" y="0"/>
                  <a:ext cx="0" cy="249"/>
                </a:xfrm>
                <a:prstGeom prst="line">
                  <a:avLst/>
                </a:prstGeom>
                <a:ln w="28575" cap="flat" cmpd="sng">
                  <a:solidFill>
                    <a:schemeClr val="tx1"/>
                  </a:solidFill>
                  <a:prstDash val="solid"/>
                  <a:round/>
                  <a:headEnd type="none" w="med" len="med"/>
                  <a:tailEnd type="none" w="med" len="med"/>
                </a:ln>
              </p:spPr>
            </p:sp>
            <p:sp>
              <p:nvSpPr>
                <p:cNvPr id="545799" name="直接连接符 591879"/>
                <p:cNvSpPr/>
                <p:nvPr/>
              </p:nvSpPr>
              <p:spPr>
                <a:xfrm>
                  <a:off x="944" y="0"/>
                  <a:ext cx="0" cy="249"/>
                </a:xfrm>
                <a:prstGeom prst="line">
                  <a:avLst/>
                </a:prstGeom>
                <a:ln w="28575" cap="flat" cmpd="sng">
                  <a:solidFill>
                    <a:schemeClr val="tx1"/>
                  </a:solidFill>
                  <a:prstDash val="solid"/>
                  <a:round/>
                  <a:headEnd type="none" w="med" len="med"/>
                  <a:tailEnd type="none" w="med" len="med"/>
                </a:ln>
              </p:spPr>
            </p:sp>
            <p:sp>
              <p:nvSpPr>
                <p:cNvPr id="545800" name="直接连接符 591880"/>
                <p:cNvSpPr/>
                <p:nvPr/>
              </p:nvSpPr>
              <p:spPr>
                <a:xfrm>
                  <a:off x="1392" y="0"/>
                  <a:ext cx="0" cy="249"/>
                </a:xfrm>
                <a:prstGeom prst="line">
                  <a:avLst/>
                </a:prstGeom>
                <a:ln w="28575" cap="flat" cmpd="sng">
                  <a:solidFill>
                    <a:schemeClr val="tx1"/>
                  </a:solidFill>
                  <a:prstDash val="solid"/>
                  <a:round/>
                  <a:headEnd type="none" w="med" len="med"/>
                  <a:tailEnd type="none" w="med" len="med"/>
                </a:ln>
              </p:spPr>
            </p:sp>
          </p:grpSp>
          <p:grpSp>
            <p:nvGrpSpPr>
              <p:cNvPr id="545801" name="组合 591881"/>
              <p:cNvGrpSpPr/>
              <p:nvPr/>
            </p:nvGrpSpPr>
            <p:grpSpPr>
              <a:xfrm>
                <a:off x="0" y="1111"/>
                <a:ext cx="1104" cy="249"/>
                <a:chOff x="0" y="0"/>
                <a:chExt cx="1104" cy="249"/>
              </a:xfrm>
            </p:grpSpPr>
            <p:sp>
              <p:nvSpPr>
                <p:cNvPr id="545802" name="矩形 591882"/>
                <p:cNvSpPr/>
                <p:nvPr/>
              </p:nvSpPr>
              <p:spPr>
                <a:xfrm>
                  <a:off x="0" y="0"/>
                  <a:ext cx="1104" cy="249"/>
                </a:xfrm>
                <a:prstGeom prst="rect">
                  <a:avLst/>
                </a:prstGeom>
                <a:noFill/>
                <a:ln w="28575" cap="flat" cmpd="sng">
                  <a:solidFill>
                    <a:schemeClr val="tx1"/>
                  </a:solidFill>
                  <a:prstDash val="solid"/>
                  <a:miter/>
                  <a:headEnd type="none" w="med" len="med"/>
                  <a:tailEnd type="none" w="med" len="med"/>
                </a:ln>
              </p:spPr>
              <p:txBody>
                <a:bodyPr wrap="none" anchor="ctr"/>
                <a:p>
                  <a:r>
                    <a:rPr lang="en-US" altLang="x-none" sz="2400" dirty="0">
                      <a:latin typeface="Times New Roman" panose="02020603050405020304" pitchFamily="2" charset="0"/>
                      <a:ea typeface="宋体" panose="02010600030101010101" pitchFamily="2" charset="-122"/>
                    </a:rPr>
                    <a:t>uplink    tag</a:t>
                  </a:r>
                  <a:endParaRPr lang="en-US" altLang="x-none" sz="2400" dirty="0">
                    <a:latin typeface="Times New Roman" panose="02020603050405020304" pitchFamily="2" charset="0"/>
                    <a:ea typeface="宋体" panose="02010600030101010101" pitchFamily="2" charset="-122"/>
                  </a:endParaRPr>
                </a:p>
              </p:txBody>
            </p:sp>
            <p:sp>
              <p:nvSpPr>
                <p:cNvPr id="545803" name="直接连接符 591883"/>
                <p:cNvSpPr/>
                <p:nvPr/>
              </p:nvSpPr>
              <p:spPr>
                <a:xfrm>
                  <a:off x="672" y="0"/>
                  <a:ext cx="0" cy="249"/>
                </a:xfrm>
                <a:prstGeom prst="line">
                  <a:avLst/>
                </a:prstGeom>
                <a:ln w="28575" cap="flat" cmpd="sng">
                  <a:solidFill>
                    <a:schemeClr val="tx1"/>
                  </a:solidFill>
                  <a:prstDash val="solid"/>
                  <a:round/>
                  <a:headEnd type="none" w="med" len="med"/>
                  <a:tailEnd type="none" w="med" len="med"/>
                </a:ln>
              </p:spPr>
            </p:sp>
          </p:grpSp>
          <p:sp>
            <p:nvSpPr>
              <p:cNvPr id="545804" name="矩形 591884"/>
              <p:cNvSpPr/>
              <p:nvPr/>
            </p:nvSpPr>
            <p:spPr>
              <a:xfrm>
                <a:off x="0" y="0"/>
                <a:ext cx="1972" cy="1360"/>
              </a:xfrm>
              <a:prstGeom prst="rect">
                <a:avLst/>
              </a:prstGeom>
              <a:noFill/>
              <a:ln w="28575" cap="flat" cmpd="sng">
                <a:solidFill>
                  <a:schemeClr val="tx1"/>
                </a:solidFill>
                <a:prstDash val="solid"/>
                <a:miter/>
                <a:headEnd type="none" w="med" len="med"/>
                <a:tailEnd type="none" w="med" len="med"/>
              </a:ln>
            </p:spPr>
            <p:txBody>
              <a:bodyPr wrap="none" anchor="ctr"/>
              <a:p>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space</a:t>
                </a:r>
                <a:endParaRPr lang="en-US" altLang="x-none" sz="2400" dirty="0">
                  <a:latin typeface="Times New Roman" panose="02020603050405020304" pitchFamily="2" charset="0"/>
                  <a:ea typeface="宋体" panose="02010600030101010101" pitchFamily="2" charset="-122"/>
                </a:endParaRPr>
              </a:p>
            </p:txBody>
          </p:sp>
        </p:grpSp>
        <p:sp>
          <p:nvSpPr>
            <p:cNvPr id="545805" name="矩形 591885"/>
            <p:cNvSpPr/>
            <p:nvPr/>
          </p:nvSpPr>
          <p:spPr>
            <a:xfrm>
              <a:off x="0" y="0"/>
              <a:ext cx="453"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head</a:t>
              </a:r>
              <a:endParaRPr lang="en-US" altLang="x-none" sz="2400" dirty="0">
                <a:latin typeface="Times New Roman" panose="02020603050405020304" pitchFamily="2" charset="0"/>
                <a:ea typeface="宋体" panose="02010600030101010101" pitchFamily="2" charset="-122"/>
              </a:endParaRPr>
            </a:p>
          </p:txBody>
        </p:sp>
        <p:sp>
          <p:nvSpPr>
            <p:cNvPr id="545806" name="矩形 591886"/>
            <p:cNvSpPr/>
            <p:nvPr/>
          </p:nvSpPr>
          <p:spPr>
            <a:xfrm>
              <a:off x="40" y="1103"/>
              <a:ext cx="453"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foot</a:t>
              </a:r>
              <a:endParaRPr lang="en-US" altLang="x-none" sz="2400" dirty="0">
                <a:latin typeface="Times New Roman" panose="02020603050405020304" pitchFamily="2" charset="0"/>
                <a:ea typeface="宋体" panose="02010600030101010101" pitchFamily="2" charset="-122"/>
              </a:endParaRPr>
            </a:p>
          </p:txBody>
        </p:sp>
      </p:grpSp>
      <p:sp>
        <p:nvSpPr>
          <p:cNvPr id="545807" name="文本框 591887"/>
          <p:cNvSpPr txBox="1"/>
          <p:nvPr/>
        </p:nvSpPr>
        <p:spPr>
          <a:xfrm>
            <a:off x="1676400" y="1066800"/>
            <a:ext cx="4953000" cy="5690235"/>
          </a:xfrm>
          <a:prstGeom prst="rect">
            <a:avLst/>
          </a:prstGeom>
          <a:noFill/>
          <a:ln w="9525">
            <a:noFill/>
          </a:ln>
        </p:spPr>
        <p:txBody>
          <a:bodyPr anchor="t">
            <a:spAutoFit/>
          </a:bodyPr>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typedef  struct word</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Union</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  struct word *llink;</a:t>
            </a:r>
            <a:endParaRPr lang="en-US" altLang="x-none" sz="2800" b="1" dirty="0">
              <a:latin typeface="Times New Roman" panose="02020603050405020304" pitchFamily="2" charset="0"/>
              <a:ea typeface="宋体" panose="02010600030101010101" pitchFamily="2" charset="-122"/>
            </a:endParaRPr>
          </a:p>
          <a:p>
            <a:pPr marL="1079500" lvl="3"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struct word *uplink; </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int tag;</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int size;</a:t>
            </a:r>
            <a:endParaRPr lang="en-US" altLang="x-none" sz="2800" b="1" dirty="0">
              <a:latin typeface="Times New Roman" panose="02020603050405020304" pitchFamily="2" charset="0"/>
              <a:ea typeface="宋体" panose="02010600030101010101" pitchFamily="2" charset="-122"/>
            </a:endParaRPr>
          </a:p>
          <a:p>
            <a:pPr marL="723900" lvl="2"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struct word  *rlink;</a:t>
            </a:r>
            <a:br>
              <a:rPr lang="en-US" altLang="x-none" sz="2800" b="1" dirty="0">
                <a:latin typeface="Times New Roman" panose="02020603050405020304" pitchFamily="2" charset="0"/>
                <a:ea typeface="宋体" panose="02010600030101010101" pitchFamily="2" charset="-122"/>
              </a:rPr>
            </a:br>
            <a:r>
              <a:rPr lang="en-US" altLang="x-none" sz="2800" b="1" dirty="0">
                <a:latin typeface="Times New Roman" panose="02020603050405020304" pitchFamily="2" charset="0"/>
                <a:ea typeface="宋体" panose="02010600030101010101" pitchFamily="2" charset="-122"/>
              </a:rPr>
              <a:t>OtherType other;</a:t>
            </a:r>
            <a:endParaRPr lang="en-US" altLang="x-none" sz="2800" b="1" dirty="0">
              <a:latin typeface="Times New Roman" panose="02020603050405020304" pitchFamily="2" charset="0"/>
              <a:ea typeface="宋体" panose="02010600030101010101" pitchFamily="2" charset="-122"/>
            </a:endParaRPr>
          </a:p>
          <a:p>
            <a:pPr marL="355600" lvl="1" indent="0" eaLnBrk="1" hangingPunct="1">
              <a:lnSpc>
                <a:spcPct val="110000"/>
              </a:lnSpc>
              <a:spcBef>
                <a:spcPct val="10000"/>
              </a:spcBef>
            </a:pPr>
            <a:r>
              <a:rPr lang="en-US" altLang="x-none" sz="2800" b="1" dirty="0">
                <a:latin typeface="Times New Roman" panose="02020603050405020304" pitchFamily="2" charset="0"/>
                <a:ea typeface="宋体" panose="02010600030101010101" pitchFamily="2" charset="-122"/>
              </a:rPr>
              <a:t>}WORD, head, foot, *Space;</a:t>
            </a:r>
            <a:endParaRPr lang="en-US" altLang="x-none" sz="2800" b="1" dirty="0">
              <a:latin typeface="Times New Roman" panose="02020603050405020304" pitchFamily="2" charset="0"/>
              <a:ea typeface="宋体" panose="02010600030101010101" pitchFamily="2" charset="-122"/>
            </a:endParaRPr>
          </a:p>
          <a:p>
            <a:pPr>
              <a:lnSpc>
                <a:spcPct val="110000"/>
              </a:lnSpc>
              <a:spcBef>
                <a:spcPct val="10000"/>
              </a:spcBef>
            </a:pPr>
            <a:r>
              <a:rPr lang="en-US" altLang="x-none" sz="2800" b="1" dirty="0">
                <a:latin typeface="Times New Roman" panose="02020603050405020304" pitchFamily="2" charset="0"/>
                <a:ea typeface="宋体" panose="02010600030101010101" pitchFamily="2" charset="-122"/>
              </a:rPr>
              <a:t>#define FootLoc(p) p+p-&gt;size-1</a:t>
            </a:r>
            <a:endParaRPr lang="en-US" altLang="x-none" sz="2800" b="1" dirty="0">
              <a:latin typeface="Times New Roman" panose="02020603050405020304" pitchFamily="2"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2898" name="标题 592897"/>
          <p:cNvSpPr>
            <a:spLocks noGrp="1"/>
          </p:cNvSpPr>
          <p:nvPr>
            <p:ph type="title"/>
          </p:nvPr>
        </p:nvSpPr>
        <p:spPr>
          <a:xfrm>
            <a:off x="3429000" y="366713"/>
            <a:ext cx="5114925" cy="685800"/>
          </a:xfrm>
        </p:spPr>
        <p:txBody>
          <a:bodyPr lIns="92075" tIns="46038" rIns="92075" bIns="46038" anchor="ctr"/>
          <a:p>
            <a:pPr fontAlgn="base"/>
            <a:r>
              <a:rPr lang="en-US" altLang="x-none" b="1" strike="noStrike" noProof="1" dirty="0">
                <a:latin typeface="Times New Roman" panose="02020603050405020304" pitchFamily="2" charset="0"/>
              </a:rPr>
              <a:t>8.3.2</a:t>
            </a:r>
            <a:r>
              <a:rPr lang="en-US" altLang="x-none" b="1" strike="noStrike" noProof="1" dirty="0"/>
              <a:t>   </a:t>
            </a:r>
            <a:r>
              <a:rPr lang="zh-CN" altLang="en-US" b="1" strike="noStrike" noProof="1" dirty="0">
                <a:ea typeface="楷体_GB2312" pitchFamily="1" charset="-122"/>
              </a:rPr>
              <a:t>分配算法</a:t>
            </a:r>
            <a:endParaRPr lang="zh-CN" altLang="en-US" b="1" strike="noStrike" noProof="1" dirty="0">
              <a:ea typeface="楷体_GB2312" pitchFamily="1" charset="-122"/>
            </a:endParaRPr>
          </a:p>
        </p:txBody>
      </p:sp>
      <p:sp>
        <p:nvSpPr>
          <p:cNvPr id="546818" name="文本占位符 592898"/>
          <p:cNvSpPr>
            <a:spLocks noGrp="1"/>
          </p:cNvSpPr>
          <p:nvPr>
            <p:ph idx="1"/>
          </p:nvPr>
        </p:nvSpPr>
        <p:spPr>
          <a:xfrm>
            <a:off x="1676400" y="1130300"/>
            <a:ext cx="8839200" cy="5322888"/>
          </a:xfrm>
        </p:spPr>
        <p:txBody>
          <a:bodyPr anchor="t"/>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分配算法比较简单，可采用前述三种方法中的任一种进行分配。设采用首次拟合法，为了使系统更有效地运行，在边界标识法中还做了两条约定：</a:t>
            </a:r>
            <a:endParaRPr lang="zh-CN" altLang="en-US" sz="2800" b="1" dirty="0">
              <a:latin typeface="宋体" panose="02010600030101010101" pitchFamily="2" charset="-122"/>
            </a:endParaRPr>
          </a:p>
          <a:p>
            <a:pPr marL="533400" lvl="1" indent="0">
              <a:lnSpc>
                <a:spcPct val="110000"/>
              </a:lnSpc>
              <a:buNone/>
            </a:pPr>
            <a:r>
              <a:rPr lang="zh-CN" altLang="en-US" b="1" dirty="0">
                <a:solidFill>
                  <a:schemeClr val="folHlink"/>
                </a:solidFill>
                <a:latin typeface="宋体" panose="02010600030101010101" pitchFamily="2" charset="-122"/>
              </a:rPr>
              <a:t>①</a:t>
            </a:r>
            <a:r>
              <a:rPr lang="zh-CN" altLang="en-US" b="1" dirty="0">
                <a:latin typeface="宋体" panose="02010600030101010101" pitchFamily="2" charset="-122"/>
              </a:rPr>
              <a:t> 选定适当常量</a:t>
            </a:r>
            <a:r>
              <a:rPr lang="en-US" altLang="x-none" b="1" dirty="0"/>
              <a:t>e</a:t>
            </a:r>
            <a:r>
              <a:rPr lang="zh-CN" altLang="en-US" b="1" dirty="0">
                <a:latin typeface="宋体" panose="02010600030101010101" pitchFamily="2" charset="-122"/>
              </a:rPr>
              <a:t>，设待分配空闲块</a:t>
            </a:r>
            <a:r>
              <a:rPr lang="zh-CN" altLang="en-US" b="1" dirty="0"/>
              <a:t>、请求分配空间的大小分别为</a:t>
            </a:r>
            <a:r>
              <a:rPr lang="en-US" altLang="x-none" b="1" dirty="0"/>
              <a:t>m </a:t>
            </a:r>
            <a:r>
              <a:rPr lang="zh-CN" altLang="en-US" b="1" dirty="0"/>
              <a:t>、 </a:t>
            </a:r>
            <a:r>
              <a:rPr lang="en-US" altLang="x-none" b="1" dirty="0"/>
              <a:t>n </a:t>
            </a:r>
            <a:r>
              <a:rPr lang="zh-CN" altLang="en-US" b="1" dirty="0">
                <a:latin typeface="宋体" panose="02010600030101010101" pitchFamily="2" charset="-122"/>
              </a:rPr>
              <a:t>。</a:t>
            </a:r>
            <a:endParaRPr lang="zh-CN" altLang="en-US" b="1" dirty="0">
              <a:latin typeface="宋体" panose="02010600030101010101" pitchFamily="2" charset="-122"/>
            </a:endParaRPr>
          </a:p>
          <a:p>
            <a:pPr marL="901700" lvl="2" indent="0">
              <a:lnSpc>
                <a:spcPct val="110000"/>
              </a:lnSpc>
              <a:buNone/>
            </a:pPr>
            <a:r>
              <a:rPr lang="zh-CN" altLang="en-US" sz="2800" b="1" dirty="0">
                <a:solidFill>
                  <a:schemeClr val="folHlink"/>
                </a:solidFill>
                <a:latin typeface="宋体" panose="02010600030101010101" pitchFamily="2" charset="-122"/>
              </a:rPr>
              <a:t>◆ </a:t>
            </a:r>
            <a:r>
              <a:rPr lang="zh-CN" altLang="en-US" sz="2800" b="1" dirty="0">
                <a:latin typeface="宋体" panose="02010600030101010101" pitchFamily="2" charset="-122"/>
              </a:rPr>
              <a:t>当</a:t>
            </a:r>
            <a:r>
              <a:rPr lang="en-US" altLang="x-none" sz="2800" b="1" dirty="0"/>
              <a:t>m-n≤e</a:t>
            </a:r>
            <a:r>
              <a:rPr lang="zh-CN" altLang="en-US" sz="2800" b="1" dirty="0">
                <a:latin typeface="宋体" panose="02010600030101010101" pitchFamily="2" charset="-122"/>
              </a:rPr>
              <a:t>时：将整个空闲块分配给用户；</a:t>
            </a:r>
            <a:endParaRPr lang="zh-CN" altLang="en-US" sz="2800" b="1" dirty="0">
              <a:latin typeface="宋体" panose="02010600030101010101" pitchFamily="2" charset="-122"/>
            </a:endParaRPr>
          </a:p>
          <a:p>
            <a:pPr marL="901700" lvl="2" indent="0">
              <a:lnSpc>
                <a:spcPct val="110000"/>
              </a:lnSpc>
              <a:buNone/>
            </a:pPr>
            <a:r>
              <a:rPr lang="zh-CN" altLang="en-US" sz="2800" b="1" dirty="0">
                <a:solidFill>
                  <a:schemeClr val="folHlink"/>
                </a:solidFill>
                <a:latin typeface="宋体" panose="02010600030101010101" pitchFamily="2" charset="-122"/>
              </a:rPr>
              <a:t>◆ </a:t>
            </a:r>
            <a:r>
              <a:rPr lang="zh-CN" altLang="en-US" sz="2800" b="1" dirty="0">
                <a:latin typeface="宋体" panose="02010600030101010101" pitchFamily="2" charset="-122"/>
              </a:rPr>
              <a:t>当</a:t>
            </a:r>
            <a:r>
              <a:rPr lang="en-US" altLang="x-none" sz="2800" b="1" dirty="0"/>
              <a:t>m-n&gt;e</a:t>
            </a:r>
            <a:r>
              <a:rPr lang="zh-CN" altLang="en-US" sz="2800" b="1" dirty="0">
                <a:latin typeface="宋体" panose="02010600030101010101" pitchFamily="2" charset="-122"/>
              </a:rPr>
              <a:t>时：则只分配请求的大小</a:t>
            </a:r>
            <a:r>
              <a:rPr lang="en-US" altLang="x-none" sz="2800" b="1" dirty="0"/>
              <a:t>n</a:t>
            </a:r>
            <a:r>
              <a:rPr lang="zh-CN" altLang="en-US" sz="2800" b="1" dirty="0">
                <a:latin typeface="宋体" panose="02010600030101010101" pitchFamily="2" charset="-122"/>
              </a:rPr>
              <a:t>给用户；</a:t>
            </a:r>
            <a:endParaRPr lang="zh-CN" altLang="en-US" sz="2800" b="1" dirty="0">
              <a:latin typeface="宋体" panose="02010600030101010101" pitchFamily="2" charset="-122"/>
            </a:endParaRPr>
          </a:p>
          <a:p>
            <a:pPr marL="0" indent="0">
              <a:lnSpc>
                <a:spcPct val="110000"/>
              </a:lnSpc>
              <a:buNone/>
            </a:pPr>
            <a:r>
              <a:rPr lang="zh-CN" altLang="en-US" b="1" dirty="0">
                <a:solidFill>
                  <a:schemeClr val="folHlink"/>
                </a:solidFill>
                <a:latin typeface="宋体" panose="02010600030101010101" pitchFamily="2" charset="-122"/>
              </a:rPr>
              <a:t>作用</a:t>
            </a:r>
            <a:r>
              <a:rPr lang="zh-CN" altLang="en-US" b="1" dirty="0">
                <a:latin typeface="宋体" panose="02010600030101010101" pitchFamily="2" charset="-122"/>
              </a:rPr>
              <a:t>：</a:t>
            </a:r>
            <a:r>
              <a:rPr lang="zh-CN" altLang="en-US" sz="2800" b="1" dirty="0">
                <a:latin typeface="宋体" panose="02010600030101010101" pitchFamily="2" charset="-122"/>
              </a:rPr>
              <a:t>尽量减少空闲块链表中出现小碎片</a:t>
            </a:r>
            <a:r>
              <a:rPr lang="en-US" altLang="x-none" sz="2800" b="1" dirty="0"/>
              <a:t>(</a:t>
            </a:r>
            <a:r>
              <a:rPr lang="zh-CN" altLang="en-US" sz="2800" b="1" dirty="0"/>
              <a:t>容量≤</a:t>
            </a:r>
            <a:r>
              <a:rPr lang="en-US" altLang="x-none" sz="2800" b="1" dirty="0"/>
              <a:t>e) </a:t>
            </a:r>
            <a:r>
              <a:rPr lang="zh-CN" altLang="en-US" sz="2800" b="1" dirty="0">
                <a:latin typeface="宋体" panose="02010600030101010101" pitchFamily="2" charset="-122"/>
              </a:rPr>
              <a:t>，提高分配效率；减少对空闲块链表的维护工作量。为了避免修改指针，约定将高地址部分分配给用户。</a:t>
            </a:r>
            <a:endParaRPr lang="zh-CN" altLang="en-US" sz="2800" b="1" dirty="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7841" name="文本占位符 593921"/>
          <p:cNvSpPr>
            <a:spLocks noGrp="1"/>
          </p:cNvSpPr>
          <p:nvPr>
            <p:ph idx="1"/>
          </p:nvPr>
        </p:nvSpPr>
        <p:spPr>
          <a:xfrm>
            <a:off x="1676400" y="334963"/>
            <a:ext cx="8839200" cy="6046787"/>
          </a:xfrm>
        </p:spPr>
        <p:txBody>
          <a:bodyPr anchor="t"/>
          <a:p>
            <a:pPr marL="355600" lvl="1" indent="0">
              <a:lnSpc>
                <a:spcPct val="110000"/>
              </a:lnSpc>
              <a:buNone/>
            </a:pPr>
            <a:r>
              <a:rPr lang="zh-CN" altLang="en-US" b="1" dirty="0">
                <a:solidFill>
                  <a:schemeClr val="folHlink"/>
                </a:solidFill>
                <a:latin typeface="宋体" panose="02010600030101010101" pitchFamily="2" charset="-122"/>
              </a:rPr>
              <a:t>②</a:t>
            </a:r>
            <a:r>
              <a:rPr lang="zh-CN" altLang="en-US" b="1" dirty="0">
                <a:latin typeface="宋体" panose="02010600030101010101" pitchFamily="2" charset="-122"/>
              </a:rPr>
              <a:t> 空闲块链表中的结点数可能很多，为了提高查找空闲块的速度和防止小容量结点密集，每次查找时从不同的结点开始</a:t>
            </a:r>
            <a:r>
              <a:rPr lang="en-US" altLang="x-none" b="1" dirty="0"/>
              <a:t>——</a:t>
            </a:r>
            <a:r>
              <a:rPr lang="zh-CN" altLang="en-US" b="1" dirty="0">
                <a:latin typeface="宋体" panose="02010600030101010101" pitchFamily="2" charset="-122"/>
              </a:rPr>
              <a:t>上次刚分配结点的后继结点开始。</a:t>
            </a:r>
            <a:endParaRPr lang="zh-CN" altLang="en-US" b="1" dirty="0">
              <a:latin typeface="宋体" panose="02010600030101010101" pitchFamily="2" charset="-122"/>
            </a:endParaRPr>
          </a:p>
          <a:p>
            <a:pPr marL="0" indent="0">
              <a:buNone/>
            </a:pPr>
            <a:r>
              <a:rPr lang="en-US" altLang="x-none" sz="2800" b="1" dirty="0"/>
              <a:t>Space AllocBoundTag( Space  *pav, int n )</a:t>
            </a:r>
            <a:endParaRPr lang="en-US" altLang="x-none" sz="2800" b="1" dirty="0"/>
          </a:p>
          <a:p>
            <a:pPr marL="355600" lvl="1" indent="0">
              <a:buNone/>
            </a:pPr>
            <a:r>
              <a:rPr lang="en-US" altLang="x-none" b="1" dirty="0"/>
              <a:t>{  p = pav ; </a:t>
            </a:r>
            <a:endParaRPr lang="en-US" altLang="x-none" b="1" dirty="0"/>
          </a:p>
          <a:p>
            <a:pPr marL="723900" lvl="2" indent="0">
              <a:buNone/>
            </a:pPr>
            <a:r>
              <a:rPr lang="en-US" altLang="x-none" sz="2800" b="1" dirty="0"/>
              <a:t>for  ( ; p &amp;&amp;p-&gt;size&lt;n &amp;&amp; p -&gt;rlink!=pav; p=p-&gt;rlink )</a:t>
            </a:r>
            <a:endParaRPr lang="en-US" altLang="x-none" sz="2800" b="1" dirty="0"/>
          </a:p>
          <a:p>
            <a:pPr marL="1079500" lvl="3" indent="0">
              <a:buNone/>
            </a:pPr>
            <a:r>
              <a:rPr lang="en-US" altLang="x-none" sz="2800" b="1" dirty="0"/>
              <a:t>if ( !p || p-&gt;size&lt;n ) return NULL ;</a:t>
            </a:r>
            <a:endParaRPr lang="en-US" altLang="x-none" sz="2800" b="1" dirty="0"/>
          </a:p>
          <a:p>
            <a:pPr marL="1079500" lvl="3" indent="0">
              <a:buNone/>
            </a:pPr>
            <a:r>
              <a:rPr lang="en-US" altLang="x-none" sz="2800" b="1" dirty="0"/>
              <a:t>else  </a:t>
            </a:r>
            <a:endParaRPr lang="en-US" altLang="x-none" sz="2800" b="1" dirty="0"/>
          </a:p>
          <a:p>
            <a:pPr marL="1435100" lvl="4" indent="0">
              <a:buNone/>
            </a:pPr>
            <a:r>
              <a:rPr lang="en-US" altLang="x-none" sz="2800" b="1" dirty="0"/>
              <a:t>{  f=FootLoc( p ) ; Pav=p-&gt;rlink ;</a:t>
            </a:r>
            <a:endParaRPr lang="en-US" altLang="x-none" sz="2800" b="1" dirty="0"/>
          </a:p>
          <a:p>
            <a:pPr marL="1435100" lvl="4" indent="0">
              <a:buNone/>
            </a:pPr>
            <a:r>
              <a:rPr lang="en-US" altLang="x-none" sz="2800" b="1" dirty="0"/>
              <a:t>    if  ( p-&gt;size–n&lt;=e )</a:t>
            </a:r>
            <a:endParaRPr lang="en-US" altLang="x-none" sz="2800" b="1" dirty="0">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8865" name="文本占位符 594945"/>
          <p:cNvSpPr>
            <a:spLocks noGrp="1"/>
          </p:cNvSpPr>
          <p:nvPr>
            <p:ph idx="1"/>
          </p:nvPr>
        </p:nvSpPr>
        <p:spPr>
          <a:xfrm>
            <a:off x="1676400" y="188913"/>
            <a:ext cx="8839200" cy="6307137"/>
          </a:xfrm>
        </p:spPr>
        <p:txBody>
          <a:bodyPr anchor="t"/>
          <a:p>
            <a:pPr marL="1435100" lvl="4" indent="0">
              <a:spcBef>
                <a:spcPct val="10000"/>
              </a:spcBef>
              <a:buNone/>
            </a:pPr>
            <a:r>
              <a:rPr lang="zh-CN" altLang="en-US" sz="2800" b="1" dirty="0"/>
              <a:t>        </a:t>
            </a:r>
            <a:r>
              <a:rPr lang="en-US" altLang="x-none" sz="2800" b="1" dirty="0"/>
              <a:t>{  if  ( pav==p )  pav=NULL ;</a:t>
            </a:r>
            <a:endParaRPr lang="en-US" altLang="x-none" sz="2800" b="1" dirty="0"/>
          </a:p>
          <a:p>
            <a:pPr marL="1435100" lvl="4" indent="0">
              <a:spcBef>
                <a:spcPct val="10000"/>
              </a:spcBef>
              <a:buNone/>
            </a:pPr>
            <a:r>
              <a:rPr lang="en-US" altLang="x-none" sz="2800" b="1" dirty="0"/>
              <a:t>            else</a:t>
            </a:r>
            <a:endParaRPr lang="en-US" altLang="x-none" sz="2800" b="1" dirty="0"/>
          </a:p>
          <a:p>
            <a:pPr marL="1435100" lvl="4" indent="0">
              <a:spcBef>
                <a:spcPct val="10000"/>
              </a:spcBef>
              <a:buNone/>
            </a:pPr>
            <a:r>
              <a:rPr lang="en-US" altLang="x-none" sz="2800" b="1" dirty="0"/>
              <a:t>                {  pav-&gt;llink=p-&gt;link ; </a:t>
            </a:r>
            <a:endParaRPr lang="en-US" altLang="x-none" sz="2800" b="1" dirty="0"/>
          </a:p>
          <a:p>
            <a:pPr marL="1435100" lvl="4" indent="0">
              <a:spcBef>
                <a:spcPct val="10000"/>
              </a:spcBef>
              <a:buNone/>
            </a:pPr>
            <a:r>
              <a:rPr lang="en-US" altLang="x-none" sz="2800" b="1" dirty="0"/>
              <a:t>                    p-&gt;llink-&gt;rlink=pav ;   }</a:t>
            </a:r>
            <a:endParaRPr lang="en-US" altLang="x-none" sz="2800" b="1" dirty="0"/>
          </a:p>
          <a:p>
            <a:pPr marL="1435100" lvl="4" indent="0">
              <a:spcBef>
                <a:spcPct val="10000"/>
              </a:spcBef>
              <a:buNone/>
            </a:pPr>
            <a:r>
              <a:rPr lang="en-US" altLang="x-none" sz="2800" b="1" dirty="0"/>
              <a:t>            p-&gt;tag=f-&gt;tag=1 ;</a:t>
            </a:r>
            <a:endParaRPr lang="en-US" altLang="x-none" sz="2800" b="1" dirty="0"/>
          </a:p>
          <a:p>
            <a:pPr marL="1435100" lvl="4" indent="0">
              <a:spcBef>
                <a:spcPct val="10000"/>
              </a:spcBef>
              <a:buNone/>
            </a:pPr>
            <a:r>
              <a:rPr lang="en-US" altLang="x-none" sz="2800" b="1" dirty="0"/>
              <a:t>        } </a:t>
            </a:r>
            <a:endParaRPr lang="en-US" altLang="x-none" sz="2800" b="1" dirty="0"/>
          </a:p>
          <a:p>
            <a:pPr marL="1435100" lvl="4" indent="0">
              <a:spcBef>
                <a:spcPct val="10000"/>
              </a:spcBef>
              <a:buNone/>
            </a:pPr>
            <a:r>
              <a:rPr lang="en-US" altLang="x-none" sz="2800" b="1" dirty="0"/>
              <a:t>   else</a:t>
            </a:r>
            <a:endParaRPr lang="en-US" altLang="x-none" sz="2800" b="1" dirty="0"/>
          </a:p>
          <a:p>
            <a:pPr marL="1435100" lvl="4" indent="0">
              <a:spcBef>
                <a:spcPct val="10000"/>
              </a:spcBef>
              <a:buNone/>
            </a:pPr>
            <a:r>
              <a:rPr lang="en-US" altLang="x-none" sz="2800" b="1" dirty="0"/>
              <a:t>      {  f-&gt;tag=1 ; p-&gt;size-=n ; f= FootLoc( p ) ; </a:t>
            </a:r>
            <a:endParaRPr lang="en-US" altLang="x-none" sz="2800" b="1" dirty="0"/>
          </a:p>
          <a:p>
            <a:pPr marL="1435100" lvl="4" indent="0">
              <a:spcBef>
                <a:spcPct val="10000"/>
              </a:spcBef>
              <a:buNone/>
            </a:pPr>
            <a:r>
              <a:rPr lang="en-US" altLang="x-none" sz="2800" b="1" dirty="0"/>
              <a:t>         f-&gt;tag= 0 ; f-&gt;uplink=p ; p=f+1;</a:t>
            </a:r>
            <a:endParaRPr lang="en-US" altLang="x-none" sz="2800" b="1" dirty="0"/>
          </a:p>
          <a:p>
            <a:pPr marL="1435100" lvl="4" indent="0">
              <a:spcBef>
                <a:spcPct val="10000"/>
              </a:spcBef>
              <a:buNone/>
            </a:pPr>
            <a:r>
              <a:rPr lang="en-US" altLang="x-none" sz="2800" b="1" dirty="0"/>
              <a:t>        p-&gt;tag=1 ; p-&gt;size=n ;   </a:t>
            </a:r>
            <a:endParaRPr lang="en-US" altLang="x-none" sz="2800" b="1" dirty="0"/>
          </a:p>
          <a:p>
            <a:pPr marL="1435100" lvl="4" indent="0">
              <a:spcBef>
                <a:spcPct val="10000"/>
              </a:spcBef>
              <a:buNone/>
            </a:pPr>
            <a:r>
              <a:rPr lang="en-US" altLang="x-none" sz="2800" b="1" dirty="0"/>
              <a:t>     }</a:t>
            </a:r>
            <a:endParaRPr lang="en-US" altLang="x-none" sz="2800" b="1" dirty="0"/>
          </a:p>
          <a:p>
            <a:pPr marL="1435100" lvl="4" indent="0">
              <a:spcBef>
                <a:spcPct val="10000"/>
              </a:spcBef>
              <a:buNone/>
            </a:pPr>
            <a:r>
              <a:rPr lang="en-US" altLang="x-none" sz="2800" b="1" dirty="0"/>
              <a:t>return p ;  </a:t>
            </a:r>
            <a:endParaRPr lang="en-US" altLang="x-none" sz="2800" b="1" dirty="0"/>
          </a:p>
          <a:p>
            <a:pPr marL="1079500" lvl="3" indent="0">
              <a:spcBef>
                <a:spcPct val="10000"/>
              </a:spcBef>
              <a:buNone/>
            </a:pPr>
            <a:r>
              <a:rPr lang="en-US" altLang="x-none" sz="2800" b="1" dirty="0"/>
              <a:t>}</a:t>
            </a:r>
            <a:endParaRPr lang="en-US" altLang="x-none" sz="2800" b="1" dirty="0"/>
          </a:p>
          <a:p>
            <a:pPr marL="355600" lvl="1" indent="0">
              <a:spcBef>
                <a:spcPct val="10000"/>
              </a:spcBef>
              <a:buNone/>
            </a:pPr>
            <a:r>
              <a:rPr lang="en-US" altLang="x-none" sz="2400" b="1" dirty="0"/>
              <a:t>}</a:t>
            </a:r>
            <a:endParaRPr lang="en-US" altLang="x-none" sz="2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5970" name="标题 595969"/>
          <p:cNvSpPr>
            <a:spLocks noGrp="1"/>
          </p:cNvSpPr>
          <p:nvPr>
            <p:ph type="title"/>
          </p:nvPr>
        </p:nvSpPr>
        <p:spPr>
          <a:xfrm>
            <a:off x="3011488" y="152400"/>
            <a:ext cx="5029200" cy="762000"/>
          </a:xfrm>
        </p:spPr>
        <p:txBody>
          <a:bodyPr lIns="92075" tIns="46038" rIns="92075" bIns="46038" anchor="ctr"/>
          <a:p>
            <a:pPr fontAlgn="base"/>
            <a:r>
              <a:rPr lang="en-US" altLang="x-none" b="1" strike="noStrike" noProof="1" dirty="0">
                <a:latin typeface="Times New Roman" panose="02020603050405020304" pitchFamily="2" charset="0"/>
              </a:rPr>
              <a:t>8.3.3 </a:t>
            </a:r>
            <a:r>
              <a:rPr lang="en-US" altLang="x-none" b="1" strike="noStrike" noProof="1" dirty="0"/>
              <a:t>  </a:t>
            </a:r>
            <a:r>
              <a:rPr lang="zh-CN" altLang="en-US" b="1" strike="noStrike" noProof="1" dirty="0">
                <a:ea typeface="楷体_GB2312" pitchFamily="1" charset="-122"/>
              </a:rPr>
              <a:t>回收算法</a:t>
            </a:r>
            <a:endParaRPr lang="zh-CN" altLang="en-US" b="1" strike="noStrike" noProof="1" dirty="0">
              <a:ea typeface="楷体_GB2312" pitchFamily="1" charset="-122"/>
            </a:endParaRPr>
          </a:p>
        </p:txBody>
      </p:sp>
      <p:sp>
        <p:nvSpPr>
          <p:cNvPr id="549890" name="文本占位符 595970"/>
          <p:cNvSpPr>
            <a:spLocks noGrp="1"/>
          </p:cNvSpPr>
          <p:nvPr>
            <p:ph idx="1"/>
          </p:nvPr>
        </p:nvSpPr>
        <p:spPr>
          <a:xfrm>
            <a:off x="1676400" y="1052513"/>
            <a:ext cx="8839200" cy="5472112"/>
          </a:xfrm>
        </p:spPr>
        <p:txBody>
          <a:bodyPr anchor="t"/>
          <a:p>
            <a:pPr marL="0" indent="0">
              <a:lnSpc>
                <a:spcPct val="110000"/>
              </a:lnSpc>
              <a:buNone/>
            </a:pPr>
            <a:r>
              <a:rPr lang="zh-CN" altLang="en-US" sz="2800" b="1" dirty="0"/>
              <a:t>       当用户释放占用块，系统需立即回收以备新的请求产生时进行再分配。关键的是使物理地址毗邻的空闲块合并成一个尽可能大的结点，则需检查刚释放的占用块的左、右紧邻是否为空闲块。</a:t>
            </a:r>
            <a:endParaRPr lang="zh-CN" altLang="en-US" sz="2800" b="1" dirty="0"/>
          </a:p>
          <a:p>
            <a:pPr marL="0" indent="0">
              <a:lnSpc>
                <a:spcPct val="110000"/>
              </a:lnSpc>
              <a:buNone/>
            </a:pPr>
            <a:r>
              <a:rPr lang="zh-CN" altLang="en-US" sz="2800" b="1" dirty="0"/>
              <a:t>        假设所释放的块的头地址为</a:t>
            </a:r>
            <a:r>
              <a:rPr lang="en-US" altLang="x-none" sz="2800" b="1" dirty="0"/>
              <a:t>p</a:t>
            </a:r>
            <a:r>
              <a:rPr lang="zh-CN" altLang="en-US" sz="2800" b="1" dirty="0"/>
              <a:t>，则与其低地址紧邻的块的底部地址为</a:t>
            </a:r>
            <a:r>
              <a:rPr lang="en-US" altLang="x-none" sz="2800" b="1" dirty="0"/>
              <a:t>p-1</a:t>
            </a:r>
            <a:r>
              <a:rPr lang="zh-CN" altLang="en-US" sz="2800" b="1" dirty="0"/>
              <a:t>；与其高地址紧邻的块的头地址为</a:t>
            </a:r>
            <a:r>
              <a:rPr lang="en-US" altLang="x-none" sz="2800" b="1" dirty="0"/>
              <a:t>p+p-&gt;size</a:t>
            </a:r>
            <a:r>
              <a:rPr lang="zh-CN" altLang="en-US" sz="2800" b="1" dirty="0"/>
              <a:t>，它们中的标志域就表明了两个相邻块的使用状况：</a:t>
            </a:r>
            <a:endParaRPr lang="zh-CN" altLang="en-US" sz="2800"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latin typeface="宋体" panose="02010600030101010101" pitchFamily="2" charset="-122"/>
              </a:rPr>
              <a:t> </a:t>
            </a:r>
            <a:r>
              <a:rPr lang="zh-CN" altLang="en-US" b="1" dirty="0"/>
              <a:t>若</a:t>
            </a:r>
            <a:r>
              <a:rPr lang="en-US" altLang="x-none" b="1" dirty="0"/>
              <a:t>(p-1)-&gt;tag=0 </a:t>
            </a:r>
            <a:r>
              <a:rPr lang="zh-CN" altLang="en-US" b="1" dirty="0"/>
              <a:t>：则左邻块为空闲块；</a:t>
            </a:r>
            <a:endParaRPr lang="zh-CN" altLang="en-US"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latin typeface="宋体" panose="02010600030101010101" pitchFamily="2" charset="-122"/>
              </a:rPr>
              <a:t> </a:t>
            </a:r>
            <a:r>
              <a:rPr lang="zh-CN" altLang="en-US" b="1" dirty="0"/>
              <a:t>若</a:t>
            </a:r>
            <a:r>
              <a:rPr lang="en-US" altLang="x-none" b="1" dirty="0"/>
              <a:t>(p+p-&gt;size)-&gt;tag=0 </a:t>
            </a:r>
            <a:r>
              <a:rPr lang="zh-CN" altLang="en-US" b="1" dirty="0"/>
              <a:t>：则右邻块为空闲块；</a:t>
            </a:r>
            <a:endParaRPr lang="zh-CN" altLang="en-US" b="1" dirty="0"/>
          </a:p>
          <a:p>
            <a:pPr marL="0" indent="0">
              <a:lnSpc>
                <a:spcPct val="110000"/>
              </a:lnSpc>
              <a:buNone/>
            </a:pPr>
            <a:r>
              <a:rPr lang="zh-CN" altLang="en-US" sz="2800" b="1" dirty="0"/>
              <a:t>回收算法需要考虑的</a:t>
            </a:r>
            <a:r>
              <a:rPr lang="en-US" altLang="x-none" sz="2800" b="1" dirty="0"/>
              <a:t>4</a:t>
            </a:r>
            <a:r>
              <a:rPr lang="zh-CN" altLang="en-US" sz="2800" b="1" dirty="0"/>
              <a:t>种情况：</a:t>
            </a:r>
            <a:endParaRPr lang="zh-CN" alt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8562" name="内容占位符 578561"/>
          <p:cNvSpPr>
            <a:spLocks noGrp="1"/>
          </p:cNvSpPr>
          <p:nvPr>
            <p:ph idx="1"/>
          </p:nvPr>
        </p:nvSpPr>
        <p:spPr>
          <a:xfrm>
            <a:off x="1752600" y="225425"/>
            <a:ext cx="8736013" cy="6372225"/>
          </a:xfrm>
        </p:spPr>
        <p:txBody>
          <a:bodyPr anchor="t"/>
          <a:p>
            <a:pPr marL="0" indent="0">
              <a:lnSpc>
                <a:spcPct val="110000"/>
              </a:lnSpc>
              <a:buNone/>
            </a:pPr>
            <a:r>
              <a:rPr lang="zh-CN" altLang="en-US" sz="2800" b="1" dirty="0"/>
              <a:t>       对于允许进行动态存储分配的程序设计语言，操作系统在内存中划出一块地址连续的大区域</a:t>
            </a:r>
            <a:r>
              <a:rPr lang="en-US" altLang="x-none" sz="2800" b="1" dirty="0"/>
              <a:t>(</a:t>
            </a:r>
            <a:r>
              <a:rPr lang="zh-CN" altLang="en-US" sz="2800" b="1" dirty="0"/>
              <a:t>称为</a:t>
            </a:r>
            <a:r>
              <a:rPr lang="zh-CN" altLang="en-US" sz="2800" b="1" dirty="0">
                <a:solidFill>
                  <a:schemeClr val="folHlink"/>
                </a:solidFill>
              </a:rPr>
              <a:t>堆</a:t>
            </a:r>
            <a:r>
              <a:rPr lang="en-US" altLang="x-none" sz="2800" b="1" dirty="0"/>
              <a:t>) </a:t>
            </a:r>
            <a:r>
              <a:rPr lang="zh-CN" altLang="en-US" sz="2800" b="1" dirty="0"/>
              <a:t>，由设计者在程序中利用语言提供的内存动态分配函数</a:t>
            </a:r>
            <a:r>
              <a:rPr lang="en-US" altLang="x-none" sz="2800" b="1" dirty="0"/>
              <a:t>(</a:t>
            </a:r>
            <a:r>
              <a:rPr lang="zh-CN" altLang="en-US" sz="2800" b="1" dirty="0"/>
              <a:t>如</a:t>
            </a:r>
            <a:r>
              <a:rPr lang="en-US" altLang="x-none" sz="2800" b="1" dirty="0"/>
              <a:t>C</a:t>
            </a:r>
            <a:r>
              <a:rPr lang="zh-CN" altLang="en-US" sz="2800" b="1" dirty="0"/>
              <a:t>的</a:t>
            </a:r>
            <a:r>
              <a:rPr lang="en-US" altLang="x-none" sz="2800" b="1" dirty="0"/>
              <a:t>malloc() </a:t>
            </a:r>
            <a:r>
              <a:rPr lang="zh-CN" altLang="en-US" sz="2800" b="1" dirty="0"/>
              <a:t>，</a:t>
            </a:r>
            <a:r>
              <a:rPr lang="en-US" altLang="x-none" sz="2800" b="1" dirty="0"/>
              <a:t>calloc()</a:t>
            </a:r>
            <a:r>
              <a:rPr lang="zh-CN" altLang="en-US" sz="2800" b="1" dirty="0"/>
              <a:t>，</a:t>
            </a:r>
            <a:r>
              <a:rPr lang="en-US" altLang="x-none" sz="2800" b="1" dirty="0"/>
              <a:t>free()</a:t>
            </a:r>
            <a:r>
              <a:rPr lang="zh-CN" altLang="en-US" sz="2800" b="1" dirty="0"/>
              <a:t>函数，</a:t>
            </a:r>
            <a:r>
              <a:rPr lang="en-US" altLang="x-none" sz="2800" b="1" dirty="0"/>
              <a:t>C++</a:t>
            </a:r>
            <a:r>
              <a:rPr lang="zh-CN" altLang="en-US" sz="2800" b="1" dirty="0"/>
              <a:t>的</a:t>
            </a:r>
            <a:r>
              <a:rPr lang="en-US" altLang="x-none" sz="2800" b="1" dirty="0"/>
              <a:t>new</a:t>
            </a:r>
            <a:r>
              <a:rPr lang="zh-CN" altLang="en-US" sz="2800" b="1" dirty="0"/>
              <a:t>，</a:t>
            </a:r>
            <a:r>
              <a:rPr lang="en-US" altLang="x-none" sz="2800" b="1" dirty="0"/>
              <a:t>delete</a:t>
            </a:r>
            <a:r>
              <a:rPr lang="zh-CN" altLang="en-US" sz="2800" b="1" dirty="0"/>
              <a:t>函数等</a:t>
            </a:r>
            <a:r>
              <a:rPr lang="en-US" altLang="x-none" sz="2800" b="1" dirty="0"/>
              <a:t>)</a:t>
            </a:r>
            <a:r>
              <a:rPr lang="zh-CN" altLang="en-US" sz="2800" b="1" dirty="0"/>
              <a:t>来实现对</a:t>
            </a:r>
            <a:r>
              <a:rPr lang="zh-CN" altLang="en-US" sz="2800" b="1" dirty="0">
                <a:solidFill>
                  <a:schemeClr val="folHlink"/>
                </a:solidFill>
              </a:rPr>
              <a:t>堆</a:t>
            </a:r>
            <a:r>
              <a:rPr lang="zh-CN" altLang="en-US" sz="2800" b="1" dirty="0"/>
              <a:t>的使用。</a:t>
            </a:r>
            <a:endParaRPr lang="zh-CN" altLang="en-US" sz="2800" b="1" dirty="0"/>
          </a:p>
          <a:p>
            <a:pPr marL="0" indent="0">
              <a:lnSpc>
                <a:spcPct val="110000"/>
              </a:lnSpc>
              <a:buNone/>
            </a:pPr>
            <a:r>
              <a:rPr lang="en-US" altLang="x-none" b="1" dirty="0">
                <a:solidFill>
                  <a:schemeClr val="folHlink"/>
                </a:solidFill>
              </a:rPr>
              <a:t>1</a:t>
            </a:r>
            <a:r>
              <a:rPr lang="en-US" altLang="x-none" b="1" dirty="0">
                <a:solidFill>
                  <a:schemeClr val="folHlink"/>
                </a:solidFill>
                <a:latin typeface="宋体" panose="02010600030101010101" pitchFamily="2" charset="-122"/>
              </a:rPr>
              <a:t> </a:t>
            </a:r>
            <a:r>
              <a:rPr lang="zh-CN" altLang="en-US" b="1" dirty="0">
                <a:solidFill>
                  <a:schemeClr val="folHlink"/>
                </a:solidFill>
                <a:ea typeface="楷体_GB2312" pitchFamily="1" charset="-122"/>
              </a:rPr>
              <a:t>两个基本概念</a:t>
            </a:r>
            <a:endParaRPr lang="zh-CN" altLang="en-US" b="1" dirty="0">
              <a:solidFill>
                <a:schemeClr val="folHlink"/>
              </a:solidFill>
              <a:ea typeface="楷体_GB2312" pitchFamily="1"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solidFill>
                  <a:schemeClr val="folHlink"/>
                </a:solidFill>
              </a:rPr>
              <a:t>占用块</a:t>
            </a:r>
            <a:r>
              <a:rPr lang="zh-CN" altLang="en-US" b="1" dirty="0"/>
              <a:t>：已分配给用户使用的一块地址连续的内存区域；</a:t>
            </a:r>
            <a:endParaRPr lang="zh-CN" altLang="en-US"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solidFill>
                  <a:schemeClr val="folHlink"/>
                </a:solidFill>
              </a:rPr>
              <a:t>空闲块</a:t>
            </a:r>
            <a:r>
              <a:rPr lang="zh-CN" altLang="en-US" b="1" dirty="0"/>
              <a:t>：未曾分配的地址连续的内存区域；</a:t>
            </a:r>
            <a:endParaRPr lang="zh-CN" altLang="en-US" b="1" dirty="0"/>
          </a:p>
          <a:p>
            <a:pPr marL="0" indent="0">
              <a:lnSpc>
                <a:spcPct val="110000"/>
              </a:lnSpc>
              <a:buNone/>
            </a:pPr>
            <a:r>
              <a:rPr lang="en-US" altLang="x-none" b="1" dirty="0">
                <a:solidFill>
                  <a:schemeClr val="folHlink"/>
                </a:solidFill>
              </a:rPr>
              <a:t>2  </a:t>
            </a:r>
            <a:r>
              <a:rPr lang="zh-CN" altLang="en-US" b="1" dirty="0">
                <a:solidFill>
                  <a:schemeClr val="folHlink"/>
                </a:solidFill>
                <a:ea typeface="楷体_GB2312" pitchFamily="1" charset="-122"/>
              </a:rPr>
              <a:t>用户请求分配内存</a:t>
            </a:r>
            <a:r>
              <a:rPr lang="zh-CN" altLang="en-US" b="1" dirty="0">
                <a:solidFill>
                  <a:schemeClr val="folHlink"/>
                </a:solidFill>
              </a:rPr>
              <a:t>，</a:t>
            </a:r>
            <a:r>
              <a:rPr lang="zh-CN" altLang="en-US" b="1" dirty="0">
                <a:solidFill>
                  <a:schemeClr val="folHlink"/>
                </a:solidFill>
                <a:ea typeface="楷体_GB2312" pitchFamily="1" charset="-122"/>
              </a:rPr>
              <a:t>系统的处理方式</a:t>
            </a:r>
            <a:endParaRPr lang="zh-CN" altLang="en-US" b="1" dirty="0">
              <a:solidFill>
                <a:schemeClr val="folHlink"/>
              </a:solidFill>
              <a:ea typeface="楷体_GB2312" pitchFamily="1" charset="-122"/>
            </a:endParaRPr>
          </a:p>
          <a:p>
            <a:pPr marL="0" indent="0">
              <a:lnSpc>
                <a:spcPct val="110000"/>
              </a:lnSpc>
              <a:buNone/>
            </a:pPr>
            <a:r>
              <a:rPr lang="zh-CN" altLang="en-US" sz="2800" b="1" dirty="0"/>
              <a:t>        当有用户程序进入系统请求分配内存时，系统有两种处理方式：</a:t>
            </a:r>
            <a:endParaRPr lang="zh-CN" altLang="en-US" sz="2800" b="1"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8562">
                                            <p:txEl>
                                              <p:charRg st="0" end="137"/>
                                            </p:txEl>
                                          </p:spTgt>
                                        </p:tgtEl>
                                        <p:attrNameLst>
                                          <p:attrName>style.visibility</p:attrName>
                                        </p:attrNameLst>
                                      </p:cBhvr>
                                      <p:to>
                                        <p:strVal val="visible"/>
                                      </p:to>
                                    </p:set>
                                    <p:anim calcmode="lin" valueType="num">
                                      <p:cBhvr additive="base">
                                        <p:cTn id="7" dur="500" fill="hold"/>
                                        <p:tgtEl>
                                          <p:spTgt spid="578562">
                                            <p:txEl>
                                              <p:charRg st="0" end="13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8562">
                                            <p:txEl>
                                              <p:charRg st="0" end="13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8562">
                                            <p:txEl>
                                              <p:charRg st="0" end="137"/>
                                            </p:txEl>
                                          </p:spTgt>
                                        </p:tgtEl>
                                        <p:attrNameLst>
                                          <p:attrName>ppt_c</p:attrName>
                                        </p:attrNameLst>
                                      </p:cBhvr>
                                      <p:to>
                                        <a:schemeClr va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8562">
                                            <p:txEl>
                                              <p:charRg st="137" end="146"/>
                                            </p:txEl>
                                          </p:spTgt>
                                        </p:tgtEl>
                                        <p:attrNameLst>
                                          <p:attrName>style.visibility</p:attrName>
                                        </p:attrNameLst>
                                      </p:cBhvr>
                                      <p:to>
                                        <p:strVal val="visible"/>
                                      </p:to>
                                    </p:set>
                                    <p:anim calcmode="lin" valueType="num">
                                      <p:cBhvr additive="base">
                                        <p:cTn id="13" dur="500" fill="hold"/>
                                        <p:tgtEl>
                                          <p:spTgt spid="578562">
                                            <p:txEl>
                                              <p:charRg st="137" end="14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8562">
                                            <p:txEl>
                                              <p:charRg st="137" end="14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8562">
                                            <p:txEl>
                                              <p:charRg st="137" end="146"/>
                                            </p:txEl>
                                          </p:spTgt>
                                        </p:tgtEl>
                                        <p:attrNameLst>
                                          <p:attrName>ppt_c</p:attrName>
                                        </p:attrNameLst>
                                      </p:cBhvr>
                                      <p:to>
                                        <a:schemeClr val="hlink"/>
                                      </p:to>
                                    </p:animClr>
                                  </p:subTnLst>
                                </p:cTn>
                              </p:par>
                              <p:par>
                                <p:cTn id="15" presetID="2" presetClass="entr" presetSubtype="8" fill="hold" grpId="0" nodeType="withEffect">
                                  <p:stCondLst>
                                    <p:cond delay="0"/>
                                  </p:stCondLst>
                                  <p:childTnLst>
                                    <p:set>
                                      <p:cBhvr>
                                        <p:cTn id="16" dur="1" fill="hold">
                                          <p:stCondLst>
                                            <p:cond delay="0"/>
                                          </p:stCondLst>
                                        </p:cTn>
                                        <p:tgtEl>
                                          <p:spTgt spid="578562">
                                            <p:txEl>
                                              <p:charRg st="146" end="175"/>
                                            </p:txEl>
                                          </p:spTgt>
                                        </p:tgtEl>
                                        <p:attrNameLst>
                                          <p:attrName>style.visibility</p:attrName>
                                        </p:attrNameLst>
                                      </p:cBhvr>
                                      <p:to>
                                        <p:strVal val="visible"/>
                                      </p:to>
                                    </p:set>
                                    <p:anim calcmode="lin" valueType="num">
                                      <p:cBhvr additive="base">
                                        <p:cTn id="17" dur="500" fill="hold"/>
                                        <p:tgtEl>
                                          <p:spTgt spid="578562">
                                            <p:txEl>
                                              <p:charRg st="146" end="17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8562">
                                            <p:txEl>
                                              <p:charRg st="146" end="17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8562">
                                            <p:txEl>
                                              <p:charRg st="146" end="175"/>
                                            </p:txEl>
                                          </p:spTgt>
                                        </p:tgtEl>
                                        <p:attrNameLst>
                                          <p:attrName>ppt_c</p:attrName>
                                        </p:attrNameLst>
                                      </p:cBhvr>
                                      <p:to>
                                        <a:schemeClr val="hlink"/>
                                      </p:to>
                                    </p:animClr>
                                  </p:subTnLst>
                                </p:cTn>
                              </p:par>
                              <p:par>
                                <p:cTn id="19" presetID="2" presetClass="entr" presetSubtype="8" fill="hold" grpId="0" nodeType="withEffect">
                                  <p:stCondLst>
                                    <p:cond delay="0"/>
                                  </p:stCondLst>
                                  <p:childTnLst>
                                    <p:set>
                                      <p:cBhvr>
                                        <p:cTn id="20" dur="1" fill="hold">
                                          <p:stCondLst>
                                            <p:cond delay="0"/>
                                          </p:stCondLst>
                                        </p:cTn>
                                        <p:tgtEl>
                                          <p:spTgt spid="578562">
                                            <p:txEl>
                                              <p:charRg st="175" end="197"/>
                                            </p:txEl>
                                          </p:spTgt>
                                        </p:tgtEl>
                                        <p:attrNameLst>
                                          <p:attrName>style.visibility</p:attrName>
                                        </p:attrNameLst>
                                      </p:cBhvr>
                                      <p:to>
                                        <p:strVal val="visible"/>
                                      </p:to>
                                    </p:set>
                                    <p:anim calcmode="lin" valueType="num">
                                      <p:cBhvr additive="base">
                                        <p:cTn id="21" dur="500" fill="hold"/>
                                        <p:tgtEl>
                                          <p:spTgt spid="578562">
                                            <p:txEl>
                                              <p:charRg st="175" end="19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78562">
                                            <p:txEl>
                                              <p:charRg st="175" end="19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8562">
                                            <p:txEl>
                                              <p:charRg st="175" end="197"/>
                                            </p:txEl>
                                          </p:spTgt>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78562">
                                            <p:txEl>
                                              <p:charRg st="197" end="217"/>
                                            </p:txEl>
                                          </p:spTgt>
                                        </p:tgtEl>
                                        <p:attrNameLst>
                                          <p:attrName>style.visibility</p:attrName>
                                        </p:attrNameLst>
                                      </p:cBhvr>
                                      <p:to>
                                        <p:strVal val="visible"/>
                                      </p:to>
                                    </p:set>
                                    <p:anim calcmode="lin" valueType="num">
                                      <p:cBhvr additive="base">
                                        <p:cTn id="27" dur="500" fill="hold"/>
                                        <p:tgtEl>
                                          <p:spTgt spid="578562">
                                            <p:txEl>
                                              <p:charRg st="197" end="21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78562">
                                            <p:txEl>
                                              <p:charRg st="197" end="21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8562">
                                            <p:txEl>
                                              <p:charRg st="197" end="217"/>
                                            </p:txEl>
                                          </p:spTgt>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78562">
                                            <p:txEl>
                                              <p:charRg st="217" end="254"/>
                                            </p:txEl>
                                          </p:spTgt>
                                        </p:tgtEl>
                                        <p:attrNameLst>
                                          <p:attrName>style.visibility</p:attrName>
                                        </p:attrNameLst>
                                      </p:cBhvr>
                                      <p:to>
                                        <p:strVal val="visible"/>
                                      </p:to>
                                    </p:set>
                                    <p:anim calcmode="lin" valueType="num">
                                      <p:cBhvr additive="base">
                                        <p:cTn id="33" dur="500" fill="hold"/>
                                        <p:tgtEl>
                                          <p:spTgt spid="578562">
                                            <p:txEl>
                                              <p:charRg st="217" end="25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78562">
                                            <p:txEl>
                                              <p:charRg st="217" end="25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8562">
                                            <p:txEl>
                                              <p:charRg st="217" end="25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0913" name="文本占位符 596993"/>
          <p:cNvSpPr>
            <a:spLocks noGrp="1"/>
          </p:cNvSpPr>
          <p:nvPr>
            <p:ph idx="1"/>
          </p:nvPr>
        </p:nvSpPr>
        <p:spPr>
          <a:xfrm>
            <a:off x="1676400" y="222250"/>
            <a:ext cx="8839200" cy="5438775"/>
          </a:xfrm>
        </p:spPr>
        <p:txBody>
          <a:bodyPr anchor="t"/>
          <a:p>
            <a:pPr marL="0" indent="0">
              <a:lnSpc>
                <a:spcPct val="110000"/>
              </a:lnSpc>
              <a:spcBef>
                <a:spcPct val="10000"/>
              </a:spcBef>
              <a:buNone/>
            </a:pPr>
            <a:r>
              <a:rPr lang="zh-CN" altLang="en-US" sz="3600" b="1" dirty="0">
                <a:solidFill>
                  <a:schemeClr val="folHlink"/>
                </a:solidFill>
              </a:rPr>
              <a:t>⑴   </a:t>
            </a:r>
            <a:r>
              <a:rPr lang="zh-CN" altLang="en-US" sz="3600" b="1" dirty="0">
                <a:solidFill>
                  <a:schemeClr val="folHlink"/>
                </a:solidFill>
                <a:ea typeface="楷体_GB2312" pitchFamily="1" charset="-122"/>
              </a:rPr>
              <a:t>释放块的左、右邻块均为占用块</a:t>
            </a:r>
            <a:endParaRPr lang="zh-CN" altLang="en-US" sz="3600" b="1" dirty="0">
              <a:solidFill>
                <a:schemeClr val="folHlink"/>
              </a:solidFill>
              <a:ea typeface="楷体_GB2312" pitchFamily="1" charset="-122"/>
            </a:endParaRPr>
          </a:p>
          <a:p>
            <a:pPr marL="0" indent="0">
              <a:lnSpc>
                <a:spcPct val="110000"/>
              </a:lnSpc>
              <a:spcBef>
                <a:spcPct val="10000"/>
              </a:spcBef>
              <a:buNone/>
            </a:pPr>
            <a:r>
              <a:rPr lang="zh-CN" altLang="en-US" sz="2800" b="1" dirty="0"/>
              <a:t>        将被释放块简单地插入到空闲块链表中即可。</a:t>
            </a:r>
            <a:endParaRPr lang="zh-CN" altLang="en-US" sz="2800" b="1" dirty="0"/>
          </a:p>
          <a:p>
            <a:pPr marL="355600" lvl="1" indent="0">
              <a:lnSpc>
                <a:spcPct val="110000"/>
              </a:lnSpc>
              <a:spcBef>
                <a:spcPct val="10000"/>
              </a:spcBef>
              <a:buNone/>
            </a:pPr>
            <a:r>
              <a:rPr lang="en-US" altLang="x-none" b="1" dirty="0"/>
              <a:t>p-&gt;tag=0 ; FootLoc(p)-&gt;uplink=p ; </a:t>
            </a:r>
            <a:endParaRPr lang="en-US" altLang="x-none" b="1" dirty="0"/>
          </a:p>
          <a:p>
            <a:pPr marL="355600" lvl="1" indent="0">
              <a:lnSpc>
                <a:spcPct val="110000"/>
              </a:lnSpc>
              <a:spcBef>
                <a:spcPct val="10000"/>
              </a:spcBef>
              <a:buNone/>
            </a:pPr>
            <a:r>
              <a:rPr lang="en-US" altLang="x-none" b="1" dirty="0"/>
              <a:t>FootLoc(p)-&gt;tag=0 ;</a:t>
            </a:r>
            <a:endParaRPr lang="en-US" altLang="x-none" b="1" dirty="0"/>
          </a:p>
          <a:p>
            <a:pPr marL="355600" lvl="1" indent="0">
              <a:lnSpc>
                <a:spcPct val="110000"/>
              </a:lnSpc>
              <a:spcBef>
                <a:spcPct val="10000"/>
              </a:spcBef>
              <a:buNone/>
            </a:pPr>
            <a:r>
              <a:rPr lang="en-US" altLang="x-none" b="1" dirty="0"/>
              <a:t>if  ( !pav )  pav=p-&gt;llink=p-&gt;rrlink=p ;</a:t>
            </a:r>
            <a:endParaRPr lang="en-US" altLang="x-none" b="1" dirty="0"/>
          </a:p>
          <a:p>
            <a:pPr marL="355600" lvl="1" indent="0">
              <a:lnSpc>
                <a:spcPct val="110000"/>
              </a:lnSpc>
              <a:spcBef>
                <a:spcPct val="10000"/>
              </a:spcBef>
              <a:buNone/>
            </a:pPr>
            <a:r>
              <a:rPr lang="en-US" altLang="x-none" b="1" dirty="0"/>
              <a:t>else </a:t>
            </a:r>
            <a:endParaRPr lang="en-US" altLang="x-none" b="1" dirty="0"/>
          </a:p>
          <a:p>
            <a:pPr marL="723900" lvl="2" indent="0">
              <a:lnSpc>
                <a:spcPct val="110000"/>
              </a:lnSpc>
              <a:spcBef>
                <a:spcPct val="10000"/>
              </a:spcBef>
              <a:buNone/>
            </a:pPr>
            <a:r>
              <a:rPr lang="en-US" altLang="x-none" sz="2800" b="1" dirty="0"/>
              <a:t>{   q=pav-&gt;llink ;  P-&gt;rlink=pav ; </a:t>
            </a:r>
            <a:endParaRPr lang="en-US" altLang="x-none" sz="2800" b="1" dirty="0"/>
          </a:p>
          <a:p>
            <a:pPr marL="1079500" lvl="3" indent="0">
              <a:lnSpc>
                <a:spcPct val="110000"/>
              </a:lnSpc>
              <a:spcBef>
                <a:spcPct val="10000"/>
              </a:spcBef>
              <a:buNone/>
            </a:pPr>
            <a:r>
              <a:rPr lang="en-US" altLang="x-none" sz="2800" b="1" dirty="0"/>
              <a:t>p-&gt;llink=q ; q-&gt;rlink=pav-&gt;llink=p ;</a:t>
            </a:r>
            <a:endParaRPr lang="en-US" altLang="x-none" sz="2800" b="1" dirty="0"/>
          </a:p>
          <a:p>
            <a:pPr marL="1079500" lvl="3" indent="0">
              <a:lnSpc>
                <a:spcPct val="110000"/>
              </a:lnSpc>
              <a:spcBef>
                <a:spcPct val="10000"/>
              </a:spcBef>
              <a:buNone/>
            </a:pPr>
            <a:r>
              <a:rPr lang="en-US" altLang="x-none" sz="2800" b="1" dirty="0"/>
              <a:t>Pav=p ;    </a:t>
            </a:r>
            <a:endParaRPr lang="en-US" altLang="x-none" sz="2800" b="1" dirty="0"/>
          </a:p>
          <a:p>
            <a:pPr marL="723900" lvl="2" indent="0">
              <a:lnSpc>
                <a:spcPct val="110000"/>
              </a:lnSpc>
              <a:spcBef>
                <a:spcPct val="10000"/>
              </a:spcBef>
              <a:buNone/>
            </a:pPr>
            <a:r>
              <a:rPr lang="en-US" altLang="x-none" sz="2800" b="1" dirty="0"/>
              <a:t>}</a:t>
            </a:r>
            <a:endParaRPr lang="en-US" altLang="x-none" sz="2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1937" name="文本占位符 598017"/>
          <p:cNvSpPr>
            <a:spLocks noGrp="1"/>
          </p:cNvSpPr>
          <p:nvPr>
            <p:ph idx="1"/>
          </p:nvPr>
        </p:nvSpPr>
        <p:spPr>
          <a:xfrm>
            <a:off x="1676400" y="225425"/>
            <a:ext cx="8839200" cy="6156325"/>
          </a:xfrm>
        </p:spPr>
        <p:txBody>
          <a:bodyPr anchor="t"/>
          <a:p>
            <a:pPr marL="0" indent="0">
              <a:lnSpc>
                <a:spcPct val="110000"/>
              </a:lnSpc>
              <a:spcBef>
                <a:spcPct val="10000"/>
              </a:spcBef>
              <a:buNone/>
            </a:pPr>
            <a:r>
              <a:rPr lang="zh-CN" altLang="en-US" sz="3600" b="1" dirty="0">
                <a:solidFill>
                  <a:schemeClr val="folHlink"/>
                </a:solidFill>
              </a:rPr>
              <a:t>⑵  </a:t>
            </a:r>
            <a:r>
              <a:rPr lang="zh-CN" altLang="en-US" sz="3600" b="1" dirty="0">
                <a:solidFill>
                  <a:schemeClr val="folHlink"/>
                </a:solidFill>
                <a:ea typeface="楷体_GB2312" pitchFamily="1" charset="-122"/>
              </a:rPr>
              <a:t>释放块的左邻块空闲而右邻块为占用</a:t>
            </a:r>
            <a:endParaRPr lang="zh-CN" altLang="en-US" sz="3600" b="1" dirty="0">
              <a:solidFill>
                <a:schemeClr val="folHlink"/>
              </a:solidFill>
              <a:ea typeface="楷体_GB2312" pitchFamily="1" charset="-122"/>
            </a:endParaRPr>
          </a:p>
          <a:p>
            <a:pPr marL="0" indent="0">
              <a:lnSpc>
                <a:spcPct val="110000"/>
              </a:lnSpc>
              <a:spcBef>
                <a:spcPct val="10000"/>
              </a:spcBef>
              <a:buNone/>
            </a:pPr>
            <a:r>
              <a:rPr lang="zh-CN" altLang="en-US" b="1" dirty="0"/>
              <a:t>       </a:t>
            </a:r>
            <a:r>
              <a:rPr lang="zh-CN" altLang="en-US" sz="2800" b="1" dirty="0"/>
              <a:t>和左邻块合并成一个大的空闲块结点，改变左邻块的</a:t>
            </a:r>
            <a:r>
              <a:rPr lang="en-US" altLang="x-none" sz="2800" b="1" dirty="0"/>
              <a:t>size</a:t>
            </a:r>
            <a:r>
              <a:rPr lang="zh-CN" altLang="en-US" sz="2800" b="1" dirty="0"/>
              <a:t>域及重新设置</a:t>
            </a:r>
            <a:r>
              <a:rPr lang="en-US" altLang="x-none" sz="2800" b="1" dirty="0"/>
              <a:t>(</a:t>
            </a:r>
            <a:r>
              <a:rPr lang="zh-CN" altLang="en-US" sz="2800" b="1" dirty="0"/>
              <a:t>合并后</a:t>
            </a:r>
            <a:r>
              <a:rPr lang="en-US" altLang="x-none" sz="2800" b="1" dirty="0"/>
              <a:t>)</a:t>
            </a:r>
            <a:r>
              <a:rPr lang="zh-CN" altLang="en-US" sz="2800" b="1" dirty="0"/>
              <a:t>结点的底部。</a:t>
            </a:r>
            <a:endParaRPr lang="zh-CN" altLang="en-US" sz="2800" b="1" dirty="0"/>
          </a:p>
          <a:p>
            <a:pPr marL="355600" lvl="1" indent="0">
              <a:lnSpc>
                <a:spcPct val="110000"/>
              </a:lnSpc>
              <a:spcBef>
                <a:spcPct val="10000"/>
              </a:spcBef>
              <a:buNone/>
            </a:pPr>
            <a:r>
              <a:rPr lang="en-US" altLang="x-none" b="1" dirty="0"/>
              <a:t>n=p-&gt;size ; s=(p-1)-&gt;uplink ; s-&gt;size+=n;</a:t>
            </a:r>
            <a:endParaRPr lang="en-US" altLang="x-none" b="1" dirty="0"/>
          </a:p>
          <a:p>
            <a:pPr marL="355600" lvl="1" indent="0">
              <a:lnSpc>
                <a:spcPct val="110000"/>
              </a:lnSpc>
              <a:spcBef>
                <a:spcPct val="10000"/>
              </a:spcBef>
              <a:buNone/>
            </a:pPr>
            <a:r>
              <a:rPr lang="en-US" altLang="x-none" b="1" dirty="0"/>
              <a:t>f=p+n–1 ; f-&gt;uplink=s ; f-&gt;tag=0 ;</a:t>
            </a:r>
            <a:endParaRPr lang="en-US" altLang="x-none" b="1" dirty="0"/>
          </a:p>
          <a:p>
            <a:pPr marL="0" indent="0">
              <a:lnSpc>
                <a:spcPct val="110000"/>
              </a:lnSpc>
              <a:spcBef>
                <a:spcPct val="10000"/>
              </a:spcBef>
              <a:buNone/>
            </a:pPr>
            <a:r>
              <a:rPr lang="en-US" altLang="x-none" sz="3600" b="1" dirty="0">
                <a:solidFill>
                  <a:schemeClr val="folHlink"/>
                </a:solidFill>
              </a:rPr>
              <a:t>⑶</a:t>
            </a:r>
            <a:r>
              <a:rPr lang="en-US" altLang="x-none" sz="3600" b="1" dirty="0">
                <a:solidFill>
                  <a:schemeClr val="folHlink"/>
                </a:solidFill>
                <a:latin typeface="宋体" panose="02010600030101010101" pitchFamily="2" charset="-122"/>
              </a:rPr>
              <a:t> </a:t>
            </a:r>
            <a:r>
              <a:rPr lang="zh-CN" altLang="en-US" sz="3600" b="1" dirty="0">
                <a:solidFill>
                  <a:schemeClr val="folHlink"/>
                </a:solidFill>
                <a:latin typeface="楷体_GB2312" pitchFamily="1" charset="-122"/>
                <a:ea typeface="楷体_GB2312" pitchFamily="1" charset="-122"/>
              </a:rPr>
              <a:t>释放块的左邻占用而右邻空闲</a:t>
            </a:r>
            <a:endParaRPr lang="zh-CN" altLang="en-US" sz="3600" b="1" dirty="0">
              <a:solidFill>
                <a:schemeClr val="folHlink"/>
              </a:solidFill>
              <a:latin typeface="楷体_GB2312" pitchFamily="1" charset="-122"/>
              <a:ea typeface="楷体_GB2312" pitchFamily="1" charset="-122"/>
            </a:endParaRPr>
          </a:p>
          <a:p>
            <a:pPr marL="0" indent="0">
              <a:lnSpc>
                <a:spcPct val="110000"/>
              </a:lnSpc>
              <a:spcBef>
                <a:spcPct val="10000"/>
              </a:spcBef>
              <a:buNone/>
            </a:pPr>
            <a:r>
              <a:rPr lang="zh-CN" altLang="en-US" b="1" dirty="0"/>
              <a:t>      </a:t>
            </a:r>
            <a:r>
              <a:rPr lang="zh-CN" altLang="en-US" sz="2800" b="1" dirty="0"/>
              <a:t>和右邻块合并成一个大的空闲块结点，改变右邻块的</a:t>
            </a:r>
            <a:r>
              <a:rPr lang="en-US" altLang="x-none" sz="2800" b="1" dirty="0"/>
              <a:t>size</a:t>
            </a:r>
            <a:r>
              <a:rPr lang="zh-CN" altLang="en-US" sz="2800" b="1" dirty="0"/>
              <a:t>域及重新设置</a:t>
            </a:r>
            <a:r>
              <a:rPr lang="en-US" altLang="x-none" sz="2800" b="1" dirty="0"/>
              <a:t>(</a:t>
            </a:r>
            <a:r>
              <a:rPr lang="zh-CN" altLang="en-US" sz="2800" b="1" dirty="0"/>
              <a:t>合并后</a:t>
            </a:r>
            <a:r>
              <a:rPr lang="en-US" altLang="x-none" sz="2800" b="1" dirty="0"/>
              <a:t>)</a:t>
            </a:r>
            <a:r>
              <a:rPr lang="zh-CN" altLang="en-US" sz="2800" b="1" dirty="0"/>
              <a:t>结点的头部。</a:t>
            </a:r>
            <a:endParaRPr lang="zh-CN" altLang="en-US" sz="2800" b="1" dirty="0"/>
          </a:p>
          <a:p>
            <a:pPr marL="355600" lvl="1" indent="0">
              <a:lnSpc>
                <a:spcPct val="110000"/>
              </a:lnSpc>
              <a:spcBef>
                <a:spcPct val="10000"/>
              </a:spcBef>
              <a:buNone/>
            </a:pPr>
            <a:r>
              <a:rPr lang="en-US" altLang="x-none" b="1" dirty="0"/>
              <a:t>t=p+p-&gt;size ; p-&gt;tag=0 ; q=t-&gt;llink ; p-&gt;llink=q ; </a:t>
            </a:r>
            <a:endParaRPr lang="en-US" altLang="x-none" b="1" dirty="0"/>
          </a:p>
          <a:p>
            <a:pPr marL="355600" lvl="1" indent="0">
              <a:lnSpc>
                <a:spcPct val="110000"/>
              </a:lnSpc>
              <a:spcBef>
                <a:spcPct val="10000"/>
              </a:spcBef>
              <a:buNone/>
            </a:pPr>
            <a:r>
              <a:rPr lang="en-US" altLang="x-none" b="1" dirty="0"/>
              <a:t>q-&gt;rlink=p ; q1=t-&gt;rlink ; p-&gt;rlink=q1 ; </a:t>
            </a:r>
            <a:endParaRPr lang="en-US" altLang="x-none" b="1" dirty="0"/>
          </a:p>
          <a:p>
            <a:pPr marL="355600" lvl="1" indent="0">
              <a:lnSpc>
                <a:spcPct val="110000"/>
              </a:lnSpc>
              <a:spcBef>
                <a:spcPct val="10000"/>
              </a:spcBef>
              <a:buNone/>
            </a:pPr>
            <a:r>
              <a:rPr lang="en-US" altLang="x-none" b="1" dirty="0"/>
              <a:t>q1-&gt;llink=p ; p-&gt;size+=t-&gt;size ; FootLoc(t)-&gt;uplink=p ;</a:t>
            </a:r>
            <a:endParaRPr lang="en-US" altLang="x-none"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61" name="文本占位符 599041"/>
          <p:cNvSpPr>
            <a:spLocks noGrp="1"/>
          </p:cNvSpPr>
          <p:nvPr>
            <p:ph idx="1"/>
          </p:nvPr>
        </p:nvSpPr>
        <p:spPr>
          <a:xfrm>
            <a:off x="1676400" y="260350"/>
            <a:ext cx="8839200" cy="3744913"/>
          </a:xfrm>
        </p:spPr>
        <p:txBody>
          <a:bodyPr anchor="t"/>
          <a:p>
            <a:pPr marL="0" indent="0">
              <a:lnSpc>
                <a:spcPct val="110000"/>
              </a:lnSpc>
              <a:spcBef>
                <a:spcPct val="10000"/>
              </a:spcBef>
              <a:buNone/>
            </a:pPr>
            <a:r>
              <a:rPr lang="zh-CN" altLang="en-US" sz="3600" b="1" dirty="0">
                <a:solidFill>
                  <a:schemeClr val="folHlink"/>
                </a:solidFill>
              </a:rPr>
              <a:t>⑷  </a:t>
            </a:r>
            <a:r>
              <a:rPr lang="zh-CN" altLang="en-US" sz="3600" b="1" dirty="0">
                <a:solidFill>
                  <a:schemeClr val="folHlink"/>
                </a:solidFill>
                <a:ea typeface="楷体_GB2312" pitchFamily="1" charset="-122"/>
              </a:rPr>
              <a:t>释放块的左、右邻</a:t>
            </a:r>
            <a:r>
              <a:rPr lang="zh-CN" altLang="en-US" sz="3600" b="1" dirty="0">
                <a:solidFill>
                  <a:schemeClr val="folHlink"/>
                </a:solidFill>
                <a:latin typeface="宋体" panose="02010600030101010101" pitchFamily="2" charset="-122"/>
                <a:ea typeface="楷体_GB2312" pitchFamily="1" charset="-122"/>
              </a:rPr>
              <a:t>块</a:t>
            </a:r>
            <a:r>
              <a:rPr lang="zh-CN" altLang="en-US" sz="3600" b="1" dirty="0">
                <a:solidFill>
                  <a:schemeClr val="folHlink"/>
                </a:solidFill>
                <a:ea typeface="楷体_GB2312" pitchFamily="1" charset="-122"/>
              </a:rPr>
              <a:t>均为空闲块</a:t>
            </a:r>
            <a:endParaRPr lang="zh-CN" altLang="en-US" sz="3600" b="1" dirty="0">
              <a:solidFill>
                <a:schemeClr val="folHlink"/>
              </a:solidFill>
              <a:ea typeface="楷体_GB2312" pitchFamily="1" charset="-122"/>
            </a:endParaRPr>
          </a:p>
          <a:p>
            <a:pPr marL="0" indent="0">
              <a:lnSpc>
                <a:spcPct val="110000"/>
              </a:lnSpc>
              <a:spcBef>
                <a:spcPct val="10000"/>
              </a:spcBef>
              <a:buNone/>
            </a:pPr>
            <a:r>
              <a:rPr lang="zh-CN" altLang="en-US" sz="2800" b="1" dirty="0"/>
              <a:t>       和左、右邻块合并成一个大的空闲块结点，改变左邻块的</a:t>
            </a:r>
            <a:r>
              <a:rPr lang="en-US" altLang="x-none" sz="2800" b="1" dirty="0"/>
              <a:t>size</a:t>
            </a:r>
            <a:r>
              <a:rPr lang="zh-CN" altLang="en-US" sz="2800" b="1" dirty="0"/>
              <a:t>域及重新设置</a:t>
            </a:r>
            <a:r>
              <a:rPr lang="en-US" altLang="x-none" sz="2800" b="1" dirty="0"/>
              <a:t>(</a:t>
            </a:r>
            <a:r>
              <a:rPr lang="zh-CN" altLang="en-US" sz="2800" b="1" dirty="0"/>
              <a:t>合并后</a:t>
            </a:r>
            <a:r>
              <a:rPr lang="en-US" altLang="x-none" sz="2800" b="1" dirty="0"/>
              <a:t>)</a:t>
            </a:r>
            <a:r>
              <a:rPr lang="zh-CN" altLang="en-US" sz="2800" b="1" dirty="0"/>
              <a:t>结点的底部。</a:t>
            </a:r>
            <a:endParaRPr lang="zh-CN" altLang="en-US" sz="2800" b="1" dirty="0"/>
          </a:p>
          <a:p>
            <a:pPr marL="355600" lvl="1" indent="0">
              <a:lnSpc>
                <a:spcPct val="110000"/>
              </a:lnSpc>
              <a:spcBef>
                <a:spcPct val="10000"/>
              </a:spcBef>
              <a:buNone/>
            </a:pPr>
            <a:r>
              <a:rPr lang="en-US" altLang="x-none" b="1" dirty="0"/>
              <a:t>n=p-&gt;size ; s=(p-1)-&gt;uplink ; t=p+p-&gt;size ; </a:t>
            </a:r>
            <a:endParaRPr lang="en-US" altLang="x-none" b="1" dirty="0"/>
          </a:p>
          <a:p>
            <a:pPr marL="355600" lvl="1" indent="0">
              <a:lnSpc>
                <a:spcPct val="110000"/>
              </a:lnSpc>
              <a:spcBef>
                <a:spcPct val="10000"/>
              </a:spcBef>
              <a:buNone/>
            </a:pPr>
            <a:r>
              <a:rPr lang="en-US" altLang="x-none" b="1" dirty="0"/>
              <a:t>s-&gt;size+=n+t-&gt;size ;   q=t-&gt;llink ; q1=t-&gt;rlink ;</a:t>
            </a:r>
            <a:endParaRPr lang="en-US" altLang="x-none" b="1" dirty="0"/>
          </a:p>
          <a:p>
            <a:pPr marL="355600" lvl="1" indent="0">
              <a:lnSpc>
                <a:spcPct val="110000"/>
              </a:lnSpc>
              <a:spcBef>
                <a:spcPct val="10000"/>
              </a:spcBef>
              <a:buNone/>
            </a:pPr>
            <a:r>
              <a:rPr lang="en-US" altLang="x-none" b="1" dirty="0"/>
              <a:t>q-&gt;rlink=q1 ; q1-&gt;llink=q ;  </a:t>
            </a:r>
            <a:endParaRPr lang="en-US" altLang="x-none" b="1" dirty="0"/>
          </a:p>
          <a:p>
            <a:pPr marL="355600" lvl="1" indent="0">
              <a:lnSpc>
                <a:spcPct val="110000"/>
              </a:lnSpc>
              <a:spcBef>
                <a:spcPct val="10000"/>
              </a:spcBef>
              <a:buNone/>
            </a:pPr>
            <a:r>
              <a:rPr lang="en-US" altLang="x-none" b="1" dirty="0"/>
              <a:t>FootLoc(t)-&gt;uplink=s;</a:t>
            </a:r>
            <a:endParaRPr lang="en-US" altLang="x-none"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0066" name="标题 600065"/>
          <p:cNvSpPr>
            <a:spLocks noGrp="1"/>
          </p:cNvSpPr>
          <p:nvPr>
            <p:ph type="title"/>
          </p:nvPr>
        </p:nvSpPr>
        <p:spPr>
          <a:xfrm>
            <a:off x="2927350" y="260350"/>
            <a:ext cx="5184775" cy="914400"/>
          </a:xfrm>
        </p:spPr>
        <p:txBody>
          <a:bodyPr lIns="92075" tIns="46038" rIns="92075" bIns="46038" anchor="ctr"/>
          <a:p>
            <a:pPr fontAlgn="base"/>
            <a:r>
              <a:rPr lang="en-US" altLang="x-none" sz="5400" b="1" strike="noStrike" noProof="1" dirty="0">
                <a:latin typeface="Times New Roman" panose="02020603050405020304" pitchFamily="2" charset="0"/>
              </a:rPr>
              <a:t>8.4</a:t>
            </a:r>
            <a:r>
              <a:rPr lang="en-US" altLang="x-none" sz="5400" b="1" strike="noStrike" noProof="1" dirty="0"/>
              <a:t>   </a:t>
            </a:r>
            <a:r>
              <a:rPr lang="zh-CN" altLang="en-US" sz="5400" b="1" strike="noStrike" noProof="1" dirty="0">
                <a:ea typeface="楷体_GB2312" pitchFamily="1" charset="-122"/>
              </a:rPr>
              <a:t>伙伴系统</a:t>
            </a:r>
            <a:endParaRPr lang="zh-CN" altLang="en-US" sz="5400" b="1" strike="noStrike" noProof="1" dirty="0">
              <a:ea typeface="楷体_GB2312" pitchFamily="1" charset="-122"/>
            </a:endParaRPr>
          </a:p>
        </p:txBody>
      </p:sp>
      <p:sp>
        <p:nvSpPr>
          <p:cNvPr id="553986" name="文本占位符 600066"/>
          <p:cNvSpPr>
            <a:spLocks noGrp="1"/>
          </p:cNvSpPr>
          <p:nvPr>
            <p:ph idx="1"/>
          </p:nvPr>
        </p:nvSpPr>
        <p:spPr>
          <a:xfrm>
            <a:off x="1676400" y="1579563"/>
            <a:ext cx="8812213" cy="3001962"/>
          </a:xfrm>
        </p:spPr>
        <p:txBody>
          <a:bodyPr anchor="t"/>
          <a:p>
            <a:pPr marL="0" indent="0">
              <a:lnSpc>
                <a:spcPct val="110000"/>
              </a:lnSpc>
              <a:buNone/>
            </a:pPr>
            <a:r>
              <a:rPr lang="zh-CN" altLang="en-US" b="1" dirty="0"/>
              <a:t>        </a:t>
            </a:r>
            <a:r>
              <a:rPr lang="zh-CN" altLang="en-US" sz="2800" b="1" dirty="0"/>
              <a:t>伙伴系统是一种非顺序内存管理方法，不是以顺序片段来分配内存，是把内存分为两个部分，只要有可能，这两部分就可以合并在一起</a:t>
            </a:r>
            <a:r>
              <a:rPr lang="en-US" altLang="x-none" sz="2800" b="1" dirty="0"/>
              <a:t>; </a:t>
            </a:r>
            <a:r>
              <a:rPr lang="zh-CN" altLang="en-US" sz="2800" b="1" dirty="0"/>
              <a:t>且这两部分从来不是自由的，程序可以使用伙伴系统中的一部分或者两部分都不使用。与边界标识法类似，所不同是：无论</a:t>
            </a:r>
            <a:r>
              <a:rPr lang="zh-CN" altLang="en-US" sz="2800" b="1" dirty="0">
                <a:solidFill>
                  <a:schemeClr val="folHlink"/>
                </a:solidFill>
              </a:rPr>
              <a:t>占用块或空闲块</a:t>
            </a:r>
            <a:r>
              <a:rPr lang="zh-CN" altLang="en-US" sz="2800" b="1" dirty="0"/>
              <a:t>，其</a:t>
            </a:r>
            <a:r>
              <a:rPr lang="zh-CN" altLang="en-US" sz="2800" b="1" dirty="0">
                <a:solidFill>
                  <a:schemeClr val="folHlink"/>
                </a:solidFill>
              </a:rPr>
              <a:t>大小均为</a:t>
            </a:r>
            <a:r>
              <a:rPr lang="en-US" altLang="x-none" sz="2800" b="1" dirty="0">
                <a:solidFill>
                  <a:schemeClr val="folHlink"/>
                </a:solidFill>
              </a:rPr>
              <a:t>2</a:t>
            </a:r>
            <a:r>
              <a:rPr lang="zh-CN" altLang="en-US" sz="2800" b="1" dirty="0">
                <a:solidFill>
                  <a:schemeClr val="folHlink"/>
                </a:solidFill>
              </a:rPr>
              <a:t>的</a:t>
            </a:r>
            <a:r>
              <a:rPr lang="en-US" altLang="x-none" sz="2800" b="1" dirty="0">
                <a:solidFill>
                  <a:schemeClr val="folHlink"/>
                </a:solidFill>
              </a:rPr>
              <a:t>k</a:t>
            </a:r>
            <a:r>
              <a:rPr lang="zh-CN" altLang="en-US" sz="2800" b="1" dirty="0">
                <a:solidFill>
                  <a:schemeClr val="folHlink"/>
                </a:solidFill>
              </a:rPr>
              <a:t>次幂</a:t>
            </a:r>
            <a:r>
              <a:rPr lang="zh-CN" altLang="en-US" sz="2800" b="1" dirty="0"/>
              <a:t>。</a:t>
            </a:r>
            <a:endParaRPr lang="zh-CN" altLang="en-US" sz="2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1090" name="标题 601089"/>
          <p:cNvSpPr>
            <a:spLocks noGrp="1"/>
          </p:cNvSpPr>
          <p:nvPr>
            <p:ph type="title"/>
          </p:nvPr>
        </p:nvSpPr>
        <p:spPr>
          <a:xfrm>
            <a:off x="2286000" y="225425"/>
            <a:ext cx="7339013" cy="755650"/>
          </a:xfrm>
        </p:spPr>
        <p:txBody>
          <a:bodyPr lIns="92075" tIns="46038" rIns="92075" bIns="46038" anchor="ctr"/>
          <a:p>
            <a:pPr fontAlgn="base"/>
            <a:r>
              <a:rPr lang="en-US" altLang="x-none" b="1" strike="noStrike" noProof="1" dirty="0">
                <a:latin typeface="Times New Roman" panose="02020603050405020304" pitchFamily="2" charset="0"/>
              </a:rPr>
              <a:t>8.4.1  </a:t>
            </a:r>
            <a:r>
              <a:rPr lang="zh-CN" altLang="en-US" b="1" strike="noStrike" noProof="1" dirty="0">
                <a:ea typeface="楷体_GB2312" pitchFamily="1" charset="-122"/>
              </a:rPr>
              <a:t>可利用空间表的结构</a:t>
            </a:r>
            <a:endParaRPr lang="zh-CN" altLang="en-US" b="1" strike="noStrike" noProof="1" dirty="0">
              <a:ea typeface="楷体_GB2312" pitchFamily="1" charset="-122"/>
            </a:endParaRPr>
          </a:p>
        </p:txBody>
      </p:sp>
      <p:sp>
        <p:nvSpPr>
          <p:cNvPr id="555010" name="文本占位符 601090"/>
          <p:cNvSpPr>
            <a:spLocks noGrp="1"/>
          </p:cNvSpPr>
          <p:nvPr>
            <p:ph idx="1"/>
          </p:nvPr>
        </p:nvSpPr>
        <p:spPr>
          <a:xfrm>
            <a:off x="1676400" y="1123950"/>
            <a:ext cx="8812213" cy="2376488"/>
          </a:xfrm>
        </p:spPr>
        <p:txBody>
          <a:bodyPr anchor="t"/>
          <a:p>
            <a:pPr marL="0" indent="0">
              <a:buNone/>
            </a:pPr>
            <a:r>
              <a:rPr lang="zh-CN" altLang="en-US" sz="2800" b="1" dirty="0"/>
              <a:t>        为了再分配时查找方便起见，我们将所有大小相同的空闲块建于一张子表中。每个子表是一个双重链表，这样的链表可能有</a:t>
            </a:r>
            <a:r>
              <a:rPr lang="en-US" altLang="x-none" sz="2800" b="1" dirty="0"/>
              <a:t>m+1</a:t>
            </a:r>
            <a:r>
              <a:rPr lang="zh-CN" altLang="en-US" sz="2800" b="1" dirty="0"/>
              <a:t>个，将这</a:t>
            </a:r>
            <a:r>
              <a:rPr lang="en-US" altLang="x-none" sz="2800" b="1" dirty="0"/>
              <a:t>m+1</a:t>
            </a:r>
            <a:r>
              <a:rPr lang="zh-CN" altLang="en-US" sz="2800" b="1" dirty="0"/>
              <a:t>个表头指针用向量结构组织成一个表，这就是伙伴系统的可利用空间表。</a:t>
            </a:r>
            <a:endParaRPr lang="zh-CN" altLang="en-US" sz="2800" b="1" dirty="0"/>
          </a:p>
          <a:p>
            <a:pPr marL="0" indent="0">
              <a:buNone/>
            </a:pPr>
            <a:r>
              <a:rPr lang="zh-CN" altLang="en-US" sz="2800" b="1" dirty="0"/>
              <a:t>        可利用空间表的数据类型描述如下：</a:t>
            </a:r>
            <a:endParaRPr lang="zh-CN" altLang="en-US"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6033" name="文本占位符 602113"/>
          <p:cNvSpPr>
            <a:spLocks noGrp="1"/>
          </p:cNvSpPr>
          <p:nvPr>
            <p:ph idx="1"/>
          </p:nvPr>
        </p:nvSpPr>
        <p:spPr>
          <a:xfrm>
            <a:off x="1676400" y="228600"/>
            <a:ext cx="8915400" cy="6324600"/>
          </a:xfrm>
        </p:spPr>
        <p:txBody>
          <a:bodyPr anchor="t"/>
          <a:p>
            <a:pPr marL="0" indent="0">
              <a:lnSpc>
                <a:spcPct val="110000"/>
              </a:lnSpc>
              <a:spcBef>
                <a:spcPct val="10000"/>
              </a:spcBef>
              <a:buNone/>
            </a:pPr>
            <a:r>
              <a:rPr lang="en-US" altLang="x-none" sz="2800" b="1" dirty="0"/>
              <a:t>#define  M  16</a:t>
            </a:r>
            <a:endParaRPr lang="en-US" altLang="x-none" sz="2800" b="1" dirty="0"/>
          </a:p>
          <a:p>
            <a:pPr marL="0" indent="0">
              <a:lnSpc>
                <a:spcPct val="110000"/>
              </a:lnSpc>
              <a:spcBef>
                <a:spcPct val="10000"/>
              </a:spcBef>
              <a:buNone/>
            </a:pPr>
            <a:r>
              <a:rPr lang="en-US" altLang="x-none" sz="2800" b="1" dirty="0"/>
              <a:t>typedef struct WORD_b</a:t>
            </a:r>
            <a:endParaRPr lang="en-US" altLang="x-none" sz="2800" b="1" dirty="0"/>
          </a:p>
          <a:p>
            <a:pPr marL="355600" lvl="1" indent="0">
              <a:lnSpc>
                <a:spcPct val="110000"/>
              </a:lnSpc>
              <a:spcBef>
                <a:spcPct val="10000"/>
              </a:spcBef>
              <a:buNone/>
            </a:pPr>
            <a:r>
              <a:rPr lang="en-US" altLang="x-none" b="1" dirty="0"/>
              <a:t>{   WORD_b  * llink;     </a:t>
            </a:r>
            <a:r>
              <a:rPr lang="en-US" altLang="x-none" sz="2400" b="1" dirty="0"/>
              <a:t>/*   </a:t>
            </a:r>
            <a:r>
              <a:rPr lang="zh-CN" altLang="en-US" sz="2400" b="1" dirty="0"/>
              <a:t>前驱结点   *</a:t>
            </a:r>
            <a:r>
              <a:rPr lang="en-US" altLang="x-none" sz="2400" b="1" dirty="0"/>
              <a:t>/</a:t>
            </a:r>
            <a:endParaRPr lang="en-US" altLang="x-none" sz="2400" b="1" dirty="0"/>
          </a:p>
          <a:p>
            <a:pPr marL="723900" lvl="2" indent="0">
              <a:lnSpc>
                <a:spcPct val="110000"/>
              </a:lnSpc>
              <a:spcBef>
                <a:spcPct val="10000"/>
              </a:spcBef>
              <a:buNone/>
            </a:pPr>
            <a:r>
              <a:rPr lang="en-US" altLang="x-none" sz="2800" b="1" dirty="0"/>
              <a:t>int    tag;        </a:t>
            </a:r>
            <a:r>
              <a:rPr lang="en-US" altLang="x-none" b="1" dirty="0"/>
              <a:t>/*   </a:t>
            </a:r>
            <a:r>
              <a:rPr lang="zh-CN" altLang="en-US" b="1" dirty="0"/>
              <a:t>使用标识    *</a:t>
            </a:r>
            <a:r>
              <a:rPr lang="en-US" altLang="x-none" b="1" dirty="0"/>
              <a:t>/</a:t>
            </a:r>
            <a:endParaRPr lang="en-US" altLang="x-none" b="1" dirty="0"/>
          </a:p>
          <a:p>
            <a:pPr marL="723900" lvl="2" indent="0">
              <a:lnSpc>
                <a:spcPct val="110000"/>
              </a:lnSpc>
              <a:spcBef>
                <a:spcPct val="10000"/>
              </a:spcBef>
              <a:buNone/>
            </a:pPr>
            <a:r>
              <a:rPr lang="en-US" altLang="x-none" sz="2800" b="1" dirty="0"/>
              <a:t>int    kval;      </a:t>
            </a:r>
            <a:r>
              <a:rPr lang="en-US" altLang="x-none" b="1" dirty="0"/>
              <a:t>/*   </a:t>
            </a:r>
            <a:r>
              <a:rPr lang="zh-CN" altLang="en-US" b="1" dirty="0"/>
              <a:t>块的大小</a:t>
            </a:r>
            <a:r>
              <a:rPr lang="en-US" altLang="x-none" b="1" dirty="0"/>
              <a:t>,</a:t>
            </a:r>
            <a:r>
              <a:rPr lang="zh-CN" altLang="en-US" b="1" dirty="0"/>
              <a:t>是</a:t>
            </a:r>
            <a:r>
              <a:rPr lang="en-US" altLang="x-none" b="1" dirty="0"/>
              <a:t>2</a:t>
            </a:r>
            <a:r>
              <a:rPr lang="zh-CN" altLang="en-US" b="1" dirty="0"/>
              <a:t>的幂次   *</a:t>
            </a:r>
            <a:r>
              <a:rPr lang="en-US" altLang="x-none" b="1" dirty="0"/>
              <a:t>/</a:t>
            </a:r>
            <a:endParaRPr lang="en-US" altLang="x-none" b="1" dirty="0"/>
          </a:p>
          <a:p>
            <a:pPr marL="723900" lvl="2" indent="0">
              <a:lnSpc>
                <a:spcPct val="110000"/>
              </a:lnSpc>
              <a:spcBef>
                <a:spcPct val="10000"/>
              </a:spcBef>
              <a:buNone/>
            </a:pPr>
            <a:r>
              <a:rPr lang="en-US" altLang="x-none" sz="2800" b="1" dirty="0"/>
              <a:t>WORD_b  *rlink;     </a:t>
            </a:r>
            <a:r>
              <a:rPr lang="en-US" altLang="x-none" b="1" dirty="0"/>
              <a:t>/*   </a:t>
            </a:r>
            <a:r>
              <a:rPr lang="zh-CN" altLang="en-US" b="1" dirty="0"/>
              <a:t>后继结点   *</a:t>
            </a:r>
            <a:r>
              <a:rPr lang="en-US" altLang="x-none" b="1" dirty="0"/>
              <a:t>/</a:t>
            </a:r>
            <a:endParaRPr lang="en-US" altLang="x-none" b="1" dirty="0"/>
          </a:p>
          <a:p>
            <a:pPr marL="723900" lvl="2" indent="0">
              <a:lnSpc>
                <a:spcPct val="110000"/>
              </a:lnSpc>
              <a:spcBef>
                <a:spcPct val="10000"/>
              </a:spcBef>
              <a:buNone/>
            </a:pPr>
            <a:r>
              <a:rPr lang="en-US" altLang="x-none" sz="2800" b="1" dirty="0"/>
              <a:t>OtherType    other;</a:t>
            </a:r>
            <a:endParaRPr lang="en-US" altLang="x-none" sz="2800" b="1" dirty="0"/>
          </a:p>
          <a:p>
            <a:pPr marL="355600" lvl="1" indent="0">
              <a:lnSpc>
                <a:spcPct val="110000"/>
              </a:lnSpc>
              <a:spcBef>
                <a:spcPct val="10000"/>
              </a:spcBef>
              <a:buNone/>
            </a:pPr>
            <a:r>
              <a:rPr lang="en-US" altLang="x-none" b="1" dirty="0"/>
              <a:t>} WORD_b, head; </a:t>
            </a:r>
            <a:endParaRPr lang="en-US" altLang="x-none" b="1" dirty="0"/>
          </a:p>
          <a:p>
            <a:pPr marL="0" indent="0">
              <a:lnSpc>
                <a:spcPct val="110000"/>
              </a:lnSpc>
              <a:spcBef>
                <a:spcPct val="10000"/>
              </a:spcBef>
              <a:buNone/>
            </a:pPr>
            <a:r>
              <a:rPr lang="en-US" altLang="x-none" sz="2800" b="1" dirty="0"/>
              <a:t>typedef  struct HeadNode</a:t>
            </a:r>
            <a:endParaRPr lang="en-US" altLang="x-none" sz="2800" b="1" dirty="0"/>
          </a:p>
          <a:p>
            <a:pPr marL="355600" lvl="1" indent="0">
              <a:lnSpc>
                <a:spcPct val="110000"/>
              </a:lnSpc>
              <a:spcBef>
                <a:spcPct val="10000"/>
              </a:spcBef>
              <a:buNone/>
            </a:pPr>
            <a:r>
              <a:rPr lang="en-US" altLang="x-none" b="1" dirty="0"/>
              <a:t>{   int    nodesize;</a:t>
            </a:r>
            <a:endParaRPr lang="en-US" altLang="x-none" b="1" dirty="0"/>
          </a:p>
          <a:p>
            <a:pPr marL="723900" lvl="2" indent="0">
              <a:lnSpc>
                <a:spcPct val="110000"/>
              </a:lnSpc>
              <a:spcBef>
                <a:spcPct val="10000"/>
              </a:spcBef>
              <a:buNone/>
            </a:pPr>
            <a:r>
              <a:rPr lang="en-US" altLang="x-none" sz="2800" b="1" dirty="0"/>
              <a:t>WORD_b * first;</a:t>
            </a:r>
            <a:endParaRPr lang="en-US" altLang="x-none" sz="2800" b="1" dirty="0"/>
          </a:p>
          <a:p>
            <a:pPr marL="355600" lvl="1" indent="0">
              <a:lnSpc>
                <a:spcPct val="110000"/>
              </a:lnSpc>
              <a:spcBef>
                <a:spcPct val="10000"/>
              </a:spcBef>
              <a:buNone/>
            </a:pPr>
            <a:r>
              <a:rPr lang="en-US" altLang="x-none" b="1" dirty="0"/>
              <a:t>}FreeList[M+1];</a:t>
            </a:r>
            <a:endParaRPr lang="en-US" altLang="x-none"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3138" name="标题 603137"/>
          <p:cNvSpPr>
            <a:spLocks noGrp="1"/>
          </p:cNvSpPr>
          <p:nvPr>
            <p:ph type="title"/>
          </p:nvPr>
        </p:nvSpPr>
        <p:spPr>
          <a:xfrm>
            <a:off x="2714625" y="290513"/>
            <a:ext cx="4894263" cy="762000"/>
          </a:xfrm>
        </p:spPr>
        <p:txBody>
          <a:bodyPr lIns="92075" tIns="46038" rIns="92075" bIns="46038" anchor="ctr"/>
          <a:p>
            <a:pPr fontAlgn="base"/>
            <a:r>
              <a:rPr lang="en-US" altLang="x-none" b="1" strike="noStrike" noProof="1" dirty="0">
                <a:latin typeface="Times New Roman" panose="02020603050405020304" pitchFamily="2" charset="0"/>
              </a:rPr>
              <a:t>8.4.2</a:t>
            </a:r>
            <a:r>
              <a:rPr lang="en-US" altLang="x-none" b="1" strike="noStrike" noProof="1" dirty="0"/>
              <a:t>  </a:t>
            </a:r>
            <a:r>
              <a:rPr lang="zh-CN" altLang="en-US" b="1" strike="noStrike" noProof="1" dirty="0"/>
              <a:t>分配算法</a:t>
            </a:r>
            <a:endParaRPr lang="zh-CN" altLang="en-US" b="1" strike="noStrike" noProof="1" dirty="0"/>
          </a:p>
        </p:txBody>
      </p:sp>
      <p:sp>
        <p:nvSpPr>
          <p:cNvPr id="557058" name="文本占位符 603138"/>
          <p:cNvSpPr>
            <a:spLocks noGrp="1"/>
          </p:cNvSpPr>
          <p:nvPr>
            <p:ph idx="1"/>
          </p:nvPr>
        </p:nvSpPr>
        <p:spPr>
          <a:xfrm>
            <a:off x="1676400" y="1196975"/>
            <a:ext cx="8839200" cy="4824413"/>
          </a:xfrm>
        </p:spPr>
        <p:txBody>
          <a:bodyPr anchor="t"/>
          <a:p>
            <a:pPr marL="0" indent="0">
              <a:lnSpc>
                <a:spcPct val="110000"/>
              </a:lnSpc>
              <a:buNone/>
            </a:pPr>
            <a:r>
              <a:rPr lang="zh-CN" altLang="en-US" sz="2800" b="1" dirty="0"/>
              <a:t>        当程序提出大小为</a:t>
            </a:r>
            <a:r>
              <a:rPr lang="en-US" altLang="x-none" sz="2800" b="1" dirty="0"/>
              <a:t>n</a:t>
            </a:r>
            <a:r>
              <a:rPr lang="zh-CN" altLang="en-US" sz="2800" b="1" dirty="0"/>
              <a:t>的内存分配请求时，首先</a:t>
            </a:r>
            <a:r>
              <a:rPr lang="zh-CN" altLang="en-US" sz="2800" b="1" dirty="0">
                <a:solidFill>
                  <a:schemeClr val="folHlink"/>
                </a:solidFill>
              </a:rPr>
              <a:t>在可利用表中</a:t>
            </a:r>
            <a:r>
              <a:rPr lang="zh-CN" altLang="en-US" sz="2800" b="1" dirty="0"/>
              <a:t>查找大小与</a:t>
            </a:r>
            <a:r>
              <a:rPr lang="en-US" altLang="x-none" sz="2800" b="1" dirty="0"/>
              <a:t>n</a:t>
            </a:r>
            <a:r>
              <a:rPr lang="zh-CN" altLang="en-US" sz="2800" b="1" dirty="0"/>
              <a:t>相匹配的子表</a:t>
            </a:r>
            <a:r>
              <a:rPr lang="en-US" altLang="x-none" sz="2800" b="1" dirty="0"/>
              <a:t>.</a:t>
            </a:r>
            <a:endParaRPr lang="en-US" altLang="x-none" sz="2800" b="1" dirty="0"/>
          </a:p>
          <a:p>
            <a:pPr marL="0" indent="0">
              <a:lnSpc>
                <a:spcPct val="110000"/>
              </a:lnSpc>
              <a:buNone/>
            </a:pPr>
            <a:r>
              <a:rPr lang="en-US" altLang="x-none" sz="3600" b="1" dirty="0">
                <a:solidFill>
                  <a:schemeClr val="folHlink"/>
                </a:solidFill>
              </a:rPr>
              <a:t>1  </a:t>
            </a:r>
            <a:r>
              <a:rPr lang="zh-CN" altLang="en-US" sz="3600" b="1" dirty="0">
                <a:solidFill>
                  <a:schemeClr val="folHlink"/>
                </a:solidFill>
                <a:ea typeface="楷体_GB2312" pitchFamily="1" charset="-122"/>
              </a:rPr>
              <a:t>算法思想</a:t>
            </a:r>
            <a:endParaRPr lang="zh-CN" altLang="en-US" sz="3600" b="1" dirty="0">
              <a:solidFill>
                <a:schemeClr val="folHlink"/>
              </a:solidFill>
              <a:ea typeface="楷体_GB2312" pitchFamily="1"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若存在</a:t>
            </a:r>
            <a:r>
              <a:rPr lang="en-US" altLang="x-none" b="1" dirty="0"/>
              <a:t>2</a:t>
            </a:r>
            <a:r>
              <a:rPr lang="en-US" altLang="x-none" b="1" baseline="30000" dirty="0"/>
              <a:t>k-1</a:t>
            </a:r>
            <a:r>
              <a:rPr lang="en-US" altLang="x-none" b="1" dirty="0"/>
              <a:t>&lt;n≤2</a:t>
            </a:r>
            <a:r>
              <a:rPr lang="en-US" altLang="x-none" b="1" baseline="30000" dirty="0"/>
              <a:t>k</a:t>
            </a:r>
            <a:r>
              <a:rPr lang="en-US" altLang="x-none" b="1" dirty="0"/>
              <a:t>-1</a:t>
            </a:r>
            <a:r>
              <a:rPr lang="zh-CN" altLang="en-US" b="1" dirty="0"/>
              <a:t>的空闲子表结点：则将子表中的任意一个结点分配之；</a:t>
            </a:r>
            <a:endParaRPr lang="zh-CN" altLang="en-US"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t>若不存在</a:t>
            </a:r>
            <a:r>
              <a:rPr lang="en-US" altLang="x-none" b="1" dirty="0"/>
              <a:t>2</a:t>
            </a:r>
            <a:r>
              <a:rPr lang="en-US" altLang="x-none" b="1" baseline="30000" dirty="0"/>
              <a:t>k-1</a:t>
            </a:r>
            <a:r>
              <a:rPr lang="en-US" altLang="x-none" b="1" dirty="0"/>
              <a:t>&lt;n≤2</a:t>
            </a:r>
            <a:r>
              <a:rPr lang="en-US" altLang="x-none" b="1" baseline="30000" dirty="0"/>
              <a:t>k</a:t>
            </a:r>
            <a:r>
              <a:rPr lang="en-US" altLang="x-none" b="1" dirty="0"/>
              <a:t>-1</a:t>
            </a:r>
            <a:r>
              <a:rPr lang="zh-CN" altLang="en-US" b="1" dirty="0"/>
              <a:t>的空闲子表结点：则从结点大小为</a:t>
            </a:r>
            <a:r>
              <a:rPr lang="en-US" altLang="x-none" b="1" dirty="0"/>
              <a:t>2</a:t>
            </a:r>
            <a:r>
              <a:rPr lang="en-US" altLang="x-none" b="1" baseline="30000" dirty="0"/>
              <a:t>k</a:t>
            </a:r>
            <a:r>
              <a:rPr lang="zh-CN" altLang="en-US" b="1" dirty="0"/>
              <a:t>的子表中找到一个空闲结点，将其中</a:t>
            </a:r>
            <a:r>
              <a:rPr lang="zh-CN" altLang="en-US" b="1" dirty="0">
                <a:solidFill>
                  <a:schemeClr val="folHlink"/>
                </a:solidFill>
              </a:rPr>
              <a:t>一半</a:t>
            </a:r>
            <a:r>
              <a:rPr lang="zh-CN" altLang="en-US" b="1" dirty="0"/>
              <a:t>分配给程序，剩余的</a:t>
            </a:r>
            <a:r>
              <a:rPr lang="zh-CN" altLang="en-US" b="1" dirty="0">
                <a:solidFill>
                  <a:schemeClr val="folHlink"/>
                </a:solidFill>
              </a:rPr>
              <a:t>一半</a:t>
            </a:r>
            <a:r>
              <a:rPr lang="zh-CN" altLang="en-US" b="1" dirty="0"/>
              <a:t>插入到结点大小为</a:t>
            </a:r>
            <a:r>
              <a:rPr lang="en-US" altLang="x-none" b="1" dirty="0"/>
              <a:t>2</a:t>
            </a:r>
            <a:r>
              <a:rPr lang="en-US" altLang="x-none" b="1" baseline="30000" dirty="0"/>
              <a:t>k-1</a:t>
            </a:r>
            <a:r>
              <a:rPr lang="zh-CN" altLang="en-US" b="1" dirty="0"/>
              <a:t>的子表中。</a:t>
            </a:r>
            <a:endParaRPr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8081" name="文本占位符 604161"/>
          <p:cNvSpPr>
            <a:spLocks noGrp="1"/>
          </p:cNvSpPr>
          <p:nvPr>
            <p:ph idx="1"/>
          </p:nvPr>
        </p:nvSpPr>
        <p:spPr>
          <a:xfrm>
            <a:off x="1676400" y="260350"/>
            <a:ext cx="8839200" cy="3168650"/>
          </a:xfrm>
        </p:spPr>
        <p:txBody>
          <a:bodyPr anchor="t"/>
          <a:p>
            <a:pPr marL="0" indent="0">
              <a:lnSpc>
                <a:spcPct val="110000"/>
              </a:lnSpc>
              <a:buNone/>
            </a:pPr>
            <a:r>
              <a:rPr lang="en-US" altLang="x-none" sz="3600" b="1" dirty="0">
                <a:solidFill>
                  <a:schemeClr val="folHlink"/>
                </a:solidFill>
              </a:rPr>
              <a:t>2  </a:t>
            </a:r>
            <a:r>
              <a:rPr lang="zh-CN" altLang="en-US" sz="3600" b="1" dirty="0">
                <a:solidFill>
                  <a:schemeClr val="folHlink"/>
                </a:solidFill>
                <a:ea typeface="楷体_GB2312" pitchFamily="1" charset="-122"/>
              </a:rPr>
              <a:t>说明</a:t>
            </a:r>
            <a:endParaRPr lang="zh-CN" altLang="en-US" sz="3600" b="1" dirty="0">
              <a:solidFill>
                <a:schemeClr val="folHlink"/>
              </a:solidFill>
              <a:ea typeface="楷体_GB2312" pitchFamily="1" charset="-122"/>
            </a:endParaRPr>
          </a:p>
          <a:p>
            <a:pPr marL="0" indent="0">
              <a:lnSpc>
                <a:spcPct val="110000"/>
              </a:lnSpc>
              <a:buNone/>
            </a:pPr>
            <a:r>
              <a:rPr lang="zh-CN" altLang="en-US" sz="2800" b="1" dirty="0"/>
              <a:t>        在进行大小为</a:t>
            </a:r>
            <a:r>
              <a:rPr lang="en-US" altLang="x-none" sz="2800" b="1" dirty="0"/>
              <a:t>n(2</a:t>
            </a:r>
            <a:r>
              <a:rPr lang="en-US" altLang="x-none" sz="2800" b="1" baseline="30000" dirty="0"/>
              <a:t>k-i-1</a:t>
            </a:r>
            <a:r>
              <a:rPr lang="en-US" altLang="x-none" sz="2800" b="1" dirty="0"/>
              <a:t>&lt;n≤2</a:t>
            </a:r>
            <a:r>
              <a:rPr lang="en-US" altLang="x-none" sz="2800" b="1" baseline="30000" dirty="0"/>
              <a:t>k-i</a:t>
            </a:r>
            <a:r>
              <a:rPr lang="en-US" altLang="x-none" sz="2800" b="1" dirty="0"/>
              <a:t>-1</a:t>
            </a:r>
            <a:r>
              <a:rPr lang="zh-CN" altLang="en-US" sz="2800" b="1" dirty="0"/>
              <a:t>，</a:t>
            </a:r>
            <a:r>
              <a:rPr lang="en-US" altLang="x-none" sz="2800" b="1" dirty="0"/>
              <a:t>i=1,2,</a:t>
            </a:r>
            <a:r>
              <a:rPr lang="en-US" altLang="x-none" sz="2800" b="1" dirty="0">
                <a:cs typeface="Times New Roman" panose="02020603050405020304" pitchFamily="2" charset="0"/>
              </a:rPr>
              <a:t>…</a:t>
            </a:r>
            <a:r>
              <a:rPr lang="en-US" altLang="x-none" sz="2800" b="1" dirty="0"/>
              <a:t>,k-1) </a:t>
            </a:r>
            <a:r>
              <a:rPr lang="zh-CN" altLang="en-US" sz="2800" b="1" dirty="0"/>
              <a:t>的内存分配请求时，若所有小于</a:t>
            </a:r>
            <a:r>
              <a:rPr lang="en-US" altLang="x-none" sz="2800" b="1" dirty="0"/>
              <a:t>2</a:t>
            </a:r>
            <a:r>
              <a:rPr lang="en-US" altLang="x-none" sz="2800" b="1" baseline="30000" dirty="0"/>
              <a:t>k</a:t>
            </a:r>
            <a:r>
              <a:rPr lang="zh-CN" altLang="en-US" sz="2800" b="1" dirty="0"/>
              <a:t>的子表均为空</a:t>
            </a:r>
            <a:r>
              <a:rPr lang="en-US" altLang="x-none" sz="2800" b="1" dirty="0"/>
              <a:t>(</a:t>
            </a:r>
            <a:r>
              <a:rPr lang="zh-CN" altLang="en-US" sz="2800" b="1" dirty="0"/>
              <a:t>没有空闲结点</a:t>
            </a:r>
            <a:r>
              <a:rPr lang="en-US" altLang="x-none" sz="2800" b="1" dirty="0"/>
              <a:t>)</a:t>
            </a:r>
            <a:r>
              <a:rPr lang="zh-CN" altLang="en-US" sz="2800" b="1" dirty="0"/>
              <a:t>，则同样需要从大小为</a:t>
            </a:r>
            <a:r>
              <a:rPr lang="en-US" altLang="x-none" sz="2800" b="1" dirty="0"/>
              <a:t>2</a:t>
            </a:r>
            <a:r>
              <a:rPr lang="en-US" altLang="x-none" sz="2800" b="1" baseline="30000" dirty="0"/>
              <a:t>k</a:t>
            </a:r>
            <a:r>
              <a:rPr lang="zh-CN" altLang="en-US" sz="2800" b="1" dirty="0"/>
              <a:t>的子表中找到一个空闲结点，</a:t>
            </a:r>
            <a:r>
              <a:rPr lang="zh-CN" altLang="en-US" sz="2800" b="1" dirty="0">
                <a:solidFill>
                  <a:schemeClr val="folHlink"/>
                </a:solidFill>
              </a:rPr>
              <a:t>将其中</a:t>
            </a:r>
            <a:r>
              <a:rPr lang="en-US" altLang="x-none" sz="2800" b="1" dirty="0">
                <a:solidFill>
                  <a:schemeClr val="folHlink"/>
                </a:solidFill>
              </a:rPr>
              <a:t>2</a:t>
            </a:r>
            <a:r>
              <a:rPr lang="en-US" altLang="x-none" sz="2800" b="1" baseline="30000" dirty="0">
                <a:solidFill>
                  <a:schemeClr val="folHlink"/>
                </a:solidFill>
              </a:rPr>
              <a:t>k-i</a:t>
            </a:r>
            <a:r>
              <a:rPr lang="zh-CN" altLang="en-US" sz="2800" b="1" dirty="0">
                <a:solidFill>
                  <a:schemeClr val="folHlink"/>
                </a:solidFill>
              </a:rPr>
              <a:t>一小部分分配</a:t>
            </a:r>
            <a:r>
              <a:rPr lang="zh-CN" altLang="en-US" sz="2800" b="1" dirty="0"/>
              <a:t>给用户，而将</a:t>
            </a:r>
            <a:r>
              <a:rPr lang="zh-CN" altLang="en-US" sz="2800" b="1" dirty="0">
                <a:solidFill>
                  <a:schemeClr val="folHlink"/>
                </a:solidFill>
              </a:rPr>
              <a:t>剩余部分分割成若干个结点分别插入对应的子表</a:t>
            </a:r>
            <a:r>
              <a:rPr lang="zh-CN" altLang="en-US" sz="2800" b="1" dirty="0"/>
              <a:t>。</a:t>
            </a:r>
            <a:endParaRPr lang="zh-CN" altLang="en-US" sz="2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5186" name="标题 605185"/>
          <p:cNvSpPr>
            <a:spLocks noGrp="1"/>
          </p:cNvSpPr>
          <p:nvPr>
            <p:ph type="title"/>
          </p:nvPr>
        </p:nvSpPr>
        <p:spPr>
          <a:xfrm>
            <a:off x="2209800" y="152400"/>
            <a:ext cx="7772400" cy="762000"/>
          </a:xfrm>
        </p:spPr>
        <p:txBody>
          <a:bodyPr lIns="92075" tIns="46038" rIns="92075" bIns="46038" anchor="ctr"/>
          <a:p>
            <a:pPr fontAlgn="base"/>
            <a:r>
              <a:rPr lang="en-US" altLang="x-none" b="1" strike="noStrike" noProof="1" dirty="0">
                <a:latin typeface="Times New Roman" panose="02020603050405020304" pitchFamily="2" charset="0"/>
              </a:rPr>
              <a:t>8.4.3</a:t>
            </a:r>
            <a:r>
              <a:rPr lang="en-US" altLang="x-none" b="1" strike="noStrike" noProof="1" dirty="0"/>
              <a:t>  </a:t>
            </a:r>
            <a:r>
              <a:rPr lang="zh-CN" altLang="en-US" b="1" strike="noStrike" noProof="1" dirty="0"/>
              <a:t>回收算法</a:t>
            </a:r>
            <a:endParaRPr lang="zh-CN" altLang="en-US" b="1" strike="noStrike" noProof="1" dirty="0"/>
          </a:p>
        </p:txBody>
      </p:sp>
      <p:sp>
        <p:nvSpPr>
          <p:cNvPr id="559106" name="文本占位符 605186"/>
          <p:cNvSpPr>
            <a:spLocks noGrp="1"/>
          </p:cNvSpPr>
          <p:nvPr>
            <p:ph idx="1"/>
          </p:nvPr>
        </p:nvSpPr>
        <p:spPr>
          <a:xfrm>
            <a:off x="1676400" y="990600"/>
            <a:ext cx="8839200" cy="4648200"/>
          </a:xfrm>
        </p:spPr>
        <p:txBody>
          <a:bodyPr anchor="t"/>
          <a:p>
            <a:pPr marL="0" indent="0">
              <a:lnSpc>
                <a:spcPct val="110000"/>
              </a:lnSpc>
              <a:spcBef>
                <a:spcPct val="10000"/>
              </a:spcBef>
              <a:buNone/>
            </a:pPr>
            <a:r>
              <a:rPr lang="zh-CN" altLang="en-US" sz="2800" b="1" dirty="0"/>
              <a:t>       当程序释放所占用的块时，系统将该新的空闲块插入到可利用空闲表中，需要考虑合并成大块问题。在伙伴系统中，只有“</a:t>
            </a:r>
            <a:r>
              <a:rPr lang="zh-CN" altLang="en-US" sz="2800" b="1" dirty="0">
                <a:solidFill>
                  <a:schemeClr val="folHlink"/>
                </a:solidFill>
              </a:rPr>
              <a:t>互为伙伴</a:t>
            </a:r>
            <a:r>
              <a:rPr lang="zh-CN" altLang="en-US" sz="2800" b="1" dirty="0"/>
              <a:t>”</a:t>
            </a:r>
            <a:r>
              <a:rPr lang="zh-CN" altLang="en-US" sz="2800" b="1" dirty="0">
                <a:solidFill>
                  <a:schemeClr val="tx2"/>
                </a:solidFill>
              </a:rPr>
              <a:t>的两个子块均空闲时才合并</a:t>
            </a:r>
            <a:r>
              <a:rPr lang="zh-CN" altLang="en-US" sz="2800" b="1" dirty="0"/>
              <a:t>；即使有两个相邻且大小相同的空闲块，如果不是“</a:t>
            </a:r>
            <a:r>
              <a:rPr lang="zh-CN" altLang="en-US" sz="2800" b="1" dirty="0">
                <a:solidFill>
                  <a:schemeClr val="folHlink"/>
                </a:solidFill>
              </a:rPr>
              <a:t>互为伙伴</a:t>
            </a:r>
            <a:r>
              <a:rPr lang="zh-CN" altLang="en-US" sz="2800" b="1" dirty="0"/>
              <a:t>” </a:t>
            </a:r>
            <a:r>
              <a:rPr lang="en-US" altLang="x-none" sz="2800" b="1" dirty="0"/>
              <a:t>(</a:t>
            </a:r>
            <a:r>
              <a:rPr lang="zh-CN" altLang="en-US" sz="2800" b="1" dirty="0"/>
              <a:t>从同一个大块中分裂出来的</a:t>
            </a:r>
            <a:r>
              <a:rPr lang="en-US" altLang="x-none" sz="2800" b="1" dirty="0"/>
              <a:t>)</a:t>
            </a:r>
            <a:r>
              <a:rPr lang="zh-CN" altLang="en-US" sz="2800" b="1" dirty="0"/>
              <a:t>也不合并。</a:t>
            </a:r>
            <a:endParaRPr lang="zh-CN" altLang="en-US" sz="2800" b="1" dirty="0"/>
          </a:p>
          <a:p>
            <a:pPr marL="0" indent="0">
              <a:lnSpc>
                <a:spcPct val="110000"/>
              </a:lnSpc>
              <a:spcBef>
                <a:spcPct val="10000"/>
              </a:spcBef>
              <a:buNone/>
            </a:pPr>
            <a:r>
              <a:rPr lang="en-US" altLang="x-none" sz="3600" b="1" dirty="0">
                <a:solidFill>
                  <a:schemeClr val="folHlink"/>
                </a:solidFill>
              </a:rPr>
              <a:t>1  </a:t>
            </a:r>
            <a:r>
              <a:rPr lang="zh-CN" altLang="en-US" sz="3600" b="1" dirty="0">
                <a:solidFill>
                  <a:schemeClr val="folHlink"/>
                </a:solidFill>
                <a:ea typeface="楷体_GB2312" pitchFamily="1" charset="-122"/>
              </a:rPr>
              <a:t>伙伴空闲块的确定</a:t>
            </a:r>
            <a:endParaRPr lang="zh-CN" altLang="en-US" sz="3600" b="1" dirty="0">
              <a:ea typeface="楷体_GB2312" pitchFamily="1" charset="-122"/>
            </a:endParaRPr>
          </a:p>
          <a:p>
            <a:pPr marL="0" indent="0">
              <a:lnSpc>
                <a:spcPct val="110000"/>
              </a:lnSpc>
              <a:spcBef>
                <a:spcPct val="10000"/>
              </a:spcBef>
              <a:buNone/>
            </a:pPr>
            <a:r>
              <a:rPr lang="zh-CN" altLang="en-US" sz="2800" b="1" dirty="0"/>
              <a:t>       设</a:t>
            </a:r>
            <a:r>
              <a:rPr lang="en-US" altLang="x-none" sz="2800" b="1" dirty="0"/>
              <a:t>p</a:t>
            </a:r>
            <a:r>
              <a:rPr lang="zh-CN" altLang="en-US" sz="2800" b="1" dirty="0"/>
              <a:t>是大小为</a:t>
            </a:r>
            <a:r>
              <a:rPr lang="en-US" altLang="x-none" sz="2800" b="1" dirty="0"/>
              <a:t>2</a:t>
            </a:r>
            <a:r>
              <a:rPr lang="en-US" altLang="x-none" sz="2800" b="1" baseline="30000" dirty="0"/>
              <a:t>k</a:t>
            </a:r>
            <a:r>
              <a:rPr lang="zh-CN" altLang="en-US" sz="2800" b="1" dirty="0"/>
              <a:t>的空闲块的首地址，且</a:t>
            </a:r>
            <a:r>
              <a:rPr lang="en-US" altLang="x-none" sz="2800" b="1" dirty="0"/>
              <a:t>p MOD 2</a:t>
            </a:r>
            <a:r>
              <a:rPr lang="en-US" altLang="x-none" sz="2800" b="1" baseline="30000" dirty="0"/>
              <a:t>k+1</a:t>
            </a:r>
            <a:r>
              <a:rPr lang="en-US" altLang="x-none" sz="2800" b="1" dirty="0"/>
              <a:t> =0</a:t>
            </a:r>
            <a:r>
              <a:rPr lang="zh-CN" altLang="en-US" sz="2800" b="1" dirty="0"/>
              <a:t>，则首地址为</a:t>
            </a:r>
            <a:r>
              <a:rPr lang="en-US" altLang="x-none" sz="2800" b="1" dirty="0"/>
              <a:t>p</a:t>
            </a:r>
            <a:r>
              <a:rPr lang="zh-CN" altLang="en-US" sz="2800" b="1" dirty="0"/>
              <a:t>和</a:t>
            </a:r>
            <a:r>
              <a:rPr lang="en-US" altLang="x-none" sz="2800" b="1" dirty="0"/>
              <a:t>p+2</a:t>
            </a:r>
            <a:r>
              <a:rPr lang="en-US" altLang="x-none" sz="2800" b="1" baseline="30000" dirty="0"/>
              <a:t>k</a:t>
            </a:r>
            <a:r>
              <a:rPr lang="zh-CN" altLang="en-US" sz="2800" b="1" dirty="0"/>
              <a:t>的两个空闲块“</a:t>
            </a:r>
            <a:r>
              <a:rPr lang="zh-CN" altLang="en-US" sz="2800" b="1" dirty="0">
                <a:solidFill>
                  <a:schemeClr val="folHlink"/>
                </a:solidFill>
              </a:rPr>
              <a:t>互为伙伴</a:t>
            </a:r>
            <a:r>
              <a:rPr lang="zh-CN" altLang="en-US" sz="2800" b="1" dirty="0"/>
              <a:t>”。</a:t>
            </a:r>
            <a:endParaRPr lang="zh-CN" altLang="en-US" sz="2800" b="1" dirty="0"/>
          </a:p>
          <a:p>
            <a:pPr marL="0" indent="0">
              <a:lnSpc>
                <a:spcPct val="110000"/>
              </a:lnSpc>
              <a:spcBef>
                <a:spcPct val="10000"/>
              </a:spcBef>
              <a:buNone/>
            </a:pPr>
            <a:r>
              <a:rPr lang="zh-CN" altLang="en-US" sz="2800" b="1" dirty="0"/>
              <a:t>首地址为</a:t>
            </a:r>
            <a:r>
              <a:rPr lang="en-US" altLang="x-none" sz="2800" b="1" dirty="0"/>
              <a:t>p</a:t>
            </a:r>
            <a:r>
              <a:rPr lang="zh-CN" altLang="en-US" sz="2800" b="1" dirty="0"/>
              <a:t>大小为</a:t>
            </a:r>
            <a:r>
              <a:rPr lang="en-US" altLang="x-none" sz="2800" b="1" dirty="0"/>
              <a:t>2</a:t>
            </a:r>
            <a:r>
              <a:rPr lang="en-US" altLang="x-none" sz="2800" b="1" baseline="30000" dirty="0"/>
              <a:t>k</a:t>
            </a:r>
            <a:r>
              <a:rPr lang="zh-CN" altLang="en-US" sz="2800" b="1" dirty="0"/>
              <a:t>的内存块的，其伙伴的首地址为： </a:t>
            </a:r>
            <a:endParaRPr lang="zh-CN" altLang="en-US" sz="2800" b="1" dirty="0"/>
          </a:p>
        </p:txBody>
      </p:sp>
      <p:grpSp>
        <p:nvGrpSpPr>
          <p:cNvPr id="559107" name="组合 605187"/>
          <p:cNvGrpSpPr/>
          <p:nvPr/>
        </p:nvGrpSpPr>
        <p:grpSpPr>
          <a:xfrm>
            <a:off x="1981200" y="5715000"/>
            <a:ext cx="5592763" cy="990600"/>
            <a:chOff x="0" y="0"/>
            <a:chExt cx="3523" cy="624"/>
          </a:xfrm>
        </p:grpSpPr>
        <p:sp>
          <p:nvSpPr>
            <p:cNvPr id="559108" name="矩形 605188"/>
            <p:cNvSpPr/>
            <p:nvPr/>
          </p:nvSpPr>
          <p:spPr>
            <a:xfrm>
              <a:off x="0" y="192"/>
              <a:ext cx="1270" cy="272"/>
            </a:xfrm>
            <a:prstGeom prst="rect">
              <a:avLst/>
            </a:prstGeom>
            <a:noFill/>
            <a:ln w="9525">
              <a:noFill/>
            </a:ln>
          </p:spPr>
          <p:txBody>
            <a:bodyPr wrap="none" anchor="ctr"/>
            <a:p>
              <a:r>
                <a:rPr lang="en-US" altLang="x-none" sz="2800" b="1" dirty="0">
                  <a:latin typeface="Times New Roman" panose="02020603050405020304" pitchFamily="2" charset="0"/>
                  <a:ea typeface="宋体" panose="02010600030101010101" pitchFamily="2" charset="-122"/>
                </a:rPr>
                <a:t>buddy(p,k)=</a:t>
              </a:r>
              <a:endParaRPr lang="en-US" altLang="x-none" sz="2800" b="1" dirty="0">
                <a:latin typeface="Times New Roman" panose="02020603050405020304" pitchFamily="2" charset="0"/>
                <a:ea typeface="宋体" panose="02010600030101010101" pitchFamily="2" charset="-122"/>
              </a:endParaRPr>
            </a:p>
          </p:txBody>
        </p:sp>
        <p:sp>
          <p:nvSpPr>
            <p:cNvPr id="559109" name="矩形 605189"/>
            <p:cNvSpPr/>
            <p:nvPr/>
          </p:nvSpPr>
          <p:spPr>
            <a:xfrm>
              <a:off x="1392" y="0"/>
              <a:ext cx="2064" cy="27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p+2</a:t>
              </a:r>
              <a:r>
                <a:rPr lang="en-US" altLang="x-none" sz="2400" b="1" baseline="30000" dirty="0">
                  <a:latin typeface="Times New Roman" panose="02020603050405020304" pitchFamily="2" charset="0"/>
                  <a:ea typeface="宋体" panose="02010600030101010101" pitchFamily="2" charset="-122"/>
                </a:rPr>
                <a:t>k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若</a:t>
              </a:r>
              <a:r>
                <a:rPr lang="en-US" altLang="x-none" sz="2400" b="1" dirty="0">
                  <a:latin typeface="Times New Roman" panose="02020603050405020304" pitchFamily="2" charset="0"/>
                  <a:ea typeface="宋体" panose="02010600030101010101" pitchFamily="2" charset="-122"/>
                </a:rPr>
                <a:t>p MOD 2</a:t>
              </a:r>
              <a:r>
                <a:rPr lang="en-US" altLang="x-none" sz="2400" b="1" baseline="30000" dirty="0">
                  <a:latin typeface="Times New Roman" panose="02020603050405020304" pitchFamily="2" charset="0"/>
                  <a:ea typeface="宋体" panose="02010600030101010101" pitchFamily="2" charset="-122"/>
                </a:rPr>
                <a:t>k+1</a:t>
              </a:r>
              <a:r>
                <a:rPr lang="en-US" altLang="x-none" sz="2400" b="1" dirty="0">
                  <a:latin typeface="Times New Roman" panose="02020603050405020304" pitchFamily="2" charset="0"/>
                  <a:ea typeface="宋体" panose="02010600030101010101" pitchFamily="2" charset="-122"/>
                </a:rPr>
                <a:t> =0</a:t>
              </a:r>
              <a:endParaRPr lang="en-US" altLang="x-none" sz="2400" b="1" dirty="0">
                <a:latin typeface="Times New Roman" panose="02020603050405020304" pitchFamily="2" charset="0"/>
                <a:ea typeface="宋体" panose="02010600030101010101" pitchFamily="2" charset="-122"/>
              </a:endParaRPr>
            </a:p>
          </p:txBody>
        </p:sp>
        <p:sp>
          <p:nvSpPr>
            <p:cNvPr id="559110" name="矩形 605190"/>
            <p:cNvSpPr/>
            <p:nvPr/>
          </p:nvSpPr>
          <p:spPr>
            <a:xfrm>
              <a:off x="1392" y="352"/>
              <a:ext cx="2131" cy="272"/>
            </a:xfrm>
            <a:prstGeom prst="rect">
              <a:avLst/>
            </a:prstGeom>
            <a:noFill/>
            <a:ln w="9525">
              <a:noFill/>
            </a:ln>
          </p:spPr>
          <p:txBody>
            <a:bodyPr wrap="none" anchor="ctr"/>
            <a:p>
              <a:r>
                <a:rPr lang="en-US" altLang="x-none" sz="2400" b="1" dirty="0">
                  <a:latin typeface="Times New Roman" panose="02020603050405020304" pitchFamily="2" charset="0"/>
                  <a:ea typeface="宋体" panose="02010600030101010101" pitchFamily="2" charset="-122"/>
                </a:rPr>
                <a:t>P-2</a:t>
              </a:r>
              <a:r>
                <a:rPr lang="en-US" altLang="x-none" sz="2400" b="1" baseline="30000" dirty="0">
                  <a:latin typeface="Times New Roman" panose="02020603050405020304" pitchFamily="2" charset="0"/>
                  <a:ea typeface="宋体" panose="02010600030101010101" pitchFamily="2" charset="-122"/>
                </a:rPr>
                <a:t>k    </a:t>
              </a:r>
              <a:r>
                <a:rPr lang="en-US" altLang="x-none" sz="2400" b="1" dirty="0">
                  <a:latin typeface="Times New Roman" panose="02020603050405020304" pitchFamily="2" charset="0"/>
                  <a:ea typeface="宋体" panose="02010600030101010101" pitchFamily="2" charset="-122"/>
                </a:rPr>
                <a:t> </a:t>
              </a:r>
              <a:r>
                <a:rPr lang="zh-CN" altLang="en-US" sz="2400" b="1" dirty="0">
                  <a:latin typeface="Times New Roman" panose="02020603050405020304" pitchFamily="2" charset="0"/>
                  <a:ea typeface="宋体" panose="02010600030101010101" pitchFamily="2" charset="-122"/>
                </a:rPr>
                <a:t>若</a:t>
              </a:r>
              <a:r>
                <a:rPr lang="en-US" altLang="x-none" sz="2400" b="1" dirty="0">
                  <a:latin typeface="Times New Roman" panose="02020603050405020304" pitchFamily="2" charset="0"/>
                  <a:ea typeface="宋体" panose="02010600030101010101" pitchFamily="2" charset="-122"/>
                </a:rPr>
                <a:t>p MOD 2</a:t>
              </a:r>
              <a:r>
                <a:rPr lang="en-US" altLang="x-none" sz="2400" b="1" baseline="30000" dirty="0">
                  <a:latin typeface="Times New Roman" panose="02020603050405020304" pitchFamily="2" charset="0"/>
                  <a:ea typeface="宋体" panose="02010600030101010101" pitchFamily="2" charset="-122"/>
                </a:rPr>
                <a:t>k+1</a:t>
              </a:r>
              <a:r>
                <a:rPr lang="en-US" altLang="x-none" sz="2400" b="1" dirty="0">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2</a:t>
              </a:r>
              <a:r>
                <a:rPr lang="en-US" altLang="x-none" sz="2800" b="1" baseline="30000" dirty="0">
                  <a:latin typeface="Times New Roman" panose="02020603050405020304" pitchFamily="2" charset="0"/>
                  <a:ea typeface="宋体" panose="02010600030101010101" pitchFamily="2" charset="-122"/>
                </a:rPr>
                <a:t>k</a:t>
              </a:r>
              <a:endParaRPr lang="en-US" altLang="x-none" sz="2800" b="1" baseline="30000" dirty="0">
                <a:latin typeface="Times New Roman" panose="02020603050405020304" pitchFamily="2" charset="0"/>
                <a:ea typeface="宋体" panose="02010600030101010101" pitchFamily="2" charset="-122"/>
              </a:endParaRPr>
            </a:p>
          </p:txBody>
        </p:sp>
        <p:sp>
          <p:nvSpPr>
            <p:cNvPr id="559111" name="左大括号 605191"/>
            <p:cNvSpPr/>
            <p:nvPr/>
          </p:nvSpPr>
          <p:spPr>
            <a:xfrm>
              <a:off x="1296" y="144"/>
              <a:ext cx="91" cy="385"/>
            </a:xfrm>
            <a:prstGeom prst="leftBrace">
              <a:avLst>
                <a:gd name="adj1" fmla="val 35236"/>
                <a:gd name="adj2" fmla="val 50000"/>
              </a:avLst>
            </a:prstGeom>
            <a:noFill/>
            <a:ln w="28575" cap="flat" cmpd="sng">
              <a:solidFill>
                <a:schemeClr val="tx1"/>
              </a:solidFill>
              <a:prstDash val="solid"/>
              <a:round/>
              <a:headEnd type="none" w="med" len="med"/>
              <a:tailEnd type="none" w="med" len="med"/>
            </a:ln>
          </p:spPr>
          <p:txBody>
            <a:bodyPr anchor="t"/>
            <a:p>
              <a:endParaRPr lang="zh-CN" altLang="en-US" sz="2400">
                <a:latin typeface="Times New Roman" panose="02020603050405020304" pitchFamily="2" charset="0"/>
                <a:ea typeface="宋体" panose="02010600030101010101" pitchFamily="2"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0129" name="文本占位符 606209"/>
          <p:cNvSpPr>
            <a:spLocks noGrp="1"/>
          </p:cNvSpPr>
          <p:nvPr>
            <p:ph idx="1"/>
          </p:nvPr>
        </p:nvSpPr>
        <p:spPr>
          <a:xfrm>
            <a:off x="1676400" y="188913"/>
            <a:ext cx="8839200" cy="6481762"/>
          </a:xfrm>
        </p:spPr>
        <p:txBody>
          <a:bodyPr anchor="t"/>
          <a:p>
            <a:pPr marL="0" indent="0">
              <a:lnSpc>
                <a:spcPct val="110000"/>
              </a:lnSpc>
              <a:spcBef>
                <a:spcPct val="10000"/>
              </a:spcBef>
              <a:buNone/>
            </a:pPr>
            <a:r>
              <a:rPr lang="en-US" altLang="x-none" sz="3600" b="1" dirty="0">
                <a:solidFill>
                  <a:schemeClr val="folHlink"/>
                </a:solidFill>
              </a:rPr>
              <a:t>2  </a:t>
            </a:r>
            <a:r>
              <a:rPr lang="zh-CN" altLang="en-US" sz="3600" b="1" dirty="0">
                <a:solidFill>
                  <a:schemeClr val="folHlink"/>
                </a:solidFill>
                <a:ea typeface="楷体_GB2312" pitchFamily="1" charset="-122"/>
              </a:rPr>
              <a:t>回收算法</a:t>
            </a:r>
            <a:endParaRPr lang="zh-CN" altLang="en-US" sz="3600" b="1" dirty="0">
              <a:solidFill>
                <a:schemeClr val="folHlink"/>
              </a:solidFill>
              <a:ea typeface="楷体_GB2312" pitchFamily="1" charset="-122"/>
            </a:endParaRPr>
          </a:p>
          <a:p>
            <a:pPr marL="0" indent="0">
              <a:lnSpc>
                <a:spcPct val="110000"/>
              </a:lnSpc>
              <a:spcBef>
                <a:spcPct val="10000"/>
              </a:spcBef>
              <a:buNone/>
            </a:pPr>
            <a:r>
              <a:rPr lang="zh-CN" altLang="en-US" b="1" dirty="0"/>
              <a:t>       </a:t>
            </a:r>
            <a:r>
              <a:rPr lang="zh-CN" altLang="en-US" sz="2800" b="1" dirty="0"/>
              <a:t>设要回收的空闲块的首地址是</a:t>
            </a:r>
            <a:r>
              <a:rPr lang="en-US" altLang="x-none" sz="2800" b="1" dirty="0"/>
              <a:t>p</a:t>
            </a:r>
            <a:r>
              <a:rPr lang="zh-CN" altLang="en-US" sz="2800" b="1" dirty="0"/>
              <a:t>，其大小为</a:t>
            </a:r>
            <a:r>
              <a:rPr lang="en-US" altLang="x-none" sz="2800" b="1" dirty="0"/>
              <a:t>2</a:t>
            </a:r>
            <a:r>
              <a:rPr lang="en-US" altLang="x-none" sz="2800" b="1" baseline="30000" dirty="0"/>
              <a:t>k</a:t>
            </a:r>
            <a:r>
              <a:rPr lang="zh-CN" altLang="en-US" sz="2800" b="1" dirty="0"/>
              <a:t>的，算法思想是：</a:t>
            </a:r>
            <a:endParaRPr lang="zh-CN" altLang="en-US" sz="2800" b="1" dirty="0"/>
          </a:p>
          <a:p>
            <a:pPr marL="355600" lvl="1" indent="0">
              <a:lnSpc>
                <a:spcPct val="110000"/>
              </a:lnSpc>
              <a:spcBef>
                <a:spcPct val="10000"/>
              </a:spcBef>
              <a:buNone/>
            </a:pPr>
            <a:r>
              <a:rPr lang="zh-CN" altLang="en-US" b="1" dirty="0">
                <a:solidFill>
                  <a:schemeClr val="folHlink"/>
                </a:solidFill>
                <a:latin typeface="宋体" panose="02010600030101010101" pitchFamily="2" charset="-122"/>
              </a:rPr>
              <a:t>⑴ </a:t>
            </a:r>
            <a:r>
              <a:rPr lang="zh-CN" altLang="en-US" b="1" dirty="0"/>
              <a:t>判断其 “</a:t>
            </a:r>
            <a:r>
              <a:rPr lang="zh-CN" altLang="en-US" b="1" dirty="0">
                <a:solidFill>
                  <a:schemeClr val="folHlink"/>
                </a:solidFill>
              </a:rPr>
              <a:t>互为伙伴</a:t>
            </a:r>
            <a:r>
              <a:rPr lang="zh-CN" altLang="en-US" b="1" dirty="0"/>
              <a:t>”的两个空闲块是否为空：</a:t>
            </a:r>
            <a:endParaRPr lang="zh-CN" altLang="en-US" b="1" dirty="0"/>
          </a:p>
          <a:p>
            <a:pPr marL="355600" lvl="1" indent="0">
              <a:lnSpc>
                <a:spcPct val="110000"/>
              </a:lnSpc>
              <a:spcBef>
                <a:spcPct val="10000"/>
              </a:spcBef>
              <a:buNone/>
            </a:pPr>
            <a:r>
              <a:rPr lang="zh-CN" altLang="en-US" b="1" dirty="0"/>
              <a:t>若不为空，仅将要回收的空闲块直接插入到相应的子表中；否则转</a:t>
            </a:r>
            <a:r>
              <a:rPr lang="zh-CN" altLang="en-US" b="1" dirty="0">
                <a:solidFill>
                  <a:schemeClr val="folHlink"/>
                </a:solidFill>
                <a:latin typeface="宋体" panose="02010600030101010101" pitchFamily="2" charset="-122"/>
              </a:rPr>
              <a:t>⑵</a:t>
            </a:r>
            <a:r>
              <a:rPr lang="zh-CN" altLang="en-US" b="1" dirty="0"/>
              <a:t>；</a:t>
            </a:r>
            <a:endParaRPr lang="zh-CN" altLang="en-US" b="1" dirty="0"/>
          </a:p>
          <a:p>
            <a:pPr marL="355600" lvl="1" indent="0">
              <a:lnSpc>
                <a:spcPct val="110000"/>
              </a:lnSpc>
              <a:spcBef>
                <a:spcPct val="10000"/>
              </a:spcBef>
              <a:buNone/>
            </a:pPr>
            <a:r>
              <a:rPr lang="zh-CN" altLang="en-US" b="1" dirty="0">
                <a:solidFill>
                  <a:schemeClr val="folHlink"/>
                </a:solidFill>
                <a:latin typeface="宋体" panose="02010600030101010101" pitchFamily="2" charset="-122"/>
              </a:rPr>
              <a:t>⑵</a:t>
            </a:r>
            <a:r>
              <a:rPr lang="zh-CN" altLang="en-US" b="1" dirty="0">
                <a:solidFill>
                  <a:schemeClr val="hlink"/>
                </a:solidFill>
              </a:rPr>
              <a:t>  </a:t>
            </a:r>
            <a:r>
              <a:rPr lang="zh-CN" altLang="en-US" b="1" dirty="0"/>
              <a:t>按以下步骤进行空闲块的合并：</a:t>
            </a:r>
            <a:endParaRPr lang="zh-CN" altLang="en-US" b="1" dirty="0"/>
          </a:p>
          <a:p>
            <a:pPr marL="723900" lvl="2" indent="0">
              <a:lnSpc>
                <a:spcPct val="110000"/>
              </a:lnSpc>
              <a:spcBef>
                <a:spcPct val="10000"/>
              </a:spcBef>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t>在相应子表中找到其伙伴并删除之；</a:t>
            </a:r>
            <a:endParaRPr lang="zh-CN" altLang="en-US" sz="2800" b="1" dirty="0"/>
          </a:p>
          <a:p>
            <a:pPr marL="723900" lvl="2" indent="0">
              <a:lnSpc>
                <a:spcPct val="110000"/>
              </a:lnSpc>
              <a:spcBef>
                <a:spcPct val="10000"/>
              </a:spcBef>
              <a:buNone/>
            </a:pPr>
            <a:r>
              <a:rPr lang="zh-CN" altLang="en-US" sz="2800" b="1" dirty="0">
                <a:solidFill>
                  <a:schemeClr val="folHlink"/>
                </a:solidFill>
                <a:latin typeface="宋体" panose="02010600030101010101" pitchFamily="2" charset="-122"/>
              </a:rPr>
              <a:t>◆</a:t>
            </a:r>
            <a:r>
              <a:rPr lang="zh-CN" altLang="en-US" sz="2800" b="1" dirty="0">
                <a:solidFill>
                  <a:schemeClr val="hlink"/>
                </a:solidFill>
              </a:rPr>
              <a:t>  </a:t>
            </a:r>
            <a:r>
              <a:rPr lang="zh-CN" altLang="en-US" sz="2800" b="1" dirty="0"/>
              <a:t>合并两个空闲块；</a:t>
            </a:r>
            <a:endParaRPr lang="zh-CN" altLang="en-US" sz="2800" b="1" dirty="0"/>
          </a:p>
          <a:p>
            <a:pPr marL="355600" lvl="1" indent="0">
              <a:lnSpc>
                <a:spcPct val="110000"/>
              </a:lnSpc>
              <a:spcBef>
                <a:spcPct val="10000"/>
              </a:spcBef>
              <a:buNone/>
            </a:pPr>
            <a:r>
              <a:rPr lang="zh-CN" altLang="en-US" b="1" dirty="0">
                <a:solidFill>
                  <a:schemeClr val="folHlink"/>
                </a:solidFill>
                <a:latin typeface="宋体" panose="02010600030101010101" pitchFamily="2" charset="-122"/>
              </a:rPr>
              <a:t>⑶ </a:t>
            </a:r>
            <a:r>
              <a:rPr lang="zh-CN" altLang="en-US" b="1" dirty="0">
                <a:latin typeface="宋体" panose="02010600030101010101" pitchFamily="2" charset="-122"/>
              </a:rPr>
              <a:t>重复</a:t>
            </a:r>
            <a:r>
              <a:rPr lang="zh-CN" altLang="en-US" b="1" dirty="0">
                <a:solidFill>
                  <a:schemeClr val="folHlink"/>
                </a:solidFill>
                <a:latin typeface="宋体" panose="02010600030101010101" pitchFamily="2" charset="-122"/>
              </a:rPr>
              <a:t>⑵</a:t>
            </a:r>
            <a:r>
              <a:rPr lang="zh-CN" altLang="en-US" b="1" dirty="0"/>
              <a:t>，直到合并后的空闲块的伙伴不是空闲块为止。</a:t>
            </a:r>
            <a:endParaRPr lang="zh-CN" altLang="en-US" b="1" dirty="0"/>
          </a:p>
          <a:p>
            <a:pPr marL="0" indent="0">
              <a:lnSpc>
                <a:spcPct val="110000"/>
              </a:lnSpc>
              <a:spcBef>
                <a:spcPct val="10000"/>
              </a:spcBef>
              <a:buNone/>
            </a:pPr>
            <a:r>
              <a:rPr lang="zh-CN" altLang="en-US" b="1" dirty="0">
                <a:solidFill>
                  <a:schemeClr val="folHlink"/>
                </a:solidFill>
              </a:rPr>
              <a:t>系统的特点</a:t>
            </a:r>
            <a:r>
              <a:rPr lang="zh-CN" altLang="en-US" b="1" dirty="0"/>
              <a:t>：</a:t>
            </a:r>
            <a:r>
              <a:rPr lang="zh-CN" altLang="en-US" sz="2800" b="1" dirty="0"/>
              <a:t>算法简单；速度快；但容易产生碎片。</a:t>
            </a:r>
            <a:endParaRPr lang="zh-CN" alt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9586" name="内容占位符 579585"/>
          <p:cNvSpPr>
            <a:spLocks noGrp="1"/>
          </p:cNvSpPr>
          <p:nvPr>
            <p:ph idx="1"/>
          </p:nvPr>
        </p:nvSpPr>
        <p:spPr>
          <a:xfrm>
            <a:off x="1752600" y="225425"/>
            <a:ext cx="8736013" cy="6083300"/>
          </a:xfrm>
        </p:spPr>
        <p:txBody>
          <a:bodyPr anchor="t"/>
          <a:p>
            <a:pPr marL="444500" lvl="1" indent="0">
              <a:lnSpc>
                <a:spcPct val="110000"/>
              </a:lnSpc>
              <a:buNone/>
            </a:pPr>
            <a:r>
              <a:rPr lang="zh-CN" altLang="en-US" b="1" dirty="0">
                <a:solidFill>
                  <a:schemeClr val="folHlink"/>
                </a:solidFill>
              </a:rPr>
              <a:t>⑴</a:t>
            </a:r>
            <a:r>
              <a:rPr lang="zh-CN" altLang="en-US" b="1" dirty="0"/>
              <a:t>  系统从高地址空闲块中进行分配，直到分配无法进行时，才回收所有用户不再使用的空闲块，重新组织一个大的空闲块来再分配；</a:t>
            </a:r>
            <a:endParaRPr lang="zh-CN" altLang="en-US" b="1" dirty="0"/>
          </a:p>
          <a:p>
            <a:pPr marL="444500" lvl="1" indent="0">
              <a:lnSpc>
                <a:spcPct val="110000"/>
              </a:lnSpc>
              <a:buNone/>
            </a:pPr>
            <a:r>
              <a:rPr lang="zh-CN" altLang="en-US" b="1" dirty="0">
                <a:solidFill>
                  <a:schemeClr val="folHlink"/>
                </a:solidFill>
              </a:rPr>
              <a:t>⑵ </a:t>
            </a:r>
            <a:r>
              <a:rPr lang="zh-CN" altLang="en-US" b="1" dirty="0"/>
              <a:t> 用户程序一旦运行结束，便将它所占内存区释放成为空闲块，同时，每当新用户请求分配内存时，系统需要巡视整个内存区中所有空闲块，并从中找出一个“合适”的空闲块分配之。</a:t>
            </a:r>
            <a:endParaRPr lang="zh-CN" altLang="en-US" b="1" dirty="0"/>
          </a:p>
          <a:p>
            <a:pPr marL="0" indent="0">
              <a:lnSpc>
                <a:spcPct val="110000"/>
              </a:lnSpc>
              <a:buNone/>
            </a:pPr>
            <a:r>
              <a:rPr lang="zh-CN" altLang="en-US" sz="2800" b="1" dirty="0"/>
              <a:t>       对于⑵的情况，系统需建立一张“</a:t>
            </a:r>
            <a:r>
              <a:rPr lang="zh-CN" altLang="en-US" sz="2800" b="1" dirty="0">
                <a:solidFill>
                  <a:schemeClr val="folHlink"/>
                </a:solidFill>
              </a:rPr>
              <a:t>可利用空间表</a:t>
            </a:r>
            <a:r>
              <a:rPr lang="zh-CN" altLang="en-US" sz="2800" b="1" dirty="0"/>
              <a:t>” 。</a:t>
            </a:r>
            <a:endParaRPr lang="zh-CN" altLang="en-US" sz="2800" b="1" dirty="0"/>
          </a:p>
          <a:p>
            <a:pPr marL="0" indent="0">
              <a:lnSpc>
                <a:spcPct val="110000"/>
              </a:lnSpc>
              <a:buNone/>
            </a:pPr>
            <a:r>
              <a:rPr lang="zh-CN" altLang="en-US" sz="2800" b="1" dirty="0"/>
              <a:t>        程序运行过程中，不断地对堆中的部分区域进行分配和释放，堆中会出现占用块和空闲块交错的状态，如图</a:t>
            </a:r>
            <a:r>
              <a:rPr lang="en-US" altLang="x-none" sz="2800" b="1" dirty="0"/>
              <a:t>8-1</a:t>
            </a:r>
            <a:r>
              <a:rPr lang="zh-CN" altLang="en-US" sz="2800" b="1" dirty="0"/>
              <a:t>所示。</a:t>
            </a:r>
            <a:endParaRPr lang="zh-CN" altLang="en-US" sz="2800" b="1"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9586">
                                            <p:txEl>
                                              <p:charRg st="0" end="61"/>
                                            </p:txEl>
                                          </p:spTgt>
                                        </p:tgtEl>
                                        <p:attrNameLst>
                                          <p:attrName>style.visibility</p:attrName>
                                        </p:attrNameLst>
                                      </p:cBhvr>
                                      <p:to>
                                        <p:strVal val="visible"/>
                                      </p:to>
                                    </p:set>
                                    <p:anim calcmode="lin" valueType="num">
                                      <p:cBhvr additive="base">
                                        <p:cTn id="7" dur="500" fill="hold"/>
                                        <p:tgtEl>
                                          <p:spTgt spid="579586">
                                            <p:txEl>
                                              <p:charRg st="0" end="6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9586">
                                            <p:txEl>
                                              <p:charRg st="0" end="6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9586">
                                            <p:txEl>
                                              <p:charRg st="0" end="61"/>
                                            </p:txEl>
                                          </p:spTgt>
                                        </p:tgtEl>
                                        <p:attrNameLst>
                                          <p:attrName>ppt_c</p:attrName>
                                        </p:attrNameLst>
                                      </p:cBhvr>
                                      <p:to>
                                        <a:schemeClr val="hlink"/>
                                      </p:to>
                                    </p:animClr>
                                  </p:subTnLst>
                                </p:cTn>
                              </p:par>
                              <p:par>
                                <p:cTn id="9" presetID="2" presetClass="entr" presetSubtype="8" fill="hold" grpId="0" nodeType="withEffect">
                                  <p:stCondLst>
                                    <p:cond delay="0"/>
                                  </p:stCondLst>
                                  <p:childTnLst>
                                    <p:set>
                                      <p:cBhvr>
                                        <p:cTn id="10" dur="1" fill="hold">
                                          <p:stCondLst>
                                            <p:cond delay="0"/>
                                          </p:stCondLst>
                                        </p:cTn>
                                        <p:tgtEl>
                                          <p:spTgt spid="579586">
                                            <p:txEl>
                                              <p:charRg st="61" end="145"/>
                                            </p:txEl>
                                          </p:spTgt>
                                        </p:tgtEl>
                                        <p:attrNameLst>
                                          <p:attrName>style.visibility</p:attrName>
                                        </p:attrNameLst>
                                      </p:cBhvr>
                                      <p:to>
                                        <p:strVal val="visible"/>
                                      </p:to>
                                    </p:set>
                                    <p:anim calcmode="lin" valueType="num">
                                      <p:cBhvr additive="base">
                                        <p:cTn id="11" dur="500" fill="hold"/>
                                        <p:tgtEl>
                                          <p:spTgt spid="579586">
                                            <p:txEl>
                                              <p:charRg st="61" end="14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79586">
                                            <p:txEl>
                                              <p:charRg st="61" end="14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9586">
                                            <p:txEl>
                                              <p:charRg st="61" end="145"/>
                                            </p:txEl>
                                          </p:spTgt>
                                        </p:tgtEl>
                                        <p:attrNameLst>
                                          <p:attrName>ppt_c</p:attrName>
                                        </p:attrNameLst>
                                      </p:cBhvr>
                                      <p:to>
                                        <a:schemeClr val="hlink"/>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79586">
                                            <p:txEl>
                                              <p:charRg st="145" end="177"/>
                                            </p:txEl>
                                          </p:spTgt>
                                        </p:tgtEl>
                                        <p:attrNameLst>
                                          <p:attrName>style.visibility</p:attrName>
                                        </p:attrNameLst>
                                      </p:cBhvr>
                                      <p:to>
                                        <p:strVal val="visible"/>
                                      </p:to>
                                    </p:set>
                                    <p:anim calcmode="lin" valueType="num">
                                      <p:cBhvr additive="base">
                                        <p:cTn id="17" dur="500" fill="hold"/>
                                        <p:tgtEl>
                                          <p:spTgt spid="579586">
                                            <p:txEl>
                                              <p:charRg st="145" end="17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9586">
                                            <p:txEl>
                                              <p:charRg st="145" end="17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9586">
                                            <p:txEl>
                                              <p:charRg st="145" end="177"/>
                                            </p:txEl>
                                          </p:spTgt>
                                        </p:tgtEl>
                                        <p:attrNameLst>
                                          <p:attrName>ppt_c</p:attrName>
                                        </p:attrNameLst>
                                      </p:cBhvr>
                                      <p:to>
                                        <a:schemeClr val="hlink"/>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79586">
                                            <p:txEl>
                                              <p:charRg st="177" end="239"/>
                                            </p:txEl>
                                          </p:spTgt>
                                        </p:tgtEl>
                                        <p:attrNameLst>
                                          <p:attrName>style.visibility</p:attrName>
                                        </p:attrNameLst>
                                      </p:cBhvr>
                                      <p:to>
                                        <p:strVal val="visible"/>
                                      </p:to>
                                    </p:set>
                                    <p:anim calcmode="lin" valueType="num">
                                      <p:cBhvr additive="base">
                                        <p:cTn id="23" dur="500" fill="hold"/>
                                        <p:tgtEl>
                                          <p:spTgt spid="579586">
                                            <p:txEl>
                                              <p:charRg st="177" end="23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79586">
                                            <p:txEl>
                                              <p:charRg st="177" end="23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79586">
                                            <p:txEl>
                                              <p:charRg st="177" end="239"/>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0610" name="矩形 580609"/>
          <p:cNvSpPr/>
          <p:nvPr/>
        </p:nvSpPr>
        <p:spPr>
          <a:xfrm>
            <a:off x="1676400" y="188913"/>
            <a:ext cx="6705600" cy="6335712"/>
          </a:xfrm>
          <a:prstGeom prst="rect">
            <a:avLst/>
          </a:prstGeom>
          <a:noFill/>
          <a:ln w="9525">
            <a:noFill/>
          </a:ln>
        </p:spPr>
        <p:txBody>
          <a:bodyPr anchor="t"/>
          <a:p>
            <a:pPr>
              <a:lnSpc>
                <a:spcPct val="110000"/>
              </a:lnSpc>
              <a:spcBef>
                <a:spcPct val="20000"/>
              </a:spcBef>
              <a:buClr>
                <a:schemeClr val="accent2"/>
              </a:buClr>
              <a:buSzPct val="80000"/>
              <a:buFont typeface="Wingdings" panose="05000000000000000000" pitchFamily="2" charset="2"/>
              <a:buNone/>
            </a:pPr>
            <a:r>
              <a:rPr lang="en-US" altLang="x-none" sz="3200" b="1" dirty="0">
                <a:solidFill>
                  <a:schemeClr val="folHlink"/>
                </a:solidFill>
                <a:latin typeface="Times New Roman" panose="02020603050405020304" pitchFamily="2" charset="0"/>
                <a:ea typeface="宋体" panose="02010600030101010101" pitchFamily="2" charset="-122"/>
              </a:rPr>
              <a:t>3</a:t>
            </a:r>
            <a:r>
              <a:rPr lang="en-US" altLang="x-none" sz="3200" b="1" dirty="0">
                <a:solidFill>
                  <a:schemeClr val="folHlink"/>
                </a:solidFill>
                <a:latin typeface="宋体" panose="02010600030101010101" pitchFamily="2" charset="-122"/>
                <a:ea typeface="宋体" panose="02010600030101010101" pitchFamily="2" charset="-122"/>
              </a:rPr>
              <a:t> </a:t>
            </a:r>
            <a:r>
              <a:rPr lang="zh-CN" altLang="en-US" sz="3200" b="1" dirty="0">
                <a:solidFill>
                  <a:schemeClr val="folHlink"/>
                </a:solidFill>
                <a:latin typeface="Times New Roman" panose="02020603050405020304" pitchFamily="2" charset="0"/>
                <a:ea typeface="楷体_GB2312" pitchFamily="1" charset="-122"/>
              </a:rPr>
              <a:t>动态存储分配的基本问题</a:t>
            </a:r>
            <a:endParaRPr lang="zh-CN" altLang="en-US" sz="3200" b="1" dirty="0">
              <a:solidFill>
                <a:schemeClr val="folHlink"/>
              </a:solidFill>
              <a:latin typeface="Times New Roman" panose="02020603050405020304" pitchFamily="2" charset="0"/>
              <a:ea typeface="楷体_GB2312" pitchFamily="1" charset="-122"/>
            </a:endParaRP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solidFill>
                  <a:schemeClr val="folHlink"/>
                </a:solidFill>
                <a:latin typeface="Times New Roman" panose="02020603050405020304" pitchFamily="2" charset="0"/>
                <a:ea typeface="宋体" panose="02010600030101010101" pitchFamily="2" charset="-122"/>
              </a:rPr>
              <a:t>⑴</a:t>
            </a:r>
            <a:r>
              <a:rPr lang="zh-CN" altLang="en-US" sz="2800" b="1" dirty="0">
                <a:solidFill>
                  <a:schemeClr val="accent1"/>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当某一时刻用户程序请求分配</a:t>
            </a:r>
            <a:r>
              <a:rPr lang="en-US" altLang="x-none" sz="2800" b="1" dirty="0">
                <a:latin typeface="Times New Roman" panose="02020603050405020304" pitchFamily="2" charset="0"/>
                <a:ea typeface="宋体" panose="02010600030101010101" pitchFamily="2" charset="-122"/>
              </a:rPr>
              <a:t>400</a:t>
            </a:r>
            <a:r>
              <a:rPr lang="zh-CN" altLang="en-US" sz="2800" b="1" dirty="0">
                <a:latin typeface="Times New Roman" panose="02020603050405020304" pitchFamily="2" charset="0"/>
                <a:ea typeface="宋体" panose="02010600030101010101" pitchFamily="2" charset="-122"/>
              </a:rPr>
              <a:t>个字节的存储空间，如何分配</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solidFill>
                  <a:schemeClr val="folHlink"/>
                </a:solidFill>
                <a:latin typeface="Times New Roman" panose="02020603050405020304" pitchFamily="2" charset="0"/>
                <a:ea typeface="宋体" panose="02010600030101010101" pitchFamily="2" charset="-122"/>
              </a:rPr>
              <a:t>◆</a:t>
            </a:r>
            <a:r>
              <a:rPr lang="en-US" altLang="x-none"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将块</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分配给用户程序</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buClr>
                <a:schemeClr val="accent2"/>
              </a:buClr>
              <a:buSzPct val="80000"/>
              <a:buFont typeface="Wingdings" panose="05000000000000000000" pitchFamily="2" charset="2"/>
              <a:buNone/>
            </a:pPr>
            <a:r>
              <a:rPr lang="en-US" altLang="x-none" sz="2800" b="1" dirty="0">
                <a:solidFill>
                  <a:schemeClr val="folHlink"/>
                </a:solidFill>
                <a:latin typeface="Times New Roman" panose="02020603050405020304" pitchFamily="2" charset="0"/>
                <a:ea typeface="宋体" panose="02010600030101010101" pitchFamily="2" charset="-122"/>
              </a:rPr>
              <a:t>◆</a:t>
            </a:r>
            <a:r>
              <a:rPr lang="en-US" altLang="x-none" sz="2800" b="1" dirty="0">
                <a:solidFill>
                  <a:schemeClr val="hlink"/>
                </a:solidFill>
                <a:latin typeface="Times New Roman" panose="02020603050405020304" pitchFamily="2" charset="0"/>
                <a:ea typeface="宋体" panose="02010600030101010101" pitchFamily="2" charset="-122"/>
              </a:rPr>
              <a:t> </a:t>
            </a:r>
            <a:r>
              <a:rPr lang="zh-CN" altLang="en-US" sz="2800" b="1" dirty="0">
                <a:latin typeface="Times New Roman" panose="02020603050405020304" pitchFamily="2" charset="0"/>
                <a:ea typeface="宋体" panose="02010600030101010101" pitchFamily="2" charset="-122"/>
              </a:rPr>
              <a:t>从大块</a:t>
            </a:r>
            <a:r>
              <a:rPr lang="en-US" altLang="x-none" sz="2800" b="1" dirty="0">
                <a:latin typeface="Times New Roman" panose="02020603050405020304" pitchFamily="2" charset="0"/>
                <a:ea typeface="宋体" panose="02010600030101010101" pitchFamily="2" charset="-122"/>
              </a:rPr>
              <a:t>C</a:t>
            </a:r>
            <a:r>
              <a:rPr lang="zh-CN" altLang="en-US" sz="2800" b="1" dirty="0">
                <a:latin typeface="Times New Roman" panose="02020603050405020304" pitchFamily="2" charset="0"/>
                <a:ea typeface="宋体" panose="02010600030101010101" pitchFamily="2" charset="-122"/>
              </a:rPr>
              <a:t>中划出一部分分配给用户程序</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a:p>
            <a:pPr marL="444500" lvl="1" indent="0" eaLnBrk="1" hangingPunct="1">
              <a:lnSpc>
                <a:spcPct val="110000"/>
              </a:lnSpc>
              <a:spcBef>
                <a:spcPct val="20000"/>
              </a:spcBef>
            </a:pPr>
            <a:r>
              <a:rPr lang="en-US" altLang="x-none" sz="2800" b="1" dirty="0">
                <a:solidFill>
                  <a:schemeClr val="folHlink"/>
                </a:solidFill>
                <a:latin typeface="Times New Roman" panose="02020603050405020304" pitchFamily="2" charset="0"/>
                <a:ea typeface="宋体" panose="02010600030101010101" pitchFamily="2" charset="-122"/>
              </a:rPr>
              <a:t>⑵    </a:t>
            </a:r>
            <a:r>
              <a:rPr lang="zh-CN" altLang="en-US" sz="2800" b="1" dirty="0">
                <a:latin typeface="Times New Roman" panose="02020603050405020304" pitchFamily="2" charset="0"/>
                <a:ea typeface="宋体" panose="02010600030101010101" pitchFamily="2" charset="-122"/>
              </a:rPr>
              <a:t>当某一时刻分配</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块的用户程序运行结束，</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块要进行回收，如何回收</a:t>
            </a:r>
            <a:r>
              <a:rPr lang="en-US" altLang="x-none" sz="2800" b="1" dirty="0">
                <a:latin typeface="Times New Roman" panose="02020603050405020304" pitchFamily="2" charset="0"/>
                <a:ea typeface="宋体" panose="02010600030101010101" pitchFamily="2" charset="-122"/>
              </a:rPr>
              <a:t>?</a:t>
            </a:r>
            <a:r>
              <a:rPr lang="en-US" altLang="x-none" sz="2800" b="1" dirty="0">
                <a:solidFill>
                  <a:schemeClr val="folHlink"/>
                </a:solidFill>
                <a:latin typeface="Times New Roman" panose="02020603050405020304" pitchFamily="2" charset="0"/>
                <a:ea typeface="宋体" panose="02010600030101010101" pitchFamily="2" charset="-122"/>
              </a:rPr>
              <a:t> </a:t>
            </a:r>
            <a:endParaRPr lang="en-US" altLang="x-none" sz="2800" b="1" dirty="0">
              <a:solidFill>
                <a:schemeClr val="accent1"/>
              </a:solidFill>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pPr>
            <a:r>
              <a:rPr lang="en-US" altLang="x-none" sz="2800" b="1" dirty="0">
                <a:solidFill>
                  <a:schemeClr val="folHlink"/>
                </a:solidFill>
                <a:latin typeface="Times New Roman" panose="02020603050405020304" pitchFamily="2" charset="0"/>
                <a:ea typeface="宋体" panose="02010600030101010101" pitchFamily="2" charset="-122"/>
              </a:rPr>
              <a:t>◆</a:t>
            </a:r>
            <a:r>
              <a:rPr lang="en-US" altLang="x-none" sz="2800" b="1" dirty="0">
                <a:solidFill>
                  <a:schemeClr val="hlink"/>
                </a:solidFill>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块直接回收并成为一个独立的空闲块</a:t>
            </a:r>
            <a:r>
              <a:rPr lang="en-US" altLang="x-none" sz="2800" b="1" dirty="0">
                <a:latin typeface="Times New Roman" panose="02020603050405020304" pitchFamily="2" charset="0"/>
                <a:ea typeface="宋体" panose="02010600030101010101" pitchFamily="2" charset="-122"/>
              </a:rPr>
              <a:t>? </a:t>
            </a:r>
            <a:endParaRPr lang="en-US" altLang="x-none" sz="2800" b="1" dirty="0">
              <a:latin typeface="Times New Roman" panose="02020603050405020304" pitchFamily="2" charset="0"/>
              <a:ea typeface="宋体" panose="02010600030101010101" pitchFamily="2" charset="-122"/>
            </a:endParaRPr>
          </a:p>
          <a:p>
            <a:pPr marL="901700" lvl="2" indent="0" eaLnBrk="1" hangingPunct="1">
              <a:lnSpc>
                <a:spcPct val="110000"/>
              </a:lnSpc>
              <a:spcBef>
                <a:spcPct val="20000"/>
              </a:spcBef>
            </a:pPr>
            <a:r>
              <a:rPr lang="en-US" altLang="x-none" sz="2800" b="1" dirty="0">
                <a:solidFill>
                  <a:schemeClr val="folHlink"/>
                </a:solidFill>
                <a:latin typeface="Times New Roman" panose="02020603050405020304" pitchFamily="2" charset="0"/>
                <a:ea typeface="宋体" panose="02010600030101010101" pitchFamily="2" charset="-122"/>
              </a:rPr>
              <a:t>◆</a:t>
            </a:r>
            <a:r>
              <a:rPr lang="en-US" altLang="x-none" sz="2800" b="1" dirty="0">
                <a:solidFill>
                  <a:schemeClr val="hlink"/>
                </a:solidFill>
                <a:latin typeface="Times New Roman" panose="02020603050405020304" pitchFamily="2" charset="0"/>
                <a:ea typeface="宋体" panose="02010600030101010101" pitchFamily="2" charset="-122"/>
              </a:rPr>
              <a:t> </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块回收并和前、后的空闲块</a:t>
            </a:r>
            <a:r>
              <a:rPr lang="en-US" altLang="x-none" sz="2800" b="1" dirty="0">
                <a:latin typeface="Times New Roman" panose="02020603050405020304" pitchFamily="2" charset="0"/>
                <a:ea typeface="宋体" panose="02010600030101010101" pitchFamily="2" charset="-122"/>
              </a:rPr>
              <a:t>A</a:t>
            </a:r>
            <a:r>
              <a:rPr lang="zh-CN" altLang="en-US" sz="2800" b="1" dirty="0">
                <a:latin typeface="Times New Roman" panose="02020603050405020304" pitchFamily="2" charset="0"/>
                <a:ea typeface="宋体" panose="02010600030101010101" pitchFamily="2" charset="-122"/>
              </a:rPr>
              <a:t>、</a:t>
            </a:r>
            <a:r>
              <a:rPr lang="en-US" altLang="x-none" sz="2800" b="1" dirty="0">
                <a:latin typeface="Times New Roman" panose="02020603050405020304" pitchFamily="2" charset="0"/>
                <a:ea typeface="宋体" panose="02010600030101010101" pitchFamily="2" charset="-122"/>
              </a:rPr>
              <a:t>C</a:t>
            </a:r>
            <a:r>
              <a:rPr lang="zh-CN" altLang="en-US" sz="2800" b="1" dirty="0">
                <a:latin typeface="Times New Roman" panose="02020603050405020304" pitchFamily="2" charset="0"/>
                <a:ea typeface="宋体" panose="02010600030101010101" pitchFamily="2" charset="-122"/>
              </a:rPr>
              <a:t>合并后形成一个更大的空闲块</a:t>
            </a:r>
            <a:r>
              <a:rPr lang="en-US" altLang="x-none" sz="2800" b="1" dirty="0">
                <a:latin typeface="Times New Roman" panose="02020603050405020304" pitchFamily="2" charset="0"/>
                <a:ea typeface="宋体" panose="02010600030101010101" pitchFamily="2" charset="-122"/>
              </a:rPr>
              <a:t>?</a:t>
            </a:r>
            <a:endParaRPr lang="en-US" altLang="x-none" sz="2800" b="1" dirty="0">
              <a:latin typeface="Times New Roman" panose="02020603050405020304" pitchFamily="2" charset="0"/>
              <a:ea typeface="宋体" panose="02010600030101010101" pitchFamily="2" charset="-122"/>
            </a:endParaRPr>
          </a:p>
        </p:txBody>
      </p:sp>
      <p:grpSp>
        <p:nvGrpSpPr>
          <p:cNvPr id="534530" name="组合 580610"/>
          <p:cNvGrpSpPr/>
          <p:nvPr/>
        </p:nvGrpSpPr>
        <p:grpSpPr>
          <a:xfrm>
            <a:off x="8458200" y="260350"/>
            <a:ext cx="2181225" cy="4092575"/>
            <a:chOff x="0" y="0"/>
            <a:chExt cx="1374" cy="2578"/>
          </a:xfrm>
        </p:grpSpPr>
        <p:grpSp>
          <p:nvGrpSpPr>
            <p:cNvPr id="534531" name="组合 580611"/>
            <p:cNvGrpSpPr/>
            <p:nvPr/>
          </p:nvGrpSpPr>
          <p:grpSpPr>
            <a:xfrm>
              <a:off x="744" y="0"/>
              <a:ext cx="567" cy="2210"/>
              <a:chOff x="0" y="0"/>
              <a:chExt cx="680" cy="2210"/>
            </a:xfrm>
          </p:grpSpPr>
          <p:sp>
            <p:nvSpPr>
              <p:cNvPr id="534532" name="矩形 580612"/>
              <p:cNvSpPr/>
              <p:nvPr/>
            </p:nvSpPr>
            <p:spPr>
              <a:xfrm>
                <a:off x="0" y="0"/>
                <a:ext cx="680" cy="408"/>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2" charset="0"/>
                    <a:ea typeface="Arial Unicode MS" panose="020B0604020202020204" charset="-122"/>
                  </a:rPr>
                  <a:t>⋮</a:t>
                </a:r>
                <a:endParaRPr lang="zh-CN" altLang="en-US" sz="2400" dirty="0">
                  <a:latin typeface="Times New Roman" panose="02020603050405020304" pitchFamily="2" charset="0"/>
                  <a:ea typeface="Arial Unicode MS" panose="020B0604020202020204" charset="-122"/>
                </a:endParaRPr>
              </a:p>
            </p:txBody>
          </p:sp>
          <p:sp>
            <p:nvSpPr>
              <p:cNvPr id="534533" name="矩形 580613"/>
              <p:cNvSpPr/>
              <p:nvPr/>
            </p:nvSpPr>
            <p:spPr>
              <a:xfrm>
                <a:off x="0" y="405"/>
                <a:ext cx="680" cy="363"/>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2" charset="0"/>
                  <a:ea typeface="Arial Unicode MS" panose="020B0604020202020204" charset="-122"/>
                </a:endParaRPr>
              </a:p>
            </p:txBody>
          </p:sp>
          <p:sp>
            <p:nvSpPr>
              <p:cNvPr id="534534" name="矩形 580614"/>
              <p:cNvSpPr/>
              <p:nvPr/>
            </p:nvSpPr>
            <p:spPr>
              <a:xfrm>
                <a:off x="0" y="765"/>
                <a:ext cx="680" cy="317"/>
              </a:xfrm>
              <a:prstGeom prst="rect">
                <a:avLst/>
              </a:prstGeom>
              <a:noFill/>
              <a:ln w="28575" cap="flat" cmpd="sng">
                <a:solidFill>
                  <a:schemeClr val="tx1"/>
                </a:solidFill>
                <a:prstDash val="solid"/>
                <a:miter/>
                <a:headEnd type="none" w="med" len="med"/>
                <a:tailEnd type="none" w="med" len="med"/>
              </a:ln>
            </p:spPr>
            <p:txBody>
              <a:bodyPr wrap="none" anchor="ctr"/>
              <a:p>
                <a:pPr algn="ctr"/>
                <a:r>
                  <a:rPr lang="en-US" altLang="x-none" sz="2400" dirty="0">
                    <a:solidFill>
                      <a:srgbClr val="FF0303"/>
                    </a:solidFill>
                    <a:latin typeface="Times New Roman" panose="02020603050405020304" pitchFamily="2" charset="0"/>
                    <a:ea typeface="Arial Unicode MS" panose="020B0604020202020204" charset="-122"/>
                  </a:rPr>
                  <a:t>A</a:t>
                </a:r>
                <a:endParaRPr lang="en-US" altLang="x-none" sz="2400" dirty="0">
                  <a:solidFill>
                    <a:srgbClr val="FF0303"/>
                  </a:solidFill>
                  <a:latin typeface="Times New Roman" panose="02020603050405020304" pitchFamily="2" charset="0"/>
                  <a:ea typeface="Arial Unicode MS" panose="020B0604020202020204" charset="-122"/>
                </a:endParaRPr>
              </a:p>
            </p:txBody>
          </p:sp>
          <p:sp>
            <p:nvSpPr>
              <p:cNvPr id="534535" name="矩形 580615"/>
              <p:cNvSpPr/>
              <p:nvPr/>
            </p:nvSpPr>
            <p:spPr>
              <a:xfrm>
                <a:off x="0" y="1352"/>
                <a:ext cx="680" cy="408"/>
              </a:xfrm>
              <a:prstGeom prst="rect">
                <a:avLst/>
              </a:prstGeom>
              <a:noFill/>
              <a:ln w="28575" cap="flat" cmpd="sng">
                <a:solidFill>
                  <a:schemeClr val="tx1"/>
                </a:solidFill>
                <a:prstDash val="solid"/>
                <a:miter/>
                <a:headEnd type="none" w="med" len="med"/>
                <a:tailEnd type="none" w="med" len="med"/>
              </a:ln>
            </p:spPr>
            <p:txBody>
              <a:bodyPr wrap="none" anchor="ctr"/>
              <a:p>
                <a:pPr algn="ctr"/>
                <a:r>
                  <a:rPr lang="en-US" altLang="x-none" sz="2400" dirty="0">
                    <a:solidFill>
                      <a:srgbClr val="FF0303"/>
                    </a:solidFill>
                    <a:latin typeface="Times New Roman" panose="02020603050405020304" pitchFamily="2" charset="0"/>
                    <a:ea typeface="Arial Unicode MS" panose="020B0604020202020204" charset="-122"/>
                  </a:rPr>
                  <a:t>C</a:t>
                </a:r>
                <a:endParaRPr lang="en-US" altLang="x-none" sz="2400" dirty="0">
                  <a:solidFill>
                    <a:srgbClr val="FF0303"/>
                  </a:solidFill>
                  <a:latin typeface="Times New Roman" panose="02020603050405020304" pitchFamily="2" charset="0"/>
                  <a:ea typeface="Arial Unicode MS" panose="020B0604020202020204" charset="-122"/>
                </a:endParaRPr>
              </a:p>
            </p:txBody>
          </p:sp>
          <p:sp>
            <p:nvSpPr>
              <p:cNvPr id="534536" name="矩形 580616"/>
              <p:cNvSpPr/>
              <p:nvPr/>
            </p:nvSpPr>
            <p:spPr>
              <a:xfrm>
                <a:off x="0" y="1757"/>
                <a:ext cx="680" cy="453"/>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2" charset="0"/>
                    <a:ea typeface="Arial Unicode MS" panose="020B0604020202020204" charset="-122"/>
                  </a:rPr>
                  <a:t>⋮</a:t>
                </a:r>
                <a:endParaRPr lang="zh-CN" altLang="en-US" sz="2400" dirty="0">
                  <a:latin typeface="Times New Roman" panose="02020603050405020304" pitchFamily="2" charset="0"/>
                  <a:ea typeface="Arial Unicode MS" panose="020B0604020202020204" charset="-122"/>
                </a:endParaRPr>
              </a:p>
            </p:txBody>
          </p:sp>
          <p:sp>
            <p:nvSpPr>
              <p:cNvPr id="534537" name="矩形 580617"/>
              <p:cNvSpPr/>
              <p:nvPr/>
            </p:nvSpPr>
            <p:spPr>
              <a:xfrm>
                <a:off x="0" y="1080"/>
                <a:ext cx="680"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r>
                  <a:rPr lang="en-US" altLang="x-none" sz="2400" dirty="0">
                    <a:solidFill>
                      <a:srgbClr val="FF0303"/>
                    </a:solidFill>
                    <a:latin typeface="Times New Roman" panose="02020603050405020304" pitchFamily="2" charset="0"/>
                    <a:ea typeface="Arial Unicode MS" panose="020B0604020202020204" charset="-122"/>
                  </a:rPr>
                  <a:t>B</a:t>
                </a:r>
                <a:endParaRPr lang="en-US" altLang="x-none" sz="2400" dirty="0">
                  <a:solidFill>
                    <a:srgbClr val="FF0303"/>
                  </a:solidFill>
                  <a:latin typeface="Times New Roman" panose="02020603050405020304" pitchFamily="2" charset="0"/>
                  <a:ea typeface="Arial Unicode MS" panose="020B0604020202020204" charset="-122"/>
                </a:endParaRPr>
              </a:p>
            </p:txBody>
          </p:sp>
        </p:grpSp>
        <p:grpSp>
          <p:nvGrpSpPr>
            <p:cNvPr id="534538" name="组合 580618"/>
            <p:cNvGrpSpPr/>
            <p:nvPr/>
          </p:nvGrpSpPr>
          <p:grpSpPr>
            <a:xfrm>
              <a:off x="0" y="282"/>
              <a:ext cx="688" cy="1609"/>
              <a:chOff x="0" y="0"/>
              <a:chExt cx="688" cy="1609"/>
            </a:xfrm>
          </p:grpSpPr>
          <p:sp>
            <p:nvSpPr>
              <p:cNvPr id="534539" name="矩形 580619"/>
              <p:cNvSpPr/>
              <p:nvPr/>
            </p:nvSpPr>
            <p:spPr>
              <a:xfrm>
                <a:off x="8" y="680"/>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12196H</a:t>
                </a:r>
                <a:endParaRPr lang="en-US" altLang="x-none" sz="2400" dirty="0">
                  <a:latin typeface="Times New Roman" panose="02020603050405020304" pitchFamily="2" charset="0"/>
                  <a:ea typeface="宋体" panose="02010600030101010101" pitchFamily="2" charset="-122"/>
                </a:endParaRPr>
              </a:p>
            </p:txBody>
          </p:sp>
          <p:sp>
            <p:nvSpPr>
              <p:cNvPr id="534540" name="矩形 580620"/>
              <p:cNvSpPr/>
              <p:nvPr/>
            </p:nvSpPr>
            <p:spPr>
              <a:xfrm>
                <a:off x="0" y="0"/>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11000H</a:t>
                </a:r>
                <a:endParaRPr lang="en-US" altLang="x-none" sz="2400" dirty="0">
                  <a:latin typeface="Times New Roman" panose="02020603050405020304" pitchFamily="2" charset="0"/>
                  <a:ea typeface="宋体" panose="02010600030101010101" pitchFamily="2" charset="-122"/>
                </a:endParaRPr>
              </a:p>
            </p:txBody>
          </p:sp>
          <p:sp>
            <p:nvSpPr>
              <p:cNvPr id="534541" name="矩形 580621"/>
              <p:cNvSpPr/>
              <p:nvPr/>
            </p:nvSpPr>
            <p:spPr>
              <a:xfrm>
                <a:off x="0" y="368"/>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12004H</a:t>
                </a:r>
                <a:endParaRPr lang="en-US" altLang="x-none" sz="2400" dirty="0">
                  <a:latin typeface="Times New Roman" panose="02020603050405020304" pitchFamily="2" charset="0"/>
                  <a:ea typeface="宋体" panose="02010600030101010101" pitchFamily="2" charset="-122"/>
                </a:endParaRPr>
              </a:p>
            </p:txBody>
          </p:sp>
          <p:sp>
            <p:nvSpPr>
              <p:cNvPr id="534542" name="矩形 580622"/>
              <p:cNvSpPr/>
              <p:nvPr/>
            </p:nvSpPr>
            <p:spPr>
              <a:xfrm>
                <a:off x="0" y="968"/>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12240H</a:t>
                </a:r>
                <a:endParaRPr lang="en-US" altLang="x-none" sz="2400" dirty="0">
                  <a:latin typeface="Times New Roman" panose="02020603050405020304" pitchFamily="2" charset="0"/>
                  <a:ea typeface="宋体" panose="02010600030101010101" pitchFamily="2" charset="-122"/>
                </a:endParaRPr>
              </a:p>
            </p:txBody>
          </p:sp>
          <p:sp>
            <p:nvSpPr>
              <p:cNvPr id="534543" name="矩形 580623"/>
              <p:cNvSpPr/>
              <p:nvPr/>
            </p:nvSpPr>
            <p:spPr>
              <a:xfrm>
                <a:off x="0" y="1360"/>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130EFH</a:t>
                </a:r>
                <a:endParaRPr lang="en-US" altLang="x-none" sz="2400" dirty="0">
                  <a:latin typeface="Times New Roman" panose="02020603050405020304" pitchFamily="2" charset="0"/>
                  <a:ea typeface="宋体" panose="02010600030101010101" pitchFamily="2" charset="-122"/>
                </a:endParaRPr>
              </a:p>
            </p:txBody>
          </p:sp>
        </p:grpSp>
        <p:sp>
          <p:nvSpPr>
            <p:cNvPr id="534544" name="矩形 580624"/>
            <p:cNvSpPr/>
            <p:nvPr/>
          </p:nvSpPr>
          <p:spPr>
            <a:xfrm>
              <a:off x="240" y="2306"/>
              <a:ext cx="1134" cy="272"/>
            </a:xfrm>
            <a:prstGeom prst="rect">
              <a:avLst/>
            </a:prstGeom>
            <a:noFill/>
            <a:ln w="9525">
              <a:noFill/>
            </a:ln>
          </p:spPr>
          <p:txBody>
            <a:bodyPr wrap="none" anchor="ctr"/>
            <a:p>
              <a:pPr algn="ctr"/>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8-1  </a:t>
              </a:r>
              <a:r>
                <a:rPr lang="zh-CN" altLang="en-US" sz="2000" b="1" dirty="0">
                  <a:latin typeface="Times New Roman" panose="02020603050405020304" pitchFamily="2" charset="0"/>
                  <a:ea typeface="宋体" panose="02010600030101010101" pitchFamily="2" charset="-122"/>
                </a:rPr>
                <a:t>堆的状态</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0610">
                                            <p:txEl>
                                              <p:charRg st="0" end="14"/>
                                            </p:txEl>
                                          </p:spTgt>
                                        </p:tgtEl>
                                        <p:attrNameLst>
                                          <p:attrName>style.visibility</p:attrName>
                                        </p:attrNameLst>
                                      </p:cBhvr>
                                      <p:to>
                                        <p:strVal val="visible"/>
                                      </p:to>
                                    </p:set>
                                    <p:anim calcmode="lin" valueType="num">
                                      <p:cBhvr additive="base">
                                        <p:cTn id="7" dur="500" fill="hold"/>
                                        <p:tgtEl>
                                          <p:spTgt spid="580610">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0610">
                                            <p:txEl>
                                              <p:charRg st="0" end="1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80610">
                                            <p:txEl>
                                              <p:charRg st="0" end="14"/>
                                            </p:txEl>
                                          </p:spTgt>
                                        </p:tgtEl>
                                        <p:attrNameLst>
                                          <p:attrName>ppt_c</p:attrName>
                                        </p:attrNameLst>
                                      </p:cBhvr>
                                      <p:to>
                                        <a:schemeClr val="hlink"/>
                                      </p:to>
                                    </p:animClr>
                                  </p:subTnLst>
                                </p:cTn>
                              </p:par>
                              <p:par>
                                <p:cTn id="9" presetID="2" presetClass="entr" presetSubtype="8" fill="hold" grpId="0" nodeType="withEffect">
                                  <p:stCondLst>
                                    <p:cond delay="0"/>
                                  </p:stCondLst>
                                  <p:childTnLst>
                                    <p:set>
                                      <p:cBhvr>
                                        <p:cTn id="10" dur="1" fill="hold">
                                          <p:stCondLst>
                                            <p:cond delay="0"/>
                                          </p:stCondLst>
                                        </p:cTn>
                                        <p:tgtEl>
                                          <p:spTgt spid="580610">
                                            <p:txEl>
                                              <p:charRg st="14" end="49"/>
                                            </p:txEl>
                                          </p:spTgt>
                                        </p:tgtEl>
                                        <p:attrNameLst>
                                          <p:attrName>style.visibility</p:attrName>
                                        </p:attrNameLst>
                                      </p:cBhvr>
                                      <p:to>
                                        <p:strVal val="visible"/>
                                      </p:to>
                                    </p:set>
                                    <p:anim calcmode="lin" valueType="num">
                                      <p:cBhvr additive="base">
                                        <p:cTn id="11" dur="500" fill="hold"/>
                                        <p:tgtEl>
                                          <p:spTgt spid="580610">
                                            <p:txEl>
                                              <p:charRg st="14" end="4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80610">
                                            <p:txEl>
                                              <p:charRg st="14" end="49"/>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80610">
                                            <p:txEl>
                                              <p:charRg st="14" end="49"/>
                                            </p:txEl>
                                          </p:spTgt>
                                        </p:tgtEl>
                                        <p:attrNameLst>
                                          <p:attrName>ppt_c</p:attrName>
                                        </p:attrNameLst>
                                      </p:cBhvr>
                                      <p:to>
                                        <a:schemeClr val="hlink"/>
                                      </p:to>
                                    </p:animClr>
                                  </p:subTnLst>
                                </p:cTn>
                              </p:par>
                              <p:par>
                                <p:cTn id="13" presetID="2" presetClass="entr" presetSubtype="8" fill="hold" grpId="0" nodeType="withEffect">
                                  <p:stCondLst>
                                    <p:cond delay="0"/>
                                  </p:stCondLst>
                                  <p:childTnLst>
                                    <p:set>
                                      <p:cBhvr>
                                        <p:cTn id="14" dur="1" fill="hold">
                                          <p:stCondLst>
                                            <p:cond delay="0"/>
                                          </p:stCondLst>
                                        </p:cTn>
                                        <p:tgtEl>
                                          <p:spTgt spid="580610">
                                            <p:txEl>
                                              <p:charRg st="49" end="63"/>
                                            </p:txEl>
                                          </p:spTgt>
                                        </p:tgtEl>
                                        <p:attrNameLst>
                                          <p:attrName>style.visibility</p:attrName>
                                        </p:attrNameLst>
                                      </p:cBhvr>
                                      <p:to>
                                        <p:strVal val="visible"/>
                                      </p:to>
                                    </p:set>
                                    <p:anim calcmode="lin" valueType="num">
                                      <p:cBhvr additive="base">
                                        <p:cTn id="15" dur="500" fill="hold"/>
                                        <p:tgtEl>
                                          <p:spTgt spid="580610">
                                            <p:txEl>
                                              <p:charRg st="49" end="6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80610">
                                            <p:txEl>
                                              <p:charRg st="49" end="6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80610">
                                            <p:txEl>
                                              <p:charRg st="49" end="63"/>
                                            </p:txEl>
                                          </p:spTgt>
                                        </p:tgtEl>
                                        <p:attrNameLst>
                                          <p:attrName>ppt_c</p:attrName>
                                        </p:attrNameLst>
                                      </p:cBhvr>
                                      <p:to>
                                        <a:schemeClr val="hlink"/>
                                      </p:to>
                                    </p:animClr>
                                  </p:subTnLst>
                                </p:cTn>
                              </p:par>
                              <p:par>
                                <p:cTn id="17" presetID="2" presetClass="entr" presetSubtype="8" fill="hold" grpId="0" nodeType="withEffect">
                                  <p:stCondLst>
                                    <p:cond delay="0"/>
                                  </p:stCondLst>
                                  <p:childTnLst>
                                    <p:set>
                                      <p:cBhvr>
                                        <p:cTn id="18" dur="1" fill="hold">
                                          <p:stCondLst>
                                            <p:cond delay="0"/>
                                          </p:stCondLst>
                                        </p:cTn>
                                        <p:tgtEl>
                                          <p:spTgt spid="580610">
                                            <p:txEl>
                                              <p:charRg st="63" end="84"/>
                                            </p:txEl>
                                          </p:spTgt>
                                        </p:tgtEl>
                                        <p:attrNameLst>
                                          <p:attrName>style.visibility</p:attrName>
                                        </p:attrNameLst>
                                      </p:cBhvr>
                                      <p:to>
                                        <p:strVal val="visible"/>
                                      </p:to>
                                    </p:set>
                                    <p:anim calcmode="lin" valueType="num">
                                      <p:cBhvr additive="base">
                                        <p:cTn id="19" dur="500" fill="hold"/>
                                        <p:tgtEl>
                                          <p:spTgt spid="580610">
                                            <p:txEl>
                                              <p:charRg st="63" end="8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0610">
                                            <p:txEl>
                                              <p:charRg st="63" end="8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80610">
                                            <p:txEl>
                                              <p:charRg st="63" end="84"/>
                                            </p:txEl>
                                          </p:spTgt>
                                        </p:tgtEl>
                                        <p:attrNameLst>
                                          <p:attrName>ppt_c</p:attrName>
                                        </p:attrNameLst>
                                      </p:cBhvr>
                                      <p:to>
                                        <a:schemeClr val="hlink"/>
                                      </p:to>
                                    </p:animClr>
                                  </p:subTnLst>
                                </p:cTn>
                              </p:par>
                              <p:par>
                                <p:cTn id="21" presetID="2" presetClass="entr" presetSubtype="8" fill="hold" grpId="0" nodeType="withEffect">
                                  <p:stCondLst>
                                    <p:cond delay="0"/>
                                  </p:stCondLst>
                                  <p:childTnLst>
                                    <p:set>
                                      <p:cBhvr>
                                        <p:cTn id="22" dur="1" fill="hold">
                                          <p:stCondLst>
                                            <p:cond delay="0"/>
                                          </p:stCondLst>
                                        </p:cTn>
                                        <p:tgtEl>
                                          <p:spTgt spid="580610">
                                            <p:txEl>
                                              <p:charRg st="84" end="123"/>
                                            </p:txEl>
                                          </p:spTgt>
                                        </p:tgtEl>
                                        <p:attrNameLst>
                                          <p:attrName>style.visibility</p:attrName>
                                        </p:attrNameLst>
                                      </p:cBhvr>
                                      <p:to>
                                        <p:strVal val="visible"/>
                                      </p:to>
                                    </p:set>
                                    <p:anim calcmode="lin" valueType="num">
                                      <p:cBhvr additive="base">
                                        <p:cTn id="23" dur="500" fill="hold"/>
                                        <p:tgtEl>
                                          <p:spTgt spid="580610">
                                            <p:txEl>
                                              <p:charRg st="84" end="12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80610">
                                            <p:txEl>
                                              <p:charRg st="84" end="12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80610">
                                            <p:txEl>
                                              <p:charRg st="84" end="123"/>
                                            </p:txEl>
                                          </p:spTgt>
                                        </p:tgtEl>
                                        <p:attrNameLst>
                                          <p:attrName>ppt_c</p:attrName>
                                        </p:attrNameLst>
                                      </p:cBhvr>
                                      <p:to>
                                        <a:schemeClr val="hlink"/>
                                      </p:to>
                                    </p:animClr>
                                  </p:subTnLst>
                                </p:cTn>
                              </p:par>
                              <p:par>
                                <p:cTn id="25" presetID="2" presetClass="entr" presetSubtype="8" fill="hold" grpId="0" nodeType="withEffect">
                                  <p:stCondLst>
                                    <p:cond delay="0"/>
                                  </p:stCondLst>
                                  <p:childTnLst>
                                    <p:set>
                                      <p:cBhvr>
                                        <p:cTn id="26" dur="1" fill="hold">
                                          <p:stCondLst>
                                            <p:cond delay="0"/>
                                          </p:stCondLst>
                                        </p:cTn>
                                        <p:tgtEl>
                                          <p:spTgt spid="580610">
                                            <p:txEl>
                                              <p:charRg st="123" end="145"/>
                                            </p:txEl>
                                          </p:spTgt>
                                        </p:tgtEl>
                                        <p:attrNameLst>
                                          <p:attrName>style.visibility</p:attrName>
                                        </p:attrNameLst>
                                      </p:cBhvr>
                                      <p:to>
                                        <p:strVal val="visible"/>
                                      </p:to>
                                    </p:set>
                                    <p:anim calcmode="lin" valueType="num">
                                      <p:cBhvr additive="base">
                                        <p:cTn id="27" dur="500" fill="hold"/>
                                        <p:tgtEl>
                                          <p:spTgt spid="580610">
                                            <p:txEl>
                                              <p:charRg st="123" end="14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80610">
                                            <p:txEl>
                                              <p:charRg st="123" end="14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80610">
                                            <p:txEl>
                                              <p:charRg st="123" end="145"/>
                                            </p:txEl>
                                          </p:spTgt>
                                        </p:tgtEl>
                                        <p:attrNameLst>
                                          <p:attrName>ppt_c</p:attrName>
                                        </p:attrNameLst>
                                      </p:cBhvr>
                                      <p:to>
                                        <a:schemeClr val="hlink"/>
                                      </p:to>
                                    </p:animClr>
                                  </p:subTnLst>
                                </p:cTn>
                              </p:par>
                              <p:par>
                                <p:cTn id="29" presetID="2" presetClass="entr" presetSubtype="8" fill="hold" grpId="0" nodeType="withEffect">
                                  <p:stCondLst>
                                    <p:cond delay="0"/>
                                  </p:stCondLst>
                                  <p:childTnLst>
                                    <p:set>
                                      <p:cBhvr>
                                        <p:cTn id="30" dur="1" fill="hold">
                                          <p:stCondLst>
                                            <p:cond delay="0"/>
                                          </p:stCondLst>
                                        </p:cTn>
                                        <p:tgtEl>
                                          <p:spTgt spid="580610">
                                            <p:txEl>
                                              <p:charRg st="145" end="178"/>
                                            </p:txEl>
                                          </p:spTgt>
                                        </p:tgtEl>
                                        <p:attrNameLst>
                                          <p:attrName>style.visibility</p:attrName>
                                        </p:attrNameLst>
                                      </p:cBhvr>
                                      <p:to>
                                        <p:strVal val="visible"/>
                                      </p:to>
                                    </p:set>
                                    <p:anim calcmode="lin" valueType="num">
                                      <p:cBhvr additive="base">
                                        <p:cTn id="31" dur="500" fill="hold"/>
                                        <p:tgtEl>
                                          <p:spTgt spid="580610">
                                            <p:txEl>
                                              <p:charRg st="145" end="17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0610">
                                            <p:txEl>
                                              <p:charRg st="145" end="17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80610">
                                            <p:txEl>
                                              <p:charRg st="145" end="178"/>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1634" name="标题 581633"/>
          <p:cNvSpPr>
            <a:spLocks noGrp="1"/>
          </p:cNvSpPr>
          <p:nvPr>
            <p:ph type="title"/>
          </p:nvPr>
        </p:nvSpPr>
        <p:spPr>
          <a:xfrm>
            <a:off x="1676400" y="139700"/>
            <a:ext cx="8991600" cy="914400"/>
          </a:xfrm>
        </p:spPr>
        <p:txBody>
          <a:bodyPr lIns="92075" tIns="46038" rIns="92075" bIns="46038" anchor="ctr"/>
          <a:p>
            <a:pPr fontAlgn="base"/>
            <a:r>
              <a:rPr lang="en-US" altLang="x-none" sz="5400" b="1" strike="noStrike" noProof="1" dirty="0">
                <a:latin typeface="Times New Roman" panose="02020603050405020304" pitchFamily="2" charset="0"/>
              </a:rPr>
              <a:t>8.2</a:t>
            </a:r>
            <a:r>
              <a:rPr lang="en-US" altLang="x-none" sz="5400" b="1" strike="noStrike" noProof="1" dirty="0"/>
              <a:t> </a:t>
            </a:r>
            <a:r>
              <a:rPr lang="zh-CN" altLang="en-US" sz="5400" b="1" strike="noStrike" noProof="1" dirty="0">
                <a:ea typeface="楷体_GB2312" pitchFamily="1" charset="-122"/>
              </a:rPr>
              <a:t>可利用空间表及分配方法</a:t>
            </a:r>
            <a:endParaRPr lang="zh-CN" altLang="en-US" sz="5400" b="1" strike="noStrike" noProof="1" dirty="0">
              <a:ea typeface="楷体_GB2312" pitchFamily="1" charset="-122"/>
            </a:endParaRPr>
          </a:p>
        </p:txBody>
      </p:sp>
      <p:sp>
        <p:nvSpPr>
          <p:cNvPr id="535554" name="文本占位符 581634"/>
          <p:cNvSpPr>
            <a:spLocks noGrp="1"/>
          </p:cNvSpPr>
          <p:nvPr>
            <p:ph idx="1"/>
          </p:nvPr>
        </p:nvSpPr>
        <p:spPr>
          <a:xfrm>
            <a:off x="1676400" y="1196975"/>
            <a:ext cx="8812213" cy="2433638"/>
          </a:xfrm>
        </p:spPr>
        <p:txBody>
          <a:bodyPr anchor="t"/>
          <a:p>
            <a:pPr marL="0" indent="0">
              <a:lnSpc>
                <a:spcPct val="110000"/>
              </a:lnSpc>
              <a:buNone/>
            </a:pPr>
            <a:r>
              <a:rPr lang="en-US" altLang="zh-CN" sz="2400" b="1"/>
              <a:t>         </a:t>
            </a:r>
            <a:r>
              <a:rPr lang="zh-CN" altLang="en-US" sz="2800" b="1"/>
              <a:t>可利用空间表中包含所有可分配的空闲块，当用户请求分配时，系统从可利用空间表中删除一个结点分配之；当用户释放其所占内存时，系统即回收并将它插入到可利用空间表中。因此，可利用空间表亦称做“</a:t>
            </a:r>
            <a:r>
              <a:rPr lang="zh-CN" altLang="en-US" sz="2800" b="1">
                <a:solidFill>
                  <a:schemeClr val="folHlink"/>
                </a:solidFill>
              </a:rPr>
              <a:t>存储池</a:t>
            </a:r>
            <a:r>
              <a:rPr lang="zh-CN" altLang="en-US" sz="2800" b="1"/>
              <a:t>”。</a:t>
            </a:r>
            <a:endParaRPr lang="zh-CN" altLang="en-US" sz="2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2658" name="标题 582657"/>
          <p:cNvSpPr>
            <a:spLocks noGrp="1"/>
          </p:cNvSpPr>
          <p:nvPr>
            <p:ph type="title"/>
          </p:nvPr>
        </p:nvSpPr>
        <p:spPr>
          <a:xfrm>
            <a:off x="2324100" y="188913"/>
            <a:ext cx="7300913" cy="768350"/>
          </a:xfrm>
        </p:spPr>
        <p:txBody>
          <a:bodyPr lIns="92075" tIns="46038" rIns="92075" bIns="46038" anchor="ctr"/>
          <a:p>
            <a:pPr fontAlgn="base"/>
            <a:r>
              <a:rPr lang="en-US" altLang="x-none" b="1" strike="noStrike" noProof="1" dirty="0">
                <a:latin typeface="Times New Roman" panose="02020603050405020304" pitchFamily="2" charset="0"/>
              </a:rPr>
              <a:t>8.2.1</a:t>
            </a:r>
            <a:r>
              <a:rPr lang="en-US" altLang="x-none" b="1" strike="noStrike" noProof="1" dirty="0"/>
              <a:t>  </a:t>
            </a:r>
            <a:r>
              <a:rPr lang="zh-CN" altLang="en-US" b="1" strike="noStrike" noProof="1" dirty="0">
                <a:ea typeface="楷体_GB2312" pitchFamily="1" charset="-122"/>
              </a:rPr>
              <a:t>可利用空间表的组织</a:t>
            </a:r>
            <a:endParaRPr lang="zh-CN" altLang="en-US" b="1" strike="noStrike" noProof="1" dirty="0">
              <a:ea typeface="楷体_GB2312" pitchFamily="1" charset="-122"/>
            </a:endParaRPr>
          </a:p>
        </p:txBody>
      </p:sp>
      <p:sp>
        <p:nvSpPr>
          <p:cNvPr id="536578" name="文本占位符 582658"/>
          <p:cNvSpPr>
            <a:spLocks noGrp="1"/>
          </p:cNvSpPr>
          <p:nvPr>
            <p:ph idx="1"/>
          </p:nvPr>
        </p:nvSpPr>
        <p:spPr>
          <a:xfrm>
            <a:off x="1676400" y="1052513"/>
            <a:ext cx="8839200" cy="5661025"/>
          </a:xfrm>
        </p:spPr>
        <p:txBody>
          <a:bodyPr anchor="t"/>
          <a:p>
            <a:pPr marL="0" indent="0">
              <a:lnSpc>
                <a:spcPct val="110000"/>
              </a:lnSpc>
              <a:buNone/>
            </a:pPr>
            <a:r>
              <a:rPr lang="zh-CN" altLang="en-US" sz="2800" b="1" dirty="0"/>
              <a:t>        可用空间表的组织有两种方式：目录表方式和链表方式，如图</a:t>
            </a:r>
            <a:r>
              <a:rPr lang="en-US" altLang="x-none" sz="2800" b="1" dirty="0"/>
              <a:t>8-2</a:t>
            </a:r>
            <a:r>
              <a:rPr lang="zh-CN" altLang="en-US" sz="2800" b="1" dirty="0"/>
              <a:t>所示 。动态存储管理中需要不断地进行空闲块的分配和释放，对目录表来说管理复杂，因此，可利用空间表通常以链表方式组织 。</a:t>
            </a:r>
            <a:endParaRPr lang="zh-CN" altLang="en-US" sz="2800" b="1" dirty="0"/>
          </a:p>
          <a:p>
            <a:pPr marL="0" indent="0">
              <a:lnSpc>
                <a:spcPct val="110000"/>
              </a:lnSpc>
              <a:buNone/>
            </a:pPr>
            <a:r>
              <a:rPr lang="zh-CN" altLang="en-US" sz="2800" b="1" dirty="0"/>
              <a:t>        当可利用空间表以链表方式组织时，每个空闲块就是链表中的一个结点。</a:t>
            </a:r>
            <a:endParaRPr lang="zh-CN" altLang="en-US" sz="2800"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t>  分配时：从链表中找到一个合适的结点加以分配，然后将该结点删除之；</a:t>
            </a:r>
            <a:endParaRPr lang="zh-CN" altLang="en-US"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t> 回收时：将空闲块插入到链表中。</a:t>
            </a:r>
            <a:endParaRPr lang="zh-CN" altLang="en-US" b="1" dirty="0"/>
          </a:p>
          <a:p>
            <a:pPr marL="0" indent="0">
              <a:lnSpc>
                <a:spcPct val="110000"/>
              </a:lnSpc>
              <a:buNone/>
            </a:pPr>
            <a:r>
              <a:rPr lang="zh-CN" altLang="en-US" sz="2800" b="1" dirty="0">
                <a:latin typeface="宋体" panose="02010600030101010101" pitchFamily="2" charset="-122"/>
              </a:rPr>
              <a:t>    实际的动态存储管理实施时，具体的分配和释放的策略取决于结点</a:t>
            </a:r>
            <a:r>
              <a:rPr lang="en-US" altLang="x-none" sz="2800" b="1" dirty="0">
                <a:latin typeface="宋体" panose="02010600030101010101" pitchFamily="2" charset="-122"/>
              </a:rPr>
              <a:t>(</a:t>
            </a:r>
            <a:r>
              <a:rPr lang="zh-CN" altLang="en-US" sz="2800" b="1" dirty="0">
                <a:latin typeface="宋体" panose="02010600030101010101" pitchFamily="2" charset="-122"/>
              </a:rPr>
              <a:t>空闲块</a:t>
            </a:r>
            <a:r>
              <a:rPr lang="en-US" altLang="x-none" sz="2800" b="1" dirty="0">
                <a:latin typeface="宋体" panose="02010600030101010101" pitchFamily="2" charset="-122"/>
              </a:rPr>
              <a:t>)</a:t>
            </a:r>
            <a:r>
              <a:rPr lang="zh-CN" altLang="en-US" sz="2800" b="1" dirty="0">
                <a:latin typeface="宋体" panose="02010600030101010101" pitchFamily="2" charset="-122"/>
              </a:rPr>
              <a:t>的结构。</a:t>
            </a:r>
            <a:endParaRPr lang="zh-CN" altLang="en-US" sz="2800" b="1"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7601" name="组合 583681"/>
          <p:cNvGrpSpPr/>
          <p:nvPr/>
        </p:nvGrpSpPr>
        <p:grpSpPr>
          <a:xfrm>
            <a:off x="1776413" y="188913"/>
            <a:ext cx="8543925" cy="6337300"/>
            <a:chOff x="0" y="0"/>
            <a:chExt cx="5382" cy="3992"/>
          </a:xfrm>
        </p:grpSpPr>
        <p:grpSp>
          <p:nvGrpSpPr>
            <p:cNvPr id="537602" name="组合 583682"/>
            <p:cNvGrpSpPr/>
            <p:nvPr/>
          </p:nvGrpSpPr>
          <p:grpSpPr>
            <a:xfrm>
              <a:off x="0" y="0"/>
              <a:ext cx="1406" cy="3696"/>
              <a:chOff x="0" y="0"/>
              <a:chExt cx="1406" cy="3696"/>
            </a:xfrm>
          </p:grpSpPr>
          <p:sp>
            <p:nvSpPr>
              <p:cNvPr id="537603" name="矩形 583683"/>
              <p:cNvSpPr/>
              <p:nvPr/>
            </p:nvSpPr>
            <p:spPr>
              <a:xfrm>
                <a:off x="376" y="3469"/>
                <a:ext cx="1030"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(a)   </a:t>
                </a:r>
                <a:r>
                  <a:rPr lang="zh-CN" altLang="en-US" sz="2000" b="1" dirty="0">
                    <a:latin typeface="Times New Roman" panose="02020603050405020304" pitchFamily="2" charset="0"/>
                    <a:ea typeface="宋体" panose="02010600030101010101" pitchFamily="2" charset="-122"/>
                  </a:rPr>
                  <a:t>堆的状态</a:t>
                </a:r>
                <a:endParaRPr lang="zh-CN" altLang="en-US" sz="2000" b="1" dirty="0">
                  <a:latin typeface="Times New Roman" panose="02020603050405020304" pitchFamily="2" charset="0"/>
                  <a:ea typeface="宋体" panose="02010600030101010101" pitchFamily="2" charset="-122"/>
                </a:endParaRPr>
              </a:p>
            </p:txBody>
          </p:sp>
          <p:grpSp>
            <p:nvGrpSpPr>
              <p:cNvPr id="537604" name="组合 583684"/>
              <p:cNvGrpSpPr/>
              <p:nvPr/>
            </p:nvGrpSpPr>
            <p:grpSpPr>
              <a:xfrm>
                <a:off x="744" y="45"/>
                <a:ext cx="575" cy="3345"/>
                <a:chOff x="0" y="0"/>
                <a:chExt cx="575" cy="3345"/>
              </a:xfrm>
            </p:grpSpPr>
            <p:sp>
              <p:nvSpPr>
                <p:cNvPr id="537605" name="矩形 583685"/>
                <p:cNvSpPr/>
                <p:nvPr/>
              </p:nvSpPr>
              <p:spPr>
                <a:xfrm>
                  <a:off x="0" y="0"/>
                  <a:ext cx="567" cy="408"/>
                </a:xfrm>
                <a:prstGeom prst="rect">
                  <a:avLst/>
                </a:prstGeom>
                <a:noFill/>
                <a:ln w="28575" cap="flat" cmpd="sng">
                  <a:solidFill>
                    <a:schemeClr val="tx1"/>
                  </a:solidFill>
                  <a:prstDash val="solid"/>
                  <a:miter/>
                  <a:headEnd type="none" w="med" len="med"/>
                  <a:tailEnd type="none" w="med" len="med"/>
                </a:ln>
              </p:spPr>
              <p:txBody>
                <a:bodyPr wrap="none" anchor="ctr"/>
                <a:p>
                  <a:pPr algn="ctr"/>
                  <a:r>
                    <a:rPr lang="zh-CN" altLang="en-US" sz="2400" dirty="0">
                      <a:latin typeface="Times New Roman" panose="02020603050405020304" pitchFamily="2" charset="0"/>
                      <a:ea typeface="Arial Unicode MS" panose="020B0604020202020204" charset="-122"/>
                    </a:rPr>
                    <a:t>⋮</a:t>
                  </a:r>
                  <a:endParaRPr lang="zh-CN" altLang="en-US" sz="2400" dirty="0">
                    <a:latin typeface="Times New Roman" panose="02020603050405020304" pitchFamily="2" charset="0"/>
                    <a:ea typeface="Arial Unicode MS" panose="020B0604020202020204" charset="-122"/>
                  </a:endParaRPr>
                </a:p>
              </p:txBody>
            </p:sp>
            <p:sp>
              <p:nvSpPr>
                <p:cNvPr id="537606" name="矩形 583686"/>
                <p:cNvSpPr/>
                <p:nvPr/>
              </p:nvSpPr>
              <p:spPr>
                <a:xfrm>
                  <a:off x="0" y="405"/>
                  <a:ext cx="567" cy="363"/>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2" charset="0"/>
                    <a:ea typeface="Arial Unicode MS" panose="020B0604020202020204" charset="-122"/>
                  </a:endParaRPr>
                </a:p>
              </p:txBody>
            </p:sp>
            <p:sp>
              <p:nvSpPr>
                <p:cNvPr id="537607" name="矩形 583687"/>
                <p:cNvSpPr/>
                <p:nvPr/>
              </p:nvSpPr>
              <p:spPr>
                <a:xfrm>
                  <a:off x="0" y="765"/>
                  <a:ext cx="567" cy="317"/>
                </a:xfrm>
                <a:prstGeom prst="rect">
                  <a:avLst/>
                </a:prstGeom>
                <a:solidFill>
                  <a:schemeClr val="bg2"/>
                </a:solidFill>
                <a:ln w="28575" cap="flat" cmpd="sng">
                  <a:solidFill>
                    <a:schemeClr val="tx1"/>
                  </a:solidFill>
                  <a:prstDash val="solid"/>
                  <a:miter/>
                  <a:headEnd type="none" w="med" len="med"/>
                  <a:tailEnd type="none" w="med" len="med"/>
                </a:ln>
              </p:spPr>
              <p:txBody>
                <a:bodyPr wrap="none" anchor="ctr"/>
                <a:p>
                  <a:pPr algn="ctr"/>
                  <a:endParaRPr lang="zh-CN" altLang="en-US" sz="2400" dirty="0">
                    <a:solidFill>
                      <a:srgbClr val="FF0303"/>
                    </a:solidFill>
                    <a:latin typeface="Times New Roman" panose="02020603050405020304" pitchFamily="2" charset="0"/>
                    <a:ea typeface="Arial Unicode MS" panose="020B0604020202020204" charset="-122"/>
                  </a:endParaRPr>
                </a:p>
              </p:txBody>
            </p:sp>
            <p:sp>
              <p:nvSpPr>
                <p:cNvPr id="537608" name="矩形 583688"/>
                <p:cNvSpPr/>
                <p:nvPr/>
              </p:nvSpPr>
              <p:spPr>
                <a:xfrm>
                  <a:off x="0" y="1352"/>
                  <a:ext cx="567" cy="408"/>
                </a:xfrm>
                <a:prstGeom prst="rect">
                  <a:avLst/>
                </a:prstGeom>
                <a:solidFill>
                  <a:schemeClr val="bg2"/>
                </a:solidFill>
                <a:ln w="28575" cap="flat" cmpd="sng">
                  <a:solidFill>
                    <a:schemeClr val="tx1"/>
                  </a:solidFill>
                  <a:prstDash val="solid"/>
                  <a:miter/>
                  <a:headEnd type="none" w="med" len="med"/>
                  <a:tailEnd type="none" w="med" len="med"/>
                </a:ln>
              </p:spPr>
              <p:txBody>
                <a:bodyPr wrap="none" anchor="ctr"/>
                <a:p>
                  <a:pPr algn="ctr"/>
                  <a:endParaRPr lang="zh-CN" altLang="en-US" sz="2400" dirty="0">
                    <a:solidFill>
                      <a:srgbClr val="FF0303"/>
                    </a:solidFill>
                    <a:latin typeface="Times New Roman" panose="02020603050405020304" pitchFamily="2" charset="0"/>
                    <a:ea typeface="Arial Unicode MS" panose="020B0604020202020204" charset="-122"/>
                  </a:endParaRPr>
                </a:p>
              </p:txBody>
            </p:sp>
            <p:sp>
              <p:nvSpPr>
                <p:cNvPr id="537609" name="矩形 583689"/>
                <p:cNvSpPr/>
                <p:nvPr/>
              </p:nvSpPr>
              <p:spPr>
                <a:xfrm>
                  <a:off x="8" y="2314"/>
                  <a:ext cx="567" cy="1031"/>
                </a:xfrm>
                <a:prstGeom prst="rect">
                  <a:avLst/>
                </a:prstGeom>
                <a:solidFill>
                  <a:schemeClr val="bg2"/>
                </a:solidFill>
                <a:ln w="28575"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2" charset="0"/>
                    <a:ea typeface="Arial Unicode MS" panose="020B0604020202020204" charset="-122"/>
                  </a:endParaRPr>
                </a:p>
              </p:txBody>
            </p:sp>
            <p:sp>
              <p:nvSpPr>
                <p:cNvPr id="537610" name="矩形 583690"/>
                <p:cNvSpPr/>
                <p:nvPr/>
              </p:nvSpPr>
              <p:spPr>
                <a:xfrm>
                  <a:off x="0" y="1080"/>
                  <a:ext cx="567" cy="27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endParaRPr lang="zh-CN" altLang="en-US" sz="2400" dirty="0">
                    <a:solidFill>
                      <a:srgbClr val="FF0303"/>
                    </a:solidFill>
                    <a:latin typeface="Times New Roman" panose="02020603050405020304" pitchFamily="2" charset="0"/>
                    <a:ea typeface="Arial Unicode MS" panose="020B0604020202020204" charset="-122"/>
                  </a:endParaRPr>
                </a:p>
              </p:txBody>
            </p:sp>
            <p:sp>
              <p:nvSpPr>
                <p:cNvPr id="537611" name="矩形 583691"/>
                <p:cNvSpPr/>
                <p:nvPr/>
              </p:nvSpPr>
              <p:spPr>
                <a:xfrm>
                  <a:off x="4" y="1761"/>
                  <a:ext cx="567" cy="553"/>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2" charset="0"/>
                    <a:ea typeface="Arial Unicode MS" panose="020B0604020202020204" charset="-122"/>
                  </a:endParaRPr>
                </a:p>
              </p:txBody>
            </p:sp>
          </p:grpSp>
          <p:grpSp>
            <p:nvGrpSpPr>
              <p:cNvPr id="537612" name="组合 583692"/>
              <p:cNvGrpSpPr/>
              <p:nvPr/>
            </p:nvGrpSpPr>
            <p:grpSpPr>
              <a:xfrm>
                <a:off x="0" y="0"/>
                <a:ext cx="701" cy="3493"/>
                <a:chOff x="0" y="0"/>
                <a:chExt cx="701" cy="3493"/>
              </a:xfrm>
            </p:grpSpPr>
            <p:sp>
              <p:nvSpPr>
                <p:cNvPr id="537613" name="矩形 583693"/>
                <p:cNvSpPr/>
                <p:nvPr/>
              </p:nvSpPr>
              <p:spPr>
                <a:xfrm>
                  <a:off x="8" y="1066"/>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13196H</a:t>
                  </a:r>
                  <a:endParaRPr lang="en-US" altLang="x-none" sz="2400" dirty="0">
                    <a:latin typeface="Times New Roman" panose="02020603050405020304" pitchFamily="2" charset="0"/>
                    <a:ea typeface="宋体" panose="02010600030101010101" pitchFamily="2" charset="-122"/>
                  </a:endParaRPr>
                </a:p>
              </p:txBody>
            </p:sp>
            <p:sp>
              <p:nvSpPr>
                <p:cNvPr id="537614" name="矩形 583694"/>
                <p:cNvSpPr/>
                <p:nvPr/>
              </p:nvSpPr>
              <p:spPr>
                <a:xfrm>
                  <a:off x="0" y="341"/>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11000H</a:t>
                  </a:r>
                  <a:endParaRPr lang="en-US" altLang="x-none" sz="2400" dirty="0">
                    <a:latin typeface="Times New Roman" panose="02020603050405020304" pitchFamily="2" charset="0"/>
                    <a:ea typeface="宋体" panose="02010600030101010101" pitchFamily="2" charset="-122"/>
                  </a:endParaRPr>
                </a:p>
              </p:txBody>
            </p:sp>
            <p:sp>
              <p:nvSpPr>
                <p:cNvPr id="537615" name="矩形 583695"/>
                <p:cNvSpPr/>
                <p:nvPr/>
              </p:nvSpPr>
              <p:spPr>
                <a:xfrm>
                  <a:off x="0" y="719"/>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12004H</a:t>
                  </a:r>
                  <a:endParaRPr lang="en-US" altLang="x-none" sz="2400" dirty="0">
                    <a:latin typeface="Times New Roman" panose="02020603050405020304" pitchFamily="2" charset="0"/>
                    <a:ea typeface="宋体" panose="02010600030101010101" pitchFamily="2" charset="-122"/>
                  </a:endParaRPr>
                </a:p>
              </p:txBody>
            </p:sp>
            <p:sp>
              <p:nvSpPr>
                <p:cNvPr id="537616" name="矩形 583696"/>
                <p:cNvSpPr/>
                <p:nvPr/>
              </p:nvSpPr>
              <p:spPr>
                <a:xfrm>
                  <a:off x="0" y="1361"/>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13740H</a:t>
                  </a:r>
                  <a:endParaRPr lang="en-US" altLang="x-none" sz="2400" dirty="0">
                    <a:latin typeface="Times New Roman" panose="02020603050405020304" pitchFamily="2" charset="0"/>
                    <a:ea typeface="宋体" panose="02010600030101010101" pitchFamily="2" charset="-122"/>
                  </a:endParaRPr>
                </a:p>
              </p:txBody>
            </p:sp>
            <p:sp>
              <p:nvSpPr>
                <p:cNvPr id="537617" name="矩形 583697"/>
                <p:cNvSpPr/>
                <p:nvPr/>
              </p:nvSpPr>
              <p:spPr>
                <a:xfrm>
                  <a:off x="0" y="1723"/>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160EFH</a:t>
                  </a:r>
                  <a:endParaRPr lang="en-US" altLang="x-none" sz="2400" dirty="0">
                    <a:latin typeface="Times New Roman" panose="02020603050405020304" pitchFamily="2" charset="0"/>
                    <a:ea typeface="宋体" panose="02010600030101010101" pitchFamily="2" charset="-122"/>
                  </a:endParaRPr>
                </a:p>
              </p:txBody>
            </p:sp>
            <p:sp>
              <p:nvSpPr>
                <p:cNvPr id="537618" name="矩形 583698"/>
                <p:cNvSpPr/>
                <p:nvPr/>
              </p:nvSpPr>
              <p:spPr>
                <a:xfrm>
                  <a:off x="0" y="0"/>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00000H</a:t>
                  </a:r>
                  <a:endParaRPr lang="en-US" altLang="x-none" sz="2400" dirty="0">
                    <a:latin typeface="Times New Roman" panose="02020603050405020304" pitchFamily="2" charset="0"/>
                    <a:ea typeface="宋体" panose="02010600030101010101" pitchFamily="2" charset="-122"/>
                  </a:endParaRPr>
                </a:p>
              </p:txBody>
            </p:sp>
            <p:sp>
              <p:nvSpPr>
                <p:cNvPr id="537619" name="矩形 583699"/>
                <p:cNvSpPr/>
                <p:nvPr/>
              </p:nvSpPr>
              <p:spPr>
                <a:xfrm>
                  <a:off x="21" y="2291"/>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216EFH</a:t>
                  </a:r>
                  <a:endParaRPr lang="en-US" altLang="x-none" sz="2400" dirty="0">
                    <a:latin typeface="Times New Roman" panose="02020603050405020304" pitchFamily="2" charset="0"/>
                    <a:ea typeface="宋体" panose="02010600030101010101" pitchFamily="2" charset="-122"/>
                  </a:endParaRPr>
                </a:p>
              </p:txBody>
            </p:sp>
            <p:sp>
              <p:nvSpPr>
                <p:cNvPr id="537620" name="矩形 583700"/>
                <p:cNvSpPr/>
                <p:nvPr/>
              </p:nvSpPr>
              <p:spPr>
                <a:xfrm>
                  <a:off x="0" y="3244"/>
                  <a:ext cx="680" cy="249"/>
                </a:xfrm>
                <a:prstGeom prst="rect">
                  <a:avLst/>
                </a:prstGeom>
                <a:noFill/>
                <a:ln w="9525">
                  <a:noFill/>
                </a:ln>
              </p:spPr>
              <p:txBody>
                <a:bodyPr wrap="none" anchor="ctr"/>
                <a:p>
                  <a:r>
                    <a:rPr lang="en-US" altLang="x-none" sz="2400" dirty="0">
                      <a:latin typeface="Times New Roman" panose="02020603050405020304" pitchFamily="2" charset="0"/>
                      <a:ea typeface="宋体" panose="02010600030101010101" pitchFamily="2" charset="-122"/>
                    </a:rPr>
                    <a:t>326EFH</a:t>
                  </a:r>
                  <a:endParaRPr lang="en-US" altLang="x-none" sz="2400" dirty="0">
                    <a:latin typeface="Times New Roman" panose="02020603050405020304" pitchFamily="2" charset="0"/>
                    <a:ea typeface="宋体" panose="02010600030101010101" pitchFamily="2" charset="-122"/>
                  </a:endParaRPr>
                </a:p>
              </p:txBody>
            </p:sp>
          </p:grpSp>
        </p:grpSp>
        <p:grpSp>
          <p:nvGrpSpPr>
            <p:cNvPr id="537621" name="组合 583701"/>
            <p:cNvGrpSpPr/>
            <p:nvPr/>
          </p:nvGrpSpPr>
          <p:grpSpPr>
            <a:xfrm>
              <a:off x="1859" y="0"/>
              <a:ext cx="3039" cy="1361"/>
              <a:chOff x="0" y="0"/>
              <a:chExt cx="3039" cy="1361"/>
            </a:xfrm>
          </p:grpSpPr>
          <p:sp>
            <p:nvSpPr>
              <p:cNvPr id="537622" name="矩形 583702"/>
              <p:cNvSpPr/>
              <p:nvPr/>
            </p:nvSpPr>
            <p:spPr>
              <a:xfrm>
                <a:off x="0" y="0"/>
                <a:ext cx="3039" cy="272"/>
              </a:xfrm>
              <a:prstGeom prst="rect">
                <a:avLst/>
              </a:prstGeom>
              <a:noFill/>
              <a:ln w="9525">
                <a:noFill/>
              </a:ln>
            </p:spPr>
            <p:txBody>
              <a:bodyPr wrap="none" anchor="ctr"/>
              <a:p>
                <a:pPr algn="ctr"/>
                <a:r>
                  <a:rPr lang="zh-CN" altLang="en-US" sz="2400" b="1" dirty="0">
                    <a:latin typeface="Times New Roman" panose="02020603050405020304" pitchFamily="2" charset="0"/>
                    <a:ea typeface="宋体" panose="02010600030101010101" pitchFamily="2" charset="-122"/>
                  </a:rPr>
                  <a:t>起始地址     空闲块大小    使用情况</a:t>
                </a:r>
                <a:endParaRPr lang="zh-CN" altLang="en-US" sz="2400" b="1" dirty="0">
                  <a:latin typeface="Times New Roman" panose="02020603050405020304" pitchFamily="2" charset="0"/>
                  <a:ea typeface="宋体" panose="02010600030101010101" pitchFamily="2" charset="-122"/>
                </a:endParaRPr>
              </a:p>
            </p:txBody>
          </p:sp>
          <p:grpSp>
            <p:nvGrpSpPr>
              <p:cNvPr id="537623" name="组合 583703"/>
              <p:cNvGrpSpPr/>
              <p:nvPr/>
            </p:nvGrpSpPr>
            <p:grpSpPr>
              <a:xfrm>
                <a:off x="46" y="272"/>
                <a:ext cx="2993" cy="816"/>
                <a:chOff x="0" y="0"/>
                <a:chExt cx="2993" cy="816"/>
              </a:xfrm>
            </p:grpSpPr>
            <p:grpSp>
              <p:nvGrpSpPr>
                <p:cNvPr id="537624" name="组合 583704"/>
                <p:cNvGrpSpPr/>
                <p:nvPr/>
              </p:nvGrpSpPr>
              <p:grpSpPr>
                <a:xfrm>
                  <a:off x="0" y="0"/>
                  <a:ext cx="2993" cy="272"/>
                  <a:chOff x="0" y="0"/>
                  <a:chExt cx="2993" cy="272"/>
                </a:xfrm>
              </p:grpSpPr>
              <p:sp>
                <p:nvSpPr>
                  <p:cNvPr id="537625" name="矩形 583705"/>
                  <p:cNvSpPr/>
                  <p:nvPr/>
                </p:nvSpPr>
                <p:spPr>
                  <a:xfrm>
                    <a:off x="0" y="0"/>
                    <a:ext cx="2993" cy="272"/>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12004H              4498              </a:t>
                    </a:r>
                    <a:r>
                      <a:rPr lang="zh-CN" altLang="en-US" sz="2400" b="1" dirty="0">
                        <a:latin typeface="Times New Roman" panose="02020603050405020304" pitchFamily="2" charset="0"/>
                        <a:ea typeface="宋体" panose="02010600030101010101" pitchFamily="2" charset="-122"/>
                      </a:rPr>
                      <a:t>空闲</a:t>
                    </a:r>
                    <a:endParaRPr lang="zh-CN" altLang="en-US" sz="2400" b="1" dirty="0">
                      <a:latin typeface="Times New Roman" panose="02020603050405020304" pitchFamily="2" charset="0"/>
                      <a:ea typeface="宋体" panose="02010600030101010101" pitchFamily="2" charset="-122"/>
                    </a:endParaRPr>
                  </a:p>
                </p:txBody>
              </p:sp>
              <p:sp>
                <p:nvSpPr>
                  <p:cNvPr id="537626" name="直接连接符 583706"/>
                  <p:cNvSpPr/>
                  <p:nvPr/>
                </p:nvSpPr>
                <p:spPr>
                  <a:xfrm>
                    <a:off x="998" y="0"/>
                    <a:ext cx="0" cy="272"/>
                  </a:xfrm>
                  <a:prstGeom prst="line">
                    <a:avLst/>
                  </a:prstGeom>
                  <a:ln w="19050" cap="flat" cmpd="sng">
                    <a:solidFill>
                      <a:schemeClr val="tx1"/>
                    </a:solidFill>
                    <a:prstDash val="solid"/>
                    <a:round/>
                    <a:headEnd type="none" w="med" len="med"/>
                    <a:tailEnd type="none" w="med" len="med"/>
                  </a:ln>
                </p:spPr>
              </p:sp>
              <p:sp>
                <p:nvSpPr>
                  <p:cNvPr id="537627" name="直接连接符 583707"/>
                  <p:cNvSpPr/>
                  <p:nvPr/>
                </p:nvSpPr>
                <p:spPr>
                  <a:xfrm>
                    <a:off x="2086" y="0"/>
                    <a:ext cx="0" cy="272"/>
                  </a:xfrm>
                  <a:prstGeom prst="line">
                    <a:avLst/>
                  </a:prstGeom>
                  <a:ln w="19050" cap="flat" cmpd="sng">
                    <a:solidFill>
                      <a:schemeClr val="tx1"/>
                    </a:solidFill>
                    <a:prstDash val="solid"/>
                    <a:round/>
                    <a:headEnd type="none" w="med" len="med"/>
                    <a:tailEnd type="none" w="med" len="med"/>
                  </a:ln>
                </p:spPr>
              </p:sp>
            </p:grpSp>
            <p:grpSp>
              <p:nvGrpSpPr>
                <p:cNvPr id="537628" name="组合 583708"/>
                <p:cNvGrpSpPr/>
                <p:nvPr/>
              </p:nvGrpSpPr>
              <p:grpSpPr>
                <a:xfrm>
                  <a:off x="0" y="272"/>
                  <a:ext cx="2993" cy="272"/>
                  <a:chOff x="0" y="0"/>
                  <a:chExt cx="2993" cy="272"/>
                </a:xfrm>
              </p:grpSpPr>
              <p:sp>
                <p:nvSpPr>
                  <p:cNvPr id="537629" name="矩形 583709"/>
                  <p:cNvSpPr/>
                  <p:nvPr/>
                </p:nvSpPr>
                <p:spPr>
                  <a:xfrm>
                    <a:off x="0" y="0"/>
                    <a:ext cx="2993" cy="272"/>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13740H             10671             </a:t>
                    </a:r>
                    <a:r>
                      <a:rPr lang="zh-CN" altLang="en-US" sz="2400" b="1" dirty="0">
                        <a:latin typeface="Times New Roman" panose="02020603050405020304" pitchFamily="2" charset="0"/>
                        <a:ea typeface="宋体" panose="02010600030101010101" pitchFamily="2" charset="-122"/>
                      </a:rPr>
                      <a:t>空闲</a:t>
                    </a:r>
                    <a:endParaRPr lang="zh-CN" altLang="en-US" sz="2400" b="1" dirty="0">
                      <a:latin typeface="Times New Roman" panose="02020603050405020304" pitchFamily="2" charset="0"/>
                      <a:ea typeface="宋体" panose="02010600030101010101" pitchFamily="2" charset="-122"/>
                    </a:endParaRPr>
                  </a:p>
                </p:txBody>
              </p:sp>
              <p:sp>
                <p:nvSpPr>
                  <p:cNvPr id="537630" name="直接连接符 583710"/>
                  <p:cNvSpPr/>
                  <p:nvPr/>
                </p:nvSpPr>
                <p:spPr>
                  <a:xfrm>
                    <a:off x="998" y="0"/>
                    <a:ext cx="0" cy="272"/>
                  </a:xfrm>
                  <a:prstGeom prst="line">
                    <a:avLst/>
                  </a:prstGeom>
                  <a:ln w="19050" cap="flat" cmpd="sng">
                    <a:solidFill>
                      <a:schemeClr val="tx1"/>
                    </a:solidFill>
                    <a:prstDash val="solid"/>
                    <a:round/>
                    <a:headEnd type="none" w="med" len="med"/>
                    <a:tailEnd type="none" w="med" len="med"/>
                  </a:ln>
                </p:spPr>
              </p:sp>
              <p:sp>
                <p:nvSpPr>
                  <p:cNvPr id="537631" name="直接连接符 583711"/>
                  <p:cNvSpPr/>
                  <p:nvPr/>
                </p:nvSpPr>
                <p:spPr>
                  <a:xfrm>
                    <a:off x="2086" y="0"/>
                    <a:ext cx="0" cy="272"/>
                  </a:xfrm>
                  <a:prstGeom prst="line">
                    <a:avLst/>
                  </a:prstGeom>
                  <a:ln w="19050" cap="flat" cmpd="sng">
                    <a:solidFill>
                      <a:schemeClr val="tx1"/>
                    </a:solidFill>
                    <a:prstDash val="solid"/>
                    <a:round/>
                    <a:headEnd type="none" w="med" len="med"/>
                    <a:tailEnd type="none" w="med" len="med"/>
                  </a:ln>
                </p:spPr>
              </p:sp>
            </p:grpSp>
            <p:grpSp>
              <p:nvGrpSpPr>
                <p:cNvPr id="537632" name="组合 583712"/>
                <p:cNvGrpSpPr/>
                <p:nvPr/>
              </p:nvGrpSpPr>
              <p:grpSpPr>
                <a:xfrm>
                  <a:off x="0" y="544"/>
                  <a:ext cx="2993" cy="272"/>
                  <a:chOff x="0" y="0"/>
                  <a:chExt cx="2993" cy="272"/>
                </a:xfrm>
              </p:grpSpPr>
              <p:sp>
                <p:nvSpPr>
                  <p:cNvPr id="537633" name="矩形 583713"/>
                  <p:cNvSpPr/>
                  <p:nvPr/>
                </p:nvSpPr>
                <p:spPr>
                  <a:xfrm>
                    <a:off x="0" y="0"/>
                    <a:ext cx="2993" cy="272"/>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216EFH            69632             </a:t>
                    </a:r>
                    <a:r>
                      <a:rPr lang="zh-CN" altLang="en-US" sz="2400" b="1" dirty="0">
                        <a:latin typeface="Times New Roman" panose="02020603050405020304" pitchFamily="2" charset="0"/>
                        <a:ea typeface="宋体" panose="02010600030101010101" pitchFamily="2" charset="-122"/>
                      </a:rPr>
                      <a:t>空闲</a:t>
                    </a:r>
                    <a:endParaRPr lang="zh-CN" altLang="en-US" sz="2400" b="1" dirty="0">
                      <a:latin typeface="Times New Roman" panose="02020603050405020304" pitchFamily="2" charset="0"/>
                      <a:ea typeface="宋体" panose="02010600030101010101" pitchFamily="2" charset="-122"/>
                    </a:endParaRPr>
                  </a:p>
                </p:txBody>
              </p:sp>
              <p:sp>
                <p:nvSpPr>
                  <p:cNvPr id="537634" name="直接连接符 583714"/>
                  <p:cNvSpPr/>
                  <p:nvPr/>
                </p:nvSpPr>
                <p:spPr>
                  <a:xfrm>
                    <a:off x="998" y="0"/>
                    <a:ext cx="0" cy="272"/>
                  </a:xfrm>
                  <a:prstGeom prst="line">
                    <a:avLst/>
                  </a:prstGeom>
                  <a:ln w="19050" cap="flat" cmpd="sng">
                    <a:solidFill>
                      <a:schemeClr val="tx1"/>
                    </a:solidFill>
                    <a:prstDash val="solid"/>
                    <a:round/>
                    <a:headEnd type="none" w="med" len="med"/>
                    <a:tailEnd type="none" w="med" len="med"/>
                  </a:ln>
                </p:spPr>
              </p:sp>
              <p:sp>
                <p:nvSpPr>
                  <p:cNvPr id="537635" name="直接连接符 583715"/>
                  <p:cNvSpPr/>
                  <p:nvPr/>
                </p:nvSpPr>
                <p:spPr>
                  <a:xfrm>
                    <a:off x="2086" y="0"/>
                    <a:ext cx="0" cy="272"/>
                  </a:xfrm>
                  <a:prstGeom prst="line">
                    <a:avLst/>
                  </a:prstGeom>
                  <a:ln w="19050" cap="flat" cmpd="sng">
                    <a:solidFill>
                      <a:schemeClr val="tx1"/>
                    </a:solidFill>
                    <a:prstDash val="solid"/>
                    <a:round/>
                    <a:headEnd type="none" w="med" len="med"/>
                    <a:tailEnd type="none" w="med" len="med"/>
                  </a:ln>
                </p:spPr>
              </p:sp>
            </p:grpSp>
          </p:grpSp>
          <p:sp>
            <p:nvSpPr>
              <p:cNvPr id="537636" name="矩形 583716"/>
              <p:cNvSpPr/>
              <p:nvPr/>
            </p:nvSpPr>
            <p:spPr>
              <a:xfrm>
                <a:off x="862" y="1134"/>
                <a:ext cx="1225" cy="227"/>
              </a:xfrm>
              <a:prstGeom prst="rect">
                <a:avLst/>
              </a:prstGeom>
              <a:noFill/>
              <a:ln w="9525">
                <a:noFill/>
              </a:ln>
            </p:spPr>
            <p:txBody>
              <a:bodyPr wrap="none" anchor="ctr"/>
              <a:p>
                <a:pPr algn="ctr"/>
                <a:r>
                  <a:rPr lang="en-US" altLang="x-none" sz="2000" b="1" dirty="0">
                    <a:latin typeface="Times New Roman" panose="02020603050405020304" pitchFamily="2" charset="0"/>
                    <a:ea typeface="宋体" panose="02010600030101010101" pitchFamily="2" charset="-122"/>
                  </a:rPr>
                  <a:t>(b)   </a:t>
                </a:r>
                <a:r>
                  <a:rPr lang="zh-CN" altLang="en-US" sz="2000" b="1" dirty="0">
                    <a:latin typeface="Times New Roman" panose="02020603050405020304" pitchFamily="2" charset="0"/>
                    <a:ea typeface="宋体" panose="02010600030101010101" pitchFamily="2" charset="-122"/>
                  </a:rPr>
                  <a:t>目录表方式</a:t>
                </a:r>
                <a:endParaRPr lang="zh-CN" altLang="en-US" sz="2000" b="1" dirty="0">
                  <a:latin typeface="Times New Roman" panose="02020603050405020304" pitchFamily="2" charset="0"/>
                  <a:ea typeface="宋体" panose="02010600030101010101" pitchFamily="2" charset="-122"/>
                </a:endParaRPr>
              </a:p>
            </p:txBody>
          </p:sp>
        </p:grpSp>
        <p:grpSp>
          <p:nvGrpSpPr>
            <p:cNvPr id="537637" name="组合 583717"/>
            <p:cNvGrpSpPr/>
            <p:nvPr/>
          </p:nvGrpSpPr>
          <p:grpSpPr>
            <a:xfrm>
              <a:off x="1632" y="1429"/>
              <a:ext cx="3750" cy="1973"/>
              <a:chOff x="0" y="0"/>
              <a:chExt cx="3750" cy="1973"/>
            </a:xfrm>
          </p:grpSpPr>
          <p:grpSp>
            <p:nvGrpSpPr>
              <p:cNvPr id="537638" name="组合 583718"/>
              <p:cNvGrpSpPr/>
              <p:nvPr/>
            </p:nvGrpSpPr>
            <p:grpSpPr>
              <a:xfrm>
                <a:off x="0" y="0"/>
                <a:ext cx="3750" cy="1700"/>
                <a:chOff x="0" y="0"/>
                <a:chExt cx="3750" cy="1700"/>
              </a:xfrm>
            </p:grpSpPr>
            <p:grpSp>
              <p:nvGrpSpPr>
                <p:cNvPr id="537639" name="组合 583719"/>
                <p:cNvGrpSpPr/>
                <p:nvPr/>
              </p:nvGrpSpPr>
              <p:grpSpPr>
                <a:xfrm>
                  <a:off x="46" y="657"/>
                  <a:ext cx="3704" cy="1043"/>
                  <a:chOff x="0" y="0"/>
                  <a:chExt cx="3704" cy="1043"/>
                </a:xfrm>
              </p:grpSpPr>
              <p:grpSp>
                <p:nvGrpSpPr>
                  <p:cNvPr id="537640" name="组合 583720"/>
                  <p:cNvGrpSpPr/>
                  <p:nvPr/>
                </p:nvGrpSpPr>
                <p:grpSpPr>
                  <a:xfrm>
                    <a:off x="0" y="0"/>
                    <a:ext cx="998" cy="499"/>
                    <a:chOff x="0" y="0"/>
                    <a:chExt cx="998" cy="499"/>
                  </a:xfrm>
                </p:grpSpPr>
                <p:sp>
                  <p:nvSpPr>
                    <p:cNvPr id="537641" name="矩形 583721"/>
                    <p:cNvSpPr/>
                    <p:nvPr/>
                  </p:nvSpPr>
                  <p:spPr>
                    <a:xfrm>
                      <a:off x="0" y="226"/>
                      <a:ext cx="998" cy="273"/>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grpSp>
                  <p:nvGrpSpPr>
                    <p:cNvPr id="537642" name="组合 583722"/>
                    <p:cNvGrpSpPr/>
                    <p:nvPr/>
                  </p:nvGrpSpPr>
                  <p:grpSpPr>
                    <a:xfrm>
                      <a:off x="0" y="0"/>
                      <a:ext cx="998" cy="227"/>
                      <a:chOff x="0" y="0"/>
                      <a:chExt cx="998" cy="227"/>
                    </a:xfrm>
                  </p:grpSpPr>
                  <p:sp>
                    <p:nvSpPr>
                      <p:cNvPr id="537643" name="矩形 583723"/>
                      <p:cNvSpPr/>
                      <p:nvPr/>
                    </p:nvSpPr>
                    <p:spPr>
                      <a:xfrm>
                        <a:off x="0" y="0"/>
                        <a:ext cx="998" cy="227"/>
                      </a:xfrm>
                      <a:prstGeom prst="rect">
                        <a:avLst/>
                      </a:prstGeom>
                      <a:noFill/>
                      <a:ln w="19050" cap="flat" cmpd="sng">
                        <a:solidFill>
                          <a:schemeClr val="tx1"/>
                        </a:solidFill>
                        <a:prstDash val="solid"/>
                        <a:miter/>
                        <a:headEnd type="none" w="med" len="med"/>
                        <a:tailEnd type="none" w="med" len="med"/>
                      </a:ln>
                    </p:spPr>
                    <p:txBody>
                      <a:bodyPr wrap="none" anchor="ctr"/>
                      <a:p>
                        <a:r>
                          <a:rPr lang="en-US" altLang="x-none" sz="2400" b="1" dirty="0">
                            <a:latin typeface="Times New Roman" panose="02020603050405020304" pitchFamily="2" charset="0"/>
                            <a:ea typeface="宋体" panose="02010600030101010101" pitchFamily="2" charset="-122"/>
                          </a:rPr>
                          <a:t>0   4498</a:t>
                        </a:r>
                        <a:endParaRPr lang="en-US" altLang="x-none" sz="2400" b="1" dirty="0">
                          <a:latin typeface="Times New Roman" panose="02020603050405020304" pitchFamily="2" charset="0"/>
                          <a:ea typeface="宋体" panose="02010600030101010101" pitchFamily="2" charset="-122"/>
                        </a:endParaRPr>
                      </a:p>
                    </p:txBody>
                  </p:sp>
                  <p:sp>
                    <p:nvSpPr>
                      <p:cNvPr id="537644" name="直接连接符 583724"/>
                      <p:cNvSpPr/>
                      <p:nvPr/>
                    </p:nvSpPr>
                    <p:spPr>
                      <a:xfrm>
                        <a:off x="227" y="0"/>
                        <a:ext cx="0" cy="227"/>
                      </a:xfrm>
                      <a:prstGeom prst="line">
                        <a:avLst/>
                      </a:prstGeom>
                      <a:ln w="19050" cap="flat" cmpd="sng">
                        <a:solidFill>
                          <a:schemeClr val="tx1"/>
                        </a:solidFill>
                        <a:prstDash val="solid"/>
                        <a:round/>
                        <a:headEnd type="none" w="med" len="med"/>
                        <a:tailEnd type="none" w="med" len="med"/>
                      </a:ln>
                    </p:spPr>
                  </p:sp>
                  <p:sp>
                    <p:nvSpPr>
                      <p:cNvPr id="537645" name="直接连接符 583725"/>
                      <p:cNvSpPr/>
                      <p:nvPr/>
                    </p:nvSpPr>
                    <p:spPr>
                      <a:xfrm>
                        <a:off x="771" y="0"/>
                        <a:ext cx="0" cy="227"/>
                      </a:xfrm>
                      <a:prstGeom prst="line">
                        <a:avLst/>
                      </a:prstGeom>
                      <a:ln w="19050" cap="flat" cmpd="sng">
                        <a:solidFill>
                          <a:schemeClr val="tx1"/>
                        </a:solidFill>
                        <a:prstDash val="solid"/>
                        <a:round/>
                        <a:headEnd type="none" w="med" len="med"/>
                        <a:tailEnd type="none" w="med" len="med"/>
                      </a:ln>
                    </p:spPr>
                  </p:sp>
                </p:grpSp>
              </p:grpSp>
              <p:grpSp>
                <p:nvGrpSpPr>
                  <p:cNvPr id="537646" name="组合 583726"/>
                  <p:cNvGrpSpPr/>
                  <p:nvPr/>
                </p:nvGrpSpPr>
                <p:grpSpPr>
                  <a:xfrm>
                    <a:off x="1299" y="0"/>
                    <a:ext cx="1044" cy="816"/>
                    <a:chOff x="0" y="0"/>
                    <a:chExt cx="1044" cy="816"/>
                  </a:xfrm>
                </p:grpSpPr>
                <p:sp>
                  <p:nvSpPr>
                    <p:cNvPr id="537647" name="矩形 583727"/>
                    <p:cNvSpPr/>
                    <p:nvPr/>
                  </p:nvSpPr>
                  <p:spPr>
                    <a:xfrm>
                      <a:off x="0" y="226"/>
                      <a:ext cx="1044" cy="590"/>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grpSp>
                  <p:nvGrpSpPr>
                    <p:cNvPr id="537648" name="组合 583728"/>
                    <p:cNvGrpSpPr/>
                    <p:nvPr/>
                  </p:nvGrpSpPr>
                  <p:grpSpPr>
                    <a:xfrm>
                      <a:off x="0" y="0"/>
                      <a:ext cx="1044" cy="227"/>
                      <a:chOff x="0" y="0"/>
                      <a:chExt cx="998" cy="227"/>
                    </a:xfrm>
                  </p:grpSpPr>
                  <p:sp>
                    <p:nvSpPr>
                      <p:cNvPr id="537649" name="矩形 583729"/>
                      <p:cNvSpPr/>
                      <p:nvPr/>
                    </p:nvSpPr>
                    <p:spPr>
                      <a:xfrm>
                        <a:off x="0" y="0"/>
                        <a:ext cx="998"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0  10671</a:t>
                        </a:r>
                        <a:endParaRPr lang="en-US" altLang="x-none" sz="2400" b="1" dirty="0">
                          <a:latin typeface="Times New Roman" panose="02020603050405020304" pitchFamily="2" charset="0"/>
                          <a:ea typeface="宋体" panose="02010600030101010101" pitchFamily="2" charset="-122"/>
                        </a:endParaRPr>
                      </a:p>
                    </p:txBody>
                  </p:sp>
                  <p:sp>
                    <p:nvSpPr>
                      <p:cNvPr id="537650" name="直接连接符 583730"/>
                      <p:cNvSpPr/>
                      <p:nvPr/>
                    </p:nvSpPr>
                    <p:spPr>
                      <a:xfrm>
                        <a:off x="227" y="0"/>
                        <a:ext cx="0" cy="227"/>
                      </a:xfrm>
                      <a:prstGeom prst="line">
                        <a:avLst/>
                      </a:prstGeom>
                      <a:ln w="19050" cap="flat" cmpd="sng">
                        <a:solidFill>
                          <a:schemeClr val="tx1"/>
                        </a:solidFill>
                        <a:prstDash val="solid"/>
                        <a:round/>
                        <a:headEnd type="none" w="med" len="med"/>
                        <a:tailEnd type="none" w="med" len="med"/>
                      </a:ln>
                    </p:spPr>
                  </p:sp>
                  <p:sp>
                    <p:nvSpPr>
                      <p:cNvPr id="537651" name="直接连接符 583731"/>
                      <p:cNvSpPr/>
                      <p:nvPr/>
                    </p:nvSpPr>
                    <p:spPr>
                      <a:xfrm>
                        <a:off x="771" y="0"/>
                        <a:ext cx="0" cy="227"/>
                      </a:xfrm>
                      <a:prstGeom prst="line">
                        <a:avLst/>
                      </a:prstGeom>
                      <a:ln w="19050" cap="flat" cmpd="sng">
                        <a:solidFill>
                          <a:schemeClr val="tx1"/>
                        </a:solidFill>
                        <a:prstDash val="solid"/>
                        <a:round/>
                        <a:headEnd type="none" w="med" len="med"/>
                        <a:tailEnd type="none" w="med" len="med"/>
                      </a:ln>
                    </p:spPr>
                  </p:sp>
                </p:grpSp>
              </p:grpSp>
              <p:grpSp>
                <p:nvGrpSpPr>
                  <p:cNvPr id="537652" name="组合 583732"/>
                  <p:cNvGrpSpPr/>
                  <p:nvPr/>
                </p:nvGrpSpPr>
                <p:grpSpPr>
                  <a:xfrm>
                    <a:off x="2615" y="0"/>
                    <a:ext cx="1089" cy="1043"/>
                    <a:chOff x="0" y="0"/>
                    <a:chExt cx="1089" cy="1043"/>
                  </a:xfrm>
                </p:grpSpPr>
                <p:sp>
                  <p:nvSpPr>
                    <p:cNvPr id="537653" name="矩形 583733"/>
                    <p:cNvSpPr/>
                    <p:nvPr/>
                  </p:nvSpPr>
                  <p:spPr>
                    <a:xfrm>
                      <a:off x="0" y="226"/>
                      <a:ext cx="1089" cy="817"/>
                    </a:xfrm>
                    <a:prstGeom prst="rect">
                      <a:avLst/>
                    </a:prstGeom>
                    <a:noFill/>
                    <a:ln w="19050" cap="flat" cmpd="sng">
                      <a:solidFill>
                        <a:schemeClr val="tx1"/>
                      </a:solidFill>
                      <a:prstDash val="solid"/>
                      <a:miter/>
                      <a:headEnd type="none" w="med" len="med"/>
                      <a:tailEnd type="none" w="med" len="med"/>
                    </a:ln>
                  </p:spPr>
                  <p:txBody>
                    <a:bodyPr wrap="none" anchor="ctr"/>
                    <a:p>
                      <a:endParaRPr lang="zh-CN" altLang="en-US" sz="2400" b="1" dirty="0">
                        <a:latin typeface="Times New Roman" panose="02020603050405020304" pitchFamily="2" charset="0"/>
                        <a:ea typeface="宋体" panose="02010600030101010101" pitchFamily="2" charset="-122"/>
                      </a:endParaRPr>
                    </a:p>
                  </p:txBody>
                </p:sp>
                <p:grpSp>
                  <p:nvGrpSpPr>
                    <p:cNvPr id="537654" name="组合 583734"/>
                    <p:cNvGrpSpPr/>
                    <p:nvPr/>
                  </p:nvGrpSpPr>
                  <p:grpSpPr>
                    <a:xfrm>
                      <a:off x="0" y="0"/>
                      <a:ext cx="1089" cy="227"/>
                      <a:chOff x="0" y="0"/>
                      <a:chExt cx="998" cy="227"/>
                    </a:xfrm>
                  </p:grpSpPr>
                  <p:sp>
                    <p:nvSpPr>
                      <p:cNvPr id="537655" name="矩形 583735"/>
                      <p:cNvSpPr/>
                      <p:nvPr/>
                    </p:nvSpPr>
                    <p:spPr>
                      <a:xfrm>
                        <a:off x="0" y="0"/>
                        <a:ext cx="998" cy="227"/>
                      </a:xfrm>
                      <a:prstGeom prst="rect">
                        <a:avLst/>
                      </a:prstGeom>
                      <a:noFill/>
                      <a:ln w="19050" cap="flat" cmpd="sng">
                        <a:solidFill>
                          <a:schemeClr val="tx1"/>
                        </a:solidFill>
                        <a:prstDash val="solid"/>
                        <a:miter/>
                        <a:headEnd type="none" w="med" len="med"/>
                        <a:tailEnd type="none" w="med" len="med"/>
                      </a:ln>
                    </p:spPr>
                    <p:txBody>
                      <a:bodyPr wrap="none" anchor="ctr"/>
                      <a:p>
                        <a:r>
                          <a:rPr lang="zh-CN" altLang="en-US" sz="2400" b="1" dirty="0">
                            <a:latin typeface="Times New Roman" panose="02020603050405020304" pitchFamily="2" charset="0"/>
                            <a:ea typeface="宋体" panose="02010600030101010101" pitchFamily="2" charset="-122"/>
                          </a:rPr>
                          <a:t> </a:t>
                        </a:r>
                        <a:r>
                          <a:rPr lang="en-US" altLang="x-none" sz="2400" b="1" dirty="0">
                            <a:latin typeface="Times New Roman" panose="02020603050405020304" pitchFamily="2" charset="0"/>
                            <a:ea typeface="宋体" panose="02010600030101010101" pitchFamily="2" charset="-122"/>
                          </a:rPr>
                          <a:t>0  69632  </a:t>
                        </a:r>
                        <a:r>
                          <a:rPr lang="en-US" altLang="x-none" sz="2400" dirty="0">
                            <a:latin typeface="Times New Roman" panose="02020603050405020304" pitchFamily="2" charset="0"/>
                            <a:ea typeface="宋体" panose="02010600030101010101" pitchFamily="2" charset="-122"/>
                          </a:rPr>
                          <a:t>⋀</a:t>
                        </a:r>
                        <a:endParaRPr lang="en-US" altLang="x-none" sz="2400" dirty="0">
                          <a:latin typeface="Times New Roman" panose="02020603050405020304" pitchFamily="2" charset="0"/>
                          <a:ea typeface="宋体" panose="02010600030101010101" pitchFamily="2" charset="-122"/>
                        </a:endParaRPr>
                      </a:p>
                    </p:txBody>
                  </p:sp>
                  <p:sp>
                    <p:nvSpPr>
                      <p:cNvPr id="537656" name="直接连接符 583736"/>
                      <p:cNvSpPr/>
                      <p:nvPr/>
                    </p:nvSpPr>
                    <p:spPr>
                      <a:xfrm>
                        <a:off x="227" y="0"/>
                        <a:ext cx="0" cy="227"/>
                      </a:xfrm>
                      <a:prstGeom prst="line">
                        <a:avLst/>
                      </a:prstGeom>
                      <a:ln w="19050" cap="flat" cmpd="sng">
                        <a:solidFill>
                          <a:schemeClr val="tx1"/>
                        </a:solidFill>
                        <a:prstDash val="solid"/>
                        <a:round/>
                        <a:headEnd type="none" w="med" len="med"/>
                        <a:tailEnd type="none" w="med" len="med"/>
                      </a:ln>
                    </p:spPr>
                  </p:sp>
                  <p:sp>
                    <p:nvSpPr>
                      <p:cNvPr id="537657" name="直接连接符 583737"/>
                      <p:cNvSpPr/>
                      <p:nvPr/>
                    </p:nvSpPr>
                    <p:spPr>
                      <a:xfrm>
                        <a:off x="771" y="0"/>
                        <a:ext cx="0" cy="227"/>
                      </a:xfrm>
                      <a:prstGeom prst="line">
                        <a:avLst/>
                      </a:prstGeom>
                      <a:ln w="19050" cap="flat" cmpd="sng">
                        <a:solidFill>
                          <a:schemeClr val="tx1"/>
                        </a:solidFill>
                        <a:prstDash val="solid"/>
                        <a:round/>
                        <a:headEnd type="none" w="med" len="med"/>
                        <a:tailEnd type="none" w="med" len="med"/>
                      </a:ln>
                    </p:spPr>
                  </p:sp>
                </p:grpSp>
              </p:grpSp>
              <p:sp>
                <p:nvSpPr>
                  <p:cNvPr id="537658" name="直接连接符 583738"/>
                  <p:cNvSpPr/>
                  <p:nvPr/>
                </p:nvSpPr>
                <p:spPr>
                  <a:xfrm>
                    <a:off x="891" y="120"/>
                    <a:ext cx="408" cy="0"/>
                  </a:xfrm>
                  <a:prstGeom prst="line">
                    <a:avLst/>
                  </a:prstGeom>
                  <a:ln w="19050" cap="flat" cmpd="sng">
                    <a:solidFill>
                      <a:schemeClr val="tx1"/>
                    </a:solidFill>
                    <a:prstDash val="solid"/>
                    <a:round/>
                    <a:headEnd type="none" w="med" len="med"/>
                    <a:tailEnd type="arrow" w="med" len="med"/>
                  </a:ln>
                </p:spPr>
              </p:sp>
              <p:sp>
                <p:nvSpPr>
                  <p:cNvPr id="537659" name="直接连接符 583739"/>
                  <p:cNvSpPr/>
                  <p:nvPr/>
                </p:nvSpPr>
                <p:spPr>
                  <a:xfrm>
                    <a:off x="2207" y="120"/>
                    <a:ext cx="408" cy="0"/>
                  </a:xfrm>
                  <a:prstGeom prst="line">
                    <a:avLst/>
                  </a:prstGeom>
                  <a:ln w="19050" cap="flat" cmpd="sng">
                    <a:solidFill>
                      <a:schemeClr val="tx1"/>
                    </a:solidFill>
                    <a:prstDash val="solid"/>
                    <a:round/>
                    <a:headEnd type="none" w="med" len="med"/>
                    <a:tailEnd type="arrow" w="med" len="med"/>
                  </a:ln>
                </p:spPr>
              </p:sp>
            </p:grpSp>
            <p:grpSp>
              <p:nvGrpSpPr>
                <p:cNvPr id="537660" name="组合 583740"/>
                <p:cNvGrpSpPr/>
                <p:nvPr/>
              </p:nvGrpSpPr>
              <p:grpSpPr>
                <a:xfrm>
                  <a:off x="0" y="0"/>
                  <a:ext cx="317" cy="661"/>
                  <a:chOff x="0" y="0"/>
                  <a:chExt cx="317" cy="661"/>
                </a:xfrm>
              </p:grpSpPr>
              <p:sp>
                <p:nvSpPr>
                  <p:cNvPr id="537661" name="矩形 583741"/>
                  <p:cNvSpPr/>
                  <p:nvPr/>
                </p:nvSpPr>
                <p:spPr>
                  <a:xfrm>
                    <a:off x="45" y="0"/>
                    <a:ext cx="227" cy="227"/>
                  </a:xfrm>
                  <a:prstGeom prst="rect">
                    <a:avLst/>
                  </a:prstGeom>
                  <a:noFill/>
                  <a:ln w="9525">
                    <a:noFill/>
                  </a:ln>
                </p:spPr>
                <p:txBody>
                  <a:bodyPr wrap="none" anchor="ctr"/>
                  <a:p>
                    <a:pPr algn="ctr"/>
                    <a:r>
                      <a:rPr lang="en-US" altLang="x-none" sz="2400" b="1" dirty="0">
                        <a:latin typeface="Times New Roman" panose="02020603050405020304" pitchFamily="2" charset="0"/>
                        <a:ea typeface="宋体" panose="02010600030101010101" pitchFamily="2" charset="-122"/>
                      </a:rPr>
                      <a:t>av</a:t>
                    </a:r>
                    <a:endParaRPr lang="en-US" altLang="x-none" sz="2400" b="1" dirty="0">
                      <a:latin typeface="Times New Roman" panose="02020603050405020304" pitchFamily="2" charset="0"/>
                      <a:ea typeface="宋体" panose="02010600030101010101" pitchFamily="2" charset="-122"/>
                    </a:endParaRPr>
                  </a:p>
                </p:txBody>
              </p:sp>
              <p:sp>
                <p:nvSpPr>
                  <p:cNvPr id="537662" name="矩形 583742"/>
                  <p:cNvSpPr/>
                  <p:nvPr/>
                </p:nvSpPr>
                <p:spPr>
                  <a:xfrm>
                    <a:off x="0" y="221"/>
                    <a:ext cx="317" cy="227"/>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b="1" dirty="0">
                      <a:latin typeface="Times New Roman" panose="02020603050405020304" pitchFamily="2" charset="0"/>
                      <a:ea typeface="宋体" panose="02010600030101010101" pitchFamily="2" charset="-122"/>
                    </a:endParaRPr>
                  </a:p>
                </p:txBody>
              </p:sp>
              <p:sp>
                <p:nvSpPr>
                  <p:cNvPr id="537663" name="直接连接符 583743"/>
                  <p:cNvSpPr/>
                  <p:nvPr/>
                </p:nvSpPr>
                <p:spPr>
                  <a:xfrm>
                    <a:off x="165" y="344"/>
                    <a:ext cx="0" cy="317"/>
                  </a:xfrm>
                  <a:prstGeom prst="line">
                    <a:avLst/>
                  </a:prstGeom>
                  <a:ln w="19050" cap="flat" cmpd="sng">
                    <a:solidFill>
                      <a:schemeClr val="tx1"/>
                    </a:solidFill>
                    <a:prstDash val="solid"/>
                    <a:round/>
                    <a:headEnd type="none" w="med" len="med"/>
                    <a:tailEnd type="arrow" w="med" len="med"/>
                  </a:ln>
                </p:spPr>
              </p:sp>
            </p:grpSp>
          </p:grpSp>
          <p:sp>
            <p:nvSpPr>
              <p:cNvPr id="537664" name="矩形 583744"/>
              <p:cNvSpPr/>
              <p:nvPr/>
            </p:nvSpPr>
            <p:spPr>
              <a:xfrm>
                <a:off x="1225" y="1746"/>
                <a:ext cx="1043" cy="227"/>
              </a:xfrm>
              <a:prstGeom prst="rect">
                <a:avLst/>
              </a:prstGeom>
              <a:noFill/>
              <a:ln w="9525">
                <a:noFill/>
              </a:ln>
            </p:spPr>
            <p:txBody>
              <a:bodyPr wrap="none" anchor="ctr"/>
              <a:p>
                <a:r>
                  <a:rPr lang="en-US" altLang="x-none" sz="2000" b="1" dirty="0">
                    <a:latin typeface="Times New Roman" panose="02020603050405020304" pitchFamily="2" charset="0"/>
                    <a:ea typeface="宋体" panose="02010600030101010101" pitchFamily="2" charset="-122"/>
                  </a:rPr>
                  <a:t>(c)   </a:t>
                </a:r>
                <a:r>
                  <a:rPr lang="zh-CN" altLang="en-US" sz="2000" b="1" dirty="0">
                    <a:latin typeface="Times New Roman" panose="02020603050405020304" pitchFamily="2" charset="0"/>
                    <a:ea typeface="宋体" panose="02010600030101010101" pitchFamily="2" charset="-122"/>
                  </a:rPr>
                  <a:t>链表方式</a:t>
                </a:r>
                <a:endParaRPr lang="zh-CN" altLang="en-US" sz="2000" b="1" dirty="0">
                  <a:latin typeface="Times New Roman" panose="02020603050405020304" pitchFamily="2" charset="0"/>
                  <a:ea typeface="宋体" panose="02010600030101010101" pitchFamily="2" charset="-122"/>
                </a:endParaRPr>
              </a:p>
            </p:txBody>
          </p:sp>
        </p:grpSp>
        <p:sp>
          <p:nvSpPr>
            <p:cNvPr id="537665" name="矩形 583745"/>
            <p:cNvSpPr/>
            <p:nvPr/>
          </p:nvSpPr>
          <p:spPr>
            <a:xfrm>
              <a:off x="998" y="3765"/>
              <a:ext cx="3810" cy="227"/>
            </a:xfrm>
            <a:prstGeom prst="rect">
              <a:avLst/>
            </a:prstGeom>
            <a:noFill/>
            <a:ln w="9525">
              <a:noFill/>
            </a:ln>
          </p:spPr>
          <p:txBody>
            <a:bodyPr wrap="none" anchor="ctr"/>
            <a:p>
              <a:r>
                <a:rPr lang="zh-CN" altLang="en-US" sz="2000" b="1" dirty="0">
                  <a:latin typeface="Times New Roman" panose="02020603050405020304" pitchFamily="2" charset="0"/>
                  <a:ea typeface="宋体" panose="02010600030101010101" pitchFamily="2" charset="-122"/>
                </a:rPr>
                <a:t>图</a:t>
              </a:r>
              <a:r>
                <a:rPr lang="en-US" altLang="x-none" sz="2000" b="1" dirty="0">
                  <a:latin typeface="Times New Roman" panose="02020603050405020304" pitchFamily="2" charset="0"/>
                  <a:ea typeface="宋体" panose="02010600030101010101" pitchFamily="2" charset="-122"/>
                </a:rPr>
                <a:t>8-2   </a:t>
              </a:r>
              <a:r>
                <a:rPr lang="zh-CN" altLang="en-US" sz="2000" b="1" dirty="0">
                  <a:latin typeface="Times New Roman" panose="02020603050405020304" pitchFamily="2" charset="0"/>
                  <a:ea typeface="宋体" panose="02010600030101010101" pitchFamily="2" charset="-122"/>
                </a:rPr>
                <a:t>动态存储管理过程中的内存状态和空闲表结构</a:t>
              </a:r>
              <a:endParaRPr lang="zh-CN" altLang="en-US" sz="2000"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4706" name="标题 584705"/>
          <p:cNvSpPr>
            <a:spLocks noGrp="1"/>
          </p:cNvSpPr>
          <p:nvPr>
            <p:ph type="title"/>
          </p:nvPr>
        </p:nvSpPr>
        <p:spPr>
          <a:xfrm>
            <a:off x="2324100" y="284163"/>
            <a:ext cx="8020050" cy="768350"/>
          </a:xfrm>
        </p:spPr>
        <p:txBody>
          <a:bodyPr lIns="92075" tIns="46038" rIns="92075" bIns="46038" anchor="ctr"/>
          <a:p>
            <a:pPr fontAlgn="base"/>
            <a:r>
              <a:rPr lang="en-US" altLang="x-none" sz="4000" b="1" strike="noStrike" noProof="1" dirty="0">
                <a:latin typeface="Times New Roman" panose="02020603050405020304" pitchFamily="2" charset="0"/>
              </a:rPr>
              <a:t>8.2.2   </a:t>
            </a:r>
            <a:r>
              <a:rPr lang="zh-CN" altLang="en-US" b="1" strike="noStrike" noProof="1" dirty="0">
                <a:ea typeface="楷体_GB2312" pitchFamily="1" charset="-122"/>
              </a:rPr>
              <a:t>结点结构方式与分配策略</a:t>
            </a:r>
            <a:endParaRPr lang="zh-CN" altLang="en-US" b="1" strike="noStrike" noProof="1" dirty="0">
              <a:ea typeface="楷体_GB2312" pitchFamily="1" charset="-122"/>
            </a:endParaRPr>
          </a:p>
        </p:txBody>
      </p:sp>
      <p:sp>
        <p:nvSpPr>
          <p:cNvPr id="538626" name="文本占位符 584706"/>
          <p:cNvSpPr>
            <a:spLocks noGrp="1"/>
          </p:cNvSpPr>
          <p:nvPr>
            <p:ph idx="1"/>
          </p:nvPr>
        </p:nvSpPr>
        <p:spPr>
          <a:xfrm>
            <a:off x="1703388" y="1231900"/>
            <a:ext cx="8785225" cy="5221288"/>
          </a:xfrm>
        </p:spPr>
        <p:txBody>
          <a:bodyPr anchor="t"/>
          <a:p>
            <a:pPr marL="0" indent="0">
              <a:lnSpc>
                <a:spcPct val="110000"/>
              </a:lnSpc>
              <a:buNone/>
            </a:pPr>
            <a:r>
              <a:rPr lang="en-US" altLang="x-none" sz="4000" b="1" dirty="0">
                <a:solidFill>
                  <a:schemeClr val="folHlink"/>
                </a:solidFill>
              </a:rPr>
              <a:t>1  </a:t>
            </a:r>
            <a:r>
              <a:rPr lang="zh-CN" altLang="en-US" sz="4000" b="1" dirty="0">
                <a:solidFill>
                  <a:schemeClr val="folHlink"/>
                </a:solidFill>
                <a:ea typeface="楷体_GB2312" pitchFamily="1" charset="-122"/>
              </a:rPr>
              <a:t>请求分配的块大小相同</a:t>
            </a:r>
            <a:endParaRPr lang="zh-CN" altLang="en-US" sz="4000" b="1" dirty="0">
              <a:solidFill>
                <a:schemeClr val="folHlink"/>
              </a:solidFill>
              <a:ea typeface="楷体_GB2312" pitchFamily="1" charset="-122"/>
            </a:endParaRPr>
          </a:p>
          <a:p>
            <a:pPr marL="0" indent="0">
              <a:lnSpc>
                <a:spcPct val="110000"/>
              </a:lnSpc>
              <a:buNone/>
            </a:pPr>
            <a:r>
              <a:rPr lang="zh-CN" altLang="en-US" sz="2000" b="1" dirty="0"/>
              <a:t>        </a:t>
            </a:r>
            <a:r>
              <a:rPr lang="zh-CN" altLang="en-US" sz="2800" b="1" dirty="0"/>
              <a:t>将进行动态存储分配的整个内存区域</a:t>
            </a:r>
            <a:r>
              <a:rPr lang="en-US" altLang="x-none" sz="2800" b="1" dirty="0"/>
              <a:t>(</a:t>
            </a:r>
            <a:r>
              <a:rPr lang="zh-CN" altLang="en-US" sz="2800" b="1" dirty="0"/>
              <a:t>堆</a:t>
            </a:r>
            <a:r>
              <a:rPr lang="en-US" altLang="x-none" sz="2800" b="1" dirty="0"/>
              <a:t>)</a:t>
            </a:r>
            <a:r>
              <a:rPr lang="zh-CN" altLang="en-US" sz="2800" b="1" dirty="0"/>
              <a:t>按所需大小分割成若干大小相同的块，然后用指针链接成一个可利用空间表。</a:t>
            </a:r>
            <a:endParaRPr lang="zh-CN" altLang="en-US" sz="2800"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t>  分配时：从表的首结点分配，然后删除该结点；</a:t>
            </a:r>
            <a:endParaRPr lang="zh-CN" altLang="en-US" b="1" dirty="0"/>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t> 回收时：将释放的空闲块插入表头。</a:t>
            </a:r>
            <a:endParaRPr lang="zh-CN" altLang="en-US" b="1" dirty="0"/>
          </a:p>
          <a:p>
            <a:pPr marL="0" indent="0">
              <a:lnSpc>
                <a:spcPct val="110000"/>
              </a:lnSpc>
              <a:buNone/>
            </a:pPr>
            <a:r>
              <a:rPr lang="en-US" altLang="x-none" sz="4000" b="1" dirty="0">
                <a:solidFill>
                  <a:schemeClr val="folHlink"/>
                </a:solidFill>
              </a:rPr>
              <a:t>2  </a:t>
            </a:r>
            <a:r>
              <a:rPr lang="zh-CN" altLang="en-US" sz="4000" b="1" dirty="0">
                <a:solidFill>
                  <a:schemeClr val="folHlink"/>
                </a:solidFill>
                <a:ea typeface="楷体_GB2312" pitchFamily="1" charset="-122"/>
              </a:rPr>
              <a:t>请求分配的块大小只有几种规格</a:t>
            </a:r>
            <a:endParaRPr lang="zh-CN" altLang="en-US" sz="4000" b="1" dirty="0">
              <a:solidFill>
                <a:schemeClr val="folHlink"/>
              </a:solidFill>
              <a:ea typeface="楷体_GB2312" pitchFamily="1" charset="-122"/>
            </a:endParaRPr>
          </a:p>
          <a:p>
            <a:pPr marL="0" indent="0">
              <a:lnSpc>
                <a:spcPct val="110000"/>
              </a:lnSpc>
              <a:buNone/>
            </a:pPr>
            <a:r>
              <a:rPr lang="zh-CN" altLang="en-US" sz="2000" b="1" dirty="0"/>
              <a:t>           </a:t>
            </a:r>
            <a:r>
              <a:rPr lang="zh-CN" altLang="en-US" sz="2800" b="1" dirty="0"/>
              <a:t>根据统计概率事先对动态分配的堆建立若干个可利用空间链表，同一链表中的结点</a:t>
            </a:r>
            <a:r>
              <a:rPr lang="en-US" altLang="x-none" sz="2800" b="1" dirty="0"/>
              <a:t>(</a:t>
            </a:r>
            <a:r>
              <a:rPr lang="zh-CN" altLang="en-US" sz="2800" b="1" dirty="0"/>
              <a:t>块</a:t>
            </a:r>
            <a:r>
              <a:rPr lang="en-US" altLang="x-none" sz="2800" b="1" dirty="0"/>
              <a:t>)</a:t>
            </a:r>
            <a:r>
              <a:rPr lang="zh-CN" altLang="en-US" sz="2800" b="1" dirty="0"/>
              <a:t>大小都相同。</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9649" name="文本占位符 585729"/>
          <p:cNvSpPr>
            <a:spLocks noGrp="1"/>
          </p:cNvSpPr>
          <p:nvPr>
            <p:ph idx="1"/>
          </p:nvPr>
        </p:nvSpPr>
        <p:spPr>
          <a:xfrm>
            <a:off x="1752600" y="188913"/>
            <a:ext cx="8736013" cy="5327650"/>
          </a:xfrm>
        </p:spPr>
        <p:txBody>
          <a:bodyPr anchor="t"/>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分配时</a:t>
            </a:r>
            <a:r>
              <a:rPr lang="zh-CN" altLang="en-US" b="1" dirty="0"/>
              <a:t>：根据请求的大小</a:t>
            </a:r>
            <a:r>
              <a:rPr lang="zh-CN" altLang="en-US" b="1" dirty="0">
                <a:latin typeface="宋体" panose="02010600030101010101" pitchFamily="2" charset="-122"/>
              </a:rPr>
              <a:t>，将最接近该大小的某个链表的首结点分配给用户。若剩余部分正好差不多是另一种规格大小，则将剩余部分插入到另一种规格的链表中，然后删除该结点</a:t>
            </a:r>
            <a:r>
              <a:rPr lang="zh-CN" altLang="en-US" b="1" dirty="0"/>
              <a:t>；</a:t>
            </a:r>
            <a:endParaRPr lang="zh-CN" altLang="en-US" b="1" dirty="0">
              <a:latin typeface="宋体" panose="02010600030101010101" pitchFamily="2" charset="-122"/>
            </a:endParaRPr>
          </a:p>
          <a:p>
            <a:pPr marL="444500" lvl="1" indent="0">
              <a:lnSpc>
                <a:spcPct val="110000"/>
              </a:lnSpc>
              <a:buNone/>
            </a:pPr>
            <a:r>
              <a:rPr lang="zh-CN" altLang="en-US" b="1" dirty="0">
                <a:solidFill>
                  <a:schemeClr val="folHlink"/>
                </a:solidFill>
                <a:latin typeface="宋体" panose="02010600030101010101" pitchFamily="2" charset="-122"/>
              </a:rPr>
              <a:t>◆</a:t>
            </a:r>
            <a:r>
              <a:rPr lang="zh-CN" altLang="en-US" b="1" dirty="0">
                <a:solidFill>
                  <a:schemeClr val="hlink"/>
                </a:solidFill>
              </a:rPr>
              <a:t> </a:t>
            </a:r>
            <a:r>
              <a:rPr lang="zh-CN" altLang="en-US" b="1" dirty="0">
                <a:latin typeface="宋体" panose="02010600030101010101" pitchFamily="2" charset="-122"/>
              </a:rPr>
              <a:t>回收时</a:t>
            </a:r>
            <a:r>
              <a:rPr lang="zh-CN" altLang="en-US" b="1" dirty="0"/>
              <a:t>：只要</a:t>
            </a:r>
            <a:r>
              <a:rPr lang="zh-CN" altLang="en-US" b="1" dirty="0">
                <a:latin typeface="宋体" panose="02010600030101010101" pitchFamily="2" charset="-122"/>
              </a:rPr>
              <a:t>将所释放的空闲块插入到相应大小的表头。</a:t>
            </a:r>
            <a:endParaRPr lang="zh-CN" altLang="en-US" b="1" dirty="0">
              <a:latin typeface="宋体" panose="02010600030101010101" pitchFamily="2" charset="-122"/>
            </a:endParaRPr>
          </a:p>
          <a:p>
            <a:pPr marL="0" indent="0">
              <a:lnSpc>
                <a:spcPct val="110000"/>
              </a:lnSpc>
              <a:buNone/>
            </a:pPr>
            <a:r>
              <a:rPr lang="zh-CN" altLang="en-US" sz="3600" b="1" dirty="0">
                <a:solidFill>
                  <a:schemeClr val="folHlink"/>
                </a:solidFill>
                <a:latin typeface="宋体" panose="02010600030101010101" pitchFamily="2" charset="-122"/>
              </a:rPr>
              <a:t>存在的问题</a:t>
            </a:r>
            <a:r>
              <a:rPr lang="zh-CN" altLang="en-US" sz="3600" b="1" dirty="0"/>
              <a:t>：</a:t>
            </a:r>
            <a:endParaRPr lang="zh-CN" altLang="en-US" sz="3600" b="1" dirty="0"/>
          </a:p>
          <a:p>
            <a:pPr marL="0" indent="0">
              <a:lnSpc>
                <a:spcPct val="110000"/>
              </a:lnSpc>
              <a:buNone/>
            </a:pPr>
            <a:r>
              <a:rPr lang="zh-CN" altLang="en-US" b="1" dirty="0"/>
              <a:t>       </a:t>
            </a:r>
            <a:r>
              <a:rPr lang="zh-CN" altLang="en-US" sz="2800" b="1" dirty="0"/>
              <a:t>当请求分配的块空间大小比最大规格的结点还大时</a:t>
            </a:r>
            <a:r>
              <a:rPr lang="zh-CN" altLang="en-US" sz="2800" b="1" dirty="0">
                <a:latin typeface="宋体" panose="02010600030101010101" pitchFamily="2" charset="-122"/>
              </a:rPr>
              <a:t>，</a:t>
            </a:r>
            <a:r>
              <a:rPr lang="zh-CN" altLang="en-US" sz="2800" b="1" dirty="0"/>
              <a:t>分配不能进行</a:t>
            </a:r>
            <a:r>
              <a:rPr lang="zh-CN" altLang="en-US" sz="2800" b="1" dirty="0">
                <a:latin typeface="宋体" panose="02010600030101010101" pitchFamily="2" charset="-122"/>
              </a:rPr>
              <a:t>。</a:t>
            </a:r>
            <a:r>
              <a:rPr lang="zh-CN" altLang="en-US" sz="2800" b="1" dirty="0"/>
              <a:t>而实际上</a:t>
            </a:r>
            <a:r>
              <a:rPr lang="zh-CN" altLang="en-US" sz="2800" b="1" dirty="0">
                <a:latin typeface="宋体" panose="02010600030101010101" pitchFamily="2" charset="-122"/>
              </a:rPr>
              <a:t>内存空间</a:t>
            </a:r>
            <a:r>
              <a:rPr lang="zh-CN" altLang="en-US" sz="2800" b="1" dirty="0"/>
              <a:t>却</a:t>
            </a:r>
            <a:r>
              <a:rPr lang="zh-CN" altLang="en-US" sz="2800" b="1" dirty="0">
                <a:latin typeface="宋体" panose="02010600030101010101" pitchFamily="2" charset="-122"/>
              </a:rPr>
              <a:t>可能存在比所需大小还要大的的连续空间，</a:t>
            </a:r>
            <a:r>
              <a:rPr lang="zh-CN" altLang="en-US" sz="2800" b="1" dirty="0"/>
              <a:t>应该能够分配</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Tree>
  </p:cSld>
  <p:clrMapOvr>
    <a:masterClrMapping/>
  </p:clrMapOvr>
</p:sld>
</file>

<file path=ppt/theme/theme1.xml><?xml version="1.0" encoding="utf-8"?>
<a:theme xmlns:a="http://schemas.openxmlformats.org/drawingml/2006/main" name="3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9CAFF"/>
        </a:accent5>
        <a:accent6>
          <a:srgbClr val="5BB7E5"/>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1E1E1"/>
        </a:accent5>
        <a:accent6>
          <a:srgbClr val="D2D2D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CC66"/>
        </a:dk2>
        <a:lt2>
          <a:srgbClr val="000000"/>
        </a:lt2>
        <a:accent1>
          <a:srgbClr val="0099CC"/>
        </a:accent1>
        <a:accent2>
          <a:srgbClr val="009999"/>
        </a:accent2>
        <a:accent3>
          <a:srgbClr val="AAC1C1"/>
        </a:accent3>
        <a:accent4>
          <a:srgbClr val="DCDCDC"/>
        </a:accent4>
        <a:accent5>
          <a:srgbClr val="AACAE2"/>
        </a:accent5>
        <a:accent6>
          <a:srgbClr val="008989"/>
        </a:accent6>
        <a:hlink>
          <a:srgbClr val="6600CC"/>
        </a:hlink>
        <a:folHlink>
          <a:srgbClr val="FFFF00"/>
        </a:folHlink>
      </a:clrScheme>
      <a:clrMap bg1="lt1" tx1="dk1" bg2="lt2" tx2="dk2" accent1="accent1" accent2="accent2" accent3="accent3" accent4="accent4" accent5="accent5" accent6="accent6" hlink="hlink" folHlink="folHlink"/>
    </a:extraClrScheme>
    <a:extraClrScheme>
      <a:clrScheme name="">
        <a:dk1>
          <a:srgbClr val="FFFFFF"/>
        </a:dk1>
        <a:lt1>
          <a:srgbClr val="993300"/>
        </a:lt1>
        <a:dk2>
          <a:srgbClr val="FFCC66"/>
        </a:dk2>
        <a:lt2>
          <a:srgbClr val="000000"/>
        </a:lt2>
        <a:accent1>
          <a:srgbClr val="FF6633"/>
        </a:accent1>
        <a:accent2>
          <a:srgbClr val="CC6600"/>
        </a:accent2>
        <a:accent3>
          <a:srgbClr val="CAADAA"/>
        </a:accent3>
        <a:accent4>
          <a:srgbClr val="DCDCDC"/>
        </a:accent4>
        <a:accent5>
          <a:srgbClr val="FFB9AD"/>
        </a:accent5>
        <a:accent6>
          <a:srgbClr val="B75B00"/>
        </a:accent6>
        <a:hlink>
          <a:srgbClr val="CC0000"/>
        </a:hlink>
        <a:folHlink>
          <a:srgbClr val="FFF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6555</Words>
  <Application>WPS 演示</Application>
  <PresentationFormat>宽屏</PresentationFormat>
  <Paragraphs>295</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Arial Unicode MS</vt:lpstr>
      <vt:lpstr>Calibri Light</vt:lpstr>
      <vt:lpstr>Calibri</vt:lpstr>
      <vt:lpstr>微软雅黑</vt:lpstr>
      <vt:lpstr>Times New Roman</vt:lpstr>
      <vt:lpstr>楷体_GB2312</vt:lpstr>
      <vt:lpstr>新宋体</vt:lpstr>
      <vt:lpstr>3_Soaring</vt:lpstr>
      <vt:lpstr>第8章 动态存储管理</vt:lpstr>
      <vt:lpstr>PowerPoint 演示文稿</vt:lpstr>
      <vt:lpstr>PowerPoint 演示文稿</vt:lpstr>
      <vt:lpstr>PowerPoint 演示文稿</vt:lpstr>
      <vt:lpstr>8.2 可利用空间表及分配方法</vt:lpstr>
      <vt:lpstr>8.2.1  可利用空间表的组织</vt:lpstr>
      <vt:lpstr>PowerPoint 演示文稿</vt:lpstr>
      <vt:lpstr>8.2.2   结点结构方式与分配策略</vt:lpstr>
      <vt:lpstr>PowerPoint 演示文稿</vt:lpstr>
      <vt:lpstr>PowerPoint 演示文稿</vt:lpstr>
      <vt:lpstr>PowerPoint 演示文稿</vt:lpstr>
      <vt:lpstr>PowerPoint 演示文稿</vt:lpstr>
      <vt:lpstr>PowerPoint 演示文稿</vt:lpstr>
      <vt:lpstr>8.3   边界标识法</vt:lpstr>
      <vt:lpstr>8.3.1   可利用空闲表结点结构</vt:lpstr>
      <vt:lpstr>8.3.2   分配算法</vt:lpstr>
      <vt:lpstr>PowerPoint 演示文稿</vt:lpstr>
      <vt:lpstr>PowerPoint 演示文稿</vt:lpstr>
      <vt:lpstr>8.3.3   回收算法</vt:lpstr>
      <vt:lpstr>PowerPoint 演示文稿</vt:lpstr>
      <vt:lpstr>PowerPoint 演示文稿</vt:lpstr>
      <vt:lpstr>PowerPoint 演示文稿</vt:lpstr>
      <vt:lpstr>8.4   伙伴系统</vt:lpstr>
      <vt:lpstr>8.4.1  可利用空间表的结构</vt:lpstr>
      <vt:lpstr>PowerPoint 演示文稿</vt:lpstr>
      <vt:lpstr>8.4.2  分配算法</vt:lpstr>
      <vt:lpstr>PowerPoint 演示文稿</vt:lpstr>
      <vt:lpstr>8.4.3  回收算法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gege</dc:creator>
  <cp:lastModifiedBy>Da明Xing</cp:lastModifiedBy>
  <cp:revision>1</cp:revision>
  <dcterms:created xsi:type="dcterms:W3CDTF">2017-12-06T05:00:34Z</dcterms:created>
  <dcterms:modified xsi:type="dcterms:W3CDTF">2017-12-06T05:01:35Z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