
<file path=[Content_Types].xml><?xml version="1.0" encoding="utf-8"?>
<Types xmlns="http://schemas.openxmlformats.org/package/2006/content-types">
  <Default Extension="jpeg" ContentType="image/jpeg"/>
  <Default Extension="wav" ContentType="audio/x-wav"/>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2" Type="http://schemas.openxmlformats.org/officeDocument/2006/relationships/tableStyles" Target="tableStyles.xml"/><Relationship Id="rId141" Type="http://schemas.openxmlformats.org/officeDocument/2006/relationships/viewProps" Target="viewProps.xml"/><Relationship Id="rId140" Type="http://schemas.openxmlformats.org/officeDocument/2006/relationships/presProps" Target="presProps.xml"/><Relationship Id="rId14" Type="http://schemas.openxmlformats.org/officeDocument/2006/relationships/slide" Target="slides/slide12.xml"/><Relationship Id="rId139" Type="http://schemas.openxmlformats.org/officeDocument/2006/relationships/slide" Target="slides/slide137.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rgbClr val="336600"/>
        </a:solidFill>
        <a:effectLst/>
      </p:bgPr>
    </p:bg>
    <p:spTree>
      <p:nvGrpSpPr>
        <p:cNvPr id="1" name=""/>
        <p:cNvGrpSpPr/>
        <p:nvPr/>
      </p:nvGrpSpPr>
      <p:grpSpPr/>
      <p:grpSp>
        <p:nvGrpSpPr>
          <p:cNvPr id="4098" name="组合 6145"/>
          <p:cNvGrpSpPr/>
          <p:nvPr/>
        </p:nvGrpSpPr>
        <p:grpSpPr>
          <a:xfrm>
            <a:off x="-1377949" y="1552575"/>
            <a:ext cx="13569949" cy="5305425"/>
            <a:chOff x="0" y="0"/>
            <a:chExt cx="6412" cy="3342"/>
          </a:xfrm>
        </p:grpSpPr>
        <p:sp>
          <p:nvSpPr>
            <p:cNvPr id="4099" name="未知"/>
            <p:cNvSpPr/>
            <p:nvPr/>
          </p:nvSpPr>
          <p:spPr>
            <a:xfrm>
              <a:off x="2713" y="729"/>
              <a:ext cx="3699" cy="2613"/>
            </a:xfrm>
            <a:custGeom>
              <a:avLst/>
              <a:gdLst/>
              <a:ahLst/>
              <a:cxnLst/>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rgbClr val="182F76"/>
                </a:gs>
                <a:gs pos="100000">
                  <a:schemeClr val="accent2"/>
                </a:gs>
              </a:gsLst>
              <a:lin ang="0" scaled="1"/>
              <a:tileRect/>
            </a:gradFill>
            <a:ln w="9525">
              <a:noFill/>
            </a:ln>
          </p:spPr>
          <p:txBody>
            <a:bodyPr/>
            <a:p>
              <a:endParaRPr lang="zh-CN" altLang="en-US" sz="2400"/>
            </a:p>
          </p:txBody>
        </p:sp>
        <p:sp>
          <p:nvSpPr>
            <p:cNvPr id="4100" name="任意多边形 6147"/>
            <p:cNvSpPr/>
            <p:nvPr/>
          </p:nvSpPr>
          <p:spPr>
            <a:xfrm>
              <a:off x="0" y="0"/>
              <a:ext cx="4237" cy="3342"/>
            </a:xfrm>
            <a:custGeom>
              <a:avLst/>
              <a:gdLst/>
              <a:ahLst/>
              <a:cxnLst>
                <a:cxn ang="270">
                  <a:pos x="3977" y="0"/>
                </a:cxn>
                <a:cxn ang="0">
                  <a:pos x="21600" y="21231"/>
                </a:cxn>
                <a:cxn ang="180">
                  <a:pos x="0" y="21231"/>
                </a:cxn>
              </a:cxnLst>
              <a:pathLst>
                <a:path w="21600" h="21231" fill="none">
                  <a:moveTo>
                    <a:pt x="3977" y="0"/>
                  </a:moveTo>
                  <a:cubicBezTo>
                    <a:pt x="14012" y="1869"/>
                    <a:pt x="21600" y="10664"/>
                    <a:pt x="21600" y="21231"/>
                  </a:cubicBezTo>
                </a:path>
                <a:path w="21600" h="21231" stroke="0">
                  <a:moveTo>
                    <a:pt x="3977" y="0"/>
                  </a:moveTo>
                  <a:cubicBezTo>
                    <a:pt x="14012" y="1869"/>
                    <a:pt x="21600" y="10664"/>
                    <a:pt x="21600" y="21231"/>
                  </a:cubicBezTo>
                  <a:lnTo>
                    <a:pt x="0" y="21231"/>
                  </a:lnTo>
                  <a:close/>
                </a:path>
              </a:pathLst>
            </a:custGeom>
            <a:noFill/>
            <a:ln w="12700" cap="rnd" cmpd="sng">
              <a:solidFill>
                <a:schemeClr val="accent2"/>
              </a:solidFill>
              <a:prstDash val="solid"/>
              <a:round/>
              <a:headEnd type="none" w="med" len="med"/>
              <a:tailEnd type="none" w="med" len="med"/>
            </a:ln>
          </p:spPr>
          <p:txBody>
            <a:bodyPr/>
            <a:p>
              <a:endParaRPr lang="zh-CN" altLang="en-US" sz="2400"/>
            </a:p>
          </p:txBody>
        </p:sp>
      </p:grpSp>
      <p:sp>
        <p:nvSpPr>
          <p:cNvPr id="6149" name="标题 6148"/>
          <p:cNvSpPr>
            <a:spLocks noGrp="1"/>
          </p:cNvSpPr>
          <p:nvPr>
            <p:ph type="ctrTitle" sz="quarter"/>
          </p:nvPr>
        </p:nvSpPr>
        <p:spPr>
          <a:xfrm>
            <a:off x="1725084" y="762000"/>
            <a:ext cx="10363200" cy="1143000"/>
          </a:xfrm>
          <a:prstGeom prst="rect">
            <a:avLst/>
          </a:prstGeom>
          <a:noFill/>
          <a:ln w="9525">
            <a:noFill/>
          </a:ln>
        </p:spPr>
        <p:txBody>
          <a:bodyPr lIns="92075" tIns="46038" rIns="92075" bIns="46038" anchor="b"/>
          <a:lstStyle>
            <a:lvl1pPr lvl="0">
              <a:defRPr/>
            </a:lvl1pPr>
          </a:lstStyle>
          <a:p>
            <a:pPr lvl="0" fontAlgn="base"/>
            <a:r>
              <a:rPr lang="zh-CN" altLang="en-US" strike="noStrike" noProof="1"/>
              <a:t>单击此处编辑母版标题样式</a:t>
            </a:r>
            <a:endParaRPr lang="zh-CN" altLang="en-US" strike="noStrike" noProof="1"/>
          </a:p>
        </p:txBody>
      </p:sp>
      <p:sp>
        <p:nvSpPr>
          <p:cNvPr id="6150" name="副标题 6149"/>
          <p:cNvSpPr>
            <a:spLocks noGrp="1"/>
          </p:cNvSpPr>
          <p:nvPr>
            <p:ph type="subTitle" sz="quarter" idx="1"/>
          </p:nvPr>
        </p:nvSpPr>
        <p:spPr>
          <a:xfrm>
            <a:off x="914400" y="3429000"/>
            <a:ext cx="8534400" cy="1752600"/>
          </a:xfrm>
          <a:prstGeom prst="rect">
            <a:avLst/>
          </a:prstGeom>
          <a:noFill/>
          <a:ln w="9525">
            <a:noFill/>
          </a:ln>
        </p:spPr>
        <p:txBody>
          <a:bodyPr lIns="92075" tIns="46038" rIns="92075" bIns="46038" anchor="ctr"/>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fontAlgn="base"/>
            <a:r>
              <a:rPr lang="zh-CN" altLang="en-US" strike="noStrike" noProof="1"/>
              <a:t>单击此处编辑母版副标题样式</a:t>
            </a:r>
            <a:endParaRPr lang="zh-CN" altLang="en-US" strike="noStrike" noProof="1"/>
          </a:p>
        </p:txBody>
      </p:sp>
      <p:sp>
        <p:nvSpPr>
          <p:cNvPr id="6151" name="日期占位符 6150"/>
          <p:cNvSpPr>
            <a:spLocks noGrp="1"/>
          </p:cNvSpPr>
          <p:nvPr>
            <p:ph type="dt" sz="quarter" idx="2"/>
          </p:nvPr>
        </p:nvSpPr>
        <p:spPr>
          <a:xfrm>
            <a:off x="914400" y="6248400"/>
            <a:ext cx="2540000" cy="457200"/>
          </a:xfrm>
          <a:prstGeom prst="rect">
            <a:avLst/>
          </a:prstGeom>
          <a:noFill/>
          <a:ln w="9525">
            <a:noFill/>
          </a:ln>
        </p:spPr>
        <p:txBody>
          <a:bodyPr lIns="92075" tIns="46038" rIns="92075" bIns="46038" anchor="ctr"/>
          <a:lstStyle>
            <a:lvl1pPr>
              <a:defRPr sz="1400"/>
            </a:lvl1pPr>
          </a:lstStyle>
          <a:p>
            <a:pPr eaLnBrk="1" fontAlgn="base" hangingPunct="1"/>
            <a:endParaRPr lang="zh-CN" altLang="en-US" strike="noStrike" noProof="1" dirty="0">
              <a:latin typeface="Times New Roman" panose="02020603050405020304" pitchFamily="2" charset="0"/>
            </a:endParaRPr>
          </a:p>
        </p:txBody>
      </p:sp>
      <p:sp>
        <p:nvSpPr>
          <p:cNvPr id="6152" name="页脚占位符 6151"/>
          <p:cNvSpPr>
            <a:spLocks noGrp="1"/>
          </p:cNvSpPr>
          <p:nvPr>
            <p:ph type="ftr" sz="quarter" idx="3"/>
          </p:nvPr>
        </p:nvSpPr>
        <p:spPr>
          <a:xfrm>
            <a:off x="4165600" y="6248400"/>
            <a:ext cx="3860800" cy="457200"/>
          </a:xfrm>
          <a:prstGeom prst="rect">
            <a:avLst/>
          </a:prstGeom>
          <a:noFill/>
          <a:ln w="9525">
            <a:noFill/>
          </a:ln>
        </p:spPr>
        <p:txBody>
          <a:bodyPr lIns="92075" tIns="46038" rIns="92075" bIns="46038" anchor="ctr"/>
          <a:lstStyle>
            <a:lvl1pPr algn="ctr">
              <a:defRPr sz="1400"/>
            </a:lvl1pPr>
          </a:lstStyle>
          <a:p>
            <a:pPr eaLnBrk="1" fontAlgn="base" hangingPunct="1"/>
            <a:endParaRPr lang="zh-CN" altLang="en-US" strike="noStrike" noProof="1" dirty="0">
              <a:latin typeface="Times New Roman" panose="02020603050405020304" pitchFamily="2" charset="0"/>
            </a:endParaRPr>
          </a:p>
        </p:txBody>
      </p:sp>
      <p:sp>
        <p:nvSpPr>
          <p:cNvPr id="6153" name="灯片编号占位符 6152"/>
          <p:cNvSpPr>
            <a:spLocks noGrp="1"/>
          </p:cNvSpPr>
          <p:nvPr>
            <p:ph type="sldNum" sz="quarter" idx="4"/>
          </p:nvPr>
        </p:nvSpPr>
        <p:spPr>
          <a:xfrm>
            <a:off x="8737600" y="6248400"/>
            <a:ext cx="2540000" cy="457200"/>
          </a:xfrm>
          <a:prstGeom prst="rect">
            <a:avLst/>
          </a:prstGeom>
          <a:noFill/>
          <a:ln w="9525">
            <a:noFill/>
          </a:ln>
        </p:spPr>
        <p:txBody>
          <a:bodyPr lIns="92075" tIns="46038" rIns="92075" bIns="46038" anchor="ctr"/>
          <a:lstStyle>
            <a:lvl1pPr algn="r">
              <a:defRPr sz="1400"/>
            </a:lvl1pPr>
          </a:lstStyle>
          <a:p>
            <a:pPr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609600"/>
            <a:ext cx="2590800" cy="5486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914400" y="609600"/>
            <a:ext cx="7622209" cy="5486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914400" y="609600"/>
            <a:ext cx="10363200" cy="54864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838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914400" y="1981200"/>
            <a:ext cx="5077968"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99632" y="1981200"/>
            <a:ext cx="5077968"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6600"/>
        </a:solidFill>
        <a:effectLst/>
      </p:bgPr>
    </p:bg>
    <p:spTree>
      <p:nvGrpSpPr>
        <p:cNvPr id="1" name=""/>
        <p:cNvGrpSpPr/>
        <p:nvPr/>
      </p:nvGrpSpPr>
      <p:grpSpPr/>
      <p:grpSp>
        <p:nvGrpSpPr>
          <p:cNvPr id="2050" name="组合 5121"/>
          <p:cNvGrpSpPr/>
          <p:nvPr/>
        </p:nvGrpSpPr>
        <p:grpSpPr>
          <a:xfrm>
            <a:off x="0" y="1588"/>
            <a:ext cx="12177184" cy="6845300"/>
            <a:chOff x="0" y="0"/>
            <a:chExt cx="5753" cy="4312"/>
          </a:xfrm>
        </p:grpSpPr>
        <p:sp>
          <p:nvSpPr>
            <p:cNvPr id="2051" name="未知"/>
            <p:cNvSpPr/>
            <p:nvPr/>
          </p:nvSpPr>
          <p:spPr>
            <a:xfrm>
              <a:off x="3394" y="998"/>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182F76"/>
                </a:gs>
                <a:gs pos="100000">
                  <a:schemeClr val="accent2"/>
                </a:gs>
              </a:gsLst>
              <a:lin ang="0" scaled="1"/>
              <a:tileRect/>
            </a:gradFill>
            <a:ln w="9525">
              <a:noFill/>
            </a:ln>
          </p:spPr>
          <p:txBody>
            <a:bodyPr/>
            <a:p>
              <a:endParaRPr lang="zh-CN" altLang="en-US" sz="2400"/>
            </a:p>
          </p:txBody>
        </p:sp>
        <p:sp>
          <p:nvSpPr>
            <p:cNvPr id="2052" name="任意多边形 5123"/>
            <p:cNvSpPr/>
            <p:nvPr/>
          </p:nvSpPr>
          <p:spPr>
            <a:xfrm>
              <a:off x="0" y="0"/>
              <a:ext cx="5298" cy="4312"/>
            </a:xfrm>
            <a:custGeom>
              <a:avLst/>
              <a:gdLst/>
              <a:ahLst/>
              <a:cxnLst>
                <a:cxn ang="270">
                  <a:pos x="0" y="0"/>
                </a:cxn>
                <a:cxn ang="90">
                  <a:pos x="21600" y="21600"/>
                </a:cxn>
                <a:cxn ang="90">
                  <a:pos x="0" y="21600"/>
                </a:cxn>
              </a:cxnLst>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12700" cap="rnd" cmpd="sng">
              <a:solidFill>
                <a:schemeClr val="accent2"/>
              </a:solidFill>
              <a:prstDash val="solid"/>
              <a:round/>
              <a:headEnd type="none" w="med" len="med"/>
              <a:tailEnd type="none" w="med" len="med"/>
            </a:ln>
          </p:spPr>
          <p:txBody>
            <a:bodyPr/>
            <a:p>
              <a:endParaRPr lang="zh-CN" altLang="en-US" sz="2400"/>
            </a:p>
          </p:txBody>
        </p:sp>
      </p:grpSp>
      <p:sp>
        <p:nvSpPr>
          <p:cNvPr id="5125" name="标题 5124"/>
          <p:cNvSpPr>
            <a:spLocks noGrp="1"/>
          </p:cNvSpPr>
          <p:nvPr>
            <p:ph type="title"/>
          </p:nvPr>
        </p:nvSpPr>
        <p:spPr>
          <a:xfrm>
            <a:off x="914400" y="609600"/>
            <a:ext cx="10363200" cy="1143000"/>
          </a:xfrm>
          <a:prstGeom prst="rect">
            <a:avLst/>
          </a:prstGeom>
          <a:noFill/>
          <a:ln w="9525">
            <a:noFill/>
          </a:ln>
        </p:spPr>
        <p:txBody>
          <a:bodyPr lIns="92075" tIns="46038" rIns="92075" bIns="46038" anchor="ctr"/>
          <a:p>
            <a:pPr lvl="0" fontAlgn="base"/>
            <a:r>
              <a:rPr lang="zh-CN" altLang="en-US" strike="noStrike" noProof="1"/>
              <a:t>单击此处编辑母版标题样式</a:t>
            </a:r>
            <a:endParaRPr lang="zh-CN" altLang="en-US" strike="noStrike" noProof="1"/>
          </a:p>
        </p:txBody>
      </p:sp>
      <p:sp>
        <p:nvSpPr>
          <p:cNvPr id="5126" name="日期占位符 5125"/>
          <p:cNvSpPr>
            <a:spLocks noGrp="1"/>
          </p:cNvSpPr>
          <p:nvPr>
            <p:ph type="dt" sz="half" idx="2"/>
          </p:nvPr>
        </p:nvSpPr>
        <p:spPr>
          <a:xfrm>
            <a:off x="914400" y="6248400"/>
            <a:ext cx="2540000" cy="457200"/>
          </a:xfrm>
          <a:prstGeom prst="rect">
            <a:avLst/>
          </a:prstGeom>
          <a:noFill/>
          <a:ln w="9525">
            <a:noFill/>
          </a:ln>
        </p:spPr>
        <p:txBody>
          <a:bodyPr lIns="92075" tIns="46038" rIns="92075" bIns="46038" anchor="ctr"/>
          <a:lstStyle>
            <a:lvl1pPr>
              <a:defRPr sz="1400"/>
            </a:lvl1pPr>
          </a:lstStyle>
          <a:p>
            <a:pPr lvl="0" eaLnBrk="1" fontAlgn="base" hangingPunct="1"/>
            <a:endParaRPr lang="zh-CN" altLang="en-US" strike="noStrike" noProof="1" dirty="0">
              <a:latin typeface="Times New Roman" panose="02020603050405020304" pitchFamily="2" charset="0"/>
            </a:endParaRPr>
          </a:p>
        </p:txBody>
      </p:sp>
      <p:sp>
        <p:nvSpPr>
          <p:cNvPr id="5127" name="页脚占位符 5126"/>
          <p:cNvSpPr>
            <a:spLocks noGrp="1"/>
          </p:cNvSpPr>
          <p:nvPr>
            <p:ph type="ftr" sz="quarter" idx="3"/>
          </p:nvPr>
        </p:nvSpPr>
        <p:spPr>
          <a:xfrm>
            <a:off x="4165600" y="6248400"/>
            <a:ext cx="3860800" cy="457200"/>
          </a:xfrm>
          <a:prstGeom prst="rect">
            <a:avLst/>
          </a:prstGeom>
          <a:noFill/>
          <a:ln w="9525">
            <a:noFill/>
          </a:ln>
        </p:spPr>
        <p:txBody>
          <a:bodyPr lIns="92075" tIns="46038" rIns="92075" bIns="46038" anchor="ctr"/>
          <a:lstStyle>
            <a:lvl1pPr algn="ctr">
              <a:defRPr sz="1400"/>
            </a:lvl1pPr>
          </a:lstStyle>
          <a:p>
            <a:pPr lvl="0" eaLnBrk="1" fontAlgn="base" hangingPunct="1"/>
            <a:endParaRPr lang="zh-CN" altLang="en-US" strike="noStrike" noProof="1" dirty="0">
              <a:latin typeface="Times New Roman" panose="02020603050405020304" pitchFamily="2" charset="0"/>
            </a:endParaRPr>
          </a:p>
        </p:txBody>
      </p:sp>
      <p:sp>
        <p:nvSpPr>
          <p:cNvPr id="5128" name="灯片编号占位符 5127"/>
          <p:cNvSpPr>
            <a:spLocks noGrp="1"/>
          </p:cNvSpPr>
          <p:nvPr>
            <p:ph type="sldNum" sz="quarter" idx="4"/>
          </p:nvPr>
        </p:nvSpPr>
        <p:spPr>
          <a:xfrm>
            <a:off x="8737600" y="6248400"/>
            <a:ext cx="2540000" cy="457200"/>
          </a:xfrm>
          <a:prstGeom prst="rect">
            <a:avLst/>
          </a:prstGeom>
          <a:noFill/>
          <a:ln w="9525">
            <a:noFill/>
          </a:ln>
        </p:spPr>
        <p:txBody>
          <a:bodyPr lIns="92075" tIns="46038" rIns="92075" bIns="46038" anchor="ctr"/>
          <a:lstStyle>
            <a:lvl1pPr algn="r">
              <a:defRPr sz="1400"/>
            </a:lvl1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
        <p:nvSpPr>
          <p:cNvPr id="2057" name="文本占位符 5128"/>
          <p:cNvSpPr>
            <a:spLocks noGrp="1"/>
          </p:cNvSpPr>
          <p:nvPr>
            <p:ph type="body"/>
          </p:nvPr>
        </p:nvSpPr>
        <p:spPr>
          <a:xfrm>
            <a:off x="914400" y="1981200"/>
            <a:ext cx="10363200" cy="4114800"/>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effectLst>
            <a:outerShdw blurRad="38100" dist="38100" dir="2700000">
              <a:srgbClr val="000000"/>
            </a:outerShdw>
          </a:effectLst>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7234" name="标题 607233"/>
          <p:cNvSpPr>
            <a:spLocks noGrp="1"/>
          </p:cNvSpPr>
          <p:nvPr>
            <p:ph type="title"/>
          </p:nvPr>
        </p:nvSpPr>
        <p:spPr>
          <a:xfrm>
            <a:off x="2620963" y="206375"/>
            <a:ext cx="5562600" cy="990600"/>
          </a:xfrm>
        </p:spPr>
        <p:txBody>
          <a:bodyPr lIns="92075" tIns="46038" rIns="92075" bIns="46038" anchor="ctr"/>
          <a:p>
            <a:pPr fontAlgn="base"/>
            <a:r>
              <a:rPr lang="zh-CN" altLang="en-US" sz="6000" b="1" strike="noStrike" noProof="1" dirty="0">
                <a:latin typeface="楷体_GB2312" pitchFamily="1" charset="-122"/>
                <a:ea typeface="楷体_GB2312" pitchFamily="1" charset="-122"/>
              </a:rPr>
              <a:t>第</a:t>
            </a:r>
            <a:r>
              <a:rPr lang="en-US" altLang="x-none" sz="6000" b="1" strike="noStrike" noProof="1" dirty="0">
                <a:latin typeface="Times New Roman" panose="02020603050405020304" pitchFamily="2" charset="0"/>
                <a:ea typeface="楷体_GB2312" pitchFamily="1" charset="-122"/>
              </a:rPr>
              <a:t>9</a:t>
            </a:r>
            <a:r>
              <a:rPr lang="zh-CN" altLang="en-US" sz="6000" b="1" strike="noStrike" noProof="1" dirty="0">
                <a:latin typeface="楷体_GB2312" pitchFamily="1" charset="-122"/>
                <a:ea typeface="楷体_GB2312" pitchFamily="1" charset="-122"/>
              </a:rPr>
              <a:t>章  查找</a:t>
            </a:r>
            <a:endParaRPr lang="zh-CN" altLang="en-US" sz="6000" b="1" strike="noStrike" noProof="1" dirty="0">
              <a:latin typeface="楷体_GB2312" pitchFamily="1" charset="-122"/>
              <a:ea typeface="楷体_GB2312" pitchFamily="1" charset="-122"/>
            </a:endParaRPr>
          </a:p>
        </p:txBody>
      </p:sp>
      <p:sp>
        <p:nvSpPr>
          <p:cNvPr id="561154" name="文本占位符 607234"/>
          <p:cNvSpPr>
            <a:spLocks noGrp="1"/>
          </p:cNvSpPr>
          <p:nvPr>
            <p:ph idx="1"/>
          </p:nvPr>
        </p:nvSpPr>
        <p:spPr>
          <a:xfrm>
            <a:off x="1752600" y="1435100"/>
            <a:ext cx="8736013" cy="3578225"/>
          </a:xfrm>
        </p:spPr>
        <p:txBody>
          <a:bodyPr anchor="t"/>
          <a:p>
            <a:pPr marL="0" indent="0">
              <a:lnSpc>
                <a:spcPct val="110000"/>
              </a:lnSpc>
              <a:buNone/>
            </a:pPr>
            <a:r>
              <a:rPr lang="en-US" altLang="zh-CN"/>
              <a:t> </a:t>
            </a:r>
            <a:r>
              <a:rPr lang="en-US" altLang="zh-CN" sz="2800"/>
              <a:t>       </a:t>
            </a:r>
            <a:r>
              <a:rPr lang="zh-CN" altLang="en-US" sz="2800" b="1"/>
              <a:t>数据的组织和查找是大多数应用程序的核心，而查找是所有</a:t>
            </a:r>
            <a:r>
              <a:rPr lang="zh-CN" altLang="en-US" sz="2800" b="1">
                <a:solidFill>
                  <a:schemeClr val="folHlink"/>
                </a:solidFill>
              </a:rPr>
              <a:t>数据处理</a:t>
            </a:r>
            <a:r>
              <a:rPr lang="zh-CN" altLang="en-US" sz="2800" b="1"/>
              <a:t>中最基本、</a:t>
            </a:r>
            <a:r>
              <a:rPr lang="zh-CN" altLang="en-US" sz="2800" b="1">
                <a:latin typeface="宋体" panose="02010600030101010101" pitchFamily="2" charset="-122"/>
              </a:rPr>
              <a:t>最常用的操作</a:t>
            </a:r>
            <a:r>
              <a:rPr lang="zh-CN" altLang="en-US" sz="2800" b="1"/>
              <a:t>。特别当查找的对象是一个庞大数量的数据集合中的元素时，查找的方法和效率就显得格外重要。</a:t>
            </a:r>
            <a:endParaRPr lang="zh-CN" altLang="en-US" sz="2800" b="1"/>
          </a:p>
          <a:p>
            <a:pPr marL="0" indent="0">
              <a:lnSpc>
                <a:spcPct val="110000"/>
              </a:lnSpc>
              <a:buNone/>
            </a:pPr>
            <a:r>
              <a:rPr lang="zh-CN" altLang="en-US" sz="2800" b="1"/>
              <a:t>        本章主要讨论顺序表、有序表、树表和哈希表查找的各种实现方法，以及相应查找方法在等概率情况下的平均查找长度。</a:t>
            </a:r>
            <a:endParaRPr lang="zh-CN" altLang="en-US" sz="2800" b="1"/>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7234"/>
                                        </p:tgtEl>
                                        <p:attrNameLst>
                                          <p:attrName>style.visibility</p:attrName>
                                        </p:attrNameLst>
                                      </p:cBhvr>
                                      <p:to>
                                        <p:strVal val="visible"/>
                                      </p:to>
                                    </p:set>
                                    <p:anim calcmode="lin" valueType="num">
                                      <p:cBhvr additive="base">
                                        <p:cTn id="7" dur="500" fill="hold"/>
                                        <p:tgtEl>
                                          <p:spTgt spid="607234"/>
                                        </p:tgtEl>
                                        <p:attrNameLst>
                                          <p:attrName>ppt_x</p:attrName>
                                        </p:attrNameLst>
                                      </p:cBhvr>
                                      <p:tavLst>
                                        <p:tav tm="0">
                                          <p:val>
                                            <p:strVal val="0-#ppt_w/2"/>
                                          </p:val>
                                        </p:tav>
                                        <p:tav tm="100000">
                                          <p:val>
                                            <p:strVal val="#ppt_x"/>
                                          </p:val>
                                        </p:tav>
                                      </p:tavLst>
                                    </p:anim>
                                    <p:anim calcmode="lin" valueType="num">
                                      <p:cBhvr additive="base">
                                        <p:cTn id="8" dur="500" fill="hold"/>
                                        <p:tgtEl>
                                          <p:spTgt spid="6072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23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0369" name="矩形 616449"/>
          <p:cNvSpPr/>
          <p:nvPr/>
        </p:nvSpPr>
        <p:spPr>
          <a:xfrm>
            <a:off x="1676400" y="3284538"/>
            <a:ext cx="8839200" cy="2417762"/>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en-US" altLang="x-none" sz="4000" b="1" dirty="0">
                <a:solidFill>
                  <a:schemeClr val="folHlink"/>
                </a:solidFill>
                <a:latin typeface="Times New Roman" panose="02020603050405020304" pitchFamily="2" charset="0"/>
                <a:ea typeface="宋体" panose="02010600030101010101" pitchFamily="2" charset="-122"/>
              </a:rPr>
              <a:t>2   </a:t>
            </a:r>
            <a:r>
              <a:rPr lang="zh-CN" altLang="en-US" sz="4000" b="1" dirty="0">
                <a:solidFill>
                  <a:schemeClr val="folHlink"/>
                </a:solidFill>
                <a:latin typeface="Arial" panose="020B0604020202020204" pitchFamily="34" charset="0"/>
                <a:ea typeface="楷体_GB2312" pitchFamily="1" charset="-122"/>
              </a:rPr>
              <a:t>算法分析</a:t>
            </a:r>
            <a:endParaRPr lang="zh-CN" altLang="en-US" sz="4000" b="1" dirty="0">
              <a:solidFill>
                <a:schemeClr val="folHlink"/>
              </a:solidFill>
              <a:latin typeface="Arial" panose="020B0604020202020204" pitchFamily="34" charset="0"/>
              <a:ea typeface="楷体_GB2312" pitchFamily="1" charset="-122"/>
            </a:endParaRP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       不失一般性，设查找每个记录成功的概率相等，即</a:t>
            </a:r>
            <a:r>
              <a:rPr lang="en-US" altLang="x-none" sz="2800" b="1" dirty="0">
                <a:latin typeface="Times New Roman" panose="02020603050405020304" pitchFamily="2" charset="0"/>
                <a:ea typeface="宋体" panose="02010600030101010101" pitchFamily="2" charset="-122"/>
              </a:rPr>
              <a:t>P</a:t>
            </a:r>
            <a:r>
              <a:rPr lang="en-US" altLang="x-none" sz="2800" b="1" baseline="-18000"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rPr>
              <a:t>=1/n</a:t>
            </a:r>
            <a:r>
              <a:rPr lang="zh-CN" altLang="en-US" sz="2800" b="1" dirty="0">
                <a:latin typeface="Times New Roman" panose="02020603050405020304" pitchFamily="2" charset="0"/>
                <a:ea typeface="宋体" panose="02010600030101010101" pitchFamily="2" charset="-122"/>
              </a:rPr>
              <a:t>；查找第</a:t>
            </a:r>
            <a:r>
              <a:rPr lang="en-US" altLang="x-none" sz="2800" b="1" dirty="0">
                <a:latin typeface="Times New Roman" panose="02020603050405020304" pitchFamily="2" charset="0"/>
                <a:ea typeface="宋体" panose="02010600030101010101" pitchFamily="2" charset="-122"/>
              </a:rPr>
              <a:t>i</a:t>
            </a:r>
            <a:r>
              <a:rPr lang="zh-CN" altLang="en-US" sz="2800" b="1" dirty="0">
                <a:latin typeface="Times New Roman" panose="02020603050405020304" pitchFamily="2" charset="0"/>
                <a:ea typeface="宋体" panose="02010600030101010101" pitchFamily="2" charset="-122"/>
              </a:rPr>
              <a:t>个元素成功的比较次数</a:t>
            </a:r>
            <a:r>
              <a:rPr lang="en-US" altLang="x-none" sz="2800" b="1" dirty="0">
                <a:latin typeface="Times New Roman" panose="02020603050405020304" pitchFamily="2" charset="0"/>
                <a:ea typeface="宋体" panose="02010600030101010101" pitchFamily="2" charset="-122"/>
              </a:rPr>
              <a:t>C</a:t>
            </a:r>
            <a:r>
              <a:rPr lang="en-US" altLang="x-none" sz="2800" b="1" baseline="-18000"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rPr>
              <a:t>=n-i+1 </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solidFill>
                  <a:schemeClr val="folHlink"/>
                </a:solidFill>
                <a:latin typeface="宋体" panose="02010600030101010101" pitchFamily="2" charset="-122"/>
                <a:ea typeface="宋体" panose="02010600030101010101" pitchFamily="2" charset="-122"/>
              </a:rPr>
              <a:t>◆</a:t>
            </a:r>
            <a:r>
              <a:rPr lang="zh-CN" altLang="en-US" sz="2800" b="1" dirty="0">
                <a:solidFill>
                  <a:schemeClr val="hlink"/>
                </a:solidFill>
                <a:latin typeface="宋体" panose="02010600030101010101" pitchFamily="2" charset="-122"/>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查找成功时的</a:t>
            </a:r>
            <a:r>
              <a:rPr lang="zh-CN" altLang="en-US" sz="2800" b="1" dirty="0">
                <a:solidFill>
                  <a:schemeClr val="folHlink"/>
                </a:solidFill>
                <a:latin typeface="Times New Roman" panose="02020603050405020304" pitchFamily="2" charset="0"/>
                <a:ea typeface="宋体" panose="02010600030101010101" pitchFamily="2" charset="-122"/>
              </a:rPr>
              <a:t>平均查找长度</a:t>
            </a:r>
            <a:r>
              <a:rPr lang="en-US" altLang="x-none" sz="2800" b="1" dirty="0">
                <a:latin typeface="Times New Roman" panose="02020603050405020304" pitchFamily="2" charset="0"/>
                <a:ea typeface="宋体" panose="02010600030101010101" pitchFamily="2" charset="-122"/>
              </a:rPr>
              <a:t>ASL</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p:txBody>
      </p:sp>
      <p:grpSp>
        <p:nvGrpSpPr>
          <p:cNvPr id="570370" name="组合 616450"/>
          <p:cNvGrpSpPr/>
          <p:nvPr/>
        </p:nvGrpSpPr>
        <p:grpSpPr>
          <a:xfrm>
            <a:off x="2438400" y="5734050"/>
            <a:ext cx="5235575" cy="908050"/>
            <a:chOff x="0" y="0"/>
            <a:chExt cx="3298" cy="572"/>
          </a:xfrm>
        </p:grpSpPr>
        <p:sp>
          <p:nvSpPr>
            <p:cNvPr id="570371" name="矩形 616451"/>
            <p:cNvSpPr/>
            <p:nvPr/>
          </p:nvSpPr>
          <p:spPr>
            <a:xfrm>
              <a:off x="0" y="104"/>
              <a:ext cx="1584" cy="336"/>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ASL=∑ P</a:t>
              </a:r>
              <a:r>
                <a:rPr lang="en-US" altLang="x-none" sz="2800" b="1" baseline="-18000"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sym typeface="Symbol" panose="05050102010706020507" pitchFamily="2" charset="2"/>
                </a:rPr>
                <a:t></a:t>
              </a:r>
              <a:r>
                <a:rPr lang="en-US" altLang="x-none" sz="2800" b="1" dirty="0">
                  <a:latin typeface="Times New Roman" panose="02020603050405020304" pitchFamily="2" charset="0"/>
                  <a:ea typeface="宋体" panose="02010600030101010101" pitchFamily="2" charset="-122"/>
                </a:rPr>
                <a:t>C</a:t>
              </a:r>
              <a:r>
                <a:rPr lang="en-US" altLang="x-none" sz="2800" b="1" baseline="-18000"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p:txBody>
        </p:sp>
        <p:sp>
          <p:nvSpPr>
            <p:cNvPr id="570372" name="矩形 616452"/>
            <p:cNvSpPr/>
            <p:nvPr/>
          </p:nvSpPr>
          <p:spPr>
            <a:xfrm>
              <a:off x="576" y="344"/>
              <a:ext cx="363"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i=1</a:t>
              </a:r>
              <a:endParaRPr lang="en-US" altLang="x-none" sz="2400" dirty="0">
                <a:latin typeface="Times New Roman" panose="02020603050405020304" pitchFamily="2" charset="0"/>
                <a:ea typeface="宋体" panose="02010600030101010101" pitchFamily="2" charset="-122"/>
              </a:endParaRPr>
            </a:p>
          </p:txBody>
        </p:sp>
        <p:sp>
          <p:nvSpPr>
            <p:cNvPr id="570373" name="矩形 616453"/>
            <p:cNvSpPr/>
            <p:nvPr/>
          </p:nvSpPr>
          <p:spPr>
            <a:xfrm>
              <a:off x="640" y="0"/>
              <a:ext cx="182"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n</a:t>
              </a:r>
              <a:endParaRPr lang="en-US" altLang="x-none" sz="2400" dirty="0">
                <a:latin typeface="Times New Roman" panose="02020603050405020304" pitchFamily="2" charset="0"/>
                <a:ea typeface="宋体" panose="02010600030101010101" pitchFamily="2" charset="-122"/>
              </a:endParaRPr>
            </a:p>
          </p:txBody>
        </p:sp>
        <p:grpSp>
          <p:nvGrpSpPr>
            <p:cNvPr id="570374" name="组合 616454"/>
            <p:cNvGrpSpPr/>
            <p:nvPr/>
          </p:nvGrpSpPr>
          <p:grpSpPr>
            <a:xfrm>
              <a:off x="1520" y="24"/>
              <a:ext cx="1199" cy="548"/>
              <a:chOff x="0" y="0"/>
              <a:chExt cx="1199" cy="548"/>
            </a:xfrm>
          </p:grpSpPr>
          <p:sp>
            <p:nvSpPr>
              <p:cNvPr id="570375" name="矩形 616455"/>
              <p:cNvSpPr/>
              <p:nvPr/>
            </p:nvSpPr>
            <p:spPr>
              <a:xfrm>
                <a:off x="224" y="104"/>
                <a:ext cx="975" cy="336"/>
              </a:xfrm>
              <a:prstGeom prst="rect">
                <a:avLst/>
              </a:prstGeom>
              <a:noFill/>
              <a:ln w="9525">
                <a:noFill/>
              </a:ln>
            </p:spPr>
            <p:txBody>
              <a:bodyPr wrap="none" anchor="ctr"/>
              <a:p>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(n-i+1)=</a:t>
                </a:r>
                <a:endParaRPr lang="en-US" altLang="x-none" sz="2800" b="1" dirty="0">
                  <a:latin typeface="Times New Roman" panose="02020603050405020304" pitchFamily="2" charset="0"/>
                  <a:ea typeface="宋体" panose="02010600030101010101" pitchFamily="2" charset="-122"/>
                </a:endParaRPr>
              </a:p>
            </p:txBody>
          </p:sp>
          <p:sp>
            <p:nvSpPr>
              <p:cNvPr id="570376" name="矩形 616456"/>
              <p:cNvSpPr/>
              <p:nvPr/>
            </p:nvSpPr>
            <p:spPr>
              <a:xfrm>
                <a:off x="224" y="344"/>
                <a:ext cx="363"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i=1</a:t>
                </a:r>
                <a:endParaRPr lang="en-US" altLang="x-none" sz="2400" dirty="0">
                  <a:latin typeface="Times New Roman" panose="02020603050405020304" pitchFamily="2" charset="0"/>
                  <a:ea typeface="宋体" panose="02010600030101010101" pitchFamily="2" charset="-122"/>
                </a:endParaRPr>
              </a:p>
            </p:txBody>
          </p:sp>
          <p:sp>
            <p:nvSpPr>
              <p:cNvPr id="570377" name="矩形 616457"/>
              <p:cNvSpPr/>
              <p:nvPr/>
            </p:nvSpPr>
            <p:spPr>
              <a:xfrm>
                <a:off x="288" y="0"/>
                <a:ext cx="182"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n</a:t>
                </a:r>
                <a:endParaRPr lang="en-US" altLang="x-none" sz="2400" dirty="0">
                  <a:latin typeface="Times New Roman" panose="02020603050405020304" pitchFamily="2" charset="0"/>
                  <a:ea typeface="宋体" panose="02010600030101010101" pitchFamily="2" charset="-122"/>
                </a:endParaRPr>
              </a:p>
            </p:txBody>
          </p:sp>
          <p:grpSp>
            <p:nvGrpSpPr>
              <p:cNvPr id="570378" name="组合 616458"/>
              <p:cNvGrpSpPr/>
              <p:nvPr/>
            </p:nvGrpSpPr>
            <p:grpSpPr>
              <a:xfrm>
                <a:off x="0" y="68"/>
                <a:ext cx="222" cy="348"/>
                <a:chOff x="0" y="0"/>
                <a:chExt cx="222" cy="348"/>
              </a:xfrm>
            </p:grpSpPr>
            <p:sp>
              <p:nvSpPr>
                <p:cNvPr id="570379" name="矩形 616459"/>
                <p:cNvSpPr/>
                <p:nvPr/>
              </p:nvSpPr>
              <p:spPr>
                <a:xfrm>
                  <a:off x="40" y="144"/>
                  <a:ext cx="182"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n</a:t>
                  </a:r>
                  <a:endParaRPr lang="en-US" altLang="x-none" sz="2400" dirty="0">
                    <a:latin typeface="Times New Roman" panose="02020603050405020304" pitchFamily="2" charset="0"/>
                    <a:ea typeface="宋体" panose="02010600030101010101" pitchFamily="2" charset="-122"/>
                  </a:endParaRPr>
                </a:p>
              </p:txBody>
            </p:sp>
            <p:grpSp>
              <p:nvGrpSpPr>
                <p:cNvPr id="570380" name="组合 616460"/>
                <p:cNvGrpSpPr/>
                <p:nvPr/>
              </p:nvGrpSpPr>
              <p:grpSpPr>
                <a:xfrm>
                  <a:off x="0" y="0"/>
                  <a:ext cx="222" cy="284"/>
                  <a:chOff x="0" y="0"/>
                  <a:chExt cx="222" cy="284"/>
                </a:xfrm>
              </p:grpSpPr>
              <p:sp>
                <p:nvSpPr>
                  <p:cNvPr id="570381" name="矩形 616461"/>
                  <p:cNvSpPr/>
                  <p:nvPr/>
                </p:nvSpPr>
                <p:spPr>
                  <a:xfrm>
                    <a:off x="0" y="80"/>
                    <a:ext cx="181"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a:t>
                    </a:r>
                    <a:endParaRPr lang="en-US" altLang="x-none" sz="2400" dirty="0">
                      <a:latin typeface="Times New Roman" panose="02020603050405020304" pitchFamily="2" charset="0"/>
                      <a:ea typeface="宋体" panose="02010600030101010101" pitchFamily="2" charset="-122"/>
                    </a:endParaRPr>
                  </a:p>
                </p:txBody>
              </p:sp>
              <p:sp>
                <p:nvSpPr>
                  <p:cNvPr id="570382" name="矩形 616462"/>
                  <p:cNvSpPr/>
                  <p:nvPr/>
                </p:nvSpPr>
                <p:spPr>
                  <a:xfrm>
                    <a:off x="40" y="0"/>
                    <a:ext cx="182"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1</a:t>
                    </a:r>
                    <a:endParaRPr lang="en-US" altLang="x-none" sz="2400" dirty="0">
                      <a:latin typeface="Times New Roman" panose="02020603050405020304" pitchFamily="2" charset="0"/>
                      <a:ea typeface="宋体" panose="02010600030101010101" pitchFamily="2" charset="-122"/>
                    </a:endParaRPr>
                  </a:p>
                </p:txBody>
              </p:sp>
            </p:grpSp>
          </p:grpSp>
        </p:grpSp>
        <p:grpSp>
          <p:nvGrpSpPr>
            <p:cNvPr id="570383" name="组合 616463"/>
            <p:cNvGrpSpPr/>
            <p:nvPr/>
          </p:nvGrpSpPr>
          <p:grpSpPr>
            <a:xfrm>
              <a:off x="2904" y="96"/>
              <a:ext cx="394" cy="428"/>
              <a:chOff x="0" y="0"/>
              <a:chExt cx="394" cy="428"/>
            </a:xfrm>
          </p:grpSpPr>
          <p:sp>
            <p:nvSpPr>
              <p:cNvPr id="570384" name="矩形 616464"/>
              <p:cNvSpPr/>
              <p:nvPr/>
            </p:nvSpPr>
            <p:spPr>
              <a:xfrm>
                <a:off x="88" y="224"/>
                <a:ext cx="202"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2</a:t>
                </a:r>
                <a:endParaRPr lang="en-US" altLang="x-none" sz="2400" dirty="0">
                  <a:latin typeface="Times New Roman" panose="02020603050405020304" pitchFamily="2" charset="0"/>
                  <a:ea typeface="宋体" panose="02010600030101010101" pitchFamily="2" charset="-122"/>
                </a:endParaRPr>
              </a:p>
            </p:txBody>
          </p:sp>
          <p:sp>
            <p:nvSpPr>
              <p:cNvPr id="570385" name="矩形 616465"/>
              <p:cNvSpPr/>
              <p:nvPr/>
            </p:nvSpPr>
            <p:spPr>
              <a:xfrm>
                <a:off x="0" y="0"/>
                <a:ext cx="394"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n+1</a:t>
                </a:r>
                <a:endParaRPr lang="en-US" altLang="x-none" sz="2400" dirty="0">
                  <a:latin typeface="Times New Roman" panose="02020603050405020304" pitchFamily="2" charset="0"/>
                  <a:ea typeface="宋体" panose="02010600030101010101" pitchFamily="2" charset="-122"/>
                </a:endParaRPr>
              </a:p>
            </p:txBody>
          </p:sp>
          <p:sp>
            <p:nvSpPr>
              <p:cNvPr id="570386" name="直接连接符 616466"/>
              <p:cNvSpPr/>
              <p:nvPr/>
            </p:nvSpPr>
            <p:spPr>
              <a:xfrm>
                <a:off x="10" y="208"/>
                <a:ext cx="363" cy="0"/>
              </a:xfrm>
              <a:prstGeom prst="line">
                <a:avLst/>
              </a:prstGeom>
              <a:ln w="9525" cap="flat" cmpd="sng">
                <a:solidFill>
                  <a:schemeClr val="tx1"/>
                </a:solidFill>
                <a:prstDash val="solid"/>
                <a:round/>
                <a:headEnd type="none" w="med" len="med"/>
                <a:tailEnd type="none" w="med" len="med"/>
              </a:ln>
            </p:spPr>
          </p:sp>
        </p:grpSp>
      </p:grpSp>
      <p:grpSp>
        <p:nvGrpSpPr>
          <p:cNvPr id="570387" name="组合 616467"/>
          <p:cNvGrpSpPr/>
          <p:nvPr/>
        </p:nvGrpSpPr>
        <p:grpSpPr>
          <a:xfrm>
            <a:off x="2057400" y="76200"/>
            <a:ext cx="7413625" cy="2922588"/>
            <a:chOff x="0" y="0"/>
            <a:chExt cx="4670" cy="1841"/>
          </a:xfrm>
        </p:grpSpPr>
        <p:grpSp>
          <p:nvGrpSpPr>
            <p:cNvPr id="570388" name="组合 616468"/>
            <p:cNvGrpSpPr/>
            <p:nvPr/>
          </p:nvGrpSpPr>
          <p:grpSpPr>
            <a:xfrm>
              <a:off x="0" y="0"/>
              <a:ext cx="4670" cy="1600"/>
              <a:chOff x="0" y="0"/>
              <a:chExt cx="4670" cy="1600"/>
            </a:xfrm>
          </p:grpSpPr>
          <p:grpSp>
            <p:nvGrpSpPr>
              <p:cNvPr id="570389" name="组合 616469"/>
              <p:cNvGrpSpPr/>
              <p:nvPr/>
            </p:nvGrpSpPr>
            <p:grpSpPr>
              <a:xfrm>
                <a:off x="0" y="528"/>
                <a:ext cx="4670" cy="249"/>
                <a:chOff x="0" y="0"/>
                <a:chExt cx="4670" cy="249"/>
              </a:xfrm>
            </p:grpSpPr>
            <p:sp>
              <p:nvSpPr>
                <p:cNvPr id="570390" name="矩形 616470"/>
                <p:cNvSpPr/>
                <p:nvPr/>
              </p:nvSpPr>
              <p:spPr>
                <a:xfrm>
                  <a:off x="0" y="0"/>
                  <a:ext cx="4670" cy="249"/>
                </a:xfrm>
                <a:prstGeom prst="rect">
                  <a:avLst/>
                </a:prstGeom>
                <a:noFill/>
                <a:ln w="28575" cap="flat" cmpd="sng">
                  <a:solidFill>
                    <a:schemeClr val="tx1"/>
                  </a:solidFill>
                  <a:prstDash val="solid"/>
                  <a:miter/>
                  <a:headEnd type="none" w="med" len="med"/>
                  <a:tailEnd type="none" w="med" len="med"/>
                </a:ln>
              </p:spPr>
              <p:txBody>
                <a:bodyPr wrap="none" anchor="ctr"/>
                <a:p>
                  <a:r>
                    <a:rPr lang="en-US" altLang="x-none" sz="2400" dirty="0">
                      <a:solidFill>
                        <a:schemeClr val="hlink"/>
                      </a:solidFill>
                      <a:latin typeface="Times New Roman" panose="02020603050405020304" pitchFamily="2" charset="0"/>
                      <a:ea typeface="宋体" panose="02010600030101010101" pitchFamily="2" charset="-122"/>
                    </a:rPr>
                    <a:t>64</a:t>
                  </a:r>
                  <a:r>
                    <a:rPr lang="en-US" altLang="x-none" sz="2400" dirty="0">
                      <a:latin typeface="Times New Roman" panose="02020603050405020304" pitchFamily="2" charset="0"/>
                      <a:ea typeface="宋体" panose="02010600030101010101" pitchFamily="2" charset="-122"/>
                    </a:rPr>
                    <a:t>     5     13    19    21    37    56     64     75    80    88    92</a:t>
                  </a:r>
                  <a:endParaRPr lang="en-US" altLang="x-none" sz="2400" dirty="0">
                    <a:latin typeface="Times New Roman" panose="02020603050405020304" pitchFamily="2" charset="0"/>
                    <a:ea typeface="宋体" panose="02010600030101010101" pitchFamily="2" charset="-122"/>
                  </a:endParaRPr>
                </a:p>
              </p:txBody>
            </p:sp>
            <p:sp>
              <p:nvSpPr>
                <p:cNvPr id="570391" name="直接连接符 616471"/>
                <p:cNvSpPr/>
                <p:nvPr/>
              </p:nvSpPr>
              <p:spPr>
                <a:xfrm>
                  <a:off x="336" y="0"/>
                  <a:ext cx="0" cy="249"/>
                </a:xfrm>
                <a:prstGeom prst="line">
                  <a:avLst/>
                </a:prstGeom>
                <a:ln w="28575" cap="flat" cmpd="sng">
                  <a:solidFill>
                    <a:schemeClr val="tx1"/>
                  </a:solidFill>
                  <a:prstDash val="solid"/>
                  <a:round/>
                  <a:headEnd type="none" w="med" len="med"/>
                  <a:tailEnd type="none" w="med" len="med"/>
                </a:ln>
              </p:spPr>
            </p:sp>
            <p:sp>
              <p:nvSpPr>
                <p:cNvPr id="570392" name="直接连接符 616472"/>
                <p:cNvSpPr/>
                <p:nvPr/>
              </p:nvSpPr>
              <p:spPr>
                <a:xfrm>
                  <a:off x="672" y="0"/>
                  <a:ext cx="0" cy="249"/>
                </a:xfrm>
                <a:prstGeom prst="line">
                  <a:avLst/>
                </a:prstGeom>
                <a:ln w="28575" cap="flat" cmpd="sng">
                  <a:solidFill>
                    <a:schemeClr val="tx1"/>
                  </a:solidFill>
                  <a:prstDash val="solid"/>
                  <a:round/>
                  <a:headEnd type="none" w="med" len="med"/>
                  <a:tailEnd type="none" w="med" len="med"/>
                </a:ln>
              </p:spPr>
            </p:sp>
            <p:sp>
              <p:nvSpPr>
                <p:cNvPr id="570393" name="直接连接符 616473"/>
                <p:cNvSpPr/>
                <p:nvPr/>
              </p:nvSpPr>
              <p:spPr>
                <a:xfrm>
                  <a:off x="1104" y="0"/>
                  <a:ext cx="0" cy="249"/>
                </a:xfrm>
                <a:prstGeom prst="line">
                  <a:avLst/>
                </a:prstGeom>
                <a:ln w="28575" cap="flat" cmpd="sng">
                  <a:solidFill>
                    <a:schemeClr val="tx1"/>
                  </a:solidFill>
                  <a:prstDash val="solid"/>
                  <a:round/>
                  <a:headEnd type="none" w="med" len="med"/>
                  <a:tailEnd type="none" w="med" len="med"/>
                </a:ln>
              </p:spPr>
            </p:sp>
            <p:sp>
              <p:nvSpPr>
                <p:cNvPr id="570394" name="直接连接符 616474"/>
                <p:cNvSpPr/>
                <p:nvPr/>
              </p:nvSpPr>
              <p:spPr>
                <a:xfrm>
                  <a:off x="1488" y="0"/>
                  <a:ext cx="0" cy="249"/>
                </a:xfrm>
                <a:prstGeom prst="line">
                  <a:avLst/>
                </a:prstGeom>
                <a:ln w="28575" cap="flat" cmpd="sng">
                  <a:solidFill>
                    <a:schemeClr val="tx1"/>
                  </a:solidFill>
                  <a:prstDash val="solid"/>
                  <a:round/>
                  <a:headEnd type="none" w="med" len="med"/>
                  <a:tailEnd type="none" w="med" len="med"/>
                </a:ln>
              </p:spPr>
            </p:sp>
            <p:sp>
              <p:nvSpPr>
                <p:cNvPr id="570395" name="直接连接符 616475"/>
                <p:cNvSpPr/>
                <p:nvPr/>
              </p:nvSpPr>
              <p:spPr>
                <a:xfrm>
                  <a:off x="1872" y="0"/>
                  <a:ext cx="0" cy="249"/>
                </a:xfrm>
                <a:prstGeom prst="line">
                  <a:avLst/>
                </a:prstGeom>
                <a:ln w="28575" cap="flat" cmpd="sng">
                  <a:solidFill>
                    <a:schemeClr val="tx1"/>
                  </a:solidFill>
                  <a:prstDash val="solid"/>
                  <a:round/>
                  <a:headEnd type="none" w="med" len="med"/>
                  <a:tailEnd type="none" w="med" len="med"/>
                </a:ln>
              </p:spPr>
            </p:sp>
            <p:sp>
              <p:nvSpPr>
                <p:cNvPr id="570396" name="直接连接符 616476"/>
                <p:cNvSpPr/>
                <p:nvPr/>
              </p:nvSpPr>
              <p:spPr>
                <a:xfrm>
                  <a:off x="2256" y="0"/>
                  <a:ext cx="0" cy="249"/>
                </a:xfrm>
                <a:prstGeom prst="line">
                  <a:avLst/>
                </a:prstGeom>
                <a:ln w="28575" cap="flat" cmpd="sng">
                  <a:solidFill>
                    <a:schemeClr val="tx1"/>
                  </a:solidFill>
                  <a:prstDash val="solid"/>
                  <a:round/>
                  <a:headEnd type="none" w="med" len="med"/>
                  <a:tailEnd type="none" w="med" len="med"/>
                </a:ln>
              </p:spPr>
            </p:sp>
            <p:sp>
              <p:nvSpPr>
                <p:cNvPr id="570397" name="直接连接符 616477"/>
                <p:cNvSpPr/>
                <p:nvPr/>
              </p:nvSpPr>
              <p:spPr>
                <a:xfrm>
                  <a:off x="2688" y="0"/>
                  <a:ext cx="0" cy="249"/>
                </a:xfrm>
                <a:prstGeom prst="line">
                  <a:avLst/>
                </a:prstGeom>
                <a:ln w="28575" cap="flat" cmpd="sng">
                  <a:solidFill>
                    <a:schemeClr val="tx1"/>
                  </a:solidFill>
                  <a:prstDash val="solid"/>
                  <a:round/>
                  <a:headEnd type="none" w="med" len="med"/>
                  <a:tailEnd type="none" w="med" len="med"/>
                </a:ln>
              </p:spPr>
            </p:sp>
            <p:sp>
              <p:nvSpPr>
                <p:cNvPr id="570398" name="直接连接符 616478"/>
                <p:cNvSpPr/>
                <p:nvPr/>
              </p:nvSpPr>
              <p:spPr>
                <a:xfrm>
                  <a:off x="3120" y="0"/>
                  <a:ext cx="0" cy="249"/>
                </a:xfrm>
                <a:prstGeom prst="line">
                  <a:avLst/>
                </a:prstGeom>
                <a:ln w="28575" cap="flat" cmpd="sng">
                  <a:solidFill>
                    <a:schemeClr val="tx1"/>
                  </a:solidFill>
                  <a:prstDash val="solid"/>
                  <a:round/>
                  <a:headEnd type="none" w="med" len="med"/>
                  <a:tailEnd type="none" w="med" len="med"/>
                </a:ln>
              </p:spPr>
            </p:sp>
            <p:sp>
              <p:nvSpPr>
                <p:cNvPr id="570399" name="直接连接符 616479"/>
                <p:cNvSpPr/>
                <p:nvPr/>
              </p:nvSpPr>
              <p:spPr>
                <a:xfrm>
                  <a:off x="3504" y="0"/>
                  <a:ext cx="0" cy="249"/>
                </a:xfrm>
                <a:prstGeom prst="line">
                  <a:avLst/>
                </a:prstGeom>
                <a:ln w="28575" cap="flat" cmpd="sng">
                  <a:solidFill>
                    <a:schemeClr val="tx1"/>
                  </a:solidFill>
                  <a:prstDash val="solid"/>
                  <a:round/>
                  <a:headEnd type="none" w="med" len="med"/>
                  <a:tailEnd type="none" w="med" len="med"/>
                </a:ln>
              </p:spPr>
            </p:sp>
            <p:sp>
              <p:nvSpPr>
                <p:cNvPr id="570400" name="直接连接符 616480"/>
                <p:cNvSpPr/>
                <p:nvPr/>
              </p:nvSpPr>
              <p:spPr>
                <a:xfrm>
                  <a:off x="3888" y="0"/>
                  <a:ext cx="0" cy="249"/>
                </a:xfrm>
                <a:prstGeom prst="line">
                  <a:avLst/>
                </a:prstGeom>
                <a:ln w="28575" cap="flat" cmpd="sng">
                  <a:solidFill>
                    <a:schemeClr val="tx1"/>
                  </a:solidFill>
                  <a:prstDash val="solid"/>
                  <a:round/>
                  <a:headEnd type="none" w="med" len="med"/>
                  <a:tailEnd type="none" w="med" len="med"/>
                </a:ln>
              </p:spPr>
            </p:sp>
            <p:sp>
              <p:nvSpPr>
                <p:cNvPr id="570401" name="直接连接符 616481"/>
                <p:cNvSpPr/>
                <p:nvPr/>
              </p:nvSpPr>
              <p:spPr>
                <a:xfrm>
                  <a:off x="4272" y="0"/>
                  <a:ext cx="0" cy="249"/>
                </a:xfrm>
                <a:prstGeom prst="line">
                  <a:avLst/>
                </a:prstGeom>
                <a:ln w="28575" cap="flat" cmpd="sng">
                  <a:solidFill>
                    <a:schemeClr val="tx1"/>
                  </a:solidFill>
                  <a:prstDash val="solid"/>
                  <a:round/>
                  <a:headEnd type="none" w="med" len="med"/>
                  <a:tailEnd type="none" w="med" len="med"/>
                </a:ln>
              </p:spPr>
            </p:sp>
          </p:grpSp>
          <p:sp>
            <p:nvSpPr>
              <p:cNvPr id="570402" name="云形标注 616482"/>
              <p:cNvSpPr/>
              <p:nvPr/>
            </p:nvSpPr>
            <p:spPr>
              <a:xfrm>
                <a:off x="240" y="1192"/>
                <a:ext cx="635" cy="408"/>
              </a:xfrm>
              <a:prstGeom prst="cloudCallout">
                <a:avLst>
                  <a:gd name="adj1" fmla="val -57292"/>
                  <a:gd name="adj2" fmla="val -152866"/>
                </a:avLst>
              </a:prstGeom>
              <a:noFill/>
              <a:ln w="9525" cap="flat" cmpd="sng">
                <a:solidFill>
                  <a:schemeClr val="tx1"/>
                </a:solidFill>
                <a:prstDash val="solid"/>
                <a:round/>
                <a:headEnd type="none" w="med" len="med"/>
                <a:tailEnd type="none" w="med" len="med"/>
              </a:ln>
            </p:spPr>
            <p:txBody>
              <a:bodyPr wrap="none" anchor="ctr"/>
              <a:p>
                <a:pPr algn="ctr"/>
                <a:r>
                  <a:rPr lang="zh-CN" altLang="en-US" sz="2000" b="1" dirty="0">
                    <a:latin typeface="Times New Roman" panose="02020603050405020304" pitchFamily="2" charset="0"/>
                    <a:ea typeface="宋体" panose="02010600030101010101" pitchFamily="2" charset="-122"/>
                  </a:rPr>
                  <a:t>监视哨</a:t>
                </a:r>
                <a:endParaRPr lang="zh-CN" altLang="en-US" sz="2000" b="1" dirty="0">
                  <a:latin typeface="Times New Roman" panose="02020603050405020304" pitchFamily="2" charset="0"/>
                  <a:ea typeface="宋体" panose="02010600030101010101" pitchFamily="2" charset="-122"/>
                </a:endParaRPr>
              </a:p>
            </p:txBody>
          </p:sp>
          <p:sp>
            <p:nvSpPr>
              <p:cNvPr id="570403" name="椭圆形标注 616483"/>
              <p:cNvSpPr/>
              <p:nvPr/>
            </p:nvSpPr>
            <p:spPr>
              <a:xfrm>
                <a:off x="2916" y="0"/>
                <a:ext cx="1020" cy="272"/>
              </a:xfrm>
              <a:prstGeom prst="wedgeEllipseCallout">
                <a:avLst>
                  <a:gd name="adj1" fmla="val -43736"/>
                  <a:gd name="adj2" fmla="val 70171"/>
                </a:avLst>
              </a:prstGeom>
              <a:noFill/>
              <a:ln w="9525" cap="flat" cmpd="sng">
                <a:solidFill>
                  <a:schemeClr val="tx1"/>
                </a:solidFill>
                <a:prstDash val="solid"/>
                <a:miter/>
                <a:headEnd type="none" w="med" len="med"/>
                <a:tailEnd type="none" w="med" len="med"/>
              </a:ln>
            </p:spPr>
            <p:txBody>
              <a:bodyPr wrap="none" anchor="ctr"/>
              <a:p>
                <a:pPr algn="ctr"/>
                <a:r>
                  <a:rPr lang="zh-CN" altLang="en-US" sz="2000" b="1" dirty="0">
                    <a:latin typeface="Times New Roman" panose="02020603050405020304" pitchFamily="2" charset="0"/>
                    <a:ea typeface="宋体" panose="02010600030101010101" pitchFamily="2" charset="-122"/>
                  </a:rPr>
                  <a:t>查找</a:t>
                </a:r>
                <a:r>
                  <a:rPr lang="en-US" altLang="x-none" sz="2000" b="1" dirty="0">
                    <a:latin typeface="Times New Roman" panose="02020603050405020304" pitchFamily="2" charset="0"/>
                    <a:ea typeface="宋体" panose="02010600030101010101" pitchFamily="2" charset="-122"/>
                  </a:rPr>
                  <a:t>64</a:t>
                </a:r>
                <a:endParaRPr lang="en-US" altLang="x-none" sz="2000" b="1" dirty="0">
                  <a:latin typeface="Times New Roman" panose="02020603050405020304" pitchFamily="2" charset="0"/>
                  <a:ea typeface="宋体" panose="02010600030101010101" pitchFamily="2" charset="-122"/>
                </a:endParaRPr>
              </a:p>
            </p:txBody>
          </p:sp>
          <p:sp>
            <p:nvSpPr>
              <p:cNvPr id="570404" name="矩形 616484"/>
              <p:cNvSpPr/>
              <p:nvPr/>
            </p:nvSpPr>
            <p:spPr>
              <a:xfrm>
                <a:off x="12" y="288"/>
                <a:ext cx="4647"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0       1      2      3      4      5      6       7       8     9     10     11</a:t>
                </a:r>
                <a:endParaRPr lang="en-US" altLang="x-none" sz="2400" dirty="0">
                  <a:latin typeface="Times New Roman" panose="02020603050405020304" pitchFamily="2" charset="0"/>
                  <a:ea typeface="宋体" panose="02010600030101010101" pitchFamily="2" charset="-122"/>
                </a:endParaRPr>
              </a:p>
            </p:txBody>
          </p:sp>
          <p:grpSp>
            <p:nvGrpSpPr>
              <p:cNvPr id="570405" name="组合 616485"/>
              <p:cNvGrpSpPr/>
              <p:nvPr/>
            </p:nvGrpSpPr>
            <p:grpSpPr>
              <a:xfrm>
                <a:off x="4336" y="800"/>
                <a:ext cx="181" cy="395"/>
                <a:chOff x="0" y="0"/>
                <a:chExt cx="181" cy="395"/>
              </a:xfrm>
            </p:grpSpPr>
            <p:sp>
              <p:nvSpPr>
                <p:cNvPr id="570406" name="矩形 616486"/>
                <p:cNvSpPr/>
                <p:nvPr/>
              </p:nvSpPr>
              <p:spPr>
                <a:xfrm>
                  <a:off x="0" y="168"/>
                  <a:ext cx="181"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p</a:t>
                  </a:r>
                  <a:endParaRPr lang="en-US" altLang="x-none" sz="2400" dirty="0">
                    <a:latin typeface="Times New Roman" panose="02020603050405020304" pitchFamily="2" charset="0"/>
                    <a:ea typeface="宋体" panose="02010600030101010101" pitchFamily="2" charset="-122"/>
                  </a:endParaRPr>
                </a:p>
              </p:txBody>
            </p:sp>
            <p:sp>
              <p:nvSpPr>
                <p:cNvPr id="570407" name="直接连接符 616487"/>
                <p:cNvSpPr/>
                <p:nvPr/>
              </p:nvSpPr>
              <p:spPr>
                <a:xfrm flipV="1">
                  <a:off x="176" y="0"/>
                  <a:ext cx="0" cy="227"/>
                </a:xfrm>
                <a:prstGeom prst="line">
                  <a:avLst/>
                </a:prstGeom>
                <a:ln w="28575" cap="flat" cmpd="sng">
                  <a:solidFill>
                    <a:schemeClr val="tx1"/>
                  </a:solidFill>
                  <a:prstDash val="solid"/>
                  <a:round/>
                  <a:headEnd type="none" w="med" len="med"/>
                  <a:tailEnd type="triangle" w="med" len="med"/>
                </a:ln>
              </p:spPr>
            </p:sp>
          </p:grpSp>
          <p:grpSp>
            <p:nvGrpSpPr>
              <p:cNvPr id="570408" name="组合 616488"/>
              <p:cNvGrpSpPr/>
              <p:nvPr/>
            </p:nvGrpSpPr>
            <p:grpSpPr>
              <a:xfrm>
                <a:off x="3936" y="816"/>
                <a:ext cx="181" cy="395"/>
                <a:chOff x="0" y="0"/>
                <a:chExt cx="181" cy="395"/>
              </a:xfrm>
            </p:grpSpPr>
            <p:sp>
              <p:nvSpPr>
                <p:cNvPr id="570409" name="矩形 616489"/>
                <p:cNvSpPr/>
                <p:nvPr/>
              </p:nvSpPr>
              <p:spPr>
                <a:xfrm>
                  <a:off x="0" y="168"/>
                  <a:ext cx="181"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p</a:t>
                  </a:r>
                  <a:endParaRPr lang="en-US" altLang="x-none" sz="2400" dirty="0">
                    <a:latin typeface="Times New Roman" panose="02020603050405020304" pitchFamily="2" charset="0"/>
                    <a:ea typeface="宋体" panose="02010600030101010101" pitchFamily="2" charset="-122"/>
                  </a:endParaRPr>
                </a:p>
              </p:txBody>
            </p:sp>
            <p:sp>
              <p:nvSpPr>
                <p:cNvPr id="570410" name="直接连接符 616490"/>
                <p:cNvSpPr/>
                <p:nvPr/>
              </p:nvSpPr>
              <p:spPr>
                <a:xfrm flipV="1">
                  <a:off x="176" y="0"/>
                  <a:ext cx="0" cy="227"/>
                </a:xfrm>
                <a:prstGeom prst="line">
                  <a:avLst/>
                </a:prstGeom>
                <a:ln w="28575" cap="flat" cmpd="sng">
                  <a:solidFill>
                    <a:schemeClr val="tx1"/>
                  </a:solidFill>
                  <a:prstDash val="solid"/>
                  <a:round/>
                  <a:headEnd type="none" w="med" len="med"/>
                  <a:tailEnd type="triangle" w="med" len="med"/>
                </a:ln>
              </p:spPr>
            </p:sp>
          </p:grpSp>
          <p:grpSp>
            <p:nvGrpSpPr>
              <p:cNvPr id="570411" name="组合 616491"/>
              <p:cNvGrpSpPr/>
              <p:nvPr/>
            </p:nvGrpSpPr>
            <p:grpSpPr>
              <a:xfrm>
                <a:off x="3504" y="816"/>
                <a:ext cx="181" cy="395"/>
                <a:chOff x="0" y="0"/>
                <a:chExt cx="181" cy="395"/>
              </a:xfrm>
            </p:grpSpPr>
            <p:sp>
              <p:nvSpPr>
                <p:cNvPr id="570412" name="矩形 616492"/>
                <p:cNvSpPr/>
                <p:nvPr/>
              </p:nvSpPr>
              <p:spPr>
                <a:xfrm>
                  <a:off x="0" y="168"/>
                  <a:ext cx="181"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p</a:t>
                  </a:r>
                  <a:endParaRPr lang="en-US" altLang="x-none" sz="2400" dirty="0">
                    <a:latin typeface="Times New Roman" panose="02020603050405020304" pitchFamily="2" charset="0"/>
                    <a:ea typeface="宋体" panose="02010600030101010101" pitchFamily="2" charset="-122"/>
                  </a:endParaRPr>
                </a:p>
              </p:txBody>
            </p:sp>
            <p:sp>
              <p:nvSpPr>
                <p:cNvPr id="570413" name="直接连接符 616493"/>
                <p:cNvSpPr/>
                <p:nvPr/>
              </p:nvSpPr>
              <p:spPr>
                <a:xfrm flipV="1">
                  <a:off x="176" y="0"/>
                  <a:ext cx="0" cy="227"/>
                </a:xfrm>
                <a:prstGeom prst="line">
                  <a:avLst/>
                </a:prstGeom>
                <a:ln w="28575" cap="flat" cmpd="sng">
                  <a:solidFill>
                    <a:schemeClr val="tx1"/>
                  </a:solidFill>
                  <a:prstDash val="solid"/>
                  <a:round/>
                  <a:headEnd type="none" w="med" len="med"/>
                  <a:tailEnd type="triangle" w="med" len="med"/>
                </a:ln>
              </p:spPr>
            </p:sp>
          </p:grpSp>
          <p:grpSp>
            <p:nvGrpSpPr>
              <p:cNvPr id="570414" name="组合 616494"/>
              <p:cNvGrpSpPr/>
              <p:nvPr/>
            </p:nvGrpSpPr>
            <p:grpSpPr>
              <a:xfrm>
                <a:off x="3136" y="816"/>
                <a:ext cx="181" cy="395"/>
                <a:chOff x="0" y="0"/>
                <a:chExt cx="181" cy="395"/>
              </a:xfrm>
            </p:grpSpPr>
            <p:sp>
              <p:nvSpPr>
                <p:cNvPr id="570415" name="矩形 616495"/>
                <p:cNvSpPr/>
                <p:nvPr/>
              </p:nvSpPr>
              <p:spPr>
                <a:xfrm>
                  <a:off x="0" y="168"/>
                  <a:ext cx="181"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p</a:t>
                  </a:r>
                  <a:endParaRPr lang="en-US" altLang="x-none" sz="2400" dirty="0">
                    <a:latin typeface="Times New Roman" panose="02020603050405020304" pitchFamily="2" charset="0"/>
                    <a:ea typeface="宋体" panose="02010600030101010101" pitchFamily="2" charset="-122"/>
                  </a:endParaRPr>
                </a:p>
              </p:txBody>
            </p:sp>
            <p:sp>
              <p:nvSpPr>
                <p:cNvPr id="570416" name="直接连接符 616496"/>
                <p:cNvSpPr/>
                <p:nvPr/>
              </p:nvSpPr>
              <p:spPr>
                <a:xfrm flipV="1">
                  <a:off x="176" y="0"/>
                  <a:ext cx="0" cy="227"/>
                </a:xfrm>
                <a:prstGeom prst="line">
                  <a:avLst/>
                </a:prstGeom>
                <a:ln w="28575" cap="flat" cmpd="sng">
                  <a:solidFill>
                    <a:schemeClr val="tx1"/>
                  </a:solidFill>
                  <a:prstDash val="solid"/>
                  <a:round/>
                  <a:headEnd type="none" w="med" len="med"/>
                  <a:tailEnd type="triangle" w="med" len="med"/>
                </a:ln>
              </p:spPr>
            </p:sp>
          </p:grpSp>
          <p:grpSp>
            <p:nvGrpSpPr>
              <p:cNvPr id="570417" name="组合 616497"/>
              <p:cNvGrpSpPr/>
              <p:nvPr/>
            </p:nvGrpSpPr>
            <p:grpSpPr>
              <a:xfrm>
                <a:off x="2736" y="816"/>
                <a:ext cx="181" cy="395"/>
                <a:chOff x="0" y="0"/>
                <a:chExt cx="181" cy="395"/>
              </a:xfrm>
            </p:grpSpPr>
            <p:sp>
              <p:nvSpPr>
                <p:cNvPr id="570418" name="矩形 616498"/>
                <p:cNvSpPr/>
                <p:nvPr/>
              </p:nvSpPr>
              <p:spPr>
                <a:xfrm>
                  <a:off x="0" y="168"/>
                  <a:ext cx="181"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p</a:t>
                  </a:r>
                  <a:endParaRPr lang="en-US" altLang="x-none" sz="2400" dirty="0">
                    <a:latin typeface="Times New Roman" panose="02020603050405020304" pitchFamily="2" charset="0"/>
                    <a:ea typeface="宋体" panose="02010600030101010101" pitchFamily="2" charset="-122"/>
                  </a:endParaRPr>
                </a:p>
              </p:txBody>
            </p:sp>
            <p:sp>
              <p:nvSpPr>
                <p:cNvPr id="570419" name="直接连接符 616499"/>
                <p:cNvSpPr/>
                <p:nvPr/>
              </p:nvSpPr>
              <p:spPr>
                <a:xfrm flipV="1">
                  <a:off x="176" y="0"/>
                  <a:ext cx="0" cy="227"/>
                </a:xfrm>
                <a:prstGeom prst="line">
                  <a:avLst/>
                </a:prstGeom>
                <a:ln w="28575" cap="flat" cmpd="sng">
                  <a:solidFill>
                    <a:schemeClr val="tx1"/>
                  </a:solidFill>
                  <a:prstDash val="solid"/>
                  <a:round/>
                  <a:headEnd type="none" w="med" len="med"/>
                  <a:tailEnd type="triangle" w="med" len="med"/>
                </a:ln>
              </p:spPr>
            </p:sp>
          </p:grpSp>
          <p:sp>
            <p:nvSpPr>
              <p:cNvPr id="570420" name="文本框 616500"/>
              <p:cNvSpPr txBox="1"/>
              <p:nvPr/>
            </p:nvSpPr>
            <p:spPr>
              <a:xfrm>
                <a:off x="1536" y="1255"/>
                <a:ext cx="1092" cy="290"/>
              </a:xfrm>
              <a:prstGeom prst="rect">
                <a:avLst/>
              </a:prstGeom>
              <a:noFill/>
              <a:ln w="9525">
                <a:noFill/>
              </a:ln>
            </p:spPr>
            <p:txBody>
              <a:bodyPr wrap="none" anchor="t">
                <a:spAutoFit/>
              </a:bodyPr>
              <a:p>
                <a:r>
                  <a:rPr lang="zh-CN" altLang="en-US" sz="2400" b="1" dirty="0">
                    <a:latin typeface="Times New Roman" panose="02020603050405020304" pitchFamily="2" charset="0"/>
                    <a:ea typeface="宋体" panose="02010600030101010101" pitchFamily="2" charset="-122"/>
                  </a:rPr>
                  <a:t>比较次数</a:t>
                </a:r>
                <a:r>
                  <a:rPr lang="en-US" altLang="x-none" sz="2400" b="1" dirty="0">
                    <a:latin typeface="Times New Roman" panose="02020603050405020304" pitchFamily="2" charset="0"/>
                    <a:ea typeface="宋体" panose="02010600030101010101" pitchFamily="2" charset="-122"/>
                  </a:rPr>
                  <a:t>=5</a:t>
                </a:r>
                <a:endParaRPr lang="en-US" altLang="x-none" sz="2400" b="1" dirty="0">
                  <a:latin typeface="Times New Roman" panose="02020603050405020304" pitchFamily="2" charset="0"/>
                  <a:ea typeface="宋体" panose="02010600030101010101" pitchFamily="2" charset="-122"/>
                </a:endParaRPr>
              </a:p>
            </p:txBody>
          </p:sp>
        </p:grpSp>
        <p:sp>
          <p:nvSpPr>
            <p:cNvPr id="570421" name="矩形 616501"/>
            <p:cNvSpPr/>
            <p:nvPr/>
          </p:nvSpPr>
          <p:spPr>
            <a:xfrm>
              <a:off x="1319" y="1568"/>
              <a:ext cx="1951" cy="273"/>
            </a:xfrm>
            <a:prstGeom prst="rect">
              <a:avLst/>
            </a:prstGeom>
            <a:noFill/>
            <a:ln w="9525">
              <a:noFill/>
            </a:ln>
          </p:spPr>
          <p:txBody>
            <a:bodyPr wrap="none" anchor="ctr"/>
            <a:p>
              <a:pPr algn="ctr"/>
              <a:r>
                <a:rPr lang="zh-CN" altLang="en-US" sz="2400" b="1" dirty="0">
                  <a:latin typeface="Times New Roman" panose="02020603050405020304" pitchFamily="2" charset="0"/>
                  <a:ea typeface="宋体" panose="02010600030101010101" pitchFamily="2" charset="-122"/>
                </a:rPr>
                <a:t>图</a:t>
              </a:r>
              <a:r>
                <a:rPr lang="en-US" altLang="x-none" sz="2400" b="1" dirty="0">
                  <a:latin typeface="Times New Roman" panose="02020603050405020304" pitchFamily="2" charset="0"/>
                  <a:ea typeface="宋体" panose="02010600030101010101" pitchFamily="2" charset="-122"/>
                </a:rPr>
                <a:t>9-1   </a:t>
              </a:r>
              <a:r>
                <a:rPr lang="zh-CN" altLang="en-US" sz="2400" b="1" dirty="0">
                  <a:latin typeface="Times New Roman" panose="02020603050405020304" pitchFamily="2" charset="0"/>
                  <a:ea typeface="宋体" panose="02010600030101010101" pitchFamily="2" charset="-122"/>
                </a:rPr>
                <a:t>顺序查找示例</a:t>
              </a:r>
              <a:endParaRPr lang="zh-CN" altLang="en-US" sz="2400" b="1" dirty="0">
                <a:latin typeface="Times New Roman" panose="02020603050405020304" pitchFamily="2" charset="0"/>
                <a:ea typeface="宋体" panose="02010600030101010101" pitchFamily="2" charset="-122"/>
              </a:endParaRPr>
            </a:p>
          </p:txBody>
        </p:sp>
      </p:gr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2529" name="文本占位符 708609"/>
          <p:cNvSpPr>
            <a:spLocks noGrp="1"/>
          </p:cNvSpPr>
          <p:nvPr>
            <p:ph idx="1"/>
          </p:nvPr>
        </p:nvSpPr>
        <p:spPr>
          <a:xfrm>
            <a:off x="1676400" y="152400"/>
            <a:ext cx="8915400" cy="4213225"/>
          </a:xfrm>
        </p:spPr>
        <p:txBody>
          <a:bodyPr anchor="t"/>
          <a:p>
            <a:pPr marL="723900" lvl="2" indent="0">
              <a:lnSpc>
                <a:spcPct val="110000"/>
              </a:lnSpc>
              <a:spcBef>
                <a:spcPct val="10000"/>
              </a:spcBef>
              <a:buNone/>
            </a:pPr>
            <a:r>
              <a:rPr lang="en-US" altLang="x-none" sz="2800" b="1" dirty="0"/>
              <a:t>free(p);</a:t>
            </a:r>
            <a:endParaRPr lang="en-US" altLang="x-none" sz="2800" b="1" dirty="0"/>
          </a:p>
          <a:p>
            <a:pPr marL="723900" lvl="2" indent="0">
              <a:lnSpc>
                <a:spcPct val="110000"/>
              </a:lnSpc>
              <a:spcBef>
                <a:spcPct val="10000"/>
              </a:spcBef>
              <a:buNone/>
            </a:pPr>
            <a:r>
              <a:rPr lang="en-US" altLang="x-none" sz="2800" b="1" dirty="0"/>
              <a:t>for (k=j+1; k&lt;=f-&gt;keynum ; k++)</a:t>
            </a:r>
            <a:endParaRPr lang="en-US" altLang="x-none" sz="2800" b="1" dirty="0"/>
          </a:p>
          <a:p>
            <a:pPr marL="1079500" lvl="3" indent="0">
              <a:lnSpc>
                <a:spcPct val="110000"/>
              </a:lnSpc>
              <a:spcBef>
                <a:spcPct val="10000"/>
              </a:spcBef>
              <a:buNone/>
            </a:pPr>
            <a:r>
              <a:rPr lang="en-US" altLang="x-none" sz="2800" b="1" dirty="0"/>
              <a:t>{   f-&gt;key[k-1]=f-&gt;key[k] ; </a:t>
            </a:r>
            <a:endParaRPr lang="en-US" altLang="x-none" sz="2800" b="1" dirty="0"/>
          </a:p>
          <a:p>
            <a:pPr marL="1435100" lvl="4" indent="0">
              <a:lnSpc>
                <a:spcPct val="110000"/>
              </a:lnSpc>
              <a:spcBef>
                <a:spcPct val="10000"/>
              </a:spcBef>
              <a:buNone/>
            </a:pPr>
            <a:r>
              <a:rPr lang="en-US" altLang="x-none" sz="2800" b="1" dirty="0"/>
              <a:t>f-&gt;ptr[k-1]=f-&gt;ptr[k] ; </a:t>
            </a:r>
            <a:endParaRPr lang="en-US" altLang="x-none" sz="2800" b="1" dirty="0"/>
          </a:p>
          <a:p>
            <a:pPr marL="1079500" lvl="3" indent="0">
              <a:lnSpc>
                <a:spcPct val="110000"/>
              </a:lnSpc>
              <a:spcBef>
                <a:spcPct val="10000"/>
              </a:spcBef>
              <a:buNone/>
            </a:pPr>
            <a:r>
              <a:rPr lang="en-US" altLang="x-none" sz="2800" b="1" dirty="0"/>
              <a:t>}     </a:t>
            </a:r>
            <a:r>
              <a:rPr lang="en-US" altLang="x-none" sz="2400" b="1" dirty="0"/>
              <a:t>/*   </a:t>
            </a:r>
            <a:r>
              <a:rPr lang="zh-CN" altLang="en-US" sz="2400" b="1" dirty="0"/>
              <a:t>将</a:t>
            </a:r>
            <a:r>
              <a:rPr lang="en-US" altLang="x-none" sz="2400" b="1" dirty="0"/>
              <a:t>f</a:t>
            </a:r>
            <a:r>
              <a:rPr lang="zh-CN" altLang="en-US" sz="2400" b="1" dirty="0"/>
              <a:t>中第</a:t>
            </a:r>
            <a:r>
              <a:rPr lang="en-US" altLang="x-none" sz="2400" b="1" dirty="0"/>
              <a:t>j</a:t>
            </a:r>
            <a:r>
              <a:rPr lang="zh-CN" altLang="en-US" sz="2400" b="1" dirty="0"/>
              <a:t>个关键字和指针前移   *</a:t>
            </a:r>
            <a:r>
              <a:rPr lang="en-US" altLang="x-none" sz="2400" b="1" dirty="0"/>
              <a:t>/</a:t>
            </a:r>
            <a:endParaRPr lang="en-US" altLang="x-none" sz="2400" b="1" dirty="0"/>
          </a:p>
          <a:p>
            <a:pPr marL="723900" lvl="2" indent="0">
              <a:lnSpc>
                <a:spcPct val="110000"/>
              </a:lnSpc>
              <a:spcBef>
                <a:spcPct val="10000"/>
              </a:spcBef>
              <a:buNone/>
            </a:pPr>
            <a:r>
              <a:rPr lang="en-US" altLang="x-none" sz="2800" b="1" dirty="0"/>
              <a:t>f-&gt;keynum-- ;</a:t>
            </a:r>
            <a:endParaRPr lang="en-US" altLang="x-none" sz="2800" b="1" dirty="0"/>
          </a:p>
          <a:p>
            <a:pPr marL="723900" lvl="2" indent="0">
              <a:lnSpc>
                <a:spcPct val="110000"/>
              </a:lnSpc>
              <a:spcBef>
                <a:spcPct val="10000"/>
              </a:spcBef>
              <a:buNone/>
            </a:pPr>
            <a:r>
              <a:rPr lang="en-US" altLang="x-none" sz="2800" b="1" dirty="0"/>
              <a:t>return(b) ;</a:t>
            </a:r>
            <a:endParaRPr lang="en-US" altLang="x-none" sz="2800" b="1" dirty="0"/>
          </a:p>
          <a:p>
            <a:pPr marL="355600" lvl="1" indent="0">
              <a:lnSpc>
                <a:spcPct val="110000"/>
              </a:lnSpc>
              <a:spcBef>
                <a:spcPct val="10000"/>
              </a:spcBef>
              <a:buNone/>
            </a:pPr>
            <a:r>
              <a:rPr lang="en-US" altLang="x-none" b="1" dirty="0"/>
              <a:t>}</a:t>
            </a:r>
            <a:endParaRPr lang="en-US" altLang="x-none" b="1"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3553" name="文本占位符 709633"/>
          <p:cNvSpPr>
            <a:spLocks noGrp="1"/>
          </p:cNvSpPr>
          <p:nvPr>
            <p:ph idx="1"/>
          </p:nvPr>
        </p:nvSpPr>
        <p:spPr>
          <a:xfrm>
            <a:off x="1676400" y="152400"/>
            <a:ext cx="8812213" cy="6553200"/>
          </a:xfrm>
        </p:spPr>
        <p:txBody>
          <a:bodyPr anchor="t"/>
          <a:p>
            <a:pPr marL="0" indent="0">
              <a:lnSpc>
                <a:spcPct val="110000"/>
              </a:lnSpc>
              <a:spcBef>
                <a:spcPct val="10000"/>
              </a:spcBef>
              <a:buNone/>
            </a:pPr>
            <a:r>
              <a:rPr lang="en-US" altLang="x-none" sz="2800" b="1" dirty="0"/>
              <a:t>void  DeleteBTNode(BTNode *T, KeyType K)</a:t>
            </a:r>
            <a:endParaRPr lang="en-US" altLang="x-none" sz="2800" b="1" dirty="0"/>
          </a:p>
          <a:p>
            <a:pPr marL="355600" lvl="1" indent="0">
              <a:lnSpc>
                <a:spcPct val="110000"/>
              </a:lnSpc>
              <a:spcBef>
                <a:spcPct val="10000"/>
              </a:spcBef>
              <a:buNone/>
            </a:pPr>
            <a:r>
              <a:rPr lang="en-US" altLang="x-none" b="1" dirty="0"/>
              <a:t>{   BTNode  *p, *S ;</a:t>
            </a:r>
            <a:endParaRPr lang="en-US" altLang="x-none" b="1" dirty="0"/>
          </a:p>
          <a:p>
            <a:pPr marL="723900" lvl="2" indent="0">
              <a:lnSpc>
                <a:spcPct val="110000"/>
              </a:lnSpc>
              <a:spcBef>
                <a:spcPct val="10000"/>
              </a:spcBef>
              <a:buNone/>
            </a:pPr>
            <a:r>
              <a:rPr lang="en-US" altLang="x-none" sz="2800" b="1" dirty="0"/>
              <a:t>int j,n ;</a:t>
            </a:r>
            <a:endParaRPr lang="en-US" altLang="x-none" sz="2800" b="1" dirty="0"/>
          </a:p>
          <a:p>
            <a:pPr marL="723900" lvl="2" indent="0">
              <a:lnSpc>
                <a:spcPct val="110000"/>
              </a:lnSpc>
              <a:spcBef>
                <a:spcPct val="10000"/>
              </a:spcBef>
              <a:buNone/>
            </a:pPr>
            <a:r>
              <a:rPr lang="en-US" altLang="x-none" sz="2800" b="1" dirty="0"/>
              <a:t>m=BT_search(T, K, p) ; </a:t>
            </a:r>
            <a:r>
              <a:rPr lang="en-US" altLang="x-none" b="1" dirty="0"/>
              <a:t>/* </a:t>
            </a:r>
            <a:r>
              <a:rPr lang="zh-CN" altLang="en-US" b="1" dirty="0"/>
              <a:t>在</a:t>
            </a:r>
            <a:r>
              <a:rPr lang="en-US" altLang="x-none" b="1" dirty="0"/>
              <a:t>T</a:t>
            </a:r>
            <a:r>
              <a:rPr lang="zh-CN" altLang="en-US" b="1" dirty="0"/>
              <a:t>中查找</a:t>
            </a:r>
            <a:r>
              <a:rPr lang="en-US" altLang="x-none" b="1" dirty="0"/>
              <a:t>K</a:t>
            </a:r>
            <a:r>
              <a:rPr lang="zh-CN" altLang="en-US" b="1" dirty="0"/>
              <a:t>的结点  *</a:t>
            </a:r>
            <a:r>
              <a:rPr lang="en-US" altLang="x-none" b="1" dirty="0"/>
              <a:t>/</a:t>
            </a:r>
            <a:endParaRPr lang="en-US" altLang="x-none" b="1" dirty="0"/>
          </a:p>
          <a:p>
            <a:pPr marL="723900" lvl="2" indent="0">
              <a:lnSpc>
                <a:spcPct val="110000"/>
              </a:lnSpc>
              <a:spcBef>
                <a:spcPct val="10000"/>
              </a:spcBef>
              <a:buNone/>
            </a:pPr>
            <a:r>
              <a:rPr lang="en-US" altLang="x-none" sz="2800" b="1" dirty="0"/>
              <a:t>if (j==0)  return(T) ;</a:t>
            </a:r>
            <a:endParaRPr lang="en-US" altLang="x-none" sz="2800" b="1" dirty="0"/>
          </a:p>
          <a:p>
            <a:pPr marL="723900" lvl="2" indent="0">
              <a:lnSpc>
                <a:spcPct val="110000"/>
              </a:lnSpc>
              <a:spcBef>
                <a:spcPct val="10000"/>
              </a:spcBef>
              <a:buNone/>
            </a:pPr>
            <a:r>
              <a:rPr lang="en-US" altLang="x-none" sz="2800" b="1" dirty="0"/>
              <a:t>if (p-&gt;ptr[j-1])</a:t>
            </a:r>
            <a:endParaRPr lang="en-US" altLang="x-none" sz="2800" b="1" dirty="0"/>
          </a:p>
          <a:p>
            <a:pPr marL="1079500" lvl="3" indent="0">
              <a:lnSpc>
                <a:spcPct val="110000"/>
              </a:lnSpc>
              <a:spcBef>
                <a:spcPct val="10000"/>
              </a:spcBef>
              <a:buNone/>
            </a:pPr>
            <a:r>
              <a:rPr lang="en-US" altLang="x-none" sz="2800" b="1" dirty="0"/>
              <a:t>{   S=p-&gt;ptr[j-1] ;</a:t>
            </a:r>
            <a:endParaRPr lang="en-US" altLang="x-none" sz="2800" b="1" dirty="0"/>
          </a:p>
          <a:p>
            <a:pPr marL="1435100" lvl="4" indent="0">
              <a:lnSpc>
                <a:spcPct val="110000"/>
              </a:lnSpc>
              <a:spcBef>
                <a:spcPct val="10000"/>
              </a:spcBef>
              <a:buNone/>
            </a:pPr>
            <a:r>
              <a:rPr lang="en-US" altLang="x-none" sz="2800" b="1" dirty="0"/>
              <a:t>while (S-&gt;ptr[S-&gt;keynum])</a:t>
            </a:r>
            <a:endParaRPr lang="en-US" altLang="x-none" sz="2800" b="1" dirty="0"/>
          </a:p>
          <a:p>
            <a:pPr marL="1435100" lvl="4" indent="0">
              <a:lnSpc>
                <a:spcPct val="110000"/>
              </a:lnSpc>
              <a:spcBef>
                <a:spcPct val="10000"/>
              </a:spcBef>
              <a:buNone/>
            </a:pPr>
            <a:r>
              <a:rPr lang="en-US" altLang="x-none" sz="2800" b="1" dirty="0"/>
              <a:t>     S=S-&gt;ptr[S-&gt;keynum] ;</a:t>
            </a:r>
            <a:endParaRPr lang="en-US" altLang="x-none" sz="2800" b="1" dirty="0"/>
          </a:p>
          <a:p>
            <a:pPr marL="1435100" lvl="4" indent="0">
              <a:lnSpc>
                <a:spcPct val="110000"/>
              </a:lnSpc>
              <a:spcBef>
                <a:spcPct val="10000"/>
              </a:spcBef>
              <a:buNone/>
            </a:pPr>
            <a:r>
              <a:rPr lang="en-US" altLang="x-none" sz="2800" b="1" dirty="0"/>
              <a:t>  </a:t>
            </a:r>
            <a:r>
              <a:rPr lang="en-US" altLang="x-none" sz="2400" b="1" dirty="0"/>
              <a:t>/*  </a:t>
            </a:r>
            <a:r>
              <a:rPr lang="zh-CN" altLang="en-US" sz="2400" b="1" dirty="0"/>
              <a:t>在子树中找包含最大关键字的结点   *</a:t>
            </a:r>
            <a:r>
              <a:rPr lang="en-US" altLang="x-none" sz="2400" b="1" dirty="0"/>
              <a:t>/</a:t>
            </a:r>
            <a:endParaRPr lang="en-US" altLang="x-none" sz="2400" b="1" dirty="0"/>
          </a:p>
          <a:p>
            <a:pPr marL="1435100" lvl="4" indent="0">
              <a:lnSpc>
                <a:spcPct val="110000"/>
              </a:lnSpc>
              <a:spcBef>
                <a:spcPct val="10000"/>
              </a:spcBef>
              <a:buNone/>
            </a:pPr>
            <a:r>
              <a:rPr lang="en-US" altLang="x-none" sz="2800" b="1" dirty="0"/>
              <a:t>p-&gt;key[j]=S-&gt;key[S -&gt;keynum] ;  </a:t>
            </a:r>
            <a:endParaRPr lang="en-US" altLang="x-none" sz="2800" b="1" dirty="0"/>
          </a:p>
          <a:p>
            <a:pPr marL="1435100" lvl="4" indent="0">
              <a:lnSpc>
                <a:spcPct val="110000"/>
              </a:lnSpc>
              <a:spcBef>
                <a:spcPct val="10000"/>
              </a:spcBef>
              <a:buNone/>
            </a:pPr>
            <a:r>
              <a:rPr lang="en-US" altLang="x-none" sz="2800" b="1" dirty="0"/>
              <a:t>p=S ; j=S-&gt;keynum ;</a:t>
            </a:r>
            <a:endParaRPr lang="en-US" altLang="x-none" sz="2800" b="1" dirty="0"/>
          </a:p>
          <a:p>
            <a:pPr marL="1079500" lvl="3" indent="0">
              <a:lnSpc>
                <a:spcPct val="110000"/>
              </a:lnSpc>
              <a:spcBef>
                <a:spcPct val="10000"/>
              </a:spcBef>
              <a:buNone/>
            </a:pPr>
            <a:r>
              <a:rPr lang="en-US" altLang="x-none" sz="2800" b="1" dirty="0"/>
              <a:t>}</a:t>
            </a:r>
            <a:endParaRPr lang="en-US" altLang="x-none" sz="2800" b="1"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4577" name="文本占位符 710657"/>
          <p:cNvSpPr>
            <a:spLocks noGrp="1"/>
          </p:cNvSpPr>
          <p:nvPr>
            <p:ph idx="1"/>
          </p:nvPr>
        </p:nvSpPr>
        <p:spPr>
          <a:xfrm>
            <a:off x="1676400" y="152400"/>
            <a:ext cx="8812213" cy="6156325"/>
          </a:xfrm>
        </p:spPr>
        <p:txBody>
          <a:bodyPr anchor="t"/>
          <a:p>
            <a:pPr marL="723900" lvl="2" indent="0">
              <a:lnSpc>
                <a:spcPct val="110000"/>
              </a:lnSpc>
              <a:buNone/>
            </a:pPr>
            <a:r>
              <a:rPr lang="en-US" altLang="x-none" sz="2800" b="1" dirty="0"/>
              <a:t>for (n=j+1; n&lt;p-&gt;keynum; n++)</a:t>
            </a:r>
            <a:endParaRPr lang="en-US" altLang="x-none" sz="2800" b="1" dirty="0"/>
          </a:p>
          <a:p>
            <a:pPr marL="1079500" lvl="3" indent="0">
              <a:lnSpc>
                <a:spcPct val="110000"/>
              </a:lnSpc>
              <a:buNone/>
            </a:pPr>
            <a:r>
              <a:rPr lang="en-US" altLang="x-none" sz="2800" b="1" dirty="0"/>
              <a:t>p-&gt;key[n-1]=p-&gt;key[n] ; </a:t>
            </a:r>
            <a:endParaRPr lang="en-US" altLang="x-none" sz="2800" b="1" dirty="0"/>
          </a:p>
          <a:p>
            <a:pPr marL="1435100" lvl="4" indent="0">
              <a:lnSpc>
                <a:spcPct val="110000"/>
              </a:lnSpc>
              <a:buNone/>
            </a:pPr>
            <a:r>
              <a:rPr lang="en-US" altLang="x-none" b="1" dirty="0"/>
              <a:t> </a:t>
            </a:r>
            <a:r>
              <a:rPr lang="en-US" altLang="x-none" sz="2400" b="1" dirty="0"/>
              <a:t>/*  </a:t>
            </a:r>
            <a:r>
              <a:rPr lang="zh-CN" altLang="en-US" sz="2400" b="1" dirty="0"/>
              <a:t>从</a:t>
            </a:r>
            <a:r>
              <a:rPr lang="en-US" altLang="x-none" sz="2400" b="1" dirty="0"/>
              <a:t>p</a:t>
            </a:r>
            <a:r>
              <a:rPr lang="zh-CN" altLang="en-US" sz="2400" b="1" dirty="0"/>
              <a:t>中删除第</a:t>
            </a:r>
            <a:r>
              <a:rPr lang="en-US" altLang="x-none" sz="2400" b="1" dirty="0"/>
              <a:t>m</a:t>
            </a:r>
            <a:r>
              <a:rPr lang="zh-CN" altLang="en-US" sz="2400" b="1" dirty="0"/>
              <a:t>个关键字   *</a:t>
            </a:r>
            <a:r>
              <a:rPr lang="en-US" altLang="x-none" sz="2400" b="1" dirty="0"/>
              <a:t>/</a:t>
            </a:r>
            <a:r>
              <a:rPr lang="en-US" altLang="x-none" sz="1800" b="1" dirty="0"/>
              <a:t> </a:t>
            </a:r>
            <a:endParaRPr lang="en-US" altLang="x-none" sz="1800" b="1" dirty="0"/>
          </a:p>
          <a:p>
            <a:pPr marL="723900" lvl="2" indent="0">
              <a:lnSpc>
                <a:spcPct val="110000"/>
              </a:lnSpc>
              <a:buNone/>
            </a:pPr>
            <a:r>
              <a:rPr lang="en-US" altLang="x-none" sz="2800" b="1" dirty="0"/>
              <a:t>p-&gt;keynum-- ;</a:t>
            </a:r>
            <a:endParaRPr lang="en-US" altLang="x-none" sz="2800" b="1" dirty="0"/>
          </a:p>
          <a:p>
            <a:pPr marL="723900" lvl="2" indent="0">
              <a:lnSpc>
                <a:spcPct val="110000"/>
              </a:lnSpc>
              <a:buNone/>
            </a:pPr>
            <a:r>
              <a:rPr lang="en-US" altLang="x-none" sz="2800" b="1" dirty="0"/>
              <a:t>while (p-&gt;keynum&lt;(m-1)/2&amp;&amp;p-&gt;parent)</a:t>
            </a:r>
            <a:endParaRPr lang="en-US" altLang="x-none" sz="2800" b="1" dirty="0"/>
          </a:p>
          <a:p>
            <a:pPr marL="1079500" lvl="3" indent="0">
              <a:lnSpc>
                <a:spcPct val="110000"/>
              </a:lnSpc>
              <a:buNone/>
            </a:pPr>
            <a:r>
              <a:rPr lang="en-US" altLang="x-none" sz="2800" b="1" dirty="0"/>
              <a:t>{   if (!MoveKey(p) )  p=MergeNode(p);</a:t>
            </a:r>
            <a:endParaRPr lang="en-US" altLang="x-none" sz="2800" b="1" dirty="0"/>
          </a:p>
          <a:p>
            <a:pPr marL="1435100" lvl="4" indent="0">
              <a:lnSpc>
                <a:spcPct val="110000"/>
              </a:lnSpc>
              <a:buNone/>
            </a:pPr>
            <a:r>
              <a:rPr lang="en-US" altLang="x-none" sz="2800" b="1" dirty="0"/>
              <a:t> p=p-&gt;parent ;</a:t>
            </a:r>
            <a:endParaRPr lang="en-US" altLang="x-none" sz="2800" b="1" dirty="0"/>
          </a:p>
          <a:p>
            <a:pPr marL="1079500" lvl="3" indent="0">
              <a:lnSpc>
                <a:spcPct val="110000"/>
              </a:lnSpc>
              <a:buNone/>
            </a:pPr>
            <a:r>
              <a:rPr lang="en-US" altLang="x-none" sz="2800" b="1" dirty="0"/>
              <a:t>}    </a:t>
            </a:r>
            <a:r>
              <a:rPr lang="en-US" altLang="x-none" sz="2400" b="1" dirty="0"/>
              <a:t>/*  </a:t>
            </a:r>
            <a:r>
              <a:rPr lang="zh-CN" altLang="en-US" sz="2400" b="1" dirty="0"/>
              <a:t>若</a:t>
            </a:r>
            <a:r>
              <a:rPr lang="en-US" altLang="x-none" sz="2400" b="1" dirty="0"/>
              <a:t>p</a:t>
            </a:r>
            <a:r>
              <a:rPr lang="zh-CN" altLang="en-US" sz="2400" b="1" dirty="0"/>
              <a:t>中关键字树目不够</a:t>
            </a:r>
            <a:r>
              <a:rPr lang="en-US" altLang="x-none" sz="2400" b="1" dirty="0"/>
              <a:t>,</a:t>
            </a:r>
            <a:r>
              <a:rPr lang="zh-CN" altLang="en-US" sz="2400" b="1" dirty="0"/>
              <a:t>按</a:t>
            </a:r>
            <a:r>
              <a:rPr lang="zh-CN" altLang="en-US" sz="2400" b="1" dirty="0">
                <a:latin typeface="宋体" panose="02010600030101010101" pitchFamily="2" charset="-122"/>
              </a:rPr>
              <a:t>⑵处理  </a:t>
            </a:r>
            <a:r>
              <a:rPr lang="zh-CN" altLang="en-US" sz="2400" b="1" dirty="0"/>
              <a:t> *</a:t>
            </a:r>
            <a:r>
              <a:rPr lang="en-US" altLang="x-none" sz="2400" b="1" dirty="0"/>
              <a:t>/</a:t>
            </a:r>
            <a:endParaRPr lang="en-US" altLang="x-none" sz="2400" b="1" dirty="0"/>
          </a:p>
          <a:p>
            <a:pPr marL="723900" lvl="2" indent="0">
              <a:lnSpc>
                <a:spcPct val="110000"/>
              </a:lnSpc>
              <a:buNone/>
            </a:pPr>
            <a:r>
              <a:rPr lang="en-US" altLang="x-none" b="1" dirty="0"/>
              <a:t> </a:t>
            </a:r>
            <a:r>
              <a:rPr lang="en-US" altLang="x-none" sz="2800" b="1" dirty="0"/>
              <a:t>if (p==T&amp;&amp;T-&gt;keynum==0)</a:t>
            </a:r>
            <a:endParaRPr lang="en-US" altLang="x-none" sz="2800" b="1" dirty="0"/>
          </a:p>
          <a:p>
            <a:pPr marL="1079500" lvl="3" indent="0">
              <a:lnSpc>
                <a:spcPct val="110000"/>
              </a:lnSpc>
              <a:buNone/>
            </a:pPr>
            <a:r>
              <a:rPr lang="en-US" altLang="x-none" sz="2800" b="1" dirty="0"/>
              <a:t>{   T=T-&gt;ptr[0] ;   free(p) ;    }</a:t>
            </a:r>
            <a:endParaRPr lang="en-US" altLang="x-none" sz="2800" b="1" dirty="0"/>
          </a:p>
          <a:p>
            <a:pPr marL="355600" lvl="1" indent="0">
              <a:lnSpc>
                <a:spcPct val="110000"/>
              </a:lnSpc>
              <a:buNone/>
            </a:pPr>
            <a:r>
              <a:rPr lang="en-US" altLang="x-none" b="1" dirty="0"/>
              <a:t>}</a:t>
            </a:r>
            <a:endParaRPr lang="en-US" altLang="x-none" b="1"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1682" name="标题 711681"/>
          <p:cNvSpPr>
            <a:spLocks noGrp="1"/>
          </p:cNvSpPr>
          <p:nvPr>
            <p:ph type="title"/>
          </p:nvPr>
        </p:nvSpPr>
        <p:spPr>
          <a:xfrm>
            <a:off x="1676400" y="220663"/>
            <a:ext cx="2667000" cy="685800"/>
          </a:xfrm>
        </p:spPr>
        <p:txBody>
          <a:bodyPr lIns="92075" tIns="46038" rIns="92075" bIns="46038" anchor="ctr"/>
          <a:p>
            <a:pPr algn="l" fontAlgn="base"/>
            <a:r>
              <a:rPr lang="en-US" altLang="x-none" sz="4000" b="1" strike="noStrike" noProof="1" dirty="0">
                <a:latin typeface="Times New Roman" panose="02020603050405020304" pitchFamily="2" charset="0"/>
                <a:cs typeface="Arial" panose="020B0604020202020204" pitchFamily="34" charset="0"/>
              </a:rPr>
              <a:t>5 </a:t>
            </a:r>
            <a:r>
              <a:rPr lang="en-US" altLang="x-none" sz="4000" b="1" strike="noStrike" noProof="1" dirty="0">
                <a:latin typeface="Times New Roman" panose="02020603050405020304" pitchFamily="2" charset="0"/>
              </a:rPr>
              <a:t>  B</a:t>
            </a:r>
            <a:r>
              <a:rPr lang="en-US" altLang="x-none" sz="4000" b="1" strike="noStrike" baseline="26000" noProof="1" dirty="0">
                <a:latin typeface="Times New Roman" panose="02020603050405020304" pitchFamily="2" charset="0"/>
              </a:rPr>
              <a:t>+</a:t>
            </a:r>
            <a:r>
              <a:rPr lang="zh-CN" altLang="en-US" sz="4000" b="1" strike="noStrike" noProof="1" dirty="0">
                <a:ea typeface="楷体_GB2312" pitchFamily="1" charset="-122"/>
              </a:rPr>
              <a:t>树</a:t>
            </a:r>
            <a:endParaRPr lang="zh-CN" altLang="en-US" sz="4000" b="1" strike="noStrike" noProof="1" dirty="0">
              <a:ea typeface="楷体_GB2312" pitchFamily="1" charset="-122"/>
            </a:endParaRPr>
          </a:p>
        </p:txBody>
      </p:sp>
      <p:sp>
        <p:nvSpPr>
          <p:cNvPr id="665602" name="文本占位符 711682"/>
          <p:cNvSpPr>
            <a:spLocks noGrp="1"/>
          </p:cNvSpPr>
          <p:nvPr>
            <p:ph idx="1"/>
          </p:nvPr>
        </p:nvSpPr>
        <p:spPr>
          <a:xfrm>
            <a:off x="1676400" y="1125538"/>
            <a:ext cx="8812213" cy="4967287"/>
          </a:xfrm>
        </p:spPr>
        <p:txBody>
          <a:bodyPr anchor="t"/>
          <a:p>
            <a:pPr marL="0" indent="0">
              <a:lnSpc>
                <a:spcPct val="110000"/>
              </a:lnSpc>
              <a:buNone/>
            </a:pPr>
            <a:r>
              <a:rPr lang="zh-CN" altLang="en-US" sz="2800" b="1" dirty="0">
                <a:latin typeface="宋体" panose="02010600030101010101" pitchFamily="2" charset="-122"/>
              </a:rPr>
              <a:t>    </a:t>
            </a:r>
            <a:r>
              <a:rPr lang="zh-CN" altLang="en-US" sz="2800" b="1" dirty="0"/>
              <a:t>在实际的文件系统中</a:t>
            </a:r>
            <a:r>
              <a:rPr lang="zh-CN" altLang="en-US" sz="2800" b="1" dirty="0">
                <a:latin typeface="宋体" panose="02010600030101010101" pitchFamily="2" charset="-122"/>
              </a:rPr>
              <a:t>，基本上不使用</a:t>
            </a:r>
            <a:r>
              <a:rPr lang="en-US" altLang="x-none" sz="2800" b="1" dirty="0"/>
              <a:t>B_</a:t>
            </a:r>
            <a:r>
              <a:rPr lang="zh-CN" altLang="en-US" sz="2800" b="1" dirty="0"/>
              <a:t>树</a:t>
            </a:r>
            <a:r>
              <a:rPr lang="zh-CN" altLang="en-US" sz="2800" b="1" dirty="0">
                <a:latin typeface="宋体" panose="02010600030101010101" pitchFamily="2" charset="-122"/>
              </a:rPr>
              <a:t>，而是使用</a:t>
            </a:r>
            <a:r>
              <a:rPr lang="en-US" altLang="x-none" sz="2800" b="1" dirty="0"/>
              <a:t>B_</a:t>
            </a:r>
            <a:r>
              <a:rPr lang="zh-CN" altLang="en-US" sz="2800" b="1" dirty="0"/>
              <a:t>树的一种变体</a:t>
            </a:r>
            <a:r>
              <a:rPr lang="zh-CN" altLang="en-US" sz="2800" b="1" dirty="0">
                <a:latin typeface="宋体" panose="02010600030101010101" pitchFamily="2" charset="-122"/>
              </a:rPr>
              <a:t>，</a:t>
            </a:r>
            <a:r>
              <a:rPr lang="zh-CN" altLang="en-US" sz="2800" b="1" dirty="0"/>
              <a:t>称为</a:t>
            </a:r>
            <a:r>
              <a:rPr lang="en-US" altLang="x-none" sz="2800" b="1" dirty="0"/>
              <a:t>m</a:t>
            </a:r>
            <a:r>
              <a:rPr lang="zh-CN" altLang="en-US" sz="2800" b="1" dirty="0"/>
              <a:t>阶</a:t>
            </a:r>
            <a:r>
              <a:rPr lang="en-US" altLang="x-none" sz="2800" b="1" dirty="0">
                <a:solidFill>
                  <a:schemeClr val="folHlink"/>
                </a:solidFill>
              </a:rPr>
              <a:t>B</a:t>
            </a:r>
            <a:r>
              <a:rPr lang="en-US" altLang="x-none" sz="2800" b="1" baseline="26000" dirty="0">
                <a:solidFill>
                  <a:schemeClr val="folHlink"/>
                </a:solidFill>
              </a:rPr>
              <a:t>+</a:t>
            </a:r>
            <a:r>
              <a:rPr lang="zh-CN" altLang="en-US" sz="2800" b="1" dirty="0">
                <a:solidFill>
                  <a:schemeClr val="folHlink"/>
                </a:solidFill>
              </a:rPr>
              <a:t>树</a:t>
            </a:r>
            <a:r>
              <a:rPr lang="zh-CN" altLang="en-US" sz="2800" b="1" dirty="0">
                <a:latin typeface="宋体" panose="02010600030101010101" pitchFamily="2" charset="-122"/>
              </a:rPr>
              <a:t>。</a:t>
            </a:r>
            <a:r>
              <a:rPr lang="zh-CN" altLang="en-US" sz="2800" b="1" dirty="0">
                <a:solidFill>
                  <a:schemeClr val="hlink"/>
                </a:solidFill>
              </a:rPr>
              <a:t> </a:t>
            </a:r>
            <a:r>
              <a:rPr lang="zh-CN" altLang="en-US" sz="2800" b="1" dirty="0"/>
              <a:t>它与</a:t>
            </a:r>
            <a:r>
              <a:rPr lang="en-US" altLang="x-none" sz="2800" b="1" dirty="0"/>
              <a:t>B_</a:t>
            </a:r>
            <a:r>
              <a:rPr lang="zh-CN" altLang="en-US" sz="2800" b="1" dirty="0"/>
              <a:t>树的主要不同是</a:t>
            </a:r>
            <a:r>
              <a:rPr lang="zh-CN" altLang="en-US" sz="2800" b="1" dirty="0">
                <a:solidFill>
                  <a:schemeClr val="folHlink"/>
                </a:solidFill>
              </a:rPr>
              <a:t>叶子结点中存储记录</a:t>
            </a:r>
            <a:r>
              <a:rPr lang="zh-CN" altLang="en-US" sz="2800" b="1" dirty="0">
                <a:latin typeface="宋体" panose="02010600030101010101" pitchFamily="2" charset="-122"/>
              </a:rPr>
              <a:t>。在</a:t>
            </a:r>
            <a:r>
              <a:rPr lang="en-US" altLang="x-none" sz="2800" b="1" dirty="0">
                <a:solidFill>
                  <a:schemeClr val="folHlink"/>
                </a:solidFill>
              </a:rPr>
              <a:t>B</a:t>
            </a:r>
            <a:r>
              <a:rPr lang="en-US" altLang="x-none" sz="2800" b="1" baseline="26000" dirty="0">
                <a:solidFill>
                  <a:schemeClr val="folHlink"/>
                </a:solidFill>
              </a:rPr>
              <a:t>+</a:t>
            </a:r>
            <a:r>
              <a:rPr lang="zh-CN" altLang="en-US" sz="2800" b="1" dirty="0">
                <a:solidFill>
                  <a:schemeClr val="folHlink"/>
                </a:solidFill>
              </a:rPr>
              <a:t>树</a:t>
            </a:r>
            <a:r>
              <a:rPr lang="zh-CN" altLang="en-US" sz="2800" b="1" dirty="0"/>
              <a:t>中</a:t>
            </a:r>
            <a:r>
              <a:rPr lang="zh-CN" altLang="en-US" sz="2800" b="1" dirty="0">
                <a:latin typeface="宋体" panose="02010600030101010101" pitchFamily="2" charset="-122"/>
              </a:rPr>
              <a:t>，所有的非叶子结点可以看成是索引，而其中的关键字是作为“分界关键字”，用来界定某一关键字的记录所在的子树。一棵</a:t>
            </a:r>
            <a:r>
              <a:rPr lang="en-US" altLang="x-none" sz="2800" b="1" dirty="0"/>
              <a:t>m</a:t>
            </a:r>
            <a:r>
              <a:rPr lang="zh-CN" altLang="en-US" sz="2800" b="1" dirty="0"/>
              <a:t>阶</a:t>
            </a:r>
            <a:r>
              <a:rPr lang="en-US" altLang="x-none" sz="2800" b="1" dirty="0">
                <a:solidFill>
                  <a:schemeClr val="folHlink"/>
                </a:solidFill>
              </a:rPr>
              <a:t>B</a:t>
            </a:r>
            <a:r>
              <a:rPr lang="en-US" altLang="x-none" sz="2800" b="1" baseline="26000" dirty="0">
                <a:solidFill>
                  <a:schemeClr val="folHlink"/>
                </a:solidFill>
              </a:rPr>
              <a:t>+</a:t>
            </a:r>
            <a:r>
              <a:rPr lang="zh-CN" altLang="en-US" sz="2800" b="1" dirty="0"/>
              <a:t>树与</a:t>
            </a:r>
            <a:r>
              <a:rPr lang="en-US" altLang="x-none" sz="2800" b="1" dirty="0"/>
              <a:t>m</a:t>
            </a:r>
            <a:r>
              <a:rPr lang="zh-CN" altLang="en-US" sz="2800" b="1" dirty="0"/>
              <a:t>阶</a:t>
            </a:r>
            <a:r>
              <a:rPr lang="en-US" altLang="x-none" sz="2800" b="1" dirty="0">
                <a:solidFill>
                  <a:schemeClr val="folHlink"/>
                </a:solidFill>
              </a:rPr>
              <a:t>B_</a:t>
            </a:r>
            <a:r>
              <a:rPr lang="zh-CN" altLang="en-US" sz="2800" b="1" dirty="0"/>
              <a:t>树的主要差异是</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533400" lvl="1" indent="0">
              <a:lnSpc>
                <a:spcPct val="110000"/>
              </a:lnSpc>
              <a:buNone/>
            </a:pPr>
            <a:r>
              <a:rPr lang="zh-CN" altLang="en-US" b="1" dirty="0">
                <a:latin typeface="宋体" panose="02010600030101010101" pitchFamily="2" charset="-122"/>
              </a:rPr>
              <a:t>⑴ 若一个结点有</a:t>
            </a:r>
            <a:r>
              <a:rPr lang="en-US" altLang="x-none" b="1" dirty="0"/>
              <a:t>n</a:t>
            </a:r>
            <a:r>
              <a:rPr lang="zh-CN" altLang="en-US" b="1" dirty="0">
                <a:latin typeface="宋体" panose="02010600030101010101" pitchFamily="2" charset="-122"/>
              </a:rPr>
              <a:t>棵子树，则必含有</a:t>
            </a:r>
            <a:r>
              <a:rPr lang="en-US" altLang="x-none" b="1" dirty="0"/>
              <a:t>n</a:t>
            </a:r>
            <a:r>
              <a:rPr lang="zh-CN" altLang="en-US" b="1" dirty="0">
                <a:latin typeface="宋体" panose="02010600030101010101" pitchFamily="2" charset="-122"/>
              </a:rPr>
              <a:t>个关键字；</a:t>
            </a:r>
            <a:endParaRPr lang="zh-CN" altLang="en-US" b="1" dirty="0">
              <a:latin typeface="宋体" panose="02010600030101010101" pitchFamily="2" charset="-122"/>
            </a:endParaRPr>
          </a:p>
          <a:p>
            <a:pPr marL="533400" lvl="1" indent="0">
              <a:lnSpc>
                <a:spcPct val="110000"/>
              </a:lnSpc>
              <a:buNone/>
            </a:pPr>
            <a:r>
              <a:rPr lang="zh-CN" altLang="en-US" b="1" dirty="0">
                <a:latin typeface="宋体" panose="02010600030101010101" pitchFamily="2" charset="-122"/>
              </a:rPr>
              <a:t>⑵ 所有叶子结点中包含了全部记录的关键字信息以及这些关键字记录的指针，而且叶子结点按关键字的大小从小到大顺序链接；</a:t>
            </a:r>
            <a:endParaRPr lang="zh-CN" altLang="en-US" b="1" dirty="0">
              <a:latin typeface="宋体" panose="02010600030101010101" pitchFamily="2"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6625" name="文本占位符 712705"/>
          <p:cNvSpPr>
            <a:spLocks noGrp="1"/>
          </p:cNvSpPr>
          <p:nvPr>
            <p:ph idx="1"/>
          </p:nvPr>
        </p:nvSpPr>
        <p:spPr>
          <a:xfrm>
            <a:off x="1676400" y="188913"/>
            <a:ext cx="8812213" cy="3095625"/>
          </a:xfrm>
        </p:spPr>
        <p:txBody>
          <a:bodyPr anchor="t"/>
          <a:p>
            <a:pPr marL="355600" lvl="1" indent="0">
              <a:lnSpc>
                <a:spcPct val="110000"/>
              </a:lnSpc>
              <a:buNone/>
            </a:pPr>
            <a:r>
              <a:rPr lang="zh-CN" altLang="en-US" b="1" dirty="0"/>
              <a:t>⑶  所有的非叶子结点可以看成是索引的部分，结点中只含有其子树的根结点中的最大</a:t>
            </a:r>
            <a:r>
              <a:rPr lang="en-US" altLang="x-none" b="1" dirty="0"/>
              <a:t>(</a:t>
            </a:r>
            <a:r>
              <a:rPr lang="zh-CN" altLang="en-US" b="1" dirty="0"/>
              <a:t>或最小</a:t>
            </a:r>
            <a:r>
              <a:rPr lang="en-US" altLang="x-none" b="1" dirty="0"/>
              <a:t>)</a:t>
            </a:r>
            <a:r>
              <a:rPr lang="zh-CN" altLang="en-US" b="1" dirty="0"/>
              <a:t>关键字。</a:t>
            </a:r>
            <a:endParaRPr lang="zh-CN" altLang="en-US" b="1" dirty="0"/>
          </a:p>
          <a:p>
            <a:pPr marL="0" indent="0">
              <a:lnSpc>
                <a:spcPct val="110000"/>
              </a:lnSpc>
              <a:buNone/>
            </a:pPr>
            <a:r>
              <a:rPr lang="zh-CN" altLang="en-US" sz="2800" b="1" dirty="0"/>
              <a:t>如图</a:t>
            </a:r>
            <a:r>
              <a:rPr lang="en-US" altLang="x-none" sz="2800" b="1" dirty="0"/>
              <a:t>9-16</a:t>
            </a:r>
            <a:r>
              <a:rPr lang="zh-CN" altLang="en-US" sz="2800" b="1" dirty="0"/>
              <a:t>是一棵</a:t>
            </a:r>
            <a:r>
              <a:rPr lang="en-US" altLang="x-none" sz="2800" b="1" dirty="0"/>
              <a:t>3</a:t>
            </a:r>
            <a:r>
              <a:rPr lang="zh-CN" altLang="en-US" sz="2800" b="1" dirty="0"/>
              <a:t>阶</a:t>
            </a:r>
            <a:r>
              <a:rPr lang="en-US" altLang="x-none" sz="2800" b="1" dirty="0"/>
              <a:t>B+</a:t>
            </a:r>
            <a:r>
              <a:rPr lang="zh-CN" altLang="en-US" sz="2800" b="1" dirty="0"/>
              <a:t>树。</a:t>
            </a:r>
            <a:endParaRPr lang="zh-CN" altLang="en-US" sz="2800" b="1" dirty="0"/>
          </a:p>
          <a:p>
            <a:pPr marL="0" indent="0">
              <a:lnSpc>
                <a:spcPct val="110000"/>
              </a:lnSpc>
              <a:buNone/>
            </a:pPr>
            <a:r>
              <a:rPr lang="zh-CN" altLang="en-US" sz="2800" b="1" dirty="0">
                <a:latin typeface="宋体" panose="02010600030101010101" pitchFamily="2" charset="-122"/>
              </a:rPr>
              <a:t>    由于</a:t>
            </a:r>
            <a:r>
              <a:rPr lang="en-US" altLang="x-none" sz="2800" b="1" dirty="0"/>
              <a:t>B</a:t>
            </a:r>
            <a:r>
              <a:rPr lang="en-US" altLang="x-none" sz="2800" b="1" baseline="26000" dirty="0"/>
              <a:t>+</a:t>
            </a:r>
            <a:r>
              <a:rPr lang="zh-CN" altLang="en-US" sz="2800" b="1" dirty="0"/>
              <a:t>树的叶子结点和非叶子结点结构上的显著区别</a:t>
            </a:r>
            <a:r>
              <a:rPr lang="zh-CN" altLang="en-US" sz="2800" b="1" dirty="0">
                <a:latin typeface="宋体" panose="02010600030101010101" pitchFamily="2" charset="-122"/>
              </a:rPr>
              <a:t>，因此需要一个标志域加以区分，结点结构定义如下：</a:t>
            </a:r>
            <a:endParaRPr lang="zh-CN" altLang="en-US" sz="2800" b="1" dirty="0"/>
          </a:p>
        </p:txBody>
      </p:sp>
      <p:grpSp>
        <p:nvGrpSpPr>
          <p:cNvPr id="666626" name="组合 712706"/>
          <p:cNvGrpSpPr/>
          <p:nvPr/>
        </p:nvGrpSpPr>
        <p:grpSpPr>
          <a:xfrm>
            <a:off x="1895475" y="3506788"/>
            <a:ext cx="8521700" cy="3090862"/>
            <a:chOff x="0" y="0"/>
            <a:chExt cx="5368" cy="1947"/>
          </a:xfrm>
        </p:grpSpPr>
        <p:sp>
          <p:nvSpPr>
            <p:cNvPr id="666627" name="矩形 712707"/>
            <p:cNvSpPr/>
            <p:nvPr/>
          </p:nvSpPr>
          <p:spPr>
            <a:xfrm>
              <a:off x="1383" y="1724"/>
              <a:ext cx="1717" cy="223"/>
            </a:xfrm>
            <a:prstGeom prst="rect">
              <a:avLst/>
            </a:prstGeom>
            <a:noFill/>
            <a:ln w="9525">
              <a:noFill/>
            </a:ln>
          </p:spPr>
          <p:txBody>
            <a:bodyPr wrap="none" anchor="ctr"/>
            <a:p>
              <a:r>
                <a:rPr lang="zh-CN" altLang="en-US" sz="2000" b="1" dirty="0">
                  <a:latin typeface="宋体" panose="02010600030101010101" pitchFamily="2" charset="-122"/>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9-16    </a:t>
              </a:r>
              <a:r>
                <a:rPr lang="zh-CN" altLang="en-US" sz="2000" b="1" dirty="0">
                  <a:latin typeface="Times New Roman" panose="02020603050405020304" pitchFamily="2" charset="0"/>
                  <a:ea typeface="宋体" panose="02010600030101010101" pitchFamily="2" charset="-122"/>
                </a:rPr>
                <a:t>一棵</a:t>
              </a:r>
              <a:r>
                <a:rPr lang="en-US" altLang="x-none" sz="2000" b="1" dirty="0">
                  <a:latin typeface="Times New Roman" panose="02020603050405020304" pitchFamily="2" charset="0"/>
                  <a:ea typeface="宋体" panose="02010600030101010101" pitchFamily="2" charset="-122"/>
                </a:rPr>
                <a:t>3</a:t>
              </a:r>
              <a:r>
                <a:rPr lang="zh-CN" altLang="en-US" sz="2000" b="1" dirty="0">
                  <a:latin typeface="Times New Roman" panose="02020603050405020304" pitchFamily="2" charset="0"/>
                  <a:ea typeface="宋体" panose="02010600030101010101" pitchFamily="2" charset="-122"/>
                </a:rPr>
                <a:t>阶</a:t>
              </a:r>
              <a:r>
                <a:rPr lang="en-US" altLang="x-none" sz="2000" b="1" dirty="0">
                  <a:latin typeface="Times New Roman" panose="02020603050405020304" pitchFamily="2" charset="0"/>
                  <a:ea typeface="宋体" panose="02010600030101010101" pitchFamily="2" charset="-122"/>
                </a:rPr>
                <a:t>B</a:t>
              </a:r>
              <a:r>
                <a:rPr lang="en-US" altLang="x-none" sz="2000" b="1" baseline="26000" dirty="0">
                  <a:latin typeface="Times New Roman" panose="02020603050405020304" pitchFamily="2" charset="0"/>
                  <a:ea typeface="宋体" panose="02010600030101010101" pitchFamily="2" charset="-122"/>
                </a:rPr>
                <a:t>+</a:t>
              </a:r>
              <a:r>
                <a:rPr lang="zh-CN" altLang="en-US" sz="2000" b="1" dirty="0">
                  <a:latin typeface="Times New Roman" panose="02020603050405020304" pitchFamily="2" charset="0"/>
                  <a:ea typeface="宋体" panose="02010600030101010101" pitchFamily="2" charset="-122"/>
                </a:rPr>
                <a:t>树</a:t>
              </a:r>
              <a:endParaRPr lang="zh-CN" altLang="en-US" sz="2000" b="1" dirty="0">
                <a:latin typeface="Times New Roman" panose="02020603050405020304" pitchFamily="2" charset="0"/>
                <a:ea typeface="宋体" panose="02010600030101010101" pitchFamily="2" charset="-122"/>
              </a:endParaRPr>
            </a:p>
          </p:txBody>
        </p:sp>
        <p:grpSp>
          <p:nvGrpSpPr>
            <p:cNvPr id="666628" name="组合 712708"/>
            <p:cNvGrpSpPr/>
            <p:nvPr/>
          </p:nvGrpSpPr>
          <p:grpSpPr>
            <a:xfrm>
              <a:off x="0" y="0"/>
              <a:ext cx="5368" cy="1158"/>
              <a:chOff x="0" y="0"/>
              <a:chExt cx="5368" cy="1158"/>
            </a:xfrm>
          </p:grpSpPr>
          <p:sp>
            <p:nvSpPr>
              <p:cNvPr id="666629" name="矩形 712709"/>
              <p:cNvSpPr/>
              <p:nvPr/>
            </p:nvSpPr>
            <p:spPr>
              <a:xfrm>
                <a:off x="1908" y="0"/>
                <a:ext cx="619" cy="227"/>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35   96</a:t>
                </a:r>
                <a:endParaRPr lang="en-US" altLang="x-none" sz="2400" b="1" dirty="0">
                  <a:latin typeface="Times New Roman" panose="02020603050405020304" pitchFamily="2" charset="0"/>
                  <a:ea typeface="宋体" panose="02010600030101010101" pitchFamily="2" charset="-122"/>
                </a:endParaRPr>
              </a:p>
            </p:txBody>
          </p:sp>
          <p:sp>
            <p:nvSpPr>
              <p:cNvPr id="666630" name="矩形 712710"/>
              <p:cNvSpPr/>
              <p:nvPr/>
            </p:nvSpPr>
            <p:spPr>
              <a:xfrm>
                <a:off x="906" y="469"/>
                <a:ext cx="620" cy="227"/>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17   35</a:t>
                </a:r>
                <a:endParaRPr lang="en-US" altLang="x-none" sz="2400" b="1" dirty="0">
                  <a:latin typeface="Times New Roman" panose="02020603050405020304" pitchFamily="2" charset="0"/>
                  <a:ea typeface="宋体" panose="02010600030101010101" pitchFamily="2" charset="-122"/>
                </a:endParaRPr>
              </a:p>
            </p:txBody>
          </p:sp>
          <p:sp>
            <p:nvSpPr>
              <p:cNvPr id="666631" name="矩形 712711"/>
              <p:cNvSpPr/>
              <p:nvPr/>
            </p:nvSpPr>
            <p:spPr>
              <a:xfrm>
                <a:off x="2791" y="437"/>
                <a:ext cx="953" cy="227"/>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58   76   96</a:t>
                </a:r>
                <a:endParaRPr lang="en-US" altLang="x-none" sz="2400" b="1" dirty="0">
                  <a:latin typeface="Times New Roman" panose="02020603050405020304" pitchFamily="2" charset="0"/>
                  <a:ea typeface="宋体" panose="02010600030101010101" pitchFamily="2" charset="-122"/>
                </a:endParaRPr>
              </a:p>
            </p:txBody>
          </p:sp>
          <p:sp>
            <p:nvSpPr>
              <p:cNvPr id="666632" name="矩形 712712"/>
              <p:cNvSpPr/>
              <p:nvPr/>
            </p:nvSpPr>
            <p:spPr>
              <a:xfrm>
                <a:off x="0" y="931"/>
                <a:ext cx="839" cy="227"/>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5   12   17</a:t>
                </a:r>
                <a:endParaRPr lang="en-US" altLang="x-none" sz="2400" b="1" dirty="0">
                  <a:latin typeface="Times New Roman" panose="02020603050405020304" pitchFamily="2" charset="0"/>
                  <a:ea typeface="宋体" panose="02010600030101010101" pitchFamily="2" charset="-122"/>
                </a:endParaRPr>
              </a:p>
            </p:txBody>
          </p:sp>
          <p:sp>
            <p:nvSpPr>
              <p:cNvPr id="666633" name="矩形 712713"/>
              <p:cNvSpPr/>
              <p:nvPr/>
            </p:nvSpPr>
            <p:spPr>
              <a:xfrm>
                <a:off x="3601" y="916"/>
                <a:ext cx="612" cy="227"/>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63   76</a:t>
                </a:r>
                <a:endParaRPr lang="en-US" altLang="x-none" sz="2400" b="1" dirty="0">
                  <a:latin typeface="Times New Roman" panose="02020603050405020304" pitchFamily="2" charset="0"/>
                  <a:ea typeface="宋体" panose="02010600030101010101" pitchFamily="2" charset="-122"/>
                </a:endParaRPr>
              </a:p>
            </p:txBody>
          </p:sp>
          <p:sp>
            <p:nvSpPr>
              <p:cNvPr id="666634" name="矩形 712714"/>
              <p:cNvSpPr/>
              <p:nvPr/>
            </p:nvSpPr>
            <p:spPr>
              <a:xfrm>
                <a:off x="4462" y="915"/>
                <a:ext cx="906" cy="227"/>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79   84  96</a:t>
                </a:r>
                <a:endParaRPr lang="en-US" altLang="x-none" sz="2400" b="1" dirty="0">
                  <a:latin typeface="Times New Roman" panose="02020603050405020304" pitchFamily="2" charset="0"/>
                  <a:ea typeface="宋体" panose="02010600030101010101" pitchFamily="2" charset="-122"/>
                </a:endParaRPr>
              </a:p>
            </p:txBody>
          </p:sp>
          <p:sp>
            <p:nvSpPr>
              <p:cNvPr id="666635" name="矩形 712715"/>
              <p:cNvSpPr/>
              <p:nvPr/>
            </p:nvSpPr>
            <p:spPr>
              <a:xfrm>
                <a:off x="1129" y="923"/>
                <a:ext cx="953" cy="227"/>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19   23   35</a:t>
                </a:r>
                <a:endParaRPr lang="en-US" altLang="x-none" sz="2400" b="1" dirty="0">
                  <a:latin typeface="Times New Roman" panose="02020603050405020304" pitchFamily="2" charset="0"/>
                  <a:ea typeface="宋体" panose="02010600030101010101" pitchFamily="2" charset="-122"/>
                </a:endParaRPr>
              </a:p>
            </p:txBody>
          </p:sp>
          <p:sp>
            <p:nvSpPr>
              <p:cNvPr id="666636" name="矩形 712716"/>
              <p:cNvSpPr/>
              <p:nvPr/>
            </p:nvSpPr>
            <p:spPr>
              <a:xfrm>
                <a:off x="2313" y="916"/>
                <a:ext cx="953" cy="227"/>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41   49   58</a:t>
                </a:r>
                <a:endParaRPr lang="en-US" altLang="x-none" sz="2400" b="1" dirty="0">
                  <a:latin typeface="Times New Roman" panose="02020603050405020304" pitchFamily="2" charset="0"/>
                  <a:ea typeface="宋体" panose="02010600030101010101" pitchFamily="2" charset="-122"/>
                </a:endParaRPr>
              </a:p>
            </p:txBody>
          </p:sp>
          <p:sp>
            <p:nvSpPr>
              <p:cNvPr id="666637" name="直接连接符 712717"/>
              <p:cNvSpPr/>
              <p:nvPr/>
            </p:nvSpPr>
            <p:spPr>
              <a:xfrm flipH="1">
                <a:off x="1240" y="235"/>
                <a:ext cx="771" cy="227"/>
              </a:xfrm>
              <a:prstGeom prst="line">
                <a:avLst/>
              </a:prstGeom>
              <a:ln w="19050" cap="flat" cmpd="sng">
                <a:solidFill>
                  <a:schemeClr val="tx1"/>
                </a:solidFill>
                <a:prstDash val="solid"/>
                <a:round/>
                <a:headEnd type="none" w="med" len="med"/>
                <a:tailEnd type="none" w="med" len="med"/>
              </a:ln>
            </p:spPr>
          </p:sp>
          <p:sp>
            <p:nvSpPr>
              <p:cNvPr id="666638" name="直接连接符 712718"/>
              <p:cNvSpPr/>
              <p:nvPr/>
            </p:nvSpPr>
            <p:spPr>
              <a:xfrm>
                <a:off x="2400" y="227"/>
                <a:ext cx="771" cy="204"/>
              </a:xfrm>
              <a:prstGeom prst="line">
                <a:avLst/>
              </a:prstGeom>
              <a:ln w="19050" cap="flat" cmpd="sng">
                <a:solidFill>
                  <a:schemeClr val="tx1"/>
                </a:solidFill>
                <a:prstDash val="solid"/>
                <a:round/>
                <a:headEnd type="none" w="med" len="med"/>
                <a:tailEnd type="none" w="med" len="med"/>
              </a:ln>
            </p:spPr>
          </p:sp>
          <p:sp>
            <p:nvSpPr>
              <p:cNvPr id="666639" name="直接连接符 712719"/>
              <p:cNvSpPr/>
              <p:nvPr/>
            </p:nvSpPr>
            <p:spPr>
              <a:xfrm flipH="1">
                <a:off x="480" y="701"/>
                <a:ext cx="544" cy="227"/>
              </a:xfrm>
              <a:prstGeom prst="line">
                <a:avLst/>
              </a:prstGeom>
              <a:ln w="19050" cap="flat" cmpd="sng">
                <a:solidFill>
                  <a:schemeClr val="tx1"/>
                </a:solidFill>
                <a:prstDash val="solid"/>
                <a:round/>
                <a:headEnd type="none" w="med" len="med"/>
                <a:tailEnd type="none" w="med" len="med"/>
              </a:ln>
            </p:spPr>
          </p:sp>
          <p:sp>
            <p:nvSpPr>
              <p:cNvPr id="666640" name="直接连接符 712720"/>
              <p:cNvSpPr/>
              <p:nvPr/>
            </p:nvSpPr>
            <p:spPr>
              <a:xfrm>
                <a:off x="1431" y="699"/>
                <a:ext cx="317" cy="227"/>
              </a:xfrm>
              <a:prstGeom prst="line">
                <a:avLst/>
              </a:prstGeom>
              <a:ln w="19050" cap="flat" cmpd="sng">
                <a:solidFill>
                  <a:schemeClr val="tx1"/>
                </a:solidFill>
                <a:prstDash val="solid"/>
                <a:round/>
                <a:headEnd type="none" w="med" len="med"/>
                <a:tailEnd type="none" w="med" len="med"/>
              </a:ln>
            </p:spPr>
          </p:sp>
          <p:sp>
            <p:nvSpPr>
              <p:cNvPr id="666641" name="直接连接符 712721"/>
              <p:cNvSpPr/>
              <p:nvPr/>
            </p:nvSpPr>
            <p:spPr>
              <a:xfrm flipH="1">
                <a:off x="2552" y="667"/>
                <a:ext cx="401" cy="249"/>
              </a:xfrm>
              <a:prstGeom prst="line">
                <a:avLst/>
              </a:prstGeom>
              <a:ln w="19050" cap="flat" cmpd="sng">
                <a:solidFill>
                  <a:schemeClr val="tx1"/>
                </a:solidFill>
                <a:prstDash val="solid"/>
                <a:round/>
                <a:headEnd type="none" w="med" len="med"/>
                <a:tailEnd type="none" w="med" len="med"/>
              </a:ln>
            </p:spPr>
          </p:sp>
          <p:sp>
            <p:nvSpPr>
              <p:cNvPr id="666642" name="直接连接符 712722"/>
              <p:cNvSpPr/>
              <p:nvPr/>
            </p:nvSpPr>
            <p:spPr>
              <a:xfrm>
                <a:off x="3291" y="667"/>
                <a:ext cx="667" cy="249"/>
              </a:xfrm>
              <a:prstGeom prst="line">
                <a:avLst/>
              </a:prstGeom>
              <a:ln w="19050" cap="flat" cmpd="sng">
                <a:solidFill>
                  <a:schemeClr val="tx1"/>
                </a:solidFill>
                <a:prstDash val="solid"/>
                <a:round/>
                <a:headEnd type="none" w="med" len="med"/>
                <a:tailEnd type="none" w="med" len="med"/>
              </a:ln>
            </p:spPr>
          </p:sp>
          <p:sp>
            <p:nvSpPr>
              <p:cNvPr id="666643" name="直接连接符 712723"/>
              <p:cNvSpPr/>
              <p:nvPr/>
            </p:nvSpPr>
            <p:spPr>
              <a:xfrm>
                <a:off x="3628" y="667"/>
                <a:ext cx="1191" cy="249"/>
              </a:xfrm>
              <a:prstGeom prst="line">
                <a:avLst/>
              </a:prstGeom>
              <a:ln w="19050" cap="flat" cmpd="sng">
                <a:solidFill>
                  <a:schemeClr val="tx1"/>
                </a:solidFill>
                <a:prstDash val="solid"/>
                <a:round/>
                <a:headEnd type="none" w="med" len="med"/>
                <a:tailEnd type="none" w="med" len="med"/>
              </a:ln>
            </p:spPr>
          </p:sp>
          <p:sp>
            <p:nvSpPr>
              <p:cNvPr id="666644" name="直接连接符 712724"/>
              <p:cNvSpPr/>
              <p:nvPr/>
            </p:nvSpPr>
            <p:spPr>
              <a:xfrm>
                <a:off x="848" y="1059"/>
                <a:ext cx="288" cy="0"/>
              </a:xfrm>
              <a:prstGeom prst="line">
                <a:avLst/>
              </a:prstGeom>
              <a:ln w="19050" cap="flat" cmpd="sng">
                <a:solidFill>
                  <a:schemeClr val="tx1"/>
                </a:solidFill>
                <a:prstDash val="solid"/>
                <a:round/>
                <a:headEnd type="none" w="med" len="med"/>
                <a:tailEnd type="triangle" w="med" len="med"/>
              </a:ln>
            </p:spPr>
          </p:sp>
          <p:sp>
            <p:nvSpPr>
              <p:cNvPr id="666645" name="直接连接符 712725"/>
              <p:cNvSpPr/>
              <p:nvPr/>
            </p:nvSpPr>
            <p:spPr>
              <a:xfrm>
                <a:off x="2080" y="1035"/>
                <a:ext cx="240" cy="0"/>
              </a:xfrm>
              <a:prstGeom prst="line">
                <a:avLst/>
              </a:prstGeom>
              <a:ln w="19050" cap="flat" cmpd="sng">
                <a:solidFill>
                  <a:schemeClr val="tx1"/>
                </a:solidFill>
                <a:prstDash val="solid"/>
                <a:round/>
                <a:headEnd type="none" w="med" len="med"/>
                <a:tailEnd type="triangle" w="med" len="med"/>
              </a:ln>
            </p:spPr>
          </p:sp>
          <p:sp>
            <p:nvSpPr>
              <p:cNvPr id="666646" name="直接连接符 712726"/>
              <p:cNvSpPr/>
              <p:nvPr/>
            </p:nvSpPr>
            <p:spPr>
              <a:xfrm flipV="1">
                <a:off x="3264" y="1011"/>
                <a:ext cx="340" cy="0"/>
              </a:xfrm>
              <a:prstGeom prst="line">
                <a:avLst/>
              </a:prstGeom>
              <a:ln w="19050" cap="flat" cmpd="sng">
                <a:solidFill>
                  <a:schemeClr val="tx1"/>
                </a:solidFill>
                <a:prstDash val="solid"/>
                <a:round/>
                <a:headEnd type="none" w="med" len="med"/>
                <a:tailEnd type="triangle" w="med" len="med"/>
              </a:ln>
            </p:spPr>
          </p:sp>
          <p:sp>
            <p:nvSpPr>
              <p:cNvPr id="666647" name="直接连接符 712727"/>
              <p:cNvSpPr/>
              <p:nvPr/>
            </p:nvSpPr>
            <p:spPr>
              <a:xfrm>
                <a:off x="4216" y="1019"/>
                <a:ext cx="240" cy="0"/>
              </a:xfrm>
              <a:prstGeom prst="line">
                <a:avLst/>
              </a:prstGeom>
              <a:ln w="19050" cap="flat" cmpd="sng">
                <a:solidFill>
                  <a:schemeClr val="tx1"/>
                </a:solidFill>
                <a:prstDash val="solid"/>
                <a:round/>
                <a:headEnd type="none" w="med" len="med"/>
                <a:tailEnd type="triangle" w="med" len="med"/>
              </a:ln>
            </p:spPr>
          </p:sp>
        </p:grpSp>
        <p:grpSp>
          <p:nvGrpSpPr>
            <p:cNvPr id="666648" name="组合 712728"/>
            <p:cNvGrpSpPr/>
            <p:nvPr/>
          </p:nvGrpSpPr>
          <p:grpSpPr>
            <a:xfrm>
              <a:off x="7" y="1118"/>
              <a:ext cx="5331" cy="475"/>
              <a:chOff x="0" y="0"/>
              <a:chExt cx="5331" cy="475"/>
            </a:xfrm>
          </p:grpSpPr>
          <p:grpSp>
            <p:nvGrpSpPr>
              <p:cNvPr id="666649" name="组合 712729"/>
              <p:cNvGrpSpPr/>
              <p:nvPr/>
            </p:nvGrpSpPr>
            <p:grpSpPr>
              <a:xfrm>
                <a:off x="0" y="16"/>
                <a:ext cx="182" cy="459"/>
                <a:chOff x="0" y="0"/>
                <a:chExt cx="182" cy="459"/>
              </a:xfrm>
            </p:grpSpPr>
            <p:sp>
              <p:nvSpPr>
                <p:cNvPr id="666650" name="直接连接符 712730"/>
                <p:cNvSpPr/>
                <p:nvPr/>
              </p:nvSpPr>
              <p:spPr>
                <a:xfrm>
                  <a:off x="99" y="0"/>
                  <a:ext cx="0" cy="272"/>
                </a:xfrm>
                <a:prstGeom prst="line">
                  <a:avLst/>
                </a:prstGeom>
                <a:ln w="19050" cap="flat" cmpd="sng">
                  <a:solidFill>
                    <a:schemeClr val="tx1"/>
                  </a:solidFill>
                  <a:prstDash val="solid"/>
                  <a:round/>
                  <a:headEnd type="none" w="med" len="med"/>
                  <a:tailEnd type="none" w="med" len="med"/>
                </a:ln>
              </p:spPr>
            </p:sp>
            <p:sp>
              <p:nvSpPr>
                <p:cNvPr id="666651" name="矩形 712731"/>
                <p:cNvSpPr/>
                <p:nvPr/>
              </p:nvSpPr>
              <p:spPr>
                <a:xfrm>
                  <a:off x="0" y="278"/>
                  <a:ext cx="182" cy="181"/>
                </a:xfrm>
                <a:prstGeom prst="rect">
                  <a:avLst/>
                </a:prstGeom>
                <a:solidFill>
                  <a:schemeClr val="bg2"/>
                </a:solidFill>
                <a:ln w="9525" cap="flat" cmpd="sng">
                  <a:solidFill>
                    <a:schemeClr val="tx1"/>
                  </a:solidFill>
                  <a:prstDash val="solid"/>
                  <a:miter/>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nvGrpSpPr>
              <p:cNvPr id="666652" name="组合 712732"/>
              <p:cNvGrpSpPr/>
              <p:nvPr/>
            </p:nvGrpSpPr>
            <p:grpSpPr>
              <a:xfrm>
                <a:off x="280" y="16"/>
                <a:ext cx="182" cy="459"/>
                <a:chOff x="0" y="0"/>
                <a:chExt cx="182" cy="459"/>
              </a:xfrm>
            </p:grpSpPr>
            <p:sp>
              <p:nvSpPr>
                <p:cNvPr id="666653" name="直接连接符 712733"/>
                <p:cNvSpPr/>
                <p:nvPr/>
              </p:nvSpPr>
              <p:spPr>
                <a:xfrm>
                  <a:off x="99" y="0"/>
                  <a:ext cx="0" cy="272"/>
                </a:xfrm>
                <a:prstGeom prst="line">
                  <a:avLst/>
                </a:prstGeom>
                <a:ln w="19050" cap="flat" cmpd="sng">
                  <a:solidFill>
                    <a:schemeClr val="tx1"/>
                  </a:solidFill>
                  <a:prstDash val="solid"/>
                  <a:round/>
                  <a:headEnd type="none" w="med" len="med"/>
                  <a:tailEnd type="none" w="med" len="med"/>
                </a:ln>
              </p:spPr>
            </p:sp>
            <p:sp>
              <p:nvSpPr>
                <p:cNvPr id="666654" name="矩形 712734"/>
                <p:cNvSpPr/>
                <p:nvPr/>
              </p:nvSpPr>
              <p:spPr>
                <a:xfrm>
                  <a:off x="0" y="278"/>
                  <a:ext cx="182" cy="181"/>
                </a:xfrm>
                <a:prstGeom prst="rect">
                  <a:avLst/>
                </a:prstGeom>
                <a:solidFill>
                  <a:schemeClr val="bg2"/>
                </a:solidFill>
                <a:ln w="9525" cap="flat" cmpd="sng">
                  <a:solidFill>
                    <a:schemeClr val="tx1"/>
                  </a:solidFill>
                  <a:prstDash val="solid"/>
                  <a:miter/>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nvGrpSpPr>
              <p:cNvPr id="666655" name="组合 712735"/>
              <p:cNvGrpSpPr/>
              <p:nvPr/>
            </p:nvGrpSpPr>
            <p:grpSpPr>
              <a:xfrm>
                <a:off x="627" y="16"/>
                <a:ext cx="182" cy="459"/>
                <a:chOff x="0" y="0"/>
                <a:chExt cx="182" cy="459"/>
              </a:xfrm>
            </p:grpSpPr>
            <p:sp>
              <p:nvSpPr>
                <p:cNvPr id="666656" name="直接连接符 712736"/>
                <p:cNvSpPr/>
                <p:nvPr/>
              </p:nvSpPr>
              <p:spPr>
                <a:xfrm>
                  <a:off x="99" y="0"/>
                  <a:ext cx="0" cy="272"/>
                </a:xfrm>
                <a:prstGeom prst="line">
                  <a:avLst/>
                </a:prstGeom>
                <a:ln w="19050" cap="flat" cmpd="sng">
                  <a:solidFill>
                    <a:schemeClr val="tx1"/>
                  </a:solidFill>
                  <a:prstDash val="solid"/>
                  <a:round/>
                  <a:headEnd type="none" w="med" len="med"/>
                  <a:tailEnd type="none" w="med" len="med"/>
                </a:ln>
              </p:spPr>
            </p:sp>
            <p:sp>
              <p:nvSpPr>
                <p:cNvPr id="666657" name="矩形 712737"/>
                <p:cNvSpPr/>
                <p:nvPr/>
              </p:nvSpPr>
              <p:spPr>
                <a:xfrm>
                  <a:off x="0" y="278"/>
                  <a:ext cx="182" cy="181"/>
                </a:xfrm>
                <a:prstGeom prst="rect">
                  <a:avLst/>
                </a:prstGeom>
                <a:solidFill>
                  <a:schemeClr val="bg2"/>
                </a:solidFill>
                <a:ln w="9525" cap="flat" cmpd="sng">
                  <a:solidFill>
                    <a:schemeClr val="tx1"/>
                  </a:solidFill>
                  <a:prstDash val="solid"/>
                  <a:miter/>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nvGrpSpPr>
              <p:cNvPr id="666658" name="组合 712738"/>
              <p:cNvGrpSpPr/>
              <p:nvPr/>
            </p:nvGrpSpPr>
            <p:grpSpPr>
              <a:xfrm>
                <a:off x="1195" y="0"/>
                <a:ext cx="182" cy="459"/>
                <a:chOff x="0" y="0"/>
                <a:chExt cx="182" cy="459"/>
              </a:xfrm>
            </p:grpSpPr>
            <p:sp>
              <p:nvSpPr>
                <p:cNvPr id="666659" name="直接连接符 712739"/>
                <p:cNvSpPr/>
                <p:nvPr/>
              </p:nvSpPr>
              <p:spPr>
                <a:xfrm>
                  <a:off x="99" y="0"/>
                  <a:ext cx="0" cy="272"/>
                </a:xfrm>
                <a:prstGeom prst="line">
                  <a:avLst/>
                </a:prstGeom>
                <a:ln w="19050" cap="flat" cmpd="sng">
                  <a:solidFill>
                    <a:schemeClr val="tx1"/>
                  </a:solidFill>
                  <a:prstDash val="solid"/>
                  <a:round/>
                  <a:headEnd type="none" w="med" len="med"/>
                  <a:tailEnd type="none" w="med" len="med"/>
                </a:ln>
              </p:spPr>
            </p:sp>
            <p:sp>
              <p:nvSpPr>
                <p:cNvPr id="666660" name="矩形 712740"/>
                <p:cNvSpPr/>
                <p:nvPr/>
              </p:nvSpPr>
              <p:spPr>
                <a:xfrm>
                  <a:off x="0" y="278"/>
                  <a:ext cx="182" cy="181"/>
                </a:xfrm>
                <a:prstGeom prst="rect">
                  <a:avLst/>
                </a:prstGeom>
                <a:solidFill>
                  <a:schemeClr val="bg2"/>
                </a:solidFill>
                <a:ln w="9525" cap="flat" cmpd="sng">
                  <a:solidFill>
                    <a:schemeClr val="tx1"/>
                  </a:solidFill>
                  <a:prstDash val="solid"/>
                  <a:miter/>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nvGrpSpPr>
              <p:cNvPr id="666661" name="组合 712741"/>
              <p:cNvGrpSpPr/>
              <p:nvPr/>
            </p:nvGrpSpPr>
            <p:grpSpPr>
              <a:xfrm>
                <a:off x="1504" y="0"/>
                <a:ext cx="182" cy="459"/>
                <a:chOff x="0" y="0"/>
                <a:chExt cx="182" cy="459"/>
              </a:xfrm>
            </p:grpSpPr>
            <p:sp>
              <p:nvSpPr>
                <p:cNvPr id="666662" name="直接连接符 712742"/>
                <p:cNvSpPr/>
                <p:nvPr/>
              </p:nvSpPr>
              <p:spPr>
                <a:xfrm>
                  <a:off x="99" y="0"/>
                  <a:ext cx="0" cy="272"/>
                </a:xfrm>
                <a:prstGeom prst="line">
                  <a:avLst/>
                </a:prstGeom>
                <a:ln w="19050" cap="flat" cmpd="sng">
                  <a:solidFill>
                    <a:schemeClr val="tx1"/>
                  </a:solidFill>
                  <a:prstDash val="solid"/>
                  <a:round/>
                  <a:headEnd type="none" w="med" len="med"/>
                  <a:tailEnd type="none" w="med" len="med"/>
                </a:ln>
              </p:spPr>
            </p:sp>
            <p:sp>
              <p:nvSpPr>
                <p:cNvPr id="666663" name="矩形 712743"/>
                <p:cNvSpPr/>
                <p:nvPr/>
              </p:nvSpPr>
              <p:spPr>
                <a:xfrm>
                  <a:off x="0" y="278"/>
                  <a:ext cx="182" cy="181"/>
                </a:xfrm>
                <a:prstGeom prst="rect">
                  <a:avLst/>
                </a:prstGeom>
                <a:solidFill>
                  <a:schemeClr val="bg2"/>
                </a:solidFill>
                <a:ln w="9525" cap="flat" cmpd="sng">
                  <a:solidFill>
                    <a:schemeClr val="tx1"/>
                  </a:solidFill>
                  <a:prstDash val="solid"/>
                  <a:miter/>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nvGrpSpPr>
              <p:cNvPr id="666664" name="组合 712744"/>
              <p:cNvGrpSpPr/>
              <p:nvPr/>
            </p:nvGrpSpPr>
            <p:grpSpPr>
              <a:xfrm>
                <a:off x="1822" y="0"/>
                <a:ext cx="182" cy="459"/>
                <a:chOff x="0" y="0"/>
                <a:chExt cx="182" cy="459"/>
              </a:xfrm>
            </p:grpSpPr>
            <p:sp>
              <p:nvSpPr>
                <p:cNvPr id="666665" name="直接连接符 712745"/>
                <p:cNvSpPr/>
                <p:nvPr/>
              </p:nvSpPr>
              <p:spPr>
                <a:xfrm>
                  <a:off x="99" y="0"/>
                  <a:ext cx="0" cy="272"/>
                </a:xfrm>
                <a:prstGeom prst="line">
                  <a:avLst/>
                </a:prstGeom>
                <a:ln w="19050" cap="flat" cmpd="sng">
                  <a:solidFill>
                    <a:schemeClr val="tx1"/>
                  </a:solidFill>
                  <a:prstDash val="solid"/>
                  <a:round/>
                  <a:headEnd type="none" w="med" len="med"/>
                  <a:tailEnd type="none" w="med" len="med"/>
                </a:ln>
              </p:spPr>
            </p:sp>
            <p:sp>
              <p:nvSpPr>
                <p:cNvPr id="666666" name="矩形 712746"/>
                <p:cNvSpPr/>
                <p:nvPr/>
              </p:nvSpPr>
              <p:spPr>
                <a:xfrm>
                  <a:off x="0" y="278"/>
                  <a:ext cx="182" cy="181"/>
                </a:xfrm>
                <a:prstGeom prst="rect">
                  <a:avLst/>
                </a:prstGeom>
                <a:solidFill>
                  <a:schemeClr val="bg2"/>
                </a:solidFill>
                <a:ln w="9525" cap="flat" cmpd="sng">
                  <a:solidFill>
                    <a:schemeClr val="tx1"/>
                  </a:solidFill>
                  <a:prstDash val="solid"/>
                  <a:miter/>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nvGrpSpPr>
              <p:cNvPr id="666667" name="组合 712747"/>
              <p:cNvGrpSpPr/>
              <p:nvPr/>
            </p:nvGrpSpPr>
            <p:grpSpPr>
              <a:xfrm>
                <a:off x="2374" y="3"/>
                <a:ext cx="182" cy="459"/>
                <a:chOff x="0" y="0"/>
                <a:chExt cx="182" cy="459"/>
              </a:xfrm>
            </p:grpSpPr>
            <p:sp>
              <p:nvSpPr>
                <p:cNvPr id="666668" name="直接连接符 712748"/>
                <p:cNvSpPr/>
                <p:nvPr/>
              </p:nvSpPr>
              <p:spPr>
                <a:xfrm>
                  <a:off x="99" y="0"/>
                  <a:ext cx="0" cy="272"/>
                </a:xfrm>
                <a:prstGeom prst="line">
                  <a:avLst/>
                </a:prstGeom>
                <a:ln w="19050" cap="flat" cmpd="sng">
                  <a:solidFill>
                    <a:schemeClr val="tx1"/>
                  </a:solidFill>
                  <a:prstDash val="solid"/>
                  <a:round/>
                  <a:headEnd type="none" w="med" len="med"/>
                  <a:tailEnd type="none" w="med" len="med"/>
                </a:ln>
              </p:spPr>
            </p:sp>
            <p:sp>
              <p:nvSpPr>
                <p:cNvPr id="666669" name="矩形 712749"/>
                <p:cNvSpPr/>
                <p:nvPr/>
              </p:nvSpPr>
              <p:spPr>
                <a:xfrm>
                  <a:off x="0" y="278"/>
                  <a:ext cx="182" cy="181"/>
                </a:xfrm>
                <a:prstGeom prst="rect">
                  <a:avLst/>
                </a:prstGeom>
                <a:solidFill>
                  <a:schemeClr val="bg2"/>
                </a:solidFill>
                <a:ln w="9525" cap="flat" cmpd="sng">
                  <a:solidFill>
                    <a:schemeClr val="tx1"/>
                  </a:solidFill>
                  <a:prstDash val="solid"/>
                  <a:miter/>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nvGrpSpPr>
              <p:cNvPr id="666670" name="组合 712750"/>
              <p:cNvGrpSpPr/>
              <p:nvPr/>
            </p:nvGrpSpPr>
            <p:grpSpPr>
              <a:xfrm>
                <a:off x="2707" y="3"/>
                <a:ext cx="182" cy="459"/>
                <a:chOff x="0" y="0"/>
                <a:chExt cx="182" cy="459"/>
              </a:xfrm>
            </p:grpSpPr>
            <p:sp>
              <p:nvSpPr>
                <p:cNvPr id="666671" name="直接连接符 712751"/>
                <p:cNvSpPr/>
                <p:nvPr/>
              </p:nvSpPr>
              <p:spPr>
                <a:xfrm>
                  <a:off x="99" y="0"/>
                  <a:ext cx="0" cy="272"/>
                </a:xfrm>
                <a:prstGeom prst="line">
                  <a:avLst/>
                </a:prstGeom>
                <a:ln w="19050" cap="flat" cmpd="sng">
                  <a:solidFill>
                    <a:schemeClr val="tx1"/>
                  </a:solidFill>
                  <a:prstDash val="solid"/>
                  <a:round/>
                  <a:headEnd type="none" w="med" len="med"/>
                  <a:tailEnd type="none" w="med" len="med"/>
                </a:ln>
              </p:spPr>
            </p:sp>
            <p:sp>
              <p:nvSpPr>
                <p:cNvPr id="666672" name="矩形 712752"/>
                <p:cNvSpPr/>
                <p:nvPr/>
              </p:nvSpPr>
              <p:spPr>
                <a:xfrm>
                  <a:off x="0" y="278"/>
                  <a:ext cx="182" cy="181"/>
                </a:xfrm>
                <a:prstGeom prst="rect">
                  <a:avLst/>
                </a:prstGeom>
                <a:solidFill>
                  <a:schemeClr val="bg2"/>
                </a:solidFill>
                <a:ln w="9525" cap="flat" cmpd="sng">
                  <a:solidFill>
                    <a:schemeClr val="tx1"/>
                  </a:solidFill>
                  <a:prstDash val="solid"/>
                  <a:miter/>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nvGrpSpPr>
              <p:cNvPr id="666673" name="组合 712753"/>
              <p:cNvGrpSpPr/>
              <p:nvPr/>
            </p:nvGrpSpPr>
            <p:grpSpPr>
              <a:xfrm>
                <a:off x="3041" y="3"/>
                <a:ext cx="182" cy="459"/>
                <a:chOff x="0" y="0"/>
                <a:chExt cx="182" cy="459"/>
              </a:xfrm>
            </p:grpSpPr>
            <p:sp>
              <p:nvSpPr>
                <p:cNvPr id="666674" name="直接连接符 712754"/>
                <p:cNvSpPr/>
                <p:nvPr/>
              </p:nvSpPr>
              <p:spPr>
                <a:xfrm>
                  <a:off x="99" y="0"/>
                  <a:ext cx="0" cy="272"/>
                </a:xfrm>
                <a:prstGeom prst="line">
                  <a:avLst/>
                </a:prstGeom>
                <a:ln w="19050" cap="flat" cmpd="sng">
                  <a:solidFill>
                    <a:schemeClr val="tx1"/>
                  </a:solidFill>
                  <a:prstDash val="solid"/>
                  <a:round/>
                  <a:headEnd type="none" w="med" len="med"/>
                  <a:tailEnd type="none" w="med" len="med"/>
                </a:ln>
              </p:spPr>
            </p:sp>
            <p:sp>
              <p:nvSpPr>
                <p:cNvPr id="666675" name="矩形 712755"/>
                <p:cNvSpPr/>
                <p:nvPr/>
              </p:nvSpPr>
              <p:spPr>
                <a:xfrm>
                  <a:off x="0" y="278"/>
                  <a:ext cx="182" cy="181"/>
                </a:xfrm>
                <a:prstGeom prst="rect">
                  <a:avLst/>
                </a:prstGeom>
                <a:solidFill>
                  <a:schemeClr val="bg2"/>
                </a:solidFill>
                <a:ln w="9525" cap="flat" cmpd="sng">
                  <a:solidFill>
                    <a:schemeClr val="tx1"/>
                  </a:solidFill>
                  <a:prstDash val="solid"/>
                  <a:miter/>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nvGrpSpPr>
              <p:cNvPr id="666676" name="组合 712756"/>
              <p:cNvGrpSpPr/>
              <p:nvPr/>
            </p:nvGrpSpPr>
            <p:grpSpPr>
              <a:xfrm>
                <a:off x="4506" y="0"/>
                <a:ext cx="182" cy="459"/>
                <a:chOff x="0" y="0"/>
                <a:chExt cx="182" cy="459"/>
              </a:xfrm>
            </p:grpSpPr>
            <p:sp>
              <p:nvSpPr>
                <p:cNvPr id="666677" name="直接连接符 712757"/>
                <p:cNvSpPr/>
                <p:nvPr/>
              </p:nvSpPr>
              <p:spPr>
                <a:xfrm>
                  <a:off x="99" y="0"/>
                  <a:ext cx="0" cy="272"/>
                </a:xfrm>
                <a:prstGeom prst="line">
                  <a:avLst/>
                </a:prstGeom>
                <a:ln w="19050" cap="flat" cmpd="sng">
                  <a:solidFill>
                    <a:schemeClr val="tx1"/>
                  </a:solidFill>
                  <a:prstDash val="solid"/>
                  <a:round/>
                  <a:headEnd type="none" w="med" len="med"/>
                  <a:tailEnd type="none" w="med" len="med"/>
                </a:ln>
              </p:spPr>
            </p:sp>
            <p:sp>
              <p:nvSpPr>
                <p:cNvPr id="666678" name="矩形 712758"/>
                <p:cNvSpPr/>
                <p:nvPr/>
              </p:nvSpPr>
              <p:spPr>
                <a:xfrm>
                  <a:off x="0" y="278"/>
                  <a:ext cx="182" cy="181"/>
                </a:xfrm>
                <a:prstGeom prst="rect">
                  <a:avLst/>
                </a:prstGeom>
                <a:solidFill>
                  <a:schemeClr val="bg2"/>
                </a:solidFill>
                <a:ln w="9525" cap="flat" cmpd="sng">
                  <a:solidFill>
                    <a:schemeClr val="tx1"/>
                  </a:solidFill>
                  <a:prstDash val="solid"/>
                  <a:miter/>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nvGrpSpPr>
              <p:cNvPr id="666679" name="组合 712759"/>
              <p:cNvGrpSpPr/>
              <p:nvPr/>
            </p:nvGrpSpPr>
            <p:grpSpPr>
              <a:xfrm>
                <a:off x="4847" y="0"/>
                <a:ext cx="182" cy="459"/>
                <a:chOff x="0" y="0"/>
                <a:chExt cx="182" cy="459"/>
              </a:xfrm>
            </p:grpSpPr>
            <p:sp>
              <p:nvSpPr>
                <p:cNvPr id="666680" name="直接连接符 712760"/>
                <p:cNvSpPr/>
                <p:nvPr/>
              </p:nvSpPr>
              <p:spPr>
                <a:xfrm>
                  <a:off x="99" y="0"/>
                  <a:ext cx="0" cy="272"/>
                </a:xfrm>
                <a:prstGeom prst="line">
                  <a:avLst/>
                </a:prstGeom>
                <a:ln w="19050" cap="flat" cmpd="sng">
                  <a:solidFill>
                    <a:schemeClr val="tx1"/>
                  </a:solidFill>
                  <a:prstDash val="solid"/>
                  <a:round/>
                  <a:headEnd type="none" w="med" len="med"/>
                  <a:tailEnd type="none" w="med" len="med"/>
                </a:ln>
              </p:spPr>
            </p:sp>
            <p:sp>
              <p:nvSpPr>
                <p:cNvPr id="666681" name="矩形 712761"/>
                <p:cNvSpPr/>
                <p:nvPr/>
              </p:nvSpPr>
              <p:spPr>
                <a:xfrm>
                  <a:off x="0" y="278"/>
                  <a:ext cx="182" cy="181"/>
                </a:xfrm>
                <a:prstGeom prst="rect">
                  <a:avLst/>
                </a:prstGeom>
                <a:solidFill>
                  <a:schemeClr val="bg2"/>
                </a:solidFill>
                <a:ln w="9525" cap="flat" cmpd="sng">
                  <a:solidFill>
                    <a:schemeClr val="tx1"/>
                  </a:solidFill>
                  <a:prstDash val="solid"/>
                  <a:miter/>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nvGrpSpPr>
              <p:cNvPr id="666682" name="组合 712762"/>
              <p:cNvGrpSpPr/>
              <p:nvPr/>
            </p:nvGrpSpPr>
            <p:grpSpPr>
              <a:xfrm>
                <a:off x="5149" y="0"/>
                <a:ext cx="182" cy="459"/>
                <a:chOff x="0" y="0"/>
                <a:chExt cx="182" cy="459"/>
              </a:xfrm>
            </p:grpSpPr>
            <p:sp>
              <p:nvSpPr>
                <p:cNvPr id="666683" name="直接连接符 712763"/>
                <p:cNvSpPr/>
                <p:nvPr/>
              </p:nvSpPr>
              <p:spPr>
                <a:xfrm>
                  <a:off x="99" y="0"/>
                  <a:ext cx="0" cy="272"/>
                </a:xfrm>
                <a:prstGeom prst="line">
                  <a:avLst/>
                </a:prstGeom>
                <a:ln w="19050" cap="flat" cmpd="sng">
                  <a:solidFill>
                    <a:schemeClr val="tx1"/>
                  </a:solidFill>
                  <a:prstDash val="solid"/>
                  <a:round/>
                  <a:headEnd type="none" w="med" len="med"/>
                  <a:tailEnd type="none" w="med" len="med"/>
                </a:ln>
              </p:spPr>
            </p:sp>
            <p:sp>
              <p:nvSpPr>
                <p:cNvPr id="666684" name="矩形 712764"/>
                <p:cNvSpPr/>
                <p:nvPr/>
              </p:nvSpPr>
              <p:spPr>
                <a:xfrm>
                  <a:off x="0" y="278"/>
                  <a:ext cx="182" cy="181"/>
                </a:xfrm>
                <a:prstGeom prst="rect">
                  <a:avLst/>
                </a:prstGeom>
                <a:solidFill>
                  <a:schemeClr val="bg2"/>
                </a:solidFill>
                <a:ln w="9525" cap="flat" cmpd="sng">
                  <a:solidFill>
                    <a:schemeClr val="tx1"/>
                  </a:solidFill>
                  <a:prstDash val="solid"/>
                  <a:miter/>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nvGrpSpPr>
              <p:cNvPr id="666685" name="组合 712765"/>
              <p:cNvGrpSpPr/>
              <p:nvPr/>
            </p:nvGrpSpPr>
            <p:grpSpPr>
              <a:xfrm>
                <a:off x="3681" y="0"/>
                <a:ext cx="182" cy="459"/>
                <a:chOff x="0" y="0"/>
                <a:chExt cx="182" cy="459"/>
              </a:xfrm>
            </p:grpSpPr>
            <p:sp>
              <p:nvSpPr>
                <p:cNvPr id="666686" name="直接连接符 712766"/>
                <p:cNvSpPr/>
                <p:nvPr/>
              </p:nvSpPr>
              <p:spPr>
                <a:xfrm>
                  <a:off x="99" y="0"/>
                  <a:ext cx="0" cy="272"/>
                </a:xfrm>
                <a:prstGeom prst="line">
                  <a:avLst/>
                </a:prstGeom>
                <a:ln w="19050" cap="flat" cmpd="sng">
                  <a:solidFill>
                    <a:schemeClr val="tx1"/>
                  </a:solidFill>
                  <a:prstDash val="solid"/>
                  <a:round/>
                  <a:headEnd type="none" w="med" len="med"/>
                  <a:tailEnd type="none" w="med" len="med"/>
                </a:ln>
              </p:spPr>
            </p:sp>
            <p:sp>
              <p:nvSpPr>
                <p:cNvPr id="666687" name="矩形 712767"/>
                <p:cNvSpPr/>
                <p:nvPr/>
              </p:nvSpPr>
              <p:spPr>
                <a:xfrm>
                  <a:off x="0" y="278"/>
                  <a:ext cx="182" cy="181"/>
                </a:xfrm>
                <a:prstGeom prst="rect">
                  <a:avLst/>
                </a:prstGeom>
                <a:solidFill>
                  <a:schemeClr val="bg2"/>
                </a:solidFill>
                <a:ln w="9525" cap="flat" cmpd="sng">
                  <a:solidFill>
                    <a:schemeClr val="tx1"/>
                  </a:solidFill>
                  <a:prstDash val="solid"/>
                  <a:miter/>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nvGrpSpPr>
              <p:cNvPr id="666688" name="组合 712768"/>
              <p:cNvGrpSpPr/>
              <p:nvPr/>
            </p:nvGrpSpPr>
            <p:grpSpPr>
              <a:xfrm>
                <a:off x="3999" y="0"/>
                <a:ext cx="182" cy="459"/>
                <a:chOff x="0" y="0"/>
                <a:chExt cx="182" cy="459"/>
              </a:xfrm>
            </p:grpSpPr>
            <p:sp>
              <p:nvSpPr>
                <p:cNvPr id="666689" name="直接连接符 712769"/>
                <p:cNvSpPr/>
                <p:nvPr/>
              </p:nvSpPr>
              <p:spPr>
                <a:xfrm>
                  <a:off x="99" y="0"/>
                  <a:ext cx="0" cy="272"/>
                </a:xfrm>
                <a:prstGeom prst="line">
                  <a:avLst/>
                </a:prstGeom>
                <a:ln w="19050" cap="flat" cmpd="sng">
                  <a:solidFill>
                    <a:schemeClr val="tx1"/>
                  </a:solidFill>
                  <a:prstDash val="solid"/>
                  <a:round/>
                  <a:headEnd type="none" w="med" len="med"/>
                  <a:tailEnd type="none" w="med" len="med"/>
                </a:ln>
              </p:spPr>
            </p:sp>
            <p:sp>
              <p:nvSpPr>
                <p:cNvPr id="666690" name="矩形 712770"/>
                <p:cNvSpPr/>
                <p:nvPr/>
              </p:nvSpPr>
              <p:spPr>
                <a:xfrm>
                  <a:off x="0" y="278"/>
                  <a:ext cx="182" cy="181"/>
                </a:xfrm>
                <a:prstGeom prst="rect">
                  <a:avLst/>
                </a:prstGeom>
                <a:solidFill>
                  <a:schemeClr val="bg2"/>
                </a:solidFill>
                <a:ln w="9525" cap="flat" cmpd="sng">
                  <a:solidFill>
                    <a:schemeClr val="tx1"/>
                  </a:solidFill>
                  <a:prstDash val="solid"/>
                  <a:miter/>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gr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7649" name="文本占位符 713729"/>
          <p:cNvSpPr>
            <a:spLocks noGrp="1"/>
          </p:cNvSpPr>
          <p:nvPr>
            <p:ph idx="1"/>
          </p:nvPr>
        </p:nvSpPr>
        <p:spPr>
          <a:xfrm>
            <a:off x="1676400" y="152400"/>
            <a:ext cx="8812213" cy="6096000"/>
          </a:xfrm>
        </p:spPr>
        <p:txBody>
          <a:bodyPr anchor="t"/>
          <a:p>
            <a:pPr marL="0" indent="0">
              <a:lnSpc>
                <a:spcPct val="110000"/>
              </a:lnSpc>
              <a:buNone/>
            </a:pPr>
            <a:r>
              <a:rPr lang="en-US" altLang="x-none" sz="2800" b="1" dirty="0"/>
              <a:t>typedef  enum{branch, left}  NodeType ;</a:t>
            </a:r>
            <a:endParaRPr lang="en-US" altLang="x-none" sz="2800" b="1" dirty="0"/>
          </a:p>
          <a:p>
            <a:pPr marL="0" indent="0">
              <a:lnSpc>
                <a:spcPct val="110000"/>
              </a:lnSpc>
              <a:buNone/>
            </a:pPr>
            <a:r>
              <a:rPr lang="en-US" altLang="x-none" sz="2800" b="1" dirty="0"/>
              <a:t>typedef  struct BPNode</a:t>
            </a:r>
            <a:endParaRPr lang="en-US" altLang="x-none" sz="2800" b="1" dirty="0"/>
          </a:p>
          <a:p>
            <a:pPr marL="355600" lvl="1" indent="0">
              <a:lnSpc>
                <a:spcPct val="110000"/>
              </a:lnSpc>
              <a:buNone/>
            </a:pPr>
            <a:r>
              <a:rPr lang="en-US" altLang="x-none" b="1" dirty="0"/>
              <a:t>{   NodeTag   tag ;     </a:t>
            </a:r>
            <a:r>
              <a:rPr lang="en-US" altLang="x-none" sz="2400" b="1" dirty="0"/>
              <a:t>/*   </a:t>
            </a:r>
            <a:r>
              <a:rPr lang="zh-CN" altLang="en-US" sz="2400" b="1" dirty="0"/>
              <a:t>结点标志   *</a:t>
            </a:r>
            <a:r>
              <a:rPr lang="en-US" altLang="x-none" sz="2400" b="1" dirty="0"/>
              <a:t>/</a:t>
            </a:r>
            <a:endParaRPr lang="en-US" altLang="x-none" sz="2400" b="1" dirty="0"/>
          </a:p>
          <a:p>
            <a:pPr marL="723900" lvl="2" indent="0">
              <a:lnSpc>
                <a:spcPct val="110000"/>
              </a:lnSpc>
              <a:buNone/>
            </a:pPr>
            <a:r>
              <a:rPr lang="en-US" altLang="x-none" sz="2800" b="1" dirty="0"/>
              <a:t>int   keynum ;   </a:t>
            </a:r>
            <a:r>
              <a:rPr lang="en-US" altLang="x-none" b="1" dirty="0"/>
              <a:t>/*   </a:t>
            </a:r>
            <a:r>
              <a:rPr lang="zh-CN" altLang="en-US" b="1" dirty="0"/>
              <a:t>结点中关键字的个数   *</a:t>
            </a:r>
            <a:r>
              <a:rPr lang="en-US" altLang="x-none" b="1" dirty="0"/>
              <a:t>/</a:t>
            </a:r>
            <a:endParaRPr lang="en-US" altLang="x-none" b="1" dirty="0"/>
          </a:p>
          <a:p>
            <a:pPr marL="723900" lvl="2" indent="0">
              <a:lnSpc>
                <a:spcPct val="110000"/>
              </a:lnSpc>
              <a:buNone/>
            </a:pPr>
            <a:r>
              <a:rPr lang="en-US" altLang="x-none" sz="2800" b="1" dirty="0"/>
              <a:t>struct BTNode  *parent ;    </a:t>
            </a:r>
            <a:r>
              <a:rPr lang="en-US" altLang="x-none" b="1" dirty="0"/>
              <a:t>/*   </a:t>
            </a:r>
            <a:r>
              <a:rPr lang="zh-CN" altLang="en-US" b="1" dirty="0"/>
              <a:t>指向父结点的指针   *</a:t>
            </a:r>
            <a:r>
              <a:rPr lang="en-US" altLang="x-none" b="1" dirty="0"/>
              <a:t>/</a:t>
            </a:r>
            <a:endParaRPr lang="en-US" altLang="x-none" b="1" dirty="0"/>
          </a:p>
          <a:p>
            <a:pPr marL="723900" lvl="2" indent="0">
              <a:lnSpc>
                <a:spcPct val="110000"/>
              </a:lnSpc>
              <a:buNone/>
            </a:pPr>
            <a:r>
              <a:rPr lang="en-US" altLang="x-none" sz="2800" b="1" dirty="0"/>
              <a:t>KeyType  key[M+1] ;     </a:t>
            </a:r>
            <a:r>
              <a:rPr lang="en-US" altLang="x-none" b="1" dirty="0"/>
              <a:t>/*   </a:t>
            </a:r>
            <a:r>
              <a:rPr lang="zh-CN" altLang="en-US" b="1" dirty="0"/>
              <a:t>组关键字向量</a:t>
            </a:r>
            <a:r>
              <a:rPr lang="en-US" altLang="x-none" b="1" dirty="0"/>
              <a:t>,key[0]</a:t>
            </a:r>
            <a:r>
              <a:rPr lang="zh-CN" altLang="en-US" b="1" dirty="0"/>
              <a:t>未用  *</a:t>
            </a:r>
            <a:r>
              <a:rPr lang="en-US" altLang="x-none" b="1" dirty="0"/>
              <a:t>/</a:t>
            </a:r>
            <a:endParaRPr lang="en-US" altLang="x-none" b="1" dirty="0"/>
          </a:p>
          <a:p>
            <a:pPr marL="723900" lvl="2" indent="0">
              <a:lnSpc>
                <a:spcPct val="110000"/>
              </a:lnSpc>
              <a:buNone/>
            </a:pPr>
            <a:r>
              <a:rPr lang="en-US" altLang="x-none" sz="2800" b="1" dirty="0"/>
              <a:t>union pointer</a:t>
            </a:r>
            <a:endParaRPr lang="en-US" altLang="x-none" sz="2800" b="1" dirty="0"/>
          </a:p>
          <a:p>
            <a:pPr marL="1079500" lvl="3" indent="0">
              <a:lnSpc>
                <a:spcPct val="110000"/>
              </a:lnSpc>
              <a:buNone/>
            </a:pPr>
            <a:r>
              <a:rPr lang="en-US" altLang="x-none" sz="2800" b="1" dirty="0"/>
              <a:t>{   struct BTNode  *ptr[M+1] ; </a:t>
            </a:r>
            <a:r>
              <a:rPr lang="en-US" altLang="x-none" sz="2400" b="1" dirty="0"/>
              <a:t>/*   </a:t>
            </a:r>
            <a:r>
              <a:rPr lang="zh-CN" altLang="en-US" sz="2400" b="1" dirty="0"/>
              <a:t>子树指针向量  *</a:t>
            </a:r>
            <a:r>
              <a:rPr lang="en-US" altLang="x-none" sz="2400" b="1" dirty="0"/>
              <a:t>/</a:t>
            </a:r>
            <a:endParaRPr lang="en-US" altLang="x-none" sz="2400" b="1" dirty="0"/>
          </a:p>
          <a:p>
            <a:pPr marL="1435100" lvl="4" indent="0">
              <a:lnSpc>
                <a:spcPct val="110000"/>
              </a:lnSpc>
              <a:buNone/>
            </a:pPr>
            <a:r>
              <a:rPr lang="en-US" altLang="x-none" sz="2800" b="1" dirty="0"/>
              <a:t>RecType   *recptr[M+1] ;  </a:t>
            </a:r>
            <a:r>
              <a:rPr lang="en-US" altLang="x-none" sz="2400" b="1" dirty="0"/>
              <a:t>/*   recptr[0]</a:t>
            </a:r>
            <a:r>
              <a:rPr lang="zh-CN" altLang="en-US" sz="2400" b="1" dirty="0"/>
              <a:t>未用   *</a:t>
            </a:r>
            <a:r>
              <a:rPr lang="en-US" altLang="x-none" sz="2400" b="1" dirty="0"/>
              <a:t>/</a:t>
            </a:r>
            <a:endParaRPr lang="en-US" altLang="x-none" sz="2400" b="1" dirty="0"/>
          </a:p>
          <a:p>
            <a:pPr marL="1079500" lvl="3" indent="0">
              <a:lnSpc>
                <a:spcPct val="110000"/>
              </a:lnSpc>
              <a:buNone/>
            </a:pPr>
            <a:r>
              <a:rPr lang="en-US" altLang="x-none" sz="2800" b="1" dirty="0"/>
              <a:t>}ptrType ;    </a:t>
            </a:r>
            <a:r>
              <a:rPr lang="en-US" altLang="x-none" sz="2400" b="1" dirty="0"/>
              <a:t>/*   </a:t>
            </a:r>
            <a:r>
              <a:rPr lang="zh-CN" altLang="en-US" sz="2400" b="1" dirty="0"/>
              <a:t>用联合体定义子树指针和记录指针  *</a:t>
            </a:r>
            <a:r>
              <a:rPr lang="en-US" altLang="x-none" sz="2400" b="1" dirty="0"/>
              <a:t>/</a:t>
            </a:r>
            <a:endParaRPr lang="en-US" altLang="x-none" sz="2400" b="1" dirty="0"/>
          </a:p>
          <a:p>
            <a:pPr marL="355600" lvl="1" indent="0">
              <a:lnSpc>
                <a:spcPct val="110000"/>
              </a:lnSpc>
              <a:buNone/>
            </a:pPr>
            <a:r>
              <a:rPr lang="en-US" altLang="x-none" b="1" dirty="0"/>
              <a:t>}BPNode</a:t>
            </a:r>
            <a:r>
              <a:rPr lang="en-US" altLang="x-none" sz="2400" b="1" dirty="0"/>
              <a:t> ;</a:t>
            </a:r>
            <a:endParaRPr lang="en-US" altLang="x-none" sz="2400" b="1"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8673" name="文本占位符 714753"/>
          <p:cNvSpPr>
            <a:spLocks noGrp="1"/>
          </p:cNvSpPr>
          <p:nvPr>
            <p:ph idx="1"/>
          </p:nvPr>
        </p:nvSpPr>
        <p:spPr>
          <a:xfrm>
            <a:off x="1676400" y="152400"/>
            <a:ext cx="8812213" cy="6324600"/>
          </a:xfrm>
        </p:spPr>
        <p:txBody>
          <a:bodyPr anchor="t"/>
          <a:p>
            <a:pPr marL="0" indent="0">
              <a:spcBef>
                <a:spcPct val="10000"/>
              </a:spcBef>
              <a:buNone/>
            </a:pPr>
            <a:r>
              <a:rPr lang="zh-CN" altLang="en-US" b="1" dirty="0">
                <a:latin typeface="宋体" panose="02010600030101010101" pitchFamily="2" charset="-122"/>
              </a:rPr>
              <a:t>    </a:t>
            </a:r>
            <a:r>
              <a:rPr lang="zh-CN" altLang="en-US" sz="2800" b="1" dirty="0">
                <a:latin typeface="宋体" panose="02010600030101010101" pitchFamily="2" charset="-122"/>
              </a:rPr>
              <a:t>与</a:t>
            </a:r>
            <a:r>
              <a:rPr lang="en-US" altLang="x-none" sz="2800" b="1" dirty="0"/>
              <a:t>B_</a:t>
            </a:r>
            <a:r>
              <a:rPr lang="zh-CN" altLang="en-US" sz="2800" b="1" dirty="0"/>
              <a:t>树相比</a:t>
            </a:r>
            <a:r>
              <a:rPr lang="zh-CN" altLang="en-US" sz="2800" b="1" dirty="0">
                <a:latin typeface="宋体" panose="02010600030101010101" pitchFamily="2" charset="-122"/>
              </a:rPr>
              <a:t>，对</a:t>
            </a:r>
            <a:r>
              <a:rPr lang="en-US" altLang="x-none" sz="2800" b="1" dirty="0"/>
              <a:t>B</a:t>
            </a:r>
            <a:r>
              <a:rPr lang="en-US" altLang="x-none" sz="2800" b="1" baseline="26000" dirty="0"/>
              <a:t>+</a:t>
            </a:r>
            <a:r>
              <a:rPr lang="zh-CN" altLang="en-US" sz="2800" b="1" dirty="0"/>
              <a:t>树不仅可以从根结点开始</a:t>
            </a:r>
            <a:r>
              <a:rPr lang="zh-CN" altLang="en-US" sz="2800" b="1" dirty="0">
                <a:latin typeface="宋体" panose="02010600030101010101" pitchFamily="2" charset="-122"/>
              </a:rPr>
              <a:t>按关键字随机查找，而且可以从最小关键字起，按</a:t>
            </a:r>
            <a:r>
              <a:rPr lang="zh-CN" altLang="en-US" sz="2800" b="1" dirty="0"/>
              <a:t>叶子结点的链接顺序进行顺序查找</a:t>
            </a:r>
            <a:r>
              <a:rPr lang="zh-CN" altLang="en-US" sz="2800" b="1" dirty="0">
                <a:latin typeface="宋体" panose="02010600030101010101" pitchFamily="2" charset="-122"/>
              </a:rPr>
              <a:t>。在</a:t>
            </a:r>
            <a:r>
              <a:rPr lang="en-US" altLang="x-none" sz="2800" b="1" dirty="0"/>
              <a:t>B</a:t>
            </a:r>
            <a:r>
              <a:rPr lang="en-US" altLang="x-none" sz="2800" b="1" baseline="26000" dirty="0"/>
              <a:t>+</a:t>
            </a:r>
            <a:r>
              <a:rPr lang="zh-CN" altLang="en-US" sz="2800" b="1" dirty="0"/>
              <a:t>树上进行随机查找、插入、删除的过程基本上和</a:t>
            </a:r>
            <a:r>
              <a:rPr lang="en-US" altLang="x-none" sz="2800" b="1" dirty="0"/>
              <a:t>B_</a:t>
            </a:r>
            <a:r>
              <a:rPr lang="zh-CN" altLang="en-US" sz="2800" b="1" dirty="0"/>
              <a:t>树类似</a:t>
            </a:r>
            <a:r>
              <a:rPr lang="zh-CN" altLang="en-US" sz="2800" b="1" dirty="0">
                <a:latin typeface="宋体" panose="02010600030101010101" pitchFamily="2" charset="-122"/>
              </a:rPr>
              <a:t>。</a:t>
            </a:r>
            <a:endParaRPr lang="zh-CN" altLang="en-US" sz="2800" b="1" dirty="0"/>
          </a:p>
          <a:p>
            <a:pPr marL="0" indent="0">
              <a:spcBef>
                <a:spcPct val="10000"/>
              </a:spcBef>
              <a:buNone/>
            </a:pPr>
            <a:r>
              <a:rPr lang="zh-CN" altLang="en-US" sz="2800" b="1" dirty="0">
                <a:latin typeface="宋体" panose="02010600030101010101" pitchFamily="2" charset="-122"/>
              </a:rPr>
              <a:t>    在</a:t>
            </a:r>
            <a:r>
              <a:rPr lang="en-US" altLang="x-none" sz="2800" b="1" dirty="0"/>
              <a:t>B</a:t>
            </a:r>
            <a:r>
              <a:rPr lang="en-US" altLang="x-none" sz="2800" b="1" baseline="26000" dirty="0"/>
              <a:t>+</a:t>
            </a:r>
            <a:r>
              <a:rPr lang="zh-CN" altLang="en-US" sz="2800" b="1" dirty="0"/>
              <a:t>树上进行随机查找时</a:t>
            </a:r>
            <a:r>
              <a:rPr lang="zh-CN" altLang="en-US" sz="2800" b="1" dirty="0">
                <a:latin typeface="宋体" panose="02010600030101010101" pitchFamily="2" charset="-122"/>
              </a:rPr>
              <a:t>，若非</a:t>
            </a:r>
            <a:r>
              <a:rPr lang="zh-CN" altLang="en-US" sz="2800" b="1" dirty="0"/>
              <a:t>叶子结点的关键字等于给定的</a:t>
            </a:r>
            <a:r>
              <a:rPr lang="en-US" altLang="x-none" sz="2800" b="1" dirty="0"/>
              <a:t>K</a:t>
            </a:r>
            <a:r>
              <a:rPr lang="zh-CN" altLang="en-US" sz="2800" b="1" dirty="0"/>
              <a:t>值</a:t>
            </a:r>
            <a:r>
              <a:rPr lang="zh-CN" altLang="en-US" sz="2800" b="1" dirty="0">
                <a:latin typeface="宋体" panose="02010600030101010101" pitchFamily="2" charset="-122"/>
              </a:rPr>
              <a:t>，并不终止，而是继续向下直到</a:t>
            </a:r>
            <a:r>
              <a:rPr lang="zh-CN" altLang="en-US" sz="2800" b="1" dirty="0"/>
              <a:t>叶子结点</a:t>
            </a:r>
            <a:r>
              <a:rPr lang="en-US" altLang="x-none" sz="2800" b="1" dirty="0"/>
              <a:t>(</a:t>
            </a:r>
            <a:r>
              <a:rPr lang="zh-CN" altLang="en-US" sz="2800" b="1" dirty="0"/>
              <a:t>只有叶子结点才存储记录</a:t>
            </a:r>
            <a:r>
              <a:rPr lang="en-US" altLang="x-none" sz="2800" b="1" dirty="0"/>
              <a:t>) </a:t>
            </a:r>
            <a:r>
              <a:rPr lang="zh-CN" altLang="en-US" sz="2800" b="1" dirty="0">
                <a:latin typeface="宋体" panose="02010600030101010101" pitchFamily="2" charset="-122"/>
              </a:rPr>
              <a:t>，</a:t>
            </a:r>
            <a:r>
              <a:rPr lang="zh-CN" altLang="en-US" sz="2800" b="1" dirty="0"/>
              <a:t> 即无论查找成功与否</a:t>
            </a:r>
            <a:r>
              <a:rPr lang="zh-CN" altLang="en-US" sz="2800" b="1" dirty="0">
                <a:latin typeface="宋体" panose="02010600030101010101" pitchFamily="2" charset="-122"/>
              </a:rPr>
              <a:t>，都走了一条从根结点到</a:t>
            </a:r>
            <a:r>
              <a:rPr lang="zh-CN" altLang="en-US" sz="2800" b="1" dirty="0"/>
              <a:t>叶子结点的路径</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spcBef>
                <a:spcPct val="10000"/>
              </a:spcBef>
              <a:buNone/>
            </a:pPr>
            <a:r>
              <a:rPr lang="zh-CN" altLang="en-US" sz="2800" b="1" dirty="0">
                <a:latin typeface="宋体" panose="02010600030101010101" pitchFamily="2" charset="-122"/>
              </a:rPr>
              <a:t>    </a:t>
            </a:r>
            <a:r>
              <a:rPr lang="en-US" altLang="x-none" sz="2800" b="1" dirty="0"/>
              <a:t>B</a:t>
            </a:r>
            <a:r>
              <a:rPr lang="en-US" altLang="x-none" sz="2800" b="1" baseline="26000" dirty="0"/>
              <a:t>+</a:t>
            </a:r>
            <a:r>
              <a:rPr lang="zh-CN" altLang="en-US" sz="2800" b="1" dirty="0"/>
              <a:t>树的插入</a:t>
            </a:r>
            <a:r>
              <a:rPr lang="zh-CN" altLang="en-US" sz="2800" b="1" dirty="0">
                <a:latin typeface="宋体" panose="02010600030101010101" pitchFamily="2" charset="-122"/>
              </a:rPr>
              <a:t>仅仅在</a:t>
            </a:r>
            <a:r>
              <a:rPr lang="zh-CN" altLang="en-US" sz="2800" b="1" dirty="0"/>
              <a:t>叶子结点上进行</a:t>
            </a:r>
            <a:r>
              <a:rPr lang="zh-CN" altLang="en-US" sz="2800" b="1" dirty="0">
                <a:latin typeface="宋体" panose="02010600030101010101" pitchFamily="2" charset="-122"/>
              </a:rPr>
              <a:t>。当</a:t>
            </a:r>
            <a:r>
              <a:rPr lang="zh-CN" altLang="en-US" sz="2800" b="1" dirty="0"/>
              <a:t>叶子结点中的关键字个数</a:t>
            </a:r>
            <a:r>
              <a:rPr lang="zh-CN" altLang="en-US" sz="2800" b="1" dirty="0">
                <a:solidFill>
                  <a:schemeClr val="folHlink"/>
                </a:solidFill>
              </a:rPr>
              <a:t>大于</a:t>
            </a:r>
            <a:r>
              <a:rPr lang="en-US" altLang="x-none" sz="2800" b="1" dirty="0">
                <a:solidFill>
                  <a:schemeClr val="folHlink"/>
                </a:solidFill>
              </a:rPr>
              <a:t>m</a:t>
            </a:r>
            <a:r>
              <a:rPr lang="zh-CN" altLang="en-US" sz="2800" b="1" dirty="0"/>
              <a:t>时</a:t>
            </a:r>
            <a:r>
              <a:rPr lang="zh-CN" altLang="en-US" sz="2800" b="1" dirty="0">
                <a:latin typeface="宋体" panose="02010600030101010101" pitchFamily="2" charset="-122"/>
              </a:rPr>
              <a:t>，“分裂”为两个结点，两个</a:t>
            </a:r>
            <a:r>
              <a:rPr lang="zh-CN" altLang="en-US" sz="2800" b="1" dirty="0"/>
              <a:t>结点中所含有的关键字个数分别是</a:t>
            </a:r>
            <a:r>
              <a:rPr lang="zh-CN" altLang="en-US" sz="2800" b="1" dirty="0">
                <a:solidFill>
                  <a:schemeClr val="accent1"/>
                </a:solidFill>
                <a:sym typeface="Symbol" panose="05050102010706020507" pitchFamily="2" charset="2"/>
              </a:rPr>
              <a:t></a:t>
            </a:r>
            <a:r>
              <a:rPr lang="en-US" altLang="x-none" sz="2800" b="1" dirty="0">
                <a:solidFill>
                  <a:schemeClr val="accent1"/>
                </a:solidFill>
                <a:ea typeface="Arial Unicode MS" panose="020B0604020202020204" charset="-122"/>
              </a:rPr>
              <a:t>(</a:t>
            </a:r>
            <a:r>
              <a:rPr lang="en-US" altLang="x-none" sz="2800" b="1" dirty="0">
                <a:solidFill>
                  <a:schemeClr val="accent1"/>
                </a:solidFill>
              </a:rPr>
              <a:t>m+1)/2</a:t>
            </a:r>
            <a:r>
              <a:rPr lang="en-US" altLang="x-none" sz="2800" b="1" dirty="0">
                <a:solidFill>
                  <a:schemeClr val="accent1"/>
                </a:solidFill>
                <a:sym typeface="Symbol" panose="05050102010706020507" pitchFamily="2" charset="2"/>
              </a:rPr>
              <a:t></a:t>
            </a:r>
            <a:r>
              <a:rPr lang="zh-CN" altLang="en-US" sz="2800" b="1" dirty="0"/>
              <a:t>和</a:t>
            </a:r>
            <a:r>
              <a:rPr lang="zh-CN" altLang="en-US" sz="2800" b="1" dirty="0">
                <a:solidFill>
                  <a:schemeClr val="folHlink"/>
                </a:solidFill>
                <a:ea typeface="楷体_GB2312" pitchFamily="1" charset="-122"/>
                <a:sym typeface="Symbol" panose="05050102010706020507" pitchFamily="2" charset="2"/>
              </a:rPr>
              <a:t> </a:t>
            </a:r>
            <a:r>
              <a:rPr lang="en-US" altLang="x-none" sz="2800" b="1" dirty="0">
                <a:solidFill>
                  <a:schemeClr val="folHlink"/>
                </a:solidFill>
                <a:ea typeface="楷体_GB2312" pitchFamily="1" charset="-122"/>
              </a:rPr>
              <a:t>(</a:t>
            </a:r>
            <a:r>
              <a:rPr lang="en-US" altLang="x-none" sz="2800" b="1" dirty="0">
                <a:solidFill>
                  <a:schemeClr val="folHlink"/>
                </a:solidFill>
              </a:rPr>
              <a:t>m+1)/2</a:t>
            </a:r>
            <a:r>
              <a:rPr lang="en-US" altLang="x-none" sz="2800" b="1" dirty="0">
                <a:solidFill>
                  <a:schemeClr val="folHlink"/>
                </a:solidFill>
                <a:ea typeface="楷体_GB2312" pitchFamily="1" charset="-122"/>
                <a:sym typeface="Symbol" panose="05050102010706020507" pitchFamily="2" charset="2"/>
              </a:rPr>
              <a:t></a:t>
            </a:r>
            <a:r>
              <a:rPr lang="en-US" altLang="x-none" sz="2800" b="1" dirty="0">
                <a:solidFill>
                  <a:schemeClr val="accent1"/>
                </a:solidFill>
                <a:ea typeface="Arial Unicode MS" panose="020B0604020202020204" charset="-122"/>
              </a:rPr>
              <a:t> </a:t>
            </a:r>
            <a:r>
              <a:rPr lang="zh-CN" altLang="en-US" sz="2800" b="1" dirty="0">
                <a:latin typeface="宋体" panose="02010600030101010101" pitchFamily="2" charset="-122"/>
              </a:rPr>
              <a:t>，且将这两个</a:t>
            </a:r>
            <a:r>
              <a:rPr lang="zh-CN" altLang="en-US" sz="2800" b="1" dirty="0"/>
              <a:t>结点中的最大关键字提升到父结点中</a:t>
            </a:r>
            <a:r>
              <a:rPr lang="zh-CN" altLang="en-US" sz="2800" b="1" dirty="0">
                <a:latin typeface="宋体" panose="02010600030101010101" pitchFamily="2" charset="-122"/>
              </a:rPr>
              <a:t>，用来替代原结点在父结点中所对应的关键字。提升后父结点又可能会分裂，依次类推。</a:t>
            </a:r>
            <a:endParaRPr lang="zh-CN" altLang="en-US" sz="2800" b="1" dirty="0">
              <a:latin typeface="宋体" panose="02010600030101010101" pitchFamily="2" charset="-122"/>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5778" name="标题 715777"/>
          <p:cNvSpPr>
            <a:spLocks noGrp="1"/>
          </p:cNvSpPr>
          <p:nvPr>
            <p:ph type="title"/>
          </p:nvPr>
        </p:nvSpPr>
        <p:spPr>
          <a:xfrm>
            <a:off x="2286000" y="150813"/>
            <a:ext cx="6905625" cy="830263"/>
          </a:xfrm>
        </p:spPr>
        <p:txBody>
          <a:bodyPr lIns="92075" tIns="46038" rIns="92075" bIns="46038" anchor="ctr"/>
          <a:p>
            <a:pPr fontAlgn="base"/>
            <a:r>
              <a:rPr lang="en-US" altLang="x-none" sz="5400" b="1" strike="noStrike" noProof="1" dirty="0">
                <a:latin typeface="Times New Roman" panose="02020603050405020304" pitchFamily="2" charset="0"/>
              </a:rPr>
              <a:t>9. 6</a:t>
            </a:r>
            <a:r>
              <a:rPr lang="en-US" altLang="x-none" sz="5400" b="1" strike="noStrike" noProof="1" dirty="0"/>
              <a:t>  </a:t>
            </a:r>
            <a:r>
              <a:rPr lang="zh-CN" altLang="en-US" sz="5400" b="1" strike="noStrike" noProof="1" dirty="0">
                <a:latin typeface="楷体_GB2312" pitchFamily="1" charset="-122"/>
                <a:ea typeface="楷体_GB2312" pitchFamily="1" charset="-122"/>
              </a:rPr>
              <a:t>哈希</a:t>
            </a:r>
            <a:r>
              <a:rPr lang="en-US" altLang="x-none" sz="5400" b="1" strike="noStrike" noProof="1" dirty="0">
                <a:latin typeface="楷体_GB2312" pitchFamily="1" charset="-122"/>
                <a:ea typeface="楷体_GB2312" pitchFamily="1" charset="-122"/>
              </a:rPr>
              <a:t>(</a:t>
            </a:r>
            <a:r>
              <a:rPr lang="zh-CN" altLang="en-US" sz="5400" b="1" strike="noStrike" noProof="1" dirty="0">
                <a:latin typeface="楷体_GB2312" pitchFamily="1" charset="-122"/>
                <a:ea typeface="楷体_GB2312" pitchFamily="1" charset="-122"/>
              </a:rPr>
              <a:t>散列</a:t>
            </a:r>
            <a:r>
              <a:rPr lang="en-US" altLang="x-none" sz="5400" b="1" strike="noStrike" noProof="1" dirty="0">
                <a:latin typeface="楷体_GB2312" pitchFamily="1" charset="-122"/>
                <a:ea typeface="楷体_GB2312" pitchFamily="1" charset="-122"/>
              </a:rPr>
              <a:t>)</a:t>
            </a:r>
            <a:r>
              <a:rPr lang="zh-CN" altLang="en-US" sz="5400" b="1" strike="noStrike" noProof="1" dirty="0">
                <a:latin typeface="楷体_GB2312" pitchFamily="1" charset="-122"/>
                <a:ea typeface="楷体_GB2312" pitchFamily="1" charset="-122"/>
              </a:rPr>
              <a:t>查找</a:t>
            </a:r>
            <a:endParaRPr lang="zh-CN" altLang="en-US" sz="5400" b="1" strike="noStrike" noProof="1" dirty="0">
              <a:latin typeface="楷体_GB2312" pitchFamily="1" charset="-122"/>
              <a:ea typeface="楷体_GB2312" pitchFamily="1" charset="-122"/>
            </a:endParaRPr>
          </a:p>
        </p:txBody>
      </p:sp>
      <p:sp>
        <p:nvSpPr>
          <p:cNvPr id="669698" name="矩形 715778"/>
          <p:cNvSpPr/>
          <p:nvPr/>
        </p:nvSpPr>
        <p:spPr>
          <a:xfrm>
            <a:off x="1676400" y="1068388"/>
            <a:ext cx="8839200" cy="1579880"/>
          </a:xfrm>
          <a:prstGeom prst="rect">
            <a:avLst/>
          </a:prstGeom>
          <a:noFill/>
          <a:ln w="9525">
            <a:noFill/>
          </a:ln>
        </p:spPr>
        <p:txBody>
          <a:bodyPr lIns="92075" tIns="46038" rIns="92075" bIns="46038" anchor="t">
            <a:spAutoFit/>
          </a:bodyPr>
          <a:p>
            <a:pPr>
              <a:lnSpc>
                <a:spcPct val="110000"/>
              </a:lnSpc>
              <a:spcBef>
                <a:spcPct val="20000"/>
              </a:spcBef>
              <a:buClr>
                <a:schemeClr val="tx1"/>
              </a:buClr>
              <a:buSzPct val="90000"/>
            </a:pPr>
            <a:r>
              <a:rPr lang="zh-CN" altLang="en-US" sz="3200" b="1" dirty="0">
                <a:solidFill>
                  <a:schemeClr val="folHlink"/>
                </a:solidFill>
                <a:latin typeface="Times New Roman" panose="02020603050405020304" pitchFamily="2" charset="0"/>
                <a:ea typeface="宋体" panose="02010600030101010101" pitchFamily="2" charset="-122"/>
              </a:rPr>
              <a:t>      基本思想</a:t>
            </a:r>
            <a:r>
              <a:rPr lang="zh-CN" altLang="en-US" sz="32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在记录的存储地址和它的关键字之间建立一个确定的对应关系；这样，不经过比较，一次存取就能得到所查元素的查找方法</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
        <p:nvSpPr>
          <p:cNvPr id="669699" name="文本框 715779"/>
          <p:cNvSpPr txBox="1"/>
          <p:nvPr/>
        </p:nvSpPr>
        <p:spPr>
          <a:xfrm>
            <a:off x="3436938" y="2755900"/>
            <a:ext cx="4618990" cy="460375"/>
          </a:xfrm>
          <a:prstGeom prst="rect">
            <a:avLst/>
          </a:prstGeom>
          <a:noFill/>
          <a:ln w="9525">
            <a:noFill/>
          </a:ln>
        </p:spPr>
        <p:txBody>
          <a:bodyPr wrap="none" anchor="t">
            <a:spAutoFit/>
          </a:bodyPr>
          <a:p>
            <a:r>
              <a:rPr lang="zh-CN" altLang="en-US" sz="2400" b="1" dirty="0">
                <a:latin typeface="Times New Roman" panose="02020603050405020304" pitchFamily="2" charset="0"/>
                <a:ea typeface="宋体" panose="02010600030101010101" pitchFamily="2" charset="-122"/>
              </a:rPr>
              <a:t>例  </a:t>
            </a:r>
            <a:r>
              <a:rPr lang="en-US" altLang="x-none" sz="2400" b="1" dirty="0">
                <a:latin typeface="Times New Roman" panose="02020603050405020304" pitchFamily="2" charset="0"/>
                <a:ea typeface="宋体" panose="02010600030101010101" pitchFamily="2" charset="-122"/>
              </a:rPr>
              <a:t>30</a:t>
            </a:r>
            <a:r>
              <a:rPr lang="zh-CN" altLang="en-US" sz="2400" b="1" dirty="0">
                <a:latin typeface="Times New Roman" panose="02020603050405020304" pitchFamily="2" charset="0"/>
                <a:ea typeface="宋体" panose="02010600030101010101" pitchFamily="2" charset="-122"/>
              </a:rPr>
              <a:t>个地区的各民族人口统计表</a:t>
            </a:r>
            <a:endParaRPr lang="zh-CN" altLang="en-US" sz="2400" b="1" dirty="0">
              <a:latin typeface="Times New Roman" panose="02020603050405020304" pitchFamily="2" charset="0"/>
              <a:ea typeface="宋体" panose="02010600030101010101" pitchFamily="2" charset="-122"/>
            </a:endParaRPr>
          </a:p>
        </p:txBody>
      </p:sp>
      <p:sp>
        <p:nvSpPr>
          <p:cNvPr id="715781" name="矩形标注 715780"/>
          <p:cNvSpPr/>
          <p:nvPr/>
        </p:nvSpPr>
        <p:spPr>
          <a:xfrm>
            <a:off x="1636713" y="5544186"/>
            <a:ext cx="3925887" cy="1198879"/>
          </a:xfrm>
          <a:prstGeom prst="wedgeRectCallout">
            <a:avLst>
              <a:gd name="adj1" fmla="val -9889"/>
              <a:gd name="adj2" fmla="val -94106"/>
            </a:avLst>
          </a:prstGeom>
          <a:noFill/>
          <a:ln w="9525" cap="flat" cmpd="sng">
            <a:solidFill>
              <a:schemeClr val="tx1"/>
            </a:solidFill>
            <a:prstDash val="solid"/>
            <a:miter/>
            <a:headEnd type="none" w="med" len="med"/>
            <a:tailEnd type="none" w="med" len="med"/>
          </a:ln>
        </p:spPr>
        <p:txBody>
          <a:bodyPr anchor="ctr">
            <a:spAutoFit/>
          </a:bodyPr>
          <a:p>
            <a:r>
              <a:rPr lang="zh-CN" altLang="en-US" sz="2400" b="1" dirty="0">
                <a:latin typeface="Times New Roman" panose="02020603050405020304" pitchFamily="2" charset="0"/>
                <a:ea typeface="宋体" panose="02010600030101010101" pitchFamily="2" charset="-122"/>
              </a:rPr>
              <a:t>以编号作关键字，</a:t>
            </a:r>
            <a:endParaRPr lang="zh-CN" altLang="en-US" sz="2400" b="1" dirty="0">
              <a:latin typeface="Times New Roman" panose="02020603050405020304" pitchFamily="2" charset="0"/>
              <a:ea typeface="宋体" panose="02010600030101010101" pitchFamily="2" charset="-122"/>
            </a:endParaRPr>
          </a:p>
          <a:p>
            <a:r>
              <a:rPr lang="zh-CN" altLang="en-US" sz="2400" b="1" dirty="0">
                <a:latin typeface="Times New Roman" panose="02020603050405020304" pitchFamily="2" charset="0"/>
                <a:ea typeface="宋体" panose="02010600030101010101" pitchFamily="2" charset="-122"/>
              </a:rPr>
              <a:t>构造哈希函数：</a:t>
            </a:r>
            <a:r>
              <a:rPr lang="en-US" altLang="x-none" sz="2400" b="1" dirty="0">
                <a:latin typeface="Times New Roman" panose="02020603050405020304" pitchFamily="2" charset="0"/>
                <a:ea typeface="宋体" panose="02010600030101010101" pitchFamily="2" charset="-122"/>
              </a:rPr>
              <a:t>H(key)=key</a:t>
            </a:r>
            <a:endParaRPr lang="en-US" altLang="x-none" sz="2400" b="1" dirty="0">
              <a:latin typeface="Times New Roman" panose="02020603050405020304" pitchFamily="2" charset="0"/>
              <a:ea typeface="宋体" panose="02010600030101010101" pitchFamily="2" charset="-122"/>
            </a:endParaRPr>
          </a:p>
          <a:p>
            <a:r>
              <a:rPr lang="en-US" altLang="x-none" sz="2400" b="1" dirty="0">
                <a:latin typeface="Times New Roman" panose="02020603050405020304" pitchFamily="2" charset="0"/>
                <a:ea typeface="宋体" panose="02010600030101010101" pitchFamily="2" charset="-122"/>
              </a:rPr>
              <a:t>H(1)=1 </a:t>
            </a:r>
            <a:r>
              <a:rPr lang="zh-CN" altLang="en-US" sz="24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H(2)=2</a:t>
            </a:r>
            <a:endParaRPr lang="en-US" altLang="x-none" sz="2400" b="1" dirty="0">
              <a:latin typeface="Times New Roman" panose="02020603050405020304" pitchFamily="2" charset="0"/>
              <a:ea typeface="宋体" panose="02010600030101010101" pitchFamily="2" charset="-122"/>
            </a:endParaRPr>
          </a:p>
        </p:txBody>
      </p:sp>
      <p:sp>
        <p:nvSpPr>
          <p:cNvPr id="715782" name="矩形标注 715781"/>
          <p:cNvSpPr/>
          <p:nvPr/>
        </p:nvSpPr>
        <p:spPr>
          <a:xfrm>
            <a:off x="5867400" y="5148263"/>
            <a:ext cx="4663439" cy="1568449"/>
          </a:xfrm>
          <a:prstGeom prst="wedgeRectCallout">
            <a:avLst>
              <a:gd name="adj1" fmla="val -66704"/>
              <a:gd name="adj2" fmla="val -59181"/>
            </a:avLst>
          </a:prstGeom>
          <a:noFill/>
          <a:ln w="9525" cap="flat" cmpd="sng">
            <a:solidFill>
              <a:schemeClr val="tx1"/>
            </a:solidFill>
            <a:prstDash val="solid"/>
            <a:miter/>
            <a:headEnd type="none" w="med" len="med"/>
            <a:tailEnd type="none" w="med" len="med"/>
          </a:ln>
        </p:spPr>
        <p:txBody>
          <a:bodyPr wrap="none" anchor="ctr">
            <a:spAutoFit/>
          </a:bodyPr>
          <a:p>
            <a:r>
              <a:rPr lang="zh-CN" altLang="en-US" sz="2400" b="1" dirty="0">
                <a:latin typeface="Times New Roman" panose="02020603050405020304" pitchFamily="2" charset="0"/>
                <a:ea typeface="宋体" panose="02010600030101010101" pitchFamily="2" charset="-122"/>
              </a:rPr>
              <a:t>以地区别作关键字，取地区</a:t>
            </a:r>
            <a:endParaRPr lang="zh-CN" altLang="en-US" sz="2400" b="1" dirty="0">
              <a:latin typeface="Times New Roman" panose="02020603050405020304" pitchFamily="2" charset="0"/>
              <a:ea typeface="宋体" panose="02010600030101010101" pitchFamily="2" charset="-122"/>
            </a:endParaRPr>
          </a:p>
          <a:p>
            <a:r>
              <a:rPr lang="zh-CN" altLang="en-US" sz="2400" b="1" dirty="0">
                <a:latin typeface="Times New Roman" panose="02020603050405020304" pitchFamily="2" charset="0"/>
                <a:ea typeface="宋体" panose="02010600030101010101" pitchFamily="2" charset="-122"/>
              </a:rPr>
              <a:t>名称第一个拼音字母的序号</a:t>
            </a:r>
            <a:endParaRPr lang="zh-CN" altLang="en-US" sz="2400" b="1" dirty="0">
              <a:latin typeface="Times New Roman" panose="02020603050405020304" pitchFamily="2" charset="0"/>
              <a:ea typeface="宋体" panose="02010600030101010101" pitchFamily="2" charset="-122"/>
            </a:endParaRPr>
          </a:p>
          <a:p>
            <a:r>
              <a:rPr lang="zh-CN" altLang="en-US" sz="2400" b="1" dirty="0">
                <a:latin typeface="Times New Roman" panose="02020603050405020304" pitchFamily="2" charset="0"/>
                <a:ea typeface="宋体" panose="02010600030101010101" pitchFamily="2" charset="-122"/>
              </a:rPr>
              <a:t>作哈希函数：</a:t>
            </a:r>
            <a:r>
              <a:rPr lang="en-US" altLang="x-none" sz="2400" b="1" dirty="0">
                <a:latin typeface="Times New Roman" panose="02020603050405020304" pitchFamily="2" charset="0"/>
                <a:ea typeface="宋体" panose="02010600030101010101" pitchFamily="2" charset="-122"/>
              </a:rPr>
              <a:t>H(Beijing)=2</a:t>
            </a:r>
            <a:endParaRPr lang="en-US" altLang="x-none" sz="2400" b="1" dirty="0">
              <a:latin typeface="Times New Roman" panose="02020603050405020304" pitchFamily="2" charset="0"/>
              <a:ea typeface="宋体" panose="02010600030101010101" pitchFamily="2" charset="-122"/>
            </a:endParaRPr>
          </a:p>
          <a:p>
            <a:r>
              <a:rPr lang="en-US" altLang="x-none" sz="2400" b="1" dirty="0">
                <a:latin typeface="Times New Roman" panose="02020603050405020304" pitchFamily="2" charset="0"/>
                <a:ea typeface="宋体" panose="02010600030101010101" pitchFamily="2" charset="-122"/>
              </a:rPr>
              <a:t> H(Shanghai)=19 H(Shenyang)=19</a:t>
            </a:r>
            <a:endParaRPr lang="en-US" altLang="x-none" sz="2400" b="1" dirty="0">
              <a:latin typeface="Times New Roman" panose="02020603050405020304" pitchFamily="2" charset="0"/>
              <a:ea typeface="宋体" panose="02010600030101010101" pitchFamily="2" charset="-122"/>
            </a:endParaRPr>
          </a:p>
        </p:txBody>
      </p:sp>
      <p:graphicFrame>
        <p:nvGraphicFramePr>
          <p:cNvPr id="715783" name="表格 715782"/>
          <p:cNvGraphicFramePr/>
          <p:nvPr/>
        </p:nvGraphicFramePr>
        <p:xfrm>
          <a:off x="2667000" y="3284538"/>
          <a:ext cx="6934200" cy="1828800"/>
        </p:xfrm>
        <a:graphic>
          <a:graphicData uri="http://schemas.openxmlformats.org/drawingml/2006/table">
            <a:tbl>
              <a:tblPr/>
              <a:tblGrid>
                <a:gridCol w="946150"/>
                <a:gridCol w="1891030"/>
                <a:gridCol w="1339850"/>
                <a:gridCol w="944245"/>
                <a:gridCol w="1103630"/>
                <a:gridCol w="709295"/>
              </a:tblGrid>
              <a:tr h="457200">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zh-CN" altLang="en-US" sz="2400" b="1"/>
                        <a:t>编号</a:t>
                      </a:r>
                      <a:endParaRPr lang="zh-CN" altLang="en-US" sz="2400"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zh-CN" altLang="en-US" sz="2400" b="1" dirty="0"/>
                        <a:t>省、市</a:t>
                      </a:r>
                      <a:r>
                        <a:rPr lang="en-US" altLang="x-none" sz="2400" b="1" dirty="0"/>
                        <a:t>(</a:t>
                      </a:r>
                      <a:r>
                        <a:rPr lang="zh-CN" altLang="en-US" sz="2400" b="1" dirty="0"/>
                        <a:t>区</a:t>
                      </a:r>
                      <a:r>
                        <a:rPr lang="en-US" altLang="x-none" sz="2400" b="1" dirty="0"/>
                        <a:t>)</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zh-CN" altLang="en-US" sz="2400" b="1"/>
                        <a:t>总人口</a:t>
                      </a:r>
                      <a:endParaRPr lang="zh-CN" altLang="en-US" sz="2400" b="1"/>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zh-CN" altLang="en-US" sz="2400" b="1"/>
                        <a:t>汉族</a:t>
                      </a:r>
                      <a:endParaRPr lang="zh-CN" altLang="en-US" sz="2400" b="1"/>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zh-CN" altLang="en-US" sz="2400" b="1"/>
                        <a:t>回族</a:t>
                      </a:r>
                      <a:endParaRPr lang="zh-CN" altLang="en-US" sz="2400" b="1"/>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latin typeface="Times New Roman" panose="02020603050405020304" pitchFamily="2" charset="0"/>
                        </a:rPr>
                        <a:t>…</a:t>
                      </a:r>
                      <a:r>
                        <a:rPr lang="en-US" altLang="x-none" sz="2400" b="1" dirty="0"/>
                        <a:t>...</a:t>
                      </a:r>
                      <a:endParaRPr lang="en-US" altLang="x-none" sz="2400" b="1" dirty="0"/>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1</a:t>
                      </a:r>
                      <a:endParaRPr lang="en-US" altLang="x-none" sz="2400" b="1"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zh-CN" altLang="en-US" sz="2400" b="1"/>
                        <a:t>北京</a:t>
                      </a:r>
                      <a:endParaRPr lang="zh-CN" altLang="en-US" sz="2400" b="1"/>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endParaRPr lang="zh-CN" altLang="en-US" sz="2400" b="1"/>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endParaRPr lang="zh-CN" altLang="en-US" sz="2400" b="1"/>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endParaRPr lang="zh-CN" altLang="en-US" sz="2400" b="1"/>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endParaRPr lang="zh-CN" altLang="en-US" sz="2400" b="1"/>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2</a:t>
                      </a:r>
                      <a:endParaRPr lang="en-US" altLang="x-none" sz="2400" b="1"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zh-CN" altLang="en-US" sz="2400" b="1"/>
                        <a:t>上海</a:t>
                      </a:r>
                      <a:endParaRPr lang="zh-CN" altLang="en-US" sz="2400" b="1"/>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endParaRPr lang="zh-CN" altLang="en-US" sz="2400" b="1"/>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endParaRPr lang="zh-CN" altLang="en-US" sz="2400" b="1"/>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endParaRPr lang="zh-CN" altLang="en-US" sz="2400" b="1"/>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endParaRPr lang="zh-CN" altLang="en-US" sz="2400" b="1"/>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latin typeface="Times New Roman" panose="02020603050405020304" pitchFamily="2" charset="0"/>
                        </a:rPr>
                        <a:t>…</a:t>
                      </a:r>
                      <a:r>
                        <a:rPr lang="en-US" altLang="x-none" sz="2400" b="1" dirty="0"/>
                        <a:t>...</a:t>
                      </a:r>
                      <a:endParaRPr lang="en-US" altLang="x-none" sz="2400" b="1"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latin typeface="Times New Roman" panose="02020603050405020304" pitchFamily="2" charset="0"/>
                        </a:rPr>
                        <a:t>…</a:t>
                      </a:r>
                      <a:r>
                        <a:rPr lang="en-US" altLang="x-none" sz="2400" b="1" dirty="0"/>
                        <a:t>...</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endParaRPr lang="zh-CN" altLang="en-US" sz="2400" b="1"/>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endParaRPr lang="zh-CN" altLang="en-US" sz="2400" b="1"/>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endParaRPr lang="zh-CN" altLang="en-US" sz="2400" b="1"/>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endParaRPr lang="zh-CN" altLang="en-US" sz="2400" b="1"/>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5781"/>
                                        </p:tgtEl>
                                        <p:attrNameLst>
                                          <p:attrName>style.visibility</p:attrName>
                                        </p:attrNameLst>
                                      </p:cBhvr>
                                      <p:to>
                                        <p:strVal val="visible"/>
                                      </p:to>
                                    </p:set>
                                    <p:anim calcmode="lin" valueType="num">
                                      <p:cBhvr additive="base">
                                        <p:cTn id="7" dur="500" fill="hold"/>
                                        <p:tgtEl>
                                          <p:spTgt spid="715781"/>
                                        </p:tgtEl>
                                        <p:attrNameLst>
                                          <p:attrName>ppt_x</p:attrName>
                                        </p:attrNameLst>
                                      </p:cBhvr>
                                      <p:tavLst>
                                        <p:tav tm="0">
                                          <p:val>
                                            <p:strVal val="0-#ppt_w/2"/>
                                          </p:val>
                                        </p:tav>
                                        <p:tav tm="100000">
                                          <p:val>
                                            <p:strVal val="#ppt_x"/>
                                          </p:val>
                                        </p:tav>
                                      </p:tavLst>
                                    </p:anim>
                                    <p:anim calcmode="lin" valueType="num">
                                      <p:cBhvr additive="base">
                                        <p:cTn id="8" dur="500" fill="hold"/>
                                        <p:tgtEl>
                                          <p:spTgt spid="71578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5782"/>
                                        </p:tgtEl>
                                        <p:attrNameLst>
                                          <p:attrName>style.visibility</p:attrName>
                                        </p:attrNameLst>
                                      </p:cBhvr>
                                      <p:to>
                                        <p:strVal val="visible"/>
                                      </p:to>
                                    </p:set>
                                    <p:anim calcmode="lin" valueType="num">
                                      <p:cBhvr additive="base">
                                        <p:cTn id="13" dur="500" fill="hold"/>
                                        <p:tgtEl>
                                          <p:spTgt spid="715782"/>
                                        </p:tgtEl>
                                        <p:attrNameLst>
                                          <p:attrName>ppt_x</p:attrName>
                                        </p:attrNameLst>
                                      </p:cBhvr>
                                      <p:tavLst>
                                        <p:tav tm="0">
                                          <p:val>
                                            <p:strVal val="0-#ppt_w/2"/>
                                          </p:val>
                                        </p:tav>
                                        <p:tav tm="100000">
                                          <p:val>
                                            <p:strVal val="#ppt_x"/>
                                          </p:val>
                                        </p:tav>
                                      </p:tavLst>
                                    </p:anim>
                                    <p:anim calcmode="lin" valueType="num">
                                      <p:cBhvr additive="base">
                                        <p:cTn id="14" dur="500" fill="hold"/>
                                        <p:tgtEl>
                                          <p:spTgt spid="71578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81" grpId="0" bldLvl="0" animBg="1"/>
      <p:bldP spid="715782" grpId="0" bldLvl="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02" name="标题 716801"/>
          <p:cNvSpPr>
            <a:spLocks noGrp="1"/>
          </p:cNvSpPr>
          <p:nvPr>
            <p:ph type="title"/>
          </p:nvPr>
        </p:nvSpPr>
        <p:spPr>
          <a:xfrm>
            <a:off x="3146425" y="152400"/>
            <a:ext cx="4965700" cy="838200"/>
          </a:xfrm>
        </p:spPr>
        <p:txBody>
          <a:bodyPr lIns="92075" tIns="46038" rIns="92075" bIns="46038" anchor="ctr"/>
          <a:p>
            <a:pPr fontAlgn="base"/>
            <a:r>
              <a:rPr lang="en-US" altLang="x-none" b="1" strike="noStrike" noProof="1" dirty="0">
                <a:latin typeface="Times New Roman" panose="02020603050405020304" pitchFamily="2" charset="0"/>
              </a:rPr>
              <a:t>9.6.1    </a:t>
            </a:r>
            <a:r>
              <a:rPr lang="zh-CN" altLang="en-US" b="1" strike="noStrike" noProof="1" dirty="0">
                <a:latin typeface="Times New Roman" panose="02020603050405020304" pitchFamily="2" charset="0"/>
                <a:ea typeface="楷体_GB2312" pitchFamily="1" charset="-122"/>
              </a:rPr>
              <a:t>基本概念</a:t>
            </a:r>
            <a:endParaRPr lang="zh-CN" altLang="en-US" b="1" strike="noStrike" noProof="1" dirty="0">
              <a:latin typeface="Times New Roman" panose="02020603050405020304" pitchFamily="2" charset="0"/>
              <a:ea typeface="楷体_GB2312" pitchFamily="1" charset="-122"/>
            </a:endParaRPr>
          </a:p>
        </p:txBody>
      </p:sp>
      <p:sp>
        <p:nvSpPr>
          <p:cNvPr id="670722" name="文本占位符 716802"/>
          <p:cNvSpPr>
            <a:spLocks noGrp="1"/>
          </p:cNvSpPr>
          <p:nvPr>
            <p:ph idx="1"/>
          </p:nvPr>
        </p:nvSpPr>
        <p:spPr>
          <a:xfrm>
            <a:off x="1644650" y="1125538"/>
            <a:ext cx="8843963" cy="5400675"/>
          </a:xfrm>
        </p:spPr>
        <p:txBody>
          <a:bodyPr anchor="t"/>
          <a:p>
            <a:pPr marL="0" indent="0">
              <a:lnSpc>
                <a:spcPct val="110000"/>
              </a:lnSpc>
              <a:buClr>
                <a:schemeClr val="tx1"/>
              </a:buClr>
              <a:buNone/>
            </a:pPr>
            <a:r>
              <a:rPr lang="zh-CN" altLang="en-US" b="1" dirty="0">
                <a:solidFill>
                  <a:schemeClr val="hlink"/>
                </a:solidFill>
              </a:rPr>
              <a:t>      </a:t>
            </a:r>
            <a:r>
              <a:rPr lang="zh-CN" altLang="en-US" b="1" dirty="0">
                <a:solidFill>
                  <a:schemeClr val="folHlink"/>
                </a:solidFill>
              </a:rPr>
              <a:t>哈希函数</a:t>
            </a:r>
            <a:r>
              <a:rPr lang="zh-CN" altLang="en-US" b="1" dirty="0"/>
              <a:t>：</a:t>
            </a:r>
            <a:r>
              <a:rPr lang="zh-CN" altLang="en-US" sz="2800" b="1" dirty="0"/>
              <a:t>在记录的关键字与记录的存储地址之间建立的一种对应关系叫哈希函数</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444500" lvl="1" indent="0">
              <a:lnSpc>
                <a:spcPct val="110000"/>
              </a:lnSpc>
              <a:buNone/>
            </a:pPr>
            <a:r>
              <a:rPr lang="zh-CN" altLang="en-US" b="1" dirty="0"/>
              <a:t>哈希函数是一种映象，是从关键字空间到存储地址空间的一种映象</a:t>
            </a:r>
            <a:r>
              <a:rPr lang="zh-CN" altLang="en-US" b="1" dirty="0">
                <a:latin typeface="宋体" panose="02010600030101010101" pitchFamily="2" charset="-122"/>
              </a:rPr>
              <a:t>。</a:t>
            </a:r>
            <a:r>
              <a:rPr lang="zh-CN" altLang="en-US" b="1" dirty="0"/>
              <a:t>可写成：</a:t>
            </a:r>
            <a:r>
              <a:rPr lang="en-US" altLang="x-none" b="1" dirty="0"/>
              <a:t>addr(a</a:t>
            </a:r>
            <a:r>
              <a:rPr lang="en-US" altLang="x-none" b="1" baseline="-20000" dirty="0"/>
              <a:t>i</a:t>
            </a:r>
            <a:r>
              <a:rPr lang="en-US" altLang="x-none" b="1" dirty="0"/>
              <a:t>)=H(k</a:t>
            </a:r>
            <a:r>
              <a:rPr lang="en-US" altLang="x-none" b="1" baseline="-20000" dirty="0"/>
              <a:t>i</a:t>
            </a:r>
            <a:r>
              <a:rPr lang="en-US" altLang="x-none" b="1" dirty="0"/>
              <a:t>) </a:t>
            </a:r>
            <a:r>
              <a:rPr lang="zh-CN" altLang="en-US" b="1" dirty="0"/>
              <a:t>，其中</a:t>
            </a:r>
            <a:r>
              <a:rPr lang="en-US" altLang="x-none" b="1" dirty="0"/>
              <a:t>i</a:t>
            </a:r>
            <a:r>
              <a:rPr lang="zh-CN" altLang="en-US" b="1" dirty="0"/>
              <a:t>是表中一个元素，</a:t>
            </a:r>
            <a:r>
              <a:rPr lang="en-US" altLang="x-none" b="1" dirty="0"/>
              <a:t>addr(a</a:t>
            </a:r>
            <a:r>
              <a:rPr lang="en-US" altLang="x-none" b="1" baseline="-20000" dirty="0"/>
              <a:t>i</a:t>
            </a:r>
            <a:r>
              <a:rPr lang="en-US" altLang="x-none" b="1" dirty="0"/>
              <a:t>)</a:t>
            </a:r>
            <a:r>
              <a:rPr lang="zh-CN" altLang="en-US" b="1" dirty="0"/>
              <a:t>是</a:t>
            </a:r>
            <a:r>
              <a:rPr lang="en-US" altLang="x-none" b="1" dirty="0"/>
              <a:t>a</a:t>
            </a:r>
            <a:r>
              <a:rPr lang="en-US" altLang="x-none" b="1" baseline="-20000" dirty="0"/>
              <a:t>i</a:t>
            </a:r>
            <a:r>
              <a:rPr lang="zh-CN" altLang="en-US" b="1" dirty="0"/>
              <a:t>的地址， </a:t>
            </a:r>
            <a:r>
              <a:rPr lang="en-US" altLang="x-none" b="1" dirty="0"/>
              <a:t>k</a:t>
            </a:r>
            <a:r>
              <a:rPr lang="en-US" altLang="x-none" b="1" baseline="-20000" dirty="0"/>
              <a:t>i</a:t>
            </a:r>
            <a:r>
              <a:rPr lang="zh-CN" altLang="en-US" b="1" dirty="0"/>
              <a:t>是</a:t>
            </a:r>
            <a:r>
              <a:rPr lang="en-US" altLang="x-none" b="1" dirty="0"/>
              <a:t>a</a:t>
            </a:r>
            <a:r>
              <a:rPr lang="en-US" altLang="x-none" b="1" baseline="-20000" dirty="0"/>
              <a:t>i</a:t>
            </a:r>
            <a:r>
              <a:rPr lang="zh-CN" altLang="en-US" b="1" dirty="0"/>
              <a:t>的关键字</a:t>
            </a:r>
            <a:r>
              <a:rPr lang="zh-CN" altLang="en-US" b="1" dirty="0">
                <a:latin typeface="宋体" panose="02010600030101010101" pitchFamily="2" charset="-122"/>
              </a:rPr>
              <a:t>。</a:t>
            </a:r>
            <a:endParaRPr lang="zh-CN" altLang="en-US" b="1" dirty="0">
              <a:latin typeface="宋体" panose="02010600030101010101" pitchFamily="2" charset="-122"/>
            </a:endParaRPr>
          </a:p>
          <a:p>
            <a:pPr marL="0" indent="0">
              <a:lnSpc>
                <a:spcPct val="110000"/>
              </a:lnSpc>
              <a:buClr>
                <a:schemeClr val="tx1"/>
              </a:buClr>
              <a:buNone/>
            </a:pPr>
            <a:r>
              <a:rPr lang="zh-CN" altLang="en-US" b="1" dirty="0">
                <a:solidFill>
                  <a:schemeClr val="hlink"/>
                </a:solidFill>
              </a:rPr>
              <a:t>       </a:t>
            </a:r>
            <a:r>
              <a:rPr lang="zh-CN" altLang="en-US" b="1" dirty="0">
                <a:solidFill>
                  <a:schemeClr val="folHlink"/>
                </a:solidFill>
              </a:rPr>
              <a:t>哈希表</a:t>
            </a:r>
            <a:r>
              <a:rPr lang="zh-CN" altLang="en-US" b="1" dirty="0"/>
              <a:t>：</a:t>
            </a:r>
            <a:r>
              <a:rPr lang="zh-CN" altLang="en-US" sz="2800" b="1" dirty="0"/>
              <a:t>应用哈希函数，由记录的关键字确定记录在表中的地址，并将记录放入此地址，这样构成的表叫</a:t>
            </a:r>
            <a:r>
              <a:rPr lang="zh-CN" altLang="en-US" sz="2800" b="1" dirty="0">
                <a:solidFill>
                  <a:schemeClr val="accent1"/>
                </a:solidFill>
              </a:rPr>
              <a:t>哈希表</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Clr>
                <a:schemeClr val="tx1"/>
              </a:buClr>
              <a:buNone/>
            </a:pPr>
            <a:r>
              <a:rPr lang="zh-CN" altLang="en-US" b="1" dirty="0">
                <a:solidFill>
                  <a:schemeClr val="hlink"/>
                </a:solidFill>
              </a:rPr>
              <a:t>       </a:t>
            </a:r>
            <a:r>
              <a:rPr lang="zh-CN" altLang="en-US" b="1" dirty="0">
                <a:solidFill>
                  <a:schemeClr val="folHlink"/>
                </a:solidFill>
              </a:rPr>
              <a:t>哈希查找</a:t>
            </a:r>
            <a:r>
              <a:rPr lang="en-US" altLang="x-none" b="1" dirty="0"/>
              <a:t>(</a:t>
            </a:r>
            <a:r>
              <a:rPr lang="zh-CN" altLang="en-US" b="1" dirty="0">
                <a:solidFill>
                  <a:schemeClr val="folHlink"/>
                </a:solidFill>
              </a:rPr>
              <a:t>又叫散列查找</a:t>
            </a:r>
            <a:r>
              <a:rPr lang="en-US" altLang="x-none" b="1" dirty="0"/>
              <a:t>)</a:t>
            </a:r>
            <a:r>
              <a:rPr lang="zh-CN" altLang="en-US" b="1" dirty="0"/>
              <a:t>：</a:t>
            </a:r>
            <a:r>
              <a:rPr lang="zh-CN" altLang="en-US" sz="2800" b="1" dirty="0"/>
              <a:t>利用哈希函数进行查找的过程叫</a:t>
            </a:r>
            <a:r>
              <a:rPr lang="zh-CN" altLang="en-US" sz="2800" b="1" dirty="0">
                <a:solidFill>
                  <a:schemeClr val="tx2"/>
                </a:solidFill>
              </a:rPr>
              <a:t>哈希查找</a:t>
            </a:r>
            <a:r>
              <a:rPr lang="zh-CN" altLang="en-US" sz="2800" b="1" dirty="0">
                <a:latin typeface="宋体" panose="02010600030101010101" pitchFamily="2" charset="-122"/>
              </a:rPr>
              <a:t>。</a:t>
            </a:r>
            <a:r>
              <a:rPr lang="zh-CN" altLang="en-US" b="1" dirty="0">
                <a:solidFill>
                  <a:schemeClr val="hlink"/>
                </a:solidFill>
              </a:rPr>
              <a:t>       </a:t>
            </a:r>
            <a:endParaRPr lang="zh-CN" altLang="en-US" sz="2800" b="1" dirty="0">
              <a:latin typeface="宋体" panose="02010600030101010101" pitchFamily="2" charset="-12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826" name="内容占位符 717825"/>
          <p:cNvSpPr>
            <a:spLocks noGrp="1"/>
          </p:cNvSpPr>
          <p:nvPr>
            <p:ph idx="1"/>
          </p:nvPr>
        </p:nvSpPr>
        <p:spPr>
          <a:xfrm>
            <a:off x="1676400" y="223838"/>
            <a:ext cx="8839200" cy="6373812"/>
          </a:xfrm>
        </p:spPr>
        <p:txBody>
          <a:bodyPr anchor="t"/>
          <a:p>
            <a:pPr marL="0" indent="0">
              <a:lnSpc>
                <a:spcPct val="110000"/>
              </a:lnSpc>
              <a:buNone/>
            </a:pPr>
            <a:r>
              <a:rPr lang="zh-CN" altLang="en-US" sz="2800" b="1" dirty="0">
                <a:solidFill>
                  <a:schemeClr val="hlink"/>
                </a:solidFill>
              </a:rPr>
              <a:t>       </a:t>
            </a:r>
            <a:r>
              <a:rPr lang="zh-CN" altLang="en-US" b="1" dirty="0">
                <a:solidFill>
                  <a:schemeClr val="folHlink"/>
                </a:solidFill>
              </a:rPr>
              <a:t>冲突</a:t>
            </a:r>
            <a:r>
              <a:rPr lang="zh-CN" altLang="en-US" sz="2800" b="1" dirty="0"/>
              <a:t>：对于不同的关键字</a:t>
            </a:r>
            <a:r>
              <a:rPr lang="en-US" altLang="x-none" sz="2800" b="1" dirty="0">
                <a:sym typeface="Symbol" panose="05050102010706020507" pitchFamily="2" charset="2"/>
              </a:rPr>
              <a:t>k</a:t>
            </a:r>
            <a:r>
              <a:rPr lang="en-US" altLang="x-none" sz="2800" b="1" baseline="-20000" dirty="0">
                <a:sym typeface="Symbol" panose="05050102010706020507" pitchFamily="2" charset="2"/>
              </a:rPr>
              <a:t>i</a:t>
            </a:r>
            <a:r>
              <a:rPr lang="zh-CN" altLang="en-US" sz="2800" b="1" dirty="0"/>
              <a:t>、</a:t>
            </a:r>
            <a:r>
              <a:rPr lang="en-US" altLang="x-none" sz="2800" b="1" dirty="0">
                <a:sym typeface="Symbol" panose="05050102010706020507" pitchFamily="2" charset="2"/>
              </a:rPr>
              <a:t>k</a:t>
            </a:r>
            <a:r>
              <a:rPr lang="en-US" altLang="x-none" sz="2800" b="1" baseline="-20000" dirty="0">
                <a:sym typeface="Symbol" panose="05050102010706020507" pitchFamily="2" charset="2"/>
              </a:rPr>
              <a:t>j</a:t>
            </a:r>
            <a:r>
              <a:rPr lang="zh-CN" altLang="en-US" sz="2800" b="1" dirty="0"/>
              <a:t>，</a:t>
            </a:r>
            <a:r>
              <a:rPr lang="zh-CN" altLang="en-US" sz="2800" b="1" dirty="0">
                <a:sym typeface="Symbol" panose="05050102010706020507" pitchFamily="2" charset="2"/>
              </a:rPr>
              <a:t>若</a:t>
            </a:r>
            <a:r>
              <a:rPr lang="en-US" altLang="x-none" sz="2800" b="1" dirty="0">
                <a:sym typeface="Symbol" panose="05050102010706020507" pitchFamily="2" charset="2"/>
              </a:rPr>
              <a:t>k</a:t>
            </a:r>
            <a:r>
              <a:rPr lang="en-US" altLang="x-none" sz="2800" b="1" baseline="-20000" dirty="0">
                <a:sym typeface="Symbol" panose="05050102010706020507" pitchFamily="2" charset="2"/>
              </a:rPr>
              <a:t>i</a:t>
            </a:r>
            <a:r>
              <a:rPr lang="en-US" altLang="x-none" sz="2800" b="1" dirty="0">
                <a:sym typeface="Symbol" panose="05050102010706020507" pitchFamily="2" charset="2"/>
              </a:rPr>
              <a:t>k</a:t>
            </a:r>
            <a:r>
              <a:rPr lang="en-US" altLang="x-none" sz="2800" b="1" baseline="-20000" dirty="0">
                <a:sym typeface="Symbol" panose="05050102010706020507" pitchFamily="2" charset="2"/>
              </a:rPr>
              <a:t>j</a:t>
            </a:r>
            <a:r>
              <a:rPr lang="zh-CN" altLang="en-US" sz="2800" b="1" dirty="0">
                <a:sym typeface="Symbol" panose="05050102010706020507" pitchFamily="2" charset="2"/>
              </a:rPr>
              <a:t>，但</a:t>
            </a:r>
            <a:r>
              <a:rPr lang="en-US" altLang="x-none" sz="2800" b="1" dirty="0">
                <a:sym typeface="Symbol" panose="05050102010706020507" pitchFamily="2" charset="2"/>
              </a:rPr>
              <a:t>H(k</a:t>
            </a:r>
            <a:r>
              <a:rPr lang="en-US" altLang="x-none" sz="2800" b="1" baseline="-20000" dirty="0">
                <a:sym typeface="Symbol" panose="05050102010706020507" pitchFamily="2" charset="2"/>
              </a:rPr>
              <a:t>i</a:t>
            </a:r>
            <a:r>
              <a:rPr lang="en-US" altLang="x-none" sz="2800" b="1" dirty="0">
                <a:sym typeface="Symbol" panose="05050102010706020507" pitchFamily="2" charset="2"/>
              </a:rPr>
              <a:t>)=H(k</a:t>
            </a:r>
            <a:r>
              <a:rPr lang="en-US" altLang="x-none" sz="2800" b="1" baseline="-20000" dirty="0">
                <a:sym typeface="Symbol" panose="05050102010706020507" pitchFamily="2" charset="2"/>
              </a:rPr>
              <a:t>j</a:t>
            </a:r>
            <a:r>
              <a:rPr lang="en-US" altLang="x-none" sz="2800" b="1" dirty="0">
                <a:sym typeface="Symbol" panose="05050102010706020507" pitchFamily="2" charset="2"/>
              </a:rPr>
              <a:t>)</a:t>
            </a:r>
            <a:r>
              <a:rPr lang="zh-CN" altLang="en-US" sz="2800" b="1" dirty="0"/>
              <a:t>的现象叫冲突</a:t>
            </a:r>
            <a:r>
              <a:rPr lang="en-US" altLang="x-none" sz="2800" b="1" dirty="0"/>
              <a:t>(collision) </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sz="2800" b="1" dirty="0">
                <a:solidFill>
                  <a:schemeClr val="hlink"/>
                </a:solidFill>
              </a:rPr>
              <a:t>      </a:t>
            </a:r>
            <a:r>
              <a:rPr lang="zh-CN" altLang="en-US" b="1" dirty="0">
                <a:solidFill>
                  <a:schemeClr val="folHlink"/>
                </a:solidFill>
              </a:rPr>
              <a:t>同义词</a:t>
            </a:r>
            <a:r>
              <a:rPr lang="zh-CN" altLang="en-US" sz="2800" b="1" dirty="0"/>
              <a:t>：具有相同函数值的两个不同的关键字，称为该哈希函数的</a:t>
            </a:r>
            <a:r>
              <a:rPr lang="zh-CN" altLang="en-US" sz="2800" b="1" dirty="0">
                <a:solidFill>
                  <a:schemeClr val="tx2"/>
                </a:solidFill>
              </a:rPr>
              <a:t>同义词</a:t>
            </a:r>
            <a:r>
              <a:rPr lang="zh-CN" altLang="en-US" sz="2800" b="1" dirty="0">
                <a:latin typeface="宋体" panose="02010600030101010101" pitchFamily="2" charset="-122"/>
              </a:rPr>
              <a:t>。</a:t>
            </a:r>
            <a:endParaRPr lang="zh-CN" altLang="en-US" sz="2800" b="1" dirty="0"/>
          </a:p>
          <a:p>
            <a:pPr marL="0" indent="0">
              <a:lnSpc>
                <a:spcPct val="110000"/>
              </a:lnSpc>
              <a:buNone/>
            </a:pPr>
            <a:r>
              <a:rPr lang="zh-CN" altLang="en-US" sz="2800" b="1" dirty="0"/>
              <a:t>        哈希函数通常是一种压缩映象，所以冲突不可避免，只能尽量减少；当冲突发生时，应该有处理冲突的方法</a:t>
            </a:r>
            <a:r>
              <a:rPr lang="zh-CN" altLang="en-US" sz="2800" b="1" dirty="0">
                <a:latin typeface="宋体" panose="02010600030101010101" pitchFamily="2" charset="-122"/>
              </a:rPr>
              <a:t>。设计一个散列表应包括</a:t>
            </a:r>
            <a:r>
              <a:rPr lang="zh-CN" altLang="en-US" sz="2800" b="1" dirty="0"/>
              <a:t>：</a:t>
            </a:r>
            <a:endParaRPr lang="zh-CN" altLang="en-US" sz="2800" b="1" dirty="0"/>
          </a:p>
          <a:p>
            <a:pPr marL="444500" lvl="1" indent="0">
              <a:lnSpc>
                <a:spcPct val="110000"/>
              </a:lnSpc>
              <a:buNone/>
            </a:pPr>
            <a:r>
              <a:rPr lang="zh-CN" altLang="en-US" b="1" dirty="0"/>
              <a:t>①  </a:t>
            </a:r>
            <a:r>
              <a:rPr lang="zh-CN" altLang="en-US" b="1" dirty="0">
                <a:latin typeface="宋体" panose="02010600030101010101" pitchFamily="2" charset="-122"/>
              </a:rPr>
              <a:t>散列表的空间范围</a:t>
            </a:r>
            <a:r>
              <a:rPr lang="zh-CN" altLang="en-US" b="1" dirty="0"/>
              <a:t>，</a:t>
            </a:r>
            <a:r>
              <a:rPr lang="zh-CN" altLang="en-US" b="1" dirty="0">
                <a:latin typeface="宋体" panose="02010600030101010101" pitchFamily="2" charset="-122"/>
              </a:rPr>
              <a:t>即确定散列函数的值域</a:t>
            </a:r>
            <a:r>
              <a:rPr lang="zh-CN" altLang="en-US" b="1" dirty="0"/>
              <a:t>；</a:t>
            </a:r>
            <a:endParaRPr lang="zh-CN" altLang="en-US" b="1" dirty="0">
              <a:latin typeface="宋体" panose="02010600030101010101" pitchFamily="2" charset="-122"/>
            </a:endParaRPr>
          </a:p>
          <a:p>
            <a:pPr marL="444500" lvl="1" indent="0">
              <a:lnSpc>
                <a:spcPct val="110000"/>
              </a:lnSpc>
              <a:buNone/>
            </a:pPr>
            <a:r>
              <a:rPr lang="zh-CN" altLang="en-US" b="1" dirty="0"/>
              <a:t>②  构造合适的散列函数，使得对于所有可能的元素</a:t>
            </a:r>
            <a:r>
              <a:rPr lang="en-US" altLang="x-none" b="1" dirty="0"/>
              <a:t>(</a:t>
            </a:r>
            <a:r>
              <a:rPr lang="zh-CN" altLang="en-US" b="1" dirty="0"/>
              <a:t>记录的关键字</a:t>
            </a:r>
            <a:r>
              <a:rPr lang="en-US" altLang="x-none" b="1" dirty="0"/>
              <a:t>)</a:t>
            </a:r>
            <a:r>
              <a:rPr lang="zh-CN" altLang="en-US" b="1" dirty="0"/>
              <a:t>，函数值均在散列表的地址空间范围内，且出现冲突的可能尽量小； </a:t>
            </a:r>
            <a:endParaRPr lang="zh-CN" altLang="en-US" b="1" dirty="0"/>
          </a:p>
          <a:p>
            <a:pPr marL="444500" lvl="1" indent="0">
              <a:lnSpc>
                <a:spcPct val="110000"/>
              </a:lnSpc>
              <a:buNone/>
            </a:pPr>
            <a:r>
              <a:rPr lang="zh-CN" altLang="en-US" b="1" dirty="0"/>
              <a:t>③  处理冲突的方法</a:t>
            </a:r>
            <a:r>
              <a:rPr lang="zh-CN" altLang="en-US" b="1" dirty="0">
                <a:latin typeface="宋体" panose="02010600030101010101" pitchFamily="2" charset="-122"/>
              </a:rPr>
              <a:t>。</a:t>
            </a:r>
            <a:r>
              <a:rPr lang="zh-CN" altLang="en-US" b="1" dirty="0"/>
              <a:t>即当冲突出现时如何解决</a:t>
            </a:r>
            <a:r>
              <a:rPr lang="zh-CN" altLang="en-US" b="1" dirty="0">
                <a:latin typeface="宋体" panose="02010600030101010101" pitchFamily="2" charset="-122"/>
              </a:rPr>
              <a:t>。</a:t>
            </a:r>
            <a:endParaRPr lang="zh-CN" altLang="en-US"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826">
                                            <p:txEl>
                                              <p:charRg st="0" end="63"/>
                                            </p:txEl>
                                          </p:spTgt>
                                        </p:tgtEl>
                                        <p:attrNameLst>
                                          <p:attrName>style.visibility</p:attrName>
                                        </p:attrNameLst>
                                      </p:cBhvr>
                                      <p:to>
                                        <p:strVal val="visible"/>
                                      </p:to>
                                    </p:set>
                                    <p:anim calcmode="lin" valueType="num">
                                      <p:cBhvr additive="base">
                                        <p:cTn id="7" dur="500" fill="hold"/>
                                        <p:tgtEl>
                                          <p:spTgt spid="717826">
                                            <p:txEl>
                                              <p:charRg st="0" end="6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7826">
                                            <p:txEl>
                                              <p:charRg st="0" end="6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7826">
                                            <p:txEl>
                                              <p:charRg st="63" end="103"/>
                                            </p:txEl>
                                          </p:spTgt>
                                        </p:tgtEl>
                                        <p:attrNameLst>
                                          <p:attrName>style.visibility</p:attrName>
                                        </p:attrNameLst>
                                      </p:cBhvr>
                                      <p:to>
                                        <p:strVal val="visible"/>
                                      </p:to>
                                    </p:set>
                                    <p:anim calcmode="lin" valueType="num">
                                      <p:cBhvr additive="base">
                                        <p:cTn id="13" dur="500" fill="hold"/>
                                        <p:tgtEl>
                                          <p:spTgt spid="717826">
                                            <p:txEl>
                                              <p:charRg st="63" end="10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7826">
                                            <p:txEl>
                                              <p:charRg st="63" end="10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17826">
                                            <p:txEl>
                                              <p:charRg st="103" end="171"/>
                                            </p:txEl>
                                          </p:spTgt>
                                        </p:tgtEl>
                                        <p:attrNameLst>
                                          <p:attrName>style.visibility</p:attrName>
                                        </p:attrNameLst>
                                      </p:cBhvr>
                                      <p:to>
                                        <p:strVal val="visible"/>
                                      </p:to>
                                    </p:set>
                                    <p:anim calcmode="lin" valueType="num">
                                      <p:cBhvr additive="base">
                                        <p:cTn id="19" dur="500" fill="hold"/>
                                        <p:tgtEl>
                                          <p:spTgt spid="717826">
                                            <p:txEl>
                                              <p:charRg st="103" end="17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17826">
                                            <p:txEl>
                                              <p:charRg st="103" end="17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17826">
                                            <p:txEl>
                                              <p:charRg st="171" end="195"/>
                                            </p:txEl>
                                          </p:spTgt>
                                        </p:tgtEl>
                                        <p:attrNameLst>
                                          <p:attrName>style.visibility</p:attrName>
                                        </p:attrNameLst>
                                      </p:cBhvr>
                                      <p:to>
                                        <p:strVal val="visible"/>
                                      </p:to>
                                    </p:set>
                                    <p:anim calcmode="lin" valueType="num">
                                      <p:cBhvr additive="base">
                                        <p:cTn id="25" dur="500" fill="hold"/>
                                        <p:tgtEl>
                                          <p:spTgt spid="717826">
                                            <p:txEl>
                                              <p:charRg st="171" end="19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17826">
                                            <p:txEl>
                                              <p:charRg st="171" end="19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17826">
                                            <p:txEl>
                                              <p:charRg st="195" end="259"/>
                                            </p:txEl>
                                          </p:spTgt>
                                        </p:tgtEl>
                                        <p:attrNameLst>
                                          <p:attrName>style.visibility</p:attrName>
                                        </p:attrNameLst>
                                      </p:cBhvr>
                                      <p:to>
                                        <p:strVal val="visible"/>
                                      </p:to>
                                    </p:set>
                                    <p:anim calcmode="lin" valueType="num">
                                      <p:cBhvr additive="base">
                                        <p:cTn id="31" dur="500" fill="hold"/>
                                        <p:tgtEl>
                                          <p:spTgt spid="717826">
                                            <p:txEl>
                                              <p:charRg st="195" end="259"/>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17826">
                                            <p:txEl>
                                              <p:charRg st="195" end="25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1"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17826">
                                            <p:txEl>
                                              <p:charRg st="259" end="283"/>
                                            </p:txEl>
                                          </p:spTgt>
                                        </p:tgtEl>
                                        <p:attrNameLst>
                                          <p:attrName>style.visibility</p:attrName>
                                        </p:attrNameLst>
                                      </p:cBhvr>
                                      <p:to>
                                        <p:strVal val="visible"/>
                                      </p:to>
                                    </p:set>
                                    <p:anim calcmode="lin" valueType="num">
                                      <p:cBhvr additive="base">
                                        <p:cTn id="37" dur="500" fill="hold"/>
                                        <p:tgtEl>
                                          <p:spTgt spid="717826">
                                            <p:txEl>
                                              <p:charRg st="259" end="28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17826">
                                            <p:txEl>
                                              <p:charRg st="259" end="28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26" grpId="0" bldLvl="5"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71393" name="组合 617473"/>
          <p:cNvGrpSpPr/>
          <p:nvPr/>
        </p:nvGrpSpPr>
        <p:grpSpPr>
          <a:xfrm>
            <a:off x="2438400" y="1773238"/>
            <a:ext cx="6942138" cy="908050"/>
            <a:chOff x="0" y="0"/>
            <a:chExt cx="4373" cy="572"/>
          </a:xfrm>
        </p:grpSpPr>
        <p:grpSp>
          <p:nvGrpSpPr>
            <p:cNvPr id="571394" name="组合 617474"/>
            <p:cNvGrpSpPr/>
            <p:nvPr/>
          </p:nvGrpSpPr>
          <p:grpSpPr>
            <a:xfrm>
              <a:off x="0" y="0"/>
              <a:ext cx="1584" cy="548"/>
              <a:chOff x="0" y="0"/>
              <a:chExt cx="1584" cy="548"/>
            </a:xfrm>
          </p:grpSpPr>
          <p:sp>
            <p:nvSpPr>
              <p:cNvPr id="571395" name="矩形 617475"/>
              <p:cNvSpPr/>
              <p:nvPr/>
            </p:nvSpPr>
            <p:spPr>
              <a:xfrm>
                <a:off x="0" y="104"/>
                <a:ext cx="1584" cy="336"/>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ASL=∑ P</a:t>
                </a:r>
                <a:r>
                  <a:rPr lang="en-US" altLang="x-none" sz="2800" b="1" baseline="-18000"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sym typeface="Symbol" panose="05050102010706020507" pitchFamily="2" charset="2"/>
                  </a:rPr>
                  <a:t></a:t>
                </a:r>
                <a:r>
                  <a:rPr lang="en-US" altLang="x-none" sz="2800" b="1" dirty="0">
                    <a:latin typeface="Times New Roman" panose="02020603050405020304" pitchFamily="2" charset="0"/>
                    <a:ea typeface="宋体" panose="02010600030101010101" pitchFamily="2" charset="-122"/>
                  </a:rPr>
                  <a:t>C</a:t>
                </a:r>
                <a:r>
                  <a:rPr lang="en-US" altLang="x-none" sz="2800" b="1" baseline="-18000"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p:txBody>
          </p:sp>
          <p:sp>
            <p:nvSpPr>
              <p:cNvPr id="571396" name="矩形 617476"/>
              <p:cNvSpPr/>
              <p:nvPr/>
            </p:nvSpPr>
            <p:spPr>
              <a:xfrm>
                <a:off x="576" y="344"/>
                <a:ext cx="363"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i=1</a:t>
                </a:r>
                <a:endParaRPr lang="en-US" altLang="x-none" sz="2400" dirty="0">
                  <a:latin typeface="Times New Roman" panose="02020603050405020304" pitchFamily="2" charset="0"/>
                  <a:ea typeface="宋体" panose="02010600030101010101" pitchFamily="2" charset="-122"/>
                </a:endParaRPr>
              </a:p>
            </p:txBody>
          </p:sp>
          <p:sp>
            <p:nvSpPr>
              <p:cNvPr id="571397" name="矩形 617477"/>
              <p:cNvSpPr/>
              <p:nvPr/>
            </p:nvSpPr>
            <p:spPr>
              <a:xfrm>
                <a:off x="640" y="0"/>
                <a:ext cx="182"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n</a:t>
                </a:r>
                <a:endParaRPr lang="en-US" altLang="x-none" sz="2400" dirty="0">
                  <a:latin typeface="Times New Roman" panose="02020603050405020304" pitchFamily="2" charset="0"/>
                  <a:ea typeface="宋体" panose="02010600030101010101" pitchFamily="2" charset="-122"/>
                </a:endParaRPr>
              </a:p>
            </p:txBody>
          </p:sp>
        </p:grpSp>
        <p:grpSp>
          <p:nvGrpSpPr>
            <p:cNvPr id="571398" name="组合 617478"/>
            <p:cNvGrpSpPr/>
            <p:nvPr/>
          </p:nvGrpSpPr>
          <p:grpSpPr>
            <a:xfrm>
              <a:off x="3014" y="96"/>
              <a:ext cx="394" cy="428"/>
              <a:chOff x="0" y="0"/>
              <a:chExt cx="394" cy="428"/>
            </a:xfrm>
          </p:grpSpPr>
          <p:sp>
            <p:nvSpPr>
              <p:cNvPr id="571399" name="矩形 617479"/>
              <p:cNvSpPr/>
              <p:nvPr/>
            </p:nvSpPr>
            <p:spPr>
              <a:xfrm>
                <a:off x="88" y="224"/>
                <a:ext cx="202"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2</a:t>
                </a:r>
                <a:endParaRPr lang="en-US" altLang="x-none" sz="2400" dirty="0">
                  <a:latin typeface="Times New Roman" panose="02020603050405020304" pitchFamily="2" charset="0"/>
                  <a:ea typeface="宋体" panose="02010600030101010101" pitchFamily="2" charset="-122"/>
                </a:endParaRPr>
              </a:p>
            </p:txBody>
          </p:sp>
          <p:sp>
            <p:nvSpPr>
              <p:cNvPr id="571400" name="矩形 617480"/>
              <p:cNvSpPr/>
              <p:nvPr/>
            </p:nvSpPr>
            <p:spPr>
              <a:xfrm>
                <a:off x="0" y="0"/>
                <a:ext cx="394"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n+1</a:t>
                </a:r>
                <a:endParaRPr lang="en-US" altLang="x-none" sz="2400" dirty="0">
                  <a:latin typeface="Times New Roman" panose="02020603050405020304" pitchFamily="2" charset="0"/>
                  <a:ea typeface="宋体" panose="02010600030101010101" pitchFamily="2" charset="-122"/>
                </a:endParaRPr>
              </a:p>
            </p:txBody>
          </p:sp>
          <p:sp>
            <p:nvSpPr>
              <p:cNvPr id="571401" name="直接连接符 617481"/>
              <p:cNvSpPr/>
              <p:nvPr/>
            </p:nvSpPr>
            <p:spPr>
              <a:xfrm>
                <a:off x="10" y="208"/>
                <a:ext cx="363" cy="0"/>
              </a:xfrm>
              <a:prstGeom prst="line">
                <a:avLst/>
              </a:prstGeom>
              <a:ln w="9525" cap="flat" cmpd="sng">
                <a:solidFill>
                  <a:schemeClr val="tx1"/>
                </a:solidFill>
                <a:prstDash val="solid"/>
                <a:round/>
                <a:headEnd type="none" w="med" len="med"/>
                <a:tailEnd type="none" w="med" len="med"/>
              </a:ln>
            </p:spPr>
          </p:sp>
        </p:grpSp>
        <p:grpSp>
          <p:nvGrpSpPr>
            <p:cNvPr id="571402" name="组合 617482"/>
            <p:cNvGrpSpPr/>
            <p:nvPr/>
          </p:nvGrpSpPr>
          <p:grpSpPr>
            <a:xfrm>
              <a:off x="1576" y="24"/>
              <a:ext cx="1366" cy="548"/>
              <a:chOff x="0" y="0"/>
              <a:chExt cx="1366" cy="548"/>
            </a:xfrm>
          </p:grpSpPr>
          <p:sp>
            <p:nvSpPr>
              <p:cNvPr id="571403" name="矩形 617483"/>
              <p:cNvSpPr/>
              <p:nvPr/>
            </p:nvSpPr>
            <p:spPr>
              <a:xfrm>
                <a:off x="278" y="104"/>
                <a:ext cx="1088" cy="336"/>
              </a:xfrm>
              <a:prstGeom prst="rect">
                <a:avLst/>
              </a:prstGeom>
              <a:noFill/>
              <a:ln w="9525">
                <a:noFill/>
              </a:ln>
            </p:spPr>
            <p:txBody>
              <a:bodyPr wrap="none" anchor="ctr"/>
              <a:p>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(n-i+1)+</a:t>
                </a:r>
                <a:endParaRPr lang="en-US" altLang="x-none" sz="2800" b="1" dirty="0">
                  <a:latin typeface="Times New Roman" panose="02020603050405020304" pitchFamily="2" charset="0"/>
                  <a:ea typeface="宋体" panose="02010600030101010101" pitchFamily="2" charset="-122"/>
                </a:endParaRPr>
              </a:p>
            </p:txBody>
          </p:sp>
          <p:sp>
            <p:nvSpPr>
              <p:cNvPr id="571404" name="矩形 617484"/>
              <p:cNvSpPr/>
              <p:nvPr/>
            </p:nvSpPr>
            <p:spPr>
              <a:xfrm>
                <a:off x="278" y="344"/>
                <a:ext cx="363"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i=1</a:t>
                </a:r>
                <a:endParaRPr lang="en-US" altLang="x-none" sz="2400" dirty="0">
                  <a:latin typeface="Times New Roman" panose="02020603050405020304" pitchFamily="2" charset="0"/>
                  <a:ea typeface="宋体" panose="02010600030101010101" pitchFamily="2" charset="-122"/>
                </a:endParaRPr>
              </a:p>
            </p:txBody>
          </p:sp>
          <p:sp>
            <p:nvSpPr>
              <p:cNvPr id="571405" name="矩形 617485"/>
              <p:cNvSpPr/>
              <p:nvPr/>
            </p:nvSpPr>
            <p:spPr>
              <a:xfrm>
                <a:off x="342" y="0"/>
                <a:ext cx="182"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n</a:t>
                </a:r>
                <a:endParaRPr lang="en-US" altLang="x-none" sz="2400" dirty="0">
                  <a:latin typeface="Times New Roman" panose="02020603050405020304" pitchFamily="2" charset="0"/>
                  <a:ea typeface="宋体" panose="02010600030101010101" pitchFamily="2" charset="-122"/>
                </a:endParaRPr>
              </a:p>
            </p:txBody>
          </p:sp>
          <p:grpSp>
            <p:nvGrpSpPr>
              <p:cNvPr id="571406" name="组合 617486"/>
              <p:cNvGrpSpPr/>
              <p:nvPr/>
            </p:nvGrpSpPr>
            <p:grpSpPr>
              <a:xfrm>
                <a:off x="0" y="28"/>
                <a:ext cx="317" cy="428"/>
                <a:chOff x="0" y="0"/>
                <a:chExt cx="317" cy="428"/>
              </a:xfrm>
            </p:grpSpPr>
            <p:sp>
              <p:nvSpPr>
                <p:cNvPr id="571407" name="矩形 617487"/>
                <p:cNvSpPr/>
                <p:nvPr/>
              </p:nvSpPr>
              <p:spPr>
                <a:xfrm>
                  <a:off x="38" y="224"/>
                  <a:ext cx="249"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2n</a:t>
                  </a:r>
                  <a:endParaRPr lang="en-US" altLang="x-none" sz="2400" dirty="0">
                    <a:latin typeface="Times New Roman" panose="02020603050405020304" pitchFamily="2" charset="0"/>
                    <a:ea typeface="宋体" panose="02010600030101010101" pitchFamily="2" charset="-122"/>
                  </a:endParaRPr>
                </a:p>
              </p:txBody>
            </p:sp>
            <p:sp>
              <p:nvSpPr>
                <p:cNvPr id="571408" name="矩形 617488"/>
                <p:cNvSpPr/>
                <p:nvPr/>
              </p:nvSpPr>
              <p:spPr>
                <a:xfrm>
                  <a:off x="70" y="0"/>
                  <a:ext cx="216"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1</a:t>
                  </a:r>
                  <a:endParaRPr lang="en-US" altLang="x-none" sz="2400" dirty="0">
                    <a:latin typeface="Times New Roman" panose="02020603050405020304" pitchFamily="2" charset="0"/>
                    <a:ea typeface="宋体" panose="02010600030101010101" pitchFamily="2" charset="-122"/>
                  </a:endParaRPr>
                </a:p>
              </p:txBody>
            </p:sp>
            <p:sp>
              <p:nvSpPr>
                <p:cNvPr id="571409" name="直接连接符 617489"/>
                <p:cNvSpPr/>
                <p:nvPr/>
              </p:nvSpPr>
              <p:spPr>
                <a:xfrm flipV="1">
                  <a:off x="0" y="220"/>
                  <a:ext cx="317" cy="0"/>
                </a:xfrm>
                <a:prstGeom prst="line">
                  <a:avLst/>
                </a:prstGeom>
                <a:ln w="9525" cap="flat" cmpd="sng">
                  <a:solidFill>
                    <a:schemeClr val="tx1"/>
                  </a:solidFill>
                  <a:prstDash val="solid"/>
                  <a:round/>
                  <a:headEnd type="none" w="med" len="med"/>
                  <a:tailEnd type="none" w="med" len="med"/>
                </a:ln>
              </p:spPr>
            </p:sp>
          </p:grpSp>
        </p:grpSp>
        <p:sp>
          <p:nvSpPr>
            <p:cNvPr id="571410" name="矩形 617490"/>
            <p:cNvSpPr/>
            <p:nvPr/>
          </p:nvSpPr>
          <p:spPr>
            <a:xfrm>
              <a:off x="3376" y="180"/>
              <a:ext cx="997" cy="249"/>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=3(n+1)/4</a:t>
              </a:r>
              <a:endParaRPr lang="en-US" altLang="x-none" sz="2800" b="1" dirty="0">
                <a:latin typeface="Times New Roman" panose="02020603050405020304" pitchFamily="2" charset="0"/>
                <a:ea typeface="宋体" panose="02010600030101010101" pitchFamily="2" charset="-122"/>
              </a:endParaRPr>
            </a:p>
          </p:txBody>
        </p:sp>
      </p:grpSp>
      <p:sp>
        <p:nvSpPr>
          <p:cNvPr id="571411" name="矩形 617491"/>
          <p:cNvSpPr/>
          <p:nvPr/>
        </p:nvSpPr>
        <p:spPr>
          <a:xfrm>
            <a:off x="1676400" y="188913"/>
            <a:ext cx="8839200" cy="1511300"/>
          </a:xfrm>
          <a:prstGeom prst="rect">
            <a:avLst/>
          </a:prstGeom>
          <a:noFill/>
          <a:ln w="9525">
            <a:noFill/>
          </a:ln>
        </p:spPr>
        <p:txBody>
          <a:bodyPr anchor="t"/>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solidFill>
                  <a:schemeClr val="folHlink"/>
                </a:solidFill>
                <a:latin typeface="宋体" panose="02010600030101010101" pitchFamily="2" charset="-122"/>
                <a:ea typeface="宋体" panose="02010600030101010101" pitchFamily="2" charset="-122"/>
              </a:rPr>
              <a:t>◆</a:t>
            </a:r>
            <a:r>
              <a:rPr lang="zh-CN" altLang="en-US" sz="2800" b="1" dirty="0">
                <a:solidFill>
                  <a:schemeClr val="hlink"/>
                </a:solidFill>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包含查找不成功时：查找失败的比较次数为</a:t>
            </a:r>
            <a:r>
              <a:rPr lang="en-US" altLang="x-none" sz="2800" b="1" dirty="0">
                <a:latin typeface="Times New Roman" panose="02020603050405020304" pitchFamily="2" charset="0"/>
                <a:ea typeface="宋体" panose="02010600030101010101" pitchFamily="2" charset="-122"/>
              </a:rPr>
              <a:t>n+1</a:t>
            </a:r>
            <a:r>
              <a:rPr lang="zh-CN" altLang="en-US" sz="2800" b="1" dirty="0">
                <a:latin typeface="Times New Roman" panose="02020603050405020304" pitchFamily="2" charset="0"/>
                <a:ea typeface="宋体" panose="02010600030101010101" pitchFamily="2" charset="-122"/>
              </a:rPr>
              <a:t>，若成功与不成功的概率相等，对每个记录的查找概率为</a:t>
            </a:r>
            <a:r>
              <a:rPr lang="en-US" altLang="x-none" sz="2800" b="1" dirty="0">
                <a:latin typeface="Times New Roman" panose="02020603050405020304" pitchFamily="2" charset="0"/>
                <a:ea typeface="宋体" panose="02010600030101010101" pitchFamily="2" charset="-122"/>
              </a:rPr>
              <a:t>P</a:t>
            </a:r>
            <a:r>
              <a:rPr lang="en-US" altLang="x-none" sz="2800" b="1" baseline="-18000"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rPr>
              <a:t>=1/(2n)</a:t>
            </a:r>
            <a:r>
              <a:rPr lang="zh-CN" altLang="en-US" sz="2800" b="1" dirty="0">
                <a:latin typeface="Times New Roman" panose="02020603050405020304" pitchFamily="2" charset="0"/>
                <a:ea typeface="宋体" panose="02010600030101010101" pitchFamily="2" charset="-122"/>
              </a:rPr>
              <a:t>，则</a:t>
            </a:r>
            <a:r>
              <a:rPr lang="zh-CN" altLang="en-US" sz="2800" b="1" dirty="0">
                <a:solidFill>
                  <a:schemeClr val="folHlink"/>
                </a:solidFill>
                <a:latin typeface="Times New Roman" panose="02020603050405020304" pitchFamily="2" charset="0"/>
                <a:ea typeface="宋体" panose="02010600030101010101" pitchFamily="2" charset="-122"/>
              </a:rPr>
              <a:t>平均查找长度</a:t>
            </a:r>
            <a:r>
              <a:rPr lang="en-US" altLang="x-none" sz="2800" b="1" dirty="0">
                <a:latin typeface="Times New Roman" panose="02020603050405020304" pitchFamily="2" charset="0"/>
                <a:ea typeface="宋体" panose="02010600030101010101" pitchFamily="2" charset="-122"/>
              </a:rPr>
              <a:t>ASL</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8850" name="标题 718849"/>
          <p:cNvSpPr>
            <a:spLocks noGrp="1"/>
          </p:cNvSpPr>
          <p:nvPr>
            <p:ph type="title"/>
          </p:nvPr>
        </p:nvSpPr>
        <p:spPr>
          <a:xfrm>
            <a:off x="2209800" y="219075"/>
            <a:ext cx="7848600" cy="762000"/>
          </a:xfrm>
        </p:spPr>
        <p:txBody>
          <a:bodyPr lIns="92075" tIns="46038" rIns="92075" bIns="46038" anchor="ctr"/>
          <a:p>
            <a:pPr fontAlgn="base"/>
            <a:r>
              <a:rPr lang="en-US" altLang="x-none" b="1" strike="noStrike" noProof="1" dirty="0">
                <a:latin typeface="Times New Roman" panose="02020603050405020304" pitchFamily="2" charset="0"/>
              </a:rPr>
              <a:t>9.6.2   </a:t>
            </a:r>
            <a:r>
              <a:rPr lang="zh-CN" altLang="en-US" b="1" strike="noStrike" noProof="1" dirty="0">
                <a:latin typeface="Times New Roman" panose="02020603050405020304" pitchFamily="2" charset="0"/>
                <a:ea typeface="楷体_GB2312" pitchFamily="1" charset="-122"/>
              </a:rPr>
              <a:t>哈希函数的构造</a:t>
            </a:r>
            <a:endParaRPr lang="zh-CN" altLang="en-US" b="1" strike="noStrike" noProof="1" dirty="0">
              <a:latin typeface="Times New Roman" panose="02020603050405020304" pitchFamily="2" charset="0"/>
              <a:ea typeface="楷体_GB2312" pitchFamily="1" charset="-122"/>
            </a:endParaRPr>
          </a:p>
        </p:txBody>
      </p:sp>
      <p:sp>
        <p:nvSpPr>
          <p:cNvPr id="718851" name="内容占位符 718850"/>
          <p:cNvSpPr>
            <a:spLocks noGrp="1"/>
          </p:cNvSpPr>
          <p:nvPr>
            <p:ph idx="1"/>
          </p:nvPr>
        </p:nvSpPr>
        <p:spPr>
          <a:xfrm>
            <a:off x="1676400" y="1125538"/>
            <a:ext cx="8839200" cy="3671887"/>
          </a:xfrm>
        </p:spPr>
        <p:txBody>
          <a:bodyPr anchor="t"/>
          <a:p>
            <a:pPr marL="0" indent="0">
              <a:lnSpc>
                <a:spcPct val="110000"/>
              </a:lnSpc>
              <a:buNone/>
            </a:pPr>
            <a:r>
              <a:rPr lang="zh-CN" altLang="en-US" b="1" dirty="0"/>
              <a:t>       </a:t>
            </a:r>
            <a:r>
              <a:rPr lang="zh-CN" altLang="en-US" sz="2800" b="1" dirty="0"/>
              <a:t>哈希函数是一种映象，其设定很灵活，只要使</a:t>
            </a:r>
            <a:r>
              <a:rPr lang="zh-CN" altLang="en-US" sz="2800" b="1" dirty="0">
                <a:solidFill>
                  <a:schemeClr val="folHlink"/>
                </a:solidFill>
              </a:rPr>
              <a:t>任何关键字的哈希函数值都落在表长允许的范围之内</a:t>
            </a:r>
            <a:r>
              <a:rPr lang="zh-CN" altLang="en-US" sz="2800" b="1" dirty="0"/>
              <a:t>即可</a:t>
            </a:r>
            <a:r>
              <a:rPr lang="zh-CN" altLang="en-US" sz="2800" b="1" dirty="0">
                <a:latin typeface="宋体" panose="02010600030101010101" pitchFamily="2" charset="-122"/>
              </a:rPr>
              <a:t>。</a:t>
            </a:r>
            <a:r>
              <a:rPr lang="zh-CN" altLang="en-US" sz="2800" b="1" dirty="0"/>
              <a:t>哈希函数“</a:t>
            </a:r>
            <a:r>
              <a:rPr lang="zh-CN" altLang="en-US" sz="2800" b="1" dirty="0">
                <a:solidFill>
                  <a:schemeClr val="accent1"/>
                </a:solidFill>
              </a:rPr>
              <a:t>好坏</a:t>
            </a:r>
            <a:r>
              <a:rPr lang="zh-CN" altLang="en-US" sz="2800" b="1" dirty="0"/>
              <a:t>”的主要</a:t>
            </a:r>
            <a:r>
              <a:rPr lang="zh-CN" altLang="en-US" sz="2800" b="1" dirty="0">
                <a:latin typeface="宋体" panose="02010600030101010101" pitchFamily="2" charset="-122"/>
              </a:rPr>
              <a:t>评价因素有</a:t>
            </a:r>
            <a:r>
              <a:rPr lang="zh-CN" altLang="en-US" sz="2800" b="1" dirty="0"/>
              <a:t>：</a:t>
            </a:r>
            <a:endParaRPr lang="zh-CN" altLang="en-US" sz="2800" b="1" dirty="0"/>
          </a:p>
          <a:p>
            <a:pPr marL="4445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latin typeface="宋体" panose="02010600030101010101" pitchFamily="2" charset="-122"/>
              </a:rPr>
              <a:t>散列函数的构造简单</a:t>
            </a:r>
            <a:r>
              <a:rPr lang="zh-CN" altLang="en-US" b="1" dirty="0"/>
              <a:t>；</a:t>
            </a:r>
            <a:endParaRPr lang="zh-CN" altLang="en-US" b="1" dirty="0">
              <a:latin typeface="宋体" panose="02010600030101010101" pitchFamily="2" charset="-122"/>
            </a:endParaRPr>
          </a:p>
          <a:p>
            <a:pPr marL="4445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latin typeface="宋体" panose="02010600030101010101" pitchFamily="2" charset="-122"/>
              </a:rPr>
              <a:t>能“均匀”地将散列表中的关键字映射到地址空间。所谓“</a:t>
            </a:r>
            <a:r>
              <a:rPr lang="zh-CN" altLang="en-US" b="1" dirty="0">
                <a:solidFill>
                  <a:schemeClr val="tx2"/>
                </a:solidFill>
                <a:latin typeface="宋体" panose="02010600030101010101" pitchFamily="2" charset="-122"/>
              </a:rPr>
              <a:t>均匀</a:t>
            </a:r>
            <a:r>
              <a:rPr lang="zh-CN" altLang="en-US" b="1" dirty="0">
                <a:latin typeface="宋体" panose="02010600030101010101" pitchFamily="2" charset="-122"/>
              </a:rPr>
              <a:t>”</a:t>
            </a:r>
            <a:r>
              <a:rPr lang="en-US" altLang="x-none" b="1" dirty="0"/>
              <a:t>(uniform)</a:t>
            </a:r>
            <a:r>
              <a:rPr lang="zh-CN" altLang="en-US" b="1" dirty="0">
                <a:latin typeface="宋体" panose="02010600030101010101" pitchFamily="2" charset="-122"/>
              </a:rPr>
              <a:t>是指发生冲突的可能性尽可能最少。</a:t>
            </a:r>
            <a:endParaRPr lang="zh-CN" altLang="en-US"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8851">
                                            <p:txEl>
                                              <p:charRg st="0" end="71"/>
                                            </p:txEl>
                                          </p:spTgt>
                                        </p:tgtEl>
                                        <p:attrNameLst>
                                          <p:attrName>style.visibility</p:attrName>
                                        </p:attrNameLst>
                                      </p:cBhvr>
                                      <p:to>
                                        <p:strVal val="visible"/>
                                      </p:to>
                                    </p:set>
                                    <p:anim calcmode="lin" valueType="num">
                                      <p:cBhvr additive="base">
                                        <p:cTn id="7" dur="500" fill="hold"/>
                                        <p:tgtEl>
                                          <p:spTgt spid="718851">
                                            <p:txEl>
                                              <p:charRg st="0" end="7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8851">
                                            <p:txEl>
                                              <p:charRg st="0" end="7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8851">
                                            <p:txEl>
                                              <p:charRg st="71" end="85"/>
                                            </p:txEl>
                                          </p:spTgt>
                                        </p:tgtEl>
                                        <p:attrNameLst>
                                          <p:attrName>style.visibility</p:attrName>
                                        </p:attrNameLst>
                                      </p:cBhvr>
                                      <p:to>
                                        <p:strVal val="visible"/>
                                      </p:to>
                                    </p:set>
                                    <p:anim calcmode="lin" valueType="num">
                                      <p:cBhvr additive="base">
                                        <p:cTn id="13" dur="500" fill="hold"/>
                                        <p:tgtEl>
                                          <p:spTgt spid="718851">
                                            <p:txEl>
                                              <p:charRg st="71" end="8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8851">
                                            <p:txEl>
                                              <p:charRg st="71" end="8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18851">
                                            <p:txEl>
                                              <p:charRg st="85" end="142"/>
                                            </p:txEl>
                                          </p:spTgt>
                                        </p:tgtEl>
                                        <p:attrNameLst>
                                          <p:attrName>style.visibility</p:attrName>
                                        </p:attrNameLst>
                                      </p:cBhvr>
                                      <p:to>
                                        <p:strVal val="visible"/>
                                      </p:to>
                                    </p:set>
                                    <p:anim calcmode="lin" valueType="num">
                                      <p:cBhvr additive="base">
                                        <p:cTn id="19" dur="500" fill="hold"/>
                                        <p:tgtEl>
                                          <p:spTgt spid="718851">
                                            <p:txEl>
                                              <p:charRg st="85" end="14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18851">
                                            <p:txEl>
                                              <p:charRg st="85" end="14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51" grpId="0" bldLvl="5"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9874" name="内容占位符 719873"/>
          <p:cNvSpPr>
            <a:spLocks noGrp="1"/>
          </p:cNvSpPr>
          <p:nvPr>
            <p:ph idx="1"/>
          </p:nvPr>
        </p:nvSpPr>
        <p:spPr>
          <a:xfrm>
            <a:off x="1676400" y="190500"/>
            <a:ext cx="8839200" cy="6262688"/>
          </a:xfrm>
        </p:spPr>
        <p:txBody>
          <a:bodyPr anchor="t"/>
          <a:p>
            <a:pPr marL="0" indent="0">
              <a:lnSpc>
                <a:spcPct val="110000"/>
              </a:lnSpc>
              <a:buNone/>
            </a:pPr>
            <a:r>
              <a:rPr lang="en-US" altLang="x-none" sz="4000" b="1" dirty="0">
                <a:solidFill>
                  <a:schemeClr val="folHlink"/>
                </a:solidFill>
              </a:rPr>
              <a:t>1  </a:t>
            </a:r>
            <a:r>
              <a:rPr lang="zh-CN" altLang="en-US" sz="4000" b="1" dirty="0">
                <a:solidFill>
                  <a:schemeClr val="folHlink"/>
                </a:solidFill>
                <a:ea typeface="楷体_GB2312" pitchFamily="1" charset="-122"/>
              </a:rPr>
              <a:t>直接定址法</a:t>
            </a:r>
            <a:endParaRPr lang="zh-CN" altLang="en-US" sz="4000" b="1" dirty="0">
              <a:solidFill>
                <a:schemeClr val="folHlink"/>
              </a:solidFill>
              <a:ea typeface="楷体_GB2312" pitchFamily="1" charset="-122"/>
            </a:endParaRPr>
          </a:p>
          <a:p>
            <a:pPr marL="0" indent="0">
              <a:lnSpc>
                <a:spcPct val="110000"/>
              </a:lnSpc>
              <a:buNone/>
            </a:pPr>
            <a:r>
              <a:rPr lang="zh-CN" altLang="en-US" sz="2400" b="1" dirty="0"/>
              <a:t>        </a:t>
            </a:r>
            <a:r>
              <a:rPr lang="zh-CN" altLang="en-US" sz="2800" b="1" dirty="0"/>
              <a:t>取关键字或关键字的某个线性函数作哈希地址，即</a:t>
            </a:r>
            <a:r>
              <a:rPr lang="en-US" altLang="x-none" sz="2800" b="1" dirty="0"/>
              <a:t>H(key)=key    </a:t>
            </a:r>
            <a:r>
              <a:rPr lang="zh-CN" altLang="en-US" sz="2800" b="1" dirty="0"/>
              <a:t>或   </a:t>
            </a:r>
            <a:r>
              <a:rPr lang="en-US" altLang="x-none" sz="2800" b="1" dirty="0"/>
              <a:t>H(key)=a·key+b(a,b</a:t>
            </a:r>
            <a:r>
              <a:rPr lang="zh-CN" altLang="en-US" sz="2800" b="1" dirty="0"/>
              <a:t>为常数</a:t>
            </a:r>
            <a:r>
              <a:rPr lang="en-US" altLang="x-none" sz="2800" b="1" dirty="0"/>
              <a:t>)</a:t>
            </a:r>
            <a:endParaRPr lang="en-US" altLang="x-none" sz="2800" b="1" dirty="0"/>
          </a:p>
          <a:p>
            <a:pPr marL="0" indent="0">
              <a:lnSpc>
                <a:spcPct val="110000"/>
              </a:lnSpc>
              <a:buNone/>
            </a:pPr>
            <a:r>
              <a:rPr lang="en-US" altLang="x-none" sz="2800" b="1" dirty="0"/>
              <a:t>       </a:t>
            </a:r>
            <a:r>
              <a:rPr lang="zh-CN" altLang="en-US" b="1" dirty="0">
                <a:solidFill>
                  <a:schemeClr val="folHlink"/>
                </a:solidFill>
              </a:rPr>
              <a:t>特点</a:t>
            </a:r>
            <a:r>
              <a:rPr lang="zh-CN" altLang="en-US" b="1" dirty="0"/>
              <a:t>：</a:t>
            </a:r>
            <a:r>
              <a:rPr lang="zh-CN" altLang="en-US" sz="2800" b="1" dirty="0"/>
              <a:t>直接定址法所得地址集合与关键字集合大小相等，不会发生冲突，但实际中很少使用</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endParaRPr lang="zh-CN" altLang="en-US" sz="2000" b="1" dirty="0">
              <a:solidFill>
                <a:schemeClr val="folHlink"/>
              </a:solidFill>
            </a:endParaRPr>
          </a:p>
          <a:p>
            <a:pPr marL="0" indent="0">
              <a:lnSpc>
                <a:spcPct val="110000"/>
              </a:lnSpc>
              <a:buNone/>
            </a:pPr>
            <a:r>
              <a:rPr lang="en-US" altLang="x-none" sz="4000" b="1" dirty="0">
                <a:solidFill>
                  <a:schemeClr val="folHlink"/>
                </a:solidFill>
              </a:rPr>
              <a:t>2  </a:t>
            </a:r>
            <a:r>
              <a:rPr lang="zh-CN" altLang="en-US" sz="4000" b="1" dirty="0">
                <a:solidFill>
                  <a:schemeClr val="folHlink"/>
                </a:solidFill>
                <a:ea typeface="楷体_GB2312" pitchFamily="1" charset="-122"/>
              </a:rPr>
              <a:t>数字分析法</a:t>
            </a:r>
            <a:endParaRPr lang="zh-CN" altLang="en-US" sz="4000" b="1" dirty="0">
              <a:solidFill>
                <a:schemeClr val="folHlink"/>
              </a:solidFill>
              <a:ea typeface="楷体_GB2312" pitchFamily="1" charset="-122"/>
            </a:endParaRPr>
          </a:p>
          <a:p>
            <a:pPr marL="0" indent="0">
              <a:lnSpc>
                <a:spcPct val="110000"/>
              </a:lnSpc>
              <a:buNone/>
            </a:pPr>
            <a:r>
              <a:rPr lang="zh-CN" altLang="en-US" sz="2800" b="1" dirty="0"/>
              <a:t>        对关键字进行分析，取关键字的若干位或组合作为哈希地址</a:t>
            </a:r>
            <a:r>
              <a:rPr lang="zh-CN" altLang="en-US" sz="2800" b="1" dirty="0">
                <a:latin typeface="宋体" panose="02010600030101010101" pitchFamily="2" charset="-122"/>
              </a:rPr>
              <a:t>。</a:t>
            </a:r>
            <a:endParaRPr lang="zh-CN" altLang="en-US" sz="2800" b="1" dirty="0"/>
          </a:p>
          <a:p>
            <a:pPr marL="0" indent="0">
              <a:lnSpc>
                <a:spcPct val="110000"/>
              </a:lnSpc>
              <a:buNone/>
            </a:pPr>
            <a:r>
              <a:rPr lang="zh-CN" altLang="en-US" sz="2800" b="1" dirty="0"/>
              <a:t>       适用于关键字位数比哈希地址位数大，且可能出现的关键字事先知道的情况</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9874">
                                            <p:txEl>
                                              <p:charRg st="0" end="9"/>
                                            </p:txEl>
                                          </p:spTgt>
                                        </p:tgtEl>
                                        <p:attrNameLst>
                                          <p:attrName>style.visibility</p:attrName>
                                        </p:attrNameLst>
                                      </p:cBhvr>
                                      <p:to>
                                        <p:strVal val="visible"/>
                                      </p:to>
                                    </p:set>
                                    <p:anim calcmode="lin" valueType="num">
                                      <p:cBhvr additive="base">
                                        <p:cTn id="7" dur="500" fill="hold"/>
                                        <p:tgtEl>
                                          <p:spTgt spid="719874">
                                            <p:txEl>
                                              <p:charRg st="0" end="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9874">
                                            <p:txEl>
                                              <p:charRg st="0"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9874">
                                            <p:txEl>
                                              <p:charRg st="9" end="80"/>
                                            </p:txEl>
                                          </p:spTgt>
                                        </p:tgtEl>
                                        <p:attrNameLst>
                                          <p:attrName>style.visibility</p:attrName>
                                        </p:attrNameLst>
                                      </p:cBhvr>
                                      <p:to>
                                        <p:strVal val="visible"/>
                                      </p:to>
                                    </p:set>
                                    <p:anim calcmode="lin" valueType="num">
                                      <p:cBhvr additive="base">
                                        <p:cTn id="13" dur="500" fill="hold"/>
                                        <p:tgtEl>
                                          <p:spTgt spid="719874">
                                            <p:txEl>
                                              <p:charRg st="9" end="8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9874">
                                            <p:txEl>
                                              <p:charRg st="9" end="8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19874">
                                            <p:txEl>
                                              <p:charRg st="80" end="129"/>
                                            </p:txEl>
                                          </p:spTgt>
                                        </p:tgtEl>
                                        <p:attrNameLst>
                                          <p:attrName>style.visibility</p:attrName>
                                        </p:attrNameLst>
                                      </p:cBhvr>
                                      <p:to>
                                        <p:strVal val="visible"/>
                                      </p:to>
                                    </p:set>
                                    <p:anim calcmode="lin" valueType="num">
                                      <p:cBhvr additive="base">
                                        <p:cTn id="19" dur="500" fill="hold"/>
                                        <p:tgtEl>
                                          <p:spTgt spid="719874">
                                            <p:txEl>
                                              <p:charRg st="80" end="129"/>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19874">
                                            <p:txEl>
                                              <p:charRg st="80" end="12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19874">
                                            <p:txEl>
                                              <p:charRg st="130" end="139"/>
                                            </p:txEl>
                                          </p:spTgt>
                                        </p:tgtEl>
                                        <p:attrNameLst>
                                          <p:attrName>style.visibility</p:attrName>
                                        </p:attrNameLst>
                                      </p:cBhvr>
                                      <p:to>
                                        <p:strVal val="visible"/>
                                      </p:to>
                                    </p:set>
                                    <p:anim calcmode="lin" valueType="num">
                                      <p:cBhvr additive="base">
                                        <p:cTn id="25" dur="500" fill="hold"/>
                                        <p:tgtEl>
                                          <p:spTgt spid="719874">
                                            <p:txEl>
                                              <p:charRg st="130" end="139"/>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19874">
                                            <p:txEl>
                                              <p:charRg st="130" end="13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19874">
                                            <p:txEl>
                                              <p:charRg st="139" end="175"/>
                                            </p:txEl>
                                          </p:spTgt>
                                        </p:tgtEl>
                                        <p:attrNameLst>
                                          <p:attrName>style.visibility</p:attrName>
                                        </p:attrNameLst>
                                      </p:cBhvr>
                                      <p:to>
                                        <p:strVal val="visible"/>
                                      </p:to>
                                    </p:set>
                                    <p:anim calcmode="lin" valueType="num">
                                      <p:cBhvr additive="base">
                                        <p:cTn id="31" dur="500" fill="hold"/>
                                        <p:tgtEl>
                                          <p:spTgt spid="719874">
                                            <p:txEl>
                                              <p:charRg st="139" end="17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19874">
                                            <p:txEl>
                                              <p:charRg st="139" end="17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1"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19874">
                                            <p:txEl>
                                              <p:charRg st="175" end="217"/>
                                            </p:txEl>
                                          </p:spTgt>
                                        </p:tgtEl>
                                        <p:attrNameLst>
                                          <p:attrName>style.visibility</p:attrName>
                                        </p:attrNameLst>
                                      </p:cBhvr>
                                      <p:to>
                                        <p:strVal val="visible"/>
                                      </p:to>
                                    </p:set>
                                    <p:anim calcmode="lin" valueType="num">
                                      <p:cBhvr additive="base">
                                        <p:cTn id="37" dur="500" fill="hold"/>
                                        <p:tgtEl>
                                          <p:spTgt spid="719874">
                                            <p:txEl>
                                              <p:charRg st="175" end="21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19874">
                                            <p:txEl>
                                              <p:charRg st="175" end="21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874" grpId="0" bldLvl="5"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0898" name="内容占位符 720897"/>
          <p:cNvSpPr>
            <a:spLocks noGrp="1"/>
          </p:cNvSpPr>
          <p:nvPr>
            <p:ph idx="1"/>
          </p:nvPr>
        </p:nvSpPr>
        <p:spPr>
          <a:xfrm>
            <a:off x="1676400" y="152400"/>
            <a:ext cx="8812213" cy="1116013"/>
          </a:xfrm>
        </p:spPr>
        <p:txBody>
          <a:bodyPr anchor="t"/>
          <a:p>
            <a:pPr marL="0" indent="0">
              <a:lnSpc>
                <a:spcPct val="110000"/>
              </a:lnSpc>
              <a:buNone/>
            </a:pPr>
            <a:r>
              <a:rPr lang="zh-CN" altLang="en-US" b="1" dirty="0"/>
              <a:t>例： </a:t>
            </a:r>
            <a:r>
              <a:rPr lang="zh-CN" altLang="en-US" sz="2800" b="1" dirty="0"/>
              <a:t>设有</a:t>
            </a:r>
            <a:r>
              <a:rPr lang="en-US" altLang="x-none" sz="2800" b="1" dirty="0"/>
              <a:t>80</a:t>
            </a:r>
            <a:r>
              <a:rPr lang="zh-CN" altLang="en-US" sz="2800" b="1" dirty="0"/>
              <a:t>个记录，关键字为</a:t>
            </a:r>
            <a:r>
              <a:rPr lang="en-US" altLang="x-none" sz="2800" b="1" dirty="0"/>
              <a:t>8</a:t>
            </a:r>
            <a:r>
              <a:rPr lang="zh-CN" altLang="en-US" sz="2800" b="1" dirty="0"/>
              <a:t>位十进制数，哈希地址为</a:t>
            </a:r>
            <a:r>
              <a:rPr lang="en-US" altLang="x-none" sz="2800" b="1" dirty="0"/>
              <a:t>2</a:t>
            </a:r>
            <a:r>
              <a:rPr lang="zh-CN" altLang="en-US" sz="2800" b="1" dirty="0"/>
              <a:t>位十进制数</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grpSp>
        <p:nvGrpSpPr>
          <p:cNvPr id="674818" name="组合 720898"/>
          <p:cNvGrpSpPr/>
          <p:nvPr/>
        </p:nvGrpSpPr>
        <p:grpSpPr>
          <a:xfrm>
            <a:off x="2133600" y="1484313"/>
            <a:ext cx="2593975" cy="3562349"/>
            <a:chOff x="0" y="0"/>
            <a:chExt cx="1634" cy="2244"/>
          </a:xfrm>
        </p:grpSpPr>
        <p:sp>
          <p:nvSpPr>
            <p:cNvPr id="674819" name="文本框 720899"/>
            <p:cNvSpPr txBox="1"/>
            <p:nvPr/>
          </p:nvSpPr>
          <p:spPr>
            <a:xfrm>
              <a:off x="664" y="182"/>
              <a:ext cx="348" cy="250"/>
            </a:xfrm>
            <a:prstGeom prst="rect">
              <a:avLst/>
            </a:prstGeom>
            <a:noFill/>
            <a:ln w="9525">
              <a:noFill/>
            </a:ln>
          </p:spPr>
          <p:txBody>
            <a:bodyPr vert="eaVert" wrap="none" anchor="t">
              <a:spAutoFit/>
            </a:bodyPr>
            <a:p>
              <a:r>
                <a:rPr lang="zh-CN" altLang="en-US" sz="2400" dirty="0">
                  <a:latin typeface="Times New Roman" panose="02020603050405020304" pitchFamily="2" charset="0"/>
                  <a:ea typeface="宋体" panose="02010600030101010101" pitchFamily="2" charset="-122"/>
                </a:rPr>
                <a:t>┇</a:t>
              </a:r>
              <a:endParaRPr lang="zh-CN" altLang="en-US" sz="2400" dirty="0">
                <a:latin typeface="Times New Roman" panose="02020603050405020304" pitchFamily="2" charset="0"/>
                <a:ea typeface="宋体" panose="02010600030101010101" pitchFamily="2" charset="-122"/>
              </a:endParaRPr>
            </a:p>
          </p:txBody>
        </p:sp>
        <p:sp>
          <p:nvSpPr>
            <p:cNvPr id="674820" name="文本框 720900"/>
            <p:cNvSpPr txBox="1"/>
            <p:nvPr/>
          </p:nvSpPr>
          <p:spPr>
            <a:xfrm>
              <a:off x="31" y="325"/>
              <a:ext cx="1603" cy="1919"/>
            </a:xfrm>
            <a:prstGeom prst="rect">
              <a:avLst/>
            </a:prstGeom>
            <a:noFill/>
            <a:ln w="9525">
              <a:noFill/>
            </a:ln>
          </p:spPr>
          <p:txBody>
            <a:bodyPr wrap="none" anchor="t">
              <a:spAutoFit/>
            </a:bodyPr>
            <a:p>
              <a:r>
                <a:rPr lang="en-US" altLang="x-none" sz="2400" dirty="0">
                  <a:latin typeface="Times New Roman" panose="02020603050405020304" pitchFamily="2" charset="0"/>
                  <a:ea typeface="宋体" panose="02010600030101010101" pitchFamily="2" charset="-122"/>
                </a:rPr>
                <a:t>8  1  3  4  6  5  3  2</a:t>
              </a:r>
              <a:endParaRPr lang="en-US" altLang="x-none" sz="2400" dirty="0">
                <a:latin typeface="Times New Roman" panose="02020603050405020304" pitchFamily="2" charset="0"/>
                <a:ea typeface="宋体" panose="02010600030101010101" pitchFamily="2" charset="-122"/>
              </a:endParaRPr>
            </a:p>
            <a:p>
              <a:r>
                <a:rPr lang="en-US" altLang="x-none" sz="2400" dirty="0">
                  <a:latin typeface="Times New Roman" panose="02020603050405020304" pitchFamily="2" charset="0"/>
                  <a:ea typeface="宋体" panose="02010600030101010101" pitchFamily="2" charset="-122"/>
                </a:rPr>
                <a:t>8  1  3  7  2  2  4  2</a:t>
              </a:r>
              <a:endParaRPr lang="en-US" altLang="x-none" sz="2400" dirty="0">
                <a:latin typeface="Times New Roman" panose="02020603050405020304" pitchFamily="2" charset="0"/>
                <a:ea typeface="宋体" panose="02010600030101010101" pitchFamily="2" charset="-122"/>
              </a:endParaRPr>
            </a:p>
            <a:p>
              <a:r>
                <a:rPr lang="en-US" altLang="x-none" sz="2400" dirty="0">
                  <a:latin typeface="Times New Roman" panose="02020603050405020304" pitchFamily="2" charset="0"/>
                  <a:ea typeface="宋体" panose="02010600030101010101" pitchFamily="2" charset="-122"/>
                </a:rPr>
                <a:t>8  1  3  8  7  4  2  2</a:t>
              </a:r>
              <a:endParaRPr lang="en-US" altLang="x-none" sz="2400" dirty="0">
                <a:latin typeface="Times New Roman" panose="02020603050405020304" pitchFamily="2" charset="0"/>
                <a:ea typeface="宋体" panose="02010600030101010101" pitchFamily="2" charset="-122"/>
              </a:endParaRPr>
            </a:p>
            <a:p>
              <a:r>
                <a:rPr lang="en-US" altLang="x-none" sz="2400" dirty="0">
                  <a:latin typeface="Times New Roman" panose="02020603050405020304" pitchFamily="2" charset="0"/>
                  <a:ea typeface="宋体" panose="02010600030101010101" pitchFamily="2" charset="-122"/>
                </a:rPr>
                <a:t>8  1  3  0  1  3  6  7</a:t>
              </a:r>
              <a:endParaRPr lang="en-US" altLang="x-none" sz="2400" dirty="0">
                <a:latin typeface="Times New Roman" panose="02020603050405020304" pitchFamily="2" charset="0"/>
                <a:ea typeface="宋体" panose="02010600030101010101" pitchFamily="2" charset="-122"/>
              </a:endParaRPr>
            </a:p>
            <a:p>
              <a:r>
                <a:rPr lang="en-US" altLang="x-none" sz="2400" dirty="0">
                  <a:latin typeface="Times New Roman" panose="02020603050405020304" pitchFamily="2" charset="0"/>
                  <a:ea typeface="宋体" panose="02010600030101010101" pitchFamily="2" charset="-122"/>
                </a:rPr>
                <a:t>8  1  3  2  2  8  1  7 </a:t>
              </a:r>
              <a:endParaRPr lang="en-US" altLang="x-none" sz="2400" dirty="0">
                <a:latin typeface="Times New Roman" panose="02020603050405020304" pitchFamily="2" charset="0"/>
                <a:ea typeface="宋体" panose="02010600030101010101" pitchFamily="2" charset="-122"/>
              </a:endParaRPr>
            </a:p>
            <a:p>
              <a:r>
                <a:rPr lang="en-US" altLang="x-none" sz="2400" dirty="0">
                  <a:latin typeface="Times New Roman" panose="02020603050405020304" pitchFamily="2" charset="0"/>
                  <a:ea typeface="宋体" panose="02010600030101010101" pitchFamily="2" charset="-122"/>
                </a:rPr>
                <a:t>8  1  3  3  8  9  6  7</a:t>
              </a:r>
              <a:endParaRPr lang="en-US" altLang="x-none" sz="2400" dirty="0">
                <a:latin typeface="Times New Roman" panose="02020603050405020304" pitchFamily="2" charset="0"/>
                <a:ea typeface="宋体" panose="02010600030101010101" pitchFamily="2" charset="-122"/>
              </a:endParaRPr>
            </a:p>
            <a:p>
              <a:r>
                <a:rPr lang="en-US" altLang="x-none" sz="2400" dirty="0">
                  <a:latin typeface="Times New Roman" panose="02020603050405020304" pitchFamily="2" charset="0"/>
                  <a:ea typeface="宋体" panose="02010600030101010101" pitchFamily="2" charset="-122"/>
                </a:rPr>
                <a:t>8  1  3  6  8  5  3  7</a:t>
              </a:r>
              <a:endParaRPr lang="en-US" altLang="x-none" sz="2400" dirty="0">
                <a:latin typeface="Times New Roman" panose="02020603050405020304" pitchFamily="2" charset="0"/>
                <a:ea typeface="宋体" panose="02010600030101010101" pitchFamily="2" charset="-122"/>
              </a:endParaRPr>
            </a:p>
            <a:p>
              <a:r>
                <a:rPr lang="en-US" altLang="x-none" sz="2400" dirty="0">
                  <a:latin typeface="Times New Roman" panose="02020603050405020304" pitchFamily="2" charset="0"/>
                  <a:ea typeface="宋体" panose="02010600030101010101" pitchFamily="2" charset="-122"/>
                </a:rPr>
                <a:t>8  1  4  1  9  3  5  5</a:t>
              </a:r>
              <a:endParaRPr lang="en-US" altLang="x-none" sz="2400" dirty="0">
                <a:latin typeface="Times New Roman" panose="02020603050405020304" pitchFamily="2" charset="0"/>
                <a:ea typeface="宋体" panose="02010600030101010101" pitchFamily="2" charset="-122"/>
              </a:endParaRPr>
            </a:p>
          </p:txBody>
        </p:sp>
        <p:sp>
          <p:nvSpPr>
            <p:cNvPr id="674821" name="文本框 720901"/>
            <p:cNvSpPr txBox="1"/>
            <p:nvPr/>
          </p:nvSpPr>
          <p:spPr>
            <a:xfrm>
              <a:off x="0" y="0"/>
              <a:ext cx="1629" cy="290"/>
            </a:xfrm>
            <a:prstGeom prst="rect">
              <a:avLst/>
            </a:prstGeom>
            <a:noFill/>
            <a:ln w="9525">
              <a:noFill/>
            </a:ln>
          </p:spPr>
          <p:txBody>
            <a:bodyPr wrap="none" anchor="t">
              <a:spAutoFit/>
            </a:bodyPr>
            <a:p>
              <a:r>
                <a:rPr lang="zh-CN" altLang="en-US" sz="2400" dirty="0">
                  <a:latin typeface="Times New Roman" panose="02020603050405020304" pitchFamily="2" charset="0"/>
                  <a:ea typeface="宋体" panose="02010600030101010101" pitchFamily="2" charset="-122"/>
                  <a:sym typeface="Wingdings" panose="05000000000000000000" pitchFamily="2" charset="2"/>
                </a:rPr>
                <a:t>   </a:t>
              </a:r>
              <a:endParaRPr lang="zh-CN" altLang="en-US" sz="2400" dirty="0">
                <a:latin typeface="Times New Roman" panose="02020603050405020304" pitchFamily="2" charset="0"/>
                <a:ea typeface="宋体" panose="02010600030101010101" pitchFamily="2" charset="-122"/>
                <a:sym typeface="Wingdings" panose="05000000000000000000" pitchFamily="2" charset="2"/>
              </a:endParaRPr>
            </a:p>
          </p:txBody>
        </p:sp>
        <p:sp>
          <p:nvSpPr>
            <p:cNvPr id="674822" name="直接连接符 720902"/>
            <p:cNvSpPr/>
            <p:nvPr/>
          </p:nvSpPr>
          <p:spPr>
            <a:xfrm>
              <a:off x="628" y="338"/>
              <a:ext cx="0" cy="1814"/>
            </a:xfrm>
            <a:prstGeom prst="line">
              <a:avLst/>
            </a:prstGeom>
            <a:ln w="28575" cap="flat" cmpd="sng">
              <a:solidFill>
                <a:schemeClr val="hlink"/>
              </a:solidFill>
              <a:prstDash val="solid"/>
              <a:round/>
              <a:headEnd type="none" w="med" len="med"/>
              <a:tailEnd type="none" w="med" len="med"/>
            </a:ln>
          </p:spPr>
        </p:sp>
        <p:sp>
          <p:nvSpPr>
            <p:cNvPr id="674823" name="直接连接符 720903"/>
            <p:cNvSpPr/>
            <p:nvPr/>
          </p:nvSpPr>
          <p:spPr>
            <a:xfrm>
              <a:off x="1204" y="346"/>
              <a:ext cx="0" cy="1814"/>
            </a:xfrm>
            <a:prstGeom prst="line">
              <a:avLst/>
            </a:prstGeom>
            <a:ln w="28575" cap="flat" cmpd="sng">
              <a:solidFill>
                <a:schemeClr val="hlink"/>
              </a:solidFill>
              <a:prstDash val="solid"/>
              <a:round/>
              <a:headEnd type="none" w="med" len="med"/>
              <a:tailEnd type="none" w="med" len="med"/>
            </a:ln>
          </p:spPr>
        </p:sp>
      </p:grpSp>
      <p:sp>
        <p:nvSpPr>
          <p:cNvPr id="720905" name="矩形标注 720904"/>
          <p:cNvSpPr/>
          <p:nvPr/>
        </p:nvSpPr>
        <p:spPr>
          <a:xfrm>
            <a:off x="5638800" y="2076450"/>
            <a:ext cx="4876800" cy="2676524"/>
          </a:xfrm>
          <a:prstGeom prst="wedgeRectCallout">
            <a:avLst>
              <a:gd name="adj1" fmla="val -71551"/>
              <a:gd name="adj2" fmla="val 4838"/>
            </a:avLst>
          </a:prstGeom>
          <a:noFill/>
          <a:ln w="9525" cap="flat" cmpd="sng">
            <a:solidFill>
              <a:schemeClr val="tx1"/>
            </a:solidFill>
            <a:prstDash val="solid"/>
            <a:miter/>
            <a:headEnd type="none" w="med" len="med"/>
            <a:tailEnd type="none" w="med" len="med"/>
          </a:ln>
        </p:spPr>
        <p:txBody>
          <a:bodyPr anchor="ctr">
            <a:spAutoFit/>
          </a:bodyPr>
          <a:p>
            <a:r>
              <a:rPr lang="zh-CN" altLang="en-US" sz="2400" b="1" dirty="0">
                <a:latin typeface="Times New Roman" panose="02020603050405020304" pitchFamily="2" charset="0"/>
                <a:ea typeface="宋体" panose="02010600030101010101" pitchFamily="2" charset="-122"/>
              </a:rPr>
              <a:t>分析： </a:t>
            </a:r>
            <a:r>
              <a:rPr lang="zh-CN" altLang="en-US" sz="2400" b="1" dirty="0">
                <a:latin typeface="Times New Roman" panose="02020603050405020304" pitchFamily="2" charset="0"/>
                <a:ea typeface="宋体" panose="02010600030101010101" pitchFamily="2" charset="-122"/>
                <a:sym typeface="Wingdings" panose="05000000000000000000" pitchFamily="2" charset="2"/>
              </a:rPr>
              <a:t> 只取</a:t>
            </a:r>
            <a:r>
              <a:rPr lang="en-US" altLang="x-none" sz="2400" b="1" dirty="0">
                <a:latin typeface="Times New Roman" panose="02020603050405020304" pitchFamily="2" charset="0"/>
                <a:ea typeface="宋体" panose="02010600030101010101" pitchFamily="2" charset="-122"/>
                <a:sym typeface="Wingdings" panose="05000000000000000000" pitchFamily="2" charset="2"/>
              </a:rPr>
              <a:t>8</a:t>
            </a:r>
            <a:endParaRPr lang="en-US" altLang="x-none" sz="2400" b="1" dirty="0">
              <a:latin typeface="Times New Roman" panose="02020603050405020304" pitchFamily="2" charset="0"/>
              <a:ea typeface="宋体" panose="02010600030101010101" pitchFamily="2" charset="-122"/>
              <a:sym typeface="Wingdings" panose="05000000000000000000" pitchFamily="2" charset="2"/>
            </a:endParaRPr>
          </a:p>
          <a:p>
            <a:r>
              <a:rPr lang="en-US" altLang="x-none" sz="2400" b="1" dirty="0">
                <a:latin typeface="Times New Roman" panose="02020603050405020304" pitchFamily="2" charset="0"/>
                <a:ea typeface="宋体" panose="02010600030101010101" pitchFamily="2" charset="-122"/>
                <a:sym typeface="Wingdings" panose="05000000000000000000" pitchFamily="2" charset="2"/>
              </a:rPr>
              <a:t>              </a:t>
            </a:r>
            <a:r>
              <a:rPr lang="zh-CN" altLang="en-US" sz="2400" b="1" dirty="0">
                <a:latin typeface="Times New Roman" panose="02020603050405020304" pitchFamily="2" charset="0"/>
                <a:ea typeface="宋体" panose="02010600030101010101" pitchFamily="2" charset="-122"/>
                <a:sym typeface="Wingdings" panose="05000000000000000000" pitchFamily="2" charset="2"/>
              </a:rPr>
              <a:t>只取</a:t>
            </a:r>
            <a:r>
              <a:rPr lang="en-US" altLang="x-none" sz="2400" b="1" dirty="0">
                <a:latin typeface="Times New Roman" panose="02020603050405020304" pitchFamily="2" charset="0"/>
                <a:ea typeface="宋体" panose="02010600030101010101" pitchFamily="2" charset="-122"/>
                <a:sym typeface="Wingdings" panose="05000000000000000000" pitchFamily="2" charset="2"/>
              </a:rPr>
              <a:t>1</a:t>
            </a:r>
            <a:endParaRPr lang="en-US" altLang="x-none" sz="2400" b="1" dirty="0">
              <a:latin typeface="Times New Roman" panose="02020603050405020304" pitchFamily="2" charset="0"/>
              <a:ea typeface="宋体" panose="02010600030101010101" pitchFamily="2" charset="-122"/>
              <a:sym typeface="Wingdings" panose="05000000000000000000" pitchFamily="2" charset="2"/>
            </a:endParaRPr>
          </a:p>
          <a:p>
            <a:r>
              <a:rPr lang="en-US" altLang="x-none" sz="2400" b="1" dirty="0">
                <a:latin typeface="Times New Roman" panose="02020603050405020304" pitchFamily="2" charset="0"/>
                <a:ea typeface="宋体" panose="02010600030101010101" pitchFamily="2" charset="-122"/>
                <a:sym typeface="Wingdings" panose="05000000000000000000" pitchFamily="2" charset="2"/>
              </a:rPr>
              <a:t>              </a:t>
            </a:r>
            <a:r>
              <a:rPr lang="zh-CN" altLang="en-US" sz="2400" b="1" dirty="0">
                <a:latin typeface="Times New Roman" panose="02020603050405020304" pitchFamily="2" charset="0"/>
                <a:ea typeface="宋体" panose="02010600030101010101" pitchFamily="2" charset="-122"/>
                <a:sym typeface="Wingdings" panose="05000000000000000000" pitchFamily="2" charset="2"/>
              </a:rPr>
              <a:t>只取</a:t>
            </a:r>
            <a:r>
              <a:rPr lang="en-US" altLang="x-none" sz="2400" b="1" dirty="0">
                <a:latin typeface="Times New Roman" panose="02020603050405020304" pitchFamily="2" charset="0"/>
                <a:ea typeface="宋体" panose="02010600030101010101" pitchFamily="2" charset="-122"/>
                <a:sym typeface="Wingdings" panose="05000000000000000000" pitchFamily="2" charset="2"/>
              </a:rPr>
              <a:t>3</a:t>
            </a:r>
            <a:r>
              <a:rPr lang="zh-CN" altLang="en-US" sz="2400" b="1" dirty="0">
                <a:latin typeface="Times New Roman" panose="02020603050405020304" pitchFamily="2" charset="0"/>
                <a:ea typeface="宋体" panose="02010600030101010101" pitchFamily="2" charset="-122"/>
                <a:sym typeface="Wingdings" panose="05000000000000000000" pitchFamily="2" charset="2"/>
              </a:rPr>
              <a:t>、</a:t>
            </a:r>
            <a:r>
              <a:rPr lang="en-US" altLang="x-none" sz="2400" b="1" dirty="0">
                <a:latin typeface="Times New Roman" panose="02020603050405020304" pitchFamily="2" charset="0"/>
                <a:ea typeface="宋体" panose="02010600030101010101" pitchFamily="2" charset="-122"/>
                <a:sym typeface="Wingdings" panose="05000000000000000000" pitchFamily="2" charset="2"/>
              </a:rPr>
              <a:t>4</a:t>
            </a:r>
            <a:endParaRPr lang="en-US" altLang="x-none" sz="2400" b="1" dirty="0">
              <a:latin typeface="Times New Roman" panose="02020603050405020304" pitchFamily="2" charset="0"/>
              <a:ea typeface="宋体" panose="02010600030101010101" pitchFamily="2" charset="-122"/>
              <a:sym typeface="Wingdings" panose="05000000000000000000" pitchFamily="2" charset="2"/>
            </a:endParaRPr>
          </a:p>
          <a:p>
            <a:r>
              <a:rPr lang="en-US" altLang="x-none" sz="2400" b="1" dirty="0">
                <a:latin typeface="Times New Roman" panose="02020603050405020304" pitchFamily="2" charset="0"/>
                <a:ea typeface="宋体" panose="02010600030101010101" pitchFamily="2" charset="-122"/>
                <a:sym typeface="Wingdings" panose="05000000000000000000" pitchFamily="2" charset="2"/>
              </a:rPr>
              <a:t>              </a:t>
            </a:r>
            <a:r>
              <a:rPr lang="zh-CN" altLang="en-US" sz="2400" b="1" dirty="0">
                <a:latin typeface="Times New Roman" panose="02020603050405020304" pitchFamily="2" charset="0"/>
                <a:ea typeface="宋体" panose="02010600030101010101" pitchFamily="2" charset="-122"/>
                <a:sym typeface="Wingdings" panose="05000000000000000000" pitchFamily="2" charset="2"/>
              </a:rPr>
              <a:t>只取</a:t>
            </a:r>
            <a:r>
              <a:rPr lang="en-US" altLang="x-none" sz="2400" b="1" dirty="0">
                <a:latin typeface="Times New Roman" panose="02020603050405020304" pitchFamily="2" charset="0"/>
                <a:ea typeface="宋体" panose="02010600030101010101" pitchFamily="2" charset="-122"/>
                <a:sym typeface="Wingdings" panose="05000000000000000000" pitchFamily="2" charset="2"/>
              </a:rPr>
              <a:t>2</a:t>
            </a:r>
            <a:r>
              <a:rPr lang="zh-CN" altLang="en-US" sz="2400" b="1" dirty="0">
                <a:latin typeface="Times New Roman" panose="02020603050405020304" pitchFamily="2" charset="0"/>
                <a:ea typeface="宋体" panose="02010600030101010101" pitchFamily="2" charset="-122"/>
                <a:sym typeface="Wingdings" panose="05000000000000000000" pitchFamily="2" charset="2"/>
              </a:rPr>
              <a:t>、</a:t>
            </a:r>
            <a:r>
              <a:rPr lang="en-US" altLang="x-none" sz="2400" b="1" dirty="0">
                <a:latin typeface="Times New Roman" panose="02020603050405020304" pitchFamily="2" charset="0"/>
                <a:ea typeface="宋体" panose="02010600030101010101" pitchFamily="2" charset="-122"/>
                <a:sym typeface="Wingdings" panose="05000000000000000000" pitchFamily="2" charset="2"/>
              </a:rPr>
              <a:t>7</a:t>
            </a:r>
            <a:r>
              <a:rPr lang="zh-CN" altLang="en-US" sz="2400" b="1" dirty="0">
                <a:latin typeface="Times New Roman" panose="02020603050405020304" pitchFamily="2" charset="0"/>
                <a:ea typeface="宋体" panose="02010600030101010101" pitchFamily="2" charset="-122"/>
                <a:sym typeface="Wingdings" panose="05000000000000000000" pitchFamily="2" charset="2"/>
              </a:rPr>
              <a:t>、</a:t>
            </a:r>
            <a:r>
              <a:rPr lang="en-US" altLang="x-none" sz="2400" b="1" dirty="0">
                <a:latin typeface="Times New Roman" panose="02020603050405020304" pitchFamily="2" charset="0"/>
                <a:ea typeface="宋体" panose="02010600030101010101" pitchFamily="2" charset="-122"/>
                <a:sym typeface="Wingdings" panose="05000000000000000000" pitchFamily="2" charset="2"/>
              </a:rPr>
              <a:t>5</a:t>
            </a:r>
            <a:endParaRPr lang="en-US" altLang="x-none" sz="2400" b="1" dirty="0">
              <a:latin typeface="Times New Roman" panose="02020603050405020304" pitchFamily="2" charset="0"/>
              <a:ea typeface="宋体" panose="02010600030101010101" pitchFamily="2" charset="-122"/>
              <a:sym typeface="Wingdings" panose="05000000000000000000" pitchFamily="2" charset="2"/>
            </a:endParaRPr>
          </a:p>
          <a:p>
            <a:r>
              <a:rPr lang="en-US" altLang="x-none" sz="2400" b="1" dirty="0">
                <a:latin typeface="Times New Roman" panose="02020603050405020304" pitchFamily="2" charset="0"/>
                <a:ea typeface="宋体" panose="02010600030101010101" pitchFamily="2" charset="-122"/>
                <a:sym typeface="Wingdings" panose="05000000000000000000" pitchFamily="2" charset="2"/>
              </a:rPr>
              <a:t>             </a:t>
            </a:r>
            <a:r>
              <a:rPr lang="zh-CN" altLang="en-US" sz="2400" b="1" dirty="0">
                <a:latin typeface="Times New Roman" panose="02020603050405020304" pitchFamily="2" charset="0"/>
                <a:ea typeface="宋体" panose="02010600030101010101" pitchFamily="2" charset="-122"/>
                <a:sym typeface="Wingdings" panose="05000000000000000000" pitchFamily="2" charset="2"/>
              </a:rPr>
              <a:t>数字分布近乎随机</a:t>
            </a:r>
            <a:endParaRPr lang="zh-CN" altLang="en-US" sz="2400" b="1" dirty="0">
              <a:latin typeface="Times New Roman" panose="02020603050405020304" pitchFamily="2" charset="0"/>
              <a:ea typeface="宋体" panose="02010600030101010101" pitchFamily="2" charset="-122"/>
              <a:sym typeface="Wingdings" panose="05000000000000000000" pitchFamily="2" charset="2"/>
            </a:endParaRPr>
          </a:p>
          <a:p>
            <a:r>
              <a:rPr lang="zh-CN" altLang="en-US" sz="2400" b="1" dirty="0">
                <a:latin typeface="Times New Roman" panose="02020603050405020304" pitchFamily="2" charset="0"/>
                <a:ea typeface="宋体" panose="02010600030101010101" pitchFamily="2" charset="-122"/>
                <a:sym typeface="Wingdings" panose="05000000000000000000" pitchFamily="2" charset="2"/>
              </a:rPr>
              <a:t>所以：取任意两位或两位</a:t>
            </a:r>
            <a:endParaRPr lang="zh-CN" altLang="en-US" sz="2400" b="1" dirty="0">
              <a:latin typeface="Times New Roman" panose="02020603050405020304" pitchFamily="2" charset="0"/>
              <a:ea typeface="宋体" panose="02010600030101010101" pitchFamily="2" charset="-122"/>
              <a:sym typeface="Wingdings" panose="05000000000000000000" pitchFamily="2" charset="2"/>
            </a:endParaRPr>
          </a:p>
          <a:p>
            <a:r>
              <a:rPr lang="zh-CN" altLang="en-US" sz="2400" b="1" dirty="0">
                <a:latin typeface="Times New Roman" panose="02020603050405020304" pitchFamily="2" charset="0"/>
                <a:ea typeface="宋体" panose="02010600030101010101" pitchFamily="2" charset="-122"/>
                <a:sym typeface="Wingdings" panose="05000000000000000000" pitchFamily="2" charset="2"/>
              </a:rPr>
              <a:t>            与另两位的叠加作哈希地址</a:t>
            </a:r>
            <a:endParaRPr lang="zh-CN" altLang="en-US" sz="2400" b="1" dirty="0">
              <a:latin typeface="Times New Roman" panose="02020603050405020304" pitchFamily="2" charset="0"/>
              <a:ea typeface="宋体" panose="02010600030101010101" pitchFamily="2" charset="-122"/>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0898">
                                            <p:txEl>
                                              <p:charRg st="0" end="35"/>
                                            </p:txEl>
                                          </p:spTgt>
                                        </p:tgtEl>
                                        <p:attrNameLst>
                                          <p:attrName>style.visibility</p:attrName>
                                        </p:attrNameLst>
                                      </p:cBhvr>
                                      <p:to>
                                        <p:strVal val="visible"/>
                                      </p:to>
                                    </p:set>
                                    <p:anim calcmode="lin" valueType="num">
                                      <p:cBhvr additive="base">
                                        <p:cTn id="7" dur="500" fill="hold"/>
                                        <p:tgtEl>
                                          <p:spTgt spid="720898">
                                            <p:txEl>
                                              <p:charRg st="0" end="3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20898">
                                            <p:txEl>
                                              <p:charRg st="0" end="3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0905"/>
                                        </p:tgtEl>
                                        <p:attrNameLst>
                                          <p:attrName>style.visibility</p:attrName>
                                        </p:attrNameLst>
                                      </p:cBhvr>
                                      <p:to>
                                        <p:strVal val="visible"/>
                                      </p:to>
                                    </p:set>
                                    <p:anim calcmode="lin" valueType="num">
                                      <p:cBhvr additive="base">
                                        <p:cTn id="13" dur="500" fill="hold"/>
                                        <p:tgtEl>
                                          <p:spTgt spid="720905"/>
                                        </p:tgtEl>
                                        <p:attrNameLst>
                                          <p:attrName>ppt_x</p:attrName>
                                        </p:attrNameLst>
                                      </p:cBhvr>
                                      <p:tavLst>
                                        <p:tav tm="0">
                                          <p:val>
                                            <p:strVal val="0-#ppt_w/2"/>
                                          </p:val>
                                        </p:tav>
                                        <p:tav tm="100000">
                                          <p:val>
                                            <p:strVal val="#ppt_x"/>
                                          </p:val>
                                        </p:tav>
                                      </p:tavLst>
                                    </p:anim>
                                    <p:anim calcmode="lin" valueType="num">
                                      <p:cBhvr additive="base">
                                        <p:cTn id="14" dur="500" fill="hold"/>
                                        <p:tgtEl>
                                          <p:spTgt spid="72090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898" grpId="0" bldLvl="5" build="p"/>
      <p:bldP spid="720905" grpId="0" bldLvl="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1922" name="内容占位符 721921"/>
          <p:cNvSpPr>
            <a:spLocks noGrp="1"/>
          </p:cNvSpPr>
          <p:nvPr>
            <p:ph idx="1"/>
          </p:nvPr>
        </p:nvSpPr>
        <p:spPr>
          <a:xfrm>
            <a:off x="1676400" y="152400"/>
            <a:ext cx="8812213" cy="6516688"/>
          </a:xfrm>
        </p:spPr>
        <p:txBody>
          <a:bodyPr anchor="t"/>
          <a:p>
            <a:pPr marL="0" indent="0">
              <a:lnSpc>
                <a:spcPct val="110000"/>
              </a:lnSpc>
              <a:spcAft>
                <a:spcPct val="20000"/>
              </a:spcAft>
              <a:buNone/>
            </a:pPr>
            <a:r>
              <a:rPr lang="en-US" altLang="x-none" sz="4000" b="1" dirty="0">
                <a:solidFill>
                  <a:schemeClr val="folHlink"/>
                </a:solidFill>
              </a:rPr>
              <a:t>3  </a:t>
            </a:r>
            <a:r>
              <a:rPr lang="zh-CN" altLang="en-US" sz="4000" b="1" dirty="0">
                <a:solidFill>
                  <a:schemeClr val="folHlink"/>
                </a:solidFill>
                <a:ea typeface="楷体_GB2312" pitchFamily="1" charset="-122"/>
              </a:rPr>
              <a:t>平方取中法</a:t>
            </a:r>
            <a:endParaRPr lang="zh-CN" altLang="en-US" sz="4000" b="1" dirty="0">
              <a:solidFill>
                <a:schemeClr val="folHlink"/>
              </a:solidFill>
              <a:ea typeface="楷体_GB2312" pitchFamily="1" charset="-122"/>
            </a:endParaRPr>
          </a:p>
          <a:p>
            <a:pPr marL="0" indent="0">
              <a:lnSpc>
                <a:spcPct val="110000"/>
              </a:lnSpc>
              <a:buNone/>
            </a:pPr>
            <a:r>
              <a:rPr lang="zh-CN" altLang="en-US" sz="2800" b="1" dirty="0"/>
              <a:t>       将关键字平方后取中间几位作为哈希地址</a:t>
            </a:r>
            <a:r>
              <a:rPr lang="zh-CN" altLang="en-US" sz="2800" b="1" dirty="0">
                <a:latin typeface="宋体" panose="02010600030101010101" pitchFamily="2" charset="-122"/>
              </a:rPr>
              <a:t>。</a:t>
            </a:r>
            <a:endParaRPr lang="zh-CN" altLang="en-US" sz="2800" b="1" dirty="0"/>
          </a:p>
          <a:p>
            <a:pPr marL="0" indent="0">
              <a:lnSpc>
                <a:spcPct val="110000"/>
              </a:lnSpc>
              <a:buNone/>
            </a:pPr>
            <a:r>
              <a:rPr lang="zh-CN" altLang="en-US" sz="2800" b="1" dirty="0"/>
              <a:t>       一个数平方后中间几位和数的每一位都有关，则由随机分布的关键字得到的散列地址也是随机的</a:t>
            </a:r>
            <a:r>
              <a:rPr lang="zh-CN" altLang="en-US" sz="2800" b="1" dirty="0">
                <a:latin typeface="宋体" panose="02010600030101010101" pitchFamily="2" charset="-122"/>
              </a:rPr>
              <a:t>。散列函数所取的位数由散列表的长度决定。这种方法</a:t>
            </a:r>
            <a:r>
              <a:rPr lang="zh-CN" altLang="en-US" sz="2800" b="1" dirty="0"/>
              <a:t>适于不知道全部关键字情况，是一种较为常用的方法</a:t>
            </a:r>
            <a:r>
              <a:rPr lang="zh-CN" altLang="en-US" sz="2800" b="1" dirty="0">
                <a:latin typeface="宋体" panose="02010600030101010101" pitchFamily="2" charset="-122"/>
              </a:rPr>
              <a:t>。</a:t>
            </a:r>
            <a:endParaRPr lang="zh-CN" altLang="en-US" sz="2800" b="1" dirty="0"/>
          </a:p>
          <a:p>
            <a:pPr marL="0" indent="0">
              <a:lnSpc>
                <a:spcPct val="110000"/>
              </a:lnSpc>
              <a:spcAft>
                <a:spcPct val="20000"/>
              </a:spcAft>
              <a:buNone/>
            </a:pPr>
            <a:endParaRPr lang="zh-CN" altLang="en-US" sz="2400" b="1" dirty="0">
              <a:solidFill>
                <a:schemeClr val="folHlink"/>
              </a:solidFill>
            </a:endParaRPr>
          </a:p>
          <a:p>
            <a:pPr marL="0" indent="0">
              <a:lnSpc>
                <a:spcPct val="110000"/>
              </a:lnSpc>
              <a:spcAft>
                <a:spcPct val="20000"/>
              </a:spcAft>
              <a:buNone/>
            </a:pPr>
            <a:r>
              <a:rPr lang="en-US" altLang="x-none" sz="4000" b="1" dirty="0">
                <a:solidFill>
                  <a:schemeClr val="folHlink"/>
                </a:solidFill>
              </a:rPr>
              <a:t>4  </a:t>
            </a:r>
            <a:r>
              <a:rPr lang="zh-CN" altLang="en-US" sz="4000" b="1" dirty="0">
                <a:solidFill>
                  <a:schemeClr val="folHlink"/>
                </a:solidFill>
                <a:ea typeface="楷体_GB2312" pitchFamily="1" charset="-122"/>
              </a:rPr>
              <a:t>折叠法</a:t>
            </a:r>
            <a:endParaRPr lang="zh-CN" altLang="en-US" sz="4000" b="1" dirty="0">
              <a:solidFill>
                <a:schemeClr val="folHlink"/>
              </a:solidFill>
              <a:ea typeface="楷体_GB2312" pitchFamily="1" charset="-122"/>
            </a:endParaRPr>
          </a:p>
          <a:p>
            <a:pPr marL="0" indent="0">
              <a:lnSpc>
                <a:spcPct val="110000"/>
              </a:lnSpc>
              <a:buNone/>
            </a:pPr>
            <a:r>
              <a:rPr lang="zh-CN" altLang="en-US" sz="2800" b="1" dirty="0"/>
              <a:t>        将关键字分割成位数相同的几部分</a:t>
            </a:r>
            <a:r>
              <a:rPr lang="en-US" altLang="x-none" sz="2800" b="1" dirty="0"/>
              <a:t>(</a:t>
            </a:r>
            <a:r>
              <a:rPr lang="zh-CN" altLang="en-US" sz="2800" b="1" dirty="0"/>
              <a:t>最后一部分可以不同</a:t>
            </a:r>
            <a:r>
              <a:rPr lang="en-US" altLang="x-none" sz="2800" b="1" dirty="0"/>
              <a:t>)</a:t>
            </a:r>
            <a:r>
              <a:rPr lang="zh-CN" altLang="en-US" sz="2800" b="1" dirty="0"/>
              <a:t>，然后取这</a:t>
            </a:r>
            <a:r>
              <a:rPr lang="zh-CN" altLang="en-US" sz="2800" b="1" dirty="0">
                <a:solidFill>
                  <a:schemeClr val="folHlink"/>
                </a:solidFill>
              </a:rPr>
              <a:t>几部分的叠加和</a:t>
            </a:r>
            <a:r>
              <a:rPr lang="zh-CN" altLang="en-US" sz="2800" b="1" dirty="0"/>
              <a:t>作为哈希地址</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sz="2800" b="1" dirty="0"/>
              <a:t>       数位叠加有</a:t>
            </a:r>
            <a:r>
              <a:rPr lang="zh-CN" altLang="en-US" sz="2800" b="1" dirty="0">
                <a:solidFill>
                  <a:schemeClr val="tx2"/>
                </a:solidFill>
              </a:rPr>
              <a:t>移位叠加</a:t>
            </a:r>
            <a:r>
              <a:rPr lang="zh-CN" altLang="en-US" sz="2800" b="1" dirty="0"/>
              <a:t>和</a:t>
            </a:r>
            <a:r>
              <a:rPr lang="zh-CN" altLang="en-US" sz="2800" b="1" dirty="0">
                <a:solidFill>
                  <a:schemeClr val="tx2"/>
                </a:solidFill>
              </a:rPr>
              <a:t>间界叠加</a:t>
            </a:r>
            <a:r>
              <a:rPr lang="zh-CN" altLang="en-US" sz="2800" b="1" dirty="0"/>
              <a:t>两种</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1922">
                                            <p:txEl>
                                              <p:charRg st="0" end="9"/>
                                            </p:txEl>
                                          </p:spTgt>
                                        </p:tgtEl>
                                        <p:attrNameLst>
                                          <p:attrName>style.visibility</p:attrName>
                                        </p:attrNameLst>
                                      </p:cBhvr>
                                      <p:to>
                                        <p:strVal val="visible"/>
                                      </p:to>
                                    </p:set>
                                    <p:anim calcmode="lin" valueType="num">
                                      <p:cBhvr additive="base">
                                        <p:cTn id="7" dur="500" fill="hold"/>
                                        <p:tgtEl>
                                          <p:spTgt spid="721922">
                                            <p:txEl>
                                              <p:charRg st="0" end="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21922">
                                            <p:txEl>
                                              <p:charRg st="0"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1922">
                                            <p:txEl>
                                              <p:charRg st="9" end="36"/>
                                            </p:txEl>
                                          </p:spTgt>
                                        </p:tgtEl>
                                        <p:attrNameLst>
                                          <p:attrName>style.visibility</p:attrName>
                                        </p:attrNameLst>
                                      </p:cBhvr>
                                      <p:to>
                                        <p:strVal val="visible"/>
                                      </p:to>
                                    </p:set>
                                    <p:anim calcmode="lin" valueType="num">
                                      <p:cBhvr additive="base">
                                        <p:cTn id="13" dur="500" fill="hold"/>
                                        <p:tgtEl>
                                          <p:spTgt spid="721922">
                                            <p:txEl>
                                              <p:charRg st="9" end="3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21922">
                                            <p:txEl>
                                              <p:charRg st="9" end="3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21922">
                                            <p:txEl>
                                              <p:charRg st="36" end="134"/>
                                            </p:txEl>
                                          </p:spTgt>
                                        </p:tgtEl>
                                        <p:attrNameLst>
                                          <p:attrName>style.visibility</p:attrName>
                                        </p:attrNameLst>
                                      </p:cBhvr>
                                      <p:to>
                                        <p:strVal val="visible"/>
                                      </p:to>
                                    </p:set>
                                    <p:anim calcmode="lin" valueType="num">
                                      <p:cBhvr additive="base">
                                        <p:cTn id="19" dur="500" fill="hold"/>
                                        <p:tgtEl>
                                          <p:spTgt spid="721922">
                                            <p:txEl>
                                              <p:charRg st="36" end="13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21922">
                                            <p:txEl>
                                              <p:charRg st="36" end="13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21922">
                                            <p:txEl>
                                              <p:charRg st="135" end="142"/>
                                            </p:txEl>
                                          </p:spTgt>
                                        </p:tgtEl>
                                        <p:attrNameLst>
                                          <p:attrName>style.visibility</p:attrName>
                                        </p:attrNameLst>
                                      </p:cBhvr>
                                      <p:to>
                                        <p:strVal val="visible"/>
                                      </p:to>
                                    </p:set>
                                    <p:anim calcmode="lin" valueType="num">
                                      <p:cBhvr additive="base">
                                        <p:cTn id="25" dur="500" fill="hold"/>
                                        <p:tgtEl>
                                          <p:spTgt spid="721922">
                                            <p:txEl>
                                              <p:charRg st="135" end="14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21922">
                                            <p:txEl>
                                              <p:charRg st="135" end="14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21922">
                                            <p:txEl>
                                              <p:charRg st="142" end="196"/>
                                            </p:txEl>
                                          </p:spTgt>
                                        </p:tgtEl>
                                        <p:attrNameLst>
                                          <p:attrName>style.visibility</p:attrName>
                                        </p:attrNameLst>
                                      </p:cBhvr>
                                      <p:to>
                                        <p:strVal val="visible"/>
                                      </p:to>
                                    </p:set>
                                    <p:anim calcmode="lin" valueType="num">
                                      <p:cBhvr additive="base">
                                        <p:cTn id="31" dur="500" fill="hold"/>
                                        <p:tgtEl>
                                          <p:spTgt spid="721922">
                                            <p:txEl>
                                              <p:charRg st="142" end="19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21922">
                                            <p:txEl>
                                              <p:charRg st="142" end="19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1"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21922">
                                            <p:txEl>
                                              <p:charRg st="196" end="221"/>
                                            </p:txEl>
                                          </p:spTgt>
                                        </p:tgtEl>
                                        <p:attrNameLst>
                                          <p:attrName>style.visibility</p:attrName>
                                        </p:attrNameLst>
                                      </p:cBhvr>
                                      <p:to>
                                        <p:strVal val="visible"/>
                                      </p:to>
                                    </p:set>
                                    <p:anim calcmode="lin" valueType="num">
                                      <p:cBhvr additive="base">
                                        <p:cTn id="37" dur="500" fill="hold"/>
                                        <p:tgtEl>
                                          <p:spTgt spid="721922">
                                            <p:txEl>
                                              <p:charRg st="196" end="22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21922">
                                            <p:txEl>
                                              <p:charRg st="196" end="22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922" grpId="0" bldLvl="5"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2946" name="内容占位符 722945"/>
          <p:cNvSpPr>
            <a:spLocks noGrp="1"/>
          </p:cNvSpPr>
          <p:nvPr>
            <p:ph idx="1"/>
          </p:nvPr>
        </p:nvSpPr>
        <p:spPr>
          <a:xfrm>
            <a:off x="1676400" y="152400"/>
            <a:ext cx="8740775" cy="3781425"/>
          </a:xfrm>
        </p:spPr>
        <p:txBody>
          <a:bodyPr anchor="t"/>
          <a:p>
            <a:pPr marL="4445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t>移位叠加：将分割后的几部分低位对齐相加</a:t>
            </a:r>
            <a:r>
              <a:rPr lang="zh-CN" altLang="en-US" b="1" dirty="0">
                <a:latin typeface="宋体" panose="02010600030101010101" pitchFamily="2" charset="-122"/>
              </a:rPr>
              <a:t>。</a:t>
            </a:r>
            <a:endParaRPr lang="zh-CN" altLang="en-US" b="1" dirty="0"/>
          </a:p>
          <a:p>
            <a:pPr marL="4445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t>间界叠加：从一端到另一端沿分割界来回折迭，然后对齐相加</a:t>
            </a:r>
            <a:r>
              <a:rPr lang="zh-CN" altLang="en-US" b="1" dirty="0">
                <a:latin typeface="宋体" panose="02010600030101010101" pitchFamily="2" charset="-122"/>
              </a:rPr>
              <a:t>。</a:t>
            </a:r>
            <a:endParaRPr lang="zh-CN" altLang="en-US" b="1" dirty="0"/>
          </a:p>
          <a:p>
            <a:pPr marL="0" indent="0">
              <a:lnSpc>
                <a:spcPct val="110000"/>
              </a:lnSpc>
              <a:buNone/>
            </a:pPr>
            <a:r>
              <a:rPr lang="zh-CN" altLang="en-US" sz="2800" b="1" dirty="0"/>
              <a:t>       适于关键字位数很多，且每一位上数字分布大致均匀情况</a:t>
            </a:r>
            <a:r>
              <a:rPr lang="zh-CN" altLang="en-US" sz="2800" b="1" dirty="0">
                <a:latin typeface="宋体" panose="02010600030101010101" pitchFamily="2" charset="-122"/>
              </a:rPr>
              <a:t>。</a:t>
            </a:r>
            <a:endParaRPr lang="zh-CN" altLang="en-US" sz="2800" b="1" dirty="0"/>
          </a:p>
          <a:p>
            <a:pPr marL="0" indent="0">
              <a:lnSpc>
                <a:spcPct val="110000"/>
              </a:lnSpc>
              <a:buNone/>
            </a:pPr>
            <a:r>
              <a:rPr lang="zh-CN" altLang="en-US" b="1" dirty="0"/>
              <a:t>例：</a:t>
            </a:r>
            <a:r>
              <a:rPr lang="zh-CN" altLang="en-US" sz="2800" b="1" dirty="0"/>
              <a:t> 设关键字为</a:t>
            </a:r>
            <a:r>
              <a:rPr lang="en-US" altLang="x-none" sz="2800" b="1" dirty="0"/>
              <a:t>0442205864</a:t>
            </a:r>
            <a:r>
              <a:rPr lang="zh-CN" altLang="en-US" sz="2800" b="1" dirty="0"/>
              <a:t>，哈希地址位数为</a:t>
            </a:r>
            <a:r>
              <a:rPr lang="en-US" altLang="x-none" sz="2800" b="1" dirty="0"/>
              <a:t>4 </a:t>
            </a:r>
            <a:r>
              <a:rPr lang="zh-CN" altLang="en-US" sz="2800" b="1" dirty="0">
                <a:latin typeface="宋体" panose="02010600030101010101" pitchFamily="2" charset="-122"/>
              </a:rPr>
              <a:t>。两种不同的地址计算方法如下</a:t>
            </a:r>
            <a:r>
              <a:rPr lang="zh-CN" altLang="en-US" sz="2800" b="1" dirty="0"/>
              <a:t>：</a:t>
            </a:r>
            <a:endParaRPr lang="zh-CN" altLang="en-US" sz="2800" b="1" dirty="0"/>
          </a:p>
        </p:txBody>
      </p:sp>
      <p:grpSp>
        <p:nvGrpSpPr>
          <p:cNvPr id="676866" name="组合 722946"/>
          <p:cNvGrpSpPr/>
          <p:nvPr/>
        </p:nvGrpSpPr>
        <p:grpSpPr>
          <a:xfrm>
            <a:off x="2286000" y="4387850"/>
            <a:ext cx="7088188" cy="1635126"/>
            <a:chOff x="0" y="0"/>
            <a:chExt cx="4465" cy="1030"/>
          </a:xfrm>
        </p:grpSpPr>
        <p:grpSp>
          <p:nvGrpSpPr>
            <p:cNvPr id="676867" name="组合 722947"/>
            <p:cNvGrpSpPr/>
            <p:nvPr/>
          </p:nvGrpSpPr>
          <p:grpSpPr>
            <a:xfrm>
              <a:off x="0" y="0"/>
              <a:ext cx="2073" cy="1006"/>
              <a:chOff x="0" y="0"/>
              <a:chExt cx="2073" cy="1006"/>
            </a:xfrm>
          </p:grpSpPr>
          <p:sp>
            <p:nvSpPr>
              <p:cNvPr id="676868" name="文本框 722948"/>
              <p:cNvSpPr txBox="1"/>
              <p:nvPr/>
            </p:nvSpPr>
            <p:spPr>
              <a:xfrm>
                <a:off x="272" y="0"/>
                <a:ext cx="555" cy="251"/>
              </a:xfrm>
              <a:prstGeom prst="rect">
                <a:avLst/>
              </a:prstGeom>
              <a:noFill/>
              <a:ln w="9525">
                <a:noFill/>
              </a:ln>
            </p:spPr>
            <p:txBody>
              <a:bodyPr wrap="none" anchor="t">
                <a:spAutoFit/>
              </a:bodyPr>
              <a:p>
                <a:r>
                  <a:rPr lang="en-US" altLang="x-none" sz="2000" dirty="0">
                    <a:latin typeface="Times New Roman" panose="02020603050405020304" pitchFamily="2" charset="0"/>
                    <a:ea typeface="宋体" panose="02010600030101010101" pitchFamily="2" charset="-122"/>
                  </a:rPr>
                  <a:t>5 8 6 4</a:t>
                </a:r>
                <a:endParaRPr lang="en-US" altLang="x-none" sz="2000" dirty="0">
                  <a:latin typeface="Times New Roman" panose="02020603050405020304" pitchFamily="2" charset="0"/>
                  <a:ea typeface="宋体" panose="02010600030101010101" pitchFamily="2" charset="-122"/>
                </a:endParaRPr>
              </a:p>
            </p:txBody>
          </p:sp>
          <p:grpSp>
            <p:nvGrpSpPr>
              <p:cNvPr id="676869" name="组合 722949"/>
              <p:cNvGrpSpPr/>
              <p:nvPr/>
            </p:nvGrpSpPr>
            <p:grpSpPr>
              <a:xfrm>
                <a:off x="0" y="189"/>
                <a:ext cx="2073" cy="817"/>
                <a:chOff x="0" y="0"/>
                <a:chExt cx="2073" cy="817"/>
              </a:xfrm>
            </p:grpSpPr>
            <p:sp>
              <p:nvSpPr>
                <p:cNvPr id="676870" name="文本框 722950"/>
                <p:cNvSpPr txBox="1"/>
                <p:nvPr/>
              </p:nvSpPr>
              <p:spPr>
                <a:xfrm>
                  <a:off x="272" y="0"/>
                  <a:ext cx="555" cy="251"/>
                </a:xfrm>
                <a:prstGeom prst="rect">
                  <a:avLst/>
                </a:prstGeom>
                <a:noFill/>
                <a:ln w="9525">
                  <a:noFill/>
                </a:ln>
              </p:spPr>
              <p:txBody>
                <a:bodyPr wrap="none" anchor="t">
                  <a:spAutoFit/>
                </a:bodyPr>
                <a:p>
                  <a:r>
                    <a:rPr lang="en-US" altLang="x-none" sz="2000" dirty="0">
                      <a:latin typeface="Times New Roman" panose="02020603050405020304" pitchFamily="2" charset="0"/>
                      <a:ea typeface="宋体" panose="02010600030101010101" pitchFamily="2" charset="-122"/>
                    </a:rPr>
                    <a:t>4 2 2 0</a:t>
                  </a:r>
                  <a:endParaRPr lang="en-US" altLang="x-none" sz="2000" dirty="0">
                    <a:latin typeface="Times New Roman" panose="02020603050405020304" pitchFamily="2" charset="0"/>
                    <a:ea typeface="宋体" panose="02010600030101010101" pitchFamily="2" charset="-122"/>
                  </a:endParaRPr>
                </a:p>
              </p:txBody>
            </p:sp>
            <p:sp>
              <p:nvSpPr>
                <p:cNvPr id="676871" name="文本框 722951"/>
                <p:cNvSpPr txBox="1"/>
                <p:nvPr/>
              </p:nvSpPr>
              <p:spPr>
                <a:xfrm>
                  <a:off x="512" y="163"/>
                  <a:ext cx="315" cy="251"/>
                </a:xfrm>
                <a:prstGeom prst="rect">
                  <a:avLst/>
                </a:prstGeom>
                <a:noFill/>
                <a:ln w="9525">
                  <a:noFill/>
                </a:ln>
              </p:spPr>
              <p:txBody>
                <a:bodyPr wrap="none" anchor="t">
                  <a:spAutoFit/>
                </a:bodyPr>
                <a:p>
                  <a:r>
                    <a:rPr lang="en-US" altLang="x-none" sz="2000" dirty="0">
                      <a:latin typeface="Times New Roman" panose="02020603050405020304" pitchFamily="2" charset="0"/>
                      <a:ea typeface="宋体" panose="02010600030101010101" pitchFamily="2" charset="-122"/>
                    </a:rPr>
                    <a:t>0 4</a:t>
                  </a:r>
                  <a:endParaRPr lang="en-US" altLang="x-none" sz="2000" dirty="0">
                    <a:latin typeface="Times New Roman" panose="02020603050405020304" pitchFamily="2" charset="0"/>
                    <a:ea typeface="宋体" panose="02010600030101010101" pitchFamily="2" charset="-122"/>
                  </a:endParaRPr>
                </a:p>
              </p:txBody>
            </p:sp>
            <p:sp>
              <p:nvSpPr>
                <p:cNvPr id="676872" name="直接连接符 722952"/>
                <p:cNvSpPr/>
                <p:nvPr/>
              </p:nvSpPr>
              <p:spPr>
                <a:xfrm>
                  <a:off x="6" y="367"/>
                  <a:ext cx="869" cy="0"/>
                </a:xfrm>
                <a:prstGeom prst="line">
                  <a:avLst/>
                </a:prstGeom>
                <a:ln w="9525" cap="flat" cmpd="sng">
                  <a:solidFill>
                    <a:schemeClr val="tx1"/>
                  </a:solidFill>
                  <a:prstDash val="solid"/>
                  <a:round/>
                  <a:headEnd type="none" w="med" len="med"/>
                  <a:tailEnd type="none" w="med" len="med"/>
                </a:ln>
              </p:spPr>
            </p:sp>
            <p:sp>
              <p:nvSpPr>
                <p:cNvPr id="676873" name="文本框 722953"/>
                <p:cNvSpPr txBox="1"/>
                <p:nvPr/>
              </p:nvSpPr>
              <p:spPr>
                <a:xfrm>
                  <a:off x="155" y="350"/>
                  <a:ext cx="675" cy="251"/>
                </a:xfrm>
                <a:prstGeom prst="rect">
                  <a:avLst/>
                </a:prstGeom>
                <a:noFill/>
                <a:ln w="9525">
                  <a:noFill/>
                </a:ln>
              </p:spPr>
              <p:txBody>
                <a:bodyPr wrap="none" anchor="t">
                  <a:spAutoFit/>
                </a:bodyPr>
                <a:p>
                  <a:r>
                    <a:rPr lang="en-US" altLang="x-none" sz="2000" dirty="0">
                      <a:solidFill>
                        <a:srgbClr val="FF3300"/>
                      </a:solidFill>
                      <a:latin typeface="Times New Roman" panose="02020603050405020304" pitchFamily="2" charset="0"/>
                      <a:ea typeface="宋体" panose="02010600030101010101" pitchFamily="2" charset="-122"/>
                    </a:rPr>
                    <a:t>1</a:t>
                  </a:r>
                  <a:r>
                    <a:rPr lang="en-US" altLang="x-none" sz="2000" dirty="0">
                      <a:latin typeface="Times New Roman" panose="02020603050405020304" pitchFamily="2" charset="0"/>
                      <a:ea typeface="宋体" panose="02010600030101010101" pitchFamily="2" charset="-122"/>
                    </a:rPr>
                    <a:t> 0 0 8 8</a:t>
                  </a:r>
                  <a:endParaRPr lang="en-US" altLang="x-none" sz="2000" dirty="0">
                    <a:latin typeface="Times New Roman" panose="02020603050405020304" pitchFamily="2" charset="0"/>
                    <a:ea typeface="宋体" panose="02010600030101010101" pitchFamily="2" charset="-122"/>
                  </a:endParaRPr>
                </a:p>
              </p:txBody>
            </p:sp>
            <p:sp>
              <p:nvSpPr>
                <p:cNvPr id="676874" name="文本框 722954"/>
                <p:cNvSpPr txBox="1"/>
                <p:nvPr/>
              </p:nvSpPr>
              <p:spPr>
                <a:xfrm>
                  <a:off x="0" y="566"/>
                  <a:ext cx="979" cy="251"/>
                </a:xfrm>
                <a:prstGeom prst="rect">
                  <a:avLst/>
                </a:prstGeom>
                <a:noFill/>
                <a:ln w="9525">
                  <a:noFill/>
                </a:ln>
              </p:spPr>
              <p:txBody>
                <a:bodyPr wrap="none" anchor="t">
                  <a:spAutoFit/>
                </a:bodyPr>
                <a:p>
                  <a:r>
                    <a:rPr lang="en-US" altLang="x-none" sz="2000" dirty="0">
                      <a:latin typeface="Times New Roman" panose="02020603050405020304" pitchFamily="2" charset="0"/>
                      <a:ea typeface="宋体" panose="02010600030101010101" pitchFamily="2" charset="-122"/>
                    </a:rPr>
                    <a:t>H(key)=0088</a:t>
                  </a:r>
                  <a:endParaRPr lang="en-US" altLang="x-none" sz="2000" dirty="0">
                    <a:latin typeface="Times New Roman" panose="02020603050405020304" pitchFamily="2" charset="0"/>
                    <a:ea typeface="宋体" panose="02010600030101010101" pitchFamily="2" charset="-122"/>
                  </a:endParaRPr>
                </a:p>
              </p:txBody>
            </p:sp>
            <p:sp>
              <p:nvSpPr>
                <p:cNvPr id="676875" name="椭圆形标注 722955"/>
                <p:cNvSpPr/>
                <p:nvPr/>
              </p:nvSpPr>
              <p:spPr>
                <a:xfrm>
                  <a:off x="1012" y="99"/>
                  <a:ext cx="1061" cy="350"/>
                </a:xfrm>
                <a:prstGeom prst="wedgeEllipseCallout">
                  <a:avLst>
                    <a:gd name="adj1" fmla="val -44958"/>
                    <a:gd name="adj2" fmla="val 65324"/>
                  </a:avLst>
                </a:prstGeom>
                <a:noFill/>
                <a:ln w="9525" cap="flat" cmpd="sng">
                  <a:solidFill>
                    <a:schemeClr val="tx1"/>
                  </a:solidFill>
                  <a:prstDash val="solid"/>
                  <a:miter/>
                  <a:headEnd type="none" w="med" len="med"/>
                  <a:tailEnd type="none" w="med" len="med"/>
                </a:ln>
              </p:spPr>
              <p:txBody>
                <a:bodyPr wrap="none" anchor="ctr">
                  <a:spAutoFit/>
                </a:bodyPr>
                <a:p>
                  <a:pPr algn="ctr"/>
                  <a:r>
                    <a:rPr lang="zh-CN" altLang="en-US" sz="2000" b="1" dirty="0">
                      <a:latin typeface="Times New Roman" panose="02020603050405020304" pitchFamily="2" charset="0"/>
                      <a:ea typeface="宋体" panose="02010600030101010101" pitchFamily="2" charset="-122"/>
                    </a:rPr>
                    <a:t>移位叠加</a:t>
                  </a:r>
                  <a:endParaRPr lang="zh-CN" altLang="en-US" sz="2000" b="1" dirty="0">
                    <a:latin typeface="Times New Roman" panose="02020603050405020304" pitchFamily="2" charset="0"/>
                    <a:ea typeface="宋体" panose="02010600030101010101" pitchFamily="2" charset="-122"/>
                  </a:endParaRPr>
                </a:p>
              </p:txBody>
            </p:sp>
          </p:grpSp>
        </p:grpSp>
        <p:grpSp>
          <p:nvGrpSpPr>
            <p:cNvPr id="676876" name="组合 722956"/>
            <p:cNvGrpSpPr/>
            <p:nvPr/>
          </p:nvGrpSpPr>
          <p:grpSpPr>
            <a:xfrm>
              <a:off x="2392" y="24"/>
              <a:ext cx="2073" cy="1006"/>
              <a:chOff x="0" y="0"/>
              <a:chExt cx="2073" cy="1006"/>
            </a:xfrm>
          </p:grpSpPr>
          <p:sp>
            <p:nvSpPr>
              <p:cNvPr id="676877" name="文本框 722957"/>
              <p:cNvSpPr txBox="1"/>
              <p:nvPr/>
            </p:nvSpPr>
            <p:spPr>
              <a:xfrm>
                <a:off x="272" y="0"/>
                <a:ext cx="555" cy="251"/>
              </a:xfrm>
              <a:prstGeom prst="rect">
                <a:avLst/>
              </a:prstGeom>
              <a:noFill/>
              <a:ln w="9525">
                <a:noFill/>
              </a:ln>
            </p:spPr>
            <p:txBody>
              <a:bodyPr wrap="none" anchor="t">
                <a:spAutoFit/>
              </a:bodyPr>
              <a:p>
                <a:r>
                  <a:rPr lang="en-US" altLang="x-none" sz="2000" dirty="0">
                    <a:latin typeface="Times New Roman" panose="02020603050405020304" pitchFamily="2" charset="0"/>
                    <a:ea typeface="宋体" panose="02010600030101010101" pitchFamily="2" charset="-122"/>
                  </a:rPr>
                  <a:t>5 8 6 4</a:t>
                </a:r>
                <a:endParaRPr lang="en-US" altLang="x-none" sz="2000" dirty="0">
                  <a:latin typeface="Times New Roman" panose="02020603050405020304" pitchFamily="2" charset="0"/>
                  <a:ea typeface="宋体" panose="02010600030101010101" pitchFamily="2" charset="-122"/>
                </a:endParaRPr>
              </a:p>
            </p:txBody>
          </p:sp>
          <p:grpSp>
            <p:nvGrpSpPr>
              <p:cNvPr id="676878" name="组合 722958"/>
              <p:cNvGrpSpPr/>
              <p:nvPr/>
            </p:nvGrpSpPr>
            <p:grpSpPr>
              <a:xfrm>
                <a:off x="0" y="189"/>
                <a:ext cx="2073" cy="817"/>
                <a:chOff x="0" y="0"/>
                <a:chExt cx="2073" cy="817"/>
              </a:xfrm>
            </p:grpSpPr>
            <p:sp>
              <p:nvSpPr>
                <p:cNvPr id="676879" name="文本框 722959"/>
                <p:cNvSpPr txBox="1"/>
                <p:nvPr/>
              </p:nvSpPr>
              <p:spPr>
                <a:xfrm>
                  <a:off x="272" y="0"/>
                  <a:ext cx="555" cy="251"/>
                </a:xfrm>
                <a:prstGeom prst="rect">
                  <a:avLst/>
                </a:prstGeom>
                <a:noFill/>
                <a:ln w="9525">
                  <a:noFill/>
                </a:ln>
              </p:spPr>
              <p:txBody>
                <a:bodyPr wrap="none" anchor="t">
                  <a:spAutoFit/>
                </a:bodyPr>
                <a:p>
                  <a:r>
                    <a:rPr lang="en-US" altLang="x-none" sz="2000" dirty="0">
                      <a:latin typeface="Times New Roman" panose="02020603050405020304" pitchFamily="2" charset="0"/>
                      <a:ea typeface="宋体" panose="02010600030101010101" pitchFamily="2" charset="-122"/>
                    </a:rPr>
                    <a:t>0 2 2 4</a:t>
                  </a:r>
                  <a:endParaRPr lang="en-US" altLang="x-none" sz="2000" dirty="0">
                    <a:latin typeface="Times New Roman" panose="02020603050405020304" pitchFamily="2" charset="0"/>
                    <a:ea typeface="宋体" panose="02010600030101010101" pitchFamily="2" charset="-122"/>
                  </a:endParaRPr>
                </a:p>
              </p:txBody>
            </p:sp>
            <p:sp>
              <p:nvSpPr>
                <p:cNvPr id="676880" name="文本框 722960"/>
                <p:cNvSpPr txBox="1"/>
                <p:nvPr/>
              </p:nvSpPr>
              <p:spPr>
                <a:xfrm>
                  <a:off x="512" y="163"/>
                  <a:ext cx="315" cy="251"/>
                </a:xfrm>
                <a:prstGeom prst="rect">
                  <a:avLst/>
                </a:prstGeom>
                <a:noFill/>
                <a:ln w="9525">
                  <a:noFill/>
                </a:ln>
              </p:spPr>
              <p:txBody>
                <a:bodyPr wrap="none" anchor="t">
                  <a:spAutoFit/>
                </a:bodyPr>
                <a:p>
                  <a:r>
                    <a:rPr lang="en-US" altLang="x-none" sz="2000" dirty="0">
                      <a:latin typeface="Times New Roman" panose="02020603050405020304" pitchFamily="2" charset="0"/>
                      <a:ea typeface="宋体" panose="02010600030101010101" pitchFamily="2" charset="-122"/>
                    </a:rPr>
                    <a:t>0 4</a:t>
                  </a:r>
                  <a:endParaRPr lang="en-US" altLang="x-none" sz="2000" dirty="0">
                    <a:latin typeface="Times New Roman" panose="02020603050405020304" pitchFamily="2" charset="0"/>
                    <a:ea typeface="宋体" panose="02010600030101010101" pitchFamily="2" charset="-122"/>
                  </a:endParaRPr>
                </a:p>
              </p:txBody>
            </p:sp>
            <p:sp>
              <p:nvSpPr>
                <p:cNvPr id="676881" name="直接连接符 722961"/>
                <p:cNvSpPr/>
                <p:nvPr/>
              </p:nvSpPr>
              <p:spPr>
                <a:xfrm>
                  <a:off x="6" y="367"/>
                  <a:ext cx="869" cy="0"/>
                </a:xfrm>
                <a:prstGeom prst="line">
                  <a:avLst/>
                </a:prstGeom>
                <a:ln w="9525" cap="flat" cmpd="sng">
                  <a:solidFill>
                    <a:schemeClr val="tx1"/>
                  </a:solidFill>
                  <a:prstDash val="solid"/>
                  <a:round/>
                  <a:headEnd type="none" w="med" len="med"/>
                  <a:tailEnd type="none" w="med" len="med"/>
                </a:ln>
              </p:spPr>
            </p:sp>
            <p:sp>
              <p:nvSpPr>
                <p:cNvPr id="676882" name="文本框 722962"/>
                <p:cNvSpPr txBox="1"/>
                <p:nvPr/>
              </p:nvSpPr>
              <p:spPr>
                <a:xfrm>
                  <a:off x="155" y="350"/>
                  <a:ext cx="675" cy="251"/>
                </a:xfrm>
                <a:prstGeom prst="rect">
                  <a:avLst/>
                </a:prstGeom>
                <a:noFill/>
                <a:ln w="9525">
                  <a:noFill/>
                </a:ln>
              </p:spPr>
              <p:txBody>
                <a:bodyPr wrap="none" anchor="t">
                  <a:spAutoFit/>
                </a:bodyPr>
                <a:p>
                  <a:r>
                    <a:rPr lang="zh-CN" altLang="en-US" sz="2000" dirty="0">
                      <a:solidFill>
                        <a:srgbClr val="FF3300"/>
                      </a:solidFill>
                      <a:latin typeface="Times New Roman" panose="02020603050405020304" pitchFamily="2" charset="0"/>
                      <a:ea typeface="宋体" panose="02010600030101010101" pitchFamily="2" charset="-122"/>
                    </a:rPr>
                    <a:t>   </a:t>
                  </a:r>
                  <a:r>
                    <a:rPr lang="en-US" altLang="x-none" sz="2000" dirty="0">
                      <a:latin typeface="Times New Roman" panose="02020603050405020304" pitchFamily="2" charset="0"/>
                      <a:ea typeface="宋体" panose="02010600030101010101" pitchFamily="2" charset="-122"/>
                    </a:rPr>
                    <a:t>6 0 9 2</a:t>
                  </a:r>
                  <a:endParaRPr lang="en-US" altLang="x-none" sz="2000" dirty="0">
                    <a:latin typeface="Times New Roman" panose="02020603050405020304" pitchFamily="2" charset="0"/>
                    <a:ea typeface="宋体" panose="02010600030101010101" pitchFamily="2" charset="-122"/>
                  </a:endParaRPr>
                </a:p>
              </p:txBody>
            </p:sp>
            <p:sp>
              <p:nvSpPr>
                <p:cNvPr id="676883" name="文本框 722963"/>
                <p:cNvSpPr txBox="1"/>
                <p:nvPr/>
              </p:nvSpPr>
              <p:spPr>
                <a:xfrm>
                  <a:off x="0" y="566"/>
                  <a:ext cx="979" cy="251"/>
                </a:xfrm>
                <a:prstGeom prst="rect">
                  <a:avLst/>
                </a:prstGeom>
                <a:noFill/>
                <a:ln w="9525">
                  <a:noFill/>
                </a:ln>
              </p:spPr>
              <p:txBody>
                <a:bodyPr wrap="none" anchor="t">
                  <a:spAutoFit/>
                </a:bodyPr>
                <a:p>
                  <a:r>
                    <a:rPr lang="en-US" altLang="x-none" sz="2000" dirty="0">
                      <a:latin typeface="Times New Roman" panose="02020603050405020304" pitchFamily="2" charset="0"/>
                      <a:ea typeface="宋体" panose="02010600030101010101" pitchFamily="2" charset="-122"/>
                    </a:rPr>
                    <a:t>H(key)=6092</a:t>
                  </a:r>
                  <a:endParaRPr lang="en-US" altLang="x-none" sz="2000" dirty="0">
                    <a:latin typeface="Times New Roman" panose="02020603050405020304" pitchFamily="2" charset="0"/>
                    <a:ea typeface="宋体" panose="02010600030101010101" pitchFamily="2" charset="-122"/>
                  </a:endParaRPr>
                </a:p>
              </p:txBody>
            </p:sp>
            <p:sp>
              <p:nvSpPr>
                <p:cNvPr id="676884" name="椭圆形标注 722964"/>
                <p:cNvSpPr/>
                <p:nvPr/>
              </p:nvSpPr>
              <p:spPr>
                <a:xfrm>
                  <a:off x="1012" y="99"/>
                  <a:ext cx="1061" cy="350"/>
                </a:xfrm>
                <a:prstGeom prst="wedgeEllipseCallout">
                  <a:avLst>
                    <a:gd name="adj1" fmla="val -44958"/>
                    <a:gd name="adj2" fmla="val 65324"/>
                  </a:avLst>
                </a:prstGeom>
                <a:noFill/>
                <a:ln w="9525" cap="flat" cmpd="sng">
                  <a:solidFill>
                    <a:schemeClr val="tx1"/>
                  </a:solidFill>
                  <a:prstDash val="solid"/>
                  <a:miter/>
                  <a:headEnd type="none" w="med" len="med"/>
                  <a:tailEnd type="none" w="med" len="med"/>
                </a:ln>
              </p:spPr>
              <p:txBody>
                <a:bodyPr wrap="none" anchor="ctr">
                  <a:spAutoFit/>
                </a:bodyPr>
                <a:p>
                  <a:pPr algn="ctr"/>
                  <a:r>
                    <a:rPr lang="zh-CN" altLang="en-US" sz="2000" b="1" dirty="0">
                      <a:latin typeface="Times New Roman" panose="02020603050405020304" pitchFamily="2" charset="0"/>
                      <a:ea typeface="宋体" panose="02010600030101010101" pitchFamily="2" charset="-122"/>
                    </a:rPr>
                    <a:t>间界叠加</a:t>
                  </a:r>
                  <a:endParaRPr lang="zh-CN" altLang="en-US" sz="2000" b="1" dirty="0">
                    <a:latin typeface="Times New Roman" panose="02020603050405020304" pitchFamily="2" charset="0"/>
                    <a:ea typeface="宋体" panose="02010600030101010101" pitchFamily="2" charset="-122"/>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2946">
                                            <p:txEl>
                                              <p:charRg st="0" end="23"/>
                                            </p:txEl>
                                          </p:spTgt>
                                        </p:tgtEl>
                                        <p:attrNameLst>
                                          <p:attrName>style.visibility</p:attrName>
                                        </p:attrNameLst>
                                      </p:cBhvr>
                                      <p:to>
                                        <p:strVal val="visible"/>
                                      </p:to>
                                    </p:set>
                                    <p:anim calcmode="lin" valueType="num">
                                      <p:cBhvr additive="base">
                                        <p:cTn id="7" dur="500" fill="hold"/>
                                        <p:tgtEl>
                                          <p:spTgt spid="722946">
                                            <p:txEl>
                                              <p:charRg st="0" end="2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22946">
                                            <p:txEl>
                                              <p:charRg st="0" end="2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2946">
                                            <p:txEl>
                                              <p:charRg st="23" end="54"/>
                                            </p:txEl>
                                          </p:spTgt>
                                        </p:tgtEl>
                                        <p:attrNameLst>
                                          <p:attrName>style.visibility</p:attrName>
                                        </p:attrNameLst>
                                      </p:cBhvr>
                                      <p:to>
                                        <p:strVal val="visible"/>
                                      </p:to>
                                    </p:set>
                                    <p:anim calcmode="lin" valueType="num">
                                      <p:cBhvr additive="base">
                                        <p:cTn id="13" dur="500" fill="hold"/>
                                        <p:tgtEl>
                                          <p:spTgt spid="722946">
                                            <p:txEl>
                                              <p:charRg st="23" end="5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22946">
                                            <p:txEl>
                                              <p:charRg st="23" end="5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22946">
                                            <p:txEl>
                                              <p:charRg st="54" end="88"/>
                                            </p:txEl>
                                          </p:spTgt>
                                        </p:tgtEl>
                                        <p:attrNameLst>
                                          <p:attrName>style.visibility</p:attrName>
                                        </p:attrNameLst>
                                      </p:cBhvr>
                                      <p:to>
                                        <p:strVal val="visible"/>
                                      </p:to>
                                    </p:set>
                                    <p:anim calcmode="lin" valueType="num">
                                      <p:cBhvr additive="base">
                                        <p:cTn id="19" dur="500" fill="hold"/>
                                        <p:tgtEl>
                                          <p:spTgt spid="722946">
                                            <p:txEl>
                                              <p:charRg st="54" end="88"/>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22946">
                                            <p:txEl>
                                              <p:charRg st="54" end="8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22946">
                                            <p:txEl>
                                              <p:charRg st="88" end="132"/>
                                            </p:txEl>
                                          </p:spTgt>
                                        </p:tgtEl>
                                        <p:attrNameLst>
                                          <p:attrName>style.visibility</p:attrName>
                                        </p:attrNameLst>
                                      </p:cBhvr>
                                      <p:to>
                                        <p:strVal val="visible"/>
                                      </p:to>
                                    </p:set>
                                    <p:anim calcmode="lin" valueType="num">
                                      <p:cBhvr additive="base">
                                        <p:cTn id="25" dur="500" fill="hold"/>
                                        <p:tgtEl>
                                          <p:spTgt spid="722946">
                                            <p:txEl>
                                              <p:charRg st="88" end="13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22946">
                                            <p:txEl>
                                              <p:charRg st="88" end="13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46" grpId="0" bldLvl="5"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3970" name="内容占位符 723969"/>
          <p:cNvSpPr>
            <a:spLocks noGrp="1"/>
          </p:cNvSpPr>
          <p:nvPr>
            <p:ph idx="1"/>
          </p:nvPr>
        </p:nvSpPr>
        <p:spPr>
          <a:xfrm>
            <a:off x="1676400" y="152400"/>
            <a:ext cx="8812213" cy="6084888"/>
          </a:xfrm>
        </p:spPr>
        <p:txBody>
          <a:bodyPr anchor="t"/>
          <a:p>
            <a:pPr marL="0" indent="0">
              <a:lnSpc>
                <a:spcPct val="110000"/>
              </a:lnSpc>
              <a:spcAft>
                <a:spcPct val="20000"/>
              </a:spcAft>
              <a:buNone/>
            </a:pPr>
            <a:r>
              <a:rPr lang="en-US" altLang="x-none" sz="4000" b="1" dirty="0">
                <a:solidFill>
                  <a:schemeClr val="folHlink"/>
                </a:solidFill>
              </a:rPr>
              <a:t>5  </a:t>
            </a:r>
            <a:r>
              <a:rPr lang="zh-CN" altLang="en-US" sz="4000" b="1" dirty="0">
                <a:solidFill>
                  <a:schemeClr val="folHlink"/>
                </a:solidFill>
                <a:ea typeface="楷体_GB2312" pitchFamily="1" charset="-122"/>
              </a:rPr>
              <a:t>除留余数法</a:t>
            </a:r>
            <a:endParaRPr lang="zh-CN" altLang="en-US" sz="4000" b="1" dirty="0">
              <a:solidFill>
                <a:schemeClr val="folHlink"/>
              </a:solidFill>
              <a:ea typeface="楷体_GB2312" pitchFamily="1" charset="-122"/>
            </a:endParaRPr>
          </a:p>
          <a:p>
            <a:pPr marL="0" indent="0">
              <a:lnSpc>
                <a:spcPct val="110000"/>
              </a:lnSpc>
              <a:buClr>
                <a:schemeClr val="tx1"/>
              </a:buClr>
              <a:buNone/>
            </a:pPr>
            <a:r>
              <a:rPr lang="zh-CN" altLang="en-US" sz="2400" b="1" dirty="0"/>
              <a:t>        </a:t>
            </a:r>
            <a:r>
              <a:rPr lang="zh-CN" altLang="en-US" sz="2800" b="1" dirty="0"/>
              <a:t>取关键字被某个不大于哈希表表长</a:t>
            </a:r>
            <a:r>
              <a:rPr lang="en-US" altLang="x-none" sz="2800" b="1" dirty="0"/>
              <a:t>m</a:t>
            </a:r>
            <a:r>
              <a:rPr lang="zh-CN" altLang="en-US" sz="2800" b="1" dirty="0"/>
              <a:t>的数</a:t>
            </a:r>
            <a:r>
              <a:rPr lang="en-US" altLang="x-none" sz="2800" b="1" dirty="0"/>
              <a:t>p</a:t>
            </a:r>
            <a:r>
              <a:rPr lang="zh-CN" altLang="en-US" sz="2800" b="1" dirty="0"/>
              <a:t>除后所得余数作哈希地址，即</a:t>
            </a:r>
            <a:r>
              <a:rPr lang="en-US" altLang="x-none" sz="2800" b="1" dirty="0"/>
              <a:t>H(key)=key   MOD  p     (p</a:t>
            </a:r>
            <a:r>
              <a:rPr lang="en-US" altLang="x-none" sz="2800" b="1" dirty="0">
                <a:sym typeface="Symbol" panose="05050102010706020507" pitchFamily="2" charset="2"/>
              </a:rPr>
              <a:t>m)</a:t>
            </a:r>
            <a:endParaRPr lang="zh-CN" altLang="en-US" sz="2800" b="1" dirty="0"/>
          </a:p>
          <a:p>
            <a:pPr marL="0" indent="0">
              <a:lnSpc>
                <a:spcPct val="110000"/>
              </a:lnSpc>
              <a:buNone/>
            </a:pPr>
            <a:r>
              <a:rPr lang="en-US" altLang="x-none" sz="2800" b="1" dirty="0"/>
              <a:t>        </a:t>
            </a:r>
            <a:r>
              <a:rPr lang="zh-CN" altLang="en-US" sz="2800" b="1" dirty="0"/>
              <a:t>是一种简单、常用的哈希函数构造方法</a:t>
            </a:r>
            <a:r>
              <a:rPr lang="zh-CN" altLang="en-US" sz="2800" b="1" dirty="0">
                <a:latin typeface="宋体" panose="02010600030101010101" pitchFamily="2" charset="-122"/>
              </a:rPr>
              <a:t>。</a:t>
            </a:r>
            <a:endParaRPr lang="zh-CN" altLang="en-US" sz="2800" b="1" dirty="0"/>
          </a:p>
          <a:p>
            <a:pPr marL="0" indent="0">
              <a:lnSpc>
                <a:spcPct val="110000"/>
              </a:lnSpc>
              <a:buNone/>
            </a:pPr>
            <a:r>
              <a:rPr lang="zh-CN" altLang="en-US" sz="2800" b="1" dirty="0"/>
              <a:t>       利用这种方法的关键是</a:t>
            </a:r>
            <a:r>
              <a:rPr lang="en-US" altLang="x-none" sz="2800" b="1" dirty="0"/>
              <a:t>p</a:t>
            </a:r>
            <a:r>
              <a:rPr lang="zh-CN" altLang="en-US" sz="2800" b="1" dirty="0"/>
              <a:t>的选取，</a:t>
            </a:r>
            <a:r>
              <a:rPr lang="en-US" altLang="x-none" sz="2800" b="1" dirty="0"/>
              <a:t>p</a:t>
            </a:r>
            <a:r>
              <a:rPr lang="zh-CN" altLang="en-US" sz="2800" b="1" dirty="0"/>
              <a:t>选的不好，容易产生同义词</a:t>
            </a:r>
            <a:r>
              <a:rPr lang="zh-CN" altLang="en-US" sz="2800" b="1" dirty="0">
                <a:latin typeface="宋体" panose="02010600030101010101" pitchFamily="2" charset="-122"/>
              </a:rPr>
              <a:t>。</a:t>
            </a:r>
            <a:r>
              <a:rPr lang="en-US" altLang="x-none" sz="2800" b="1" dirty="0"/>
              <a:t>p</a:t>
            </a:r>
            <a:r>
              <a:rPr lang="zh-CN" altLang="en-US" sz="2800" b="1" dirty="0"/>
              <a:t>的选取的分析：</a:t>
            </a:r>
            <a:endParaRPr lang="zh-CN" altLang="en-US" sz="2800" b="1" dirty="0"/>
          </a:p>
          <a:p>
            <a:pPr marL="3556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t>选取</a:t>
            </a:r>
            <a:r>
              <a:rPr lang="en-US" altLang="x-none" b="1" dirty="0">
                <a:solidFill>
                  <a:schemeClr val="folHlink"/>
                </a:solidFill>
              </a:rPr>
              <a:t>p=2</a:t>
            </a:r>
            <a:r>
              <a:rPr lang="en-US" altLang="x-none" b="1" baseline="30000" dirty="0">
                <a:solidFill>
                  <a:schemeClr val="folHlink"/>
                </a:solidFill>
              </a:rPr>
              <a:t>i</a:t>
            </a:r>
            <a:r>
              <a:rPr lang="en-US" altLang="x-none" b="1" dirty="0"/>
              <a:t>(</a:t>
            </a:r>
            <a:r>
              <a:rPr lang="en-US" altLang="x-none" b="1" dirty="0">
                <a:solidFill>
                  <a:schemeClr val="accent1"/>
                </a:solidFill>
              </a:rPr>
              <a:t>p</a:t>
            </a:r>
            <a:r>
              <a:rPr lang="en-US" altLang="x-none" b="1" dirty="0">
                <a:solidFill>
                  <a:schemeClr val="accent1"/>
                </a:solidFill>
                <a:sym typeface="Symbol" panose="05050102010706020507" pitchFamily="2" charset="2"/>
              </a:rPr>
              <a:t></a:t>
            </a:r>
            <a:r>
              <a:rPr lang="en-US" altLang="x-none" b="1" dirty="0">
                <a:solidFill>
                  <a:schemeClr val="accent1"/>
                </a:solidFill>
              </a:rPr>
              <a:t>m</a:t>
            </a:r>
            <a:r>
              <a:rPr lang="en-US" altLang="x-none" b="1" dirty="0"/>
              <a:t>)</a:t>
            </a:r>
            <a:r>
              <a:rPr lang="zh-CN" altLang="en-US" b="1" dirty="0"/>
              <a:t>：运算便于用移位来实现，但等于将关键字的高位忽略而仅留下低位二进制数</a:t>
            </a:r>
            <a:r>
              <a:rPr lang="zh-CN" altLang="en-US" b="1" dirty="0">
                <a:latin typeface="宋体" panose="02010600030101010101" pitchFamily="2" charset="-122"/>
              </a:rPr>
              <a:t>。</a:t>
            </a:r>
            <a:r>
              <a:rPr lang="zh-CN" altLang="en-US" b="1" dirty="0"/>
              <a:t>高位不同而低位相同的关键字是同义词</a:t>
            </a:r>
            <a:r>
              <a:rPr lang="zh-CN" altLang="en-US" b="1" dirty="0">
                <a:latin typeface="宋体" panose="02010600030101010101" pitchFamily="2" charset="-122"/>
              </a:rPr>
              <a:t>。</a:t>
            </a:r>
            <a:endParaRPr lang="zh-CN" altLang="en-US" b="1" dirty="0">
              <a:latin typeface="宋体" panose="02010600030101010101" pitchFamily="2" charset="-122"/>
            </a:endParaRPr>
          </a:p>
          <a:p>
            <a:pPr marL="355600" lvl="1" indent="0">
              <a:lnSpc>
                <a:spcPct val="110000"/>
              </a:lnSpc>
              <a:buNone/>
            </a:pPr>
            <a:r>
              <a:rPr lang="zh-CN" altLang="en-US" b="1" dirty="0"/>
              <a:t> </a:t>
            </a: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t>选取</a:t>
            </a:r>
            <a:r>
              <a:rPr lang="en-US" altLang="x-none" b="1" dirty="0">
                <a:solidFill>
                  <a:schemeClr val="folHlink"/>
                </a:solidFill>
              </a:rPr>
              <a:t>p=q</a:t>
            </a:r>
            <a:r>
              <a:rPr lang="en-US" altLang="x-none" b="1" dirty="0">
                <a:solidFill>
                  <a:schemeClr val="folHlink"/>
                </a:solidFill>
                <a:sym typeface="Symbol" panose="05050102010706020507" pitchFamily="2" charset="2"/>
              </a:rPr>
              <a:t></a:t>
            </a:r>
            <a:r>
              <a:rPr lang="en-US" altLang="x-none" b="1" dirty="0">
                <a:solidFill>
                  <a:schemeClr val="folHlink"/>
                </a:solidFill>
              </a:rPr>
              <a:t>f</a:t>
            </a:r>
            <a:r>
              <a:rPr lang="en-US" altLang="x-none" b="1" dirty="0"/>
              <a:t>(</a:t>
            </a:r>
            <a:r>
              <a:rPr lang="en-US" altLang="x-none" b="1" dirty="0">
                <a:solidFill>
                  <a:schemeClr val="accent1"/>
                </a:solidFill>
              </a:rPr>
              <a:t>q</a:t>
            </a:r>
            <a:r>
              <a:rPr lang="zh-CN" altLang="en-US" b="1" dirty="0">
                <a:solidFill>
                  <a:schemeClr val="accent1"/>
                </a:solidFill>
              </a:rPr>
              <a:t>、</a:t>
            </a:r>
            <a:r>
              <a:rPr lang="en-US" altLang="x-none" b="1" dirty="0">
                <a:solidFill>
                  <a:schemeClr val="accent1"/>
                </a:solidFill>
              </a:rPr>
              <a:t>f</a:t>
            </a:r>
            <a:r>
              <a:rPr lang="zh-CN" altLang="en-US" b="1" dirty="0">
                <a:solidFill>
                  <a:schemeClr val="accent1"/>
                </a:solidFill>
              </a:rPr>
              <a:t>都是质因数</a:t>
            </a:r>
            <a:r>
              <a:rPr lang="zh-CN" altLang="en-US" b="1" dirty="0"/>
              <a:t>，</a:t>
            </a:r>
            <a:r>
              <a:rPr lang="en-US" altLang="x-none" b="1" dirty="0">
                <a:solidFill>
                  <a:schemeClr val="accent1"/>
                </a:solidFill>
              </a:rPr>
              <a:t>p</a:t>
            </a:r>
            <a:r>
              <a:rPr lang="en-US" altLang="x-none" b="1" dirty="0">
                <a:solidFill>
                  <a:schemeClr val="accent1"/>
                </a:solidFill>
                <a:sym typeface="Symbol" panose="05050102010706020507" pitchFamily="2" charset="2"/>
              </a:rPr>
              <a:t></a:t>
            </a:r>
            <a:r>
              <a:rPr lang="en-US" altLang="x-none" b="1" dirty="0">
                <a:solidFill>
                  <a:schemeClr val="accent1"/>
                </a:solidFill>
              </a:rPr>
              <a:t>m</a:t>
            </a:r>
            <a:r>
              <a:rPr lang="en-US" altLang="x-none" b="1" dirty="0"/>
              <a:t>)</a:t>
            </a:r>
            <a:r>
              <a:rPr lang="zh-CN" altLang="en-US" b="1" dirty="0"/>
              <a:t>：则所有含有</a:t>
            </a:r>
            <a:r>
              <a:rPr lang="en-US" altLang="x-none" b="1" dirty="0"/>
              <a:t>q</a:t>
            </a:r>
            <a:r>
              <a:rPr lang="zh-CN" altLang="en-US" b="1" dirty="0"/>
              <a:t>或</a:t>
            </a:r>
            <a:r>
              <a:rPr lang="en-US" altLang="x-none" b="1" dirty="0"/>
              <a:t>f</a:t>
            </a:r>
            <a:r>
              <a:rPr lang="zh-CN" altLang="en-US" b="1" dirty="0"/>
              <a:t>因子的关键字的散列地址均是</a:t>
            </a:r>
            <a:r>
              <a:rPr lang="en-US" altLang="x-none" b="1" dirty="0"/>
              <a:t>q</a:t>
            </a:r>
            <a:r>
              <a:rPr lang="zh-CN" altLang="en-US" b="1" dirty="0"/>
              <a:t>或</a:t>
            </a:r>
            <a:r>
              <a:rPr lang="en-US" altLang="x-none" b="1" dirty="0"/>
              <a:t>f</a:t>
            </a:r>
            <a:r>
              <a:rPr lang="zh-CN" altLang="en-US" b="1" dirty="0"/>
              <a:t>的倍数</a:t>
            </a:r>
            <a:r>
              <a:rPr lang="zh-CN" altLang="en-US" b="1" dirty="0">
                <a:latin typeface="宋体" panose="02010600030101010101" pitchFamily="2" charset="-122"/>
              </a:rPr>
              <a:t>。</a:t>
            </a:r>
            <a:r>
              <a:rPr lang="zh-CN" altLang="en-US" b="1" dirty="0">
                <a:solidFill>
                  <a:schemeClr val="hlink"/>
                </a:solidFill>
              </a:rPr>
              <a:t> </a:t>
            </a:r>
            <a:endParaRPr lang="zh-CN" altLang="en-US" b="1" dirty="0">
              <a:solidFill>
                <a:schemeClr val="hlink"/>
              </a:solidFill>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3970">
                                            <p:txEl>
                                              <p:charRg st="0" end="9"/>
                                            </p:txEl>
                                          </p:spTgt>
                                        </p:tgtEl>
                                        <p:attrNameLst>
                                          <p:attrName>style.visibility</p:attrName>
                                        </p:attrNameLst>
                                      </p:cBhvr>
                                      <p:to>
                                        <p:strVal val="visible"/>
                                      </p:to>
                                    </p:set>
                                    <p:anim calcmode="lin" valueType="num">
                                      <p:cBhvr additive="base">
                                        <p:cTn id="7" dur="500" fill="hold"/>
                                        <p:tgtEl>
                                          <p:spTgt spid="723970">
                                            <p:txEl>
                                              <p:charRg st="0" end="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23970">
                                            <p:txEl>
                                              <p:charRg st="0"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3970">
                                            <p:txEl>
                                              <p:charRg st="9" end="79"/>
                                            </p:txEl>
                                          </p:spTgt>
                                        </p:tgtEl>
                                        <p:attrNameLst>
                                          <p:attrName>style.visibility</p:attrName>
                                        </p:attrNameLst>
                                      </p:cBhvr>
                                      <p:to>
                                        <p:strVal val="visible"/>
                                      </p:to>
                                    </p:set>
                                    <p:anim calcmode="lin" valueType="num">
                                      <p:cBhvr additive="base">
                                        <p:cTn id="13" dur="500" fill="hold"/>
                                        <p:tgtEl>
                                          <p:spTgt spid="723970">
                                            <p:txEl>
                                              <p:charRg st="9" end="79"/>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23970">
                                            <p:txEl>
                                              <p:charRg st="9" end="7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23970">
                                            <p:txEl>
                                              <p:charRg st="79" end="106"/>
                                            </p:txEl>
                                          </p:spTgt>
                                        </p:tgtEl>
                                        <p:attrNameLst>
                                          <p:attrName>style.visibility</p:attrName>
                                        </p:attrNameLst>
                                      </p:cBhvr>
                                      <p:to>
                                        <p:strVal val="visible"/>
                                      </p:to>
                                    </p:set>
                                    <p:anim calcmode="lin" valueType="num">
                                      <p:cBhvr additive="base">
                                        <p:cTn id="19" dur="500" fill="hold"/>
                                        <p:tgtEl>
                                          <p:spTgt spid="723970">
                                            <p:txEl>
                                              <p:charRg st="79" end="10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23970">
                                            <p:txEl>
                                              <p:charRg st="79" end="10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23970">
                                            <p:txEl>
                                              <p:charRg st="106" end="151"/>
                                            </p:txEl>
                                          </p:spTgt>
                                        </p:tgtEl>
                                        <p:attrNameLst>
                                          <p:attrName>style.visibility</p:attrName>
                                        </p:attrNameLst>
                                      </p:cBhvr>
                                      <p:to>
                                        <p:strVal val="visible"/>
                                      </p:to>
                                    </p:set>
                                    <p:anim calcmode="lin" valueType="num">
                                      <p:cBhvr additive="base">
                                        <p:cTn id="25" dur="500" fill="hold"/>
                                        <p:tgtEl>
                                          <p:spTgt spid="723970">
                                            <p:txEl>
                                              <p:charRg st="106" end="15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23970">
                                            <p:txEl>
                                              <p:charRg st="106" end="15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23970">
                                            <p:txEl>
                                              <p:charRg st="151" end="219"/>
                                            </p:txEl>
                                          </p:spTgt>
                                        </p:tgtEl>
                                        <p:attrNameLst>
                                          <p:attrName>style.visibility</p:attrName>
                                        </p:attrNameLst>
                                      </p:cBhvr>
                                      <p:to>
                                        <p:strVal val="visible"/>
                                      </p:to>
                                    </p:set>
                                    <p:anim calcmode="lin" valueType="num">
                                      <p:cBhvr additive="base">
                                        <p:cTn id="31" dur="500" fill="hold"/>
                                        <p:tgtEl>
                                          <p:spTgt spid="723970">
                                            <p:txEl>
                                              <p:charRg st="151" end="219"/>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23970">
                                            <p:txEl>
                                              <p:charRg st="151" end="21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1"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23970">
                                            <p:txEl>
                                              <p:charRg st="219" end="274"/>
                                            </p:txEl>
                                          </p:spTgt>
                                        </p:tgtEl>
                                        <p:attrNameLst>
                                          <p:attrName>style.visibility</p:attrName>
                                        </p:attrNameLst>
                                      </p:cBhvr>
                                      <p:to>
                                        <p:strVal val="visible"/>
                                      </p:to>
                                    </p:set>
                                    <p:anim calcmode="lin" valueType="num">
                                      <p:cBhvr additive="base">
                                        <p:cTn id="37" dur="500" fill="hold"/>
                                        <p:tgtEl>
                                          <p:spTgt spid="723970">
                                            <p:txEl>
                                              <p:charRg st="219" end="27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23970">
                                            <p:txEl>
                                              <p:charRg st="219" end="27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970" grpId="0" bldLvl="5"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4994" name="内容占位符 724993"/>
          <p:cNvSpPr>
            <a:spLocks noGrp="1"/>
          </p:cNvSpPr>
          <p:nvPr>
            <p:ph idx="1"/>
          </p:nvPr>
        </p:nvSpPr>
        <p:spPr>
          <a:xfrm>
            <a:off x="1676400" y="152400"/>
            <a:ext cx="8915400" cy="6516688"/>
          </a:xfrm>
        </p:spPr>
        <p:txBody>
          <a:bodyPr anchor="t"/>
          <a:p>
            <a:pPr marL="355600" lvl="1" indent="0">
              <a:lnSpc>
                <a:spcPct val="110000"/>
              </a:lnSpc>
              <a:spcBef>
                <a:spcPct val="10000"/>
              </a:spcBef>
              <a:buNone/>
            </a:pPr>
            <a:r>
              <a:rPr lang="zh-CN" altLang="en-US" b="1" dirty="0">
                <a:solidFill>
                  <a:schemeClr val="folHlink"/>
                </a:solidFill>
                <a:latin typeface="宋体" panose="02010600030101010101" pitchFamily="2" charset="-122"/>
              </a:rPr>
              <a:t>◆ </a:t>
            </a:r>
            <a:r>
              <a:rPr lang="zh-CN" altLang="en-US" b="1" dirty="0">
                <a:latin typeface="宋体" panose="02010600030101010101" pitchFamily="2" charset="-122"/>
              </a:rPr>
              <a:t>选</a:t>
            </a:r>
            <a:r>
              <a:rPr lang="zh-CN" altLang="en-US" b="1" dirty="0"/>
              <a:t>取</a:t>
            </a:r>
            <a:r>
              <a:rPr lang="en-US" altLang="x-none" b="1" dirty="0">
                <a:solidFill>
                  <a:schemeClr val="folHlink"/>
                </a:solidFill>
              </a:rPr>
              <a:t>p</a:t>
            </a:r>
            <a:r>
              <a:rPr lang="zh-CN" altLang="en-US" b="1" dirty="0">
                <a:solidFill>
                  <a:schemeClr val="folHlink"/>
                </a:solidFill>
              </a:rPr>
              <a:t>为素数或</a:t>
            </a:r>
            <a:r>
              <a:rPr lang="en-US" altLang="x-none" b="1" dirty="0">
                <a:solidFill>
                  <a:schemeClr val="folHlink"/>
                </a:solidFill>
              </a:rPr>
              <a:t>p=q</a:t>
            </a:r>
            <a:r>
              <a:rPr lang="en-US" altLang="x-none" b="1" dirty="0">
                <a:solidFill>
                  <a:schemeClr val="folHlink"/>
                </a:solidFill>
                <a:sym typeface="Symbol" panose="05050102010706020507" pitchFamily="2" charset="2"/>
              </a:rPr>
              <a:t></a:t>
            </a:r>
            <a:r>
              <a:rPr lang="en-US" altLang="x-none" b="1" dirty="0">
                <a:solidFill>
                  <a:schemeClr val="folHlink"/>
                </a:solidFill>
              </a:rPr>
              <a:t>f</a:t>
            </a:r>
            <a:r>
              <a:rPr lang="en-US" altLang="x-none" b="1" dirty="0"/>
              <a:t>(</a:t>
            </a:r>
            <a:r>
              <a:rPr lang="en-US" altLang="x-none" b="1" dirty="0">
                <a:solidFill>
                  <a:schemeClr val="folHlink"/>
                </a:solidFill>
              </a:rPr>
              <a:t>q</a:t>
            </a:r>
            <a:r>
              <a:rPr lang="zh-CN" altLang="en-US" b="1" dirty="0">
                <a:solidFill>
                  <a:schemeClr val="folHlink"/>
                </a:solidFill>
              </a:rPr>
              <a:t>、</a:t>
            </a:r>
            <a:r>
              <a:rPr lang="en-US" altLang="x-none" b="1" dirty="0">
                <a:solidFill>
                  <a:schemeClr val="folHlink"/>
                </a:solidFill>
              </a:rPr>
              <a:t>f</a:t>
            </a:r>
            <a:r>
              <a:rPr lang="zh-CN" altLang="en-US" b="1" dirty="0">
                <a:solidFill>
                  <a:schemeClr val="folHlink"/>
                </a:solidFill>
              </a:rPr>
              <a:t>是质数且均大于</a:t>
            </a:r>
            <a:r>
              <a:rPr lang="en-US" altLang="x-none" b="1" dirty="0">
                <a:solidFill>
                  <a:schemeClr val="folHlink"/>
                </a:solidFill>
              </a:rPr>
              <a:t>20</a:t>
            </a:r>
            <a:r>
              <a:rPr lang="zh-CN" altLang="en-US" b="1" dirty="0"/>
              <a:t>，</a:t>
            </a:r>
            <a:r>
              <a:rPr lang="en-US" altLang="x-none" b="1" dirty="0"/>
              <a:t>p</a:t>
            </a:r>
            <a:r>
              <a:rPr lang="en-US" altLang="x-none" b="1" dirty="0">
                <a:sym typeface="Symbol" panose="05050102010706020507" pitchFamily="2" charset="2"/>
              </a:rPr>
              <a:t></a:t>
            </a:r>
            <a:r>
              <a:rPr lang="en-US" altLang="x-none" b="1" dirty="0"/>
              <a:t>m)</a:t>
            </a:r>
            <a:r>
              <a:rPr lang="zh-CN" altLang="en-US" b="1" dirty="0"/>
              <a:t>：常用的选取方法，能减少冲突出现的可能性</a:t>
            </a:r>
            <a:r>
              <a:rPr lang="zh-CN" altLang="en-US" b="1" dirty="0">
                <a:latin typeface="宋体" panose="02010600030101010101" pitchFamily="2" charset="-122"/>
              </a:rPr>
              <a:t>。</a:t>
            </a:r>
            <a:endParaRPr lang="zh-CN" altLang="en-US" b="1" dirty="0">
              <a:solidFill>
                <a:schemeClr val="tx2"/>
              </a:solidFill>
            </a:endParaRPr>
          </a:p>
          <a:p>
            <a:pPr marL="0" indent="0">
              <a:lnSpc>
                <a:spcPct val="110000"/>
              </a:lnSpc>
              <a:spcBef>
                <a:spcPct val="10000"/>
              </a:spcBef>
              <a:buNone/>
            </a:pPr>
            <a:r>
              <a:rPr lang="en-US" altLang="x-none" sz="4000" b="1" dirty="0">
                <a:solidFill>
                  <a:schemeClr val="folHlink"/>
                </a:solidFill>
              </a:rPr>
              <a:t>6  </a:t>
            </a:r>
            <a:r>
              <a:rPr lang="zh-CN" altLang="en-US" sz="4000" b="1" dirty="0">
                <a:solidFill>
                  <a:schemeClr val="folHlink"/>
                </a:solidFill>
                <a:ea typeface="楷体_GB2312" pitchFamily="1" charset="-122"/>
              </a:rPr>
              <a:t>随机数法</a:t>
            </a:r>
            <a:endParaRPr lang="zh-CN" altLang="en-US" sz="4000" b="1" dirty="0">
              <a:solidFill>
                <a:schemeClr val="folHlink"/>
              </a:solidFill>
              <a:ea typeface="楷体_GB2312" pitchFamily="1" charset="-122"/>
            </a:endParaRPr>
          </a:p>
          <a:p>
            <a:pPr marL="0" indent="0">
              <a:lnSpc>
                <a:spcPct val="110000"/>
              </a:lnSpc>
              <a:spcBef>
                <a:spcPct val="10000"/>
              </a:spcBef>
              <a:buNone/>
            </a:pPr>
            <a:r>
              <a:rPr lang="zh-CN" altLang="en-US" sz="2800" b="1" dirty="0">
                <a:solidFill>
                  <a:schemeClr val="tx2"/>
                </a:solidFill>
              </a:rPr>
              <a:t>      </a:t>
            </a:r>
            <a:r>
              <a:rPr lang="zh-CN" altLang="en-US" sz="2800" b="1" dirty="0"/>
              <a:t>取关键字的随机函数值作哈希地址，即</a:t>
            </a:r>
            <a:r>
              <a:rPr lang="en-US" altLang="x-none" sz="2800" b="1" dirty="0"/>
              <a:t>H(key)=random(key)</a:t>
            </a:r>
            <a:endParaRPr lang="en-US" altLang="x-none" sz="2800" b="1" dirty="0"/>
          </a:p>
          <a:p>
            <a:pPr marL="355600" lvl="1" indent="0">
              <a:lnSpc>
                <a:spcPct val="110000"/>
              </a:lnSpc>
              <a:spcBef>
                <a:spcPct val="10000"/>
              </a:spcBef>
              <a:buNone/>
            </a:pPr>
            <a:r>
              <a:rPr lang="zh-CN" altLang="en-US" b="1" dirty="0"/>
              <a:t>当散列表中关键字长度不等时，该方法比较合适</a:t>
            </a:r>
            <a:r>
              <a:rPr lang="zh-CN" altLang="en-US" b="1" dirty="0">
                <a:latin typeface="宋体" panose="02010600030101010101" pitchFamily="2" charset="-122"/>
              </a:rPr>
              <a:t>。</a:t>
            </a:r>
            <a:endParaRPr lang="zh-CN" altLang="en-US" b="1" dirty="0"/>
          </a:p>
          <a:p>
            <a:pPr marL="0" indent="0">
              <a:lnSpc>
                <a:spcPct val="110000"/>
              </a:lnSpc>
              <a:spcBef>
                <a:spcPct val="10000"/>
              </a:spcBef>
              <a:buNone/>
            </a:pPr>
            <a:r>
              <a:rPr lang="zh-CN" altLang="en-US" b="1" dirty="0">
                <a:solidFill>
                  <a:schemeClr val="folHlink"/>
                </a:solidFill>
              </a:rPr>
              <a:t>选取哈希函数</a:t>
            </a:r>
            <a:r>
              <a:rPr lang="zh-CN" altLang="en-US" b="1" dirty="0"/>
              <a:t>，</a:t>
            </a:r>
            <a:r>
              <a:rPr lang="zh-CN" altLang="en-US" b="1" dirty="0">
                <a:solidFill>
                  <a:schemeClr val="folHlink"/>
                </a:solidFill>
              </a:rPr>
              <a:t>考虑以下因素</a:t>
            </a:r>
            <a:endParaRPr lang="zh-CN" altLang="en-US" b="1" dirty="0">
              <a:solidFill>
                <a:schemeClr val="folHlink"/>
              </a:solidFill>
            </a:endParaRPr>
          </a:p>
          <a:p>
            <a:pPr marL="355600" lvl="1" indent="0">
              <a:lnSpc>
                <a:spcPct val="110000"/>
              </a:lnSpc>
              <a:spcBef>
                <a:spcPct val="10000"/>
              </a:spcBef>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t>计算哈希函数所需时间；</a:t>
            </a:r>
            <a:endParaRPr lang="zh-CN" altLang="en-US" b="1" dirty="0"/>
          </a:p>
          <a:p>
            <a:pPr marL="355600" lvl="1" indent="0">
              <a:lnSpc>
                <a:spcPct val="110000"/>
              </a:lnSpc>
              <a:spcBef>
                <a:spcPct val="10000"/>
              </a:spcBef>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t>关键字的长度；</a:t>
            </a:r>
            <a:endParaRPr lang="zh-CN" altLang="en-US" b="1" dirty="0"/>
          </a:p>
          <a:p>
            <a:pPr marL="355600" lvl="1" indent="0">
              <a:lnSpc>
                <a:spcPct val="110000"/>
              </a:lnSpc>
              <a:spcBef>
                <a:spcPct val="10000"/>
              </a:spcBef>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t>哈希表长度（哈希地址范围）；</a:t>
            </a:r>
            <a:endParaRPr lang="zh-CN" altLang="en-US" b="1" dirty="0"/>
          </a:p>
          <a:p>
            <a:pPr marL="355600" lvl="1" indent="0">
              <a:lnSpc>
                <a:spcPct val="110000"/>
              </a:lnSpc>
              <a:spcBef>
                <a:spcPct val="10000"/>
              </a:spcBef>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t>关键字分布情况；</a:t>
            </a:r>
            <a:endParaRPr lang="zh-CN" altLang="en-US" b="1" dirty="0"/>
          </a:p>
          <a:p>
            <a:pPr marL="355600" lvl="1" indent="0">
              <a:lnSpc>
                <a:spcPct val="110000"/>
              </a:lnSpc>
              <a:spcBef>
                <a:spcPct val="10000"/>
              </a:spcBef>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t>记录的查找频率</a:t>
            </a:r>
            <a:r>
              <a:rPr lang="zh-CN" altLang="en-US" b="1" dirty="0">
                <a:latin typeface="宋体" panose="02010600030101010101" pitchFamily="2" charset="-122"/>
              </a:rPr>
              <a:t>。</a:t>
            </a:r>
            <a:endParaRPr lang="zh-CN" altLang="en-US"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4994">
                                            <p:txEl>
                                              <p:charRg st="0" end="54"/>
                                            </p:txEl>
                                          </p:spTgt>
                                        </p:tgtEl>
                                        <p:attrNameLst>
                                          <p:attrName>style.visibility</p:attrName>
                                        </p:attrNameLst>
                                      </p:cBhvr>
                                      <p:to>
                                        <p:strVal val="visible"/>
                                      </p:to>
                                    </p:set>
                                    <p:anim calcmode="lin" valueType="num">
                                      <p:cBhvr additive="base">
                                        <p:cTn id="7" dur="500" fill="hold"/>
                                        <p:tgtEl>
                                          <p:spTgt spid="724994">
                                            <p:txEl>
                                              <p:charRg st="0" end="5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24994">
                                            <p:txEl>
                                              <p:charRg st="0" end="5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4994">
                                            <p:txEl>
                                              <p:charRg st="54" end="62"/>
                                            </p:txEl>
                                          </p:spTgt>
                                        </p:tgtEl>
                                        <p:attrNameLst>
                                          <p:attrName>style.visibility</p:attrName>
                                        </p:attrNameLst>
                                      </p:cBhvr>
                                      <p:to>
                                        <p:strVal val="visible"/>
                                      </p:to>
                                    </p:set>
                                    <p:anim calcmode="lin" valueType="num">
                                      <p:cBhvr additive="base">
                                        <p:cTn id="13" dur="500" fill="hold"/>
                                        <p:tgtEl>
                                          <p:spTgt spid="724994">
                                            <p:txEl>
                                              <p:charRg st="54" end="6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24994">
                                            <p:txEl>
                                              <p:charRg st="54" end="6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24994">
                                            <p:txEl>
                                              <p:charRg st="62" end="104"/>
                                            </p:txEl>
                                          </p:spTgt>
                                        </p:tgtEl>
                                        <p:attrNameLst>
                                          <p:attrName>style.visibility</p:attrName>
                                        </p:attrNameLst>
                                      </p:cBhvr>
                                      <p:to>
                                        <p:strVal val="visible"/>
                                      </p:to>
                                    </p:set>
                                    <p:anim calcmode="lin" valueType="num">
                                      <p:cBhvr additive="base">
                                        <p:cTn id="19" dur="500" fill="hold"/>
                                        <p:tgtEl>
                                          <p:spTgt spid="724994">
                                            <p:txEl>
                                              <p:charRg st="62" end="10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24994">
                                            <p:txEl>
                                              <p:charRg st="62" end="10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24994">
                                            <p:txEl>
                                              <p:charRg st="104" end="127"/>
                                            </p:txEl>
                                          </p:spTgt>
                                        </p:tgtEl>
                                        <p:attrNameLst>
                                          <p:attrName>style.visibility</p:attrName>
                                        </p:attrNameLst>
                                      </p:cBhvr>
                                      <p:to>
                                        <p:strVal val="visible"/>
                                      </p:to>
                                    </p:set>
                                    <p:anim calcmode="lin" valueType="num">
                                      <p:cBhvr additive="base">
                                        <p:cTn id="25" dur="500" fill="hold"/>
                                        <p:tgtEl>
                                          <p:spTgt spid="724994">
                                            <p:txEl>
                                              <p:charRg st="104" end="12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24994">
                                            <p:txEl>
                                              <p:charRg st="104" end="12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24994">
                                            <p:txEl>
                                              <p:charRg st="127" end="141"/>
                                            </p:txEl>
                                          </p:spTgt>
                                        </p:tgtEl>
                                        <p:attrNameLst>
                                          <p:attrName>style.visibility</p:attrName>
                                        </p:attrNameLst>
                                      </p:cBhvr>
                                      <p:to>
                                        <p:strVal val="visible"/>
                                      </p:to>
                                    </p:set>
                                    <p:anim calcmode="lin" valueType="num">
                                      <p:cBhvr additive="base">
                                        <p:cTn id="31" dur="500" fill="hold"/>
                                        <p:tgtEl>
                                          <p:spTgt spid="724994">
                                            <p:txEl>
                                              <p:charRg st="127" end="14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24994">
                                            <p:txEl>
                                              <p:charRg st="127" end="14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1"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24994">
                                            <p:txEl>
                                              <p:charRg st="141" end="155"/>
                                            </p:txEl>
                                          </p:spTgt>
                                        </p:tgtEl>
                                        <p:attrNameLst>
                                          <p:attrName>style.visibility</p:attrName>
                                        </p:attrNameLst>
                                      </p:cBhvr>
                                      <p:to>
                                        <p:strVal val="visible"/>
                                      </p:to>
                                    </p:set>
                                    <p:anim calcmode="lin" valueType="num">
                                      <p:cBhvr additive="base">
                                        <p:cTn id="37" dur="500" fill="hold"/>
                                        <p:tgtEl>
                                          <p:spTgt spid="724994">
                                            <p:txEl>
                                              <p:charRg st="141" end="15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24994">
                                            <p:txEl>
                                              <p:charRg st="141" end="15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1"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24994">
                                            <p:txEl>
                                              <p:charRg st="155" end="165"/>
                                            </p:txEl>
                                          </p:spTgt>
                                        </p:tgtEl>
                                        <p:attrNameLst>
                                          <p:attrName>style.visibility</p:attrName>
                                        </p:attrNameLst>
                                      </p:cBhvr>
                                      <p:to>
                                        <p:strVal val="visible"/>
                                      </p:to>
                                    </p:set>
                                    <p:anim calcmode="lin" valueType="num">
                                      <p:cBhvr additive="base">
                                        <p:cTn id="43" dur="500" fill="hold"/>
                                        <p:tgtEl>
                                          <p:spTgt spid="724994">
                                            <p:txEl>
                                              <p:charRg st="155" end="16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24994">
                                            <p:txEl>
                                              <p:charRg st="155" end="16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1" name="WHOOSH.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24994">
                                            <p:txEl>
                                              <p:charRg st="165" end="182"/>
                                            </p:txEl>
                                          </p:spTgt>
                                        </p:tgtEl>
                                        <p:attrNameLst>
                                          <p:attrName>style.visibility</p:attrName>
                                        </p:attrNameLst>
                                      </p:cBhvr>
                                      <p:to>
                                        <p:strVal val="visible"/>
                                      </p:to>
                                    </p:set>
                                    <p:anim calcmode="lin" valueType="num">
                                      <p:cBhvr additive="base">
                                        <p:cTn id="49" dur="500" fill="hold"/>
                                        <p:tgtEl>
                                          <p:spTgt spid="724994">
                                            <p:txEl>
                                              <p:charRg st="165" end="182"/>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24994">
                                            <p:txEl>
                                              <p:charRg st="165" end="18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1" name="WHOOSH.WAV"/>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724994">
                                            <p:txEl>
                                              <p:charRg st="182" end="193"/>
                                            </p:txEl>
                                          </p:spTgt>
                                        </p:tgtEl>
                                        <p:attrNameLst>
                                          <p:attrName>style.visibility</p:attrName>
                                        </p:attrNameLst>
                                      </p:cBhvr>
                                      <p:to>
                                        <p:strVal val="visible"/>
                                      </p:to>
                                    </p:set>
                                    <p:anim calcmode="lin" valueType="num">
                                      <p:cBhvr additive="base">
                                        <p:cTn id="55" dur="500" fill="hold"/>
                                        <p:tgtEl>
                                          <p:spTgt spid="724994">
                                            <p:txEl>
                                              <p:charRg st="182" end="193"/>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724994">
                                            <p:txEl>
                                              <p:charRg st="182" end="19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1" name="WHOOSH.WAV"/>
                                        </p:tgtEl>
                                      </p:cMediaNode>
                                    </p:audio>
                                  </p:sub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724994">
                                            <p:txEl>
                                              <p:charRg st="193" end="204"/>
                                            </p:txEl>
                                          </p:spTgt>
                                        </p:tgtEl>
                                        <p:attrNameLst>
                                          <p:attrName>style.visibility</p:attrName>
                                        </p:attrNameLst>
                                      </p:cBhvr>
                                      <p:to>
                                        <p:strVal val="visible"/>
                                      </p:to>
                                    </p:set>
                                    <p:anim calcmode="lin" valueType="num">
                                      <p:cBhvr additive="base">
                                        <p:cTn id="61" dur="500" fill="hold"/>
                                        <p:tgtEl>
                                          <p:spTgt spid="724994">
                                            <p:txEl>
                                              <p:charRg st="193" end="204"/>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724994">
                                            <p:txEl>
                                              <p:charRg st="193" end="20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994" grpId="0" bldLvl="5"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6018" name="标题 726017"/>
          <p:cNvSpPr>
            <a:spLocks noGrp="1"/>
          </p:cNvSpPr>
          <p:nvPr>
            <p:ph type="title"/>
          </p:nvPr>
        </p:nvSpPr>
        <p:spPr>
          <a:xfrm>
            <a:off x="2209800" y="76200"/>
            <a:ext cx="7848600" cy="762000"/>
          </a:xfrm>
        </p:spPr>
        <p:txBody>
          <a:bodyPr lIns="92075" tIns="46038" rIns="92075" bIns="46038" anchor="ctr"/>
          <a:p>
            <a:pPr fontAlgn="base"/>
            <a:r>
              <a:rPr lang="en-US" altLang="x-none" b="1" strike="noStrike" noProof="1" dirty="0">
                <a:latin typeface="Times New Roman" panose="02020603050405020304" pitchFamily="2" charset="0"/>
              </a:rPr>
              <a:t>9.6.3   </a:t>
            </a:r>
            <a:r>
              <a:rPr lang="zh-CN" altLang="en-US" b="1" strike="noStrike" noProof="1" dirty="0">
                <a:latin typeface="Times New Roman" panose="02020603050405020304" pitchFamily="2" charset="0"/>
                <a:ea typeface="楷体_GB2312" pitchFamily="1" charset="-122"/>
              </a:rPr>
              <a:t>冲突处理的方法</a:t>
            </a:r>
            <a:endParaRPr lang="zh-CN" altLang="en-US" b="1" strike="noStrike" noProof="1" dirty="0">
              <a:latin typeface="Times New Roman" panose="02020603050405020304" pitchFamily="2" charset="0"/>
              <a:ea typeface="楷体_GB2312" pitchFamily="1" charset="-122"/>
            </a:endParaRPr>
          </a:p>
        </p:txBody>
      </p:sp>
      <p:sp>
        <p:nvSpPr>
          <p:cNvPr id="726019" name="内容占位符 726018"/>
          <p:cNvSpPr>
            <a:spLocks noGrp="1"/>
          </p:cNvSpPr>
          <p:nvPr>
            <p:ph idx="1"/>
          </p:nvPr>
        </p:nvSpPr>
        <p:spPr>
          <a:xfrm>
            <a:off x="1676400" y="915988"/>
            <a:ext cx="8812213" cy="5789612"/>
          </a:xfrm>
        </p:spPr>
        <p:txBody>
          <a:bodyPr anchor="t"/>
          <a:p>
            <a:pPr marL="0" indent="0">
              <a:lnSpc>
                <a:spcPct val="110000"/>
              </a:lnSpc>
              <a:spcBef>
                <a:spcPct val="10000"/>
              </a:spcBef>
              <a:buNone/>
            </a:pPr>
            <a:r>
              <a:rPr lang="zh-CN" altLang="en-US" b="1" dirty="0">
                <a:solidFill>
                  <a:schemeClr val="folHlink"/>
                </a:solidFill>
              </a:rPr>
              <a:t>冲突处理</a:t>
            </a:r>
            <a:r>
              <a:rPr lang="zh-CN" altLang="en-US" b="1" dirty="0"/>
              <a:t>：</a:t>
            </a:r>
            <a:r>
              <a:rPr lang="zh-CN" altLang="en-US" sz="2800" b="1" dirty="0"/>
              <a:t>当出现冲突时，为冲突元素找到另一个存储位置</a:t>
            </a:r>
            <a:r>
              <a:rPr lang="zh-CN" altLang="en-US" sz="2800" b="1" dirty="0">
                <a:latin typeface="宋体" panose="02010600030101010101" pitchFamily="2" charset="-122"/>
              </a:rPr>
              <a:t>。</a:t>
            </a:r>
            <a:endParaRPr lang="zh-CN" altLang="en-US" sz="2800" b="1" dirty="0"/>
          </a:p>
          <a:p>
            <a:pPr marL="0" indent="0">
              <a:lnSpc>
                <a:spcPct val="110000"/>
              </a:lnSpc>
              <a:spcBef>
                <a:spcPct val="10000"/>
              </a:spcBef>
              <a:spcAft>
                <a:spcPct val="20000"/>
              </a:spcAft>
              <a:buNone/>
            </a:pPr>
            <a:r>
              <a:rPr lang="en-US" altLang="x-none" sz="4000" b="1" dirty="0">
                <a:solidFill>
                  <a:schemeClr val="tx2"/>
                </a:solidFill>
              </a:rPr>
              <a:t>1  </a:t>
            </a:r>
            <a:r>
              <a:rPr lang="zh-CN" altLang="en-US" sz="4000" b="1" dirty="0">
                <a:solidFill>
                  <a:schemeClr val="tx2"/>
                </a:solidFill>
                <a:ea typeface="楷体_GB2312" pitchFamily="1" charset="-122"/>
              </a:rPr>
              <a:t>开放定址法</a:t>
            </a:r>
            <a:endParaRPr lang="zh-CN" altLang="en-US" sz="4000" b="1" dirty="0">
              <a:solidFill>
                <a:schemeClr val="tx2"/>
              </a:solidFill>
              <a:ea typeface="楷体_GB2312" pitchFamily="1" charset="-122"/>
            </a:endParaRPr>
          </a:p>
          <a:p>
            <a:pPr marL="0" indent="0">
              <a:lnSpc>
                <a:spcPct val="110000"/>
              </a:lnSpc>
              <a:spcBef>
                <a:spcPct val="10000"/>
              </a:spcBef>
              <a:buNone/>
            </a:pPr>
            <a:r>
              <a:rPr lang="zh-CN" altLang="en-US" b="1" dirty="0">
                <a:solidFill>
                  <a:schemeClr val="folHlink"/>
                </a:solidFill>
              </a:rPr>
              <a:t>基本方法</a:t>
            </a:r>
            <a:r>
              <a:rPr lang="zh-CN" altLang="en-US" b="1" dirty="0"/>
              <a:t>：</a:t>
            </a:r>
            <a:r>
              <a:rPr lang="zh-CN" altLang="en-US" sz="2800" b="1" dirty="0"/>
              <a:t>当冲突发生时，形成某个探测序列；按此序列逐个探测散列表中的其他地址，直到找到给定的关键字或一个空地址</a:t>
            </a:r>
            <a:r>
              <a:rPr lang="en-US" altLang="x-none" sz="2800" b="1" dirty="0"/>
              <a:t>(</a:t>
            </a:r>
            <a:r>
              <a:rPr lang="zh-CN" altLang="en-US" sz="2800" b="1" dirty="0"/>
              <a:t>开放的地址</a:t>
            </a:r>
            <a:r>
              <a:rPr lang="en-US" altLang="x-none" sz="2800" b="1" dirty="0"/>
              <a:t>)</a:t>
            </a:r>
            <a:r>
              <a:rPr lang="zh-CN" altLang="en-US" sz="2800" b="1" dirty="0"/>
              <a:t>为止，将发生冲突的记录放到该地址中</a:t>
            </a:r>
            <a:r>
              <a:rPr lang="zh-CN" altLang="en-US" b="1" dirty="0">
                <a:latin typeface="宋体" panose="02010600030101010101" pitchFamily="2" charset="-122"/>
              </a:rPr>
              <a:t>。</a:t>
            </a:r>
            <a:r>
              <a:rPr lang="zh-CN" altLang="en-US" sz="2800" b="1" dirty="0">
                <a:latin typeface="宋体" panose="02010600030101010101" pitchFamily="2" charset="-122"/>
              </a:rPr>
              <a:t>散列地址的计算公式是</a:t>
            </a:r>
            <a:r>
              <a:rPr lang="zh-CN" altLang="en-US" sz="2800" b="1" dirty="0"/>
              <a:t>： </a:t>
            </a:r>
            <a:endParaRPr lang="zh-CN" altLang="en-US" sz="2800" b="1" dirty="0"/>
          </a:p>
          <a:p>
            <a:pPr marL="444500" lvl="1" indent="0">
              <a:lnSpc>
                <a:spcPct val="110000"/>
              </a:lnSpc>
              <a:spcBef>
                <a:spcPct val="10000"/>
              </a:spcBef>
              <a:buNone/>
            </a:pPr>
            <a:r>
              <a:rPr lang="en-US" altLang="x-none" b="1" dirty="0"/>
              <a:t>H</a:t>
            </a:r>
            <a:r>
              <a:rPr lang="en-US" altLang="x-none" b="1" baseline="-20000" dirty="0"/>
              <a:t>i</a:t>
            </a:r>
            <a:r>
              <a:rPr lang="en-US" altLang="x-none" b="1" dirty="0"/>
              <a:t>(key)=(H(key)+d</a:t>
            </a:r>
            <a:r>
              <a:rPr lang="en-US" altLang="x-none" b="1" baseline="-20000" dirty="0"/>
              <a:t>i</a:t>
            </a:r>
            <a:r>
              <a:rPr lang="en-US" altLang="x-none" b="1" dirty="0"/>
              <a:t>)  MOD m</a:t>
            </a:r>
            <a:r>
              <a:rPr lang="zh-CN" altLang="en-US" b="1" dirty="0"/>
              <a:t>，</a:t>
            </a:r>
            <a:r>
              <a:rPr lang="en-US" altLang="x-none" b="1" dirty="0"/>
              <a:t>i=1, 2, …, k(k</a:t>
            </a:r>
            <a:r>
              <a:rPr lang="en-US" altLang="x-none" b="1" dirty="0">
                <a:sym typeface="Symbol" panose="05050102010706020507" pitchFamily="2" charset="2"/>
              </a:rPr>
              <a:t>m-1)</a:t>
            </a:r>
            <a:endParaRPr lang="en-US" altLang="x-none" b="1" dirty="0">
              <a:sym typeface="Symbol" panose="05050102010706020507" pitchFamily="2" charset="2"/>
            </a:endParaRPr>
          </a:p>
          <a:p>
            <a:pPr marL="444500" lvl="1" indent="0">
              <a:lnSpc>
                <a:spcPct val="110000"/>
              </a:lnSpc>
              <a:spcBef>
                <a:spcPct val="10000"/>
              </a:spcBef>
              <a:buNone/>
            </a:pPr>
            <a:r>
              <a:rPr lang="zh-CN" altLang="en-US" b="1" dirty="0">
                <a:sym typeface="Symbol" panose="05050102010706020507" pitchFamily="2" charset="2"/>
              </a:rPr>
              <a:t>其中：</a:t>
            </a:r>
            <a:r>
              <a:rPr lang="en-US" altLang="x-none" b="1" dirty="0">
                <a:sym typeface="Symbol" panose="05050102010706020507" pitchFamily="2" charset="2"/>
              </a:rPr>
              <a:t>H(key)</a:t>
            </a:r>
            <a:r>
              <a:rPr lang="zh-CN" altLang="en-US" b="1" dirty="0"/>
              <a:t>：</a:t>
            </a:r>
            <a:r>
              <a:rPr lang="zh-CN" altLang="en-US" b="1" dirty="0">
                <a:sym typeface="Symbol" panose="05050102010706020507" pitchFamily="2" charset="2"/>
              </a:rPr>
              <a:t>哈希函数</a:t>
            </a:r>
            <a:r>
              <a:rPr lang="zh-CN" altLang="en-US" b="1" dirty="0"/>
              <a:t>；</a:t>
            </a:r>
            <a:r>
              <a:rPr lang="en-US" altLang="x-none" b="1" dirty="0">
                <a:sym typeface="Symbol" panose="05050102010706020507" pitchFamily="2" charset="2"/>
              </a:rPr>
              <a:t>m</a:t>
            </a:r>
            <a:r>
              <a:rPr lang="zh-CN" altLang="en-US" b="1" dirty="0"/>
              <a:t>：</a:t>
            </a:r>
            <a:r>
              <a:rPr lang="zh-CN" altLang="en-US" b="1" dirty="0">
                <a:sym typeface="Symbol" panose="05050102010706020507" pitchFamily="2" charset="2"/>
              </a:rPr>
              <a:t>散列表长度</a:t>
            </a:r>
            <a:r>
              <a:rPr lang="zh-CN" altLang="en-US" b="1" dirty="0"/>
              <a:t>；</a:t>
            </a:r>
            <a:endParaRPr lang="zh-CN" altLang="en-US" b="1" dirty="0"/>
          </a:p>
          <a:p>
            <a:pPr marL="444500" lvl="1" indent="0">
              <a:lnSpc>
                <a:spcPct val="110000"/>
              </a:lnSpc>
              <a:spcBef>
                <a:spcPct val="10000"/>
              </a:spcBef>
              <a:buNone/>
            </a:pPr>
            <a:r>
              <a:rPr lang="en-US" altLang="x-none" b="1" dirty="0">
                <a:sym typeface="Symbol" panose="05050102010706020507" pitchFamily="2" charset="2"/>
              </a:rPr>
              <a:t>d</a:t>
            </a:r>
            <a:r>
              <a:rPr lang="en-US" altLang="x-none" b="1" baseline="-20000" dirty="0">
                <a:sym typeface="Symbol" panose="05050102010706020507" pitchFamily="2" charset="2"/>
              </a:rPr>
              <a:t>i</a:t>
            </a:r>
            <a:r>
              <a:rPr lang="zh-CN" altLang="en-US" b="1" dirty="0"/>
              <a:t>：第</a:t>
            </a:r>
            <a:r>
              <a:rPr lang="en-US" altLang="x-none" b="1" dirty="0"/>
              <a:t>i</a:t>
            </a:r>
            <a:r>
              <a:rPr lang="zh-CN" altLang="en-US" b="1" dirty="0"/>
              <a:t>次探测时的</a:t>
            </a:r>
            <a:r>
              <a:rPr lang="zh-CN" altLang="en-US" b="1" dirty="0">
                <a:sym typeface="Symbol" panose="05050102010706020507" pitchFamily="2" charset="2"/>
              </a:rPr>
              <a:t>增量序列</a:t>
            </a:r>
            <a:r>
              <a:rPr lang="zh-CN" altLang="en-US" b="1" dirty="0"/>
              <a:t>；</a:t>
            </a:r>
            <a:endParaRPr lang="zh-CN" altLang="en-US" b="1" dirty="0"/>
          </a:p>
          <a:p>
            <a:pPr marL="444500" lvl="1" indent="0">
              <a:lnSpc>
                <a:spcPct val="110000"/>
              </a:lnSpc>
              <a:spcBef>
                <a:spcPct val="10000"/>
              </a:spcBef>
              <a:buNone/>
            </a:pPr>
            <a:r>
              <a:rPr lang="en-US" altLang="x-none" b="1" dirty="0"/>
              <a:t>H</a:t>
            </a:r>
            <a:r>
              <a:rPr lang="en-US" altLang="x-none" b="1" baseline="-20000" dirty="0"/>
              <a:t>i</a:t>
            </a:r>
            <a:r>
              <a:rPr lang="en-US" altLang="x-none" b="1" dirty="0"/>
              <a:t>(key) </a:t>
            </a:r>
            <a:r>
              <a:rPr lang="zh-CN" altLang="en-US" b="1" dirty="0"/>
              <a:t>：经第</a:t>
            </a:r>
            <a:r>
              <a:rPr lang="en-US" altLang="x-none" b="1" dirty="0"/>
              <a:t>i</a:t>
            </a:r>
            <a:r>
              <a:rPr lang="zh-CN" altLang="en-US" b="1" dirty="0"/>
              <a:t>次探测后得到的散列地址</a:t>
            </a:r>
            <a:r>
              <a:rPr lang="zh-CN" altLang="en-US" b="1" dirty="0">
                <a:latin typeface="宋体" panose="02010600030101010101" pitchFamily="2" charset="-122"/>
              </a:rPr>
              <a:t>。</a:t>
            </a:r>
            <a:endParaRPr lang="zh-CN" altLang="en-US"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6019">
                                            <p:txEl>
                                              <p:charRg st="0" end="28"/>
                                            </p:txEl>
                                          </p:spTgt>
                                        </p:tgtEl>
                                        <p:attrNameLst>
                                          <p:attrName>style.visibility</p:attrName>
                                        </p:attrNameLst>
                                      </p:cBhvr>
                                      <p:to>
                                        <p:strVal val="visible"/>
                                      </p:to>
                                    </p:set>
                                    <p:anim calcmode="lin" valueType="num">
                                      <p:cBhvr additive="base">
                                        <p:cTn id="7" dur="500" fill="hold"/>
                                        <p:tgtEl>
                                          <p:spTgt spid="726019">
                                            <p:txEl>
                                              <p:charRg st="0" end="2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26019">
                                            <p:txEl>
                                              <p:charRg st="0" end="2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6019">
                                            <p:txEl>
                                              <p:charRg st="28" end="37"/>
                                            </p:txEl>
                                          </p:spTgt>
                                        </p:tgtEl>
                                        <p:attrNameLst>
                                          <p:attrName>style.visibility</p:attrName>
                                        </p:attrNameLst>
                                      </p:cBhvr>
                                      <p:to>
                                        <p:strVal val="visible"/>
                                      </p:to>
                                    </p:set>
                                    <p:anim calcmode="lin" valueType="num">
                                      <p:cBhvr additive="base">
                                        <p:cTn id="13" dur="500" fill="hold"/>
                                        <p:tgtEl>
                                          <p:spTgt spid="726019">
                                            <p:txEl>
                                              <p:charRg st="28" end="3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26019">
                                            <p:txEl>
                                              <p:charRg st="28" end="3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26019">
                                            <p:txEl>
                                              <p:charRg st="37" end="130"/>
                                            </p:txEl>
                                          </p:spTgt>
                                        </p:tgtEl>
                                        <p:attrNameLst>
                                          <p:attrName>style.visibility</p:attrName>
                                        </p:attrNameLst>
                                      </p:cBhvr>
                                      <p:to>
                                        <p:strVal val="visible"/>
                                      </p:to>
                                    </p:set>
                                    <p:anim calcmode="lin" valueType="num">
                                      <p:cBhvr additive="base">
                                        <p:cTn id="19" dur="500" fill="hold"/>
                                        <p:tgtEl>
                                          <p:spTgt spid="726019">
                                            <p:txEl>
                                              <p:charRg st="37" end="13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26019">
                                            <p:txEl>
                                              <p:charRg st="37" end="13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26019">
                                            <p:txEl>
                                              <p:charRg st="130" end="177"/>
                                            </p:txEl>
                                          </p:spTgt>
                                        </p:tgtEl>
                                        <p:attrNameLst>
                                          <p:attrName>style.visibility</p:attrName>
                                        </p:attrNameLst>
                                      </p:cBhvr>
                                      <p:to>
                                        <p:strVal val="visible"/>
                                      </p:to>
                                    </p:set>
                                    <p:anim calcmode="lin" valueType="num">
                                      <p:cBhvr additive="base">
                                        <p:cTn id="25" dur="500" fill="hold"/>
                                        <p:tgtEl>
                                          <p:spTgt spid="726019">
                                            <p:txEl>
                                              <p:charRg st="130" end="17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26019">
                                            <p:txEl>
                                              <p:charRg st="130" end="17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26019">
                                            <p:txEl>
                                              <p:charRg st="177" end="201"/>
                                            </p:txEl>
                                          </p:spTgt>
                                        </p:tgtEl>
                                        <p:attrNameLst>
                                          <p:attrName>style.visibility</p:attrName>
                                        </p:attrNameLst>
                                      </p:cBhvr>
                                      <p:to>
                                        <p:strVal val="visible"/>
                                      </p:to>
                                    </p:set>
                                    <p:anim calcmode="lin" valueType="num">
                                      <p:cBhvr additive="base">
                                        <p:cTn id="31" dur="500" fill="hold"/>
                                        <p:tgtEl>
                                          <p:spTgt spid="726019">
                                            <p:txEl>
                                              <p:charRg st="177" end="20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26019">
                                            <p:txEl>
                                              <p:charRg st="177" end="20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1"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26019">
                                            <p:txEl>
                                              <p:charRg st="201" end="217"/>
                                            </p:txEl>
                                          </p:spTgt>
                                        </p:tgtEl>
                                        <p:attrNameLst>
                                          <p:attrName>style.visibility</p:attrName>
                                        </p:attrNameLst>
                                      </p:cBhvr>
                                      <p:to>
                                        <p:strVal val="visible"/>
                                      </p:to>
                                    </p:set>
                                    <p:anim calcmode="lin" valueType="num">
                                      <p:cBhvr additive="base">
                                        <p:cTn id="37" dur="500" fill="hold"/>
                                        <p:tgtEl>
                                          <p:spTgt spid="726019">
                                            <p:txEl>
                                              <p:charRg st="201" end="21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26019">
                                            <p:txEl>
                                              <p:charRg st="201" end="21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1"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26019">
                                            <p:txEl>
                                              <p:charRg st="217" end="242"/>
                                            </p:txEl>
                                          </p:spTgt>
                                        </p:tgtEl>
                                        <p:attrNameLst>
                                          <p:attrName>style.visibility</p:attrName>
                                        </p:attrNameLst>
                                      </p:cBhvr>
                                      <p:to>
                                        <p:strVal val="visible"/>
                                      </p:to>
                                    </p:set>
                                    <p:anim calcmode="lin" valueType="num">
                                      <p:cBhvr additive="base">
                                        <p:cTn id="43" dur="500" fill="hold"/>
                                        <p:tgtEl>
                                          <p:spTgt spid="726019">
                                            <p:txEl>
                                              <p:charRg st="217" end="242"/>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26019">
                                            <p:txEl>
                                              <p:charRg st="217" end="24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019" grpId="0" bldLvl="5"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42" name="内容占位符 727041"/>
          <p:cNvSpPr>
            <a:spLocks noGrp="1"/>
          </p:cNvSpPr>
          <p:nvPr>
            <p:ph idx="1"/>
          </p:nvPr>
        </p:nvSpPr>
        <p:spPr>
          <a:xfrm>
            <a:off x="1676400" y="152400"/>
            <a:ext cx="8812213" cy="6084888"/>
          </a:xfrm>
        </p:spPr>
        <p:txBody>
          <a:bodyPr anchor="t"/>
          <a:p>
            <a:pPr marL="0" indent="0">
              <a:lnSpc>
                <a:spcPct val="110000"/>
              </a:lnSpc>
              <a:spcAft>
                <a:spcPct val="10000"/>
              </a:spcAft>
              <a:buNone/>
            </a:pPr>
            <a:r>
              <a:rPr lang="zh-CN" altLang="en-US" sz="3600" b="1" dirty="0">
                <a:solidFill>
                  <a:schemeClr val="folHlink"/>
                </a:solidFill>
                <a:latin typeface="宋体" panose="02010600030101010101" pitchFamily="2" charset="-122"/>
                <a:sym typeface="Symbol" panose="05050102010706020507" pitchFamily="2" charset="2"/>
              </a:rPr>
              <a:t>⑴</a:t>
            </a:r>
            <a:r>
              <a:rPr lang="zh-CN" altLang="en-US" sz="3600" b="1" dirty="0">
                <a:solidFill>
                  <a:schemeClr val="folHlink"/>
                </a:solidFill>
                <a:sym typeface="Symbol" panose="05050102010706020507" pitchFamily="2" charset="2"/>
              </a:rPr>
              <a:t>  </a:t>
            </a:r>
            <a:r>
              <a:rPr lang="zh-CN" altLang="en-US" sz="3600" b="1" dirty="0">
                <a:solidFill>
                  <a:schemeClr val="folHlink"/>
                </a:solidFill>
                <a:ea typeface="楷体_GB2312" pitchFamily="1" charset="-122"/>
                <a:sym typeface="Symbol" panose="05050102010706020507" pitchFamily="2" charset="2"/>
              </a:rPr>
              <a:t>线性探测法</a:t>
            </a:r>
            <a:endParaRPr lang="zh-CN" altLang="en-US" sz="3600" b="1" dirty="0">
              <a:solidFill>
                <a:schemeClr val="folHlink"/>
              </a:solidFill>
              <a:ea typeface="楷体_GB2312" pitchFamily="1" charset="-122"/>
              <a:sym typeface="Symbol" panose="05050102010706020507" pitchFamily="2" charset="2"/>
            </a:endParaRPr>
          </a:p>
          <a:p>
            <a:pPr marL="0" indent="0">
              <a:lnSpc>
                <a:spcPct val="110000"/>
              </a:lnSpc>
              <a:buNone/>
            </a:pPr>
            <a:r>
              <a:rPr lang="zh-CN" altLang="en-US" b="1" dirty="0">
                <a:sym typeface="Symbol" panose="05050102010706020507" pitchFamily="2" charset="2"/>
              </a:rPr>
              <a:t>       </a:t>
            </a:r>
            <a:r>
              <a:rPr lang="zh-CN" altLang="en-US" sz="2800" b="1" dirty="0">
                <a:sym typeface="Symbol" panose="05050102010706020507" pitchFamily="2" charset="2"/>
              </a:rPr>
              <a:t>将散列表</a:t>
            </a:r>
            <a:r>
              <a:rPr lang="en-US" altLang="x-none" sz="2800" b="1" dirty="0">
                <a:sym typeface="Symbol" panose="05050102010706020507" pitchFamily="2" charset="2"/>
              </a:rPr>
              <a:t>T[0 …m-1]</a:t>
            </a:r>
            <a:r>
              <a:rPr lang="zh-CN" altLang="en-US" sz="2800" b="1" dirty="0">
                <a:sym typeface="Symbol" panose="05050102010706020507" pitchFamily="2" charset="2"/>
              </a:rPr>
              <a:t>看成循环向量</a:t>
            </a:r>
            <a:r>
              <a:rPr lang="zh-CN" altLang="en-US" sz="2800" b="1" dirty="0">
                <a:latin typeface="宋体" panose="02010600030101010101" pitchFamily="2" charset="-122"/>
              </a:rPr>
              <a:t>。</a:t>
            </a:r>
            <a:r>
              <a:rPr lang="zh-CN" altLang="en-US" sz="2800" b="1" dirty="0">
                <a:sym typeface="Symbol" panose="05050102010706020507" pitchFamily="2" charset="2"/>
              </a:rPr>
              <a:t>当发生冲突时</a:t>
            </a:r>
            <a:r>
              <a:rPr lang="zh-CN" altLang="en-US" sz="2800" b="1" dirty="0"/>
              <a:t>，</a:t>
            </a:r>
            <a:r>
              <a:rPr lang="zh-CN" altLang="en-US" sz="2800" b="1" dirty="0">
                <a:sym typeface="Symbol" panose="05050102010706020507" pitchFamily="2" charset="2"/>
              </a:rPr>
              <a:t>从初次发生冲突的位置依次向后探测其他的地址</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533400" lvl="1" indent="0">
              <a:lnSpc>
                <a:spcPct val="110000"/>
              </a:lnSpc>
              <a:buNone/>
            </a:pPr>
            <a:r>
              <a:rPr lang="zh-CN" altLang="en-US" b="1" dirty="0">
                <a:sym typeface="Symbol" panose="05050102010706020507" pitchFamily="2" charset="2"/>
              </a:rPr>
              <a:t>增量序列为：</a:t>
            </a:r>
            <a:r>
              <a:rPr lang="en-US" altLang="x-none" b="1" dirty="0">
                <a:sym typeface="Symbol" panose="05050102010706020507" pitchFamily="2" charset="2"/>
              </a:rPr>
              <a:t>d</a:t>
            </a:r>
            <a:r>
              <a:rPr lang="en-US" altLang="x-none" b="1" baseline="-20000" dirty="0">
                <a:sym typeface="Symbol" panose="05050102010706020507" pitchFamily="2" charset="2"/>
              </a:rPr>
              <a:t>i</a:t>
            </a:r>
            <a:r>
              <a:rPr lang="en-US" altLang="x-none" b="1" dirty="0">
                <a:sym typeface="Symbol" panose="05050102010706020507" pitchFamily="2" charset="2"/>
              </a:rPr>
              <a:t>=1, 2, 3, …, m-1</a:t>
            </a:r>
            <a:endParaRPr lang="en-US" altLang="x-none" b="1" dirty="0">
              <a:sym typeface="Symbol" panose="05050102010706020507" pitchFamily="2" charset="2"/>
            </a:endParaRPr>
          </a:p>
          <a:p>
            <a:pPr marL="0" indent="0">
              <a:lnSpc>
                <a:spcPct val="110000"/>
              </a:lnSpc>
              <a:buNone/>
            </a:pPr>
            <a:r>
              <a:rPr lang="en-US" altLang="x-none" sz="2800" b="1" dirty="0">
                <a:sym typeface="Symbol" panose="05050102010706020507" pitchFamily="2" charset="2"/>
              </a:rPr>
              <a:t>        </a:t>
            </a:r>
            <a:r>
              <a:rPr lang="zh-CN" altLang="en-US" sz="2800" b="1" dirty="0">
                <a:sym typeface="Symbol" panose="05050102010706020507" pitchFamily="2" charset="2"/>
              </a:rPr>
              <a:t>设初次发生冲突的地址是</a:t>
            </a:r>
            <a:r>
              <a:rPr lang="en-US" altLang="x-none" sz="2800" b="1" dirty="0">
                <a:sym typeface="Symbol" panose="05050102010706020507" pitchFamily="2" charset="2"/>
              </a:rPr>
              <a:t>h</a:t>
            </a:r>
            <a:r>
              <a:rPr lang="zh-CN" altLang="en-US" sz="2800" b="1" dirty="0"/>
              <a:t>，则依次探测</a:t>
            </a:r>
            <a:r>
              <a:rPr lang="en-US" altLang="x-none" sz="2800" b="1" dirty="0">
                <a:sym typeface="Symbol" panose="05050102010706020507" pitchFamily="2" charset="2"/>
              </a:rPr>
              <a:t>T[h+1]</a:t>
            </a:r>
            <a:r>
              <a:rPr lang="zh-CN" altLang="en-US" sz="2800" b="1" dirty="0"/>
              <a:t>，</a:t>
            </a:r>
            <a:r>
              <a:rPr lang="en-US" altLang="x-none" sz="2800" b="1" dirty="0">
                <a:sym typeface="Symbol" panose="05050102010706020507" pitchFamily="2" charset="2"/>
              </a:rPr>
              <a:t>T[h+2]…</a:t>
            </a:r>
            <a:r>
              <a:rPr lang="zh-CN" altLang="en-US" sz="2800" b="1" dirty="0"/>
              <a:t>，直到</a:t>
            </a:r>
            <a:r>
              <a:rPr lang="en-US" altLang="x-none" sz="2800" b="1" dirty="0">
                <a:sym typeface="Symbol" panose="05050102010706020507" pitchFamily="2" charset="2"/>
              </a:rPr>
              <a:t>T[m-1]</a:t>
            </a:r>
            <a:r>
              <a:rPr lang="zh-CN" altLang="en-US" sz="2800" b="1" dirty="0">
                <a:sym typeface="Symbol" panose="05050102010706020507" pitchFamily="2" charset="2"/>
              </a:rPr>
              <a:t>时又循环到表头</a:t>
            </a:r>
            <a:r>
              <a:rPr lang="zh-CN" altLang="en-US" sz="2800" b="1" dirty="0"/>
              <a:t>，再次探测</a:t>
            </a:r>
            <a:r>
              <a:rPr lang="en-US" altLang="x-none" sz="2800" b="1" dirty="0">
                <a:sym typeface="Symbol" panose="05050102010706020507" pitchFamily="2" charset="2"/>
              </a:rPr>
              <a:t>T[0]</a:t>
            </a:r>
            <a:r>
              <a:rPr lang="zh-CN" altLang="en-US" sz="2800" b="1" dirty="0"/>
              <a:t>，</a:t>
            </a:r>
            <a:r>
              <a:rPr lang="en-US" altLang="x-none" sz="2800" b="1" dirty="0">
                <a:sym typeface="Symbol" panose="05050102010706020507" pitchFamily="2" charset="2"/>
              </a:rPr>
              <a:t>T[1]…</a:t>
            </a:r>
            <a:r>
              <a:rPr lang="zh-CN" altLang="en-US" sz="2800" b="1" dirty="0"/>
              <a:t>，直到</a:t>
            </a:r>
            <a:r>
              <a:rPr lang="en-US" altLang="x-none" sz="2800" b="1" dirty="0">
                <a:sym typeface="Symbol" panose="05050102010706020507" pitchFamily="2" charset="2"/>
              </a:rPr>
              <a:t>T[h-1]</a:t>
            </a:r>
            <a:r>
              <a:rPr lang="zh-CN" altLang="en-US" sz="2800" b="1" dirty="0">
                <a:latin typeface="宋体" panose="02010600030101010101" pitchFamily="2" charset="-122"/>
              </a:rPr>
              <a:t>。探测过程终止的情况是</a:t>
            </a:r>
            <a:r>
              <a:rPr lang="zh-CN" altLang="en-US" sz="2800" b="1" dirty="0"/>
              <a:t>：</a:t>
            </a:r>
            <a:endParaRPr lang="zh-CN" altLang="en-US" sz="2800" b="1" dirty="0"/>
          </a:p>
          <a:p>
            <a:pPr marL="5334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solidFill>
                  <a:schemeClr val="folHlink"/>
                </a:solidFill>
              </a:rPr>
              <a:t>探测到的地址为空</a:t>
            </a:r>
            <a:r>
              <a:rPr lang="zh-CN" altLang="en-US" b="1" dirty="0">
                <a:sym typeface="Symbol" panose="05050102010706020507" pitchFamily="2" charset="2"/>
              </a:rPr>
              <a:t>：表中没有记录</a:t>
            </a:r>
            <a:r>
              <a:rPr lang="zh-CN" altLang="en-US" b="1" dirty="0">
                <a:latin typeface="宋体" panose="02010600030101010101" pitchFamily="2" charset="-122"/>
              </a:rPr>
              <a:t>。若是查找则失败</a:t>
            </a:r>
            <a:r>
              <a:rPr lang="zh-CN" altLang="en-US" b="1" dirty="0"/>
              <a:t>；</a:t>
            </a:r>
            <a:r>
              <a:rPr lang="zh-CN" altLang="en-US" b="1" dirty="0">
                <a:latin typeface="宋体" panose="02010600030101010101" pitchFamily="2" charset="-122"/>
              </a:rPr>
              <a:t>若是插入则将记录写入到该地址</a:t>
            </a:r>
            <a:r>
              <a:rPr lang="zh-CN" altLang="en-US" b="1" dirty="0"/>
              <a:t>；</a:t>
            </a:r>
            <a:endParaRPr lang="zh-CN" altLang="en-US" b="1" dirty="0"/>
          </a:p>
          <a:p>
            <a:pPr marL="5334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solidFill>
                  <a:schemeClr val="folHlink"/>
                </a:solidFill>
              </a:rPr>
              <a:t>探测到的地址有给定的关键字</a:t>
            </a:r>
            <a:r>
              <a:rPr lang="zh-CN" altLang="en-US" b="1" dirty="0">
                <a:sym typeface="Symbol" panose="05050102010706020507" pitchFamily="2" charset="2"/>
              </a:rPr>
              <a:t>：</a:t>
            </a:r>
            <a:r>
              <a:rPr lang="zh-CN" altLang="en-US" b="1" dirty="0">
                <a:latin typeface="宋体" panose="02010600030101010101" pitchFamily="2" charset="-122"/>
              </a:rPr>
              <a:t>若是查找则成功</a:t>
            </a:r>
            <a:r>
              <a:rPr lang="zh-CN" altLang="en-US" b="1" dirty="0"/>
              <a:t>；</a:t>
            </a:r>
            <a:r>
              <a:rPr lang="zh-CN" altLang="en-US" b="1" dirty="0">
                <a:latin typeface="宋体" panose="02010600030101010101" pitchFamily="2" charset="-122"/>
              </a:rPr>
              <a:t>若是插入则失败</a:t>
            </a:r>
            <a:r>
              <a:rPr lang="zh-CN" altLang="en-US" b="1" dirty="0"/>
              <a:t>；</a:t>
            </a:r>
            <a:endParaRPr lang="zh-CN" altLang="en-US"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42">
                                            <p:txEl>
                                              <p:charRg st="0" end="9"/>
                                            </p:txEl>
                                          </p:spTgt>
                                        </p:tgtEl>
                                        <p:attrNameLst>
                                          <p:attrName>style.visibility</p:attrName>
                                        </p:attrNameLst>
                                      </p:cBhvr>
                                      <p:to>
                                        <p:strVal val="visible"/>
                                      </p:to>
                                    </p:set>
                                    <p:anim calcmode="lin" valueType="num">
                                      <p:cBhvr additive="base">
                                        <p:cTn id="7" dur="500" fill="hold"/>
                                        <p:tgtEl>
                                          <p:spTgt spid="727042">
                                            <p:txEl>
                                              <p:charRg st="0" end="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27042">
                                            <p:txEl>
                                              <p:charRg st="0"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7042">
                                            <p:txEl>
                                              <p:charRg st="9" end="66"/>
                                            </p:txEl>
                                          </p:spTgt>
                                        </p:tgtEl>
                                        <p:attrNameLst>
                                          <p:attrName>style.visibility</p:attrName>
                                        </p:attrNameLst>
                                      </p:cBhvr>
                                      <p:to>
                                        <p:strVal val="visible"/>
                                      </p:to>
                                    </p:set>
                                    <p:anim calcmode="lin" valueType="num">
                                      <p:cBhvr additive="base">
                                        <p:cTn id="13" dur="500" fill="hold"/>
                                        <p:tgtEl>
                                          <p:spTgt spid="727042">
                                            <p:txEl>
                                              <p:charRg st="9" end="6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27042">
                                            <p:txEl>
                                              <p:charRg st="9" end="6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27042">
                                            <p:txEl>
                                              <p:charRg st="66" end="91"/>
                                            </p:txEl>
                                          </p:spTgt>
                                        </p:tgtEl>
                                        <p:attrNameLst>
                                          <p:attrName>style.visibility</p:attrName>
                                        </p:attrNameLst>
                                      </p:cBhvr>
                                      <p:to>
                                        <p:strVal val="visible"/>
                                      </p:to>
                                    </p:set>
                                    <p:anim calcmode="lin" valueType="num">
                                      <p:cBhvr additive="base">
                                        <p:cTn id="19" dur="500" fill="hold"/>
                                        <p:tgtEl>
                                          <p:spTgt spid="727042">
                                            <p:txEl>
                                              <p:charRg st="66" end="9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27042">
                                            <p:txEl>
                                              <p:charRg st="66" end="9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27042">
                                            <p:txEl>
                                              <p:charRg st="91" end="184"/>
                                            </p:txEl>
                                          </p:spTgt>
                                        </p:tgtEl>
                                        <p:attrNameLst>
                                          <p:attrName>style.visibility</p:attrName>
                                        </p:attrNameLst>
                                      </p:cBhvr>
                                      <p:to>
                                        <p:strVal val="visible"/>
                                      </p:to>
                                    </p:set>
                                    <p:anim calcmode="lin" valueType="num">
                                      <p:cBhvr additive="base">
                                        <p:cTn id="25" dur="500" fill="hold"/>
                                        <p:tgtEl>
                                          <p:spTgt spid="727042">
                                            <p:txEl>
                                              <p:charRg st="91" end="18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27042">
                                            <p:txEl>
                                              <p:charRg st="91" end="18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27042">
                                            <p:txEl>
                                              <p:charRg st="184" end="227"/>
                                            </p:txEl>
                                          </p:spTgt>
                                        </p:tgtEl>
                                        <p:attrNameLst>
                                          <p:attrName>style.visibility</p:attrName>
                                        </p:attrNameLst>
                                      </p:cBhvr>
                                      <p:to>
                                        <p:strVal val="visible"/>
                                      </p:to>
                                    </p:set>
                                    <p:anim calcmode="lin" valueType="num">
                                      <p:cBhvr additive="base">
                                        <p:cTn id="31" dur="500" fill="hold"/>
                                        <p:tgtEl>
                                          <p:spTgt spid="727042">
                                            <p:txEl>
                                              <p:charRg st="184" end="22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27042">
                                            <p:txEl>
                                              <p:charRg st="184" end="22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1"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27042">
                                            <p:txEl>
                                              <p:charRg st="227" end="260"/>
                                            </p:txEl>
                                          </p:spTgt>
                                        </p:tgtEl>
                                        <p:attrNameLst>
                                          <p:attrName>style.visibility</p:attrName>
                                        </p:attrNameLst>
                                      </p:cBhvr>
                                      <p:to>
                                        <p:strVal val="visible"/>
                                      </p:to>
                                    </p:set>
                                    <p:anim calcmode="lin" valueType="num">
                                      <p:cBhvr additive="base">
                                        <p:cTn id="37" dur="500" fill="hold"/>
                                        <p:tgtEl>
                                          <p:spTgt spid="727042">
                                            <p:txEl>
                                              <p:charRg st="227" end="26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27042">
                                            <p:txEl>
                                              <p:charRg st="227" end="26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42" grpId="0" bldLvl="5"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8066" name="文本框 728065"/>
          <p:cNvSpPr txBox="1"/>
          <p:nvPr/>
        </p:nvSpPr>
        <p:spPr>
          <a:xfrm>
            <a:off x="1682750" y="152400"/>
            <a:ext cx="8832850" cy="6537960"/>
          </a:xfrm>
          <a:prstGeom prst="rect">
            <a:avLst/>
          </a:prstGeom>
          <a:noFill/>
          <a:ln w="9525">
            <a:noFill/>
          </a:ln>
        </p:spPr>
        <p:txBody>
          <a:bodyPr anchor="t">
            <a:spAutoFit/>
          </a:bodyPr>
          <a:p>
            <a:pPr lvl="1" indent="0" eaLnBrk="1" hangingPunct="1">
              <a:lnSpc>
                <a:spcPct val="110000"/>
              </a:lnSpc>
              <a:spcBef>
                <a:spcPct val="20000"/>
              </a:spcBef>
            </a:pPr>
            <a:r>
              <a:rPr lang="zh-CN" altLang="en-US" sz="2800" b="1" dirty="0">
                <a:solidFill>
                  <a:schemeClr val="folHlink"/>
                </a:solidFill>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直到</a:t>
            </a:r>
            <a:r>
              <a:rPr lang="en-US" altLang="x-none" sz="2800" b="1" dirty="0">
                <a:latin typeface="Times New Roman" panose="02020603050405020304" pitchFamily="2" charset="0"/>
                <a:ea typeface="宋体" panose="02010600030101010101" pitchFamily="2" charset="-122"/>
                <a:sym typeface="Symbol" panose="05050102010706020507" pitchFamily="2" charset="2"/>
              </a:rPr>
              <a:t>T[h]</a:t>
            </a:r>
            <a:r>
              <a:rPr lang="zh-CN" altLang="en-US" sz="2800" b="1" dirty="0">
                <a:latin typeface="Times New Roman" panose="02020603050405020304" pitchFamily="2" charset="0"/>
                <a:ea typeface="宋体" panose="02010600030101010101" pitchFamily="2" charset="-122"/>
                <a:sym typeface="Symbol" panose="05050102010706020507" pitchFamily="2" charset="2"/>
              </a:rPr>
              <a:t>：仍未</a:t>
            </a:r>
            <a:r>
              <a:rPr lang="zh-CN" altLang="en-US" sz="2800" b="1" dirty="0">
                <a:latin typeface="Times New Roman" panose="02020603050405020304" pitchFamily="2" charset="0"/>
                <a:ea typeface="宋体" panose="02010600030101010101" pitchFamily="2" charset="-122"/>
              </a:rPr>
              <a:t>探测到空地址或给定的关键字</a:t>
            </a:r>
            <a:r>
              <a:rPr lang="zh-CN" altLang="en-US" sz="2800" b="1" dirty="0">
                <a:latin typeface="Times New Roman" panose="02020603050405020304" pitchFamily="2" charset="0"/>
                <a:ea typeface="宋体" panose="02010600030101010101" pitchFamily="2" charset="-122"/>
                <a:sym typeface="Symbol" panose="05050102010706020507" pitchFamily="2" charset="2"/>
              </a:rPr>
              <a:t>，</a:t>
            </a:r>
            <a:r>
              <a:rPr lang="zh-CN" altLang="en-US" sz="2800" b="1" dirty="0">
                <a:latin typeface="Times New Roman" panose="02020603050405020304" pitchFamily="2" charset="0"/>
                <a:ea typeface="宋体" panose="02010600030101010101" pitchFamily="2" charset="-122"/>
              </a:rPr>
              <a:t>散列表满。</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pPr>
            <a:r>
              <a:rPr lang="zh-CN" altLang="en-US" sz="3200" b="1" dirty="0">
                <a:latin typeface="Times New Roman" panose="02020603050405020304" pitchFamily="2" charset="0"/>
                <a:ea typeface="宋体" panose="02010600030101010101" pitchFamily="2" charset="-122"/>
              </a:rPr>
              <a:t>例</a:t>
            </a:r>
            <a:r>
              <a:rPr lang="en-US" altLang="x-none" sz="3200" b="1" dirty="0">
                <a:latin typeface="Times New Roman" panose="02020603050405020304" pitchFamily="2" charset="0"/>
                <a:ea typeface="宋体" panose="02010600030101010101" pitchFamily="2" charset="-122"/>
              </a:rPr>
              <a:t>1 </a:t>
            </a:r>
            <a:r>
              <a:rPr lang="zh-CN" altLang="en-US" sz="32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设散列表长为</a:t>
            </a:r>
            <a:r>
              <a:rPr lang="en-US" altLang="x-none" sz="2800" b="1" dirty="0">
                <a:latin typeface="Times New Roman" panose="02020603050405020304" pitchFamily="2" charset="0"/>
                <a:ea typeface="宋体" panose="02010600030101010101" pitchFamily="2" charset="-122"/>
              </a:rPr>
              <a:t>7</a:t>
            </a:r>
            <a:r>
              <a:rPr lang="zh-CN" altLang="en-US" sz="2800" b="1" dirty="0">
                <a:latin typeface="Times New Roman" panose="02020603050405020304" pitchFamily="2" charset="0"/>
                <a:ea typeface="宋体" panose="02010600030101010101" pitchFamily="2" charset="-122"/>
              </a:rPr>
              <a:t>，记录关键字组为：</a:t>
            </a:r>
            <a:r>
              <a:rPr lang="en-US" altLang="x-none" sz="2800" b="1" dirty="0">
                <a:latin typeface="Times New Roman" panose="02020603050405020304" pitchFamily="2" charset="0"/>
                <a:ea typeface="宋体" panose="02010600030101010101" pitchFamily="2" charset="-122"/>
              </a:rPr>
              <a:t>15, 14, 28, 26, 56, 23</a:t>
            </a:r>
            <a:r>
              <a:rPr lang="zh-CN" altLang="en-US" sz="2800" b="1" dirty="0">
                <a:latin typeface="Times New Roman" panose="02020603050405020304" pitchFamily="2" charset="0"/>
                <a:ea typeface="宋体" panose="02010600030101010101" pitchFamily="2" charset="-122"/>
              </a:rPr>
              <a:t>，散列函数：</a:t>
            </a:r>
            <a:r>
              <a:rPr lang="en-US" altLang="x-none" sz="2800" b="1" dirty="0">
                <a:latin typeface="Times New Roman" panose="02020603050405020304" pitchFamily="2" charset="0"/>
                <a:ea typeface="宋体" panose="02010600030101010101" pitchFamily="2" charset="-122"/>
              </a:rPr>
              <a:t>H(key)=key   MOD  7</a:t>
            </a:r>
            <a:r>
              <a:rPr lang="zh-CN" altLang="en-US" sz="2800" b="1" dirty="0">
                <a:latin typeface="Times New Roman" panose="02020603050405020304" pitchFamily="2" charset="0"/>
                <a:ea typeface="宋体" panose="02010600030101010101" pitchFamily="2" charset="-122"/>
              </a:rPr>
              <a:t>，冲突处理采用线性探测法</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pPr>
            <a:r>
              <a:rPr lang="zh-CN" altLang="en-US" sz="3200" b="1" dirty="0">
                <a:latin typeface="Times New Roman" panose="02020603050405020304" pitchFamily="2" charset="0"/>
                <a:ea typeface="宋体" panose="02010600030101010101" pitchFamily="2" charset="-122"/>
              </a:rPr>
              <a:t>解：</a:t>
            </a:r>
            <a:r>
              <a:rPr lang="en-US" altLang="x-none" sz="2800" b="1" dirty="0">
                <a:latin typeface="Times New Roman" panose="02020603050405020304" pitchFamily="2" charset="0"/>
                <a:ea typeface="宋体" panose="02010600030101010101" pitchFamily="2" charset="-122"/>
              </a:rPr>
              <a:t>H(15)=15  MOD 7=1         H(14)=14  MOD 7=0 </a:t>
            </a:r>
            <a:endParaRPr lang="zh-CN" altLang="en-US" sz="2800" b="1" dirty="0">
              <a:latin typeface="Times New Roman" panose="02020603050405020304" pitchFamily="2" charset="0"/>
              <a:ea typeface="宋体" panose="02010600030101010101" pitchFamily="2" charset="-122"/>
            </a:endParaRPr>
          </a:p>
          <a:p>
            <a:pPr lvl="1"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H(28)=28  MOD 7=0  </a:t>
            </a:r>
            <a:r>
              <a:rPr lang="zh-CN" altLang="en-US" sz="2800" b="1" dirty="0">
                <a:solidFill>
                  <a:schemeClr val="hlink"/>
                </a:solidFill>
                <a:latin typeface="Times New Roman" panose="02020603050405020304" pitchFamily="2" charset="0"/>
                <a:ea typeface="宋体" panose="02010600030101010101" pitchFamily="2" charset="-122"/>
              </a:rPr>
              <a:t>冲突</a:t>
            </a: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H</a:t>
            </a:r>
            <a:r>
              <a:rPr lang="en-US" altLang="x-none" sz="2800" b="1" baseline="-20000" dirty="0">
                <a:latin typeface="Times New Roman" panose="02020603050405020304" pitchFamily="2" charset="0"/>
                <a:ea typeface="宋体" panose="02010600030101010101" pitchFamily="2" charset="-122"/>
              </a:rPr>
              <a:t>1</a:t>
            </a:r>
            <a:r>
              <a:rPr lang="en-US" altLang="x-none" sz="2800" b="1" dirty="0">
                <a:latin typeface="Times New Roman" panose="02020603050405020304" pitchFamily="2" charset="0"/>
                <a:ea typeface="宋体" panose="02010600030101010101" pitchFamily="2" charset="-122"/>
              </a:rPr>
              <a:t>(28)=1  </a:t>
            </a:r>
            <a:r>
              <a:rPr lang="zh-CN" altLang="en-US" sz="2800" b="1" dirty="0">
                <a:solidFill>
                  <a:schemeClr val="accent1"/>
                </a:solidFill>
                <a:latin typeface="Times New Roman" panose="02020603050405020304" pitchFamily="2" charset="0"/>
                <a:ea typeface="宋体" panose="02010600030101010101" pitchFamily="2" charset="-122"/>
              </a:rPr>
              <a:t>又冲突</a:t>
            </a:r>
            <a:r>
              <a:rPr lang="en-US" altLang="x-none" sz="2800" b="1" dirty="0">
                <a:latin typeface="Times New Roman" panose="02020603050405020304" pitchFamily="2" charset="0"/>
                <a:ea typeface="宋体" panose="02010600030101010101" pitchFamily="2" charset="-122"/>
              </a:rPr>
              <a:t>H</a:t>
            </a:r>
            <a:r>
              <a:rPr lang="en-US" altLang="x-none" sz="2800" b="1" baseline="-20000" dirty="0">
                <a:latin typeface="Times New Roman" panose="02020603050405020304" pitchFamily="2" charset="0"/>
                <a:ea typeface="宋体" panose="02010600030101010101" pitchFamily="2" charset="-122"/>
              </a:rPr>
              <a:t>2</a:t>
            </a:r>
            <a:r>
              <a:rPr lang="en-US" altLang="x-none" sz="2800" b="1" dirty="0">
                <a:latin typeface="Times New Roman" panose="02020603050405020304" pitchFamily="2" charset="0"/>
                <a:ea typeface="宋体" panose="02010600030101010101" pitchFamily="2" charset="-122"/>
              </a:rPr>
              <a:t>(28)=2           H(26)=26  MOD 7=5</a:t>
            </a:r>
            <a:endParaRPr lang="zh-CN" altLang="en-US" sz="2800" b="1" dirty="0">
              <a:latin typeface="Times New Roman" panose="02020603050405020304" pitchFamily="2" charset="0"/>
              <a:ea typeface="宋体" panose="02010600030101010101" pitchFamily="2" charset="-122"/>
            </a:endParaRPr>
          </a:p>
          <a:p>
            <a:pPr lvl="1"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H(56)=56  MOD 7=0     </a:t>
            </a:r>
            <a:r>
              <a:rPr lang="zh-CN" altLang="en-US" sz="2800" b="1" dirty="0">
                <a:solidFill>
                  <a:schemeClr val="hlink"/>
                </a:solidFill>
                <a:latin typeface="Times New Roman" panose="02020603050405020304" pitchFamily="2" charset="0"/>
                <a:ea typeface="宋体" panose="02010600030101010101" pitchFamily="2" charset="-122"/>
              </a:rPr>
              <a:t>冲突</a:t>
            </a: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H</a:t>
            </a:r>
            <a:r>
              <a:rPr lang="en-US" altLang="x-none" sz="2800" b="1" baseline="-20000" dirty="0">
                <a:latin typeface="Times New Roman" panose="02020603050405020304" pitchFamily="2" charset="0"/>
                <a:ea typeface="宋体" panose="02010600030101010101" pitchFamily="2" charset="-122"/>
              </a:rPr>
              <a:t>1</a:t>
            </a:r>
            <a:r>
              <a:rPr lang="en-US" altLang="x-none" sz="2800" b="1" dirty="0">
                <a:latin typeface="Times New Roman" panose="02020603050405020304" pitchFamily="2" charset="0"/>
                <a:ea typeface="宋体" panose="02010600030101010101" pitchFamily="2" charset="-122"/>
              </a:rPr>
              <a:t>(56)=1     </a:t>
            </a:r>
            <a:r>
              <a:rPr lang="zh-CN" altLang="en-US" sz="2800" b="1" dirty="0">
                <a:solidFill>
                  <a:schemeClr val="accent1"/>
                </a:solidFill>
                <a:latin typeface="Times New Roman" panose="02020603050405020304" pitchFamily="2" charset="0"/>
                <a:ea typeface="宋体" panose="02010600030101010101" pitchFamily="2" charset="-122"/>
              </a:rPr>
              <a:t>又冲突</a:t>
            </a:r>
            <a:endParaRPr lang="zh-CN" altLang="en-US" sz="2800" b="1" dirty="0">
              <a:solidFill>
                <a:schemeClr val="accent1"/>
              </a:solidFill>
              <a:latin typeface="Times New Roman" panose="02020603050405020304" pitchFamily="2" charset="0"/>
              <a:ea typeface="宋体" panose="02010600030101010101" pitchFamily="2" charset="-122"/>
            </a:endParaRPr>
          </a:p>
          <a:p>
            <a:pPr lvl="1"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H</a:t>
            </a:r>
            <a:r>
              <a:rPr lang="en-US" altLang="x-none" sz="2800" b="1" baseline="-20000" dirty="0">
                <a:latin typeface="Times New Roman" panose="02020603050405020304" pitchFamily="2" charset="0"/>
                <a:ea typeface="宋体" panose="02010600030101010101" pitchFamily="2" charset="-122"/>
              </a:rPr>
              <a:t>2</a:t>
            </a:r>
            <a:r>
              <a:rPr lang="en-US" altLang="x-none" sz="2800" b="1" dirty="0">
                <a:latin typeface="Times New Roman" panose="02020603050405020304" pitchFamily="2" charset="0"/>
                <a:ea typeface="宋体" panose="02010600030101010101" pitchFamily="2" charset="-122"/>
              </a:rPr>
              <a:t>(56)=2   </a:t>
            </a:r>
            <a:r>
              <a:rPr lang="zh-CN" altLang="en-US" sz="2800" b="1" dirty="0">
                <a:solidFill>
                  <a:schemeClr val="folHlink"/>
                </a:solidFill>
                <a:latin typeface="Times New Roman" panose="02020603050405020304" pitchFamily="2" charset="0"/>
                <a:ea typeface="宋体" panose="02010600030101010101" pitchFamily="2" charset="-122"/>
              </a:rPr>
              <a:t>又冲突</a:t>
            </a:r>
            <a:r>
              <a:rPr lang="zh-CN" altLang="en-US" sz="2800" b="1" dirty="0">
                <a:solidFill>
                  <a:schemeClr val="hlink"/>
                </a:solidFill>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H</a:t>
            </a:r>
            <a:r>
              <a:rPr lang="en-US" altLang="x-none" sz="2800" b="1" baseline="-20000" dirty="0">
                <a:latin typeface="Times New Roman" panose="02020603050405020304" pitchFamily="2" charset="0"/>
                <a:ea typeface="宋体" panose="02010600030101010101" pitchFamily="2" charset="-122"/>
              </a:rPr>
              <a:t>3</a:t>
            </a:r>
            <a:r>
              <a:rPr lang="en-US" altLang="x-none" sz="2800" b="1" dirty="0">
                <a:latin typeface="Times New Roman" panose="02020603050405020304" pitchFamily="2" charset="0"/>
                <a:ea typeface="宋体" panose="02010600030101010101" pitchFamily="2" charset="-122"/>
              </a:rPr>
              <a:t>(56)=3 </a:t>
            </a:r>
            <a:endParaRPr lang="en-US" altLang="x-none" sz="2800" b="1" dirty="0">
              <a:latin typeface="Times New Roman" panose="02020603050405020304" pitchFamily="2" charset="0"/>
              <a:ea typeface="宋体" panose="02010600030101010101" pitchFamily="2" charset="-122"/>
            </a:endParaRPr>
          </a:p>
          <a:p>
            <a:pPr lvl="1"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H(23)=23  MOD 7=2     </a:t>
            </a:r>
            <a:r>
              <a:rPr lang="zh-CN" altLang="en-US" sz="2800" b="1" dirty="0">
                <a:solidFill>
                  <a:schemeClr val="hlink"/>
                </a:solidFill>
                <a:latin typeface="Times New Roman" panose="02020603050405020304" pitchFamily="2" charset="0"/>
                <a:ea typeface="宋体" panose="02010600030101010101" pitchFamily="2" charset="-122"/>
              </a:rPr>
              <a:t>冲突</a:t>
            </a: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H</a:t>
            </a:r>
            <a:r>
              <a:rPr lang="en-US" altLang="x-none" sz="2800" b="1" baseline="-20000" dirty="0">
                <a:latin typeface="Times New Roman" panose="02020603050405020304" pitchFamily="2" charset="0"/>
                <a:ea typeface="宋体" panose="02010600030101010101" pitchFamily="2" charset="-122"/>
              </a:rPr>
              <a:t>1</a:t>
            </a:r>
            <a:r>
              <a:rPr lang="en-US" altLang="x-none" sz="2800" b="1" dirty="0">
                <a:latin typeface="Times New Roman" panose="02020603050405020304" pitchFamily="2" charset="0"/>
                <a:ea typeface="宋体" panose="02010600030101010101" pitchFamily="2" charset="-122"/>
              </a:rPr>
              <a:t>(23)=3     </a:t>
            </a:r>
            <a:r>
              <a:rPr lang="zh-CN" altLang="en-US" sz="2800" b="1" dirty="0">
                <a:solidFill>
                  <a:schemeClr val="accent1"/>
                </a:solidFill>
                <a:latin typeface="Times New Roman" panose="02020603050405020304" pitchFamily="2" charset="0"/>
                <a:ea typeface="宋体" panose="02010600030101010101" pitchFamily="2" charset="-122"/>
              </a:rPr>
              <a:t>又冲突</a:t>
            </a:r>
            <a:endParaRPr lang="zh-CN" altLang="en-US" sz="2800" b="1" dirty="0">
              <a:solidFill>
                <a:schemeClr val="accent1"/>
              </a:solidFill>
              <a:latin typeface="Times New Roman" panose="02020603050405020304" pitchFamily="2" charset="0"/>
              <a:ea typeface="宋体" panose="02010600030101010101" pitchFamily="2" charset="-122"/>
            </a:endParaRPr>
          </a:p>
          <a:p>
            <a:pPr lvl="1"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H</a:t>
            </a:r>
            <a:r>
              <a:rPr lang="en-US" altLang="x-none" sz="2800" b="1" baseline="-20000" dirty="0">
                <a:latin typeface="Times New Roman" panose="02020603050405020304" pitchFamily="2" charset="0"/>
                <a:ea typeface="宋体" panose="02010600030101010101" pitchFamily="2" charset="-122"/>
              </a:rPr>
              <a:t>3</a:t>
            </a:r>
            <a:r>
              <a:rPr lang="en-US" altLang="x-none" sz="2800" b="1" dirty="0">
                <a:latin typeface="Times New Roman" panose="02020603050405020304" pitchFamily="2" charset="0"/>
                <a:ea typeface="宋体" panose="02010600030101010101" pitchFamily="2" charset="-122"/>
              </a:rPr>
              <a:t>(23)=4</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8066"/>
                                        </p:tgtEl>
                                        <p:attrNameLst>
                                          <p:attrName>style.visibility</p:attrName>
                                        </p:attrNameLst>
                                      </p:cBhvr>
                                      <p:to>
                                        <p:strVal val="visible"/>
                                      </p:to>
                                    </p:set>
                                    <p:anim calcmode="lin" valueType="num">
                                      <p:cBhvr additive="base">
                                        <p:cTn id="7" dur="500" fill="hold"/>
                                        <p:tgtEl>
                                          <p:spTgt spid="728066"/>
                                        </p:tgtEl>
                                        <p:attrNameLst>
                                          <p:attrName>ppt_x</p:attrName>
                                        </p:attrNameLst>
                                      </p:cBhvr>
                                      <p:tavLst>
                                        <p:tav tm="0">
                                          <p:val>
                                            <p:strVal val="0-#ppt_w/2"/>
                                          </p:val>
                                        </p:tav>
                                        <p:tav tm="100000">
                                          <p:val>
                                            <p:strVal val="#ppt_x"/>
                                          </p:val>
                                        </p:tav>
                                      </p:tavLst>
                                    </p:anim>
                                    <p:anim calcmode="lin" valueType="num">
                                      <p:cBhvr additive="base">
                                        <p:cTn id="8" dur="500" fill="hold"/>
                                        <p:tgtEl>
                                          <p:spTgt spid="72806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806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8498" name="标题 618497"/>
          <p:cNvSpPr>
            <a:spLocks noGrp="1"/>
          </p:cNvSpPr>
          <p:nvPr>
            <p:ph type="title"/>
          </p:nvPr>
        </p:nvSpPr>
        <p:spPr>
          <a:xfrm>
            <a:off x="2135188" y="188913"/>
            <a:ext cx="8091488" cy="762000"/>
          </a:xfrm>
        </p:spPr>
        <p:txBody>
          <a:bodyPr lIns="92075" tIns="46038" rIns="92075" bIns="46038" anchor="ctr"/>
          <a:p>
            <a:pPr fontAlgn="base"/>
            <a:r>
              <a:rPr lang="en-US" altLang="x-none" b="1" strike="noStrike" noProof="1" dirty="0">
                <a:latin typeface="Times New Roman" panose="02020603050405020304" pitchFamily="2" charset="0"/>
              </a:rPr>
              <a:t>9.2.2</a:t>
            </a:r>
            <a:r>
              <a:rPr lang="en-US" altLang="x-none" b="1" strike="noStrike" noProof="1" dirty="0"/>
              <a:t>  </a:t>
            </a:r>
            <a:r>
              <a:rPr lang="zh-CN" altLang="en-US" b="1" strike="noStrike" noProof="1" dirty="0">
                <a:ea typeface="楷体_GB2312" pitchFamily="1" charset="-122"/>
              </a:rPr>
              <a:t>折半查找</a:t>
            </a:r>
            <a:r>
              <a:rPr lang="en-US" altLang="x-none" b="1" strike="noStrike" noProof="1" dirty="0">
                <a:latin typeface="Times New Roman" panose="02020603050405020304" pitchFamily="2" charset="0"/>
              </a:rPr>
              <a:t>(Binary Search)</a:t>
            </a:r>
            <a:endParaRPr lang="en-US" altLang="x-none" b="1" strike="noStrike" noProof="1" dirty="0">
              <a:latin typeface="Times New Roman" panose="02020603050405020304" pitchFamily="2" charset="0"/>
            </a:endParaRPr>
          </a:p>
        </p:txBody>
      </p:sp>
      <p:sp>
        <p:nvSpPr>
          <p:cNvPr id="618499" name="文本占位符 618498"/>
          <p:cNvSpPr>
            <a:spLocks noGrp="1"/>
          </p:cNvSpPr>
          <p:nvPr>
            <p:ph idx="1"/>
          </p:nvPr>
        </p:nvSpPr>
        <p:spPr>
          <a:xfrm>
            <a:off x="1676400" y="1125538"/>
            <a:ext cx="8839200" cy="5543550"/>
          </a:xfrm>
        </p:spPr>
        <p:txBody>
          <a:bodyPr/>
          <a:p>
            <a:pPr marL="0" indent="0" fontAlgn="base">
              <a:lnSpc>
                <a:spcPct val="110000"/>
              </a:lnSpc>
              <a:buNone/>
            </a:pPr>
            <a:r>
              <a:rPr lang="zh-CN" altLang="en-US" sz="2800" b="1" strike="noStrike" noProof="1" dirty="0"/>
              <a:t>        折半查找又称为二分查找，是一种效率较高的查找方法。</a:t>
            </a:r>
            <a:endParaRPr lang="zh-CN" altLang="en-US" sz="2800" b="1" strike="noStrike" noProof="1" dirty="0"/>
          </a:p>
          <a:p>
            <a:pPr marL="0" indent="0" fontAlgn="base">
              <a:lnSpc>
                <a:spcPct val="110000"/>
              </a:lnSpc>
              <a:buNone/>
            </a:pPr>
            <a:r>
              <a:rPr lang="zh-CN" altLang="en-US" b="1" strike="noStrike" noProof="1" dirty="0">
                <a:solidFill>
                  <a:schemeClr val="hlink"/>
                </a:solidFill>
              </a:rPr>
              <a:t>      </a:t>
            </a:r>
            <a:r>
              <a:rPr lang="zh-CN" altLang="en-US" b="1" strike="noStrike" noProof="1" dirty="0">
                <a:solidFill>
                  <a:schemeClr val="folHlink"/>
                </a:solidFill>
              </a:rPr>
              <a:t>前提条件</a:t>
            </a:r>
            <a:r>
              <a:rPr lang="zh-CN" altLang="en-US" b="1" strike="noStrike" noProof="1" dirty="0"/>
              <a:t>：</a:t>
            </a:r>
            <a:r>
              <a:rPr lang="zh-CN" altLang="en-US" sz="2800" b="1" strike="noStrike" noProof="1" dirty="0"/>
              <a:t>查找表中的所有记录是按关键字有序</a:t>
            </a:r>
            <a:r>
              <a:rPr lang="en-US" altLang="x-none" sz="2800" b="1" strike="noStrike" noProof="1" dirty="0"/>
              <a:t>(</a:t>
            </a:r>
            <a:r>
              <a:rPr lang="zh-CN" altLang="en-US" sz="2800" b="1" strike="noStrike" noProof="1" dirty="0"/>
              <a:t>升序或降序</a:t>
            </a:r>
            <a:r>
              <a:rPr lang="en-US" altLang="x-none" sz="2800" b="1" strike="noStrike" noProof="1" dirty="0"/>
              <a:t>) </a:t>
            </a:r>
            <a:r>
              <a:rPr lang="zh-CN" altLang="en-US" sz="2800" b="1" strike="noStrike" noProof="1" dirty="0"/>
              <a:t>。</a:t>
            </a:r>
            <a:endParaRPr lang="zh-CN" altLang="en-US" sz="2800" strike="noStrike" noProof="1" dirty="0"/>
          </a:p>
          <a:p>
            <a:pPr marL="0" indent="0" fontAlgn="base">
              <a:lnSpc>
                <a:spcPct val="110000"/>
              </a:lnSpc>
              <a:buNone/>
            </a:pPr>
            <a:r>
              <a:rPr lang="zh-CN" altLang="en-US" sz="2800" b="1" strike="noStrike" noProof="1" dirty="0"/>
              <a:t>        查找过程中，先确定待查找记录在表中的范围，然后逐步缩小范围</a:t>
            </a:r>
            <a:r>
              <a:rPr lang="en-US" altLang="x-none" sz="2800" b="1" strike="noStrike" noProof="1" dirty="0"/>
              <a:t>(</a:t>
            </a:r>
            <a:r>
              <a:rPr lang="zh-CN" altLang="en-US" sz="2800" b="1" strike="noStrike" noProof="1" dirty="0">
                <a:solidFill>
                  <a:schemeClr val="tx2"/>
                </a:solidFill>
              </a:rPr>
              <a:t>每次将待查记录所在区间缩小一半</a:t>
            </a:r>
            <a:r>
              <a:rPr lang="en-US" altLang="x-none" sz="2800" b="1" strike="noStrike" noProof="1" dirty="0"/>
              <a:t>)</a:t>
            </a:r>
            <a:r>
              <a:rPr lang="zh-CN" altLang="en-US" sz="2800" b="1" strike="noStrike" noProof="1" dirty="0"/>
              <a:t>，直到找到或找不到记录为止。</a:t>
            </a:r>
            <a:endParaRPr lang="zh-CN" altLang="en-US" sz="2800" b="1" strike="noStrike" noProof="1" dirty="0"/>
          </a:p>
          <a:p>
            <a:pPr marL="0" indent="0" fontAlgn="base">
              <a:lnSpc>
                <a:spcPct val="110000"/>
              </a:lnSpc>
              <a:buNone/>
            </a:pPr>
            <a:r>
              <a:rPr lang="en-US" altLang="x-none" sz="4000" b="1" strike="noStrike" noProof="1" dirty="0">
                <a:solidFill>
                  <a:schemeClr val="folHlink"/>
                </a:solidFill>
              </a:rPr>
              <a:t>1  </a:t>
            </a:r>
            <a:r>
              <a:rPr lang="zh-CN" altLang="en-US" sz="4000" b="1" strike="noStrike" noProof="1" dirty="0">
                <a:solidFill>
                  <a:schemeClr val="folHlink"/>
                </a:solidFill>
                <a:ea typeface="楷体_GB2312" pitchFamily="1" charset="-122"/>
              </a:rPr>
              <a:t>查找思想</a:t>
            </a:r>
            <a:endParaRPr lang="zh-CN" altLang="en-US" sz="4000" b="1" strike="noStrike" noProof="1" dirty="0">
              <a:solidFill>
                <a:schemeClr val="folHlink"/>
              </a:solidFill>
              <a:ea typeface="楷体_GB2312" pitchFamily="1" charset="-122"/>
            </a:endParaRPr>
          </a:p>
          <a:p>
            <a:pPr marL="0" indent="0" fontAlgn="base">
              <a:lnSpc>
                <a:spcPct val="110000"/>
              </a:lnSpc>
              <a:buNone/>
            </a:pPr>
            <a:r>
              <a:rPr lang="zh-CN" altLang="en-US" b="1" strike="noStrike" noProof="1" dirty="0">
                <a:solidFill>
                  <a:schemeClr val="tx2"/>
                </a:solidFill>
                <a:effectLst>
                  <a:outerShdw blurRad="38100" dist="38100" dir="2700000">
                    <a:srgbClr val="000000"/>
                  </a:outerShdw>
                </a:effectLst>
              </a:rPr>
              <a:t>      </a:t>
            </a:r>
            <a:r>
              <a:rPr lang="zh-CN" altLang="en-US" sz="2800" b="1" strike="noStrike" noProof="1" dirty="0"/>
              <a:t>用</a:t>
            </a:r>
            <a:r>
              <a:rPr lang="en-US" altLang="x-none" sz="2800" b="1" strike="noStrike" noProof="1" dirty="0"/>
              <a:t>Low</a:t>
            </a:r>
            <a:r>
              <a:rPr lang="zh-CN" altLang="en-US" sz="2800" b="1" strike="noStrike" noProof="1" dirty="0"/>
              <a:t>、</a:t>
            </a:r>
            <a:r>
              <a:rPr lang="en-US" altLang="x-none" sz="2800" b="1" strike="noStrike" noProof="1" dirty="0"/>
              <a:t>High</a:t>
            </a:r>
            <a:r>
              <a:rPr lang="zh-CN" altLang="en-US" sz="2800" b="1" strike="noStrike" noProof="1" dirty="0"/>
              <a:t>和</a:t>
            </a:r>
            <a:r>
              <a:rPr lang="en-US" altLang="x-none" sz="2800" b="1" strike="noStrike" noProof="1" dirty="0"/>
              <a:t>Mid</a:t>
            </a:r>
            <a:r>
              <a:rPr lang="zh-CN" altLang="en-US" sz="2800" b="1" strike="noStrike" noProof="1" dirty="0"/>
              <a:t>表示待查找区间的下界、上界和中间位置指针，初值为</a:t>
            </a:r>
            <a:r>
              <a:rPr lang="en-US" altLang="x-none" sz="2800" b="1" strike="noStrike" noProof="1" dirty="0"/>
              <a:t>Low=1</a:t>
            </a:r>
            <a:r>
              <a:rPr lang="zh-CN" altLang="en-US" sz="2800" b="1" strike="noStrike" noProof="1" dirty="0"/>
              <a:t>，</a:t>
            </a:r>
            <a:r>
              <a:rPr lang="en-US" altLang="x-none" sz="2800" b="1" strike="noStrike" noProof="1" dirty="0"/>
              <a:t>High=n</a:t>
            </a:r>
            <a:r>
              <a:rPr lang="zh-CN" altLang="en-US" sz="2800" b="1" strike="noStrike" noProof="1" dirty="0"/>
              <a:t>。</a:t>
            </a:r>
            <a:endParaRPr lang="zh-CN" altLang="en-US" sz="2800" b="1" strike="noStrike" noProof="1"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9090" name="内容占位符 729089"/>
          <p:cNvSpPr>
            <a:spLocks noGrp="1"/>
          </p:cNvSpPr>
          <p:nvPr>
            <p:ph idx="1"/>
          </p:nvPr>
        </p:nvSpPr>
        <p:spPr>
          <a:xfrm>
            <a:off x="1676400" y="1052513"/>
            <a:ext cx="8812213" cy="5653087"/>
          </a:xfrm>
        </p:spPr>
        <p:txBody>
          <a:bodyPr anchor="t"/>
          <a:p>
            <a:pPr marL="0" indent="0">
              <a:lnSpc>
                <a:spcPct val="110000"/>
              </a:lnSpc>
              <a:spcAft>
                <a:spcPct val="10000"/>
              </a:spcAft>
              <a:buNone/>
            </a:pPr>
            <a:r>
              <a:rPr lang="zh-CN" altLang="en-US" b="1" dirty="0">
                <a:sym typeface="Symbol" panose="05050102010706020507" pitchFamily="2" charset="2"/>
              </a:rPr>
              <a:t>线性探测法的特点</a:t>
            </a:r>
            <a:endParaRPr lang="zh-CN" altLang="en-US" b="1" dirty="0">
              <a:sym typeface="Symbol" panose="05050102010706020507" pitchFamily="2" charset="2"/>
            </a:endParaRPr>
          </a:p>
          <a:p>
            <a:pPr marL="444500" lvl="1" indent="0">
              <a:lnSpc>
                <a:spcPct val="110000"/>
              </a:lnSpc>
              <a:buNone/>
            </a:pPr>
            <a:r>
              <a:rPr lang="zh-CN" altLang="en-US" b="1" dirty="0">
                <a:solidFill>
                  <a:schemeClr val="folHlink"/>
                </a:solidFill>
              </a:rPr>
              <a:t>◆</a:t>
            </a:r>
            <a:r>
              <a:rPr lang="zh-CN" altLang="en-US" b="1" dirty="0">
                <a:solidFill>
                  <a:schemeClr val="hlink"/>
                </a:solidFill>
              </a:rPr>
              <a:t> </a:t>
            </a:r>
            <a:r>
              <a:rPr lang="zh-CN" altLang="en-US" b="1" dirty="0">
                <a:solidFill>
                  <a:schemeClr val="accent1"/>
                </a:solidFill>
              </a:rPr>
              <a:t>优点</a:t>
            </a:r>
            <a:r>
              <a:rPr lang="zh-CN" altLang="en-US" b="1" dirty="0">
                <a:sym typeface="Symbol" panose="05050102010706020507" pitchFamily="2" charset="2"/>
              </a:rPr>
              <a:t>：只要散列表未满</a:t>
            </a:r>
            <a:r>
              <a:rPr lang="zh-CN" altLang="en-US" b="1" dirty="0"/>
              <a:t>，</a:t>
            </a:r>
            <a:r>
              <a:rPr lang="zh-CN" altLang="en-US" b="1" dirty="0">
                <a:sym typeface="Symbol" panose="05050102010706020507" pitchFamily="2" charset="2"/>
              </a:rPr>
              <a:t>总能找到一个不冲突的散列地址</a:t>
            </a:r>
            <a:r>
              <a:rPr lang="zh-CN" altLang="en-US" b="1" dirty="0"/>
              <a:t>；</a:t>
            </a:r>
            <a:endParaRPr lang="zh-CN" altLang="en-US" b="1" dirty="0"/>
          </a:p>
          <a:p>
            <a:pPr marL="444500" lvl="1" indent="0">
              <a:lnSpc>
                <a:spcPct val="110000"/>
              </a:lnSpc>
              <a:buNone/>
            </a:pPr>
            <a:r>
              <a:rPr lang="zh-CN" altLang="en-US" b="1" dirty="0">
                <a:solidFill>
                  <a:schemeClr val="folHlink"/>
                </a:solidFill>
              </a:rPr>
              <a:t>◆</a:t>
            </a:r>
            <a:r>
              <a:rPr lang="zh-CN" altLang="en-US" b="1" dirty="0">
                <a:solidFill>
                  <a:schemeClr val="hlink"/>
                </a:solidFill>
              </a:rPr>
              <a:t> </a:t>
            </a:r>
            <a:r>
              <a:rPr lang="zh-CN" altLang="en-US" b="1" dirty="0">
                <a:solidFill>
                  <a:schemeClr val="accent1"/>
                </a:solidFill>
              </a:rPr>
              <a:t>缺点</a:t>
            </a:r>
            <a:r>
              <a:rPr lang="zh-CN" altLang="en-US" b="1" dirty="0">
                <a:sym typeface="Symbol" panose="05050102010706020507" pitchFamily="2" charset="2"/>
              </a:rPr>
              <a:t>：每个产生冲突的记录被散列到离冲突最近的空地址上</a:t>
            </a:r>
            <a:r>
              <a:rPr lang="zh-CN" altLang="en-US" b="1" dirty="0"/>
              <a:t>，从而又</a:t>
            </a:r>
            <a:r>
              <a:rPr lang="zh-CN" altLang="en-US" b="1" dirty="0">
                <a:solidFill>
                  <a:schemeClr val="accent1"/>
                </a:solidFill>
              </a:rPr>
              <a:t>增加了更多的冲突机会</a:t>
            </a:r>
            <a:r>
              <a:rPr lang="en-US" altLang="x-none" b="1" dirty="0"/>
              <a:t>(</a:t>
            </a:r>
            <a:r>
              <a:rPr lang="zh-CN" altLang="en-US" b="1" dirty="0"/>
              <a:t>这种现象称为冲突的“</a:t>
            </a:r>
            <a:r>
              <a:rPr lang="zh-CN" altLang="en-US" b="1" dirty="0">
                <a:solidFill>
                  <a:schemeClr val="folHlink"/>
                </a:solidFill>
              </a:rPr>
              <a:t>聚集</a:t>
            </a:r>
            <a:r>
              <a:rPr lang="zh-CN" altLang="en-US" b="1" dirty="0"/>
              <a:t>”</a:t>
            </a:r>
            <a:r>
              <a:rPr lang="en-US" altLang="x-none" b="1" dirty="0"/>
              <a:t>)</a:t>
            </a:r>
            <a:r>
              <a:rPr lang="zh-CN" altLang="en-US" b="1" dirty="0">
                <a:latin typeface="宋体" panose="02010600030101010101" pitchFamily="2" charset="-122"/>
              </a:rPr>
              <a:t>。</a:t>
            </a:r>
            <a:endParaRPr lang="zh-CN" altLang="en-US" b="1" dirty="0">
              <a:latin typeface="宋体" panose="02010600030101010101" pitchFamily="2" charset="-122"/>
            </a:endParaRPr>
          </a:p>
          <a:p>
            <a:pPr marL="0" indent="0">
              <a:lnSpc>
                <a:spcPct val="110000"/>
              </a:lnSpc>
              <a:spcAft>
                <a:spcPct val="10000"/>
              </a:spcAft>
              <a:buNone/>
            </a:pPr>
            <a:r>
              <a:rPr lang="zh-CN" altLang="en-US" sz="3600" b="1" dirty="0">
                <a:solidFill>
                  <a:schemeClr val="folHlink"/>
                </a:solidFill>
                <a:sym typeface="Symbol" panose="05050102010706020507" pitchFamily="2" charset="2"/>
              </a:rPr>
              <a:t>⑵  </a:t>
            </a:r>
            <a:r>
              <a:rPr lang="zh-CN" altLang="en-US" sz="3600" b="1" dirty="0">
                <a:solidFill>
                  <a:schemeClr val="folHlink"/>
                </a:solidFill>
                <a:ea typeface="楷体_GB2312" pitchFamily="1" charset="-122"/>
                <a:sym typeface="Symbol" panose="05050102010706020507" pitchFamily="2" charset="2"/>
              </a:rPr>
              <a:t>二次探测法</a:t>
            </a:r>
            <a:endParaRPr lang="zh-CN" altLang="en-US" sz="3600" b="1" dirty="0">
              <a:solidFill>
                <a:schemeClr val="folHlink"/>
              </a:solidFill>
              <a:ea typeface="楷体_GB2312" pitchFamily="1" charset="-122"/>
              <a:sym typeface="Symbol" panose="05050102010706020507" pitchFamily="2" charset="2"/>
            </a:endParaRPr>
          </a:p>
          <a:p>
            <a:pPr marL="444500" lvl="1" indent="0">
              <a:lnSpc>
                <a:spcPct val="110000"/>
              </a:lnSpc>
              <a:buNone/>
            </a:pPr>
            <a:r>
              <a:rPr lang="zh-CN" altLang="en-US" b="1" dirty="0">
                <a:sym typeface="Symbol" panose="05050102010706020507" pitchFamily="2" charset="2"/>
              </a:rPr>
              <a:t>增量序列为：</a:t>
            </a:r>
            <a:r>
              <a:rPr lang="en-US" altLang="x-none" b="1" dirty="0">
                <a:sym typeface="Symbol" panose="05050102010706020507" pitchFamily="2" charset="2"/>
              </a:rPr>
              <a:t>d</a:t>
            </a:r>
            <a:r>
              <a:rPr lang="en-US" altLang="x-none" b="1" baseline="-20000" dirty="0">
                <a:sym typeface="Symbol" panose="05050102010706020507" pitchFamily="2" charset="2"/>
              </a:rPr>
              <a:t>i</a:t>
            </a:r>
            <a:r>
              <a:rPr lang="en-US" altLang="x-none" b="1" dirty="0">
                <a:sym typeface="Symbol" panose="05050102010706020507" pitchFamily="2" charset="2"/>
              </a:rPr>
              <a:t>=1²,-1²,2²,-2²,3²,……±k²  (k</a:t>
            </a:r>
            <a:r>
              <a:rPr lang="en-US" altLang="x-none" b="1" dirty="0">
                <a:ea typeface="Arial Unicode MS" panose="020B0604020202020204" charset="-122"/>
              </a:rPr>
              <a:t>⌊</a:t>
            </a:r>
            <a:r>
              <a:rPr lang="en-US" altLang="x-none" b="1" dirty="0"/>
              <a:t>m/2</a:t>
            </a:r>
            <a:r>
              <a:rPr lang="en-US" altLang="x-none" b="1" dirty="0">
                <a:ea typeface="Arial Unicode MS" panose="020B0604020202020204" charset="-122"/>
              </a:rPr>
              <a:t>⌋</a:t>
            </a:r>
            <a:r>
              <a:rPr lang="en-US" altLang="x-none" b="1" dirty="0">
                <a:sym typeface="Symbol" panose="05050102010706020507" pitchFamily="2" charset="2"/>
              </a:rPr>
              <a:t>)</a:t>
            </a:r>
            <a:endParaRPr lang="en-US" altLang="x-none" b="1" dirty="0">
              <a:sym typeface="Symbol" panose="05050102010706020507" pitchFamily="2" charset="2"/>
            </a:endParaRPr>
          </a:p>
          <a:p>
            <a:pPr marL="444500" lvl="1" indent="0">
              <a:lnSpc>
                <a:spcPct val="110000"/>
              </a:lnSpc>
              <a:buNone/>
            </a:pPr>
            <a:r>
              <a:rPr lang="zh-CN" altLang="en-US" b="1" dirty="0">
                <a:latin typeface="宋体" panose="02010600030101010101" pitchFamily="2" charset="-122"/>
              </a:rPr>
              <a:t>上述例题若采用二次探测法进行冲突处理</a:t>
            </a:r>
            <a:r>
              <a:rPr lang="zh-CN" altLang="en-US" b="1" dirty="0"/>
              <a:t>，</a:t>
            </a:r>
            <a:r>
              <a:rPr lang="zh-CN" altLang="en-US" b="1" dirty="0">
                <a:latin typeface="宋体" panose="02010600030101010101" pitchFamily="2" charset="-122"/>
              </a:rPr>
              <a:t>则</a:t>
            </a:r>
            <a:r>
              <a:rPr lang="zh-CN" altLang="en-US" b="1" dirty="0">
                <a:sym typeface="Symbol" panose="05050102010706020507" pitchFamily="2" charset="2"/>
              </a:rPr>
              <a:t>：</a:t>
            </a:r>
            <a:endParaRPr lang="zh-CN" altLang="en-US" b="1" dirty="0">
              <a:sym typeface="Symbol" panose="05050102010706020507" pitchFamily="2" charset="2"/>
            </a:endParaRPr>
          </a:p>
          <a:p>
            <a:pPr marL="444500" lvl="1" indent="0">
              <a:lnSpc>
                <a:spcPct val="110000"/>
              </a:lnSpc>
              <a:buClrTx/>
              <a:buNone/>
            </a:pPr>
            <a:r>
              <a:rPr lang="en-US" altLang="x-none" b="1" dirty="0"/>
              <a:t>H(15)=15  MOD 7=1         H(14)=14  MOD 7=0</a:t>
            </a:r>
            <a:endParaRPr lang="en-US" altLang="x-none" b="1" dirty="0"/>
          </a:p>
        </p:txBody>
      </p:sp>
      <p:grpSp>
        <p:nvGrpSpPr>
          <p:cNvPr id="683010" name="组合 729090"/>
          <p:cNvGrpSpPr/>
          <p:nvPr/>
        </p:nvGrpSpPr>
        <p:grpSpPr>
          <a:xfrm>
            <a:off x="3792538" y="44450"/>
            <a:ext cx="4103687" cy="819150"/>
            <a:chOff x="0" y="0"/>
            <a:chExt cx="2585" cy="516"/>
          </a:xfrm>
        </p:grpSpPr>
        <p:sp>
          <p:nvSpPr>
            <p:cNvPr id="683011" name="矩形 729091"/>
            <p:cNvSpPr/>
            <p:nvPr/>
          </p:nvSpPr>
          <p:spPr>
            <a:xfrm>
              <a:off x="16" y="0"/>
              <a:ext cx="2523" cy="227"/>
            </a:xfrm>
            <a:prstGeom prst="rect">
              <a:avLst/>
            </a:prstGeom>
            <a:noFill/>
            <a:ln w="9525">
              <a:noFill/>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0     1      2      3      4       5     6</a:t>
              </a:r>
              <a:endParaRPr lang="en-US" altLang="x-none" sz="2400" b="1" dirty="0">
                <a:latin typeface="Times New Roman" panose="02020603050405020304" pitchFamily="2" charset="0"/>
                <a:ea typeface="宋体" panose="02010600030101010101" pitchFamily="2" charset="-122"/>
              </a:endParaRPr>
            </a:p>
          </p:txBody>
        </p:sp>
        <p:grpSp>
          <p:nvGrpSpPr>
            <p:cNvPr id="683012" name="组合 729092"/>
            <p:cNvGrpSpPr/>
            <p:nvPr/>
          </p:nvGrpSpPr>
          <p:grpSpPr>
            <a:xfrm>
              <a:off x="0" y="240"/>
              <a:ext cx="2585" cy="276"/>
              <a:chOff x="0" y="0"/>
              <a:chExt cx="2585" cy="276"/>
            </a:xfrm>
          </p:grpSpPr>
          <p:sp>
            <p:nvSpPr>
              <p:cNvPr id="683013" name="矩形 729093"/>
              <p:cNvSpPr/>
              <p:nvPr/>
            </p:nvSpPr>
            <p:spPr>
              <a:xfrm>
                <a:off x="0" y="0"/>
                <a:ext cx="2585" cy="272"/>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800" b="1" dirty="0">
                    <a:latin typeface="Times New Roman" panose="02020603050405020304" pitchFamily="2" charset="0"/>
                    <a:ea typeface="宋体" panose="02010600030101010101" pitchFamily="2" charset="-122"/>
                  </a:rPr>
                  <a:t>14  15   </a:t>
                </a:r>
                <a:r>
                  <a:rPr lang="en-US" altLang="x-none" sz="2800" b="1" dirty="0">
                    <a:solidFill>
                      <a:schemeClr val="accent1"/>
                    </a:solidFill>
                    <a:latin typeface="Times New Roman" panose="02020603050405020304" pitchFamily="2" charset="0"/>
                    <a:ea typeface="宋体" panose="02010600030101010101" pitchFamily="2" charset="-122"/>
                  </a:rPr>
                  <a:t>28</a:t>
                </a:r>
                <a:r>
                  <a:rPr lang="en-US" altLang="x-none" sz="2800" b="1" dirty="0">
                    <a:latin typeface="Times New Roman" panose="02020603050405020304" pitchFamily="2" charset="0"/>
                    <a:ea typeface="宋体" panose="02010600030101010101" pitchFamily="2" charset="-122"/>
                  </a:rPr>
                  <a:t>   </a:t>
                </a:r>
                <a:r>
                  <a:rPr lang="en-US" altLang="x-none" sz="2800" b="1" dirty="0">
                    <a:solidFill>
                      <a:schemeClr val="hlink"/>
                    </a:solidFill>
                    <a:latin typeface="Times New Roman" panose="02020603050405020304" pitchFamily="2" charset="0"/>
                    <a:ea typeface="宋体" panose="02010600030101010101" pitchFamily="2" charset="-122"/>
                  </a:rPr>
                  <a:t>56</a:t>
                </a:r>
                <a:r>
                  <a:rPr lang="en-US" altLang="x-none" sz="2800" b="1" dirty="0">
                    <a:latin typeface="Times New Roman" panose="02020603050405020304" pitchFamily="2" charset="0"/>
                    <a:ea typeface="宋体" panose="02010600030101010101" pitchFamily="2" charset="-122"/>
                  </a:rPr>
                  <a:t>   </a:t>
                </a:r>
                <a:r>
                  <a:rPr lang="en-US" altLang="x-none" sz="2800" b="1" dirty="0">
                    <a:solidFill>
                      <a:schemeClr val="folHlink"/>
                    </a:solidFill>
                    <a:latin typeface="Times New Roman" panose="02020603050405020304" pitchFamily="2" charset="0"/>
                    <a:ea typeface="宋体" panose="02010600030101010101" pitchFamily="2" charset="-122"/>
                  </a:rPr>
                  <a:t>23</a:t>
                </a:r>
                <a:r>
                  <a:rPr lang="en-US" altLang="x-none" sz="2800" b="1" dirty="0">
                    <a:latin typeface="Times New Roman" panose="02020603050405020304" pitchFamily="2" charset="0"/>
                    <a:ea typeface="宋体" panose="02010600030101010101" pitchFamily="2" charset="-122"/>
                  </a:rPr>
                  <a:t>   26</a:t>
                </a:r>
                <a:endParaRPr lang="en-US" altLang="x-none" sz="2800" b="1" dirty="0">
                  <a:latin typeface="Times New Roman" panose="02020603050405020304" pitchFamily="2" charset="0"/>
                  <a:ea typeface="宋体" panose="02010600030101010101" pitchFamily="2" charset="-122"/>
                </a:endParaRPr>
              </a:p>
            </p:txBody>
          </p:sp>
          <p:sp>
            <p:nvSpPr>
              <p:cNvPr id="683014" name="直接连接符 729094"/>
              <p:cNvSpPr/>
              <p:nvPr/>
            </p:nvSpPr>
            <p:spPr>
              <a:xfrm>
                <a:off x="349" y="0"/>
                <a:ext cx="0" cy="272"/>
              </a:xfrm>
              <a:prstGeom prst="line">
                <a:avLst/>
              </a:prstGeom>
              <a:ln w="9525" cap="flat" cmpd="sng">
                <a:solidFill>
                  <a:schemeClr val="tx1"/>
                </a:solidFill>
                <a:prstDash val="solid"/>
                <a:round/>
                <a:headEnd type="none" w="med" len="med"/>
                <a:tailEnd type="none" w="med" len="med"/>
              </a:ln>
            </p:spPr>
          </p:sp>
          <p:sp>
            <p:nvSpPr>
              <p:cNvPr id="683015" name="直接连接符 729095"/>
              <p:cNvSpPr/>
              <p:nvPr/>
            </p:nvSpPr>
            <p:spPr>
              <a:xfrm>
                <a:off x="695" y="0"/>
                <a:ext cx="0" cy="272"/>
              </a:xfrm>
              <a:prstGeom prst="line">
                <a:avLst/>
              </a:prstGeom>
              <a:ln w="9525" cap="flat" cmpd="sng">
                <a:solidFill>
                  <a:schemeClr val="tx1"/>
                </a:solidFill>
                <a:prstDash val="solid"/>
                <a:round/>
                <a:headEnd type="none" w="med" len="med"/>
                <a:tailEnd type="none" w="med" len="med"/>
              </a:ln>
            </p:spPr>
          </p:sp>
          <p:sp>
            <p:nvSpPr>
              <p:cNvPr id="683016" name="直接连接符 729096"/>
              <p:cNvSpPr/>
              <p:nvPr/>
            </p:nvSpPr>
            <p:spPr>
              <a:xfrm>
                <a:off x="1088" y="0"/>
                <a:ext cx="0" cy="272"/>
              </a:xfrm>
              <a:prstGeom prst="line">
                <a:avLst/>
              </a:prstGeom>
              <a:ln w="9525" cap="flat" cmpd="sng">
                <a:solidFill>
                  <a:schemeClr val="tx1"/>
                </a:solidFill>
                <a:prstDash val="solid"/>
                <a:round/>
                <a:headEnd type="none" w="med" len="med"/>
                <a:tailEnd type="none" w="med" len="med"/>
              </a:ln>
            </p:spPr>
          </p:sp>
          <p:sp>
            <p:nvSpPr>
              <p:cNvPr id="683017" name="直接连接符 729097"/>
              <p:cNvSpPr/>
              <p:nvPr/>
            </p:nvSpPr>
            <p:spPr>
              <a:xfrm>
                <a:off x="1451" y="0"/>
                <a:ext cx="0" cy="272"/>
              </a:xfrm>
              <a:prstGeom prst="line">
                <a:avLst/>
              </a:prstGeom>
              <a:ln w="9525" cap="flat" cmpd="sng">
                <a:solidFill>
                  <a:schemeClr val="tx1"/>
                </a:solidFill>
                <a:prstDash val="solid"/>
                <a:round/>
                <a:headEnd type="none" w="med" len="med"/>
                <a:tailEnd type="none" w="med" len="med"/>
              </a:ln>
            </p:spPr>
          </p:sp>
          <p:sp>
            <p:nvSpPr>
              <p:cNvPr id="683018" name="直接连接符 729098"/>
              <p:cNvSpPr/>
              <p:nvPr/>
            </p:nvSpPr>
            <p:spPr>
              <a:xfrm>
                <a:off x="1875" y="0"/>
                <a:ext cx="0" cy="272"/>
              </a:xfrm>
              <a:prstGeom prst="line">
                <a:avLst/>
              </a:prstGeom>
              <a:ln w="9525" cap="flat" cmpd="sng">
                <a:solidFill>
                  <a:schemeClr val="tx1"/>
                </a:solidFill>
                <a:prstDash val="solid"/>
                <a:round/>
                <a:headEnd type="none" w="med" len="med"/>
                <a:tailEnd type="none" w="med" len="med"/>
              </a:ln>
            </p:spPr>
          </p:sp>
          <p:sp>
            <p:nvSpPr>
              <p:cNvPr id="683019" name="直接连接符 729099"/>
              <p:cNvSpPr/>
              <p:nvPr/>
            </p:nvSpPr>
            <p:spPr>
              <a:xfrm>
                <a:off x="2267" y="4"/>
                <a:ext cx="0" cy="272"/>
              </a:xfrm>
              <a:prstGeom prst="line">
                <a:avLst/>
              </a:prstGeom>
              <a:ln w="9525" cap="flat" cmpd="sng">
                <a:solidFill>
                  <a:schemeClr val="tx1"/>
                </a:solidFill>
                <a:prstDash val="solid"/>
                <a:round/>
                <a:headEnd type="none" w="med" len="med"/>
                <a:tailEnd type="none" w="med" len="med"/>
              </a:ln>
            </p:spPr>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9090">
                                            <p:txEl>
                                              <p:charRg st="0" end="9"/>
                                            </p:txEl>
                                          </p:spTgt>
                                        </p:tgtEl>
                                        <p:attrNameLst>
                                          <p:attrName>style.visibility</p:attrName>
                                        </p:attrNameLst>
                                      </p:cBhvr>
                                      <p:to>
                                        <p:strVal val="visible"/>
                                      </p:to>
                                    </p:set>
                                    <p:anim calcmode="lin" valueType="num">
                                      <p:cBhvr additive="base">
                                        <p:cTn id="7" dur="500" fill="hold"/>
                                        <p:tgtEl>
                                          <p:spTgt spid="729090">
                                            <p:txEl>
                                              <p:charRg st="0" end="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29090">
                                            <p:txEl>
                                              <p:charRg st="0"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9090">
                                            <p:txEl>
                                              <p:charRg st="9" end="38"/>
                                            </p:txEl>
                                          </p:spTgt>
                                        </p:tgtEl>
                                        <p:attrNameLst>
                                          <p:attrName>style.visibility</p:attrName>
                                        </p:attrNameLst>
                                      </p:cBhvr>
                                      <p:to>
                                        <p:strVal val="visible"/>
                                      </p:to>
                                    </p:set>
                                    <p:anim calcmode="lin" valueType="num">
                                      <p:cBhvr additive="base">
                                        <p:cTn id="13" dur="500" fill="hold"/>
                                        <p:tgtEl>
                                          <p:spTgt spid="729090">
                                            <p:txEl>
                                              <p:charRg st="9" end="38"/>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29090">
                                            <p:txEl>
                                              <p:charRg st="9" end="3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29090">
                                            <p:txEl>
                                              <p:charRg st="38" end="97"/>
                                            </p:txEl>
                                          </p:spTgt>
                                        </p:tgtEl>
                                        <p:attrNameLst>
                                          <p:attrName>style.visibility</p:attrName>
                                        </p:attrNameLst>
                                      </p:cBhvr>
                                      <p:to>
                                        <p:strVal val="visible"/>
                                      </p:to>
                                    </p:set>
                                    <p:anim calcmode="lin" valueType="num">
                                      <p:cBhvr additive="base">
                                        <p:cTn id="19" dur="500" fill="hold"/>
                                        <p:tgtEl>
                                          <p:spTgt spid="729090">
                                            <p:txEl>
                                              <p:charRg st="38" end="97"/>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29090">
                                            <p:txEl>
                                              <p:charRg st="38" end="9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29090">
                                            <p:txEl>
                                              <p:charRg st="97" end="106"/>
                                            </p:txEl>
                                          </p:spTgt>
                                        </p:tgtEl>
                                        <p:attrNameLst>
                                          <p:attrName>style.visibility</p:attrName>
                                        </p:attrNameLst>
                                      </p:cBhvr>
                                      <p:to>
                                        <p:strVal val="visible"/>
                                      </p:to>
                                    </p:set>
                                    <p:anim calcmode="lin" valueType="num">
                                      <p:cBhvr additive="base">
                                        <p:cTn id="25" dur="500" fill="hold"/>
                                        <p:tgtEl>
                                          <p:spTgt spid="729090">
                                            <p:txEl>
                                              <p:charRg st="97" end="10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29090">
                                            <p:txEl>
                                              <p:charRg st="97" end="10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29090">
                                            <p:txEl>
                                              <p:charRg st="106" end="149"/>
                                            </p:txEl>
                                          </p:spTgt>
                                        </p:tgtEl>
                                        <p:attrNameLst>
                                          <p:attrName>style.visibility</p:attrName>
                                        </p:attrNameLst>
                                      </p:cBhvr>
                                      <p:to>
                                        <p:strVal val="visible"/>
                                      </p:to>
                                    </p:set>
                                    <p:anim calcmode="lin" valueType="num">
                                      <p:cBhvr additive="base">
                                        <p:cTn id="31" dur="500" fill="hold"/>
                                        <p:tgtEl>
                                          <p:spTgt spid="729090">
                                            <p:txEl>
                                              <p:charRg st="106" end="149"/>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29090">
                                            <p:txEl>
                                              <p:charRg st="106" end="14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1"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29090">
                                            <p:txEl>
                                              <p:charRg st="149" end="171"/>
                                            </p:txEl>
                                          </p:spTgt>
                                        </p:tgtEl>
                                        <p:attrNameLst>
                                          <p:attrName>style.visibility</p:attrName>
                                        </p:attrNameLst>
                                      </p:cBhvr>
                                      <p:to>
                                        <p:strVal val="visible"/>
                                      </p:to>
                                    </p:set>
                                    <p:anim calcmode="lin" valueType="num">
                                      <p:cBhvr additive="base">
                                        <p:cTn id="37" dur="500" fill="hold"/>
                                        <p:tgtEl>
                                          <p:spTgt spid="729090">
                                            <p:txEl>
                                              <p:charRg st="149" end="17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29090">
                                            <p:txEl>
                                              <p:charRg st="149" end="17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1"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29090">
                                            <p:txEl>
                                              <p:charRg st="171" end="215"/>
                                            </p:txEl>
                                          </p:spTgt>
                                        </p:tgtEl>
                                        <p:attrNameLst>
                                          <p:attrName>style.visibility</p:attrName>
                                        </p:attrNameLst>
                                      </p:cBhvr>
                                      <p:to>
                                        <p:strVal val="visible"/>
                                      </p:to>
                                    </p:set>
                                    <p:anim calcmode="lin" valueType="num">
                                      <p:cBhvr additive="base">
                                        <p:cTn id="43" dur="500" fill="hold"/>
                                        <p:tgtEl>
                                          <p:spTgt spid="729090">
                                            <p:txEl>
                                              <p:charRg st="171" end="21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29090">
                                            <p:txEl>
                                              <p:charRg st="171" end="21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9090" grpId="0" bldLvl="5"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0114" name="内容占位符 730113"/>
          <p:cNvSpPr>
            <a:spLocks noGrp="1"/>
          </p:cNvSpPr>
          <p:nvPr>
            <p:ph idx="1"/>
          </p:nvPr>
        </p:nvSpPr>
        <p:spPr>
          <a:xfrm>
            <a:off x="1676400" y="152400"/>
            <a:ext cx="8812213" cy="5581650"/>
          </a:xfrm>
        </p:spPr>
        <p:txBody>
          <a:bodyPr anchor="t"/>
          <a:p>
            <a:pPr marL="533400" lvl="1" indent="0">
              <a:lnSpc>
                <a:spcPct val="110000"/>
              </a:lnSpc>
              <a:buClrTx/>
              <a:buNone/>
            </a:pPr>
            <a:r>
              <a:rPr lang="en-US" altLang="x-none" b="1" dirty="0"/>
              <a:t>H(28)=28  MOD 7=0     </a:t>
            </a:r>
            <a:r>
              <a:rPr lang="zh-CN" altLang="en-US" b="1" dirty="0">
                <a:solidFill>
                  <a:schemeClr val="hlink"/>
                </a:solidFill>
              </a:rPr>
              <a:t>冲突</a:t>
            </a:r>
            <a:r>
              <a:rPr lang="zh-CN" altLang="en-US" b="1" dirty="0"/>
              <a:t>      </a:t>
            </a:r>
            <a:r>
              <a:rPr lang="en-US" altLang="x-none" b="1" dirty="0"/>
              <a:t>H</a:t>
            </a:r>
            <a:r>
              <a:rPr lang="en-US" altLang="x-none" b="1" baseline="-20000" dirty="0"/>
              <a:t>1</a:t>
            </a:r>
            <a:r>
              <a:rPr lang="en-US" altLang="x-none" b="1" dirty="0"/>
              <a:t>(28)=1     </a:t>
            </a:r>
            <a:r>
              <a:rPr lang="zh-CN" altLang="en-US" b="1" dirty="0">
                <a:solidFill>
                  <a:schemeClr val="accent1"/>
                </a:solidFill>
              </a:rPr>
              <a:t>又冲突</a:t>
            </a:r>
            <a:endParaRPr lang="zh-CN" altLang="en-US" b="1" dirty="0"/>
          </a:p>
          <a:p>
            <a:pPr marL="533400" lvl="1" indent="0">
              <a:lnSpc>
                <a:spcPct val="110000"/>
              </a:lnSpc>
              <a:buClrTx/>
              <a:buNone/>
            </a:pPr>
            <a:r>
              <a:rPr lang="en-US" altLang="x-none" b="1" dirty="0"/>
              <a:t>H</a:t>
            </a:r>
            <a:r>
              <a:rPr lang="en-US" altLang="x-none" b="1" baseline="-20000" dirty="0"/>
              <a:t>2</a:t>
            </a:r>
            <a:r>
              <a:rPr lang="en-US" altLang="x-none" b="1" dirty="0"/>
              <a:t>(28)=4</a:t>
            </a:r>
            <a:endParaRPr lang="en-US" altLang="x-none" b="1" dirty="0"/>
          </a:p>
          <a:p>
            <a:pPr marL="533400" lvl="1" indent="0">
              <a:lnSpc>
                <a:spcPct val="110000"/>
              </a:lnSpc>
              <a:buClrTx/>
              <a:buNone/>
            </a:pPr>
            <a:r>
              <a:rPr lang="en-US" altLang="x-none" b="1" dirty="0"/>
              <a:t>H(26)=26  MOD 7=5</a:t>
            </a:r>
            <a:endParaRPr lang="en-US" altLang="x-none" b="1" dirty="0"/>
          </a:p>
          <a:p>
            <a:pPr marL="533400" lvl="1" indent="0">
              <a:lnSpc>
                <a:spcPct val="110000"/>
              </a:lnSpc>
              <a:buClrTx/>
              <a:buNone/>
            </a:pPr>
            <a:r>
              <a:rPr lang="en-US" altLang="x-none" b="1" dirty="0"/>
              <a:t>H(56)=56  MOD 7=0     </a:t>
            </a:r>
            <a:r>
              <a:rPr lang="zh-CN" altLang="en-US" b="1" dirty="0">
                <a:solidFill>
                  <a:schemeClr val="hlink"/>
                </a:solidFill>
              </a:rPr>
              <a:t>冲突</a:t>
            </a:r>
            <a:r>
              <a:rPr lang="zh-CN" altLang="en-US" b="1" dirty="0"/>
              <a:t>      </a:t>
            </a:r>
            <a:r>
              <a:rPr lang="en-US" altLang="x-none" b="1" dirty="0"/>
              <a:t>H</a:t>
            </a:r>
            <a:r>
              <a:rPr lang="en-US" altLang="x-none" b="1" baseline="-20000" dirty="0"/>
              <a:t>1</a:t>
            </a:r>
            <a:r>
              <a:rPr lang="en-US" altLang="x-none" b="1" dirty="0"/>
              <a:t>(56)=1     </a:t>
            </a:r>
            <a:r>
              <a:rPr lang="zh-CN" altLang="en-US" b="1" dirty="0">
                <a:solidFill>
                  <a:schemeClr val="accent1"/>
                </a:solidFill>
              </a:rPr>
              <a:t>又冲突</a:t>
            </a:r>
            <a:endParaRPr lang="zh-CN" altLang="en-US" b="1" dirty="0">
              <a:solidFill>
                <a:schemeClr val="accent1"/>
              </a:solidFill>
            </a:endParaRPr>
          </a:p>
          <a:p>
            <a:pPr marL="533400" lvl="1" indent="0">
              <a:lnSpc>
                <a:spcPct val="110000"/>
              </a:lnSpc>
              <a:buClrTx/>
              <a:buNone/>
            </a:pPr>
            <a:r>
              <a:rPr lang="en-US" altLang="x-none" b="1" dirty="0"/>
              <a:t>H</a:t>
            </a:r>
            <a:r>
              <a:rPr lang="en-US" altLang="x-none" b="1" baseline="-20000" dirty="0"/>
              <a:t>2</a:t>
            </a:r>
            <a:r>
              <a:rPr lang="en-US" altLang="x-none" b="1" dirty="0"/>
              <a:t>(56)=0   </a:t>
            </a:r>
            <a:r>
              <a:rPr lang="zh-CN" altLang="en-US" b="1" dirty="0">
                <a:solidFill>
                  <a:schemeClr val="folHlink"/>
                </a:solidFill>
              </a:rPr>
              <a:t>又冲突</a:t>
            </a:r>
            <a:r>
              <a:rPr lang="zh-CN" altLang="en-US" b="1" dirty="0">
                <a:solidFill>
                  <a:schemeClr val="hlink"/>
                </a:solidFill>
              </a:rPr>
              <a:t>    </a:t>
            </a:r>
            <a:r>
              <a:rPr lang="en-US" altLang="x-none" b="1" dirty="0"/>
              <a:t>H</a:t>
            </a:r>
            <a:r>
              <a:rPr lang="en-US" altLang="x-none" b="1" baseline="-20000" dirty="0"/>
              <a:t>3</a:t>
            </a:r>
            <a:r>
              <a:rPr lang="en-US" altLang="x-none" b="1" dirty="0"/>
              <a:t>(56)=4    </a:t>
            </a:r>
            <a:r>
              <a:rPr lang="zh-CN" altLang="en-US" b="1" dirty="0">
                <a:solidFill>
                  <a:schemeClr val="folHlink"/>
                </a:solidFill>
              </a:rPr>
              <a:t>又冲突      </a:t>
            </a:r>
            <a:r>
              <a:rPr lang="en-US" altLang="x-none" b="1" dirty="0"/>
              <a:t>H</a:t>
            </a:r>
            <a:r>
              <a:rPr lang="en-US" altLang="x-none" b="1" baseline="-20000" dirty="0"/>
              <a:t>4</a:t>
            </a:r>
            <a:r>
              <a:rPr lang="en-US" altLang="x-none" b="1" dirty="0"/>
              <a:t>(56)=2</a:t>
            </a:r>
            <a:r>
              <a:rPr lang="en-US" altLang="x-none" b="1" dirty="0">
                <a:solidFill>
                  <a:schemeClr val="hlink"/>
                </a:solidFill>
              </a:rPr>
              <a:t> </a:t>
            </a:r>
            <a:endParaRPr lang="en-US" altLang="x-none" b="1" dirty="0"/>
          </a:p>
          <a:p>
            <a:pPr marL="533400" lvl="1" indent="0">
              <a:lnSpc>
                <a:spcPct val="110000"/>
              </a:lnSpc>
              <a:buClrTx/>
              <a:buNone/>
            </a:pPr>
            <a:r>
              <a:rPr lang="en-US" altLang="x-none" b="1" dirty="0"/>
              <a:t>H(23)=23  MOD 7=2      </a:t>
            </a:r>
            <a:r>
              <a:rPr lang="zh-CN" altLang="en-US" b="1" dirty="0">
                <a:solidFill>
                  <a:schemeClr val="hlink"/>
                </a:solidFill>
              </a:rPr>
              <a:t>冲突</a:t>
            </a:r>
            <a:r>
              <a:rPr lang="zh-CN" altLang="en-US" b="1" dirty="0"/>
              <a:t>      </a:t>
            </a:r>
            <a:r>
              <a:rPr lang="en-US" altLang="x-none" b="1" dirty="0"/>
              <a:t>H</a:t>
            </a:r>
            <a:r>
              <a:rPr lang="en-US" altLang="x-none" b="1" baseline="-20000" dirty="0"/>
              <a:t>1</a:t>
            </a:r>
            <a:r>
              <a:rPr lang="en-US" altLang="x-none" b="1" dirty="0"/>
              <a:t>(23)=3</a:t>
            </a:r>
            <a:endParaRPr lang="en-US" altLang="x-none" b="1" dirty="0"/>
          </a:p>
          <a:p>
            <a:pPr marL="0" indent="0">
              <a:lnSpc>
                <a:spcPct val="110000"/>
              </a:lnSpc>
              <a:buNone/>
            </a:pPr>
            <a:r>
              <a:rPr lang="zh-CN" altLang="en-US" b="1" dirty="0">
                <a:solidFill>
                  <a:schemeClr val="folHlink"/>
                </a:solidFill>
                <a:sym typeface="Symbol" panose="05050102010706020507" pitchFamily="2" charset="2"/>
              </a:rPr>
              <a:t>二次探测法的特点</a:t>
            </a:r>
            <a:endParaRPr lang="zh-CN" altLang="en-US" b="1" dirty="0">
              <a:solidFill>
                <a:schemeClr val="folHlink"/>
              </a:solidFill>
              <a:sym typeface="Symbol" panose="05050102010706020507" pitchFamily="2" charset="2"/>
            </a:endParaRPr>
          </a:p>
          <a:p>
            <a:pPr marL="533400" lvl="1" indent="0">
              <a:lnSpc>
                <a:spcPct val="110000"/>
              </a:lnSpc>
              <a:buNone/>
            </a:pPr>
            <a:r>
              <a:rPr lang="zh-CN" altLang="en-US" b="1" dirty="0">
                <a:solidFill>
                  <a:schemeClr val="folHlink"/>
                </a:solidFill>
              </a:rPr>
              <a:t>◆</a:t>
            </a:r>
            <a:r>
              <a:rPr lang="zh-CN" altLang="en-US" b="1" dirty="0">
                <a:solidFill>
                  <a:schemeClr val="hlink"/>
                </a:solidFill>
              </a:rPr>
              <a:t> </a:t>
            </a:r>
            <a:r>
              <a:rPr lang="zh-CN" altLang="en-US" b="1" dirty="0">
                <a:solidFill>
                  <a:schemeClr val="folHlink"/>
                </a:solidFill>
              </a:rPr>
              <a:t>优点</a:t>
            </a:r>
            <a:r>
              <a:rPr lang="zh-CN" altLang="en-US" b="1" dirty="0">
                <a:sym typeface="Symbol" panose="05050102010706020507" pitchFamily="2" charset="2"/>
              </a:rPr>
              <a:t>：探测序列跳跃式地散列到整个表中</a:t>
            </a:r>
            <a:r>
              <a:rPr lang="zh-CN" altLang="en-US" b="1" dirty="0"/>
              <a:t>，不易产生冲突的“</a:t>
            </a:r>
            <a:r>
              <a:rPr lang="zh-CN" altLang="en-US" b="1" dirty="0">
                <a:solidFill>
                  <a:schemeClr val="accent1"/>
                </a:solidFill>
              </a:rPr>
              <a:t>聚集</a:t>
            </a:r>
            <a:r>
              <a:rPr lang="zh-CN" altLang="en-US" b="1" dirty="0"/>
              <a:t>”现象；</a:t>
            </a:r>
            <a:endParaRPr lang="zh-CN" altLang="en-US" b="1" dirty="0"/>
          </a:p>
          <a:p>
            <a:pPr marL="533400" lvl="1" indent="0">
              <a:lnSpc>
                <a:spcPct val="110000"/>
              </a:lnSpc>
              <a:buNone/>
            </a:pPr>
            <a:r>
              <a:rPr lang="zh-CN" altLang="en-US" b="1" dirty="0">
                <a:solidFill>
                  <a:schemeClr val="folHlink"/>
                </a:solidFill>
              </a:rPr>
              <a:t>◆</a:t>
            </a:r>
            <a:r>
              <a:rPr lang="zh-CN" altLang="en-US" b="1" dirty="0">
                <a:solidFill>
                  <a:schemeClr val="hlink"/>
                </a:solidFill>
              </a:rPr>
              <a:t> </a:t>
            </a:r>
            <a:r>
              <a:rPr lang="zh-CN" altLang="en-US" b="1" dirty="0">
                <a:solidFill>
                  <a:schemeClr val="folHlink"/>
                </a:solidFill>
              </a:rPr>
              <a:t>缺点</a:t>
            </a:r>
            <a:r>
              <a:rPr lang="zh-CN" altLang="en-US" b="1" dirty="0">
                <a:sym typeface="Symbol" panose="05050102010706020507" pitchFamily="2" charset="2"/>
              </a:rPr>
              <a:t>：不能保证探测到散列表的所有地址</a:t>
            </a:r>
            <a:r>
              <a:rPr lang="zh-CN" altLang="en-US" b="1" dirty="0"/>
              <a:t>。</a:t>
            </a:r>
            <a:endParaRPr lang="zh-CN" altLang="en-US" b="1" dirty="0"/>
          </a:p>
        </p:txBody>
      </p:sp>
      <p:grpSp>
        <p:nvGrpSpPr>
          <p:cNvPr id="684034" name="组合 730114"/>
          <p:cNvGrpSpPr/>
          <p:nvPr/>
        </p:nvGrpSpPr>
        <p:grpSpPr>
          <a:xfrm>
            <a:off x="3505200" y="5876925"/>
            <a:ext cx="4102100" cy="812800"/>
            <a:chOff x="0" y="0"/>
            <a:chExt cx="2584" cy="512"/>
          </a:xfrm>
        </p:grpSpPr>
        <p:grpSp>
          <p:nvGrpSpPr>
            <p:cNvPr id="684035" name="组合 730115"/>
            <p:cNvGrpSpPr/>
            <p:nvPr/>
          </p:nvGrpSpPr>
          <p:grpSpPr>
            <a:xfrm>
              <a:off x="0" y="240"/>
              <a:ext cx="2584" cy="272"/>
              <a:chOff x="0" y="0"/>
              <a:chExt cx="2584" cy="272"/>
            </a:xfrm>
          </p:grpSpPr>
          <p:sp>
            <p:nvSpPr>
              <p:cNvPr id="684036" name="矩形 730116"/>
              <p:cNvSpPr/>
              <p:nvPr/>
            </p:nvSpPr>
            <p:spPr>
              <a:xfrm>
                <a:off x="0" y="0"/>
                <a:ext cx="2584" cy="272"/>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800" b="1" dirty="0">
                    <a:latin typeface="Times New Roman" panose="02020603050405020304" pitchFamily="2" charset="0"/>
                    <a:ea typeface="宋体" panose="02010600030101010101" pitchFamily="2" charset="-122"/>
                  </a:rPr>
                  <a:t>14  15   </a:t>
                </a:r>
                <a:r>
                  <a:rPr lang="en-US" altLang="x-none" sz="2800" b="1" dirty="0">
                    <a:solidFill>
                      <a:schemeClr val="hlink"/>
                    </a:solidFill>
                    <a:latin typeface="Times New Roman" panose="02020603050405020304" pitchFamily="2" charset="0"/>
                    <a:ea typeface="宋体" panose="02010600030101010101" pitchFamily="2" charset="-122"/>
                  </a:rPr>
                  <a:t>56</a:t>
                </a:r>
                <a:r>
                  <a:rPr lang="en-US" altLang="x-none" sz="2800" b="1" dirty="0">
                    <a:latin typeface="Times New Roman" panose="02020603050405020304" pitchFamily="2" charset="0"/>
                    <a:ea typeface="宋体" panose="02010600030101010101" pitchFamily="2" charset="-122"/>
                  </a:rPr>
                  <a:t>   </a:t>
                </a:r>
                <a:r>
                  <a:rPr lang="en-US" altLang="x-none" sz="2800" b="1" dirty="0">
                    <a:solidFill>
                      <a:schemeClr val="folHlink"/>
                    </a:solidFill>
                    <a:latin typeface="Times New Roman" panose="02020603050405020304" pitchFamily="2" charset="0"/>
                    <a:ea typeface="宋体" panose="02010600030101010101" pitchFamily="2" charset="-122"/>
                  </a:rPr>
                  <a:t>23 </a:t>
                </a:r>
                <a:r>
                  <a:rPr lang="en-US" altLang="x-none" sz="2800" b="1" dirty="0">
                    <a:solidFill>
                      <a:schemeClr val="hlink"/>
                    </a:solidFill>
                    <a:latin typeface="Times New Roman" panose="02020603050405020304" pitchFamily="2" charset="0"/>
                    <a:ea typeface="宋体" panose="02010600030101010101" pitchFamily="2" charset="-122"/>
                  </a:rPr>
                  <a:t>  </a:t>
                </a:r>
                <a:r>
                  <a:rPr lang="en-US" altLang="x-none" sz="2800" b="1" dirty="0">
                    <a:solidFill>
                      <a:schemeClr val="accent1"/>
                    </a:solidFill>
                    <a:latin typeface="Times New Roman" panose="02020603050405020304" pitchFamily="2" charset="0"/>
                    <a:ea typeface="宋体" panose="02010600030101010101" pitchFamily="2" charset="-122"/>
                  </a:rPr>
                  <a:t>28</a:t>
                </a:r>
                <a:r>
                  <a:rPr lang="en-US" altLang="x-none" sz="2800" b="1" dirty="0">
                    <a:latin typeface="Times New Roman" panose="02020603050405020304" pitchFamily="2" charset="0"/>
                    <a:ea typeface="宋体" panose="02010600030101010101" pitchFamily="2" charset="-122"/>
                  </a:rPr>
                  <a:t>   26</a:t>
                </a:r>
                <a:endParaRPr lang="en-US" altLang="x-none" sz="2800" b="1" dirty="0">
                  <a:solidFill>
                    <a:schemeClr val="hlink"/>
                  </a:solidFill>
                  <a:latin typeface="Times New Roman" panose="02020603050405020304" pitchFamily="2" charset="0"/>
                  <a:ea typeface="宋体" panose="02010600030101010101" pitchFamily="2" charset="-122"/>
                </a:endParaRPr>
              </a:p>
            </p:txBody>
          </p:sp>
          <p:sp>
            <p:nvSpPr>
              <p:cNvPr id="684037" name="直接连接符 730117"/>
              <p:cNvSpPr/>
              <p:nvPr/>
            </p:nvSpPr>
            <p:spPr>
              <a:xfrm>
                <a:off x="288" y="0"/>
                <a:ext cx="0" cy="272"/>
              </a:xfrm>
              <a:prstGeom prst="line">
                <a:avLst/>
              </a:prstGeom>
              <a:ln w="9525" cap="flat" cmpd="sng">
                <a:solidFill>
                  <a:schemeClr val="tx1"/>
                </a:solidFill>
                <a:prstDash val="solid"/>
                <a:round/>
                <a:headEnd type="none" w="med" len="med"/>
                <a:tailEnd type="none" w="med" len="med"/>
              </a:ln>
            </p:spPr>
          </p:sp>
          <p:sp>
            <p:nvSpPr>
              <p:cNvPr id="684038" name="直接连接符 730118"/>
              <p:cNvSpPr/>
              <p:nvPr/>
            </p:nvSpPr>
            <p:spPr>
              <a:xfrm>
                <a:off x="672" y="0"/>
                <a:ext cx="0" cy="272"/>
              </a:xfrm>
              <a:prstGeom prst="line">
                <a:avLst/>
              </a:prstGeom>
              <a:ln w="9525" cap="flat" cmpd="sng">
                <a:solidFill>
                  <a:schemeClr val="tx1"/>
                </a:solidFill>
                <a:prstDash val="solid"/>
                <a:round/>
                <a:headEnd type="none" w="med" len="med"/>
                <a:tailEnd type="none" w="med" len="med"/>
              </a:ln>
            </p:spPr>
          </p:sp>
          <p:sp>
            <p:nvSpPr>
              <p:cNvPr id="684039" name="直接连接符 730119"/>
              <p:cNvSpPr/>
              <p:nvPr/>
            </p:nvSpPr>
            <p:spPr>
              <a:xfrm>
                <a:off x="1056" y="0"/>
                <a:ext cx="0" cy="272"/>
              </a:xfrm>
              <a:prstGeom prst="line">
                <a:avLst/>
              </a:prstGeom>
              <a:ln w="9525" cap="flat" cmpd="sng">
                <a:solidFill>
                  <a:schemeClr val="tx1"/>
                </a:solidFill>
                <a:prstDash val="solid"/>
                <a:round/>
                <a:headEnd type="none" w="med" len="med"/>
                <a:tailEnd type="none" w="med" len="med"/>
              </a:ln>
            </p:spPr>
          </p:sp>
          <p:sp>
            <p:nvSpPr>
              <p:cNvPr id="684040" name="直接连接符 730120"/>
              <p:cNvSpPr/>
              <p:nvPr/>
            </p:nvSpPr>
            <p:spPr>
              <a:xfrm>
                <a:off x="1464" y="0"/>
                <a:ext cx="0" cy="272"/>
              </a:xfrm>
              <a:prstGeom prst="line">
                <a:avLst/>
              </a:prstGeom>
              <a:ln w="9525" cap="flat" cmpd="sng">
                <a:solidFill>
                  <a:schemeClr val="tx1"/>
                </a:solidFill>
                <a:prstDash val="solid"/>
                <a:round/>
                <a:headEnd type="none" w="med" len="med"/>
                <a:tailEnd type="none" w="med" len="med"/>
              </a:ln>
            </p:spPr>
          </p:sp>
          <p:sp>
            <p:nvSpPr>
              <p:cNvPr id="684041" name="直接连接符 730121"/>
              <p:cNvSpPr/>
              <p:nvPr/>
            </p:nvSpPr>
            <p:spPr>
              <a:xfrm>
                <a:off x="1888" y="0"/>
                <a:ext cx="0" cy="272"/>
              </a:xfrm>
              <a:prstGeom prst="line">
                <a:avLst/>
              </a:prstGeom>
              <a:ln w="9525" cap="flat" cmpd="sng">
                <a:solidFill>
                  <a:schemeClr val="tx1"/>
                </a:solidFill>
                <a:prstDash val="solid"/>
                <a:round/>
                <a:headEnd type="none" w="med" len="med"/>
                <a:tailEnd type="none" w="med" len="med"/>
              </a:ln>
            </p:spPr>
          </p:sp>
          <p:sp>
            <p:nvSpPr>
              <p:cNvPr id="684042" name="直接连接符 730122"/>
              <p:cNvSpPr/>
              <p:nvPr/>
            </p:nvSpPr>
            <p:spPr>
              <a:xfrm>
                <a:off x="2256" y="0"/>
                <a:ext cx="0" cy="272"/>
              </a:xfrm>
              <a:prstGeom prst="line">
                <a:avLst/>
              </a:prstGeom>
              <a:ln w="9525" cap="flat" cmpd="sng">
                <a:solidFill>
                  <a:schemeClr val="tx1"/>
                </a:solidFill>
                <a:prstDash val="solid"/>
                <a:round/>
                <a:headEnd type="none" w="med" len="med"/>
                <a:tailEnd type="none" w="med" len="med"/>
              </a:ln>
            </p:spPr>
          </p:sp>
        </p:grpSp>
        <p:sp>
          <p:nvSpPr>
            <p:cNvPr id="684043" name="矩形 730123"/>
            <p:cNvSpPr/>
            <p:nvPr/>
          </p:nvSpPr>
          <p:spPr>
            <a:xfrm>
              <a:off x="16" y="0"/>
              <a:ext cx="2539" cy="227"/>
            </a:xfrm>
            <a:prstGeom prst="rect">
              <a:avLst/>
            </a:prstGeom>
            <a:noFill/>
            <a:ln w="9525">
              <a:noFill/>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0    1      2       3      4      5     6</a:t>
              </a:r>
              <a:endParaRPr lang="en-US" altLang="x-none" sz="2400" b="1" dirty="0">
                <a:latin typeface="Times New Roman" panose="02020603050405020304" pitchFamily="2"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0114">
                                            <p:txEl>
                                              <p:charRg st="0" end="47"/>
                                            </p:txEl>
                                          </p:spTgt>
                                        </p:tgtEl>
                                        <p:attrNameLst>
                                          <p:attrName>style.visibility</p:attrName>
                                        </p:attrNameLst>
                                      </p:cBhvr>
                                      <p:to>
                                        <p:strVal val="visible"/>
                                      </p:to>
                                    </p:set>
                                    <p:anim calcmode="lin" valueType="num">
                                      <p:cBhvr additive="base">
                                        <p:cTn id="7" dur="500" fill="hold"/>
                                        <p:tgtEl>
                                          <p:spTgt spid="730114">
                                            <p:txEl>
                                              <p:charRg st="0" end="4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30114">
                                            <p:txEl>
                                              <p:charRg st="0" end="4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30114">
                                            <p:txEl>
                                              <p:charRg st="47" end="56"/>
                                            </p:txEl>
                                          </p:spTgt>
                                        </p:tgtEl>
                                        <p:attrNameLst>
                                          <p:attrName>style.visibility</p:attrName>
                                        </p:attrNameLst>
                                      </p:cBhvr>
                                      <p:to>
                                        <p:strVal val="visible"/>
                                      </p:to>
                                    </p:set>
                                    <p:anim calcmode="lin" valueType="num">
                                      <p:cBhvr additive="base">
                                        <p:cTn id="13" dur="500" fill="hold"/>
                                        <p:tgtEl>
                                          <p:spTgt spid="730114">
                                            <p:txEl>
                                              <p:charRg st="47" end="5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30114">
                                            <p:txEl>
                                              <p:charRg st="47" end="5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30114">
                                            <p:txEl>
                                              <p:charRg st="56" end="74"/>
                                            </p:txEl>
                                          </p:spTgt>
                                        </p:tgtEl>
                                        <p:attrNameLst>
                                          <p:attrName>style.visibility</p:attrName>
                                        </p:attrNameLst>
                                      </p:cBhvr>
                                      <p:to>
                                        <p:strVal val="visible"/>
                                      </p:to>
                                    </p:set>
                                    <p:anim calcmode="lin" valueType="num">
                                      <p:cBhvr additive="base">
                                        <p:cTn id="19" dur="500" fill="hold"/>
                                        <p:tgtEl>
                                          <p:spTgt spid="730114">
                                            <p:txEl>
                                              <p:charRg st="56" end="7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30114">
                                            <p:txEl>
                                              <p:charRg st="56" end="7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30114">
                                            <p:txEl>
                                              <p:charRg st="74" end="121"/>
                                            </p:txEl>
                                          </p:spTgt>
                                        </p:tgtEl>
                                        <p:attrNameLst>
                                          <p:attrName>style.visibility</p:attrName>
                                        </p:attrNameLst>
                                      </p:cBhvr>
                                      <p:to>
                                        <p:strVal val="visible"/>
                                      </p:to>
                                    </p:set>
                                    <p:anim calcmode="lin" valueType="num">
                                      <p:cBhvr additive="base">
                                        <p:cTn id="25" dur="500" fill="hold"/>
                                        <p:tgtEl>
                                          <p:spTgt spid="730114">
                                            <p:txEl>
                                              <p:charRg st="74" end="12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30114">
                                            <p:txEl>
                                              <p:charRg st="74" end="12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30114">
                                            <p:txEl>
                                              <p:charRg st="121" end="170"/>
                                            </p:txEl>
                                          </p:spTgt>
                                        </p:tgtEl>
                                        <p:attrNameLst>
                                          <p:attrName>style.visibility</p:attrName>
                                        </p:attrNameLst>
                                      </p:cBhvr>
                                      <p:to>
                                        <p:strVal val="visible"/>
                                      </p:to>
                                    </p:set>
                                    <p:anim calcmode="lin" valueType="num">
                                      <p:cBhvr additive="base">
                                        <p:cTn id="31" dur="500" fill="hold"/>
                                        <p:tgtEl>
                                          <p:spTgt spid="730114">
                                            <p:txEl>
                                              <p:charRg st="121" end="17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30114">
                                            <p:txEl>
                                              <p:charRg st="121" end="17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1"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30114">
                                            <p:txEl>
                                              <p:charRg st="170" end="210"/>
                                            </p:txEl>
                                          </p:spTgt>
                                        </p:tgtEl>
                                        <p:attrNameLst>
                                          <p:attrName>style.visibility</p:attrName>
                                        </p:attrNameLst>
                                      </p:cBhvr>
                                      <p:to>
                                        <p:strVal val="visible"/>
                                      </p:to>
                                    </p:set>
                                    <p:anim calcmode="lin" valueType="num">
                                      <p:cBhvr additive="base">
                                        <p:cTn id="37" dur="500" fill="hold"/>
                                        <p:tgtEl>
                                          <p:spTgt spid="730114">
                                            <p:txEl>
                                              <p:charRg st="170" end="21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30114">
                                            <p:txEl>
                                              <p:charRg st="170" end="21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1"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30114">
                                            <p:txEl>
                                              <p:charRg st="210" end="219"/>
                                            </p:txEl>
                                          </p:spTgt>
                                        </p:tgtEl>
                                        <p:attrNameLst>
                                          <p:attrName>style.visibility</p:attrName>
                                        </p:attrNameLst>
                                      </p:cBhvr>
                                      <p:to>
                                        <p:strVal val="visible"/>
                                      </p:to>
                                    </p:set>
                                    <p:anim calcmode="lin" valueType="num">
                                      <p:cBhvr additive="base">
                                        <p:cTn id="43" dur="500" fill="hold"/>
                                        <p:tgtEl>
                                          <p:spTgt spid="730114">
                                            <p:txEl>
                                              <p:charRg st="210" end="219"/>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30114">
                                            <p:txEl>
                                              <p:charRg st="210" end="21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1" name="WHOOSH.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30114">
                                            <p:txEl>
                                              <p:charRg st="219" end="255"/>
                                            </p:txEl>
                                          </p:spTgt>
                                        </p:tgtEl>
                                        <p:attrNameLst>
                                          <p:attrName>style.visibility</p:attrName>
                                        </p:attrNameLst>
                                      </p:cBhvr>
                                      <p:to>
                                        <p:strVal val="visible"/>
                                      </p:to>
                                    </p:set>
                                    <p:anim calcmode="lin" valueType="num">
                                      <p:cBhvr additive="base">
                                        <p:cTn id="49" dur="500" fill="hold"/>
                                        <p:tgtEl>
                                          <p:spTgt spid="730114">
                                            <p:txEl>
                                              <p:charRg st="219" end="255"/>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30114">
                                            <p:txEl>
                                              <p:charRg st="219" end="25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1" name="WHOOSH.WAV"/>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730114">
                                            <p:txEl>
                                              <p:charRg st="255" end="277"/>
                                            </p:txEl>
                                          </p:spTgt>
                                        </p:tgtEl>
                                        <p:attrNameLst>
                                          <p:attrName>style.visibility</p:attrName>
                                        </p:attrNameLst>
                                      </p:cBhvr>
                                      <p:to>
                                        <p:strVal val="visible"/>
                                      </p:to>
                                    </p:set>
                                    <p:anim calcmode="lin" valueType="num">
                                      <p:cBhvr additive="base">
                                        <p:cTn id="55" dur="500" fill="hold"/>
                                        <p:tgtEl>
                                          <p:spTgt spid="730114">
                                            <p:txEl>
                                              <p:charRg st="255" end="27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730114">
                                            <p:txEl>
                                              <p:charRg st="255" end="27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14" grpId="0" bldLvl="5"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1138" name="矩形 731137"/>
          <p:cNvSpPr/>
          <p:nvPr/>
        </p:nvSpPr>
        <p:spPr>
          <a:xfrm>
            <a:off x="1676400" y="188913"/>
            <a:ext cx="8812213" cy="5976937"/>
          </a:xfrm>
          <a:prstGeom prst="rect">
            <a:avLst/>
          </a:prstGeom>
          <a:noFill/>
          <a:ln w="9525">
            <a:noFill/>
          </a:ln>
        </p:spPr>
        <p:txBody>
          <a:bodyPr anchor="t"/>
          <a:p>
            <a:pPr>
              <a:lnSpc>
                <a:spcPct val="110000"/>
              </a:lnSpc>
              <a:spcBef>
                <a:spcPct val="20000"/>
              </a:spcBef>
              <a:spcAft>
                <a:spcPct val="10000"/>
              </a:spcAft>
              <a:buClr>
                <a:schemeClr val="accent2"/>
              </a:buClr>
              <a:buSzPct val="80000"/>
              <a:buFont typeface="Wingdings" panose="05000000000000000000" pitchFamily="2" charset="2"/>
              <a:buNone/>
            </a:pPr>
            <a:r>
              <a:rPr lang="zh-CN" altLang="en-US" sz="3600" b="1" dirty="0">
                <a:solidFill>
                  <a:schemeClr val="folHlink"/>
                </a:solidFill>
                <a:latin typeface="Times New Roman" panose="02020603050405020304" pitchFamily="2" charset="0"/>
                <a:ea typeface="宋体" panose="02010600030101010101" pitchFamily="2" charset="-122"/>
                <a:sym typeface="Symbol" panose="05050102010706020507" pitchFamily="2" charset="2"/>
              </a:rPr>
              <a:t>⑶   </a:t>
            </a:r>
            <a:r>
              <a:rPr lang="zh-CN" altLang="en-US" sz="3600" b="1" dirty="0">
                <a:solidFill>
                  <a:schemeClr val="folHlink"/>
                </a:solidFill>
                <a:latin typeface="Times New Roman" panose="02020603050405020304" pitchFamily="2" charset="0"/>
                <a:ea typeface="楷体_GB2312" pitchFamily="1" charset="-122"/>
                <a:sym typeface="Symbol" panose="05050102010706020507" pitchFamily="2" charset="2"/>
              </a:rPr>
              <a:t>伪随机探测法</a:t>
            </a:r>
            <a:endParaRPr lang="zh-CN" altLang="en-US" sz="3600" b="1" dirty="0">
              <a:solidFill>
                <a:schemeClr val="folHlink"/>
              </a:solidFill>
              <a:latin typeface="Times New Roman" panose="02020603050405020304" pitchFamily="2" charset="0"/>
              <a:ea typeface="楷体_GB2312" pitchFamily="1" charset="-122"/>
              <a:sym typeface="Symbol" panose="05050102010706020507" pitchFamily="2" charset="2"/>
            </a:endParaRP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sym typeface="Symbol" panose="05050102010706020507" pitchFamily="2" charset="2"/>
              </a:rPr>
              <a:t>       增量序列使用一个伪随机函数来产生一个落在闭区间</a:t>
            </a:r>
            <a:r>
              <a:rPr lang="en-US" altLang="x-none" sz="2800" b="1" dirty="0">
                <a:latin typeface="Times New Roman" panose="02020603050405020304" pitchFamily="2" charset="0"/>
                <a:ea typeface="宋体" panose="02010600030101010101" pitchFamily="2" charset="-122"/>
                <a:sym typeface="Symbol" panose="05050102010706020507" pitchFamily="2" charset="2"/>
              </a:rPr>
              <a:t>[1</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sym typeface="Symbol" panose="05050102010706020507" pitchFamily="2" charset="2"/>
              </a:rPr>
              <a:t>m-1]</a:t>
            </a:r>
            <a:r>
              <a:rPr lang="zh-CN" altLang="en-US" sz="2800" b="1" dirty="0">
                <a:latin typeface="Times New Roman" panose="02020603050405020304" pitchFamily="2" charset="0"/>
                <a:ea typeface="宋体" panose="02010600030101010101" pitchFamily="2" charset="-122"/>
                <a:sym typeface="Symbol" panose="05050102010706020507" pitchFamily="2" charset="2"/>
              </a:rPr>
              <a:t>的随机序列</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pPr>
            <a:r>
              <a:rPr lang="zh-CN" altLang="en-US" sz="2800" b="1" dirty="0">
                <a:latin typeface="Times New Roman" panose="02020603050405020304" pitchFamily="2" charset="0"/>
                <a:ea typeface="宋体" panose="02010600030101010101" pitchFamily="2" charset="-122"/>
              </a:rPr>
              <a:t>例</a:t>
            </a:r>
            <a:r>
              <a:rPr lang="en-US" altLang="x-none" sz="2800" b="1" dirty="0">
                <a:latin typeface="Times New Roman" panose="02020603050405020304" pitchFamily="2" charset="0"/>
                <a:ea typeface="宋体" panose="02010600030101010101" pitchFamily="2" charset="-122"/>
              </a:rPr>
              <a:t>2 </a:t>
            </a:r>
            <a:r>
              <a:rPr lang="zh-CN" altLang="en-US" sz="2800" b="1" dirty="0">
                <a:latin typeface="Times New Roman" panose="02020603050405020304" pitchFamily="2" charset="0"/>
                <a:ea typeface="宋体" panose="02010600030101010101" pitchFamily="2" charset="-122"/>
                <a:sym typeface="Symbol" panose="05050102010706020507" pitchFamily="2" charset="2"/>
              </a:rPr>
              <a:t>：</a:t>
            </a:r>
            <a:r>
              <a:rPr lang="zh-CN" altLang="en-US" sz="2800" b="1" dirty="0">
                <a:latin typeface="Times New Roman" panose="02020603050405020304" pitchFamily="2" charset="0"/>
                <a:ea typeface="宋体" panose="02010600030101010101" pitchFamily="2" charset="-122"/>
              </a:rPr>
              <a:t> 表长为</a:t>
            </a:r>
            <a:r>
              <a:rPr lang="en-US" altLang="x-none" sz="2800" b="1" dirty="0">
                <a:latin typeface="Times New Roman" panose="02020603050405020304" pitchFamily="2" charset="0"/>
                <a:ea typeface="宋体" panose="02010600030101010101" pitchFamily="2" charset="-122"/>
              </a:rPr>
              <a:t>11</a:t>
            </a:r>
            <a:r>
              <a:rPr lang="zh-CN" altLang="en-US" sz="2800" b="1" dirty="0">
                <a:latin typeface="Times New Roman" panose="02020603050405020304" pitchFamily="2" charset="0"/>
                <a:ea typeface="宋体" panose="02010600030101010101" pitchFamily="2" charset="-122"/>
              </a:rPr>
              <a:t>的哈希表中已填有关键字为</a:t>
            </a:r>
            <a:r>
              <a:rPr lang="en-US" altLang="x-none" sz="2800" b="1" dirty="0">
                <a:latin typeface="Times New Roman" panose="02020603050405020304" pitchFamily="2" charset="0"/>
                <a:ea typeface="宋体" panose="02010600030101010101" pitchFamily="2" charset="-122"/>
              </a:rPr>
              <a:t>17</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60</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29</a:t>
            </a:r>
            <a:r>
              <a:rPr lang="zh-CN" altLang="en-US" sz="2800" b="1" dirty="0">
                <a:latin typeface="Times New Roman" panose="02020603050405020304" pitchFamily="2" charset="0"/>
                <a:ea typeface="宋体" panose="02010600030101010101" pitchFamily="2" charset="-122"/>
              </a:rPr>
              <a:t>的记录，散列函数为</a:t>
            </a:r>
            <a:r>
              <a:rPr lang="en-US" altLang="x-none" sz="2800" b="1" dirty="0">
                <a:latin typeface="Times New Roman" panose="02020603050405020304" pitchFamily="2" charset="0"/>
                <a:ea typeface="宋体" panose="02010600030101010101" pitchFamily="2" charset="-122"/>
              </a:rPr>
              <a:t>H(key)=key  MOD  11 </a:t>
            </a:r>
            <a:r>
              <a:rPr lang="zh-CN" altLang="en-US" sz="2800" b="1" dirty="0">
                <a:latin typeface="Times New Roman" panose="02020603050405020304" pitchFamily="2" charset="0"/>
                <a:ea typeface="宋体" panose="02010600030101010101" pitchFamily="2" charset="-122"/>
              </a:rPr>
              <a:t>。 现有第4个记录，其关键字为38，按三种处理冲突的方法，将它填入表中。</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pPr>
            <a:r>
              <a:rPr lang="en-US" altLang="x-none" sz="2800" b="1" dirty="0">
                <a:latin typeface="Times New Roman" panose="02020603050405020304" pitchFamily="2" charset="0"/>
                <a:ea typeface="宋体" panose="02010600030101010101" pitchFamily="2" charset="-122"/>
              </a:rPr>
              <a:t>(</a:t>
            </a:r>
            <a:r>
              <a:rPr lang="en-US" altLang="x-none" sz="2800" b="1" dirty="0">
                <a:solidFill>
                  <a:schemeClr val="accent1"/>
                </a:solidFill>
                <a:latin typeface="Times New Roman" panose="02020603050405020304" pitchFamily="2" charset="0"/>
                <a:ea typeface="宋体" panose="02010600030101010101" pitchFamily="2" charset="-122"/>
              </a:rPr>
              <a:t>1</a:t>
            </a:r>
            <a:r>
              <a:rPr lang="en-US" altLang="x-none" sz="2800" b="1" dirty="0">
                <a:latin typeface="Times New Roman" panose="02020603050405020304" pitchFamily="2" charset="0"/>
                <a:ea typeface="宋体" panose="02010600030101010101" pitchFamily="2" charset="-122"/>
              </a:rPr>
              <a:t>)  H(38)=38 MOD 11=5    </a:t>
            </a:r>
            <a:r>
              <a:rPr lang="zh-CN" altLang="en-US" sz="2800" b="1" dirty="0">
                <a:latin typeface="Times New Roman" panose="02020603050405020304" pitchFamily="2" charset="0"/>
                <a:ea typeface="宋体" panose="02010600030101010101" pitchFamily="2" charset="-122"/>
              </a:rPr>
              <a:t>冲突</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pP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H1=(5+1) MOD 11=6    </a:t>
            </a:r>
            <a:r>
              <a:rPr lang="zh-CN" altLang="en-US" sz="2800" b="1" dirty="0">
                <a:latin typeface="Times New Roman" panose="02020603050405020304" pitchFamily="2" charset="0"/>
                <a:ea typeface="宋体" panose="02010600030101010101" pitchFamily="2" charset="-122"/>
              </a:rPr>
              <a:t>冲突</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pP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H2=(5+2) MOD 11=7    </a:t>
            </a:r>
            <a:r>
              <a:rPr lang="zh-CN" altLang="en-US" sz="2800" b="1" dirty="0">
                <a:latin typeface="Times New Roman" panose="02020603050405020304" pitchFamily="2" charset="0"/>
                <a:ea typeface="宋体" panose="02010600030101010101" pitchFamily="2" charset="-122"/>
              </a:rPr>
              <a:t>冲突</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pP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H3=(5+3) MOD 11=8    </a:t>
            </a:r>
            <a:r>
              <a:rPr lang="zh-CN" altLang="en-US" sz="2800" b="1" dirty="0">
                <a:latin typeface="Times New Roman" panose="02020603050405020304" pitchFamily="2" charset="0"/>
                <a:ea typeface="宋体" panose="02010600030101010101" pitchFamily="2" charset="-122"/>
              </a:rPr>
              <a:t>不冲突</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1138">
                                            <p:txEl>
                                              <p:charRg st="0" end="11"/>
                                            </p:txEl>
                                          </p:spTgt>
                                        </p:tgtEl>
                                        <p:attrNameLst>
                                          <p:attrName>style.visibility</p:attrName>
                                        </p:attrNameLst>
                                      </p:cBhvr>
                                      <p:to>
                                        <p:strVal val="visible"/>
                                      </p:to>
                                    </p:set>
                                    <p:anim calcmode="lin" valueType="num">
                                      <p:cBhvr additive="base">
                                        <p:cTn id="7" dur="500" fill="hold"/>
                                        <p:tgtEl>
                                          <p:spTgt spid="731138">
                                            <p:txEl>
                                              <p:charRg st="0"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31138">
                                            <p:txEl>
                                              <p:charRg st="0" end="1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31138">
                                            <p:txEl>
                                              <p:charRg st="11" end="55"/>
                                            </p:txEl>
                                          </p:spTgt>
                                        </p:tgtEl>
                                        <p:attrNameLst>
                                          <p:attrName>style.visibility</p:attrName>
                                        </p:attrNameLst>
                                      </p:cBhvr>
                                      <p:to>
                                        <p:strVal val="visible"/>
                                      </p:to>
                                    </p:set>
                                    <p:anim calcmode="lin" valueType="num">
                                      <p:cBhvr additive="base">
                                        <p:cTn id="13" dur="500" fill="hold"/>
                                        <p:tgtEl>
                                          <p:spTgt spid="731138">
                                            <p:txEl>
                                              <p:charRg st="11" end="5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31138">
                                            <p:txEl>
                                              <p:charRg st="11" end="5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31138">
                                            <p:txEl>
                                              <p:charRg st="55" end="151"/>
                                            </p:txEl>
                                          </p:spTgt>
                                        </p:tgtEl>
                                        <p:attrNameLst>
                                          <p:attrName>style.visibility</p:attrName>
                                        </p:attrNameLst>
                                      </p:cBhvr>
                                      <p:to>
                                        <p:strVal val="visible"/>
                                      </p:to>
                                    </p:set>
                                    <p:anim calcmode="lin" valueType="num">
                                      <p:cBhvr additive="base">
                                        <p:cTn id="19" dur="500" fill="hold"/>
                                        <p:tgtEl>
                                          <p:spTgt spid="731138">
                                            <p:txEl>
                                              <p:charRg st="55" end="15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31138">
                                            <p:txEl>
                                              <p:charRg st="55" end="15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31138">
                                            <p:txEl>
                                              <p:charRg st="151" end="180"/>
                                            </p:txEl>
                                          </p:spTgt>
                                        </p:tgtEl>
                                        <p:attrNameLst>
                                          <p:attrName>style.visibility</p:attrName>
                                        </p:attrNameLst>
                                      </p:cBhvr>
                                      <p:to>
                                        <p:strVal val="visible"/>
                                      </p:to>
                                    </p:set>
                                    <p:anim calcmode="lin" valueType="num">
                                      <p:cBhvr additive="base">
                                        <p:cTn id="25" dur="500" fill="hold"/>
                                        <p:tgtEl>
                                          <p:spTgt spid="731138">
                                            <p:txEl>
                                              <p:charRg st="151" end="18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31138">
                                            <p:txEl>
                                              <p:charRg st="151" end="18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31138">
                                            <p:txEl>
                                              <p:charRg st="180" end="211"/>
                                            </p:txEl>
                                          </p:spTgt>
                                        </p:tgtEl>
                                        <p:attrNameLst>
                                          <p:attrName>style.visibility</p:attrName>
                                        </p:attrNameLst>
                                      </p:cBhvr>
                                      <p:to>
                                        <p:strVal val="visible"/>
                                      </p:to>
                                    </p:set>
                                    <p:anim calcmode="lin" valueType="num">
                                      <p:cBhvr additive="base">
                                        <p:cTn id="31" dur="500" fill="hold"/>
                                        <p:tgtEl>
                                          <p:spTgt spid="731138">
                                            <p:txEl>
                                              <p:charRg st="180" end="21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31138">
                                            <p:txEl>
                                              <p:charRg st="180" end="21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1"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31138">
                                            <p:txEl>
                                              <p:charRg st="211" end="242"/>
                                            </p:txEl>
                                          </p:spTgt>
                                        </p:tgtEl>
                                        <p:attrNameLst>
                                          <p:attrName>style.visibility</p:attrName>
                                        </p:attrNameLst>
                                      </p:cBhvr>
                                      <p:to>
                                        <p:strVal val="visible"/>
                                      </p:to>
                                    </p:set>
                                    <p:anim calcmode="lin" valueType="num">
                                      <p:cBhvr additive="base">
                                        <p:cTn id="37" dur="500" fill="hold"/>
                                        <p:tgtEl>
                                          <p:spTgt spid="731138">
                                            <p:txEl>
                                              <p:charRg st="211" end="24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31138">
                                            <p:txEl>
                                              <p:charRg st="211" end="24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1"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31138">
                                            <p:txEl>
                                              <p:charRg st="242" end="274"/>
                                            </p:txEl>
                                          </p:spTgt>
                                        </p:tgtEl>
                                        <p:attrNameLst>
                                          <p:attrName>style.visibility</p:attrName>
                                        </p:attrNameLst>
                                      </p:cBhvr>
                                      <p:to>
                                        <p:strVal val="visible"/>
                                      </p:to>
                                    </p:set>
                                    <p:anim calcmode="lin" valueType="num">
                                      <p:cBhvr additive="base">
                                        <p:cTn id="43" dur="500" fill="hold"/>
                                        <p:tgtEl>
                                          <p:spTgt spid="731138">
                                            <p:txEl>
                                              <p:charRg st="242" end="27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31138">
                                            <p:txEl>
                                              <p:charRg st="242" end="27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138" grpId="0" bldLvl="5"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2162" name="文本框 732161"/>
          <p:cNvSpPr txBox="1"/>
          <p:nvPr/>
        </p:nvSpPr>
        <p:spPr>
          <a:xfrm>
            <a:off x="1676400" y="152400"/>
            <a:ext cx="8839200" cy="2804160"/>
          </a:xfrm>
          <a:prstGeom prst="rect">
            <a:avLst/>
          </a:prstGeom>
          <a:noFill/>
          <a:ln w="9525">
            <a:noFill/>
          </a:ln>
        </p:spPr>
        <p:txBody>
          <a:bodyPr anchor="t">
            <a:spAutoFit/>
          </a:bodyPr>
          <a:p>
            <a:pPr>
              <a:lnSpc>
                <a:spcPct val="110000"/>
              </a:lnSpc>
              <a:spcBef>
                <a:spcPct val="20000"/>
              </a:spcBef>
            </a:pPr>
            <a:r>
              <a:rPr lang="en-US" altLang="x-none" sz="2800" b="1" dirty="0">
                <a:latin typeface="Times New Roman" panose="02020603050405020304" pitchFamily="2" charset="0"/>
                <a:ea typeface="宋体" panose="02010600030101010101" pitchFamily="2" charset="-122"/>
              </a:rPr>
              <a:t>(</a:t>
            </a:r>
            <a:r>
              <a:rPr lang="en-US" altLang="x-none" sz="2800" b="1" dirty="0">
                <a:solidFill>
                  <a:schemeClr val="folHlink"/>
                </a:solidFill>
                <a:latin typeface="Times New Roman" panose="02020603050405020304" pitchFamily="2" charset="0"/>
                <a:ea typeface="宋体" panose="02010600030101010101" pitchFamily="2" charset="-122"/>
              </a:rPr>
              <a:t>2</a:t>
            </a:r>
            <a:r>
              <a:rPr lang="en-US" altLang="x-none" sz="2800" b="1" dirty="0">
                <a:latin typeface="Times New Roman" panose="02020603050405020304" pitchFamily="2" charset="0"/>
                <a:ea typeface="宋体" panose="02010600030101010101" pitchFamily="2" charset="-122"/>
              </a:rPr>
              <a:t>)  H(38)=38 MOD 11=5      </a:t>
            </a:r>
            <a:r>
              <a:rPr lang="zh-CN" altLang="en-US" sz="2800" b="1" dirty="0">
                <a:latin typeface="Times New Roman" panose="02020603050405020304" pitchFamily="2" charset="0"/>
                <a:ea typeface="宋体" panose="02010600030101010101" pitchFamily="2" charset="-122"/>
              </a:rPr>
              <a:t>冲突</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pP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H</a:t>
            </a:r>
            <a:r>
              <a:rPr lang="en-US" altLang="x-none" sz="2800" b="1" baseline="-20000" dirty="0">
                <a:latin typeface="Times New Roman" panose="02020603050405020304" pitchFamily="2" charset="0"/>
                <a:ea typeface="宋体" panose="02010600030101010101" pitchFamily="2" charset="-122"/>
              </a:rPr>
              <a:t>1</a:t>
            </a:r>
            <a:r>
              <a:rPr lang="en-US" altLang="x-none" sz="2800" b="1" dirty="0">
                <a:latin typeface="Times New Roman" panose="02020603050405020304" pitchFamily="2" charset="0"/>
                <a:ea typeface="宋体" panose="02010600030101010101" pitchFamily="2" charset="-122"/>
              </a:rPr>
              <a:t>=(5+1</a:t>
            </a:r>
            <a:r>
              <a:rPr lang="en-US" altLang="x-none" sz="2800" b="1" dirty="0">
                <a:latin typeface="Times New Roman" panose="02020603050405020304" pitchFamily="2" charset="0"/>
                <a:ea typeface="宋体" panose="02010600030101010101" pitchFamily="2" charset="-122"/>
                <a:sym typeface="Symbol" panose="05050102010706020507" pitchFamily="2" charset="2"/>
              </a:rPr>
              <a:t>²</a:t>
            </a:r>
            <a:r>
              <a:rPr lang="en-US" altLang="x-none" sz="2800" b="1" dirty="0">
                <a:latin typeface="Times New Roman" panose="02020603050405020304" pitchFamily="2" charset="0"/>
                <a:ea typeface="宋体" panose="02010600030101010101" pitchFamily="2" charset="-122"/>
              </a:rPr>
              <a:t>) MOD 11=6    </a:t>
            </a:r>
            <a:r>
              <a:rPr lang="zh-CN" altLang="en-US" sz="2800" b="1" dirty="0">
                <a:latin typeface="Times New Roman" panose="02020603050405020304" pitchFamily="2" charset="0"/>
                <a:ea typeface="宋体" panose="02010600030101010101" pitchFamily="2" charset="-122"/>
              </a:rPr>
              <a:t>冲突</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pP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H</a:t>
            </a:r>
            <a:r>
              <a:rPr lang="en-US" altLang="x-none" sz="2800" b="1" baseline="-20000" dirty="0">
                <a:latin typeface="Times New Roman" panose="02020603050405020304" pitchFamily="2" charset="0"/>
                <a:ea typeface="宋体" panose="02010600030101010101" pitchFamily="2" charset="-122"/>
              </a:rPr>
              <a:t>2</a:t>
            </a:r>
            <a:r>
              <a:rPr lang="en-US" altLang="x-none" sz="2800" b="1" dirty="0">
                <a:latin typeface="Times New Roman" panose="02020603050405020304" pitchFamily="2" charset="0"/>
                <a:ea typeface="宋体" panose="02010600030101010101" pitchFamily="2" charset="-122"/>
              </a:rPr>
              <a:t>=(5-1</a:t>
            </a:r>
            <a:r>
              <a:rPr lang="en-US" altLang="x-none" sz="2800" b="1" dirty="0">
                <a:latin typeface="Times New Roman" panose="02020603050405020304" pitchFamily="2" charset="0"/>
                <a:ea typeface="宋体" panose="02010600030101010101" pitchFamily="2" charset="-122"/>
                <a:sym typeface="Symbol" panose="05050102010706020507" pitchFamily="2" charset="2"/>
              </a:rPr>
              <a:t>²</a:t>
            </a:r>
            <a:r>
              <a:rPr lang="en-US" altLang="x-none" sz="2800" b="1" dirty="0">
                <a:latin typeface="Times New Roman" panose="02020603050405020304" pitchFamily="2" charset="0"/>
                <a:ea typeface="宋体" panose="02010600030101010101" pitchFamily="2" charset="-122"/>
              </a:rPr>
              <a:t>) MOD 11=4     </a:t>
            </a:r>
            <a:r>
              <a:rPr lang="zh-CN" altLang="en-US" sz="2800" b="1" dirty="0">
                <a:latin typeface="Times New Roman" panose="02020603050405020304" pitchFamily="2" charset="0"/>
                <a:ea typeface="宋体" panose="02010600030101010101" pitchFamily="2" charset="-122"/>
              </a:rPr>
              <a:t>不冲突</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pPr>
            <a:r>
              <a:rPr lang="en-US" altLang="x-none" sz="2800" b="1" dirty="0">
                <a:latin typeface="Times New Roman" panose="02020603050405020304" pitchFamily="2" charset="0"/>
                <a:ea typeface="宋体" panose="02010600030101010101" pitchFamily="2" charset="-122"/>
              </a:rPr>
              <a:t>(</a:t>
            </a:r>
            <a:r>
              <a:rPr lang="en-US" altLang="x-none" sz="2800" b="1" dirty="0">
                <a:solidFill>
                  <a:srgbClr val="FF3300"/>
                </a:solidFill>
                <a:latin typeface="Times New Roman" panose="02020603050405020304" pitchFamily="2" charset="0"/>
                <a:ea typeface="宋体" panose="02010600030101010101" pitchFamily="2" charset="-122"/>
              </a:rPr>
              <a:t>3</a:t>
            </a:r>
            <a:r>
              <a:rPr lang="en-US" altLang="x-none" sz="2800" b="1" dirty="0">
                <a:latin typeface="Times New Roman" panose="02020603050405020304" pitchFamily="2" charset="0"/>
                <a:ea typeface="宋体" panose="02010600030101010101" pitchFamily="2" charset="-122"/>
              </a:rPr>
              <a:t>)  H(38)=38 MOD 11=5    </a:t>
            </a:r>
            <a:r>
              <a:rPr lang="zh-CN" altLang="en-US" sz="2800" b="1" dirty="0">
                <a:latin typeface="Times New Roman" panose="02020603050405020304" pitchFamily="2" charset="0"/>
                <a:ea typeface="宋体" panose="02010600030101010101" pitchFamily="2" charset="-122"/>
              </a:rPr>
              <a:t>冲突</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pPr>
            <a:r>
              <a:rPr lang="zh-CN" altLang="en-US" sz="2800" b="1" dirty="0">
                <a:latin typeface="Times New Roman" panose="02020603050405020304" pitchFamily="2" charset="0"/>
                <a:ea typeface="宋体" panose="02010600030101010101" pitchFamily="2" charset="-122"/>
              </a:rPr>
              <a:t>      设伪随机数序列为</a:t>
            </a:r>
            <a:r>
              <a:rPr lang="en-US" altLang="x-none" sz="2800" b="1" dirty="0">
                <a:latin typeface="Times New Roman" panose="02020603050405020304" pitchFamily="2" charset="0"/>
                <a:ea typeface="宋体" panose="02010600030101010101" pitchFamily="2" charset="-122"/>
              </a:rPr>
              <a:t>9</a:t>
            </a:r>
            <a:r>
              <a:rPr lang="zh-CN" altLang="en-US" sz="2800" b="1" dirty="0">
                <a:latin typeface="Times New Roman" panose="02020603050405020304" pitchFamily="2" charset="0"/>
                <a:ea typeface="宋体" panose="02010600030101010101" pitchFamily="2" charset="-122"/>
              </a:rPr>
              <a:t>，则</a:t>
            </a:r>
            <a:r>
              <a:rPr lang="en-US" altLang="x-none" sz="2800" b="1" dirty="0">
                <a:latin typeface="Times New Roman" panose="02020603050405020304" pitchFamily="2" charset="0"/>
                <a:ea typeface="宋体" panose="02010600030101010101" pitchFamily="2" charset="-122"/>
              </a:rPr>
              <a:t>H</a:t>
            </a:r>
            <a:r>
              <a:rPr lang="en-US" altLang="x-none" sz="2800" b="1" baseline="-20000" dirty="0">
                <a:latin typeface="Times New Roman" panose="02020603050405020304" pitchFamily="2" charset="0"/>
                <a:ea typeface="宋体" panose="02010600030101010101" pitchFamily="2" charset="-122"/>
              </a:rPr>
              <a:t>1</a:t>
            </a:r>
            <a:r>
              <a:rPr lang="en-US" altLang="x-none" sz="2800" b="1" dirty="0">
                <a:latin typeface="Times New Roman" panose="02020603050405020304" pitchFamily="2" charset="0"/>
                <a:ea typeface="宋体" panose="02010600030101010101" pitchFamily="2" charset="-122"/>
              </a:rPr>
              <a:t>=(5+9) MOD 11=3 </a:t>
            </a:r>
            <a:r>
              <a:rPr lang="zh-CN" altLang="en-US" sz="2800" b="1" dirty="0">
                <a:latin typeface="Times New Roman" panose="02020603050405020304" pitchFamily="2" charset="0"/>
                <a:ea typeface="宋体" panose="02010600030101010101" pitchFamily="2" charset="-122"/>
              </a:rPr>
              <a:t>不冲突</a:t>
            </a:r>
            <a:endParaRPr lang="zh-CN" altLang="en-US" sz="2800" b="1" dirty="0">
              <a:latin typeface="宋体" panose="02010600030101010101" pitchFamily="2" charset="-122"/>
              <a:ea typeface="宋体" panose="02010600030101010101" pitchFamily="2" charset="-122"/>
            </a:endParaRPr>
          </a:p>
        </p:txBody>
      </p:sp>
      <p:grpSp>
        <p:nvGrpSpPr>
          <p:cNvPr id="686082" name="组合 732162"/>
          <p:cNvGrpSpPr/>
          <p:nvPr/>
        </p:nvGrpSpPr>
        <p:grpSpPr>
          <a:xfrm>
            <a:off x="3935413" y="3068638"/>
            <a:ext cx="4256087" cy="698499"/>
            <a:chOff x="0" y="0"/>
            <a:chExt cx="2681" cy="440"/>
          </a:xfrm>
        </p:grpSpPr>
        <p:grpSp>
          <p:nvGrpSpPr>
            <p:cNvPr id="686083" name="组合 732163"/>
            <p:cNvGrpSpPr/>
            <p:nvPr/>
          </p:nvGrpSpPr>
          <p:grpSpPr>
            <a:xfrm>
              <a:off x="0" y="0"/>
              <a:ext cx="2681" cy="436"/>
              <a:chOff x="0" y="0"/>
              <a:chExt cx="2681" cy="436"/>
            </a:xfrm>
          </p:grpSpPr>
          <p:sp>
            <p:nvSpPr>
              <p:cNvPr id="686084" name="文本框 732164"/>
              <p:cNvSpPr txBox="1"/>
              <p:nvPr/>
            </p:nvSpPr>
            <p:spPr>
              <a:xfrm>
                <a:off x="34" y="0"/>
                <a:ext cx="2635" cy="251"/>
              </a:xfrm>
              <a:prstGeom prst="rect">
                <a:avLst/>
              </a:prstGeom>
              <a:noFill/>
              <a:ln w="9525">
                <a:noFill/>
              </a:ln>
            </p:spPr>
            <p:txBody>
              <a:bodyPr wrap="none" anchor="t">
                <a:spAutoFit/>
              </a:bodyPr>
              <a:p>
                <a:r>
                  <a:rPr lang="en-US" altLang="x-none" sz="2000" dirty="0">
                    <a:latin typeface="Times New Roman" panose="02020603050405020304" pitchFamily="2" charset="0"/>
                    <a:ea typeface="宋体" panose="02010600030101010101" pitchFamily="2" charset="-122"/>
                  </a:rPr>
                  <a:t>0    1    2    3    4    5    6    7    8    9   10</a:t>
                </a:r>
                <a:endParaRPr lang="en-US" altLang="x-none" sz="2000" dirty="0">
                  <a:latin typeface="Times New Roman" panose="02020603050405020304" pitchFamily="2" charset="0"/>
                  <a:ea typeface="宋体" panose="02010600030101010101" pitchFamily="2" charset="-122"/>
                </a:endParaRPr>
              </a:p>
            </p:txBody>
          </p:sp>
          <p:sp>
            <p:nvSpPr>
              <p:cNvPr id="686085" name="矩形 732165"/>
              <p:cNvSpPr/>
              <p:nvPr/>
            </p:nvSpPr>
            <p:spPr>
              <a:xfrm>
                <a:off x="0" y="193"/>
                <a:ext cx="2681" cy="238"/>
              </a:xfrm>
              <a:prstGeom prst="rect">
                <a:avLst/>
              </a:prstGeom>
              <a:noFill/>
              <a:ln w="9525" cap="flat" cmpd="sng">
                <a:solidFill>
                  <a:schemeClr val="tx1"/>
                </a:solidFill>
                <a:prstDash val="solid"/>
                <a:miter/>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686086" name="直接连接符 732166"/>
              <p:cNvSpPr/>
              <p:nvPr/>
            </p:nvSpPr>
            <p:spPr>
              <a:xfrm>
                <a:off x="237" y="193"/>
                <a:ext cx="0" cy="238"/>
              </a:xfrm>
              <a:prstGeom prst="line">
                <a:avLst/>
              </a:prstGeom>
              <a:ln w="9525" cap="flat" cmpd="sng">
                <a:solidFill>
                  <a:schemeClr val="tx1"/>
                </a:solidFill>
                <a:prstDash val="solid"/>
                <a:round/>
                <a:headEnd type="none" w="med" len="med"/>
                <a:tailEnd type="none" w="med" len="med"/>
              </a:ln>
            </p:spPr>
          </p:sp>
          <p:sp>
            <p:nvSpPr>
              <p:cNvPr id="686087" name="直接连接符 732167"/>
              <p:cNvSpPr/>
              <p:nvPr/>
            </p:nvSpPr>
            <p:spPr>
              <a:xfrm>
                <a:off x="480" y="193"/>
                <a:ext cx="0" cy="238"/>
              </a:xfrm>
              <a:prstGeom prst="line">
                <a:avLst/>
              </a:prstGeom>
              <a:ln w="9525" cap="flat" cmpd="sng">
                <a:solidFill>
                  <a:schemeClr val="tx1"/>
                </a:solidFill>
                <a:prstDash val="solid"/>
                <a:round/>
                <a:headEnd type="none" w="med" len="med"/>
                <a:tailEnd type="none" w="med" len="med"/>
              </a:ln>
            </p:spPr>
          </p:sp>
          <p:sp>
            <p:nvSpPr>
              <p:cNvPr id="686088" name="直接连接符 732168"/>
              <p:cNvSpPr/>
              <p:nvPr/>
            </p:nvSpPr>
            <p:spPr>
              <a:xfrm>
                <a:off x="724" y="193"/>
                <a:ext cx="0" cy="238"/>
              </a:xfrm>
              <a:prstGeom prst="line">
                <a:avLst/>
              </a:prstGeom>
              <a:ln w="9525" cap="flat" cmpd="sng">
                <a:solidFill>
                  <a:schemeClr val="tx1"/>
                </a:solidFill>
                <a:prstDash val="solid"/>
                <a:round/>
                <a:headEnd type="none" w="med" len="med"/>
                <a:tailEnd type="none" w="med" len="med"/>
              </a:ln>
            </p:spPr>
          </p:sp>
          <p:sp>
            <p:nvSpPr>
              <p:cNvPr id="686089" name="直接连接符 732169"/>
              <p:cNvSpPr/>
              <p:nvPr/>
            </p:nvSpPr>
            <p:spPr>
              <a:xfrm>
                <a:off x="968" y="193"/>
                <a:ext cx="0" cy="238"/>
              </a:xfrm>
              <a:prstGeom prst="line">
                <a:avLst/>
              </a:prstGeom>
              <a:ln w="9525" cap="flat" cmpd="sng">
                <a:solidFill>
                  <a:schemeClr val="tx1"/>
                </a:solidFill>
                <a:prstDash val="solid"/>
                <a:round/>
                <a:headEnd type="none" w="med" len="med"/>
                <a:tailEnd type="none" w="med" len="med"/>
              </a:ln>
            </p:spPr>
          </p:sp>
          <p:sp>
            <p:nvSpPr>
              <p:cNvPr id="686090" name="直接连接符 732170"/>
              <p:cNvSpPr/>
              <p:nvPr/>
            </p:nvSpPr>
            <p:spPr>
              <a:xfrm>
                <a:off x="1212" y="193"/>
                <a:ext cx="0" cy="238"/>
              </a:xfrm>
              <a:prstGeom prst="line">
                <a:avLst/>
              </a:prstGeom>
              <a:ln w="9525" cap="flat" cmpd="sng">
                <a:solidFill>
                  <a:schemeClr val="tx1"/>
                </a:solidFill>
                <a:prstDash val="solid"/>
                <a:round/>
                <a:headEnd type="none" w="med" len="med"/>
                <a:tailEnd type="none" w="med" len="med"/>
              </a:ln>
            </p:spPr>
          </p:sp>
          <p:sp>
            <p:nvSpPr>
              <p:cNvPr id="686091" name="直接连接符 732171"/>
              <p:cNvSpPr/>
              <p:nvPr/>
            </p:nvSpPr>
            <p:spPr>
              <a:xfrm>
                <a:off x="1455" y="193"/>
                <a:ext cx="0" cy="238"/>
              </a:xfrm>
              <a:prstGeom prst="line">
                <a:avLst/>
              </a:prstGeom>
              <a:ln w="9525" cap="flat" cmpd="sng">
                <a:solidFill>
                  <a:schemeClr val="tx1"/>
                </a:solidFill>
                <a:prstDash val="solid"/>
                <a:round/>
                <a:headEnd type="none" w="med" len="med"/>
                <a:tailEnd type="none" w="med" len="med"/>
              </a:ln>
            </p:spPr>
          </p:sp>
          <p:sp>
            <p:nvSpPr>
              <p:cNvPr id="686092" name="直接连接符 732172"/>
              <p:cNvSpPr/>
              <p:nvPr/>
            </p:nvSpPr>
            <p:spPr>
              <a:xfrm>
                <a:off x="1699" y="193"/>
                <a:ext cx="0" cy="238"/>
              </a:xfrm>
              <a:prstGeom prst="line">
                <a:avLst/>
              </a:prstGeom>
              <a:ln w="9525" cap="flat" cmpd="sng">
                <a:solidFill>
                  <a:schemeClr val="tx1"/>
                </a:solidFill>
                <a:prstDash val="solid"/>
                <a:round/>
                <a:headEnd type="none" w="med" len="med"/>
                <a:tailEnd type="none" w="med" len="med"/>
              </a:ln>
            </p:spPr>
          </p:sp>
          <p:sp>
            <p:nvSpPr>
              <p:cNvPr id="686093" name="直接连接符 732173"/>
              <p:cNvSpPr/>
              <p:nvPr/>
            </p:nvSpPr>
            <p:spPr>
              <a:xfrm>
                <a:off x="1943" y="193"/>
                <a:ext cx="0" cy="238"/>
              </a:xfrm>
              <a:prstGeom prst="line">
                <a:avLst/>
              </a:prstGeom>
              <a:ln w="9525" cap="flat" cmpd="sng">
                <a:solidFill>
                  <a:schemeClr val="tx1"/>
                </a:solidFill>
                <a:prstDash val="solid"/>
                <a:round/>
                <a:headEnd type="none" w="med" len="med"/>
                <a:tailEnd type="none" w="med" len="med"/>
              </a:ln>
            </p:spPr>
          </p:sp>
          <p:sp>
            <p:nvSpPr>
              <p:cNvPr id="686094" name="直接连接符 732174"/>
              <p:cNvSpPr/>
              <p:nvPr/>
            </p:nvSpPr>
            <p:spPr>
              <a:xfrm>
                <a:off x="2187" y="193"/>
                <a:ext cx="0" cy="238"/>
              </a:xfrm>
              <a:prstGeom prst="line">
                <a:avLst/>
              </a:prstGeom>
              <a:ln w="9525" cap="flat" cmpd="sng">
                <a:solidFill>
                  <a:schemeClr val="tx1"/>
                </a:solidFill>
                <a:prstDash val="solid"/>
                <a:round/>
                <a:headEnd type="none" w="med" len="med"/>
                <a:tailEnd type="none" w="med" len="med"/>
              </a:ln>
            </p:spPr>
          </p:sp>
          <p:sp>
            <p:nvSpPr>
              <p:cNvPr id="686095" name="直接连接符 732175"/>
              <p:cNvSpPr/>
              <p:nvPr/>
            </p:nvSpPr>
            <p:spPr>
              <a:xfrm>
                <a:off x="2431" y="193"/>
                <a:ext cx="0" cy="238"/>
              </a:xfrm>
              <a:prstGeom prst="line">
                <a:avLst/>
              </a:prstGeom>
              <a:ln w="9525" cap="flat" cmpd="sng">
                <a:solidFill>
                  <a:schemeClr val="tx1"/>
                </a:solidFill>
                <a:prstDash val="solid"/>
                <a:round/>
                <a:headEnd type="none" w="med" len="med"/>
                <a:tailEnd type="none" w="med" len="med"/>
              </a:ln>
            </p:spPr>
          </p:sp>
          <p:sp>
            <p:nvSpPr>
              <p:cNvPr id="686096" name="文本框 732176"/>
              <p:cNvSpPr txBox="1"/>
              <p:nvPr/>
            </p:nvSpPr>
            <p:spPr>
              <a:xfrm>
                <a:off x="1193" y="185"/>
                <a:ext cx="755" cy="251"/>
              </a:xfrm>
              <a:prstGeom prst="rect">
                <a:avLst/>
              </a:prstGeom>
              <a:noFill/>
              <a:ln w="9525">
                <a:noFill/>
              </a:ln>
            </p:spPr>
            <p:txBody>
              <a:bodyPr wrap="none" anchor="t">
                <a:spAutoFit/>
              </a:bodyPr>
              <a:p>
                <a:r>
                  <a:rPr lang="en-US" altLang="x-none" sz="2000" dirty="0">
                    <a:latin typeface="Times New Roman" panose="02020603050405020304" pitchFamily="2" charset="0"/>
                    <a:ea typeface="宋体" panose="02010600030101010101" pitchFamily="2" charset="-122"/>
                  </a:rPr>
                  <a:t>60  17  29</a:t>
                </a:r>
                <a:endParaRPr lang="en-US" altLang="x-none" sz="2000" dirty="0">
                  <a:latin typeface="Times New Roman" panose="02020603050405020304" pitchFamily="2" charset="0"/>
                  <a:ea typeface="宋体" panose="02010600030101010101" pitchFamily="2" charset="-122"/>
                </a:endParaRPr>
              </a:p>
            </p:txBody>
          </p:sp>
        </p:grpSp>
        <p:sp>
          <p:nvSpPr>
            <p:cNvPr id="686097" name="文本框 732177"/>
            <p:cNvSpPr txBox="1"/>
            <p:nvPr/>
          </p:nvSpPr>
          <p:spPr>
            <a:xfrm>
              <a:off x="1939" y="186"/>
              <a:ext cx="275" cy="251"/>
            </a:xfrm>
            <a:prstGeom prst="rect">
              <a:avLst/>
            </a:prstGeom>
            <a:noFill/>
            <a:ln w="9525">
              <a:noFill/>
            </a:ln>
          </p:spPr>
          <p:txBody>
            <a:bodyPr wrap="none" anchor="t">
              <a:spAutoFit/>
            </a:bodyPr>
            <a:p>
              <a:r>
                <a:rPr lang="en-US" altLang="x-none" sz="2000" dirty="0">
                  <a:solidFill>
                    <a:srgbClr val="0066FF"/>
                  </a:solidFill>
                  <a:latin typeface="Times New Roman" panose="02020603050405020304" pitchFamily="2" charset="0"/>
                  <a:ea typeface="宋体" panose="02010600030101010101" pitchFamily="2" charset="-122"/>
                </a:rPr>
                <a:t>38</a:t>
              </a:r>
              <a:endParaRPr lang="en-US" altLang="x-none" sz="2000" dirty="0">
                <a:latin typeface="Times New Roman" panose="02020603050405020304" pitchFamily="2" charset="0"/>
                <a:ea typeface="宋体" panose="02010600030101010101" pitchFamily="2" charset="-122"/>
              </a:endParaRPr>
            </a:p>
          </p:txBody>
        </p:sp>
        <p:sp>
          <p:nvSpPr>
            <p:cNvPr id="686098" name="文本框 732178"/>
            <p:cNvSpPr txBox="1"/>
            <p:nvPr/>
          </p:nvSpPr>
          <p:spPr>
            <a:xfrm>
              <a:off x="959" y="189"/>
              <a:ext cx="275" cy="251"/>
            </a:xfrm>
            <a:prstGeom prst="rect">
              <a:avLst/>
            </a:prstGeom>
            <a:noFill/>
            <a:ln w="9525">
              <a:noFill/>
            </a:ln>
          </p:spPr>
          <p:txBody>
            <a:bodyPr wrap="none" anchor="t">
              <a:spAutoFit/>
            </a:bodyPr>
            <a:p>
              <a:r>
                <a:rPr lang="en-US" altLang="x-none" sz="2000" dirty="0">
                  <a:solidFill>
                    <a:schemeClr val="folHlink"/>
                  </a:solidFill>
                  <a:latin typeface="Times New Roman" panose="02020603050405020304" pitchFamily="2" charset="0"/>
                  <a:ea typeface="宋体" panose="02010600030101010101" pitchFamily="2" charset="-122"/>
                </a:rPr>
                <a:t>38</a:t>
              </a:r>
              <a:endParaRPr lang="en-US" altLang="x-none" sz="2000" dirty="0">
                <a:latin typeface="Times New Roman" panose="02020603050405020304" pitchFamily="2" charset="0"/>
                <a:ea typeface="宋体" panose="02010600030101010101" pitchFamily="2" charset="-122"/>
              </a:endParaRPr>
            </a:p>
          </p:txBody>
        </p:sp>
        <p:sp>
          <p:nvSpPr>
            <p:cNvPr id="686099" name="文本框 732179"/>
            <p:cNvSpPr txBox="1"/>
            <p:nvPr/>
          </p:nvSpPr>
          <p:spPr>
            <a:xfrm>
              <a:off x="713" y="182"/>
              <a:ext cx="275" cy="251"/>
            </a:xfrm>
            <a:prstGeom prst="rect">
              <a:avLst/>
            </a:prstGeom>
            <a:noFill/>
            <a:ln w="9525">
              <a:noFill/>
            </a:ln>
          </p:spPr>
          <p:txBody>
            <a:bodyPr wrap="none" anchor="t">
              <a:spAutoFit/>
            </a:bodyPr>
            <a:p>
              <a:r>
                <a:rPr lang="en-US" altLang="x-none" sz="2000" dirty="0">
                  <a:solidFill>
                    <a:srgbClr val="FF3300"/>
                  </a:solidFill>
                  <a:latin typeface="Times New Roman" panose="02020603050405020304" pitchFamily="2" charset="0"/>
                  <a:ea typeface="宋体" panose="02010600030101010101" pitchFamily="2" charset="-122"/>
                </a:rPr>
                <a:t>38</a:t>
              </a:r>
              <a:endParaRPr lang="en-US" altLang="x-none" sz="2000" dirty="0">
                <a:latin typeface="Times New Roman" panose="02020603050405020304" pitchFamily="2"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2162"/>
                                        </p:tgtEl>
                                        <p:attrNameLst>
                                          <p:attrName>style.visibility</p:attrName>
                                        </p:attrNameLst>
                                      </p:cBhvr>
                                      <p:to>
                                        <p:strVal val="visible"/>
                                      </p:to>
                                    </p:set>
                                    <p:anim calcmode="lin" valueType="num">
                                      <p:cBhvr additive="base">
                                        <p:cTn id="7" dur="500" fill="hold"/>
                                        <p:tgtEl>
                                          <p:spTgt spid="732162"/>
                                        </p:tgtEl>
                                        <p:attrNameLst>
                                          <p:attrName>ppt_x</p:attrName>
                                        </p:attrNameLst>
                                      </p:cBhvr>
                                      <p:tavLst>
                                        <p:tav tm="0">
                                          <p:val>
                                            <p:strVal val="0-#ppt_w/2"/>
                                          </p:val>
                                        </p:tav>
                                        <p:tav tm="100000">
                                          <p:val>
                                            <p:strVal val="#ppt_x"/>
                                          </p:val>
                                        </p:tav>
                                      </p:tavLst>
                                    </p:anim>
                                    <p:anim calcmode="lin" valueType="num">
                                      <p:cBhvr additive="base">
                                        <p:cTn id="8" dur="500" fill="hold"/>
                                        <p:tgtEl>
                                          <p:spTgt spid="73216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2"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3186" name="内容占位符 733185"/>
          <p:cNvSpPr>
            <a:spLocks noGrp="1"/>
          </p:cNvSpPr>
          <p:nvPr>
            <p:ph idx="1"/>
          </p:nvPr>
        </p:nvSpPr>
        <p:spPr>
          <a:xfrm>
            <a:off x="1676400" y="152400"/>
            <a:ext cx="8812213" cy="5005388"/>
          </a:xfrm>
        </p:spPr>
        <p:txBody>
          <a:bodyPr anchor="t"/>
          <a:p>
            <a:pPr marL="0" indent="0">
              <a:lnSpc>
                <a:spcPct val="110000"/>
              </a:lnSpc>
              <a:spcAft>
                <a:spcPct val="10000"/>
              </a:spcAft>
              <a:buNone/>
            </a:pPr>
            <a:r>
              <a:rPr lang="en-US" altLang="x-none" sz="4000" b="1" dirty="0">
                <a:solidFill>
                  <a:schemeClr val="tx2"/>
                </a:solidFill>
              </a:rPr>
              <a:t>2  </a:t>
            </a:r>
            <a:r>
              <a:rPr lang="zh-CN" altLang="en-US" sz="4000" b="1" dirty="0">
                <a:solidFill>
                  <a:schemeClr val="tx2"/>
                </a:solidFill>
                <a:ea typeface="楷体_GB2312" pitchFamily="1" charset="-122"/>
              </a:rPr>
              <a:t>再哈希法</a:t>
            </a:r>
            <a:endParaRPr lang="zh-CN" altLang="en-US" sz="4000" b="1" dirty="0">
              <a:solidFill>
                <a:schemeClr val="tx2"/>
              </a:solidFill>
              <a:ea typeface="楷体_GB2312" pitchFamily="1" charset="-122"/>
            </a:endParaRPr>
          </a:p>
          <a:p>
            <a:pPr marL="0" indent="0">
              <a:lnSpc>
                <a:spcPct val="110000"/>
              </a:lnSpc>
              <a:buNone/>
            </a:pPr>
            <a:r>
              <a:rPr lang="zh-CN" altLang="en-US" b="1" dirty="0"/>
              <a:t>        </a:t>
            </a:r>
            <a:r>
              <a:rPr lang="zh-CN" altLang="en-US" sz="2800" b="1" dirty="0"/>
              <a:t>构造若干个哈希函数，当发生冲突时，利用不同的哈希函数再计算下一个新哈希地址，直到不发生冲突为止</a:t>
            </a:r>
            <a:r>
              <a:rPr lang="zh-CN" altLang="en-US" sz="2800" b="1" dirty="0">
                <a:latin typeface="宋体" panose="02010600030101010101" pitchFamily="2" charset="-122"/>
              </a:rPr>
              <a:t>。</a:t>
            </a:r>
            <a:r>
              <a:rPr lang="zh-CN" altLang="en-US" sz="2800" b="1" dirty="0"/>
              <a:t>即：</a:t>
            </a:r>
            <a:r>
              <a:rPr lang="en-US" altLang="x-none" sz="2800" b="1" dirty="0"/>
              <a:t>H</a:t>
            </a:r>
            <a:r>
              <a:rPr lang="en-US" altLang="x-none" sz="2800" b="1" baseline="-20000" dirty="0"/>
              <a:t>i</a:t>
            </a:r>
            <a:r>
              <a:rPr lang="en-US" altLang="x-none" sz="2800" b="1" dirty="0"/>
              <a:t>=RH</a:t>
            </a:r>
            <a:r>
              <a:rPr lang="en-US" altLang="x-none" sz="2800" b="1" baseline="-20000" dirty="0"/>
              <a:t>i</a:t>
            </a:r>
            <a:r>
              <a:rPr lang="en-US" altLang="x-none" sz="2800" b="1" dirty="0"/>
              <a:t>(key)     i=1, 2, …, k</a:t>
            </a:r>
            <a:endParaRPr lang="en-US" altLang="x-none" sz="2800" b="1" dirty="0"/>
          </a:p>
          <a:p>
            <a:pPr marL="0" indent="0">
              <a:lnSpc>
                <a:spcPct val="110000"/>
              </a:lnSpc>
              <a:buNone/>
            </a:pPr>
            <a:r>
              <a:rPr lang="en-US" altLang="x-none" sz="2800" b="1" dirty="0"/>
              <a:t>        RH</a:t>
            </a:r>
            <a:r>
              <a:rPr lang="en-US" altLang="x-none" sz="2800" b="1" baseline="-20000" dirty="0"/>
              <a:t>i </a:t>
            </a:r>
            <a:r>
              <a:rPr lang="zh-CN" altLang="en-US" sz="2800" b="1" dirty="0">
                <a:sym typeface="Symbol" panose="05050102010706020507" pitchFamily="2" charset="2"/>
              </a:rPr>
              <a:t>：一组</a:t>
            </a:r>
            <a:r>
              <a:rPr lang="zh-CN" altLang="en-US" sz="2800" b="1" dirty="0"/>
              <a:t>不同的哈希函数</a:t>
            </a:r>
            <a:r>
              <a:rPr lang="zh-CN" altLang="en-US" sz="2800" b="1" dirty="0">
                <a:latin typeface="宋体" panose="02010600030101010101" pitchFamily="2" charset="-122"/>
              </a:rPr>
              <a:t>。第一次</a:t>
            </a:r>
            <a:r>
              <a:rPr lang="zh-CN" altLang="en-US" sz="2800" b="1" dirty="0"/>
              <a:t>发生冲突时，用</a:t>
            </a:r>
            <a:r>
              <a:rPr lang="en-US" altLang="x-none" sz="2800" b="1" dirty="0"/>
              <a:t>RH</a:t>
            </a:r>
            <a:r>
              <a:rPr lang="en-US" altLang="x-none" sz="2800" b="1" baseline="-20000" dirty="0"/>
              <a:t>1</a:t>
            </a:r>
            <a:r>
              <a:rPr lang="zh-CN" altLang="en-US" sz="2800" b="1" dirty="0"/>
              <a:t>计算，</a:t>
            </a:r>
            <a:r>
              <a:rPr lang="zh-CN" altLang="en-US" sz="2800" b="1" dirty="0">
                <a:latin typeface="宋体" panose="02010600030101010101" pitchFamily="2" charset="-122"/>
              </a:rPr>
              <a:t>第二次</a:t>
            </a:r>
            <a:r>
              <a:rPr lang="zh-CN" altLang="en-US" sz="2800" b="1" dirty="0"/>
              <a:t>发生冲突时，用</a:t>
            </a:r>
            <a:r>
              <a:rPr lang="en-US" altLang="x-none" sz="2800" b="1" dirty="0"/>
              <a:t>RH</a:t>
            </a:r>
            <a:r>
              <a:rPr lang="en-US" altLang="x-none" sz="2800" b="1" baseline="-20000" dirty="0"/>
              <a:t>2</a:t>
            </a:r>
            <a:r>
              <a:rPr lang="zh-CN" altLang="en-US" sz="2800" b="1" dirty="0"/>
              <a:t>计算</a:t>
            </a:r>
            <a:r>
              <a:rPr lang="en-US" altLang="x-none" sz="2800" b="1" dirty="0"/>
              <a:t>…</a:t>
            </a:r>
            <a:r>
              <a:rPr lang="zh-CN" altLang="en-US" sz="2800" b="1" dirty="0"/>
              <a:t>依此类推知道得到某个</a:t>
            </a:r>
            <a:r>
              <a:rPr lang="en-US" altLang="x-none" sz="2800" b="1" dirty="0"/>
              <a:t>H</a:t>
            </a:r>
            <a:r>
              <a:rPr lang="en-US" altLang="x-none" sz="2800" b="1" baseline="-20000" dirty="0"/>
              <a:t>i</a:t>
            </a:r>
            <a:r>
              <a:rPr lang="zh-CN" altLang="en-US" sz="2800" b="1" dirty="0"/>
              <a:t>不再冲突为止</a:t>
            </a:r>
            <a:r>
              <a:rPr lang="zh-CN" altLang="en-US" sz="2800" b="1" dirty="0">
                <a:latin typeface="宋体" panose="02010600030101010101" pitchFamily="2" charset="-122"/>
              </a:rPr>
              <a:t>。</a:t>
            </a:r>
            <a:endParaRPr lang="zh-CN" altLang="en-US" sz="2800" b="1" dirty="0"/>
          </a:p>
          <a:p>
            <a:pPr marL="4445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t>优点：不易产生冲突的“</a:t>
            </a:r>
            <a:r>
              <a:rPr lang="zh-CN" altLang="en-US" b="1" dirty="0">
                <a:solidFill>
                  <a:schemeClr val="accent1"/>
                </a:solidFill>
              </a:rPr>
              <a:t>聚集</a:t>
            </a:r>
            <a:r>
              <a:rPr lang="zh-CN" altLang="en-US" b="1" dirty="0"/>
              <a:t>”现象；</a:t>
            </a:r>
            <a:endParaRPr lang="zh-CN" altLang="en-US" b="1" dirty="0"/>
          </a:p>
          <a:p>
            <a:pPr marL="444500" lvl="1" indent="0">
              <a:lnSpc>
                <a:spcPct val="110000"/>
              </a:lnSpc>
              <a:buNone/>
            </a:pPr>
            <a:r>
              <a:rPr lang="zh-CN" altLang="en-US" b="1" dirty="0">
                <a:solidFill>
                  <a:schemeClr val="folHlink"/>
                </a:solidFill>
                <a:latin typeface="宋体" panose="02010600030101010101" pitchFamily="2" charset="-122"/>
              </a:rPr>
              <a:t>◆ </a:t>
            </a:r>
            <a:r>
              <a:rPr lang="zh-CN" altLang="en-US" b="1" dirty="0">
                <a:solidFill>
                  <a:schemeClr val="hlink"/>
                </a:solidFill>
              </a:rPr>
              <a:t> </a:t>
            </a:r>
            <a:r>
              <a:rPr lang="zh-CN" altLang="en-US" b="1" dirty="0"/>
              <a:t>缺点：计算时间增加</a:t>
            </a:r>
            <a:r>
              <a:rPr lang="zh-CN" altLang="en-US" b="1" dirty="0">
                <a:latin typeface="宋体" panose="02010600030101010101" pitchFamily="2" charset="-122"/>
              </a:rPr>
              <a:t>。</a:t>
            </a:r>
            <a:endParaRPr lang="zh-CN" altLang="en-US"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3186">
                                            <p:txEl>
                                              <p:charRg st="0" end="8"/>
                                            </p:txEl>
                                          </p:spTgt>
                                        </p:tgtEl>
                                        <p:attrNameLst>
                                          <p:attrName>style.visibility</p:attrName>
                                        </p:attrNameLst>
                                      </p:cBhvr>
                                      <p:to>
                                        <p:strVal val="visible"/>
                                      </p:to>
                                    </p:set>
                                    <p:anim calcmode="lin" valueType="num">
                                      <p:cBhvr additive="base">
                                        <p:cTn id="7" dur="500" fill="hold"/>
                                        <p:tgtEl>
                                          <p:spTgt spid="733186">
                                            <p:txEl>
                                              <p:charRg st="0" end="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33186">
                                            <p:txEl>
                                              <p:charRg st="0"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33186">
                                            <p:txEl>
                                              <p:charRg st="8" end="95"/>
                                            </p:txEl>
                                          </p:spTgt>
                                        </p:tgtEl>
                                        <p:attrNameLst>
                                          <p:attrName>style.visibility</p:attrName>
                                        </p:attrNameLst>
                                      </p:cBhvr>
                                      <p:to>
                                        <p:strVal val="visible"/>
                                      </p:to>
                                    </p:set>
                                    <p:anim calcmode="lin" valueType="num">
                                      <p:cBhvr additive="base">
                                        <p:cTn id="13" dur="500" fill="hold"/>
                                        <p:tgtEl>
                                          <p:spTgt spid="733186">
                                            <p:txEl>
                                              <p:charRg st="8" end="9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33186">
                                            <p:txEl>
                                              <p:charRg st="8" end="9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33186">
                                            <p:txEl>
                                              <p:charRg st="95" end="170"/>
                                            </p:txEl>
                                          </p:spTgt>
                                        </p:tgtEl>
                                        <p:attrNameLst>
                                          <p:attrName>style.visibility</p:attrName>
                                        </p:attrNameLst>
                                      </p:cBhvr>
                                      <p:to>
                                        <p:strVal val="visible"/>
                                      </p:to>
                                    </p:set>
                                    <p:anim calcmode="lin" valueType="num">
                                      <p:cBhvr additive="base">
                                        <p:cTn id="19" dur="500" fill="hold"/>
                                        <p:tgtEl>
                                          <p:spTgt spid="733186">
                                            <p:txEl>
                                              <p:charRg st="95" end="17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33186">
                                            <p:txEl>
                                              <p:charRg st="95" end="17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33186">
                                            <p:txEl>
                                              <p:charRg st="170" end="191"/>
                                            </p:txEl>
                                          </p:spTgt>
                                        </p:tgtEl>
                                        <p:attrNameLst>
                                          <p:attrName>style.visibility</p:attrName>
                                        </p:attrNameLst>
                                      </p:cBhvr>
                                      <p:to>
                                        <p:strVal val="visible"/>
                                      </p:to>
                                    </p:set>
                                    <p:anim calcmode="lin" valueType="num">
                                      <p:cBhvr additive="base">
                                        <p:cTn id="25" dur="500" fill="hold"/>
                                        <p:tgtEl>
                                          <p:spTgt spid="733186">
                                            <p:txEl>
                                              <p:charRg st="170" end="19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33186">
                                            <p:txEl>
                                              <p:charRg st="170" end="19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33186">
                                            <p:txEl>
                                              <p:charRg st="191" end="205"/>
                                            </p:txEl>
                                          </p:spTgt>
                                        </p:tgtEl>
                                        <p:attrNameLst>
                                          <p:attrName>style.visibility</p:attrName>
                                        </p:attrNameLst>
                                      </p:cBhvr>
                                      <p:to>
                                        <p:strVal val="visible"/>
                                      </p:to>
                                    </p:set>
                                    <p:anim calcmode="lin" valueType="num">
                                      <p:cBhvr additive="base">
                                        <p:cTn id="31" dur="500" fill="hold"/>
                                        <p:tgtEl>
                                          <p:spTgt spid="733186">
                                            <p:txEl>
                                              <p:charRg st="191" end="20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33186">
                                            <p:txEl>
                                              <p:charRg st="191" end="20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3186" grpId="0" bldLvl="5"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4210" name="文本占位符 734209"/>
          <p:cNvSpPr>
            <a:spLocks noGrp="1"/>
          </p:cNvSpPr>
          <p:nvPr>
            <p:ph idx="1"/>
          </p:nvPr>
        </p:nvSpPr>
        <p:spPr>
          <a:xfrm>
            <a:off x="1676400" y="152400"/>
            <a:ext cx="8812213" cy="6589713"/>
          </a:xfrm>
        </p:spPr>
        <p:txBody>
          <a:bodyPr/>
          <a:p>
            <a:pPr marL="0" indent="0" fontAlgn="base">
              <a:lnSpc>
                <a:spcPct val="110000"/>
              </a:lnSpc>
              <a:spcAft>
                <a:spcPct val="10000"/>
              </a:spcAft>
              <a:buNone/>
            </a:pPr>
            <a:r>
              <a:rPr lang="en-US" altLang="x-none" sz="4000" b="1" strike="noStrike" noProof="1" dirty="0">
                <a:solidFill>
                  <a:schemeClr val="tx2"/>
                </a:solidFill>
                <a:cs typeface="Times New Roman" panose="02020603050405020304" pitchFamily="2" charset="0"/>
              </a:rPr>
              <a:t>3  </a:t>
            </a:r>
            <a:r>
              <a:rPr lang="zh-CN" altLang="en-US" sz="4000" b="1" strike="noStrike" noProof="1" dirty="0">
                <a:solidFill>
                  <a:schemeClr val="tx2"/>
                </a:solidFill>
                <a:ea typeface="楷体_GB2312" pitchFamily="1" charset="-122"/>
              </a:rPr>
              <a:t>链地址法</a:t>
            </a:r>
            <a:endParaRPr lang="zh-CN" altLang="en-US" sz="4000" b="1" strike="noStrike" noProof="1" dirty="0">
              <a:solidFill>
                <a:schemeClr val="tx2"/>
              </a:solidFill>
              <a:ea typeface="楷体_GB2312" pitchFamily="1" charset="-122"/>
            </a:endParaRPr>
          </a:p>
          <a:p>
            <a:pPr marL="0" indent="0" fontAlgn="base">
              <a:lnSpc>
                <a:spcPct val="110000"/>
              </a:lnSpc>
              <a:buNone/>
            </a:pPr>
            <a:r>
              <a:rPr lang="zh-CN" altLang="en-US" b="1" strike="noStrike" noProof="1" dirty="0">
                <a:solidFill>
                  <a:schemeClr val="folHlink"/>
                </a:solidFill>
              </a:rPr>
              <a:t>方法</a:t>
            </a:r>
            <a:r>
              <a:rPr lang="zh-CN" altLang="en-US" b="1" strike="noStrike" noProof="1" dirty="0"/>
              <a:t>：</a:t>
            </a:r>
            <a:r>
              <a:rPr lang="zh-CN" altLang="en-US" sz="2800" b="1" strike="noStrike" noProof="1" dirty="0"/>
              <a:t>将所有关键字为同义词</a:t>
            </a:r>
            <a:r>
              <a:rPr lang="en-US" altLang="x-none" sz="2800" b="1" strike="noStrike" noProof="1" dirty="0"/>
              <a:t>(</a:t>
            </a:r>
            <a:r>
              <a:rPr lang="zh-CN" altLang="en-US" sz="2800" b="1" strike="noStrike" noProof="1" dirty="0"/>
              <a:t>散列地址相同</a:t>
            </a:r>
            <a:r>
              <a:rPr lang="en-US" altLang="x-none" sz="2800" b="1" strike="noStrike" noProof="1" dirty="0"/>
              <a:t>)</a:t>
            </a:r>
            <a:r>
              <a:rPr lang="zh-CN" altLang="en-US" sz="2800" b="1" strike="noStrike" noProof="1" dirty="0"/>
              <a:t>的记录存储在一个单链表中，并用一维数组存放链表的头指针</a:t>
            </a:r>
            <a:r>
              <a:rPr lang="zh-CN" altLang="en-US" sz="2800" b="1" strike="noStrike" noProof="1" dirty="0">
                <a:latin typeface="宋体" panose="02010600030101010101" pitchFamily="2" charset="-122"/>
              </a:rPr>
              <a:t>。</a:t>
            </a:r>
            <a:endParaRPr lang="zh-CN" altLang="en-US" sz="2800" b="1" strike="noStrike" noProof="1" dirty="0">
              <a:latin typeface="宋体" panose="02010600030101010101" pitchFamily="2" charset="-122"/>
            </a:endParaRPr>
          </a:p>
          <a:p>
            <a:pPr marL="0" indent="0" fontAlgn="base">
              <a:lnSpc>
                <a:spcPct val="110000"/>
              </a:lnSpc>
              <a:buNone/>
            </a:pPr>
            <a:r>
              <a:rPr lang="zh-CN" altLang="en-US" sz="2800" b="1" strike="noStrike" noProof="1" dirty="0"/>
              <a:t>        设散列表长为</a:t>
            </a:r>
            <a:r>
              <a:rPr lang="en-US" altLang="x-none" sz="2800" b="1" strike="noStrike" noProof="1" dirty="0"/>
              <a:t>m</a:t>
            </a:r>
            <a:r>
              <a:rPr lang="zh-CN" altLang="en-US" sz="2800" b="1" strike="noStrike" noProof="1" dirty="0"/>
              <a:t>，定义一个一维指针数组</a:t>
            </a:r>
            <a:r>
              <a:rPr lang="zh-CN" altLang="en-US" sz="2800" b="1" strike="noStrike" noProof="1" dirty="0">
                <a:sym typeface="Symbol" panose="05050102010706020507" pitchFamily="2" charset="2"/>
              </a:rPr>
              <a:t>：</a:t>
            </a:r>
            <a:endParaRPr lang="zh-CN" altLang="en-US" sz="2800" b="1" strike="noStrike" noProof="1" dirty="0">
              <a:sym typeface="Symbol" panose="05050102010706020507" pitchFamily="2" charset="2"/>
            </a:endParaRPr>
          </a:p>
          <a:p>
            <a:pPr marL="0" indent="0" fontAlgn="base">
              <a:lnSpc>
                <a:spcPct val="110000"/>
              </a:lnSpc>
              <a:buNone/>
            </a:pPr>
            <a:r>
              <a:rPr lang="en-US" altLang="x-none" sz="2800" b="1" strike="noStrike" noProof="1" dirty="0"/>
              <a:t>RecNode *linkhash[m]</a:t>
            </a:r>
            <a:r>
              <a:rPr lang="zh-CN" altLang="en-US" sz="2800" b="1" strike="noStrike" noProof="1" dirty="0"/>
              <a:t>，其中</a:t>
            </a:r>
            <a:r>
              <a:rPr lang="en-US" altLang="x-none" sz="2800" b="1" strike="noStrike" noProof="1" dirty="0"/>
              <a:t>RecNode</a:t>
            </a:r>
            <a:r>
              <a:rPr lang="zh-CN" altLang="en-US" sz="2800" b="1" strike="noStrike" noProof="1" dirty="0"/>
              <a:t>是结点类型，每个分量的初值为空</a:t>
            </a:r>
            <a:r>
              <a:rPr lang="zh-CN" altLang="en-US" sz="2800" b="1" strike="noStrike" noProof="1" dirty="0">
                <a:latin typeface="宋体" panose="02010600030101010101" pitchFamily="2" charset="-122"/>
              </a:rPr>
              <a:t>。</a:t>
            </a:r>
            <a:r>
              <a:rPr lang="zh-CN" altLang="en-US" sz="2800" b="1" strike="noStrike" noProof="1" dirty="0"/>
              <a:t>凡散列地址为</a:t>
            </a:r>
            <a:r>
              <a:rPr lang="en-US" altLang="x-none" sz="2800" b="1" strike="noStrike" noProof="1" dirty="0"/>
              <a:t>k</a:t>
            </a:r>
            <a:r>
              <a:rPr lang="zh-CN" altLang="en-US" sz="2800" b="1" strike="noStrike" noProof="1" dirty="0"/>
              <a:t>的记录都插入到以</a:t>
            </a:r>
            <a:r>
              <a:rPr lang="en-US" altLang="x-none" sz="2800" b="1" strike="noStrike" noProof="1" dirty="0"/>
              <a:t>linkhash[k]</a:t>
            </a:r>
            <a:r>
              <a:rPr lang="zh-CN" altLang="en-US" sz="2800" b="1" strike="noStrike" noProof="1" dirty="0"/>
              <a:t>为头指针的链表中，插入位置可以在表头或表尾或按关键字排序插入</a:t>
            </a:r>
            <a:r>
              <a:rPr lang="zh-CN" altLang="en-US" sz="2800" b="1" strike="noStrike" noProof="1" dirty="0">
                <a:latin typeface="宋体" panose="02010600030101010101" pitchFamily="2" charset="-122"/>
              </a:rPr>
              <a:t>。</a:t>
            </a:r>
            <a:endParaRPr lang="zh-CN" altLang="en-US" sz="2800" b="1" strike="noStrike" noProof="1" dirty="0">
              <a:latin typeface="宋体" panose="02010600030101010101" pitchFamily="2" charset="-122"/>
            </a:endParaRPr>
          </a:p>
          <a:p>
            <a:pPr marL="0" indent="0" fontAlgn="base">
              <a:lnSpc>
                <a:spcPct val="110000"/>
              </a:lnSpc>
              <a:buNone/>
            </a:pPr>
            <a:r>
              <a:rPr lang="zh-CN" altLang="en-US" sz="2800" b="1" strike="noStrike" noProof="1" dirty="0"/>
              <a:t>       例： 已知一组关键字</a:t>
            </a:r>
            <a:r>
              <a:rPr lang="en-US" altLang="x-none" sz="2800" b="1" strike="noStrike" noProof="1" dirty="0"/>
              <a:t>(19, 14, 23, 1, 68, 20, 84, 27, 55, 11, 10, 79) </a:t>
            </a:r>
            <a:r>
              <a:rPr lang="zh-CN" altLang="en-US" sz="2800" b="1" strike="noStrike" noProof="1" dirty="0"/>
              <a:t>，哈希函数为：</a:t>
            </a:r>
            <a:r>
              <a:rPr lang="en-US" altLang="x-none" sz="2800" b="1" strike="noStrike" noProof="1" dirty="0"/>
              <a:t>H(key)=key MOD 13</a:t>
            </a:r>
            <a:r>
              <a:rPr lang="zh-CN" altLang="en-US" sz="2800" b="1" strike="noStrike" noProof="1" dirty="0"/>
              <a:t>，用链地址法处理冲突，如右图图</a:t>
            </a:r>
            <a:r>
              <a:rPr lang="en-US" altLang="x-none" sz="2800" b="1" strike="noStrike" noProof="1" dirty="0"/>
              <a:t>9-17</a:t>
            </a:r>
            <a:r>
              <a:rPr lang="zh-CN" altLang="en-US" sz="2800" b="1" strike="noStrike" noProof="1" dirty="0"/>
              <a:t>所示</a:t>
            </a:r>
            <a:r>
              <a:rPr lang="zh-CN" altLang="en-US" sz="2800" b="1" strike="noStrike" noProof="1" dirty="0">
                <a:effectLst>
                  <a:outerShdw blurRad="38100" dist="38100" dir="2700000">
                    <a:srgbClr val="000000"/>
                  </a:outerShdw>
                </a:effectLst>
              </a:rPr>
              <a:t> </a:t>
            </a:r>
            <a:r>
              <a:rPr lang="zh-CN" altLang="en-US" sz="2800" b="1" strike="noStrike" noProof="1" dirty="0"/>
              <a:t>。</a:t>
            </a:r>
            <a:endParaRPr lang="zh-CN" altLang="en-US" sz="2800" b="1" strike="noStrike" noProof="1" dirty="0"/>
          </a:p>
          <a:p>
            <a:pPr marL="0" indent="0" fontAlgn="base">
              <a:lnSpc>
                <a:spcPct val="110000"/>
              </a:lnSpc>
              <a:buNone/>
            </a:pPr>
            <a:r>
              <a:rPr lang="zh-CN" altLang="en-US" b="1" strike="noStrike" noProof="1" dirty="0">
                <a:solidFill>
                  <a:schemeClr val="folHlink"/>
                </a:solidFill>
              </a:rPr>
              <a:t>优点</a:t>
            </a:r>
            <a:r>
              <a:rPr lang="zh-CN" altLang="en-US" b="1" strike="noStrike" noProof="1" dirty="0"/>
              <a:t>：</a:t>
            </a:r>
            <a:r>
              <a:rPr lang="zh-CN" altLang="en-US" sz="2800" b="1" strike="noStrike" noProof="1" dirty="0"/>
              <a:t>不易产生冲突的“</a:t>
            </a:r>
            <a:r>
              <a:rPr lang="zh-CN" altLang="en-US" sz="2800" b="1" strike="noStrike" noProof="1" dirty="0">
                <a:solidFill>
                  <a:schemeClr val="tx2"/>
                </a:solidFill>
              </a:rPr>
              <a:t>聚集</a:t>
            </a:r>
            <a:r>
              <a:rPr lang="zh-CN" altLang="en-US" sz="2800" b="1" strike="noStrike" noProof="1" dirty="0"/>
              <a:t>”；删除记录也很简单。</a:t>
            </a:r>
            <a:endParaRPr lang="zh-CN" altLang="en-US" sz="2800" b="1" strike="noStrike" noProof="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4210">
                                            <p:txEl>
                                              <p:charRg st="0" end="8"/>
                                            </p:txEl>
                                          </p:spTgt>
                                        </p:tgtEl>
                                        <p:attrNameLst>
                                          <p:attrName>style.visibility</p:attrName>
                                        </p:attrNameLst>
                                      </p:cBhvr>
                                      <p:to>
                                        <p:strVal val="visible"/>
                                      </p:to>
                                    </p:set>
                                    <p:anim calcmode="lin" valueType="num">
                                      <p:cBhvr additive="base">
                                        <p:cTn id="7" dur="500" fill="hold"/>
                                        <p:tgtEl>
                                          <p:spTgt spid="734210">
                                            <p:txEl>
                                              <p:charRg st="0" end="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34210">
                                            <p:txEl>
                                              <p:charRg st="0"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34210">
                                            <p:txEl>
                                              <p:charRg st="8" end="58"/>
                                            </p:txEl>
                                          </p:spTgt>
                                        </p:tgtEl>
                                        <p:attrNameLst>
                                          <p:attrName>style.visibility</p:attrName>
                                        </p:attrNameLst>
                                      </p:cBhvr>
                                      <p:to>
                                        <p:strVal val="visible"/>
                                      </p:to>
                                    </p:set>
                                    <p:anim calcmode="lin" valueType="num">
                                      <p:cBhvr additive="base">
                                        <p:cTn id="13" dur="500" fill="hold"/>
                                        <p:tgtEl>
                                          <p:spTgt spid="734210">
                                            <p:txEl>
                                              <p:charRg st="8" end="58"/>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34210">
                                            <p:txEl>
                                              <p:charRg st="8" end="5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34210">
                                            <p:txEl>
                                              <p:charRg st="58" end="86"/>
                                            </p:txEl>
                                          </p:spTgt>
                                        </p:tgtEl>
                                        <p:attrNameLst>
                                          <p:attrName>style.visibility</p:attrName>
                                        </p:attrNameLst>
                                      </p:cBhvr>
                                      <p:to>
                                        <p:strVal val="visible"/>
                                      </p:to>
                                    </p:set>
                                    <p:anim calcmode="lin" valueType="num">
                                      <p:cBhvr additive="base">
                                        <p:cTn id="19" dur="500" fill="hold"/>
                                        <p:tgtEl>
                                          <p:spTgt spid="734210">
                                            <p:txEl>
                                              <p:charRg st="58" end="8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34210">
                                            <p:txEl>
                                              <p:charRg st="58" end="8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34210">
                                            <p:txEl>
                                              <p:charRg st="86" end="190"/>
                                            </p:txEl>
                                          </p:spTgt>
                                        </p:tgtEl>
                                        <p:attrNameLst>
                                          <p:attrName>style.visibility</p:attrName>
                                        </p:attrNameLst>
                                      </p:cBhvr>
                                      <p:to>
                                        <p:strVal val="visible"/>
                                      </p:to>
                                    </p:set>
                                    <p:anim calcmode="lin" valueType="num">
                                      <p:cBhvr additive="base">
                                        <p:cTn id="25" dur="500" fill="hold"/>
                                        <p:tgtEl>
                                          <p:spTgt spid="734210">
                                            <p:txEl>
                                              <p:charRg st="86" end="19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34210">
                                            <p:txEl>
                                              <p:charRg st="86" end="19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34210">
                                            <p:txEl>
                                              <p:charRg st="190" end="303"/>
                                            </p:txEl>
                                          </p:spTgt>
                                        </p:tgtEl>
                                        <p:attrNameLst>
                                          <p:attrName>style.visibility</p:attrName>
                                        </p:attrNameLst>
                                      </p:cBhvr>
                                      <p:to>
                                        <p:strVal val="visible"/>
                                      </p:to>
                                    </p:set>
                                    <p:anim calcmode="lin" valueType="num">
                                      <p:cBhvr additive="base">
                                        <p:cTn id="31" dur="500" fill="hold"/>
                                        <p:tgtEl>
                                          <p:spTgt spid="734210">
                                            <p:txEl>
                                              <p:charRg st="190" end="30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34210">
                                            <p:txEl>
                                              <p:charRg st="190" end="30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1"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34210">
                                            <p:txEl>
                                              <p:charRg st="303" end="328"/>
                                            </p:txEl>
                                          </p:spTgt>
                                        </p:tgtEl>
                                        <p:attrNameLst>
                                          <p:attrName>style.visibility</p:attrName>
                                        </p:attrNameLst>
                                      </p:cBhvr>
                                      <p:to>
                                        <p:strVal val="visible"/>
                                      </p:to>
                                    </p:set>
                                    <p:anim calcmode="lin" valueType="num">
                                      <p:cBhvr additive="base">
                                        <p:cTn id="37" dur="500" fill="hold"/>
                                        <p:tgtEl>
                                          <p:spTgt spid="734210">
                                            <p:txEl>
                                              <p:charRg st="303" end="328"/>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34210">
                                            <p:txEl>
                                              <p:charRg st="303" end="32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210" grpId="0" bldLvl="5"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89153" name="组合 735233"/>
          <p:cNvGrpSpPr/>
          <p:nvPr/>
        </p:nvGrpSpPr>
        <p:grpSpPr>
          <a:xfrm>
            <a:off x="3432175" y="103188"/>
            <a:ext cx="6805613" cy="5846762"/>
            <a:chOff x="0" y="0"/>
            <a:chExt cx="4287" cy="3683"/>
          </a:xfrm>
        </p:grpSpPr>
        <p:sp>
          <p:nvSpPr>
            <p:cNvPr id="689154" name="矩形 735234"/>
            <p:cNvSpPr/>
            <p:nvPr/>
          </p:nvSpPr>
          <p:spPr>
            <a:xfrm>
              <a:off x="0" y="3479"/>
              <a:ext cx="2812" cy="204"/>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9-17  </a:t>
              </a:r>
              <a:r>
                <a:rPr lang="zh-CN" altLang="en-US" sz="2000" b="1" dirty="0">
                  <a:latin typeface="Times New Roman" panose="02020603050405020304" pitchFamily="2" charset="0"/>
                  <a:ea typeface="宋体" panose="02010600030101010101" pitchFamily="2" charset="-122"/>
                </a:rPr>
                <a:t>用链地址法处理冲突的散列表</a:t>
              </a:r>
              <a:endParaRPr lang="zh-CN" altLang="en-US" sz="2000" b="1" dirty="0">
                <a:latin typeface="Times New Roman" panose="02020603050405020304" pitchFamily="2" charset="0"/>
                <a:ea typeface="宋体" panose="02010600030101010101" pitchFamily="2" charset="-122"/>
              </a:endParaRPr>
            </a:p>
          </p:txBody>
        </p:sp>
        <p:grpSp>
          <p:nvGrpSpPr>
            <p:cNvPr id="689155" name="组合 735235"/>
            <p:cNvGrpSpPr/>
            <p:nvPr/>
          </p:nvGrpSpPr>
          <p:grpSpPr>
            <a:xfrm>
              <a:off x="733" y="0"/>
              <a:ext cx="3554" cy="3333"/>
              <a:chOff x="0" y="0"/>
              <a:chExt cx="3554" cy="3333"/>
            </a:xfrm>
          </p:grpSpPr>
          <p:grpSp>
            <p:nvGrpSpPr>
              <p:cNvPr id="689156" name="组合 735236"/>
              <p:cNvGrpSpPr/>
              <p:nvPr/>
            </p:nvGrpSpPr>
            <p:grpSpPr>
              <a:xfrm>
                <a:off x="598" y="307"/>
                <a:ext cx="2956" cy="218"/>
                <a:chOff x="0" y="0"/>
                <a:chExt cx="2956" cy="218"/>
              </a:xfrm>
            </p:grpSpPr>
            <p:grpSp>
              <p:nvGrpSpPr>
                <p:cNvPr id="689157" name="组合 735237"/>
                <p:cNvGrpSpPr/>
                <p:nvPr/>
              </p:nvGrpSpPr>
              <p:grpSpPr>
                <a:xfrm>
                  <a:off x="2154" y="0"/>
                  <a:ext cx="802" cy="218"/>
                  <a:chOff x="0" y="0"/>
                  <a:chExt cx="802" cy="218"/>
                </a:xfrm>
              </p:grpSpPr>
              <p:grpSp>
                <p:nvGrpSpPr>
                  <p:cNvPr id="689158" name="组合 735238"/>
                  <p:cNvGrpSpPr/>
                  <p:nvPr/>
                </p:nvGrpSpPr>
                <p:grpSpPr>
                  <a:xfrm>
                    <a:off x="258" y="0"/>
                    <a:ext cx="544" cy="218"/>
                    <a:chOff x="0" y="0"/>
                    <a:chExt cx="544" cy="218"/>
                  </a:xfrm>
                </p:grpSpPr>
                <p:sp>
                  <p:nvSpPr>
                    <p:cNvPr id="689159" name="矩形 735239"/>
                    <p:cNvSpPr/>
                    <p:nvPr/>
                  </p:nvSpPr>
                  <p:spPr>
                    <a:xfrm>
                      <a:off x="0" y="0"/>
                      <a:ext cx="544" cy="218"/>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79  ⋀</a:t>
                      </a:r>
                      <a:r>
                        <a:rPr lang="en-US" altLang="x-none" sz="2000" dirty="0">
                          <a:latin typeface="Times New Roman" panose="02020603050405020304" pitchFamily="2" charset="0"/>
                          <a:ea typeface="宋体" panose="02010600030101010101" pitchFamily="2" charset="-122"/>
                        </a:rPr>
                        <a:t> </a:t>
                      </a:r>
                      <a:endParaRPr lang="en-US" altLang="x-none" sz="2000" dirty="0">
                        <a:latin typeface="Times New Roman" panose="02020603050405020304" pitchFamily="2" charset="0"/>
                        <a:ea typeface="宋体" panose="02010600030101010101" pitchFamily="2" charset="-122"/>
                      </a:endParaRPr>
                    </a:p>
                  </p:txBody>
                </p:sp>
                <p:sp>
                  <p:nvSpPr>
                    <p:cNvPr id="689160" name="直接连接符 735240"/>
                    <p:cNvSpPr/>
                    <p:nvPr/>
                  </p:nvSpPr>
                  <p:spPr>
                    <a:xfrm>
                      <a:off x="309" y="0"/>
                      <a:ext cx="0" cy="218"/>
                    </a:xfrm>
                    <a:prstGeom prst="line">
                      <a:avLst/>
                    </a:prstGeom>
                    <a:ln w="9525" cap="flat" cmpd="sng">
                      <a:solidFill>
                        <a:schemeClr val="tx1"/>
                      </a:solidFill>
                      <a:prstDash val="solid"/>
                      <a:round/>
                      <a:headEnd type="none" w="med" len="med"/>
                      <a:tailEnd type="none" w="med" len="med"/>
                    </a:ln>
                  </p:spPr>
                </p:sp>
              </p:grpSp>
              <p:sp>
                <p:nvSpPr>
                  <p:cNvPr id="689161" name="直接连接符 735241"/>
                  <p:cNvSpPr/>
                  <p:nvPr/>
                </p:nvSpPr>
                <p:spPr>
                  <a:xfrm>
                    <a:off x="0" y="114"/>
                    <a:ext cx="258" cy="0"/>
                  </a:xfrm>
                  <a:prstGeom prst="line">
                    <a:avLst/>
                  </a:prstGeom>
                  <a:ln w="9525" cap="flat" cmpd="sng">
                    <a:solidFill>
                      <a:schemeClr val="tx1"/>
                    </a:solidFill>
                    <a:prstDash val="solid"/>
                    <a:round/>
                    <a:headEnd type="none" w="med" len="med"/>
                    <a:tailEnd type="triangle" w="med" len="med"/>
                  </a:ln>
                </p:spPr>
              </p:sp>
            </p:grpSp>
            <p:grpSp>
              <p:nvGrpSpPr>
                <p:cNvPr id="689162" name="组合 735242"/>
                <p:cNvGrpSpPr/>
                <p:nvPr/>
              </p:nvGrpSpPr>
              <p:grpSpPr>
                <a:xfrm>
                  <a:off x="0" y="0"/>
                  <a:ext cx="802" cy="218"/>
                  <a:chOff x="0" y="0"/>
                  <a:chExt cx="802" cy="218"/>
                </a:xfrm>
              </p:grpSpPr>
              <p:grpSp>
                <p:nvGrpSpPr>
                  <p:cNvPr id="689163" name="组合 735243"/>
                  <p:cNvGrpSpPr/>
                  <p:nvPr/>
                </p:nvGrpSpPr>
                <p:grpSpPr>
                  <a:xfrm>
                    <a:off x="258" y="0"/>
                    <a:ext cx="544" cy="218"/>
                    <a:chOff x="0" y="0"/>
                    <a:chExt cx="544" cy="218"/>
                  </a:xfrm>
                </p:grpSpPr>
                <p:sp>
                  <p:nvSpPr>
                    <p:cNvPr id="689164" name="矩形 735244"/>
                    <p:cNvSpPr/>
                    <p:nvPr/>
                  </p:nvSpPr>
                  <p:spPr>
                    <a:xfrm>
                      <a:off x="0" y="0"/>
                      <a:ext cx="544" cy="218"/>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14</a:t>
                      </a:r>
                      <a:endParaRPr lang="en-US" altLang="x-none" sz="2400" b="1" dirty="0">
                        <a:latin typeface="Times New Roman" panose="02020603050405020304" pitchFamily="2" charset="0"/>
                        <a:ea typeface="宋体" panose="02010600030101010101" pitchFamily="2" charset="-122"/>
                      </a:endParaRPr>
                    </a:p>
                  </p:txBody>
                </p:sp>
                <p:sp>
                  <p:nvSpPr>
                    <p:cNvPr id="689165" name="直接连接符 735245"/>
                    <p:cNvSpPr/>
                    <p:nvPr/>
                  </p:nvSpPr>
                  <p:spPr>
                    <a:xfrm>
                      <a:off x="309" y="0"/>
                      <a:ext cx="0" cy="218"/>
                    </a:xfrm>
                    <a:prstGeom prst="line">
                      <a:avLst/>
                    </a:prstGeom>
                    <a:ln w="9525" cap="flat" cmpd="sng">
                      <a:solidFill>
                        <a:schemeClr val="tx1"/>
                      </a:solidFill>
                      <a:prstDash val="solid"/>
                      <a:round/>
                      <a:headEnd type="none" w="med" len="med"/>
                      <a:tailEnd type="none" w="med" len="med"/>
                    </a:ln>
                  </p:spPr>
                </p:sp>
              </p:grpSp>
              <p:sp>
                <p:nvSpPr>
                  <p:cNvPr id="689166" name="直接连接符 735246"/>
                  <p:cNvSpPr/>
                  <p:nvPr/>
                </p:nvSpPr>
                <p:spPr>
                  <a:xfrm>
                    <a:off x="0" y="112"/>
                    <a:ext cx="258" cy="0"/>
                  </a:xfrm>
                  <a:prstGeom prst="line">
                    <a:avLst/>
                  </a:prstGeom>
                  <a:ln w="9525" cap="flat" cmpd="sng">
                    <a:solidFill>
                      <a:schemeClr val="tx1"/>
                    </a:solidFill>
                    <a:prstDash val="solid"/>
                    <a:round/>
                    <a:headEnd type="none" w="med" len="med"/>
                    <a:tailEnd type="triangle" w="med" len="med"/>
                  </a:ln>
                </p:spPr>
              </p:sp>
            </p:grpSp>
            <p:grpSp>
              <p:nvGrpSpPr>
                <p:cNvPr id="689167" name="组合 735247"/>
                <p:cNvGrpSpPr/>
                <p:nvPr/>
              </p:nvGrpSpPr>
              <p:grpSpPr>
                <a:xfrm>
                  <a:off x="726" y="0"/>
                  <a:ext cx="802" cy="218"/>
                  <a:chOff x="0" y="0"/>
                  <a:chExt cx="802" cy="218"/>
                </a:xfrm>
              </p:grpSpPr>
              <p:grpSp>
                <p:nvGrpSpPr>
                  <p:cNvPr id="689168" name="组合 735248"/>
                  <p:cNvGrpSpPr/>
                  <p:nvPr/>
                </p:nvGrpSpPr>
                <p:grpSpPr>
                  <a:xfrm>
                    <a:off x="258" y="0"/>
                    <a:ext cx="544" cy="218"/>
                    <a:chOff x="0" y="0"/>
                    <a:chExt cx="544" cy="218"/>
                  </a:xfrm>
                </p:grpSpPr>
                <p:sp>
                  <p:nvSpPr>
                    <p:cNvPr id="689169" name="矩形 735249"/>
                    <p:cNvSpPr/>
                    <p:nvPr/>
                  </p:nvSpPr>
                  <p:spPr>
                    <a:xfrm>
                      <a:off x="0" y="0"/>
                      <a:ext cx="544" cy="218"/>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1</a:t>
                      </a:r>
                      <a:endParaRPr lang="en-US" altLang="x-none" sz="2400" b="1" dirty="0">
                        <a:latin typeface="Times New Roman" panose="02020603050405020304" pitchFamily="2" charset="0"/>
                        <a:ea typeface="宋体" panose="02010600030101010101" pitchFamily="2" charset="-122"/>
                      </a:endParaRPr>
                    </a:p>
                  </p:txBody>
                </p:sp>
                <p:sp>
                  <p:nvSpPr>
                    <p:cNvPr id="689170" name="直接连接符 735250"/>
                    <p:cNvSpPr/>
                    <p:nvPr/>
                  </p:nvSpPr>
                  <p:spPr>
                    <a:xfrm>
                      <a:off x="309" y="0"/>
                      <a:ext cx="0" cy="218"/>
                    </a:xfrm>
                    <a:prstGeom prst="line">
                      <a:avLst/>
                    </a:prstGeom>
                    <a:ln w="9525" cap="flat" cmpd="sng">
                      <a:solidFill>
                        <a:schemeClr val="tx1"/>
                      </a:solidFill>
                      <a:prstDash val="solid"/>
                      <a:round/>
                      <a:headEnd type="none" w="med" len="med"/>
                      <a:tailEnd type="none" w="med" len="med"/>
                    </a:ln>
                  </p:spPr>
                </p:sp>
              </p:grpSp>
              <p:sp>
                <p:nvSpPr>
                  <p:cNvPr id="689171" name="直接连接符 735251"/>
                  <p:cNvSpPr/>
                  <p:nvPr/>
                </p:nvSpPr>
                <p:spPr>
                  <a:xfrm>
                    <a:off x="0" y="112"/>
                    <a:ext cx="258" cy="0"/>
                  </a:xfrm>
                  <a:prstGeom prst="line">
                    <a:avLst/>
                  </a:prstGeom>
                  <a:ln w="9525" cap="flat" cmpd="sng">
                    <a:solidFill>
                      <a:schemeClr val="tx1"/>
                    </a:solidFill>
                    <a:prstDash val="solid"/>
                    <a:round/>
                    <a:headEnd type="none" w="med" len="med"/>
                    <a:tailEnd type="triangle" w="med" len="med"/>
                  </a:ln>
                </p:spPr>
              </p:sp>
            </p:grpSp>
            <p:grpSp>
              <p:nvGrpSpPr>
                <p:cNvPr id="689172" name="组合 735252"/>
                <p:cNvGrpSpPr/>
                <p:nvPr/>
              </p:nvGrpSpPr>
              <p:grpSpPr>
                <a:xfrm>
                  <a:off x="1452" y="0"/>
                  <a:ext cx="802" cy="218"/>
                  <a:chOff x="0" y="0"/>
                  <a:chExt cx="802" cy="218"/>
                </a:xfrm>
              </p:grpSpPr>
              <p:grpSp>
                <p:nvGrpSpPr>
                  <p:cNvPr id="689173" name="组合 735253"/>
                  <p:cNvGrpSpPr/>
                  <p:nvPr/>
                </p:nvGrpSpPr>
                <p:grpSpPr>
                  <a:xfrm>
                    <a:off x="258" y="0"/>
                    <a:ext cx="544" cy="218"/>
                    <a:chOff x="0" y="0"/>
                    <a:chExt cx="544" cy="218"/>
                  </a:xfrm>
                </p:grpSpPr>
                <p:sp>
                  <p:nvSpPr>
                    <p:cNvPr id="689174" name="矩形 735254"/>
                    <p:cNvSpPr/>
                    <p:nvPr/>
                  </p:nvSpPr>
                  <p:spPr>
                    <a:xfrm>
                      <a:off x="0" y="0"/>
                      <a:ext cx="544" cy="218"/>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27</a:t>
                      </a:r>
                      <a:endParaRPr lang="en-US" altLang="x-none" sz="2400" b="1" dirty="0">
                        <a:latin typeface="Times New Roman" panose="02020603050405020304" pitchFamily="2" charset="0"/>
                        <a:ea typeface="宋体" panose="02010600030101010101" pitchFamily="2" charset="-122"/>
                      </a:endParaRPr>
                    </a:p>
                  </p:txBody>
                </p:sp>
                <p:sp>
                  <p:nvSpPr>
                    <p:cNvPr id="689175" name="直接连接符 735255"/>
                    <p:cNvSpPr/>
                    <p:nvPr/>
                  </p:nvSpPr>
                  <p:spPr>
                    <a:xfrm>
                      <a:off x="309" y="0"/>
                      <a:ext cx="0" cy="218"/>
                    </a:xfrm>
                    <a:prstGeom prst="line">
                      <a:avLst/>
                    </a:prstGeom>
                    <a:ln w="9525" cap="flat" cmpd="sng">
                      <a:solidFill>
                        <a:schemeClr val="tx1"/>
                      </a:solidFill>
                      <a:prstDash val="solid"/>
                      <a:round/>
                      <a:headEnd type="none" w="med" len="med"/>
                      <a:tailEnd type="none" w="med" len="med"/>
                    </a:ln>
                  </p:spPr>
                </p:sp>
              </p:grpSp>
              <p:sp>
                <p:nvSpPr>
                  <p:cNvPr id="689176" name="直接连接符 735256"/>
                  <p:cNvSpPr/>
                  <p:nvPr/>
                </p:nvSpPr>
                <p:spPr>
                  <a:xfrm>
                    <a:off x="0" y="112"/>
                    <a:ext cx="258" cy="0"/>
                  </a:xfrm>
                  <a:prstGeom prst="line">
                    <a:avLst/>
                  </a:prstGeom>
                  <a:ln w="9525" cap="flat" cmpd="sng">
                    <a:solidFill>
                      <a:schemeClr val="tx1"/>
                    </a:solidFill>
                    <a:prstDash val="solid"/>
                    <a:round/>
                    <a:headEnd type="none" w="med" len="med"/>
                    <a:tailEnd type="triangle" w="med" len="med"/>
                  </a:ln>
                </p:spPr>
              </p:sp>
            </p:grpSp>
          </p:grpSp>
          <p:grpSp>
            <p:nvGrpSpPr>
              <p:cNvPr id="689177" name="组合 735257"/>
              <p:cNvGrpSpPr/>
              <p:nvPr/>
            </p:nvGrpSpPr>
            <p:grpSpPr>
              <a:xfrm>
                <a:off x="596" y="819"/>
                <a:ext cx="1528" cy="219"/>
                <a:chOff x="0" y="0"/>
                <a:chExt cx="1528" cy="219"/>
              </a:xfrm>
            </p:grpSpPr>
            <p:grpSp>
              <p:nvGrpSpPr>
                <p:cNvPr id="689178" name="组合 735258"/>
                <p:cNvGrpSpPr/>
                <p:nvPr/>
              </p:nvGrpSpPr>
              <p:grpSpPr>
                <a:xfrm>
                  <a:off x="726" y="1"/>
                  <a:ext cx="802" cy="218"/>
                  <a:chOff x="0" y="0"/>
                  <a:chExt cx="802" cy="218"/>
                </a:xfrm>
              </p:grpSpPr>
              <p:grpSp>
                <p:nvGrpSpPr>
                  <p:cNvPr id="689179" name="组合 735259"/>
                  <p:cNvGrpSpPr/>
                  <p:nvPr/>
                </p:nvGrpSpPr>
                <p:grpSpPr>
                  <a:xfrm>
                    <a:off x="258" y="0"/>
                    <a:ext cx="544" cy="218"/>
                    <a:chOff x="0" y="0"/>
                    <a:chExt cx="544" cy="218"/>
                  </a:xfrm>
                </p:grpSpPr>
                <p:sp>
                  <p:nvSpPr>
                    <p:cNvPr id="689180" name="矩形 735260"/>
                    <p:cNvSpPr/>
                    <p:nvPr/>
                  </p:nvSpPr>
                  <p:spPr>
                    <a:xfrm>
                      <a:off x="0" y="0"/>
                      <a:ext cx="544" cy="218"/>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55  ⋀</a:t>
                      </a:r>
                      <a:r>
                        <a:rPr lang="en-US" altLang="x-none" sz="2000" dirty="0">
                          <a:latin typeface="Times New Roman" panose="02020603050405020304" pitchFamily="2" charset="0"/>
                          <a:ea typeface="宋体" panose="02010600030101010101" pitchFamily="2" charset="-122"/>
                        </a:rPr>
                        <a:t> </a:t>
                      </a:r>
                      <a:endParaRPr lang="en-US" altLang="x-none" sz="2000" dirty="0">
                        <a:latin typeface="Times New Roman" panose="02020603050405020304" pitchFamily="2" charset="0"/>
                        <a:ea typeface="宋体" panose="02010600030101010101" pitchFamily="2" charset="-122"/>
                      </a:endParaRPr>
                    </a:p>
                  </p:txBody>
                </p:sp>
                <p:sp>
                  <p:nvSpPr>
                    <p:cNvPr id="689181" name="直接连接符 735261"/>
                    <p:cNvSpPr/>
                    <p:nvPr/>
                  </p:nvSpPr>
                  <p:spPr>
                    <a:xfrm>
                      <a:off x="309" y="0"/>
                      <a:ext cx="0" cy="218"/>
                    </a:xfrm>
                    <a:prstGeom prst="line">
                      <a:avLst/>
                    </a:prstGeom>
                    <a:ln w="9525" cap="flat" cmpd="sng">
                      <a:solidFill>
                        <a:schemeClr val="tx1"/>
                      </a:solidFill>
                      <a:prstDash val="solid"/>
                      <a:round/>
                      <a:headEnd type="none" w="med" len="med"/>
                      <a:tailEnd type="none" w="med" len="med"/>
                    </a:ln>
                  </p:spPr>
                </p:sp>
              </p:grpSp>
              <p:sp>
                <p:nvSpPr>
                  <p:cNvPr id="689182" name="直接连接符 735262"/>
                  <p:cNvSpPr/>
                  <p:nvPr/>
                </p:nvSpPr>
                <p:spPr>
                  <a:xfrm>
                    <a:off x="0" y="114"/>
                    <a:ext cx="258" cy="0"/>
                  </a:xfrm>
                  <a:prstGeom prst="line">
                    <a:avLst/>
                  </a:prstGeom>
                  <a:ln w="9525" cap="flat" cmpd="sng">
                    <a:solidFill>
                      <a:schemeClr val="tx1"/>
                    </a:solidFill>
                    <a:prstDash val="solid"/>
                    <a:round/>
                    <a:headEnd type="none" w="med" len="med"/>
                    <a:tailEnd type="triangle" w="med" len="med"/>
                  </a:ln>
                </p:spPr>
              </p:sp>
            </p:grpSp>
            <p:grpSp>
              <p:nvGrpSpPr>
                <p:cNvPr id="689183" name="组合 735263"/>
                <p:cNvGrpSpPr/>
                <p:nvPr/>
              </p:nvGrpSpPr>
              <p:grpSpPr>
                <a:xfrm>
                  <a:off x="0" y="0"/>
                  <a:ext cx="802" cy="218"/>
                  <a:chOff x="0" y="0"/>
                  <a:chExt cx="802" cy="218"/>
                </a:xfrm>
              </p:grpSpPr>
              <p:grpSp>
                <p:nvGrpSpPr>
                  <p:cNvPr id="689184" name="组合 735264"/>
                  <p:cNvGrpSpPr/>
                  <p:nvPr/>
                </p:nvGrpSpPr>
                <p:grpSpPr>
                  <a:xfrm>
                    <a:off x="258" y="0"/>
                    <a:ext cx="544" cy="218"/>
                    <a:chOff x="0" y="0"/>
                    <a:chExt cx="544" cy="218"/>
                  </a:xfrm>
                </p:grpSpPr>
                <p:sp>
                  <p:nvSpPr>
                    <p:cNvPr id="689185" name="矩形 735265"/>
                    <p:cNvSpPr/>
                    <p:nvPr/>
                  </p:nvSpPr>
                  <p:spPr>
                    <a:xfrm>
                      <a:off x="0" y="0"/>
                      <a:ext cx="544" cy="218"/>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68</a:t>
                      </a:r>
                      <a:endParaRPr lang="en-US" altLang="x-none" sz="2400" b="1" dirty="0">
                        <a:latin typeface="Times New Roman" panose="02020603050405020304" pitchFamily="2" charset="0"/>
                        <a:ea typeface="宋体" panose="02010600030101010101" pitchFamily="2" charset="-122"/>
                      </a:endParaRPr>
                    </a:p>
                  </p:txBody>
                </p:sp>
                <p:sp>
                  <p:nvSpPr>
                    <p:cNvPr id="689186" name="直接连接符 735266"/>
                    <p:cNvSpPr/>
                    <p:nvPr/>
                  </p:nvSpPr>
                  <p:spPr>
                    <a:xfrm>
                      <a:off x="309" y="0"/>
                      <a:ext cx="0" cy="218"/>
                    </a:xfrm>
                    <a:prstGeom prst="line">
                      <a:avLst/>
                    </a:prstGeom>
                    <a:ln w="9525" cap="flat" cmpd="sng">
                      <a:solidFill>
                        <a:schemeClr val="tx1"/>
                      </a:solidFill>
                      <a:prstDash val="solid"/>
                      <a:round/>
                      <a:headEnd type="none" w="med" len="med"/>
                      <a:tailEnd type="none" w="med" len="med"/>
                    </a:ln>
                  </p:spPr>
                </p:sp>
              </p:grpSp>
              <p:sp>
                <p:nvSpPr>
                  <p:cNvPr id="689187" name="直接连接符 735267"/>
                  <p:cNvSpPr/>
                  <p:nvPr/>
                </p:nvSpPr>
                <p:spPr>
                  <a:xfrm>
                    <a:off x="0" y="112"/>
                    <a:ext cx="258" cy="0"/>
                  </a:xfrm>
                  <a:prstGeom prst="line">
                    <a:avLst/>
                  </a:prstGeom>
                  <a:ln w="9525" cap="flat" cmpd="sng">
                    <a:solidFill>
                      <a:schemeClr val="tx1"/>
                    </a:solidFill>
                    <a:prstDash val="solid"/>
                    <a:round/>
                    <a:headEnd type="none" w="med" len="med"/>
                    <a:tailEnd type="triangle" w="med" len="med"/>
                  </a:ln>
                </p:spPr>
              </p:sp>
            </p:grpSp>
          </p:grpSp>
          <p:grpSp>
            <p:nvGrpSpPr>
              <p:cNvPr id="689188" name="组合 735268"/>
              <p:cNvGrpSpPr/>
              <p:nvPr/>
            </p:nvGrpSpPr>
            <p:grpSpPr>
              <a:xfrm>
                <a:off x="603" y="2596"/>
                <a:ext cx="1528" cy="219"/>
                <a:chOff x="0" y="0"/>
                <a:chExt cx="1528" cy="219"/>
              </a:xfrm>
            </p:grpSpPr>
            <p:grpSp>
              <p:nvGrpSpPr>
                <p:cNvPr id="689189" name="组合 735269"/>
                <p:cNvGrpSpPr/>
                <p:nvPr/>
              </p:nvGrpSpPr>
              <p:grpSpPr>
                <a:xfrm>
                  <a:off x="726" y="1"/>
                  <a:ext cx="802" cy="218"/>
                  <a:chOff x="0" y="0"/>
                  <a:chExt cx="802" cy="218"/>
                </a:xfrm>
              </p:grpSpPr>
              <p:grpSp>
                <p:nvGrpSpPr>
                  <p:cNvPr id="689190" name="组合 735270"/>
                  <p:cNvGrpSpPr/>
                  <p:nvPr/>
                </p:nvGrpSpPr>
                <p:grpSpPr>
                  <a:xfrm>
                    <a:off x="258" y="0"/>
                    <a:ext cx="544" cy="218"/>
                    <a:chOff x="0" y="0"/>
                    <a:chExt cx="544" cy="218"/>
                  </a:xfrm>
                </p:grpSpPr>
                <p:sp>
                  <p:nvSpPr>
                    <p:cNvPr id="689191" name="矩形 735271"/>
                    <p:cNvSpPr/>
                    <p:nvPr/>
                  </p:nvSpPr>
                  <p:spPr>
                    <a:xfrm>
                      <a:off x="0" y="0"/>
                      <a:ext cx="544" cy="218"/>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10  ⋀</a:t>
                      </a:r>
                      <a:r>
                        <a:rPr lang="en-US" altLang="x-none" sz="2000" dirty="0">
                          <a:latin typeface="Times New Roman" panose="02020603050405020304" pitchFamily="2" charset="0"/>
                          <a:ea typeface="宋体" panose="02010600030101010101" pitchFamily="2" charset="-122"/>
                        </a:rPr>
                        <a:t> </a:t>
                      </a:r>
                      <a:endParaRPr lang="en-US" altLang="x-none" sz="2000" dirty="0">
                        <a:latin typeface="Times New Roman" panose="02020603050405020304" pitchFamily="2" charset="0"/>
                        <a:ea typeface="宋体" panose="02010600030101010101" pitchFamily="2" charset="-122"/>
                      </a:endParaRPr>
                    </a:p>
                  </p:txBody>
                </p:sp>
                <p:sp>
                  <p:nvSpPr>
                    <p:cNvPr id="689192" name="直接连接符 735272"/>
                    <p:cNvSpPr/>
                    <p:nvPr/>
                  </p:nvSpPr>
                  <p:spPr>
                    <a:xfrm>
                      <a:off x="309" y="0"/>
                      <a:ext cx="0" cy="218"/>
                    </a:xfrm>
                    <a:prstGeom prst="line">
                      <a:avLst/>
                    </a:prstGeom>
                    <a:ln w="9525" cap="flat" cmpd="sng">
                      <a:solidFill>
                        <a:schemeClr val="tx1"/>
                      </a:solidFill>
                      <a:prstDash val="solid"/>
                      <a:round/>
                      <a:headEnd type="none" w="med" len="med"/>
                      <a:tailEnd type="none" w="med" len="med"/>
                    </a:ln>
                  </p:spPr>
                </p:sp>
              </p:grpSp>
              <p:sp>
                <p:nvSpPr>
                  <p:cNvPr id="689193" name="直接连接符 735273"/>
                  <p:cNvSpPr/>
                  <p:nvPr/>
                </p:nvSpPr>
                <p:spPr>
                  <a:xfrm>
                    <a:off x="0" y="114"/>
                    <a:ext cx="258" cy="0"/>
                  </a:xfrm>
                  <a:prstGeom prst="line">
                    <a:avLst/>
                  </a:prstGeom>
                  <a:ln w="9525" cap="flat" cmpd="sng">
                    <a:solidFill>
                      <a:schemeClr val="tx1"/>
                    </a:solidFill>
                    <a:prstDash val="solid"/>
                    <a:round/>
                    <a:headEnd type="none" w="med" len="med"/>
                    <a:tailEnd type="triangle" w="med" len="med"/>
                  </a:ln>
                </p:spPr>
              </p:sp>
            </p:grpSp>
            <p:grpSp>
              <p:nvGrpSpPr>
                <p:cNvPr id="689194" name="组合 735274"/>
                <p:cNvGrpSpPr/>
                <p:nvPr/>
              </p:nvGrpSpPr>
              <p:grpSpPr>
                <a:xfrm>
                  <a:off x="0" y="0"/>
                  <a:ext cx="802" cy="218"/>
                  <a:chOff x="0" y="0"/>
                  <a:chExt cx="802" cy="218"/>
                </a:xfrm>
              </p:grpSpPr>
              <p:grpSp>
                <p:nvGrpSpPr>
                  <p:cNvPr id="689195" name="组合 735275"/>
                  <p:cNvGrpSpPr/>
                  <p:nvPr/>
                </p:nvGrpSpPr>
                <p:grpSpPr>
                  <a:xfrm>
                    <a:off x="258" y="0"/>
                    <a:ext cx="544" cy="218"/>
                    <a:chOff x="0" y="0"/>
                    <a:chExt cx="544" cy="218"/>
                  </a:xfrm>
                </p:grpSpPr>
                <p:sp>
                  <p:nvSpPr>
                    <p:cNvPr id="689196" name="矩形 735276"/>
                    <p:cNvSpPr/>
                    <p:nvPr/>
                  </p:nvSpPr>
                  <p:spPr>
                    <a:xfrm>
                      <a:off x="0" y="0"/>
                      <a:ext cx="544" cy="218"/>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23</a:t>
                      </a:r>
                      <a:endParaRPr lang="en-US" altLang="x-none" sz="2400" b="1" dirty="0">
                        <a:latin typeface="Times New Roman" panose="02020603050405020304" pitchFamily="2" charset="0"/>
                        <a:ea typeface="宋体" panose="02010600030101010101" pitchFamily="2" charset="-122"/>
                      </a:endParaRPr>
                    </a:p>
                  </p:txBody>
                </p:sp>
                <p:sp>
                  <p:nvSpPr>
                    <p:cNvPr id="689197" name="直接连接符 735277"/>
                    <p:cNvSpPr/>
                    <p:nvPr/>
                  </p:nvSpPr>
                  <p:spPr>
                    <a:xfrm>
                      <a:off x="309" y="0"/>
                      <a:ext cx="0" cy="218"/>
                    </a:xfrm>
                    <a:prstGeom prst="line">
                      <a:avLst/>
                    </a:prstGeom>
                    <a:ln w="9525" cap="flat" cmpd="sng">
                      <a:solidFill>
                        <a:schemeClr val="tx1"/>
                      </a:solidFill>
                      <a:prstDash val="solid"/>
                      <a:round/>
                      <a:headEnd type="none" w="med" len="med"/>
                      <a:tailEnd type="none" w="med" len="med"/>
                    </a:ln>
                  </p:spPr>
                </p:sp>
              </p:grpSp>
              <p:sp>
                <p:nvSpPr>
                  <p:cNvPr id="689198" name="直接连接符 735278"/>
                  <p:cNvSpPr/>
                  <p:nvPr/>
                </p:nvSpPr>
                <p:spPr>
                  <a:xfrm>
                    <a:off x="0" y="112"/>
                    <a:ext cx="258" cy="0"/>
                  </a:xfrm>
                  <a:prstGeom prst="line">
                    <a:avLst/>
                  </a:prstGeom>
                  <a:ln w="9525" cap="flat" cmpd="sng">
                    <a:solidFill>
                      <a:schemeClr val="tx1"/>
                    </a:solidFill>
                    <a:prstDash val="solid"/>
                    <a:round/>
                    <a:headEnd type="none" w="med" len="med"/>
                    <a:tailEnd type="triangle" w="med" len="med"/>
                  </a:ln>
                </p:spPr>
              </p:sp>
            </p:grpSp>
          </p:grpSp>
          <p:grpSp>
            <p:nvGrpSpPr>
              <p:cNvPr id="689199" name="组合 735279"/>
              <p:cNvGrpSpPr/>
              <p:nvPr/>
            </p:nvGrpSpPr>
            <p:grpSpPr>
              <a:xfrm>
                <a:off x="603" y="1834"/>
                <a:ext cx="802" cy="218"/>
                <a:chOff x="0" y="0"/>
                <a:chExt cx="802" cy="218"/>
              </a:xfrm>
            </p:grpSpPr>
            <p:grpSp>
              <p:nvGrpSpPr>
                <p:cNvPr id="689200" name="组合 735280"/>
                <p:cNvGrpSpPr/>
                <p:nvPr/>
              </p:nvGrpSpPr>
              <p:grpSpPr>
                <a:xfrm>
                  <a:off x="258" y="0"/>
                  <a:ext cx="544" cy="218"/>
                  <a:chOff x="0" y="0"/>
                  <a:chExt cx="544" cy="218"/>
                </a:xfrm>
              </p:grpSpPr>
              <p:sp>
                <p:nvSpPr>
                  <p:cNvPr id="689201" name="矩形 735281"/>
                  <p:cNvSpPr/>
                  <p:nvPr/>
                </p:nvSpPr>
                <p:spPr>
                  <a:xfrm>
                    <a:off x="0" y="0"/>
                    <a:ext cx="544" cy="218"/>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20  ⋀</a:t>
                    </a:r>
                    <a:r>
                      <a:rPr lang="en-US" altLang="x-none" sz="2000" dirty="0">
                        <a:latin typeface="Times New Roman" panose="02020603050405020304" pitchFamily="2" charset="0"/>
                        <a:ea typeface="宋体" panose="02010600030101010101" pitchFamily="2" charset="-122"/>
                      </a:rPr>
                      <a:t> </a:t>
                    </a:r>
                    <a:endParaRPr lang="en-US" altLang="x-none" sz="2000" dirty="0">
                      <a:latin typeface="Times New Roman" panose="02020603050405020304" pitchFamily="2" charset="0"/>
                      <a:ea typeface="宋体" panose="02010600030101010101" pitchFamily="2" charset="-122"/>
                    </a:endParaRPr>
                  </a:p>
                </p:txBody>
              </p:sp>
              <p:sp>
                <p:nvSpPr>
                  <p:cNvPr id="689202" name="直接连接符 735282"/>
                  <p:cNvSpPr/>
                  <p:nvPr/>
                </p:nvSpPr>
                <p:spPr>
                  <a:xfrm>
                    <a:off x="309" y="0"/>
                    <a:ext cx="0" cy="218"/>
                  </a:xfrm>
                  <a:prstGeom prst="line">
                    <a:avLst/>
                  </a:prstGeom>
                  <a:ln w="9525" cap="flat" cmpd="sng">
                    <a:solidFill>
                      <a:schemeClr val="tx1"/>
                    </a:solidFill>
                    <a:prstDash val="solid"/>
                    <a:round/>
                    <a:headEnd type="none" w="med" len="med"/>
                    <a:tailEnd type="none" w="med" len="med"/>
                  </a:ln>
                </p:spPr>
              </p:sp>
            </p:grpSp>
            <p:sp>
              <p:nvSpPr>
                <p:cNvPr id="689203" name="直接连接符 735283"/>
                <p:cNvSpPr/>
                <p:nvPr/>
              </p:nvSpPr>
              <p:spPr>
                <a:xfrm>
                  <a:off x="0" y="114"/>
                  <a:ext cx="258" cy="0"/>
                </a:xfrm>
                <a:prstGeom prst="line">
                  <a:avLst/>
                </a:prstGeom>
                <a:ln w="9525" cap="flat" cmpd="sng">
                  <a:solidFill>
                    <a:schemeClr val="tx1"/>
                  </a:solidFill>
                  <a:prstDash val="solid"/>
                  <a:round/>
                  <a:headEnd type="none" w="med" len="med"/>
                  <a:tailEnd type="triangle" w="med" len="med"/>
                </a:ln>
              </p:spPr>
            </p:sp>
          </p:grpSp>
          <p:grpSp>
            <p:nvGrpSpPr>
              <p:cNvPr id="689204" name="组合 735284"/>
              <p:cNvGrpSpPr/>
              <p:nvPr/>
            </p:nvGrpSpPr>
            <p:grpSpPr>
              <a:xfrm>
                <a:off x="603" y="2880"/>
                <a:ext cx="802" cy="218"/>
                <a:chOff x="0" y="0"/>
                <a:chExt cx="802" cy="218"/>
              </a:xfrm>
            </p:grpSpPr>
            <p:grpSp>
              <p:nvGrpSpPr>
                <p:cNvPr id="689205" name="组合 735285"/>
                <p:cNvGrpSpPr/>
                <p:nvPr/>
              </p:nvGrpSpPr>
              <p:grpSpPr>
                <a:xfrm>
                  <a:off x="258" y="0"/>
                  <a:ext cx="544" cy="218"/>
                  <a:chOff x="0" y="0"/>
                  <a:chExt cx="544" cy="218"/>
                </a:xfrm>
              </p:grpSpPr>
              <p:sp>
                <p:nvSpPr>
                  <p:cNvPr id="689206" name="矩形 735286"/>
                  <p:cNvSpPr/>
                  <p:nvPr/>
                </p:nvSpPr>
                <p:spPr>
                  <a:xfrm>
                    <a:off x="0" y="0"/>
                    <a:ext cx="544" cy="218"/>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11  ⋀</a:t>
                    </a:r>
                    <a:r>
                      <a:rPr lang="en-US" altLang="x-none" sz="2000" dirty="0">
                        <a:latin typeface="Times New Roman" panose="02020603050405020304" pitchFamily="2" charset="0"/>
                        <a:ea typeface="宋体" panose="02010600030101010101" pitchFamily="2" charset="-122"/>
                      </a:rPr>
                      <a:t> </a:t>
                    </a:r>
                    <a:endParaRPr lang="en-US" altLang="x-none" sz="2000" dirty="0">
                      <a:latin typeface="Times New Roman" panose="02020603050405020304" pitchFamily="2" charset="0"/>
                      <a:ea typeface="宋体" panose="02010600030101010101" pitchFamily="2" charset="-122"/>
                    </a:endParaRPr>
                  </a:p>
                </p:txBody>
              </p:sp>
              <p:sp>
                <p:nvSpPr>
                  <p:cNvPr id="689207" name="直接连接符 735287"/>
                  <p:cNvSpPr/>
                  <p:nvPr/>
                </p:nvSpPr>
                <p:spPr>
                  <a:xfrm>
                    <a:off x="309" y="0"/>
                    <a:ext cx="0" cy="218"/>
                  </a:xfrm>
                  <a:prstGeom prst="line">
                    <a:avLst/>
                  </a:prstGeom>
                  <a:ln w="9525" cap="flat" cmpd="sng">
                    <a:solidFill>
                      <a:schemeClr val="tx1"/>
                    </a:solidFill>
                    <a:prstDash val="solid"/>
                    <a:round/>
                    <a:headEnd type="none" w="med" len="med"/>
                    <a:tailEnd type="none" w="med" len="med"/>
                  </a:ln>
                </p:spPr>
              </p:sp>
            </p:grpSp>
            <p:sp>
              <p:nvSpPr>
                <p:cNvPr id="689208" name="直接连接符 735288"/>
                <p:cNvSpPr/>
                <p:nvPr/>
              </p:nvSpPr>
              <p:spPr>
                <a:xfrm>
                  <a:off x="0" y="114"/>
                  <a:ext cx="258" cy="0"/>
                </a:xfrm>
                <a:prstGeom prst="line">
                  <a:avLst/>
                </a:prstGeom>
                <a:ln w="9525" cap="flat" cmpd="sng">
                  <a:solidFill>
                    <a:schemeClr val="tx1"/>
                  </a:solidFill>
                  <a:prstDash val="solid"/>
                  <a:round/>
                  <a:headEnd type="none" w="med" len="med"/>
                  <a:tailEnd type="triangle" w="med" len="med"/>
                </a:ln>
              </p:spPr>
            </p:sp>
          </p:grpSp>
          <p:grpSp>
            <p:nvGrpSpPr>
              <p:cNvPr id="689209" name="组合 735289"/>
              <p:cNvGrpSpPr/>
              <p:nvPr/>
            </p:nvGrpSpPr>
            <p:grpSpPr>
              <a:xfrm>
                <a:off x="603" y="1553"/>
                <a:ext cx="1528" cy="219"/>
                <a:chOff x="0" y="0"/>
                <a:chExt cx="1528" cy="219"/>
              </a:xfrm>
            </p:grpSpPr>
            <p:grpSp>
              <p:nvGrpSpPr>
                <p:cNvPr id="689210" name="组合 735290"/>
                <p:cNvGrpSpPr/>
                <p:nvPr/>
              </p:nvGrpSpPr>
              <p:grpSpPr>
                <a:xfrm>
                  <a:off x="726" y="1"/>
                  <a:ext cx="802" cy="218"/>
                  <a:chOff x="0" y="0"/>
                  <a:chExt cx="802" cy="218"/>
                </a:xfrm>
              </p:grpSpPr>
              <p:grpSp>
                <p:nvGrpSpPr>
                  <p:cNvPr id="689211" name="组合 735291"/>
                  <p:cNvGrpSpPr/>
                  <p:nvPr/>
                </p:nvGrpSpPr>
                <p:grpSpPr>
                  <a:xfrm>
                    <a:off x="258" y="0"/>
                    <a:ext cx="544" cy="218"/>
                    <a:chOff x="0" y="0"/>
                    <a:chExt cx="544" cy="218"/>
                  </a:xfrm>
                </p:grpSpPr>
                <p:sp>
                  <p:nvSpPr>
                    <p:cNvPr id="689212" name="矩形 735292"/>
                    <p:cNvSpPr/>
                    <p:nvPr/>
                  </p:nvSpPr>
                  <p:spPr>
                    <a:xfrm>
                      <a:off x="0" y="0"/>
                      <a:ext cx="544" cy="218"/>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84  ⋀</a:t>
                      </a:r>
                      <a:r>
                        <a:rPr lang="en-US" altLang="x-none" sz="2000" dirty="0">
                          <a:latin typeface="Times New Roman" panose="02020603050405020304" pitchFamily="2" charset="0"/>
                          <a:ea typeface="宋体" panose="02010600030101010101" pitchFamily="2" charset="-122"/>
                        </a:rPr>
                        <a:t> </a:t>
                      </a:r>
                      <a:endParaRPr lang="en-US" altLang="x-none" sz="2000" dirty="0">
                        <a:latin typeface="Times New Roman" panose="02020603050405020304" pitchFamily="2" charset="0"/>
                        <a:ea typeface="宋体" panose="02010600030101010101" pitchFamily="2" charset="-122"/>
                      </a:endParaRPr>
                    </a:p>
                  </p:txBody>
                </p:sp>
                <p:sp>
                  <p:nvSpPr>
                    <p:cNvPr id="689213" name="直接连接符 735293"/>
                    <p:cNvSpPr/>
                    <p:nvPr/>
                  </p:nvSpPr>
                  <p:spPr>
                    <a:xfrm>
                      <a:off x="309" y="0"/>
                      <a:ext cx="0" cy="218"/>
                    </a:xfrm>
                    <a:prstGeom prst="line">
                      <a:avLst/>
                    </a:prstGeom>
                    <a:ln w="9525" cap="flat" cmpd="sng">
                      <a:solidFill>
                        <a:schemeClr val="tx1"/>
                      </a:solidFill>
                      <a:prstDash val="solid"/>
                      <a:round/>
                      <a:headEnd type="none" w="med" len="med"/>
                      <a:tailEnd type="none" w="med" len="med"/>
                    </a:ln>
                  </p:spPr>
                </p:sp>
              </p:grpSp>
              <p:sp>
                <p:nvSpPr>
                  <p:cNvPr id="689214" name="直接连接符 735294"/>
                  <p:cNvSpPr/>
                  <p:nvPr/>
                </p:nvSpPr>
                <p:spPr>
                  <a:xfrm>
                    <a:off x="0" y="114"/>
                    <a:ext cx="258" cy="0"/>
                  </a:xfrm>
                  <a:prstGeom prst="line">
                    <a:avLst/>
                  </a:prstGeom>
                  <a:ln w="9525" cap="flat" cmpd="sng">
                    <a:solidFill>
                      <a:schemeClr val="tx1"/>
                    </a:solidFill>
                    <a:prstDash val="solid"/>
                    <a:round/>
                    <a:headEnd type="none" w="med" len="med"/>
                    <a:tailEnd type="triangle" w="med" len="med"/>
                  </a:ln>
                </p:spPr>
              </p:sp>
            </p:grpSp>
            <p:grpSp>
              <p:nvGrpSpPr>
                <p:cNvPr id="689215" name="组合 735295"/>
                <p:cNvGrpSpPr/>
                <p:nvPr/>
              </p:nvGrpSpPr>
              <p:grpSpPr>
                <a:xfrm>
                  <a:off x="0" y="0"/>
                  <a:ext cx="802" cy="218"/>
                  <a:chOff x="0" y="0"/>
                  <a:chExt cx="802" cy="218"/>
                </a:xfrm>
              </p:grpSpPr>
              <p:grpSp>
                <p:nvGrpSpPr>
                  <p:cNvPr id="689216" name="组合 735296"/>
                  <p:cNvGrpSpPr/>
                  <p:nvPr/>
                </p:nvGrpSpPr>
                <p:grpSpPr>
                  <a:xfrm>
                    <a:off x="258" y="0"/>
                    <a:ext cx="544" cy="218"/>
                    <a:chOff x="0" y="0"/>
                    <a:chExt cx="544" cy="218"/>
                  </a:xfrm>
                </p:grpSpPr>
                <p:sp>
                  <p:nvSpPr>
                    <p:cNvPr id="689217" name="矩形 735297"/>
                    <p:cNvSpPr/>
                    <p:nvPr/>
                  </p:nvSpPr>
                  <p:spPr>
                    <a:xfrm>
                      <a:off x="0" y="0"/>
                      <a:ext cx="544" cy="218"/>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19</a:t>
                      </a:r>
                      <a:endParaRPr lang="en-US" altLang="x-none" sz="2400" b="1" dirty="0">
                        <a:latin typeface="Times New Roman" panose="02020603050405020304" pitchFamily="2" charset="0"/>
                        <a:ea typeface="宋体" panose="02010600030101010101" pitchFamily="2" charset="-122"/>
                      </a:endParaRPr>
                    </a:p>
                  </p:txBody>
                </p:sp>
                <p:sp>
                  <p:nvSpPr>
                    <p:cNvPr id="689218" name="直接连接符 735298"/>
                    <p:cNvSpPr/>
                    <p:nvPr/>
                  </p:nvSpPr>
                  <p:spPr>
                    <a:xfrm>
                      <a:off x="309" y="0"/>
                      <a:ext cx="0" cy="218"/>
                    </a:xfrm>
                    <a:prstGeom prst="line">
                      <a:avLst/>
                    </a:prstGeom>
                    <a:ln w="9525" cap="flat" cmpd="sng">
                      <a:solidFill>
                        <a:schemeClr val="tx1"/>
                      </a:solidFill>
                      <a:prstDash val="solid"/>
                      <a:round/>
                      <a:headEnd type="none" w="med" len="med"/>
                      <a:tailEnd type="none" w="med" len="med"/>
                    </a:ln>
                  </p:spPr>
                </p:sp>
              </p:grpSp>
              <p:sp>
                <p:nvSpPr>
                  <p:cNvPr id="689219" name="直接连接符 735299"/>
                  <p:cNvSpPr/>
                  <p:nvPr/>
                </p:nvSpPr>
                <p:spPr>
                  <a:xfrm>
                    <a:off x="0" y="112"/>
                    <a:ext cx="258" cy="0"/>
                  </a:xfrm>
                  <a:prstGeom prst="line">
                    <a:avLst/>
                  </a:prstGeom>
                  <a:ln w="9525" cap="flat" cmpd="sng">
                    <a:solidFill>
                      <a:schemeClr val="tx1"/>
                    </a:solidFill>
                    <a:prstDash val="solid"/>
                    <a:round/>
                    <a:headEnd type="none" w="med" len="med"/>
                    <a:tailEnd type="triangle" w="med" len="med"/>
                  </a:ln>
                </p:spPr>
              </p:sp>
            </p:grpSp>
          </p:grpSp>
          <p:grpSp>
            <p:nvGrpSpPr>
              <p:cNvPr id="689220" name="组合 735300"/>
              <p:cNvGrpSpPr/>
              <p:nvPr/>
            </p:nvGrpSpPr>
            <p:grpSpPr>
              <a:xfrm>
                <a:off x="0" y="0"/>
                <a:ext cx="673" cy="3333"/>
                <a:chOff x="0" y="0"/>
                <a:chExt cx="673" cy="3333"/>
              </a:xfrm>
            </p:grpSpPr>
            <p:sp>
              <p:nvSpPr>
                <p:cNvPr id="689221" name="矩形 735301"/>
                <p:cNvSpPr/>
                <p:nvPr/>
              </p:nvSpPr>
              <p:spPr>
                <a:xfrm>
                  <a:off x="0" y="0"/>
                  <a:ext cx="227" cy="3311"/>
                </a:xfrm>
                <a:prstGeom prst="rect">
                  <a:avLst/>
                </a:prstGeom>
                <a:noFill/>
                <a:ln w="9525">
                  <a:noFill/>
                </a:ln>
              </p:spPr>
              <p:txBody>
                <a:bodyPr wrap="none" anchor="ctr"/>
                <a:p>
                  <a:pPr algn="ctr">
                    <a:lnSpc>
                      <a:spcPct val="110000"/>
                    </a:lnSpc>
                  </a:pPr>
                  <a:r>
                    <a:rPr lang="en-US" altLang="x-none" sz="2400" b="1" dirty="0">
                      <a:latin typeface="Times New Roman" panose="02020603050405020304" pitchFamily="2" charset="0"/>
                      <a:ea typeface="宋体" panose="02010600030101010101" pitchFamily="2" charset="-122"/>
                    </a:rPr>
                    <a:t>0</a:t>
                  </a:r>
                  <a:endParaRPr lang="en-US" altLang="x-none" sz="2400" b="1" dirty="0">
                    <a:latin typeface="Times New Roman" panose="02020603050405020304" pitchFamily="2" charset="0"/>
                    <a:ea typeface="宋体" panose="02010600030101010101" pitchFamily="2" charset="-122"/>
                  </a:endParaRPr>
                </a:p>
                <a:p>
                  <a:pPr algn="ctr">
                    <a:lnSpc>
                      <a:spcPct val="110000"/>
                    </a:lnSpc>
                  </a:pPr>
                  <a:r>
                    <a:rPr lang="en-US" altLang="x-none" sz="2400" b="1" dirty="0">
                      <a:latin typeface="Times New Roman" panose="02020603050405020304" pitchFamily="2" charset="0"/>
                      <a:ea typeface="宋体" panose="02010600030101010101" pitchFamily="2" charset="-122"/>
                    </a:rPr>
                    <a:t>1</a:t>
                  </a:r>
                  <a:endParaRPr lang="en-US" altLang="x-none" sz="2400" b="1" dirty="0">
                    <a:latin typeface="Times New Roman" panose="02020603050405020304" pitchFamily="2" charset="0"/>
                    <a:ea typeface="宋体" panose="02010600030101010101" pitchFamily="2" charset="-122"/>
                  </a:endParaRPr>
                </a:p>
                <a:p>
                  <a:pPr algn="ctr">
                    <a:lnSpc>
                      <a:spcPct val="110000"/>
                    </a:lnSpc>
                  </a:pPr>
                  <a:r>
                    <a:rPr lang="en-US" altLang="x-none" sz="2400" b="1" dirty="0">
                      <a:latin typeface="Times New Roman" panose="02020603050405020304" pitchFamily="2" charset="0"/>
                      <a:ea typeface="宋体" panose="02010600030101010101" pitchFamily="2" charset="-122"/>
                    </a:rPr>
                    <a:t>2</a:t>
                  </a:r>
                  <a:endParaRPr lang="en-US" altLang="x-none" sz="2400" b="1" dirty="0">
                    <a:latin typeface="Times New Roman" panose="02020603050405020304" pitchFamily="2" charset="0"/>
                    <a:ea typeface="宋体" panose="02010600030101010101" pitchFamily="2" charset="-122"/>
                  </a:endParaRPr>
                </a:p>
                <a:p>
                  <a:pPr algn="ctr">
                    <a:lnSpc>
                      <a:spcPct val="110000"/>
                    </a:lnSpc>
                  </a:pPr>
                  <a:r>
                    <a:rPr lang="en-US" altLang="x-none" sz="2400" b="1" dirty="0">
                      <a:latin typeface="Times New Roman" panose="02020603050405020304" pitchFamily="2" charset="0"/>
                      <a:ea typeface="宋体" panose="02010600030101010101" pitchFamily="2" charset="-122"/>
                    </a:rPr>
                    <a:t>3</a:t>
                  </a:r>
                  <a:endParaRPr lang="en-US" altLang="x-none" sz="2400" b="1" dirty="0">
                    <a:latin typeface="Times New Roman" panose="02020603050405020304" pitchFamily="2" charset="0"/>
                    <a:ea typeface="宋体" panose="02010600030101010101" pitchFamily="2" charset="-122"/>
                  </a:endParaRPr>
                </a:p>
                <a:p>
                  <a:pPr algn="ctr">
                    <a:lnSpc>
                      <a:spcPct val="110000"/>
                    </a:lnSpc>
                  </a:pPr>
                  <a:r>
                    <a:rPr lang="en-US" altLang="x-none" sz="2400" b="1" dirty="0">
                      <a:latin typeface="Times New Roman" panose="02020603050405020304" pitchFamily="2" charset="0"/>
                      <a:ea typeface="宋体" panose="02010600030101010101" pitchFamily="2" charset="-122"/>
                    </a:rPr>
                    <a:t>4</a:t>
                  </a:r>
                  <a:endParaRPr lang="en-US" altLang="x-none" sz="2400" b="1" dirty="0">
                    <a:latin typeface="Times New Roman" panose="02020603050405020304" pitchFamily="2" charset="0"/>
                    <a:ea typeface="宋体" panose="02010600030101010101" pitchFamily="2" charset="-122"/>
                  </a:endParaRPr>
                </a:p>
                <a:p>
                  <a:pPr algn="ctr">
                    <a:lnSpc>
                      <a:spcPct val="110000"/>
                    </a:lnSpc>
                  </a:pPr>
                  <a:r>
                    <a:rPr lang="en-US" altLang="x-none" sz="2400" b="1" dirty="0">
                      <a:latin typeface="Times New Roman" panose="02020603050405020304" pitchFamily="2" charset="0"/>
                      <a:ea typeface="宋体" panose="02010600030101010101" pitchFamily="2" charset="-122"/>
                    </a:rPr>
                    <a:t>5</a:t>
                  </a:r>
                  <a:endParaRPr lang="en-US" altLang="x-none" sz="2400" b="1" dirty="0">
                    <a:latin typeface="Times New Roman" panose="02020603050405020304" pitchFamily="2" charset="0"/>
                    <a:ea typeface="宋体" panose="02010600030101010101" pitchFamily="2" charset="-122"/>
                  </a:endParaRPr>
                </a:p>
                <a:p>
                  <a:pPr algn="ctr">
                    <a:lnSpc>
                      <a:spcPct val="110000"/>
                    </a:lnSpc>
                  </a:pPr>
                  <a:r>
                    <a:rPr lang="en-US" altLang="x-none" sz="2400" b="1" dirty="0">
                      <a:latin typeface="Times New Roman" panose="02020603050405020304" pitchFamily="2" charset="0"/>
                      <a:ea typeface="宋体" panose="02010600030101010101" pitchFamily="2" charset="-122"/>
                    </a:rPr>
                    <a:t>6</a:t>
                  </a:r>
                  <a:endParaRPr lang="en-US" altLang="x-none" sz="2400" b="1" dirty="0">
                    <a:latin typeface="Times New Roman" panose="02020603050405020304" pitchFamily="2" charset="0"/>
                    <a:ea typeface="宋体" panose="02010600030101010101" pitchFamily="2" charset="-122"/>
                  </a:endParaRPr>
                </a:p>
                <a:p>
                  <a:pPr algn="ctr">
                    <a:lnSpc>
                      <a:spcPct val="110000"/>
                    </a:lnSpc>
                  </a:pPr>
                  <a:r>
                    <a:rPr lang="en-US" altLang="x-none" sz="2400" b="1" dirty="0">
                      <a:latin typeface="Times New Roman" panose="02020603050405020304" pitchFamily="2" charset="0"/>
                      <a:ea typeface="宋体" panose="02010600030101010101" pitchFamily="2" charset="-122"/>
                    </a:rPr>
                    <a:t>7</a:t>
                  </a:r>
                  <a:endParaRPr lang="en-US" altLang="x-none" sz="2400" b="1" dirty="0">
                    <a:latin typeface="Times New Roman" panose="02020603050405020304" pitchFamily="2" charset="0"/>
                    <a:ea typeface="宋体" panose="02010600030101010101" pitchFamily="2" charset="-122"/>
                  </a:endParaRPr>
                </a:p>
                <a:p>
                  <a:pPr algn="ctr">
                    <a:lnSpc>
                      <a:spcPct val="110000"/>
                    </a:lnSpc>
                  </a:pPr>
                  <a:r>
                    <a:rPr lang="en-US" altLang="x-none" sz="2400" b="1" dirty="0">
                      <a:latin typeface="Times New Roman" panose="02020603050405020304" pitchFamily="2" charset="0"/>
                      <a:ea typeface="宋体" panose="02010600030101010101" pitchFamily="2" charset="-122"/>
                    </a:rPr>
                    <a:t>8</a:t>
                  </a:r>
                  <a:endParaRPr lang="en-US" altLang="x-none" sz="2400" b="1" dirty="0">
                    <a:latin typeface="Times New Roman" panose="02020603050405020304" pitchFamily="2" charset="0"/>
                    <a:ea typeface="宋体" panose="02010600030101010101" pitchFamily="2" charset="-122"/>
                  </a:endParaRPr>
                </a:p>
                <a:p>
                  <a:pPr algn="ctr">
                    <a:lnSpc>
                      <a:spcPct val="110000"/>
                    </a:lnSpc>
                  </a:pPr>
                  <a:r>
                    <a:rPr lang="en-US" altLang="x-none" sz="2400" b="1" dirty="0">
                      <a:latin typeface="Times New Roman" panose="02020603050405020304" pitchFamily="2" charset="0"/>
                      <a:ea typeface="宋体" panose="02010600030101010101" pitchFamily="2" charset="-122"/>
                    </a:rPr>
                    <a:t>9</a:t>
                  </a:r>
                  <a:endParaRPr lang="en-US" altLang="x-none" sz="2400" b="1" dirty="0">
                    <a:latin typeface="Times New Roman" panose="02020603050405020304" pitchFamily="2" charset="0"/>
                    <a:ea typeface="宋体" panose="02010600030101010101" pitchFamily="2" charset="-122"/>
                  </a:endParaRPr>
                </a:p>
                <a:p>
                  <a:pPr algn="ctr">
                    <a:lnSpc>
                      <a:spcPct val="110000"/>
                    </a:lnSpc>
                  </a:pPr>
                  <a:r>
                    <a:rPr lang="en-US" altLang="x-none" sz="2400" b="1" dirty="0">
                      <a:latin typeface="Times New Roman" panose="02020603050405020304" pitchFamily="2" charset="0"/>
                      <a:ea typeface="宋体" panose="02010600030101010101" pitchFamily="2" charset="-122"/>
                    </a:rPr>
                    <a:t>10</a:t>
                  </a:r>
                  <a:endParaRPr lang="en-US" altLang="x-none" sz="2400" b="1" dirty="0">
                    <a:latin typeface="Times New Roman" panose="02020603050405020304" pitchFamily="2" charset="0"/>
                    <a:ea typeface="宋体" panose="02010600030101010101" pitchFamily="2" charset="-122"/>
                  </a:endParaRPr>
                </a:p>
                <a:p>
                  <a:pPr algn="ctr">
                    <a:lnSpc>
                      <a:spcPct val="110000"/>
                    </a:lnSpc>
                  </a:pPr>
                  <a:r>
                    <a:rPr lang="en-US" altLang="x-none" sz="2400" b="1" dirty="0">
                      <a:latin typeface="Times New Roman" panose="02020603050405020304" pitchFamily="2" charset="0"/>
                      <a:ea typeface="宋体" panose="02010600030101010101" pitchFamily="2" charset="-122"/>
                    </a:rPr>
                    <a:t>11</a:t>
                  </a:r>
                  <a:endParaRPr lang="en-US" altLang="x-none" sz="2400" b="1" dirty="0">
                    <a:latin typeface="Times New Roman" panose="02020603050405020304" pitchFamily="2" charset="0"/>
                    <a:ea typeface="宋体" panose="02010600030101010101" pitchFamily="2" charset="-122"/>
                  </a:endParaRPr>
                </a:p>
                <a:p>
                  <a:pPr algn="ctr">
                    <a:lnSpc>
                      <a:spcPct val="110000"/>
                    </a:lnSpc>
                  </a:pPr>
                  <a:r>
                    <a:rPr lang="en-US" altLang="x-none" sz="2400" b="1" dirty="0">
                      <a:latin typeface="Times New Roman" panose="02020603050405020304" pitchFamily="2" charset="0"/>
                      <a:ea typeface="宋体" panose="02010600030101010101" pitchFamily="2" charset="-122"/>
                    </a:rPr>
                    <a:t>12</a:t>
                  </a:r>
                  <a:endParaRPr lang="en-US" altLang="x-none" sz="2400" b="1" dirty="0">
                    <a:latin typeface="Times New Roman" panose="02020603050405020304" pitchFamily="2" charset="0"/>
                    <a:ea typeface="宋体" panose="02010600030101010101" pitchFamily="2" charset="-122"/>
                  </a:endParaRPr>
                </a:p>
              </p:txBody>
            </p:sp>
            <p:grpSp>
              <p:nvGrpSpPr>
                <p:cNvPr id="689222" name="组合 735302"/>
                <p:cNvGrpSpPr/>
                <p:nvPr/>
              </p:nvGrpSpPr>
              <p:grpSpPr>
                <a:xfrm>
                  <a:off x="265" y="22"/>
                  <a:ext cx="408" cy="3311"/>
                  <a:chOff x="0" y="0"/>
                  <a:chExt cx="408" cy="3311"/>
                </a:xfrm>
              </p:grpSpPr>
              <p:sp>
                <p:nvSpPr>
                  <p:cNvPr id="689223" name="矩形 735303"/>
                  <p:cNvSpPr/>
                  <p:nvPr/>
                </p:nvSpPr>
                <p:spPr>
                  <a:xfrm>
                    <a:off x="0" y="0"/>
                    <a:ext cx="408" cy="3311"/>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2400" b="1" dirty="0">
                        <a:latin typeface="Times New Roman" panose="02020603050405020304" pitchFamily="2" charset="0"/>
                        <a:ea typeface="宋体" panose="02010600030101010101" pitchFamily="2" charset="-122"/>
                      </a:rPr>
                      <a:t>⋀</a:t>
                    </a:r>
                    <a:endParaRPr lang="zh-CN" altLang="en-US" sz="2400" b="1" dirty="0">
                      <a:latin typeface="Times New Roman" panose="02020603050405020304" pitchFamily="2" charset="0"/>
                      <a:ea typeface="宋体" panose="02010600030101010101" pitchFamily="2" charset="-122"/>
                    </a:endParaRPr>
                  </a:p>
                  <a:p>
                    <a:pPr algn="ctr">
                      <a:lnSpc>
                        <a:spcPct val="110000"/>
                      </a:lnSpc>
                    </a:pPr>
                    <a:endParaRPr lang="zh-CN" altLang="en-US" sz="2400" b="1" dirty="0">
                      <a:latin typeface="Times New Roman" panose="02020603050405020304" pitchFamily="2" charset="0"/>
                      <a:ea typeface="宋体" panose="02010600030101010101" pitchFamily="2" charset="-122"/>
                    </a:endParaRPr>
                  </a:p>
                  <a:p>
                    <a:pPr algn="ctr">
                      <a:lnSpc>
                        <a:spcPct val="110000"/>
                      </a:lnSpc>
                    </a:pPr>
                    <a:r>
                      <a:rPr lang="zh-CN" altLang="en-US" sz="2400" b="1" dirty="0">
                        <a:latin typeface="Times New Roman" panose="02020603050405020304" pitchFamily="2" charset="0"/>
                        <a:ea typeface="宋体" panose="02010600030101010101" pitchFamily="2" charset="-122"/>
                      </a:rPr>
                      <a:t>⋀</a:t>
                    </a:r>
                    <a:endParaRPr lang="zh-CN" altLang="en-US" sz="2400" b="1" dirty="0">
                      <a:latin typeface="Times New Roman" panose="02020603050405020304" pitchFamily="2" charset="0"/>
                      <a:ea typeface="宋体" panose="02010600030101010101" pitchFamily="2" charset="-122"/>
                    </a:endParaRPr>
                  </a:p>
                  <a:p>
                    <a:pPr algn="ctr">
                      <a:lnSpc>
                        <a:spcPct val="110000"/>
                      </a:lnSpc>
                    </a:pPr>
                    <a:endParaRPr lang="zh-CN" altLang="en-US" sz="2400" b="1" dirty="0">
                      <a:latin typeface="Times New Roman" panose="02020603050405020304" pitchFamily="2" charset="0"/>
                      <a:ea typeface="宋体" panose="02010600030101010101" pitchFamily="2" charset="-122"/>
                    </a:endParaRPr>
                  </a:p>
                  <a:p>
                    <a:pPr algn="ctr">
                      <a:lnSpc>
                        <a:spcPct val="110000"/>
                      </a:lnSpc>
                    </a:pPr>
                    <a:r>
                      <a:rPr lang="zh-CN" altLang="en-US" sz="2400" b="1" dirty="0">
                        <a:latin typeface="Times New Roman" panose="02020603050405020304" pitchFamily="2" charset="0"/>
                        <a:ea typeface="宋体" panose="02010600030101010101" pitchFamily="2" charset="-122"/>
                      </a:rPr>
                      <a:t>⋀</a:t>
                    </a:r>
                    <a:endParaRPr lang="zh-CN" altLang="en-US" sz="2400" b="1" dirty="0">
                      <a:latin typeface="Times New Roman" panose="02020603050405020304" pitchFamily="2" charset="0"/>
                      <a:ea typeface="宋体" panose="02010600030101010101" pitchFamily="2" charset="-122"/>
                    </a:endParaRPr>
                  </a:p>
                  <a:p>
                    <a:pPr algn="ctr">
                      <a:lnSpc>
                        <a:spcPct val="110000"/>
                      </a:lnSpc>
                    </a:pPr>
                    <a:r>
                      <a:rPr lang="zh-CN" altLang="en-US" sz="2400" b="1" dirty="0">
                        <a:latin typeface="Times New Roman" panose="02020603050405020304" pitchFamily="2" charset="0"/>
                        <a:ea typeface="宋体" panose="02010600030101010101" pitchFamily="2" charset="-122"/>
                      </a:rPr>
                      <a:t>⋀</a:t>
                    </a:r>
                    <a:endParaRPr lang="zh-CN" altLang="en-US" sz="2400" b="1" dirty="0">
                      <a:latin typeface="Times New Roman" panose="02020603050405020304" pitchFamily="2" charset="0"/>
                      <a:ea typeface="宋体" panose="02010600030101010101" pitchFamily="2" charset="-122"/>
                    </a:endParaRPr>
                  </a:p>
                  <a:p>
                    <a:pPr algn="ctr">
                      <a:lnSpc>
                        <a:spcPct val="110000"/>
                      </a:lnSpc>
                    </a:pPr>
                    <a:endParaRPr lang="zh-CN" altLang="en-US" sz="2400" b="1" dirty="0">
                      <a:latin typeface="Times New Roman" panose="02020603050405020304" pitchFamily="2" charset="0"/>
                      <a:ea typeface="宋体" panose="02010600030101010101" pitchFamily="2" charset="-122"/>
                    </a:endParaRPr>
                  </a:p>
                  <a:p>
                    <a:pPr algn="ctr">
                      <a:lnSpc>
                        <a:spcPct val="110000"/>
                      </a:lnSpc>
                    </a:pPr>
                    <a:endParaRPr lang="zh-CN" altLang="en-US" sz="2400" b="1" dirty="0">
                      <a:latin typeface="Times New Roman" panose="02020603050405020304" pitchFamily="2" charset="0"/>
                      <a:ea typeface="宋体" panose="02010600030101010101" pitchFamily="2" charset="-122"/>
                    </a:endParaRPr>
                  </a:p>
                  <a:p>
                    <a:pPr algn="ctr">
                      <a:lnSpc>
                        <a:spcPct val="110000"/>
                      </a:lnSpc>
                    </a:pPr>
                    <a:r>
                      <a:rPr lang="zh-CN" altLang="en-US" sz="2400" b="1" dirty="0">
                        <a:latin typeface="Times New Roman" panose="02020603050405020304" pitchFamily="2" charset="0"/>
                        <a:ea typeface="宋体" panose="02010600030101010101" pitchFamily="2" charset="-122"/>
                      </a:rPr>
                      <a:t>⋀</a:t>
                    </a:r>
                    <a:endParaRPr lang="zh-CN" altLang="en-US" sz="2400" b="1" dirty="0">
                      <a:latin typeface="Times New Roman" panose="02020603050405020304" pitchFamily="2" charset="0"/>
                      <a:ea typeface="宋体" panose="02010600030101010101" pitchFamily="2" charset="-122"/>
                    </a:endParaRPr>
                  </a:p>
                  <a:p>
                    <a:pPr algn="ctr">
                      <a:lnSpc>
                        <a:spcPct val="110000"/>
                      </a:lnSpc>
                    </a:pPr>
                    <a:r>
                      <a:rPr lang="zh-CN" altLang="en-US" sz="2400" b="1" dirty="0">
                        <a:latin typeface="Times New Roman" panose="02020603050405020304" pitchFamily="2" charset="0"/>
                        <a:ea typeface="宋体" panose="02010600030101010101" pitchFamily="2" charset="-122"/>
                      </a:rPr>
                      <a:t>⋀</a:t>
                    </a:r>
                    <a:endParaRPr lang="zh-CN" altLang="en-US" sz="2400" b="1" dirty="0">
                      <a:latin typeface="Times New Roman" panose="02020603050405020304" pitchFamily="2" charset="0"/>
                      <a:ea typeface="宋体" panose="02010600030101010101" pitchFamily="2" charset="-122"/>
                    </a:endParaRPr>
                  </a:p>
                  <a:p>
                    <a:pPr algn="ctr">
                      <a:lnSpc>
                        <a:spcPct val="110000"/>
                      </a:lnSpc>
                    </a:pPr>
                    <a:endParaRPr lang="zh-CN" altLang="en-US" sz="2400" b="1" dirty="0">
                      <a:latin typeface="Times New Roman" panose="02020603050405020304" pitchFamily="2" charset="0"/>
                      <a:ea typeface="宋体" panose="02010600030101010101" pitchFamily="2" charset="-122"/>
                    </a:endParaRPr>
                  </a:p>
                  <a:p>
                    <a:pPr algn="ctr">
                      <a:lnSpc>
                        <a:spcPct val="110000"/>
                      </a:lnSpc>
                    </a:pPr>
                    <a:endParaRPr lang="zh-CN" altLang="en-US" sz="2400" b="1" dirty="0">
                      <a:latin typeface="Times New Roman" panose="02020603050405020304" pitchFamily="2" charset="0"/>
                      <a:ea typeface="宋体" panose="02010600030101010101" pitchFamily="2" charset="-122"/>
                    </a:endParaRPr>
                  </a:p>
                  <a:p>
                    <a:pPr algn="ctr">
                      <a:lnSpc>
                        <a:spcPct val="110000"/>
                      </a:lnSpc>
                    </a:pPr>
                    <a:r>
                      <a:rPr lang="zh-CN" altLang="en-US" sz="2400" b="1" dirty="0">
                        <a:latin typeface="Times New Roman" panose="02020603050405020304" pitchFamily="2" charset="0"/>
                        <a:ea typeface="宋体" panose="02010600030101010101" pitchFamily="2" charset="-122"/>
                      </a:rPr>
                      <a:t>⋀</a:t>
                    </a:r>
                    <a:endParaRPr lang="zh-CN" altLang="en-US" sz="2400" b="1" dirty="0">
                      <a:latin typeface="Times New Roman" panose="02020603050405020304" pitchFamily="2" charset="0"/>
                      <a:ea typeface="宋体" panose="02010600030101010101" pitchFamily="2" charset="-122"/>
                    </a:endParaRPr>
                  </a:p>
                </p:txBody>
              </p:sp>
              <p:sp>
                <p:nvSpPr>
                  <p:cNvPr id="689224" name="直接连接符 735304"/>
                  <p:cNvSpPr/>
                  <p:nvPr/>
                </p:nvSpPr>
                <p:spPr>
                  <a:xfrm>
                    <a:off x="0" y="283"/>
                    <a:ext cx="408" cy="0"/>
                  </a:xfrm>
                  <a:prstGeom prst="line">
                    <a:avLst/>
                  </a:prstGeom>
                  <a:ln w="9525" cap="flat" cmpd="sng">
                    <a:solidFill>
                      <a:schemeClr val="tx1"/>
                    </a:solidFill>
                    <a:prstDash val="solid"/>
                    <a:round/>
                    <a:headEnd type="none" w="med" len="med"/>
                    <a:tailEnd type="none" w="med" len="med"/>
                  </a:ln>
                </p:spPr>
              </p:sp>
              <p:sp>
                <p:nvSpPr>
                  <p:cNvPr id="689225" name="直接连接符 735305"/>
                  <p:cNvSpPr/>
                  <p:nvPr/>
                </p:nvSpPr>
                <p:spPr>
                  <a:xfrm>
                    <a:off x="0" y="541"/>
                    <a:ext cx="408" cy="0"/>
                  </a:xfrm>
                  <a:prstGeom prst="line">
                    <a:avLst/>
                  </a:prstGeom>
                  <a:ln w="9525" cap="flat" cmpd="sng">
                    <a:solidFill>
                      <a:schemeClr val="tx1"/>
                    </a:solidFill>
                    <a:prstDash val="solid"/>
                    <a:round/>
                    <a:headEnd type="none" w="med" len="med"/>
                    <a:tailEnd type="none" w="med" len="med"/>
                  </a:ln>
                </p:spPr>
              </p:sp>
              <p:sp>
                <p:nvSpPr>
                  <p:cNvPr id="689226" name="直接连接符 735306"/>
                  <p:cNvSpPr/>
                  <p:nvPr/>
                </p:nvSpPr>
                <p:spPr>
                  <a:xfrm>
                    <a:off x="0" y="790"/>
                    <a:ext cx="408" cy="0"/>
                  </a:xfrm>
                  <a:prstGeom prst="line">
                    <a:avLst/>
                  </a:prstGeom>
                  <a:ln w="9525" cap="flat" cmpd="sng">
                    <a:solidFill>
                      <a:schemeClr val="tx1"/>
                    </a:solidFill>
                    <a:prstDash val="solid"/>
                    <a:round/>
                    <a:headEnd type="none" w="med" len="med"/>
                    <a:tailEnd type="none" w="med" len="med"/>
                  </a:ln>
                </p:spPr>
              </p:sp>
              <p:sp>
                <p:nvSpPr>
                  <p:cNvPr id="689227" name="直接连接符 735307"/>
                  <p:cNvSpPr/>
                  <p:nvPr/>
                </p:nvSpPr>
                <p:spPr>
                  <a:xfrm>
                    <a:off x="0" y="1038"/>
                    <a:ext cx="408" cy="0"/>
                  </a:xfrm>
                  <a:prstGeom prst="line">
                    <a:avLst/>
                  </a:prstGeom>
                  <a:ln w="9525" cap="flat" cmpd="sng">
                    <a:solidFill>
                      <a:schemeClr val="tx1"/>
                    </a:solidFill>
                    <a:prstDash val="solid"/>
                    <a:round/>
                    <a:headEnd type="none" w="med" len="med"/>
                    <a:tailEnd type="none" w="med" len="med"/>
                  </a:ln>
                </p:spPr>
              </p:sp>
              <p:sp>
                <p:nvSpPr>
                  <p:cNvPr id="689228" name="直接连接符 735308"/>
                  <p:cNvSpPr/>
                  <p:nvPr/>
                </p:nvSpPr>
                <p:spPr>
                  <a:xfrm>
                    <a:off x="0" y="1296"/>
                    <a:ext cx="408" cy="0"/>
                  </a:xfrm>
                  <a:prstGeom prst="line">
                    <a:avLst/>
                  </a:prstGeom>
                  <a:ln w="9525" cap="flat" cmpd="sng">
                    <a:solidFill>
                      <a:schemeClr val="tx1"/>
                    </a:solidFill>
                    <a:prstDash val="solid"/>
                    <a:round/>
                    <a:headEnd type="none" w="med" len="med"/>
                    <a:tailEnd type="none" w="med" len="med"/>
                  </a:ln>
                </p:spPr>
              </p:sp>
              <p:sp>
                <p:nvSpPr>
                  <p:cNvPr id="689229" name="直接连接符 735309"/>
                  <p:cNvSpPr/>
                  <p:nvPr/>
                </p:nvSpPr>
                <p:spPr>
                  <a:xfrm>
                    <a:off x="0" y="1545"/>
                    <a:ext cx="408" cy="0"/>
                  </a:xfrm>
                  <a:prstGeom prst="line">
                    <a:avLst/>
                  </a:prstGeom>
                  <a:ln w="9525" cap="flat" cmpd="sng">
                    <a:solidFill>
                      <a:schemeClr val="tx1"/>
                    </a:solidFill>
                    <a:prstDash val="solid"/>
                    <a:round/>
                    <a:headEnd type="none" w="med" len="med"/>
                    <a:tailEnd type="none" w="med" len="med"/>
                  </a:ln>
                </p:spPr>
              </p:sp>
              <p:sp>
                <p:nvSpPr>
                  <p:cNvPr id="689230" name="直接连接符 735310"/>
                  <p:cNvSpPr/>
                  <p:nvPr/>
                </p:nvSpPr>
                <p:spPr>
                  <a:xfrm>
                    <a:off x="0" y="1777"/>
                    <a:ext cx="408" cy="0"/>
                  </a:xfrm>
                  <a:prstGeom prst="line">
                    <a:avLst/>
                  </a:prstGeom>
                  <a:ln w="9525" cap="flat" cmpd="sng">
                    <a:solidFill>
                      <a:schemeClr val="tx1"/>
                    </a:solidFill>
                    <a:prstDash val="solid"/>
                    <a:round/>
                    <a:headEnd type="none" w="med" len="med"/>
                    <a:tailEnd type="none" w="med" len="med"/>
                  </a:ln>
                </p:spPr>
              </p:sp>
              <p:sp>
                <p:nvSpPr>
                  <p:cNvPr id="689231" name="直接连接符 735311"/>
                  <p:cNvSpPr/>
                  <p:nvPr/>
                </p:nvSpPr>
                <p:spPr>
                  <a:xfrm>
                    <a:off x="0" y="2035"/>
                    <a:ext cx="408" cy="0"/>
                  </a:xfrm>
                  <a:prstGeom prst="line">
                    <a:avLst/>
                  </a:prstGeom>
                  <a:ln w="9525" cap="flat" cmpd="sng">
                    <a:solidFill>
                      <a:schemeClr val="tx1"/>
                    </a:solidFill>
                    <a:prstDash val="solid"/>
                    <a:round/>
                    <a:headEnd type="none" w="med" len="med"/>
                    <a:tailEnd type="none" w="med" len="med"/>
                  </a:ln>
                </p:spPr>
              </p:sp>
              <p:sp>
                <p:nvSpPr>
                  <p:cNvPr id="689232" name="直接连接符 735312"/>
                  <p:cNvSpPr/>
                  <p:nvPr/>
                </p:nvSpPr>
                <p:spPr>
                  <a:xfrm>
                    <a:off x="0" y="2308"/>
                    <a:ext cx="408" cy="0"/>
                  </a:xfrm>
                  <a:prstGeom prst="line">
                    <a:avLst/>
                  </a:prstGeom>
                  <a:ln w="9525" cap="flat" cmpd="sng">
                    <a:solidFill>
                      <a:schemeClr val="tx1"/>
                    </a:solidFill>
                    <a:prstDash val="solid"/>
                    <a:round/>
                    <a:headEnd type="none" w="med" len="med"/>
                    <a:tailEnd type="none" w="med" len="med"/>
                  </a:ln>
                </p:spPr>
              </p:sp>
              <p:sp>
                <p:nvSpPr>
                  <p:cNvPr id="689233" name="直接连接符 735313"/>
                  <p:cNvSpPr/>
                  <p:nvPr/>
                </p:nvSpPr>
                <p:spPr>
                  <a:xfrm>
                    <a:off x="0" y="2572"/>
                    <a:ext cx="408" cy="0"/>
                  </a:xfrm>
                  <a:prstGeom prst="line">
                    <a:avLst/>
                  </a:prstGeom>
                  <a:ln w="9525" cap="flat" cmpd="sng">
                    <a:solidFill>
                      <a:schemeClr val="tx1"/>
                    </a:solidFill>
                    <a:prstDash val="solid"/>
                    <a:round/>
                    <a:headEnd type="none" w="med" len="med"/>
                    <a:tailEnd type="none" w="med" len="med"/>
                  </a:ln>
                </p:spPr>
              </p:sp>
              <p:sp>
                <p:nvSpPr>
                  <p:cNvPr id="689234" name="直接连接符 735314"/>
                  <p:cNvSpPr/>
                  <p:nvPr/>
                </p:nvSpPr>
                <p:spPr>
                  <a:xfrm>
                    <a:off x="0" y="2830"/>
                    <a:ext cx="408" cy="0"/>
                  </a:xfrm>
                  <a:prstGeom prst="line">
                    <a:avLst/>
                  </a:prstGeom>
                  <a:ln w="9525" cap="flat" cmpd="sng">
                    <a:solidFill>
                      <a:schemeClr val="tx1"/>
                    </a:solidFill>
                    <a:prstDash val="solid"/>
                    <a:round/>
                    <a:headEnd type="none" w="med" len="med"/>
                    <a:tailEnd type="none" w="med" len="med"/>
                  </a:ln>
                </p:spPr>
              </p:sp>
              <p:sp>
                <p:nvSpPr>
                  <p:cNvPr id="689235" name="直接连接符 735315"/>
                  <p:cNvSpPr/>
                  <p:nvPr/>
                </p:nvSpPr>
                <p:spPr>
                  <a:xfrm>
                    <a:off x="0" y="3079"/>
                    <a:ext cx="408" cy="0"/>
                  </a:xfrm>
                  <a:prstGeom prst="line">
                    <a:avLst/>
                  </a:prstGeom>
                  <a:ln w="9525" cap="flat" cmpd="sng">
                    <a:solidFill>
                      <a:schemeClr val="tx1"/>
                    </a:solidFill>
                    <a:prstDash val="solid"/>
                    <a:round/>
                    <a:headEnd type="none" w="med" len="med"/>
                    <a:tailEnd type="none" w="med" len="med"/>
                  </a:ln>
                </p:spPr>
              </p:sp>
            </p:grpSp>
          </p:grpSp>
        </p:grpSp>
      </p:gr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6258" name="内容占位符 736257"/>
          <p:cNvSpPr>
            <a:spLocks noGrp="1"/>
          </p:cNvSpPr>
          <p:nvPr>
            <p:ph idx="1"/>
          </p:nvPr>
        </p:nvSpPr>
        <p:spPr>
          <a:xfrm>
            <a:off x="1676400" y="115888"/>
            <a:ext cx="8812213" cy="4392612"/>
          </a:xfrm>
        </p:spPr>
        <p:txBody>
          <a:bodyPr anchor="t"/>
          <a:p>
            <a:pPr marL="0" indent="0">
              <a:spcBef>
                <a:spcPct val="10000"/>
              </a:spcBef>
              <a:buClr>
                <a:schemeClr val="tx1"/>
              </a:buClr>
              <a:buNone/>
            </a:pPr>
            <a:r>
              <a:rPr lang="en-US" altLang="x-none" sz="4000" b="1" dirty="0">
                <a:solidFill>
                  <a:schemeClr val="tx2"/>
                </a:solidFill>
              </a:rPr>
              <a:t>4  </a:t>
            </a:r>
            <a:r>
              <a:rPr lang="zh-CN" altLang="en-US" sz="4000" b="1" dirty="0">
                <a:solidFill>
                  <a:schemeClr val="tx2"/>
                </a:solidFill>
                <a:ea typeface="楷体_GB2312" pitchFamily="1" charset="-122"/>
              </a:rPr>
              <a:t>建立公共溢出区</a:t>
            </a:r>
            <a:endParaRPr lang="zh-CN" altLang="en-US" sz="4000" b="1" dirty="0">
              <a:solidFill>
                <a:schemeClr val="tx2"/>
              </a:solidFill>
              <a:ea typeface="楷体_GB2312" pitchFamily="1" charset="-122"/>
            </a:endParaRPr>
          </a:p>
          <a:p>
            <a:pPr marL="0" indent="0">
              <a:spcBef>
                <a:spcPct val="10000"/>
              </a:spcBef>
              <a:buNone/>
            </a:pPr>
            <a:r>
              <a:rPr lang="zh-CN" altLang="en-US" b="1" dirty="0">
                <a:solidFill>
                  <a:schemeClr val="folHlink"/>
                </a:solidFill>
              </a:rPr>
              <a:t>方法</a:t>
            </a:r>
            <a:r>
              <a:rPr lang="zh-CN" altLang="en-US" b="1" dirty="0"/>
              <a:t>：</a:t>
            </a:r>
            <a:r>
              <a:rPr lang="zh-CN" altLang="en-US" sz="2800" b="1" dirty="0"/>
              <a:t>在基本散列表之外，另外设立一个溢出表保存与基本表中记录冲突的所有记录</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spcBef>
                <a:spcPct val="10000"/>
              </a:spcBef>
              <a:buNone/>
            </a:pPr>
            <a:r>
              <a:rPr lang="zh-CN" altLang="en-US" sz="2800" b="1" dirty="0"/>
              <a:t>        设散列表长为</a:t>
            </a:r>
            <a:r>
              <a:rPr lang="en-US" altLang="x-none" sz="2800" b="1" dirty="0"/>
              <a:t>m</a:t>
            </a:r>
            <a:r>
              <a:rPr lang="zh-CN" altLang="en-US" sz="2800" b="1" dirty="0"/>
              <a:t>，设立基本散列表</a:t>
            </a:r>
            <a:r>
              <a:rPr lang="en-US" altLang="x-none" sz="2800" b="1" dirty="0"/>
              <a:t>hashtable[m]</a:t>
            </a:r>
            <a:r>
              <a:rPr lang="zh-CN" altLang="en-US" sz="2800" b="1" dirty="0"/>
              <a:t>，每个分量保存一个记录；溢出表</a:t>
            </a:r>
            <a:r>
              <a:rPr lang="en-US" altLang="x-none" sz="2800" b="1" dirty="0"/>
              <a:t>overtable[m]</a:t>
            </a:r>
            <a:r>
              <a:rPr lang="zh-CN" altLang="en-US" sz="2800" b="1" dirty="0"/>
              <a:t>，一旦某个记录的散列地址发生冲突，都填入溢出表中</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spcBef>
                <a:spcPct val="10000"/>
              </a:spcBef>
              <a:buNone/>
            </a:pPr>
            <a:r>
              <a:rPr lang="zh-CN" altLang="en-US" sz="2800" b="1" dirty="0"/>
              <a:t>       </a:t>
            </a:r>
            <a:r>
              <a:rPr lang="zh-CN" altLang="en-US" b="1" dirty="0"/>
              <a:t>例：</a:t>
            </a:r>
            <a:r>
              <a:rPr lang="zh-CN" altLang="en-US" sz="2800" b="1" dirty="0"/>
              <a:t> 已知一组关键字</a:t>
            </a:r>
            <a:r>
              <a:rPr lang="en-US" altLang="x-none" sz="2800" b="1" dirty="0"/>
              <a:t>(15, 4, 18, 7, 37, 47) </a:t>
            </a:r>
            <a:r>
              <a:rPr lang="zh-CN" altLang="en-US" sz="2800" b="1" dirty="0"/>
              <a:t>，散列表长度为</a:t>
            </a:r>
            <a:r>
              <a:rPr lang="en-US" altLang="x-none" sz="2800" b="1" dirty="0"/>
              <a:t>7 </a:t>
            </a:r>
            <a:r>
              <a:rPr lang="zh-CN" altLang="en-US" sz="2800" b="1" dirty="0"/>
              <a:t>，哈希函数为：</a:t>
            </a:r>
            <a:r>
              <a:rPr lang="en-US" altLang="x-none" sz="2800" b="1" dirty="0"/>
              <a:t>H(key)=key MOD 7</a:t>
            </a:r>
            <a:r>
              <a:rPr lang="zh-CN" altLang="en-US" sz="2800" b="1" dirty="0"/>
              <a:t>，用建立公共溢出区法处理冲突</a:t>
            </a:r>
            <a:r>
              <a:rPr lang="zh-CN" altLang="en-US" sz="2800" b="1" dirty="0">
                <a:latin typeface="宋体" panose="02010600030101010101" pitchFamily="2" charset="-122"/>
              </a:rPr>
              <a:t>。得到的基本表和溢出表如下</a:t>
            </a:r>
            <a:r>
              <a:rPr lang="zh-CN" altLang="en-US" sz="2800" b="1" dirty="0"/>
              <a:t>：</a:t>
            </a:r>
            <a:endParaRPr lang="zh-CN" altLang="en-US" sz="2800" b="1" dirty="0">
              <a:latin typeface="宋体" panose="02010600030101010101" pitchFamily="2" charset="-122"/>
            </a:endParaRPr>
          </a:p>
        </p:txBody>
      </p:sp>
      <p:grpSp>
        <p:nvGrpSpPr>
          <p:cNvPr id="690178" name="组合 736258"/>
          <p:cNvGrpSpPr/>
          <p:nvPr/>
        </p:nvGrpSpPr>
        <p:grpSpPr>
          <a:xfrm>
            <a:off x="2032000" y="4724400"/>
            <a:ext cx="7188200" cy="1855788"/>
            <a:chOff x="0" y="0"/>
            <a:chExt cx="4528" cy="1169"/>
          </a:xfrm>
        </p:grpSpPr>
        <p:grpSp>
          <p:nvGrpSpPr>
            <p:cNvPr id="690179" name="组合 736259"/>
            <p:cNvGrpSpPr/>
            <p:nvPr/>
          </p:nvGrpSpPr>
          <p:grpSpPr>
            <a:xfrm>
              <a:off x="0" y="0"/>
              <a:ext cx="4528" cy="497"/>
              <a:chOff x="0" y="0"/>
              <a:chExt cx="4528" cy="497"/>
            </a:xfrm>
          </p:grpSpPr>
          <p:sp>
            <p:nvSpPr>
              <p:cNvPr id="690180" name="矩形 736260"/>
              <p:cNvSpPr/>
              <p:nvPr/>
            </p:nvSpPr>
            <p:spPr>
              <a:xfrm>
                <a:off x="0" y="120"/>
                <a:ext cx="1224" cy="249"/>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Hashtable</a:t>
                </a:r>
                <a:r>
                  <a:rPr lang="zh-CN" altLang="en-US" sz="2400" b="1" dirty="0">
                    <a:latin typeface="Times New Roman" panose="02020603050405020304" pitchFamily="2" charset="0"/>
                    <a:ea typeface="宋体" panose="02010600030101010101" pitchFamily="2" charset="-122"/>
                  </a:rPr>
                  <a:t>表：</a:t>
                </a:r>
                <a:endParaRPr lang="zh-CN" altLang="en-US" sz="2400" b="1" dirty="0">
                  <a:latin typeface="Times New Roman" panose="02020603050405020304" pitchFamily="2" charset="0"/>
                  <a:ea typeface="宋体" panose="02010600030101010101" pitchFamily="2" charset="-122"/>
                </a:endParaRPr>
              </a:p>
            </p:txBody>
          </p:sp>
          <p:grpSp>
            <p:nvGrpSpPr>
              <p:cNvPr id="690181" name="组合 736261"/>
              <p:cNvGrpSpPr/>
              <p:nvPr/>
            </p:nvGrpSpPr>
            <p:grpSpPr>
              <a:xfrm>
                <a:off x="1264" y="0"/>
                <a:ext cx="3264" cy="497"/>
                <a:chOff x="0" y="0"/>
                <a:chExt cx="3264" cy="497"/>
              </a:xfrm>
            </p:grpSpPr>
            <p:grpSp>
              <p:nvGrpSpPr>
                <p:cNvPr id="690182" name="组合 736262"/>
                <p:cNvGrpSpPr/>
                <p:nvPr/>
              </p:nvGrpSpPr>
              <p:grpSpPr>
                <a:xfrm>
                  <a:off x="0" y="0"/>
                  <a:ext cx="3264" cy="249"/>
                  <a:chOff x="0" y="0"/>
                  <a:chExt cx="3264" cy="249"/>
                </a:xfrm>
              </p:grpSpPr>
              <p:sp>
                <p:nvSpPr>
                  <p:cNvPr id="690183" name="矩形 736263"/>
                  <p:cNvSpPr/>
                  <p:nvPr/>
                </p:nvSpPr>
                <p:spPr>
                  <a:xfrm>
                    <a:off x="0" y="0"/>
                    <a:ext cx="3264" cy="249"/>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b="1" dirty="0">
                        <a:latin typeface="Times New Roman" panose="02020603050405020304" pitchFamily="2" charset="0"/>
                        <a:ea typeface="宋体" panose="02010600030101010101" pitchFamily="2" charset="-122"/>
                      </a:rPr>
                      <a:t>散列地址    </a:t>
                    </a:r>
                    <a:r>
                      <a:rPr lang="en-US" altLang="x-none" sz="2400" b="1" dirty="0">
                        <a:latin typeface="Times New Roman" panose="02020603050405020304" pitchFamily="2" charset="0"/>
                        <a:ea typeface="宋体" panose="02010600030101010101" pitchFamily="2" charset="-122"/>
                      </a:rPr>
                      <a:t>0     1     2     3     4     5     6</a:t>
                    </a:r>
                    <a:endParaRPr lang="en-US" altLang="x-none" sz="2400" b="1" dirty="0">
                      <a:latin typeface="Times New Roman" panose="02020603050405020304" pitchFamily="2" charset="0"/>
                      <a:ea typeface="宋体" panose="02010600030101010101" pitchFamily="2" charset="-122"/>
                    </a:endParaRPr>
                  </a:p>
                </p:txBody>
              </p:sp>
              <p:sp>
                <p:nvSpPr>
                  <p:cNvPr id="690184" name="直接连接符 736264"/>
                  <p:cNvSpPr/>
                  <p:nvPr/>
                </p:nvSpPr>
                <p:spPr>
                  <a:xfrm>
                    <a:off x="889" y="0"/>
                    <a:ext cx="0" cy="249"/>
                  </a:xfrm>
                  <a:prstGeom prst="line">
                    <a:avLst/>
                  </a:prstGeom>
                  <a:ln w="9525" cap="flat" cmpd="sng">
                    <a:solidFill>
                      <a:schemeClr val="tx1"/>
                    </a:solidFill>
                    <a:prstDash val="solid"/>
                    <a:round/>
                    <a:headEnd type="none" w="med" len="med"/>
                    <a:tailEnd type="none" w="med" len="med"/>
                  </a:ln>
                </p:spPr>
              </p:sp>
              <p:sp>
                <p:nvSpPr>
                  <p:cNvPr id="690185" name="直接连接符 736265"/>
                  <p:cNvSpPr/>
                  <p:nvPr/>
                </p:nvSpPr>
                <p:spPr>
                  <a:xfrm>
                    <a:off x="1249" y="0"/>
                    <a:ext cx="0" cy="249"/>
                  </a:xfrm>
                  <a:prstGeom prst="line">
                    <a:avLst/>
                  </a:prstGeom>
                  <a:ln w="9525" cap="flat" cmpd="sng">
                    <a:solidFill>
                      <a:schemeClr val="tx1"/>
                    </a:solidFill>
                    <a:prstDash val="solid"/>
                    <a:round/>
                    <a:headEnd type="none" w="med" len="med"/>
                    <a:tailEnd type="none" w="med" len="med"/>
                  </a:ln>
                </p:spPr>
              </p:sp>
              <p:sp>
                <p:nvSpPr>
                  <p:cNvPr id="690186" name="直接连接符 736266"/>
                  <p:cNvSpPr/>
                  <p:nvPr/>
                </p:nvSpPr>
                <p:spPr>
                  <a:xfrm>
                    <a:off x="1575" y="0"/>
                    <a:ext cx="0" cy="249"/>
                  </a:xfrm>
                  <a:prstGeom prst="line">
                    <a:avLst/>
                  </a:prstGeom>
                  <a:ln w="9525" cap="flat" cmpd="sng">
                    <a:solidFill>
                      <a:schemeClr val="tx1"/>
                    </a:solidFill>
                    <a:prstDash val="solid"/>
                    <a:round/>
                    <a:headEnd type="none" w="med" len="med"/>
                    <a:tailEnd type="none" w="med" len="med"/>
                  </a:ln>
                </p:spPr>
              </p:sp>
              <p:sp>
                <p:nvSpPr>
                  <p:cNvPr id="690187" name="直接连接符 736267"/>
                  <p:cNvSpPr/>
                  <p:nvPr/>
                </p:nvSpPr>
                <p:spPr>
                  <a:xfrm>
                    <a:off x="1913" y="0"/>
                    <a:ext cx="0" cy="249"/>
                  </a:xfrm>
                  <a:prstGeom prst="line">
                    <a:avLst/>
                  </a:prstGeom>
                  <a:ln w="9525" cap="flat" cmpd="sng">
                    <a:solidFill>
                      <a:schemeClr val="tx1"/>
                    </a:solidFill>
                    <a:prstDash val="solid"/>
                    <a:round/>
                    <a:headEnd type="none" w="med" len="med"/>
                    <a:tailEnd type="none" w="med" len="med"/>
                  </a:ln>
                </p:spPr>
              </p:sp>
              <p:sp>
                <p:nvSpPr>
                  <p:cNvPr id="690188" name="直接连接符 736268"/>
                  <p:cNvSpPr/>
                  <p:nvPr/>
                </p:nvSpPr>
                <p:spPr>
                  <a:xfrm>
                    <a:off x="2250" y="0"/>
                    <a:ext cx="0" cy="249"/>
                  </a:xfrm>
                  <a:prstGeom prst="line">
                    <a:avLst/>
                  </a:prstGeom>
                  <a:ln w="9525" cap="flat" cmpd="sng">
                    <a:solidFill>
                      <a:schemeClr val="tx1"/>
                    </a:solidFill>
                    <a:prstDash val="solid"/>
                    <a:round/>
                    <a:headEnd type="none" w="med" len="med"/>
                    <a:tailEnd type="none" w="med" len="med"/>
                  </a:ln>
                </p:spPr>
              </p:sp>
              <p:sp>
                <p:nvSpPr>
                  <p:cNvPr id="690189" name="直接连接符 736269"/>
                  <p:cNvSpPr/>
                  <p:nvPr/>
                </p:nvSpPr>
                <p:spPr>
                  <a:xfrm>
                    <a:off x="2580" y="0"/>
                    <a:ext cx="0" cy="249"/>
                  </a:xfrm>
                  <a:prstGeom prst="line">
                    <a:avLst/>
                  </a:prstGeom>
                  <a:ln w="9525" cap="flat" cmpd="sng">
                    <a:solidFill>
                      <a:schemeClr val="tx1"/>
                    </a:solidFill>
                    <a:prstDash val="solid"/>
                    <a:round/>
                    <a:headEnd type="none" w="med" len="med"/>
                    <a:tailEnd type="none" w="med" len="med"/>
                  </a:ln>
                </p:spPr>
              </p:sp>
              <p:sp>
                <p:nvSpPr>
                  <p:cNvPr id="690190" name="直接连接符 736270"/>
                  <p:cNvSpPr/>
                  <p:nvPr/>
                </p:nvSpPr>
                <p:spPr>
                  <a:xfrm>
                    <a:off x="2918" y="0"/>
                    <a:ext cx="0" cy="249"/>
                  </a:xfrm>
                  <a:prstGeom prst="line">
                    <a:avLst/>
                  </a:prstGeom>
                  <a:ln w="9525" cap="flat" cmpd="sng">
                    <a:solidFill>
                      <a:schemeClr val="tx1"/>
                    </a:solidFill>
                    <a:prstDash val="solid"/>
                    <a:round/>
                    <a:headEnd type="none" w="med" len="med"/>
                    <a:tailEnd type="none" w="med" len="med"/>
                  </a:ln>
                </p:spPr>
              </p:sp>
            </p:grpSp>
            <p:grpSp>
              <p:nvGrpSpPr>
                <p:cNvPr id="690191" name="组合 736271"/>
                <p:cNvGrpSpPr/>
                <p:nvPr/>
              </p:nvGrpSpPr>
              <p:grpSpPr>
                <a:xfrm>
                  <a:off x="0" y="248"/>
                  <a:ext cx="3264" cy="249"/>
                  <a:chOff x="0" y="0"/>
                  <a:chExt cx="3264" cy="249"/>
                </a:xfrm>
              </p:grpSpPr>
              <p:sp>
                <p:nvSpPr>
                  <p:cNvPr id="690192" name="矩形 736272"/>
                  <p:cNvSpPr/>
                  <p:nvPr/>
                </p:nvSpPr>
                <p:spPr>
                  <a:xfrm>
                    <a:off x="0" y="0"/>
                    <a:ext cx="3264" cy="249"/>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b="1" dirty="0">
                        <a:latin typeface="Times New Roman" panose="02020603050405020304" pitchFamily="2" charset="0"/>
                        <a:ea typeface="宋体" panose="02010600030101010101" pitchFamily="2" charset="-122"/>
                      </a:rPr>
                      <a:t>  关键字      </a:t>
                    </a:r>
                    <a:r>
                      <a:rPr lang="en-US" altLang="x-none" sz="2400" b="1" dirty="0">
                        <a:latin typeface="Times New Roman" panose="02020603050405020304" pitchFamily="2" charset="0"/>
                        <a:ea typeface="宋体" panose="02010600030101010101" pitchFamily="2" charset="-122"/>
                      </a:rPr>
                      <a:t>7    15   37           4    47    </a:t>
                    </a:r>
                    <a:endParaRPr lang="en-US" altLang="x-none" sz="2400" b="1" dirty="0">
                      <a:latin typeface="Times New Roman" panose="02020603050405020304" pitchFamily="2" charset="0"/>
                      <a:ea typeface="宋体" panose="02010600030101010101" pitchFamily="2" charset="-122"/>
                    </a:endParaRPr>
                  </a:p>
                </p:txBody>
              </p:sp>
              <p:sp>
                <p:nvSpPr>
                  <p:cNvPr id="690193" name="直接连接符 736273"/>
                  <p:cNvSpPr/>
                  <p:nvPr/>
                </p:nvSpPr>
                <p:spPr>
                  <a:xfrm>
                    <a:off x="888" y="0"/>
                    <a:ext cx="0" cy="249"/>
                  </a:xfrm>
                  <a:prstGeom prst="line">
                    <a:avLst/>
                  </a:prstGeom>
                  <a:ln w="9525" cap="flat" cmpd="sng">
                    <a:solidFill>
                      <a:schemeClr val="tx1"/>
                    </a:solidFill>
                    <a:prstDash val="solid"/>
                    <a:round/>
                    <a:headEnd type="none" w="med" len="med"/>
                    <a:tailEnd type="none" w="med" len="med"/>
                  </a:ln>
                </p:spPr>
              </p:sp>
              <p:sp>
                <p:nvSpPr>
                  <p:cNvPr id="690194" name="直接连接符 736274"/>
                  <p:cNvSpPr/>
                  <p:nvPr/>
                </p:nvSpPr>
                <p:spPr>
                  <a:xfrm>
                    <a:off x="1248" y="0"/>
                    <a:ext cx="0" cy="249"/>
                  </a:xfrm>
                  <a:prstGeom prst="line">
                    <a:avLst/>
                  </a:prstGeom>
                  <a:ln w="9525" cap="flat" cmpd="sng">
                    <a:solidFill>
                      <a:schemeClr val="tx1"/>
                    </a:solidFill>
                    <a:prstDash val="solid"/>
                    <a:round/>
                    <a:headEnd type="none" w="med" len="med"/>
                    <a:tailEnd type="none" w="med" len="med"/>
                  </a:ln>
                </p:spPr>
              </p:sp>
              <p:sp>
                <p:nvSpPr>
                  <p:cNvPr id="690195" name="直接连接符 736275"/>
                  <p:cNvSpPr/>
                  <p:nvPr/>
                </p:nvSpPr>
                <p:spPr>
                  <a:xfrm>
                    <a:off x="1576" y="0"/>
                    <a:ext cx="0" cy="249"/>
                  </a:xfrm>
                  <a:prstGeom prst="line">
                    <a:avLst/>
                  </a:prstGeom>
                  <a:ln w="9525" cap="flat" cmpd="sng">
                    <a:solidFill>
                      <a:schemeClr val="tx1"/>
                    </a:solidFill>
                    <a:prstDash val="solid"/>
                    <a:round/>
                    <a:headEnd type="none" w="med" len="med"/>
                    <a:tailEnd type="none" w="med" len="med"/>
                  </a:ln>
                </p:spPr>
              </p:sp>
              <p:sp>
                <p:nvSpPr>
                  <p:cNvPr id="690196" name="直接连接符 736276"/>
                  <p:cNvSpPr/>
                  <p:nvPr/>
                </p:nvSpPr>
                <p:spPr>
                  <a:xfrm>
                    <a:off x="1912" y="0"/>
                    <a:ext cx="0" cy="249"/>
                  </a:xfrm>
                  <a:prstGeom prst="line">
                    <a:avLst/>
                  </a:prstGeom>
                  <a:ln w="9525" cap="flat" cmpd="sng">
                    <a:solidFill>
                      <a:schemeClr val="tx1"/>
                    </a:solidFill>
                    <a:prstDash val="solid"/>
                    <a:round/>
                    <a:headEnd type="none" w="med" len="med"/>
                    <a:tailEnd type="none" w="med" len="med"/>
                  </a:ln>
                </p:spPr>
              </p:sp>
              <p:sp>
                <p:nvSpPr>
                  <p:cNvPr id="690197" name="直接连接符 736277"/>
                  <p:cNvSpPr/>
                  <p:nvPr/>
                </p:nvSpPr>
                <p:spPr>
                  <a:xfrm>
                    <a:off x="2248" y="0"/>
                    <a:ext cx="0" cy="249"/>
                  </a:xfrm>
                  <a:prstGeom prst="line">
                    <a:avLst/>
                  </a:prstGeom>
                  <a:ln w="9525" cap="flat" cmpd="sng">
                    <a:solidFill>
                      <a:schemeClr val="tx1"/>
                    </a:solidFill>
                    <a:prstDash val="solid"/>
                    <a:round/>
                    <a:headEnd type="none" w="med" len="med"/>
                    <a:tailEnd type="none" w="med" len="med"/>
                  </a:ln>
                </p:spPr>
              </p:sp>
              <p:sp>
                <p:nvSpPr>
                  <p:cNvPr id="690198" name="直接连接符 736278"/>
                  <p:cNvSpPr/>
                  <p:nvPr/>
                </p:nvSpPr>
                <p:spPr>
                  <a:xfrm>
                    <a:off x="2584" y="0"/>
                    <a:ext cx="0" cy="249"/>
                  </a:xfrm>
                  <a:prstGeom prst="line">
                    <a:avLst/>
                  </a:prstGeom>
                  <a:ln w="9525" cap="flat" cmpd="sng">
                    <a:solidFill>
                      <a:schemeClr val="tx1"/>
                    </a:solidFill>
                    <a:prstDash val="solid"/>
                    <a:round/>
                    <a:headEnd type="none" w="med" len="med"/>
                    <a:tailEnd type="none" w="med" len="med"/>
                  </a:ln>
                </p:spPr>
              </p:sp>
              <p:sp>
                <p:nvSpPr>
                  <p:cNvPr id="690199" name="直接连接符 736279"/>
                  <p:cNvSpPr/>
                  <p:nvPr/>
                </p:nvSpPr>
                <p:spPr>
                  <a:xfrm>
                    <a:off x="2920" y="0"/>
                    <a:ext cx="0" cy="249"/>
                  </a:xfrm>
                  <a:prstGeom prst="line">
                    <a:avLst/>
                  </a:prstGeom>
                  <a:ln w="9525" cap="flat" cmpd="sng">
                    <a:solidFill>
                      <a:schemeClr val="tx1"/>
                    </a:solidFill>
                    <a:prstDash val="solid"/>
                    <a:round/>
                    <a:headEnd type="none" w="med" len="med"/>
                    <a:tailEnd type="none" w="med" len="med"/>
                  </a:ln>
                </p:spPr>
              </p:sp>
            </p:grpSp>
          </p:grpSp>
        </p:grpSp>
        <p:grpSp>
          <p:nvGrpSpPr>
            <p:cNvPr id="690200" name="组合 736280"/>
            <p:cNvGrpSpPr/>
            <p:nvPr/>
          </p:nvGrpSpPr>
          <p:grpSpPr>
            <a:xfrm>
              <a:off x="0" y="672"/>
              <a:ext cx="4528" cy="497"/>
              <a:chOff x="0" y="0"/>
              <a:chExt cx="4528" cy="497"/>
            </a:xfrm>
          </p:grpSpPr>
          <p:sp>
            <p:nvSpPr>
              <p:cNvPr id="690201" name="矩形 736281"/>
              <p:cNvSpPr/>
              <p:nvPr/>
            </p:nvSpPr>
            <p:spPr>
              <a:xfrm>
                <a:off x="0" y="120"/>
                <a:ext cx="1224" cy="249"/>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overtable</a:t>
                </a:r>
                <a:r>
                  <a:rPr lang="zh-CN" altLang="en-US" sz="2400" b="1" dirty="0">
                    <a:latin typeface="Times New Roman" panose="02020603050405020304" pitchFamily="2" charset="0"/>
                    <a:ea typeface="宋体" panose="02010600030101010101" pitchFamily="2" charset="-122"/>
                  </a:rPr>
                  <a:t>表：</a:t>
                </a:r>
                <a:endParaRPr lang="zh-CN" altLang="en-US" sz="2400" b="1" dirty="0">
                  <a:latin typeface="Times New Roman" panose="02020603050405020304" pitchFamily="2" charset="0"/>
                  <a:ea typeface="宋体" panose="02010600030101010101" pitchFamily="2" charset="-122"/>
                </a:endParaRPr>
              </a:p>
            </p:txBody>
          </p:sp>
          <p:grpSp>
            <p:nvGrpSpPr>
              <p:cNvPr id="690202" name="组合 736282"/>
              <p:cNvGrpSpPr/>
              <p:nvPr/>
            </p:nvGrpSpPr>
            <p:grpSpPr>
              <a:xfrm>
                <a:off x="1264" y="0"/>
                <a:ext cx="3264" cy="497"/>
                <a:chOff x="0" y="0"/>
                <a:chExt cx="3264" cy="497"/>
              </a:xfrm>
            </p:grpSpPr>
            <p:grpSp>
              <p:nvGrpSpPr>
                <p:cNvPr id="690203" name="组合 736283"/>
                <p:cNvGrpSpPr/>
                <p:nvPr/>
              </p:nvGrpSpPr>
              <p:grpSpPr>
                <a:xfrm>
                  <a:off x="0" y="0"/>
                  <a:ext cx="3264" cy="249"/>
                  <a:chOff x="0" y="0"/>
                  <a:chExt cx="3264" cy="249"/>
                </a:xfrm>
              </p:grpSpPr>
              <p:sp>
                <p:nvSpPr>
                  <p:cNvPr id="690204" name="矩形 736284"/>
                  <p:cNvSpPr/>
                  <p:nvPr/>
                </p:nvSpPr>
                <p:spPr>
                  <a:xfrm>
                    <a:off x="0" y="0"/>
                    <a:ext cx="3264" cy="249"/>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b="1" dirty="0">
                        <a:latin typeface="Times New Roman" panose="02020603050405020304" pitchFamily="2" charset="0"/>
                        <a:ea typeface="宋体" panose="02010600030101010101" pitchFamily="2" charset="-122"/>
                      </a:rPr>
                      <a:t>溢出地址    </a:t>
                    </a:r>
                    <a:r>
                      <a:rPr lang="en-US" altLang="x-none" sz="2400" b="1" dirty="0">
                        <a:latin typeface="Times New Roman" panose="02020603050405020304" pitchFamily="2" charset="0"/>
                        <a:ea typeface="宋体" panose="02010600030101010101" pitchFamily="2" charset="-122"/>
                      </a:rPr>
                      <a:t>0     1     2     3     4     5     6</a:t>
                    </a:r>
                    <a:endParaRPr lang="en-US" altLang="x-none" sz="2400" b="1" dirty="0">
                      <a:latin typeface="Times New Roman" panose="02020603050405020304" pitchFamily="2" charset="0"/>
                      <a:ea typeface="宋体" panose="02010600030101010101" pitchFamily="2" charset="-122"/>
                    </a:endParaRPr>
                  </a:p>
                </p:txBody>
              </p:sp>
              <p:sp>
                <p:nvSpPr>
                  <p:cNvPr id="690205" name="直接连接符 736285"/>
                  <p:cNvSpPr/>
                  <p:nvPr/>
                </p:nvSpPr>
                <p:spPr>
                  <a:xfrm>
                    <a:off x="889" y="0"/>
                    <a:ext cx="0" cy="249"/>
                  </a:xfrm>
                  <a:prstGeom prst="line">
                    <a:avLst/>
                  </a:prstGeom>
                  <a:ln w="9525" cap="flat" cmpd="sng">
                    <a:solidFill>
                      <a:schemeClr val="tx1"/>
                    </a:solidFill>
                    <a:prstDash val="solid"/>
                    <a:round/>
                    <a:headEnd type="none" w="med" len="med"/>
                    <a:tailEnd type="none" w="med" len="med"/>
                  </a:ln>
                </p:spPr>
              </p:sp>
              <p:sp>
                <p:nvSpPr>
                  <p:cNvPr id="690206" name="直接连接符 736286"/>
                  <p:cNvSpPr/>
                  <p:nvPr/>
                </p:nvSpPr>
                <p:spPr>
                  <a:xfrm>
                    <a:off x="1249" y="0"/>
                    <a:ext cx="0" cy="249"/>
                  </a:xfrm>
                  <a:prstGeom prst="line">
                    <a:avLst/>
                  </a:prstGeom>
                  <a:ln w="9525" cap="flat" cmpd="sng">
                    <a:solidFill>
                      <a:schemeClr val="tx1"/>
                    </a:solidFill>
                    <a:prstDash val="solid"/>
                    <a:round/>
                    <a:headEnd type="none" w="med" len="med"/>
                    <a:tailEnd type="none" w="med" len="med"/>
                  </a:ln>
                </p:spPr>
              </p:sp>
              <p:sp>
                <p:nvSpPr>
                  <p:cNvPr id="690207" name="直接连接符 736287"/>
                  <p:cNvSpPr/>
                  <p:nvPr/>
                </p:nvSpPr>
                <p:spPr>
                  <a:xfrm>
                    <a:off x="1575" y="0"/>
                    <a:ext cx="0" cy="249"/>
                  </a:xfrm>
                  <a:prstGeom prst="line">
                    <a:avLst/>
                  </a:prstGeom>
                  <a:ln w="9525" cap="flat" cmpd="sng">
                    <a:solidFill>
                      <a:schemeClr val="tx1"/>
                    </a:solidFill>
                    <a:prstDash val="solid"/>
                    <a:round/>
                    <a:headEnd type="none" w="med" len="med"/>
                    <a:tailEnd type="none" w="med" len="med"/>
                  </a:ln>
                </p:spPr>
              </p:sp>
              <p:sp>
                <p:nvSpPr>
                  <p:cNvPr id="690208" name="直接连接符 736288"/>
                  <p:cNvSpPr/>
                  <p:nvPr/>
                </p:nvSpPr>
                <p:spPr>
                  <a:xfrm>
                    <a:off x="1913" y="0"/>
                    <a:ext cx="0" cy="249"/>
                  </a:xfrm>
                  <a:prstGeom prst="line">
                    <a:avLst/>
                  </a:prstGeom>
                  <a:ln w="9525" cap="flat" cmpd="sng">
                    <a:solidFill>
                      <a:schemeClr val="tx1"/>
                    </a:solidFill>
                    <a:prstDash val="solid"/>
                    <a:round/>
                    <a:headEnd type="none" w="med" len="med"/>
                    <a:tailEnd type="none" w="med" len="med"/>
                  </a:ln>
                </p:spPr>
              </p:sp>
              <p:sp>
                <p:nvSpPr>
                  <p:cNvPr id="690209" name="直接连接符 736289"/>
                  <p:cNvSpPr/>
                  <p:nvPr/>
                </p:nvSpPr>
                <p:spPr>
                  <a:xfrm>
                    <a:off x="2250" y="0"/>
                    <a:ext cx="0" cy="249"/>
                  </a:xfrm>
                  <a:prstGeom prst="line">
                    <a:avLst/>
                  </a:prstGeom>
                  <a:ln w="9525" cap="flat" cmpd="sng">
                    <a:solidFill>
                      <a:schemeClr val="tx1"/>
                    </a:solidFill>
                    <a:prstDash val="solid"/>
                    <a:round/>
                    <a:headEnd type="none" w="med" len="med"/>
                    <a:tailEnd type="none" w="med" len="med"/>
                  </a:ln>
                </p:spPr>
              </p:sp>
              <p:sp>
                <p:nvSpPr>
                  <p:cNvPr id="690210" name="直接连接符 736290"/>
                  <p:cNvSpPr/>
                  <p:nvPr/>
                </p:nvSpPr>
                <p:spPr>
                  <a:xfrm>
                    <a:off x="2580" y="0"/>
                    <a:ext cx="0" cy="249"/>
                  </a:xfrm>
                  <a:prstGeom prst="line">
                    <a:avLst/>
                  </a:prstGeom>
                  <a:ln w="9525" cap="flat" cmpd="sng">
                    <a:solidFill>
                      <a:schemeClr val="tx1"/>
                    </a:solidFill>
                    <a:prstDash val="solid"/>
                    <a:round/>
                    <a:headEnd type="none" w="med" len="med"/>
                    <a:tailEnd type="none" w="med" len="med"/>
                  </a:ln>
                </p:spPr>
              </p:sp>
              <p:sp>
                <p:nvSpPr>
                  <p:cNvPr id="690211" name="直接连接符 736291"/>
                  <p:cNvSpPr/>
                  <p:nvPr/>
                </p:nvSpPr>
                <p:spPr>
                  <a:xfrm>
                    <a:off x="2918" y="0"/>
                    <a:ext cx="0" cy="249"/>
                  </a:xfrm>
                  <a:prstGeom prst="line">
                    <a:avLst/>
                  </a:prstGeom>
                  <a:ln w="9525" cap="flat" cmpd="sng">
                    <a:solidFill>
                      <a:schemeClr val="tx1"/>
                    </a:solidFill>
                    <a:prstDash val="solid"/>
                    <a:round/>
                    <a:headEnd type="none" w="med" len="med"/>
                    <a:tailEnd type="none" w="med" len="med"/>
                  </a:ln>
                </p:spPr>
              </p:sp>
            </p:grpSp>
            <p:grpSp>
              <p:nvGrpSpPr>
                <p:cNvPr id="690212" name="组合 736292"/>
                <p:cNvGrpSpPr/>
                <p:nvPr/>
              </p:nvGrpSpPr>
              <p:grpSpPr>
                <a:xfrm>
                  <a:off x="0" y="248"/>
                  <a:ext cx="3264" cy="249"/>
                  <a:chOff x="0" y="0"/>
                  <a:chExt cx="3264" cy="249"/>
                </a:xfrm>
              </p:grpSpPr>
              <p:sp>
                <p:nvSpPr>
                  <p:cNvPr id="690213" name="矩形 736293"/>
                  <p:cNvSpPr/>
                  <p:nvPr/>
                </p:nvSpPr>
                <p:spPr>
                  <a:xfrm>
                    <a:off x="0" y="0"/>
                    <a:ext cx="3264" cy="249"/>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b="1" dirty="0">
                        <a:latin typeface="Times New Roman" panose="02020603050405020304" pitchFamily="2" charset="0"/>
                        <a:ea typeface="宋体" panose="02010600030101010101" pitchFamily="2" charset="-122"/>
                      </a:rPr>
                      <a:t>  关键字     </a:t>
                    </a:r>
                    <a:r>
                      <a:rPr lang="en-US" altLang="x-none" sz="2400" b="1" dirty="0">
                        <a:latin typeface="Times New Roman" panose="02020603050405020304" pitchFamily="2" charset="0"/>
                        <a:ea typeface="宋体" panose="02010600030101010101" pitchFamily="2" charset="-122"/>
                      </a:rPr>
                      <a:t>18</a:t>
                    </a:r>
                    <a:endParaRPr lang="en-US" altLang="x-none" sz="2400" b="1" dirty="0">
                      <a:latin typeface="Times New Roman" panose="02020603050405020304" pitchFamily="2" charset="0"/>
                      <a:ea typeface="宋体" panose="02010600030101010101" pitchFamily="2" charset="-122"/>
                    </a:endParaRPr>
                  </a:p>
                </p:txBody>
              </p:sp>
              <p:sp>
                <p:nvSpPr>
                  <p:cNvPr id="690214" name="直接连接符 736294"/>
                  <p:cNvSpPr/>
                  <p:nvPr/>
                </p:nvSpPr>
                <p:spPr>
                  <a:xfrm>
                    <a:off x="888" y="0"/>
                    <a:ext cx="0" cy="249"/>
                  </a:xfrm>
                  <a:prstGeom prst="line">
                    <a:avLst/>
                  </a:prstGeom>
                  <a:ln w="9525" cap="flat" cmpd="sng">
                    <a:solidFill>
                      <a:schemeClr val="tx1"/>
                    </a:solidFill>
                    <a:prstDash val="solid"/>
                    <a:round/>
                    <a:headEnd type="none" w="med" len="med"/>
                    <a:tailEnd type="none" w="med" len="med"/>
                  </a:ln>
                </p:spPr>
              </p:sp>
              <p:sp>
                <p:nvSpPr>
                  <p:cNvPr id="690215" name="直接连接符 736295"/>
                  <p:cNvSpPr/>
                  <p:nvPr/>
                </p:nvSpPr>
                <p:spPr>
                  <a:xfrm>
                    <a:off x="1248" y="0"/>
                    <a:ext cx="0" cy="249"/>
                  </a:xfrm>
                  <a:prstGeom prst="line">
                    <a:avLst/>
                  </a:prstGeom>
                  <a:ln w="9525" cap="flat" cmpd="sng">
                    <a:solidFill>
                      <a:schemeClr val="tx1"/>
                    </a:solidFill>
                    <a:prstDash val="solid"/>
                    <a:round/>
                    <a:headEnd type="none" w="med" len="med"/>
                    <a:tailEnd type="none" w="med" len="med"/>
                  </a:ln>
                </p:spPr>
              </p:sp>
              <p:sp>
                <p:nvSpPr>
                  <p:cNvPr id="690216" name="直接连接符 736296"/>
                  <p:cNvSpPr/>
                  <p:nvPr/>
                </p:nvSpPr>
                <p:spPr>
                  <a:xfrm>
                    <a:off x="1576" y="0"/>
                    <a:ext cx="0" cy="249"/>
                  </a:xfrm>
                  <a:prstGeom prst="line">
                    <a:avLst/>
                  </a:prstGeom>
                  <a:ln w="9525" cap="flat" cmpd="sng">
                    <a:solidFill>
                      <a:schemeClr val="tx1"/>
                    </a:solidFill>
                    <a:prstDash val="solid"/>
                    <a:round/>
                    <a:headEnd type="none" w="med" len="med"/>
                    <a:tailEnd type="none" w="med" len="med"/>
                  </a:ln>
                </p:spPr>
              </p:sp>
              <p:sp>
                <p:nvSpPr>
                  <p:cNvPr id="690217" name="直接连接符 736297"/>
                  <p:cNvSpPr/>
                  <p:nvPr/>
                </p:nvSpPr>
                <p:spPr>
                  <a:xfrm>
                    <a:off x="1912" y="0"/>
                    <a:ext cx="0" cy="249"/>
                  </a:xfrm>
                  <a:prstGeom prst="line">
                    <a:avLst/>
                  </a:prstGeom>
                  <a:ln w="9525" cap="flat" cmpd="sng">
                    <a:solidFill>
                      <a:schemeClr val="tx1"/>
                    </a:solidFill>
                    <a:prstDash val="solid"/>
                    <a:round/>
                    <a:headEnd type="none" w="med" len="med"/>
                    <a:tailEnd type="none" w="med" len="med"/>
                  </a:ln>
                </p:spPr>
              </p:sp>
              <p:sp>
                <p:nvSpPr>
                  <p:cNvPr id="690218" name="直接连接符 736298"/>
                  <p:cNvSpPr/>
                  <p:nvPr/>
                </p:nvSpPr>
                <p:spPr>
                  <a:xfrm>
                    <a:off x="2248" y="0"/>
                    <a:ext cx="0" cy="249"/>
                  </a:xfrm>
                  <a:prstGeom prst="line">
                    <a:avLst/>
                  </a:prstGeom>
                  <a:ln w="9525" cap="flat" cmpd="sng">
                    <a:solidFill>
                      <a:schemeClr val="tx1"/>
                    </a:solidFill>
                    <a:prstDash val="solid"/>
                    <a:round/>
                    <a:headEnd type="none" w="med" len="med"/>
                    <a:tailEnd type="none" w="med" len="med"/>
                  </a:ln>
                </p:spPr>
              </p:sp>
              <p:sp>
                <p:nvSpPr>
                  <p:cNvPr id="690219" name="直接连接符 736299"/>
                  <p:cNvSpPr/>
                  <p:nvPr/>
                </p:nvSpPr>
                <p:spPr>
                  <a:xfrm>
                    <a:off x="2584" y="0"/>
                    <a:ext cx="0" cy="249"/>
                  </a:xfrm>
                  <a:prstGeom prst="line">
                    <a:avLst/>
                  </a:prstGeom>
                  <a:ln w="9525" cap="flat" cmpd="sng">
                    <a:solidFill>
                      <a:schemeClr val="tx1"/>
                    </a:solidFill>
                    <a:prstDash val="solid"/>
                    <a:round/>
                    <a:headEnd type="none" w="med" len="med"/>
                    <a:tailEnd type="none" w="med" len="med"/>
                  </a:ln>
                </p:spPr>
              </p:sp>
              <p:sp>
                <p:nvSpPr>
                  <p:cNvPr id="690220" name="直接连接符 736300"/>
                  <p:cNvSpPr/>
                  <p:nvPr/>
                </p:nvSpPr>
                <p:spPr>
                  <a:xfrm>
                    <a:off x="2920" y="0"/>
                    <a:ext cx="0" cy="249"/>
                  </a:xfrm>
                  <a:prstGeom prst="line">
                    <a:avLst/>
                  </a:prstGeom>
                  <a:ln w="9525" cap="flat" cmpd="sng">
                    <a:solidFill>
                      <a:schemeClr val="tx1"/>
                    </a:solidFill>
                    <a:prstDash val="solid"/>
                    <a:round/>
                    <a:headEnd type="none" w="med" len="med"/>
                    <a:tailEnd type="none" w="med" len="med"/>
                  </a:ln>
                </p:spPr>
              </p:sp>
            </p:gr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6258">
                                            <p:txEl>
                                              <p:charRg st="0" end="11"/>
                                            </p:txEl>
                                          </p:spTgt>
                                        </p:tgtEl>
                                        <p:attrNameLst>
                                          <p:attrName>style.visibility</p:attrName>
                                        </p:attrNameLst>
                                      </p:cBhvr>
                                      <p:to>
                                        <p:strVal val="visible"/>
                                      </p:to>
                                    </p:set>
                                    <p:anim calcmode="lin" valueType="num">
                                      <p:cBhvr additive="base">
                                        <p:cTn id="7" dur="500" fill="hold"/>
                                        <p:tgtEl>
                                          <p:spTgt spid="736258">
                                            <p:txEl>
                                              <p:charRg st="0"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36258">
                                            <p:txEl>
                                              <p:charRg st="0" end="1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36258">
                                            <p:txEl>
                                              <p:charRg st="11" end="50"/>
                                            </p:txEl>
                                          </p:spTgt>
                                        </p:tgtEl>
                                        <p:attrNameLst>
                                          <p:attrName>style.visibility</p:attrName>
                                        </p:attrNameLst>
                                      </p:cBhvr>
                                      <p:to>
                                        <p:strVal val="visible"/>
                                      </p:to>
                                    </p:set>
                                    <p:anim calcmode="lin" valueType="num">
                                      <p:cBhvr additive="base">
                                        <p:cTn id="13" dur="500" fill="hold"/>
                                        <p:tgtEl>
                                          <p:spTgt spid="736258">
                                            <p:txEl>
                                              <p:charRg st="11" end="5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36258">
                                            <p:txEl>
                                              <p:charRg st="11" end="5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36258">
                                            <p:txEl>
                                              <p:charRg st="50" end="138"/>
                                            </p:txEl>
                                          </p:spTgt>
                                        </p:tgtEl>
                                        <p:attrNameLst>
                                          <p:attrName>style.visibility</p:attrName>
                                        </p:attrNameLst>
                                      </p:cBhvr>
                                      <p:to>
                                        <p:strVal val="visible"/>
                                      </p:to>
                                    </p:set>
                                    <p:anim calcmode="lin" valueType="num">
                                      <p:cBhvr additive="base">
                                        <p:cTn id="19" dur="500" fill="hold"/>
                                        <p:tgtEl>
                                          <p:spTgt spid="736258">
                                            <p:txEl>
                                              <p:charRg st="50" end="138"/>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36258">
                                            <p:txEl>
                                              <p:charRg st="50" end="13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36258">
                                            <p:txEl>
                                              <p:charRg st="138" end="239"/>
                                            </p:txEl>
                                          </p:spTgt>
                                        </p:tgtEl>
                                        <p:attrNameLst>
                                          <p:attrName>style.visibility</p:attrName>
                                        </p:attrNameLst>
                                      </p:cBhvr>
                                      <p:to>
                                        <p:strVal val="visible"/>
                                      </p:to>
                                    </p:set>
                                    <p:anim calcmode="lin" valueType="num">
                                      <p:cBhvr additive="base">
                                        <p:cTn id="25" dur="500" fill="hold"/>
                                        <p:tgtEl>
                                          <p:spTgt spid="736258">
                                            <p:txEl>
                                              <p:charRg st="138" end="239"/>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36258">
                                            <p:txEl>
                                              <p:charRg st="138" end="23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258" grpId="0" bldLvl="5"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82" name="标题 737281"/>
          <p:cNvSpPr>
            <a:spLocks noGrp="1"/>
          </p:cNvSpPr>
          <p:nvPr>
            <p:ph type="title"/>
          </p:nvPr>
        </p:nvSpPr>
        <p:spPr>
          <a:xfrm>
            <a:off x="2209800" y="188913"/>
            <a:ext cx="7848600" cy="762000"/>
          </a:xfrm>
        </p:spPr>
        <p:txBody>
          <a:bodyPr lIns="92075" tIns="46038" rIns="92075" bIns="46038" anchor="ctr"/>
          <a:p>
            <a:pPr fontAlgn="base"/>
            <a:r>
              <a:rPr lang="en-US" altLang="x-none" b="1" strike="noStrike" noProof="1" dirty="0">
                <a:latin typeface="Times New Roman" panose="02020603050405020304" pitchFamily="2" charset="0"/>
              </a:rPr>
              <a:t>9.6.4   </a:t>
            </a:r>
            <a:r>
              <a:rPr lang="zh-CN" altLang="en-US" b="1" strike="noStrike" noProof="1" dirty="0">
                <a:ea typeface="楷体_GB2312" pitchFamily="1" charset="-122"/>
              </a:rPr>
              <a:t>哈希查找过程及分析</a:t>
            </a:r>
            <a:endParaRPr lang="zh-CN" altLang="en-US" b="1" strike="noStrike" noProof="1" dirty="0">
              <a:ea typeface="楷体_GB2312" pitchFamily="1" charset="-122"/>
            </a:endParaRPr>
          </a:p>
        </p:txBody>
      </p:sp>
      <p:sp>
        <p:nvSpPr>
          <p:cNvPr id="737283" name="内容占位符 737282"/>
          <p:cNvSpPr>
            <a:spLocks noGrp="1"/>
          </p:cNvSpPr>
          <p:nvPr>
            <p:ph idx="1"/>
          </p:nvPr>
        </p:nvSpPr>
        <p:spPr>
          <a:xfrm>
            <a:off x="1676400" y="1055688"/>
            <a:ext cx="4491038" cy="5686425"/>
          </a:xfrm>
        </p:spPr>
        <p:txBody>
          <a:bodyPr anchor="t"/>
          <a:p>
            <a:pPr marL="0" indent="0">
              <a:lnSpc>
                <a:spcPct val="110000"/>
              </a:lnSpc>
              <a:spcBef>
                <a:spcPct val="10000"/>
              </a:spcBef>
              <a:spcAft>
                <a:spcPct val="10000"/>
              </a:spcAft>
              <a:buNone/>
            </a:pPr>
            <a:r>
              <a:rPr lang="en-US" altLang="x-none" sz="4000" b="1" dirty="0">
                <a:solidFill>
                  <a:schemeClr val="tx2"/>
                </a:solidFill>
              </a:rPr>
              <a:t>1   </a:t>
            </a:r>
            <a:r>
              <a:rPr lang="zh-CN" altLang="en-US" sz="4000" b="1" dirty="0">
                <a:solidFill>
                  <a:schemeClr val="tx2"/>
                </a:solidFill>
                <a:ea typeface="楷体_GB2312" pitchFamily="1" charset="-122"/>
              </a:rPr>
              <a:t>哈希查找过程</a:t>
            </a:r>
            <a:endParaRPr lang="zh-CN" altLang="en-US" sz="4000" b="1" dirty="0">
              <a:solidFill>
                <a:schemeClr val="tx2"/>
              </a:solidFill>
              <a:ea typeface="楷体_GB2312" pitchFamily="1" charset="-122"/>
            </a:endParaRPr>
          </a:p>
          <a:p>
            <a:pPr marL="0" indent="0">
              <a:lnSpc>
                <a:spcPct val="110000"/>
              </a:lnSpc>
              <a:spcBef>
                <a:spcPct val="10000"/>
              </a:spcBef>
              <a:buNone/>
            </a:pPr>
            <a:r>
              <a:rPr lang="zh-CN" altLang="en-US" sz="2800" b="1" dirty="0"/>
              <a:t>        哈希表的主要目的是用于快速查找，且插入和删除操作都要用到查找</a:t>
            </a:r>
            <a:r>
              <a:rPr lang="zh-CN" altLang="en-US" sz="2800" b="1" dirty="0">
                <a:latin typeface="宋体" panose="02010600030101010101" pitchFamily="2" charset="-122"/>
              </a:rPr>
              <a:t>。</a:t>
            </a:r>
            <a:r>
              <a:rPr lang="zh-CN" altLang="en-US" sz="2800" b="1" dirty="0"/>
              <a:t>由于散列表的特殊组织形式，其查找有特殊的方法</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spcBef>
                <a:spcPct val="10000"/>
              </a:spcBef>
              <a:buNone/>
            </a:pPr>
            <a:r>
              <a:rPr lang="zh-CN" altLang="en-US" sz="2800" b="1" dirty="0"/>
              <a:t>       设散列为</a:t>
            </a:r>
            <a:r>
              <a:rPr lang="en-US" altLang="x-none" sz="2800" b="1" dirty="0"/>
              <a:t>HT[0…m-1]</a:t>
            </a:r>
            <a:r>
              <a:rPr lang="zh-CN" altLang="en-US" sz="2800" b="1" dirty="0"/>
              <a:t>，散列函数为</a:t>
            </a:r>
            <a:r>
              <a:rPr lang="en-US" altLang="x-none" sz="2800" b="1" dirty="0"/>
              <a:t>H(key)</a:t>
            </a:r>
            <a:r>
              <a:rPr lang="zh-CN" altLang="en-US" sz="2800" b="1" dirty="0"/>
              <a:t>，解决冲突的方法为</a:t>
            </a:r>
            <a:r>
              <a:rPr lang="en-US" altLang="x-none" sz="2800" b="1" dirty="0"/>
              <a:t>R(x, i) </a:t>
            </a:r>
            <a:r>
              <a:rPr lang="zh-CN" altLang="en-US" sz="2800" b="1" dirty="0"/>
              <a:t>，则在散列表上查找定值为</a:t>
            </a:r>
            <a:r>
              <a:rPr lang="en-US" altLang="x-none" sz="2800" b="1" dirty="0"/>
              <a:t>K</a:t>
            </a:r>
            <a:r>
              <a:rPr lang="zh-CN" altLang="en-US" sz="2800" b="1" dirty="0"/>
              <a:t>的记录的过程如图</a:t>
            </a:r>
            <a:r>
              <a:rPr lang="en-US" altLang="x-none" sz="2800" b="1" dirty="0"/>
              <a:t>9-18</a:t>
            </a:r>
            <a:r>
              <a:rPr lang="zh-CN" altLang="en-US" sz="2800" b="1" dirty="0"/>
              <a:t>所示</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grpSp>
        <p:nvGrpSpPr>
          <p:cNvPr id="691203" name="组合 737283"/>
          <p:cNvGrpSpPr/>
          <p:nvPr/>
        </p:nvGrpSpPr>
        <p:grpSpPr>
          <a:xfrm>
            <a:off x="6211888" y="1239838"/>
            <a:ext cx="4227512" cy="5429250"/>
            <a:chOff x="0" y="0"/>
            <a:chExt cx="2663" cy="3420"/>
          </a:xfrm>
        </p:grpSpPr>
        <p:grpSp>
          <p:nvGrpSpPr>
            <p:cNvPr id="691204" name="组合 737284"/>
            <p:cNvGrpSpPr/>
            <p:nvPr/>
          </p:nvGrpSpPr>
          <p:grpSpPr>
            <a:xfrm>
              <a:off x="0" y="0"/>
              <a:ext cx="2663" cy="3086"/>
              <a:chOff x="0" y="0"/>
              <a:chExt cx="2663" cy="3086"/>
            </a:xfrm>
          </p:grpSpPr>
          <p:sp>
            <p:nvSpPr>
              <p:cNvPr id="691205" name="流程图: 过程 737285"/>
              <p:cNvSpPr/>
              <p:nvPr/>
            </p:nvSpPr>
            <p:spPr>
              <a:xfrm>
                <a:off x="1172" y="207"/>
                <a:ext cx="807" cy="238"/>
              </a:xfrm>
              <a:prstGeom prst="flowChartProcess">
                <a:avLst/>
              </a:prstGeom>
              <a:noFill/>
              <a:ln w="9525" cap="flat" cmpd="sng">
                <a:solidFill>
                  <a:schemeClr val="tx1"/>
                </a:solidFill>
                <a:prstDash val="solid"/>
                <a:miter/>
                <a:headEnd type="none" w="med" len="med"/>
                <a:tailEnd type="none" w="med" len="med"/>
              </a:ln>
            </p:spPr>
            <p:txBody>
              <a:bodyPr wrap="none" anchor="ctr"/>
              <a:p>
                <a:pPr algn="ctr"/>
                <a:r>
                  <a:rPr lang="zh-CN" altLang="en-US" sz="2400" b="1" dirty="0">
                    <a:latin typeface="Times New Roman" panose="02020603050405020304" pitchFamily="2" charset="0"/>
                    <a:ea typeface="宋体" panose="02010600030101010101" pitchFamily="2" charset="-122"/>
                  </a:rPr>
                  <a:t>给定</a:t>
                </a:r>
                <a:r>
                  <a:rPr lang="en-US" altLang="x-none" sz="2400" b="1" dirty="0">
                    <a:latin typeface="Times New Roman" panose="02020603050405020304" pitchFamily="2" charset="0"/>
                    <a:ea typeface="宋体" panose="02010600030101010101" pitchFamily="2" charset="-122"/>
                  </a:rPr>
                  <a:t>k</a:t>
                </a:r>
                <a:r>
                  <a:rPr lang="zh-CN" altLang="en-US" sz="2400" b="1" dirty="0">
                    <a:latin typeface="Times New Roman" panose="02020603050405020304" pitchFamily="2" charset="0"/>
                    <a:ea typeface="宋体" panose="02010600030101010101" pitchFamily="2" charset="-122"/>
                  </a:rPr>
                  <a:t>值</a:t>
                </a:r>
                <a:endParaRPr lang="zh-CN" altLang="en-US" sz="2400" b="1" dirty="0">
                  <a:latin typeface="Times New Roman" panose="02020603050405020304" pitchFamily="2" charset="0"/>
                  <a:ea typeface="宋体" panose="02010600030101010101" pitchFamily="2" charset="-122"/>
                </a:endParaRPr>
              </a:p>
            </p:txBody>
          </p:sp>
          <p:sp>
            <p:nvSpPr>
              <p:cNvPr id="691206" name="流程图: 过程 737286"/>
              <p:cNvSpPr/>
              <p:nvPr/>
            </p:nvSpPr>
            <p:spPr>
              <a:xfrm>
                <a:off x="1185" y="644"/>
                <a:ext cx="807" cy="238"/>
              </a:xfrm>
              <a:prstGeom prst="flowChartProcess">
                <a:avLst/>
              </a:prstGeom>
              <a:noFill/>
              <a:ln w="9525" cap="flat" cmpd="sng">
                <a:solidFill>
                  <a:schemeClr val="tx1"/>
                </a:solidFill>
                <a:prstDash val="solid"/>
                <a:miter/>
                <a:headEnd type="none" w="med" len="med"/>
                <a:tailEnd type="none" w="med" len="med"/>
              </a:ln>
            </p:spPr>
            <p:txBody>
              <a:bodyPr wrap="none" anchor="ctr"/>
              <a:p>
                <a:pPr algn="ctr"/>
                <a:r>
                  <a:rPr lang="zh-CN" altLang="en-US" sz="2400" b="1" dirty="0">
                    <a:latin typeface="Times New Roman" panose="02020603050405020304" pitchFamily="2" charset="0"/>
                    <a:ea typeface="宋体" panose="02010600030101010101" pitchFamily="2" charset="-122"/>
                  </a:rPr>
                  <a:t>计算</a:t>
                </a:r>
                <a:r>
                  <a:rPr lang="en-US" altLang="x-none" sz="2400" b="1" dirty="0">
                    <a:latin typeface="Times New Roman" panose="02020603050405020304" pitchFamily="2" charset="0"/>
                    <a:ea typeface="宋体" panose="02010600030101010101" pitchFamily="2" charset="-122"/>
                  </a:rPr>
                  <a:t>H(k)</a:t>
                </a:r>
                <a:endParaRPr lang="en-US" altLang="x-none" sz="2400" b="1" dirty="0">
                  <a:latin typeface="Times New Roman" panose="02020603050405020304" pitchFamily="2" charset="0"/>
                  <a:ea typeface="宋体" panose="02010600030101010101" pitchFamily="2" charset="-122"/>
                </a:endParaRPr>
              </a:p>
            </p:txBody>
          </p:sp>
          <p:sp>
            <p:nvSpPr>
              <p:cNvPr id="691207" name="流程图: 决策 737287"/>
              <p:cNvSpPr/>
              <p:nvPr/>
            </p:nvSpPr>
            <p:spPr>
              <a:xfrm>
                <a:off x="831" y="1103"/>
                <a:ext cx="1542" cy="476"/>
              </a:xfrm>
              <a:prstGeom prst="flowChartDecision">
                <a:avLst/>
              </a:prstGeom>
              <a:noFill/>
              <a:ln w="9525" cap="flat" cmpd="sng">
                <a:solidFill>
                  <a:schemeClr val="tx1"/>
                </a:solidFill>
                <a:prstDash val="solid"/>
                <a:miter/>
                <a:headEnd type="none" w="med" len="med"/>
                <a:tailEnd type="none" w="med" len="med"/>
              </a:ln>
            </p:spPr>
            <p:txBody>
              <a:bodyPr wrap="none" anchor="ctr"/>
              <a:p>
                <a:pPr algn="ctr"/>
                <a:r>
                  <a:rPr lang="zh-CN" altLang="en-US" sz="2400" b="1" dirty="0">
                    <a:latin typeface="Times New Roman" panose="02020603050405020304" pitchFamily="2" charset="0"/>
                    <a:ea typeface="宋体" panose="02010600030101010101" pitchFamily="2" charset="-122"/>
                  </a:rPr>
                  <a:t>此地址为空</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sp>
            <p:nvSpPr>
              <p:cNvPr id="691208" name="流程图: 决策 737288"/>
              <p:cNvSpPr/>
              <p:nvPr/>
            </p:nvSpPr>
            <p:spPr>
              <a:xfrm>
                <a:off x="821" y="1765"/>
                <a:ext cx="1542" cy="476"/>
              </a:xfrm>
              <a:prstGeom prst="flowChartDecision">
                <a:avLst/>
              </a:prstGeom>
              <a:noFill/>
              <a:ln w="9525" cap="flat" cmpd="sng">
                <a:solidFill>
                  <a:schemeClr val="tx1"/>
                </a:solidFill>
                <a:prstDash val="solid"/>
                <a:miter/>
                <a:headEnd type="none" w="med" len="med"/>
                <a:tailEnd type="none" w="med" len="med"/>
              </a:ln>
            </p:spPr>
            <p:txBody>
              <a:bodyPr wrap="none" anchor="ctr"/>
              <a:p>
                <a:pPr algn="ctr"/>
                <a:r>
                  <a:rPr lang="zh-CN" altLang="en-US" sz="2400" b="1" dirty="0">
                    <a:latin typeface="Times New Roman" panose="02020603050405020304" pitchFamily="2" charset="0"/>
                    <a:ea typeface="宋体" panose="02010600030101010101" pitchFamily="2" charset="-122"/>
                  </a:rPr>
                  <a:t>关键字</a:t>
                </a:r>
                <a:r>
                  <a:rPr lang="en-US" altLang="x-none" sz="2400" b="1" dirty="0">
                    <a:latin typeface="Times New Roman" panose="02020603050405020304" pitchFamily="2" charset="0"/>
                    <a:ea typeface="宋体" panose="02010600030101010101" pitchFamily="2" charset="-122"/>
                  </a:rPr>
                  <a:t>==k?</a:t>
                </a:r>
                <a:endParaRPr lang="en-US" altLang="x-none" sz="2400" b="1" dirty="0">
                  <a:latin typeface="Times New Roman" panose="02020603050405020304" pitchFamily="2" charset="0"/>
                  <a:ea typeface="宋体" panose="02010600030101010101" pitchFamily="2" charset="-122"/>
                </a:endParaRPr>
              </a:p>
            </p:txBody>
          </p:sp>
          <p:sp>
            <p:nvSpPr>
              <p:cNvPr id="691209" name="流程图: 过程 737289"/>
              <p:cNvSpPr/>
              <p:nvPr/>
            </p:nvSpPr>
            <p:spPr>
              <a:xfrm>
                <a:off x="6" y="1527"/>
                <a:ext cx="807" cy="238"/>
              </a:xfrm>
              <a:prstGeom prst="flowChartProcess">
                <a:avLst/>
              </a:prstGeom>
              <a:noFill/>
              <a:ln w="9525" cap="flat" cmpd="sng">
                <a:solidFill>
                  <a:schemeClr val="tx1"/>
                </a:solidFill>
                <a:prstDash val="solid"/>
                <a:miter/>
                <a:headEnd type="none" w="med" len="med"/>
                <a:tailEnd type="none" w="med" len="med"/>
              </a:ln>
            </p:spPr>
            <p:txBody>
              <a:bodyPr wrap="none" anchor="ctr"/>
              <a:p>
                <a:pPr algn="ctr"/>
                <a:r>
                  <a:rPr lang="zh-CN" altLang="en-US" sz="2400" b="1" dirty="0">
                    <a:latin typeface="Times New Roman" panose="02020603050405020304" pitchFamily="2" charset="0"/>
                    <a:ea typeface="宋体" panose="02010600030101010101" pitchFamily="2" charset="-122"/>
                  </a:rPr>
                  <a:t>查找失败</a:t>
                </a:r>
                <a:endParaRPr lang="zh-CN" altLang="en-US" sz="2400" b="1" dirty="0">
                  <a:latin typeface="Times New Roman" panose="02020603050405020304" pitchFamily="2" charset="0"/>
                  <a:ea typeface="宋体" panose="02010600030101010101" pitchFamily="2" charset="-122"/>
                </a:endParaRPr>
              </a:p>
            </p:txBody>
          </p:sp>
          <p:sp>
            <p:nvSpPr>
              <p:cNvPr id="691210" name="流程图: 过程 737290"/>
              <p:cNvSpPr/>
              <p:nvPr/>
            </p:nvSpPr>
            <p:spPr>
              <a:xfrm>
                <a:off x="0" y="2183"/>
                <a:ext cx="807" cy="238"/>
              </a:xfrm>
              <a:prstGeom prst="flowChartProcess">
                <a:avLst/>
              </a:prstGeom>
              <a:noFill/>
              <a:ln w="9525" cap="flat" cmpd="sng">
                <a:solidFill>
                  <a:schemeClr val="tx1"/>
                </a:solidFill>
                <a:prstDash val="solid"/>
                <a:miter/>
                <a:headEnd type="none" w="med" len="med"/>
                <a:tailEnd type="none" w="med" len="med"/>
              </a:ln>
            </p:spPr>
            <p:txBody>
              <a:bodyPr wrap="none" anchor="ctr"/>
              <a:p>
                <a:pPr algn="ctr"/>
                <a:r>
                  <a:rPr lang="zh-CN" altLang="en-US" sz="2400" b="1" dirty="0">
                    <a:latin typeface="Times New Roman" panose="02020603050405020304" pitchFamily="2" charset="0"/>
                    <a:ea typeface="宋体" panose="02010600030101010101" pitchFamily="2" charset="-122"/>
                  </a:rPr>
                  <a:t>查找成功</a:t>
                </a:r>
                <a:endParaRPr lang="zh-CN" altLang="en-US" sz="2400" b="1" dirty="0">
                  <a:latin typeface="Times New Roman" panose="02020603050405020304" pitchFamily="2" charset="0"/>
                  <a:ea typeface="宋体" panose="02010600030101010101" pitchFamily="2" charset="-122"/>
                </a:endParaRPr>
              </a:p>
            </p:txBody>
          </p:sp>
          <p:sp>
            <p:nvSpPr>
              <p:cNvPr id="691211" name="流程图: 过程 737291"/>
              <p:cNvSpPr/>
              <p:nvPr/>
            </p:nvSpPr>
            <p:spPr>
              <a:xfrm>
                <a:off x="1052" y="2448"/>
                <a:ext cx="1079" cy="523"/>
              </a:xfrm>
              <a:prstGeom prst="flowChartProcess">
                <a:avLst/>
              </a:prstGeom>
              <a:noFill/>
              <a:ln w="9525" cap="flat" cmpd="sng">
                <a:solidFill>
                  <a:schemeClr val="tx1"/>
                </a:solidFill>
                <a:prstDash val="solid"/>
                <a:miter/>
                <a:headEnd type="none" w="med" len="med"/>
                <a:tailEnd type="none" w="med" len="med"/>
              </a:ln>
            </p:spPr>
            <p:txBody>
              <a:bodyPr wrap="none" anchor="ctr">
                <a:spAutoFit/>
              </a:bodyPr>
              <a:p>
                <a:pPr algn="ctr"/>
                <a:r>
                  <a:rPr lang="zh-CN" altLang="en-US" sz="2400" b="1" dirty="0">
                    <a:latin typeface="Times New Roman" panose="02020603050405020304" pitchFamily="2" charset="0"/>
                    <a:ea typeface="宋体" panose="02010600030101010101" pitchFamily="2" charset="-122"/>
                  </a:rPr>
                  <a:t>按处理冲突</a:t>
                </a:r>
                <a:endParaRPr lang="zh-CN" altLang="en-US" sz="2400" b="1" dirty="0">
                  <a:latin typeface="Times New Roman" panose="02020603050405020304" pitchFamily="2" charset="0"/>
                  <a:ea typeface="宋体" panose="02010600030101010101" pitchFamily="2" charset="-122"/>
                </a:endParaRPr>
              </a:p>
              <a:p>
                <a:pPr algn="ctr"/>
                <a:r>
                  <a:rPr lang="zh-CN" altLang="en-US" sz="2400" b="1" dirty="0">
                    <a:latin typeface="Times New Roman" panose="02020603050405020304" pitchFamily="2" charset="0"/>
                    <a:ea typeface="宋体" panose="02010600030101010101" pitchFamily="2" charset="-122"/>
                  </a:rPr>
                  <a:t>方法计算</a:t>
                </a:r>
                <a:r>
                  <a:rPr lang="en-US" altLang="x-none" sz="2400" b="1" dirty="0">
                    <a:latin typeface="Times New Roman" panose="02020603050405020304" pitchFamily="2" charset="0"/>
                    <a:ea typeface="宋体" panose="02010600030101010101" pitchFamily="2" charset="-122"/>
                  </a:rPr>
                  <a:t>H</a:t>
                </a:r>
                <a:r>
                  <a:rPr lang="en-US" altLang="x-none" sz="2400" b="1" baseline="-20000" dirty="0">
                    <a:latin typeface="Times New Roman" panose="02020603050405020304" pitchFamily="2" charset="0"/>
                    <a:ea typeface="宋体" panose="02010600030101010101" pitchFamily="2" charset="-122"/>
                  </a:rPr>
                  <a:t>i</a:t>
                </a:r>
                <a:endParaRPr lang="en-US" altLang="x-none" sz="2400" b="1" baseline="-20000" dirty="0">
                  <a:latin typeface="Times New Roman" panose="02020603050405020304" pitchFamily="2" charset="0"/>
                  <a:ea typeface="宋体" panose="02010600030101010101" pitchFamily="2" charset="-122"/>
                </a:endParaRPr>
              </a:p>
            </p:txBody>
          </p:sp>
          <p:sp>
            <p:nvSpPr>
              <p:cNvPr id="691212" name="直接连接符 737292"/>
              <p:cNvSpPr/>
              <p:nvPr/>
            </p:nvSpPr>
            <p:spPr>
              <a:xfrm>
                <a:off x="1555" y="0"/>
                <a:ext cx="0" cy="207"/>
              </a:xfrm>
              <a:prstGeom prst="line">
                <a:avLst/>
              </a:prstGeom>
              <a:ln w="19050" cap="flat" cmpd="sng">
                <a:solidFill>
                  <a:schemeClr val="tx1"/>
                </a:solidFill>
                <a:prstDash val="solid"/>
                <a:round/>
                <a:headEnd type="none" w="med" len="med"/>
                <a:tailEnd type="triangle" w="med" len="med"/>
              </a:ln>
            </p:spPr>
          </p:sp>
          <p:sp>
            <p:nvSpPr>
              <p:cNvPr id="691213" name="直接连接符 737293"/>
              <p:cNvSpPr/>
              <p:nvPr/>
            </p:nvSpPr>
            <p:spPr>
              <a:xfrm>
                <a:off x="1575" y="445"/>
                <a:ext cx="0" cy="196"/>
              </a:xfrm>
              <a:prstGeom prst="line">
                <a:avLst/>
              </a:prstGeom>
              <a:ln w="19050" cap="flat" cmpd="sng">
                <a:solidFill>
                  <a:schemeClr val="tx1"/>
                </a:solidFill>
                <a:prstDash val="solid"/>
                <a:round/>
                <a:headEnd type="none" w="med" len="med"/>
                <a:tailEnd type="triangle" w="med" len="med"/>
              </a:ln>
            </p:spPr>
          </p:sp>
          <p:sp>
            <p:nvSpPr>
              <p:cNvPr id="691214" name="直接连接符 737294"/>
              <p:cNvSpPr/>
              <p:nvPr/>
            </p:nvSpPr>
            <p:spPr>
              <a:xfrm>
                <a:off x="1586" y="895"/>
                <a:ext cx="0" cy="196"/>
              </a:xfrm>
              <a:prstGeom prst="line">
                <a:avLst/>
              </a:prstGeom>
              <a:ln w="19050" cap="flat" cmpd="sng">
                <a:solidFill>
                  <a:schemeClr val="tx1"/>
                </a:solidFill>
                <a:prstDash val="solid"/>
                <a:round/>
                <a:headEnd type="none" w="med" len="med"/>
                <a:tailEnd type="triangle" w="med" len="med"/>
              </a:ln>
            </p:spPr>
          </p:sp>
          <p:grpSp>
            <p:nvGrpSpPr>
              <p:cNvPr id="691215" name="组合 737295"/>
              <p:cNvGrpSpPr/>
              <p:nvPr/>
            </p:nvGrpSpPr>
            <p:grpSpPr>
              <a:xfrm>
                <a:off x="1590" y="1571"/>
                <a:ext cx="217" cy="204"/>
                <a:chOff x="0" y="0"/>
                <a:chExt cx="217" cy="204"/>
              </a:xfrm>
            </p:grpSpPr>
            <p:sp>
              <p:nvSpPr>
                <p:cNvPr id="691216" name="矩形 737296"/>
                <p:cNvSpPr/>
                <p:nvPr/>
              </p:nvSpPr>
              <p:spPr>
                <a:xfrm>
                  <a:off x="25" y="2"/>
                  <a:ext cx="192" cy="192"/>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N</a:t>
                  </a:r>
                  <a:endParaRPr lang="en-US" altLang="x-none" sz="2400" b="1" dirty="0">
                    <a:latin typeface="Times New Roman" panose="02020603050405020304" pitchFamily="2" charset="0"/>
                    <a:ea typeface="宋体" panose="02010600030101010101" pitchFamily="2" charset="-122"/>
                  </a:endParaRPr>
                </a:p>
              </p:txBody>
            </p:sp>
            <p:sp>
              <p:nvSpPr>
                <p:cNvPr id="691217" name="直接连接符 737297"/>
                <p:cNvSpPr/>
                <p:nvPr/>
              </p:nvSpPr>
              <p:spPr>
                <a:xfrm>
                  <a:off x="0" y="0"/>
                  <a:ext cx="0" cy="204"/>
                </a:xfrm>
                <a:prstGeom prst="line">
                  <a:avLst/>
                </a:prstGeom>
                <a:ln w="19050" cap="flat" cmpd="sng">
                  <a:solidFill>
                    <a:schemeClr val="tx1"/>
                  </a:solidFill>
                  <a:prstDash val="solid"/>
                  <a:round/>
                  <a:headEnd type="none" w="med" len="med"/>
                  <a:tailEnd type="triangle" w="med" len="med"/>
                </a:ln>
              </p:spPr>
            </p:sp>
          </p:grpSp>
          <p:grpSp>
            <p:nvGrpSpPr>
              <p:cNvPr id="691218" name="组合 737298"/>
              <p:cNvGrpSpPr/>
              <p:nvPr/>
            </p:nvGrpSpPr>
            <p:grpSpPr>
              <a:xfrm>
                <a:off x="1588" y="955"/>
                <a:ext cx="1075" cy="2131"/>
                <a:chOff x="0" y="0"/>
                <a:chExt cx="1075" cy="2131"/>
              </a:xfrm>
            </p:grpSpPr>
            <p:sp>
              <p:nvSpPr>
                <p:cNvPr id="691219" name="直接连接符 737299"/>
                <p:cNvSpPr/>
                <p:nvPr/>
              </p:nvSpPr>
              <p:spPr>
                <a:xfrm>
                  <a:off x="36" y="2017"/>
                  <a:ext cx="0" cy="113"/>
                </a:xfrm>
                <a:prstGeom prst="line">
                  <a:avLst/>
                </a:prstGeom>
                <a:ln w="19050" cap="flat" cmpd="sng">
                  <a:solidFill>
                    <a:schemeClr val="tx1"/>
                  </a:solidFill>
                  <a:prstDash val="solid"/>
                  <a:round/>
                  <a:headEnd type="none" w="med" len="med"/>
                  <a:tailEnd type="none" w="med" len="med"/>
                </a:ln>
              </p:spPr>
            </p:sp>
            <p:sp>
              <p:nvSpPr>
                <p:cNvPr id="691220" name="直接连接符 737300"/>
                <p:cNvSpPr/>
                <p:nvPr/>
              </p:nvSpPr>
              <p:spPr>
                <a:xfrm>
                  <a:off x="31" y="2130"/>
                  <a:ext cx="1044" cy="0"/>
                </a:xfrm>
                <a:prstGeom prst="line">
                  <a:avLst/>
                </a:prstGeom>
                <a:ln w="19050" cap="flat" cmpd="sng">
                  <a:solidFill>
                    <a:schemeClr val="tx1"/>
                  </a:solidFill>
                  <a:prstDash val="solid"/>
                  <a:round/>
                  <a:headEnd type="none" w="med" len="med"/>
                  <a:tailEnd type="none" w="med" len="med"/>
                </a:ln>
              </p:spPr>
            </p:sp>
            <p:sp>
              <p:nvSpPr>
                <p:cNvPr id="691221" name="直接连接符 737301"/>
                <p:cNvSpPr/>
                <p:nvPr/>
              </p:nvSpPr>
              <p:spPr>
                <a:xfrm flipV="1">
                  <a:off x="1075" y="0"/>
                  <a:ext cx="0" cy="2131"/>
                </a:xfrm>
                <a:prstGeom prst="line">
                  <a:avLst/>
                </a:prstGeom>
                <a:ln w="9525" cap="flat" cmpd="sng">
                  <a:solidFill>
                    <a:schemeClr val="tx1"/>
                  </a:solidFill>
                  <a:prstDash val="solid"/>
                  <a:round/>
                  <a:headEnd type="none" w="med" len="med"/>
                  <a:tailEnd type="none" w="med" len="med"/>
                </a:ln>
              </p:spPr>
            </p:sp>
            <p:sp>
              <p:nvSpPr>
                <p:cNvPr id="691222" name="直接连接符 737302"/>
                <p:cNvSpPr/>
                <p:nvPr/>
              </p:nvSpPr>
              <p:spPr>
                <a:xfrm flipH="1">
                  <a:off x="0" y="0"/>
                  <a:ext cx="1075" cy="0"/>
                </a:xfrm>
                <a:prstGeom prst="line">
                  <a:avLst/>
                </a:prstGeom>
                <a:ln w="19050" cap="flat" cmpd="sng">
                  <a:solidFill>
                    <a:schemeClr val="tx1"/>
                  </a:solidFill>
                  <a:prstDash val="solid"/>
                  <a:round/>
                  <a:headEnd type="none" w="med" len="med"/>
                  <a:tailEnd type="triangle" w="med" len="med"/>
                </a:ln>
              </p:spPr>
            </p:sp>
          </p:grpSp>
          <p:grpSp>
            <p:nvGrpSpPr>
              <p:cNvPr id="691223" name="组合 737303"/>
              <p:cNvGrpSpPr/>
              <p:nvPr/>
            </p:nvGrpSpPr>
            <p:grpSpPr>
              <a:xfrm>
                <a:off x="407" y="1165"/>
                <a:ext cx="439" cy="344"/>
                <a:chOff x="0" y="0"/>
                <a:chExt cx="439" cy="344"/>
              </a:xfrm>
            </p:grpSpPr>
            <p:grpSp>
              <p:nvGrpSpPr>
                <p:cNvPr id="691224" name="组合 737304"/>
                <p:cNvGrpSpPr/>
                <p:nvPr/>
              </p:nvGrpSpPr>
              <p:grpSpPr>
                <a:xfrm>
                  <a:off x="0" y="176"/>
                  <a:ext cx="439" cy="168"/>
                  <a:chOff x="0" y="0"/>
                  <a:chExt cx="439" cy="168"/>
                </a:xfrm>
              </p:grpSpPr>
              <p:sp>
                <p:nvSpPr>
                  <p:cNvPr id="691225" name="直接连接符 737305"/>
                  <p:cNvSpPr/>
                  <p:nvPr/>
                </p:nvSpPr>
                <p:spPr>
                  <a:xfrm flipH="1">
                    <a:off x="8" y="0"/>
                    <a:ext cx="431" cy="0"/>
                  </a:xfrm>
                  <a:prstGeom prst="line">
                    <a:avLst/>
                  </a:prstGeom>
                  <a:ln w="19050" cap="flat" cmpd="sng">
                    <a:solidFill>
                      <a:schemeClr val="tx1"/>
                    </a:solidFill>
                    <a:prstDash val="solid"/>
                    <a:round/>
                    <a:headEnd type="none" w="med" len="med"/>
                    <a:tailEnd type="none" w="med" len="med"/>
                  </a:ln>
                </p:spPr>
              </p:sp>
              <p:sp>
                <p:nvSpPr>
                  <p:cNvPr id="691226" name="直接连接符 737306"/>
                  <p:cNvSpPr/>
                  <p:nvPr/>
                </p:nvSpPr>
                <p:spPr>
                  <a:xfrm>
                    <a:off x="0" y="3"/>
                    <a:ext cx="0" cy="165"/>
                  </a:xfrm>
                  <a:prstGeom prst="line">
                    <a:avLst/>
                  </a:prstGeom>
                  <a:ln w="19050" cap="flat" cmpd="sng">
                    <a:solidFill>
                      <a:schemeClr val="tx1"/>
                    </a:solidFill>
                    <a:prstDash val="solid"/>
                    <a:round/>
                    <a:headEnd type="none" w="med" len="med"/>
                    <a:tailEnd type="triangle" w="med" len="med"/>
                  </a:ln>
                </p:spPr>
              </p:sp>
            </p:grpSp>
            <p:sp>
              <p:nvSpPr>
                <p:cNvPr id="691227" name="矩形 737307"/>
                <p:cNvSpPr/>
                <p:nvPr/>
              </p:nvSpPr>
              <p:spPr>
                <a:xfrm>
                  <a:off x="112" y="0"/>
                  <a:ext cx="192" cy="192"/>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Y</a:t>
                  </a:r>
                  <a:endParaRPr lang="en-US" altLang="x-none" sz="2400" b="1" dirty="0">
                    <a:latin typeface="Times New Roman" panose="02020603050405020304" pitchFamily="2" charset="0"/>
                    <a:ea typeface="宋体" panose="02010600030101010101" pitchFamily="2" charset="-122"/>
                  </a:endParaRPr>
                </a:p>
              </p:txBody>
            </p:sp>
          </p:grpSp>
          <p:grpSp>
            <p:nvGrpSpPr>
              <p:cNvPr id="691228" name="组合 737308"/>
              <p:cNvGrpSpPr/>
              <p:nvPr/>
            </p:nvGrpSpPr>
            <p:grpSpPr>
              <a:xfrm>
                <a:off x="407" y="1829"/>
                <a:ext cx="439" cy="344"/>
                <a:chOff x="0" y="0"/>
                <a:chExt cx="439" cy="344"/>
              </a:xfrm>
            </p:grpSpPr>
            <p:grpSp>
              <p:nvGrpSpPr>
                <p:cNvPr id="691229" name="组合 737309"/>
                <p:cNvGrpSpPr/>
                <p:nvPr/>
              </p:nvGrpSpPr>
              <p:grpSpPr>
                <a:xfrm>
                  <a:off x="0" y="176"/>
                  <a:ext cx="439" cy="168"/>
                  <a:chOff x="0" y="0"/>
                  <a:chExt cx="439" cy="168"/>
                </a:xfrm>
              </p:grpSpPr>
              <p:sp>
                <p:nvSpPr>
                  <p:cNvPr id="691230" name="直接连接符 737310"/>
                  <p:cNvSpPr/>
                  <p:nvPr/>
                </p:nvSpPr>
                <p:spPr>
                  <a:xfrm flipH="1">
                    <a:off x="8" y="0"/>
                    <a:ext cx="431" cy="0"/>
                  </a:xfrm>
                  <a:prstGeom prst="line">
                    <a:avLst/>
                  </a:prstGeom>
                  <a:ln w="19050" cap="flat" cmpd="sng">
                    <a:solidFill>
                      <a:schemeClr val="tx1"/>
                    </a:solidFill>
                    <a:prstDash val="solid"/>
                    <a:round/>
                    <a:headEnd type="none" w="med" len="med"/>
                    <a:tailEnd type="none" w="med" len="med"/>
                  </a:ln>
                </p:spPr>
              </p:sp>
              <p:sp>
                <p:nvSpPr>
                  <p:cNvPr id="691231" name="直接连接符 737311"/>
                  <p:cNvSpPr/>
                  <p:nvPr/>
                </p:nvSpPr>
                <p:spPr>
                  <a:xfrm>
                    <a:off x="0" y="3"/>
                    <a:ext cx="0" cy="165"/>
                  </a:xfrm>
                  <a:prstGeom prst="line">
                    <a:avLst/>
                  </a:prstGeom>
                  <a:ln w="19050" cap="flat" cmpd="sng">
                    <a:solidFill>
                      <a:schemeClr val="tx1"/>
                    </a:solidFill>
                    <a:prstDash val="solid"/>
                    <a:round/>
                    <a:headEnd type="none" w="med" len="med"/>
                    <a:tailEnd type="triangle" w="med" len="med"/>
                  </a:ln>
                </p:spPr>
              </p:sp>
            </p:grpSp>
            <p:sp>
              <p:nvSpPr>
                <p:cNvPr id="691232" name="矩形 737312"/>
                <p:cNvSpPr/>
                <p:nvPr/>
              </p:nvSpPr>
              <p:spPr>
                <a:xfrm>
                  <a:off x="112" y="0"/>
                  <a:ext cx="192" cy="192"/>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Y</a:t>
                  </a:r>
                  <a:endParaRPr lang="en-US" altLang="x-none" sz="2400" b="1" dirty="0">
                    <a:latin typeface="Times New Roman" panose="02020603050405020304" pitchFamily="2" charset="0"/>
                    <a:ea typeface="宋体" panose="02010600030101010101" pitchFamily="2" charset="-122"/>
                  </a:endParaRPr>
                </a:p>
              </p:txBody>
            </p:sp>
          </p:grpSp>
          <p:grpSp>
            <p:nvGrpSpPr>
              <p:cNvPr id="691233" name="组合 737313"/>
              <p:cNvGrpSpPr/>
              <p:nvPr/>
            </p:nvGrpSpPr>
            <p:grpSpPr>
              <a:xfrm>
                <a:off x="1591" y="2241"/>
                <a:ext cx="217" cy="204"/>
                <a:chOff x="0" y="0"/>
                <a:chExt cx="217" cy="204"/>
              </a:xfrm>
            </p:grpSpPr>
            <p:sp>
              <p:nvSpPr>
                <p:cNvPr id="691234" name="矩形 737314"/>
                <p:cNvSpPr/>
                <p:nvPr/>
              </p:nvSpPr>
              <p:spPr>
                <a:xfrm>
                  <a:off x="25" y="2"/>
                  <a:ext cx="192" cy="192"/>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N</a:t>
                  </a:r>
                  <a:endParaRPr lang="en-US" altLang="x-none" sz="2400" b="1" dirty="0">
                    <a:latin typeface="Times New Roman" panose="02020603050405020304" pitchFamily="2" charset="0"/>
                    <a:ea typeface="宋体" panose="02010600030101010101" pitchFamily="2" charset="-122"/>
                  </a:endParaRPr>
                </a:p>
              </p:txBody>
            </p:sp>
            <p:sp>
              <p:nvSpPr>
                <p:cNvPr id="691235" name="直接连接符 737315"/>
                <p:cNvSpPr/>
                <p:nvPr/>
              </p:nvSpPr>
              <p:spPr>
                <a:xfrm>
                  <a:off x="0" y="0"/>
                  <a:ext cx="0" cy="204"/>
                </a:xfrm>
                <a:prstGeom prst="line">
                  <a:avLst/>
                </a:prstGeom>
                <a:ln w="19050" cap="flat" cmpd="sng">
                  <a:solidFill>
                    <a:schemeClr val="tx1"/>
                  </a:solidFill>
                  <a:prstDash val="solid"/>
                  <a:round/>
                  <a:headEnd type="none" w="med" len="med"/>
                  <a:tailEnd type="triangle" w="med" len="med"/>
                </a:ln>
              </p:spPr>
            </p:sp>
          </p:grpSp>
        </p:grpSp>
        <p:sp>
          <p:nvSpPr>
            <p:cNvPr id="691236" name="矩形 737316"/>
            <p:cNvSpPr/>
            <p:nvPr/>
          </p:nvSpPr>
          <p:spPr>
            <a:xfrm>
              <a:off x="375" y="3216"/>
              <a:ext cx="1952" cy="204"/>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9-18  </a:t>
              </a:r>
              <a:r>
                <a:rPr lang="zh-CN" altLang="en-US" sz="2000" b="1" dirty="0">
                  <a:latin typeface="Times New Roman" panose="02020603050405020304" pitchFamily="2" charset="0"/>
                  <a:ea typeface="宋体" panose="02010600030101010101" pitchFamily="2" charset="-122"/>
                </a:rPr>
                <a:t>散列表的查找过程</a:t>
              </a:r>
              <a:endParaRPr lang="zh-CN" altLang="en-US" sz="2000" b="1" dirty="0">
                <a:latin typeface="Times New Roman" panose="02020603050405020304" pitchFamily="2"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7283">
                                            <p:txEl>
                                              <p:charRg st="0" end="11"/>
                                            </p:txEl>
                                          </p:spTgt>
                                        </p:tgtEl>
                                        <p:attrNameLst>
                                          <p:attrName>style.visibility</p:attrName>
                                        </p:attrNameLst>
                                      </p:cBhvr>
                                      <p:to>
                                        <p:strVal val="visible"/>
                                      </p:to>
                                    </p:set>
                                    <p:anim calcmode="lin" valueType="num">
                                      <p:cBhvr additive="base">
                                        <p:cTn id="7" dur="500" fill="hold"/>
                                        <p:tgtEl>
                                          <p:spTgt spid="737283">
                                            <p:txEl>
                                              <p:charRg st="0"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37283">
                                            <p:txEl>
                                              <p:charRg st="0" end="1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37283">
                                            <p:txEl>
                                              <p:charRg st="11" end="74"/>
                                            </p:txEl>
                                          </p:spTgt>
                                        </p:tgtEl>
                                        <p:attrNameLst>
                                          <p:attrName>style.visibility</p:attrName>
                                        </p:attrNameLst>
                                      </p:cBhvr>
                                      <p:to>
                                        <p:strVal val="visible"/>
                                      </p:to>
                                    </p:set>
                                    <p:anim calcmode="lin" valueType="num">
                                      <p:cBhvr additive="base">
                                        <p:cTn id="13" dur="500" fill="hold"/>
                                        <p:tgtEl>
                                          <p:spTgt spid="737283">
                                            <p:txEl>
                                              <p:charRg st="11" end="7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37283">
                                            <p:txEl>
                                              <p:charRg st="11" end="7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37283">
                                            <p:txEl>
                                              <p:charRg st="74" end="152"/>
                                            </p:txEl>
                                          </p:spTgt>
                                        </p:tgtEl>
                                        <p:attrNameLst>
                                          <p:attrName>style.visibility</p:attrName>
                                        </p:attrNameLst>
                                      </p:cBhvr>
                                      <p:to>
                                        <p:strVal val="visible"/>
                                      </p:to>
                                    </p:set>
                                    <p:anim calcmode="lin" valueType="num">
                                      <p:cBhvr additive="base">
                                        <p:cTn id="19" dur="500" fill="hold"/>
                                        <p:tgtEl>
                                          <p:spTgt spid="737283">
                                            <p:txEl>
                                              <p:charRg st="74" end="15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37283">
                                            <p:txEl>
                                              <p:charRg st="74" end="15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283" grpId="0" bldLvl="5"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2225" name="文本占位符 738305"/>
          <p:cNvSpPr>
            <a:spLocks noGrp="1"/>
          </p:cNvSpPr>
          <p:nvPr>
            <p:ph idx="1"/>
          </p:nvPr>
        </p:nvSpPr>
        <p:spPr>
          <a:xfrm>
            <a:off x="1644650" y="115888"/>
            <a:ext cx="8843963" cy="6337300"/>
          </a:xfrm>
        </p:spPr>
        <p:txBody>
          <a:bodyPr anchor="t"/>
          <a:p>
            <a:pPr marL="0" indent="0">
              <a:lnSpc>
                <a:spcPct val="110000"/>
              </a:lnSpc>
              <a:spcAft>
                <a:spcPct val="10000"/>
              </a:spcAft>
              <a:buNone/>
            </a:pPr>
            <a:r>
              <a:rPr lang="en-US" altLang="x-none" sz="4000" b="1" dirty="0">
                <a:solidFill>
                  <a:schemeClr val="tx2"/>
                </a:solidFill>
              </a:rPr>
              <a:t>2  </a:t>
            </a:r>
            <a:r>
              <a:rPr lang="zh-CN" altLang="en-US" sz="4000" b="1" dirty="0">
                <a:solidFill>
                  <a:schemeClr val="tx2"/>
                </a:solidFill>
                <a:ea typeface="楷体_GB2312" pitchFamily="1" charset="-122"/>
              </a:rPr>
              <a:t>查找算法</a:t>
            </a:r>
            <a:endParaRPr lang="zh-CN" altLang="en-US" sz="4000" b="1" dirty="0">
              <a:solidFill>
                <a:schemeClr val="tx2"/>
              </a:solidFill>
              <a:ea typeface="楷体_GB2312" pitchFamily="1" charset="-122"/>
            </a:endParaRPr>
          </a:p>
          <a:p>
            <a:pPr marL="0" indent="0">
              <a:lnSpc>
                <a:spcPct val="110000"/>
              </a:lnSpc>
              <a:buNone/>
            </a:pPr>
            <a:r>
              <a:rPr lang="en-US" altLang="x-none" sz="2800" b="1" dirty="0"/>
              <a:t>#define NULLKEY   -1    </a:t>
            </a:r>
            <a:r>
              <a:rPr lang="en-US" altLang="x-none" sz="2400" b="1" dirty="0"/>
              <a:t>/*   </a:t>
            </a:r>
            <a:r>
              <a:rPr lang="zh-CN" altLang="en-US" sz="2400" b="1" dirty="0"/>
              <a:t>根据关键字类型定义空标识   *</a:t>
            </a:r>
            <a:r>
              <a:rPr lang="en-US" altLang="x-none" sz="2400" b="1" dirty="0"/>
              <a:t>/</a:t>
            </a:r>
            <a:endParaRPr lang="en-US" altLang="x-none" sz="2400" b="1" dirty="0"/>
          </a:p>
          <a:p>
            <a:pPr marL="0" indent="0">
              <a:lnSpc>
                <a:spcPct val="110000"/>
              </a:lnSpc>
              <a:buNone/>
            </a:pPr>
            <a:r>
              <a:rPr lang="en-US" altLang="x-none" sz="2800" b="1" dirty="0"/>
              <a:t>typedef  struct</a:t>
            </a:r>
            <a:endParaRPr lang="en-US" altLang="x-none" sz="2800" b="1" dirty="0"/>
          </a:p>
          <a:p>
            <a:pPr marL="355600" lvl="1" indent="0">
              <a:lnSpc>
                <a:spcPct val="110000"/>
              </a:lnSpc>
              <a:buNone/>
            </a:pPr>
            <a:r>
              <a:rPr lang="en-US" altLang="x-none" b="1" dirty="0"/>
              <a:t>{  KeyType   key ;     </a:t>
            </a:r>
            <a:r>
              <a:rPr lang="en-US" altLang="x-none" sz="2400" b="1" dirty="0"/>
              <a:t>/*   </a:t>
            </a:r>
            <a:r>
              <a:rPr lang="zh-CN" altLang="en-US" sz="2400" b="1" dirty="0"/>
              <a:t>关键字域   *</a:t>
            </a:r>
            <a:r>
              <a:rPr lang="en-US" altLang="x-none" sz="2400" b="1" dirty="0"/>
              <a:t>/</a:t>
            </a:r>
            <a:endParaRPr lang="en-US" altLang="x-none" sz="2400" b="1" dirty="0"/>
          </a:p>
          <a:p>
            <a:pPr marL="723900" lvl="2" indent="0">
              <a:lnSpc>
                <a:spcPct val="110000"/>
              </a:lnSpc>
              <a:buNone/>
            </a:pPr>
            <a:r>
              <a:rPr lang="en-US" altLang="x-none" sz="2800" b="1" dirty="0"/>
              <a:t>otherType  otherinfo ;   </a:t>
            </a:r>
            <a:r>
              <a:rPr lang="en-US" altLang="x-none" b="1" dirty="0"/>
              <a:t>/*   </a:t>
            </a:r>
            <a:r>
              <a:rPr lang="zh-CN" altLang="en-US" b="1" dirty="0"/>
              <a:t>记录的其它域   *</a:t>
            </a:r>
            <a:r>
              <a:rPr lang="en-US" altLang="x-none" b="1" dirty="0"/>
              <a:t>/</a:t>
            </a:r>
            <a:endParaRPr lang="en-US" altLang="x-none" b="1" dirty="0"/>
          </a:p>
          <a:p>
            <a:pPr marL="355600" lvl="1" indent="0">
              <a:lnSpc>
                <a:spcPct val="110000"/>
              </a:lnSpc>
              <a:buNone/>
            </a:pPr>
            <a:r>
              <a:rPr lang="en-US" altLang="x-none" b="1" dirty="0"/>
              <a:t>}RecType ;</a:t>
            </a:r>
            <a:endParaRPr lang="en-US" altLang="x-none" b="1" dirty="0"/>
          </a:p>
          <a:p>
            <a:pPr marL="0" indent="0">
              <a:lnSpc>
                <a:spcPct val="110000"/>
              </a:lnSpc>
              <a:buNone/>
            </a:pPr>
            <a:r>
              <a:rPr lang="en-US" altLang="x-none" sz="2800" b="1" dirty="0"/>
              <a:t>int  Hash_search(RecType HT[], KeyType k, int m)</a:t>
            </a:r>
            <a:endParaRPr lang="en-US" altLang="x-none" sz="2800" b="1" dirty="0"/>
          </a:p>
          <a:p>
            <a:pPr marL="355600" lvl="1" indent="0">
              <a:lnSpc>
                <a:spcPct val="110000"/>
              </a:lnSpc>
              <a:buNone/>
            </a:pPr>
            <a:r>
              <a:rPr lang="en-US" altLang="x-none" sz="2400" b="1" dirty="0"/>
              <a:t>/*    </a:t>
            </a:r>
            <a:r>
              <a:rPr lang="zh-CN" altLang="en-US" sz="2400" b="1" dirty="0"/>
              <a:t>查找散列表</a:t>
            </a:r>
            <a:r>
              <a:rPr lang="en-US" altLang="x-none" sz="2400" b="1" dirty="0"/>
              <a:t>HT</a:t>
            </a:r>
            <a:r>
              <a:rPr lang="zh-CN" altLang="en-US" sz="2400" b="1" dirty="0"/>
              <a:t>中的关键字</a:t>
            </a:r>
            <a:r>
              <a:rPr lang="en-US" altLang="x-none" sz="2400" b="1" dirty="0"/>
              <a:t>K,</a:t>
            </a:r>
            <a:r>
              <a:rPr lang="zh-CN" altLang="en-US" sz="2400" b="1" dirty="0"/>
              <a:t>用开放定址法解决冲突   *</a:t>
            </a:r>
            <a:r>
              <a:rPr lang="en-US" altLang="x-none" sz="2400" b="1" dirty="0"/>
              <a:t>/</a:t>
            </a:r>
            <a:endParaRPr lang="en-US" altLang="x-none" sz="2400" b="1" dirty="0"/>
          </a:p>
          <a:p>
            <a:pPr marL="355600" lvl="1" indent="0">
              <a:lnSpc>
                <a:spcPct val="110000"/>
              </a:lnSpc>
              <a:buNone/>
            </a:pPr>
            <a:r>
              <a:rPr lang="en-US" altLang="x-none" b="1" dirty="0"/>
              <a:t>{  int h, j ;</a:t>
            </a:r>
            <a:endParaRPr lang="en-US" altLang="x-none" b="1" dirty="0"/>
          </a:p>
          <a:p>
            <a:pPr marL="723900" lvl="2" indent="0">
              <a:lnSpc>
                <a:spcPct val="110000"/>
              </a:lnSpc>
              <a:buNone/>
            </a:pPr>
            <a:r>
              <a:rPr lang="en-US" altLang="x-none" sz="2800" b="1" dirty="0"/>
              <a:t>h=h(k) ;</a:t>
            </a:r>
            <a:endParaRPr lang="en-US" altLang="x-none" sz="2800" b="1" dirty="0"/>
          </a:p>
          <a:p>
            <a:pPr marL="723900" lvl="2" indent="0">
              <a:lnSpc>
                <a:spcPct val="110000"/>
              </a:lnSpc>
              <a:buNone/>
            </a:pPr>
            <a:r>
              <a:rPr lang="en-US" altLang="x-none" sz="2800" b="1" dirty="0"/>
              <a:t>while (j&lt;m &amp;&amp; !EQ(HT[h].key, NULLKEY) )</a:t>
            </a:r>
            <a:endParaRPr lang="en-US" altLang="x-none" sz="28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41" name="文本占位符 619521"/>
          <p:cNvSpPr>
            <a:spLocks noGrp="1"/>
          </p:cNvSpPr>
          <p:nvPr>
            <p:ph idx="1"/>
          </p:nvPr>
        </p:nvSpPr>
        <p:spPr>
          <a:xfrm>
            <a:off x="1676400" y="188913"/>
            <a:ext cx="8839200" cy="5111750"/>
          </a:xfrm>
        </p:spPr>
        <p:txBody>
          <a:bodyPr anchor="t"/>
          <a:p>
            <a:pPr marL="444500" lvl="1" indent="0">
              <a:lnSpc>
                <a:spcPct val="110000"/>
              </a:lnSpc>
              <a:buNone/>
            </a:pPr>
            <a:r>
              <a:rPr lang="zh-CN" altLang="en-US" b="1" dirty="0">
                <a:solidFill>
                  <a:schemeClr val="folHlink"/>
                </a:solidFill>
              </a:rPr>
              <a:t>⑴</a:t>
            </a:r>
            <a:r>
              <a:rPr lang="zh-CN" altLang="en-US" b="1" dirty="0"/>
              <a:t>   取中间位置</a:t>
            </a:r>
            <a:r>
              <a:rPr lang="en-US" altLang="x-none" b="1" dirty="0"/>
              <a:t>Mid</a:t>
            </a:r>
            <a:r>
              <a:rPr lang="zh-CN" altLang="en-US" b="1" dirty="0"/>
              <a:t>：</a:t>
            </a:r>
            <a:r>
              <a:rPr lang="en-US" altLang="x-none" b="1" dirty="0"/>
              <a:t>Mid=</a:t>
            </a:r>
            <a:r>
              <a:rPr lang="en-US" altLang="x-none" b="1" dirty="0">
                <a:sym typeface="Symbol" panose="05050102010706020507" pitchFamily="2" charset="2"/>
              </a:rPr>
              <a:t>(</a:t>
            </a:r>
            <a:r>
              <a:rPr lang="en-US" altLang="x-none" b="1" dirty="0"/>
              <a:t>Low+High</a:t>
            </a:r>
            <a:r>
              <a:rPr lang="en-US" altLang="x-none" b="1" dirty="0">
                <a:sym typeface="Symbol" panose="05050102010706020507" pitchFamily="2" charset="2"/>
              </a:rPr>
              <a:t>)/2 </a:t>
            </a:r>
            <a:r>
              <a:rPr lang="zh-CN" altLang="en-US" b="1" dirty="0"/>
              <a:t>；</a:t>
            </a:r>
            <a:endParaRPr lang="zh-CN" altLang="en-US" b="1" dirty="0">
              <a:sym typeface="Symbol" panose="05050102010706020507" pitchFamily="2" charset="2"/>
            </a:endParaRPr>
          </a:p>
          <a:p>
            <a:pPr marL="444500" lvl="1" indent="0">
              <a:lnSpc>
                <a:spcPct val="110000"/>
              </a:lnSpc>
              <a:buNone/>
            </a:pPr>
            <a:r>
              <a:rPr lang="zh-CN" altLang="en-US" b="1" dirty="0">
                <a:solidFill>
                  <a:schemeClr val="folHlink"/>
                </a:solidFill>
              </a:rPr>
              <a:t>⑵</a:t>
            </a:r>
            <a:r>
              <a:rPr lang="zh-CN" altLang="en-US" b="1" dirty="0">
                <a:sym typeface="Symbol" panose="05050102010706020507" pitchFamily="2" charset="2"/>
              </a:rPr>
              <a:t>   比较</a:t>
            </a:r>
            <a:r>
              <a:rPr lang="zh-CN" altLang="en-US" b="1" dirty="0"/>
              <a:t>中间位置记录的关键字与给定的</a:t>
            </a:r>
            <a:r>
              <a:rPr lang="en-US" altLang="x-none" b="1" dirty="0"/>
              <a:t>K</a:t>
            </a:r>
            <a:r>
              <a:rPr lang="zh-CN" altLang="en-US" b="1" dirty="0"/>
              <a:t>值：</a:t>
            </a:r>
            <a:endParaRPr lang="zh-CN" altLang="en-US" b="1" dirty="0"/>
          </a:p>
          <a:p>
            <a:pPr marL="901700" lvl="2" indent="0">
              <a:lnSpc>
                <a:spcPct val="110000"/>
              </a:lnSpc>
              <a:buNone/>
            </a:pPr>
            <a:r>
              <a:rPr lang="zh-CN" altLang="en-US" sz="2800" b="1" dirty="0"/>
              <a:t>①  </a:t>
            </a:r>
            <a:r>
              <a:rPr lang="zh-CN" altLang="en-US" sz="2800" b="1" dirty="0">
                <a:solidFill>
                  <a:schemeClr val="folHlink"/>
                </a:solidFill>
              </a:rPr>
              <a:t>相等</a:t>
            </a:r>
            <a:r>
              <a:rPr lang="zh-CN" altLang="en-US" sz="2800" b="1" dirty="0"/>
              <a:t>： 查找成功；</a:t>
            </a:r>
            <a:endParaRPr lang="zh-CN" altLang="en-US" sz="2800" b="1" dirty="0"/>
          </a:p>
          <a:p>
            <a:pPr marL="901700" lvl="2" indent="0">
              <a:lnSpc>
                <a:spcPct val="110000"/>
              </a:lnSpc>
              <a:buNone/>
            </a:pPr>
            <a:r>
              <a:rPr lang="zh-CN" altLang="en-US" sz="2800" b="1" dirty="0"/>
              <a:t>②  </a:t>
            </a:r>
            <a:r>
              <a:rPr lang="zh-CN" altLang="en-US" sz="2800" b="1" dirty="0">
                <a:solidFill>
                  <a:schemeClr val="folHlink"/>
                </a:solidFill>
              </a:rPr>
              <a:t>大于</a:t>
            </a:r>
            <a:r>
              <a:rPr lang="zh-CN" altLang="en-US" sz="2800" b="1" dirty="0"/>
              <a:t>：待查记录在区间的前半段，修改上界指针： </a:t>
            </a:r>
            <a:r>
              <a:rPr lang="en-US" altLang="x-none" sz="2800" b="1" dirty="0"/>
              <a:t>High=Mid-1</a:t>
            </a:r>
            <a:r>
              <a:rPr lang="zh-CN" altLang="en-US" sz="2800" b="1" dirty="0"/>
              <a:t>，转</a:t>
            </a:r>
            <a:r>
              <a:rPr lang="zh-CN" altLang="en-US" sz="2800" b="1" dirty="0">
                <a:solidFill>
                  <a:schemeClr val="folHlink"/>
                </a:solidFill>
              </a:rPr>
              <a:t>⑴</a:t>
            </a:r>
            <a:r>
              <a:rPr lang="zh-CN" altLang="en-US" sz="2800" b="1" dirty="0"/>
              <a:t> ；</a:t>
            </a:r>
            <a:endParaRPr lang="zh-CN" altLang="en-US" sz="2800" b="1" dirty="0"/>
          </a:p>
          <a:p>
            <a:pPr marL="901700" lvl="2" indent="0">
              <a:lnSpc>
                <a:spcPct val="110000"/>
              </a:lnSpc>
              <a:buNone/>
            </a:pPr>
            <a:r>
              <a:rPr lang="zh-CN" altLang="en-US" sz="2800" b="1" dirty="0"/>
              <a:t>③  </a:t>
            </a:r>
            <a:r>
              <a:rPr lang="zh-CN" altLang="en-US" sz="2800" b="1" dirty="0">
                <a:solidFill>
                  <a:schemeClr val="folHlink"/>
                </a:solidFill>
              </a:rPr>
              <a:t>小于</a:t>
            </a:r>
            <a:r>
              <a:rPr lang="zh-CN" altLang="en-US" sz="2800" b="1" dirty="0"/>
              <a:t>：待查记录在区间的后半段，修改下界指针：</a:t>
            </a:r>
            <a:r>
              <a:rPr lang="en-US" altLang="x-none" sz="2800" b="1" dirty="0"/>
              <a:t>Low=Mid+1</a:t>
            </a:r>
            <a:r>
              <a:rPr lang="zh-CN" altLang="en-US" sz="2800" b="1" dirty="0"/>
              <a:t>，转</a:t>
            </a:r>
            <a:r>
              <a:rPr lang="zh-CN" altLang="en-US" sz="2800" b="1" dirty="0">
                <a:solidFill>
                  <a:schemeClr val="folHlink"/>
                </a:solidFill>
              </a:rPr>
              <a:t>⑴</a:t>
            </a:r>
            <a:r>
              <a:rPr lang="zh-CN" altLang="en-US" sz="2800" b="1" dirty="0"/>
              <a:t> ；</a:t>
            </a:r>
            <a:endParaRPr lang="zh-CN" altLang="en-US" sz="2800" b="1" dirty="0"/>
          </a:p>
          <a:p>
            <a:pPr marL="0" indent="0">
              <a:lnSpc>
                <a:spcPct val="110000"/>
              </a:lnSpc>
              <a:buNone/>
            </a:pPr>
            <a:r>
              <a:rPr lang="zh-CN" altLang="en-US" sz="2800" b="1" dirty="0"/>
              <a:t>直到越界</a:t>
            </a:r>
            <a:r>
              <a:rPr lang="en-US" altLang="x-none" sz="2800" b="1" dirty="0"/>
              <a:t>(Low&gt;High)</a:t>
            </a:r>
            <a:r>
              <a:rPr lang="zh-CN" altLang="en-US" sz="2800" b="1" dirty="0"/>
              <a:t>，查找失败。</a:t>
            </a:r>
            <a:endParaRPr lang="zh-CN" altLang="en-US" sz="2800" b="1" dirty="0"/>
          </a:p>
          <a:p>
            <a:pPr marL="0" indent="0">
              <a:lnSpc>
                <a:spcPct val="110000"/>
              </a:lnSpc>
              <a:buNone/>
            </a:pPr>
            <a:r>
              <a:rPr lang="en-US" altLang="x-none" sz="4000" b="1" dirty="0">
                <a:solidFill>
                  <a:schemeClr val="folHlink"/>
                </a:solidFill>
              </a:rPr>
              <a:t>2  </a:t>
            </a:r>
            <a:r>
              <a:rPr lang="zh-CN" altLang="en-US" sz="4000" b="1" dirty="0">
                <a:solidFill>
                  <a:schemeClr val="folHlink"/>
                </a:solidFill>
                <a:latin typeface="楷体_GB2312" pitchFamily="1" charset="-122"/>
                <a:ea typeface="楷体_GB2312" pitchFamily="1" charset="-122"/>
              </a:rPr>
              <a:t>算法实现</a:t>
            </a:r>
            <a:endParaRPr lang="zh-CN" altLang="en-US" sz="4000" b="1" dirty="0">
              <a:solidFill>
                <a:schemeClr val="folHlink"/>
              </a:solidFill>
              <a:latin typeface="楷体_GB2312" pitchFamily="1" charset="-122"/>
              <a:ea typeface="楷体_GB2312" pitchFamily="1" charset="-122"/>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3249" name="文本占位符 739329"/>
          <p:cNvSpPr>
            <a:spLocks noGrp="1"/>
          </p:cNvSpPr>
          <p:nvPr>
            <p:ph idx="1"/>
          </p:nvPr>
        </p:nvSpPr>
        <p:spPr>
          <a:xfrm>
            <a:off x="1644650" y="115888"/>
            <a:ext cx="8843963" cy="5761037"/>
          </a:xfrm>
        </p:spPr>
        <p:txBody>
          <a:bodyPr anchor="t"/>
          <a:p>
            <a:pPr marL="1079500" lvl="3" indent="0">
              <a:lnSpc>
                <a:spcPct val="110000"/>
              </a:lnSpc>
              <a:spcBef>
                <a:spcPct val="10000"/>
              </a:spcBef>
              <a:buNone/>
            </a:pPr>
            <a:r>
              <a:rPr lang="en-US" altLang="x-none" sz="2800" b="1" dirty="0"/>
              <a:t>{   if (EQ(HT[h].key, k) )   return(h) ;</a:t>
            </a:r>
            <a:endParaRPr lang="en-US" altLang="x-none" sz="2800" b="1" dirty="0"/>
          </a:p>
          <a:p>
            <a:pPr marL="1435100" lvl="4" indent="0">
              <a:lnSpc>
                <a:spcPct val="110000"/>
              </a:lnSpc>
              <a:spcBef>
                <a:spcPct val="10000"/>
              </a:spcBef>
              <a:buNone/>
            </a:pPr>
            <a:r>
              <a:rPr lang="en-US" altLang="x-none" sz="2800" b="1" dirty="0"/>
              <a:t>else h=R(k, ++j) ;   </a:t>
            </a:r>
            <a:endParaRPr lang="en-US" altLang="x-none" sz="2800" b="1" dirty="0"/>
          </a:p>
          <a:p>
            <a:pPr marL="1079500" lvl="3" indent="0">
              <a:lnSpc>
                <a:spcPct val="110000"/>
              </a:lnSpc>
              <a:spcBef>
                <a:spcPct val="10000"/>
              </a:spcBef>
              <a:buNone/>
            </a:pPr>
            <a:r>
              <a:rPr lang="en-US" altLang="x-none" sz="2800" b="1" dirty="0"/>
              <a:t>}</a:t>
            </a:r>
            <a:endParaRPr lang="en-US" altLang="x-none" sz="2800" b="1" dirty="0"/>
          </a:p>
          <a:p>
            <a:pPr marL="723900" lvl="2" indent="0">
              <a:lnSpc>
                <a:spcPct val="110000"/>
              </a:lnSpc>
              <a:spcBef>
                <a:spcPct val="10000"/>
              </a:spcBef>
              <a:buNone/>
            </a:pPr>
            <a:r>
              <a:rPr lang="en-US" altLang="x-none" sz="2800" b="1" dirty="0"/>
              <a:t>return(-1) ;</a:t>
            </a:r>
            <a:endParaRPr lang="en-US" altLang="x-none" sz="2800" b="1" dirty="0"/>
          </a:p>
          <a:p>
            <a:pPr marL="355600" lvl="1" indent="0">
              <a:lnSpc>
                <a:spcPct val="110000"/>
              </a:lnSpc>
              <a:spcBef>
                <a:spcPct val="10000"/>
              </a:spcBef>
              <a:buNone/>
            </a:pPr>
            <a:r>
              <a:rPr lang="en-US" altLang="x-none" b="1" dirty="0"/>
              <a:t>}</a:t>
            </a:r>
            <a:endParaRPr lang="en-US" altLang="x-none" b="1" dirty="0"/>
          </a:p>
          <a:p>
            <a:pPr marL="0" indent="0">
              <a:lnSpc>
                <a:spcPct val="110000"/>
              </a:lnSpc>
              <a:spcBef>
                <a:spcPct val="10000"/>
              </a:spcBef>
              <a:buNone/>
            </a:pPr>
            <a:endParaRPr lang="en-US" altLang="x-none" sz="2800" b="1" dirty="0"/>
          </a:p>
          <a:p>
            <a:pPr marL="0" indent="0">
              <a:lnSpc>
                <a:spcPct val="110000"/>
              </a:lnSpc>
              <a:spcBef>
                <a:spcPct val="10000"/>
              </a:spcBef>
              <a:buNone/>
            </a:pPr>
            <a:r>
              <a:rPr lang="en-US" altLang="x-none" sz="2800" b="1" dirty="0"/>
              <a:t>#define M 15</a:t>
            </a:r>
            <a:endParaRPr lang="en-US" altLang="x-none" sz="2800" b="1" dirty="0"/>
          </a:p>
          <a:p>
            <a:pPr marL="0" indent="0">
              <a:lnSpc>
                <a:spcPct val="110000"/>
              </a:lnSpc>
              <a:spcBef>
                <a:spcPct val="10000"/>
              </a:spcBef>
              <a:buNone/>
            </a:pPr>
            <a:r>
              <a:rPr lang="en-US" altLang="x-none" sz="2800" b="1" dirty="0"/>
              <a:t>typedef struct node</a:t>
            </a:r>
            <a:endParaRPr lang="en-US" altLang="x-none" sz="2800" b="1" dirty="0"/>
          </a:p>
          <a:p>
            <a:pPr marL="355600" lvl="1" indent="0">
              <a:lnSpc>
                <a:spcPct val="110000"/>
              </a:lnSpc>
              <a:spcBef>
                <a:spcPct val="10000"/>
              </a:spcBef>
              <a:buNone/>
            </a:pPr>
            <a:r>
              <a:rPr lang="en-US" altLang="x-none" b="1" dirty="0"/>
              <a:t>{  KeyType key;</a:t>
            </a:r>
            <a:endParaRPr lang="en-US" altLang="x-none" b="1" dirty="0"/>
          </a:p>
          <a:p>
            <a:pPr marL="723900" lvl="2" indent="0">
              <a:lnSpc>
                <a:spcPct val="110000"/>
              </a:lnSpc>
              <a:spcBef>
                <a:spcPct val="10000"/>
              </a:spcBef>
              <a:buNone/>
            </a:pPr>
            <a:r>
              <a:rPr lang="en-US" altLang="x-none" sz="2800" b="1" dirty="0"/>
              <a:t>struct node *link;</a:t>
            </a:r>
            <a:endParaRPr lang="en-US" altLang="x-none" sz="2800" b="1" dirty="0"/>
          </a:p>
          <a:p>
            <a:pPr marL="355600" lvl="1" indent="0">
              <a:lnSpc>
                <a:spcPct val="110000"/>
              </a:lnSpc>
              <a:spcBef>
                <a:spcPct val="10000"/>
              </a:spcBef>
              <a:buNone/>
            </a:pPr>
            <a:r>
              <a:rPr lang="en-US" altLang="x-none" b="1" dirty="0"/>
              <a:t>}HNode;</a:t>
            </a:r>
            <a:endParaRPr lang="en-US" altLang="x-none" b="1" dirty="0">
              <a:ea typeface="Times New Roman" panose="02020603050405020304" pitchFamily="2" charset="0"/>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0354" name="内容占位符 740353"/>
          <p:cNvSpPr>
            <a:spLocks noGrp="1"/>
          </p:cNvSpPr>
          <p:nvPr>
            <p:ph idx="1"/>
          </p:nvPr>
        </p:nvSpPr>
        <p:spPr>
          <a:xfrm>
            <a:off x="1676400" y="152400"/>
            <a:ext cx="8812213" cy="6553200"/>
          </a:xfrm>
        </p:spPr>
        <p:txBody>
          <a:bodyPr anchor="t"/>
          <a:p>
            <a:pPr marL="0" indent="0">
              <a:lnSpc>
                <a:spcPct val="110000"/>
              </a:lnSpc>
              <a:spcBef>
                <a:spcPct val="10000"/>
              </a:spcBef>
              <a:buNone/>
            </a:pPr>
            <a:r>
              <a:rPr lang="en-US" altLang="x-none" sz="2800" b="1" dirty="0"/>
              <a:t>HNode *hash_search(HNode *t[], KeyType k)</a:t>
            </a:r>
            <a:endParaRPr lang="en-US" altLang="x-none" sz="2800" b="1" dirty="0"/>
          </a:p>
          <a:p>
            <a:pPr marL="355600" lvl="1" indent="0">
              <a:lnSpc>
                <a:spcPct val="110000"/>
              </a:lnSpc>
              <a:spcBef>
                <a:spcPct val="10000"/>
              </a:spcBef>
              <a:buNone/>
            </a:pPr>
            <a:r>
              <a:rPr lang="en-US" altLang="x-none" b="1" dirty="0"/>
              <a:t>{  HNode *p;    int i;</a:t>
            </a:r>
            <a:endParaRPr lang="en-US" altLang="x-none" b="1" dirty="0"/>
          </a:p>
          <a:p>
            <a:pPr marL="723900" lvl="2" indent="0">
              <a:lnSpc>
                <a:spcPct val="110000"/>
              </a:lnSpc>
              <a:spcBef>
                <a:spcPct val="10000"/>
              </a:spcBef>
              <a:buNone/>
            </a:pPr>
            <a:r>
              <a:rPr lang="en-US" altLang="x-none" sz="2800" b="1" dirty="0"/>
              <a:t>i=h(k);</a:t>
            </a:r>
            <a:endParaRPr lang="en-US" altLang="x-none" sz="2800" b="1" dirty="0"/>
          </a:p>
          <a:p>
            <a:pPr marL="723900" lvl="2" indent="0">
              <a:lnSpc>
                <a:spcPct val="110000"/>
              </a:lnSpc>
              <a:spcBef>
                <a:spcPct val="10000"/>
              </a:spcBef>
              <a:buNone/>
            </a:pPr>
            <a:r>
              <a:rPr lang="en-US" altLang="x-none" sz="2800" b="1" dirty="0"/>
              <a:t>if (t[i]==NULL)     return(NULL);</a:t>
            </a:r>
            <a:endParaRPr lang="en-US" altLang="x-none" sz="2800" b="1" dirty="0"/>
          </a:p>
          <a:p>
            <a:pPr marL="723900" lvl="2" indent="0">
              <a:lnSpc>
                <a:spcPct val="110000"/>
              </a:lnSpc>
              <a:spcBef>
                <a:spcPct val="10000"/>
              </a:spcBef>
              <a:buNone/>
            </a:pPr>
            <a:r>
              <a:rPr lang="en-US" altLang="x-none" sz="2800" b="1" dirty="0"/>
              <a:t>p=t[i];</a:t>
            </a:r>
            <a:endParaRPr lang="en-US" altLang="x-none" sz="2800" b="1" dirty="0"/>
          </a:p>
          <a:p>
            <a:pPr marL="723900" lvl="2" indent="0">
              <a:lnSpc>
                <a:spcPct val="110000"/>
              </a:lnSpc>
              <a:spcBef>
                <a:spcPct val="10000"/>
              </a:spcBef>
              <a:buNone/>
            </a:pPr>
            <a:r>
              <a:rPr lang="en-US" altLang="x-none" sz="2800" b="1" dirty="0"/>
              <a:t>while(p!=NULL)</a:t>
            </a:r>
            <a:endParaRPr lang="en-US" altLang="x-none" sz="2800" b="1" dirty="0"/>
          </a:p>
          <a:p>
            <a:pPr marL="1079500" lvl="3" indent="0">
              <a:lnSpc>
                <a:spcPct val="110000"/>
              </a:lnSpc>
              <a:spcBef>
                <a:spcPct val="10000"/>
              </a:spcBef>
              <a:buNone/>
            </a:pPr>
            <a:r>
              <a:rPr lang="en-US" altLang="x-none" sz="2800" b="1" dirty="0"/>
              <a:t>if (EQ(p-&gt;key, k))  return(p);  </a:t>
            </a:r>
            <a:endParaRPr lang="en-US" altLang="x-none" sz="2800" b="1" dirty="0"/>
          </a:p>
          <a:p>
            <a:pPr marL="1079500" lvl="3" indent="0">
              <a:lnSpc>
                <a:spcPct val="110000"/>
              </a:lnSpc>
              <a:spcBef>
                <a:spcPct val="10000"/>
              </a:spcBef>
              <a:buNone/>
            </a:pPr>
            <a:r>
              <a:rPr lang="en-US" altLang="x-none" sz="2800" b="1" dirty="0"/>
              <a:t>else  p=p-&gt;link;</a:t>
            </a:r>
            <a:endParaRPr lang="en-US" altLang="x-none" sz="2800" b="1" dirty="0"/>
          </a:p>
          <a:p>
            <a:pPr marL="723900" lvl="2" indent="0">
              <a:lnSpc>
                <a:spcPct val="110000"/>
              </a:lnSpc>
              <a:spcBef>
                <a:spcPct val="10000"/>
              </a:spcBef>
              <a:buNone/>
            </a:pPr>
            <a:r>
              <a:rPr lang="en-US" altLang="x-none" sz="2800" b="1" dirty="0"/>
              <a:t>return(NULL);</a:t>
            </a:r>
            <a:endParaRPr lang="en-US" altLang="x-none" sz="2800" b="1" dirty="0"/>
          </a:p>
          <a:p>
            <a:pPr marL="355600" lvl="1" indent="0">
              <a:lnSpc>
                <a:spcPct val="110000"/>
              </a:lnSpc>
              <a:spcBef>
                <a:spcPct val="10000"/>
              </a:spcBef>
              <a:buNone/>
            </a:pPr>
            <a:r>
              <a:rPr lang="en-US" altLang="x-none" b="1" dirty="0"/>
              <a:t>}      </a:t>
            </a:r>
            <a:r>
              <a:rPr lang="en-US" altLang="x-none" sz="2400" b="1" dirty="0"/>
              <a:t>/*   </a:t>
            </a:r>
            <a:r>
              <a:rPr lang="zh-CN" altLang="en-US" sz="2400" b="1" dirty="0"/>
              <a:t>查找散列表</a:t>
            </a:r>
            <a:r>
              <a:rPr lang="en-US" altLang="x-none" sz="2400" b="1" dirty="0"/>
              <a:t>HT</a:t>
            </a:r>
            <a:r>
              <a:rPr lang="zh-CN" altLang="en-US" sz="2400" b="1" dirty="0"/>
              <a:t>中的关键字</a:t>
            </a:r>
            <a:r>
              <a:rPr lang="en-US" altLang="x-none" sz="2400" b="1" dirty="0"/>
              <a:t>K,</a:t>
            </a:r>
            <a:r>
              <a:rPr lang="zh-CN" altLang="en-US" sz="2400" b="1" dirty="0"/>
              <a:t>用链地址法解决冲突  *</a:t>
            </a:r>
            <a:r>
              <a:rPr lang="en-US" altLang="x-none" sz="2400" b="1" dirty="0"/>
              <a:t>/</a:t>
            </a:r>
            <a:endParaRPr lang="en-US" altLang="x-none"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0354">
                                            <p:txEl>
                                              <p:charRg st="0" end="42"/>
                                            </p:txEl>
                                          </p:spTgt>
                                        </p:tgtEl>
                                        <p:attrNameLst>
                                          <p:attrName>style.visibility</p:attrName>
                                        </p:attrNameLst>
                                      </p:cBhvr>
                                      <p:to>
                                        <p:strVal val="visible"/>
                                      </p:to>
                                    </p:set>
                                    <p:anim calcmode="lin" valueType="num">
                                      <p:cBhvr additive="base">
                                        <p:cTn id="7" dur="500" fill="hold"/>
                                        <p:tgtEl>
                                          <p:spTgt spid="740354">
                                            <p:txEl>
                                              <p:charRg st="0" end="4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40354">
                                            <p:txEl>
                                              <p:charRg st="0" end="4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40354">
                                            <p:txEl>
                                              <p:charRg st="42" end="65"/>
                                            </p:txEl>
                                          </p:spTgt>
                                        </p:tgtEl>
                                        <p:attrNameLst>
                                          <p:attrName>style.visibility</p:attrName>
                                        </p:attrNameLst>
                                      </p:cBhvr>
                                      <p:to>
                                        <p:strVal val="visible"/>
                                      </p:to>
                                    </p:set>
                                    <p:anim calcmode="lin" valueType="num">
                                      <p:cBhvr additive="base">
                                        <p:cTn id="13" dur="500" fill="hold"/>
                                        <p:tgtEl>
                                          <p:spTgt spid="740354">
                                            <p:txEl>
                                              <p:charRg st="42" end="6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40354">
                                            <p:txEl>
                                              <p:charRg st="42" end="6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40354">
                                            <p:txEl>
                                              <p:charRg st="65" end="73"/>
                                            </p:txEl>
                                          </p:spTgt>
                                        </p:tgtEl>
                                        <p:attrNameLst>
                                          <p:attrName>style.visibility</p:attrName>
                                        </p:attrNameLst>
                                      </p:cBhvr>
                                      <p:to>
                                        <p:strVal val="visible"/>
                                      </p:to>
                                    </p:set>
                                    <p:anim calcmode="lin" valueType="num">
                                      <p:cBhvr additive="base">
                                        <p:cTn id="19" dur="500" fill="hold"/>
                                        <p:tgtEl>
                                          <p:spTgt spid="740354">
                                            <p:txEl>
                                              <p:charRg st="65" end="7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40354">
                                            <p:txEl>
                                              <p:charRg st="65" end="7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40354">
                                            <p:txEl>
                                              <p:charRg st="73" end="107"/>
                                            </p:txEl>
                                          </p:spTgt>
                                        </p:tgtEl>
                                        <p:attrNameLst>
                                          <p:attrName>style.visibility</p:attrName>
                                        </p:attrNameLst>
                                      </p:cBhvr>
                                      <p:to>
                                        <p:strVal val="visible"/>
                                      </p:to>
                                    </p:set>
                                    <p:anim calcmode="lin" valueType="num">
                                      <p:cBhvr additive="base">
                                        <p:cTn id="25" dur="500" fill="hold"/>
                                        <p:tgtEl>
                                          <p:spTgt spid="740354">
                                            <p:txEl>
                                              <p:charRg st="73" end="10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40354">
                                            <p:txEl>
                                              <p:charRg st="73" end="10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40354">
                                            <p:txEl>
                                              <p:charRg st="107" end="115"/>
                                            </p:txEl>
                                          </p:spTgt>
                                        </p:tgtEl>
                                        <p:attrNameLst>
                                          <p:attrName>style.visibility</p:attrName>
                                        </p:attrNameLst>
                                      </p:cBhvr>
                                      <p:to>
                                        <p:strVal val="visible"/>
                                      </p:to>
                                    </p:set>
                                    <p:anim calcmode="lin" valueType="num">
                                      <p:cBhvr additive="base">
                                        <p:cTn id="31" dur="500" fill="hold"/>
                                        <p:tgtEl>
                                          <p:spTgt spid="740354">
                                            <p:txEl>
                                              <p:charRg st="107" end="11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40354">
                                            <p:txEl>
                                              <p:charRg st="107" end="11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1"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40354">
                                            <p:txEl>
                                              <p:charRg st="115" end="130"/>
                                            </p:txEl>
                                          </p:spTgt>
                                        </p:tgtEl>
                                        <p:attrNameLst>
                                          <p:attrName>style.visibility</p:attrName>
                                        </p:attrNameLst>
                                      </p:cBhvr>
                                      <p:to>
                                        <p:strVal val="visible"/>
                                      </p:to>
                                    </p:set>
                                    <p:anim calcmode="lin" valueType="num">
                                      <p:cBhvr additive="base">
                                        <p:cTn id="37" dur="500" fill="hold"/>
                                        <p:tgtEl>
                                          <p:spTgt spid="740354">
                                            <p:txEl>
                                              <p:charRg st="115" end="13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40354">
                                            <p:txEl>
                                              <p:charRg st="115" end="13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1"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40354">
                                            <p:txEl>
                                              <p:charRg st="130" end="163"/>
                                            </p:txEl>
                                          </p:spTgt>
                                        </p:tgtEl>
                                        <p:attrNameLst>
                                          <p:attrName>style.visibility</p:attrName>
                                        </p:attrNameLst>
                                      </p:cBhvr>
                                      <p:to>
                                        <p:strVal val="visible"/>
                                      </p:to>
                                    </p:set>
                                    <p:anim calcmode="lin" valueType="num">
                                      <p:cBhvr additive="base">
                                        <p:cTn id="43" dur="500" fill="hold"/>
                                        <p:tgtEl>
                                          <p:spTgt spid="740354">
                                            <p:txEl>
                                              <p:charRg st="130" end="163"/>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40354">
                                            <p:txEl>
                                              <p:charRg st="130" end="16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1" name="WHOOSH.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40354">
                                            <p:txEl>
                                              <p:charRg st="163" end="180"/>
                                            </p:txEl>
                                          </p:spTgt>
                                        </p:tgtEl>
                                        <p:attrNameLst>
                                          <p:attrName>style.visibility</p:attrName>
                                        </p:attrNameLst>
                                      </p:cBhvr>
                                      <p:to>
                                        <p:strVal val="visible"/>
                                      </p:to>
                                    </p:set>
                                    <p:anim calcmode="lin" valueType="num">
                                      <p:cBhvr additive="base">
                                        <p:cTn id="49" dur="500" fill="hold"/>
                                        <p:tgtEl>
                                          <p:spTgt spid="740354">
                                            <p:txEl>
                                              <p:charRg st="163" end="18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40354">
                                            <p:txEl>
                                              <p:charRg st="163" end="18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1" name="WHOOSH.WAV"/>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740354">
                                            <p:txEl>
                                              <p:charRg st="180" end="194"/>
                                            </p:txEl>
                                          </p:spTgt>
                                        </p:tgtEl>
                                        <p:attrNameLst>
                                          <p:attrName>style.visibility</p:attrName>
                                        </p:attrNameLst>
                                      </p:cBhvr>
                                      <p:to>
                                        <p:strVal val="visible"/>
                                      </p:to>
                                    </p:set>
                                    <p:anim calcmode="lin" valueType="num">
                                      <p:cBhvr additive="base">
                                        <p:cTn id="55" dur="500" fill="hold"/>
                                        <p:tgtEl>
                                          <p:spTgt spid="740354">
                                            <p:txEl>
                                              <p:charRg st="180" end="194"/>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740354">
                                            <p:txEl>
                                              <p:charRg st="180" end="19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1" name="WHOOSH.WAV"/>
                                        </p:tgtEl>
                                      </p:cMediaNode>
                                    </p:audio>
                                  </p:sub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740354">
                                            <p:txEl>
                                              <p:charRg st="194" end="234"/>
                                            </p:txEl>
                                          </p:spTgt>
                                        </p:tgtEl>
                                        <p:attrNameLst>
                                          <p:attrName>style.visibility</p:attrName>
                                        </p:attrNameLst>
                                      </p:cBhvr>
                                      <p:to>
                                        <p:strVal val="visible"/>
                                      </p:to>
                                    </p:set>
                                    <p:anim calcmode="lin" valueType="num">
                                      <p:cBhvr additive="base">
                                        <p:cTn id="61" dur="500" fill="hold"/>
                                        <p:tgtEl>
                                          <p:spTgt spid="740354">
                                            <p:txEl>
                                              <p:charRg st="194" end="234"/>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740354">
                                            <p:txEl>
                                              <p:charRg st="194" end="23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4" grpId="0" bldLvl="5" build="p"/>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1378" name="内容占位符 741377"/>
          <p:cNvSpPr>
            <a:spLocks noGrp="1"/>
          </p:cNvSpPr>
          <p:nvPr>
            <p:ph idx="1"/>
          </p:nvPr>
        </p:nvSpPr>
        <p:spPr>
          <a:xfrm>
            <a:off x="1676400" y="152400"/>
            <a:ext cx="8812213" cy="5076825"/>
          </a:xfrm>
        </p:spPr>
        <p:txBody>
          <a:bodyPr anchor="t"/>
          <a:p>
            <a:pPr marL="0" indent="0">
              <a:lnSpc>
                <a:spcPct val="110000"/>
              </a:lnSpc>
              <a:spcAft>
                <a:spcPct val="10000"/>
              </a:spcAft>
              <a:buNone/>
            </a:pPr>
            <a:r>
              <a:rPr lang="en-US" altLang="x-none" sz="4000" b="1" dirty="0">
                <a:solidFill>
                  <a:schemeClr val="tx2"/>
                </a:solidFill>
              </a:rPr>
              <a:t>3  </a:t>
            </a:r>
            <a:r>
              <a:rPr lang="zh-CN" altLang="en-US" sz="4000" b="1" dirty="0">
                <a:solidFill>
                  <a:schemeClr val="tx2"/>
                </a:solidFill>
                <a:ea typeface="楷体_GB2312" pitchFamily="1" charset="-122"/>
              </a:rPr>
              <a:t>哈希查找分析</a:t>
            </a:r>
            <a:endParaRPr lang="zh-CN" altLang="en-US" sz="4000" b="1" dirty="0">
              <a:solidFill>
                <a:schemeClr val="tx2"/>
              </a:solidFill>
              <a:ea typeface="楷体_GB2312" pitchFamily="1" charset="-122"/>
            </a:endParaRPr>
          </a:p>
          <a:p>
            <a:pPr marL="0" indent="0">
              <a:lnSpc>
                <a:spcPct val="110000"/>
              </a:lnSpc>
              <a:buNone/>
            </a:pPr>
            <a:r>
              <a:rPr lang="zh-CN" altLang="en-US" sz="2800" b="1" dirty="0"/>
              <a:t>        从哈希查找过程可见：尽管散列表在关键字与记录的存储地址之间建立了直接映象，但由于“冲突”，查找过程仍是一个给定值与关键字进行比较的过程，评价哈希查找效率仍要用</a:t>
            </a:r>
            <a:r>
              <a:rPr lang="en-US" altLang="x-none" sz="2800" b="1" dirty="0"/>
              <a:t>ASL</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sz="2800" b="1" dirty="0"/>
              <a:t>         哈希查找时关键字与给定值比较的次数取决于：</a:t>
            </a:r>
            <a:endParaRPr lang="zh-CN" altLang="en-US" sz="2800" b="1" dirty="0"/>
          </a:p>
          <a:p>
            <a:pPr marL="5334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t>哈希函数；</a:t>
            </a:r>
            <a:endParaRPr lang="zh-CN" altLang="en-US" b="1" dirty="0"/>
          </a:p>
          <a:p>
            <a:pPr marL="5334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t>处理冲突的方法；</a:t>
            </a:r>
            <a:endParaRPr lang="zh-CN" altLang="en-US" b="1" dirty="0"/>
          </a:p>
          <a:p>
            <a:pPr marL="5334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t>哈希表的填满因子</a:t>
            </a:r>
            <a:r>
              <a:rPr lang="zh-CN" altLang="en-US" b="1" dirty="0">
                <a:sym typeface="Symbol" panose="05050102010706020507" pitchFamily="2" charset="2"/>
              </a:rPr>
              <a:t> </a:t>
            </a:r>
            <a:r>
              <a:rPr lang="zh-CN" altLang="en-US" b="1" dirty="0"/>
              <a:t>。填满因子</a:t>
            </a:r>
            <a:r>
              <a:rPr lang="zh-CN" altLang="en-US" b="1" dirty="0">
                <a:sym typeface="Symbol" panose="05050102010706020507" pitchFamily="2" charset="2"/>
              </a:rPr>
              <a:t>的定义是</a:t>
            </a:r>
            <a:r>
              <a:rPr lang="zh-CN" altLang="en-US" b="1" dirty="0"/>
              <a:t>：</a:t>
            </a:r>
            <a:endParaRPr lang="zh-CN" altLang="en-US" b="1" dirty="0"/>
          </a:p>
        </p:txBody>
      </p:sp>
      <p:grpSp>
        <p:nvGrpSpPr>
          <p:cNvPr id="695298" name="组合 741378"/>
          <p:cNvGrpSpPr/>
          <p:nvPr/>
        </p:nvGrpSpPr>
        <p:grpSpPr>
          <a:xfrm>
            <a:off x="2446338" y="5373688"/>
            <a:ext cx="3721100" cy="863600"/>
            <a:chOff x="0" y="0"/>
            <a:chExt cx="2344" cy="544"/>
          </a:xfrm>
        </p:grpSpPr>
        <p:sp>
          <p:nvSpPr>
            <p:cNvPr id="695299" name="矩形 741379"/>
            <p:cNvSpPr/>
            <p:nvPr/>
          </p:nvSpPr>
          <p:spPr>
            <a:xfrm>
              <a:off x="376" y="0"/>
              <a:ext cx="1859" cy="249"/>
            </a:xfrm>
            <a:prstGeom prst="rect">
              <a:avLst/>
            </a:prstGeom>
            <a:noFill/>
            <a:ln w="9525">
              <a:noFill/>
            </a:ln>
          </p:spPr>
          <p:txBody>
            <a:bodyPr wrap="none" anchor="ctr"/>
            <a:p>
              <a:r>
                <a:rPr lang="zh-CN" altLang="en-US" sz="2800" b="1" dirty="0">
                  <a:latin typeface="Times New Roman" panose="02020603050405020304" pitchFamily="2" charset="0"/>
                  <a:ea typeface="宋体" panose="02010600030101010101" pitchFamily="2" charset="-122"/>
                  <a:sym typeface="Symbol" panose="05050102010706020507" pitchFamily="2" charset="2"/>
                </a:rPr>
                <a:t>表中填入的记录数</a:t>
              </a:r>
              <a:endParaRPr lang="zh-CN" altLang="en-US" sz="2800" b="1" dirty="0">
                <a:latin typeface="Times New Roman" panose="02020603050405020304" pitchFamily="2" charset="0"/>
                <a:ea typeface="宋体" panose="02010600030101010101" pitchFamily="2" charset="-122"/>
                <a:sym typeface="Symbol" panose="05050102010706020507" pitchFamily="2" charset="2"/>
              </a:endParaRPr>
            </a:p>
          </p:txBody>
        </p:sp>
        <p:sp>
          <p:nvSpPr>
            <p:cNvPr id="695300" name="矩形 741380"/>
            <p:cNvSpPr/>
            <p:nvPr/>
          </p:nvSpPr>
          <p:spPr>
            <a:xfrm>
              <a:off x="712" y="295"/>
              <a:ext cx="1200" cy="249"/>
            </a:xfrm>
            <a:prstGeom prst="rect">
              <a:avLst/>
            </a:prstGeom>
            <a:noFill/>
            <a:ln w="9525">
              <a:noFill/>
            </a:ln>
          </p:spPr>
          <p:txBody>
            <a:bodyPr wrap="none" anchor="ctr"/>
            <a:p>
              <a:r>
                <a:rPr lang="zh-CN" altLang="en-US" sz="2800" b="1" dirty="0">
                  <a:latin typeface="Times New Roman" panose="02020603050405020304" pitchFamily="2" charset="0"/>
                  <a:ea typeface="宋体" panose="02010600030101010101" pitchFamily="2" charset="-122"/>
                  <a:sym typeface="Symbol" panose="05050102010706020507" pitchFamily="2" charset="2"/>
                </a:rPr>
                <a:t>哈希表长度</a:t>
              </a:r>
              <a:endParaRPr lang="zh-CN" altLang="en-US" sz="2800" b="1" dirty="0">
                <a:latin typeface="Times New Roman" panose="02020603050405020304" pitchFamily="2" charset="0"/>
                <a:ea typeface="宋体" panose="02010600030101010101" pitchFamily="2" charset="-122"/>
                <a:sym typeface="Symbol" panose="05050102010706020507" pitchFamily="2" charset="2"/>
              </a:endParaRPr>
            </a:p>
          </p:txBody>
        </p:sp>
        <p:sp>
          <p:nvSpPr>
            <p:cNvPr id="695301" name="直接连接符 741381"/>
            <p:cNvSpPr/>
            <p:nvPr/>
          </p:nvSpPr>
          <p:spPr>
            <a:xfrm>
              <a:off x="372" y="288"/>
              <a:ext cx="1972" cy="0"/>
            </a:xfrm>
            <a:prstGeom prst="line">
              <a:avLst/>
            </a:prstGeom>
            <a:ln w="19050" cap="flat" cmpd="sng">
              <a:solidFill>
                <a:schemeClr val="tx1"/>
              </a:solidFill>
              <a:prstDash val="solid"/>
              <a:round/>
              <a:headEnd type="none" w="med" len="med"/>
              <a:tailEnd type="none" w="med" len="med"/>
            </a:ln>
          </p:spPr>
        </p:sp>
        <p:sp>
          <p:nvSpPr>
            <p:cNvPr id="695302" name="矩形 741382"/>
            <p:cNvSpPr/>
            <p:nvPr/>
          </p:nvSpPr>
          <p:spPr>
            <a:xfrm>
              <a:off x="0" y="160"/>
              <a:ext cx="384" cy="249"/>
            </a:xfrm>
            <a:prstGeom prst="rect">
              <a:avLst/>
            </a:prstGeom>
            <a:noFill/>
            <a:ln w="9525">
              <a:noFill/>
            </a:ln>
          </p:spPr>
          <p:txBody>
            <a:bodyPr wrap="none" anchor="ctr"/>
            <a:p>
              <a:r>
                <a:rPr lang="zh-CN" altLang="en-US" sz="2800" b="1" dirty="0">
                  <a:latin typeface="Times New Roman" panose="02020603050405020304" pitchFamily="2" charset="0"/>
                  <a:ea typeface="宋体" panose="02010600030101010101" pitchFamily="2" charset="-122"/>
                  <a:sym typeface="Symbol" panose="05050102010706020507" pitchFamily="2" charset="2"/>
                </a:rPr>
                <a:t></a:t>
              </a:r>
              <a:r>
                <a:rPr lang="en-US" altLang="x-none" sz="2800" b="1" dirty="0">
                  <a:latin typeface="Times New Roman" panose="02020603050405020304" pitchFamily="2" charset="0"/>
                  <a:ea typeface="宋体" panose="02010600030101010101" pitchFamily="2" charset="-122"/>
                  <a:sym typeface="Symbol" panose="05050102010706020507" pitchFamily="2" charset="2"/>
                </a:rPr>
                <a:t>=</a:t>
              </a:r>
              <a:endParaRPr lang="en-US" altLang="x-none" sz="2800" b="1" dirty="0">
                <a:latin typeface="Times New Roman" panose="02020603050405020304" pitchFamily="2" charset="0"/>
                <a:ea typeface="宋体" panose="02010600030101010101" pitchFamily="2" charset="-122"/>
                <a:sym typeface="Symbol" panose="05050102010706020507" pitchFamily="2" charset="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1378">
                                            <p:txEl>
                                              <p:charRg st="0" end="10"/>
                                            </p:txEl>
                                          </p:spTgt>
                                        </p:tgtEl>
                                        <p:attrNameLst>
                                          <p:attrName>style.visibility</p:attrName>
                                        </p:attrNameLst>
                                      </p:cBhvr>
                                      <p:to>
                                        <p:strVal val="visible"/>
                                      </p:to>
                                    </p:set>
                                    <p:anim calcmode="lin" valueType="num">
                                      <p:cBhvr additive="base">
                                        <p:cTn id="7" dur="500" fill="hold"/>
                                        <p:tgtEl>
                                          <p:spTgt spid="741378">
                                            <p:txEl>
                                              <p:charRg st="0" end="1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41378">
                                            <p:txEl>
                                              <p:charRg st="0" end="1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41378">
                                            <p:txEl>
                                              <p:charRg st="10" end="102"/>
                                            </p:txEl>
                                          </p:spTgt>
                                        </p:tgtEl>
                                        <p:attrNameLst>
                                          <p:attrName>style.visibility</p:attrName>
                                        </p:attrNameLst>
                                      </p:cBhvr>
                                      <p:to>
                                        <p:strVal val="visible"/>
                                      </p:to>
                                    </p:set>
                                    <p:anim calcmode="lin" valueType="num">
                                      <p:cBhvr additive="base">
                                        <p:cTn id="13" dur="500" fill="hold"/>
                                        <p:tgtEl>
                                          <p:spTgt spid="741378">
                                            <p:txEl>
                                              <p:charRg st="10" end="10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41378">
                                            <p:txEl>
                                              <p:charRg st="10" end="10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41378">
                                            <p:txEl>
                                              <p:charRg st="102" end="133"/>
                                            </p:txEl>
                                          </p:spTgt>
                                        </p:tgtEl>
                                        <p:attrNameLst>
                                          <p:attrName>style.visibility</p:attrName>
                                        </p:attrNameLst>
                                      </p:cBhvr>
                                      <p:to>
                                        <p:strVal val="visible"/>
                                      </p:to>
                                    </p:set>
                                    <p:anim calcmode="lin" valueType="num">
                                      <p:cBhvr additive="base">
                                        <p:cTn id="19" dur="500" fill="hold"/>
                                        <p:tgtEl>
                                          <p:spTgt spid="741378">
                                            <p:txEl>
                                              <p:charRg st="102" end="13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41378">
                                            <p:txEl>
                                              <p:charRg st="102" end="13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41378">
                                            <p:txEl>
                                              <p:charRg st="133" end="142"/>
                                            </p:txEl>
                                          </p:spTgt>
                                        </p:tgtEl>
                                        <p:attrNameLst>
                                          <p:attrName>style.visibility</p:attrName>
                                        </p:attrNameLst>
                                      </p:cBhvr>
                                      <p:to>
                                        <p:strVal val="visible"/>
                                      </p:to>
                                    </p:set>
                                    <p:anim calcmode="lin" valueType="num">
                                      <p:cBhvr additive="base">
                                        <p:cTn id="25" dur="500" fill="hold"/>
                                        <p:tgtEl>
                                          <p:spTgt spid="741378">
                                            <p:txEl>
                                              <p:charRg st="133" end="14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41378">
                                            <p:txEl>
                                              <p:charRg st="133" end="14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41378">
                                            <p:txEl>
                                              <p:charRg st="142" end="153"/>
                                            </p:txEl>
                                          </p:spTgt>
                                        </p:tgtEl>
                                        <p:attrNameLst>
                                          <p:attrName>style.visibility</p:attrName>
                                        </p:attrNameLst>
                                      </p:cBhvr>
                                      <p:to>
                                        <p:strVal val="visible"/>
                                      </p:to>
                                    </p:set>
                                    <p:anim calcmode="lin" valueType="num">
                                      <p:cBhvr additive="base">
                                        <p:cTn id="31" dur="500" fill="hold"/>
                                        <p:tgtEl>
                                          <p:spTgt spid="741378">
                                            <p:txEl>
                                              <p:charRg st="142" end="15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41378">
                                            <p:txEl>
                                              <p:charRg st="142" end="15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1"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41378">
                                            <p:txEl>
                                              <p:charRg st="153" end="177"/>
                                            </p:txEl>
                                          </p:spTgt>
                                        </p:tgtEl>
                                        <p:attrNameLst>
                                          <p:attrName>style.visibility</p:attrName>
                                        </p:attrNameLst>
                                      </p:cBhvr>
                                      <p:to>
                                        <p:strVal val="visible"/>
                                      </p:to>
                                    </p:set>
                                    <p:anim calcmode="lin" valueType="num">
                                      <p:cBhvr additive="base">
                                        <p:cTn id="37" dur="500" fill="hold"/>
                                        <p:tgtEl>
                                          <p:spTgt spid="741378">
                                            <p:txEl>
                                              <p:charRg st="153" end="17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41378">
                                            <p:txEl>
                                              <p:charRg st="153" end="17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1378" grpId="0" bldLvl="5" build="p"/>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2402" name="内容占位符 742401"/>
          <p:cNvSpPr>
            <a:spLocks noGrp="1"/>
          </p:cNvSpPr>
          <p:nvPr>
            <p:ph idx="1"/>
          </p:nvPr>
        </p:nvSpPr>
        <p:spPr>
          <a:xfrm>
            <a:off x="1676400" y="152400"/>
            <a:ext cx="8890000" cy="1143000"/>
          </a:xfrm>
        </p:spPr>
        <p:txBody>
          <a:bodyPr anchor="t"/>
          <a:p>
            <a:pPr marL="0" indent="0">
              <a:lnSpc>
                <a:spcPct val="90000"/>
              </a:lnSpc>
              <a:buNone/>
            </a:pPr>
            <a:r>
              <a:rPr lang="zh-CN" altLang="en-US" b="1" dirty="0">
                <a:solidFill>
                  <a:schemeClr val="folHlink"/>
                </a:solidFill>
              </a:rPr>
              <a:t>      各种散列函数所构造的散列表的</a:t>
            </a:r>
            <a:r>
              <a:rPr lang="en-US" altLang="x-none" b="1" dirty="0">
                <a:solidFill>
                  <a:schemeClr val="folHlink"/>
                </a:solidFill>
              </a:rPr>
              <a:t>ASL</a:t>
            </a:r>
            <a:r>
              <a:rPr lang="zh-CN" altLang="en-US" b="1" dirty="0">
                <a:solidFill>
                  <a:schemeClr val="folHlink"/>
                </a:solidFill>
              </a:rPr>
              <a:t>如下</a:t>
            </a:r>
            <a:r>
              <a:rPr lang="zh-CN" altLang="en-US" sz="2800" b="1" dirty="0"/>
              <a:t>：</a:t>
            </a:r>
            <a:endParaRPr lang="zh-CN" altLang="en-US" b="1" dirty="0"/>
          </a:p>
          <a:p>
            <a:pPr marL="0" indent="0">
              <a:lnSpc>
                <a:spcPct val="90000"/>
              </a:lnSpc>
              <a:buNone/>
            </a:pPr>
            <a:r>
              <a:rPr lang="zh-CN" altLang="en-US" b="1" dirty="0"/>
              <a:t> </a:t>
            </a:r>
            <a:r>
              <a:rPr lang="zh-CN" altLang="en-US" sz="2800" b="1" dirty="0"/>
              <a:t>⑴   线性探测法的平均查找长度是：</a:t>
            </a:r>
            <a:endParaRPr lang="zh-CN" altLang="en-US" sz="2800" b="1" dirty="0"/>
          </a:p>
        </p:txBody>
      </p:sp>
      <p:grpSp>
        <p:nvGrpSpPr>
          <p:cNvPr id="696322" name="组合 742402"/>
          <p:cNvGrpSpPr/>
          <p:nvPr/>
        </p:nvGrpSpPr>
        <p:grpSpPr>
          <a:xfrm>
            <a:off x="3810000" y="1219200"/>
            <a:ext cx="3263900" cy="1524000"/>
            <a:chOff x="0" y="0"/>
            <a:chExt cx="2056" cy="960"/>
          </a:xfrm>
        </p:grpSpPr>
        <p:grpSp>
          <p:nvGrpSpPr>
            <p:cNvPr id="696323" name="组合 742403"/>
            <p:cNvGrpSpPr/>
            <p:nvPr/>
          </p:nvGrpSpPr>
          <p:grpSpPr>
            <a:xfrm>
              <a:off x="0" y="0"/>
              <a:ext cx="1928" cy="472"/>
              <a:chOff x="0" y="0"/>
              <a:chExt cx="1928" cy="472"/>
            </a:xfrm>
          </p:grpSpPr>
          <p:grpSp>
            <p:nvGrpSpPr>
              <p:cNvPr id="696324" name="组合 742404"/>
              <p:cNvGrpSpPr/>
              <p:nvPr/>
            </p:nvGrpSpPr>
            <p:grpSpPr>
              <a:xfrm>
                <a:off x="704" y="16"/>
                <a:ext cx="192" cy="456"/>
                <a:chOff x="0" y="0"/>
                <a:chExt cx="192" cy="456"/>
              </a:xfrm>
            </p:grpSpPr>
            <p:sp>
              <p:nvSpPr>
                <p:cNvPr id="696325" name="矩形 742405"/>
                <p:cNvSpPr/>
                <p:nvPr/>
              </p:nvSpPr>
              <p:spPr>
                <a:xfrm>
                  <a:off x="0" y="0"/>
                  <a:ext cx="192" cy="240"/>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1</a:t>
                  </a:r>
                  <a:endParaRPr lang="en-US" altLang="x-none" sz="2400" b="1" dirty="0">
                    <a:latin typeface="Times New Roman" panose="02020603050405020304" pitchFamily="2" charset="0"/>
                    <a:ea typeface="宋体" panose="02010600030101010101" pitchFamily="2" charset="-122"/>
                  </a:endParaRPr>
                </a:p>
              </p:txBody>
            </p:sp>
            <p:sp>
              <p:nvSpPr>
                <p:cNvPr id="696326" name="矩形 742406"/>
                <p:cNvSpPr/>
                <p:nvPr/>
              </p:nvSpPr>
              <p:spPr>
                <a:xfrm>
                  <a:off x="0" y="216"/>
                  <a:ext cx="192" cy="240"/>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2</a:t>
                  </a:r>
                  <a:endParaRPr lang="en-US" altLang="x-none" sz="2400" b="1" dirty="0">
                    <a:latin typeface="Times New Roman" panose="02020603050405020304" pitchFamily="2" charset="0"/>
                    <a:ea typeface="宋体" panose="02010600030101010101" pitchFamily="2" charset="-122"/>
                  </a:endParaRPr>
                </a:p>
              </p:txBody>
            </p:sp>
            <p:sp>
              <p:nvSpPr>
                <p:cNvPr id="696327" name="直接连接符 742407"/>
                <p:cNvSpPr/>
                <p:nvPr/>
              </p:nvSpPr>
              <p:spPr>
                <a:xfrm>
                  <a:off x="0" y="224"/>
                  <a:ext cx="159" cy="0"/>
                </a:xfrm>
                <a:prstGeom prst="line">
                  <a:avLst/>
                </a:prstGeom>
                <a:ln w="19050" cap="flat" cmpd="sng">
                  <a:solidFill>
                    <a:schemeClr val="tx1"/>
                  </a:solidFill>
                  <a:prstDash val="solid"/>
                  <a:round/>
                  <a:headEnd type="none" w="med" len="med"/>
                  <a:tailEnd type="none" w="med" len="med"/>
                </a:ln>
              </p:spPr>
            </p:sp>
          </p:grpSp>
          <p:sp>
            <p:nvSpPr>
              <p:cNvPr id="696328" name="矩形 742408"/>
              <p:cNvSpPr/>
              <p:nvPr/>
            </p:nvSpPr>
            <p:spPr>
              <a:xfrm>
                <a:off x="1792" y="72"/>
                <a:ext cx="136" cy="249"/>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grpSp>
            <p:nvGrpSpPr>
              <p:cNvPr id="696329" name="组合 742409"/>
              <p:cNvGrpSpPr/>
              <p:nvPr/>
            </p:nvGrpSpPr>
            <p:grpSpPr>
              <a:xfrm>
                <a:off x="1352" y="0"/>
                <a:ext cx="453" cy="417"/>
                <a:chOff x="0" y="0"/>
                <a:chExt cx="453" cy="417"/>
              </a:xfrm>
            </p:grpSpPr>
            <p:sp>
              <p:nvSpPr>
                <p:cNvPr id="696330" name="矩形 742410"/>
                <p:cNvSpPr/>
                <p:nvPr/>
              </p:nvSpPr>
              <p:spPr>
                <a:xfrm>
                  <a:off x="16" y="168"/>
                  <a:ext cx="432" cy="249"/>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1- </a:t>
                  </a:r>
                  <a:r>
                    <a:rPr lang="en-US" altLang="x-none" sz="2400" b="1" dirty="0">
                      <a:latin typeface="Times New Roman" panose="02020603050405020304" pitchFamily="2" charset="0"/>
                      <a:ea typeface="宋体" panose="02010600030101010101" pitchFamily="2" charset="-122"/>
                      <a:sym typeface="Symbol" panose="05050102010706020507" pitchFamily="2" charset="2"/>
                    </a:rPr>
                    <a:t></a:t>
                  </a:r>
                  <a:endParaRPr lang="en-US" altLang="x-none" sz="2400" b="1" dirty="0">
                    <a:latin typeface="Times New Roman" panose="02020603050405020304" pitchFamily="2" charset="0"/>
                    <a:ea typeface="宋体" panose="02010600030101010101" pitchFamily="2" charset="-122"/>
                    <a:sym typeface="Symbol" panose="05050102010706020507" pitchFamily="2" charset="2"/>
                  </a:endParaRPr>
                </a:p>
              </p:txBody>
            </p:sp>
            <p:sp>
              <p:nvSpPr>
                <p:cNvPr id="696331" name="矩形 742411"/>
                <p:cNvSpPr/>
                <p:nvPr/>
              </p:nvSpPr>
              <p:spPr>
                <a:xfrm>
                  <a:off x="160" y="0"/>
                  <a:ext cx="192" cy="240"/>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1</a:t>
                  </a:r>
                  <a:endParaRPr lang="en-US" altLang="x-none" sz="2400" b="1" dirty="0">
                    <a:latin typeface="Times New Roman" panose="02020603050405020304" pitchFamily="2" charset="0"/>
                    <a:ea typeface="宋体" panose="02010600030101010101" pitchFamily="2" charset="-122"/>
                  </a:endParaRPr>
                </a:p>
              </p:txBody>
            </p:sp>
            <p:sp>
              <p:nvSpPr>
                <p:cNvPr id="696332" name="直接连接符 742412"/>
                <p:cNvSpPr/>
                <p:nvPr/>
              </p:nvSpPr>
              <p:spPr>
                <a:xfrm>
                  <a:off x="0" y="216"/>
                  <a:ext cx="453" cy="0"/>
                </a:xfrm>
                <a:prstGeom prst="line">
                  <a:avLst/>
                </a:prstGeom>
                <a:ln w="9525" cap="flat" cmpd="sng">
                  <a:solidFill>
                    <a:schemeClr val="tx1"/>
                  </a:solidFill>
                  <a:prstDash val="solid"/>
                  <a:round/>
                  <a:headEnd type="none" w="med" len="med"/>
                  <a:tailEnd type="none" w="med" len="med"/>
                </a:ln>
              </p:spPr>
            </p:sp>
          </p:grpSp>
          <p:sp>
            <p:nvSpPr>
              <p:cNvPr id="696333" name="矩形 742413"/>
              <p:cNvSpPr/>
              <p:nvPr/>
            </p:nvSpPr>
            <p:spPr>
              <a:xfrm>
                <a:off x="872" y="96"/>
                <a:ext cx="476" cy="249"/>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sym typeface="Symbol" panose="05050102010706020507" pitchFamily="2" charset="2"/>
                  </a:rPr>
                  <a:t></a:t>
                </a:r>
                <a:r>
                  <a:rPr lang="en-US" altLang="x-none" sz="2400" b="1" dirty="0">
                    <a:latin typeface="Times New Roman" panose="02020603050405020304" pitchFamily="2" charset="0"/>
                    <a:ea typeface="宋体" panose="02010600030101010101" pitchFamily="2" charset="-122"/>
                    <a:sym typeface="Symbol" panose="05050102010706020507" pitchFamily="2" charset="2"/>
                  </a:rPr>
                  <a:t>(1+</a:t>
                </a:r>
                <a:endParaRPr lang="en-US" altLang="x-none" sz="2400" b="1" dirty="0">
                  <a:latin typeface="Times New Roman" panose="02020603050405020304" pitchFamily="2" charset="0"/>
                  <a:ea typeface="宋体" panose="02010600030101010101" pitchFamily="2" charset="-122"/>
                  <a:sym typeface="Symbol" panose="05050102010706020507" pitchFamily="2" charset="2"/>
                </a:endParaRPr>
              </a:p>
            </p:txBody>
          </p:sp>
          <p:sp>
            <p:nvSpPr>
              <p:cNvPr id="696334" name="矩形 742414"/>
              <p:cNvSpPr/>
              <p:nvPr/>
            </p:nvSpPr>
            <p:spPr>
              <a:xfrm>
                <a:off x="0" y="104"/>
                <a:ext cx="703" cy="272"/>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S</a:t>
                </a:r>
                <a:r>
                  <a:rPr lang="en-US" altLang="x-none" sz="2400" b="1" baseline="-20000" dirty="0">
                    <a:latin typeface="Times New Roman" panose="02020603050405020304" pitchFamily="2" charset="0"/>
                    <a:ea typeface="宋体" panose="02010600030101010101" pitchFamily="2" charset="-122"/>
                  </a:rPr>
                  <a:t>nl</a:t>
                </a:r>
                <a:r>
                  <a:rPr lang="zh-CN" altLang="en-US" sz="2400" b="1" baseline="-20000" dirty="0">
                    <a:latin typeface="Times New Roman" panose="02020603050405020304" pitchFamily="2" charset="0"/>
                    <a:ea typeface="宋体" panose="02010600030101010101" pitchFamily="2" charset="-122"/>
                  </a:rPr>
                  <a:t>成功</a:t>
                </a:r>
                <a:r>
                  <a:rPr lang="zh-CN" altLang="en-US" sz="2400" b="1" dirty="0">
                    <a:latin typeface="Times New Roman" panose="02020603050405020304" pitchFamily="2" charset="0"/>
                    <a:ea typeface="宋体" panose="02010600030101010101" pitchFamily="2" charset="-122"/>
                  </a:rPr>
                  <a:t>≈</a:t>
                </a:r>
                <a:endParaRPr lang="zh-CN" altLang="en-US" sz="2400" b="1" dirty="0">
                  <a:latin typeface="Times New Roman" panose="02020603050405020304" pitchFamily="2" charset="0"/>
                  <a:ea typeface="宋体" panose="02010600030101010101" pitchFamily="2" charset="-122"/>
                </a:endParaRPr>
              </a:p>
            </p:txBody>
          </p:sp>
        </p:grpSp>
        <p:grpSp>
          <p:nvGrpSpPr>
            <p:cNvPr id="696335" name="组合 742415"/>
            <p:cNvGrpSpPr/>
            <p:nvPr/>
          </p:nvGrpSpPr>
          <p:grpSpPr>
            <a:xfrm>
              <a:off x="0" y="480"/>
              <a:ext cx="2056" cy="480"/>
              <a:chOff x="0" y="0"/>
              <a:chExt cx="2056" cy="480"/>
            </a:xfrm>
          </p:grpSpPr>
          <p:grpSp>
            <p:nvGrpSpPr>
              <p:cNvPr id="696336" name="组合 742416"/>
              <p:cNvGrpSpPr/>
              <p:nvPr/>
            </p:nvGrpSpPr>
            <p:grpSpPr>
              <a:xfrm>
                <a:off x="696" y="24"/>
                <a:ext cx="192" cy="456"/>
                <a:chOff x="0" y="0"/>
                <a:chExt cx="192" cy="456"/>
              </a:xfrm>
            </p:grpSpPr>
            <p:sp>
              <p:nvSpPr>
                <p:cNvPr id="696337" name="矩形 742417"/>
                <p:cNvSpPr/>
                <p:nvPr/>
              </p:nvSpPr>
              <p:spPr>
                <a:xfrm>
                  <a:off x="0" y="0"/>
                  <a:ext cx="192" cy="240"/>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1</a:t>
                  </a:r>
                  <a:endParaRPr lang="en-US" altLang="x-none" sz="2400" b="1" dirty="0">
                    <a:latin typeface="Times New Roman" panose="02020603050405020304" pitchFamily="2" charset="0"/>
                    <a:ea typeface="宋体" panose="02010600030101010101" pitchFamily="2" charset="-122"/>
                  </a:endParaRPr>
                </a:p>
              </p:txBody>
            </p:sp>
            <p:sp>
              <p:nvSpPr>
                <p:cNvPr id="696338" name="矩形 742418"/>
                <p:cNvSpPr/>
                <p:nvPr/>
              </p:nvSpPr>
              <p:spPr>
                <a:xfrm>
                  <a:off x="0" y="216"/>
                  <a:ext cx="192" cy="240"/>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2</a:t>
                  </a:r>
                  <a:endParaRPr lang="en-US" altLang="x-none" sz="2400" b="1" dirty="0">
                    <a:latin typeface="Times New Roman" panose="02020603050405020304" pitchFamily="2" charset="0"/>
                    <a:ea typeface="宋体" panose="02010600030101010101" pitchFamily="2" charset="-122"/>
                  </a:endParaRPr>
                </a:p>
              </p:txBody>
            </p:sp>
            <p:sp>
              <p:nvSpPr>
                <p:cNvPr id="696339" name="直接连接符 742419"/>
                <p:cNvSpPr/>
                <p:nvPr/>
              </p:nvSpPr>
              <p:spPr>
                <a:xfrm>
                  <a:off x="0" y="224"/>
                  <a:ext cx="159" cy="0"/>
                </a:xfrm>
                <a:prstGeom prst="line">
                  <a:avLst/>
                </a:prstGeom>
                <a:ln w="19050" cap="flat" cmpd="sng">
                  <a:solidFill>
                    <a:schemeClr val="tx1"/>
                  </a:solidFill>
                  <a:prstDash val="solid"/>
                  <a:round/>
                  <a:headEnd type="none" w="med" len="med"/>
                  <a:tailEnd type="none" w="med" len="med"/>
                </a:ln>
              </p:spPr>
            </p:sp>
          </p:grpSp>
          <p:grpSp>
            <p:nvGrpSpPr>
              <p:cNvPr id="696340" name="组合 742420"/>
              <p:cNvGrpSpPr/>
              <p:nvPr/>
            </p:nvGrpSpPr>
            <p:grpSpPr>
              <a:xfrm>
                <a:off x="1296" y="0"/>
                <a:ext cx="657" cy="449"/>
                <a:chOff x="0" y="0"/>
                <a:chExt cx="657" cy="449"/>
              </a:xfrm>
            </p:grpSpPr>
            <p:sp>
              <p:nvSpPr>
                <p:cNvPr id="696341" name="矩形 742421"/>
                <p:cNvSpPr/>
                <p:nvPr/>
              </p:nvSpPr>
              <p:spPr>
                <a:xfrm>
                  <a:off x="32" y="200"/>
                  <a:ext cx="589" cy="249"/>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(1- </a:t>
                  </a:r>
                  <a:r>
                    <a:rPr lang="en-US" altLang="x-none" sz="2400" b="1" dirty="0">
                      <a:latin typeface="Times New Roman" panose="02020603050405020304" pitchFamily="2" charset="0"/>
                      <a:ea typeface="宋体" panose="02010600030101010101" pitchFamily="2" charset="-122"/>
                      <a:sym typeface="Symbol" panose="05050102010706020507" pitchFamily="2" charset="2"/>
                    </a:rPr>
                    <a:t>)</a:t>
                  </a:r>
                  <a:r>
                    <a:rPr lang="en-US" altLang="x-none" sz="2400" b="1" baseline="26000" dirty="0">
                      <a:latin typeface="Times New Roman" panose="02020603050405020304" pitchFamily="2" charset="0"/>
                      <a:ea typeface="宋体" panose="02010600030101010101" pitchFamily="2" charset="-122"/>
                      <a:sym typeface="Symbol" panose="05050102010706020507" pitchFamily="2" charset="2"/>
                    </a:rPr>
                    <a:t>2</a:t>
                  </a:r>
                  <a:endParaRPr lang="en-US" altLang="x-none" sz="2400" b="1" baseline="26000" dirty="0">
                    <a:latin typeface="Times New Roman" panose="02020603050405020304" pitchFamily="2" charset="0"/>
                    <a:ea typeface="宋体" panose="02010600030101010101" pitchFamily="2" charset="-122"/>
                    <a:sym typeface="Symbol" panose="05050102010706020507" pitchFamily="2" charset="2"/>
                  </a:endParaRPr>
                </a:p>
              </p:txBody>
            </p:sp>
            <p:sp>
              <p:nvSpPr>
                <p:cNvPr id="696342" name="直接连接符 742422"/>
                <p:cNvSpPr/>
                <p:nvPr/>
              </p:nvSpPr>
              <p:spPr>
                <a:xfrm>
                  <a:off x="0" y="224"/>
                  <a:ext cx="657" cy="0"/>
                </a:xfrm>
                <a:prstGeom prst="line">
                  <a:avLst/>
                </a:prstGeom>
                <a:ln w="19050" cap="flat" cmpd="sng">
                  <a:solidFill>
                    <a:schemeClr val="tx1"/>
                  </a:solidFill>
                  <a:prstDash val="solid"/>
                  <a:round/>
                  <a:headEnd type="none" w="med" len="med"/>
                  <a:tailEnd type="none" w="med" len="med"/>
                </a:ln>
              </p:spPr>
            </p:sp>
            <p:sp>
              <p:nvSpPr>
                <p:cNvPr id="696343" name="矩形 742423"/>
                <p:cNvSpPr/>
                <p:nvPr/>
              </p:nvSpPr>
              <p:spPr>
                <a:xfrm>
                  <a:off x="264" y="0"/>
                  <a:ext cx="192" cy="240"/>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1</a:t>
                  </a:r>
                  <a:endParaRPr lang="en-US" altLang="x-none" sz="2400" b="1" dirty="0">
                    <a:latin typeface="Times New Roman" panose="02020603050405020304" pitchFamily="2" charset="0"/>
                    <a:ea typeface="宋体" panose="02010600030101010101" pitchFamily="2" charset="-122"/>
                  </a:endParaRPr>
                </a:p>
              </p:txBody>
            </p:sp>
          </p:grpSp>
          <p:sp>
            <p:nvSpPr>
              <p:cNvPr id="696344" name="矩形 742424"/>
              <p:cNvSpPr/>
              <p:nvPr/>
            </p:nvSpPr>
            <p:spPr>
              <a:xfrm>
                <a:off x="1920" y="80"/>
                <a:ext cx="136" cy="249"/>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sp>
            <p:nvSpPr>
              <p:cNvPr id="696345" name="矩形 742425"/>
              <p:cNvSpPr/>
              <p:nvPr/>
            </p:nvSpPr>
            <p:spPr>
              <a:xfrm>
                <a:off x="832" y="104"/>
                <a:ext cx="476" cy="249"/>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sym typeface="Symbol" panose="05050102010706020507" pitchFamily="2" charset="2"/>
                  </a:rPr>
                  <a:t></a:t>
                </a:r>
                <a:r>
                  <a:rPr lang="en-US" altLang="x-none" sz="2400" b="1" dirty="0">
                    <a:latin typeface="Times New Roman" panose="02020603050405020304" pitchFamily="2" charset="0"/>
                    <a:ea typeface="宋体" panose="02010600030101010101" pitchFamily="2" charset="-122"/>
                    <a:sym typeface="Symbol" panose="05050102010706020507" pitchFamily="2" charset="2"/>
                  </a:rPr>
                  <a:t>(1+</a:t>
                </a:r>
                <a:endParaRPr lang="en-US" altLang="x-none" sz="2400" b="1" dirty="0">
                  <a:latin typeface="Times New Roman" panose="02020603050405020304" pitchFamily="2" charset="0"/>
                  <a:ea typeface="宋体" panose="02010600030101010101" pitchFamily="2" charset="-122"/>
                  <a:sym typeface="Symbol" panose="05050102010706020507" pitchFamily="2" charset="2"/>
                </a:endParaRPr>
              </a:p>
            </p:txBody>
          </p:sp>
          <p:sp>
            <p:nvSpPr>
              <p:cNvPr id="696346" name="矩形 742426"/>
              <p:cNvSpPr/>
              <p:nvPr/>
            </p:nvSpPr>
            <p:spPr>
              <a:xfrm>
                <a:off x="0" y="112"/>
                <a:ext cx="703" cy="272"/>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S</a:t>
                </a:r>
                <a:r>
                  <a:rPr lang="en-US" altLang="x-none" sz="2400" b="1" baseline="-20000" dirty="0">
                    <a:latin typeface="Times New Roman" panose="02020603050405020304" pitchFamily="2" charset="0"/>
                    <a:ea typeface="宋体" panose="02010600030101010101" pitchFamily="2" charset="-122"/>
                  </a:rPr>
                  <a:t>nl</a:t>
                </a:r>
                <a:r>
                  <a:rPr lang="zh-CN" altLang="en-US" sz="2400" b="1" baseline="-20000" dirty="0">
                    <a:latin typeface="Times New Roman" panose="02020603050405020304" pitchFamily="2" charset="0"/>
                    <a:ea typeface="宋体" panose="02010600030101010101" pitchFamily="2" charset="-122"/>
                  </a:rPr>
                  <a:t>失败</a:t>
                </a:r>
                <a:r>
                  <a:rPr lang="zh-CN" altLang="en-US" sz="2400" b="1" dirty="0">
                    <a:latin typeface="Times New Roman" panose="02020603050405020304" pitchFamily="2" charset="0"/>
                    <a:ea typeface="宋体" panose="02010600030101010101" pitchFamily="2" charset="-122"/>
                  </a:rPr>
                  <a:t>≈</a:t>
                </a:r>
                <a:endParaRPr lang="zh-CN" altLang="en-US" sz="2400" b="1" dirty="0">
                  <a:latin typeface="Times New Roman" panose="02020603050405020304" pitchFamily="2" charset="0"/>
                  <a:ea typeface="宋体" panose="02010600030101010101" pitchFamily="2" charset="-122"/>
                </a:endParaRPr>
              </a:p>
            </p:txBody>
          </p:sp>
        </p:grpSp>
      </p:grpSp>
      <p:sp>
        <p:nvSpPr>
          <p:cNvPr id="742428" name="矩形 742427"/>
          <p:cNvSpPr/>
          <p:nvPr/>
        </p:nvSpPr>
        <p:spPr>
          <a:xfrm>
            <a:off x="1701800" y="2819400"/>
            <a:ext cx="8890000" cy="914400"/>
          </a:xfrm>
          <a:prstGeom prst="rect">
            <a:avLst/>
          </a:prstGeom>
          <a:noFill/>
          <a:ln w="9525">
            <a:noFill/>
          </a:ln>
        </p:spPr>
        <p:txBody>
          <a:bodyPr anchor="t"/>
          <a:p>
            <a:pPr>
              <a:lnSpc>
                <a:spcPct val="90000"/>
              </a:lnSpc>
              <a:spcBef>
                <a:spcPct val="20000"/>
              </a:spcBef>
              <a:buClr>
                <a:schemeClr val="accent2"/>
              </a:buClr>
              <a:buSzPct val="80000"/>
              <a:buFont typeface="Wingdings" panose="05000000000000000000" pitchFamily="2" charset="2"/>
              <a:buNone/>
            </a:pPr>
            <a:r>
              <a:rPr lang="zh-CN" altLang="en-US" sz="3200" b="1"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⑵   二次探测</a:t>
            </a:r>
            <a:r>
              <a:rPr lang="zh-CN" altLang="en-US" sz="32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sym typeface="Symbol" panose="05050102010706020507" pitchFamily="2" charset="2"/>
              </a:rPr>
              <a:t>伪随机探测、</a:t>
            </a:r>
            <a:r>
              <a:rPr lang="zh-CN" altLang="en-US" sz="2800" b="1" dirty="0">
                <a:latin typeface="Times New Roman" panose="02020603050405020304" pitchFamily="2" charset="0"/>
                <a:ea typeface="宋体" panose="02010600030101010101" pitchFamily="2" charset="-122"/>
              </a:rPr>
              <a:t>再哈希法的平均查找长度是：</a:t>
            </a:r>
            <a:endParaRPr lang="zh-CN" altLang="en-US" sz="2800" b="1" dirty="0">
              <a:latin typeface="Times New Roman" panose="02020603050405020304" pitchFamily="2" charset="0"/>
              <a:ea typeface="宋体" panose="02010600030101010101" pitchFamily="2" charset="-122"/>
            </a:endParaRPr>
          </a:p>
        </p:txBody>
      </p:sp>
      <p:grpSp>
        <p:nvGrpSpPr>
          <p:cNvPr id="696348" name="组合 742428"/>
          <p:cNvGrpSpPr/>
          <p:nvPr/>
        </p:nvGrpSpPr>
        <p:grpSpPr>
          <a:xfrm>
            <a:off x="4114800" y="3581400"/>
            <a:ext cx="2786063" cy="1447800"/>
            <a:chOff x="0" y="0"/>
            <a:chExt cx="1755" cy="912"/>
          </a:xfrm>
        </p:grpSpPr>
        <p:grpSp>
          <p:nvGrpSpPr>
            <p:cNvPr id="696349" name="组合 742429"/>
            <p:cNvGrpSpPr/>
            <p:nvPr/>
          </p:nvGrpSpPr>
          <p:grpSpPr>
            <a:xfrm>
              <a:off x="48" y="447"/>
              <a:ext cx="1112" cy="465"/>
              <a:chOff x="0" y="0"/>
              <a:chExt cx="1112" cy="465"/>
            </a:xfrm>
          </p:grpSpPr>
          <p:grpSp>
            <p:nvGrpSpPr>
              <p:cNvPr id="696350" name="组合 742430"/>
              <p:cNvGrpSpPr/>
              <p:nvPr/>
            </p:nvGrpSpPr>
            <p:grpSpPr>
              <a:xfrm>
                <a:off x="704" y="0"/>
                <a:ext cx="408" cy="465"/>
                <a:chOff x="0" y="0"/>
                <a:chExt cx="408" cy="465"/>
              </a:xfrm>
            </p:grpSpPr>
            <p:sp>
              <p:nvSpPr>
                <p:cNvPr id="696351" name="矩形 742431"/>
                <p:cNvSpPr/>
                <p:nvPr/>
              </p:nvSpPr>
              <p:spPr>
                <a:xfrm>
                  <a:off x="112" y="0"/>
                  <a:ext cx="192" cy="240"/>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1</a:t>
                  </a:r>
                  <a:endParaRPr lang="en-US" altLang="x-none" sz="2400" b="1" dirty="0">
                    <a:latin typeface="Times New Roman" panose="02020603050405020304" pitchFamily="2" charset="0"/>
                    <a:ea typeface="宋体" panose="02010600030101010101" pitchFamily="2" charset="-122"/>
                  </a:endParaRPr>
                </a:p>
              </p:txBody>
            </p:sp>
            <p:sp>
              <p:nvSpPr>
                <p:cNvPr id="696352" name="矩形 742432"/>
                <p:cNvSpPr/>
                <p:nvPr/>
              </p:nvSpPr>
              <p:spPr>
                <a:xfrm>
                  <a:off x="16" y="216"/>
                  <a:ext cx="363" cy="249"/>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sym typeface="Symbol" panose="05050102010706020507" pitchFamily="2" charset="2"/>
                    </a:rPr>
                    <a:t>1-</a:t>
                  </a:r>
                  <a:endParaRPr lang="en-US" altLang="x-none" sz="2400" b="1" dirty="0">
                    <a:latin typeface="Times New Roman" panose="02020603050405020304" pitchFamily="2" charset="0"/>
                    <a:ea typeface="宋体" panose="02010600030101010101" pitchFamily="2" charset="-122"/>
                    <a:sym typeface="Symbol" panose="05050102010706020507" pitchFamily="2" charset="2"/>
                  </a:endParaRPr>
                </a:p>
              </p:txBody>
            </p:sp>
            <p:sp>
              <p:nvSpPr>
                <p:cNvPr id="696353" name="直接连接符 742433"/>
                <p:cNvSpPr/>
                <p:nvPr/>
              </p:nvSpPr>
              <p:spPr>
                <a:xfrm>
                  <a:off x="0" y="224"/>
                  <a:ext cx="408" cy="0"/>
                </a:xfrm>
                <a:prstGeom prst="line">
                  <a:avLst/>
                </a:prstGeom>
                <a:ln w="19050" cap="flat" cmpd="sng">
                  <a:solidFill>
                    <a:schemeClr val="tx1"/>
                  </a:solidFill>
                  <a:prstDash val="solid"/>
                  <a:round/>
                  <a:headEnd type="none" w="med" len="med"/>
                  <a:tailEnd type="none" w="med" len="med"/>
                </a:ln>
              </p:spPr>
            </p:sp>
          </p:grpSp>
          <p:sp>
            <p:nvSpPr>
              <p:cNvPr id="696354" name="矩形 742434"/>
              <p:cNvSpPr/>
              <p:nvPr/>
            </p:nvSpPr>
            <p:spPr>
              <a:xfrm>
                <a:off x="0" y="80"/>
                <a:ext cx="703" cy="272"/>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S</a:t>
                </a:r>
                <a:r>
                  <a:rPr lang="en-US" altLang="x-none" sz="2400" b="1" baseline="-20000" dirty="0">
                    <a:latin typeface="Times New Roman" panose="02020603050405020304" pitchFamily="2" charset="0"/>
                    <a:ea typeface="宋体" panose="02010600030101010101" pitchFamily="2" charset="-122"/>
                  </a:rPr>
                  <a:t>nl</a:t>
                </a:r>
                <a:r>
                  <a:rPr lang="zh-CN" altLang="en-US" sz="2400" b="1" baseline="-20000" dirty="0">
                    <a:latin typeface="Times New Roman" panose="02020603050405020304" pitchFamily="2" charset="0"/>
                    <a:ea typeface="宋体" panose="02010600030101010101" pitchFamily="2" charset="-122"/>
                  </a:rPr>
                  <a:t>失败</a:t>
                </a:r>
                <a:r>
                  <a:rPr lang="zh-CN" altLang="en-US" sz="2400" b="1" dirty="0">
                    <a:latin typeface="Times New Roman" panose="02020603050405020304" pitchFamily="2" charset="0"/>
                    <a:ea typeface="宋体" panose="02010600030101010101" pitchFamily="2" charset="-122"/>
                  </a:rPr>
                  <a:t>≈</a:t>
                </a:r>
                <a:endParaRPr lang="zh-CN" altLang="en-US" sz="2400" b="1" dirty="0">
                  <a:latin typeface="Times New Roman" panose="02020603050405020304" pitchFamily="2" charset="0"/>
                  <a:ea typeface="宋体" panose="02010600030101010101" pitchFamily="2" charset="-122"/>
                </a:endParaRPr>
              </a:p>
            </p:txBody>
          </p:sp>
        </p:grpSp>
        <p:grpSp>
          <p:nvGrpSpPr>
            <p:cNvPr id="696355" name="组合 742435"/>
            <p:cNvGrpSpPr/>
            <p:nvPr/>
          </p:nvGrpSpPr>
          <p:grpSpPr>
            <a:xfrm>
              <a:off x="0" y="0"/>
              <a:ext cx="1755" cy="425"/>
              <a:chOff x="0" y="0"/>
              <a:chExt cx="1755" cy="425"/>
            </a:xfrm>
          </p:grpSpPr>
          <p:sp>
            <p:nvSpPr>
              <p:cNvPr id="696356" name="矩形 742436"/>
              <p:cNvSpPr/>
              <p:nvPr/>
            </p:nvSpPr>
            <p:spPr>
              <a:xfrm>
                <a:off x="984" y="80"/>
                <a:ext cx="771" cy="249"/>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sym typeface="Symbol" panose="05050102010706020507" pitchFamily="2" charset="2"/>
                  </a:rPr>
                  <a:t>㏑</a:t>
                </a:r>
                <a:r>
                  <a:rPr lang="en-US" altLang="x-none" sz="2400" b="1" dirty="0">
                    <a:latin typeface="Times New Roman" panose="02020603050405020304" pitchFamily="2" charset="0"/>
                    <a:ea typeface="宋体" panose="02010600030101010101" pitchFamily="2" charset="-122"/>
                    <a:sym typeface="Symbol" panose="05050102010706020507" pitchFamily="2" charset="2"/>
                  </a:rPr>
                  <a:t>(1-)</a:t>
                </a:r>
                <a:endParaRPr lang="en-US" altLang="x-none" sz="2400" b="1" dirty="0">
                  <a:latin typeface="Times New Roman" panose="02020603050405020304" pitchFamily="2" charset="0"/>
                  <a:ea typeface="宋体" panose="02010600030101010101" pitchFamily="2" charset="-122"/>
                  <a:sym typeface="Symbol" panose="05050102010706020507" pitchFamily="2" charset="2"/>
                </a:endParaRPr>
              </a:p>
            </p:txBody>
          </p:sp>
          <p:grpSp>
            <p:nvGrpSpPr>
              <p:cNvPr id="696357" name="组合 742437"/>
              <p:cNvGrpSpPr/>
              <p:nvPr/>
            </p:nvGrpSpPr>
            <p:grpSpPr>
              <a:xfrm>
                <a:off x="784" y="0"/>
                <a:ext cx="232" cy="425"/>
                <a:chOff x="0" y="0"/>
                <a:chExt cx="232" cy="425"/>
              </a:xfrm>
            </p:grpSpPr>
            <p:sp>
              <p:nvSpPr>
                <p:cNvPr id="696358" name="矩形 742438"/>
                <p:cNvSpPr/>
                <p:nvPr/>
              </p:nvSpPr>
              <p:spPr>
                <a:xfrm>
                  <a:off x="40" y="0"/>
                  <a:ext cx="192" cy="240"/>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1</a:t>
                  </a:r>
                  <a:endParaRPr lang="en-US" altLang="x-none" sz="2400" b="1" dirty="0">
                    <a:latin typeface="Times New Roman" panose="02020603050405020304" pitchFamily="2" charset="0"/>
                    <a:ea typeface="宋体" panose="02010600030101010101" pitchFamily="2" charset="-122"/>
                  </a:endParaRPr>
                </a:p>
              </p:txBody>
            </p:sp>
            <p:sp>
              <p:nvSpPr>
                <p:cNvPr id="696359" name="矩形 742439"/>
                <p:cNvSpPr/>
                <p:nvPr/>
              </p:nvSpPr>
              <p:spPr>
                <a:xfrm>
                  <a:off x="0" y="176"/>
                  <a:ext cx="227" cy="249"/>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sym typeface="Symbol" panose="05050102010706020507" pitchFamily="2" charset="2"/>
                    </a:rPr>
                    <a:t></a:t>
                  </a:r>
                  <a:endParaRPr lang="zh-CN" altLang="en-US" sz="2400" b="1" dirty="0">
                    <a:latin typeface="Times New Roman" panose="02020603050405020304" pitchFamily="2" charset="0"/>
                    <a:ea typeface="宋体" panose="02010600030101010101" pitchFamily="2" charset="-122"/>
                    <a:sym typeface="Symbol" panose="05050102010706020507" pitchFamily="2" charset="2"/>
                  </a:endParaRPr>
                </a:p>
              </p:txBody>
            </p:sp>
            <p:sp>
              <p:nvSpPr>
                <p:cNvPr id="696360" name="直接连接符 742440"/>
                <p:cNvSpPr/>
                <p:nvPr/>
              </p:nvSpPr>
              <p:spPr>
                <a:xfrm>
                  <a:off x="0" y="232"/>
                  <a:ext cx="227" cy="0"/>
                </a:xfrm>
                <a:prstGeom prst="line">
                  <a:avLst/>
                </a:prstGeom>
                <a:ln w="9525" cap="flat" cmpd="sng">
                  <a:solidFill>
                    <a:schemeClr val="tx1"/>
                  </a:solidFill>
                  <a:prstDash val="solid"/>
                  <a:round/>
                  <a:headEnd type="none" w="med" len="med"/>
                  <a:tailEnd type="none" w="med" len="med"/>
                </a:ln>
              </p:spPr>
            </p:sp>
          </p:grpSp>
          <p:sp>
            <p:nvSpPr>
              <p:cNvPr id="696361" name="矩形 742441"/>
              <p:cNvSpPr/>
              <p:nvPr/>
            </p:nvSpPr>
            <p:spPr>
              <a:xfrm>
                <a:off x="0" y="64"/>
                <a:ext cx="771" cy="272"/>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S</a:t>
                </a:r>
                <a:r>
                  <a:rPr lang="en-US" altLang="x-none" sz="2400" b="1" baseline="-20000" dirty="0">
                    <a:latin typeface="Times New Roman" panose="02020603050405020304" pitchFamily="2" charset="0"/>
                    <a:ea typeface="宋体" panose="02010600030101010101" pitchFamily="2" charset="-122"/>
                  </a:rPr>
                  <a:t>nl</a:t>
                </a:r>
                <a:r>
                  <a:rPr lang="zh-CN" altLang="en-US" sz="2400" b="1" baseline="-20000" dirty="0">
                    <a:latin typeface="Times New Roman" panose="02020603050405020304" pitchFamily="2" charset="0"/>
                    <a:ea typeface="宋体" panose="02010600030101010101" pitchFamily="2" charset="-122"/>
                  </a:rPr>
                  <a:t>成功</a:t>
                </a:r>
                <a:r>
                  <a:rPr lang="zh-CN" altLang="en-US" sz="24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grpSp>
      </p:grpSp>
      <p:sp>
        <p:nvSpPr>
          <p:cNvPr id="742443" name="矩形 742442"/>
          <p:cNvSpPr/>
          <p:nvPr/>
        </p:nvSpPr>
        <p:spPr>
          <a:xfrm>
            <a:off x="1701800" y="5105400"/>
            <a:ext cx="7975600" cy="457200"/>
          </a:xfrm>
          <a:prstGeom prst="rect">
            <a:avLst/>
          </a:prstGeom>
          <a:noFill/>
          <a:ln w="9525">
            <a:noFill/>
          </a:ln>
        </p:spPr>
        <p:txBody>
          <a:bodyPr anchor="t"/>
          <a:p>
            <a:pPr>
              <a:lnSpc>
                <a:spcPct val="9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⑶   用链地址法解决冲突的平均查找长度是：</a:t>
            </a:r>
            <a:endParaRPr lang="zh-CN" altLang="en-US" sz="2800" b="1" dirty="0">
              <a:latin typeface="Times New Roman" panose="02020603050405020304" pitchFamily="2" charset="0"/>
              <a:ea typeface="宋体" panose="02010600030101010101" pitchFamily="2" charset="-122"/>
            </a:endParaRPr>
          </a:p>
        </p:txBody>
      </p:sp>
      <p:grpSp>
        <p:nvGrpSpPr>
          <p:cNvPr id="696363" name="组合 742443"/>
          <p:cNvGrpSpPr/>
          <p:nvPr/>
        </p:nvGrpSpPr>
        <p:grpSpPr>
          <a:xfrm>
            <a:off x="4267200" y="5486400"/>
            <a:ext cx="1905000" cy="1117600"/>
            <a:chOff x="0" y="0"/>
            <a:chExt cx="1200" cy="704"/>
          </a:xfrm>
        </p:grpSpPr>
        <p:sp>
          <p:nvSpPr>
            <p:cNvPr id="696364" name="矩形 742444"/>
            <p:cNvSpPr/>
            <p:nvPr/>
          </p:nvSpPr>
          <p:spPr>
            <a:xfrm>
              <a:off x="0" y="432"/>
              <a:ext cx="1200" cy="272"/>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S</a:t>
              </a:r>
              <a:r>
                <a:rPr lang="en-US" altLang="x-none" sz="2400" b="1" baseline="-20000" dirty="0">
                  <a:latin typeface="Times New Roman" panose="02020603050405020304" pitchFamily="2" charset="0"/>
                  <a:ea typeface="宋体" panose="02010600030101010101" pitchFamily="2" charset="-122"/>
                </a:rPr>
                <a:t>nl</a:t>
              </a:r>
              <a:r>
                <a:rPr lang="zh-CN" altLang="en-US" sz="2400" b="1" baseline="-20000" dirty="0">
                  <a:latin typeface="Times New Roman" panose="02020603050405020304" pitchFamily="2" charset="0"/>
                  <a:ea typeface="宋体" panose="02010600030101010101" pitchFamily="2" charset="-122"/>
                </a:rPr>
                <a:t>失败</a:t>
              </a:r>
              <a:r>
                <a:rPr lang="zh-CN" altLang="en-US"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sym typeface="Symbol" panose="05050102010706020507" pitchFamily="2" charset="2"/>
                </a:rPr>
                <a:t></a:t>
              </a:r>
              <a:r>
                <a:rPr lang="en-US" altLang="x-none" sz="2400" b="1" dirty="0">
                  <a:latin typeface="Times New Roman" panose="02020603050405020304" pitchFamily="2" charset="0"/>
                  <a:ea typeface="宋体" panose="02010600030101010101" pitchFamily="2" charset="-122"/>
                  <a:sym typeface="Symbol" panose="05050102010706020507" pitchFamily="2" charset="2"/>
                </a:rPr>
                <a:t>+e</a:t>
              </a:r>
              <a:r>
                <a:rPr lang="en-US" altLang="x-none" sz="2400" b="1" baseline="30000" dirty="0">
                  <a:latin typeface="Times New Roman" panose="02020603050405020304" pitchFamily="2" charset="0"/>
                  <a:ea typeface="宋体" panose="02010600030101010101" pitchFamily="2" charset="-122"/>
                  <a:sym typeface="Symbol" panose="05050102010706020507" pitchFamily="2" charset="2"/>
                </a:rPr>
                <a:t>-</a:t>
              </a:r>
              <a:endParaRPr lang="en-US" altLang="x-none" sz="2400" b="1" baseline="30000" dirty="0">
                <a:latin typeface="Times New Roman" panose="02020603050405020304" pitchFamily="2" charset="0"/>
                <a:ea typeface="宋体" panose="02010600030101010101" pitchFamily="2" charset="-122"/>
                <a:sym typeface="Symbol" panose="05050102010706020507" pitchFamily="2" charset="2"/>
              </a:endParaRPr>
            </a:p>
          </p:txBody>
        </p:sp>
        <p:grpSp>
          <p:nvGrpSpPr>
            <p:cNvPr id="696365" name="组合 742445"/>
            <p:cNvGrpSpPr/>
            <p:nvPr/>
          </p:nvGrpSpPr>
          <p:grpSpPr>
            <a:xfrm>
              <a:off x="0" y="0"/>
              <a:ext cx="1104" cy="456"/>
              <a:chOff x="0" y="0"/>
              <a:chExt cx="1104" cy="456"/>
            </a:xfrm>
          </p:grpSpPr>
          <p:grpSp>
            <p:nvGrpSpPr>
              <p:cNvPr id="696366" name="组合 742446"/>
              <p:cNvGrpSpPr/>
              <p:nvPr/>
            </p:nvGrpSpPr>
            <p:grpSpPr>
              <a:xfrm>
                <a:off x="912" y="0"/>
                <a:ext cx="192" cy="456"/>
                <a:chOff x="0" y="0"/>
                <a:chExt cx="192" cy="456"/>
              </a:xfrm>
            </p:grpSpPr>
            <p:sp>
              <p:nvSpPr>
                <p:cNvPr id="696367" name="矩形 742447"/>
                <p:cNvSpPr/>
                <p:nvPr/>
              </p:nvSpPr>
              <p:spPr>
                <a:xfrm>
                  <a:off x="0" y="0"/>
                  <a:ext cx="192" cy="240"/>
                </a:xfrm>
                <a:prstGeom prst="rect">
                  <a:avLst/>
                </a:prstGeom>
                <a:noFill/>
                <a:ln w="9525">
                  <a:noFill/>
                </a:ln>
              </p:spPr>
              <p:txBody>
                <a:bodyPr wrap="none" anchor="ctr"/>
                <a:p>
                  <a:pPr algn="ctr"/>
                  <a:r>
                    <a:rPr lang="zh-CN" altLang="en-US" sz="2400" b="1" dirty="0">
                      <a:latin typeface="Times New Roman" panose="02020603050405020304" pitchFamily="2" charset="0"/>
                      <a:ea typeface="宋体" panose="02010600030101010101" pitchFamily="2" charset="-122"/>
                      <a:sym typeface="Symbol" panose="05050102010706020507" pitchFamily="2" charset="2"/>
                    </a:rPr>
                    <a:t></a:t>
                  </a:r>
                  <a:endParaRPr lang="zh-CN" altLang="en-US" sz="2400" b="1" dirty="0">
                    <a:latin typeface="Times New Roman" panose="02020603050405020304" pitchFamily="2" charset="0"/>
                    <a:ea typeface="宋体" panose="02010600030101010101" pitchFamily="2" charset="-122"/>
                    <a:sym typeface="Symbol" panose="05050102010706020507" pitchFamily="2" charset="2"/>
                  </a:endParaRPr>
                </a:p>
              </p:txBody>
            </p:sp>
            <p:sp>
              <p:nvSpPr>
                <p:cNvPr id="696368" name="矩形 742448"/>
                <p:cNvSpPr/>
                <p:nvPr/>
              </p:nvSpPr>
              <p:spPr>
                <a:xfrm>
                  <a:off x="0" y="216"/>
                  <a:ext cx="192" cy="240"/>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2</a:t>
                  </a:r>
                  <a:endParaRPr lang="en-US" altLang="x-none" sz="2400" b="1" dirty="0">
                    <a:latin typeface="Times New Roman" panose="02020603050405020304" pitchFamily="2" charset="0"/>
                    <a:ea typeface="宋体" panose="02010600030101010101" pitchFamily="2" charset="-122"/>
                  </a:endParaRPr>
                </a:p>
              </p:txBody>
            </p:sp>
            <p:sp>
              <p:nvSpPr>
                <p:cNvPr id="696369" name="直接连接符 742449"/>
                <p:cNvSpPr/>
                <p:nvPr/>
              </p:nvSpPr>
              <p:spPr>
                <a:xfrm>
                  <a:off x="0" y="224"/>
                  <a:ext cx="159" cy="0"/>
                </a:xfrm>
                <a:prstGeom prst="line">
                  <a:avLst/>
                </a:prstGeom>
                <a:ln w="19050" cap="flat" cmpd="sng">
                  <a:solidFill>
                    <a:schemeClr val="tx1"/>
                  </a:solidFill>
                  <a:prstDash val="solid"/>
                  <a:round/>
                  <a:headEnd type="none" w="med" len="med"/>
                  <a:tailEnd type="none" w="med" len="med"/>
                </a:ln>
              </p:spPr>
            </p:sp>
          </p:grpSp>
          <p:sp>
            <p:nvSpPr>
              <p:cNvPr id="696370" name="矩形 742450"/>
              <p:cNvSpPr/>
              <p:nvPr/>
            </p:nvSpPr>
            <p:spPr>
              <a:xfrm>
                <a:off x="624" y="104"/>
                <a:ext cx="288" cy="249"/>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sym typeface="Symbol" panose="05050102010706020507" pitchFamily="2" charset="2"/>
                  </a:rPr>
                  <a:t>1+</a:t>
                </a:r>
                <a:endParaRPr lang="en-US" altLang="x-none" sz="2400" b="1" dirty="0">
                  <a:latin typeface="Times New Roman" panose="02020603050405020304" pitchFamily="2" charset="0"/>
                  <a:ea typeface="宋体" panose="02010600030101010101" pitchFamily="2" charset="-122"/>
                  <a:sym typeface="Symbol" panose="05050102010706020507" pitchFamily="2" charset="2"/>
                </a:endParaRPr>
              </a:p>
            </p:txBody>
          </p:sp>
          <p:sp>
            <p:nvSpPr>
              <p:cNvPr id="696371" name="矩形 742451"/>
              <p:cNvSpPr/>
              <p:nvPr/>
            </p:nvSpPr>
            <p:spPr>
              <a:xfrm>
                <a:off x="0" y="80"/>
                <a:ext cx="703" cy="272"/>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S</a:t>
                </a:r>
                <a:r>
                  <a:rPr lang="en-US" altLang="x-none" sz="2400" b="1" baseline="-20000" dirty="0">
                    <a:latin typeface="Times New Roman" panose="02020603050405020304" pitchFamily="2" charset="0"/>
                    <a:ea typeface="宋体" panose="02010600030101010101" pitchFamily="2" charset="-122"/>
                  </a:rPr>
                  <a:t>nl</a:t>
                </a:r>
                <a:r>
                  <a:rPr lang="zh-CN" altLang="en-US" sz="2400" b="1" baseline="-20000" dirty="0">
                    <a:latin typeface="Times New Roman" panose="02020603050405020304" pitchFamily="2" charset="0"/>
                    <a:ea typeface="宋体" panose="02010600030101010101" pitchFamily="2" charset="-122"/>
                  </a:rPr>
                  <a:t>成功</a:t>
                </a:r>
                <a:r>
                  <a:rPr lang="zh-CN" altLang="en-US" sz="2400" b="1" dirty="0">
                    <a:latin typeface="Times New Roman" panose="02020603050405020304" pitchFamily="2" charset="0"/>
                    <a:ea typeface="宋体" panose="02010600030101010101" pitchFamily="2" charset="-122"/>
                  </a:rPr>
                  <a:t>≈</a:t>
                </a:r>
                <a:endParaRPr lang="zh-CN" altLang="en-US" sz="2400" b="1" dirty="0">
                  <a:latin typeface="Times New Roman" panose="02020603050405020304" pitchFamily="2" charset="0"/>
                  <a:ea typeface="宋体" panose="02010600030101010101"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2402">
                                            <p:txEl>
                                              <p:charRg st="0" end="27"/>
                                            </p:txEl>
                                          </p:spTgt>
                                        </p:tgtEl>
                                        <p:attrNameLst>
                                          <p:attrName>style.visibility</p:attrName>
                                        </p:attrNameLst>
                                      </p:cBhvr>
                                      <p:to>
                                        <p:strVal val="visible"/>
                                      </p:to>
                                    </p:set>
                                    <p:anim calcmode="lin" valueType="num">
                                      <p:cBhvr additive="base">
                                        <p:cTn id="7" dur="500" fill="hold"/>
                                        <p:tgtEl>
                                          <p:spTgt spid="742402">
                                            <p:txEl>
                                              <p:charRg st="0" end="2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42402">
                                            <p:txEl>
                                              <p:charRg st="0" end="2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42402">
                                            <p:txEl>
                                              <p:charRg st="27" end="47"/>
                                            </p:txEl>
                                          </p:spTgt>
                                        </p:tgtEl>
                                        <p:attrNameLst>
                                          <p:attrName>style.visibility</p:attrName>
                                        </p:attrNameLst>
                                      </p:cBhvr>
                                      <p:to>
                                        <p:strVal val="visible"/>
                                      </p:to>
                                    </p:set>
                                    <p:anim calcmode="lin" valueType="num">
                                      <p:cBhvr additive="base">
                                        <p:cTn id="13" dur="500" fill="hold"/>
                                        <p:tgtEl>
                                          <p:spTgt spid="742402">
                                            <p:txEl>
                                              <p:charRg st="27" end="4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42402">
                                            <p:txEl>
                                              <p:charRg st="27" end="4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42428">
                                            <p:txEl>
                                              <p:charRg st="0" end="30"/>
                                            </p:txEl>
                                          </p:spTgt>
                                        </p:tgtEl>
                                        <p:attrNameLst>
                                          <p:attrName>style.visibility</p:attrName>
                                        </p:attrNameLst>
                                      </p:cBhvr>
                                      <p:to>
                                        <p:strVal val="visible"/>
                                      </p:to>
                                    </p:set>
                                    <p:anim calcmode="lin" valueType="num">
                                      <p:cBhvr additive="base">
                                        <p:cTn id="19" dur="500" fill="hold"/>
                                        <p:tgtEl>
                                          <p:spTgt spid="742428">
                                            <p:txEl>
                                              <p:charRg st="0" end="3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42428">
                                            <p:txEl>
                                              <p:charRg st="0" end="3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42443">
                                            <p:txEl>
                                              <p:charRg st="0" end="23"/>
                                            </p:txEl>
                                          </p:spTgt>
                                        </p:tgtEl>
                                        <p:attrNameLst>
                                          <p:attrName>style.visibility</p:attrName>
                                        </p:attrNameLst>
                                      </p:cBhvr>
                                      <p:to>
                                        <p:strVal val="visible"/>
                                      </p:to>
                                    </p:set>
                                    <p:anim calcmode="lin" valueType="num">
                                      <p:cBhvr additive="base">
                                        <p:cTn id="25" dur="500" fill="hold"/>
                                        <p:tgtEl>
                                          <p:spTgt spid="742443">
                                            <p:txEl>
                                              <p:charRg st="0" end="2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42443">
                                            <p:txEl>
                                              <p:charRg st="0" end="2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2402" grpId="0" bldLvl="5" build="p"/>
      <p:bldP spid="742428" grpId="0" bldLvl="5" build="p"/>
      <p:bldP spid="742443" grpId="0" bldLvl="5"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3426" name="标题 743425"/>
          <p:cNvSpPr>
            <a:spLocks noGrp="1"/>
          </p:cNvSpPr>
          <p:nvPr>
            <p:ph type="title"/>
          </p:nvPr>
        </p:nvSpPr>
        <p:spPr>
          <a:xfrm>
            <a:off x="3657600" y="214313"/>
            <a:ext cx="4343400" cy="838200"/>
          </a:xfrm>
        </p:spPr>
        <p:txBody>
          <a:bodyPr vert="horz" wrap="square" lIns="92075" tIns="46038" rIns="92075" bIns="46038" anchor="ctr"/>
          <a:p>
            <a:pPr fontAlgn="base"/>
            <a:r>
              <a:rPr lang="zh-CN" altLang="en-US" sz="5400" b="1" strike="noStrike" noProof="1">
                <a:ea typeface="楷体_GB2312" pitchFamily="1" charset="-122"/>
              </a:rPr>
              <a:t>习 题 九</a:t>
            </a:r>
            <a:endParaRPr lang="zh-CN" altLang="en-US" sz="5400" b="1" strike="noStrike" noProof="1">
              <a:ea typeface="楷体_GB2312" pitchFamily="1" charset="-122"/>
            </a:endParaRPr>
          </a:p>
        </p:txBody>
      </p:sp>
      <p:sp>
        <p:nvSpPr>
          <p:cNvPr id="697346" name="文本占位符 743426"/>
          <p:cNvSpPr>
            <a:spLocks noGrp="1"/>
          </p:cNvSpPr>
          <p:nvPr>
            <p:ph idx="1"/>
          </p:nvPr>
        </p:nvSpPr>
        <p:spPr>
          <a:xfrm>
            <a:off x="1676400" y="1231900"/>
            <a:ext cx="8812213" cy="5292725"/>
          </a:xfrm>
        </p:spPr>
        <p:txBody>
          <a:bodyPr wrap="square" lIns="92075" tIns="46038" rIns="92075" bIns="46038" anchor="t"/>
          <a:p>
            <a:pPr marL="0" indent="355600">
              <a:lnSpc>
                <a:spcPct val="110000"/>
              </a:lnSpc>
              <a:buNone/>
            </a:pPr>
            <a:r>
              <a:rPr lang="zh-CN" altLang="en-US" sz="2800" b="1" dirty="0"/>
              <a:t>⑴  对于一个有</a:t>
            </a:r>
            <a:r>
              <a:rPr lang="en-US" altLang="x-none" sz="2800" b="1" dirty="0"/>
              <a:t>n</a:t>
            </a:r>
            <a:r>
              <a:rPr lang="zh-CN" altLang="en-US" sz="2800" b="1" dirty="0"/>
              <a:t>个元素的线性表，若采用顺序查找方法时的平均查找长度是什么？若结点是有序的，则采用折半查找法是的平均查找长度是什么</a:t>
            </a:r>
            <a:r>
              <a:rPr lang="en-US" altLang="x-none" sz="2800" b="1" dirty="0"/>
              <a:t>? </a:t>
            </a:r>
            <a:endParaRPr lang="en-US" altLang="x-none" sz="2800" b="1" dirty="0"/>
          </a:p>
          <a:p>
            <a:pPr marL="0" indent="355600">
              <a:lnSpc>
                <a:spcPct val="110000"/>
              </a:lnSpc>
              <a:buNone/>
            </a:pPr>
            <a:r>
              <a:rPr lang="en-US" altLang="x-none" sz="2800" b="1" dirty="0"/>
              <a:t>⑵ </a:t>
            </a:r>
            <a:r>
              <a:rPr lang="zh-CN" altLang="en-US" sz="2800" b="1" dirty="0"/>
              <a:t>设查找表采用单链表存储，请分别写出对该表进行顺序查找的静态查找和动态查找的算法。</a:t>
            </a:r>
            <a:endParaRPr lang="zh-CN" altLang="en-US" sz="2800" b="1" dirty="0"/>
          </a:p>
          <a:p>
            <a:pPr marL="0" indent="355600">
              <a:lnSpc>
                <a:spcPct val="110000"/>
              </a:lnSpc>
              <a:buNone/>
            </a:pPr>
            <a:r>
              <a:rPr lang="zh-CN" altLang="en-US" sz="2800" b="1" dirty="0"/>
              <a:t>⑶ 设二叉排序树中的关键字互不相同：则</a:t>
            </a:r>
            <a:endParaRPr lang="zh-CN" altLang="en-US" sz="2800" b="1" dirty="0"/>
          </a:p>
          <a:p>
            <a:pPr marL="723900" lvl="1" indent="0">
              <a:lnSpc>
                <a:spcPct val="110000"/>
              </a:lnSpc>
              <a:buNone/>
            </a:pPr>
            <a:r>
              <a:rPr lang="zh-CN" altLang="en-US" b="1" dirty="0"/>
              <a:t>① 最小元素无左孩子，最大元素无右孩子，此命题是否正确？</a:t>
            </a:r>
            <a:endParaRPr lang="zh-CN" altLang="en-US" b="1" dirty="0"/>
          </a:p>
          <a:p>
            <a:pPr marL="723900" lvl="1" indent="0">
              <a:lnSpc>
                <a:spcPct val="110000"/>
              </a:lnSpc>
              <a:buNone/>
            </a:pPr>
            <a:r>
              <a:rPr lang="zh-CN" altLang="en-US" b="1" dirty="0"/>
              <a:t>② 最大和最小元素一定是叶子结点吗？</a:t>
            </a:r>
            <a:endParaRPr lang="zh-CN" altLang="en-US" b="1" dirty="0"/>
          </a:p>
          <a:p>
            <a:pPr marL="723900" lvl="1" indent="0">
              <a:lnSpc>
                <a:spcPct val="110000"/>
              </a:lnSpc>
              <a:buNone/>
            </a:pPr>
            <a:r>
              <a:rPr lang="zh-CN" altLang="en-US" b="1" dirty="0"/>
              <a:t>③ 一个新结点总是插入在叶子结点上吗？</a:t>
            </a:r>
            <a:endParaRPr lang="zh-CN" altLang="en-US" sz="2400" b="1"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8369" name="文本占位符 744449"/>
          <p:cNvSpPr>
            <a:spLocks noGrp="1"/>
          </p:cNvSpPr>
          <p:nvPr>
            <p:ph idx="1"/>
          </p:nvPr>
        </p:nvSpPr>
        <p:spPr>
          <a:xfrm>
            <a:off x="1676400" y="152400"/>
            <a:ext cx="8812213" cy="6324600"/>
          </a:xfrm>
        </p:spPr>
        <p:txBody>
          <a:bodyPr wrap="square" lIns="92075" tIns="46038" rIns="92075" bIns="46038" anchor="t"/>
          <a:p>
            <a:pPr marL="0" indent="355600">
              <a:lnSpc>
                <a:spcPct val="110000"/>
              </a:lnSpc>
              <a:spcAft>
                <a:spcPct val="10000"/>
              </a:spcAft>
              <a:buNone/>
            </a:pPr>
            <a:r>
              <a:rPr lang="zh-CN" altLang="en-US" sz="2800" b="1" dirty="0">
                <a:latin typeface="宋体" panose="02010600030101010101" pitchFamily="2" charset="-122"/>
              </a:rPr>
              <a:t>⑷ 试比较哈希表构造时几种冲突处理方法的优点和缺点。</a:t>
            </a:r>
            <a:endParaRPr lang="zh-CN" altLang="en-US" sz="2800" b="1" dirty="0">
              <a:latin typeface="宋体" panose="02010600030101010101" pitchFamily="2" charset="-122"/>
            </a:endParaRPr>
          </a:p>
          <a:p>
            <a:pPr marL="0" indent="355600">
              <a:lnSpc>
                <a:spcPct val="110000"/>
              </a:lnSpc>
              <a:buNone/>
            </a:pPr>
            <a:r>
              <a:rPr lang="zh-CN" altLang="en-US" sz="2800" b="1" dirty="0">
                <a:latin typeface="宋体" panose="02010600030101010101" pitchFamily="2" charset="-122"/>
              </a:rPr>
              <a:t>⑸ 将关键字序列</a:t>
            </a:r>
            <a:r>
              <a:rPr lang="en-US" altLang="x-none" sz="2800" b="1" dirty="0"/>
              <a:t>(10, 2, 26, 4, 18, 24, 21, 15, 8, 23, 5, 12, 14)</a:t>
            </a:r>
            <a:r>
              <a:rPr lang="zh-CN" altLang="en-US" sz="2800" b="1" dirty="0"/>
              <a:t>依次插入到初态为空的</a:t>
            </a:r>
            <a:r>
              <a:rPr lang="zh-CN" altLang="en-US" sz="2800" b="1" dirty="0">
                <a:latin typeface="宋体" panose="02010600030101010101" pitchFamily="2" charset="-122"/>
              </a:rPr>
              <a:t>二叉排序树中，请画出所得到的树</a:t>
            </a:r>
            <a:r>
              <a:rPr lang="en-US" altLang="x-none" sz="2800" b="1" dirty="0"/>
              <a:t>T</a:t>
            </a:r>
            <a:r>
              <a:rPr lang="zh-CN" altLang="en-US" sz="2800" b="1" dirty="0">
                <a:latin typeface="宋体" panose="02010600030101010101" pitchFamily="2" charset="-122"/>
              </a:rPr>
              <a:t>；</a:t>
            </a:r>
            <a:r>
              <a:rPr lang="zh-CN" altLang="en-US" sz="2800" b="1" dirty="0"/>
              <a:t> 然后画出删除</a:t>
            </a:r>
            <a:r>
              <a:rPr lang="en-US" altLang="x-none" sz="2800" b="1" dirty="0"/>
              <a:t>10</a:t>
            </a:r>
            <a:r>
              <a:rPr lang="zh-CN" altLang="en-US" sz="2800" b="1" dirty="0"/>
              <a:t>之后的</a:t>
            </a:r>
            <a:r>
              <a:rPr lang="zh-CN" altLang="en-US" sz="2800" b="1" dirty="0">
                <a:latin typeface="宋体" panose="02010600030101010101" pitchFamily="2" charset="-122"/>
              </a:rPr>
              <a:t>二叉排序树</a:t>
            </a:r>
            <a:r>
              <a:rPr lang="en-US" altLang="x-none" sz="2800" b="1" dirty="0"/>
              <a:t>T</a:t>
            </a:r>
            <a:r>
              <a:rPr lang="en-US" altLang="x-none" sz="2800" b="1" baseline="-20000" dirty="0"/>
              <a:t>1 </a:t>
            </a:r>
            <a:r>
              <a:rPr lang="zh-CN" altLang="en-US" sz="2800" b="1" dirty="0">
                <a:latin typeface="宋体" panose="02010600030101010101" pitchFamily="2" charset="-122"/>
              </a:rPr>
              <a:t>；</a:t>
            </a:r>
            <a:r>
              <a:rPr lang="zh-CN" altLang="en-US" sz="2800" b="1" baseline="-20000" dirty="0"/>
              <a:t> </a:t>
            </a:r>
            <a:r>
              <a:rPr lang="zh-CN" altLang="en-US" sz="2800" b="1" dirty="0"/>
              <a:t>若再将</a:t>
            </a:r>
            <a:r>
              <a:rPr lang="en-US" altLang="x-none" sz="2800" b="1" dirty="0"/>
              <a:t>10</a:t>
            </a:r>
            <a:r>
              <a:rPr lang="zh-CN" altLang="en-US" sz="2800" b="1" dirty="0"/>
              <a:t>插入到</a:t>
            </a:r>
            <a:r>
              <a:rPr lang="en-US" altLang="x-none" sz="2800" b="1" dirty="0"/>
              <a:t>T</a:t>
            </a:r>
            <a:r>
              <a:rPr lang="en-US" altLang="x-none" sz="2800" b="1" baseline="-20000" dirty="0"/>
              <a:t>1</a:t>
            </a:r>
            <a:r>
              <a:rPr lang="zh-CN" altLang="en-US" sz="2800" b="1" dirty="0"/>
              <a:t>中得到的二</a:t>
            </a:r>
            <a:r>
              <a:rPr lang="zh-CN" altLang="en-US" sz="2800" b="1" dirty="0">
                <a:latin typeface="宋体" panose="02010600030101010101" pitchFamily="2" charset="-122"/>
              </a:rPr>
              <a:t>叉排序树</a:t>
            </a:r>
            <a:r>
              <a:rPr lang="en-US" altLang="x-none" sz="2800" b="1" dirty="0"/>
              <a:t>T</a:t>
            </a:r>
            <a:r>
              <a:rPr lang="en-US" altLang="x-none" sz="2800" b="1" baseline="-20000" dirty="0"/>
              <a:t>2</a:t>
            </a:r>
            <a:r>
              <a:rPr lang="zh-CN" altLang="en-US" sz="2800" b="1" dirty="0"/>
              <a:t>是否与</a:t>
            </a:r>
            <a:r>
              <a:rPr lang="en-US" altLang="x-none" sz="2800" b="1" dirty="0"/>
              <a:t>T</a:t>
            </a:r>
            <a:r>
              <a:rPr lang="en-US" altLang="x-none" sz="2800" b="1" baseline="-20000" dirty="0"/>
              <a:t>1</a:t>
            </a:r>
            <a:r>
              <a:rPr lang="zh-CN" altLang="en-US" sz="2800" b="1" dirty="0"/>
              <a:t>相同</a:t>
            </a:r>
            <a:r>
              <a:rPr lang="en-US" altLang="x-none" sz="2800" b="1" dirty="0"/>
              <a:t>?</a:t>
            </a:r>
            <a:r>
              <a:rPr lang="en-US" altLang="x-none" sz="2800" b="1" dirty="0">
                <a:latin typeface="宋体" panose="02010600030101010101" pitchFamily="2" charset="-122"/>
              </a:rPr>
              <a:t> </a:t>
            </a:r>
            <a:r>
              <a:rPr lang="zh-CN" altLang="en-US" sz="2800" b="1" dirty="0">
                <a:latin typeface="宋体" panose="02010600030101010101" pitchFamily="2" charset="-122"/>
              </a:rPr>
              <a:t>请给出</a:t>
            </a:r>
            <a:r>
              <a:rPr lang="en-US" altLang="x-none" sz="2800" b="1" dirty="0"/>
              <a:t>T</a:t>
            </a:r>
            <a:r>
              <a:rPr lang="en-US" altLang="x-none" sz="2800" b="1" baseline="-20000" dirty="0"/>
              <a:t>2</a:t>
            </a:r>
            <a:r>
              <a:rPr lang="zh-CN" altLang="en-US" sz="2800" b="1" dirty="0">
                <a:latin typeface="宋体" panose="02010600030101010101" pitchFamily="2" charset="-122"/>
              </a:rPr>
              <a:t>的先序</a:t>
            </a:r>
            <a:r>
              <a:rPr lang="zh-CN" altLang="en-US" sz="2800" b="1" dirty="0"/>
              <a:t>、</a:t>
            </a:r>
            <a:r>
              <a:rPr lang="zh-CN" altLang="en-US" sz="2800" b="1" dirty="0">
                <a:latin typeface="宋体" panose="02010600030101010101" pitchFamily="2" charset="-122"/>
              </a:rPr>
              <a:t>中序和后序序列。</a:t>
            </a:r>
            <a:endParaRPr lang="zh-CN" altLang="en-US" sz="2800" b="1" dirty="0">
              <a:latin typeface="宋体" panose="02010600030101010101" pitchFamily="2" charset="-122"/>
            </a:endParaRPr>
          </a:p>
          <a:p>
            <a:pPr marL="0" indent="355600">
              <a:lnSpc>
                <a:spcPct val="110000"/>
              </a:lnSpc>
              <a:buNone/>
            </a:pPr>
            <a:r>
              <a:rPr lang="zh-CN" altLang="en-US" sz="2800" b="1" dirty="0">
                <a:latin typeface="宋体" panose="02010600030101010101" pitchFamily="2" charset="-122"/>
              </a:rPr>
              <a:t>⑹ 设有关键字序列为：</a:t>
            </a:r>
            <a:r>
              <a:rPr lang="en-US" altLang="x-none" sz="2800" b="1" dirty="0"/>
              <a:t>(Dec, Feb, Nov, Oct, June, Sept, Aug, Apr, May, July, Jan, Mar) </a:t>
            </a:r>
            <a:r>
              <a:rPr lang="zh-CN" altLang="en-US" sz="2800" b="1" dirty="0">
                <a:latin typeface="宋体" panose="02010600030101010101" pitchFamily="2" charset="-122"/>
              </a:rPr>
              <a:t>，请手工构造一棵二叉排序树。该树是</a:t>
            </a:r>
            <a:r>
              <a:rPr lang="zh-CN" altLang="en-US" sz="2800" b="1" dirty="0"/>
              <a:t>平衡二</a:t>
            </a:r>
            <a:r>
              <a:rPr lang="zh-CN" altLang="en-US" sz="2800" b="1" dirty="0">
                <a:latin typeface="宋体" panose="02010600030101010101" pitchFamily="2" charset="-122"/>
              </a:rPr>
              <a:t>叉排序树</a:t>
            </a:r>
            <a:r>
              <a:rPr lang="en-US" altLang="x-none" sz="2800" b="1" dirty="0"/>
              <a:t>?</a:t>
            </a:r>
            <a:r>
              <a:rPr lang="en-US" altLang="x-none" sz="2800" b="1" dirty="0">
                <a:latin typeface="宋体" panose="02010600030101010101" pitchFamily="2" charset="-122"/>
              </a:rPr>
              <a:t> </a:t>
            </a:r>
            <a:r>
              <a:rPr lang="zh-CN" altLang="en-US" sz="2800" b="1" dirty="0">
                <a:latin typeface="宋体" panose="02010600030101010101" pitchFamily="2" charset="-122"/>
              </a:rPr>
              <a:t>若不是，请为其构造一棵平衡二叉排序树。</a:t>
            </a:r>
            <a:endParaRPr lang="zh-CN" altLang="en-US" sz="2800" b="1" dirty="0">
              <a:latin typeface="宋体" panose="02010600030101010101" pitchFamily="2" charset="-122"/>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9393" name="文本占位符 745473"/>
          <p:cNvSpPr>
            <a:spLocks noGrp="1"/>
          </p:cNvSpPr>
          <p:nvPr>
            <p:ph idx="1"/>
          </p:nvPr>
        </p:nvSpPr>
        <p:spPr>
          <a:xfrm>
            <a:off x="1676400" y="152400"/>
            <a:ext cx="8812213" cy="6629400"/>
          </a:xfrm>
        </p:spPr>
        <p:txBody>
          <a:bodyPr wrap="square" lIns="92075" tIns="46038" rIns="92075" bIns="46038" anchor="t"/>
          <a:p>
            <a:pPr marL="0" indent="355600">
              <a:spcBef>
                <a:spcPct val="10000"/>
              </a:spcBef>
              <a:buNone/>
            </a:pPr>
            <a:r>
              <a:rPr lang="zh-CN" altLang="en-US" sz="2800" b="1" dirty="0">
                <a:latin typeface="宋体" panose="02010600030101010101" pitchFamily="2" charset="-122"/>
              </a:rPr>
              <a:t>⑺ 设关键字序列是</a:t>
            </a:r>
            <a:r>
              <a:rPr lang="en-US" altLang="x-none" sz="2800" b="1" dirty="0"/>
              <a:t>(19, 14, 23, 01, 68, 84, 27, 55, 11, 34, 79)</a:t>
            </a:r>
            <a:r>
              <a:rPr lang="zh-CN" altLang="en-US" sz="2800" b="1" dirty="0">
                <a:latin typeface="宋体" panose="02010600030101010101" pitchFamily="2" charset="-122"/>
              </a:rPr>
              <a:t>，散列表长度是</a:t>
            </a:r>
            <a:r>
              <a:rPr lang="en-US" altLang="x-none" sz="2800" b="1" dirty="0"/>
              <a:t>11</a:t>
            </a:r>
            <a:r>
              <a:rPr lang="zh-CN" altLang="en-US" sz="2800" b="1" dirty="0">
                <a:latin typeface="宋体" panose="02010600030101010101" pitchFamily="2" charset="-122"/>
              </a:rPr>
              <a:t>，散列函数是</a:t>
            </a:r>
            <a:r>
              <a:rPr lang="en-US" altLang="x-none" sz="2800" b="1" dirty="0"/>
              <a:t>H(key)=key  MOD  11</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723900" lvl="1" indent="0">
              <a:spcBef>
                <a:spcPct val="10000"/>
              </a:spcBef>
              <a:buNone/>
            </a:pPr>
            <a:r>
              <a:rPr lang="zh-CN" altLang="en-US" b="1" dirty="0">
                <a:latin typeface="宋体" panose="02010600030101010101" pitchFamily="2" charset="-122"/>
              </a:rPr>
              <a:t>① 采用开放地址法的线性探测方法解决冲突，</a:t>
            </a:r>
            <a:r>
              <a:rPr lang="zh-CN" altLang="en-US" b="1" dirty="0"/>
              <a:t>请构造该关键字序列的哈希表</a:t>
            </a:r>
            <a:r>
              <a:rPr lang="zh-CN" altLang="en-US" b="1" dirty="0">
                <a:latin typeface="宋体" panose="02010600030101010101" pitchFamily="2" charset="-122"/>
              </a:rPr>
              <a:t>。</a:t>
            </a:r>
            <a:endParaRPr lang="zh-CN" altLang="en-US" b="1" dirty="0">
              <a:latin typeface="宋体" panose="02010600030101010101" pitchFamily="2" charset="-122"/>
            </a:endParaRPr>
          </a:p>
          <a:p>
            <a:pPr marL="723900" lvl="1" indent="0">
              <a:spcBef>
                <a:spcPct val="10000"/>
              </a:spcBef>
              <a:buNone/>
            </a:pPr>
            <a:r>
              <a:rPr lang="zh-CN" altLang="en-US" b="1" dirty="0">
                <a:latin typeface="宋体" panose="02010600030101010101" pitchFamily="2" charset="-122"/>
              </a:rPr>
              <a:t>② 采用开放地址法的二次探测方法解决冲突，</a:t>
            </a:r>
            <a:r>
              <a:rPr lang="zh-CN" altLang="en-US" b="1" dirty="0"/>
              <a:t>请构造该关键字序列的哈希表</a:t>
            </a:r>
            <a:r>
              <a:rPr lang="zh-CN" altLang="en-US" b="1" dirty="0">
                <a:latin typeface="宋体" panose="02010600030101010101" pitchFamily="2" charset="-122"/>
              </a:rPr>
              <a:t>。</a:t>
            </a:r>
            <a:endParaRPr lang="zh-CN" altLang="en-US" b="1" dirty="0">
              <a:latin typeface="宋体" panose="02010600030101010101" pitchFamily="2" charset="-122"/>
            </a:endParaRPr>
          </a:p>
          <a:p>
            <a:pPr marL="0" indent="355600">
              <a:spcBef>
                <a:spcPct val="10000"/>
              </a:spcBef>
              <a:buNone/>
            </a:pPr>
            <a:r>
              <a:rPr lang="zh-CN" altLang="en-US" sz="2800" b="1" dirty="0">
                <a:latin typeface="宋体" panose="02010600030101010101" pitchFamily="2" charset="-122"/>
              </a:rPr>
              <a:t>⑻ 试比较线性索引和树形索引的优点和缺点。</a:t>
            </a:r>
            <a:endParaRPr lang="zh-CN" altLang="en-US" sz="2800" b="1" dirty="0">
              <a:latin typeface="宋体" panose="02010600030101010101" pitchFamily="2" charset="-122"/>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0417" name="文本占位符 746497"/>
          <p:cNvSpPr>
            <a:spLocks noGrp="1"/>
          </p:cNvSpPr>
          <p:nvPr>
            <p:ph idx="1"/>
          </p:nvPr>
        </p:nvSpPr>
        <p:spPr>
          <a:xfrm>
            <a:off x="1676400" y="152400"/>
            <a:ext cx="8812213" cy="4500563"/>
          </a:xfrm>
        </p:spPr>
        <p:txBody>
          <a:bodyPr wrap="square" lIns="92075" tIns="46038" rIns="92075" bIns="46038" anchor="t"/>
          <a:p>
            <a:pPr marL="0" indent="355600">
              <a:lnSpc>
                <a:spcPct val="110000"/>
              </a:lnSpc>
              <a:spcBef>
                <a:spcPct val="10000"/>
              </a:spcBef>
              <a:buNone/>
            </a:pPr>
            <a:r>
              <a:rPr lang="zh-CN" altLang="en-US" sz="2800" b="1" dirty="0">
                <a:latin typeface="宋体" panose="02010600030101010101" pitchFamily="2" charset="-122"/>
              </a:rPr>
              <a:t>⑼ 设关键字序列是</a:t>
            </a:r>
            <a:r>
              <a:rPr lang="en-US" altLang="x-none" sz="2800" b="1" dirty="0"/>
              <a:t>(19, 24, 23, 17, 38, 04, 27, 51, 31, 34, 69)</a:t>
            </a:r>
            <a:r>
              <a:rPr lang="zh-CN" altLang="en-US" sz="2800" b="1" dirty="0">
                <a:latin typeface="宋体" panose="02010600030101010101" pitchFamily="2" charset="-122"/>
              </a:rPr>
              <a:t>，散列表长度是</a:t>
            </a:r>
            <a:r>
              <a:rPr lang="en-US" altLang="x-none" sz="2800" b="1" dirty="0"/>
              <a:t>11</a:t>
            </a:r>
            <a:r>
              <a:rPr lang="zh-CN" altLang="en-US" sz="2800" b="1" dirty="0">
                <a:latin typeface="宋体" panose="02010600030101010101" pitchFamily="2" charset="-122"/>
              </a:rPr>
              <a:t>，散列函数是</a:t>
            </a:r>
            <a:r>
              <a:rPr lang="en-US" altLang="x-none" sz="2800" b="1" dirty="0"/>
              <a:t>H(key)=key  MOD  11</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723900" lvl="1" indent="0">
              <a:lnSpc>
                <a:spcPct val="110000"/>
              </a:lnSpc>
              <a:spcBef>
                <a:spcPct val="10000"/>
              </a:spcBef>
              <a:buNone/>
            </a:pPr>
            <a:r>
              <a:rPr lang="zh-CN" altLang="en-US" b="1" dirty="0">
                <a:latin typeface="宋体" panose="02010600030101010101" pitchFamily="2" charset="-122"/>
              </a:rPr>
              <a:t>① 采用开放地址法的线性探测方法解决冲突，</a:t>
            </a:r>
            <a:r>
              <a:rPr lang="zh-CN" altLang="en-US" b="1" dirty="0"/>
              <a:t>请构造该关键字序列的哈希表</a:t>
            </a:r>
            <a:r>
              <a:rPr lang="zh-CN" altLang="en-US" b="1" dirty="0">
                <a:latin typeface="宋体" panose="02010600030101010101" pitchFamily="2" charset="-122"/>
              </a:rPr>
              <a:t>。</a:t>
            </a:r>
            <a:endParaRPr lang="zh-CN" altLang="en-US" b="1" dirty="0">
              <a:latin typeface="宋体" panose="02010600030101010101" pitchFamily="2" charset="-122"/>
            </a:endParaRPr>
          </a:p>
          <a:p>
            <a:pPr marL="723900" lvl="1" indent="0">
              <a:lnSpc>
                <a:spcPct val="110000"/>
              </a:lnSpc>
              <a:spcBef>
                <a:spcPct val="10000"/>
              </a:spcBef>
              <a:buNone/>
            </a:pPr>
            <a:r>
              <a:rPr lang="zh-CN" altLang="en-US" b="1" dirty="0">
                <a:latin typeface="宋体" panose="02010600030101010101" pitchFamily="2" charset="-122"/>
              </a:rPr>
              <a:t>② 求出在等概率情况下，该方法的查找成功和不成功的平均查找长度</a:t>
            </a:r>
            <a:r>
              <a:rPr lang="en-US" altLang="x-none" b="1" dirty="0"/>
              <a:t>ASL</a:t>
            </a:r>
            <a:r>
              <a:rPr lang="zh-CN" altLang="en-US" b="1" dirty="0">
                <a:latin typeface="宋体" panose="02010600030101010101" pitchFamily="2" charset="-122"/>
              </a:rPr>
              <a:t>。</a:t>
            </a:r>
            <a:endParaRPr lang="zh-CN" altLang="en-US" b="1" dirty="0">
              <a:latin typeface="宋体" panose="02010600030101010101" pitchFamily="2" charset="-122"/>
            </a:endParaRPr>
          </a:p>
          <a:p>
            <a:pPr marL="0" indent="355600">
              <a:lnSpc>
                <a:spcPct val="110000"/>
              </a:lnSpc>
              <a:spcBef>
                <a:spcPct val="10000"/>
              </a:spcBef>
              <a:buNone/>
            </a:pPr>
            <a:r>
              <a:rPr lang="zh-CN" altLang="en-US" sz="2800" b="1" dirty="0">
                <a:latin typeface="宋体" panose="02010600030101010101" pitchFamily="2" charset="-122"/>
              </a:rPr>
              <a:t>⑽ 下图是一棵</a:t>
            </a:r>
            <a:r>
              <a:rPr lang="en-US" altLang="x-none" sz="2800" b="1" dirty="0"/>
              <a:t>3</a:t>
            </a:r>
            <a:r>
              <a:rPr lang="zh-CN" altLang="en-US" sz="2800" b="1" dirty="0"/>
              <a:t>阶</a:t>
            </a:r>
            <a:r>
              <a:rPr lang="en-US" altLang="x-none" sz="2800" b="1" dirty="0"/>
              <a:t>B_</a:t>
            </a:r>
            <a:r>
              <a:rPr lang="zh-CN" altLang="en-US" sz="2800" b="1" dirty="0"/>
              <a:t>树</a:t>
            </a:r>
            <a:r>
              <a:rPr lang="zh-CN" altLang="en-US" sz="2800" b="1" dirty="0">
                <a:latin typeface="宋体" panose="02010600030101010101" pitchFamily="2" charset="-122"/>
              </a:rPr>
              <a:t>，请画出插入关键字</a:t>
            </a:r>
            <a:r>
              <a:rPr lang="en-US" altLang="x-none" sz="2800" b="1" dirty="0"/>
              <a:t>B,L,P,Q</a:t>
            </a:r>
            <a:r>
              <a:rPr lang="zh-CN" altLang="en-US" sz="2800" b="1" dirty="0">
                <a:latin typeface="宋体" panose="02010600030101010101" pitchFamily="2" charset="-122"/>
              </a:rPr>
              <a:t>后的树形。</a:t>
            </a:r>
            <a:endParaRPr lang="zh-CN" altLang="en-US" sz="2800" b="1" dirty="0">
              <a:latin typeface="宋体" panose="02010600030101010101" pitchFamily="2" charset="-122"/>
            </a:endParaRPr>
          </a:p>
        </p:txBody>
      </p:sp>
      <p:grpSp>
        <p:nvGrpSpPr>
          <p:cNvPr id="700418" name="组合 746498"/>
          <p:cNvGrpSpPr/>
          <p:nvPr/>
        </p:nvGrpSpPr>
        <p:grpSpPr>
          <a:xfrm>
            <a:off x="3013075" y="4826000"/>
            <a:ext cx="5292725" cy="1843088"/>
            <a:chOff x="0" y="0"/>
            <a:chExt cx="3334" cy="1161"/>
          </a:xfrm>
        </p:grpSpPr>
        <p:sp>
          <p:nvSpPr>
            <p:cNvPr id="700419" name="椭圆 746499"/>
            <p:cNvSpPr/>
            <p:nvPr/>
          </p:nvSpPr>
          <p:spPr>
            <a:xfrm>
              <a:off x="1294" y="0"/>
              <a:ext cx="453" cy="249"/>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G</a:t>
              </a:r>
              <a:endParaRPr lang="en-US" altLang="x-none" sz="2400" b="1" dirty="0">
                <a:latin typeface="Times New Roman" panose="02020603050405020304" pitchFamily="2" charset="0"/>
                <a:ea typeface="宋体" panose="02010600030101010101" pitchFamily="2" charset="-122"/>
              </a:endParaRPr>
            </a:p>
          </p:txBody>
        </p:sp>
        <p:sp>
          <p:nvSpPr>
            <p:cNvPr id="700420" name="椭圆 746500"/>
            <p:cNvSpPr/>
            <p:nvPr/>
          </p:nvSpPr>
          <p:spPr>
            <a:xfrm>
              <a:off x="816" y="903"/>
              <a:ext cx="499" cy="249"/>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D E</a:t>
              </a:r>
              <a:endParaRPr lang="en-US" altLang="x-none" sz="2400" b="1" dirty="0">
                <a:latin typeface="Times New Roman" panose="02020603050405020304" pitchFamily="2" charset="0"/>
                <a:ea typeface="宋体" panose="02010600030101010101" pitchFamily="2" charset="-122"/>
              </a:endParaRPr>
            </a:p>
          </p:txBody>
        </p:sp>
        <p:sp>
          <p:nvSpPr>
            <p:cNvPr id="700421" name="椭圆 746501"/>
            <p:cNvSpPr/>
            <p:nvPr/>
          </p:nvSpPr>
          <p:spPr>
            <a:xfrm>
              <a:off x="2035" y="423"/>
              <a:ext cx="499" cy="249"/>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I M</a:t>
              </a:r>
              <a:endParaRPr lang="en-US" altLang="x-none" sz="2400" b="1" dirty="0">
                <a:latin typeface="Times New Roman" panose="02020603050405020304" pitchFamily="2" charset="0"/>
                <a:ea typeface="宋体" panose="02010600030101010101" pitchFamily="2" charset="-122"/>
              </a:endParaRPr>
            </a:p>
          </p:txBody>
        </p:sp>
        <p:sp>
          <p:nvSpPr>
            <p:cNvPr id="700422" name="椭圆 746502"/>
            <p:cNvSpPr/>
            <p:nvPr/>
          </p:nvSpPr>
          <p:spPr>
            <a:xfrm>
              <a:off x="475" y="367"/>
              <a:ext cx="453" cy="249"/>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C</a:t>
              </a:r>
              <a:endParaRPr lang="en-US" altLang="x-none" sz="2400" b="1" dirty="0">
                <a:latin typeface="Times New Roman" panose="02020603050405020304" pitchFamily="2" charset="0"/>
                <a:ea typeface="宋体" panose="02010600030101010101" pitchFamily="2" charset="-122"/>
              </a:endParaRPr>
            </a:p>
          </p:txBody>
        </p:sp>
        <p:sp>
          <p:nvSpPr>
            <p:cNvPr id="700423" name="椭圆 746503"/>
            <p:cNvSpPr/>
            <p:nvPr/>
          </p:nvSpPr>
          <p:spPr>
            <a:xfrm>
              <a:off x="0" y="855"/>
              <a:ext cx="453" cy="249"/>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A</a:t>
              </a:r>
              <a:endParaRPr lang="en-US" altLang="x-none" sz="2400" b="1" dirty="0">
                <a:latin typeface="Times New Roman" panose="02020603050405020304" pitchFamily="2" charset="0"/>
                <a:ea typeface="宋体" panose="02010600030101010101" pitchFamily="2" charset="-122"/>
              </a:endParaRPr>
            </a:p>
          </p:txBody>
        </p:sp>
        <p:sp>
          <p:nvSpPr>
            <p:cNvPr id="700424" name="椭圆 746504"/>
            <p:cNvSpPr/>
            <p:nvPr/>
          </p:nvSpPr>
          <p:spPr>
            <a:xfrm>
              <a:off x="1555" y="912"/>
              <a:ext cx="453" cy="249"/>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H</a:t>
              </a:r>
              <a:endParaRPr lang="en-US" altLang="x-none" sz="2400" b="1" dirty="0">
                <a:latin typeface="Times New Roman" panose="02020603050405020304" pitchFamily="2" charset="0"/>
                <a:ea typeface="宋体" panose="02010600030101010101" pitchFamily="2" charset="-122"/>
              </a:endParaRPr>
            </a:p>
          </p:txBody>
        </p:sp>
        <p:sp>
          <p:nvSpPr>
            <p:cNvPr id="700425" name="椭圆 746505"/>
            <p:cNvSpPr/>
            <p:nvPr/>
          </p:nvSpPr>
          <p:spPr>
            <a:xfrm>
              <a:off x="2187" y="912"/>
              <a:ext cx="499" cy="249"/>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J K</a:t>
              </a:r>
              <a:endParaRPr lang="en-US" altLang="x-none" sz="2400" b="1" dirty="0">
                <a:latin typeface="Times New Roman" panose="02020603050405020304" pitchFamily="2" charset="0"/>
                <a:ea typeface="宋体" panose="02010600030101010101" pitchFamily="2" charset="-122"/>
              </a:endParaRPr>
            </a:p>
          </p:txBody>
        </p:sp>
        <p:sp>
          <p:nvSpPr>
            <p:cNvPr id="700426" name="椭圆 746506"/>
            <p:cNvSpPr/>
            <p:nvPr/>
          </p:nvSpPr>
          <p:spPr>
            <a:xfrm>
              <a:off x="2835" y="888"/>
              <a:ext cx="499" cy="249"/>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N O</a:t>
              </a:r>
              <a:endParaRPr lang="en-US" altLang="x-none" sz="2400" b="1" dirty="0">
                <a:latin typeface="Times New Roman" panose="02020603050405020304" pitchFamily="2" charset="0"/>
                <a:ea typeface="宋体" panose="02010600030101010101" pitchFamily="2" charset="-122"/>
              </a:endParaRPr>
            </a:p>
          </p:txBody>
        </p:sp>
        <p:sp>
          <p:nvSpPr>
            <p:cNvPr id="700427" name="直接连接符 746507"/>
            <p:cNvSpPr/>
            <p:nvPr/>
          </p:nvSpPr>
          <p:spPr>
            <a:xfrm flipH="1">
              <a:off x="835" y="200"/>
              <a:ext cx="512" cy="184"/>
            </a:xfrm>
            <a:prstGeom prst="line">
              <a:avLst/>
            </a:prstGeom>
            <a:ln w="19050" cap="flat" cmpd="sng">
              <a:solidFill>
                <a:schemeClr val="tx1"/>
              </a:solidFill>
              <a:prstDash val="solid"/>
              <a:round/>
              <a:headEnd type="none" w="med" len="med"/>
              <a:tailEnd type="none" w="med" len="med"/>
            </a:ln>
          </p:spPr>
        </p:sp>
        <p:sp>
          <p:nvSpPr>
            <p:cNvPr id="700428" name="直接连接符 746508"/>
            <p:cNvSpPr/>
            <p:nvPr/>
          </p:nvSpPr>
          <p:spPr>
            <a:xfrm>
              <a:off x="1699" y="192"/>
              <a:ext cx="528" cy="240"/>
            </a:xfrm>
            <a:prstGeom prst="line">
              <a:avLst/>
            </a:prstGeom>
            <a:ln w="19050" cap="flat" cmpd="sng">
              <a:solidFill>
                <a:schemeClr val="tx1"/>
              </a:solidFill>
              <a:prstDash val="solid"/>
              <a:round/>
              <a:headEnd type="none" w="med" len="med"/>
              <a:tailEnd type="none" w="med" len="med"/>
            </a:ln>
          </p:spPr>
        </p:sp>
        <p:sp>
          <p:nvSpPr>
            <p:cNvPr id="700429" name="直接连接符 746509"/>
            <p:cNvSpPr/>
            <p:nvPr/>
          </p:nvSpPr>
          <p:spPr>
            <a:xfrm flipH="1">
              <a:off x="240" y="615"/>
              <a:ext cx="384" cy="240"/>
            </a:xfrm>
            <a:prstGeom prst="line">
              <a:avLst/>
            </a:prstGeom>
            <a:ln w="19050" cap="flat" cmpd="sng">
              <a:solidFill>
                <a:schemeClr val="tx1"/>
              </a:solidFill>
              <a:prstDash val="solid"/>
              <a:round/>
              <a:headEnd type="none" w="med" len="med"/>
              <a:tailEnd type="none" w="med" len="med"/>
            </a:ln>
          </p:spPr>
        </p:sp>
        <p:sp>
          <p:nvSpPr>
            <p:cNvPr id="700430" name="直接连接符 746510"/>
            <p:cNvSpPr/>
            <p:nvPr/>
          </p:nvSpPr>
          <p:spPr>
            <a:xfrm>
              <a:off x="728" y="623"/>
              <a:ext cx="288" cy="288"/>
            </a:xfrm>
            <a:prstGeom prst="line">
              <a:avLst/>
            </a:prstGeom>
            <a:ln w="19050" cap="flat" cmpd="sng">
              <a:solidFill>
                <a:schemeClr val="tx1"/>
              </a:solidFill>
              <a:prstDash val="solid"/>
              <a:round/>
              <a:headEnd type="none" w="med" len="med"/>
              <a:tailEnd type="none" w="med" len="med"/>
            </a:ln>
          </p:spPr>
        </p:sp>
        <p:sp>
          <p:nvSpPr>
            <p:cNvPr id="700431" name="直接连接符 746511"/>
            <p:cNvSpPr/>
            <p:nvPr/>
          </p:nvSpPr>
          <p:spPr>
            <a:xfrm flipH="1">
              <a:off x="1739" y="632"/>
              <a:ext cx="384" cy="288"/>
            </a:xfrm>
            <a:prstGeom prst="line">
              <a:avLst/>
            </a:prstGeom>
            <a:ln w="19050" cap="flat" cmpd="sng">
              <a:solidFill>
                <a:schemeClr val="tx1"/>
              </a:solidFill>
              <a:prstDash val="solid"/>
              <a:round/>
              <a:headEnd type="none" w="med" len="med"/>
              <a:tailEnd type="none" w="med" len="med"/>
            </a:ln>
          </p:spPr>
        </p:sp>
        <p:sp>
          <p:nvSpPr>
            <p:cNvPr id="700432" name="直接连接符 746512"/>
            <p:cNvSpPr/>
            <p:nvPr/>
          </p:nvSpPr>
          <p:spPr>
            <a:xfrm>
              <a:off x="2275" y="672"/>
              <a:ext cx="144" cy="240"/>
            </a:xfrm>
            <a:prstGeom prst="line">
              <a:avLst/>
            </a:prstGeom>
            <a:ln w="19050" cap="flat" cmpd="sng">
              <a:solidFill>
                <a:schemeClr val="tx1"/>
              </a:solidFill>
              <a:prstDash val="solid"/>
              <a:round/>
              <a:headEnd type="none" w="med" len="med"/>
              <a:tailEnd type="none" w="med" len="med"/>
            </a:ln>
          </p:spPr>
        </p:sp>
        <p:sp>
          <p:nvSpPr>
            <p:cNvPr id="700433" name="直接连接符 746513"/>
            <p:cNvSpPr/>
            <p:nvPr/>
          </p:nvSpPr>
          <p:spPr>
            <a:xfrm>
              <a:off x="2435" y="648"/>
              <a:ext cx="624" cy="240"/>
            </a:xfrm>
            <a:prstGeom prst="line">
              <a:avLst/>
            </a:prstGeom>
            <a:ln w="19050" cap="flat" cmpd="sng">
              <a:solidFill>
                <a:schemeClr val="tx1"/>
              </a:solidFill>
              <a:prstDash val="solid"/>
              <a:round/>
              <a:headEnd type="none" w="med" len="med"/>
              <a:tailEnd type="none" w="med" len="med"/>
            </a:ln>
          </p:spPr>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4465" name="文本占位符 620545"/>
          <p:cNvSpPr>
            <a:spLocks noGrp="1"/>
          </p:cNvSpPr>
          <p:nvPr>
            <p:ph idx="1"/>
          </p:nvPr>
        </p:nvSpPr>
        <p:spPr>
          <a:xfrm>
            <a:off x="1676400" y="144463"/>
            <a:ext cx="8839200" cy="6524625"/>
          </a:xfrm>
        </p:spPr>
        <p:txBody>
          <a:bodyPr anchor="t"/>
          <a:p>
            <a:pPr marL="0" indent="0">
              <a:lnSpc>
                <a:spcPct val="110000"/>
              </a:lnSpc>
              <a:buNone/>
            </a:pPr>
            <a:r>
              <a:rPr lang="en-US" altLang="x-none" sz="2800" b="1" dirty="0"/>
              <a:t>int  Bin_Search(SSTable  ST , KeyType  key)</a:t>
            </a:r>
            <a:endParaRPr lang="en-US" altLang="x-none" sz="2800" b="1" dirty="0"/>
          </a:p>
          <a:p>
            <a:pPr marL="355600" lvl="1" indent="0">
              <a:lnSpc>
                <a:spcPct val="110000"/>
              </a:lnSpc>
              <a:buNone/>
            </a:pPr>
            <a:r>
              <a:rPr lang="en-US" altLang="x-none" b="1" dirty="0"/>
              <a:t>{    int  Low=1</a:t>
            </a:r>
            <a:r>
              <a:rPr lang="zh-CN" altLang="en-US" b="1" dirty="0"/>
              <a:t>，</a:t>
            </a:r>
            <a:r>
              <a:rPr lang="en-US" altLang="x-none" b="1" dirty="0"/>
              <a:t>High=ST.length, Mid ;</a:t>
            </a:r>
            <a:endParaRPr lang="en-US" altLang="x-none" b="1" dirty="0"/>
          </a:p>
          <a:p>
            <a:pPr marL="723900" lvl="2" indent="0">
              <a:lnSpc>
                <a:spcPct val="110000"/>
              </a:lnSpc>
              <a:buNone/>
            </a:pPr>
            <a:r>
              <a:rPr lang="en-US" altLang="x-none" sz="2800" b="1" dirty="0"/>
              <a:t>while (Low&lt;High)</a:t>
            </a:r>
            <a:endParaRPr lang="en-US" altLang="x-none" sz="2800" b="1" dirty="0"/>
          </a:p>
          <a:p>
            <a:pPr marL="1079500" lvl="3" indent="0">
              <a:lnSpc>
                <a:spcPct val="110000"/>
              </a:lnSpc>
              <a:buNone/>
            </a:pPr>
            <a:r>
              <a:rPr lang="en-US" altLang="x-none" sz="2800" b="1" dirty="0"/>
              <a:t>{     Mid=(Low+High)/2 ;</a:t>
            </a:r>
            <a:endParaRPr lang="en-US" altLang="x-none" sz="2800" b="1" dirty="0"/>
          </a:p>
          <a:p>
            <a:pPr marL="1435100" lvl="4" indent="0">
              <a:lnSpc>
                <a:spcPct val="110000"/>
              </a:lnSpc>
              <a:buNone/>
            </a:pPr>
            <a:r>
              <a:rPr lang="en-US" altLang="x-none" sz="2800" b="1" dirty="0"/>
              <a:t>if  (EQ(ST. elem[Mid].key, key))  </a:t>
            </a:r>
            <a:endParaRPr lang="en-US" altLang="x-none" sz="2800" b="1" dirty="0"/>
          </a:p>
          <a:p>
            <a:pPr marL="1435100" lvl="4" indent="0">
              <a:lnSpc>
                <a:spcPct val="110000"/>
              </a:lnSpc>
              <a:buNone/>
            </a:pPr>
            <a:r>
              <a:rPr lang="en-US" altLang="x-none" sz="2800" b="1" dirty="0"/>
              <a:t>    return(Mid) ; </a:t>
            </a:r>
            <a:endParaRPr lang="en-US" altLang="x-none" sz="2800" b="1" dirty="0"/>
          </a:p>
          <a:p>
            <a:pPr marL="1435100" lvl="4" indent="0">
              <a:lnSpc>
                <a:spcPct val="110000"/>
              </a:lnSpc>
              <a:buNone/>
            </a:pPr>
            <a:r>
              <a:rPr lang="en-US" altLang="x-none" sz="2800" b="1" dirty="0"/>
              <a:t>else if (LT(ST. elem[Mid].key, key))  </a:t>
            </a:r>
            <a:endParaRPr lang="en-US" altLang="x-none" sz="2800" b="1" dirty="0"/>
          </a:p>
          <a:p>
            <a:pPr marL="1435100" lvl="4" indent="0">
              <a:lnSpc>
                <a:spcPct val="110000"/>
              </a:lnSpc>
              <a:buNone/>
            </a:pPr>
            <a:r>
              <a:rPr lang="en-US" altLang="x-none" sz="2800" b="1" dirty="0"/>
              <a:t>           Low=Mid+1 ;</a:t>
            </a:r>
            <a:endParaRPr lang="en-US" altLang="x-none" sz="2800" b="1" dirty="0"/>
          </a:p>
          <a:p>
            <a:pPr marL="1435100" lvl="4" indent="0">
              <a:lnSpc>
                <a:spcPct val="110000"/>
              </a:lnSpc>
              <a:buNone/>
            </a:pPr>
            <a:r>
              <a:rPr lang="en-US" altLang="x-none" sz="2800" b="1" dirty="0"/>
              <a:t>       else   High=Mid-1 ;</a:t>
            </a:r>
            <a:endParaRPr lang="en-US" altLang="x-none" sz="2800" b="1" dirty="0"/>
          </a:p>
          <a:p>
            <a:pPr marL="1079500" lvl="3" indent="0">
              <a:lnSpc>
                <a:spcPct val="110000"/>
              </a:lnSpc>
              <a:buNone/>
            </a:pPr>
            <a:r>
              <a:rPr lang="en-US" altLang="x-none" sz="2800" b="1" dirty="0"/>
              <a:t>}</a:t>
            </a:r>
            <a:endParaRPr lang="en-US" altLang="x-none" sz="2800" b="1" dirty="0"/>
          </a:p>
          <a:p>
            <a:pPr marL="723900" lvl="2" indent="0">
              <a:lnSpc>
                <a:spcPct val="110000"/>
              </a:lnSpc>
              <a:buNone/>
            </a:pPr>
            <a:r>
              <a:rPr lang="en-US" altLang="x-none" sz="2800" b="1" dirty="0"/>
              <a:t>return(0) ;      </a:t>
            </a:r>
            <a:r>
              <a:rPr lang="en-US" altLang="x-none" b="1" dirty="0"/>
              <a:t>/*   </a:t>
            </a:r>
            <a:r>
              <a:rPr lang="zh-CN" altLang="en-US" b="1" dirty="0"/>
              <a:t>查找失败  *</a:t>
            </a:r>
            <a:r>
              <a:rPr lang="en-US" altLang="x-none" b="1" dirty="0"/>
              <a:t>/ </a:t>
            </a:r>
            <a:endParaRPr lang="en-US" altLang="x-none" b="1" dirty="0"/>
          </a:p>
          <a:p>
            <a:pPr marL="355600" lvl="1" indent="0">
              <a:lnSpc>
                <a:spcPct val="110000"/>
              </a:lnSpc>
              <a:buNone/>
            </a:pPr>
            <a:r>
              <a:rPr lang="en-US" altLang="x-none" b="1" dirty="0"/>
              <a:t>}</a:t>
            </a:r>
            <a:endParaRPr lang="en-US" altLang="x-none"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75489" name="组合 621569"/>
          <p:cNvGrpSpPr/>
          <p:nvPr/>
        </p:nvGrpSpPr>
        <p:grpSpPr>
          <a:xfrm>
            <a:off x="2192338" y="946150"/>
            <a:ext cx="7180262" cy="5795963"/>
            <a:chOff x="0" y="0"/>
            <a:chExt cx="4523" cy="3651"/>
          </a:xfrm>
        </p:grpSpPr>
        <p:grpSp>
          <p:nvGrpSpPr>
            <p:cNvPr id="575490" name="组合 621570"/>
            <p:cNvGrpSpPr/>
            <p:nvPr/>
          </p:nvGrpSpPr>
          <p:grpSpPr>
            <a:xfrm>
              <a:off x="0" y="0"/>
              <a:ext cx="4523" cy="3248"/>
              <a:chOff x="0" y="0"/>
              <a:chExt cx="4523" cy="3248"/>
            </a:xfrm>
          </p:grpSpPr>
          <p:grpSp>
            <p:nvGrpSpPr>
              <p:cNvPr id="575491" name="组合 621571"/>
              <p:cNvGrpSpPr/>
              <p:nvPr/>
            </p:nvGrpSpPr>
            <p:grpSpPr>
              <a:xfrm>
                <a:off x="0" y="0"/>
                <a:ext cx="4427" cy="1235"/>
                <a:chOff x="0" y="0"/>
                <a:chExt cx="4427" cy="1235"/>
              </a:xfrm>
            </p:grpSpPr>
            <p:sp>
              <p:nvSpPr>
                <p:cNvPr id="575492" name="椭圆形标注 621572"/>
                <p:cNvSpPr/>
                <p:nvPr/>
              </p:nvSpPr>
              <p:spPr>
                <a:xfrm>
                  <a:off x="2376" y="0"/>
                  <a:ext cx="1020" cy="272"/>
                </a:xfrm>
                <a:prstGeom prst="wedgeEllipseCallout">
                  <a:avLst>
                    <a:gd name="adj1" fmla="val -43736"/>
                    <a:gd name="adj2" fmla="val 70171"/>
                  </a:avLst>
                </a:prstGeom>
                <a:noFill/>
                <a:ln w="9525" cap="flat" cmpd="sng">
                  <a:solidFill>
                    <a:schemeClr val="tx1"/>
                  </a:solidFill>
                  <a:prstDash val="solid"/>
                  <a:miter/>
                  <a:headEnd type="none" w="med" len="med"/>
                  <a:tailEnd type="none" w="med" len="med"/>
                </a:ln>
              </p:spPr>
              <p:txBody>
                <a:bodyPr wrap="none" anchor="ctr"/>
                <a:p>
                  <a:pPr algn="ctr"/>
                  <a:r>
                    <a:rPr lang="zh-CN" altLang="en-US" sz="2000" b="1" dirty="0">
                      <a:latin typeface="Times New Roman" panose="02020603050405020304" pitchFamily="2" charset="0"/>
                      <a:ea typeface="宋体" panose="02010600030101010101" pitchFamily="2" charset="-122"/>
                    </a:rPr>
                    <a:t>查找</a:t>
                  </a:r>
                  <a:r>
                    <a:rPr lang="en-US" altLang="x-none" sz="2000" b="1" dirty="0">
                      <a:latin typeface="Times New Roman" panose="02020603050405020304" pitchFamily="2" charset="0"/>
                      <a:ea typeface="宋体" panose="02010600030101010101" pitchFamily="2" charset="-122"/>
                    </a:rPr>
                    <a:t>21</a:t>
                  </a:r>
                  <a:endParaRPr lang="en-US" altLang="x-none" sz="2000" b="1" dirty="0">
                    <a:latin typeface="Times New Roman" panose="02020603050405020304" pitchFamily="2" charset="0"/>
                    <a:ea typeface="宋体" panose="02010600030101010101" pitchFamily="2" charset="-122"/>
                  </a:endParaRPr>
                </a:p>
              </p:txBody>
            </p:sp>
            <p:grpSp>
              <p:nvGrpSpPr>
                <p:cNvPr id="575493" name="组合 621573"/>
                <p:cNvGrpSpPr/>
                <p:nvPr/>
              </p:nvGrpSpPr>
              <p:grpSpPr>
                <a:xfrm>
                  <a:off x="108" y="288"/>
                  <a:ext cx="4319" cy="489"/>
                  <a:chOff x="0" y="0"/>
                  <a:chExt cx="4319" cy="489"/>
                </a:xfrm>
              </p:grpSpPr>
              <p:grpSp>
                <p:nvGrpSpPr>
                  <p:cNvPr id="575494" name="组合 621574"/>
                  <p:cNvGrpSpPr/>
                  <p:nvPr/>
                </p:nvGrpSpPr>
                <p:grpSpPr>
                  <a:xfrm>
                    <a:off x="12" y="240"/>
                    <a:ext cx="4307" cy="249"/>
                    <a:chOff x="0" y="0"/>
                    <a:chExt cx="4307" cy="249"/>
                  </a:xfrm>
                </p:grpSpPr>
                <p:sp>
                  <p:nvSpPr>
                    <p:cNvPr id="575495" name="矩形 621575"/>
                    <p:cNvSpPr/>
                    <p:nvPr/>
                  </p:nvSpPr>
                  <p:spPr>
                    <a:xfrm>
                      <a:off x="0" y="0"/>
                      <a:ext cx="4307" cy="249"/>
                    </a:xfrm>
                    <a:prstGeom prst="rect">
                      <a:avLst/>
                    </a:prstGeom>
                    <a:noFill/>
                    <a:ln w="2857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5     13    19    21    37    56     64     75    80    88    92</a:t>
                      </a:r>
                      <a:endParaRPr lang="en-US" altLang="x-none" sz="2400" dirty="0">
                        <a:latin typeface="Times New Roman" panose="02020603050405020304" pitchFamily="2" charset="0"/>
                        <a:ea typeface="宋体" panose="02010600030101010101" pitchFamily="2" charset="-122"/>
                      </a:endParaRPr>
                    </a:p>
                  </p:txBody>
                </p:sp>
                <p:sp>
                  <p:nvSpPr>
                    <p:cNvPr id="575496" name="直接连接符 621576"/>
                    <p:cNvSpPr/>
                    <p:nvPr/>
                  </p:nvSpPr>
                  <p:spPr>
                    <a:xfrm>
                      <a:off x="336" y="0"/>
                      <a:ext cx="0" cy="249"/>
                    </a:xfrm>
                    <a:prstGeom prst="line">
                      <a:avLst/>
                    </a:prstGeom>
                    <a:ln w="28575" cap="flat" cmpd="sng">
                      <a:solidFill>
                        <a:schemeClr val="tx1"/>
                      </a:solidFill>
                      <a:prstDash val="solid"/>
                      <a:round/>
                      <a:headEnd type="none" w="med" len="med"/>
                      <a:tailEnd type="none" w="med" len="med"/>
                    </a:ln>
                  </p:spPr>
                </p:sp>
                <p:sp>
                  <p:nvSpPr>
                    <p:cNvPr id="575497" name="直接连接符 621577"/>
                    <p:cNvSpPr/>
                    <p:nvPr/>
                  </p:nvSpPr>
                  <p:spPr>
                    <a:xfrm>
                      <a:off x="672" y="0"/>
                      <a:ext cx="0" cy="249"/>
                    </a:xfrm>
                    <a:prstGeom prst="line">
                      <a:avLst/>
                    </a:prstGeom>
                    <a:ln w="28575" cap="flat" cmpd="sng">
                      <a:solidFill>
                        <a:schemeClr val="tx1"/>
                      </a:solidFill>
                      <a:prstDash val="solid"/>
                      <a:round/>
                      <a:headEnd type="none" w="med" len="med"/>
                      <a:tailEnd type="none" w="med" len="med"/>
                    </a:ln>
                  </p:spPr>
                </p:sp>
                <p:sp>
                  <p:nvSpPr>
                    <p:cNvPr id="575498" name="直接连接符 621578"/>
                    <p:cNvSpPr/>
                    <p:nvPr/>
                  </p:nvSpPr>
                  <p:spPr>
                    <a:xfrm>
                      <a:off x="1104" y="0"/>
                      <a:ext cx="0" cy="249"/>
                    </a:xfrm>
                    <a:prstGeom prst="line">
                      <a:avLst/>
                    </a:prstGeom>
                    <a:ln w="28575" cap="flat" cmpd="sng">
                      <a:solidFill>
                        <a:schemeClr val="tx1"/>
                      </a:solidFill>
                      <a:prstDash val="solid"/>
                      <a:round/>
                      <a:headEnd type="none" w="med" len="med"/>
                      <a:tailEnd type="none" w="med" len="med"/>
                    </a:ln>
                  </p:spPr>
                </p:sp>
                <p:sp>
                  <p:nvSpPr>
                    <p:cNvPr id="575499" name="直接连接符 621579"/>
                    <p:cNvSpPr/>
                    <p:nvPr/>
                  </p:nvSpPr>
                  <p:spPr>
                    <a:xfrm>
                      <a:off x="1488" y="0"/>
                      <a:ext cx="0" cy="249"/>
                    </a:xfrm>
                    <a:prstGeom prst="line">
                      <a:avLst/>
                    </a:prstGeom>
                    <a:ln w="28575" cap="flat" cmpd="sng">
                      <a:solidFill>
                        <a:schemeClr val="tx1"/>
                      </a:solidFill>
                      <a:prstDash val="solid"/>
                      <a:round/>
                      <a:headEnd type="none" w="med" len="med"/>
                      <a:tailEnd type="none" w="med" len="med"/>
                    </a:ln>
                  </p:spPr>
                </p:sp>
                <p:sp>
                  <p:nvSpPr>
                    <p:cNvPr id="575500" name="直接连接符 621580"/>
                    <p:cNvSpPr/>
                    <p:nvPr/>
                  </p:nvSpPr>
                  <p:spPr>
                    <a:xfrm>
                      <a:off x="1872" y="0"/>
                      <a:ext cx="0" cy="249"/>
                    </a:xfrm>
                    <a:prstGeom prst="line">
                      <a:avLst/>
                    </a:prstGeom>
                    <a:ln w="28575" cap="flat" cmpd="sng">
                      <a:solidFill>
                        <a:schemeClr val="tx1"/>
                      </a:solidFill>
                      <a:prstDash val="solid"/>
                      <a:round/>
                      <a:headEnd type="none" w="med" len="med"/>
                      <a:tailEnd type="none" w="med" len="med"/>
                    </a:ln>
                  </p:spPr>
                </p:sp>
                <p:sp>
                  <p:nvSpPr>
                    <p:cNvPr id="575501" name="直接连接符 621581"/>
                    <p:cNvSpPr/>
                    <p:nvPr/>
                  </p:nvSpPr>
                  <p:spPr>
                    <a:xfrm>
                      <a:off x="2256" y="0"/>
                      <a:ext cx="0" cy="249"/>
                    </a:xfrm>
                    <a:prstGeom prst="line">
                      <a:avLst/>
                    </a:prstGeom>
                    <a:ln w="28575" cap="flat" cmpd="sng">
                      <a:solidFill>
                        <a:schemeClr val="tx1"/>
                      </a:solidFill>
                      <a:prstDash val="solid"/>
                      <a:round/>
                      <a:headEnd type="none" w="med" len="med"/>
                      <a:tailEnd type="none" w="med" len="med"/>
                    </a:ln>
                  </p:spPr>
                </p:sp>
                <p:sp>
                  <p:nvSpPr>
                    <p:cNvPr id="575502" name="直接连接符 621582"/>
                    <p:cNvSpPr/>
                    <p:nvPr/>
                  </p:nvSpPr>
                  <p:spPr>
                    <a:xfrm>
                      <a:off x="2688" y="0"/>
                      <a:ext cx="0" cy="249"/>
                    </a:xfrm>
                    <a:prstGeom prst="line">
                      <a:avLst/>
                    </a:prstGeom>
                    <a:ln w="28575" cap="flat" cmpd="sng">
                      <a:solidFill>
                        <a:schemeClr val="tx1"/>
                      </a:solidFill>
                      <a:prstDash val="solid"/>
                      <a:round/>
                      <a:headEnd type="none" w="med" len="med"/>
                      <a:tailEnd type="none" w="med" len="med"/>
                    </a:ln>
                  </p:spPr>
                </p:sp>
                <p:sp>
                  <p:nvSpPr>
                    <p:cNvPr id="575503" name="直接连接符 621583"/>
                    <p:cNvSpPr/>
                    <p:nvPr/>
                  </p:nvSpPr>
                  <p:spPr>
                    <a:xfrm>
                      <a:off x="3120" y="0"/>
                      <a:ext cx="0" cy="249"/>
                    </a:xfrm>
                    <a:prstGeom prst="line">
                      <a:avLst/>
                    </a:prstGeom>
                    <a:ln w="28575" cap="flat" cmpd="sng">
                      <a:solidFill>
                        <a:schemeClr val="tx1"/>
                      </a:solidFill>
                      <a:prstDash val="solid"/>
                      <a:round/>
                      <a:headEnd type="none" w="med" len="med"/>
                      <a:tailEnd type="none" w="med" len="med"/>
                    </a:ln>
                  </p:spPr>
                </p:sp>
                <p:sp>
                  <p:nvSpPr>
                    <p:cNvPr id="575504" name="直接连接符 621584"/>
                    <p:cNvSpPr/>
                    <p:nvPr/>
                  </p:nvSpPr>
                  <p:spPr>
                    <a:xfrm>
                      <a:off x="3504" y="0"/>
                      <a:ext cx="0" cy="249"/>
                    </a:xfrm>
                    <a:prstGeom prst="line">
                      <a:avLst/>
                    </a:prstGeom>
                    <a:ln w="28575" cap="flat" cmpd="sng">
                      <a:solidFill>
                        <a:schemeClr val="tx1"/>
                      </a:solidFill>
                      <a:prstDash val="solid"/>
                      <a:round/>
                      <a:headEnd type="none" w="med" len="med"/>
                      <a:tailEnd type="none" w="med" len="med"/>
                    </a:ln>
                  </p:spPr>
                </p:sp>
                <p:sp>
                  <p:nvSpPr>
                    <p:cNvPr id="575505" name="直接连接符 621585"/>
                    <p:cNvSpPr/>
                    <p:nvPr/>
                  </p:nvSpPr>
                  <p:spPr>
                    <a:xfrm>
                      <a:off x="3888" y="0"/>
                      <a:ext cx="0" cy="249"/>
                    </a:xfrm>
                    <a:prstGeom prst="line">
                      <a:avLst/>
                    </a:prstGeom>
                    <a:ln w="28575" cap="flat" cmpd="sng">
                      <a:solidFill>
                        <a:schemeClr val="tx1"/>
                      </a:solidFill>
                      <a:prstDash val="solid"/>
                      <a:round/>
                      <a:headEnd type="none" w="med" len="med"/>
                      <a:tailEnd type="none" w="med" len="med"/>
                    </a:ln>
                  </p:spPr>
                </p:sp>
              </p:grpSp>
              <p:sp>
                <p:nvSpPr>
                  <p:cNvPr id="575506" name="矩形 621586"/>
                  <p:cNvSpPr/>
                  <p:nvPr/>
                </p:nvSpPr>
                <p:spPr>
                  <a:xfrm>
                    <a:off x="0" y="0"/>
                    <a:ext cx="4308"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1      2      3      4      5      6       7       8     9     10     11</a:t>
                    </a:r>
                    <a:endParaRPr lang="en-US" altLang="x-none" sz="2400" dirty="0">
                      <a:latin typeface="Times New Roman" panose="02020603050405020304" pitchFamily="2" charset="0"/>
                      <a:ea typeface="宋体" panose="02010600030101010101" pitchFamily="2" charset="-122"/>
                    </a:endParaRPr>
                  </a:p>
                </p:txBody>
              </p:sp>
            </p:grpSp>
            <p:grpSp>
              <p:nvGrpSpPr>
                <p:cNvPr id="575507" name="组合 621587"/>
                <p:cNvGrpSpPr/>
                <p:nvPr/>
              </p:nvGrpSpPr>
              <p:grpSpPr>
                <a:xfrm>
                  <a:off x="1992" y="805"/>
                  <a:ext cx="363" cy="419"/>
                  <a:chOff x="0" y="0"/>
                  <a:chExt cx="363" cy="419"/>
                </a:xfrm>
              </p:grpSpPr>
              <p:sp>
                <p:nvSpPr>
                  <p:cNvPr id="575508" name="矩形 621588"/>
                  <p:cNvSpPr/>
                  <p:nvPr/>
                </p:nvSpPr>
                <p:spPr>
                  <a:xfrm>
                    <a:off x="0" y="192"/>
                    <a:ext cx="363"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Mid</a:t>
                    </a:r>
                    <a:endParaRPr lang="en-US" altLang="x-none" sz="2400" dirty="0">
                      <a:latin typeface="Times New Roman" panose="02020603050405020304" pitchFamily="2" charset="0"/>
                      <a:ea typeface="宋体" panose="02010600030101010101" pitchFamily="2" charset="-122"/>
                    </a:endParaRPr>
                  </a:p>
                </p:txBody>
              </p:sp>
              <p:sp>
                <p:nvSpPr>
                  <p:cNvPr id="575509" name="直接连接符 621589"/>
                  <p:cNvSpPr/>
                  <p:nvPr/>
                </p:nvSpPr>
                <p:spPr>
                  <a:xfrm flipV="1">
                    <a:off x="192" y="0"/>
                    <a:ext cx="0" cy="227"/>
                  </a:xfrm>
                  <a:prstGeom prst="line">
                    <a:avLst/>
                  </a:prstGeom>
                  <a:ln w="28575" cap="flat" cmpd="sng">
                    <a:solidFill>
                      <a:schemeClr val="tx1"/>
                    </a:solidFill>
                    <a:prstDash val="solid"/>
                    <a:round/>
                    <a:headEnd type="none" w="med" len="med"/>
                    <a:tailEnd type="triangle" w="med" len="med"/>
                  </a:ln>
                </p:spPr>
              </p:sp>
            </p:grpSp>
            <p:grpSp>
              <p:nvGrpSpPr>
                <p:cNvPr id="575510" name="组合 621590"/>
                <p:cNvGrpSpPr/>
                <p:nvPr/>
              </p:nvGrpSpPr>
              <p:grpSpPr>
                <a:xfrm>
                  <a:off x="3984" y="808"/>
                  <a:ext cx="408" cy="427"/>
                  <a:chOff x="0" y="0"/>
                  <a:chExt cx="408" cy="427"/>
                </a:xfrm>
              </p:grpSpPr>
              <p:sp>
                <p:nvSpPr>
                  <p:cNvPr id="575511" name="矩形 621591"/>
                  <p:cNvSpPr/>
                  <p:nvPr/>
                </p:nvSpPr>
                <p:spPr>
                  <a:xfrm>
                    <a:off x="0" y="200"/>
                    <a:ext cx="408"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High</a:t>
                    </a:r>
                    <a:endParaRPr lang="en-US" altLang="x-none" sz="2400" dirty="0">
                      <a:latin typeface="Times New Roman" panose="02020603050405020304" pitchFamily="2" charset="0"/>
                      <a:ea typeface="宋体" panose="02010600030101010101" pitchFamily="2" charset="-122"/>
                    </a:endParaRPr>
                  </a:p>
                </p:txBody>
              </p:sp>
              <p:sp>
                <p:nvSpPr>
                  <p:cNvPr id="575512" name="直接连接符 621592"/>
                  <p:cNvSpPr/>
                  <p:nvPr/>
                </p:nvSpPr>
                <p:spPr>
                  <a:xfrm flipV="1">
                    <a:off x="240" y="0"/>
                    <a:ext cx="0" cy="227"/>
                  </a:xfrm>
                  <a:prstGeom prst="line">
                    <a:avLst/>
                  </a:prstGeom>
                  <a:ln w="28575" cap="flat" cmpd="sng">
                    <a:solidFill>
                      <a:schemeClr val="tx1"/>
                    </a:solidFill>
                    <a:prstDash val="solid"/>
                    <a:round/>
                    <a:headEnd type="none" w="med" len="med"/>
                    <a:tailEnd type="triangle" w="med" len="med"/>
                  </a:ln>
                </p:spPr>
              </p:sp>
            </p:grpSp>
            <p:grpSp>
              <p:nvGrpSpPr>
                <p:cNvPr id="575513" name="组合 621593"/>
                <p:cNvGrpSpPr/>
                <p:nvPr/>
              </p:nvGrpSpPr>
              <p:grpSpPr>
                <a:xfrm>
                  <a:off x="0" y="808"/>
                  <a:ext cx="408" cy="395"/>
                  <a:chOff x="0" y="0"/>
                  <a:chExt cx="408" cy="395"/>
                </a:xfrm>
              </p:grpSpPr>
              <p:sp>
                <p:nvSpPr>
                  <p:cNvPr id="575514" name="矩形 621594"/>
                  <p:cNvSpPr/>
                  <p:nvPr/>
                </p:nvSpPr>
                <p:spPr>
                  <a:xfrm>
                    <a:off x="0" y="168"/>
                    <a:ext cx="408"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Low</a:t>
                    </a:r>
                    <a:endParaRPr lang="en-US" altLang="x-none" sz="2400" dirty="0">
                      <a:latin typeface="Times New Roman" panose="02020603050405020304" pitchFamily="2" charset="0"/>
                      <a:ea typeface="宋体" panose="02010600030101010101" pitchFamily="2" charset="-122"/>
                    </a:endParaRPr>
                  </a:p>
                </p:txBody>
              </p:sp>
              <p:sp>
                <p:nvSpPr>
                  <p:cNvPr id="575515" name="直接连接符 621595"/>
                  <p:cNvSpPr/>
                  <p:nvPr/>
                </p:nvSpPr>
                <p:spPr>
                  <a:xfrm flipV="1">
                    <a:off x="272" y="0"/>
                    <a:ext cx="0" cy="227"/>
                  </a:xfrm>
                  <a:prstGeom prst="line">
                    <a:avLst/>
                  </a:prstGeom>
                  <a:ln w="28575" cap="flat" cmpd="sng">
                    <a:solidFill>
                      <a:schemeClr val="tx1"/>
                    </a:solidFill>
                    <a:prstDash val="solid"/>
                    <a:round/>
                    <a:headEnd type="none" w="med" len="med"/>
                    <a:tailEnd type="triangle" w="med" len="med"/>
                  </a:ln>
                </p:spPr>
              </p:sp>
            </p:grpSp>
          </p:grpSp>
          <p:grpSp>
            <p:nvGrpSpPr>
              <p:cNvPr id="575516" name="组合 621596"/>
              <p:cNvGrpSpPr/>
              <p:nvPr/>
            </p:nvGrpSpPr>
            <p:grpSpPr>
              <a:xfrm>
                <a:off x="96" y="1248"/>
                <a:ext cx="4427" cy="931"/>
                <a:chOff x="0" y="0"/>
                <a:chExt cx="4427" cy="931"/>
              </a:xfrm>
            </p:grpSpPr>
            <p:grpSp>
              <p:nvGrpSpPr>
                <p:cNvPr id="575517" name="组合 621597"/>
                <p:cNvGrpSpPr/>
                <p:nvPr/>
              </p:nvGrpSpPr>
              <p:grpSpPr>
                <a:xfrm>
                  <a:off x="108" y="0"/>
                  <a:ext cx="4319" cy="489"/>
                  <a:chOff x="0" y="0"/>
                  <a:chExt cx="4319" cy="489"/>
                </a:xfrm>
              </p:grpSpPr>
              <p:grpSp>
                <p:nvGrpSpPr>
                  <p:cNvPr id="575518" name="组合 621598"/>
                  <p:cNvGrpSpPr/>
                  <p:nvPr/>
                </p:nvGrpSpPr>
                <p:grpSpPr>
                  <a:xfrm>
                    <a:off x="12" y="240"/>
                    <a:ext cx="4307" cy="249"/>
                    <a:chOff x="0" y="0"/>
                    <a:chExt cx="4307" cy="249"/>
                  </a:xfrm>
                </p:grpSpPr>
                <p:sp>
                  <p:nvSpPr>
                    <p:cNvPr id="575519" name="矩形 621599"/>
                    <p:cNvSpPr/>
                    <p:nvPr/>
                  </p:nvSpPr>
                  <p:spPr>
                    <a:xfrm>
                      <a:off x="0" y="0"/>
                      <a:ext cx="4307" cy="249"/>
                    </a:xfrm>
                    <a:prstGeom prst="rect">
                      <a:avLst/>
                    </a:prstGeom>
                    <a:noFill/>
                    <a:ln w="2857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5     13    19    21    37    56     64     75    80    88    92</a:t>
                      </a:r>
                      <a:endParaRPr lang="en-US" altLang="x-none" sz="2400" dirty="0">
                        <a:latin typeface="Times New Roman" panose="02020603050405020304" pitchFamily="2" charset="0"/>
                        <a:ea typeface="宋体" panose="02010600030101010101" pitchFamily="2" charset="-122"/>
                      </a:endParaRPr>
                    </a:p>
                  </p:txBody>
                </p:sp>
                <p:sp>
                  <p:nvSpPr>
                    <p:cNvPr id="575520" name="直接连接符 621600"/>
                    <p:cNvSpPr/>
                    <p:nvPr/>
                  </p:nvSpPr>
                  <p:spPr>
                    <a:xfrm>
                      <a:off x="336" y="0"/>
                      <a:ext cx="0" cy="249"/>
                    </a:xfrm>
                    <a:prstGeom prst="line">
                      <a:avLst/>
                    </a:prstGeom>
                    <a:ln w="28575" cap="flat" cmpd="sng">
                      <a:solidFill>
                        <a:schemeClr val="tx1"/>
                      </a:solidFill>
                      <a:prstDash val="solid"/>
                      <a:round/>
                      <a:headEnd type="none" w="med" len="med"/>
                      <a:tailEnd type="none" w="med" len="med"/>
                    </a:ln>
                  </p:spPr>
                </p:sp>
                <p:sp>
                  <p:nvSpPr>
                    <p:cNvPr id="575521" name="直接连接符 621601"/>
                    <p:cNvSpPr/>
                    <p:nvPr/>
                  </p:nvSpPr>
                  <p:spPr>
                    <a:xfrm>
                      <a:off x="672" y="0"/>
                      <a:ext cx="0" cy="249"/>
                    </a:xfrm>
                    <a:prstGeom prst="line">
                      <a:avLst/>
                    </a:prstGeom>
                    <a:ln w="28575" cap="flat" cmpd="sng">
                      <a:solidFill>
                        <a:schemeClr val="tx1"/>
                      </a:solidFill>
                      <a:prstDash val="solid"/>
                      <a:round/>
                      <a:headEnd type="none" w="med" len="med"/>
                      <a:tailEnd type="none" w="med" len="med"/>
                    </a:ln>
                  </p:spPr>
                </p:sp>
                <p:sp>
                  <p:nvSpPr>
                    <p:cNvPr id="575522" name="直接连接符 621602"/>
                    <p:cNvSpPr/>
                    <p:nvPr/>
                  </p:nvSpPr>
                  <p:spPr>
                    <a:xfrm>
                      <a:off x="1104" y="0"/>
                      <a:ext cx="0" cy="249"/>
                    </a:xfrm>
                    <a:prstGeom prst="line">
                      <a:avLst/>
                    </a:prstGeom>
                    <a:ln w="28575" cap="flat" cmpd="sng">
                      <a:solidFill>
                        <a:schemeClr val="tx1"/>
                      </a:solidFill>
                      <a:prstDash val="solid"/>
                      <a:round/>
                      <a:headEnd type="none" w="med" len="med"/>
                      <a:tailEnd type="none" w="med" len="med"/>
                    </a:ln>
                  </p:spPr>
                </p:sp>
                <p:sp>
                  <p:nvSpPr>
                    <p:cNvPr id="575523" name="直接连接符 621603"/>
                    <p:cNvSpPr/>
                    <p:nvPr/>
                  </p:nvSpPr>
                  <p:spPr>
                    <a:xfrm>
                      <a:off x="1488" y="0"/>
                      <a:ext cx="0" cy="249"/>
                    </a:xfrm>
                    <a:prstGeom prst="line">
                      <a:avLst/>
                    </a:prstGeom>
                    <a:ln w="28575" cap="flat" cmpd="sng">
                      <a:solidFill>
                        <a:schemeClr val="tx1"/>
                      </a:solidFill>
                      <a:prstDash val="solid"/>
                      <a:round/>
                      <a:headEnd type="none" w="med" len="med"/>
                      <a:tailEnd type="none" w="med" len="med"/>
                    </a:ln>
                  </p:spPr>
                </p:sp>
                <p:sp>
                  <p:nvSpPr>
                    <p:cNvPr id="575524" name="直接连接符 621604"/>
                    <p:cNvSpPr/>
                    <p:nvPr/>
                  </p:nvSpPr>
                  <p:spPr>
                    <a:xfrm>
                      <a:off x="1872" y="0"/>
                      <a:ext cx="0" cy="249"/>
                    </a:xfrm>
                    <a:prstGeom prst="line">
                      <a:avLst/>
                    </a:prstGeom>
                    <a:ln w="28575" cap="flat" cmpd="sng">
                      <a:solidFill>
                        <a:schemeClr val="tx1"/>
                      </a:solidFill>
                      <a:prstDash val="solid"/>
                      <a:round/>
                      <a:headEnd type="none" w="med" len="med"/>
                      <a:tailEnd type="none" w="med" len="med"/>
                    </a:ln>
                  </p:spPr>
                </p:sp>
                <p:sp>
                  <p:nvSpPr>
                    <p:cNvPr id="575525" name="直接连接符 621605"/>
                    <p:cNvSpPr/>
                    <p:nvPr/>
                  </p:nvSpPr>
                  <p:spPr>
                    <a:xfrm>
                      <a:off x="2256" y="0"/>
                      <a:ext cx="0" cy="249"/>
                    </a:xfrm>
                    <a:prstGeom prst="line">
                      <a:avLst/>
                    </a:prstGeom>
                    <a:ln w="28575" cap="flat" cmpd="sng">
                      <a:solidFill>
                        <a:schemeClr val="tx1"/>
                      </a:solidFill>
                      <a:prstDash val="solid"/>
                      <a:round/>
                      <a:headEnd type="none" w="med" len="med"/>
                      <a:tailEnd type="none" w="med" len="med"/>
                    </a:ln>
                  </p:spPr>
                </p:sp>
                <p:sp>
                  <p:nvSpPr>
                    <p:cNvPr id="575526" name="直接连接符 621606"/>
                    <p:cNvSpPr/>
                    <p:nvPr/>
                  </p:nvSpPr>
                  <p:spPr>
                    <a:xfrm>
                      <a:off x="2688" y="0"/>
                      <a:ext cx="0" cy="249"/>
                    </a:xfrm>
                    <a:prstGeom prst="line">
                      <a:avLst/>
                    </a:prstGeom>
                    <a:ln w="28575" cap="flat" cmpd="sng">
                      <a:solidFill>
                        <a:schemeClr val="tx1"/>
                      </a:solidFill>
                      <a:prstDash val="solid"/>
                      <a:round/>
                      <a:headEnd type="none" w="med" len="med"/>
                      <a:tailEnd type="none" w="med" len="med"/>
                    </a:ln>
                  </p:spPr>
                </p:sp>
                <p:sp>
                  <p:nvSpPr>
                    <p:cNvPr id="575527" name="直接连接符 621607"/>
                    <p:cNvSpPr/>
                    <p:nvPr/>
                  </p:nvSpPr>
                  <p:spPr>
                    <a:xfrm>
                      <a:off x="3120" y="0"/>
                      <a:ext cx="0" cy="249"/>
                    </a:xfrm>
                    <a:prstGeom prst="line">
                      <a:avLst/>
                    </a:prstGeom>
                    <a:ln w="28575" cap="flat" cmpd="sng">
                      <a:solidFill>
                        <a:schemeClr val="tx1"/>
                      </a:solidFill>
                      <a:prstDash val="solid"/>
                      <a:round/>
                      <a:headEnd type="none" w="med" len="med"/>
                      <a:tailEnd type="none" w="med" len="med"/>
                    </a:ln>
                  </p:spPr>
                </p:sp>
                <p:sp>
                  <p:nvSpPr>
                    <p:cNvPr id="575528" name="直接连接符 621608"/>
                    <p:cNvSpPr/>
                    <p:nvPr/>
                  </p:nvSpPr>
                  <p:spPr>
                    <a:xfrm>
                      <a:off x="3504" y="0"/>
                      <a:ext cx="0" cy="249"/>
                    </a:xfrm>
                    <a:prstGeom prst="line">
                      <a:avLst/>
                    </a:prstGeom>
                    <a:ln w="28575" cap="flat" cmpd="sng">
                      <a:solidFill>
                        <a:schemeClr val="tx1"/>
                      </a:solidFill>
                      <a:prstDash val="solid"/>
                      <a:round/>
                      <a:headEnd type="none" w="med" len="med"/>
                      <a:tailEnd type="none" w="med" len="med"/>
                    </a:ln>
                  </p:spPr>
                </p:sp>
                <p:sp>
                  <p:nvSpPr>
                    <p:cNvPr id="575529" name="直接连接符 621609"/>
                    <p:cNvSpPr/>
                    <p:nvPr/>
                  </p:nvSpPr>
                  <p:spPr>
                    <a:xfrm>
                      <a:off x="3888" y="0"/>
                      <a:ext cx="0" cy="249"/>
                    </a:xfrm>
                    <a:prstGeom prst="line">
                      <a:avLst/>
                    </a:prstGeom>
                    <a:ln w="28575" cap="flat" cmpd="sng">
                      <a:solidFill>
                        <a:schemeClr val="tx1"/>
                      </a:solidFill>
                      <a:prstDash val="solid"/>
                      <a:round/>
                      <a:headEnd type="none" w="med" len="med"/>
                      <a:tailEnd type="none" w="med" len="med"/>
                    </a:ln>
                  </p:spPr>
                </p:sp>
              </p:grpSp>
              <p:sp>
                <p:nvSpPr>
                  <p:cNvPr id="575530" name="矩形 621610"/>
                  <p:cNvSpPr/>
                  <p:nvPr/>
                </p:nvSpPr>
                <p:spPr>
                  <a:xfrm>
                    <a:off x="0" y="0"/>
                    <a:ext cx="4308"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1      2      3      4      5      6       7       8     9     10     11</a:t>
                    </a:r>
                    <a:endParaRPr lang="en-US" altLang="x-none" sz="2400" dirty="0">
                      <a:latin typeface="Times New Roman" panose="02020603050405020304" pitchFamily="2" charset="0"/>
                      <a:ea typeface="宋体" panose="02010600030101010101" pitchFamily="2" charset="-122"/>
                    </a:endParaRPr>
                  </a:p>
                </p:txBody>
              </p:sp>
            </p:grpSp>
            <p:grpSp>
              <p:nvGrpSpPr>
                <p:cNvPr id="575531" name="组合 621611"/>
                <p:cNvGrpSpPr/>
                <p:nvPr/>
              </p:nvGrpSpPr>
              <p:grpSpPr>
                <a:xfrm>
                  <a:off x="856" y="504"/>
                  <a:ext cx="363" cy="419"/>
                  <a:chOff x="0" y="0"/>
                  <a:chExt cx="363" cy="419"/>
                </a:xfrm>
              </p:grpSpPr>
              <p:sp>
                <p:nvSpPr>
                  <p:cNvPr id="575532" name="矩形 621612"/>
                  <p:cNvSpPr/>
                  <p:nvPr/>
                </p:nvSpPr>
                <p:spPr>
                  <a:xfrm>
                    <a:off x="0" y="192"/>
                    <a:ext cx="363"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Mid</a:t>
                    </a:r>
                    <a:endParaRPr lang="en-US" altLang="x-none" sz="2400" dirty="0">
                      <a:latin typeface="Times New Roman" panose="02020603050405020304" pitchFamily="2" charset="0"/>
                      <a:ea typeface="宋体" panose="02010600030101010101" pitchFamily="2" charset="-122"/>
                    </a:endParaRPr>
                  </a:p>
                </p:txBody>
              </p:sp>
              <p:sp>
                <p:nvSpPr>
                  <p:cNvPr id="575533" name="直接连接符 621613"/>
                  <p:cNvSpPr/>
                  <p:nvPr/>
                </p:nvSpPr>
                <p:spPr>
                  <a:xfrm flipV="1">
                    <a:off x="192" y="0"/>
                    <a:ext cx="0" cy="227"/>
                  </a:xfrm>
                  <a:prstGeom prst="line">
                    <a:avLst/>
                  </a:prstGeom>
                  <a:ln w="28575" cap="flat" cmpd="sng">
                    <a:solidFill>
                      <a:schemeClr val="tx1"/>
                    </a:solidFill>
                    <a:prstDash val="solid"/>
                    <a:round/>
                    <a:headEnd type="none" w="med" len="med"/>
                    <a:tailEnd type="triangle" w="med" len="med"/>
                  </a:ln>
                </p:spPr>
              </p:sp>
            </p:grpSp>
            <p:grpSp>
              <p:nvGrpSpPr>
                <p:cNvPr id="575534" name="组合 621614"/>
                <p:cNvGrpSpPr/>
                <p:nvPr/>
              </p:nvGrpSpPr>
              <p:grpSpPr>
                <a:xfrm>
                  <a:off x="1576" y="504"/>
                  <a:ext cx="408" cy="427"/>
                  <a:chOff x="0" y="0"/>
                  <a:chExt cx="408" cy="427"/>
                </a:xfrm>
              </p:grpSpPr>
              <p:sp>
                <p:nvSpPr>
                  <p:cNvPr id="575535" name="矩形 621615"/>
                  <p:cNvSpPr/>
                  <p:nvPr/>
                </p:nvSpPr>
                <p:spPr>
                  <a:xfrm>
                    <a:off x="0" y="200"/>
                    <a:ext cx="408"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High</a:t>
                    </a:r>
                    <a:endParaRPr lang="en-US" altLang="x-none" sz="2400" dirty="0">
                      <a:latin typeface="Times New Roman" panose="02020603050405020304" pitchFamily="2" charset="0"/>
                      <a:ea typeface="宋体" panose="02010600030101010101" pitchFamily="2" charset="-122"/>
                    </a:endParaRPr>
                  </a:p>
                </p:txBody>
              </p:sp>
              <p:sp>
                <p:nvSpPr>
                  <p:cNvPr id="575536" name="直接连接符 621616"/>
                  <p:cNvSpPr/>
                  <p:nvPr/>
                </p:nvSpPr>
                <p:spPr>
                  <a:xfrm flipV="1">
                    <a:off x="240" y="0"/>
                    <a:ext cx="0" cy="227"/>
                  </a:xfrm>
                  <a:prstGeom prst="line">
                    <a:avLst/>
                  </a:prstGeom>
                  <a:ln w="28575" cap="flat" cmpd="sng">
                    <a:solidFill>
                      <a:schemeClr val="tx1"/>
                    </a:solidFill>
                    <a:prstDash val="solid"/>
                    <a:round/>
                    <a:headEnd type="none" w="med" len="med"/>
                    <a:tailEnd type="triangle" w="med" len="med"/>
                  </a:ln>
                </p:spPr>
              </p:sp>
            </p:grpSp>
            <p:grpSp>
              <p:nvGrpSpPr>
                <p:cNvPr id="575537" name="组合 621617"/>
                <p:cNvGrpSpPr/>
                <p:nvPr/>
              </p:nvGrpSpPr>
              <p:grpSpPr>
                <a:xfrm>
                  <a:off x="0" y="520"/>
                  <a:ext cx="408" cy="395"/>
                  <a:chOff x="0" y="0"/>
                  <a:chExt cx="408" cy="395"/>
                </a:xfrm>
              </p:grpSpPr>
              <p:sp>
                <p:nvSpPr>
                  <p:cNvPr id="575538" name="矩形 621618"/>
                  <p:cNvSpPr/>
                  <p:nvPr/>
                </p:nvSpPr>
                <p:spPr>
                  <a:xfrm>
                    <a:off x="0" y="168"/>
                    <a:ext cx="408"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Low</a:t>
                    </a:r>
                    <a:endParaRPr lang="en-US" altLang="x-none" sz="2400" dirty="0">
                      <a:latin typeface="Times New Roman" panose="02020603050405020304" pitchFamily="2" charset="0"/>
                      <a:ea typeface="宋体" panose="02010600030101010101" pitchFamily="2" charset="-122"/>
                    </a:endParaRPr>
                  </a:p>
                </p:txBody>
              </p:sp>
              <p:sp>
                <p:nvSpPr>
                  <p:cNvPr id="575539" name="直接连接符 621619"/>
                  <p:cNvSpPr/>
                  <p:nvPr/>
                </p:nvSpPr>
                <p:spPr>
                  <a:xfrm flipV="1">
                    <a:off x="272" y="0"/>
                    <a:ext cx="0" cy="227"/>
                  </a:xfrm>
                  <a:prstGeom prst="line">
                    <a:avLst/>
                  </a:prstGeom>
                  <a:ln w="28575" cap="flat" cmpd="sng">
                    <a:solidFill>
                      <a:schemeClr val="tx1"/>
                    </a:solidFill>
                    <a:prstDash val="solid"/>
                    <a:round/>
                    <a:headEnd type="none" w="med" len="med"/>
                    <a:tailEnd type="triangle" w="med" len="med"/>
                  </a:ln>
                </p:spPr>
              </p:sp>
            </p:grpSp>
          </p:grpSp>
          <p:grpSp>
            <p:nvGrpSpPr>
              <p:cNvPr id="575540" name="组合 621620"/>
              <p:cNvGrpSpPr/>
              <p:nvPr/>
            </p:nvGrpSpPr>
            <p:grpSpPr>
              <a:xfrm>
                <a:off x="204" y="2317"/>
                <a:ext cx="4319" cy="931"/>
                <a:chOff x="0" y="0"/>
                <a:chExt cx="4319" cy="931"/>
              </a:xfrm>
            </p:grpSpPr>
            <p:grpSp>
              <p:nvGrpSpPr>
                <p:cNvPr id="575541" name="组合 621621"/>
                <p:cNvGrpSpPr/>
                <p:nvPr/>
              </p:nvGrpSpPr>
              <p:grpSpPr>
                <a:xfrm>
                  <a:off x="0" y="0"/>
                  <a:ext cx="4319" cy="489"/>
                  <a:chOff x="0" y="0"/>
                  <a:chExt cx="4319" cy="489"/>
                </a:xfrm>
              </p:grpSpPr>
              <p:grpSp>
                <p:nvGrpSpPr>
                  <p:cNvPr id="575542" name="组合 621622"/>
                  <p:cNvGrpSpPr/>
                  <p:nvPr/>
                </p:nvGrpSpPr>
                <p:grpSpPr>
                  <a:xfrm>
                    <a:off x="12" y="240"/>
                    <a:ext cx="4307" cy="249"/>
                    <a:chOff x="0" y="0"/>
                    <a:chExt cx="4307" cy="249"/>
                  </a:xfrm>
                </p:grpSpPr>
                <p:sp>
                  <p:nvSpPr>
                    <p:cNvPr id="575543" name="矩形 621623"/>
                    <p:cNvSpPr/>
                    <p:nvPr/>
                  </p:nvSpPr>
                  <p:spPr>
                    <a:xfrm>
                      <a:off x="0" y="0"/>
                      <a:ext cx="4307" cy="249"/>
                    </a:xfrm>
                    <a:prstGeom prst="rect">
                      <a:avLst/>
                    </a:prstGeom>
                    <a:noFill/>
                    <a:ln w="2857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5     13    19    21    37    56     64     75    80    88    92</a:t>
                      </a:r>
                      <a:endParaRPr lang="en-US" altLang="x-none" sz="2400" dirty="0">
                        <a:latin typeface="Times New Roman" panose="02020603050405020304" pitchFamily="2" charset="0"/>
                        <a:ea typeface="宋体" panose="02010600030101010101" pitchFamily="2" charset="-122"/>
                      </a:endParaRPr>
                    </a:p>
                  </p:txBody>
                </p:sp>
                <p:sp>
                  <p:nvSpPr>
                    <p:cNvPr id="575544" name="直接连接符 621624"/>
                    <p:cNvSpPr/>
                    <p:nvPr/>
                  </p:nvSpPr>
                  <p:spPr>
                    <a:xfrm>
                      <a:off x="336" y="0"/>
                      <a:ext cx="0" cy="249"/>
                    </a:xfrm>
                    <a:prstGeom prst="line">
                      <a:avLst/>
                    </a:prstGeom>
                    <a:ln w="28575" cap="flat" cmpd="sng">
                      <a:solidFill>
                        <a:schemeClr val="tx1"/>
                      </a:solidFill>
                      <a:prstDash val="solid"/>
                      <a:round/>
                      <a:headEnd type="none" w="med" len="med"/>
                      <a:tailEnd type="none" w="med" len="med"/>
                    </a:ln>
                  </p:spPr>
                </p:sp>
                <p:sp>
                  <p:nvSpPr>
                    <p:cNvPr id="575545" name="直接连接符 621625"/>
                    <p:cNvSpPr/>
                    <p:nvPr/>
                  </p:nvSpPr>
                  <p:spPr>
                    <a:xfrm>
                      <a:off x="672" y="0"/>
                      <a:ext cx="0" cy="249"/>
                    </a:xfrm>
                    <a:prstGeom prst="line">
                      <a:avLst/>
                    </a:prstGeom>
                    <a:ln w="28575" cap="flat" cmpd="sng">
                      <a:solidFill>
                        <a:schemeClr val="tx1"/>
                      </a:solidFill>
                      <a:prstDash val="solid"/>
                      <a:round/>
                      <a:headEnd type="none" w="med" len="med"/>
                      <a:tailEnd type="none" w="med" len="med"/>
                    </a:ln>
                  </p:spPr>
                </p:sp>
                <p:sp>
                  <p:nvSpPr>
                    <p:cNvPr id="575546" name="直接连接符 621626"/>
                    <p:cNvSpPr/>
                    <p:nvPr/>
                  </p:nvSpPr>
                  <p:spPr>
                    <a:xfrm>
                      <a:off x="1104" y="0"/>
                      <a:ext cx="0" cy="249"/>
                    </a:xfrm>
                    <a:prstGeom prst="line">
                      <a:avLst/>
                    </a:prstGeom>
                    <a:ln w="28575" cap="flat" cmpd="sng">
                      <a:solidFill>
                        <a:schemeClr val="tx1"/>
                      </a:solidFill>
                      <a:prstDash val="solid"/>
                      <a:round/>
                      <a:headEnd type="none" w="med" len="med"/>
                      <a:tailEnd type="none" w="med" len="med"/>
                    </a:ln>
                  </p:spPr>
                </p:sp>
                <p:sp>
                  <p:nvSpPr>
                    <p:cNvPr id="575547" name="直接连接符 621627"/>
                    <p:cNvSpPr/>
                    <p:nvPr/>
                  </p:nvSpPr>
                  <p:spPr>
                    <a:xfrm>
                      <a:off x="1488" y="0"/>
                      <a:ext cx="0" cy="249"/>
                    </a:xfrm>
                    <a:prstGeom prst="line">
                      <a:avLst/>
                    </a:prstGeom>
                    <a:ln w="28575" cap="flat" cmpd="sng">
                      <a:solidFill>
                        <a:schemeClr val="tx1"/>
                      </a:solidFill>
                      <a:prstDash val="solid"/>
                      <a:round/>
                      <a:headEnd type="none" w="med" len="med"/>
                      <a:tailEnd type="none" w="med" len="med"/>
                    </a:ln>
                  </p:spPr>
                </p:sp>
                <p:sp>
                  <p:nvSpPr>
                    <p:cNvPr id="575548" name="直接连接符 621628"/>
                    <p:cNvSpPr/>
                    <p:nvPr/>
                  </p:nvSpPr>
                  <p:spPr>
                    <a:xfrm>
                      <a:off x="1872" y="0"/>
                      <a:ext cx="0" cy="249"/>
                    </a:xfrm>
                    <a:prstGeom prst="line">
                      <a:avLst/>
                    </a:prstGeom>
                    <a:ln w="28575" cap="flat" cmpd="sng">
                      <a:solidFill>
                        <a:schemeClr val="tx1"/>
                      </a:solidFill>
                      <a:prstDash val="solid"/>
                      <a:round/>
                      <a:headEnd type="none" w="med" len="med"/>
                      <a:tailEnd type="none" w="med" len="med"/>
                    </a:ln>
                  </p:spPr>
                </p:sp>
                <p:sp>
                  <p:nvSpPr>
                    <p:cNvPr id="575549" name="直接连接符 621629"/>
                    <p:cNvSpPr/>
                    <p:nvPr/>
                  </p:nvSpPr>
                  <p:spPr>
                    <a:xfrm>
                      <a:off x="2256" y="0"/>
                      <a:ext cx="0" cy="249"/>
                    </a:xfrm>
                    <a:prstGeom prst="line">
                      <a:avLst/>
                    </a:prstGeom>
                    <a:ln w="28575" cap="flat" cmpd="sng">
                      <a:solidFill>
                        <a:schemeClr val="tx1"/>
                      </a:solidFill>
                      <a:prstDash val="solid"/>
                      <a:round/>
                      <a:headEnd type="none" w="med" len="med"/>
                      <a:tailEnd type="none" w="med" len="med"/>
                    </a:ln>
                  </p:spPr>
                </p:sp>
                <p:sp>
                  <p:nvSpPr>
                    <p:cNvPr id="575550" name="直接连接符 621630"/>
                    <p:cNvSpPr/>
                    <p:nvPr/>
                  </p:nvSpPr>
                  <p:spPr>
                    <a:xfrm>
                      <a:off x="2688" y="0"/>
                      <a:ext cx="0" cy="249"/>
                    </a:xfrm>
                    <a:prstGeom prst="line">
                      <a:avLst/>
                    </a:prstGeom>
                    <a:ln w="28575" cap="flat" cmpd="sng">
                      <a:solidFill>
                        <a:schemeClr val="tx1"/>
                      </a:solidFill>
                      <a:prstDash val="solid"/>
                      <a:round/>
                      <a:headEnd type="none" w="med" len="med"/>
                      <a:tailEnd type="none" w="med" len="med"/>
                    </a:ln>
                  </p:spPr>
                </p:sp>
                <p:sp>
                  <p:nvSpPr>
                    <p:cNvPr id="575551" name="直接连接符 621631"/>
                    <p:cNvSpPr/>
                    <p:nvPr/>
                  </p:nvSpPr>
                  <p:spPr>
                    <a:xfrm>
                      <a:off x="3120" y="0"/>
                      <a:ext cx="0" cy="249"/>
                    </a:xfrm>
                    <a:prstGeom prst="line">
                      <a:avLst/>
                    </a:prstGeom>
                    <a:ln w="28575" cap="flat" cmpd="sng">
                      <a:solidFill>
                        <a:schemeClr val="tx1"/>
                      </a:solidFill>
                      <a:prstDash val="solid"/>
                      <a:round/>
                      <a:headEnd type="none" w="med" len="med"/>
                      <a:tailEnd type="none" w="med" len="med"/>
                    </a:ln>
                  </p:spPr>
                </p:sp>
                <p:sp>
                  <p:nvSpPr>
                    <p:cNvPr id="575552" name="直接连接符 621632"/>
                    <p:cNvSpPr/>
                    <p:nvPr/>
                  </p:nvSpPr>
                  <p:spPr>
                    <a:xfrm>
                      <a:off x="3504" y="0"/>
                      <a:ext cx="0" cy="249"/>
                    </a:xfrm>
                    <a:prstGeom prst="line">
                      <a:avLst/>
                    </a:prstGeom>
                    <a:ln w="28575" cap="flat" cmpd="sng">
                      <a:solidFill>
                        <a:schemeClr val="tx1"/>
                      </a:solidFill>
                      <a:prstDash val="solid"/>
                      <a:round/>
                      <a:headEnd type="none" w="med" len="med"/>
                      <a:tailEnd type="none" w="med" len="med"/>
                    </a:ln>
                  </p:spPr>
                </p:sp>
                <p:sp>
                  <p:nvSpPr>
                    <p:cNvPr id="575553" name="直接连接符 621633"/>
                    <p:cNvSpPr/>
                    <p:nvPr/>
                  </p:nvSpPr>
                  <p:spPr>
                    <a:xfrm>
                      <a:off x="3888" y="0"/>
                      <a:ext cx="0" cy="249"/>
                    </a:xfrm>
                    <a:prstGeom prst="line">
                      <a:avLst/>
                    </a:prstGeom>
                    <a:ln w="28575" cap="flat" cmpd="sng">
                      <a:solidFill>
                        <a:schemeClr val="tx1"/>
                      </a:solidFill>
                      <a:prstDash val="solid"/>
                      <a:round/>
                      <a:headEnd type="none" w="med" len="med"/>
                      <a:tailEnd type="none" w="med" len="med"/>
                    </a:ln>
                  </p:spPr>
                </p:sp>
              </p:grpSp>
              <p:sp>
                <p:nvSpPr>
                  <p:cNvPr id="575554" name="矩形 621634"/>
                  <p:cNvSpPr/>
                  <p:nvPr/>
                </p:nvSpPr>
                <p:spPr>
                  <a:xfrm>
                    <a:off x="0" y="0"/>
                    <a:ext cx="4308"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1      2      3      4      5      6       7       8     9     10     11</a:t>
                    </a:r>
                    <a:endParaRPr lang="en-US" altLang="x-none" sz="2400" dirty="0">
                      <a:latin typeface="Times New Roman" panose="02020603050405020304" pitchFamily="2" charset="0"/>
                      <a:ea typeface="宋体" panose="02010600030101010101" pitchFamily="2" charset="-122"/>
                    </a:endParaRPr>
                  </a:p>
                </p:txBody>
              </p:sp>
            </p:grpSp>
            <p:grpSp>
              <p:nvGrpSpPr>
                <p:cNvPr id="575555" name="组合 621635"/>
                <p:cNvGrpSpPr/>
                <p:nvPr/>
              </p:nvGrpSpPr>
              <p:grpSpPr>
                <a:xfrm>
                  <a:off x="1252" y="501"/>
                  <a:ext cx="363" cy="419"/>
                  <a:chOff x="0" y="0"/>
                  <a:chExt cx="363" cy="419"/>
                </a:xfrm>
              </p:grpSpPr>
              <p:sp>
                <p:nvSpPr>
                  <p:cNvPr id="575556" name="矩形 621636"/>
                  <p:cNvSpPr/>
                  <p:nvPr/>
                </p:nvSpPr>
                <p:spPr>
                  <a:xfrm>
                    <a:off x="0" y="192"/>
                    <a:ext cx="363"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Mid</a:t>
                    </a:r>
                    <a:endParaRPr lang="en-US" altLang="x-none" sz="2400" dirty="0">
                      <a:latin typeface="Times New Roman" panose="02020603050405020304" pitchFamily="2" charset="0"/>
                      <a:ea typeface="宋体" panose="02010600030101010101" pitchFamily="2" charset="-122"/>
                    </a:endParaRPr>
                  </a:p>
                </p:txBody>
              </p:sp>
              <p:sp>
                <p:nvSpPr>
                  <p:cNvPr id="575557" name="直接连接符 621637"/>
                  <p:cNvSpPr/>
                  <p:nvPr/>
                </p:nvSpPr>
                <p:spPr>
                  <a:xfrm flipV="1">
                    <a:off x="192" y="0"/>
                    <a:ext cx="0" cy="227"/>
                  </a:xfrm>
                  <a:prstGeom prst="line">
                    <a:avLst/>
                  </a:prstGeom>
                  <a:ln w="28575" cap="flat" cmpd="sng">
                    <a:solidFill>
                      <a:schemeClr val="tx1"/>
                    </a:solidFill>
                    <a:prstDash val="solid"/>
                    <a:round/>
                    <a:headEnd type="none" w="med" len="med"/>
                    <a:tailEnd type="triangle" w="med" len="med"/>
                  </a:ln>
                </p:spPr>
              </p:sp>
            </p:grpSp>
            <p:grpSp>
              <p:nvGrpSpPr>
                <p:cNvPr id="575558" name="组合 621638"/>
                <p:cNvGrpSpPr/>
                <p:nvPr/>
              </p:nvGrpSpPr>
              <p:grpSpPr>
                <a:xfrm>
                  <a:off x="1564" y="504"/>
                  <a:ext cx="408" cy="427"/>
                  <a:chOff x="0" y="0"/>
                  <a:chExt cx="408" cy="427"/>
                </a:xfrm>
              </p:grpSpPr>
              <p:sp>
                <p:nvSpPr>
                  <p:cNvPr id="575559" name="矩形 621639"/>
                  <p:cNvSpPr/>
                  <p:nvPr/>
                </p:nvSpPr>
                <p:spPr>
                  <a:xfrm>
                    <a:off x="0" y="200"/>
                    <a:ext cx="408"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High</a:t>
                    </a:r>
                    <a:endParaRPr lang="en-US" altLang="x-none" sz="2400" dirty="0">
                      <a:latin typeface="Times New Roman" panose="02020603050405020304" pitchFamily="2" charset="0"/>
                      <a:ea typeface="宋体" panose="02010600030101010101" pitchFamily="2" charset="-122"/>
                    </a:endParaRPr>
                  </a:p>
                </p:txBody>
              </p:sp>
              <p:sp>
                <p:nvSpPr>
                  <p:cNvPr id="575560" name="直接连接符 621640"/>
                  <p:cNvSpPr/>
                  <p:nvPr/>
                </p:nvSpPr>
                <p:spPr>
                  <a:xfrm flipV="1">
                    <a:off x="240" y="0"/>
                    <a:ext cx="0" cy="227"/>
                  </a:xfrm>
                  <a:prstGeom prst="line">
                    <a:avLst/>
                  </a:prstGeom>
                  <a:ln w="28575" cap="flat" cmpd="sng">
                    <a:solidFill>
                      <a:schemeClr val="tx1"/>
                    </a:solidFill>
                    <a:prstDash val="solid"/>
                    <a:round/>
                    <a:headEnd type="none" w="med" len="med"/>
                    <a:tailEnd type="triangle" w="med" len="med"/>
                  </a:ln>
                </p:spPr>
              </p:sp>
            </p:grpSp>
            <p:grpSp>
              <p:nvGrpSpPr>
                <p:cNvPr id="575561" name="组合 621641"/>
                <p:cNvGrpSpPr/>
                <p:nvPr/>
              </p:nvGrpSpPr>
              <p:grpSpPr>
                <a:xfrm>
                  <a:off x="884" y="512"/>
                  <a:ext cx="408" cy="395"/>
                  <a:chOff x="0" y="0"/>
                  <a:chExt cx="408" cy="395"/>
                </a:xfrm>
              </p:grpSpPr>
              <p:sp>
                <p:nvSpPr>
                  <p:cNvPr id="575562" name="矩形 621642"/>
                  <p:cNvSpPr/>
                  <p:nvPr/>
                </p:nvSpPr>
                <p:spPr>
                  <a:xfrm>
                    <a:off x="0" y="168"/>
                    <a:ext cx="408"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Low</a:t>
                    </a:r>
                    <a:endParaRPr lang="en-US" altLang="x-none" sz="2400" dirty="0">
                      <a:latin typeface="Times New Roman" panose="02020603050405020304" pitchFamily="2" charset="0"/>
                      <a:ea typeface="宋体" panose="02010600030101010101" pitchFamily="2" charset="-122"/>
                    </a:endParaRPr>
                  </a:p>
                </p:txBody>
              </p:sp>
              <p:sp>
                <p:nvSpPr>
                  <p:cNvPr id="575563" name="直接连接符 621643"/>
                  <p:cNvSpPr/>
                  <p:nvPr/>
                </p:nvSpPr>
                <p:spPr>
                  <a:xfrm flipV="1">
                    <a:off x="272" y="0"/>
                    <a:ext cx="0" cy="227"/>
                  </a:xfrm>
                  <a:prstGeom prst="line">
                    <a:avLst/>
                  </a:prstGeom>
                  <a:ln w="28575" cap="flat" cmpd="sng">
                    <a:solidFill>
                      <a:schemeClr val="tx1"/>
                    </a:solidFill>
                    <a:prstDash val="solid"/>
                    <a:round/>
                    <a:headEnd type="none" w="med" len="med"/>
                    <a:tailEnd type="triangle" w="med" len="med"/>
                  </a:ln>
                </p:spPr>
              </p:sp>
            </p:grpSp>
          </p:grpSp>
        </p:grpSp>
        <p:sp>
          <p:nvSpPr>
            <p:cNvPr id="575564" name="矩形 621644"/>
            <p:cNvSpPr/>
            <p:nvPr/>
          </p:nvSpPr>
          <p:spPr>
            <a:xfrm>
              <a:off x="1416" y="3402"/>
              <a:ext cx="1633" cy="249"/>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(a)   </a:t>
              </a:r>
              <a:r>
                <a:rPr lang="zh-CN" altLang="en-US" sz="2400" b="1" dirty="0">
                  <a:latin typeface="Times New Roman" panose="02020603050405020304" pitchFamily="2" charset="0"/>
                  <a:ea typeface="宋体" panose="02010600030101010101" pitchFamily="2" charset="-122"/>
                </a:rPr>
                <a:t>查找成功示例</a:t>
              </a:r>
              <a:endParaRPr lang="zh-CN" altLang="en-US" sz="2400" b="1" dirty="0">
                <a:latin typeface="Times New Roman" panose="02020603050405020304" pitchFamily="2" charset="0"/>
                <a:ea typeface="宋体" panose="02010600030101010101" pitchFamily="2" charset="-122"/>
              </a:endParaRPr>
            </a:p>
          </p:txBody>
        </p:sp>
      </p:grpSp>
      <p:sp>
        <p:nvSpPr>
          <p:cNvPr id="575565" name="文本占位符 621645"/>
          <p:cNvSpPr>
            <a:spLocks noGrp="1"/>
          </p:cNvSpPr>
          <p:nvPr>
            <p:ph idx="1"/>
          </p:nvPr>
        </p:nvSpPr>
        <p:spPr>
          <a:xfrm>
            <a:off x="1676400" y="144463"/>
            <a:ext cx="8839200" cy="692150"/>
          </a:xfrm>
        </p:spPr>
        <p:txBody>
          <a:bodyPr anchor="t"/>
          <a:p>
            <a:pPr marL="0" indent="0">
              <a:lnSpc>
                <a:spcPct val="90000"/>
              </a:lnSpc>
              <a:buNone/>
            </a:pPr>
            <a:r>
              <a:rPr lang="en-US" altLang="x-none" sz="4000" b="1" dirty="0">
                <a:solidFill>
                  <a:schemeClr val="folHlink"/>
                </a:solidFill>
              </a:rPr>
              <a:t>3  </a:t>
            </a:r>
            <a:r>
              <a:rPr lang="zh-CN" altLang="en-US" sz="4000" b="1" dirty="0">
                <a:solidFill>
                  <a:schemeClr val="folHlink"/>
                </a:solidFill>
                <a:ea typeface="楷体_GB2312" pitchFamily="1" charset="-122"/>
              </a:rPr>
              <a:t>算法示例</a:t>
            </a:r>
            <a:r>
              <a:rPr lang="zh-CN" altLang="en-US" b="1" dirty="0"/>
              <a:t>     如图</a:t>
            </a:r>
            <a:r>
              <a:rPr lang="en-US" altLang="x-none" b="1" dirty="0"/>
              <a:t>9-2(a)</a:t>
            </a:r>
            <a:r>
              <a:rPr lang="zh-CN" altLang="en-US" b="1" dirty="0"/>
              <a:t>，</a:t>
            </a:r>
            <a:r>
              <a:rPr lang="en-US" altLang="x-none" b="1" dirty="0"/>
              <a:t>(b)</a:t>
            </a:r>
            <a:r>
              <a:rPr lang="zh-CN" altLang="en-US" b="1" dirty="0"/>
              <a:t>所示。</a:t>
            </a:r>
            <a:endParaRPr lang="zh-CN" alt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76513" name="组合 622593"/>
          <p:cNvGrpSpPr/>
          <p:nvPr/>
        </p:nvGrpSpPr>
        <p:grpSpPr>
          <a:xfrm>
            <a:off x="1631950" y="44450"/>
            <a:ext cx="8856663" cy="6624638"/>
            <a:chOff x="0" y="0"/>
            <a:chExt cx="5579" cy="4173"/>
          </a:xfrm>
        </p:grpSpPr>
        <p:sp>
          <p:nvSpPr>
            <p:cNvPr id="576514" name="椭圆形标注 622594"/>
            <p:cNvSpPr/>
            <p:nvPr/>
          </p:nvSpPr>
          <p:spPr>
            <a:xfrm>
              <a:off x="4362" y="46"/>
              <a:ext cx="1217" cy="272"/>
            </a:xfrm>
            <a:prstGeom prst="wedgeEllipseCallout">
              <a:avLst>
                <a:gd name="adj1" fmla="val -44741"/>
                <a:gd name="adj2" fmla="val 70222"/>
              </a:avLst>
            </a:prstGeom>
            <a:noFill/>
            <a:ln w="9525" cap="flat" cmpd="sng">
              <a:solidFill>
                <a:schemeClr val="tx1"/>
              </a:solidFill>
              <a:prstDash val="solid"/>
              <a:miter/>
              <a:headEnd type="none" w="med" len="med"/>
              <a:tailEnd type="none" w="med" len="med"/>
            </a:ln>
          </p:spPr>
          <p:txBody>
            <a:bodyPr wrap="none" anchor="ctr"/>
            <a:p>
              <a:pPr algn="ctr"/>
              <a:r>
                <a:rPr lang="zh-CN" altLang="en-US" sz="2000" b="1" dirty="0">
                  <a:latin typeface="Times New Roman" panose="02020603050405020304" pitchFamily="2" charset="0"/>
                  <a:ea typeface="宋体" panose="02010600030101010101" pitchFamily="2" charset="-122"/>
                </a:rPr>
                <a:t>查找</a:t>
              </a:r>
              <a:r>
                <a:rPr lang="en-US" altLang="x-none" sz="2000" b="1" dirty="0">
                  <a:latin typeface="Times New Roman" panose="02020603050405020304" pitchFamily="2" charset="0"/>
                  <a:ea typeface="宋体" panose="02010600030101010101" pitchFamily="2" charset="-122"/>
                </a:rPr>
                <a:t>71</a:t>
              </a:r>
              <a:endParaRPr lang="en-US" altLang="x-none" sz="2000" b="1" dirty="0">
                <a:latin typeface="Times New Roman" panose="02020603050405020304" pitchFamily="2" charset="0"/>
                <a:ea typeface="宋体" panose="02010600030101010101" pitchFamily="2" charset="-122"/>
              </a:endParaRPr>
            </a:p>
          </p:txBody>
        </p:sp>
        <p:grpSp>
          <p:nvGrpSpPr>
            <p:cNvPr id="576515" name="组合 622595"/>
            <p:cNvGrpSpPr/>
            <p:nvPr/>
          </p:nvGrpSpPr>
          <p:grpSpPr>
            <a:xfrm>
              <a:off x="0" y="0"/>
              <a:ext cx="4427" cy="947"/>
              <a:chOff x="0" y="0"/>
              <a:chExt cx="4427" cy="947"/>
            </a:xfrm>
          </p:grpSpPr>
          <p:grpSp>
            <p:nvGrpSpPr>
              <p:cNvPr id="576516" name="组合 622596"/>
              <p:cNvGrpSpPr/>
              <p:nvPr/>
            </p:nvGrpSpPr>
            <p:grpSpPr>
              <a:xfrm>
                <a:off x="108" y="0"/>
                <a:ext cx="4319" cy="489"/>
                <a:chOff x="0" y="0"/>
                <a:chExt cx="4319" cy="489"/>
              </a:xfrm>
            </p:grpSpPr>
            <p:grpSp>
              <p:nvGrpSpPr>
                <p:cNvPr id="576517" name="组合 622597"/>
                <p:cNvGrpSpPr/>
                <p:nvPr/>
              </p:nvGrpSpPr>
              <p:grpSpPr>
                <a:xfrm>
                  <a:off x="12" y="240"/>
                  <a:ext cx="4307" cy="249"/>
                  <a:chOff x="0" y="0"/>
                  <a:chExt cx="4307" cy="249"/>
                </a:xfrm>
              </p:grpSpPr>
              <p:sp>
                <p:nvSpPr>
                  <p:cNvPr id="576518" name="矩形 622598"/>
                  <p:cNvSpPr/>
                  <p:nvPr/>
                </p:nvSpPr>
                <p:spPr>
                  <a:xfrm>
                    <a:off x="0" y="0"/>
                    <a:ext cx="4307" cy="249"/>
                  </a:xfrm>
                  <a:prstGeom prst="rect">
                    <a:avLst/>
                  </a:prstGeom>
                  <a:noFill/>
                  <a:ln w="2857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-5   13    17    23    38    46     56     65    78    81    92</a:t>
                    </a:r>
                    <a:endParaRPr lang="en-US" altLang="x-none" sz="2400" dirty="0">
                      <a:latin typeface="Times New Roman" panose="02020603050405020304" pitchFamily="2" charset="0"/>
                      <a:ea typeface="宋体" panose="02010600030101010101" pitchFamily="2" charset="-122"/>
                    </a:endParaRPr>
                  </a:p>
                </p:txBody>
              </p:sp>
              <p:sp>
                <p:nvSpPr>
                  <p:cNvPr id="576519" name="直接连接符 622599"/>
                  <p:cNvSpPr/>
                  <p:nvPr/>
                </p:nvSpPr>
                <p:spPr>
                  <a:xfrm>
                    <a:off x="336" y="0"/>
                    <a:ext cx="0" cy="249"/>
                  </a:xfrm>
                  <a:prstGeom prst="line">
                    <a:avLst/>
                  </a:prstGeom>
                  <a:ln w="28575" cap="flat" cmpd="sng">
                    <a:solidFill>
                      <a:schemeClr val="tx1"/>
                    </a:solidFill>
                    <a:prstDash val="solid"/>
                    <a:round/>
                    <a:headEnd type="none" w="med" len="med"/>
                    <a:tailEnd type="none" w="med" len="med"/>
                  </a:ln>
                </p:spPr>
              </p:sp>
              <p:sp>
                <p:nvSpPr>
                  <p:cNvPr id="576520" name="直接连接符 622600"/>
                  <p:cNvSpPr/>
                  <p:nvPr/>
                </p:nvSpPr>
                <p:spPr>
                  <a:xfrm>
                    <a:off x="672" y="0"/>
                    <a:ext cx="0" cy="249"/>
                  </a:xfrm>
                  <a:prstGeom prst="line">
                    <a:avLst/>
                  </a:prstGeom>
                  <a:ln w="28575" cap="flat" cmpd="sng">
                    <a:solidFill>
                      <a:schemeClr val="tx1"/>
                    </a:solidFill>
                    <a:prstDash val="solid"/>
                    <a:round/>
                    <a:headEnd type="none" w="med" len="med"/>
                    <a:tailEnd type="none" w="med" len="med"/>
                  </a:ln>
                </p:spPr>
              </p:sp>
              <p:sp>
                <p:nvSpPr>
                  <p:cNvPr id="576521" name="直接连接符 622601"/>
                  <p:cNvSpPr/>
                  <p:nvPr/>
                </p:nvSpPr>
                <p:spPr>
                  <a:xfrm>
                    <a:off x="1104" y="0"/>
                    <a:ext cx="0" cy="249"/>
                  </a:xfrm>
                  <a:prstGeom prst="line">
                    <a:avLst/>
                  </a:prstGeom>
                  <a:ln w="28575" cap="flat" cmpd="sng">
                    <a:solidFill>
                      <a:schemeClr val="tx1"/>
                    </a:solidFill>
                    <a:prstDash val="solid"/>
                    <a:round/>
                    <a:headEnd type="none" w="med" len="med"/>
                    <a:tailEnd type="none" w="med" len="med"/>
                  </a:ln>
                </p:spPr>
              </p:sp>
              <p:sp>
                <p:nvSpPr>
                  <p:cNvPr id="576522" name="直接连接符 622602"/>
                  <p:cNvSpPr/>
                  <p:nvPr/>
                </p:nvSpPr>
                <p:spPr>
                  <a:xfrm>
                    <a:off x="1488" y="0"/>
                    <a:ext cx="0" cy="249"/>
                  </a:xfrm>
                  <a:prstGeom prst="line">
                    <a:avLst/>
                  </a:prstGeom>
                  <a:ln w="28575" cap="flat" cmpd="sng">
                    <a:solidFill>
                      <a:schemeClr val="tx1"/>
                    </a:solidFill>
                    <a:prstDash val="solid"/>
                    <a:round/>
                    <a:headEnd type="none" w="med" len="med"/>
                    <a:tailEnd type="none" w="med" len="med"/>
                  </a:ln>
                </p:spPr>
              </p:sp>
              <p:sp>
                <p:nvSpPr>
                  <p:cNvPr id="576523" name="直接连接符 622603"/>
                  <p:cNvSpPr/>
                  <p:nvPr/>
                </p:nvSpPr>
                <p:spPr>
                  <a:xfrm>
                    <a:off x="1872" y="0"/>
                    <a:ext cx="0" cy="249"/>
                  </a:xfrm>
                  <a:prstGeom prst="line">
                    <a:avLst/>
                  </a:prstGeom>
                  <a:ln w="28575" cap="flat" cmpd="sng">
                    <a:solidFill>
                      <a:schemeClr val="tx1"/>
                    </a:solidFill>
                    <a:prstDash val="solid"/>
                    <a:round/>
                    <a:headEnd type="none" w="med" len="med"/>
                    <a:tailEnd type="none" w="med" len="med"/>
                  </a:ln>
                </p:spPr>
              </p:sp>
              <p:sp>
                <p:nvSpPr>
                  <p:cNvPr id="576524" name="直接连接符 622604"/>
                  <p:cNvSpPr/>
                  <p:nvPr/>
                </p:nvSpPr>
                <p:spPr>
                  <a:xfrm>
                    <a:off x="2256" y="0"/>
                    <a:ext cx="0" cy="249"/>
                  </a:xfrm>
                  <a:prstGeom prst="line">
                    <a:avLst/>
                  </a:prstGeom>
                  <a:ln w="28575" cap="flat" cmpd="sng">
                    <a:solidFill>
                      <a:schemeClr val="tx1"/>
                    </a:solidFill>
                    <a:prstDash val="solid"/>
                    <a:round/>
                    <a:headEnd type="none" w="med" len="med"/>
                    <a:tailEnd type="none" w="med" len="med"/>
                  </a:ln>
                </p:spPr>
              </p:sp>
              <p:sp>
                <p:nvSpPr>
                  <p:cNvPr id="576525" name="直接连接符 622605"/>
                  <p:cNvSpPr/>
                  <p:nvPr/>
                </p:nvSpPr>
                <p:spPr>
                  <a:xfrm>
                    <a:off x="2688" y="0"/>
                    <a:ext cx="0" cy="249"/>
                  </a:xfrm>
                  <a:prstGeom prst="line">
                    <a:avLst/>
                  </a:prstGeom>
                  <a:ln w="28575" cap="flat" cmpd="sng">
                    <a:solidFill>
                      <a:schemeClr val="tx1"/>
                    </a:solidFill>
                    <a:prstDash val="solid"/>
                    <a:round/>
                    <a:headEnd type="none" w="med" len="med"/>
                    <a:tailEnd type="none" w="med" len="med"/>
                  </a:ln>
                </p:spPr>
              </p:sp>
              <p:sp>
                <p:nvSpPr>
                  <p:cNvPr id="576526" name="直接连接符 622606"/>
                  <p:cNvSpPr/>
                  <p:nvPr/>
                </p:nvSpPr>
                <p:spPr>
                  <a:xfrm>
                    <a:off x="3120" y="0"/>
                    <a:ext cx="0" cy="249"/>
                  </a:xfrm>
                  <a:prstGeom prst="line">
                    <a:avLst/>
                  </a:prstGeom>
                  <a:ln w="28575" cap="flat" cmpd="sng">
                    <a:solidFill>
                      <a:schemeClr val="tx1"/>
                    </a:solidFill>
                    <a:prstDash val="solid"/>
                    <a:round/>
                    <a:headEnd type="none" w="med" len="med"/>
                    <a:tailEnd type="none" w="med" len="med"/>
                  </a:ln>
                </p:spPr>
              </p:sp>
              <p:sp>
                <p:nvSpPr>
                  <p:cNvPr id="576527" name="直接连接符 622607"/>
                  <p:cNvSpPr/>
                  <p:nvPr/>
                </p:nvSpPr>
                <p:spPr>
                  <a:xfrm>
                    <a:off x="3504" y="0"/>
                    <a:ext cx="0" cy="249"/>
                  </a:xfrm>
                  <a:prstGeom prst="line">
                    <a:avLst/>
                  </a:prstGeom>
                  <a:ln w="28575" cap="flat" cmpd="sng">
                    <a:solidFill>
                      <a:schemeClr val="tx1"/>
                    </a:solidFill>
                    <a:prstDash val="solid"/>
                    <a:round/>
                    <a:headEnd type="none" w="med" len="med"/>
                    <a:tailEnd type="none" w="med" len="med"/>
                  </a:ln>
                </p:spPr>
              </p:sp>
              <p:sp>
                <p:nvSpPr>
                  <p:cNvPr id="576528" name="直接连接符 622608"/>
                  <p:cNvSpPr/>
                  <p:nvPr/>
                </p:nvSpPr>
                <p:spPr>
                  <a:xfrm>
                    <a:off x="3888" y="0"/>
                    <a:ext cx="0" cy="249"/>
                  </a:xfrm>
                  <a:prstGeom prst="line">
                    <a:avLst/>
                  </a:prstGeom>
                  <a:ln w="28575" cap="flat" cmpd="sng">
                    <a:solidFill>
                      <a:schemeClr val="tx1"/>
                    </a:solidFill>
                    <a:prstDash val="solid"/>
                    <a:round/>
                    <a:headEnd type="none" w="med" len="med"/>
                    <a:tailEnd type="none" w="med" len="med"/>
                  </a:ln>
                </p:spPr>
              </p:sp>
            </p:grpSp>
            <p:sp>
              <p:nvSpPr>
                <p:cNvPr id="576529" name="矩形 622609"/>
                <p:cNvSpPr/>
                <p:nvPr/>
              </p:nvSpPr>
              <p:spPr>
                <a:xfrm>
                  <a:off x="0" y="0"/>
                  <a:ext cx="4308"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1      2      3      4      5      6       7       8     9     10     11</a:t>
                  </a:r>
                  <a:endParaRPr lang="en-US" altLang="x-none" sz="2400" dirty="0">
                    <a:latin typeface="Times New Roman" panose="02020603050405020304" pitchFamily="2" charset="0"/>
                    <a:ea typeface="宋体" panose="02010600030101010101" pitchFamily="2" charset="-122"/>
                  </a:endParaRPr>
                </a:p>
              </p:txBody>
            </p:sp>
          </p:grpSp>
          <p:grpSp>
            <p:nvGrpSpPr>
              <p:cNvPr id="576530" name="组合 622610"/>
              <p:cNvGrpSpPr/>
              <p:nvPr/>
            </p:nvGrpSpPr>
            <p:grpSpPr>
              <a:xfrm>
                <a:off x="1992" y="517"/>
                <a:ext cx="363" cy="419"/>
                <a:chOff x="0" y="0"/>
                <a:chExt cx="363" cy="419"/>
              </a:xfrm>
            </p:grpSpPr>
            <p:sp>
              <p:nvSpPr>
                <p:cNvPr id="576531" name="矩形 622611"/>
                <p:cNvSpPr/>
                <p:nvPr/>
              </p:nvSpPr>
              <p:spPr>
                <a:xfrm>
                  <a:off x="0" y="192"/>
                  <a:ext cx="363"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Mid</a:t>
                  </a:r>
                  <a:endParaRPr lang="en-US" altLang="x-none" sz="2400" dirty="0">
                    <a:latin typeface="Times New Roman" panose="02020603050405020304" pitchFamily="2" charset="0"/>
                    <a:ea typeface="宋体" panose="02010600030101010101" pitchFamily="2" charset="-122"/>
                  </a:endParaRPr>
                </a:p>
              </p:txBody>
            </p:sp>
            <p:sp>
              <p:nvSpPr>
                <p:cNvPr id="576532" name="直接连接符 622612"/>
                <p:cNvSpPr/>
                <p:nvPr/>
              </p:nvSpPr>
              <p:spPr>
                <a:xfrm flipV="1">
                  <a:off x="192" y="0"/>
                  <a:ext cx="0" cy="227"/>
                </a:xfrm>
                <a:prstGeom prst="line">
                  <a:avLst/>
                </a:prstGeom>
                <a:ln w="28575" cap="flat" cmpd="sng">
                  <a:solidFill>
                    <a:schemeClr val="tx1"/>
                  </a:solidFill>
                  <a:prstDash val="solid"/>
                  <a:round/>
                  <a:headEnd type="none" w="med" len="med"/>
                  <a:tailEnd type="triangle" w="med" len="med"/>
                </a:ln>
              </p:spPr>
            </p:sp>
          </p:grpSp>
          <p:grpSp>
            <p:nvGrpSpPr>
              <p:cNvPr id="576533" name="组合 622613"/>
              <p:cNvGrpSpPr/>
              <p:nvPr/>
            </p:nvGrpSpPr>
            <p:grpSpPr>
              <a:xfrm>
                <a:off x="3984" y="520"/>
                <a:ext cx="408" cy="427"/>
                <a:chOff x="0" y="0"/>
                <a:chExt cx="408" cy="427"/>
              </a:xfrm>
            </p:grpSpPr>
            <p:sp>
              <p:nvSpPr>
                <p:cNvPr id="576534" name="矩形 622614"/>
                <p:cNvSpPr/>
                <p:nvPr/>
              </p:nvSpPr>
              <p:spPr>
                <a:xfrm>
                  <a:off x="0" y="200"/>
                  <a:ext cx="408"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High</a:t>
                  </a:r>
                  <a:endParaRPr lang="en-US" altLang="x-none" sz="2400" dirty="0">
                    <a:latin typeface="Times New Roman" panose="02020603050405020304" pitchFamily="2" charset="0"/>
                    <a:ea typeface="宋体" panose="02010600030101010101" pitchFamily="2" charset="-122"/>
                  </a:endParaRPr>
                </a:p>
              </p:txBody>
            </p:sp>
            <p:sp>
              <p:nvSpPr>
                <p:cNvPr id="576535" name="直接连接符 622615"/>
                <p:cNvSpPr/>
                <p:nvPr/>
              </p:nvSpPr>
              <p:spPr>
                <a:xfrm flipV="1">
                  <a:off x="240" y="0"/>
                  <a:ext cx="0" cy="227"/>
                </a:xfrm>
                <a:prstGeom prst="line">
                  <a:avLst/>
                </a:prstGeom>
                <a:ln w="28575" cap="flat" cmpd="sng">
                  <a:solidFill>
                    <a:schemeClr val="tx1"/>
                  </a:solidFill>
                  <a:prstDash val="solid"/>
                  <a:round/>
                  <a:headEnd type="none" w="med" len="med"/>
                  <a:tailEnd type="triangle" w="med" len="med"/>
                </a:ln>
              </p:spPr>
            </p:sp>
          </p:grpSp>
          <p:grpSp>
            <p:nvGrpSpPr>
              <p:cNvPr id="576536" name="组合 622616"/>
              <p:cNvGrpSpPr/>
              <p:nvPr/>
            </p:nvGrpSpPr>
            <p:grpSpPr>
              <a:xfrm>
                <a:off x="0" y="520"/>
                <a:ext cx="408" cy="395"/>
                <a:chOff x="0" y="0"/>
                <a:chExt cx="408" cy="395"/>
              </a:xfrm>
            </p:grpSpPr>
            <p:sp>
              <p:nvSpPr>
                <p:cNvPr id="576537" name="矩形 622617"/>
                <p:cNvSpPr/>
                <p:nvPr/>
              </p:nvSpPr>
              <p:spPr>
                <a:xfrm>
                  <a:off x="0" y="168"/>
                  <a:ext cx="408"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Low</a:t>
                  </a:r>
                  <a:endParaRPr lang="en-US" altLang="x-none" sz="2400" dirty="0">
                    <a:latin typeface="Times New Roman" panose="02020603050405020304" pitchFamily="2" charset="0"/>
                    <a:ea typeface="宋体" panose="02010600030101010101" pitchFamily="2" charset="-122"/>
                  </a:endParaRPr>
                </a:p>
              </p:txBody>
            </p:sp>
            <p:sp>
              <p:nvSpPr>
                <p:cNvPr id="576538" name="直接连接符 622618"/>
                <p:cNvSpPr/>
                <p:nvPr/>
              </p:nvSpPr>
              <p:spPr>
                <a:xfrm flipV="1">
                  <a:off x="272" y="0"/>
                  <a:ext cx="0" cy="227"/>
                </a:xfrm>
                <a:prstGeom prst="line">
                  <a:avLst/>
                </a:prstGeom>
                <a:ln w="28575" cap="flat" cmpd="sng">
                  <a:solidFill>
                    <a:schemeClr val="tx1"/>
                  </a:solidFill>
                  <a:prstDash val="solid"/>
                  <a:round/>
                  <a:headEnd type="none" w="med" len="med"/>
                  <a:tailEnd type="triangle" w="med" len="med"/>
                </a:ln>
              </p:spPr>
            </p:sp>
          </p:grpSp>
        </p:grpSp>
        <p:grpSp>
          <p:nvGrpSpPr>
            <p:cNvPr id="576539" name="组合 622619"/>
            <p:cNvGrpSpPr/>
            <p:nvPr/>
          </p:nvGrpSpPr>
          <p:grpSpPr>
            <a:xfrm>
              <a:off x="135" y="957"/>
              <a:ext cx="4319" cy="947"/>
              <a:chOff x="0" y="0"/>
              <a:chExt cx="4319" cy="947"/>
            </a:xfrm>
          </p:grpSpPr>
          <p:grpSp>
            <p:nvGrpSpPr>
              <p:cNvPr id="576540" name="组合 622620"/>
              <p:cNvGrpSpPr/>
              <p:nvPr/>
            </p:nvGrpSpPr>
            <p:grpSpPr>
              <a:xfrm>
                <a:off x="0" y="0"/>
                <a:ext cx="4319" cy="489"/>
                <a:chOff x="0" y="0"/>
                <a:chExt cx="4319" cy="489"/>
              </a:xfrm>
            </p:grpSpPr>
            <p:grpSp>
              <p:nvGrpSpPr>
                <p:cNvPr id="576541" name="组合 622621"/>
                <p:cNvGrpSpPr/>
                <p:nvPr/>
              </p:nvGrpSpPr>
              <p:grpSpPr>
                <a:xfrm>
                  <a:off x="12" y="240"/>
                  <a:ext cx="4307" cy="249"/>
                  <a:chOff x="0" y="0"/>
                  <a:chExt cx="4307" cy="249"/>
                </a:xfrm>
              </p:grpSpPr>
              <p:sp>
                <p:nvSpPr>
                  <p:cNvPr id="576542" name="矩形 622622"/>
                  <p:cNvSpPr/>
                  <p:nvPr/>
                </p:nvSpPr>
                <p:spPr>
                  <a:xfrm>
                    <a:off x="0" y="0"/>
                    <a:ext cx="4307" cy="249"/>
                  </a:xfrm>
                  <a:prstGeom prst="rect">
                    <a:avLst/>
                  </a:prstGeom>
                  <a:noFill/>
                  <a:ln w="2857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-5   13    17    23    38    46     56     65    78    81    92</a:t>
                    </a:r>
                    <a:endParaRPr lang="en-US" altLang="x-none" sz="2400" dirty="0">
                      <a:latin typeface="Times New Roman" panose="02020603050405020304" pitchFamily="2" charset="0"/>
                      <a:ea typeface="宋体" panose="02010600030101010101" pitchFamily="2" charset="-122"/>
                    </a:endParaRPr>
                  </a:p>
                </p:txBody>
              </p:sp>
              <p:sp>
                <p:nvSpPr>
                  <p:cNvPr id="576543" name="直接连接符 622623"/>
                  <p:cNvSpPr/>
                  <p:nvPr/>
                </p:nvSpPr>
                <p:spPr>
                  <a:xfrm>
                    <a:off x="336" y="0"/>
                    <a:ext cx="0" cy="249"/>
                  </a:xfrm>
                  <a:prstGeom prst="line">
                    <a:avLst/>
                  </a:prstGeom>
                  <a:ln w="28575" cap="flat" cmpd="sng">
                    <a:solidFill>
                      <a:schemeClr val="tx1"/>
                    </a:solidFill>
                    <a:prstDash val="solid"/>
                    <a:round/>
                    <a:headEnd type="none" w="med" len="med"/>
                    <a:tailEnd type="none" w="med" len="med"/>
                  </a:ln>
                </p:spPr>
              </p:sp>
              <p:sp>
                <p:nvSpPr>
                  <p:cNvPr id="576544" name="直接连接符 622624"/>
                  <p:cNvSpPr/>
                  <p:nvPr/>
                </p:nvSpPr>
                <p:spPr>
                  <a:xfrm>
                    <a:off x="672" y="0"/>
                    <a:ext cx="0" cy="249"/>
                  </a:xfrm>
                  <a:prstGeom prst="line">
                    <a:avLst/>
                  </a:prstGeom>
                  <a:ln w="28575" cap="flat" cmpd="sng">
                    <a:solidFill>
                      <a:schemeClr val="tx1"/>
                    </a:solidFill>
                    <a:prstDash val="solid"/>
                    <a:round/>
                    <a:headEnd type="none" w="med" len="med"/>
                    <a:tailEnd type="none" w="med" len="med"/>
                  </a:ln>
                </p:spPr>
              </p:sp>
              <p:sp>
                <p:nvSpPr>
                  <p:cNvPr id="576545" name="直接连接符 622625"/>
                  <p:cNvSpPr/>
                  <p:nvPr/>
                </p:nvSpPr>
                <p:spPr>
                  <a:xfrm>
                    <a:off x="1104" y="0"/>
                    <a:ext cx="0" cy="249"/>
                  </a:xfrm>
                  <a:prstGeom prst="line">
                    <a:avLst/>
                  </a:prstGeom>
                  <a:ln w="28575" cap="flat" cmpd="sng">
                    <a:solidFill>
                      <a:schemeClr val="tx1"/>
                    </a:solidFill>
                    <a:prstDash val="solid"/>
                    <a:round/>
                    <a:headEnd type="none" w="med" len="med"/>
                    <a:tailEnd type="none" w="med" len="med"/>
                  </a:ln>
                </p:spPr>
              </p:sp>
              <p:sp>
                <p:nvSpPr>
                  <p:cNvPr id="576546" name="直接连接符 622626"/>
                  <p:cNvSpPr/>
                  <p:nvPr/>
                </p:nvSpPr>
                <p:spPr>
                  <a:xfrm>
                    <a:off x="1488" y="0"/>
                    <a:ext cx="0" cy="249"/>
                  </a:xfrm>
                  <a:prstGeom prst="line">
                    <a:avLst/>
                  </a:prstGeom>
                  <a:ln w="28575" cap="flat" cmpd="sng">
                    <a:solidFill>
                      <a:schemeClr val="tx1"/>
                    </a:solidFill>
                    <a:prstDash val="solid"/>
                    <a:round/>
                    <a:headEnd type="none" w="med" len="med"/>
                    <a:tailEnd type="none" w="med" len="med"/>
                  </a:ln>
                </p:spPr>
              </p:sp>
              <p:sp>
                <p:nvSpPr>
                  <p:cNvPr id="576547" name="直接连接符 622627"/>
                  <p:cNvSpPr/>
                  <p:nvPr/>
                </p:nvSpPr>
                <p:spPr>
                  <a:xfrm>
                    <a:off x="1872" y="0"/>
                    <a:ext cx="0" cy="249"/>
                  </a:xfrm>
                  <a:prstGeom prst="line">
                    <a:avLst/>
                  </a:prstGeom>
                  <a:ln w="28575" cap="flat" cmpd="sng">
                    <a:solidFill>
                      <a:schemeClr val="tx1"/>
                    </a:solidFill>
                    <a:prstDash val="solid"/>
                    <a:round/>
                    <a:headEnd type="none" w="med" len="med"/>
                    <a:tailEnd type="none" w="med" len="med"/>
                  </a:ln>
                </p:spPr>
              </p:sp>
              <p:sp>
                <p:nvSpPr>
                  <p:cNvPr id="576548" name="直接连接符 622628"/>
                  <p:cNvSpPr/>
                  <p:nvPr/>
                </p:nvSpPr>
                <p:spPr>
                  <a:xfrm>
                    <a:off x="2256" y="0"/>
                    <a:ext cx="0" cy="249"/>
                  </a:xfrm>
                  <a:prstGeom prst="line">
                    <a:avLst/>
                  </a:prstGeom>
                  <a:ln w="28575" cap="flat" cmpd="sng">
                    <a:solidFill>
                      <a:schemeClr val="tx1"/>
                    </a:solidFill>
                    <a:prstDash val="solid"/>
                    <a:round/>
                    <a:headEnd type="none" w="med" len="med"/>
                    <a:tailEnd type="none" w="med" len="med"/>
                  </a:ln>
                </p:spPr>
              </p:sp>
              <p:sp>
                <p:nvSpPr>
                  <p:cNvPr id="576549" name="直接连接符 622629"/>
                  <p:cNvSpPr/>
                  <p:nvPr/>
                </p:nvSpPr>
                <p:spPr>
                  <a:xfrm>
                    <a:off x="2688" y="0"/>
                    <a:ext cx="0" cy="249"/>
                  </a:xfrm>
                  <a:prstGeom prst="line">
                    <a:avLst/>
                  </a:prstGeom>
                  <a:ln w="28575" cap="flat" cmpd="sng">
                    <a:solidFill>
                      <a:schemeClr val="tx1"/>
                    </a:solidFill>
                    <a:prstDash val="solid"/>
                    <a:round/>
                    <a:headEnd type="none" w="med" len="med"/>
                    <a:tailEnd type="none" w="med" len="med"/>
                  </a:ln>
                </p:spPr>
              </p:sp>
              <p:sp>
                <p:nvSpPr>
                  <p:cNvPr id="576550" name="直接连接符 622630"/>
                  <p:cNvSpPr/>
                  <p:nvPr/>
                </p:nvSpPr>
                <p:spPr>
                  <a:xfrm>
                    <a:off x="3120" y="0"/>
                    <a:ext cx="0" cy="249"/>
                  </a:xfrm>
                  <a:prstGeom prst="line">
                    <a:avLst/>
                  </a:prstGeom>
                  <a:ln w="28575" cap="flat" cmpd="sng">
                    <a:solidFill>
                      <a:schemeClr val="tx1"/>
                    </a:solidFill>
                    <a:prstDash val="solid"/>
                    <a:round/>
                    <a:headEnd type="none" w="med" len="med"/>
                    <a:tailEnd type="none" w="med" len="med"/>
                  </a:ln>
                </p:spPr>
              </p:sp>
              <p:sp>
                <p:nvSpPr>
                  <p:cNvPr id="576551" name="直接连接符 622631"/>
                  <p:cNvSpPr/>
                  <p:nvPr/>
                </p:nvSpPr>
                <p:spPr>
                  <a:xfrm>
                    <a:off x="3504" y="0"/>
                    <a:ext cx="0" cy="249"/>
                  </a:xfrm>
                  <a:prstGeom prst="line">
                    <a:avLst/>
                  </a:prstGeom>
                  <a:ln w="28575" cap="flat" cmpd="sng">
                    <a:solidFill>
                      <a:schemeClr val="tx1"/>
                    </a:solidFill>
                    <a:prstDash val="solid"/>
                    <a:round/>
                    <a:headEnd type="none" w="med" len="med"/>
                    <a:tailEnd type="none" w="med" len="med"/>
                  </a:ln>
                </p:spPr>
              </p:sp>
              <p:sp>
                <p:nvSpPr>
                  <p:cNvPr id="576552" name="直接连接符 622632"/>
                  <p:cNvSpPr/>
                  <p:nvPr/>
                </p:nvSpPr>
                <p:spPr>
                  <a:xfrm>
                    <a:off x="3888" y="0"/>
                    <a:ext cx="0" cy="249"/>
                  </a:xfrm>
                  <a:prstGeom prst="line">
                    <a:avLst/>
                  </a:prstGeom>
                  <a:ln w="28575" cap="flat" cmpd="sng">
                    <a:solidFill>
                      <a:schemeClr val="tx1"/>
                    </a:solidFill>
                    <a:prstDash val="solid"/>
                    <a:round/>
                    <a:headEnd type="none" w="med" len="med"/>
                    <a:tailEnd type="none" w="med" len="med"/>
                  </a:ln>
                </p:spPr>
              </p:sp>
            </p:grpSp>
            <p:sp>
              <p:nvSpPr>
                <p:cNvPr id="576553" name="矩形 622633"/>
                <p:cNvSpPr/>
                <p:nvPr/>
              </p:nvSpPr>
              <p:spPr>
                <a:xfrm>
                  <a:off x="0" y="0"/>
                  <a:ext cx="4308"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1      2      3      4      5      6       7       8     9     10     11</a:t>
                  </a:r>
                  <a:endParaRPr lang="en-US" altLang="x-none" sz="2400" dirty="0">
                    <a:latin typeface="Times New Roman" panose="02020603050405020304" pitchFamily="2" charset="0"/>
                    <a:ea typeface="宋体" panose="02010600030101010101" pitchFamily="2" charset="-122"/>
                  </a:endParaRPr>
                </a:p>
              </p:txBody>
            </p:sp>
          </p:grpSp>
          <p:grpSp>
            <p:nvGrpSpPr>
              <p:cNvPr id="576554" name="组合 622634"/>
              <p:cNvGrpSpPr/>
              <p:nvPr/>
            </p:nvGrpSpPr>
            <p:grpSpPr>
              <a:xfrm>
                <a:off x="3092" y="517"/>
                <a:ext cx="363" cy="419"/>
                <a:chOff x="0" y="0"/>
                <a:chExt cx="363" cy="419"/>
              </a:xfrm>
            </p:grpSpPr>
            <p:sp>
              <p:nvSpPr>
                <p:cNvPr id="576555" name="矩形 622635"/>
                <p:cNvSpPr/>
                <p:nvPr/>
              </p:nvSpPr>
              <p:spPr>
                <a:xfrm>
                  <a:off x="0" y="192"/>
                  <a:ext cx="363"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Mid</a:t>
                  </a:r>
                  <a:endParaRPr lang="en-US" altLang="x-none" sz="2400" dirty="0">
                    <a:latin typeface="Times New Roman" panose="02020603050405020304" pitchFamily="2" charset="0"/>
                    <a:ea typeface="宋体" panose="02010600030101010101" pitchFamily="2" charset="-122"/>
                  </a:endParaRPr>
                </a:p>
              </p:txBody>
            </p:sp>
            <p:sp>
              <p:nvSpPr>
                <p:cNvPr id="576556" name="直接连接符 622636"/>
                <p:cNvSpPr/>
                <p:nvPr/>
              </p:nvSpPr>
              <p:spPr>
                <a:xfrm flipV="1">
                  <a:off x="192" y="0"/>
                  <a:ext cx="0" cy="227"/>
                </a:xfrm>
                <a:prstGeom prst="line">
                  <a:avLst/>
                </a:prstGeom>
                <a:ln w="28575" cap="flat" cmpd="sng">
                  <a:solidFill>
                    <a:schemeClr val="tx1"/>
                  </a:solidFill>
                  <a:prstDash val="solid"/>
                  <a:round/>
                  <a:headEnd type="none" w="med" len="med"/>
                  <a:tailEnd type="triangle" w="med" len="med"/>
                </a:ln>
              </p:spPr>
            </p:sp>
          </p:grpSp>
          <p:grpSp>
            <p:nvGrpSpPr>
              <p:cNvPr id="576557" name="组合 622637"/>
              <p:cNvGrpSpPr/>
              <p:nvPr/>
            </p:nvGrpSpPr>
            <p:grpSpPr>
              <a:xfrm>
                <a:off x="3876" y="520"/>
                <a:ext cx="408" cy="427"/>
                <a:chOff x="0" y="0"/>
                <a:chExt cx="408" cy="427"/>
              </a:xfrm>
            </p:grpSpPr>
            <p:sp>
              <p:nvSpPr>
                <p:cNvPr id="576558" name="矩形 622638"/>
                <p:cNvSpPr/>
                <p:nvPr/>
              </p:nvSpPr>
              <p:spPr>
                <a:xfrm>
                  <a:off x="0" y="200"/>
                  <a:ext cx="408"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High</a:t>
                  </a:r>
                  <a:endParaRPr lang="en-US" altLang="x-none" sz="2400" dirty="0">
                    <a:latin typeface="Times New Roman" panose="02020603050405020304" pitchFamily="2" charset="0"/>
                    <a:ea typeface="宋体" panose="02010600030101010101" pitchFamily="2" charset="-122"/>
                  </a:endParaRPr>
                </a:p>
              </p:txBody>
            </p:sp>
            <p:sp>
              <p:nvSpPr>
                <p:cNvPr id="576559" name="直接连接符 622639"/>
                <p:cNvSpPr/>
                <p:nvPr/>
              </p:nvSpPr>
              <p:spPr>
                <a:xfrm flipV="1">
                  <a:off x="240" y="0"/>
                  <a:ext cx="0" cy="227"/>
                </a:xfrm>
                <a:prstGeom prst="line">
                  <a:avLst/>
                </a:prstGeom>
                <a:ln w="28575" cap="flat" cmpd="sng">
                  <a:solidFill>
                    <a:schemeClr val="tx1"/>
                  </a:solidFill>
                  <a:prstDash val="solid"/>
                  <a:round/>
                  <a:headEnd type="none" w="med" len="med"/>
                  <a:tailEnd type="triangle" w="med" len="med"/>
                </a:ln>
              </p:spPr>
            </p:sp>
          </p:grpSp>
          <p:grpSp>
            <p:nvGrpSpPr>
              <p:cNvPr id="576560" name="组合 622640"/>
              <p:cNvGrpSpPr/>
              <p:nvPr/>
            </p:nvGrpSpPr>
            <p:grpSpPr>
              <a:xfrm>
                <a:off x="2183" y="512"/>
                <a:ext cx="408" cy="395"/>
                <a:chOff x="0" y="0"/>
                <a:chExt cx="408" cy="395"/>
              </a:xfrm>
            </p:grpSpPr>
            <p:sp>
              <p:nvSpPr>
                <p:cNvPr id="576561" name="矩形 622641"/>
                <p:cNvSpPr/>
                <p:nvPr/>
              </p:nvSpPr>
              <p:spPr>
                <a:xfrm>
                  <a:off x="0" y="168"/>
                  <a:ext cx="408"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Low</a:t>
                  </a:r>
                  <a:endParaRPr lang="en-US" altLang="x-none" sz="2400" dirty="0">
                    <a:latin typeface="Times New Roman" panose="02020603050405020304" pitchFamily="2" charset="0"/>
                    <a:ea typeface="宋体" panose="02010600030101010101" pitchFamily="2" charset="-122"/>
                  </a:endParaRPr>
                </a:p>
              </p:txBody>
            </p:sp>
            <p:sp>
              <p:nvSpPr>
                <p:cNvPr id="576562" name="直接连接符 622642"/>
                <p:cNvSpPr/>
                <p:nvPr/>
              </p:nvSpPr>
              <p:spPr>
                <a:xfrm flipV="1">
                  <a:off x="272" y="0"/>
                  <a:ext cx="0" cy="227"/>
                </a:xfrm>
                <a:prstGeom prst="line">
                  <a:avLst/>
                </a:prstGeom>
                <a:ln w="28575" cap="flat" cmpd="sng">
                  <a:solidFill>
                    <a:schemeClr val="tx1"/>
                  </a:solidFill>
                  <a:prstDash val="solid"/>
                  <a:round/>
                  <a:headEnd type="none" w="med" len="med"/>
                  <a:tailEnd type="triangle" w="med" len="med"/>
                </a:ln>
              </p:spPr>
            </p:sp>
          </p:grpSp>
        </p:grpSp>
        <p:grpSp>
          <p:nvGrpSpPr>
            <p:cNvPr id="576563" name="组合 622643"/>
            <p:cNvGrpSpPr/>
            <p:nvPr/>
          </p:nvGrpSpPr>
          <p:grpSpPr>
            <a:xfrm>
              <a:off x="134" y="1896"/>
              <a:ext cx="4319" cy="931"/>
              <a:chOff x="0" y="0"/>
              <a:chExt cx="4319" cy="931"/>
            </a:xfrm>
          </p:grpSpPr>
          <p:grpSp>
            <p:nvGrpSpPr>
              <p:cNvPr id="576564" name="组合 622644"/>
              <p:cNvGrpSpPr/>
              <p:nvPr/>
            </p:nvGrpSpPr>
            <p:grpSpPr>
              <a:xfrm>
                <a:off x="0" y="0"/>
                <a:ext cx="4319" cy="489"/>
                <a:chOff x="0" y="0"/>
                <a:chExt cx="4319" cy="489"/>
              </a:xfrm>
            </p:grpSpPr>
            <p:grpSp>
              <p:nvGrpSpPr>
                <p:cNvPr id="576565" name="组合 622645"/>
                <p:cNvGrpSpPr/>
                <p:nvPr/>
              </p:nvGrpSpPr>
              <p:grpSpPr>
                <a:xfrm>
                  <a:off x="12" y="240"/>
                  <a:ext cx="4307" cy="249"/>
                  <a:chOff x="0" y="0"/>
                  <a:chExt cx="4307" cy="249"/>
                </a:xfrm>
              </p:grpSpPr>
              <p:sp>
                <p:nvSpPr>
                  <p:cNvPr id="576566" name="矩形 622646"/>
                  <p:cNvSpPr/>
                  <p:nvPr/>
                </p:nvSpPr>
                <p:spPr>
                  <a:xfrm>
                    <a:off x="0" y="0"/>
                    <a:ext cx="4307" cy="249"/>
                  </a:xfrm>
                  <a:prstGeom prst="rect">
                    <a:avLst/>
                  </a:prstGeom>
                  <a:noFill/>
                  <a:ln w="2857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-5   13    17    23    38    46     56     65    78    81    92</a:t>
                    </a:r>
                    <a:endParaRPr lang="en-US" altLang="x-none" sz="2400" dirty="0">
                      <a:latin typeface="Times New Roman" panose="02020603050405020304" pitchFamily="2" charset="0"/>
                      <a:ea typeface="宋体" panose="02010600030101010101" pitchFamily="2" charset="-122"/>
                    </a:endParaRPr>
                  </a:p>
                </p:txBody>
              </p:sp>
              <p:sp>
                <p:nvSpPr>
                  <p:cNvPr id="576567" name="直接连接符 622647"/>
                  <p:cNvSpPr/>
                  <p:nvPr/>
                </p:nvSpPr>
                <p:spPr>
                  <a:xfrm>
                    <a:off x="336" y="0"/>
                    <a:ext cx="0" cy="249"/>
                  </a:xfrm>
                  <a:prstGeom prst="line">
                    <a:avLst/>
                  </a:prstGeom>
                  <a:ln w="28575" cap="flat" cmpd="sng">
                    <a:solidFill>
                      <a:schemeClr val="tx1"/>
                    </a:solidFill>
                    <a:prstDash val="solid"/>
                    <a:round/>
                    <a:headEnd type="none" w="med" len="med"/>
                    <a:tailEnd type="none" w="med" len="med"/>
                  </a:ln>
                </p:spPr>
              </p:sp>
              <p:sp>
                <p:nvSpPr>
                  <p:cNvPr id="576568" name="直接连接符 622648"/>
                  <p:cNvSpPr/>
                  <p:nvPr/>
                </p:nvSpPr>
                <p:spPr>
                  <a:xfrm>
                    <a:off x="672" y="0"/>
                    <a:ext cx="0" cy="249"/>
                  </a:xfrm>
                  <a:prstGeom prst="line">
                    <a:avLst/>
                  </a:prstGeom>
                  <a:ln w="28575" cap="flat" cmpd="sng">
                    <a:solidFill>
                      <a:schemeClr val="tx1"/>
                    </a:solidFill>
                    <a:prstDash val="solid"/>
                    <a:round/>
                    <a:headEnd type="none" w="med" len="med"/>
                    <a:tailEnd type="none" w="med" len="med"/>
                  </a:ln>
                </p:spPr>
              </p:sp>
              <p:sp>
                <p:nvSpPr>
                  <p:cNvPr id="576569" name="直接连接符 622649"/>
                  <p:cNvSpPr/>
                  <p:nvPr/>
                </p:nvSpPr>
                <p:spPr>
                  <a:xfrm>
                    <a:off x="1104" y="0"/>
                    <a:ext cx="0" cy="249"/>
                  </a:xfrm>
                  <a:prstGeom prst="line">
                    <a:avLst/>
                  </a:prstGeom>
                  <a:ln w="28575" cap="flat" cmpd="sng">
                    <a:solidFill>
                      <a:schemeClr val="tx1"/>
                    </a:solidFill>
                    <a:prstDash val="solid"/>
                    <a:round/>
                    <a:headEnd type="none" w="med" len="med"/>
                    <a:tailEnd type="none" w="med" len="med"/>
                  </a:ln>
                </p:spPr>
              </p:sp>
              <p:sp>
                <p:nvSpPr>
                  <p:cNvPr id="576570" name="直接连接符 622650"/>
                  <p:cNvSpPr/>
                  <p:nvPr/>
                </p:nvSpPr>
                <p:spPr>
                  <a:xfrm>
                    <a:off x="1488" y="0"/>
                    <a:ext cx="0" cy="249"/>
                  </a:xfrm>
                  <a:prstGeom prst="line">
                    <a:avLst/>
                  </a:prstGeom>
                  <a:ln w="28575" cap="flat" cmpd="sng">
                    <a:solidFill>
                      <a:schemeClr val="tx1"/>
                    </a:solidFill>
                    <a:prstDash val="solid"/>
                    <a:round/>
                    <a:headEnd type="none" w="med" len="med"/>
                    <a:tailEnd type="none" w="med" len="med"/>
                  </a:ln>
                </p:spPr>
              </p:sp>
              <p:sp>
                <p:nvSpPr>
                  <p:cNvPr id="576571" name="直接连接符 622651"/>
                  <p:cNvSpPr/>
                  <p:nvPr/>
                </p:nvSpPr>
                <p:spPr>
                  <a:xfrm>
                    <a:off x="1872" y="0"/>
                    <a:ext cx="0" cy="249"/>
                  </a:xfrm>
                  <a:prstGeom prst="line">
                    <a:avLst/>
                  </a:prstGeom>
                  <a:ln w="28575" cap="flat" cmpd="sng">
                    <a:solidFill>
                      <a:schemeClr val="tx1"/>
                    </a:solidFill>
                    <a:prstDash val="solid"/>
                    <a:round/>
                    <a:headEnd type="none" w="med" len="med"/>
                    <a:tailEnd type="none" w="med" len="med"/>
                  </a:ln>
                </p:spPr>
              </p:sp>
              <p:sp>
                <p:nvSpPr>
                  <p:cNvPr id="576572" name="直接连接符 622652"/>
                  <p:cNvSpPr/>
                  <p:nvPr/>
                </p:nvSpPr>
                <p:spPr>
                  <a:xfrm>
                    <a:off x="2256" y="0"/>
                    <a:ext cx="0" cy="249"/>
                  </a:xfrm>
                  <a:prstGeom prst="line">
                    <a:avLst/>
                  </a:prstGeom>
                  <a:ln w="28575" cap="flat" cmpd="sng">
                    <a:solidFill>
                      <a:schemeClr val="tx1"/>
                    </a:solidFill>
                    <a:prstDash val="solid"/>
                    <a:round/>
                    <a:headEnd type="none" w="med" len="med"/>
                    <a:tailEnd type="none" w="med" len="med"/>
                  </a:ln>
                </p:spPr>
              </p:sp>
              <p:sp>
                <p:nvSpPr>
                  <p:cNvPr id="576573" name="直接连接符 622653"/>
                  <p:cNvSpPr/>
                  <p:nvPr/>
                </p:nvSpPr>
                <p:spPr>
                  <a:xfrm>
                    <a:off x="2688" y="0"/>
                    <a:ext cx="0" cy="249"/>
                  </a:xfrm>
                  <a:prstGeom prst="line">
                    <a:avLst/>
                  </a:prstGeom>
                  <a:ln w="28575" cap="flat" cmpd="sng">
                    <a:solidFill>
                      <a:schemeClr val="tx1"/>
                    </a:solidFill>
                    <a:prstDash val="solid"/>
                    <a:round/>
                    <a:headEnd type="none" w="med" len="med"/>
                    <a:tailEnd type="none" w="med" len="med"/>
                  </a:ln>
                </p:spPr>
              </p:sp>
              <p:sp>
                <p:nvSpPr>
                  <p:cNvPr id="576574" name="直接连接符 622654"/>
                  <p:cNvSpPr/>
                  <p:nvPr/>
                </p:nvSpPr>
                <p:spPr>
                  <a:xfrm>
                    <a:off x="3120" y="0"/>
                    <a:ext cx="0" cy="249"/>
                  </a:xfrm>
                  <a:prstGeom prst="line">
                    <a:avLst/>
                  </a:prstGeom>
                  <a:ln w="28575" cap="flat" cmpd="sng">
                    <a:solidFill>
                      <a:schemeClr val="tx1"/>
                    </a:solidFill>
                    <a:prstDash val="solid"/>
                    <a:round/>
                    <a:headEnd type="none" w="med" len="med"/>
                    <a:tailEnd type="none" w="med" len="med"/>
                  </a:ln>
                </p:spPr>
              </p:sp>
              <p:sp>
                <p:nvSpPr>
                  <p:cNvPr id="576575" name="直接连接符 622655"/>
                  <p:cNvSpPr/>
                  <p:nvPr/>
                </p:nvSpPr>
                <p:spPr>
                  <a:xfrm>
                    <a:off x="3504" y="0"/>
                    <a:ext cx="0" cy="249"/>
                  </a:xfrm>
                  <a:prstGeom prst="line">
                    <a:avLst/>
                  </a:prstGeom>
                  <a:ln w="28575" cap="flat" cmpd="sng">
                    <a:solidFill>
                      <a:schemeClr val="tx1"/>
                    </a:solidFill>
                    <a:prstDash val="solid"/>
                    <a:round/>
                    <a:headEnd type="none" w="med" len="med"/>
                    <a:tailEnd type="none" w="med" len="med"/>
                  </a:ln>
                </p:spPr>
              </p:sp>
              <p:sp>
                <p:nvSpPr>
                  <p:cNvPr id="576576" name="直接连接符 622656"/>
                  <p:cNvSpPr/>
                  <p:nvPr/>
                </p:nvSpPr>
                <p:spPr>
                  <a:xfrm>
                    <a:off x="3888" y="0"/>
                    <a:ext cx="0" cy="249"/>
                  </a:xfrm>
                  <a:prstGeom prst="line">
                    <a:avLst/>
                  </a:prstGeom>
                  <a:ln w="28575" cap="flat" cmpd="sng">
                    <a:solidFill>
                      <a:schemeClr val="tx1"/>
                    </a:solidFill>
                    <a:prstDash val="solid"/>
                    <a:round/>
                    <a:headEnd type="none" w="med" len="med"/>
                    <a:tailEnd type="none" w="med" len="med"/>
                  </a:ln>
                </p:spPr>
              </p:sp>
            </p:grpSp>
            <p:sp>
              <p:nvSpPr>
                <p:cNvPr id="576577" name="矩形 622657"/>
                <p:cNvSpPr/>
                <p:nvPr/>
              </p:nvSpPr>
              <p:spPr>
                <a:xfrm>
                  <a:off x="0" y="0"/>
                  <a:ext cx="4308"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1      2      3      4      5      6       7       8     9     10     11</a:t>
                  </a:r>
                  <a:endParaRPr lang="en-US" altLang="x-none" sz="2400" dirty="0">
                    <a:latin typeface="Times New Roman" panose="02020603050405020304" pitchFamily="2" charset="0"/>
                    <a:ea typeface="宋体" panose="02010600030101010101" pitchFamily="2" charset="-122"/>
                  </a:endParaRPr>
                </a:p>
              </p:txBody>
            </p:sp>
          </p:grpSp>
          <p:grpSp>
            <p:nvGrpSpPr>
              <p:cNvPr id="576578" name="组合 622658"/>
              <p:cNvGrpSpPr/>
              <p:nvPr/>
            </p:nvGrpSpPr>
            <p:grpSpPr>
              <a:xfrm>
                <a:off x="2421" y="509"/>
                <a:ext cx="363" cy="419"/>
                <a:chOff x="0" y="0"/>
                <a:chExt cx="363" cy="419"/>
              </a:xfrm>
            </p:grpSpPr>
            <p:sp>
              <p:nvSpPr>
                <p:cNvPr id="576579" name="矩形 622659"/>
                <p:cNvSpPr/>
                <p:nvPr/>
              </p:nvSpPr>
              <p:spPr>
                <a:xfrm>
                  <a:off x="0" y="192"/>
                  <a:ext cx="363"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Mid</a:t>
                  </a:r>
                  <a:endParaRPr lang="en-US" altLang="x-none" sz="2400" dirty="0">
                    <a:latin typeface="Times New Roman" panose="02020603050405020304" pitchFamily="2" charset="0"/>
                    <a:ea typeface="宋体" panose="02010600030101010101" pitchFamily="2" charset="-122"/>
                  </a:endParaRPr>
                </a:p>
              </p:txBody>
            </p:sp>
            <p:sp>
              <p:nvSpPr>
                <p:cNvPr id="576580" name="直接连接符 622660"/>
                <p:cNvSpPr/>
                <p:nvPr/>
              </p:nvSpPr>
              <p:spPr>
                <a:xfrm flipV="1">
                  <a:off x="192" y="0"/>
                  <a:ext cx="0" cy="227"/>
                </a:xfrm>
                <a:prstGeom prst="line">
                  <a:avLst/>
                </a:prstGeom>
                <a:ln w="28575" cap="flat" cmpd="sng">
                  <a:solidFill>
                    <a:schemeClr val="tx1"/>
                  </a:solidFill>
                  <a:prstDash val="solid"/>
                  <a:round/>
                  <a:headEnd type="none" w="med" len="med"/>
                  <a:tailEnd type="triangle" w="med" len="med"/>
                </a:ln>
              </p:spPr>
            </p:sp>
          </p:grpSp>
          <p:grpSp>
            <p:nvGrpSpPr>
              <p:cNvPr id="576581" name="组合 622661"/>
              <p:cNvGrpSpPr/>
              <p:nvPr/>
            </p:nvGrpSpPr>
            <p:grpSpPr>
              <a:xfrm>
                <a:off x="2744" y="504"/>
                <a:ext cx="408" cy="427"/>
                <a:chOff x="0" y="0"/>
                <a:chExt cx="408" cy="427"/>
              </a:xfrm>
            </p:grpSpPr>
            <p:sp>
              <p:nvSpPr>
                <p:cNvPr id="576582" name="矩形 622662"/>
                <p:cNvSpPr/>
                <p:nvPr/>
              </p:nvSpPr>
              <p:spPr>
                <a:xfrm>
                  <a:off x="0" y="200"/>
                  <a:ext cx="408"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High</a:t>
                  </a:r>
                  <a:endParaRPr lang="en-US" altLang="x-none" sz="2400" dirty="0">
                    <a:latin typeface="Times New Roman" panose="02020603050405020304" pitchFamily="2" charset="0"/>
                    <a:ea typeface="宋体" panose="02010600030101010101" pitchFamily="2" charset="-122"/>
                  </a:endParaRPr>
                </a:p>
              </p:txBody>
            </p:sp>
            <p:sp>
              <p:nvSpPr>
                <p:cNvPr id="576583" name="直接连接符 622663"/>
                <p:cNvSpPr/>
                <p:nvPr/>
              </p:nvSpPr>
              <p:spPr>
                <a:xfrm flipV="1">
                  <a:off x="240" y="0"/>
                  <a:ext cx="0" cy="227"/>
                </a:xfrm>
                <a:prstGeom prst="line">
                  <a:avLst/>
                </a:prstGeom>
                <a:ln w="28575" cap="flat" cmpd="sng">
                  <a:solidFill>
                    <a:schemeClr val="tx1"/>
                  </a:solidFill>
                  <a:prstDash val="solid"/>
                  <a:round/>
                  <a:headEnd type="none" w="med" len="med"/>
                  <a:tailEnd type="triangle" w="med" len="med"/>
                </a:ln>
              </p:spPr>
            </p:sp>
          </p:grpSp>
          <p:grpSp>
            <p:nvGrpSpPr>
              <p:cNvPr id="576584" name="组合 622664"/>
              <p:cNvGrpSpPr/>
              <p:nvPr/>
            </p:nvGrpSpPr>
            <p:grpSpPr>
              <a:xfrm>
                <a:off x="2064" y="512"/>
                <a:ext cx="408" cy="395"/>
                <a:chOff x="0" y="0"/>
                <a:chExt cx="408" cy="395"/>
              </a:xfrm>
            </p:grpSpPr>
            <p:sp>
              <p:nvSpPr>
                <p:cNvPr id="576585" name="矩形 622665"/>
                <p:cNvSpPr/>
                <p:nvPr/>
              </p:nvSpPr>
              <p:spPr>
                <a:xfrm>
                  <a:off x="0" y="168"/>
                  <a:ext cx="408"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Low</a:t>
                  </a:r>
                  <a:endParaRPr lang="en-US" altLang="x-none" sz="2400" dirty="0">
                    <a:latin typeface="Times New Roman" panose="02020603050405020304" pitchFamily="2" charset="0"/>
                    <a:ea typeface="宋体" panose="02010600030101010101" pitchFamily="2" charset="-122"/>
                  </a:endParaRPr>
                </a:p>
              </p:txBody>
            </p:sp>
            <p:sp>
              <p:nvSpPr>
                <p:cNvPr id="576586" name="直接连接符 622666"/>
                <p:cNvSpPr/>
                <p:nvPr/>
              </p:nvSpPr>
              <p:spPr>
                <a:xfrm flipV="1">
                  <a:off x="272" y="0"/>
                  <a:ext cx="0" cy="227"/>
                </a:xfrm>
                <a:prstGeom prst="line">
                  <a:avLst/>
                </a:prstGeom>
                <a:ln w="28575" cap="flat" cmpd="sng">
                  <a:solidFill>
                    <a:schemeClr val="tx1"/>
                  </a:solidFill>
                  <a:prstDash val="solid"/>
                  <a:round/>
                  <a:headEnd type="none" w="med" len="med"/>
                  <a:tailEnd type="triangle" w="med" len="med"/>
                </a:ln>
              </p:spPr>
            </p:sp>
          </p:grpSp>
        </p:grpSp>
        <p:grpSp>
          <p:nvGrpSpPr>
            <p:cNvPr id="576587" name="组合 622667"/>
            <p:cNvGrpSpPr/>
            <p:nvPr/>
          </p:nvGrpSpPr>
          <p:grpSpPr>
            <a:xfrm>
              <a:off x="134" y="2832"/>
              <a:ext cx="4319" cy="1088"/>
              <a:chOff x="0" y="0"/>
              <a:chExt cx="4319" cy="1088"/>
            </a:xfrm>
          </p:grpSpPr>
          <p:grpSp>
            <p:nvGrpSpPr>
              <p:cNvPr id="576588" name="组合 622668"/>
              <p:cNvGrpSpPr/>
              <p:nvPr/>
            </p:nvGrpSpPr>
            <p:grpSpPr>
              <a:xfrm>
                <a:off x="0" y="0"/>
                <a:ext cx="4319" cy="489"/>
                <a:chOff x="0" y="0"/>
                <a:chExt cx="4319" cy="489"/>
              </a:xfrm>
            </p:grpSpPr>
            <p:grpSp>
              <p:nvGrpSpPr>
                <p:cNvPr id="576589" name="组合 622669"/>
                <p:cNvGrpSpPr/>
                <p:nvPr/>
              </p:nvGrpSpPr>
              <p:grpSpPr>
                <a:xfrm>
                  <a:off x="12" y="240"/>
                  <a:ext cx="4307" cy="249"/>
                  <a:chOff x="0" y="0"/>
                  <a:chExt cx="4307" cy="249"/>
                </a:xfrm>
              </p:grpSpPr>
              <p:sp>
                <p:nvSpPr>
                  <p:cNvPr id="576590" name="矩形 622670"/>
                  <p:cNvSpPr/>
                  <p:nvPr/>
                </p:nvSpPr>
                <p:spPr>
                  <a:xfrm>
                    <a:off x="0" y="0"/>
                    <a:ext cx="4307" cy="249"/>
                  </a:xfrm>
                  <a:prstGeom prst="rect">
                    <a:avLst/>
                  </a:prstGeom>
                  <a:noFill/>
                  <a:ln w="2857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-5   13    17    23    38    46     56     65    78    81    92</a:t>
                    </a:r>
                    <a:endParaRPr lang="en-US" altLang="x-none" sz="2400" dirty="0">
                      <a:latin typeface="Times New Roman" panose="02020603050405020304" pitchFamily="2" charset="0"/>
                      <a:ea typeface="宋体" panose="02010600030101010101" pitchFamily="2" charset="-122"/>
                    </a:endParaRPr>
                  </a:p>
                </p:txBody>
              </p:sp>
              <p:sp>
                <p:nvSpPr>
                  <p:cNvPr id="576591" name="直接连接符 622671"/>
                  <p:cNvSpPr/>
                  <p:nvPr/>
                </p:nvSpPr>
                <p:spPr>
                  <a:xfrm>
                    <a:off x="336" y="0"/>
                    <a:ext cx="0" cy="249"/>
                  </a:xfrm>
                  <a:prstGeom prst="line">
                    <a:avLst/>
                  </a:prstGeom>
                  <a:ln w="28575" cap="flat" cmpd="sng">
                    <a:solidFill>
                      <a:schemeClr val="tx1"/>
                    </a:solidFill>
                    <a:prstDash val="solid"/>
                    <a:round/>
                    <a:headEnd type="none" w="med" len="med"/>
                    <a:tailEnd type="none" w="med" len="med"/>
                  </a:ln>
                </p:spPr>
              </p:sp>
              <p:sp>
                <p:nvSpPr>
                  <p:cNvPr id="576592" name="直接连接符 622672"/>
                  <p:cNvSpPr/>
                  <p:nvPr/>
                </p:nvSpPr>
                <p:spPr>
                  <a:xfrm>
                    <a:off x="672" y="0"/>
                    <a:ext cx="0" cy="249"/>
                  </a:xfrm>
                  <a:prstGeom prst="line">
                    <a:avLst/>
                  </a:prstGeom>
                  <a:ln w="28575" cap="flat" cmpd="sng">
                    <a:solidFill>
                      <a:schemeClr val="tx1"/>
                    </a:solidFill>
                    <a:prstDash val="solid"/>
                    <a:round/>
                    <a:headEnd type="none" w="med" len="med"/>
                    <a:tailEnd type="none" w="med" len="med"/>
                  </a:ln>
                </p:spPr>
              </p:sp>
              <p:sp>
                <p:nvSpPr>
                  <p:cNvPr id="576593" name="直接连接符 622673"/>
                  <p:cNvSpPr/>
                  <p:nvPr/>
                </p:nvSpPr>
                <p:spPr>
                  <a:xfrm>
                    <a:off x="1104" y="0"/>
                    <a:ext cx="0" cy="249"/>
                  </a:xfrm>
                  <a:prstGeom prst="line">
                    <a:avLst/>
                  </a:prstGeom>
                  <a:ln w="28575" cap="flat" cmpd="sng">
                    <a:solidFill>
                      <a:schemeClr val="tx1"/>
                    </a:solidFill>
                    <a:prstDash val="solid"/>
                    <a:round/>
                    <a:headEnd type="none" w="med" len="med"/>
                    <a:tailEnd type="none" w="med" len="med"/>
                  </a:ln>
                </p:spPr>
              </p:sp>
              <p:sp>
                <p:nvSpPr>
                  <p:cNvPr id="576594" name="直接连接符 622674"/>
                  <p:cNvSpPr/>
                  <p:nvPr/>
                </p:nvSpPr>
                <p:spPr>
                  <a:xfrm>
                    <a:off x="1488" y="0"/>
                    <a:ext cx="0" cy="249"/>
                  </a:xfrm>
                  <a:prstGeom prst="line">
                    <a:avLst/>
                  </a:prstGeom>
                  <a:ln w="28575" cap="flat" cmpd="sng">
                    <a:solidFill>
                      <a:schemeClr val="tx1"/>
                    </a:solidFill>
                    <a:prstDash val="solid"/>
                    <a:round/>
                    <a:headEnd type="none" w="med" len="med"/>
                    <a:tailEnd type="none" w="med" len="med"/>
                  </a:ln>
                </p:spPr>
              </p:sp>
              <p:sp>
                <p:nvSpPr>
                  <p:cNvPr id="576595" name="直接连接符 622675"/>
                  <p:cNvSpPr/>
                  <p:nvPr/>
                </p:nvSpPr>
                <p:spPr>
                  <a:xfrm>
                    <a:off x="1872" y="0"/>
                    <a:ext cx="0" cy="249"/>
                  </a:xfrm>
                  <a:prstGeom prst="line">
                    <a:avLst/>
                  </a:prstGeom>
                  <a:ln w="28575" cap="flat" cmpd="sng">
                    <a:solidFill>
                      <a:schemeClr val="tx1"/>
                    </a:solidFill>
                    <a:prstDash val="solid"/>
                    <a:round/>
                    <a:headEnd type="none" w="med" len="med"/>
                    <a:tailEnd type="none" w="med" len="med"/>
                  </a:ln>
                </p:spPr>
              </p:sp>
              <p:sp>
                <p:nvSpPr>
                  <p:cNvPr id="576596" name="直接连接符 622676"/>
                  <p:cNvSpPr/>
                  <p:nvPr/>
                </p:nvSpPr>
                <p:spPr>
                  <a:xfrm>
                    <a:off x="2256" y="0"/>
                    <a:ext cx="0" cy="249"/>
                  </a:xfrm>
                  <a:prstGeom prst="line">
                    <a:avLst/>
                  </a:prstGeom>
                  <a:ln w="28575" cap="flat" cmpd="sng">
                    <a:solidFill>
                      <a:schemeClr val="tx1"/>
                    </a:solidFill>
                    <a:prstDash val="solid"/>
                    <a:round/>
                    <a:headEnd type="none" w="med" len="med"/>
                    <a:tailEnd type="none" w="med" len="med"/>
                  </a:ln>
                </p:spPr>
              </p:sp>
              <p:sp>
                <p:nvSpPr>
                  <p:cNvPr id="576597" name="直接连接符 622677"/>
                  <p:cNvSpPr/>
                  <p:nvPr/>
                </p:nvSpPr>
                <p:spPr>
                  <a:xfrm>
                    <a:off x="2688" y="0"/>
                    <a:ext cx="0" cy="249"/>
                  </a:xfrm>
                  <a:prstGeom prst="line">
                    <a:avLst/>
                  </a:prstGeom>
                  <a:ln w="28575" cap="flat" cmpd="sng">
                    <a:solidFill>
                      <a:schemeClr val="tx1"/>
                    </a:solidFill>
                    <a:prstDash val="solid"/>
                    <a:round/>
                    <a:headEnd type="none" w="med" len="med"/>
                    <a:tailEnd type="none" w="med" len="med"/>
                  </a:ln>
                </p:spPr>
              </p:sp>
              <p:sp>
                <p:nvSpPr>
                  <p:cNvPr id="576598" name="直接连接符 622678"/>
                  <p:cNvSpPr/>
                  <p:nvPr/>
                </p:nvSpPr>
                <p:spPr>
                  <a:xfrm>
                    <a:off x="3120" y="0"/>
                    <a:ext cx="0" cy="249"/>
                  </a:xfrm>
                  <a:prstGeom prst="line">
                    <a:avLst/>
                  </a:prstGeom>
                  <a:ln w="28575" cap="flat" cmpd="sng">
                    <a:solidFill>
                      <a:schemeClr val="tx1"/>
                    </a:solidFill>
                    <a:prstDash val="solid"/>
                    <a:round/>
                    <a:headEnd type="none" w="med" len="med"/>
                    <a:tailEnd type="none" w="med" len="med"/>
                  </a:ln>
                </p:spPr>
              </p:sp>
              <p:sp>
                <p:nvSpPr>
                  <p:cNvPr id="576599" name="直接连接符 622679"/>
                  <p:cNvSpPr/>
                  <p:nvPr/>
                </p:nvSpPr>
                <p:spPr>
                  <a:xfrm>
                    <a:off x="3504" y="0"/>
                    <a:ext cx="0" cy="249"/>
                  </a:xfrm>
                  <a:prstGeom prst="line">
                    <a:avLst/>
                  </a:prstGeom>
                  <a:ln w="28575" cap="flat" cmpd="sng">
                    <a:solidFill>
                      <a:schemeClr val="tx1"/>
                    </a:solidFill>
                    <a:prstDash val="solid"/>
                    <a:round/>
                    <a:headEnd type="none" w="med" len="med"/>
                    <a:tailEnd type="none" w="med" len="med"/>
                  </a:ln>
                </p:spPr>
              </p:sp>
              <p:sp>
                <p:nvSpPr>
                  <p:cNvPr id="576600" name="直接连接符 622680"/>
                  <p:cNvSpPr/>
                  <p:nvPr/>
                </p:nvSpPr>
                <p:spPr>
                  <a:xfrm>
                    <a:off x="3888" y="0"/>
                    <a:ext cx="0" cy="249"/>
                  </a:xfrm>
                  <a:prstGeom prst="line">
                    <a:avLst/>
                  </a:prstGeom>
                  <a:ln w="28575" cap="flat" cmpd="sng">
                    <a:solidFill>
                      <a:schemeClr val="tx1"/>
                    </a:solidFill>
                    <a:prstDash val="solid"/>
                    <a:round/>
                    <a:headEnd type="none" w="med" len="med"/>
                    <a:tailEnd type="none" w="med" len="med"/>
                  </a:ln>
                </p:spPr>
              </p:sp>
            </p:grpSp>
            <p:sp>
              <p:nvSpPr>
                <p:cNvPr id="576601" name="矩形 622681"/>
                <p:cNvSpPr/>
                <p:nvPr/>
              </p:nvSpPr>
              <p:spPr>
                <a:xfrm>
                  <a:off x="0" y="0"/>
                  <a:ext cx="4308"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1      2      3      4      5      6       7       8     9     10     11</a:t>
                  </a:r>
                  <a:endParaRPr lang="en-US" altLang="x-none" sz="2400" dirty="0">
                    <a:latin typeface="Times New Roman" panose="02020603050405020304" pitchFamily="2" charset="0"/>
                    <a:ea typeface="宋体" panose="02010600030101010101" pitchFamily="2" charset="-122"/>
                  </a:endParaRPr>
                </a:p>
              </p:txBody>
            </p:sp>
          </p:grpSp>
          <p:grpSp>
            <p:nvGrpSpPr>
              <p:cNvPr id="576602" name="组合 622682"/>
              <p:cNvGrpSpPr/>
              <p:nvPr/>
            </p:nvGrpSpPr>
            <p:grpSpPr>
              <a:xfrm>
                <a:off x="2709" y="509"/>
                <a:ext cx="363" cy="579"/>
                <a:chOff x="0" y="0"/>
                <a:chExt cx="363" cy="579"/>
              </a:xfrm>
            </p:grpSpPr>
            <p:sp>
              <p:nvSpPr>
                <p:cNvPr id="576603" name="矩形 622683"/>
                <p:cNvSpPr/>
                <p:nvPr/>
              </p:nvSpPr>
              <p:spPr>
                <a:xfrm>
                  <a:off x="0" y="352"/>
                  <a:ext cx="363"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Mid</a:t>
                  </a:r>
                  <a:endParaRPr lang="en-US" altLang="x-none" sz="2400" dirty="0">
                    <a:latin typeface="Times New Roman" panose="02020603050405020304" pitchFamily="2" charset="0"/>
                    <a:ea typeface="宋体" panose="02010600030101010101" pitchFamily="2" charset="-122"/>
                  </a:endParaRPr>
                </a:p>
              </p:txBody>
            </p:sp>
            <p:sp>
              <p:nvSpPr>
                <p:cNvPr id="576604" name="直接连接符 622684"/>
                <p:cNvSpPr/>
                <p:nvPr/>
              </p:nvSpPr>
              <p:spPr>
                <a:xfrm flipV="1">
                  <a:off x="192" y="0"/>
                  <a:ext cx="0" cy="340"/>
                </a:xfrm>
                <a:prstGeom prst="line">
                  <a:avLst/>
                </a:prstGeom>
                <a:ln w="28575" cap="flat" cmpd="sng">
                  <a:solidFill>
                    <a:schemeClr val="folHlink"/>
                  </a:solidFill>
                  <a:prstDash val="solid"/>
                  <a:round/>
                  <a:headEnd type="none" w="med" len="med"/>
                  <a:tailEnd type="triangle" w="med" len="med"/>
                </a:ln>
              </p:spPr>
            </p:sp>
          </p:grpSp>
          <p:grpSp>
            <p:nvGrpSpPr>
              <p:cNvPr id="576605" name="组合 622685"/>
              <p:cNvGrpSpPr/>
              <p:nvPr/>
            </p:nvGrpSpPr>
            <p:grpSpPr>
              <a:xfrm>
                <a:off x="2856" y="496"/>
                <a:ext cx="408" cy="427"/>
                <a:chOff x="0" y="0"/>
                <a:chExt cx="408" cy="427"/>
              </a:xfrm>
            </p:grpSpPr>
            <p:sp>
              <p:nvSpPr>
                <p:cNvPr id="576606" name="矩形 622686"/>
                <p:cNvSpPr/>
                <p:nvPr/>
              </p:nvSpPr>
              <p:spPr>
                <a:xfrm>
                  <a:off x="0" y="200"/>
                  <a:ext cx="408"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High</a:t>
                  </a:r>
                  <a:endParaRPr lang="en-US" altLang="x-none" sz="2400" dirty="0">
                    <a:latin typeface="Times New Roman" panose="02020603050405020304" pitchFamily="2" charset="0"/>
                    <a:ea typeface="宋体" panose="02010600030101010101" pitchFamily="2" charset="-122"/>
                  </a:endParaRPr>
                </a:p>
              </p:txBody>
            </p:sp>
            <p:sp>
              <p:nvSpPr>
                <p:cNvPr id="576607" name="直接连接符 622687"/>
                <p:cNvSpPr/>
                <p:nvPr/>
              </p:nvSpPr>
              <p:spPr>
                <a:xfrm flipV="1">
                  <a:off x="240" y="0"/>
                  <a:ext cx="0" cy="227"/>
                </a:xfrm>
                <a:prstGeom prst="line">
                  <a:avLst/>
                </a:prstGeom>
                <a:ln w="28575" cap="flat" cmpd="sng">
                  <a:solidFill>
                    <a:schemeClr val="tx1"/>
                  </a:solidFill>
                  <a:prstDash val="solid"/>
                  <a:round/>
                  <a:headEnd type="none" w="med" len="med"/>
                  <a:tailEnd type="triangle" w="med" len="med"/>
                </a:ln>
              </p:spPr>
            </p:sp>
          </p:grpSp>
          <p:grpSp>
            <p:nvGrpSpPr>
              <p:cNvPr id="576608" name="组合 622688"/>
              <p:cNvGrpSpPr/>
              <p:nvPr/>
            </p:nvGrpSpPr>
            <p:grpSpPr>
              <a:xfrm>
                <a:off x="2472" y="512"/>
                <a:ext cx="408" cy="395"/>
                <a:chOff x="0" y="0"/>
                <a:chExt cx="408" cy="395"/>
              </a:xfrm>
            </p:grpSpPr>
            <p:sp>
              <p:nvSpPr>
                <p:cNvPr id="576609" name="矩形 622689"/>
                <p:cNvSpPr/>
                <p:nvPr/>
              </p:nvSpPr>
              <p:spPr>
                <a:xfrm>
                  <a:off x="0" y="168"/>
                  <a:ext cx="408"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Low</a:t>
                  </a:r>
                  <a:endParaRPr lang="en-US" altLang="x-none" sz="2400" dirty="0">
                    <a:latin typeface="Times New Roman" panose="02020603050405020304" pitchFamily="2" charset="0"/>
                    <a:ea typeface="宋体" panose="02010600030101010101" pitchFamily="2" charset="-122"/>
                  </a:endParaRPr>
                </a:p>
              </p:txBody>
            </p:sp>
            <p:sp>
              <p:nvSpPr>
                <p:cNvPr id="576610" name="直接连接符 622690"/>
                <p:cNvSpPr/>
                <p:nvPr/>
              </p:nvSpPr>
              <p:spPr>
                <a:xfrm flipV="1">
                  <a:off x="272" y="0"/>
                  <a:ext cx="0" cy="227"/>
                </a:xfrm>
                <a:prstGeom prst="line">
                  <a:avLst/>
                </a:prstGeom>
                <a:ln w="28575" cap="flat" cmpd="sng">
                  <a:solidFill>
                    <a:schemeClr val="tx1"/>
                  </a:solidFill>
                  <a:prstDash val="solid"/>
                  <a:round/>
                  <a:headEnd type="none" w="med" len="med"/>
                  <a:tailEnd type="triangle" w="med" len="med"/>
                </a:ln>
              </p:spPr>
            </p:sp>
          </p:grpSp>
        </p:grpSp>
        <p:sp>
          <p:nvSpPr>
            <p:cNvPr id="576611" name="矩形 622691"/>
            <p:cNvSpPr/>
            <p:nvPr/>
          </p:nvSpPr>
          <p:spPr>
            <a:xfrm>
              <a:off x="725" y="3538"/>
              <a:ext cx="1816" cy="249"/>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(b)  </a:t>
              </a:r>
              <a:r>
                <a:rPr lang="zh-CN" altLang="en-US" sz="2400" b="1" dirty="0">
                  <a:latin typeface="Times New Roman" panose="02020603050405020304" pitchFamily="2" charset="0"/>
                  <a:ea typeface="宋体" panose="02010600030101010101" pitchFamily="2" charset="-122"/>
                </a:rPr>
                <a:t>查找不成功示例</a:t>
              </a:r>
              <a:endParaRPr lang="zh-CN" altLang="en-US" sz="2400" b="1" dirty="0">
                <a:latin typeface="Times New Roman" panose="02020603050405020304" pitchFamily="2" charset="0"/>
                <a:ea typeface="宋体" panose="02010600030101010101" pitchFamily="2" charset="-122"/>
              </a:endParaRPr>
            </a:p>
          </p:txBody>
        </p:sp>
        <p:sp>
          <p:nvSpPr>
            <p:cNvPr id="576612" name="矩形 622692"/>
            <p:cNvSpPr/>
            <p:nvPr/>
          </p:nvSpPr>
          <p:spPr>
            <a:xfrm>
              <a:off x="499" y="3901"/>
              <a:ext cx="1905" cy="272"/>
            </a:xfrm>
            <a:prstGeom prst="rect">
              <a:avLst/>
            </a:prstGeom>
            <a:noFill/>
            <a:ln w="9525">
              <a:noFill/>
            </a:ln>
          </p:spPr>
          <p:txBody>
            <a:bodyPr wrap="none" anchor="ctr"/>
            <a:p>
              <a:pPr algn="ctr"/>
              <a:r>
                <a:rPr lang="zh-CN" altLang="en-US" sz="2400" b="1" dirty="0">
                  <a:latin typeface="Times New Roman" panose="02020603050405020304" pitchFamily="2" charset="0"/>
                  <a:ea typeface="宋体" panose="02010600030101010101" pitchFamily="2" charset="-122"/>
                </a:rPr>
                <a:t>图</a:t>
              </a:r>
              <a:r>
                <a:rPr lang="en-US" altLang="x-none" sz="2400" b="1" dirty="0">
                  <a:latin typeface="Times New Roman" panose="02020603050405020304" pitchFamily="2" charset="0"/>
                  <a:ea typeface="宋体" panose="02010600030101010101" pitchFamily="2" charset="-122"/>
                </a:rPr>
                <a:t>9-2  </a:t>
              </a:r>
              <a:r>
                <a:rPr lang="zh-CN" altLang="en-US" sz="2400" b="1" dirty="0">
                  <a:latin typeface="Times New Roman" panose="02020603050405020304" pitchFamily="2" charset="0"/>
                  <a:ea typeface="宋体" panose="02010600030101010101" pitchFamily="2" charset="-122"/>
                </a:rPr>
                <a:t>折半查找示例</a:t>
              </a:r>
              <a:endParaRPr lang="zh-CN" altLang="en-US" sz="2400" b="1" dirty="0">
                <a:latin typeface="Times New Roman" panose="02020603050405020304" pitchFamily="2" charset="0"/>
                <a:ea typeface="宋体" panose="02010600030101010101" pitchFamily="2" charset="-122"/>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7537" name="矩形 623617"/>
          <p:cNvSpPr/>
          <p:nvPr/>
        </p:nvSpPr>
        <p:spPr>
          <a:xfrm>
            <a:off x="1676400" y="152400"/>
            <a:ext cx="8839200" cy="6084888"/>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en-US" altLang="x-none" sz="4000" b="1" dirty="0">
                <a:solidFill>
                  <a:schemeClr val="folHlink"/>
                </a:solidFill>
                <a:latin typeface="Times New Roman" panose="02020603050405020304" pitchFamily="2" charset="0"/>
                <a:ea typeface="宋体" panose="02010600030101010101" pitchFamily="2" charset="-122"/>
              </a:rPr>
              <a:t>4  </a:t>
            </a:r>
            <a:r>
              <a:rPr lang="zh-CN" altLang="en-US" sz="4000" b="1" dirty="0">
                <a:solidFill>
                  <a:schemeClr val="folHlink"/>
                </a:solidFill>
                <a:latin typeface="Arial" panose="020B0604020202020204" pitchFamily="34" charset="0"/>
                <a:ea typeface="楷体_GB2312" pitchFamily="1" charset="-122"/>
              </a:rPr>
              <a:t>算法分析</a:t>
            </a:r>
            <a:endParaRPr lang="zh-CN" altLang="en-US" sz="4000" b="1" dirty="0">
              <a:solidFill>
                <a:schemeClr val="folHlink"/>
              </a:solidFill>
              <a:latin typeface="Arial" panose="020B0604020202020204" pitchFamily="34" charset="0"/>
              <a:ea typeface="楷体_GB2312" pitchFamily="1" charset="-122"/>
            </a:endParaRPr>
          </a:p>
          <a:p>
            <a:pPr marL="4445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①  查找时每经过一次比较，查找范围就缩小一半，该过程可用一棵二叉树表示：</a:t>
            </a:r>
            <a:endParaRPr lang="zh-CN" altLang="en-US" sz="2800" b="1" dirty="0">
              <a:latin typeface="Times New Roman" panose="02020603050405020304" pitchFamily="2" charset="0"/>
              <a:ea typeface="宋体" panose="02010600030101010101" pitchFamily="2" charset="-122"/>
            </a:endParaRPr>
          </a:p>
          <a:p>
            <a:pPr marL="901700" lvl="2"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solidFill>
                  <a:schemeClr val="folHlink"/>
                </a:solidFill>
                <a:latin typeface="宋体" panose="02010600030101010101" pitchFamily="2" charset="-122"/>
                <a:ea typeface="宋体" panose="02010600030101010101" pitchFamily="2" charset="-122"/>
              </a:rPr>
              <a:t>◆</a:t>
            </a:r>
            <a:r>
              <a:rPr lang="zh-CN" altLang="en-US" sz="2800" b="1" dirty="0">
                <a:solidFill>
                  <a:schemeClr val="hlink"/>
                </a:solidFill>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根结点就是第一次进行比较的中间位置的记录；</a:t>
            </a:r>
            <a:endParaRPr lang="zh-CN" altLang="en-US" sz="2800" b="1" dirty="0">
              <a:latin typeface="Times New Roman" panose="02020603050405020304" pitchFamily="2" charset="0"/>
              <a:ea typeface="宋体" panose="02010600030101010101" pitchFamily="2" charset="-122"/>
            </a:endParaRPr>
          </a:p>
          <a:p>
            <a:pPr marL="901700" lvl="2"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solidFill>
                  <a:schemeClr val="folHlink"/>
                </a:solidFill>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 排在中间位置前面的作为</a:t>
            </a:r>
            <a:r>
              <a:rPr lang="zh-CN" altLang="en-US" sz="2800" b="1" dirty="0">
                <a:solidFill>
                  <a:schemeClr val="folHlink"/>
                </a:solidFill>
                <a:latin typeface="Times New Roman" panose="02020603050405020304" pitchFamily="2" charset="0"/>
                <a:ea typeface="宋体" panose="02010600030101010101" pitchFamily="2" charset="-122"/>
              </a:rPr>
              <a:t>左子树</a:t>
            </a:r>
            <a:r>
              <a:rPr lang="zh-CN" altLang="en-US" sz="2800" b="1" dirty="0">
                <a:latin typeface="Times New Roman" panose="02020603050405020304" pitchFamily="2" charset="0"/>
                <a:ea typeface="宋体" panose="02010600030101010101" pitchFamily="2" charset="-122"/>
              </a:rPr>
              <a:t>的结点；</a:t>
            </a:r>
            <a:endParaRPr lang="zh-CN" altLang="en-US" sz="2800" b="1" dirty="0">
              <a:latin typeface="Times New Roman" panose="02020603050405020304" pitchFamily="2" charset="0"/>
              <a:ea typeface="宋体" panose="02010600030101010101" pitchFamily="2" charset="-122"/>
            </a:endParaRPr>
          </a:p>
          <a:p>
            <a:pPr marL="901700" lvl="2"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solidFill>
                  <a:schemeClr val="folHlink"/>
                </a:solidFill>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 排在中间位置后面的作为</a:t>
            </a:r>
            <a:r>
              <a:rPr lang="zh-CN" altLang="en-US" sz="2800" b="1" dirty="0">
                <a:solidFill>
                  <a:schemeClr val="folHlink"/>
                </a:solidFill>
                <a:latin typeface="Times New Roman" panose="02020603050405020304" pitchFamily="2" charset="0"/>
                <a:ea typeface="宋体" panose="02010600030101010101" pitchFamily="2" charset="-122"/>
              </a:rPr>
              <a:t>右子树</a:t>
            </a:r>
            <a:r>
              <a:rPr lang="zh-CN" altLang="en-US" sz="2800" b="1" dirty="0">
                <a:latin typeface="Times New Roman" panose="02020603050405020304" pitchFamily="2" charset="0"/>
                <a:ea typeface="宋体" panose="02010600030101010101" pitchFamily="2" charset="-122"/>
              </a:rPr>
              <a:t>的结点； </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         对各子树来说都是相同的。这样所得到的二叉树称为</a:t>
            </a:r>
            <a:r>
              <a:rPr lang="zh-CN" altLang="en-US" sz="2800" b="1" dirty="0">
                <a:solidFill>
                  <a:schemeClr val="folHlink"/>
                </a:solidFill>
                <a:latin typeface="Times New Roman" panose="02020603050405020304" pitchFamily="2" charset="0"/>
                <a:ea typeface="宋体" panose="02010600030101010101" pitchFamily="2" charset="-122"/>
              </a:rPr>
              <a:t>判定树</a:t>
            </a:r>
            <a:r>
              <a:rPr lang="en-US" altLang="x-none" sz="2800" b="1" dirty="0">
                <a:latin typeface="Times New Roman" panose="02020603050405020304" pitchFamily="2" charset="0"/>
                <a:ea typeface="宋体" panose="02010600030101010101" pitchFamily="2" charset="-122"/>
              </a:rPr>
              <a:t>(Decision Tree)</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marL="4445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②  将二叉判定树的第</a:t>
            </a:r>
            <a:r>
              <a:rPr lang="zh-CN" altLang="en-US" sz="2800" b="1" dirty="0">
                <a:latin typeface="Times New Roman" panose="02020603050405020304" pitchFamily="2" charset="0"/>
                <a:ea typeface="宋体" panose="02010600030101010101" pitchFamily="2" charset="-122"/>
                <a:sym typeface="Symbol" panose="05050102010706020507" pitchFamily="2" charset="2"/>
              </a:rPr>
              <a:t></a:t>
            </a:r>
            <a:r>
              <a:rPr lang="zh-CN" altLang="en-US" sz="2800" b="1" dirty="0">
                <a:latin typeface="Times New Roman" panose="02020603050405020304" pitchFamily="2" charset="0"/>
                <a:ea typeface="宋体" panose="02010600030101010101" pitchFamily="2" charset="-122"/>
              </a:rPr>
              <a:t>㏒</a:t>
            </a:r>
            <a:r>
              <a:rPr lang="en-US" altLang="x-none" sz="2800" b="1" baseline="-25000" dirty="0">
                <a:latin typeface="Times New Roman" panose="02020603050405020304" pitchFamily="2" charset="0"/>
                <a:ea typeface="宋体" panose="02010600030101010101" pitchFamily="2" charset="-122"/>
              </a:rPr>
              <a:t>2</a:t>
            </a:r>
            <a:r>
              <a:rPr lang="en-US" altLang="x-none" sz="2800" b="1" dirty="0">
                <a:latin typeface="Times New Roman" panose="02020603050405020304" pitchFamily="2" charset="0"/>
                <a:ea typeface="宋体" panose="02010600030101010101" pitchFamily="2" charset="-122"/>
              </a:rPr>
              <a:t>n</a:t>
            </a:r>
            <a:r>
              <a:rPr lang="en-US" altLang="x-none" sz="2800" b="1" dirty="0">
                <a:latin typeface="Times New Roman" panose="02020603050405020304" pitchFamily="2" charset="0"/>
                <a:ea typeface="宋体" panose="02010600030101010101" pitchFamily="2" charset="-122"/>
                <a:sym typeface="Symbol" panose="05050102010706020507" pitchFamily="2" charset="2"/>
              </a:rPr>
              <a:t>+1</a:t>
            </a:r>
            <a:r>
              <a:rPr lang="zh-CN" altLang="en-US" sz="2800" b="1" dirty="0">
                <a:latin typeface="Times New Roman" panose="02020603050405020304" pitchFamily="2" charset="0"/>
                <a:ea typeface="宋体" panose="02010600030101010101" pitchFamily="2" charset="-122"/>
                <a:sym typeface="Symbol" panose="05050102010706020507" pitchFamily="2" charset="2"/>
              </a:rPr>
              <a:t>层上的结点补齐就成为一棵满</a:t>
            </a:r>
            <a:r>
              <a:rPr lang="zh-CN" altLang="en-US" sz="2800" b="1" dirty="0">
                <a:latin typeface="Times New Roman" panose="02020603050405020304" pitchFamily="2" charset="0"/>
                <a:ea typeface="宋体" panose="02010600030101010101" pitchFamily="2" charset="-122"/>
              </a:rPr>
              <a:t>二叉树，深度不变，</a:t>
            </a:r>
            <a:r>
              <a:rPr lang="en-US" altLang="x-none" sz="2800" b="1" dirty="0">
                <a:latin typeface="Times New Roman" panose="02020603050405020304" pitchFamily="2" charset="0"/>
                <a:ea typeface="宋体" panose="02010600030101010101" pitchFamily="2" charset="-122"/>
              </a:rPr>
              <a:t>h= </a:t>
            </a:r>
            <a:r>
              <a:rPr lang="en-US" altLang="x-none" sz="2800" b="1" dirty="0">
                <a:latin typeface="Times New Roman" panose="02020603050405020304" pitchFamily="2" charset="0"/>
                <a:ea typeface="宋体" panose="02010600030101010101" pitchFamily="2" charset="-122"/>
                <a:sym typeface="Symbol" panose="05050102010706020507" pitchFamily="2" charset="2"/>
              </a:rPr>
              <a:t></a:t>
            </a:r>
            <a:r>
              <a:rPr lang="en-US" altLang="x-none" sz="2800" b="1" dirty="0">
                <a:latin typeface="Times New Roman" panose="02020603050405020304" pitchFamily="2" charset="0"/>
                <a:ea typeface="宋体" panose="02010600030101010101" pitchFamily="2" charset="-122"/>
              </a:rPr>
              <a:t>㏒</a:t>
            </a:r>
            <a:r>
              <a:rPr lang="en-US" altLang="x-none" sz="2800" b="1" baseline="-25000" dirty="0">
                <a:latin typeface="Times New Roman" panose="02020603050405020304" pitchFamily="2" charset="0"/>
                <a:ea typeface="宋体" panose="02010600030101010101" pitchFamily="2" charset="-122"/>
              </a:rPr>
              <a:t>2</a:t>
            </a:r>
            <a:r>
              <a:rPr lang="en-US" altLang="x-none" sz="2800" b="1" dirty="0">
                <a:latin typeface="Times New Roman" panose="02020603050405020304" pitchFamily="2" charset="0"/>
                <a:ea typeface="宋体" panose="02010600030101010101" pitchFamily="2" charset="-122"/>
              </a:rPr>
              <a:t>(n+1)</a:t>
            </a:r>
            <a:r>
              <a:rPr lang="en-US" altLang="x-none" sz="2800" b="1" dirty="0">
                <a:latin typeface="Times New Roman" panose="02020603050405020304" pitchFamily="2" charset="0"/>
                <a:ea typeface="宋体" panose="02010600030101010101" pitchFamily="2" charset="-122"/>
                <a:sym typeface="Symbol" panose="05050102010706020507" pitchFamily="2" charset="2"/>
              </a:rPr>
              <a:t></a:t>
            </a:r>
            <a:r>
              <a:rPr lang="en-US" altLang="x-none" sz="2800" b="1"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8561" name="矩形 624641"/>
          <p:cNvSpPr/>
          <p:nvPr/>
        </p:nvSpPr>
        <p:spPr>
          <a:xfrm>
            <a:off x="1676400" y="152400"/>
            <a:ext cx="8839200" cy="1547813"/>
          </a:xfrm>
          <a:prstGeom prst="rect">
            <a:avLst/>
          </a:prstGeom>
          <a:noFill/>
          <a:ln w="9525">
            <a:noFill/>
          </a:ln>
        </p:spPr>
        <p:txBody>
          <a:bodyPr anchor="t"/>
          <a:p>
            <a:pPr marL="4445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③  由</a:t>
            </a:r>
            <a:r>
              <a:rPr lang="zh-CN" altLang="en-US" sz="2800" b="1" dirty="0">
                <a:latin typeface="Times New Roman" panose="02020603050405020304" pitchFamily="2" charset="0"/>
                <a:ea typeface="宋体" panose="02010600030101010101" pitchFamily="2" charset="-122"/>
                <a:sym typeface="Symbol" panose="05050102010706020507" pitchFamily="2" charset="2"/>
              </a:rPr>
              <a:t>满</a:t>
            </a:r>
            <a:r>
              <a:rPr lang="zh-CN" altLang="en-US" sz="2800" b="1" dirty="0">
                <a:latin typeface="Times New Roman" panose="02020603050405020304" pitchFamily="2" charset="0"/>
                <a:ea typeface="宋体" panose="02010600030101010101" pitchFamily="2" charset="-122"/>
              </a:rPr>
              <a:t>二叉树性质知，第</a:t>
            </a:r>
            <a:r>
              <a:rPr lang="en-US" altLang="x-none" sz="2800" b="1" dirty="0">
                <a:latin typeface="Times New Roman" panose="02020603050405020304" pitchFamily="2" charset="0"/>
                <a:ea typeface="宋体" panose="02010600030101010101" pitchFamily="2" charset="-122"/>
              </a:rPr>
              <a:t>i </a:t>
            </a:r>
            <a:r>
              <a:rPr lang="zh-CN" altLang="en-US" sz="2800" b="1" dirty="0">
                <a:latin typeface="Times New Roman" panose="02020603050405020304" pitchFamily="2" charset="0"/>
                <a:ea typeface="宋体" panose="02010600030101010101" pitchFamily="2" charset="-122"/>
              </a:rPr>
              <a:t>层上的结点数为</a:t>
            </a:r>
            <a:r>
              <a:rPr lang="en-US" altLang="x-none" sz="2800" b="1" dirty="0">
                <a:latin typeface="Times New Roman" panose="02020603050405020304" pitchFamily="2" charset="0"/>
                <a:ea typeface="宋体" panose="02010600030101010101" pitchFamily="2" charset="-122"/>
              </a:rPr>
              <a:t>2</a:t>
            </a:r>
            <a:r>
              <a:rPr lang="en-US" altLang="x-none" sz="2800" b="1" baseline="30000" dirty="0">
                <a:latin typeface="Times New Roman" panose="02020603050405020304" pitchFamily="2" charset="0"/>
                <a:ea typeface="宋体" panose="02010600030101010101" pitchFamily="2" charset="-122"/>
              </a:rPr>
              <a:t>i-1</a:t>
            </a:r>
            <a:r>
              <a:rPr lang="en-US" altLang="x-none" sz="2800" b="1" dirty="0">
                <a:latin typeface="Times New Roman" panose="02020603050405020304" pitchFamily="2" charset="0"/>
                <a:ea typeface="宋体" panose="02010600030101010101" pitchFamily="2" charset="-122"/>
              </a:rPr>
              <a:t>(i≤h) </a:t>
            </a:r>
            <a:r>
              <a:rPr lang="zh-CN" altLang="en-US" sz="2800" b="1" dirty="0">
                <a:latin typeface="Times New Roman" panose="02020603050405020304" pitchFamily="2" charset="0"/>
                <a:ea typeface="宋体" panose="02010600030101010101" pitchFamily="2" charset="-122"/>
              </a:rPr>
              <a:t>，设表中每个记录的查找概率相等，即</a:t>
            </a:r>
            <a:r>
              <a:rPr lang="en-US" altLang="x-none" sz="2800" b="1" dirty="0">
                <a:latin typeface="Times New Roman" panose="02020603050405020304" pitchFamily="2" charset="0"/>
                <a:ea typeface="宋体" panose="02010600030101010101" pitchFamily="2" charset="-122"/>
              </a:rPr>
              <a:t>P</a:t>
            </a:r>
            <a:r>
              <a:rPr lang="en-US" altLang="x-none" sz="2800" b="1" baseline="-18000"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rPr>
              <a:t>=1/n</a:t>
            </a:r>
            <a:r>
              <a:rPr lang="zh-CN" altLang="en-US" sz="2800" b="1" dirty="0">
                <a:latin typeface="Times New Roman" panose="02020603050405020304" pitchFamily="2" charset="0"/>
                <a:ea typeface="宋体" panose="02010600030101010101" pitchFamily="2" charset="-122"/>
              </a:rPr>
              <a:t>，查找成功时的</a:t>
            </a:r>
            <a:r>
              <a:rPr lang="zh-CN" altLang="en-US" sz="2800" b="1" dirty="0">
                <a:solidFill>
                  <a:schemeClr val="folHlink"/>
                </a:solidFill>
                <a:latin typeface="Times New Roman" panose="02020603050405020304" pitchFamily="2" charset="0"/>
                <a:ea typeface="宋体" panose="02010600030101010101" pitchFamily="2" charset="-122"/>
              </a:rPr>
              <a:t>平均查找长度</a:t>
            </a:r>
            <a:r>
              <a:rPr lang="en-US" altLang="x-none" sz="2800" b="1" dirty="0">
                <a:latin typeface="Times New Roman" panose="02020603050405020304" pitchFamily="2" charset="0"/>
                <a:ea typeface="宋体" panose="02010600030101010101" pitchFamily="2" charset="-122"/>
              </a:rPr>
              <a:t>ASL</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p:txBody>
      </p:sp>
      <p:grpSp>
        <p:nvGrpSpPr>
          <p:cNvPr id="578562" name="组合 624642"/>
          <p:cNvGrpSpPr/>
          <p:nvPr/>
        </p:nvGrpSpPr>
        <p:grpSpPr>
          <a:xfrm>
            <a:off x="2438400" y="1657350"/>
            <a:ext cx="6583363" cy="908050"/>
            <a:chOff x="0" y="0"/>
            <a:chExt cx="4147" cy="572"/>
          </a:xfrm>
        </p:grpSpPr>
        <p:grpSp>
          <p:nvGrpSpPr>
            <p:cNvPr id="578563" name="组合 624643"/>
            <p:cNvGrpSpPr/>
            <p:nvPr/>
          </p:nvGrpSpPr>
          <p:grpSpPr>
            <a:xfrm>
              <a:off x="0" y="0"/>
              <a:ext cx="1584" cy="548"/>
              <a:chOff x="0" y="0"/>
              <a:chExt cx="1584" cy="548"/>
            </a:xfrm>
          </p:grpSpPr>
          <p:sp>
            <p:nvSpPr>
              <p:cNvPr id="578564" name="矩形 624644"/>
              <p:cNvSpPr/>
              <p:nvPr/>
            </p:nvSpPr>
            <p:spPr>
              <a:xfrm>
                <a:off x="0" y="104"/>
                <a:ext cx="1584" cy="336"/>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ASL=∑ P</a:t>
                </a:r>
                <a:r>
                  <a:rPr lang="en-US" altLang="x-none" sz="2800" b="1" baseline="-18000"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sym typeface="Symbol" panose="05050102010706020507" pitchFamily="2" charset="2"/>
                  </a:rPr>
                  <a:t></a:t>
                </a:r>
                <a:r>
                  <a:rPr lang="en-US" altLang="x-none" sz="2800" b="1" dirty="0">
                    <a:latin typeface="Times New Roman" panose="02020603050405020304" pitchFamily="2" charset="0"/>
                    <a:ea typeface="宋体" panose="02010600030101010101" pitchFamily="2" charset="-122"/>
                  </a:rPr>
                  <a:t>C</a:t>
                </a:r>
                <a:r>
                  <a:rPr lang="en-US" altLang="x-none" sz="2800" b="1" baseline="-18000"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p:txBody>
          </p:sp>
          <p:sp>
            <p:nvSpPr>
              <p:cNvPr id="578565" name="矩形 624645"/>
              <p:cNvSpPr/>
              <p:nvPr/>
            </p:nvSpPr>
            <p:spPr>
              <a:xfrm>
                <a:off x="576" y="344"/>
                <a:ext cx="363"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i=1</a:t>
                </a:r>
                <a:endParaRPr lang="en-US" altLang="x-none" sz="2400" dirty="0">
                  <a:latin typeface="Times New Roman" panose="02020603050405020304" pitchFamily="2" charset="0"/>
                  <a:ea typeface="宋体" panose="02010600030101010101" pitchFamily="2" charset="-122"/>
                </a:endParaRPr>
              </a:p>
            </p:txBody>
          </p:sp>
          <p:sp>
            <p:nvSpPr>
              <p:cNvPr id="578566" name="矩形 624646"/>
              <p:cNvSpPr/>
              <p:nvPr/>
            </p:nvSpPr>
            <p:spPr>
              <a:xfrm>
                <a:off x="640" y="0"/>
                <a:ext cx="182"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n</a:t>
                </a:r>
                <a:endParaRPr lang="en-US" altLang="x-none" sz="2400" dirty="0">
                  <a:latin typeface="Times New Roman" panose="02020603050405020304" pitchFamily="2" charset="0"/>
                  <a:ea typeface="宋体" panose="02010600030101010101" pitchFamily="2" charset="-122"/>
                </a:endParaRPr>
              </a:p>
            </p:txBody>
          </p:sp>
        </p:grpSp>
        <p:grpSp>
          <p:nvGrpSpPr>
            <p:cNvPr id="578567" name="组合 624647"/>
            <p:cNvGrpSpPr/>
            <p:nvPr/>
          </p:nvGrpSpPr>
          <p:grpSpPr>
            <a:xfrm>
              <a:off x="1520" y="24"/>
              <a:ext cx="1199" cy="548"/>
              <a:chOff x="0" y="0"/>
              <a:chExt cx="1199" cy="548"/>
            </a:xfrm>
          </p:grpSpPr>
          <p:sp>
            <p:nvSpPr>
              <p:cNvPr id="578568" name="矩形 624648"/>
              <p:cNvSpPr/>
              <p:nvPr/>
            </p:nvSpPr>
            <p:spPr>
              <a:xfrm>
                <a:off x="224" y="104"/>
                <a:ext cx="975" cy="336"/>
              </a:xfrm>
              <a:prstGeom prst="rect">
                <a:avLst/>
              </a:prstGeom>
              <a:noFill/>
              <a:ln w="9525">
                <a:noFill/>
              </a:ln>
            </p:spPr>
            <p:txBody>
              <a:bodyPr wrap="none" anchor="ctr"/>
              <a:p>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j</a:t>
                </a:r>
                <a:r>
                  <a:rPr lang="en-US" altLang="x-none" sz="2800" b="1" dirty="0">
                    <a:latin typeface="Times New Roman" panose="02020603050405020304" pitchFamily="2" charset="0"/>
                    <a:ea typeface="宋体" panose="02010600030101010101" pitchFamily="2" charset="-122"/>
                    <a:sym typeface="Symbol" panose="05050102010706020507" pitchFamily="2" charset="2"/>
                  </a:rPr>
                  <a:t>2</a:t>
                </a:r>
                <a:r>
                  <a:rPr lang="en-US" altLang="x-none" sz="2800" b="1" baseline="30000" dirty="0">
                    <a:latin typeface="Times New Roman" panose="02020603050405020304" pitchFamily="2" charset="0"/>
                    <a:ea typeface="宋体" panose="02010600030101010101" pitchFamily="2" charset="-122"/>
                    <a:sym typeface="Symbol" panose="05050102010706020507" pitchFamily="2" charset="2"/>
                  </a:rPr>
                  <a:t>j-1</a:t>
                </a: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p:txBody>
          </p:sp>
          <p:sp>
            <p:nvSpPr>
              <p:cNvPr id="578569" name="矩形 624649"/>
              <p:cNvSpPr/>
              <p:nvPr/>
            </p:nvSpPr>
            <p:spPr>
              <a:xfrm>
                <a:off x="224" y="344"/>
                <a:ext cx="363"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j=1</a:t>
                </a:r>
                <a:endParaRPr lang="en-US" altLang="x-none" sz="2400" dirty="0">
                  <a:latin typeface="Times New Roman" panose="02020603050405020304" pitchFamily="2" charset="0"/>
                  <a:ea typeface="宋体" panose="02010600030101010101" pitchFamily="2" charset="-122"/>
                </a:endParaRPr>
              </a:p>
            </p:txBody>
          </p:sp>
          <p:sp>
            <p:nvSpPr>
              <p:cNvPr id="578570" name="矩形 624650"/>
              <p:cNvSpPr/>
              <p:nvPr/>
            </p:nvSpPr>
            <p:spPr>
              <a:xfrm>
                <a:off x="288" y="0"/>
                <a:ext cx="182"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h</a:t>
                </a:r>
                <a:endParaRPr lang="en-US" altLang="x-none" sz="2400" dirty="0">
                  <a:latin typeface="Times New Roman" panose="02020603050405020304" pitchFamily="2" charset="0"/>
                  <a:ea typeface="宋体" panose="02010600030101010101" pitchFamily="2" charset="-122"/>
                </a:endParaRPr>
              </a:p>
            </p:txBody>
          </p:sp>
          <p:grpSp>
            <p:nvGrpSpPr>
              <p:cNvPr id="578571" name="组合 624651"/>
              <p:cNvGrpSpPr/>
              <p:nvPr/>
            </p:nvGrpSpPr>
            <p:grpSpPr>
              <a:xfrm>
                <a:off x="0" y="68"/>
                <a:ext cx="222" cy="348"/>
                <a:chOff x="0" y="0"/>
                <a:chExt cx="222" cy="348"/>
              </a:xfrm>
            </p:grpSpPr>
            <p:sp>
              <p:nvSpPr>
                <p:cNvPr id="578572" name="矩形 624652"/>
                <p:cNvSpPr/>
                <p:nvPr/>
              </p:nvSpPr>
              <p:spPr>
                <a:xfrm>
                  <a:off x="40" y="144"/>
                  <a:ext cx="182"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n</a:t>
                  </a:r>
                  <a:endParaRPr lang="en-US" altLang="x-none" sz="2400" dirty="0">
                    <a:latin typeface="Times New Roman" panose="02020603050405020304" pitchFamily="2" charset="0"/>
                    <a:ea typeface="宋体" panose="02010600030101010101" pitchFamily="2" charset="-122"/>
                  </a:endParaRPr>
                </a:p>
              </p:txBody>
            </p:sp>
            <p:grpSp>
              <p:nvGrpSpPr>
                <p:cNvPr id="578573" name="组合 624653"/>
                <p:cNvGrpSpPr/>
                <p:nvPr/>
              </p:nvGrpSpPr>
              <p:grpSpPr>
                <a:xfrm>
                  <a:off x="0" y="0"/>
                  <a:ext cx="222" cy="284"/>
                  <a:chOff x="0" y="0"/>
                  <a:chExt cx="222" cy="284"/>
                </a:xfrm>
              </p:grpSpPr>
              <p:sp>
                <p:nvSpPr>
                  <p:cNvPr id="578574" name="矩形 624654"/>
                  <p:cNvSpPr/>
                  <p:nvPr/>
                </p:nvSpPr>
                <p:spPr>
                  <a:xfrm>
                    <a:off x="0" y="80"/>
                    <a:ext cx="181"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a:t>
                    </a:r>
                    <a:endParaRPr lang="en-US" altLang="x-none" sz="2400" dirty="0">
                      <a:latin typeface="Times New Roman" panose="02020603050405020304" pitchFamily="2" charset="0"/>
                      <a:ea typeface="宋体" panose="02010600030101010101" pitchFamily="2" charset="-122"/>
                    </a:endParaRPr>
                  </a:p>
                </p:txBody>
              </p:sp>
              <p:sp>
                <p:nvSpPr>
                  <p:cNvPr id="578575" name="矩形 624655"/>
                  <p:cNvSpPr/>
                  <p:nvPr/>
                </p:nvSpPr>
                <p:spPr>
                  <a:xfrm>
                    <a:off x="40" y="0"/>
                    <a:ext cx="182"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1</a:t>
                    </a:r>
                    <a:endParaRPr lang="en-US" altLang="x-none" sz="2400" dirty="0">
                      <a:latin typeface="Times New Roman" panose="02020603050405020304" pitchFamily="2" charset="0"/>
                      <a:ea typeface="宋体" panose="02010600030101010101" pitchFamily="2" charset="-122"/>
                    </a:endParaRPr>
                  </a:p>
                </p:txBody>
              </p:sp>
            </p:grpSp>
          </p:grpSp>
        </p:grpSp>
        <p:grpSp>
          <p:nvGrpSpPr>
            <p:cNvPr id="578576" name="组合 624656"/>
            <p:cNvGrpSpPr/>
            <p:nvPr/>
          </p:nvGrpSpPr>
          <p:grpSpPr>
            <a:xfrm>
              <a:off x="2736" y="96"/>
              <a:ext cx="1411" cy="428"/>
              <a:chOff x="0" y="0"/>
              <a:chExt cx="1411" cy="428"/>
            </a:xfrm>
          </p:grpSpPr>
          <p:grpSp>
            <p:nvGrpSpPr>
              <p:cNvPr id="578577" name="组合 624657"/>
              <p:cNvGrpSpPr/>
              <p:nvPr/>
            </p:nvGrpSpPr>
            <p:grpSpPr>
              <a:xfrm>
                <a:off x="0" y="0"/>
                <a:ext cx="394" cy="428"/>
                <a:chOff x="0" y="0"/>
                <a:chExt cx="394" cy="428"/>
              </a:xfrm>
            </p:grpSpPr>
            <p:sp>
              <p:nvSpPr>
                <p:cNvPr id="578578" name="矩形 624658"/>
                <p:cNvSpPr/>
                <p:nvPr/>
              </p:nvSpPr>
              <p:spPr>
                <a:xfrm>
                  <a:off x="88" y="224"/>
                  <a:ext cx="202"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n</a:t>
                  </a:r>
                  <a:endParaRPr lang="en-US" altLang="x-none" sz="2400" dirty="0">
                    <a:latin typeface="Times New Roman" panose="02020603050405020304" pitchFamily="2" charset="0"/>
                    <a:ea typeface="宋体" panose="02010600030101010101" pitchFamily="2" charset="-122"/>
                  </a:endParaRPr>
                </a:p>
              </p:txBody>
            </p:sp>
            <p:sp>
              <p:nvSpPr>
                <p:cNvPr id="578579" name="矩形 624659"/>
                <p:cNvSpPr/>
                <p:nvPr/>
              </p:nvSpPr>
              <p:spPr>
                <a:xfrm>
                  <a:off x="0" y="0"/>
                  <a:ext cx="394"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n+1</a:t>
                  </a:r>
                  <a:endParaRPr lang="en-US" altLang="x-none" sz="2400" dirty="0">
                    <a:latin typeface="Times New Roman" panose="02020603050405020304" pitchFamily="2" charset="0"/>
                    <a:ea typeface="宋体" panose="02010600030101010101" pitchFamily="2" charset="-122"/>
                  </a:endParaRPr>
                </a:p>
              </p:txBody>
            </p:sp>
            <p:sp>
              <p:nvSpPr>
                <p:cNvPr id="578580" name="直接连接符 624660"/>
                <p:cNvSpPr/>
                <p:nvPr/>
              </p:nvSpPr>
              <p:spPr>
                <a:xfrm>
                  <a:off x="10" y="208"/>
                  <a:ext cx="363" cy="0"/>
                </a:xfrm>
                <a:prstGeom prst="line">
                  <a:avLst/>
                </a:prstGeom>
                <a:ln w="9525" cap="flat" cmpd="sng">
                  <a:solidFill>
                    <a:schemeClr val="tx1"/>
                  </a:solidFill>
                  <a:prstDash val="solid"/>
                  <a:round/>
                  <a:headEnd type="none" w="med" len="med"/>
                  <a:tailEnd type="none" w="med" len="med"/>
                </a:ln>
              </p:spPr>
            </p:sp>
          </p:grpSp>
          <p:sp>
            <p:nvSpPr>
              <p:cNvPr id="578581" name="矩形 624661"/>
              <p:cNvSpPr/>
              <p:nvPr/>
            </p:nvSpPr>
            <p:spPr>
              <a:xfrm>
                <a:off x="368" y="80"/>
                <a:ext cx="1043" cy="249"/>
              </a:xfrm>
              <a:prstGeom prst="rect">
                <a:avLst/>
              </a:prstGeom>
              <a:noFill/>
              <a:ln w="9525">
                <a:noFill/>
              </a:ln>
            </p:spPr>
            <p:txBody>
              <a:bodyPr wrap="none" anchor="ctr"/>
              <a:p>
                <a:r>
                  <a:rPr lang="zh-CN" altLang="en-US" sz="2800" b="1" dirty="0">
                    <a:latin typeface="Times New Roman" panose="02020603050405020304" pitchFamily="2" charset="0"/>
                    <a:ea typeface="宋体" panose="02010600030101010101" pitchFamily="2" charset="-122"/>
                  </a:rPr>
                  <a:t>㏒</a:t>
                </a:r>
                <a:r>
                  <a:rPr lang="en-US" altLang="x-none" sz="2800" b="1" baseline="-25000" dirty="0">
                    <a:latin typeface="Times New Roman" panose="02020603050405020304" pitchFamily="2" charset="0"/>
                    <a:ea typeface="宋体" panose="02010600030101010101" pitchFamily="2" charset="-122"/>
                  </a:rPr>
                  <a:t>2</a:t>
                </a:r>
                <a:r>
                  <a:rPr lang="en-US" altLang="x-none" sz="2800" b="1" dirty="0">
                    <a:latin typeface="Times New Roman" panose="02020603050405020304" pitchFamily="2" charset="0"/>
                    <a:ea typeface="宋体" panose="02010600030101010101" pitchFamily="2" charset="-122"/>
                  </a:rPr>
                  <a:t>(n+1)-1</a:t>
                </a:r>
                <a:endParaRPr lang="en-US" altLang="x-none" sz="2800" b="1" dirty="0">
                  <a:latin typeface="Times New Roman" panose="02020603050405020304" pitchFamily="2" charset="0"/>
                  <a:ea typeface="宋体" panose="02010600030101010101" pitchFamily="2" charset="-122"/>
                </a:endParaRPr>
              </a:p>
            </p:txBody>
          </p:sp>
        </p:grpSp>
      </p:grpSp>
      <p:sp>
        <p:nvSpPr>
          <p:cNvPr id="578582" name="矩形 624662"/>
          <p:cNvSpPr/>
          <p:nvPr/>
        </p:nvSpPr>
        <p:spPr>
          <a:xfrm>
            <a:off x="1676400" y="2636838"/>
            <a:ext cx="8839200" cy="528637"/>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        当</a:t>
            </a:r>
            <a:r>
              <a:rPr lang="en-US" altLang="x-none" sz="2800" b="1" dirty="0">
                <a:latin typeface="Times New Roman" panose="02020603050405020304" pitchFamily="2" charset="0"/>
                <a:ea typeface="宋体" panose="02010600030101010101" pitchFamily="2" charset="-122"/>
              </a:rPr>
              <a:t>n</a:t>
            </a:r>
            <a:r>
              <a:rPr lang="zh-CN" altLang="en-US" sz="2800" b="1" dirty="0">
                <a:latin typeface="Times New Roman" panose="02020603050405020304" pitchFamily="2" charset="0"/>
                <a:ea typeface="宋体" panose="02010600030101010101" pitchFamily="2" charset="-122"/>
              </a:rPr>
              <a:t>很大 </a:t>
            </a:r>
            <a:r>
              <a:rPr lang="en-US" altLang="x-none" sz="2800" b="1" dirty="0">
                <a:latin typeface="Times New Roman" panose="02020603050405020304" pitchFamily="2" charset="0"/>
                <a:ea typeface="宋体" panose="02010600030101010101" pitchFamily="2" charset="-122"/>
              </a:rPr>
              <a:t>(n&gt;50)</a:t>
            </a:r>
            <a:r>
              <a:rPr lang="zh-CN" altLang="en-US" sz="2800" b="1" dirty="0">
                <a:latin typeface="Times New Roman" panose="02020603050405020304" pitchFamily="2" charset="0"/>
                <a:ea typeface="宋体" panose="02010600030101010101" pitchFamily="2" charset="-122"/>
              </a:rPr>
              <a:t>时， </a:t>
            </a:r>
            <a:r>
              <a:rPr lang="en-US" altLang="x-none" sz="2800" b="1" dirty="0">
                <a:latin typeface="Times New Roman" panose="02020603050405020304" pitchFamily="2" charset="0"/>
                <a:ea typeface="宋体" panose="02010600030101010101" pitchFamily="2" charset="-122"/>
              </a:rPr>
              <a:t>ASL≈ ㏒</a:t>
            </a:r>
            <a:r>
              <a:rPr lang="en-US" altLang="x-none" sz="2800" b="1" baseline="-25000" dirty="0">
                <a:latin typeface="Times New Roman" panose="02020603050405020304" pitchFamily="2" charset="0"/>
                <a:ea typeface="宋体" panose="02010600030101010101" pitchFamily="2" charset="-122"/>
              </a:rPr>
              <a:t>2</a:t>
            </a:r>
            <a:r>
              <a:rPr lang="en-US" altLang="x-none" sz="2800" b="1" dirty="0">
                <a:latin typeface="Times New Roman" panose="02020603050405020304" pitchFamily="2" charset="0"/>
                <a:ea typeface="宋体" panose="02010600030101010101" pitchFamily="2" charset="-122"/>
              </a:rPr>
              <a:t>(n+1)-1</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5666" name="标题 625665"/>
          <p:cNvSpPr>
            <a:spLocks noGrp="1"/>
          </p:cNvSpPr>
          <p:nvPr>
            <p:ph type="title"/>
          </p:nvPr>
        </p:nvSpPr>
        <p:spPr>
          <a:xfrm>
            <a:off x="2338388" y="188913"/>
            <a:ext cx="5486400" cy="762000"/>
          </a:xfrm>
        </p:spPr>
        <p:txBody>
          <a:bodyPr lIns="92075" tIns="46038" rIns="92075" bIns="46038" anchor="ctr"/>
          <a:p>
            <a:pPr fontAlgn="base"/>
            <a:r>
              <a:rPr lang="en-US" altLang="x-none" b="1" strike="noStrike" noProof="1" dirty="0">
                <a:latin typeface="Times New Roman" panose="02020603050405020304" pitchFamily="2" charset="0"/>
              </a:rPr>
              <a:t>9.2.3</a:t>
            </a:r>
            <a:r>
              <a:rPr lang="en-US" altLang="x-none" b="1" strike="noStrike" noProof="1" dirty="0"/>
              <a:t>  </a:t>
            </a:r>
            <a:r>
              <a:rPr lang="zh-CN" altLang="en-US" b="1" strike="noStrike" noProof="1" dirty="0">
                <a:ea typeface="楷体_GB2312" pitchFamily="1" charset="-122"/>
              </a:rPr>
              <a:t>分块查找</a:t>
            </a:r>
            <a:endParaRPr lang="zh-CN" altLang="en-US" b="1" strike="noStrike" noProof="1" dirty="0">
              <a:ea typeface="楷体_GB2312" pitchFamily="1" charset="-122"/>
            </a:endParaRPr>
          </a:p>
        </p:txBody>
      </p:sp>
      <p:sp>
        <p:nvSpPr>
          <p:cNvPr id="579586" name="文本占位符 625666"/>
          <p:cNvSpPr>
            <a:spLocks noGrp="1"/>
          </p:cNvSpPr>
          <p:nvPr>
            <p:ph idx="1"/>
          </p:nvPr>
        </p:nvSpPr>
        <p:spPr>
          <a:xfrm>
            <a:off x="1676400" y="1100138"/>
            <a:ext cx="8812213" cy="4489450"/>
          </a:xfrm>
        </p:spPr>
        <p:txBody>
          <a:bodyPr anchor="t"/>
          <a:p>
            <a:pPr marL="0" indent="0">
              <a:lnSpc>
                <a:spcPct val="110000"/>
              </a:lnSpc>
              <a:buNone/>
            </a:pPr>
            <a:r>
              <a:rPr lang="zh-CN" altLang="en-US" sz="3600" b="1" dirty="0">
                <a:solidFill>
                  <a:schemeClr val="hlink"/>
                </a:solidFill>
              </a:rPr>
              <a:t>       </a:t>
            </a:r>
            <a:r>
              <a:rPr lang="zh-CN" altLang="en-US" b="1" dirty="0">
                <a:solidFill>
                  <a:schemeClr val="folHlink"/>
                </a:solidFill>
              </a:rPr>
              <a:t>分块查找</a:t>
            </a:r>
            <a:r>
              <a:rPr lang="en-US" altLang="x-none" b="1" dirty="0"/>
              <a:t>(Blocking Search)</a:t>
            </a:r>
            <a:r>
              <a:rPr lang="zh-CN" altLang="en-US" sz="2800" b="1" dirty="0"/>
              <a:t>又称索引顺序查找，是前面两种查找方法的综合。</a:t>
            </a:r>
            <a:endParaRPr lang="zh-CN" altLang="en-US" sz="2800" b="1" dirty="0"/>
          </a:p>
          <a:p>
            <a:pPr marL="0" indent="0">
              <a:lnSpc>
                <a:spcPct val="110000"/>
              </a:lnSpc>
              <a:buNone/>
            </a:pPr>
            <a:r>
              <a:rPr lang="en-US" altLang="x-none" sz="4000" b="1" dirty="0">
                <a:solidFill>
                  <a:schemeClr val="folHlink"/>
                </a:solidFill>
              </a:rPr>
              <a:t>1  </a:t>
            </a:r>
            <a:r>
              <a:rPr lang="zh-CN" altLang="en-US" sz="4000" b="1" dirty="0">
                <a:solidFill>
                  <a:schemeClr val="folHlink"/>
                </a:solidFill>
                <a:ea typeface="楷体_GB2312" pitchFamily="1" charset="-122"/>
              </a:rPr>
              <a:t>查找表的组织</a:t>
            </a:r>
            <a:endParaRPr lang="zh-CN" altLang="en-US" sz="4000" b="1" dirty="0">
              <a:solidFill>
                <a:schemeClr val="folHlink"/>
              </a:solidFill>
              <a:ea typeface="楷体_GB2312" pitchFamily="1" charset="-122"/>
            </a:endParaRPr>
          </a:p>
          <a:p>
            <a:pPr marL="444500" lvl="1" indent="0">
              <a:lnSpc>
                <a:spcPct val="110000"/>
              </a:lnSpc>
              <a:buNone/>
            </a:pPr>
            <a:r>
              <a:rPr lang="zh-CN" altLang="en-US" b="1" dirty="0"/>
              <a:t>① </a:t>
            </a:r>
            <a:r>
              <a:rPr lang="zh-CN" altLang="en-US" sz="2400" b="1" dirty="0"/>
              <a:t> </a:t>
            </a:r>
            <a:r>
              <a:rPr lang="zh-CN" altLang="en-US" b="1" dirty="0"/>
              <a:t>将查找表分成几块。块间有序，即第</a:t>
            </a:r>
            <a:r>
              <a:rPr lang="en-US" altLang="x-none" b="1" dirty="0"/>
              <a:t>i+1</a:t>
            </a:r>
            <a:r>
              <a:rPr lang="zh-CN" altLang="en-US" b="1" dirty="0"/>
              <a:t>块的所有记录关键字均大于</a:t>
            </a:r>
            <a:r>
              <a:rPr lang="en-US" altLang="x-none" b="1" dirty="0"/>
              <a:t>(</a:t>
            </a:r>
            <a:r>
              <a:rPr lang="zh-CN" altLang="en-US" b="1" dirty="0"/>
              <a:t>或小于</a:t>
            </a:r>
            <a:r>
              <a:rPr lang="en-US" altLang="x-none" b="1" dirty="0"/>
              <a:t>)</a:t>
            </a:r>
            <a:r>
              <a:rPr lang="zh-CN" altLang="en-US" b="1" dirty="0"/>
              <a:t>第</a:t>
            </a:r>
            <a:r>
              <a:rPr lang="en-US" altLang="x-none" b="1" dirty="0"/>
              <a:t>i</a:t>
            </a:r>
            <a:r>
              <a:rPr lang="zh-CN" altLang="en-US" b="1" dirty="0"/>
              <a:t>块记录关键字；块内无序。</a:t>
            </a:r>
            <a:endParaRPr lang="zh-CN" altLang="en-US" b="1" dirty="0"/>
          </a:p>
          <a:p>
            <a:pPr marL="444500" lvl="1" indent="0">
              <a:lnSpc>
                <a:spcPct val="110000"/>
              </a:lnSpc>
              <a:buNone/>
            </a:pPr>
            <a:r>
              <a:rPr lang="zh-CN" altLang="en-US" b="1" dirty="0">
                <a:latin typeface="宋体" panose="02010600030101010101" pitchFamily="2" charset="-122"/>
              </a:rPr>
              <a:t>② </a:t>
            </a:r>
            <a:r>
              <a:rPr lang="zh-CN" altLang="en-US" b="1" dirty="0"/>
              <a:t>在查找表的基础上附加一个索引表，索引表是按关键字有序的，索引表中记录的构成是：</a:t>
            </a:r>
            <a:endParaRPr lang="zh-CN" altLang="en-US" b="1" dirty="0"/>
          </a:p>
        </p:txBody>
      </p:sp>
      <p:grpSp>
        <p:nvGrpSpPr>
          <p:cNvPr id="579587" name="组合 625667"/>
          <p:cNvGrpSpPr/>
          <p:nvPr/>
        </p:nvGrpSpPr>
        <p:grpSpPr>
          <a:xfrm>
            <a:off x="2495550" y="5734050"/>
            <a:ext cx="1619250" cy="863600"/>
            <a:chOff x="0" y="0"/>
            <a:chExt cx="1020" cy="544"/>
          </a:xfrm>
        </p:grpSpPr>
        <p:sp>
          <p:nvSpPr>
            <p:cNvPr id="579588" name="矩形 625668"/>
            <p:cNvSpPr/>
            <p:nvPr/>
          </p:nvSpPr>
          <p:spPr>
            <a:xfrm>
              <a:off x="0" y="0"/>
              <a:ext cx="1020" cy="544"/>
            </a:xfrm>
            <a:prstGeom prst="rect">
              <a:avLst/>
            </a:prstGeom>
            <a:noFill/>
            <a:ln w="28575" cap="flat" cmpd="sng">
              <a:solidFill>
                <a:schemeClr val="tx1"/>
              </a:solidFill>
              <a:prstDash val="solid"/>
              <a:miter/>
              <a:headEnd type="none" w="med" len="med"/>
              <a:tailEnd type="none" w="med" len="med"/>
            </a:ln>
          </p:spPr>
          <p:txBody>
            <a:bodyPr wrap="none" anchor="ctr"/>
            <a:p>
              <a:r>
                <a:rPr lang="zh-CN" altLang="en-US" sz="2400" b="1" dirty="0">
                  <a:latin typeface="Times New Roman" panose="02020603050405020304" pitchFamily="2" charset="0"/>
                  <a:ea typeface="宋体" panose="02010600030101010101" pitchFamily="2" charset="-122"/>
                </a:rPr>
                <a:t>最大关键字</a:t>
              </a:r>
              <a:endParaRPr lang="zh-CN" altLang="en-US" sz="2400" b="1" dirty="0">
                <a:latin typeface="Times New Roman" panose="02020603050405020304" pitchFamily="2" charset="0"/>
                <a:ea typeface="宋体" panose="02010600030101010101" pitchFamily="2" charset="-122"/>
              </a:endParaRPr>
            </a:p>
            <a:p>
              <a:r>
                <a:rPr lang="zh-CN" altLang="en-US" sz="2400" b="1" dirty="0">
                  <a:latin typeface="Times New Roman" panose="02020603050405020304" pitchFamily="2" charset="0"/>
                  <a:ea typeface="宋体" panose="02010600030101010101" pitchFamily="2" charset="-122"/>
                </a:rPr>
                <a:t>起始指针</a:t>
              </a:r>
              <a:endParaRPr lang="zh-CN" altLang="en-US" sz="2400" b="1" dirty="0">
                <a:latin typeface="Times New Roman" panose="02020603050405020304" pitchFamily="2" charset="0"/>
                <a:ea typeface="宋体" panose="02010600030101010101" pitchFamily="2" charset="-122"/>
              </a:endParaRPr>
            </a:p>
          </p:txBody>
        </p:sp>
        <p:sp>
          <p:nvSpPr>
            <p:cNvPr id="579589" name="直接连接符 625669"/>
            <p:cNvSpPr/>
            <p:nvPr/>
          </p:nvSpPr>
          <p:spPr>
            <a:xfrm>
              <a:off x="0" y="288"/>
              <a:ext cx="1020" cy="0"/>
            </a:xfrm>
            <a:prstGeom prst="line">
              <a:avLst/>
            </a:prstGeom>
            <a:ln w="28575" cap="flat" cmpd="sng">
              <a:solidFill>
                <a:schemeClr val="tx1"/>
              </a:solidFill>
              <a:prstDash val="solid"/>
              <a:round/>
              <a:headEnd type="none" w="med" len="med"/>
              <a:tailEnd type="none" w="med" len="med"/>
            </a:ln>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8258" name="标题 608257"/>
          <p:cNvSpPr>
            <a:spLocks noGrp="1"/>
          </p:cNvSpPr>
          <p:nvPr>
            <p:ph type="title"/>
          </p:nvPr>
        </p:nvSpPr>
        <p:spPr>
          <a:xfrm>
            <a:off x="2870200" y="115888"/>
            <a:ext cx="5673725" cy="755650"/>
          </a:xfrm>
        </p:spPr>
        <p:txBody>
          <a:bodyPr lIns="92075" tIns="46038" rIns="92075" bIns="46038" anchor="ctr"/>
          <a:p>
            <a:pPr fontAlgn="base"/>
            <a:r>
              <a:rPr lang="en-US" altLang="x-none" sz="5400" b="1" strike="noStrike" noProof="1" dirty="0">
                <a:latin typeface="Times New Roman" panose="02020603050405020304" pitchFamily="2" charset="0"/>
              </a:rPr>
              <a:t>9.1</a:t>
            </a:r>
            <a:r>
              <a:rPr lang="en-US" altLang="x-none" sz="5400" b="1" strike="noStrike" noProof="1" dirty="0"/>
              <a:t>   </a:t>
            </a:r>
            <a:r>
              <a:rPr lang="zh-CN" altLang="en-US" sz="5400" b="1" strike="noStrike" noProof="1" dirty="0">
                <a:ea typeface="楷体_GB2312" pitchFamily="1" charset="-122"/>
              </a:rPr>
              <a:t>查找的概念</a:t>
            </a:r>
            <a:endParaRPr lang="zh-CN" altLang="en-US" sz="5400" b="1" strike="noStrike" noProof="1" dirty="0">
              <a:ea typeface="楷体_GB2312" pitchFamily="1" charset="-122"/>
            </a:endParaRPr>
          </a:p>
        </p:txBody>
      </p:sp>
      <p:sp>
        <p:nvSpPr>
          <p:cNvPr id="562178" name="文本占位符 608258"/>
          <p:cNvSpPr>
            <a:spLocks noGrp="1"/>
          </p:cNvSpPr>
          <p:nvPr>
            <p:ph idx="1"/>
          </p:nvPr>
        </p:nvSpPr>
        <p:spPr>
          <a:xfrm>
            <a:off x="1703388" y="909638"/>
            <a:ext cx="8839200" cy="5832475"/>
          </a:xfrm>
        </p:spPr>
        <p:txBody>
          <a:bodyPr anchor="t"/>
          <a:p>
            <a:pPr marL="0" indent="0">
              <a:lnSpc>
                <a:spcPct val="110000"/>
              </a:lnSpc>
              <a:buNone/>
            </a:pPr>
            <a:r>
              <a:rPr lang="zh-CN" altLang="en-US" b="1" dirty="0">
                <a:solidFill>
                  <a:schemeClr val="folHlink"/>
                </a:solidFill>
              </a:rPr>
              <a:t>       查找表</a:t>
            </a:r>
            <a:r>
              <a:rPr lang="en-US" altLang="x-none" b="1" dirty="0"/>
              <a:t>(Search Table)</a:t>
            </a:r>
            <a:r>
              <a:rPr lang="zh-CN" altLang="en-US" b="1" dirty="0"/>
              <a:t>：</a:t>
            </a:r>
            <a:r>
              <a:rPr lang="zh-CN" altLang="en-US" sz="2800" b="1" dirty="0"/>
              <a:t>相同类型的数据元素</a:t>
            </a:r>
            <a:r>
              <a:rPr lang="en-US" altLang="x-none" sz="2800" b="1" dirty="0"/>
              <a:t>(</a:t>
            </a:r>
            <a:r>
              <a:rPr lang="zh-CN" altLang="en-US" sz="2800" b="1" dirty="0"/>
              <a:t>对象</a:t>
            </a:r>
            <a:r>
              <a:rPr lang="en-US" altLang="x-none" sz="2800" b="1" dirty="0"/>
              <a:t>)</a:t>
            </a:r>
            <a:r>
              <a:rPr lang="zh-CN" altLang="en-US" sz="2800" b="1" dirty="0"/>
              <a:t>组成的集合，每个元素通常由若干数据项构成。</a:t>
            </a:r>
            <a:endParaRPr lang="zh-CN" altLang="en-US" sz="2800" b="1" dirty="0"/>
          </a:p>
          <a:p>
            <a:pPr marL="0" indent="0">
              <a:lnSpc>
                <a:spcPct val="110000"/>
              </a:lnSpc>
              <a:buNone/>
            </a:pPr>
            <a:r>
              <a:rPr lang="zh-CN" altLang="en-US" b="1" dirty="0">
                <a:solidFill>
                  <a:schemeClr val="folHlink"/>
                </a:solidFill>
              </a:rPr>
              <a:t>       关键字</a:t>
            </a:r>
            <a:r>
              <a:rPr lang="en-US" altLang="x-none" b="1" dirty="0"/>
              <a:t>(Key</a:t>
            </a:r>
            <a:r>
              <a:rPr lang="zh-CN" altLang="en-US" b="1" dirty="0"/>
              <a:t>，码</a:t>
            </a:r>
            <a:r>
              <a:rPr lang="en-US" altLang="x-none" b="1" dirty="0"/>
              <a:t>)</a:t>
            </a:r>
            <a:r>
              <a:rPr lang="zh-CN" altLang="en-US" b="1" dirty="0"/>
              <a:t>：</a:t>
            </a:r>
            <a:r>
              <a:rPr lang="zh-CN" altLang="en-US" sz="2800" b="1" dirty="0"/>
              <a:t>数据元素中某个</a:t>
            </a:r>
            <a:r>
              <a:rPr lang="en-US" altLang="x-none" sz="2800" b="1" dirty="0"/>
              <a:t>(</a:t>
            </a:r>
            <a:r>
              <a:rPr lang="zh-CN" altLang="en-US" sz="2800" b="1" dirty="0"/>
              <a:t>或几个</a:t>
            </a:r>
            <a:r>
              <a:rPr lang="en-US" altLang="x-none" sz="2800" b="1" dirty="0"/>
              <a:t>)</a:t>
            </a:r>
            <a:r>
              <a:rPr lang="zh-CN" altLang="en-US" sz="2800" b="1" dirty="0"/>
              <a:t>数据项的值，它可以标识一个数据元素。若关键字能</a:t>
            </a:r>
            <a:r>
              <a:rPr lang="zh-CN" altLang="en-US" sz="2800" b="1" dirty="0">
                <a:solidFill>
                  <a:schemeClr val="accent1"/>
                </a:solidFill>
              </a:rPr>
              <a:t>唯一</a:t>
            </a:r>
            <a:r>
              <a:rPr lang="zh-CN" altLang="en-US" sz="2800" b="1" dirty="0"/>
              <a:t>标识一个数据元素，则关键字称为</a:t>
            </a:r>
            <a:r>
              <a:rPr lang="zh-CN" altLang="en-US" sz="2800" b="1" dirty="0">
                <a:solidFill>
                  <a:schemeClr val="folHlink"/>
                </a:solidFill>
              </a:rPr>
              <a:t>主关键字</a:t>
            </a:r>
            <a:r>
              <a:rPr lang="zh-CN" altLang="en-US" sz="2800" b="1" dirty="0"/>
              <a:t>；将能标识若干个数据元素的关键字称为</a:t>
            </a:r>
            <a:r>
              <a:rPr lang="zh-CN" altLang="en-US" sz="2800" b="1" dirty="0">
                <a:solidFill>
                  <a:schemeClr val="folHlink"/>
                </a:solidFill>
              </a:rPr>
              <a:t>次关键字</a:t>
            </a:r>
            <a:r>
              <a:rPr lang="zh-CN" altLang="en-US" sz="2800" b="1" dirty="0"/>
              <a:t>。</a:t>
            </a:r>
            <a:endParaRPr lang="zh-CN" altLang="en-US" sz="2800" b="1" dirty="0"/>
          </a:p>
          <a:p>
            <a:pPr marL="0" indent="0">
              <a:lnSpc>
                <a:spcPct val="110000"/>
              </a:lnSpc>
              <a:buNone/>
            </a:pPr>
            <a:r>
              <a:rPr lang="zh-CN" altLang="en-US" b="1" dirty="0">
                <a:solidFill>
                  <a:schemeClr val="folHlink"/>
                </a:solidFill>
              </a:rPr>
              <a:t>       查找</a:t>
            </a:r>
            <a:r>
              <a:rPr lang="en-US" altLang="x-none" b="1" dirty="0">
                <a:solidFill>
                  <a:schemeClr val="folHlink"/>
                </a:solidFill>
              </a:rPr>
              <a:t>/</a:t>
            </a:r>
            <a:r>
              <a:rPr lang="zh-CN" altLang="en-US" b="1" dirty="0">
                <a:solidFill>
                  <a:schemeClr val="folHlink"/>
                </a:solidFill>
              </a:rPr>
              <a:t>检索</a:t>
            </a:r>
            <a:r>
              <a:rPr lang="en-US" altLang="x-none" b="1" dirty="0"/>
              <a:t>(</a:t>
            </a:r>
            <a:r>
              <a:rPr lang="en-US" altLang="x-none" b="1" dirty="0">
                <a:solidFill>
                  <a:schemeClr val="accent1"/>
                </a:solidFill>
              </a:rPr>
              <a:t>Searching</a:t>
            </a:r>
            <a:r>
              <a:rPr lang="en-US" altLang="x-none" b="1" dirty="0"/>
              <a:t>)</a:t>
            </a:r>
            <a:r>
              <a:rPr lang="zh-CN" altLang="en-US" b="1" dirty="0"/>
              <a:t>：</a:t>
            </a:r>
            <a:r>
              <a:rPr lang="zh-CN" altLang="en-US" sz="2800" b="1" dirty="0"/>
              <a:t>根据给定的</a:t>
            </a:r>
            <a:r>
              <a:rPr lang="en-US" altLang="x-none" sz="2800" b="1" dirty="0"/>
              <a:t>K</a:t>
            </a:r>
            <a:r>
              <a:rPr lang="zh-CN" altLang="en-US" sz="2800" b="1" dirty="0"/>
              <a:t>值，在查找表中确定一个关键字等于给定值的记录或数据元素。</a:t>
            </a:r>
            <a:endParaRPr lang="zh-CN" altLang="en-US" sz="2800" b="1" dirty="0"/>
          </a:p>
          <a:p>
            <a:pPr marL="4445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t>查找表中</a:t>
            </a:r>
            <a:r>
              <a:rPr lang="zh-CN" altLang="en-US" b="1" dirty="0">
                <a:solidFill>
                  <a:schemeClr val="folHlink"/>
                </a:solidFill>
              </a:rPr>
              <a:t>存在</a:t>
            </a:r>
            <a:r>
              <a:rPr lang="zh-CN" altLang="en-US" b="1" dirty="0"/>
              <a:t>满足条件的记录：查找成功；结果：所查到的记录信息或记录在查找表中的位置。</a:t>
            </a:r>
            <a:endParaRPr lang="zh-CN" altLang="en-US" b="1" dirty="0">
              <a:solidFill>
                <a:schemeClr val="hlink"/>
              </a:solidFill>
            </a:endParaRPr>
          </a:p>
          <a:p>
            <a:pPr marL="4445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t>查找表中</a:t>
            </a:r>
            <a:r>
              <a:rPr lang="zh-CN" altLang="en-US" b="1" dirty="0">
                <a:solidFill>
                  <a:schemeClr val="folHlink"/>
                </a:solidFill>
              </a:rPr>
              <a:t>不存在</a:t>
            </a:r>
            <a:r>
              <a:rPr lang="zh-CN" altLang="en-US" b="1" dirty="0"/>
              <a:t>满足条件的记录：查找失败。</a:t>
            </a:r>
            <a:endParaRPr lang="zh-CN" altLang="en-US" b="1" dirty="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8258"/>
                                        </p:tgtEl>
                                        <p:attrNameLst>
                                          <p:attrName>style.visibility</p:attrName>
                                        </p:attrNameLst>
                                      </p:cBhvr>
                                      <p:to>
                                        <p:strVal val="visible"/>
                                      </p:to>
                                    </p:set>
                                    <p:anim calcmode="lin" valueType="num">
                                      <p:cBhvr additive="base">
                                        <p:cTn id="7" dur="500" fill="hold"/>
                                        <p:tgtEl>
                                          <p:spTgt spid="608258"/>
                                        </p:tgtEl>
                                        <p:attrNameLst>
                                          <p:attrName>ppt_x</p:attrName>
                                        </p:attrNameLst>
                                      </p:cBhvr>
                                      <p:tavLst>
                                        <p:tav tm="0">
                                          <p:val>
                                            <p:strVal val="0-#ppt_w/2"/>
                                          </p:val>
                                        </p:tav>
                                        <p:tav tm="100000">
                                          <p:val>
                                            <p:strVal val="#ppt_x"/>
                                          </p:val>
                                        </p:tav>
                                      </p:tavLst>
                                    </p:anim>
                                    <p:anim calcmode="lin" valueType="num">
                                      <p:cBhvr additive="base">
                                        <p:cTn id="8" dur="500" fill="hold"/>
                                        <p:tgtEl>
                                          <p:spTgt spid="6082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25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6690" name="文本占位符 626689"/>
          <p:cNvSpPr>
            <a:spLocks noGrp="1"/>
          </p:cNvSpPr>
          <p:nvPr>
            <p:ph idx="1"/>
          </p:nvPr>
        </p:nvSpPr>
        <p:spPr>
          <a:xfrm>
            <a:off x="1676400" y="188913"/>
            <a:ext cx="8812213" cy="4968875"/>
          </a:xfrm>
        </p:spPr>
        <p:txBody>
          <a:bodyPr/>
          <a:p>
            <a:pPr marL="0" indent="0" fontAlgn="base">
              <a:lnSpc>
                <a:spcPct val="110000"/>
              </a:lnSpc>
              <a:buNone/>
            </a:pPr>
            <a:r>
              <a:rPr lang="en-US" altLang="x-none" sz="4000" b="1" strike="noStrike" noProof="1" dirty="0">
                <a:solidFill>
                  <a:schemeClr val="folHlink"/>
                </a:solidFill>
              </a:rPr>
              <a:t>2  </a:t>
            </a:r>
            <a:r>
              <a:rPr lang="zh-CN" altLang="en-US" sz="4000" b="1" strike="noStrike" noProof="1" dirty="0">
                <a:solidFill>
                  <a:schemeClr val="folHlink"/>
                </a:solidFill>
                <a:ea typeface="楷体_GB2312" pitchFamily="1" charset="-122"/>
              </a:rPr>
              <a:t>查找思想</a:t>
            </a:r>
            <a:endParaRPr lang="zh-CN" altLang="en-US" sz="4000" b="1" strike="noStrike" noProof="1" dirty="0">
              <a:solidFill>
                <a:schemeClr val="folHlink"/>
              </a:solidFill>
              <a:ea typeface="楷体_GB2312" pitchFamily="1" charset="-122"/>
            </a:endParaRPr>
          </a:p>
          <a:p>
            <a:pPr marL="0" indent="0" fontAlgn="base">
              <a:lnSpc>
                <a:spcPct val="110000"/>
              </a:lnSpc>
              <a:buNone/>
            </a:pPr>
            <a:r>
              <a:rPr lang="zh-CN" altLang="en-US" b="1" strike="noStrike" noProof="1" dirty="0">
                <a:solidFill>
                  <a:schemeClr val="tx2"/>
                </a:solidFill>
                <a:effectLst>
                  <a:outerShdw blurRad="38100" dist="38100" dir="2700000">
                    <a:srgbClr val="000000"/>
                  </a:outerShdw>
                </a:effectLst>
              </a:rPr>
              <a:t>      </a:t>
            </a:r>
            <a:r>
              <a:rPr lang="zh-CN" altLang="en-US" sz="2800" b="1" strike="noStrike" noProof="1" dirty="0"/>
              <a:t>先确定待查记录所在块，再在块内查找</a:t>
            </a:r>
            <a:r>
              <a:rPr lang="en-US" altLang="x-none" sz="2800" b="1" strike="noStrike" noProof="1" dirty="0"/>
              <a:t>(</a:t>
            </a:r>
            <a:r>
              <a:rPr lang="zh-CN" altLang="en-US" sz="2800" b="1" strike="noStrike" noProof="1" dirty="0"/>
              <a:t>顺序查找</a:t>
            </a:r>
            <a:r>
              <a:rPr lang="en-US" altLang="x-none" sz="2800" b="1" strike="noStrike" noProof="1" dirty="0"/>
              <a:t>)</a:t>
            </a:r>
            <a:r>
              <a:rPr lang="zh-CN" altLang="en-US" sz="2800" b="1" strike="noStrike" noProof="1" dirty="0"/>
              <a:t>。</a:t>
            </a:r>
            <a:endParaRPr lang="zh-CN" altLang="en-US" sz="2800" b="1" strike="noStrike" noProof="1" dirty="0"/>
          </a:p>
          <a:p>
            <a:pPr marL="0" indent="0" fontAlgn="base">
              <a:lnSpc>
                <a:spcPct val="110000"/>
              </a:lnSpc>
              <a:buNone/>
            </a:pPr>
            <a:r>
              <a:rPr lang="en-US" altLang="x-none" sz="4000" b="1" strike="noStrike" noProof="1" dirty="0">
                <a:solidFill>
                  <a:schemeClr val="folHlink"/>
                </a:solidFill>
              </a:rPr>
              <a:t>3  </a:t>
            </a:r>
            <a:r>
              <a:rPr lang="zh-CN" altLang="en-US" sz="4000" b="1" strike="noStrike" noProof="1" dirty="0">
                <a:solidFill>
                  <a:schemeClr val="folHlink"/>
                </a:solidFill>
                <a:ea typeface="楷体_GB2312" pitchFamily="1" charset="-122"/>
              </a:rPr>
              <a:t>算法实现</a:t>
            </a:r>
            <a:endParaRPr lang="zh-CN" altLang="en-US" sz="4000" b="1" strike="noStrike" noProof="1" dirty="0">
              <a:solidFill>
                <a:schemeClr val="folHlink"/>
              </a:solidFill>
              <a:ea typeface="楷体_GB2312" pitchFamily="1" charset="-122"/>
            </a:endParaRPr>
          </a:p>
          <a:p>
            <a:pPr marL="0" indent="0" fontAlgn="base">
              <a:lnSpc>
                <a:spcPct val="110000"/>
              </a:lnSpc>
              <a:buNone/>
            </a:pPr>
            <a:r>
              <a:rPr lang="en-US" altLang="x-none" sz="2800" b="1" strike="noStrike" noProof="1" dirty="0"/>
              <a:t>typedef struct IndexType</a:t>
            </a:r>
            <a:endParaRPr lang="en-US" altLang="x-none" sz="2800" b="1" strike="noStrike" noProof="1" dirty="0"/>
          </a:p>
          <a:p>
            <a:pPr marL="355600" lvl="1" indent="0" fontAlgn="base">
              <a:lnSpc>
                <a:spcPct val="110000"/>
              </a:lnSpc>
              <a:buNone/>
            </a:pPr>
            <a:r>
              <a:rPr lang="en-US" altLang="x-none" b="1" strike="noStrike" noProof="1" dirty="0"/>
              <a:t>{ keyType  maxkey ;     </a:t>
            </a:r>
            <a:r>
              <a:rPr lang="en-US" altLang="x-none" sz="2400" b="1" strike="noStrike" noProof="1" dirty="0"/>
              <a:t>/*  </a:t>
            </a:r>
            <a:r>
              <a:rPr lang="zh-CN" altLang="en-US" sz="2400" b="1" strike="noStrike" noProof="1" dirty="0"/>
              <a:t>块中最大的关键字  *</a:t>
            </a:r>
            <a:r>
              <a:rPr lang="en-US" altLang="x-none" sz="2400" b="1" strike="noStrike" noProof="1" dirty="0"/>
              <a:t>/</a:t>
            </a:r>
            <a:endParaRPr lang="en-US" altLang="x-none" sz="2400" b="1" strike="noStrike" noProof="1" dirty="0"/>
          </a:p>
          <a:p>
            <a:pPr marL="723900" lvl="2" indent="0" fontAlgn="base">
              <a:lnSpc>
                <a:spcPct val="110000"/>
              </a:lnSpc>
              <a:buNone/>
            </a:pPr>
            <a:r>
              <a:rPr lang="en-US" altLang="x-none" sz="2800" b="1" strike="noStrike" noProof="1" dirty="0"/>
              <a:t>int startpos ;     </a:t>
            </a:r>
            <a:r>
              <a:rPr lang="en-US" altLang="x-none" b="1" strike="noStrike" noProof="1" dirty="0"/>
              <a:t>/*  </a:t>
            </a:r>
            <a:r>
              <a:rPr lang="zh-CN" altLang="en-US" b="1" strike="noStrike" noProof="1" dirty="0"/>
              <a:t>块的起始位置指针  *</a:t>
            </a:r>
            <a:r>
              <a:rPr lang="en-US" altLang="x-none" b="1" strike="noStrike" noProof="1" dirty="0"/>
              <a:t>/</a:t>
            </a:r>
            <a:endParaRPr lang="en-US" altLang="x-none" b="1" strike="noStrike" noProof="1" dirty="0"/>
          </a:p>
          <a:p>
            <a:pPr marL="355600" lvl="1" indent="0" fontAlgn="base">
              <a:lnSpc>
                <a:spcPct val="110000"/>
              </a:lnSpc>
              <a:buNone/>
            </a:pPr>
            <a:r>
              <a:rPr lang="en-US" altLang="x-none" b="1" strike="noStrike" noProof="1" dirty="0"/>
              <a:t>}Index;</a:t>
            </a:r>
            <a:endParaRPr lang="en-US" altLang="x-none" b="1" strike="noStrike" noProof="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1633" name="矩形 627713"/>
          <p:cNvSpPr/>
          <p:nvPr/>
        </p:nvSpPr>
        <p:spPr>
          <a:xfrm>
            <a:off x="1676400" y="152400"/>
            <a:ext cx="8812213" cy="6553200"/>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int Block_search(RecType ST[] , Index ind[] , KeyType key , int n , int b)</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en-US" altLang="x-none" sz="2400" b="1" dirty="0">
                <a:latin typeface="Times New Roman" panose="02020603050405020304" pitchFamily="2" charset="0"/>
                <a:ea typeface="宋体" panose="02010600030101010101" pitchFamily="2" charset="-122"/>
              </a:rPr>
              <a:t>      /*  </a:t>
            </a:r>
            <a:r>
              <a:rPr lang="zh-CN" altLang="en-US" sz="2400" b="1" dirty="0">
                <a:latin typeface="Times New Roman" panose="02020603050405020304" pitchFamily="2" charset="0"/>
                <a:ea typeface="宋体" panose="02010600030101010101" pitchFamily="2" charset="-122"/>
              </a:rPr>
              <a:t>在分块索引表中查找关键字为</a:t>
            </a:r>
            <a:r>
              <a:rPr lang="en-US" altLang="x-none" sz="2400" b="1" dirty="0">
                <a:latin typeface="Times New Roman" panose="02020603050405020304" pitchFamily="2" charset="0"/>
                <a:ea typeface="宋体" panose="02010600030101010101" pitchFamily="2" charset="-122"/>
              </a:rPr>
              <a:t>key</a:t>
            </a:r>
            <a:r>
              <a:rPr lang="zh-CN" altLang="en-US" sz="2400" b="1" dirty="0">
                <a:latin typeface="Times New Roman" panose="02020603050405020304" pitchFamily="2" charset="0"/>
                <a:ea typeface="宋体" panose="02010600030101010101" pitchFamily="2" charset="-122"/>
              </a:rPr>
              <a:t>的记录 *</a:t>
            </a:r>
            <a:r>
              <a:rPr lang="en-US" altLang="x-none" sz="2400" b="1" dirty="0">
                <a:latin typeface="Times New Roman" panose="02020603050405020304" pitchFamily="2" charset="0"/>
                <a:ea typeface="宋体" panose="02010600030101010101" pitchFamily="2" charset="-122"/>
              </a:rPr>
              <a:t>/   </a:t>
            </a:r>
            <a:endParaRPr lang="en-US" altLang="x-none" sz="2400" b="1" dirty="0">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表长为</a:t>
            </a:r>
            <a:r>
              <a:rPr lang="en-US" altLang="x-none" sz="2400" b="1" dirty="0">
                <a:latin typeface="Times New Roman" panose="02020603050405020304" pitchFamily="2" charset="0"/>
                <a:ea typeface="宋体" panose="02010600030101010101" pitchFamily="2" charset="-122"/>
              </a:rPr>
              <a:t>n </a:t>
            </a:r>
            <a:r>
              <a:rPr lang="zh-CN" altLang="en-US" sz="2400" b="1" dirty="0">
                <a:latin typeface="Times New Roman" panose="02020603050405020304" pitchFamily="2" charset="0"/>
                <a:ea typeface="宋体" panose="02010600030101010101" pitchFamily="2" charset="-122"/>
              </a:rPr>
              <a:t>，块数为</a:t>
            </a:r>
            <a:r>
              <a:rPr lang="en-US" altLang="x-none" sz="2400" b="1" dirty="0">
                <a:latin typeface="Times New Roman" panose="02020603050405020304" pitchFamily="2" charset="0"/>
                <a:ea typeface="宋体" panose="02010600030101010101" pitchFamily="2" charset="-122"/>
              </a:rPr>
              <a:t>b */</a:t>
            </a:r>
            <a:endParaRPr lang="en-US" altLang="x-none" sz="24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int i=0 , j , k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while ((i&lt;b)&amp;&amp;LT(ind[i].maxkey, key) )  i++  ;</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if (i&gt;b) {  printf("\nNot found");   return(0);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j=ind[i].startpos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while ((j&lt;n)&amp;&amp;LQ(ST[j].key, ind[i].maxkey) )</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if ( EQ(ST[j].key, key) )  break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j++ ;</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a:t>
            </a:r>
            <a:r>
              <a:rPr lang="en-US" altLang="x-none" sz="2400" b="1" dirty="0">
                <a:latin typeface="Times New Roman" panose="02020603050405020304" pitchFamily="2" charset="0"/>
                <a:ea typeface="宋体" panose="02010600030101010101" pitchFamily="2" charset="-122"/>
              </a:rPr>
              <a:t>     /*  </a:t>
            </a:r>
            <a:r>
              <a:rPr lang="zh-CN" altLang="en-US" sz="2400" b="1" dirty="0">
                <a:latin typeface="Times New Roman" panose="02020603050405020304" pitchFamily="2" charset="0"/>
                <a:ea typeface="宋体" panose="02010600030101010101" pitchFamily="2" charset="-122"/>
              </a:rPr>
              <a:t>在块内查找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2657" name="矩形 628737"/>
          <p:cNvSpPr/>
          <p:nvPr/>
        </p:nvSpPr>
        <p:spPr>
          <a:xfrm>
            <a:off x="1676400" y="152400"/>
            <a:ext cx="8812213" cy="3060700"/>
          </a:xfrm>
          <a:prstGeom prst="rect">
            <a:avLst/>
          </a:prstGeom>
          <a:noFill/>
          <a:ln w="9525">
            <a:noFill/>
          </a:ln>
        </p:spPr>
        <p:txBody>
          <a:bodyPr anchor="t"/>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if (j&gt;n||!EQ(ST[j].key, key) )</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j=0; printf("\nNot found");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return(j); </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en-US" altLang="x-none" sz="4000" b="1" dirty="0">
                <a:solidFill>
                  <a:schemeClr val="folHlink"/>
                </a:solidFill>
                <a:latin typeface="Times New Roman" panose="02020603050405020304" pitchFamily="2" charset="0"/>
                <a:ea typeface="宋体" panose="02010600030101010101" pitchFamily="2" charset="-122"/>
              </a:rPr>
              <a:t>4  </a:t>
            </a:r>
            <a:r>
              <a:rPr lang="zh-CN" altLang="en-US" sz="4000" b="1" dirty="0">
                <a:solidFill>
                  <a:schemeClr val="folHlink"/>
                </a:solidFill>
                <a:latin typeface="Times New Roman" panose="02020603050405020304" pitchFamily="2" charset="0"/>
                <a:ea typeface="楷体_GB2312" pitchFamily="1" charset="-122"/>
              </a:rPr>
              <a:t>算法示例</a:t>
            </a:r>
            <a:endParaRPr lang="zh-CN" altLang="en-US" sz="4000" b="1" dirty="0">
              <a:solidFill>
                <a:schemeClr val="folHlink"/>
              </a:solidFill>
              <a:latin typeface="Times New Roman" panose="02020603050405020304" pitchFamily="2" charset="0"/>
              <a:ea typeface="楷体_GB2312" pitchFamily="1" charset="-122"/>
            </a:endParaRPr>
          </a:p>
        </p:txBody>
      </p:sp>
      <p:grpSp>
        <p:nvGrpSpPr>
          <p:cNvPr id="582658" name="组合 628738"/>
          <p:cNvGrpSpPr/>
          <p:nvPr/>
        </p:nvGrpSpPr>
        <p:grpSpPr>
          <a:xfrm>
            <a:off x="2154238" y="3311525"/>
            <a:ext cx="8132762" cy="3286125"/>
            <a:chOff x="0" y="0"/>
            <a:chExt cx="5123" cy="2070"/>
          </a:xfrm>
        </p:grpSpPr>
        <p:grpSp>
          <p:nvGrpSpPr>
            <p:cNvPr id="582659" name="组合 628739"/>
            <p:cNvGrpSpPr/>
            <p:nvPr/>
          </p:nvGrpSpPr>
          <p:grpSpPr>
            <a:xfrm>
              <a:off x="0" y="0"/>
              <a:ext cx="5123" cy="1717"/>
              <a:chOff x="0" y="0"/>
              <a:chExt cx="5123" cy="1717"/>
            </a:xfrm>
          </p:grpSpPr>
          <p:sp>
            <p:nvSpPr>
              <p:cNvPr id="582660" name="直接连接符 628740"/>
              <p:cNvSpPr/>
              <p:nvPr/>
            </p:nvSpPr>
            <p:spPr>
              <a:xfrm>
                <a:off x="2808" y="1460"/>
                <a:ext cx="0" cy="249"/>
              </a:xfrm>
              <a:prstGeom prst="line">
                <a:avLst/>
              </a:prstGeom>
              <a:ln w="28575" cap="flat" cmpd="sng">
                <a:solidFill>
                  <a:schemeClr val="tx1"/>
                </a:solidFill>
                <a:prstDash val="solid"/>
                <a:round/>
                <a:headEnd type="none" w="med" len="med"/>
                <a:tailEnd type="none" w="med" len="med"/>
              </a:ln>
            </p:spPr>
          </p:sp>
          <p:grpSp>
            <p:nvGrpSpPr>
              <p:cNvPr id="582661" name="组合 628741"/>
              <p:cNvGrpSpPr/>
              <p:nvPr/>
            </p:nvGrpSpPr>
            <p:grpSpPr>
              <a:xfrm>
                <a:off x="0" y="0"/>
                <a:ext cx="5123" cy="1717"/>
                <a:chOff x="0" y="0"/>
                <a:chExt cx="5123" cy="1717"/>
              </a:xfrm>
            </p:grpSpPr>
            <p:sp>
              <p:nvSpPr>
                <p:cNvPr id="582662" name="文本框 628742"/>
                <p:cNvSpPr txBox="1"/>
                <p:nvPr/>
              </p:nvSpPr>
              <p:spPr>
                <a:xfrm>
                  <a:off x="1720" y="0"/>
                  <a:ext cx="598" cy="251"/>
                </a:xfrm>
                <a:prstGeom prst="rect">
                  <a:avLst/>
                </a:prstGeom>
                <a:noFill/>
                <a:ln w="9525">
                  <a:noFill/>
                </a:ln>
              </p:spPr>
              <p:txBody>
                <a:bodyPr wrap="none" anchor="t">
                  <a:spAutoFit/>
                </a:bodyPr>
                <a:p>
                  <a:r>
                    <a:rPr lang="zh-CN" altLang="en-US" sz="2000" b="1" dirty="0">
                      <a:latin typeface="Times New Roman" panose="02020603050405020304" pitchFamily="2" charset="0"/>
                      <a:ea typeface="宋体" panose="02010600030101010101" pitchFamily="2" charset="-122"/>
                    </a:rPr>
                    <a:t>索引表</a:t>
                  </a:r>
                  <a:endParaRPr lang="zh-CN" altLang="en-US" sz="2000" b="1" dirty="0">
                    <a:latin typeface="Times New Roman" panose="02020603050405020304" pitchFamily="2" charset="0"/>
                    <a:ea typeface="宋体" panose="02010600030101010101" pitchFamily="2" charset="-122"/>
                  </a:endParaRPr>
                </a:p>
              </p:txBody>
            </p:sp>
            <p:sp>
              <p:nvSpPr>
                <p:cNvPr id="582663" name="文本框 628743"/>
                <p:cNvSpPr txBox="1"/>
                <p:nvPr/>
              </p:nvSpPr>
              <p:spPr>
                <a:xfrm>
                  <a:off x="57" y="1192"/>
                  <a:ext cx="5048" cy="290"/>
                </a:xfrm>
                <a:prstGeom prst="rect">
                  <a:avLst/>
                </a:prstGeom>
                <a:noFill/>
                <a:ln w="9525">
                  <a:noFill/>
                </a:ln>
              </p:spPr>
              <p:txBody>
                <a:bodyPr wrap="none" anchor="t">
                  <a:spAutoFit/>
                </a:bodyPr>
                <a:p>
                  <a:r>
                    <a:rPr lang="en-US" altLang="x-none" sz="2400" b="1" dirty="0">
                      <a:latin typeface="Times New Roman" panose="02020603050405020304" pitchFamily="2" charset="0"/>
                      <a:ea typeface="宋体" panose="02010600030101010101" pitchFamily="2" charset="-122"/>
                    </a:rPr>
                    <a:t>1    2    3    4   5    6    7    8    9  10  11  12  13  14  15  16  17  18</a:t>
                  </a:r>
                  <a:endParaRPr lang="en-US" altLang="x-none" sz="2400" b="1" dirty="0">
                    <a:latin typeface="Times New Roman" panose="02020603050405020304" pitchFamily="2" charset="0"/>
                    <a:ea typeface="宋体" panose="02010600030101010101" pitchFamily="2" charset="-122"/>
                  </a:endParaRPr>
                </a:p>
              </p:txBody>
            </p:sp>
            <p:sp>
              <p:nvSpPr>
                <p:cNvPr id="582664" name="矩形 628744"/>
                <p:cNvSpPr/>
                <p:nvPr/>
              </p:nvSpPr>
              <p:spPr>
                <a:xfrm>
                  <a:off x="0" y="1466"/>
                  <a:ext cx="5123" cy="249"/>
                </a:xfrm>
                <a:prstGeom prst="rect">
                  <a:avLst/>
                </a:prstGeom>
                <a:noFill/>
                <a:ln w="2857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22  12  13   8   9   20  33  42  44 38  24  48  60  58  74  57   86  53</a:t>
                  </a:r>
                  <a:endParaRPr lang="en-US" altLang="x-none" sz="2400" b="1" dirty="0">
                    <a:latin typeface="Times New Roman" panose="02020603050405020304" pitchFamily="2" charset="0"/>
                    <a:ea typeface="宋体" panose="02010600030101010101" pitchFamily="2" charset="-122"/>
                  </a:endParaRPr>
                </a:p>
              </p:txBody>
            </p:sp>
            <p:sp>
              <p:nvSpPr>
                <p:cNvPr id="582665" name="直接连接符 628745"/>
                <p:cNvSpPr/>
                <p:nvPr/>
              </p:nvSpPr>
              <p:spPr>
                <a:xfrm>
                  <a:off x="288" y="1466"/>
                  <a:ext cx="0" cy="249"/>
                </a:xfrm>
                <a:prstGeom prst="line">
                  <a:avLst/>
                </a:prstGeom>
                <a:ln w="28575" cap="flat" cmpd="sng">
                  <a:solidFill>
                    <a:schemeClr val="tx1"/>
                  </a:solidFill>
                  <a:prstDash val="solid"/>
                  <a:round/>
                  <a:headEnd type="none" w="med" len="med"/>
                  <a:tailEnd type="none" w="med" len="med"/>
                </a:ln>
              </p:spPr>
            </p:sp>
            <p:sp>
              <p:nvSpPr>
                <p:cNvPr id="582666" name="直接连接符 628746"/>
                <p:cNvSpPr/>
                <p:nvPr/>
              </p:nvSpPr>
              <p:spPr>
                <a:xfrm>
                  <a:off x="576" y="1466"/>
                  <a:ext cx="0" cy="249"/>
                </a:xfrm>
                <a:prstGeom prst="line">
                  <a:avLst/>
                </a:prstGeom>
                <a:ln w="28575" cap="flat" cmpd="sng">
                  <a:solidFill>
                    <a:schemeClr val="tx1"/>
                  </a:solidFill>
                  <a:prstDash val="solid"/>
                  <a:round/>
                  <a:headEnd type="none" w="med" len="med"/>
                  <a:tailEnd type="none" w="med" len="med"/>
                </a:ln>
              </p:spPr>
            </p:sp>
            <p:sp>
              <p:nvSpPr>
                <p:cNvPr id="582667" name="直接连接符 628747"/>
                <p:cNvSpPr/>
                <p:nvPr/>
              </p:nvSpPr>
              <p:spPr>
                <a:xfrm>
                  <a:off x="912" y="1466"/>
                  <a:ext cx="0" cy="249"/>
                </a:xfrm>
                <a:prstGeom prst="line">
                  <a:avLst/>
                </a:prstGeom>
                <a:ln w="28575" cap="flat" cmpd="sng">
                  <a:solidFill>
                    <a:schemeClr val="tx1"/>
                  </a:solidFill>
                  <a:prstDash val="solid"/>
                  <a:round/>
                  <a:headEnd type="none" w="med" len="med"/>
                  <a:tailEnd type="none" w="med" len="med"/>
                </a:ln>
              </p:spPr>
            </p:sp>
            <p:sp>
              <p:nvSpPr>
                <p:cNvPr id="582668" name="直接连接符 628748"/>
                <p:cNvSpPr/>
                <p:nvPr/>
              </p:nvSpPr>
              <p:spPr>
                <a:xfrm>
                  <a:off x="4856" y="1468"/>
                  <a:ext cx="0" cy="249"/>
                </a:xfrm>
                <a:prstGeom prst="line">
                  <a:avLst/>
                </a:prstGeom>
                <a:ln w="28575" cap="flat" cmpd="sng">
                  <a:solidFill>
                    <a:schemeClr val="tx1"/>
                  </a:solidFill>
                  <a:prstDash val="solid"/>
                  <a:round/>
                  <a:headEnd type="none" w="med" len="med"/>
                  <a:tailEnd type="none" w="med" len="med"/>
                </a:ln>
              </p:spPr>
            </p:sp>
            <p:sp>
              <p:nvSpPr>
                <p:cNvPr id="582669" name="直接连接符 628749"/>
                <p:cNvSpPr/>
                <p:nvPr/>
              </p:nvSpPr>
              <p:spPr>
                <a:xfrm>
                  <a:off x="1152" y="1466"/>
                  <a:ext cx="0" cy="249"/>
                </a:xfrm>
                <a:prstGeom prst="line">
                  <a:avLst/>
                </a:prstGeom>
                <a:ln w="28575" cap="flat" cmpd="sng">
                  <a:solidFill>
                    <a:schemeClr val="tx1"/>
                  </a:solidFill>
                  <a:prstDash val="solid"/>
                  <a:round/>
                  <a:headEnd type="none" w="med" len="med"/>
                  <a:tailEnd type="none" w="med" len="med"/>
                </a:ln>
              </p:spPr>
            </p:sp>
            <p:sp>
              <p:nvSpPr>
                <p:cNvPr id="582670" name="直接连接符 628750"/>
                <p:cNvSpPr/>
                <p:nvPr/>
              </p:nvSpPr>
              <p:spPr>
                <a:xfrm>
                  <a:off x="1392" y="1466"/>
                  <a:ext cx="0" cy="249"/>
                </a:xfrm>
                <a:prstGeom prst="line">
                  <a:avLst/>
                </a:prstGeom>
                <a:ln w="28575" cap="flat" cmpd="sng">
                  <a:solidFill>
                    <a:schemeClr val="tx1"/>
                  </a:solidFill>
                  <a:prstDash val="solid"/>
                  <a:round/>
                  <a:headEnd type="none" w="med" len="med"/>
                  <a:tailEnd type="none" w="med" len="med"/>
                </a:ln>
              </p:spPr>
            </p:sp>
            <p:sp>
              <p:nvSpPr>
                <p:cNvPr id="582671" name="直接连接符 628751"/>
                <p:cNvSpPr/>
                <p:nvPr/>
              </p:nvSpPr>
              <p:spPr>
                <a:xfrm>
                  <a:off x="1680" y="1466"/>
                  <a:ext cx="0" cy="249"/>
                </a:xfrm>
                <a:prstGeom prst="line">
                  <a:avLst/>
                </a:prstGeom>
                <a:ln w="28575" cap="flat" cmpd="sng">
                  <a:solidFill>
                    <a:schemeClr val="hlink"/>
                  </a:solidFill>
                  <a:prstDash val="solid"/>
                  <a:round/>
                  <a:headEnd type="none" w="med" len="med"/>
                  <a:tailEnd type="none" w="med" len="med"/>
                </a:ln>
              </p:spPr>
            </p:sp>
            <p:sp>
              <p:nvSpPr>
                <p:cNvPr id="582672" name="直接连接符 628752"/>
                <p:cNvSpPr/>
                <p:nvPr/>
              </p:nvSpPr>
              <p:spPr>
                <a:xfrm>
                  <a:off x="1968" y="1466"/>
                  <a:ext cx="0" cy="249"/>
                </a:xfrm>
                <a:prstGeom prst="line">
                  <a:avLst/>
                </a:prstGeom>
                <a:ln w="28575" cap="flat" cmpd="sng">
                  <a:solidFill>
                    <a:schemeClr val="tx1"/>
                  </a:solidFill>
                  <a:prstDash val="solid"/>
                  <a:round/>
                  <a:headEnd type="none" w="med" len="med"/>
                  <a:tailEnd type="none" w="med" len="med"/>
                </a:ln>
              </p:spPr>
            </p:sp>
            <p:sp>
              <p:nvSpPr>
                <p:cNvPr id="582673" name="直接连接符 628753"/>
                <p:cNvSpPr/>
                <p:nvPr/>
              </p:nvSpPr>
              <p:spPr>
                <a:xfrm>
                  <a:off x="2256" y="1466"/>
                  <a:ext cx="0" cy="249"/>
                </a:xfrm>
                <a:prstGeom prst="line">
                  <a:avLst/>
                </a:prstGeom>
                <a:ln w="28575" cap="flat" cmpd="sng">
                  <a:solidFill>
                    <a:schemeClr val="tx1"/>
                  </a:solidFill>
                  <a:prstDash val="solid"/>
                  <a:round/>
                  <a:headEnd type="none" w="med" len="med"/>
                  <a:tailEnd type="none" w="med" len="med"/>
                </a:ln>
              </p:spPr>
            </p:sp>
            <p:sp>
              <p:nvSpPr>
                <p:cNvPr id="582674" name="直接连接符 628754"/>
                <p:cNvSpPr/>
                <p:nvPr/>
              </p:nvSpPr>
              <p:spPr>
                <a:xfrm>
                  <a:off x="4544" y="1468"/>
                  <a:ext cx="0" cy="249"/>
                </a:xfrm>
                <a:prstGeom prst="line">
                  <a:avLst/>
                </a:prstGeom>
                <a:ln w="28575" cap="flat" cmpd="sng">
                  <a:solidFill>
                    <a:schemeClr val="tx1"/>
                  </a:solidFill>
                  <a:prstDash val="solid"/>
                  <a:round/>
                  <a:headEnd type="none" w="med" len="med"/>
                  <a:tailEnd type="none" w="med" len="med"/>
                </a:ln>
              </p:spPr>
            </p:sp>
            <p:sp>
              <p:nvSpPr>
                <p:cNvPr id="582675" name="直接连接符 628755"/>
                <p:cNvSpPr/>
                <p:nvPr/>
              </p:nvSpPr>
              <p:spPr>
                <a:xfrm>
                  <a:off x="2544" y="1466"/>
                  <a:ext cx="0" cy="249"/>
                </a:xfrm>
                <a:prstGeom prst="line">
                  <a:avLst/>
                </a:prstGeom>
                <a:ln w="28575" cap="flat" cmpd="sng">
                  <a:solidFill>
                    <a:schemeClr val="tx1"/>
                  </a:solidFill>
                  <a:prstDash val="solid"/>
                  <a:round/>
                  <a:headEnd type="none" w="med" len="med"/>
                  <a:tailEnd type="none" w="med" len="med"/>
                </a:ln>
              </p:spPr>
            </p:sp>
            <p:sp>
              <p:nvSpPr>
                <p:cNvPr id="582676" name="直接连接符 628756"/>
                <p:cNvSpPr/>
                <p:nvPr/>
              </p:nvSpPr>
              <p:spPr>
                <a:xfrm>
                  <a:off x="3088" y="1466"/>
                  <a:ext cx="0" cy="249"/>
                </a:xfrm>
                <a:prstGeom prst="line">
                  <a:avLst/>
                </a:prstGeom>
                <a:ln w="28575" cap="flat" cmpd="sng">
                  <a:solidFill>
                    <a:schemeClr val="tx1"/>
                  </a:solidFill>
                  <a:prstDash val="solid"/>
                  <a:round/>
                  <a:headEnd type="none" w="med" len="med"/>
                  <a:tailEnd type="none" w="med" len="med"/>
                </a:ln>
              </p:spPr>
            </p:sp>
            <p:sp>
              <p:nvSpPr>
                <p:cNvPr id="582677" name="直接连接符 628757"/>
                <p:cNvSpPr/>
                <p:nvPr/>
              </p:nvSpPr>
              <p:spPr>
                <a:xfrm>
                  <a:off x="3376" y="1466"/>
                  <a:ext cx="0" cy="249"/>
                </a:xfrm>
                <a:prstGeom prst="line">
                  <a:avLst/>
                </a:prstGeom>
                <a:ln w="28575" cap="flat" cmpd="sng">
                  <a:solidFill>
                    <a:schemeClr val="hlink"/>
                  </a:solidFill>
                  <a:prstDash val="solid"/>
                  <a:round/>
                  <a:headEnd type="none" w="med" len="med"/>
                  <a:tailEnd type="none" w="med" len="med"/>
                </a:ln>
              </p:spPr>
            </p:sp>
            <p:sp>
              <p:nvSpPr>
                <p:cNvPr id="582678" name="直接连接符 628758"/>
                <p:cNvSpPr/>
                <p:nvPr/>
              </p:nvSpPr>
              <p:spPr>
                <a:xfrm>
                  <a:off x="4224" y="1466"/>
                  <a:ext cx="0" cy="249"/>
                </a:xfrm>
                <a:prstGeom prst="line">
                  <a:avLst/>
                </a:prstGeom>
                <a:ln w="28575" cap="flat" cmpd="sng">
                  <a:solidFill>
                    <a:schemeClr val="tx1"/>
                  </a:solidFill>
                  <a:prstDash val="solid"/>
                  <a:round/>
                  <a:headEnd type="none" w="med" len="med"/>
                  <a:tailEnd type="none" w="med" len="med"/>
                </a:ln>
              </p:spPr>
            </p:sp>
            <p:sp>
              <p:nvSpPr>
                <p:cNvPr id="582679" name="直接连接符 628759"/>
                <p:cNvSpPr/>
                <p:nvPr/>
              </p:nvSpPr>
              <p:spPr>
                <a:xfrm>
                  <a:off x="3664" y="1466"/>
                  <a:ext cx="0" cy="249"/>
                </a:xfrm>
                <a:prstGeom prst="line">
                  <a:avLst/>
                </a:prstGeom>
                <a:ln w="28575" cap="flat" cmpd="sng">
                  <a:solidFill>
                    <a:schemeClr val="tx1"/>
                  </a:solidFill>
                  <a:prstDash val="solid"/>
                  <a:round/>
                  <a:headEnd type="none" w="med" len="med"/>
                  <a:tailEnd type="none" w="med" len="med"/>
                </a:ln>
              </p:spPr>
            </p:sp>
            <p:sp>
              <p:nvSpPr>
                <p:cNvPr id="582680" name="直接连接符 628760"/>
                <p:cNvSpPr/>
                <p:nvPr/>
              </p:nvSpPr>
              <p:spPr>
                <a:xfrm>
                  <a:off x="3953" y="1466"/>
                  <a:ext cx="0" cy="249"/>
                </a:xfrm>
                <a:prstGeom prst="line">
                  <a:avLst/>
                </a:prstGeom>
                <a:ln w="28575" cap="flat" cmpd="sng">
                  <a:solidFill>
                    <a:schemeClr val="tx1"/>
                  </a:solidFill>
                  <a:prstDash val="solid"/>
                  <a:round/>
                  <a:headEnd type="none" w="med" len="med"/>
                  <a:tailEnd type="none" w="med" len="med"/>
                </a:ln>
              </p:spPr>
            </p:sp>
            <p:grpSp>
              <p:nvGrpSpPr>
                <p:cNvPr id="582681" name="组合 628761"/>
                <p:cNvGrpSpPr/>
                <p:nvPr/>
              </p:nvGrpSpPr>
              <p:grpSpPr>
                <a:xfrm>
                  <a:off x="166" y="747"/>
                  <a:ext cx="1412" cy="462"/>
                  <a:chOff x="0" y="0"/>
                  <a:chExt cx="1412" cy="462"/>
                </a:xfrm>
              </p:grpSpPr>
              <p:sp>
                <p:nvSpPr>
                  <p:cNvPr id="582682" name="直接连接符 628762"/>
                  <p:cNvSpPr/>
                  <p:nvPr/>
                </p:nvSpPr>
                <p:spPr>
                  <a:xfrm>
                    <a:off x="1412" y="0"/>
                    <a:ext cx="0" cy="167"/>
                  </a:xfrm>
                  <a:prstGeom prst="line">
                    <a:avLst/>
                  </a:prstGeom>
                  <a:ln w="28575" cap="flat" cmpd="sng">
                    <a:solidFill>
                      <a:schemeClr val="tx1"/>
                    </a:solidFill>
                    <a:prstDash val="solid"/>
                    <a:round/>
                    <a:headEnd type="none" w="med" len="med"/>
                    <a:tailEnd type="none" w="med" len="med"/>
                  </a:ln>
                </p:spPr>
              </p:sp>
              <p:sp>
                <p:nvSpPr>
                  <p:cNvPr id="582683" name="直接连接符 628763"/>
                  <p:cNvSpPr/>
                  <p:nvPr/>
                </p:nvSpPr>
                <p:spPr>
                  <a:xfrm flipH="1">
                    <a:off x="11" y="167"/>
                    <a:ext cx="1401" cy="0"/>
                  </a:xfrm>
                  <a:prstGeom prst="line">
                    <a:avLst/>
                  </a:prstGeom>
                  <a:ln w="28575" cap="flat" cmpd="sng">
                    <a:solidFill>
                      <a:schemeClr val="tx1"/>
                    </a:solidFill>
                    <a:prstDash val="solid"/>
                    <a:round/>
                    <a:headEnd type="none" w="med" len="med"/>
                    <a:tailEnd type="none" w="med" len="med"/>
                  </a:ln>
                </p:spPr>
              </p:sp>
              <p:sp>
                <p:nvSpPr>
                  <p:cNvPr id="582684" name="直接连接符 628764"/>
                  <p:cNvSpPr/>
                  <p:nvPr/>
                </p:nvSpPr>
                <p:spPr>
                  <a:xfrm>
                    <a:off x="0" y="167"/>
                    <a:ext cx="0" cy="295"/>
                  </a:xfrm>
                  <a:prstGeom prst="line">
                    <a:avLst/>
                  </a:prstGeom>
                  <a:ln w="28575" cap="flat" cmpd="sng">
                    <a:solidFill>
                      <a:schemeClr val="tx1"/>
                    </a:solidFill>
                    <a:prstDash val="solid"/>
                    <a:round/>
                    <a:headEnd type="none" w="med" len="med"/>
                    <a:tailEnd type="triangle" w="med" len="med"/>
                  </a:ln>
                </p:spPr>
              </p:sp>
            </p:grpSp>
            <p:grpSp>
              <p:nvGrpSpPr>
                <p:cNvPr id="582685" name="组合 628765"/>
                <p:cNvGrpSpPr/>
                <p:nvPr/>
              </p:nvGrpSpPr>
              <p:grpSpPr>
                <a:xfrm>
                  <a:off x="1817" y="747"/>
                  <a:ext cx="181" cy="476"/>
                  <a:chOff x="0" y="0"/>
                  <a:chExt cx="181" cy="476"/>
                </a:xfrm>
              </p:grpSpPr>
              <p:sp>
                <p:nvSpPr>
                  <p:cNvPr id="582686" name="直接连接符 628766"/>
                  <p:cNvSpPr/>
                  <p:nvPr/>
                </p:nvSpPr>
                <p:spPr>
                  <a:xfrm>
                    <a:off x="180" y="0"/>
                    <a:ext cx="0" cy="249"/>
                  </a:xfrm>
                  <a:prstGeom prst="line">
                    <a:avLst/>
                  </a:prstGeom>
                  <a:ln w="28575" cap="flat" cmpd="sng">
                    <a:solidFill>
                      <a:schemeClr val="tx1"/>
                    </a:solidFill>
                    <a:prstDash val="solid"/>
                    <a:round/>
                    <a:headEnd type="none" w="med" len="med"/>
                    <a:tailEnd type="none" w="med" len="med"/>
                  </a:ln>
                </p:spPr>
              </p:sp>
              <p:sp>
                <p:nvSpPr>
                  <p:cNvPr id="582687" name="直接连接符 628767"/>
                  <p:cNvSpPr/>
                  <p:nvPr/>
                </p:nvSpPr>
                <p:spPr>
                  <a:xfrm flipH="1">
                    <a:off x="0" y="249"/>
                    <a:ext cx="181" cy="0"/>
                  </a:xfrm>
                  <a:prstGeom prst="line">
                    <a:avLst/>
                  </a:prstGeom>
                  <a:ln w="28575" cap="flat" cmpd="sng">
                    <a:solidFill>
                      <a:schemeClr val="tx1"/>
                    </a:solidFill>
                    <a:prstDash val="solid"/>
                    <a:round/>
                    <a:headEnd type="none" w="med" len="med"/>
                    <a:tailEnd type="none" w="med" len="med"/>
                  </a:ln>
                </p:spPr>
              </p:sp>
              <p:sp>
                <p:nvSpPr>
                  <p:cNvPr id="582688" name="直接连接符 628768"/>
                  <p:cNvSpPr/>
                  <p:nvPr/>
                </p:nvSpPr>
                <p:spPr>
                  <a:xfrm>
                    <a:off x="3" y="249"/>
                    <a:ext cx="0" cy="227"/>
                  </a:xfrm>
                  <a:prstGeom prst="line">
                    <a:avLst/>
                  </a:prstGeom>
                  <a:ln w="28575" cap="flat" cmpd="sng">
                    <a:solidFill>
                      <a:schemeClr val="tx1"/>
                    </a:solidFill>
                    <a:prstDash val="solid"/>
                    <a:round/>
                    <a:headEnd type="none" w="med" len="med"/>
                    <a:tailEnd type="triangle" w="med" len="med"/>
                  </a:ln>
                </p:spPr>
              </p:sp>
            </p:grpSp>
            <p:grpSp>
              <p:nvGrpSpPr>
                <p:cNvPr id="582689" name="组合 628769"/>
                <p:cNvGrpSpPr/>
                <p:nvPr/>
              </p:nvGrpSpPr>
              <p:grpSpPr>
                <a:xfrm>
                  <a:off x="2422" y="747"/>
                  <a:ext cx="1043" cy="471"/>
                  <a:chOff x="0" y="0"/>
                  <a:chExt cx="1043" cy="471"/>
                </a:xfrm>
              </p:grpSpPr>
              <p:sp>
                <p:nvSpPr>
                  <p:cNvPr id="582690" name="直接连接符 628770"/>
                  <p:cNvSpPr/>
                  <p:nvPr/>
                </p:nvSpPr>
                <p:spPr>
                  <a:xfrm>
                    <a:off x="0" y="0"/>
                    <a:ext cx="0" cy="222"/>
                  </a:xfrm>
                  <a:prstGeom prst="line">
                    <a:avLst/>
                  </a:prstGeom>
                  <a:ln w="28575" cap="flat" cmpd="sng">
                    <a:solidFill>
                      <a:schemeClr val="tx1"/>
                    </a:solidFill>
                    <a:prstDash val="solid"/>
                    <a:round/>
                    <a:headEnd type="none" w="med" len="med"/>
                    <a:tailEnd type="none" w="med" len="med"/>
                  </a:ln>
                </p:spPr>
              </p:sp>
              <p:sp>
                <p:nvSpPr>
                  <p:cNvPr id="582691" name="直接连接符 628771"/>
                  <p:cNvSpPr/>
                  <p:nvPr/>
                </p:nvSpPr>
                <p:spPr>
                  <a:xfrm>
                    <a:off x="0" y="222"/>
                    <a:ext cx="1043" cy="0"/>
                  </a:xfrm>
                  <a:prstGeom prst="line">
                    <a:avLst/>
                  </a:prstGeom>
                  <a:ln w="28575" cap="flat" cmpd="sng">
                    <a:solidFill>
                      <a:schemeClr val="tx1"/>
                    </a:solidFill>
                    <a:prstDash val="solid"/>
                    <a:round/>
                    <a:headEnd type="none" w="med" len="med"/>
                    <a:tailEnd type="none" w="med" len="med"/>
                  </a:ln>
                </p:spPr>
              </p:sp>
              <p:sp>
                <p:nvSpPr>
                  <p:cNvPr id="582692" name="直接连接符 628772"/>
                  <p:cNvSpPr/>
                  <p:nvPr/>
                </p:nvSpPr>
                <p:spPr>
                  <a:xfrm>
                    <a:off x="1041" y="222"/>
                    <a:ext cx="0" cy="249"/>
                  </a:xfrm>
                  <a:prstGeom prst="line">
                    <a:avLst/>
                  </a:prstGeom>
                  <a:ln w="28575" cap="flat" cmpd="sng">
                    <a:solidFill>
                      <a:schemeClr val="tx1"/>
                    </a:solidFill>
                    <a:prstDash val="solid"/>
                    <a:round/>
                    <a:headEnd type="none" w="med" len="med"/>
                    <a:tailEnd type="triangle" w="med" len="med"/>
                  </a:ln>
                </p:spPr>
              </p:sp>
            </p:grpSp>
            <p:sp>
              <p:nvSpPr>
                <p:cNvPr id="582693" name="椭圆形标注 628773"/>
                <p:cNvSpPr/>
                <p:nvPr/>
              </p:nvSpPr>
              <p:spPr>
                <a:xfrm>
                  <a:off x="2880" y="254"/>
                  <a:ext cx="989" cy="317"/>
                </a:xfrm>
                <a:prstGeom prst="wedgeEllipseCallout">
                  <a:avLst>
                    <a:gd name="adj1" fmla="val -43227"/>
                    <a:gd name="adj2" fmla="val 74481"/>
                  </a:avLst>
                </a:prstGeom>
                <a:noFill/>
                <a:ln w="9525" cap="flat" cmpd="sng">
                  <a:solidFill>
                    <a:schemeClr val="tx1"/>
                  </a:solidFill>
                  <a:prstDash val="solid"/>
                  <a:miter/>
                  <a:headEnd type="none" w="med" len="med"/>
                  <a:tailEnd type="none" w="med" len="med"/>
                </a:ln>
              </p:spPr>
              <p:txBody>
                <a:bodyPr wrap="none" anchor="ctr"/>
                <a:p>
                  <a:pPr algn="ctr"/>
                  <a:r>
                    <a:rPr lang="zh-CN" altLang="en-US" sz="2400" b="1" dirty="0">
                      <a:latin typeface="Times New Roman" panose="02020603050405020304" pitchFamily="2" charset="0"/>
                      <a:ea typeface="宋体" panose="02010600030101010101" pitchFamily="2" charset="-122"/>
                    </a:rPr>
                    <a:t>查</a:t>
                  </a:r>
                  <a:r>
                    <a:rPr lang="en-US" altLang="x-none" sz="2400" b="1" dirty="0">
                      <a:latin typeface="Times New Roman" panose="02020603050405020304" pitchFamily="2" charset="0"/>
                      <a:ea typeface="宋体" panose="02010600030101010101" pitchFamily="2" charset="-122"/>
                    </a:rPr>
                    <a:t>38</a:t>
                  </a:r>
                  <a:endParaRPr lang="en-US" altLang="x-none" sz="2400" b="1" dirty="0">
                    <a:latin typeface="Times New Roman" panose="02020603050405020304" pitchFamily="2" charset="0"/>
                    <a:ea typeface="宋体" panose="02010600030101010101" pitchFamily="2" charset="-122"/>
                  </a:endParaRPr>
                </a:p>
              </p:txBody>
            </p:sp>
            <p:grpSp>
              <p:nvGrpSpPr>
                <p:cNvPr id="582694" name="组合 628774"/>
                <p:cNvGrpSpPr/>
                <p:nvPr/>
              </p:nvGrpSpPr>
              <p:grpSpPr>
                <a:xfrm>
                  <a:off x="1410" y="246"/>
                  <a:ext cx="1134" cy="496"/>
                  <a:chOff x="0" y="0"/>
                  <a:chExt cx="1134" cy="496"/>
                </a:xfrm>
              </p:grpSpPr>
              <p:grpSp>
                <p:nvGrpSpPr>
                  <p:cNvPr id="582695" name="组合 628775"/>
                  <p:cNvGrpSpPr/>
                  <p:nvPr/>
                </p:nvGrpSpPr>
                <p:grpSpPr>
                  <a:xfrm>
                    <a:off x="0" y="0"/>
                    <a:ext cx="1134" cy="249"/>
                    <a:chOff x="0" y="0"/>
                    <a:chExt cx="1134" cy="249"/>
                  </a:xfrm>
                </p:grpSpPr>
                <p:sp>
                  <p:nvSpPr>
                    <p:cNvPr id="582696" name="矩形 628776"/>
                    <p:cNvSpPr/>
                    <p:nvPr/>
                  </p:nvSpPr>
                  <p:spPr>
                    <a:xfrm>
                      <a:off x="0" y="0"/>
                      <a:ext cx="1134" cy="249"/>
                    </a:xfrm>
                    <a:prstGeom prst="rect">
                      <a:avLst/>
                    </a:prstGeom>
                    <a:noFill/>
                    <a:ln w="2857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22    48     86</a:t>
                      </a:r>
                      <a:endParaRPr lang="en-US" altLang="x-none" sz="2400" b="1" dirty="0">
                        <a:latin typeface="Times New Roman" panose="02020603050405020304" pitchFamily="2" charset="0"/>
                        <a:ea typeface="宋体" panose="02010600030101010101" pitchFamily="2" charset="-122"/>
                      </a:endParaRPr>
                    </a:p>
                  </p:txBody>
                </p:sp>
                <p:sp>
                  <p:nvSpPr>
                    <p:cNvPr id="582697" name="直接连接符 628777"/>
                    <p:cNvSpPr/>
                    <p:nvPr/>
                  </p:nvSpPr>
                  <p:spPr>
                    <a:xfrm>
                      <a:off x="384" y="0"/>
                      <a:ext cx="0" cy="249"/>
                    </a:xfrm>
                    <a:prstGeom prst="line">
                      <a:avLst/>
                    </a:prstGeom>
                    <a:ln w="28575" cap="flat" cmpd="sng">
                      <a:solidFill>
                        <a:schemeClr val="tx1"/>
                      </a:solidFill>
                      <a:prstDash val="solid"/>
                      <a:round/>
                      <a:headEnd type="none" w="med" len="med"/>
                      <a:tailEnd type="none" w="med" len="med"/>
                    </a:ln>
                  </p:spPr>
                </p:sp>
                <p:sp>
                  <p:nvSpPr>
                    <p:cNvPr id="582698" name="直接连接符 628778"/>
                    <p:cNvSpPr/>
                    <p:nvPr/>
                  </p:nvSpPr>
                  <p:spPr>
                    <a:xfrm>
                      <a:off x="768" y="0"/>
                      <a:ext cx="0" cy="249"/>
                    </a:xfrm>
                    <a:prstGeom prst="line">
                      <a:avLst/>
                    </a:prstGeom>
                    <a:ln w="28575" cap="flat" cmpd="sng">
                      <a:solidFill>
                        <a:schemeClr val="tx1"/>
                      </a:solidFill>
                      <a:prstDash val="solid"/>
                      <a:round/>
                      <a:headEnd type="none" w="med" len="med"/>
                      <a:tailEnd type="none" w="med" len="med"/>
                    </a:ln>
                  </p:spPr>
                </p:sp>
              </p:grpSp>
              <p:grpSp>
                <p:nvGrpSpPr>
                  <p:cNvPr id="582699" name="组合 628779"/>
                  <p:cNvGrpSpPr/>
                  <p:nvPr/>
                </p:nvGrpSpPr>
                <p:grpSpPr>
                  <a:xfrm>
                    <a:off x="0" y="247"/>
                    <a:ext cx="1134" cy="249"/>
                    <a:chOff x="0" y="0"/>
                    <a:chExt cx="1134" cy="249"/>
                  </a:xfrm>
                </p:grpSpPr>
                <p:sp>
                  <p:nvSpPr>
                    <p:cNvPr id="582700" name="矩形 628780"/>
                    <p:cNvSpPr/>
                    <p:nvPr/>
                  </p:nvSpPr>
                  <p:spPr>
                    <a:xfrm>
                      <a:off x="0" y="0"/>
                      <a:ext cx="1134" cy="249"/>
                    </a:xfrm>
                    <a:prstGeom prst="rect">
                      <a:avLst/>
                    </a:prstGeom>
                    <a:noFill/>
                    <a:ln w="28575" cap="flat" cmpd="sng">
                      <a:solidFill>
                        <a:schemeClr val="tx1"/>
                      </a:solidFill>
                      <a:prstDash val="solid"/>
                      <a:miter/>
                      <a:headEnd type="none" w="med" len="med"/>
                      <a:tailEnd type="none" w="med" len="med"/>
                    </a:ln>
                  </p:spPr>
                  <p:txBody>
                    <a:bodyPr wrap="none" anchor="ctr"/>
                    <a:p>
                      <a:r>
                        <a:rPr lang="zh-CN" altLang="en-US" sz="24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1      7      13</a:t>
                      </a:r>
                      <a:endParaRPr lang="en-US" altLang="x-none" sz="2400" b="1" dirty="0">
                        <a:latin typeface="Times New Roman" panose="02020603050405020304" pitchFamily="2" charset="0"/>
                        <a:ea typeface="宋体" panose="02010600030101010101" pitchFamily="2" charset="-122"/>
                      </a:endParaRPr>
                    </a:p>
                  </p:txBody>
                </p:sp>
                <p:sp>
                  <p:nvSpPr>
                    <p:cNvPr id="582701" name="直接连接符 628781"/>
                    <p:cNvSpPr/>
                    <p:nvPr/>
                  </p:nvSpPr>
                  <p:spPr>
                    <a:xfrm>
                      <a:off x="384" y="0"/>
                      <a:ext cx="0" cy="249"/>
                    </a:xfrm>
                    <a:prstGeom prst="line">
                      <a:avLst/>
                    </a:prstGeom>
                    <a:ln w="28575" cap="flat" cmpd="sng">
                      <a:solidFill>
                        <a:schemeClr val="tx1"/>
                      </a:solidFill>
                      <a:prstDash val="solid"/>
                      <a:round/>
                      <a:headEnd type="none" w="med" len="med"/>
                      <a:tailEnd type="none" w="med" len="med"/>
                    </a:ln>
                  </p:spPr>
                </p:sp>
                <p:sp>
                  <p:nvSpPr>
                    <p:cNvPr id="582702" name="直接连接符 628782"/>
                    <p:cNvSpPr/>
                    <p:nvPr/>
                  </p:nvSpPr>
                  <p:spPr>
                    <a:xfrm>
                      <a:off x="768" y="0"/>
                      <a:ext cx="0" cy="249"/>
                    </a:xfrm>
                    <a:prstGeom prst="line">
                      <a:avLst/>
                    </a:prstGeom>
                    <a:ln w="28575" cap="flat" cmpd="sng">
                      <a:solidFill>
                        <a:schemeClr val="tx1"/>
                      </a:solidFill>
                      <a:prstDash val="solid"/>
                      <a:round/>
                      <a:headEnd type="none" w="med" len="med"/>
                      <a:tailEnd type="none" w="med" len="med"/>
                    </a:ln>
                  </p:spPr>
                </p:sp>
              </p:grpSp>
            </p:grpSp>
          </p:grpSp>
        </p:grpSp>
        <p:sp>
          <p:nvSpPr>
            <p:cNvPr id="582703" name="矩形 628783"/>
            <p:cNvSpPr/>
            <p:nvPr/>
          </p:nvSpPr>
          <p:spPr>
            <a:xfrm>
              <a:off x="1213" y="1815"/>
              <a:ext cx="1724" cy="255"/>
            </a:xfrm>
            <a:prstGeom prst="rect">
              <a:avLst/>
            </a:prstGeom>
            <a:noFill/>
            <a:ln w="9525">
              <a:noFill/>
            </a:ln>
          </p:spPr>
          <p:txBody>
            <a:bodyPr wrap="none" anchor="ctr"/>
            <a:p>
              <a:pPr algn="ctr"/>
              <a:r>
                <a:rPr lang="zh-CN" altLang="en-US" sz="2400" b="1" dirty="0">
                  <a:latin typeface="Times New Roman" panose="02020603050405020304" pitchFamily="2" charset="0"/>
                  <a:ea typeface="宋体" panose="02010600030101010101" pitchFamily="2" charset="-122"/>
                </a:rPr>
                <a:t>图</a:t>
              </a:r>
              <a:r>
                <a:rPr lang="en-US" altLang="x-none" sz="2400" b="1" dirty="0">
                  <a:latin typeface="Times New Roman" panose="02020603050405020304" pitchFamily="2" charset="0"/>
                  <a:ea typeface="宋体" panose="02010600030101010101" pitchFamily="2" charset="-122"/>
                </a:rPr>
                <a:t>9-3  </a:t>
              </a:r>
              <a:r>
                <a:rPr lang="zh-CN" altLang="en-US" sz="2400" b="1" dirty="0">
                  <a:latin typeface="Times New Roman" panose="02020603050405020304" pitchFamily="2" charset="0"/>
                  <a:ea typeface="宋体" panose="02010600030101010101" pitchFamily="2" charset="-122"/>
                </a:rPr>
                <a:t>分块查找示例</a:t>
              </a:r>
              <a:endParaRPr lang="zh-CN" altLang="en-US" sz="2400" b="1" dirty="0">
                <a:latin typeface="Times New Roman" panose="02020603050405020304" pitchFamily="2" charset="0"/>
                <a:ea typeface="宋体" panose="02010600030101010101" pitchFamily="2" charset="-122"/>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81" name="矩形 629761"/>
          <p:cNvSpPr/>
          <p:nvPr/>
        </p:nvSpPr>
        <p:spPr>
          <a:xfrm>
            <a:off x="1676400" y="260350"/>
            <a:ext cx="8839200" cy="2736850"/>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en-US" altLang="x-none" sz="4000" b="1" dirty="0">
                <a:solidFill>
                  <a:schemeClr val="folHlink"/>
                </a:solidFill>
                <a:latin typeface="Times New Roman" panose="02020603050405020304" pitchFamily="2" charset="0"/>
                <a:ea typeface="宋体" panose="02010600030101010101" pitchFamily="2" charset="-122"/>
              </a:rPr>
              <a:t>5</a:t>
            </a:r>
            <a:r>
              <a:rPr lang="en-US" altLang="x-none" sz="4000" b="1" dirty="0">
                <a:solidFill>
                  <a:schemeClr val="folHlink"/>
                </a:solidFill>
                <a:latin typeface="Arial" panose="020B0604020202020204" pitchFamily="34" charset="0"/>
                <a:ea typeface="宋体" panose="02010600030101010101" pitchFamily="2" charset="-122"/>
              </a:rPr>
              <a:t> </a:t>
            </a:r>
            <a:r>
              <a:rPr lang="en-US" altLang="x-none" sz="4000" b="1" dirty="0">
                <a:solidFill>
                  <a:schemeClr val="folHlink"/>
                </a:solidFill>
                <a:latin typeface="楷体_GB2312" pitchFamily="1" charset="-122"/>
                <a:ea typeface="楷体_GB2312" pitchFamily="1" charset="-122"/>
              </a:rPr>
              <a:t> </a:t>
            </a:r>
            <a:r>
              <a:rPr lang="zh-CN" altLang="en-US" sz="4000" b="1" dirty="0">
                <a:solidFill>
                  <a:schemeClr val="folHlink"/>
                </a:solidFill>
                <a:latin typeface="楷体_GB2312" pitchFamily="1" charset="-122"/>
                <a:ea typeface="楷体_GB2312" pitchFamily="1" charset="-122"/>
              </a:rPr>
              <a:t>算法分析</a:t>
            </a:r>
            <a:endParaRPr lang="zh-CN" altLang="en-US" sz="4000" b="1" dirty="0">
              <a:solidFill>
                <a:schemeClr val="folHlink"/>
              </a:solidFill>
              <a:latin typeface="楷体_GB2312" pitchFamily="1" charset="-122"/>
              <a:ea typeface="楷体_GB2312" pitchFamily="1" charset="-122"/>
            </a:endParaRP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      设表长为</a:t>
            </a:r>
            <a:r>
              <a:rPr lang="en-US" altLang="x-none" sz="2800" b="1" dirty="0">
                <a:latin typeface="Times New Roman" panose="02020603050405020304" pitchFamily="2" charset="0"/>
                <a:ea typeface="宋体" panose="02010600030101010101" pitchFamily="2" charset="-122"/>
              </a:rPr>
              <a:t>n</a:t>
            </a:r>
            <a:r>
              <a:rPr lang="zh-CN" altLang="en-US" sz="2800" b="1" dirty="0">
                <a:latin typeface="Times New Roman" panose="02020603050405020304" pitchFamily="2" charset="0"/>
                <a:ea typeface="宋体" panose="02010600030101010101" pitchFamily="2" charset="-122"/>
              </a:rPr>
              <a:t>个记录，均分为</a:t>
            </a:r>
            <a:r>
              <a:rPr lang="en-US" altLang="x-none" sz="2800" b="1" dirty="0">
                <a:latin typeface="Times New Roman" panose="02020603050405020304" pitchFamily="2" charset="0"/>
                <a:ea typeface="宋体" panose="02010600030101010101" pitchFamily="2" charset="-122"/>
              </a:rPr>
              <a:t>b</a:t>
            </a:r>
            <a:r>
              <a:rPr lang="zh-CN" altLang="en-US" sz="2800" b="1" dirty="0">
                <a:latin typeface="Times New Roman" panose="02020603050405020304" pitchFamily="2" charset="0"/>
                <a:ea typeface="宋体" panose="02010600030101010101" pitchFamily="2" charset="-122"/>
              </a:rPr>
              <a:t>块，每块记录数为</a:t>
            </a:r>
            <a:r>
              <a:rPr lang="en-US" altLang="x-none" sz="2800" b="1" dirty="0">
                <a:latin typeface="Times New Roman" panose="02020603050405020304" pitchFamily="2" charset="0"/>
                <a:ea typeface="宋体" panose="02010600030101010101" pitchFamily="2" charset="-122"/>
              </a:rPr>
              <a:t>s</a:t>
            </a:r>
            <a:r>
              <a:rPr lang="zh-CN" altLang="en-US" sz="2800" b="1" dirty="0">
                <a:latin typeface="Times New Roman" panose="02020603050405020304" pitchFamily="2" charset="0"/>
                <a:ea typeface="宋体" panose="02010600030101010101" pitchFamily="2" charset="-122"/>
              </a:rPr>
              <a:t>，则</a:t>
            </a:r>
            <a:r>
              <a:rPr lang="en-US" altLang="x-none" sz="2800" b="1" dirty="0">
                <a:latin typeface="Times New Roman" panose="02020603050405020304" pitchFamily="2" charset="0"/>
                <a:ea typeface="宋体" panose="02010600030101010101" pitchFamily="2" charset="-122"/>
              </a:rPr>
              <a:t>b=</a:t>
            </a:r>
            <a:r>
              <a:rPr lang="en-US" altLang="x-none" sz="2800" b="1" dirty="0">
                <a:latin typeface="Times New Roman" panose="02020603050405020304" pitchFamily="2" charset="0"/>
                <a:ea typeface="Arial Unicode MS" panose="020B0604020202020204" charset="-122"/>
              </a:rPr>
              <a:t>⌈</a:t>
            </a:r>
            <a:r>
              <a:rPr lang="en-US" altLang="x-none" sz="2800" b="1" dirty="0">
                <a:latin typeface="Times New Roman" panose="02020603050405020304" pitchFamily="2" charset="0"/>
                <a:ea typeface="宋体" panose="02010600030101010101" pitchFamily="2" charset="-122"/>
              </a:rPr>
              <a:t>n/s</a:t>
            </a:r>
            <a:r>
              <a:rPr lang="en-US" altLang="x-none" sz="2800" b="1" dirty="0">
                <a:latin typeface="Times New Roman" panose="02020603050405020304" pitchFamily="2" charset="0"/>
                <a:ea typeface="Arial Unicode MS" panose="020B0604020202020204" charset="-122"/>
              </a:rPr>
              <a:t>⌉</a:t>
            </a:r>
            <a:r>
              <a:rPr lang="zh-CN" altLang="en-US" sz="2800" b="1" dirty="0">
                <a:latin typeface="Times New Roman" panose="02020603050405020304" pitchFamily="2" charset="0"/>
                <a:ea typeface="宋体" panose="02010600030101010101" pitchFamily="2" charset="-122"/>
              </a:rPr>
              <a:t>。设记录的查找概率相等，每块的查找概率为</a:t>
            </a:r>
            <a:r>
              <a:rPr lang="en-US" altLang="x-none" sz="2800" b="1" dirty="0">
                <a:latin typeface="Times New Roman" panose="02020603050405020304" pitchFamily="2" charset="0"/>
                <a:ea typeface="宋体" panose="02010600030101010101" pitchFamily="2" charset="-122"/>
              </a:rPr>
              <a:t>1/b</a:t>
            </a:r>
            <a:r>
              <a:rPr lang="zh-CN" altLang="en-US" sz="2800" b="1" dirty="0">
                <a:latin typeface="Times New Roman" panose="02020603050405020304" pitchFamily="2" charset="0"/>
                <a:ea typeface="宋体" panose="02010600030101010101" pitchFamily="2" charset="-122"/>
              </a:rPr>
              <a:t>，块中记录的查找概率为</a:t>
            </a:r>
            <a:r>
              <a:rPr lang="en-US" altLang="x-none" sz="2800" b="1" dirty="0">
                <a:latin typeface="Times New Roman" panose="02020603050405020304" pitchFamily="2" charset="0"/>
                <a:ea typeface="宋体" panose="02010600030101010101" pitchFamily="2" charset="-122"/>
              </a:rPr>
              <a:t>1/s</a:t>
            </a:r>
            <a:r>
              <a:rPr lang="zh-CN" altLang="en-US" sz="2800" b="1" dirty="0">
                <a:latin typeface="Times New Roman" panose="02020603050405020304" pitchFamily="2" charset="0"/>
                <a:ea typeface="宋体" panose="02010600030101010101" pitchFamily="2" charset="-122"/>
              </a:rPr>
              <a:t>，则</a:t>
            </a:r>
            <a:r>
              <a:rPr lang="zh-CN" altLang="en-US" sz="2800" b="1" dirty="0">
                <a:solidFill>
                  <a:schemeClr val="folHlink"/>
                </a:solidFill>
                <a:latin typeface="Times New Roman" panose="02020603050405020304" pitchFamily="2" charset="0"/>
                <a:ea typeface="宋体" panose="02010600030101010101" pitchFamily="2" charset="-122"/>
              </a:rPr>
              <a:t>平均查找长度</a:t>
            </a:r>
            <a:r>
              <a:rPr lang="en-US" altLang="x-none" sz="2800" b="1" dirty="0">
                <a:latin typeface="Times New Roman" panose="02020603050405020304" pitchFamily="2" charset="0"/>
                <a:ea typeface="宋体" panose="02010600030101010101" pitchFamily="2" charset="-122"/>
              </a:rPr>
              <a:t>ASL</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p:txBody>
      </p:sp>
      <p:grpSp>
        <p:nvGrpSpPr>
          <p:cNvPr id="583682" name="组合 629762"/>
          <p:cNvGrpSpPr/>
          <p:nvPr/>
        </p:nvGrpSpPr>
        <p:grpSpPr>
          <a:xfrm>
            <a:off x="2438400" y="2924175"/>
            <a:ext cx="5654675" cy="908050"/>
            <a:chOff x="0" y="0"/>
            <a:chExt cx="3562" cy="572"/>
          </a:xfrm>
        </p:grpSpPr>
        <p:grpSp>
          <p:nvGrpSpPr>
            <p:cNvPr id="583683" name="组合 629763"/>
            <p:cNvGrpSpPr/>
            <p:nvPr/>
          </p:nvGrpSpPr>
          <p:grpSpPr>
            <a:xfrm>
              <a:off x="0" y="0"/>
              <a:ext cx="1872" cy="548"/>
              <a:chOff x="0" y="0"/>
              <a:chExt cx="1872" cy="548"/>
            </a:xfrm>
          </p:grpSpPr>
          <p:sp>
            <p:nvSpPr>
              <p:cNvPr id="583684" name="矩形 629764"/>
              <p:cNvSpPr/>
              <p:nvPr/>
            </p:nvSpPr>
            <p:spPr>
              <a:xfrm>
                <a:off x="0" y="104"/>
                <a:ext cx="1872" cy="336"/>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ASL=L</a:t>
                </a:r>
                <a:r>
                  <a:rPr lang="en-US" altLang="x-none" sz="2800" b="1" baseline="-18000" dirty="0">
                    <a:latin typeface="Times New Roman" panose="02020603050405020304" pitchFamily="2" charset="0"/>
                    <a:ea typeface="宋体" panose="02010600030101010101" pitchFamily="2" charset="-122"/>
                  </a:rPr>
                  <a:t>b</a:t>
                </a:r>
                <a:r>
                  <a:rPr lang="en-US" altLang="x-none" sz="2800" b="1" dirty="0">
                    <a:latin typeface="Times New Roman" panose="02020603050405020304" pitchFamily="2" charset="0"/>
                    <a:ea typeface="宋体" panose="02010600030101010101" pitchFamily="2" charset="-122"/>
                  </a:rPr>
                  <a:t>+L</a:t>
                </a:r>
                <a:r>
                  <a:rPr lang="en-US" altLang="x-none" sz="2800" b="1" baseline="-18000" dirty="0">
                    <a:latin typeface="Times New Roman" panose="02020603050405020304" pitchFamily="2" charset="0"/>
                    <a:ea typeface="宋体" panose="02010600030101010101" pitchFamily="2" charset="-122"/>
                  </a:rPr>
                  <a:t>w</a:t>
                </a:r>
                <a:r>
                  <a:rPr lang="en-US" altLang="x-none" sz="2800" b="1" dirty="0">
                    <a:latin typeface="Times New Roman" panose="02020603050405020304" pitchFamily="2" charset="0"/>
                    <a:ea typeface="宋体" panose="02010600030101010101" pitchFamily="2" charset="-122"/>
                  </a:rPr>
                  <a:t>=∑ j+</a:t>
                </a:r>
                <a:endParaRPr lang="en-US" altLang="x-none" sz="2800" b="1" dirty="0">
                  <a:latin typeface="Times New Roman" panose="02020603050405020304" pitchFamily="2" charset="0"/>
                  <a:ea typeface="宋体" panose="02010600030101010101" pitchFamily="2" charset="-122"/>
                </a:endParaRPr>
              </a:p>
            </p:txBody>
          </p:sp>
          <p:sp>
            <p:nvSpPr>
              <p:cNvPr id="583685" name="矩形 629765"/>
              <p:cNvSpPr/>
              <p:nvPr/>
            </p:nvSpPr>
            <p:spPr>
              <a:xfrm>
                <a:off x="1304" y="344"/>
                <a:ext cx="363"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j=1</a:t>
                </a:r>
                <a:endParaRPr lang="en-US" altLang="x-none" sz="2400" dirty="0">
                  <a:latin typeface="Times New Roman" panose="02020603050405020304" pitchFamily="2" charset="0"/>
                  <a:ea typeface="宋体" panose="02010600030101010101" pitchFamily="2" charset="-122"/>
                </a:endParaRPr>
              </a:p>
            </p:txBody>
          </p:sp>
          <p:sp>
            <p:nvSpPr>
              <p:cNvPr id="583686" name="矩形 629766"/>
              <p:cNvSpPr/>
              <p:nvPr/>
            </p:nvSpPr>
            <p:spPr>
              <a:xfrm>
                <a:off x="1368" y="0"/>
                <a:ext cx="182"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grpSp>
        <p:grpSp>
          <p:nvGrpSpPr>
            <p:cNvPr id="583687" name="组合 629767"/>
            <p:cNvGrpSpPr/>
            <p:nvPr/>
          </p:nvGrpSpPr>
          <p:grpSpPr>
            <a:xfrm>
              <a:off x="1813" y="24"/>
              <a:ext cx="803" cy="548"/>
              <a:chOff x="0" y="0"/>
              <a:chExt cx="803" cy="548"/>
            </a:xfrm>
          </p:grpSpPr>
          <p:sp>
            <p:nvSpPr>
              <p:cNvPr id="583688" name="矩形 629768"/>
              <p:cNvSpPr/>
              <p:nvPr/>
            </p:nvSpPr>
            <p:spPr>
              <a:xfrm>
                <a:off x="224" y="104"/>
                <a:ext cx="579" cy="336"/>
              </a:xfrm>
              <a:prstGeom prst="rect">
                <a:avLst/>
              </a:prstGeom>
              <a:noFill/>
              <a:ln w="9525">
                <a:noFill/>
              </a:ln>
            </p:spPr>
            <p:txBody>
              <a:bodyPr wrap="none" anchor="ctr"/>
              <a:p>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i=</a:t>
                </a:r>
                <a:endParaRPr lang="en-US" altLang="x-none" sz="2800" b="1" dirty="0">
                  <a:latin typeface="Times New Roman" panose="02020603050405020304" pitchFamily="2" charset="0"/>
                  <a:ea typeface="宋体" panose="02010600030101010101" pitchFamily="2" charset="-122"/>
                </a:endParaRPr>
              </a:p>
            </p:txBody>
          </p:sp>
          <p:sp>
            <p:nvSpPr>
              <p:cNvPr id="583689" name="矩形 629769"/>
              <p:cNvSpPr/>
              <p:nvPr/>
            </p:nvSpPr>
            <p:spPr>
              <a:xfrm>
                <a:off x="224" y="344"/>
                <a:ext cx="363"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i=1</a:t>
                </a:r>
                <a:endParaRPr lang="en-US" altLang="x-none" sz="2400" dirty="0">
                  <a:latin typeface="Times New Roman" panose="02020603050405020304" pitchFamily="2" charset="0"/>
                  <a:ea typeface="宋体" panose="02010600030101010101" pitchFamily="2" charset="-122"/>
                </a:endParaRPr>
              </a:p>
            </p:txBody>
          </p:sp>
          <p:sp>
            <p:nvSpPr>
              <p:cNvPr id="583690" name="矩形 629770"/>
              <p:cNvSpPr/>
              <p:nvPr/>
            </p:nvSpPr>
            <p:spPr>
              <a:xfrm>
                <a:off x="288" y="0"/>
                <a:ext cx="182"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s</a:t>
                </a:r>
                <a:endParaRPr lang="en-US" altLang="x-none" sz="2400" dirty="0">
                  <a:latin typeface="Times New Roman" panose="02020603050405020304" pitchFamily="2" charset="0"/>
                  <a:ea typeface="宋体" panose="02010600030101010101" pitchFamily="2" charset="-122"/>
                </a:endParaRPr>
              </a:p>
            </p:txBody>
          </p:sp>
          <p:grpSp>
            <p:nvGrpSpPr>
              <p:cNvPr id="583691" name="组合 629771"/>
              <p:cNvGrpSpPr/>
              <p:nvPr/>
            </p:nvGrpSpPr>
            <p:grpSpPr>
              <a:xfrm>
                <a:off x="0" y="68"/>
                <a:ext cx="222" cy="348"/>
                <a:chOff x="0" y="0"/>
                <a:chExt cx="222" cy="348"/>
              </a:xfrm>
            </p:grpSpPr>
            <p:sp>
              <p:nvSpPr>
                <p:cNvPr id="583692" name="矩形 629772"/>
                <p:cNvSpPr/>
                <p:nvPr/>
              </p:nvSpPr>
              <p:spPr>
                <a:xfrm>
                  <a:off x="40" y="144"/>
                  <a:ext cx="182"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s</a:t>
                  </a:r>
                  <a:endParaRPr lang="en-US" altLang="x-none" sz="2400" dirty="0">
                    <a:latin typeface="Times New Roman" panose="02020603050405020304" pitchFamily="2" charset="0"/>
                    <a:ea typeface="宋体" panose="02010600030101010101" pitchFamily="2" charset="-122"/>
                  </a:endParaRPr>
                </a:p>
              </p:txBody>
            </p:sp>
            <p:grpSp>
              <p:nvGrpSpPr>
                <p:cNvPr id="583693" name="组合 629773"/>
                <p:cNvGrpSpPr/>
                <p:nvPr/>
              </p:nvGrpSpPr>
              <p:grpSpPr>
                <a:xfrm>
                  <a:off x="0" y="0"/>
                  <a:ext cx="222" cy="284"/>
                  <a:chOff x="0" y="0"/>
                  <a:chExt cx="222" cy="284"/>
                </a:xfrm>
              </p:grpSpPr>
              <p:sp>
                <p:nvSpPr>
                  <p:cNvPr id="583694" name="矩形 629774"/>
                  <p:cNvSpPr/>
                  <p:nvPr/>
                </p:nvSpPr>
                <p:spPr>
                  <a:xfrm>
                    <a:off x="0" y="80"/>
                    <a:ext cx="181"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a:t>
                    </a:r>
                    <a:endParaRPr lang="en-US" altLang="x-none" sz="2400" dirty="0">
                      <a:latin typeface="Times New Roman" panose="02020603050405020304" pitchFamily="2" charset="0"/>
                      <a:ea typeface="宋体" panose="02010600030101010101" pitchFamily="2" charset="-122"/>
                    </a:endParaRPr>
                  </a:p>
                </p:txBody>
              </p:sp>
              <p:sp>
                <p:nvSpPr>
                  <p:cNvPr id="583695" name="矩形 629775"/>
                  <p:cNvSpPr/>
                  <p:nvPr/>
                </p:nvSpPr>
                <p:spPr>
                  <a:xfrm>
                    <a:off x="40" y="0"/>
                    <a:ext cx="182"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1</a:t>
                    </a:r>
                    <a:endParaRPr lang="en-US" altLang="x-none" sz="2400" dirty="0">
                      <a:latin typeface="Times New Roman" panose="02020603050405020304" pitchFamily="2" charset="0"/>
                      <a:ea typeface="宋体" panose="02010600030101010101" pitchFamily="2" charset="-122"/>
                    </a:endParaRPr>
                  </a:p>
                </p:txBody>
              </p:sp>
            </p:grpSp>
          </p:grpSp>
        </p:grpSp>
        <p:grpSp>
          <p:nvGrpSpPr>
            <p:cNvPr id="583696" name="组合 629776"/>
            <p:cNvGrpSpPr/>
            <p:nvPr/>
          </p:nvGrpSpPr>
          <p:grpSpPr>
            <a:xfrm>
              <a:off x="2592" y="96"/>
              <a:ext cx="394" cy="428"/>
              <a:chOff x="0" y="0"/>
              <a:chExt cx="394" cy="428"/>
            </a:xfrm>
          </p:grpSpPr>
          <p:sp>
            <p:nvSpPr>
              <p:cNvPr id="583697" name="矩形 629777"/>
              <p:cNvSpPr/>
              <p:nvPr/>
            </p:nvSpPr>
            <p:spPr>
              <a:xfrm>
                <a:off x="88" y="224"/>
                <a:ext cx="202"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2</a:t>
                </a:r>
                <a:endParaRPr lang="en-US" altLang="x-none" sz="2400" dirty="0">
                  <a:latin typeface="Times New Roman" panose="02020603050405020304" pitchFamily="2" charset="0"/>
                  <a:ea typeface="宋体" panose="02010600030101010101" pitchFamily="2" charset="-122"/>
                </a:endParaRPr>
              </a:p>
            </p:txBody>
          </p:sp>
          <p:sp>
            <p:nvSpPr>
              <p:cNvPr id="583698" name="矩形 629778"/>
              <p:cNvSpPr/>
              <p:nvPr/>
            </p:nvSpPr>
            <p:spPr>
              <a:xfrm>
                <a:off x="0" y="0"/>
                <a:ext cx="394"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b+1</a:t>
                </a:r>
                <a:endParaRPr lang="en-US" altLang="x-none" sz="2400" dirty="0">
                  <a:latin typeface="Times New Roman" panose="02020603050405020304" pitchFamily="2" charset="0"/>
                  <a:ea typeface="宋体" panose="02010600030101010101" pitchFamily="2" charset="-122"/>
                </a:endParaRPr>
              </a:p>
            </p:txBody>
          </p:sp>
          <p:sp>
            <p:nvSpPr>
              <p:cNvPr id="583699" name="直接连接符 629779"/>
              <p:cNvSpPr/>
              <p:nvPr/>
            </p:nvSpPr>
            <p:spPr>
              <a:xfrm>
                <a:off x="10" y="208"/>
                <a:ext cx="363" cy="0"/>
              </a:xfrm>
              <a:prstGeom prst="line">
                <a:avLst/>
              </a:prstGeom>
              <a:ln w="9525" cap="flat" cmpd="sng">
                <a:solidFill>
                  <a:schemeClr val="tx1"/>
                </a:solidFill>
                <a:prstDash val="solid"/>
                <a:round/>
                <a:headEnd type="none" w="med" len="med"/>
                <a:tailEnd type="none" w="med" len="med"/>
              </a:ln>
            </p:spPr>
          </p:sp>
        </p:grpSp>
        <p:grpSp>
          <p:nvGrpSpPr>
            <p:cNvPr id="583700" name="组合 629780"/>
            <p:cNvGrpSpPr/>
            <p:nvPr/>
          </p:nvGrpSpPr>
          <p:grpSpPr>
            <a:xfrm>
              <a:off x="3168" y="96"/>
              <a:ext cx="394" cy="428"/>
              <a:chOff x="0" y="0"/>
              <a:chExt cx="394" cy="428"/>
            </a:xfrm>
          </p:grpSpPr>
          <p:sp>
            <p:nvSpPr>
              <p:cNvPr id="583701" name="矩形 629781"/>
              <p:cNvSpPr/>
              <p:nvPr/>
            </p:nvSpPr>
            <p:spPr>
              <a:xfrm>
                <a:off x="88" y="224"/>
                <a:ext cx="202"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2</a:t>
                </a:r>
                <a:endParaRPr lang="en-US" altLang="x-none" sz="2400" dirty="0">
                  <a:latin typeface="Times New Roman" panose="02020603050405020304" pitchFamily="2" charset="0"/>
                  <a:ea typeface="宋体" panose="02010600030101010101" pitchFamily="2" charset="-122"/>
                </a:endParaRPr>
              </a:p>
            </p:txBody>
          </p:sp>
          <p:sp>
            <p:nvSpPr>
              <p:cNvPr id="583702" name="矩形 629782"/>
              <p:cNvSpPr/>
              <p:nvPr/>
            </p:nvSpPr>
            <p:spPr>
              <a:xfrm>
                <a:off x="0" y="0"/>
                <a:ext cx="394"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s+1</a:t>
                </a:r>
                <a:endParaRPr lang="en-US" altLang="x-none" sz="2400" dirty="0">
                  <a:latin typeface="Times New Roman" panose="02020603050405020304" pitchFamily="2" charset="0"/>
                  <a:ea typeface="宋体" panose="02010600030101010101" pitchFamily="2" charset="-122"/>
                </a:endParaRPr>
              </a:p>
            </p:txBody>
          </p:sp>
          <p:sp>
            <p:nvSpPr>
              <p:cNvPr id="583703" name="直接连接符 629783"/>
              <p:cNvSpPr/>
              <p:nvPr/>
            </p:nvSpPr>
            <p:spPr>
              <a:xfrm>
                <a:off x="10" y="208"/>
                <a:ext cx="363" cy="0"/>
              </a:xfrm>
              <a:prstGeom prst="line">
                <a:avLst/>
              </a:prstGeom>
              <a:ln w="9525" cap="flat" cmpd="sng">
                <a:solidFill>
                  <a:schemeClr val="tx1"/>
                </a:solidFill>
                <a:prstDash val="solid"/>
                <a:round/>
                <a:headEnd type="none" w="med" len="med"/>
                <a:tailEnd type="none" w="med" len="med"/>
              </a:ln>
            </p:spPr>
          </p:sp>
        </p:grpSp>
        <p:sp>
          <p:nvSpPr>
            <p:cNvPr id="583704" name="矩形 629784"/>
            <p:cNvSpPr/>
            <p:nvPr/>
          </p:nvSpPr>
          <p:spPr>
            <a:xfrm>
              <a:off x="2968" y="200"/>
              <a:ext cx="227"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0786" name="标题 630785"/>
          <p:cNvSpPr>
            <a:spLocks noGrp="1"/>
          </p:cNvSpPr>
          <p:nvPr>
            <p:ph type="title"/>
          </p:nvPr>
        </p:nvSpPr>
        <p:spPr>
          <a:xfrm>
            <a:off x="2209800" y="188913"/>
            <a:ext cx="6191250" cy="685800"/>
          </a:xfrm>
        </p:spPr>
        <p:txBody>
          <a:bodyPr lIns="92075" tIns="46038" rIns="92075" bIns="46038" anchor="ctr"/>
          <a:p>
            <a:pPr fontAlgn="base"/>
            <a:r>
              <a:rPr lang="en-US" altLang="x-none" b="1" strike="noStrike" noProof="1" dirty="0">
                <a:latin typeface="Times New Roman" panose="02020603050405020304" pitchFamily="2" charset="0"/>
              </a:rPr>
              <a:t>9.2.4   Fibonacci</a:t>
            </a:r>
            <a:r>
              <a:rPr lang="zh-CN" altLang="en-US" b="1" strike="noStrike" noProof="1" dirty="0">
                <a:ea typeface="楷体_GB2312" pitchFamily="1" charset="-122"/>
              </a:rPr>
              <a:t>查找</a:t>
            </a:r>
            <a:endParaRPr lang="zh-CN" altLang="en-US" b="1" strike="noStrike" noProof="1" dirty="0">
              <a:ea typeface="楷体_GB2312" pitchFamily="1" charset="-122"/>
            </a:endParaRPr>
          </a:p>
        </p:txBody>
      </p:sp>
      <p:sp>
        <p:nvSpPr>
          <p:cNvPr id="584706" name="文本占位符 630786"/>
          <p:cNvSpPr>
            <a:spLocks noGrp="1"/>
          </p:cNvSpPr>
          <p:nvPr>
            <p:ph idx="1"/>
          </p:nvPr>
        </p:nvSpPr>
        <p:spPr>
          <a:xfrm>
            <a:off x="1676400" y="1123950"/>
            <a:ext cx="8839200" cy="5184775"/>
          </a:xfrm>
        </p:spPr>
        <p:txBody>
          <a:bodyPr anchor="t"/>
          <a:p>
            <a:pPr marL="0" indent="0">
              <a:lnSpc>
                <a:spcPct val="110000"/>
              </a:lnSpc>
              <a:buNone/>
            </a:pPr>
            <a:r>
              <a:rPr lang="zh-CN" altLang="en-US" b="1" dirty="0">
                <a:solidFill>
                  <a:schemeClr val="hlink"/>
                </a:solidFill>
              </a:rPr>
              <a:t>       </a:t>
            </a:r>
            <a:r>
              <a:rPr lang="en-US" altLang="x-none" sz="2800" b="1" dirty="0"/>
              <a:t>Fibonacci</a:t>
            </a:r>
            <a:r>
              <a:rPr lang="zh-CN" altLang="en-US" sz="2800" b="1" dirty="0"/>
              <a:t>查找方法是根据</a:t>
            </a:r>
            <a:r>
              <a:rPr lang="en-US" altLang="x-none" sz="2800" b="1" dirty="0"/>
              <a:t>Fibonacci</a:t>
            </a:r>
            <a:r>
              <a:rPr lang="zh-CN" altLang="en-US" sz="2800" b="1" dirty="0"/>
              <a:t>数列的特点对查找表进行分割。</a:t>
            </a:r>
            <a:r>
              <a:rPr lang="en-US" altLang="x-none" sz="2800" b="1" dirty="0"/>
              <a:t>Fibonacci</a:t>
            </a:r>
            <a:r>
              <a:rPr lang="zh-CN" altLang="en-US" sz="2800" b="1" dirty="0"/>
              <a:t>数列的定义是：</a:t>
            </a:r>
            <a:endParaRPr lang="zh-CN" altLang="en-US" sz="2800" b="1" dirty="0"/>
          </a:p>
          <a:p>
            <a:pPr marL="0" indent="0">
              <a:lnSpc>
                <a:spcPct val="110000"/>
              </a:lnSpc>
              <a:buNone/>
            </a:pPr>
            <a:r>
              <a:rPr lang="zh-CN" altLang="en-US" sz="2800" b="1" dirty="0"/>
              <a:t>        </a:t>
            </a:r>
            <a:r>
              <a:rPr lang="en-US" altLang="x-none" sz="2800" b="1" dirty="0"/>
              <a:t>F(0)=0</a:t>
            </a:r>
            <a:r>
              <a:rPr lang="zh-CN" altLang="en-US" sz="2800" b="1" dirty="0"/>
              <a:t>，</a:t>
            </a:r>
            <a:r>
              <a:rPr lang="en-US" altLang="x-none" sz="2800" b="1" dirty="0"/>
              <a:t>F(1)=1</a:t>
            </a:r>
            <a:r>
              <a:rPr lang="zh-CN" altLang="en-US" sz="2800" b="1" dirty="0"/>
              <a:t>，</a:t>
            </a:r>
            <a:r>
              <a:rPr lang="en-US" altLang="x-none" sz="2800" b="1" dirty="0"/>
              <a:t>F(j)=F(j-1)+F(j-2) </a:t>
            </a:r>
            <a:r>
              <a:rPr lang="zh-CN" altLang="en-US" sz="2800" b="1" dirty="0"/>
              <a:t>。</a:t>
            </a:r>
            <a:endParaRPr lang="zh-CN" altLang="en-US" sz="2800" b="1" dirty="0"/>
          </a:p>
          <a:p>
            <a:pPr marL="0" indent="0">
              <a:lnSpc>
                <a:spcPct val="110000"/>
              </a:lnSpc>
              <a:buNone/>
            </a:pPr>
            <a:r>
              <a:rPr lang="en-US" altLang="x-none" sz="4000" b="1" dirty="0">
                <a:solidFill>
                  <a:schemeClr val="folHlink"/>
                </a:solidFill>
              </a:rPr>
              <a:t>1  </a:t>
            </a:r>
            <a:r>
              <a:rPr lang="zh-CN" altLang="en-US" sz="4000" b="1" dirty="0">
                <a:solidFill>
                  <a:schemeClr val="folHlink"/>
                </a:solidFill>
                <a:ea typeface="楷体_GB2312" pitchFamily="1" charset="-122"/>
              </a:rPr>
              <a:t>查找思想</a:t>
            </a:r>
            <a:endParaRPr lang="zh-CN" altLang="en-US" sz="4000" b="1" dirty="0">
              <a:solidFill>
                <a:schemeClr val="folHlink"/>
              </a:solidFill>
              <a:ea typeface="楷体_GB2312" pitchFamily="1" charset="-122"/>
            </a:endParaRPr>
          </a:p>
          <a:p>
            <a:pPr marL="0" indent="0">
              <a:lnSpc>
                <a:spcPct val="110000"/>
              </a:lnSpc>
              <a:buNone/>
            </a:pPr>
            <a:r>
              <a:rPr lang="zh-CN" altLang="en-US" sz="2800" b="1" dirty="0"/>
              <a:t>       设查找表中的记录数比某个</a:t>
            </a:r>
            <a:r>
              <a:rPr lang="en-US" altLang="x-none" sz="2800" b="1" dirty="0"/>
              <a:t>Fibonacci</a:t>
            </a:r>
            <a:r>
              <a:rPr lang="zh-CN" altLang="en-US" sz="2800" b="1" dirty="0"/>
              <a:t>数小</a:t>
            </a:r>
            <a:r>
              <a:rPr lang="en-US" altLang="x-none" sz="2800" b="1" dirty="0"/>
              <a:t>1</a:t>
            </a:r>
            <a:r>
              <a:rPr lang="zh-CN" altLang="en-US" sz="2800" b="1" dirty="0"/>
              <a:t>，即设</a:t>
            </a:r>
            <a:r>
              <a:rPr lang="en-US" altLang="x-none" sz="2800" b="1" dirty="0"/>
              <a:t>n=F(j)-1</a:t>
            </a:r>
            <a:r>
              <a:rPr lang="zh-CN" altLang="en-US" sz="2800" b="1" dirty="0"/>
              <a:t>。用</a:t>
            </a:r>
            <a:r>
              <a:rPr lang="en-US" altLang="x-none" sz="2800" b="1" dirty="0"/>
              <a:t>Low</a:t>
            </a:r>
            <a:r>
              <a:rPr lang="zh-CN" altLang="en-US" sz="2800" b="1" dirty="0"/>
              <a:t>、</a:t>
            </a:r>
            <a:r>
              <a:rPr lang="en-US" altLang="x-none" sz="2800" b="1" dirty="0"/>
              <a:t>High</a:t>
            </a:r>
            <a:r>
              <a:rPr lang="zh-CN" altLang="en-US" sz="2800" b="1" dirty="0"/>
              <a:t>和</a:t>
            </a:r>
            <a:r>
              <a:rPr lang="en-US" altLang="x-none" sz="2800" b="1" dirty="0"/>
              <a:t>Mid</a:t>
            </a:r>
            <a:r>
              <a:rPr lang="zh-CN" altLang="en-US" sz="2800" b="1" dirty="0"/>
              <a:t>表示待查找区间的下界、上界和分割位置，初值为</a:t>
            </a:r>
            <a:r>
              <a:rPr lang="en-US" altLang="x-none" sz="2800" b="1" dirty="0"/>
              <a:t>Low=1</a:t>
            </a:r>
            <a:r>
              <a:rPr lang="zh-CN" altLang="en-US" sz="2800" b="1" dirty="0"/>
              <a:t>，</a:t>
            </a:r>
            <a:r>
              <a:rPr lang="en-US" altLang="x-none" sz="2800" b="1" dirty="0"/>
              <a:t>High=n</a:t>
            </a:r>
            <a:r>
              <a:rPr lang="zh-CN" altLang="en-US" sz="2800" b="1" dirty="0"/>
              <a:t>。</a:t>
            </a:r>
            <a:endParaRPr lang="zh-CN" altLang="en-US" sz="2800" b="1" dirty="0"/>
          </a:p>
          <a:p>
            <a:pPr marL="444500" lvl="1" indent="0">
              <a:lnSpc>
                <a:spcPct val="110000"/>
              </a:lnSpc>
              <a:buNone/>
            </a:pPr>
            <a:r>
              <a:rPr lang="zh-CN" altLang="en-US" b="1" dirty="0">
                <a:solidFill>
                  <a:schemeClr val="folHlink"/>
                </a:solidFill>
              </a:rPr>
              <a:t>⑴</a:t>
            </a:r>
            <a:r>
              <a:rPr lang="zh-CN" altLang="en-US" b="1" dirty="0"/>
              <a:t>   取分割位置</a:t>
            </a:r>
            <a:r>
              <a:rPr lang="en-US" altLang="x-none" b="1" dirty="0"/>
              <a:t>Mid</a:t>
            </a:r>
            <a:r>
              <a:rPr lang="zh-CN" altLang="en-US" b="1" dirty="0"/>
              <a:t>：</a:t>
            </a:r>
            <a:r>
              <a:rPr lang="en-US" altLang="x-none" b="1" dirty="0"/>
              <a:t>Mid=</a:t>
            </a:r>
            <a:r>
              <a:rPr lang="en-US" altLang="x-none" b="1" dirty="0">
                <a:sym typeface="Symbol" panose="05050102010706020507" pitchFamily="2" charset="2"/>
              </a:rPr>
              <a:t>F(j-1) </a:t>
            </a:r>
            <a:r>
              <a:rPr lang="zh-CN" altLang="en-US" b="1" dirty="0"/>
              <a:t>；</a:t>
            </a:r>
            <a:endParaRPr lang="zh-CN" altLang="en-US" b="1" dirty="0">
              <a:sym typeface="Symbol" panose="05050102010706020507" pitchFamily="2" charset="2"/>
            </a:endParaRPr>
          </a:p>
          <a:p>
            <a:pPr marL="444500" lvl="1" indent="0">
              <a:lnSpc>
                <a:spcPct val="110000"/>
              </a:lnSpc>
              <a:buNone/>
            </a:pPr>
            <a:r>
              <a:rPr lang="zh-CN" altLang="en-US" b="1" dirty="0">
                <a:solidFill>
                  <a:schemeClr val="folHlink"/>
                </a:solidFill>
              </a:rPr>
              <a:t>⑵</a:t>
            </a:r>
            <a:r>
              <a:rPr lang="zh-CN" altLang="en-US" b="1" dirty="0">
                <a:sym typeface="Symbol" panose="05050102010706020507" pitchFamily="2" charset="2"/>
              </a:rPr>
              <a:t>   比较</a:t>
            </a:r>
            <a:r>
              <a:rPr lang="zh-CN" altLang="en-US" b="1" dirty="0"/>
              <a:t>分割位置记录的关键字与给定的</a:t>
            </a:r>
            <a:r>
              <a:rPr lang="en-US" altLang="x-none" b="1" dirty="0"/>
              <a:t>K</a:t>
            </a:r>
            <a:r>
              <a:rPr lang="zh-CN" altLang="en-US" b="1" dirty="0"/>
              <a:t>值：</a:t>
            </a:r>
            <a:endParaRPr lang="zh-CN" altLang="en-US"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5729" name="矩形 631809"/>
          <p:cNvSpPr/>
          <p:nvPr/>
        </p:nvSpPr>
        <p:spPr>
          <a:xfrm>
            <a:off x="1676400" y="228600"/>
            <a:ext cx="8812213" cy="6019800"/>
          </a:xfrm>
          <a:prstGeom prst="rect">
            <a:avLst/>
          </a:prstGeom>
          <a:noFill/>
          <a:ln w="9525">
            <a:noFill/>
          </a:ln>
        </p:spPr>
        <p:txBody>
          <a:bodyPr anchor="t"/>
          <a:p>
            <a:pPr marL="901700" lvl="2"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① </a:t>
            </a:r>
            <a:r>
              <a:rPr lang="zh-CN" altLang="en-US" sz="2800" b="1" dirty="0">
                <a:solidFill>
                  <a:schemeClr val="folHlink"/>
                </a:solidFill>
                <a:latin typeface="Times New Roman" panose="02020603050405020304" pitchFamily="2" charset="0"/>
                <a:ea typeface="宋体" panose="02010600030101010101" pitchFamily="2" charset="-122"/>
              </a:rPr>
              <a:t>相等</a:t>
            </a:r>
            <a:r>
              <a:rPr lang="zh-CN" altLang="en-US" sz="2800" b="1" dirty="0">
                <a:latin typeface="Times New Roman" panose="02020603050405020304" pitchFamily="2" charset="0"/>
                <a:ea typeface="宋体" panose="02010600030101010101" pitchFamily="2" charset="-122"/>
              </a:rPr>
              <a:t>： 查找成功；</a:t>
            </a:r>
            <a:endParaRPr lang="zh-CN" altLang="en-US" sz="2800" b="1" dirty="0">
              <a:latin typeface="Times New Roman" panose="02020603050405020304" pitchFamily="2" charset="0"/>
              <a:ea typeface="宋体" panose="02010600030101010101" pitchFamily="2" charset="-122"/>
            </a:endParaRPr>
          </a:p>
          <a:p>
            <a:pPr marL="901700" lvl="2"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②</a:t>
            </a:r>
            <a:r>
              <a:rPr lang="zh-CN" altLang="en-US" sz="2800" b="1" dirty="0">
                <a:latin typeface="Times New Roman" panose="02020603050405020304" pitchFamily="2" charset="0"/>
                <a:ea typeface="宋体" panose="02010600030101010101" pitchFamily="2" charset="-122"/>
              </a:rPr>
              <a:t>  </a:t>
            </a:r>
            <a:r>
              <a:rPr lang="zh-CN" altLang="en-US" sz="2800" b="1" dirty="0">
                <a:solidFill>
                  <a:schemeClr val="folHlink"/>
                </a:solidFill>
                <a:latin typeface="Times New Roman" panose="02020603050405020304" pitchFamily="2" charset="0"/>
                <a:ea typeface="宋体" panose="02010600030101010101" pitchFamily="2" charset="-122"/>
              </a:rPr>
              <a:t>大于</a:t>
            </a:r>
            <a:r>
              <a:rPr lang="zh-CN" altLang="en-US" sz="2800" b="1" dirty="0">
                <a:latin typeface="Times New Roman" panose="02020603050405020304" pitchFamily="2" charset="0"/>
                <a:ea typeface="宋体" panose="02010600030101010101" pitchFamily="2" charset="-122"/>
              </a:rPr>
              <a:t>：待查记录在区间的前半段</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区间长度为</a:t>
            </a:r>
            <a:r>
              <a:rPr lang="en-US" altLang="x-none" sz="2800" b="1" dirty="0">
                <a:latin typeface="Times New Roman" panose="02020603050405020304" pitchFamily="2" charset="0"/>
                <a:ea typeface="宋体" panose="02010600030101010101" pitchFamily="2" charset="-122"/>
              </a:rPr>
              <a:t>F(j-1)-1)</a:t>
            </a:r>
            <a:r>
              <a:rPr lang="zh-CN" altLang="en-US" sz="2800" b="1" dirty="0">
                <a:latin typeface="Times New Roman" panose="02020603050405020304" pitchFamily="2" charset="0"/>
                <a:ea typeface="宋体" panose="02010600030101010101" pitchFamily="2" charset="-122"/>
              </a:rPr>
              <a:t>，修改上界指针： </a:t>
            </a:r>
            <a:r>
              <a:rPr lang="en-US" altLang="x-none" sz="2800" b="1" dirty="0">
                <a:latin typeface="Times New Roman" panose="02020603050405020304" pitchFamily="2" charset="0"/>
                <a:ea typeface="宋体" panose="02010600030101010101" pitchFamily="2" charset="-122"/>
              </a:rPr>
              <a:t>High=Mid-1</a:t>
            </a:r>
            <a:r>
              <a:rPr lang="zh-CN" altLang="en-US" sz="2800" b="1" dirty="0">
                <a:latin typeface="Times New Roman" panose="02020603050405020304" pitchFamily="2" charset="0"/>
                <a:ea typeface="宋体" panose="02010600030101010101" pitchFamily="2" charset="-122"/>
              </a:rPr>
              <a:t>，转</a:t>
            </a:r>
            <a:r>
              <a:rPr lang="zh-CN" altLang="en-US" sz="2800" b="1" dirty="0">
                <a:solidFill>
                  <a:schemeClr val="folHlink"/>
                </a:solidFill>
                <a:latin typeface="Times New Roman" panose="02020603050405020304" pitchFamily="2" charset="0"/>
                <a:ea typeface="宋体" panose="02010600030101010101" pitchFamily="2" charset="-122"/>
              </a:rPr>
              <a:t>⑴</a:t>
            </a:r>
            <a:r>
              <a:rPr lang="zh-CN" altLang="en-US" sz="2800" b="1" dirty="0">
                <a:latin typeface="Times New Roman" panose="02020603050405020304" pitchFamily="2" charset="0"/>
                <a:ea typeface="宋体" panose="02010600030101010101" pitchFamily="2" charset="-122"/>
              </a:rPr>
              <a:t> ；</a:t>
            </a:r>
            <a:endParaRPr lang="zh-CN" altLang="en-US" sz="2800" b="1" dirty="0">
              <a:latin typeface="Times New Roman" panose="02020603050405020304" pitchFamily="2" charset="0"/>
              <a:ea typeface="宋体" panose="02010600030101010101" pitchFamily="2" charset="-122"/>
            </a:endParaRPr>
          </a:p>
          <a:p>
            <a:pPr marL="901700" lvl="2"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③  </a:t>
            </a:r>
            <a:r>
              <a:rPr lang="zh-CN" altLang="en-US" sz="2800" b="1" dirty="0">
                <a:solidFill>
                  <a:schemeClr val="folHlink"/>
                </a:solidFill>
                <a:latin typeface="Times New Roman" panose="02020603050405020304" pitchFamily="2" charset="0"/>
                <a:ea typeface="宋体" panose="02010600030101010101" pitchFamily="2" charset="-122"/>
              </a:rPr>
              <a:t>小于</a:t>
            </a:r>
            <a:r>
              <a:rPr lang="zh-CN" altLang="en-US" sz="2800" b="1" dirty="0">
                <a:latin typeface="Times New Roman" panose="02020603050405020304" pitchFamily="2" charset="0"/>
                <a:ea typeface="宋体" panose="02010600030101010101" pitchFamily="2" charset="-122"/>
              </a:rPr>
              <a:t>：待查记录在区间的后半段</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区间长度为</a:t>
            </a:r>
            <a:r>
              <a:rPr lang="en-US" altLang="x-none" sz="2800" b="1" dirty="0">
                <a:latin typeface="Times New Roman" panose="02020603050405020304" pitchFamily="2" charset="0"/>
                <a:ea typeface="宋体" panose="02010600030101010101" pitchFamily="2" charset="-122"/>
              </a:rPr>
              <a:t>F(j-2)-1)</a:t>
            </a:r>
            <a:r>
              <a:rPr lang="zh-CN" altLang="en-US" sz="2800" b="1" dirty="0">
                <a:latin typeface="Times New Roman" panose="02020603050405020304" pitchFamily="2" charset="0"/>
                <a:ea typeface="宋体" panose="02010600030101010101" pitchFamily="2" charset="-122"/>
              </a:rPr>
              <a:t>，修改下界指针：</a:t>
            </a:r>
            <a:r>
              <a:rPr lang="en-US" altLang="x-none" sz="2800" b="1" dirty="0">
                <a:latin typeface="Times New Roman" panose="02020603050405020304" pitchFamily="2" charset="0"/>
                <a:ea typeface="宋体" panose="02010600030101010101" pitchFamily="2" charset="-122"/>
              </a:rPr>
              <a:t>Low=Mid+1</a:t>
            </a:r>
            <a:r>
              <a:rPr lang="zh-CN" altLang="en-US" sz="2800" b="1" dirty="0">
                <a:latin typeface="Times New Roman" panose="02020603050405020304" pitchFamily="2" charset="0"/>
                <a:ea typeface="宋体" panose="02010600030101010101" pitchFamily="2" charset="-122"/>
              </a:rPr>
              <a:t>，转</a:t>
            </a:r>
            <a:r>
              <a:rPr lang="zh-CN" altLang="en-US" sz="2800" b="1" dirty="0">
                <a:solidFill>
                  <a:schemeClr val="folHlink"/>
                </a:solidFill>
                <a:latin typeface="Times New Roman" panose="02020603050405020304" pitchFamily="2" charset="0"/>
                <a:ea typeface="宋体" panose="02010600030101010101" pitchFamily="2" charset="-122"/>
              </a:rPr>
              <a:t>⑴</a:t>
            </a:r>
            <a:r>
              <a:rPr lang="zh-CN" altLang="en-US" sz="2800" b="1" dirty="0">
                <a:latin typeface="Times New Roman" panose="02020603050405020304" pitchFamily="2" charset="0"/>
                <a:ea typeface="宋体" panose="02010600030101010101" pitchFamily="2" charset="-122"/>
              </a:rPr>
              <a:t> ；</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直到越界</a:t>
            </a:r>
            <a:r>
              <a:rPr lang="en-US" altLang="x-none" sz="2800" b="1" dirty="0">
                <a:latin typeface="Times New Roman" panose="02020603050405020304" pitchFamily="2" charset="0"/>
                <a:ea typeface="宋体" panose="02010600030101010101" pitchFamily="2" charset="-122"/>
              </a:rPr>
              <a:t>(Low&gt;High)</a:t>
            </a:r>
            <a:r>
              <a:rPr lang="zh-CN" altLang="en-US" sz="2800" b="1" dirty="0">
                <a:latin typeface="Times New Roman" panose="02020603050405020304" pitchFamily="2" charset="0"/>
                <a:ea typeface="宋体" panose="02010600030101010101" pitchFamily="2" charset="-122"/>
              </a:rPr>
              <a:t>，查找失败。</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en-US" altLang="x-none" sz="4000" b="1" dirty="0">
                <a:solidFill>
                  <a:schemeClr val="folHlink"/>
                </a:solidFill>
                <a:latin typeface="Times New Roman" panose="02020603050405020304" pitchFamily="2" charset="0"/>
                <a:ea typeface="宋体" panose="02010600030101010101" pitchFamily="2" charset="-122"/>
              </a:rPr>
              <a:t>2  </a:t>
            </a:r>
            <a:r>
              <a:rPr lang="zh-CN" altLang="en-US" sz="4000" b="1" dirty="0">
                <a:solidFill>
                  <a:schemeClr val="folHlink"/>
                </a:solidFill>
                <a:latin typeface="Times New Roman" panose="02020603050405020304" pitchFamily="2" charset="0"/>
                <a:ea typeface="楷体_GB2312" pitchFamily="1" charset="-122"/>
              </a:rPr>
              <a:t>算法实现</a:t>
            </a:r>
            <a:endParaRPr lang="zh-CN" altLang="en-US" sz="4000" b="1" dirty="0">
              <a:solidFill>
                <a:schemeClr val="folHlink"/>
              </a:solidFill>
              <a:latin typeface="Times New Roman" panose="02020603050405020304" pitchFamily="2" charset="0"/>
              <a:ea typeface="楷体_GB2312" pitchFamily="1" charset="-122"/>
            </a:endParaRP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    在算法实现时</a:t>
            </a:r>
            <a:r>
              <a:rPr lang="zh-CN" altLang="en-US" sz="2800" b="1" dirty="0">
                <a:latin typeface="Times New Roman" panose="02020603050405020304" pitchFamily="2" charset="0"/>
                <a:ea typeface="宋体" panose="02010600030101010101" pitchFamily="2" charset="-122"/>
              </a:rPr>
              <a:t>，为了避免频繁计算</a:t>
            </a:r>
            <a:r>
              <a:rPr lang="en-US" altLang="x-none" sz="2800" b="1" dirty="0">
                <a:latin typeface="Times New Roman" panose="02020603050405020304" pitchFamily="2" charset="0"/>
                <a:ea typeface="宋体" panose="02010600030101010101" pitchFamily="2" charset="-122"/>
              </a:rPr>
              <a:t>Fibonacci</a:t>
            </a:r>
            <a:r>
              <a:rPr lang="zh-CN" altLang="en-US" sz="2800" b="1" dirty="0">
                <a:latin typeface="Times New Roman" panose="02020603050405020304" pitchFamily="2" charset="0"/>
                <a:ea typeface="宋体" panose="02010600030101010101" pitchFamily="2" charset="-122"/>
              </a:rPr>
              <a:t>数，可用两个变量</a:t>
            </a:r>
            <a:r>
              <a:rPr lang="en-US" altLang="x-none" sz="2800" b="1" dirty="0">
                <a:latin typeface="Times New Roman" panose="02020603050405020304" pitchFamily="2" charset="0"/>
                <a:ea typeface="宋体" panose="02010600030101010101" pitchFamily="2" charset="-122"/>
              </a:rPr>
              <a:t>f1</a:t>
            </a:r>
            <a:r>
              <a:rPr lang="zh-CN" altLang="en-US" sz="2800" b="1" dirty="0">
                <a:latin typeface="Times New Roman" panose="02020603050405020304" pitchFamily="2" charset="0"/>
                <a:ea typeface="宋体" panose="02010600030101010101" pitchFamily="2" charset="-122"/>
              </a:rPr>
              <a:t>和</a:t>
            </a:r>
            <a:r>
              <a:rPr lang="en-US" altLang="x-none" sz="2800" b="1" dirty="0">
                <a:latin typeface="Times New Roman" panose="02020603050405020304" pitchFamily="2" charset="0"/>
                <a:ea typeface="宋体" panose="02010600030101010101" pitchFamily="2" charset="-122"/>
              </a:rPr>
              <a:t>f2</a:t>
            </a:r>
            <a:r>
              <a:rPr lang="zh-CN" altLang="en-US" sz="2800" b="1" dirty="0">
                <a:latin typeface="Times New Roman" panose="02020603050405020304" pitchFamily="2" charset="0"/>
                <a:ea typeface="宋体" panose="02010600030101010101" pitchFamily="2" charset="-122"/>
              </a:rPr>
              <a:t>保存当前相邻的两个</a:t>
            </a:r>
            <a:r>
              <a:rPr lang="en-US" altLang="x-none" sz="2800" b="1" dirty="0">
                <a:latin typeface="Times New Roman" panose="02020603050405020304" pitchFamily="2" charset="0"/>
                <a:ea typeface="宋体" panose="02010600030101010101" pitchFamily="2" charset="-122"/>
              </a:rPr>
              <a:t>Fibonacci</a:t>
            </a:r>
            <a:r>
              <a:rPr lang="zh-CN" altLang="en-US" sz="2800" b="1" dirty="0">
                <a:latin typeface="Times New Roman" panose="02020603050405020304" pitchFamily="2" charset="0"/>
                <a:ea typeface="宋体" panose="02010600030101010101" pitchFamily="2" charset="-122"/>
              </a:rPr>
              <a:t>数，这样在以后的计算中可以依次递推计算出。</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6753" name="矩形 632833"/>
          <p:cNvSpPr/>
          <p:nvPr/>
        </p:nvSpPr>
        <p:spPr>
          <a:xfrm>
            <a:off x="1676400" y="152400"/>
            <a:ext cx="8812213" cy="6553200"/>
          </a:xfrm>
          <a:prstGeom prst="rect">
            <a:avLst/>
          </a:prstGeom>
          <a:noFill/>
          <a:ln w="9525">
            <a:noFill/>
          </a:ln>
        </p:spPr>
        <p:txBody>
          <a:bodyPr anchor="t"/>
          <a:p>
            <a:pPr>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int fib(int n)</a:t>
            </a:r>
            <a:endParaRPr lang="en-US" altLang="x-none" sz="2800" b="1" dirty="0">
              <a:latin typeface="Times New Roman" panose="02020603050405020304" pitchFamily="2" charset="0"/>
              <a:ea typeface="宋体" panose="02010600030101010101" pitchFamily="2" charset="-122"/>
            </a:endParaRPr>
          </a:p>
          <a:p>
            <a:pPr marL="355600" lvl="1" indent="0" eaLnBrk="1" hangingPunct="1">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int i, f , f0=0 , f1=1 ;</a:t>
            </a:r>
            <a:endParaRPr lang="en-US" altLang="x-none" sz="2800" b="1" dirty="0">
              <a:latin typeface="Times New Roman" panose="02020603050405020304" pitchFamily="2" charset="0"/>
              <a:ea typeface="宋体" panose="02010600030101010101" pitchFamily="2" charset="-122"/>
            </a:endParaRPr>
          </a:p>
          <a:p>
            <a:pPr marL="723900" lvl="2" indent="0" eaLnBrk="1" hangingPunct="1">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if (n==0)  return(0) ;</a:t>
            </a:r>
            <a:endParaRPr lang="en-US" altLang="x-none" sz="2800" b="1" dirty="0">
              <a:latin typeface="Times New Roman" panose="02020603050405020304" pitchFamily="2" charset="0"/>
              <a:ea typeface="宋体" panose="02010600030101010101" pitchFamily="2" charset="-122"/>
            </a:endParaRPr>
          </a:p>
          <a:p>
            <a:pPr marL="723900" lvl="2" indent="0" eaLnBrk="1" hangingPunct="1">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if (n==1)  return(1) ;</a:t>
            </a:r>
            <a:endParaRPr lang="en-US" altLang="x-none" sz="2800" b="1" dirty="0">
              <a:latin typeface="Times New Roman" panose="02020603050405020304" pitchFamily="2" charset="0"/>
              <a:ea typeface="宋体" panose="02010600030101010101" pitchFamily="2" charset="-122"/>
            </a:endParaRPr>
          </a:p>
          <a:p>
            <a:pPr marL="723900" lvl="2" indent="0" eaLnBrk="1" hangingPunct="1">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for (i=2 ; i&lt;=n ; i++ )</a:t>
            </a:r>
            <a:endParaRPr lang="en-US" altLang="x-none" sz="2800" b="1" dirty="0">
              <a:latin typeface="Times New Roman" panose="02020603050405020304" pitchFamily="2" charset="0"/>
              <a:ea typeface="宋体" panose="02010600030101010101" pitchFamily="2" charset="-122"/>
            </a:endParaRPr>
          </a:p>
          <a:p>
            <a:pPr marL="1079500" lvl="3" indent="0" eaLnBrk="1" hangingPunct="1">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f=f0+f1 ; f0=f1 ; f1=f ;   }</a:t>
            </a:r>
            <a:endParaRPr lang="en-US" altLang="x-none" sz="2800" b="1" dirty="0">
              <a:latin typeface="Times New Roman" panose="02020603050405020304" pitchFamily="2" charset="0"/>
              <a:ea typeface="宋体" panose="02010600030101010101" pitchFamily="2" charset="-122"/>
            </a:endParaRPr>
          </a:p>
          <a:p>
            <a:pPr marL="723900" lvl="2" indent="0" eaLnBrk="1" hangingPunct="1">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return(f) ;</a:t>
            </a:r>
            <a:endParaRPr lang="en-US" altLang="x-none" sz="2800" b="1" dirty="0">
              <a:latin typeface="Times New Roman" panose="02020603050405020304" pitchFamily="2" charset="0"/>
              <a:ea typeface="宋体" panose="02010600030101010101" pitchFamily="2" charset="-122"/>
            </a:endParaRPr>
          </a:p>
          <a:p>
            <a:pPr marL="355600" lvl="1" indent="0" eaLnBrk="1" hangingPunct="1">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int Fib_search(RecType ST[] , KeyType key , int n)</a:t>
            </a:r>
            <a:endParaRPr lang="en-US" altLang="x-none" sz="2800" b="1" dirty="0">
              <a:latin typeface="Times New Roman" panose="02020603050405020304" pitchFamily="2" charset="0"/>
              <a:ea typeface="宋体" panose="02010600030101010101" pitchFamily="2" charset="-122"/>
            </a:endParaRPr>
          </a:p>
          <a:p>
            <a:pPr>
              <a:spcBef>
                <a:spcPct val="10000"/>
              </a:spcBef>
              <a:buClr>
                <a:schemeClr val="accent2"/>
              </a:buClr>
              <a:buSzPct val="80000"/>
              <a:buFont typeface="Wingdings" panose="05000000000000000000" pitchFamily="2" charset="2"/>
              <a:buNone/>
            </a:pPr>
            <a:r>
              <a:rPr lang="en-US" altLang="x-none" sz="2400" b="1" dirty="0">
                <a:latin typeface="Times New Roman" panose="02020603050405020304" pitchFamily="2" charset="0"/>
                <a:ea typeface="宋体" panose="02010600030101010101" pitchFamily="2" charset="-122"/>
              </a:rPr>
              <a:t>    /*  </a:t>
            </a:r>
            <a:r>
              <a:rPr lang="zh-CN" altLang="en-US" sz="2400" b="1" dirty="0">
                <a:latin typeface="Times New Roman" panose="02020603050405020304" pitchFamily="2" charset="0"/>
                <a:ea typeface="宋体" panose="02010600030101010101" pitchFamily="2" charset="-122"/>
              </a:rPr>
              <a:t>在有序表</a:t>
            </a:r>
            <a:r>
              <a:rPr lang="en-US" altLang="x-none" sz="2400" b="1" dirty="0">
                <a:latin typeface="Times New Roman" panose="02020603050405020304" pitchFamily="2" charset="0"/>
                <a:ea typeface="宋体" panose="02010600030101010101" pitchFamily="2" charset="-122"/>
              </a:rPr>
              <a:t>ST</a:t>
            </a:r>
            <a:r>
              <a:rPr lang="zh-CN" altLang="en-US" sz="2400" b="1" dirty="0">
                <a:latin typeface="Times New Roman" panose="02020603050405020304" pitchFamily="2" charset="0"/>
                <a:ea typeface="宋体" panose="02010600030101010101" pitchFamily="2" charset="-122"/>
              </a:rPr>
              <a:t>中用</a:t>
            </a:r>
            <a:r>
              <a:rPr lang="en-US" altLang="x-none" sz="2400" b="1" dirty="0">
                <a:latin typeface="Times New Roman" panose="02020603050405020304" pitchFamily="2" charset="0"/>
                <a:ea typeface="宋体" panose="02010600030101010101" pitchFamily="2" charset="-122"/>
              </a:rPr>
              <a:t>Fibonacci</a:t>
            </a:r>
            <a:r>
              <a:rPr lang="zh-CN" altLang="en-US" sz="2400" b="1" dirty="0">
                <a:latin typeface="Times New Roman" panose="02020603050405020304" pitchFamily="2" charset="0"/>
                <a:ea typeface="宋体" panose="02010600030101010101" pitchFamily="2" charset="-122"/>
              </a:rPr>
              <a:t>方法查找关键字为</a:t>
            </a:r>
            <a:r>
              <a:rPr lang="en-US" altLang="x-none" sz="2400" b="1" dirty="0">
                <a:latin typeface="Times New Roman" panose="02020603050405020304" pitchFamily="2" charset="0"/>
                <a:ea typeface="宋体" panose="02010600030101010101" pitchFamily="2" charset="-122"/>
              </a:rPr>
              <a:t>key</a:t>
            </a:r>
            <a:r>
              <a:rPr lang="zh-CN" altLang="en-US" sz="2400" b="1" dirty="0">
                <a:latin typeface="Times New Roman" panose="02020603050405020304" pitchFamily="2" charset="0"/>
                <a:ea typeface="宋体" panose="02010600030101010101" pitchFamily="2" charset="-122"/>
              </a:rPr>
              <a:t>的记录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355600" lvl="1" indent="0" eaLnBrk="1" hangingPunct="1">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int Low=1, High, Mid, f1, f2 ;</a:t>
            </a:r>
            <a:endParaRPr lang="en-US" altLang="x-none" sz="2800" b="1" dirty="0">
              <a:latin typeface="Times New Roman" panose="02020603050405020304" pitchFamily="2" charset="0"/>
              <a:ea typeface="宋体" panose="02010600030101010101" pitchFamily="2" charset="-122"/>
            </a:endParaRPr>
          </a:p>
          <a:p>
            <a:pPr marL="723900" lvl="2" indent="0" eaLnBrk="1" hangingPunct="1">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High=n ; f1=fib(n-1) ; f2=fib(n-2) ;</a:t>
            </a:r>
            <a:endParaRPr lang="en-US" altLang="x-none" sz="2800" b="1" dirty="0">
              <a:latin typeface="Times New Roman" panose="02020603050405020304" pitchFamily="2" charset="0"/>
              <a:ea typeface="宋体" panose="02010600030101010101" pitchFamily="2" charset="-122"/>
            </a:endParaRPr>
          </a:p>
          <a:p>
            <a:pPr marL="723900" lvl="2" indent="0" eaLnBrk="1" hangingPunct="1">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while (Low&lt;=High)</a:t>
            </a:r>
            <a:endParaRPr lang="en-US" altLang="x-none" sz="2800" b="1" dirty="0">
              <a:latin typeface="Times New Roman" panose="02020603050405020304" pitchFamily="2" charset="0"/>
              <a:ea typeface="宋体" panose="02010600030101010101" pitchFamily="2" charset="-122"/>
            </a:endParaRPr>
          </a:p>
          <a:p>
            <a:pPr marL="1079500" lvl="3" indent="0" eaLnBrk="1" hangingPunct="1">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Mid=Low+f1-1;</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7777" name="矩形 633857"/>
          <p:cNvSpPr/>
          <p:nvPr/>
        </p:nvSpPr>
        <p:spPr>
          <a:xfrm>
            <a:off x="1676400" y="152400"/>
            <a:ext cx="8839200" cy="6013450"/>
          </a:xfrm>
          <a:prstGeom prst="rect">
            <a:avLst/>
          </a:prstGeom>
          <a:noFill/>
          <a:ln w="9525">
            <a:noFill/>
          </a:ln>
        </p:spPr>
        <p:txBody>
          <a:bodyPr anchor="t"/>
          <a:p>
            <a:pPr marL="1435100" lvl="4"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if ( EQ(ST.[Mid].key, key) )   return(Mid)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else if ( LT(key, ST.[Mid].key)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   High=Mid-1 ; f2=f1-f2 ; f1=f1-f2 ;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else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   Low=Mid+1 ;f1=f1-f2 ; f2=f2-f1 ;  }</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return(0) ; </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由算法知，</a:t>
            </a:r>
            <a:r>
              <a:rPr lang="en-US" altLang="x-none" sz="2800" b="1" dirty="0">
                <a:latin typeface="Times New Roman" panose="02020603050405020304" pitchFamily="2" charset="0"/>
                <a:ea typeface="宋体" panose="02010600030101010101" pitchFamily="2" charset="-122"/>
              </a:rPr>
              <a:t>Fibonacci</a:t>
            </a:r>
            <a:r>
              <a:rPr lang="zh-CN" altLang="en-US" sz="2800" b="1" dirty="0">
                <a:latin typeface="Times New Roman" panose="02020603050405020304" pitchFamily="2" charset="0"/>
                <a:ea typeface="宋体" panose="02010600030101010101" pitchFamily="2" charset="-122"/>
              </a:rPr>
              <a:t>查找在最坏情况下性能比折半查找差，但折半查找要求记录按关键字有序；</a:t>
            </a:r>
            <a:r>
              <a:rPr lang="en-US" altLang="x-none" sz="2800" b="1" dirty="0">
                <a:latin typeface="Times New Roman" panose="02020603050405020304" pitchFamily="2" charset="0"/>
                <a:ea typeface="宋体" panose="02010600030101010101" pitchFamily="2" charset="-122"/>
              </a:rPr>
              <a:t>Fibonacci</a:t>
            </a:r>
            <a:r>
              <a:rPr lang="zh-CN" altLang="en-US" sz="2800" b="1" dirty="0">
                <a:latin typeface="Times New Roman" panose="02020603050405020304" pitchFamily="2" charset="0"/>
                <a:ea typeface="宋体" panose="02010600030101010101" pitchFamily="2" charset="-122"/>
              </a:rPr>
              <a:t>查找的优点是分割时只需进行加、减运算。</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82" name="标题 634881"/>
          <p:cNvSpPr>
            <a:spLocks noGrp="1"/>
          </p:cNvSpPr>
          <p:nvPr>
            <p:ph type="title"/>
          </p:nvPr>
        </p:nvSpPr>
        <p:spPr>
          <a:xfrm>
            <a:off x="2667000" y="3276600"/>
            <a:ext cx="6019800" cy="914400"/>
          </a:xfrm>
        </p:spPr>
        <p:txBody>
          <a:bodyPr lIns="92075" tIns="46038" rIns="92075" bIns="46038" anchor="ctr"/>
          <a:p>
            <a:pPr fontAlgn="base"/>
            <a:r>
              <a:rPr lang="en-US" altLang="x-none" sz="5400" b="1" strike="noStrike" noProof="1" dirty="0">
                <a:latin typeface="Times New Roman" panose="02020603050405020304" pitchFamily="2" charset="0"/>
              </a:rPr>
              <a:t>9.3</a:t>
            </a:r>
            <a:r>
              <a:rPr lang="en-US" altLang="x-none" sz="5400" b="1" strike="noStrike" noProof="1" dirty="0"/>
              <a:t>  </a:t>
            </a:r>
            <a:r>
              <a:rPr lang="zh-CN" altLang="en-US" sz="5400" b="1" strike="noStrike" noProof="1" dirty="0">
                <a:ea typeface="楷体_GB2312" pitchFamily="1" charset="-122"/>
              </a:rPr>
              <a:t>动态查找</a:t>
            </a:r>
            <a:endParaRPr lang="zh-CN" altLang="en-US" sz="5400" b="1" strike="noStrike" noProof="1" dirty="0">
              <a:ea typeface="楷体_GB2312" pitchFamily="1" charset="-122"/>
            </a:endParaRPr>
          </a:p>
        </p:txBody>
      </p:sp>
      <p:sp>
        <p:nvSpPr>
          <p:cNvPr id="588802" name="文本占位符 634882"/>
          <p:cNvSpPr>
            <a:spLocks noGrp="1"/>
          </p:cNvSpPr>
          <p:nvPr>
            <p:ph idx="1"/>
          </p:nvPr>
        </p:nvSpPr>
        <p:spPr>
          <a:xfrm>
            <a:off x="1676400" y="4267200"/>
            <a:ext cx="8915400" cy="2438400"/>
          </a:xfrm>
        </p:spPr>
        <p:txBody>
          <a:bodyPr anchor="t"/>
          <a:p>
            <a:pPr marL="0" indent="0">
              <a:buNone/>
            </a:pPr>
            <a:r>
              <a:rPr lang="en-US" altLang="zh-CN" b="1">
                <a:solidFill>
                  <a:schemeClr val="folHlink"/>
                </a:solidFill>
                <a:latin typeface="宋体" panose="02010600030101010101" pitchFamily="2" charset="-122"/>
              </a:rPr>
              <a:t>   </a:t>
            </a:r>
            <a:r>
              <a:rPr lang="en-US" altLang="zh-CN" sz="2800" b="1"/>
              <a:t> </a:t>
            </a:r>
            <a:r>
              <a:rPr lang="zh-CN" altLang="en-US" sz="2800" b="1"/>
              <a:t>当查找表以线性表的形式组织时</a:t>
            </a:r>
            <a:r>
              <a:rPr lang="zh-CN" altLang="en-US" sz="2800" b="1">
                <a:latin typeface="宋体" panose="02010600030101010101" pitchFamily="2" charset="-122"/>
              </a:rPr>
              <a:t>，若对查找表进行插入</a:t>
            </a:r>
            <a:r>
              <a:rPr lang="zh-CN" altLang="en-US" sz="2800" b="1"/>
              <a:t>、</a:t>
            </a:r>
            <a:r>
              <a:rPr lang="zh-CN" altLang="en-US" sz="2800" b="1">
                <a:latin typeface="宋体" panose="02010600030101010101" pitchFamily="2" charset="-122"/>
              </a:rPr>
              <a:t>删除或排序操作，就必须移动大量的记录，当记录数很多时，这种移动的代价很大。</a:t>
            </a:r>
            <a:endParaRPr lang="zh-CN" altLang="en-US" sz="2800" b="1">
              <a:latin typeface="宋体" panose="02010600030101010101" pitchFamily="2" charset="-122"/>
            </a:endParaRPr>
          </a:p>
          <a:p>
            <a:pPr marL="0" indent="0">
              <a:buNone/>
            </a:pPr>
            <a:r>
              <a:rPr lang="zh-CN" altLang="en-US" sz="2800" b="1">
                <a:latin typeface="宋体" panose="02010600030101010101" pitchFamily="2" charset="-122"/>
              </a:rPr>
              <a:t>    利用树的形式组织查找表，可以对查找表进行动态高效的查找。</a:t>
            </a:r>
            <a:endParaRPr lang="zh-CN" altLang="en-US" sz="2800" b="1">
              <a:latin typeface="宋体" panose="02010600030101010101" pitchFamily="2" charset="-122"/>
            </a:endParaRPr>
          </a:p>
        </p:txBody>
      </p:sp>
      <p:sp>
        <p:nvSpPr>
          <p:cNvPr id="588803" name="文本框 634883"/>
          <p:cNvSpPr txBox="1"/>
          <p:nvPr/>
        </p:nvSpPr>
        <p:spPr>
          <a:xfrm>
            <a:off x="4730750" y="76200"/>
            <a:ext cx="2019300" cy="460375"/>
          </a:xfrm>
          <a:prstGeom prst="rect">
            <a:avLst/>
          </a:prstGeom>
          <a:noFill/>
          <a:ln w="9525">
            <a:noFill/>
          </a:ln>
        </p:spPr>
        <p:txBody>
          <a:bodyPr wrap="none" anchor="t">
            <a:spAutoFit/>
          </a:bodyPr>
          <a:p>
            <a:r>
              <a:rPr lang="zh-CN" altLang="en-US" sz="2400" b="1" dirty="0">
                <a:latin typeface="Times New Roman" panose="02020603050405020304" pitchFamily="2" charset="0"/>
                <a:ea typeface="宋体" panose="02010600030101010101" pitchFamily="2" charset="-122"/>
              </a:rPr>
              <a:t>查找方法比较</a:t>
            </a:r>
            <a:endParaRPr lang="zh-CN" altLang="en-US" sz="2400" b="1" dirty="0">
              <a:latin typeface="Times New Roman" panose="02020603050405020304" pitchFamily="2" charset="0"/>
              <a:ea typeface="宋体" panose="02010600030101010101" pitchFamily="2" charset="-122"/>
            </a:endParaRPr>
          </a:p>
        </p:txBody>
      </p:sp>
      <p:graphicFrame>
        <p:nvGraphicFramePr>
          <p:cNvPr id="634885" name="表格 634884"/>
          <p:cNvGraphicFramePr/>
          <p:nvPr/>
        </p:nvGraphicFramePr>
        <p:xfrm>
          <a:off x="1981200" y="676275"/>
          <a:ext cx="8229600" cy="2355850"/>
        </p:xfrm>
        <a:graphic>
          <a:graphicData uri="http://schemas.openxmlformats.org/drawingml/2006/table">
            <a:tbl>
              <a:tblPr/>
              <a:tblGrid>
                <a:gridCol w="1447800"/>
                <a:gridCol w="2438400"/>
                <a:gridCol w="2221230"/>
                <a:gridCol w="2122170"/>
              </a:tblGrid>
              <a:tr h="518160">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endParaRPr lang="zh-CN" altLang="en-US"/>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zh-CN" altLang="en-US" sz="2400" b="1"/>
                        <a:t>顺序查找</a:t>
                      </a:r>
                      <a:endParaRPr lang="zh-CN" altLang="en-US" sz="2400" b="1"/>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zh-CN" altLang="en-US" sz="2400" b="1"/>
                        <a:t>折半查找</a:t>
                      </a:r>
                      <a:endParaRPr lang="zh-CN" altLang="en-US" sz="2400" b="1"/>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zh-CN" altLang="en-US" sz="2400" b="1"/>
                        <a:t>分块查找</a:t>
                      </a:r>
                      <a:endParaRPr lang="zh-CN" altLang="en-US" sz="2400" b="1"/>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98475">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spcBef>
                          <a:spcPct val="0"/>
                        </a:spcBef>
                        <a:buClrTx/>
                        <a:buNone/>
                      </a:pPr>
                      <a:r>
                        <a:rPr lang="en-US" altLang="x-none" sz="2400" b="1" dirty="0"/>
                        <a:t>ASL</a:t>
                      </a:r>
                      <a:endParaRPr lang="en-US" altLang="x-none" sz="2400" b="1"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zh-CN" altLang="en-US" sz="2400" b="1"/>
                        <a:t>最大</a:t>
                      </a:r>
                      <a:endParaRPr lang="zh-CN" altLang="en-US" sz="2400" b="1"/>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zh-CN" altLang="en-US" sz="2400" b="1"/>
                        <a:t>最小</a:t>
                      </a:r>
                      <a:endParaRPr lang="zh-CN" altLang="en-US" sz="2400" b="1"/>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zh-CN" altLang="en-US" sz="2400" b="1"/>
                        <a:t>两者之间</a:t>
                      </a:r>
                      <a:endParaRPr lang="zh-CN" altLang="en-US" sz="2400" b="1"/>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4985">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zh-CN" altLang="en-US" sz="2400" b="1"/>
                        <a:t>表结构</a:t>
                      </a:r>
                      <a:endParaRPr lang="zh-CN" altLang="en-US" sz="2400"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zh-CN" altLang="en-US" sz="2400" b="1"/>
                        <a:t>有序表、无序表</a:t>
                      </a:r>
                      <a:endParaRPr lang="zh-CN" altLang="en-US" sz="2400" b="1"/>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zh-CN" altLang="en-US" sz="2400" b="1"/>
                        <a:t>有序表</a:t>
                      </a:r>
                      <a:endParaRPr lang="zh-CN" altLang="en-US" sz="2400" b="1"/>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zh-CN" altLang="en-US" sz="2400" b="1"/>
                        <a:t>分块有序表</a:t>
                      </a:r>
                      <a:endParaRPr lang="zh-CN" altLang="en-US" sz="2400" b="1"/>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24230">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zh-CN" altLang="en-US" sz="2400" b="1"/>
                        <a:t>存储结构</a:t>
                      </a:r>
                      <a:endParaRPr lang="zh-CN" altLang="en-US" sz="2400"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spcBef>
                          <a:spcPct val="0"/>
                        </a:spcBef>
                        <a:buClrTx/>
                        <a:buNone/>
                      </a:pPr>
                      <a:r>
                        <a:rPr lang="zh-CN" altLang="en-US" sz="2400" b="1"/>
                        <a:t>顺序存储结构</a:t>
                      </a:r>
                      <a:endParaRPr lang="zh-CN" altLang="en-US" sz="2400" b="1"/>
                    </a:p>
                    <a:p>
                      <a:pPr marL="0" lvl="0" indent="0">
                        <a:spcBef>
                          <a:spcPct val="0"/>
                        </a:spcBef>
                        <a:buClrTx/>
                        <a:buNone/>
                      </a:pPr>
                      <a:r>
                        <a:rPr lang="zh-CN" altLang="en-US" sz="2400" b="1"/>
                        <a:t>线性链表</a:t>
                      </a:r>
                      <a:endParaRPr lang="zh-CN" altLang="en-US" sz="2400" b="1"/>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zh-CN" altLang="en-US" sz="2400" b="1"/>
                        <a:t>顺序存储结构</a:t>
                      </a:r>
                      <a:endParaRPr lang="zh-CN" altLang="en-US" sz="2400" b="1"/>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spcBef>
                          <a:spcPct val="0"/>
                        </a:spcBef>
                        <a:buClrTx/>
                        <a:buNone/>
                      </a:pPr>
                      <a:r>
                        <a:rPr lang="zh-CN" altLang="en-US" sz="2400" b="1"/>
                        <a:t>顺序存储结构</a:t>
                      </a:r>
                      <a:endParaRPr lang="zh-CN" altLang="en-US" sz="2400" b="1"/>
                    </a:p>
                    <a:p>
                      <a:pPr marL="0" lvl="0" indent="0">
                        <a:spcBef>
                          <a:spcPct val="0"/>
                        </a:spcBef>
                        <a:buClrTx/>
                        <a:buNone/>
                      </a:pPr>
                      <a:r>
                        <a:rPr lang="zh-CN" altLang="en-US" sz="2400" b="1"/>
                        <a:t>线性链表</a:t>
                      </a:r>
                      <a:endParaRPr lang="zh-CN" altLang="en-US" sz="2400" b="1"/>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5906" name="标题 635905"/>
          <p:cNvSpPr>
            <a:spLocks noGrp="1"/>
          </p:cNvSpPr>
          <p:nvPr>
            <p:ph type="title"/>
          </p:nvPr>
        </p:nvSpPr>
        <p:spPr>
          <a:xfrm>
            <a:off x="2209800" y="152400"/>
            <a:ext cx="7848600" cy="685800"/>
          </a:xfrm>
        </p:spPr>
        <p:txBody>
          <a:bodyPr lIns="92075" tIns="46038" rIns="92075" bIns="46038" anchor="ctr"/>
          <a:p>
            <a:pPr fontAlgn="base"/>
            <a:r>
              <a:rPr lang="en-US" altLang="x-none" b="1" strike="noStrike" noProof="1" dirty="0">
                <a:latin typeface="Times New Roman" panose="02020603050405020304" pitchFamily="2" charset="0"/>
              </a:rPr>
              <a:t>9.3.1  </a:t>
            </a:r>
            <a:r>
              <a:rPr lang="zh-CN" altLang="en-US" b="1" strike="noStrike" noProof="1" dirty="0">
                <a:latin typeface="楷体_GB2312" pitchFamily="1" charset="-122"/>
                <a:ea typeface="楷体_GB2312" pitchFamily="1" charset="-122"/>
              </a:rPr>
              <a:t>二叉排序树</a:t>
            </a:r>
            <a:r>
              <a:rPr lang="en-US" altLang="x-none" b="1" strike="noStrike" noProof="1" dirty="0">
                <a:latin typeface="Times New Roman" panose="02020603050405020304" pitchFamily="2" charset="0"/>
              </a:rPr>
              <a:t>(BST)</a:t>
            </a:r>
            <a:r>
              <a:rPr lang="zh-CN" altLang="en-US" b="1" strike="noStrike" noProof="1" dirty="0">
                <a:latin typeface="Times New Roman" panose="02020603050405020304" pitchFamily="2" charset="0"/>
                <a:ea typeface="楷体_GB2312" pitchFamily="1" charset="-122"/>
              </a:rPr>
              <a:t>的定义</a:t>
            </a:r>
            <a:endParaRPr lang="zh-CN" altLang="en-US" b="1" strike="noStrike" noProof="1" dirty="0">
              <a:latin typeface="Times New Roman" panose="02020603050405020304" pitchFamily="2" charset="0"/>
              <a:ea typeface="楷体_GB2312" pitchFamily="1" charset="-122"/>
            </a:endParaRPr>
          </a:p>
        </p:txBody>
      </p:sp>
      <p:sp>
        <p:nvSpPr>
          <p:cNvPr id="589826" name="文本占位符 635906"/>
          <p:cNvSpPr>
            <a:spLocks noGrp="1"/>
          </p:cNvSpPr>
          <p:nvPr>
            <p:ph idx="1"/>
          </p:nvPr>
        </p:nvSpPr>
        <p:spPr>
          <a:xfrm>
            <a:off x="1676400" y="1066800"/>
            <a:ext cx="8812213" cy="5602288"/>
          </a:xfrm>
        </p:spPr>
        <p:txBody>
          <a:bodyPr anchor="t"/>
          <a:p>
            <a:pPr marL="0" indent="0">
              <a:lnSpc>
                <a:spcPct val="110000"/>
              </a:lnSpc>
              <a:buNone/>
            </a:pPr>
            <a:r>
              <a:rPr lang="zh-CN" altLang="en-US" sz="2800" b="1" dirty="0">
                <a:latin typeface="宋体" panose="02010600030101010101" pitchFamily="2" charset="-122"/>
              </a:rPr>
              <a:t>    二叉排序树</a:t>
            </a:r>
            <a:r>
              <a:rPr lang="en-US" altLang="x-none" sz="2800" b="1" dirty="0"/>
              <a:t>(Binary Sort Tree</a:t>
            </a:r>
            <a:r>
              <a:rPr lang="zh-CN" altLang="en-US" sz="2800" b="1" dirty="0"/>
              <a:t>或</a:t>
            </a:r>
            <a:r>
              <a:rPr lang="en-US" altLang="x-none" sz="2800" b="1" dirty="0"/>
              <a:t>Binary Search Tree) </a:t>
            </a:r>
            <a:r>
              <a:rPr lang="zh-CN" altLang="en-US" sz="2800" b="1" dirty="0"/>
              <a:t>的定义为</a:t>
            </a:r>
            <a:r>
              <a:rPr lang="zh-CN" altLang="en-US" sz="2800" b="1" dirty="0">
                <a:latin typeface="宋体" panose="02010600030101010101" pitchFamily="2" charset="-122"/>
              </a:rPr>
              <a:t>：二叉排序树或者是空树，或者是满足下列性质的二叉树。</a:t>
            </a:r>
            <a:endParaRPr lang="zh-CN" altLang="en-US" sz="2800" b="1" dirty="0">
              <a:latin typeface="宋体" panose="02010600030101010101" pitchFamily="2" charset="-122"/>
            </a:endParaRPr>
          </a:p>
          <a:p>
            <a:pPr marL="444500" lvl="1" indent="0">
              <a:lnSpc>
                <a:spcPct val="110000"/>
              </a:lnSpc>
              <a:buNone/>
            </a:pPr>
            <a:r>
              <a:rPr lang="en-US" altLang="x-none" b="1" dirty="0"/>
              <a:t>(1) </a:t>
            </a:r>
            <a:r>
              <a:rPr lang="zh-CN" altLang="en-US" b="1" dirty="0">
                <a:latin typeface="宋体" panose="02010600030101010101" pitchFamily="2" charset="-122"/>
              </a:rPr>
              <a:t>：若左子树不为空，则左子树上所有结点的值</a:t>
            </a:r>
            <a:r>
              <a:rPr lang="en-US" altLang="x-none" b="1" dirty="0"/>
              <a:t>(</a:t>
            </a:r>
            <a:r>
              <a:rPr lang="zh-CN" altLang="en-US" b="1" dirty="0"/>
              <a:t>关键字</a:t>
            </a:r>
            <a:r>
              <a:rPr lang="en-US" altLang="x-none" b="1" dirty="0"/>
              <a:t>)</a:t>
            </a:r>
            <a:r>
              <a:rPr lang="zh-CN" altLang="en-US" b="1" dirty="0">
                <a:solidFill>
                  <a:schemeClr val="folHlink"/>
                </a:solidFill>
              </a:rPr>
              <a:t>都小于</a:t>
            </a:r>
            <a:r>
              <a:rPr lang="zh-CN" altLang="en-US" b="1" dirty="0"/>
              <a:t>根结点的值</a:t>
            </a:r>
            <a:r>
              <a:rPr lang="zh-CN" altLang="en-US" b="1" dirty="0">
                <a:latin typeface="宋体" panose="02010600030101010101" pitchFamily="2" charset="-122"/>
              </a:rPr>
              <a:t>；</a:t>
            </a:r>
            <a:endParaRPr lang="zh-CN" altLang="en-US" b="1" dirty="0">
              <a:latin typeface="宋体" panose="02010600030101010101" pitchFamily="2" charset="-122"/>
            </a:endParaRPr>
          </a:p>
          <a:p>
            <a:pPr marL="444500" lvl="1" indent="0">
              <a:lnSpc>
                <a:spcPct val="110000"/>
              </a:lnSpc>
              <a:buNone/>
            </a:pPr>
            <a:r>
              <a:rPr lang="en-US" altLang="x-none" b="1" dirty="0"/>
              <a:t>(2) </a:t>
            </a:r>
            <a:r>
              <a:rPr lang="zh-CN" altLang="en-US" b="1" dirty="0">
                <a:latin typeface="宋体" panose="02010600030101010101" pitchFamily="2" charset="-122"/>
              </a:rPr>
              <a:t>：若右子树不为空，则右子树上所有结点的值</a:t>
            </a:r>
            <a:r>
              <a:rPr lang="en-US" altLang="x-none" b="1" dirty="0"/>
              <a:t>(</a:t>
            </a:r>
            <a:r>
              <a:rPr lang="zh-CN" altLang="en-US" b="1" dirty="0"/>
              <a:t>关键字</a:t>
            </a:r>
            <a:r>
              <a:rPr lang="en-US" altLang="x-none" b="1" dirty="0"/>
              <a:t>)</a:t>
            </a:r>
            <a:r>
              <a:rPr lang="zh-CN" altLang="en-US" b="1" dirty="0">
                <a:solidFill>
                  <a:schemeClr val="folHlink"/>
                </a:solidFill>
              </a:rPr>
              <a:t>都大于</a:t>
            </a:r>
            <a:r>
              <a:rPr lang="zh-CN" altLang="en-US" b="1" dirty="0"/>
              <a:t>根结点的值</a:t>
            </a:r>
            <a:r>
              <a:rPr lang="zh-CN" altLang="en-US" b="1" dirty="0">
                <a:latin typeface="宋体" panose="02010600030101010101" pitchFamily="2" charset="-122"/>
              </a:rPr>
              <a:t>；</a:t>
            </a:r>
            <a:endParaRPr lang="zh-CN" altLang="en-US" b="1" dirty="0">
              <a:latin typeface="宋体" panose="02010600030101010101" pitchFamily="2" charset="-122"/>
            </a:endParaRPr>
          </a:p>
          <a:p>
            <a:pPr marL="444500" lvl="1" indent="0">
              <a:lnSpc>
                <a:spcPct val="110000"/>
              </a:lnSpc>
              <a:buNone/>
            </a:pPr>
            <a:r>
              <a:rPr lang="en-US" altLang="x-none" b="1" dirty="0"/>
              <a:t>(3) </a:t>
            </a:r>
            <a:r>
              <a:rPr lang="zh-CN" altLang="en-US" b="1" dirty="0">
                <a:latin typeface="宋体" panose="02010600030101010101" pitchFamily="2" charset="-122"/>
              </a:rPr>
              <a:t>：左</a:t>
            </a:r>
            <a:r>
              <a:rPr lang="zh-CN" altLang="en-US" b="1" dirty="0"/>
              <a:t>、</a:t>
            </a:r>
            <a:r>
              <a:rPr lang="zh-CN" altLang="en-US" b="1" dirty="0">
                <a:latin typeface="宋体" panose="02010600030101010101" pitchFamily="2" charset="-122"/>
              </a:rPr>
              <a:t>右子树都分别是二叉排序树。</a:t>
            </a:r>
            <a:endParaRPr lang="zh-CN" altLang="en-US" b="1" dirty="0">
              <a:latin typeface="宋体" panose="02010600030101010101" pitchFamily="2" charset="-122"/>
            </a:endParaRPr>
          </a:p>
          <a:p>
            <a:pPr marL="0" indent="0">
              <a:lnSpc>
                <a:spcPct val="110000"/>
              </a:lnSpc>
              <a:buNone/>
            </a:pPr>
            <a:r>
              <a:rPr lang="zh-CN" altLang="en-US" sz="2800" b="1" dirty="0"/>
              <a:t>       </a:t>
            </a:r>
            <a:r>
              <a:rPr lang="zh-CN" altLang="en-US" b="1" dirty="0">
                <a:solidFill>
                  <a:schemeClr val="folHlink"/>
                </a:solidFill>
              </a:rPr>
              <a:t>结论</a:t>
            </a:r>
            <a:r>
              <a:rPr lang="zh-CN" altLang="en-US" b="1" dirty="0">
                <a:latin typeface="宋体" panose="02010600030101010101" pitchFamily="2" charset="-122"/>
              </a:rPr>
              <a:t>：</a:t>
            </a:r>
            <a:r>
              <a:rPr lang="zh-CN" altLang="en-US" sz="2800" b="1" dirty="0">
                <a:latin typeface="宋体" panose="02010600030101010101" pitchFamily="2" charset="-122"/>
              </a:rPr>
              <a:t>若按中序遍历一棵二叉排序树，所得到的结点序列是一个递增序列。</a:t>
            </a:r>
            <a:endParaRPr lang="zh-CN" altLang="en-US" sz="2800" b="1" dirty="0">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    </a:t>
            </a:r>
            <a:r>
              <a:rPr lang="en-US" altLang="x-none" sz="2800" b="1" dirty="0"/>
              <a:t>BST</a:t>
            </a:r>
            <a:r>
              <a:rPr lang="zh-CN" altLang="en-US" sz="2800" b="1" dirty="0">
                <a:latin typeface="宋体" panose="02010600030101010101" pitchFamily="2" charset="-122"/>
              </a:rPr>
              <a:t>仍然可以用二叉链表来存储，如图</a:t>
            </a:r>
            <a:r>
              <a:rPr lang="en-US" altLang="x-none" sz="2800" b="1" dirty="0"/>
              <a:t>9-4</a:t>
            </a:r>
            <a:r>
              <a:rPr lang="zh-CN" altLang="en-US" sz="2800" b="1" dirty="0"/>
              <a:t>所示</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01" name="文本占位符 609281"/>
          <p:cNvSpPr>
            <a:spLocks noGrp="1"/>
          </p:cNvSpPr>
          <p:nvPr>
            <p:ph idx="1"/>
          </p:nvPr>
        </p:nvSpPr>
        <p:spPr>
          <a:xfrm>
            <a:off x="1676400" y="188913"/>
            <a:ext cx="8839200" cy="6084887"/>
          </a:xfrm>
        </p:spPr>
        <p:txBody>
          <a:bodyPr anchor="t"/>
          <a:p>
            <a:pPr marL="0" indent="0">
              <a:lnSpc>
                <a:spcPct val="110000"/>
              </a:lnSpc>
              <a:buNone/>
            </a:pPr>
            <a:r>
              <a:rPr lang="zh-CN" altLang="en-US" sz="2800" b="1" dirty="0"/>
              <a:t>查找有两种基本形式：静态查找和动态查找。</a:t>
            </a:r>
            <a:endParaRPr lang="zh-CN" altLang="en-US" sz="2800" b="1" dirty="0"/>
          </a:p>
          <a:p>
            <a:pPr marL="0" indent="0">
              <a:lnSpc>
                <a:spcPct val="110000"/>
              </a:lnSpc>
              <a:buNone/>
            </a:pPr>
            <a:r>
              <a:rPr lang="zh-CN" altLang="en-US" sz="3600" b="1" dirty="0">
                <a:solidFill>
                  <a:schemeClr val="hlink"/>
                </a:solidFill>
              </a:rPr>
              <a:t>      </a:t>
            </a:r>
            <a:r>
              <a:rPr lang="zh-CN" altLang="en-US" sz="3600" b="1" dirty="0">
                <a:solidFill>
                  <a:schemeClr val="folHlink"/>
                </a:solidFill>
              </a:rPr>
              <a:t>静态查找</a:t>
            </a:r>
            <a:r>
              <a:rPr lang="en-US" altLang="x-none" sz="3600" b="1" dirty="0"/>
              <a:t>(</a:t>
            </a:r>
            <a:r>
              <a:rPr lang="en-US" altLang="x-none" sz="3600" b="1" dirty="0">
                <a:solidFill>
                  <a:schemeClr val="accent1"/>
                </a:solidFill>
              </a:rPr>
              <a:t>Static Search</a:t>
            </a:r>
            <a:r>
              <a:rPr lang="en-US" altLang="x-none" sz="3600" b="1" dirty="0"/>
              <a:t>)</a:t>
            </a:r>
            <a:r>
              <a:rPr lang="zh-CN" altLang="en-US" sz="3600" b="1" dirty="0"/>
              <a:t>：</a:t>
            </a:r>
            <a:r>
              <a:rPr lang="zh-CN" altLang="en-US" sz="2800" b="1" dirty="0"/>
              <a:t>在查找时只对数据元素进行查询或检索，查找表称为静态查找表。</a:t>
            </a:r>
            <a:endParaRPr lang="zh-CN" altLang="en-US" sz="2800" b="1" dirty="0"/>
          </a:p>
          <a:p>
            <a:pPr marL="0" indent="0">
              <a:lnSpc>
                <a:spcPct val="110000"/>
              </a:lnSpc>
              <a:buNone/>
            </a:pPr>
            <a:r>
              <a:rPr lang="zh-CN" altLang="en-US" sz="3600" b="1" dirty="0">
                <a:solidFill>
                  <a:schemeClr val="hlink"/>
                </a:solidFill>
              </a:rPr>
              <a:t>      </a:t>
            </a:r>
            <a:r>
              <a:rPr lang="zh-CN" altLang="en-US" sz="3600" b="1" dirty="0">
                <a:solidFill>
                  <a:schemeClr val="folHlink"/>
                </a:solidFill>
              </a:rPr>
              <a:t>动态查找</a:t>
            </a:r>
            <a:r>
              <a:rPr lang="en-US" altLang="x-none" sz="3600" b="1" dirty="0"/>
              <a:t>(</a:t>
            </a:r>
            <a:r>
              <a:rPr lang="en-US" altLang="x-none" sz="3600" b="1" dirty="0">
                <a:solidFill>
                  <a:schemeClr val="accent1"/>
                </a:solidFill>
              </a:rPr>
              <a:t>Dynamic Search</a:t>
            </a:r>
            <a:r>
              <a:rPr lang="en-US" altLang="x-none" sz="3600" b="1" dirty="0"/>
              <a:t>)</a:t>
            </a:r>
            <a:r>
              <a:rPr lang="zh-CN" altLang="en-US" sz="3600" b="1" dirty="0"/>
              <a:t>：</a:t>
            </a:r>
            <a:r>
              <a:rPr lang="zh-CN" altLang="en-US" sz="2800" b="1" dirty="0"/>
              <a:t>在实施查找的同时，插入查找表中不存在的记录，或从查找表中删除已存在的某个记录，查找表称为动态查找表。</a:t>
            </a:r>
            <a:endParaRPr lang="zh-CN" altLang="en-US" sz="2800" b="1" dirty="0"/>
          </a:p>
          <a:p>
            <a:pPr marL="0" indent="0">
              <a:lnSpc>
                <a:spcPct val="110000"/>
              </a:lnSpc>
              <a:buNone/>
            </a:pPr>
            <a:r>
              <a:rPr lang="zh-CN" altLang="en-US" b="1" dirty="0"/>
              <a:t>       </a:t>
            </a:r>
            <a:r>
              <a:rPr lang="zh-CN" altLang="en-US" sz="2800" b="1" dirty="0"/>
              <a:t>查找的对象是查找表，采用何种查找方法，首先取决于查找表的组织。查找表是记录的集合，而集合中的元素之间是一种完全松散的关系，因此，</a:t>
            </a:r>
            <a:r>
              <a:rPr lang="zh-CN" altLang="en-US" sz="2800" b="1" dirty="0">
                <a:solidFill>
                  <a:schemeClr val="folHlink"/>
                </a:solidFill>
              </a:rPr>
              <a:t>查找表是一种非常灵活的数据结构</a:t>
            </a:r>
            <a:r>
              <a:rPr lang="zh-CN" altLang="en-US" sz="2800" b="1" dirty="0"/>
              <a:t>，</a:t>
            </a:r>
            <a:r>
              <a:rPr lang="zh-CN" altLang="en-US" sz="2800" b="1" dirty="0">
                <a:solidFill>
                  <a:schemeClr val="folHlink"/>
                </a:solidFill>
              </a:rPr>
              <a:t>可以用多种方式来存储</a:t>
            </a:r>
            <a:r>
              <a:rPr lang="zh-CN" altLang="en-US" sz="2800" b="1" dirty="0"/>
              <a:t>。</a:t>
            </a:r>
            <a:endParaRPr lang="zh-CN" altLang="en-US" sz="2800" b="1" dirty="0"/>
          </a:p>
          <a:p>
            <a:pPr marL="0" indent="0">
              <a:lnSpc>
                <a:spcPct val="110000"/>
              </a:lnSpc>
              <a:buNone/>
            </a:pPr>
            <a:r>
              <a:rPr lang="zh-CN" altLang="en-US" sz="2800" b="1" dirty="0"/>
              <a:t>        根据存储结构的不同，查找方法可分为三大类：</a:t>
            </a:r>
            <a:endParaRPr lang="zh-CN" altLang="en-US" sz="28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90849" name="组合 636929"/>
          <p:cNvGrpSpPr/>
          <p:nvPr/>
        </p:nvGrpSpPr>
        <p:grpSpPr>
          <a:xfrm>
            <a:off x="7689850" y="211138"/>
            <a:ext cx="2444750" cy="2246312"/>
            <a:chOff x="0" y="0"/>
            <a:chExt cx="1540" cy="1415"/>
          </a:xfrm>
        </p:grpSpPr>
        <p:sp>
          <p:nvSpPr>
            <p:cNvPr id="636931" name="矩形 636930"/>
            <p:cNvSpPr/>
            <p:nvPr/>
          </p:nvSpPr>
          <p:spPr>
            <a:xfrm>
              <a:off x="176" y="1211"/>
              <a:ext cx="1344" cy="204"/>
            </a:xfrm>
            <a:prstGeom prst="rect">
              <a:avLst/>
            </a:prstGeom>
            <a:noFill/>
            <a:ln w="9525">
              <a:noFill/>
            </a:ln>
          </p:spPr>
          <p:txBody>
            <a:bodyPr wrap="none" anchor="ctr"/>
            <a:p>
              <a:pPr fontAlgn="base"/>
              <a:r>
                <a:rPr lang="zh-CN" altLang="en-US" sz="2000" strike="noStrike" noProof="1" dirty="0">
                  <a:effectLst>
                    <a:outerShdw blurRad="38100" dist="38100" dir="2700000">
                      <a:srgbClr val="000000"/>
                    </a:outerShdw>
                  </a:effectLst>
                  <a:latin typeface="Times New Roman" panose="02020603050405020304" pitchFamily="2" charset="0"/>
                  <a:ea typeface="宋体" panose="02010600030101010101" pitchFamily="2" charset="-122"/>
                  <a:cs typeface="+mn-cs"/>
                </a:rPr>
                <a:t>图</a:t>
              </a:r>
              <a:r>
                <a:rPr lang="en-US" altLang="x-none" sz="2000" strike="noStrike" noProof="1" dirty="0">
                  <a:effectLst>
                    <a:outerShdw blurRad="38100" dist="38100" dir="2700000">
                      <a:srgbClr val="000000"/>
                    </a:outerShdw>
                  </a:effectLst>
                  <a:latin typeface="Times New Roman" panose="02020603050405020304" pitchFamily="2" charset="0"/>
                  <a:ea typeface="宋体" panose="02010600030101010101" pitchFamily="2" charset="-122"/>
                  <a:cs typeface="+mn-cs"/>
                </a:rPr>
                <a:t>9-4  </a:t>
              </a:r>
              <a:r>
                <a:rPr lang="zh-CN" altLang="en-US" sz="2000" b="1" strike="noStrike" noProof="1" dirty="0">
                  <a:effectLst>
                    <a:outerShdw blurRad="38100" dist="38100" dir="2700000">
                      <a:srgbClr val="000000"/>
                    </a:outerShdw>
                  </a:effectLst>
                  <a:latin typeface="宋体" panose="02010600030101010101" pitchFamily="2" charset="-122"/>
                  <a:ea typeface="宋体" panose="02010600030101010101" pitchFamily="2" charset="-122"/>
                  <a:cs typeface="+mn-cs"/>
                </a:rPr>
                <a:t>二叉排序树</a:t>
              </a:r>
              <a:endParaRPr lang="zh-CN" altLang="en-US" sz="2000" b="1" strike="noStrike" noProof="1" dirty="0">
                <a:effectLst>
                  <a:outerShdw blurRad="38100" dist="38100" dir="2700000">
                    <a:srgbClr val="000000"/>
                  </a:outerShdw>
                </a:effectLst>
                <a:latin typeface="宋体" panose="02010600030101010101" pitchFamily="2" charset="-122"/>
              </a:endParaRPr>
            </a:p>
          </p:txBody>
        </p:sp>
        <p:grpSp>
          <p:nvGrpSpPr>
            <p:cNvPr id="590851" name="组合 636931"/>
            <p:cNvGrpSpPr/>
            <p:nvPr/>
          </p:nvGrpSpPr>
          <p:grpSpPr>
            <a:xfrm>
              <a:off x="0" y="0"/>
              <a:ext cx="1540" cy="1070"/>
              <a:chOff x="0" y="0"/>
              <a:chExt cx="1540" cy="1070"/>
            </a:xfrm>
          </p:grpSpPr>
          <p:sp>
            <p:nvSpPr>
              <p:cNvPr id="590852" name="椭圆 636932"/>
              <p:cNvSpPr/>
              <p:nvPr/>
            </p:nvSpPr>
            <p:spPr>
              <a:xfrm>
                <a:off x="621" y="0"/>
                <a:ext cx="340"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16</a:t>
                </a:r>
                <a:endParaRPr lang="en-US" altLang="x-none" sz="2400" dirty="0">
                  <a:latin typeface="Times New Roman" panose="02020603050405020304" pitchFamily="2" charset="0"/>
                  <a:ea typeface="宋体" panose="02010600030101010101" pitchFamily="2" charset="-122"/>
                </a:endParaRPr>
              </a:p>
            </p:txBody>
          </p:sp>
          <p:sp>
            <p:nvSpPr>
              <p:cNvPr id="590853" name="椭圆 636933"/>
              <p:cNvSpPr/>
              <p:nvPr/>
            </p:nvSpPr>
            <p:spPr>
              <a:xfrm>
                <a:off x="909" y="424"/>
                <a:ext cx="340"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24</a:t>
                </a:r>
                <a:endParaRPr lang="en-US" altLang="x-none" sz="2400" dirty="0">
                  <a:latin typeface="Times New Roman" panose="02020603050405020304" pitchFamily="2" charset="0"/>
                  <a:ea typeface="宋体" panose="02010600030101010101" pitchFamily="2" charset="-122"/>
                </a:endParaRPr>
              </a:p>
            </p:txBody>
          </p:sp>
          <p:sp>
            <p:nvSpPr>
              <p:cNvPr id="590854" name="椭圆 636934"/>
              <p:cNvSpPr/>
              <p:nvPr/>
            </p:nvSpPr>
            <p:spPr>
              <a:xfrm>
                <a:off x="1200" y="819"/>
                <a:ext cx="340"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27</a:t>
                </a:r>
                <a:endParaRPr lang="en-US" altLang="x-none" sz="2400" dirty="0">
                  <a:latin typeface="Times New Roman" panose="02020603050405020304" pitchFamily="2" charset="0"/>
                  <a:ea typeface="宋体" panose="02010600030101010101" pitchFamily="2" charset="-122"/>
                </a:endParaRPr>
              </a:p>
            </p:txBody>
          </p:sp>
          <p:sp>
            <p:nvSpPr>
              <p:cNvPr id="590855" name="椭圆 636935"/>
              <p:cNvSpPr/>
              <p:nvPr/>
            </p:nvSpPr>
            <p:spPr>
              <a:xfrm>
                <a:off x="280" y="424"/>
                <a:ext cx="340"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12</a:t>
                </a:r>
                <a:endParaRPr lang="en-US" altLang="x-none" sz="2400" dirty="0">
                  <a:latin typeface="Times New Roman" panose="02020603050405020304" pitchFamily="2" charset="0"/>
                  <a:ea typeface="宋体" panose="02010600030101010101" pitchFamily="2" charset="-122"/>
                </a:endParaRPr>
              </a:p>
            </p:txBody>
          </p:sp>
          <p:sp>
            <p:nvSpPr>
              <p:cNvPr id="590856" name="椭圆 636936"/>
              <p:cNvSpPr/>
              <p:nvPr/>
            </p:nvSpPr>
            <p:spPr>
              <a:xfrm>
                <a:off x="0" y="840"/>
                <a:ext cx="340"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4</a:t>
                </a:r>
                <a:endParaRPr lang="en-US" altLang="x-none" sz="2400" dirty="0">
                  <a:latin typeface="Times New Roman" panose="02020603050405020304" pitchFamily="2" charset="0"/>
                  <a:ea typeface="宋体" panose="02010600030101010101" pitchFamily="2" charset="-122"/>
                </a:endParaRPr>
              </a:p>
            </p:txBody>
          </p:sp>
          <p:sp>
            <p:nvSpPr>
              <p:cNvPr id="590857" name="椭圆 636937"/>
              <p:cNvSpPr/>
              <p:nvPr/>
            </p:nvSpPr>
            <p:spPr>
              <a:xfrm>
                <a:off x="416" y="829"/>
                <a:ext cx="340"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15</a:t>
                </a:r>
                <a:endParaRPr lang="en-US" altLang="x-none" sz="2400" dirty="0">
                  <a:latin typeface="Times New Roman" panose="02020603050405020304" pitchFamily="2" charset="0"/>
                  <a:ea typeface="宋体" panose="02010600030101010101" pitchFamily="2" charset="-122"/>
                </a:endParaRPr>
              </a:p>
            </p:txBody>
          </p:sp>
          <p:sp>
            <p:nvSpPr>
              <p:cNvPr id="590858" name="直接连接符 636938"/>
              <p:cNvSpPr/>
              <p:nvPr/>
            </p:nvSpPr>
            <p:spPr>
              <a:xfrm flipH="1">
                <a:off x="200" y="624"/>
                <a:ext cx="136" cy="227"/>
              </a:xfrm>
              <a:prstGeom prst="line">
                <a:avLst/>
              </a:prstGeom>
              <a:ln w="9525" cap="flat" cmpd="sng">
                <a:solidFill>
                  <a:schemeClr val="tx1"/>
                </a:solidFill>
                <a:prstDash val="solid"/>
                <a:round/>
                <a:headEnd type="none" w="med" len="med"/>
                <a:tailEnd type="none" w="med" len="med"/>
              </a:ln>
            </p:spPr>
          </p:sp>
          <p:sp>
            <p:nvSpPr>
              <p:cNvPr id="590859" name="直接连接符 636939"/>
              <p:cNvSpPr/>
              <p:nvPr/>
            </p:nvSpPr>
            <p:spPr>
              <a:xfrm>
                <a:off x="461" y="648"/>
                <a:ext cx="95" cy="181"/>
              </a:xfrm>
              <a:prstGeom prst="line">
                <a:avLst/>
              </a:prstGeom>
              <a:ln w="9525" cap="flat" cmpd="sng">
                <a:solidFill>
                  <a:schemeClr val="tx1"/>
                </a:solidFill>
                <a:prstDash val="solid"/>
                <a:round/>
                <a:headEnd type="none" w="med" len="med"/>
                <a:tailEnd type="none" w="med" len="med"/>
              </a:ln>
            </p:spPr>
          </p:sp>
          <p:sp>
            <p:nvSpPr>
              <p:cNvPr id="590860" name="直接连接符 636940"/>
              <p:cNvSpPr/>
              <p:nvPr/>
            </p:nvSpPr>
            <p:spPr>
              <a:xfrm>
                <a:off x="1184" y="624"/>
                <a:ext cx="144" cy="192"/>
              </a:xfrm>
              <a:prstGeom prst="line">
                <a:avLst/>
              </a:prstGeom>
              <a:ln w="9525" cap="flat" cmpd="sng">
                <a:solidFill>
                  <a:schemeClr val="tx1"/>
                </a:solidFill>
                <a:prstDash val="solid"/>
                <a:round/>
                <a:headEnd type="none" w="med" len="med"/>
                <a:tailEnd type="none" w="med" len="med"/>
              </a:ln>
            </p:spPr>
          </p:sp>
          <p:sp>
            <p:nvSpPr>
              <p:cNvPr id="590861" name="直接连接符 636941"/>
              <p:cNvSpPr/>
              <p:nvPr/>
            </p:nvSpPr>
            <p:spPr>
              <a:xfrm>
                <a:off x="880" y="200"/>
                <a:ext cx="159" cy="227"/>
              </a:xfrm>
              <a:prstGeom prst="line">
                <a:avLst/>
              </a:prstGeom>
              <a:ln w="9525" cap="flat" cmpd="sng">
                <a:solidFill>
                  <a:schemeClr val="tx1"/>
                </a:solidFill>
                <a:prstDash val="solid"/>
                <a:round/>
                <a:headEnd type="none" w="med" len="med"/>
                <a:tailEnd type="none" w="med" len="med"/>
              </a:ln>
            </p:spPr>
          </p:sp>
          <p:sp>
            <p:nvSpPr>
              <p:cNvPr id="590862" name="直接连接符 636942"/>
              <p:cNvSpPr/>
              <p:nvPr/>
            </p:nvSpPr>
            <p:spPr>
              <a:xfrm flipH="1">
                <a:off x="520" y="208"/>
                <a:ext cx="181" cy="227"/>
              </a:xfrm>
              <a:prstGeom prst="line">
                <a:avLst/>
              </a:prstGeom>
              <a:ln w="9525" cap="flat" cmpd="sng">
                <a:solidFill>
                  <a:schemeClr val="tx1"/>
                </a:solidFill>
                <a:prstDash val="solid"/>
                <a:round/>
                <a:headEnd type="none" w="med" len="med"/>
                <a:tailEnd type="none" w="med" len="med"/>
              </a:ln>
            </p:spPr>
          </p:sp>
          <p:sp>
            <p:nvSpPr>
              <p:cNvPr id="590863" name="椭圆 636943"/>
              <p:cNvSpPr/>
              <p:nvPr/>
            </p:nvSpPr>
            <p:spPr>
              <a:xfrm>
                <a:off x="796" y="843"/>
                <a:ext cx="340"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18</a:t>
                </a:r>
                <a:endParaRPr lang="en-US" altLang="x-none" sz="2400" dirty="0">
                  <a:latin typeface="Times New Roman" panose="02020603050405020304" pitchFamily="2" charset="0"/>
                  <a:ea typeface="宋体" panose="02010600030101010101" pitchFamily="2" charset="-122"/>
                </a:endParaRPr>
              </a:p>
            </p:txBody>
          </p:sp>
          <p:sp>
            <p:nvSpPr>
              <p:cNvPr id="590864" name="直接连接符 636944"/>
              <p:cNvSpPr/>
              <p:nvPr/>
            </p:nvSpPr>
            <p:spPr>
              <a:xfrm flipH="1">
                <a:off x="964" y="651"/>
                <a:ext cx="113" cy="181"/>
              </a:xfrm>
              <a:prstGeom prst="line">
                <a:avLst/>
              </a:prstGeom>
              <a:ln w="9525" cap="flat" cmpd="sng">
                <a:solidFill>
                  <a:schemeClr val="tx1"/>
                </a:solidFill>
                <a:prstDash val="solid"/>
                <a:round/>
                <a:headEnd type="none" w="med" len="med"/>
                <a:tailEnd type="none" w="med" len="med"/>
              </a:ln>
            </p:spPr>
          </p:sp>
        </p:grpSp>
      </p:grpSp>
      <p:sp>
        <p:nvSpPr>
          <p:cNvPr id="590865" name="矩形 636945"/>
          <p:cNvSpPr/>
          <p:nvPr/>
        </p:nvSpPr>
        <p:spPr>
          <a:xfrm>
            <a:off x="1676400" y="152400"/>
            <a:ext cx="5791200" cy="3048000"/>
          </a:xfrm>
          <a:prstGeom prst="rect">
            <a:avLst/>
          </a:prstGeom>
          <a:noFill/>
          <a:ln w="9525">
            <a:noFill/>
          </a:ln>
        </p:spPr>
        <p:txBody>
          <a:bodyPr anchor="t"/>
          <a:p>
            <a:pPr eaLnBrk="0" hangingPunct="0">
              <a:spcBef>
                <a:spcPct val="20000"/>
              </a:spcBef>
            </a:pPr>
            <a:r>
              <a:rPr lang="zh-CN" altLang="en-US" sz="2800" b="1" dirty="0">
                <a:latin typeface="Times New Roman" panose="02020603050405020304" pitchFamily="2" charset="0"/>
                <a:ea typeface="宋体" panose="02010600030101010101" pitchFamily="2" charset="-122"/>
              </a:rPr>
              <a:t>结点类型定义如下</a:t>
            </a:r>
            <a:r>
              <a:rPr lang="zh-CN" altLang="en-US"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 </a:t>
            </a:r>
            <a:endParaRPr lang="zh-CN" altLang="en-US" sz="2800" b="1" dirty="0">
              <a:latin typeface="Times New Roman" panose="02020603050405020304" pitchFamily="2" charset="0"/>
              <a:ea typeface="宋体" panose="02010600030101010101" pitchFamily="2" charset="-122"/>
            </a:endParaRPr>
          </a:p>
          <a:p>
            <a:pPr eaLnBrk="0" hangingPunct="0">
              <a:spcBef>
                <a:spcPct val="20000"/>
              </a:spcBef>
            </a:pPr>
            <a:r>
              <a:rPr lang="en-US" altLang="x-none" sz="2800" b="1" dirty="0">
                <a:latin typeface="Times New Roman" panose="02020603050405020304" pitchFamily="2" charset="0"/>
                <a:ea typeface="宋体" panose="02010600030101010101" pitchFamily="2" charset="-122"/>
              </a:rPr>
              <a:t>typedef  struct  Node</a:t>
            </a:r>
            <a:endParaRPr lang="en-US" altLang="x-none" sz="2800" b="1" dirty="0">
              <a:latin typeface="Times New Roman" panose="02020603050405020304" pitchFamily="2" charset="0"/>
              <a:ea typeface="宋体" panose="02010600030101010101" pitchFamily="2" charset="-122"/>
            </a:endParaRPr>
          </a:p>
          <a:p>
            <a:pPr marL="355600" lvl="1" indent="0" eaLnBrk="0" hangingPunct="0">
              <a:spcBef>
                <a:spcPct val="20000"/>
              </a:spcBef>
            </a:pPr>
            <a:r>
              <a:rPr lang="en-US" altLang="x-none" sz="2800" b="1" dirty="0">
                <a:latin typeface="Times New Roman" panose="02020603050405020304" pitchFamily="2" charset="0"/>
                <a:ea typeface="宋体" panose="02010600030101010101" pitchFamily="2" charset="-122"/>
              </a:rPr>
              <a:t>{  KeyType  key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关键字域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723900" lvl="2" indent="0" eaLnBrk="0" hangingPunct="0">
              <a:spcBef>
                <a:spcPct val="20000"/>
              </a:spcBef>
            </a:pPr>
            <a:r>
              <a:rPr lang="en-US" altLang="x-none" sz="28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其它数据域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723900" lvl="2" indent="0" eaLnBrk="0" hangingPunct="0">
              <a:spcBef>
                <a:spcPct val="20000"/>
              </a:spcBef>
            </a:pPr>
            <a:r>
              <a:rPr lang="en-US" altLang="x-none" sz="2800" b="1" dirty="0">
                <a:latin typeface="Times New Roman" panose="02020603050405020304" pitchFamily="2" charset="0"/>
                <a:ea typeface="宋体" panose="02010600030101010101" pitchFamily="2" charset="-122"/>
              </a:rPr>
              <a:t>struct  Node  *Lchild , *Rchild ;</a:t>
            </a:r>
            <a:endParaRPr lang="en-US" altLang="x-none" sz="2800" b="1" dirty="0">
              <a:latin typeface="Times New Roman" panose="02020603050405020304" pitchFamily="2" charset="0"/>
              <a:ea typeface="宋体" panose="02010600030101010101" pitchFamily="2" charset="-122"/>
            </a:endParaRPr>
          </a:p>
          <a:p>
            <a:pPr marL="355600" lvl="1" indent="0" eaLnBrk="0" hangingPunct="0">
              <a:spcBef>
                <a:spcPct val="20000"/>
              </a:spcBef>
            </a:pPr>
            <a:r>
              <a:rPr lang="en-US" altLang="x-none" sz="2800" b="1" dirty="0">
                <a:latin typeface="Times New Roman" panose="02020603050405020304" pitchFamily="2" charset="0"/>
                <a:ea typeface="宋体" panose="02010600030101010101" pitchFamily="2" charset="-122"/>
              </a:rPr>
              <a:t>}BSTNode ;</a:t>
            </a:r>
            <a:r>
              <a:rPr lang="en-US" altLang="x-none" sz="2400" b="1" dirty="0">
                <a:latin typeface="Times New Roman" panose="02020603050405020304" pitchFamily="2" charset="0"/>
                <a:ea typeface="宋体" panose="02010600030101010101" pitchFamily="2" charset="-122"/>
              </a:rPr>
              <a:t> </a:t>
            </a:r>
            <a:endParaRPr lang="en-US" altLang="x-none" sz="2400" b="1" dirty="0">
              <a:latin typeface="Times New Roman" panose="02020603050405020304" pitchFamily="2" charset="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7954" name="标题 637953"/>
          <p:cNvSpPr>
            <a:spLocks noGrp="1"/>
          </p:cNvSpPr>
          <p:nvPr>
            <p:ph type="title"/>
          </p:nvPr>
        </p:nvSpPr>
        <p:spPr>
          <a:xfrm>
            <a:off x="2643188" y="188913"/>
            <a:ext cx="5757863" cy="685800"/>
          </a:xfrm>
        </p:spPr>
        <p:txBody>
          <a:bodyPr lIns="92075" tIns="46038" rIns="92075" bIns="46038" anchor="ctr"/>
          <a:p>
            <a:pPr fontAlgn="base"/>
            <a:r>
              <a:rPr lang="en-US" altLang="x-none" b="1" strike="noStrike" noProof="1" dirty="0">
                <a:latin typeface="Times New Roman" panose="02020603050405020304" pitchFamily="2" charset="0"/>
              </a:rPr>
              <a:t>9.3.2   BST</a:t>
            </a:r>
            <a:r>
              <a:rPr lang="zh-CN" altLang="en-US" b="1" strike="noStrike" noProof="1" dirty="0">
                <a:latin typeface="楷体_GB2312" pitchFamily="1" charset="-122"/>
                <a:ea typeface="楷体_GB2312" pitchFamily="1" charset="-122"/>
              </a:rPr>
              <a:t>树的查找</a:t>
            </a:r>
            <a:endParaRPr lang="zh-CN" altLang="en-US" b="1" strike="noStrike" noProof="1" dirty="0">
              <a:latin typeface="楷体_GB2312" pitchFamily="1" charset="-122"/>
              <a:ea typeface="楷体_GB2312" pitchFamily="1" charset="-122"/>
            </a:endParaRPr>
          </a:p>
        </p:txBody>
      </p:sp>
      <p:sp>
        <p:nvSpPr>
          <p:cNvPr id="637955" name="文本占位符 637954"/>
          <p:cNvSpPr>
            <a:spLocks noGrp="1"/>
          </p:cNvSpPr>
          <p:nvPr>
            <p:ph idx="1"/>
          </p:nvPr>
        </p:nvSpPr>
        <p:spPr>
          <a:xfrm>
            <a:off x="1676400" y="981075"/>
            <a:ext cx="8839200" cy="4895850"/>
          </a:xfrm>
        </p:spPr>
        <p:txBody>
          <a:bodyPr/>
          <a:p>
            <a:pPr marL="0" indent="0" fontAlgn="base">
              <a:lnSpc>
                <a:spcPct val="110000"/>
              </a:lnSpc>
              <a:buNone/>
            </a:pPr>
            <a:r>
              <a:rPr lang="en-US" altLang="x-none" sz="4400" b="1" strike="noStrike" noProof="1" dirty="0">
                <a:solidFill>
                  <a:schemeClr val="folHlink"/>
                </a:solidFill>
              </a:rPr>
              <a:t>1  </a:t>
            </a:r>
            <a:r>
              <a:rPr lang="zh-CN" altLang="en-US" sz="4400" b="1" strike="noStrike" noProof="1" dirty="0">
                <a:solidFill>
                  <a:schemeClr val="folHlink"/>
                </a:solidFill>
                <a:ea typeface="楷体_GB2312" pitchFamily="1" charset="-122"/>
              </a:rPr>
              <a:t>查找思想</a:t>
            </a:r>
            <a:endParaRPr lang="zh-CN" altLang="en-US" sz="4400" b="1" strike="noStrike" noProof="1" dirty="0">
              <a:solidFill>
                <a:schemeClr val="folHlink"/>
              </a:solidFill>
              <a:ea typeface="楷体_GB2312" pitchFamily="1" charset="-122"/>
            </a:endParaRPr>
          </a:p>
          <a:p>
            <a:pPr marL="0" indent="0" fontAlgn="base">
              <a:lnSpc>
                <a:spcPct val="110000"/>
              </a:lnSpc>
              <a:buNone/>
            </a:pPr>
            <a:r>
              <a:rPr lang="zh-CN" altLang="en-US" sz="3600" b="1" strike="noStrike" noProof="1" dirty="0">
                <a:solidFill>
                  <a:schemeClr val="tx2"/>
                </a:solidFill>
                <a:effectLst>
                  <a:outerShdw blurRad="38100" dist="38100" dir="2700000">
                    <a:srgbClr val="000000"/>
                  </a:outerShdw>
                </a:effectLst>
              </a:rPr>
              <a:t>      </a:t>
            </a:r>
            <a:r>
              <a:rPr lang="zh-CN" altLang="en-US" sz="2800" b="1" strike="noStrike" noProof="1" dirty="0"/>
              <a:t>首先将给定的</a:t>
            </a:r>
            <a:r>
              <a:rPr lang="en-US" altLang="x-none" sz="2800" b="1" strike="noStrike" noProof="1" dirty="0"/>
              <a:t>K</a:t>
            </a:r>
            <a:r>
              <a:rPr lang="zh-CN" altLang="en-US" sz="2800" b="1" strike="noStrike" noProof="1" dirty="0"/>
              <a:t>值与</a:t>
            </a:r>
            <a:r>
              <a:rPr lang="zh-CN" altLang="en-US" sz="2800" b="1" strike="noStrike" noProof="1" dirty="0">
                <a:latin typeface="宋体" panose="02010600030101010101" pitchFamily="2" charset="-122"/>
              </a:rPr>
              <a:t>二叉排序树的根结点的</a:t>
            </a:r>
            <a:r>
              <a:rPr lang="zh-CN" altLang="en-US" sz="2800" b="1" strike="noStrike" noProof="1" dirty="0"/>
              <a:t>关键字进行比较：若</a:t>
            </a:r>
            <a:r>
              <a:rPr lang="zh-CN" altLang="en-US" sz="2800" b="1" strike="noStrike" noProof="1" dirty="0">
                <a:solidFill>
                  <a:schemeClr val="folHlink"/>
                </a:solidFill>
              </a:rPr>
              <a:t>相等</a:t>
            </a:r>
            <a:r>
              <a:rPr lang="zh-CN" altLang="en-US" sz="2800" b="1" strike="noStrike" noProof="1" dirty="0"/>
              <a:t>： 则查找成功；</a:t>
            </a:r>
            <a:endParaRPr lang="zh-CN" altLang="en-US" sz="2800" b="1" strike="noStrike" noProof="1" dirty="0"/>
          </a:p>
          <a:p>
            <a:pPr marL="533400" lvl="1" indent="0" fontAlgn="base">
              <a:lnSpc>
                <a:spcPct val="110000"/>
              </a:lnSpc>
              <a:buNone/>
            </a:pPr>
            <a:r>
              <a:rPr lang="zh-CN" altLang="en-US" b="1" strike="noStrike" noProof="1" dirty="0"/>
              <a:t>①</a:t>
            </a:r>
            <a:r>
              <a:rPr lang="zh-CN" altLang="en-US" b="1" strike="noStrike" noProof="1" dirty="0">
                <a:solidFill>
                  <a:schemeClr val="folHlink"/>
                </a:solidFill>
                <a:latin typeface="宋体" panose="02010600030101010101" pitchFamily="2" charset="-122"/>
              </a:rPr>
              <a:t> </a:t>
            </a:r>
            <a:r>
              <a:rPr lang="zh-CN" altLang="en-US" b="1" strike="noStrike" noProof="1" dirty="0"/>
              <a:t>给定的</a:t>
            </a:r>
            <a:r>
              <a:rPr lang="en-US" altLang="x-none" b="1" strike="noStrike" noProof="1" dirty="0"/>
              <a:t>K</a:t>
            </a:r>
            <a:r>
              <a:rPr lang="zh-CN" altLang="en-US" b="1" strike="noStrike" noProof="1" dirty="0"/>
              <a:t>值</a:t>
            </a:r>
            <a:r>
              <a:rPr lang="zh-CN" altLang="en-US" b="1" strike="noStrike" noProof="1" dirty="0">
                <a:solidFill>
                  <a:schemeClr val="folHlink"/>
                </a:solidFill>
              </a:rPr>
              <a:t>小于</a:t>
            </a:r>
            <a:r>
              <a:rPr lang="en-US" altLang="x-none" b="1" strike="noStrike" noProof="1" dirty="0"/>
              <a:t>BST</a:t>
            </a:r>
            <a:r>
              <a:rPr lang="zh-CN" altLang="en-US" b="1" strike="noStrike" noProof="1" dirty="0">
                <a:latin typeface="宋体" panose="02010600030101010101" pitchFamily="2" charset="-122"/>
              </a:rPr>
              <a:t>的根结点的</a:t>
            </a:r>
            <a:r>
              <a:rPr lang="zh-CN" altLang="en-US" b="1" strike="noStrike" noProof="1" dirty="0"/>
              <a:t>关键字：继续在该</a:t>
            </a:r>
            <a:r>
              <a:rPr lang="zh-CN" altLang="en-US" b="1" strike="noStrike" noProof="1" dirty="0">
                <a:latin typeface="宋体" panose="02010600030101010101" pitchFamily="2" charset="-122"/>
              </a:rPr>
              <a:t>结点的</a:t>
            </a:r>
            <a:r>
              <a:rPr lang="zh-CN" altLang="en-US" b="1" strike="noStrike" noProof="1" dirty="0">
                <a:solidFill>
                  <a:schemeClr val="folHlink"/>
                </a:solidFill>
                <a:latin typeface="宋体" panose="02010600030101010101" pitchFamily="2" charset="-122"/>
              </a:rPr>
              <a:t>左子树</a:t>
            </a:r>
            <a:r>
              <a:rPr lang="zh-CN" altLang="en-US" b="1" strike="noStrike" noProof="1" dirty="0">
                <a:latin typeface="宋体" panose="02010600030101010101" pitchFamily="2" charset="-122"/>
              </a:rPr>
              <a:t>上进行查找</a:t>
            </a:r>
            <a:r>
              <a:rPr lang="zh-CN" altLang="en-US" b="1" strike="noStrike" noProof="1" dirty="0"/>
              <a:t>；</a:t>
            </a:r>
            <a:endParaRPr lang="zh-CN" altLang="en-US" b="1" strike="noStrike" noProof="1" dirty="0"/>
          </a:p>
          <a:p>
            <a:pPr marL="533400" lvl="1" indent="0" fontAlgn="base">
              <a:lnSpc>
                <a:spcPct val="110000"/>
              </a:lnSpc>
              <a:buNone/>
            </a:pPr>
            <a:r>
              <a:rPr lang="zh-CN" altLang="en-US" b="1" strike="noStrike" noProof="1" dirty="0"/>
              <a:t>②   给定的</a:t>
            </a:r>
            <a:r>
              <a:rPr lang="en-US" altLang="x-none" b="1" strike="noStrike" noProof="1" dirty="0"/>
              <a:t>K</a:t>
            </a:r>
            <a:r>
              <a:rPr lang="zh-CN" altLang="en-US" b="1" strike="noStrike" noProof="1" dirty="0"/>
              <a:t>值</a:t>
            </a:r>
            <a:r>
              <a:rPr lang="zh-CN" altLang="en-US" b="1" strike="noStrike" noProof="1" dirty="0">
                <a:solidFill>
                  <a:schemeClr val="folHlink"/>
                </a:solidFill>
              </a:rPr>
              <a:t>大于</a:t>
            </a:r>
            <a:r>
              <a:rPr lang="en-US" altLang="x-none" b="1" strike="noStrike" noProof="1" dirty="0"/>
              <a:t>BST</a:t>
            </a:r>
            <a:r>
              <a:rPr lang="zh-CN" altLang="en-US" b="1" strike="noStrike" noProof="1" dirty="0">
                <a:latin typeface="宋体" panose="02010600030101010101" pitchFamily="2" charset="-122"/>
              </a:rPr>
              <a:t>的根结点的</a:t>
            </a:r>
            <a:r>
              <a:rPr lang="zh-CN" altLang="en-US" b="1" strike="noStrike" noProof="1" dirty="0"/>
              <a:t>关键字：继续在该</a:t>
            </a:r>
            <a:r>
              <a:rPr lang="zh-CN" altLang="en-US" b="1" strike="noStrike" noProof="1" dirty="0">
                <a:latin typeface="宋体" panose="02010600030101010101" pitchFamily="2" charset="-122"/>
              </a:rPr>
              <a:t>结点的</a:t>
            </a:r>
            <a:r>
              <a:rPr lang="zh-CN" altLang="en-US" b="1" strike="noStrike" noProof="1" dirty="0">
                <a:solidFill>
                  <a:schemeClr val="folHlink"/>
                </a:solidFill>
                <a:latin typeface="宋体" panose="02010600030101010101" pitchFamily="2" charset="-122"/>
              </a:rPr>
              <a:t>右子树</a:t>
            </a:r>
            <a:r>
              <a:rPr lang="zh-CN" altLang="en-US" b="1" strike="noStrike" noProof="1" dirty="0">
                <a:latin typeface="宋体" panose="02010600030101010101" pitchFamily="2" charset="-122"/>
              </a:rPr>
              <a:t>上进行查找</a:t>
            </a:r>
            <a:r>
              <a:rPr lang="zh-CN" altLang="en-US" b="1" strike="noStrike" noProof="1" dirty="0"/>
              <a:t>。</a:t>
            </a:r>
            <a:endParaRPr lang="zh-CN" altLang="en-US" b="1" strike="noStrike" noProof="1" dirty="0"/>
          </a:p>
          <a:p>
            <a:pPr marL="0" indent="0" fontAlgn="base">
              <a:lnSpc>
                <a:spcPct val="110000"/>
              </a:lnSpc>
              <a:buNone/>
            </a:pPr>
            <a:r>
              <a:rPr lang="en-US" altLang="x-none" sz="4000" b="1" strike="noStrike" noProof="1" dirty="0">
                <a:solidFill>
                  <a:schemeClr val="folHlink"/>
                </a:solidFill>
              </a:rPr>
              <a:t>2   </a:t>
            </a:r>
            <a:r>
              <a:rPr lang="zh-CN" altLang="en-US" sz="4000" b="1" strike="noStrike" noProof="1" dirty="0">
                <a:solidFill>
                  <a:schemeClr val="folHlink"/>
                </a:solidFill>
                <a:ea typeface="楷体_GB2312" pitchFamily="1" charset="-122"/>
              </a:rPr>
              <a:t>算法实现</a:t>
            </a:r>
            <a:endParaRPr lang="zh-CN" altLang="en-US" sz="4000" b="1" strike="noStrike" noProof="1" dirty="0">
              <a:solidFill>
                <a:schemeClr val="folHlink"/>
              </a:solidFill>
              <a:ea typeface="楷体_GB2312" pitchFamily="1"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2897" name="文本占位符 638977"/>
          <p:cNvSpPr>
            <a:spLocks noGrp="1"/>
          </p:cNvSpPr>
          <p:nvPr>
            <p:ph idx="1"/>
          </p:nvPr>
        </p:nvSpPr>
        <p:spPr>
          <a:xfrm>
            <a:off x="1676400" y="152400"/>
            <a:ext cx="8839200" cy="5653088"/>
          </a:xfrm>
        </p:spPr>
        <p:txBody>
          <a:bodyPr anchor="t"/>
          <a:p>
            <a:pPr marL="0" indent="0">
              <a:lnSpc>
                <a:spcPct val="110000"/>
              </a:lnSpc>
              <a:buNone/>
            </a:pPr>
            <a:r>
              <a:rPr lang="zh-CN" altLang="en-US" b="1" dirty="0">
                <a:solidFill>
                  <a:schemeClr val="folHlink"/>
                </a:solidFill>
              </a:rPr>
              <a:t>⑴  递归算法</a:t>
            </a:r>
            <a:endParaRPr lang="zh-CN" altLang="en-US" b="1" dirty="0">
              <a:solidFill>
                <a:schemeClr val="folHlink"/>
              </a:solidFill>
            </a:endParaRPr>
          </a:p>
          <a:p>
            <a:pPr marL="0" indent="0">
              <a:lnSpc>
                <a:spcPct val="110000"/>
              </a:lnSpc>
              <a:buNone/>
            </a:pPr>
            <a:r>
              <a:rPr lang="en-US" altLang="x-none" sz="2800" b="1" dirty="0"/>
              <a:t>BSTNode *BST_Serach(BSTNode *T , KeyType key)</a:t>
            </a:r>
            <a:endParaRPr lang="en-US" altLang="x-none" sz="2800" b="1" dirty="0"/>
          </a:p>
          <a:p>
            <a:pPr marL="355600" lvl="1" indent="0">
              <a:lnSpc>
                <a:spcPct val="110000"/>
              </a:lnSpc>
              <a:buNone/>
            </a:pPr>
            <a:r>
              <a:rPr lang="en-US" altLang="x-none" b="1" dirty="0"/>
              <a:t>{  if (T==NULL)  return(NULL) ;</a:t>
            </a:r>
            <a:endParaRPr lang="en-US" altLang="x-none" b="1" dirty="0"/>
          </a:p>
          <a:p>
            <a:pPr marL="723900" lvl="2" indent="0">
              <a:lnSpc>
                <a:spcPct val="110000"/>
              </a:lnSpc>
              <a:buNone/>
            </a:pPr>
            <a:r>
              <a:rPr lang="en-US" altLang="x-none" sz="2800" b="1" dirty="0"/>
              <a:t>else </a:t>
            </a:r>
            <a:endParaRPr lang="en-US" altLang="x-none" sz="2800" b="1" dirty="0"/>
          </a:p>
          <a:p>
            <a:pPr marL="1079500" lvl="3" indent="0">
              <a:lnSpc>
                <a:spcPct val="110000"/>
              </a:lnSpc>
              <a:buNone/>
            </a:pPr>
            <a:r>
              <a:rPr lang="en-US" altLang="x-none" sz="2800" b="1" dirty="0"/>
              <a:t>{  if  (EQ(T-&gt;key, key) )  return(T) ;</a:t>
            </a:r>
            <a:endParaRPr lang="en-US" altLang="x-none" sz="2800" b="1" dirty="0"/>
          </a:p>
          <a:p>
            <a:pPr marL="1435100" lvl="4" indent="0">
              <a:lnSpc>
                <a:spcPct val="110000"/>
              </a:lnSpc>
              <a:buNone/>
            </a:pPr>
            <a:r>
              <a:rPr lang="en-US" altLang="x-none" sz="2800" b="1" dirty="0"/>
              <a:t>else if ( LT(key, T-&gt;key) )</a:t>
            </a:r>
            <a:endParaRPr lang="en-US" altLang="x-none" sz="2800" b="1" dirty="0"/>
          </a:p>
          <a:p>
            <a:pPr marL="1435100" lvl="4" indent="0">
              <a:lnSpc>
                <a:spcPct val="110000"/>
              </a:lnSpc>
              <a:buNone/>
            </a:pPr>
            <a:r>
              <a:rPr lang="en-US" altLang="x-none" sz="2800" b="1" dirty="0"/>
              <a:t>            return(BST_Serach(T-&gt;Lchild, key)) ;</a:t>
            </a:r>
            <a:endParaRPr lang="en-US" altLang="x-none" sz="2800" b="1" dirty="0"/>
          </a:p>
          <a:p>
            <a:pPr marL="1435100" lvl="4" indent="0">
              <a:lnSpc>
                <a:spcPct val="110000"/>
              </a:lnSpc>
              <a:buNone/>
            </a:pPr>
            <a:r>
              <a:rPr lang="en-US" altLang="x-none" sz="2800" b="1" dirty="0"/>
              <a:t>       else  return(BST_Serach(T-&gt;Rchild, key)) ;</a:t>
            </a:r>
            <a:endParaRPr lang="en-US" altLang="x-none" sz="2800" b="1" dirty="0"/>
          </a:p>
          <a:p>
            <a:pPr marL="1079500" lvl="3" indent="0">
              <a:lnSpc>
                <a:spcPct val="110000"/>
              </a:lnSpc>
              <a:buNone/>
            </a:pPr>
            <a:r>
              <a:rPr lang="en-US" altLang="x-none" sz="2800" b="1" dirty="0"/>
              <a:t>}</a:t>
            </a:r>
            <a:endParaRPr lang="en-US" altLang="x-none" sz="2800" b="1" dirty="0"/>
          </a:p>
          <a:p>
            <a:pPr marL="355600" lvl="1" indent="0">
              <a:lnSpc>
                <a:spcPct val="110000"/>
              </a:lnSpc>
              <a:buNone/>
            </a:pPr>
            <a:r>
              <a:rPr lang="en-US" altLang="x-none" b="1" dirty="0"/>
              <a:t>}</a:t>
            </a:r>
            <a:endParaRPr lang="en-US" altLang="x-none"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0002" name="文本占位符 640001"/>
          <p:cNvSpPr>
            <a:spLocks noGrp="1"/>
          </p:cNvSpPr>
          <p:nvPr>
            <p:ph idx="1"/>
          </p:nvPr>
        </p:nvSpPr>
        <p:spPr>
          <a:xfrm>
            <a:off x="1676400" y="214313"/>
            <a:ext cx="8839200" cy="6310313"/>
          </a:xfrm>
        </p:spPr>
        <p:txBody>
          <a:bodyPr/>
          <a:p>
            <a:pPr marL="0" indent="0" fontAlgn="base">
              <a:lnSpc>
                <a:spcPct val="110000"/>
              </a:lnSpc>
              <a:buNone/>
            </a:pPr>
            <a:r>
              <a:rPr lang="zh-CN" altLang="en-US" sz="2800" b="1" strike="noStrike" noProof="1" dirty="0">
                <a:solidFill>
                  <a:schemeClr val="folHlink"/>
                </a:solidFill>
                <a:effectLst>
                  <a:outerShdw blurRad="38100" dist="38100" dir="2700000">
                    <a:srgbClr val="000000"/>
                  </a:outerShdw>
                </a:effectLst>
              </a:rPr>
              <a:t> </a:t>
            </a:r>
            <a:r>
              <a:rPr lang="zh-CN" altLang="en-US" b="1" strike="noStrike" noProof="1" dirty="0">
                <a:solidFill>
                  <a:schemeClr val="folHlink"/>
                </a:solidFill>
              </a:rPr>
              <a:t>⑵  非递归算法</a:t>
            </a:r>
            <a:endParaRPr lang="zh-CN" altLang="en-US" b="1" strike="noStrike" noProof="1" dirty="0">
              <a:solidFill>
                <a:schemeClr val="folHlink"/>
              </a:solidFill>
            </a:endParaRPr>
          </a:p>
          <a:p>
            <a:pPr marL="0" indent="0" fontAlgn="base">
              <a:lnSpc>
                <a:spcPct val="110000"/>
              </a:lnSpc>
              <a:spcBef>
                <a:spcPct val="10000"/>
              </a:spcBef>
              <a:buNone/>
            </a:pPr>
            <a:r>
              <a:rPr lang="en-US" altLang="x-none" sz="2800" b="1" strike="noStrike" noProof="1" dirty="0"/>
              <a:t>BSTNode *BST_Serach(BSTNode *T , KeyType key)</a:t>
            </a:r>
            <a:endParaRPr lang="en-US" altLang="x-none" sz="2800" b="1" strike="noStrike" noProof="1" dirty="0"/>
          </a:p>
          <a:p>
            <a:pPr marL="355600" lvl="1" indent="0" fontAlgn="base">
              <a:lnSpc>
                <a:spcPct val="110000"/>
              </a:lnSpc>
              <a:spcBef>
                <a:spcPct val="10000"/>
              </a:spcBef>
              <a:buNone/>
            </a:pPr>
            <a:r>
              <a:rPr lang="en-US" altLang="x-none" b="1" strike="noStrike" noProof="1" dirty="0"/>
              <a:t>{  BSTNode p=T ;</a:t>
            </a:r>
            <a:endParaRPr lang="en-US" altLang="x-none" b="1" strike="noStrike" noProof="1" dirty="0"/>
          </a:p>
          <a:p>
            <a:pPr marL="723900" lvl="2" indent="0" fontAlgn="base">
              <a:lnSpc>
                <a:spcPct val="110000"/>
              </a:lnSpc>
              <a:spcBef>
                <a:spcPct val="10000"/>
              </a:spcBef>
              <a:buNone/>
            </a:pPr>
            <a:r>
              <a:rPr lang="en-US" altLang="x-none" sz="2800" b="1" strike="noStrike" noProof="1" dirty="0"/>
              <a:t>while (p!=NULL&amp;&amp; !EQ(p-&gt;key, key) )</a:t>
            </a:r>
            <a:endParaRPr lang="en-US" altLang="x-none" sz="2800" b="1" strike="noStrike" noProof="1" dirty="0"/>
          </a:p>
          <a:p>
            <a:pPr marL="1079500" lvl="3" indent="0" fontAlgn="base">
              <a:lnSpc>
                <a:spcPct val="110000"/>
              </a:lnSpc>
              <a:spcBef>
                <a:spcPct val="10000"/>
              </a:spcBef>
              <a:buNone/>
            </a:pPr>
            <a:r>
              <a:rPr lang="en-US" altLang="x-none" sz="2800" b="1" strike="noStrike" noProof="1" dirty="0"/>
              <a:t>{  if ( LT(key, p-&gt;key) )  p=p-&gt;Lchild ;</a:t>
            </a:r>
            <a:endParaRPr lang="en-US" altLang="x-none" sz="2800" b="1" strike="noStrike" noProof="1" dirty="0"/>
          </a:p>
          <a:p>
            <a:pPr marL="1435100" lvl="4" indent="0" fontAlgn="base">
              <a:lnSpc>
                <a:spcPct val="110000"/>
              </a:lnSpc>
              <a:spcBef>
                <a:spcPct val="10000"/>
              </a:spcBef>
              <a:buNone/>
            </a:pPr>
            <a:r>
              <a:rPr lang="en-US" altLang="x-none" sz="2800" b="1" strike="noStrike" noProof="1" dirty="0"/>
              <a:t>else p=p-&gt;Rchild ;</a:t>
            </a:r>
            <a:endParaRPr lang="en-US" altLang="x-none" sz="2800" b="1" strike="noStrike" noProof="1" dirty="0"/>
          </a:p>
          <a:p>
            <a:pPr marL="1079500" lvl="3" indent="0" fontAlgn="base">
              <a:lnSpc>
                <a:spcPct val="110000"/>
              </a:lnSpc>
              <a:spcBef>
                <a:spcPct val="10000"/>
              </a:spcBef>
              <a:buNone/>
            </a:pPr>
            <a:r>
              <a:rPr lang="en-US" altLang="x-none" sz="2800" b="1" strike="noStrike" noProof="1" dirty="0"/>
              <a:t>}</a:t>
            </a:r>
            <a:endParaRPr lang="en-US" altLang="x-none" sz="2800" b="1" strike="noStrike" noProof="1" dirty="0"/>
          </a:p>
          <a:p>
            <a:pPr marL="723900" lvl="2" indent="0" fontAlgn="base">
              <a:lnSpc>
                <a:spcPct val="110000"/>
              </a:lnSpc>
              <a:spcBef>
                <a:spcPct val="10000"/>
              </a:spcBef>
              <a:buNone/>
            </a:pPr>
            <a:r>
              <a:rPr lang="en-US" altLang="x-none" sz="2800" b="1" strike="noStrike" noProof="1" dirty="0"/>
              <a:t>if  (EQ(p-&gt;key, key) )  return(p) ;</a:t>
            </a:r>
            <a:endParaRPr lang="en-US" altLang="x-none" sz="2800" b="1" strike="noStrike" noProof="1" dirty="0"/>
          </a:p>
          <a:p>
            <a:pPr marL="723900" lvl="2" indent="0" fontAlgn="base">
              <a:lnSpc>
                <a:spcPct val="110000"/>
              </a:lnSpc>
              <a:spcBef>
                <a:spcPct val="10000"/>
              </a:spcBef>
              <a:buNone/>
            </a:pPr>
            <a:r>
              <a:rPr lang="en-US" altLang="x-none" sz="2800" b="1" strike="noStrike" noProof="1" dirty="0"/>
              <a:t>else return(NULL) ;</a:t>
            </a:r>
            <a:endParaRPr lang="en-US" altLang="x-none" sz="2800" b="1" strike="noStrike" noProof="1" dirty="0"/>
          </a:p>
          <a:p>
            <a:pPr marL="355600" lvl="1" indent="0" fontAlgn="base">
              <a:lnSpc>
                <a:spcPct val="110000"/>
              </a:lnSpc>
              <a:spcBef>
                <a:spcPct val="10000"/>
              </a:spcBef>
              <a:buNone/>
            </a:pPr>
            <a:r>
              <a:rPr lang="en-US" altLang="x-none" b="1" strike="noStrike" noProof="1" dirty="0"/>
              <a:t>}</a:t>
            </a:r>
            <a:endParaRPr lang="en-US" altLang="x-none" b="1" strike="noStrike" noProof="1" dirty="0"/>
          </a:p>
          <a:p>
            <a:pPr marL="0" indent="0" fontAlgn="base">
              <a:lnSpc>
                <a:spcPct val="110000"/>
              </a:lnSpc>
              <a:buNone/>
            </a:pPr>
            <a:r>
              <a:rPr lang="en-US" altLang="x-none" sz="2800" b="1" strike="noStrike" noProof="1" dirty="0">
                <a:effectLst>
                  <a:outerShdw blurRad="38100" dist="38100" dir="2700000">
                    <a:srgbClr val="000000"/>
                  </a:outerShdw>
                </a:effectLst>
              </a:rPr>
              <a:t>        </a:t>
            </a:r>
            <a:r>
              <a:rPr lang="zh-CN" altLang="en-US" sz="2800" b="1" strike="noStrike" noProof="1" dirty="0"/>
              <a:t>在随机情况下</a:t>
            </a:r>
            <a:r>
              <a:rPr lang="zh-CN" altLang="en-US" sz="2800" b="1" strike="noStrike" noProof="1" dirty="0">
                <a:latin typeface="宋体" panose="02010600030101010101" pitchFamily="2" charset="-122"/>
              </a:rPr>
              <a:t>，二叉排序树的</a:t>
            </a:r>
            <a:r>
              <a:rPr lang="zh-CN" altLang="en-US" sz="2800" b="1" strike="noStrike" noProof="1" dirty="0">
                <a:solidFill>
                  <a:schemeClr val="folHlink"/>
                </a:solidFill>
              </a:rPr>
              <a:t>平均查找长度</a:t>
            </a:r>
            <a:r>
              <a:rPr lang="en-US" altLang="x-none" sz="2800" b="1" strike="noStrike" noProof="1" dirty="0"/>
              <a:t>ASL</a:t>
            </a:r>
            <a:r>
              <a:rPr lang="zh-CN" altLang="en-US" sz="2800" b="1" strike="noStrike" noProof="1" dirty="0"/>
              <a:t>和㏒</a:t>
            </a:r>
            <a:r>
              <a:rPr lang="en-US" altLang="x-none" sz="2800" b="1" strike="noStrike" noProof="1" dirty="0"/>
              <a:t>(n)(</a:t>
            </a:r>
            <a:r>
              <a:rPr lang="zh-CN" altLang="en-US" sz="2800" b="1" strike="noStrike" noProof="1" dirty="0"/>
              <a:t>树的深度</a:t>
            </a:r>
            <a:r>
              <a:rPr lang="en-US" altLang="x-none" sz="2800" b="1" strike="noStrike" noProof="1" dirty="0"/>
              <a:t>)</a:t>
            </a:r>
            <a:r>
              <a:rPr lang="zh-CN" altLang="en-US" sz="2800" b="1" strike="noStrike" noProof="1" dirty="0"/>
              <a:t>是等数量级的。</a:t>
            </a:r>
            <a:endParaRPr lang="zh-CN" altLang="en-US" sz="2800" b="1" strike="noStrike" noProof="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1026" name="标题 641025"/>
          <p:cNvSpPr>
            <a:spLocks noGrp="1"/>
          </p:cNvSpPr>
          <p:nvPr>
            <p:ph type="title"/>
          </p:nvPr>
        </p:nvSpPr>
        <p:spPr>
          <a:xfrm>
            <a:off x="2209800" y="152400"/>
            <a:ext cx="6629400" cy="762000"/>
          </a:xfrm>
        </p:spPr>
        <p:txBody>
          <a:bodyPr lIns="92075" tIns="46038" rIns="92075" bIns="46038" anchor="ctr"/>
          <a:p>
            <a:pPr fontAlgn="base"/>
            <a:r>
              <a:rPr lang="en-US" altLang="x-none" b="1" strike="noStrike" noProof="1" dirty="0">
                <a:latin typeface="Times New Roman" panose="02020603050405020304" pitchFamily="2" charset="0"/>
              </a:rPr>
              <a:t>9.3.3   BST</a:t>
            </a:r>
            <a:r>
              <a:rPr lang="zh-CN" altLang="en-US" b="1" strike="noStrike" noProof="1" dirty="0">
                <a:ea typeface="楷体_GB2312" pitchFamily="1" charset="-122"/>
              </a:rPr>
              <a:t>树的插入</a:t>
            </a:r>
            <a:endParaRPr lang="zh-CN" altLang="en-US" b="1" strike="noStrike" noProof="1" dirty="0">
              <a:ea typeface="楷体_GB2312" pitchFamily="1" charset="-122"/>
            </a:endParaRPr>
          </a:p>
        </p:txBody>
      </p:sp>
      <p:sp>
        <p:nvSpPr>
          <p:cNvPr id="594946" name="矩形 641026"/>
          <p:cNvSpPr/>
          <p:nvPr/>
        </p:nvSpPr>
        <p:spPr>
          <a:xfrm>
            <a:off x="1676400" y="1066800"/>
            <a:ext cx="8839200" cy="5638800"/>
          </a:xfrm>
          <a:prstGeom prst="rect">
            <a:avLst/>
          </a:prstGeom>
          <a:noFill/>
          <a:ln w="9525">
            <a:noFill/>
          </a:ln>
        </p:spPr>
        <p:txBody>
          <a:bodyPr anchor="t"/>
          <a:p>
            <a:pPr>
              <a:lnSpc>
                <a:spcPct val="110000"/>
              </a:lnSpc>
              <a:spcBef>
                <a:spcPct val="10000"/>
              </a:spcBef>
              <a:spcAft>
                <a:spcPct val="20000"/>
              </a:spcAft>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        在</a:t>
            </a:r>
            <a:r>
              <a:rPr lang="en-US" altLang="x-none" sz="2800" b="1" dirty="0">
                <a:latin typeface="Times New Roman" panose="02020603050405020304" pitchFamily="2" charset="0"/>
                <a:ea typeface="宋体" panose="02010600030101010101" pitchFamily="2" charset="-122"/>
              </a:rPr>
              <a:t>BST</a:t>
            </a:r>
            <a:r>
              <a:rPr lang="zh-CN" altLang="en-US" sz="2800" b="1" dirty="0">
                <a:latin typeface="Times New Roman" panose="02020603050405020304" pitchFamily="2" charset="0"/>
                <a:ea typeface="宋体" panose="02010600030101010101" pitchFamily="2" charset="-122"/>
              </a:rPr>
              <a:t>树中插入一个新结点</a:t>
            </a:r>
            <a:r>
              <a:rPr lang="zh-CN" altLang="en-US" sz="2800" b="1" dirty="0">
                <a:latin typeface="宋体" panose="02010600030101010101" pitchFamily="2" charset="-122"/>
                <a:ea typeface="宋体" panose="02010600030101010101" pitchFamily="2" charset="-122"/>
              </a:rPr>
              <a:t>，要保证插入后仍满足</a:t>
            </a:r>
            <a:r>
              <a:rPr lang="en-US" altLang="x-none" sz="2800" b="1" dirty="0">
                <a:latin typeface="Times New Roman" panose="02020603050405020304" pitchFamily="2" charset="0"/>
                <a:ea typeface="宋体" panose="02010600030101010101" pitchFamily="2" charset="-122"/>
              </a:rPr>
              <a:t>BST</a:t>
            </a:r>
            <a:r>
              <a:rPr lang="zh-CN" altLang="en-US" sz="2800" b="1" dirty="0">
                <a:latin typeface="Times New Roman" panose="02020603050405020304" pitchFamily="2" charset="0"/>
                <a:ea typeface="宋体" panose="02010600030101010101" pitchFamily="2" charset="-122"/>
              </a:rPr>
              <a:t>的性质</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nSpc>
                <a:spcPct val="110000"/>
              </a:lnSpc>
              <a:spcBef>
                <a:spcPct val="10000"/>
              </a:spcBef>
              <a:buClr>
                <a:schemeClr val="accent2"/>
              </a:buClr>
              <a:buSzPct val="80000"/>
              <a:buFont typeface="Wingdings" panose="05000000000000000000" pitchFamily="2" charset="2"/>
              <a:buNone/>
            </a:pPr>
            <a:r>
              <a:rPr lang="en-US" altLang="x-none" sz="4000" b="1" dirty="0">
                <a:solidFill>
                  <a:schemeClr val="folHlink"/>
                </a:solidFill>
                <a:latin typeface="Times New Roman" panose="02020603050405020304" pitchFamily="2" charset="0"/>
                <a:ea typeface="楷体_GB2312" pitchFamily="1" charset="-122"/>
              </a:rPr>
              <a:t>1</a:t>
            </a:r>
            <a:r>
              <a:rPr lang="en-US" altLang="x-none" sz="4000" b="1" dirty="0">
                <a:solidFill>
                  <a:schemeClr val="folHlink"/>
                </a:solidFill>
                <a:latin typeface="楷体_GB2312" pitchFamily="1" charset="-122"/>
                <a:ea typeface="楷体_GB2312" pitchFamily="1" charset="-122"/>
              </a:rPr>
              <a:t> </a:t>
            </a:r>
            <a:r>
              <a:rPr lang="zh-CN" altLang="en-US" sz="4000" b="1" dirty="0">
                <a:solidFill>
                  <a:schemeClr val="folHlink"/>
                </a:solidFill>
                <a:latin typeface="楷体_GB2312" pitchFamily="1" charset="-122"/>
                <a:ea typeface="楷体_GB2312" pitchFamily="1" charset="-122"/>
              </a:rPr>
              <a:t>插入思想</a:t>
            </a:r>
            <a:endParaRPr lang="zh-CN" altLang="en-US" sz="4000" b="1" dirty="0">
              <a:solidFill>
                <a:schemeClr val="folHlink"/>
              </a:solidFill>
              <a:latin typeface="楷体_GB2312" pitchFamily="1" charset="-122"/>
              <a:ea typeface="楷体_GB2312" pitchFamily="1" charset="-122"/>
            </a:endParaRPr>
          </a:p>
          <a:p>
            <a:pPr>
              <a:lnSpc>
                <a:spcPct val="110000"/>
              </a:lnSpc>
              <a:spcBef>
                <a:spcPct val="10000"/>
              </a:spcBef>
              <a:buClr>
                <a:schemeClr val="accent2"/>
              </a:buClr>
              <a:buSzPct val="80000"/>
              <a:buFont typeface="Wingdings" panose="05000000000000000000" pitchFamily="2" charset="2"/>
              <a:buNone/>
            </a:pPr>
            <a:r>
              <a:rPr lang="zh-CN" altLang="en-US" sz="3200" b="1"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在</a:t>
            </a:r>
            <a:r>
              <a:rPr lang="en-US" altLang="x-none" sz="2800" b="1" dirty="0">
                <a:latin typeface="Times New Roman" panose="02020603050405020304" pitchFamily="2" charset="0"/>
                <a:ea typeface="宋体" panose="02010600030101010101" pitchFamily="2" charset="-122"/>
              </a:rPr>
              <a:t>BST</a:t>
            </a:r>
            <a:r>
              <a:rPr lang="zh-CN" altLang="en-US" sz="2800" b="1" dirty="0">
                <a:latin typeface="Times New Roman" panose="02020603050405020304" pitchFamily="2" charset="0"/>
                <a:ea typeface="宋体" panose="02010600030101010101" pitchFamily="2" charset="-122"/>
              </a:rPr>
              <a:t>树中插入一个新结点</a:t>
            </a:r>
            <a:r>
              <a:rPr lang="en-US" altLang="x-none" sz="2800" b="1" dirty="0">
                <a:latin typeface="Times New Roman" panose="02020603050405020304" pitchFamily="2" charset="0"/>
                <a:ea typeface="宋体" panose="02010600030101010101" pitchFamily="2" charset="-122"/>
              </a:rPr>
              <a:t>x</a:t>
            </a:r>
            <a:r>
              <a:rPr lang="zh-CN" altLang="en-US" sz="2800" b="1" dirty="0">
                <a:latin typeface="Times New Roman" panose="02020603050405020304" pitchFamily="2" charset="0"/>
                <a:ea typeface="宋体" panose="02010600030101010101" pitchFamily="2" charset="-122"/>
              </a:rPr>
              <a:t>时</a:t>
            </a:r>
            <a:r>
              <a:rPr lang="zh-CN" altLang="en-US" sz="2800" b="1" dirty="0">
                <a:latin typeface="宋体" panose="02010600030101010101" pitchFamily="2" charset="-122"/>
                <a:ea typeface="宋体" panose="02010600030101010101" pitchFamily="2" charset="-122"/>
              </a:rPr>
              <a:t>，若</a:t>
            </a:r>
            <a:r>
              <a:rPr lang="en-US" altLang="x-none" sz="2800" b="1" dirty="0">
                <a:latin typeface="Times New Roman" panose="02020603050405020304" pitchFamily="2" charset="0"/>
                <a:ea typeface="宋体" panose="02010600030101010101" pitchFamily="2" charset="-122"/>
              </a:rPr>
              <a:t>BST</a:t>
            </a:r>
            <a:r>
              <a:rPr lang="zh-CN" altLang="en-US" sz="2800" b="1" dirty="0">
                <a:latin typeface="Times New Roman" panose="02020603050405020304" pitchFamily="2" charset="0"/>
                <a:ea typeface="宋体" panose="02010600030101010101" pitchFamily="2" charset="-122"/>
              </a:rPr>
              <a:t>树为空</a:t>
            </a:r>
            <a:r>
              <a:rPr lang="zh-CN" altLang="en-US" sz="2800" b="1" dirty="0">
                <a:latin typeface="宋体" panose="02010600030101010101" pitchFamily="2" charset="-122"/>
                <a:ea typeface="宋体" panose="02010600030101010101" pitchFamily="2" charset="-122"/>
              </a:rPr>
              <a:t>，则令</a:t>
            </a:r>
            <a:r>
              <a:rPr lang="zh-CN" altLang="en-US" sz="2800" b="1" dirty="0">
                <a:latin typeface="Times New Roman" panose="02020603050405020304" pitchFamily="2" charset="0"/>
                <a:ea typeface="宋体" panose="02010600030101010101" pitchFamily="2" charset="-122"/>
              </a:rPr>
              <a:t>新结点</a:t>
            </a:r>
            <a:r>
              <a:rPr lang="en-US" altLang="x-none" sz="2800" b="1" dirty="0">
                <a:latin typeface="Times New Roman" panose="02020603050405020304" pitchFamily="2" charset="0"/>
                <a:ea typeface="宋体" panose="02010600030101010101" pitchFamily="2" charset="-122"/>
              </a:rPr>
              <a:t>x</a:t>
            </a:r>
            <a:r>
              <a:rPr lang="zh-CN" altLang="en-US" sz="2800" b="1" dirty="0">
                <a:latin typeface="Times New Roman" panose="02020603050405020304" pitchFamily="2" charset="0"/>
                <a:ea typeface="宋体" panose="02010600030101010101" pitchFamily="2" charset="-122"/>
              </a:rPr>
              <a:t>为插入后</a:t>
            </a:r>
            <a:r>
              <a:rPr lang="en-US" altLang="x-none" sz="2800" b="1" dirty="0">
                <a:latin typeface="Times New Roman" panose="02020603050405020304" pitchFamily="2" charset="0"/>
                <a:ea typeface="宋体" panose="02010600030101010101" pitchFamily="2" charset="-122"/>
              </a:rPr>
              <a:t>BST</a:t>
            </a:r>
            <a:r>
              <a:rPr lang="zh-CN" altLang="en-US" sz="2800" b="1" dirty="0">
                <a:latin typeface="Times New Roman" panose="02020603050405020304" pitchFamily="2" charset="0"/>
                <a:ea typeface="宋体" panose="02010600030101010101" pitchFamily="2" charset="-122"/>
              </a:rPr>
              <a:t>树的根结点</a:t>
            </a:r>
            <a:r>
              <a:rPr lang="zh-CN" altLang="en-US"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否则</a:t>
            </a:r>
            <a:r>
              <a:rPr lang="zh-CN" altLang="en-US" sz="2800" b="1" dirty="0">
                <a:latin typeface="宋体" panose="02010600030101010101" pitchFamily="2" charset="-122"/>
                <a:ea typeface="宋体" panose="02010600030101010101" pitchFamily="2" charset="-122"/>
              </a:rPr>
              <a:t>，将</a:t>
            </a:r>
            <a:r>
              <a:rPr lang="zh-CN" altLang="en-US" sz="2800" b="1" dirty="0">
                <a:latin typeface="Times New Roman" panose="02020603050405020304" pitchFamily="2" charset="0"/>
                <a:ea typeface="宋体" panose="02010600030101010101" pitchFamily="2" charset="-122"/>
              </a:rPr>
              <a:t>结点</a:t>
            </a:r>
            <a:r>
              <a:rPr lang="en-US" altLang="x-none" sz="2800" b="1" dirty="0">
                <a:latin typeface="Times New Roman" panose="02020603050405020304" pitchFamily="2" charset="0"/>
                <a:ea typeface="宋体" panose="02010600030101010101" pitchFamily="2" charset="-122"/>
              </a:rPr>
              <a:t>x</a:t>
            </a:r>
            <a:r>
              <a:rPr lang="zh-CN" altLang="en-US" sz="2800" b="1" dirty="0">
                <a:latin typeface="Times New Roman" panose="02020603050405020304" pitchFamily="2" charset="0"/>
                <a:ea typeface="宋体" panose="02010600030101010101" pitchFamily="2" charset="-122"/>
              </a:rPr>
              <a:t>的关键字与根结点</a:t>
            </a:r>
            <a:r>
              <a:rPr lang="en-US" altLang="x-none" sz="2800" b="1" dirty="0">
                <a:latin typeface="Times New Roman" panose="02020603050405020304" pitchFamily="2" charset="0"/>
                <a:ea typeface="宋体" panose="02010600030101010101" pitchFamily="2" charset="-122"/>
              </a:rPr>
              <a:t>T</a:t>
            </a:r>
            <a:r>
              <a:rPr lang="zh-CN" altLang="en-US" sz="2800" b="1" dirty="0">
                <a:latin typeface="Times New Roman" panose="02020603050405020304" pitchFamily="2" charset="0"/>
                <a:ea typeface="宋体" panose="02010600030101010101" pitchFamily="2" charset="-122"/>
              </a:rPr>
              <a:t>的关键字进行比较： </a:t>
            </a:r>
            <a:endParaRPr lang="zh-CN" altLang="en-US" sz="2800" b="1" dirty="0">
              <a:latin typeface="Times New Roman" panose="02020603050405020304" pitchFamily="2" charset="0"/>
              <a:ea typeface="宋体" panose="02010600030101010101" pitchFamily="2" charset="-122"/>
            </a:endParaRPr>
          </a:p>
          <a:p>
            <a:pPr marL="533400" lvl="1" indent="0" eaLnBrk="1" hangingPunct="1">
              <a:lnSpc>
                <a:spcPct val="110000"/>
              </a:lnSpc>
              <a:spcBef>
                <a:spcPct val="10000"/>
              </a:spcBef>
              <a:buClr>
                <a:schemeClr val="accent2"/>
              </a:buClr>
              <a:buSzPct val="80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①</a:t>
            </a:r>
            <a:r>
              <a:rPr lang="zh-CN" altLang="en-US" sz="2800" b="1" dirty="0">
                <a:solidFill>
                  <a:schemeClr val="hlink"/>
                </a:solidFill>
                <a:latin typeface="宋体" panose="02010600030101010101" pitchFamily="2" charset="-122"/>
                <a:ea typeface="宋体" panose="02010600030101010101" pitchFamily="2" charset="-122"/>
              </a:rPr>
              <a:t> </a:t>
            </a:r>
            <a:r>
              <a:rPr lang="zh-CN" altLang="en-US" sz="2800" b="1" dirty="0">
                <a:solidFill>
                  <a:schemeClr val="folHlink"/>
                </a:solidFill>
                <a:latin typeface="Times New Roman" panose="02020603050405020304" pitchFamily="2" charset="0"/>
                <a:ea typeface="宋体" panose="02010600030101010101" pitchFamily="2" charset="-122"/>
              </a:rPr>
              <a:t>若相等</a:t>
            </a:r>
            <a:r>
              <a:rPr lang="zh-CN" altLang="en-US" sz="2800" b="1" dirty="0">
                <a:latin typeface="Times New Roman" panose="02020603050405020304" pitchFamily="2" charset="0"/>
                <a:ea typeface="宋体" panose="02010600030101010101" pitchFamily="2" charset="-122"/>
              </a:rPr>
              <a:t>： 不需要插入；</a:t>
            </a:r>
            <a:endParaRPr lang="zh-CN" altLang="en-US" sz="2800" b="1" dirty="0">
              <a:latin typeface="Times New Roman" panose="02020603050405020304" pitchFamily="2" charset="0"/>
              <a:ea typeface="宋体" panose="02010600030101010101" pitchFamily="2" charset="-122"/>
            </a:endParaRPr>
          </a:p>
          <a:p>
            <a:pPr marL="533400" lvl="1" indent="0" eaLnBrk="1" hangingPunct="1">
              <a:lnSpc>
                <a:spcPct val="110000"/>
              </a:lnSpc>
              <a:spcBef>
                <a:spcPct val="1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②  </a:t>
            </a:r>
            <a:r>
              <a:rPr lang="zh-CN" altLang="en-US" sz="2800" b="1" dirty="0">
                <a:solidFill>
                  <a:schemeClr val="folHlink"/>
                </a:solidFill>
                <a:latin typeface="Times New Roman" panose="02020603050405020304" pitchFamily="2" charset="0"/>
                <a:ea typeface="宋体" panose="02010600030101010101" pitchFamily="2" charset="-122"/>
              </a:rPr>
              <a:t>若</a:t>
            </a:r>
            <a:r>
              <a:rPr lang="en-US" altLang="x-none" sz="2800" b="1" dirty="0">
                <a:solidFill>
                  <a:schemeClr val="folHlink"/>
                </a:solidFill>
                <a:latin typeface="Times New Roman" panose="02020603050405020304" pitchFamily="2" charset="0"/>
                <a:ea typeface="宋体" panose="02010600030101010101" pitchFamily="2" charset="-122"/>
              </a:rPr>
              <a:t>x.key&lt;T-&gt;key</a:t>
            </a:r>
            <a:r>
              <a:rPr lang="zh-CN" altLang="en-US" sz="2800" b="1" dirty="0">
                <a:latin typeface="Times New Roman" panose="02020603050405020304" pitchFamily="2" charset="0"/>
                <a:ea typeface="宋体" panose="02010600030101010101" pitchFamily="2" charset="-122"/>
              </a:rPr>
              <a:t>：结点</a:t>
            </a:r>
            <a:r>
              <a:rPr lang="en-US" altLang="x-none" sz="2800" b="1" dirty="0">
                <a:latin typeface="Times New Roman" panose="02020603050405020304" pitchFamily="2" charset="0"/>
                <a:ea typeface="宋体" panose="02010600030101010101" pitchFamily="2" charset="-122"/>
              </a:rPr>
              <a:t>x</a:t>
            </a:r>
            <a:r>
              <a:rPr lang="zh-CN" altLang="en-US" sz="2800" b="1" dirty="0">
                <a:latin typeface="Times New Roman" panose="02020603050405020304" pitchFamily="2" charset="0"/>
                <a:ea typeface="宋体" panose="02010600030101010101" pitchFamily="2" charset="-122"/>
              </a:rPr>
              <a:t>插入到</a:t>
            </a:r>
            <a:r>
              <a:rPr lang="en-US" altLang="x-none" sz="2800" b="1" dirty="0">
                <a:latin typeface="Times New Roman" panose="02020603050405020304" pitchFamily="2" charset="0"/>
                <a:ea typeface="宋体" panose="02010600030101010101" pitchFamily="2" charset="-122"/>
              </a:rPr>
              <a:t>T</a:t>
            </a:r>
            <a:r>
              <a:rPr lang="zh-CN" altLang="en-US" sz="2800" b="1" dirty="0">
                <a:latin typeface="Times New Roman" panose="02020603050405020304" pitchFamily="2" charset="0"/>
                <a:ea typeface="宋体" panose="02010600030101010101" pitchFamily="2" charset="-122"/>
              </a:rPr>
              <a:t>的</a:t>
            </a:r>
            <a:r>
              <a:rPr lang="zh-CN" altLang="en-US" sz="2800" b="1" dirty="0">
                <a:solidFill>
                  <a:schemeClr val="folHlink"/>
                </a:solidFill>
                <a:latin typeface="Times New Roman" panose="02020603050405020304" pitchFamily="2" charset="0"/>
                <a:ea typeface="宋体" panose="02010600030101010101" pitchFamily="2" charset="-122"/>
              </a:rPr>
              <a:t>左子树</a:t>
            </a:r>
            <a:r>
              <a:rPr lang="zh-CN" altLang="en-US" sz="2800" b="1" dirty="0">
                <a:latin typeface="Times New Roman" panose="02020603050405020304" pitchFamily="2" charset="0"/>
                <a:ea typeface="宋体" panose="02010600030101010101" pitchFamily="2" charset="-122"/>
              </a:rPr>
              <a:t>中；</a:t>
            </a:r>
            <a:endParaRPr lang="zh-CN" altLang="en-US" sz="2800" b="1" dirty="0">
              <a:latin typeface="Times New Roman" panose="02020603050405020304" pitchFamily="2" charset="0"/>
              <a:ea typeface="宋体" panose="02010600030101010101" pitchFamily="2" charset="-122"/>
            </a:endParaRPr>
          </a:p>
          <a:p>
            <a:pPr marL="533400" lvl="1" indent="0" eaLnBrk="1" hangingPunct="1">
              <a:lnSpc>
                <a:spcPct val="110000"/>
              </a:lnSpc>
              <a:spcBef>
                <a:spcPct val="1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③  </a:t>
            </a:r>
            <a:r>
              <a:rPr lang="zh-CN" altLang="en-US" sz="2800" b="1" dirty="0">
                <a:solidFill>
                  <a:schemeClr val="folHlink"/>
                </a:solidFill>
                <a:latin typeface="Times New Roman" panose="02020603050405020304" pitchFamily="2" charset="0"/>
                <a:ea typeface="宋体" panose="02010600030101010101" pitchFamily="2" charset="-122"/>
              </a:rPr>
              <a:t>若</a:t>
            </a:r>
            <a:r>
              <a:rPr lang="en-US" altLang="x-none" sz="2800" b="1" dirty="0">
                <a:solidFill>
                  <a:schemeClr val="folHlink"/>
                </a:solidFill>
                <a:latin typeface="Times New Roman" panose="02020603050405020304" pitchFamily="2" charset="0"/>
                <a:ea typeface="宋体" panose="02010600030101010101" pitchFamily="2" charset="-122"/>
              </a:rPr>
              <a:t>x.key&gt;T-&gt;key</a:t>
            </a:r>
            <a:r>
              <a:rPr lang="zh-CN" altLang="en-US" sz="2800" b="1" dirty="0">
                <a:latin typeface="Times New Roman" panose="02020603050405020304" pitchFamily="2" charset="0"/>
                <a:ea typeface="宋体" panose="02010600030101010101" pitchFamily="2" charset="-122"/>
              </a:rPr>
              <a:t>：结点</a:t>
            </a:r>
            <a:r>
              <a:rPr lang="en-US" altLang="x-none" sz="2800" b="1" dirty="0">
                <a:latin typeface="Times New Roman" panose="02020603050405020304" pitchFamily="2" charset="0"/>
                <a:ea typeface="宋体" panose="02010600030101010101" pitchFamily="2" charset="-122"/>
              </a:rPr>
              <a:t>x</a:t>
            </a:r>
            <a:r>
              <a:rPr lang="zh-CN" altLang="en-US" sz="2800" b="1" dirty="0">
                <a:latin typeface="Times New Roman" panose="02020603050405020304" pitchFamily="2" charset="0"/>
                <a:ea typeface="宋体" panose="02010600030101010101" pitchFamily="2" charset="-122"/>
              </a:rPr>
              <a:t>插入到</a:t>
            </a:r>
            <a:r>
              <a:rPr lang="en-US" altLang="x-none" sz="2800" b="1" dirty="0">
                <a:latin typeface="Times New Roman" panose="02020603050405020304" pitchFamily="2" charset="0"/>
                <a:ea typeface="宋体" panose="02010600030101010101" pitchFamily="2" charset="-122"/>
              </a:rPr>
              <a:t>T</a:t>
            </a:r>
            <a:r>
              <a:rPr lang="zh-CN" altLang="en-US" sz="2800" b="1" dirty="0">
                <a:latin typeface="Times New Roman" panose="02020603050405020304" pitchFamily="2" charset="0"/>
                <a:ea typeface="宋体" panose="02010600030101010101" pitchFamily="2" charset="-122"/>
              </a:rPr>
              <a:t>的</a:t>
            </a:r>
            <a:r>
              <a:rPr lang="zh-CN" altLang="en-US" sz="2800" b="1" dirty="0">
                <a:solidFill>
                  <a:schemeClr val="folHlink"/>
                </a:solidFill>
                <a:latin typeface="Times New Roman" panose="02020603050405020304" pitchFamily="2" charset="0"/>
                <a:ea typeface="宋体" panose="02010600030101010101" pitchFamily="2" charset="-122"/>
              </a:rPr>
              <a:t>右子树</a:t>
            </a:r>
            <a:r>
              <a:rPr lang="zh-CN" altLang="en-US" sz="2800" b="1" dirty="0">
                <a:latin typeface="Times New Roman" panose="02020603050405020304" pitchFamily="2" charset="0"/>
                <a:ea typeface="宋体" panose="02010600030101010101" pitchFamily="2" charset="-122"/>
              </a:rPr>
              <a:t>中。</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10000"/>
              </a:spcBef>
              <a:buClr>
                <a:schemeClr val="accent2"/>
              </a:buClr>
              <a:buSzPct val="80000"/>
              <a:buFont typeface="Wingdings" panose="05000000000000000000" pitchFamily="2" charset="2"/>
              <a:buNone/>
            </a:pPr>
            <a:r>
              <a:rPr lang="en-US" altLang="x-none" sz="4000" b="1" dirty="0">
                <a:solidFill>
                  <a:schemeClr val="folHlink"/>
                </a:solidFill>
                <a:latin typeface="Times New Roman" panose="02020603050405020304" pitchFamily="2" charset="0"/>
                <a:ea typeface="宋体" panose="02010600030101010101" pitchFamily="2" charset="-122"/>
              </a:rPr>
              <a:t>2  </a:t>
            </a:r>
            <a:r>
              <a:rPr lang="zh-CN" altLang="en-US" sz="4000" b="1" dirty="0">
                <a:solidFill>
                  <a:schemeClr val="folHlink"/>
                </a:solidFill>
                <a:latin typeface="Times New Roman" panose="02020603050405020304" pitchFamily="2" charset="0"/>
                <a:ea typeface="楷体_GB2312" pitchFamily="1" charset="-122"/>
              </a:rPr>
              <a:t>算法实现</a:t>
            </a:r>
            <a:endParaRPr lang="zh-CN" altLang="en-US" sz="4000" b="1" dirty="0">
              <a:solidFill>
                <a:schemeClr val="folHlink"/>
              </a:solidFill>
              <a:latin typeface="Times New Roman" panose="02020603050405020304" pitchFamily="2" charset="0"/>
              <a:ea typeface="楷体_GB2312" pitchFamily="1"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5969" name="矩形 642049"/>
          <p:cNvSpPr/>
          <p:nvPr/>
        </p:nvSpPr>
        <p:spPr>
          <a:xfrm>
            <a:off x="1649413" y="117475"/>
            <a:ext cx="8839200" cy="6480175"/>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zh-CN" altLang="en-US" sz="3200" b="1" dirty="0">
                <a:solidFill>
                  <a:schemeClr val="folHlink"/>
                </a:solidFill>
                <a:latin typeface="Times New Roman" panose="02020603050405020304" pitchFamily="2" charset="0"/>
                <a:ea typeface="宋体" panose="02010600030101010101" pitchFamily="2" charset="-122"/>
              </a:rPr>
              <a:t>⑴  递归算法</a:t>
            </a:r>
            <a:endParaRPr lang="zh-CN" altLang="en-US" sz="3200" b="1" dirty="0">
              <a:solidFill>
                <a:schemeClr val="folHlink"/>
              </a:solidFill>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void  Insert_BST (BSTNode *T , KeyType  key)</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BSTNode *x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x=(BSTNode *)malloc(sizeof(BSTNode))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X-&gt;key=key; x-&gt;Lchild=x-&gt;Rchild=NULL ;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if (T==NULL)  T=x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else</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if (EQ(T-&gt;key, x-&gt;key) ) return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已有结点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else if (LT(x-&gt;key, T-&gt;key)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Insert_BST(T-&gt;Lchild, key)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else   Insert_BST(T-&gt;Rchild, key) ;   }</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6993" name="矩形 643073"/>
          <p:cNvSpPr/>
          <p:nvPr/>
        </p:nvSpPr>
        <p:spPr>
          <a:xfrm>
            <a:off x="1676400" y="188913"/>
            <a:ext cx="8839200" cy="6264275"/>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zh-CN" altLang="en-US" sz="3200" b="1" dirty="0">
                <a:solidFill>
                  <a:schemeClr val="folHlink"/>
                </a:solidFill>
                <a:latin typeface="Times New Roman" panose="02020603050405020304" pitchFamily="2" charset="0"/>
                <a:ea typeface="宋体" panose="02010600030101010101" pitchFamily="2" charset="-122"/>
              </a:rPr>
              <a:t>⑵  非递归算法</a:t>
            </a:r>
            <a:endParaRPr lang="zh-CN" altLang="en-US" sz="3200" b="1" dirty="0">
              <a:solidFill>
                <a:schemeClr val="folHlink"/>
              </a:solidFill>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void Insert_BST (BSTNode *T , KeyType key)</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BSTNode *x, *p , *q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x=(BSTNode *)malloc(sizeof(BSTNode))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X-&gt;key=key;</a:t>
            </a:r>
            <a:r>
              <a:rPr lang="en-US" altLang="x-none" sz="2800"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x-&gt;Lchild=x-&gt;Rchild=NULL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if (T==NULL)  T=x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else  </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p=T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while (p!=NULL)</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  if  (EQ(p-&gt;key, x-&gt;key) )  return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q=p ;    </a:t>
            </a:r>
            <a:r>
              <a:rPr lang="en-US" altLang="x-none" sz="2400" b="1" dirty="0">
                <a:latin typeface="Times New Roman" panose="02020603050405020304" pitchFamily="2" charset="0"/>
                <a:ea typeface="宋体" panose="02010600030101010101" pitchFamily="2" charset="-122"/>
              </a:rPr>
              <a:t>/*q</a:t>
            </a:r>
            <a:r>
              <a:rPr lang="zh-CN" altLang="en-US" sz="2400" b="1" dirty="0">
                <a:latin typeface="Times New Roman" panose="02020603050405020304" pitchFamily="2" charset="0"/>
                <a:ea typeface="宋体" panose="02010600030101010101" pitchFamily="2" charset="-122"/>
              </a:rPr>
              <a:t>作为</a:t>
            </a:r>
            <a:r>
              <a:rPr lang="en-US" altLang="x-none" sz="2400" b="1" dirty="0">
                <a:latin typeface="Times New Roman" panose="02020603050405020304" pitchFamily="2" charset="0"/>
                <a:ea typeface="宋体" panose="02010600030101010101" pitchFamily="2" charset="-122"/>
              </a:rPr>
              <a:t>p</a:t>
            </a:r>
            <a:r>
              <a:rPr lang="zh-CN" altLang="en-US" sz="2400" b="1" dirty="0">
                <a:latin typeface="Times New Roman" panose="02020603050405020304" pitchFamily="2" charset="0"/>
                <a:ea typeface="宋体" panose="02010600030101010101" pitchFamily="2" charset="-122"/>
              </a:rPr>
              <a:t>的父结点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8017" name="矩形 644097"/>
          <p:cNvSpPr/>
          <p:nvPr/>
        </p:nvSpPr>
        <p:spPr>
          <a:xfrm>
            <a:off x="1676400" y="152400"/>
            <a:ext cx="8839200" cy="6229350"/>
          </a:xfrm>
          <a:prstGeom prst="rect">
            <a:avLst/>
          </a:prstGeom>
          <a:noFill/>
          <a:ln w="9525">
            <a:noFill/>
          </a:ln>
        </p:spPr>
        <p:txBody>
          <a:bodyPr anchor="t"/>
          <a:p>
            <a:pPr marL="1435100" lvl="4" indent="0" eaLnBrk="1" hangingPunct="1"/>
            <a:r>
              <a:rPr lang="zh-CN" altLang="en-US" sz="24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if (LT(x-&gt;key, p-&gt;key) )  p=p-&gt;Lchild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r>
              <a:rPr lang="en-US" altLang="x-none" sz="2800" b="1" dirty="0">
                <a:latin typeface="Times New Roman" panose="02020603050405020304" pitchFamily="2" charset="0"/>
                <a:ea typeface="宋体" panose="02010600030101010101" pitchFamily="2" charset="-122"/>
              </a:rPr>
              <a:t>       else p=p-&gt;Rchild ;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r>
              <a:rPr lang="en-US" altLang="x-none" sz="2800" b="1" dirty="0">
                <a:latin typeface="Times New Roman" panose="02020603050405020304" pitchFamily="2" charset="0"/>
                <a:ea typeface="宋体" panose="02010600030101010101" pitchFamily="2" charset="-122"/>
              </a:rPr>
              <a:t>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if (LT(x-&gt;key, q-&gt;key) )  q-&gt;Lchild=x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else q-&gt;Rchild=x ;</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由结论知</a:t>
            </a:r>
            <a:r>
              <a:rPr lang="zh-CN" altLang="en-US"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对于一个无序序列可以通过构造一棵</a:t>
            </a:r>
            <a:r>
              <a:rPr lang="en-US" altLang="x-none" sz="2800" b="1" dirty="0">
                <a:latin typeface="Times New Roman" panose="02020603050405020304" pitchFamily="2" charset="0"/>
                <a:ea typeface="宋体" panose="02010600030101010101" pitchFamily="2" charset="-122"/>
              </a:rPr>
              <a:t>BST</a:t>
            </a:r>
            <a:r>
              <a:rPr lang="zh-CN" altLang="en-US" sz="2800" b="1" dirty="0">
                <a:latin typeface="Times New Roman" panose="02020603050405020304" pitchFamily="2" charset="0"/>
                <a:ea typeface="宋体" panose="02010600030101010101" pitchFamily="2" charset="-122"/>
              </a:rPr>
              <a:t>树而变成一个有序序列</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    由算法</a:t>
            </a:r>
            <a:r>
              <a:rPr lang="zh-CN" altLang="en-US" sz="2800" b="1" dirty="0">
                <a:latin typeface="Times New Roman" panose="02020603050405020304" pitchFamily="2" charset="0"/>
                <a:ea typeface="宋体" panose="02010600030101010101" pitchFamily="2" charset="-122"/>
              </a:rPr>
              <a:t>知</a:t>
            </a:r>
            <a:r>
              <a:rPr lang="zh-CN" altLang="en-US" sz="2800" b="1" dirty="0">
                <a:latin typeface="宋体" panose="02010600030101010101" pitchFamily="2" charset="-122"/>
                <a:ea typeface="宋体" panose="02010600030101010101" pitchFamily="2" charset="-122"/>
              </a:rPr>
              <a:t>，每次</a:t>
            </a:r>
            <a:r>
              <a:rPr lang="zh-CN" altLang="en-US" sz="2800" b="1" dirty="0">
                <a:solidFill>
                  <a:schemeClr val="accent1"/>
                </a:solidFill>
                <a:latin typeface="宋体" panose="02010600030101010101" pitchFamily="2" charset="-122"/>
                <a:ea typeface="宋体" panose="02010600030101010101" pitchFamily="2" charset="-122"/>
              </a:rPr>
              <a:t>插入的新结点都是</a:t>
            </a:r>
            <a:r>
              <a:rPr lang="en-US" altLang="x-none" sz="2800" b="1" dirty="0">
                <a:solidFill>
                  <a:schemeClr val="accent1"/>
                </a:solidFill>
                <a:latin typeface="Times New Roman" panose="02020603050405020304" pitchFamily="2" charset="0"/>
                <a:ea typeface="宋体" panose="02010600030101010101" pitchFamily="2" charset="-122"/>
              </a:rPr>
              <a:t>BST</a:t>
            </a:r>
            <a:r>
              <a:rPr lang="zh-CN" altLang="en-US" sz="2800" b="1" dirty="0">
                <a:solidFill>
                  <a:schemeClr val="accent1"/>
                </a:solidFill>
                <a:latin typeface="Times New Roman" panose="02020603050405020304" pitchFamily="2" charset="0"/>
                <a:ea typeface="宋体" panose="02010600030101010101" pitchFamily="2" charset="-122"/>
              </a:rPr>
              <a:t>树的叶子结点</a:t>
            </a:r>
            <a:r>
              <a:rPr lang="zh-CN" altLang="en-US" sz="2800" b="1" dirty="0">
                <a:latin typeface="宋体" panose="02010600030101010101" pitchFamily="2" charset="-122"/>
                <a:ea typeface="宋体" panose="02010600030101010101" pitchFamily="2" charset="-122"/>
              </a:rPr>
              <a:t>，即在插入时不必移动其它结点，仅需修改某个结点的指针。</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9041" name="矩形 645121"/>
          <p:cNvSpPr/>
          <p:nvPr/>
        </p:nvSpPr>
        <p:spPr>
          <a:xfrm>
            <a:off x="1676400" y="152400"/>
            <a:ext cx="8839200" cy="6516688"/>
          </a:xfrm>
          <a:prstGeom prst="rect">
            <a:avLst/>
          </a:prstGeom>
          <a:noFill/>
          <a:ln w="9525">
            <a:noFill/>
          </a:ln>
        </p:spPr>
        <p:txBody>
          <a:bodyPr anchor="t"/>
          <a:p>
            <a:pPr>
              <a:lnSpc>
                <a:spcPct val="110000"/>
              </a:lnSpc>
              <a:spcBef>
                <a:spcPct val="10000"/>
              </a:spcBef>
            </a:pPr>
            <a:r>
              <a:rPr lang="zh-CN" altLang="en-US" sz="2800" b="1" dirty="0">
                <a:latin typeface="宋体" panose="02010600030101010101" pitchFamily="2" charset="-122"/>
                <a:ea typeface="宋体" panose="02010600030101010101" pitchFamily="2" charset="-122"/>
              </a:rPr>
              <a:t>    利用</a:t>
            </a:r>
            <a:r>
              <a:rPr lang="en-US" altLang="x-none" sz="2800" b="1" dirty="0">
                <a:latin typeface="Times New Roman" panose="02020603050405020304" pitchFamily="2" charset="0"/>
                <a:ea typeface="宋体" panose="02010600030101010101" pitchFamily="2" charset="-122"/>
              </a:rPr>
              <a:t>BST</a:t>
            </a:r>
            <a:r>
              <a:rPr lang="zh-CN" altLang="en-US" sz="2800" b="1" dirty="0">
                <a:latin typeface="Times New Roman" panose="02020603050405020304" pitchFamily="2" charset="0"/>
                <a:ea typeface="宋体" panose="02010600030101010101" pitchFamily="2" charset="-122"/>
              </a:rPr>
              <a:t>树的插入操作</a:t>
            </a:r>
            <a:r>
              <a:rPr lang="zh-CN" altLang="en-US" sz="2800" b="1" dirty="0">
                <a:latin typeface="宋体" panose="02010600030101010101" pitchFamily="2" charset="-122"/>
                <a:ea typeface="宋体" panose="02010600030101010101" pitchFamily="2" charset="-122"/>
              </a:rPr>
              <a:t>，可以从空树开始逐个插入每个结点，从而建立一棵</a:t>
            </a:r>
            <a:r>
              <a:rPr lang="en-US" altLang="x-none" sz="2800" b="1" dirty="0">
                <a:latin typeface="Times New Roman" panose="02020603050405020304" pitchFamily="2" charset="0"/>
                <a:ea typeface="宋体" panose="02010600030101010101" pitchFamily="2" charset="-122"/>
              </a:rPr>
              <a:t>BST</a:t>
            </a:r>
            <a:r>
              <a:rPr lang="zh-CN" altLang="en-US" sz="2800" b="1" dirty="0">
                <a:latin typeface="宋体" panose="02010600030101010101" pitchFamily="2" charset="-122"/>
                <a:ea typeface="宋体" panose="02010600030101010101" pitchFamily="2" charset="-122"/>
              </a:rPr>
              <a:t>树，算法如下：</a:t>
            </a:r>
            <a:endParaRPr lang="zh-CN" altLang="en-US" sz="2800" b="1" dirty="0">
              <a:latin typeface="宋体" panose="02010600030101010101" pitchFamily="2" charset="-122"/>
              <a:ea typeface="宋体" panose="02010600030101010101" pitchFamily="2" charset="-122"/>
            </a:endParaRPr>
          </a:p>
          <a:p>
            <a:pPr>
              <a:lnSpc>
                <a:spcPct val="110000"/>
              </a:lnSpc>
              <a:spcBef>
                <a:spcPct val="10000"/>
              </a:spcBef>
            </a:pPr>
            <a:r>
              <a:rPr lang="en-US" altLang="x-none" sz="2800" b="1" dirty="0">
                <a:latin typeface="Times New Roman" panose="02020603050405020304" pitchFamily="2" charset="0"/>
                <a:ea typeface="宋体" panose="02010600030101010101" pitchFamily="2" charset="-122"/>
              </a:rPr>
              <a:t>#define ENDKEY  65535</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10000"/>
              </a:spcBef>
            </a:pPr>
            <a:r>
              <a:rPr lang="en-US" altLang="x-none" sz="2800" b="1" dirty="0">
                <a:latin typeface="Times New Roman" panose="02020603050405020304" pitchFamily="2" charset="0"/>
                <a:ea typeface="宋体" panose="02010600030101010101" pitchFamily="2" charset="-122"/>
              </a:rPr>
              <a:t>BSTNode *create_BST()</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   KeyType  key ;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BSTNode *T=NULL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scanf(“%d”, &amp;key)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while (key!=ENDKEY)</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   Insert_BST(T, key) ;</a:t>
            </a:r>
            <a:r>
              <a:rPr lang="en-US" altLang="x-none" sz="2800" dirty="0">
                <a:latin typeface="Times New Roman" panose="02020603050405020304" pitchFamily="2" charset="0"/>
                <a:ea typeface="宋体" panose="02010600030101010101" pitchFamily="2" charset="-122"/>
              </a:rPr>
              <a:t> </a:t>
            </a:r>
            <a:endParaRPr lang="en-US" altLang="x-none" sz="2800"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scanf(“%d”, &amp;key) ;</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return(T) ;</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6146" name="标题 646145"/>
          <p:cNvSpPr>
            <a:spLocks noGrp="1"/>
          </p:cNvSpPr>
          <p:nvPr>
            <p:ph type="title"/>
          </p:nvPr>
        </p:nvSpPr>
        <p:spPr>
          <a:xfrm>
            <a:off x="2209800" y="152400"/>
            <a:ext cx="6629400" cy="762000"/>
          </a:xfrm>
        </p:spPr>
        <p:txBody>
          <a:bodyPr lIns="92075" tIns="46038" rIns="92075" bIns="46038" anchor="ctr"/>
          <a:p>
            <a:pPr fontAlgn="base"/>
            <a:r>
              <a:rPr lang="en-US" altLang="x-none" b="1" strike="noStrike" noProof="1" dirty="0">
                <a:latin typeface="Times New Roman" panose="02020603050405020304" pitchFamily="2" charset="0"/>
              </a:rPr>
              <a:t>9.3.4   BST</a:t>
            </a:r>
            <a:r>
              <a:rPr lang="zh-CN" altLang="en-US" b="1" strike="noStrike" noProof="1" dirty="0">
                <a:ea typeface="楷体_GB2312" pitchFamily="1" charset="-122"/>
              </a:rPr>
              <a:t>树的删除</a:t>
            </a:r>
            <a:endParaRPr lang="zh-CN" altLang="en-US" b="1" strike="noStrike" noProof="1" dirty="0">
              <a:ea typeface="楷体_GB2312" pitchFamily="1" charset="-122"/>
            </a:endParaRPr>
          </a:p>
        </p:txBody>
      </p:sp>
      <p:sp>
        <p:nvSpPr>
          <p:cNvPr id="600066" name="矩形 646146"/>
          <p:cNvSpPr/>
          <p:nvPr/>
        </p:nvSpPr>
        <p:spPr>
          <a:xfrm>
            <a:off x="1676400" y="1066800"/>
            <a:ext cx="8839200" cy="5638800"/>
          </a:xfrm>
          <a:prstGeom prst="rect">
            <a:avLst/>
          </a:prstGeom>
          <a:noFill/>
          <a:ln w="9525">
            <a:noFill/>
          </a:ln>
        </p:spPr>
        <p:txBody>
          <a:bodyPr anchor="t"/>
          <a:p>
            <a:pPr>
              <a:lnSpc>
                <a:spcPct val="110000"/>
              </a:lnSpc>
              <a:spcBef>
                <a:spcPct val="20000"/>
              </a:spcBef>
              <a:spcAft>
                <a:spcPct val="20000"/>
              </a:spcAft>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 </a:t>
            </a:r>
            <a:r>
              <a:rPr lang="en-US" altLang="x-none" sz="4000" b="1" dirty="0">
                <a:solidFill>
                  <a:schemeClr val="folHlink"/>
                </a:solidFill>
                <a:latin typeface="Times New Roman" panose="02020603050405020304" pitchFamily="2" charset="0"/>
                <a:ea typeface="宋体" panose="02010600030101010101" pitchFamily="2" charset="-122"/>
              </a:rPr>
              <a:t>1  </a:t>
            </a:r>
            <a:r>
              <a:rPr lang="zh-CN" altLang="en-US" sz="4000" b="1" dirty="0">
                <a:solidFill>
                  <a:schemeClr val="folHlink"/>
                </a:solidFill>
                <a:latin typeface="Times New Roman" panose="02020603050405020304" pitchFamily="2" charset="0"/>
                <a:ea typeface="楷体_GB2312" pitchFamily="1" charset="-122"/>
              </a:rPr>
              <a:t>删除操作过程分析</a:t>
            </a:r>
            <a:r>
              <a:rPr lang="zh-CN" altLang="en-US" sz="2800" b="1" dirty="0">
                <a:latin typeface="Times New Roman" panose="02020603050405020304" pitchFamily="2" charset="0"/>
                <a:ea typeface="宋体" panose="02010600030101010101" pitchFamily="2" charset="-122"/>
              </a:rPr>
              <a:t> </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spcAft>
                <a:spcPct val="20000"/>
              </a:spcAft>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        从</a:t>
            </a:r>
            <a:r>
              <a:rPr lang="en-US" altLang="x-none" sz="2800" b="1" dirty="0">
                <a:latin typeface="Times New Roman" panose="02020603050405020304" pitchFamily="2" charset="0"/>
                <a:ea typeface="宋体" panose="02010600030101010101" pitchFamily="2" charset="-122"/>
              </a:rPr>
              <a:t>BST</a:t>
            </a:r>
            <a:r>
              <a:rPr lang="zh-CN" altLang="en-US" sz="2800" b="1" dirty="0">
                <a:latin typeface="Times New Roman" panose="02020603050405020304" pitchFamily="2" charset="0"/>
                <a:ea typeface="宋体" panose="02010600030101010101" pitchFamily="2" charset="-122"/>
              </a:rPr>
              <a:t>树上删除一个结点</a:t>
            </a:r>
            <a:r>
              <a:rPr lang="zh-CN" altLang="en-US" sz="2800" b="1" dirty="0">
                <a:latin typeface="宋体" panose="02010600030101010101" pitchFamily="2" charset="-122"/>
                <a:ea typeface="宋体" panose="02010600030101010101" pitchFamily="2" charset="-122"/>
              </a:rPr>
              <a:t>，仍然要保证</a:t>
            </a:r>
            <a:r>
              <a:rPr lang="zh-CN" altLang="en-US" sz="2800" b="1" dirty="0">
                <a:latin typeface="Times New Roman" panose="02020603050405020304" pitchFamily="2" charset="0"/>
                <a:ea typeface="宋体" panose="02010600030101010101" pitchFamily="2" charset="-122"/>
              </a:rPr>
              <a:t>删除</a:t>
            </a:r>
            <a:r>
              <a:rPr lang="zh-CN" altLang="en-US" sz="2800" b="1" dirty="0">
                <a:latin typeface="宋体" panose="02010600030101010101" pitchFamily="2" charset="-122"/>
                <a:ea typeface="宋体" panose="02010600030101010101" pitchFamily="2" charset="-122"/>
              </a:rPr>
              <a:t>后满足</a:t>
            </a:r>
            <a:r>
              <a:rPr lang="en-US" altLang="x-none" sz="2800" b="1" dirty="0">
                <a:latin typeface="Times New Roman" panose="02020603050405020304" pitchFamily="2" charset="0"/>
                <a:ea typeface="宋体" panose="02010600030101010101" pitchFamily="2" charset="-122"/>
              </a:rPr>
              <a:t>BST</a:t>
            </a:r>
            <a:r>
              <a:rPr lang="zh-CN" altLang="en-US" sz="2800" b="1" dirty="0">
                <a:latin typeface="Times New Roman" panose="02020603050405020304" pitchFamily="2" charset="0"/>
                <a:ea typeface="宋体" panose="02010600030101010101" pitchFamily="2" charset="-122"/>
              </a:rPr>
              <a:t>的性质</a:t>
            </a:r>
            <a:r>
              <a:rPr lang="zh-CN" altLang="en-US" sz="2800" b="1" dirty="0">
                <a:latin typeface="宋体" panose="02010600030101010101" pitchFamily="2" charset="-122"/>
                <a:ea typeface="宋体" panose="02010600030101010101" pitchFamily="2" charset="-122"/>
              </a:rPr>
              <a:t>。设被删除结点为</a:t>
            </a:r>
            <a:r>
              <a:rPr lang="en-US" altLang="x-none" sz="2800" b="1" dirty="0">
                <a:latin typeface="Times New Roman" panose="02020603050405020304" pitchFamily="2" charset="0"/>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，其父结点为</a:t>
            </a:r>
            <a:r>
              <a:rPr lang="en-US" altLang="x-none" sz="2800" b="1" dirty="0">
                <a:latin typeface="Times New Roman" panose="02020603050405020304" pitchFamily="2" charset="0"/>
                <a:ea typeface="宋体" panose="02010600030101010101" pitchFamily="2" charset="-122"/>
              </a:rPr>
              <a:t>f </a:t>
            </a:r>
            <a:r>
              <a:rPr lang="zh-CN" altLang="en-US" sz="2800" b="1" dirty="0">
                <a:latin typeface="宋体" panose="02010600030101010101" pitchFamily="2" charset="-122"/>
                <a:ea typeface="宋体" panose="02010600030101010101" pitchFamily="2" charset="-122"/>
              </a:rPr>
              <a:t>，删除情况如下</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①  </a:t>
            </a:r>
            <a:r>
              <a:rPr lang="zh-CN" altLang="en-US" sz="2800" b="1" u="sng" dirty="0">
                <a:solidFill>
                  <a:schemeClr val="folHlink"/>
                </a:solidFill>
                <a:latin typeface="Times New Roman" panose="02020603050405020304" pitchFamily="2" charset="0"/>
                <a:ea typeface="宋体" panose="02010600030101010101" pitchFamily="2" charset="-122"/>
              </a:rPr>
              <a:t>若</a:t>
            </a:r>
            <a:r>
              <a:rPr lang="en-US" altLang="x-none" sz="2800" b="1" u="sng" dirty="0">
                <a:solidFill>
                  <a:schemeClr val="folHlink"/>
                </a:solidFill>
                <a:latin typeface="Times New Roman" panose="02020603050405020304" pitchFamily="2" charset="0"/>
                <a:ea typeface="宋体" panose="02010600030101010101" pitchFamily="2" charset="-122"/>
              </a:rPr>
              <a:t>p</a:t>
            </a:r>
            <a:r>
              <a:rPr lang="zh-CN" altLang="en-US" sz="2800" b="1" u="sng" dirty="0">
                <a:solidFill>
                  <a:schemeClr val="folHlink"/>
                </a:solidFill>
                <a:latin typeface="Times New Roman" panose="02020603050405020304" pitchFamily="2" charset="0"/>
                <a:ea typeface="宋体" panose="02010600030101010101" pitchFamily="2" charset="-122"/>
              </a:rPr>
              <a:t>是叶子结点</a:t>
            </a:r>
            <a:r>
              <a:rPr lang="zh-CN" altLang="en-US" sz="2800" b="1" dirty="0">
                <a:latin typeface="Times New Roman" panose="02020603050405020304" pitchFamily="2" charset="0"/>
                <a:ea typeface="宋体" panose="02010600030101010101" pitchFamily="2" charset="-122"/>
              </a:rPr>
              <a:t>： 直接删除</a:t>
            </a:r>
            <a:r>
              <a:rPr lang="en-US" altLang="x-none" sz="2800" b="1" dirty="0">
                <a:latin typeface="Times New Roman" panose="02020603050405020304" pitchFamily="2" charset="0"/>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，如图</a:t>
            </a:r>
            <a:r>
              <a:rPr lang="en-US" altLang="x-none" sz="2800" b="1" dirty="0">
                <a:latin typeface="Times New Roman" panose="02020603050405020304" pitchFamily="2" charset="0"/>
                <a:ea typeface="宋体" panose="02010600030101010101" pitchFamily="2" charset="-122"/>
              </a:rPr>
              <a:t>9-5(b)</a:t>
            </a:r>
            <a:r>
              <a:rPr lang="zh-CN" altLang="en-US" sz="2800" b="1" dirty="0">
                <a:latin typeface="Times New Roman" panose="02020603050405020304" pitchFamily="2" charset="0"/>
                <a:ea typeface="宋体" panose="02010600030101010101" pitchFamily="2" charset="-122"/>
              </a:rPr>
              <a:t>所示。</a:t>
            </a:r>
            <a:r>
              <a:rPr lang="zh-CN" altLang="en-US" sz="2800" b="1" dirty="0">
                <a:solidFill>
                  <a:schemeClr val="folHlink"/>
                </a:solidFill>
                <a:latin typeface="宋体" panose="02010600030101010101" pitchFamily="2" charset="-122"/>
                <a:ea typeface="宋体" panose="02010600030101010101" pitchFamily="2" charset="-122"/>
              </a:rPr>
              <a:t> </a:t>
            </a:r>
            <a:endParaRPr lang="zh-CN" altLang="en-US" sz="2800" b="1" dirty="0">
              <a:solidFill>
                <a:schemeClr val="folHlink"/>
              </a:solidFill>
              <a:latin typeface="宋体" panose="02010600030101010101" pitchFamily="2" charset="-122"/>
              <a:ea typeface="宋体" panose="02010600030101010101" pitchFamily="2" charset="-122"/>
            </a:endParaRP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②  </a:t>
            </a:r>
            <a:r>
              <a:rPr lang="zh-CN" altLang="en-US" sz="2800" b="1" u="sng" dirty="0">
                <a:solidFill>
                  <a:schemeClr val="folHlink"/>
                </a:solidFill>
                <a:latin typeface="Times New Roman" panose="02020603050405020304" pitchFamily="2" charset="0"/>
                <a:ea typeface="宋体" panose="02010600030101010101" pitchFamily="2" charset="-122"/>
              </a:rPr>
              <a:t>若</a:t>
            </a:r>
            <a:r>
              <a:rPr lang="en-US" altLang="x-none" sz="2800" b="1" u="sng" dirty="0">
                <a:solidFill>
                  <a:schemeClr val="folHlink"/>
                </a:solidFill>
                <a:latin typeface="Times New Roman" panose="02020603050405020304" pitchFamily="2" charset="0"/>
                <a:ea typeface="宋体" panose="02010600030101010101" pitchFamily="2" charset="-122"/>
              </a:rPr>
              <a:t>p</a:t>
            </a:r>
            <a:r>
              <a:rPr lang="zh-CN" altLang="en-US" sz="2800" b="1" u="sng" dirty="0">
                <a:solidFill>
                  <a:schemeClr val="folHlink"/>
                </a:solidFill>
                <a:latin typeface="Times New Roman" panose="02020603050405020304" pitchFamily="2" charset="0"/>
                <a:ea typeface="宋体" panose="02010600030101010101" pitchFamily="2" charset="-122"/>
              </a:rPr>
              <a:t>只有一棵子树</a:t>
            </a:r>
            <a:r>
              <a:rPr lang="en-US" altLang="x-none" sz="2800" b="1" dirty="0">
                <a:latin typeface="Times New Roman" panose="02020603050405020304" pitchFamily="2" charset="0"/>
                <a:ea typeface="宋体" panose="02010600030101010101" pitchFamily="2" charset="-122"/>
              </a:rPr>
              <a:t>(</a:t>
            </a:r>
            <a:r>
              <a:rPr lang="zh-CN" altLang="en-US" sz="2800" b="1" dirty="0">
                <a:solidFill>
                  <a:schemeClr val="folHlink"/>
                </a:solidFill>
                <a:latin typeface="Times New Roman" panose="02020603050405020304" pitchFamily="2" charset="0"/>
                <a:ea typeface="宋体" panose="02010600030101010101" pitchFamily="2" charset="-122"/>
              </a:rPr>
              <a:t>左子树或右子树</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：直接用</a:t>
            </a:r>
            <a:r>
              <a:rPr lang="en-US" altLang="x-none" sz="2800" b="1" dirty="0">
                <a:latin typeface="Times New Roman" panose="02020603050405020304" pitchFamily="2" charset="0"/>
                <a:ea typeface="宋体" panose="02010600030101010101" pitchFamily="2" charset="-122"/>
              </a:rPr>
              <a:t>p</a:t>
            </a:r>
            <a:r>
              <a:rPr lang="zh-CN" altLang="en-US" sz="2800" b="1" dirty="0">
                <a:latin typeface="Times New Roman" panose="02020603050405020304" pitchFamily="2" charset="0"/>
                <a:ea typeface="宋体" panose="02010600030101010101" pitchFamily="2" charset="-122"/>
              </a:rPr>
              <a:t>的</a:t>
            </a:r>
            <a:r>
              <a:rPr lang="zh-CN" altLang="en-US" sz="2800" b="1" dirty="0">
                <a:solidFill>
                  <a:schemeClr val="folHlink"/>
                </a:solidFill>
                <a:latin typeface="Times New Roman" panose="02020603050405020304" pitchFamily="2" charset="0"/>
                <a:ea typeface="宋体" panose="02010600030101010101" pitchFamily="2" charset="-122"/>
              </a:rPr>
              <a:t>左子树</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或</a:t>
            </a:r>
            <a:r>
              <a:rPr lang="zh-CN" altLang="en-US" sz="2800" b="1" dirty="0">
                <a:solidFill>
                  <a:schemeClr val="folHlink"/>
                </a:solidFill>
                <a:latin typeface="Times New Roman" panose="02020603050405020304" pitchFamily="2" charset="0"/>
                <a:ea typeface="宋体" panose="02010600030101010101" pitchFamily="2" charset="-122"/>
              </a:rPr>
              <a:t>右子树</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取代</a:t>
            </a:r>
            <a:r>
              <a:rPr lang="en-US" altLang="x-none" sz="2800" b="1" dirty="0">
                <a:latin typeface="Times New Roman" panose="02020603050405020304" pitchFamily="2" charset="0"/>
                <a:ea typeface="宋体" panose="02010600030101010101" pitchFamily="2" charset="-122"/>
              </a:rPr>
              <a:t>p</a:t>
            </a:r>
            <a:r>
              <a:rPr lang="zh-CN" altLang="en-US" sz="2800" b="1" dirty="0">
                <a:latin typeface="Times New Roman" panose="02020603050405020304" pitchFamily="2" charset="0"/>
                <a:ea typeface="宋体" panose="02010600030101010101" pitchFamily="2" charset="-122"/>
              </a:rPr>
              <a:t>的位置而成为</a:t>
            </a:r>
            <a:r>
              <a:rPr lang="en-US" altLang="x-none" sz="2800" b="1" dirty="0">
                <a:latin typeface="Times New Roman" panose="02020603050405020304" pitchFamily="2" charset="0"/>
                <a:ea typeface="宋体" panose="02010600030101010101" pitchFamily="2" charset="-122"/>
              </a:rPr>
              <a:t>f</a:t>
            </a:r>
            <a:r>
              <a:rPr lang="zh-CN" altLang="en-US" sz="2800" b="1" dirty="0">
                <a:latin typeface="Times New Roman" panose="02020603050405020304" pitchFamily="2" charset="0"/>
                <a:ea typeface="宋体" panose="02010600030101010101" pitchFamily="2" charset="-122"/>
              </a:rPr>
              <a:t>的一棵子树。即原来</a:t>
            </a:r>
            <a:r>
              <a:rPr lang="en-US" altLang="x-none" sz="2800" b="1" dirty="0">
                <a:latin typeface="Times New Roman" panose="02020603050405020304" pitchFamily="2" charset="0"/>
                <a:ea typeface="宋体" panose="02010600030101010101" pitchFamily="2" charset="-122"/>
              </a:rPr>
              <a:t>p</a:t>
            </a:r>
            <a:r>
              <a:rPr lang="zh-CN" altLang="en-US" sz="2800" b="1" dirty="0">
                <a:latin typeface="Times New Roman" panose="02020603050405020304" pitchFamily="2" charset="0"/>
                <a:ea typeface="宋体" panose="02010600030101010101" pitchFamily="2" charset="-122"/>
              </a:rPr>
              <a:t>是</a:t>
            </a:r>
            <a:r>
              <a:rPr lang="en-US" altLang="x-none" sz="2800" b="1" dirty="0">
                <a:latin typeface="Times New Roman" panose="02020603050405020304" pitchFamily="2" charset="0"/>
                <a:ea typeface="宋体" panose="02010600030101010101" pitchFamily="2" charset="-122"/>
              </a:rPr>
              <a:t>f</a:t>
            </a:r>
            <a:r>
              <a:rPr lang="zh-CN" altLang="en-US" sz="2800" b="1" dirty="0">
                <a:latin typeface="Times New Roman" panose="02020603050405020304" pitchFamily="2" charset="0"/>
                <a:ea typeface="宋体" panose="02010600030101010101" pitchFamily="2" charset="-122"/>
              </a:rPr>
              <a:t>的</a:t>
            </a:r>
            <a:r>
              <a:rPr lang="zh-CN" altLang="en-US" sz="2800" b="1" dirty="0">
                <a:solidFill>
                  <a:schemeClr val="folHlink"/>
                </a:solidFill>
                <a:latin typeface="Times New Roman" panose="02020603050405020304" pitchFamily="2" charset="0"/>
                <a:ea typeface="宋体" panose="02010600030101010101" pitchFamily="2" charset="-122"/>
              </a:rPr>
              <a:t>左子树</a:t>
            </a:r>
            <a:r>
              <a:rPr lang="zh-CN" altLang="en-US" sz="2800" b="1" dirty="0">
                <a:latin typeface="宋体" panose="02010600030101010101" pitchFamily="2" charset="-122"/>
                <a:ea typeface="宋体" panose="02010600030101010101" pitchFamily="2" charset="-122"/>
              </a:rPr>
              <a:t>，则</a:t>
            </a:r>
            <a:r>
              <a:rPr lang="en-US" altLang="x-none" sz="2800" b="1" dirty="0">
                <a:latin typeface="Times New Roman" panose="02020603050405020304" pitchFamily="2" charset="0"/>
                <a:ea typeface="宋体" panose="02010600030101010101" pitchFamily="2" charset="-122"/>
              </a:rPr>
              <a:t>p</a:t>
            </a:r>
            <a:r>
              <a:rPr lang="zh-CN" altLang="en-US" sz="2800" b="1" dirty="0">
                <a:latin typeface="Times New Roman" panose="02020603050405020304" pitchFamily="2" charset="0"/>
                <a:ea typeface="宋体" panose="02010600030101010101" pitchFamily="2" charset="-122"/>
              </a:rPr>
              <a:t>的子树成为</a:t>
            </a:r>
            <a:r>
              <a:rPr lang="en-US" altLang="x-none" sz="2800" b="1" dirty="0">
                <a:latin typeface="Times New Roman" panose="02020603050405020304" pitchFamily="2" charset="0"/>
                <a:ea typeface="宋体" panose="02010600030101010101" pitchFamily="2" charset="-122"/>
              </a:rPr>
              <a:t>f</a:t>
            </a:r>
            <a:r>
              <a:rPr lang="zh-CN" altLang="en-US" sz="2800" b="1" dirty="0">
                <a:latin typeface="Times New Roman" panose="02020603050405020304" pitchFamily="2" charset="0"/>
                <a:ea typeface="宋体" panose="02010600030101010101" pitchFamily="2" charset="-122"/>
              </a:rPr>
              <a:t>的</a:t>
            </a:r>
            <a:r>
              <a:rPr lang="zh-CN" altLang="en-US" sz="2800" b="1" dirty="0">
                <a:solidFill>
                  <a:schemeClr val="folHlink"/>
                </a:solidFill>
                <a:latin typeface="Times New Roman" panose="02020603050405020304" pitchFamily="2" charset="0"/>
                <a:ea typeface="宋体" panose="02010600030101010101" pitchFamily="2" charset="-122"/>
              </a:rPr>
              <a:t>左子树</a:t>
            </a:r>
            <a:r>
              <a:rPr lang="zh-CN" altLang="en-US" sz="2800" b="1" dirty="0">
                <a:latin typeface="Times New Roman" panose="02020603050405020304" pitchFamily="2" charset="0"/>
                <a:ea typeface="宋体" panose="02010600030101010101" pitchFamily="2" charset="-122"/>
              </a:rPr>
              <a:t>；原来</a:t>
            </a:r>
            <a:r>
              <a:rPr lang="en-US" altLang="x-none" sz="2800" b="1" dirty="0">
                <a:latin typeface="Times New Roman" panose="02020603050405020304" pitchFamily="2" charset="0"/>
                <a:ea typeface="宋体" panose="02010600030101010101" pitchFamily="2" charset="-122"/>
              </a:rPr>
              <a:t>p</a:t>
            </a:r>
            <a:r>
              <a:rPr lang="zh-CN" altLang="en-US" sz="2800" b="1" dirty="0">
                <a:latin typeface="Times New Roman" panose="02020603050405020304" pitchFamily="2" charset="0"/>
                <a:ea typeface="宋体" panose="02010600030101010101" pitchFamily="2" charset="-122"/>
              </a:rPr>
              <a:t>是</a:t>
            </a:r>
            <a:r>
              <a:rPr lang="en-US" altLang="x-none" sz="2800" b="1" dirty="0">
                <a:latin typeface="Times New Roman" panose="02020603050405020304" pitchFamily="2" charset="0"/>
                <a:ea typeface="宋体" panose="02010600030101010101" pitchFamily="2" charset="-122"/>
              </a:rPr>
              <a:t>f</a:t>
            </a:r>
            <a:r>
              <a:rPr lang="zh-CN" altLang="en-US" sz="2800" b="1" dirty="0">
                <a:latin typeface="Times New Roman" panose="02020603050405020304" pitchFamily="2" charset="0"/>
                <a:ea typeface="宋体" panose="02010600030101010101" pitchFamily="2" charset="-122"/>
              </a:rPr>
              <a:t>的</a:t>
            </a:r>
            <a:r>
              <a:rPr lang="zh-CN" altLang="en-US" sz="2800" b="1" dirty="0">
                <a:solidFill>
                  <a:schemeClr val="folHlink"/>
                </a:solidFill>
                <a:latin typeface="Times New Roman" panose="02020603050405020304" pitchFamily="2" charset="0"/>
                <a:ea typeface="宋体" panose="02010600030101010101" pitchFamily="2" charset="-122"/>
              </a:rPr>
              <a:t>右子树</a:t>
            </a:r>
            <a:r>
              <a:rPr lang="zh-CN" altLang="en-US" sz="2800" b="1" dirty="0">
                <a:latin typeface="宋体" panose="02010600030101010101" pitchFamily="2" charset="-122"/>
                <a:ea typeface="宋体" panose="02010600030101010101" pitchFamily="2" charset="-122"/>
              </a:rPr>
              <a:t>，则</a:t>
            </a:r>
            <a:r>
              <a:rPr lang="en-US" altLang="x-none" sz="2800" b="1" dirty="0">
                <a:latin typeface="Times New Roman" panose="02020603050405020304" pitchFamily="2" charset="0"/>
                <a:ea typeface="宋体" panose="02010600030101010101" pitchFamily="2" charset="-122"/>
              </a:rPr>
              <a:t>p</a:t>
            </a:r>
            <a:r>
              <a:rPr lang="zh-CN" altLang="en-US" sz="2800" b="1" dirty="0">
                <a:latin typeface="Times New Roman" panose="02020603050405020304" pitchFamily="2" charset="0"/>
                <a:ea typeface="宋体" panose="02010600030101010101" pitchFamily="2" charset="-122"/>
              </a:rPr>
              <a:t>的子树成为</a:t>
            </a:r>
            <a:r>
              <a:rPr lang="en-US" altLang="x-none" sz="2800" b="1" dirty="0">
                <a:latin typeface="Times New Roman" panose="02020603050405020304" pitchFamily="2" charset="0"/>
                <a:ea typeface="宋体" panose="02010600030101010101" pitchFamily="2" charset="-122"/>
              </a:rPr>
              <a:t>f</a:t>
            </a:r>
            <a:r>
              <a:rPr lang="zh-CN" altLang="en-US" sz="2800" b="1" dirty="0">
                <a:latin typeface="Times New Roman" panose="02020603050405020304" pitchFamily="2" charset="0"/>
                <a:ea typeface="宋体" panose="02010600030101010101" pitchFamily="2" charset="-122"/>
              </a:rPr>
              <a:t>的</a:t>
            </a:r>
            <a:r>
              <a:rPr lang="zh-CN" altLang="en-US" sz="2800" b="1" dirty="0">
                <a:solidFill>
                  <a:schemeClr val="folHlink"/>
                </a:solidFill>
                <a:latin typeface="Times New Roman" panose="02020603050405020304" pitchFamily="2" charset="0"/>
                <a:ea typeface="宋体" panose="02010600030101010101" pitchFamily="2" charset="-122"/>
              </a:rPr>
              <a:t>右子树</a:t>
            </a:r>
            <a:r>
              <a:rPr lang="zh-CN" altLang="en-US" sz="2800" b="1" dirty="0">
                <a:latin typeface="宋体" panose="02010600030101010101" pitchFamily="2" charset="-122"/>
                <a:ea typeface="宋体" panose="02010600030101010101" pitchFamily="2" charset="-122"/>
              </a:rPr>
              <a:t>，如图</a:t>
            </a:r>
            <a:r>
              <a:rPr lang="en-US" altLang="x-none" sz="2800" b="1" dirty="0">
                <a:latin typeface="Times New Roman" panose="02020603050405020304" pitchFamily="2" charset="0"/>
                <a:ea typeface="宋体" panose="02010600030101010101" pitchFamily="2" charset="-122"/>
              </a:rPr>
              <a:t>9-5(c)</a:t>
            </a: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(d)</a:t>
            </a:r>
            <a:r>
              <a:rPr lang="zh-CN" altLang="en-US" sz="2800" b="1" dirty="0">
                <a:latin typeface="Times New Roman" panose="02020603050405020304" pitchFamily="2" charset="0"/>
                <a:ea typeface="宋体" panose="02010600030101010101" pitchFamily="2" charset="-122"/>
              </a:rPr>
              <a:t>所示。   </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4225" name="文本占位符 610305"/>
          <p:cNvSpPr>
            <a:spLocks noGrp="1"/>
          </p:cNvSpPr>
          <p:nvPr>
            <p:ph idx="1"/>
          </p:nvPr>
        </p:nvSpPr>
        <p:spPr>
          <a:xfrm>
            <a:off x="1676400" y="152400"/>
            <a:ext cx="8812213" cy="5868988"/>
          </a:xfrm>
        </p:spPr>
        <p:txBody>
          <a:bodyPr anchor="t"/>
          <a:p>
            <a:pPr marL="444500" lvl="1" indent="0">
              <a:lnSpc>
                <a:spcPct val="110000"/>
              </a:lnSpc>
              <a:buNone/>
            </a:pPr>
            <a:r>
              <a:rPr lang="zh-CN" altLang="en-US" b="1" dirty="0">
                <a:solidFill>
                  <a:schemeClr val="folHlink"/>
                </a:solidFill>
              </a:rPr>
              <a:t>①  顺序表和链表的查找</a:t>
            </a:r>
            <a:r>
              <a:rPr lang="zh-CN" altLang="en-US" b="1" dirty="0"/>
              <a:t>：将给定的</a:t>
            </a:r>
            <a:r>
              <a:rPr lang="en-US" altLang="x-none" b="1" dirty="0"/>
              <a:t>K</a:t>
            </a:r>
            <a:r>
              <a:rPr lang="zh-CN" altLang="en-US" b="1" dirty="0"/>
              <a:t>值与查找表中记录的关键字</a:t>
            </a:r>
            <a:r>
              <a:rPr lang="zh-CN" altLang="en-US" b="1" dirty="0">
                <a:solidFill>
                  <a:schemeClr val="accent1"/>
                </a:solidFill>
              </a:rPr>
              <a:t>逐个进行比较</a:t>
            </a:r>
            <a:r>
              <a:rPr lang="zh-CN" altLang="en-US" b="1" dirty="0"/>
              <a:t>， 找到要查找的记录；</a:t>
            </a:r>
            <a:endParaRPr lang="zh-CN" altLang="en-US" b="1" dirty="0"/>
          </a:p>
          <a:p>
            <a:pPr marL="444500" lvl="1" indent="0">
              <a:lnSpc>
                <a:spcPct val="110000"/>
              </a:lnSpc>
              <a:buNone/>
            </a:pPr>
            <a:r>
              <a:rPr lang="zh-CN" altLang="en-US" b="1" dirty="0">
                <a:solidFill>
                  <a:schemeClr val="folHlink"/>
                </a:solidFill>
              </a:rPr>
              <a:t>②  散列表的查找</a:t>
            </a:r>
            <a:r>
              <a:rPr lang="zh-CN" altLang="en-US" b="1" dirty="0"/>
              <a:t>：根据给定的</a:t>
            </a:r>
            <a:r>
              <a:rPr lang="en-US" altLang="x-none" b="1" dirty="0"/>
              <a:t>K</a:t>
            </a:r>
            <a:r>
              <a:rPr lang="zh-CN" altLang="en-US" b="1" dirty="0"/>
              <a:t>值</a:t>
            </a:r>
            <a:r>
              <a:rPr lang="zh-CN" altLang="en-US" b="1" dirty="0">
                <a:solidFill>
                  <a:schemeClr val="accent1"/>
                </a:solidFill>
              </a:rPr>
              <a:t>直接访问</a:t>
            </a:r>
            <a:r>
              <a:rPr lang="zh-CN" altLang="en-US" b="1" dirty="0"/>
              <a:t>查找表， 从而找到要查找的记录；</a:t>
            </a:r>
            <a:endParaRPr lang="zh-CN" altLang="en-US" b="1" dirty="0"/>
          </a:p>
          <a:p>
            <a:pPr marL="444500" lvl="1" indent="0">
              <a:lnSpc>
                <a:spcPct val="110000"/>
              </a:lnSpc>
              <a:buNone/>
            </a:pPr>
            <a:r>
              <a:rPr lang="zh-CN" altLang="en-US" b="1" dirty="0">
                <a:solidFill>
                  <a:schemeClr val="folHlink"/>
                </a:solidFill>
              </a:rPr>
              <a:t>③  索引查找表的查找</a:t>
            </a:r>
            <a:r>
              <a:rPr lang="zh-CN" altLang="en-US" b="1" dirty="0"/>
              <a:t>：首先根据索引确定待查找记录所在的块 ，然后再从块中找到要查找的记录。</a:t>
            </a:r>
            <a:endParaRPr lang="zh-CN" altLang="en-US" b="1" dirty="0"/>
          </a:p>
          <a:p>
            <a:pPr marL="0" indent="0">
              <a:lnSpc>
                <a:spcPct val="110000"/>
              </a:lnSpc>
              <a:buNone/>
            </a:pPr>
            <a:r>
              <a:rPr lang="zh-CN" altLang="en-US" sz="3600" b="1" dirty="0">
                <a:solidFill>
                  <a:schemeClr val="folHlink"/>
                </a:solidFill>
                <a:ea typeface="楷体_GB2312" pitchFamily="1" charset="-122"/>
              </a:rPr>
              <a:t>查找方法评价指标</a:t>
            </a:r>
            <a:endParaRPr lang="zh-CN" altLang="en-US" sz="3600" b="1" dirty="0">
              <a:ea typeface="楷体_GB2312" pitchFamily="1" charset="-122"/>
            </a:endParaRPr>
          </a:p>
          <a:p>
            <a:pPr marL="0" indent="0">
              <a:lnSpc>
                <a:spcPct val="110000"/>
              </a:lnSpc>
              <a:buNone/>
            </a:pPr>
            <a:r>
              <a:rPr lang="zh-CN" altLang="en-US" b="1" dirty="0"/>
              <a:t>       </a:t>
            </a:r>
            <a:r>
              <a:rPr lang="zh-CN" altLang="en-US" sz="2800" b="1" dirty="0"/>
              <a:t>查找过程中主要操作是关键字的比较，查找过程中关键字的</a:t>
            </a:r>
            <a:r>
              <a:rPr lang="zh-CN" altLang="en-US" sz="2800" b="1" dirty="0">
                <a:solidFill>
                  <a:schemeClr val="folHlink"/>
                </a:solidFill>
              </a:rPr>
              <a:t>平均比较次数</a:t>
            </a:r>
            <a:r>
              <a:rPr lang="en-US" altLang="x-none" sz="2800" b="1" dirty="0"/>
              <a:t>(</a:t>
            </a:r>
            <a:r>
              <a:rPr lang="zh-CN" altLang="en-US" sz="2800" b="1" dirty="0">
                <a:solidFill>
                  <a:schemeClr val="folHlink"/>
                </a:solidFill>
              </a:rPr>
              <a:t>平均查找长度</a:t>
            </a:r>
            <a:r>
              <a:rPr lang="en-US" altLang="x-none" sz="2800" b="1" dirty="0">
                <a:solidFill>
                  <a:schemeClr val="folHlink"/>
                </a:solidFill>
              </a:rPr>
              <a:t>ASL</a:t>
            </a:r>
            <a:r>
              <a:rPr lang="zh-CN" altLang="en-US" sz="2800" b="1" dirty="0"/>
              <a:t>：</a:t>
            </a:r>
            <a:r>
              <a:rPr lang="en-US" altLang="x-none" sz="2800" b="1" dirty="0">
                <a:solidFill>
                  <a:schemeClr val="folHlink"/>
                </a:solidFill>
              </a:rPr>
              <a:t>A</a:t>
            </a:r>
            <a:r>
              <a:rPr lang="en-US" altLang="x-none" sz="2800" b="1" dirty="0">
                <a:solidFill>
                  <a:schemeClr val="accent1"/>
                </a:solidFill>
              </a:rPr>
              <a:t>verage </a:t>
            </a:r>
            <a:r>
              <a:rPr lang="en-US" altLang="x-none" sz="2800" b="1" dirty="0">
                <a:solidFill>
                  <a:schemeClr val="folHlink"/>
                </a:solidFill>
              </a:rPr>
              <a:t>S</a:t>
            </a:r>
            <a:r>
              <a:rPr lang="en-US" altLang="x-none" sz="2800" b="1" dirty="0">
                <a:solidFill>
                  <a:schemeClr val="accent1"/>
                </a:solidFill>
              </a:rPr>
              <a:t>earch </a:t>
            </a:r>
            <a:r>
              <a:rPr lang="en-US" altLang="x-none" sz="2800" b="1" dirty="0">
                <a:solidFill>
                  <a:schemeClr val="folHlink"/>
                </a:solidFill>
              </a:rPr>
              <a:t>L</a:t>
            </a:r>
            <a:r>
              <a:rPr lang="en-US" altLang="x-none" sz="2800" b="1" dirty="0">
                <a:solidFill>
                  <a:schemeClr val="accent1"/>
                </a:solidFill>
              </a:rPr>
              <a:t>ength</a:t>
            </a:r>
            <a:r>
              <a:rPr lang="en-US" altLang="x-none" sz="2800" b="1" dirty="0"/>
              <a:t>)</a:t>
            </a:r>
            <a:r>
              <a:rPr lang="zh-CN" altLang="en-US" sz="2800" b="1" dirty="0"/>
              <a:t>作为衡量一个查找算法效率高低的标准。</a:t>
            </a:r>
            <a:r>
              <a:rPr lang="en-US" altLang="x-none" sz="2800" b="1" dirty="0"/>
              <a:t>ASL</a:t>
            </a:r>
            <a:r>
              <a:rPr lang="zh-CN" altLang="en-US" sz="2800" b="1" dirty="0"/>
              <a:t>定义为：</a:t>
            </a:r>
            <a:endParaRPr lang="zh-CN" altLang="en-US" sz="2800" b="1" baseline="-18000" dirty="0"/>
          </a:p>
        </p:txBody>
      </p:sp>
      <p:grpSp>
        <p:nvGrpSpPr>
          <p:cNvPr id="564226" name="组合 610306"/>
          <p:cNvGrpSpPr/>
          <p:nvPr/>
        </p:nvGrpSpPr>
        <p:grpSpPr>
          <a:xfrm>
            <a:off x="2424113" y="5872163"/>
            <a:ext cx="7416800" cy="874712"/>
            <a:chOff x="0" y="0"/>
            <a:chExt cx="4672" cy="551"/>
          </a:xfrm>
        </p:grpSpPr>
        <p:grpSp>
          <p:nvGrpSpPr>
            <p:cNvPr id="564227" name="组合 610307"/>
            <p:cNvGrpSpPr/>
            <p:nvPr/>
          </p:nvGrpSpPr>
          <p:grpSpPr>
            <a:xfrm>
              <a:off x="0" y="3"/>
              <a:ext cx="3408" cy="548"/>
              <a:chOff x="0" y="0"/>
              <a:chExt cx="3408" cy="548"/>
            </a:xfrm>
          </p:grpSpPr>
          <p:sp>
            <p:nvSpPr>
              <p:cNvPr id="564228" name="矩形 610308"/>
              <p:cNvSpPr/>
              <p:nvPr/>
            </p:nvSpPr>
            <p:spPr>
              <a:xfrm>
                <a:off x="0" y="104"/>
                <a:ext cx="3408" cy="336"/>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ASL=∑ P</a:t>
                </a:r>
                <a:r>
                  <a:rPr lang="en-US" altLang="x-none" sz="2800" b="1" baseline="-18000"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sym typeface="Symbol" panose="05050102010706020507" pitchFamily="2" charset="2"/>
                  </a:rPr>
                  <a:t></a:t>
                </a:r>
                <a:r>
                  <a:rPr lang="en-US" altLang="x-none" sz="2800" b="1" dirty="0">
                    <a:latin typeface="Times New Roman" panose="02020603050405020304" pitchFamily="2" charset="0"/>
                    <a:ea typeface="宋体" panose="02010600030101010101" pitchFamily="2" charset="-122"/>
                  </a:rPr>
                  <a:t>C</a:t>
                </a:r>
                <a:r>
                  <a:rPr lang="en-US" altLang="x-none" sz="2800" b="1" baseline="-18000"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rPr>
                  <a:t>   n</a:t>
                </a:r>
                <a:r>
                  <a:rPr lang="zh-CN" altLang="en-US" sz="2400" b="1" dirty="0">
                    <a:latin typeface="Times New Roman" panose="02020603050405020304" pitchFamily="2" charset="0"/>
                    <a:ea typeface="宋体" panose="02010600030101010101" pitchFamily="2" charset="-122"/>
                  </a:rPr>
                  <a:t>为查找表中记录个数</a:t>
                </a:r>
                <a:endParaRPr lang="zh-CN" altLang="en-US" sz="2400" b="1" dirty="0">
                  <a:latin typeface="Times New Roman" panose="02020603050405020304" pitchFamily="2" charset="0"/>
                  <a:ea typeface="宋体" panose="02010600030101010101" pitchFamily="2" charset="-122"/>
                </a:endParaRPr>
              </a:p>
            </p:txBody>
          </p:sp>
          <p:sp>
            <p:nvSpPr>
              <p:cNvPr id="564229" name="矩形 610309"/>
              <p:cNvSpPr/>
              <p:nvPr/>
            </p:nvSpPr>
            <p:spPr>
              <a:xfrm>
                <a:off x="576" y="344"/>
                <a:ext cx="363"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i=1</a:t>
                </a:r>
                <a:endParaRPr lang="en-US" altLang="x-none" sz="2400" dirty="0">
                  <a:latin typeface="Times New Roman" panose="02020603050405020304" pitchFamily="2" charset="0"/>
                  <a:ea typeface="宋体" panose="02010600030101010101" pitchFamily="2" charset="-122"/>
                </a:endParaRPr>
              </a:p>
            </p:txBody>
          </p:sp>
          <p:sp>
            <p:nvSpPr>
              <p:cNvPr id="564230" name="矩形 610310"/>
              <p:cNvSpPr/>
              <p:nvPr/>
            </p:nvSpPr>
            <p:spPr>
              <a:xfrm>
                <a:off x="640" y="0"/>
                <a:ext cx="182"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n</a:t>
                </a:r>
                <a:endParaRPr lang="en-US" altLang="x-none" sz="2400" dirty="0">
                  <a:latin typeface="Times New Roman" panose="02020603050405020304" pitchFamily="2" charset="0"/>
                  <a:ea typeface="宋体" panose="02010600030101010101" pitchFamily="2" charset="-122"/>
                </a:endParaRPr>
              </a:p>
            </p:txBody>
          </p:sp>
        </p:grpSp>
        <p:grpSp>
          <p:nvGrpSpPr>
            <p:cNvPr id="564231" name="组合 610311"/>
            <p:cNvGrpSpPr/>
            <p:nvPr/>
          </p:nvGrpSpPr>
          <p:grpSpPr>
            <a:xfrm>
              <a:off x="3808" y="0"/>
              <a:ext cx="864" cy="548"/>
              <a:chOff x="0" y="0"/>
              <a:chExt cx="864" cy="548"/>
            </a:xfrm>
          </p:grpSpPr>
          <p:sp>
            <p:nvSpPr>
              <p:cNvPr id="564232" name="矩形 610312"/>
              <p:cNvSpPr/>
              <p:nvPr/>
            </p:nvSpPr>
            <p:spPr>
              <a:xfrm>
                <a:off x="0" y="104"/>
                <a:ext cx="864" cy="336"/>
              </a:xfrm>
              <a:prstGeom prst="rect">
                <a:avLst/>
              </a:prstGeom>
              <a:noFill/>
              <a:ln w="9525">
                <a:noFill/>
              </a:ln>
            </p:spPr>
            <p:txBody>
              <a:bodyPr wrap="none" anchor="ctr"/>
              <a:p>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P</a:t>
                </a:r>
                <a:r>
                  <a:rPr lang="en-US" altLang="x-none" sz="2800" b="1" baseline="-18000"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rPr>
                  <a:t>=1</a:t>
                </a:r>
                <a:endParaRPr lang="en-US" altLang="x-none" sz="2800" b="1" dirty="0">
                  <a:latin typeface="Times New Roman" panose="02020603050405020304" pitchFamily="2" charset="0"/>
                  <a:ea typeface="宋体" panose="02010600030101010101" pitchFamily="2" charset="-122"/>
                </a:endParaRPr>
              </a:p>
            </p:txBody>
          </p:sp>
          <p:sp>
            <p:nvSpPr>
              <p:cNvPr id="564233" name="矩形 610313"/>
              <p:cNvSpPr/>
              <p:nvPr/>
            </p:nvSpPr>
            <p:spPr>
              <a:xfrm>
                <a:off x="0" y="344"/>
                <a:ext cx="363"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i=1</a:t>
                </a:r>
                <a:endParaRPr lang="en-US" altLang="x-none" sz="2400" dirty="0">
                  <a:latin typeface="Times New Roman" panose="02020603050405020304" pitchFamily="2" charset="0"/>
                  <a:ea typeface="宋体" panose="02010600030101010101" pitchFamily="2" charset="-122"/>
                </a:endParaRPr>
              </a:p>
            </p:txBody>
          </p:sp>
          <p:sp>
            <p:nvSpPr>
              <p:cNvPr id="564234" name="矩形 610314"/>
              <p:cNvSpPr/>
              <p:nvPr/>
            </p:nvSpPr>
            <p:spPr>
              <a:xfrm>
                <a:off x="64" y="0"/>
                <a:ext cx="182"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n</a:t>
                </a:r>
                <a:endParaRPr lang="en-US" altLang="x-none" sz="2400" dirty="0">
                  <a:latin typeface="Times New Roman" panose="02020603050405020304" pitchFamily="2" charset="0"/>
                  <a:ea typeface="宋体" panose="02010600030101010101" pitchFamily="2" charset="-122"/>
                </a:endParaRPr>
              </a:p>
            </p:txBody>
          </p:sp>
        </p:gr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1089" name="矩形 647169"/>
          <p:cNvSpPr/>
          <p:nvPr/>
        </p:nvSpPr>
        <p:spPr>
          <a:xfrm>
            <a:off x="1676400" y="152400"/>
            <a:ext cx="8839200" cy="5940425"/>
          </a:xfrm>
          <a:prstGeom prst="rect">
            <a:avLst/>
          </a:prstGeom>
          <a:noFill/>
          <a:ln w="9525">
            <a:noFill/>
          </a:ln>
        </p:spPr>
        <p:txBody>
          <a:bodyPr anchor="t"/>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③ </a:t>
            </a:r>
            <a:r>
              <a:rPr lang="zh-CN" altLang="en-US" sz="2800" b="1" u="sng" dirty="0">
                <a:solidFill>
                  <a:schemeClr val="folHlink"/>
                </a:solidFill>
                <a:latin typeface="Times New Roman" panose="02020603050405020304" pitchFamily="2" charset="0"/>
                <a:ea typeface="宋体" panose="02010600030101010101" pitchFamily="2" charset="-122"/>
              </a:rPr>
              <a:t>若</a:t>
            </a:r>
            <a:r>
              <a:rPr lang="en-US" altLang="x-none" sz="2800" b="1" u="sng" dirty="0">
                <a:solidFill>
                  <a:schemeClr val="folHlink"/>
                </a:solidFill>
                <a:latin typeface="Times New Roman" panose="02020603050405020304" pitchFamily="2" charset="0"/>
                <a:ea typeface="宋体" panose="02010600030101010101" pitchFamily="2" charset="-122"/>
              </a:rPr>
              <a:t>p</a:t>
            </a:r>
            <a:r>
              <a:rPr lang="zh-CN" altLang="en-US" sz="2800" b="1" u="sng" dirty="0">
                <a:solidFill>
                  <a:schemeClr val="folHlink"/>
                </a:solidFill>
                <a:latin typeface="Times New Roman" panose="02020603050405020304" pitchFamily="2" charset="0"/>
                <a:ea typeface="宋体" panose="02010600030101010101" pitchFamily="2" charset="-122"/>
              </a:rPr>
              <a:t>既有左子树又有右子树</a:t>
            </a:r>
            <a:r>
              <a:rPr lang="zh-CN" altLang="en-US" sz="2800" b="1" dirty="0">
                <a:solidFill>
                  <a:schemeClr val="hlink"/>
                </a:solidFill>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：处理方法有以下两种，可以任选其中一种。</a:t>
            </a:r>
            <a:endParaRPr lang="zh-CN" altLang="en-US" sz="2800" b="1" dirty="0">
              <a:latin typeface="Times New Roman" panose="02020603050405020304" pitchFamily="2" charset="0"/>
              <a:ea typeface="宋体" panose="02010600030101010101" pitchFamily="2" charset="-122"/>
            </a:endParaRPr>
          </a:p>
          <a:p>
            <a:pPr marL="901700" lvl="2"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solidFill>
                  <a:schemeClr val="folHlink"/>
                </a:solidFill>
                <a:latin typeface="宋体" panose="02010600030101010101" pitchFamily="2" charset="-122"/>
                <a:ea typeface="宋体" panose="02010600030101010101" pitchFamily="2" charset="-122"/>
              </a:rPr>
              <a:t>◆</a:t>
            </a:r>
            <a:r>
              <a:rPr lang="zh-CN" altLang="en-US" sz="2800" b="1" dirty="0">
                <a:solidFill>
                  <a:schemeClr val="hlink"/>
                </a:solidFill>
                <a:latin typeface="Times New Roman" panose="02020603050405020304" pitchFamily="2" charset="0"/>
                <a:ea typeface="宋体" panose="02010600030101010101" pitchFamily="2" charset="-122"/>
              </a:rPr>
              <a:t>  </a:t>
            </a:r>
            <a:r>
              <a:rPr lang="zh-CN" altLang="en-US" sz="2800" b="1" u="sng" dirty="0">
                <a:solidFill>
                  <a:schemeClr val="folHlink"/>
                </a:solidFill>
                <a:latin typeface="Times New Roman" panose="02020603050405020304" pitchFamily="2" charset="0"/>
                <a:ea typeface="宋体" panose="02010600030101010101" pitchFamily="2" charset="-122"/>
              </a:rPr>
              <a:t>用</a:t>
            </a:r>
            <a:r>
              <a:rPr lang="en-US" altLang="x-none" sz="2800" b="1" u="sng" dirty="0">
                <a:solidFill>
                  <a:schemeClr val="folHlink"/>
                </a:solidFill>
                <a:latin typeface="Times New Roman" panose="02020603050405020304" pitchFamily="2" charset="0"/>
                <a:ea typeface="宋体" panose="02010600030101010101" pitchFamily="2" charset="-122"/>
              </a:rPr>
              <a:t>p</a:t>
            </a:r>
            <a:r>
              <a:rPr lang="zh-CN" altLang="en-US" sz="2800" b="1" u="sng" dirty="0">
                <a:solidFill>
                  <a:schemeClr val="folHlink"/>
                </a:solidFill>
                <a:latin typeface="Times New Roman" panose="02020603050405020304" pitchFamily="2" charset="0"/>
                <a:ea typeface="宋体" panose="02010600030101010101" pitchFamily="2" charset="-122"/>
              </a:rPr>
              <a:t>的直接前驱结点代替</a:t>
            </a:r>
            <a:r>
              <a:rPr lang="en-US" altLang="x-none" sz="2800" b="1" u="sng" dirty="0">
                <a:solidFill>
                  <a:schemeClr val="folHlink"/>
                </a:solidFill>
                <a:latin typeface="Times New Roman" panose="02020603050405020304" pitchFamily="2" charset="0"/>
                <a:ea typeface="宋体" panose="02010600030101010101" pitchFamily="2" charset="-122"/>
              </a:rPr>
              <a:t>p</a:t>
            </a:r>
            <a:r>
              <a:rPr lang="zh-CN" altLang="en-US" sz="2800" b="1" dirty="0">
                <a:latin typeface="Times New Roman" panose="02020603050405020304" pitchFamily="2" charset="0"/>
                <a:ea typeface="宋体" panose="02010600030101010101" pitchFamily="2" charset="-122"/>
              </a:rPr>
              <a:t>。即从</a:t>
            </a:r>
            <a:r>
              <a:rPr lang="en-US" altLang="x-none" sz="2800" b="1" dirty="0">
                <a:latin typeface="Times New Roman" panose="02020603050405020304" pitchFamily="2" charset="0"/>
                <a:ea typeface="宋体" panose="02010600030101010101" pitchFamily="2" charset="-122"/>
              </a:rPr>
              <a:t>p</a:t>
            </a:r>
            <a:r>
              <a:rPr lang="zh-CN" altLang="en-US" sz="2800" b="1" dirty="0">
                <a:latin typeface="Times New Roman" panose="02020603050405020304" pitchFamily="2" charset="0"/>
                <a:ea typeface="宋体" panose="02010600030101010101" pitchFamily="2" charset="-122"/>
              </a:rPr>
              <a:t>的</a:t>
            </a:r>
            <a:r>
              <a:rPr lang="zh-CN" altLang="en-US" sz="2800" b="1" dirty="0">
                <a:solidFill>
                  <a:schemeClr val="folHlink"/>
                </a:solidFill>
                <a:latin typeface="Times New Roman" panose="02020603050405020304" pitchFamily="2" charset="0"/>
                <a:ea typeface="宋体" panose="02010600030101010101" pitchFamily="2" charset="-122"/>
              </a:rPr>
              <a:t>左子树中选择值最大</a:t>
            </a:r>
            <a:r>
              <a:rPr lang="zh-CN" altLang="en-US" sz="2800" b="1" dirty="0">
                <a:latin typeface="Times New Roman" panose="02020603050405020304" pitchFamily="2" charset="0"/>
                <a:ea typeface="宋体" panose="02010600030101010101" pitchFamily="2" charset="-122"/>
              </a:rPr>
              <a:t>的结点</a:t>
            </a:r>
            <a:r>
              <a:rPr lang="en-US" altLang="x-none" sz="2800" b="1" dirty="0">
                <a:latin typeface="Times New Roman" panose="02020603050405020304" pitchFamily="2" charset="0"/>
                <a:ea typeface="宋体" panose="02010600030101010101" pitchFamily="2" charset="-122"/>
              </a:rPr>
              <a:t>s</a:t>
            </a:r>
            <a:r>
              <a:rPr lang="zh-CN" altLang="en-US" sz="2800" b="1" dirty="0">
                <a:latin typeface="Times New Roman" panose="02020603050405020304" pitchFamily="2" charset="0"/>
                <a:ea typeface="宋体" panose="02010600030101010101" pitchFamily="2" charset="-122"/>
              </a:rPr>
              <a:t>放在</a:t>
            </a:r>
            <a:r>
              <a:rPr lang="en-US" altLang="x-none" sz="2800" b="1" dirty="0">
                <a:latin typeface="Times New Roman" panose="02020603050405020304" pitchFamily="2" charset="0"/>
                <a:ea typeface="宋体" panose="02010600030101010101" pitchFamily="2" charset="-122"/>
              </a:rPr>
              <a:t>p</a:t>
            </a:r>
            <a:r>
              <a:rPr lang="zh-CN" altLang="en-US" sz="2800" b="1" dirty="0">
                <a:latin typeface="Times New Roman" panose="02020603050405020304" pitchFamily="2" charset="0"/>
                <a:ea typeface="宋体" panose="02010600030101010101" pitchFamily="2" charset="-122"/>
              </a:rPr>
              <a:t>的位置</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用结点</a:t>
            </a:r>
            <a:r>
              <a:rPr lang="en-US" altLang="x-none" sz="2800" b="1" dirty="0">
                <a:latin typeface="Times New Roman" panose="02020603050405020304" pitchFamily="2" charset="0"/>
                <a:ea typeface="宋体" panose="02010600030101010101" pitchFamily="2" charset="-122"/>
              </a:rPr>
              <a:t>s</a:t>
            </a:r>
            <a:r>
              <a:rPr lang="zh-CN" altLang="en-US" sz="2800" b="1" dirty="0">
                <a:latin typeface="Times New Roman" panose="02020603050405020304" pitchFamily="2" charset="0"/>
                <a:ea typeface="宋体" panose="02010600030101010101" pitchFamily="2" charset="-122"/>
              </a:rPr>
              <a:t>的内容替换结点</a:t>
            </a:r>
            <a:r>
              <a:rPr lang="en-US" altLang="x-none" sz="2800" b="1" dirty="0">
                <a:latin typeface="Times New Roman" panose="02020603050405020304" pitchFamily="2" charset="0"/>
                <a:ea typeface="宋体" panose="02010600030101010101" pitchFamily="2" charset="-122"/>
              </a:rPr>
              <a:t>p</a:t>
            </a:r>
            <a:r>
              <a:rPr lang="zh-CN" altLang="en-US" sz="2800" b="1" dirty="0">
                <a:latin typeface="Times New Roman" panose="02020603050405020304" pitchFamily="2" charset="0"/>
                <a:ea typeface="宋体" panose="02010600030101010101" pitchFamily="2" charset="-122"/>
              </a:rPr>
              <a:t>内容</a:t>
            </a:r>
            <a:r>
              <a:rPr lang="en-US" altLang="x-none" sz="2800" b="1" dirty="0">
                <a:latin typeface="Times New Roman" panose="02020603050405020304" pitchFamily="2"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，然后删除结点</a:t>
            </a:r>
            <a:r>
              <a:rPr lang="en-US" altLang="x-none" sz="2800" b="1" dirty="0">
                <a:latin typeface="Times New Roman" panose="02020603050405020304" pitchFamily="2" charset="0"/>
                <a:ea typeface="宋体" panose="02010600030101010101" pitchFamily="2" charset="-122"/>
              </a:rPr>
              <a:t>s</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s</a:t>
            </a:r>
            <a:r>
              <a:rPr lang="zh-CN" altLang="en-US" sz="2800" b="1" dirty="0">
                <a:latin typeface="Times New Roman" panose="02020603050405020304" pitchFamily="2" charset="0"/>
                <a:ea typeface="宋体" panose="02010600030101010101" pitchFamily="2" charset="-122"/>
              </a:rPr>
              <a:t>是</a:t>
            </a:r>
            <a:r>
              <a:rPr lang="en-US" altLang="x-none" sz="2800" b="1" dirty="0">
                <a:latin typeface="Times New Roman" panose="02020603050405020304" pitchFamily="2" charset="0"/>
                <a:ea typeface="宋体" panose="02010600030101010101" pitchFamily="2" charset="-122"/>
              </a:rPr>
              <a:t>p</a:t>
            </a:r>
            <a:r>
              <a:rPr lang="zh-CN" altLang="en-US" sz="2800" b="1" dirty="0">
                <a:latin typeface="Times New Roman" panose="02020603050405020304" pitchFamily="2" charset="0"/>
                <a:ea typeface="宋体" panose="02010600030101010101" pitchFamily="2" charset="-122"/>
              </a:rPr>
              <a:t>的</a:t>
            </a:r>
            <a:r>
              <a:rPr lang="zh-CN" altLang="en-US" sz="2800" b="1" dirty="0">
                <a:solidFill>
                  <a:schemeClr val="folHlink"/>
                </a:solidFill>
                <a:latin typeface="Times New Roman" panose="02020603050405020304" pitchFamily="2" charset="0"/>
                <a:ea typeface="宋体" panose="02010600030101010101" pitchFamily="2" charset="-122"/>
              </a:rPr>
              <a:t>左子树中的最右边的结点</a:t>
            </a:r>
            <a:r>
              <a:rPr lang="zh-CN" altLang="en-US" sz="2800" b="1" dirty="0">
                <a:latin typeface="Times New Roman" panose="02020603050405020304" pitchFamily="2" charset="0"/>
                <a:ea typeface="宋体" panose="02010600030101010101" pitchFamily="2" charset="-122"/>
              </a:rPr>
              <a:t>且没有</a:t>
            </a:r>
            <a:r>
              <a:rPr lang="zh-CN" altLang="en-US" sz="2800" b="1" dirty="0">
                <a:solidFill>
                  <a:schemeClr val="folHlink"/>
                </a:solidFill>
                <a:latin typeface="Times New Roman" panose="02020603050405020304" pitchFamily="2" charset="0"/>
                <a:ea typeface="宋体" panose="02010600030101010101" pitchFamily="2" charset="-122"/>
              </a:rPr>
              <a:t>右子树</a:t>
            </a:r>
            <a:r>
              <a:rPr lang="zh-CN" altLang="en-US" sz="2800" b="1" dirty="0">
                <a:latin typeface="宋体" panose="02010600030101010101" pitchFamily="2" charset="-122"/>
                <a:ea typeface="宋体" panose="02010600030101010101" pitchFamily="2" charset="-122"/>
              </a:rPr>
              <a:t>，对</a:t>
            </a:r>
            <a:r>
              <a:rPr lang="en-US" altLang="x-none" sz="2800" b="1" dirty="0">
                <a:latin typeface="Times New Roman" panose="02020603050405020304" pitchFamily="2" charset="0"/>
                <a:ea typeface="宋体" panose="02010600030101010101" pitchFamily="2" charset="-122"/>
              </a:rPr>
              <a:t>s</a:t>
            </a:r>
            <a:r>
              <a:rPr lang="zh-CN" altLang="en-US" sz="2800" b="1" dirty="0">
                <a:latin typeface="Times New Roman" panose="02020603050405020304" pitchFamily="2" charset="0"/>
                <a:ea typeface="宋体" panose="02010600030101010101" pitchFamily="2" charset="-122"/>
              </a:rPr>
              <a:t>的删除同②</a:t>
            </a:r>
            <a:r>
              <a:rPr lang="zh-CN" altLang="en-US" sz="2800" b="1" dirty="0">
                <a:latin typeface="宋体" panose="02010600030101010101" pitchFamily="2" charset="-122"/>
                <a:ea typeface="宋体" panose="02010600030101010101" pitchFamily="2" charset="-122"/>
              </a:rPr>
              <a:t>，如图</a:t>
            </a:r>
            <a:r>
              <a:rPr lang="en-US" altLang="x-none" sz="2800" b="1" dirty="0">
                <a:latin typeface="Times New Roman" panose="02020603050405020304" pitchFamily="2" charset="0"/>
                <a:ea typeface="宋体" panose="02010600030101010101" pitchFamily="2" charset="-122"/>
              </a:rPr>
              <a:t>9-5(e)</a:t>
            </a:r>
            <a:r>
              <a:rPr lang="zh-CN" altLang="en-US" sz="2800" b="1" dirty="0">
                <a:latin typeface="Times New Roman" panose="02020603050405020304" pitchFamily="2" charset="0"/>
                <a:ea typeface="宋体" panose="02010600030101010101" pitchFamily="2" charset="-122"/>
              </a:rPr>
              <a:t>所示。</a:t>
            </a:r>
            <a:endParaRPr lang="zh-CN" altLang="en-US" sz="2800" b="1" dirty="0">
              <a:latin typeface="Times New Roman" panose="02020603050405020304" pitchFamily="2" charset="0"/>
              <a:ea typeface="宋体" panose="02010600030101010101" pitchFamily="2" charset="-122"/>
            </a:endParaRPr>
          </a:p>
          <a:p>
            <a:pPr marL="901700" lvl="2" indent="0" eaLnBrk="1" hangingPunct="1">
              <a:lnSpc>
                <a:spcPct val="110000"/>
              </a:lnSpc>
              <a:spcBef>
                <a:spcPct val="20000"/>
              </a:spcBef>
              <a:spcAft>
                <a:spcPct val="20000"/>
              </a:spcAft>
              <a:buClr>
                <a:schemeClr val="accent2"/>
              </a:buClr>
              <a:buSzPct val="80000"/>
              <a:buFont typeface="Wingdings" panose="05000000000000000000" pitchFamily="2" charset="2"/>
              <a:buNone/>
            </a:pPr>
            <a:r>
              <a:rPr lang="zh-CN" altLang="en-US" sz="2800" b="1" dirty="0">
                <a:solidFill>
                  <a:schemeClr val="folHlink"/>
                </a:solidFill>
                <a:latin typeface="Times New Roman" panose="02020603050405020304" pitchFamily="2" charset="0"/>
                <a:ea typeface="宋体" panose="02010600030101010101" pitchFamily="2" charset="-122"/>
              </a:rPr>
              <a:t>◆</a:t>
            </a:r>
            <a:r>
              <a:rPr lang="zh-CN" altLang="en-US" sz="2800" b="1" dirty="0">
                <a:solidFill>
                  <a:schemeClr val="hlink"/>
                </a:solidFill>
                <a:latin typeface="Times New Roman" panose="02020603050405020304" pitchFamily="2" charset="0"/>
                <a:ea typeface="宋体" panose="02010600030101010101" pitchFamily="2" charset="-122"/>
              </a:rPr>
              <a:t> </a:t>
            </a:r>
            <a:r>
              <a:rPr lang="zh-CN" altLang="en-US" sz="2800" b="1" u="sng" dirty="0">
                <a:solidFill>
                  <a:schemeClr val="folHlink"/>
                </a:solidFill>
                <a:latin typeface="Times New Roman" panose="02020603050405020304" pitchFamily="2" charset="0"/>
                <a:ea typeface="宋体" panose="02010600030101010101" pitchFamily="2" charset="-122"/>
              </a:rPr>
              <a:t>用</a:t>
            </a:r>
            <a:r>
              <a:rPr lang="en-US" altLang="x-none" sz="2800" b="1" u="sng" dirty="0">
                <a:solidFill>
                  <a:schemeClr val="folHlink"/>
                </a:solidFill>
                <a:latin typeface="Times New Roman" panose="02020603050405020304" pitchFamily="2" charset="0"/>
                <a:ea typeface="宋体" panose="02010600030101010101" pitchFamily="2" charset="-122"/>
              </a:rPr>
              <a:t>p</a:t>
            </a:r>
            <a:r>
              <a:rPr lang="zh-CN" altLang="en-US" sz="2800" b="1" u="sng" dirty="0">
                <a:solidFill>
                  <a:schemeClr val="folHlink"/>
                </a:solidFill>
                <a:latin typeface="Times New Roman" panose="02020603050405020304" pitchFamily="2" charset="0"/>
                <a:ea typeface="宋体" panose="02010600030101010101" pitchFamily="2" charset="-122"/>
              </a:rPr>
              <a:t>的直接后继结点代替</a:t>
            </a:r>
            <a:r>
              <a:rPr lang="en-US" altLang="x-none" sz="2800" b="1" u="sng" dirty="0">
                <a:solidFill>
                  <a:schemeClr val="folHlink"/>
                </a:solidFill>
                <a:latin typeface="Times New Roman" panose="02020603050405020304" pitchFamily="2" charset="0"/>
                <a:ea typeface="宋体" panose="02010600030101010101" pitchFamily="2" charset="-122"/>
              </a:rPr>
              <a:t>p</a:t>
            </a:r>
            <a:r>
              <a:rPr lang="zh-CN" altLang="en-US" sz="2800" b="1" dirty="0">
                <a:latin typeface="Times New Roman" panose="02020603050405020304" pitchFamily="2" charset="0"/>
                <a:ea typeface="宋体" panose="02010600030101010101" pitchFamily="2" charset="-122"/>
              </a:rPr>
              <a:t>。即从</a:t>
            </a:r>
            <a:r>
              <a:rPr lang="en-US" altLang="x-none" sz="2800" b="1" dirty="0">
                <a:latin typeface="Times New Roman" panose="02020603050405020304" pitchFamily="2" charset="0"/>
                <a:ea typeface="宋体" panose="02010600030101010101" pitchFamily="2" charset="-122"/>
              </a:rPr>
              <a:t>p</a:t>
            </a:r>
            <a:r>
              <a:rPr lang="zh-CN" altLang="en-US" sz="2800" b="1" dirty="0">
                <a:latin typeface="Times New Roman" panose="02020603050405020304" pitchFamily="2" charset="0"/>
                <a:ea typeface="宋体" panose="02010600030101010101" pitchFamily="2" charset="-122"/>
              </a:rPr>
              <a:t>的</a:t>
            </a:r>
            <a:r>
              <a:rPr lang="zh-CN" altLang="en-US" sz="2800" b="1" dirty="0">
                <a:solidFill>
                  <a:schemeClr val="folHlink"/>
                </a:solidFill>
                <a:latin typeface="Times New Roman" panose="02020603050405020304" pitchFamily="2" charset="0"/>
                <a:ea typeface="宋体" panose="02010600030101010101" pitchFamily="2" charset="-122"/>
              </a:rPr>
              <a:t>右子树中选择值最小</a:t>
            </a:r>
            <a:r>
              <a:rPr lang="zh-CN" altLang="en-US" sz="2800" b="1" dirty="0">
                <a:latin typeface="Times New Roman" panose="02020603050405020304" pitchFamily="2" charset="0"/>
                <a:ea typeface="宋体" panose="02010600030101010101" pitchFamily="2" charset="-122"/>
              </a:rPr>
              <a:t>的结点</a:t>
            </a:r>
            <a:r>
              <a:rPr lang="en-US" altLang="x-none" sz="2800" b="1" dirty="0">
                <a:latin typeface="Times New Roman" panose="02020603050405020304" pitchFamily="2" charset="0"/>
                <a:ea typeface="宋体" panose="02010600030101010101" pitchFamily="2" charset="-122"/>
              </a:rPr>
              <a:t>s</a:t>
            </a:r>
            <a:r>
              <a:rPr lang="zh-CN" altLang="en-US" sz="2800" b="1" dirty="0">
                <a:latin typeface="Times New Roman" panose="02020603050405020304" pitchFamily="2" charset="0"/>
                <a:ea typeface="宋体" panose="02010600030101010101" pitchFamily="2" charset="-122"/>
              </a:rPr>
              <a:t>放在</a:t>
            </a:r>
            <a:r>
              <a:rPr lang="en-US" altLang="x-none" sz="2800" b="1" dirty="0">
                <a:latin typeface="Times New Roman" panose="02020603050405020304" pitchFamily="2" charset="0"/>
                <a:ea typeface="宋体" panose="02010600030101010101" pitchFamily="2" charset="-122"/>
              </a:rPr>
              <a:t>p</a:t>
            </a:r>
            <a:r>
              <a:rPr lang="zh-CN" altLang="en-US" sz="2800" b="1" dirty="0">
                <a:latin typeface="Times New Roman" panose="02020603050405020304" pitchFamily="2" charset="0"/>
                <a:ea typeface="宋体" panose="02010600030101010101" pitchFamily="2" charset="-122"/>
              </a:rPr>
              <a:t>的位置</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用结点</a:t>
            </a:r>
            <a:r>
              <a:rPr lang="en-US" altLang="x-none" sz="2800" b="1" dirty="0">
                <a:latin typeface="Times New Roman" panose="02020603050405020304" pitchFamily="2" charset="0"/>
                <a:ea typeface="宋体" panose="02010600030101010101" pitchFamily="2" charset="-122"/>
              </a:rPr>
              <a:t>s</a:t>
            </a:r>
            <a:r>
              <a:rPr lang="zh-CN" altLang="en-US" sz="2800" b="1" dirty="0">
                <a:latin typeface="Times New Roman" panose="02020603050405020304" pitchFamily="2" charset="0"/>
                <a:ea typeface="宋体" panose="02010600030101010101" pitchFamily="2" charset="-122"/>
              </a:rPr>
              <a:t>的内容替换结点</a:t>
            </a:r>
            <a:r>
              <a:rPr lang="en-US" altLang="x-none" sz="2800" b="1" dirty="0">
                <a:latin typeface="Times New Roman" panose="02020603050405020304" pitchFamily="2" charset="0"/>
                <a:ea typeface="宋体" panose="02010600030101010101" pitchFamily="2" charset="-122"/>
              </a:rPr>
              <a:t>p</a:t>
            </a:r>
            <a:r>
              <a:rPr lang="zh-CN" altLang="en-US" sz="2800" b="1" dirty="0">
                <a:latin typeface="Times New Roman" panose="02020603050405020304" pitchFamily="2" charset="0"/>
                <a:ea typeface="宋体" panose="02010600030101010101" pitchFamily="2" charset="-122"/>
              </a:rPr>
              <a:t>内容</a:t>
            </a:r>
            <a:r>
              <a:rPr lang="en-US" altLang="x-none" sz="2800" b="1" dirty="0">
                <a:latin typeface="Times New Roman" panose="02020603050405020304" pitchFamily="2"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，然后删除结点</a:t>
            </a:r>
            <a:r>
              <a:rPr lang="en-US" altLang="x-none" sz="2800" b="1" dirty="0">
                <a:latin typeface="Times New Roman" panose="02020603050405020304" pitchFamily="2" charset="0"/>
                <a:ea typeface="宋体" panose="02010600030101010101" pitchFamily="2" charset="-122"/>
              </a:rPr>
              <a:t>s</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s</a:t>
            </a:r>
            <a:r>
              <a:rPr lang="zh-CN" altLang="en-US" sz="2800" b="1" dirty="0">
                <a:latin typeface="Times New Roman" panose="02020603050405020304" pitchFamily="2" charset="0"/>
                <a:ea typeface="宋体" panose="02010600030101010101" pitchFamily="2" charset="-122"/>
              </a:rPr>
              <a:t>是</a:t>
            </a:r>
            <a:r>
              <a:rPr lang="en-US" altLang="x-none" sz="2800" b="1" dirty="0">
                <a:latin typeface="Times New Roman" panose="02020603050405020304" pitchFamily="2" charset="0"/>
                <a:ea typeface="宋体" panose="02010600030101010101" pitchFamily="2" charset="-122"/>
              </a:rPr>
              <a:t>p</a:t>
            </a:r>
            <a:r>
              <a:rPr lang="zh-CN" altLang="en-US" sz="2800" b="1" dirty="0">
                <a:latin typeface="Times New Roman" panose="02020603050405020304" pitchFamily="2" charset="0"/>
                <a:ea typeface="宋体" panose="02010600030101010101" pitchFamily="2" charset="-122"/>
              </a:rPr>
              <a:t>的</a:t>
            </a:r>
            <a:r>
              <a:rPr lang="zh-CN" altLang="en-US" sz="2800" b="1" dirty="0">
                <a:solidFill>
                  <a:schemeClr val="folHlink"/>
                </a:solidFill>
                <a:latin typeface="Times New Roman" panose="02020603050405020304" pitchFamily="2" charset="0"/>
                <a:ea typeface="宋体" panose="02010600030101010101" pitchFamily="2" charset="-122"/>
              </a:rPr>
              <a:t>右子树中的最左边的结点</a:t>
            </a:r>
            <a:r>
              <a:rPr lang="zh-CN" altLang="en-US" sz="2800" b="1" dirty="0">
                <a:latin typeface="Times New Roman" panose="02020603050405020304" pitchFamily="2" charset="0"/>
                <a:ea typeface="宋体" panose="02010600030101010101" pitchFamily="2" charset="-122"/>
              </a:rPr>
              <a:t>且没有</a:t>
            </a:r>
            <a:r>
              <a:rPr lang="zh-CN" altLang="en-US" sz="2800" b="1" dirty="0">
                <a:solidFill>
                  <a:schemeClr val="folHlink"/>
                </a:solidFill>
                <a:latin typeface="Times New Roman" panose="02020603050405020304" pitchFamily="2" charset="0"/>
                <a:ea typeface="宋体" panose="02010600030101010101" pitchFamily="2" charset="-122"/>
              </a:rPr>
              <a:t>左子树</a:t>
            </a:r>
            <a:r>
              <a:rPr lang="zh-CN" altLang="en-US" sz="2800" b="1" dirty="0">
                <a:latin typeface="宋体" panose="02010600030101010101" pitchFamily="2" charset="-122"/>
                <a:ea typeface="宋体" panose="02010600030101010101" pitchFamily="2" charset="-122"/>
              </a:rPr>
              <a:t>，对</a:t>
            </a:r>
            <a:r>
              <a:rPr lang="en-US" altLang="x-none" sz="2800" b="1" dirty="0">
                <a:latin typeface="Times New Roman" panose="02020603050405020304" pitchFamily="2" charset="0"/>
                <a:ea typeface="宋体" panose="02010600030101010101" pitchFamily="2" charset="-122"/>
              </a:rPr>
              <a:t>s</a:t>
            </a:r>
            <a:r>
              <a:rPr lang="zh-CN" altLang="en-US" sz="2800" b="1" dirty="0">
                <a:latin typeface="Times New Roman" panose="02020603050405020304" pitchFamily="2" charset="0"/>
                <a:ea typeface="宋体" panose="02010600030101010101" pitchFamily="2" charset="-122"/>
              </a:rPr>
              <a:t>的删除同②</a:t>
            </a:r>
            <a:r>
              <a:rPr lang="zh-CN" altLang="en-US" sz="2800" b="1" dirty="0">
                <a:latin typeface="宋体" panose="02010600030101010101" pitchFamily="2" charset="-122"/>
                <a:ea typeface="宋体" panose="02010600030101010101" pitchFamily="2" charset="-122"/>
              </a:rPr>
              <a:t>，如图</a:t>
            </a:r>
            <a:r>
              <a:rPr lang="en-US" altLang="x-none" sz="2800" b="1" dirty="0">
                <a:latin typeface="Times New Roman" panose="02020603050405020304" pitchFamily="2" charset="0"/>
                <a:ea typeface="宋体" panose="02010600030101010101" pitchFamily="2" charset="-122"/>
              </a:rPr>
              <a:t>9-5(f)</a:t>
            </a:r>
            <a:r>
              <a:rPr lang="zh-CN" altLang="en-US" sz="2800" b="1" dirty="0">
                <a:latin typeface="Times New Roman" panose="02020603050405020304" pitchFamily="2" charset="0"/>
                <a:ea typeface="宋体" panose="02010600030101010101" pitchFamily="2" charset="-122"/>
              </a:rPr>
              <a:t>所示。</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02113" name="组合 648193"/>
          <p:cNvGrpSpPr/>
          <p:nvPr/>
        </p:nvGrpSpPr>
        <p:grpSpPr>
          <a:xfrm>
            <a:off x="1676400" y="260350"/>
            <a:ext cx="8839200" cy="5945188"/>
            <a:chOff x="0" y="0"/>
            <a:chExt cx="5568" cy="3745"/>
          </a:xfrm>
        </p:grpSpPr>
        <p:grpSp>
          <p:nvGrpSpPr>
            <p:cNvPr id="602114" name="组合 648194"/>
            <p:cNvGrpSpPr/>
            <p:nvPr/>
          </p:nvGrpSpPr>
          <p:grpSpPr>
            <a:xfrm>
              <a:off x="834" y="1860"/>
              <a:ext cx="3726" cy="1885"/>
              <a:chOff x="0" y="0"/>
              <a:chExt cx="3726" cy="1885"/>
            </a:xfrm>
          </p:grpSpPr>
          <p:sp>
            <p:nvSpPr>
              <p:cNvPr id="602115" name="矩形 648195"/>
              <p:cNvSpPr/>
              <p:nvPr/>
            </p:nvSpPr>
            <p:spPr>
              <a:xfrm>
                <a:off x="1186" y="1658"/>
                <a:ext cx="2131" cy="227"/>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9-5   BST</a:t>
                </a:r>
                <a:r>
                  <a:rPr lang="zh-CN" altLang="en-US" sz="2000" b="1" dirty="0">
                    <a:latin typeface="Times New Roman" panose="02020603050405020304" pitchFamily="2" charset="0"/>
                    <a:ea typeface="宋体" panose="02010600030101010101" pitchFamily="2" charset="-122"/>
                  </a:rPr>
                  <a:t>树的结点删除情况</a:t>
                </a:r>
                <a:endParaRPr lang="zh-CN" altLang="en-US" sz="2000" b="1" dirty="0">
                  <a:latin typeface="Times New Roman" panose="02020603050405020304" pitchFamily="2" charset="0"/>
                  <a:ea typeface="宋体" panose="02010600030101010101" pitchFamily="2" charset="-122"/>
                </a:endParaRPr>
              </a:p>
            </p:txBody>
          </p:sp>
          <p:sp>
            <p:nvSpPr>
              <p:cNvPr id="602116" name="右箭头 648196"/>
              <p:cNvSpPr/>
              <p:nvPr/>
            </p:nvSpPr>
            <p:spPr>
              <a:xfrm>
                <a:off x="1618" y="524"/>
                <a:ext cx="384" cy="96"/>
              </a:xfrm>
              <a:prstGeom prst="rightArrow">
                <a:avLst>
                  <a:gd name="adj1" fmla="val 50000"/>
                  <a:gd name="adj2" fmla="val 100000"/>
                </a:avLst>
              </a:prstGeom>
              <a:noFill/>
              <a:ln w="9525" cap="flat" cmpd="sng">
                <a:solidFill>
                  <a:schemeClr val="tx1"/>
                </a:solidFill>
                <a:prstDash val="solid"/>
                <a:miter/>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nvGrpSpPr>
              <p:cNvPr id="602117" name="组合 648197"/>
              <p:cNvGrpSpPr/>
              <p:nvPr/>
            </p:nvGrpSpPr>
            <p:grpSpPr>
              <a:xfrm>
                <a:off x="0" y="0"/>
                <a:ext cx="1626" cy="1523"/>
                <a:chOff x="0" y="0"/>
                <a:chExt cx="1626" cy="1523"/>
              </a:xfrm>
            </p:grpSpPr>
            <p:sp>
              <p:nvSpPr>
                <p:cNvPr id="602118" name="矩形 648198"/>
                <p:cNvSpPr/>
                <p:nvPr/>
              </p:nvSpPr>
              <p:spPr>
                <a:xfrm>
                  <a:off x="122" y="1296"/>
                  <a:ext cx="1200" cy="227"/>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(e)  </a:t>
                  </a:r>
                  <a:r>
                    <a:rPr lang="zh-CN" altLang="en-US" sz="2000" b="1" dirty="0">
                      <a:latin typeface="Times New Roman" panose="02020603050405020304" pitchFamily="2" charset="0"/>
                      <a:ea typeface="宋体" panose="02010600030101010101" pitchFamily="2" charset="-122"/>
                    </a:rPr>
                    <a:t>删除结点</a:t>
                  </a:r>
                  <a:r>
                    <a:rPr lang="en-US" altLang="x-none" sz="2000" b="1" dirty="0">
                      <a:latin typeface="Times New Roman" panose="02020603050405020304" pitchFamily="2" charset="0"/>
                      <a:ea typeface="宋体" panose="02010600030101010101" pitchFamily="2" charset="-122"/>
                    </a:rPr>
                    <a:t>12</a:t>
                  </a:r>
                  <a:endParaRPr lang="en-US" altLang="x-none" sz="2000" b="1" dirty="0">
                    <a:latin typeface="Times New Roman" panose="02020603050405020304" pitchFamily="2" charset="0"/>
                    <a:ea typeface="宋体" panose="02010600030101010101" pitchFamily="2" charset="-122"/>
                  </a:endParaRPr>
                </a:p>
              </p:txBody>
            </p:sp>
            <p:grpSp>
              <p:nvGrpSpPr>
                <p:cNvPr id="602119" name="组合 648199"/>
                <p:cNvGrpSpPr/>
                <p:nvPr/>
              </p:nvGrpSpPr>
              <p:grpSpPr>
                <a:xfrm>
                  <a:off x="0" y="0"/>
                  <a:ext cx="1626" cy="1258"/>
                  <a:chOff x="0" y="0"/>
                  <a:chExt cx="1626" cy="1258"/>
                </a:xfrm>
              </p:grpSpPr>
              <p:sp>
                <p:nvSpPr>
                  <p:cNvPr id="602120" name="椭圆 648200"/>
                  <p:cNvSpPr/>
                  <p:nvPr/>
                </p:nvSpPr>
                <p:spPr>
                  <a:xfrm>
                    <a:off x="656" y="0"/>
                    <a:ext cx="31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9</a:t>
                    </a:r>
                    <a:endParaRPr lang="en-US" altLang="x-none" sz="2400" b="1" dirty="0">
                      <a:latin typeface="Times New Roman" panose="02020603050405020304" pitchFamily="2" charset="0"/>
                      <a:ea typeface="宋体" panose="02010600030101010101" pitchFamily="2" charset="-122"/>
                    </a:endParaRPr>
                  </a:p>
                </p:txBody>
              </p:sp>
              <p:sp>
                <p:nvSpPr>
                  <p:cNvPr id="602121" name="椭圆 648201"/>
                  <p:cNvSpPr/>
                  <p:nvPr/>
                </p:nvSpPr>
                <p:spPr>
                  <a:xfrm>
                    <a:off x="296" y="343"/>
                    <a:ext cx="31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8</a:t>
                    </a:r>
                    <a:endParaRPr lang="en-US" altLang="x-none" sz="2400" b="1" dirty="0">
                      <a:latin typeface="Times New Roman" panose="02020603050405020304" pitchFamily="2" charset="0"/>
                      <a:ea typeface="宋体" panose="02010600030101010101" pitchFamily="2" charset="-122"/>
                    </a:endParaRPr>
                  </a:p>
                </p:txBody>
              </p:sp>
              <p:sp>
                <p:nvSpPr>
                  <p:cNvPr id="602122" name="椭圆 648202"/>
                  <p:cNvSpPr/>
                  <p:nvPr/>
                </p:nvSpPr>
                <p:spPr>
                  <a:xfrm>
                    <a:off x="0" y="704"/>
                    <a:ext cx="31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6</a:t>
                    </a:r>
                    <a:endParaRPr lang="en-US" altLang="x-none" sz="2400" b="1" dirty="0">
                      <a:latin typeface="Times New Roman" panose="02020603050405020304" pitchFamily="2" charset="0"/>
                      <a:ea typeface="宋体" panose="02010600030101010101" pitchFamily="2" charset="-122"/>
                    </a:endParaRPr>
                  </a:p>
                </p:txBody>
              </p:sp>
              <p:sp>
                <p:nvSpPr>
                  <p:cNvPr id="602123" name="椭圆 648203"/>
                  <p:cNvSpPr/>
                  <p:nvPr/>
                </p:nvSpPr>
                <p:spPr>
                  <a:xfrm>
                    <a:off x="1032" y="328"/>
                    <a:ext cx="317"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15</a:t>
                    </a:r>
                    <a:endParaRPr lang="en-US" altLang="x-none" sz="2400" b="1" dirty="0">
                      <a:latin typeface="Times New Roman" panose="02020603050405020304" pitchFamily="2" charset="0"/>
                      <a:ea typeface="宋体" panose="02010600030101010101" pitchFamily="2" charset="-122"/>
                    </a:endParaRPr>
                  </a:p>
                </p:txBody>
              </p:sp>
              <p:sp>
                <p:nvSpPr>
                  <p:cNvPr id="602124" name="直接连接符 648204"/>
                  <p:cNvSpPr/>
                  <p:nvPr/>
                </p:nvSpPr>
                <p:spPr>
                  <a:xfrm flipH="1">
                    <a:off x="536" y="200"/>
                    <a:ext cx="181" cy="159"/>
                  </a:xfrm>
                  <a:prstGeom prst="line">
                    <a:avLst/>
                  </a:prstGeom>
                  <a:ln w="19050" cap="flat" cmpd="sng">
                    <a:solidFill>
                      <a:schemeClr val="tx1"/>
                    </a:solidFill>
                    <a:prstDash val="solid"/>
                    <a:round/>
                    <a:headEnd type="none" w="med" len="med"/>
                    <a:tailEnd type="none" w="med" len="med"/>
                  </a:ln>
                </p:spPr>
              </p:sp>
              <p:sp>
                <p:nvSpPr>
                  <p:cNvPr id="602125" name="直接连接符 648205"/>
                  <p:cNvSpPr/>
                  <p:nvPr/>
                </p:nvSpPr>
                <p:spPr>
                  <a:xfrm>
                    <a:off x="912" y="200"/>
                    <a:ext cx="181" cy="159"/>
                  </a:xfrm>
                  <a:prstGeom prst="line">
                    <a:avLst/>
                  </a:prstGeom>
                  <a:ln w="19050" cap="flat" cmpd="sng">
                    <a:solidFill>
                      <a:schemeClr val="tx1"/>
                    </a:solidFill>
                    <a:prstDash val="solid"/>
                    <a:round/>
                    <a:headEnd type="none" w="med" len="med"/>
                    <a:tailEnd type="none" w="med" len="med"/>
                  </a:ln>
                </p:spPr>
              </p:sp>
              <p:sp>
                <p:nvSpPr>
                  <p:cNvPr id="602126" name="直接连接符 648206"/>
                  <p:cNvSpPr/>
                  <p:nvPr/>
                </p:nvSpPr>
                <p:spPr>
                  <a:xfrm flipH="1">
                    <a:off x="192" y="553"/>
                    <a:ext cx="181" cy="159"/>
                  </a:xfrm>
                  <a:prstGeom prst="line">
                    <a:avLst/>
                  </a:prstGeom>
                  <a:ln w="19050" cap="flat" cmpd="sng">
                    <a:solidFill>
                      <a:schemeClr val="tx1"/>
                    </a:solidFill>
                    <a:prstDash val="solid"/>
                    <a:round/>
                    <a:headEnd type="none" w="med" len="med"/>
                    <a:tailEnd type="none" w="med" len="med"/>
                  </a:ln>
                </p:spPr>
              </p:sp>
              <p:sp>
                <p:nvSpPr>
                  <p:cNvPr id="602127" name="椭圆 648207"/>
                  <p:cNvSpPr/>
                  <p:nvPr/>
                </p:nvSpPr>
                <p:spPr>
                  <a:xfrm>
                    <a:off x="920" y="712"/>
                    <a:ext cx="317"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13</a:t>
                    </a:r>
                    <a:endParaRPr lang="en-US" altLang="x-none" sz="2400" b="1" dirty="0">
                      <a:latin typeface="Times New Roman" panose="02020603050405020304" pitchFamily="2" charset="0"/>
                      <a:ea typeface="宋体" panose="02010600030101010101" pitchFamily="2" charset="-122"/>
                    </a:endParaRPr>
                  </a:p>
                </p:txBody>
              </p:sp>
              <p:sp>
                <p:nvSpPr>
                  <p:cNvPr id="602128" name="直接连接符 648208"/>
                  <p:cNvSpPr/>
                  <p:nvPr/>
                </p:nvSpPr>
                <p:spPr>
                  <a:xfrm flipH="1">
                    <a:off x="1027" y="553"/>
                    <a:ext cx="159" cy="159"/>
                  </a:xfrm>
                  <a:prstGeom prst="line">
                    <a:avLst/>
                  </a:prstGeom>
                  <a:ln w="19050" cap="flat" cmpd="sng">
                    <a:solidFill>
                      <a:schemeClr val="tx1"/>
                    </a:solidFill>
                    <a:prstDash val="solid"/>
                    <a:round/>
                    <a:headEnd type="none" w="med" len="med"/>
                    <a:tailEnd type="none" w="med" len="med"/>
                  </a:ln>
                </p:spPr>
              </p:sp>
              <p:sp>
                <p:nvSpPr>
                  <p:cNvPr id="602129" name="椭圆 648209"/>
                  <p:cNvSpPr/>
                  <p:nvPr/>
                </p:nvSpPr>
                <p:spPr>
                  <a:xfrm>
                    <a:off x="1309" y="1031"/>
                    <a:ext cx="317"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14</a:t>
                    </a:r>
                    <a:endParaRPr lang="en-US" altLang="x-none" sz="2400" b="1" dirty="0">
                      <a:latin typeface="Times New Roman" panose="02020603050405020304" pitchFamily="2" charset="0"/>
                      <a:ea typeface="宋体" panose="02010600030101010101" pitchFamily="2" charset="-122"/>
                    </a:endParaRPr>
                  </a:p>
                </p:txBody>
              </p:sp>
              <p:sp>
                <p:nvSpPr>
                  <p:cNvPr id="602130" name="直接连接符 648210"/>
                  <p:cNvSpPr/>
                  <p:nvPr/>
                </p:nvSpPr>
                <p:spPr>
                  <a:xfrm>
                    <a:off x="1189" y="903"/>
                    <a:ext cx="181" cy="159"/>
                  </a:xfrm>
                  <a:prstGeom prst="line">
                    <a:avLst/>
                  </a:prstGeom>
                  <a:ln w="19050" cap="flat" cmpd="sng">
                    <a:solidFill>
                      <a:schemeClr val="tx1"/>
                    </a:solidFill>
                    <a:prstDash val="solid"/>
                    <a:round/>
                    <a:headEnd type="none" w="med" len="med"/>
                    <a:tailEnd type="none" w="med" len="med"/>
                  </a:ln>
                </p:spPr>
              </p:sp>
            </p:grpSp>
          </p:grpSp>
          <p:grpSp>
            <p:nvGrpSpPr>
              <p:cNvPr id="602131" name="组合 648211"/>
              <p:cNvGrpSpPr/>
              <p:nvPr/>
            </p:nvGrpSpPr>
            <p:grpSpPr>
              <a:xfrm>
                <a:off x="2101" y="116"/>
                <a:ext cx="1625" cy="1361"/>
                <a:chOff x="0" y="0"/>
                <a:chExt cx="1625" cy="1361"/>
              </a:xfrm>
            </p:grpSpPr>
            <p:sp>
              <p:nvSpPr>
                <p:cNvPr id="602132" name="矩形 648212"/>
                <p:cNvSpPr/>
                <p:nvPr/>
              </p:nvSpPr>
              <p:spPr>
                <a:xfrm>
                  <a:off x="203" y="1134"/>
                  <a:ext cx="1200" cy="227"/>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(d)  </a:t>
                  </a:r>
                  <a:r>
                    <a:rPr lang="zh-CN" altLang="en-US" sz="2000" b="1" dirty="0">
                      <a:latin typeface="Times New Roman" panose="02020603050405020304" pitchFamily="2" charset="0"/>
                      <a:ea typeface="宋体" panose="02010600030101010101" pitchFamily="2" charset="-122"/>
                    </a:rPr>
                    <a:t>删除结点</a:t>
                  </a:r>
                  <a:r>
                    <a:rPr lang="en-US" altLang="x-none" sz="2000" b="1" dirty="0">
                      <a:latin typeface="Times New Roman" panose="02020603050405020304" pitchFamily="2" charset="0"/>
                      <a:ea typeface="宋体" panose="02010600030101010101" pitchFamily="2" charset="-122"/>
                    </a:rPr>
                    <a:t>15</a:t>
                  </a:r>
                  <a:endParaRPr lang="en-US" altLang="x-none" sz="2000" b="1" dirty="0">
                    <a:latin typeface="Times New Roman" panose="02020603050405020304" pitchFamily="2" charset="0"/>
                    <a:ea typeface="宋体" panose="02010600030101010101" pitchFamily="2" charset="-122"/>
                  </a:endParaRPr>
                </a:p>
              </p:txBody>
            </p:sp>
            <p:grpSp>
              <p:nvGrpSpPr>
                <p:cNvPr id="602133" name="组合 648213"/>
                <p:cNvGrpSpPr/>
                <p:nvPr/>
              </p:nvGrpSpPr>
              <p:grpSpPr>
                <a:xfrm>
                  <a:off x="0" y="0"/>
                  <a:ext cx="1625" cy="931"/>
                  <a:chOff x="0" y="0"/>
                  <a:chExt cx="1625" cy="931"/>
                </a:xfrm>
              </p:grpSpPr>
              <p:sp>
                <p:nvSpPr>
                  <p:cNvPr id="602134" name="椭圆 648214"/>
                  <p:cNvSpPr/>
                  <p:nvPr/>
                </p:nvSpPr>
                <p:spPr>
                  <a:xfrm>
                    <a:off x="672" y="0"/>
                    <a:ext cx="317"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9</a:t>
                    </a:r>
                    <a:endParaRPr lang="en-US" altLang="x-none" sz="2400" b="1" dirty="0">
                      <a:latin typeface="Times New Roman" panose="02020603050405020304" pitchFamily="2" charset="0"/>
                      <a:ea typeface="宋体" panose="02010600030101010101" pitchFamily="2" charset="-122"/>
                    </a:endParaRPr>
                  </a:p>
                </p:txBody>
              </p:sp>
              <p:sp>
                <p:nvSpPr>
                  <p:cNvPr id="602135" name="椭圆 648215"/>
                  <p:cNvSpPr/>
                  <p:nvPr/>
                </p:nvSpPr>
                <p:spPr>
                  <a:xfrm>
                    <a:off x="296" y="343"/>
                    <a:ext cx="31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8</a:t>
                    </a:r>
                    <a:endParaRPr lang="en-US" altLang="x-none" sz="2400" b="1" dirty="0">
                      <a:latin typeface="Times New Roman" panose="02020603050405020304" pitchFamily="2" charset="0"/>
                      <a:ea typeface="宋体" panose="02010600030101010101" pitchFamily="2" charset="-122"/>
                    </a:endParaRPr>
                  </a:p>
                </p:txBody>
              </p:sp>
              <p:sp>
                <p:nvSpPr>
                  <p:cNvPr id="602136" name="椭圆 648216"/>
                  <p:cNvSpPr/>
                  <p:nvPr/>
                </p:nvSpPr>
                <p:spPr>
                  <a:xfrm>
                    <a:off x="0" y="704"/>
                    <a:ext cx="31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6</a:t>
                    </a:r>
                    <a:endParaRPr lang="en-US" altLang="x-none" sz="2400" b="1" dirty="0">
                      <a:latin typeface="Times New Roman" panose="02020603050405020304" pitchFamily="2" charset="0"/>
                      <a:ea typeface="宋体" panose="02010600030101010101" pitchFamily="2" charset="-122"/>
                    </a:endParaRPr>
                  </a:p>
                </p:txBody>
              </p:sp>
              <p:sp>
                <p:nvSpPr>
                  <p:cNvPr id="602137" name="椭圆 648217"/>
                  <p:cNvSpPr/>
                  <p:nvPr/>
                </p:nvSpPr>
                <p:spPr>
                  <a:xfrm>
                    <a:off x="1056" y="328"/>
                    <a:ext cx="317"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13</a:t>
                    </a:r>
                    <a:endParaRPr lang="en-US" altLang="x-none" sz="2400" b="1" dirty="0">
                      <a:latin typeface="Times New Roman" panose="02020603050405020304" pitchFamily="2" charset="0"/>
                      <a:ea typeface="宋体" panose="02010600030101010101" pitchFamily="2" charset="-122"/>
                    </a:endParaRPr>
                  </a:p>
                </p:txBody>
              </p:sp>
              <p:sp>
                <p:nvSpPr>
                  <p:cNvPr id="602138" name="直接连接符 648218"/>
                  <p:cNvSpPr/>
                  <p:nvPr/>
                </p:nvSpPr>
                <p:spPr>
                  <a:xfrm flipH="1">
                    <a:off x="552" y="200"/>
                    <a:ext cx="181" cy="159"/>
                  </a:xfrm>
                  <a:prstGeom prst="line">
                    <a:avLst/>
                  </a:prstGeom>
                  <a:ln w="19050" cap="flat" cmpd="sng">
                    <a:solidFill>
                      <a:schemeClr val="tx1"/>
                    </a:solidFill>
                    <a:prstDash val="solid"/>
                    <a:round/>
                    <a:headEnd type="none" w="med" len="med"/>
                    <a:tailEnd type="none" w="med" len="med"/>
                  </a:ln>
                </p:spPr>
              </p:sp>
              <p:sp>
                <p:nvSpPr>
                  <p:cNvPr id="602139" name="直接连接符 648219"/>
                  <p:cNvSpPr/>
                  <p:nvPr/>
                </p:nvSpPr>
                <p:spPr>
                  <a:xfrm>
                    <a:off x="936" y="200"/>
                    <a:ext cx="181" cy="159"/>
                  </a:xfrm>
                  <a:prstGeom prst="line">
                    <a:avLst/>
                  </a:prstGeom>
                  <a:ln w="19050" cap="flat" cmpd="sng">
                    <a:solidFill>
                      <a:schemeClr val="tx1"/>
                    </a:solidFill>
                    <a:prstDash val="solid"/>
                    <a:round/>
                    <a:headEnd type="none" w="med" len="med"/>
                    <a:tailEnd type="none" w="med" len="med"/>
                  </a:ln>
                </p:spPr>
              </p:sp>
              <p:sp>
                <p:nvSpPr>
                  <p:cNvPr id="602140" name="直接连接符 648220"/>
                  <p:cNvSpPr/>
                  <p:nvPr/>
                </p:nvSpPr>
                <p:spPr>
                  <a:xfrm flipH="1">
                    <a:off x="192" y="553"/>
                    <a:ext cx="181" cy="159"/>
                  </a:xfrm>
                  <a:prstGeom prst="line">
                    <a:avLst/>
                  </a:prstGeom>
                  <a:ln w="19050" cap="flat" cmpd="sng">
                    <a:solidFill>
                      <a:schemeClr val="tx1"/>
                    </a:solidFill>
                    <a:prstDash val="solid"/>
                    <a:round/>
                    <a:headEnd type="none" w="med" len="med"/>
                    <a:tailEnd type="none" w="med" len="med"/>
                  </a:ln>
                </p:spPr>
              </p:sp>
              <p:sp>
                <p:nvSpPr>
                  <p:cNvPr id="602141" name="椭圆 648221"/>
                  <p:cNvSpPr/>
                  <p:nvPr/>
                </p:nvSpPr>
                <p:spPr>
                  <a:xfrm>
                    <a:off x="1308" y="696"/>
                    <a:ext cx="317"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14</a:t>
                    </a:r>
                    <a:endParaRPr lang="en-US" altLang="x-none" sz="2400" b="1" dirty="0">
                      <a:latin typeface="Times New Roman" panose="02020603050405020304" pitchFamily="2" charset="0"/>
                      <a:ea typeface="宋体" panose="02010600030101010101" pitchFamily="2" charset="-122"/>
                    </a:endParaRPr>
                  </a:p>
                </p:txBody>
              </p:sp>
              <p:sp>
                <p:nvSpPr>
                  <p:cNvPr id="602142" name="直接连接符 648222"/>
                  <p:cNvSpPr/>
                  <p:nvPr/>
                </p:nvSpPr>
                <p:spPr>
                  <a:xfrm>
                    <a:off x="1283" y="539"/>
                    <a:ext cx="181" cy="159"/>
                  </a:xfrm>
                  <a:prstGeom prst="line">
                    <a:avLst/>
                  </a:prstGeom>
                  <a:ln w="19050" cap="flat" cmpd="sng">
                    <a:solidFill>
                      <a:schemeClr val="tx1"/>
                    </a:solidFill>
                    <a:prstDash val="solid"/>
                    <a:round/>
                    <a:headEnd type="none" w="med" len="med"/>
                    <a:tailEnd type="none" w="med" len="med"/>
                  </a:ln>
                </p:spPr>
              </p:sp>
            </p:grpSp>
          </p:grpSp>
        </p:grpSp>
        <p:grpSp>
          <p:nvGrpSpPr>
            <p:cNvPr id="602143" name="组合 648223"/>
            <p:cNvGrpSpPr/>
            <p:nvPr/>
          </p:nvGrpSpPr>
          <p:grpSpPr>
            <a:xfrm>
              <a:off x="0" y="0"/>
              <a:ext cx="5568" cy="1632"/>
              <a:chOff x="0" y="0"/>
              <a:chExt cx="5568" cy="1632"/>
            </a:xfrm>
          </p:grpSpPr>
          <p:grpSp>
            <p:nvGrpSpPr>
              <p:cNvPr id="602144" name="组合 648224"/>
              <p:cNvGrpSpPr/>
              <p:nvPr/>
            </p:nvGrpSpPr>
            <p:grpSpPr>
              <a:xfrm>
                <a:off x="0" y="0"/>
                <a:ext cx="1725" cy="1619"/>
                <a:chOff x="0" y="0"/>
                <a:chExt cx="1725" cy="1619"/>
              </a:xfrm>
            </p:grpSpPr>
            <p:grpSp>
              <p:nvGrpSpPr>
                <p:cNvPr id="602145" name="组合 648225"/>
                <p:cNvGrpSpPr/>
                <p:nvPr/>
              </p:nvGrpSpPr>
              <p:grpSpPr>
                <a:xfrm>
                  <a:off x="0" y="0"/>
                  <a:ext cx="1725" cy="1304"/>
                  <a:chOff x="0" y="0"/>
                  <a:chExt cx="1725" cy="1304"/>
                </a:xfrm>
              </p:grpSpPr>
              <p:sp>
                <p:nvSpPr>
                  <p:cNvPr id="602146" name="椭圆 648226"/>
                  <p:cNvSpPr/>
                  <p:nvPr/>
                </p:nvSpPr>
                <p:spPr>
                  <a:xfrm>
                    <a:off x="672" y="0"/>
                    <a:ext cx="317"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12</a:t>
                    </a:r>
                    <a:endParaRPr lang="en-US" altLang="x-none" sz="2400" b="1" dirty="0">
                      <a:latin typeface="Times New Roman" panose="02020603050405020304" pitchFamily="2" charset="0"/>
                      <a:ea typeface="宋体" panose="02010600030101010101" pitchFamily="2" charset="-122"/>
                    </a:endParaRPr>
                  </a:p>
                </p:txBody>
              </p:sp>
              <p:sp>
                <p:nvSpPr>
                  <p:cNvPr id="602147" name="椭圆 648227"/>
                  <p:cNvSpPr/>
                  <p:nvPr/>
                </p:nvSpPr>
                <p:spPr>
                  <a:xfrm>
                    <a:off x="296" y="343"/>
                    <a:ext cx="31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8</a:t>
                    </a:r>
                    <a:endParaRPr lang="en-US" altLang="x-none" sz="2400" b="1" dirty="0">
                      <a:latin typeface="Times New Roman" panose="02020603050405020304" pitchFamily="2" charset="0"/>
                      <a:ea typeface="宋体" panose="02010600030101010101" pitchFamily="2" charset="-122"/>
                    </a:endParaRPr>
                  </a:p>
                </p:txBody>
              </p:sp>
              <p:sp>
                <p:nvSpPr>
                  <p:cNvPr id="602148" name="椭圆 648228"/>
                  <p:cNvSpPr/>
                  <p:nvPr/>
                </p:nvSpPr>
                <p:spPr>
                  <a:xfrm>
                    <a:off x="0" y="704"/>
                    <a:ext cx="31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6</a:t>
                    </a:r>
                    <a:endParaRPr lang="en-US" altLang="x-none" sz="2400" b="1" dirty="0">
                      <a:latin typeface="Times New Roman" panose="02020603050405020304" pitchFamily="2" charset="0"/>
                      <a:ea typeface="宋体" panose="02010600030101010101" pitchFamily="2" charset="-122"/>
                    </a:endParaRPr>
                  </a:p>
                </p:txBody>
              </p:sp>
              <p:sp>
                <p:nvSpPr>
                  <p:cNvPr id="602149" name="椭圆 648229"/>
                  <p:cNvSpPr/>
                  <p:nvPr/>
                </p:nvSpPr>
                <p:spPr>
                  <a:xfrm>
                    <a:off x="552" y="712"/>
                    <a:ext cx="317"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10</a:t>
                    </a:r>
                    <a:endParaRPr lang="en-US" altLang="x-none" sz="2400" b="1" dirty="0">
                      <a:latin typeface="Times New Roman" panose="02020603050405020304" pitchFamily="2" charset="0"/>
                      <a:ea typeface="宋体" panose="02010600030101010101" pitchFamily="2" charset="-122"/>
                    </a:endParaRPr>
                  </a:p>
                </p:txBody>
              </p:sp>
              <p:sp>
                <p:nvSpPr>
                  <p:cNvPr id="602150" name="椭圆 648230"/>
                  <p:cNvSpPr/>
                  <p:nvPr/>
                </p:nvSpPr>
                <p:spPr>
                  <a:xfrm>
                    <a:off x="1056" y="328"/>
                    <a:ext cx="317"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15</a:t>
                    </a:r>
                    <a:endParaRPr lang="en-US" altLang="x-none" sz="2400" b="1" dirty="0">
                      <a:latin typeface="Times New Roman" panose="02020603050405020304" pitchFamily="2" charset="0"/>
                      <a:ea typeface="宋体" panose="02010600030101010101" pitchFamily="2" charset="-122"/>
                    </a:endParaRPr>
                  </a:p>
                </p:txBody>
              </p:sp>
              <p:sp>
                <p:nvSpPr>
                  <p:cNvPr id="602151" name="椭圆 648231"/>
                  <p:cNvSpPr/>
                  <p:nvPr/>
                </p:nvSpPr>
                <p:spPr>
                  <a:xfrm>
                    <a:off x="1408" y="680"/>
                    <a:ext cx="317"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19</a:t>
                    </a:r>
                    <a:endParaRPr lang="en-US" altLang="x-none" sz="2400" b="1" dirty="0">
                      <a:latin typeface="Times New Roman" panose="02020603050405020304" pitchFamily="2" charset="0"/>
                      <a:ea typeface="宋体" panose="02010600030101010101" pitchFamily="2" charset="-122"/>
                    </a:endParaRPr>
                  </a:p>
                </p:txBody>
              </p:sp>
              <p:sp>
                <p:nvSpPr>
                  <p:cNvPr id="602152" name="直接连接符 648232"/>
                  <p:cNvSpPr/>
                  <p:nvPr/>
                </p:nvSpPr>
                <p:spPr>
                  <a:xfrm flipH="1">
                    <a:off x="552" y="200"/>
                    <a:ext cx="181" cy="159"/>
                  </a:xfrm>
                  <a:prstGeom prst="line">
                    <a:avLst/>
                  </a:prstGeom>
                  <a:ln w="19050" cap="flat" cmpd="sng">
                    <a:solidFill>
                      <a:schemeClr val="tx1"/>
                    </a:solidFill>
                    <a:prstDash val="solid"/>
                    <a:round/>
                    <a:headEnd type="none" w="med" len="med"/>
                    <a:tailEnd type="none" w="med" len="med"/>
                  </a:ln>
                </p:spPr>
              </p:sp>
              <p:sp>
                <p:nvSpPr>
                  <p:cNvPr id="602153" name="直接连接符 648233"/>
                  <p:cNvSpPr/>
                  <p:nvPr/>
                </p:nvSpPr>
                <p:spPr>
                  <a:xfrm>
                    <a:off x="936" y="200"/>
                    <a:ext cx="181" cy="159"/>
                  </a:xfrm>
                  <a:prstGeom prst="line">
                    <a:avLst/>
                  </a:prstGeom>
                  <a:ln w="19050" cap="flat" cmpd="sng">
                    <a:solidFill>
                      <a:schemeClr val="tx1"/>
                    </a:solidFill>
                    <a:prstDash val="solid"/>
                    <a:round/>
                    <a:headEnd type="none" w="med" len="med"/>
                    <a:tailEnd type="none" w="med" len="med"/>
                  </a:ln>
                </p:spPr>
              </p:sp>
              <p:sp>
                <p:nvSpPr>
                  <p:cNvPr id="602154" name="直接连接符 648234"/>
                  <p:cNvSpPr/>
                  <p:nvPr/>
                </p:nvSpPr>
                <p:spPr>
                  <a:xfrm flipH="1">
                    <a:off x="192" y="553"/>
                    <a:ext cx="181" cy="159"/>
                  </a:xfrm>
                  <a:prstGeom prst="line">
                    <a:avLst/>
                  </a:prstGeom>
                  <a:ln w="19050" cap="flat" cmpd="sng">
                    <a:solidFill>
                      <a:schemeClr val="tx1"/>
                    </a:solidFill>
                    <a:prstDash val="solid"/>
                    <a:round/>
                    <a:headEnd type="none" w="med" len="med"/>
                    <a:tailEnd type="none" w="med" len="med"/>
                  </a:ln>
                </p:spPr>
              </p:sp>
              <p:sp>
                <p:nvSpPr>
                  <p:cNvPr id="602155" name="直接连接符 648235"/>
                  <p:cNvSpPr/>
                  <p:nvPr/>
                </p:nvSpPr>
                <p:spPr>
                  <a:xfrm>
                    <a:off x="504" y="569"/>
                    <a:ext cx="181" cy="159"/>
                  </a:xfrm>
                  <a:prstGeom prst="line">
                    <a:avLst/>
                  </a:prstGeom>
                  <a:ln w="19050" cap="flat" cmpd="sng">
                    <a:solidFill>
                      <a:schemeClr val="tx1"/>
                    </a:solidFill>
                    <a:prstDash val="solid"/>
                    <a:round/>
                    <a:headEnd type="none" w="med" len="med"/>
                    <a:tailEnd type="none" w="med" len="med"/>
                  </a:ln>
                </p:spPr>
              </p:sp>
              <p:sp>
                <p:nvSpPr>
                  <p:cNvPr id="602156" name="直接连接符 648236"/>
                  <p:cNvSpPr/>
                  <p:nvPr/>
                </p:nvSpPr>
                <p:spPr>
                  <a:xfrm>
                    <a:off x="1323" y="537"/>
                    <a:ext cx="181" cy="159"/>
                  </a:xfrm>
                  <a:prstGeom prst="line">
                    <a:avLst/>
                  </a:prstGeom>
                  <a:ln w="19050" cap="flat" cmpd="sng">
                    <a:solidFill>
                      <a:schemeClr val="tx1"/>
                    </a:solidFill>
                    <a:prstDash val="solid"/>
                    <a:round/>
                    <a:headEnd type="none" w="med" len="med"/>
                    <a:tailEnd type="none" w="med" len="med"/>
                  </a:ln>
                </p:spPr>
              </p:sp>
              <p:sp>
                <p:nvSpPr>
                  <p:cNvPr id="602157" name="椭圆 648237"/>
                  <p:cNvSpPr/>
                  <p:nvPr/>
                </p:nvSpPr>
                <p:spPr>
                  <a:xfrm>
                    <a:off x="936" y="712"/>
                    <a:ext cx="317"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13</a:t>
                    </a:r>
                    <a:endParaRPr lang="en-US" altLang="x-none" sz="2400" b="1" dirty="0">
                      <a:latin typeface="Times New Roman" panose="02020603050405020304" pitchFamily="2" charset="0"/>
                      <a:ea typeface="宋体" panose="02010600030101010101" pitchFamily="2" charset="-122"/>
                    </a:endParaRPr>
                  </a:p>
                </p:txBody>
              </p:sp>
              <p:sp>
                <p:nvSpPr>
                  <p:cNvPr id="602158" name="直接连接符 648238"/>
                  <p:cNvSpPr/>
                  <p:nvPr/>
                </p:nvSpPr>
                <p:spPr>
                  <a:xfrm flipH="1">
                    <a:off x="1043" y="553"/>
                    <a:ext cx="159" cy="159"/>
                  </a:xfrm>
                  <a:prstGeom prst="line">
                    <a:avLst/>
                  </a:prstGeom>
                  <a:ln w="19050" cap="flat" cmpd="sng">
                    <a:solidFill>
                      <a:schemeClr val="tx1"/>
                    </a:solidFill>
                    <a:prstDash val="solid"/>
                    <a:round/>
                    <a:headEnd type="none" w="med" len="med"/>
                    <a:tailEnd type="none" w="med" len="med"/>
                  </a:ln>
                </p:spPr>
              </p:sp>
              <p:sp>
                <p:nvSpPr>
                  <p:cNvPr id="602159" name="椭圆 648239"/>
                  <p:cNvSpPr/>
                  <p:nvPr/>
                </p:nvSpPr>
                <p:spPr>
                  <a:xfrm>
                    <a:off x="1253" y="1071"/>
                    <a:ext cx="317"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14</a:t>
                    </a:r>
                    <a:endParaRPr lang="en-US" altLang="x-none" sz="2400" b="1" dirty="0">
                      <a:latin typeface="Times New Roman" panose="02020603050405020304" pitchFamily="2" charset="0"/>
                      <a:ea typeface="宋体" panose="02010600030101010101" pitchFamily="2" charset="-122"/>
                    </a:endParaRPr>
                  </a:p>
                </p:txBody>
              </p:sp>
              <p:sp>
                <p:nvSpPr>
                  <p:cNvPr id="602160" name="直接连接符 648240"/>
                  <p:cNvSpPr/>
                  <p:nvPr/>
                </p:nvSpPr>
                <p:spPr>
                  <a:xfrm>
                    <a:off x="1168" y="928"/>
                    <a:ext cx="181" cy="159"/>
                  </a:xfrm>
                  <a:prstGeom prst="line">
                    <a:avLst/>
                  </a:prstGeom>
                  <a:ln w="19050" cap="flat" cmpd="sng">
                    <a:solidFill>
                      <a:schemeClr val="tx1"/>
                    </a:solidFill>
                    <a:prstDash val="solid"/>
                    <a:round/>
                    <a:headEnd type="none" w="med" len="med"/>
                    <a:tailEnd type="none" w="med" len="med"/>
                  </a:ln>
                </p:spPr>
              </p:sp>
              <p:sp>
                <p:nvSpPr>
                  <p:cNvPr id="602161" name="椭圆 648241"/>
                  <p:cNvSpPr/>
                  <p:nvPr/>
                </p:nvSpPr>
                <p:spPr>
                  <a:xfrm>
                    <a:off x="275" y="1077"/>
                    <a:ext cx="31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9</a:t>
                    </a:r>
                    <a:endParaRPr lang="en-US" altLang="x-none" sz="2400" b="1" dirty="0">
                      <a:latin typeface="Times New Roman" panose="02020603050405020304" pitchFamily="2" charset="0"/>
                      <a:ea typeface="宋体" panose="02010600030101010101" pitchFamily="2" charset="-122"/>
                    </a:endParaRPr>
                  </a:p>
                </p:txBody>
              </p:sp>
              <p:sp>
                <p:nvSpPr>
                  <p:cNvPr id="602162" name="直接连接符 648242"/>
                  <p:cNvSpPr/>
                  <p:nvPr/>
                </p:nvSpPr>
                <p:spPr>
                  <a:xfrm flipH="1">
                    <a:off x="467" y="926"/>
                    <a:ext cx="181" cy="159"/>
                  </a:xfrm>
                  <a:prstGeom prst="line">
                    <a:avLst/>
                  </a:prstGeom>
                  <a:ln w="19050" cap="flat" cmpd="sng">
                    <a:solidFill>
                      <a:schemeClr val="tx1"/>
                    </a:solidFill>
                    <a:prstDash val="solid"/>
                    <a:round/>
                    <a:headEnd type="none" w="med" len="med"/>
                    <a:tailEnd type="none" w="med" len="med"/>
                  </a:ln>
                </p:spPr>
              </p:sp>
            </p:grpSp>
            <p:sp>
              <p:nvSpPr>
                <p:cNvPr id="602163" name="矩形 648243"/>
                <p:cNvSpPr/>
                <p:nvPr/>
              </p:nvSpPr>
              <p:spPr>
                <a:xfrm>
                  <a:off x="508" y="1392"/>
                  <a:ext cx="884" cy="227"/>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(a)   BST</a:t>
                  </a:r>
                  <a:r>
                    <a:rPr lang="zh-CN" altLang="en-US" sz="2000" b="1" dirty="0">
                      <a:latin typeface="Times New Roman" panose="02020603050405020304" pitchFamily="2" charset="0"/>
                      <a:ea typeface="宋体" panose="02010600030101010101" pitchFamily="2" charset="-122"/>
                    </a:rPr>
                    <a:t>树</a:t>
                  </a:r>
                  <a:endParaRPr lang="zh-CN" altLang="en-US" sz="2000" b="1" dirty="0">
                    <a:latin typeface="Times New Roman" panose="02020603050405020304" pitchFamily="2" charset="0"/>
                    <a:ea typeface="宋体" panose="02010600030101010101" pitchFamily="2" charset="-122"/>
                  </a:endParaRPr>
                </a:p>
              </p:txBody>
            </p:sp>
          </p:grpSp>
          <p:grpSp>
            <p:nvGrpSpPr>
              <p:cNvPr id="602164" name="组合 648244"/>
              <p:cNvGrpSpPr/>
              <p:nvPr/>
            </p:nvGrpSpPr>
            <p:grpSpPr>
              <a:xfrm>
                <a:off x="2126" y="0"/>
                <a:ext cx="1570" cy="1632"/>
                <a:chOff x="0" y="0"/>
                <a:chExt cx="1570" cy="1632"/>
              </a:xfrm>
            </p:grpSpPr>
            <p:grpSp>
              <p:nvGrpSpPr>
                <p:cNvPr id="602165" name="组合 648245"/>
                <p:cNvGrpSpPr/>
                <p:nvPr/>
              </p:nvGrpSpPr>
              <p:grpSpPr>
                <a:xfrm>
                  <a:off x="0" y="0"/>
                  <a:ext cx="1570" cy="1304"/>
                  <a:chOff x="0" y="0"/>
                  <a:chExt cx="1570" cy="1304"/>
                </a:xfrm>
              </p:grpSpPr>
              <p:sp>
                <p:nvSpPr>
                  <p:cNvPr id="602166" name="椭圆 648246"/>
                  <p:cNvSpPr/>
                  <p:nvPr/>
                </p:nvSpPr>
                <p:spPr>
                  <a:xfrm>
                    <a:off x="672" y="0"/>
                    <a:ext cx="317"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12</a:t>
                    </a:r>
                    <a:endParaRPr lang="en-US" altLang="x-none" sz="2400" b="1" dirty="0">
                      <a:latin typeface="Times New Roman" panose="02020603050405020304" pitchFamily="2" charset="0"/>
                      <a:ea typeface="宋体" panose="02010600030101010101" pitchFamily="2" charset="-122"/>
                    </a:endParaRPr>
                  </a:p>
                </p:txBody>
              </p:sp>
              <p:sp>
                <p:nvSpPr>
                  <p:cNvPr id="602167" name="椭圆 648247"/>
                  <p:cNvSpPr/>
                  <p:nvPr/>
                </p:nvSpPr>
                <p:spPr>
                  <a:xfrm>
                    <a:off x="296" y="343"/>
                    <a:ext cx="31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8</a:t>
                    </a:r>
                    <a:endParaRPr lang="en-US" altLang="x-none" sz="2400" b="1" dirty="0">
                      <a:latin typeface="Times New Roman" panose="02020603050405020304" pitchFamily="2" charset="0"/>
                      <a:ea typeface="宋体" panose="02010600030101010101" pitchFamily="2" charset="-122"/>
                    </a:endParaRPr>
                  </a:p>
                </p:txBody>
              </p:sp>
              <p:sp>
                <p:nvSpPr>
                  <p:cNvPr id="602168" name="椭圆 648248"/>
                  <p:cNvSpPr/>
                  <p:nvPr/>
                </p:nvSpPr>
                <p:spPr>
                  <a:xfrm>
                    <a:off x="0" y="704"/>
                    <a:ext cx="31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6</a:t>
                    </a:r>
                    <a:endParaRPr lang="en-US" altLang="x-none" sz="2400" b="1" dirty="0">
                      <a:latin typeface="Times New Roman" panose="02020603050405020304" pitchFamily="2" charset="0"/>
                      <a:ea typeface="宋体" panose="02010600030101010101" pitchFamily="2" charset="-122"/>
                    </a:endParaRPr>
                  </a:p>
                </p:txBody>
              </p:sp>
              <p:sp>
                <p:nvSpPr>
                  <p:cNvPr id="602169" name="椭圆 648249"/>
                  <p:cNvSpPr/>
                  <p:nvPr/>
                </p:nvSpPr>
                <p:spPr>
                  <a:xfrm>
                    <a:off x="552" y="712"/>
                    <a:ext cx="317"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10</a:t>
                    </a:r>
                    <a:endParaRPr lang="en-US" altLang="x-none" sz="2400" b="1" dirty="0">
                      <a:latin typeface="Times New Roman" panose="02020603050405020304" pitchFamily="2" charset="0"/>
                      <a:ea typeface="宋体" panose="02010600030101010101" pitchFamily="2" charset="-122"/>
                    </a:endParaRPr>
                  </a:p>
                </p:txBody>
              </p:sp>
              <p:sp>
                <p:nvSpPr>
                  <p:cNvPr id="602170" name="椭圆 648250"/>
                  <p:cNvSpPr/>
                  <p:nvPr/>
                </p:nvSpPr>
                <p:spPr>
                  <a:xfrm>
                    <a:off x="1056" y="328"/>
                    <a:ext cx="317"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15</a:t>
                    </a:r>
                    <a:endParaRPr lang="en-US" altLang="x-none" sz="2400" b="1" dirty="0">
                      <a:latin typeface="Times New Roman" panose="02020603050405020304" pitchFamily="2" charset="0"/>
                      <a:ea typeface="宋体" panose="02010600030101010101" pitchFamily="2" charset="-122"/>
                    </a:endParaRPr>
                  </a:p>
                </p:txBody>
              </p:sp>
              <p:sp>
                <p:nvSpPr>
                  <p:cNvPr id="602171" name="直接连接符 648251"/>
                  <p:cNvSpPr/>
                  <p:nvPr/>
                </p:nvSpPr>
                <p:spPr>
                  <a:xfrm flipH="1">
                    <a:off x="552" y="200"/>
                    <a:ext cx="181" cy="159"/>
                  </a:xfrm>
                  <a:prstGeom prst="line">
                    <a:avLst/>
                  </a:prstGeom>
                  <a:ln w="19050" cap="flat" cmpd="sng">
                    <a:solidFill>
                      <a:schemeClr val="tx1"/>
                    </a:solidFill>
                    <a:prstDash val="solid"/>
                    <a:round/>
                    <a:headEnd type="none" w="med" len="med"/>
                    <a:tailEnd type="none" w="med" len="med"/>
                  </a:ln>
                </p:spPr>
              </p:sp>
              <p:sp>
                <p:nvSpPr>
                  <p:cNvPr id="602172" name="直接连接符 648252"/>
                  <p:cNvSpPr/>
                  <p:nvPr/>
                </p:nvSpPr>
                <p:spPr>
                  <a:xfrm>
                    <a:off x="936" y="200"/>
                    <a:ext cx="181" cy="159"/>
                  </a:xfrm>
                  <a:prstGeom prst="line">
                    <a:avLst/>
                  </a:prstGeom>
                  <a:ln w="19050" cap="flat" cmpd="sng">
                    <a:solidFill>
                      <a:schemeClr val="tx1"/>
                    </a:solidFill>
                    <a:prstDash val="solid"/>
                    <a:round/>
                    <a:headEnd type="none" w="med" len="med"/>
                    <a:tailEnd type="none" w="med" len="med"/>
                  </a:ln>
                </p:spPr>
              </p:sp>
              <p:sp>
                <p:nvSpPr>
                  <p:cNvPr id="602173" name="直接连接符 648253"/>
                  <p:cNvSpPr/>
                  <p:nvPr/>
                </p:nvSpPr>
                <p:spPr>
                  <a:xfrm flipH="1">
                    <a:off x="192" y="553"/>
                    <a:ext cx="181" cy="159"/>
                  </a:xfrm>
                  <a:prstGeom prst="line">
                    <a:avLst/>
                  </a:prstGeom>
                  <a:ln w="19050" cap="flat" cmpd="sng">
                    <a:solidFill>
                      <a:schemeClr val="tx1"/>
                    </a:solidFill>
                    <a:prstDash val="solid"/>
                    <a:round/>
                    <a:headEnd type="none" w="med" len="med"/>
                    <a:tailEnd type="none" w="med" len="med"/>
                  </a:ln>
                </p:spPr>
              </p:sp>
              <p:sp>
                <p:nvSpPr>
                  <p:cNvPr id="602174" name="直接连接符 648254"/>
                  <p:cNvSpPr/>
                  <p:nvPr/>
                </p:nvSpPr>
                <p:spPr>
                  <a:xfrm>
                    <a:off x="504" y="569"/>
                    <a:ext cx="181" cy="159"/>
                  </a:xfrm>
                  <a:prstGeom prst="line">
                    <a:avLst/>
                  </a:prstGeom>
                  <a:ln w="19050" cap="flat" cmpd="sng">
                    <a:solidFill>
                      <a:schemeClr val="tx1"/>
                    </a:solidFill>
                    <a:prstDash val="solid"/>
                    <a:round/>
                    <a:headEnd type="none" w="med" len="med"/>
                    <a:tailEnd type="none" w="med" len="med"/>
                  </a:ln>
                </p:spPr>
              </p:sp>
              <p:sp>
                <p:nvSpPr>
                  <p:cNvPr id="602175" name="椭圆 648255"/>
                  <p:cNvSpPr/>
                  <p:nvPr/>
                </p:nvSpPr>
                <p:spPr>
                  <a:xfrm>
                    <a:off x="936" y="712"/>
                    <a:ext cx="317"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13</a:t>
                    </a:r>
                    <a:endParaRPr lang="en-US" altLang="x-none" sz="2400" b="1" dirty="0">
                      <a:latin typeface="Times New Roman" panose="02020603050405020304" pitchFamily="2" charset="0"/>
                      <a:ea typeface="宋体" panose="02010600030101010101" pitchFamily="2" charset="-122"/>
                    </a:endParaRPr>
                  </a:p>
                </p:txBody>
              </p:sp>
              <p:sp>
                <p:nvSpPr>
                  <p:cNvPr id="602176" name="直接连接符 648256"/>
                  <p:cNvSpPr/>
                  <p:nvPr/>
                </p:nvSpPr>
                <p:spPr>
                  <a:xfrm flipH="1">
                    <a:off x="1043" y="553"/>
                    <a:ext cx="159" cy="159"/>
                  </a:xfrm>
                  <a:prstGeom prst="line">
                    <a:avLst/>
                  </a:prstGeom>
                  <a:ln w="19050" cap="flat" cmpd="sng">
                    <a:solidFill>
                      <a:schemeClr val="tx1"/>
                    </a:solidFill>
                    <a:prstDash val="solid"/>
                    <a:round/>
                    <a:headEnd type="none" w="med" len="med"/>
                    <a:tailEnd type="none" w="med" len="med"/>
                  </a:ln>
                </p:spPr>
              </p:sp>
              <p:sp>
                <p:nvSpPr>
                  <p:cNvPr id="602177" name="椭圆 648257"/>
                  <p:cNvSpPr/>
                  <p:nvPr/>
                </p:nvSpPr>
                <p:spPr>
                  <a:xfrm>
                    <a:off x="1253" y="1071"/>
                    <a:ext cx="317"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14</a:t>
                    </a:r>
                    <a:endParaRPr lang="en-US" altLang="x-none" sz="2400" b="1" dirty="0">
                      <a:latin typeface="Times New Roman" panose="02020603050405020304" pitchFamily="2" charset="0"/>
                      <a:ea typeface="宋体" panose="02010600030101010101" pitchFamily="2" charset="-122"/>
                    </a:endParaRPr>
                  </a:p>
                </p:txBody>
              </p:sp>
              <p:sp>
                <p:nvSpPr>
                  <p:cNvPr id="602178" name="直接连接符 648258"/>
                  <p:cNvSpPr/>
                  <p:nvPr/>
                </p:nvSpPr>
                <p:spPr>
                  <a:xfrm>
                    <a:off x="1168" y="928"/>
                    <a:ext cx="181" cy="159"/>
                  </a:xfrm>
                  <a:prstGeom prst="line">
                    <a:avLst/>
                  </a:prstGeom>
                  <a:ln w="19050" cap="flat" cmpd="sng">
                    <a:solidFill>
                      <a:schemeClr val="tx1"/>
                    </a:solidFill>
                    <a:prstDash val="solid"/>
                    <a:round/>
                    <a:headEnd type="none" w="med" len="med"/>
                    <a:tailEnd type="none" w="med" len="med"/>
                  </a:ln>
                </p:spPr>
              </p:sp>
              <p:sp>
                <p:nvSpPr>
                  <p:cNvPr id="602179" name="椭圆 648259"/>
                  <p:cNvSpPr/>
                  <p:nvPr/>
                </p:nvSpPr>
                <p:spPr>
                  <a:xfrm>
                    <a:off x="275" y="1077"/>
                    <a:ext cx="31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9</a:t>
                    </a:r>
                    <a:endParaRPr lang="en-US" altLang="x-none" sz="2400" b="1" dirty="0">
                      <a:latin typeface="Times New Roman" panose="02020603050405020304" pitchFamily="2" charset="0"/>
                      <a:ea typeface="宋体" panose="02010600030101010101" pitchFamily="2" charset="-122"/>
                    </a:endParaRPr>
                  </a:p>
                </p:txBody>
              </p:sp>
              <p:sp>
                <p:nvSpPr>
                  <p:cNvPr id="602180" name="直接连接符 648260"/>
                  <p:cNvSpPr/>
                  <p:nvPr/>
                </p:nvSpPr>
                <p:spPr>
                  <a:xfrm flipH="1">
                    <a:off x="467" y="926"/>
                    <a:ext cx="181" cy="159"/>
                  </a:xfrm>
                  <a:prstGeom prst="line">
                    <a:avLst/>
                  </a:prstGeom>
                  <a:ln w="19050" cap="flat" cmpd="sng">
                    <a:solidFill>
                      <a:schemeClr val="tx1"/>
                    </a:solidFill>
                    <a:prstDash val="solid"/>
                    <a:round/>
                    <a:headEnd type="none" w="med" len="med"/>
                    <a:tailEnd type="none" w="med" len="med"/>
                  </a:ln>
                </p:spPr>
              </p:sp>
            </p:grpSp>
            <p:sp>
              <p:nvSpPr>
                <p:cNvPr id="602181" name="矩形 648261"/>
                <p:cNvSpPr/>
                <p:nvPr/>
              </p:nvSpPr>
              <p:spPr>
                <a:xfrm>
                  <a:off x="285" y="1405"/>
                  <a:ext cx="1179" cy="227"/>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(b)   </a:t>
                  </a:r>
                  <a:r>
                    <a:rPr lang="zh-CN" altLang="en-US" sz="2000" b="1" dirty="0">
                      <a:latin typeface="Times New Roman" panose="02020603050405020304" pitchFamily="2" charset="0"/>
                      <a:ea typeface="宋体" panose="02010600030101010101" pitchFamily="2" charset="-122"/>
                    </a:rPr>
                    <a:t>删除结点</a:t>
                  </a:r>
                  <a:r>
                    <a:rPr lang="en-US" altLang="x-none" sz="2000" b="1" dirty="0">
                      <a:latin typeface="Times New Roman" panose="02020603050405020304" pitchFamily="2" charset="0"/>
                      <a:ea typeface="宋体" panose="02010600030101010101" pitchFamily="2" charset="-122"/>
                    </a:rPr>
                    <a:t>19</a:t>
                  </a:r>
                  <a:endParaRPr lang="en-US" altLang="x-none" sz="2000" b="1" dirty="0">
                    <a:latin typeface="Times New Roman" panose="02020603050405020304" pitchFamily="2" charset="0"/>
                    <a:ea typeface="宋体" panose="02010600030101010101" pitchFamily="2" charset="-122"/>
                  </a:endParaRPr>
                </a:p>
              </p:txBody>
            </p:sp>
          </p:grpSp>
          <p:grpSp>
            <p:nvGrpSpPr>
              <p:cNvPr id="602182" name="组合 648262"/>
              <p:cNvGrpSpPr/>
              <p:nvPr/>
            </p:nvGrpSpPr>
            <p:grpSpPr>
              <a:xfrm>
                <a:off x="3998" y="61"/>
                <a:ext cx="1570" cy="1571"/>
                <a:chOff x="0" y="0"/>
                <a:chExt cx="1570" cy="1571"/>
              </a:xfrm>
            </p:grpSpPr>
            <p:grpSp>
              <p:nvGrpSpPr>
                <p:cNvPr id="602183" name="组合 648263"/>
                <p:cNvGrpSpPr/>
                <p:nvPr/>
              </p:nvGrpSpPr>
              <p:grpSpPr>
                <a:xfrm>
                  <a:off x="0" y="0"/>
                  <a:ext cx="1570" cy="1298"/>
                  <a:chOff x="0" y="0"/>
                  <a:chExt cx="1570" cy="1298"/>
                </a:xfrm>
              </p:grpSpPr>
              <p:sp>
                <p:nvSpPr>
                  <p:cNvPr id="602184" name="椭圆 648264"/>
                  <p:cNvSpPr/>
                  <p:nvPr/>
                </p:nvSpPr>
                <p:spPr>
                  <a:xfrm>
                    <a:off x="672" y="0"/>
                    <a:ext cx="317"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12</a:t>
                    </a:r>
                    <a:endParaRPr lang="en-US" altLang="x-none" sz="2400" b="1" dirty="0">
                      <a:latin typeface="Times New Roman" panose="02020603050405020304" pitchFamily="2" charset="0"/>
                      <a:ea typeface="宋体" panose="02010600030101010101" pitchFamily="2" charset="-122"/>
                    </a:endParaRPr>
                  </a:p>
                </p:txBody>
              </p:sp>
              <p:sp>
                <p:nvSpPr>
                  <p:cNvPr id="602185" name="椭圆 648265"/>
                  <p:cNvSpPr/>
                  <p:nvPr/>
                </p:nvSpPr>
                <p:spPr>
                  <a:xfrm>
                    <a:off x="296" y="343"/>
                    <a:ext cx="31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8</a:t>
                    </a:r>
                    <a:endParaRPr lang="en-US" altLang="x-none" sz="2400" b="1" dirty="0">
                      <a:latin typeface="Times New Roman" panose="02020603050405020304" pitchFamily="2" charset="0"/>
                      <a:ea typeface="宋体" panose="02010600030101010101" pitchFamily="2" charset="-122"/>
                    </a:endParaRPr>
                  </a:p>
                </p:txBody>
              </p:sp>
              <p:sp>
                <p:nvSpPr>
                  <p:cNvPr id="602186" name="椭圆 648266"/>
                  <p:cNvSpPr/>
                  <p:nvPr/>
                </p:nvSpPr>
                <p:spPr>
                  <a:xfrm>
                    <a:off x="0" y="704"/>
                    <a:ext cx="31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6</a:t>
                    </a:r>
                    <a:endParaRPr lang="en-US" altLang="x-none" sz="2400" b="1" dirty="0">
                      <a:latin typeface="Times New Roman" panose="02020603050405020304" pitchFamily="2" charset="0"/>
                      <a:ea typeface="宋体" panose="02010600030101010101" pitchFamily="2" charset="-122"/>
                    </a:endParaRPr>
                  </a:p>
                </p:txBody>
              </p:sp>
              <p:sp>
                <p:nvSpPr>
                  <p:cNvPr id="602187" name="椭圆 648267"/>
                  <p:cNvSpPr/>
                  <p:nvPr/>
                </p:nvSpPr>
                <p:spPr>
                  <a:xfrm>
                    <a:off x="552" y="712"/>
                    <a:ext cx="31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9</a:t>
                    </a:r>
                    <a:endParaRPr lang="en-US" altLang="x-none" sz="2400" b="1" dirty="0">
                      <a:latin typeface="Times New Roman" panose="02020603050405020304" pitchFamily="2" charset="0"/>
                      <a:ea typeface="宋体" panose="02010600030101010101" pitchFamily="2" charset="-122"/>
                    </a:endParaRPr>
                  </a:p>
                </p:txBody>
              </p:sp>
              <p:sp>
                <p:nvSpPr>
                  <p:cNvPr id="602188" name="椭圆 648268"/>
                  <p:cNvSpPr/>
                  <p:nvPr/>
                </p:nvSpPr>
                <p:spPr>
                  <a:xfrm>
                    <a:off x="1056" y="328"/>
                    <a:ext cx="317"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15</a:t>
                    </a:r>
                    <a:endParaRPr lang="en-US" altLang="x-none" sz="2400" b="1" dirty="0">
                      <a:latin typeface="Times New Roman" panose="02020603050405020304" pitchFamily="2" charset="0"/>
                      <a:ea typeface="宋体" panose="02010600030101010101" pitchFamily="2" charset="-122"/>
                    </a:endParaRPr>
                  </a:p>
                </p:txBody>
              </p:sp>
              <p:sp>
                <p:nvSpPr>
                  <p:cNvPr id="602189" name="直接连接符 648269"/>
                  <p:cNvSpPr/>
                  <p:nvPr/>
                </p:nvSpPr>
                <p:spPr>
                  <a:xfrm flipH="1">
                    <a:off x="552" y="200"/>
                    <a:ext cx="181" cy="159"/>
                  </a:xfrm>
                  <a:prstGeom prst="line">
                    <a:avLst/>
                  </a:prstGeom>
                  <a:ln w="19050" cap="flat" cmpd="sng">
                    <a:solidFill>
                      <a:schemeClr val="tx1"/>
                    </a:solidFill>
                    <a:prstDash val="solid"/>
                    <a:round/>
                    <a:headEnd type="none" w="med" len="med"/>
                    <a:tailEnd type="none" w="med" len="med"/>
                  </a:ln>
                </p:spPr>
              </p:sp>
              <p:sp>
                <p:nvSpPr>
                  <p:cNvPr id="602190" name="直接连接符 648270"/>
                  <p:cNvSpPr/>
                  <p:nvPr/>
                </p:nvSpPr>
                <p:spPr>
                  <a:xfrm>
                    <a:off x="936" y="200"/>
                    <a:ext cx="181" cy="159"/>
                  </a:xfrm>
                  <a:prstGeom prst="line">
                    <a:avLst/>
                  </a:prstGeom>
                  <a:ln w="19050" cap="flat" cmpd="sng">
                    <a:solidFill>
                      <a:schemeClr val="tx1"/>
                    </a:solidFill>
                    <a:prstDash val="solid"/>
                    <a:round/>
                    <a:headEnd type="none" w="med" len="med"/>
                    <a:tailEnd type="none" w="med" len="med"/>
                  </a:ln>
                </p:spPr>
              </p:sp>
              <p:sp>
                <p:nvSpPr>
                  <p:cNvPr id="602191" name="直接连接符 648271"/>
                  <p:cNvSpPr/>
                  <p:nvPr/>
                </p:nvSpPr>
                <p:spPr>
                  <a:xfrm flipH="1">
                    <a:off x="192" y="553"/>
                    <a:ext cx="181" cy="159"/>
                  </a:xfrm>
                  <a:prstGeom prst="line">
                    <a:avLst/>
                  </a:prstGeom>
                  <a:ln w="19050" cap="flat" cmpd="sng">
                    <a:solidFill>
                      <a:schemeClr val="tx1"/>
                    </a:solidFill>
                    <a:prstDash val="solid"/>
                    <a:round/>
                    <a:headEnd type="none" w="med" len="med"/>
                    <a:tailEnd type="none" w="med" len="med"/>
                  </a:ln>
                </p:spPr>
              </p:sp>
              <p:sp>
                <p:nvSpPr>
                  <p:cNvPr id="602192" name="直接连接符 648272"/>
                  <p:cNvSpPr/>
                  <p:nvPr/>
                </p:nvSpPr>
                <p:spPr>
                  <a:xfrm>
                    <a:off x="504" y="569"/>
                    <a:ext cx="181" cy="159"/>
                  </a:xfrm>
                  <a:prstGeom prst="line">
                    <a:avLst/>
                  </a:prstGeom>
                  <a:ln w="19050" cap="flat" cmpd="sng">
                    <a:solidFill>
                      <a:schemeClr val="tx1"/>
                    </a:solidFill>
                    <a:prstDash val="solid"/>
                    <a:round/>
                    <a:headEnd type="none" w="med" len="med"/>
                    <a:tailEnd type="none" w="med" len="med"/>
                  </a:ln>
                </p:spPr>
              </p:sp>
              <p:sp>
                <p:nvSpPr>
                  <p:cNvPr id="602193" name="椭圆 648273"/>
                  <p:cNvSpPr/>
                  <p:nvPr/>
                </p:nvSpPr>
                <p:spPr>
                  <a:xfrm>
                    <a:off x="936" y="712"/>
                    <a:ext cx="317"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13</a:t>
                    </a:r>
                    <a:endParaRPr lang="en-US" altLang="x-none" sz="2400" b="1" dirty="0">
                      <a:latin typeface="Times New Roman" panose="02020603050405020304" pitchFamily="2" charset="0"/>
                      <a:ea typeface="宋体" panose="02010600030101010101" pitchFamily="2" charset="-122"/>
                    </a:endParaRPr>
                  </a:p>
                </p:txBody>
              </p:sp>
              <p:sp>
                <p:nvSpPr>
                  <p:cNvPr id="602194" name="直接连接符 648274"/>
                  <p:cNvSpPr/>
                  <p:nvPr/>
                </p:nvSpPr>
                <p:spPr>
                  <a:xfrm flipH="1">
                    <a:off x="1043" y="553"/>
                    <a:ext cx="159" cy="159"/>
                  </a:xfrm>
                  <a:prstGeom prst="line">
                    <a:avLst/>
                  </a:prstGeom>
                  <a:ln w="19050" cap="flat" cmpd="sng">
                    <a:solidFill>
                      <a:schemeClr val="tx1"/>
                    </a:solidFill>
                    <a:prstDash val="solid"/>
                    <a:round/>
                    <a:headEnd type="none" w="med" len="med"/>
                    <a:tailEnd type="none" w="med" len="med"/>
                  </a:ln>
                </p:spPr>
              </p:sp>
              <p:sp>
                <p:nvSpPr>
                  <p:cNvPr id="602195" name="椭圆 648275"/>
                  <p:cNvSpPr/>
                  <p:nvPr/>
                </p:nvSpPr>
                <p:spPr>
                  <a:xfrm>
                    <a:off x="1253" y="1071"/>
                    <a:ext cx="317"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14</a:t>
                    </a:r>
                    <a:endParaRPr lang="en-US" altLang="x-none" sz="2400" b="1" dirty="0">
                      <a:latin typeface="Times New Roman" panose="02020603050405020304" pitchFamily="2" charset="0"/>
                      <a:ea typeface="宋体" panose="02010600030101010101" pitchFamily="2" charset="-122"/>
                    </a:endParaRPr>
                  </a:p>
                </p:txBody>
              </p:sp>
              <p:sp>
                <p:nvSpPr>
                  <p:cNvPr id="602196" name="直接连接符 648276"/>
                  <p:cNvSpPr/>
                  <p:nvPr/>
                </p:nvSpPr>
                <p:spPr>
                  <a:xfrm>
                    <a:off x="1168" y="928"/>
                    <a:ext cx="181" cy="159"/>
                  </a:xfrm>
                  <a:prstGeom prst="line">
                    <a:avLst/>
                  </a:prstGeom>
                  <a:ln w="19050" cap="flat" cmpd="sng">
                    <a:solidFill>
                      <a:schemeClr val="tx1"/>
                    </a:solidFill>
                    <a:prstDash val="solid"/>
                    <a:round/>
                    <a:headEnd type="none" w="med" len="med"/>
                    <a:tailEnd type="none" w="med" len="med"/>
                  </a:ln>
                </p:spPr>
              </p:sp>
            </p:grpSp>
            <p:sp>
              <p:nvSpPr>
                <p:cNvPr id="602197" name="矩形 648277"/>
                <p:cNvSpPr/>
                <p:nvPr/>
              </p:nvSpPr>
              <p:spPr>
                <a:xfrm>
                  <a:off x="274" y="1344"/>
                  <a:ext cx="1200" cy="227"/>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(c)  </a:t>
                  </a:r>
                  <a:r>
                    <a:rPr lang="zh-CN" altLang="en-US" sz="2000" b="1" dirty="0">
                      <a:latin typeface="Times New Roman" panose="02020603050405020304" pitchFamily="2" charset="0"/>
                      <a:ea typeface="宋体" panose="02010600030101010101" pitchFamily="2" charset="-122"/>
                    </a:rPr>
                    <a:t>删除结点</a:t>
                  </a:r>
                  <a:r>
                    <a:rPr lang="en-US" altLang="x-none" sz="2000" b="1" dirty="0">
                      <a:latin typeface="Times New Roman" panose="02020603050405020304" pitchFamily="2" charset="0"/>
                      <a:ea typeface="宋体" panose="02010600030101010101" pitchFamily="2" charset="-122"/>
                    </a:rPr>
                    <a:t>10</a:t>
                  </a:r>
                  <a:endParaRPr lang="en-US" altLang="x-none" sz="2000" b="1" dirty="0">
                    <a:latin typeface="Times New Roman" panose="02020603050405020304" pitchFamily="2" charset="0"/>
                    <a:ea typeface="宋体" panose="02010600030101010101" pitchFamily="2" charset="-122"/>
                  </a:endParaRPr>
                </a:p>
              </p:txBody>
            </p:sp>
          </p:grpSp>
          <p:sp>
            <p:nvSpPr>
              <p:cNvPr id="602198" name="右箭头 648278"/>
              <p:cNvSpPr/>
              <p:nvPr/>
            </p:nvSpPr>
            <p:spPr>
              <a:xfrm>
                <a:off x="1776" y="768"/>
                <a:ext cx="288" cy="144"/>
              </a:xfrm>
              <a:prstGeom prst="rightArrow">
                <a:avLst>
                  <a:gd name="adj1" fmla="val 50000"/>
                  <a:gd name="adj2" fmla="val 50000"/>
                </a:avLst>
              </a:prstGeom>
              <a:noFill/>
              <a:ln w="9525" cap="flat" cmpd="sng">
                <a:solidFill>
                  <a:schemeClr val="tx1"/>
                </a:solidFill>
                <a:prstDash val="solid"/>
                <a:miter/>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602199" name="右箭头 648279"/>
              <p:cNvSpPr/>
              <p:nvPr/>
            </p:nvSpPr>
            <p:spPr>
              <a:xfrm>
                <a:off x="3648" y="816"/>
                <a:ext cx="288" cy="144"/>
              </a:xfrm>
              <a:prstGeom prst="rightArrow">
                <a:avLst>
                  <a:gd name="adj1" fmla="val 50000"/>
                  <a:gd name="adj2" fmla="val 50000"/>
                </a:avLst>
              </a:prstGeom>
              <a:noFill/>
              <a:ln w="9525" cap="flat" cmpd="sng">
                <a:solidFill>
                  <a:schemeClr val="tx1"/>
                </a:solidFill>
                <a:prstDash val="solid"/>
                <a:miter/>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3137" name="矩形 649217"/>
          <p:cNvSpPr/>
          <p:nvPr/>
        </p:nvSpPr>
        <p:spPr>
          <a:xfrm>
            <a:off x="1676400" y="169863"/>
            <a:ext cx="8839200" cy="6427787"/>
          </a:xfrm>
          <a:prstGeom prst="rect">
            <a:avLst/>
          </a:prstGeom>
          <a:noFill/>
          <a:ln w="9525">
            <a:noFill/>
          </a:ln>
        </p:spPr>
        <p:txBody>
          <a:bodyPr anchor="t"/>
          <a:p>
            <a:pPr>
              <a:lnSpc>
                <a:spcPct val="110000"/>
              </a:lnSpc>
              <a:spcBef>
                <a:spcPct val="20000"/>
              </a:spcBef>
              <a:spcAft>
                <a:spcPct val="20000"/>
              </a:spcAft>
              <a:buClr>
                <a:schemeClr val="accent2"/>
              </a:buClr>
              <a:buSzPct val="80000"/>
              <a:buFont typeface="Wingdings" panose="05000000000000000000" pitchFamily="2" charset="2"/>
              <a:buNone/>
            </a:pPr>
            <a:r>
              <a:rPr lang="en-US" altLang="x-none" sz="4000" b="1" dirty="0">
                <a:solidFill>
                  <a:schemeClr val="folHlink"/>
                </a:solidFill>
                <a:latin typeface="Times New Roman" panose="02020603050405020304" pitchFamily="2" charset="0"/>
                <a:ea typeface="宋体" panose="02010600030101010101" pitchFamily="2" charset="-122"/>
              </a:rPr>
              <a:t>2  </a:t>
            </a:r>
            <a:r>
              <a:rPr lang="zh-CN" altLang="en-US" sz="4000" b="1" dirty="0">
                <a:solidFill>
                  <a:schemeClr val="folHlink"/>
                </a:solidFill>
                <a:latin typeface="Times New Roman" panose="02020603050405020304" pitchFamily="2" charset="0"/>
                <a:ea typeface="楷体_GB2312" pitchFamily="1" charset="-122"/>
              </a:rPr>
              <a:t>算法实现</a:t>
            </a:r>
            <a:endParaRPr lang="zh-CN" altLang="en-US" sz="4000" b="1" dirty="0">
              <a:solidFill>
                <a:schemeClr val="folHlink"/>
              </a:solidFill>
              <a:latin typeface="Times New Roman" panose="02020603050405020304" pitchFamily="2" charset="0"/>
              <a:ea typeface="楷体_GB2312" pitchFamily="1" charset="-122"/>
            </a:endParaRPr>
          </a:p>
          <a:p>
            <a:pPr>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void Delete_BST (BSTNode *T , KeyType  key )</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在以</a:t>
            </a:r>
            <a:r>
              <a:rPr lang="en-US" altLang="x-none" sz="2400" b="1" dirty="0">
                <a:latin typeface="Times New Roman" panose="02020603050405020304" pitchFamily="2" charset="0"/>
                <a:ea typeface="宋体" panose="02010600030101010101" pitchFamily="2" charset="-122"/>
              </a:rPr>
              <a:t>T</a:t>
            </a:r>
            <a:r>
              <a:rPr lang="zh-CN" altLang="en-US" sz="2400" b="1" dirty="0">
                <a:latin typeface="Times New Roman" panose="02020603050405020304" pitchFamily="2" charset="0"/>
                <a:ea typeface="宋体" panose="02010600030101010101" pitchFamily="2" charset="-122"/>
              </a:rPr>
              <a:t>为根结点的</a:t>
            </a:r>
            <a:r>
              <a:rPr lang="en-US" altLang="x-none" sz="2400" b="1" dirty="0">
                <a:latin typeface="Times New Roman" panose="02020603050405020304" pitchFamily="2" charset="0"/>
                <a:ea typeface="宋体" panose="02010600030101010101" pitchFamily="2" charset="-122"/>
              </a:rPr>
              <a:t>BST</a:t>
            </a:r>
            <a:r>
              <a:rPr lang="zh-CN" altLang="en-US" sz="2400" b="1" dirty="0">
                <a:latin typeface="Times New Roman" panose="02020603050405020304" pitchFamily="2" charset="0"/>
                <a:ea typeface="宋体" panose="02010600030101010101" pitchFamily="2" charset="-122"/>
              </a:rPr>
              <a:t>树中删除关键字为</a:t>
            </a:r>
            <a:r>
              <a:rPr lang="en-US" altLang="x-none" sz="2400" b="1" dirty="0">
                <a:latin typeface="Times New Roman" panose="02020603050405020304" pitchFamily="2" charset="0"/>
                <a:ea typeface="宋体" panose="02010600030101010101" pitchFamily="2" charset="-122"/>
              </a:rPr>
              <a:t>key</a:t>
            </a:r>
            <a:r>
              <a:rPr lang="zh-CN" altLang="en-US" sz="2400" b="1" dirty="0">
                <a:latin typeface="Times New Roman" panose="02020603050405020304" pitchFamily="2" charset="0"/>
                <a:ea typeface="宋体" panose="02010600030101010101" pitchFamily="2" charset="-122"/>
              </a:rPr>
              <a:t>的结点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BSTNode *p=T , *f=NULL , *q , *s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while ( p!=NULL&amp;&amp;!EQ(p-&gt;key, key) )</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f=p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if (LT(key, p-&gt;key) ) p=p-&gt;Lchild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搜索左子树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else</a:t>
            </a:r>
            <a:r>
              <a:rPr lang="en-US" altLang="x-none" sz="24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p=p-&gt;Rchild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搜索右子树 *</a:t>
            </a:r>
            <a:r>
              <a:rPr lang="en-US" altLang="x-none" sz="2400" b="1" dirty="0">
                <a:latin typeface="Times New Roman" panose="02020603050405020304" pitchFamily="2" charset="0"/>
                <a:ea typeface="宋体" panose="02010600030101010101" pitchFamily="2" charset="-122"/>
              </a:rPr>
              <a:t>/    </a:t>
            </a:r>
            <a:endParaRPr lang="en-US" altLang="x-none" sz="24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if  (p==NULL)  return ;</a:t>
            </a:r>
            <a:r>
              <a:rPr lang="en-US" altLang="x-none" sz="2400" b="1" dirty="0">
                <a:latin typeface="Times New Roman" panose="02020603050405020304" pitchFamily="2" charset="0"/>
                <a:ea typeface="宋体" panose="02010600030101010101" pitchFamily="2" charset="-122"/>
              </a:rPr>
              <a:t>     /*  </a:t>
            </a:r>
            <a:r>
              <a:rPr lang="zh-CN" altLang="en-US" sz="2400" b="1" dirty="0">
                <a:latin typeface="Times New Roman" panose="02020603050405020304" pitchFamily="2" charset="0"/>
                <a:ea typeface="宋体" panose="02010600030101010101" pitchFamily="2" charset="-122"/>
              </a:rPr>
              <a:t>没有要删除的结点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61" name="矩形 650241"/>
          <p:cNvSpPr/>
          <p:nvPr/>
        </p:nvSpPr>
        <p:spPr>
          <a:xfrm>
            <a:off x="1676400" y="152400"/>
            <a:ext cx="8839200" cy="6445250"/>
          </a:xfrm>
          <a:prstGeom prst="rect">
            <a:avLst/>
          </a:prstGeom>
          <a:noFill/>
          <a:ln w="9525">
            <a:noFill/>
          </a:ln>
        </p:spPr>
        <p:txBody>
          <a:bodyPr anchor="t"/>
          <a:p>
            <a:pPr marL="72263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s=p ;</a:t>
            </a:r>
            <a:r>
              <a:rPr lang="en-US" altLang="x-none" sz="2400" b="1" dirty="0">
                <a:latin typeface="Times New Roman" panose="02020603050405020304" pitchFamily="2" charset="0"/>
                <a:ea typeface="宋体" panose="02010600030101010101" pitchFamily="2" charset="-122"/>
              </a:rPr>
              <a:t>     /*  </a:t>
            </a:r>
            <a:r>
              <a:rPr lang="zh-CN" altLang="en-US" sz="2400" b="1" dirty="0">
                <a:latin typeface="Times New Roman" panose="02020603050405020304" pitchFamily="2" charset="0"/>
                <a:ea typeface="宋体" panose="02010600030101010101" pitchFamily="2" charset="-122"/>
              </a:rPr>
              <a:t>找到了要删除的结点为</a:t>
            </a:r>
            <a:r>
              <a:rPr lang="en-US" altLang="x-none" sz="2400" b="1" dirty="0">
                <a:latin typeface="Times New Roman" panose="02020603050405020304" pitchFamily="2" charset="0"/>
                <a:ea typeface="宋体" panose="02010600030101010101" pitchFamily="2" charset="-122"/>
              </a:rPr>
              <a:t>p   */</a:t>
            </a:r>
            <a:r>
              <a:rPr lang="en-US" altLang="x-none" sz="2400" dirty="0">
                <a:latin typeface="Times New Roman" panose="02020603050405020304" pitchFamily="2" charset="0"/>
                <a:ea typeface="宋体" panose="02010600030101010101" pitchFamily="2" charset="-122"/>
              </a:rPr>
              <a:t> </a:t>
            </a:r>
            <a:endParaRPr lang="en-US" altLang="x-none" sz="2400" b="1" dirty="0">
              <a:latin typeface="Times New Roman" panose="02020603050405020304" pitchFamily="2" charset="0"/>
              <a:ea typeface="宋体" panose="02010600030101010101" pitchFamily="2" charset="-122"/>
            </a:endParaRPr>
          </a:p>
          <a:p>
            <a:pPr marL="72263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if (p-&gt;Lchild!=NULL&amp;&amp; p-&gt;Rchild!=NULL) </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f=p ; s=p-&gt;Lchild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从左子树开始找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while (s-&gt;Rchild!=NULL)</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   f=s ; s=s-&gt;Rchild ;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20000"/>
              </a:spcBef>
              <a:buClr>
                <a:schemeClr val="accent2"/>
              </a:buClr>
              <a:buSzPct val="80000"/>
              <a:buFont typeface="Wingdings" panose="05000000000000000000" pitchFamily="2" charset="2"/>
              <a:buNone/>
            </a:pP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左、右子树都不空</a:t>
            </a:r>
            <a:r>
              <a:rPr lang="zh-CN" altLang="en-US" sz="2400" b="1" dirty="0">
                <a:latin typeface="宋体" panose="02010600030101010101" pitchFamily="2" charset="-122"/>
                <a:ea typeface="宋体" panose="02010600030101010101" pitchFamily="2" charset="-122"/>
              </a:rPr>
              <a:t>，找</a:t>
            </a:r>
            <a:r>
              <a:rPr lang="zh-CN" altLang="en-US" sz="2400" b="1" dirty="0">
                <a:latin typeface="Times New Roman" panose="02020603050405020304" pitchFamily="2" charset="0"/>
                <a:ea typeface="宋体" panose="02010600030101010101" pitchFamily="2" charset="-122"/>
              </a:rPr>
              <a:t>左子树中最右边的结点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p-&gt;key=s-&gt;key ; p-&gt;otherinfo=s-&gt;otherinfo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用结点</a:t>
            </a:r>
            <a:r>
              <a:rPr lang="en-US" altLang="x-none" sz="2400" b="1" dirty="0">
                <a:latin typeface="Times New Roman" panose="02020603050405020304" pitchFamily="2" charset="0"/>
                <a:ea typeface="宋体" panose="02010600030101010101" pitchFamily="2" charset="-122"/>
              </a:rPr>
              <a:t>s</a:t>
            </a:r>
            <a:r>
              <a:rPr lang="zh-CN" altLang="en-US" sz="2400" b="1" dirty="0">
                <a:latin typeface="Times New Roman" panose="02020603050405020304" pitchFamily="2" charset="0"/>
                <a:ea typeface="宋体" panose="02010600030101010101" pitchFamily="2" charset="-122"/>
              </a:rPr>
              <a:t>的内容替换结点</a:t>
            </a:r>
            <a:r>
              <a:rPr lang="en-US" altLang="x-none" sz="2400" b="1" dirty="0">
                <a:latin typeface="Times New Roman" panose="02020603050405020304" pitchFamily="2" charset="0"/>
                <a:ea typeface="宋体" panose="02010600030101010101" pitchFamily="2" charset="-122"/>
              </a:rPr>
              <a:t>p</a:t>
            </a:r>
            <a:r>
              <a:rPr lang="zh-CN" altLang="en-US" sz="2400" b="1" dirty="0">
                <a:latin typeface="Times New Roman" panose="02020603050405020304" pitchFamily="2" charset="0"/>
                <a:ea typeface="宋体" panose="02010600030101010101" pitchFamily="2" charset="-122"/>
              </a:rPr>
              <a:t>内容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将第</a:t>
            </a:r>
            <a:r>
              <a:rPr lang="en-US" altLang="x-none" sz="2400" b="1" dirty="0">
                <a:latin typeface="Times New Roman" panose="02020603050405020304" pitchFamily="2" charset="0"/>
                <a:ea typeface="宋体" panose="02010600030101010101" pitchFamily="2" charset="-122"/>
              </a:rPr>
              <a:t>3</a:t>
            </a:r>
            <a:r>
              <a:rPr lang="zh-CN" altLang="en-US" sz="2400" b="1" dirty="0">
                <a:latin typeface="Times New Roman" panose="02020603050405020304" pitchFamily="2" charset="0"/>
                <a:ea typeface="宋体" panose="02010600030101010101" pitchFamily="2" charset="-122"/>
              </a:rPr>
              <a:t>种情况转换为第</a:t>
            </a:r>
            <a:r>
              <a:rPr lang="en-US" altLang="x-none" sz="2400" b="1" dirty="0">
                <a:latin typeface="Times New Roman" panose="02020603050405020304" pitchFamily="2" charset="0"/>
                <a:ea typeface="宋体" panose="02010600030101010101" pitchFamily="2" charset="-122"/>
              </a:rPr>
              <a:t>2</a:t>
            </a:r>
            <a:r>
              <a:rPr lang="zh-CN" altLang="en-US" sz="2400" b="1" dirty="0">
                <a:latin typeface="Times New Roman" panose="02020603050405020304" pitchFamily="2" charset="0"/>
                <a:ea typeface="宋体" panose="02010600030101010101" pitchFamily="2" charset="-122"/>
              </a:rPr>
              <a:t>种情况*</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72263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if  (s-&gt;Lchild!=NULL)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若</a:t>
            </a:r>
            <a:r>
              <a:rPr lang="en-US" altLang="x-none" sz="2400" b="1" dirty="0">
                <a:latin typeface="Times New Roman" panose="02020603050405020304" pitchFamily="2" charset="0"/>
                <a:ea typeface="宋体" panose="02010600030101010101" pitchFamily="2" charset="-122"/>
              </a:rPr>
              <a:t>s</a:t>
            </a:r>
            <a:r>
              <a:rPr lang="zh-CN" altLang="en-US" sz="2400" b="1" dirty="0">
                <a:latin typeface="Times New Roman" panose="02020603050405020304" pitchFamily="2" charset="0"/>
                <a:ea typeface="宋体" panose="02010600030101010101" pitchFamily="2" charset="-122"/>
              </a:rPr>
              <a:t>有左子树</a:t>
            </a:r>
            <a:r>
              <a:rPr lang="zh-CN" altLang="en-US" sz="2400" b="1" dirty="0">
                <a:latin typeface="宋体" panose="02010600030101010101" pitchFamily="2" charset="-122"/>
                <a:ea typeface="宋体" panose="02010600030101010101" pitchFamily="2" charset="-122"/>
              </a:rPr>
              <a:t>，右</a:t>
            </a:r>
            <a:r>
              <a:rPr lang="zh-CN" altLang="en-US" sz="2400" b="1" dirty="0">
                <a:latin typeface="Times New Roman" panose="02020603050405020304" pitchFamily="2" charset="0"/>
                <a:ea typeface="宋体" panose="02010600030101010101" pitchFamily="2" charset="-122"/>
              </a:rPr>
              <a:t>子树为空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q=s-&gt;Lchild ;</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5185" name="矩形 651265"/>
          <p:cNvSpPr/>
          <p:nvPr/>
        </p:nvSpPr>
        <p:spPr>
          <a:xfrm>
            <a:off x="1676400" y="152400"/>
            <a:ext cx="8839200" cy="3348038"/>
          </a:xfrm>
          <a:prstGeom prst="rect">
            <a:avLst/>
          </a:prstGeom>
          <a:noFill/>
          <a:ln w="9525">
            <a:noFill/>
          </a:ln>
        </p:spPr>
        <p:txBody>
          <a:bodyPr anchor="t"/>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else q=s-&gt;Rchild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if  (f==NULL)  T=q ;</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else if (f-&gt;Lchild==s)  f-&gt;Lchild=q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else f-&gt;Rchild=q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free(s) ;</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2290" name="标题 652289"/>
          <p:cNvSpPr>
            <a:spLocks noGrp="1"/>
          </p:cNvSpPr>
          <p:nvPr>
            <p:ph type="title"/>
          </p:nvPr>
        </p:nvSpPr>
        <p:spPr>
          <a:xfrm>
            <a:off x="2209800" y="188913"/>
            <a:ext cx="6934200" cy="838200"/>
          </a:xfrm>
        </p:spPr>
        <p:txBody>
          <a:bodyPr lIns="92075" tIns="46038" rIns="92075" bIns="46038" anchor="ctr"/>
          <a:p>
            <a:pPr fontAlgn="base"/>
            <a:r>
              <a:rPr lang="en-US" altLang="x-none" sz="5400" b="1" strike="noStrike" noProof="1" dirty="0">
                <a:latin typeface="Times New Roman" panose="02020603050405020304" pitchFamily="2" charset="0"/>
              </a:rPr>
              <a:t>9.4</a:t>
            </a:r>
            <a:r>
              <a:rPr lang="en-US" altLang="x-none" sz="5400" strike="noStrike" noProof="1" dirty="0">
                <a:latin typeface="Times New Roman" panose="02020603050405020304" pitchFamily="2" charset="0"/>
              </a:rPr>
              <a:t>  </a:t>
            </a:r>
            <a:r>
              <a:rPr lang="zh-CN" altLang="en-US" sz="5400" b="1" strike="noStrike" noProof="1" dirty="0">
                <a:latin typeface="楷体_GB2312" pitchFamily="1" charset="-122"/>
                <a:ea typeface="楷体_GB2312" pitchFamily="1" charset="-122"/>
              </a:rPr>
              <a:t>平衡二叉树</a:t>
            </a:r>
            <a:r>
              <a:rPr lang="en-US" altLang="x-none" sz="5400" b="1" strike="noStrike" noProof="1" dirty="0">
                <a:latin typeface="Times New Roman" panose="02020603050405020304" pitchFamily="2" charset="0"/>
              </a:rPr>
              <a:t>(AVL)</a:t>
            </a:r>
            <a:endParaRPr lang="en-US" altLang="x-none" sz="5400" b="1" strike="noStrike" noProof="1" dirty="0">
              <a:latin typeface="Times New Roman" panose="02020603050405020304" pitchFamily="2" charset="0"/>
            </a:endParaRPr>
          </a:p>
        </p:txBody>
      </p:sp>
      <p:sp>
        <p:nvSpPr>
          <p:cNvPr id="606210" name="矩形 652290"/>
          <p:cNvSpPr/>
          <p:nvPr/>
        </p:nvSpPr>
        <p:spPr>
          <a:xfrm>
            <a:off x="1676400" y="1219200"/>
            <a:ext cx="8839200" cy="4081463"/>
          </a:xfrm>
          <a:prstGeom prst="rect">
            <a:avLst/>
          </a:prstGeom>
          <a:noFill/>
          <a:ln w="9525">
            <a:noFill/>
          </a:ln>
        </p:spPr>
        <p:txBody>
          <a:bodyPr anchor="t"/>
          <a:p>
            <a:pPr>
              <a:lnSpc>
                <a:spcPct val="110000"/>
              </a:lnSpc>
              <a:spcBef>
                <a:spcPct val="20000"/>
              </a:spcBef>
              <a:spcAft>
                <a:spcPct val="30000"/>
              </a:spcAft>
              <a:buClr>
                <a:schemeClr val="accent2"/>
              </a:buClr>
              <a:buSzPct val="80000"/>
              <a:buFont typeface="Wingdings" panose="05000000000000000000" pitchFamily="2" charset="2"/>
              <a:buNone/>
            </a:pPr>
            <a:r>
              <a:rPr lang="zh-CN" altLang="en-US" sz="2800" dirty="0">
                <a:latin typeface="宋体" panose="02010600030101010101" pitchFamily="2" charset="-122"/>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BST</a:t>
            </a:r>
            <a:r>
              <a:rPr lang="zh-CN" altLang="en-US" sz="2800" b="1" dirty="0">
                <a:latin typeface="Times New Roman" panose="02020603050405020304" pitchFamily="2" charset="0"/>
                <a:ea typeface="宋体" panose="02010600030101010101" pitchFamily="2" charset="-122"/>
              </a:rPr>
              <a:t>是一种查找效率比较高的组织形式</a:t>
            </a:r>
            <a:r>
              <a:rPr lang="zh-CN" altLang="en-US" sz="2800" b="1" dirty="0">
                <a:latin typeface="宋体" panose="02010600030101010101" pitchFamily="2" charset="-122"/>
                <a:ea typeface="宋体" panose="02010600030101010101" pitchFamily="2" charset="-122"/>
              </a:rPr>
              <a:t>，但其平均查找长度受树的形态影响较大，形态比较均匀时查找效率很好，形态明显偏向某一方向时其效率就大大降低。因此，希望有更好的二叉排序树，其形态总是均衡的，查找时能得到最好的效率，这就是平衡二叉排序树。</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spcAft>
                <a:spcPct val="30000"/>
              </a:spcAft>
              <a:buClr>
                <a:schemeClr val="accent2"/>
              </a:buClr>
              <a:buSzPct val="80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    平衡二叉排序树</a:t>
            </a:r>
            <a:r>
              <a:rPr lang="en-US" altLang="x-none" sz="2800" b="1" dirty="0">
                <a:latin typeface="Times New Roman" panose="02020603050405020304" pitchFamily="2" charset="0"/>
                <a:ea typeface="宋体" panose="02010600030101010101" pitchFamily="2" charset="-122"/>
              </a:rPr>
              <a:t>(Balanced Binary Tree</a:t>
            </a:r>
            <a:r>
              <a:rPr lang="zh-CN" altLang="en-US" sz="2800" b="1" dirty="0">
                <a:latin typeface="Times New Roman" panose="02020603050405020304" pitchFamily="2" charset="0"/>
                <a:ea typeface="宋体" panose="02010600030101010101" pitchFamily="2" charset="-122"/>
              </a:rPr>
              <a:t>或</a:t>
            </a:r>
            <a:r>
              <a:rPr lang="en-US" altLang="x-none" sz="2800" b="1" dirty="0">
                <a:latin typeface="Times New Roman" panose="02020603050405020304" pitchFamily="2" charset="0"/>
                <a:ea typeface="宋体" panose="02010600030101010101" pitchFamily="2" charset="-122"/>
              </a:rPr>
              <a:t>Height-Balanced Tree)</a:t>
            </a:r>
            <a:r>
              <a:rPr lang="zh-CN" altLang="en-US" sz="2800" b="1" dirty="0">
                <a:latin typeface="Times New Roman" panose="02020603050405020304" pitchFamily="2" charset="0"/>
                <a:ea typeface="宋体" panose="02010600030101010101" pitchFamily="2" charset="-122"/>
              </a:rPr>
              <a:t>是在</a:t>
            </a:r>
            <a:r>
              <a:rPr lang="en-US" altLang="x-none" sz="2800" b="1" dirty="0">
                <a:latin typeface="Times New Roman" panose="02020603050405020304" pitchFamily="2" charset="0"/>
                <a:ea typeface="宋体" panose="02010600030101010101" pitchFamily="2" charset="-122"/>
              </a:rPr>
              <a:t>1962</a:t>
            </a:r>
            <a:r>
              <a:rPr lang="zh-CN" altLang="en-US" sz="2800" b="1" dirty="0">
                <a:latin typeface="Times New Roman" panose="02020603050405020304" pitchFamily="2" charset="0"/>
                <a:ea typeface="宋体" panose="02010600030101010101" pitchFamily="2" charset="-122"/>
              </a:rPr>
              <a:t>年由</a:t>
            </a:r>
            <a:r>
              <a:rPr lang="en-US" altLang="x-none" sz="2800" b="1" dirty="0">
                <a:latin typeface="Times New Roman" panose="02020603050405020304" pitchFamily="2" charset="0"/>
                <a:ea typeface="宋体" panose="02010600030101010101" pitchFamily="2" charset="-122"/>
              </a:rPr>
              <a:t>Adelson-Velskii</a:t>
            </a:r>
            <a:r>
              <a:rPr lang="zh-CN" altLang="en-US" sz="2800" b="1" dirty="0">
                <a:latin typeface="Times New Roman" panose="02020603050405020304" pitchFamily="2" charset="0"/>
                <a:ea typeface="宋体" panose="02010600030101010101" pitchFamily="2" charset="-122"/>
              </a:rPr>
              <a:t>和</a:t>
            </a:r>
            <a:r>
              <a:rPr lang="en-US" altLang="x-none" sz="2800" b="1" dirty="0">
                <a:latin typeface="Times New Roman" panose="02020603050405020304" pitchFamily="2" charset="0"/>
                <a:ea typeface="宋体" panose="02010600030101010101" pitchFamily="2" charset="-122"/>
              </a:rPr>
              <a:t>Landis</a:t>
            </a:r>
            <a:r>
              <a:rPr lang="zh-CN" altLang="en-US" sz="2800" b="1" dirty="0">
                <a:latin typeface="Times New Roman" panose="02020603050405020304" pitchFamily="2" charset="0"/>
                <a:ea typeface="宋体" panose="02010600030101010101" pitchFamily="2" charset="-122"/>
              </a:rPr>
              <a:t>提出的</a:t>
            </a:r>
            <a:r>
              <a:rPr lang="zh-CN" altLang="en-US" sz="2800" b="1" dirty="0">
                <a:latin typeface="宋体" panose="02010600030101010101" pitchFamily="2" charset="-122"/>
                <a:ea typeface="宋体" panose="02010600030101010101" pitchFamily="2" charset="-122"/>
              </a:rPr>
              <a:t>，又称</a:t>
            </a:r>
            <a:r>
              <a:rPr lang="en-US" altLang="x-none" sz="2800" b="1" dirty="0">
                <a:latin typeface="Times New Roman" panose="02020603050405020304" pitchFamily="2" charset="0"/>
                <a:ea typeface="宋体" panose="02010600030101010101" pitchFamily="2" charset="-122"/>
              </a:rPr>
              <a:t>AVL</a:t>
            </a:r>
            <a:r>
              <a:rPr lang="zh-CN" altLang="en-US" sz="2800" b="1" dirty="0">
                <a:latin typeface="宋体" panose="02010600030101010101" pitchFamily="2" charset="-122"/>
                <a:ea typeface="宋体" panose="02010600030101010101" pitchFamily="2" charset="-122"/>
              </a:rPr>
              <a:t>树。</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3314" name="标题 653313"/>
          <p:cNvSpPr>
            <a:spLocks noGrp="1"/>
          </p:cNvSpPr>
          <p:nvPr>
            <p:ph type="title"/>
          </p:nvPr>
        </p:nvSpPr>
        <p:spPr>
          <a:xfrm>
            <a:off x="2209800" y="152400"/>
            <a:ext cx="7054850" cy="685800"/>
          </a:xfrm>
        </p:spPr>
        <p:txBody>
          <a:bodyPr lIns="92075" tIns="46038" rIns="92075" bIns="46038" anchor="ctr"/>
          <a:p>
            <a:pPr fontAlgn="base"/>
            <a:r>
              <a:rPr lang="en-US" altLang="x-none" b="1" strike="noStrike" noProof="1" dirty="0">
                <a:latin typeface="Times New Roman" panose="02020603050405020304" pitchFamily="2" charset="0"/>
              </a:rPr>
              <a:t>9.4.1  </a:t>
            </a:r>
            <a:r>
              <a:rPr lang="zh-CN" altLang="en-US" b="1" strike="noStrike" noProof="1" dirty="0">
                <a:latin typeface="Times New Roman" panose="02020603050405020304" pitchFamily="2" charset="0"/>
                <a:ea typeface="楷体_GB2312" pitchFamily="1" charset="-122"/>
              </a:rPr>
              <a:t>平衡</a:t>
            </a:r>
            <a:r>
              <a:rPr lang="zh-CN" altLang="en-US" b="1" strike="noStrike" noProof="1" dirty="0">
                <a:latin typeface="宋体" panose="02010600030101010101" pitchFamily="2" charset="-122"/>
                <a:ea typeface="楷体_GB2312" pitchFamily="1" charset="-122"/>
              </a:rPr>
              <a:t>二叉树</a:t>
            </a:r>
            <a:r>
              <a:rPr lang="zh-CN" altLang="en-US" b="1" strike="noStrike" noProof="1" dirty="0">
                <a:latin typeface="Times New Roman" panose="02020603050405020304" pitchFamily="2" charset="0"/>
                <a:ea typeface="楷体_GB2312" pitchFamily="1" charset="-122"/>
              </a:rPr>
              <a:t>的定义</a:t>
            </a:r>
            <a:endParaRPr lang="zh-CN" altLang="en-US" b="1" strike="noStrike" noProof="1" dirty="0">
              <a:latin typeface="Times New Roman" panose="02020603050405020304" pitchFamily="2" charset="0"/>
              <a:ea typeface="楷体_GB2312" pitchFamily="1" charset="-122"/>
            </a:endParaRPr>
          </a:p>
        </p:txBody>
      </p:sp>
      <p:sp>
        <p:nvSpPr>
          <p:cNvPr id="607234" name="文本占位符 653314"/>
          <p:cNvSpPr>
            <a:spLocks noGrp="1"/>
          </p:cNvSpPr>
          <p:nvPr>
            <p:ph idx="1"/>
          </p:nvPr>
        </p:nvSpPr>
        <p:spPr>
          <a:xfrm>
            <a:off x="1676400" y="1066800"/>
            <a:ext cx="8812213" cy="5602288"/>
          </a:xfrm>
        </p:spPr>
        <p:txBody>
          <a:bodyPr anchor="t"/>
          <a:p>
            <a:pPr marL="0" indent="0">
              <a:lnSpc>
                <a:spcPct val="110000"/>
              </a:lnSpc>
              <a:buNone/>
            </a:pPr>
            <a:r>
              <a:rPr lang="zh-CN" altLang="en-US" sz="2800" b="1" dirty="0">
                <a:latin typeface="宋体" panose="02010600030101010101" pitchFamily="2" charset="-122"/>
              </a:rPr>
              <a:t>    平衡二叉树或者是空树，或者是满足下列性质的二叉树。</a:t>
            </a:r>
            <a:endParaRPr lang="zh-CN" altLang="en-US" sz="2800" b="1" dirty="0">
              <a:latin typeface="宋体" panose="02010600030101010101" pitchFamily="2" charset="-122"/>
            </a:endParaRPr>
          </a:p>
          <a:p>
            <a:pPr marL="533400" lvl="1" indent="0">
              <a:lnSpc>
                <a:spcPct val="110000"/>
              </a:lnSpc>
              <a:buNone/>
            </a:pPr>
            <a:r>
              <a:rPr lang="zh-CN" altLang="en-US" b="1" dirty="0"/>
              <a:t>⑴</a:t>
            </a:r>
            <a:r>
              <a:rPr lang="zh-CN" altLang="en-US" b="1" dirty="0">
                <a:latin typeface="宋体" panose="02010600030101010101" pitchFamily="2" charset="-122"/>
              </a:rPr>
              <a:t>：左子树和右子树深度之差的绝对值不大于</a:t>
            </a:r>
            <a:r>
              <a:rPr lang="en-US" altLang="x-none" b="1" dirty="0"/>
              <a:t>1</a:t>
            </a:r>
            <a:r>
              <a:rPr lang="zh-CN" altLang="en-US" b="1" dirty="0">
                <a:latin typeface="宋体" panose="02010600030101010101" pitchFamily="2" charset="-122"/>
              </a:rPr>
              <a:t>；</a:t>
            </a:r>
            <a:endParaRPr lang="zh-CN" altLang="en-US" b="1" dirty="0">
              <a:latin typeface="宋体" panose="02010600030101010101" pitchFamily="2" charset="-122"/>
            </a:endParaRPr>
          </a:p>
          <a:p>
            <a:pPr marL="533400" lvl="1" indent="0">
              <a:lnSpc>
                <a:spcPct val="110000"/>
              </a:lnSpc>
              <a:buNone/>
            </a:pPr>
            <a:r>
              <a:rPr lang="zh-CN" altLang="en-US" b="1" dirty="0"/>
              <a:t>⑵</a:t>
            </a:r>
            <a:r>
              <a:rPr lang="zh-CN" altLang="en-US" b="1" dirty="0">
                <a:latin typeface="宋体" panose="02010600030101010101" pitchFamily="2" charset="-122"/>
              </a:rPr>
              <a:t>：左子树和右子树也都是平衡二叉树。</a:t>
            </a:r>
            <a:endParaRPr lang="zh-CN" altLang="en-US" b="1" dirty="0">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    </a:t>
            </a:r>
            <a:r>
              <a:rPr lang="zh-CN" altLang="en-US" b="1" dirty="0">
                <a:solidFill>
                  <a:schemeClr val="folHlink"/>
                </a:solidFill>
                <a:latin typeface="宋体" panose="02010600030101010101" pitchFamily="2" charset="-122"/>
              </a:rPr>
              <a:t>平衡因子</a:t>
            </a:r>
            <a:r>
              <a:rPr lang="en-US" altLang="x-none" sz="2800" b="1" dirty="0"/>
              <a:t>(Balance Factor) </a:t>
            </a:r>
            <a:r>
              <a:rPr lang="zh-CN" altLang="en-US" sz="2800" b="1" dirty="0">
                <a:latin typeface="宋体" panose="02010600030101010101" pitchFamily="2" charset="-122"/>
              </a:rPr>
              <a:t>：二叉树上</a:t>
            </a:r>
            <a:r>
              <a:rPr lang="zh-CN" altLang="en-US" sz="2800" b="1" dirty="0">
                <a:solidFill>
                  <a:schemeClr val="accent1"/>
                </a:solidFill>
                <a:latin typeface="宋体" panose="02010600030101010101" pitchFamily="2" charset="-122"/>
              </a:rPr>
              <a:t>结点的左子树的深度减去其右子树深度</a:t>
            </a:r>
            <a:r>
              <a:rPr lang="zh-CN" altLang="en-US" sz="2800" b="1" dirty="0">
                <a:latin typeface="宋体" panose="02010600030101010101" pitchFamily="2" charset="-122"/>
              </a:rPr>
              <a:t>称为该结点的平衡因子。</a:t>
            </a:r>
            <a:endParaRPr lang="zh-CN" altLang="en-US" sz="2800" b="1" dirty="0">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    因此，平衡二叉树上每个结点的平衡因子只可能是</a:t>
            </a:r>
            <a:r>
              <a:rPr lang="en-US" altLang="x-none" sz="2800" b="1" dirty="0"/>
              <a:t>-1</a:t>
            </a:r>
            <a:r>
              <a:rPr lang="zh-CN" altLang="en-US" sz="2400" b="1" dirty="0"/>
              <a:t>、</a:t>
            </a:r>
            <a:r>
              <a:rPr lang="en-US" altLang="x-none" sz="2800" b="1" dirty="0"/>
              <a:t>0</a:t>
            </a:r>
            <a:r>
              <a:rPr lang="zh-CN" altLang="en-US" sz="2800" b="1" dirty="0"/>
              <a:t>和</a:t>
            </a:r>
            <a:r>
              <a:rPr lang="en-US" altLang="x-none" sz="2800" b="1" dirty="0"/>
              <a:t>1</a:t>
            </a:r>
            <a:r>
              <a:rPr lang="zh-CN" altLang="en-US" sz="2800" b="1" dirty="0">
                <a:latin typeface="宋体" panose="02010600030101010101" pitchFamily="2" charset="-122"/>
              </a:rPr>
              <a:t>，否则，只要有一个结点的平衡因子的绝对值大于</a:t>
            </a:r>
            <a:r>
              <a:rPr lang="en-US" altLang="x-none" sz="2800" b="1" dirty="0"/>
              <a:t>1</a:t>
            </a:r>
            <a:r>
              <a:rPr lang="zh-CN" altLang="en-US" sz="2800" b="1" dirty="0">
                <a:latin typeface="宋体" panose="02010600030101010101" pitchFamily="2" charset="-122"/>
              </a:rPr>
              <a:t>， 该二叉树就不是平衡二叉树。</a:t>
            </a:r>
            <a:endParaRPr lang="zh-CN" altLang="en-US" sz="2800" b="1" dirty="0">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    如果一棵二叉树既是二叉排序树又是平衡二叉树，称为</a:t>
            </a:r>
            <a:r>
              <a:rPr lang="zh-CN" altLang="en-US" sz="2800" b="1" dirty="0">
                <a:solidFill>
                  <a:schemeClr val="folHlink"/>
                </a:solidFill>
                <a:latin typeface="宋体" panose="02010600030101010101" pitchFamily="2" charset="-122"/>
              </a:rPr>
              <a:t>平衡二叉排序树</a:t>
            </a:r>
            <a:r>
              <a:rPr lang="en-US" altLang="x-none" sz="2800" b="1" dirty="0"/>
              <a:t>(Balanced Binary Sort Tree) </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4338" name="文本占位符 654337"/>
          <p:cNvSpPr>
            <a:spLocks noGrp="1"/>
          </p:cNvSpPr>
          <p:nvPr>
            <p:ph idx="1"/>
          </p:nvPr>
        </p:nvSpPr>
        <p:spPr>
          <a:xfrm>
            <a:off x="1676400" y="4076700"/>
            <a:ext cx="8839200" cy="2592388"/>
          </a:xfrm>
        </p:spPr>
        <p:txBody>
          <a:bodyPr/>
          <a:p>
            <a:pPr marL="0" indent="0" fontAlgn="base">
              <a:lnSpc>
                <a:spcPct val="110000"/>
              </a:lnSpc>
              <a:buNone/>
            </a:pPr>
            <a:r>
              <a:rPr lang="zh-CN" altLang="en-US" sz="2800" b="1" strike="noStrike" noProof="1" dirty="0">
                <a:latin typeface="宋体" panose="02010600030101010101" pitchFamily="2" charset="-122"/>
              </a:rPr>
              <a:t>    在平衡二叉排序树上执行查找的过程与二叉排序树上的查找过程完全一样，则在</a:t>
            </a:r>
            <a:r>
              <a:rPr lang="en-US" altLang="x-none" sz="2800" b="1" strike="noStrike" noProof="1" dirty="0"/>
              <a:t>AVL</a:t>
            </a:r>
            <a:r>
              <a:rPr lang="zh-CN" altLang="en-US" sz="2800" b="1" strike="noStrike" noProof="1" dirty="0">
                <a:latin typeface="宋体" panose="02010600030101010101" pitchFamily="2" charset="-122"/>
              </a:rPr>
              <a:t>树上执行查找时，和给定的</a:t>
            </a:r>
            <a:r>
              <a:rPr lang="en-US" altLang="x-none" sz="2800" b="1" strike="noStrike" noProof="1" dirty="0"/>
              <a:t>K</a:t>
            </a:r>
            <a:r>
              <a:rPr lang="zh-CN" altLang="en-US" sz="2800" b="1" strike="noStrike" noProof="1" dirty="0"/>
              <a:t>值比较的次数不超过树的深度</a:t>
            </a:r>
            <a:r>
              <a:rPr lang="zh-CN" altLang="en-US" sz="2800" b="1" strike="noStrike" noProof="1" dirty="0">
                <a:latin typeface="宋体" panose="02010600030101010101" pitchFamily="2" charset="-122"/>
              </a:rPr>
              <a:t>。</a:t>
            </a:r>
            <a:endParaRPr lang="zh-CN" altLang="en-US" sz="2800" b="1" strike="noStrike" noProof="1" dirty="0">
              <a:latin typeface="宋体" panose="02010600030101010101" pitchFamily="2" charset="-122"/>
            </a:endParaRPr>
          </a:p>
          <a:p>
            <a:pPr marL="0" indent="0" fontAlgn="base">
              <a:lnSpc>
                <a:spcPct val="110000"/>
              </a:lnSpc>
              <a:buNone/>
            </a:pPr>
            <a:r>
              <a:rPr lang="zh-CN" altLang="en-US" sz="2800" b="1" strike="noStrike" noProof="1" dirty="0">
                <a:solidFill>
                  <a:schemeClr val="tx2"/>
                </a:solidFill>
                <a:effectLst>
                  <a:outerShdw blurRad="38100" dist="38100" dir="2700000">
                    <a:srgbClr val="000000"/>
                  </a:outerShdw>
                </a:effectLst>
              </a:rPr>
              <a:t>        </a:t>
            </a:r>
            <a:r>
              <a:rPr lang="zh-CN" altLang="en-US" sz="2800" b="1" strike="noStrike" noProof="1" dirty="0"/>
              <a:t>设深度为</a:t>
            </a:r>
            <a:r>
              <a:rPr lang="en-US" altLang="x-none" sz="2800" b="1" strike="noStrike" noProof="1" dirty="0"/>
              <a:t>h</a:t>
            </a:r>
            <a:r>
              <a:rPr lang="zh-CN" altLang="en-US" sz="2800" b="1" strike="noStrike" noProof="1" dirty="0"/>
              <a:t>的</a:t>
            </a:r>
            <a:r>
              <a:rPr lang="zh-CN" altLang="en-US" sz="2800" b="1" strike="noStrike" noProof="1" dirty="0">
                <a:latin typeface="宋体" panose="02010600030101010101" pitchFamily="2" charset="-122"/>
              </a:rPr>
              <a:t>平衡二叉排序树所具有的最少结点数为</a:t>
            </a:r>
            <a:r>
              <a:rPr lang="en-US" altLang="x-none" sz="2800" b="1" strike="noStrike" noProof="1" dirty="0"/>
              <a:t>N</a:t>
            </a:r>
            <a:r>
              <a:rPr lang="en-US" altLang="x-none" sz="2800" b="1" strike="noStrike" baseline="-18000" noProof="1" dirty="0"/>
              <a:t>h</a:t>
            </a:r>
            <a:r>
              <a:rPr lang="zh-CN" altLang="en-US" sz="2800" b="1" strike="noStrike" noProof="1" dirty="0">
                <a:latin typeface="宋体" panose="02010600030101010101" pitchFamily="2" charset="-122"/>
              </a:rPr>
              <a:t>，则由平衡二叉排序树的性质知</a:t>
            </a:r>
            <a:r>
              <a:rPr lang="zh-CN" altLang="en-US" sz="2800" b="1" strike="noStrike" noProof="1" dirty="0"/>
              <a:t>：</a:t>
            </a:r>
            <a:endParaRPr lang="zh-CN" altLang="en-US" sz="2800" b="1" strike="noStrike" baseline="-18000" noProof="1" dirty="0"/>
          </a:p>
        </p:txBody>
      </p:sp>
      <p:grpSp>
        <p:nvGrpSpPr>
          <p:cNvPr id="608258" name="组合 654338"/>
          <p:cNvGrpSpPr/>
          <p:nvPr/>
        </p:nvGrpSpPr>
        <p:grpSpPr>
          <a:xfrm>
            <a:off x="8026400" y="211138"/>
            <a:ext cx="2413000" cy="2246312"/>
            <a:chOff x="0" y="0"/>
            <a:chExt cx="1520" cy="1415"/>
          </a:xfrm>
        </p:grpSpPr>
        <p:sp>
          <p:nvSpPr>
            <p:cNvPr id="608259" name="矩形 654339"/>
            <p:cNvSpPr/>
            <p:nvPr/>
          </p:nvSpPr>
          <p:spPr>
            <a:xfrm>
              <a:off x="176" y="1211"/>
              <a:ext cx="1344" cy="204"/>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9-6  </a:t>
              </a:r>
              <a:r>
                <a:rPr lang="zh-CN" altLang="en-US" sz="2000" b="1" dirty="0">
                  <a:latin typeface="Times New Roman" panose="02020603050405020304" pitchFamily="2" charset="0"/>
                  <a:ea typeface="宋体" panose="02010600030101010101" pitchFamily="2" charset="-122"/>
                </a:rPr>
                <a:t>平衡</a:t>
              </a:r>
              <a:r>
                <a:rPr lang="zh-CN" altLang="en-US" sz="2000" b="1" dirty="0">
                  <a:latin typeface="宋体" panose="02010600030101010101" pitchFamily="2" charset="-122"/>
                  <a:ea typeface="宋体" panose="02010600030101010101" pitchFamily="2" charset="-122"/>
                </a:rPr>
                <a:t>二叉树</a:t>
              </a:r>
              <a:endParaRPr lang="zh-CN" altLang="en-US" sz="2000" b="1" dirty="0">
                <a:latin typeface="宋体" panose="02010600030101010101" pitchFamily="2" charset="-122"/>
                <a:ea typeface="宋体" panose="02010600030101010101" pitchFamily="2" charset="-122"/>
              </a:endParaRPr>
            </a:p>
          </p:txBody>
        </p:sp>
        <p:grpSp>
          <p:nvGrpSpPr>
            <p:cNvPr id="608260" name="组合 654340"/>
            <p:cNvGrpSpPr/>
            <p:nvPr/>
          </p:nvGrpSpPr>
          <p:grpSpPr>
            <a:xfrm>
              <a:off x="0" y="0"/>
              <a:ext cx="1249" cy="1070"/>
              <a:chOff x="0" y="0"/>
              <a:chExt cx="1249" cy="1070"/>
            </a:xfrm>
          </p:grpSpPr>
          <p:sp>
            <p:nvSpPr>
              <p:cNvPr id="608261" name="椭圆 654341"/>
              <p:cNvSpPr/>
              <p:nvPr/>
            </p:nvSpPr>
            <p:spPr>
              <a:xfrm>
                <a:off x="621" y="0"/>
                <a:ext cx="340"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16</a:t>
                </a:r>
                <a:endParaRPr lang="en-US" altLang="x-none" sz="2400" dirty="0">
                  <a:latin typeface="Times New Roman" panose="02020603050405020304" pitchFamily="2" charset="0"/>
                  <a:ea typeface="宋体" panose="02010600030101010101" pitchFamily="2" charset="-122"/>
                </a:endParaRPr>
              </a:p>
            </p:txBody>
          </p:sp>
          <p:sp>
            <p:nvSpPr>
              <p:cNvPr id="608262" name="椭圆 654342"/>
              <p:cNvSpPr/>
              <p:nvPr/>
            </p:nvSpPr>
            <p:spPr>
              <a:xfrm>
                <a:off x="909" y="424"/>
                <a:ext cx="340"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24</a:t>
                </a:r>
                <a:endParaRPr lang="en-US" altLang="x-none" sz="2400" dirty="0">
                  <a:latin typeface="Times New Roman" panose="02020603050405020304" pitchFamily="2" charset="0"/>
                  <a:ea typeface="宋体" panose="02010600030101010101" pitchFamily="2" charset="-122"/>
                </a:endParaRPr>
              </a:p>
            </p:txBody>
          </p:sp>
          <p:sp>
            <p:nvSpPr>
              <p:cNvPr id="608263" name="椭圆 654343"/>
              <p:cNvSpPr/>
              <p:nvPr/>
            </p:nvSpPr>
            <p:spPr>
              <a:xfrm>
                <a:off x="280" y="424"/>
                <a:ext cx="340"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12</a:t>
                </a:r>
                <a:endParaRPr lang="en-US" altLang="x-none" sz="2400" dirty="0">
                  <a:latin typeface="Times New Roman" panose="02020603050405020304" pitchFamily="2" charset="0"/>
                  <a:ea typeface="宋体" panose="02010600030101010101" pitchFamily="2" charset="-122"/>
                </a:endParaRPr>
              </a:p>
            </p:txBody>
          </p:sp>
          <p:sp>
            <p:nvSpPr>
              <p:cNvPr id="608264" name="椭圆 654344"/>
              <p:cNvSpPr/>
              <p:nvPr/>
            </p:nvSpPr>
            <p:spPr>
              <a:xfrm>
                <a:off x="0" y="840"/>
                <a:ext cx="340"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4</a:t>
                </a:r>
                <a:endParaRPr lang="en-US" altLang="x-none" sz="2400" dirty="0">
                  <a:latin typeface="Times New Roman" panose="02020603050405020304" pitchFamily="2" charset="0"/>
                  <a:ea typeface="宋体" panose="02010600030101010101" pitchFamily="2" charset="-122"/>
                </a:endParaRPr>
              </a:p>
            </p:txBody>
          </p:sp>
          <p:sp>
            <p:nvSpPr>
              <p:cNvPr id="608265" name="椭圆 654345"/>
              <p:cNvSpPr/>
              <p:nvPr/>
            </p:nvSpPr>
            <p:spPr>
              <a:xfrm>
                <a:off x="416" y="829"/>
                <a:ext cx="340"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15</a:t>
                </a:r>
                <a:endParaRPr lang="en-US" altLang="x-none" sz="2400" dirty="0">
                  <a:latin typeface="Times New Roman" panose="02020603050405020304" pitchFamily="2" charset="0"/>
                  <a:ea typeface="宋体" panose="02010600030101010101" pitchFamily="2" charset="-122"/>
                </a:endParaRPr>
              </a:p>
            </p:txBody>
          </p:sp>
          <p:sp>
            <p:nvSpPr>
              <p:cNvPr id="608266" name="直接连接符 654346"/>
              <p:cNvSpPr/>
              <p:nvPr/>
            </p:nvSpPr>
            <p:spPr>
              <a:xfrm flipH="1">
                <a:off x="200" y="624"/>
                <a:ext cx="136" cy="227"/>
              </a:xfrm>
              <a:prstGeom prst="line">
                <a:avLst/>
              </a:prstGeom>
              <a:ln w="9525" cap="flat" cmpd="sng">
                <a:solidFill>
                  <a:schemeClr val="tx1"/>
                </a:solidFill>
                <a:prstDash val="solid"/>
                <a:round/>
                <a:headEnd type="none" w="med" len="med"/>
                <a:tailEnd type="none" w="med" len="med"/>
              </a:ln>
            </p:spPr>
          </p:sp>
          <p:sp>
            <p:nvSpPr>
              <p:cNvPr id="608267" name="直接连接符 654347"/>
              <p:cNvSpPr/>
              <p:nvPr/>
            </p:nvSpPr>
            <p:spPr>
              <a:xfrm>
                <a:off x="461" y="648"/>
                <a:ext cx="95" cy="181"/>
              </a:xfrm>
              <a:prstGeom prst="line">
                <a:avLst/>
              </a:prstGeom>
              <a:ln w="9525" cap="flat" cmpd="sng">
                <a:solidFill>
                  <a:schemeClr val="tx1"/>
                </a:solidFill>
                <a:prstDash val="solid"/>
                <a:round/>
                <a:headEnd type="none" w="med" len="med"/>
                <a:tailEnd type="none" w="med" len="med"/>
              </a:ln>
            </p:spPr>
          </p:sp>
          <p:sp>
            <p:nvSpPr>
              <p:cNvPr id="608268" name="直接连接符 654348"/>
              <p:cNvSpPr/>
              <p:nvPr/>
            </p:nvSpPr>
            <p:spPr>
              <a:xfrm>
                <a:off x="880" y="200"/>
                <a:ext cx="159" cy="227"/>
              </a:xfrm>
              <a:prstGeom prst="line">
                <a:avLst/>
              </a:prstGeom>
              <a:ln w="9525" cap="flat" cmpd="sng">
                <a:solidFill>
                  <a:schemeClr val="tx1"/>
                </a:solidFill>
                <a:prstDash val="solid"/>
                <a:round/>
                <a:headEnd type="none" w="med" len="med"/>
                <a:tailEnd type="none" w="med" len="med"/>
              </a:ln>
            </p:spPr>
          </p:sp>
          <p:sp>
            <p:nvSpPr>
              <p:cNvPr id="608269" name="直接连接符 654349"/>
              <p:cNvSpPr/>
              <p:nvPr/>
            </p:nvSpPr>
            <p:spPr>
              <a:xfrm flipH="1">
                <a:off x="520" y="208"/>
                <a:ext cx="181" cy="227"/>
              </a:xfrm>
              <a:prstGeom prst="line">
                <a:avLst/>
              </a:prstGeom>
              <a:ln w="9525" cap="flat" cmpd="sng">
                <a:solidFill>
                  <a:schemeClr val="tx1"/>
                </a:solidFill>
                <a:prstDash val="solid"/>
                <a:round/>
                <a:headEnd type="none" w="med" len="med"/>
                <a:tailEnd type="none" w="med" len="med"/>
              </a:ln>
            </p:spPr>
          </p:sp>
          <p:sp>
            <p:nvSpPr>
              <p:cNvPr id="608270" name="椭圆 654350"/>
              <p:cNvSpPr/>
              <p:nvPr/>
            </p:nvSpPr>
            <p:spPr>
              <a:xfrm>
                <a:off x="796" y="843"/>
                <a:ext cx="340"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18</a:t>
                </a:r>
                <a:endParaRPr lang="en-US" altLang="x-none" sz="2400" dirty="0">
                  <a:latin typeface="Times New Roman" panose="02020603050405020304" pitchFamily="2" charset="0"/>
                  <a:ea typeface="宋体" panose="02010600030101010101" pitchFamily="2" charset="-122"/>
                </a:endParaRPr>
              </a:p>
            </p:txBody>
          </p:sp>
          <p:sp>
            <p:nvSpPr>
              <p:cNvPr id="608271" name="直接连接符 654351"/>
              <p:cNvSpPr/>
              <p:nvPr/>
            </p:nvSpPr>
            <p:spPr>
              <a:xfrm flipH="1">
                <a:off x="964" y="651"/>
                <a:ext cx="113" cy="181"/>
              </a:xfrm>
              <a:prstGeom prst="line">
                <a:avLst/>
              </a:prstGeom>
              <a:ln w="9525" cap="flat" cmpd="sng">
                <a:solidFill>
                  <a:schemeClr val="tx1"/>
                </a:solidFill>
                <a:prstDash val="solid"/>
                <a:round/>
                <a:headEnd type="none" w="med" len="med"/>
                <a:tailEnd type="none" w="med" len="med"/>
              </a:ln>
            </p:spPr>
          </p:sp>
        </p:grpSp>
      </p:grpSp>
      <p:sp>
        <p:nvSpPr>
          <p:cNvPr id="608272" name="矩形 654352"/>
          <p:cNvSpPr/>
          <p:nvPr/>
        </p:nvSpPr>
        <p:spPr>
          <a:xfrm>
            <a:off x="1676400" y="152400"/>
            <a:ext cx="6096000" cy="3852863"/>
          </a:xfrm>
          <a:prstGeom prst="rect">
            <a:avLst/>
          </a:prstGeom>
          <a:noFill/>
          <a:ln w="9525">
            <a:noFill/>
          </a:ln>
        </p:spPr>
        <p:txBody>
          <a:bodyPr anchor="t"/>
          <a:p>
            <a:pPr eaLnBrk="0" hangingPunct="0">
              <a:lnSpc>
                <a:spcPct val="110000"/>
              </a:lnSpc>
              <a:spcBef>
                <a:spcPct val="20000"/>
              </a:spcBef>
            </a:pPr>
            <a:r>
              <a:rPr lang="zh-CN" altLang="en-US" sz="2800" b="1" dirty="0">
                <a:latin typeface="Times New Roman" panose="02020603050405020304" pitchFamily="2" charset="0"/>
                <a:ea typeface="宋体" panose="02010600030101010101" pitchFamily="2" charset="-122"/>
              </a:rPr>
              <a:t>结点类型定义如下</a:t>
            </a:r>
            <a:r>
              <a:rPr lang="zh-CN" altLang="en-US"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 </a:t>
            </a:r>
            <a:endParaRPr lang="zh-CN" altLang="en-US" sz="2800" b="1" dirty="0">
              <a:latin typeface="Times New Roman" panose="02020603050405020304" pitchFamily="2" charset="0"/>
              <a:ea typeface="宋体" panose="02010600030101010101" pitchFamily="2" charset="-122"/>
            </a:endParaRPr>
          </a:p>
          <a:p>
            <a:pPr eaLnBrk="0" hangingPunct="0">
              <a:lnSpc>
                <a:spcPct val="110000"/>
              </a:lnSpc>
              <a:spcBef>
                <a:spcPct val="20000"/>
              </a:spcBef>
            </a:pP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typedef  struct  BNode</a:t>
            </a:r>
            <a:endParaRPr lang="en-US" altLang="x-none" sz="2800" b="1" dirty="0">
              <a:latin typeface="Times New Roman" panose="02020603050405020304" pitchFamily="2" charset="0"/>
              <a:ea typeface="宋体" panose="02010600030101010101" pitchFamily="2" charset="-122"/>
            </a:endParaRPr>
          </a:p>
          <a:p>
            <a:pPr marL="355600" lvl="1" indent="0" eaLnBrk="0" hangingPunct="0">
              <a:lnSpc>
                <a:spcPct val="110000"/>
              </a:lnSpc>
              <a:spcBef>
                <a:spcPct val="20000"/>
              </a:spcBef>
            </a:pPr>
            <a:r>
              <a:rPr lang="en-US" altLang="x-none" sz="2800" b="1" dirty="0">
                <a:latin typeface="Times New Roman" panose="02020603050405020304" pitchFamily="2" charset="0"/>
                <a:ea typeface="宋体" panose="02010600030101010101" pitchFamily="2" charset="-122"/>
              </a:rPr>
              <a:t>{  KeyType  key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关键字域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723900" lvl="2" indent="0" eaLnBrk="0" hangingPunct="0">
              <a:lnSpc>
                <a:spcPct val="110000"/>
              </a:lnSpc>
              <a:spcBef>
                <a:spcPct val="20000"/>
              </a:spcBef>
            </a:pPr>
            <a:r>
              <a:rPr lang="en-US" altLang="x-none" sz="2800" b="1" dirty="0">
                <a:latin typeface="Times New Roman" panose="02020603050405020304" pitchFamily="2" charset="0"/>
                <a:ea typeface="宋体" panose="02010600030101010101" pitchFamily="2" charset="-122"/>
              </a:rPr>
              <a:t>int  Bfactor ;</a:t>
            </a:r>
            <a:r>
              <a:rPr lang="en-US" altLang="x-none" sz="2400" b="1" dirty="0">
                <a:latin typeface="Times New Roman" panose="02020603050405020304" pitchFamily="2" charset="0"/>
                <a:ea typeface="宋体" panose="02010600030101010101" pitchFamily="2" charset="-122"/>
              </a:rPr>
              <a:t>      /*  </a:t>
            </a:r>
            <a:r>
              <a:rPr lang="zh-CN" altLang="en-US" sz="2400" b="1" dirty="0">
                <a:latin typeface="Times New Roman" panose="02020603050405020304" pitchFamily="2" charset="0"/>
                <a:ea typeface="宋体" panose="02010600030101010101" pitchFamily="2" charset="-122"/>
              </a:rPr>
              <a:t>平衡因子域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723900" lvl="2" indent="0" eaLnBrk="0" hangingPunct="0">
              <a:lnSpc>
                <a:spcPct val="110000"/>
              </a:lnSpc>
              <a:spcBef>
                <a:spcPct val="20000"/>
              </a:spcBef>
            </a:pPr>
            <a:r>
              <a:rPr lang="en-US" altLang="x-none" sz="28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其它数据域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723900" lvl="2" indent="0" eaLnBrk="0" hangingPunct="0">
              <a:lnSpc>
                <a:spcPct val="110000"/>
              </a:lnSpc>
              <a:spcBef>
                <a:spcPct val="20000"/>
              </a:spcBef>
            </a:pPr>
            <a:r>
              <a:rPr lang="en-US" altLang="x-none" sz="2800" b="1" dirty="0">
                <a:latin typeface="Times New Roman" panose="02020603050405020304" pitchFamily="2" charset="0"/>
                <a:ea typeface="宋体" panose="02010600030101010101" pitchFamily="2" charset="-122"/>
              </a:rPr>
              <a:t>struct  BNode  *Lchild , *Rchild ;</a:t>
            </a:r>
            <a:endParaRPr lang="en-US" altLang="x-none" sz="2800" b="1" dirty="0">
              <a:latin typeface="Times New Roman" panose="02020603050405020304" pitchFamily="2" charset="0"/>
              <a:ea typeface="宋体" panose="02010600030101010101" pitchFamily="2" charset="-122"/>
            </a:endParaRPr>
          </a:p>
          <a:p>
            <a:pPr marL="355600" lvl="1" indent="0" eaLnBrk="0" hangingPunct="0">
              <a:lnSpc>
                <a:spcPct val="110000"/>
              </a:lnSpc>
              <a:spcBef>
                <a:spcPct val="20000"/>
              </a:spcBef>
            </a:pPr>
            <a:r>
              <a:rPr lang="en-US" altLang="x-none" sz="2800" b="1" dirty="0">
                <a:latin typeface="Times New Roman" panose="02020603050405020304" pitchFamily="2" charset="0"/>
                <a:ea typeface="宋体" panose="02010600030101010101" pitchFamily="2" charset="-122"/>
              </a:rPr>
              <a:t>}BSTNode ;</a:t>
            </a:r>
            <a:r>
              <a:rPr lang="en-US" altLang="x-none" sz="2400" b="1" dirty="0">
                <a:latin typeface="Times New Roman" panose="02020603050405020304" pitchFamily="2" charset="0"/>
                <a:ea typeface="宋体" panose="02010600030101010101" pitchFamily="2" charset="-122"/>
              </a:rPr>
              <a:t> </a:t>
            </a:r>
            <a:endParaRPr lang="en-US" altLang="x-none" sz="2400" b="1" dirty="0">
              <a:latin typeface="Times New Roman" panose="02020603050405020304" pitchFamily="2"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9281" name="文本占位符 655361"/>
          <p:cNvSpPr>
            <a:spLocks noGrp="1"/>
          </p:cNvSpPr>
          <p:nvPr>
            <p:ph idx="1"/>
          </p:nvPr>
        </p:nvSpPr>
        <p:spPr>
          <a:xfrm>
            <a:off x="1676400" y="152400"/>
            <a:ext cx="8839200" cy="4789488"/>
          </a:xfrm>
        </p:spPr>
        <p:txBody>
          <a:bodyPr anchor="t"/>
          <a:p>
            <a:pPr marL="533400" lvl="1" indent="0">
              <a:lnSpc>
                <a:spcPct val="110000"/>
              </a:lnSpc>
              <a:buNone/>
            </a:pPr>
            <a:r>
              <a:rPr lang="en-US" altLang="x-none" b="1" dirty="0"/>
              <a:t>N</a:t>
            </a:r>
            <a:r>
              <a:rPr lang="en-US" altLang="x-none" b="1" baseline="-18000" dirty="0"/>
              <a:t>0</a:t>
            </a:r>
            <a:r>
              <a:rPr lang="en-US" altLang="x-none" b="1" dirty="0"/>
              <a:t>=0</a:t>
            </a:r>
            <a:r>
              <a:rPr lang="zh-CN" altLang="en-US" b="1" dirty="0">
                <a:latin typeface="宋体" panose="02010600030101010101" pitchFamily="2" charset="-122"/>
              </a:rPr>
              <a:t>，</a:t>
            </a:r>
            <a:r>
              <a:rPr lang="en-US" altLang="x-none" b="1" dirty="0"/>
              <a:t>N</a:t>
            </a:r>
            <a:r>
              <a:rPr lang="en-US" altLang="x-none" b="1" baseline="-18000" dirty="0"/>
              <a:t>1</a:t>
            </a:r>
            <a:r>
              <a:rPr lang="en-US" altLang="x-none" b="1" dirty="0"/>
              <a:t>=1</a:t>
            </a:r>
            <a:r>
              <a:rPr lang="zh-CN" altLang="en-US" b="1" dirty="0">
                <a:latin typeface="宋体" panose="02010600030101010101" pitchFamily="2" charset="-122"/>
              </a:rPr>
              <a:t>，</a:t>
            </a:r>
            <a:r>
              <a:rPr lang="en-US" altLang="x-none" b="1" dirty="0"/>
              <a:t>N</a:t>
            </a:r>
            <a:r>
              <a:rPr lang="en-US" altLang="x-none" b="1" baseline="-18000" dirty="0"/>
              <a:t>2</a:t>
            </a:r>
            <a:r>
              <a:rPr lang="en-US" altLang="x-none" b="1" dirty="0"/>
              <a:t>=2</a:t>
            </a:r>
            <a:r>
              <a:rPr lang="zh-CN" altLang="en-US" b="1" dirty="0">
                <a:latin typeface="宋体" panose="02010600030101010101" pitchFamily="2" charset="-122"/>
              </a:rPr>
              <a:t>，</a:t>
            </a:r>
            <a:r>
              <a:rPr lang="en-US" altLang="x-none" b="1" dirty="0"/>
              <a:t>…</a:t>
            </a:r>
            <a:r>
              <a:rPr lang="en-US" altLang="x-none" b="1" dirty="0">
                <a:latin typeface="宋体" panose="02010600030101010101" pitchFamily="2" charset="-122"/>
              </a:rPr>
              <a:t> </a:t>
            </a:r>
            <a:r>
              <a:rPr lang="zh-CN" altLang="en-US" b="1" dirty="0">
                <a:latin typeface="宋体" panose="02010600030101010101" pitchFamily="2" charset="-122"/>
              </a:rPr>
              <a:t>，</a:t>
            </a:r>
            <a:r>
              <a:rPr lang="en-US" altLang="x-none" b="1" dirty="0"/>
              <a:t>N</a:t>
            </a:r>
            <a:r>
              <a:rPr lang="en-US" altLang="x-none" b="1" baseline="-18000" dirty="0"/>
              <a:t>h</a:t>
            </a:r>
            <a:r>
              <a:rPr lang="en-US" altLang="x-none" b="1" dirty="0"/>
              <a:t>= N</a:t>
            </a:r>
            <a:r>
              <a:rPr lang="en-US" altLang="x-none" b="1" baseline="-18000" dirty="0"/>
              <a:t>h-1</a:t>
            </a:r>
            <a:r>
              <a:rPr lang="en-US" altLang="x-none" b="1" dirty="0"/>
              <a:t>+N</a:t>
            </a:r>
            <a:r>
              <a:rPr lang="en-US" altLang="x-none" b="1" baseline="-18000" dirty="0"/>
              <a:t>h-2</a:t>
            </a:r>
            <a:endParaRPr lang="en-US" altLang="x-none" b="1" baseline="-18000" dirty="0"/>
          </a:p>
          <a:p>
            <a:pPr marL="0" indent="0">
              <a:lnSpc>
                <a:spcPct val="110000"/>
              </a:lnSpc>
              <a:buNone/>
            </a:pPr>
            <a:r>
              <a:rPr lang="en-US" altLang="x-none" sz="2800" b="1" dirty="0"/>
              <a:t>      </a:t>
            </a:r>
            <a:r>
              <a:rPr lang="zh-CN" altLang="en-US" sz="2800" b="1" dirty="0"/>
              <a:t>该关系和</a:t>
            </a:r>
            <a:r>
              <a:rPr lang="en-US" altLang="x-none" sz="2800" b="1" dirty="0"/>
              <a:t>Fibonacci</a:t>
            </a:r>
            <a:r>
              <a:rPr lang="zh-CN" altLang="en-US" sz="2800" b="1" dirty="0"/>
              <a:t>数列相似</a:t>
            </a:r>
            <a:r>
              <a:rPr lang="zh-CN" altLang="en-US" sz="2800" b="1" dirty="0">
                <a:latin typeface="宋体" panose="02010600030101010101" pitchFamily="2" charset="-122"/>
              </a:rPr>
              <a:t>。根据归纳法可证明，当</a:t>
            </a:r>
            <a:r>
              <a:rPr lang="en-US" altLang="x-none" sz="2800" b="1" dirty="0"/>
              <a:t>h≥0</a:t>
            </a:r>
            <a:r>
              <a:rPr lang="zh-CN" altLang="en-US" sz="2800" b="1" dirty="0"/>
              <a:t>时</a:t>
            </a:r>
            <a:r>
              <a:rPr lang="zh-CN" altLang="en-US" sz="2800" b="1" dirty="0">
                <a:latin typeface="宋体" panose="02010600030101010101" pitchFamily="2" charset="-122"/>
              </a:rPr>
              <a:t>，</a:t>
            </a:r>
            <a:r>
              <a:rPr lang="en-US" altLang="x-none" sz="2800" b="1" dirty="0"/>
              <a:t>N</a:t>
            </a:r>
            <a:r>
              <a:rPr lang="en-US" altLang="x-none" sz="2800" b="1" baseline="-18000" dirty="0"/>
              <a:t>h</a:t>
            </a:r>
            <a:r>
              <a:rPr lang="en-US" altLang="x-none" sz="2800" b="1" dirty="0">
                <a:latin typeface="宋体" panose="02010600030101010101" pitchFamily="2" charset="-122"/>
              </a:rPr>
              <a:t>=F</a:t>
            </a:r>
            <a:r>
              <a:rPr lang="en-US" altLang="x-none" sz="2800" b="1" baseline="-18000" dirty="0"/>
              <a:t>h+2</a:t>
            </a:r>
            <a:r>
              <a:rPr lang="en-US" altLang="x-none" sz="2800" b="1" dirty="0"/>
              <a:t>-1</a:t>
            </a:r>
            <a:r>
              <a:rPr lang="zh-CN" altLang="en-US" sz="2800" b="1" dirty="0">
                <a:latin typeface="宋体" panose="02010600030101010101" pitchFamily="2" charset="-122"/>
              </a:rPr>
              <a:t>，</a:t>
            </a:r>
            <a:r>
              <a:rPr lang="en-US" altLang="x-none" sz="2800" b="1" dirty="0"/>
              <a:t>…</a:t>
            </a:r>
            <a:r>
              <a:rPr lang="zh-CN" altLang="en-US" sz="2800" b="1" dirty="0">
                <a:latin typeface="宋体" panose="02010600030101010101" pitchFamily="2" charset="-122"/>
                <a:sym typeface="Andale Mono IPA" pitchFamily="2" charset="2"/>
              </a:rPr>
              <a:t>而</a:t>
            </a:r>
            <a:endParaRPr lang="zh-CN" altLang="en-US" sz="2800" b="1" dirty="0">
              <a:latin typeface="宋体" panose="02010600030101010101" pitchFamily="2" charset="-122"/>
              <a:sym typeface="Andale Mono IPA" pitchFamily="2" charset="2"/>
            </a:endParaRPr>
          </a:p>
        </p:txBody>
      </p:sp>
      <p:sp>
        <p:nvSpPr>
          <p:cNvPr id="609282" name="矩形 655362"/>
          <p:cNvSpPr/>
          <p:nvPr/>
        </p:nvSpPr>
        <p:spPr>
          <a:xfrm>
            <a:off x="1828800" y="2781300"/>
            <a:ext cx="8153400" cy="431800"/>
          </a:xfrm>
          <a:prstGeom prst="rect">
            <a:avLst/>
          </a:prstGeom>
          <a:noFill/>
          <a:ln w="9525">
            <a:noFill/>
          </a:ln>
        </p:spPr>
        <p:txBody>
          <a:bodyPr wrap="none" anchor="ctr"/>
          <a:p>
            <a:r>
              <a:rPr lang="zh-CN" altLang="en-US" sz="2800" b="1" dirty="0">
                <a:latin typeface="Times New Roman" panose="02020603050405020304" pitchFamily="2" charset="0"/>
                <a:ea typeface="宋体" panose="02010600030101010101" pitchFamily="2" charset="-122"/>
              </a:rPr>
              <a:t>这样</a:t>
            </a:r>
            <a:r>
              <a:rPr lang="zh-CN" altLang="en-US" sz="2800" b="1" dirty="0">
                <a:latin typeface="宋体" panose="02010600030101010101" pitchFamily="2" charset="-122"/>
                <a:ea typeface="宋体" panose="02010600030101010101" pitchFamily="2" charset="-122"/>
              </a:rPr>
              <a:t>，含有</a:t>
            </a:r>
            <a:r>
              <a:rPr lang="en-US" altLang="x-none" sz="2800" b="1" dirty="0">
                <a:latin typeface="Times New Roman" panose="02020603050405020304" pitchFamily="2" charset="0"/>
                <a:ea typeface="宋体" panose="02010600030101010101" pitchFamily="2" charset="-122"/>
              </a:rPr>
              <a:t>n</a:t>
            </a:r>
            <a:r>
              <a:rPr lang="zh-CN" altLang="en-US" sz="2800" b="1" dirty="0">
                <a:latin typeface="Times New Roman" panose="02020603050405020304" pitchFamily="2" charset="0"/>
                <a:ea typeface="宋体" panose="02010600030101010101" pitchFamily="2" charset="-122"/>
              </a:rPr>
              <a:t>个结点的</a:t>
            </a:r>
            <a:r>
              <a:rPr lang="zh-CN" altLang="en-US" sz="2800" b="1" dirty="0">
                <a:latin typeface="宋体" panose="02010600030101010101" pitchFamily="2" charset="-122"/>
                <a:ea typeface="宋体" panose="02010600030101010101" pitchFamily="2" charset="-122"/>
              </a:rPr>
              <a:t>平衡二叉排序树的最大深度为</a:t>
            </a:r>
            <a:endParaRPr lang="zh-CN" altLang="en-US" sz="2800" b="1" dirty="0">
              <a:latin typeface="宋体" panose="02010600030101010101" pitchFamily="2" charset="-122"/>
              <a:ea typeface="宋体" panose="02010600030101010101" pitchFamily="2" charset="-122"/>
            </a:endParaRPr>
          </a:p>
        </p:txBody>
      </p:sp>
      <p:grpSp>
        <p:nvGrpSpPr>
          <p:cNvPr id="609283" name="组合 655363"/>
          <p:cNvGrpSpPr/>
          <p:nvPr/>
        </p:nvGrpSpPr>
        <p:grpSpPr>
          <a:xfrm>
            <a:off x="2362200" y="3357563"/>
            <a:ext cx="3001963" cy="471487"/>
            <a:chOff x="0" y="0"/>
            <a:chExt cx="1891" cy="297"/>
          </a:xfrm>
        </p:grpSpPr>
        <p:sp>
          <p:nvSpPr>
            <p:cNvPr id="609284" name="矩形 655364"/>
            <p:cNvSpPr/>
            <p:nvPr/>
          </p:nvSpPr>
          <p:spPr>
            <a:xfrm>
              <a:off x="0" y="16"/>
              <a:ext cx="336" cy="272"/>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h≈</a:t>
              </a:r>
              <a:endParaRPr lang="en-US" altLang="x-none" sz="2800" b="1" dirty="0">
                <a:latin typeface="Times New Roman" panose="02020603050405020304" pitchFamily="2" charset="0"/>
                <a:ea typeface="宋体" panose="02010600030101010101" pitchFamily="2" charset="-122"/>
              </a:endParaRPr>
            </a:p>
          </p:txBody>
        </p:sp>
        <p:sp>
          <p:nvSpPr>
            <p:cNvPr id="609285" name="矩形 655365"/>
            <p:cNvSpPr/>
            <p:nvPr/>
          </p:nvSpPr>
          <p:spPr>
            <a:xfrm>
              <a:off x="712" y="48"/>
              <a:ext cx="340" cy="249"/>
            </a:xfrm>
            <a:prstGeom prst="rect">
              <a:avLst/>
            </a:prstGeom>
            <a:noFill/>
            <a:ln w="9525">
              <a:noFill/>
            </a:ln>
          </p:spPr>
          <p:txBody>
            <a:bodyPr wrap="none" anchor="ctr"/>
            <a:p>
              <a:r>
                <a:rPr lang="zh-CN" altLang="en-US" sz="2400" b="1" dirty="0">
                  <a:latin typeface="宋体" panose="02010600030101010101" pitchFamily="2" charset="-122"/>
                  <a:ea typeface="宋体" panose="02010600030101010101" pitchFamily="2" charset="-122"/>
                </a:rPr>
                <a:t>√</a:t>
              </a:r>
              <a:r>
                <a:rPr lang="en-US" altLang="x-none" sz="2400" b="1" dirty="0">
                  <a:latin typeface="宋体" panose="02010600030101010101" pitchFamily="2" charset="-122"/>
                  <a:ea typeface="宋体" panose="02010600030101010101" pitchFamily="2" charset="-122"/>
                </a:rPr>
                <a:t>5</a:t>
              </a:r>
              <a:endParaRPr lang="en-US" altLang="x-none" sz="2400" b="1" dirty="0">
                <a:latin typeface="宋体" panose="02010600030101010101" pitchFamily="2" charset="-122"/>
                <a:ea typeface="宋体" panose="02010600030101010101" pitchFamily="2" charset="-122"/>
              </a:endParaRPr>
            </a:p>
          </p:txBody>
        </p:sp>
        <p:sp>
          <p:nvSpPr>
            <p:cNvPr id="609286" name="直接连接符 655366"/>
            <p:cNvSpPr/>
            <p:nvPr/>
          </p:nvSpPr>
          <p:spPr>
            <a:xfrm>
              <a:off x="912" y="104"/>
              <a:ext cx="181" cy="0"/>
            </a:xfrm>
            <a:prstGeom prst="line">
              <a:avLst/>
            </a:prstGeom>
            <a:ln w="28575" cap="flat" cmpd="sng">
              <a:solidFill>
                <a:schemeClr val="tx1"/>
              </a:solidFill>
              <a:prstDash val="solid"/>
              <a:round/>
              <a:headEnd type="none" w="med" len="med"/>
              <a:tailEnd type="none" w="med" len="med"/>
            </a:ln>
          </p:spPr>
        </p:sp>
        <p:sp>
          <p:nvSpPr>
            <p:cNvPr id="609287" name="矩形 655367"/>
            <p:cNvSpPr/>
            <p:nvPr/>
          </p:nvSpPr>
          <p:spPr>
            <a:xfrm>
              <a:off x="288" y="0"/>
              <a:ext cx="521" cy="295"/>
            </a:xfrm>
            <a:prstGeom prst="rect">
              <a:avLst/>
            </a:prstGeom>
            <a:noFill/>
            <a:ln w="9525">
              <a:noFill/>
            </a:ln>
          </p:spPr>
          <p:txBody>
            <a:bodyPr wrap="none" anchor="ctr"/>
            <a:p>
              <a:r>
                <a:rPr lang="zh-CN" altLang="en-US" sz="2800" b="1" dirty="0">
                  <a:latin typeface="Times New Roman" panose="02020603050405020304" pitchFamily="2" charset="0"/>
                  <a:ea typeface="宋体" panose="02010600030101010101" pitchFamily="2" charset="-122"/>
                </a:rPr>
                <a:t>㏒</a:t>
              </a:r>
              <a:r>
                <a:rPr lang="en-US" altLang="x-none" sz="2800" b="1" baseline="-20000" dirty="0">
                  <a:latin typeface="宋体" panose="02010600030101010101" pitchFamily="2" charset="-122"/>
                  <a:ea typeface="宋体" panose="02010600030101010101" pitchFamily="2" charset="-122"/>
                  <a:sym typeface="Andale Mono IPA" pitchFamily="2" charset="2"/>
                </a:rPr>
                <a:t>φ</a:t>
              </a:r>
              <a:r>
                <a:rPr lang="en-US" altLang="x-none" sz="2800" b="1" dirty="0">
                  <a:latin typeface="宋体" panose="02010600030101010101" pitchFamily="2" charset="-122"/>
                  <a:ea typeface="宋体" panose="02010600030101010101" pitchFamily="2" charset="-122"/>
                  <a:sym typeface="Andale Mono IPA" pitchFamily="2" charset="2"/>
                </a:rPr>
                <a:t>(</a:t>
              </a:r>
              <a:endParaRPr lang="en-US" altLang="x-none" sz="2800" b="1" dirty="0">
                <a:latin typeface="Times New Roman" panose="02020603050405020304" pitchFamily="2" charset="0"/>
                <a:ea typeface="宋体" panose="02010600030101010101" pitchFamily="2" charset="-122"/>
              </a:endParaRPr>
            </a:p>
          </p:txBody>
        </p:sp>
        <p:sp>
          <p:nvSpPr>
            <p:cNvPr id="609288" name="矩形 655368"/>
            <p:cNvSpPr/>
            <p:nvPr/>
          </p:nvSpPr>
          <p:spPr>
            <a:xfrm>
              <a:off x="984" y="32"/>
              <a:ext cx="907" cy="249"/>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sym typeface="Symbol" panose="05050102010706020507" pitchFamily="2" charset="2"/>
                </a:rPr>
                <a:t></a:t>
              </a:r>
              <a:r>
                <a:rPr lang="en-US" altLang="x-none" sz="2400" b="1" dirty="0">
                  <a:latin typeface="Times New Roman" panose="02020603050405020304" pitchFamily="2" charset="0"/>
                  <a:ea typeface="宋体" panose="02010600030101010101" pitchFamily="2" charset="-122"/>
                  <a:sym typeface="Symbol" panose="05050102010706020507" pitchFamily="2" charset="2"/>
                </a:rPr>
                <a:t>(n+1))-2</a:t>
              </a:r>
              <a:endParaRPr lang="en-US" altLang="x-none" sz="2400" b="1" dirty="0">
                <a:latin typeface="Times New Roman" panose="02020603050405020304" pitchFamily="2" charset="0"/>
                <a:ea typeface="宋体" panose="02010600030101010101" pitchFamily="2" charset="-122"/>
                <a:sym typeface="Symbol" panose="05050102010706020507" pitchFamily="2" charset="2"/>
              </a:endParaRPr>
            </a:p>
          </p:txBody>
        </p:sp>
      </p:grpSp>
      <p:grpSp>
        <p:nvGrpSpPr>
          <p:cNvPr id="609289" name="组合 655369"/>
          <p:cNvGrpSpPr/>
          <p:nvPr/>
        </p:nvGrpSpPr>
        <p:grpSpPr>
          <a:xfrm>
            <a:off x="2667000" y="1773238"/>
            <a:ext cx="5938838" cy="863600"/>
            <a:chOff x="0" y="0"/>
            <a:chExt cx="3744" cy="556"/>
          </a:xfrm>
        </p:grpSpPr>
        <p:grpSp>
          <p:nvGrpSpPr>
            <p:cNvPr id="609290" name="组合 655370"/>
            <p:cNvGrpSpPr/>
            <p:nvPr/>
          </p:nvGrpSpPr>
          <p:grpSpPr>
            <a:xfrm>
              <a:off x="0" y="48"/>
              <a:ext cx="773" cy="508"/>
              <a:chOff x="0" y="0"/>
              <a:chExt cx="773" cy="508"/>
            </a:xfrm>
          </p:grpSpPr>
          <p:grpSp>
            <p:nvGrpSpPr>
              <p:cNvPr id="609291" name="组合 655371"/>
              <p:cNvGrpSpPr/>
              <p:nvPr/>
            </p:nvGrpSpPr>
            <p:grpSpPr>
              <a:xfrm>
                <a:off x="359" y="0"/>
                <a:ext cx="414" cy="508"/>
                <a:chOff x="0" y="0"/>
                <a:chExt cx="414" cy="508"/>
              </a:xfrm>
            </p:grpSpPr>
            <p:sp>
              <p:nvSpPr>
                <p:cNvPr id="609292" name="矩形 655372"/>
                <p:cNvSpPr/>
                <p:nvPr/>
              </p:nvSpPr>
              <p:spPr>
                <a:xfrm>
                  <a:off x="73" y="0"/>
                  <a:ext cx="340" cy="204"/>
                </a:xfrm>
                <a:prstGeom prst="rect">
                  <a:avLst/>
                </a:prstGeom>
                <a:noFill/>
                <a:ln w="9525">
                  <a:noFill/>
                </a:ln>
              </p:spPr>
              <p:txBody>
                <a:bodyPr wrap="none" anchor="ctr"/>
                <a:p>
                  <a:r>
                    <a:rPr lang="en-US" altLang="x-none" sz="2800" b="1" dirty="0">
                      <a:latin typeface="宋体" panose="02010600030101010101" pitchFamily="2" charset="-122"/>
                      <a:ea typeface="宋体" panose="02010600030101010101" pitchFamily="2" charset="-122"/>
                      <a:sym typeface="Andale Mono IPA" pitchFamily="2" charset="2"/>
                    </a:rPr>
                    <a:t>φ</a:t>
                  </a:r>
                  <a:r>
                    <a:rPr lang="en-US" altLang="x-none" sz="2800" b="1" baseline="36000" dirty="0">
                      <a:latin typeface="宋体" panose="02010600030101010101" pitchFamily="2" charset="-122"/>
                      <a:ea typeface="宋体" panose="02010600030101010101" pitchFamily="2" charset="-122"/>
                    </a:rPr>
                    <a:t>h</a:t>
                  </a:r>
                  <a:endParaRPr lang="en-US" altLang="x-none" sz="2800" b="1" baseline="36000" dirty="0">
                    <a:latin typeface="宋体" panose="02010600030101010101" pitchFamily="2" charset="-122"/>
                    <a:ea typeface="Microsoft Sans Serif" panose="020B0604020202020204" pitchFamily="2" charset="0"/>
                  </a:endParaRPr>
                </a:p>
              </p:txBody>
            </p:sp>
            <p:sp>
              <p:nvSpPr>
                <p:cNvPr id="609293" name="直接连接符 655373"/>
                <p:cNvSpPr/>
                <p:nvPr/>
              </p:nvSpPr>
              <p:spPr>
                <a:xfrm>
                  <a:off x="51" y="208"/>
                  <a:ext cx="363" cy="0"/>
                </a:xfrm>
                <a:prstGeom prst="line">
                  <a:avLst/>
                </a:prstGeom>
                <a:ln w="9525" cap="flat" cmpd="sng">
                  <a:solidFill>
                    <a:schemeClr val="tx1"/>
                  </a:solidFill>
                  <a:prstDash val="solid"/>
                  <a:round/>
                  <a:headEnd type="none" w="med" len="med"/>
                  <a:tailEnd type="none" w="med" len="med"/>
                </a:ln>
              </p:spPr>
            </p:sp>
            <p:grpSp>
              <p:nvGrpSpPr>
                <p:cNvPr id="609294" name="组合 655374"/>
                <p:cNvGrpSpPr/>
                <p:nvPr/>
              </p:nvGrpSpPr>
              <p:grpSpPr>
                <a:xfrm>
                  <a:off x="0" y="236"/>
                  <a:ext cx="385" cy="272"/>
                  <a:chOff x="0" y="0"/>
                  <a:chExt cx="385" cy="272"/>
                </a:xfrm>
              </p:grpSpPr>
              <p:sp>
                <p:nvSpPr>
                  <p:cNvPr id="609295" name="矩形 655375"/>
                  <p:cNvSpPr/>
                  <p:nvPr/>
                </p:nvSpPr>
                <p:spPr>
                  <a:xfrm>
                    <a:off x="0" y="0"/>
                    <a:ext cx="385" cy="272"/>
                  </a:xfrm>
                  <a:prstGeom prst="rect">
                    <a:avLst/>
                  </a:prstGeom>
                  <a:noFill/>
                  <a:ln w="9525">
                    <a:noFill/>
                  </a:ln>
                </p:spPr>
                <p:txBody>
                  <a:bodyPr wrap="none" anchor="ctr"/>
                  <a:p>
                    <a:r>
                      <a:rPr lang="zh-CN" altLang="en-US" sz="2800" b="1" dirty="0">
                        <a:latin typeface="宋体" panose="02010600030101010101" pitchFamily="2" charset="-122"/>
                        <a:ea typeface="宋体" panose="02010600030101010101" pitchFamily="2" charset="-122"/>
                      </a:rPr>
                      <a:t>√</a:t>
                    </a:r>
                    <a:r>
                      <a:rPr lang="en-US" altLang="x-none" sz="2800" b="1" dirty="0">
                        <a:latin typeface="宋体" panose="02010600030101010101" pitchFamily="2" charset="-122"/>
                        <a:ea typeface="宋体" panose="02010600030101010101" pitchFamily="2" charset="-122"/>
                      </a:rPr>
                      <a:t>5</a:t>
                    </a:r>
                    <a:endParaRPr lang="en-US" altLang="x-none" sz="2800" b="1" dirty="0">
                      <a:latin typeface="宋体" panose="02010600030101010101" pitchFamily="2" charset="-122"/>
                      <a:ea typeface="Microsoft Sans Serif" panose="020B0604020202020204" pitchFamily="2" charset="0"/>
                    </a:endParaRPr>
                  </a:p>
                </p:txBody>
              </p:sp>
              <p:sp>
                <p:nvSpPr>
                  <p:cNvPr id="609296" name="直接连接符 655376"/>
                  <p:cNvSpPr/>
                  <p:nvPr/>
                </p:nvSpPr>
                <p:spPr>
                  <a:xfrm>
                    <a:off x="160" y="8"/>
                    <a:ext cx="204" cy="0"/>
                  </a:xfrm>
                  <a:prstGeom prst="line">
                    <a:avLst/>
                  </a:prstGeom>
                  <a:ln w="28575" cap="flat" cmpd="sng">
                    <a:solidFill>
                      <a:schemeClr val="tx1"/>
                    </a:solidFill>
                    <a:prstDash val="solid"/>
                    <a:round/>
                    <a:headEnd type="none" w="med" len="med"/>
                    <a:tailEnd type="none" w="med" len="med"/>
                  </a:ln>
                </p:spPr>
              </p:sp>
            </p:grpSp>
          </p:grpSp>
          <p:sp>
            <p:nvSpPr>
              <p:cNvPr id="609297" name="矩形 655377"/>
              <p:cNvSpPr/>
              <p:nvPr/>
            </p:nvSpPr>
            <p:spPr>
              <a:xfrm>
                <a:off x="0" y="68"/>
                <a:ext cx="431" cy="272"/>
              </a:xfrm>
              <a:prstGeom prst="rect">
                <a:avLst/>
              </a:prstGeom>
              <a:noFill/>
              <a:ln w="9525">
                <a:noFill/>
              </a:ln>
            </p:spPr>
            <p:txBody>
              <a:bodyPr wrap="none" anchor="ctr"/>
              <a:p>
                <a:r>
                  <a:rPr lang="en-US" altLang="x-none" sz="2800" b="1" dirty="0">
                    <a:latin typeface="宋体" panose="02010600030101010101" pitchFamily="2" charset="-122"/>
                    <a:ea typeface="宋体" panose="02010600030101010101" pitchFamily="2" charset="-122"/>
                  </a:rPr>
                  <a:t>F</a:t>
                </a:r>
                <a:r>
                  <a:rPr lang="en-US" altLang="x-none" sz="2800" b="1" baseline="-18000" dirty="0">
                    <a:latin typeface="Times New Roman" panose="02020603050405020304" pitchFamily="2" charset="0"/>
                    <a:ea typeface="宋体" panose="02010600030101010101" pitchFamily="2" charset="-122"/>
                  </a:rPr>
                  <a:t>h</a:t>
                </a: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p:txBody>
          </p:sp>
        </p:grpSp>
        <p:grpSp>
          <p:nvGrpSpPr>
            <p:cNvPr id="609298" name="组合 655378"/>
            <p:cNvGrpSpPr/>
            <p:nvPr/>
          </p:nvGrpSpPr>
          <p:grpSpPr>
            <a:xfrm>
              <a:off x="864" y="0"/>
              <a:ext cx="1328" cy="480"/>
              <a:chOff x="0" y="0"/>
              <a:chExt cx="1328" cy="480"/>
            </a:xfrm>
          </p:grpSpPr>
          <p:grpSp>
            <p:nvGrpSpPr>
              <p:cNvPr id="609299" name="组合 655379"/>
              <p:cNvGrpSpPr/>
              <p:nvPr/>
            </p:nvGrpSpPr>
            <p:grpSpPr>
              <a:xfrm>
                <a:off x="704" y="0"/>
                <a:ext cx="624" cy="480"/>
                <a:chOff x="0" y="0"/>
                <a:chExt cx="624" cy="480"/>
              </a:xfrm>
            </p:grpSpPr>
            <p:sp>
              <p:nvSpPr>
                <p:cNvPr id="609300" name="矩形 655380"/>
                <p:cNvSpPr/>
                <p:nvPr/>
              </p:nvSpPr>
              <p:spPr>
                <a:xfrm>
                  <a:off x="206" y="276"/>
                  <a:ext cx="202" cy="204"/>
                </a:xfrm>
                <a:prstGeom prst="rect">
                  <a:avLst/>
                </a:prstGeom>
                <a:noFill/>
                <a:ln w="9525">
                  <a:noFill/>
                </a:ln>
              </p:spPr>
              <p:txBody>
                <a:bodyPr wrap="none" anchor="ctr"/>
                <a:p>
                  <a:r>
                    <a:rPr lang="en-US" altLang="x-none" sz="2800" dirty="0">
                      <a:latin typeface="Times New Roman" panose="02020603050405020304" pitchFamily="2" charset="0"/>
                      <a:ea typeface="宋体" panose="02010600030101010101" pitchFamily="2" charset="-122"/>
                    </a:rPr>
                    <a:t>2</a:t>
                  </a:r>
                  <a:endParaRPr lang="en-US" altLang="x-none" sz="2800" dirty="0">
                    <a:latin typeface="Times New Roman" panose="02020603050405020304" pitchFamily="2" charset="0"/>
                    <a:ea typeface="宋体" panose="02010600030101010101" pitchFamily="2" charset="-122"/>
                  </a:endParaRPr>
                </a:p>
              </p:txBody>
            </p:sp>
            <p:sp>
              <p:nvSpPr>
                <p:cNvPr id="609301" name="直接连接符 655381"/>
                <p:cNvSpPr/>
                <p:nvPr/>
              </p:nvSpPr>
              <p:spPr>
                <a:xfrm>
                  <a:off x="32" y="260"/>
                  <a:ext cx="589" cy="0"/>
                </a:xfrm>
                <a:prstGeom prst="line">
                  <a:avLst/>
                </a:prstGeom>
                <a:ln w="9525" cap="flat" cmpd="sng">
                  <a:solidFill>
                    <a:schemeClr val="tx1"/>
                  </a:solidFill>
                  <a:prstDash val="solid"/>
                  <a:round/>
                  <a:headEnd type="none" w="med" len="med"/>
                  <a:tailEnd type="none" w="med" len="med"/>
                </a:ln>
              </p:spPr>
            </p:sp>
            <p:grpSp>
              <p:nvGrpSpPr>
                <p:cNvPr id="609302" name="组合 655382"/>
                <p:cNvGrpSpPr/>
                <p:nvPr/>
              </p:nvGrpSpPr>
              <p:grpSpPr>
                <a:xfrm>
                  <a:off x="0" y="0"/>
                  <a:ext cx="624" cy="272"/>
                  <a:chOff x="0" y="0"/>
                  <a:chExt cx="624" cy="272"/>
                </a:xfrm>
              </p:grpSpPr>
              <p:sp>
                <p:nvSpPr>
                  <p:cNvPr id="609303" name="矩形 655383"/>
                  <p:cNvSpPr/>
                  <p:nvPr/>
                </p:nvSpPr>
                <p:spPr>
                  <a:xfrm>
                    <a:off x="0" y="0"/>
                    <a:ext cx="624" cy="272"/>
                  </a:xfrm>
                  <a:prstGeom prst="rect">
                    <a:avLst/>
                  </a:prstGeom>
                  <a:noFill/>
                  <a:ln w="9525">
                    <a:noFill/>
                  </a:ln>
                </p:spPr>
                <p:txBody>
                  <a:bodyPr wrap="none" anchor="ctr"/>
                  <a:p>
                    <a:r>
                      <a:rPr lang="en-US" altLang="x-none" sz="2800" b="1" dirty="0">
                        <a:latin typeface="宋体" panose="02010600030101010101" pitchFamily="2" charset="-122"/>
                        <a:ea typeface="宋体" panose="02010600030101010101" pitchFamily="2" charset="-122"/>
                      </a:rPr>
                      <a:t>1+√5</a:t>
                    </a:r>
                    <a:endParaRPr lang="en-US" altLang="x-none" sz="2800" b="1" dirty="0">
                      <a:latin typeface="宋体" panose="02010600030101010101" pitchFamily="2" charset="-122"/>
                      <a:ea typeface="Microsoft Sans Serif" panose="020B0604020202020204" pitchFamily="2" charset="0"/>
                    </a:endParaRPr>
                  </a:p>
                </p:txBody>
              </p:sp>
              <p:sp>
                <p:nvSpPr>
                  <p:cNvPr id="609304" name="直接连接符 655384"/>
                  <p:cNvSpPr/>
                  <p:nvPr/>
                </p:nvSpPr>
                <p:spPr>
                  <a:xfrm>
                    <a:off x="392" y="8"/>
                    <a:ext cx="204" cy="0"/>
                  </a:xfrm>
                  <a:prstGeom prst="line">
                    <a:avLst/>
                  </a:prstGeom>
                  <a:ln w="28575" cap="flat" cmpd="sng">
                    <a:solidFill>
                      <a:schemeClr val="tx1"/>
                    </a:solidFill>
                    <a:prstDash val="solid"/>
                    <a:round/>
                    <a:headEnd type="none" w="med" len="med"/>
                    <a:tailEnd type="none" w="med" len="med"/>
                  </a:ln>
                </p:spPr>
              </p:sp>
            </p:grpSp>
          </p:grpSp>
          <p:sp>
            <p:nvSpPr>
              <p:cNvPr id="609305" name="矩形 655385"/>
              <p:cNvSpPr/>
              <p:nvPr/>
            </p:nvSpPr>
            <p:spPr>
              <a:xfrm>
                <a:off x="0" y="128"/>
                <a:ext cx="703" cy="295"/>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其中</a:t>
                </a:r>
                <a:r>
                  <a:rPr lang="en-US" altLang="x-none" sz="2800" b="1" dirty="0">
                    <a:latin typeface="宋体" panose="02010600030101010101" pitchFamily="2" charset="-122"/>
                    <a:ea typeface="宋体" panose="02010600030101010101" pitchFamily="2" charset="-122"/>
                    <a:sym typeface="Andale Mono IPA" pitchFamily="2" charset="2"/>
                  </a:rPr>
                  <a:t>φ=</a:t>
                </a:r>
                <a:endParaRPr lang="en-US" altLang="x-none" sz="2800" b="1" dirty="0">
                  <a:latin typeface="宋体" panose="02010600030101010101" pitchFamily="2" charset="-122"/>
                  <a:ea typeface="Courier New" panose="02070309020205020404" pitchFamily="1" charset="0"/>
                  <a:sym typeface="Andale Mono IPA" pitchFamily="2" charset="2"/>
                </a:endParaRPr>
              </a:p>
            </p:txBody>
          </p:sp>
        </p:grpSp>
        <p:grpSp>
          <p:nvGrpSpPr>
            <p:cNvPr id="609306" name="组合 655386"/>
            <p:cNvGrpSpPr/>
            <p:nvPr/>
          </p:nvGrpSpPr>
          <p:grpSpPr>
            <a:xfrm>
              <a:off x="2475" y="40"/>
              <a:ext cx="1269" cy="508"/>
              <a:chOff x="0" y="0"/>
              <a:chExt cx="1269" cy="508"/>
            </a:xfrm>
          </p:grpSpPr>
          <p:grpSp>
            <p:nvGrpSpPr>
              <p:cNvPr id="609307" name="组合 655387"/>
              <p:cNvGrpSpPr/>
              <p:nvPr/>
            </p:nvGrpSpPr>
            <p:grpSpPr>
              <a:xfrm>
                <a:off x="575" y="0"/>
                <a:ext cx="414" cy="508"/>
                <a:chOff x="0" y="0"/>
                <a:chExt cx="414" cy="508"/>
              </a:xfrm>
            </p:grpSpPr>
            <p:sp>
              <p:nvSpPr>
                <p:cNvPr id="609308" name="矩形 655388"/>
                <p:cNvSpPr/>
                <p:nvPr/>
              </p:nvSpPr>
              <p:spPr>
                <a:xfrm>
                  <a:off x="73" y="0"/>
                  <a:ext cx="340" cy="204"/>
                </a:xfrm>
                <a:prstGeom prst="rect">
                  <a:avLst/>
                </a:prstGeom>
                <a:noFill/>
                <a:ln w="9525">
                  <a:noFill/>
                </a:ln>
              </p:spPr>
              <p:txBody>
                <a:bodyPr wrap="none" anchor="ctr"/>
                <a:p>
                  <a:r>
                    <a:rPr lang="en-US" altLang="x-none" sz="2800" b="1" dirty="0">
                      <a:latin typeface="宋体" panose="02010600030101010101" pitchFamily="2" charset="-122"/>
                      <a:ea typeface="宋体" panose="02010600030101010101" pitchFamily="2" charset="-122"/>
                      <a:sym typeface="Andale Mono IPA" pitchFamily="2" charset="2"/>
                    </a:rPr>
                    <a:t>φ</a:t>
                  </a:r>
                  <a:r>
                    <a:rPr lang="en-US" altLang="x-none" sz="2800" b="1" baseline="36000" dirty="0">
                      <a:latin typeface="宋体" panose="02010600030101010101" pitchFamily="2" charset="-122"/>
                      <a:ea typeface="宋体" panose="02010600030101010101" pitchFamily="2" charset="-122"/>
                    </a:rPr>
                    <a:t>h</a:t>
                  </a:r>
                  <a:endParaRPr lang="en-US" altLang="x-none" sz="2800" b="1" baseline="36000" dirty="0">
                    <a:latin typeface="宋体" panose="02010600030101010101" pitchFamily="2" charset="-122"/>
                    <a:ea typeface="Microsoft Sans Serif" panose="020B0604020202020204" pitchFamily="2" charset="0"/>
                  </a:endParaRPr>
                </a:p>
              </p:txBody>
            </p:sp>
            <p:sp>
              <p:nvSpPr>
                <p:cNvPr id="609309" name="直接连接符 655389"/>
                <p:cNvSpPr/>
                <p:nvPr/>
              </p:nvSpPr>
              <p:spPr>
                <a:xfrm>
                  <a:off x="51" y="208"/>
                  <a:ext cx="363" cy="0"/>
                </a:xfrm>
                <a:prstGeom prst="line">
                  <a:avLst/>
                </a:prstGeom>
                <a:ln w="9525" cap="flat" cmpd="sng">
                  <a:solidFill>
                    <a:schemeClr val="tx1"/>
                  </a:solidFill>
                  <a:prstDash val="solid"/>
                  <a:round/>
                  <a:headEnd type="none" w="med" len="med"/>
                  <a:tailEnd type="none" w="med" len="med"/>
                </a:ln>
              </p:spPr>
            </p:sp>
            <p:grpSp>
              <p:nvGrpSpPr>
                <p:cNvPr id="609310" name="组合 655390"/>
                <p:cNvGrpSpPr/>
                <p:nvPr/>
              </p:nvGrpSpPr>
              <p:grpSpPr>
                <a:xfrm>
                  <a:off x="0" y="236"/>
                  <a:ext cx="385" cy="272"/>
                  <a:chOff x="0" y="0"/>
                  <a:chExt cx="385" cy="272"/>
                </a:xfrm>
              </p:grpSpPr>
              <p:sp>
                <p:nvSpPr>
                  <p:cNvPr id="609311" name="矩形 655391"/>
                  <p:cNvSpPr/>
                  <p:nvPr/>
                </p:nvSpPr>
                <p:spPr>
                  <a:xfrm>
                    <a:off x="0" y="0"/>
                    <a:ext cx="385" cy="272"/>
                  </a:xfrm>
                  <a:prstGeom prst="rect">
                    <a:avLst/>
                  </a:prstGeom>
                  <a:noFill/>
                  <a:ln w="9525">
                    <a:noFill/>
                  </a:ln>
                </p:spPr>
                <p:txBody>
                  <a:bodyPr wrap="none" anchor="ctr"/>
                  <a:p>
                    <a:r>
                      <a:rPr lang="zh-CN" altLang="en-US" sz="2800" b="1" dirty="0">
                        <a:latin typeface="宋体" panose="02010600030101010101" pitchFamily="2" charset="-122"/>
                        <a:ea typeface="宋体" panose="02010600030101010101" pitchFamily="2" charset="-122"/>
                      </a:rPr>
                      <a:t>√</a:t>
                    </a:r>
                    <a:r>
                      <a:rPr lang="en-US" altLang="x-none" sz="2800" b="1" dirty="0">
                        <a:latin typeface="宋体" panose="02010600030101010101" pitchFamily="2" charset="-122"/>
                        <a:ea typeface="宋体" panose="02010600030101010101" pitchFamily="2" charset="-122"/>
                      </a:rPr>
                      <a:t>5</a:t>
                    </a:r>
                    <a:endParaRPr lang="en-US" altLang="x-none" sz="2800" b="1" dirty="0">
                      <a:latin typeface="宋体" panose="02010600030101010101" pitchFamily="2" charset="-122"/>
                      <a:ea typeface="Microsoft Sans Serif" panose="020B0604020202020204" pitchFamily="2" charset="0"/>
                    </a:endParaRPr>
                  </a:p>
                </p:txBody>
              </p:sp>
              <p:sp>
                <p:nvSpPr>
                  <p:cNvPr id="609312" name="直接连接符 655392"/>
                  <p:cNvSpPr/>
                  <p:nvPr/>
                </p:nvSpPr>
                <p:spPr>
                  <a:xfrm>
                    <a:off x="160" y="8"/>
                    <a:ext cx="204" cy="0"/>
                  </a:xfrm>
                  <a:prstGeom prst="line">
                    <a:avLst/>
                  </a:prstGeom>
                  <a:ln w="28575" cap="flat" cmpd="sng">
                    <a:solidFill>
                      <a:schemeClr val="tx1"/>
                    </a:solidFill>
                    <a:prstDash val="solid"/>
                    <a:round/>
                    <a:headEnd type="none" w="med" len="med"/>
                    <a:tailEnd type="none" w="med" len="med"/>
                  </a:ln>
                </p:spPr>
              </p:sp>
            </p:grpSp>
          </p:grpSp>
          <p:sp>
            <p:nvSpPr>
              <p:cNvPr id="609313" name="矩形 655393"/>
              <p:cNvSpPr/>
              <p:nvPr/>
            </p:nvSpPr>
            <p:spPr>
              <a:xfrm>
                <a:off x="0" y="68"/>
                <a:ext cx="635" cy="272"/>
              </a:xfrm>
              <a:prstGeom prst="rect">
                <a:avLst/>
              </a:prstGeom>
              <a:noFill/>
              <a:ln w="9525">
                <a:noFill/>
              </a:ln>
            </p:spPr>
            <p:txBody>
              <a:bodyPr wrap="none" anchor="ctr"/>
              <a:p>
                <a:r>
                  <a:rPr lang="zh-CN" altLang="en-US" sz="2800" dirty="0">
                    <a:latin typeface="宋体" panose="02010600030101010101" pitchFamily="2" charset="-122"/>
                    <a:ea typeface="宋体" panose="02010600030101010101" pitchFamily="2" charset="-122"/>
                  </a:rPr>
                  <a:t>则</a:t>
                </a:r>
                <a:r>
                  <a:rPr lang="en-US" altLang="x-none" sz="2800" b="1" dirty="0">
                    <a:latin typeface="宋体" panose="02010600030101010101" pitchFamily="2" charset="-122"/>
                    <a:ea typeface="宋体" panose="02010600030101010101" pitchFamily="2" charset="-122"/>
                  </a:rPr>
                  <a:t>N</a:t>
                </a:r>
                <a:r>
                  <a:rPr lang="en-US" altLang="x-none" sz="2800" b="1" baseline="-18000" dirty="0">
                    <a:latin typeface="Times New Roman" panose="02020603050405020304" pitchFamily="2" charset="0"/>
                    <a:ea typeface="宋体" panose="02010600030101010101" pitchFamily="2" charset="-122"/>
                  </a:rPr>
                  <a:t>h</a:t>
                </a: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p:txBody>
          </p:sp>
          <p:sp>
            <p:nvSpPr>
              <p:cNvPr id="609314" name="矩形 655394"/>
              <p:cNvSpPr/>
              <p:nvPr/>
            </p:nvSpPr>
            <p:spPr>
              <a:xfrm>
                <a:off x="981" y="48"/>
                <a:ext cx="288" cy="272"/>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-1</a:t>
                </a:r>
                <a:endParaRPr lang="en-US" altLang="x-none" sz="2800" b="1" dirty="0">
                  <a:latin typeface="Times New Roman" panose="02020603050405020304" pitchFamily="2" charset="0"/>
                  <a:ea typeface="宋体" panose="02010600030101010101" pitchFamily="2" charset="-122"/>
                </a:endParaRPr>
              </a:p>
            </p:txBody>
          </p:sp>
        </p:grpSp>
      </p:grpSp>
      <p:sp>
        <p:nvSpPr>
          <p:cNvPr id="609315" name="矩形 655395"/>
          <p:cNvSpPr/>
          <p:nvPr/>
        </p:nvSpPr>
        <p:spPr>
          <a:xfrm>
            <a:off x="1676400" y="3933825"/>
            <a:ext cx="8839200" cy="1058863"/>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    则在平衡二叉排序树上进行查找的</a:t>
            </a:r>
            <a:r>
              <a:rPr lang="zh-CN" altLang="en-US" sz="2800" b="1" dirty="0">
                <a:solidFill>
                  <a:schemeClr val="folHlink"/>
                </a:solidFill>
                <a:latin typeface="Times New Roman" panose="02020603050405020304" pitchFamily="2" charset="0"/>
                <a:ea typeface="宋体" panose="02010600030101010101" pitchFamily="2" charset="-122"/>
              </a:rPr>
              <a:t>平均查找长度</a:t>
            </a:r>
            <a:r>
              <a:rPr lang="zh-CN" altLang="en-US" sz="2800" b="1" dirty="0">
                <a:latin typeface="Times New Roman" panose="02020603050405020304" pitchFamily="2" charset="0"/>
                <a:ea typeface="宋体" panose="02010600030101010101" pitchFamily="2" charset="-122"/>
              </a:rPr>
              <a:t>和㏒</a:t>
            </a:r>
            <a:r>
              <a:rPr lang="en-US" altLang="x-none" sz="2800" b="1" baseline="-25000" dirty="0">
                <a:latin typeface="Times New Roman" panose="02020603050405020304" pitchFamily="2" charset="0"/>
                <a:ea typeface="宋体" panose="02010600030101010101" pitchFamily="2" charset="-122"/>
              </a:rPr>
              <a:t>2</a:t>
            </a:r>
            <a:r>
              <a:rPr lang="en-US" altLang="x-none" sz="2800" b="1" dirty="0">
                <a:latin typeface="Times New Roman" panose="02020603050405020304" pitchFamily="2" charset="0"/>
                <a:ea typeface="宋体" panose="02010600030101010101" pitchFamily="2" charset="-122"/>
              </a:rPr>
              <a:t>n</a:t>
            </a:r>
            <a:r>
              <a:rPr lang="zh-CN" altLang="en-US" sz="2800" b="1" dirty="0">
                <a:latin typeface="Times New Roman" panose="02020603050405020304" pitchFamily="2" charset="0"/>
                <a:ea typeface="宋体" panose="02010600030101010101" pitchFamily="2" charset="-122"/>
              </a:rPr>
              <a:t>是一个数量级的</a:t>
            </a:r>
            <a:r>
              <a:rPr lang="zh-CN" altLang="en-US" sz="2800" b="1" dirty="0">
                <a:latin typeface="宋体" panose="02010600030101010101" pitchFamily="2" charset="-122"/>
                <a:ea typeface="宋体" panose="02010600030101010101" pitchFamily="2" charset="-122"/>
              </a:rPr>
              <a:t>，平均时间复杂度为</a:t>
            </a:r>
            <a:r>
              <a:rPr lang="en-US" altLang="x-none" sz="2800" b="1" dirty="0">
                <a:latin typeface="Times New Roman" panose="02020603050405020304" pitchFamily="2" charset="0"/>
                <a:ea typeface="宋体" panose="02010600030101010101" pitchFamily="2" charset="-122"/>
              </a:rPr>
              <a:t>O(㏒</a:t>
            </a:r>
            <a:r>
              <a:rPr lang="en-US" altLang="x-none" sz="2800" b="1" baseline="-25000" dirty="0">
                <a:latin typeface="Times New Roman" panose="02020603050405020304" pitchFamily="2" charset="0"/>
                <a:ea typeface="宋体" panose="02010600030101010101" pitchFamily="2" charset="-122"/>
              </a:rPr>
              <a:t>2</a:t>
            </a:r>
            <a:r>
              <a:rPr lang="en-US" altLang="x-none" sz="2800" b="1" dirty="0">
                <a:latin typeface="Times New Roman" panose="02020603050405020304" pitchFamily="2" charset="0"/>
                <a:ea typeface="宋体" panose="02010600030101010101" pitchFamily="2" charset="-122"/>
              </a:rPr>
              <a:t>n)</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6386" name="标题 656385"/>
          <p:cNvSpPr>
            <a:spLocks noGrp="1"/>
          </p:cNvSpPr>
          <p:nvPr>
            <p:ph type="title"/>
          </p:nvPr>
        </p:nvSpPr>
        <p:spPr>
          <a:xfrm>
            <a:off x="2744788" y="188913"/>
            <a:ext cx="5295900" cy="685800"/>
          </a:xfrm>
        </p:spPr>
        <p:txBody>
          <a:bodyPr lIns="92075" tIns="46038" rIns="92075" bIns="46038" anchor="ctr"/>
          <a:p>
            <a:pPr fontAlgn="base"/>
            <a:r>
              <a:rPr lang="en-US" altLang="x-none" b="1" strike="noStrike" noProof="1" dirty="0">
                <a:latin typeface="Times New Roman" panose="02020603050405020304" pitchFamily="2" charset="0"/>
              </a:rPr>
              <a:t>9.4.2  </a:t>
            </a:r>
            <a:r>
              <a:rPr lang="zh-CN" altLang="en-US" b="1" strike="noStrike" noProof="1" dirty="0">
                <a:latin typeface="Times New Roman" panose="02020603050405020304" pitchFamily="2" charset="0"/>
                <a:ea typeface="楷体_GB2312" pitchFamily="1" charset="-122"/>
              </a:rPr>
              <a:t>平衡</a:t>
            </a:r>
            <a:r>
              <a:rPr lang="zh-CN" altLang="en-US" b="1" strike="noStrike" noProof="1" dirty="0">
                <a:latin typeface="宋体" panose="02010600030101010101" pitchFamily="2" charset="-122"/>
                <a:ea typeface="楷体_GB2312" pitchFamily="1" charset="-122"/>
              </a:rPr>
              <a:t>化旋转</a:t>
            </a:r>
            <a:endParaRPr lang="zh-CN" altLang="en-US" b="1" strike="noStrike" noProof="1" dirty="0">
              <a:latin typeface="Times New Roman" panose="02020603050405020304" pitchFamily="2" charset="0"/>
              <a:ea typeface="楷体_GB2312" pitchFamily="1" charset="-122"/>
            </a:endParaRPr>
          </a:p>
        </p:txBody>
      </p:sp>
      <p:sp>
        <p:nvSpPr>
          <p:cNvPr id="610306" name="文本占位符 656386"/>
          <p:cNvSpPr>
            <a:spLocks noGrp="1"/>
          </p:cNvSpPr>
          <p:nvPr>
            <p:ph idx="1"/>
          </p:nvPr>
        </p:nvSpPr>
        <p:spPr>
          <a:xfrm>
            <a:off x="1676400" y="1052513"/>
            <a:ext cx="8812213" cy="5184775"/>
          </a:xfrm>
        </p:spPr>
        <p:txBody>
          <a:bodyPr anchor="t"/>
          <a:p>
            <a:pPr marL="0" indent="0">
              <a:lnSpc>
                <a:spcPct val="110000"/>
              </a:lnSpc>
              <a:buNone/>
            </a:pPr>
            <a:r>
              <a:rPr lang="zh-CN" altLang="en-US" sz="2400" b="1" dirty="0">
                <a:latin typeface="宋体" panose="02010600030101010101" pitchFamily="2" charset="-122"/>
              </a:rPr>
              <a:t>    </a:t>
            </a:r>
            <a:r>
              <a:rPr lang="zh-CN" altLang="en-US" sz="2800" b="1" dirty="0">
                <a:latin typeface="宋体" panose="02010600030101010101" pitchFamily="2" charset="-122"/>
              </a:rPr>
              <a:t>一般的二叉排序树是不平衡的，若能通过某种方法使其</a:t>
            </a:r>
            <a:r>
              <a:rPr lang="zh-CN" altLang="en-US" sz="2800" b="1" dirty="0">
                <a:solidFill>
                  <a:schemeClr val="folHlink"/>
                </a:solidFill>
                <a:latin typeface="宋体" panose="02010600030101010101" pitchFamily="2" charset="-122"/>
              </a:rPr>
              <a:t>既保持有序性</a:t>
            </a:r>
            <a:r>
              <a:rPr lang="zh-CN" altLang="en-US" sz="2800" b="1" dirty="0">
                <a:latin typeface="宋体" panose="02010600030101010101" pitchFamily="2" charset="-122"/>
              </a:rPr>
              <a:t>，</a:t>
            </a:r>
            <a:r>
              <a:rPr lang="zh-CN" altLang="en-US" sz="2800" b="1" dirty="0">
                <a:solidFill>
                  <a:schemeClr val="folHlink"/>
                </a:solidFill>
                <a:latin typeface="宋体" panose="02010600030101010101" pitchFamily="2" charset="-122"/>
              </a:rPr>
              <a:t>又具有平衡性</a:t>
            </a:r>
            <a:r>
              <a:rPr lang="zh-CN" altLang="en-US" sz="2800" b="1" dirty="0">
                <a:latin typeface="宋体" panose="02010600030101010101" pitchFamily="2" charset="-122"/>
              </a:rPr>
              <a:t>，就找到了构造平衡二叉排序树的方法，该方法称为</a:t>
            </a:r>
            <a:r>
              <a:rPr lang="zh-CN" altLang="en-US" sz="2800" b="1" dirty="0">
                <a:solidFill>
                  <a:schemeClr val="tx2"/>
                </a:solidFill>
              </a:rPr>
              <a:t>平衡</a:t>
            </a:r>
            <a:r>
              <a:rPr lang="zh-CN" altLang="en-US" sz="2800" b="1" dirty="0">
                <a:solidFill>
                  <a:schemeClr val="tx2"/>
                </a:solidFill>
                <a:latin typeface="宋体" panose="02010600030101010101" pitchFamily="2" charset="-122"/>
              </a:rPr>
              <a:t>化旋转</a:t>
            </a:r>
            <a:r>
              <a:rPr lang="zh-CN" altLang="en-US" sz="2800" b="1" dirty="0">
                <a:latin typeface="宋体" panose="02010600030101010101" pitchFamily="2" charset="-122"/>
              </a:rPr>
              <a:t>。</a:t>
            </a:r>
            <a:endParaRPr lang="zh-CN" altLang="en-US" sz="2800" b="1" dirty="0"/>
          </a:p>
          <a:p>
            <a:pPr marL="0" indent="0">
              <a:lnSpc>
                <a:spcPct val="110000"/>
              </a:lnSpc>
              <a:buNone/>
            </a:pPr>
            <a:r>
              <a:rPr lang="zh-CN" altLang="en-US" sz="2800" b="1" dirty="0">
                <a:latin typeface="宋体" panose="02010600030101010101" pitchFamily="2" charset="-122"/>
              </a:rPr>
              <a:t>    在对</a:t>
            </a:r>
            <a:r>
              <a:rPr lang="en-US" altLang="x-none" sz="2800" b="1" dirty="0"/>
              <a:t>AVL</a:t>
            </a:r>
            <a:r>
              <a:rPr lang="zh-CN" altLang="en-US" sz="2800" b="1" dirty="0"/>
              <a:t>树进行插入或删除一个结点后</a:t>
            </a:r>
            <a:r>
              <a:rPr lang="zh-CN" altLang="en-US" sz="2800" b="1" dirty="0">
                <a:latin typeface="宋体" panose="02010600030101010101" pitchFamily="2" charset="-122"/>
              </a:rPr>
              <a:t>，通常会影响到</a:t>
            </a:r>
            <a:r>
              <a:rPr lang="zh-CN" altLang="en-US" sz="2800" b="1" dirty="0">
                <a:solidFill>
                  <a:schemeClr val="accent1"/>
                </a:solidFill>
                <a:latin typeface="宋体" panose="02010600030101010101" pitchFamily="2" charset="-122"/>
              </a:rPr>
              <a:t>从根结点到插入</a:t>
            </a:r>
            <a:r>
              <a:rPr lang="en-US" altLang="x-none" sz="2800" b="1" dirty="0">
                <a:solidFill>
                  <a:schemeClr val="accent1"/>
                </a:solidFill>
                <a:latin typeface="宋体" panose="02010600030101010101" pitchFamily="2" charset="-122"/>
              </a:rPr>
              <a:t>(</a:t>
            </a:r>
            <a:r>
              <a:rPr lang="zh-CN" altLang="en-US" sz="2800" b="1" dirty="0">
                <a:solidFill>
                  <a:schemeClr val="accent1"/>
                </a:solidFill>
                <a:latin typeface="宋体" panose="02010600030101010101" pitchFamily="2" charset="-122"/>
              </a:rPr>
              <a:t>或删除</a:t>
            </a:r>
            <a:r>
              <a:rPr lang="en-US" altLang="x-none" sz="2800" b="1" dirty="0">
                <a:solidFill>
                  <a:schemeClr val="accent1"/>
                </a:solidFill>
                <a:latin typeface="宋体" panose="02010600030101010101" pitchFamily="2" charset="-122"/>
              </a:rPr>
              <a:t>)</a:t>
            </a:r>
            <a:r>
              <a:rPr lang="zh-CN" altLang="en-US" sz="2800" b="1" dirty="0">
                <a:solidFill>
                  <a:schemeClr val="accent1"/>
                </a:solidFill>
                <a:latin typeface="宋体" panose="02010600030101010101" pitchFamily="2" charset="-122"/>
              </a:rPr>
              <a:t>结点的路径上的某些结点</a:t>
            </a:r>
            <a:r>
              <a:rPr lang="zh-CN" altLang="en-US" sz="2800" b="1" dirty="0">
                <a:latin typeface="宋体" panose="02010600030101010101" pitchFamily="2" charset="-122"/>
              </a:rPr>
              <a:t>，这些结点的子树可能发生变化。以插入结点为例，影响有以下几种可能性</a:t>
            </a:r>
            <a:endParaRPr lang="zh-CN" altLang="en-US" sz="2800" b="1" dirty="0">
              <a:latin typeface="宋体" panose="02010600030101010101" pitchFamily="2" charset="-122"/>
            </a:endParaRPr>
          </a:p>
          <a:p>
            <a:pPr marL="4445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t>以某些结点为根的子树的深度发生了变化</a:t>
            </a:r>
            <a:r>
              <a:rPr lang="zh-CN" altLang="en-US" b="1" dirty="0">
                <a:latin typeface="宋体" panose="02010600030101010101" pitchFamily="2" charset="-122"/>
              </a:rPr>
              <a:t>； </a:t>
            </a:r>
            <a:endParaRPr lang="zh-CN" altLang="en-US" b="1" dirty="0">
              <a:latin typeface="宋体" panose="02010600030101010101" pitchFamily="2" charset="-122"/>
            </a:endParaRPr>
          </a:p>
          <a:p>
            <a:pPr marL="4445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t>某些结点的平衡因子发生了变化</a:t>
            </a:r>
            <a:r>
              <a:rPr lang="zh-CN" altLang="en-US" b="1" dirty="0">
                <a:latin typeface="宋体" panose="02010600030101010101" pitchFamily="2" charset="-122"/>
              </a:rPr>
              <a:t>；</a:t>
            </a:r>
            <a:endParaRPr lang="zh-CN" altLang="en-US" b="1" dirty="0">
              <a:latin typeface="宋体" panose="02010600030101010101" pitchFamily="2" charset="-122"/>
            </a:endParaRPr>
          </a:p>
          <a:p>
            <a:pPr marL="4445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t>某些结点失去平衡</a:t>
            </a:r>
            <a:r>
              <a:rPr lang="zh-CN" altLang="en-US" b="1" dirty="0">
                <a:latin typeface="宋体" panose="02010600030101010101" pitchFamily="2" charset="-122"/>
              </a:rPr>
              <a:t>。</a:t>
            </a:r>
            <a:endParaRPr lang="zh-CN" altLang="en-US" b="1" dirty="0">
              <a:latin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5249" name="文本占位符 611329"/>
          <p:cNvSpPr>
            <a:spLocks noGrp="1"/>
          </p:cNvSpPr>
          <p:nvPr>
            <p:ph idx="1"/>
          </p:nvPr>
        </p:nvSpPr>
        <p:spPr>
          <a:xfrm>
            <a:off x="1676400" y="152400"/>
            <a:ext cx="8812213" cy="6445250"/>
          </a:xfrm>
        </p:spPr>
        <p:txBody>
          <a:bodyPr anchor="t"/>
          <a:p>
            <a:pPr marL="355600" lvl="1" indent="0">
              <a:lnSpc>
                <a:spcPct val="110000"/>
              </a:lnSpc>
              <a:buNone/>
            </a:pPr>
            <a:r>
              <a:rPr lang="zh-CN" altLang="en-US" b="1" dirty="0"/>
              <a:t>其中：</a:t>
            </a:r>
            <a:endParaRPr lang="zh-CN" altLang="en-US" b="1" dirty="0"/>
          </a:p>
          <a:p>
            <a:pPr marL="723900" lvl="2" indent="0">
              <a:lnSpc>
                <a:spcPct val="110000"/>
              </a:lnSpc>
              <a:buNone/>
            </a:pPr>
            <a:r>
              <a:rPr lang="en-US" altLang="x-none" sz="2800" b="1" dirty="0"/>
              <a:t>P</a:t>
            </a:r>
            <a:r>
              <a:rPr lang="en-US" altLang="x-none" sz="2800" b="1" baseline="-18000" dirty="0"/>
              <a:t>i</a:t>
            </a:r>
            <a:r>
              <a:rPr lang="en-US" altLang="x-none" sz="2800" b="1" dirty="0"/>
              <a:t> </a:t>
            </a:r>
            <a:r>
              <a:rPr lang="zh-CN" altLang="en-US" sz="2800" b="1" dirty="0"/>
              <a:t>：查找第</a:t>
            </a:r>
            <a:r>
              <a:rPr lang="en-US" altLang="x-none" sz="2800" b="1" dirty="0"/>
              <a:t>i</a:t>
            </a:r>
            <a:r>
              <a:rPr lang="zh-CN" altLang="en-US" sz="2800" b="1" dirty="0"/>
              <a:t>个记录的概率，不失一般性，认为查找每个记录的概率相等，即</a:t>
            </a:r>
            <a:r>
              <a:rPr lang="en-US" altLang="x-none" sz="2800" b="1" dirty="0"/>
              <a:t>P</a:t>
            </a:r>
            <a:r>
              <a:rPr lang="en-US" altLang="x-none" sz="2800" b="1" baseline="-18000" dirty="0"/>
              <a:t>1</a:t>
            </a:r>
            <a:r>
              <a:rPr lang="en-US" altLang="x-none" sz="2800" b="1" dirty="0"/>
              <a:t>=P</a:t>
            </a:r>
            <a:r>
              <a:rPr lang="en-US" altLang="x-none" sz="2800" b="1" baseline="-18000" dirty="0"/>
              <a:t>2</a:t>
            </a:r>
            <a:r>
              <a:rPr lang="en-US" altLang="x-none" sz="2800" b="1" dirty="0"/>
              <a:t>=…=P</a:t>
            </a:r>
            <a:r>
              <a:rPr lang="en-US" altLang="x-none" sz="2800" b="1" baseline="-18000" dirty="0"/>
              <a:t>n</a:t>
            </a:r>
            <a:r>
              <a:rPr lang="en-US" altLang="x-none" sz="2800" b="1" dirty="0"/>
              <a:t>=1/n </a:t>
            </a:r>
            <a:r>
              <a:rPr lang="zh-CN" altLang="en-US" sz="2800" b="1" dirty="0"/>
              <a:t>；</a:t>
            </a:r>
            <a:endParaRPr lang="zh-CN" altLang="en-US" sz="2800" b="1" dirty="0"/>
          </a:p>
          <a:p>
            <a:pPr marL="723900" lvl="2" indent="0">
              <a:lnSpc>
                <a:spcPct val="110000"/>
              </a:lnSpc>
              <a:buNone/>
            </a:pPr>
            <a:r>
              <a:rPr lang="en-US" altLang="x-none" sz="2800" b="1" dirty="0"/>
              <a:t>C</a:t>
            </a:r>
            <a:r>
              <a:rPr lang="en-US" altLang="x-none" sz="2800" b="1" baseline="-18000" dirty="0"/>
              <a:t>i</a:t>
            </a:r>
            <a:r>
              <a:rPr lang="zh-CN" altLang="en-US" sz="2800" b="1" dirty="0"/>
              <a:t>：查找第</a:t>
            </a:r>
            <a:r>
              <a:rPr lang="en-US" altLang="x-none" sz="2800" b="1" dirty="0"/>
              <a:t>i</a:t>
            </a:r>
            <a:r>
              <a:rPr lang="zh-CN" altLang="en-US" sz="2800" b="1" dirty="0"/>
              <a:t>个记录需要进行比较的次数。</a:t>
            </a:r>
            <a:endParaRPr lang="zh-CN" altLang="en-US" sz="2800" b="1" dirty="0"/>
          </a:p>
          <a:p>
            <a:pPr marL="0" indent="0">
              <a:lnSpc>
                <a:spcPct val="110000"/>
              </a:lnSpc>
              <a:buNone/>
            </a:pPr>
            <a:r>
              <a:rPr lang="zh-CN" altLang="en-US" sz="2800" b="1" dirty="0"/>
              <a:t>       一般地，认为记录的关键字是一些可以进行比较运算的类型，如整型、字符型、实型等，本章以后各节中讨论所涉及的关键字、数据元素等的类型描述如下：</a:t>
            </a:r>
            <a:endParaRPr lang="zh-CN" altLang="en-US" sz="2800" b="1" dirty="0"/>
          </a:p>
          <a:p>
            <a:pPr marL="0" indent="0">
              <a:lnSpc>
                <a:spcPct val="110000"/>
              </a:lnSpc>
              <a:buNone/>
            </a:pPr>
            <a:r>
              <a:rPr lang="zh-CN" altLang="en-US" sz="2800" b="1" dirty="0"/>
              <a:t>       典型的关键字类型说明是：</a:t>
            </a:r>
            <a:endParaRPr lang="zh-CN" altLang="en-US" sz="2800" b="1" dirty="0"/>
          </a:p>
          <a:p>
            <a:pPr marL="0" indent="0">
              <a:lnSpc>
                <a:spcPct val="110000"/>
              </a:lnSpc>
              <a:buNone/>
            </a:pPr>
            <a:r>
              <a:rPr lang="en-US" altLang="x-none" sz="2800" b="1" dirty="0"/>
              <a:t>typedef  float   KeyType ;       </a:t>
            </a:r>
            <a:r>
              <a:rPr lang="en-US" altLang="x-none" sz="2400" b="1" dirty="0"/>
              <a:t>/*  </a:t>
            </a:r>
            <a:r>
              <a:rPr lang="zh-CN" altLang="en-US" sz="2400" b="1" dirty="0"/>
              <a:t>实型  *</a:t>
            </a:r>
            <a:r>
              <a:rPr lang="en-US" altLang="x-none" sz="2400" b="1" dirty="0"/>
              <a:t>/</a:t>
            </a:r>
            <a:endParaRPr lang="en-US" altLang="x-none" sz="2400" b="1" dirty="0"/>
          </a:p>
          <a:p>
            <a:pPr marL="0" indent="0">
              <a:lnSpc>
                <a:spcPct val="110000"/>
              </a:lnSpc>
              <a:buNone/>
            </a:pPr>
            <a:r>
              <a:rPr lang="en-US" altLang="x-none" sz="2800" b="1" dirty="0"/>
              <a:t>typedef  int   KeyType ;       </a:t>
            </a:r>
            <a:r>
              <a:rPr lang="en-US" altLang="x-none" sz="2400" b="1" dirty="0"/>
              <a:t>/*  </a:t>
            </a:r>
            <a:r>
              <a:rPr lang="zh-CN" altLang="en-US" sz="2400" b="1" dirty="0"/>
              <a:t>整型  *</a:t>
            </a:r>
            <a:r>
              <a:rPr lang="en-US" altLang="x-none" sz="2400" b="1" dirty="0"/>
              <a:t>/</a:t>
            </a:r>
            <a:endParaRPr lang="en-US" altLang="x-none" sz="2400" b="1" dirty="0"/>
          </a:p>
          <a:p>
            <a:pPr marL="0" indent="0">
              <a:lnSpc>
                <a:spcPct val="110000"/>
              </a:lnSpc>
              <a:buNone/>
            </a:pPr>
            <a:r>
              <a:rPr lang="en-US" altLang="x-none" sz="2800" b="1" dirty="0"/>
              <a:t>typedef  char  KeyType ;       </a:t>
            </a:r>
            <a:r>
              <a:rPr lang="en-US" altLang="x-none" sz="2400" b="1" dirty="0"/>
              <a:t>/*  </a:t>
            </a:r>
            <a:r>
              <a:rPr lang="zh-CN" altLang="en-US" sz="2400" b="1" dirty="0"/>
              <a:t>字符串型  *</a:t>
            </a:r>
            <a:r>
              <a:rPr lang="en-US" altLang="x-none" sz="2400" b="1" dirty="0"/>
              <a:t>/</a:t>
            </a:r>
            <a:endParaRPr lang="en-US" altLang="x-none" sz="2400" b="1" dirty="0"/>
          </a:p>
          <a:p>
            <a:pPr marL="0" indent="0">
              <a:lnSpc>
                <a:spcPct val="110000"/>
              </a:lnSpc>
              <a:buNone/>
            </a:pPr>
            <a:r>
              <a:rPr lang="en-US" altLang="x-none" sz="2800" b="1" dirty="0"/>
              <a:t>       </a:t>
            </a:r>
            <a:r>
              <a:rPr lang="zh-CN" altLang="en-US" sz="2800" b="1" dirty="0"/>
              <a:t>数据元素类型的定义是：</a:t>
            </a:r>
            <a:endParaRPr lang="zh-CN" altLang="en-US" sz="2800" b="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7410" name="标题 657409"/>
          <p:cNvSpPr>
            <a:spLocks noGrp="1"/>
          </p:cNvSpPr>
          <p:nvPr>
            <p:ph type="title"/>
          </p:nvPr>
        </p:nvSpPr>
        <p:spPr>
          <a:xfrm>
            <a:off x="1828800" y="1878013"/>
            <a:ext cx="4987925" cy="720725"/>
          </a:xfrm>
        </p:spPr>
        <p:txBody>
          <a:bodyPr lIns="92075" tIns="46038" rIns="92075" bIns="46038" anchor="ctr"/>
          <a:p>
            <a:pPr algn="l" fontAlgn="base"/>
            <a:r>
              <a:rPr lang="en-US" altLang="x-none" sz="4000" b="1" strike="noStrike" noProof="1" dirty="0">
                <a:latin typeface="Times New Roman" panose="02020603050405020304" pitchFamily="2" charset="0"/>
              </a:rPr>
              <a:t>1   LL</a:t>
            </a:r>
            <a:r>
              <a:rPr lang="zh-CN" altLang="en-US" sz="4000" b="1" strike="noStrike" noProof="1" dirty="0">
                <a:ea typeface="楷体_GB2312" pitchFamily="1" charset="-122"/>
              </a:rPr>
              <a:t>型平衡</a:t>
            </a:r>
            <a:r>
              <a:rPr lang="zh-CN" altLang="en-US" sz="4000" b="1" strike="noStrike" noProof="1" dirty="0">
                <a:latin typeface="宋体" panose="02010600030101010101" pitchFamily="2" charset="-122"/>
                <a:ea typeface="楷体_GB2312" pitchFamily="1" charset="-122"/>
              </a:rPr>
              <a:t>化旋转</a:t>
            </a:r>
            <a:endParaRPr lang="zh-CN" altLang="en-US" sz="4000" b="1" strike="noStrike" noProof="1" dirty="0">
              <a:latin typeface="宋体" panose="02010600030101010101" pitchFamily="2" charset="-122"/>
              <a:ea typeface="楷体_GB2312" pitchFamily="1" charset="-122"/>
            </a:endParaRPr>
          </a:p>
        </p:txBody>
      </p:sp>
      <p:sp>
        <p:nvSpPr>
          <p:cNvPr id="611330" name="文本占位符 657410"/>
          <p:cNvSpPr>
            <a:spLocks noGrp="1"/>
          </p:cNvSpPr>
          <p:nvPr>
            <p:ph idx="1"/>
          </p:nvPr>
        </p:nvSpPr>
        <p:spPr>
          <a:xfrm>
            <a:off x="1676400" y="2636838"/>
            <a:ext cx="8812213" cy="3960812"/>
          </a:xfrm>
        </p:spPr>
        <p:txBody>
          <a:bodyPr anchor="t"/>
          <a:p>
            <a:pPr marL="0" indent="0">
              <a:lnSpc>
                <a:spcPct val="110000"/>
              </a:lnSpc>
              <a:buNone/>
            </a:pPr>
            <a:r>
              <a:rPr lang="zh-CN" altLang="en-US" sz="3600" b="1" dirty="0">
                <a:solidFill>
                  <a:schemeClr val="folHlink"/>
                </a:solidFill>
                <a:latin typeface="宋体" panose="02010600030101010101" pitchFamily="2" charset="-122"/>
              </a:rPr>
              <a:t>⑴ </a:t>
            </a:r>
            <a:r>
              <a:rPr lang="zh-CN" altLang="en-US" sz="3600" b="1" dirty="0">
                <a:solidFill>
                  <a:schemeClr val="folHlink"/>
                </a:solidFill>
                <a:latin typeface="楷体_GB2312" pitchFamily="1" charset="-122"/>
                <a:ea typeface="楷体_GB2312" pitchFamily="1" charset="-122"/>
              </a:rPr>
              <a:t>失衡原因</a:t>
            </a:r>
            <a:endParaRPr lang="zh-CN" altLang="en-US" sz="3600" b="1" dirty="0">
              <a:solidFill>
                <a:schemeClr val="folHlink"/>
              </a:solidFill>
              <a:latin typeface="楷体_GB2312" pitchFamily="1" charset="-122"/>
              <a:ea typeface="楷体_GB2312" pitchFamily="1" charset="-122"/>
            </a:endParaRPr>
          </a:p>
          <a:p>
            <a:pPr marL="0" indent="0">
              <a:lnSpc>
                <a:spcPct val="110000"/>
              </a:lnSpc>
              <a:buNone/>
            </a:pPr>
            <a:r>
              <a:rPr lang="zh-CN" altLang="en-US" sz="2800" b="1" dirty="0">
                <a:latin typeface="宋体" panose="02010600030101010101" pitchFamily="2" charset="-122"/>
              </a:rPr>
              <a:t>    在</a:t>
            </a:r>
            <a:r>
              <a:rPr lang="zh-CN" altLang="en-US" sz="2800" b="1" dirty="0"/>
              <a:t>结点</a:t>
            </a:r>
            <a:r>
              <a:rPr lang="en-US" altLang="x-none" sz="2800" b="1" dirty="0"/>
              <a:t>a</a:t>
            </a:r>
            <a:r>
              <a:rPr lang="zh-CN" altLang="en-US" sz="2800" b="1" dirty="0">
                <a:latin typeface="宋体" panose="02010600030101010101" pitchFamily="2" charset="-122"/>
              </a:rPr>
              <a:t>的</a:t>
            </a:r>
            <a:r>
              <a:rPr lang="zh-CN" altLang="en-US" sz="2800" b="1" u="sng" dirty="0">
                <a:solidFill>
                  <a:schemeClr val="accent1"/>
                </a:solidFill>
                <a:latin typeface="宋体" panose="02010600030101010101" pitchFamily="2" charset="-122"/>
              </a:rPr>
              <a:t>左孩子</a:t>
            </a:r>
            <a:r>
              <a:rPr lang="zh-CN" altLang="en-US" sz="2800" b="1" u="sng" dirty="0">
                <a:solidFill>
                  <a:schemeClr val="tx2"/>
                </a:solidFill>
                <a:latin typeface="宋体" panose="02010600030101010101" pitchFamily="2" charset="-122"/>
              </a:rPr>
              <a:t>的左子树</a:t>
            </a:r>
            <a:r>
              <a:rPr lang="zh-CN" altLang="en-US" sz="2800" b="1" dirty="0">
                <a:latin typeface="宋体" panose="02010600030101010101" pitchFamily="2" charset="-122"/>
              </a:rPr>
              <a:t>上进行插入，插入使</a:t>
            </a:r>
            <a:r>
              <a:rPr lang="zh-CN" altLang="en-US" sz="2800" b="1" dirty="0"/>
              <a:t>结点</a:t>
            </a:r>
            <a:r>
              <a:rPr lang="en-US" altLang="x-none" sz="2800" b="1" dirty="0"/>
              <a:t>a</a:t>
            </a:r>
            <a:r>
              <a:rPr lang="zh-CN" altLang="en-US" sz="2800" b="1" dirty="0">
                <a:solidFill>
                  <a:schemeClr val="folHlink"/>
                </a:solidFill>
              </a:rPr>
              <a:t>失去</a:t>
            </a:r>
            <a:r>
              <a:rPr lang="zh-CN" altLang="en-US" sz="2800" b="1" dirty="0">
                <a:solidFill>
                  <a:schemeClr val="folHlink"/>
                </a:solidFill>
                <a:latin typeface="宋体" panose="02010600030101010101" pitchFamily="2" charset="-122"/>
              </a:rPr>
              <a:t>平衡</a:t>
            </a:r>
            <a:r>
              <a:rPr lang="zh-CN" altLang="en-US" sz="2800" b="1" dirty="0">
                <a:latin typeface="宋体" panose="02010600030101010101" pitchFamily="2" charset="-122"/>
              </a:rPr>
              <a:t>。</a:t>
            </a:r>
            <a:r>
              <a:rPr lang="en-US" altLang="x-none" sz="2800" b="1" dirty="0"/>
              <a:t>a</a:t>
            </a:r>
            <a:r>
              <a:rPr lang="zh-CN" altLang="en-US" sz="2800" b="1" dirty="0">
                <a:latin typeface="宋体" panose="02010600030101010101" pitchFamily="2" charset="-122"/>
              </a:rPr>
              <a:t>插入前的平衡因子是</a:t>
            </a:r>
            <a:r>
              <a:rPr lang="en-US" altLang="x-none" sz="2800" b="1" dirty="0"/>
              <a:t>1</a:t>
            </a:r>
            <a:r>
              <a:rPr lang="zh-CN" altLang="en-US" sz="2800" b="1" dirty="0">
                <a:latin typeface="宋体" panose="02010600030101010101" pitchFamily="2" charset="-122"/>
              </a:rPr>
              <a:t>，插入</a:t>
            </a:r>
            <a:r>
              <a:rPr lang="zh-CN" altLang="en-US" sz="2800" b="1" dirty="0"/>
              <a:t>后的</a:t>
            </a:r>
            <a:r>
              <a:rPr lang="zh-CN" altLang="en-US" sz="2800" b="1" dirty="0">
                <a:latin typeface="宋体" panose="02010600030101010101" pitchFamily="2" charset="-122"/>
              </a:rPr>
              <a:t>平衡因子是</a:t>
            </a:r>
            <a:r>
              <a:rPr lang="en-US" altLang="x-none" sz="2800" b="1" dirty="0"/>
              <a:t>2</a:t>
            </a:r>
            <a:r>
              <a:rPr lang="zh-CN" altLang="en-US" sz="2800" b="1" dirty="0">
                <a:latin typeface="宋体" panose="02010600030101010101" pitchFamily="2" charset="-122"/>
              </a:rPr>
              <a:t>。设</a:t>
            </a:r>
            <a:r>
              <a:rPr lang="en-US" altLang="x-none" sz="2800" b="1" dirty="0"/>
              <a:t>b</a:t>
            </a:r>
            <a:r>
              <a:rPr lang="zh-CN" altLang="en-US" sz="2800" b="1" dirty="0"/>
              <a:t>是</a:t>
            </a:r>
            <a:r>
              <a:rPr lang="en-US" altLang="x-none" sz="2800" b="1" dirty="0"/>
              <a:t>a</a:t>
            </a:r>
            <a:r>
              <a:rPr lang="zh-CN" altLang="en-US" sz="2800" b="1" dirty="0">
                <a:latin typeface="宋体" panose="02010600030101010101" pitchFamily="2" charset="-122"/>
              </a:rPr>
              <a:t>的左孩子，</a:t>
            </a:r>
            <a:r>
              <a:rPr lang="en-US" altLang="x-none" sz="2800" b="1" dirty="0"/>
              <a:t>b</a:t>
            </a:r>
            <a:r>
              <a:rPr lang="zh-CN" altLang="en-US" sz="2800" b="1" dirty="0">
                <a:latin typeface="宋体" panose="02010600030101010101" pitchFamily="2" charset="-122"/>
              </a:rPr>
              <a:t>在插入前的平衡因子</a:t>
            </a:r>
            <a:r>
              <a:rPr lang="zh-CN" altLang="en-US" sz="2800" b="1" dirty="0">
                <a:solidFill>
                  <a:schemeClr val="accent1"/>
                </a:solidFill>
                <a:latin typeface="宋体" panose="02010600030101010101" pitchFamily="2" charset="-122"/>
              </a:rPr>
              <a:t>只能是</a:t>
            </a:r>
            <a:r>
              <a:rPr lang="en-US" altLang="x-none" sz="2800" b="1" dirty="0">
                <a:solidFill>
                  <a:schemeClr val="accent1"/>
                </a:solidFill>
              </a:rPr>
              <a:t>0</a:t>
            </a:r>
            <a:r>
              <a:rPr lang="zh-CN" altLang="en-US" sz="2800" b="1" dirty="0">
                <a:latin typeface="宋体" panose="02010600030101010101" pitchFamily="2" charset="-122"/>
              </a:rPr>
              <a:t>，插入后的平衡因子是</a:t>
            </a:r>
            <a:r>
              <a:rPr lang="en-US" altLang="x-none" sz="2800" b="1" dirty="0"/>
              <a:t>1(</a:t>
            </a:r>
            <a:r>
              <a:rPr lang="zh-CN" altLang="en-US" sz="2800" b="1" dirty="0"/>
              <a:t>否则</a:t>
            </a:r>
            <a:r>
              <a:rPr lang="en-US" altLang="x-none" sz="2800" b="1" dirty="0"/>
              <a:t>b</a:t>
            </a:r>
            <a:r>
              <a:rPr lang="zh-CN" altLang="en-US" sz="2800" b="1" dirty="0"/>
              <a:t>就是</a:t>
            </a:r>
            <a:r>
              <a:rPr lang="zh-CN" altLang="en-US" sz="2800" b="1" dirty="0">
                <a:solidFill>
                  <a:schemeClr val="folHlink"/>
                </a:solidFill>
                <a:latin typeface="宋体" panose="02010600030101010101" pitchFamily="2" charset="-122"/>
              </a:rPr>
              <a:t>失衡结点</a:t>
            </a:r>
            <a:r>
              <a:rPr lang="en-US" altLang="x-none" sz="2800" b="1" dirty="0"/>
              <a:t>)</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sz="3600" b="1" dirty="0">
                <a:solidFill>
                  <a:schemeClr val="folHlink"/>
                </a:solidFill>
              </a:rPr>
              <a:t>⑵ </a:t>
            </a:r>
            <a:r>
              <a:rPr lang="zh-CN" altLang="en-US" sz="3600" b="1" dirty="0">
                <a:solidFill>
                  <a:schemeClr val="folHlink"/>
                </a:solidFill>
                <a:ea typeface="楷体_GB2312" pitchFamily="1" charset="-122"/>
              </a:rPr>
              <a:t>平衡化旋转方法</a:t>
            </a:r>
            <a:endParaRPr lang="zh-CN" altLang="en-US" sz="3600" b="1" dirty="0">
              <a:solidFill>
                <a:schemeClr val="folHlink"/>
              </a:solidFill>
              <a:ea typeface="楷体_GB2312" pitchFamily="1" charset="-122"/>
            </a:endParaRPr>
          </a:p>
          <a:p>
            <a:pPr marL="0" indent="0">
              <a:lnSpc>
                <a:spcPct val="110000"/>
              </a:lnSpc>
              <a:buNone/>
            </a:pPr>
            <a:r>
              <a:rPr lang="zh-CN" altLang="en-US" sz="2800" b="1" dirty="0"/>
              <a:t>       通过顺时针旋转操作实现，如图</a:t>
            </a:r>
            <a:r>
              <a:rPr lang="en-US" altLang="x-none" sz="2800" b="1" dirty="0"/>
              <a:t>9-7</a:t>
            </a:r>
            <a:r>
              <a:rPr lang="zh-CN" altLang="en-US" sz="2800" b="1" dirty="0"/>
              <a:t>所示。</a:t>
            </a:r>
            <a:endParaRPr lang="zh-CN" altLang="en-US" sz="2800" b="1" dirty="0"/>
          </a:p>
        </p:txBody>
      </p:sp>
      <p:sp>
        <p:nvSpPr>
          <p:cNvPr id="611331" name="矩形 657411"/>
          <p:cNvSpPr/>
          <p:nvPr/>
        </p:nvSpPr>
        <p:spPr>
          <a:xfrm>
            <a:off x="1676400" y="188913"/>
            <a:ext cx="8812213" cy="1511300"/>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en-US" altLang="zh-CN" sz="2800" b="1">
                <a:latin typeface="宋体" panose="02010600030101010101" pitchFamily="2" charset="-122"/>
                <a:ea typeface="宋体" panose="02010600030101010101" pitchFamily="2" charset="-122"/>
              </a:rPr>
              <a:t>    </a:t>
            </a:r>
            <a:r>
              <a:rPr lang="zh-CN" altLang="en-US" sz="2800" b="1">
                <a:latin typeface="宋体" panose="02010600030101010101" pitchFamily="2" charset="-122"/>
                <a:ea typeface="宋体" panose="02010600030101010101" pitchFamily="2" charset="-122"/>
              </a:rPr>
              <a:t>沿着插入结点上行到根结点就能找到某些结点，这些</a:t>
            </a:r>
            <a:r>
              <a:rPr lang="zh-CN" altLang="en-US" sz="2800" b="1">
                <a:solidFill>
                  <a:schemeClr val="tx2"/>
                </a:solidFill>
                <a:latin typeface="宋体" panose="02010600030101010101" pitchFamily="2" charset="-122"/>
                <a:ea typeface="宋体" panose="02010600030101010101" pitchFamily="2" charset="-122"/>
              </a:rPr>
              <a:t>结点的平衡因子和子树深度都会发生变化</a:t>
            </a:r>
            <a:r>
              <a:rPr lang="zh-CN" altLang="en-US" sz="2800" b="1">
                <a:latin typeface="宋体" panose="02010600030101010101" pitchFamily="2" charset="-122"/>
                <a:ea typeface="宋体" panose="02010600030101010101" pitchFamily="2" charset="-122"/>
              </a:rPr>
              <a:t>，这样的结点称为</a:t>
            </a:r>
            <a:r>
              <a:rPr lang="zh-CN" altLang="en-US" sz="2800" b="1">
                <a:solidFill>
                  <a:schemeClr val="folHlink"/>
                </a:solidFill>
                <a:latin typeface="宋体" panose="02010600030101010101" pitchFamily="2" charset="-122"/>
                <a:ea typeface="宋体" panose="02010600030101010101" pitchFamily="2" charset="-122"/>
              </a:rPr>
              <a:t>失衡结点</a:t>
            </a:r>
            <a:r>
              <a:rPr lang="zh-CN" altLang="en-US" sz="2800" b="1">
                <a:latin typeface="宋体" panose="02010600030101010101" pitchFamily="2" charset="-122"/>
                <a:ea typeface="宋体" panose="02010600030101010101" pitchFamily="2" charset="-122"/>
              </a:rPr>
              <a:t>。</a:t>
            </a:r>
            <a:endParaRPr lang="zh-CN" altLang="en-US" sz="2800" b="1">
              <a:latin typeface="宋体" panose="02010600030101010101" pitchFamily="2" charset="-122"/>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2353" name="文本占位符 658433"/>
          <p:cNvSpPr>
            <a:spLocks noGrp="1"/>
          </p:cNvSpPr>
          <p:nvPr>
            <p:ph idx="1"/>
          </p:nvPr>
        </p:nvSpPr>
        <p:spPr>
          <a:xfrm>
            <a:off x="1676400" y="134938"/>
            <a:ext cx="8812213" cy="3438525"/>
          </a:xfrm>
        </p:spPr>
        <p:txBody>
          <a:bodyPr anchor="t"/>
          <a:p>
            <a:pPr marL="0" indent="0">
              <a:lnSpc>
                <a:spcPct val="110000"/>
              </a:lnSpc>
              <a:buNone/>
            </a:pPr>
            <a:r>
              <a:rPr lang="zh-CN" altLang="en-US" sz="2800" b="1" dirty="0"/>
              <a:t>         用</a:t>
            </a:r>
            <a:r>
              <a:rPr lang="en-US" altLang="x-none" sz="2800" b="1" dirty="0">
                <a:solidFill>
                  <a:schemeClr val="accent1"/>
                </a:solidFill>
              </a:rPr>
              <a:t>b</a:t>
            </a:r>
            <a:r>
              <a:rPr lang="zh-CN" altLang="en-US" sz="2800" b="1" dirty="0">
                <a:solidFill>
                  <a:schemeClr val="accent1"/>
                </a:solidFill>
              </a:rPr>
              <a:t>取代</a:t>
            </a:r>
            <a:r>
              <a:rPr lang="en-US" altLang="x-none" sz="2800" b="1" dirty="0">
                <a:solidFill>
                  <a:schemeClr val="accent1"/>
                </a:solidFill>
              </a:rPr>
              <a:t>a</a:t>
            </a:r>
            <a:r>
              <a:rPr lang="zh-CN" altLang="en-US" sz="2800" b="1" dirty="0">
                <a:solidFill>
                  <a:schemeClr val="accent1"/>
                </a:solidFill>
              </a:rPr>
              <a:t>的位置</a:t>
            </a:r>
            <a:r>
              <a:rPr lang="zh-CN" altLang="en-US" sz="2800" b="1" dirty="0"/>
              <a:t>，</a:t>
            </a:r>
            <a:r>
              <a:rPr lang="en-US" altLang="x-none" sz="2800" b="1" dirty="0">
                <a:solidFill>
                  <a:schemeClr val="tx2"/>
                </a:solidFill>
              </a:rPr>
              <a:t>a</a:t>
            </a:r>
            <a:r>
              <a:rPr lang="zh-CN" altLang="en-US" sz="2800" b="1" dirty="0">
                <a:solidFill>
                  <a:schemeClr val="tx2"/>
                </a:solidFill>
              </a:rPr>
              <a:t>成为</a:t>
            </a:r>
            <a:r>
              <a:rPr lang="en-US" altLang="x-none" sz="2800" b="1" dirty="0">
                <a:solidFill>
                  <a:schemeClr val="tx2"/>
                </a:solidFill>
              </a:rPr>
              <a:t>b</a:t>
            </a:r>
            <a:r>
              <a:rPr lang="zh-CN" altLang="en-US" sz="2800" b="1" dirty="0">
                <a:solidFill>
                  <a:schemeClr val="tx2"/>
                </a:solidFill>
              </a:rPr>
              <a:t>的右子树的根结点</a:t>
            </a:r>
            <a:r>
              <a:rPr lang="zh-CN" altLang="en-US" sz="2800" b="1" dirty="0"/>
              <a:t>，</a:t>
            </a:r>
            <a:r>
              <a:rPr lang="en-US" altLang="x-none" sz="2800" b="1" dirty="0">
                <a:solidFill>
                  <a:schemeClr val="tx2"/>
                </a:solidFill>
              </a:rPr>
              <a:t>b</a:t>
            </a:r>
            <a:r>
              <a:rPr lang="zh-CN" altLang="en-US" sz="2800" b="1" dirty="0">
                <a:solidFill>
                  <a:schemeClr val="tx2"/>
                </a:solidFill>
              </a:rPr>
              <a:t>原来的右子树作为</a:t>
            </a:r>
            <a:r>
              <a:rPr lang="en-US" altLang="x-none" sz="2800" b="1" dirty="0">
                <a:solidFill>
                  <a:schemeClr val="tx2"/>
                </a:solidFill>
              </a:rPr>
              <a:t>a</a:t>
            </a:r>
            <a:r>
              <a:rPr lang="zh-CN" altLang="en-US" sz="2800" b="1" dirty="0">
                <a:solidFill>
                  <a:schemeClr val="tx2"/>
                </a:solidFill>
              </a:rPr>
              <a:t>的左子树</a:t>
            </a:r>
            <a:r>
              <a:rPr lang="zh-CN" altLang="en-US" sz="2800" b="1" dirty="0"/>
              <a:t>。</a:t>
            </a:r>
            <a:endParaRPr lang="zh-CN" altLang="en-US" sz="2800" b="1" dirty="0"/>
          </a:p>
          <a:p>
            <a:pPr marL="0" indent="0">
              <a:lnSpc>
                <a:spcPct val="110000"/>
              </a:lnSpc>
              <a:buNone/>
            </a:pPr>
            <a:r>
              <a:rPr lang="zh-CN" altLang="en-US" sz="3600" b="1" dirty="0">
                <a:solidFill>
                  <a:schemeClr val="folHlink"/>
                </a:solidFill>
                <a:latin typeface="宋体" panose="02010600030101010101" pitchFamily="2" charset="-122"/>
              </a:rPr>
              <a:t>⑶ </a:t>
            </a:r>
            <a:r>
              <a:rPr lang="zh-CN" altLang="en-US" sz="3600" b="1" dirty="0">
                <a:solidFill>
                  <a:schemeClr val="folHlink"/>
                </a:solidFill>
                <a:latin typeface="楷体_GB2312" pitchFamily="1" charset="-122"/>
                <a:ea typeface="楷体_GB2312" pitchFamily="1" charset="-122"/>
              </a:rPr>
              <a:t>插入后各结点的平衡因子分析</a:t>
            </a:r>
            <a:endParaRPr lang="zh-CN" altLang="en-US" sz="3600" b="1" dirty="0">
              <a:solidFill>
                <a:schemeClr val="folHlink"/>
              </a:solidFill>
              <a:latin typeface="楷体_GB2312" pitchFamily="1" charset="-122"/>
              <a:ea typeface="楷体_GB2312" pitchFamily="1" charset="-122"/>
            </a:endParaRPr>
          </a:p>
          <a:p>
            <a:pPr marL="355600" lvl="1" indent="0">
              <a:lnSpc>
                <a:spcPct val="110000"/>
              </a:lnSpc>
              <a:buNone/>
            </a:pPr>
            <a:r>
              <a:rPr lang="zh-CN" altLang="en-US" sz="3200" b="1" dirty="0">
                <a:solidFill>
                  <a:schemeClr val="folHlink"/>
                </a:solidFill>
              </a:rPr>
              <a:t>① 旋转前的平衡因子</a:t>
            </a:r>
            <a:endParaRPr lang="zh-CN" altLang="en-US" sz="3200" b="1" dirty="0">
              <a:solidFill>
                <a:schemeClr val="folHlink"/>
              </a:solidFill>
            </a:endParaRPr>
          </a:p>
          <a:p>
            <a:pPr marL="355600" lvl="1" indent="0">
              <a:lnSpc>
                <a:spcPct val="110000"/>
              </a:lnSpc>
              <a:buNone/>
            </a:pPr>
            <a:r>
              <a:rPr lang="zh-CN" altLang="en-US" b="1" dirty="0"/>
              <a:t>设插入后</a:t>
            </a:r>
            <a:r>
              <a:rPr lang="en-US" altLang="x-none" b="1" dirty="0"/>
              <a:t>b</a:t>
            </a:r>
            <a:r>
              <a:rPr lang="zh-CN" altLang="en-US" b="1" dirty="0"/>
              <a:t>的左子树的深度为</a:t>
            </a:r>
            <a:r>
              <a:rPr lang="en-US" altLang="x-none" b="1" dirty="0"/>
              <a:t>H</a:t>
            </a:r>
            <a:r>
              <a:rPr lang="en-US" altLang="x-none" b="1" baseline="-20000" dirty="0"/>
              <a:t>bL</a:t>
            </a:r>
            <a:r>
              <a:rPr lang="zh-CN" altLang="en-US" b="1" dirty="0"/>
              <a:t>，则其右子树的深度为</a:t>
            </a:r>
            <a:r>
              <a:rPr lang="en-US" altLang="x-none" b="1" dirty="0"/>
              <a:t>H</a:t>
            </a:r>
            <a:r>
              <a:rPr lang="en-US" altLang="x-none" b="1" baseline="-20000" dirty="0"/>
              <a:t>bL</a:t>
            </a:r>
            <a:r>
              <a:rPr lang="en-US" altLang="x-none" b="1" dirty="0"/>
              <a:t>-1</a:t>
            </a:r>
            <a:r>
              <a:rPr lang="zh-CN" altLang="en-US" b="1" dirty="0"/>
              <a:t>； </a:t>
            </a:r>
            <a:r>
              <a:rPr lang="en-US" altLang="x-none" b="1" dirty="0"/>
              <a:t>a</a:t>
            </a:r>
            <a:r>
              <a:rPr lang="zh-CN" altLang="en-US" b="1" dirty="0"/>
              <a:t>的左子树的深度为</a:t>
            </a:r>
            <a:r>
              <a:rPr lang="en-US" altLang="x-none" b="1" dirty="0"/>
              <a:t>H</a:t>
            </a:r>
            <a:r>
              <a:rPr lang="en-US" altLang="x-none" b="1" baseline="-20000" dirty="0"/>
              <a:t>bL</a:t>
            </a:r>
            <a:r>
              <a:rPr lang="en-US" altLang="x-none" b="1" dirty="0"/>
              <a:t>+1</a:t>
            </a:r>
            <a:r>
              <a:rPr lang="zh-CN" altLang="en-US" b="1" dirty="0"/>
              <a:t>。</a:t>
            </a:r>
            <a:endParaRPr lang="zh-CN" altLang="en-US" b="1" dirty="0"/>
          </a:p>
        </p:txBody>
      </p:sp>
      <p:grpSp>
        <p:nvGrpSpPr>
          <p:cNvPr id="612354" name="组合 658434"/>
          <p:cNvGrpSpPr/>
          <p:nvPr/>
        </p:nvGrpSpPr>
        <p:grpSpPr>
          <a:xfrm>
            <a:off x="5303838" y="3789363"/>
            <a:ext cx="5040312" cy="2824162"/>
            <a:chOff x="0" y="0"/>
            <a:chExt cx="3175" cy="1779"/>
          </a:xfrm>
        </p:grpSpPr>
        <p:grpSp>
          <p:nvGrpSpPr>
            <p:cNvPr id="612355" name="组合 658435"/>
            <p:cNvGrpSpPr/>
            <p:nvPr/>
          </p:nvGrpSpPr>
          <p:grpSpPr>
            <a:xfrm>
              <a:off x="0" y="120"/>
              <a:ext cx="1255" cy="1432"/>
              <a:chOff x="0" y="0"/>
              <a:chExt cx="1255" cy="1432"/>
            </a:xfrm>
          </p:grpSpPr>
          <p:sp>
            <p:nvSpPr>
              <p:cNvPr id="612356" name="椭圆 658436"/>
              <p:cNvSpPr/>
              <p:nvPr/>
            </p:nvSpPr>
            <p:spPr>
              <a:xfrm>
                <a:off x="672" y="0"/>
                <a:ext cx="295" cy="295"/>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800" dirty="0">
                    <a:latin typeface="Times New Roman" panose="02020603050405020304" pitchFamily="2" charset="0"/>
                    <a:ea typeface="宋体" panose="02010600030101010101" pitchFamily="2" charset="-122"/>
                  </a:rPr>
                  <a:t>a</a:t>
                </a:r>
                <a:endParaRPr lang="en-US" altLang="x-none" sz="2800" dirty="0">
                  <a:latin typeface="Times New Roman" panose="02020603050405020304" pitchFamily="2" charset="0"/>
                  <a:ea typeface="宋体" panose="02010600030101010101" pitchFamily="2" charset="-122"/>
                </a:endParaRPr>
              </a:p>
            </p:txBody>
          </p:sp>
          <p:sp>
            <p:nvSpPr>
              <p:cNvPr id="612357" name="椭圆 658437"/>
              <p:cNvSpPr/>
              <p:nvPr/>
            </p:nvSpPr>
            <p:spPr>
              <a:xfrm>
                <a:off x="352" y="497"/>
                <a:ext cx="295" cy="295"/>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800" dirty="0">
                    <a:latin typeface="Times New Roman" panose="02020603050405020304" pitchFamily="2" charset="0"/>
                    <a:ea typeface="宋体" panose="02010600030101010101" pitchFamily="2" charset="-122"/>
                  </a:rPr>
                  <a:t>b</a:t>
                </a:r>
                <a:endParaRPr lang="en-US" altLang="x-none" sz="2800" dirty="0">
                  <a:latin typeface="Times New Roman" panose="02020603050405020304" pitchFamily="2" charset="0"/>
                  <a:ea typeface="宋体" panose="02010600030101010101" pitchFamily="2" charset="-122"/>
                </a:endParaRPr>
              </a:p>
            </p:txBody>
          </p:sp>
          <p:sp>
            <p:nvSpPr>
              <p:cNvPr id="612358" name="矩形 658438"/>
              <p:cNvSpPr/>
              <p:nvPr/>
            </p:nvSpPr>
            <p:spPr>
              <a:xfrm>
                <a:off x="592" y="1008"/>
                <a:ext cx="295" cy="408"/>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bR</a:t>
                </a:r>
                <a:endParaRPr lang="en-US" altLang="x-none" sz="2400" dirty="0">
                  <a:latin typeface="Times New Roman" panose="02020603050405020304" pitchFamily="2" charset="0"/>
                  <a:ea typeface="宋体" panose="02010600030101010101" pitchFamily="2" charset="-122"/>
                </a:endParaRPr>
              </a:p>
            </p:txBody>
          </p:sp>
          <p:sp>
            <p:nvSpPr>
              <p:cNvPr id="612359" name="矩形 658439"/>
              <p:cNvSpPr/>
              <p:nvPr/>
            </p:nvSpPr>
            <p:spPr>
              <a:xfrm>
                <a:off x="960" y="504"/>
                <a:ext cx="295" cy="408"/>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aR</a:t>
                </a:r>
                <a:endParaRPr lang="en-US" altLang="x-none" sz="2400" dirty="0">
                  <a:latin typeface="Times New Roman" panose="02020603050405020304" pitchFamily="2" charset="0"/>
                  <a:ea typeface="宋体" panose="02010600030101010101" pitchFamily="2" charset="-122"/>
                </a:endParaRPr>
              </a:p>
            </p:txBody>
          </p:sp>
          <p:grpSp>
            <p:nvGrpSpPr>
              <p:cNvPr id="612360" name="组合 658440"/>
              <p:cNvGrpSpPr/>
              <p:nvPr/>
            </p:nvGrpSpPr>
            <p:grpSpPr>
              <a:xfrm>
                <a:off x="0" y="1001"/>
                <a:ext cx="296" cy="431"/>
                <a:chOff x="0" y="0"/>
                <a:chExt cx="296" cy="431"/>
              </a:xfrm>
            </p:grpSpPr>
            <p:sp>
              <p:nvSpPr>
                <p:cNvPr id="612361" name="矩形 658441"/>
                <p:cNvSpPr/>
                <p:nvPr/>
              </p:nvSpPr>
              <p:spPr>
                <a:xfrm>
                  <a:off x="1" y="0"/>
                  <a:ext cx="295" cy="431"/>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bL</a:t>
                  </a:r>
                  <a:endParaRPr lang="en-US" altLang="x-none" sz="2400" dirty="0">
                    <a:latin typeface="Times New Roman" panose="02020603050405020304" pitchFamily="2" charset="0"/>
                    <a:ea typeface="宋体" panose="02010600030101010101" pitchFamily="2" charset="-122"/>
                  </a:endParaRPr>
                </a:p>
                <a:p>
                  <a:pPr algn="ctr"/>
                  <a:r>
                    <a:rPr lang="en-US" altLang="x-none" sz="2400" dirty="0">
                      <a:latin typeface="Times New Roman" panose="02020603050405020304" pitchFamily="2" charset="0"/>
                      <a:ea typeface="宋体" panose="02010600030101010101" pitchFamily="2" charset="-122"/>
                    </a:rPr>
                    <a:t>x</a:t>
                  </a:r>
                  <a:endParaRPr lang="en-US" altLang="x-none" sz="2400" dirty="0">
                    <a:latin typeface="Times New Roman" panose="02020603050405020304" pitchFamily="2" charset="0"/>
                    <a:ea typeface="宋体" panose="02010600030101010101" pitchFamily="2" charset="-122"/>
                  </a:endParaRPr>
                </a:p>
              </p:txBody>
            </p:sp>
            <p:sp>
              <p:nvSpPr>
                <p:cNvPr id="612362" name="直接连接符 658442"/>
                <p:cNvSpPr/>
                <p:nvPr/>
              </p:nvSpPr>
              <p:spPr>
                <a:xfrm>
                  <a:off x="0" y="240"/>
                  <a:ext cx="295" cy="0"/>
                </a:xfrm>
                <a:prstGeom prst="line">
                  <a:avLst/>
                </a:prstGeom>
                <a:ln w="9525" cap="flat" cmpd="sng">
                  <a:solidFill>
                    <a:schemeClr val="tx1"/>
                  </a:solidFill>
                  <a:prstDash val="solid"/>
                  <a:round/>
                  <a:headEnd type="none" w="med" len="med"/>
                  <a:tailEnd type="none" w="med" len="med"/>
                </a:ln>
              </p:spPr>
            </p:sp>
          </p:grpSp>
          <p:sp>
            <p:nvSpPr>
              <p:cNvPr id="612363" name="直接连接符 658443"/>
              <p:cNvSpPr/>
              <p:nvPr/>
            </p:nvSpPr>
            <p:spPr>
              <a:xfrm flipH="1">
                <a:off x="496" y="264"/>
                <a:ext cx="240" cy="240"/>
              </a:xfrm>
              <a:prstGeom prst="line">
                <a:avLst/>
              </a:prstGeom>
              <a:ln w="19050" cap="flat" cmpd="sng">
                <a:solidFill>
                  <a:schemeClr val="tx1"/>
                </a:solidFill>
                <a:prstDash val="solid"/>
                <a:round/>
                <a:headEnd type="none" w="med" len="med"/>
                <a:tailEnd type="none" w="med" len="med"/>
              </a:ln>
            </p:spPr>
          </p:sp>
          <p:sp>
            <p:nvSpPr>
              <p:cNvPr id="612364" name="直接连接符 658444"/>
              <p:cNvSpPr/>
              <p:nvPr/>
            </p:nvSpPr>
            <p:spPr>
              <a:xfrm>
                <a:off x="920" y="264"/>
                <a:ext cx="192" cy="240"/>
              </a:xfrm>
              <a:prstGeom prst="line">
                <a:avLst/>
              </a:prstGeom>
              <a:ln w="19050" cap="flat" cmpd="sng">
                <a:solidFill>
                  <a:schemeClr val="tx1"/>
                </a:solidFill>
                <a:prstDash val="solid"/>
                <a:round/>
                <a:headEnd type="none" w="med" len="med"/>
                <a:tailEnd type="none" w="med" len="med"/>
              </a:ln>
            </p:spPr>
          </p:sp>
          <p:sp>
            <p:nvSpPr>
              <p:cNvPr id="612365" name="直接连接符 658445"/>
              <p:cNvSpPr/>
              <p:nvPr/>
            </p:nvSpPr>
            <p:spPr>
              <a:xfrm flipH="1">
                <a:off x="160" y="752"/>
                <a:ext cx="240" cy="240"/>
              </a:xfrm>
              <a:prstGeom prst="line">
                <a:avLst/>
              </a:prstGeom>
              <a:ln w="19050" cap="flat" cmpd="sng">
                <a:solidFill>
                  <a:schemeClr val="tx1"/>
                </a:solidFill>
                <a:prstDash val="solid"/>
                <a:round/>
                <a:headEnd type="none" w="med" len="med"/>
                <a:tailEnd type="none" w="med" len="med"/>
              </a:ln>
            </p:spPr>
          </p:sp>
          <p:sp>
            <p:nvSpPr>
              <p:cNvPr id="612366" name="直接连接符 658446"/>
              <p:cNvSpPr/>
              <p:nvPr/>
            </p:nvSpPr>
            <p:spPr>
              <a:xfrm>
                <a:off x="576" y="768"/>
                <a:ext cx="192" cy="240"/>
              </a:xfrm>
              <a:prstGeom prst="line">
                <a:avLst/>
              </a:prstGeom>
              <a:ln w="19050" cap="flat" cmpd="sng">
                <a:solidFill>
                  <a:schemeClr val="tx1"/>
                </a:solidFill>
                <a:prstDash val="solid"/>
                <a:round/>
                <a:headEnd type="none" w="med" len="med"/>
                <a:tailEnd type="none" w="med" len="med"/>
              </a:ln>
            </p:spPr>
          </p:sp>
        </p:grpSp>
        <p:grpSp>
          <p:nvGrpSpPr>
            <p:cNvPr id="612367" name="组合 658447"/>
            <p:cNvGrpSpPr/>
            <p:nvPr/>
          </p:nvGrpSpPr>
          <p:grpSpPr>
            <a:xfrm>
              <a:off x="1937" y="0"/>
              <a:ext cx="1231" cy="1416"/>
              <a:chOff x="0" y="0"/>
              <a:chExt cx="1231" cy="1416"/>
            </a:xfrm>
          </p:grpSpPr>
          <p:sp>
            <p:nvSpPr>
              <p:cNvPr id="612368" name="椭圆 658448"/>
              <p:cNvSpPr/>
              <p:nvPr/>
            </p:nvSpPr>
            <p:spPr>
              <a:xfrm>
                <a:off x="648" y="496"/>
                <a:ext cx="295" cy="295"/>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800" dirty="0">
                    <a:latin typeface="Times New Roman" panose="02020603050405020304" pitchFamily="2" charset="0"/>
                    <a:ea typeface="宋体" panose="02010600030101010101" pitchFamily="2" charset="-122"/>
                  </a:rPr>
                  <a:t>a</a:t>
                </a:r>
                <a:endParaRPr lang="en-US" altLang="x-none" sz="2800" dirty="0">
                  <a:latin typeface="Times New Roman" panose="02020603050405020304" pitchFamily="2" charset="0"/>
                  <a:ea typeface="宋体" panose="02010600030101010101" pitchFamily="2" charset="-122"/>
                </a:endParaRPr>
              </a:p>
            </p:txBody>
          </p:sp>
          <p:sp>
            <p:nvSpPr>
              <p:cNvPr id="612369" name="椭圆 658449"/>
              <p:cNvSpPr/>
              <p:nvPr/>
            </p:nvSpPr>
            <p:spPr>
              <a:xfrm>
                <a:off x="328" y="0"/>
                <a:ext cx="295" cy="295"/>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800" dirty="0">
                    <a:latin typeface="Times New Roman" panose="02020603050405020304" pitchFamily="2" charset="0"/>
                    <a:ea typeface="宋体" panose="02010600030101010101" pitchFamily="2" charset="-122"/>
                  </a:rPr>
                  <a:t>b</a:t>
                </a:r>
                <a:endParaRPr lang="en-US" altLang="x-none" sz="2800" dirty="0">
                  <a:latin typeface="Times New Roman" panose="02020603050405020304" pitchFamily="2" charset="0"/>
                  <a:ea typeface="宋体" panose="02010600030101010101" pitchFamily="2" charset="-122"/>
                </a:endParaRPr>
              </a:p>
            </p:txBody>
          </p:sp>
          <p:sp>
            <p:nvSpPr>
              <p:cNvPr id="612370" name="矩形 658450"/>
              <p:cNvSpPr/>
              <p:nvPr/>
            </p:nvSpPr>
            <p:spPr>
              <a:xfrm>
                <a:off x="328" y="1008"/>
                <a:ext cx="295" cy="408"/>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bR</a:t>
                </a:r>
                <a:endParaRPr lang="en-US" altLang="x-none" sz="2400" dirty="0">
                  <a:latin typeface="Times New Roman" panose="02020603050405020304" pitchFamily="2" charset="0"/>
                  <a:ea typeface="宋体" panose="02010600030101010101" pitchFamily="2" charset="-122"/>
                </a:endParaRPr>
              </a:p>
            </p:txBody>
          </p:sp>
          <p:sp>
            <p:nvSpPr>
              <p:cNvPr id="612371" name="矩形 658451"/>
              <p:cNvSpPr/>
              <p:nvPr/>
            </p:nvSpPr>
            <p:spPr>
              <a:xfrm>
                <a:off x="936" y="1000"/>
                <a:ext cx="295" cy="408"/>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aR</a:t>
                </a:r>
                <a:endParaRPr lang="en-US" altLang="x-none" sz="2400" dirty="0">
                  <a:latin typeface="Times New Roman" panose="02020603050405020304" pitchFamily="2" charset="0"/>
                  <a:ea typeface="宋体" panose="02010600030101010101" pitchFamily="2" charset="-122"/>
                </a:endParaRPr>
              </a:p>
            </p:txBody>
          </p:sp>
          <p:grpSp>
            <p:nvGrpSpPr>
              <p:cNvPr id="612372" name="组合 658452"/>
              <p:cNvGrpSpPr/>
              <p:nvPr/>
            </p:nvGrpSpPr>
            <p:grpSpPr>
              <a:xfrm>
                <a:off x="0" y="521"/>
                <a:ext cx="296" cy="431"/>
                <a:chOff x="0" y="0"/>
                <a:chExt cx="296" cy="431"/>
              </a:xfrm>
            </p:grpSpPr>
            <p:sp>
              <p:nvSpPr>
                <p:cNvPr id="612373" name="矩形 658453"/>
                <p:cNvSpPr/>
                <p:nvPr/>
              </p:nvSpPr>
              <p:spPr>
                <a:xfrm>
                  <a:off x="1" y="0"/>
                  <a:ext cx="295" cy="431"/>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bL</a:t>
                  </a:r>
                  <a:endParaRPr lang="en-US" altLang="x-none" sz="2400" dirty="0">
                    <a:latin typeface="Times New Roman" panose="02020603050405020304" pitchFamily="2" charset="0"/>
                    <a:ea typeface="宋体" panose="02010600030101010101" pitchFamily="2" charset="-122"/>
                  </a:endParaRPr>
                </a:p>
                <a:p>
                  <a:pPr algn="ctr"/>
                  <a:r>
                    <a:rPr lang="en-US" altLang="x-none" sz="2400" dirty="0">
                      <a:latin typeface="Times New Roman" panose="02020603050405020304" pitchFamily="2" charset="0"/>
                      <a:ea typeface="宋体" panose="02010600030101010101" pitchFamily="2" charset="-122"/>
                    </a:rPr>
                    <a:t>x</a:t>
                  </a:r>
                  <a:endParaRPr lang="en-US" altLang="x-none" sz="2400" dirty="0">
                    <a:latin typeface="Times New Roman" panose="02020603050405020304" pitchFamily="2" charset="0"/>
                    <a:ea typeface="宋体" panose="02010600030101010101" pitchFamily="2" charset="-122"/>
                  </a:endParaRPr>
                </a:p>
              </p:txBody>
            </p:sp>
            <p:sp>
              <p:nvSpPr>
                <p:cNvPr id="612374" name="直接连接符 658454"/>
                <p:cNvSpPr/>
                <p:nvPr/>
              </p:nvSpPr>
              <p:spPr>
                <a:xfrm>
                  <a:off x="0" y="240"/>
                  <a:ext cx="295" cy="0"/>
                </a:xfrm>
                <a:prstGeom prst="line">
                  <a:avLst/>
                </a:prstGeom>
                <a:ln w="9525" cap="flat" cmpd="sng">
                  <a:solidFill>
                    <a:schemeClr val="tx1"/>
                  </a:solidFill>
                  <a:prstDash val="solid"/>
                  <a:round/>
                  <a:headEnd type="none" w="med" len="med"/>
                  <a:tailEnd type="none" w="med" len="med"/>
                </a:ln>
              </p:spPr>
            </p:sp>
          </p:grpSp>
          <p:sp>
            <p:nvSpPr>
              <p:cNvPr id="612375" name="直接连接符 658455"/>
              <p:cNvSpPr/>
              <p:nvPr/>
            </p:nvSpPr>
            <p:spPr>
              <a:xfrm flipH="1">
                <a:off x="472" y="760"/>
                <a:ext cx="240" cy="240"/>
              </a:xfrm>
              <a:prstGeom prst="line">
                <a:avLst/>
              </a:prstGeom>
              <a:ln w="19050" cap="flat" cmpd="sng">
                <a:solidFill>
                  <a:schemeClr val="tx1"/>
                </a:solidFill>
                <a:prstDash val="solid"/>
                <a:round/>
                <a:headEnd type="none" w="med" len="med"/>
                <a:tailEnd type="none" w="med" len="med"/>
              </a:ln>
            </p:spPr>
          </p:sp>
          <p:sp>
            <p:nvSpPr>
              <p:cNvPr id="612376" name="直接连接符 658456"/>
              <p:cNvSpPr/>
              <p:nvPr/>
            </p:nvSpPr>
            <p:spPr>
              <a:xfrm>
                <a:off x="896" y="760"/>
                <a:ext cx="192" cy="240"/>
              </a:xfrm>
              <a:prstGeom prst="line">
                <a:avLst/>
              </a:prstGeom>
              <a:ln w="19050" cap="flat" cmpd="sng">
                <a:solidFill>
                  <a:schemeClr val="tx1"/>
                </a:solidFill>
                <a:prstDash val="solid"/>
                <a:round/>
                <a:headEnd type="none" w="med" len="med"/>
                <a:tailEnd type="none" w="med" len="med"/>
              </a:ln>
            </p:spPr>
          </p:sp>
          <p:sp>
            <p:nvSpPr>
              <p:cNvPr id="612377" name="直接连接符 658457"/>
              <p:cNvSpPr/>
              <p:nvPr/>
            </p:nvSpPr>
            <p:spPr>
              <a:xfrm flipH="1">
                <a:off x="160" y="272"/>
                <a:ext cx="240" cy="240"/>
              </a:xfrm>
              <a:prstGeom prst="line">
                <a:avLst/>
              </a:prstGeom>
              <a:ln w="19050" cap="flat" cmpd="sng">
                <a:solidFill>
                  <a:schemeClr val="tx1"/>
                </a:solidFill>
                <a:prstDash val="solid"/>
                <a:round/>
                <a:headEnd type="none" w="med" len="med"/>
                <a:tailEnd type="none" w="med" len="med"/>
              </a:ln>
            </p:spPr>
          </p:sp>
          <p:sp>
            <p:nvSpPr>
              <p:cNvPr id="612378" name="直接连接符 658458"/>
              <p:cNvSpPr/>
              <p:nvPr/>
            </p:nvSpPr>
            <p:spPr>
              <a:xfrm>
                <a:off x="560" y="264"/>
                <a:ext cx="192" cy="240"/>
              </a:xfrm>
              <a:prstGeom prst="line">
                <a:avLst/>
              </a:prstGeom>
              <a:ln w="19050" cap="flat" cmpd="sng">
                <a:solidFill>
                  <a:schemeClr val="tx1"/>
                </a:solidFill>
                <a:prstDash val="solid"/>
                <a:round/>
                <a:headEnd type="none" w="med" len="med"/>
                <a:tailEnd type="none" w="med" len="med"/>
              </a:ln>
            </p:spPr>
          </p:sp>
        </p:grpSp>
        <p:sp>
          <p:nvSpPr>
            <p:cNvPr id="612379" name="任意多边形 658459"/>
            <p:cNvSpPr/>
            <p:nvPr/>
          </p:nvSpPr>
          <p:spPr>
            <a:xfrm>
              <a:off x="1008" y="72"/>
              <a:ext cx="576" cy="480"/>
            </a:xfrm>
            <a:custGeom>
              <a:avLst/>
              <a:gdLst/>
              <a:ahLst/>
              <a:cxnLst>
                <a:cxn ang="270">
                  <a:pos x="10800" y="0"/>
                </a:cxn>
                <a:cxn ang="180">
                  <a:pos x="2700" y="10799"/>
                </a:cxn>
                <a:cxn ang="270">
                  <a:pos x="10800" y="5400"/>
                </a:cxn>
                <a:cxn ang="0">
                  <a:pos x="24300" y="10800"/>
                </a:cxn>
                <a:cxn ang="0">
                  <a:pos x="18900" y="16200"/>
                </a:cxn>
                <a:cxn ang="0">
                  <a:pos x="13500" y="10800"/>
                </a:cxn>
              </a:cxnLst>
              <a:pathLst>
                <a:path w="21600" h="21600">
                  <a:moveTo>
                    <a:pt x="16200" y="10800"/>
                  </a:moveTo>
                  <a:cubicBezTo>
                    <a:pt x="16200" y="7818"/>
                    <a:pt x="13782" y="5400"/>
                    <a:pt x="10800" y="5400"/>
                  </a:cubicBezTo>
                  <a:cubicBezTo>
                    <a:pt x="7818" y="5400"/>
                    <a:pt x="5400" y="7818"/>
                    <a:pt x="5400" y="10800"/>
                  </a:cubicBezTo>
                  <a:lnTo>
                    <a:pt x="0" y="10800"/>
                  </a:lnTo>
                  <a:cubicBezTo>
                    <a:pt x="0" y="4835"/>
                    <a:pt x="4835" y="0"/>
                    <a:pt x="10800" y="0"/>
                  </a:cubicBezTo>
                  <a:cubicBezTo>
                    <a:pt x="16765" y="0"/>
                    <a:pt x="21600" y="4835"/>
                    <a:pt x="21600" y="10800"/>
                  </a:cubicBezTo>
                  <a:lnTo>
                    <a:pt x="24300" y="10800"/>
                  </a:lnTo>
                  <a:lnTo>
                    <a:pt x="18900" y="16200"/>
                  </a:lnTo>
                  <a:lnTo>
                    <a:pt x="13500" y="10800"/>
                  </a:lnTo>
                  <a:lnTo>
                    <a:pt x="16200" y="10800"/>
                  </a:lnTo>
                  <a:close/>
                </a:path>
              </a:pathLst>
            </a:custGeom>
            <a:solidFill>
              <a:schemeClr val="hlink"/>
            </a:solidFill>
            <a:ln w="9525" cap="flat" cmpd="sng">
              <a:solidFill>
                <a:schemeClr val="tx1"/>
              </a:solidFill>
              <a:prstDash val="solid"/>
              <a:miter/>
              <a:headEnd type="none" w="med" len="med"/>
              <a:tailEnd type="none" w="med" len="med"/>
            </a:ln>
          </p:spPr>
          <p:txBody>
            <a:bodyPr/>
            <a:p>
              <a:endParaRPr lang="zh-CN" altLang="en-US" sz="2400"/>
            </a:p>
          </p:txBody>
        </p:sp>
        <p:sp>
          <p:nvSpPr>
            <p:cNvPr id="612380" name="右箭头 658460"/>
            <p:cNvSpPr/>
            <p:nvPr/>
          </p:nvSpPr>
          <p:spPr>
            <a:xfrm>
              <a:off x="1305" y="984"/>
              <a:ext cx="567" cy="144"/>
            </a:xfrm>
            <a:prstGeom prst="rightArrow">
              <a:avLst>
                <a:gd name="adj1" fmla="val 50000"/>
                <a:gd name="adj2" fmla="val 98419"/>
              </a:avLst>
            </a:prstGeom>
            <a:noFill/>
            <a:ln w="9525" cap="flat" cmpd="sng">
              <a:solidFill>
                <a:schemeClr val="tx1"/>
              </a:solidFill>
              <a:prstDash val="solid"/>
              <a:miter/>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612381" name="矩形 658461"/>
            <p:cNvSpPr/>
            <p:nvPr/>
          </p:nvSpPr>
          <p:spPr>
            <a:xfrm>
              <a:off x="880" y="1552"/>
              <a:ext cx="2295" cy="227"/>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9-7  LL</a:t>
              </a:r>
              <a:r>
                <a:rPr lang="zh-CN" altLang="en-US" sz="2000" b="1" dirty="0">
                  <a:latin typeface="Times New Roman" panose="02020603050405020304" pitchFamily="2" charset="0"/>
                  <a:ea typeface="宋体" panose="02010600030101010101" pitchFamily="2" charset="-122"/>
                </a:rPr>
                <a:t>型平衡</a:t>
              </a:r>
              <a:r>
                <a:rPr lang="zh-CN" altLang="en-US" sz="2000" b="1" dirty="0">
                  <a:latin typeface="宋体" panose="02010600030101010101" pitchFamily="2" charset="-122"/>
                  <a:ea typeface="宋体" panose="02010600030101010101" pitchFamily="2" charset="-122"/>
                </a:rPr>
                <a:t>化旋转示意图</a:t>
              </a:r>
              <a:endParaRPr lang="zh-CN" altLang="en-US" sz="2000" b="1" dirty="0">
                <a:latin typeface="宋体" panose="02010600030101010101" pitchFamily="2" charset="-122"/>
                <a:ea typeface="宋体" panose="02010600030101010101" pitchFamily="2" charset="-122"/>
              </a:endParaRPr>
            </a:p>
          </p:txBody>
        </p:sp>
      </p:grpSp>
      <p:sp>
        <p:nvSpPr>
          <p:cNvPr id="612382" name="矩形 658462"/>
          <p:cNvSpPr/>
          <p:nvPr/>
        </p:nvSpPr>
        <p:spPr>
          <a:xfrm>
            <a:off x="1676400" y="3644900"/>
            <a:ext cx="4059238" cy="1728788"/>
          </a:xfrm>
          <a:prstGeom prst="rect">
            <a:avLst/>
          </a:prstGeom>
          <a:noFill/>
          <a:ln w="9525">
            <a:noFill/>
          </a:ln>
        </p:spPr>
        <p:txBody>
          <a:bodyPr anchor="t"/>
          <a:p>
            <a:pPr marL="355600" lvl="1"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a</a:t>
            </a:r>
            <a:r>
              <a:rPr lang="zh-CN" altLang="en-US" sz="2800" b="1" dirty="0">
                <a:latin typeface="Times New Roman" panose="02020603050405020304" pitchFamily="2" charset="0"/>
                <a:ea typeface="宋体" panose="02010600030101010101" pitchFamily="2" charset="-122"/>
              </a:rPr>
              <a:t>的平衡因子为</a:t>
            </a:r>
            <a:r>
              <a:rPr lang="en-US" altLang="x-none" sz="2800" b="1" dirty="0">
                <a:latin typeface="Times New Roman" panose="02020603050405020304" pitchFamily="2" charset="0"/>
                <a:ea typeface="宋体" panose="02010600030101010101" pitchFamily="2" charset="-122"/>
              </a:rPr>
              <a:t>2</a:t>
            </a:r>
            <a:r>
              <a:rPr lang="zh-CN" altLang="en-US" sz="2800" b="1" dirty="0">
                <a:latin typeface="Times New Roman" panose="02020603050405020304" pitchFamily="2" charset="0"/>
                <a:ea typeface="宋体" panose="02010600030101010101" pitchFamily="2" charset="-122"/>
              </a:rPr>
              <a:t>，则</a:t>
            </a:r>
            <a:r>
              <a:rPr lang="en-US" altLang="x-none" sz="2800" b="1" dirty="0">
                <a:latin typeface="Times New Roman" panose="02020603050405020304" pitchFamily="2" charset="0"/>
                <a:ea typeface="宋体" panose="02010600030101010101" pitchFamily="2" charset="-122"/>
              </a:rPr>
              <a:t>a</a:t>
            </a:r>
            <a:r>
              <a:rPr lang="zh-CN" altLang="en-US" sz="2800" b="1" dirty="0">
                <a:latin typeface="Times New Roman" panose="02020603050405020304" pitchFamily="2" charset="0"/>
                <a:ea typeface="宋体" panose="02010600030101010101" pitchFamily="2" charset="-122"/>
              </a:rPr>
              <a:t>的右子树的深度为：</a:t>
            </a:r>
            <a:endParaRPr lang="zh-CN" altLang="en-US"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H</a:t>
            </a:r>
            <a:r>
              <a:rPr lang="en-US" altLang="x-none" sz="2800" b="1" baseline="-20000" dirty="0">
                <a:latin typeface="Times New Roman" panose="02020603050405020304" pitchFamily="2" charset="0"/>
                <a:ea typeface="宋体" panose="02010600030101010101" pitchFamily="2" charset="-122"/>
              </a:rPr>
              <a:t>aR</a:t>
            </a:r>
            <a:r>
              <a:rPr lang="en-US" altLang="x-none" sz="2800" b="1" dirty="0">
                <a:latin typeface="Times New Roman" panose="02020603050405020304" pitchFamily="2" charset="0"/>
                <a:ea typeface="宋体" panose="02010600030101010101" pitchFamily="2" charset="-122"/>
              </a:rPr>
              <a:t>=H</a:t>
            </a:r>
            <a:r>
              <a:rPr lang="en-US" altLang="x-none" sz="2800" b="1" baseline="-20000" dirty="0">
                <a:latin typeface="Times New Roman" panose="02020603050405020304" pitchFamily="2" charset="0"/>
                <a:ea typeface="宋体" panose="02010600030101010101" pitchFamily="2" charset="-122"/>
              </a:rPr>
              <a:t>bL</a:t>
            </a:r>
            <a:r>
              <a:rPr lang="en-US" altLang="x-none" sz="2800" b="1" dirty="0">
                <a:latin typeface="Times New Roman" panose="02020603050405020304" pitchFamily="2" charset="0"/>
                <a:ea typeface="宋体" panose="02010600030101010101" pitchFamily="2" charset="-122"/>
              </a:rPr>
              <a:t>+1-2=H</a:t>
            </a:r>
            <a:r>
              <a:rPr lang="en-US" altLang="x-none" sz="2800" b="1" baseline="-20000" dirty="0">
                <a:latin typeface="Times New Roman" panose="02020603050405020304" pitchFamily="2" charset="0"/>
                <a:ea typeface="宋体" panose="02010600030101010101" pitchFamily="2" charset="-122"/>
              </a:rPr>
              <a:t>bL</a:t>
            </a:r>
            <a:r>
              <a:rPr lang="en-US" altLang="x-none" sz="2800" b="1" dirty="0">
                <a:latin typeface="Times New Roman" panose="02020603050405020304" pitchFamily="2" charset="0"/>
                <a:ea typeface="宋体" panose="02010600030101010101" pitchFamily="2" charset="-122"/>
              </a:rPr>
              <a:t>-1</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3377" name="文本占位符 659457"/>
          <p:cNvSpPr>
            <a:spLocks noGrp="1"/>
          </p:cNvSpPr>
          <p:nvPr>
            <p:ph idx="1"/>
          </p:nvPr>
        </p:nvSpPr>
        <p:spPr>
          <a:xfrm>
            <a:off x="1676400" y="152400"/>
            <a:ext cx="8812213" cy="4860925"/>
          </a:xfrm>
        </p:spPr>
        <p:txBody>
          <a:bodyPr anchor="t"/>
          <a:p>
            <a:pPr marL="355600" lvl="1" indent="0">
              <a:lnSpc>
                <a:spcPct val="110000"/>
              </a:lnSpc>
              <a:buNone/>
            </a:pPr>
            <a:r>
              <a:rPr lang="zh-CN" altLang="en-US" sz="3200" b="1" dirty="0">
                <a:solidFill>
                  <a:schemeClr val="folHlink"/>
                </a:solidFill>
                <a:latin typeface="宋体" panose="02010600030101010101" pitchFamily="2" charset="-122"/>
              </a:rPr>
              <a:t>② 旋转后的平衡因子</a:t>
            </a:r>
            <a:endParaRPr lang="zh-CN" altLang="en-US" sz="3200" b="1" dirty="0">
              <a:solidFill>
                <a:schemeClr val="folHlink"/>
              </a:solidFill>
              <a:latin typeface="宋体" panose="02010600030101010101" pitchFamily="2" charset="-122"/>
            </a:endParaRPr>
          </a:p>
          <a:p>
            <a:pPr marL="0" indent="0">
              <a:lnSpc>
                <a:spcPct val="110000"/>
              </a:lnSpc>
              <a:buNone/>
            </a:pPr>
            <a:r>
              <a:rPr lang="zh-CN" altLang="en-US" sz="2800" b="1" dirty="0"/>
              <a:t>        </a:t>
            </a:r>
            <a:r>
              <a:rPr lang="en-US" altLang="x-none" sz="2800" b="1" dirty="0"/>
              <a:t>a</a:t>
            </a:r>
            <a:r>
              <a:rPr lang="zh-CN" altLang="en-US" sz="2800" b="1" dirty="0">
                <a:latin typeface="宋体" panose="02010600030101010101" pitchFamily="2" charset="-122"/>
              </a:rPr>
              <a:t>的右子树没有变，而左子树是</a:t>
            </a:r>
            <a:r>
              <a:rPr lang="en-US" altLang="x-none" sz="2800" b="1" dirty="0"/>
              <a:t>b</a:t>
            </a:r>
            <a:r>
              <a:rPr lang="zh-CN" altLang="en-US" sz="2800" b="1" dirty="0"/>
              <a:t>的右子树</a:t>
            </a:r>
            <a:r>
              <a:rPr lang="zh-CN" altLang="en-US" sz="2800" b="1" dirty="0">
                <a:latin typeface="宋体" panose="02010600030101010101" pitchFamily="2" charset="-122"/>
              </a:rPr>
              <a:t>，则平衡因子是</a:t>
            </a:r>
            <a:r>
              <a:rPr lang="zh-CN" altLang="en-US" sz="2800" b="1" dirty="0"/>
              <a:t>：</a:t>
            </a:r>
            <a:r>
              <a:rPr lang="en-US" altLang="x-none" sz="2800" b="1" dirty="0"/>
              <a:t>H</a:t>
            </a:r>
            <a:r>
              <a:rPr lang="en-US" altLang="x-none" sz="2800" b="1" baseline="-20000" dirty="0"/>
              <a:t>aL</a:t>
            </a:r>
            <a:r>
              <a:rPr lang="en-US" altLang="x-none" sz="2800" b="1" dirty="0"/>
              <a:t>- H</a:t>
            </a:r>
            <a:r>
              <a:rPr lang="en-US" altLang="x-none" sz="2800" b="1" baseline="-20000" dirty="0"/>
              <a:t>aR</a:t>
            </a:r>
            <a:r>
              <a:rPr lang="en-US" altLang="x-none" sz="2800" b="1" dirty="0"/>
              <a:t>=(H</a:t>
            </a:r>
            <a:r>
              <a:rPr lang="en-US" altLang="x-none" sz="2800" b="1" baseline="-20000" dirty="0"/>
              <a:t>bL</a:t>
            </a:r>
            <a:r>
              <a:rPr lang="en-US" altLang="x-none" sz="2800" b="1" dirty="0"/>
              <a:t>-1)-(H</a:t>
            </a:r>
            <a:r>
              <a:rPr lang="en-US" altLang="x-none" sz="2800" b="1" baseline="-20000" dirty="0"/>
              <a:t>bL</a:t>
            </a:r>
            <a:r>
              <a:rPr lang="en-US" altLang="x-none" sz="2800" b="1" dirty="0"/>
              <a:t>-1)=0</a:t>
            </a:r>
            <a:endParaRPr lang="en-US" altLang="x-none" sz="2800" b="1" dirty="0"/>
          </a:p>
          <a:p>
            <a:pPr marL="0" indent="0">
              <a:lnSpc>
                <a:spcPct val="110000"/>
              </a:lnSpc>
              <a:buNone/>
            </a:pPr>
            <a:r>
              <a:rPr lang="en-US" altLang="x-none" sz="2800" b="1" dirty="0"/>
              <a:t>        </a:t>
            </a:r>
            <a:r>
              <a:rPr lang="zh-CN" altLang="en-US" sz="2800" b="1" dirty="0"/>
              <a:t>即</a:t>
            </a:r>
            <a:r>
              <a:rPr lang="en-US" altLang="x-none" sz="2800" b="1" dirty="0"/>
              <a:t>a</a:t>
            </a:r>
            <a:r>
              <a:rPr lang="zh-CN" altLang="en-US" sz="2800" b="1" dirty="0"/>
              <a:t>是</a:t>
            </a:r>
            <a:r>
              <a:rPr lang="zh-CN" altLang="en-US" sz="2800" b="1" dirty="0">
                <a:latin typeface="宋体" panose="02010600030101010101" pitchFamily="2" charset="-122"/>
              </a:rPr>
              <a:t>平衡的，以</a:t>
            </a:r>
            <a:r>
              <a:rPr lang="en-US" altLang="x-none" sz="2800" b="1" dirty="0"/>
              <a:t>a</a:t>
            </a:r>
            <a:r>
              <a:rPr lang="zh-CN" altLang="en-US" sz="2800" b="1" dirty="0"/>
              <a:t>为根的子树的深度是</a:t>
            </a:r>
            <a:r>
              <a:rPr lang="en-US" altLang="x-none" sz="2800" b="1" dirty="0"/>
              <a:t>H</a:t>
            </a:r>
            <a:r>
              <a:rPr lang="en-US" altLang="x-none" sz="2800" b="1" baseline="-20000" dirty="0"/>
              <a:t>bL</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sz="2800" b="1" dirty="0"/>
              <a:t>        </a:t>
            </a:r>
            <a:r>
              <a:rPr lang="en-US" altLang="x-none" sz="2800" b="1" dirty="0"/>
              <a:t>b</a:t>
            </a:r>
            <a:r>
              <a:rPr lang="zh-CN" altLang="en-US" sz="2800" b="1" dirty="0">
                <a:latin typeface="宋体" panose="02010600030101010101" pitchFamily="2" charset="-122"/>
              </a:rPr>
              <a:t>的左子树没有变化，右子树是以</a:t>
            </a:r>
            <a:r>
              <a:rPr lang="en-US" altLang="x-none" sz="2800" b="1" dirty="0"/>
              <a:t>a</a:t>
            </a:r>
            <a:r>
              <a:rPr lang="zh-CN" altLang="en-US" sz="2800" b="1" dirty="0"/>
              <a:t>为根的子树</a:t>
            </a:r>
            <a:r>
              <a:rPr lang="zh-CN" altLang="en-US" sz="2800" b="1" dirty="0">
                <a:latin typeface="宋体" panose="02010600030101010101" pitchFamily="2" charset="-122"/>
              </a:rPr>
              <a:t>，则平衡因子是</a:t>
            </a:r>
            <a:r>
              <a:rPr lang="zh-CN" altLang="en-US" sz="2800" b="1" dirty="0"/>
              <a:t>： </a:t>
            </a:r>
            <a:r>
              <a:rPr lang="en-US" altLang="x-none" sz="2800" b="1" dirty="0"/>
              <a:t>H</a:t>
            </a:r>
            <a:r>
              <a:rPr lang="en-US" altLang="x-none" sz="2800" b="1" baseline="-20000" dirty="0"/>
              <a:t>bL</a:t>
            </a:r>
            <a:r>
              <a:rPr lang="en-US" altLang="x-none" sz="2800" b="1" dirty="0"/>
              <a:t>-H</a:t>
            </a:r>
            <a:r>
              <a:rPr lang="en-US" altLang="x-none" sz="2800" b="1" baseline="-20000" dirty="0"/>
              <a:t>bL</a:t>
            </a:r>
            <a:r>
              <a:rPr lang="en-US" altLang="x-none" sz="2800" b="1" dirty="0"/>
              <a:t>=0</a:t>
            </a:r>
            <a:endParaRPr lang="en-US" altLang="x-none" sz="2800" b="1" dirty="0"/>
          </a:p>
          <a:p>
            <a:pPr marL="0" indent="0">
              <a:lnSpc>
                <a:spcPct val="110000"/>
              </a:lnSpc>
              <a:buNone/>
            </a:pPr>
            <a:r>
              <a:rPr lang="en-US" altLang="x-none" sz="2800" b="1" dirty="0"/>
              <a:t>        </a:t>
            </a:r>
            <a:r>
              <a:rPr lang="zh-CN" altLang="en-US" sz="2800" b="1" dirty="0"/>
              <a:t>即</a:t>
            </a:r>
            <a:r>
              <a:rPr lang="en-US" altLang="x-none" sz="2800" b="1" dirty="0"/>
              <a:t>b</a:t>
            </a:r>
            <a:r>
              <a:rPr lang="zh-CN" altLang="en-US" sz="2800" b="1" dirty="0"/>
              <a:t>也是</a:t>
            </a:r>
            <a:r>
              <a:rPr lang="zh-CN" altLang="en-US" sz="2800" b="1" dirty="0">
                <a:latin typeface="宋体" panose="02010600030101010101" pitchFamily="2" charset="-122"/>
              </a:rPr>
              <a:t>平衡的，以</a:t>
            </a:r>
            <a:r>
              <a:rPr lang="en-US" altLang="x-none" sz="2800" b="1" dirty="0"/>
              <a:t>b</a:t>
            </a:r>
            <a:r>
              <a:rPr lang="zh-CN" altLang="en-US" sz="2800" b="1" dirty="0"/>
              <a:t>为根的子树的深度是</a:t>
            </a:r>
            <a:r>
              <a:rPr lang="en-US" altLang="x-none" sz="2800" b="1" dirty="0"/>
              <a:t>H</a:t>
            </a:r>
            <a:r>
              <a:rPr lang="en-US" altLang="x-none" sz="2800" b="1" baseline="-20000" dirty="0"/>
              <a:t>bL</a:t>
            </a:r>
            <a:r>
              <a:rPr lang="en-US" altLang="x-none" sz="2800" b="1" dirty="0"/>
              <a:t>+1</a:t>
            </a:r>
            <a:r>
              <a:rPr lang="zh-CN" altLang="en-US" sz="2800" b="1" dirty="0">
                <a:latin typeface="宋体" panose="02010600030101010101" pitchFamily="2" charset="-122"/>
              </a:rPr>
              <a:t>，与插入前</a:t>
            </a:r>
            <a:r>
              <a:rPr lang="en-US" altLang="x-none" sz="2800" b="1" dirty="0"/>
              <a:t>a</a:t>
            </a:r>
            <a:r>
              <a:rPr lang="zh-CN" altLang="en-US" sz="2800" b="1" dirty="0"/>
              <a:t>的子树的深度相同</a:t>
            </a:r>
            <a:r>
              <a:rPr lang="zh-CN" altLang="en-US" sz="2800" b="1" dirty="0">
                <a:latin typeface="宋体" panose="02010600030101010101" pitchFamily="2" charset="-122"/>
              </a:rPr>
              <a:t>，</a:t>
            </a:r>
            <a:r>
              <a:rPr lang="zh-CN" altLang="en-US" sz="2800" b="1" dirty="0"/>
              <a:t>则该子树的上层各结点的平衡因子没有变化</a:t>
            </a:r>
            <a:r>
              <a:rPr lang="zh-CN" altLang="en-US" sz="2800" b="1" dirty="0">
                <a:latin typeface="宋体" panose="02010600030101010101" pitchFamily="2" charset="-122"/>
              </a:rPr>
              <a:t>，即</a:t>
            </a:r>
            <a:r>
              <a:rPr lang="zh-CN" altLang="en-US" sz="2800" b="1" dirty="0">
                <a:solidFill>
                  <a:schemeClr val="tx2"/>
                </a:solidFill>
                <a:latin typeface="宋体" panose="02010600030101010101" pitchFamily="2" charset="-122"/>
              </a:rPr>
              <a:t>整棵树旋转后是平衡的</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01" name="文本占位符 660481"/>
          <p:cNvSpPr>
            <a:spLocks noGrp="1"/>
          </p:cNvSpPr>
          <p:nvPr>
            <p:ph idx="1"/>
          </p:nvPr>
        </p:nvSpPr>
        <p:spPr>
          <a:xfrm>
            <a:off x="1676400" y="152400"/>
            <a:ext cx="8812213" cy="6445250"/>
          </a:xfrm>
        </p:spPr>
        <p:txBody>
          <a:bodyPr anchor="t"/>
          <a:p>
            <a:pPr marL="0" indent="0">
              <a:lnSpc>
                <a:spcPct val="110000"/>
              </a:lnSpc>
              <a:buNone/>
            </a:pPr>
            <a:r>
              <a:rPr lang="zh-CN" altLang="en-US" sz="3600" b="1" dirty="0">
                <a:solidFill>
                  <a:schemeClr val="folHlink"/>
                </a:solidFill>
              </a:rPr>
              <a:t>⑷ </a:t>
            </a:r>
            <a:r>
              <a:rPr lang="zh-CN" altLang="en-US" sz="3600" b="1" dirty="0">
                <a:solidFill>
                  <a:schemeClr val="folHlink"/>
                </a:solidFill>
                <a:ea typeface="楷体_GB2312" pitchFamily="1" charset="-122"/>
              </a:rPr>
              <a:t>旋转算法</a:t>
            </a:r>
            <a:endParaRPr lang="zh-CN" altLang="en-US" sz="3600" b="1" dirty="0">
              <a:solidFill>
                <a:schemeClr val="folHlink"/>
              </a:solidFill>
              <a:ea typeface="楷体_GB2312" pitchFamily="1" charset="-122"/>
            </a:endParaRPr>
          </a:p>
          <a:p>
            <a:pPr marL="0" indent="0">
              <a:lnSpc>
                <a:spcPct val="110000"/>
              </a:lnSpc>
              <a:buNone/>
            </a:pPr>
            <a:r>
              <a:rPr lang="en-US" altLang="x-none" sz="2800" b="1" dirty="0"/>
              <a:t>void  LL_rotate(BBSTNode *a)</a:t>
            </a:r>
            <a:endParaRPr lang="en-US" altLang="x-none" sz="2800" b="1" dirty="0"/>
          </a:p>
          <a:p>
            <a:pPr marL="355600" lvl="1" indent="0">
              <a:lnSpc>
                <a:spcPct val="110000"/>
              </a:lnSpc>
              <a:buNone/>
            </a:pPr>
            <a:r>
              <a:rPr lang="en-US" altLang="x-none" b="1" dirty="0"/>
              <a:t>{  BBSTNode *b ;</a:t>
            </a:r>
            <a:endParaRPr lang="en-US" altLang="x-none" b="1" dirty="0"/>
          </a:p>
          <a:p>
            <a:pPr marL="723900" lvl="2" indent="0">
              <a:buNone/>
            </a:pPr>
            <a:r>
              <a:rPr lang="en-US" altLang="x-none" sz="2800" b="1" dirty="0"/>
              <a:t>b=a-&gt;Lchild ; a-&gt;Lchild=b-&gt;Rchild ;</a:t>
            </a:r>
            <a:endParaRPr lang="en-US" altLang="x-none" sz="2800" b="1" dirty="0"/>
          </a:p>
          <a:p>
            <a:pPr marL="723900" lvl="2" indent="0">
              <a:buNone/>
            </a:pPr>
            <a:r>
              <a:rPr lang="en-US" altLang="x-none" sz="2800" b="1" dirty="0"/>
              <a:t>b-&gt;Rchild=a ;</a:t>
            </a:r>
            <a:endParaRPr lang="en-US" altLang="x-none" sz="2800" b="1" dirty="0"/>
          </a:p>
          <a:p>
            <a:pPr marL="723900" lvl="2" indent="0">
              <a:buNone/>
            </a:pPr>
            <a:r>
              <a:rPr lang="en-US" altLang="x-none" sz="2800" b="1" dirty="0"/>
              <a:t>a-&gt;Bfactor=b-&gt;Bfactor=0 ; a=b ;</a:t>
            </a:r>
            <a:endParaRPr lang="en-US" altLang="x-none" sz="2800" b="1" dirty="0"/>
          </a:p>
          <a:p>
            <a:pPr marL="355600" lvl="1" indent="0">
              <a:buNone/>
            </a:pPr>
            <a:r>
              <a:rPr lang="en-US" altLang="x-none" b="1" dirty="0"/>
              <a:t>}</a:t>
            </a:r>
            <a:endParaRPr lang="en-US" altLang="x-none" b="1" dirty="0">
              <a:solidFill>
                <a:schemeClr val="folHlink"/>
              </a:solidFill>
              <a:latin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1506" name="标题 661505"/>
          <p:cNvSpPr>
            <a:spLocks noGrp="1"/>
          </p:cNvSpPr>
          <p:nvPr>
            <p:ph type="title"/>
          </p:nvPr>
        </p:nvSpPr>
        <p:spPr>
          <a:xfrm>
            <a:off x="1828800" y="188913"/>
            <a:ext cx="4987925" cy="720725"/>
          </a:xfrm>
        </p:spPr>
        <p:txBody>
          <a:bodyPr lIns="92075" tIns="46038" rIns="92075" bIns="46038" anchor="ctr"/>
          <a:p>
            <a:pPr algn="l" fontAlgn="base"/>
            <a:r>
              <a:rPr lang="en-US" altLang="x-none" sz="4000" b="1" strike="noStrike" noProof="1" dirty="0">
                <a:latin typeface="Times New Roman" panose="02020603050405020304" pitchFamily="2" charset="0"/>
              </a:rPr>
              <a:t>2   LR</a:t>
            </a:r>
            <a:r>
              <a:rPr lang="zh-CN" altLang="en-US" sz="4000" b="1" strike="noStrike" noProof="1" dirty="0">
                <a:ea typeface="楷体_GB2312" pitchFamily="1" charset="-122"/>
              </a:rPr>
              <a:t>型平衡</a:t>
            </a:r>
            <a:r>
              <a:rPr lang="zh-CN" altLang="en-US" sz="4000" b="1" strike="noStrike" noProof="1" dirty="0">
                <a:latin typeface="宋体" panose="02010600030101010101" pitchFamily="2" charset="-122"/>
                <a:ea typeface="楷体_GB2312" pitchFamily="1" charset="-122"/>
              </a:rPr>
              <a:t>化旋转</a:t>
            </a:r>
            <a:endParaRPr lang="zh-CN" altLang="en-US" sz="4000" b="1" strike="noStrike" noProof="1" dirty="0">
              <a:latin typeface="宋体" panose="02010600030101010101" pitchFamily="2" charset="-122"/>
              <a:ea typeface="楷体_GB2312" pitchFamily="1" charset="-122"/>
            </a:endParaRPr>
          </a:p>
        </p:txBody>
      </p:sp>
      <p:sp>
        <p:nvSpPr>
          <p:cNvPr id="615426" name="文本占位符 661506"/>
          <p:cNvSpPr>
            <a:spLocks noGrp="1"/>
          </p:cNvSpPr>
          <p:nvPr>
            <p:ph idx="1"/>
          </p:nvPr>
        </p:nvSpPr>
        <p:spPr>
          <a:xfrm>
            <a:off x="1676400" y="981075"/>
            <a:ext cx="8812213" cy="5876925"/>
          </a:xfrm>
        </p:spPr>
        <p:txBody>
          <a:bodyPr anchor="t"/>
          <a:p>
            <a:pPr marL="0" indent="0">
              <a:lnSpc>
                <a:spcPct val="110000"/>
              </a:lnSpc>
              <a:buNone/>
            </a:pPr>
            <a:r>
              <a:rPr lang="zh-CN" altLang="en-US" sz="3600" b="1" dirty="0">
                <a:solidFill>
                  <a:schemeClr val="folHlink"/>
                </a:solidFill>
                <a:latin typeface="宋体" panose="02010600030101010101" pitchFamily="2" charset="-122"/>
              </a:rPr>
              <a:t>⑴ </a:t>
            </a:r>
            <a:r>
              <a:rPr lang="zh-CN" altLang="en-US" sz="3600" b="1" dirty="0">
                <a:solidFill>
                  <a:schemeClr val="folHlink"/>
                </a:solidFill>
                <a:latin typeface="楷体_GB2312" pitchFamily="1" charset="-122"/>
                <a:ea typeface="楷体_GB2312" pitchFamily="1" charset="-122"/>
              </a:rPr>
              <a:t>失衡原因</a:t>
            </a:r>
            <a:endParaRPr lang="zh-CN" altLang="en-US" sz="3600" b="1" dirty="0">
              <a:solidFill>
                <a:schemeClr val="folHlink"/>
              </a:solidFill>
              <a:latin typeface="楷体_GB2312" pitchFamily="1" charset="-122"/>
              <a:ea typeface="楷体_GB2312" pitchFamily="1" charset="-122"/>
            </a:endParaRPr>
          </a:p>
          <a:p>
            <a:pPr marL="0" indent="0">
              <a:lnSpc>
                <a:spcPct val="110000"/>
              </a:lnSpc>
              <a:buNone/>
            </a:pPr>
            <a:r>
              <a:rPr lang="zh-CN" altLang="en-US" sz="2400" b="1" dirty="0">
                <a:latin typeface="宋体" panose="02010600030101010101" pitchFamily="2" charset="-122"/>
              </a:rPr>
              <a:t>    </a:t>
            </a:r>
            <a:r>
              <a:rPr lang="zh-CN" altLang="en-US" sz="2800" b="1" dirty="0">
                <a:latin typeface="宋体" panose="02010600030101010101" pitchFamily="2" charset="-122"/>
              </a:rPr>
              <a:t>在</a:t>
            </a:r>
            <a:r>
              <a:rPr lang="zh-CN" altLang="en-US" sz="2800" b="1" dirty="0"/>
              <a:t>结点</a:t>
            </a:r>
            <a:r>
              <a:rPr lang="en-US" altLang="x-none" sz="2800" b="1" dirty="0"/>
              <a:t>a</a:t>
            </a:r>
            <a:r>
              <a:rPr lang="zh-CN" altLang="en-US" sz="2800" b="1" dirty="0">
                <a:latin typeface="宋体" panose="02010600030101010101" pitchFamily="2" charset="-122"/>
              </a:rPr>
              <a:t>的</a:t>
            </a:r>
            <a:r>
              <a:rPr lang="zh-CN" altLang="en-US" sz="2800" b="1" u="sng" dirty="0">
                <a:solidFill>
                  <a:schemeClr val="accent1"/>
                </a:solidFill>
                <a:latin typeface="宋体" panose="02010600030101010101" pitchFamily="2" charset="-122"/>
              </a:rPr>
              <a:t>左孩子</a:t>
            </a:r>
            <a:r>
              <a:rPr lang="zh-CN" altLang="en-US" sz="2800" b="1" u="sng" dirty="0">
                <a:solidFill>
                  <a:schemeClr val="tx2"/>
                </a:solidFill>
                <a:latin typeface="宋体" panose="02010600030101010101" pitchFamily="2" charset="-122"/>
              </a:rPr>
              <a:t>的右子树</a:t>
            </a:r>
            <a:r>
              <a:rPr lang="zh-CN" altLang="en-US" sz="2800" b="1" dirty="0">
                <a:latin typeface="宋体" panose="02010600030101010101" pitchFamily="2" charset="-122"/>
              </a:rPr>
              <a:t>上进行插入，插入使</a:t>
            </a:r>
            <a:r>
              <a:rPr lang="zh-CN" altLang="en-US" sz="2800" b="1" dirty="0"/>
              <a:t>结点</a:t>
            </a:r>
            <a:r>
              <a:rPr lang="en-US" altLang="x-none" sz="2800" b="1" dirty="0"/>
              <a:t>a</a:t>
            </a:r>
            <a:r>
              <a:rPr lang="zh-CN" altLang="en-US" sz="2800" b="1" dirty="0">
                <a:solidFill>
                  <a:schemeClr val="folHlink"/>
                </a:solidFill>
              </a:rPr>
              <a:t>失去</a:t>
            </a:r>
            <a:r>
              <a:rPr lang="zh-CN" altLang="en-US" sz="2800" b="1" dirty="0">
                <a:solidFill>
                  <a:schemeClr val="folHlink"/>
                </a:solidFill>
                <a:latin typeface="宋体" panose="02010600030101010101" pitchFamily="2" charset="-122"/>
              </a:rPr>
              <a:t>平衡</a:t>
            </a:r>
            <a:r>
              <a:rPr lang="zh-CN" altLang="en-US" sz="2800" b="1" dirty="0">
                <a:latin typeface="宋体" panose="02010600030101010101" pitchFamily="2" charset="-122"/>
              </a:rPr>
              <a:t>。</a:t>
            </a:r>
            <a:r>
              <a:rPr lang="en-US" altLang="x-none" sz="2800" b="1" dirty="0"/>
              <a:t>a</a:t>
            </a:r>
            <a:r>
              <a:rPr lang="zh-CN" altLang="en-US" sz="2800" b="1" dirty="0">
                <a:latin typeface="宋体" panose="02010600030101010101" pitchFamily="2" charset="-122"/>
              </a:rPr>
              <a:t>插入前的平衡因子是</a:t>
            </a:r>
            <a:r>
              <a:rPr lang="en-US" altLang="x-none" sz="2800" b="1" dirty="0"/>
              <a:t>1</a:t>
            </a:r>
            <a:r>
              <a:rPr lang="zh-CN" altLang="en-US" sz="2800" b="1" dirty="0">
                <a:latin typeface="宋体" panose="02010600030101010101" pitchFamily="2" charset="-122"/>
              </a:rPr>
              <a:t>，插入后</a:t>
            </a:r>
            <a:r>
              <a:rPr lang="en-US" altLang="x-none" sz="2800" b="1" dirty="0"/>
              <a:t>a</a:t>
            </a:r>
            <a:r>
              <a:rPr lang="zh-CN" altLang="en-US" sz="2800" b="1" dirty="0"/>
              <a:t>的</a:t>
            </a:r>
            <a:r>
              <a:rPr lang="zh-CN" altLang="en-US" sz="2800" b="1" dirty="0">
                <a:latin typeface="宋体" panose="02010600030101010101" pitchFamily="2" charset="-122"/>
              </a:rPr>
              <a:t>平衡因子是</a:t>
            </a:r>
            <a:r>
              <a:rPr lang="en-US" altLang="x-none" sz="2800" b="1" dirty="0"/>
              <a:t>2</a:t>
            </a:r>
            <a:r>
              <a:rPr lang="zh-CN" altLang="en-US" sz="2800" b="1" dirty="0">
                <a:latin typeface="宋体" panose="02010600030101010101" pitchFamily="2" charset="-122"/>
              </a:rPr>
              <a:t>。设</a:t>
            </a:r>
            <a:r>
              <a:rPr lang="en-US" altLang="x-none" sz="2800" b="1" dirty="0"/>
              <a:t>b</a:t>
            </a:r>
            <a:r>
              <a:rPr lang="zh-CN" altLang="en-US" sz="2800" b="1" dirty="0"/>
              <a:t>是</a:t>
            </a:r>
            <a:r>
              <a:rPr lang="en-US" altLang="x-none" sz="2800" b="1" dirty="0"/>
              <a:t>a</a:t>
            </a:r>
            <a:r>
              <a:rPr lang="zh-CN" altLang="en-US" sz="2800" b="1" dirty="0">
                <a:latin typeface="宋体" panose="02010600030101010101" pitchFamily="2" charset="-122"/>
              </a:rPr>
              <a:t>的左孩子，</a:t>
            </a:r>
            <a:r>
              <a:rPr lang="en-US" altLang="x-none" sz="2800" b="1" dirty="0"/>
              <a:t>c</a:t>
            </a:r>
            <a:r>
              <a:rPr lang="zh-CN" altLang="en-US" sz="2800" b="1" dirty="0"/>
              <a:t>为</a:t>
            </a:r>
            <a:r>
              <a:rPr lang="en-US" altLang="x-none" sz="2800" b="1" dirty="0"/>
              <a:t>b</a:t>
            </a:r>
            <a:r>
              <a:rPr lang="zh-CN" altLang="en-US" sz="2800" b="1" dirty="0"/>
              <a:t>的右孩子</a:t>
            </a:r>
            <a:r>
              <a:rPr lang="zh-CN" altLang="en-US" sz="2800" b="1" dirty="0">
                <a:latin typeface="宋体" panose="02010600030101010101" pitchFamily="2" charset="-122"/>
              </a:rPr>
              <a:t>， </a:t>
            </a:r>
            <a:r>
              <a:rPr lang="en-US" altLang="x-none" sz="2800" b="1" dirty="0"/>
              <a:t>b</a:t>
            </a:r>
            <a:r>
              <a:rPr lang="zh-CN" altLang="en-US" sz="2800" b="1" dirty="0">
                <a:latin typeface="宋体" panose="02010600030101010101" pitchFamily="2" charset="-122"/>
              </a:rPr>
              <a:t>在插入前的平衡因子</a:t>
            </a:r>
            <a:r>
              <a:rPr lang="zh-CN" altLang="en-US" sz="2800" b="1" dirty="0">
                <a:solidFill>
                  <a:schemeClr val="accent1"/>
                </a:solidFill>
                <a:latin typeface="宋体" panose="02010600030101010101" pitchFamily="2" charset="-122"/>
              </a:rPr>
              <a:t>只能是</a:t>
            </a:r>
            <a:r>
              <a:rPr lang="en-US" altLang="x-none" sz="2800" b="1" dirty="0">
                <a:solidFill>
                  <a:schemeClr val="accent1"/>
                </a:solidFill>
              </a:rPr>
              <a:t>0</a:t>
            </a:r>
            <a:r>
              <a:rPr lang="zh-CN" altLang="en-US" sz="2800" b="1" dirty="0">
                <a:latin typeface="宋体" panose="02010600030101010101" pitchFamily="2" charset="-122"/>
              </a:rPr>
              <a:t>，插入后</a:t>
            </a:r>
            <a:r>
              <a:rPr lang="zh-CN" altLang="en-US" sz="2800" b="1" dirty="0"/>
              <a:t>的</a:t>
            </a:r>
            <a:r>
              <a:rPr lang="zh-CN" altLang="en-US" sz="2800" b="1" dirty="0">
                <a:solidFill>
                  <a:schemeClr val="folHlink"/>
                </a:solidFill>
                <a:latin typeface="宋体" panose="02010600030101010101" pitchFamily="2" charset="-122"/>
              </a:rPr>
              <a:t>平衡因子是</a:t>
            </a:r>
            <a:r>
              <a:rPr lang="en-US" altLang="x-none" sz="2800" b="1" dirty="0">
                <a:solidFill>
                  <a:schemeClr val="folHlink"/>
                </a:solidFill>
              </a:rPr>
              <a:t>-1</a:t>
            </a:r>
            <a:r>
              <a:rPr lang="zh-CN" altLang="en-US" sz="2800" b="1" dirty="0"/>
              <a:t>；</a:t>
            </a:r>
            <a:r>
              <a:rPr lang="en-US" altLang="x-none" sz="2800" b="1" dirty="0"/>
              <a:t>c</a:t>
            </a:r>
            <a:r>
              <a:rPr lang="zh-CN" altLang="en-US" sz="2800" b="1" dirty="0">
                <a:latin typeface="宋体" panose="02010600030101010101" pitchFamily="2" charset="-122"/>
              </a:rPr>
              <a:t>在插入前的平衡因子</a:t>
            </a:r>
            <a:r>
              <a:rPr lang="zh-CN" altLang="en-US" sz="2800" b="1" dirty="0">
                <a:solidFill>
                  <a:schemeClr val="accent1"/>
                </a:solidFill>
                <a:latin typeface="宋体" panose="02010600030101010101" pitchFamily="2" charset="-122"/>
              </a:rPr>
              <a:t>只能是</a:t>
            </a:r>
            <a:r>
              <a:rPr lang="en-US" altLang="x-none" sz="2800" b="1" dirty="0">
                <a:solidFill>
                  <a:schemeClr val="accent1"/>
                </a:solidFill>
              </a:rPr>
              <a:t>0</a:t>
            </a:r>
            <a:r>
              <a:rPr lang="zh-CN" altLang="en-US" sz="2800" b="1" dirty="0">
                <a:latin typeface="宋体" panose="02010600030101010101" pitchFamily="2" charset="-122"/>
              </a:rPr>
              <a:t>，</a:t>
            </a:r>
            <a:r>
              <a:rPr lang="zh-CN" altLang="en-US" sz="2800" b="1" dirty="0"/>
              <a:t>否则</a:t>
            </a:r>
            <a:r>
              <a:rPr lang="zh-CN" altLang="en-US" sz="2800" b="1" dirty="0">
                <a:latin typeface="宋体" panose="02010600030101010101" pitchFamily="2" charset="-122"/>
              </a:rPr>
              <a:t>，</a:t>
            </a:r>
            <a:r>
              <a:rPr lang="en-US" altLang="x-none" sz="2800" b="1" dirty="0"/>
              <a:t>c</a:t>
            </a:r>
            <a:r>
              <a:rPr lang="zh-CN" altLang="en-US" sz="2800" b="1" dirty="0"/>
              <a:t>就是</a:t>
            </a:r>
            <a:r>
              <a:rPr lang="zh-CN" altLang="en-US" sz="2800" b="1" dirty="0">
                <a:solidFill>
                  <a:schemeClr val="folHlink"/>
                </a:solidFill>
                <a:latin typeface="宋体" panose="02010600030101010101" pitchFamily="2" charset="-122"/>
              </a:rPr>
              <a:t>失衡结点</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sz="3600" b="1" dirty="0">
                <a:solidFill>
                  <a:schemeClr val="folHlink"/>
                </a:solidFill>
                <a:latin typeface="宋体" panose="02010600030101010101" pitchFamily="2" charset="-122"/>
              </a:rPr>
              <a:t>⑵ </a:t>
            </a:r>
            <a:r>
              <a:rPr lang="zh-CN" altLang="en-US" sz="3600" b="1" dirty="0">
                <a:solidFill>
                  <a:schemeClr val="folHlink"/>
                </a:solidFill>
                <a:latin typeface="楷体_GB2312" pitchFamily="1" charset="-122"/>
                <a:ea typeface="楷体_GB2312" pitchFamily="1" charset="-122"/>
              </a:rPr>
              <a:t>插入后结点</a:t>
            </a:r>
            <a:r>
              <a:rPr lang="en-US" altLang="x-none" sz="3600" b="1" dirty="0">
                <a:solidFill>
                  <a:schemeClr val="folHlink"/>
                </a:solidFill>
                <a:ea typeface="楷体_GB2312" pitchFamily="1" charset="-122"/>
              </a:rPr>
              <a:t>c</a:t>
            </a:r>
            <a:r>
              <a:rPr lang="zh-CN" altLang="en-US" sz="3600" b="1" dirty="0">
                <a:solidFill>
                  <a:schemeClr val="folHlink"/>
                </a:solidFill>
                <a:latin typeface="楷体_GB2312" pitchFamily="1" charset="-122"/>
                <a:ea typeface="楷体_GB2312" pitchFamily="1" charset="-122"/>
              </a:rPr>
              <a:t>的平衡因子的变化分析</a:t>
            </a:r>
            <a:endParaRPr lang="zh-CN" altLang="en-US" sz="3600" b="1" dirty="0">
              <a:solidFill>
                <a:schemeClr val="folHlink"/>
              </a:solidFill>
              <a:latin typeface="楷体_GB2312" pitchFamily="1" charset="-122"/>
              <a:ea typeface="楷体_GB2312" pitchFamily="1" charset="-122"/>
            </a:endParaRPr>
          </a:p>
          <a:p>
            <a:pPr marL="0" indent="0">
              <a:lnSpc>
                <a:spcPct val="110000"/>
              </a:lnSpc>
              <a:buNone/>
            </a:pPr>
            <a:r>
              <a:rPr lang="zh-CN" altLang="en-US" sz="2800" b="1" dirty="0">
                <a:latin typeface="宋体" panose="02010600030101010101" pitchFamily="2" charset="-122"/>
              </a:rPr>
              <a:t>    ①</a:t>
            </a:r>
            <a:r>
              <a:rPr lang="zh-CN" altLang="en-US" sz="2800" b="1" dirty="0"/>
              <a:t>   插入后</a:t>
            </a:r>
            <a:r>
              <a:rPr lang="en-US" altLang="x-none" sz="2800" b="1" dirty="0">
                <a:solidFill>
                  <a:schemeClr val="folHlink"/>
                </a:solidFill>
              </a:rPr>
              <a:t>c</a:t>
            </a:r>
            <a:r>
              <a:rPr lang="zh-CN" altLang="en-US" sz="2800" b="1" dirty="0">
                <a:solidFill>
                  <a:schemeClr val="folHlink"/>
                </a:solidFill>
                <a:latin typeface="宋体" panose="02010600030101010101" pitchFamily="2" charset="-122"/>
              </a:rPr>
              <a:t>的平衡因子是</a:t>
            </a:r>
            <a:r>
              <a:rPr lang="en-US" altLang="x-none" sz="2800" b="1" dirty="0">
                <a:solidFill>
                  <a:schemeClr val="folHlink"/>
                </a:solidFill>
              </a:rPr>
              <a:t>1</a:t>
            </a:r>
            <a:r>
              <a:rPr lang="zh-CN" altLang="en-US" sz="2800" b="1" dirty="0"/>
              <a:t>：即在</a:t>
            </a:r>
            <a:r>
              <a:rPr lang="en-US" altLang="x-none" sz="2800" b="1" dirty="0"/>
              <a:t>c</a:t>
            </a:r>
            <a:r>
              <a:rPr lang="zh-CN" altLang="en-US" sz="2800" b="1" dirty="0"/>
              <a:t>的左子树上插入</a:t>
            </a:r>
            <a:r>
              <a:rPr lang="zh-CN" altLang="en-US" sz="2800" b="1" dirty="0">
                <a:latin typeface="宋体" panose="02010600030101010101" pitchFamily="2" charset="-122"/>
              </a:rPr>
              <a:t>。</a:t>
            </a:r>
            <a:r>
              <a:rPr lang="zh-CN" altLang="en-US" sz="2800" b="1" dirty="0"/>
              <a:t>设</a:t>
            </a:r>
            <a:r>
              <a:rPr lang="en-US" altLang="x-none" sz="2800" b="1" dirty="0"/>
              <a:t>c</a:t>
            </a:r>
            <a:r>
              <a:rPr lang="zh-CN" altLang="en-US" sz="2800" b="1" dirty="0"/>
              <a:t>的左子树的深度为</a:t>
            </a:r>
            <a:r>
              <a:rPr lang="en-US" altLang="x-none" sz="2800" b="1" dirty="0"/>
              <a:t>H</a:t>
            </a:r>
            <a:r>
              <a:rPr lang="en-US" altLang="x-none" sz="2800" b="1" baseline="-20000" dirty="0"/>
              <a:t>cL</a:t>
            </a:r>
            <a:r>
              <a:rPr lang="zh-CN" altLang="en-US" sz="2800" b="1" dirty="0">
                <a:latin typeface="宋体" panose="02010600030101010101" pitchFamily="2" charset="-122"/>
              </a:rPr>
              <a:t>，</a:t>
            </a:r>
            <a:r>
              <a:rPr lang="zh-CN" altLang="en-US" sz="2800" b="1" dirty="0"/>
              <a:t>则右子树的深度为</a:t>
            </a:r>
            <a:r>
              <a:rPr lang="en-US" altLang="x-none" sz="2800" b="1" dirty="0"/>
              <a:t>H</a:t>
            </a:r>
            <a:r>
              <a:rPr lang="en-US" altLang="x-none" sz="2800" b="1" baseline="-20000" dirty="0"/>
              <a:t>cL</a:t>
            </a:r>
            <a:r>
              <a:rPr lang="en-US" altLang="x-none" sz="2800" b="1" dirty="0"/>
              <a:t>-1</a:t>
            </a:r>
            <a:r>
              <a:rPr lang="zh-CN" altLang="en-US" sz="2800" b="1" dirty="0"/>
              <a:t>；</a:t>
            </a:r>
            <a:r>
              <a:rPr lang="en-US" altLang="x-none" sz="2800" b="1" dirty="0"/>
              <a:t>b</a:t>
            </a:r>
            <a:r>
              <a:rPr lang="zh-CN" altLang="en-US" sz="2800" b="1" dirty="0">
                <a:latin typeface="宋体" panose="02010600030101010101" pitchFamily="2" charset="-122"/>
              </a:rPr>
              <a:t>插入后</a:t>
            </a:r>
            <a:r>
              <a:rPr lang="zh-CN" altLang="en-US" sz="2800" b="1" dirty="0"/>
              <a:t>的</a:t>
            </a:r>
            <a:r>
              <a:rPr lang="zh-CN" altLang="en-US" sz="2800" b="1" dirty="0">
                <a:solidFill>
                  <a:schemeClr val="folHlink"/>
                </a:solidFill>
                <a:latin typeface="宋体" panose="02010600030101010101" pitchFamily="2" charset="-122"/>
              </a:rPr>
              <a:t>平衡因子是</a:t>
            </a:r>
            <a:r>
              <a:rPr lang="en-US" altLang="x-none" sz="2800" b="1" dirty="0">
                <a:solidFill>
                  <a:schemeClr val="folHlink"/>
                </a:solidFill>
              </a:rPr>
              <a:t>-1</a:t>
            </a:r>
            <a:r>
              <a:rPr lang="zh-CN" altLang="en-US" sz="2800" b="1" dirty="0">
                <a:latin typeface="宋体" panose="02010600030101010101" pitchFamily="2" charset="-122"/>
              </a:rPr>
              <a:t>，则</a:t>
            </a:r>
            <a:r>
              <a:rPr lang="en-US" altLang="x-none" sz="2800" b="1" dirty="0"/>
              <a:t>b</a:t>
            </a:r>
            <a:r>
              <a:rPr lang="zh-CN" altLang="en-US" sz="2800" b="1" dirty="0"/>
              <a:t>的左子树的深度为</a:t>
            </a:r>
            <a:r>
              <a:rPr lang="en-US" altLang="x-none" sz="2800" b="1" dirty="0"/>
              <a:t>H</a:t>
            </a:r>
            <a:r>
              <a:rPr lang="en-US" altLang="x-none" sz="2800" b="1" baseline="-20000" dirty="0"/>
              <a:t>cL</a:t>
            </a:r>
            <a:r>
              <a:rPr lang="zh-CN" altLang="en-US" sz="2800" b="1" dirty="0">
                <a:latin typeface="宋体" panose="02010600030101010101" pitchFamily="2" charset="-122"/>
              </a:rPr>
              <a:t>，以</a:t>
            </a:r>
            <a:r>
              <a:rPr lang="en-US" altLang="x-none" sz="2800" b="1" dirty="0"/>
              <a:t>b</a:t>
            </a:r>
            <a:r>
              <a:rPr lang="zh-CN" altLang="en-US" sz="2800" b="1" dirty="0"/>
              <a:t>为根的子树的深度是</a:t>
            </a:r>
            <a:r>
              <a:rPr lang="en-US" altLang="x-none" sz="2800" b="1" dirty="0"/>
              <a:t>H</a:t>
            </a:r>
            <a:r>
              <a:rPr lang="en-US" altLang="x-none" sz="2800" b="1" baseline="-20000" dirty="0"/>
              <a:t>cL</a:t>
            </a:r>
            <a:r>
              <a:rPr lang="en-US" altLang="x-none" sz="2800" b="1" dirty="0"/>
              <a:t>+2</a:t>
            </a:r>
            <a:r>
              <a:rPr lang="zh-CN" altLang="en-US" sz="2800" b="1" dirty="0"/>
              <a:t>。</a:t>
            </a:r>
            <a:endParaRPr lang="zh-CN" altLang="en-US" sz="2800" b="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6449" name="文本占位符 662529"/>
          <p:cNvSpPr>
            <a:spLocks noGrp="1"/>
          </p:cNvSpPr>
          <p:nvPr>
            <p:ph idx="1"/>
          </p:nvPr>
        </p:nvSpPr>
        <p:spPr>
          <a:xfrm>
            <a:off x="1676400" y="152400"/>
            <a:ext cx="8812213" cy="6013450"/>
          </a:xfrm>
        </p:spPr>
        <p:txBody>
          <a:bodyPr anchor="t"/>
          <a:p>
            <a:pPr marL="0" indent="0">
              <a:lnSpc>
                <a:spcPct val="110000"/>
              </a:lnSpc>
              <a:buNone/>
            </a:pPr>
            <a:r>
              <a:rPr lang="zh-CN" altLang="en-US" sz="2800" b="1" dirty="0">
                <a:latin typeface="宋体" panose="02010600030101010101" pitchFamily="2" charset="-122"/>
              </a:rPr>
              <a:t>    因插入后</a:t>
            </a:r>
            <a:r>
              <a:rPr lang="en-US" altLang="x-none" sz="2800" b="1" dirty="0"/>
              <a:t>a</a:t>
            </a:r>
            <a:r>
              <a:rPr lang="zh-CN" altLang="en-US" sz="2800" b="1" dirty="0"/>
              <a:t>的</a:t>
            </a:r>
            <a:r>
              <a:rPr lang="zh-CN" altLang="en-US" sz="2800" b="1" dirty="0">
                <a:latin typeface="宋体" panose="02010600030101010101" pitchFamily="2" charset="-122"/>
              </a:rPr>
              <a:t>平衡因子是</a:t>
            </a:r>
            <a:r>
              <a:rPr lang="en-US" altLang="x-none" sz="2800" b="1" dirty="0"/>
              <a:t>2 </a:t>
            </a:r>
            <a:r>
              <a:rPr lang="zh-CN" altLang="en-US" sz="2800" b="1" dirty="0">
                <a:latin typeface="宋体" panose="02010600030101010101" pitchFamily="2" charset="-122"/>
              </a:rPr>
              <a:t>，则</a:t>
            </a:r>
            <a:r>
              <a:rPr lang="en-US" altLang="x-none" sz="2800" b="1" dirty="0"/>
              <a:t>a</a:t>
            </a:r>
            <a:r>
              <a:rPr lang="zh-CN" altLang="en-US" sz="2800" b="1" dirty="0"/>
              <a:t>的右子树的深度是</a:t>
            </a:r>
            <a:r>
              <a:rPr lang="en-US" altLang="x-none" sz="2800" b="1" dirty="0"/>
              <a:t>H</a:t>
            </a:r>
            <a:r>
              <a:rPr lang="en-US" altLang="x-none" sz="2800" b="1" baseline="-20000" dirty="0"/>
              <a:t>cL</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 </a:t>
            </a:r>
            <a:r>
              <a:rPr lang="zh-CN" altLang="en-US" sz="2800" b="1" dirty="0"/>
              <a:t>     </a:t>
            </a:r>
            <a:r>
              <a:rPr lang="zh-CN" altLang="en-US" sz="2800" b="1" dirty="0">
                <a:latin typeface="宋体" panose="02010600030101010101" pitchFamily="2" charset="-122"/>
              </a:rPr>
              <a:t>② </a:t>
            </a:r>
            <a:r>
              <a:rPr lang="zh-CN" altLang="en-US" sz="2800" b="1" dirty="0"/>
              <a:t>插入后</a:t>
            </a:r>
            <a:r>
              <a:rPr lang="en-US" altLang="x-none" sz="2800" b="1" dirty="0">
                <a:solidFill>
                  <a:schemeClr val="folHlink"/>
                </a:solidFill>
              </a:rPr>
              <a:t>c</a:t>
            </a:r>
            <a:r>
              <a:rPr lang="zh-CN" altLang="en-US" sz="2800" b="1" dirty="0">
                <a:solidFill>
                  <a:schemeClr val="folHlink"/>
                </a:solidFill>
                <a:latin typeface="宋体" panose="02010600030101010101" pitchFamily="2" charset="-122"/>
              </a:rPr>
              <a:t>的平衡因子是</a:t>
            </a:r>
            <a:r>
              <a:rPr lang="en-US" altLang="x-none" sz="2800" b="1" dirty="0">
                <a:solidFill>
                  <a:schemeClr val="folHlink"/>
                </a:solidFill>
              </a:rPr>
              <a:t>0</a:t>
            </a:r>
            <a:r>
              <a:rPr lang="zh-CN" altLang="en-US" sz="2800" b="1" dirty="0"/>
              <a:t>：</a:t>
            </a:r>
            <a:r>
              <a:rPr lang="en-US" altLang="x-none" sz="2800" b="1" dirty="0"/>
              <a:t>c</a:t>
            </a:r>
            <a:r>
              <a:rPr lang="zh-CN" altLang="en-US" sz="2800" b="1" dirty="0"/>
              <a:t>本身是插入结点</a:t>
            </a:r>
            <a:r>
              <a:rPr lang="zh-CN" altLang="en-US" sz="2800" b="1" dirty="0">
                <a:latin typeface="宋体" panose="02010600030101010101" pitchFamily="2" charset="-122"/>
              </a:rPr>
              <a:t>。</a:t>
            </a:r>
            <a:r>
              <a:rPr lang="zh-CN" altLang="en-US" sz="2800" b="1" dirty="0"/>
              <a:t>设</a:t>
            </a:r>
            <a:r>
              <a:rPr lang="en-US" altLang="x-none" sz="2800" b="1" dirty="0"/>
              <a:t>c</a:t>
            </a:r>
            <a:r>
              <a:rPr lang="zh-CN" altLang="en-US" sz="2800" b="1" dirty="0"/>
              <a:t>的左子树的深度为</a:t>
            </a:r>
            <a:r>
              <a:rPr lang="en-US" altLang="x-none" sz="2800" b="1" dirty="0"/>
              <a:t>H</a:t>
            </a:r>
            <a:r>
              <a:rPr lang="en-US" altLang="x-none" sz="2800" b="1" baseline="-20000" dirty="0"/>
              <a:t>cL</a:t>
            </a:r>
            <a:r>
              <a:rPr lang="zh-CN" altLang="en-US" sz="2800" b="1" dirty="0">
                <a:latin typeface="宋体" panose="02010600030101010101" pitchFamily="2" charset="-122"/>
              </a:rPr>
              <a:t>，</a:t>
            </a:r>
            <a:r>
              <a:rPr lang="zh-CN" altLang="en-US" sz="2800" b="1" dirty="0"/>
              <a:t>则右子树的深度也是</a:t>
            </a:r>
            <a:r>
              <a:rPr lang="en-US" altLang="x-none" sz="2800" b="1" dirty="0"/>
              <a:t>H</a:t>
            </a:r>
            <a:r>
              <a:rPr lang="en-US" altLang="x-none" sz="2800" b="1" baseline="-20000" dirty="0"/>
              <a:t>cL</a:t>
            </a:r>
            <a:r>
              <a:rPr lang="zh-CN" altLang="en-US" sz="2800" b="1" dirty="0"/>
              <a:t>；因</a:t>
            </a:r>
            <a:r>
              <a:rPr lang="en-US" altLang="x-none" sz="2800" b="1" dirty="0"/>
              <a:t>b</a:t>
            </a:r>
            <a:r>
              <a:rPr lang="zh-CN" altLang="en-US" sz="2800" b="1" dirty="0">
                <a:latin typeface="宋体" panose="02010600030101010101" pitchFamily="2" charset="-122"/>
              </a:rPr>
              <a:t>插入后</a:t>
            </a:r>
            <a:r>
              <a:rPr lang="zh-CN" altLang="en-US" sz="2800" b="1" dirty="0"/>
              <a:t>的</a:t>
            </a:r>
            <a:r>
              <a:rPr lang="zh-CN" altLang="en-US" sz="2800" b="1" dirty="0">
                <a:solidFill>
                  <a:schemeClr val="folHlink"/>
                </a:solidFill>
                <a:latin typeface="宋体" panose="02010600030101010101" pitchFamily="2" charset="-122"/>
              </a:rPr>
              <a:t>平衡因子是</a:t>
            </a:r>
            <a:r>
              <a:rPr lang="en-US" altLang="x-none" sz="2800" b="1" dirty="0">
                <a:solidFill>
                  <a:schemeClr val="folHlink"/>
                </a:solidFill>
              </a:rPr>
              <a:t>-1</a:t>
            </a:r>
            <a:r>
              <a:rPr lang="zh-CN" altLang="en-US" sz="2800" b="1" dirty="0">
                <a:latin typeface="宋体" panose="02010600030101010101" pitchFamily="2" charset="-122"/>
              </a:rPr>
              <a:t>，则</a:t>
            </a:r>
            <a:r>
              <a:rPr lang="en-US" altLang="x-none" sz="2800" b="1" dirty="0"/>
              <a:t>b</a:t>
            </a:r>
            <a:r>
              <a:rPr lang="zh-CN" altLang="en-US" sz="2800" b="1" dirty="0"/>
              <a:t>的左子树的深度为</a:t>
            </a:r>
            <a:r>
              <a:rPr lang="en-US" altLang="x-none" sz="2800" b="1" dirty="0"/>
              <a:t>H</a:t>
            </a:r>
            <a:r>
              <a:rPr lang="en-US" altLang="x-none" sz="2800" b="1" baseline="-20000" dirty="0"/>
              <a:t>cL</a:t>
            </a:r>
            <a:r>
              <a:rPr lang="zh-CN" altLang="en-US" sz="2800" b="1" dirty="0">
                <a:latin typeface="宋体" panose="02010600030101010101" pitchFamily="2" charset="-122"/>
              </a:rPr>
              <a:t>，以</a:t>
            </a:r>
            <a:r>
              <a:rPr lang="en-US" altLang="x-none" sz="2800" b="1" dirty="0"/>
              <a:t>b</a:t>
            </a:r>
            <a:r>
              <a:rPr lang="zh-CN" altLang="en-US" sz="2800" b="1" dirty="0"/>
              <a:t>为根的子树的深度是</a:t>
            </a:r>
            <a:r>
              <a:rPr lang="en-US" altLang="x-none" sz="2800" b="1" dirty="0"/>
              <a:t>H</a:t>
            </a:r>
            <a:r>
              <a:rPr lang="en-US" altLang="x-none" sz="2800" b="1" baseline="-20000" dirty="0"/>
              <a:t>cL</a:t>
            </a:r>
            <a:r>
              <a:rPr lang="en-US" altLang="x-none" sz="2800" b="1" dirty="0"/>
              <a:t>+2</a:t>
            </a:r>
            <a:r>
              <a:rPr lang="zh-CN" altLang="en-US" sz="2800" b="1" dirty="0"/>
              <a:t>；</a:t>
            </a:r>
            <a:r>
              <a:rPr lang="zh-CN" altLang="en-US" sz="2800" b="1" dirty="0">
                <a:latin typeface="宋体" panose="02010600030101010101" pitchFamily="2" charset="-122"/>
              </a:rPr>
              <a:t>插入后</a:t>
            </a:r>
            <a:r>
              <a:rPr lang="en-US" altLang="x-none" sz="2800" b="1" dirty="0"/>
              <a:t>a</a:t>
            </a:r>
            <a:r>
              <a:rPr lang="zh-CN" altLang="en-US" sz="2800" b="1" dirty="0"/>
              <a:t>的</a:t>
            </a:r>
            <a:r>
              <a:rPr lang="zh-CN" altLang="en-US" sz="2800" b="1" dirty="0">
                <a:latin typeface="宋体" panose="02010600030101010101" pitchFamily="2" charset="-122"/>
              </a:rPr>
              <a:t>平衡因子是</a:t>
            </a:r>
            <a:r>
              <a:rPr lang="en-US" altLang="x-none" sz="2800" b="1" dirty="0"/>
              <a:t>2 </a:t>
            </a:r>
            <a:r>
              <a:rPr lang="zh-CN" altLang="en-US" sz="2800" b="1" dirty="0">
                <a:latin typeface="宋体" panose="02010600030101010101" pitchFamily="2" charset="-122"/>
              </a:rPr>
              <a:t>，则</a:t>
            </a:r>
            <a:r>
              <a:rPr lang="en-US" altLang="x-none" sz="2800" b="1" dirty="0"/>
              <a:t>a</a:t>
            </a:r>
            <a:r>
              <a:rPr lang="zh-CN" altLang="en-US" sz="2800" b="1" dirty="0"/>
              <a:t>的右子树的深度是</a:t>
            </a:r>
            <a:r>
              <a:rPr lang="en-US" altLang="x-none" sz="2800" b="1" dirty="0"/>
              <a:t>H</a:t>
            </a:r>
            <a:r>
              <a:rPr lang="en-US" altLang="x-none" sz="2800" b="1" baseline="-20000" dirty="0"/>
              <a:t>cL</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   ③ </a:t>
            </a:r>
            <a:r>
              <a:rPr lang="zh-CN" altLang="en-US" sz="2800" b="1" dirty="0"/>
              <a:t>插入后</a:t>
            </a:r>
            <a:r>
              <a:rPr lang="en-US" altLang="x-none" sz="2800" b="1" dirty="0">
                <a:solidFill>
                  <a:schemeClr val="folHlink"/>
                </a:solidFill>
              </a:rPr>
              <a:t>c</a:t>
            </a:r>
            <a:r>
              <a:rPr lang="zh-CN" altLang="en-US" sz="2800" b="1" dirty="0">
                <a:solidFill>
                  <a:schemeClr val="folHlink"/>
                </a:solidFill>
                <a:latin typeface="宋体" panose="02010600030101010101" pitchFamily="2" charset="-122"/>
              </a:rPr>
              <a:t>的平衡因子是</a:t>
            </a:r>
            <a:r>
              <a:rPr lang="en-US" altLang="x-none" sz="2800" b="1" dirty="0">
                <a:solidFill>
                  <a:schemeClr val="folHlink"/>
                </a:solidFill>
              </a:rPr>
              <a:t>-1</a:t>
            </a:r>
            <a:r>
              <a:rPr lang="zh-CN" altLang="en-US" sz="2800" b="1" dirty="0"/>
              <a:t>：即在</a:t>
            </a:r>
            <a:r>
              <a:rPr lang="en-US" altLang="x-none" sz="2800" b="1" dirty="0"/>
              <a:t>c</a:t>
            </a:r>
            <a:r>
              <a:rPr lang="zh-CN" altLang="en-US" sz="2800" b="1" dirty="0"/>
              <a:t>的右子树上插入</a:t>
            </a:r>
            <a:r>
              <a:rPr lang="zh-CN" altLang="en-US" sz="2800" b="1" dirty="0">
                <a:latin typeface="宋体" panose="02010600030101010101" pitchFamily="2" charset="-122"/>
              </a:rPr>
              <a:t>。</a:t>
            </a:r>
            <a:r>
              <a:rPr lang="zh-CN" altLang="en-US" sz="2800" b="1" dirty="0"/>
              <a:t>设</a:t>
            </a:r>
            <a:r>
              <a:rPr lang="en-US" altLang="x-none" sz="2800" b="1" dirty="0"/>
              <a:t>c</a:t>
            </a:r>
            <a:r>
              <a:rPr lang="zh-CN" altLang="en-US" sz="2800" b="1" dirty="0"/>
              <a:t>的左子树的深度为</a:t>
            </a:r>
            <a:r>
              <a:rPr lang="en-US" altLang="x-none" sz="2800" b="1" dirty="0"/>
              <a:t>H</a:t>
            </a:r>
            <a:r>
              <a:rPr lang="en-US" altLang="x-none" sz="2800" b="1" baseline="-20000" dirty="0"/>
              <a:t>cL</a:t>
            </a:r>
            <a:r>
              <a:rPr lang="zh-CN" altLang="en-US" sz="2800" b="1" dirty="0">
                <a:latin typeface="宋体" panose="02010600030101010101" pitchFamily="2" charset="-122"/>
              </a:rPr>
              <a:t>，</a:t>
            </a:r>
            <a:r>
              <a:rPr lang="zh-CN" altLang="en-US" sz="2800" b="1" dirty="0"/>
              <a:t>则右子树的深度为</a:t>
            </a:r>
            <a:r>
              <a:rPr lang="en-US" altLang="x-none" sz="2800" b="1" dirty="0"/>
              <a:t>H</a:t>
            </a:r>
            <a:r>
              <a:rPr lang="en-US" altLang="x-none" sz="2800" b="1" baseline="-20000" dirty="0"/>
              <a:t>cL</a:t>
            </a:r>
            <a:r>
              <a:rPr lang="en-US" altLang="x-none" sz="2800" b="1" dirty="0"/>
              <a:t>+1 </a:t>
            </a:r>
            <a:r>
              <a:rPr lang="zh-CN" altLang="en-US" sz="2800" b="1" dirty="0">
                <a:latin typeface="宋体" panose="02010600030101010101" pitchFamily="2" charset="-122"/>
              </a:rPr>
              <a:t>，以</a:t>
            </a:r>
            <a:r>
              <a:rPr lang="en-US" altLang="x-none" sz="2800" b="1" dirty="0"/>
              <a:t>c</a:t>
            </a:r>
            <a:r>
              <a:rPr lang="zh-CN" altLang="en-US" sz="2800" b="1" dirty="0"/>
              <a:t>为根的子树的深度是</a:t>
            </a:r>
            <a:r>
              <a:rPr lang="en-US" altLang="x-none" sz="2800" b="1" dirty="0"/>
              <a:t>H</a:t>
            </a:r>
            <a:r>
              <a:rPr lang="en-US" altLang="x-none" sz="2800" b="1" baseline="-20000" dirty="0"/>
              <a:t>cL</a:t>
            </a:r>
            <a:r>
              <a:rPr lang="en-US" altLang="x-none" sz="2800" b="1" dirty="0"/>
              <a:t>+2</a:t>
            </a:r>
            <a:r>
              <a:rPr lang="zh-CN" altLang="en-US" sz="2800" b="1" dirty="0"/>
              <a:t>；因</a:t>
            </a:r>
            <a:r>
              <a:rPr lang="en-US" altLang="x-none" sz="2800" b="1" dirty="0"/>
              <a:t>b</a:t>
            </a:r>
            <a:r>
              <a:rPr lang="zh-CN" altLang="en-US" sz="2800" b="1" dirty="0">
                <a:latin typeface="宋体" panose="02010600030101010101" pitchFamily="2" charset="-122"/>
              </a:rPr>
              <a:t>插入后</a:t>
            </a:r>
            <a:r>
              <a:rPr lang="zh-CN" altLang="en-US" sz="2800" b="1" dirty="0"/>
              <a:t>的</a:t>
            </a:r>
            <a:r>
              <a:rPr lang="zh-CN" altLang="en-US" sz="2800" b="1" dirty="0">
                <a:solidFill>
                  <a:schemeClr val="folHlink"/>
                </a:solidFill>
                <a:latin typeface="宋体" panose="02010600030101010101" pitchFamily="2" charset="-122"/>
              </a:rPr>
              <a:t>平衡因子是</a:t>
            </a:r>
            <a:r>
              <a:rPr lang="en-US" altLang="x-none" sz="2800" b="1" dirty="0">
                <a:solidFill>
                  <a:schemeClr val="folHlink"/>
                </a:solidFill>
              </a:rPr>
              <a:t>-1</a:t>
            </a:r>
            <a:r>
              <a:rPr lang="zh-CN" altLang="en-US" sz="2800" b="1" dirty="0">
                <a:latin typeface="宋体" panose="02010600030101010101" pitchFamily="2" charset="-122"/>
              </a:rPr>
              <a:t>，则</a:t>
            </a:r>
            <a:r>
              <a:rPr lang="en-US" altLang="x-none" sz="2800" b="1" dirty="0"/>
              <a:t>b</a:t>
            </a:r>
            <a:r>
              <a:rPr lang="zh-CN" altLang="en-US" sz="2800" b="1" dirty="0"/>
              <a:t>的左子树的深度为</a:t>
            </a:r>
            <a:r>
              <a:rPr lang="en-US" altLang="x-none" sz="2800" b="1" dirty="0"/>
              <a:t>H</a:t>
            </a:r>
            <a:r>
              <a:rPr lang="en-US" altLang="x-none" sz="2800" b="1" baseline="-20000" dirty="0"/>
              <a:t>cL</a:t>
            </a:r>
            <a:r>
              <a:rPr lang="en-US" altLang="x-none" sz="2800" b="1" dirty="0"/>
              <a:t>+1</a:t>
            </a:r>
            <a:r>
              <a:rPr lang="zh-CN" altLang="en-US" sz="2800" b="1" dirty="0">
                <a:latin typeface="宋体" panose="02010600030101010101" pitchFamily="2" charset="-122"/>
              </a:rPr>
              <a:t>，以</a:t>
            </a:r>
            <a:r>
              <a:rPr lang="en-US" altLang="x-none" sz="2800" b="1" dirty="0"/>
              <a:t>b</a:t>
            </a:r>
            <a:r>
              <a:rPr lang="zh-CN" altLang="en-US" sz="2800" b="1" dirty="0"/>
              <a:t>为根的子树的深度是</a:t>
            </a:r>
            <a:r>
              <a:rPr lang="en-US" altLang="x-none" sz="2800" b="1" dirty="0"/>
              <a:t>H</a:t>
            </a:r>
            <a:r>
              <a:rPr lang="en-US" altLang="x-none" sz="2800" b="1" baseline="-20000" dirty="0"/>
              <a:t>cL</a:t>
            </a:r>
            <a:r>
              <a:rPr lang="en-US" altLang="x-none" sz="2800" b="1" dirty="0"/>
              <a:t>+3</a:t>
            </a:r>
            <a:r>
              <a:rPr lang="zh-CN" altLang="en-US" sz="2800" b="1" dirty="0"/>
              <a:t>；</a:t>
            </a:r>
            <a:r>
              <a:rPr lang="zh-CN" altLang="en-US" sz="2800" b="1" dirty="0">
                <a:latin typeface="宋体" panose="02010600030101010101" pitchFamily="2" charset="-122"/>
              </a:rPr>
              <a:t>则</a:t>
            </a:r>
            <a:r>
              <a:rPr lang="en-US" altLang="x-none" sz="2800" b="1" dirty="0"/>
              <a:t>a</a:t>
            </a:r>
            <a:r>
              <a:rPr lang="zh-CN" altLang="en-US" sz="2800" b="1" dirty="0"/>
              <a:t>的右子树的深度是</a:t>
            </a:r>
            <a:r>
              <a:rPr lang="en-US" altLang="x-none" sz="2800" b="1" dirty="0"/>
              <a:t>H</a:t>
            </a:r>
            <a:r>
              <a:rPr lang="en-US" altLang="x-none" sz="2800" b="1" baseline="-20000" dirty="0"/>
              <a:t>cL</a:t>
            </a:r>
            <a:r>
              <a:rPr lang="en-US" altLang="x-none" sz="2800" b="1" dirty="0"/>
              <a:t>+1</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7473" name="文本占位符 663553"/>
          <p:cNvSpPr>
            <a:spLocks noGrp="1"/>
          </p:cNvSpPr>
          <p:nvPr>
            <p:ph idx="1"/>
          </p:nvPr>
        </p:nvSpPr>
        <p:spPr>
          <a:xfrm>
            <a:off x="1676400" y="152400"/>
            <a:ext cx="8812213" cy="3276600"/>
          </a:xfrm>
        </p:spPr>
        <p:txBody>
          <a:bodyPr anchor="t"/>
          <a:p>
            <a:pPr marL="0" indent="0">
              <a:lnSpc>
                <a:spcPct val="110000"/>
              </a:lnSpc>
              <a:spcBef>
                <a:spcPct val="10000"/>
              </a:spcBef>
              <a:buNone/>
            </a:pPr>
            <a:r>
              <a:rPr lang="zh-CN" altLang="en-US" sz="3600" b="1" dirty="0">
                <a:solidFill>
                  <a:schemeClr val="folHlink"/>
                </a:solidFill>
              </a:rPr>
              <a:t>⑶ </a:t>
            </a:r>
            <a:r>
              <a:rPr lang="zh-CN" altLang="en-US" sz="3600" b="1" dirty="0">
                <a:solidFill>
                  <a:schemeClr val="folHlink"/>
                </a:solidFill>
                <a:ea typeface="楷体_GB2312" pitchFamily="1" charset="-122"/>
              </a:rPr>
              <a:t>平衡化旋转方法</a:t>
            </a:r>
            <a:endParaRPr lang="zh-CN" altLang="en-US" sz="3600" b="1" dirty="0">
              <a:solidFill>
                <a:schemeClr val="folHlink"/>
              </a:solidFill>
              <a:ea typeface="楷体_GB2312" pitchFamily="1" charset="-122"/>
            </a:endParaRPr>
          </a:p>
          <a:p>
            <a:pPr marL="0" indent="0">
              <a:lnSpc>
                <a:spcPct val="110000"/>
              </a:lnSpc>
              <a:spcBef>
                <a:spcPct val="10000"/>
              </a:spcBef>
              <a:buNone/>
            </a:pPr>
            <a:r>
              <a:rPr lang="zh-CN" altLang="en-US" sz="3600" b="1" dirty="0"/>
              <a:t>       </a:t>
            </a:r>
            <a:r>
              <a:rPr lang="zh-CN" altLang="en-US" sz="2800" b="1" dirty="0">
                <a:solidFill>
                  <a:schemeClr val="folHlink"/>
                </a:solidFill>
              </a:rPr>
              <a:t>先以</a:t>
            </a:r>
            <a:r>
              <a:rPr lang="en-US" altLang="x-none" sz="2800" b="1" dirty="0">
                <a:solidFill>
                  <a:schemeClr val="folHlink"/>
                </a:solidFill>
              </a:rPr>
              <a:t>b</a:t>
            </a:r>
            <a:r>
              <a:rPr lang="zh-CN" altLang="en-US" sz="2800" b="1" dirty="0"/>
              <a:t>进行一次</a:t>
            </a:r>
            <a:r>
              <a:rPr lang="zh-CN" altLang="en-US" sz="2800" b="1" dirty="0">
                <a:solidFill>
                  <a:schemeClr val="folHlink"/>
                </a:solidFill>
              </a:rPr>
              <a:t>逆时针旋转</a:t>
            </a:r>
            <a:r>
              <a:rPr lang="en-US" altLang="x-none" sz="2800" b="1" dirty="0"/>
              <a:t>(</a:t>
            </a:r>
            <a:r>
              <a:rPr lang="zh-CN" altLang="en-US" sz="2800" b="1" dirty="0"/>
              <a:t>将以</a:t>
            </a:r>
            <a:r>
              <a:rPr lang="en-US" altLang="x-none" sz="2800" b="1" dirty="0"/>
              <a:t>b</a:t>
            </a:r>
            <a:r>
              <a:rPr lang="zh-CN" altLang="en-US" sz="2800" b="1" dirty="0"/>
              <a:t>为根的子树旋转为以</a:t>
            </a:r>
            <a:r>
              <a:rPr lang="en-US" altLang="x-none" sz="2800" b="1" dirty="0"/>
              <a:t>c</a:t>
            </a:r>
            <a:r>
              <a:rPr lang="zh-CN" altLang="en-US" sz="2800" b="1" dirty="0"/>
              <a:t>为根</a:t>
            </a:r>
            <a:r>
              <a:rPr lang="en-US" altLang="x-none" sz="2800" b="1" dirty="0"/>
              <a:t>)</a:t>
            </a:r>
            <a:r>
              <a:rPr lang="zh-CN" altLang="en-US" sz="2800" b="1" dirty="0"/>
              <a:t>，</a:t>
            </a:r>
            <a:r>
              <a:rPr lang="zh-CN" altLang="en-US" sz="2800" b="1" dirty="0">
                <a:solidFill>
                  <a:schemeClr val="folHlink"/>
                </a:solidFill>
              </a:rPr>
              <a:t>再以</a:t>
            </a:r>
            <a:r>
              <a:rPr lang="en-US" altLang="x-none" sz="2800" b="1" dirty="0">
                <a:solidFill>
                  <a:schemeClr val="folHlink"/>
                </a:solidFill>
              </a:rPr>
              <a:t>a</a:t>
            </a:r>
            <a:r>
              <a:rPr lang="zh-CN" altLang="en-US" sz="2800" b="1" dirty="0"/>
              <a:t>进行一次</a:t>
            </a:r>
            <a:r>
              <a:rPr lang="zh-CN" altLang="en-US" sz="2800" b="1" dirty="0">
                <a:solidFill>
                  <a:schemeClr val="folHlink"/>
                </a:solidFill>
              </a:rPr>
              <a:t>顺时针旋转</a:t>
            </a:r>
            <a:r>
              <a:rPr lang="zh-CN" altLang="en-US" sz="2800" b="1" dirty="0"/>
              <a:t>，如图</a:t>
            </a:r>
            <a:r>
              <a:rPr lang="en-US" altLang="x-none" sz="2800" b="1" dirty="0"/>
              <a:t>9-8</a:t>
            </a:r>
            <a:r>
              <a:rPr lang="zh-CN" altLang="en-US" sz="2800" b="1" dirty="0"/>
              <a:t>所示。将整棵子树</a:t>
            </a:r>
            <a:r>
              <a:rPr lang="zh-CN" altLang="en-US" sz="2800" b="1" dirty="0">
                <a:solidFill>
                  <a:schemeClr val="folHlink"/>
                </a:solidFill>
              </a:rPr>
              <a:t>旋转</a:t>
            </a:r>
            <a:r>
              <a:rPr lang="zh-CN" altLang="en-US" sz="2800" b="1" dirty="0"/>
              <a:t>为以</a:t>
            </a:r>
            <a:r>
              <a:rPr lang="en-US" altLang="x-none" sz="2800" b="1" dirty="0"/>
              <a:t>c</a:t>
            </a:r>
            <a:r>
              <a:rPr lang="zh-CN" altLang="en-US" sz="2800" b="1" dirty="0"/>
              <a:t>为根，</a:t>
            </a:r>
            <a:r>
              <a:rPr lang="en-US" altLang="x-none" sz="2800" b="1" dirty="0"/>
              <a:t>b</a:t>
            </a:r>
            <a:r>
              <a:rPr lang="zh-CN" altLang="en-US" sz="2800" b="1" dirty="0"/>
              <a:t>是</a:t>
            </a:r>
            <a:r>
              <a:rPr lang="en-US" altLang="x-none" sz="2800" b="1" dirty="0"/>
              <a:t>c</a:t>
            </a:r>
            <a:r>
              <a:rPr lang="zh-CN" altLang="en-US" sz="2800" b="1" dirty="0"/>
              <a:t>的左子树，</a:t>
            </a:r>
            <a:r>
              <a:rPr lang="en-US" altLang="x-none" sz="2800" b="1" dirty="0"/>
              <a:t>a</a:t>
            </a:r>
            <a:r>
              <a:rPr lang="zh-CN" altLang="en-US" sz="2800" b="1" dirty="0"/>
              <a:t>是</a:t>
            </a:r>
            <a:r>
              <a:rPr lang="en-US" altLang="x-none" sz="2800" b="1" dirty="0"/>
              <a:t>c</a:t>
            </a:r>
            <a:r>
              <a:rPr lang="zh-CN" altLang="en-US" sz="2800" b="1" dirty="0"/>
              <a:t>的右子树；</a:t>
            </a:r>
            <a:r>
              <a:rPr lang="en-US" altLang="x-none" sz="2800" b="1" dirty="0">
                <a:solidFill>
                  <a:schemeClr val="folHlink"/>
                </a:solidFill>
              </a:rPr>
              <a:t>c</a:t>
            </a:r>
            <a:r>
              <a:rPr lang="zh-CN" altLang="en-US" sz="2800" b="1" dirty="0">
                <a:solidFill>
                  <a:schemeClr val="folHlink"/>
                </a:solidFill>
              </a:rPr>
              <a:t>的右子树移到</a:t>
            </a:r>
            <a:r>
              <a:rPr lang="en-US" altLang="x-none" sz="2800" b="1" dirty="0">
                <a:solidFill>
                  <a:schemeClr val="folHlink"/>
                </a:solidFill>
              </a:rPr>
              <a:t>a</a:t>
            </a:r>
            <a:r>
              <a:rPr lang="zh-CN" altLang="en-US" sz="2800" b="1" dirty="0">
                <a:solidFill>
                  <a:schemeClr val="folHlink"/>
                </a:solidFill>
              </a:rPr>
              <a:t>的左子树位置， </a:t>
            </a:r>
            <a:r>
              <a:rPr lang="en-US" altLang="x-none" sz="2800" b="1" dirty="0">
                <a:solidFill>
                  <a:schemeClr val="folHlink"/>
                </a:solidFill>
              </a:rPr>
              <a:t>c</a:t>
            </a:r>
            <a:r>
              <a:rPr lang="zh-CN" altLang="en-US" sz="2800" b="1" dirty="0">
                <a:solidFill>
                  <a:schemeClr val="folHlink"/>
                </a:solidFill>
              </a:rPr>
              <a:t>的左子树移到</a:t>
            </a:r>
            <a:r>
              <a:rPr lang="en-US" altLang="x-none" sz="2800" b="1" dirty="0">
                <a:solidFill>
                  <a:schemeClr val="folHlink"/>
                </a:solidFill>
              </a:rPr>
              <a:t>b</a:t>
            </a:r>
            <a:r>
              <a:rPr lang="zh-CN" altLang="en-US" sz="2800" b="1" dirty="0">
                <a:solidFill>
                  <a:schemeClr val="folHlink"/>
                </a:solidFill>
              </a:rPr>
              <a:t>的右子树位置</a:t>
            </a:r>
            <a:r>
              <a:rPr lang="zh-CN" altLang="en-US" sz="2800" b="1" dirty="0"/>
              <a:t>。</a:t>
            </a:r>
            <a:endParaRPr lang="zh-CN" altLang="en-US" sz="2800" b="1" dirty="0"/>
          </a:p>
        </p:txBody>
      </p:sp>
      <p:grpSp>
        <p:nvGrpSpPr>
          <p:cNvPr id="617474" name="组合 663554"/>
          <p:cNvGrpSpPr/>
          <p:nvPr/>
        </p:nvGrpSpPr>
        <p:grpSpPr>
          <a:xfrm>
            <a:off x="2855913" y="3517900"/>
            <a:ext cx="6310312" cy="3224213"/>
            <a:chOff x="0" y="0"/>
            <a:chExt cx="3975" cy="2031"/>
          </a:xfrm>
        </p:grpSpPr>
        <p:sp>
          <p:nvSpPr>
            <p:cNvPr id="617475" name="右箭头 663555"/>
            <p:cNvSpPr/>
            <p:nvPr/>
          </p:nvSpPr>
          <p:spPr>
            <a:xfrm>
              <a:off x="1497" y="942"/>
              <a:ext cx="567" cy="144"/>
            </a:xfrm>
            <a:prstGeom prst="rightArrow">
              <a:avLst>
                <a:gd name="adj1" fmla="val 50000"/>
                <a:gd name="adj2" fmla="val 98419"/>
              </a:avLst>
            </a:prstGeom>
            <a:noFill/>
            <a:ln w="9525" cap="flat" cmpd="sng">
              <a:solidFill>
                <a:schemeClr val="tx1"/>
              </a:solidFill>
              <a:prstDash val="solid"/>
              <a:miter/>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617476" name="矩形 663556"/>
            <p:cNvSpPr/>
            <p:nvPr/>
          </p:nvSpPr>
          <p:spPr>
            <a:xfrm>
              <a:off x="1472" y="1758"/>
              <a:ext cx="2199" cy="227"/>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9-8  LR</a:t>
              </a:r>
              <a:r>
                <a:rPr lang="zh-CN" altLang="en-US" sz="2000" b="1" dirty="0">
                  <a:latin typeface="Times New Roman" panose="02020603050405020304" pitchFamily="2" charset="0"/>
                  <a:ea typeface="宋体" panose="02010600030101010101" pitchFamily="2" charset="-122"/>
                </a:rPr>
                <a:t>型平衡</a:t>
              </a:r>
              <a:r>
                <a:rPr lang="zh-CN" altLang="en-US" sz="2000" b="1" dirty="0">
                  <a:latin typeface="宋体" panose="02010600030101010101" pitchFamily="2" charset="-122"/>
                  <a:ea typeface="宋体" panose="02010600030101010101" pitchFamily="2" charset="-122"/>
                </a:rPr>
                <a:t>化旋转示意图</a:t>
              </a:r>
              <a:endParaRPr lang="zh-CN" altLang="en-US" sz="2000" b="1" dirty="0">
                <a:latin typeface="宋体" panose="02010600030101010101" pitchFamily="2" charset="-122"/>
                <a:ea typeface="宋体" panose="02010600030101010101" pitchFamily="2" charset="-122"/>
              </a:endParaRPr>
            </a:p>
          </p:txBody>
        </p:sp>
        <p:grpSp>
          <p:nvGrpSpPr>
            <p:cNvPr id="617477" name="组合 663557"/>
            <p:cNvGrpSpPr/>
            <p:nvPr/>
          </p:nvGrpSpPr>
          <p:grpSpPr>
            <a:xfrm>
              <a:off x="0" y="0"/>
              <a:ext cx="1255" cy="2031"/>
              <a:chOff x="0" y="0"/>
              <a:chExt cx="1255" cy="2031"/>
            </a:xfrm>
          </p:grpSpPr>
          <p:grpSp>
            <p:nvGrpSpPr>
              <p:cNvPr id="617478" name="组合 663558"/>
              <p:cNvGrpSpPr/>
              <p:nvPr/>
            </p:nvGrpSpPr>
            <p:grpSpPr>
              <a:xfrm>
                <a:off x="0" y="96"/>
                <a:ext cx="1255" cy="1935"/>
                <a:chOff x="0" y="0"/>
                <a:chExt cx="1255" cy="1935"/>
              </a:xfrm>
            </p:grpSpPr>
            <p:sp>
              <p:nvSpPr>
                <p:cNvPr id="617479" name="椭圆 663559"/>
                <p:cNvSpPr/>
                <p:nvPr/>
              </p:nvSpPr>
              <p:spPr>
                <a:xfrm>
                  <a:off x="672" y="0"/>
                  <a:ext cx="295" cy="295"/>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800" dirty="0">
                      <a:latin typeface="Times New Roman" panose="02020603050405020304" pitchFamily="2" charset="0"/>
                      <a:ea typeface="宋体" panose="02010600030101010101" pitchFamily="2" charset="-122"/>
                    </a:rPr>
                    <a:t>a</a:t>
                  </a:r>
                  <a:endParaRPr lang="en-US" altLang="x-none" sz="2800" dirty="0">
                    <a:latin typeface="Times New Roman" panose="02020603050405020304" pitchFamily="2" charset="0"/>
                    <a:ea typeface="宋体" panose="02010600030101010101" pitchFamily="2" charset="-122"/>
                  </a:endParaRPr>
                </a:p>
              </p:txBody>
            </p:sp>
            <p:sp>
              <p:nvSpPr>
                <p:cNvPr id="617480" name="椭圆 663560"/>
                <p:cNvSpPr/>
                <p:nvPr/>
              </p:nvSpPr>
              <p:spPr>
                <a:xfrm>
                  <a:off x="352" y="497"/>
                  <a:ext cx="295" cy="295"/>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800" dirty="0">
                      <a:latin typeface="Times New Roman" panose="02020603050405020304" pitchFamily="2" charset="0"/>
                      <a:ea typeface="宋体" panose="02010600030101010101" pitchFamily="2" charset="-122"/>
                    </a:rPr>
                    <a:t>b</a:t>
                  </a:r>
                  <a:endParaRPr lang="en-US" altLang="x-none" sz="2800" dirty="0">
                    <a:latin typeface="Times New Roman" panose="02020603050405020304" pitchFamily="2" charset="0"/>
                    <a:ea typeface="宋体" panose="02010600030101010101" pitchFamily="2" charset="-122"/>
                  </a:endParaRPr>
                </a:p>
              </p:txBody>
            </p:sp>
            <p:sp>
              <p:nvSpPr>
                <p:cNvPr id="617481" name="矩形 663561"/>
                <p:cNvSpPr/>
                <p:nvPr/>
              </p:nvSpPr>
              <p:spPr>
                <a:xfrm>
                  <a:off x="0" y="1000"/>
                  <a:ext cx="295" cy="408"/>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bL</a:t>
                  </a:r>
                  <a:endParaRPr lang="en-US" altLang="x-none" sz="2400" dirty="0">
                    <a:latin typeface="Times New Roman" panose="02020603050405020304" pitchFamily="2" charset="0"/>
                    <a:ea typeface="宋体" panose="02010600030101010101" pitchFamily="2" charset="-122"/>
                  </a:endParaRPr>
                </a:p>
              </p:txBody>
            </p:sp>
            <p:sp>
              <p:nvSpPr>
                <p:cNvPr id="617482" name="矩形 663562"/>
                <p:cNvSpPr/>
                <p:nvPr/>
              </p:nvSpPr>
              <p:spPr>
                <a:xfrm>
                  <a:off x="960" y="504"/>
                  <a:ext cx="295" cy="408"/>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aR</a:t>
                  </a:r>
                  <a:endParaRPr lang="en-US" altLang="x-none" sz="2400" dirty="0">
                    <a:latin typeface="Times New Roman" panose="02020603050405020304" pitchFamily="2" charset="0"/>
                    <a:ea typeface="宋体" panose="02010600030101010101" pitchFamily="2" charset="-122"/>
                  </a:endParaRPr>
                </a:p>
              </p:txBody>
            </p:sp>
            <p:sp>
              <p:nvSpPr>
                <p:cNvPr id="617483" name="直接连接符 663563"/>
                <p:cNvSpPr/>
                <p:nvPr/>
              </p:nvSpPr>
              <p:spPr>
                <a:xfrm flipH="1">
                  <a:off x="496" y="264"/>
                  <a:ext cx="240" cy="240"/>
                </a:xfrm>
                <a:prstGeom prst="line">
                  <a:avLst/>
                </a:prstGeom>
                <a:ln w="19050" cap="flat" cmpd="sng">
                  <a:solidFill>
                    <a:schemeClr val="tx1"/>
                  </a:solidFill>
                  <a:prstDash val="solid"/>
                  <a:round/>
                  <a:headEnd type="none" w="med" len="med"/>
                  <a:tailEnd type="none" w="med" len="med"/>
                </a:ln>
              </p:spPr>
            </p:sp>
            <p:sp>
              <p:nvSpPr>
                <p:cNvPr id="617484" name="直接连接符 663564"/>
                <p:cNvSpPr/>
                <p:nvPr/>
              </p:nvSpPr>
              <p:spPr>
                <a:xfrm>
                  <a:off x="920" y="264"/>
                  <a:ext cx="192" cy="240"/>
                </a:xfrm>
                <a:prstGeom prst="line">
                  <a:avLst/>
                </a:prstGeom>
                <a:ln w="19050" cap="flat" cmpd="sng">
                  <a:solidFill>
                    <a:schemeClr val="tx1"/>
                  </a:solidFill>
                  <a:prstDash val="solid"/>
                  <a:round/>
                  <a:headEnd type="none" w="med" len="med"/>
                  <a:tailEnd type="none" w="med" len="med"/>
                </a:ln>
              </p:spPr>
            </p:sp>
            <p:sp>
              <p:nvSpPr>
                <p:cNvPr id="617485" name="直接连接符 663565"/>
                <p:cNvSpPr/>
                <p:nvPr/>
              </p:nvSpPr>
              <p:spPr>
                <a:xfrm flipH="1">
                  <a:off x="168" y="752"/>
                  <a:ext cx="240" cy="240"/>
                </a:xfrm>
                <a:prstGeom prst="line">
                  <a:avLst/>
                </a:prstGeom>
                <a:ln w="19050" cap="flat" cmpd="sng">
                  <a:solidFill>
                    <a:schemeClr val="tx1"/>
                  </a:solidFill>
                  <a:prstDash val="solid"/>
                  <a:round/>
                  <a:headEnd type="none" w="med" len="med"/>
                  <a:tailEnd type="none" w="med" len="med"/>
                </a:ln>
              </p:spPr>
            </p:sp>
            <p:sp>
              <p:nvSpPr>
                <p:cNvPr id="617486" name="直接连接符 663566"/>
                <p:cNvSpPr/>
                <p:nvPr/>
              </p:nvSpPr>
              <p:spPr>
                <a:xfrm>
                  <a:off x="584" y="768"/>
                  <a:ext cx="192" cy="240"/>
                </a:xfrm>
                <a:prstGeom prst="line">
                  <a:avLst/>
                </a:prstGeom>
                <a:ln w="19050" cap="flat" cmpd="sng">
                  <a:solidFill>
                    <a:schemeClr val="tx1"/>
                  </a:solidFill>
                  <a:prstDash val="solid"/>
                  <a:round/>
                  <a:headEnd type="none" w="med" len="med"/>
                  <a:tailEnd type="none" w="med" len="med"/>
                </a:ln>
              </p:spPr>
            </p:sp>
            <p:grpSp>
              <p:nvGrpSpPr>
                <p:cNvPr id="617487" name="组合 663567"/>
                <p:cNvGrpSpPr/>
                <p:nvPr/>
              </p:nvGrpSpPr>
              <p:grpSpPr>
                <a:xfrm>
                  <a:off x="336" y="1504"/>
                  <a:ext cx="296" cy="431"/>
                  <a:chOff x="0" y="0"/>
                  <a:chExt cx="296" cy="431"/>
                </a:xfrm>
              </p:grpSpPr>
              <p:sp>
                <p:nvSpPr>
                  <p:cNvPr id="617488" name="矩形 663568"/>
                  <p:cNvSpPr/>
                  <p:nvPr/>
                </p:nvSpPr>
                <p:spPr>
                  <a:xfrm>
                    <a:off x="1" y="0"/>
                    <a:ext cx="295" cy="431"/>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cL</a:t>
                    </a:r>
                    <a:endParaRPr lang="en-US" altLang="x-none" sz="2400" dirty="0">
                      <a:latin typeface="Times New Roman" panose="02020603050405020304" pitchFamily="2" charset="0"/>
                      <a:ea typeface="宋体" panose="02010600030101010101" pitchFamily="2" charset="-122"/>
                    </a:endParaRPr>
                  </a:p>
                  <a:p>
                    <a:pPr algn="ctr"/>
                    <a:r>
                      <a:rPr lang="en-US" altLang="x-none" sz="2400" dirty="0">
                        <a:latin typeface="Times New Roman" panose="02020603050405020304" pitchFamily="2" charset="0"/>
                        <a:ea typeface="宋体" panose="02010600030101010101" pitchFamily="2" charset="-122"/>
                      </a:rPr>
                      <a:t>x</a:t>
                    </a:r>
                    <a:endParaRPr lang="en-US" altLang="x-none" sz="2400" dirty="0">
                      <a:latin typeface="Times New Roman" panose="02020603050405020304" pitchFamily="2" charset="0"/>
                      <a:ea typeface="宋体" panose="02010600030101010101" pitchFamily="2" charset="-122"/>
                    </a:endParaRPr>
                  </a:p>
                </p:txBody>
              </p:sp>
              <p:sp>
                <p:nvSpPr>
                  <p:cNvPr id="617489" name="直接连接符 663569"/>
                  <p:cNvSpPr/>
                  <p:nvPr/>
                </p:nvSpPr>
                <p:spPr>
                  <a:xfrm>
                    <a:off x="0" y="240"/>
                    <a:ext cx="295" cy="0"/>
                  </a:xfrm>
                  <a:prstGeom prst="line">
                    <a:avLst/>
                  </a:prstGeom>
                  <a:ln w="9525" cap="flat" cmpd="sng">
                    <a:solidFill>
                      <a:schemeClr val="tx1"/>
                    </a:solidFill>
                    <a:prstDash val="solid"/>
                    <a:round/>
                    <a:headEnd type="none" w="med" len="med"/>
                    <a:tailEnd type="none" w="med" len="med"/>
                  </a:ln>
                </p:spPr>
              </p:sp>
            </p:grpSp>
            <p:grpSp>
              <p:nvGrpSpPr>
                <p:cNvPr id="617490" name="组合 663570"/>
                <p:cNvGrpSpPr/>
                <p:nvPr/>
              </p:nvGrpSpPr>
              <p:grpSpPr>
                <a:xfrm>
                  <a:off x="912" y="1504"/>
                  <a:ext cx="296" cy="431"/>
                  <a:chOff x="0" y="0"/>
                  <a:chExt cx="296" cy="431"/>
                </a:xfrm>
              </p:grpSpPr>
              <p:sp>
                <p:nvSpPr>
                  <p:cNvPr id="617491" name="矩形 663571"/>
                  <p:cNvSpPr/>
                  <p:nvPr/>
                </p:nvSpPr>
                <p:spPr>
                  <a:xfrm>
                    <a:off x="1" y="0"/>
                    <a:ext cx="295" cy="431"/>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cR</a:t>
                    </a:r>
                    <a:endParaRPr lang="en-US" altLang="x-none" sz="2400" dirty="0">
                      <a:latin typeface="Times New Roman" panose="02020603050405020304" pitchFamily="2" charset="0"/>
                      <a:ea typeface="宋体" panose="02010600030101010101" pitchFamily="2" charset="-122"/>
                    </a:endParaRPr>
                  </a:p>
                  <a:p>
                    <a:pPr algn="ctr"/>
                    <a:r>
                      <a:rPr lang="en-US" altLang="x-none" sz="2400" dirty="0">
                        <a:latin typeface="Times New Roman" panose="02020603050405020304" pitchFamily="2" charset="0"/>
                        <a:ea typeface="宋体" panose="02010600030101010101" pitchFamily="2" charset="-122"/>
                      </a:rPr>
                      <a:t>x</a:t>
                    </a:r>
                    <a:endParaRPr lang="en-US" altLang="x-none" sz="2400" dirty="0">
                      <a:latin typeface="Times New Roman" panose="02020603050405020304" pitchFamily="2" charset="0"/>
                      <a:ea typeface="宋体" panose="02010600030101010101" pitchFamily="2" charset="-122"/>
                    </a:endParaRPr>
                  </a:p>
                </p:txBody>
              </p:sp>
              <p:sp>
                <p:nvSpPr>
                  <p:cNvPr id="617492" name="直接连接符 663572"/>
                  <p:cNvSpPr/>
                  <p:nvPr/>
                </p:nvSpPr>
                <p:spPr>
                  <a:xfrm>
                    <a:off x="0" y="240"/>
                    <a:ext cx="295" cy="0"/>
                  </a:xfrm>
                  <a:prstGeom prst="line">
                    <a:avLst/>
                  </a:prstGeom>
                  <a:ln w="9525" cap="flat" cmpd="sng">
                    <a:solidFill>
                      <a:schemeClr val="tx1"/>
                    </a:solidFill>
                    <a:prstDash val="solid"/>
                    <a:round/>
                    <a:headEnd type="none" w="med" len="med"/>
                    <a:tailEnd type="none" w="med" len="med"/>
                  </a:ln>
                </p:spPr>
              </p:sp>
            </p:grpSp>
            <p:sp>
              <p:nvSpPr>
                <p:cNvPr id="617493" name="椭圆 663573"/>
                <p:cNvSpPr/>
                <p:nvPr/>
              </p:nvSpPr>
              <p:spPr>
                <a:xfrm>
                  <a:off x="648" y="1001"/>
                  <a:ext cx="295" cy="295"/>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800" dirty="0">
                      <a:latin typeface="Times New Roman" panose="02020603050405020304" pitchFamily="2" charset="0"/>
                      <a:ea typeface="宋体" panose="02010600030101010101" pitchFamily="2" charset="-122"/>
                    </a:rPr>
                    <a:t>c</a:t>
                  </a:r>
                  <a:endParaRPr lang="en-US" altLang="x-none" sz="2800" dirty="0">
                    <a:latin typeface="Times New Roman" panose="02020603050405020304" pitchFamily="2" charset="0"/>
                    <a:ea typeface="宋体" panose="02010600030101010101" pitchFamily="2" charset="-122"/>
                  </a:endParaRPr>
                </a:p>
              </p:txBody>
            </p:sp>
            <p:sp>
              <p:nvSpPr>
                <p:cNvPr id="617494" name="直接连接符 663574"/>
                <p:cNvSpPr/>
                <p:nvPr/>
              </p:nvSpPr>
              <p:spPr>
                <a:xfrm flipH="1">
                  <a:off x="456" y="1256"/>
                  <a:ext cx="240" cy="240"/>
                </a:xfrm>
                <a:prstGeom prst="line">
                  <a:avLst/>
                </a:prstGeom>
                <a:ln w="19050" cap="flat" cmpd="sng">
                  <a:solidFill>
                    <a:schemeClr val="tx1"/>
                  </a:solidFill>
                  <a:prstDash val="solid"/>
                  <a:round/>
                  <a:headEnd type="none" w="med" len="med"/>
                  <a:tailEnd type="none" w="med" len="med"/>
                </a:ln>
              </p:spPr>
            </p:sp>
            <p:sp>
              <p:nvSpPr>
                <p:cNvPr id="617495" name="直接连接符 663575"/>
                <p:cNvSpPr/>
                <p:nvPr/>
              </p:nvSpPr>
              <p:spPr>
                <a:xfrm>
                  <a:off x="872" y="1272"/>
                  <a:ext cx="192" cy="240"/>
                </a:xfrm>
                <a:prstGeom prst="line">
                  <a:avLst/>
                </a:prstGeom>
                <a:ln w="19050" cap="flat" cmpd="sng">
                  <a:solidFill>
                    <a:schemeClr val="tx1"/>
                  </a:solidFill>
                  <a:prstDash val="solid"/>
                  <a:round/>
                  <a:headEnd type="none" w="med" len="med"/>
                  <a:tailEnd type="none" w="med" len="med"/>
                </a:ln>
              </p:spPr>
            </p:sp>
          </p:grpSp>
          <p:sp>
            <p:nvSpPr>
              <p:cNvPr id="617496" name="下弧形箭头 663576"/>
              <p:cNvSpPr/>
              <p:nvPr/>
            </p:nvSpPr>
            <p:spPr>
              <a:xfrm>
                <a:off x="295" y="1008"/>
                <a:ext cx="336" cy="240"/>
              </a:xfrm>
              <a:prstGeom prst="curvedUpArrow">
                <a:avLst>
                  <a:gd name="adj1" fmla="val 28000"/>
                  <a:gd name="adj2" fmla="val 56000"/>
                  <a:gd name="adj3" fmla="val 33328"/>
                </a:avLst>
              </a:prstGeom>
              <a:solidFill>
                <a:schemeClr val="accent1"/>
              </a:solidFill>
              <a:ln w="9525" cap="flat" cmpd="sng">
                <a:solidFill>
                  <a:schemeClr val="tx1"/>
                </a:solidFill>
                <a:prstDash val="solid"/>
                <a:miter/>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617497" name="上弧形箭头 663577"/>
              <p:cNvSpPr/>
              <p:nvPr/>
            </p:nvSpPr>
            <p:spPr>
              <a:xfrm>
                <a:off x="511" y="0"/>
                <a:ext cx="720" cy="240"/>
              </a:xfrm>
              <a:prstGeom prst="curvedDownArrow">
                <a:avLst>
                  <a:gd name="adj1" fmla="val 60000"/>
                  <a:gd name="adj2" fmla="val 120000"/>
                  <a:gd name="adj3" fmla="val 33328"/>
                </a:avLst>
              </a:prstGeom>
              <a:solidFill>
                <a:schemeClr val="hlink"/>
              </a:solidFill>
              <a:ln w="9525" cap="flat" cmpd="sng">
                <a:solidFill>
                  <a:schemeClr val="tx1"/>
                </a:solidFill>
                <a:prstDash val="solid"/>
                <a:miter/>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nvGrpSpPr>
            <p:cNvPr id="617498" name="组合 663578"/>
            <p:cNvGrpSpPr/>
            <p:nvPr/>
          </p:nvGrpSpPr>
          <p:grpSpPr>
            <a:xfrm>
              <a:off x="2281" y="93"/>
              <a:ext cx="1694" cy="1439"/>
              <a:chOff x="0" y="0"/>
              <a:chExt cx="1694" cy="1439"/>
            </a:xfrm>
          </p:grpSpPr>
          <p:sp>
            <p:nvSpPr>
              <p:cNvPr id="617499" name="椭圆 663579"/>
              <p:cNvSpPr/>
              <p:nvPr/>
            </p:nvSpPr>
            <p:spPr>
              <a:xfrm>
                <a:off x="1111" y="520"/>
                <a:ext cx="295" cy="295"/>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800" dirty="0">
                    <a:latin typeface="Times New Roman" panose="02020603050405020304" pitchFamily="2" charset="0"/>
                    <a:ea typeface="宋体" panose="02010600030101010101" pitchFamily="2" charset="-122"/>
                  </a:rPr>
                  <a:t>a</a:t>
                </a:r>
                <a:endParaRPr lang="en-US" altLang="x-none" sz="2800" dirty="0">
                  <a:latin typeface="Times New Roman" panose="02020603050405020304" pitchFamily="2" charset="0"/>
                  <a:ea typeface="宋体" panose="02010600030101010101" pitchFamily="2" charset="-122"/>
                </a:endParaRPr>
              </a:p>
            </p:txBody>
          </p:sp>
          <p:sp>
            <p:nvSpPr>
              <p:cNvPr id="617500" name="椭圆 663580"/>
              <p:cNvSpPr/>
              <p:nvPr/>
            </p:nvSpPr>
            <p:spPr>
              <a:xfrm>
                <a:off x="671" y="0"/>
                <a:ext cx="295" cy="295"/>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800" dirty="0">
                    <a:latin typeface="Times New Roman" panose="02020603050405020304" pitchFamily="2" charset="0"/>
                    <a:ea typeface="宋体" panose="02010600030101010101" pitchFamily="2" charset="-122"/>
                  </a:rPr>
                  <a:t>c</a:t>
                </a:r>
                <a:endParaRPr lang="en-US" altLang="x-none" sz="2800" dirty="0">
                  <a:latin typeface="Times New Roman" panose="02020603050405020304" pitchFamily="2" charset="0"/>
                  <a:ea typeface="宋体" panose="02010600030101010101" pitchFamily="2" charset="-122"/>
                </a:endParaRPr>
              </a:p>
            </p:txBody>
          </p:sp>
          <p:sp>
            <p:nvSpPr>
              <p:cNvPr id="617501" name="矩形 663581"/>
              <p:cNvSpPr/>
              <p:nvPr/>
            </p:nvSpPr>
            <p:spPr>
              <a:xfrm>
                <a:off x="0" y="992"/>
                <a:ext cx="295" cy="408"/>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bL</a:t>
                </a:r>
                <a:endParaRPr lang="en-US" altLang="x-none" sz="2400" dirty="0">
                  <a:latin typeface="Times New Roman" panose="02020603050405020304" pitchFamily="2" charset="0"/>
                  <a:ea typeface="宋体" panose="02010600030101010101" pitchFamily="2" charset="-122"/>
                </a:endParaRPr>
              </a:p>
            </p:txBody>
          </p:sp>
          <p:sp>
            <p:nvSpPr>
              <p:cNvPr id="617502" name="矩形 663582"/>
              <p:cNvSpPr/>
              <p:nvPr/>
            </p:nvSpPr>
            <p:spPr>
              <a:xfrm>
                <a:off x="1399" y="1024"/>
                <a:ext cx="295" cy="408"/>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aR</a:t>
                </a:r>
                <a:endParaRPr lang="en-US" altLang="x-none" sz="2400" dirty="0">
                  <a:latin typeface="Times New Roman" panose="02020603050405020304" pitchFamily="2" charset="0"/>
                  <a:ea typeface="宋体" panose="02010600030101010101" pitchFamily="2" charset="-122"/>
                </a:endParaRPr>
              </a:p>
            </p:txBody>
          </p:sp>
          <p:sp>
            <p:nvSpPr>
              <p:cNvPr id="617503" name="直接连接符 663583"/>
              <p:cNvSpPr/>
              <p:nvPr/>
            </p:nvSpPr>
            <p:spPr>
              <a:xfrm flipH="1">
                <a:off x="983" y="784"/>
                <a:ext cx="181" cy="227"/>
              </a:xfrm>
              <a:prstGeom prst="line">
                <a:avLst/>
              </a:prstGeom>
              <a:ln w="19050" cap="flat" cmpd="sng">
                <a:solidFill>
                  <a:schemeClr val="tx1"/>
                </a:solidFill>
                <a:prstDash val="solid"/>
                <a:round/>
                <a:headEnd type="none" w="med" len="med"/>
                <a:tailEnd type="none" w="med" len="med"/>
              </a:ln>
            </p:spPr>
          </p:sp>
          <p:sp>
            <p:nvSpPr>
              <p:cNvPr id="617504" name="直接连接符 663584"/>
              <p:cNvSpPr/>
              <p:nvPr/>
            </p:nvSpPr>
            <p:spPr>
              <a:xfrm>
                <a:off x="1359" y="784"/>
                <a:ext cx="192" cy="240"/>
              </a:xfrm>
              <a:prstGeom prst="line">
                <a:avLst/>
              </a:prstGeom>
              <a:ln w="19050" cap="flat" cmpd="sng">
                <a:solidFill>
                  <a:schemeClr val="tx1"/>
                </a:solidFill>
                <a:prstDash val="solid"/>
                <a:round/>
                <a:headEnd type="none" w="med" len="med"/>
                <a:tailEnd type="none" w="med" len="med"/>
              </a:ln>
            </p:spPr>
          </p:sp>
          <p:sp>
            <p:nvSpPr>
              <p:cNvPr id="617505" name="直接连接符 663585"/>
              <p:cNvSpPr/>
              <p:nvPr/>
            </p:nvSpPr>
            <p:spPr>
              <a:xfrm flipH="1">
                <a:off x="471" y="248"/>
                <a:ext cx="240" cy="240"/>
              </a:xfrm>
              <a:prstGeom prst="line">
                <a:avLst/>
              </a:prstGeom>
              <a:ln w="19050" cap="flat" cmpd="sng">
                <a:solidFill>
                  <a:schemeClr val="tx1"/>
                </a:solidFill>
                <a:prstDash val="solid"/>
                <a:round/>
                <a:headEnd type="none" w="med" len="med"/>
                <a:tailEnd type="none" w="med" len="med"/>
              </a:ln>
            </p:spPr>
          </p:sp>
          <p:sp>
            <p:nvSpPr>
              <p:cNvPr id="617506" name="直接连接符 663586"/>
              <p:cNvSpPr/>
              <p:nvPr/>
            </p:nvSpPr>
            <p:spPr>
              <a:xfrm>
                <a:off x="919" y="264"/>
                <a:ext cx="336" cy="264"/>
              </a:xfrm>
              <a:prstGeom prst="line">
                <a:avLst/>
              </a:prstGeom>
              <a:ln w="19050" cap="flat" cmpd="sng">
                <a:solidFill>
                  <a:schemeClr val="tx1"/>
                </a:solidFill>
                <a:prstDash val="solid"/>
                <a:round/>
                <a:headEnd type="none" w="med" len="med"/>
                <a:tailEnd type="none" w="med" len="med"/>
              </a:ln>
            </p:spPr>
          </p:sp>
          <p:grpSp>
            <p:nvGrpSpPr>
              <p:cNvPr id="617507" name="组合 663587"/>
              <p:cNvGrpSpPr/>
              <p:nvPr/>
            </p:nvGrpSpPr>
            <p:grpSpPr>
              <a:xfrm>
                <a:off x="463" y="984"/>
                <a:ext cx="296" cy="431"/>
                <a:chOff x="0" y="0"/>
                <a:chExt cx="296" cy="431"/>
              </a:xfrm>
            </p:grpSpPr>
            <p:sp>
              <p:nvSpPr>
                <p:cNvPr id="617508" name="矩形 663588"/>
                <p:cNvSpPr/>
                <p:nvPr/>
              </p:nvSpPr>
              <p:spPr>
                <a:xfrm>
                  <a:off x="1" y="0"/>
                  <a:ext cx="295" cy="431"/>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cL</a:t>
                  </a:r>
                  <a:endParaRPr lang="en-US" altLang="x-none" sz="2400" dirty="0">
                    <a:latin typeface="Times New Roman" panose="02020603050405020304" pitchFamily="2" charset="0"/>
                    <a:ea typeface="宋体" panose="02010600030101010101" pitchFamily="2" charset="-122"/>
                  </a:endParaRPr>
                </a:p>
                <a:p>
                  <a:pPr algn="ctr"/>
                  <a:r>
                    <a:rPr lang="en-US" altLang="x-none" sz="2400" dirty="0">
                      <a:latin typeface="Times New Roman" panose="02020603050405020304" pitchFamily="2" charset="0"/>
                      <a:ea typeface="宋体" panose="02010600030101010101" pitchFamily="2" charset="-122"/>
                    </a:rPr>
                    <a:t>x</a:t>
                  </a:r>
                  <a:endParaRPr lang="en-US" altLang="x-none" sz="2400" dirty="0">
                    <a:latin typeface="Times New Roman" panose="02020603050405020304" pitchFamily="2" charset="0"/>
                    <a:ea typeface="宋体" panose="02010600030101010101" pitchFamily="2" charset="-122"/>
                  </a:endParaRPr>
                </a:p>
              </p:txBody>
            </p:sp>
            <p:sp>
              <p:nvSpPr>
                <p:cNvPr id="617509" name="直接连接符 663589"/>
                <p:cNvSpPr/>
                <p:nvPr/>
              </p:nvSpPr>
              <p:spPr>
                <a:xfrm>
                  <a:off x="0" y="240"/>
                  <a:ext cx="295" cy="0"/>
                </a:xfrm>
                <a:prstGeom prst="line">
                  <a:avLst/>
                </a:prstGeom>
                <a:ln w="9525" cap="flat" cmpd="sng">
                  <a:solidFill>
                    <a:schemeClr val="tx1"/>
                  </a:solidFill>
                  <a:prstDash val="solid"/>
                  <a:round/>
                  <a:headEnd type="none" w="med" len="med"/>
                  <a:tailEnd type="none" w="med" len="med"/>
                </a:ln>
              </p:spPr>
            </p:sp>
          </p:grpSp>
          <p:grpSp>
            <p:nvGrpSpPr>
              <p:cNvPr id="617510" name="组合 663590"/>
              <p:cNvGrpSpPr/>
              <p:nvPr/>
            </p:nvGrpSpPr>
            <p:grpSpPr>
              <a:xfrm>
                <a:off x="863" y="1008"/>
                <a:ext cx="296" cy="431"/>
                <a:chOff x="0" y="0"/>
                <a:chExt cx="296" cy="431"/>
              </a:xfrm>
            </p:grpSpPr>
            <p:sp>
              <p:nvSpPr>
                <p:cNvPr id="617511" name="矩形 663591"/>
                <p:cNvSpPr/>
                <p:nvPr/>
              </p:nvSpPr>
              <p:spPr>
                <a:xfrm>
                  <a:off x="1" y="0"/>
                  <a:ext cx="295" cy="431"/>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cR</a:t>
                  </a:r>
                  <a:endParaRPr lang="en-US" altLang="x-none" sz="2400" dirty="0">
                    <a:latin typeface="Times New Roman" panose="02020603050405020304" pitchFamily="2" charset="0"/>
                    <a:ea typeface="宋体" panose="02010600030101010101" pitchFamily="2" charset="-122"/>
                  </a:endParaRPr>
                </a:p>
                <a:p>
                  <a:pPr algn="ctr"/>
                  <a:r>
                    <a:rPr lang="en-US" altLang="x-none" sz="2400" dirty="0">
                      <a:latin typeface="Times New Roman" panose="02020603050405020304" pitchFamily="2" charset="0"/>
                      <a:ea typeface="宋体" panose="02010600030101010101" pitchFamily="2" charset="-122"/>
                    </a:rPr>
                    <a:t>x</a:t>
                  </a:r>
                  <a:endParaRPr lang="en-US" altLang="x-none" sz="2400" dirty="0">
                    <a:latin typeface="Times New Roman" panose="02020603050405020304" pitchFamily="2" charset="0"/>
                    <a:ea typeface="宋体" panose="02010600030101010101" pitchFamily="2" charset="-122"/>
                  </a:endParaRPr>
                </a:p>
              </p:txBody>
            </p:sp>
            <p:sp>
              <p:nvSpPr>
                <p:cNvPr id="617512" name="直接连接符 663592"/>
                <p:cNvSpPr/>
                <p:nvPr/>
              </p:nvSpPr>
              <p:spPr>
                <a:xfrm>
                  <a:off x="0" y="240"/>
                  <a:ext cx="295" cy="0"/>
                </a:xfrm>
                <a:prstGeom prst="line">
                  <a:avLst/>
                </a:prstGeom>
                <a:ln w="9525" cap="flat" cmpd="sng">
                  <a:solidFill>
                    <a:schemeClr val="tx1"/>
                  </a:solidFill>
                  <a:prstDash val="solid"/>
                  <a:round/>
                  <a:headEnd type="none" w="med" len="med"/>
                  <a:tailEnd type="none" w="med" len="med"/>
                </a:ln>
              </p:spPr>
            </p:sp>
          </p:grpSp>
          <p:sp>
            <p:nvSpPr>
              <p:cNvPr id="617513" name="椭圆 663593"/>
              <p:cNvSpPr/>
              <p:nvPr/>
            </p:nvSpPr>
            <p:spPr>
              <a:xfrm>
                <a:off x="287" y="480"/>
                <a:ext cx="295" cy="295"/>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800" dirty="0">
                    <a:latin typeface="Times New Roman" panose="02020603050405020304" pitchFamily="2" charset="0"/>
                    <a:ea typeface="宋体" panose="02010600030101010101" pitchFamily="2" charset="-122"/>
                  </a:rPr>
                  <a:t>b</a:t>
                </a:r>
                <a:endParaRPr lang="en-US" altLang="x-none" sz="2800" dirty="0">
                  <a:latin typeface="Times New Roman" panose="02020603050405020304" pitchFamily="2" charset="0"/>
                  <a:ea typeface="宋体" panose="02010600030101010101" pitchFamily="2" charset="-122"/>
                </a:endParaRPr>
              </a:p>
            </p:txBody>
          </p:sp>
          <p:sp>
            <p:nvSpPr>
              <p:cNvPr id="617514" name="直接连接符 663594"/>
              <p:cNvSpPr/>
              <p:nvPr/>
            </p:nvSpPr>
            <p:spPr>
              <a:xfrm flipH="1">
                <a:off x="178" y="752"/>
                <a:ext cx="181" cy="240"/>
              </a:xfrm>
              <a:prstGeom prst="line">
                <a:avLst/>
              </a:prstGeom>
              <a:ln w="19050" cap="flat" cmpd="sng">
                <a:solidFill>
                  <a:schemeClr val="tx1"/>
                </a:solidFill>
                <a:prstDash val="solid"/>
                <a:round/>
                <a:headEnd type="none" w="med" len="med"/>
                <a:tailEnd type="none" w="med" len="med"/>
              </a:ln>
            </p:spPr>
          </p:sp>
          <p:sp>
            <p:nvSpPr>
              <p:cNvPr id="617515" name="直接连接符 663595"/>
              <p:cNvSpPr/>
              <p:nvPr/>
            </p:nvSpPr>
            <p:spPr>
              <a:xfrm>
                <a:off x="519" y="752"/>
                <a:ext cx="136" cy="240"/>
              </a:xfrm>
              <a:prstGeom prst="line">
                <a:avLst/>
              </a:prstGeom>
              <a:ln w="19050" cap="flat" cmpd="sng">
                <a:solidFill>
                  <a:schemeClr val="tx1"/>
                </a:solidFill>
                <a:prstDash val="solid"/>
                <a:round/>
                <a:headEnd type="none" w="med" len="med"/>
                <a:tailEnd type="none" w="med" len="med"/>
              </a:ln>
            </p:spPr>
          </p:sp>
        </p:gr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8497" name="文本占位符 664577"/>
          <p:cNvSpPr>
            <a:spLocks noGrp="1"/>
          </p:cNvSpPr>
          <p:nvPr>
            <p:ph idx="1"/>
          </p:nvPr>
        </p:nvSpPr>
        <p:spPr>
          <a:xfrm>
            <a:off x="1676400" y="152400"/>
            <a:ext cx="8740775" cy="6516688"/>
          </a:xfrm>
        </p:spPr>
        <p:txBody>
          <a:bodyPr anchor="t"/>
          <a:p>
            <a:pPr marL="0" indent="0">
              <a:lnSpc>
                <a:spcPct val="110000"/>
              </a:lnSpc>
              <a:buNone/>
            </a:pPr>
            <a:r>
              <a:rPr lang="zh-CN" altLang="en-US" sz="3600" b="1" dirty="0">
                <a:solidFill>
                  <a:schemeClr val="folHlink"/>
                </a:solidFill>
                <a:latin typeface="宋体" panose="02010600030101010101" pitchFamily="2" charset="-122"/>
              </a:rPr>
              <a:t>⑷ </a:t>
            </a:r>
            <a:r>
              <a:rPr lang="zh-CN" altLang="en-US" sz="3600" b="1" dirty="0">
                <a:solidFill>
                  <a:schemeClr val="folHlink"/>
                </a:solidFill>
                <a:latin typeface="楷体_GB2312" pitchFamily="1" charset="-122"/>
                <a:ea typeface="楷体_GB2312" pitchFamily="1" charset="-122"/>
              </a:rPr>
              <a:t>旋转后各结点</a:t>
            </a:r>
            <a:r>
              <a:rPr lang="en-US" altLang="x-none" sz="3600" b="1" dirty="0">
                <a:solidFill>
                  <a:schemeClr val="folHlink"/>
                </a:solidFill>
              </a:rPr>
              <a:t>(a,b,c)</a:t>
            </a:r>
            <a:r>
              <a:rPr lang="zh-CN" altLang="en-US" sz="3600" b="1" dirty="0">
                <a:solidFill>
                  <a:schemeClr val="folHlink"/>
                </a:solidFill>
                <a:ea typeface="楷体_GB2312" pitchFamily="1" charset="-122"/>
              </a:rPr>
              <a:t>平衡因子分析</a:t>
            </a:r>
            <a:endParaRPr lang="zh-CN" altLang="en-US" sz="3600" b="1" dirty="0">
              <a:solidFill>
                <a:schemeClr val="folHlink"/>
              </a:solidFill>
              <a:ea typeface="楷体_GB2312" pitchFamily="1" charset="-122"/>
            </a:endParaRPr>
          </a:p>
          <a:p>
            <a:pPr marL="0" indent="0">
              <a:lnSpc>
                <a:spcPct val="110000"/>
              </a:lnSpc>
              <a:buNone/>
            </a:pPr>
            <a:r>
              <a:rPr lang="zh-CN" altLang="en-US" sz="2400" b="1" dirty="0">
                <a:latin typeface="宋体" panose="02010600030101010101" pitchFamily="2" charset="-122"/>
              </a:rPr>
              <a:t>  </a:t>
            </a:r>
            <a:r>
              <a:rPr lang="zh-CN" altLang="en-US" sz="2800" b="1" dirty="0">
                <a:latin typeface="宋体" panose="02010600030101010101" pitchFamily="2" charset="-122"/>
              </a:rPr>
              <a:t>①</a:t>
            </a:r>
            <a:r>
              <a:rPr lang="zh-CN" altLang="en-US" sz="2800" b="1" dirty="0">
                <a:solidFill>
                  <a:schemeClr val="hlink"/>
                </a:solidFill>
                <a:latin typeface="宋体" panose="02010600030101010101" pitchFamily="2" charset="-122"/>
              </a:rPr>
              <a:t> </a:t>
            </a:r>
            <a:r>
              <a:rPr lang="zh-CN" altLang="en-US" sz="2800" b="1" dirty="0">
                <a:solidFill>
                  <a:schemeClr val="hlink"/>
                </a:solidFill>
              </a:rPr>
              <a:t>旋转前 </a:t>
            </a:r>
            <a:r>
              <a:rPr lang="en-US" altLang="x-none" sz="2800" b="1" dirty="0"/>
              <a:t>(</a:t>
            </a:r>
            <a:r>
              <a:rPr lang="zh-CN" altLang="en-US" sz="2800" b="1" dirty="0"/>
              <a:t>插入后</a:t>
            </a:r>
            <a:r>
              <a:rPr lang="en-US" altLang="x-none" sz="2800" b="1" dirty="0"/>
              <a:t>)</a:t>
            </a:r>
            <a:r>
              <a:rPr lang="en-US" altLang="x-none" sz="2800" b="1" dirty="0">
                <a:solidFill>
                  <a:schemeClr val="hlink"/>
                </a:solidFill>
              </a:rPr>
              <a:t>c</a:t>
            </a:r>
            <a:r>
              <a:rPr lang="zh-CN" altLang="en-US" sz="2800" b="1" dirty="0">
                <a:solidFill>
                  <a:schemeClr val="hlink"/>
                </a:solidFill>
                <a:latin typeface="宋体" panose="02010600030101010101" pitchFamily="2" charset="-122"/>
              </a:rPr>
              <a:t>的平衡因子是</a:t>
            </a:r>
            <a:r>
              <a:rPr lang="en-US" altLang="x-none" sz="2800" b="1" dirty="0">
                <a:solidFill>
                  <a:schemeClr val="hlink"/>
                </a:solidFill>
              </a:rPr>
              <a:t>1</a:t>
            </a:r>
            <a:r>
              <a:rPr lang="zh-CN" altLang="en-US" sz="2800" b="1" dirty="0"/>
              <a:t>：</a:t>
            </a:r>
            <a:endParaRPr lang="zh-CN" altLang="en-US" sz="2800" b="1" dirty="0">
              <a:solidFill>
                <a:schemeClr val="folHlink"/>
              </a:solidFill>
            </a:endParaRPr>
          </a:p>
          <a:p>
            <a:pPr marL="0" indent="0">
              <a:lnSpc>
                <a:spcPct val="110000"/>
              </a:lnSpc>
              <a:buNone/>
            </a:pPr>
            <a:r>
              <a:rPr lang="zh-CN" altLang="en-US" sz="2800" b="1" dirty="0"/>
              <a:t>         </a:t>
            </a:r>
            <a:r>
              <a:rPr lang="en-US" altLang="x-none" sz="2800" b="1" dirty="0"/>
              <a:t>a</a:t>
            </a:r>
            <a:r>
              <a:rPr lang="zh-CN" altLang="en-US" sz="2800" b="1" dirty="0"/>
              <a:t>的左子树深度为</a:t>
            </a:r>
            <a:r>
              <a:rPr lang="en-US" altLang="x-none" sz="2800" b="1" dirty="0"/>
              <a:t>H</a:t>
            </a:r>
            <a:r>
              <a:rPr lang="en-US" altLang="x-none" sz="2800" b="1" baseline="-20000" dirty="0"/>
              <a:t>cL</a:t>
            </a:r>
            <a:r>
              <a:rPr lang="en-US" altLang="x-none" sz="2800" b="1" dirty="0"/>
              <a:t>-1 </a:t>
            </a:r>
            <a:r>
              <a:rPr lang="zh-CN" altLang="en-US" sz="2800" b="1" dirty="0">
                <a:latin typeface="宋体" panose="02010600030101010101" pitchFamily="2" charset="-122"/>
              </a:rPr>
              <a:t>，</a:t>
            </a:r>
            <a:r>
              <a:rPr lang="zh-CN" altLang="en-US" sz="2800" b="1" dirty="0"/>
              <a:t>其右子树没有变化</a:t>
            </a:r>
            <a:r>
              <a:rPr lang="zh-CN" altLang="en-US" sz="2800" b="1" dirty="0">
                <a:latin typeface="宋体" panose="02010600030101010101" pitchFamily="2" charset="-122"/>
              </a:rPr>
              <a:t>，</a:t>
            </a:r>
            <a:r>
              <a:rPr lang="zh-CN" altLang="en-US" sz="2800" b="1" dirty="0"/>
              <a:t>深度是</a:t>
            </a:r>
            <a:r>
              <a:rPr lang="en-US" altLang="x-none" sz="2800" b="1" dirty="0"/>
              <a:t>H</a:t>
            </a:r>
            <a:r>
              <a:rPr lang="en-US" altLang="x-none" sz="2800" b="1" baseline="-20000" dirty="0"/>
              <a:t>cL</a:t>
            </a:r>
            <a:r>
              <a:rPr lang="zh-CN" altLang="en-US" sz="2800" b="1" dirty="0">
                <a:latin typeface="宋体" panose="02010600030101010101" pitchFamily="2" charset="-122"/>
              </a:rPr>
              <a:t>，则</a:t>
            </a:r>
            <a:r>
              <a:rPr lang="en-US" altLang="x-none" sz="2800" b="1" dirty="0">
                <a:solidFill>
                  <a:schemeClr val="folHlink"/>
                </a:solidFill>
              </a:rPr>
              <a:t>a</a:t>
            </a:r>
            <a:r>
              <a:rPr lang="zh-CN" altLang="en-US" sz="2800" b="1" dirty="0">
                <a:solidFill>
                  <a:schemeClr val="folHlink"/>
                </a:solidFill>
                <a:latin typeface="宋体" panose="02010600030101010101" pitchFamily="2" charset="-122"/>
              </a:rPr>
              <a:t>的平衡因子是</a:t>
            </a:r>
            <a:r>
              <a:rPr lang="en-US" altLang="x-none" sz="2800" b="1" dirty="0">
                <a:solidFill>
                  <a:schemeClr val="folHlink"/>
                </a:solidFill>
              </a:rPr>
              <a:t>-1</a:t>
            </a:r>
            <a:r>
              <a:rPr lang="zh-CN" altLang="en-US" sz="2800" b="1" dirty="0"/>
              <a:t>；</a:t>
            </a:r>
            <a:r>
              <a:rPr lang="en-US" altLang="x-none" sz="2800" b="1" dirty="0"/>
              <a:t>b</a:t>
            </a:r>
            <a:r>
              <a:rPr lang="zh-CN" altLang="en-US" sz="2800" b="1" dirty="0"/>
              <a:t>的左子树没有变化</a:t>
            </a:r>
            <a:r>
              <a:rPr lang="zh-CN" altLang="en-US" sz="2800" b="1" dirty="0">
                <a:latin typeface="宋体" panose="02010600030101010101" pitchFamily="2" charset="-122"/>
              </a:rPr>
              <a:t>，</a:t>
            </a:r>
            <a:r>
              <a:rPr lang="zh-CN" altLang="en-US" sz="2800" b="1" dirty="0"/>
              <a:t>深度为</a:t>
            </a:r>
            <a:r>
              <a:rPr lang="en-US" altLang="x-none" sz="2800" b="1" dirty="0"/>
              <a:t>H</a:t>
            </a:r>
            <a:r>
              <a:rPr lang="en-US" altLang="x-none" sz="2800" b="1" baseline="-20000" dirty="0"/>
              <a:t>cL</a:t>
            </a:r>
            <a:r>
              <a:rPr lang="zh-CN" altLang="en-US" sz="2800" b="1" dirty="0">
                <a:latin typeface="宋体" panose="02010600030101010101" pitchFamily="2" charset="-122"/>
              </a:rPr>
              <a:t>，</a:t>
            </a:r>
            <a:r>
              <a:rPr lang="zh-CN" altLang="en-US" sz="2800" b="1" dirty="0"/>
              <a:t>右子树是</a:t>
            </a:r>
            <a:r>
              <a:rPr lang="en-US" altLang="x-none" sz="2800" b="1" dirty="0"/>
              <a:t>c</a:t>
            </a:r>
            <a:r>
              <a:rPr lang="zh-CN" altLang="en-US" sz="2800" b="1" dirty="0"/>
              <a:t>旋转前的左子树</a:t>
            </a:r>
            <a:r>
              <a:rPr lang="zh-CN" altLang="en-US" sz="2800" b="1" dirty="0">
                <a:latin typeface="宋体" panose="02010600030101010101" pitchFamily="2" charset="-122"/>
              </a:rPr>
              <a:t>，</a:t>
            </a:r>
            <a:r>
              <a:rPr lang="zh-CN" altLang="en-US" sz="2800" b="1" dirty="0"/>
              <a:t>深度为</a:t>
            </a:r>
            <a:r>
              <a:rPr lang="en-US" altLang="x-none" sz="2800" b="1" dirty="0"/>
              <a:t>H</a:t>
            </a:r>
            <a:r>
              <a:rPr lang="en-US" altLang="x-none" sz="2800" b="1" baseline="-20000" dirty="0"/>
              <a:t>cL</a:t>
            </a:r>
            <a:r>
              <a:rPr lang="zh-CN" altLang="en-US" sz="2800" b="1" dirty="0">
                <a:latin typeface="宋体" panose="02010600030101010101" pitchFamily="2" charset="-122"/>
              </a:rPr>
              <a:t>，则</a:t>
            </a:r>
            <a:r>
              <a:rPr lang="en-US" altLang="x-none" sz="2800" b="1" dirty="0">
                <a:solidFill>
                  <a:schemeClr val="folHlink"/>
                </a:solidFill>
              </a:rPr>
              <a:t>b</a:t>
            </a:r>
            <a:r>
              <a:rPr lang="zh-CN" altLang="en-US" sz="2800" b="1" dirty="0">
                <a:solidFill>
                  <a:schemeClr val="folHlink"/>
                </a:solidFill>
                <a:latin typeface="宋体" panose="02010600030101010101" pitchFamily="2" charset="-122"/>
              </a:rPr>
              <a:t>的平衡因子是</a:t>
            </a:r>
            <a:r>
              <a:rPr lang="en-US" altLang="x-none" sz="2800" b="1" dirty="0">
                <a:solidFill>
                  <a:schemeClr val="folHlink"/>
                </a:solidFill>
              </a:rPr>
              <a:t>0</a:t>
            </a:r>
            <a:r>
              <a:rPr lang="zh-CN" altLang="en-US" sz="2800" b="1" dirty="0"/>
              <a:t>； </a:t>
            </a:r>
            <a:r>
              <a:rPr lang="en-US" altLang="x-none" sz="2800" b="1" dirty="0"/>
              <a:t>c</a:t>
            </a:r>
            <a:r>
              <a:rPr lang="zh-CN" altLang="en-US" sz="2800" b="1" dirty="0"/>
              <a:t>的左、右子树分别是以</a:t>
            </a:r>
            <a:r>
              <a:rPr lang="en-US" altLang="x-none" sz="2800" b="1" dirty="0"/>
              <a:t>b</a:t>
            </a:r>
            <a:r>
              <a:rPr lang="zh-CN" altLang="en-US" sz="2800" b="1" dirty="0"/>
              <a:t>和</a:t>
            </a:r>
            <a:r>
              <a:rPr lang="en-US" altLang="x-none" sz="2800" b="1" dirty="0"/>
              <a:t>a</a:t>
            </a:r>
            <a:r>
              <a:rPr lang="zh-CN" altLang="en-US" sz="2800" b="1" dirty="0"/>
              <a:t>为根的子树</a:t>
            </a:r>
            <a:r>
              <a:rPr lang="zh-CN" altLang="en-US" sz="2800" b="1" dirty="0">
                <a:latin typeface="宋体" panose="02010600030101010101" pitchFamily="2" charset="-122"/>
              </a:rPr>
              <a:t>，则</a:t>
            </a:r>
            <a:r>
              <a:rPr lang="en-US" altLang="x-none" sz="2800" b="1" dirty="0">
                <a:solidFill>
                  <a:schemeClr val="folHlink"/>
                </a:solidFill>
              </a:rPr>
              <a:t>c</a:t>
            </a:r>
            <a:r>
              <a:rPr lang="zh-CN" altLang="en-US" sz="2800" b="1" dirty="0">
                <a:solidFill>
                  <a:schemeClr val="folHlink"/>
                </a:solidFill>
                <a:latin typeface="宋体" panose="02010600030101010101" pitchFamily="2" charset="-122"/>
              </a:rPr>
              <a:t>的平衡因子是</a:t>
            </a:r>
            <a:r>
              <a:rPr lang="en-US" altLang="x-none" sz="2800" b="1" dirty="0">
                <a:solidFill>
                  <a:schemeClr val="folHlink"/>
                </a:solidFill>
              </a:rPr>
              <a:t>0</a:t>
            </a:r>
            <a:r>
              <a:rPr lang="en-US" altLang="x-none" sz="2800" b="1" dirty="0"/>
              <a:t> </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 </a:t>
            </a:r>
            <a:r>
              <a:rPr lang="zh-CN" altLang="en-US" sz="2800" b="1" dirty="0"/>
              <a:t> </a:t>
            </a:r>
            <a:r>
              <a:rPr lang="zh-CN" altLang="en-US" sz="2800" b="1" dirty="0">
                <a:latin typeface="宋体" panose="02010600030101010101" pitchFamily="2" charset="-122"/>
              </a:rPr>
              <a:t>②</a:t>
            </a:r>
            <a:r>
              <a:rPr lang="zh-CN" altLang="en-US" sz="2800" b="1" dirty="0">
                <a:solidFill>
                  <a:schemeClr val="folHlink"/>
                </a:solidFill>
                <a:latin typeface="宋体" panose="02010600030101010101" pitchFamily="2" charset="-122"/>
              </a:rPr>
              <a:t> </a:t>
            </a:r>
            <a:r>
              <a:rPr lang="zh-CN" altLang="en-US" sz="2800" b="1" dirty="0">
                <a:solidFill>
                  <a:schemeClr val="hlink"/>
                </a:solidFill>
              </a:rPr>
              <a:t>旋转前</a:t>
            </a:r>
            <a:r>
              <a:rPr lang="zh-CN" altLang="en-US" sz="2800" b="1" dirty="0">
                <a:solidFill>
                  <a:schemeClr val="folHlink"/>
                </a:solidFill>
              </a:rPr>
              <a:t> </a:t>
            </a:r>
            <a:r>
              <a:rPr lang="en-US" altLang="x-none" sz="2800" b="1" dirty="0"/>
              <a:t>(</a:t>
            </a:r>
            <a:r>
              <a:rPr lang="zh-CN" altLang="en-US" sz="2800" b="1" dirty="0"/>
              <a:t>插入后</a:t>
            </a:r>
            <a:r>
              <a:rPr lang="en-US" altLang="x-none" sz="2800" b="1" dirty="0"/>
              <a:t>)</a:t>
            </a:r>
            <a:r>
              <a:rPr lang="en-US" altLang="x-none" sz="2800" b="1" dirty="0">
                <a:solidFill>
                  <a:schemeClr val="folHlink"/>
                </a:solidFill>
              </a:rPr>
              <a:t>c</a:t>
            </a:r>
            <a:r>
              <a:rPr lang="zh-CN" altLang="en-US" sz="2800" b="1" dirty="0">
                <a:solidFill>
                  <a:schemeClr val="folHlink"/>
                </a:solidFill>
                <a:latin typeface="宋体" panose="02010600030101010101" pitchFamily="2" charset="-122"/>
              </a:rPr>
              <a:t>的平衡因子是</a:t>
            </a:r>
            <a:r>
              <a:rPr lang="en-US" altLang="x-none" sz="2800" b="1" dirty="0">
                <a:solidFill>
                  <a:schemeClr val="folHlink"/>
                </a:solidFill>
              </a:rPr>
              <a:t>0</a:t>
            </a:r>
            <a:r>
              <a:rPr lang="zh-CN" altLang="en-US" sz="2800" b="1" dirty="0"/>
              <a:t>：</a:t>
            </a:r>
            <a:endParaRPr lang="zh-CN" altLang="en-US" sz="2800" b="1" dirty="0">
              <a:solidFill>
                <a:schemeClr val="folHlink"/>
              </a:solidFill>
              <a:latin typeface="宋体" panose="02010600030101010101" pitchFamily="2" charset="-122"/>
            </a:endParaRPr>
          </a:p>
          <a:p>
            <a:pPr marL="0" indent="0">
              <a:lnSpc>
                <a:spcPct val="110000"/>
              </a:lnSpc>
              <a:buNone/>
            </a:pPr>
            <a:r>
              <a:rPr lang="zh-CN" altLang="en-US" sz="2800" b="1" dirty="0"/>
              <a:t>        旋转后</a:t>
            </a:r>
            <a:r>
              <a:rPr lang="en-US" altLang="x-none" sz="2800" b="1" dirty="0">
                <a:solidFill>
                  <a:schemeClr val="folHlink"/>
                </a:solidFill>
              </a:rPr>
              <a:t>a</a:t>
            </a:r>
            <a:r>
              <a:rPr lang="zh-CN" altLang="en-US" sz="2800" b="1" dirty="0">
                <a:solidFill>
                  <a:schemeClr val="folHlink"/>
                </a:solidFill>
                <a:latin typeface="宋体" panose="02010600030101010101" pitchFamily="2" charset="-122"/>
              </a:rPr>
              <a:t>，</a:t>
            </a:r>
            <a:r>
              <a:rPr lang="en-US" altLang="x-none" sz="2800" b="1" dirty="0">
                <a:solidFill>
                  <a:schemeClr val="folHlink"/>
                </a:solidFill>
              </a:rPr>
              <a:t>b</a:t>
            </a:r>
            <a:r>
              <a:rPr lang="zh-CN" altLang="en-US" sz="2800" b="1" dirty="0">
                <a:solidFill>
                  <a:schemeClr val="folHlink"/>
                </a:solidFill>
                <a:latin typeface="宋体" panose="02010600030101010101" pitchFamily="2" charset="-122"/>
              </a:rPr>
              <a:t>，</a:t>
            </a:r>
            <a:r>
              <a:rPr lang="en-US" altLang="x-none" sz="2800" b="1" dirty="0">
                <a:solidFill>
                  <a:schemeClr val="folHlink"/>
                </a:solidFill>
              </a:rPr>
              <a:t>c</a:t>
            </a:r>
            <a:r>
              <a:rPr lang="zh-CN" altLang="en-US" sz="2800" b="1" dirty="0">
                <a:solidFill>
                  <a:schemeClr val="folHlink"/>
                </a:solidFill>
                <a:latin typeface="宋体" panose="02010600030101010101" pitchFamily="2" charset="-122"/>
              </a:rPr>
              <a:t>的平衡因子都是</a:t>
            </a:r>
            <a:r>
              <a:rPr lang="en-US" altLang="x-none" sz="2800" b="1" dirty="0">
                <a:solidFill>
                  <a:schemeClr val="folHlink"/>
                </a:solidFill>
              </a:rPr>
              <a:t>0</a:t>
            </a:r>
            <a:r>
              <a:rPr lang="en-US" altLang="x-none" sz="2800" b="1" dirty="0"/>
              <a:t> </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sz="2800" b="1" dirty="0">
                <a:solidFill>
                  <a:schemeClr val="folHlink"/>
                </a:solidFill>
              </a:rPr>
              <a:t>   </a:t>
            </a:r>
            <a:r>
              <a:rPr lang="zh-CN" altLang="en-US" sz="2800" b="1" dirty="0"/>
              <a:t>③</a:t>
            </a:r>
            <a:r>
              <a:rPr lang="zh-CN" altLang="en-US" sz="2800" b="1" dirty="0">
                <a:solidFill>
                  <a:schemeClr val="folHlink"/>
                </a:solidFill>
              </a:rPr>
              <a:t>  </a:t>
            </a:r>
            <a:r>
              <a:rPr lang="zh-CN" altLang="en-US" sz="2800" b="1" dirty="0">
                <a:solidFill>
                  <a:schemeClr val="hlink"/>
                </a:solidFill>
              </a:rPr>
              <a:t>旋转前</a:t>
            </a:r>
            <a:r>
              <a:rPr lang="zh-CN" altLang="en-US" sz="2800" b="1" dirty="0">
                <a:solidFill>
                  <a:schemeClr val="folHlink"/>
                </a:solidFill>
              </a:rPr>
              <a:t> </a:t>
            </a:r>
            <a:r>
              <a:rPr lang="en-US" altLang="x-none" sz="2800" b="1" dirty="0"/>
              <a:t>(</a:t>
            </a:r>
            <a:r>
              <a:rPr lang="zh-CN" altLang="en-US" sz="2800" b="1" dirty="0"/>
              <a:t>插入后</a:t>
            </a:r>
            <a:r>
              <a:rPr lang="en-US" altLang="x-none" sz="2800" b="1" dirty="0"/>
              <a:t>)</a:t>
            </a:r>
            <a:r>
              <a:rPr lang="en-US" altLang="x-none" sz="2800" b="1" dirty="0">
                <a:solidFill>
                  <a:schemeClr val="folHlink"/>
                </a:solidFill>
              </a:rPr>
              <a:t>c</a:t>
            </a:r>
            <a:r>
              <a:rPr lang="zh-CN" altLang="en-US" sz="2800" b="1" dirty="0">
                <a:solidFill>
                  <a:schemeClr val="folHlink"/>
                </a:solidFill>
                <a:latin typeface="宋体" panose="02010600030101010101" pitchFamily="2" charset="-122"/>
              </a:rPr>
              <a:t>的平衡因子是</a:t>
            </a:r>
            <a:r>
              <a:rPr lang="en-US" altLang="x-none" sz="2800" b="1" dirty="0">
                <a:solidFill>
                  <a:schemeClr val="folHlink"/>
                </a:solidFill>
              </a:rPr>
              <a:t>-1</a:t>
            </a:r>
            <a:r>
              <a:rPr lang="zh-CN" altLang="en-US" sz="2800" b="1" dirty="0"/>
              <a:t>：</a:t>
            </a:r>
            <a:endParaRPr lang="zh-CN" altLang="en-US" sz="2800" b="1" dirty="0">
              <a:solidFill>
                <a:schemeClr val="folHlink"/>
              </a:solidFill>
              <a:latin typeface="宋体" panose="02010600030101010101" pitchFamily="2" charset="-122"/>
            </a:endParaRPr>
          </a:p>
          <a:p>
            <a:pPr marL="0" indent="0">
              <a:lnSpc>
                <a:spcPct val="110000"/>
              </a:lnSpc>
              <a:buNone/>
            </a:pPr>
            <a:r>
              <a:rPr lang="zh-CN" altLang="en-US" sz="2800" b="1" dirty="0"/>
              <a:t>        旋转后</a:t>
            </a:r>
            <a:r>
              <a:rPr lang="en-US" altLang="x-none" sz="2800" b="1" dirty="0">
                <a:solidFill>
                  <a:schemeClr val="folHlink"/>
                </a:solidFill>
              </a:rPr>
              <a:t>a</a:t>
            </a:r>
            <a:r>
              <a:rPr lang="zh-CN" altLang="en-US" sz="2800" b="1" dirty="0">
                <a:solidFill>
                  <a:schemeClr val="folHlink"/>
                </a:solidFill>
                <a:latin typeface="宋体" panose="02010600030101010101" pitchFamily="2" charset="-122"/>
              </a:rPr>
              <a:t>，</a:t>
            </a:r>
            <a:r>
              <a:rPr lang="en-US" altLang="x-none" sz="2800" b="1" dirty="0">
                <a:solidFill>
                  <a:schemeClr val="folHlink"/>
                </a:solidFill>
              </a:rPr>
              <a:t>b</a:t>
            </a:r>
            <a:r>
              <a:rPr lang="zh-CN" altLang="en-US" sz="2800" b="1" dirty="0">
                <a:solidFill>
                  <a:schemeClr val="folHlink"/>
                </a:solidFill>
                <a:latin typeface="宋体" panose="02010600030101010101" pitchFamily="2" charset="-122"/>
              </a:rPr>
              <a:t>，</a:t>
            </a:r>
            <a:r>
              <a:rPr lang="en-US" altLang="x-none" sz="2800" b="1" dirty="0">
                <a:solidFill>
                  <a:schemeClr val="folHlink"/>
                </a:solidFill>
              </a:rPr>
              <a:t>c</a:t>
            </a:r>
            <a:r>
              <a:rPr lang="zh-CN" altLang="en-US" sz="2800" b="1" dirty="0">
                <a:solidFill>
                  <a:schemeClr val="folHlink"/>
                </a:solidFill>
                <a:latin typeface="宋体" panose="02010600030101010101" pitchFamily="2" charset="-122"/>
              </a:rPr>
              <a:t>的平衡因子分别是</a:t>
            </a:r>
            <a:r>
              <a:rPr lang="en-US" altLang="x-none" sz="2800" b="1" dirty="0">
                <a:solidFill>
                  <a:schemeClr val="folHlink"/>
                </a:solidFill>
              </a:rPr>
              <a:t>0</a:t>
            </a:r>
            <a:r>
              <a:rPr lang="zh-CN" altLang="en-US" sz="2800" b="1" dirty="0">
                <a:solidFill>
                  <a:schemeClr val="folHlink"/>
                </a:solidFill>
                <a:latin typeface="宋体" panose="02010600030101010101" pitchFamily="2" charset="-122"/>
              </a:rPr>
              <a:t>，</a:t>
            </a:r>
            <a:r>
              <a:rPr lang="en-US" altLang="x-none" sz="2800" b="1" dirty="0">
                <a:solidFill>
                  <a:schemeClr val="folHlink"/>
                </a:solidFill>
              </a:rPr>
              <a:t>-1</a:t>
            </a:r>
            <a:r>
              <a:rPr lang="zh-CN" altLang="en-US" sz="2800" b="1" dirty="0">
                <a:solidFill>
                  <a:schemeClr val="folHlink"/>
                </a:solidFill>
                <a:latin typeface="宋体" panose="02010600030101010101" pitchFamily="2" charset="-122"/>
              </a:rPr>
              <a:t>，</a:t>
            </a:r>
            <a:r>
              <a:rPr lang="en-US" altLang="x-none" sz="2800" b="1" dirty="0">
                <a:solidFill>
                  <a:schemeClr val="folHlink"/>
                </a:solidFill>
              </a:rPr>
              <a:t>0</a:t>
            </a:r>
            <a:r>
              <a:rPr lang="en-US" altLang="x-none" sz="2800" b="1" dirty="0"/>
              <a:t> </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sz="2800" b="1" dirty="0"/>
              <a:t> 综上所述</a:t>
            </a:r>
            <a:r>
              <a:rPr lang="zh-CN" altLang="en-US" sz="2800" b="1" dirty="0">
                <a:latin typeface="宋体" panose="02010600030101010101" pitchFamily="2" charset="-122"/>
              </a:rPr>
              <a:t>，即</a:t>
            </a:r>
            <a:r>
              <a:rPr lang="zh-CN" altLang="en-US" sz="2800" b="1" dirty="0">
                <a:solidFill>
                  <a:schemeClr val="hlink"/>
                </a:solidFill>
                <a:latin typeface="宋体" panose="02010600030101010101" pitchFamily="2" charset="-122"/>
              </a:rPr>
              <a:t>整棵树旋转后是平衡的</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9521" name="文本占位符 665601"/>
          <p:cNvSpPr>
            <a:spLocks noGrp="1"/>
          </p:cNvSpPr>
          <p:nvPr>
            <p:ph idx="1"/>
          </p:nvPr>
        </p:nvSpPr>
        <p:spPr>
          <a:xfrm>
            <a:off x="1676400" y="152400"/>
            <a:ext cx="8812213" cy="6372225"/>
          </a:xfrm>
        </p:spPr>
        <p:txBody>
          <a:bodyPr anchor="t"/>
          <a:p>
            <a:pPr marL="0" indent="0">
              <a:lnSpc>
                <a:spcPct val="110000"/>
              </a:lnSpc>
              <a:buNone/>
            </a:pPr>
            <a:r>
              <a:rPr lang="zh-CN" altLang="en-US" sz="3600" b="1" dirty="0">
                <a:solidFill>
                  <a:schemeClr val="folHlink"/>
                </a:solidFill>
                <a:latin typeface="宋体" panose="02010600030101010101" pitchFamily="2" charset="-122"/>
              </a:rPr>
              <a:t>⑸ </a:t>
            </a:r>
            <a:r>
              <a:rPr lang="zh-CN" altLang="en-US" sz="3600" b="1" dirty="0">
                <a:solidFill>
                  <a:schemeClr val="folHlink"/>
                </a:solidFill>
                <a:latin typeface="楷体_GB2312" pitchFamily="1" charset="-122"/>
                <a:ea typeface="楷体_GB2312" pitchFamily="1" charset="-122"/>
              </a:rPr>
              <a:t>旋转算法</a:t>
            </a:r>
            <a:endParaRPr lang="zh-CN" altLang="en-US" sz="3600" b="1" dirty="0">
              <a:solidFill>
                <a:schemeClr val="folHlink"/>
              </a:solidFill>
              <a:latin typeface="楷体_GB2312" pitchFamily="1" charset="-122"/>
              <a:ea typeface="楷体_GB2312" pitchFamily="1" charset="-122"/>
            </a:endParaRPr>
          </a:p>
          <a:p>
            <a:pPr marL="0" indent="0">
              <a:lnSpc>
                <a:spcPct val="110000"/>
              </a:lnSpc>
              <a:buNone/>
            </a:pPr>
            <a:r>
              <a:rPr lang="en-US" altLang="x-none" sz="2800" b="1" dirty="0"/>
              <a:t>void  LR_rotate(BBSTNode *a)</a:t>
            </a:r>
            <a:endParaRPr lang="en-US" altLang="x-none" sz="2800" b="1" dirty="0"/>
          </a:p>
          <a:p>
            <a:pPr marL="355600" lvl="1" indent="0">
              <a:lnSpc>
                <a:spcPct val="110000"/>
              </a:lnSpc>
              <a:buNone/>
            </a:pPr>
            <a:r>
              <a:rPr lang="en-US" altLang="x-none" b="1" dirty="0"/>
              <a:t>{  BBSTNode *b,*c  ;</a:t>
            </a:r>
            <a:endParaRPr lang="en-US" altLang="x-none" b="1" dirty="0"/>
          </a:p>
          <a:p>
            <a:pPr marL="723900" lvl="2" indent="0">
              <a:lnSpc>
                <a:spcPct val="110000"/>
              </a:lnSpc>
              <a:buNone/>
            </a:pPr>
            <a:r>
              <a:rPr lang="en-US" altLang="x-none" sz="2800" b="1" dirty="0"/>
              <a:t>b=a-&gt;Lchild ; c=b-&gt;Rchild ;      </a:t>
            </a:r>
            <a:r>
              <a:rPr lang="en-US" altLang="x-none" b="1" dirty="0"/>
              <a:t>/*  </a:t>
            </a:r>
            <a:r>
              <a:rPr lang="zh-CN" altLang="en-US" b="1" dirty="0"/>
              <a:t>初始化  *</a:t>
            </a:r>
            <a:r>
              <a:rPr lang="en-US" altLang="x-none" b="1" dirty="0"/>
              <a:t>/</a:t>
            </a:r>
            <a:endParaRPr lang="en-US" altLang="x-none" b="1" dirty="0"/>
          </a:p>
          <a:p>
            <a:pPr marL="723900" lvl="2" indent="0">
              <a:lnSpc>
                <a:spcPct val="110000"/>
              </a:lnSpc>
              <a:buNone/>
            </a:pPr>
            <a:r>
              <a:rPr lang="en-US" altLang="x-none" sz="2800" b="1" dirty="0"/>
              <a:t>a-&gt;Lchild=c-&gt;Rchild ;  b-&gt;Rchild=c-&gt;Lchild ;</a:t>
            </a:r>
            <a:endParaRPr lang="en-US" altLang="x-none" sz="2800" b="1" dirty="0"/>
          </a:p>
          <a:p>
            <a:pPr marL="723900" lvl="2" indent="0">
              <a:lnSpc>
                <a:spcPct val="110000"/>
              </a:lnSpc>
              <a:buNone/>
            </a:pPr>
            <a:r>
              <a:rPr lang="en-US" altLang="x-none" sz="2800" b="1" dirty="0"/>
              <a:t>c-&gt;Lchild=b ;  c-&gt;Rchild=a ;</a:t>
            </a:r>
            <a:endParaRPr lang="en-US" altLang="x-none" sz="2800" b="1" dirty="0"/>
          </a:p>
          <a:p>
            <a:pPr marL="723900" lvl="2" indent="0">
              <a:lnSpc>
                <a:spcPct val="110000"/>
              </a:lnSpc>
              <a:buNone/>
            </a:pPr>
            <a:r>
              <a:rPr lang="en-US" altLang="x-none" sz="2800" b="1" dirty="0"/>
              <a:t>if (c-&gt;Bfactor==1) </a:t>
            </a:r>
            <a:endParaRPr lang="en-US" altLang="x-none" sz="2800" b="1" dirty="0"/>
          </a:p>
          <a:p>
            <a:pPr marL="1079500" lvl="3" indent="0">
              <a:lnSpc>
                <a:spcPct val="110000"/>
              </a:lnSpc>
              <a:buNone/>
            </a:pPr>
            <a:r>
              <a:rPr lang="en-US" altLang="x-none" sz="2800" b="1" dirty="0"/>
              <a:t>{   a-&gt;Bfactor=-1 ;b-&gt;Bfactor=0 ;   }</a:t>
            </a:r>
            <a:endParaRPr lang="en-US" altLang="x-none" sz="2800" b="1" dirty="0"/>
          </a:p>
          <a:p>
            <a:pPr marL="723900" lvl="2" indent="0">
              <a:lnSpc>
                <a:spcPct val="110000"/>
              </a:lnSpc>
              <a:buNone/>
            </a:pPr>
            <a:r>
              <a:rPr lang="en-US" altLang="x-none" sz="2800" b="1" dirty="0"/>
              <a:t>else if (c-&gt;Bfactor==0)  a-&gt;Bfactor=b-&gt;Bfactor=0 ;</a:t>
            </a:r>
            <a:endParaRPr lang="en-US" altLang="x-none" sz="2800" b="1" dirty="0"/>
          </a:p>
          <a:p>
            <a:pPr marL="1435100" lvl="4" indent="0">
              <a:lnSpc>
                <a:spcPct val="110000"/>
              </a:lnSpc>
              <a:buNone/>
            </a:pPr>
            <a:r>
              <a:rPr lang="en-US" altLang="x-none" sz="2800" b="1" dirty="0"/>
              <a:t>else {   a-&gt;Bfactor=0 ;b-&gt;Bfactor=1 ;   }</a:t>
            </a:r>
            <a:endParaRPr lang="en-US" altLang="x-none" sz="2800" b="1" dirty="0"/>
          </a:p>
          <a:p>
            <a:pPr marL="355600" lvl="1" indent="0">
              <a:lnSpc>
                <a:spcPct val="110000"/>
              </a:lnSpc>
              <a:buNone/>
            </a:pPr>
            <a:r>
              <a:rPr lang="en-US" altLang="x-none" b="1" dirty="0"/>
              <a:t>}</a:t>
            </a:r>
            <a:endParaRPr lang="en-US" altLang="x-none" b="1"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6626" name="标题 666625"/>
          <p:cNvSpPr>
            <a:spLocks noGrp="1"/>
          </p:cNvSpPr>
          <p:nvPr>
            <p:ph type="title"/>
          </p:nvPr>
        </p:nvSpPr>
        <p:spPr>
          <a:xfrm>
            <a:off x="1828800" y="152400"/>
            <a:ext cx="4987925" cy="609600"/>
          </a:xfrm>
        </p:spPr>
        <p:txBody>
          <a:bodyPr lIns="92075" tIns="46038" rIns="92075" bIns="46038" anchor="ctr"/>
          <a:p>
            <a:pPr algn="l" fontAlgn="base"/>
            <a:r>
              <a:rPr lang="en-US" altLang="x-none" sz="4000" b="1" strike="noStrike" noProof="1" dirty="0">
                <a:latin typeface="Times New Roman" panose="02020603050405020304" pitchFamily="2" charset="0"/>
              </a:rPr>
              <a:t>3   RL</a:t>
            </a:r>
            <a:r>
              <a:rPr lang="zh-CN" altLang="en-US" sz="4000" b="1" strike="noStrike" noProof="1" dirty="0">
                <a:ea typeface="楷体_GB2312" pitchFamily="1" charset="-122"/>
              </a:rPr>
              <a:t>型平衡</a:t>
            </a:r>
            <a:r>
              <a:rPr lang="zh-CN" altLang="en-US" sz="4000" b="1" strike="noStrike" noProof="1" dirty="0">
                <a:latin typeface="宋体" panose="02010600030101010101" pitchFamily="2" charset="-122"/>
                <a:ea typeface="楷体_GB2312" pitchFamily="1" charset="-122"/>
              </a:rPr>
              <a:t>化旋转</a:t>
            </a:r>
            <a:endParaRPr lang="zh-CN" altLang="en-US" sz="4000" b="1" strike="noStrike" noProof="1" dirty="0">
              <a:latin typeface="宋体" panose="02010600030101010101" pitchFamily="2" charset="-122"/>
              <a:ea typeface="楷体_GB2312" pitchFamily="1" charset="-122"/>
            </a:endParaRPr>
          </a:p>
        </p:txBody>
      </p:sp>
      <p:sp>
        <p:nvSpPr>
          <p:cNvPr id="620546" name="文本占位符 666626"/>
          <p:cNvSpPr>
            <a:spLocks noGrp="1"/>
          </p:cNvSpPr>
          <p:nvPr>
            <p:ph idx="1"/>
          </p:nvPr>
        </p:nvSpPr>
        <p:spPr>
          <a:xfrm>
            <a:off x="1676400" y="914400"/>
            <a:ext cx="8812213" cy="5394325"/>
          </a:xfrm>
        </p:spPr>
        <p:txBody>
          <a:bodyPr anchor="t"/>
          <a:p>
            <a:pPr marL="0" indent="0">
              <a:lnSpc>
                <a:spcPct val="110000"/>
              </a:lnSpc>
              <a:buNone/>
            </a:pPr>
            <a:r>
              <a:rPr lang="zh-CN" altLang="en-US" sz="3600" b="1" dirty="0">
                <a:solidFill>
                  <a:schemeClr val="folHlink"/>
                </a:solidFill>
                <a:latin typeface="宋体" panose="02010600030101010101" pitchFamily="2" charset="-122"/>
              </a:rPr>
              <a:t>⑴ </a:t>
            </a:r>
            <a:r>
              <a:rPr lang="zh-CN" altLang="en-US" sz="3600" b="1" dirty="0">
                <a:solidFill>
                  <a:schemeClr val="folHlink"/>
                </a:solidFill>
                <a:latin typeface="宋体" panose="02010600030101010101" pitchFamily="2" charset="-122"/>
                <a:ea typeface="楷体_GB2312" pitchFamily="1" charset="-122"/>
              </a:rPr>
              <a:t>失衡原因</a:t>
            </a:r>
            <a:endParaRPr lang="zh-CN" altLang="en-US" sz="3600" b="1" dirty="0">
              <a:solidFill>
                <a:schemeClr val="folHlink"/>
              </a:solidFill>
              <a:ea typeface="楷体_GB2312" pitchFamily="1" charset="-122"/>
            </a:endParaRPr>
          </a:p>
          <a:p>
            <a:pPr marL="0" indent="0">
              <a:lnSpc>
                <a:spcPct val="110000"/>
              </a:lnSpc>
              <a:buNone/>
            </a:pPr>
            <a:r>
              <a:rPr lang="zh-CN" altLang="en-US" sz="2400" b="1" dirty="0">
                <a:latin typeface="宋体" panose="02010600030101010101" pitchFamily="2" charset="-122"/>
              </a:rPr>
              <a:t>    </a:t>
            </a:r>
            <a:r>
              <a:rPr lang="zh-CN" altLang="en-US" sz="2800" b="1" dirty="0">
                <a:latin typeface="宋体" panose="02010600030101010101" pitchFamily="2" charset="-122"/>
              </a:rPr>
              <a:t>在</a:t>
            </a:r>
            <a:r>
              <a:rPr lang="zh-CN" altLang="en-US" sz="2800" b="1" dirty="0"/>
              <a:t>结点</a:t>
            </a:r>
            <a:r>
              <a:rPr lang="en-US" altLang="x-none" sz="2800" b="1" dirty="0"/>
              <a:t>a</a:t>
            </a:r>
            <a:r>
              <a:rPr lang="zh-CN" altLang="en-US" sz="2800" b="1" dirty="0">
                <a:latin typeface="宋体" panose="02010600030101010101" pitchFamily="2" charset="-122"/>
              </a:rPr>
              <a:t>的</a:t>
            </a:r>
            <a:r>
              <a:rPr lang="zh-CN" altLang="en-US" sz="2800" b="1" u="sng" dirty="0">
                <a:solidFill>
                  <a:schemeClr val="accent1"/>
                </a:solidFill>
                <a:latin typeface="宋体" panose="02010600030101010101" pitchFamily="2" charset="-122"/>
              </a:rPr>
              <a:t>右孩子</a:t>
            </a:r>
            <a:r>
              <a:rPr lang="zh-CN" altLang="en-US" sz="2800" b="1" u="sng" dirty="0">
                <a:solidFill>
                  <a:schemeClr val="hlink"/>
                </a:solidFill>
                <a:latin typeface="宋体" panose="02010600030101010101" pitchFamily="2" charset="-122"/>
              </a:rPr>
              <a:t>的左子树</a:t>
            </a:r>
            <a:r>
              <a:rPr lang="zh-CN" altLang="en-US" sz="2800" b="1" dirty="0">
                <a:latin typeface="宋体" panose="02010600030101010101" pitchFamily="2" charset="-122"/>
              </a:rPr>
              <a:t>上进行插入，插入使</a:t>
            </a:r>
            <a:r>
              <a:rPr lang="zh-CN" altLang="en-US" sz="2800" b="1" dirty="0"/>
              <a:t>结点</a:t>
            </a:r>
            <a:r>
              <a:rPr lang="en-US" altLang="x-none" sz="2800" b="1" dirty="0"/>
              <a:t>a</a:t>
            </a:r>
            <a:r>
              <a:rPr lang="zh-CN" altLang="en-US" sz="2800" b="1" dirty="0">
                <a:solidFill>
                  <a:schemeClr val="folHlink"/>
                </a:solidFill>
              </a:rPr>
              <a:t>失去</a:t>
            </a:r>
            <a:r>
              <a:rPr lang="zh-CN" altLang="en-US" sz="2800" b="1" dirty="0">
                <a:solidFill>
                  <a:schemeClr val="folHlink"/>
                </a:solidFill>
                <a:latin typeface="宋体" panose="02010600030101010101" pitchFamily="2" charset="-122"/>
              </a:rPr>
              <a:t>平衡</a:t>
            </a:r>
            <a:r>
              <a:rPr lang="zh-CN" altLang="en-US" sz="2800" b="1" dirty="0">
                <a:latin typeface="宋体" panose="02010600030101010101" pitchFamily="2" charset="-122"/>
              </a:rPr>
              <a:t>，</a:t>
            </a:r>
            <a:r>
              <a:rPr lang="zh-CN" altLang="en-US" sz="2800" b="1" dirty="0">
                <a:solidFill>
                  <a:schemeClr val="hlink"/>
                </a:solidFill>
                <a:latin typeface="宋体" panose="02010600030101010101" pitchFamily="2" charset="-122"/>
              </a:rPr>
              <a:t>与</a:t>
            </a:r>
            <a:r>
              <a:rPr lang="en-US" altLang="x-none" sz="2800" b="1" dirty="0">
                <a:solidFill>
                  <a:schemeClr val="hlink"/>
                </a:solidFill>
              </a:rPr>
              <a:t>LR</a:t>
            </a:r>
            <a:r>
              <a:rPr lang="zh-CN" altLang="en-US" sz="2800" b="1" dirty="0">
                <a:solidFill>
                  <a:schemeClr val="hlink"/>
                </a:solidFill>
              </a:rPr>
              <a:t>型正好对称</a:t>
            </a:r>
            <a:r>
              <a:rPr lang="zh-CN" altLang="en-US" sz="2800" b="1" dirty="0">
                <a:latin typeface="宋体" panose="02010600030101010101" pitchFamily="2" charset="-122"/>
              </a:rPr>
              <a:t>。对于结点</a:t>
            </a:r>
            <a:r>
              <a:rPr lang="en-US" altLang="x-none" sz="2800" b="1" dirty="0"/>
              <a:t>a</a:t>
            </a:r>
            <a:r>
              <a:rPr lang="zh-CN" altLang="en-US" sz="2800" b="1" dirty="0">
                <a:latin typeface="宋体" panose="02010600030101010101" pitchFamily="2" charset="-122"/>
              </a:rPr>
              <a:t>，插入前的平衡因子是</a:t>
            </a:r>
            <a:r>
              <a:rPr lang="en-US" altLang="x-none" sz="2800" b="1" dirty="0"/>
              <a:t>-1</a:t>
            </a:r>
            <a:r>
              <a:rPr lang="zh-CN" altLang="en-US" sz="2800" b="1" dirty="0">
                <a:latin typeface="宋体" panose="02010600030101010101" pitchFamily="2" charset="-122"/>
              </a:rPr>
              <a:t>，插入后</a:t>
            </a:r>
            <a:r>
              <a:rPr lang="en-US" altLang="x-none" sz="2800" b="1" dirty="0"/>
              <a:t>a</a:t>
            </a:r>
            <a:r>
              <a:rPr lang="zh-CN" altLang="en-US" sz="2800" b="1" dirty="0"/>
              <a:t>的</a:t>
            </a:r>
            <a:r>
              <a:rPr lang="zh-CN" altLang="en-US" sz="2800" b="1" dirty="0">
                <a:latin typeface="宋体" panose="02010600030101010101" pitchFamily="2" charset="-122"/>
              </a:rPr>
              <a:t>平衡因子是</a:t>
            </a:r>
            <a:r>
              <a:rPr lang="en-US" altLang="x-none" sz="2800" b="1" dirty="0"/>
              <a:t>-2</a:t>
            </a:r>
            <a:r>
              <a:rPr lang="zh-CN" altLang="en-US" sz="2800" b="1" dirty="0">
                <a:latin typeface="宋体" panose="02010600030101010101" pitchFamily="2" charset="-122"/>
              </a:rPr>
              <a:t>。设</a:t>
            </a:r>
            <a:r>
              <a:rPr lang="en-US" altLang="x-none" sz="2800" b="1" dirty="0"/>
              <a:t>b</a:t>
            </a:r>
            <a:r>
              <a:rPr lang="zh-CN" altLang="en-US" sz="2800" b="1" dirty="0"/>
              <a:t>是</a:t>
            </a:r>
            <a:r>
              <a:rPr lang="en-US" altLang="x-none" sz="2800" b="1" dirty="0"/>
              <a:t>a</a:t>
            </a:r>
            <a:r>
              <a:rPr lang="zh-CN" altLang="en-US" sz="2800" b="1" dirty="0">
                <a:latin typeface="宋体" panose="02010600030101010101" pitchFamily="2" charset="-122"/>
              </a:rPr>
              <a:t>的右孩子，</a:t>
            </a:r>
            <a:r>
              <a:rPr lang="en-US" altLang="x-none" sz="2800" b="1" dirty="0"/>
              <a:t>c</a:t>
            </a:r>
            <a:r>
              <a:rPr lang="zh-CN" altLang="en-US" sz="2800" b="1" dirty="0"/>
              <a:t>为</a:t>
            </a:r>
            <a:r>
              <a:rPr lang="en-US" altLang="x-none" sz="2800" b="1" dirty="0"/>
              <a:t>b</a:t>
            </a:r>
            <a:r>
              <a:rPr lang="zh-CN" altLang="en-US" sz="2800" b="1" dirty="0"/>
              <a:t>的左孩子</a:t>
            </a:r>
            <a:r>
              <a:rPr lang="zh-CN" altLang="en-US" sz="2800" b="1" dirty="0">
                <a:latin typeface="宋体" panose="02010600030101010101" pitchFamily="2" charset="-122"/>
              </a:rPr>
              <a:t>， </a:t>
            </a:r>
            <a:r>
              <a:rPr lang="en-US" altLang="x-none" sz="2800" b="1" dirty="0"/>
              <a:t>b</a:t>
            </a:r>
            <a:r>
              <a:rPr lang="zh-CN" altLang="en-US" sz="2800" b="1" dirty="0">
                <a:latin typeface="宋体" panose="02010600030101010101" pitchFamily="2" charset="-122"/>
              </a:rPr>
              <a:t>在插入前的平衡因子</a:t>
            </a:r>
            <a:r>
              <a:rPr lang="zh-CN" altLang="en-US" sz="2800" b="1" dirty="0">
                <a:solidFill>
                  <a:schemeClr val="hlink"/>
                </a:solidFill>
                <a:latin typeface="宋体" panose="02010600030101010101" pitchFamily="2" charset="-122"/>
              </a:rPr>
              <a:t>只能是</a:t>
            </a:r>
            <a:r>
              <a:rPr lang="en-US" altLang="x-none" sz="2800" b="1" dirty="0">
                <a:solidFill>
                  <a:schemeClr val="hlink"/>
                </a:solidFill>
              </a:rPr>
              <a:t>0</a:t>
            </a:r>
            <a:r>
              <a:rPr lang="zh-CN" altLang="en-US" sz="2800" b="1" dirty="0">
                <a:latin typeface="宋体" panose="02010600030101010101" pitchFamily="2" charset="-122"/>
              </a:rPr>
              <a:t>，插入后</a:t>
            </a:r>
            <a:r>
              <a:rPr lang="zh-CN" altLang="en-US" sz="2800" b="1" dirty="0"/>
              <a:t>的</a:t>
            </a:r>
            <a:r>
              <a:rPr lang="zh-CN" altLang="en-US" sz="2800" b="1" dirty="0">
                <a:solidFill>
                  <a:schemeClr val="folHlink"/>
                </a:solidFill>
                <a:latin typeface="宋体" panose="02010600030101010101" pitchFamily="2" charset="-122"/>
              </a:rPr>
              <a:t>平衡因子是</a:t>
            </a:r>
            <a:r>
              <a:rPr lang="en-US" altLang="x-none" sz="2800" b="1" dirty="0">
                <a:solidFill>
                  <a:schemeClr val="folHlink"/>
                </a:solidFill>
              </a:rPr>
              <a:t>1</a:t>
            </a:r>
            <a:r>
              <a:rPr lang="zh-CN" altLang="en-US" sz="2800" b="1" dirty="0"/>
              <a:t>；</a:t>
            </a:r>
            <a:r>
              <a:rPr lang="zh-CN" altLang="en-US" sz="2800" b="1" dirty="0">
                <a:latin typeface="宋体" panose="02010600030101010101" pitchFamily="2" charset="-122"/>
              </a:rPr>
              <a:t>同样，</a:t>
            </a:r>
            <a:r>
              <a:rPr lang="en-US" altLang="x-none" sz="2800" b="1" dirty="0"/>
              <a:t>c</a:t>
            </a:r>
            <a:r>
              <a:rPr lang="zh-CN" altLang="en-US" sz="2800" b="1" dirty="0">
                <a:latin typeface="宋体" panose="02010600030101010101" pitchFamily="2" charset="-122"/>
              </a:rPr>
              <a:t>在插入前的平衡因子</a:t>
            </a:r>
            <a:r>
              <a:rPr lang="zh-CN" altLang="en-US" sz="2800" b="1" dirty="0">
                <a:solidFill>
                  <a:schemeClr val="hlink"/>
                </a:solidFill>
                <a:latin typeface="宋体" panose="02010600030101010101" pitchFamily="2" charset="-122"/>
              </a:rPr>
              <a:t>只能是</a:t>
            </a:r>
            <a:r>
              <a:rPr lang="en-US" altLang="x-none" sz="2800" b="1" dirty="0">
                <a:solidFill>
                  <a:schemeClr val="hlink"/>
                </a:solidFill>
              </a:rPr>
              <a:t>0</a:t>
            </a:r>
            <a:r>
              <a:rPr lang="zh-CN" altLang="en-US" sz="2800" b="1" dirty="0">
                <a:latin typeface="宋体" panose="02010600030101010101" pitchFamily="2" charset="-122"/>
              </a:rPr>
              <a:t>，</a:t>
            </a:r>
            <a:r>
              <a:rPr lang="zh-CN" altLang="en-US" sz="2800" b="1" dirty="0"/>
              <a:t>否则</a:t>
            </a:r>
            <a:r>
              <a:rPr lang="zh-CN" altLang="en-US" sz="2800" b="1" dirty="0">
                <a:latin typeface="宋体" panose="02010600030101010101" pitchFamily="2" charset="-122"/>
              </a:rPr>
              <a:t>，</a:t>
            </a:r>
            <a:r>
              <a:rPr lang="en-US" altLang="x-none" sz="2800" b="1" dirty="0"/>
              <a:t>c</a:t>
            </a:r>
            <a:r>
              <a:rPr lang="zh-CN" altLang="en-US" sz="2800" b="1" dirty="0"/>
              <a:t>就是</a:t>
            </a:r>
            <a:r>
              <a:rPr lang="zh-CN" altLang="en-US" sz="2800" b="1" dirty="0">
                <a:solidFill>
                  <a:schemeClr val="folHlink"/>
                </a:solidFill>
                <a:latin typeface="宋体" panose="02010600030101010101" pitchFamily="2" charset="-122"/>
              </a:rPr>
              <a:t>失衡结点</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sz="3600" b="1" dirty="0">
                <a:solidFill>
                  <a:schemeClr val="folHlink"/>
                </a:solidFill>
                <a:latin typeface="宋体" panose="02010600030101010101" pitchFamily="2" charset="-122"/>
              </a:rPr>
              <a:t>⑵ </a:t>
            </a:r>
            <a:r>
              <a:rPr lang="zh-CN" altLang="en-US" sz="3600" b="1" dirty="0">
                <a:solidFill>
                  <a:schemeClr val="folHlink"/>
                </a:solidFill>
                <a:latin typeface="楷体_GB2312" pitchFamily="1" charset="-122"/>
                <a:ea typeface="楷体_GB2312" pitchFamily="1" charset="-122"/>
              </a:rPr>
              <a:t>插入后结点</a:t>
            </a:r>
            <a:r>
              <a:rPr lang="en-US" altLang="x-none" sz="3600" b="1" dirty="0">
                <a:solidFill>
                  <a:schemeClr val="folHlink"/>
                </a:solidFill>
                <a:ea typeface="楷体_GB2312" pitchFamily="1" charset="-122"/>
              </a:rPr>
              <a:t>c</a:t>
            </a:r>
            <a:r>
              <a:rPr lang="zh-CN" altLang="en-US" sz="3600" b="1" dirty="0">
                <a:solidFill>
                  <a:schemeClr val="folHlink"/>
                </a:solidFill>
                <a:latin typeface="楷体_GB2312" pitchFamily="1" charset="-122"/>
                <a:ea typeface="楷体_GB2312" pitchFamily="1" charset="-122"/>
              </a:rPr>
              <a:t>的平衡因子的变化分析</a:t>
            </a:r>
            <a:endParaRPr lang="zh-CN" altLang="en-US" sz="3600" b="1" dirty="0">
              <a:solidFill>
                <a:schemeClr val="folHlink"/>
              </a:solidFill>
              <a:latin typeface="楷体_GB2312" pitchFamily="1" charset="-122"/>
              <a:ea typeface="楷体_GB2312" pitchFamily="1" charset="-122"/>
            </a:endParaRPr>
          </a:p>
          <a:p>
            <a:pPr marL="0" indent="0">
              <a:lnSpc>
                <a:spcPct val="110000"/>
              </a:lnSpc>
              <a:buNone/>
            </a:pPr>
            <a:r>
              <a:rPr lang="zh-CN" altLang="en-US" sz="2400" b="1" dirty="0">
                <a:latin typeface="宋体" panose="02010600030101010101" pitchFamily="2" charset="-122"/>
              </a:rPr>
              <a:t>   </a:t>
            </a:r>
            <a:r>
              <a:rPr lang="zh-CN" altLang="en-US" sz="2800" b="1" dirty="0">
                <a:latin typeface="宋体" panose="02010600030101010101" pitchFamily="2" charset="-122"/>
              </a:rPr>
              <a:t>①</a:t>
            </a:r>
            <a:r>
              <a:rPr lang="zh-CN" altLang="en-US" sz="2800" b="1" dirty="0"/>
              <a:t>   插入后</a:t>
            </a:r>
            <a:r>
              <a:rPr lang="en-US" altLang="x-none" sz="2800" b="1" dirty="0">
                <a:solidFill>
                  <a:schemeClr val="hlink"/>
                </a:solidFill>
              </a:rPr>
              <a:t>c</a:t>
            </a:r>
            <a:r>
              <a:rPr lang="zh-CN" altLang="en-US" sz="2800" b="1" dirty="0">
                <a:solidFill>
                  <a:schemeClr val="hlink"/>
                </a:solidFill>
                <a:latin typeface="宋体" panose="02010600030101010101" pitchFamily="2" charset="-122"/>
              </a:rPr>
              <a:t>的平衡因子是</a:t>
            </a:r>
            <a:r>
              <a:rPr lang="en-US" altLang="x-none" sz="2800" b="1" dirty="0">
                <a:solidFill>
                  <a:schemeClr val="hlink"/>
                </a:solidFill>
              </a:rPr>
              <a:t>1</a:t>
            </a:r>
            <a:r>
              <a:rPr lang="zh-CN" altLang="en-US" sz="2800" b="1" dirty="0"/>
              <a:t>：在</a:t>
            </a:r>
            <a:r>
              <a:rPr lang="en-US" altLang="x-none" sz="2800" b="1" dirty="0"/>
              <a:t>c</a:t>
            </a:r>
            <a:r>
              <a:rPr lang="zh-CN" altLang="en-US" sz="2800" b="1" dirty="0"/>
              <a:t>的左子树上插入</a:t>
            </a:r>
            <a:r>
              <a:rPr lang="zh-CN" altLang="en-US" sz="2800" b="1" dirty="0">
                <a:latin typeface="宋体" panose="02010600030101010101" pitchFamily="2" charset="-122"/>
              </a:rPr>
              <a:t>。</a:t>
            </a:r>
            <a:r>
              <a:rPr lang="zh-CN" altLang="en-US" sz="2800" b="1" dirty="0"/>
              <a:t>设</a:t>
            </a:r>
            <a:r>
              <a:rPr lang="en-US" altLang="x-none" sz="2800" b="1" dirty="0"/>
              <a:t>c</a:t>
            </a:r>
            <a:r>
              <a:rPr lang="zh-CN" altLang="en-US" sz="2800" b="1" dirty="0"/>
              <a:t>的左子树的深度为</a:t>
            </a:r>
            <a:r>
              <a:rPr lang="en-US" altLang="x-none" sz="2800" b="1" dirty="0"/>
              <a:t>H</a:t>
            </a:r>
            <a:r>
              <a:rPr lang="en-US" altLang="x-none" sz="2800" b="1" baseline="-20000" dirty="0"/>
              <a:t>cL</a:t>
            </a:r>
            <a:r>
              <a:rPr lang="zh-CN" altLang="en-US" sz="2800" b="1" dirty="0">
                <a:latin typeface="宋体" panose="02010600030101010101" pitchFamily="2" charset="-122"/>
              </a:rPr>
              <a:t>，</a:t>
            </a:r>
            <a:r>
              <a:rPr lang="zh-CN" altLang="en-US" sz="2800" b="1" dirty="0"/>
              <a:t>则右子树的深度为</a:t>
            </a:r>
            <a:r>
              <a:rPr lang="en-US" altLang="x-none" sz="2800" b="1" dirty="0"/>
              <a:t>H</a:t>
            </a:r>
            <a:r>
              <a:rPr lang="en-US" altLang="x-none" sz="2800" b="1" baseline="-20000" dirty="0"/>
              <a:t>cL</a:t>
            </a:r>
            <a:r>
              <a:rPr lang="en-US" altLang="x-none" sz="2800" b="1" dirty="0"/>
              <a:t>-1</a:t>
            </a:r>
            <a:r>
              <a:rPr lang="zh-CN" altLang="en-US" sz="2800" b="1" dirty="0"/>
              <a:t>。</a:t>
            </a:r>
            <a:endParaRPr lang="zh-CN" altLang="en-US" sz="28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6273" name="文本占位符 612353"/>
          <p:cNvSpPr>
            <a:spLocks noGrp="1"/>
          </p:cNvSpPr>
          <p:nvPr>
            <p:ph idx="1"/>
          </p:nvPr>
        </p:nvSpPr>
        <p:spPr>
          <a:xfrm>
            <a:off x="1676400" y="152400"/>
            <a:ext cx="8812213" cy="6705600"/>
          </a:xfrm>
        </p:spPr>
        <p:txBody>
          <a:bodyPr anchor="t"/>
          <a:p>
            <a:pPr marL="0" indent="0">
              <a:lnSpc>
                <a:spcPct val="110000"/>
              </a:lnSpc>
              <a:spcBef>
                <a:spcPct val="10000"/>
              </a:spcBef>
              <a:buNone/>
            </a:pPr>
            <a:r>
              <a:rPr lang="en-US" altLang="x-none" sz="2800" b="1" dirty="0"/>
              <a:t>typedef  struct  RecType</a:t>
            </a:r>
            <a:endParaRPr lang="en-US" altLang="x-none" sz="2800" b="1" dirty="0"/>
          </a:p>
          <a:p>
            <a:pPr marL="355600" lvl="1" indent="0">
              <a:lnSpc>
                <a:spcPct val="110000"/>
              </a:lnSpc>
              <a:spcBef>
                <a:spcPct val="10000"/>
              </a:spcBef>
              <a:buNone/>
            </a:pPr>
            <a:r>
              <a:rPr lang="en-US" altLang="x-none" b="1" dirty="0"/>
              <a:t>{  KeyType  key ;          </a:t>
            </a:r>
            <a:r>
              <a:rPr lang="en-US" altLang="x-none" sz="2400" b="1" dirty="0"/>
              <a:t>/* </a:t>
            </a:r>
            <a:r>
              <a:rPr lang="zh-CN" altLang="en-US" sz="2400" b="1" dirty="0"/>
              <a:t>关键字码  *</a:t>
            </a:r>
            <a:r>
              <a:rPr lang="en-US" altLang="x-none" sz="2400" b="1" dirty="0"/>
              <a:t>/</a:t>
            </a:r>
            <a:endParaRPr lang="en-US" altLang="x-none" sz="2400" b="1" dirty="0"/>
          </a:p>
          <a:p>
            <a:pPr marL="723900" lvl="2" indent="0">
              <a:lnSpc>
                <a:spcPct val="110000"/>
              </a:lnSpc>
              <a:spcBef>
                <a:spcPct val="10000"/>
              </a:spcBef>
              <a:buNone/>
            </a:pPr>
            <a:r>
              <a:rPr lang="en-US" altLang="x-none" sz="3200" b="1" dirty="0"/>
              <a:t>┇ </a:t>
            </a:r>
            <a:r>
              <a:rPr lang="en-US" altLang="x-none" b="1" dirty="0"/>
              <a:t>/* </a:t>
            </a:r>
            <a:r>
              <a:rPr lang="zh-CN" altLang="en-US" b="1" dirty="0"/>
              <a:t>其他域  *</a:t>
            </a:r>
            <a:r>
              <a:rPr lang="en-US" altLang="x-none" b="1" dirty="0"/>
              <a:t>/</a:t>
            </a:r>
            <a:endParaRPr lang="en-US" altLang="x-none" sz="3200" b="1" dirty="0"/>
          </a:p>
          <a:p>
            <a:pPr marL="355600" lvl="1" indent="0">
              <a:lnSpc>
                <a:spcPct val="110000"/>
              </a:lnSpc>
              <a:spcBef>
                <a:spcPct val="10000"/>
              </a:spcBef>
              <a:buNone/>
            </a:pPr>
            <a:r>
              <a:rPr lang="en-US" altLang="x-none" b="1" dirty="0"/>
              <a:t>}RecType ;</a:t>
            </a:r>
            <a:endParaRPr lang="en-US" altLang="x-none" b="1" dirty="0"/>
          </a:p>
          <a:p>
            <a:pPr marL="0" indent="0">
              <a:lnSpc>
                <a:spcPct val="110000"/>
              </a:lnSpc>
              <a:spcBef>
                <a:spcPct val="10000"/>
              </a:spcBef>
              <a:buNone/>
            </a:pPr>
            <a:r>
              <a:rPr lang="en-US" altLang="x-none" sz="2800" b="1" dirty="0"/>
              <a:t>       </a:t>
            </a:r>
            <a:r>
              <a:rPr lang="zh-CN" altLang="en-US" sz="2800" b="1" dirty="0"/>
              <a:t>对两个关键字的比较约定为如下带参数的宏定义：</a:t>
            </a:r>
            <a:endParaRPr lang="zh-CN" altLang="en-US" sz="2800" b="1" dirty="0"/>
          </a:p>
          <a:p>
            <a:pPr marL="355600" lvl="1" indent="0">
              <a:lnSpc>
                <a:spcPct val="110000"/>
              </a:lnSpc>
              <a:spcBef>
                <a:spcPct val="10000"/>
              </a:spcBef>
              <a:buNone/>
            </a:pPr>
            <a:r>
              <a:rPr lang="en-US" altLang="x-none" sz="2400" b="1" dirty="0"/>
              <a:t>/*  </a:t>
            </a:r>
            <a:r>
              <a:rPr lang="zh-CN" altLang="en-US" sz="2400" b="1" dirty="0"/>
              <a:t>对数值型关键字  *</a:t>
            </a:r>
            <a:r>
              <a:rPr lang="en-US" altLang="x-none" sz="2400" b="1" dirty="0"/>
              <a:t>/</a:t>
            </a:r>
            <a:endParaRPr lang="en-US" altLang="x-none" sz="2400" b="1" dirty="0"/>
          </a:p>
          <a:p>
            <a:pPr marL="0" indent="0">
              <a:lnSpc>
                <a:spcPct val="110000"/>
              </a:lnSpc>
              <a:spcBef>
                <a:spcPct val="10000"/>
              </a:spcBef>
              <a:buNone/>
            </a:pPr>
            <a:r>
              <a:rPr lang="en-US" altLang="x-none" sz="2800" b="1" dirty="0"/>
              <a:t>#define  EQ(a, b)   ((a)==(b))</a:t>
            </a:r>
            <a:endParaRPr lang="en-US" altLang="x-none" sz="2800" b="1" dirty="0"/>
          </a:p>
          <a:p>
            <a:pPr marL="0" indent="0">
              <a:lnSpc>
                <a:spcPct val="110000"/>
              </a:lnSpc>
              <a:spcBef>
                <a:spcPct val="10000"/>
              </a:spcBef>
              <a:buNone/>
            </a:pPr>
            <a:r>
              <a:rPr lang="en-US" altLang="x-none" sz="2800" b="1" dirty="0"/>
              <a:t>#define  LT(a, b)   ((a)&lt;(b))</a:t>
            </a:r>
            <a:endParaRPr lang="en-US" altLang="x-none" sz="2800" b="1" dirty="0"/>
          </a:p>
          <a:p>
            <a:pPr marL="0" indent="0">
              <a:lnSpc>
                <a:spcPct val="110000"/>
              </a:lnSpc>
              <a:spcBef>
                <a:spcPct val="10000"/>
              </a:spcBef>
              <a:buNone/>
            </a:pPr>
            <a:r>
              <a:rPr lang="en-US" altLang="x-none" sz="2800" b="1" dirty="0"/>
              <a:t>#define  LQ(a, b)   ((a)&lt;=(b))</a:t>
            </a:r>
            <a:endParaRPr lang="en-US" altLang="x-none" sz="2800" b="1" dirty="0"/>
          </a:p>
          <a:p>
            <a:pPr marL="355600" lvl="1" indent="0">
              <a:lnSpc>
                <a:spcPct val="110000"/>
              </a:lnSpc>
              <a:spcBef>
                <a:spcPct val="10000"/>
              </a:spcBef>
              <a:buNone/>
            </a:pPr>
            <a:r>
              <a:rPr lang="en-US" altLang="x-none" sz="2400" b="1" dirty="0"/>
              <a:t>/*  </a:t>
            </a:r>
            <a:r>
              <a:rPr lang="zh-CN" altLang="en-US" sz="2400" b="1" dirty="0"/>
              <a:t>对字符串型关键字  *</a:t>
            </a:r>
            <a:r>
              <a:rPr lang="en-US" altLang="x-none" sz="2400" b="1" dirty="0"/>
              <a:t>/</a:t>
            </a:r>
            <a:endParaRPr lang="en-US" altLang="x-none" sz="2400" b="1" dirty="0"/>
          </a:p>
          <a:p>
            <a:pPr marL="0" indent="0">
              <a:lnSpc>
                <a:spcPct val="110000"/>
              </a:lnSpc>
              <a:spcBef>
                <a:spcPct val="10000"/>
              </a:spcBef>
              <a:buNone/>
            </a:pPr>
            <a:r>
              <a:rPr lang="en-US" altLang="x-none" sz="2800" b="1" dirty="0"/>
              <a:t>#define  EQ(a, b)   (!strcmp((a), (b)) )</a:t>
            </a:r>
            <a:endParaRPr lang="en-US" altLang="x-none" sz="2800" b="1" dirty="0"/>
          </a:p>
          <a:p>
            <a:pPr marL="0" indent="0">
              <a:lnSpc>
                <a:spcPct val="110000"/>
              </a:lnSpc>
              <a:spcBef>
                <a:spcPct val="10000"/>
              </a:spcBef>
              <a:buNone/>
            </a:pPr>
            <a:r>
              <a:rPr lang="en-US" altLang="x-none" sz="2800" b="1" dirty="0"/>
              <a:t>#define  LT(a, b)   (strcmp((a), (b))&lt;0 )</a:t>
            </a:r>
            <a:endParaRPr lang="en-US" altLang="x-none" sz="2800" b="1" dirty="0"/>
          </a:p>
          <a:p>
            <a:pPr marL="0" indent="0">
              <a:lnSpc>
                <a:spcPct val="110000"/>
              </a:lnSpc>
              <a:spcBef>
                <a:spcPct val="10000"/>
              </a:spcBef>
              <a:buNone/>
            </a:pPr>
            <a:r>
              <a:rPr lang="en-US" altLang="x-none" sz="2800" b="1" dirty="0"/>
              <a:t>#define  LQ(a, b)   (strcmp((a), (b))&lt;=0 )</a:t>
            </a:r>
            <a:endParaRPr lang="en-US" altLang="x-none" sz="2800" b="1"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1569" name="文本占位符 667649"/>
          <p:cNvSpPr>
            <a:spLocks noGrp="1"/>
          </p:cNvSpPr>
          <p:nvPr>
            <p:ph idx="1"/>
          </p:nvPr>
        </p:nvSpPr>
        <p:spPr>
          <a:xfrm>
            <a:off x="1676400" y="152400"/>
            <a:ext cx="8812213" cy="6372225"/>
          </a:xfrm>
        </p:spPr>
        <p:txBody>
          <a:bodyPr anchor="t"/>
          <a:p>
            <a:pPr marL="0" indent="0">
              <a:lnSpc>
                <a:spcPct val="110000"/>
              </a:lnSpc>
              <a:buNone/>
            </a:pPr>
            <a:r>
              <a:rPr lang="zh-CN" altLang="en-US" sz="2800" b="1" dirty="0"/>
              <a:t>因</a:t>
            </a:r>
            <a:r>
              <a:rPr lang="en-US" altLang="x-none" sz="2800" b="1" dirty="0"/>
              <a:t>b</a:t>
            </a:r>
            <a:r>
              <a:rPr lang="zh-CN" altLang="en-US" sz="2800" b="1" dirty="0">
                <a:latin typeface="宋体" panose="02010600030101010101" pitchFamily="2" charset="-122"/>
              </a:rPr>
              <a:t>插入后</a:t>
            </a:r>
            <a:r>
              <a:rPr lang="zh-CN" altLang="en-US" sz="2800" b="1" dirty="0"/>
              <a:t>的</a:t>
            </a:r>
            <a:r>
              <a:rPr lang="zh-CN" altLang="en-US" sz="2800" b="1" dirty="0">
                <a:solidFill>
                  <a:schemeClr val="folHlink"/>
                </a:solidFill>
                <a:latin typeface="宋体" panose="02010600030101010101" pitchFamily="2" charset="-122"/>
              </a:rPr>
              <a:t>平衡因子是</a:t>
            </a:r>
            <a:r>
              <a:rPr lang="en-US" altLang="x-none" sz="2800" b="1" dirty="0">
                <a:solidFill>
                  <a:schemeClr val="folHlink"/>
                </a:solidFill>
              </a:rPr>
              <a:t>1</a:t>
            </a:r>
            <a:r>
              <a:rPr lang="zh-CN" altLang="en-US" sz="2800" b="1" dirty="0">
                <a:latin typeface="宋体" panose="02010600030101010101" pitchFamily="2" charset="-122"/>
              </a:rPr>
              <a:t>，则</a:t>
            </a:r>
            <a:r>
              <a:rPr lang="zh-CN" altLang="en-US" sz="2800" b="1" dirty="0"/>
              <a:t>其右子树的深度为</a:t>
            </a:r>
            <a:r>
              <a:rPr lang="en-US" altLang="x-none" sz="2800" b="1" dirty="0"/>
              <a:t>H</a:t>
            </a:r>
            <a:r>
              <a:rPr lang="en-US" altLang="x-none" sz="2800" b="1" baseline="-20000" dirty="0"/>
              <a:t>cL</a:t>
            </a:r>
            <a:r>
              <a:rPr lang="zh-CN" altLang="en-US" sz="2800" b="1" dirty="0">
                <a:latin typeface="宋体" panose="02010600030101010101" pitchFamily="2" charset="-122"/>
              </a:rPr>
              <a:t>，以</a:t>
            </a:r>
            <a:r>
              <a:rPr lang="en-US" altLang="x-none" sz="2800" b="1" dirty="0"/>
              <a:t>b</a:t>
            </a:r>
            <a:r>
              <a:rPr lang="zh-CN" altLang="en-US" sz="2800" b="1" dirty="0"/>
              <a:t>为根的子树的深度是</a:t>
            </a:r>
            <a:r>
              <a:rPr lang="en-US" altLang="x-none" sz="2800" b="1" dirty="0"/>
              <a:t>H</a:t>
            </a:r>
            <a:r>
              <a:rPr lang="en-US" altLang="x-none" sz="2800" b="1" baseline="-20000" dirty="0"/>
              <a:t>cL</a:t>
            </a:r>
            <a:r>
              <a:rPr lang="en-US" altLang="x-none" sz="2800" b="1" dirty="0"/>
              <a:t>+2</a:t>
            </a:r>
            <a:r>
              <a:rPr lang="zh-CN" altLang="en-US" sz="2800" b="1" dirty="0"/>
              <a:t>；因</a:t>
            </a:r>
            <a:r>
              <a:rPr lang="zh-CN" altLang="en-US" sz="2800" b="1" dirty="0">
                <a:latin typeface="宋体" panose="02010600030101010101" pitchFamily="2" charset="-122"/>
              </a:rPr>
              <a:t>插入后</a:t>
            </a:r>
            <a:r>
              <a:rPr lang="en-US" altLang="x-none" sz="2800" b="1" dirty="0"/>
              <a:t>a</a:t>
            </a:r>
            <a:r>
              <a:rPr lang="zh-CN" altLang="en-US" sz="2800" b="1" dirty="0"/>
              <a:t>的</a:t>
            </a:r>
            <a:r>
              <a:rPr lang="zh-CN" altLang="en-US" sz="2800" b="1" dirty="0">
                <a:latin typeface="宋体" panose="02010600030101010101" pitchFamily="2" charset="-122"/>
              </a:rPr>
              <a:t>平衡因子是</a:t>
            </a:r>
            <a:r>
              <a:rPr lang="en-US" altLang="x-none" sz="2800" b="1" dirty="0"/>
              <a:t>-2 </a:t>
            </a:r>
            <a:r>
              <a:rPr lang="zh-CN" altLang="en-US" sz="2800" b="1" dirty="0">
                <a:latin typeface="宋体" panose="02010600030101010101" pitchFamily="2" charset="-122"/>
              </a:rPr>
              <a:t>，则</a:t>
            </a:r>
            <a:r>
              <a:rPr lang="en-US" altLang="x-none" sz="2800" b="1" dirty="0"/>
              <a:t>a</a:t>
            </a:r>
            <a:r>
              <a:rPr lang="zh-CN" altLang="en-US" sz="2800" b="1" dirty="0"/>
              <a:t>的左子树的深度是</a:t>
            </a:r>
            <a:r>
              <a:rPr lang="en-US" altLang="x-none" sz="2800" b="1" dirty="0"/>
              <a:t>H</a:t>
            </a:r>
            <a:r>
              <a:rPr lang="en-US" altLang="x-none" sz="2800" b="1" baseline="-20000" dirty="0"/>
              <a:t>cL</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 </a:t>
            </a:r>
            <a:r>
              <a:rPr lang="zh-CN" altLang="en-US" sz="2800" b="1" dirty="0"/>
              <a:t>     </a:t>
            </a:r>
            <a:r>
              <a:rPr lang="zh-CN" altLang="en-US" sz="2800" b="1" dirty="0">
                <a:latin typeface="宋体" panose="02010600030101010101" pitchFamily="2" charset="-122"/>
              </a:rPr>
              <a:t>② </a:t>
            </a:r>
            <a:r>
              <a:rPr lang="zh-CN" altLang="en-US" sz="2800" b="1" dirty="0"/>
              <a:t>插入后</a:t>
            </a:r>
            <a:r>
              <a:rPr lang="en-US" altLang="x-none" sz="2800" b="1" dirty="0">
                <a:solidFill>
                  <a:schemeClr val="folHlink"/>
                </a:solidFill>
              </a:rPr>
              <a:t>c</a:t>
            </a:r>
            <a:r>
              <a:rPr lang="zh-CN" altLang="en-US" sz="2800" b="1" dirty="0">
                <a:solidFill>
                  <a:schemeClr val="folHlink"/>
                </a:solidFill>
                <a:latin typeface="宋体" panose="02010600030101010101" pitchFamily="2" charset="-122"/>
              </a:rPr>
              <a:t>的平衡因子是</a:t>
            </a:r>
            <a:r>
              <a:rPr lang="en-US" altLang="x-none" sz="2800" b="1" dirty="0">
                <a:solidFill>
                  <a:schemeClr val="folHlink"/>
                </a:solidFill>
              </a:rPr>
              <a:t>0</a:t>
            </a:r>
            <a:r>
              <a:rPr lang="zh-CN" altLang="en-US" sz="2800" b="1" dirty="0"/>
              <a:t>：</a:t>
            </a:r>
            <a:r>
              <a:rPr lang="en-US" altLang="x-none" sz="2800" b="1" dirty="0"/>
              <a:t>c</a:t>
            </a:r>
            <a:r>
              <a:rPr lang="zh-CN" altLang="en-US" sz="2800" b="1" dirty="0"/>
              <a:t>本身是插入结点</a:t>
            </a:r>
            <a:r>
              <a:rPr lang="zh-CN" altLang="en-US" sz="2800" b="1" dirty="0">
                <a:latin typeface="宋体" panose="02010600030101010101" pitchFamily="2" charset="-122"/>
              </a:rPr>
              <a:t>。</a:t>
            </a:r>
            <a:r>
              <a:rPr lang="zh-CN" altLang="en-US" sz="2800" b="1" dirty="0"/>
              <a:t>设</a:t>
            </a:r>
            <a:r>
              <a:rPr lang="en-US" altLang="x-none" sz="2800" b="1" dirty="0"/>
              <a:t>c</a:t>
            </a:r>
            <a:r>
              <a:rPr lang="zh-CN" altLang="en-US" sz="2800" b="1" dirty="0"/>
              <a:t>的左子树的深度为</a:t>
            </a:r>
            <a:r>
              <a:rPr lang="en-US" altLang="x-none" sz="2800" b="1" dirty="0"/>
              <a:t>H</a:t>
            </a:r>
            <a:r>
              <a:rPr lang="en-US" altLang="x-none" sz="2800" b="1" baseline="-20000" dirty="0"/>
              <a:t>cL</a:t>
            </a:r>
            <a:r>
              <a:rPr lang="zh-CN" altLang="en-US" sz="2800" b="1" dirty="0">
                <a:latin typeface="宋体" panose="02010600030101010101" pitchFamily="2" charset="-122"/>
              </a:rPr>
              <a:t>，</a:t>
            </a:r>
            <a:r>
              <a:rPr lang="zh-CN" altLang="en-US" sz="2800" b="1" dirty="0"/>
              <a:t>则右子树的深度也是</a:t>
            </a:r>
            <a:r>
              <a:rPr lang="en-US" altLang="x-none" sz="2800" b="1" dirty="0"/>
              <a:t>H</a:t>
            </a:r>
            <a:r>
              <a:rPr lang="en-US" altLang="x-none" sz="2800" b="1" baseline="-20000" dirty="0"/>
              <a:t>cL</a:t>
            </a:r>
            <a:r>
              <a:rPr lang="zh-CN" altLang="en-US" sz="2800" b="1" dirty="0"/>
              <a:t>；因</a:t>
            </a:r>
            <a:r>
              <a:rPr lang="en-US" altLang="x-none" sz="2800" b="1" dirty="0"/>
              <a:t>b</a:t>
            </a:r>
            <a:r>
              <a:rPr lang="zh-CN" altLang="en-US" sz="2800" b="1" dirty="0">
                <a:latin typeface="宋体" panose="02010600030101010101" pitchFamily="2" charset="-122"/>
              </a:rPr>
              <a:t>插入后</a:t>
            </a:r>
            <a:r>
              <a:rPr lang="zh-CN" altLang="en-US" sz="2800" b="1" dirty="0"/>
              <a:t>的</a:t>
            </a:r>
            <a:r>
              <a:rPr lang="zh-CN" altLang="en-US" sz="2800" b="1" dirty="0">
                <a:solidFill>
                  <a:schemeClr val="folHlink"/>
                </a:solidFill>
                <a:latin typeface="宋体" panose="02010600030101010101" pitchFamily="2" charset="-122"/>
              </a:rPr>
              <a:t>平衡因子是</a:t>
            </a:r>
            <a:r>
              <a:rPr lang="en-US" altLang="x-none" sz="2800" b="1" dirty="0">
                <a:solidFill>
                  <a:schemeClr val="folHlink"/>
                </a:solidFill>
              </a:rPr>
              <a:t>1</a:t>
            </a:r>
            <a:r>
              <a:rPr lang="zh-CN" altLang="en-US" sz="2800" b="1" dirty="0">
                <a:latin typeface="宋体" panose="02010600030101010101" pitchFamily="2" charset="-122"/>
              </a:rPr>
              <a:t>，则</a:t>
            </a:r>
            <a:r>
              <a:rPr lang="en-US" altLang="x-none" sz="2800" b="1" dirty="0"/>
              <a:t>b</a:t>
            </a:r>
            <a:r>
              <a:rPr lang="zh-CN" altLang="en-US" sz="2800" b="1" dirty="0"/>
              <a:t>的右子树的深度为</a:t>
            </a:r>
            <a:r>
              <a:rPr lang="en-US" altLang="x-none" sz="2800" b="1" dirty="0"/>
              <a:t>H</a:t>
            </a:r>
            <a:r>
              <a:rPr lang="en-US" altLang="x-none" sz="2800" b="1" baseline="-20000" dirty="0"/>
              <a:t>cL</a:t>
            </a:r>
            <a:r>
              <a:rPr lang="zh-CN" altLang="en-US" sz="2800" b="1" dirty="0">
                <a:latin typeface="宋体" panose="02010600030101010101" pitchFamily="2" charset="-122"/>
              </a:rPr>
              <a:t>，以</a:t>
            </a:r>
            <a:r>
              <a:rPr lang="en-US" altLang="x-none" sz="2800" b="1" dirty="0"/>
              <a:t>b</a:t>
            </a:r>
            <a:r>
              <a:rPr lang="zh-CN" altLang="en-US" sz="2800" b="1" dirty="0"/>
              <a:t>为根的子树的深度是</a:t>
            </a:r>
            <a:r>
              <a:rPr lang="en-US" altLang="x-none" sz="2800" b="1" dirty="0"/>
              <a:t>H</a:t>
            </a:r>
            <a:r>
              <a:rPr lang="en-US" altLang="x-none" sz="2800" b="1" baseline="-20000" dirty="0"/>
              <a:t>cL</a:t>
            </a:r>
            <a:r>
              <a:rPr lang="en-US" altLang="x-none" sz="2800" b="1" dirty="0"/>
              <a:t>+2</a:t>
            </a:r>
            <a:r>
              <a:rPr lang="zh-CN" altLang="en-US" sz="2800" b="1" dirty="0"/>
              <a:t>；因</a:t>
            </a:r>
            <a:r>
              <a:rPr lang="zh-CN" altLang="en-US" sz="2800" b="1" dirty="0">
                <a:latin typeface="宋体" panose="02010600030101010101" pitchFamily="2" charset="-122"/>
              </a:rPr>
              <a:t>插入后</a:t>
            </a:r>
            <a:r>
              <a:rPr lang="en-US" altLang="x-none" sz="2800" b="1" dirty="0"/>
              <a:t>a</a:t>
            </a:r>
            <a:r>
              <a:rPr lang="zh-CN" altLang="en-US" sz="2800" b="1" dirty="0"/>
              <a:t>的</a:t>
            </a:r>
            <a:r>
              <a:rPr lang="zh-CN" altLang="en-US" sz="2800" b="1" dirty="0">
                <a:latin typeface="宋体" panose="02010600030101010101" pitchFamily="2" charset="-122"/>
              </a:rPr>
              <a:t>平衡因子是</a:t>
            </a:r>
            <a:r>
              <a:rPr lang="en-US" altLang="x-none" sz="2800" b="1" dirty="0"/>
              <a:t>-2 </a:t>
            </a:r>
            <a:r>
              <a:rPr lang="zh-CN" altLang="en-US" sz="2800" b="1" dirty="0">
                <a:latin typeface="宋体" panose="02010600030101010101" pitchFamily="2" charset="-122"/>
              </a:rPr>
              <a:t>，则</a:t>
            </a:r>
            <a:r>
              <a:rPr lang="en-US" altLang="x-none" sz="2800" b="1" dirty="0"/>
              <a:t>a</a:t>
            </a:r>
            <a:r>
              <a:rPr lang="zh-CN" altLang="en-US" sz="2800" b="1" dirty="0"/>
              <a:t>的左子树的深度是</a:t>
            </a:r>
            <a:r>
              <a:rPr lang="en-US" altLang="x-none" sz="2800" b="1" dirty="0"/>
              <a:t>H</a:t>
            </a:r>
            <a:r>
              <a:rPr lang="en-US" altLang="x-none" sz="2800" b="1" baseline="-20000" dirty="0"/>
              <a:t>cL</a:t>
            </a:r>
            <a:r>
              <a:rPr lang="zh-CN" altLang="en-US" sz="2800" b="1" dirty="0">
                <a:latin typeface="宋体" panose="02010600030101010101" pitchFamily="2" charset="-122"/>
              </a:rPr>
              <a:t>。</a:t>
            </a:r>
            <a:endParaRPr lang="zh-CN" altLang="en-US" sz="2800" b="1" dirty="0"/>
          </a:p>
          <a:p>
            <a:pPr marL="0" indent="0">
              <a:lnSpc>
                <a:spcPct val="110000"/>
              </a:lnSpc>
              <a:buClrTx/>
              <a:buNone/>
            </a:pPr>
            <a:r>
              <a:rPr lang="zh-CN" altLang="en-US" sz="2800" b="1" dirty="0"/>
              <a:t>       ③  插入后</a:t>
            </a:r>
            <a:r>
              <a:rPr lang="en-US" altLang="x-none" sz="2800" b="1" dirty="0">
                <a:solidFill>
                  <a:schemeClr val="folHlink"/>
                </a:solidFill>
              </a:rPr>
              <a:t>c</a:t>
            </a:r>
            <a:r>
              <a:rPr lang="zh-CN" altLang="en-US" sz="2800" b="1" dirty="0">
                <a:solidFill>
                  <a:schemeClr val="folHlink"/>
                </a:solidFill>
                <a:latin typeface="宋体" panose="02010600030101010101" pitchFamily="2" charset="-122"/>
              </a:rPr>
              <a:t>的平衡因子是</a:t>
            </a:r>
            <a:r>
              <a:rPr lang="en-US" altLang="x-none" sz="2800" b="1" dirty="0">
                <a:solidFill>
                  <a:schemeClr val="folHlink"/>
                </a:solidFill>
              </a:rPr>
              <a:t>-1</a:t>
            </a:r>
            <a:r>
              <a:rPr lang="zh-CN" altLang="en-US" sz="2800" b="1" dirty="0"/>
              <a:t>：在</a:t>
            </a:r>
            <a:r>
              <a:rPr lang="en-US" altLang="x-none" sz="2800" b="1" dirty="0"/>
              <a:t>c</a:t>
            </a:r>
            <a:r>
              <a:rPr lang="zh-CN" altLang="en-US" sz="2800" b="1" dirty="0"/>
              <a:t>的右子树上插入</a:t>
            </a:r>
            <a:r>
              <a:rPr lang="zh-CN" altLang="en-US" sz="2800" b="1" dirty="0">
                <a:latin typeface="宋体" panose="02010600030101010101" pitchFamily="2" charset="-122"/>
              </a:rPr>
              <a:t>。</a:t>
            </a:r>
            <a:r>
              <a:rPr lang="zh-CN" altLang="en-US" sz="2800" b="1" dirty="0"/>
              <a:t>设</a:t>
            </a:r>
            <a:r>
              <a:rPr lang="en-US" altLang="x-none" sz="2800" b="1" dirty="0"/>
              <a:t>c</a:t>
            </a:r>
            <a:r>
              <a:rPr lang="zh-CN" altLang="en-US" sz="2800" b="1" dirty="0"/>
              <a:t>的左子树的深度为</a:t>
            </a:r>
            <a:r>
              <a:rPr lang="en-US" altLang="x-none" sz="2800" b="1" dirty="0"/>
              <a:t>H</a:t>
            </a:r>
            <a:r>
              <a:rPr lang="en-US" altLang="x-none" sz="2800" b="1" baseline="-20000" dirty="0"/>
              <a:t>cL</a:t>
            </a:r>
            <a:r>
              <a:rPr lang="zh-CN" altLang="en-US" sz="2800" b="1" dirty="0">
                <a:latin typeface="宋体" panose="02010600030101010101" pitchFamily="2" charset="-122"/>
              </a:rPr>
              <a:t>，</a:t>
            </a:r>
            <a:r>
              <a:rPr lang="zh-CN" altLang="en-US" sz="2800" b="1" dirty="0"/>
              <a:t>则右子树的深度为</a:t>
            </a:r>
            <a:r>
              <a:rPr lang="en-US" altLang="x-none" sz="2800" b="1" dirty="0"/>
              <a:t>H</a:t>
            </a:r>
            <a:r>
              <a:rPr lang="en-US" altLang="x-none" sz="2800" b="1" baseline="-20000" dirty="0"/>
              <a:t>cL</a:t>
            </a:r>
            <a:r>
              <a:rPr lang="en-US" altLang="x-none" sz="2800" b="1" dirty="0"/>
              <a:t>+1 </a:t>
            </a:r>
            <a:r>
              <a:rPr lang="zh-CN" altLang="en-US" sz="2800" b="1" dirty="0">
                <a:latin typeface="宋体" panose="02010600030101010101" pitchFamily="2" charset="-122"/>
              </a:rPr>
              <a:t>，以</a:t>
            </a:r>
            <a:r>
              <a:rPr lang="en-US" altLang="x-none" sz="2800" b="1" dirty="0"/>
              <a:t>c</a:t>
            </a:r>
            <a:r>
              <a:rPr lang="zh-CN" altLang="en-US" sz="2800" b="1" dirty="0"/>
              <a:t>为根的子树的深度是</a:t>
            </a:r>
            <a:r>
              <a:rPr lang="en-US" altLang="x-none" sz="2800" b="1" dirty="0"/>
              <a:t>H</a:t>
            </a:r>
            <a:r>
              <a:rPr lang="en-US" altLang="x-none" sz="2800" b="1" baseline="-20000" dirty="0"/>
              <a:t>cL</a:t>
            </a:r>
            <a:r>
              <a:rPr lang="en-US" altLang="x-none" sz="2800" b="1" dirty="0"/>
              <a:t>+2</a:t>
            </a:r>
            <a:r>
              <a:rPr lang="zh-CN" altLang="en-US" sz="2800" b="1" dirty="0"/>
              <a:t>；因</a:t>
            </a:r>
            <a:r>
              <a:rPr lang="en-US" altLang="x-none" sz="2800" b="1" dirty="0"/>
              <a:t>b</a:t>
            </a:r>
            <a:r>
              <a:rPr lang="zh-CN" altLang="en-US" sz="2800" b="1" dirty="0">
                <a:latin typeface="宋体" panose="02010600030101010101" pitchFamily="2" charset="-122"/>
              </a:rPr>
              <a:t>插入后</a:t>
            </a:r>
            <a:r>
              <a:rPr lang="zh-CN" altLang="en-US" sz="2800" b="1" dirty="0"/>
              <a:t>的</a:t>
            </a:r>
            <a:r>
              <a:rPr lang="zh-CN" altLang="en-US" sz="2800" b="1" dirty="0">
                <a:solidFill>
                  <a:schemeClr val="folHlink"/>
                </a:solidFill>
                <a:latin typeface="宋体" panose="02010600030101010101" pitchFamily="2" charset="-122"/>
              </a:rPr>
              <a:t>平衡因子是</a:t>
            </a:r>
            <a:r>
              <a:rPr lang="en-US" altLang="x-none" sz="2800" b="1" dirty="0">
                <a:solidFill>
                  <a:schemeClr val="folHlink"/>
                </a:solidFill>
              </a:rPr>
              <a:t>1</a:t>
            </a:r>
            <a:r>
              <a:rPr lang="zh-CN" altLang="en-US" sz="2800" b="1" dirty="0">
                <a:latin typeface="宋体" panose="02010600030101010101" pitchFamily="2" charset="-122"/>
              </a:rPr>
              <a:t>，则</a:t>
            </a:r>
            <a:r>
              <a:rPr lang="en-US" altLang="x-none" sz="2800" b="1" dirty="0"/>
              <a:t>b</a:t>
            </a:r>
            <a:r>
              <a:rPr lang="zh-CN" altLang="en-US" sz="2800" b="1" dirty="0"/>
              <a:t>的右子树的深度为</a:t>
            </a:r>
            <a:r>
              <a:rPr lang="en-US" altLang="x-none" sz="2800" b="1" dirty="0"/>
              <a:t>H</a:t>
            </a:r>
            <a:r>
              <a:rPr lang="en-US" altLang="x-none" sz="2800" b="1" baseline="-20000" dirty="0"/>
              <a:t>cL</a:t>
            </a:r>
            <a:r>
              <a:rPr lang="en-US" altLang="x-none" sz="2800" b="1" dirty="0"/>
              <a:t>+1</a:t>
            </a:r>
            <a:r>
              <a:rPr lang="zh-CN" altLang="en-US" sz="2800" b="1" dirty="0">
                <a:latin typeface="宋体" panose="02010600030101010101" pitchFamily="2" charset="-122"/>
              </a:rPr>
              <a:t>，以</a:t>
            </a:r>
            <a:r>
              <a:rPr lang="en-US" altLang="x-none" sz="2800" b="1" dirty="0"/>
              <a:t>b</a:t>
            </a:r>
            <a:r>
              <a:rPr lang="zh-CN" altLang="en-US" sz="2800" b="1" dirty="0"/>
              <a:t>为根的子树的深度是</a:t>
            </a:r>
            <a:r>
              <a:rPr lang="en-US" altLang="x-none" sz="2800" b="1" dirty="0"/>
              <a:t>H</a:t>
            </a:r>
            <a:r>
              <a:rPr lang="en-US" altLang="x-none" sz="2800" b="1" baseline="-20000" dirty="0"/>
              <a:t>cL</a:t>
            </a:r>
            <a:r>
              <a:rPr lang="en-US" altLang="x-none" sz="2800" b="1" dirty="0"/>
              <a:t>+3</a:t>
            </a:r>
            <a:r>
              <a:rPr lang="zh-CN" altLang="en-US" sz="2800" b="1" dirty="0"/>
              <a:t>；</a:t>
            </a:r>
            <a:r>
              <a:rPr lang="zh-CN" altLang="en-US" sz="2800" b="1" dirty="0">
                <a:latin typeface="宋体" panose="02010600030101010101" pitchFamily="2" charset="-122"/>
              </a:rPr>
              <a:t>则</a:t>
            </a:r>
            <a:r>
              <a:rPr lang="en-US" altLang="x-none" sz="2800" b="1" dirty="0"/>
              <a:t>a</a:t>
            </a:r>
            <a:r>
              <a:rPr lang="zh-CN" altLang="en-US" sz="2800" b="1" dirty="0"/>
              <a:t>的右子树的深度是</a:t>
            </a:r>
            <a:r>
              <a:rPr lang="en-US" altLang="x-none" sz="2800" b="1" dirty="0"/>
              <a:t>H</a:t>
            </a:r>
            <a:r>
              <a:rPr lang="en-US" altLang="x-none" sz="2800" b="1" baseline="-20000" dirty="0"/>
              <a:t>cL</a:t>
            </a:r>
            <a:r>
              <a:rPr lang="en-US" altLang="x-none" sz="2800" b="1" dirty="0"/>
              <a:t>+1</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2593" name="矩形 668673"/>
          <p:cNvSpPr/>
          <p:nvPr/>
        </p:nvSpPr>
        <p:spPr>
          <a:xfrm>
            <a:off x="1676400" y="152400"/>
            <a:ext cx="8763000" cy="2700338"/>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zh-CN" altLang="en-US" sz="3600" b="1" dirty="0">
                <a:solidFill>
                  <a:schemeClr val="folHlink"/>
                </a:solidFill>
                <a:latin typeface="宋体" panose="02010600030101010101" pitchFamily="2" charset="-122"/>
                <a:ea typeface="宋体" panose="02010600030101010101" pitchFamily="2" charset="-122"/>
              </a:rPr>
              <a:t>⑶ </a:t>
            </a:r>
            <a:r>
              <a:rPr lang="zh-CN" altLang="en-US" sz="3600" b="1" dirty="0">
                <a:solidFill>
                  <a:schemeClr val="folHlink"/>
                </a:solidFill>
                <a:latin typeface="Times New Roman" panose="02020603050405020304" pitchFamily="2" charset="0"/>
                <a:ea typeface="楷体_GB2312" pitchFamily="1" charset="-122"/>
              </a:rPr>
              <a:t>平衡</a:t>
            </a:r>
            <a:r>
              <a:rPr lang="zh-CN" altLang="en-US" sz="3600" b="1" dirty="0">
                <a:solidFill>
                  <a:schemeClr val="folHlink"/>
                </a:solidFill>
                <a:latin typeface="宋体" panose="02010600030101010101" pitchFamily="2" charset="-122"/>
                <a:ea typeface="楷体_GB2312" pitchFamily="1" charset="-122"/>
              </a:rPr>
              <a:t>化旋转方法</a:t>
            </a:r>
            <a:endParaRPr lang="zh-CN" altLang="en-US" sz="3600" b="1" dirty="0">
              <a:solidFill>
                <a:schemeClr val="folHlink"/>
              </a:solidFill>
              <a:latin typeface="宋体" panose="02010600030101010101" pitchFamily="2" charset="-122"/>
              <a:ea typeface="楷体_GB2312" pitchFamily="1" charset="-122"/>
            </a:endParaRP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       </a:t>
            </a:r>
            <a:r>
              <a:rPr lang="zh-CN" altLang="en-US" sz="2800" b="1" dirty="0">
                <a:solidFill>
                  <a:schemeClr val="folHlink"/>
                </a:solidFill>
                <a:latin typeface="Times New Roman" panose="02020603050405020304" pitchFamily="2" charset="0"/>
                <a:ea typeface="宋体" panose="02010600030101010101" pitchFamily="2" charset="-122"/>
              </a:rPr>
              <a:t>先以</a:t>
            </a:r>
            <a:r>
              <a:rPr lang="en-US" altLang="x-none" sz="2800" b="1" dirty="0">
                <a:solidFill>
                  <a:schemeClr val="folHlink"/>
                </a:solidFill>
                <a:latin typeface="Times New Roman" panose="02020603050405020304" pitchFamily="2" charset="0"/>
                <a:ea typeface="宋体" panose="02010600030101010101" pitchFamily="2" charset="-122"/>
              </a:rPr>
              <a:t>b</a:t>
            </a:r>
            <a:r>
              <a:rPr lang="zh-CN" altLang="en-US" sz="2800" b="1" dirty="0">
                <a:latin typeface="Times New Roman" panose="02020603050405020304" pitchFamily="2" charset="0"/>
                <a:ea typeface="宋体" panose="02010600030101010101" pitchFamily="2" charset="-122"/>
              </a:rPr>
              <a:t>进行一次</a:t>
            </a:r>
            <a:r>
              <a:rPr lang="zh-CN" altLang="en-US" sz="2800" b="1" dirty="0">
                <a:solidFill>
                  <a:schemeClr val="folHlink"/>
                </a:solidFill>
                <a:latin typeface="Times New Roman" panose="02020603050405020304" pitchFamily="2" charset="0"/>
                <a:ea typeface="宋体" panose="02010600030101010101" pitchFamily="2" charset="-122"/>
              </a:rPr>
              <a:t>顺时针旋转</a:t>
            </a:r>
            <a:r>
              <a:rPr lang="zh-CN" altLang="en-US" sz="2800" b="1" dirty="0">
                <a:latin typeface="宋体" panose="02010600030101010101" pitchFamily="2" charset="-122"/>
                <a:ea typeface="宋体" panose="02010600030101010101" pitchFamily="2" charset="-122"/>
              </a:rPr>
              <a:t>，</a:t>
            </a:r>
            <a:r>
              <a:rPr lang="zh-CN" altLang="en-US" sz="2800" b="1" dirty="0">
                <a:solidFill>
                  <a:schemeClr val="folHlink"/>
                </a:solidFill>
                <a:latin typeface="宋体" panose="02010600030101010101" pitchFamily="2" charset="-122"/>
                <a:ea typeface="宋体" panose="02010600030101010101" pitchFamily="2" charset="-122"/>
              </a:rPr>
              <a:t>再</a:t>
            </a:r>
            <a:r>
              <a:rPr lang="zh-CN" altLang="en-US" sz="2800" b="1" dirty="0">
                <a:solidFill>
                  <a:schemeClr val="folHlink"/>
                </a:solidFill>
                <a:latin typeface="Times New Roman" panose="02020603050405020304" pitchFamily="2" charset="0"/>
                <a:ea typeface="宋体" panose="02010600030101010101" pitchFamily="2" charset="-122"/>
              </a:rPr>
              <a:t>以</a:t>
            </a:r>
            <a:r>
              <a:rPr lang="en-US" altLang="x-none" sz="2800" b="1" dirty="0">
                <a:solidFill>
                  <a:schemeClr val="folHlink"/>
                </a:solidFill>
                <a:latin typeface="Times New Roman" panose="02020603050405020304" pitchFamily="2" charset="0"/>
                <a:ea typeface="宋体" panose="02010600030101010101" pitchFamily="2" charset="-122"/>
              </a:rPr>
              <a:t>a</a:t>
            </a:r>
            <a:r>
              <a:rPr lang="zh-CN" altLang="en-US" sz="2800" b="1" dirty="0">
                <a:latin typeface="Times New Roman" panose="02020603050405020304" pitchFamily="2" charset="0"/>
                <a:ea typeface="宋体" panose="02010600030101010101" pitchFamily="2" charset="-122"/>
              </a:rPr>
              <a:t>进行一次</a:t>
            </a:r>
            <a:r>
              <a:rPr lang="zh-CN" altLang="en-US" sz="2800" b="1" dirty="0">
                <a:solidFill>
                  <a:schemeClr val="folHlink"/>
                </a:solidFill>
                <a:latin typeface="Times New Roman" panose="02020603050405020304" pitchFamily="2" charset="0"/>
                <a:ea typeface="宋体" panose="02010600030101010101" pitchFamily="2" charset="-122"/>
              </a:rPr>
              <a:t>逆时针旋转</a:t>
            </a:r>
            <a:r>
              <a:rPr lang="zh-CN" altLang="en-US"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如图</a:t>
            </a:r>
            <a:r>
              <a:rPr lang="en-US" altLang="x-none" sz="2800" b="1" dirty="0">
                <a:latin typeface="Times New Roman" panose="02020603050405020304" pitchFamily="2" charset="0"/>
                <a:ea typeface="宋体" panose="02010600030101010101" pitchFamily="2" charset="-122"/>
              </a:rPr>
              <a:t>9-9</a:t>
            </a:r>
            <a:r>
              <a:rPr lang="zh-CN" altLang="en-US" sz="2800" b="1" dirty="0">
                <a:latin typeface="Times New Roman" panose="02020603050405020304" pitchFamily="2" charset="0"/>
                <a:ea typeface="宋体" panose="02010600030101010101" pitchFamily="2" charset="-122"/>
              </a:rPr>
              <a:t>所示</a:t>
            </a:r>
            <a:r>
              <a:rPr lang="zh-CN" altLang="en-US" sz="2800" b="1" dirty="0">
                <a:latin typeface="宋体" panose="02010600030101010101" pitchFamily="2" charset="-122"/>
                <a:ea typeface="宋体" panose="02010600030101010101" pitchFamily="2" charset="-122"/>
              </a:rPr>
              <a:t>。即将整棵子树</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以</a:t>
            </a:r>
            <a:r>
              <a:rPr lang="en-US" altLang="x-none" sz="2800" b="1" dirty="0">
                <a:latin typeface="Times New Roman" panose="02020603050405020304" pitchFamily="2" charset="0"/>
                <a:ea typeface="宋体" panose="02010600030101010101" pitchFamily="2" charset="-122"/>
              </a:rPr>
              <a:t>a</a:t>
            </a:r>
            <a:r>
              <a:rPr lang="zh-CN" altLang="en-US" sz="2800" b="1" dirty="0">
                <a:latin typeface="Times New Roman" panose="02020603050405020304" pitchFamily="2" charset="0"/>
                <a:ea typeface="宋体" panose="02010600030101010101" pitchFamily="2" charset="-122"/>
              </a:rPr>
              <a:t>为根</a:t>
            </a:r>
            <a:r>
              <a:rPr lang="en-US" altLang="x-none" sz="2800" b="1" dirty="0">
                <a:latin typeface="Times New Roman" panose="02020603050405020304" pitchFamily="2" charset="0"/>
                <a:ea typeface="宋体" panose="02010600030101010101" pitchFamily="2" charset="-122"/>
              </a:rPr>
              <a:t>)</a:t>
            </a:r>
            <a:r>
              <a:rPr lang="zh-CN" altLang="en-US" sz="2800" b="1" dirty="0">
                <a:solidFill>
                  <a:schemeClr val="folHlink"/>
                </a:solidFill>
                <a:latin typeface="Times New Roman" panose="02020603050405020304" pitchFamily="2" charset="0"/>
                <a:ea typeface="宋体" panose="02010600030101010101" pitchFamily="2" charset="-122"/>
              </a:rPr>
              <a:t>旋转</a:t>
            </a:r>
            <a:r>
              <a:rPr lang="zh-CN" altLang="en-US" sz="2800" b="1" dirty="0">
                <a:latin typeface="Times New Roman" panose="02020603050405020304" pitchFamily="2" charset="0"/>
                <a:ea typeface="宋体" panose="02010600030101010101" pitchFamily="2" charset="-122"/>
              </a:rPr>
              <a:t>为以</a:t>
            </a:r>
            <a:r>
              <a:rPr lang="en-US" altLang="x-none" sz="2800" b="1" dirty="0">
                <a:latin typeface="Times New Roman" panose="02020603050405020304" pitchFamily="2" charset="0"/>
                <a:ea typeface="宋体" panose="02010600030101010101" pitchFamily="2" charset="-122"/>
              </a:rPr>
              <a:t>c</a:t>
            </a:r>
            <a:r>
              <a:rPr lang="zh-CN" altLang="en-US" sz="2800" b="1" dirty="0">
                <a:latin typeface="Times New Roman" panose="02020603050405020304" pitchFamily="2" charset="0"/>
                <a:ea typeface="宋体" panose="02010600030101010101" pitchFamily="2" charset="-122"/>
              </a:rPr>
              <a:t>为根</a:t>
            </a:r>
            <a:r>
              <a:rPr lang="zh-CN" altLang="en-US" sz="2800" b="1" dirty="0">
                <a:latin typeface="宋体" panose="02010600030101010101" pitchFamily="2" charset="-122"/>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a</a:t>
            </a:r>
            <a:r>
              <a:rPr lang="zh-CN" altLang="en-US" sz="2800" b="1" dirty="0">
                <a:latin typeface="Times New Roman" panose="02020603050405020304" pitchFamily="2" charset="0"/>
                <a:ea typeface="宋体" panose="02010600030101010101" pitchFamily="2" charset="-122"/>
              </a:rPr>
              <a:t>是</a:t>
            </a:r>
            <a:r>
              <a:rPr lang="en-US" altLang="x-none" sz="2800" b="1" dirty="0">
                <a:latin typeface="Times New Roman" panose="02020603050405020304" pitchFamily="2" charset="0"/>
                <a:ea typeface="宋体" panose="02010600030101010101" pitchFamily="2" charset="-122"/>
              </a:rPr>
              <a:t>c</a:t>
            </a:r>
            <a:r>
              <a:rPr lang="zh-CN" altLang="en-US" sz="2800" b="1" dirty="0">
                <a:latin typeface="Times New Roman" panose="02020603050405020304" pitchFamily="2" charset="0"/>
                <a:ea typeface="宋体" panose="02010600030101010101" pitchFamily="2" charset="-122"/>
              </a:rPr>
              <a:t>的左子树</a:t>
            </a:r>
            <a:r>
              <a:rPr lang="zh-CN" altLang="en-US" sz="2800" b="1" dirty="0">
                <a:latin typeface="宋体" panose="02010600030101010101" pitchFamily="2" charset="-122"/>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b</a:t>
            </a:r>
            <a:r>
              <a:rPr lang="zh-CN" altLang="en-US" sz="2800" b="1" dirty="0">
                <a:latin typeface="Times New Roman" panose="02020603050405020304" pitchFamily="2" charset="0"/>
                <a:ea typeface="宋体" panose="02010600030101010101" pitchFamily="2" charset="-122"/>
              </a:rPr>
              <a:t>是</a:t>
            </a:r>
            <a:r>
              <a:rPr lang="en-US" altLang="x-none" sz="2800" b="1" dirty="0">
                <a:latin typeface="Times New Roman" panose="02020603050405020304" pitchFamily="2" charset="0"/>
                <a:ea typeface="宋体" panose="02010600030101010101" pitchFamily="2" charset="-122"/>
              </a:rPr>
              <a:t>c</a:t>
            </a:r>
            <a:r>
              <a:rPr lang="zh-CN" altLang="en-US" sz="2800" b="1" dirty="0">
                <a:latin typeface="Times New Roman" panose="02020603050405020304" pitchFamily="2" charset="0"/>
                <a:ea typeface="宋体" panose="02010600030101010101" pitchFamily="2" charset="-122"/>
              </a:rPr>
              <a:t>的右子树；</a:t>
            </a:r>
            <a:r>
              <a:rPr lang="en-US" altLang="x-none" sz="2800" b="1" dirty="0">
                <a:solidFill>
                  <a:schemeClr val="folHlink"/>
                </a:solidFill>
                <a:latin typeface="Times New Roman" panose="02020603050405020304" pitchFamily="2" charset="0"/>
                <a:ea typeface="宋体" panose="02010600030101010101" pitchFamily="2" charset="-122"/>
              </a:rPr>
              <a:t>c</a:t>
            </a:r>
            <a:r>
              <a:rPr lang="zh-CN" altLang="en-US" sz="2800" b="1" dirty="0">
                <a:solidFill>
                  <a:schemeClr val="folHlink"/>
                </a:solidFill>
                <a:latin typeface="宋体" panose="02010600030101010101" pitchFamily="2" charset="-122"/>
                <a:ea typeface="宋体" panose="02010600030101010101" pitchFamily="2" charset="-122"/>
              </a:rPr>
              <a:t>的</a:t>
            </a:r>
            <a:r>
              <a:rPr lang="zh-CN" altLang="en-US" sz="2800" b="1" dirty="0">
                <a:solidFill>
                  <a:schemeClr val="folHlink"/>
                </a:solidFill>
                <a:latin typeface="Times New Roman" panose="02020603050405020304" pitchFamily="2" charset="0"/>
                <a:ea typeface="宋体" panose="02010600030101010101" pitchFamily="2" charset="-122"/>
              </a:rPr>
              <a:t>右子树移到</a:t>
            </a:r>
            <a:r>
              <a:rPr lang="en-US" altLang="x-none" sz="2800" b="1" dirty="0">
                <a:solidFill>
                  <a:schemeClr val="folHlink"/>
                </a:solidFill>
                <a:latin typeface="Times New Roman" panose="02020603050405020304" pitchFamily="2" charset="0"/>
                <a:ea typeface="宋体" panose="02010600030101010101" pitchFamily="2" charset="-122"/>
              </a:rPr>
              <a:t>b</a:t>
            </a:r>
            <a:r>
              <a:rPr lang="zh-CN" altLang="en-US" sz="2800" b="1" dirty="0">
                <a:solidFill>
                  <a:schemeClr val="folHlink"/>
                </a:solidFill>
                <a:latin typeface="Times New Roman" panose="02020603050405020304" pitchFamily="2" charset="0"/>
                <a:ea typeface="宋体" panose="02010600030101010101" pitchFamily="2" charset="-122"/>
              </a:rPr>
              <a:t>的左子树位置</a:t>
            </a:r>
            <a:r>
              <a:rPr lang="zh-CN" altLang="en-US" sz="2800" b="1" dirty="0">
                <a:solidFill>
                  <a:schemeClr val="folHlink"/>
                </a:solidFill>
                <a:latin typeface="宋体" panose="02010600030101010101" pitchFamily="2" charset="-122"/>
                <a:ea typeface="宋体" panose="02010600030101010101" pitchFamily="2" charset="-122"/>
              </a:rPr>
              <a:t>，</a:t>
            </a:r>
            <a:r>
              <a:rPr lang="en-US" altLang="x-none" sz="2800" b="1" dirty="0">
                <a:solidFill>
                  <a:schemeClr val="folHlink"/>
                </a:solidFill>
                <a:latin typeface="Times New Roman" panose="02020603050405020304" pitchFamily="2" charset="0"/>
                <a:ea typeface="宋体" panose="02010600030101010101" pitchFamily="2" charset="-122"/>
              </a:rPr>
              <a:t>c</a:t>
            </a:r>
            <a:r>
              <a:rPr lang="zh-CN" altLang="en-US" sz="2800" b="1" dirty="0">
                <a:solidFill>
                  <a:schemeClr val="folHlink"/>
                </a:solidFill>
                <a:latin typeface="宋体" panose="02010600030101010101" pitchFamily="2" charset="-122"/>
                <a:ea typeface="宋体" panose="02010600030101010101" pitchFamily="2" charset="-122"/>
              </a:rPr>
              <a:t>的</a:t>
            </a:r>
            <a:r>
              <a:rPr lang="zh-CN" altLang="en-US" sz="2800" b="1" dirty="0">
                <a:solidFill>
                  <a:schemeClr val="folHlink"/>
                </a:solidFill>
                <a:latin typeface="Times New Roman" panose="02020603050405020304" pitchFamily="2" charset="0"/>
                <a:ea typeface="宋体" panose="02010600030101010101" pitchFamily="2" charset="-122"/>
              </a:rPr>
              <a:t>左子树移到</a:t>
            </a:r>
            <a:r>
              <a:rPr lang="en-US" altLang="x-none" sz="2800" b="1" dirty="0">
                <a:solidFill>
                  <a:schemeClr val="folHlink"/>
                </a:solidFill>
                <a:latin typeface="Times New Roman" panose="02020603050405020304" pitchFamily="2" charset="0"/>
                <a:ea typeface="宋体" panose="02010600030101010101" pitchFamily="2" charset="-122"/>
              </a:rPr>
              <a:t>a</a:t>
            </a:r>
            <a:r>
              <a:rPr lang="zh-CN" altLang="en-US" sz="2800" b="1" dirty="0">
                <a:solidFill>
                  <a:schemeClr val="folHlink"/>
                </a:solidFill>
                <a:latin typeface="Times New Roman" panose="02020603050405020304" pitchFamily="2" charset="0"/>
                <a:ea typeface="宋体" panose="02010600030101010101" pitchFamily="2" charset="-122"/>
              </a:rPr>
              <a:t>的右子树位置</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grpSp>
        <p:nvGrpSpPr>
          <p:cNvPr id="622594" name="组合 668674"/>
          <p:cNvGrpSpPr/>
          <p:nvPr/>
        </p:nvGrpSpPr>
        <p:grpSpPr>
          <a:xfrm>
            <a:off x="3200400" y="3068638"/>
            <a:ext cx="5980113" cy="3381375"/>
            <a:chOff x="0" y="0"/>
            <a:chExt cx="3767" cy="2130"/>
          </a:xfrm>
        </p:grpSpPr>
        <p:sp>
          <p:nvSpPr>
            <p:cNvPr id="622595" name="右箭头 668675"/>
            <p:cNvSpPr/>
            <p:nvPr/>
          </p:nvSpPr>
          <p:spPr>
            <a:xfrm>
              <a:off x="1351" y="1104"/>
              <a:ext cx="567" cy="144"/>
            </a:xfrm>
            <a:prstGeom prst="rightArrow">
              <a:avLst>
                <a:gd name="adj1" fmla="val 50000"/>
                <a:gd name="adj2" fmla="val 98419"/>
              </a:avLst>
            </a:prstGeom>
            <a:noFill/>
            <a:ln w="9525" cap="flat" cmpd="sng">
              <a:solidFill>
                <a:schemeClr val="tx1"/>
              </a:solidFill>
              <a:prstDash val="solid"/>
              <a:miter/>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622596" name="矩形 668676"/>
            <p:cNvSpPr/>
            <p:nvPr/>
          </p:nvSpPr>
          <p:spPr>
            <a:xfrm>
              <a:off x="1104" y="1903"/>
              <a:ext cx="2199" cy="227"/>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9-9  RL</a:t>
              </a:r>
              <a:r>
                <a:rPr lang="zh-CN" altLang="en-US" sz="2000" b="1" dirty="0">
                  <a:latin typeface="Times New Roman" panose="02020603050405020304" pitchFamily="2" charset="0"/>
                  <a:ea typeface="宋体" panose="02010600030101010101" pitchFamily="2" charset="-122"/>
                </a:rPr>
                <a:t>型平衡</a:t>
              </a:r>
              <a:r>
                <a:rPr lang="zh-CN" altLang="en-US" sz="2000" b="1" dirty="0">
                  <a:latin typeface="宋体" panose="02010600030101010101" pitchFamily="2" charset="-122"/>
                  <a:ea typeface="宋体" panose="02010600030101010101" pitchFamily="2" charset="-122"/>
                </a:rPr>
                <a:t>化旋转示意图</a:t>
              </a:r>
              <a:endParaRPr lang="zh-CN" altLang="en-US" sz="2000" b="1" dirty="0">
                <a:latin typeface="宋体" panose="02010600030101010101" pitchFamily="2" charset="-122"/>
                <a:ea typeface="宋体" panose="02010600030101010101" pitchFamily="2" charset="-122"/>
              </a:endParaRPr>
            </a:p>
          </p:txBody>
        </p:sp>
        <p:grpSp>
          <p:nvGrpSpPr>
            <p:cNvPr id="622597" name="组合 668677"/>
            <p:cNvGrpSpPr/>
            <p:nvPr/>
          </p:nvGrpSpPr>
          <p:grpSpPr>
            <a:xfrm>
              <a:off x="0" y="0"/>
              <a:ext cx="1248" cy="1935"/>
              <a:chOff x="0" y="0"/>
              <a:chExt cx="1248" cy="1935"/>
            </a:xfrm>
          </p:grpSpPr>
          <p:grpSp>
            <p:nvGrpSpPr>
              <p:cNvPr id="622598" name="组合 668678"/>
              <p:cNvGrpSpPr/>
              <p:nvPr/>
            </p:nvGrpSpPr>
            <p:grpSpPr>
              <a:xfrm>
                <a:off x="0" y="0"/>
                <a:ext cx="1248" cy="1935"/>
                <a:chOff x="0" y="0"/>
                <a:chExt cx="1248" cy="1935"/>
              </a:xfrm>
            </p:grpSpPr>
            <p:sp>
              <p:nvSpPr>
                <p:cNvPr id="622599" name="椭圆 668679"/>
                <p:cNvSpPr/>
                <p:nvPr/>
              </p:nvSpPr>
              <p:spPr>
                <a:xfrm>
                  <a:off x="368" y="0"/>
                  <a:ext cx="295" cy="295"/>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800" dirty="0">
                      <a:latin typeface="Times New Roman" panose="02020603050405020304" pitchFamily="2" charset="0"/>
                      <a:ea typeface="宋体" panose="02010600030101010101" pitchFamily="2" charset="-122"/>
                    </a:rPr>
                    <a:t>a</a:t>
                  </a:r>
                  <a:endParaRPr lang="en-US" altLang="x-none" sz="2800" dirty="0">
                    <a:latin typeface="Times New Roman" panose="02020603050405020304" pitchFamily="2" charset="0"/>
                    <a:ea typeface="宋体" panose="02010600030101010101" pitchFamily="2" charset="-122"/>
                  </a:endParaRPr>
                </a:p>
              </p:txBody>
            </p:sp>
            <p:sp>
              <p:nvSpPr>
                <p:cNvPr id="622600" name="椭圆 668680"/>
                <p:cNvSpPr/>
                <p:nvPr/>
              </p:nvSpPr>
              <p:spPr>
                <a:xfrm>
                  <a:off x="640" y="497"/>
                  <a:ext cx="295" cy="295"/>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800" dirty="0">
                      <a:latin typeface="Times New Roman" panose="02020603050405020304" pitchFamily="2" charset="0"/>
                      <a:ea typeface="宋体" panose="02010600030101010101" pitchFamily="2" charset="-122"/>
                    </a:rPr>
                    <a:t>b</a:t>
                  </a:r>
                  <a:endParaRPr lang="en-US" altLang="x-none" sz="2800" dirty="0">
                    <a:latin typeface="Times New Roman" panose="02020603050405020304" pitchFamily="2" charset="0"/>
                    <a:ea typeface="宋体" panose="02010600030101010101" pitchFamily="2" charset="-122"/>
                  </a:endParaRPr>
                </a:p>
              </p:txBody>
            </p:sp>
            <p:sp>
              <p:nvSpPr>
                <p:cNvPr id="622601" name="矩形 668681"/>
                <p:cNvSpPr/>
                <p:nvPr/>
              </p:nvSpPr>
              <p:spPr>
                <a:xfrm>
                  <a:off x="953" y="1008"/>
                  <a:ext cx="295" cy="408"/>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bR</a:t>
                  </a:r>
                  <a:endParaRPr lang="en-US" altLang="x-none" sz="2400" dirty="0">
                    <a:latin typeface="Times New Roman" panose="02020603050405020304" pitchFamily="2" charset="0"/>
                    <a:ea typeface="宋体" panose="02010600030101010101" pitchFamily="2" charset="-122"/>
                  </a:endParaRPr>
                </a:p>
              </p:txBody>
            </p:sp>
            <p:sp>
              <p:nvSpPr>
                <p:cNvPr id="622602" name="矩形 668682"/>
                <p:cNvSpPr/>
                <p:nvPr/>
              </p:nvSpPr>
              <p:spPr>
                <a:xfrm>
                  <a:off x="57" y="504"/>
                  <a:ext cx="295" cy="408"/>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aL</a:t>
                  </a:r>
                  <a:endParaRPr lang="en-US" altLang="x-none" sz="2400" dirty="0">
                    <a:latin typeface="Times New Roman" panose="02020603050405020304" pitchFamily="2" charset="0"/>
                    <a:ea typeface="宋体" panose="02010600030101010101" pitchFamily="2" charset="-122"/>
                  </a:endParaRPr>
                </a:p>
              </p:txBody>
            </p:sp>
            <p:sp>
              <p:nvSpPr>
                <p:cNvPr id="622603" name="直接连接符 668683"/>
                <p:cNvSpPr/>
                <p:nvPr/>
              </p:nvSpPr>
              <p:spPr>
                <a:xfrm flipH="1">
                  <a:off x="192" y="264"/>
                  <a:ext cx="240" cy="240"/>
                </a:xfrm>
                <a:prstGeom prst="line">
                  <a:avLst/>
                </a:prstGeom>
                <a:ln w="19050" cap="flat" cmpd="sng">
                  <a:solidFill>
                    <a:schemeClr val="tx1"/>
                  </a:solidFill>
                  <a:prstDash val="solid"/>
                  <a:round/>
                  <a:headEnd type="none" w="med" len="med"/>
                  <a:tailEnd type="none" w="med" len="med"/>
                </a:ln>
              </p:spPr>
            </p:sp>
            <p:sp>
              <p:nvSpPr>
                <p:cNvPr id="622604" name="直接连接符 668684"/>
                <p:cNvSpPr/>
                <p:nvPr/>
              </p:nvSpPr>
              <p:spPr>
                <a:xfrm>
                  <a:off x="616" y="264"/>
                  <a:ext cx="192" cy="240"/>
                </a:xfrm>
                <a:prstGeom prst="line">
                  <a:avLst/>
                </a:prstGeom>
                <a:ln w="19050" cap="flat" cmpd="sng">
                  <a:solidFill>
                    <a:schemeClr val="tx1"/>
                  </a:solidFill>
                  <a:prstDash val="solid"/>
                  <a:round/>
                  <a:headEnd type="none" w="med" len="med"/>
                  <a:tailEnd type="none" w="med" len="med"/>
                </a:ln>
              </p:spPr>
            </p:sp>
            <p:sp>
              <p:nvSpPr>
                <p:cNvPr id="622605" name="直接连接符 668685"/>
                <p:cNvSpPr/>
                <p:nvPr/>
              </p:nvSpPr>
              <p:spPr>
                <a:xfrm flipH="1">
                  <a:off x="456" y="752"/>
                  <a:ext cx="240" cy="240"/>
                </a:xfrm>
                <a:prstGeom prst="line">
                  <a:avLst/>
                </a:prstGeom>
                <a:ln w="19050" cap="flat" cmpd="sng">
                  <a:solidFill>
                    <a:schemeClr val="tx1"/>
                  </a:solidFill>
                  <a:prstDash val="solid"/>
                  <a:round/>
                  <a:headEnd type="none" w="med" len="med"/>
                  <a:tailEnd type="none" w="med" len="med"/>
                </a:ln>
              </p:spPr>
            </p:sp>
            <p:sp>
              <p:nvSpPr>
                <p:cNvPr id="622606" name="直接连接符 668686"/>
                <p:cNvSpPr/>
                <p:nvPr/>
              </p:nvSpPr>
              <p:spPr>
                <a:xfrm>
                  <a:off x="888" y="752"/>
                  <a:ext cx="248" cy="256"/>
                </a:xfrm>
                <a:prstGeom prst="line">
                  <a:avLst/>
                </a:prstGeom>
                <a:ln w="19050" cap="flat" cmpd="sng">
                  <a:solidFill>
                    <a:schemeClr val="tx1"/>
                  </a:solidFill>
                  <a:prstDash val="solid"/>
                  <a:round/>
                  <a:headEnd type="none" w="med" len="med"/>
                  <a:tailEnd type="none" w="med" len="med"/>
                </a:ln>
              </p:spPr>
            </p:sp>
            <p:grpSp>
              <p:nvGrpSpPr>
                <p:cNvPr id="622607" name="组合 668687"/>
                <p:cNvGrpSpPr/>
                <p:nvPr/>
              </p:nvGrpSpPr>
              <p:grpSpPr>
                <a:xfrm>
                  <a:off x="0" y="1504"/>
                  <a:ext cx="296" cy="431"/>
                  <a:chOff x="0" y="0"/>
                  <a:chExt cx="296" cy="431"/>
                </a:xfrm>
              </p:grpSpPr>
              <p:sp>
                <p:nvSpPr>
                  <p:cNvPr id="622608" name="矩形 668688"/>
                  <p:cNvSpPr/>
                  <p:nvPr/>
                </p:nvSpPr>
                <p:spPr>
                  <a:xfrm>
                    <a:off x="1" y="0"/>
                    <a:ext cx="295" cy="431"/>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cL</a:t>
                    </a:r>
                    <a:endParaRPr lang="en-US" altLang="x-none" sz="2400" dirty="0">
                      <a:latin typeface="Times New Roman" panose="02020603050405020304" pitchFamily="2" charset="0"/>
                      <a:ea typeface="宋体" panose="02010600030101010101" pitchFamily="2" charset="-122"/>
                    </a:endParaRPr>
                  </a:p>
                  <a:p>
                    <a:pPr algn="ctr"/>
                    <a:r>
                      <a:rPr lang="en-US" altLang="x-none" sz="2400" dirty="0">
                        <a:latin typeface="Times New Roman" panose="02020603050405020304" pitchFamily="2" charset="0"/>
                        <a:ea typeface="宋体" panose="02010600030101010101" pitchFamily="2" charset="-122"/>
                      </a:rPr>
                      <a:t>x</a:t>
                    </a:r>
                    <a:endParaRPr lang="en-US" altLang="x-none" sz="2400" dirty="0">
                      <a:latin typeface="Times New Roman" panose="02020603050405020304" pitchFamily="2" charset="0"/>
                      <a:ea typeface="宋体" panose="02010600030101010101" pitchFamily="2" charset="-122"/>
                    </a:endParaRPr>
                  </a:p>
                </p:txBody>
              </p:sp>
              <p:sp>
                <p:nvSpPr>
                  <p:cNvPr id="622609" name="直接连接符 668689"/>
                  <p:cNvSpPr/>
                  <p:nvPr/>
                </p:nvSpPr>
                <p:spPr>
                  <a:xfrm>
                    <a:off x="0" y="240"/>
                    <a:ext cx="295" cy="0"/>
                  </a:xfrm>
                  <a:prstGeom prst="line">
                    <a:avLst/>
                  </a:prstGeom>
                  <a:ln w="9525" cap="flat" cmpd="sng">
                    <a:solidFill>
                      <a:schemeClr val="tx1"/>
                    </a:solidFill>
                    <a:prstDash val="solid"/>
                    <a:round/>
                    <a:headEnd type="none" w="med" len="med"/>
                    <a:tailEnd type="none" w="med" len="med"/>
                  </a:ln>
                </p:spPr>
              </p:sp>
            </p:grpSp>
            <p:grpSp>
              <p:nvGrpSpPr>
                <p:cNvPr id="622610" name="组合 668690"/>
                <p:cNvGrpSpPr/>
                <p:nvPr/>
              </p:nvGrpSpPr>
              <p:grpSpPr>
                <a:xfrm>
                  <a:off x="576" y="1504"/>
                  <a:ext cx="296" cy="431"/>
                  <a:chOff x="0" y="0"/>
                  <a:chExt cx="296" cy="431"/>
                </a:xfrm>
              </p:grpSpPr>
              <p:sp>
                <p:nvSpPr>
                  <p:cNvPr id="622611" name="矩形 668691"/>
                  <p:cNvSpPr/>
                  <p:nvPr/>
                </p:nvSpPr>
                <p:spPr>
                  <a:xfrm>
                    <a:off x="1" y="0"/>
                    <a:ext cx="295" cy="431"/>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cR</a:t>
                    </a:r>
                    <a:endParaRPr lang="en-US" altLang="x-none" sz="2400" dirty="0">
                      <a:latin typeface="Times New Roman" panose="02020603050405020304" pitchFamily="2" charset="0"/>
                      <a:ea typeface="宋体" panose="02010600030101010101" pitchFamily="2" charset="-122"/>
                    </a:endParaRPr>
                  </a:p>
                  <a:p>
                    <a:pPr algn="ctr"/>
                    <a:r>
                      <a:rPr lang="en-US" altLang="x-none" sz="2400" dirty="0">
                        <a:latin typeface="Times New Roman" panose="02020603050405020304" pitchFamily="2" charset="0"/>
                        <a:ea typeface="宋体" panose="02010600030101010101" pitchFamily="2" charset="-122"/>
                      </a:rPr>
                      <a:t>x</a:t>
                    </a:r>
                    <a:endParaRPr lang="en-US" altLang="x-none" sz="2400" dirty="0">
                      <a:latin typeface="Times New Roman" panose="02020603050405020304" pitchFamily="2" charset="0"/>
                      <a:ea typeface="宋体" panose="02010600030101010101" pitchFamily="2" charset="-122"/>
                    </a:endParaRPr>
                  </a:p>
                </p:txBody>
              </p:sp>
              <p:sp>
                <p:nvSpPr>
                  <p:cNvPr id="622612" name="直接连接符 668692"/>
                  <p:cNvSpPr/>
                  <p:nvPr/>
                </p:nvSpPr>
                <p:spPr>
                  <a:xfrm>
                    <a:off x="0" y="240"/>
                    <a:ext cx="295" cy="0"/>
                  </a:xfrm>
                  <a:prstGeom prst="line">
                    <a:avLst/>
                  </a:prstGeom>
                  <a:ln w="9525" cap="flat" cmpd="sng">
                    <a:solidFill>
                      <a:schemeClr val="tx1"/>
                    </a:solidFill>
                    <a:prstDash val="solid"/>
                    <a:round/>
                    <a:headEnd type="none" w="med" len="med"/>
                    <a:tailEnd type="none" w="med" len="med"/>
                  </a:ln>
                </p:spPr>
              </p:sp>
            </p:grpSp>
            <p:sp>
              <p:nvSpPr>
                <p:cNvPr id="622613" name="椭圆 668693"/>
                <p:cNvSpPr/>
                <p:nvPr/>
              </p:nvSpPr>
              <p:spPr>
                <a:xfrm>
                  <a:off x="312" y="1001"/>
                  <a:ext cx="295" cy="295"/>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800" dirty="0">
                      <a:latin typeface="Times New Roman" panose="02020603050405020304" pitchFamily="2" charset="0"/>
                      <a:ea typeface="宋体" panose="02010600030101010101" pitchFamily="2" charset="-122"/>
                    </a:rPr>
                    <a:t>c</a:t>
                  </a:r>
                  <a:endParaRPr lang="en-US" altLang="x-none" sz="2800" dirty="0">
                    <a:latin typeface="Times New Roman" panose="02020603050405020304" pitchFamily="2" charset="0"/>
                    <a:ea typeface="宋体" panose="02010600030101010101" pitchFamily="2" charset="-122"/>
                  </a:endParaRPr>
                </a:p>
              </p:txBody>
            </p:sp>
            <p:sp>
              <p:nvSpPr>
                <p:cNvPr id="622614" name="直接连接符 668694"/>
                <p:cNvSpPr/>
                <p:nvPr/>
              </p:nvSpPr>
              <p:spPr>
                <a:xfrm flipH="1">
                  <a:off x="120" y="1256"/>
                  <a:ext cx="240" cy="240"/>
                </a:xfrm>
                <a:prstGeom prst="line">
                  <a:avLst/>
                </a:prstGeom>
                <a:ln w="19050" cap="flat" cmpd="sng">
                  <a:solidFill>
                    <a:schemeClr val="tx1"/>
                  </a:solidFill>
                  <a:prstDash val="solid"/>
                  <a:round/>
                  <a:headEnd type="none" w="med" len="med"/>
                  <a:tailEnd type="none" w="med" len="med"/>
                </a:ln>
              </p:spPr>
            </p:sp>
            <p:sp>
              <p:nvSpPr>
                <p:cNvPr id="622615" name="直接连接符 668695"/>
                <p:cNvSpPr/>
                <p:nvPr/>
              </p:nvSpPr>
              <p:spPr>
                <a:xfrm>
                  <a:off x="536" y="1272"/>
                  <a:ext cx="192" cy="240"/>
                </a:xfrm>
                <a:prstGeom prst="line">
                  <a:avLst/>
                </a:prstGeom>
                <a:ln w="19050" cap="flat" cmpd="sng">
                  <a:solidFill>
                    <a:schemeClr val="tx1"/>
                  </a:solidFill>
                  <a:prstDash val="solid"/>
                  <a:round/>
                  <a:headEnd type="none" w="med" len="med"/>
                  <a:tailEnd type="none" w="med" len="med"/>
                </a:ln>
              </p:spPr>
            </p:sp>
          </p:grpSp>
          <p:sp>
            <p:nvSpPr>
              <p:cNvPr id="622616" name="下弧形箭头 668696"/>
              <p:cNvSpPr/>
              <p:nvPr/>
            </p:nvSpPr>
            <p:spPr>
              <a:xfrm>
                <a:off x="368" y="336"/>
                <a:ext cx="336" cy="240"/>
              </a:xfrm>
              <a:prstGeom prst="curvedUpArrow">
                <a:avLst>
                  <a:gd name="adj1" fmla="val 28000"/>
                  <a:gd name="adj2" fmla="val 56000"/>
                  <a:gd name="adj3" fmla="val 33328"/>
                </a:avLst>
              </a:prstGeom>
              <a:solidFill>
                <a:schemeClr val="hlink"/>
              </a:solidFill>
              <a:ln w="9525" cap="flat" cmpd="sng">
                <a:solidFill>
                  <a:schemeClr val="tx1"/>
                </a:solidFill>
                <a:prstDash val="solid"/>
                <a:miter/>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622617" name="上弧形箭头 668697"/>
              <p:cNvSpPr/>
              <p:nvPr/>
            </p:nvSpPr>
            <p:spPr>
              <a:xfrm>
                <a:off x="560" y="864"/>
                <a:ext cx="528" cy="240"/>
              </a:xfrm>
              <a:prstGeom prst="curvedDownArrow">
                <a:avLst>
                  <a:gd name="adj1" fmla="val 44000"/>
                  <a:gd name="adj2" fmla="val 88000"/>
                  <a:gd name="adj3" fmla="val 33328"/>
                </a:avLst>
              </a:prstGeom>
              <a:solidFill>
                <a:schemeClr val="accent1"/>
              </a:solidFill>
              <a:ln w="9525" cap="flat" cmpd="sng">
                <a:solidFill>
                  <a:schemeClr val="tx1"/>
                </a:solidFill>
                <a:prstDash val="solid"/>
                <a:miter/>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nvGrpSpPr>
            <p:cNvPr id="622618" name="组合 668698"/>
            <p:cNvGrpSpPr/>
            <p:nvPr/>
          </p:nvGrpSpPr>
          <p:grpSpPr>
            <a:xfrm>
              <a:off x="2080" y="144"/>
              <a:ext cx="1687" cy="1439"/>
              <a:chOff x="0" y="0"/>
              <a:chExt cx="1687" cy="1439"/>
            </a:xfrm>
          </p:grpSpPr>
          <p:sp>
            <p:nvSpPr>
              <p:cNvPr id="622619" name="椭圆 668699"/>
              <p:cNvSpPr/>
              <p:nvPr/>
            </p:nvSpPr>
            <p:spPr>
              <a:xfrm>
                <a:off x="1095" y="520"/>
                <a:ext cx="295" cy="295"/>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800" dirty="0">
                    <a:latin typeface="Times New Roman" panose="02020603050405020304" pitchFamily="2" charset="0"/>
                    <a:ea typeface="宋体" panose="02010600030101010101" pitchFamily="2" charset="-122"/>
                  </a:rPr>
                  <a:t>b</a:t>
                </a:r>
                <a:endParaRPr lang="en-US" altLang="x-none" sz="2800" dirty="0">
                  <a:latin typeface="Times New Roman" panose="02020603050405020304" pitchFamily="2" charset="0"/>
                  <a:ea typeface="宋体" panose="02010600030101010101" pitchFamily="2" charset="-122"/>
                </a:endParaRPr>
              </a:p>
            </p:txBody>
          </p:sp>
          <p:sp>
            <p:nvSpPr>
              <p:cNvPr id="622620" name="椭圆 668700"/>
              <p:cNvSpPr/>
              <p:nvPr/>
            </p:nvSpPr>
            <p:spPr>
              <a:xfrm>
                <a:off x="655" y="0"/>
                <a:ext cx="295" cy="295"/>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800" dirty="0">
                    <a:latin typeface="Times New Roman" panose="02020603050405020304" pitchFamily="2" charset="0"/>
                    <a:ea typeface="宋体" panose="02010600030101010101" pitchFamily="2" charset="-122"/>
                  </a:rPr>
                  <a:t>c</a:t>
                </a:r>
                <a:endParaRPr lang="en-US" altLang="x-none" sz="2800" dirty="0">
                  <a:latin typeface="Times New Roman" panose="02020603050405020304" pitchFamily="2" charset="0"/>
                  <a:ea typeface="宋体" panose="02010600030101010101" pitchFamily="2" charset="-122"/>
                </a:endParaRPr>
              </a:p>
            </p:txBody>
          </p:sp>
          <p:sp>
            <p:nvSpPr>
              <p:cNvPr id="622621" name="矩形 668701"/>
              <p:cNvSpPr/>
              <p:nvPr/>
            </p:nvSpPr>
            <p:spPr>
              <a:xfrm>
                <a:off x="1392" y="1024"/>
                <a:ext cx="295" cy="408"/>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bR</a:t>
                </a:r>
                <a:endParaRPr lang="en-US" altLang="x-none" sz="2400" dirty="0">
                  <a:latin typeface="Times New Roman" panose="02020603050405020304" pitchFamily="2" charset="0"/>
                  <a:ea typeface="宋体" panose="02010600030101010101" pitchFamily="2" charset="-122"/>
                </a:endParaRPr>
              </a:p>
            </p:txBody>
          </p:sp>
          <p:sp>
            <p:nvSpPr>
              <p:cNvPr id="622622" name="矩形 668702"/>
              <p:cNvSpPr/>
              <p:nvPr/>
            </p:nvSpPr>
            <p:spPr>
              <a:xfrm>
                <a:off x="0" y="992"/>
                <a:ext cx="295" cy="408"/>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aL</a:t>
                </a:r>
                <a:endParaRPr lang="en-US" altLang="x-none" sz="2400" dirty="0">
                  <a:latin typeface="Times New Roman" panose="02020603050405020304" pitchFamily="2" charset="0"/>
                  <a:ea typeface="宋体" panose="02010600030101010101" pitchFamily="2" charset="-122"/>
                </a:endParaRPr>
              </a:p>
            </p:txBody>
          </p:sp>
          <p:sp>
            <p:nvSpPr>
              <p:cNvPr id="622623" name="直接连接符 668703"/>
              <p:cNvSpPr/>
              <p:nvPr/>
            </p:nvSpPr>
            <p:spPr>
              <a:xfrm flipH="1">
                <a:off x="967" y="784"/>
                <a:ext cx="181" cy="227"/>
              </a:xfrm>
              <a:prstGeom prst="line">
                <a:avLst/>
              </a:prstGeom>
              <a:ln w="19050" cap="flat" cmpd="sng">
                <a:solidFill>
                  <a:schemeClr val="tx1"/>
                </a:solidFill>
                <a:prstDash val="solid"/>
                <a:round/>
                <a:headEnd type="none" w="med" len="med"/>
                <a:tailEnd type="none" w="med" len="med"/>
              </a:ln>
            </p:spPr>
          </p:sp>
          <p:sp>
            <p:nvSpPr>
              <p:cNvPr id="622624" name="直接连接符 668704"/>
              <p:cNvSpPr/>
              <p:nvPr/>
            </p:nvSpPr>
            <p:spPr>
              <a:xfrm>
                <a:off x="1343" y="784"/>
                <a:ext cx="192" cy="240"/>
              </a:xfrm>
              <a:prstGeom prst="line">
                <a:avLst/>
              </a:prstGeom>
              <a:ln w="19050" cap="flat" cmpd="sng">
                <a:solidFill>
                  <a:schemeClr val="tx1"/>
                </a:solidFill>
                <a:prstDash val="solid"/>
                <a:round/>
                <a:headEnd type="none" w="med" len="med"/>
                <a:tailEnd type="none" w="med" len="med"/>
              </a:ln>
            </p:spPr>
          </p:sp>
          <p:sp>
            <p:nvSpPr>
              <p:cNvPr id="622625" name="直接连接符 668705"/>
              <p:cNvSpPr/>
              <p:nvPr/>
            </p:nvSpPr>
            <p:spPr>
              <a:xfrm flipH="1">
                <a:off x="455" y="248"/>
                <a:ext cx="240" cy="240"/>
              </a:xfrm>
              <a:prstGeom prst="line">
                <a:avLst/>
              </a:prstGeom>
              <a:ln w="19050" cap="flat" cmpd="sng">
                <a:solidFill>
                  <a:schemeClr val="tx1"/>
                </a:solidFill>
                <a:prstDash val="solid"/>
                <a:round/>
                <a:headEnd type="none" w="med" len="med"/>
                <a:tailEnd type="none" w="med" len="med"/>
              </a:ln>
            </p:spPr>
          </p:sp>
          <p:sp>
            <p:nvSpPr>
              <p:cNvPr id="622626" name="直接连接符 668706"/>
              <p:cNvSpPr/>
              <p:nvPr/>
            </p:nvSpPr>
            <p:spPr>
              <a:xfrm>
                <a:off x="903" y="264"/>
                <a:ext cx="336" cy="264"/>
              </a:xfrm>
              <a:prstGeom prst="line">
                <a:avLst/>
              </a:prstGeom>
              <a:ln w="19050" cap="flat" cmpd="sng">
                <a:solidFill>
                  <a:schemeClr val="tx1"/>
                </a:solidFill>
                <a:prstDash val="solid"/>
                <a:round/>
                <a:headEnd type="none" w="med" len="med"/>
                <a:tailEnd type="none" w="med" len="med"/>
              </a:ln>
            </p:spPr>
          </p:sp>
          <p:grpSp>
            <p:nvGrpSpPr>
              <p:cNvPr id="622627" name="组合 668707"/>
              <p:cNvGrpSpPr/>
              <p:nvPr/>
            </p:nvGrpSpPr>
            <p:grpSpPr>
              <a:xfrm>
                <a:off x="447" y="984"/>
                <a:ext cx="296" cy="431"/>
                <a:chOff x="0" y="0"/>
                <a:chExt cx="296" cy="431"/>
              </a:xfrm>
            </p:grpSpPr>
            <p:sp>
              <p:nvSpPr>
                <p:cNvPr id="622628" name="矩形 668708"/>
                <p:cNvSpPr/>
                <p:nvPr/>
              </p:nvSpPr>
              <p:spPr>
                <a:xfrm>
                  <a:off x="1" y="0"/>
                  <a:ext cx="295" cy="431"/>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cL</a:t>
                  </a:r>
                  <a:endParaRPr lang="en-US" altLang="x-none" sz="2400" dirty="0">
                    <a:latin typeface="Times New Roman" panose="02020603050405020304" pitchFamily="2" charset="0"/>
                    <a:ea typeface="宋体" panose="02010600030101010101" pitchFamily="2" charset="-122"/>
                  </a:endParaRPr>
                </a:p>
                <a:p>
                  <a:pPr algn="ctr"/>
                  <a:r>
                    <a:rPr lang="en-US" altLang="x-none" sz="2400" dirty="0">
                      <a:latin typeface="Times New Roman" panose="02020603050405020304" pitchFamily="2" charset="0"/>
                      <a:ea typeface="宋体" panose="02010600030101010101" pitchFamily="2" charset="-122"/>
                    </a:rPr>
                    <a:t>x</a:t>
                  </a:r>
                  <a:endParaRPr lang="en-US" altLang="x-none" sz="2400" dirty="0">
                    <a:latin typeface="Times New Roman" panose="02020603050405020304" pitchFamily="2" charset="0"/>
                    <a:ea typeface="宋体" panose="02010600030101010101" pitchFamily="2" charset="-122"/>
                  </a:endParaRPr>
                </a:p>
              </p:txBody>
            </p:sp>
            <p:sp>
              <p:nvSpPr>
                <p:cNvPr id="622629" name="直接连接符 668709"/>
                <p:cNvSpPr/>
                <p:nvPr/>
              </p:nvSpPr>
              <p:spPr>
                <a:xfrm>
                  <a:off x="0" y="240"/>
                  <a:ext cx="295" cy="0"/>
                </a:xfrm>
                <a:prstGeom prst="line">
                  <a:avLst/>
                </a:prstGeom>
                <a:ln w="9525" cap="flat" cmpd="sng">
                  <a:solidFill>
                    <a:schemeClr val="tx1"/>
                  </a:solidFill>
                  <a:prstDash val="solid"/>
                  <a:round/>
                  <a:headEnd type="none" w="med" len="med"/>
                  <a:tailEnd type="none" w="med" len="med"/>
                </a:ln>
              </p:spPr>
            </p:sp>
          </p:grpSp>
          <p:grpSp>
            <p:nvGrpSpPr>
              <p:cNvPr id="622630" name="组合 668710"/>
              <p:cNvGrpSpPr/>
              <p:nvPr/>
            </p:nvGrpSpPr>
            <p:grpSpPr>
              <a:xfrm>
                <a:off x="847" y="1008"/>
                <a:ext cx="296" cy="431"/>
                <a:chOff x="0" y="0"/>
                <a:chExt cx="296" cy="431"/>
              </a:xfrm>
            </p:grpSpPr>
            <p:sp>
              <p:nvSpPr>
                <p:cNvPr id="622631" name="矩形 668711"/>
                <p:cNvSpPr/>
                <p:nvPr/>
              </p:nvSpPr>
              <p:spPr>
                <a:xfrm>
                  <a:off x="1" y="0"/>
                  <a:ext cx="295" cy="431"/>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cR</a:t>
                  </a:r>
                  <a:endParaRPr lang="en-US" altLang="x-none" sz="2400" dirty="0">
                    <a:latin typeface="Times New Roman" panose="02020603050405020304" pitchFamily="2" charset="0"/>
                    <a:ea typeface="宋体" panose="02010600030101010101" pitchFamily="2" charset="-122"/>
                  </a:endParaRPr>
                </a:p>
                <a:p>
                  <a:pPr algn="ctr"/>
                  <a:r>
                    <a:rPr lang="en-US" altLang="x-none" sz="2400" dirty="0">
                      <a:latin typeface="Times New Roman" panose="02020603050405020304" pitchFamily="2" charset="0"/>
                      <a:ea typeface="宋体" panose="02010600030101010101" pitchFamily="2" charset="-122"/>
                    </a:rPr>
                    <a:t>x</a:t>
                  </a:r>
                  <a:endParaRPr lang="en-US" altLang="x-none" sz="2400" dirty="0">
                    <a:latin typeface="Times New Roman" panose="02020603050405020304" pitchFamily="2" charset="0"/>
                    <a:ea typeface="宋体" panose="02010600030101010101" pitchFamily="2" charset="-122"/>
                  </a:endParaRPr>
                </a:p>
              </p:txBody>
            </p:sp>
            <p:sp>
              <p:nvSpPr>
                <p:cNvPr id="622632" name="直接连接符 668712"/>
                <p:cNvSpPr/>
                <p:nvPr/>
              </p:nvSpPr>
              <p:spPr>
                <a:xfrm>
                  <a:off x="0" y="240"/>
                  <a:ext cx="295" cy="0"/>
                </a:xfrm>
                <a:prstGeom prst="line">
                  <a:avLst/>
                </a:prstGeom>
                <a:ln w="9525" cap="flat" cmpd="sng">
                  <a:solidFill>
                    <a:schemeClr val="tx1"/>
                  </a:solidFill>
                  <a:prstDash val="solid"/>
                  <a:round/>
                  <a:headEnd type="none" w="med" len="med"/>
                  <a:tailEnd type="none" w="med" len="med"/>
                </a:ln>
              </p:spPr>
            </p:sp>
          </p:grpSp>
          <p:sp>
            <p:nvSpPr>
              <p:cNvPr id="622633" name="椭圆 668713"/>
              <p:cNvSpPr/>
              <p:nvPr/>
            </p:nvSpPr>
            <p:spPr>
              <a:xfrm>
                <a:off x="271" y="480"/>
                <a:ext cx="295" cy="295"/>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800" dirty="0">
                    <a:latin typeface="Times New Roman" panose="02020603050405020304" pitchFamily="2" charset="0"/>
                    <a:ea typeface="宋体" panose="02010600030101010101" pitchFamily="2" charset="-122"/>
                  </a:rPr>
                  <a:t>a</a:t>
                </a:r>
                <a:endParaRPr lang="en-US" altLang="x-none" sz="2800" dirty="0">
                  <a:latin typeface="Times New Roman" panose="02020603050405020304" pitchFamily="2" charset="0"/>
                  <a:ea typeface="宋体" panose="02010600030101010101" pitchFamily="2" charset="-122"/>
                </a:endParaRPr>
              </a:p>
            </p:txBody>
          </p:sp>
          <p:sp>
            <p:nvSpPr>
              <p:cNvPr id="622634" name="直接连接符 668714"/>
              <p:cNvSpPr/>
              <p:nvPr/>
            </p:nvSpPr>
            <p:spPr>
              <a:xfrm flipH="1">
                <a:off x="162" y="752"/>
                <a:ext cx="181" cy="240"/>
              </a:xfrm>
              <a:prstGeom prst="line">
                <a:avLst/>
              </a:prstGeom>
              <a:ln w="19050" cap="flat" cmpd="sng">
                <a:solidFill>
                  <a:schemeClr val="tx1"/>
                </a:solidFill>
                <a:prstDash val="solid"/>
                <a:round/>
                <a:headEnd type="none" w="med" len="med"/>
                <a:tailEnd type="none" w="med" len="med"/>
              </a:ln>
            </p:spPr>
          </p:sp>
          <p:sp>
            <p:nvSpPr>
              <p:cNvPr id="622635" name="直接连接符 668715"/>
              <p:cNvSpPr/>
              <p:nvPr/>
            </p:nvSpPr>
            <p:spPr>
              <a:xfrm>
                <a:off x="503" y="752"/>
                <a:ext cx="136" cy="240"/>
              </a:xfrm>
              <a:prstGeom prst="line">
                <a:avLst/>
              </a:prstGeom>
              <a:ln w="19050" cap="flat" cmpd="sng">
                <a:solidFill>
                  <a:schemeClr val="tx1"/>
                </a:solidFill>
                <a:prstDash val="solid"/>
                <a:round/>
                <a:headEnd type="none" w="med" len="med"/>
                <a:tailEnd type="none" w="med" len="med"/>
              </a:ln>
            </p:spPr>
          </p:sp>
        </p:gr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3617" name="文本占位符 669697"/>
          <p:cNvSpPr>
            <a:spLocks noGrp="1"/>
          </p:cNvSpPr>
          <p:nvPr>
            <p:ph idx="1"/>
          </p:nvPr>
        </p:nvSpPr>
        <p:spPr>
          <a:xfrm>
            <a:off x="1676400" y="152400"/>
            <a:ext cx="8812213" cy="6516688"/>
          </a:xfrm>
        </p:spPr>
        <p:txBody>
          <a:bodyPr anchor="t"/>
          <a:p>
            <a:pPr marL="0" indent="0">
              <a:lnSpc>
                <a:spcPct val="110000"/>
              </a:lnSpc>
              <a:buNone/>
            </a:pPr>
            <a:r>
              <a:rPr lang="zh-CN" altLang="en-US" sz="3600" b="1" dirty="0">
                <a:solidFill>
                  <a:schemeClr val="folHlink"/>
                </a:solidFill>
                <a:latin typeface="宋体" panose="02010600030101010101" pitchFamily="2" charset="-122"/>
              </a:rPr>
              <a:t>⑷ </a:t>
            </a:r>
            <a:r>
              <a:rPr lang="zh-CN" altLang="en-US" sz="3600" b="1" dirty="0">
                <a:solidFill>
                  <a:schemeClr val="folHlink"/>
                </a:solidFill>
                <a:latin typeface="楷体_GB2312" pitchFamily="1" charset="-122"/>
                <a:ea typeface="楷体_GB2312" pitchFamily="1" charset="-122"/>
              </a:rPr>
              <a:t>旋转后各结点</a:t>
            </a:r>
            <a:r>
              <a:rPr lang="en-US" altLang="x-none" sz="3600" b="1" dirty="0">
                <a:solidFill>
                  <a:schemeClr val="folHlink"/>
                </a:solidFill>
              </a:rPr>
              <a:t>(a</a:t>
            </a:r>
            <a:r>
              <a:rPr lang="en-US" altLang="x-none" sz="3600" b="1" dirty="0">
                <a:solidFill>
                  <a:schemeClr val="folHlink"/>
                </a:solidFill>
                <a:latin typeface="宋体" panose="02010600030101010101" pitchFamily="2" charset="-122"/>
              </a:rPr>
              <a:t>,</a:t>
            </a:r>
            <a:r>
              <a:rPr lang="en-US" altLang="x-none" sz="3600" b="1" dirty="0">
                <a:solidFill>
                  <a:schemeClr val="folHlink"/>
                </a:solidFill>
              </a:rPr>
              <a:t>b</a:t>
            </a:r>
            <a:r>
              <a:rPr lang="en-US" altLang="x-none" sz="3600" b="1" dirty="0">
                <a:solidFill>
                  <a:schemeClr val="folHlink"/>
                </a:solidFill>
                <a:latin typeface="宋体" panose="02010600030101010101" pitchFamily="2" charset="-122"/>
              </a:rPr>
              <a:t>,</a:t>
            </a:r>
            <a:r>
              <a:rPr lang="en-US" altLang="x-none" sz="3600" b="1" dirty="0">
                <a:solidFill>
                  <a:schemeClr val="folHlink"/>
                </a:solidFill>
              </a:rPr>
              <a:t>c)</a:t>
            </a:r>
            <a:r>
              <a:rPr lang="zh-CN" altLang="en-US" sz="3600" b="1" dirty="0">
                <a:solidFill>
                  <a:schemeClr val="folHlink"/>
                </a:solidFill>
                <a:latin typeface="楷体_GB2312" pitchFamily="1" charset="-122"/>
                <a:ea typeface="楷体_GB2312" pitchFamily="1" charset="-122"/>
              </a:rPr>
              <a:t>的平衡因子分析</a:t>
            </a:r>
            <a:endParaRPr lang="zh-CN" altLang="en-US" sz="3600" b="1" dirty="0">
              <a:solidFill>
                <a:schemeClr val="folHlink"/>
              </a:solidFill>
              <a:latin typeface="楷体_GB2312" pitchFamily="1" charset="-122"/>
              <a:ea typeface="楷体_GB2312" pitchFamily="1" charset="-122"/>
            </a:endParaRPr>
          </a:p>
          <a:p>
            <a:pPr marL="0" indent="0">
              <a:lnSpc>
                <a:spcPct val="110000"/>
              </a:lnSpc>
              <a:buNone/>
            </a:pPr>
            <a:r>
              <a:rPr lang="zh-CN" altLang="en-US" sz="2800" b="1" dirty="0">
                <a:latin typeface="宋体" panose="02010600030101010101" pitchFamily="2" charset="-122"/>
              </a:rPr>
              <a:t>  ①</a:t>
            </a:r>
            <a:r>
              <a:rPr lang="zh-CN" altLang="en-US" sz="2800" b="1" dirty="0">
                <a:solidFill>
                  <a:schemeClr val="folHlink"/>
                </a:solidFill>
                <a:latin typeface="宋体" panose="02010600030101010101" pitchFamily="2" charset="-122"/>
              </a:rPr>
              <a:t> </a:t>
            </a:r>
            <a:r>
              <a:rPr lang="zh-CN" altLang="en-US" sz="2800" b="1" dirty="0">
                <a:solidFill>
                  <a:schemeClr val="hlink"/>
                </a:solidFill>
              </a:rPr>
              <a:t>旋转前</a:t>
            </a:r>
            <a:r>
              <a:rPr lang="zh-CN" altLang="en-US" sz="2800" b="1" dirty="0">
                <a:solidFill>
                  <a:schemeClr val="folHlink"/>
                </a:solidFill>
              </a:rPr>
              <a:t> </a:t>
            </a:r>
            <a:r>
              <a:rPr lang="en-US" altLang="x-none" sz="2800" b="1" dirty="0"/>
              <a:t>(</a:t>
            </a:r>
            <a:r>
              <a:rPr lang="zh-CN" altLang="en-US" sz="2800" b="1" dirty="0"/>
              <a:t>插入后</a:t>
            </a:r>
            <a:r>
              <a:rPr lang="en-US" altLang="x-none" sz="2800" b="1" dirty="0"/>
              <a:t>)</a:t>
            </a:r>
            <a:r>
              <a:rPr lang="en-US" altLang="x-none" sz="2800" b="1" dirty="0">
                <a:solidFill>
                  <a:schemeClr val="hlink"/>
                </a:solidFill>
              </a:rPr>
              <a:t>c</a:t>
            </a:r>
            <a:r>
              <a:rPr lang="zh-CN" altLang="en-US" sz="2800" b="1" dirty="0">
                <a:solidFill>
                  <a:schemeClr val="hlink"/>
                </a:solidFill>
                <a:latin typeface="宋体" panose="02010600030101010101" pitchFamily="2" charset="-122"/>
              </a:rPr>
              <a:t>的平衡因子是</a:t>
            </a:r>
            <a:r>
              <a:rPr lang="en-US" altLang="x-none" sz="2800" b="1" dirty="0">
                <a:solidFill>
                  <a:schemeClr val="hlink"/>
                </a:solidFill>
              </a:rPr>
              <a:t>1</a:t>
            </a:r>
            <a:r>
              <a:rPr lang="zh-CN" altLang="en-US" sz="2800" b="1" dirty="0"/>
              <a:t>：</a:t>
            </a:r>
            <a:endParaRPr lang="zh-CN" altLang="en-US" sz="2800" b="1" dirty="0">
              <a:solidFill>
                <a:schemeClr val="folHlink"/>
              </a:solidFill>
            </a:endParaRPr>
          </a:p>
          <a:p>
            <a:pPr marL="0" indent="0">
              <a:lnSpc>
                <a:spcPct val="110000"/>
              </a:lnSpc>
              <a:buNone/>
            </a:pPr>
            <a:r>
              <a:rPr lang="zh-CN" altLang="en-US" sz="2800" b="1" dirty="0"/>
              <a:t>         </a:t>
            </a:r>
            <a:r>
              <a:rPr lang="en-US" altLang="x-none" sz="2800" b="1" dirty="0"/>
              <a:t>a</a:t>
            </a:r>
            <a:r>
              <a:rPr lang="zh-CN" altLang="en-US" sz="2800" b="1" dirty="0"/>
              <a:t>的左子树没有变化</a:t>
            </a:r>
            <a:r>
              <a:rPr lang="zh-CN" altLang="en-US" sz="2800" b="1" dirty="0">
                <a:latin typeface="宋体" panose="02010600030101010101" pitchFamily="2" charset="-122"/>
              </a:rPr>
              <a:t>，</a:t>
            </a:r>
            <a:r>
              <a:rPr lang="zh-CN" altLang="en-US" sz="2800" b="1" dirty="0"/>
              <a:t>深度是</a:t>
            </a:r>
            <a:r>
              <a:rPr lang="en-US" altLang="x-none" sz="2800" b="1" dirty="0"/>
              <a:t>H</a:t>
            </a:r>
            <a:r>
              <a:rPr lang="en-US" altLang="x-none" sz="2800" b="1" baseline="-20000" dirty="0"/>
              <a:t>cL</a:t>
            </a:r>
            <a:r>
              <a:rPr lang="zh-CN" altLang="en-US" sz="2800" b="1" dirty="0">
                <a:latin typeface="宋体" panose="02010600030101010101" pitchFamily="2" charset="-122"/>
              </a:rPr>
              <a:t>，</a:t>
            </a:r>
            <a:r>
              <a:rPr lang="zh-CN" altLang="en-US" sz="2800" b="1" dirty="0"/>
              <a:t>右子树是</a:t>
            </a:r>
            <a:r>
              <a:rPr lang="en-US" altLang="x-none" sz="2800" b="1" dirty="0"/>
              <a:t>c</a:t>
            </a:r>
            <a:r>
              <a:rPr lang="zh-CN" altLang="en-US" sz="2800" b="1" dirty="0"/>
              <a:t>旋转前的左子树</a:t>
            </a:r>
            <a:r>
              <a:rPr lang="zh-CN" altLang="en-US" sz="2800" b="1" dirty="0">
                <a:latin typeface="宋体" panose="02010600030101010101" pitchFamily="2" charset="-122"/>
              </a:rPr>
              <a:t>，</a:t>
            </a:r>
            <a:r>
              <a:rPr lang="zh-CN" altLang="en-US" sz="2800" b="1" dirty="0"/>
              <a:t>深度为</a:t>
            </a:r>
            <a:r>
              <a:rPr lang="en-US" altLang="x-none" sz="2800" b="1" dirty="0"/>
              <a:t>H</a:t>
            </a:r>
            <a:r>
              <a:rPr lang="en-US" altLang="x-none" sz="2800" b="1" baseline="-20000" dirty="0"/>
              <a:t>cL</a:t>
            </a:r>
            <a:r>
              <a:rPr lang="zh-CN" altLang="en-US" sz="2800" b="1" dirty="0">
                <a:latin typeface="宋体" panose="02010600030101010101" pitchFamily="2" charset="-122"/>
              </a:rPr>
              <a:t>，则</a:t>
            </a:r>
            <a:r>
              <a:rPr lang="en-US" altLang="x-none" sz="2800" b="1" dirty="0">
                <a:solidFill>
                  <a:schemeClr val="folHlink"/>
                </a:solidFill>
              </a:rPr>
              <a:t>a</a:t>
            </a:r>
            <a:r>
              <a:rPr lang="zh-CN" altLang="en-US" sz="2800" b="1" dirty="0">
                <a:solidFill>
                  <a:schemeClr val="folHlink"/>
                </a:solidFill>
                <a:latin typeface="宋体" panose="02010600030101010101" pitchFamily="2" charset="-122"/>
              </a:rPr>
              <a:t>的平衡因子是</a:t>
            </a:r>
            <a:r>
              <a:rPr lang="en-US" altLang="x-none" sz="2800" b="1" dirty="0">
                <a:solidFill>
                  <a:schemeClr val="folHlink"/>
                </a:solidFill>
              </a:rPr>
              <a:t>0</a:t>
            </a:r>
            <a:r>
              <a:rPr lang="zh-CN" altLang="en-US" sz="2800" b="1" dirty="0"/>
              <a:t>；</a:t>
            </a:r>
            <a:r>
              <a:rPr lang="en-US" altLang="x-none" sz="2800" b="1" dirty="0"/>
              <a:t>b</a:t>
            </a:r>
            <a:r>
              <a:rPr lang="zh-CN" altLang="en-US" sz="2800" b="1" dirty="0"/>
              <a:t>的右子树没有变化</a:t>
            </a:r>
            <a:r>
              <a:rPr lang="zh-CN" altLang="en-US" sz="2800" b="1" dirty="0">
                <a:latin typeface="宋体" panose="02010600030101010101" pitchFamily="2" charset="-122"/>
              </a:rPr>
              <a:t>，</a:t>
            </a:r>
            <a:r>
              <a:rPr lang="zh-CN" altLang="en-US" sz="2800" b="1" dirty="0"/>
              <a:t>深度为</a:t>
            </a:r>
            <a:r>
              <a:rPr lang="en-US" altLang="x-none" sz="2800" b="1" dirty="0"/>
              <a:t>H</a:t>
            </a:r>
            <a:r>
              <a:rPr lang="en-US" altLang="x-none" sz="2800" b="1" baseline="-20000" dirty="0"/>
              <a:t>cL</a:t>
            </a:r>
            <a:r>
              <a:rPr lang="zh-CN" altLang="en-US" sz="2800" b="1" dirty="0">
                <a:latin typeface="宋体" panose="02010600030101010101" pitchFamily="2" charset="-122"/>
              </a:rPr>
              <a:t>，</a:t>
            </a:r>
            <a:r>
              <a:rPr lang="zh-CN" altLang="en-US" sz="2800" b="1" dirty="0"/>
              <a:t>左子树是</a:t>
            </a:r>
            <a:r>
              <a:rPr lang="en-US" altLang="x-none" sz="2800" b="1" dirty="0"/>
              <a:t>c</a:t>
            </a:r>
            <a:r>
              <a:rPr lang="zh-CN" altLang="en-US" sz="2800" b="1" dirty="0"/>
              <a:t>旋转前的右子树</a:t>
            </a:r>
            <a:r>
              <a:rPr lang="zh-CN" altLang="en-US" sz="2800" b="1" dirty="0">
                <a:latin typeface="宋体" panose="02010600030101010101" pitchFamily="2" charset="-122"/>
              </a:rPr>
              <a:t>，</a:t>
            </a:r>
            <a:r>
              <a:rPr lang="zh-CN" altLang="en-US" sz="2800" b="1" dirty="0"/>
              <a:t>深度为</a:t>
            </a:r>
            <a:r>
              <a:rPr lang="en-US" altLang="x-none" sz="2800" b="1" dirty="0"/>
              <a:t>H</a:t>
            </a:r>
            <a:r>
              <a:rPr lang="en-US" altLang="x-none" sz="2800" b="1" baseline="-20000" dirty="0"/>
              <a:t>cL</a:t>
            </a:r>
            <a:r>
              <a:rPr lang="en-US" altLang="x-none" sz="2800" b="1" dirty="0"/>
              <a:t>-1</a:t>
            </a:r>
            <a:r>
              <a:rPr lang="en-US" altLang="x-none" sz="2800" b="1" baseline="-20000" dirty="0"/>
              <a:t> </a:t>
            </a:r>
            <a:r>
              <a:rPr lang="zh-CN" altLang="en-US" sz="2800" b="1" dirty="0">
                <a:latin typeface="宋体" panose="02010600030101010101" pitchFamily="2" charset="-122"/>
              </a:rPr>
              <a:t>，则</a:t>
            </a:r>
            <a:r>
              <a:rPr lang="en-US" altLang="x-none" sz="2800" b="1" dirty="0">
                <a:solidFill>
                  <a:schemeClr val="folHlink"/>
                </a:solidFill>
              </a:rPr>
              <a:t>b</a:t>
            </a:r>
            <a:r>
              <a:rPr lang="zh-CN" altLang="en-US" sz="2800" b="1" dirty="0">
                <a:solidFill>
                  <a:schemeClr val="folHlink"/>
                </a:solidFill>
                <a:latin typeface="宋体" panose="02010600030101010101" pitchFamily="2" charset="-122"/>
              </a:rPr>
              <a:t>的平衡因子是</a:t>
            </a:r>
            <a:r>
              <a:rPr lang="en-US" altLang="x-none" sz="2800" b="1" dirty="0">
                <a:solidFill>
                  <a:schemeClr val="folHlink"/>
                </a:solidFill>
              </a:rPr>
              <a:t>-1</a:t>
            </a:r>
            <a:r>
              <a:rPr lang="zh-CN" altLang="en-US" sz="2800" b="1" dirty="0"/>
              <a:t>； </a:t>
            </a:r>
            <a:r>
              <a:rPr lang="en-US" altLang="x-none" sz="2800" b="1" dirty="0"/>
              <a:t>c</a:t>
            </a:r>
            <a:r>
              <a:rPr lang="zh-CN" altLang="en-US" sz="2800" b="1" dirty="0"/>
              <a:t>的左、右子树分别是以</a:t>
            </a:r>
            <a:r>
              <a:rPr lang="en-US" altLang="x-none" sz="2800" b="1" dirty="0"/>
              <a:t>a </a:t>
            </a:r>
            <a:r>
              <a:rPr lang="zh-CN" altLang="en-US" sz="2800" b="1" dirty="0"/>
              <a:t>和</a:t>
            </a:r>
            <a:r>
              <a:rPr lang="en-US" altLang="x-none" sz="2800" b="1" dirty="0"/>
              <a:t>b</a:t>
            </a:r>
            <a:r>
              <a:rPr lang="zh-CN" altLang="en-US" sz="2800" b="1" dirty="0"/>
              <a:t>为根的子树</a:t>
            </a:r>
            <a:r>
              <a:rPr lang="zh-CN" altLang="en-US" sz="2800" b="1" dirty="0">
                <a:latin typeface="宋体" panose="02010600030101010101" pitchFamily="2" charset="-122"/>
              </a:rPr>
              <a:t>，则</a:t>
            </a:r>
            <a:r>
              <a:rPr lang="en-US" altLang="x-none" sz="2800" b="1" dirty="0">
                <a:solidFill>
                  <a:schemeClr val="folHlink"/>
                </a:solidFill>
              </a:rPr>
              <a:t>c</a:t>
            </a:r>
            <a:r>
              <a:rPr lang="zh-CN" altLang="en-US" sz="2800" b="1" dirty="0">
                <a:solidFill>
                  <a:schemeClr val="folHlink"/>
                </a:solidFill>
                <a:latin typeface="宋体" panose="02010600030101010101" pitchFamily="2" charset="-122"/>
              </a:rPr>
              <a:t>的平衡因子是</a:t>
            </a:r>
            <a:r>
              <a:rPr lang="en-US" altLang="x-none" sz="2800" b="1" dirty="0">
                <a:solidFill>
                  <a:schemeClr val="folHlink"/>
                </a:solidFill>
              </a:rPr>
              <a:t>0</a:t>
            </a:r>
            <a:r>
              <a:rPr lang="en-US" altLang="x-none" sz="2800" b="1" dirty="0"/>
              <a:t> </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 </a:t>
            </a:r>
            <a:r>
              <a:rPr lang="zh-CN" altLang="en-US" sz="2800" b="1" dirty="0"/>
              <a:t> </a:t>
            </a:r>
            <a:r>
              <a:rPr lang="zh-CN" altLang="en-US" sz="2800" b="1" dirty="0">
                <a:latin typeface="宋体" panose="02010600030101010101" pitchFamily="2" charset="-122"/>
              </a:rPr>
              <a:t>②</a:t>
            </a:r>
            <a:r>
              <a:rPr lang="zh-CN" altLang="en-US" sz="2800" b="1" dirty="0">
                <a:solidFill>
                  <a:schemeClr val="folHlink"/>
                </a:solidFill>
                <a:latin typeface="宋体" panose="02010600030101010101" pitchFamily="2" charset="-122"/>
              </a:rPr>
              <a:t> </a:t>
            </a:r>
            <a:r>
              <a:rPr lang="zh-CN" altLang="en-US" sz="2800" b="1" dirty="0">
                <a:solidFill>
                  <a:schemeClr val="hlink"/>
                </a:solidFill>
              </a:rPr>
              <a:t>旋转前</a:t>
            </a:r>
            <a:r>
              <a:rPr lang="zh-CN" altLang="en-US" sz="2800" b="1" dirty="0">
                <a:solidFill>
                  <a:schemeClr val="folHlink"/>
                </a:solidFill>
              </a:rPr>
              <a:t> </a:t>
            </a:r>
            <a:r>
              <a:rPr lang="en-US" altLang="x-none" sz="2800" b="1" dirty="0"/>
              <a:t>(</a:t>
            </a:r>
            <a:r>
              <a:rPr lang="zh-CN" altLang="en-US" sz="2800" b="1" dirty="0"/>
              <a:t>插入后</a:t>
            </a:r>
            <a:r>
              <a:rPr lang="en-US" altLang="x-none" sz="2800" b="1" dirty="0"/>
              <a:t>)</a:t>
            </a:r>
            <a:r>
              <a:rPr lang="en-US" altLang="x-none" sz="2800" b="1" dirty="0">
                <a:solidFill>
                  <a:schemeClr val="hlink"/>
                </a:solidFill>
              </a:rPr>
              <a:t>c</a:t>
            </a:r>
            <a:r>
              <a:rPr lang="zh-CN" altLang="en-US" sz="2800" b="1" dirty="0">
                <a:solidFill>
                  <a:schemeClr val="hlink"/>
                </a:solidFill>
                <a:latin typeface="宋体" panose="02010600030101010101" pitchFamily="2" charset="-122"/>
              </a:rPr>
              <a:t>的平衡因子是</a:t>
            </a:r>
            <a:r>
              <a:rPr lang="en-US" altLang="x-none" sz="2800" b="1" dirty="0">
                <a:solidFill>
                  <a:schemeClr val="hlink"/>
                </a:solidFill>
              </a:rPr>
              <a:t>0</a:t>
            </a:r>
            <a:r>
              <a:rPr lang="zh-CN" altLang="en-US" sz="2800" b="1" dirty="0"/>
              <a:t>：</a:t>
            </a:r>
            <a:endParaRPr lang="zh-CN" altLang="en-US" sz="2800" b="1" dirty="0">
              <a:solidFill>
                <a:schemeClr val="folHlink"/>
              </a:solidFill>
              <a:latin typeface="宋体" panose="02010600030101010101" pitchFamily="2" charset="-122"/>
            </a:endParaRPr>
          </a:p>
          <a:p>
            <a:pPr marL="0" indent="0">
              <a:lnSpc>
                <a:spcPct val="110000"/>
              </a:lnSpc>
              <a:buNone/>
            </a:pPr>
            <a:r>
              <a:rPr lang="zh-CN" altLang="en-US" sz="2800" b="1" dirty="0"/>
              <a:t>        旋转后</a:t>
            </a:r>
            <a:r>
              <a:rPr lang="en-US" altLang="x-none" sz="2800" b="1" dirty="0">
                <a:solidFill>
                  <a:schemeClr val="folHlink"/>
                </a:solidFill>
              </a:rPr>
              <a:t>a</a:t>
            </a:r>
            <a:r>
              <a:rPr lang="zh-CN" altLang="en-US" sz="2800" b="1" dirty="0">
                <a:solidFill>
                  <a:schemeClr val="folHlink"/>
                </a:solidFill>
                <a:latin typeface="宋体" panose="02010600030101010101" pitchFamily="2" charset="-122"/>
              </a:rPr>
              <a:t>，</a:t>
            </a:r>
            <a:r>
              <a:rPr lang="en-US" altLang="x-none" sz="2800" b="1" dirty="0">
                <a:solidFill>
                  <a:schemeClr val="folHlink"/>
                </a:solidFill>
              </a:rPr>
              <a:t>b</a:t>
            </a:r>
            <a:r>
              <a:rPr lang="zh-CN" altLang="en-US" sz="2800" b="1" dirty="0">
                <a:solidFill>
                  <a:schemeClr val="folHlink"/>
                </a:solidFill>
                <a:latin typeface="宋体" panose="02010600030101010101" pitchFamily="2" charset="-122"/>
              </a:rPr>
              <a:t>，</a:t>
            </a:r>
            <a:r>
              <a:rPr lang="en-US" altLang="x-none" sz="2800" b="1" dirty="0">
                <a:solidFill>
                  <a:schemeClr val="folHlink"/>
                </a:solidFill>
              </a:rPr>
              <a:t>c</a:t>
            </a:r>
            <a:r>
              <a:rPr lang="zh-CN" altLang="en-US" sz="2800" b="1" dirty="0">
                <a:solidFill>
                  <a:schemeClr val="folHlink"/>
                </a:solidFill>
                <a:latin typeface="宋体" panose="02010600030101010101" pitchFamily="2" charset="-122"/>
              </a:rPr>
              <a:t>的平衡因子都是</a:t>
            </a:r>
            <a:r>
              <a:rPr lang="en-US" altLang="x-none" sz="2800" b="1" dirty="0">
                <a:solidFill>
                  <a:schemeClr val="folHlink"/>
                </a:solidFill>
              </a:rPr>
              <a:t>0</a:t>
            </a:r>
            <a:r>
              <a:rPr lang="en-US" altLang="x-none" sz="2800" b="1" dirty="0"/>
              <a:t> </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sz="2800" b="1" dirty="0">
                <a:solidFill>
                  <a:schemeClr val="folHlink"/>
                </a:solidFill>
              </a:rPr>
              <a:t>   </a:t>
            </a:r>
            <a:r>
              <a:rPr lang="zh-CN" altLang="en-US" sz="2800" b="1" dirty="0"/>
              <a:t>③</a:t>
            </a:r>
            <a:r>
              <a:rPr lang="zh-CN" altLang="en-US" sz="2800" b="1" dirty="0">
                <a:solidFill>
                  <a:schemeClr val="folHlink"/>
                </a:solidFill>
              </a:rPr>
              <a:t>  </a:t>
            </a:r>
            <a:r>
              <a:rPr lang="zh-CN" altLang="en-US" sz="2800" b="1" dirty="0">
                <a:solidFill>
                  <a:schemeClr val="hlink"/>
                </a:solidFill>
              </a:rPr>
              <a:t>旋转前</a:t>
            </a:r>
            <a:r>
              <a:rPr lang="zh-CN" altLang="en-US" sz="2800" b="1" dirty="0">
                <a:solidFill>
                  <a:schemeClr val="folHlink"/>
                </a:solidFill>
              </a:rPr>
              <a:t> </a:t>
            </a:r>
            <a:r>
              <a:rPr lang="en-US" altLang="x-none" sz="2800" b="1" dirty="0"/>
              <a:t>(</a:t>
            </a:r>
            <a:r>
              <a:rPr lang="zh-CN" altLang="en-US" sz="2800" b="1" dirty="0"/>
              <a:t>插入后</a:t>
            </a:r>
            <a:r>
              <a:rPr lang="en-US" altLang="x-none" sz="2800" b="1" dirty="0"/>
              <a:t>)</a:t>
            </a:r>
            <a:r>
              <a:rPr lang="en-US" altLang="x-none" sz="2800" b="1" dirty="0">
                <a:solidFill>
                  <a:schemeClr val="hlink"/>
                </a:solidFill>
              </a:rPr>
              <a:t>c</a:t>
            </a:r>
            <a:r>
              <a:rPr lang="zh-CN" altLang="en-US" sz="2800" b="1" dirty="0">
                <a:solidFill>
                  <a:schemeClr val="hlink"/>
                </a:solidFill>
                <a:latin typeface="宋体" panose="02010600030101010101" pitchFamily="2" charset="-122"/>
              </a:rPr>
              <a:t>的平衡因子是</a:t>
            </a:r>
            <a:r>
              <a:rPr lang="en-US" altLang="x-none" sz="2800" b="1" dirty="0">
                <a:solidFill>
                  <a:schemeClr val="hlink"/>
                </a:solidFill>
              </a:rPr>
              <a:t>-1</a:t>
            </a:r>
            <a:r>
              <a:rPr lang="zh-CN" altLang="en-US" sz="2800" b="1" dirty="0"/>
              <a:t>：</a:t>
            </a:r>
            <a:endParaRPr lang="zh-CN" altLang="en-US" sz="2800" b="1" dirty="0">
              <a:solidFill>
                <a:schemeClr val="folHlink"/>
              </a:solidFill>
              <a:latin typeface="宋体" panose="02010600030101010101" pitchFamily="2" charset="-122"/>
            </a:endParaRPr>
          </a:p>
          <a:p>
            <a:pPr marL="0" indent="0">
              <a:lnSpc>
                <a:spcPct val="110000"/>
              </a:lnSpc>
              <a:buNone/>
            </a:pPr>
            <a:r>
              <a:rPr lang="zh-CN" altLang="en-US" sz="2800" b="1" dirty="0"/>
              <a:t>        旋转后</a:t>
            </a:r>
            <a:r>
              <a:rPr lang="en-US" altLang="x-none" sz="2800" b="1" dirty="0">
                <a:solidFill>
                  <a:schemeClr val="folHlink"/>
                </a:solidFill>
              </a:rPr>
              <a:t>a</a:t>
            </a:r>
            <a:r>
              <a:rPr lang="zh-CN" altLang="en-US" sz="2800" b="1" dirty="0">
                <a:solidFill>
                  <a:schemeClr val="folHlink"/>
                </a:solidFill>
                <a:latin typeface="宋体" panose="02010600030101010101" pitchFamily="2" charset="-122"/>
              </a:rPr>
              <a:t>，</a:t>
            </a:r>
            <a:r>
              <a:rPr lang="en-US" altLang="x-none" sz="2800" b="1" dirty="0">
                <a:solidFill>
                  <a:schemeClr val="folHlink"/>
                </a:solidFill>
              </a:rPr>
              <a:t>b</a:t>
            </a:r>
            <a:r>
              <a:rPr lang="zh-CN" altLang="en-US" sz="2800" b="1" dirty="0">
                <a:solidFill>
                  <a:schemeClr val="folHlink"/>
                </a:solidFill>
                <a:latin typeface="宋体" panose="02010600030101010101" pitchFamily="2" charset="-122"/>
              </a:rPr>
              <a:t>，</a:t>
            </a:r>
            <a:r>
              <a:rPr lang="en-US" altLang="x-none" sz="2800" b="1" dirty="0">
                <a:solidFill>
                  <a:schemeClr val="folHlink"/>
                </a:solidFill>
              </a:rPr>
              <a:t>c</a:t>
            </a:r>
            <a:r>
              <a:rPr lang="zh-CN" altLang="en-US" sz="2800" b="1" dirty="0">
                <a:solidFill>
                  <a:schemeClr val="folHlink"/>
                </a:solidFill>
                <a:latin typeface="宋体" panose="02010600030101010101" pitchFamily="2" charset="-122"/>
              </a:rPr>
              <a:t>的平衡因子分别是</a:t>
            </a:r>
            <a:r>
              <a:rPr lang="en-US" altLang="x-none" sz="2800" b="1" dirty="0">
                <a:solidFill>
                  <a:schemeClr val="folHlink"/>
                </a:solidFill>
              </a:rPr>
              <a:t>1</a:t>
            </a:r>
            <a:r>
              <a:rPr lang="zh-CN" altLang="en-US" sz="2800" b="1" dirty="0">
                <a:solidFill>
                  <a:schemeClr val="folHlink"/>
                </a:solidFill>
                <a:latin typeface="宋体" panose="02010600030101010101" pitchFamily="2" charset="-122"/>
              </a:rPr>
              <a:t>，</a:t>
            </a:r>
            <a:r>
              <a:rPr lang="en-US" altLang="x-none" sz="2800" b="1" dirty="0">
                <a:solidFill>
                  <a:schemeClr val="folHlink"/>
                </a:solidFill>
              </a:rPr>
              <a:t>0</a:t>
            </a:r>
            <a:r>
              <a:rPr lang="zh-CN" altLang="en-US" sz="2800" b="1" dirty="0">
                <a:solidFill>
                  <a:schemeClr val="folHlink"/>
                </a:solidFill>
                <a:latin typeface="宋体" panose="02010600030101010101" pitchFamily="2" charset="-122"/>
              </a:rPr>
              <a:t>，</a:t>
            </a:r>
            <a:r>
              <a:rPr lang="en-US" altLang="x-none" sz="2800" b="1" dirty="0">
                <a:solidFill>
                  <a:schemeClr val="folHlink"/>
                </a:solidFill>
              </a:rPr>
              <a:t>0</a:t>
            </a:r>
            <a:r>
              <a:rPr lang="en-US" altLang="x-none" sz="2800" b="1" dirty="0"/>
              <a:t> </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sz="2800" b="1" dirty="0"/>
              <a:t> 综上所述</a:t>
            </a:r>
            <a:r>
              <a:rPr lang="zh-CN" altLang="en-US" sz="2800" b="1" dirty="0">
                <a:latin typeface="宋体" panose="02010600030101010101" pitchFamily="2" charset="-122"/>
              </a:rPr>
              <a:t>，即</a:t>
            </a:r>
            <a:r>
              <a:rPr lang="zh-CN" altLang="en-US" sz="2800" b="1" dirty="0">
                <a:solidFill>
                  <a:schemeClr val="hlink"/>
                </a:solidFill>
                <a:latin typeface="宋体" panose="02010600030101010101" pitchFamily="2" charset="-122"/>
              </a:rPr>
              <a:t>整棵树旋转后是平衡的</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41" name="文本占位符 670721"/>
          <p:cNvSpPr>
            <a:spLocks noGrp="1"/>
          </p:cNvSpPr>
          <p:nvPr>
            <p:ph idx="1"/>
          </p:nvPr>
        </p:nvSpPr>
        <p:spPr>
          <a:xfrm>
            <a:off x="1676400" y="152400"/>
            <a:ext cx="8915400" cy="6300788"/>
          </a:xfrm>
        </p:spPr>
        <p:txBody>
          <a:bodyPr anchor="t"/>
          <a:p>
            <a:pPr marL="0" indent="0">
              <a:lnSpc>
                <a:spcPct val="110000"/>
              </a:lnSpc>
              <a:buNone/>
            </a:pPr>
            <a:r>
              <a:rPr lang="zh-CN" altLang="en-US" sz="3600" b="1" dirty="0">
                <a:solidFill>
                  <a:schemeClr val="folHlink"/>
                </a:solidFill>
                <a:latin typeface="宋体" panose="02010600030101010101" pitchFamily="2" charset="-122"/>
              </a:rPr>
              <a:t>⑸ </a:t>
            </a:r>
            <a:r>
              <a:rPr lang="zh-CN" altLang="en-US" sz="3600" b="1" dirty="0">
                <a:solidFill>
                  <a:schemeClr val="folHlink"/>
                </a:solidFill>
                <a:latin typeface="楷体_GB2312" pitchFamily="1" charset="-122"/>
                <a:ea typeface="楷体_GB2312" pitchFamily="1" charset="-122"/>
              </a:rPr>
              <a:t>旋转算法</a:t>
            </a:r>
            <a:endParaRPr lang="zh-CN" altLang="en-US" sz="3600" b="1" dirty="0">
              <a:solidFill>
                <a:schemeClr val="folHlink"/>
              </a:solidFill>
              <a:latin typeface="楷体_GB2312" pitchFamily="1" charset="-122"/>
              <a:ea typeface="楷体_GB2312" pitchFamily="1" charset="-122"/>
            </a:endParaRPr>
          </a:p>
          <a:p>
            <a:pPr marL="0" indent="0">
              <a:lnSpc>
                <a:spcPct val="110000"/>
              </a:lnSpc>
              <a:buNone/>
            </a:pPr>
            <a:r>
              <a:rPr lang="en-US" altLang="x-none" sz="2800" b="1" dirty="0"/>
              <a:t>Void  LR_rotate(BBSTNode *a)</a:t>
            </a:r>
            <a:endParaRPr lang="en-US" altLang="x-none" sz="2800" b="1" dirty="0"/>
          </a:p>
          <a:p>
            <a:pPr marL="355600" lvl="1" indent="0">
              <a:lnSpc>
                <a:spcPct val="110000"/>
              </a:lnSpc>
              <a:buNone/>
            </a:pPr>
            <a:r>
              <a:rPr lang="en-US" altLang="x-none" b="1" dirty="0"/>
              <a:t>{  BBSTNode *b,*c  ;</a:t>
            </a:r>
            <a:endParaRPr lang="en-US" altLang="x-none" b="1" dirty="0"/>
          </a:p>
          <a:p>
            <a:pPr marL="723900" lvl="2" indent="0">
              <a:lnSpc>
                <a:spcPct val="110000"/>
              </a:lnSpc>
              <a:buNone/>
            </a:pPr>
            <a:r>
              <a:rPr lang="en-US" altLang="x-none" sz="2800" b="1" dirty="0"/>
              <a:t>b=a-&gt;Rchild ; c=b-&gt;Lchild ;      /*  </a:t>
            </a:r>
            <a:r>
              <a:rPr lang="zh-CN" altLang="en-US" sz="2800" b="1" dirty="0"/>
              <a:t>初始化  *</a:t>
            </a:r>
            <a:r>
              <a:rPr lang="en-US" altLang="x-none" sz="2800" b="1" dirty="0"/>
              <a:t>/</a:t>
            </a:r>
            <a:endParaRPr lang="en-US" altLang="x-none" sz="2800" b="1" dirty="0"/>
          </a:p>
          <a:p>
            <a:pPr marL="723900" lvl="2" indent="0">
              <a:lnSpc>
                <a:spcPct val="110000"/>
              </a:lnSpc>
              <a:buNone/>
            </a:pPr>
            <a:r>
              <a:rPr lang="en-US" altLang="x-none" sz="2800" b="1" dirty="0"/>
              <a:t>a-&gt;Rchild=c-&gt;Lchild ;  b-&gt;Lchild=c-&gt;Rchild ;</a:t>
            </a:r>
            <a:endParaRPr lang="en-US" altLang="x-none" sz="2800" b="1" dirty="0"/>
          </a:p>
          <a:p>
            <a:pPr marL="723900" lvl="2" indent="0">
              <a:lnSpc>
                <a:spcPct val="110000"/>
              </a:lnSpc>
              <a:buNone/>
            </a:pPr>
            <a:r>
              <a:rPr lang="en-US" altLang="x-none" sz="2800" b="1" dirty="0"/>
              <a:t>c-&gt;Lchild=a ;  c-&gt;Rchild=b ;</a:t>
            </a:r>
            <a:endParaRPr lang="en-US" altLang="x-none" sz="2800" b="1" dirty="0"/>
          </a:p>
          <a:p>
            <a:pPr marL="723900" lvl="2" indent="0">
              <a:lnSpc>
                <a:spcPct val="110000"/>
              </a:lnSpc>
              <a:buNone/>
            </a:pPr>
            <a:r>
              <a:rPr lang="en-US" altLang="x-none" sz="2800" b="1" dirty="0"/>
              <a:t>if (c-&gt;Bfactor==1)</a:t>
            </a:r>
            <a:endParaRPr lang="en-US" altLang="x-none" sz="2800" b="1" dirty="0"/>
          </a:p>
          <a:p>
            <a:pPr marL="1079500" lvl="3" indent="0">
              <a:lnSpc>
                <a:spcPct val="110000"/>
              </a:lnSpc>
              <a:buNone/>
            </a:pPr>
            <a:r>
              <a:rPr lang="en-US" altLang="x-none" sz="2800" b="1" dirty="0"/>
              <a:t>{   a-&gt;Bfactor=0 ; b-&gt;Bfactor=-1 ;   }</a:t>
            </a:r>
            <a:endParaRPr lang="en-US" altLang="x-none" sz="2800" b="1" dirty="0"/>
          </a:p>
          <a:p>
            <a:pPr marL="723900" lvl="2" indent="0">
              <a:lnSpc>
                <a:spcPct val="110000"/>
              </a:lnSpc>
              <a:buNone/>
            </a:pPr>
            <a:r>
              <a:rPr lang="en-US" altLang="x-none" sz="2800" b="1" dirty="0"/>
              <a:t>else if (c-&gt;Bfactor==0)  a-&gt;Bfactor=b-&gt;Bfactor=0 ;</a:t>
            </a:r>
            <a:endParaRPr lang="en-US" altLang="x-none" sz="2800" b="1" dirty="0"/>
          </a:p>
          <a:p>
            <a:pPr marL="1435100" lvl="4" indent="0">
              <a:lnSpc>
                <a:spcPct val="110000"/>
              </a:lnSpc>
              <a:buNone/>
            </a:pPr>
            <a:r>
              <a:rPr lang="en-US" altLang="x-none" sz="2800" b="1" dirty="0"/>
              <a:t>else {   a-&gt;Bfactor=1 ;b-&gt;Bfactor=0 ;   }</a:t>
            </a:r>
            <a:endParaRPr lang="en-US" altLang="x-none" sz="2800" b="1" dirty="0"/>
          </a:p>
          <a:p>
            <a:pPr marL="355600" lvl="1" indent="0">
              <a:lnSpc>
                <a:spcPct val="110000"/>
              </a:lnSpc>
              <a:buNone/>
            </a:pPr>
            <a:r>
              <a:rPr lang="en-US" altLang="x-none" b="1" dirty="0"/>
              <a:t>}</a:t>
            </a:r>
            <a:endParaRPr lang="en-US" altLang="x-none" b="1"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1746" name="标题 671745"/>
          <p:cNvSpPr>
            <a:spLocks noGrp="1"/>
          </p:cNvSpPr>
          <p:nvPr>
            <p:ph type="title"/>
          </p:nvPr>
        </p:nvSpPr>
        <p:spPr>
          <a:xfrm>
            <a:off x="1676400" y="152400"/>
            <a:ext cx="4648200" cy="685800"/>
          </a:xfrm>
        </p:spPr>
        <p:txBody>
          <a:bodyPr lIns="92075" tIns="46038" rIns="92075" bIns="46038" anchor="ctr"/>
          <a:p>
            <a:pPr algn="l" fontAlgn="base"/>
            <a:r>
              <a:rPr lang="en-US" altLang="x-none" sz="4000" b="1" strike="noStrike" noProof="1" dirty="0">
                <a:latin typeface="Times New Roman" panose="02020603050405020304" pitchFamily="2" charset="0"/>
              </a:rPr>
              <a:t>4 </a:t>
            </a:r>
            <a:r>
              <a:rPr lang="en-US" altLang="x-none" sz="4000" b="1" strike="noStrike" noProof="1" dirty="0"/>
              <a:t> </a:t>
            </a:r>
            <a:r>
              <a:rPr lang="en-US" altLang="x-none" sz="4000" b="1" strike="noStrike" noProof="1" dirty="0">
                <a:latin typeface="Times New Roman" panose="02020603050405020304" pitchFamily="2" charset="0"/>
              </a:rPr>
              <a:t>RR</a:t>
            </a:r>
            <a:r>
              <a:rPr lang="zh-CN" altLang="en-US" sz="4000" b="1" strike="noStrike" noProof="1" dirty="0">
                <a:ea typeface="楷体_GB2312" pitchFamily="1" charset="-122"/>
              </a:rPr>
              <a:t>型平衡</a:t>
            </a:r>
            <a:r>
              <a:rPr lang="zh-CN" altLang="en-US" sz="4000" b="1" strike="noStrike" noProof="1" dirty="0">
                <a:latin typeface="宋体" panose="02010600030101010101" pitchFamily="2" charset="-122"/>
                <a:ea typeface="楷体_GB2312" pitchFamily="1" charset="-122"/>
              </a:rPr>
              <a:t>化旋转</a:t>
            </a:r>
            <a:endParaRPr lang="zh-CN" altLang="en-US" sz="4000" b="1" strike="noStrike" noProof="1" dirty="0">
              <a:latin typeface="宋体" panose="02010600030101010101" pitchFamily="2" charset="-122"/>
              <a:ea typeface="楷体_GB2312" pitchFamily="1" charset="-122"/>
            </a:endParaRPr>
          </a:p>
        </p:txBody>
      </p:sp>
      <p:sp>
        <p:nvSpPr>
          <p:cNvPr id="625666" name="文本占位符 671746"/>
          <p:cNvSpPr>
            <a:spLocks noGrp="1"/>
          </p:cNvSpPr>
          <p:nvPr>
            <p:ph idx="1"/>
          </p:nvPr>
        </p:nvSpPr>
        <p:spPr>
          <a:xfrm>
            <a:off x="1676400" y="990600"/>
            <a:ext cx="8812213" cy="2943225"/>
          </a:xfrm>
        </p:spPr>
        <p:txBody>
          <a:bodyPr anchor="t"/>
          <a:p>
            <a:pPr marL="0" indent="0">
              <a:lnSpc>
                <a:spcPct val="110000"/>
              </a:lnSpc>
              <a:buNone/>
            </a:pPr>
            <a:r>
              <a:rPr lang="zh-CN" altLang="en-US" sz="3600" b="1" dirty="0">
                <a:solidFill>
                  <a:schemeClr val="folHlink"/>
                </a:solidFill>
                <a:latin typeface="宋体" panose="02010600030101010101" pitchFamily="2" charset="-122"/>
              </a:rPr>
              <a:t>⑴ </a:t>
            </a:r>
            <a:r>
              <a:rPr lang="zh-CN" altLang="en-US" sz="3600" b="1" dirty="0">
                <a:solidFill>
                  <a:schemeClr val="folHlink"/>
                </a:solidFill>
                <a:latin typeface="楷体_GB2312" pitchFamily="1" charset="-122"/>
                <a:ea typeface="楷体_GB2312" pitchFamily="1" charset="-122"/>
              </a:rPr>
              <a:t>失衡原因</a:t>
            </a:r>
            <a:endParaRPr lang="zh-CN" altLang="en-US" sz="3600" b="1" dirty="0">
              <a:solidFill>
                <a:schemeClr val="folHlink"/>
              </a:solidFill>
              <a:latin typeface="楷体_GB2312" pitchFamily="1" charset="-122"/>
              <a:ea typeface="楷体_GB2312" pitchFamily="1" charset="-122"/>
            </a:endParaRPr>
          </a:p>
          <a:p>
            <a:pPr marL="0" indent="0">
              <a:lnSpc>
                <a:spcPct val="110000"/>
              </a:lnSpc>
              <a:buNone/>
            </a:pPr>
            <a:r>
              <a:rPr lang="zh-CN" altLang="en-US" sz="2800" b="1" dirty="0">
                <a:latin typeface="宋体" panose="02010600030101010101" pitchFamily="2" charset="-122"/>
              </a:rPr>
              <a:t>    在</a:t>
            </a:r>
            <a:r>
              <a:rPr lang="zh-CN" altLang="en-US" sz="2800" b="1" dirty="0"/>
              <a:t>结点</a:t>
            </a:r>
            <a:r>
              <a:rPr lang="en-US" altLang="x-none" sz="2800" b="1" dirty="0"/>
              <a:t>a</a:t>
            </a:r>
            <a:r>
              <a:rPr lang="zh-CN" altLang="en-US" sz="2800" b="1" dirty="0">
                <a:latin typeface="宋体" panose="02010600030101010101" pitchFamily="2" charset="-122"/>
              </a:rPr>
              <a:t>的</a:t>
            </a:r>
            <a:r>
              <a:rPr lang="zh-CN" altLang="en-US" sz="2800" b="1" u="sng" dirty="0">
                <a:solidFill>
                  <a:schemeClr val="accent1"/>
                </a:solidFill>
                <a:latin typeface="宋体" panose="02010600030101010101" pitchFamily="2" charset="-122"/>
              </a:rPr>
              <a:t>右孩子</a:t>
            </a:r>
            <a:r>
              <a:rPr lang="zh-CN" altLang="en-US" sz="2800" b="1" u="sng" dirty="0">
                <a:solidFill>
                  <a:schemeClr val="hlink"/>
                </a:solidFill>
                <a:latin typeface="宋体" panose="02010600030101010101" pitchFamily="2" charset="-122"/>
              </a:rPr>
              <a:t>的右子树</a:t>
            </a:r>
            <a:r>
              <a:rPr lang="zh-CN" altLang="en-US" sz="2800" b="1" dirty="0">
                <a:latin typeface="宋体" panose="02010600030101010101" pitchFamily="2" charset="-122"/>
              </a:rPr>
              <a:t>上进行插入，插入使</a:t>
            </a:r>
            <a:r>
              <a:rPr lang="zh-CN" altLang="en-US" sz="2800" b="1" dirty="0"/>
              <a:t>结点</a:t>
            </a:r>
            <a:r>
              <a:rPr lang="en-US" altLang="x-none" sz="2800" b="1" dirty="0"/>
              <a:t>a</a:t>
            </a:r>
            <a:r>
              <a:rPr lang="zh-CN" altLang="en-US" sz="2800" b="1" dirty="0">
                <a:solidFill>
                  <a:schemeClr val="folHlink"/>
                </a:solidFill>
              </a:rPr>
              <a:t>失去</a:t>
            </a:r>
            <a:r>
              <a:rPr lang="zh-CN" altLang="en-US" sz="2800" b="1" dirty="0">
                <a:solidFill>
                  <a:schemeClr val="folHlink"/>
                </a:solidFill>
                <a:latin typeface="宋体" panose="02010600030101010101" pitchFamily="2" charset="-122"/>
              </a:rPr>
              <a:t>平衡</a:t>
            </a:r>
            <a:r>
              <a:rPr lang="zh-CN" altLang="en-US" sz="2800" b="1" dirty="0">
                <a:latin typeface="宋体" panose="02010600030101010101" pitchFamily="2" charset="-122"/>
              </a:rPr>
              <a:t>。要进行一次逆</a:t>
            </a:r>
            <a:r>
              <a:rPr lang="zh-CN" altLang="en-US" sz="2800" b="1" dirty="0"/>
              <a:t>时针旋转</a:t>
            </a:r>
            <a:r>
              <a:rPr lang="zh-CN" altLang="en-US" sz="2800" b="1" dirty="0">
                <a:latin typeface="宋体" panose="02010600030101010101" pitchFamily="2" charset="-122"/>
              </a:rPr>
              <a:t>，和</a:t>
            </a:r>
            <a:r>
              <a:rPr lang="en-US" altLang="x-none" sz="2800" b="1" dirty="0"/>
              <a:t>LL</a:t>
            </a:r>
            <a:r>
              <a:rPr lang="zh-CN" altLang="en-US" sz="2800" b="1" dirty="0">
                <a:latin typeface="宋体" panose="02010600030101010101" pitchFamily="2" charset="-122"/>
              </a:rPr>
              <a:t>型平衡化旋转正好对称。</a:t>
            </a:r>
            <a:endParaRPr lang="zh-CN" altLang="en-US" sz="2800" b="1" dirty="0">
              <a:latin typeface="宋体" panose="02010600030101010101" pitchFamily="2" charset="-122"/>
            </a:endParaRPr>
          </a:p>
          <a:p>
            <a:pPr marL="0" indent="0">
              <a:lnSpc>
                <a:spcPct val="110000"/>
              </a:lnSpc>
              <a:buNone/>
            </a:pPr>
            <a:r>
              <a:rPr lang="zh-CN" altLang="en-US" sz="3600" b="1" dirty="0">
                <a:solidFill>
                  <a:schemeClr val="folHlink"/>
                </a:solidFill>
              </a:rPr>
              <a:t>⑵ </a:t>
            </a:r>
            <a:r>
              <a:rPr lang="zh-CN" altLang="en-US" sz="3600" b="1" dirty="0">
                <a:solidFill>
                  <a:schemeClr val="folHlink"/>
                </a:solidFill>
                <a:ea typeface="楷体_GB2312" pitchFamily="1" charset="-122"/>
              </a:rPr>
              <a:t>平衡化旋转方法</a:t>
            </a:r>
            <a:endParaRPr lang="zh-CN" altLang="en-US" sz="3600" b="1" dirty="0">
              <a:solidFill>
                <a:schemeClr val="folHlink"/>
              </a:solidFill>
              <a:ea typeface="楷体_GB2312" pitchFamily="1" charset="-122"/>
            </a:endParaRPr>
          </a:p>
        </p:txBody>
      </p:sp>
      <p:sp>
        <p:nvSpPr>
          <p:cNvPr id="625667" name="矩形 671747"/>
          <p:cNvSpPr/>
          <p:nvPr/>
        </p:nvSpPr>
        <p:spPr>
          <a:xfrm>
            <a:off x="1676400" y="4003675"/>
            <a:ext cx="4132263" cy="2665413"/>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设</a:t>
            </a:r>
            <a:r>
              <a:rPr lang="en-US" altLang="x-none" sz="2800" b="1" dirty="0">
                <a:latin typeface="Times New Roman" panose="02020603050405020304" pitchFamily="2" charset="0"/>
                <a:ea typeface="宋体" panose="02010600030101010101" pitchFamily="2" charset="-122"/>
              </a:rPr>
              <a:t>b</a:t>
            </a:r>
            <a:r>
              <a:rPr lang="zh-CN" altLang="en-US" sz="2800" b="1" dirty="0">
                <a:latin typeface="Times New Roman" panose="02020603050405020304" pitchFamily="2" charset="0"/>
                <a:ea typeface="宋体" panose="02010600030101010101" pitchFamily="2" charset="-122"/>
              </a:rPr>
              <a:t>是</a:t>
            </a:r>
            <a:r>
              <a:rPr lang="en-US" altLang="x-none" sz="2800" b="1" dirty="0">
                <a:latin typeface="Times New Roman" panose="02020603050405020304" pitchFamily="2" charset="0"/>
                <a:ea typeface="宋体" panose="02010600030101010101" pitchFamily="2" charset="-122"/>
              </a:rPr>
              <a:t>a</a:t>
            </a:r>
            <a:r>
              <a:rPr lang="zh-CN" altLang="en-US" sz="2800" b="1" dirty="0">
                <a:latin typeface="宋体" panose="02010600030101010101" pitchFamily="2" charset="-122"/>
                <a:ea typeface="宋体" panose="02010600030101010101" pitchFamily="2" charset="-122"/>
              </a:rPr>
              <a:t>的右孩子，</a:t>
            </a:r>
            <a:r>
              <a:rPr lang="zh-CN" altLang="en-US" sz="2800" b="1" dirty="0">
                <a:latin typeface="Times New Roman" panose="02020603050405020304" pitchFamily="2" charset="0"/>
                <a:ea typeface="宋体" panose="02010600030101010101" pitchFamily="2" charset="-122"/>
              </a:rPr>
              <a:t>通过逆时针旋转实现</a:t>
            </a:r>
            <a:r>
              <a:rPr lang="zh-CN" altLang="en-US"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如图</a:t>
            </a:r>
            <a:r>
              <a:rPr lang="en-US" altLang="x-none" sz="2800" b="1" dirty="0">
                <a:latin typeface="Times New Roman" panose="02020603050405020304" pitchFamily="2" charset="0"/>
                <a:ea typeface="宋体" panose="02010600030101010101" pitchFamily="2" charset="-122"/>
              </a:rPr>
              <a:t>9-10</a:t>
            </a:r>
            <a:r>
              <a:rPr lang="zh-CN" altLang="en-US" sz="2800" b="1" dirty="0">
                <a:latin typeface="Times New Roman" panose="02020603050405020304" pitchFamily="2" charset="0"/>
                <a:ea typeface="宋体" panose="02010600030101010101" pitchFamily="2" charset="-122"/>
              </a:rPr>
              <a:t>所示</a:t>
            </a:r>
            <a:r>
              <a:rPr lang="zh-CN" altLang="en-US" sz="2800" b="1" dirty="0">
                <a:latin typeface="宋体" panose="02010600030101010101" pitchFamily="2" charset="-122"/>
                <a:ea typeface="宋体" panose="02010600030101010101" pitchFamily="2" charset="-122"/>
              </a:rPr>
              <a:t>。</a:t>
            </a:r>
            <a:r>
              <a:rPr lang="zh-CN" altLang="en-US" sz="2800" b="1" dirty="0">
                <a:solidFill>
                  <a:schemeClr val="folHlink"/>
                </a:solidFill>
                <a:latin typeface="宋体" panose="02010600030101010101" pitchFamily="2" charset="-122"/>
                <a:ea typeface="宋体" panose="02010600030101010101" pitchFamily="2" charset="-122"/>
              </a:rPr>
              <a:t>用</a:t>
            </a:r>
            <a:r>
              <a:rPr lang="en-US" altLang="x-none" sz="2800" b="1" dirty="0">
                <a:solidFill>
                  <a:schemeClr val="folHlink"/>
                </a:solidFill>
                <a:latin typeface="Times New Roman" panose="02020603050405020304" pitchFamily="2" charset="0"/>
                <a:ea typeface="宋体" panose="02010600030101010101" pitchFamily="2" charset="-122"/>
              </a:rPr>
              <a:t>b</a:t>
            </a:r>
            <a:r>
              <a:rPr lang="zh-CN" altLang="en-US" sz="2800" b="1" dirty="0">
                <a:solidFill>
                  <a:schemeClr val="folHlink"/>
                </a:solidFill>
                <a:latin typeface="Times New Roman" panose="02020603050405020304" pitchFamily="2" charset="0"/>
                <a:ea typeface="宋体" panose="02010600030101010101" pitchFamily="2" charset="-122"/>
              </a:rPr>
              <a:t>取代</a:t>
            </a:r>
            <a:r>
              <a:rPr lang="en-US" altLang="x-none" sz="2800" b="1" dirty="0">
                <a:solidFill>
                  <a:schemeClr val="folHlink"/>
                </a:solidFill>
                <a:latin typeface="Times New Roman" panose="02020603050405020304" pitchFamily="2" charset="0"/>
                <a:ea typeface="宋体" panose="02010600030101010101" pitchFamily="2" charset="-122"/>
              </a:rPr>
              <a:t>a</a:t>
            </a:r>
            <a:r>
              <a:rPr lang="zh-CN" altLang="en-US" sz="2800" b="1" dirty="0">
                <a:solidFill>
                  <a:schemeClr val="folHlink"/>
                </a:solidFill>
                <a:latin typeface="Times New Roman" panose="02020603050405020304" pitchFamily="2" charset="0"/>
                <a:ea typeface="宋体" panose="02010600030101010101" pitchFamily="2" charset="-122"/>
              </a:rPr>
              <a:t>的位置</a:t>
            </a:r>
            <a:r>
              <a:rPr lang="zh-CN" altLang="en-US" sz="2800" b="1" dirty="0">
                <a:latin typeface="宋体" panose="02010600030101010101" pitchFamily="2" charset="-122"/>
                <a:ea typeface="宋体" panose="02010600030101010101" pitchFamily="2" charset="-122"/>
              </a:rPr>
              <a:t>，</a:t>
            </a:r>
            <a:r>
              <a:rPr lang="en-US" altLang="x-none" sz="2800" b="1" dirty="0">
                <a:solidFill>
                  <a:schemeClr val="folHlink"/>
                </a:solidFill>
                <a:latin typeface="Times New Roman" panose="02020603050405020304" pitchFamily="2" charset="0"/>
                <a:ea typeface="宋体" panose="02010600030101010101" pitchFamily="2" charset="-122"/>
              </a:rPr>
              <a:t>a</a:t>
            </a:r>
            <a:r>
              <a:rPr lang="zh-CN" altLang="en-US" sz="2800" b="1" dirty="0">
                <a:solidFill>
                  <a:schemeClr val="folHlink"/>
                </a:solidFill>
                <a:latin typeface="Times New Roman" panose="02020603050405020304" pitchFamily="2" charset="0"/>
                <a:ea typeface="宋体" panose="02010600030101010101" pitchFamily="2" charset="-122"/>
              </a:rPr>
              <a:t>作为</a:t>
            </a:r>
            <a:r>
              <a:rPr lang="en-US" altLang="x-none" sz="2800" b="1" dirty="0">
                <a:solidFill>
                  <a:schemeClr val="folHlink"/>
                </a:solidFill>
                <a:latin typeface="Times New Roman" panose="02020603050405020304" pitchFamily="2" charset="0"/>
                <a:ea typeface="宋体" panose="02010600030101010101" pitchFamily="2" charset="-122"/>
              </a:rPr>
              <a:t>b</a:t>
            </a:r>
            <a:r>
              <a:rPr lang="zh-CN" altLang="en-US" sz="2800" b="1" dirty="0">
                <a:solidFill>
                  <a:schemeClr val="folHlink"/>
                </a:solidFill>
                <a:latin typeface="Times New Roman" panose="02020603050405020304" pitchFamily="2" charset="0"/>
                <a:ea typeface="宋体" panose="02010600030101010101" pitchFamily="2" charset="-122"/>
              </a:rPr>
              <a:t>的左子树的根结点</a:t>
            </a:r>
            <a:r>
              <a:rPr lang="zh-CN" altLang="en-US" sz="2800" b="1" dirty="0">
                <a:latin typeface="宋体" panose="02010600030101010101" pitchFamily="2" charset="-122"/>
                <a:ea typeface="宋体" panose="02010600030101010101" pitchFamily="2" charset="-122"/>
              </a:rPr>
              <a:t>，</a:t>
            </a:r>
            <a:r>
              <a:rPr lang="en-US" altLang="x-none" sz="2800" b="1" dirty="0">
                <a:solidFill>
                  <a:schemeClr val="folHlink"/>
                </a:solidFill>
                <a:latin typeface="Times New Roman" panose="02020603050405020304" pitchFamily="2" charset="0"/>
                <a:ea typeface="宋体" panose="02010600030101010101" pitchFamily="2" charset="-122"/>
              </a:rPr>
              <a:t>b</a:t>
            </a:r>
            <a:r>
              <a:rPr lang="zh-CN" altLang="en-US" sz="2800" b="1" dirty="0">
                <a:solidFill>
                  <a:schemeClr val="folHlink"/>
                </a:solidFill>
                <a:latin typeface="Times New Roman" panose="02020603050405020304" pitchFamily="2" charset="0"/>
                <a:ea typeface="宋体" panose="02010600030101010101" pitchFamily="2" charset="-122"/>
              </a:rPr>
              <a:t>原来的左子树作为</a:t>
            </a:r>
            <a:r>
              <a:rPr lang="en-US" altLang="x-none" sz="2800" b="1" dirty="0">
                <a:solidFill>
                  <a:schemeClr val="folHlink"/>
                </a:solidFill>
                <a:latin typeface="Times New Roman" panose="02020603050405020304" pitchFamily="2" charset="0"/>
                <a:ea typeface="宋体" panose="02010600030101010101" pitchFamily="2" charset="-122"/>
              </a:rPr>
              <a:t>a</a:t>
            </a:r>
            <a:r>
              <a:rPr lang="zh-CN" altLang="en-US" sz="2800" b="1" dirty="0">
                <a:solidFill>
                  <a:schemeClr val="folHlink"/>
                </a:solidFill>
                <a:latin typeface="Times New Roman" panose="02020603050405020304" pitchFamily="2" charset="0"/>
                <a:ea typeface="宋体" panose="02010600030101010101" pitchFamily="2" charset="-122"/>
              </a:rPr>
              <a:t>的右子树</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grpSp>
        <p:nvGrpSpPr>
          <p:cNvPr id="625668" name="组合 671748"/>
          <p:cNvGrpSpPr/>
          <p:nvPr/>
        </p:nvGrpSpPr>
        <p:grpSpPr>
          <a:xfrm>
            <a:off x="6035675" y="3935413"/>
            <a:ext cx="4402138" cy="2806700"/>
            <a:chOff x="0" y="0"/>
            <a:chExt cx="2773" cy="1768"/>
          </a:xfrm>
        </p:grpSpPr>
        <p:sp>
          <p:nvSpPr>
            <p:cNvPr id="625669" name="右箭头 671749"/>
            <p:cNvSpPr/>
            <p:nvPr/>
          </p:nvSpPr>
          <p:spPr>
            <a:xfrm>
              <a:off x="1059" y="672"/>
              <a:ext cx="567" cy="144"/>
            </a:xfrm>
            <a:prstGeom prst="rightArrow">
              <a:avLst>
                <a:gd name="adj1" fmla="val 50000"/>
                <a:gd name="adj2" fmla="val 98419"/>
              </a:avLst>
            </a:prstGeom>
            <a:noFill/>
            <a:ln w="9525" cap="flat" cmpd="sng">
              <a:solidFill>
                <a:schemeClr val="tx1"/>
              </a:solidFill>
              <a:prstDash val="solid"/>
              <a:miter/>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625670" name="矩形 671750"/>
            <p:cNvSpPr/>
            <p:nvPr/>
          </p:nvSpPr>
          <p:spPr>
            <a:xfrm>
              <a:off x="374" y="1541"/>
              <a:ext cx="2199" cy="227"/>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9-10  RR</a:t>
              </a:r>
              <a:r>
                <a:rPr lang="zh-CN" altLang="en-US" sz="2000" b="1" dirty="0">
                  <a:latin typeface="Times New Roman" panose="02020603050405020304" pitchFamily="2" charset="0"/>
                  <a:ea typeface="宋体" panose="02010600030101010101" pitchFamily="2" charset="-122"/>
                </a:rPr>
                <a:t>型平衡</a:t>
              </a:r>
              <a:r>
                <a:rPr lang="zh-CN" altLang="en-US" sz="2000" b="1" dirty="0">
                  <a:latin typeface="宋体" panose="02010600030101010101" pitchFamily="2" charset="-122"/>
                  <a:ea typeface="宋体" panose="02010600030101010101" pitchFamily="2" charset="-122"/>
                </a:rPr>
                <a:t>化旋转示意图</a:t>
              </a:r>
              <a:endParaRPr lang="zh-CN" altLang="en-US" sz="2000" b="1" dirty="0">
                <a:latin typeface="宋体" panose="02010600030101010101" pitchFamily="2" charset="-122"/>
                <a:ea typeface="宋体" panose="02010600030101010101" pitchFamily="2" charset="-122"/>
              </a:endParaRPr>
            </a:p>
          </p:txBody>
        </p:sp>
        <p:grpSp>
          <p:nvGrpSpPr>
            <p:cNvPr id="625671" name="组合 671751"/>
            <p:cNvGrpSpPr/>
            <p:nvPr/>
          </p:nvGrpSpPr>
          <p:grpSpPr>
            <a:xfrm>
              <a:off x="1574" y="0"/>
              <a:ext cx="1199" cy="1424"/>
              <a:chOff x="0" y="0"/>
              <a:chExt cx="1199" cy="1424"/>
            </a:xfrm>
          </p:grpSpPr>
          <p:sp>
            <p:nvSpPr>
              <p:cNvPr id="625672" name="椭圆 671752"/>
              <p:cNvSpPr/>
              <p:nvPr/>
            </p:nvSpPr>
            <p:spPr>
              <a:xfrm>
                <a:off x="607" y="0"/>
                <a:ext cx="295" cy="295"/>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800" dirty="0">
                    <a:latin typeface="Times New Roman" panose="02020603050405020304" pitchFamily="2" charset="0"/>
                    <a:ea typeface="宋体" panose="02010600030101010101" pitchFamily="2" charset="-122"/>
                  </a:rPr>
                  <a:t>b</a:t>
                </a:r>
                <a:endParaRPr lang="en-US" altLang="x-none" sz="2800" dirty="0">
                  <a:latin typeface="Times New Roman" panose="02020603050405020304" pitchFamily="2" charset="0"/>
                  <a:ea typeface="宋体" panose="02010600030101010101" pitchFamily="2" charset="-122"/>
                </a:endParaRPr>
              </a:p>
            </p:txBody>
          </p:sp>
          <p:sp>
            <p:nvSpPr>
              <p:cNvPr id="625673" name="椭圆 671753"/>
              <p:cNvSpPr/>
              <p:nvPr/>
            </p:nvSpPr>
            <p:spPr>
              <a:xfrm>
                <a:off x="303" y="505"/>
                <a:ext cx="295" cy="295"/>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800" dirty="0">
                    <a:latin typeface="Times New Roman" panose="02020603050405020304" pitchFamily="2" charset="0"/>
                    <a:ea typeface="宋体" panose="02010600030101010101" pitchFamily="2" charset="-122"/>
                  </a:rPr>
                  <a:t>a</a:t>
                </a:r>
                <a:endParaRPr lang="en-US" altLang="x-none" sz="2800" dirty="0">
                  <a:latin typeface="Times New Roman" panose="02020603050405020304" pitchFamily="2" charset="0"/>
                  <a:ea typeface="宋体" panose="02010600030101010101" pitchFamily="2" charset="-122"/>
                </a:endParaRPr>
              </a:p>
            </p:txBody>
          </p:sp>
          <p:sp>
            <p:nvSpPr>
              <p:cNvPr id="625674" name="矩形 671754"/>
              <p:cNvSpPr/>
              <p:nvPr/>
            </p:nvSpPr>
            <p:spPr>
              <a:xfrm>
                <a:off x="584" y="1016"/>
                <a:ext cx="295" cy="408"/>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bL</a:t>
                </a:r>
                <a:endParaRPr lang="en-US" altLang="x-none" sz="2400" dirty="0">
                  <a:latin typeface="Times New Roman" panose="02020603050405020304" pitchFamily="2" charset="0"/>
                  <a:ea typeface="宋体" panose="02010600030101010101" pitchFamily="2" charset="-122"/>
                </a:endParaRPr>
              </a:p>
            </p:txBody>
          </p:sp>
          <p:sp>
            <p:nvSpPr>
              <p:cNvPr id="625675" name="矩形 671755"/>
              <p:cNvSpPr/>
              <p:nvPr/>
            </p:nvSpPr>
            <p:spPr>
              <a:xfrm>
                <a:off x="0" y="1016"/>
                <a:ext cx="295" cy="408"/>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aL</a:t>
                </a:r>
                <a:endParaRPr lang="en-US" altLang="x-none" sz="2400" dirty="0">
                  <a:latin typeface="Times New Roman" panose="02020603050405020304" pitchFamily="2" charset="0"/>
                  <a:ea typeface="宋体" panose="02010600030101010101" pitchFamily="2" charset="-122"/>
                </a:endParaRPr>
              </a:p>
            </p:txBody>
          </p:sp>
          <p:grpSp>
            <p:nvGrpSpPr>
              <p:cNvPr id="625676" name="组合 671756"/>
              <p:cNvGrpSpPr/>
              <p:nvPr/>
            </p:nvGrpSpPr>
            <p:grpSpPr>
              <a:xfrm>
                <a:off x="903" y="504"/>
                <a:ext cx="296" cy="431"/>
                <a:chOff x="0" y="0"/>
                <a:chExt cx="296" cy="431"/>
              </a:xfrm>
            </p:grpSpPr>
            <p:sp>
              <p:nvSpPr>
                <p:cNvPr id="625677" name="矩形 671757"/>
                <p:cNvSpPr/>
                <p:nvPr/>
              </p:nvSpPr>
              <p:spPr>
                <a:xfrm>
                  <a:off x="1" y="0"/>
                  <a:ext cx="295" cy="431"/>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bR</a:t>
                  </a:r>
                  <a:endParaRPr lang="en-US" altLang="x-none" sz="2400" dirty="0">
                    <a:latin typeface="Times New Roman" panose="02020603050405020304" pitchFamily="2" charset="0"/>
                    <a:ea typeface="宋体" panose="02010600030101010101" pitchFamily="2" charset="-122"/>
                  </a:endParaRPr>
                </a:p>
                <a:p>
                  <a:pPr algn="ctr"/>
                  <a:r>
                    <a:rPr lang="en-US" altLang="x-none" sz="2400" dirty="0">
                      <a:latin typeface="Times New Roman" panose="02020603050405020304" pitchFamily="2" charset="0"/>
                      <a:ea typeface="宋体" panose="02010600030101010101" pitchFamily="2" charset="-122"/>
                    </a:rPr>
                    <a:t>x</a:t>
                  </a:r>
                  <a:endParaRPr lang="en-US" altLang="x-none" sz="2400" dirty="0">
                    <a:latin typeface="Times New Roman" panose="02020603050405020304" pitchFamily="2" charset="0"/>
                    <a:ea typeface="宋体" panose="02010600030101010101" pitchFamily="2" charset="-122"/>
                  </a:endParaRPr>
                </a:p>
              </p:txBody>
            </p:sp>
            <p:sp>
              <p:nvSpPr>
                <p:cNvPr id="625678" name="直接连接符 671758"/>
                <p:cNvSpPr/>
                <p:nvPr/>
              </p:nvSpPr>
              <p:spPr>
                <a:xfrm>
                  <a:off x="0" y="240"/>
                  <a:ext cx="295" cy="0"/>
                </a:xfrm>
                <a:prstGeom prst="line">
                  <a:avLst/>
                </a:prstGeom>
                <a:ln w="9525" cap="flat" cmpd="sng">
                  <a:solidFill>
                    <a:schemeClr val="tx1"/>
                  </a:solidFill>
                  <a:prstDash val="solid"/>
                  <a:round/>
                  <a:headEnd type="none" w="med" len="med"/>
                  <a:tailEnd type="none" w="med" len="med"/>
                </a:ln>
              </p:spPr>
            </p:sp>
          </p:grpSp>
          <p:sp>
            <p:nvSpPr>
              <p:cNvPr id="625679" name="直接连接符 671759"/>
              <p:cNvSpPr/>
              <p:nvPr/>
            </p:nvSpPr>
            <p:spPr>
              <a:xfrm flipH="1">
                <a:off x="431" y="264"/>
                <a:ext cx="240" cy="240"/>
              </a:xfrm>
              <a:prstGeom prst="line">
                <a:avLst/>
              </a:prstGeom>
              <a:ln w="19050" cap="flat" cmpd="sng">
                <a:solidFill>
                  <a:schemeClr val="tx1"/>
                </a:solidFill>
                <a:prstDash val="solid"/>
                <a:round/>
                <a:headEnd type="none" w="med" len="med"/>
                <a:tailEnd type="none" w="med" len="med"/>
              </a:ln>
            </p:spPr>
          </p:sp>
          <p:sp>
            <p:nvSpPr>
              <p:cNvPr id="625680" name="直接连接符 671760"/>
              <p:cNvSpPr/>
              <p:nvPr/>
            </p:nvSpPr>
            <p:spPr>
              <a:xfrm>
                <a:off x="855" y="264"/>
                <a:ext cx="192" cy="240"/>
              </a:xfrm>
              <a:prstGeom prst="line">
                <a:avLst/>
              </a:prstGeom>
              <a:ln w="19050" cap="flat" cmpd="sng">
                <a:solidFill>
                  <a:schemeClr val="tx1"/>
                </a:solidFill>
                <a:prstDash val="solid"/>
                <a:round/>
                <a:headEnd type="none" w="med" len="med"/>
                <a:tailEnd type="none" w="med" len="med"/>
              </a:ln>
            </p:spPr>
          </p:sp>
          <p:sp>
            <p:nvSpPr>
              <p:cNvPr id="625681" name="直接连接符 671761"/>
              <p:cNvSpPr/>
              <p:nvPr/>
            </p:nvSpPr>
            <p:spPr>
              <a:xfrm flipH="1">
                <a:off x="127" y="768"/>
                <a:ext cx="240" cy="240"/>
              </a:xfrm>
              <a:prstGeom prst="line">
                <a:avLst/>
              </a:prstGeom>
              <a:ln w="19050" cap="flat" cmpd="sng">
                <a:solidFill>
                  <a:schemeClr val="tx1"/>
                </a:solidFill>
                <a:prstDash val="solid"/>
                <a:round/>
                <a:headEnd type="none" w="med" len="med"/>
                <a:tailEnd type="none" w="med" len="med"/>
              </a:ln>
            </p:spPr>
          </p:sp>
          <p:sp>
            <p:nvSpPr>
              <p:cNvPr id="625682" name="直接连接符 671762"/>
              <p:cNvSpPr/>
              <p:nvPr/>
            </p:nvSpPr>
            <p:spPr>
              <a:xfrm>
                <a:off x="550" y="776"/>
                <a:ext cx="192" cy="240"/>
              </a:xfrm>
              <a:prstGeom prst="line">
                <a:avLst/>
              </a:prstGeom>
              <a:ln w="19050" cap="flat" cmpd="sng">
                <a:solidFill>
                  <a:schemeClr val="tx1"/>
                </a:solidFill>
                <a:prstDash val="solid"/>
                <a:round/>
                <a:headEnd type="none" w="med" len="med"/>
                <a:tailEnd type="none" w="med" len="med"/>
              </a:ln>
            </p:spPr>
          </p:sp>
        </p:grpSp>
        <p:grpSp>
          <p:nvGrpSpPr>
            <p:cNvPr id="625683" name="组合 671763"/>
            <p:cNvGrpSpPr/>
            <p:nvPr/>
          </p:nvGrpSpPr>
          <p:grpSpPr>
            <a:xfrm>
              <a:off x="0" y="24"/>
              <a:ext cx="1127" cy="1432"/>
              <a:chOff x="0" y="0"/>
              <a:chExt cx="1127" cy="1432"/>
            </a:xfrm>
          </p:grpSpPr>
          <p:grpSp>
            <p:nvGrpSpPr>
              <p:cNvPr id="625684" name="组合 671764"/>
              <p:cNvGrpSpPr/>
              <p:nvPr/>
            </p:nvGrpSpPr>
            <p:grpSpPr>
              <a:xfrm>
                <a:off x="0" y="0"/>
                <a:ext cx="1127" cy="1432"/>
                <a:chOff x="0" y="0"/>
                <a:chExt cx="1127" cy="1432"/>
              </a:xfrm>
            </p:grpSpPr>
            <p:sp>
              <p:nvSpPr>
                <p:cNvPr id="625685" name="椭圆 671765"/>
                <p:cNvSpPr/>
                <p:nvPr/>
              </p:nvSpPr>
              <p:spPr>
                <a:xfrm>
                  <a:off x="295" y="0"/>
                  <a:ext cx="295" cy="295"/>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800" dirty="0">
                      <a:latin typeface="Times New Roman" panose="02020603050405020304" pitchFamily="2" charset="0"/>
                      <a:ea typeface="宋体" panose="02010600030101010101" pitchFamily="2" charset="-122"/>
                    </a:rPr>
                    <a:t>a</a:t>
                  </a:r>
                  <a:endParaRPr lang="en-US" altLang="x-none" sz="2800" dirty="0">
                    <a:latin typeface="Times New Roman" panose="02020603050405020304" pitchFamily="2" charset="0"/>
                    <a:ea typeface="宋体" panose="02010600030101010101" pitchFamily="2" charset="-122"/>
                  </a:endParaRPr>
                </a:p>
              </p:txBody>
            </p:sp>
            <p:sp>
              <p:nvSpPr>
                <p:cNvPr id="625686" name="椭圆 671766"/>
                <p:cNvSpPr/>
                <p:nvPr/>
              </p:nvSpPr>
              <p:spPr>
                <a:xfrm>
                  <a:off x="576" y="497"/>
                  <a:ext cx="295" cy="295"/>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800" dirty="0">
                      <a:latin typeface="Times New Roman" panose="02020603050405020304" pitchFamily="2" charset="0"/>
                      <a:ea typeface="宋体" panose="02010600030101010101" pitchFamily="2" charset="-122"/>
                    </a:rPr>
                    <a:t>b</a:t>
                  </a:r>
                  <a:endParaRPr lang="en-US" altLang="x-none" sz="2800" dirty="0">
                    <a:latin typeface="Times New Roman" panose="02020603050405020304" pitchFamily="2" charset="0"/>
                    <a:ea typeface="宋体" panose="02010600030101010101" pitchFamily="2" charset="-122"/>
                  </a:endParaRPr>
                </a:p>
              </p:txBody>
            </p:sp>
            <p:sp>
              <p:nvSpPr>
                <p:cNvPr id="625687" name="矩形 671767"/>
                <p:cNvSpPr/>
                <p:nvPr/>
              </p:nvSpPr>
              <p:spPr>
                <a:xfrm>
                  <a:off x="256" y="1000"/>
                  <a:ext cx="295" cy="408"/>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bL</a:t>
                  </a:r>
                  <a:endParaRPr lang="en-US" altLang="x-none" sz="2400" dirty="0">
                    <a:latin typeface="Times New Roman" panose="02020603050405020304" pitchFamily="2" charset="0"/>
                    <a:ea typeface="宋体" panose="02010600030101010101" pitchFamily="2" charset="-122"/>
                  </a:endParaRPr>
                </a:p>
              </p:txBody>
            </p:sp>
            <p:sp>
              <p:nvSpPr>
                <p:cNvPr id="625688" name="矩形 671768"/>
                <p:cNvSpPr/>
                <p:nvPr/>
              </p:nvSpPr>
              <p:spPr>
                <a:xfrm>
                  <a:off x="0" y="504"/>
                  <a:ext cx="295" cy="408"/>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aL</a:t>
                  </a:r>
                  <a:endParaRPr lang="en-US" altLang="x-none" sz="2400" dirty="0">
                    <a:latin typeface="Times New Roman" panose="02020603050405020304" pitchFamily="2" charset="0"/>
                    <a:ea typeface="宋体" panose="02010600030101010101" pitchFamily="2" charset="-122"/>
                  </a:endParaRPr>
                </a:p>
              </p:txBody>
            </p:sp>
            <p:grpSp>
              <p:nvGrpSpPr>
                <p:cNvPr id="625689" name="组合 671769"/>
                <p:cNvGrpSpPr/>
                <p:nvPr/>
              </p:nvGrpSpPr>
              <p:grpSpPr>
                <a:xfrm>
                  <a:off x="831" y="1001"/>
                  <a:ext cx="296" cy="431"/>
                  <a:chOff x="0" y="0"/>
                  <a:chExt cx="296" cy="431"/>
                </a:xfrm>
              </p:grpSpPr>
              <p:sp>
                <p:nvSpPr>
                  <p:cNvPr id="625690" name="矩形 671770"/>
                  <p:cNvSpPr/>
                  <p:nvPr/>
                </p:nvSpPr>
                <p:spPr>
                  <a:xfrm>
                    <a:off x="1" y="0"/>
                    <a:ext cx="295" cy="431"/>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bR</a:t>
                    </a:r>
                    <a:endParaRPr lang="en-US" altLang="x-none" sz="2400" dirty="0">
                      <a:latin typeface="Times New Roman" panose="02020603050405020304" pitchFamily="2" charset="0"/>
                      <a:ea typeface="宋体" panose="02010600030101010101" pitchFamily="2" charset="-122"/>
                    </a:endParaRPr>
                  </a:p>
                  <a:p>
                    <a:pPr algn="ctr"/>
                    <a:r>
                      <a:rPr lang="en-US" altLang="x-none" sz="2400" dirty="0">
                        <a:latin typeface="Times New Roman" panose="02020603050405020304" pitchFamily="2" charset="0"/>
                        <a:ea typeface="宋体" panose="02010600030101010101" pitchFamily="2" charset="-122"/>
                      </a:rPr>
                      <a:t>x</a:t>
                    </a:r>
                    <a:endParaRPr lang="en-US" altLang="x-none" sz="2400" dirty="0">
                      <a:latin typeface="Times New Roman" panose="02020603050405020304" pitchFamily="2" charset="0"/>
                      <a:ea typeface="宋体" panose="02010600030101010101" pitchFamily="2" charset="-122"/>
                    </a:endParaRPr>
                  </a:p>
                </p:txBody>
              </p:sp>
              <p:sp>
                <p:nvSpPr>
                  <p:cNvPr id="625691" name="直接连接符 671771"/>
                  <p:cNvSpPr/>
                  <p:nvPr/>
                </p:nvSpPr>
                <p:spPr>
                  <a:xfrm>
                    <a:off x="0" y="240"/>
                    <a:ext cx="295" cy="0"/>
                  </a:xfrm>
                  <a:prstGeom prst="line">
                    <a:avLst/>
                  </a:prstGeom>
                  <a:ln w="9525" cap="flat" cmpd="sng">
                    <a:solidFill>
                      <a:schemeClr val="tx1"/>
                    </a:solidFill>
                    <a:prstDash val="solid"/>
                    <a:round/>
                    <a:headEnd type="none" w="med" len="med"/>
                    <a:tailEnd type="none" w="med" len="med"/>
                  </a:ln>
                </p:spPr>
              </p:sp>
            </p:grpSp>
            <p:sp>
              <p:nvSpPr>
                <p:cNvPr id="625692" name="直接连接符 671772"/>
                <p:cNvSpPr/>
                <p:nvPr/>
              </p:nvSpPr>
              <p:spPr>
                <a:xfrm flipH="1">
                  <a:off x="119" y="264"/>
                  <a:ext cx="240" cy="240"/>
                </a:xfrm>
                <a:prstGeom prst="line">
                  <a:avLst/>
                </a:prstGeom>
                <a:ln w="19050" cap="flat" cmpd="sng">
                  <a:solidFill>
                    <a:schemeClr val="tx1"/>
                  </a:solidFill>
                  <a:prstDash val="solid"/>
                  <a:round/>
                  <a:headEnd type="none" w="med" len="med"/>
                  <a:tailEnd type="none" w="med" len="med"/>
                </a:ln>
              </p:spPr>
            </p:sp>
            <p:sp>
              <p:nvSpPr>
                <p:cNvPr id="625693" name="直接连接符 671773"/>
                <p:cNvSpPr/>
                <p:nvPr/>
              </p:nvSpPr>
              <p:spPr>
                <a:xfrm>
                  <a:off x="543" y="264"/>
                  <a:ext cx="192" cy="240"/>
                </a:xfrm>
                <a:prstGeom prst="line">
                  <a:avLst/>
                </a:prstGeom>
                <a:ln w="19050" cap="flat" cmpd="sng">
                  <a:solidFill>
                    <a:schemeClr val="tx1"/>
                  </a:solidFill>
                  <a:prstDash val="solid"/>
                  <a:round/>
                  <a:headEnd type="none" w="med" len="med"/>
                  <a:tailEnd type="none" w="med" len="med"/>
                </a:ln>
              </p:spPr>
            </p:sp>
            <p:sp>
              <p:nvSpPr>
                <p:cNvPr id="625694" name="直接连接符 671774"/>
                <p:cNvSpPr/>
                <p:nvPr/>
              </p:nvSpPr>
              <p:spPr>
                <a:xfrm flipH="1">
                  <a:off x="384" y="752"/>
                  <a:ext cx="240" cy="240"/>
                </a:xfrm>
                <a:prstGeom prst="line">
                  <a:avLst/>
                </a:prstGeom>
                <a:ln w="19050" cap="flat" cmpd="sng">
                  <a:solidFill>
                    <a:schemeClr val="tx1"/>
                  </a:solidFill>
                  <a:prstDash val="solid"/>
                  <a:round/>
                  <a:headEnd type="none" w="med" len="med"/>
                  <a:tailEnd type="none" w="med" len="med"/>
                </a:ln>
              </p:spPr>
            </p:sp>
            <p:sp>
              <p:nvSpPr>
                <p:cNvPr id="625695" name="直接连接符 671775"/>
                <p:cNvSpPr/>
                <p:nvPr/>
              </p:nvSpPr>
              <p:spPr>
                <a:xfrm>
                  <a:off x="800" y="768"/>
                  <a:ext cx="192" cy="240"/>
                </a:xfrm>
                <a:prstGeom prst="line">
                  <a:avLst/>
                </a:prstGeom>
                <a:ln w="19050" cap="flat" cmpd="sng">
                  <a:solidFill>
                    <a:schemeClr val="tx1"/>
                  </a:solidFill>
                  <a:prstDash val="solid"/>
                  <a:round/>
                  <a:headEnd type="none" w="med" len="med"/>
                  <a:tailEnd type="none" w="med" len="med"/>
                </a:ln>
              </p:spPr>
            </p:sp>
          </p:grpSp>
          <p:sp>
            <p:nvSpPr>
              <p:cNvPr id="625696" name="下弧形箭头 671776"/>
              <p:cNvSpPr/>
              <p:nvPr/>
            </p:nvSpPr>
            <p:spPr>
              <a:xfrm>
                <a:off x="289" y="352"/>
                <a:ext cx="384" cy="144"/>
              </a:xfrm>
              <a:prstGeom prst="curvedUpArrow">
                <a:avLst>
                  <a:gd name="adj1" fmla="val 53333"/>
                  <a:gd name="adj2" fmla="val 106666"/>
                  <a:gd name="adj3" fmla="val 33328"/>
                </a:avLst>
              </a:prstGeom>
              <a:solidFill>
                <a:schemeClr val="hlink"/>
              </a:solidFill>
              <a:ln w="9525" cap="flat" cmpd="sng">
                <a:solidFill>
                  <a:schemeClr val="tx1"/>
                </a:solidFill>
                <a:prstDash val="solid"/>
                <a:miter/>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6689" name="文本占位符 672769"/>
          <p:cNvSpPr>
            <a:spLocks noGrp="1"/>
          </p:cNvSpPr>
          <p:nvPr>
            <p:ph idx="1"/>
          </p:nvPr>
        </p:nvSpPr>
        <p:spPr>
          <a:xfrm>
            <a:off x="1676400" y="152400"/>
            <a:ext cx="8812213" cy="6445250"/>
          </a:xfrm>
        </p:spPr>
        <p:txBody>
          <a:bodyPr anchor="t"/>
          <a:p>
            <a:pPr marL="0" indent="0">
              <a:lnSpc>
                <a:spcPct val="110000"/>
              </a:lnSpc>
              <a:buNone/>
            </a:pPr>
            <a:r>
              <a:rPr lang="zh-CN" altLang="en-US" sz="3600" b="1" dirty="0">
                <a:solidFill>
                  <a:schemeClr val="folHlink"/>
                </a:solidFill>
                <a:latin typeface="宋体" panose="02010600030101010101" pitchFamily="2" charset="-122"/>
              </a:rPr>
              <a:t>⑶ </a:t>
            </a:r>
            <a:r>
              <a:rPr lang="zh-CN" altLang="en-US" sz="3600" b="1" dirty="0">
                <a:solidFill>
                  <a:schemeClr val="folHlink"/>
                </a:solidFill>
                <a:latin typeface="楷体_GB2312" pitchFamily="1" charset="-122"/>
                <a:ea typeface="楷体_GB2312" pitchFamily="1" charset="-122"/>
              </a:rPr>
              <a:t>旋转算法</a:t>
            </a:r>
            <a:endParaRPr lang="zh-CN" altLang="en-US" sz="3600" b="1" dirty="0">
              <a:solidFill>
                <a:schemeClr val="folHlink"/>
              </a:solidFill>
              <a:latin typeface="楷体_GB2312" pitchFamily="1" charset="-122"/>
              <a:ea typeface="楷体_GB2312" pitchFamily="1" charset="-122"/>
            </a:endParaRPr>
          </a:p>
          <a:p>
            <a:pPr marL="0" indent="0">
              <a:lnSpc>
                <a:spcPct val="110000"/>
              </a:lnSpc>
              <a:buNone/>
            </a:pPr>
            <a:r>
              <a:rPr lang="en-US" altLang="x-none" sz="2800" b="1" dirty="0"/>
              <a:t>BBSTNode  *RR_rotate(BBSTNode *a)</a:t>
            </a:r>
            <a:endParaRPr lang="en-US" altLang="x-none" sz="2800" b="1" dirty="0"/>
          </a:p>
          <a:p>
            <a:pPr marL="355600" lvl="1" indent="0">
              <a:lnSpc>
                <a:spcPct val="110000"/>
              </a:lnSpc>
              <a:buNone/>
            </a:pPr>
            <a:r>
              <a:rPr lang="en-US" altLang="x-none" b="1" dirty="0"/>
              <a:t>{  BBSTNode *b ;</a:t>
            </a:r>
            <a:endParaRPr lang="en-US" altLang="x-none" b="1" dirty="0"/>
          </a:p>
          <a:p>
            <a:pPr marL="723900" lvl="2" indent="0">
              <a:lnSpc>
                <a:spcPct val="110000"/>
              </a:lnSpc>
              <a:buNone/>
            </a:pPr>
            <a:r>
              <a:rPr lang="en-US" altLang="x-none" sz="2800" b="1" dirty="0"/>
              <a:t>b=a-&gt;Rchild ; a-&gt;Rchild=b-&gt;Lchild ; b-&gt;Lchild=a ;</a:t>
            </a:r>
            <a:endParaRPr lang="en-US" altLang="x-none" sz="2800" b="1" dirty="0"/>
          </a:p>
          <a:p>
            <a:pPr marL="723900" lvl="2" indent="0">
              <a:lnSpc>
                <a:spcPct val="110000"/>
              </a:lnSpc>
              <a:buNone/>
            </a:pPr>
            <a:r>
              <a:rPr lang="en-US" altLang="x-none" sz="2800" b="1" dirty="0"/>
              <a:t>a-&gt;Bfactor=b-&gt;Bfactor=0 ; a=b ;</a:t>
            </a:r>
            <a:endParaRPr lang="en-US" altLang="x-none" sz="2800" b="1" dirty="0"/>
          </a:p>
          <a:p>
            <a:pPr marL="355600" lvl="1" indent="0">
              <a:lnSpc>
                <a:spcPct val="110000"/>
              </a:lnSpc>
              <a:buNone/>
            </a:pPr>
            <a:r>
              <a:rPr lang="en-US" altLang="x-none" b="1" dirty="0"/>
              <a:t>}</a:t>
            </a:r>
            <a:endParaRPr lang="en-US" altLang="x-none" b="1" dirty="0"/>
          </a:p>
          <a:p>
            <a:pPr marL="0" indent="0">
              <a:lnSpc>
                <a:spcPct val="110000"/>
              </a:lnSpc>
              <a:buNone/>
            </a:pPr>
            <a:r>
              <a:rPr lang="en-US" altLang="x-none" sz="2800" b="1" dirty="0"/>
              <a:t>         </a:t>
            </a:r>
            <a:r>
              <a:rPr lang="zh-CN" altLang="en-US" sz="2800" b="1" dirty="0"/>
              <a:t>对于上述四种平衡化旋转</a:t>
            </a:r>
            <a:r>
              <a:rPr lang="zh-CN" altLang="en-US" sz="2800" b="1" dirty="0">
                <a:latin typeface="宋体" panose="02010600030101010101" pitchFamily="2" charset="-122"/>
              </a:rPr>
              <a:t>，</a:t>
            </a:r>
            <a:r>
              <a:rPr lang="zh-CN" altLang="en-US" sz="2800" b="1" dirty="0"/>
              <a:t>其正确性容易由“</a:t>
            </a:r>
            <a:r>
              <a:rPr lang="zh-CN" altLang="en-US" sz="2800" b="1" dirty="0">
                <a:solidFill>
                  <a:schemeClr val="hlink"/>
                </a:solidFill>
              </a:rPr>
              <a:t>遍历所得中序序列不变</a:t>
            </a:r>
            <a:r>
              <a:rPr lang="zh-CN" altLang="en-US" sz="2800" b="1" dirty="0"/>
              <a:t>”来证明</a:t>
            </a:r>
            <a:r>
              <a:rPr lang="zh-CN" altLang="en-US" sz="2800" b="1" dirty="0">
                <a:latin typeface="宋体" panose="02010600030101010101" pitchFamily="2" charset="-122"/>
              </a:rPr>
              <a:t>。并且，无论是哪种情况，平衡化旋转处理完成后，形成的新子树仍然是平衡二叉排序树，且其深度和插入前以</a:t>
            </a:r>
            <a:r>
              <a:rPr lang="en-US" altLang="x-none" sz="2800" b="1" dirty="0"/>
              <a:t>a</a:t>
            </a:r>
            <a:r>
              <a:rPr lang="zh-CN" altLang="en-US" sz="2800" b="1" dirty="0">
                <a:latin typeface="宋体" panose="02010600030101010101" pitchFamily="2" charset="-122"/>
              </a:rPr>
              <a:t>为根结点的平衡二叉排序树的深度相同。所以，在平衡二叉排序树上因插入结点而失衡，仅需对失衡子树做平衡化旋转处理。</a:t>
            </a:r>
            <a:endParaRPr lang="zh-CN" altLang="en-US" sz="2800" b="1" dirty="0">
              <a:latin typeface="宋体" panose="0201060003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3794" name="标题 673793"/>
          <p:cNvSpPr>
            <a:spLocks noGrp="1"/>
          </p:cNvSpPr>
          <p:nvPr>
            <p:ph type="title"/>
          </p:nvPr>
        </p:nvSpPr>
        <p:spPr>
          <a:xfrm>
            <a:off x="2209800" y="152400"/>
            <a:ext cx="7848600" cy="685800"/>
          </a:xfrm>
        </p:spPr>
        <p:txBody>
          <a:bodyPr lIns="92075" tIns="46038" rIns="92075" bIns="46038" anchor="ctr"/>
          <a:p>
            <a:pPr fontAlgn="base"/>
            <a:r>
              <a:rPr lang="en-US" altLang="x-none" b="1" strike="noStrike" noProof="1" dirty="0">
                <a:latin typeface="Times New Roman" panose="02020603050405020304" pitchFamily="2" charset="0"/>
              </a:rPr>
              <a:t>9.4.3   </a:t>
            </a:r>
            <a:r>
              <a:rPr lang="zh-CN" altLang="en-US" b="1" strike="noStrike" noProof="1" dirty="0">
                <a:latin typeface="Times New Roman" panose="02020603050405020304" pitchFamily="2" charset="0"/>
                <a:ea typeface="楷体_GB2312" pitchFamily="1" charset="-122"/>
              </a:rPr>
              <a:t>平衡</a:t>
            </a:r>
            <a:r>
              <a:rPr lang="zh-CN" altLang="en-US" b="1" strike="noStrike" noProof="1" dirty="0">
                <a:latin typeface="宋体" panose="02010600030101010101" pitchFamily="2" charset="-122"/>
                <a:ea typeface="楷体_GB2312" pitchFamily="1" charset="-122"/>
              </a:rPr>
              <a:t>二叉排序树</a:t>
            </a:r>
            <a:r>
              <a:rPr lang="zh-CN" altLang="en-US" b="1" strike="noStrike" noProof="1" dirty="0">
                <a:latin typeface="Times New Roman" panose="02020603050405020304" pitchFamily="2" charset="0"/>
                <a:ea typeface="楷体_GB2312" pitchFamily="1" charset="-122"/>
              </a:rPr>
              <a:t>的插入</a:t>
            </a:r>
            <a:endParaRPr lang="zh-CN" altLang="en-US" b="1" strike="noStrike" noProof="1" dirty="0">
              <a:latin typeface="Times New Roman" panose="02020603050405020304" pitchFamily="2" charset="0"/>
              <a:ea typeface="楷体_GB2312" pitchFamily="1" charset="-122"/>
            </a:endParaRPr>
          </a:p>
        </p:txBody>
      </p:sp>
      <p:sp>
        <p:nvSpPr>
          <p:cNvPr id="627714" name="文本占位符 673794"/>
          <p:cNvSpPr>
            <a:spLocks noGrp="1"/>
          </p:cNvSpPr>
          <p:nvPr>
            <p:ph idx="1"/>
          </p:nvPr>
        </p:nvSpPr>
        <p:spPr>
          <a:xfrm>
            <a:off x="1676400" y="836613"/>
            <a:ext cx="8812213" cy="5905500"/>
          </a:xfrm>
        </p:spPr>
        <p:txBody>
          <a:bodyPr anchor="t"/>
          <a:p>
            <a:pPr marL="0" indent="0">
              <a:lnSpc>
                <a:spcPct val="110000"/>
              </a:lnSpc>
              <a:spcBef>
                <a:spcPct val="10000"/>
              </a:spcBef>
              <a:buNone/>
            </a:pPr>
            <a:r>
              <a:rPr lang="zh-CN" altLang="en-US" sz="2800" b="1" dirty="0">
                <a:latin typeface="宋体" panose="02010600030101010101" pitchFamily="2" charset="-122"/>
              </a:rPr>
              <a:t>    平衡二叉排序树的插入操作实际上是在二叉排序插入的基础上完成以下工作：</a:t>
            </a:r>
            <a:endParaRPr lang="zh-CN" altLang="en-US" sz="2800" b="1" dirty="0">
              <a:latin typeface="宋体" panose="02010600030101010101" pitchFamily="2" charset="-122"/>
            </a:endParaRPr>
          </a:p>
          <a:p>
            <a:pPr marL="533400" lvl="1" indent="0">
              <a:lnSpc>
                <a:spcPct val="110000"/>
              </a:lnSpc>
              <a:spcBef>
                <a:spcPct val="10000"/>
              </a:spcBef>
              <a:buNone/>
            </a:pPr>
            <a:r>
              <a:rPr lang="zh-CN" altLang="en-US" b="1" dirty="0"/>
              <a:t>⑴</a:t>
            </a:r>
            <a:r>
              <a:rPr lang="zh-CN" altLang="en-US" b="1" dirty="0">
                <a:latin typeface="宋体" panose="02010600030101010101" pitchFamily="2" charset="-122"/>
              </a:rPr>
              <a:t>：判别插入结点后的二叉排序树是否产生不平衡</a:t>
            </a:r>
            <a:r>
              <a:rPr lang="en-US" altLang="x-none" b="1" dirty="0">
                <a:latin typeface="宋体" panose="02010600030101010101" pitchFamily="2" charset="-122"/>
              </a:rPr>
              <a:t>?</a:t>
            </a:r>
            <a:endParaRPr lang="en-US" altLang="x-none" b="1" dirty="0">
              <a:latin typeface="宋体" panose="02010600030101010101" pitchFamily="2" charset="-122"/>
            </a:endParaRPr>
          </a:p>
          <a:p>
            <a:pPr marL="533400" lvl="1" indent="0">
              <a:lnSpc>
                <a:spcPct val="110000"/>
              </a:lnSpc>
              <a:spcBef>
                <a:spcPct val="10000"/>
              </a:spcBef>
              <a:buNone/>
            </a:pPr>
            <a:r>
              <a:rPr lang="en-US" altLang="x-none" b="1" dirty="0"/>
              <a:t>⑵</a:t>
            </a:r>
            <a:r>
              <a:rPr lang="zh-CN" altLang="en-US" b="1" dirty="0">
                <a:latin typeface="宋体" panose="02010600030101010101" pitchFamily="2" charset="-122"/>
              </a:rPr>
              <a:t>：找出失去平衡的最小子树；</a:t>
            </a:r>
            <a:endParaRPr lang="zh-CN" altLang="en-US" b="1" dirty="0">
              <a:latin typeface="宋体" panose="02010600030101010101" pitchFamily="2" charset="-122"/>
            </a:endParaRPr>
          </a:p>
          <a:p>
            <a:pPr marL="533400" lvl="1" indent="0">
              <a:lnSpc>
                <a:spcPct val="110000"/>
              </a:lnSpc>
              <a:spcBef>
                <a:spcPct val="10000"/>
              </a:spcBef>
              <a:buNone/>
            </a:pPr>
            <a:r>
              <a:rPr lang="zh-CN" altLang="en-US" b="1" dirty="0"/>
              <a:t>⑶</a:t>
            </a:r>
            <a:r>
              <a:rPr lang="zh-CN" altLang="en-US" b="1" dirty="0">
                <a:latin typeface="宋体" panose="02010600030101010101" pitchFamily="2" charset="-122"/>
              </a:rPr>
              <a:t>：判断旋转类型，然后做相应调整。</a:t>
            </a:r>
            <a:endParaRPr lang="zh-CN" altLang="en-US" b="1" dirty="0"/>
          </a:p>
          <a:p>
            <a:pPr marL="0" indent="0">
              <a:lnSpc>
                <a:spcPct val="110000"/>
              </a:lnSpc>
              <a:spcBef>
                <a:spcPct val="10000"/>
              </a:spcBef>
              <a:buNone/>
            </a:pPr>
            <a:r>
              <a:rPr lang="zh-CN" altLang="en-US" sz="2800" b="1" dirty="0">
                <a:latin typeface="宋体" panose="02010600030101010101" pitchFamily="2" charset="-122"/>
              </a:rPr>
              <a:t>    失衡的最小子树的</a:t>
            </a:r>
            <a:r>
              <a:rPr lang="zh-CN" altLang="en-US" sz="2800" b="1" dirty="0">
                <a:solidFill>
                  <a:schemeClr val="folHlink"/>
                </a:solidFill>
                <a:latin typeface="宋体" panose="02010600030101010101" pitchFamily="2" charset="-122"/>
              </a:rPr>
              <a:t>根结点</a:t>
            </a:r>
            <a:r>
              <a:rPr lang="en-US" altLang="x-none" sz="2800" b="1" dirty="0"/>
              <a:t>a</a:t>
            </a:r>
            <a:r>
              <a:rPr lang="zh-CN" altLang="en-US" sz="2800" b="1" dirty="0"/>
              <a:t>在插入前的</a:t>
            </a:r>
            <a:r>
              <a:rPr lang="zh-CN" altLang="en-US" sz="2800" b="1" dirty="0">
                <a:solidFill>
                  <a:schemeClr val="tx2"/>
                </a:solidFill>
              </a:rPr>
              <a:t>平衡因子不为</a:t>
            </a:r>
            <a:r>
              <a:rPr lang="en-US" altLang="x-none" sz="2800" b="1" dirty="0">
                <a:solidFill>
                  <a:schemeClr val="tx2"/>
                </a:solidFill>
              </a:rPr>
              <a:t>0</a:t>
            </a:r>
            <a:r>
              <a:rPr lang="zh-CN" altLang="en-US" sz="2800" b="1" dirty="0">
                <a:latin typeface="宋体" panose="02010600030101010101" pitchFamily="2" charset="-122"/>
              </a:rPr>
              <a:t>，且是离插入结点最近的</a:t>
            </a:r>
            <a:r>
              <a:rPr lang="zh-CN" altLang="en-US" sz="2800" b="1" dirty="0">
                <a:solidFill>
                  <a:schemeClr val="folHlink"/>
                </a:solidFill>
              </a:rPr>
              <a:t>平衡因子不为</a:t>
            </a:r>
            <a:r>
              <a:rPr lang="en-US" altLang="x-none" sz="2800" b="1" dirty="0">
                <a:solidFill>
                  <a:schemeClr val="folHlink"/>
                </a:solidFill>
              </a:rPr>
              <a:t>0</a:t>
            </a:r>
            <a:r>
              <a:rPr lang="zh-CN" altLang="en-US" sz="2800" b="1" dirty="0">
                <a:latin typeface="宋体" panose="02010600030101010101" pitchFamily="2" charset="-122"/>
              </a:rPr>
              <a:t>的结点的。</a:t>
            </a:r>
            <a:endParaRPr lang="zh-CN" altLang="en-US" sz="2800" b="1" dirty="0">
              <a:latin typeface="宋体" panose="02010600030101010101" pitchFamily="2" charset="-122"/>
            </a:endParaRPr>
          </a:p>
          <a:p>
            <a:pPr marL="0" indent="0">
              <a:lnSpc>
                <a:spcPct val="110000"/>
              </a:lnSpc>
              <a:spcBef>
                <a:spcPct val="10000"/>
              </a:spcBef>
              <a:buNone/>
            </a:pPr>
            <a:r>
              <a:rPr lang="zh-CN" altLang="en-US" sz="2800" b="1" dirty="0">
                <a:latin typeface="宋体" panose="02010600030101010101" pitchFamily="2" charset="-122"/>
              </a:rPr>
              <a:t>    若</a:t>
            </a:r>
            <a:r>
              <a:rPr lang="en-US" altLang="x-none" sz="2800" b="1" dirty="0"/>
              <a:t>a</a:t>
            </a:r>
            <a:r>
              <a:rPr lang="zh-CN" altLang="en-US" sz="2800" b="1" dirty="0"/>
              <a:t>失衡</a:t>
            </a:r>
            <a:r>
              <a:rPr lang="zh-CN" altLang="en-US" sz="2800" b="1" dirty="0">
                <a:latin typeface="宋体" panose="02010600030101010101" pitchFamily="2" charset="-122"/>
              </a:rPr>
              <a:t>，从</a:t>
            </a:r>
            <a:r>
              <a:rPr lang="en-US" altLang="x-none" sz="2800" b="1" dirty="0"/>
              <a:t>a</a:t>
            </a:r>
            <a:r>
              <a:rPr lang="zh-CN" altLang="en-US" sz="2800" b="1" dirty="0"/>
              <a:t>到插入点的路径上的所有结点的</a:t>
            </a:r>
            <a:r>
              <a:rPr lang="zh-CN" altLang="en-US" sz="2800" b="1" dirty="0">
                <a:solidFill>
                  <a:schemeClr val="folHlink"/>
                </a:solidFill>
              </a:rPr>
              <a:t>平衡因子</a:t>
            </a:r>
            <a:r>
              <a:rPr lang="zh-CN" altLang="en-US" sz="2800" b="1" dirty="0"/>
              <a:t>都会发生变化</a:t>
            </a:r>
            <a:r>
              <a:rPr lang="zh-CN" altLang="en-US" sz="2800" b="1" dirty="0">
                <a:latin typeface="宋体" panose="02010600030101010101" pitchFamily="2" charset="-122"/>
              </a:rPr>
              <a:t>，在该路径上还有一个结点的</a:t>
            </a:r>
            <a:r>
              <a:rPr lang="zh-CN" altLang="en-US" sz="2800" b="1" dirty="0">
                <a:solidFill>
                  <a:schemeClr val="folHlink"/>
                </a:solidFill>
                <a:latin typeface="宋体" panose="02010600030101010101" pitchFamily="2" charset="-122"/>
              </a:rPr>
              <a:t>平衡因子</a:t>
            </a:r>
            <a:r>
              <a:rPr lang="zh-CN" altLang="en-US" sz="2800" b="1" dirty="0">
                <a:latin typeface="宋体" panose="02010600030101010101" pitchFamily="2" charset="-122"/>
              </a:rPr>
              <a:t>不为</a:t>
            </a:r>
            <a:r>
              <a:rPr lang="en-US" altLang="x-none" sz="2800" b="1" dirty="0"/>
              <a:t>0</a:t>
            </a:r>
            <a:r>
              <a:rPr lang="zh-CN" altLang="en-US" sz="2800" b="1" dirty="0"/>
              <a:t>且该结点插入后没有失衡</a:t>
            </a:r>
            <a:r>
              <a:rPr lang="zh-CN" altLang="en-US" sz="2800" b="1" dirty="0">
                <a:latin typeface="宋体" panose="02010600030101010101" pitchFamily="2" charset="-122"/>
              </a:rPr>
              <a:t>，其</a:t>
            </a:r>
            <a:r>
              <a:rPr lang="zh-CN" altLang="en-US" sz="2800" b="1" dirty="0">
                <a:solidFill>
                  <a:schemeClr val="folHlink"/>
                </a:solidFill>
                <a:latin typeface="宋体" panose="02010600030101010101" pitchFamily="2" charset="-122"/>
              </a:rPr>
              <a:t>平衡因子</a:t>
            </a:r>
            <a:r>
              <a:rPr lang="zh-CN" altLang="en-US" sz="2800" b="1" dirty="0">
                <a:latin typeface="宋体" panose="02010600030101010101" pitchFamily="2" charset="-122"/>
              </a:rPr>
              <a:t>只能是由</a:t>
            </a:r>
            <a:r>
              <a:rPr lang="en-US" altLang="x-none" sz="2800" b="1" dirty="0"/>
              <a:t>1</a:t>
            </a:r>
            <a:r>
              <a:rPr lang="zh-CN" altLang="en-US" sz="2800" b="1" dirty="0"/>
              <a:t>到</a:t>
            </a:r>
            <a:r>
              <a:rPr lang="en-US" altLang="x-none" sz="2800" b="1" dirty="0"/>
              <a:t>0</a:t>
            </a:r>
            <a:r>
              <a:rPr lang="zh-CN" altLang="en-US" sz="2800" b="1" dirty="0"/>
              <a:t>或由</a:t>
            </a:r>
            <a:r>
              <a:rPr lang="en-US" altLang="x-none" sz="2800" b="1" dirty="0"/>
              <a:t>-1</a:t>
            </a:r>
            <a:r>
              <a:rPr lang="zh-CN" altLang="en-US" sz="2800" b="1" dirty="0"/>
              <a:t>到</a:t>
            </a:r>
            <a:r>
              <a:rPr lang="en-US" altLang="x-none" sz="2800" b="1" dirty="0"/>
              <a:t>0</a:t>
            </a:r>
            <a:r>
              <a:rPr lang="zh-CN" altLang="en-US" sz="2800" b="1" dirty="0">
                <a:latin typeface="宋体" panose="02010600030101010101" pitchFamily="2" charset="-122"/>
              </a:rPr>
              <a:t>，以该结点为根的子树深度不变。该结点的所有祖先结点的平衡因子也不变，更不会失衡。</a:t>
            </a:r>
            <a:endParaRPr lang="zh-CN" altLang="en-US" sz="2800" b="1" dirty="0">
              <a:latin typeface="宋体"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8737" name="文本占位符 674817"/>
          <p:cNvSpPr>
            <a:spLocks noGrp="1"/>
          </p:cNvSpPr>
          <p:nvPr>
            <p:ph idx="1"/>
          </p:nvPr>
        </p:nvSpPr>
        <p:spPr>
          <a:xfrm>
            <a:off x="1676400" y="152400"/>
            <a:ext cx="8812213" cy="5076825"/>
          </a:xfrm>
        </p:spPr>
        <p:txBody>
          <a:bodyPr anchor="t"/>
          <a:p>
            <a:pPr marL="0" indent="0">
              <a:lnSpc>
                <a:spcPct val="110000"/>
              </a:lnSpc>
              <a:buNone/>
            </a:pPr>
            <a:r>
              <a:rPr lang="en-US" altLang="x-none" sz="3600" b="1" dirty="0">
                <a:solidFill>
                  <a:schemeClr val="folHlink"/>
                </a:solidFill>
              </a:rPr>
              <a:t>1</a:t>
            </a:r>
            <a:r>
              <a:rPr lang="en-US" altLang="x-none" sz="3600" b="1" dirty="0">
                <a:solidFill>
                  <a:schemeClr val="folHlink"/>
                </a:solidFill>
                <a:latin typeface="宋体" panose="02010600030101010101" pitchFamily="2" charset="-122"/>
              </a:rPr>
              <a:t> </a:t>
            </a:r>
            <a:r>
              <a:rPr lang="zh-CN" altLang="en-US" sz="3600" b="1" dirty="0">
                <a:solidFill>
                  <a:schemeClr val="folHlink"/>
                </a:solidFill>
                <a:latin typeface="楷体_GB2312" pitchFamily="1" charset="-122"/>
                <a:ea typeface="楷体_GB2312" pitchFamily="1" charset="-122"/>
              </a:rPr>
              <a:t>算法思想</a:t>
            </a:r>
            <a:r>
              <a:rPr lang="en-US" altLang="x-none" sz="3600" b="1" dirty="0">
                <a:latin typeface="宋体" panose="02010600030101010101" pitchFamily="2" charset="-122"/>
              </a:rPr>
              <a:t>(</a:t>
            </a:r>
            <a:r>
              <a:rPr lang="zh-CN" altLang="en-US" sz="3600" b="1" dirty="0">
                <a:latin typeface="楷体_GB2312" pitchFamily="1" charset="-122"/>
                <a:ea typeface="楷体_GB2312" pitchFamily="1" charset="-122"/>
              </a:rPr>
              <a:t>插入结点的步骤</a:t>
            </a:r>
            <a:r>
              <a:rPr lang="en-US" altLang="x-none" sz="3600" b="1" dirty="0">
                <a:latin typeface="楷体_GB2312" pitchFamily="1" charset="-122"/>
                <a:ea typeface="楷体_GB2312" pitchFamily="1" charset="-122"/>
              </a:rPr>
              <a:t>)</a:t>
            </a:r>
            <a:endParaRPr lang="en-US" altLang="x-none" sz="3600" b="1" dirty="0">
              <a:latin typeface="楷体_GB2312" pitchFamily="1" charset="-122"/>
              <a:ea typeface="楷体_GB2312" pitchFamily="1" charset="-122"/>
            </a:endParaRPr>
          </a:p>
          <a:p>
            <a:pPr marL="533400" lvl="1" indent="0">
              <a:lnSpc>
                <a:spcPct val="110000"/>
              </a:lnSpc>
              <a:buNone/>
            </a:pPr>
            <a:r>
              <a:rPr lang="en-US" altLang="x-none" b="1" dirty="0"/>
              <a:t>①</a:t>
            </a:r>
            <a:r>
              <a:rPr lang="zh-CN" altLang="en-US" b="1" dirty="0">
                <a:latin typeface="宋体" panose="02010600030101010101" pitchFamily="2" charset="-122"/>
              </a:rPr>
              <a:t>：按照二叉排序树的定义，将结点</a:t>
            </a:r>
            <a:r>
              <a:rPr lang="en-US" altLang="x-none" b="1" dirty="0"/>
              <a:t>s</a:t>
            </a:r>
            <a:r>
              <a:rPr lang="zh-CN" altLang="en-US" b="1" dirty="0">
                <a:latin typeface="宋体" panose="02010600030101010101" pitchFamily="2" charset="-122"/>
              </a:rPr>
              <a:t>插入；</a:t>
            </a:r>
            <a:endParaRPr lang="zh-CN" altLang="en-US" b="1" dirty="0">
              <a:latin typeface="宋体" panose="02010600030101010101" pitchFamily="2" charset="-122"/>
            </a:endParaRPr>
          </a:p>
          <a:p>
            <a:pPr marL="533400" lvl="1" indent="0">
              <a:lnSpc>
                <a:spcPct val="110000"/>
              </a:lnSpc>
              <a:buNone/>
            </a:pPr>
            <a:r>
              <a:rPr lang="zh-CN" altLang="en-US" b="1" dirty="0"/>
              <a:t>②</a:t>
            </a:r>
            <a:r>
              <a:rPr lang="zh-CN" altLang="en-US" b="1" dirty="0">
                <a:latin typeface="宋体" panose="02010600030101010101" pitchFamily="2" charset="-122"/>
              </a:rPr>
              <a:t>：在查找结点</a:t>
            </a:r>
            <a:r>
              <a:rPr lang="en-US" altLang="x-none" b="1" dirty="0"/>
              <a:t>s</a:t>
            </a:r>
            <a:r>
              <a:rPr lang="zh-CN" altLang="en-US" b="1" dirty="0"/>
              <a:t>的插入位置的过程中</a:t>
            </a:r>
            <a:r>
              <a:rPr lang="zh-CN" altLang="en-US" b="1" dirty="0">
                <a:latin typeface="宋体" panose="02010600030101010101" pitchFamily="2" charset="-122"/>
              </a:rPr>
              <a:t>，记录离结点</a:t>
            </a:r>
            <a:r>
              <a:rPr lang="en-US" altLang="x-none" b="1" dirty="0"/>
              <a:t>s</a:t>
            </a:r>
            <a:r>
              <a:rPr lang="zh-CN" altLang="en-US" b="1" dirty="0"/>
              <a:t>最近且</a:t>
            </a:r>
            <a:r>
              <a:rPr lang="zh-CN" altLang="en-US" b="1" dirty="0">
                <a:latin typeface="宋体" panose="02010600030101010101" pitchFamily="2" charset="-122"/>
              </a:rPr>
              <a:t>平衡因子不为</a:t>
            </a:r>
            <a:r>
              <a:rPr lang="en-US" altLang="x-none" b="1" dirty="0"/>
              <a:t>0</a:t>
            </a:r>
            <a:r>
              <a:rPr lang="zh-CN" altLang="en-US" b="1" dirty="0"/>
              <a:t>的结点</a:t>
            </a:r>
            <a:r>
              <a:rPr lang="en-US" altLang="x-none" b="1" dirty="0"/>
              <a:t>a</a:t>
            </a:r>
            <a:r>
              <a:rPr lang="zh-CN" altLang="en-US" b="1" dirty="0">
                <a:latin typeface="宋体" panose="02010600030101010101" pitchFamily="2" charset="-122"/>
              </a:rPr>
              <a:t>，若该</a:t>
            </a:r>
            <a:r>
              <a:rPr lang="zh-CN" altLang="en-US" b="1" dirty="0">
                <a:solidFill>
                  <a:schemeClr val="folHlink"/>
                </a:solidFill>
                <a:latin typeface="宋体" panose="02010600030101010101" pitchFamily="2" charset="-122"/>
              </a:rPr>
              <a:t>结点不存在</a:t>
            </a:r>
            <a:r>
              <a:rPr lang="zh-CN" altLang="en-US" b="1" dirty="0">
                <a:latin typeface="宋体" panose="02010600030101010101" pitchFamily="2" charset="-122"/>
              </a:rPr>
              <a:t>，则</a:t>
            </a:r>
            <a:r>
              <a:rPr lang="zh-CN" altLang="en-US" b="1" dirty="0"/>
              <a:t>结点</a:t>
            </a:r>
            <a:r>
              <a:rPr lang="en-US" altLang="x-none" b="1" dirty="0"/>
              <a:t>a</a:t>
            </a:r>
            <a:r>
              <a:rPr lang="zh-CN" altLang="en-US" b="1" dirty="0">
                <a:latin typeface="宋体" panose="02010600030101010101" pitchFamily="2" charset="-122"/>
              </a:rPr>
              <a:t>指向根结点；</a:t>
            </a:r>
            <a:endParaRPr lang="zh-CN" altLang="en-US" b="1" dirty="0">
              <a:latin typeface="宋体" panose="02010600030101010101" pitchFamily="2" charset="-122"/>
            </a:endParaRPr>
          </a:p>
          <a:p>
            <a:pPr marL="533400" lvl="1" indent="0">
              <a:lnSpc>
                <a:spcPct val="110000"/>
              </a:lnSpc>
              <a:buNone/>
            </a:pPr>
            <a:r>
              <a:rPr lang="zh-CN" altLang="en-US" b="1" dirty="0"/>
              <a:t>③</a:t>
            </a:r>
            <a:r>
              <a:rPr lang="zh-CN" altLang="en-US" b="1" dirty="0">
                <a:latin typeface="宋体" panose="02010600030101010101" pitchFamily="2" charset="-122"/>
              </a:rPr>
              <a:t>：</a:t>
            </a:r>
            <a:r>
              <a:rPr lang="zh-CN" altLang="en-US" b="1" dirty="0"/>
              <a:t> 修改结点</a:t>
            </a:r>
            <a:r>
              <a:rPr lang="en-US" altLang="x-none" b="1" dirty="0"/>
              <a:t>a</a:t>
            </a:r>
            <a:r>
              <a:rPr lang="zh-CN" altLang="en-US" b="1" dirty="0"/>
              <a:t>到结点</a:t>
            </a:r>
            <a:r>
              <a:rPr lang="en-US" altLang="x-none" b="1" dirty="0"/>
              <a:t>s</a:t>
            </a:r>
            <a:r>
              <a:rPr lang="zh-CN" altLang="en-US" b="1" dirty="0"/>
              <a:t>路径上所有结点的</a:t>
            </a:r>
            <a:r>
              <a:rPr lang="zh-CN" altLang="en-US" b="1" dirty="0">
                <a:latin typeface="宋体" panose="02010600030101010101" pitchFamily="2" charset="-122"/>
              </a:rPr>
              <a:t>；</a:t>
            </a:r>
            <a:endParaRPr lang="zh-CN" altLang="en-US" b="1" dirty="0"/>
          </a:p>
          <a:p>
            <a:pPr marL="533400" lvl="1" indent="0">
              <a:lnSpc>
                <a:spcPct val="110000"/>
              </a:lnSpc>
              <a:buNone/>
            </a:pPr>
            <a:r>
              <a:rPr lang="zh-CN" altLang="en-US" b="1" dirty="0"/>
              <a:t>④</a:t>
            </a:r>
            <a:r>
              <a:rPr lang="zh-CN" altLang="en-US" b="1" dirty="0">
                <a:latin typeface="宋体" panose="02010600030101010101" pitchFamily="2" charset="-122"/>
              </a:rPr>
              <a:t>：判断是否产生不平衡，若不平衡，则确定旋转类型并做相应调整。</a:t>
            </a:r>
            <a:endParaRPr lang="zh-CN" altLang="en-US" b="1" dirty="0">
              <a:latin typeface="宋体" panose="02010600030101010101" pitchFamily="2" charset="-122"/>
            </a:endParaRPr>
          </a:p>
          <a:p>
            <a:pPr marL="0" indent="0">
              <a:lnSpc>
                <a:spcPct val="110000"/>
              </a:lnSpc>
              <a:spcAft>
                <a:spcPct val="20000"/>
              </a:spcAft>
              <a:buNone/>
            </a:pPr>
            <a:r>
              <a:rPr lang="en-US" altLang="x-none" sz="3600" b="1" dirty="0">
                <a:solidFill>
                  <a:schemeClr val="folHlink"/>
                </a:solidFill>
              </a:rPr>
              <a:t>2</a:t>
            </a:r>
            <a:r>
              <a:rPr lang="en-US" altLang="x-none" sz="3600" b="1" dirty="0">
                <a:solidFill>
                  <a:schemeClr val="folHlink"/>
                </a:solidFill>
                <a:latin typeface="宋体" panose="02010600030101010101" pitchFamily="2" charset="-122"/>
              </a:rPr>
              <a:t> </a:t>
            </a:r>
            <a:r>
              <a:rPr lang="zh-CN" altLang="en-US" sz="3600" b="1" dirty="0">
                <a:solidFill>
                  <a:schemeClr val="folHlink"/>
                </a:solidFill>
                <a:ea typeface="楷体_GB2312" pitchFamily="1" charset="-122"/>
              </a:rPr>
              <a:t>算法实现</a:t>
            </a:r>
            <a:endParaRPr lang="zh-CN" altLang="en-US" sz="3600" b="1" dirty="0">
              <a:solidFill>
                <a:schemeClr val="folHlink"/>
              </a:solidFill>
              <a:ea typeface="楷体_GB2312" pitchFamily="1"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9761" name="文本占位符 675841"/>
          <p:cNvSpPr>
            <a:spLocks noGrp="1"/>
          </p:cNvSpPr>
          <p:nvPr>
            <p:ph idx="1"/>
          </p:nvPr>
        </p:nvSpPr>
        <p:spPr>
          <a:xfrm>
            <a:off x="1676400" y="152400"/>
            <a:ext cx="8812213" cy="6705600"/>
          </a:xfrm>
        </p:spPr>
        <p:txBody>
          <a:bodyPr anchor="t"/>
          <a:p>
            <a:pPr marL="0" indent="0">
              <a:lnSpc>
                <a:spcPct val="110000"/>
              </a:lnSpc>
              <a:spcBef>
                <a:spcPct val="10000"/>
              </a:spcBef>
              <a:buNone/>
            </a:pPr>
            <a:r>
              <a:rPr lang="en-US" altLang="x-none" sz="2800" b="1" dirty="0"/>
              <a:t>void  Insert_BBST(BBSTNode *T, BBSTNode *S)</a:t>
            </a:r>
            <a:endParaRPr lang="en-US" altLang="x-none" sz="2800" b="1" dirty="0"/>
          </a:p>
          <a:p>
            <a:pPr marL="355600" lvl="1" indent="0">
              <a:lnSpc>
                <a:spcPct val="110000"/>
              </a:lnSpc>
              <a:spcBef>
                <a:spcPct val="10000"/>
              </a:spcBef>
              <a:buNone/>
            </a:pPr>
            <a:r>
              <a:rPr lang="en-US" altLang="x-none" b="1" dirty="0"/>
              <a:t>{   BBSTNode *f,*a,*b,*p,*q;</a:t>
            </a:r>
            <a:endParaRPr lang="en-US" altLang="x-none" b="1" dirty="0"/>
          </a:p>
          <a:p>
            <a:pPr marL="723900" lvl="2" indent="0">
              <a:lnSpc>
                <a:spcPct val="110000"/>
              </a:lnSpc>
              <a:spcBef>
                <a:spcPct val="10000"/>
              </a:spcBef>
              <a:buNone/>
            </a:pPr>
            <a:r>
              <a:rPr lang="en-US" altLang="x-none" sz="2800" b="1" dirty="0"/>
              <a:t>if  (T==NULL)  {   T=S ; T-&gt;Bfactor=1 ; return ;  }</a:t>
            </a:r>
            <a:endParaRPr lang="en-US" altLang="x-none" sz="2800" b="1" dirty="0"/>
          </a:p>
          <a:p>
            <a:pPr marL="723900" lvl="2" indent="0">
              <a:lnSpc>
                <a:spcPct val="110000"/>
              </a:lnSpc>
              <a:spcBef>
                <a:spcPct val="10000"/>
              </a:spcBef>
              <a:buNone/>
            </a:pPr>
            <a:r>
              <a:rPr lang="en-US" altLang="x-none" sz="2800" b="1" dirty="0"/>
              <a:t>a=p=T ;     </a:t>
            </a:r>
            <a:r>
              <a:rPr lang="en-US" altLang="x-none" b="1" dirty="0"/>
              <a:t>/* a</a:t>
            </a:r>
            <a:r>
              <a:rPr lang="zh-CN" altLang="en-US" b="1" dirty="0"/>
              <a:t>指向离</a:t>
            </a:r>
            <a:r>
              <a:rPr lang="en-US" altLang="x-none" b="1" dirty="0"/>
              <a:t>s</a:t>
            </a:r>
            <a:r>
              <a:rPr lang="zh-CN" altLang="en-US" b="1" dirty="0"/>
              <a:t>最近且</a:t>
            </a:r>
            <a:r>
              <a:rPr lang="zh-CN" altLang="en-US" b="1" dirty="0">
                <a:latin typeface="宋体" panose="02010600030101010101" pitchFamily="2" charset="-122"/>
              </a:rPr>
              <a:t>平衡因子不为</a:t>
            </a:r>
            <a:r>
              <a:rPr lang="en-US" altLang="x-none" b="1" dirty="0"/>
              <a:t>0</a:t>
            </a:r>
            <a:r>
              <a:rPr lang="zh-CN" altLang="en-US" b="1" dirty="0"/>
              <a:t>的结点 *</a:t>
            </a:r>
            <a:r>
              <a:rPr lang="en-US" altLang="x-none" b="1" dirty="0"/>
              <a:t>/</a:t>
            </a:r>
            <a:endParaRPr lang="en-US" altLang="x-none" b="1" dirty="0"/>
          </a:p>
          <a:p>
            <a:pPr marL="723900" lvl="2" indent="0">
              <a:lnSpc>
                <a:spcPct val="110000"/>
              </a:lnSpc>
              <a:spcBef>
                <a:spcPct val="10000"/>
              </a:spcBef>
              <a:buNone/>
            </a:pPr>
            <a:r>
              <a:rPr lang="en-US" altLang="x-none" sz="2800" b="1" dirty="0"/>
              <a:t>f=q=NULL ;       </a:t>
            </a:r>
            <a:r>
              <a:rPr lang="en-US" altLang="x-none" b="1" dirty="0"/>
              <a:t>/*   f</a:t>
            </a:r>
            <a:r>
              <a:rPr lang="zh-CN" altLang="en-US" b="1" dirty="0"/>
              <a:t>指向</a:t>
            </a:r>
            <a:r>
              <a:rPr lang="en-US" altLang="x-none" b="1" dirty="0"/>
              <a:t>a</a:t>
            </a:r>
            <a:r>
              <a:rPr lang="zh-CN" altLang="en-US" b="1" dirty="0"/>
              <a:t>的父结点</a:t>
            </a:r>
            <a:r>
              <a:rPr lang="en-US" altLang="x-none" b="1" dirty="0"/>
              <a:t>,q</a:t>
            </a:r>
            <a:r>
              <a:rPr lang="zh-CN" altLang="en-US" b="1" dirty="0"/>
              <a:t>指向</a:t>
            </a:r>
            <a:r>
              <a:rPr lang="en-US" altLang="x-none" b="1" dirty="0"/>
              <a:t>p</a:t>
            </a:r>
            <a:r>
              <a:rPr lang="zh-CN" altLang="en-US" b="1" dirty="0"/>
              <a:t>父结点   *</a:t>
            </a:r>
            <a:r>
              <a:rPr lang="en-US" altLang="x-none" b="1" dirty="0"/>
              <a:t>/ </a:t>
            </a:r>
            <a:endParaRPr lang="en-US" altLang="x-none" b="1" dirty="0"/>
          </a:p>
          <a:p>
            <a:pPr marL="723900" lvl="2" indent="0">
              <a:lnSpc>
                <a:spcPct val="110000"/>
              </a:lnSpc>
              <a:spcBef>
                <a:spcPct val="10000"/>
              </a:spcBef>
              <a:buNone/>
            </a:pPr>
            <a:r>
              <a:rPr lang="en-US" altLang="x-none" sz="2800" b="1" dirty="0"/>
              <a:t>while (p!=NULL)</a:t>
            </a:r>
            <a:endParaRPr lang="en-US" altLang="x-none" sz="2800" b="1" dirty="0"/>
          </a:p>
          <a:p>
            <a:pPr marL="1079500" lvl="3" indent="0">
              <a:lnSpc>
                <a:spcPct val="110000"/>
              </a:lnSpc>
              <a:spcBef>
                <a:spcPct val="10000"/>
              </a:spcBef>
              <a:buNone/>
            </a:pPr>
            <a:r>
              <a:rPr lang="en-US" altLang="x-none" sz="2800" b="1" dirty="0"/>
              <a:t>{  if (EQ(S-&gt;key, p-&gt;key) )  return ;    </a:t>
            </a:r>
            <a:r>
              <a:rPr lang="en-US" altLang="x-none" sz="2400" b="1" dirty="0"/>
              <a:t>/*  </a:t>
            </a:r>
            <a:r>
              <a:rPr lang="zh-CN" altLang="en-US" sz="2400" b="1" dirty="0"/>
              <a:t>结点已存在  *</a:t>
            </a:r>
            <a:r>
              <a:rPr lang="en-US" altLang="x-none" sz="2400" b="1" dirty="0"/>
              <a:t>/</a:t>
            </a:r>
            <a:endParaRPr lang="en-US" altLang="x-none" sz="2400" b="1" dirty="0"/>
          </a:p>
          <a:p>
            <a:pPr marL="1435100" lvl="4" indent="0">
              <a:lnSpc>
                <a:spcPct val="110000"/>
              </a:lnSpc>
              <a:spcBef>
                <a:spcPct val="10000"/>
              </a:spcBef>
              <a:buNone/>
            </a:pPr>
            <a:r>
              <a:rPr lang="en-US" altLang="x-none" sz="2800" b="1" dirty="0"/>
              <a:t>if (p-&gt;Bfactor!=0)  {  a=p ; f=q ;  }</a:t>
            </a:r>
            <a:endParaRPr lang="en-US" altLang="x-none" sz="2800" b="1" dirty="0"/>
          </a:p>
          <a:p>
            <a:pPr marL="1435100" lvl="4" indent="0">
              <a:lnSpc>
                <a:spcPct val="110000"/>
              </a:lnSpc>
              <a:spcBef>
                <a:spcPct val="10000"/>
              </a:spcBef>
              <a:buNone/>
            </a:pPr>
            <a:r>
              <a:rPr lang="en-US" altLang="x-none" sz="2800" b="1" dirty="0"/>
              <a:t>q=p ;</a:t>
            </a:r>
            <a:endParaRPr lang="en-US" altLang="x-none" sz="2800" b="1" dirty="0"/>
          </a:p>
          <a:p>
            <a:pPr marL="1435100" lvl="4" indent="0">
              <a:lnSpc>
                <a:spcPct val="110000"/>
              </a:lnSpc>
              <a:spcBef>
                <a:spcPct val="10000"/>
              </a:spcBef>
              <a:buNone/>
            </a:pPr>
            <a:r>
              <a:rPr lang="en-US" altLang="x-none" sz="2800" b="1" dirty="0"/>
              <a:t>if (LT(S-&gt;key, p-&gt;key) )  p=p-&gt;Lchild ; </a:t>
            </a:r>
            <a:endParaRPr lang="en-US" altLang="x-none" sz="2800" b="1" dirty="0"/>
          </a:p>
          <a:p>
            <a:pPr marL="1435100" lvl="4" indent="0">
              <a:lnSpc>
                <a:spcPct val="110000"/>
              </a:lnSpc>
              <a:spcBef>
                <a:spcPct val="10000"/>
              </a:spcBef>
              <a:buNone/>
            </a:pPr>
            <a:r>
              <a:rPr lang="en-US" altLang="x-none" sz="2800" b="1" dirty="0"/>
              <a:t>else p=p-&gt;Rchild ;     </a:t>
            </a:r>
            <a:r>
              <a:rPr lang="en-US" altLang="x-none" sz="2400" b="1" dirty="0"/>
              <a:t>/*  </a:t>
            </a:r>
            <a:r>
              <a:rPr lang="zh-CN" altLang="en-US" sz="2400" b="1" dirty="0"/>
              <a:t>在右子树中搜索  *</a:t>
            </a:r>
            <a:r>
              <a:rPr lang="en-US" altLang="x-none" sz="2400" b="1" dirty="0"/>
              <a:t>/</a:t>
            </a:r>
            <a:endParaRPr lang="en-US" altLang="x-none" sz="2400" b="1" dirty="0"/>
          </a:p>
          <a:p>
            <a:pPr marL="1079500" lvl="3" indent="0">
              <a:lnSpc>
                <a:spcPct val="110000"/>
              </a:lnSpc>
              <a:spcBef>
                <a:spcPct val="10000"/>
              </a:spcBef>
              <a:buNone/>
            </a:pPr>
            <a:r>
              <a:rPr lang="en-US" altLang="x-none" sz="2800" b="1" dirty="0"/>
              <a:t>}     </a:t>
            </a:r>
            <a:r>
              <a:rPr lang="en-US" altLang="x-none" sz="2400" b="1" dirty="0"/>
              <a:t>/*  </a:t>
            </a:r>
            <a:r>
              <a:rPr lang="zh-CN" altLang="en-US" sz="2400" b="1" dirty="0"/>
              <a:t>找插入位置  *</a:t>
            </a:r>
            <a:r>
              <a:rPr lang="en-US" altLang="x-none" sz="2400" b="1" dirty="0"/>
              <a:t>/</a:t>
            </a:r>
            <a:endParaRPr lang="en-US" altLang="x-none" sz="2400" b="1"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0785" name="文本占位符 676865"/>
          <p:cNvSpPr>
            <a:spLocks noGrp="1"/>
          </p:cNvSpPr>
          <p:nvPr>
            <p:ph idx="1"/>
          </p:nvPr>
        </p:nvSpPr>
        <p:spPr>
          <a:xfrm>
            <a:off x="1676400" y="152400"/>
            <a:ext cx="8812213" cy="6229350"/>
          </a:xfrm>
        </p:spPr>
        <p:txBody>
          <a:bodyPr anchor="t"/>
          <a:p>
            <a:pPr marL="723900" lvl="2" indent="0">
              <a:lnSpc>
                <a:spcPct val="110000"/>
              </a:lnSpc>
              <a:spcBef>
                <a:spcPct val="10000"/>
              </a:spcBef>
              <a:buNone/>
            </a:pPr>
            <a:r>
              <a:rPr lang="en-US" altLang="x-none" sz="2800" b="1" dirty="0"/>
              <a:t>if (LT(S-&gt;key,p-&gt;key))  q-&gt;Lchild=S ;</a:t>
            </a:r>
            <a:r>
              <a:rPr lang="en-US" altLang="x-none" b="1" dirty="0"/>
              <a:t>/*  s</a:t>
            </a:r>
            <a:r>
              <a:rPr lang="zh-CN" altLang="en-US" b="1" dirty="0"/>
              <a:t>为左孩子  *</a:t>
            </a:r>
            <a:r>
              <a:rPr lang="en-US" altLang="x-none" b="1" dirty="0"/>
              <a:t>/</a:t>
            </a:r>
            <a:endParaRPr lang="en-US" altLang="x-none" b="1" dirty="0"/>
          </a:p>
          <a:p>
            <a:pPr marL="723900" lvl="2" indent="0">
              <a:lnSpc>
                <a:spcPct val="110000"/>
              </a:lnSpc>
              <a:spcBef>
                <a:spcPct val="10000"/>
              </a:spcBef>
              <a:buNone/>
            </a:pPr>
            <a:r>
              <a:rPr lang="en-US" altLang="x-none" sz="2800" b="1" dirty="0"/>
              <a:t>else   q-&gt;Rchild=S ;      </a:t>
            </a:r>
            <a:r>
              <a:rPr lang="en-US" altLang="x-none" b="1" dirty="0"/>
              <a:t>/*  s</a:t>
            </a:r>
            <a:r>
              <a:rPr lang="zh-CN" altLang="en-US" b="1" dirty="0"/>
              <a:t>插入为</a:t>
            </a:r>
            <a:r>
              <a:rPr lang="en-US" altLang="x-none" b="1" dirty="0"/>
              <a:t>q</a:t>
            </a:r>
            <a:r>
              <a:rPr lang="zh-CN" altLang="en-US" b="1" dirty="0"/>
              <a:t>的右孩子  *</a:t>
            </a:r>
            <a:r>
              <a:rPr lang="en-US" altLang="x-none" b="1" dirty="0"/>
              <a:t>/</a:t>
            </a:r>
            <a:endParaRPr lang="en-US" altLang="x-none" b="1" dirty="0"/>
          </a:p>
          <a:p>
            <a:pPr marL="723900" lvl="2" indent="0">
              <a:lnSpc>
                <a:spcPct val="110000"/>
              </a:lnSpc>
              <a:spcBef>
                <a:spcPct val="10000"/>
              </a:spcBef>
              <a:buNone/>
            </a:pPr>
            <a:r>
              <a:rPr lang="en-US" altLang="x-none" sz="2800" b="1" dirty="0"/>
              <a:t>p=a ;</a:t>
            </a:r>
            <a:endParaRPr lang="en-US" altLang="x-none" sz="2800" b="1" dirty="0"/>
          </a:p>
          <a:p>
            <a:pPr marL="723900" lvl="2" indent="0">
              <a:lnSpc>
                <a:spcPct val="110000"/>
              </a:lnSpc>
              <a:spcBef>
                <a:spcPct val="10000"/>
              </a:spcBef>
              <a:buNone/>
            </a:pPr>
            <a:r>
              <a:rPr lang="en-US" altLang="x-none" sz="2800" b="1" dirty="0"/>
              <a:t>while (p!=S)</a:t>
            </a:r>
            <a:endParaRPr lang="en-US" altLang="x-none" sz="2800" b="1" dirty="0"/>
          </a:p>
          <a:p>
            <a:pPr marL="1079500" lvl="3" indent="0">
              <a:lnSpc>
                <a:spcPct val="110000"/>
              </a:lnSpc>
              <a:spcBef>
                <a:spcPct val="10000"/>
              </a:spcBef>
              <a:buNone/>
            </a:pPr>
            <a:r>
              <a:rPr lang="en-US" altLang="x-none" sz="2800" b="1" dirty="0"/>
              <a:t>{   if (LT(S-&gt;key, p-&gt;key) )</a:t>
            </a:r>
            <a:endParaRPr lang="en-US" altLang="x-none" sz="2800" b="1" dirty="0"/>
          </a:p>
          <a:p>
            <a:pPr marL="1435100" lvl="4" indent="0">
              <a:lnSpc>
                <a:spcPct val="110000"/>
              </a:lnSpc>
              <a:spcBef>
                <a:spcPct val="10000"/>
              </a:spcBef>
              <a:buNone/>
            </a:pPr>
            <a:r>
              <a:rPr lang="en-US" altLang="x-none" sz="2800" b="1" dirty="0"/>
              <a:t>    {   p-&gt;Bfactor++ ;  p=p-&gt;Lchild ;   }</a:t>
            </a:r>
            <a:endParaRPr lang="en-US" altLang="x-none" sz="2800" b="1" dirty="0"/>
          </a:p>
          <a:p>
            <a:pPr marL="1435100" lvl="4" indent="0">
              <a:lnSpc>
                <a:spcPct val="110000"/>
              </a:lnSpc>
              <a:spcBef>
                <a:spcPct val="10000"/>
              </a:spcBef>
              <a:buNone/>
            </a:pPr>
            <a:r>
              <a:rPr lang="en-US" altLang="x-none" sz="2800" b="1" dirty="0"/>
              <a:t>else {   p-&gt;Bfactor-- ; p=p-&gt;Rchild ;  }</a:t>
            </a:r>
            <a:endParaRPr lang="en-US" altLang="x-none" sz="2800" b="1" dirty="0"/>
          </a:p>
          <a:p>
            <a:pPr marL="1079500" lvl="3" indent="0">
              <a:lnSpc>
                <a:spcPct val="110000"/>
              </a:lnSpc>
              <a:spcBef>
                <a:spcPct val="10000"/>
              </a:spcBef>
              <a:buNone/>
            </a:pPr>
            <a:r>
              <a:rPr lang="en-US" altLang="x-none" sz="2800" b="1" dirty="0"/>
              <a:t>}     </a:t>
            </a:r>
            <a:r>
              <a:rPr lang="en-US" altLang="x-none" sz="2400" b="1" dirty="0"/>
              <a:t>/*  </a:t>
            </a:r>
            <a:r>
              <a:rPr lang="zh-CN" altLang="en-US" sz="2400" b="1" dirty="0"/>
              <a:t>插入到左子树</a:t>
            </a:r>
            <a:r>
              <a:rPr lang="en-US" altLang="x-none" sz="2400" b="1" dirty="0"/>
              <a:t>,</a:t>
            </a:r>
            <a:r>
              <a:rPr lang="zh-CN" altLang="en-US" sz="2400" b="1" dirty="0"/>
              <a:t>平衡因子加</a:t>
            </a:r>
            <a:r>
              <a:rPr lang="en-US" altLang="x-none" sz="2400" b="1" dirty="0"/>
              <a:t>1,</a:t>
            </a:r>
            <a:r>
              <a:rPr lang="zh-CN" altLang="en-US" sz="2400" b="1" dirty="0"/>
              <a:t>插入到左子树</a:t>
            </a:r>
            <a:r>
              <a:rPr lang="en-US" altLang="x-none" sz="2400" b="1" dirty="0"/>
              <a:t>,</a:t>
            </a:r>
            <a:r>
              <a:rPr lang="zh-CN" altLang="en-US" sz="2400" b="1" dirty="0"/>
              <a:t>减</a:t>
            </a:r>
            <a:r>
              <a:rPr lang="en-US" altLang="x-none" sz="2400" b="1" dirty="0"/>
              <a:t>1  */</a:t>
            </a:r>
            <a:endParaRPr lang="en-US" altLang="x-none" sz="2400" b="1" dirty="0"/>
          </a:p>
          <a:p>
            <a:pPr marL="723900" lvl="2" indent="0">
              <a:lnSpc>
                <a:spcPct val="110000"/>
              </a:lnSpc>
              <a:spcBef>
                <a:spcPct val="10000"/>
              </a:spcBef>
              <a:buNone/>
            </a:pPr>
            <a:r>
              <a:rPr lang="en-US" altLang="x-none" sz="2800" b="1" dirty="0"/>
              <a:t>if (a-&gt;Bfactor&gt;-2&amp;&amp; a-&gt;Bfactor&lt;2)</a:t>
            </a:r>
            <a:endParaRPr lang="en-US" altLang="x-none" sz="2800" b="1" dirty="0"/>
          </a:p>
          <a:p>
            <a:pPr marL="1079500" lvl="3" indent="0">
              <a:lnSpc>
                <a:spcPct val="110000"/>
              </a:lnSpc>
              <a:spcBef>
                <a:spcPct val="10000"/>
              </a:spcBef>
              <a:buNone/>
            </a:pPr>
            <a:r>
              <a:rPr lang="en-US" altLang="x-none" sz="2800" b="1" dirty="0"/>
              <a:t>return ;   </a:t>
            </a:r>
            <a:r>
              <a:rPr lang="en-US" altLang="x-none" sz="2400" b="1" dirty="0"/>
              <a:t>/*   </a:t>
            </a:r>
            <a:r>
              <a:rPr lang="zh-CN" altLang="en-US" sz="2400" b="1" dirty="0"/>
              <a:t>未失去平衡</a:t>
            </a:r>
            <a:r>
              <a:rPr lang="en-US" altLang="x-none" sz="2400" b="1" dirty="0"/>
              <a:t>,</a:t>
            </a:r>
            <a:r>
              <a:rPr lang="zh-CN" altLang="en-US" sz="2400" b="1" dirty="0"/>
              <a:t>不做调整  *</a:t>
            </a:r>
            <a:r>
              <a:rPr lang="en-US" altLang="x-none" sz="2400" b="1" dirty="0"/>
              <a:t>/</a:t>
            </a:r>
            <a:endParaRPr lang="en-US" altLang="x-none" sz="2400" b="1" dirty="0"/>
          </a:p>
          <a:p>
            <a:pPr marL="723900" lvl="2" indent="0">
              <a:lnSpc>
                <a:spcPct val="110000"/>
              </a:lnSpc>
              <a:spcBef>
                <a:spcPct val="10000"/>
              </a:spcBef>
              <a:buNone/>
            </a:pPr>
            <a:r>
              <a:rPr lang="en-US" altLang="x-none" sz="2800" b="1" dirty="0"/>
              <a:t>if (a-&gt;Bfactor==2)</a:t>
            </a:r>
            <a:endParaRPr lang="en-US" altLang="x-none" sz="2800" b="1" dirty="0"/>
          </a:p>
          <a:p>
            <a:pPr marL="1079500" lvl="3" indent="0">
              <a:lnSpc>
                <a:spcPct val="110000"/>
              </a:lnSpc>
              <a:spcBef>
                <a:spcPct val="10000"/>
              </a:spcBef>
              <a:buNone/>
            </a:pPr>
            <a:r>
              <a:rPr lang="en-US" altLang="x-none" sz="2800" b="1" dirty="0"/>
              <a:t>{   b=a-&gt;Lchild ;</a:t>
            </a:r>
            <a:endParaRPr lang="en-US" altLang="x-none" sz="28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3378" name="标题 613377"/>
          <p:cNvSpPr>
            <a:spLocks noGrp="1"/>
          </p:cNvSpPr>
          <p:nvPr>
            <p:ph type="title"/>
          </p:nvPr>
        </p:nvSpPr>
        <p:spPr>
          <a:xfrm>
            <a:off x="2644775" y="147638"/>
            <a:ext cx="5538788" cy="904875"/>
          </a:xfrm>
        </p:spPr>
        <p:txBody>
          <a:bodyPr lIns="92075" tIns="46038" rIns="92075" bIns="46038" anchor="ctr"/>
          <a:p>
            <a:pPr fontAlgn="base"/>
            <a:r>
              <a:rPr lang="en-US" altLang="x-none" sz="5400" b="1" strike="noStrike" noProof="1" dirty="0">
                <a:latin typeface="Times New Roman" panose="02020603050405020304" pitchFamily="2" charset="0"/>
              </a:rPr>
              <a:t>9. 2</a:t>
            </a:r>
            <a:r>
              <a:rPr lang="en-US" altLang="x-none" sz="5400" b="1" strike="noStrike" noProof="1" dirty="0"/>
              <a:t>   </a:t>
            </a:r>
            <a:r>
              <a:rPr lang="zh-CN" altLang="en-US" sz="5400" b="1" strike="noStrike" noProof="1" dirty="0">
                <a:ea typeface="楷体_GB2312" pitchFamily="1" charset="-122"/>
              </a:rPr>
              <a:t>静态查找</a:t>
            </a:r>
            <a:endParaRPr lang="zh-CN" altLang="en-US" sz="5400" b="1" strike="noStrike" noProof="1" dirty="0">
              <a:ea typeface="楷体_GB2312" pitchFamily="1" charset="-122"/>
            </a:endParaRPr>
          </a:p>
        </p:txBody>
      </p:sp>
      <p:sp>
        <p:nvSpPr>
          <p:cNvPr id="567298" name="矩形 613378"/>
          <p:cNvSpPr/>
          <p:nvPr/>
        </p:nvSpPr>
        <p:spPr>
          <a:xfrm>
            <a:off x="1676400" y="1196975"/>
            <a:ext cx="8812213" cy="5516880"/>
          </a:xfrm>
          <a:prstGeom prst="rect">
            <a:avLst/>
          </a:prstGeom>
          <a:noFill/>
          <a:ln w="9525">
            <a:noFill/>
          </a:ln>
        </p:spPr>
        <p:txBody>
          <a:bodyPr lIns="92075" tIns="46038" rIns="92075" bIns="46038" anchor="t">
            <a:spAutoFit/>
          </a:bodyPr>
          <a:p>
            <a:pPr eaLnBrk="0" hangingPunct="0">
              <a:lnSpc>
                <a:spcPct val="110000"/>
              </a:lnSpc>
              <a:spcBef>
                <a:spcPct val="20000"/>
              </a:spcBef>
            </a:pPr>
            <a:r>
              <a:rPr lang="zh-CN" altLang="en-US" sz="2800"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静态查找表的抽象数据类型定义如下：</a:t>
            </a:r>
            <a:endParaRPr lang="zh-CN" altLang="en-US" sz="2800" b="1" dirty="0">
              <a:latin typeface="Times New Roman" panose="02020603050405020304" pitchFamily="2" charset="0"/>
              <a:ea typeface="宋体" panose="02010600030101010101" pitchFamily="2" charset="-122"/>
            </a:endParaRPr>
          </a:p>
          <a:p>
            <a:pPr eaLnBrk="0" hangingPunct="0">
              <a:lnSpc>
                <a:spcPct val="110000"/>
              </a:lnSpc>
              <a:spcBef>
                <a:spcPct val="20000"/>
              </a:spcBef>
            </a:pPr>
            <a:r>
              <a:rPr lang="en-US" altLang="x-none" sz="2800" b="1" dirty="0">
                <a:latin typeface="Times New Roman" panose="02020603050405020304" pitchFamily="2" charset="0"/>
                <a:ea typeface="宋体" panose="02010600030101010101" pitchFamily="2" charset="-122"/>
              </a:rPr>
              <a:t>ADT Static_SearchTable{</a:t>
            </a:r>
            <a:endParaRPr lang="en-US" altLang="x-none" sz="2800" b="1" dirty="0">
              <a:latin typeface="Times New Roman" panose="02020603050405020304" pitchFamily="2" charset="0"/>
              <a:ea typeface="宋体" panose="02010600030101010101" pitchFamily="2" charset="-122"/>
            </a:endParaRPr>
          </a:p>
          <a:p>
            <a:pPr marL="444500" lvl="1" indent="0" eaLnBrk="0" hangingPunct="0">
              <a:lnSpc>
                <a:spcPct val="110000"/>
              </a:lnSpc>
              <a:spcBef>
                <a:spcPct val="20000"/>
              </a:spcBef>
            </a:pPr>
            <a:r>
              <a:rPr lang="zh-CN" altLang="en-US" sz="2800" b="1" dirty="0">
                <a:latin typeface="Times New Roman" panose="02020603050405020304" pitchFamily="2" charset="0"/>
                <a:ea typeface="宋体" panose="02010600030101010101" pitchFamily="2" charset="-122"/>
              </a:rPr>
              <a:t>数据对象</a:t>
            </a:r>
            <a:r>
              <a:rPr lang="en-US" altLang="x-none" sz="2800" b="1" dirty="0">
                <a:latin typeface="Times New Roman" panose="02020603050405020304" pitchFamily="2" charset="0"/>
                <a:ea typeface="宋体" panose="02010600030101010101" pitchFamily="2" charset="-122"/>
              </a:rPr>
              <a:t>D</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D</a:t>
            </a:r>
            <a:r>
              <a:rPr lang="zh-CN" altLang="en-US" sz="2800" b="1" dirty="0">
                <a:latin typeface="Times New Roman" panose="02020603050405020304" pitchFamily="2" charset="0"/>
                <a:ea typeface="宋体" panose="02010600030101010101" pitchFamily="2" charset="-122"/>
              </a:rPr>
              <a:t>是具有相同特性的数据元素的集合，</a:t>
            </a:r>
            <a:endParaRPr lang="zh-CN" altLang="en-US" sz="2800" b="1" dirty="0">
              <a:latin typeface="Times New Roman" panose="02020603050405020304" pitchFamily="2" charset="0"/>
              <a:ea typeface="宋体" panose="02010600030101010101" pitchFamily="2" charset="-122"/>
            </a:endParaRPr>
          </a:p>
          <a:p>
            <a:pPr eaLnBrk="0" hangingPunct="0">
              <a:lnSpc>
                <a:spcPct val="110000"/>
              </a:lnSpc>
              <a:spcBef>
                <a:spcPct val="20000"/>
              </a:spcBef>
            </a:pPr>
            <a:r>
              <a:rPr lang="zh-CN" altLang="en-US" sz="2800" b="1" dirty="0">
                <a:latin typeface="Times New Roman" panose="02020603050405020304" pitchFamily="2" charset="0"/>
                <a:ea typeface="宋体" panose="02010600030101010101" pitchFamily="2" charset="-122"/>
              </a:rPr>
              <a:t>                            各个数据元素有唯一标识的关键字</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marL="444500" lvl="1" indent="0" eaLnBrk="0" hangingPunct="0">
              <a:lnSpc>
                <a:spcPct val="110000"/>
              </a:lnSpc>
              <a:spcBef>
                <a:spcPct val="20000"/>
              </a:spcBef>
            </a:pPr>
            <a:r>
              <a:rPr lang="zh-CN" altLang="en-US" sz="2800" b="1" dirty="0">
                <a:latin typeface="Times New Roman" panose="02020603050405020304" pitchFamily="2" charset="0"/>
                <a:ea typeface="宋体" panose="02010600030101010101" pitchFamily="2" charset="-122"/>
              </a:rPr>
              <a:t>数据关系</a:t>
            </a:r>
            <a:r>
              <a:rPr lang="en-US" altLang="x-none" sz="2800" b="1" dirty="0">
                <a:latin typeface="Times New Roman" panose="02020603050405020304" pitchFamily="2" charset="0"/>
                <a:ea typeface="宋体" panose="02010600030101010101" pitchFamily="2" charset="-122"/>
              </a:rPr>
              <a:t>R</a:t>
            </a:r>
            <a:r>
              <a:rPr lang="zh-CN" altLang="en-US" sz="2800" b="1" dirty="0">
                <a:latin typeface="Times New Roman" panose="02020603050405020304" pitchFamily="2" charset="0"/>
                <a:ea typeface="宋体" panose="02010600030101010101" pitchFamily="2" charset="-122"/>
              </a:rPr>
              <a:t>：数据元素同属于一个集合</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marL="444500" lvl="1" indent="0" eaLnBrk="0" hangingPunct="0">
              <a:lnSpc>
                <a:spcPct val="110000"/>
              </a:lnSpc>
              <a:spcBef>
                <a:spcPct val="20000"/>
              </a:spcBef>
            </a:pPr>
            <a:r>
              <a:rPr lang="zh-CN" altLang="en-US" sz="2800" b="1" dirty="0">
                <a:latin typeface="Times New Roman" panose="02020603050405020304" pitchFamily="2" charset="0"/>
                <a:ea typeface="宋体" panose="02010600030101010101" pitchFamily="2" charset="-122"/>
              </a:rPr>
              <a:t>基本操作</a:t>
            </a:r>
            <a:r>
              <a:rPr lang="en-US" altLang="x-none" sz="2800" b="1" dirty="0">
                <a:latin typeface="Times New Roman" panose="02020603050405020304" pitchFamily="2" charset="0"/>
                <a:ea typeface="宋体" panose="02010600030101010101" pitchFamily="2" charset="-122"/>
              </a:rPr>
              <a:t>P</a:t>
            </a:r>
            <a:r>
              <a:rPr lang="zh-CN" altLang="en-US" sz="2800" b="1" dirty="0">
                <a:latin typeface="Times New Roman" panose="02020603050405020304" pitchFamily="2" charset="0"/>
                <a:ea typeface="宋体" panose="02010600030101010101" pitchFamily="2" charset="-122"/>
              </a:rPr>
              <a:t>： </a:t>
            </a:r>
            <a:endParaRPr lang="zh-CN" altLang="en-US" sz="2800" b="1" dirty="0">
              <a:latin typeface="Times New Roman" panose="02020603050405020304" pitchFamily="2" charset="0"/>
              <a:ea typeface="宋体" panose="02010600030101010101" pitchFamily="2" charset="-122"/>
            </a:endParaRPr>
          </a:p>
          <a:p>
            <a:pPr marL="444500" lvl="1" indent="0" eaLnBrk="0" hangingPunct="0">
              <a:lnSpc>
                <a:spcPct val="110000"/>
              </a:lnSpc>
              <a:spcBef>
                <a:spcPct val="20000"/>
              </a:spcBef>
            </a:pPr>
            <a:r>
              <a:rPr lang="zh-CN" altLang="en-US" sz="2800" b="1" dirty="0">
                <a:latin typeface="Times New Roman" panose="02020603050405020304" pitchFamily="2" charset="0"/>
                <a:ea typeface="宋体" panose="02010600030101010101" pitchFamily="2" charset="-122"/>
              </a:rPr>
              <a:t>┇</a:t>
            </a:r>
            <a:endParaRPr lang="zh-CN" altLang="en-US" sz="2400" b="1" dirty="0">
              <a:latin typeface="Times New Roman" panose="02020603050405020304" pitchFamily="2" charset="0"/>
              <a:ea typeface="宋体" panose="02010600030101010101" pitchFamily="2" charset="-122"/>
            </a:endParaRPr>
          </a:p>
          <a:p>
            <a:pPr eaLnBrk="0" hangingPunct="0">
              <a:lnSpc>
                <a:spcPct val="110000"/>
              </a:lnSpc>
              <a:spcBef>
                <a:spcPct val="20000"/>
              </a:spcBef>
            </a:pPr>
            <a:r>
              <a:rPr lang="en-US" altLang="x-none" sz="2800" b="1" dirty="0">
                <a:latin typeface="Times New Roman" panose="02020603050405020304" pitchFamily="2" charset="0"/>
                <a:ea typeface="宋体" panose="02010600030101010101" pitchFamily="2" charset="-122"/>
              </a:rPr>
              <a:t>} ADT Static_SearchTable </a:t>
            </a:r>
            <a:r>
              <a:rPr lang="zh-CN" altLang="en-US" sz="2800" b="1" dirty="0">
                <a:latin typeface="Times New Roman" panose="02020603050405020304" pitchFamily="2" charset="0"/>
                <a:ea typeface="宋体" panose="02010600030101010101" pitchFamily="2" charset="-122"/>
              </a:rPr>
              <a:t>详见</a:t>
            </a:r>
            <a:r>
              <a:rPr lang="en-US" altLang="x-none" sz="2800" b="1" dirty="0">
                <a:latin typeface="Times New Roman" panose="02020603050405020304" pitchFamily="2" charset="0"/>
                <a:ea typeface="宋体" panose="02010600030101010101" pitchFamily="2" charset="-122"/>
              </a:rPr>
              <a:t>p</a:t>
            </a:r>
            <a:r>
              <a:rPr lang="en-US" altLang="x-none" sz="2800" b="1" baseline="-25000" dirty="0">
                <a:latin typeface="Times New Roman" panose="02020603050405020304" pitchFamily="2" charset="0"/>
                <a:ea typeface="宋体" panose="02010600030101010101" pitchFamily="2" charset="-122"/>
              </a:rPr>
              <a:t>216 </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eaLnBrk="0" hangingPunct="0">
              <a:lnSpc>
                <a:spcPct val="110000"/>
              </a:lnSpc>
              <a:spcBef>
                <a:spcPct val="20000"/>
              </a:spcBef>
            </a:pPr>
            <a:r>
              <a:rPr lang="zh-CN" altLang="en-US" sz="2800" b="1" dirty="0">
                <a:latin typeface="Times New Roman" panose="02020603050405020304" pitchFamily="2" charset="0"/>
                <a:ea typeface="宋体" panose="02010600030101010101" pitchFamily="2" charset="-122"/>
              </a:rPr>
              <a:t>        线性表是查找表最简单的一种组织方式，本节介绍几种主要的关于顺序存储结构的查找方法。</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1809" name="文本占位符 677889"/>
          <p:cNvSpPr>
            <a:spLocks noGrp="1"/>
          </p:cNvSpPr>
          <p:nvPr>
            <p:ph idx="1"/>
          </p:nvPr>
        </p:nvSpPr>
        <p:spPr>
          <a:xfrm>
            <a:off x="1676400" y="152400"/>
            <a:ext cx="8812213" cy="6516688"/>
          </a:xfrm>
        </p:spPr>
        <p:txBody>
          <a:bodyPr anchor="t"/>
          <a:p>
            <a:pPr marL="1435100" lvl="4" indent="0">
              <a:lnSpc>
                <a:spcPct val="110000"/>
              </a:lnSpc>
              <a:buNone/>
            </a:pPr>
            <a:r>
              <a:rPr lang="en-US" altLang="x-none" sz="2800" b="1" dirty="0"/>
              <a:t>if (b-&gt;Bfactor==1)    p=LL_rotate(a) ;</a:t>
            </a:r>
            <a:endParaRPr lang="en-US" altLang="x-none" sz="2800" b="1" dirty="0"/>
          </a:p>
          <a:p>
            <a:pPr marL="1435100" lvl="4" indent="0">
              <a:lnSpc>
                <a:spcPct val="110000"/>
              </a:lnSpc>
              <a:buNone/>
            </a:pPr>
            <a:r>
              <a:rPr lang="en-US" altLang="x-none" sz="2800" b="1" dirty="0"/>
              <a:t>else p=LR_rotate(a) ;   </a:t>
            </a:r>
            <a:endParaRPr lang="en-US" altLang="x-none" sz="2800" b="1" dirty="0"/>
          </a:p>
          <a:p>
            <a:pPr marL="1079500" lvl="3" indent="0">
              <a:lnSpc>
                <a:spcPct val="110000"/>
              </a:lnSpc>
              <a:buNone/>
            </a:pPr>
            <a:r>
              <a:rPr lang="en-US" altLang="x-none" sz="2800" b="1" dirty="0"/>
              <a:t>}</a:t>
            </a:r>
            <a:endParaRPr lang="en-US" altLang="x-none" sz="2800" b="1" dirty="0"/>
          </a:p>
          <a:p>
            <a:pPr marL="723900" lvl="2" indent="0">
              <a:lnSpc>
                <a:spcPct val="110000"/>
              </a:lnSpc>
              <a:buNone/>
            </a:pPr>
            <a:r>
              <a:rPr lang="en-US" altLang="x-none" sz="2800" b="1" dirty="0"/>
              <a:t>else   </a:t>
            </a:r>
            <a:endParaRPr lang="en-US" altLang="x-none" sz="2800" b="1" dirty="0"/>
          </a:p>
          <a:p>
            <a:pPr marL="1079500" lvl="3" indent="0">
              <a:lnSpc>
                <a:spcPct val="110000"/>
              </a:lnSpc>
              <a:buNone/>
            </a:pPr>
            <a:r>
              <a:rPr lang="en-US" altLang="x-none" sz="2800" b="1" dirty="0"/>
              <a:t>{  b=a-&gt;Rchild ;</a:t>
            </a:r>
            <a:endParaRPr lang="en-US" altLang="x-none" sz="2800" b="1" dirty="0"/>
          </a:p>
          <a:p>
            <a:pPr marL="1435100" lvl="4" indent="0">
              <a:lnSpc>
                <a:spcPct val="110000"/>
              </a:lnSpc>
              <a:buNone/>
            </a:pPr>
            <a:r>
              <a:rPr lang="en-US" altLang="x-none" sz="2800" b="1" dirty="0"/>
              <a:t>if (b-&gt;Bfactor==1)    p=RL_rotate(a) ;</a:t>
            </a:r>
            <a:endParaRPr lang="en-US" altLang="x-none" sz="2800" b="1" dirty="0"/>
          </a:p>
          <a:p>
            <a:pPr marL="1435100" lvl="4" indent="0">
              <a:lnSpc>
                <a:spcPct val="110000"/>
              </a:lnSpc>
              <a:buNone/>
            </a:pPr>
            <a:r>
              <a:rPr lang="en-US" altLang="x-none" sz="2800" b="1" dirty="0"/>
              <a:t>else  p=RR_rotate(a) ;   </a:t>
            </a:r>
            <a:endParaRPr lang="en-US" altLang="x-none" sz="2800" b="1" dirty="0"/>
          </a:p>
          <a:p>
            <a:pPr marL="1079500" lvl="3" indent="0">
              <a:lnSpc>
                <a:spcPct val="110000"/>
              </a:lnSpc>
              <a:buNone/>
            </a:pPr>
            <a:r>
              <a:rPr lang="en-US" altLang="x-none" sz="2800" b="1" dirty="0"/>
              <a:t>}   </a:t>
            </a:r>
            <a:r>
              <a:rPr lang="en-US" altLang="x-none" sz="2400" b="1" dirty="0"/>
              <a:t>/*   </a:t>
            </a:r>
            <a:r>
              <a:rPr lang="zh-CN" altLang="en-US" sz="2400" b="1" dirty="0"/>
              <a:t>修改双亲结点指针  *</a:t>
            </a:r>
            <a:r>
              <a:rPr lang="en-US" altLang="x-none" sz="2400" b="1" dirty="0"/>
              <a:t>/</a:t>
            </a:r>
            <a:endParaRPr lang="en-US" altLang="x-none" sz="2400" b="1" dirty="0"/>
          </a:p>
          <a:p>
            <a:pPr marL="723900" lvl="2" indent="0">
              <a:lnSpc>
                <a:spcPct val="110000"/>
              </a:lnSpc>
              <a:buNone/>
            </a:pPr>
            <a:r>
              <a:rPr lang="en-US" altLang="x-none" sz="2800" b="1" dirty="0"/>
              <a:t>if (f==NULL)  T=p ;      </a:t>
            </a:r>
            <a:r>
              <a:rPr lang="en-US" altLang="x-none" b="1" dirty="0"/>
              <a:t>/*   p</a:t>
            </a:r>
            <a:r>
              <a:rPr lang="zh-CN" altLang="en-US" b="1" dirty="0"/>
              <a:t>为根结点   *</a:t>
            </a:r>
            <a:r>
              <a:rPr lang="en-US" altLang="x-none" b="1" dirty="0"/>
              <a:t>/</a:t>
            </a:r>
            <a:endParaRPr lang="en-US" altLang="x-none" b="1" dirty="0"/>
          </a:p>
          <a:p>
            <a:pPr marL="723900" lvl="2" indent="0">
              <a:lnSpc>
                <a:spcPct val="110000"/>
              </a:lnSpc>
              <a:buNone/>
            </a:pPr>
            <a:r>
              <a:rPr lang="en-US" altLang="x-none" sz="2800" b="1" dirty="0"/>
              <a:t>else    if (f-&gt;Lchild==a) f-&gt;Lchild=p ;</a:t>
            </a:r>
            <a:endParaRPr lang="en-US" altLang="x-none" sz="2800" b="1" dirty="0"/>
          </a:p>
          <a:p>
            <a:pPr marL="1435100" lvl="4" indent="0">
              <a:lnSpc>
                <a:spcPct val="110000"/>
              </a:lnSpc>
              <a:buNone/>
            </a:pPr>
            <a:r>
              <a:rPr lang="en-US" altLang="x-none" sz="2800" b="1" dirty="0"/>
              <a:t>else  f-&gt;Lchild=p ;</a:t>
            </a:r>
            <a:endParaRPr lang="en-US" altLang="x-none" sz="2800" b="1" dirty="0"/>
          </a:p>
          <a:p>
            <a:pPr marL="355600" lvl="1" indent="0">
              <a:lnSpc>
                <a:spcPct val="110000"/>
              </a:lnSpc>
              <a:buNone/>
            </a:pPr>
            <a:r>
              <a:rPr lang="en-US" altLang="x-none" b="1" dirty="0"/>
              <a:t>}</a:t>
            </a:r>
            <a:endParaRPr lang="en-US" altLang="x-none" b="1"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2833" name="文本占位符 678913"/>
          <p:cNvSpPr>
            <a:spLocks noGrp="1"/>
          </p:cNvSpPr>
          <p:nvPr>
            <p:ph idx="1"/>
          </p:nvPr>
        </p:nvSpPr>
        <p:spPr>
          <a:xfrm>
            <a:off x="1676400" y="152400"/>
            <a:ext cx="8812213" cy="990600"/>
          </a:xfrm>
        </p:spPr>
        <p:txBody>
          <a:bodyPr anchor="t"/>
          <a:p>
            <a:pPr marL="0" indent="0">
              <a:spcBef>
                <a:spcPct val="10000"/>
              </a:spcBef>
              <a:buNone/>
            </a:pPr>
            <a:r>
              <a:rPr lang="zh-CN" altLang="en-US" sz="2800" b="1" dirty="0"/>
              <a:t>       例</a:t>
            </a:r>
            <a:r>
              <a:rPr lang="zh-CN" altLang="en-US" sz="2800" b="1" dirty="0">
                <a:latin typeface="宋体" panose="02010600030101010101" pitchFamily="2" charset="-122"/>
              </a:rPr>
              <a:t>：</a:t>
            </a:r>
            <a:r>
              <a:rPr lang="zh-CN" altLang="en-US" sz="2800" b="1" dirty="0"/>
              <a:t> 设要构造的平衡二叉树中各结点的值分别是</a:t>
            </a:r>
            <a:r>
              <a:rPr lang="en-US" altLang="x-none" sz="2800" b="1" dirty="0"/>
              <a:t>(3, 14, 25, 81, 44)</a:t>
            </a:r>
            <a:r>
              <a:rPr lang="zh-CN" altLang="en-US" sz="2800" b="1" dirty="0">
                <a:latin typeface="宋体" panose="02010600030101010101" pitchFamily="2" charset="-122"/>
              </a:rPr>
              <a:t>，</a:t>
            </a:r>
            <a:r>
              <a:rPr lang="zh-CN" altLang="en-US" sz="2800" b="1" dirty="0"/>
              <a:t>平衡二叉树的构造过程如图</a:t>
            </a:r>
            <a:r>
              <a:rPr lang="en-US" altLang="x-none" sz="2800" b="1" dirty="0"/>
              <a:t>9-11</a:t>
            </a:r>
            <a:r>
              <a:rPr lang="zh-CN" altLang="en-US" sz="2800" b="1" dirty="0"/>
              <a:t>所示</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grpSp>
        <p:nvGrpSpPr>
          <p:cNvPr id="632834" name="组合 678914"/>
          <p:cNvGrpSpPr/>
          <p:nvPr/>
        </p:nvGrpSpPr>
        <p:grpSpPr>
          <a:xfrm>
            <a:off x="1703388" y="1303338"/>
            <a:ext cx="8713787" cy="5438775"/>
            <a:chOff x="0" y="0"/>
            <a:chExt cx="5489" cy="3426"/>
          </a:xfrm>
        </p:grpSpPr>
        <p:grpSp>
          <p:nvGrpSpPr>
            <p:cNvPr id="632835" name="组合 678915"/>
            <p:cNvGrpSpPr/>
            <p:nvPr/>
          </p:nvGrpSpPr>
          <p:grpSpPr>
            <a:xfrm>
              <a:off x="136" y="154"/>
              <a:ext cx="2308" cy="1017"/>
              <a:chOff x="0" y="0"/>
              <a:chExt cx="2308" cy="1017"/>
            </a:xfrm>
          </p:grpSpPr>
          <p:grpSp>
            <p:nvGrpSpPr>
              <p:cNvPr id="632836" name="组合 678916"/>
              <p:cNvGrpSpPr/>
              <p:nvPr/>
            </p:nvGrpSpPr>
            <p:grpSpPr>
              <a:xfrm>
                <a:off x="24" y="0"/>
                <a:ext cx="2284" cy="734"/>
                <a:chOff x="0" y="0"/>
                <a:chExt cx="2284" cy="734"/>
              </a:xfrm>
            </p:grpSpPr>
            <p:sp>
              <p:nvSpPr>
                <p:cNvPr id="632837" name="椭圆 678917"/>
                <p:cNvSpPr/>
                <p:nvPr/>
              </p:nvSpPr>
              <p:spPr>
                <a:xfrm>
                  <a:off x="792" y="0"/>
                  <a:ext cx="340"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3</a:t>
                  </a:r>
                  <a:endParaRPr lang="en-US" altLang="x-none" sz="2800" b="1" dirty="0">
                    <a:latin typeface="Times New Roman" panose="02020603050405020304" pitchFamily="2" charset="0"/>
                    <a:ea typeface="宋体" panose="02010600030101010101" pitchFamily="2" charset="-122"/>
                  </a:endParaRPr>
                </a:p>
              </p:txBody>
            </p:sp>
            <p:grpSp>
              <p:nvGrpSpPr>
                <p:cNvPr id="632838" name="组合 678918"/>
                <p:cNvGrpSpPr/>
                <p:nvPr/>
              </p:nvGrpSpPr>
              <p:grpSpPr>
                <a:xfrm>
                  <a:off x="0" y="0"/>
                  <a:ext cx="336" cy="272"/>
                  <a:chOff x="0" y="0"/>
                  <a:chExt cx="336" cy="272"/>
                </a:xfrm>
              </p:grpSpPr>
              <p:sp>
                <p:nvSpPr>
                  <p:cNvPr id="632839" name="椭圆 678919"/>
                  <p:cNvSpPr/>
                  <p:nvPr/>
                </p:nvSpPr>
                <p:spPr>
                  <a:xfrm>
                    <a:off x="24" y="0"/>
                    <a:ext cx="295" cy="272"/>
                  </a:xfrm>
                  <a:prstGeom prst="ellipse">
                    <a:avLst/>
                  </a:prstGeom>
                  <a:noFill/>
                  <a:ln w="19050"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632840" name="直接连接符 678920"/>
                  <p:cNvSpPr/>
                  <p:nvPr/>
                </p:nvSpPr>
                <p:spPr>
                  <a:xfrm flipH="1">
                    <a:off x="0" y="16"/>
                    <a:ext cx="336" cy="240"/>
                  </a:xfrm>
                  <a:prstGeom prst="line">
                    <a:avLst/>
                  </a:prstGeom>
                  <a:ln w="19050" cap="flat" cmpd="sng">
                    <a:solidFill>
                      <a:schemeClr val="tx1"/>
                    </a:solidFill>
                    <a:prstDash val="solid"/>
                    <a:round/>
                    <a:headEnd type="none" w="med" len="med"/>
                    <a:tailEnd type="none" w="med" len="med"/>
                  </a:ln>
                </p:spPr>
              </p:sp>
            </p:grpSp>
            <p:grpSp>
              <p:nvGrpSpPr>
                <p:cNvPr id="632841" name="组合 678921"/>
                <p:cNvGrpSpPr/>
                <p:nvPr/>
              </p:nvGrpSpPr>
              <p:grpSpPr>
                <a:xfrm>
                  <a:off x="1560" y="0"/>
                  <a:ext cx="724" cy="734"/>
                  <a:chOff x="0" y="0"/>
                  <a:chExt cx="724" cy="734"/>
                </a:xfrm>
              </p:grpSpPr>
              <p:sp>
                <p:nvSpPr>
                  <p:cNvPr id="632842" name="椭圆 678922"/>
                  <p:cNvSpPr/>
                  <p:nvPr/>
                </p:nvSpPr>
                <p:spPr>
                  <a:xfrm>
                    <a:off x="0" y="0"/>
                    <a:ext cx="340"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3</a:t>
                    </a:r>
                    <a:endParaRPr lang="en-US" altLang="x-none" sz="2800" b="1" dirty="0">
                      <a:latin typeface="Times New Roman" panose="02020603050405020304" pitchFamily="2" charset="0"/>
                      <a:ea typeface="宋体" panose="02010600030101010101" pitchFamily="2" charset="-122"/>
                    </a:endParaRPr>
                  </a:p>
                </p:txBody>
              </p:sp>
              <p:sp>
                <p:nvSpPr>
                  <p:cNvPr id="632843" name="椭圆 678923"/>
                  <p:cNvSpPr/>
                  <p:nvPr/>
                </p:nvSpPr>
                <p:spPr>
                  <a:xfrm>
                    <a:off x="384" y="439"/>
                    <a:ext cx="340"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14</a:t>
                    </a:r>
                    <a:endParaRPr lang="en-US" altLang="x-none" sz="2800" b="1" dirty="0">
                      <a:latin typeface="Times New Roman" panose="02020603050405020304" pitchFamily="2" charset="0"/>
                      <a:ea typeface="宋体" panose="02010600030101010101" pitchFamily="2" charset="-122"/>
                    </a:endParaRPr>
                  </a:p>
                </p:txBody>
              </p:sp>
              <p:sp>
                <p:nvSpPr>
                  <p:cNvPr id="632844" name="直接连接符 678924"/>
                  <p:cNvSpPr/>
                  <p:nvPr/>
                </p:nvSpPr>
                <p:spPr>
                  <a:xfrm>
                    <a:off x="288" y="255"/>
                    <a:ext cx="240" cy="192"/>
                  </a:xfrm>
                  <a:prstGeom prst="line">
                    <a:avLst/>
                  </a:prstGeom>
                  <a:ln w="19050" cap="flat" cmpd="sng">
                    <a:solidFill>
                      <a:schemeClr val="tx1"/>
                    </a:solidFill>
                    <a:prstDash val="solid"/>
                    <a:round/>
                    <a:headEnd type="none" w="med" len="med"/>
                    <a:tailEnd type="none" w="med" len="med"/>
                  </a:ln>
                </p:spPr>
              </p:sp>
            </p:grpSp>
          </p:grpSp>
          <p:sp>
            <p:nvSpPr>
              <p:cNvPr id="632845" name="矩形 678925"/>
              <p:cNvSpPr/>
              <p:nvPr/>
            </p:nvSpPr>
            <p:spPr>
              <a:xfrm>
                <a:off x="0" y="768"/>
                <a:ext cx="1861" cy="249"/>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(a)   </a:t>
                </a:r>
                <a:r>
                  <a:rPr lang="zh-CN" altLang="en-US" sz="2000" b="1" dirty="0">
                    <a:latin typeface="Times New Roman" panose="02020603050405020304" pitchFamily="2" charset="0"/>
                    <a:ea typeface="宋体" panose="02010600030101010101" pitchFamily="2" charset="-122"/>
                  </a:rPr>
                  <a:t>插入不超过两个结点</a:t>
                </a:r>
                <a:endParaRPr lang="zh-CN" altLang="en-US" sz="2000" b="1" dirty="0">
                  <a:latin typeface="Times New Roman" panose="02020603050405020304" pitchFamily="2" charset="0"/>
                  <a:ea typeface="宋体" panose="02010600030101010101" pitchFamily="2" charset="-122"/>
                </a:endParaRPr>
              </a:p>
            </p:txBody>
          </p:sp>
        </p:grpSp>
        <p:grpSp>
          <p:nvGrpSpPr>
            <p:cNvPr id="632846" name="组合 678926"/>
            <p:cNvGrpSpPr/>
            <p:nvPr/>
          </p:nvGrpSpPr>
          <p:grpSpPr>
            <a:xfrm>
              <a:off x="2858" y="0"/>
              <a:ext cx="2631" cy="1406"/>
              <a:chOff x="0" y="0"/>
              <a:chExt cx="2631" cy="1406"/>
            </a:xfrm>
          </p:grpSpPr>
          <p:sp>
            <p:nvSpPr>
              <p:cNvPr id="632847" name="矩形 678927"/>
              <p:cNvSpPr/>
              <p:nvPr/>
            </p:nvSpPr>
            <p:spPr>
              <a:xfrm>
                <a:off x="139" y="1183"/>
                <a:ext cx="2492" cy="223"/>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(b)   </a:t>
                </a:r>
                <a:r>
                  <a:rPr lang="zh-CN" altLang="en-US" sz="2000" b="1" dirty="0">
                    <a:latin typeface="Times New Roman" panose="02020603050405020304" pitchFamily="2" charset="0"/>
                    <a:ea typeface="宋体" panose="02010600030101010101" pitchFamily="2" charset="-122"/>
                  </a:rPr>
                  <a:t>插入新结点失衡</a:t>
                </a:r>
                <a:r>
                  <a:rPr lang="en-US" altLang="x-none" sz="2000" b="1" dirty="0">
                    <a:latin typeface="Times New Roman" panose="02020603050405020304" pitchFamily="2" charset="0"/>
                    <a:ea typeface="宋体" panose="02010600030101010101" pitchFamily="2" charset="-122"/>
                  </a:rPr>
                  <a:t>,RR</a:t>
                </a:r>
                <a:r>
                  <a:rPr lang="zh-CN" altLang="en-US" sz="2000" b="1" dirty="0">
                    <a:latin typeface="Times New Roman" panose="02020603050405020304" pitchFamily="2" charset="0"/>
                    <a:ea typeface="宋体" panose="02010600030101010101" pitchFamily="2" charset="-122"/>
                  </a:rPr>
                  <a:t>平衡旋转</a:t>
                </a:r>
                <a:endParaRPr lang="zh-CN" altLang="en-US" sz="2000" b="1" dirty="0">
                  <a:latin typeface="Times New Roman" panose="02020603050405020304" pitchFamily="2" charset="0"/>
                  <a:ea typeface="宋体" panose="02010600030101010101" pitchFamily="2" charset="-122"/>
                </a:endParaRPr>
              </a:p>
            </p:txBody>
          </p:sp>
          <p:grpSp>
            <p:nvGrpSpPr>
              <p:cNvPr id="632848" name="组合 678928"/>
              <p:cNvGrpSpPr/>
              <p:nvPr/>
            </p:nvGrpSpPr>
            <p:grpSpPr>
              <a:xfrm>
                <a:off x="0" y="0"/>
                <a:ext cx="2520" cy="1151"/>
                <a:chOff x="0" y="0"/>
                <a:chExt cx="2520" cy="1151"/>
              </a:xfrm>
            </p:grpSpPr>
            <p:grpSp>
              <p:nvGrpSpPr>
                <p:cNvPr id="632849" name="组合 678929"/>
                <p:cNvGrpSpPr/>
                <p:nvPr/>
              </p:nvGrpSpPr>
              <p:grpSpPr>
                <a:xfrm>
                  <a:off x="0" y="0"/>
                  <a:ext cx="1128" cy="1151"/>
                  <a:chOff x="0" y="0"/>
                  <a:chExt cx="1128" cy="1151"/>
                </a:xfrm>
              </p:grpSpPr>
              <p:sp>
                <p:nvSpPr>
                  <p:cNvPr id="632850" name="椭圆 678930"/>
                  <p:cNvSpPr/>
                  <p:nvPr/>
                </p:nvSpPr>
                <p:spPr>
                  <a:xfrm>
                    <a:off x="0" y="0"/>
                    <a:ext cx="340"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3</a:t>
                    </a:r>
                    <a:endParaRPr lang="en-US" altLang="x-none" sz="2800" b="1" dirty="0">
                      <a:latin typeface="Times New Roman" panose="02020603050405020304" pitchFamily="2" charset="0"/>
                      <a:ea typeface="宋体" panose="02010600030101010101" pitchFamily="2" charset="-122"/>
                    </a:endParaRPr>
                  </a:p>
                </p:txBody>
              </p:sp>
              <p:sp>
                <p:nvSpPr>
                  <p:cNvPr id="632851" name="椭圆 678931"/>
                  <p:cNvSpPr/>
                  <p:nvPr/>
                </p:nvSpPr>
                <p:spPr>
                  <a:xfrm>
                    <a:off x="384" y="439"/>
                    <a:ext cx="340"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14</a:t>
                    </a:r>
                    <a:endParaRPr lang="en-US" altLang="x-none" sz="2800" b="1" dirty="0">
                      <a:latin typeface="Times New Roman" panose="02020603050405020304" pitchFamily="2" charset="0"/>
                      <a:ea typeface="宋体" panose="02010600030101010101" pitchFamily="2" charset="-122"/>
                    </a:endParaRPr>
                  </a:p>
                </p:txBody>
              </p:sp>
              <p:sp>
                <p:nvSpPr>
                  <p:cNvPr id="632852" name="直接连接符 678932"/>
                  <p:cNvSpPr/>
                  <p:nvPr/>
                </p:nvSpPr>
                <p:spPr>
                  <a:xfrm>
                    <a:off x="288" y="255"/>
                    <a:ext cx="240" cy="192"/>
                  </a:xfrm>
                  <a:prstGeom prst="line">
                    <a:avLst/>
                  </a:prstGeom>
                  <a:ln w="19050" cap="flat" cmpd="sng">
                    <a:solidFill>
                      <a:schemeClr val="tx1"/>
                    </a:solidFill>
                    <a:prstDash val="solid"/>
                    <a:round/>
                    <a:headEnd type="none" w="med" len="med"/>
                    <a:tailEnd type="none" w="med" len="med"/>
                  </a:ln>
                </p:spPr>
              </p:sp>
              <p:sp>
                <p:nvSpPr>
                  <p:cNvPr id="632853" name="椭圆 678933"/>
                  <p:cNvSpPr/>
                  <p:nvPr/>
                </p:nvSpPr>
                <p:spPr>
                  <a:xfrm>
                    <a:off x="788" y="856"/>
                    <a:ext cx="340"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25</a:t>
                    </a:r>
                    <a:endParaRPr lang="en-US" altLang="x-none" sz="2800" b="1" dirty="0">
                      <a:latin typeface="Times New Roman" panose="02020603050405020304" pitchFamily="2" charset="0"/>
                      <a:ea typeface="宋体" panose="02010600030101010101" pitchFamily="2" charset="-122"/>
                    </a:endParaRPr>
                  </a:p>
                </p:txBody>
              </p:sp>
              <p:sp>
                <p:nvSpPr>
                  <p:cNvPr id="632854" name="直接连接符 678934"/>
                  <p:cNvSpPr/>
                  <p:nvPr/>
                </p:nvSpPr>
                <p:spPr>
                  <a:xfrm>
                    <a:off x="692" y="680"/>
                    <a:ext cx="192" cy="192"/>
                  </a:xfrm>
                  <a:prstGeom prst="line">
                    <a:avLst/>
                  </a:prstGeom>
                  <a:ln w="19050" cap="flat" cmpd="sng">
                    <a:solidFill>
                      <a:schemeClr val="tx1"/>
                    </a:solidFill>
                    <a:prstDash val="solid"/>
                    <a:round/>
                    <a:headEnd type="none" w="med" len="med"/>
                    <a:tailEnd type="none" w="med" len="med"/>
                  </a:ln>
                </p:spPr>
              </p:sp>
            </p:grpSp>
            <p:grpSp>
              <p:nvGrpSpPr>
                <p:cNvPr id="632855" name="组合 678935"/>
                <p:cNvGrpSpPr/>
                <p:nvPr/>
              </p:nvGrpSpPr>
              <p:grpSpPr>
                <a:xfrm>
                  <a:off x="1404" y="71"/>
                  <a:ext cx="1116" cy="745"/>
                  <a:chOff x="0" y="0"/>
                  <a:chExt cx="1116" cy="745"/>
                </a:xfrm>
              </p:grpSpPr>
              <p:sp>
                <p:nvSpPr>
                  <p:cNvPr id="632856" name="椭圆 678936"/>
                  <p:cNvSpPr/>
                  <p:nvPr/>
                </p:nvSpPr>
                <p:spPr>
                  <a:xfrm>
                    <a:off x="0" y="450"/>
                    <a:ext cx="340"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3</a:t>
                    </a:r>
                    <a:endParaRPr lang="en-US" altLang="x-none" sz="2800" b="1" dirty="0">
                      <a:latin typeface="Times New Roman" panose="02020603050405020304" pitchFamily="2" charset="0"/>
                      <a:ea typeface="宋体" panose="02010600030101010101" pitchFamily="2" charset="-122"/>
                    </a:endParaRPr>
                  </a:p>
                </p:txBody>
              </p:sp>
              <p:sp>
                <p:nvSpPr>
                  <p:cNvPr id="632857" name="椭圆 678937"/>
                  <p:cNvSpPr/>
                  <p:nvPr/>
                </p:nvSpPr>
                <p:spPr>
                  <a:xfrm>
                    <a:off x="372" y="0"/>
                    <a:ext cx="340"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14</a:t>
                    </a:r>
                    <a:endParaRPr lang="en-US" altLang="x-none" sz="2800" b="1" dirty="0">
                      <a:latin typeface="Times New Roman" panose="02020603050405020304" pitchFamily="2" charset="0"/>
                      <a:ea typeface="宋体" panose="02010600030101010101" pitchFamily="2" charset="-122"/>
                    </a:endParaRPr>
                  </a:p>
                </p:txBody>
              </p:sp>
              <p:sp>
                <p:nvSpPr>
                  <p:cNvPr id="632858" name="椭圆 678938"/>
                  <p:cNvSpPr/>
                  <p:nvPr/>
                </p:nvSpPr>
                <p:spPr>
                  <a:xfrm>
                    <a:off x="776" y="409"/>
                    <a:ext cx="340"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25</a:t>
                    </a:r>
                    <a:endParaRPr lang="en-US" altLang="x-none" sz="2800" b="1" dirty="0">
                      <a:latin typeface="Times New Roman" panose="02020603050405020304" pitchFamily="2" charset="0"/>
                      <a:ea typeface="宋体" panose="02010600030101010101" pitchFamily="2" charset="-122"/>
                    </a:endParaRPr>
                  </a:p>
                </p:txBody>
              </p:sp>
              <p:sp>
                <p:nvSpPr>
                  <p:cNvPr id="632859" name="直接连接符 678939"/>
                  <p:cNvSpPr/>
                  <p:nvPr/>
                </p:nvSpPr>
                <p:spPr>
                  <a:xfrm>
                    <a:off x="680" y="241"/>
                    <a:ext cx="192" cy="192"/>
                  </a:xfrm>
                  <a:prstGeom prst="line">
                    <a:avLst/>
                  </a:prstGeom>
                  <a:ln w="19050" cap="flat" cmpd="sng">
                    <a:solidFill>
                      <a:schemeClr val="tx1"/>
                    </a:solidFill>
                    <a:prstDash val="solid"/>
                    <a:round/>
                    <a:headEnd type="none" w="med" len="med"/>
                    <a:tailEnd type="none" w="med" len="med"/>
                  </a:ln>
                </p:spPr>
              </p:sp>
              <p:sp>
                <p:nvSpPr>
                  <p:cNvPr id="632860" name="直接连接符 678940"/>
                  <p:cNvSpPr/>
                  <p:nvPr/>
                </p:nvSpPr>
                <p:spPr>
                  <a:xfrm flipH="1">
                    <a:off x="236" y="265"/>
                    <a:ext cx="192" cy="192"/>
                  </a:xfrm>
                  <a:prstGeom prst="line">
                    <a:avLst/>
                  </a:prstGeom>
                  <a:ln w="19050" cap="flat" cmpd="sng">
                    <a:solidFill>
                      <a:schemeClr val="tx1"/>
                    </a:solidFill>
                    <a:prstDash val="solid"/>
                    <a:round/>
                    <a:headEnd type="none" w="med" len="med"/>
                    <a:tailEnd type="none" w="med" len="med"/>
                  </a:ln>
                </p:spPr>
              </p:sp>
            </p:grpSp>
            <p:sp>
              <p:nvSpPr>
                <p:cNvPr id="632861" name="右箭头 678941"/>
                <p:cNvSpPr/>
                <p:nvPr/>
              </p:nvSpPr>
              <p:spPr>
                <a:xfrm>
                  <a:off x="936" y="384"/>
                  <a:ext cx="432" cy="144"/>
                </a:xfrm>
                <a:prstGeom prst="rightArrow">
                  <a:avLst>
                    <a:gd name="adj1" fmla="val 50000"/>
                    <a:gd name="adj2" fmla="val 75000"/>
                  </a:avLst>
                </a:prstGeom>
                <a:solidFill>
                  <a:schemeClr val="hlink"/>
                </a:solidFill>
                <a:ln w="9525" cap="flat" cmpd="sng">
                  <a:solidFill>
                    <a:schemeClr val="tx1"/>
                  </a:solidFill>
                  <a:prstDash val="solid"/>
                  <a:miter/>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632862" name="下弧形箭头 678942"/>
                <p:cNvSpPr/>
                <p:nvPr/>
              </p:nvSpPr>
              <p:spPr>
                <a:xfrm>
                  <a:off x="389" y="603"/>
                  <a:ext cx="408" cy="227"/>
                </a:xfrm>
                <a:prstGeom prst="curvedUpArrow">
                  <a:avLst>
                    <a:gd name="adj1" fmla="val 35947"/>
                    <a:gd name="adj2" fmla="val 71894"/>
                    <a:gd name="adj3" fmla="val 33328"/>
                  </a:avLst>
                </a:prstGeom>
                <a:solidFill>
                  <a:schemeClr val="accent1"/>
                </a:solidFill>
                <a:ln w="9525" cap="flat" cmpd="sng">
                  <a:solidFill>
                    <a:schemeClr val="tx1"/>
                  </a:solidFill>
                  <a:prstDash val="solid"/>
                  <a:miter/>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grpSp>
          <p:nvGrpSpPr>
            <p:cNvPr id="632863" name="组合 678943"/>
            <p:cNvGrpSpPr/>
            <p:nvPr/>
          </p:nvGrpSpPr>
          <p:grpSpPr>
            <a:xfrm>
              <a:off x="0" y="1712"/>
              <a:ext cx="1784" cy="1372"/>
              <a:chOff x="0" y="0"/>
              <a:chExt cx="1784" cy="1372"/>
            </a:xfrm>
          </p:grpSpPr>
          <p:grpSp>
            <p:nvGrpSpPr>
              <p:cNvPr id="632864" name="组合 678944"/>
              <p:cNvGrpSpPr/>
              <p:nvPr/>
            </p:nvGrpSpPr>
            <p:grpSpPr>
              <a:xfrm>
                <a:off x="336" y="0"/>
                <a:ext cx="1448" cy="1160"/>
                <a:chOff x="0" y="0"/>
                <a:chExt cx="1448" cy="1160"/>
              </a:xfrm>
            </p:grpSpPr>
            <p:sp>
              <p:nvSpPr>
                <p:cNvPr id="632865" name="椭圆 678945"/>
                <p:cNvSpPr/>
                <p:nvPr/>
              </p:nvSpPr>
              <p:spPr>
                <a:xfrm>
                  <a:off x="0" y="426"/>
                  <a:ext cx="340"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3</a:t>
                  </a:r>
                  <a:endParaRPr lang="en-US" altLang="x-none" sz="2800" b="1" dirty="0">
                    <a:latin typeface="Times New Roman" panose="02020603050405020304" pitchFamily="2" charset="0"/>
                    <a:ea typeface="宋体" panose="02010600030101010101" pitchFamily="2" charset="-122"/>
                  </a:endParaRPr>
                </a:p>
              </p:txBody>
            </p:sp>
            <p:sp>
              <p:nvSpPr>
                <p:cNvPr id="632866" name="椭圆 678946"/>
                <p:cNvSpPr/>
                <p:nvPr/>
              </p:nvSpPr>
              <p:spPr>
                <a:xfrm>
                  <a:off x="372" y="0"/>
                  <a:ext cx="340"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14</a:t>
                  </a:r>
                  <a:endParaRPr lang="en-US" altLang="x-none" sz="2800" b="1" dirty="0">
                    <a:latin typeface="Times New Roman" panose="02020603050405020304" pitchFamily="2" charset="0"/>
                    <a:ea typeface="宋体" panose="02010600030101010101" pitchFamily="2" charset="-122"/>
                  </a:endParaRPr>
                </a:p>
              </p:txBody>
            </p:sp>
            <p:sp>
              <p:nvSpPr>
                <p:cNvPr id="632867" name="椭圆 678947"/>
                <p:cNvSpPr/>
                <p:nvPr/>
              </p:nvSpPr>
              <p:spPr>
                <a:xfrm>
                  <a:off x="752" y="425"/>
                  <a:ext cx="340"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25</a:t>
                  </a:r>
                  <a:endParaRPr lang="en-US" altLang="x-none" sz="2800" b="1" dirty="0">
                    <a:latin typeface="Times New Roman" panose="02020603050405020304" pitchFamily="2" charset="0"/>
                    <a:ea typeface="宋体" panose="02010600030101010101" pitchFamily="2" charset="-122"/>
                  </a:endParaRPr>
                </a:p>
              </p:txBody>
            </p:sp>
            <p:sp>
              <p:nvSpPr>
                <p:cNvPr id="632868" name="直接连接符 678948"/>
                <p:cNvSpPr/>
                <p:nvPr/>
              </p:nvSpPr>
              <p:spPr>
                <a:xfrm>
                  <a:off x="672" y="249"/>
                  <a:ext cx="192" cy="192"/>
                </a:xfrm>
                <a:prstGeom prst="line">
                  <a:avLst/>
                </a:prstGeom>
                <a:ln w="19050" cap="flat" cmpd="sng">
                  <a:solidFill>
                    <a:schemeClr val="tx1"/>
                  </a:solidFill>
                  <a:prstDash val="solid"/>
                  <a:round/>
                  <a:headEnd type="none" w="med" len="med"/>
                  <a:tailEnd type="none" w="med" len="med"/>
                </a:ln>
              </p:spPr>
            </p:sp>
            <p:sp>
              <p:nvSpPr>
                <p:cNvPr id="632869" name="直接连接符 678949"/>
                <p:cNvSpPr/>
                <p:nvPr/>
              </p:nvSpPr>
              <p:spPr>
                <a:xfrm flipH="1">
                  <a:off x="236" y="241"/>
                  <a:ext cx="192" cy="192"/>
                </a:xfrm>
                <a:prstGeom prst="line">
                  <a:avLst/>
                </a:prstGeom>
                <a:ln w="19050" cap="flat" cmpd="sng">
                  <a:solidFill>
                    <a:schemeClr val="tx1"/>
                  </a:solidFill>
                  <a:prstDash val="solid"/>
                  <a:round/>
                  <a:headEnd type="none" w="med" len="med"/>
                  <a:tailEnd type="none" w="med" len="med"/>
                </a:ln>
              </p:spPr>
            </p:sp>
            <p:sp>
              <p:nvSpPr>
                <p:cNvPr id="632870" name="椭圆 678950"/>
                <p:cNvSpPr/>
                <p:nvPr/>
              </p:nvSpPr>
              <p:spPr>
                <a:xfrm>
                  <a:off x="1108" y="865"/>
                  <a:ext cx="340"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81</a:t>
                  </a:r>
                  <a:endParaRPr lang="en-US" altLang="x-none" sz="2800" b="1" dirty="0">
                    <a:latin typeface="Times New Roman" panose="02020603050405020304" pitchFamily="2" charset="0"/>
                    <a:ea typeface="宋体" panose="02010600030101010101" pitchFamily="2" charset="-122"/>
                  </a:endParaRPr>
                </a:p>
              </p:txBody>
            </p:sp>
            <p:sp>
              <p:nvSpPr>
                <p:cNvPr id="632871" name="直接连接符 678951"/>
                <p:cNvSpPr/>
                <p:nvPr/>
              </p:nvSpPr>
              <p:spPr>
                <a:xfrm>
                  <a:off x="1028" y="689"/>
                  <a:ext cx="192" cy="192"/>
                </a:xfrm>
                <a:prstGeom prst="line">
                  <a:avLst/>
                </a:prstGeom>
                <a:ln w="19050" cap="flat" cmpd="sng">
                  <a:solidFill>
                    <a:schemeClr val="tx1"/>
                  </a:solidFill>
                  <a:prstDash val="solid"/>
                  <a:round/>
                  <a:headEnd type="none" w="med" len="med"/>
                  <a:tailEnd type="none" w="med" len="med"/>
                </a:ln>
              </p:spPr>
            </p:sp>
          </p:grpSp>
          <p:sp>
            <p:nvSpPr>
              <p:cNvPr id="632872" name="矩形 678952"/>
              <p:cNvSpPr/>
              <p:nvPr/>
            </p:nvSpPr>
            <p:spPr>
              <a:xfrm>
                <a:off x="0" y="1191"/>
                <a:ext cx="1724" cy="181"/>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(c)   </a:t>
                </a:r>
                <a:r>
                  <a:rPr lang="zh-CN" altLang="en-US" sz="2000" b="1" dirty="0">
                    <a:latin typeface="Times New Roman" panose="02020603050405020304" pitchFamily="2" charset="0"/>
                    <a:ea typeface="宋体" panose="02010600030101010101" pitchFamily="2" charset="-122"/>
                  </a:rPr>
                  <a:t>插入新结点未失衡</a:t>
                </a:r>
                <a:endParaRPr lang="zh-CN" altLang="en-US" sz="2000" b="1" dirty="0">
                  <a:latin typeface="Times New Roman" panose="02020603050405020304" pitchFamily="2" charset="0"/>
                  <a:ea typeface="宋体" panose="02010600030101010101" pitchFamily="2" charset="-122"/>
                </a:endParaRPr>
              </a:p>
            </p:txBody>
          </p:sp>
        </p:grpSp>
        <p:grpSp>
          <p:nvGrpSpPr>
            <p:cNvPr id="632873" name="组合 678953"/>
            <p:cNvGrpSpPr/>
            <p:nvPr/>
          </p:nvGrpSpPr>
          <p:grpSpPr>
            <a:xfrm>
              <a:off x="1996" y="1459"/>
              <a:ext cx="3439" cy="1718"/>
              <a:chOff x="0" y="0"/>
              <a:chExt cx="3439" cy="1718"/>
            </a:xfrm>
          </p:grpSpPr>
          <p:sp>
            <p:nvSpPr>
              <p:cNvPr id="632874" name="矩形 678954"/>
              <p:cNvSpPr/>
              <p:nvPr/>
            </p:nvSpPr>
            <p:spPr>
              <a:xfrm>
                <a:off x="1169" y="1489"/>
                <a:ext cx="2270" cy="229"/>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(d)   </a:t>
                </a:r>
                <a:r>
                  <a:rPr lang="zh-CN" altLang="en-US" sz="2000" b="1" dirty="0">
                    <a:latin typeface="Times New Roman" panose="02020603050405020304" pitchFamily="2" charset="0"/>
                    <a:ea typeface="宋体" panose="02010600030101010101" pitchFamily="2" charset="-122"/>
                  </a:rPr>
                  <a:t>插入结点失衡</a:t>
                </a:r>
                <a:r>
                  <a:rPr lang="en-US" altLang="x-none" sz="2000" b="1" dirty="0">
                    <a:latin typeface="Times New Roman" panose="02020603050405020304" pitchFamily="2" charset="0"/>
                    <a:ea typeface="宋体" panose="02010600030101010101" pitchFamily="2" charset="-122"/>
                  </a:rPr>
                  <a:t>,RL</a:t>
                </a:r>
                <a:r>
                  <a:rPr lang="zh-CN" altLang="en-US" sz="2000" b="1" dirty="0">
                    <a:latin typeface="Times New Roman" panose="02020603050405020304" pitchFamily="2" charset="0"/>
                    <a:ea typeface="宋体" panose="02010600030101010101" pitchFamily="2" charset="-122"/>
                  </a:rPr>
                  <a:t>平衡旋转</a:t>
                </a:r>
                <a:endParaRPr lang="zh-CN" altLang="en-US" sz="2000" b="1" dirty="0">
                  <a:latin typeface="Times New Roman" panose="02020603050405020304" pitchFamily="2" charset="0"/>
                  <a:ea typeface="宋体" panose="02010600030101010101" pitchFamily="2" charset="-122"/>
                </a:endParaRPr>
              </a:p>
            </p:txBody>
          </p:sp>
          <p:grpSp>
            <p:nvGrpSpPr>
              <p:cNvPr id="632875" name="组合 678955"/>
              <p:cNvGrpSpPr/>
              <p:nvPr/>
            </p:nvGrpSpPr>
            <p:grpSpPr>
              <a:xfrm>
                <a:off x="0" y="0"/>
                <a:ext cx="3408" cy="1608"/>
                <a:chOff x="0" y="0"/>
                <a:chExt cx="3408" cy="1608"/>
              </a:xfrm>
            </p:grpSpPr>
            <p:grpSp>
              <p:nvGrpSpPr>
                <p:cNvPr id="632876" name="组合 678956"/>
                <p:cNvGrpSpPr/>
                <p:nvPr/>
              </p:nvGrpSpPr>
              <p:grpSpPr>
                <a:xfrm>
                  <a:off x="0" y="0"/>
                  <a:ext cx="1448" cy="1608"/>
                  <a:chOff x="0" y="0"/>
                  <a:chExt cx="1448" cy="1608"/>
                </a:xfrm>
              </p:grpSpPr>
              <p:sp>
                <p:nvSpPr>
                  <p:cNvPr id="632877" name="椭圆 678957"/>
                  <p:cNvSpPr/>
                  <p:nvPr/>
                </p:nvSpPr>
                <p:spPr>
                  <a:xfrm>
                    <a:off x="0" y="426"/>
                    <a:ext cx="340"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3</a:t>
                    </a:r>
                    <a:endParaRPr lang="en-US" altLang="x-none" sz="2800" b="1" dirty="0">
                      <a:latin typeface="Times New Roman" panose="02020603050405020304" pitchFamily="2" charset="0"/>
                      <a:ea typeface="宋体" panose="02010600030101010101" pitchFamily="2" charset="-122"/>
                    </a:endParaRPr>
                  </a:p>
                </p:txBody>
              </p:sp>
              <p:sp>
                <p:nvSpPr>
                  <p:cNvPr id="632878" name="椭圆 678958"/>
                  <p:cNvSpPr/>
                  <p:nvPr/>
                </p:nvSpPr>
                <p:spPr>
                  <a:xfrm>
                    <a:off x="372" y="0"/>
                    <a:ext cx="340"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14</a:t>
                    </a:r>
                    <a:endParaRPr lang="en-US" altLang="x-none" sz="2800" b="1" dirty="0">
                      <a:latin typeface="Times New Roman" panose="02020603050405020304" pitchFamily="2" charset="0"/>
                      <a:ea typeface="宋体" panose="02010600030101010101" pitchFamily="2" charset="-122"/>
                    </a:endParaRPr>
                  </a:p>
                </p:txBody>
              </p:sp>
              <p:sp>
                <p:nvSpPr>
                  <p:cNvPr id="632879" name="椭圆 678959"/>
                  <p:cNvSpPr/>
                  <p:nvPr/>
                </p:nvSpPr>
                <p:spPr>
                  <a:xfrm>
                    <a:off x="752" y="425"/>
                    <a:ext cx="340"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25</a:t>
                    </a:r>
                    <a:endParaRPr lang="en-US" altLang="x-none" sz="2800" b="1" dirty="0">
                      <a:latin typeface="Times New Roman" panose="02020603050405020304" pitchFamily="2" charset="0"/>
                      <a:ea typeface="宋体" panose="02010600030101010101" pitchFamily="2" charset="-122"/>
                    </a:endParaRPr>
                  </a:p>
                </p:txBody>
              </p:sp>
              <p:sp>
                <p:nvSpPr>
                  <p:cNvPr id="632880" name="直接连接符 678960"/>
                  <p:cNvSpPr/>
                  <p:nvPr/>
                </p:nvSpPr>
                <p:spPr>
                  <a:xfrm>
                    <a:off x="672" y="249"/>
                    <a:ext cx="192" cy="192"/>
                  </a:xfrm>
                  <a:prstGeom prst="line">
                    <a:avLst/>
                  </a:prstGeom>
                  <a:ln w="19050" cap="flat" cmpd="sng">
                    <a:solidFill>
                      <a:schemeClr val="tx1"/>
                    </a:solidFill>
                    <a:prstDash val="solid"/>
                    <a:round/>
                    <a:headEnd type="none" w="med" len="med"/>
                    <a:tailEnd type="none" w="med" len="med"/>
                  </a:ln>
                </p:spPr>
              </p:sp>
              <p:sp>
                <p:nvSpPr>
                  <p:cNvPr id="632881" name="直接连接符 678961"/>
                  <p:cNvSpPr/>
                  <p:nvPr/>
                </p:nvSpPr>
                <p:spPr>
                  <a:xfrm flipH="1">
                    <a:off x="236" y="241"/>
                    <a:ext cx="192" cy="192"/>
                  </a:xfrm>
                  <a:prstGeom prst="line">
                    <a:avLst/>
                  </a:prstGeom>
                  <a:ln w="19050" cap="flat" cmpd="sng">
                    <a:solidFill>
                      <a:schemeClr val="tx1"/>
                    </a:solidFill>
                    <a:prstDash val="solid"/>
                    <a:round/>
                    <a:headEnd type="none" w="med" len="med"/>
                    <a:tailEnd type="none" w="med" len="med"/>
                  </a:ln>
                </p:spPr>
              </p:sp>
              <p:sp>
                <p:nvSpPr>
                  <p:cNvPr id="632882" name="椭圆 678962"/>
                  <p:cNvSpPr/>
                  <p:nvPr/>
                </p:nvSpPr>
                <p:spPr>
                  <a:xfrm>
                    <a:off x="1108" y="865"/>
                    <a:ext cx="340"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81</a:t>
                    </a:r>
                    <a:endParaRPr lang="en-US" altLang="x-none" sz="2800" b="1" dirty="0">
                      <a:latin typeface="Times New Roman" panose="02020603050405020304" pitchFamily="2" charset="0"/>
                      <a:ea typeface="宋体" panose="02010600030101010101" pitchFamily="2" charset="-122"/>
                    </a:endParaRPr>
                  </a:p>
                </p:txBody>
              </p:sp>
              <p:sp>
                <p:nvSpPr>
                  <p:cNvPr id="632883" name="直接连接符 678963"/>
                  <p:cNvSpPr/>
                  <p:nvPr/>
                </p:nvSpPr>
                <p:spPr>
                  <a:xfrm>
                    <a:off x="1028" y="689"/>
                    <a:ext cx="192" cy="192"/>
                  </a:xfrm>
                  <a:prstGeom prst="line">
                    <a:avLst/>
                  </a:prstGeom>
                  <a:ln w="19050" cap="flat" cmpd="sng">
                    <a:solidFill>
                      <a:schemeClr val="tx1"/>
                    </a:solidFill>
                    <a:prstDash val="solid"/>
                    <a:round/>
                    <a:headEnd type="none" w="med" len="med"/>
                    <a:tailEnd type="none" w="med" len="med"/>
                  </a:ln>
                </p:spPr>
              </p:sp>
              <p:sp>
                <p:nvSpPr>
                  <p:cNvPr id="632884" name="椭圆 678964"/>
                  <p:cNvSpPr/>
                  <p:nvPr/>
                </p:nvSpPr>
                <p:spPr>
                  <a:xfrm>
                    <a:off x="752" y="1313"/>
                    <a:ext cx="340"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44</a:t>
                    </a:r>
                    <a:endParaRPr lang="en-US" altLang="x-none" sz="2800" b="1" dirty="0">
                      <a:latin typeface="Times New Roman" panose="02020603050405020304" pitchFamily="2" charset="0"/>
                      <a:ea typeface="宋体" panose="02010600030101010101" pitchFamily="2" charset="-122"/>
                    </a:endParaRPr>
                  </a:p>
                </p:txBody>
              </p:sp>
              <p:sp>
                <p:nvSpPr>
                  <p:cNvPr id="632885" name="直接连接符 678965"/>
                  <p:cNvSpPr/>
                  <p:nvPr/>
                </p:nvSpPr>
                <p:spPr>
                  <a:xfrm flipH="1">
                    <a:off x="988" y="1128"/>
                    <a:ext cx="192" cy="192"/>
                  </a:xfrm>
                  <a:prstGeom prst="line">
                    <a:avLst/>
                  </a:prstGeom>
                  <a:ln w="19050" cap="flat" cmpd="sng">
                    <a:solidFill>
                      <a:schemeClr val="tx1"/>
                    </a:solidFill>
                    <a:prstDash val="solid"/>
                    <a:round/>
                    <a:headEnd type="none" w="med" len="med"/>
                    <a:tailEnd type="none" w="med" len="med"/>
                  </a:ln>
                </p:spPr>
              </p:sp>
            </p:grpSp>
            <p:grpSp>
              <p:nvGrpSpPr>
                <p:cNvPr id="632886" name="组合 678966"/>
                <p:cNvGrpSpPr/>
                <p:nvPr/>
              </p:nvGrpSpPr>
              <p:grpSpPr>
                <a:xfrm>
                  <a:off x="1960" y="96"/>
                  <a:ext cx="1448" cy="1168"/>
                  <a:chOff x="0" y="0"/>
                  <a:chExt cx="1448" cy="1168"/>
                </a:xfrm>
              </p:grpSpPr>
              <p:sp>
                <p:nvSpPr>
                  <p:cNvPr id="632887" name="椭圆 678967"/>
                  <p:cNvSpPr/>
                  <p:nvPr/>
                </p:nvSpPr>
                <p:spPr>
                  <a:xfrm>
                    <a:off x="0" y="426"/>
                    <a:ext cx="340"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3</a:t>
                    </a:r>
                    <a:endParaRPr lang="en-US" altLang="x-none" sz="2800" b="1" dirty="0">
                      <a:latin typeface="Times New Roman" panose="02020603050405020304" pitchFamily="2" charset="0"/>
                      <a:ea typeface="宋体" panose="02010600030101010101" pitchFamily="2" charset="-122"/>
                    </a:endParaRPr>
                  </a:p>
                </p:txBody>
              </p:sp>
              <p:sp>
                <p:nvSpPr>
                  <p:cNvPr id="632888" name="椭圆 678968"/>
                  <p:cNvSpPr/>
                  <p:nvPr/>
                </p:nvSpPr>
                <p:spPr>
                  <a:xfrm>
                    <a:off x="372" y="0"/>
                    <a:ext cx="340"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14</a:t>
                    </a:r>
                    <a:endParaRPr lang="en-US" altLang="x-none" sz="2800" b="1" dirty="0">
                      <a:latin typeface="Times New Roman" panose="02020603050405020304" pitchFamily="2" charset="0"/>
                      <a:ea typeface="宋体" panose="02010600030101010101" pitchFamily="2" charset="-122"/>
                    </a:endParaRPr>
                  </a:p>
                </p:txBody>
              </p:sp>
              <p:sp>
                <p:nvSpPr>
                  <p:cNvPr id="632889" name="椭圆 678969"/>
                  <p:cNvSpPr/>
                  <p:nvPr/>
                </p:nvSpPr>
                <p:spPr>
                  <a:xfrm>
                    <a:off x="752" y="425"/>
                    <a:ext cx="340"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44</a:t>
                    </a:r>
                    <a:endParaRPr lang="en-US" altLang="x-none" sz="2800" b="1" dirty="0">
                      <a:latin typeface="Times New Roman" panose="02020603050405020304" pitchFamily="2" charset="0"/>
                      <a:ea typeface="宋体" panose="02010600030101010101" pitchFamily="2" charset="-122"/>
                    </a:endParaRPr>
                  </a:p>
                </p:txBody>
              </p:sp>
              <p:sp>
                <p:nvSpPr>
                  <p:cNvPr id="632890" name="直接连接符 678970"/>
                  <p:cNvSpPr/>
                  <p:nvPr/>
                </p:nvSpPr>
                <p:spPr>
                  <a:xfrm>
                    <a:off x="672" y="249"/>
                    <a:ext cx="192" cy="192"/>
                  </a:xfrm>
                  <a:prstGeom prst="line">
                    <a:avLst/>
                  </a:prstGeom>
                  <a:ln w="19050" cap="flat" cmpd="sng">
                    <a:solidFill>
                      <a:schemeClr val="tx1"/>
                    </a:solidFill>
                    <a:prstDash val="solid"/>
                    <a:round/>
                    <a:headEnd type="none" w="med" len="med"/>
                    <a:tailEnd type="none" w="med" len="med"/>
                  </a:ln>
                </p:spPr>
              </p:sp>
              <p:sp>
                <p:nvSpPr>
                  <p:cNvPr id="632891" name="直接连接符 678971"/>
                  <p:cNvSpPr/>
                  <p:nvPr/>
                </p:nvSpPr>
                <p:spPr>
                  <a:xfrm flipH="1">
                    <a:off x="236" y="241"/>
                    <a:ext cx="192" cy="192"/>
                  </a:xfrm>
                  <a:prstGeom prst="line">
                    <a:avLst/>
                  </a:prstGeom>
                  <a:ln w="19050" cap="flat" cmpd="sng">
                    <a:solidFill>
                      <a:schemeClr val="tx1"/>
                    </a:solidFill>
                    <a:prstDash val="solid"/>
                    <a:round/>
                    <a:headEnd type="none" w="med" len="med"/>
                    <a:tailEnd type="none" w="med" len="med"/>
                  </a:ln>
                </p:spPr>
              </p:sp>
              <p:sp>
                <p:nvSpPr>
                  <p:cNvPr id="632892" name="椭圆 678972"/>
                  <p:cNvSpPr/>
                  <p:nvPr/>
                </p:nvSpPr>
                <p:spPr>
                  <a:xfrm>
                    <a:off x="1108" y="865"/>
                    <a:ext cx="340"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81</a:t>
                    </a:r>
                    <a:endParaRPr lang="en-US" altLang="x-none" sz="2800" b="1" dirty="0">
                      <a:latin typeface="Times New Roman" panose="02020603050405020304" pitchFamily="2" charset="0"/>
                      <a:ea typeface="宋体" panose="02010600030101010101" pitchFamily="2" charset="-122"/>
                    </a:endParaRPr>
                  </a:p>
                </p:txBody>
              </p:sp>
              <p:sp>
                <p:nvSpPr>
                  <p:cNvPr id="632893" name="直接连接符 678973"/>
                  <p:cNvSpPr/>
                  <p:nvPr/>
                </p:nvSpPr>
                <p:spPr>
                  <a:xfrm>
                    <a:off x="1028" y="689"/>
                    <a:ext cx="192" cy="192"/>
                  </a:xfrm>
                  <a:prstGeom prst="line">
                    <a:avLst/>
                  </a:prstGeom>
                  <a:ln w="19050" cap="flat" cmpd="sng">
                    <a:solidFill>
                      <a:schemeClr val="tx1"/>
                    </a:solidFill>
                    <a:prstDash val="solid"/>
                    <a:round/>
                    <a:headEnd type="none" w="med" len="med"/>
                    <a:tailEnd type="none" w="med" len="med"/>
                  </a:ln>
                </p:spPr>
              </p:sp>
              <p:sp>
                <p:nvSpPr>
                  <p:cNvPr id="632894" name="椭圆 678974"/>
                  <p:cNvSpPr/>
                  <p:nvPr/>
                </p:nvSpPr>
                <p:spPr>
                  <a:xfrm>
                    <a:off x="392" y="873"/>
                    <a:ext cx="340"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25</a:t>
                    </a:r>
                    <a:endParaRPr lang="en-US" altLang="x-none" sz="2800" b="1" dirty="0">
                      <a:latin typeface="Times New Roman" panose="02020603050405020304" pitchFamily="2" charset="0"/>
                      <a:ea typeface="宋体" panose="02010600030101010101" pitchFamily="2" charset="-122"/>
                    </a:endParaRPr>
                  </a:p>
                </p:txBody>
              </p:sp>
              <p:sp>
                <p:nvSpPr>
                  <p:cNvPr id="632895" name="直接连接符 678975"/>
                  <p:cNvSpPr/>
                  <p:nvPr/>
                </p:nvSpPr>
                <p:spPr>
                  <a:xfrm flipH="1">
                    <a:off x="628" y="688"/>
                    <a:ext cx="192" cy="192"/>
                  </a:xfrm>
                  <a:prstGeom prst="line">
                    <a:avLst/>
                  </a:prstGeom>
                  <a:ln w="19050" cap="flat" cmpd="sng">
                    <a:solidFill>
                      <a:schemeClr val="tx1"/>
                    </a:solidFill>
                    <a:prstDash val="solid"/>
                    <a:round/>
                    <a:headEnd type="none" w="med" len="med"/>
                    <a:tailEnd type="none" w="med" len="med"/>
                  </a:ln>
                </p:spPr>
              </p:sp>
            </p:grpSp>
            <p:sp>
              <p:nvSpPr>
                <p:cNvPr id="632896" name="右箭头 678976"/>
                <p:cNvSpPr/>
                <p:nvPr/>
              </p:nvSpPr>
              <p:spPr>
                <a:xfrm>
                  <a:off x="1488" y="624"/>
                  <a:ext cx="432" cy="144"/>
                </a:xfrm>
                <a:prstGeom prst="rightArrow">
                  <a:avLst>
                    <a:gd name="adj1" fmla="val 50000"/>
                    <a:gd name="adj2" fmla="val 75000"/>
                  </a:avLst>
                </a:prstGeom>
                <a:solidFill>
                  <a:schemeClr val="hlink"/>
                </a:solidFill>
                <a:ln w="9525" cap="flat" cmpd="sng">
                  <a:solidFill>
                    <a:schemeClr val="tx1"/>
                  </a:solidFill>
                  <a:prstDash val="solid"/>
                  <a:miter/>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632897" name="上弧形箭头 678977"/>
                <p:cNvSpPr/>
                <p:nvPr/>
              </p:nvSpPr>
              <p:spPr>
                <a:xfrm>
                  <a:off x="1008" y="1056"/>
                  <a:ext cx="363" cy="249"/>
                </a:xfrm>
                <a:prstGeom prst="curvedDownArrow">
                  <a:avLst>
                    <a:gd name="adj1" fmla="val 29156"/>
                    <a:gd name="adj2" fmla="val 58313"/>
                    <a:gd name="adj3" fmla="val 33328"/>
                  </a:avLst>
                </a:prstGeom>
                <a:solidFill>
                  <a:schemeClr val="accent1"/>
                </a:solidFill>
                <a:ln w="9525" cap="flat" cmpd="sng">
                  <a:solidFill>
                    <a:schemeClr val="tx1"/>
                  </a:solidFill>
                  <a:prstDash val="solid"/>
                  <a:miter/>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632898" name="下弧形箭头 678978"/>
                <p:cNvSpPr/>
                <p:nvPr/>
              </p:nvSpPr>
              <p:spPr>
                <a:xfrm>
                  <a:off x="717" y="624"/>
                  <a:ext cx="432" cy="240"/>
                </a:xfrm>
                <a:prstGeom prst="curvedUpArrow">
                  <a:avLst>
                    <a:gd name="adj1" fmla="val 36000"/>
                    <a:gd name="adj2" fmla="val 72000"/>
                    <a:gd name="adj3" fmla="val 33328"/>
                  </a:avLst>
                </a:prstGeom>
                <a:solidFill>
                  <a:schemeClr val="folHlink"/>
                </a:solidFill>
                <a:ln w="9525" cap="flat" cmpd="sng">
                  <a:solidFill>
                    <a:schemeClr val="tx1"/>
                  </a:solidFill>
                  <a:prstDash val="solid"/>
                  <a:miter/>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sp>
          <p:nvSpPr>
            <p:cNvPr id="632899" name="矩形 678979"/>
            <p:cNvSpPr/>
            <p:nvPr/>
          </p:nvSpPr>
          <p:spPr>
            <a:xfrm>
              <a:off x="1724" y="3244"/>
              <a:ext cx="2222" cy="182"/>
            </a:xfrm>
            <a:prstGeom prst="rect">
              <a:avLst/>
            </a:prstGeom>
            <a:noFill/>
            <a:ln w="9525">
              <a:noFill/>
            </a:ln>
          </p:spPr>
          <p:txBody>
            <a:bodyPr wrap="none" anchor="ctr"/>
            <a:p>
              <a:pPr algn="ctr"/>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9-11  </a:t>
              </a:r>
              <a:r>
                <a:rPr lang="zh-CN" altLang="en-US" sz="2000" b="1" dirty="0">
                  <a:latin typeface="Times New Roman" panose="02020603050405020304" pitchFamily="2" charset="0"/>
                  <a:ea typeface="宋体" panose="02010600030101010101" pitchFamily="2" charset="-122"/>
                </a:rPr>
                <a:t>平衡二叉树的构造过程</a:t>
              </a:r>
              <a:endParaRPr lang="zh-CN" altLang="en-US" sz="2000" b="1" dirty="0">
                <a:latin typeface="Times New Roman" panose="02020603050405020304" pitchFamily="2" charset="0"/>
                <a:ea typeface="宋体" panose="02010600030101010101" pitchFamily="2" charset="-122"/>
              </a:endParaRPr>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9938" name="标题 679937"/>
          <p:cNvSpPr>
            <a:spLocks noGrp="1"/>
          </p:cNvSpPr>
          <p:nvPr>
            <p:ph type="title"/>
          </p:nvPr>
        </p:nvSpPr>
        <p:spPr>
          <a:xfrm>
            <a:off x="3438525" y="152400"/>
            <a:ext cx="5105400" cy="762000"/>
          </a:xfrm>
        </p:spPr>
        <p:txBody>
          <a:bodyPr lIns="92075" tIns="46038" rIns="92075" bIns="46038" anchor="ctr"/>
          <a:p>
            <a:pPr fontAlgn="base"/>
            <a:r>
              <a:rPr lang="en-US" altLang="x-none" b="1" strike="noStrike" noProof="1" dirty="0">
                <a:latin typeface="Times New Roman" panose="02020603050405020304" pitchFamily="2" charset="0"/>
              </a:rPr>
              <a:t>9. 5</a:t>
            </a:r>
            <a:r>
              <a:rPr lang="en-US" altLang="x-none" b="1" strike="noStrike" noProof="1" dirty="0"/>
              <a:t>    </a:t>
            </a:r>
            <a:r>
              <a:rPr lang="zh-CN" altLang="en-US" b="1" strike="noStrike" noProof="1" dirty="0">
                <a:ea typeface="楷体_GB2312" pitchFamily="1" charset="-122"/>
              </a:rPr>
              <a:t>索引查找</a:t>
            </a:r>
            <a:endParaRPr lang="zh-CN" altLang="en-US" b="1" strike="noStrike" noProof="1" dirty="0">
              <a:ea typeface="楷体_GB2312" pitchFamily="1" charset="-122"/>
            </a:endParaRPr>
          </a:p>
        </p:txBody>
      </p:sp>
      <p:sp>
        <p:nvSpPr>
          <p:cNvPr id="633858" name="矩形 679938"/>
          <p:cNvSpPr/>
          <p:nvPr/>
        </p:nvSpPr>
        <p:spPr>
          <a:xfrm>
            <a:off x="1712913" y="1125538"/>
            <a:ext cx="8847137" cy="2331720"/>
          </a:xfrm>
          <a:prstGeom prst="rect">
            <a:avLst/>
          </a:prstGeom>
          <a:noFill/>
          <a:ln w="9525">
            <a:noFill/>
          </a:ln>
        </p:spPr>
        <p:txBody>
          <a:bodyPr lIns="92075" tIns="46038" rIns="92075" bIns="46038" anchor="t">
            <a:spAutoFit/>
          </a:bodyPr>
          <a:p>
            <a:pPr>
              <a:spcBef>
                <a:spcPct val="10000"/>
              </a:spcBef>
              <a:buClr>
                <a:schemeClr val="tx1"/>
              </a:buClr>
              <a:buSzPct val="90000"/>
            </a:pPr>
            <a:r>
              <a:rPr lang="zh-CN" altLang="en-US" sz="2800" b="1" dirty="0">
                <a:latin typeface="Times New Roman" panose="02020603050405020304" pitchFamily="2" charset="0"/>
                <a:ea typeface="宋体" panose="02010600030101010101" pitchFamily="2" charset="-122"/>
              </a:rPr>
              <a:t>        索引技术是组织大型数据库的重要技术，索引结构的基本组成是</a:t>
            </a:r>
            <a:r>
              <a:rPr lang="zh-CN" altLang="en-US" sz="2800" b="1" dirty="0">
                <a:solidFill>
                  <a:schemeClr val="folHlink"/>
                </a:solidFill>
                <a:latin typeface="Times New Roman" panose="02020603050405020304" pitchFamily="2" charset="0"/>
                <a:ea typeface="宋体" panose="02010600030101010101" pitchFamily="2" charset="-122"/>
              </a:rPr>
              <a:t>索引表</a:t>
            </a:r>
            <a:r>
              <a:rPr lang="zh-CN" altLang="en-US" sz="2800" b="1" dirty="0">
                <a:latin typeface="Times New Roman" panose="02020603050405020304" pitchFamily="2" charset="0"/>
                <a:ea typeface="宋体" panose="02010600030101010101" pitchFamily="2" charset="-122"/>
              </a:rPr>
              <a:t>和</a:t>
            </a:r>
            <a:r>
              <a:rPr lang="zh-CN" altLang="en-US" sz="2800" b="1" dirty="0">
                <a:solidFill>
                  <a:schemeClr val="folHlink"/>
                </a:solidFill>
                <a:latin typeface="Times New Roman" panose="02020603050405020304" pitchFamily="2" charset="0"/>
                <a:ea typeface="宋体" panose="02010600030101010101" pitchFamily="2" charset="-122"/>
              </a:rPr>
              <a:t>数据表</a:t>
            </a:r>
            <a:r>
              <a:rPr lang="zh-CN" altLang="en-US" sz="2800" b="1" dirty="0">
                <a:latin typeface="Times New Roman" panose="02020603050405020304" pitchFamily="2" charset="0"/>
                <a:ea typeface="宋体" panose="02010600030101010101" pitchFamily="2" charset="-122"/>
              </a:rPr>
              <a:t>两部分，如图</a:t>
            </a:r>
            <a:r>
              <a:rPr lang="en-US" altLang="x-none" sz="2800" b="1" dirty="0">
                <a:latin typeface="Times New Roman" panose="02020603050405020304" pitchFamily="2" charset="0"/>
                <a:ea typeface="宋体" panose="02010600030101010101" pitchFamily="2" charset="-122"/>
              </a:rPr>
              <a:t>9-12</a:t>
            </a:r>
            <a:r>
              <a:rPr lang="zh-CN" altLang="en-US" sz="2800" b="1" dirty="0">
                <a:latin typeface="Times New Roman" panose="02020603050405020304" pitchFamily="2" charset="0"/>
                <a:ea typeface="宋体" panose="02010600030101010101" pitchFamily="2" charset="-122"/>
              </a:rPr>
              <a:t>所示</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marL="444500" lvl="1" indent="0" eaLnBrk="1" hangingPunct="1">
              <a:spcBef>
                <a:spcPct val="10000"/>
              </a:spcBef>
              <a:buClr>
                <a:schemeClr val="tx1"/>
              </a:buClr>
              <a:buSzPct val="90000"/>
              <a:buFont typeface="Arial" panose="020B0604020202020204" pitchFamily="34" charset="0"/>
              <a:buNone/>
            </a:pPr>
            <a:r>
              <a:rPr lang="zh-CN" altLang="en-US" sz="2800" b="1" dirty="0">
                <a:solidFill>
                  <a:schemeClr val="folHlink"/>
                </a:solidFill>
                <a:latin typeface="宋体" panose="02010600030101010101" pitchFamily="2" charset="-122"/>
                <a:ea typeface="宋体" panose="02010600030101010101" pitchFamily="2" charset="-122"/>
              </a:rPr>
              <a:t>◆</a:t>
            </a:r>
            <a:r>
              <a:rPr lang="zh-CN" altLang="en-US" sz="2800" b="1" dirty="0">
                <a:solidFill>
                  <a:schemeClr val="folHlink"/>
                </a:solidFill>
                <a:latin typeface="Times New Roman" panose="02020603050405020304" pitchFamily="2" charset="0"/>
                <a:ea typeface="宋体" panose="02010600030101010101" pitchFamily="2" charset="-122"/>
              </a:rPr>
              <a:t>  数据表</a:t>
            </a:r>
            <a:r>
              <a:rPr lang="zh-CN" altLang="en-US" sz="2800" b="1" dirty="0">
                <a:latin typeface="宋体" panose="02010600030101010101" pitchFamily="2" charset="-122"/>
                <a:ea typeface="宋体" panose="02010600030101010101" pitchFamily="2" charset="-122"/>
              </a:rPr>
              <a:t>：存储实际的数据记录；</a:t>
            </a:r>
            <a:endParaRPr lang="zh-CN" altLang="en-US" sz="2800" b="1" dirty="0">
              <a:latin typeface="宋体" panose="02010600030101010101" pitchFamily="2" charset="-122"/>
              <a:ea typeface="宋体" panose="02010600030101010101" pitchFamily="2" charset="-122"/>
            </a:endParaRPr>
          </a:p>
          <a:p>
            <a:pPr marL="444500" lvl="1" indent="0" eaLnBrk="1" hangingPunct="1">
              <a:spcBef>
                <a:spcPct val="10000"/>
              </a:spcBef>
              <a:buClr>
                <a:schemeClr val="tx1"/>
              </a:buClr>
              <a:buSzPct val="90000"/>
              <a:buFont typeface="Arial" panose="020B0604020202020204" pitchFamily="34" charset="0"/>
              <a:buNone/>
            </a:pPr>
            <a:r>
              <a:rPr lang="zh-CN" altLang="en-US" sz="2800" b="1" dirty="0">
                <a:solidFill>
                  <a:schemeClr val="folHlink"/>
                </a:solidFill>
                <a:latin typeface="Times New Roman" panose="02020603050405020304" pitchFamily="2" charset="0"/>
                <a:ea typeface="宋体" panose="02010600030101010101" pitchFamily="2" charset="-122"/>
              </a:rPr>
              <a:t>◆ 索引表</a:t>
            </a:r>
            <a:r>
              <a:rPr lang="zh-CN" altLang="en-US" sz="2800" b="1" dirty="0">
                <a:latin typeface="宋体" panose="02010600030101010101" pitchFamily="2" charset="-122"/>
                <a:ea typeface="宋体" panose="02010600030101010101" pitchFamily="2" charset="-122"/>
              </a:rPr>
              <a:t>：存储记录的</a:t>
            </a:r>
            <a:r>
              <a:rPr lang="zh-CN" altLang="en-US" sz="2800" b="1" dirty="0">
                <a:solidFill>
                  <a:schemeClr val="folHlink"/>
                </a:solidFill>
                <a:latin typeface="宋体" panose="02010600030101010101" pitchFamily="2" charset="-122"/>
                <a:ea typeface="宋体" panose="02010600030101010101" pitchFamily="2" charset="-122"/>
              </a:rPr>
              <a:t>关键字</a:t>
            </a:r>
            <a:r>
              <a:rPr lang="zh-CN" altLang="en-US" sz="2800" b="1" dirty="0">
                <a:latin typeface="宋体" panose="02010600030101010101" pitchFamily="2" charset="-122"/>
                <a:ea typeface="宋体" panose="02010600030101010101" pitchFamily="2" charset="-122"/>
              </a:rPr>
              <a:t>和</a:t>
            </a:r>
            <a:r>
              <a:rPr lang="zh-CN" altLang="en-US" sz="2800" b="1" dirty="0">
                <a:solidFill>
                  <a:schemeClr val="folHlink"/>
                </a:solidFill>
                <a:latin typeface="宋体" panose="02010600030101010101" pitchFamily="2" charset="-122"/>
                <a:ea typeface="宋体" panose="02010600030101010101" pitchFamily="2" charset="-122"/>
              </a:rPr>
              <a:t>记录</a:t>
            </a:r>
            <a:r>
              <a:rPr lang="en-US" altLang="x-none" sz="2800" b="1" dirty="0">
                <a:latin typeface="宋体" panose="02010600030101010101" pitchFamily="2" charset="-122"/>
                <a:ea typeface="宋体" panose="02010600030101010101" pitchFamily="2" charset="-122"/>
              </a:rPr>
              <a:t>(</a:t>
            </a:r>
            <a:r>
              <a:rPr lang="zh-CN" altLang="en-US" sz="2800" b="1" dirty="0">
                <a:solidFill>
                  <a:schemeClr val="tx2"/>
                </a:solidFill>
                <a:latin typeface="宋体" panose="02010600030101010101" pitchFamily="2" charset="-122"/>
                <a:ea typeface="宋体" panose="02010600030101010101" pitchFamily="2" charset="-122"/>
              </a:rPr>
              <a:t>存储</a:t>
            </a:r>
            <a:r>
              <a:rPr lang="en-US" altLang="x-none" sz="2800" b="1" dirty="0">
                <a:latin typeface="宋体" panose="02010600030101010101" pitchFamily="2" charset="-122"/>
                <a:ea typeface="宋体" panose="02010600030101010101" pitchFamily="2" charset="-122"/>
              </a:rPr>
              <a:t>)</a:t>
            </a:r>
            <a:r>
              <a:rPr lang="zh-CN" altLang="en-US" sz="2800" b="1" dirty="0">
                <a:solidFill>
                  <a:schemeClr val="folHlink"/>
                </a:solidFill>
                <a:latin typeface="宋体" panose="02010600030101010101" pitchFamily="2" charset="-122"/>
                <a:ea typeface="宋体" panose="02010600030101010101" pitchFamily="2" charset="-122"/>
              </a:rPr>
              <a:t>地址</a:t>
            </a:r>
            <a:r>
              <a:rPr lang="zh-CN" altLang="en-US" sz="2800" b="1" dirty="0">
                <a:latin typeface="宋体" panose="02010600030101010101" pitchFamily="2" charset="-122"/>
                <a:ea typeface="宋体" panose="02010600030101010101" pitchFamily="2" charset="-122"/>
              </a:rPr>
              <a:t>之间的对照表</a:t>
            </a:r>
            <a:r>
              <a:rPr lang="zh-CN" altLang="en-US" sz="2800" b="1" dirty="0">
                <a:latin typeface="Times New Roman" panose="02020603050405020304" pitchFamily="2"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每个元素称为一个</a:t>
            </a:r>
            <a:r>
              <a:rPr lang="zh-CN" altLang="en-US" sz="2800" b="1" dirty="0">
                <a:solidFill>
                  <a:schemeClr val="accent1"/>
                </a:solidFill>
                <a:latin typeface="宋体" panose="02010600030101010101" pitchFamily="2" charset="-122"/>
                <a:ea typeface="宋体" panose="02010600030101010101" pitchFamily="2" charset="-122"/>
              </a:rPr>
              <a:t>索引项</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grpSp>
        <p:nvGrpSpPr>
          <p:cNvPr id="633859" name="组合 679939"/>
          <p:cNvGrpSpPr/>
          <p:nvPr/>
        </p:nvGrpSpPr>
        <p:grpSpPr>
          <a:xfrm>
            <a:off x="4752975" y="3505200"/>
            <a:ext cx="5838825" cy="3290888"/>
            <a:chOff x="0" y="0"/>
            <a:chExt cx="3678" cy="2073"/>
          </a:xfrm>
        </p:grpSpPr>
        <p:sp>
          <p:nvSpPr>
            <p:cNvPr id="633860" name="矩形 679940"/>
            <p:cNvSpPr/>
            <p:nvPr/>
          </p:nvSpPr>
          <p:spPr>
            <a:xfrm>
              <a:off x="347" y="0"/>
              <a:ext cx="680" cy="249"/>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索引表</a:t>
              </a:r>
              <a:endParaRPr lang="zh-CN" altLang="en-US" sz="2400" b="1" dirty="0">
                <a:latin typeface="Times New Roman" panose="02020603050405020304" pitchFamily="2" charset="0"/>
                <a:ea typeface="宋体" panose="02010600030101010101" pitchFamily="2" charset="-122"/>
              </a:endParaRPr>
            </a:p>
          </p:txBody>
        </p:sp>
        <p:sp>
          <p:nvSpPr>
            <p:cNvPr id="633861" name="矩形 679941"/>
            <p:cNvSpPr/>
            <p:nvPr/>
          </p:nvSpPr>
          <p:spPr>
            <a:xfrm>
              <a:off x="2570" y="0"/>
              <a:ext cx="680" cy="249"/>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数据表</a:t>
              </a:r>
              <a:endParaRPr lang="zh-CN" altLang="en-US" sz="2400" b="1" dirty="0">
                <a:latin typeface="Times New Roman" panose="02020603050405020304" pitchFamily="2" charset="0"/>
                <a:ea typeface="宋体" panose="02010600030101010101" pitchFamily="2" charset="-122"/>
              </a:endParaRPr>
            </a:p>
          </p:txBody>
        </p:sp>
        <p:sp>
          <p:nvSpPr>
            <p:cNvPr id="679943" name="矩形 679942"/>
            <p:cNvSpPr/>
            <p:nvPr/>
          </p:nvSpPr>
          <p:spPr>
            <a:xfrm>
              <a:off x="1062" y="1824"/>
              <a:ext cx="2233" cy="249"/>
            </a:xfrm>
            <a:prstGeom prst="rect">
              <a:avLst/>
            </a:prstGeom>
            <a:noFill/>
            <a:ln w="9525">
              <a:noFill/>
            </a:ln>
          </p:spPr>
          <p:txBody>
            <a:bodyPr wrap="none" anchor="ctr"/>
            <a:p>
              <a:pPr fontAlgn="base"/>
              <a:r>
                <a:rPr lang="zh-CN" altLang="en-US" sz="2000" b="1" strike="noStrike" noProof="1" dirty="0">
                  <a:latin typeface="Times New Roman" panose="02020603050405020304" pitchFamily="2" charset="0"/>
                  <a:ea typeface="宋体" panose="02010600030101010101" pitchFamily="2" charset="-122"/>
                  <a:cs typeface="+mn-cs"/>
                </a:rPr>
                <a:t>图</a:t>
              </a:r>
              <a:r>
                <a:rPr lang="en-US" altLang="x-none" sz="2000" b="1" strike="noStrike" noProof="1" dirty="0">
                  <a:latin typeface="Times New Roman" panose="02020603050405020304" pitchFamily="2" charset="0"/>
                  <a:ea typeface="宋体" panose="02010600030101010101" pitchFamily="2" charset="-122"/>
                  <a:cs typeface="+mn-cs"/>
                </a:rPr>
                <a:t>9-12</a:t>
              </a:r>
              <a:r>
                <a:rPr lang="en-US" altLang="x-none" sz="2000" b="1" strike="noStrike" noProof="1" dirty="0">
                  <a:effectLst>
                    <a:outerShdw blurRad="38100" dist="38100" dir="2700000">
                      <a:srgbClr val="000000"/>
                    </a:outerShdw>
                  </a:effectLst>
                  <a:latin typeface="Times New Roman" panose="02020603050405020304" pitchFamily="2" charset="0"/>
                  <a:ea typeface="宋体" panose="02010600030101010101" pitchFamily="2" charset="-122"/>
                  <a:cs typeface="+mn-cs"/>
                </a:rPr>
                <a:t>   </a:t>
              </a:r>
              <a:r>
                <a:rPr lang="zh-CN" altLang="en-US" sz="2000" b="1" strike="noStrike" noProof="1" dirty="0">
                  <a:latin typeface="Times New Roman" panose="02020603050405020304" pitchFamily="2" charset="0"/>
                  <a:ea typeface="宋体" panose="02010600030101010101" pitchFamily="2" charset="-122"/>
                  <a:cs typeface="+mn-cs"/>
                </a:rPr>
                <a:t>索引结构的基本形式</a:t>
              </a:r>
              <a:r>
                <a:rPr lang="zh-CN" altLang="en-US" sz="2400" strike="noStrike" noProof="1" dirty="0">
                  <a:effectLst>
                    <a:outerShdw blurRad="38100" dist="38100" dir="2700000">
                      <a:srgbClr val="000000"/>
                    </a:outerShdw>
                  </a:effectLst>
                  <a:latin typeface="Times New Roman" panose="02020603050405020304" pitchFamily="2" charset="0"/>
                  <a:ea typeface="宋体" panose="02010600030101010101" pitchFamily="2" charset="-122"/>
                  <a:cs typeface="+mn-cs"/>
                </a:rPr>
                <a:t> </a:t>
              </a:r>
              <a:endParaRPr lang="zh-CN" altLang="en-US" sz="2400" strike="noStrike" noProof="1" dirty="0">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grpSp>
          <p:nvGrpSpPr>
            <p:cNvPr id="633863" name="组合 679943"/>
            <p:cNvGrpSpPr/>
            <p:nvPr/>
          </p:nvGrpSpPr>
          <p:grpSpPr>
            <a:xfrm>
              <a:off x="0" y="288"/>
              <a:ext cx="3678" cy="1496"/>
              <a:chOff x="0" y="0"/>
              <a:chExt cx="3678" cy="1496"/>
            </a:xfrm>
          </p:grpSpPr>
          <p:grpSp>
            <p:nvGrpSpPr>
              <p:cNvPr id="633864" name="组合 679944"/>
              <p:cNvGrpSpPr/>
              <p:nvPr/>
            </p:nvGrpSpPr>
            <p:grpSpPr>
              <a:xfrm>
                <a:off x="0" y="0"/>
                <a:ext cx="1542" cy="1496"/>
                <a:chOff x="0" y="0"/>
                <a:chExt cx="1542" cy="1632"/>
              </a:xfrm>
            </p:grpSpPr>
            <p:grpSp>
              <p:nvGrpSpPr>
                <p:cNvPr id="633865" name="组合 679945"/>
                <p:cNvGrpSpPr/>
                <p:nvPr/>
              </p:nvGrpSpPr>
              <p:grpSpPr>
                <a:xfrm>
                  <a:off x="0" y="0"/>
                  <a:ext cx="1542" cy="272"/>
                  <a:chOff x="0" y="0"/>
                  <a:chExt cx="1542" cy="272"/>
                </a:xfrm>
              </p:grpSpPr>
              <p:sp>
                <p:nvSpPr>
                  <p:cNvPr id="633866" name="矩形 679946"/>
                  <p:cNvSpPr/>
                  <p:nvPr/>
                </p:nvSpPr>
                <p:spPr>
                  <a:xfrm>
                    <a:off x="0" y="0"/>
                    <a:ext cx="1542" cy="272"/>
                  </a:xfrm>
                  <a:prstGeom prst="rect">
                    <a:avLst/>
                  </a:prstGeom>
                  <a:noFill/>
                  <a:ln w="28575" cap="flat" cmpd="sng">
                    <a:solidFill>
                      <a:schemeClr val="tx1"/>
                    </a:solidFill>
                    <a:prstDash val="solid"/>
                    <a:miter/>
                    <a:headEnd type="none" w="med" len="med"/>
                    <a:tailEnd type="none" w="med" len="med"/>
                  </a:ln>
                </p:spPr>
                <p:txBody>
                  <a:bodyPr wrap="none" anchor="ctr"/>
                  <a:p>
                    <a:r>
                      <a:rPr lang="zh-CN" altLang="en-US" sz="2400" b="1" dirty="0">
                        <a:latin typeface="Times New Roman" panose="02020603050405020304" pitchFamily="2" charset="0"/>
                        <a:ea typeface="宋体" panose="02010600030101010101" pitchFamily="2" charset="-122"/>
                      </a:rPr>
                      <a:t>关键字  存储地址</a:t>
                    </a:r>
                    <a:endParaRPr lang="zh-CN" altLang="en-US" sz="2400" b="1" dirty="0">
                      <a:latin typeface="Times New Roman" panose="02020603050405020304" pitchFamily="2" charset="0"/>
                      <a:ea typeface="宋体" panose="02010600030101010101" pitchFamily="2" charset="-122"/>
                    </a:endParaRPr>
                  </a:p>
                </p:txBody>
              </p:sp>
              <p:sp>
                <p:nvSpPr>
                  <p:cNvPr id="633867" name="直接连接符 679947"/>
                  <p:cNvSpPr/>
                  <p:nvPr/>
                </p:nvSpPr>
                <p:spPr>
                  <a:xfrm>
                    <a:off x="680" y="0"/>
                    <a:ext cx="0" cy="272"/>
                  </a:xfrm>
                  <a:prstGeom prst="line">
                    <a:avLst/>
                  </a:prstGeom>
                  <a:ln w="28575" cap="flat" cmpd="sng">
                    <a:solidFill>
                      <a:schemeClr val="tx1"/>
                    </a:solidFill>
                    <a:prstDash val="solid"/>
                    <a:round/>
                    <a:headEnd type="none" w="med" len="med"/>
                    <a:tailEnd type="none" w="med" len="med"/>
                  </a:ln>
                </p:spPr>
              </p:sp>
            </p:grpSp>
            <p:grpSp>
              <p:nvGrpSpPr>
                <p:cNvPr id="633868" name="组合 679948"/>
                <p:cNvGrpSpPr/>
                <p:nvPr/>
              </p:nvGrpSpPr>
              <p:grpSpPr>
                <a:xfrm>
                  <a:off x="0" y="272"/>
                  <a:ext cx="1542" cy="272"/>
                  <a:chOff x="0" y="0"/>
                  <a:chExt cx="1542" cy="272"/>
                </a:xfrm>
              </p:grpSpPr>
              <p:sp>
                <p:nvSpPr>
                  <p:cNvPr id="633869" name="矩形 679949"/>
                  <p:cNvSpPr/>
                  <p:nvPr/>
                </p:nvSpPr>
                <p:spPr>
                  <a:xfrm>
                    <a:off x="0" y="0"/>
                    <a:ext cx="1542" cy="272"/>
                  </a:xfrm>
                  <a:prstGeom prst="rect">
                    <a:avLst/>
                  </a:prstGeom>
                  <a:noFill/>
                  <a:ln w="28575" cap="flat" cmpd="sng">
                    <a:solidFill>
                      <a:schemeClr val="tx1"/>
                    </a:solidFill>
                    <a:prstDash val="solid"/>
                    <a:miter/>
                    <a:headEnd type="none" w="med" len="med"/>
                    <a:tailEnd type="none" w="med" len="med"/>
                  </a:ln>
                </p:spPr>
                <p:txBody>
                  <a:bodyPr wrap="none" anchor="ctr"/>
                  <a:p>
                    <a:r>
                      <a:rPr lang="zh-CN" altLang="en-US" sz="24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263</a:t>
                    </a:r>
                    <a:endParaRPr lang="en-US" altLang="x-none" sz="2400" b="1" dirty="0">
                      <a:latin typeface="Times New Roman" panose="02020603050405020304" pitchFamily="2" charset="0"/>
                      <a:ea typeface="宋体" panose="02010600030101010101" pitchFamily="2" charset="-122"/>
                    </a:endParaRPr>
                  </a:p>
                </p:txBody>
              </p:sp>
              <p:sp>
                <p:nvSpPr>
                  <p:cNvPr id="633870" name="直接连接符 679950"/>
                  <p:cNvSpPr/>
                  <p:nvPr/>
                </p:nvSpPr>
                <p:spPr>
                  <a:xfrm>
                    <a:off x="680" y="0"/>
                    <a:ext cx="0" cy="272"/>
                  </a:xfrm>
                  <a:prstGeom prst="line">
                    <a:avLst/>
                  </a:prstGeom>
                  <a:ln w="28575" cap="flat" cmpd="sng">
                    <a:solidFill>
                      <a:schemeClr val="tx1"/>
                    </a:solidFill>
                    <a:prstDash val="solid"/>
                    <a:round/>
                    <a:headEnd type="none" w="med" len="med"/>
                    <a:tailEnd type="none" w="med" len="med"/>
                  </a:ln>
                </p:spPr>
              </p:sp>
            </p:grpSp>
            <p:grpSp>
              <p:nvGrpSpPr>
                <p:cNvPr id="633871" name="组合 679951"/>
                <p:cNvGrpSpPr/>
                <p:nvPr/>
              </p:nvGrpSpPr>
              <p:grpSpPr>
                <a:xfrm>
                  <a:off x="0" y="544"/>
                  <a:ext cx="1542" cy="272"/>
                  <a:chOff x="0" y="0"/>
                  <a:chExt cx="1542" cy="272"/>
                </a:xfrm>
              </p:grpSpPr>
              <p:sp>
                <p:nvSpPr>
                  <p:cNvPr id="633872" name="矩形 679952"/>
                  <p:cNvSpPr/>
                  <p:nvPr/>
                </p:nvSpPr>
                <p:spPr>
                  <a:xfrm>
                    <a:off x="0" y="0"/>
                    <a:ext cx="1542" cy="272"/>
                  </a:xfrm>
                  <a:prstGeom prst="rect">
                    <a:avLst/>
                  </a:prstGeom>
                  <a:noFill/>
                  <a:ln w="28575" cap="flat" cmpd="sng">
                    <a:solidFill>
                      <a:schemeClr val="tx1"/>
                    </a:solidFill>
                    <a:prstDash val="solid"/>
                    <a:miter/>
                    <a:headEnd type="none" w="med" len="med"/>
                    <a:tailEnd type="none" w="med" len="med"/>
                  </a:ln>
                </p:spPr>
                <p:txBody>
                  <a:bodyPr wrap="none" anchor="ctr"/>
                  <a:p>
                    <a:r>
                      <a:rPr lang="zh-CN" altLang="en-US" sz="24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275</a:t>
                    </a:r>
                    <a:endParaRPr lang="en-US" altLang="x-none" sz="2400" b="1" dirty="0">
                      <a:latin typeface="Times New Roman" panose="02020603050405020304" pitchFamily="2" charset="0"/>
                      <a:ea typeface="宋体" panose="02010600030101010101" pitchFamily="2" charset="-122"/>
                    </a:endParaRPr>
                  </a:p>
                </p:txBody>
              </p:sp>
              <p:sp>
                <p:nvSpPr>
                  <p:cNvPr id="633873" name="直接连接符 679953"/>
                  <p:cNvSpPr/>
                  <p:nvPr/>
                </p:nvSpPr>
                <p:spPr>
                  <a:xfrm>
                    <a:off x="680" y="0"/>
                    <a:ext cx="0" cy="272"/>
                  </a:xfrm>
                  <a:prstGeom prst="line">
                    <a:avLst/>
                  </a:prstGeom>
                  <a:ln w="28575" cap="flat" cmpd="sng">
                    <a:solidFill>
                      <a:schemeClr val="tx1"/>
                    </a:solidFill>
                    <a:prstDash val="solid"/>
                    <a:round/>
                    <a:headEnd type="none" w="med" len="med"/>
                    <a:tailEnd type="none" w="med" len="med"/>
                  </a:ln>
                </p:spPr>
              </p:sp>
            </p:grpSp>
            <p:grpSp>
              <p:nvGrpSpPr>
                <p:cNvPr id="633874" name="组合 679954"/>
                <p:cNvGrpSpPr/>
                <p:nvPr/>
              </p:nvGrpSpPr>
              <p:grpSpPr>
                <a:xfrm>
                  <a:off x="0" y="816"/>
                  <a:ext cx="1542" cy="272"/>
                  <a:chOff x="0" y="0"/>
                  <a:chExt cx="1542" cy="272"/>
                </a:xfrm>
              </p:grpSpPr>
              <p:sp>
                <p:nvSpPr>
                  <p:cNvPr id="633875" name="矩形 679955"/>
                  <p:cNvSpPr/>
                  <p:nvPr/>
                </p:nvSpPr>
                <p:spPr>
                  <a:xfrm>
                    <a:off x="0" y="0"/>
                    <a:ext cx="1542" cy="272"/>
                  </a:xfrm>
                  <a:prstGeom prst="rect">
                    <a:avLst/>
                  </a:prstGeom>
                  <a:noFill/>
                  <a:ln w="28575" cap="flat" cmpd="sng">
                    <a:solidFill>
                      <a:schemeClr val="tx1"/>
                    </a:solidFill>
                    <a:prstDash val="solid"/>
                    <a:miter/>
                    <a:headEnd type="none" w="med" len="med"/>
                    <a:tailEnd type="none" w="med" len="med"/>
                  </a:ln>
                </p:spPr>
                <p:txBody>
                  <a:bodyPr wrap="none" anchor="ctr"/>
                  <a:p>
                    <a:r>
                      <a:rPr lang="zh-CN" altLang="en-US" sz="24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386</a:t>
                    </a:r>
                    <a:endParaRPr lang="en-US" altLang="x-none" sz="2400" b="1" dirty="0">
                      <a:latin typeface="Times New Roman" panose="02020603050405020304" pitchFamily="2" charset="0"/>
                      <a:ea typeface="宋体" panose="02010600030101010101" pitchFamily="2" charset="-122"/>
                    </a:endParaRPr>
                  </a:p>
                </p:txBody>
              </p:sp>
              <p:sp>
                <p:nvSpPr>
                  <p:cNvPr id="633876" name="直接连接符 679956"/>
                  <p:cNvSpPr/>
                  <p:nvPr/>
                </p:nvSpPr>
                <p:spPr>
                  <a:xfrm>
                    <a:off x="680" y="0"/>
                    <a:ext cx="0" cy="272"/>
                  </a:xfrm>
                  <a:prstGeom prst="line">
                    <a:avLst/>
                  </a:prstGeom>
                  <a:ln w="28575" cap="flat" cmpd="sng">
                    <a:solidFill>
                      <a:schemeClr val="tx1"/>
                    </a:solidFill>
                    <a:prstDash val="solid"/>
                    <a:round/>
                    <a:headEnd type="none" w="med" len="med"/>
                    <a:tailEnd type="none" w="med" len="med"/>
                  </a:ln>
                </p:spPr>
              </p:sp>
            </p:grpSp>
            <p:grpSp>
              <p:nvGrpSpPr>
                <p:cNvPr id="633877" name="组合 679957"/>
                <p:cNvGrpSpPr/>
                <p:nvPr/>
              </p:nvGrpSpPr>
              <p:grpSpPr>
                <a:xfrm>
                  <a:off x="0" y="1088"/>
                  <a:ext cx="1542" cy="272"/>
                  <a:chOff x="0" y="0"/>
                  <a:chExt cx="1542" cy="272"/>
                </a:xfrm>
              </p:grpSpPr>
              <p:sp>
                <p:nvSpPr>
                  <p:cNvPr id="633878" name="矩形 679958"/>
                  <p:cNvSpPr/>
                  <p:nvPr/>
                </p:nvSpPr>
                <p:spPr>
                  <a:xfrm>
                    <a:off x="0" y="0"/>
                    <a:ext cx="1542" cy="272"/>
                  </a:xfrm>
                  <a:prstGeom prst="rect">
                    <a:avLst/>
                  </a:prstGeom>
                  <a:noFill/>
                  <a:ln w="28575" cap="flat" cmpd="sng">
                    <a:solidFill>
                      <a:schemeClr val="tx1"/>
                    </a:solidFill>
                    <a:prstDash val="solid"/>
                    <a:miter/>
                    <a:headEnd type="none" w="med" len="med"/>
                    <a:tailEnd type="none" w="med" len="med"/>
                  </a:ln>
                </p:spPr>
                <p:txBody>
                  <a:bodyPr wrap="none" anchor="ctr"/>
                  <a:p>
                    <a:r>
                      <a:rPr lang="zh-CN" altLang="en-US" sz="24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Times New Roman" panose="02020603050405020304" pitchFamily="2" charset="0"/>
                      </a:rPr>
                      <a:t>…</a:t>
                    </a:r>
                    <a:r>
                      <a:rPr lang="en-US" altLang="x-none" sz="24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Times New Roman" panose="02020603050405020304" pitchFamily="2" charset="0"/>
                      </a:rPr>
                      <a:t>…</a:t>
                    </a:r>
                    <a:endParaRPr lang="en-US" altLang="x-none" sz="2400" b="1" dirty="0">
                      <a:latin typeface="Times New Roman" panose="02020603050405020304" pitchFamily="2" charset="0"/>
                      <a:ea typeface="Times New Roman" panose="02020603050405020304" pitchFamily="2" charset="0"/>
                    </a:endParaRPr>
                  </a:p>
                </p:txBody>
              </p:sp>
              <p:sp>
                <p:nvSpPr>
                  <p:cNvPr id="633879" name="直接连接符 679959"/>
                  <p:cNvSpPr/>
                  <p:nvPr/>
                </p:nvSpPr>
                <p:spPr>
                  <a:xfrm>
                    <a:off x="680" y="0"/>
                    <a:ext cx="0" cy="272"/>
                  </a:xfrm>
                  <a:prstGeom prst="line">
                    <a:avLst/>
                  </a:prstGeom>
                  <a:ln w="28575" cap="flat" cmpd="sng">
                    <a:solidFill>
                      <a:schemeClr val="tx1"/>
                    </a:solidFill>
                    <a:prstDash val="solid"/>
                    <a:round/>
                    <a:headEnd type="none" w="med" len="med"/>
                    <a:tailEnd type="none" w="med" len="med"/>
                  </a:ln>
                </p:spPr>
              </p:sp>
            </p:grpSp>
            <p:grpSp>
              <p:nvGrpSpPr>
                <p:cNvPr id="633880" name="组合 679960"/>
                <p:cNvGrpSpPr/>
                <p:nvPr/>
              </p:nvGrpSpPr>
              <p:grpSpPr>
                <a:xfrm>
                  <a:off x="0" y="1360"/>
                  <a:ext cx="1542" cy="272"/>
                  <a:chOff x="0" y="0"/>
                  <a:chExt cx="1542" cy="272"/>
                </a:xfrm>
              </p:grpSpPr>
              <p:sp>
                <p:nvSpPr>
                  <p:cNvPr id="633881" name="矩形 679961"/>
                  <p:cNvSpPr/>
                  <p:nvPr/>
                </p:nvSpPr>
                <p:spPr>
                  <a:xfrm>
                    <a:off x="0" y="0"/>
                    <a:ext cx="1542" cy="272"/>
                  </a:xfrm>
                  <a:prstGeom prst="rect">
                    <a:avLst/>
                  </a:prstGeom>
                  <a:noFill/>
                  <a:ln w="28575" cap="flat" cmpd="sng">
                    <a:solidFill>
                      <a:schemeClr val="tx1"/>
                    </a:solidFill>
                    <a:prstDash val="solid"/>
                    <a:miter/>
                    <a:headEnd type="none" w="med" len="med"/>
                    <a:tailEnd type="none" w="med" len="med"/>
                  </a:ln>
                </p:spPr>
                <p:txBody>
                  <a:bodyPr wrap="none" anchor="ctr"/>
                  <a:p>
                    <a:r>
                      <a:rPr lang="zh-CN" altLang="en-US" sz="24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1046</a:t>
                    </a:r>
                    <a:endParaRPr lang="en-US" altLang="x-none" sz="2400" b="1" dirty="0">
                      <a:latin typeface="Times New Roman" panose="02020603050405020304" pitchFamily="2" charset="0"/>
                      <a:ea typeface="宋体" panose="02010600030101010101" pitchFamily="2" charset="-122"/>
                    </a:endParaRPr>
                  </a:p>
                </p:txBody>
              </p:sp>
              <p:sp>
                <p:nvSpPr>
                  <p:cNvPr id="633882" name="直接连接符 679962"/>
                  <p:cNvSpPr/>
                  <p:nvPr/>
                </p:nvSpPr>
                <p:spPr>
                  <a:xfrm>
                    <a:off x="680" y="0"/>
                    <a:ext cx="0" cy="272"/>
                  </a:xfrm>
                  <a:prstGeom prst="line">
                    <a:avLst/>
                  </a:prstGeom>
                  <a:ln w="28575" cap="flat" cmpd="sng">
                    <a:solidFill>
                      <a:schemeClr val="tx1"/>
                    </a:solidFill>
                    <a:prstDash val="solid"/>
                    <a:round/>
                    <a:headEnd type="none" w="med" len="med"/>
                    <a:tailEnd type="none" w="med" len="med"/>
                  </a:ln>
                </p:spPr>
              </p:sp>
            </p:grpSp>
          </p:grpSp>
          <p:grpSp>
            <p:nvGrpSpPr>
              <p:cNvPr id="633883" name="组合 679963"/>
              <p:cNvGrpSpPr/>
              <p:nvPr/>
            </p:nvGrpSpPr>
            <p:grpSpPr>
              <a:xfrm>
                <a:off x="1399" y="392"/>
                <a:ext cx="631" cy="249"/>
                <a:chOff x="0" y="0"/>
                <a:chExt cx="631" cy="288"/>
              </a:xfrm>
            </p:grpSpPr>
            <p:sp>
              <p:nvSpPr>
                <p:cNvPr id="633884" name="直接连接符 679964"/>
                <p:cNvSpPr/>
                <p:nvPr/>
              </p:nvSpPr>
              <p:spPr>
                <a:xfrm>
                  <a:off x="0" y="0"/>
                  <a:ext cx="295" cy="0"/>
                </a:xfrm>
                <a:prstGeom prst="line">
                  <a:avLst/>
                </a:prstGeom>
                <a:ln w="28575" cap="flat" cmpd="sng">
                  <a:solidFill>
                    <a:schemeClr val="tx1"/>
                  </a:solidFill>
                  <a:prstDash val="solid"/>
                  <a:round/>
                  <a:headEnd type="none" w="med" len="med"/>
                  <a:tailEnd type="none" w="med" len="med"/>
                </a:ln>
              </p:spPr>
            </p:sp>
            <p:sp>
              <p:nvSpPr>
                <p:cNvPr id="633885" name="直接连接符 679965"/>
                <p:cNvSpPr/>
                <p:nvPr/>
              </p:nvSpPr>
              <p:spPr>
                <a:xfrm>
                  <a:off x="295" y="0"/>
                  <a:ext cx="0" cy="288"/>
                </a:xfrm>
                <a:prstGeom prst="line">
                  <a:avLst/>
                </a:prstGeom>
                <a:ln w="28575" cap="flat" cmpd="sng">
                  <a:solidFill>
                    <a:schemeClr val="tx1"/>
                  </a:solidFill>
                  <a:prstDash val="solid"/>
                  <a:round/>
                  <a:headEnd type="none" w="med" len="med"/>
                  <a:tailEnd type="none" w="med" len="med"/>
                </a:ln>
              </p:spPr>
            </p:sp>
            <p:sp>
              <p:nvSpPr>
                <p:cNvPr id="633886" name="直接连接符 679966"/>
                <p:cNvSpPr/>
                <p:nvPr/>
              </p:nvSpPr>
              <p:spPr>
                <a:xfrm>
                  <a:off x="295" y="288"/>
                  <a:ext cx="336" cy="0"/>
                </a:xfrm>
                <a:prstGeom prst="line">
                  <a:avLst/>
                </a:prstGeom>
                <a:ln w="28575" cap="flat" cmpd="sng">
                  <a:solidFill>
                    <a:schemeClr val="tx1"/>
                  </a:solidFill>
                  <a:prstDash val="solid"/>
                  <a:round/>
                  <a:headEnd type="none" w="med" len="med"/>
                  <a:tailEnd type="triangle" w="med" len="med"/>
                </a:ln>
              </p:spPr>
            </p:sp>
          </p:grpSp>
          <p:grpSp>
            <p:nvGrpSpPr>
              <p:cNvPr id="633887" name="组合 679967"/>
              <p:cNvGrpSpPr/>
              <p:nvPr/>
            </p:nvGrpSpPr>
            <p:grpSpPr>
              <a:xfrm>
                <a:off x="1406" y="680"/>
                <a:ext cx="624" cy="672"/>
                <a:chOff x="0" y="0"/>
                <a:chExt cx="624" cy="672"/>
              </a:xfrm>
            </p:grpSpPr>
            <p:sp>
              <p:nvSpPr>
                <p:cNvPr id="633888" name="直接连接符 679968"/>
                <p:cNvSpPr/>
                <p:nvPr/>
              </p:nvSpPr>
              <p:spPr>
                <a:xfrm>
                  <a:off x="0" y="0"/>
                  <a:ext cx="288" cy="0"/>
                </a:xfrm>
                <a:prstGeom prst="line">
                  <a:avLst/>
                </a:prstGeom>
                <a:ln w="28575" cap="flat" cmpd="sng">
                  <a:solidFill>
                    <a:schemeClr val="accent1"/>
                  </a:solidFill>
                  <a:prstDash val="solid"/>
                  <a:round/>
                  <a:headEnd type="none" w="med" len="med"/>
                  <a:tailEnd type="none" w="med" len="med"/>
                </a:ln>
              </p:spPr>
            </p:sp>
            <p:sp>
              <p:nvSpPr>
                <p:cNvPr id="633889" name="直接连接符 679969"/>
                <p:cNvSpPr/>
                <p:nvPr/>
              </p:nvSpPr>
              <p:spPr>
                <a:xfrm>
                  <a:off x="288" y="0"/>
                  <a:ext cx="0" cy="672"/>
                </a:xfrm>
                <a:prstGeom prst="line">
                  <a:avLst/>
                </a:prstGeom>
                <a:ln w="28575" cap="flat" cmpd="sng">
                  <a:solidFill>
                    <a:schemeClr val="accent1"/>
                  </a:solidFill>
                  <a:prstDash val="solid"/>
                  <a:round/>
                  <a:headEnd type="none" w="med" len="med"/>
                  <a:tailEnd type="none" w="med" len="med"/>
                </a:ln>
              </p:spPr>
            </p:sp>
            <p:sp>
              <p:nvSpPr>
                <p:cNvPr id="633890" name="直接连接符 679970"/>
                <p:cNvSpPr/>
                <p:nvPr/>
              </p:nvSpPr>
              <p:spPr>
                <a:xfrm>
                  <a:off x="288" y="672"/>
                  <a:ext cx="336" cy="0"/>
                </a:xfrm>
                <a:prstGeom prst="line">
                  <a:avLst/>
                </a:prstGeom>
                <a:ln w="28575" cap="flat" cmpd="sng">
                  <a:solidFill>
                    <a:schemeClr val="accent1"/>
                  </a:solidFill>
                  <a:prstDash val="solid"/>
                  <a:round/>
                  <a:headEnd type="none" w="med" len="med"/>
                  <a:tailEnd type="triangle" w="med" len="med"/>
                </a:ln>
              </p:spPr>
            </p:sp>
          </p:grpSp>
          <p:grpSp>
            <p:nvGrpSpPr>
              <p:cNvPr id="633891" name="组合 679971"/>
              <p:cNvGrpSpPr/>
              <p:nvPr/>
            </p:nvGrpSpPr>
            <p:grpSpPr>
              <a:xfrm>
                <a:off x="1414" y="392"/>
                <a:ext cx="624" cy="480"/>
                <a:chOff x="0" y="0"/>
                <a:chExt cx="624" cy="480"/>
              </a:xfrm>
            </p:grpSpPr>
            <p:sp>
              <p:nvSpPr>
                <p:cNvPr id="633892" name="直接连接符 679972"/>
                <p:cNvSpPr/>
                <p:nvPr/>
              </p:nvSpPr>
              <p:spPr>
                <a:xfrm>
                  <a:off x="0" y="480"/>
                  <a:ext cx="384" cy="0"/>
                </a:xfrm>
                <a:prstGeom prst="line">
                  <a:avLst/>
                </a:prstGeom>
                <a:ln w="28575" cap="flat" cmpd="sng">
                  <a:solidFill>
                    <a:schemeClr val="hlink"/>
                  </a:solidFill>
                  <a:prstDash val="solid"/>
                  <a:round/>
                  <a:headEnd type="none" w="med" len="med"/>
                  <a:tailEnd type="none" w="med" len="med"/>
                </a:ln>
              </p:spPr>
            </p:sp>
            <p:sp>
              <p:nvSpPr>
                <p:cNvPr id="633893" name="直接连接符 679973"/>
                <p:cNvSpPr/>
                <p:nvPr/>
              </p:nvSpPr>
              <p:spPr>
                <a:xfrm flipV="1">
                  <a:off x="384" y="0"/>
                  <a:ext cx="0" cy="480"/>
                </a:xfrm>
                <a:prstGeom prst="line">
                  <a:avLst/>
                </a:prstGeom>
                <a:ln w="28575" cap="flat" cmpd="sng">
                  <a:solidFill>
                    <a:schemeClr val="hlink"/>
                  </a:solidFill>
                  <a:prstDash val="solid"/>
                  <a:round/>
                  <a:headEnd type="none" w="med" len="med"/>
                  <a:tailEnd type="none" w="med" len="med"/>
                </a:ln>
              </p:spPr>
            </p:sp>
            <p:sp>
              <p:nvSpPr>
                <p:cNvPr id="633894" name="直接连接符 679974"/>
                <p:cNvSpPr/>
                <p:nvPr/>
              </p:nvSpPr>
              <p:spPr>
                <a:xfrm>
                  <a:off x="384" y="0"/>
                  <a:ext cx="240" cy="0"/>
                </a:xfrm>
                <a:prstGeom prst="line">
                  <a:avLst/>
                </a:prstGeom>
                <a:ln w="28575" cap="flat" cmpd="sng">
                  <a:solidFill>
                    <a:schemeClr val="hlink"/>
                  </a:solidFill>
                  <a:prstDash val="solid"/>
                  <a:round/>
                  <a:headEnd type="none" w="med" len="med"/>
                  <a:tailEnd type="triangle" w="med" len="med"/>
                </a:ln>
              </p:spPr>
            </p:sp>
          </p:grpSp>
          <p:grpSp>
            <p:nvGrpSpPr>
              <p:cNvPr id="633895" name="组合 679975"/>
              <p:cNvGrpSpPr/>
              <p:nvPr/>
            </p:nvGrpSpPr>
            <p:grpSpPr>
              <a:xfrm>
                <a:off x="1414" y="920"/>
                <a:ext cx="624" cy="480"/>
                <a:chOff x="0" y="0"/>
                <a:chExt cx="624" cy="480"/>
              </a:xfrm>
            </p:grpSpPr>
            <p:sp>
              <p:nvSpPr>
                <p:cNvPr id="633896" name="直接连接符 679976"/>
                <p:cNvSpPr/>
                <p:nvPr/>
              </p:nvSpPr>
              <p:spPr>
                <a:xfrm>
                  <a:off x="0" y="480"/>
                  <a:ext cx="384" cy="0"/>
                </a:xfrm>
                <a:prstGeom prst="line">
                  <a:avLst/>
                </a:prstGeom>
                <a:ln w="28575" cap="flat" cmpd="sng">
                  <a:solidFill>
                    <a:schemeClr val="folHlink"/>
                  </a:solidFill>
                  <a:prstDash val="solid"/>
                  <a:round/>
                  <a:headEnd type="none" w="med" len="med"/>
                  <a:tailEnd type="none" w="med" len="med"/>
                </a:ln>
              </p:spPr>
            </p:sp>
            <p:sp>
              <p:nvSpPr>
                <p:cNvPr id="633897" name="直接连接符 679977"/>
                <p:cNvSpPr/>
                <p:nvPr/>
              </p:nvSpPr>
              <p:spPr>
                <a:xfrm flipV="1">
                  <a:off x="384" y="0"/>
                  <a:ext cx="0" cy="480"/>
                </a:xfrm>
                <a:prstGeom prst="line">
                  <a:avLst/>
                </a:prstGeom>
                <a:ln w="28575" cap="flat" cmpd="sng">
                  <a:solidFill>
                    <a:schemeClr val="folHlink"/>
                  </a:solidFill>
                  <a:prstDash val="solid"/>
                  <a:round/>
                  <a:headEnd type="none" w="med" len="med"/>
                  <a:tailEnd type="none" w="med" len="med"/>
                </a:ln>
              </p:spPr>
            </p:sp>
            <p:sp>
              <p:nvSpPr>
                <p:cNvPr id="633898" name="直接连接符 679978"/>
                <p:cNvSpPr/>
                <p:nvPr/>
              </p:nvSpPr>
              <p:spPr>
                <a:xfrm>
                  <a:off x="384" y="0"/>
                  <a:ext cx="240" cy="0"/>
                </a:xfrm>
                <a:prstGeom prst="line">
                  <a:avLst/>
                </a:prstGeom>
                <a:ln w="28575" cap="flat" cmpd="sng">
                  <a:solidFill>
                    <a:schemeClr val="folHlink"/>
                  </a:solidFill>
                  <a:prstDash val="solid"/>
                  <a:round/>
                  <a:headEnd type="none" w="med" len="med"/>
                  <a:tailEnd type="triangle" w="med" len="med"/>
                </a:ln>
              </p:spPr>
            </p:sp>
          </p:grpSp>
          <p:grpSp>
            <p:nvGrpSpPr>
              <p:cNvPr id="633899" name="组合 679979"/>
              <p:cNvGrpSpPr/>
              <p:nvPr/>
            </p:nvGrpSpPr>
            <p:grpSpPr>
              <a:xfrm>
                <a:off x="2043" y="0"/>
                <a:ext cx="1635" cy="1489"/>
                <a:chOff x="0" y="0"/>
                <a:chExt cx="1635" cy="1489"/>
              </a:xfrm>
            </p:grpSpPr>
            <p:grpSp>
              <p:nvGrpSpPr>
                <p:cNvPr id="633900" name="组合 679980"/>
                <p:cNvGrpSpPr/>
                <p:nvPr/>
              </p:nvGrpSpPr>
              <p:grpSpPr>
                <a:xfrm>
                  <a:off x="0" y="0"/>
                  <a:ext cx="1632" cy="250"/>
                  <a:chOff x="0" y="0"/>
                  <a:chExt cx="1632" cy="250"/>
                </a:xfrm>
              </p:grpSpPr>
              <p:sp>
                <p:nvSpPr>
                  <p:cNvPr id="633901" name="矩形 679981"/>
                  <p:cNvSpPr/>
                  <p:nvPr/>
                </p:nvSpPr>
                <p:spPr>
                  <a:xfrm>
                    <a:off x="0" y="0"/>
                    <a:ext cx="1632" cy="250"/>
                  </a:xfrm>
                  <a:prstGeom prst="rect">
                    <a:avLst/>
                  </a:prstGeom>
                  <a:noFill/>
                  <a:ln w="28575" cap="flat" cmpd="sng">
                    <a:solidFill>
                      <a:schemeClr val="tx1"/>
                    </a:solidFill>
                    <a:prstDash val="solid"/>
                    <a:miter/>
                    <a:headEnd type="none" w="med" len="med"/>
                    <a:tailEnd type="none" w="med" len="med"/>
                  </a:ln>
                </p:spPr>
                <p:txBody>
                  <a:bodyPr wrap="none" anchor="ctr"/>
                  <a:p>
                    <a:r>
                      <a:rPr lang="zh-CN" altLang="en-US" sz="2400" b="1" dirty="0">
                        <a:latin typeface="Times New Roman" panose="02020603050405020304" pitchFamily="2" charset="0"/>
                        <a:ea typeface="宋体" panose="02010600030101010101" pitchFamily="2" charset="-122"/>
                      </a:rPr>
                      <a:t>关键字              </a:t>
                    </a:r>
                    <a:r>
                      <a:rPr lang="en-US" altLang="x-none" sz="2400" b="1" dirty="0">
                        <a:latin typeface="Times New Roman" panose="02020603050405020304" pitchFamily="2" charset="0"/>
                        <a:ea typeface="Times New Roman" panose="02020603050405020304" pitchFamily="2" charset="0"/>
                      </a:rPr>
                      <a:t>…</a:t>
                    </a:r>
                    <a:endParaRPr lang="en-US" altLang="x-none" sz="2400" b="1" dirty="0">
                      <a:latin typeface="Times New Roman" panose="02020603050405020304" pitchFamily="2" charset="0"/>
                      <a:ea typeface="Times New Roman" panose="02020603050405020304" pitchFamily="2" charset="0"/>
                    </a:endParaRPr>
                  </a:p>
                </p:txBody>
              </p:sp>
              <p:sp>
                <p:nvSpPr>
                  <p:cNvPr id="633902" name="直接连接符 679982"/>
                  <p:cNvSpPr/>
                  <p:nvPr/>
                </p:nvSpPr>
                <p:spPr>
                  <a:xfrm>
                    <a:off x="688" y="0"/>
                    <a:ext cx="0" cy="250"/>
                  </a:xfrm>
                  <a:prstGeom prst="line">
                    <a:avLst/>
                  </a:prstGeom>
                  <a:ln w="28575" cap="flat" cmpd="sng">
                    <a:solidFill>
                      <a:schemeClr val="tx1"/>
                    </a:solidFill>
                    <a:prstDash val="solid"/>
                    <a:round/>
                    <a:headEnd type="none" w="med" len="med"/>
                    <a:tailEnd type="none" w="med" len="med"/>
                  </a:ln>
                </p:spPr>
              </p:sp>
              <p:sp>
                <p:nvSpPr>
                  <p:cNvPr id="633903" name="直接连接符 679983"/>
                  <p:cNvSpPr/>
                  <p:nvPr/>
                </p:nvSpPr>
                <p:spPr>
                  <a:xfrm>
                    <a:off x="1152" y="0"/>
                    <a:ext cx="0" cy="250"/>
                  </a:xfrm>
                  <a:prstGeom prst="line">
                    <a:avLst/>
                  </a:prstGeom>
                  <a:ln w="28575" cap="flat" cmpd="sng">
                    <a:solidFill>
                      <a:schemeClr val="tx1"/>
                    </a:solidFill>
                    <a:prstDash val="solid"/>
                    <a:round/>
                    <a:headEnd type="none" w="med" len="med"/>
                    <a:tailEnd type="none" w="med" len="med"/>
                  </a:ln>
                </p:spPr>
              </p:sp>
            </p:grpSp>
            <p:grpSp>
              <p:nvGrpSpPr>
                <p:cNvPr id="633904" name="组合 679984"/>
                <p:cNvGrpSpPr/>
                <p:nvPr/>
              </p:nvGrpSpPr>
              <p:grpSpPr>
                <a:xfrm>
                  <a:off x="3" y="247"/>
                  <a:ext cx="1632" cy="250"/>
                  <a:chOff x="0" y="0"/>
                  <a:chExt cx="1632" cy="250"/>
                </a:xfrm>
              </p:grpSpPr>
              <p:sp>
                <p:nvSpPr>
                  <p:cNvPr id="633905" name="矩形 679985"/>
                  <p:cNvSpPr/>
                  <p:nvPr/>
                </p:nvSpPr>
                <p:spPr>
                  <a:xfrm>
                    <a:off x="0" y="0"/>
                    <a:ext cx="1632" cy="250"/>
                  </a:xfrm>
                  <a:prstGeom prst="rect">
                    <a:avLst/>
                  </a:prstGeom>
                  <a:noFill/>
                  <a:ln w="28575" cap="flat" cmpd="sng">
                    <a:solidFill>
                      <a:schemeClr val="tx1"/>
                    </a:solidFill>
                    <a:prstDash val="solid"/>
                    <a:miter/>
                    <a:headEnd type="none" w="med" len="med"/>
                    <a:tailEnd type="none" w="med" len="med"/>
                  </a:ln>
                </p:spPr>
                <p:txBody>
                  <a:bodyPr wrap="none" anchor="ctr"/>
                  <a:p>
                    <a:r>
                      <a:rPr lang="zh-CN" altLang="en-US" sz="24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386</a:t>
                    </a:r>
                    <a:endParaRPr lang="en-US" altLang="x-none" sz="2400" b="1" dirty="0">
                      <a:latin typeface="Times New Roman" panose="02020603050405020304" pitchFamily="2" charset="0"/>
                      <a:ea typeface="宋体" panose="02010600030101010101" pitchFamily="2" charset="-122"/>
                    </a:endParaRPr>
                  </a:p>
                </p:txBody>
              </p:sp>
              <p:sp>
                <p:nvSpPr>
                  <p:cNvPr id="633906" name="直接连接符 679986"/>
                  <p:cNvSpPr/>
                  <p:nvPr/>
                </p:nvSpPr>
                <p:spPr>
                  <a:xfrm>
                    <a:off x="688" y="0"/>
                    <a:ext cx="0" cy="250"/>
                  </a:xfrm>
                  <a:prstGeom prst="line">
                    <a:avLst/>
                  </a:prstGeom>
                  <a:ln w="28575" cap="flat" cmpd="sng">
                    <a:solidFill>
                      <a:schemeClr val="tx1"/>
                    </a:solidFill>
                    <a:prstDash val="solid"/>
                    <a:round/>
                    <a:headEnd type="none" w="med" len="med"/>
                    <a:tailEnd type="none" w="med" len="med"/>
                  </a:ln>
                </p:spPr>
              </p:sp>
              <p:sp>
                <p:nvSpPr>
                  <p:cNvPr id="633907" name="直接连接符 679987"/>
                  <p:cNvSpPr/>
                  <p:nvPr/>
                </p:nvSpPr>
                <p:spPr>
                  <a:xfrm>
                    <a:off x="1152" y="0"/>
                    <a:ext cx="0" cy="250"/>
                  </a:xfrm>
                  <a:prstGeom prst="line">
                    <a:avLst/>
                  </a:prstGeom>
                  <a:ln w="28575" cap="flat" cmpd="sng">
                    <a:solidFill>
                      <a:schemeClr val="tx1"/>
                    </a:solidFill>
                    <a:prstDash val="solid"/>
                    <a:round/>
                    <a:headEnd type="none" w="med" len="med"/>
                    <a:tailEnd type="none" w="med" len="med"/>
                  </a:ln>
                </p:spPr>
              </p:sp>
            </p:grpSp>
            <p:grpSp>
              <p:nvGrpSpPr>
                <p:cNvPr id="633908" name="组合 679988"/>
                <p:cNvGrpSpPr/>
                <p:nvPr/>
              </p:nvGrpSpPr>
              <p:grpSpPr>
                <a:xfrm>
                  <a:off x="3" y="495"/>
                  <a:ext cx="1632" cy="250"/>
                  <a:chOff x="0" y="0"/>
                  <a:chExt cx="1632" cy="250"/>
                </a:xfrm>
              </p:grpSpPr>
              <p:sp>
                <p:nvSpPr>
                  <p:cNvPr id="633909" name="矩形 679989"/>
                  <p:cNvSpPr/>
                  <p:nvPr/>
                </p:nvSpPr>
                <p:spPr>
                  <a:xfrm>
                    <a:off x="0" y="0"/>
                    <a:ext cx="1632" cy="250"/>
                  </a:xfrm>
                  <a:prstGeom prst="rect">
                    <a:avLst/>
                  </a:prstGeom>
                  <a:noFill/>
                  <a:ln w="28575" cap="flat" cmpd="sng">
                    <a:solidFill>
                      <a:schemeClr val="tx1"/>
                    </a:solidFill>
                    <a:prstDash val="solid"/>
                    <a:miter/>
                    <a:headEnd type="none" w="med" len="med"/>
                    <a:tailEnd type="none" w="med" len="med"/>
                  </a:ln>
                </p:spPr>
                <p:txBody>
                  <a:bodyPr wrap="none" anchor="ctr"/>
                  <a:p>
                    <a:r>
                      <a:rPr lang="zh-CN" altLang="en-US" sz="24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263</a:t>
                    </a:r>
                    <a:endParaRPr lang="en-US" altLang="x-none" sz="2400" b="1" dirty="0">
                      <a:latin typeface="Times New Roman" panose="02020603050405020304" pitchFamily="2" charset="0"/>
                      <a:ea typeface="宋体" panose="02010600030101010101" pitchFamily="2" charset="-122"/>
                    </a:endParaRPr>
                  </a:p>
                </p:txBody>
              </p:sp>
              <p:sp>
                <p:nvSpPr>
                  <p:cNvPr id="633910" name="直接连接符 679990"/>
                  <p:cNvSpPr/>
                  <p:nvPr/>
                </p:nvSpPr>
                <p:spPr>
                  <a:xfrm>
                    <a:off x="688" y="0"/>
                    <a:ext cx="0" cy="250"/>
                  </a:xfrm>
                  <a:prstGeom prst="line">
                    <a:avLst/>
                  </a:prstGeom>
                  <a:ln w="28575" cap="flat" cmpd="sng">
                    <a:solidFill>
                      <a:schemeClr val="tx1"/>
                    </a:solidFill>
                    <a:prstDash val="solid"/>
                    <a:round/>
                    <a:headEnd type="none" w="med" len="med"/>
                    <a:tailEnd type="none" w="med" len="med"/>
                  </a:ln>
                </p:spPr>
              </p:sp>
              <p:sp>
                <p:nvSpPr>
                  <p:cNvPr id="633911" name="直接连接符 679991"/>
                  <p:cNvSpPr/>
                  <p:nvPr/>
                </p:nvSpPr>
                <p:spPr>
                  <a:xfrm>
                    <a:off x="1152" y="0"/>
                    <a:ext cx="0" cy="250"/>
                  </a:xfrm>
                  <a:prstGeom prst="line">
                    <a:avLst/>
                  </a:prstGeom>
                  <a:ln w="28575" cap="flat" cmpd="sng">
                    <a:solidFill>
                      <a:schemeClr val="tx1"/>
                    </a:solidFill>
                    <a:prstDash val="solid"/>
                    <a:round/>
                    <a:headEnd type="none" w="med" len="med"/>
                    <a:tailEnd type="none" w="med" len="med"/>
                  </a:ln>
                </p:spPr>
              </p:sp>
            </p:grpSp>
            <p:grpSp>
              <p:nvGrpSpPr>
                <p:cNvPr id="633912" name="组合 679992"/>
                <p:cNvGrpSpPr/>
                <p:nvPr/>
              </p:nvGrpSpPr>
              <p:grpSpPr>
                <a:xfrm>
                  <a:off x="3" y="743"/>
                  <a:ext cx="1632" cy="250"/>
                  <a:chOff x="0" y="0"/>
                  <a:chExt cx="1632" cy="250"/>
                </a:xfrm>
              </p:grpSpPr>
              <p:sp>
                <p:nvSpPr>
                  <p:cNvPr id="633913" name="矩形 679993"/>
                  <p:cNvSpPr/>
                  <p:nvPr/>
                </p:nvSpPr>
                <p:spPr>
                  <a:xfrm>
                    <a:off x="0" y="0"/>
                    <a:ext cx="1632" cy="250"/>
                  </a:xfrm>
                  <a:prstGeom prst="rect">
                    <a:avLst/>
                  </a:prstGeom>
                  <a:noFill/>
                  <a:ln w="28575" cap="flat" cmpd="sng">
                    <a:solidFill>
                      <a:schemeClr val="tx1"/>
                    </a:solidFill>
                    <a:prstDash val="solid"/>
                    <a:miter/>
                    <a:headEnd type="none" w="med" len="med"/>
                    <a:tailEnd type="none" w="med" len="med"/>
                  </a:ln>
                </p:spPr>
                <p:txBody>
                  <a:bodyPr wrap="none" anchor="ctr"/>
                  <a:p>
                    <a:r>
                      <a:rPr lang="zh-CN" altLang="en-US" sz="24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1046</a:t>
                    </a:r>
                    <a:endParaRPr lang="en-US" altLang="x-none" sz="2400" b="1" dirty="0">
                      <a:latin typeface="Times New Roman" panose="02020603050405020304" pitchFamily="2" charset="0"/>
                      <a:ea typeface="宋体" panose="02010600030101010101" pitchFamily="2" charset="-122"/>
                    </a:endParaRPr>
                  </a:p>
                </p:txBody>
              </p:sp>
              <p:sp>
                <p:nvSpPr>
                  <p:cNvPr id="633914" name="直接连接符 679994"/>
                  <p:cNvSpPr/>
                  <p:nvPr/>
                </p:nvSpPr>
                <p:spPr>
                  <a:xfrm>
                    <a:off x="688" y="0"/>
                    <a:ext cx="0" cy="250"/>
                  </a:xfrm>
                  <a:prstGeom prst="line">
                    <a:avLst/>
                  </a:prstGeom>
                  <a:ln w="28575" cap="flat" cmpd="sng">
                    <a:solidFill>
                      <a:schemeClr val="tx1"/>
                    </a:solidFill>
                    <a:prstDash val="solid"/>
                    <a:round/>
                    <a:headEnd type="none" w="med" len="med"/>
                    <a:tailEnd type="none" w="med" len="med"/>
                  </a:ln>
                </p:spPr>
              </p:sp>
              <p:sp>
                <p:nvSpPr>
                  <p:cNvPr id="633915" name="直接连接符 679995"/>
                  <p:cNvSpPr/>
                  <p:nvPr/>
                </p:nvSpPr>
                <p:spPr>
                  <a:xfrm>
                    <a:off x="1152" y="0"/>
                    <a:ext cx="0" cy="250"/>
                  </a:xfrm>
                  <a:prstGeom prst="line">
                    <a:avLst/>
                  </a:prstGeom>
                  <a:ln w="28575" cap="flat" cmpd="sng">
                    <a:solidFill>
                      <a:schemeClr val="tx1"/>
                    </a:solidFill>
                    <a:prstDash val="solid"/>
                    <a:round/>
                    <a:headEnd type="none" w="med" len="med"/>
                    <a:tailEnd type="none" w="med" len="med"/>
                  </a:ln>
                </p:spPr>
              </p:sp>
            </p:grpSp>
            <p:grpSp>
              <p:nvGrpSpPr>
                <p:cNvPr id="633916" name="组合 679996"/>
                <p:cNvGrpSpPr/>
                <p:nvPr/>
              </p:nvGrpSpPr>
              <p:grpSpPr>
                <a:xfrm>
                  <a:off x="3" y="991"/>
                  <a:ext cx="1632" cy="250"/>
                  <a:chOff x="0" y="0"/>
                  <a:chExt cx="1632" cy="250"/>
                </a:xfrm>
              </p:grpSpPr>
              <p:sp>
                <p:nvSpPr>
                  <p:cNvPr id="633917" name="矩形 679997"/>
                  <p:cNvSpPr/>
                  <p:nvPr/>
                </p:nvSpPr>
                <p:spPr>
                  <a:xfrm>
                    <a:off x="0" y="0"/>
                    <a:ext cx="1632" cy="250"/>
                  </a:xfrm>
                  <a:prstGeom prst="rect">
                    <a:avLst/>
                  </a:prstGeom>
                  <a:noFill/>
                  <a:ln w="28575" cap="flat" cmpd="sng">
                    <a:solidFill>
                      <a:schemeClr val="tx1"/>
                    </a:solidFill>
                    <a:prstDash val="solid"/>
                    <a:miter/>
                    <a:headEnd type="none" w="med" len="med"/>
                    <a:tailEnd type="none" w="med" len="med"/>
                  </a:ln>
                </p:spPr>
                <p:txBody>
                  <a:bodyPr wrap="none" anchor="ctr"/>
                  <a:p>
                    <a:r>
                      <a:rPr lang="zh-CN" altLang="en-US" sz="24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Times New Roman" panose="02020603050405020304" pitchFamily="2" charset="0"/>
                      </a:rPr>
                      <a:t>…</a:t>
                    </a:r>
                    <a:endParaRPr lang="en-US" altLang="x-none" sz="2400" b="1" dirty="0">
                      <a:latin typeface="Times New Roman" panose="02020603050405020304" pitchFamily="2" charset="0"/>
                      <a:ea typeface="Times New Roman" panose="02020603050405020304" pitchFamily="2" charset="0"/>
                    </a:endParaRPr>
                  </a:p>
                </p:txBody>
              </p:sp>
              <p:sp>
                <p:nvSpPr>
                  <p:cNvPr id="633918" name="直接连接符 679998"/>
                  <p:cNvSpPr/>
                  <p:nvPr/>
                </p:nvSpPr>
                <p:spPr>
                  <a:xfrm>
                    <a:off x="688" y="0"/>
                    <a:ext cx="0" cy="250"/>
                  </a:xfrm>
                  <a:prstGeom prst="line">
                    <a:avLst/>
                  </a:prstGeom>
                  <a:ln w="28575" cap="flat" cmpd="sng">
                    <a:solidFill>
                      <a:schemeClr val="tx1"/>
                    </a:solidFill>
                    <a:prstDash val="solid"/>
                    <a:round/>
                    <a:headEnd type="none" w="med" len="med"/>
                    <a:tailEnd type="none" w="med" len="med"/>
                  </a:ln>
                </p:spPr>
              </p:sp>
              <p:sp>
                <p:nvSpPr>
                  <p:cNvPr id="633919" name="直接连接符 679999"/>
                  <p:cNvSpPr/>
                  <p:nvPr/>
                </p:nvSpPr>
                <p:spPr>
                  <a:xfrm>
                    <a:off x="1152" y="0"/>
                    <a:ext cx="0" cy="250"/>
                  </a:xfrm>
                  <a:prstGeom prst="line">
                    <a:avLst/>
                  </a:prstGeom>
                  <a:ln w="28575" cap="flat" cmpd="sng">
                    <a:solidFill>
                      <a:schemeClr val="tx1"/>
                    </a:solidFill>
                    <a:prstDash val="solid"/>
                    <a:round/>
                    <a:headEnd type="none" w="med" len="med"/>
                    <a:tailEnd type="none" w="med" len="med"/>
                  </a:ln>
                </p:spPr>
              </p:sp>
            </p:grpSp>
            <p:grpSp>
              <p:nvGrpSpPr>
                <p:cNvPr id="633920" name="组合 680000"/>
                <p:cNvGrpSpPr/>
                <p:nvPr/>
              </p:nvGrpSpPr>
              <p:grpSpPr>
                <a:xfrm>
                  <a:off x="3" y="1239"/>
                  <a:ext cx="1632" cy="250"/>
                  <a:chOff x="0" y="0"/>
                  <a:chExt cx="1632" cy="250"/>
                </a:xfrm>
              </p:grpSpPr>
              <p:sp>
                <p:nvSpPr>
                  <p:cNvPr id="633921" name="矩形 680001"/>
                  <p:cNvSpPr/>
                  <p:nvPr/>
                </p:nvSpPr>
                <p:spPr>
                  <a:xfrm>
                    <a:off x="0" y="0"/>
                    <a:ext cx="1632" cy="250"/>
                  </a:xfrm>
                  <a:prstGeom prst="rect">
                    <a:avLst/>
                  </a:prstGeom>
                  <a:noFill/>
                  <a:ln w="28575" cap="flat" cmpd="sng">
                    <a:solidFill>
                      <a:schemeClr val="tx1"/>
                    </a:solidFill>
                    <a:prstDash val="solid"/>
                    <a:miter/>
                    <a:headEnd type="none" w="med" len="med"/>
                    <a:tailEnd type="none" w="med" len="med"/>
                  </a:ln>
                </p:spPr>
                <p:txBody>
                  <a:bodyPr wrap="none" anchor="ctr"/>
                  <a:p>
                    <a:r>
                      <a:rPr lang="zh-CN" altLang="en-US" sz="24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275</a:t>
                    </a:r>
                    <a:endParaRPr lang="en-US" altLang="x-none" sz="2400" b="1" dirty="0">
                      <a:latin typeface="Times New Roman" panose="02020603050405020304" pitchFamily="2" charset="0"/>
                      <a:ea typeface="宋体" panose="02010600030101010101" pitchFamily="2" charset="-122"/>
                    </a:endParaRPr>
                  </a:p>
                </p:txBody>
              </p:sp>
              <p:sp>
                <p:nvSpPr>
                  <p:cNvPr id="633922" name="直接连接符 680002"/>
                  <p:cNvSpPr/>
                  <p:nvPr/>
                </p:nvSpPr>
                <p:spPr>
                  <a:xfrm>
                    <a:off x="688" y="0"/>
                    <a:ext cx="0" cy="250"/>
                  </a:xfrm>
                  <a:prstGeom prst="line">
                    <a:avLst/>
                  </a:prstGeom>
                  <a:ln w="28575" cap="flat" cmpd="sng">
                    <a:solidFill>
                      <a:schemeClr val="tx1"/>
                    </a:solidFill>
                    <a:prstDash val="solid"/>
                    <a:round/>
                    <a:headEnd type="none" w="med" len="med"/>
                    <a:tailEnd type="none" w="med" len="med"/>
                  </a:ln>
                </p:spPr>
              </p:sp>
              <p:sp>
                <p:nvSpPr>
                  <p:cNvPr id="633923" name="直接连接符 680003"/>
                  <p:cNvSpPr/>
                  <p:nvPr/>
                </p:nvSpPr>
                <p:spPr>
                  <a:xfrm>
                    <a:off x="1152" y="0"/>
                    <a:ext cx="0" cy="250"/>
                  </a:xfrm>
                  <a:prstGeom prst="line">
                    <a:avLst/>
                  </a:prstGeom>
                  <a:ln w="28575" cap="flat" cmpd="sng">
                    <a:solidFill>
                      <a:schemeClr val="tx1"/>
                    </a:solidFill>
                    <a:prstDash val="solid"/>
                    <a:round/>
                    <a:headEnd type="none" w="med" len="med"/>
                    <a:tailEnd type="none" w="med" len="med"/>
                  </a:ln>
                </p:spPr>
              </p:sp>
            </p:grpSp>
          </p:grpSp>
        </p:grpSp>
      </p:grpSp>
      <p:sp>
        <p:nvSpPr>
          <p:cNvPr id="633924" name="矩形 680004"/>
          <p:cNvSpPr/>
          <p:nvPr/>
        </p:nvSpPr>
        <p:spPr>
          <a:xfrm>
            <a:off x="1676400" y="3644900"/>
            <a:ext cx="2971800" cy="2943225"/>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    通过</a:t>
            </a:r>
            <a:r>
              <a:rPr lang="zh-CN" altLang="en-US" sz="2800" b="1" dirty="0">
                <a:latin typeface="Times New Roman" panose="02020603050405020304" pitchFamily="2" charset="0"/>
                <a:ea typeface="宋体" panose="02010600030101010101" pitchFamily="2" charset="-122"/>
              </a:rPr>
              <a:t>索引表可实现对数据表中记录的快速查找</a:t>
            </a:r>
            <a:r>
              <a:rPr lang="zh-CN" altLang="en-US" sz="2800" b="1" dirty="0">
                <a:latin typeface="宋体" panose="02010600030101010101" pitchFamily="2" charset="-122"/>
                <a:ea typeface="宋体" panose="02010600030101010101" pitchFamily="2" charset="-122"/>
              </a:rPr>
              <a:t>。</a:t>
            </a:r>
            <a:r>
              <a:rPr lang="zh-CN" altLang="en-US" sz="2800" b="1" dirty="0">
                <a:solidFill>
                  <a:schemeClr val="folHlink"/>
                </a:solidFill>
                <a:latin typeface="Times New Roman" panose="02020603050405020304" pitchFamily="2" charset="0"/>
                <a:ea typeface="宋体" panose="02010600030101010101" pitchFamily="2" charset="-122"/>
              </a:rPr>
              <a:t>索引表的组织</a:t>
            </a:r>
            <a:r>
              <a:rPr lang="zh-CN" altLang="en-US" sz="2800" b="1" dirty="0">
                <a:latin typeface="Times New Roman" panose="02020603050405020304" pitchFamily="2" charset="0"/>
                <a:ea typeface="宋体" panose="02010600030101010101" pitchFamily="2" charset="-122"/>
              </a:rPr>
              <a:t>有</a:t>
            </a:r>
            <a:r>
              <a:rPr lang="zh-CN" altLang="en-US" sz="2800" b="1" dirty="0">
                <a:solidFill>
                  <a:schemeClr val="accent1"/>
                </a:solidFill>
                <a:latin typeface="Times New Roman" panose="02020603050405020304" pitchFamily="2" charset="0"/>
                <a:ea typeface="宋体" panose="02010600030101010101" pitchFamily="2" charset="-122"/>
              </a:rPr>
              <a:t>线性结构</a:t>
            </a:r>
            <a:r>
              <a:rPr lang="zh-CN" altLang="en-US" sz="2800" b="1" dirty="0">
                <a:latin typeface="Times New Roman" panose="02020603050405020304" pitchFamily="2" charset="0"/>
                <a:ea typeface="宋体" panose="02010600030101010101" pitchFamily="2" charset="-122"/>
              </a:rPr>
              <a:t>和</a:t>
            </a:r>
            <a:r>
              <a:rPr lang="zh-CN" altLang="en-US" sz="2800" b="1" dirty="0">
                <a:solidFill>
                  <a:schemeClr val="accent1"/>
                </a:solidFill>
                <a:latin typeface="Times New Roman" panose="02020603050405020304" pitchFamily="2" charset="0"/>
                <a:ea typeface="宋体" panose="02010600030101010101" pitchFamily="2" charset="-122"/>
              </a:rPr>
              <a:t>树形结构</a:t>
            </a:r>
            <a:r>
              <a:rPr lang="zh-CN" altLang="en-US" sz="2800" b="1" dirty="0">
                <a:latin typeface="Times New Roman" panose="02020603050405020304" pitchFamily="2" charset="0"/>
                <a:ea typeface="宋体" panose="02010600030101010101" pitchFamily="2" charset="-122"/>
              </a:rPr>
              <a:t>两种</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0962" name="标题 680961"/>
          <p:cNvSpPr>
            <a:spLocks noGrp="1"/>
          </p:cNvSpPr>
          <p:nvPr>
            <p:ph type="title"/>
          </p:nvPr>
        </p:nvSpPr>
        <p:spPr>
          <a:xfrm>
            <a:off x="2713038" y="152400"/>
            <a:ext cx="5470525" cy="838200"/>
          </a:xfrm>
        </p:spPr>
        <p:txBody>
          <a:bodyPr lIns="92075" tIns="46038" rIns="92075" bIns="46038" anchor="ctr"/>
          <a:p>
            <a:pPr fontAlgn="base"/>
            <a:r>
              <a:rPr lang="en-US" altLang="x-none" b="1" strike="noStrike" noProof="1" dirty="0">
                <a:latin typeface="Times New Roman" panose="02020603050405020304" pitchFamily="2" charset="0"/>
              </a:rPr>
              <a:t>9.5.1   </a:t>
            </a:r>
            <a:r>
              <a:rPr lang="zh-CN" altLang="en-US" b="1" strike="noStrike" noProof="1" dirty="0">
                <a:latin typeface="Times New Roman" panose="02020603050405020304" pitchFamily="2" charset="0"/>
                <a:ea typeface="楷体_GB2312" pitchFamily="1" charset="-122"/>
              </a:rPr>
              <a:t>顺序索引表</a:t>
            </a:r>
            <a:endParaRPr lang="zh-CN" altLang="en-US" b="1" strike="noStrike" noProof="1" dirty="0">
              <a:latin typeface="Times New Roman" panose="02020603050405020304" pitchFamily="2" charset="0"/>
              <a:ea typeface="楷体_GB2312" pitchFamily="1" charset="-122"/>
            </a:endParaRPr>
          </a:p>
        </p:txBody>
      </p:sp>
      <p:sp>
        <p:nvSpPr>
          <p:cNvPr id="634882" name="文本占位符 680962"/>
          <p:cNvSpPr>
            <a:spLocks noGrp="1"/>
          </p:cNvSpPr>
          <p:nvPr>
            <p:ph idx="1"/>
          </p:nvPr>
        </p:nvSpPr>
        <p:spPr>
          <a:xfrm>
            <a:off x="1676400" y="1066800"/>
            <a:ext cx="8812213" cy="4306888"/>
          </a:xfrm>
        </p:spPr>
        <p:txBody>
          <a:bodyPr anchor="t"/>
          <a:p>
            <a:pPr marL="0" indent="0">
              <a:lnSpc>
                <a:spcPct val="110000"/>
              </a:lnSpc>
              <a:buNone/>
            </a:pPr>
            <a:r>
              <a:rPr lang="en-US" altLang="zh-CN" sz="2800" b="1"/>
              <a:t>        </a:t>
            </a:r>
            <a:r>
              <a:rPr lang="zh-CN" altLang="en-US" sz="2800" b="1"/>
              <a:t>是将</a:t>
            </a:r>
            <a:r>
              <a:rPr lang="zh-CN" altLang="en-US" sz="2800" b="1">
                <a:solidFill>
                  <a:schemeClr val="folHlink"/>
                </a:solidFill>
              </a:rPr>
              <a:t>索引项</a:t>
            </a:r>
            <a:r>
              <a:rPr lang="zh-CN" altLang="en-US" sz="2800" b="1"/>
              <a:t>按</a:t>
            </a:r>
            <a:r>
              <a:rPr lang="zh-CN" altLang="en-US" sz="2800" b="1">
                <a:solidFill>
                  <a:schemeClr val="accent1"/>
                </a:solidFill>
              </a:rPr>
              <a:t>顺序结构</a:t>
            </a:r>
            <a:r>
              <a:rPr lang="zh-CN" altLang="en-US" sz="2800" b="1"/>
              <a:t>组织的线性索引表</a:t>
            </a:r>
            <a:r>
              <a:rPr lang="zh-CN" altLang="en-US" sz="2800" b="1">
                <a:latin typeface="宋体" panose="02010600030101010101" pitchFamily="2" charset="-122"/>
              </a:rPr>
              <a:t>，而表中</a:t>
            </a:r>
            <a:r>
              <a:rPr lang="zh-CN" altLang="en-US" sz="2800" b="1">
                <a:solidFill>
                  <a:schemeClr val="folHlink"/>
                </a:solidFill>
              </a:rPr>
              <a:t>索引项</a:t>
            </a:r>
            <a:r>
              <a:rPr lang="zh-CN" altLang="en-US" sz="2800" b="1"/>
              <a:t>一般是</a:t>
            </a:r>
            <a:r>
              <a:rPr lang="zh-CN" altLang="en-US" sz="2800" b="1">
                <a:solidFill>
                  <a:schemeClr val="accent1"/>
                </a:solidFill>
              </a:rPr>
              <a:t>按关键字排序</a:t>
            </a:r>
            <a:r>
              <a:rPr lang="zh-CN" altLang="en-US" sz="2800" b="1"/>
              <a:t>的</a:t>
            </a:r>
            <a:r>
              <a:rPr lang="zh-CN" altLang="en-US" sz="2800" b="1">
                <a:latin typeface="宋体" panose="02010600030101010101" pitchFamily="2" charset="-122"/>
              </a:rPr>
              <a:t>，其特点是：</a:t>
            </a:r>
            <a:endParaRPr lang="zh-CN" altLang="en-US" sz="2800" b="1">
              <a:latin typeface="宋体" panose="02010600030101010101" pitchFamily="2" charset="-122"/>
            </a:endParaRPr>
          </a:p>
          <a:p>
            <a:pPr marL="0" indent="0">
              <a:lnSpc>
                <a:spcPct val="110000"/>
              </a:lnSpc>
              <a:buNone/>
            </a:pPr>
            <a:r>
              <a:rPr lang="zh-CN" altLang="en-US" b="1">
                <a:solidFill>
                  <a:schemeClr val="folHlink"/>
                </a:solidFill>
              </a:rPr>
              <a:t>优点</a:t>
            </a:r>
            <a:r>
              <a:rPr lang="zh-CN" altLang="en-US" b="1">
                <a:latin typeface="宋体" panose="02010600030101010101" pitchFamily="2" charset="-122"/>
              </a:rPr>
              <a:t>：</a:t>
            </a:r>
            <a:endParaRPr lang="zh-CN" altLang="en-US" b="1">
              <a:latin typeface="宋体" panose="02010600030101010101" pitchFamily="2" charset="-122"/>
            </a:endParaRPr>
          </a:p>
          <a:p>
            <a:pPr marL="444500" lvl="1" indent="0">
              <a:lnSpc>
                <a:spcPct val="110000"/>
              </a:lnSpc>
              <a:buNone/>
            </a:pPr>
            <a:r>
              <a:rPr lang="en-US" altLang="zh-CN" b="1">
                <a:solidFill>
                  <a:schemeClr val="folHlink"/>
                </a:solidFill>
                <a:latin typeface="宋体" panose="02010600030101010101" pitchFamily="2" charset="-122"/>
              </a:rPr>
              <a:t>◆</a:t>
            </a:r>
            <a:r>
              <a:rPr lang="en-US" altLang="zh-CN" b="1">
                <a:solidFill>
                  <a:schemeClr val="hlink"/>
                </a:solidFill>
              </a:rPr>
              <a:t>  </a:t>
            </a:r>
            <a:r>
              <a:rPr lang="zh-CN" altLang="en-US" b="1"/>
              <a:t>可以用折半查找方法快速找到关键字</a:t>
            </a:r>
            <a:r>
              <a:rPr lang="zh-CN" altLang="en-US" b="1">
                <a:latin typeface="宋体" panose="02010600030101010101" pitchFamily="2" charset="-122"/>
              </a:rPr>
              <a:t>，进而找到数据记录的物理地址，实现数据记录的快速查找；</a:t>
            </a:r>
            <a:endParaRPr lang="zh-CN" altLang="en-US" b="1">
              <a:latin typeface="宋体" panose="02010600030101010101" pitchFamily="2" charset="-122"/>
            </a:endParaRPr>
          </a:p>
          <a:p>
            <a:pPr marL="444500" lvl="1" indent="0">
              <a:lnSpc>
                <a:spcPct val="110000"/>
              </a:lnSpc>
              <a:buNone/>
            </a:pPr>
            <a:r>
              <a:rPr lang="en-US" altLang="zh-CN" b="1">
                <a:solidFill>
                  <a:schemeClr val="folHlink"/>
                </a:solidFill>
                <a:latin typeface="宋体" panose="02010600030101010101" pitchFamily="2" charset="-122"/>
              </a:rPr>
              <a:t>◆</a:t>
            </a:r>
            <a:r>
              <a:rPr lang="en-US" altLang="zh-CN" b="1">
                <a:solidFill>
                  <a:schemeClr val="hlink"/>
                </a:solidFill>
              </a:rPr>
              <a:t> </a:t>
            </a:r>
            <a:r>
              <a:rPr lang="zh-CN" altLang="en-US" b="1"/>
              <a:t>提供对变长数据记录的便捷访问</a:t>
            </a:r>
            <a:r>
              <a:rPr lang="zh-CN" altLang="en-US" b="1">
                <a:latin typeface="宋体" panose="02010600030101010101" pitchFamily="2" charset="-122"/>
              </a:rPr>
              <a:t>；</a:t>
            </a:r>
            <a:endParaRPr lang="zh-CN" altLang="en-US" b="1">
              <a:latin typeface="宋体" panose="02010600030101010101" pitchFamily="2" charset="-122"/>
            </a:endParaRPr>
          </a:p>
          <a:p>
            <a:pPr marL="444500" lvl="1" indent="0">
              <a:lnSpc>
                <a:spcPct val="110000"/>
              </a:lnSpc>
              <a:buNone/>
            </a:pPr>
            <a:r>
              <a:rPr lang="en-US" altLang="zh-CN" b="1">
                <a:solidFill>
                  <a:schemeClr val="folHlink"/>
                </a:solidFill>
                <a:latin typeface="宋体" panose="02010600030101010101" pitchFamily="2" charset="-122"/>
              </a:rPr>
              <a:t>◆</a:t>
            </a:r>
            <a:r>
              <a:rPr lang="en-US" altLang="zh-CN" b="1">
                <a:solidFill>
                  <a:schemeClr val="hlink"/>
                </a:solidFill>
              </a:rPr>
              <a:t> </a:t>
            </a:r>
            <a:r>
              <a:rPr lang="zh-CN" altLang="en-US" b="1"/>
              <a:t>插入或删除数据记录时不需要移动记录</a:t>
            </a:r>
            <a:r>
              <a:rPr lang="zh-CN" altLang="en-US" b="1">
                <a:latin typeface="宋体" panose="02010600030101010101" pitchFamily="2" charset="-122"/>
              </a:rPr>
              <a:t>，但需要对索引表进行维护。</a:t>
            </a:r>
            <a:endParaRPr lang="zh-CN" altLang="en-US" b="1">
              <a:latin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5905" name="文本占位符 681985"/>
          <p:cNvSpPr>
            <a:spLocks noGrp="1"/>
          </p:cNvSpPr>
          <p:nvPr>
            <p:ph idx="1"/>
          </p:nvPr>
        </p:nvSpPr>
        <p:spPr>
          <a:xfrm>
            <a:off x="1676400" y="201613"/>
            <a:ext cx="8812213" cy="2722562"/>
          </a:xfrm>
        </p:spPr>
        <p:txBody>
          <a:bodyPr anchor="t"/>
          <a:p>
            <a:pPr marL="0" indent="0">
              <a:lnSpc>
                <a:spcPct val="110000"/>
              </a:lnSpc>
              <a:buNone/>
            </a:pPr>
            <a:r>
              <a:rPr lang="zh-CN" altLang="en-US" b="1">
                <a:solidFill>
                  <a:schemeClr val="folHlink"/>
                </a:solidFill>
              </a:rPr>
              <a:t>缺点</a:t>
            </a:r>
            <a:r>
              <a:rPr lang="zh-CN" altLang="en-US" b="1">
                <a:latin typeface="宋体" panose="02010600030101010101" pitchFamily="2" charset="-122"/>
              </a:rPr>
              <a:t>：</a:t>
            </a:r>
            <a:endParaRPr lang="zh-CN" altLang="en-US" b="1">
              <a:latin typeface="宋体" panose="02010600030101010101" pitchFamily="2" charset="-122"/>
            </a:endParaRPr>
          </a:p>
          <a:p>
            <a:pPr marL="444500" lvl="1" indent="0">
              <a:lnSpc>
                <a:spcPct val="110000"/>
              </a:lnSpc>
              <a:buNone/>
            </a:pPr>
            <a:r>
              <a:rPr lang="en-US" altLang="zh-CN" b="1">
                <a:solidFill>
                  <a:schemeClr val="folHlink"/>
                </a:solidFill>
                <a:latin typeface="宋体" panose="02010600030101010101" pitchFamily="2" charset="-122"/>
              </a:rPr>
              <a:t>◆</a:t>
            </a:r>
            <a:r>
              <a:rPr lang="en-US" altLang="zh-CN" b="1">
                <a:solidFill>
                  <a:schemeClr val="hlink"/>
                </a:solidFill>
              </a:rPr>
              <a:t> </a:t>
            </a:r>
            <a:r>
              <a:rPr lang="zh-CN" altLang="en-US" b="1"/>
              <a:t>索引表中索引项的数目与数据表中记录数相同</a:t>
            </a:r>
            <a:r>
              <a:rPr lang="zh-CN" altLang="en-US" b="1">
                <a:latin typeface="宋体" panose="02010600030101010101" pitchFamily="2" charset="-122"/>
              </a:rPr>
              <a:t>，当索引表很大时，检索记录需多次访问外存；</a:t>
            </a:r>
            <a:endParaRPr lang="zh-CN" altLang="en-US" b="1">
              <a:latin typeface="宋体" panose="02010600030101010101" pitchFamily="2" charset="-122"/>
            </a:endParaRPr>
          </a:p>
          <a:p>
            <a:pPr marL="444500" lvl="1" indent="0">
              <a:lnSpc>
                <a:spcPct val="110000"/>
              </a:lnSpc>
              <a:buNone/>
            </a:pPr>
            <a:r>
              <a:rPr lang="en-US" altLang="zh-CN" b="1">
                <a:solidFill>
                  <a:schemeClr val="folHlink"/>
                </a:solidFill>
                <a:latin typeface="宋体" panose="02010600030101010101" pitchFamily="2" charset="-122"/>
              </a:rPr>
              <a:t>◆</a:t>
            </a:r>
            <a:r>
              <a:rPr lang="en-US" altLang="zh-CN" b="1">
                <a:solidFill>
                  <a:schemeClr val="hlink"/>
                </a:solidFill>
              </a:rPr>
              <a:t> </a:t>
            </a:r>
            <a:r>
              <a:rPr lang="zh-CN" altLang="en-US" b="1">
                <a:latin typeface="宋体" panose="02010600030101010101" pitchFamily="2" charset="-122"/>
              </a:rPr>
              <a:t>对索引表的维护代价较高，涉及到大量索引项的移动，不适合于插入和删除操作。</a:t>
            </a:r>
            <a:endParaRPr lang="zh-CN" altLang="en-US" b="1">
              <a:latin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3010" name="标题 683009"/>
          <p:cNvSpPr>
            <a:spLocks noGrp="1"/>
          </p:cNvSpPr>
          <p:nvPr>
            <p:ph type="title"/>
          </p:nvPr>
        </p:nvSpPr>
        <p:spPr>
          <a:xfrm>
            <a:off x="2209800" y="152400"/>
            <a:ext cx="5399088" cy="838200"/>
          </a:xfrm>
        </p:spPr>
        <p:txBody>
          <a:bodyPr lIns="92075" tIns="46038" rIns="92075" bIns="46038" anchor="ctr"/>
          <a:p>
            <a:pPr fontAlgn="base"/>
            <a:r>
              <a:rPr lang="en-US" altLang="x-none" b="1" strike="noStrike" noProof="1" dirty="0">
                <a:latin typeface="Times New Roman" panose="02020603050405020304" pitchFamily="2" charset="0"/>
              </a:rPr>
              <a:t>9.5.2   </a:t>
            </a:r>
            <a:r>
              <a:rPr lang="zh-CN" altLang="en-US" b="1" strike="noStrike" noProof="1" dirty="0">
                <a:latin typeface="Times New Roman" panose="02020603050405020304" pitchFamily="2" charset="0"/>
                <a:ea typeface="楷体_GB2312" pitchFamily="1" charset="-122"/>
              </a:rPr>
              <a:t>树形索引表</a:t>
            </a:r>
            <a:endParaRPr lang="zh-CN" altLang="en-US" b="1" strike="noStrike" noProof="1" dirty="0">
              <a:latin typeface="Times New Roman" panose="02020603050405020304" pitchFamily="2" charset="0"/>
              <a:ea typeface="楷体_GB2312" pitchFamily="1" charset="-122"/>
            </a:endParaRPr>
          </a:p>
        </p:txBody>
      </p:sp>
      <p:sp>
        <p:nvSpPr>
          <p:cNvPr id="636930" name="文本占位符 683010"/>
          <p:cNvSpPr>
            <a:spLocks noGrp="1"/>
          </p:cNvSpPr>
          <p:nvPr>
            <p:ph idx="1"/>
          </p:nvPr>
        </p:nvSpPr>
        <p:spPr>
          <a:xfrm>
            <a:off x="1676400" y="1143000"/>
            <a:ext cx="8812213" cy="5454650"/>
          </a:xfrm>
        </p:spPr>
        <p:txBody>
          <a:bodyPr anchor="t"/>
          <a:p>
            <a:pPr marL="0" indent="0">
              <a:lnSpc>
                <a:spcPct val="110000"/>
              </a:lnSpc>
              <a:buNone/>
            </a:pPr>
            <a:r>
              <a:rPr lang="zh-CN" altLang="en-US" b="1" dirty="0"/>
              <a:t>       </a:t>
            </a:r>
            <a:r>
              <a:rPr lang="zh-CN" altLang="en-US" sz="2800" b="1" dirty="0"/>
              <a:t>平衡</a:t>
            </a:r>
            <a:r>
              <a:rPr lang="zh-CN" altLang="en-US" sz="2800" b="1" dirty="0">
                <a:latin typeface="宋体" panose="02010600030101010101" pitchFamily="2" charset="-122"/>
              </a:rPr>
              <a:t>二叉排序树便于动态查找，因此用</a:t>
            </a:r>
            <a:r>
              <a:rPr lang="zh-CN" altLang="en-US" sz="2800" b="1" dirty="0"/>
              <a:t>平衡</a:t>
            </a:r>
            <a:r>
              <a:rPr lang="zh-CN" altLang="en-US" sz="2800" b="1" dirty="0">
                <a:latin typeface="宋体" panose="02010600030101010101" pitchFamily="2" charset="-122"/>
              </a:rPr>
              <a:t>二叉排序树来组织索引表是一种可行的选择。当用于大型数据库时，所有数据及索引都存储在外存，因此，涉及到内</a:t>
            </a:r>
            <a:r>
              <a:rPr lang="zh-CN" altLang="en-US" sz="2800" b="1" dirty="0"/>
              <a:t>、</a:t>
            </a:r>
            <a:r>
              <a:rPr lang="zh-CN" altLang="en-US" sz="2800" b="1" dirty="0">
                <a:latin typeface="宋体" panose="02010600030101010101" pitchFamily="2" charset="-122"/>
              </a:rPr>
              <a:t>外存之间频繁的数据交换，这种</a:t>
            </a:r>
            <a:r>
              <a:rPr lang="zh-CN" altLang="en-US" sz="2800" b="1" dirty="0">
                <a:solidFill>
                  <a:schemeClr val="folHlink"/>
                </a:solidFill>
                <a:latin typeface="宋体" panose="02010600030101010101" pitchFamily="2" charset="-122"/>
              </a:rPr>
              <a:t>交换速度的快慢</a:t>
            </a:r>
            <a:r>
              <a:rPr lang="zh-CN" altLang="en-US" sz="2800" b="1" dirty="0">
                <a:latin typeface="宋体" panose="02010600030101010101" pitchFamily="2" charset="-122"/>
              </a:rPr>
              <a:t>成为制约动态查找的</a:t>
            </a:r>
            <a:r>
              <a:rPr lang="zh-CN" altLang="en-US" sz="2800" b="1" dirty="0">
                <a:solidFill>
                  <a:schemeClr val="tx2"/>
                </a:solidFill>
                <a:latin typeface="宋体" panose="02010600030101010101" pitchFamily="2" charset="-122"/>
              </a:rPr>
              <a:t>瓶颈</a:t>
            </a:r>
            <a:r>
              <a:rPr lang="zh-CN" altLang="en-US" sz="2800" b="1" dirty="0">
                <a:latin typeface="宋体" panose="02010600030101010101" pitchFamily="2" charset="-122"/>
              </a:rPr>
              <a:t>。若以二叉树的结点作为内</a:t>
            </a:r>
            <a:r>
              <a:rPr lang="zh-CN" altLang="en-US" sz="2800" b="1" dirty="0"/>
              <a:t>、</a:t>
            </a:r>
            <a:r>
              <a:rPr lang="zh-CN" altLang="en-US" sz="2800" b="1" dirty="0">
                <a:latin typeface="宋体" panose="02010600030101010101" pitchFamily="2" charset="-122"/>
              </a:rPr>
              <a:t>外存之间数据交换单位，则查找给定关键字时对磁盘平均进行</a:t>
            </a:r>
            <a:r>
              <a:rPr lang="zh-CN" altLang="en-US" sz="2800" b="1" dirty="0"/>
              <a:t>㏒</a:t>
            </a:r>
            <a:r>
              <a:rPr lang="en-US" altLang="x-none" sz="2800" b="1" baseline="-25000" dirty="0"/>
              <a:t>2</a:t>
            </a:r>
            <a:r>
              <a:rPr lang="en-US" altLang="x-none" sz="2800" b="1" dirty="0"/>
              <a:t>n</a:t>
            </a:r>
            <a:r>
              <a:rPr lang="zh-CN" altLang="en-US" sz="2800" b="1" dirty="0">
                <a:latin typeface="宋体" panose="02010600030101010101" pitchFamily="2" charset="-122"/>
              </a:rPr>
              <a:t>次访问是不能容忍的，因此，必须</a:t>
            </a:r>
            <a:r>
              <a:rPr lang="zh-CN" altLang="en-US" sz="2800" b="1" dirty="0">
                <a:solidFill>
                  <a:schemeClr val="folHlink"/>
                </a:solidFill>
                <a:latin typeface="宋体" panose="02010600030101010101" pitchFamily="2" charset="-122"/>
              </a:rPr>
              <a:t>选择</a:t>
            </a:r>
            <a:r>
              <a:rPr lang="zh-CN" altLang="en-US" sz="2800" b="1" dirty="0">
                <a:latin typeface="宋体" panose="02010600030101010101" pitchFamily="2" charset="-122"/>
              </a:rPr>
              <a:t>一种能</a:t>
            </a:r>
            <a:r>
              <a:rPr lang="zh-CN" altLang="en-US" sz="2800" b="1" dirty="0">
                <a:solidFill>
                  <a:schemeClr val="folHlink"/>
                </a:solidFill>
                <a:latin typeface="宋体" panose="02010600030101010101" pitchFamily="2" charset="-122"/>
              </a:rPr>
              <a:t>尽可能降低磁盘</a:t>
            </a:r>
            <a:r>
              <a:rPr lang="en-US" altLang="x-none" sz="2800" b="1" dirty="0">
                <a:solidFill>
                  <a:schemeClr val="folHlink"/>
                </a:solidFill>
              </a:rPr>
              <a:t>I/O</a:t>
            </a:r>
            <a:r>
              <a:rPr lang="zh-CN" altLang="en-US" sz="2800" b="1" dirty="0">
                <a:solidFill>
                  <a:schemeClr val="folHlink"/>
                </a:solidFill>
              </a:rPr>
              <a:t>次数</a:t>
            </a:r>
            <a:r>
              <a:rPr lang="zh-CN" altLang="en-US" sz="2800" b="1" dirty="0"/>
              <a:t>的索引组织方式</a:t>
            </a:r>
            <a:r>
              <a:rPr lang="zh-CN" altLang="en-US" sz="2800" b="1" dirty="0">
                <a:latin typeface="宋体" panose="02010600030101010101" pitchFamily="2" charset="-122"/>
              </a:rPr>
              <a:t>。树结点的大小尽可能地接近页的大小。</a:t>
            </a:r>
            <a:endParaRPr lang="zh-CN" altLang="en-US" sz="2800" b="1" dirty="0">
              <a:latin typeface="宋体" panose="02010600030101010101" pitchFamily="2" charset="-122"/>
            </a:endParaRPr>
          </a:p>
          <a:p>
            <a:pPr marL="0" indent="0">
              <a:lnSpc>
                <a:spcPct val="110000"/>
              </a:lnSpc>
              <a:buNone/>
            </a:pPr>
            <a:r>
              <a:rPr lang="zh-CN" altLang="en-US" sz="2800" b="1" dirty="0"/>
              <a:t>        </a:t>
            </a:r>
            <a:r>
              <a:rPr lang="en-US" altLang="x-none" sz="2800" b="1" dirty="0"/>
              <a:t>R.Bayer</a:t>
            </a:r>
            <a:r>
              <a:rPr lang="zh-CN" altLang="en-US" sz="2800" b="1" dirty="0"/>
              <a:t>和</a:t>
            </a:r>
            <a:r>
              <a:rPr lang="en-US" altLang="x-none" sz="2800" b="1" dirty="0"/>
              <a:t>E.Mc Creight</a:t>
            </a:r>
            <a:r>
              <a:rPr lang="zh-CN" altLang="en-US" sz="2800" b="1" dirty="0"/>
              <a:t>在</a:t>
            </a:r>
            <a:r>
              <a:rPr lang="en-US" altLang="x-none" sz="2800" b="1" dirty="0"/>
              <a:t>1972</a:t>
            </a:r>
            <a:r>
              <a:rPr lang="zh-CN" altLang="en-US" sz="2800" b="1" dirty="0"/>
              <a:t>年提出了一种</a:t>
            </a:r>
            <a:r>
              <a:rPr lang="zh-CN" altLang="en-US" sz="2800" b="1" dirty="0">
                <a:solidFill>
                  <a:schemeClr val="folHlink"/>
                </a:solidFill>
              </a:rPr>
              <a:t>多路平衡查找树</a:t>
            </a:r>
            <a:r>
              <a:rPr lang="zh-CN" altLang="en-US" sz="2800" b="1" dirty="0">
                <a:latin typeface="宋体" panose="02010600030101010101" pitchFamily="2" charset="-122"/>
              </a:rPr>
              <a:t>，称为</a:t>
            </a:r>
            <a:r>
              <a:rPr lang="en-US" altLang="x-none" sz="2800" b="1" dirty="0">
                <a:solidFill>
                  <a:schemeClr val="folHlink"/>
                </a:solidFill>
              </a:rPr>
              <a:t>B_</a:t>
            </a:r>
            <a:r>
              <a:rPr lang="zh-CN" altLang="en-US" sz="2800" b="1" dirty="0">
                <a:solidFill>
                  <a:schemeClr val="folHlink"/>
                </a:solidFill>
              </a:rPr>
              <a:t>树</a:t>
            </a:r>
            <a:r>
              <a:rPr lang="en-US" altLang="x-none" sz="2800" b="1" dirty="0"/>
              <a:t>(</a:t>
            </a:r>
            <a:r>
              <a:rPr lang="zh-CN" altLang="en-US" sz="2800" b="1" dirty="0"/>
              <a:t>其变型体是</a:t>
            </a:r>
            <a:r>
              <a:rPr lang="en-US" altLang="x-none" sz="2800" b="1" dirty="0">
                <a:solidFill>
                  <a:schemeClr val="folHlink"/>
                </a:solidFill>
              </a:rPr>
              <a:t>B</a:t>
            </a:r>
            <a:r>
              <a:rPr lang="en-US" altLang="x-none" sz="2800" b="1" baseline="20000" dirty="0">
                <a:solidFill>
                  <a:schemeClr val="folHlink"/>
                </a:solidFill>
              </a:rPr>
              <a:t>+</a:t>
            </a:r>
            <a:r>
              <a:rPr lang="zh-CN" altLang="en-US" sz="2800" b="1" dirty="0">
                <a:solidFill>
                  <a:schemeClr val="folHlink"/>
                </a:solidFill>
              </a:rPr>
              <a:t>树</a:t>
            </a:r>
            <a:r>
              <a:rPr lang="en-US" altLang="x-none" sz="2800" b="1" dirty="0"/>
              <a:t>) </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4034" name="标题 684033"/>
          <p:cNvSpPr>
            <a:spLocks noGrp="1"/>
          </p:cNvSpPr>
          <p:nvPr>
            <p:ph type="title"/>
          </p:nvPr>
        </p:nvSpPr>
        <p:spPr>
          <a:xfrm>
            <a:off x="1676400" y="76200"/>
            <a:ext cx="2332038" cy="685800"/>
          </a:xfrm>
        </p:spPr>
        <p:txBody>
          <a:bodyPr lIns="92075" tIns="46038" rIns="92075" bIns="46038" anchor="ctr"/>
          <a:p>
            <a:pPr algn="l" fontAlgn="base"/>
            <a:r>
              <a:rPr lang="en-US" altLang="x-none" sz="4000" b="1" strike="noStrike" noProof="1" dirty="0">
                <a:latin typeface="Times New Roman" panose="02020603050405020304" pitchFamily="2" charset="0"/>
              </a:rPr>
              <a:t>1   B_</a:t>
            </a:r>
            <a:r>
              <a:rPr lang="zh-CN" altLang="en-US" sz="4000" b="1" strike="noStrike" noProof="1" dirty="0">
                <a:ea typeface="楷体_GB2312" pitchFamily="1" charset="-122"/>
              </a:rPr>
              <a:t>树</a:t>
            </a:r>
            <a:endParaRPr lang="zh-CN" altLang="en-US" sz="4000" b="1" strike="noStrike" noProof="1" dirty="0">
              <a:ea typeface="楷体_GB2312" pitchFamily="1" charset="-122"/>
            </a:endParaRPr>
          </a:p>
        </p:txBody>
      </p:sp>
      <p:sp>
        <p:nvSpPr>
          <p:cNvPr id="637954" name="文本占位符 684034"/>
          <p:cNvSpPr>
            <a:spLocks noGrp="1"/>
          </p:cNvSpPr>
          <p:nvPr>
            <p:ph idx="1"/>
          </p:nvPr>
        </p:nvSpPr>
        <p:spPr>
          <a:xfrm>
            <a:off x="1676400" y="914400"/>
            <a:ext cx="8812213" cy="5683250"/>
          </a:xfrm>
        </p:spPr>
        <p:txBody>
          <a:bodyPr anchor="t"/>
          <a:p>
            <a:pPr marL="0" indent="0">
              <a:lnSpc>
                <a:spcPct val="110000"/>
              </a:lnSpc>
              <a:buNone/>
            </a:pPr>
            <a:r>
              <a:rPr lang="zh-CN" altLang="en-US" sz="2400" b="1" dirty="0">
                <a:latin typeface="宋体" panose="02010600030101010101" pitchFamily="2" charset="-122"/>
              </a:rPr>
              <a:t>    </a:t>
            </a:r>
            <a:r>
              <a:rPr lang="en-US" altLang="x-none" sz="2800" b="1" dirty="0">
                <a:solidFill>
                  <a:schemeClr val="folHlink"/>
                </a:solidFill>
              </a:rPr>
              <a:t>B_</a:t>
            </a:r>
            <a:r>
              <a:rPr lang="zh-CN" altLang="en-US" sz="2800" b="1" dirty="0">
                <a:solidFill>
                  <a:schemeClr val="folHlink"/>
                </a:solidFill>
              </a:rPr>
              <a:t>树</a:t>
            </a:r>
            <a:r>
              <a:rPr lang="zh-CN" altLang="en-US" sz="2800" b="1" dirty="0"/>
              <a:t>主要用于文件系统中</a:t>
            </a:r>
            <a:r>
              <a:rPr lang="zh-CN" altLang="en-US" sz="2800" b="1" dirty="0">
                <a:latin typeface="宋体" panose="02010600030101010101" pitchFamily="2" charset="-122"/>
              </a:rPr>
              <a:t>，在</a:t>
            </a:r>
            <a:r>
              <a:rPr lang="en-US" altLang="x-none" sz="2800" b="1" dirty="0"/>
              <a:t>B_</a:t>
            </a:r>
            <a:r>
              <a:rPr lang="zh-CN" altLang="en-US" sz="2800" b="1" dirty="0"/>
              <a:t>树中</a:t>
            </a:r>
            <a:r>
              <a:rPr lang="zh-CN" altLang="en-US" sz="2800" b="1" dirty="0">
                <a:latin typeface="宋体" panose="02010600030101010101" pitchFamily="2" charset="-122"/>
              </a:rPr>
              <a:t>，每个结点的大小为一个磁盘页，</a:t>
            </a:r>
            <a:r>
              <a:rPr lang="zh-CN" altLang="en-US" sz="2800" b="1" dirty="0"/>
              <a:t>结点中所包含的关键字及其孩子的数目取决于页的大小</a:t>
            </a:r>
            <a:r>
              <a:rPr lang="zh-CN" altLang="en-US" sz="2800" b="1" dirty="0">
                <a:latin typeface="宋体" panose="02010600030101010101" pitchFamily="2" charset="-122"/>
              </a:rPr>
              <a:t>。一棵度为</a:t>
            </a:r>
            <a:r>
              <a:rPr lang="en-US" altLang="x-none" sz="2800" b="1" dirty="0"/>
              <a:t>m</a:t>
            </a:r>
            <a:r>
              <a:rPr lang="zh-CN" altLang="en-US" sz="2800" b="1" dirty="0"/>
              <a:t>的</a:t>
            </a:r>
            <a:r>
              <a:rPr lang="en-US" altLang="x-none" sz="2800" b="1" dirty="0">
                <a:solidFill>
                  <a:schemeClr val="folHlink"/>
                </a:solidFill>
              </a:rPr>
              <a:t>B_</a:t>
            </a:r>
            <a:r>
              <a:rPr lang="zh-CN" altLang="en-US" sz="2800" b="1" dirty="0">
                <a:solidFill>
                  <a:schemeClr val="folHlink"/>
                </a:solidFill>
              </a:rPr>
              <a:t>树</a:t>
            </a:r>
            <a:r>
              <a:rPr lang="zh-CN" altLang="en-US" sz="2800" b="1" dirty="0"/>
              <a:t>称为</a:t>
            </a:r>
            <a:r>
              <a:rPr lang="en-US" altLang="x-none" sz="2800" b="1" dirty="0"/>
              <a:t>m</a:t>
            </a:r>
            <a:r>
              <a:rPr lang="zh-CN" altLang="en-US" sz="2800" b="1" dirty="0"/>
              <a:t>阶</a:t>
            </a:r>
            <a:r>
              <a:rPr lang="en-US" altLang="x-none" sz="2800" b="1" dirty="0">
                <a:solidFill>
                  <a:schemeClr val="folHlink"/>
                </a:solidFill>
              </a:rPr>
              <a:t>B_</a:t>
            </a:r>
            <a:r>
              <a:rPr lang="zh-CN" altLang="en-US" sz="2800" b="1" dirty="0">
                <a:solidFill>
                  <a:schemeClr val="folHlink"/>
                </a:solidFill>
              </a:rPr>
              <a:t>树</a:t>
            </a:r>
            <a:r>
              <a:rPr lang="zh-CN" altLang="en-US" sz="2800" b="1" dirty="0">
                <a:latin typeface="宋体" panose="02010600030101010101" pitchFamily="2" charset="-122"/>
              </a:rPr>
              <a:t>，其定义是：</a:t>
            </a:r>
            <a:endParaRPr lang="zh-CN" altLang="en-US" sz="2800" b="1" dirty="0">
              <a:latin typeface="宋体" panose="02010600030101010101" pitchFamily="2" charset="-122"/>
            </a:endParaRPr>
          </a:p>
          <a:p>
            <a:pPr marL="355600" lvl="1" indent="0">
              <a:lnSpc>
                <a:spcPct val="110000"/>
              </a:lnSpc>
              <a:buNone/>
            </a:pPr>
            <a:r>
              <a:rPr lang="zh-CN" altLang="en-US" b="1" dirty="0">
                <a:latin typeface="宋体" panose="02010600030101010101" pitchFamily="2" charset="-122"/>
              </a:rPr>
              <a:t>一棵</a:t>
            </a:r>
            <a:r>
              <a:rPr lang="en-US" altLang="x-none" b="1" dirty="0"/>
              <a:t>m</a:t>
            </a:r>
            <a:r>
              <a:rPr lang="zh-CN" altLang="en-US" b="1" dirty="0"/>
              <a:t>阶</a:t>
            </a:r>
            <a:r>
              <a:rPr lang="en-US" altLang="x-none" b="1" dirty="0"/>
              <a:t>B_</a:t>
            </a:r>
            <a:r>
              <a:rPr lang="zh-CN" altLang="en-US" b="1" dirty="0"/>
              <a:t>树</a:t>
            </a:r>
            <a:r>
              <a:rPr lang="zh-CN" altLang="en-US" b="1" dirty="0">
                <a:latin typeface="宋体" panose="02010600030101010101" pitchFamily="2" charset="-122"/>
              </a:rPr>
              <a:t>，或者是空树，或者是满足以下性质的</a:t>
            </a:r>
            <a:r>
              <a:rPr lang="en-US" altLang="x-none" b="1" dirty="0"/>
              <a:t>m</a:t>
            </a:r>
            <a:r>
              <a:rPr lang="zh-CN" altLang="en-US" b="1" dirty="0">
                <a:latin typeface="宋体" panose="02010600030101010101" pitchFamily="2" charset="-122"/>
              </a:rPr>
              <a:t>叉树：</a:t>
            </a:r>
            <a:endParaRPr lang="zh-CN" altLang="en-US" b="1" dirty="0">
              <a:latin typeface="宋体" panose="02010600030101010101" pitchFamily="2" charset="-122"/>
            </a:endParaRPr>
          </a:p>
          <a:p>
            <a:pPr marL="355600" lvl="1" indent="0">
              <a:lnSpc>
                <a:spcPct val="110000"/>
              </a:lnSpc>
              <a:buNone/>
            </a:pPr>
            <a:r>
              <a:rPr lang="zh-CN" altLang="en-US" b="1" dirty="0">
                <a:latin typeface="宋体" panose="02010600030101010101" pitchFamily="2" charset="-122"/>
              </a:rPr>
              <a:t>⑴ 根结点或者是叶子，或者至少有两棵子树，至多有</a:t>
            </a:r>
            <a:r>
              <a:rPr lang="en-US" altLang="x-none" b="1" dirty="0"/>
              <a:t>m</a:t>
            </a:r>
            <a:r>
              <a:rPr lang="zh-CN" altLang="en-US" b="1" dirty="0">
                <a:latin typeface="宋体" panose="02010600030101010101" pitchFamily="2" charset="-122"/>
              </a:rPr>
              <a:t>棵子树；</a:t>
            </a:r>
            <a:endParaRPr lang="zh-CN" altLang="en-US" b="1" dirty="0">
              <a:latin typeface="宋体" panose="02010600030101010101" pitchFamily="2" charset="-122"/>
            </a:endParaRPr>
          </a:p>
          <a:p>
            <a:pPr marL="355600" lvl="1" indent="0">
              <a:lnSpc>
                <a:spcPct val="110000"/>
              </a:lnSpc>
              <a:buNone/>
            </a:pPr>
            <a:r>
              <a:rPr lang="zh-CN" altLang="en-US" b="1" dirty="0">
                <a:latin typeface="宋体" panose="02010600030101010101" pitchFamily="2" charset="-122"/>
              </a:rPr>
              <a:t>⑵ 除根结点外，所有非终端结点至少有</a:t>
            </a:r>
            <a:r>
              <a:rPr lang="zh-CN" altLang="en-US" b="1" dirty="0">
                <a:sym typeface="Symbol" panose="05050102010706020507" pitchFamily="2" charset="2"/>
              </a:rPr>
              <a:t></a:t>
            </a:r>
            <a:r>
              <a:rPr lang="en-US" altLang="x-none" b="1" dirty="0"/>
              <a:t>m/2</a:t>
            </a:r>
            <a:r>
              <a:rPr lang="en-US" altLang="x-none" b="1" dirty="0">
                <a:sym typeface="Symbol" panose="05050102010706020507" pitchFamily="2" charset="2"/>
              </a:rPr>
              <a:t></a:t>
            </a:r>
            <a:r>
              <a:rPr lang="zh-CN" altLang="en-US" b="1" dirty="0">
                <a:latin typeface="宋体" panose="02010600030101010101" pitchFamily="2" charset="-122"/>
              </a:rPr>
              <a:t>棵子树，至多有</a:t>
            </a:r>
            <a:r>
              <a:rPr lang="en-US" altLang="x-none" b="1" dirty="0"/>
              <a:t>m</a:t>
            </a:r>
            <a:r>
              <a:rPr lang="zh-CN" altLang="en-US" b="1" dirty="0">
                <a:latin typeface="宋体" panose="02010600030101010101" pitchFamily="2" charset="-122"/>
              </a:rPr>
              <a:t>棵子树； </a:t>
            </a:r>
            <a:endParaRPr lang="zh-CN" altLang="en-US" b="1" dirty="0">
              <a:latin typeface="宋体" panose="02010600030101010101" pitchFamily="2" charset="-122"/>
            </a:endParaRPr>
          </a:p>
          <a:p>
            <a:pPr marL="355600" lvl="1" indent="0">
              <a:lnSpc>
                <a:spcPct val="110000"/>
              </a:lnSpc>
              <a:buNone/>
            </a:pPr>
            <a:r>
              <a:rPr lang="zh-CN" altLang="en-US" b="1" dirty="0">
                <a:latin typeface="宋体" panose="02010600030101010101" pitchFamily="2" charset="-122"/>
              </a:rPr>
              <a:t>⑶ 所有叶子结点都在树的同一层上；</a:t>
            </a:r>
            <a:endParaRPr lang="zh-CN" altLang="en-US" b="1" dirty="0">
              <a:latin typeface="宋体" panose="02010600030101010101" pitchFamily="2"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8977" name="文本占位符 685057"/>
          <p:cNvSpPr>
            <a:spLocks noGrp="1"/>
          </p:cNvSpPr>
          <p:nvPr>
            <p:ph idx="1"/>
          </p:nvPr>
        </p:nvSpPr>
        <p:spPr>
          <a:xfrm>
            <a:off x="1676400" y="152400"/>
            <a:ext cx="8915400" cy="5581650"/>
          </a:xfrm>
        </p:spPr>
        <p:txBody>
          <a:bodyPr anchor="t"/>
          <a:p>
            <a:pPr marL="0" indent="0">
              <a:lnSpc>
                <a:spcPct val="110000"/>
              </a:lnSpc>
              <a:buNone/>
            </a:pPr>
            <a:r>
              <a:rPr lang="zh-CN" altLang="en-US" sz="2400" b="1" dirty="0">
                <a:latin typeface="宋体" panose="02010600030101010101" pitchFamily="2" charset="-122"/>
              </a:rPr>
              <a:t>  </a:t>
            </a:r>
            <a:r>
              <a:rPr lang="zh-CN" altLang="en-US" sz="2800" b="1" dirty="0">
                <a:latin typeface="宋体" panose="02010600030101010101" pitchFamily="2" charset="-122"/>
              </a:rPr>
              <a:t>⑷ 每个结点应包含如下信息：</a:t>
            </a:r>
            <a:endParaRPr lang="zh-CN" altLang="en-US" sz="2800" b="1" dirty="0">
              <a:latin typeface="宋体" panose="02010600030101010101" pitchFamily="2" charset="-122"/>
            </a:endParaRPr>
          </a:p>
          <a:p>
            <a:pPr marL="381000" lvl="1" indent="0">
              <a:lnSpc>
                <a:spcPct val="110000"/>
              </a:lnSpc>
              <a:buNone/>
            </a:pPr>
            <a:r>
              <a:rPr lang="zh-CN" altLang="en-US" b="1" dirty="0"/>
              <a:t>       </a:t>
            </a:r>
            <a:r>
              <a:rPr lang="en-US" altLang="x-none" b="1" dirty="0"/>
              <a:t>(n</a:t>
            </a:r>
            <a:r>
              <a:rPr lang="zh-CN" altLang="en-US" b="1" dirty="0">
                <a:latin typeface="宋体" panose="02010600030101010101" pitchFamily="2" charset="-122"/>
              </a:rPr>
              <a:t>，</a:t>
            </a:r>
            <a:r>
              <a:rPr lang="en-US" altLang="x-none" b="1" dirty="0"/>
              <a:t>A</a:t>
            </a:r>
            <a:r>
              <a:rPr lang="en-US" altLang="x-none" b="1" baseline="-20000" dirty="0"/>
              <a:t>0</a:t>
            </a:r>
            <a:r>
              <a:rPr lang="zh-CN" altLang="en-US" b="1" dirty="0">
                <a:latin typeface="宋体" panose="02010600030101010101" pitchFamily="2" charset="-122"/>
              </a:rPr>
              <a:t>，</a:t>
            </a:r>
            <a:r>
              <a:rPr lang="en-US" altLang="x-none" b="1" dirty="0"/>
              <a:t>K</a:t>
            </a:r>
            <a:r>
              <a:rPr lang="en-US" altLang="x-none" b="1" baseline="-20000" dirty="0"/>
              <a:t>1</a:t>
            </a:r>
            <a:r>
              <a:rPr lang="zh-CN" altLang="en-US" b="1" dirty="0">
                <a:latin typeface="宋体" panose="02010600030101010101" pitchFamily="2" charset="-122"/>
              </a:rPr>
              <a:t>，</a:t>
            </a:r>
            <a:r>
              <a:rPr lang="en-US" altLang="x-none" b="1" dirty="0"/>
              <a:t>A</a:t>
            </a:r>
            <a:r>
              <a:rPr lang="en-US" altLang="x-none" b="1" baseline="-20000" dirty="0"/>
              <a:t>1</a:t>
            </a:r>
            <a:r>
              <a:rPr lang="zh-CN" altLang="en-US" b="1" dirty="0">
                <a:latin typeface="宋体" panose="02010600030101010101" pitchFamily="2" charset="-122"/>
              </a:rPr>
              <a:t>，</a:t>
            </a:r>
            <a:r>
              <a:rPr lang="en-US" altLang="x-none" b="1" dirty="0"/>
              <a:t>K</a:t>
            </a:r>
            <a:r>
              <a:rPr lang="en-US" altLang="x-none" b="1" baseline="-20000" dirty="0"/>
              <a:t>2</a:t>
            </a:r>
            <a:r>
              <a:rPr lang="zh-CN" altLang="en-US" b="1" dirty="0">
                <a:latin typeface="宋体" panose="02010600030101010101" pitchFamily="2" charset="-122"/>
              </a:rPr>
              <a:t>，</a:t>
            </a:r>
            <a:r>
              <a:rPr lang="en-US" altLang="x-none" b="1" dirty="0"/>
              <a:t>A</a:t>
            </a:r>
            <a:r>
              <a:rPr lang="en-US" altLang="x-none" b="1" baseline="-20000" dirty="0"/>
              <a:t>2</a:t>
            </a:r>
            <a:r>
              <a:rPr lang="zh-CN" altLang="en-US" b="1" dirty="0">
                <a:latin typeface="宋体" panose="02010600030101010101" pitchFamily="2" charset="-122"/>
              </a:rPr>
              <a:t>，</a:t>
            </a:r>
            <a:r>
              <a:rPr lang="en-US" altLang="x-none" b="1" dirty="0">
                <a:cs typeface="Times New Roman" panose="02020603050405020304" pitchFamily="2" charset="0"/>
              </a:rPr>
              <a:t>…</a:t>
            </a:r>
            <a:r>
              <a:rPr lang="en-US" altLang="x-none" b="1" dirty="0"/>
              <a:t> </a:t>
            </a:r>
            <a:r>
              <a:rPr lang="zh-CN" altLang="en-US" b="1" dirty="0">
                <a:latin typeface="宋体" panose="02010600030101010101" pitchFamily="2" charset="-122"/>
              </a:rPr>
              <a:t>，</a:t>
            </a:r>
            <a:r>
              <a:rPr lang="en-US" altLang="x-none" b="1" dirty="0"/>
              <a:t>K</a:t>
            </a:r>
            <a:r>
              <a:rPr lang="en-US" altLang="x-none" b="1" baseline="-20000" dirty="0"/>
              <a:t>n</a:t>
            </a:r>
            <a:r>
              <a:rPr lang="zh-CN" altLang="en-US" b="1" dirty="0">
                <a:latin typeface="宋体" panose="02010600030101010101" pitchFamily="2" charset="-122"/>
              </a:rPr>
              <a:t>，</a:t>
            </a:r>
            <a:r>
              <a:rPr lang="en-US" altLang="x-none" b="1" dirty="0"/>
              <a:t>A</a:t>
            </a:r>
            <a:r>
              <a:rPr lang="en-US" altLang="x-none" b="1" baseline="-20000" dirty="0"/>
              <a:t>n</a:t>
            </a:r>
            <a:r>
              <a:rPr lang="en-US" altLang="x-none" b="1" dirty="0"/>
              <a:t>)</a:t>
            </a:r>
            <a:endParaRPr lang="en-US" altLang="x-none" b="1" dirty="0"/>
          </a:p>
          <a:p>
            <a:pPr marL="381000" lvl="1" indent="0">
              <a:lnSpc>
                <a:spcPct val="110000"/>
              </a:lnSpc>
              <a:buNone/>
            </a:pPr>
            <a:r>
              <a:rPr lang="zh-CN" altLang="en-US" b="1" dirty="0"/>
              <a:t>其中</a:t>
            </a:r>
            <a:r>
              <a:rPr lang="en-US" altLang="x-none" b="1" dirty="0"/>
              <a:t>K</a:t>
            </a:r>
            <a:r>
              <a:rPr lang="en-US" altLang="x-none" b="1" baseline="-20000" dirty="0"/>
              <a:t>i</a:t>
            </a:r>
            <a:r>
              <a:rPr lang="en-US" altLang="x-none" b="1" dirty="0"/>
              <a:t>(1≤i≤n)</a:t>
            </a:r>
            <a:r>
              <a:rPr lang="zh-CN" altLang="en-US" b="1" dirty="0"/>
              <a:t>是关键字</a:t>
            </a:r>
            <a:r>
              <a:rPr lang="zh-CN" altLang="en-US" b="1" dirty="0">
                <a:latin typeface="宋体" panose="02010600030101010101" pitchFamily="2" charset="-122"/>
              </a:rPr>
              <a:t>，且</a:t>
            </a:r>
            <a:r>
              <a:rPr lang="en-US" altLang="x-none" b="1" dirty="0"/>
              <a:t>K</a:t>
            </a:r>
            <a:r>
              <a:rPr lang="en-US" altLang="x-none" b="1" baseline="-20000" dirty="0"/>
              <a:t>i</a:t>
            </a:r>
            <a:r>
              <a:rPr lang="en-US" altLang="x-none" b="1" dirty="0"/>
              <a:t>&lt;K</a:t>
            </a:r>
            <a:r>
              <a:rPr lang="en-US" altLang="x-none" b="1" baseline="-20000" dirty="0"/>
              <a:t>i+1 </a:t>
            </a:r>
            <a:r>
              <a:rPr lang="en-US" altLang="x-none" b="1" dirty="0"/>
              <a:t>(1≤i≤n-1)</a:t>
            </a:r>
            <a:r>
              <a:rPr lang="zh-CN" altLang="en-US" b="1" dirty="0">
                <a:latin typeface="宋体" panose="02010600030101010101" pitchFamily="2" charset="-122"/>
              </a:rPr>
              <a:t>；</a:t>
            </a:r>
            <a:r>
              <a:rPr lang="en-US" altLang="x-none" b="1" dirty="0"/>
              <a:t>A</a:t>
            </a:r>
            <a:r>
              <a:rPr lang="en-US" altLang="x-none" b="1" baseline="-20000" dirty="0"/>
              <a:t>i</a:t>
            </a:r>
            <a:r>
              <a:rPr lang="en-US" altLang="x-none" b="1" dirty="0"/>
              <a:t>(i=0</a:t>
            </a:r>
            <a:r>
              <a:rPr lang="zh-CN" altLang="en-US" b="1" dirty="0">
                <a:latin typeface="宋体" panose="02010600030101010101" pitchFamily="2" charset="-122"/>
              </a:rPr>
              <a:t>，</a:t>
            </a:r>
            <a:r>
              <a:rPr lang="en-US" altLang="x-none" b="1" dirty="0"/>
              <a:t>1</a:t>
            </a:r>
            <a:r>
              <a:rPr lang="zh-CN" altLang="en-US" b="1" dirty="0">
                <a:latin typeface="宋体" panose="02010600030101010101" pitchFamily="2" charset="-122"/>
              </a:rPr>
              <a:t>，</a:t>
            </a:r>
            <a:r>
              <a:rPr lang="en-US" altLang="x-none" b="1" dirty="0">
                <a:cs typeface="Times New Roman" panose="02020603050405020304" pitchFamily="2" charset="0"/>
              </a:rPr>
              <a:t>…</a:t>
            </a:r>
            <a:r>
              <a:rPr lang="en-US" altLang="x-none" b="1" dirty="0"/>
              <a:t> </a:t>
            </a:r>
            <a:r>
              <a:rPr lang="zh-CN" altLang="en-US" b="1" dirty="0">
                <a:latin typeface="宋体" panose="02010600030101010101" pitchFamily="2" charset="-122"/>
              </a:rPr>
              <a:t>，</a:t>
            </a:r>
            <a:r>
              <a:rPr lang="en-US" altLang="x-none" b="1" dirty="0"/>
              <a:t>n)</a:t>
            </a:r>
            <a:r>
              <a:rPr lang="zh-CN" altLang="en-US" b="1" dirty="0"/>
              <a:t>为指向孩子结点的指针</a:t>
            </a:r>
            <a:r>
              <a:rPr lang="zh-CN" altLang="en-US" b="1" dirty="0">
                <a:latin typeface="宋体" panose="02010600030101010101" pitchFamily="2" charset="-122"/>
              </a:rPr>
              <a:t>，且</a:t>
            </a:r>
            <a:r>
              <a:rPr lang="en-US" altLang="x-none" b="1" dirty="0"/>
              <a:t>A</a:t>
            </a:r>
            <a:r>
              <a:rPr lang="en-US" altLang="x-none" b="1" baseline="-20000" dirty="0"/>
              <a:t>i-1</a:t>
            </a:r>
            <a:r>
              <a:rPr lang="zh-CN" altLang="en-US" b="1" dirty="0"/>
              <a:t>所指向的子树中所有结点的关键字都小于</a:t>
            </a:r>
            <a:r>
              <a:rPr lang="en-US" altLang="x-none" b="1" dirty="0"/>
              <a:t>K</a:t>
            </a:r>
            <a:r>
              <a:rPr lang="en-US" altLang="x-none" b="1" baseline="-20000" dirty="0"/>
              <a:t>i </a:t>
            </a:r>
            <a:r>
              <a:rPr lang="zh-CN" altLang="en-US" b="1" dirty="0">
                <a:latin typeface="宋体" panose="02010600030101010101" pitchFamily="2" charset="-122"/>
              </a:rPr>
              <a:t>，</a:t>
            </a:r>
            <a:r>
              <a:rPr lang="en-US" altLang="x-none" b="1" dirty="0"/>
              <a:t>A</a:t>
            </a:r>
            <a:r>
              <a:rPr lang="en-US" altLang="x-none" b="1" baseline="-20000" dirty="0"/>
              <a:t>i</a:t>
            </a:r>
            <a:r>
              <a:rPr lang="zh-CN" altLang="en-US" b="1" dirty="0"/>
              <a:t>所指向的子树中所有结点的关键字都大于</a:t>
            </a:r>
            <a:r>
              <a:rPr lang="en-US" altLang="x-none" b="1" dirty="0"/>
              <a:t>K</a:t>
            </a:r>
            <a:r>
              <a:rPr lang="en-US" altLang="x-none" b="1" baseline="-20000" dirty="0"/>
              <a:t>i </a:t>
            </a:r>
            <a:r>
              <a:rPr lang="zh-CN" altLang="en-US" b="1" dirty="0">
                <a:latin typeface="宋体" panose="02010600030101010101" pitchFamily="2" charset="-122"/>
              </a:rPr>
              <a:t>；</a:t>
            </a:r>
            <a:r>
              <a:rPr lang="en-US" altLang="x-none" b="1" dirty="0"/>
              <a:t>n</a:t>
            </a:r>
            <a:r>
              <a:rPr lang="zh-CN" altLang="en-US" b="1" dirty="0"/>
              <a:t>是结点中关键字的个数</a:t>
            </a:r>
            <a:r>
              <a:rPr lang="zh-CN" altLang="en-US" b="1" dirty="0">
                <a:latin typeface="宋体" panose="02010600030101010101" pitchFamily="2" charset="-122"/>
              </a:rPr>
              <a:t>，且</a:t>
            </a:r>
            <a:r>
              <a:rPr lang="zh-CN" altLang="en-US" b="1" dirty="0">
                <a:latin typeface="宋体" panose="02010600030101010101" pitchFamily="2" charset="-122"/>
                <a:sym typeface="Symbol" panose="05050102010706020507" pitchFamily="2" charset="2"/>
              </a:rPr>
              <a:t></a:t>
            </a:r>
            <a:r>
              <a:rPr lang="en-US" altLang="x-none" b="1" dirty="0"/>
              <a:t>m/2</a:t>
            </a:r>
            <a:r>
              <a:rPr lang="en-US" altLang="x-none" b="1" dirty="0">
                <a:latin typeface="宋体" panose="02010600030101010101" pitchFamily="2" charset="-122"/>
                <a:sym typeface="Symbol" panose="05050102010706020507" pitchFamily="2" charset="2"/>
              </a:rPr>
              <a:t></a:t>
            </a:r>
            <a:r>
              <a:rPr lang="en-US" altLang="x-none" b="1" dirty="0">
                <a:ea typeface="Arial Unicode MS" panose="020B0604020202020204" charset="-122"/>
              </a:rPr>
              <a:t>-1</a:t>
            </a:r>
            <a:r>
              <a:rPr lang="en-US" altLang="x-none" b="1" dirty="0"/>
              <a:t>≤n≤m-1</a:t>
            </a:r>
            <a:r>
              <a:rPr lang="zh-CN" altLang="en-US" b="1" dirty="0">
                <a:latin typeface="宋体" panose="02010600030101010101" pitchFamily="2" charset="-122"/>
              </a:rPr>
              <a:t>，</a:t>
            </a:r>
            <a:r>
              <a:rPr lang="en-US" altLang="x-none" b="1" dirty="0"/>
              <a:t>n+1</a:t>
            </a:r>
            <a:r>
              <a:rPr lang="zh-CN" altLang="en-US" b="1" dirty="0"/>
              <a:t>为子树的棵数</a:t>
            </a:r>
            <a:r>
              <a:rPr lang="zh-CN" altLang="en-US" b="1" dirty="0">
                <a:latin typeface="宋体" panose="02010600030101010101" pitchFamily="2" charset="-122"/>
              </a:rPr>
              <a:t>。</a:t>
            </a:r>
            <a:endParaRPr lang="zh-CN" altLang="en-US" b="1" dirty="0">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    当然，在实际应用中每个结点中还应包含</a:t>
            </a:r>
            <a:r>
              <a:rPr lang="en-US" altLang="x-none" sz="2800" b="1" dirty="0"/>
              <a:t>n</a:t>
            </a:r>
            <a:r>
              <a:rPr lang="zh-CN" altLang="en-US" sz="2800" b="1" dirty="0">
                <a:latin typeface="宋体" panose="02010600030101010101" pitchFamily="2" charset="-122"/>
              </a:rPr>
              <a:t>个指向每个关键字的记录指针，如图</a:t>
            </a:r>
            <a:r>
              <a:rPr lang="en-US" altLang="x-none" sz="2800" b="1" dirty="0"/>
              <a:t>9-13</a:t>
            </a:r>
            <a:r>
              <a:rPr lang="zh-CN" altLang="en-US" sz="2800" b="1" dirty="0"/>
              <a:t>是一棵包含</a:t>
            </a:r>
            <a:r>
              <a:rPr lang="en-US" altLang="x-none" sz="2800" b="1" dirty="0"/>
              <a:t>13</a:t>
            </a:r>
            <a:r>
              <a:rPr lang="zh-CN" altLang="en-US" sz="2800" b="1" dirty="0"/>
              <a:t>个关键字的</a:t>
            </a:r>
            <a:r>
              <a:rPr lang="en-US" altLang="x-none" sz="2800" b="1" dirty="0"/>
              <a:t>4</a:t>
            </a:r>
            <a:r>
              <a:rPr lang="zh-CN" altLang="en-US" sz="2800" b="1" dirty="0"/>
              <a:t>阶</a:t>
            </a:r>
            <a:r>
              <a:rPr lang="en-US" altLang="x-none" sz="2800" b="1" dirty="0"/>
              <a:t>B_</a:t>
            </a:r>
            <a:r>
              <a:rPr lang="zh-CN" altLang="en-US" sz="2800" b="1" dirty="0"/>
              <a:t>树</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40001" name="组合 686081"/>
          <p:cNvGrpSpPr/>
          <p:nvPr/>
        </p:nvGrpSpPr>
        <p:grpSpPr>
          <a:xfrm>
            <a:off x="1573213" y="-6350"/>
            <a:ext cx="9018587" cy="3579813"/>
            <a:chOff x="0" y="0"/>
            <a:chExt cx="5681" cy="2256"/>
          </a:xfrm>
        </p:grpSpPr>
        <p:grpSp>
          <p:nvGrpSpPr>
            <p:cNvPr id="640002" name="组合 686082"/>
            <p:cNvGrpSpPr/>
            <p:nvPr/>
          </p:nvGrpSpPr>
          <p:grpSpPr>
            <a:xfrm>
              <a:off x="0" y="0"/>
              <a:ext cx="5681" cy="1973"/>
              <a:chOff x="0" y="0"/>
              <a:chExt cx="5681" cy="1973"/>
            </a:xfrm>
          </p:grpSpPr>
          <p:sp>
            <p:nvSpPr>
              <p:cNvPr id="640003" name="矩形 686083"/>
              <p:cNvSpPr/>
              <p:nvPr/>
            </p:nvSpPr>
            <p:spPr>
              <a:xfrm>
                <a:off x="3216" y="1170"/>
                <a:ext cx="227"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g</a:t>
                </a:r>
                <a:endParaRPr lang="en-US" altLang="x-none" sz="2400" b="1" dirty="0">
                  <a:latin typeface="Times New Roman" panose="02020603050405020304" pitchFamily="2" charset="0"/>
                  <a:ea typeface="宋体" panose="02010600030101010101" pitchFamily="2" charset="-122"/>
                </a:endParaRPr>
              </a:p>
            </p:txBody>
          </p:sp>
          <p:sp>
            <p:nvSpPr>
              <p:cNvPr id="640004" name="矩形 686084"/>
              <p:cNvSpPr/>
              <p:nvPr/>
            </p:nvSpPr>
            <p:spPr>
              <a:xfrm>
                <a:off x="1440" y="1410"/>
                <a:ext cx="227"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f</a:t>
                </a:r>
                <a:endParaRPr lang="en-US" altLang="x-none" sz="2400" b="1" dirty="0">
                  <a:latin typeface="Times New Roman" panose="02020603050405020304" pitchFamily="2" charset="0"/>
                  <a:ea typeface="宋体" panose="02010600030101010101" pitchFamily="2" charset="-122"/>
                </a:endParaRPr>
              </a:p>
            </p:txBody>
          </p:sp>
          <p:sp>
            <p:nvSpPr>
              <p:cNvPr id="640005" name="矩形 686085"/>
              <p:cNvSpPr/>
              <p:nvPr/>
            </p:nvSpPr>
            <p:spPr>
              <a:xfrm>
                <a:off x="1872" y="858"/>
                <a:ext cx="227"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e</a:t>
                </a:r>
                <a:endParaRPr lang="en-US" altLang="x-none" sz="2400" b="1" dirty="0">
                  <a:latin typeface="Times New Roman" panose="02020603050405020304" pitchFamily="2" charset="0"/>
                  <a:ea typeface="宋体" panose="02010600030101010101" pitchFamily="2" charset="-122"/>
                </a:endParaRPr>
              </a:p>
            </p:txBody>
          </p:sp>
          <p:sp>
            <p:nvSpPr>
              <p:cNvPr id="640006" name="矩形 686086"/>
              <p:cNvSpPr/>
              <p:nvPr/>
            </p:nvSpPr>
            <p:spPr>
              <a:xfrm>
                <a:off x="192" y="866"/>
                <a:ext cx="227"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d</a:t>
                </a:r>
                <a:endParaRPr lang="en-US" altLang="x-none" sz="2400" b="1" dirty="0">
                  <a:latin typeface="Times New Roman" panose="02020603050405020304" pitchFamily="2" charset="0"/>
                  <a:ea typeface="宋体" panose="02010600030101010101" pitchFamily="2" charset="-122"/>
                </a:endParaRPr>
              </a:p>
            </p:txBody>
          </p:sp>
          <p:sp>
            <p:nvSpPr>
              <p:cNvPr id="640007" name="矩形 686087"/>
              <p:cNvSpPr/>
              <p:nvPr/>
            </p:nvSpPr>
            <p:spPr>
              <a:xfrm>
                <a:off x="3504" y="410"/>
                <a:ext cx="227"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c</a:t>
                </a:r>
                <a:endParaRPr lang="en-US" altLang="x-none" sz="2400" b="1" dirty="0">
                  <a:latin typeface="Times New Roman" panose="02020603050405020304" pitchFamily="2" charset="0"/>
                  <a:ea typeface="宋体" panose="02010600030101010101" pitchFamily="2" charset="-122"/>
                </a:endParaRPr>
              </a:p>
            </p:txBody>
          </p:sp>
          <p:sp>
            <p:nvSpPr>
              <p:cNvPr id="640008" name="矩形 686088"/>
              <p:cNvSpPr/>
              <p:nvPr/>
            </p:nvSpPr>
            <p:spPr>
              <a:xfrm>
                <a:off x="816" y="450"/>
                <a:ext cx="227"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b</a:t>
                </a:r>
                <a:endParaRPr lang="en-US" altLang="x-none" sz="2400" b="1" dirty="0">
                  <a:latin typeface="Times New Roman" panose="02020603050405020304" pitchFamily="2" charset="0"/>
                  <a:ea typeface="宋体" panose="02010600030101010101" pitchFamily="2" charset="-122"/>
                </a:endParaRPr>
              </a:p>
            </p:txBody>
          </p:sp>
          <p:sp>
            <p:nvSpPr>
              <p:cNvPr id="640009" name="矩形 686089"/>
              <p:cNvSpPr/>
              <p:nvPr/>
            </p:nvSpPr>
            <p:spPr>
              <a:xfrm>
                <a:off x="1904" y="0"/>
                <a:ext cx="227"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a</a:t>
                </a:r>
                <a:endParaRPr lang="en-US" altLang="x-none" sz="2400" b="1" dirty="0">
                  <a:latin typeface="Times New Roman" panose="02020603050405020304" pitchFamily="2" charset="0"/>
                  <a:ea typeface="宋体" panose="02010600030101010101" pitchFamily="2" charset="-122"/>
                </a:endParaRPr>
              </a:p>
            </p:txBody>
          </p:sp>
          <p:grpSp>
            <p:nvGrpSpPr>
              <p:cNvPr id="640010" name="组合 686090"/>
              <p:cNvGrpSpPr/>
              <p:nvPr/>
            </p:nvGrpSpPr>
            <p:grpSpPr>
              <a:xfrm>
                <a:off x="1792" y="210"/>
                <a:ext cx="929" cy="227"/>
                <a:chOff x="0" y="0"/>
                <a:chExt cx="929" cy="227"/>
              </a:xfrm>
            </p:grpSpPr>
            <p:sp>
              <p:nvSpPr>
                <p:cNvPr id="640011" name="矩形 686091"/>
                <p:cNvSpPr/>
                <p:nvPr/>
              </p:nvSpPr>
              <p:spPr>
                <a:xfrm>
                  <a:off x="0" y="0"/>
                  <a:ext cx="929"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1       24</a:t>
                  </a:r>
                  <a:endParaRPr lang="en-US" altLang="x-none" sz="2400" b="1" dirty="0">
                    <a:latin typeface="Times New Roman" panose="02020603050405020304" pitchFamily="2" charset="0"/>
                    <a:ea typeface="宋体" panose="02010600030101010101" pitchFamily="2" charset="-122"/>
                  </a:endParaRPr>
                </a:p>
              </p:txBody>
            </p:sp>
            <p:sp>
              <p:nvSpPr>
                <p:cNvPr id="640012" name="直接连接符 686092"/>
                <p:cNvSpPr/>
                <p:nvPr/>
              </p:nvSpPr>
              <p:spPr>
                <a:xfrm>
                  <a:off x="192" y="0"/>
                  <a:ext cx="0" cy="227"/>
                </a:xfrm>
                <a:prstGeom prst="line">
                  <a:avLst/>
                </a:prstGeom>
                <a:ln w="19050" cap="flat" cmpd="sng">
                  <a:solidFill>
                    <a:schemeClr val="tx1"/>
                  </a:solidFill>
                  <a:prstDash val="solid"/>
                  <a:round/>
                  <a:headEnd type="none" w="med" len="med"/>
                  <a:tailEnd type="none" w="med" len="med"/>
                </a:ln>
              </p:spPr>
            </p:sp>
            <p:sp>
              <p:nvSpPr>
                <p:cNvPr id="640013" name="直接连接符 686093"/>
                <p:cNvSpPr/>
                <p:nvPr/>
              </p:nvSpPr>
              <p:spPr>
                <a:xfrm>
                  <a:off x="424" y="0"/>
                  <a:ext cx="0" cy="227"/>
                </a:xfrm>
                <a:prstGeom prst="line">
                  <a:avLst/>
                </a:prstGeom>
                <a:ln w="19050" cap="flat" cmpd="sng">
                  <a:solidFill>
                    <a:schemeClr val="tx1"/>
                  </a:solidFill>
                  <a:prstDash val="solid"/>
                  <a:round/>
                  <a:headEnd type="none" w="med" len="med"/>
                  <a:tailEnd type="none" w="med" len="med"/>
                </a:ln>
              </p:spPr>
            </p:sp>
            <p:sp>
              <p:nvSpPr>
                <p:cNvPr id="640014" name="直接连接符 686094"/>
                <p:cNvSpPr/>
                <p:nvPr/>
              </p:nvSpPr>
              <p:spPr>
                <a:xfrm>
                  <a:off x="720" y="0"/>
                  <a:ext cx="0" cy="227"/>
                </a:xfrm>
                <a:prstGeom prst="line">
                  <a:avLst/>
                </a:prstGeom>
                <a:ln w="19050" cap="flat" cmpd="sng">
                  <a:solidFill>
                    <a:schemeClr val="tx1"/>
                  </a:solidFill>
                  <a:prstDash val="solid"/>
                  <a:round/>
                  <a:headEnd type="none" w="med" len="med"/>
                  <a:tailEnd type="none" w="med" len="med"/>
                </a:ln>
              </p:spPr>
            </p:sp>
          </p:grpSp>
          <p:grpSp>
            <p:nvGrpSpPr>
              <p:cNvPr id="640015" name="组合 686095"/>
              <p:cNvGrpSpPr/>
              <p:nvPr/>
            </p:nvGrpSpPr>
            <p:grpSpPr>
              <a:xfrm>
                <a:off x="711" y="658"/>
                <a:ext cx="929" cy="227"/>
                <a:chOff x="0" y="0"/>
                <a:chExt cx="929" cy="227"/>
              </a:xfrm>
            </p:grpSpPr>
            <p:sp>
              <p:nvSpPr>
                <p:cNvPr id="640016" name="矩形 686096"/>
                <p:cNvSpPr/>
                <p:nvPr/>
              </p:nvSpPr>
              <p:spPr>
                <a:xfrm>
                  <a:off x="0" y="0"/>
                  <a:ext cx="929"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1       15</a:t>
                  </a:r>
                  <a:endParaRPr lang="en-US" altLang="x-none" sz="2400" b="1" dirty="0">
                    <a:latin typeface="Times New Roman" panose="02020603050405020304" pitchFamily="2" charset="0"/>
                    <a:ea typeface="宋体" panose="02010600030101010101" pitchFamily="2" charset="-122"/>
                  </a:endParaRPr>
                </a:p>
              </p:txBody>
            </p:sp>
            <p:sp>
              <p:nvSpPr>
                <p:cNvPr id="640017" name="直接连接符 686097"/>
                <p:cNvSpPr/>
                <p:nvPr/>
              </p:nvSpPr>
              <p:spPr>
                <a:xfrm>
                  <a:off x="192" y="0"/>
                  <a:ext cx="0" cy="227"/>
                </a:xfrm>
                <a:prstGeom prst="line">
                  <a:avLst/>
                </a:prstGeom>
                <a:ln w="19050" cap="flat" cmpd="sng">
                  <a:solidFill>
                    <a:schemeClr val="tx1"/>
                  </a:solidFill>
                  <a:prstDash val="solid"/>
                  <a:round/>
                  <a:headEnd type="none" w="med" len="med"/>
                  <a:tailEnd type="none" w="med" len="med"/>
                </a:ln>
              </p:spPr>
            </p:sp>
            <p:sp>
              <p:nvSpPr>
                <p:cNvPr id="640018" name="直接连接符 686098"/>
                <p:cNvSpPr/>
                <p:nvPr/>
              </p:nvSpPr>
              <p:spPr>
                <a:xfrm>
                  <a:off x="424" y="0"/>
                  <a:ext cx="0" cy="227"/>
                </a:xfrm>
                <a:prstGeom prst="line">
                  <a:avLst/>
                </a:prstGeom>
                <a:ln w="19050" cap="flat" cmpd="sng">
                  <a:solidFill>
                    <a:schemeClr val="tx1"/>
                  </a:solidFill>
                  <a:prstDash val="solid"/>
                  <a:round/>
                  <a:headEnd type="none" w="med" len="med"/>
                  <a:tailEnd type="none" w="med" len="med"/>
                </a:ln>
              </p:spPr>
            </p:sp>
            <p:sp>
              <p:nvSpPr>
                <p:cNvPr id="640019" name="直接连接符 686099"/>
                <p:cNvSpPr/>
                <p:nvPr/>
              </p:nvSpPr>
              <p:spPr>
                <a:xfrm>
                  <a:off x="720" y="0"/>
                  <a:ext cx="0" cy="227"/>
                </a:xfrm>
                <a:prstGeom prst="line">
                  <a:avLst/>
                </a:prstGeom>
                <a:ln w="19050" cap="flat" cmpd="sng">
                  <a:solidFill>
                    <a:schemeClr val="tx1"/>
                  </a:solidFill>
                  <a:prstDash val="solid"/>
                  <a:round/>
                  <a:headEnd type="none" w="med" len="med"/>
                  <a:tailEnd type="none" w="med" len="med"/>
                </a:ln>
              </p:spPr>
            </p:sp>
          </p:grpSp>
          <p:grpSp>
            <p:nvGrpSpPr>
              <p:cNvPr id="640020" name="组合 686100"/>
              <p:cNvGrpSpPr/>
              <p:nvPr/>
            </p:nvGrpSpPr>
            <p:grpSpPr>
              <a:xfrm>
                <a:off x="1559" y="1090"/>
                <a:ext cx="929" cy="227"/>
                <a:chOff x="0" y="0"/>
                <a:chExt cx="929" cy="227"/>
              </a:xfrm>
            </p:grpSpPr>
            <p:sp>
              <p:nvSpPr>
                <p:cNvPr id="640021" name="矩形 686101"/>
                <p:cNvSpPr/>
                <p:nvPr/>
              </p:nvSpPr>
              <p:spPr>
                <a:xfrm>
                  <a:off x="0" y="0"/>
                  <a:ext cx="929"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 ∧  20 ∧</a:t>
                  </a:r>
                  <a:endParaRPr lang="en-US" altLang="x-none" sz="2400" b="1" dirty="0">
                    <a:latin typeface="Times New Roman" panose="02020603050405020304" pitchFamily="2" charset="0"/>
                    <a:ea typeface="宋体" panose="02010600030101010101" pitchFamily="2" charset="-122"/>
                  </a:endParaRPr>
                </a:p>
              </p:txBody>
            </p:sp>
            <p:sp>
              <p:nvSpPr>
                <p:cNvPr id="640022" name="直接连接符 686102"/>
                <p:cNvSpPr/>
                <p:nvPr/>
              </p:nvSpPr>
              <p:spPr>
                <a:xfrm>
                  <a:off x="192" y="0"/>
                  <a:ext cx="0" cy="227"/>
                </a:xfrm>
                <a:prstGeom prst="line">
                  <a:avLst/>
                </a:prstGeom>
                <a:ln w="19050" cap="flat" cmpd="sng">
                  <a:solidFill>
                    <a:schemeClr val="tx1"/>
                  </a:solidFill>
                  <a:prstDash val="solid"/>
                  <a:round/>
                  <a:headEnd type="none" w="med" len="med"/>
                  <a:tailEnd type="none" w="med" len="med"/>
                </a:ln>
              </p:spPr>
            </p:sp>
            <p:sp>
              <p:nvSpPr>
                <p:cNvPr id="640023" name="直接连接符 686103"/>
                <p:cNvSpPr/>
                <p:nvPr/>
              </p:nvSpPr>
              <p:spPr>
                <a:xfrm>
                  <a:off x="424" y="0"/>
                  <a:ext cx="0" cy="227"/>
                </a:xfrm>
                <a:prstGeom prst="line">
                  <a:avLst/>
                </a:prstGeom>
                <a:ln w="19050" cap="flat" cmpd="sng">
                  <a:solidFill>
                    <a:schemeClr val="tx1"/>
                  </a:solidFill>
                  <a:prstDash val="solid"/>
                  <a:round/>
                  <a:headEnd type="none" w="med" len="med"/>
                  <a:tailEnd type="none" w="med" len="med"/>
                </a:ln>
              </p:spPr>
            </p:sp>
            <p:sp>
              <p:nvSpPr>
                <p:cNvPr id="640024" name="直接连接符 686104"/>
                <p:cNvSpPr/>
                <p:nvPr/>
              </p:nvSpPr>
              <p:spPr>
                <a:xfrm>
                  <a:off x="720" y="0"/>
                  <a:ext cx="0" cy="227"/>
                </a:xfrm>
                <a:prstGeom prst="line">
                  <a:avLst/>
                </a:prstGeom>
                <a:ln w="19050" cap="flat" cmpd="sng">
                  <a:solidFill>
                    <a:schemeClr val="tx1"/>
                  </a:solidFill>
                  <a:prstDash val="solid"/>
                  <a:round/>
                  <a:headEnd type="none" w="med" len="med"/>
                  <a:tailEnd type="none" w="med" len="med"/>
                </a:ln>
              </p:spPr>
            </p:sp>
          </p:grpSp>
          <p:grpSp>
            <p:nvGrpSpPr>
              <p:cNvPr id="640025" name="组合 686105"/>
              <p:cNvGrpSpPr/>
              <p:nvPr/>
            </p:nvGrpSpPr>
            <p:grpSpPr>
              <a:xfrm>
                <a:off x="1632" y="1423"/>
                <a:ext cx="1360" cy="227"/>
                <a:chOff x="0" y="0"/>
                <a:chExt cx="1360" cy="227"/>
              </a:xfrm>
            </p:grpSpPr>
            <p:sp>
              <p:nvSpPr>
                <p:cNvPr id="640026" name="矩形 686106"/>
                <p:cNvSpPr/>
                <p:nvPr/>
              </p:nvSpPr>
              <p:spPr>
                <a:xfrm>
                  <a:off x="0" y="0"/>
                  <a:ext cx="1360"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2 ∧ 28 ∧ 31 ∧</a:t>
                  </a:r>
                  <a:endParaRPr lang="en-US" altLang="x-none" sz="2400" b="1" dirty="0">
                    <a:latin typeface="Times New Roman" panose="02020603050405020304" pitchFamily="2" charset="0"/>
                    <a:ea typeface="宋体" panose="02010600030101010101" pitchFamily="2" charset="-122"/>
                  </a:endParaRPr>
                </a:p>
              </p:txBody>
            </p:sp>
            <p:sp>
              <p:nvSpPr>
                <p:cNvPr id="640027" name="直接连接符 686107"/>
                <p:cNvSpPr/>
                <p:nvPr/>
              </p:nvSpPr>
              <p:spPr>
                <a:xfrm>
                  <a:off x="192" y="0"/>
                  <a:ext cx="0" cy="227"/>
                </a:xfrm>
                <a:prstGeom prst="line">
                  <a:avLst/>
                </a:prstGeom>
                <a:ln w="19050" cap="flat" cmpd="sng">
                  <a:solidFill>
                    <a:schemeClr val="tx1"/>
                  </a:solidFill>
                  <a:prstDash val="solid"/>
                  <a:round/>
                  <a:headEnd type="none" w="med" len="med"/>
                  <a:tailEnd type="none" w="med" len="med"/>
                </a:ln>
              </p:spPr>
            </p:sp>
            <p:sp>
              <p:nvSpPr>
                <p:cNvPr id="640028" name="直接连接符 686108"/>
                <p:cNvSpPr/>
                <p:nvPr/>
              </p:nvSpPr>
              <p:spPr>
                <a:xfrm>
                  <a:off x="432" y="0"/>
                  <a:ext cx="0" cy="227"/>
                </a:xfrm>
                <a:prstGeom prst="line">
                  <a:avLst/>
                </a:prstGeom>
                <a:ln w="19050" cap="flat" cmpd="sng">
                  <a:solidFill>
                    <a:schemeClr val="tx1"/>
                  </a:solidFill>
                  <a:prstDash val="solid"/>
                  <a:round/>
                  <a:headEnd type="none" w="med" len="med"/>
                  <a:tailEnd type="none" w="med" len="med"/>
                </a:ln>
              </p:spPr>
            </p:sp>
            <p:sp>
              <p:nvSpPr>
                <p:cNvPr id="640029" name="直接连接符 686109"/>
                <p:cNvSpPr/>
                <p:nvPr/>
              </p:nvSpPr>
              <p:spPr>
                <a:xfrm>
                  <a:off x="672" y="0"/>
                  <a:ext cx="0" cy="227"/>
                </a:xfrm>
                <a:prstGeom prst="line">
                  <a:avLst/>
                </a:prstGeom>
                <a:ln w="19050" cap="flat" cmpd="sng">
                  <a:solidFill>
                    <a:schemeClr val="tx1"/>
                  </a:solidFill>
                  <a:prstDash val="solid"/>
                  <a:round/>
                  <a:headEnd type="none" w="med" len="med"/>
                  <a:tailEnd type="none" w="med" len="med"/>
                </a:ln>
              </p:spPr>
            </p:sp>
            <p:sp>
              <p:nvSpPr>
                <p:cNvPr id="640030" name="直接连接符 686110"/>
                <p:cNvSpPr/>
                <p:nvPr/>
              </p:nvSpPr>
              <p:spPr>
                <a:xfrm>
                  <a:off x="912" y="0"/>
                  <a:ext cx="0" cy="227"/>
                </a:xfrm>
                <a:prstGeom prst="line">
                  <a:avLst/>
                </a:prstGeom>
                <a:ln w="19050" cap="flat" cmpd="sng">
                  <a:solidFill>
                    <a:schemeClr val="tx1"/>
                  </a:solidFill>
                  <a:prstDash val="solid"/>
                  <a:round/>
                  <a:headEnd type="none" w="med" len="med"/>
                  <a:tailEnd type="none" w="med" len="med"/>
                </a:ln>
              </p:spPr>
            </p:sp>
            <p:sp>
              <p:nvSpPr>
                <p:cNvPr id="640031" name="直接连接符 686111"/>
                <p:cNvSpPr/>
                <p:nvPr/>
              </p:nvSpPr>
              <p:spPr>
                <a:xfrm>
                  <a:off x="1152" y="0"/>
                  <a:ext cx="0" cy="227"/>
                </a:xfrm>
                <a:prstGeom prst="line">
                  <a:avLst/>
                </a:prstGeom>
                <a:ln w="19050" cap="flat" cmpd="sng">
                  <a:solidFill>
                    <a:schemeClr val="tx1"/>
                  </a:solidFill>
                  <a:prstDash val="solid"/>
                  <a:round/>
                  <a:headEnd type="none" w="med" len="med"/>
                  <a:tailEnd type="none" w="med" len="med"/>
                </a:ln>
              </p:spPr>
            </p:sp>
          </p:grpSp>
          <p:grpSp>
            <p:nvGrpSpPr>
              <p:cNvPr id="640032" name="组合 686112"/>
              <p:cNvGrpSpPr/>
              <p:nvPr/>
            </p:nvGrpSpPr>
            <p:grpSpPr>
              <a:xfrm>
                <a:off x="0" y="1090"/>
                <a:ext cx="1360" cy="227"/>
                <a:chOff x="0" y="0"/>
                <a:chExt cx="1360" cy="227"/>
              </a:xfrm>
            </p:grpSpPr>
            <p:sp>
              <p:nvSpPr>
                <p:cNvPr id="640033" name="矩形 686113"/>
                <p:cNvSpPr/>
                <p:nvPr/>
              </p:nvSpPr>
              <p:spPr>
                <a:xfrm>
                  <a:off x="0" y="0"/>
                  <a:ext cx="1360"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2 ∧ 10 ∧ 20 ∧</a:t>
                  </a:r>
                  <a:endParaRPr lang="en-US" altLang="x-none" sz="2400" b="1" dirty="0">
                    <a:latin typeface="Times New Roman" panose="02020603050405020304" pitchFamily="2" charset="0"/>
                    <a:ea typeface="宋体" panose="02010600030101010101" pitchFamily="2" charset="-122"/>
                  </a:endParaRPr>
                </a:p>
              </p:txBody>
            </p:sp>
            <p:sp>
              <p:nvSpPr>
                <p:cNvPr id="640034" name="直接连接符 686114"/>
                <p:cNvSpPr/>
                <p:nvPr/>
              </p:nvSpPr>
              <p:spPr>
                <a:xfrm>
                  <a:off x="192" y="0"/>
                  <a:ext cx="0" cy="227"/>
                </a:xfrm>
                <a:prstGeom prst="line">
                  <a:avLst/>
                </a:prstGeom>
                <a:ln w="19050" cap="flat" cmpd="sng">
                  <a:solidFill>
                    <a:schemeClr val="tx1"/>
                  </a:solidFill>
                  <a:prstDash val="solid"/>
                  <a:round/>
                  <a:headEnd type="none" w="med" len="med"/>
                  <a:tailEnd type="none" w="med" len="med"/>
                </a:ln>
              </p:spPr>
            </p:sp>
            <p:sp>
              <p:nvSpPr>
                <p:cNvPr id="640035" name="直接连接符 686115"/>
                <p:cNvSpPr/>
                <p:nvPr/>
              </p:nvSpPr>
              <p:spPr>
                <a:xfrm>
                  <a:off x="432" y="0"/>
                  <a:ext cx="0" cy="227"/>
                </a:xfrm>
                <a:prstGeom prst="line">
                  <a:avLst/>
                </a:prstGeom>
                <a:ln w="19050" cap="flat" cmpd="sng">
                  <a:solidFill>
                    <a:schemeClr val="tx1"/>
                  </a:solidFill>
                  <a:prstDash val="solid"/>
                  <a:round/>
                  <a:headEnd type="none" w="med" len="med"/>
                  <a:tailEnd type="none" w="med" len="med"/>
                </a:ln>
              </p:spPr>
            </p:sp>
            <p:sp>
              <p:nvSpPr>
                <p:cNvPr id="640036" name="直接连接符 686116"/>
                <p:cNvSpPr/>
                <p:nvPr/>
              </p:nvSpPr>
              <p:spPr>
                <a:xfrm>
                  <a:off x="672" y="0"/>
                  <a:ext cx="0" cy="227"/>
                </a:xfrm>
                <a:prstGeom prst="line">
                  <a:avLst/>
                </a:prstGeom>
                <a:ln w="19050" cap="flat" cmpd="sng">
                  <a:solidFill>
                    <a:schemeClr val="tx1"/>
                  </a:solidFill>
                  <a:prstDash val="solid"/>
                  <a:round/>
                  <a:headEnd type="none" w="med" len="med"/>
                  <a:tailEnd type="none" w="med" len="med"/>
                </a:ln>
              </p:spPr>
            </p:sp>
            <p:sp>
              <p:nvSpPr>
                <p:cNvPr id="640037" name="直接连接符 686117"/>
                <p:cNvSpPr/>
                <p:nvPr/>
              </p:nvSpPr>
              <p:spPr>
                <a:xfrm>
                  <a:off x="912" y="0"/>
                  <a:ext cx="0" cy="227"/>
                </a:xfrm>
                <a:prstGeom prst="line">
                  <a:avLst/>
                </a:prstGeom>
                <a:ln w="19050" cap="flat" cmpd="sng">
                  <a:solidFill>
                    <a:schemeClr val="tx1"/>
                  </a:solidFill>
                  <a:prstDash val="solid"/>
                  <a:round/>
                  <a:headEnd type="none" w="med" len="med"/>
                  <a:tailEnd type="none" w="med" len="med"/>
                </a:ln>
              </p:spPr>
            </p:sp>
            <p:sp>
              <p:nvSpPr>
                <p:cNvPr id="640038" name="直接连接符 686118"/>
                <p:cNvSpPr/>
                <p:nvPr/>
              </p:nvSpPr>
              <p:spPr>
                <a:xfrm>
                  <a:off x="1152" y="0"/>
                  <a:ext cx="0" cy="227"/>
                </a:xfrm>
                <a:prstGeom prst="line">
                  <a:avLst/>
                </a:prstGeom>
                <a:ln w="19050" cap="flat" cmpd="sng">
                  <a:solidFill>
                    <a:schemeClr val="tx1"/>
                  </a:solidFill>
                  <a:prstDash val="solid"/>
                  <a:round/>
                  <a:headEnd type="none" w="med" len="med"/>
                  <a:tailEnd type="none" w="med" len="med"/>
                </a:ln>
              </p:spPr>
            </p:sp>
          </p:grpSp>
          <p:grpSp>
            <p:nvGrpSpPr>
              <p:cNvPr id="640039" name="组合 686119"/>
              <p:cNvGrpSpPr/>
              <p:nvPr/>
            </p:nvGrpSpPr>
            <p:grpSpPr>
              <a:xfrm>
                <a:off x="4752" y="1746"/>
                <a:ext cx="929" cy="227"/>
                <a:chOff x="0" y="0"/>
                <a:chExt cx="929" cy="227"/>
              </a:xfrm>
            </p:grpSpPr>
            <p:sp>
              <p:nvSpPr>
                <p:cNvPr id="640040" name="矩形 686120"/>
                <p:cNvSpPr/>
                <p:nvPr/>
              </p:nvSpPr>
              <p:spPr>
                <a:xfrm>
                  <a:off x="0" y="0"/>
                  <a:ext cx="929"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 ∧  56 ∧</a:t>
                  </a:r>
                  <a:endParaRPr lang="en-US" altLang="x-none" sz="2400" b="1" dirty="0">
                    <a:latin typeface="Times New Roman" panose="02020603050405020304" pitchFamily="2" charset="0"/>
                    <a:ea typeface="宋体" panose="02010600030101010101" pitchFamily="2" charset="-122"/>
                  </a:endParaRPr>
                </a:p>
              </p:txBody>
            </p:sp>
            <p:sp>
              <p:nvSpPr>
                <p:cNvPr id="640041" name="直接连接符 686121"/>
                <p:cNvSpPr/>
                <p:nvPr/>
              </p:nvSpPr>
              <p:spPr>
                <a:xfrm>
                  <a:off x="192" y="0"/>
                  <a:ext cx="0" cy="227"/>
                </a:xfrm>
                <a:prstGeom prst="line">
                  <a:avLst/>
                </a:prstGeom>
                <a:ln w="19050" cap="flat" cmpd="sng">
                  <a:solidFill>
                    <a:schemeClr val="tx1"/>
                  </a:solidFill>
                  <a:prstDash val="solid"/>
                  <a:round/>
                  <a:headEnd type="none" w="med" len="med"/>
                  <a:tailEnd type="none" w="med" len="med"/>
                </a:ln>
              </p:spPr>
            </p:sp>
            <p:sp>
              <p:nvSpPr>
                <p:cNvPr id="640042" name="直接连接符 686122"/>
                <p:cNvSpPr/>
                <p:nvPr/>
              </p:nvSpPr>
              <p:spPr>
                <a:xfrm>
                  <a:off x="424" y="0"/>
                  <a:ext cx="0" cy="227"/>
                </a:xfrm>
                <a:prstGeom prst="line">
                  <a:avLst/>
                </a:prstGeom>
                <a:ln w="19050" cap="flat" cmpd="sng">
                  <a:solidFill>
                    <a:schemeClr val="tx1"/>
                  </a:solidFill>
                  <a:prstDash val="solid"/>
                  <a:round/>
                  <a:headEnd type="none" w="med" len="med"/>
                  <a:tailEnd type="none" w="med" len="med"/>
                </a:ln>
              </p:spPr>
            </p:sp>
            <p:sp>
              <p:nvSpPr>
                <p:cNvPr id="640043" name="直接连接符 686123"/>
                <p:cNvSpPr/>
                <p:nvPr/>
              </p:nvSpPr>
              <p:spPr>
                <a:xfrm>
                  <a:off x="720" y="0"/>
                  <a:ext cx="0" cy="227"/>
                </a:xfrm>
                <a:prstGeom prst="line">
                  <a:avLst/>
                </a:prstGeom>
                <a:ln w="19050" cap="flat" cmpd="sng">
                  <a:solidFill>
                    <a:schemeClr val="tx1"/>
                  </a:solidFill>
                  <a:prstDash val="solid"/>
                  <a:round/>
                  <a:headEnd type="none" w="med" len="med"/>
                  <a:tailEnd type="none" w="med" len="med"/>
                </a:ln>
              </p:spPr>
            </p:sp>
          </p:grpSp>
          <p:grpSp>
            <p:nvGrpSpPr>
              <p:cNvPr id="640044" name="组合 686124"/>
              <p:cNvGrpSpPr/>
              <p:nvPr/>
            </p:nvGrpSpPr>
            <p:grpSpPr>
              <a:xfrm>
                <a:off x="4224" y="1426"/>
                <a:ext cx="929" cy="227"/>
                <a:chOff x="0" y="0"/>
                <a:chExt cx="929" cy="227"/>
              </a:xfrm>
            </p:grpSpPr>
            <p:sp>
              <p:nvSpPr>
                <p:cNvPr id="640045" name="矩形 686125"/>
                <p:cNvSpPr/>
                <p:nvPr/>
              </p:nvSpPr>
              <p:spPr>
                <a:xfrm>
                  <a:off x="0" y="0"/>
                  <a:ext cx="929"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 ∧  50 ∧</a:t>
                  </a:r>
                  <a:endParaRPr lang="en-US" altLang="x-none" sz="2400" b="1" dirty="0">
                    <a:latin typeface="Times New Roman" panose="02020603050405020304" pitchFamily="2" charset="0"/>
                    <a:ea typeface="宋体" panose="02010600030101010101" pitchFamily="2" charset="-122"/>
                  </a:endParaRPr>
                </a:p>
              </p:txBody>
            </p:sp>
            <p:sp>
              <p:nvSpPr>
                <p:cNvPr id="640046" name="直接连接符 686126"/>
                <p:cNvSpPr/>
                <p:nvPr/>
              </p:nvSpPr>
              <p:spPr>
                <a:xfrm>
                  <a:off x="192" y="0"/>
                  <a:ext cx="0" cy="227"/>
                </a:xfrm>
                <a:prstGeom prst="line">
                  <a:avLst/>
                </a:prstGeom>
                <a:ln w="19050" cap="flat" cmpd="sng">
                  <a:solidFill>
                    <a:schemeClr val="tx1"/>
                  </a:solidFill>
                  <a:prstDash val="solid"/>
                  <a:round/>
                  <a:headEnd type="none" w="med" len="med"/>
                  <a:tailEnd type="none" w="med" len="med"/>
                </a:ln>
              </p:spPr>
            </p:sp>
            <p:sp>
              <p:nvSpPr>
                <p:cNvPr id="640047" name="直接连接符 686127"/>
                <p:cNvSpPr/>
                <p:nvPr/>
              </p:nvSpPr>
              <p:spPr>
                <a:xfrm>
                  <a:off x="424" y="0"/>
                  <a:ext cx="0" cy="227"/>
                </a:xfrm>
                <a:prstGeom prst="line">
                  <a:avLst/>
                </a:prstGeom>
                <a:ln w="19050" cap="flat" cmpd="sng">
                  <a:solidFill>
                    <a:schemeClr val="tx1"/>
                  </a:solidFill>
                  <a:prstDash val="solid"/>
                  <a:round/>
                  <a:headEnd type="none" w="med" len="med"/>
                  <a:tailEnd type="none" w="med" len="med"/>
                </a:ln>
              </p:spPr>
            </p:sp>
            <p:sp>
              <p:nvSpPr>
                <p:cNvPr id="640048" name="直接连接符 686128"/>
                <p:cNvSpPr/>
                <p:nvPr/>
              </p:nvSpPr>
              <p:spPr>
                <a:xfrm>
                  <a:off x="720" y="0"/>
                  <a:ext cx="0" cy="227"/>
                </a:xfrm>
                <a:prstGeom prst="line">
                  <a:avLst/>
                </a:prstGeom>
                <a:ln w="19050" cap="flat" cmpd="sng">
                  <a:solidFill>
                    <a:schemeClr val="tx1"/>
                  </a:solidFill>
                  <a:prstDash val="solid"/>
                  <a:round/>
                  <a:headEnd type="none" w="med" len="med"/>
                  <a:tailEnd type="none" w="med" len="med"/>
                </a:ln>
              </p:spPr>
            </p:sp>
          </p:grpSp>
          <p:grpSp>
            <p:nvGrpSpPr>
              <p:cNvPr id="640049" name="组合 686129"/>
              <p:cNvGrpSpPr/>
              <p:nvPr/>
            </p:nvGrpSpPr>
            <p:grpSpPr>
              <a:xfrm>
                <a:off x="3168" y="1426"/>
                <a:ext cx="929" cy="227"/>
                <a:chOff x="0" y="0"/>
                <a:chExt cx="929" cy="227"/>
              </a:xfrm>
            </p:grpSpPr>
            <p:sp>
              <p:nvSpPr>
                <p:cNvPr id="640050" name="矩形 686130"/>
                <p:cNvSpPr/>
                <p:nvPr/>
              </p:nvSpPr>
              <p:spPr>
                <a:xfrm>
                  <a:off x="0" y="0"/>
                  <a:ext cx="929"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 ∧  37 ∧</a:t>
                  </a:r>
                  <a:endParaRPr lang="en-US" altLang="x-none" sz="2400" b="1" dirty="0">
                    <a:latin typeface="Times New Roman" panose="02020603050405020304" pitchFamily="2" charset="0"/>
                    <a:ea typeface="宋体" panose="02010600030101010101" pitchFamily="2" charset="-122"/>
                  </a:endParaRPr>
                </a:p>
              </p:txBody>
            </p:sp>
            <p:sp>
              <p:nvSpPr>
                <p:cNvPr id="640051" name="直接连接符 686131"/>
                <p:cNvSpPr/>
                <p:nvPr/>
              </p:nvSpPr>
              <p:spPr>
                <a:xfrm>
                  <a:off x="192" y="0"/>
                  <a:ext cx="0" cy="227"/>
                </a:xfrm>
                <a:prstGeom prst="line">
                  <a:avLst/>
                </a:prstGeom>
                <a:ln w="19050" cap="flat" cmpd="sng">
                  <a:solidFill>
                    <a:schemeClr val="tx1"/>
                  </a:solidFill>
                  <a:prstDash val="solid"/>
                  <a:round/>
                  <a:headEnd type="none" w="med" len="med"/>
                  <a:tailEnd type="none" w="med" len="med"/>
                </a:ln>
              </p:spPr>
            </p:sp>
            <p:sp>
              <p:nvSpPr>
                <p:cNvPr id="640052" name="直接连接符 686132"/>
                <p:cNvSpPr/>
                <p:nvPr/>
              </p:nvSpPr>
              <p:spPr>
                <a:xfrm>
                  <a:off x="424" y="0"/>
                  <a:ext cx="0" cy="227"/>
                </a:xfrm>
                <a:prstGeom prst="line">
                  <a:avLst/>
                </a:prstGeom>
                <a:ln w="19050" cap="flat" cmpd="sng">
                  <a:solidFill>
                    <a:schemeClr val="tx1"/>
                  </a:solidFill>
                  <a:prstDash val="solid"/>
                  <a:round/>
                  <a:headEnd type="none" w="med" len="med"/>
                  <a:tailEnd type="none" w="med" len="med"/>
                </a:ln>
              </p:spPr>
            </p:sp>
            <p:sp>
              <p:nvSpPr>
                <p:cNvPr id="640053" name="直接连接符 686133"/>
                <p:cNvSpPr/>
                <p:nvPr/>
              </p:nvSpPr>
              <p:spPr>
                <a:xfrm>
                  <a:off x="720" y="0"/>
                  <a:ext cx="0" cy="227"/>
                </a:xfrm>
                <a:prstGeom prst="line">
                  <a:avLst/>
                </a:prstGeom>
                <a:ln w="19050" cap="flat" cmpd="sng">
                  <a:solidFill>
                    <a:schemeClr val="tx1"/>
                  </a:solidFill>
                  <a:prstDash val="solid"/>
                  <a:round/>
                  <a:headEnd type="none" w="med" len="med"/>
                  <a:tailEnd type="none" w="med" len="med"/>
                </a:ln>
              </p:spPr>
            </p:sp>
          </p:grpSp>
          <p:sp>
            <p:nvSpPr>
              <p:cNvPr id="640054" name="直接连接符 686134"/>
              <p:cNvSpPr/>
              <p:nvPr/>
            </p:nvSpPr>
            <p:spPr>
              <a:xfrm flipH="1">
                <a:off x="1448" y="370"/>
                <a:ext cx="689" cy="280"/>
              </a:xfrm>
              <a:prstGeom prst="line">
                <a:avLst/>
              </a:prstGeom>
              <a:ln w="19050" cap="flat" cmpd="sng">
                <a:solidFill>
                  <a:schemeClr val="tx1"/>
                </a:solidFill>
                <a:prstDash val="solid"/>
                <a:round/>
                <a:headEnd type="none" w="med" len="med"/>
                <a:tailEnd type="triangle" w="med" len="med"/>
              </a:ln>
            </p:spPr>
          </p:sp>
          <p:sp>
            <p:nvSpPr>
              <p:cNvPr id="640055" name="直接连接符 686135"/>
              <p:cNvSpPr/>
              <p:nvPr/>
            </p:nvSpPr>
            <p:spPr>
              <a:xfrm flipH="1">
                <a:off x="568" y="810"/>
                <a:ext cx="488" cy="272"/>
              </a:xfrm>
              <a:prstGeom prst="line">
                <a:avLst/>
              </a:prstGeom>
              <a:ln w="19050" cap="flat" cmpd="sng">
                <a:solidFill>
                  <a:schemeClr val="tx1"/>
                </a:solidFill>
                <a:prstDash val="solid"/>
                <a:round/>
                <a:headEnd type="none" w="med" len="med"/>
                <a:tailEnd type="triangle" w="med" len="med"/>
              </a:ln>
            </p:spPr>
          </p:sp>
          <p:sp>
            <p:nvSpPr>
              <p:cNvPr id="640056" name="直接连接符 686136"/>
              <p:cNvSpPr/>
              <p:nvPr/>
            </p:nvSpPr>
            <p:spPr>
              <a:xfrm>
                <a:off x="2585" y="354"/>
                <a:ext cx="712" cy="288"/>
              </a:xfrm>
              <a:prstGeom prst="line">
                <a:avLst/>
              </a:prstGeom>
              <a:ln w="19050" cap="flat" cmpd="sng">
                <a:solidFill>
                  <a:schemeClr val="tx1"/>
                </a:solidFill>
                <a:prstDash val="solid"/>
                <a:round/>
                <a:headEnd type="none" w="med" len="med"/>
                <a:tailEnd type="triangle" w="med" len="med"/>
              </a:ln>
            </p:spPr>
          </p:sp>
          <p:sp>
            <p:nvSpPr>
              <p:cNvPr id="640057" name="直接连接符 686137"/>
              <p:cNvSpPr/>
              <p:nvPr/>
            </p:nvSpPr>
            <p:spPr>
              <a:xfrm>
                <a:off x="1480" y="802"/>
                <a:ext cx="288" cy="288"/>
              </a:xfrm>
              <a:prstGeom prst="line">
                <a:avLst/>
              </a:prstGeom>
              <a:ln w="19050" cap="flat" cmpd="sng">
                <a:solidFill>
                  <a:schemeClr val="tx1"/>
                </a:solidFill>
                <a:prstDash val="solid"/>
                <a:round/>
                <a:headEnd type="none" w="med" len="med"/>
                <a:tailEnd type="triangle" w="med" len="med"/>
              </a:ln>
            </p:spPr>
          </p:sp>
          <p:sp>
            <p:nvSpPr>
              <p:cNvPr id="640058" name="直接连接符 686138"/>
              <p:cNvSpPr/>
              <p:nvPr/>
            </p:nvSpPr>
            <p:spPr>
              <a:xfrm flipH="1">
                <a:off x="2600" y="802"/>
                <a:ext cx="720" cy="624"/>
              </a:xfrm>
              <a:prstGeom prst="line">
                <a:avLst/>
              </a:prstGeom>
              <a:ln w="19050" cap="flat" cmpd="sng">
                <a:solidFill>
                  <a:schemeClr val="tx1"/>
                </a:solidFill>
                <a:prstDash val="solid"/>
                <a:round/>
                <a:headEnd type="none" w="med" len="med"/>
                <a:tailEnd type="triangle" w="med" len="med"/>
              </a:ln>
            </p:spPr>
          </p:sp>
          <p:sp>
            <p:nvSpPr>
              <p:cNvPr id="640059" name="直接连接符 686139"/>
              <p:cNvSpPr/>
              <p:nvPr/>
            </p:nvSpPr>
            <p:spPr>
              <a:xfrm flipH="1">
                <a:off x="3648" y="794"/>
                <a:ext cx="192" cy="624"/>
              </a:xfrm>
              <a:prstGeom prst="line">
                <a:avLst/>
              </a:prstGeom>
              <a:ln w="19050" cap="flat" cmpd="sng">
                <a:solidFill>
                  <a:schemeClr val="tx1"/>
                </a:solidFill>
                <a:prstDash val="solid"/>
                <a:round/>
                <a:headEnd type="none" w="med" len="med"/>
                <a:tailEnd type="triangle" w="med" len="med"/>
              </a:ln>
            </p:spPr>
          </p:sp>
          <p:sp>
            <p:nvSpPr>
              <p:cNvPr id="640060" name="直接连接符 686140"/>
              <p:cNvSpPr/>
              <p:nvPr/>
            </p:nvSpPr>
            <p:spPr>
              <a:xfrm>
                <a:off x="4376" y="802"/>
                <a:ext cx="240" cy="624"/>
              </a:xfrm>
              <a:prstGeom prst="line">
                <a:avLst/>
              </a:prstGeom>
              <a:ln w="19050" cap="flat" cmpd="sng">
                <a:solidFill>
                  <a:schemeClr val="tx1"/>
                </a:solidFill>
                <a:prstDash val="solid"/>
                <a:round/>
                <a:headEnd type="none" w="med" len="med"/>
                <a:tailEnd type="triangle" w="med" len="med"/>
              </a:ln>
            </p:spPr>
          </p:sp>
          <p:grpSp>
            <p:nvGrpSpPr>
              <p:cNvPr id="640061" name="组合 686141"/>
              <p:cNvGrpSpPr/>
              <p:nvPr/>
            </p:nvGrpSpPr>
            <p:grpSpPr>
              <a:xfrm>
                <a:off x="3009" y="650"/>
                <a:ext cx="1995" cy="235"/>
                <a:chOff x="0" y="0"/>
                <a:chExt cx="1995" cy="235"/>
              </a:xfrm>
            </p:grpSpPr>
            <p:sp>
              <p:nvSpPr>
                <p:cNvPr id="640062" name="矩形 686142"/>
                <p:cNvSpPr/>
                <p:nvPr/>
              </p:nvSpPr>
              <p:spPr>
                <a:xfrm>
                  <a:off x="0" y="0"/>
                  <a:ext cx="1995"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3       33       48       53</a:t>
                  </a:r>
                  <a:endParaRPr lang="en-US" altLang="x-none" sz="2400" b="1" dirty="0">
                    <a:latin typeface="Times New Roman" panose="02020603050405020304" pitchFamily="2" charset="0"/>
                    <a:ea typeface="宋体" panose="02010600030101010101" pitchFamily="2" charset="-122"/>
                  </a:endParaRPr>
                </a:p>
              </p:txBody>
            </p:sp>
            <p:sp>
              <p:nvSpPr>
                <p:cNvPr id="640063" name="直接连接符 686143"/>
                <p:cNvSpPr/>
                <p:nvPr/>
              </p:nvSpPr>
              <p:spPr>
                <a:xfrm>
                  <a:off x="208" y="0"/>
                  <a:ext cx="0" cy="227"/>
                </a:xfrm>
                <a:prstGeom prst="line">
                  <a:avLst/>
                </a:prstGeom>
                <a:ln w="19050" cap="flat" cmpd="sng">
                  <a:solidFill>
                    <a:schemeClr val="tx1"/>
                  </a:solidFill>
                  <a:prstDash val="solid"/>
                  <a:round/>
                  <a:headEnd type="none" w="med" len="med"/>
                  <a:tailEnd type="none" w="med" len="med"/>
                </a:ln>
              </p:spPr>
            </p:sp>
            <p:sp>
              <p:nvSpPr>
                <p:cNvPr id="640064" name="直接连接符 686144"/>
                <p:cNvSpPr/>
                <p:nvPr/>
              </p:nvSpPr>
              <p:spPr>
                <a:xfrm>
                  <a:off x="432" y="0"/>
                  <a:ext cx="0" cy="227"/>
                </a:xfrm>
                <a:prstGeom prst="line">
                  <a:avLst/>
                </a:prstGeom>
                <a:ln w="19050" cap="flat" cmpd="sng">
                  <a:solidFill>
                    <a:schemeClr val="tx1"/>
                  </a:solidFill>
                  <a:prstDash val="solid"/>
                  <a:round/>
                  <a:headEnd type="none" w="med" len="med"/>
                  <a:tailEnd type="none" w="med" len="med"/>
                </a:ln>
              </p:spPr>
            </p:sp>
            <p:sp>
              <p:nvSpPr>
                <p:cNvPr id="640065" name="直接连接符 686145"/>
                <p:cNvSpPr/>
                <p:nvPr/>
              </p:nvSpPr>
              <p:spPr>
                <a:xfrm>
                  <a:off x="720" y="0"/>
                  <a:ext cx="0" cy="227"/>
                </a:xfrm>
                <a:prstGeom prst="line">
                  <a:avLst/>
                </a:prstGeom>
                <a:ln w="19050" cap="flat" cmpd="sng">
                  <a:solidFill>
                    <a:schemeClr val="tx1"/>
                  </a:solidFill>
                  <a:prstDash val="solid"/>
                  <a:round/>
                  <a:headEnd type="none" w="med" len="med"/>
                  <a:tailEnd type="none" w="med" len="med"/>
                </a:ln>
              </p:spPr>
            </p:sp>
            <p:sp>
              <p:nvSpPr>
                <p:cNvPr id="640066" name="直接连接符 686146"/>
                <p:cNvSpPr/>
                <p:nvPr/>
              </p:nvSpPr>
              <p:spPr>
                <a:xfrm>
                  <a:off x="960" y="0"/>
                  <a:ext cx="0" cy="227"/>
                </a:xfrm>
                <a:prstGeom prst="line">
                  <a:avLst/>
                </a:prstGeom>
                <a:ln w="19050" cap="flat" cmpd="sng">
                  <a:solidFill>
                    <a:schemeClr val="tx1"/>
                  </a:solidFill>
                  <a:prstDash val="solid"/>
                  <a:round/>
                  <a:headEnd type="none" w="med" len="med"/>
                  <a:tailEnd type="none" w="med" len="med"/>
                </a:ln>
              </p:spPr>
            </p:sp>
            <p:sp>
              <p:nvSpPr>
                <p:cNvPr id="640067" name="直接连接符 686147"/>
                <p:cNvSpPr/>
                <p:nvPr/>
              </p:nvSpPr>
              <p:spPr>
                <a:xfrm>
                  <a:off x="1248" y="0"/>
                  <a:ext cx="0" cy="227"/>
                </a:xfrm>
                <a:prstGeom prst="line">
                  <a:avLst/>
                </a:prstGeom>
                <a:ln w="19050" cap="flat" cmpd="sng">
                  <a:solidFill>
                    <a:schemeClr val="tx1"/>
                  </a:solidFill>
                  <a:prstDash val="solid"/>
                  <a:round/>
                  <a:headEnd type="none" w="med" len="med"/>
                  <a:tailEnd type="none" w="med" len="med"/>
                </a:ln>
              </p:spPr>
            </p:sp>
            <p:sp>
              <p:nvSpPr>
                <p:cNvPr id="640068" name="直接连接符 686148"/>
                <p:cNvSpPr/>
                <p:nvPr/>
              </p:nvSpPr>
              <p:spPr>
                <a:xfrm>
                  <a:off x="1488" y="0"/>
                  <a:ext cx="0" cy="227"/>
                </a:xfrm>
                <a:prstGeom prst="line">
                  <a:avLst/>
                </a:prstGeom>
                <a:ln w="19050" cap="flat" cmpd="sng">
                  <a:solidFill>
                    <a:schemeClr val="tx1"/>
                  </a:solidFill>
                  <a:prstDash val="solid"/>
                  <a:round/>
                  <a:headEnd type="none" w="med" len="med"/>
                  <a:tailEnd type="none" w="med" len="med"/>
                </a:ln>
              </p:spPr>
            </p:sp>
            <p:sp>
              <p:nvSpPr>
                <p:cNvPr id="640069" name="直接连接符 686149"/>
                <p:cNvSpPr/>
                <p:nvPr/>
              </p:nvSpPr>
              <p:spPr>
                <a:xfrm>
                  <a:off x="1775" y="8"/>
                  <a:ext cx="0" cy="227"/>
                </a:xfrm>
                <a:prstGeom prst="line">
                  <a:avLst/>
                </a:prstGeom>
                <a:ln w="19050" cap="flat" cmpd="sng">
                  <a:solidFill>
                    <a:schemeClr val="tx1"/>
                  </a:solidFill>
                  <a:prstDash val="solid"/>
                  <a:round/>
                  <a:headEnd type="none" w="med" len="med"/>
                  <a:tailEnd type="none" w="med" len="med"/>
                </a:ln>
              </p:spPr>
            </p:sp>
          </p:grpSp>
          <p:sp>
            <p:nvSpPr>
              <p:cNvPr id="640070" name="直接连接符 686150"/>
              <p:cNvSpPr/>
              <p:nvPr/>
            </p:nvSpPr>
            <p:spPr>
              <a:xfrm>
                <a:off x="4896" y="834"/>
                <a:ext cx="528" cy="912"/>
              </a:xfrm>
              <a:prstGeom prst="line">
                <a:avLst/>
              </a:prstGeom>
              <a:ln w="19050" cap="flat" cmpd="sng">
                <a:solidFill>
                  <a:schemeClr val="tx1"/>
                </a:solidFill>
                <a:prstDash val="solid"/>
                <a:round/>
                <a:headEnd type="none" w="med" len="med"/>
                <a:tailEnd type="triangle" w="med" len="med"/>
              </a:ln>
            </p:spPr>
          </p:sp>
          <p:sp>
            <p:nvSpPr>
              <p:cNvPr id="640071" name="矩形 686151"/>
              <p:cNvSpPr/>
              <p:nvPr/>
            </p:nvSpPr>
            <p:spPr>
              <a:xfrm>
                <a:off x="4512" y="1746"/>
                <a:ext cx="227"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i</a:t>
                </a:r>
                <a:endParaRPr lang="en-US" altLang="x-none" sz="2400" b="1" dirty="0">
                  <a:latin typeface="Times New Roman" panose="02020603050405020304" pitchFamily="2" charset="0"/>
                  <a:ea typeface="宋体" panose="02010600030101010101" pitchFamily="2" charset="-122"/>
                </a:endParaRPr>
              </a:p>
            </p:txBody>
          </p:sp>
          <p:sp>
            <p:nvSpPr>
              <p:cNvPr id="640072" name="矩形 686152"/>
              <p:cNvSpPr/>
              <p:nvPr/>
            </p:nvSpPr>
            <p:spPr>
              <a:xfrm>
                <a:off x="4224" y="1186"/>
                <a:ext cx="227"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h</a:t>
                </a:r>
                <a:endParaRPr lang="en-US" altLang="x-none" sz="2400" b="1" dirty="0">
                  <a:latin typeface="Times New Roman" panose="02020603050405020304" pitchFamily="2" charset="0"/>
                  <a:ea typeface="宋体" panose="02010600030101010101" pitchFamily="2" charset="-122"/>
                </a:endParaRPr>
              </a:p>
            </p:txBody>
          </p:sp>
        </p:grpSp>
        <p:sp>
          <p:nvSpPr>
            <p:cNvPr id="640073" name="矩形 686153"/>
            <p:cNvSpPr/>
            <p:nvPr/>
          </p:nvSpPr>
          <p:spPr>
            <a:xfrm>
              <a:off x="1006" y="2029"/>
              <a:ext cx="2977" cy="227"/>
            </a:xfrm>
            <a:prstGeom prst="rect">
              <a:avLst/>
            </a:prstGeom>
            <a:noFill/>
            <a:ln w="9525">
              <a:noFill/>
            </a:ln>
          </p:spPr>
          <p:txBody>
            <a:bodyPr wrap="none" anchor="ctr"/>
            <a:p>
              <a:r>
                <a:rPr lang="zh-CN" altLang="en-US" sz="2000" b="1" dirty="0">
                  <a:latin typeface="宋体" panose="02010600030101010101" pitchFamily="2" charset="-122"/>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9-13    </a:t>
              </a:r>
              <a:r>
                <a:rPr lang="zh-CN" altLang="en-US" sz="2000" b="1" dirty="0">
                  <a:latin typeface="Times New Roman" panose="02020603050405020304" pitchFamily="2" charset="0"/>
                  <a:ea typeface="宋体" panose="02010600030101010101" pitchFamily="2" charset="-122"/>
                </a:rPr>
                <a:t>一棵包含</a:t>
              </a:r>
              <a:r>
                <a:rPr lang="en-US" altLang="x-none" sz="2000" b="1" dirty="0">
                  <a:latin typeface="Times New Roman" panose="02020603050405020304" pitchFamily="2" charset="0"/>
                  <a:ea typeface="宋体" panose="02010600030101010101" pitchFamily="2" charset="-122"/>
                </a:rPr>
                <a:t>13</a:t>
              </a:r>
              <a:r>
                <a:rPr lang="zh-CN" altLang="en-US" sz="2000" b="1" dirty="0">
                  <a:latin typeface="Times New Roman" panose="02020603050405020304" pitchFamily="2" charset="0"/>
                  <a:ea typeface="宋体" panose="02010600030101010101" pitchFamily="2" charset="-122"/>
                </a:rPr>
                <a:t>个关键字的</a:t>
              </a:r>
              <a:r>
                <a:rPr lang="en-US" altLang="x-none" sz="2000" b="1" dirty="0">
                  <a:latin typeface="Times New Roman" panose="02020603050405020304" pitchFamily="2" charset="0"/>
                  <a:ea typeface="宋体" panose="02010600030101010101" pitchFamily="2" charset="-122"/>
                </a:rPr>
                <a:t>4</a:t>
              </a:r>
              <a:r>
                <a:rPr lang="zh-CN" altLang="en-US" sz="2000" b="1" dirty="0">
                  <a:latin typeface="Times New Roman" panose="02020603050405020304" pitchFamily="2" charset="0"/>
                  <a:ea typeface="宋体" panose="02010600030101010101" pitchFamily="2" charset="-122"/>
                </a:rPr>
                <a:t>阶</a:t>
              </a:r>
              <a:r>
                <a:rPr lang="en-US" altLang="x-none" sz="2000" b="1" dirty="0">
                  <a:latin typeface="Times New Roman" panose="02020603050405020304" pitchFamily="2" charset="0"/>
                  <a:ea typeface="宋体" panose="02010600030101010101" pitchFamily="2" charset="-122"/>
                </a:rPr>
                <a:t>B_</a:t>
              </a:r>
              <a:r>
                <a:rPr lang="zh-CN" altLang="en-US" sz="2000" b="1" dirty="0">
                  <a:latin typeface="Times New Roman" panose="02020603050405020304" pitchFamily="2" charset="0"/>
                  <a:ea typeface="宋体" panose="02010600030101010101" pitchFamily="2" charset="-122"/>
                </a:rPr>
                <a:t>树</a:t>
              </a:r>
              <a:endParaRPr lang="zh-CN" altLang="en-US" sz="2000" b="1" dirty="0">
                <a:latin typeface="Times New Roman" panose="02020603050405020304" pitchFamily="2" charset="0"/>
                <a:ea typeface="宋体" panose="02010600030101010101" pitchFamily="2" charset="-122"/>
              </a:endParaRPr>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1025" name="文本占位符 687105"/>
          <p:cNvSpPr>
            <a:spLocks noGrp="1"/>
          </p:cNvSpPr>
          <p:nvPr>
            <p:ph idx="1"/>
          </p:nvPr>
        </p:nvSpPr>
        <p:spPr>
          <a:xfrm>
            <a:off x="1676400" y="152400"/>
            <a:ext cx="8812213" cy="5581650"/>
          </a:xfrm>
        </p:spPr>
        <p:txBody>
          <a:bodyPr anchor="t"/>
          <a:p>
            <a:pPr marL="0" indent="0">
              <a:lnSpc>
                <a:spcPct val="110000"/>
              </a:lnSpc>
              <a:buNone/>
            </a:pPr>
            <a:r>
              <a:rPr lang="zh-CN" altLang="en-US" sz="2400" b="1" dirty="0">
                <a:latin typeface="宋体" panose="02010600030101010101" pitchFamily="2" charset="-122"/>
              </a:rPr>
              <a:t>  </a:t>
            </a:r>
            <a:r>
              <a:rPr lang="zh-CN" altLang="en-US" sz="2800" b="1" dirty="0">
                <a:latin typeface="宋体" panose="02010600030101010101" pitchFamily="2" charset="-122"/>
              </a:rPr>
              <a:t>  根据</a:t>
            </a:r>
            <a:r>
              <a:rPr lang="en-US" altLang="x-none" sz="2800" b="1" dirty="0"/>
              <a:t>m</a:t>
            </a:r>
            <a:r>
              <a:rPr lang="zh-CN" altLang="en-US" sz="2800" b="1" dirty="0"/>
              <a:t>阶</a:t>
            </a:r>
            <a:r>
              <a:rPr lang="en-US" altLang="x-none" sz="2800" b="1" dirty="0"/>
              <a:t>B_</a:t>
            </a:r>
            <a:r>
              <a:rPr lang="zh-CN" altLang="en-US" sz="2800" b="1" dirty="0"/>
              <a:t>树的定义</a:t>
            </a:r>
            <a:r>
              <a:rPr lang="zh-CN" altLang="en-US" sz="2800" b="1" dirty="0">
                <a:latin typeface="宋体" panose="02010600030101010101" pitchFamily="2" charset="-122"/>
              </a:rPr>
              <a:t>，结点的类型定义如下：</a:t>
            </a:r>
            <a:endParaRPr lang="zh-CN" altLang="en-US" sz="2800" b="1" dirty="0">
              <a:latin typeface="宋体" panose="02010600030101010101" pitchFamily="2" charset="-122"/>
            </a:endParaRPr>
          </a:p>
          <a:p>
            <a:pPr marL="0" indent="0">
              <a:lnSpc>
                <a:spcPct val="110000"/>
              </a:lnSpc>
              <a:buNone/>
            </a:pPr>
            <a:r>
              <a:rPr lang="en-US" altLang="x-none" sz="2800" b="1" dirty="0"/>
              <a:t>#define M    5      </a:t>
            </a:r>
            <a:r>
              <a:rPr lang="en-US" altLang="x-none" sz="2400" b="1" dirty="0"/>
              <a:t>/*  </a:t>
            </a:r>
            <a:r>
              <a:rPr lang="zh-CN" altLang="en-US" sz="2400" b="1" dirty="0">
                <a:latin typeface="宋体" panose="02010600030101010101" pitchFamily="2" charset="-122"/>
              </a:rPr>
              <a:t>根据实际需要</a:t>
            </a:r>
            <a:r>
              <a:rPr lang="zh-CN" altLang="en-US" sz="2400" b="1" dirty="0"/>
              <a:t>定义</a:t>
            </a:r>
            <a:r>
              <a:rPr lang="en-US" altLang="x-none" sz="2400" b="1" dirty="0"/>
              <a:t>B_</a:t>
            </a:r>
            <a:r>
              <a:rPr lang="zh-CN" altLang="en-US" sz="2400" b="1" dirty="0"/>
              <a:t>树的阶数  *</a:t>
            </a:r>
            <a:r>
              <a:rPr lang="en-US" altLang="x-none" sz="2400" b="1" dirty="0"/>
              <a:t>/</a:t>
            </a:r>
            <a:endParaRPr lang="en-US" altLang="x-none" sz="2400" b="1" dirty="0"/>
          </a:p>
          <a:p>
            <a:pPr marL="0" indent="0">
              <a:lnSpc>
                <a:spcPct val="110000"/>
              </a:lnSpc>
              <a:buNone/>
            </a:pPr>
            <a:r>
              <a:rPr lang="en-US" altLang="x-none" sz="2800" b="1" dirty="0"/>
              <a:t>typedef  struct BTNode</a:t>
            </a:r>
            <a:endParaRPr lang="en-US" altLang="x-none" sz="2800" b="1" dirty="0"/>
          </a:p>
          <a:p>
            <a:pPr marL="355600" lvl="1" indent="0">
              <a:lnSpc>
                <a:spcPct val="110000"/>
              </a:lnSpc>
              <a:buNone/>
            </a:pPr>
            <a:r>
              <a:rPr lang="en-US" altLang="x-none" b="1" dirty="0"/>
              <a:t>{  int   keynum ;   </a:t>
            </a:r>
            <a:r>
              <a:rPr lang="en-US" altLang="x-none" sz="2400" b="1" dirty="0"/>
              <a:t>/*   </a:t>
            </a:r>
            <a:r>
              <a:rPr lang="zh-CN" altLang="en-US" sz="2400" b="1" dirty="0"/>
              <a:t>结点中关键字的个数   *</a:t>
            </a:r>
            <a:r>
              <a:rPr lang="en-US" altLang="x-none" sz="2400" b="1" dirty="0"/>
              <a:t>/</a:t>
            </a:r>
            <a:endParaRPr lang="en-US" altLang="x-none" sz="2400" b="1" dirty="0"/>
          </a:p>
          <a:p>
            <a:pPr marL="723900" lvl="2" indent="0">
              <a:lnSpc>
                <a:spcPct val="110000"/>
              </a:lnSpc>
              <a:buNone/>
            </a:pPr>
            <a:r>
              <a:rPr lang="en-US" altLang="x-none" sz="2800" b="1" dirty="0"/>
              <a:t>struct BTNode  *parent ;    </a:t>
            </a:r>
            <a:r>
              <a:rPr lang="en-US" altLang="x-none" b="1" dirty="0"/>
              <a:t>/*   </a:t>
            </a:r>
            <a:r>
              <a:rPr lang="zh-CN" altLang="en-US" b="1" dirty="0"/>
              <a:t>指向父结点的指针   *</a:t>
            </a:r>
            <a:r>
              <a:rPr lang="en-US" altLang="x-none" b="1" dirty="0"/>
              <a:t>/</a:t>
            </a:r>
            <a:endParaRPr lang="en-US" altLang="x-none" b="1" dirty="0"/>
          </a:p>
          <a:p>
            <a:pPr marL="723900" lvl="2" indent="0">
              <a:lnSpc>
                <a:spcPct val="110000"/>
              </a:lnSpc>
              <a:buNone/>
            </a:pPr>
            <a:r>
              <a:rPr lang="en-US" altLang="x-none" sz="2800" b="1" dirty="0"/>
              <a:t>KeyType  key[M+1] ;     </a:t>
            </a:r>
            <a:r>
              <a:rPr lang="en-US" altLang="x-none" b="1" dirty="0"/>
              <a:t>/*   </a:t>
            </a:r>
            <a:r>
              <a:rPr lang="zh-CN" altLang="en-US" b="1" dirty="0"/>
              <a:t>关键字向量</a:t>
            </a:r>
            <a:r>
              <a:rPr lang="en-US" altLang="x-none" b="1" dirty="0"/>
              <a:t>,key[0]</a:t>
            </a:r>
            <a:r>
              <a:rPr lang="zh-CN" altLang="en-US" b="1" dirty="0"/>
              <a:t>未用   *</a:t>
            </a:r>
            <a:r>
              <a:rPr lang="en-US" altLang="x-none" b="1" dirty="0"/>
              <a:t>/</a:t>
            </a:r>
            <a:endParaRPr lang="en-US" altLang="x-none" b="1" dirty="0"/>
          </a:p>
          <a:p>
            <a:pPr marL="723900" lvl="2" indent="0">
              <a:lnSpc>
                <a:spcPct val="110000"/>
              </a:lnSpc>
              <a:buNone/>
            </a:pPr>
            <a:r>
              <a:rPr lang="en-US" altLang="x-none" sz="2800" b="1" dirty="0"/>
              <a:t>struct BTNode  *ptr[M+1] ; </a:t>
            </a:r>
            <a:r>
              <a:rPr lang="en-US" altLang="x-none" b="1" dirty="0"/>
              <a:t>/*   </a:t>
            </a:r>
            <a:r>
              <a:rPr lang="zh-CN" altLang="en-US" b="1" dirty="0"/>
              <a:t>子树指针向量   *</a:t>
            </a:r>
            <a:r>
              <a:rPr lang="en-US" altLang="x-none" b="1" dirty="0"/>
              <a:t>/</a:t>
            </a:r>
            <a:endParaRPr lang="en-US" altLang="x-none" b="1" dirty="0"/>
          </a:p>
          <a:p>
            <a:pPr marL="723900" lvl="2" indent="0">
              <a:lnSpc>
                <a:spcPct val="110000"/>
              </a:lnSpc>
              <a:buNone/>
            </a:pPr>
            <a:r>
              <a:rPr lang="en-US" altLang="x-none" sz="2800" b="1" dirty="0"/>
              <a:t>RecType   *recptr[M+1] ;</a:t>
            </a:r>
            <a:endParaRPr lang="en-US" altLang="x-none" sz="2800" b="1" dirty="0"/>
          </a:p>
          <a:p>
            <a:pPr marL="1079500" lvl="3" indent="0">
              <a:lnSpc>
                <a:spcPct val="110000"/>
              </a:lnSpc>
              <a:buNone/>
            </a:pPr>
            <a:r>
              <a:rPr lang="en-US" altLang="x-none" sz="2400" b="1" dirty="0"/>
              <a:t>/*   </a:t>
            </a:r>
            <a:r>
              <a:rPr lang="zh-CN" altLang="en-US" sz="2400" b="1" dirty="0"/>
              <a:t>记录指针向量</a:t>
            </a:r>
            <a:r>
              <a:rPr lang="en-US" altLang="x-none" sz="2400" b="1" dirty="0"/>
              <a:t>,recptr[0]</a:t>
            </a:r>
            <a:r>
              <a:rPr lang="zh-CN" altLang="en-US" sz="2400" b="1" dirty="0"/>
              <a:t>未用   *</a:t>
            </a:r>
            <a:r>
              <a:rPr lang="en-US" altLang="x-none" sz="2400" b="1" dirty="0"/>
              <a:t>/</a:t>
            </a:r>
            <a:endParaRPr lang="en-US" altLang="x-none" sz="2400" b="1" dirty="0"/>
          </a:p>
          <a:p>
            <a:pPr marL="355600" lvl="1" indent="0">
              <a:lnSpc>
                <a:spcPct val="110000"/>
              </a:lnSpc>
              <a:buNone/>
            </a:pPr>
            <a:r>
              <a:rPr lang="en-US" altLang="x-none" b="1" dirty="0"/>
              <a:t>}BTNode ;</a:t>
            </a:r>
            <a:endParaRPr lang="en-US" altLang="x-none"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02" name="标题 614401"/>
          <p:cNvSpPr>
            <a:spLocks noGrp="1"/>
          </p:cNvSpPr>
          <p:nvPr>
            <p:ph type="title"/>
          </p:nvPr>
        </p:nvSpPr>
        <p:spPr>
          <a:xfrm>
            <a:off x="1752600" y="152400"/>
            <a:ext cx="8610600" cy="762000"/>
          </a:xfrm>
        </p:spPr>
        <p:txBody>
          <a:bodyPr lIns="92075" tIns="46038" rIns="92075" bIns="46038" anchor="ctr"/>
          <a:p>
            <a:pPr fontAlgn="base"/>
            <a:r>
              <a:rPr lang="en-US" altLang="x-none" b="1" strike="noStrike" noProof="1" dirty="0">
                <a:latin typeface="Times New Roman" panose="02020603050405020304" pitchFamily="2" charset="0"/>
              </a:rPr>
              <a:t>9.2.1  </a:t>
            </a:r>
            <a:r>
              <a:rPr lang="zh-CN" altLang="en-US" b="1" strike="noStrike" noProof="1" dirty="0">
                <a:ea typeface="楷体_GB2312" pitchFamily="1" charset="-122"/>
              </a:rPr>
              <a:t>顺序查找</a:t>
            </a:r>
            <a:r>
              <a:rPr lang="en-US" altLang="x-none" b="1" strike="noStrike" noProof="1" dirty="0">
                <a:latin typeface="Times New Roman" panose="02020603050405020304" pitchFamily="2" charset="0"/>
                <a:ea typeface="楷体_GB2312" pitchFamily="1" charset="-122"/>
              </a:rPr>
              <a:t>(Sequential Search)</a:t>
            </a:r>
            <a:endParaRPr lang="en-US" altLang="x-none" b="1" strike="noStrike" noProof="1" dirty="0">
              <a:latin typeface="Times New Roman" panose="02020603050405020304" pitchFamily="2" charset="0"/>
              <a:ea typeface="楷体_GB2312" pitchFamily="1" charset="-122"/>
            </a:endParaRPr>
          </a:p>
        </p:txBody>
      </p:sp>
      <p:sp>
        <p:nvSpPr>
          <p:cNvPr id="568322" name="文本占位符 614402"/>
          <p:cNvSpPr>
            <a:spLocks noGrp="1"/>
          </p:cNvSpPr>
          <p:nvPr>
            <p:ph idx="1"/>
          </p:nvPr>
        </p:nvSpPr>
        <p:spPr>
          <a:xfrm>
            <a:off x="1676400" y="1125538"/>
            <a:ext cx="8812213" cy="5602287"/>
          </a:xfrm>
        </p:spPr>
        <p:txBody>
          <a:bodyPr anchor="t"/>
          <a:p>
            <a:pPr marL="0" indent="0">
              <a:lnSpc>
                <a:spcPct val="110000"/>
              </a:lnSpc>
              <a:buNone/>
            </a:pPr>
            <a:r>
              <a:rPr lang="en-US" altLang="x-none" sz="4000" b="1" dirty="0">
                <a:solidFill>
                  <a:schemeClr val="folHlink"/>
                </a:solidFill>
              </a:rPr>
              <a:t>1  </a:t>
            </a:r>
            <a:r>
              <a:rPr lang="zh-CN" altLang="en-US" sz="4000" b="1" dirty="0">
                <a:solidFill>
                  <a:schemeClr val="folHlink"/>
                </a:solidFill>
                <a:ea typeface="楷体_GB2312" pitchFamily="1" charset="-122"/>
              </a:rPr>
              <a:t>查找思想</a:t>
            </a:r>
            <a:endParaRPr lang="zh-CN" altLang="en-US" sz="4000" b="1" dirty="0">
              <a:solidFill>
                <a:schemeClr val="folHlink"/>
              </a:solidFill>
              <a:ea typeface="楷体_GB2312" pitchFamily="1" charset="-122"/>
            </a:endParaRPr>
          </a:p>
          <a:p>
            <a:pPr marL="0" indent="0">
              <a:lnSpc>
                <a:spcPct val="110000"/>
              </a:lnSpc>
              <a:buNone/>
            </a:pPr>
            <a:r>
              <a:rPr lang="zh-CN" altLang="en-US" sz="2400" b="1" dirty="0"/>
              <a:t>         </a:t>
            </a:r>
            <a:r>
              <a:rPr lang="zh-CN" altLang="en-US" sz="2800" b="1" dirty="0"/>
              <a:t>从表的一端开始逐个将记录的关键字和给定</a:t>
            </a:r>
            <a:r>
              <a:rPr lang="en-US" altLang="x-none" sz="2800" b="1" dirty="0"/>
              <a:t>K</a:t>
            </a:r>
            <a:r>
              <a:rPr lang="zh-CN" altLang="en-US" sz="2800" b="1" dirty="0"/>
              <a:t>值进行比较，若某个记录的关键字和给定</a:t>
            </a:r>
            <a:r>
              <a:rPr lang="en-US" altLang="x-none" sz="2800" b="1" dirty="0"/>
              <a:t>K</a:t>
            </a:r>
            <a:r>
              <a:rPr lang="zh-CN" altLang="en-US" sz="2800" b="1" dirty="0"/>
              <a:t>值相等，查找成功；否则，若扫描完整个表，仍然没有找到相应的记录，则查找失败。顺序表的类型定义如下：</a:t>
            </a:r>
            <a:endParaRPr lang="zh-CN" altLang="en-US" sz="2800" b="1" dirty="0"/>
          </a:p>
          <a:p>
            <a:pPr marL="0" indent="0">
              <a:lnSpc>
                <a:spcPct val="110000"/>
              </a:lnSpc>
              <a:buNone/>
            </a:pPr>
            <a:r>
              <a:rPr lang="en-US" altLang="x-none" sz="2800" b="1" dirty="0"/>
              <a:t>#define MAX_SIZE  100</a:t>
            </a:r>
            <a:endParaRPr lang="en-US" altLang="x-none" sz="2800" b="1" dirty="0"/>
          </a:p>
          <a:p>
            <a:pPr marL="0" indent="0">
              <a:lnSpc>
                <a:spcPct val="110000"/>
              </a:lnSpc>
              <a:buNone/>
            </a:pPr>
            <a:r>
              <a:rPr lang="en-US" altLang="x-none" sz="2800" b="1" dirty="0"/>
              <a:t>typedef  struct  SSTable</a:t>
            </a:r>
            <a:endParaRPr lang="en-US" altLang="x-none" sz="2800" b="1" dirty="0"/>
          </a:p>
          <a:p>
            <a:pPr marL="355600" lvl="1" indent="0">
              <a:lnSpc>
                <a:spcPct val="110000"/>
              </a:lnSpc>
              <a:buNone/>
            </a:pPr>
            <a:r>
              <a:rPr lang="en-US" altLang="x-none" b="1" dirty="0"/>
              <a:t>{  RecType  elem[MAX_SIZE] ;    </a:t>
            </a:r>
            <a:r>
              <a:rPr lang="en-US" altLang="x-none" sz="2400" b="1" dirty="0"/>
              <a:t>/*  </a:t>
            </a:r>
            <a:r>
              <a:rPr lang="zh-CN" altLang="en-US" sz="2400" b="1" dirty="0"/>
              <a:t>顺序表  *</a:t>
            </a:r>
            <a:r>
              <a:rPr lang="en-US" altLang="x-none" sz="2400" b="1" dirty="0"/>
              <a:t>/</a:t>
            </a:r>
            <a:endParaRPr lang="en-US" altLang="x-none" sz="2400" b="1" dirty="0"/>
          </a:p>
          <a:p>
            <a:pPr marL="723900" lvl="2" indent="0">
              <a:lnSpc>
                <a:spcPct val="110000"/>
              </a:lnSpc>
              <a:buNone/>
            </a:pPr>
            <a:r>
              <a:rPr lang="en-US" altLang="x-none" sz="2800" b="1" dirty="0"/>
              <a:t>int  length ;     </a:t>
            </a:r>
            <a:r>
              <a:rPr lang="en-US" altLang="x-none" b="1" dirty="0"/>
              <a:t>/*  </a:t>
            </a:r>
            <a:r>
              <a:rPr lang="zh-CN" altLang="en-US" b="1" dirty="0"/>
              <a:t>实际元素个数  *</a:t>
            </a:r>
            <a:r>
              <a:rPr lang="en-US" altLang="x-none" b="1" dirty="0"/>
              <a:t>/</a:t>
            </a:r>
            <a:endParaRPr lang="en-US" altLang="x-none" b="1" dirty="0"/>
          </a:p>
          <a:p>
            <a:pPr marL="355600" lvl="1" indent="0">
              <a:lnSpc>
                <a:spcPct val="110000"/>
              </a:lnSpc>
              <a:buNone/>
            </a:pPr>
            <a:r>
              <a:rPr lang="en-US" altLang="x-none" b="1" dirty="0"/>
              <a:t>}SSTable ;</a:t>
            </a:r>
            <a:endParaRPr lang="en-US" altLang="x-none" b="1"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8130" name="标题 688129"/>
          <p:cNvSpPr>
            <a:spLocks noGrp="1"/>
          </p:cNvSpPr>
          <p:nvPr>
            <p:ph type="title"/>
          </p:nvPr>
        </p:nvSpPr>
        <p:spPr>
          <a:xfrm>
            <a:off x="1676400" y="188913"/>
            <a:ext cx="3962400" cy="685800"/>
          </a:xfrm>
        </p:spPr>
        <p:txBody>
          <a:bodyPr lIns="92075" tIns="46038" rIns="92075" bIns="46038" anchor="ctr"/>
          <a:p>
            <a:pPr algn="l" fontAlgn="base"/>
            <a:r>
              <a:rPr lang="en-US" altLang="x-none" sz="4000" b="1" strike="noStrike" noProof="1" dirty="0">
                <a:latin typeface="Times New Roman" panose="02020603050405020304" pitchFamily="2" charset="0"/>
              </a:rPr>
              <a:t>2  B_</a:t>
            </a:r>
            <a:r>
              <a:rPr lang="zh-CN" altLang="en-US" sz="4000" b="1" strike="noStrike" noProof="1" dirty="0">
                <a:ea typeface="楷体_GB2312" pitchFamily="1" charset="-122"/>
              </a:rPr>
              <a:t>树的查找</a:t>
            </a:r>
            <a:endParaRPr lang="zh-CN" altLang="en-US" sz="4000" b="1" strike="noStrike" noProof="1" dirty="0">
              <a:ea typeface="楷体_GB2312" pitchFamily="1" charset="-122"/>
            </a:endParaRPr>
          </a:p>
        </p:txBody>
      </p:sp>
      <p:sp>
        <p:nvSpPr>
          <p:cNvPr id="642050" name="文本占位符 688130"/>
          <p:cNvSpPr>
            <a:spLocks noGrp="1"/>
          </p:cNvSpPr>
          <p:nvPr>
            <p:ph idx="1"/>
          </p:nvPr>
        </p:nvSpPr>
        <p:spPr>
          <a:xfrm>
            <a:off x="1676400" y="1058863"/>
            <a:ext cx="8812213" cy="5465762"/>
          </a:xfrm>
        </p:spPr>
        <p:txBody>
          <a:bodyPr anchor="t"/>
          <a:p>
            <a:pPr marL="0" indent="0">
              <a:lnSpc>
                <a:spcPct val="110000"/>
              </a:lnSpc>
              <a:buNone/>
            </a:pPr>
            <a:r>
              <a:rPr lang="zh-CN" altLang="en-US" sz="2800" b="1" dirty="0">
                <a:latin typeface="宋体" panose="02010600030101010101" pitchFamily="2" charset="-122"/>
              </a:rPr>
              <a:t>    </a:t>
            </a:r>
            <a:r>
              <a:rPr lang="zh-CN" altLang="en-US" sz="2800" b="1" dirty="0"/>
              <a:t>由</a:t>
            </a:r>
            <a:r>
              <a:rPr lang="en-US" altLang="x-none" sz="2800" b="1" dirty="0"/>
              <a:t>B_</a:t>
            </a:r>
            <a:r>
              <a:rPr lang="zh-CN" altLang="en-US" sz="2800" b="1" dirty="0"/>
              <a:t>树的定义可知</a:t>
            </a:r>
            <a:r>
              <a:rPr lang="zh-CN" altLang="en-US" sz="2800" b="1" dirty="0">
                <a:latin typeface="宋体" panose="02010600030101010101" pitchFamily="2" charset="-122"/>
              </a:rPr>
              <a:t>，在其上的查找过程和二叉排序树的查找相似。</a:t>
            </a:r>
            <a:endParaRPr lang="zh-CN" altLang="en-US" sz="2800" b="1" dirty="0">
              <a:latin typeface="宋体" panose="02010600030101010101" pitchFamily="2" charset="-122"/>
            </a:endParaRPr>
          </a:p>
          <a:p>
            <a:pPr marL="0" indent="0">
              <a:lnSpc>
                <a:spcPct val="110000"/>
              </a:lnSpc>
              <a:buNone/>
            </a:pPr>
            <a:r>
              <a:rPr lang="zh-CN" altLang="en-US" sz="3600" b="1" dirty="0">
                <a:solidFill>
                  <a:schemeClr val="folHlink"/>
                </a:solidFill>
                <a:latin typeface="宋体" panose="02010600030101010101" pitchFamily="2" charset="-122"/>
              </a:rPr>
              <a:t>⑴ </a:t>
            </a:r>
            <a:r>
              <a:rPr lang="zh-CN" altLang="en-US" sz="3600" b="1" dirty="0">
                <a:solidFill>
                  <a:schemeClr val="folHlink"/>
                </a:solidFill>
                <a:latin typeface="楷体_GB2312" pitchFamily="1" charset="-122"/>
                <a:ea typeface="楷体_GB2312" pitchFamily="1" charset="-122"/>
              </a:rPr>
              <a:t>算法思想</a:t>
            </a:r>
            <a:endParaRPr lang="zh-CN" altLang="en-US" sz="3600" b="1" dirty="0">
              <a:solidFill>
                <a:schemeClr val="folHlink"/>
              </a:solidFill>
              <a:latin typeface="楷体_GB2312" pitchFamily="1" charset="-122"/>
              <a:ea typeface="楷体_GB2312" pitchFamily="1" charset="-122"/>
            </a:endParaRPr>
          </a:p>
          <a:p>
            <a:pPr marL="355600" lvl="1" indent="0">
              <a:lnSpc>
                <a:spcPct val="110000"/>
              </a:lnSpc>
              <a:buNone/>
            </a:pPr>
            <a:r>
              <a:rPr lang="zh-CN" altLang="en-US" b="1" dirty="0">
                <a:latin typeface="宋体" panose="02010600030101010101" pitchFamily="2" charset="-122"/>
              </a:rPr>
              <a:t>① 从树的根结点</a:t>
            </a:r>
            <a:r>
              <a:rPr lang="en-US" altLang="x-none" b="1" dirty="0"/>
              <a:t>T</a:t>
            </a:r>
            <a:r>
              <a:rPr lang="zh-CN" altLang="en-US" b="1" dirty="0"/>
              <a:t>开始</a:t>
            </a:r>
            <a:r>
              <a:rPr lang="zh-CN" altLang="en-US" b="1" dirty="0">
                <a:latin typeface="宋体" panose="02010600030101010101" pitchFamily="2" charset="-122"/>
              </a:rPr>
              <a:t>，在</a:t>
            </a:r>
            <a:r>
              <a:rPr lang="en-US" altLang="x-none" b="1" dirty="0"/>
              <a:t>T</a:t>
            </a:r>
            <a:r>
              <a:rPr lang="zh-CN" altLang="en-US" b="1" dirty="0"/>
              <a:t>所指向的结点的关键字向量</a:t>
            </a:r>
            <a:r>
              <a:rPr lang="en-US" altLang="x-none" b="1" dirty="0"/>
              <a:t>key[1</a:t>
            </a:r>
            <a:r>
              <a:rPr lang="en-US" altLang="x-none" b="1" dirty="0">
                <a:cs typeface="Times New Roman" panose="02020603050405020304" pitchFamily="2" charset="0"/>
              </a:rPr>
              <a:t>…</a:t>
            </a:r>
            <a:r>
              <a:rPr lang="en-US" altLang="x-none" b="1" dirty="0"/>
              <a:t>keynum]</a:t>
            </a:r>
            <a:r>
              <a:rPr lang="zh-CN" altLang="en-US" b="1" dirty="0"/>
              <a:t>中查找给定值</a:t>
            </a:r>
            <a:r>
              <a:rPr lang="en-US" altLang="x-none" b="1" dirty="0"/>
              <a:t>K(</a:t>
            </a:r>
            <a:r>
              <a:rPr lang="zh-CN" altLang="en-US" b="1" dirty="0"/>
              <a:t>用折半查找</a:t>
            </a:r>
            <a:r>
              <a:rPr lang="en-US" altLang="x-none" b="1" dirty="0"/>
              <a:t>) </a:t>
            </a:r>
            <a:r>
              <a:rPr lang="zh-CN" altLang="en-US" b="1" dirty="0">
                <a:latin typeface="宋体" panose="02010600030101010101" pitchFamily="2" charset="-122"/>
              </a:rPr>
              <a:t>：</a:t>
            </a:r>
            <a:endParaRPr lang="zh-CN" altLang="en-US" b="1" dirty="0">
              <a:latin typeface="宋体" panose="02010600030101010101" pitchFamily="2" charset="-122"/>
            </a:endParaRPr>
          </a:p>
          <a:p>
            <a:pPr marL="355600" lvl="1" indent="0">
              <a:lnSpc>
                <a:spcPct val="110000"/>
              </a:lnSpc>
              <a:buNone/>
            </a:pPr>
            <a:r>
              <a:rPr lang="zh-CN" altLang="en-US" b="1" dirty="0">
                <a:latin typeface="宋体" panose="02010600030101010101" pitchFamily="2" charset="-122"/>
              </a:rPr>
              <a:t>若</a:t>
            </a:r>
            <a:r>
              <a:rPr lang="en-US" altLang="x-none" b="1" dirty="0"/>
              <a:t>key[i]=K(1≤i≤keynum)</a:t>
            </a:r>
            <a:r>
              <a:rPr lang="zh-CN" altLang="en-US" b="1" dirty="0">
                <a:latin typeface="宋体" panose="02010600030101010101" pitchFamily="2" charset="-122"/>
              </a:rPr>
              <a:t>，则查找成功，返回结点及关键字位置；否则，转⑵；</a:t>
            </a:r>
            <a:endParaRPr lang="zh-CN" altLang="en-US" b="1" dirty="0">
              <a:latin typeface="宋体" panose="02010600030101010101" pitchFamily="2" charset="-122"/>
            </a:endParaRPr>
          </a:p>
          <a:p>
            <a:pPr marL="355600" lvl="1" indent="0">
              <a:lnSpc>
                <a:spcPct val="110000"/>
              </a:lnSpc>
              <a:buNone/>
            </a:pPr>
            <a:r>
              <a:rPr lang="zh-CN" altLang="en-US" b="1" dirty="0">
                <a:latin typeface="宋体" panose="02010600030101010101" pitchFamily="2" charset="-122"/>
              </a:rPr>
              <a:t>② 将</a:t>
            </a:r>
            <a:r>
              <a:rPr lang="en-US" altLang="x-none" b="1" dirty="0"/>
              <a:t>K</a:t>
            </a:r>
            <a:r>
              <a:rPr lang="zh-CN" altLang="en-US" b="1" dirty="0"/>
              <a:t>与向量</a:t>
            </a:r>
            <a:r>
              <a:rPr lang="en-US" altLang="x-none" b="1" dirty="0"/>
              <a:t>key[1</a:t>
            </a:r>
            <a:r>
              <a:rPr lang="en-US" altLang="x-none" b="1" dirty="0">
                <a:cs typeface="Times New Roman" panose="02020603050405020304" pitchFamily="2" charset="0"/>
              </a:rPr>
              <a:t>…</a:t>
            </a:r>
            <a:r>
              <a:rPr lang="en-US" altLang="x-none" b="1" dirty="0"/>
              <a:t>keynum]</a:t>
            </a:r>
            <a:r>
              <a:rPr lang="zh-CN" altLang="en-US" b="1" dirty="0"/>
              <a:t>中的各个分量的值进行比较</a:t>
            </a:r>
            <a:r>
              <a:rPr lang="zh-CN" altLang="en-US" b="1" dirty="0">
                <a:latin typeface="宋体" panose="02010600030101010101" pitchFamily="2" charset="-122"/>
              </a:rPr>
              <a:t>，</a:t>
            </a:r>
            <a:r>
              <a:rPr lang="zh-CN" altLang="en-US" b="1" dirty="0"/>
              <a:t>以选定查找的子树</a:t>
            </a:r>
            <a:r>
              <a:rPr lang="zh-CN" altLang="en-US" b="1" dirty="0">
                <a:latin typeface="宋体" panose="02010600030101010101" pitchFamily="2" charset="-122"/>
              </a:rPr>
              <a:t>：</a:t>
            </a:r>
            <a:endParaRPr lang="zh-CN" altLang="en-US" b="1" dirty="0">
              <a:latin typeface="宋体" panose="02010600030101010101" pitchFamily="2" charset="-122"/>
            </a:endParaRPr>
          </a:p>
          <a:p>
            <a:pPr marL="723900" lvl="2" indent="0">
              <a:lnSpc>
                <a:spcPct val="110000"/>
              </a:lnSpc>
              <a:buNone/>
            </a:pPr>
            <a:r>
              <a:rPr lang="zh-CN" altLang="en-US" sz="2800" b="1" dirty="0">
                <a:solidFill>
                  <a:schemeClr val="folHlink"/>
                </a:solidFill>
                <a:latin typeface="宋体" panose="02010600030101010101" pitchFamily="2" charset="-122"/>
              </a:rPr>
              <a:t>◆</a:t>
            </a:r>
            <a:r>
              <a:rPr lang="zh-CN" altLang="en-US" sz="2800" b="1" dirty="0">
                <a:solidFill>
                  <a:schemeClr val="hlink"/>
                </a:solidFill>
              </a:rPr>
              <a:t>  </a:t>
            </a:r>
            <a:r>
              <a:rPr lang="zh-CN" altLang="en-US" sz="2800" b="1" dirty="0">
                <a:latin typeface="宋体" panose="02010600030101010101" pitchFamily="2" charset="-122"/>
              </a:rPr>
              <a:t>若</a:t>
            </a:r>
            <a:r>
              <a:rPr lang="en-US" altLang="x-none" sz="2800" b="1" dirty="0"/>
              <a:t>K&lt;key[1]</a:t>
            </a:r>
            <a:r>
              <a:rPr lang="zh-CN" altLang="en-US" sz="2800" b="1" dirty="0">
                <a:latin typeface="宋体" panose="02010600030101010101" pitchFamily="2" charset="-122"/>
              </a:rPr>
              <a:t>：</a:t>
            </a:r>
            <a:r>
              <a:rPr lang="en-US" altLang="x-none" sz="2800" b="1" dirty="0"/>
              <a:t>T=T-&gt;ptr[0]</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3073" name="文本占位符 689153"/>
          <p:cNvSpPr>
            <a:spLocks noGrp="1"/>
          </p:cNvSpPr>
          <p:nvPr>
            <p:ph idx="1"/>
          </p:nvPr>
        </p:nvSpPr>
        <p:spPr>
          <a:xfrm>
            <a:off x="1676400" y="153988"/>
            <a:ext cx="8812213" cy="6154737"/>
          </a:xfrm>
        </p:spPr>
        <p:txBody>
          <a:bodyPr anchor="t"/>
          <a:p>
            <a:pPr marL="723900" lvl="2" indent="0">
              <a:lnSpc>
                <a:spcPct val="110000"/>
              </a:lnSpc>
              <a:buNone/>
            </a:pPr>
            <a:r>
              <a:rPr lang="zh-CN" altLang="en-US" sz="2800" b="1" dirty="0">
                <a:solidFill>
                  <a:schemeClr val="folHlink"/>
                </a:solidFill>
                <a:latin typeface="宋体" panose="02010600030101010101" pitchFamily="2" charset="-122"/>
              </a:rPr>
              <a:t>◆</a:t>
            </a:r>
            <a:r>
              <a:rPr lang="zh-CN" altLang="en-US" sz="2800" b="1" dirty="0">
                <a:solidFill>
                  <a:schemeClr val="hlink"/>
                </a:solidFill>
              </a:rPr>
              <a:t> </a:t>
            </a:r>
            <a:r>
              <a:rPr lang="zh-CN" altLang="en-US" sz="2800" b="1" dirty="0">
                <a:latin typeface="宋体" panose="02010600030101010101" pitchFamily="2" charset="-122"/>
              </a:rPr>
              <a:t>若</a:t>
            </a:r>
            <a:r>
              <a:rPr lang="en-US" altLang="x-none" sz="2800" b="1" dirty="0"/>
              <a:t>key[i]&lt;K&lt;key[i+1](i=1, 2, </a:t>
            </a:r>
            <a:r>
              <a:rPr lang="en-US" altLang="x-none" sz="2800" b="1" dirty="0">
                <a:cs typeface="Times New Roman" panose="02020603050405020304" pitchFamily="2" charset="0"/>
              </a:rPr>
              <a:t>…</a:t>
            </a:r>
            <a:r>
              <a:rPr lang="en-US" altLang="x-none" sz="2800" b="1" dirty="0"/>
              <a:t>keynum-1)</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723900" lvl="2" indent="0">
              <a:lnSpc>
                <a:spcPct val="110000"/>
              </a:lnSpc>
              <a:buNone/>
            </a:pPr>
            <a:r>
              <a:rPr lang="zh-CN" altLang="en-US" sz="2800" b="1" dirty="0"/>
              <a:t>      </a:t>
            </a:r>
            <a:r>
              <a:rPr lang="en-US" altLang="x-none" sz="2800" b="1" dirty="0"/>
              <a:t>T=T-&gt;ptr[i]</a:t>
            </a:r>
            <a:r>
              <a:rPr lang="zh-CN" altLang="en-US" sz="2800" b="1" dirty="0">
                <a:latin typeface="宋体" panose="02010600030101010101" pitchFamily="2" charset="-122"/>
              </a:rPr>
              <a:t>；</a:t>
            </a:r>
            <a:endParaRPr lang="zh-CN" altLang="en-US" sz="2800" b="1" dirty="0">
              <a:solidFill>
                <a:schemeClr val="hlink"/>
              </a:solidFill>
              <a:latin typeface="宋体" panose="02010600030101010101" pitchFamily="2" charset="-122"/>
            </a:endParaRPr>
          </a:p>
          <a:p>
            <a:pPr marL="723900" lvl="2" indent="0">
              <a:lnSpc>
                <a:spcPct val="110000"/>
              </a:lnSpc>
              <a:buNone/>
            </a:pPr>
            <a:r>
              <a:rPr lang="zh-CN" altLang="en-US" sz="2800" b="1" dirty="0">
                <a:solidFill>
                  <a:schemeClr val="folHlink"/>
                </a:solidFill>
                <a:latin typeface="宋体" panose="02010600030101010101" pitchFamily="2" charset="-122"/>
              </a:rPr>
              <a:t>◆</a:t>
            </a:r>
            <a:r>
              <a:rPr lang="zh-CN" altLang="en-US" sz="2800" b="1" dirty="0">
                <a:solidFill>
                  <a:schemeClr val="hlink"/>
                </a:solidFill>
              </a:rPr>
              <a:t> </a:t>
            </a:r>
            <a:r>
              <a:rPr lang="zh-CN" altLang="en-US" sz="2800" b="1" dirty="0">
                <a:latin typeface="宋体" panose="02010600030101010101" pitchFamily="2" charset="-122"/>
              </a:rPr>
              <a:t>若</a:t>
            </a:r>
            <a:r>
              <a:rPr lang="en-US" altLang="x-none" sz="2800" b="1" dirty="0"/>
              <a:t>K&gt;key[keynum]</a:t>
            </a:r>
            <a:r>
              <a:rPr lang="zh-CN" altLang="en-US" sz="2800" b="1" dirty="0">
                <a:latin typeface="宋体" panose="02010600030101010101" pitchFamily="2" charset="-122"/>
              </a:rPr>
              <a:t>：</a:t>
            </a:r>
            <a:r>
              <a:rPr lang="en-US" altLang="x-none" sz="2800" b="1" dirty="0"/>
              <a:t>T=T-&gt;ptr[keynum]</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355600" lvl="1" indent="0">
              <a:lnSpc>
                <a:spcPct val="110000"/>
              </a:lnSpc>
              <a:buNone/>
            </a:pPr>
            <a:r>
              <a:rPr lang="zh-CN" altLang="en-US" b="1" dirty="0">
                <a:latin typeface="宋体" panose="02010600030101010101" pitchFamily="2" charset="-122"/>
              </a:rPr>
              <a:t>转①，直到</a:t>
            </a:r>
            <a:r>
              <a:rPr lang="en-US" altLang="x-none" b="1" dirty="0"/>
              <a:t>T</a:t>
            </a:r>
            <a:r>
              <a:rPr lang="zh-CN" altLang="en-US" b="1" dirty="0">
                <a:latin typeface="宋体" panose="02010600030101010101" pitchFamily="2" charset="-122"/>
              </a:rPr>
              <a:t>是叶子结点且未找到相等的关键字，则查找失败。</a:t>
            </a:r>
            <a:endParaRPr lang="zh-CN" altLang="en-US" b="1" dirty="0">
              <a:latin typeface="宋体" panose="02010600030101010101" pitchFamily="2" charset="-122"/>
            </a:endParaRPr>
          </a:p>
          <a:p>
            <a:pPr marL="0" indent="0">
              <a:lnSpc>
                <a:spcPct val="110000"/>
              </a:lnSpc>
              <a:buNone/>
            </a:pPr>
            <a:r>
              <a:rPr lang="zh-CN" altLang="en-US" sz="3600" b="1" dirty="0">
                <a:solidFill>
                  <a:schemeClr val="folHlink"/>
                </a:solidFill>
                <a:latin typeface="宋体" panose="02010600030101010101" pitchFamily="2" charset="-122"/>
              </a:rPr>
              <a:t>⑵ </a:t>
            </a:r>
            <a:r>
              <a:rPr lang="zh-CN" altLang="en-US" sz="3600" b="1" dirty="0">
                <a:solidFill>
                  <a:schemeClr val="folHlink"/>
                </a:solidFill>
                <a:ea typeface="楷体_GB2312" pitchFamily="1" charset="-122"/>
              </a:rPr>
              <a:t>算法实现</a:t>
            </a:r>
            <a:endParaRPr lang="zh-CN" altLang="en-US" sz="3600" b="1" dirty="0">
              <a:solidFill>
                <a:schemeClr val="folHlink"/>
              </a:solidFill>
              <a:ea typeface="楷体_GB2312" pitchFamily="1" charset="-122"/>
            </a:endParaRPr>
          </a:p>
          <a:p>
            <a:pPr marL="0" indent="0">
              <a:lnSpc>
                <a:spcPct val="110000"/>
              </a:lnSpc>
              <a:buNone/>
            </a:pPr>
            <a:r>
              <a:rPr lang="en-US" altLang="x-none" sz="2800" b="1" dirty="0"/>
              <a:t>int  BT_search(BTNode *T, KeyType K, BTNode *p)</a:t>
            </a:r>
            <a:endParaRPr lang="en-US" altLang="x-none" sz="2800" b="1" dirty="0"/>
          </a:p>
          <a:p>
            <a:pPr marL="0" indent="0">
              <a:lnSpc>
                <a:spcPct val="110000"/>
              </a:lnSpc>
              <a:buNone/>
            </a:pPr>
            <a:r>
              <a:rPr lang="en-US" altLang="x-none" sz="2800" b="1" dirty="0"/>
              <a:t>    </a:t>
            </a:r>
            <a:r>
              <a:rPr lang="en-US" altLang="x-none" sz="2400" b="1" dirty="0"/>
              <a:t>/*   </a:t>
            </a:r>
            <a:r>
              <a:rPr lang="zh-CN" altLang="en-US" sz="2400" b="1" dirty="0"/>
              <a:t>在</a:t>
            </a:r>
            <a:r>
              <a:rPr lang="en-US" altLang="x-none" sz="2400" b="1" dirty="0"/>
              <a:t>B_</a:t>
            </a:r>
            <a:r>
              <a:rPr lang="zh-CN" altLang="en-US" sz="2400" b="1" dirty="0"/>
              <a:t>树中查找关键字</a:t>
            </a:r>
            <a:r>
              <a:rPr lang="en-US" altLang="x-none" sz="2400" b="1" dirty="0"/>
              <a:t>K, </a:t>
            </a:r>
            <a:r>
              <a:rPr lang="zh-CN" altLang="en-US" sz="2400" b="1" dirty="0"/>
              <a:t>查找成功返回在结点中的位置   *</a:t>
            </a:r>
            <a:r>
              <a:rPr lang="en-US" altLang="x-none" sz="2400" b="1" dirty="0"/>
              <a:t>/</a:t>
            </a:r>
            <a:endParaRPr lang="en-US" altLang="x-none" sz="2400" b="1" dirty="0"/>
          </a:p>
          <a:p>
            <a:pPr marL="0" indent="0">
              <a:lnSpc>
                <a:spcPct val="110000"/>
              </a:lnSpc>
              <a:buNone/>
            </a:pPr>
            <a:r>
              <a:rPr lang="en-US" altLang="x-none" sz="2400" b="1" dirty="0"/>
              <a:t>    /*   </a:t>
            </a:r>
            <a:r>
              <a:rPr lang="zh-CN" altLang="en-US" sz="2400" b="1" dirty="0"/>
              <a:t>及结点指针</a:t>
            </a:r>
            <a:r>
              <a:rPr lang="en-US" altLang="x-none" sz="2400" b="1" dirty="0"/>
              <a:t>p; </a:t>
            </a:r>
            <a:r>
              <a:rPr lang="zh-CN" altLang="en-US" sz="2400" b="1" dirty="0"/>
              <a:t>否则返回</a:t>
            </a:r>
            <a:r>
              <a:rPr lang="en-US" altLang="x-none" sz="2400" b="1" dirty="0"/>
              <a:t>0</a:t>
            </a:r>
            <a:r>
              <a:rPr lang="zh-CN" altLang="en-US" sz="2400" b="1" dirty="0"/>
              <a:t>及最后一个结点指针</a:t>
            </a:r>
            <a:r>
              <a:rPr lang="zh-CN" altLang="en-US" sz="2400" b="1" dirty="0">
                <a:latin typeface="宋体" panose="02010600030101010101" pitchFamily="2" charset="-122"/>
              </a:rPr>
              <a:t>  </a:t>
            </a:r>
            <a:r>
              <a:rPr lang="zh-CN" altLang="en-US" sz="2400" b="1" dirty="0"/>
              <a:t>*</a:t>
            </a:r>
            <a:r>
              <a:rPr lang="en-US" altLang="x-none" sz="2400" b="1" dirty="0"/>
              <a:t>/</a:t>
            </a:r>
            <a:endParaRPr lang="en-US" altLang="x-none" sz="2400" b="1" dirty="0"/>
          </a:p>
          <a:p>
            <a:pPr marL="355600" lvl="1" indent="0">
              <a:lnSpc>
                <a:spcPct val="110000"/>
              </a:lnSpc>
              <a:buNone/>
            </a:pPr>
            <a:r>
              <a:rPr lang="en-US" altLang="x-none" b="1" dirty="0"/>
              <a:t>{   BTNode *q ; int n ;</a:t>
            </a:r>
            <a:endParaRPr lang="en-US" altLang="x-none" b="1" dirty="0"/>
          </a:p>
          <a:p>
            <a:pPr marL="723900" lvl="2" indent="0">
              <a:lnSpc>
                <a:spcPct val="110000"/>
              </a:lnSpc>
              <a:buNone/>
            </a:pPr>
            <a:r>
              <a:rPr lang="en-US" altLang="x-none" sz="2800" b="1" dirty="0"/>
              <a:t>p=q=T ;</a:t>
            </a:r>
            <a:endParaRPr lang="en-US" altLang="x-none" sz="2800" b="1"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4097" name="文本占位符 690177"/>
          <p:cNvSpPr>
            <a:spLocks noGrp="1"/>
          </p:cNvSpPr>
          <p:nvPr>
            <p:ph idx="1"/>
          </p:nvPr>
        </p:nvSpPr>
        <p:spPr>
          <a:xfrm>
            <a:off x="1676400" y="152400"/>
            <a:ext cx="8812213" cy="6084888"/>
          </a:xfrm>
        </p:spPr>
        <p:txBody>
          <a:bodyPr anchor="t"/>
          <a:p>
            <a:pPr marL="723900" lvl="2" indent="0">
              <a:lnSpc>
                <a:spcPct val="110000"/>
              </a:lnSpc>
              <a:spcBef>
                <a:spcPct val="10000"/>
              </a:spcBef>
              <a:buNone/>
            </a:pPr>
            <a:r>
              <a:rPr lang="en-US" altLang="x-none" sz="2800" b="1" dirty="0"/>
              <a:t>while  (q!=NULL) </a:t>
            </a:r>
            <a:endParaRPr lang="en-US" altLang="x-none" sz="2800" b="1" dirty="0"/>
          </a:p>
          <a:p>
            <a:pPr marL="1079500" lvl="3" indent="0">
              <a:lnSpc>
                <a:spcPct val="110000"/>
              </a:lnSpc>
              <a:spcBef>
                <a:spcPct val="10000"/>
              </a:spcBef>
              <a:buNone/>
            </a:pPr>
            <a:r>
              <a:rPr lang="en-US" altLang="x-none" sz="2800" b="1" dirty="0"/>
              <a:t>{  p=q ; q-&gt;key[0]=K ;      </a:t>
            </a:r>
            <a:r>
              <a:rPr lang="en-US" altLang="x-none" sz="2400" b="1" dirty="0"/>
              <a:t>/*   </a:t>
            </a:r>
            <a:r>
              <a:rPr lang="zh-CN" altLang="en-US" sz="2400" b="1" dirty="0"/>
              <a:t>设置查找哨兵   *</a:t>
            </a:r>
            <a:r>
              <a:rPr lang="en-US" altLang="x-none" sz="2400" b="1" dirty="0"/>
              <a:t>/</a:t>
            </a:r>
            <a:endParaRPr lang="en-US" altLang="x-none" sz="2400" b="1" dirty="0"/>
          </a:p>
          <a:p>
            <a:pPr marL="1435100" lvl="4" indent="0">
              <a:lnSpc>
                <a:spcPct val="110000"/>
              </a:lnSpc>
              <a:spcBef>
                <a:spcPct val="10000"/>
              </a:spcBef>
              <a:buNone/>
            </a:pPr>
            <a:r>
              <a:rPr lang="en-US" altLang="x-none" sz="2800" b="1" dirty="0"/>
              <a:t>for (n=q-&gt;keynum ; K&lt;q-&gt;key[n] ; n--)</a:t>
            </a:r>
            <a:endParaRPr lang="en-US" altLang="x-none" sz="2800" b="1" dirty="0"/>
          </a:p>
          <a:p>
            <a:pPr marL="1435100" lvl="4" indent="0">
              <a:lnSpc>
                <a:spcPct val="110000"/>
              </a:lnSpc>
              <a:spcBef>
                <a:spcPct val="10000"/>
              </a:spcBef>
              <a:buNone/>
            </a:pPr>
            <a:r>
              <a:rPr lang="en-US" altLang="x-none" sz="2800" b="1" dirty="0"/>
              <a:t>     if (n&gt;0&amp;&amp;EQ(q-&gt;key[n], K) )    return n ;    </a:t>
            </a:r>
            <a:endParaRPr lang="en-US" altLang="x-none" sz="2800" b="1" dirty="0"/>
          </a:p>
          <a:p>
            <a:pPr marL="1435100" lvl="4" indent="0">
              <a:lnSpc>
                <a:spcPct val="110000"/>
              </a:lnSpc>
              <a:spcBef>
                <a:spcPct val="10000"/>
              </a:spcBef>
              <a:buNone/>
            </a:pPr>
            <a:r>
              <a:rPr lang="en-US" altLang="x-none" sz="2800" b="1" dirty="0"/>
              <a:t>q=q-&gt;ptr[n] ; </a:t>
            </a:r>
            <a:endParaRPr lang="en-US" altLang="x-none" sz="2800" b="1" dirty="0"/>
          </a:p>
          <a:p>
            <a:pPr marL="1079500" lvl="3" indent="0">
              <a:lnSpc>
                <a:spcPct val="110000"/>
              </a:lnSpc>
              <a:spcBef>
                <a:spcPct val="10000"/>
              </a:spcBef>
              <a:buNone/>
            </a:pPr>
            <a:r>
              <a:rPr lang="en-US" altLang="x-none" sz="2800" b="1" dirty="0"/>
              <a:t>}</a:t>
            </a:r>
            <a:endParaRPr lang="en-US" altLang="x-none" sz="2800" b="1" dirty="0"/>
          </a:p>
          <a:p>
            <a:pPr marL="723900" lvl="2" indent="0">
              <a:lnSpc>
                <a:spcPct val="110000"/>
              </a:lnSpc>
              <a:spcBef>
                <a:spcPct val="10000"/>
              </a:spcBef>
              <a:buNone/>
            </a:pPr>
            <a:r>
              <a:rPr lang="en-US" altLang="x-none" sz="2800" b="1" dirty="0"/>
              <a:t>return 0 ;</a:t>
            </a:r>
            <a:endParaRPr lang="en-US" altLang="x-none" sz="2800" b="1" dirty="0"/>
          </a:p>
          <a:p>
            <a:pPr marL="355600" lvl="1" indent="0">
              <a:lnSpc>
                <a:spcPct val="110000"/>
              </a:lnSpc>
              <a:spcBef>
                <a:spcPct val="10000"/>
              </a:spcBef>
              <a:buNone/>
            </a:pPr>
            <a:r>
              <a:rPr lang="en-US" altLang="x-none" b="1" dirty="0"/>
              <a:t>} </a:t>
            </a:r>
            <a:endParaRPr lang="en-US" altLang="x-none" b="1" dirty="0"/>
          </a:p>
          <a:p>
            <a:pPr marL="0" indent="0">
              <a:lnSpc>
                <a:spcPct val="110000"/>
              </a:lnSpc>
              <a:buNone/>
            </a:pPr>
            <a:r>
              <a:rPr lang="en-US" altLang="x-none" sz="3600" b="1" dirty="0">
                <a:solidFill>
                  <a:schemeClr val="folHlink"/>
                </a:solidFill>
                <a:latin typeface="宋体" panose="02010600030101010101" pitchFamily="2" charset="-122"/>
              </a:rPr>
              <a:t>⑶ </a:t>
            </a:r>
            <a:r>
              <a:rPr lang="zh-CN" altLang="en-US" sz="3600" b="1" dirty="0">
                <a:solidFill>
                  <a:schemeClr val="folHlink"/>
                </a:solidFill>
                <a:ea typeface="楷体_GB2312" pitchFamily="1" charset="-122"/>
              </a:rPr>
              <a:t>算法分析</a:t>
            </a:r>
            <a:endParaRPr lang="zh-CN" altLang="en-US" sz="3600" b="1" dirty="0">
              <a:solidFill>
                <a:schemeClr val="folHlink"/>
              </a:solidFill>
              <a:ea typeface="楷体_GB2312" pitchFamily="1" charset="-122"/>
            </a:endParaRPr>
          </a:p>
          <a:p>
            <a:pPr marL="0" indent="0">
              <a:lnSpc>
                <a:spcPct val="110000"/>
              </a:lnSpc>
              <a:buNone/>
            </a:pPr>
            <a:r>
              <a:rPr lang="zh-CN" altLang="en-US" b="1" dirty="0"/>
              <a:t>        </a:t>
            </a:r>
            <a:r>
              <a:rPr lang="zh-CN" altLang="en-US" sz="2800" b="1" dirty="0"/>
              <a:t>在</a:t>
            </a:r>
            <a:r>
              <a:rPr lang="en-US" altLang="x-none" sz="2800" b="1" dirty="0"/>
              <a:t>B_</a:t>
            </a:r>
            <a:r>
              <a:rPr lang="zh-CN" altLang="en-US" sz="2800" b="1" dirty="0"/>
              <a:t>树上的查找有两中基本操作</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3556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t>在</a:t>
            </a:r>
            <a:r>
              <a:rPr lang="en-US" altLang="x-none" b="1" dirty="0"/>
              <a:t>B_</a:t>
            </a:r>
            <a:r>
              <a:rPr lang="zh-CN" altLang="en-US" b="1" dirty="0"/>
              <a:t>树上查找结点</a:t>
            </a:r>
            <a:r>
              <a:rPr lang="en-US" altLang="x-none" b="1" dirty="0"/>
              <a:t>(</a:t>
            </a:r>
            <a:r>
              <a:rPr lang="zh-CN" altLang="en-US" b="1" dirty="0"/>
              <a:t>查找算法中没有体现</a:t>
            </a:r>
            <a:r>
              <a:rPr lang="en-US" altLang="x-none" b="1" dirty="0"/>
              <a:t>)</a:t>
            </a:r>
            <a:r>
              <a:rPr lang="zh-CN" altLang="en-US" b="1" dirty="0">
                <a:latin typeface="宋体" panose="02010600030101010101" pitchFamily="2" charset="-122"/>
              </a:rPr>
              <a:t>；</a:t>
            </a:r>
            <a:endParaRPr lang="zh-CN" altLang="en-US" b="1" dirty="0">
              <a:latin typeface="宋体" panose="02010600030101010101" pitchFamily="2"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21" name="文本占位符 691201"/>
          <p:cNvSpPr>
            <a:spLocks noGrp="1"/>
          </p:cNvSpPr>
          <p:nvPr>
            <p:ph idx="1"/>
          </p:nvPr>
        </p:nvSpPr>
        <p:spPr>
          <a:xfrm>
            <a:off x="1676400" y="152400"/>
            <a:ext cx="8812213" cy="4932363"/>
          </a:xfrm>
        </p:spPr>
        <p:txBody>
          <a:bodyPr anchor="t"/>
          <a:p>
            <a:pPr marL="4445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t>在结点中查找关键字</a:t>
            </a:r>
            <a:r>
              <a:rPr lang="zh-CN" altLang="en-US" b="1" dirty="0">
                <a:latin typeface="宋体" panose="02010600030101010101" pitchFamily="2" charset="-122"/>
              </a:rPr>
              <a:t>：在磁盘上找到指针</a:t>
            </a:r>
            <a:r>
              <a:rPr lang="en-US" altLang="x-none" b="1" dirty="0"/>
              <a:t>ptr</a:t>
            </a:r>
            <a:r>
              <a:rPr lang="zh-CN" altLang="en-US" b="1" dirty="0"/>
              <a:t>所指向的结点后</a:t>
            </a:r>
            <a:r>
              <a:rPr lang="zh-CN" altLang="en-US" b="1" dirty="0">
                <a:latin typeface="宋体" panose="02010600030101010101" pitchFamily="2" charset="-122"/>
              </a:rPr>
              <a:t>，</a:t>
            </a:r>
            <a:r>
              <a:rPr lang="zh-CN" altLang="en-US" b="1" dirty="0"/>
              <a:t>将结点信息读入内存</a:t>
            </a:r>
            <a:r>
              <a:rPr lang="zh-CN" altLang="en-US" b="1" dirty="0">
                <a:latin typeface="宋体" panose="02010600030101010101" pitchFamily="2" charset="-122"/>
              </a:rPr>
              <a:t>后</a:t>
            </a:r>
            <a:r>
              <a:rPr lang="zh-CN" altLang="en-US" b="1" dirty="0"/>
              <a:t>再查找</a:t>
            </a:r>
            <a:r>
              <a:rPr lang="zh-CN" altLang="en-US" b="1" dirty="0">
                <a:latin typeface="宋体" panose="02010600030101010101" pitchFamily="2" charset="-122"/>
              </a:rPr>
              <a:t>。因此，磁盘上的查找次数</a:t>
            </a:r>
            <a:r>
              <a:rPr lang="en-US" altLang="x-none" b="1" dirty="0"/>
              <a:t>(</a:t>
            </a:r>
            <a:r>
              <a:rPr lang="zh-CN" altLang="en-US" b="1" dirty="0"/>
              <a:t>待查找的记录关键字在</a:t>
            </a:r>
            <a:r>
              <a:rPr lang="en-US" altLang="x-none" b="1" dirty="0"/>
              <a:t>B_</a:t>
            </a:r>
            <a:r>
              <a:rPr lang="zh-CN" altLang="en-US" b="1" dirty="0"/>
              <a:t>树上的层次数</a:t>
            </a:r>
            <a:r>
              <a:rPr lang="en-US" altLang="x-none" b="1" dirty="0"/>
              <a:t>)</a:t>
            </a:r>
            <a:r>
              <a:rPr lang="zh-CN" altLang="en-US" b="1" dirty="0"/>
              <a:t>是决定</a:t>
            </a:r>
            <a:r>
              <a:rPr lang="en-US" altLang="x-none" b="1" dirty="0"/>
              <a:t>B_</a:t>
            </a:r>
            <a:r>
              <a:rPr lang="zh-CN" altLang="en-US" b="1" dirty="0"/>
              <a:t>树查找效率的首要因素</a:t>
            </a:r>
            <a:r>
              <a:rPr lang="zh-CN" altLang="en-US" b="1" dirty="0">
                <a:latin typeface="宋体" panose="02010600030101010101" pitchFamily="2" charset="-122"/>
              </a:rPr>
              <a:t>。</a:t>
            </a:r>
            <a:endParaRPr lang="zh-CN" altLang="en-US" b="1" dirty="0"/>
          </a:p>
          <a:p>
            <a:pPr marL="0" indent="0">
              <a:lnSpc>
                <a:spcPct val="110000"/>
              </a:lnSpc>
              <a:buNone/>
            </a:pPr>
            <a:r>
              <a:rPr lang="zh-CN" altLang="en-US" sz="2800" b="1" dirty="0"/>
              <a:t>       根据</a:t>
            </a:r>
            <a:r>
              <a:rPr lang="en-US" altLang="x-none" sz="2800" b="1" dirty="0"/>
              <a:t>m</a:t>
            </a:r>
            <a:r>
              <a:rPr lang="zh-CN" altLang="en-US" sz="2800" b="1" dirty="0"/>
              <a:t>阶</a:t>
            </a:r>
            <a:r>
              <a:rPr lang="en-US" altLang="x-none" sz="2800" b="1" dirty="0"/>
              <a:t>B_</a:t>
            </a:r>
            <a:r>
              <a:rPr lang="zh-CN" altLang="en-US" sz="2800" b="1" dirty="0"/>
              <a:t>树的定义</a:t>
            </a:r>
            <a:r>
              <a:rPr lang="zh-CN" altLang="en-US" sz="2800" b="1" dirty="0">
                <a:latin typeface="宋体" panose="02010600030101010101" pitchFamily="2" charset="-122"/>
              </a:rPr>
              <a:t>，第一层上至少有</a:t>
            </a:r>
            <a:r>
              <a:rPr lang="en-US" altLang="x-none" sz="2800" b="1" dirty="0"/>
              <a:t>1</a:t>
            </a:r>
            <a:r>
              <a:rPr lang="zh-CN" altLang="en-US" sz="2800" b="1" dirty="0">
                <a:latin typeface="宋体" panose="02010600030101010101" pitchFamily="2" charset="-122"/>
              </a:rPr>
              <a:t>个结点，第二层上至少有</a:t>
            </a:r>
            <a:r>
              <a:rPr lang="en-US" altLang="x-none" sz="2800" b="1" dirty="0"/>
              <a:t>2</a:t>
            </a:r>
            <a:r>
              <a:rPr lang="zh-CN" altLang="en-US" sz="2800" b="1" dirty="0">
                <a:latin typeface="宋体" panose="02010600030101010101" pitchFamily="2" charset="-122"/>
              </a:rPr>
              <a:t>个结点；除根结点外，所有非终端结点至少有</a:t>
            </a:r>
            <a:r>
              <a:rPr lang="zh-CN" altLang="en-US" sz="2800" b="1" dirty="0">
                <a:latin typeface="宋体" panose="02010600030101010101" pitchFamily="2" charset="-122"/>
                <a:sym typeface="Symbol" panose="05050102010706020507" pitchFamily="2" charset="2"/>
              </a:rPr>
              <a:t></a:t>
            </a:r>
            <a:r>
              <a:rPr lang="en-US" altLang="x-none" sz="2800" b="1" dirty="0"/>
              <a:t>m/2</a:t>
            </a:r>
            <a:r>
              <a:rPr lang="en-US" altLang="x-none" sz="2800" b="1" dirty="0">
                <a:sym typeface="Symbol" panose="05050102010706020507" pitchFamily="2" charset="2"/>
              </a:rPr>
              <a:t></a:t>
            </a:r>
            <a:r>
              <a:rPr lang="zh-CN" altLang="en-US" sz="2800" b="1" dirty="0">
                <a:latin typeface="宋体" panose="02010600030101010101" pitchFamily="2" charset="-122"/>
              </a:rPr>
              <a:t>棵子树，</a:t>
            </a:r>
            <a:r>
              <a:rPr lang="en-US" altLang="x-none" sz="2800" b="1" dirty="0">
                <a:cs typeface="Times New Roman" panose="02020603050405020304" pitchFamily="2" charset="0"/>
              </a:rPr>
              <a:t>…</a:t>
            </a:r>
            <a:r>
              <a:rPr lang="zh-CN" altLang="en-US" sz="2800" b="1" dirty="0">
                <a:latin typeface="宋体" panose="02010600030101010101" pitchFamily="2" charset="-122"/>
              </a:rPr>
              <a:t>，第</a:t>
            </a:r>
            <a:r>
              <a:rPr lang="en-US" altLang="x-none" sz="2800" b="1" dirty="0"/>
              <a:t>h</a:t>
            </a:r>
            <a:r>
              <a:rPr lang="zh-CN" altLang="en-US" sz="2800" b="1" dirty="0">
                <a:latin typeface="宋体" panose="02010600030101010101" pitchFamily="2" charset="-122"/>
              </a:rPr>
              <a:t>层上至少有</a:t>
            </a:r>
            <a:r>
              <a:rPr lang="zh-CN" altLang="en-US" sz="2800" b="1" dirty="0">
                <a:latin typeface="宋体" panose="02010600030101010101" pitchFamily="2" charset="-122"/>
                <a:sym typeface="Symbol" panose="05050102010706020507" pitchFamily="2" charset="2"/>
              </a:rPr>
              <a:t></a:t>
            </a:r>
            <a:r>
              <a:rPr lang="en-US" altLang="x-none" sz="2800" b="1" dirty="0"/>
              <a:t>m/2</a:t>
            </a:r>
            <a:r>
              <a:rPr lang="en-US" altLang="x-none" sz="2800" b="1" dirty="0">
                <a:latin typeface="宋体" panose="02010600030101010101" pitchFamily="2" charset="-122"/>
                <a:sym typeface="Symbol" panose="05050102010706020507" pitchFamily="2" charset="2"/>
              </a:rPr>
              <a:t></a:t>
            </a:r>
            <a:r>
              <a:rPr lang="en-US" altLang="x-none" sz="2800" b="1" baseline="28000" dirty="0"/>
              <a:t>h-2</a:t>
            </a:r>
            <a:r>
              <a:rPr lang="zh-CN" altLang="en-US" sz="2800" b="1" dirty="0">
                <a:latin typeface="宋体" panose="02010600030101010101" pitchFamily="2" charset="-122"/>
              </a:rPr>
              <a:t>个结点。在这些结点中：根结点至少包含</a:t>
            </a:r>
            <a:r>
              <a:rPr lang="en-US" altLang="x-none" sz="2800" b="1" dirty="0"/>
              <a:t>1</a:t>
            </a:r>
            <a:r>
              <a:rPr lang="zh-CN" altLang="en-US" sz="2800" b="1" dirty="0">
                <a:latin typeface="宋体" panose="02010600030101010101" pitchFamily="2" charset="-122"/>
              </a:rPr>
              <a:t>个关键字，其它结点至少包含</a:t>
            </a:r>
            <a:r>
              <a:rPr lang="zh-CN" altLang="en-US" sz="2800" b="1" dirty="0">
                <a:latin typeface="宋体" panose="02010600030101010101" pitchFamily="2" charset="-122"/>
                <a:sym typeface="Symbol" panose="05050102010706020507" pitchFamily="2" charset="2"/>
              </a:rPr>
              <a:t></a:t>
            </a:r>
            <a:r>
              <a:rPr lang="en-US" altLang="x-none" sz="2800" b="1" dirty="0"/>
              <a:t>m/2</a:t>
            </a:r>
            <a:r>
              <a:rPr lang="en-US" altLang="x-none" sz="2800" b="1" dirty="0">
                <a:latin typeface="宋体" panose="02010600030101010101" pitchFamily="2" charset="-122"/>
                <a:sym typeface="Symbol" panose="05050102010706020507" pitchFamily="2" charset="2"/>
              </a:rPr>
              <a:t></a:t>
            </a:r>
            <a:r>
              <a:rPr lang="en-US" altLang="x-none" sz="2800" b="1" dirty="0"/>
              <a:t>-1</a:t>
            </a:r>
            <a:r>
              <a:rPr lang="zh-CN" altLang="en-US" sz="2800" b="1" dirty="0">
                <a:latin typeface="宋体" panose="02010600030101010101" pitchFamily="2" charset="-122"/>
              </a:rPr>
              <a:t>个关键字，设</a:t>
            </a:r>
            <a:r>
              <a:rPr lang="en-US" altLang="x-none" sz="2800" b="1" dirty="0"/>
              <a:t>s=</a:t>
            </a:r>
            <a:r>
              <a:rPr lang="en-US" altLang="x-none" sz="2800" b="1" dirty="0">
                <a:sym typeface="Symbol" panose="05050102010706020507" pitchFamily="2" charset="2"/>
              </a:rPr>
              <a:t></a:t>
            </a:r>
            <a:r>
              <a:rPr lang="en-US" altLang="x-none" sz="2800" b="1" dirty="0"/>
              <a:t>m/2</a:t>
            </a:r>
            <a:r>
              <a:rPr lang="en-US" altLang="x-none" sz="2800" b="1" dirty="0">
                <a:sym typeface="Symbol" panose="05050102010706020507" pitchFamily="2" charset="2"/>
              </a:rPr>
              <a:t></a:t>
            </a:r>
            <a:r>
              <a:rPr lang="zh-CN" altLang="en-US" sz="2800" b="1" dirty="0">
                <a:latin typeface="宋体" panose="02010600030101010101" pitchFamily="2" charset="-122"/>
              </a:rPr>
              <a:t>，则总的关键字数目</a:t>
            </a:r>
            <a:r>
              <a:rPr lang="en-US" altLang="x-none" sz="2800" b="1" dirty="0"/>
              <a:t>n</a:t>
            </a:r>
            <a:r>
              <a:rPr lang="zh-CN" altLang="en-US" sz="2800" b="1" dirty="0">
                <a:latin typeface="宋体" panose="02010600030101010101" pitchFamily="2" charset="-122"/>
              </a:rPr>
              <a:t>满足：</a:t>
            </a:r>
            <a:endParaRPr lang="zh-CN" altLang="en-US" sz="2800" b="1" dirty="0">
              <a:latin typeface="宋体" panose="02010600030101010101" pitchFamily="2" charset="-122"/>
            </a:endParaRPr>
          </a:p>
        </p:txBody>
      </p:sp>
      <p:grpSp>
        <p:nvGrpSpPr>
          <p:cNvPr id="645122" name="组合 691202"/>
          <p:cNvGrpSpPr/>
          <p:nvPr/>
        </p:nvGrpSpPr>
        <p:grpSpPr>
          <a:xfrm>
            <a:off x="2811463" y="5080000"/>
            <a:ext cx="5799137" cy="869950"/>
            <a:chOff x="0" y="0"/>
            <a:chExt cx="3653" cy="548"/>
          </a:xfrm>
        </p:grpSpPr>
        <p:sp>
          <p:nvSpPr>
            <p:cNvPr id="645123" name="矩形 691203"/>
            <p:cNvSpPr/>
            <p:nvPr/>
          </p:nvSpPr>
          <p:spPr>
            <a:xfrm>
              <a:off x="0" y="104"/>
              <a:ext cx="1738" cy="336"/>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n≧1+(s-1)∑ 2s</a:t>
              </a:r>
              <a:r>
                <a:rPr lang="en-US" altLang="x-none" sz="2800" b="1" baseline="30000"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p:txBody>
        </p:sp>
        <p:sp>
          <p:nvSpPr>
            <p:cNvPr id="645124" name="矩形 691204"/>
            <p:cNvSpPr/>
            <p:nvPr/>
          </p:nvSpPr>
          <p:spPr>
            <a:xfrm>
              <a:off x="1018" y="344"/>
              <a:ext cx="363" cy="204"/>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i=2</a:t>
              </a:r>
              <a:endParaRPr lang="en-US" altLang="x-none" sz="2400" b="1" dirty="0">
                <a:latin typeface="Times New Roman" panose="02020603050405020304" pitchFamily="2" charset="0"/>
                <a:ea typeface="宋体" panose="02010600030101010101" pitchFamily="2" charset="-122"/>
              </a:endParaRPr>
            </a:p>
          </p:txBody>
        </p:sp>
        <p:sp>
          <p:nvSpPr>
            <p:cNvPr id="645125" name="矩形 691205"/>
            <p:cNvSpPr/>
            <p:nvPr/>
          </p:nvSpPr>
          <p:spPr>
            <a:xfrm>
              <a:off x="1066" y="0"/>
              <a:ext cx="182" cy="204"/>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h</a:t>
              </a:r>
              <a:endParaRPr lang="en-US" altLang="x-none" sz="2400" b="1" dirty="0">
                <a:latin typeface="Times New Roman" panose="02020603050405020304" pitchFamily="2" charset="0"/>
                <a:ea typeface="宋体" panose="02010600030101010101" pitchFamily="2" charset="-122"/>
              </a:endParaRPr>
            </a:p>
          </p:txBody>
        </p:sp>
        <p:sp>
          <p:nvSpPr>
            <p:cNvPr id="645126" name="矩形 691206"/>
            <p:cNvSpPr/>
            <p:nvPr/>
          </p:nvSpPr>
          <p:spPr>
            <a:xfrm>
              <a:off x="2882" y="168"/>
              <a:ext cx="771" cy="249"/>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=2s</a:t>
              </a:r>
              <a:r>
                <a:rPr lang="en-US" altLang="x-none" sz="2800" b="1" baseline="30000" dirty="0">
                  <a:latin typeface="Times New Roman" panose="02020603050405020304" pitchFamily="2" charset="0"/>
                  <a:ea typeface="宋体" panose="02010600030101010101" pitchFamily="2" charset="-122"/>
                </a:rPr>
                <a:t>h-1</a:t>
              </a:r>
              <a:r>
                <a:rPr lang="en-US" altLang="x-none" sz="2800" b="1" dirty="0">
                  <a:latin typeface="Times New Roman" panose="02020603050405020304" pitchFamily="2" charset="0"/>
                  <a:ea typeface="宋体" panose="02010600030101010101" pitchFamily="2" charset="-122"/>
                </a:rPr>
                <a:t>-1</a:t>
              </a:r>
              <a:endParaRPr lang="en-US" altLang="x-none" sz="2800" b="1" dirty="0">
                <a:latin typeface="Times New Roman" panose="02020603050405020304" pitchFamily="2" charset="0"/>
                <a:ea typeface="宋体" panose="02010600030101010101" pitchFamily="2" charset="-122"/>
              </a:endParaRPr>
            </a:p>
          </p:txBody>
        </p:sp>
        <p:grpSp>
          <p:nvGrpSpPr>
            <p:cNvPr id="645127" name="组合 691207"/>
            <p:cNvGrpSpPr/>
            <p:nvPr/>
          </p:nvGrpSpPr>
          <p:grpSpPr>
            <a:xfrm>
              <a:off x="1690" y="40"/>
              <a:ext cx="1189" cy="505"/>
              <a:chOff x="0" y="0"/>
              <a:chExt cx="1189" cy="505"/>
            </a:xfrm>
          </p:grpSpPr>
          <p:sp>
            <p:nvSpPr>
              <p:cNvPr id="645128" name="矩形 691208"/>
              <p:cNvSpPr/>
              <p:nvPr/>
            </p:nvSpPr>
            <p:spPr>
              <a:xfrm>
                <a:off x="702" y="256"/>
                <a:ext cx="340" cy="249"/>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s-1</a:t>
                </a:r>
                <a:endParaRPr lang="en-US" altLang="x-none" sz="2800" b="1" dirty="0">
                  <a:latin typeface="Times New Roman" panose="02020603050405020304" pitchFamily="2" charset="0"/>
                  <a:ea typeface="宋体" panose="02010600030101010101" pitchFamily="2" charset="-122"/>
                </a:endParaRPr>
              </a:p>
            </p:txBody>
          </p:sp>
          <p:sp>
            <p:nvSpPr>
              <p:cNvPr id="645129" name="矩形 691209"/>
              <p:cNvSpPr/>
              <p:nvPr/>
            </p:nvSpPr>
            <p:spPr>
              <a:xfrm>
                <a:off x="599" y="0"/>
                <a:ext cx="521" cy="249"/>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s</a:t>
                </a:r>
                <a:r>
                  <a:rPr lang="en-US" altLang="x-none" sz="2800" b="1" baseline="30000" dirty="0">
                    <a:latin typeface="Times New Roman" panose="02020603050405020304" pitchFamily="2" charset="0"/>
                    <a:ea typeface="宋体" panose="02010600030101010101" pitchFamily="2" charset="-122"/>
                  </a:rPr>
                  <a:t>h-1</a:t>
                </a:r>
                <a:r>
                  <a:rPr lang="en-US" altLang="x-none" sz="2800" b="1" dirty="0">
                    <a:latin typeface="Times New Roman" panose="02020603050405020304" pitchFamily="2" charset="0"/>
                    <a:ea typeface="宋体" panose="02010600030101010101" pitchFamily="2" charset="-122"/>
                  </a:rPr>
                  <a:t>-1</a:t>
                </a:r>
                <a:endParaRPr lang="en-US" altLang="x-none" sz="2800" b="1" dirty="0">
                  <a:latin typeface="Times New Roman" panose="02020603050405020304" pitchFamily="2" charset="0"/>
                  <a:ea typeface="宋体" panose="02010600030101010101" pitchFamily="2" charset="-122"/>
                </a:endParaRPr>
              </a:p>
            </p:txBody>
          </p:sp>
          <p:sp>
            <p:nvSpPr>
              <p:cNvPr id="645130" name="直接连接符 691210"/>
              <p:cNvSpPr/>
              <p:nvPr/>
            </p:nvSpPr>
            <p:spPr>
              <a:xfrm>
                <a:off x="600" y="240"/>
                <a:ext cx="589" cy="0"/>
              </a:xfrm>
              <a:prstGeom prst="line">
                <a:avLst/>
              </a:prstGeom>
              <a:ln w="9525" cap="flat" cmpd="sng">
                <a:solidFill>
                  <a:schemeClr val="tx1"/>
                </a:solidFill>
                <a:prstDash val="solid"/>
                <a:round/>
                <a:headEnd type="none" w="med" len="med"/>
                <a:tailEnd type="none" w="med" len="med"/>
              </a:ln>
            </p:spPr>
          </p:sp>
          <p:sp>
            <p:nvSpPr>
              <p:cNvPr id="645131" name="矩形 691211"/>
              <p:cNvSpPr/>
              <p:nvPr/>
            </p:nvSpPr>
            <p:spPr>
              <a:xfrm>
                <a:off x="0" y="104"/>
                <a:ext cx="499" cy="227"/>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2(s-1)</a:t>
                </a:r>
                <a:endParaRPr lang="en-US" altLang="x-none" sz="2800" b="1" dirty="0">
                  <a:latin typeface="Times New Roman" panose="02020603050405020304" pitchFamily="2" charset="0"/>
                  <a:ea typeface="宋体" panose="02010600030101010101" pitchFamily="2" charset="-122"/>
                </a:endParaRPr>
              </a:p>
            </p:txBody>
          </p:sp>
        </p:gr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6145" name="矩形 692225"/>
          <p:cNvSpPr/>
          <p:nvPr/>
        </p:nvSpPr>
        <p:spPr>
          <a:xfrm>
            <a:off x="1676400" y="188913"/>
            <a:ext cx="8812213" cy="2160587"/>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因此有</a:t>
            </a:r>
            <a:r>
              <a:rPr lang="zh-CN" altLang="en-US"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h≦1+ ㏒</a:t>
            </a:r>
            <a:r>
              <a:rPr lang="en-US" altLang="x-none" sz="2800" b="1" baseline="-25000" dirty="0">
                <a:latin typeface="Times New Roman" panose="02020603050405020304" pitchFamily="2" charset="0"/>
                <a:ea typeface="宋体" panose="02010600030101010101" pitchFamily="2" charset="-122"/>
              </a:rPr>
              <a:t>s</a:t>
            </a:r>
            <a:r>
              <a:rPr lang="en-US" altLang="x-none" sz="2800" b="1" dirty="0">
                <a:latin typeface="Times New Roman" panose="02020603050405020304" pitchFamily="2" charset="0"/>
                <a:ea typeface="宋体" panose="02010600030101010101" pitchFamily="2" charset="-122"/>
              </a:rPr>
              <a:t>((n+1)/2)=1+㏒</a:t>
            </a:r>
            <a:r>
              <a:rPr lang="en-US" altLang="x-none" sz="2800" b="1" baseline="-20000" dirty="0">
                <a:latin typeface="Times New Roman" panose="02020603050405020304" pitchFamily="2" charset="0"/>
                <a:ea typeface="楷体_GB2312" pitchFamily="1" charset="-122"/>
                <a:sym typeface="Symbol" panose="05050102010706020507" pitchFamily="2" charset="2"/>
              </a:rPr>
              <a:t></a:t>
            </a:r>
            <a:r>
              <a:rPr lang="en-US" altLang="x-none" sz="2800" b="1" baseline="-20000" dirty="0">
                <a:latin typeface="Times New Roman" panose="02020603050405020304" pitchFamily="2" charset="0"/>
                <a:ea typeface="宋体" panose="02010600030101010101" pitchFamily="2" charset="-122"/>
              </a:rPr>
              <a:t>m/2</a:t>
            </a:r>
            <a:r>
              <a:rPr lang="en-US" altLang="x-none" sz="2800" b="1" baseline="-20000" dirty="0">
                <a:latin typeface="Times New Roman" panose="02020603050405020304" pitchFamily="2" charset="0"/>
                <a:ea typeface="楷体_GB2312" pitchFamily="1" charset="-122"/>
                <a:sym typeface="Symbol" panose="05050102010706020507" pitchFamily="2" charset="2"/>
              </a:rPr>
              <a:t></a:t>
            </a:r>
            <a:r>
              <a:rPr lang="en-US" altLang="x-none" sz="2800" b="1" dirty="0">
                <a:latin typeface="Times New Roman" panose="02020603050405020304" pitchFamily="2" charset="0"/>
                <a:ea typeface="宋体" panose="02010600030101010101" pitchFamily="2" charset="-122"/>
              </a:rPr>
              <a:t>((n+1)/2)</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即在含有</a:t>
            </a:r>
            <a:r>
              <a:rPr lang="en-US" altLang="x-none" sz="2800" b="1" dirty="0">
                <a:latin typeface="Times New Roman" panose="02020603050405020304" pitchFamily="2" charset="0"/>
                <a:ea typeface="宋体" panose="02010600030101010101" pitchFamily="2" charset="-122"/>
              </a:rPr>
              <a:t>n</a:t>
            </a:r>
            <a:r>
              <a:rPr lang="zh-CN" altLang="en-US" sz="2800" b="1" dirty="0">
                <a:latin typeface="Times New Roman" panose="02020603050405020304" pitchFamily="2" charset="0"/>
                <a:ea typeface="宋体" panose="02010600030101010101" pitchFamily="2" charset="-122"/>
              </a:rPr>
              <a:t>个关键字的</a:t>
            </a:r>
            <a:r>
              <a:rPr lang="en-US" altLang="x-none" sz="2800" b="1" dirty="0">
                <a:latin typeface="Times New Roman" panose="02020603050405020304" pitchFamily="2" charset="0"/>
                <a:ea typeface="宋体" panose="02010600030101010101" pitchFamily="2" charset="-122"/>
              </a:rPr>
              <a:t>B_</a:t>
            </a:r>
            <a:r>
              <a:rPr lang="zh-CN" altLang="en-US" sz="2800" b="1" dirty="0">
                <a:latin typeface="Times New Roman" panose="02020603050405020304" pitchFamily="2" charset="0"/>
                <a:ea typeface="宋体" panose="02010600030101010101" pitchFamily="2" charset="-122"/>
              </a:rPr>
              <a:t>树</a:t>
            </a:r>
            <a:r>
              <a:rPr lang="zh-CN" altLang="en-US" sz="2800" b="1" dirty="0">
                <a:latin typeface="宋体" panose="02010600030101010101" pitchFamily="2" charset="-122"/>
                <a:ea typeface="宋体" panose="02010600030101010101" pitchFamily="2" charset="-122"/>
              </a:rPr>
              <a:t>上进行查找时，从根结点到待查找记录关键字的结点的路径上所涉及的结点数不超过</a:t>
            </a:r>
            <a:r>
              <a:rPr lang="en-US" altLang="x-none" sz="2800" b="1" dirty="0">
                <a:latin typeface="Times New Roman" panose="02020603050405020304" pitchFamily="2" charset="0"/>
                <a:ea typeface="宋体" panose="02010600030101010101" pitchFamily="2" charset="-122"/>
              </a:rPr>
              <a:t>1+ ㏒</a:t>
            </a:r>
            <a:r>
              <a:rPr lang="en-US" altLang="x-none" sz="2800" b="1" baseline="-20000" dirty="0">
                <a:latin typeface="Times New Roman" panose="02020603050405020304" pitchFamily="2" charset="0"/>
                <a:ea typeface="楷体_GB2312" pitchFamily="1" charset="-122"/>
                <a:sym typeface="Symbol" panose="05050102010706020507" pitchFamily="2" charset="2"/>
              </a:rPr>
              <a:t></a:t>
            </a:r>
            <a:r>
              <a:rPr lang="en-US" altLang="x-none" sz="2800" b="1" baseline="-20000" dirty="0">
                <a:latin typeface="Times New Roman" panose="02020603050405020304" pitchFamily="2" charset="0"/>
                <a:ea typeface="宋体" panose="02010600030101010101" pitchFamily="2" charset="-122"/>
              </a:rPr>
              <a:t>m/2</a:t>
            </a:r>
            <a:r>
              <a:rPr lang="en-US" altLang="x-none" sz="2800" b="1" baseline="-20000" dirty="0">
                <a:latin typeface="Times New Roman" panose="02020603050405020304" pitchFamily="2" charset="0"/>
                <a:ea typeface="楷体_GB2312" pitchFamily="1" charset="-122"/>
                <a:sym typeface="Symbol" panose="05050102010706020507" pitchFamily="2" charset="2"/>
              </a:rPr>
              <a:t></a:t>
            </a:r>
            <a:r>
              <a:rPr lang="en-US" altLang="x-none" sz="2800" b="1" dirty="0">
                <a:latin typeface="Times New Roman" panose="02020603050405020304" pitchFamily="2" charset="0"/>
                <a:ea typeface="宋体" panose="02010600030101010101" pitchFamily="2" charset="-122"/>
              </a:rPr>
              <a:t>((n+1)/2) </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3250" name="标题 693249"/>
          <p:cNvSpPr>
            <a:spLocks noGrp="1"/>
          </p:cNvSpPr>
          <p:nvPr>
            <p:ph type="title"/>
          </p:nvPr>
        </p:nvSpPr>
        <p:spPr>
          <a:xfrm>
            <a:off x="1676400" y="115888"/>
            <a:ext cx="3627438" cy="685800"/>
          </a:xfrm>
        </p:spPr>
        <p:txBody>
          <a:bodyPr lIns="92075" tIns="46038" rIns="92075" bIns="46038" anchor="ctr"/>
          <a:p>
            <a:pPr algn="l" fontAlgn="base"/>
            <a:r>
              <a:rPr lang="en-US" altLang="x-none" sz="4000" b="1" strike="noStrike" noProof="1" dirty="0">
                <a:latin typeface="Times New Roman" panose="02020603050405020304" pitchFamily="2" charset="0"/>
                <a:cs typeface="Arial" panose="020B0604020202020204" pitchFamily="34" charset="0"/>
              </a:rPr>
              <a:t>3</a:t>
            </a:r>
            <a:r>
              <a:rPr lang="en-US" altLang="x-none" sz="4000" b="1" strike="noStrike" noProof="1" dirty="0">
                <a:latin typeface="Times New Roman" panose="02020603050405020304" pitchFamily="2" charset="0"/>
              </a:rPr>
              <a:t>   B_</a:t>
            </a:r>
            <a:r>
              <a:rPr lang="zh-CN" altLang="en-US" sz="4000" b="1" strike="noStrike" noProof="1" dirty="0">
                <a:ea typeface="楷体_GB2312" pitchFamily="1" charset="-122"/>
              </a:rPr>
              <a:t>树的插入</a:t>
            </a:r>
            <a:endParaRPr lang="zh-CN" altLang="en-US" sz="4000" b="1" strike="noStrike" noProof="1" dirty="0">
              <a:ea typeface="楷体_GB2312" pitchFamily="1" charset="-122"/>
            </a:endParaRPr>
          </a:p>
        </p:txBody>
      </p:sp>
      <p:sp>
        <p:nvSpPr>
          <p:cNvPr id="647170" name="文本占位符 693250"/>
          <p:cNvSpPr>
            <a:spLocks noGrp="1"/>
          </p:cNvSpPr>
          <p:nvPr>
            <p:ph idx="1"/>
          </p:nvPr>
        </p:nvSpPr>
        <p:spPr>
          <a:xfrm>
            <a:off x="1676400" y="908050"/>
            <a:ext cx="8812213" cy="5949950"/>
          </a:xfrm>
        </p:spPr>
        <p:txBody>
          <a:bodyPr anchor="t"/>
          <a:p>
            <a:pPr marL="0" indent="0">
              <a:lnSpc>
                <a:spcPct val="110000"/>
              </a:lnSpc>
              <a:buNone/>
            </a:pPr>
            <a:r>
              <a:rPr lang="zh-CN" altLang="en-US" b="1" dirty="0">
                <a:latin typeface="宋体" panose="02010600030101010101" pitchFamily="2" charset="-122"/>
              </a:rPr>
              <a:t>    </a:t>
            </a:r>
            <a:r>
              <a:rPr lang="en-US" altLang="x-none" sz="2800" b="1" dirty="0"/>
              <a:t>B_</a:t>
            </a:r>
            <a:r>
              <a:rPr lang="zh-CN" altLang="en-US" sz="2800" b="1" dirty="0"/>
              <a:t>树的生成也是从空树起</a:t>
            </a:r>
            <a:r>
              <a:rPr lang="zh-CN" altLang="en-US" sz="2800" b="1" dirty="0">
                <a:latin typeface="宋体" panose="02010600030101010101" pitchFamily="2" charset="-122"/>
              </a:rPr>
              <a:t>，逐个插入关键字。插入时不是每插入一个关键字就添加一个叶子结点，而是首先在最低层的某个叶子结点中添加一个关键字，然后有可能“</a:t>
            </a:r>
            <a:r>
              <a:rPr lang="zh-CN" altLang="en-US" sz="2800" b="1" dirty="0">
                <a:solidFill>
                  <a:schemeClr val="folHlink"/>
                </a:solidFill>
                <a:latin typeface="宋体" panose="02010600030101010101" pitchFamily="2" charset="-122"/>
              </a:rPr>
              <a:t>分裂</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sz="3600" b="1" dirty="0">
                <a:solidFill>
                  <a:schemeClr val="folHlink"/>
                </a:solidFill>
                <a:latin typeface="宋体" panose="02010600030101010101" pitchFamily="2" charset="-122"/>
              </a:rPr>
              <a:t>⑴ </a:t>
            </a:r>
            <a:r>
              <a:rPr lang="zh-CN" altLang="en-US" sz="3600" b="1" dirty="0">
                <a:solidFill>
                  <a:schemeClr val="folHlink"/>
                </a:solidFill>
                <a:latin typeface="楷体_GB2312" pitchFamily="1" charset="-122"/>
                <a:ea typeface="楷体_GB2312" pitchFamily="1" charset="-122"/>
              </a:rPr>
              <a:t>插入思想</a:t>
            </a:r>
            <a:endParaRPr lang="zh-CN" altLang="en-US" sz="3600" b="1" dirty="0">
              <a:solidFill>
                <a:schemeClr val="folHlink"/>
              </a:solidFill>
              <a:latin typeface="楷体_GB2312" pitchFamily="1" charset="-122"/>
              <a:ea typeface="楷体_GB2312" pitchFamily="1" charset="-122"/>
            </a:endParaRPr>
          </a:p>
          <a:p>
            <a:pPr marL="533400" lvl="1" indent="0">
              <a:lnSpc>
                <a:spcPct val="110000"/>
              </a:lnSpc>
              <a:buNone/>
            </a:pPr>
            <a:r>
              <a:rPr lang="zh-CN" altLang="en-US" b="1" dirty="0">
                <a:latin typeface="宋体" panose="02010600030101010101" pitchFamily="2" charset="-122"/>
              </a:rPr>
              <a:t>① 在</a:t>
            </a:r>
            <a:r>
              <a:rPr lang="en-US" altLang="x-none" b="1" dirty="0"/>
              <a:t>B_</a:t>
            </a:r>
            <a:r>
              <a:rPr lang="zh-CN" altLang="en-US" b="1" dirty="0"/>
              <a:t>树的中查找关键字</a:t>
            </a:r>
            <a:r>
              <a:rPr lang="en-US" altLang="x-none" b="1" dirty="0"/>
              <a:t>K</a:t>
            </a:r>
            <a:r>
              <a:rPr lang="zh-CN" altLang="en-US" b="1" dirty="0">
                <a:latin typeface="宋体" panose="02010600030101010101" pitchFamily="2" charset="-122"/>
              </a:rPr>
              <a:t>，若找到，表明关键字已存在，返回；否则，</a:t>
            </a:r>
            <a:r>
              <a:rPr lang="en-US" altLang="x-none" b="1" dirty="0"/>
              <a:t>K</a:t>
            </a:r>
            <a:r>
              <a:rPr lang="zh-CN" altLang="en-US" b="1" dirty="0">
                <a:latin typeface="宋体" panose="02010600030101010101" pitchFamily="2" charset="-122"/>
              </a:rPr>
              <a:t>的查找操作失败于某个叶子结点，转</a:t>
            </a:r>
            <a:r>
              <a:rPr lang="zh-CN" altLang="en-US" b="1" dirty="0"/>
              <a:t> </a:t>
            </a:r>
            <a:r>
              <a:rPr lang="zh-CN" altLang="en-US" b="1" dirty="0">
                <a:latin typeface="宋体" panose="02010600030101010101" pitchFamily="2" charset="-122"/>
              </a:rPr>
              <a:t>②；</a:t>
            </a:r>
            <a:endParaRPr lang="zh-CN" altLang="en-US" b="1" dirty="0">
              <a:latin typeface="宋体" panose="02010600030101010101" pitchFamily="2" charset="-122"/>
            </a:endParaRPr>
          </a:p>
          <a:p>
            <a:pPr marL="533400" lvl="1" indent="0">
              <a:lnSpc>
                <a:spcPct val="110000"/>
              </a:lnSpc>
              <a:buNone/>
            </a:pPr>
            <a:r>
              <a:rPr lang="zh-CN" altLang="en-US" b="1" dirty="0">
                <a:latin typeface="宋体" panose="02010600030101010101" pitchFamily="2" charset="-122"/>
              </a:rPr>
              <a:t>② 将</a:t>
            </a:r>
            <a:r>
              <a:rPr lang="en-US" altLang="x-none" b="1" dirty="0"/>
              <a:t>K</a:t>
            </a:r>
            <a:r>
              <a:rPr lang="zh-CN" altLang="en-US" b="1" dirty="0"/>
              <a:t>插入到该</a:t>
            </a:r>
            <a:r>
              <a:rPr lang="zh-CN" altLang="en-US" b="1" dirty="0">
                <a:latin typeface="宋体" panose="02010600030101010101" pitchFamily="2" charset="-122"/>
              </a:rPr>
              <a:t>叶子结点中，插入时，若：</a:t>
            </a:r>
            <a:endParaRPr lang="zh-CN" altLang="en-US" b="1" dirty="0">
              <a:latin typeface="宋体" panose="02010600030101010101" pitchFamily="2" charset="-122"/>
            </a:endParaRPr>
          </a:p>
          <a:p>
            <a:pPr marL="901700" lvl="2" indent="0">
              <a:lnSpc>
                <a:spcPct val="110000"/>
              </a:lnSpc>
              <a:buNone/>
            </a:pPr>
            <a:r>
              <a:rPr lang="zh-CN" altLang="en-US" sz="2800" b="1" dirty="0">
                <a:solidFill>
                  <a:schemeClr val="folHlink"/>
                </a:solidFill>
                <a:latin typeface="宋体" panose="02010600030101010101" pitchFamily="2" charset="-122"/>
              </a:rPr>
              <a:t>◆</a:t>
            </a:r>
            <a:r>
              <a:rPr lang="zh-CN" altLang="en-US" sz="2800" b="1" dirty="0">
                <a:solidFill>
                  <a:schemeClr val="hlink"/>
                </a:solidFill>
              </a:rPr>
              <a:t>  </a:t>
            </a:r>
            <a:r>
              <a:rPr lang="zh-CN" altLang="en-US" sz="2800" b="1" dirty="0">
                <a:latin typeface="宋体" panose="02010600030101010101" pitchFamily="2" charset="-122"/>
              </a:rPr>
              <a:t>叶子结点的关键字数</a:t>
            </a:r>
            <a:r>
              <a:rPr lang="en-US" altLang="x-none" sz="2800" b="1" dirty="0"/>
              <a:t>&lt;m-1</a:t>
            </a:r>
            <a:r>
              <a:rPr lang="zh-CN" altLang="en-US" sz="2800" b="1" dirty="0">
                <a:latin typeface="宋体" panose="02010600030101010101" pitchFamily="2" charset="-122"/>
              </a:rPr>
              <a:t>：直接插入；</a:t>
            </a:r>
            <a:endParaRPr lang="zh-CN" altLang="en-US" sz="2800" b="1" dirty="0">
              <a:latin typeface="宋体" panose="02010600030101010101" pitchFamily="2" charset="-122"/>
            </a:endParaRPr>
          </a:p>
          <a:p>
            <a:pPr marL="901700" lvl="2" indent="0">
              <a:lnSpc>
                <a:spcPct val="110000"/>
              </a:lnSpc>
              <a:buNone/>
            </a:pPr>
            <a:r>
              <a:rPr lang="zh-CN" altLang="en-US" sz="2800" b="1" dirty="0">
                <a:solidFill>
                  <a:schemeClr val="folHlink"/>
                </a:solidFill>
                <a:latin typeface="宋体" panose="02010600030101010101" pitchFamily="2" charset="-122"/>
              </a:rPr>
              <a:t>◆</a:t>
            </a:r>
            <a:r>
              <a:rPr lang="zh-CN" altLang="en-US" sz="2800" b="1" dirty="0">
                <a:solidFill>
                  <a:schemeClr val="hlink"/>
                </a:solidFill>
              </a:rPr>
              <a:t> </a:t>
            </a:r>
            <a:r>
              <a:rPr lang="zh-CN" altLang="en-US" sz="2800" b="1" dirty="0">
                <a:latin typeface="宋体" panose="02010600030101010101" pitchFamily="2" charset="-122"/>
              </a:rPr>
              <a:t>叶子结点的关键字数</a:t>
            </a:r>
            <a:r>
              <a:rPr lang="en-US" altLang="x-none" sz="2800" b="1" dirty="0">
                <a:latin typeface="宋体" panose="02010600030101010101" pitchFamily="2" charset="-122"/>
              </a:rPr>
              <a:t>=</a:t>
            </a:r>
            <a:r>
              <a:rPr lang="en-US" altLang="x-none" sz="2800" b="1" dirty="0"/>
              <a:t>m-1</a:t>
            </a:r>
            <a:r>
              <a:rPr lang="zh-CN" altLang="en-US" sz="2800" b="1" dirty="0">
                <a:latin typeface="宋体" panose="02010600030101010101" pitchFamily="2" charset="-122"/>
              </a:rPr>
              <a:t>：将结点“</a:t>
            </a:r>
            <a:r>
              <a:rPr lang="zh-CN" altLang="en-US" sz="2800" b="1" dirty="0">
                <a:solidFill>
                  <a:schemeClr val="folHlink"/>
                </a:solidFill>
                <a:latin typeface="宋体" panose="02010600030101010101" pitchFamily="2" charset="-122"/>
              </a:rPr>
              <a:t>分裂</a:t>
            </a:r>
            <a:r>
              <a:rPr lang="zh-CN" altLang="en-US" sz="2800" b="1" dirty="0">
                <a:latin typeface="宋体" panose="02010600030101010101" pitchFamily="2" charset="-122"/>
              </a:rPr>
              <a:t>”</a:t>
            </a:r>
            <a:r>
              <a:rPr lang="zh-CN" altLang="en-US" sz="2800" b="1" dirty="0"/>
              <a:t> </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8193" name="文本占位符 694273"/>
          <p:cNvSpPr>
            <a:spLocks noGrp="1"/>
          </p:cNvSpPr>
          <p:nvPr>
            <p:ph idx="1"/>
          </p:nvPr>
        </p:nvSpPr>
        <p:spPr>
          <a:xfrm>
            <a:off x="1676400" y="188913"/>
            <a:ext cx="8812213" cy="6408737"/>
          </a:xfrm>
        </p:spPr>
        <p:txBody>
          <a:bodyPr anchor="t"/>
          <a:p>
            <a:pPr marL="0" indent="0" defTabSz="0">
              <a:lnSpc>
                <a:spcPct val="110000"/>
              </a:lnSpc>
              <a:buNone/>
              <a:tabLst>
                <a:tab pos="355600" algn="l"/>
              </a:tabLst>
            </a:pPr>
            <a:r>
              <a:rPr lang="zh-CN" altLang="en-US" sz="3600" b="1" dirty="0">
                <a:solidFill>
                  <a:schemeClr val="folHlink"/>
                </a:solidFill>
                <a:latin typeface="宋体" panose="02010600030101010101" pitchFamily="2" charset="-122"/>
              </a:rPr>
              <a:t>⑵ </a:t>
            </a:r>
            <a:r>
              <a:rPr lang="zh-CN" altLang="en-US" sz="3600" b="1" dirty="0">
                <a:solidFill>
                  <a:schemeClr val="folHlink"/>
                </a:solidFill>
                <a:latin typeface="楷体_GB2312" pitchFamily="1" charset="-122"/>
                <a:ea typeface="楷体_GB2312" pitchFamily="1" charset="-122"/>
              </a:rPr>
              <a:t>结点</a:t>
            </a:r>
            <a:r>
              <a:rPr lang="zh-CN" altLang="en-US" sz="3600" b="1" dirty="0">
                <a:latin typeface="楷体_GB2312" pitchFamily="1" charset="-122"/>
                <a:ea typeface="楷体_GB2312" pitchFamily="1" charset="-122"/>
              </a:rPr>
              <a:t>“</a:t>
            </a:r>
            <a:r>
              <a:rPr lang="zh-CN" altLang="en-US" sz="3600" b="1" dirty="0">
                <a:solidFill>
                  <a:schemeClr val="tx2"/>
                </a:solidFill>
                <a:latin typeface="楷体_GB2312" pitchFamily="1" charset="-122"/>
                <a:ea typeface="楷体_GB2312" pitchFamily="1" charset="-122"/>
              </a:rPr>
              <a:t>分裂</a:t>
            </a:r>
            <a:r>
              <a:rPr lang="zh-CN" altLang="en-US" sz="3600" b="1" dirty="0">
                <a:latin typeface="楷体_GB2312" pitchFamily="1" charset="-122"/>
                <a:ea typeface="楷体_GB2312" pitchFamily="1" charset="-122"/>
              </a:rPr>
              <a:t>”</a:t>
            </a:r>
            <a:r>
              <a:rPr lang="zh-CN" altLang="en-US" sz="3600" b="1" dirty="0">
                <a:solidFill>
                  <a:schemeClr val="folHlink"/>
                </a:solidFill>
                <a:latin typeface="楷体_GB2312" pitchFamily="1" charset="-122"/>
                <a:ea typeface="楷体_GB2312" pitchFamily="1" charset="-122"/>
              </a:rPr>
              <a:t>方法</a:t>
            </a:r>
            <a:endParaRPr lang="zh-CN" altLang="en-US" sz="3600" b="1" dirty="0">
              <a:solidFill>
                <a:schemeClr val="folHlink"/>
              </a:solidFill>
              <a:latin typeface="楷体_GB2312" pitchFamily="1" charset="-122"/>
              <a:ea typeface="楷体_GB2312" pitchFamily="1" charset="-122"/>
            </a:endParaRPr>
          </a:p>
          <a:p>
            <a:pPr marL="0" indent="0" defTabSz="0">
              <a:lnSpc>
                <a:spcPct val="110000"/>
              </a:lnSpc>
              <a:buNone/>
              <a:tabLst>
                <a:tab pos="355600" algn="l"/>
              </a:tabLst>
            </a:pPr>
            <a:r>
              <a:rPr lang="zh-CN" altLang="en-US" sz="2800" b="1" dirty="0">
                <a:latin typeface="宋体" panose="02010600030101010101" pitchFamily="2" charset="-122"/>
              </a:rPr>
              <a:t>    设待</a:t>
            </a:r>
            <a:r>
              <a:rPr lang="zh-CN" altLang="en-US" sz="2800" b="1" dirty="0">
                <a:solidFill>
                  <a:schemeClr val="accent1"/>
                </a:solidFill>
                <a:latin typeface="宋体" panose="02010600030101010101" pitchFamily="2" charset="-122"/>
              </a:rPr>
              <a:t>“分裂”</a:t>
            </a:r>
            <a:r>
              <a:rPr lang="zh-CN" altLang="en-US" sz="2800" b="1" dirty="0">
                <a:latin typeface="宋体" panose="02010600030101010101" pitchFamily="2" charset="-122"/>
              </a:rPr>
              <a:t>结点包含信息为：</a:t>
            </a:r>
            <a:endParaRPr lang="zh-CN" altLang="en-US" sz="2800" b="1" dirty="0">
              <a:latin typeface="宋体" panose="02010600030101010101" pitchFamily="2" charset="-122"/>
            </a:endParaRPr>
          </a:p>
          <a:p>
            <a:pPr marL="0" indent="0" defTabSz="0">
              <a:lnSpc>
                <a:spcPct val="110000"/>
              </a:lnSpc>
              <a:buNone/>
              <a:tabLst>
                <a:tab pos="355600" algn="l"/>
              </a:tabLst>
            </a:pPr>
            <a:r>
              <a:rPr lang="zh-CN" altLang="en-US" sz="2800" b="1" dirty="0"/>
              <a:t>       </a:t>
            </a:r>
            <a:r>
              <a:rPr lang="en-US" altLang="x-none" sz="2800" b="1" dirty="0"/>
              <a:t>(m</a:t>
            </a:r>
            <a:r>
              <a:rPr lang="zh-CN" altLang="en-US" sz="2800" b="1" dirty="0">
                <a:latin typeface="宋体" panose="02010600030101010101" pitchFamily="2" charset="-122"/>
              </a:rPr>
              <a:t>，</a:t>
            </a:r>
            <a:r>
              <a:rPr lang="en-US" altLang="x-none" sz="2800" b="1" dirty="0"/>
              <a:t>A</a:t>
            </a:r>
            <a:r>
              <a:rPr lang="en-US" altLang="x-none" sz="2800" b="1" baseline="-20000" dirty="0"/>
              <a:t>0</a:t>
            </a:r>
            <a:r>
              <a:rPr lang="zh-CN" altLang="en-US" sz="2800" b="1" dirty="0">
                <a:latin typeface="宋体" panose="02010600030101010101" pitchFamily="2" charset="-122"/>
              </a:rPr>
              <a:t>，</a:t>
            </a:r>
            <a:r>
              <a:rPr lang="en-US" altLang="x-none" sz="2800" b="1" dirty="0"/>
              <a:t>K</a:t>
            </a:r>
            <a:r>
              <a:rPr lang="en-US" altLang="x-none" sz="2800" b="1" baseline="-20000" dirty="0"/>
              <a:t>1</a:t>
            </a:r>
            <a:r>
              <a:rPr lang="zh-CN" altLang="en-US" sz="2800" b="1" dirty="0">
                <a:latin typeface="宋体" panose="02010600030101010101" pitchFamily="2" charset="-122"/>
              </a:rPr>
              <a:t>，</a:t>
            </a:r>
            <a:r>
              <a:rPr lang="en-US" altLang="x-none" sz="2800" b="1" dirty="0"/>
              <a:t>A</a:t>
            </a:r>
            <a:r>
              <a:rPr lang="en-US" altLang="x-none" sz="2800" b="1" baseline="-20000" dirty="0"/>
              <a:t>1</a:t>
            </a:r>
            <a:r>
              <a:rPr lang="zh-CN" altLang="en-US" sz="2800" b="1" dirty="0">
                <a:latin typeface="宋体" panose="02010600030101010101" pitchFamily="2" charset="-122"/>
              </a:rPr>
              <a:t>，</a:t>
            </a:r>
            <a:r>
              <a:rPr lang="en-US" altLang="x-none" sz="2800" b="1" dirty="0"/>
              <a:t>K</a:t>
            </a:r>
            <a:r>
              <a:rPr lang="en-US" altLang="x-none" sz="2800" b="1" baseline="-20000" dirty="0"/>
              <a:t>2</a:t>
            </a:r>
            <a:r>
              <a:rPr lang="zh-CN" altLang="en-US" sz="2800" b="1" dirty="0">
                <a:latin typeface="宋体" panose="02010600030101010101" pitchFamily="2" charset="-122"/>
              </a:rPr>
              <a:t>，</a:t>
            </a:r>
            <a:r>
              <a:rPr lang="en-US" altLang="x-none" sz="2800" b="1" dirty="0"/>
              <a:t>A</a:t>
            </a:r>
            <a:r>
              <a:rPr lang="en-US" altLang="x-none" sz="2800" b="1" baseline="-20000" dirty="0"/>
              <a:t>2</a:t>
            </a:r>
            <a:r>
              <a:rPr lang="zh-CN" altLang="en-US" sz="2800" b="1" dirty="0">
                <a:latin typeface="宋体" panose="02010600030101010101" pitchFamily="2" charset="-122"/>
              </a:rPr>
              <a:t>，</a:t>
            </a:r>
            <a:r>
              <a:rPr lang="en-US" altLang="x-none" sz="2800" b="1" dirty="0">
                <a:cs typeface="Times New Roman" panose="02020603050405020304" pitchFamily="2" charset="0"/>
              </a:rPr>
              <a:t>…</a:t>
            </a:r>
            <a:r>
              <a:rPr lang="en-US" altLang="x-none" sz="2800" b="1" dirty="0"/>
              <a:t> </a:t>
            </a:r>
            <a:r>
              <a:rPr lang="zh-CN" altLang="en-US" sz="2800" b="1" dirty="0">
                <a:latin typeface="宋体" panose="02010600030101010101" pitchFamily="2" charset="-122"/>
              </a:rPr>
              <a:t>，</a:t>
            </a:r>
            <a:r>
              <a:rPr lang="en-US" altLang="x-none" sz="2800" b="1" dirty="0"/>
              <a:t>K</a:t>
            </a:r>
            <a:r>
              <a:rPr lang="en-US" altLang="x-none" sz="2800" b="1" baseline="-20000" dirty="0"/>
              <a:t>m</a:t>
            </a:r>
            <a:r>
              <a:rPr lang="zh-CN" altLang="en-US" sz="2800" b="1" dirty="0">
                <a:latin typeface="宋体" panose="02010600030101010101" pitchFamily="2" charset="-122"/>
              </a:rPr>
              <a:t>，</a:t>
            </a:r>
            <a:r>
              <a:rPr lang="en-US" altLang="x-none" sz="2800" b="1" dirty="0"/>
              <a:t>A</a:t>
            </a:r>
            <a:r>
              <a:rPr lang="en-US" altLang="x-none" sz="2800" b="1" baseline="-20000" dirty="0"/>
              <a:t>m</a:t>
            </a:r>
            <a:r>
              <a:rPr lang="en-US" altLang="x-none" sz="2800" b="1" dirty="0"/>
              <a:t>)</a:t>
            </a:r>
            <a:r>
              <a:rPr lang="zh-CN" altLang="en-US" sz="2800" b="1" dirty="0">
                <a:latin typeface="宋体" panose="02010600030101010101" pitchFamily="2" charset="-122"/>
              </a:rPr>
              <a:t>，从其中间位置分为两个结点：</a:t>
            </a:r>
            <a:endParaRPr lang="zh-CN" altLang="en-US" sz="2800" b="1" dirty="0">
              <a:latin typeface="宋体" panose="02010600030101010101" pitchFamily="2" charset="-122"/>
            </a:endParaRPr>
          </a:p>
          <a:p>
            <a:pPr marL="355600" lvl="1" indent="0" defTabSz="0">
              <a:lnSpc>
                <a:spcPct val="110000"/>
              </a:lnSpc>
              <a:buNone/>
              <a:tabLst>
                <a:tab pos="355600" algn="l"/>
              </a:tabLst>
            </a:pPr>
            <a:r>
              <a:rPr lang="en-US" altLang="x-none" b="1" dirty="0"/>
              <a:t>(</a:t>
            </a:r>
            <a:r>
              <a:rPr lang="en-US" altLang="x-none" b="1" dirty="0">
                <a:ea typeface="楷体_GB2312" pitchFamily="1" charset="-122"/>
                <a:sym typeface="Symbol" panose="05050102010706020507" pitchFamily="2" charset="2"/>
              </a:rPr>
              <a:t></a:t>
            </a:r>
            <a:r>
              <a:rPr lang="en-US" altLang="x-none" b="1" dirty="0"/>
              <a:t>m/2</a:t>
            </a:r>
            <a:r>
              <a:rPr lang="en-US" altLang="x-none" b="1" dirty="0">
                <a:ea typeface="楷体_GB2312" pitchFamily="1" charset="-122"/>
                <a:sym typeface="Symbol" panose="05050102010706020507" pitchFamily="2" charset="2"/>
              </a:rPr>
              <a:t></a:t>
            </a:r>
            <a:r>
              <a:rPr lang="en-US" altLang="x-none" b="1" dirty="0"/>
              <a:t>-1</a:t>
            </a:r>
            <a:r>
              <a:rPr lang="zh-CN" altLang="en-US" b="1" dirty="0">
                <a:latin typeface="宋体" panose="02010600030101010101" pitchFamily="2" charset="-122"/>
              </a:rPr>
              <a:t>，</a:t>
            </a:r>
            <a:r>
              <a:rPr lang="en-US" altLang="x-none" b="1" dirty="0"/>
              <a:t>A</a:t>
            </a:r>
            <a:r>
              <a:rPr lang="en-US" altLang="x-none" b="1" baseline="-20000" dirty="0"/>
              <a:t>0</a:t>
            </a:r>
            <a:r>
              <a:rPr lang="zh-CN" altLang="en-US" b="1" dirty="0">
                <a:latin typeface="宋体" panose="02010600030101010101" pitchFamily="2" charset="-122"/>
              </a:rPr>
              <a:t>，</a:t>
            </a:r>
            <a:r>
              <a:rPr lang="en-US" altLang="x-none" b="1" dirty="0"/>
              <a:t>K</a:t>
            </a:r>
            <a:r>
              <a:rPr lang="en-US" altLang="x-none" b="1" baseline="-20000" dirty="0"/>
              <a:t>1</a:t>
            </a:r>
            <a:r>
              <a:rPr lang="zh-CN" altLang="en-US" b="1" dirty="0">
                <a:latin typeface="宋体" panose="02010600030101010101" pitchFamily="2" charset="-122"/>
              </a:rPr>
              <a:t>，</a:t>
            </a:r>
            <a:r>
              <a:rPr lang="en-US" altLang="x-none" b="1" dirty="0"/>
              <a:t>A</a:t>
            </a:r>
            <a:r>
              <a:rPr lang="en-US" altLang="x-none" b="1" baseline="-20000" dirty="0"/>
              <a:t>1</a:t>
            </a:r>
            <a:r>
              <a:rPr lang="zh-CN" altLang="en-US" b="1" dirty="0">
                <a:latin typeface="宋体" panose="02010600030101010101" pitchFamily="2" charset="-122"/>
              </a:rPr>
              <a:t>，</a:t>
            </a:r>
            <a:r>
              <a:rPr lang="en-US" altLang="x-none" b="1" dirty="0">
                <a:cs typeface="Times New Roman" panose="02020603050405020304" pitchFamily="2" charset="0"/>
              </a:rPr>
              <a:t>…</a:t>
            </a:r>
            <a:r>
              <a:rPr lang="en-US" altLang="x-none" b="1" dirty="0"/>
              <a:t> </a:t>
            </a:r>
            <a:r>
              <a:rPr lang="zh-CN" altLang="en-US" b="1" dirty="0">
                <a:latin typeface="宋体" panose="02010600030101010101" pitchFamily="2" charset="-122"/>
              </a:rPr>
              <a:t>，</a:t>
            </a:r>
            <a:r>
              <a:rPr lang="en-US" altLang="x-none" b="1" dirty="0"/>
              <a:t>K</a:t>
            </a:r>
            <a:r>
              <a:rPr lang="en-US" altLang="x-none" b="1" baseline="-20000" dirty="0">
                <a:ea typeface="楷体_GB2312" pitchFamily="1" charset="-122"/>
                <a:sym typeface="Symbol" panose="05050102010706020507" pitchFamily="2" charset="2"/>
              </a:rPr>
              <a:t></a:t>
            </a:r>
            <a:r>
              <a:rPr lang="en-US" altLang="x-none" b="1" baseline="-20000" dirty="0"/>
              <a:t>m/2</a:t>
            </a:r>
            <a:r>
              <a:rPr lang="en-US" altLang="x-none" b="1" baseline="-20000" dirty="0">
                <a:ea typeface="楷体_GB2312" pitchFamily="1" charset="-122"/>
                <a:sym typeface="Symbol" panose="05050102010706020507" pitchFamily="2" charset="2"/>
              </a:rPr>
              <a:t></a:t>
            </a:r>
            <a:r>
              <a:rPr lang="en-US" altLang="x-none" b="1" baseline="-20000" dirty="0"/>
              <a:t>-1 </a:t>
            </a:r>
            <a:r>
              <a:rPr lang="zh-CN" altLang="en-US" b="1" dirty="0">
                <a:latin typeface="宋体" panose="02010600030101010101" pitchFamily="2" charset="-122"/>
              </a:rPr>
              <a:t>，</a:t>
            </a:r>
            <a:r>
              <a:rPr lang="en-US" altLang="x-none" b="1" dirty="0"/>
              <a:t>A</a:t>
            </a:r>
            <a:r>
              <a:rPr lang="en-US" altLang="x-none" b="1" baseline="-20000" dirty="0">
                <a:ea typeface="楷体_GB2312" pitchFamily="1" charset="-122"/>
                <a:sym typeface="Symbol" panose="05050102010706020507" pitchFamily="2" charset="2"/>
              </a:rPr>
              <a:t></a:t>
            </a:r>
            <a:r>
              <a:rPr lang="en-US" altLang="x-none" b="1" baseline="-20000" dirty="0"/>
              <a:t>m/2</a:t>
            </a:r>
            <a:r>
              <a:rPr lang="en-US" altLang="x-none" b="1" baseline="-20000" dirty="0">
                <a:ea typeface="楷体_GB2312" pitchFamily="1" charset="-122"/>
                <a:sym typeface="Symbol" panose="05050102010706020507" pitchFamily="2" charset="2"/>
              </a:rPr>
              <a:t></a:t>
            </a:r>
            <a:r>
              <a:rPr lang="en-US" altLang="x-none" b="1" baseline="-20000" dirty="0"/>
              <a:t>-1 </a:t>
            </a:r>
            <a:r>
              <a:rPr lang="en-US" altLang="x-none" b="1" dirty="0"/>
              <a:t>)</a:t>
            </a:r>
            <a:endParaRPr lang="en-US" altLang="x-none" b="1" dirty="0"/>
          </a:p>
          <a:p>
            <a:pPr marL="355600" lvl="1" indent="0" defTabSz="0">
              <a:lnSpc>
                <a:spcPct val="110000"/>
              </a:lnSpc>
              <a:buNone/>
              <a:tabLst>
                <a:tab pos="355600" algn="l"/>
              </a:tabLst>
            </a:pPr>
            <a:r>
              <a:rPr lang="en-US" altLang="x-none" b="1" dirty="0"/>
              <a:t>(m-</a:t>
            </a:r>
            <a:r>
              <a:rPr lang="en-US" altLang="x-none" b="1" dirty="0">
                <a:ea typeface="楷体_GB2312" pitchFamily="1" charset="-122"/>
                <a:sym typeface="Symbol" panose="05050102010706020507" pitchFamily="2" charset="2"/>
              </a:rPr>
              <a:t></a:t>
            </a:r>
            <a:r>
              <a:rPr lang="en-US" altLang="x-none" b="1" dirty="0"/>
              <a:t>m/2</a:t>
            </a:r>
            <a:r>
              <a:rPr lang="en-US" altLang="x-none" b="1" dirty="0">
                <a:ea typeface="楷体_GB2312" pitchFamily="1" charset="-122"/>
                <a:sym typeface="Symbol" panose="05050102010706020507" pitchFamily="2" charset="2"/>
              </a:rPr>
              <a:t></a:t>
            </a:r>
            <a:r>
              <a:rPr lang="zh-CN" altLang="en-US" b="1" dirty="0">
                <a:latin typeface="宋体" panose="02010600030101010101" pitchFamily="2" charset="-122"/>
              </a:rPr>
              <a:t>，</a:t>
            </a:r>
            <a:r>
              <a:rPr lang="en-US" altLang="x-none" b="1" dirty="0"/>
              <a:t>A</a:t>
            </a:r>
            <a:r>
              <a:rPr lang="en-US" altLang="x-none" b="1" baseline="-20000" dirty="0">
                <a:ea typeface="楷体_GB2312" pitchFamily="1" charset="-122"/>
                <a:sym typeface="Symbol" panose="05050102010706020507" pitchFamily="2" charset="2"/>
              </a:rPr>
              <a:t></a:t>
            </a:r>
            <a:r>
              <a:rPr lang="en-US" altLang="x-none" b="1" baseline="-20000" dirty="0"/>
              <a:t>m/2</a:t>
            </a:r>
            <a:r>
              <a:rPr lang="en-US" altLang="x-none" b="1" baseline="-20000" dirty="0">
                <a:ea typeface="楷体_GB2312" pitchFamily="1" charset="-122"/>
                <a:sym typeface="Symbol" panose="05050102010706020507" pitchFamily="2" charset="2"/>
              </a:rPr>
              <a:t></a:t>
            </a:r>
            <a:r>
              <a:rPr lang="zh-CN" altLang="en-US" b="1" dirty="0">
                <a:latin typeface="宋体" panose="02010600030101010101" pitchFamily="2" charset="-122"/>
              </a:rPr>
              <a:t>，</a:t>
            </a:r>
            <a:r>
              <a:rPr lang="en-US" altLang="x-none" b="1" dirty="0"/>
              <a:t>K</a:t>
            </a:r>
            <a:r>
              <a:rPr lang="en-US" altLang="x-none" b="1" baseline="-20000" dirty="0">
                <a:ea typeface="楷体_GB2312" pitchFamily="1" charset="-122"/>
                <a:sym typeface="Symbol" panose="05050102010706020507" pitchFamily="2" charset="2"/>
              </a:rPr>
              <a:t></a:t>
            </a:r>
            <a:r>
              <a:rPr lang="en-US" altLang="x-none" b="1" baseline="-20000" dirty="0"/>
              <a:t>m/2</a:t>
            </a:r>
            <a:r>
              <a:rPr lang="en-US" altLang="x-none" b="1" baseline="-20000" dirty="0">
                <a:ea typeface="楷体_GB2312" pitchFamily="1" charset="-122"/>
                <a:sym typeface="Symbol" panose="05050102010706020507" pitchFamily="2" charset="2"/>
              </a:rPr>
              <a:t></a:t>
            </a:r>
            <a:r>
              <a:rPr lang="en-US" altLang="x-none" b="1" baseline="-20000" dirty="0"/>
              <a:t>+1</a:t>
            </a:r>
            <a:r>
              <a:rPr lang="zh-CN" altLang="en-US" b="1" dirty="0">
                <a:latin typeface="宋体" panose="02010600030101010101" pitchFamily="2" charset="-122"/>
              </a:rPr>
              <a:t>，</a:t>
            </a:r>
            <a:r>
              <a:rPr lang="en-US" altLang="x-none" b="1" dirty="0"/>
              <a:t>A</a:t>
            </a:r>
            <a:r>
              <a:rPr lang="en-US" altLang="x-none" b="1" baseline="-20000" dirty="0">
                <a:ea typeface="楷体_GB2312" pitchFamily="1" charset="-122"/>
                <a:sym typeface="Symbol" panose="05050102010706020507" pitchFamily="2" charset="2"/>
              </a:rPr>
              <a:t></a:t>
            </a:r>
            <a:r>
              <a:rPr lang="en-US" altLang="x-none" b="1" baseline="-20000" dirty="0"/>
              <a:t>m/2</a:t>
            </a:r>
            <a:r>
              <a:rPr lang="en-US" altLang="x-none" b="1" baseline="-20000" dirty="0">
                <a:ea typeface="楷体_GB2312" pitchFamily="1" charset="-122"/>
                <a:sym typeface="Symbol" panose="05050102010706020507" pitchFamily="2" charset="2"/>
              </a:rPr>
              <a:t></a:t>
            </a:r>
            <a:r>
              <a:rPr lang="en-US" altLang="x-none" b="1" baseline="-20000" dirty="0"/>
              <a:t>+1 </a:t>
            </a:r>
            <a:r>
              <a:rPr lang="zh-CN" altLang="en-US" b="1" dirty="0">
                <a:latin typeface="宋体" panose="02010600030101010101" pitchFamily="2" charset="-122"/>
              </a:rPr>
              <a:t>，</a:t>
            </a:r>
            <a:r>
              <a:rPr lang="en-US" altLang="x-none" b="1" dirty="0">
                <a:cs typeface="Times New Roman" panose="02020603050405020304" pitchFamily="2" charset="0"/>
              </a:rPr>
              <a:t>…</a:t>
            </a:r>
            <a:r>
              <a:rPr lang="en-US" altLang="x-none" b="1" dirty="0"/>
              <a:t> </a:t>
            </a:r>
            <a:r>
              <a:rPr lang="zh-CN" altLang="en-US" b="1" dirty="0">
                <a:latin typeface="宋体" panose="02010600030101010101" pitchFamily="2" charset="-122"/>
              </a:rPr>
              <a:t>，</a:t>
            </a:r>
            <a:r>
              <a:rPr lang="en-US" altLang="x-none" b="1" dirty="0"/>
              <a:t>K</a:t>
            </a:r>
            <a:r>
              <a:rPr lang="en-US" altLang="x-none" b="1" baseline="-20000" dirty="0"/>
              <a:t>m</a:t>
            </a:r>
            <a:r>
              <a:rPr lang="zh-CN" altLang="en-US" b="1" dirty="0">
                <a:latin typeface="宋体" panose="02010600030101010101" pitchFamily="2" charset="-122"/>
              </a:rPr>
              <a:t>，</a:t>
            </a:r>
            <a:r>
              <a:rPr lang="en-US" altLang="x-none" b="1" dirty="0"/>
              <a:t>A</a:t>
            </a:r>
            <a:r>
              <a:rPr lang="en-US" altLang="x-none" b="1" baseline="-20000" dirty="0"/>
              <a:t>m </a:t>
            </a:r>
            <a:r>
              <a:rPr lang="en-US" altLang="x-none" b="1" dirty="0"/>
              <a:t>)</a:t>
            </a:r>
            <a:endParaRPr lang="en-US" altLang="x-none" b="1" dirty="0"/>
          </a:p>
          <a:p>
            <a:pPr marL="0" indent="0" defTabSz="0">
              <a:lnSpc>
                <a:spcPct val="110000"/>
              </a:lnSpc>
              <a:buNone/>
              <a:tabLst>
                <a:tab pos="355600" algn="l"/>
              </a:tabLst>
            </a:pPr>
            <a:r>
              <a:rPr lang="en-US" altLang="x-none" sz="2800" b="1" dirty="0">
                <a:latin typeface="宋体" panose="02010600030101010101" pitchFamily="2" charset="-122"/>
              </a:rPr>
              <a:t>    </a:t>
            </a:r>
            <a:r>
              <a:rPr lang="zh-CN" altLang="en-US" sz="2800" b="1" dirty="0">
                <a:latin typeface="宋体" panose="02010600030101010101" pitchFamily="2" charset="-122"/>
              </a:rPr>
              <a:t>并将中间关键字</a:t>
            </a:r>
            <a:r>
              <a:rPr lang="en-US" altLang="x-none" sz="2800" b="1" dirty="0"/>
              <a:t>K</a:t>
            </a:r>
            <a:r>
              <a:rPr lang="en-US" altLang="x-none" sz="2800" b="1" baseline="-20000" dirty="0">
                <a:ea typeface="楷体_GB2312" pitchFamily="1" charset="-122"/>
                <a:sym typeface="Symbol" panose="05050102010706020507" pitchFamily="2" charset="2"/>
              </a:rPr>
              <a:t></a:t>
            </a:r>
            <a:r>
              <a:rPr lang="en-US" altLang="x-none" sz="2800" b="1" baseline="-20000" dirty="0"/>
              <a:t>m/2</a:t>
            </a:r>
            <a:r>
              <a:rPr lang="en-US" altLang="x-none" sz="2800" b="1" baseline="-20000" dirty="0">
                <a:ea typeface="楷体_GB2312" pitchFamily="1" charset="-122"/>
                <a:sym typeface="Symbol" panose="05050102010706020507" pitchFamily="2" charset="2"/>
              </a:rPr>
              <a:t></a:t>
            </a:r>
            <a:r>
              <a:rPr lang="zh-CN" altLang="en-US" sz="2800" b="1" dirty="0">
                <a:latin typeface="宋体" panose="02010600030101010101" pitchFamily="2" charset="-122"/>
              </a:rPr>
              <a:t>插入到</a:t>
            </a:r>
            <a:r>
              <a:rPr lang="en-US" altLang="x-none" sz="2800" b="1" dirty="0"/>
              <a:t>p</a:t>
            </a:r>
            <a:r>
              <a:rPr lang="zh-CN" altLang="en-US" sz="2800" b="1" dirty="0">
                <a:latin typeface="宋体" panose="02010600030101010101" pitchFamily="2" charset="-122"/>
              </a:rPr>
              <a:t>的父结点中，以分裂后的两个结点作为中间关键字</a:t>
            </a:r>
            <a:r>
              <a:rPr lang="en-US" altLang="x-none" sz="2800" b="1" dirty="0"/>
              <a:t>K</a:t>
            </a:r>
            <a:r>
              <a:rPr lang="en-US" altLang="x-none" sz="2800" b="1" baseline="-20000" dirty="0">
                <a:ea typeface="楷体_GB2312" pitchFamily="1" charset="-122"/>
                <a:sym typeface="Symbol" panose="05050102010706020507" pitchFamily="2" charset="2"/>
              </a:rPr>
              <a:t></a:t>
            </a:r>
            <a:r>
              <a:rPr lang="en-US" altLang="x-none" sz="2800" b="1" baseline="-20000" dirty="0"/>
              <a:t>m/2</a:t>
            </a:r>
            <a:r>
              <a:rPr lang="en-US" altLang="x-none" sz="2800" b="1" baseline="-20000" dirty="0">
                <a:ea typeface="楷体_GB2312" pitchFamily="1" charset="-122"/>
                <a:sym typeface="Symbol" panose="05050102010706020507" pitchFamily="2" charset="2"/>
              </a:rPr>
              <a:t></a:t>
            </a:r>
            <a:r>
              <a:rPr lang="zh-CN" altLang="en-US" sz="2800" b="1" dirty="0">
                <a:latin typeface="宋体" panose="02010600030101010101" pitchFamily="2" charset="-122"/>
              </a:rPr>
              <a:t>的两个子结点。</a:t>
            </a:r>
            <a:endParaRPr lang="zh-CN" altLang="en-US" sz="2800" b="1" dirty="0">
              <a:latin typeface="宋体" panose="02010600030101010101" pitchFamily="2" charset="-122"/>
            </a:endParaRPr>
          </a:p>
          <a:p>
            <a:pPr marL="0" indent="0" defTabSz="0">
              <a:lnSpc>
                <a:spcPct val="110000"/>
              </a:lnSpc>
              <a:buNone/>
              <a:tabLst>
                <a:tab pos="355600" algn="l"/>
              </a:tabLst>
            </a:pPr>
            <a:r>
              <a:rPr lang="zh-CN" altLang="en-US" sz="2800" b="1" dirty="0">
                <a:latin typeface="宋体" panose="02010600030101010101" pitchFamily="2" charset="-122"/>
              </a:rPr>
              <a:t>    当将中间关键字</a:t>
            </a:r>
            <a:r>
              <a:rPr lang="en-US" altLang="x-none" sz="2800" b="1" dirty="0"/>
              <a:t>K</a:t>
            </a:r>
            <a:r>
              <a:rPr lang="en-US" altLang="x-none" sz="2800" b="1" baseline="-20000" dirty="0">
                <a:ea typeface="楷体_GB2312" pitchFamily="1" charset="-122"/>
                <a:sym typeface="Symbol" panose="05050102010706020507" pitchFamily="2" charset="2"/>
              </a:rPr>
              <a:t></a:t>
            </a:r>
            <a:r>
              <a:rPr lang="en-US" altLang="x-none" sz="2800" b="1" baseline="-20000" dirty="0"/>
              <a:t>m/2</a:t>
            </a:r>
            <a:r>
              <a:rPr lang="en-US" altLang="x-none" sz="2800" b="1" baseline="-20000" dirty="0">
                <a:ea typeface="楷体_GB2312" pitchFamily="1" charset="-122"/>
                <a:sym typeface="Symbol" panose="05050102010706020507" pitchFamily="2" charset="2"/>
              </a:rPr>
              <a:t></a:t>
            </a:r>
            <a:r>
              <a:rPr lang="zh-CN" altLang="en-US" sz="2800" b="1" dirty="0">
                <a:latin typeface="宋体" panose="02010600030101010101" pitchFamily="2" charset="-122"/>
              </a:rPr>
              <a:t>插入到</a:t>
            </a:r>
            <a:r>
              <a:rPr lang="en-US" altLang="x-none" sz="2800" b="1" dirty="0"/>
              <a:t>p</a:t>
            </a:r>
            <a:r>
              <a:rPr lang="zh-CN" altLang="en-US" sz="2800" b="1" dirty="0">
                <a:latin typeface="宋体" panose="02010600030101010101" pitchFamily="2" charset="-122"/>
              </a:rPr>
              <a:t>的父结点后，父结点也可能不满足</a:t>
            </a:r>
            <a:r>
              <a:rPr lang="en-US" altLang="x-none" sz="2800" b="1" dirty="0"/>
              <a:t>m</a:t>
            </a:r>
            <a:r>
              <a:rPr lang="zh-CN" altLang="en-US" sz="2800" b="1" dirty="0"/>
              <a:t>阶</a:t>
            </a:r>
            <a:r>
              <a:rPr lang="en-US" altLang="x-none" sz="2800" b="1" dirty="0"/>
              <a:t>B_</a:t>
            </a:r>
            <a:r>
              <a:rPr lang="zh-CN" altLang="en-US" sz="2800" b="1" dirty="0"/>
              <a:t>树的要求</a:t>
            </a:r>
            <a:r>
              <a:rPr lang="en-US" altLang="x-none" sz="2800" b="1" dirty="0"/>
              <a:t>(</a:t>
            </a:r>
            <a:r>
              <a:rPr lang="zh-CN" altLang="en-US" sz="2800" b="1" dirty="0"/>
              <a:t>分枝数大于</a:t>
            </a:r>
            <a:r>
              <a:rPr lang="en-US" altLang="x-none" sz="2800" b="1" dirty="0"/>
              <a:t>m)</a:t>
            </a:r>
            <a:r>
              <a:rPr lang="zh-CN" altLang="en-US" sz="2800" b="1" dirty="0">
                <a:latin typeface="宋体" panose="02010600030101010101" pitchFamily="2" charset="-122"/>
              </a:rPr>
              <a:t>，则必须对父结点进行“分裂”，一直进行下去，直到没有父结点或分裂后的父结点满足</a:t>
            </a:r>
            <a:r>
              <a:rPr lang="en-US" altLang="x-none" sz="2800" b="1" dirty="0"/>
              <a:t>m</a:t>
            </a:r>
            <a:r>
              <a:rPr lang="zh-CN" altLang="en-US" sz="2800" b="1" dirty="0"/>
              <a:t>阶</a:t>
            </a:r>
            <a:r>
              <a:rPr lang="en-US" altLang="x-none" sz="2800" b="1" dirty="0"/>
              <a:t>B_</a:t>
            </a:r>
            <a:r>
              <a:rPr lang="zh-CN" altLang="en-US" sz="2800" b="1" dirty="0"/>
              <a:t>树的要求</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9217" name="文本占位符 695297"/>
          <p:cNvSpPr>
            <a:spLocks noGrp="1"/>
          </p:cNvSpPr>
          <p:nvPr>
            <p:ph idx="1"/>
          </p:nvPr>
        </p:nvSpPr>
        <p:spPr>
          <a:xfrm>
            <a:off x="1676400" y="152400"/>
            <a:ext cx="8812213" cy="6156325"/>
          </a:xfrm>
        </p:spPr>
        <p:txBody>
          <a:bodyPr anchor="t"/>
          <a:p>
            <a:pPr marL="0" indent="0">
              <a:lnSpc>
                <a:spcPct val="110000"/>
              </a:lnSpc>
              <a:buNone/>
            </a:pPr>
            <a:r>
              <a:rPr lang="zh-CN" altLang="en-US" sz="2800" b="1" dirty="0">
                <a:latin typeface="宋体" panose="02010600030101010101" pitchFamily="2" charset="-122"/>
              </a:rPr>
              <a:t>    当根结点分裂时，因没有父结点，则建立一个新的根，</a:t>
            </a:r>
            <a:r>
              <a:rPr lang="en-US" altLang="x-none" sz="2800" b="1" dirty="0"/>
              <a:t>B_</a:t>
            </a:r>
            <a:r>
              <a:rPr lang="zh-CN" altLang="en-US" sz="2800" b="1" dirty="0"/>
              <a:t>树增高一层</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    例：在一个</a:t>
            </a:r>
            <a:r>
              <a:rPr lang="en-US" altLang="x-none" sz="2800" b="1" dirty="0"/>
              <a:t>3</a:t>
            </a:r>
            <a:r>
              <a:rPr lang="zh-CN" altLang="en-US" sz="2800" b="1" dirty="0">
                <a:latin typeface="宋体" panose="02010600030101010101" pitchFamily="2" charset="-122"/>
              </a:rPr>
              <a:t>阶</a:t>
            </a:r>
            <a:r>
              <a:rPr lang="en-US" altLang="x-none" sz="2800" b="1" dirty="0"/>
              <a:t>B_</a:t>
            </a:r>
            <a:r>
              <a:rPr lang="zh-CN" altLang="en-US" sz="2800" b="1" dirty="0"/>
              <a:t>树</a:t>
            </a:r>
            <a:r>
              <a:rPr lang="en-US" altLang="x-none" sz="2800" b="1" dirty="0"/>
              <a:t>(2-3</a:t>
            </a:r>
            <a:r>
              <a:rPr lang="zh-CN" altLang="en-US" sz="2800" b="1" dirty="0"/>
              <a:t>树</a:t>
            </a:r>
            <a:r>
              <a:rPr lang="en-US" altLang="x-none" sz="2800" b="1" dirty="0"/>
              <a:t>)</a:t>
            </a:r>
            <a:r>
              <a:rPr lang="zh-CN" altLang="en-US" sz="2800" b="1" dirty="0"/>
              <a:t>上插入结点</a:t>
            </a:r>
            <a:r>
              <a:rPr lang="zh-CN" altLang="en-US" sz="2800" b="1" dirty="0">
                <a:latin typeface="宋体" panose="02010600030101010101" pitchFamily="2" charset="-122"/>
              </a:rPr>
              <a:t>，</a:t>
            </a:r>
            <a:r>
              <a:rPr lang="zh-CN" altLang="en-US" sz="2800" b="1" dirty="0"/>
              <a:t>其过程如图</a:t>
            </a:r>
            <a:r>
              <a:rPr lang="en-US" altLang="x-none" sz="2800" b="1" dirty="0"/>
              <a:t>9-14</a:t>
            </a:r>
            <a:r>
              <a:rPr lang="zh-CN" altLang="en-US" sz="2800" b="1" dirty="0"/>
              <a:t>所示</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sz="3600" b="1" dirty="0">
                <a:solidFill>
                  <a:schemeClr val="folHlink"/>
                </a:solidFill>
                <a:latin typeface="宋体" panose="02010600030101010101" pitchFamily="2" charset="-122"/>
              </a:rPr>
              <a:t>⑶ </a:t>
            </a:r>
            <a:r>
              <a:rPr lang="zh-CN" altLang="en-US" sz="3600" b="1" dirty="0">
                <a:solidFill>
                  <a:schemeClr val="folHlink"/>
                </a:solidFill>
                <a:ea typeface="楷体_GB2312" pitchFamily="1" charset="-122"/>
              </a:rPr>
              <a:t>算法实现</a:t>
            </a:r>
            <a:endParaRPr lang="zh-CN" altLang="en-US" sz="3600" b="1" dirty="0">
              <a:solidFill>
                <a:schemeClr val="folHlink"/>
              </a:solidFill>
              <a:ea typeface="楷体_GB2312" pitchFamily="1" charset="-122"/>
            </a:endParaRPr>
          </a:p>
          <a:p>
            <a:pPr marL="0" indent="0">
              <a:lnSpc>
                <a:spcPct val="110000"/>
              </a:lnSpc>
              <a:buNone/>
            </a:pPr>
            <a:r>
              <a:rPr lang="zh-CN" altLang="en-US" b="1" dirty="0">
                <a:latin typeface="宋体" panose="02010600030101010101" pitchFamily="2" charset="-122"/>
              </a:rPr>
              <a:t>    </a:t>
            </a:r>
            <a:r>
              <a:rPr lang="zh-CN" altLang="en-US" sz="2800" b="1" dirty="0">
                <a:latin typeface="宋体" panose="02010600030101010101" pitchFamily="2" charset="-122"/>
              </a:rPr>
              <a:t>要实现插入，首先必须考虑结点的分裂。设待分裂的结点是</a:t>
            </a:r>
            <a:r>
              <a:rPr lang="en-US" altLang="x-none" sz="2800" b="1" dirty="0"/>
              <a:t>p</a:t>
            </a:r>
            <a:r>
              <a:rPr lang="zh-CN" altLang="en-US" sz="2800" b="1" dirty="0">
                <a:latin typeface="宋体" panose="02010600030101010101" pitchFamily="2" charset="-122"/>
              </a:rPr>
              <a:t>，分裂时先开辟一个新结点，依此将结点</a:t>
            </a:r>
            <a:r>
              <a:rPr lang="en-US" altLang="x-none" sz="2800" b="1" dirty="0"/>
              <a:t>p</a:t>
            </a:r>
            <a:r>
              <a:rPr lang="zh-CN" altLang="en-US" sz="2800" b="1" dirty="0"/>
              <a:t>中后半部分的关键字和指针移到新开辟的结点中</a:t>
            </a:r>
            <a:r>
              <a:rPr lang="zh-CN" altLang="en-US" sz="2800" b="1" dirty="0">
                <a:latin typeface="宋体" panose="02010600030101010101" pitchFamily="2" charset="-122"/>
              </a:rPr>
              <a:t>。分裂之后，而需要插入到父结点中的关键字在</a:t>
            </a:r>
            <a:r>
              <a:rPr lang="en-US" altLang="x-none" sz="2800" b="1" dirty="0"/>
              <a:t>p</a:t>
            </a:r>
            <a:r>
              <a:rPr lang="zh-CN" altLang="en-US" sz="2800" b="1" dirty="0"/>
              <a:t>的关键字向量的</a:t>
            </a:r>
            <a:r>
              <a:rPr lang="en-US" altLang="x-none" sz="2800" b="1" dirty="0"/>
              <a:t>p-&gt;keynum+1</a:t>
            </a:r>
            <a:r>
              <a:rPr lang="zh-CN" altLang="en-US" sz="2800" b="1" dirty="0"/>
              <a:t>位置上</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50241" name="组合 696321"/>
          <p:cNvGrpSpPr/>
          <p:nvPr/>
        </p:nvGrpSpPr>
        <p:grpSpPr>
          <a:xfrm>
            <a:off x="1676400" y="115888"/>
            <a:ext cx="8991600" cy="6769100"/>
            <a:chOff x="0" y="0"/>
            <a:chExt cx="5664" cy="4264"/>
          </a:xfrm>
        </p:grpSpPr>
        <p:grpSp>
          <p:nvGrpSpPr>
            <p:cNvPr id="650242" name="组合 696322"/>
            <p:cNvGrpSpPr/>
            <p:nvPr/>
          </p:nvGrpSpPr>
          <p:grpSpPr>
            <a:xfrm>
              <a:off x="0" y="0"/>
              <a:ext cx="5664" cy="1147"/>
              <a:chOff x="0" y="0"/>
              <a:chExt cx="5664" cy="1147"/>
            </a:xfrm>
          </p:grpSpPr>
          <p:grpSp>
            <p:nvGrpSpPr>
              <p:cNvPr id="650243" name="组合 696323"/>
              <p:cNvGrpSpPr/>
              <p:nvPr/>
            </p:nvGrpSpPr>
            <p:grpSpPr>
              <a:xfrm>
                <a:off x="0" y="8"/>
                <a:ext cx="1270" cy="1139"/>
                <a:chOff x="0" y="0"/>
                <a:chExt cx="1270" cy="1139"/>
              </a:xfrm>
            </p:grpSpPr>
            <p:grpSp>
              <p:nvGrpSpPr>
                <p:cNvPr id="650244" name="组合 696324"/>
                <p:cNvGrpSpPr/>
                <p:nvPr/>
              </p:nvGrpSpPr>
              <p:grpSpPr>
                <a:xfrm>
                  <a:off x="0" y="0"/>
                  <a:ext cx="1270" cy="861"/>
                  <a:chOff x="0" y="0"/>
                  <a:chExt cx="1312" cy="872"/>
                </a:xfrm>
              </p:grpSpPr>
              <p:sp>
                <p:nvSpPr>
                  <p:cNvPr id="650245" name="椭圆 696325"/>
                  <p:cNvSpPr/>
                  <p:nvPr/>
                </p:nvSpPr>
                <p:spPr>
                  <a:xfrm>
                    <a:off x="336" y="0"/>
                    <a:ext cx="544"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f</a:t>
                    </a:r>
                    <a:endParaRPr lang="en-US" altLang="x-none" sz="2800" b="1" dirty="0">
                      <a:latin typeface="Times New Roman" panose="02020603050405020304" pitchFamily="2" charset="0"/>
                      <a:ea typeface="宋体" panose="02010600030101010101" pitchFamily="2" charset="-122"/>
                    </a:endParaRPr>
                  </a:p>
                </p:txBody>
              </p:sp>
              <p:sp>
                <p:nvSpPr>
                  <p:cNvPr id="650246" name="椭圆 696326"/>
                  <p:cNvSpPr/>
                  <p:nvPr/>
                </p:nvSpPr>
                <p:spPr>
                  <a:xfrm>
                    <a:off x="768" y="552"/>
                    <a:ext cx="544"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h m</a:t>
                    </a:r>
                    <a:endParaRPr lang="en-US" altLang="x-none" sz="2800" b="1" dirty="0">
                      <a:latin typeface="Times New Roman" panose="02020603050405020304" pitchFamily="2" charset="0"/>
                      <a:ea typeface="宋体" panose="02010600030101010101" pitchFamily="2" charset="-122"/>
                    </a:endParaRPr>
                  </a:p>
                </p:txBody>
              </p:sp>
              <p:sp>
                <p:nvSpPr>
                  <p:cNvPr id="650247" name="椭圆 696327"/>
                  <p:cNvSpPr/>
                  <p:nvPr/>
                </p:nvSpPr>
                <p:spPr>
                  <a:xfrm>
                    <a:off x="0" y="577"/>
                    <a:ext cx="544"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b</a:t>
                    </a:r>
                    <a:endParaRPr lang="en-US" altLang="x-none" sz="2800" b="1" dirty="0">
                      <a:latin typeface="Times New Roman" panose="02020603050405020304" pitchFamily="2" charset="0"/>
                      <a:ea typeface="宋体" panose="02010600030101010101" pitchFamily="2" charset="-122"/>
                    </a:endParaRPr>
                  </a:p>
                </p:txBody>
              </p:sp>
              <p:sp>
                <p:nvSpPr>
                  <p:cNvPr id="650248" name="直接连接符 696328"/>
                  <p:cNvSpPr/>
                  <p:nvPr/>
                </p:nvSpPr>
                <p:spPr>
                  <a:xfrm flipH="1">
                    <a:off x="288" y="288"/>
                    <a:ext cx="192" cy="288"/>
                  </a:xfrm>
                  <a:prstGeom prst="line">
                    <a:avLst/>
                  </a:prstGeom>
                  <a:ln w="9525" cap="flat" cmpd="sng">
                    <a:solidFill>
                      <a:schemeClr val="tx1"/>
                    </a:solidFill>
                    <a:prstDash val="solid"/>
                    <a:round/>
                    <a:headEnd type="none" w="med" len="med"/>
                    <a:tailEnd type="none" w="med" len="med"/>
                  </a:ln>
                </p:spPr>
              </p:sp>
              <p:sp>
                <p:nvSpPr>
                  <p:cNvPr id="650249" name="直接连接符 696329"/>
                  <p:cNvSpPr/>
                  <p:nvPr/>
                </p:nvSpPr>
                <p:spPr>
                  <a:xfrm>
                    <a:off x="736" y="280"/>
                    <a:ext cx="224" cy="272"/>
                  </a:xfrm>
                  <a:prstGeom prst="line">
                    <a:avLst/>
                  </a:prstGeom>
                  <a:ln w="9525" cap="flat" cmpd="sng">
                    <a:solidFill>
                      <a:schemeClr val="tx1"/>
                    </a:solidFill>
                    <a:prstDash val="solid"/>
                    <a:round/>
                    <a:headEnd type="none" w="med" len="med"/>
                    <a:tailEnd type="none" w="med" len="med"/>
                  </a:ln>
                </p:spPr>
              </p:sp>
            </p:grpSp>
            <p:sp>
              <p:nvSpPr>
                <p:cNvPr id="696331" name="矩形 696330"/>
                <p:cNvSpPr/>
                <p:nvPr/>
              </p:nvSpPr>
              <p:spPr>
                <a:xfrm>
                  <a:off x="144" y="912"/>
                  <a:ext cx="1043" cy="227"/>
                </a:xfrm>
                <a:prstGeom prst="rect">
                  <a:avLst/>
                </a:prstGeom>
                <a:noFill/>
                <a:ln w="9525">
                  <a:noFill/>
                </a:ln>
              </p:spPr>
              <p:txBody>
                <a:bodyPr wrap="none" anchor="ctr"/>
                <a:p>
                  <a:pPr fontAlgn="base"/>
                  <a:r>
                    <a:rPr lang="en-US" altLang="x-none" sz="2000" b="1" strike="noStrike" noProof="1" dirty="0">
                      <a:effectLst>
                        <a:outerShdw blurRad="38100" dist="38100" dir="2700000">
                          <a:srgbClr val="000000"/>
                        </a:outerShdw>
                      </a:effectLst>
                      <a:latin typeface="Times New Roman" panose="02020603050405020304" pitchFamily="2" charset="0"/>
                      <a:ea typeface="宋体" panose="02010600030101010101" pitchFamily="2" charset="-122"/>
                      <a:cs typeface="+mn-cs"/>
                    </a:rPr>
                    <a:t>(</a:t>
                  </a:r>
                  <a:r>
                    <a:rPr lang="en-US" altLang="x-none" sz="2000" b="1" strike="noStrike" noProof="1" dirty="0">
                      <a:latin typeface="Times New Roman" panose="02020603050405020304" pitchFamily="2" charset="0"/>
                      <a:ea typeface="宋体" panose="02010600030101010101" pitchFamily="2" charset="-122"/>
                      <a:cs typeface="+mn-cs"/>
                    </a:rPr>
                    <a:t>a)   </a:t>
                  </a:r>
                  <a:r>
                    <a:rPr lang="zh-CN" altLang="en-US" sz="2000" b="1" strike="noStrike" noProof="1" dirty="0">
                      <a:latin typeface="Times New Roman" panose="02020603050405020304" pitchFamily="2" charset="0"/>
                      <a:ea typeface="宋体" panose="02010600030101010101" pitchFamily="2" charset="-122"/>
                      <a:cs typeface="+mn-cs"/>
                    </a:rPr>
                    <a:t>一棵</a:t>
                  </a:r>
                  <a:r>
                    <a:rPr lang="en-US" altLang="x-none" sz="2000" b="1" strike="noStrike" noProof="1" dirty="0">
                      <a:latin typeface="Times New Roman" panose="02020603050405020304" pitchFamily="2" charset="0"/>
                      <a:ea typeface="宋体" panose="02010600030101010101" pitchFamily="2" charset="-122"/>
                      <a:cs typeface="+mn-cs"/>
                    </a:rPr>
                    <a:t>2-3</a:t>
                  </a:r>
                  <a:r>
                    <a:rPr lang="zh-CN" altLang="en-US" sz="2000" b="1" strike="noStrike" noProof="1" dirty="0">
                      <a:latin typeface="Times New Roman" panose="02020603050405020304" pitchFamily="2" charset="0"/>
                      <a:ea typeface="宋体" panose="02010600030101010101" pitchFamily="2" charset="-122"/>
                      <a:cs typeface="+mn-cs"/>
                    </a:rPr>
                    <a:t>树</a:t>
                  </a:r>
                  <a:endParaRPr lang="zh-CN" altLang="en-US" sz="2000" b="1" strike="noStrike" noProof="1" dirty="0">
                    <a:latin typeface="Times New Roman" panose="02020603050405020304" pitchFamily="2" charset="0"/>
                  </a:endParaRPr>
                </a:p>
              </p:txBody>
            </p:sp>
          </p:grpSp>
          <p:grpSp>
            <p:nvGrpSpPr>
              <p:cNvPr id="650251" name="组合 696331"/>
              <p:cNvGrpSpPr/>
              <p:nvPr/>
            </p:nvGrpSpPr>
            <p:grpSpPr>
              <a:xfrm>
                <a:off x="1418" y="0"/>
                <a:ext cx="1270" cy="1147"/>
                <a:chOff x="0" y="0"/>
                <a:chExt cx="1270" cy="1147"/>
              </a:xfrm>
            </p:grpSpPr>
            <p:grpSp>
              <p:nvGrpSpPr>
                <p:cNvPr id="650252" name="组合 696332"/>
                <p:cNvGrpSpPr/>
                <p:nvPr/>
              </p:nvGrpSpPr>
              <p:grpSpPr>
                <a:xfrm>
                  <a:off x="0" y="0"/>
                  <a:ext cx="1270" cy="861"/>
                  <a:chOff x="0" y="0"/>
                  <a:chExt cx="1312" cy="872"/>
                </a:xfrm>
              </p:grpSpPr>
              <p:sp>
                <p:nvSpPr>
                  <p:cNvPr id="650253" name="椭圆 696333"/>
                  <p:cNvSpPr/>
                  <p:nvPr/>
                </p:nvSpPr>
                <p:spPr>
                  <a:xfrm>
                    <a:off x="336" y="0"/>
                    <a:ext cx="544"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f</a:t>
                    </a:r>
                    <a:endParaRPr lang="en-US" altLang="x-none" sz="2800" b="1" dirty="0">
                      <a:latin typeface="Times New Roman" panose="02020603050405020304" pitchFamily="2" charset="0"/>
                      <a:ea typeface="宋体" panose="02010600030101010101" pitchFamily="2" charset="-122"/>
                    </a:endParaRPr>
                  </a:p>
                </p:txBody>
              </p:sp>
              <p:sp>
                <p:nvSpPr>
                  <p:cNvPr id="650254" name="椭圆 696334"/>
                  <p:cNvSpPr/>
                  <p:nvPr/>
                </p:nvSpPr>
                <p:spPr>
                  <a:xfrm>
                    <a:off x="768" y="552"/>
                    <a:ext cx="544"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h m</a:t>
                    </a:r>
                    <a:endParaRPr lang="en-US" altLang="x-none" sz="2800" b="1" dirty="0">
                      <a:latin typeface="Times New Roman" panose="02020603050405020304" pitchFamily="2" charset="0"/>
                      <a:ea typeface="宋体" panose="02010600030101010101" pitchFamily="2" charset="-122"/>
                    </a:endParaRPr>
                  </a:p>
                </p:txBody>
              </p:sp>
              <p:sp>
                <p:nvSpPr>
                  <p:cNvPr id="650255" name="椭圆 696335"/>
                  <p:cNvSpPr/>
                  <p:nvPr/>
                </p:nvSpPr>
                <p:spPr>
                  <a:xfrm>
                    <a:off x="0" y="577"/>
                    <a:ext cx="544"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b d</a:t>
                    </a:r>
                    <a:endParaRPr lang="en-US" altLang="x-none" sz="2800" b="1" dirty="0">
                      <a:latin typeface="Times New Roman" panose="02020603050405020304" pitchFamily="2" charset="0"/>
                      <a:ea typeface="宋体" panose="02010600030101010101" pitchFamily="2" charset="-122"/>
                    </a:endParaRPr>
                  </a:p>
                </p:txBody>
              </p:sp>
              <p:sp>
                <p:nvSpPr>
                  <p:cNvPr id="650256" name="直接连接符 696336"/>
                  <p:cNvSpPr/>
                  <p:nvPr/>
                </p:nvSpPr>
                <p:spPr>
                  <a:xfrm flipH="1">
                    <a:off x="288" y="288"/>
                    <a:ext cx="192" cy="288"/>
                  </a:xfrm>
                  <a:prstGeom prst="line">
                    <a:avLst/>
                  </a:prstGeom>
                  <a:ln w="9525" cap="flat" cmpd="sng">
                    <a:solidFill>
                      <a:schemeClr val="tx1"/>
                    </a:solidFill>
                    <a:prstDash val="solid"/>
                    <a:round/>
                    <a:headEnd type="none" w="med" len="med"/>
                    <a:tailEnd type="none" w="med" len="med"/>
                  </a:ln>
                </p:spPr>
              </p:sp>
              <p:sp>
                <p:nvSpPr>
                  <p:cNvPr id="650257" name="直接连接符 696337"/>
                  <p:cNvSpPr/>
                  <p:nvPr/>
                </p:nvSpPr>
                <p:spPr>
                  <a:xfrm>
                    <a:off x="736" y="280"/>
                    <a:ext cx="224" cy="272"/>
                  </a:xfrm>
                  <a:prstGeom prst="line">
                    <a:avLst/>
                  </a:prstGeom>
                  <a:ln w="9525" cap="flat" cmpd="sng">
                    <a:solidFill>
                      <a:schemeClr val="tx1"/>
                    </a:solidFill>
                    <a:prstDash val="solid"/>
                    <a:round/>
                    <a:headEnd type="none" w="med" len="med"/>
                    <a:tailEnd type="none" w="med" len="med"/>
                  </a:ln>
                </p:spPr>
              </p:sp>
            </p:grpSp>
            <p:sp>
              <p:nvSpPr>
                <p:cNvPr id="650258" name="矩形 696338"/>
                <p:cNvSpPr/>
                <p:nvPr/>
              </p:nvSpPr>
              <p:spPr>
                <a:xfrm>
                  <a:off x="118" y="920"/>
                  <a:ext cx="975" cy="227"/>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(b)   </a:t>
                  </a:r>
                  <a:r>
                    <a:rPr lang="zh-CN" altLang="en-US" sz="2000" b="1" dirty="0">
                      <a:latin typeface="Times New Roman" panose="02020603050405020304" pitchFamily="2" charset="0"/>
                      <a:ea typeface="宋体" panose="02010600030101010101" pitchFamily="2" charset="-122"/>
                    </a:rPr>
                    <a:t>插入</a:t>
                  </a:r>
                  <a:r>
                    <a:rPr lang="en-US" altLang="x-none" sz="2000" b="1" dirty="0">
                      <a:latin typeface="Times New Roman" panose="02020603050405020304" pitchFamily="2" charset="0"/>
                      <a:ea typeface="宋体" panose="02010600030101010101" pitchFamily="2" charset="-122"/>
                    </a:rPr>
                    <a:t>d</a:t>
                  </a:r>
                  <a:r>
                    <a:rPr lang="zh-CN" altLang="en-US" sz="2000" b="1" dirty="0">
                      <a:latin typeface="Times New Roman" panose="02020603050405020304" pitchFamily="2" charset="0"/>
                      <a:ea typeface="宋体" panose="02010600030101010101" pitchFamily="2" charset="-122"/>
                    </a:rPr>
                    <a:t>后</a:t>
                  </a:r>
                  <a:endParaRPr lang="zh-CN" altLang="en-US" sz="2000" b="1" dirty="0">
                    <a:latin typeface="Times New Roman" panose="02020603050405020304" pitchFamily="2" charset="0"/>
                    <a:ea typeface="宋体" panose="02010600030101010101" pitchFamily="2" charset="-122"/>
                  </a:endParaRPr>
                </a:p>
              </p:txBody>
            </p:sp>
          </p:grpSp>
          <p:grpSp>
            <p:nvGrpSpPr>
              <p:cNvPr id="650259" name="组合 696339"/>
              <p:cNvGrpSpPr/>
              <p:nvPr/>
            </p:nvGrpSpPr>
            <p:grpSpPr>
              <a:xfrm>
                <a:off x="2832" y="0"/>
                <a:ext cx="2832" cy="1147"/>
                <a:chOff x="0" y="0"/>
                <a:chExt cx="2832" cy="1147"/>
              </a:xfrm>
            </p:grpSpPr>
            <p:grpSp>
              <p:nvGrpSpPr>
                <p:cNvPr id="650260" name="组合 696340"/>
                <p:cNvGrpSpPr/>
                <p:nvPr/>
              </p:nvGrpSpPr>
              <p:grpSpPr>
                <a:xfrm>
                  <a:off x="0" y="0"/>
                  <a:ext cx="1270" cy="861"/>
                  <a:chOff x="0" y="0"/>
                  <a:chExt cx="1307" cy="872"/>
                </a:xfrm>
              </p:grpSpPr>
              <p:sp>
                <p:nvSpPr>
                  <p:cNvPr id="650261" name="椭圆 696341"/>
                  <p:cNvSpPr/>
                  <p:nvPr/>
                </p:nvSpPr>
                <p:spPr>
                  <a:xfrm>
                    <a:off x="336" y="0"/>
                    <a:ext cx="544"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f</a:t>
                    </a:r>
                    <a:endParaRPr lang="en-US" altLang="x-none" sz="2800" b="1" dirty="0">
                      <a:latin typeface="Times New Roman" panose="02020603050405020304" pitchFamily="2" charset="0"/>
                      <a:ea typeface="宋体" panose="02010600030101010101" pitchFamily="2" charset="-122"/>
                    </a:endParaRPr>
                  </a:p>
                </p:txBody>
              </p:sp>
              <p:sp>
                <p:nvSpPr>
                  <p:cNvPr id="650262" name="椭圆 696342"/>
                  <p:cNvSpPr/>
                  <p:nvPr/>
                </p:nvSpPr>
                <p:spPr>
                  <a:xfrm>
                    <a:off x="672" y="552"/>
                    <a:ext cx="635" cy="317"/>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h m p</a:t>
                    </a:r>
                    <a:endParaRPr lang="en-US" altLang="x-none" sz="2800" b="1" dirty="0">
                      <a:latin typeface="Times New Roman" panose="02020603050405020304" pitchFamily="2" charset="0"/>
                      <a:ea typeface="宋体" panose="02010600030101010101" pitchFamily="2" charset="-122"/>
                    </a:endParaRPr>
                  </a:p>
                </p:txBody>
              </p:sp>
              <p:sp>
                <p:nvSpPr>
                  <p:cNvPr id="650263" name="椭圆 696343"/>
                  <p:cNvSpPr/>
                  <p:nvPr/>
                </p:nvSpPr>
                <p:spPr>
                  <a:xfrm>
                    <a:off x="0" y="577"/>
                    <a:ext cx="544"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b d</a:t>
                    </a:r>
                    <a:endParaRPr lang="en-US" altLang="x-none" sz="2800" b="1" dirty="0">
                      <a:latin typeface="Times New Roman" panose="02020603050405020304" pitchFamily="2" charset="0"/>
                      <a:ea typeface="宋体" panose="02010600030101010101" pitchFamily="2" charset="-122"/>
                    </a:endParaRPr>
                  </a:p>
                </p:txBody>
              </p:sp>
              <p:sp>
                <p:nvSpPr>
                  <p:cNvPr id="650264" name="直接连接符 696344"/>
                  <p:cNvSpPr/>
                  <p:nvPr/>
                </p:nvSpPr>
                <p:spPr>
                  <a:xfrm flipH="1">
                    <a:off x="288" y="288"/>
                    <a:ext cx="192" cy="288"/>
                  </a:xfrm>
                  <a:prstGeom prst="line">
                    <a:avLst/>
                  </a:prstGeom>
                  <a:ln w="9525" cap="flat" cmpd="sng">
                    <a:solidFill>
                      <a:schemeClr val="tx1"/>
                    </a:solidFill>
                    <a:prstDash val="solid"/>
                    <a:round/>
                    <a:headEnd type="none" w="med" len="med"/>
                    <a:tailEnd type="none" w="med" len="med"/>
                  </a:ln>
                </p:spPr>
              </p:sp>
              <p:sp>
                <p:nvSpPr>
                  <p:cNvPr id="650265" name="直接连接符 696345"/>
                  <p:cNvSpPr/>
                  <p:nvPr/>
                </p:nvSpPr>
                <p:spPr>
                  <a:xfrm>
                    <a:off x="736" y="280"/>
                    <a:ext cx="224" cy="272"/>
                  </a:xfrm>
                  <a:prstGeom prst="line">
                    <a:avLst/>
                  </a:prstGeom>
                  <a:ln w="9525" cap="flat" cmpd="sng">
                    <a:solidFill>
                      <a:schemeClr val="tx1"/>
                    </a:solidFill>
                    <a:prstDash val="solid"/>
                    <a:round/>
                    <a:headEnd type="none" w="med" len="med"/>
                    <a:tailEnd type="none" w="med" len="med"/>
                  </a:ln>
                </p:spPr>
              </p:sp>
            </p:grpSp>
            <p:grpSp>
              <p:nvGrpSpPr>
                <p:cNvPr id="650266" name="组合 696346"/>
                <p:cNvGrpSpPr/>
                <p:nvPr/>
              </p:nvGrpSpPr>
              <p:grpSpPr>
                <a:xfrm>
                  <a:off x="1040" y="48"/>
                  <a:ext cx="605" cy="384"/>
                  <a:chOff x="0" y="0"/>
                  <a:chExt cx="605" cy="384"/>
                </a:xfrm>
              </p:grpSpPr>
              <p:sp>
                <p:nvSpPr>
                  <p:cNvPr id="650267" name="矩形 696347"/>
                  <p:cNvSpPr/>
                  <p:nvPr/>
                </p:nvSpPr>
                <p:spPr>
                  <a:xfrm>
                    <a:off x="0" y="0"/>
                    <a:ext cx="499" cy="249"/>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分裂</a:t>
                    </a:r>
                    <a:endParaRPr lang="zh-CN" altLang="en-US" sz="2400" b="1" dirty="0">
                      <a:latin typeface="Times New Roman" panose="02020603050405020304" pitchFamily="2" charset="0"/>
                      <a:ea typeface="宋体" panose="02010600030101010101" pitchFamily="2" charset="-122"/>
                    </a:endParaRPr>
                  </a:p>
                </p:txBody>
              </p:sp>
              <p:sp>
                <p:nvSpPr>
                  <p:cNvPr id="650268" name="右箭头 696348"/>
                  <p:cNvSpPr/>
                  <p:nvPr/>
                </p:nvSpPr>
                <p:spPr>
                  <a:xfrm>
                    <a:off x="16" y="248"/>
                    <a:ext cx="589" cy="136"/>
                  </a:xfrm>
                  <a:prstGeom prst="rightArrow">
                    <a:avLst>
                      <a:gd name="adj1" fmla="val 50000"/>
                      <a:gd name="adj2" fmla="val 108252"/>
                    </a:avLst>
                  </a:prstGeom>
                  <a:solidFill>
                    <a:schemeClr val="folHlink"/>
                  </a:solidFill>
                  <a:ln w="9525" cap="flat" cmpd="sng">
                    <a:solidFill>
                      <a:schemeClr val="hlink"/>
                    </a:solidFill>
                    <a:prstDash val="solid"/>
                    <a:miter/>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sp>
              <p:nvSpPr>
                <p:cNvPr id="650269" name="矩形 696349"/>
                <p:cNvSpPr/>
                <p:nvPr/>
              </p:nvSpPr>
              <p:spPr>
                <a:xfrm>
                  <a:off x="705" y="920"/>
                  <a:ext cx="1746" cy="227"/>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(c)   </a:t>
                  </a:r>
                  <a:r>
                    <a:rPr lang="zh-CN" altLang="en-US" sz="2000" b="1" dirty="0">
                      <a:latin typeface="Times New Roman" panose="02020603050405020304" pitchFamily="2" charset="0"/>
                      <a:ea typeface="宋体" panose="02010600030101010101" pitchFamily="2" charset="-122"/>
                    </a:rPr>
                    <a:t>插入</a:t>
                  </a:r>
                  <a:r>
                    <a:rPr lang="en-US" altLang="x-none" sz="2000" b="1" dirty="0">
                      <a:latin typeface="Times New Roman" panose="02020603050405020304" pitchFamily="2" charset="0"/>
                      <a:ea typeface="宋体" panose="02010600030101010101" pitchFamily="2" charset="-122"/>
                    </a:rPr>
                    <a:t>p</a:t>
                  </a:r>
                  <a:r>
                    <a:rPr lang="zh-CN" altLang="en-US" sz="2000" b="1" dirty="0">
                      <a:latin typeface="Times New Roman" panose="02020603050405020304" pitchFamily="2" charset="0"/>
                      <a:ea typeface="宋体" panose="02010600030101010101" pitchFamily="2" charset="-122"/>
                    </a:rPr>
                    <a:t>后并进行分裂</a:t>
                  </a:r>
                  <a:endParaRPr lang="zh-CN" altLang="en-US" sz="2000" b="1" dirty="0">
                    <a:latin typeface="Times New Roman" panose="02020603050405020304" pitchFamily="2" charset="0"/>
                    <a:ea typeface="宋体" panose="02010600030101010101" pitchFamily="2" charset="-122"/>
                  </a:endParaRPr>
                </a:p>
              </p:txBody>
            </p:sp>
            <p:grpSp>
              <p:nvGrpSpPr>
                <p:cNvPr id="650270" name="组合 696350"/>
                <p:cNvGrpSpPr/>
                <p:nvPr/>
              </p:nvGrpSpPr>
              <p:grpSpPr>
                <a:xfrm>
                  <a:off x="1350" y="8"/>
                  <a:ext cx="1482" cy="855"/>
                  <a:chOff x="0" y="0"/>
                  <a:chExt cx="1482" cy="855"/>
                </a:xfrm>
              </p:grpSpPr>
              <p:sp>
                <p:nvSpPr>
                  <p:cNvPr id="650271" name="椭圆 696351"/>
                  <p:cNvSpPr/>
                  <p:nvPr/>
                </p:nvSpPr>
                <p:spPr>
                  <a:xfrm>
                    <a:off x="590" y="551"/>
                    <a:ext cx="41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h</a:t>
                    </a:r>
                    <a:endParaRPr lang="en-US" altLang="x-none" sz="2800" b="1" dirty="0">
                      <a:latin typeface="Times New Roman" panose="02020603050405020304" pitchFamily="2" charset="0"/>
                      <a:ea typeface="宋体" panose="02010600030101010101" pitchFamily="2" charset="-122"/>
                    </a:endParaRPr>
                  </a:p>
                </p:txBody>
              </p:sp>
              <p:sp>
                <p:nvSpPr>
                  <p:cNvPr id="650272" name="椭圆 696352"/>
                  <p:cNvSpPr/>
                  <p:nvPr/>
                </p:nvSpPr>
                <p:spPr>
                  <a:xfrm>
                    <a:off x="528" y="0"/>
                    <a:ext cx="52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f m</a:t>
                    </a:r>
                    <a:endParaRPr lang="en-US" altLang="x-none" sz="2800" b="1" dirty="0">
                      <a:latin typeface="Times New Roman" panose="02020603050405020304" pitchFamily="2" charset="0"/>
                      <a:ea typeface="宋体" panose="02010600030101010101" pitchFamily="2" charset="-122"/>
                    </a:endParaRPr>
                  </a:p>
                </p:txBody>
              </p:sp>
              <p:sp>
                <p:nvSpPr>
                  <p:cNvPr id="650273" name="椭圆 696353"/>
                  <p:cNvSpPr/>
                  <p:nvPr/>
                </p:nvSpPr>
                <p:spPr>
                  <a:xfrm>
                    <a:off x="0" y="560"/>
                    <a:ext cx="52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b d</a:t>
                    </a:r>
                    <a:endParaRPr lang="en-US" altLang="x-none" sz="2800" b="1" dirty="0">
                      <a:latin typeface="Times New Roman" panose="02020603050405020304" pitchFamily="2" charset="0"/>
                      <a:ea typeface="宋体" panose="02010600030101010101" pitchFamily="2" charset="-122"/>
                    </a:endParaRPr>
                  </a:p>
                </p:txBody>
              </p:sp>
              <p:sp>
                <p:nvSpPr>
                  <p:cNvPr id="650274" name="直接连接符 696354"/>
                  <p:cNvSpPr/>
                  <p:nvPr/>
                </p:nvSpPr>
                <p:spPr>
                  <a:xfrm flipH="1">
                    <a:off x="303" y="275"/>
                    <a:ext cx="321" cy="284"/>
                  </a:xfrm>
                  <a:prstGeom prst="line">
                    <a:avLst/>
                  </a:prstGeom>
                  <a:ln w="9525" cap="flat" cmpd="sng">
                    <a:solidFill>
                      <a:schemeClr val="tx1"/>
                    </a:solidFill>
                    <a:prstDash val="solid"/>
                    <a:round/>
                    <a:headEnd type="none" w="med" len="med"/>
                    <a:tailEnd type="none" w="med" len="med"/>
                  </a:ln>
                </p:spPr>
              </p:sp>
              <p:sp>
                <p:nvSpPr>
                  <p:cNvPr id="650275" name="直接连接符 696355"/>
                  <p:cNvSpPr/>
                  <p:nvPr/>
                </p:nvSpPr>
                <p:spPr>
                  <a:xfrm flipH="1">
                    <a:off x="784" y="299"/>
                    <a:ext cx="0" cy="249"/>
                  </a:xfrm>
                  <a:prstGeom prst="line">
                    <a:avLst/>
                  </a:prstGeom>
                  <a:ln w="9525" cap="flat" cmpd="sng">
                    <a:solidFill>
                      <a:schemeClr val="tx1"/>
                    </a:solidFill>
                    <a:prstDash val="solid"/>
                    <a:round/>
                    <a:headEnd type="none" w="med" len="med"/>
                    <a:tailEnd type="none" w="med" len="med"/>
                  </a:ln>
                </p:spPr>
              </p:sp>
              <p:sp>
                <p:nvSpPr>
                  <p:cNvPr id="650276" name="椭圆 696356"/>
                  <p:cNvSpPr/>
                  <p:nvPr/>
                </p:nvSpPr>
                <p:spPr>
                  <a:xfrm>
                    <a:off x="1064" y="535"/>
                    <a:ext cx="41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p</a:t>
                    </a:r>
                    <a:endParaRPr lang="en-US" altLang="x-none" sz="2800" b="1" dirty="0">
                      <a:latin typeface="Times New Roman" panose="02020603050405020304" pitchFamily="2" charset="0"/>
                      <a:ea typeface="宋体" panose="02010600030101010101" pitchFamily="2" charset="-122"/>
                    </a:endParaRPr>
                  </a:p>
                </p:txBody>
              </p:sp>
              <p:sp>
                <p:nvSpPr>
                  <p:cNvPr id="650277" name="直接连接符 696357"/>
                  <p:cNvSpPr/>
                  <p:nvPr/>
                </p:nvSpPr>
                <p:spPr>
                  <a:xfrm>
                    <a:off x="944" y="267"/>
                    <a:ext cx="352" cy="272"/>
                  </a:xfrm>
                  <a:prstGeom prst="line">
                    <a:avLst/>
                  </a:prstGeom>
                  <a:ln w="9525" cap="flat" cmpd="sng">
                    <a:solidFill>
                      <a:schemeClr val="tx1"/>
                    </a:solidFill>
                    <a:prstDash val="solid"/>
                    <a:round/>
                    <a:headEnd type="none" w="med" len="med"/>
                    <a:tailEnd type="none" w="med" len="med"/>
                  </a:ln>
                </p:spPr>
              </p:sp>
            </p:grpSp>
          </p:grpSp>
        </p:grpSp>
        <p:grpSp>
          <p:nvGrpSpPr>
            <p:cNvPr id="650278" name="组合 696358"/>
            <p:cNvGrpSpPr/>
            <p:nvPr/>
          </p:nvGrpSpPr>
          <p:grpSpPr>
            <a:xfrm>
              <a:off x="48" y="1271"/>
              <a:ext cx="5520" cy="1139"/>
              <a:chOff x="0" y="0"/>
              <a:chExt cx="5520" cy="1139"/>
            </a:xfrm>
          </p:grpSpPr>
          <p:grpSp>
            <p:nvGrpSpPr>
              <p:cNvPr id="650279" name="组合 696359"/>
              <p:cNvGrpSpPr/>
              <p:nvPr/>
            </p:nvGrpSpPr>
            <p:grpSpPr>
              <a:xfrm>
                <a:off x="0" y="0"/>
                <a:ext cx="1482" cy="1139"/>
                <a:chOff x="0" y="0"/>
                <a:chExt cx="1482" cy="1139"/>
              </a:xfrm>
            </p:grpSpPr>
            <p:grpSp>
              <p:nvGrpSpPr>
                <p:cNvPr id="650280" name="组合 696360"/>
                <p:cNvGrpSpPr/>
                <p:nvPr/>
              </p:nvGrpSpPr>
              <p:grpSpPr>
                <a:xfrm>
                  <a:off x="0" y="0"/>
                  <a:ext cx="1482" cy="855"/>
                  <a:chOff x="0" y="0"/>
                  <a:chExt cx="1482" cy="855"/>
                </a:xfrm>
              </p:grpSpPr>
              <p:sp>
                <p:nvSpPr>
                  <p:cNvPr id="650281" name="椭圆 696361"/>
                  <p:cNvSpPr/>
                  <p:nvPr/>
                </p:nvSpPr>
                <p:spPr>
                  <a:xfrm>
                    <a:off x="590" y="551"/>
                    <a:ext cx="41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h l</a:t>
                    </a:r>
                    <a:endParaRPr lang="en-US" altLang="x-none" sz="2800" b="1" dirty="0">
                      <a:latin typeface="Times New Roman" panose="02020603050405020304" pitchFamily="2" charset="0"/>
                      <a:ea typeface="宋体" panose="02010600030101010101" pitchFamily="2" charset="-122"/>
                    </a:endParaRPr>
                  </a:p>
                </p:txBody>
              </p:sp>
              <p:sp>
                <p:nvSpPr>
                  <p:cNvPr id="650282" name="椭圆 696362"/>
                  <p:cNvSpPr/>
                  <p:nvPr/>
                </p:nvSpPr>
                <p:spPr>
                  <a:xfrm>
                    <a:off x="528" y="0"/>
                    <a:ext cx="52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f m</a:t>
                    </a:r>
                    <a:endParaRPr lang="en-US" altLang="x-none" sz="2800" b="1" dirty="0">
                      <a:latin typeface="Times New Roman" panose="02020603050405020304" pitchFamily="2" charset="0"/>
                      <a:ea typeface="宋体" panose="02010600030101010101" pitchFamily="2" charset="-122"/>
                    </a:endParaRPr>
                  </a:p>
                </p:txBody>
              </p:sp>
              <p:sp>
                <p:nvSpPr>
                  <p:cNvPr id="650283" name="椭圆 696363"/>
                  <p:cNvSpPr/>
                  <p:nvPr/>
                </p:nvSpPr>
                <p:spPr>
                  <a:xfrm>
                    <a:off x="0" y="560"/>
                    <a:ext cx="52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b d</a:t>
                    </a:r>
                    <a:endParaRPr lang="en-US" altLang="x-none" sz="2800" b="1" dirty="0">
                      <a:latin typeface="Times New Roman" panose="02020603050405020304" pitchFamily="2" charset="0"/>
                      <a:ea typeface="宋体" panose="02010600030101010101" pitchFamily="2" charset="-122"/>
                    </a:endParaRPr>
                  </a:p>
                </p:txBody>
              </p:sp>
              <p:sp>
                <p:nvSpPr>
                  <p:cNvPr id="650284" name="直接连接符 696364"/>
                  <p:cNvSpPr/>
                  <p:nvPr/>
                </p:nvSpPr>
                <p:spPr>
                  <a:xfrm flipH="1">
                    <a:off x="303" y="275"/>
                    <a:ext cx="321" cy="284"/>
                  </a:xfrm>
                  <a:prstGeom prst="line">
                    <a:avLst/>
                  </a:prstGeom>
                  <a:ln w="9525" cap="flat" cmpd="sng">
                    <a:solidFill>
                      <a:schemeClr val="tx1"/>
                    </a:solidFill>
                    <a:prstDash val="solid"/>
                    <a:round/>
                    <a:headEnd type="none" w="med" len="med"/>
                    <a:tailEnd type="none" w="med" len="med"/>
                  </a:ln>
                </p:spPr>
              </p:sp>
              <p:sp>
                <p:nvSpPr>
                  <p:cNvPr id="650285" name="直接连接符 696365"/>
                  <p:cNvSpPr/>
                  <p:nvPr/>
                </p:nvSpPr>
                <p:spPr>
                  <a:xfrm flipH="1">
                    <a:off x="784" y="299"/>
                    <a:ext cx="0" cy="249"/>
                  </a:xfrm>
                  <a:prstGeom prst="line">
                    <a:avLst/>
                  </a:prstGeom>
                  <a:ln w="9525" cap="flat" cmpd="sng">
                    <a:solidFill>
                      <a:schemeClr val="tx1"/>
                    </a:solidFill>
                    <a:prstDash val="solid"/>
                    <a:round/>
                    <a:headEnd type="none" w="med" len="med"/>
                    <a:tailEnd type="none" w="med" len="med"/>
                  </a:ln>
                </p:spPr>
              </p:sp>
              <p:sp>
                <p:nvSpPr>
                  <p:cNvPr id="650286" name="椭圆 696366"/>
                  <p:cNvSpPr/>
                  <p:nvPr/>
                </p:nvSpPr>
                <p:spPr>
                  <a:xfrm>
                    <a:off x="1064" y="535"/>
                    <a:ext cx="41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p</a:t>
                    </a:r>
                    <a:endParaRPr lang="en-US" altLang="x-none" sz="2800" b="1" dirty="0">
                      <a:latin typeface="Times New Roman" panose="02020603050405020304" pitchFamily="2" charset="0"/>
                      <a:ea typeface="宋体" panose="02010600030101010101" pitchFamily="2" charset="-122"/>
                    </a:endParaRPr>
                  </a:p>
                </p:txBody>
              </p:sp>
              <p:sp>
                <p:nvSpPr>
                  <p:cNvPr id="650287" name="直接连接符 696367"/>
                  <p:cNvSpPr/>
                  <p:nvPr/>
                </p:nvSpPr>
                <p:spPr>
                  <a:xfrm>
                    <a:off x="944" y="267"/>
                    <a:ext cx="352" cy="272"/>
                  </a:xfrm>
                  <a:prstGeom prst="line">
                    <a:avLst/>
                  </a:prstGeom>
                  <a:ln w="9525" cap="flat" cmpd="sng">
                    <a:solidFill>
                      <a:schemeClr val="tx1"/>
                    </a:solidFill>
                    <a:prstDash val="solid"/>
                    <a:round/>
                    <a:headEnd type="none" w="med" len="med"/>
                    <a:tailEnd type="none" w="med" len="med"/>
                  </a:ln>
                </p:spPr>
              </p:sp>
            </p:grpSp>
            <p:sp>
              <p:nvSpPr>
                <p:cNvPr id="650288" name="矩形 696368"/>
                <p:cNvSpPr/>
                <p:nvPr/>
              </p:nvSpPr>
              <p:spPr>
                <a:xfrm>
                  <a:off x="336" y="912"/>
                  <a:ext cx="927" cy="227"/>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(d)   </a:t>
                  </a:r>
                  <a:r>
                    <a:rPr lang="zh-CN" altLang="en-US" sz="2000" b="1" dirty="0">
                      <a:latin typeface="Times New Roman" panose="02020603050405020304" pitchFamily="2" charset="0"/>
                      <a:ea typeface="宋体" panose="02010600030101010101" pitchFamily="2" charset="-122"/>
                    </a:rPr>
                    <a:t>插入</a:t>
                  </a:r>
                  <a:r>
                    <a:rPr lang="en-US" altLang="x-none" sz="2000" b="1" dirty="0">
                      <a:latin typeface="Times New Roman" panose="02020603050405020304" pitchFamily="2" charset="0"/>
                      <a:ea typeface="宋体" panose="02010600030101010101" pitchFamily="2" charset="-122"/>
                    </a:rPr>
                    <a:t>l</a:t>
                  </a:r>
                  <a:r>
                    <a:rPr lang="zh-CN" altLang="en-US" sz="2000" b="1" dirty="0">
                      <a:latin typeface="Times New Roman" panose="02020603050405020304" pitchFamily="2" charset="0"/>
                      <a:ea typeface="宋体" panose="02010600030101010101" pitchFamily="2" charset="-122"/>
                    </a:rPr>
                    <a:t>后</a:t>
                  </a:r>
                  <a:endParaRPr lang="zh-CN" altLang="en-US" sz="2000" b="1" dirty="0">
                    <a:latin typeface="Times New Roman" panose="02020603050405020304" pitchFamily="2" charset="0"/>
                    <a:ea typeface="宋体" panose="02010600030101010101" pitchFamily="2" charset="-122"/>
                  </a:endParaRPr>
                </a:p>
              </p:txBody>
            </p:sp>
          </p:grpSp>
          <p:grpSp>
            <p:nvGrpSpPr>
              <p:cNvPr id="650289" name="组合 696369"/>
              <p:cNvGrpSpPr/>
              <p:nvPr/>
            </p:nvGrpSpPr>
            <p:grpSpPr>
              <a:xfrm>
                <a:off x="1614" y="0"/>
                <a:ext cx="3906" cy="1139"/>
                <a:chOff x="0" y="0"/>
                <a:chExt cx="3906" cy="1139"/>
              </a:xfrm>
            </p:grpSpPr>
            <p:grpSp>
              <p:nvGrpSpPr>
                <p:cNvPr id="650290" name="组合 696370"/>
                <p:cNvGrpSpPr/>
                <p:nvPr/>
              </p:nvGrpSpPr>
              <p:grpSpPr>
                <a:xfrm>
                  <a:off x="1621" y="48"/>
                  <a:ext cx="605" cy="384"/>
                  <a:chOff x="0" y="0"/>
                  <a:chExt cx="605" cy="384"/>
                </a:xfrm>
              </p:grpSpPr>
              <p:sp>
                <p:nvSpPr>
                  <p:cNvPr id="650291" name="矩形 696371"/>
                  <p:cNvSpPr/>
                  <p:nvPr/>
                </p:nvSpPr>
                <p:spPr>
                  <a:xfrm>
                    <a:off x="0" y="0"/>
                    <a:ext cx="499" cy="249"/>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分裂</a:t>
                    </a:r>
                    <a:endParaRPr lang="zh-CN" altLang="en-US" sz="2400" b="1" dirty="0">
                      <a:latin typeface="Times New Roman" panose="02020603050405020304" pitchFamily="2" charset="0"/>
                      <a:ea typeface="宋体" panose="02010600030101010101" pitchFamily="2" charset="-122"/>
                    </a:endParaRPr>
                  </a:p>
                </p:txBody>
              </p:sp>
              <p:sp>
                <p:nvSpPr>
                  <p:cNvPr id="650292" name="右箭头 696372"/>
                  <p:cNvSpPr/>
                  <p:nvPr/>
                </p:nvSpPr>
                <p:spPr>
                  <a:xfrm>
                    <a:off x="16" y="248"/>
                    <a:ext cx="589" cy="136"/>
                  </a:xfrm>
                  <a:prstGeom prst="rightArrow">
                    <a:avLst>
                      <a:gd name="adj1" fmla="val 50000"/>
                      <a:gd name="adj2" fmla="val 108252"/>
                    </a:avLst>
                  </a:prstGeom>
                  <a:solidFill>
                    <a:schemeClr val="folHlink"/>
                  </a:solidFill>
                  <a:ln w="9525" cap="flat" cmpd="sng">
                    <a:solidFill>
                      <a:schemeClr val="hlink"/>
                    </a:solidFill>
                    <a:prstDash val="solid"/>
                    <a:miter/>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nvGrpSpPr>
                <p:cNvPr id="650293" name="组合 696373"/>
                <p:cNvGrpSpPr/>
                <p:nvPr/>
              </p:nvGrpSpPr>
              <p:grpSpPr>
                <a:xfrm>
                  <a:off x="0" y="0"/>
                  <a:ext cx="3906" cy="1139"/>
                  <a:chOff x="0" y="0"/>
                  <a:chExt cx="3906" cy="1139"/>
                </a:xfrm>
              </p:grpSpPr>
              <p:grpSp>
                <p:nvGrpSpPr>
                  <p:cNvPr id="650294" name="组合 696374"/>
                  <p:cNvGrpSpPr/>
                  <p:nvPr/>
                </p:nvGrpSpPr>
                <p:grpSpPr>
                  <a:xfrm>
                    <a:off x="0" y="4"/>
                    <a:ext cx="1570" cy="860"/>
                    <a:chOff x="0" y="0"/>
                    <a:chExt cx="1570" cy="860"/>
                  </a:xfrm>
                </p:grpSpPr>
                <p:sp>
                  <p:nvSpPr>
                    <p:cNvPr id="650295" name="椭圆 696375"/>
                    <p:cNvSpPr/>
                    <p:nvPr/>
                  </p:nvSpPr>
                  <p:spPr>
                    <a:xfrm>
                      <a:off x="606" y="543"/>
                      <a:ext cx="476" cy="317"/>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g h l</a:t>
                      </a:r>
                      <a:endParaRPr lang="en-US" altLang="x-none" sz="2800" b="1" dirty="0">
                        <a:latin typeface="Times New Roman" panose="02020603050405020304" pitchFamily="2" charset="0"/>
                        <a:ea typeface="宋体" panose="02010600030101010101" pitchFamily="2" charset="-122"/>
                      </a:endParaRPr>
                    </a:p>
                  </p:txBody>
                </p:sp>
                <p:sp>
                  <p:nvSpPr>
                    <p:cNvPr id="650296" name="椭圆 696376"/>
                    <p:cNvSpPr/>
                    <p:nvPr/>
                  </p:nvSpPr>
                  <p:spPr>
                    <a:xfrm>
                      <a:off x="552" y="0"/>
                      <a:ext cx="52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f m</a:t>
                      </a:r>
                      <a:endParaRPr lang="en-US" altLang="x-none" sz="2800" b="1" dirty="0">
                        <a:latin typeface="Times New Roman" panose="02020603050405020304" pitchFamily="2" charset="0"/>
                        <a:ea typeface="宋体" panose="02010600030101010101" pitchFamily="2" charset="-122"/>
                      </a:endParaRPr>
                    </a:p>
                  </p:txBody>
                </p:sp>
                <p:sp>
                  <p:nvSpPr>
                    <p:cNvPr id="650297" name="椭圆 696377"/>
                    <p:cNvSpPr/>
                    <p:nvPr/>
                  </p:nvSpPr>
                  <p:spPr>
                    <a:xfrm>
                      <a:off x="0" y="560"/>
                      <a:ext cx="52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b d</a:t>
                      </a:r>
                      <a:endParaRPr lang="en-US" altLang="x-none" sz="2800" b="1" dirty="0">
                        <a:latin typeface="Times New Roman" panose="02020603050405020304" pitchFamily="2" charset="0"/>
                        <a:ea typeface="宋体" panose="02010600030101010101" pitchFamily="2" charset="-122"/>
                      </a:endParaRPr>
                    </a:p>
                  </p:txBody>
                </p:sp>
                <p:sp>
                  <p:nvSpPr>
                    <p:cNvPr id="650298" name="直接连接符 696378"/>
                    <p:cNvSpPr/>
                    <p:nvPr/>
                  </p:nvSpPr>
                  <p:spPr>
                    <a:xfrm flipH="1">
                      <a:off x="327" y="275"/>
                      <a:ext cx="321" cy="284"/>
                    </a:xfrm>
                    <a:prstGeom prst="line">
                      <a:avLst/>
                    </a:prstGeom>
                    <a:ln w="9525" cap="flat" cmpd="sng">
                      <a:solidFill>
                        <a:schemeClr val="tx1"/>
                      </a:solidFill>
                      <a:prstDash val="solid"/>
                      <a:round/>
                      <a:headEnd type="none" w="med" len="med"/>
                      <a:tailEnd type="none" w="med" len="med"/>
                    </a:ln>
                  </p:spPr>
                </p:sp>
                <p:sp>
                  <p:nvSpPr>
                    <p:cNvPr id="650299" name="直接连接符 696379"/>
                    <p:cNvSpPr/>
                    <p:nvPr/>
                  </p:nvSpPr>
                  <p:spPr>
                    <a:xfrm flipH="1">
                      <a:off x="808" y="299"/>
                      <a:ext cx="0" cy="249"/>
                    </a:xfrm>
                    <a:prstGeom prst="line">
                      <a:avLst/>
                    </a:prstGeom>
                    <a:ln w="9525" cap="flat" cmpd="sng">
                      <a:solidFill>
                        <a:schemeClr val="tx1"/>
                      </a:solidFill>
                      <a:prstDash val="solid"/>
                      <a:round/>
                      <a:headEnd type="none" w="med" len="med"/>
                      <a:tailEnd type="none" w="med" len="med"/>
                    </a:ln>
                  </p:spPr>
                </p:sp>
                <p:sp>
                  <p:nvSpPr>
                    <p:cNvPr id="650300" name="椭圆 696380"/>
                    <p:cNvSpPr/>
                    <p:nvPr/>
                  </p:nvSpPr>
                  <p:spPr>
                    <a:xfrm>
                      <a:off x="1152" y="535"/>
                      <a:ext cx="41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p</a:t>
                      </a:r>
                      <a:endParaRPr lang="en-US" altLang="x-none" sz="2800" b="1" dirty="0">
                        <a:latin typeface="Times New Roman" panose="02020603050405020304" pitchFamily="2" charset="0"/>
                        <a:ea typeface="宋体" panose="02010600030101010101" pitchFamily="2" charset="-122"/>
                      </a:endParaRPr>
                    </a:p>
                  </p:txBody>
                </p:sp>
                <p:sp>
                  <p:nvSpPr>
                    <p:cNvPr id="650301" name="直接连接符 696381"/>
                    <p:cNvSpPr/>
                    <p:nvPr/>
                  </p:nvSpPr>
                  <p:spPr>
                    <a:xfrm>
                      <a:off x="968" y="267"/>
                      <a:ext cx="352" cy="272"/>
                    </a:xfrm>
                    <a:prstGeom prst="line">
                      <a:avLst/>
                    </a:prstGeom>
                    <a:ln w="9525" cap="flat" cmpd="sng">
                      <a:solidFill>
                        <a:schemeClr val="tx1"/>
                      </a:solidFill>
                      <a:prstDash val="solid"/>
                      <a:round/>
                      <a:headEnd type="none" w="med" len="med"/>
                      <a:tailEnd type="none" w="med" len="med"/>
                    </a:ln>
                  </p:spPr>
                </p:sp>
              </p:grpSp>
              <p:sp>
                <p:nvSpPr>
                  <p:cNvPr id="650302" name="矩形 696382"/>
                  <p:cNvSpPr/>
                  <p:nvPr/>
                </p:nvSpPr>
                <p:spPr>
                  <a:xfrm>
                    <a:off x="624" y="912"/>
                    <a:ext cx="1746" cy="227"/>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(e)   </a:t>
                    </a:r>
                    <a:r>
                      <a:rPr lang="zh-CN" altLang="en-US" sz="2000" b="1" dirty="0">
                        <a:latin typeface="Times New Roman" panose="02020603050405020304" pitchFamily="2" charset="0"/>
                        <a:ea typeface="宋体" panose="02010600030101010101" pitchFamily="2" charset="-122"/>
                      </a:rPr>
                      <a:t>插入</a:t>
                    </a:r>
                    <a:r>
                      <a:rPr lang="en-US" altLang="x-none" sz="2000" b="1" dirty="0">
                        <a:latin typeface="Times New Roman" panose="02020603050405020304" pitchFamily="2" charset="0"/>
                        <a:ea typeface="宋体" panose="02010600030101010101" pitchFamily="2" charset="-122"/>
                      </a:rPr>
                      <a:t>g</a:t>
                    </a:r>
                    <a:r>
                      <a:rPr lang="zh-CN" altLang="en-US" sz="2000" b="1" dirty="0">
                        <a:latin typeface="Times New Roman" panose="02020603050405020304" pitchFamily="2" charset="0"/>
                        <a:ea typeface="宋体" panose="02010600030101010101" pitchFamily="2" charset="-122"/>
                      </a:rPr>
                      <a:t>后并进行分裂</a:t>
                    </a:r>
                    <a:endParaRPr lang="zh-CN" altLang="en-US" sz="2000" b="1" dirty="0">
                      <a:latin typeface="Times New Roman" panose="02020603050405020304" pitchFamily="2" charset="0"/>
                      <a:ea typeface="宋体" panose="02010600030101010101" pitchFamily="2" charset="-122"/>
                    </a:endParaRPr>
                  </a:p>
                </p:txBody>
              </p:sp>
              <p:grpSp>
                <p:nvGrpSpPr>
                  <p:cNvPr id="650303" name="组合 696383"/>
                  <p:cNvGrpSpPr/>
                  <p:nvPr/>
                </p:nvGrpSpPr>
                <p:grpSpPr>
                  <a:xfrm>
                    <a:off x="1890" y="0"/>
                    <a:ext cx="2016" cy="871"/>
                    <a:chOff x="0" y="0"/>
                    <a:chExt cx="2016" cy="871"/>
                  </a:xfrm>
                </p:grpSpPr>
                <p:sp>
                  <p:nvSpPr>
                    <p:cNvPr id="650304" name="椭圆 696384"/>
                    <p:cNvSpPr/>
                    <p:nvPr/>
                  </p:nvSpPr>
                  <p:spPr>
                    <a:xfrm>
                      <a:off x="1118" y="559"/>
                      <a:ext cx="41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l</a:t>
                      </a:r>
                      <a:endParaRPr lang="en-US" altLang="x-none" sz="2800" b="1" dirty="0">
                        <a:latin typeface="Times New Roman" panose="02020603050405020304" pitchFamily="2" charset="0"/>
                        <a:ea typeface="宋体" panose="02010600030101010101" pitchFamily="2" charset="-122"/>
                      </a:endParaRPr>
                    </a:p>
                  </p:txBody>
                </p:sp>
                <p:sp>
                  <p:nvSpPr>
                    <p:cNvPr id="650305" name="椭圆 696385"/>
                    <p:cNvSpPr/>
                    <p:nvPr/>
                  </p:nvSpPr>
                  <p:spPr>
                    <a:xfrm>
                      <a:off x="742" y="0"/>
                      <a:ext cx="589" cy="317"/>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f h m</a:t>
                      </a:r>
                      <a:endParaRPr lang="en-US" altLang="x-none" sz="2800" b="1" dirty="0">
                        <a:latin typeface="Times New Roman" panose="02020603050405020304" pitchFamily="2" charset="0"/>
                        <a:ea typeface="宋体" panose="02010600030101010101" pitchFamily="2" charset="-122"/>
                      </a:endParaRPr>
                    </a:p>
                  </p:txBody>
                </p:sp>
                <p:sp>
                  <p:nvSpPr>
                    <p:cNvPr id="650306" name="椭圆 696386"/>
                    <p:cNvSpPr/>
                    <p:nvPr/>
                  </p:nvSpPr>
                  <p:spPr>
                    <a:xfrm>
                      <a:off x="0" y="576"/>
                      <a:ext cx="52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b d</a:t>
                      </a:r>
                      <a:endParaRPr lang="en-US" altLang="x-none" sz="2800" b="1" dirty="0">
                        <a:latin typeface="Times New Roman" panose="02020603050405020304" pitchFamily="2" charset="0"/>
                        <a:ea typeface="宋体" panose="02010600030101010101" pitchFamily="2" charset="-122"/>
                      </a:endParaRPr>
                    </a:p>
                  </p:txBody>
                </p:sp>
                <p:sp>
                  <p:nvSpPr>
                    <p:cNvPr id="650307" name="直接连接符 696387"/>
                    <p:cNvSpPr/>
                    <p:nvPr/>
                  </p:nvSpPr>
                  <p:spPr>
                    <a:xfrm flipH="1">
                      <a:off x="384" y="291"/>
                      <a:ext cx="486" cy="292"/>
                    </a:xfrm>
                    <a:prstGeom prst="line">
                      <a:avLst/>
                    </a:prstGeom>
                    <a:ln w="9525" cap="flat" cmpd="sng">
                      <a:solidFill>
                        <a:schemeClr val="tx1"/>
                      </a:solidFill>
                      <a:prstDash val="solid"/>
                      <a:round/>
                      <a:headEnd type="none" w="med" len="med"/>
                      <a:tailEnd type="none" w="med" len="med"/>
                    </a:ln>
                  </p:spPr>
                </p:sp>
                <p:sp>
                  <p:nvSpPr>
                    <p:cNvPr id="650308" name="直接连接符 696388"/>
                    <p:cNvSpPr/>
                    <p:nvPr/>
                  </p:nvSpPr>
                  <p:spPr>
                    <a:xfrm flipH="1">
                      <a:off x="864" y="315"/>
                      <a:ext cx="166" cy="268"/>
                    </a:xfrm>
                    <a:prstGeom prst="line">
                      <a:avLst/>
                    </a:prstGeom>
                    <a:ln w="9525" cap="flat" cmpd="sng">
                      <a:solidFill>
                        <a:schemeClr val="tx1"/>
                      </a:solidFill>
                      <a:prstDash val="solid"/>
                      <a:round/>
                      <a:headEnd type="none" w="med" len="med"/>
                      <a:tailEnd type="none" w="med" len="med"/>
                    </a:ln>
                  </p:spPr>
                </p:sp>
                <p:sp>
                  <p:nvSpPr>
                    <p:cNvPr id="650309" name="椭圆 696389"/>
                    <p:cNvSpPr/>
                    <p:nvPr/>
                  </p:nvSpPr>
                  <p:spPr>
                    <a:xfrm>
                      <a:off x="1598" y="543"/>
                      <a:ext cx="41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p</a:t>
                      </a:r>
                      <a:endParaRPr lang="en-US" altLang="x-none" sz="2800" b="1" dirty="0">
                        <a:latin typeface="Times New Roman" panose="02020603050405020304" pitchFamily="2" charset="0"/>
                        <a:ea typeface="宋体" panose="02010600030101010101" pitchFamily="2" charset="-122"/>
                      </a:endParaRPr>
                    </a:p>
                  </p:txBody>
                </p:sp>
                <p:sp>
                  <p:nvSpPr>
                    <p:cNvPr id="650310" name="直接连接符 696390"/>
                    <p:cNvSpPr/>
                    <p:nvPr/>
                  </p:nvSpPr>
                  <p:spPr>
                    <a:xfrm>
                      <a:off x="1246" y="267"/>
                      <a:ext cx="530" cy="268"/>
                    </a:xfrm>
                    <a:prstGeom prst="line">
                      <a:avLst/>
                    </a:prstGeom>
                    <a:ln w="9525" cap="flat" cmpd="sng">
                      <a:solidFill>
                        <a:schemeClr val="tx1"/>
                      </a:solidFill>
                      <a:prstDash val="solid"/>
                      <a:round/>
                      <a:headEnd type="none" w="med" len="med"/>
                      <a:tailEnd type="none" w="med" len="med"/>
                    </a:ln>
                  </p:spPr>
                </p:sp>
                <p:sp>
                  <p:nvSpPr>
                    <p:cNvPr id="650311" name="椭圆 696391"/>
                    <p:cNvSpPr/>
                    <p:nvPr/>
                  </p:nvSpPr>
                  <p:spPr>
                    <a:xfrm>
                      <a:off x="624" y="576"/>
                      <a:ext cx="41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p</a:t>
                      </a:r>
                      <a:endParaRPr lang="en-US" altLang="x-none" sz="2800" b="1" dirty="0">
                        <a:latin typeface="Times New Roman" panose="02020603050405020304" pitchFamily="2" charset="0"/>
                        <a:ea typeface="宋体" panose="02010600030101010101" pitchFamily="2" charset="-122"/>
                      </a:endParaRPr>
                    </a:p>
                  </p:txBody>
                </p:sp>
                <p:sp>
                  <p:nvSpPr>
                    <p:cNvPr id="650312" name="直接连接符 696392"/>
                    <p:cNvSpPr/>
                    <p:nvPr/>
                  </p:nvSpPr>
                  <p:spPr>
                    <a:xfrm>
                      <a:off x="1120" y="311"/>
                      <a:ext cx="192" cy="240"/>
                    </a:xfrm>
                    <a:prstGeom prst="line">
                      <a:avLst/>
                    </a:prstGeom>
                    <a:ln w="9525" cap="flat" cmpd="sng">
                      <a:solidFill>
                        <a:schemeClr val="tx1"/>
                      </a:solidFill>
                      <a:prstDash val="solid"/>
                      <a:round/>
                      <a:headEnd type="none" w="med" len="med"/>
                      <a:tailEnd type="none" w="med" len="med"/>
                    </a:ln>
                  </p:spPr>
                </p:sp>
              </p:grpSp>
            </p:grpSp>
          </p:grpSp>
        </p:grpSp>
        <p:grpSp>
          <p:nvGrpSpPr>
            <p:cNvPr id="650313" name="组合 696393"/>
            <p:cNvGrpSpPr/>
            <p:nvPr/>
          </p:nvGrpSpPr>
          <p:grpSpPr>
            <a:xfrm>
              <a:off x="617" y="2357"/>
              <a:ext cx="4752" cy="1907"/>
              <a:chOff x="0" y="0"/>
              <a:chExt cx="4752" cy="1907"/>
            </a:xfrm>
          </p:grpSpPr>
          <p:grpSp>
            <p:nvGrpSpPr>
              <p:cNvPr id="650314" name="组合 696394"/>
              <p:cNvGrpSpPr/>
              <p:nvPr/>
            </p:nvGrpSpPr>
            <p:grpSpPr>
              <a:xfrm>
                <a:off x="1920" y="336"/>
                <a:ext cx="605" cy="384"/>
                <a:chOff x="0" y="0"/>
                <a:chExt cx="605" cy="384"/>
              </a:xfrm>
            </p:grpSpPr>
            <p:sp>
              <p:nvSpPr>
                <p:cNvPr id="650315" name="矩形 696395"/>
                <p:cNvSpPr/>
                <p:nvPr/>
              </p:nvSpPr>
              <p:spPr>
                <a:xfrm>
                  <a:off x="0" y="0"/>
                  <a:ext cx="499" cy="249"/>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分裂</a:t>
                  </a:r>
                  <a:endParaRPr lang="zh-CN" altLang="en-US" sz="2400" b="1" dirty="0">
                    <a:latin typeface="Times New Roman" panose="02020603050405020304" pitchFamily="2" charset="0"/>
                    <a:ea typeface="宋体" panose="02010600030101010101" pitchFamily="2" charset="-122"/>
                  </a:endParaRPr>
                </a:p>
              </p:txBody>
            </p:sp>
            <p:sp>
              <p:nvSpPr>
                <p:cNvPr id="650316" name="右箭头 696396"/>
                <p:cNvSpPr/>
                <p:nvPr/>
              </p:nvSpPr>
              <p:spPr>
                <a:xfrm>
                  <a:off x="16" y="248"/>
                  <a:ext cx="589" cy="136"/>
                </a:xfrm>
                <a:prstGeom prst="rightArrow">
                  <a:avLst>
                    <a:gd name="adj1" fmla="val 50000"/>
                    <a:gd name="adj2" fmla="val 108252"/>
                  </a:avLst>
                </a:prstGeom>
                <a:solidFill>
                  <a:schemeClr val="folHlink"/>
                </a:solidFill>
                <a:ln w="9525" cap="flat" cmpd="sng">
                  <a:solidFill>
                    <a:schemeClr val="hlink"/>
                  </a:solidFill>
                  <a:prstDash val="solid"/>
                  <a:miter/>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sp>
            <p:nvSpPr>
              <p:cNvPr id="650317" name="矩形 696397"/>
              <p:cNvSpPr/>
              <p:nvPr/>
            </p:nvSpPr>
            <p:spPr>
              <a:xfrm>
                <a:off x="1488" y="1680"/>
                <a:ext cx="2448" cy="227"/>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9-14   </a:t>
                </a:r>
                <a:r>
                  <a:rPr lang="zh-CN" altLang="en-US" sz="2000" b="1" dirty="0">
                    <a:latin typeface="Times New Roman" panose="02020603050405020304" pitchFamily="2" charset="0"/>
                    <a:ea typeface="宋体" panose="02010600030101010101" pitchFamily="2" charset="-122"/>
                  </a:rPr>
                  <a:t>在</a:t>
                </a:r>
                <a:r>
                  <a:rPr lang="en-US" altLang="x-none" sz="2000" b="1" dirty="0">
                    <a:latin typeface="Times New Roman" panose="02020603050405020304" pitchFamily="2" charset="0"/>
                    <a:ea typeface="宋体" panose="02010600030101010101" pitchFamily="2" charset="-122"/>
                  </a:rPr>
                  <a:t>B_</a:t>
                </a:r>
                <a:r>
                  <a:rPr lang="zh-CN" altLang="en-US" sz="2000" b="1" dirty="0">
                    <a:latin typeface="Times New Roman" panose="02020603050405020304" pitchFamily="2" charset="0"/>
                    <a:ea typeface="宋体" panose="02010600030101010101" pitchFamily="2" charset="-122"/>
                  </a:rPr>
                  <a:t>树中进行插入的过程</a:t>
                </a:r>
                <a:endParaRPr lang="zh-CN" altLang="en-US" sz="2000" b="1" dirty="0">
                  <a:latin typeface="Times New Roman" panose="02020603050405020304" pitchFamily="2" charset="0"/>
                  <a:ea typeface="宋体" panose="02010600030101010101" pitchFamily="2" charset="-122"/>
                </a:endParaRPr>
              </a:p>
            </p:txBody>
          </p:sp>
          <p:grpSp>
            <p:nvGrpSpPr>
              <p:cNvPr id="650318" name="组合 696398"/>
              <p:cNvGrpSpPr/>
              <p:nvPr/>
            </p:nvGrpSpPr>
            <p:grpSpPr>
              <a:xfrm>
                <a:off x="0" y="384"/>
                <a:ext cx="2016" cy="871"/>
                <a:chOff x="0" y="0"/>
                <a:chExt cx="2016" cy="871"/>
              </a:xfrm>
            </p:grpSpPr>
            <p:sp>
              <p:nvSpPr>
                <p:cNvPr id="650319" name="椭圆 696399"/>
                <p:cNvSpPr/>
                <p:nvPr/>
              </p:nvSpPr>
              <p:spPr>
                <a:xfrm>
                  <a:off x="1118" y="559"/>
                  <a:ext cx="41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l</a:t>
                  </a:r>
                  <a:endParaRPr lang="en-US" altLang="x-none" sz="2800" b="1" dirty="0">
                    <a:latin typeface="Times New Roman" panose="02020603050405020304" pitchFamily="2" charset="0"/>
                    <a:ea typeface="宋体" panose="02010600030101010101" pitchFamily="2" charset="-122"/>
                  </a:endParaRPr>
                </a:p>
              </p:txBody>
            </p:sp>
            <p:sp>
              <p:nvSpPr>
                <p:cNvPr id="650320" name="椭圆 696400"/>
                <p:cNvSpPr/>
                <p:nvPr/>
              </p:nvSpPr>
              <p:spPr>
                <a:xfrm>
                  <a:off x="742" y="0"/>
                  <a:ext cx="589" cy="317"/>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f h m</a:t>
                  </a:r>
                  <a:endParaRPr lang="en-US" altLang="x-none" sz="2800" b="1" dirty="0">
                    <a:latin typeface="Times New Roman" panose="02020603050405020304" pitchFamily="2" charset="0"/>
                    <a:ea typeface="宋体" panose="02010600030101010101" pitchFamily="2" charset="-122"/>
                  </a:endParaRPr>
                </a:p>
              </p:txBody>
            </p:sp>
            <p:sp>
              <p:nvSpPr>
                <p:cNvPr id="650321" name="椭圆 696401"/>
                <p:cNvSpPr/>
                <p:nvPr/>
              </p:nvSpPr>
              <p:spPr>
                <a:xfrm>
                  <a:off x="0" y="576"/>
                  <a:ext cx="52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b d</a:t>
                  </a:r>
                  <a:endParaRPr lang="en-US" altLang="x-none" sz="2800" b="1" dirty="0">
                    <a:latin typeface="Times New Roman" panose="02020603050405020304" pitchFamily="2" charset="0"/>
                    <a:ea typeface="宋体" panose="02010600030101010101" pitchFamily="2" charset="-122"/>
                  </a:endParaRPr>
                </a:p>
              </p:txBody>
            </p:sp>
            <p:sp>
              <p:nvSpPr>
                <p:cNvPr id="650322" name="直接连接符 696402"/>
                <p:cNvSpPr/>
                <p:nvPr/>
              </p:nvSpPr>
              <p:spPr>
                <a:xfrm flipH="1">
                  <a:off x="384" y="291"/>
                  <a:ext cx="486" cy="292"/>
                </a:xfrm>
                <a:prstGeom prst="line">
                  <a:avLst/>
                </a:prstGeom>
                <a:ln w="9525" cap="flat" cmpd="sng">
                  <a:solidFill>
                    <a:schemeClr val="tx1"/>
                  </a:solidFill>
                  <a:prstDash val="solid"/>
                  <a:round/>
                  <a:headEnd type="none" w="med" len="med"/>
                  <a:tailEnd type="none" w="med" len="med"/>
                </a:ln>
              </p:spPr>
            </p:sp>
            <p:sp>
              <p:nvSpPr>
                <p:cNvPr id="650323" name="直接连接符 696403"/>
                <p:cNvSpPr/>
                <p:nvPr/>
              </p:nvSpPr>
              <p:spPr>
                <a:xfrm flipH="1">
                  <a:off x="864" y="315"/>
                  <a:ext cx="166" cy="268"/>
                </a:xfrm>
                <a:prstGeom prst="line">
                  <a:avLst/>
                </a:prstGeom>
                <a:ln w="9525" cap="flat" cmpd="sng">
                  <a:solidFill>
                    <a:schemeClr val="tx1"/>
                  </a:solidFill>
                  <a:prstDash val="solid"/>
                  <a:round/>
                  <a:headEnd type="none" w="med" len="med"/>
                  <a:tailEnd type="none" w="med" len="med"/>
                </a:ln>
              </p:spPr>
            </p:sp>
            <p:sp>
              <p:nvSpPr>
                <p:cNvPr id="650324" name="椭圆 696404"/>
                <p:cNvSpPr/>
                <p:nvPr/>
              </p:nvSpPr>
              <p:spPr>
                <a:xfrm>
                  <a:off x="1598" y="543"/>
                  <a:ext cx="41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p</a:t>
                  </a:r>
                  <a:endParaRPr lang="en-US" altLang="x-none" sz="2800" b="1" dirty="0">
                    <a:latin typeface="Times New Roman" panose="02020603050405020304" pitchFamily="2" charset="0"/>
                    <a:ea typeface="宋体" panose="02010600030101010101" pitchFamily="2" charset="-122"/>
                  </a:endParaRPr>
                </a:p>
              </p:txBody>
            </p:sp>
            <p:sp>
              <p:nvSpPr>
                <p:cNvPr id="650325" name="直接连接符 696405"/>
                <p:cNvSpPr/>
                <p:nvPr/>
              </p:nvSpPr>
              <p:spPr>
                <a:xfrm>
                  <a:off x="1246" y="267"/>
                  <a:ext cx="530" cy="268"/>
                </a:xfrm>
                <a:prstGeom prst="line">
                  <a:avLst/>
                </a:prstGeom>
                <a:ln w="9525" cap="flat" cmpd="sng">
                  <a:solidFill>
                    <a:schemeClr val="tx1"/>
                  </a:solidFill>
                  <a:prstDash val="solid"/>
                  <a:round/>
                  <a:headEnd type="none" w="med" len="med"/>
                  <a:tailEnd type="none" w="med" len="med"/>
                </a:ln>
              </p:spPr>
            </p:sp>
            <p:sp>
              <p:nvSpPr>
                <p:cNvPr id="650326" name="椭圆 696406"/>
                <p:cNvSpPr/>
                <p:nvPr/>
              </p:nvSpPr>
              <p:spPr>
                <a:xfrm>
                  <a:off x="624" y="576"/>
                  <a:ext cx="41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g</a:t>
                  </a:r>
                  <a:endParaRPr lang="en-US" altLang="x-none" sz="2800" b="1" dirty="0">
                    <a:latin typeface="Times New Roman" panose="02020603050405020304" pitchFamily="2" charset="0"/>
                    <a:ea typeface="宋体" panose="02010600030101010101" pitchFamily="2" charset="-122"/>
                  </a:endParaRPr>
                </a:p>
              </p:txBody>
            </p:sp>
            <p:sp>
              <p:nvSpPr>
                <p:cNvPr id="650327" name="直接连接符 696407"/>
                <p:cNvSpPr/>
                <p:nvPr/>
              </p:nvSpPr>
              <p:spPr>
                <a:xfrm>
                  <a:off x="1120" y="311"/>
                  <a:ext cx="192" cy="240"/>
                </a:xfrm>
                <a:prstGeom prst="line">
                  <a:avLst/>
                </a:prstGeom>
                <a:ln w="9525" cap="flat" cmpd="sng">
                  <a:solidFill>
                    <a:schemeClr val="tx1"/>
                  </a:solidFill>
                  <a:prstDash val="solid"/>
                  <a:round/>
                  <a:headEnd type="none" w="med" len="med"/>
                  <a:tailEnd type="none" w="med" len="med"/>
                </a:ln>
              </p:spPr>
            </p:sp>
          </p:grpSp>
          <p:grpSp>
            <p:nvGrpSpPr>
              <p:cNvPr id="650328" name="组合 696408"/>
              <p:cNvGrpSpPr/>
              <p:nvPr/>
            </p:nvGrpSpPr>
            <p:grpSpPr>
              <a:xfrm>
                <a:off x="2592" y="0"/>
                <a:ext cx="2160" cy="1351"/>
                <a:chOff x="0" y="0"/>
                <a:chExt cx="2160" cy="1351"/>
              </a:xfrm>
            </p:grpSpPr>
            <p:sp>
              <p:nvSpPr>
                <p:cNvPr id="650329" name="直接连接符 696409"/>
                <p:cNvSpPr/>
                <p:nvPr/>
              </p:nvSpPr>
              <p:spPr>
                <a:xfrm flipH="1">
                  <a:off x="312" y="800"/>
                  <a:ext cx="166" cy="249"/>
                </a:xfrm>
                <a:prstGeom prst="line">
                  <a:avLst/>
                </a:prstGeom>
                <a:ln w="9525" cap="flat" cmpd="sng">
                  <a:solidFill>
                    <a:schemeClr val="tx1"/>
                  </a:solidFill>
                  <a:prstDash val="solid"/>
                  <a:round/>
                  <a:headEnd type="none" w="med" len="med"/>
                  <a:tailEnd type="none" w="med" len="med"/>
                </a:ln>
              </p:spPr>
            </p:sp>
            <p:sp>
              <p:nvSpPr>
                <p:cNvPr id="650330" name="椭圆 696410"/>
                <p:cNvSpPr/>
                <p:nvPr/>
              </p:nvSpPr>
              <p:spPr>
                <a:xfrm>
                  <a:off x="1192" y="1041"/>
                  <a:ext cx="41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l</a:t>
                  </a:r>
                  <a:endParaRPr lang="en-US" altLang="x-none" sz="2800" b="1" dirty="0">
                    <a:latin typeface="Times New Roman" panose="02020603050405020304" pitchFamily="2" charset="0"/>
                    <a:ea typeface="宋体" panose="02010600030101010101" pitchFamily="2" charset="-122"/>
                  </a:endParaRPr>
                </a:p>
              </p:txBody>
            </p:sp>
            <p:sp>
              <p:nvSpPr>
                <p:cNvPr id="650331" name="椭圆 696411"/>
                <p:cNvSpPr/>
                <p:nvPr/>
              </p:nvSpPr>
              <p:spPr>
                <a:xfrm>
                  <a:off x="0" y="1056"/>
                  <a:ext cx="52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b d</a:t>
                  </a:r>
                  <a:endParaRPr lang="en-US" altLang="x-none" sz="2800" b="1" dirty="0">
                    <a:latin typeface="Times New Roman" panose="02020603050405020304" pitchFamily="2" charset="0"/>
                    <a:ea typeface="宋体" panose="02010600030101010101" pitchFamily="2" charset="-122"/>
                  </a:endParaRPr>
                </a:p>
              </p:txBody>
            </p:sp>
            <p:sp>
              <p:nvSpPr>
                <p:cNvPr id="650332" name="直接连接符 696412"/>
                <p:cNvSpPr/>
                <p:nvPr/>
              </p:nvSpPr>
              <p:spPr>
                <a:xfrm flipH="1">
                  <a:off x="1336" y="796"/>
                  <a:ext cx="166" cy="249"/>
                </a:xfrm>
                <a:prstGeom prst="line">
                  <a:avLst/>
                </a:prstGeom>
                <a:ln w="9525" cap="flat" cmpd="sng">
                  <a:solidFill>
                    <a:schemeClr val="tx1"/>
                  </a:solidFill>
                  <a:prstDash val="solid"/>
                  <a:round/>
                  <a:headEnd type="none" w="med" len="med"/>
                  <a:tailEnd type="none" w="med" len="med"/>
                </a:ln>
              </p:spPr>
            </p:sp>
            <p:sp>
              <p:nvSpPr>
                <p:cNvPr id="650333" name="椭圆 696413"/>
                <p:cNvSpPr/>
                <p:nvPr/>
              </p:nvSpPr>
              <p:spPr>
                <a:xfrm>
                  <a:off x="1742" y="1025"/>
                  <a:ext cx="41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p</a:t>
                  </a:r>
                  <a:endParaRPr lang="en-US" altLang="x-none" sz="2800" b="1" dirty="0">
                    <a:latin typeface="Times New Roman" panose="02020603050405020304" pitchFamily="2" charset="0"/>
                    <a:ea typeface="宋体" panose="02010600030101010101" pitchFamily="2" charset="-122"/>
                  </a:endParaRPr>
                </a:p>
              </p:txBody>
            </p:sp>
            <p:sp>
              <p:nvSpPr>
                <p:cNvPr id="650334" name="椭圆 696414"/>
                <p:cNvSpPr/>
                <p:nvPr/>
              </p:nvSpPr>
              <p:spPr>
                <a:xfrm>
                  <a:off x="672" y="1056"/>
                  <a:ext cx="41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g</a:t>
                  </a:r>
                  <a:endParaRPr lang="en-US" altLang="x-none" sz="2800" b="1" dirty="0">
                    <a:latin typeface="Times New Roman" panose="02020603050405020304" pitchFamily="2" charset="0"/>
                    <a:ea typeface="宋体" panose="02010600030101010101" pitchFamily="2" charset="-122"/>
                  </a:endParaRPr>
                </a:p>
              </p:txBody>
            </p:sp>
            <p:sp>
              <p:nvSpPr>
                <p:cNvPr id="650335" name="直接连接符 696415"/>
                <p:cNvSpPr/>
                <p:nvPr/>
              </p:nvSpPr>
              <p:spPr>
                <a:xfrm>
                  <a:off x="1672" y="784"/>
                  <a:ext cx="192" cy="240"/>
                </a:xfrm>
                <a:prstGeom prst="line">
                  <a:avLst/>
                </a:prstGeom>
                <a:ln w="9525" cap="flat" cmpd="sng">
                  <a:solidFill>
                    <a:schemeClr val="tx1"/>
                  </a:solidFill>
                  <a:prstDash val="solid"/>
                  <a:round/>
                  <a:headEnd type="none" w="med" len="med"/>
                  <a:tailEnd type="none" w="med" len="med"/>
                </a:ln>
              </p:spPr>
            </p:sp>
            <p:sp>
              <p:nvSpPr>
                <p:cNvPr id="650336" name="椭圆 696416"/>
                <p:cNvSpPr/>
                <p:nvPr/>
              </p:nvSpPr>
              <p:spPr>
                <a:xfrm>
                  <a:off x="816" y="0"/>
                  <a:ext cx="41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h</a:t>
                  </a:r>
                  <a:endParaRPr lang="en-US" altLang="x-none" sz="2800" b="1" dirty="0">
                    <a:latin typeface="Times New Roman" panose="02020603050405020304" pitchFamily="2" charset="0"/>
                    <a:ea typeface="宋体" panose="02010600030101010101" pitchFamily="2" charset="-122"/>
                  </a:endParaRPr>
                </a:p>
              </p:txBody>
            </p:sp>
            <p:sp>
              <p:nvSpPr>
                <p:cNvPr id="650337" name="椭圆 696417"/>
                <p:cNvSpPr/>
                <p:nvPr/>
              </p:nvSpPr>
              <p:spPr>
                <a:xfrm>
                  <a:off x="384" y="528"/>
                  <a:ext cx="41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f</a:t>
                  </a:r>
                  <a:endParaRPr lang="en-US" altLang="x-none" sz="2800" b="1" dirty="0">
                    <a:latin typeface="Times New Roman" panose="02020603050405020304" pitchFamily="2" charset="0"/>
                    <a:ea typeface="宋体" panose="02010600030101010101" pitchFamily="2" charset="-122"/>
                  </a:endParaRPr>
                </a:p>
              </p:txBody>
            </p:sp>
            <p:sp>
              <p:nvSpPr>
                <p:cNvPr id="650338" name="椭圆 696418"/>
                <p:cNvSpPr/>
                <p:nvPr/>
              </p:nvSpPr>
              <p:spPr>
                <a:xfrm>
                  <a:off x="1350" y="512"/>
                  <a:ext cx="41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m</a:t>
                  </a:r>
                  <a:endParaRPr lang="en-US" altLang="x-none" sz="2800" b="1" dirty="0">
                    <a:latin typeface="Times New Roman" panose="02020603050405020304" pitchFamily="2" charset="0"/>
                    <a:ea typeface="宋体" panose="02010600030101010101" pitchFamily="2" charset="-122"/>
                  </a:endParaRPr>
                </a:p>
              </p:txBody>
            </p:sp>
            <p:sp>
              <p:nvSpPr>
                <p:cNvPr id="650339" name="直接连接符 696419"/>
                <p:cNvSpPr/>
                <p:nvPr/>
              </p:nvSpPr>
              <p:spPr>
                <a:xfrm flipH="1">
                  <a:off x="672" y="276"/>
                  <a:ext cx="262" cy="252"/>
                </a:xfrm>
                <a:prstGeom prst="line">
                  <a:avLst/>
                </a:prstGeom>
                <a:ln w="9525" cap="flat" cmpd="sng">
                  <a:solidFill>
                    <a:schemeClr val="tx1"/>
                  </a:solidFill>
                  <a:prstDash val="solid"/>
                  <a:round/>
                  <a:headEnd type="none" w="med" len="med"/>
                  <a:tailEnd type="none" w="med" len="med"/>
                </a:ln>
              </p:spPr>
            </p:sp>
            <p:sp>
              <p:nvSpPr>
                <p:cNvPr id="650340" name="直接连接符 696420"/>
                <p:cNvSpPr/>
                <p:nvPr/>
              </p:nvSpPr>
              <p:spPr>
                <a:xfrm>
                  <a:off x="1128" y="280"/>
                  <a:ext cx="312" cy="249"/>
                </a:xfrm>
                <a:prstGeom prst="line">
                  <a:avLst/>
                </a:prstGeom>
                <a:ln w="9525" cap="flat" cmpd="sng">
                  <a:solidFill>
                    <a:schemeClr val="tx1"/>
                  </a:solidFill>
                  <a:prstDash val="solid"/>
                  <a:round/>
                  <a:headEnd type="none" w="med" len="med"/>
                  <a:tailEnd type="none" w="med" len="med"/>
                </a:ln>
              </p:spPr>
            </p:sp>
            <p:sp>
              <p:nvSpPr>
                <p:cNvPr id="650341" name="直接连接符 696421"/>
                <p:cNvSpPr/>
                <p:nvPr/>
              </p:nvSpPr>
              <p:spPr>
                <a:xfrm>
                  <a:off x="640" y="816"/>
                  <a:ext cx="192" cy="240"/>
                </a:xfrm>
                <a:prstGeom prst="line">
                  <a:avLst/>
                </a:prstGeom>
                <a:ln w="9525" cap="flat" cmpd="sng">
                  <a:solidFill>
                    <a:schemeClr val="tx1"/>
                  </a:solidFill>
                  <a:prstDash val="solid"/>
                  <a:round/>
                  <a:headEnd type="none" w="med" len="med"/>
                  <a:tailEnd type="none" w="med" len="med"/>
                </a:ln>
              </p:spPr>
            </p:sp>
          </p:grpSp>
          <p:sp>
            <p:nvSpPr>
              <p:cNvPr id="650342" name="矩形 696422"/>
              <p:cNvSpPr/>
              <p:nvPr/>
            </p:nvSpPr>
            <p:spPr>
              <a:xfrm>
                <a:off x="2016" y="1392"/>
                <a:ext cx="1392" cy="227"/>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(f)   </a:t>
                </a:r>
                <a:r>
                  <a:rPr lang="zh-CN" altLang="en-US" sz="2000" b="1" dirty="0">
                    <a:latin typeface="Times New Roman" panose="02020603050405020304" pitchFamily="2" charset="0"/>
                    <a:ea typeface="宋体" panose="02010600030101010101" pitchFamily="2" charset="-122"/>
                  </a:rPr>
                  <a:t>继续进行分裂</a:t>
                </a:r>
                <a:endParaRPr lang="zh-CN" altLang="en-US" sz="2000" b="1" dirty="0">
                  <a:latin typeface="Times New Roman" panose="02020603050405020304" pitchFamily="2" charset="0"/>
                  <a:ea typeface="宋体" panose="02010600030101010101" pitchFamily="2" charset="-122"/>
                </a:endParaRPr>
              </a:p>
            </p:txBody>
          </p:sp>
        </p:grpSp>
      </p:gr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1265" name="文本占位符 697345"/>
          <p:cNvSpPr>
            <a:spLocks noGrp="1"/>
          </p:cNvSpPr>
          <p:nvPr>
            <p:ph idx="1"/>
          </p:nvPr>
        </p:nvSpPr>
        <p:spPr>
          <a:xfrm>
            <a:off x="1676400" y="177800"/>
            <a:ext cx="8812213" cy="6491288"/>
          </a:xfrm>
        </p:spPr>
        <p:txBody>
          <a:bodyPr anchor="t"/>
          <a:p>
            <a:pPr marL="0" indent="0">
              <a:lnSpc>
                <a:spcPct val="110000"/>
              </a:lnSpc>
              <a:buNone/>
            </a:pPr>
            <a:r>
              <a:rPr lang="en-US" altLang="x-none" sz="2800" b="1" dirty="0"/>
              <a:t>BTNode  *split(BTNode *p)</a:t>
            </a:r>
            <a:endParaRPr lang="en-US" altLang="x-none" sz="2800" b="1" dirty="0"/>
          </a:p>
          <a:p>
            <a:pPr marL="0" indent="0">
              <a:lnSpc>
                <a:spcPct val="110000"/>
              </a:lnSpc>
              <a:buNone/>
            </a:pPr>
            <a:r>
              <a:rPr lang="en-US" altLang="x-none" sz="2800" b="1" dirty="0"/>
              <a:t>    </a:t>
            </a:r>
            <a:r>
              <a:rPr lang="en-US" altLang="x-none" sz="2400" b="1" dirty="0"/>
              <a:t>/*   </a:t>
            </a:r>
            <a:r>
              <a:rPr lang="zh-CN" altLang="en-US" sz="2400" b="1" dirty="0"/>
              <a:t>结点</a:t>
            </a:r>
            <a:r>
              <a:rPr lang="en-US" altLang="x-none" sz="2400" b="1" dirty="0"/>
              <a:t>p</a:t>
            </a:r>
            <a:r>
              <a:rPr lang="zh-CN" altLang="en-US" sz="2400" b="1" dirty="0"/>
              <a:t>中包含</a:t>
            </a:r>
            <a:r>
              <a:rPr lang="en-US" altLang="x-none" sz="2400" b="1" dirty="0"/>
              <a:t>m</a:t>
            </a:r>
            <a:r>
              <a:rPr lang="zh-CN" altLang="en-US" sz="2400" b="1" dirty="0"/>
              <a:t>个关键字</a:t>
            </a:r>
            <a:r>
              <a:rPr lang="zh-CN" altLang="en-US" sz="2400" b="1" dirty="0">
                <a:latin typeface="宋体" panose="02010600030101010101" pitchFamily="2" charset="-122"/>
              </a:rPr>
              <a:t>，</a:t>
            </a:r>
            <a:r>
              <a:rPr lang="zh-CN" altLang="en-US" sz="2400" b="1" dirty="0"/>
              <a:t>从中分裂出一个新的结点   *</a:t>
            </a:r>
            <a:r>
              <a:rPr lang="en-US" altLang="x-none" sz="2400" b="1" dirty="0"/>
              <a:t>/</a:t>
            </a:r>
            <a:endParaRPr lang="en-US" altLang="x-none" sz="2400" b="1" dirty="0"/>
          </a:p>
          <a:p>
            <a:pPr marL="355600" lvl="1" indent="0">
              <a:lnSpc>
                <a:spcPct val="110000"/>
              </a:lnSpc>
              <a:buNone/>
            </a:pPr>
            <a:r>
              <a:rPr lang="en-US" altLang="x-none" b="1" dirty="0"/>
              <a:t>{   BTNode *q ;  int k, mid, j ;</a:t>
            </a:r>
            <a:endParaRPr lang="en-US" altLang="x-none" b="1" dirty="0"/>
          </a:p>
          <a:p>
            <a:pPr marL="722630" lvl="2" indent="0">
              <a:lnSpc>
                <a:spcPct val="110000"/>
              </a:lnSpc>
              <a:buNone/>
            </a:pPr>
            <a:r>
              <a:rPr lang="en-US" altLang="x-none" sz="2800" b="1" dirty="0"/>
              <a:t>q=(BTNode *)malloc(sizeof( BTNode)) ;</a:t>
            </a:r>
            <a:endParaRPr lang="en-US" altLang="x-none" sz="2800" b="1" dirty="0"/>
          </a:p>
          <a:p>
            <a:pPr marL="722630" lvl="2" indent="0">
              <a:lnSpc>
                <a:spcPct val="110000"/>
              </a:lnSpc>
              <a:buNone/>
            </a:pPr>
            <a:r>
              <a:rPr lang="en-US" altLang="x-none" sz="2800" b="1" dirty="0"/>
              <a:t>mid=(m+1)/2 ;   q-&gt;ptr[0]=p-&gt;ptr[mid] ;</a:t>
            </a:r>
            <a:endParaRPr lang="en-US" altLang="x-none" sz="2800" b="1" dirty="0"/>
          </a:p>
          <a:p>
            <a:pPr marL="722630" lvl="2" indent="0">
              <a:lnSpc>
                <a:spcPct val="110000"/>
              </a:lnSpc>
              <a:buNone/>
            </a:pPr>
            <a:r>
              <a:rPr lang="en-US" altLang="x-none" sz="2800" b="1" dirty="0"/>
              <a:t>for (j=1,k=mid+1; k&lt;=m; k++) </a:t>
            </a:r>
            <a:endParaRPr lang="en-US" altLang="x-none" sz="2800" b="1" dirty="0"/>
          </a:p>
          <a:p>
            <a:pPr marL="1079500" lvl="3" indent="0">
              <a:lnSpc>
                <a:spcPct val="110000"/>
              </a:lnSpc>
              <a:buNone/>
            </a:pPr>
            <a:r>
              <a:rPr lang="en-US" altLang="x-none" sz="2800" b="1" dirty="0"/>
              <a:t>{   q-&gt;key[j]=p-&gt;key[k] ; </a:t>
            </a:r>
            <a:endParaRPr lang="en-US" altLang="x-none" sz="2800" b="1" dirty="0"/>
          </a:p>
          <a:p>
            <a:pPr marL="1435100" lvl="4" indent="0">
              <a:lnSpc>
                <a:spcPct val="110000"/>
              </a:lnSpc>
              <a:buNone/>
            </a:pPr>
            <a:r>
              <a:rPr lang="en-US" altLang="x-none" sz="2800" b="1" dirty="0"/>
              <a:t> q-&gt;ptr[j++]=p-&gt;ptr[k] ;</a:t>
            </a:r>
            <a:endParaRPr lang="en-US" altLang="x-none" sz="2800" b="1" dirty="0"/>
          </a:p>
          <a:p>
            <a:pPr marL="1079500" lvl="3" indent="0">
              <a:lnSpc>
                <a:spcPct val="110000"/>
              </a:lnSpc>
              <a:buNone/>
            </a:pPr>
            <a:r>
              <a:rPr lang="en-US" altLang="x-none" sz="2800" b="1" dirty="0"/>
              <a:t>}   </a:t>
            </a:r>
            <a:r>
              <a:rPr lang="en-US" altLang="x-none" sz="2400" b="1" dirty="0"/>
              <a:t>/*   </a:t>
            </a:r>
            <a:r>
              <a:rPr lang="zh-CN" altLang="en-US" sz="2400" b="1" dirty="0"/>
              <a:t>将</a:t>
            </a:r>
            <a:r>
              <a:rPr lang="en-US" altLang="x-none" sz="2400" b="1" dirty="0"/>
              <a:t>p</a:t>
            </a:r>
            <a:r>
              <a:rPr lang="zh-CN" altLang="en-US" sz="2400" b="1" dirty="0"/>
              <a:t>的后半部分移到新结点</a:t>
            </a:r>
            <a:r>
              <a:rPr lang="en-US" altLang="x-none" sz="2400" b="1" dirty="0"/>
              <a:t>q</a:t>
            </a:r>
            <a:r>
              <a:rPr lang="zh-CN" altLang="en-US" sz="2400" b="1" dirty="0"/>
              <a:t>中   *</a:t>
            </a:r>
            <a:r>
              <a:rPr lang="en-US" altLang="x-none" sz="2400" b="1" dirty="0"/>
              <a:t>/</a:t>
            </a:r>
            <a:endParaRPr lang="en-US" altLang="x-none" sz="2400" b="1" dirty="0"/>
          </a:p>
          <a:p>
            <a:pPr marL="722630" lvl="2" indent="0">
              <a:lnSpc>
                <a:spcPct val="110000"/>
              </a:lnSpc>
              <a:buNone/>
            </a:pPr>
            <a:r>
              <a:rPr lang="en-US" altLang="x-none" sz="2800" b="1" dirty="0"/>
              <a:t>q-&gt;keynum=m-mid ;  p-&gt;keynum=mid-1 ;</a:t>
            </a:r>
            <a:endParaRPr lang="en-US" altLang="x-none" sz="2800" b="1" dirty="0"/>
          </a:p>
          <a:p>
            <a:pPr marL="722630" lvl="2" indent="0">
              <a:lnSpc>
                <a:spcPct val="110000"/>
              </a:lnSpc>
              <a:buNone/>
            </a:pPr>
            <a:r>
              <a:rPr lang="en-US" altLang="x-none" sz="2800" b="1" dirty="0"/>
              <a:t>return(q) ;</a:t>
            </a:r>
            <a:endParaRPr lang="en-US" altLang="x-none" sz="2800" b="1" dirty="0"/>
          </a:p>
          <a:p>
            <a:pPr marL="355600" lvl="1" indent="0">
              <a:lnSpc>
                <a:spcPct val="110000"/>
              </a:lnSpc>
              <a:buNone/>
            </a:pPr>
            <a:r>
              <a:rPr lang="en-US" altLang="x-none" b="1" dirty="0"/>
              <a:t>} </a:t>
            </a:r>
            <a:endParaRPr lang="en-US" altLang="x-none" b="1" dirty="0">
              <a:latin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9345" name="矩形 615425"/>
          <p:cNvSpPr/>
          <p:nvPr/>
        </p:nvSpPr>
        <p:spPr>
          <a:xfrm>
            <a:off x="1676400" y="152400"/>
            <a:ext cx="8839200" cy="6553200"/>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int  Seq_Search(SSTable  ST , KeyType key)</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int p ;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ST. elem[0].key=key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设置监视哨兵</a:t>
            </a:r>
            <a:r>
              <a:rPr lang="en-US" altLang="x-none" sz="2400" b="1" dirty="0">
                <a:latin typeface="Times New Roman" panose="02020603050405020304" pitchFamily="2" charset="0"/>
                <a:ea typeface="宋体" panose="02010600030101010101" pitchFamily="2" charset="-122"/>
              </a:rPr>
              <a:t>,</a:t>
            </a:r>
            <a:r>
              <a:rPr lang="zh-CN" altLang="en-US" sz="2400" b="1" dirty="0">
                <a:latin typeface="Times New Roman" panose="02020603050405020304" pitchFamily="2" charset="0"/>
                <a:ea typeface="宋体" panose="02010600030101010101" pitchFamily="2" charset="-122"/>
              </a:rPr>
              <a:t>失败返回</a:t>
            </a:r>
            <a:r>
              <a:rPr lang="en-US" altLang="x-none" sz="2400" b="1" dirty="0">
                <a:latin typeface="Times New Roman" panose="02020603050405020304" pitchFamily="2" charset="0"/>
                <a:ea typeface="宋体" panose="02010600030101010101" pitchFamily="2" charset="-122"/>
              </a:rPr>
              <a:t>0  */</a:t>
            </a:r>
            <a:endParaRPr lang="en-US" altLang="x-none" sz="24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for (p=ST.length; !EQ(ST. elem[p].key, key); p--)</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return(p) ; </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pPr>
            <a:r>
              <a:rPr lang="zh-CN" altLang="en-US" sz="2800" b="1" dirty="0">
                <a:solidFill>
                  <a:schemeClr val="folHlink"/>
                </a:solidFill>
                <a:latin typeface="Times New Roman" panose="02020603050405020304" pitchFamily="2" charset="0"/>
                <a:ea typeface="宋体" panose="02010600030101010101" pitchFamily="2" charset="-122"/>
              </a:rPr>
              <a:t>比较次数</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pPr>
            <a:r>
              <a:rPr lang="zh-CN" altLang="en-US" sz="2800" b="1" dirty="0">
                <a:latin typeface="Times New Roman" panose="02020603050405020304" pitchFamily="2" charset="0"/>
                <a:ea typeface="宋体" panose="02010600030101010101" pitchFamily="2" charset="-122"/>
              </a:rPr>
              <a:t>查找第</a:t>
            </a:r>
            <a:r>
              <a:rPr lang="en-US" altLang="x-none" sz="2800" b="1" dirty="0">
                <a:latin typeface="Times New Roman" panose="02020603050405020304" pitchFamily="2" charset="0"/>
                <a:ea typeface="宋体" panose="02010600030101010101" pitchFamily="2" charset="-122"/>
              </a:rPr>
              <a:t>n</a:t>
            </a:r>
            <a:r>
              <a:rPr lang="zh-CN" altLang="en-US" sz="2800" b="1" dirty="0">
                <a:latin typeface="Times New Roman" panose="02020603050405020304" pitchFamily="2" charset="0"/>
                <a:ea typeface="宋体" panose="02010600030101010101" pitchFamily="2" charset="-122"/>
              </a:rPr>
              <a:t>个元素：    1</a:t>
            </a:r>
            <a:endParaRPr lang="zh-CN" altLang="en-US"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pPr>
            <a:r>
              <a:rPr lang="zh-CN" altLang="en-US" sz="2800" b="1" dirty="0">
                <a:latin typeface="Times New Roman" panose="02020603050405020304" pitchFamily="2" charset="0"/>
                <a:ea typeface="宋体" panose="02010600030101010101" pitchFamily="2" charset="-122"/>
              </a:rPr>
              <a:t>查找第</a:t>
            </a:r>
            <a:r>
              <a:rPr lang="en-US" altLang="x-none" sz="2800" b="1" dirty="0">
                <a:latin typeface="Times New Roman" panose="02020603050405020304" pitchFamily="2" charset="0"/>
                <a:ea typeface="宋体" panose="02010600030101010101" pitchFamily="2" charset="-122"/>
              </a:rPr>
              <a:t>i</a:t>
            </a:r>
            <a:r>
              <a:rPr lang="zh-CN" altLang="en-US" sz="2800" b="1" dirty="0">
                <a:latin typeface="Times New Roman" panose="02020603050405020304" pitchFamily="2" charset="0"/>
                <a:ea typeface="宋体" panose="02010600030101010101" pitchFamily="2" charset="-122"/>
              </a:rPr>
              <a:t>个元素：    </a:t>
            </a:r>
            <a:r>
              <a:rPr lang="en-US" altLang="x-none" sz="2800" b="1" dirty="0">
                <a:latin typeface="Times New Roman" panose="02020603050405020304" pitchFamily="2" charset="0"/>
                <a:ea typeface="宋体" panose="02010600030101010101" pitchFamily="2" charset="-122"/>
              </a:rPr>
              <a:t>n-i+1</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pPr>
            <a:r>
              <a:rPr lang="zh-CN" altLang="en-US" sz="2800" b="1" dirty="0">
                <a:latin typeface="Times New Roman" panose="02020603050405020304" pitchFamily="2" charset="0"/>
                <a:ea typeface="宋体" panose="02010600030101010101" pitchFamily="2" charset="-122"/>
              </a:rPr>
              <a:t>查找第</a:t>
            </a:r>
            <a:r>
              <a:rPr lang="en-US" altLang="x-none" sz="2800" b="1" dirty="0">
                <a:latin typeface="Times New Roman" panose="02020603050405020304" pitchFamily="2" charset="0"/>
                <a:ea typeface="宋体" panose="02010600030101010101" pitchFamily="2" charset="-122"/>
              </a:rPr>
              <a:t>1</a:t>
            </a:r>
            <a:r>
              <a:rPr lang="zh-CN" altLang="en-US" sz="2800" b="1" dirty="0">
                <a:latin typeface="Times New Roman" panose="02020603050405020304" pitchFamily="2" charset="0"/>
                <a:ea typeface="宋体" panose="02010600030101010101" pitchFamily="2" charset="-122"/>
              </a:rPr>
              <a:t>个元素：   </a:t>
            </a:r>
            <a:r>
              <a:rPr lang="en-US" altLang="x-none" sz="2800" b="1" dirty="0">
                <a:latin typeface="Times New Roman" panose="02020603050405020304" pitchFamily="2" charset="0"/>
                <a:ea typeface="宋体" panose="02010600030101010101" pitchFamily="2" charset="-122"/>
              </a:rPr>
              <a:t>n</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pPr>
            <a:r>
              <a:rPr lang="zh-CN" altLang="en-US" sz="2800" b="1" dirty="0">
                <a:latin typeface="Times New Roman" panose="02020603050405020304" pitchFamily="2" charset="0"/>
                <a:ea typeface="宋体" panose="02010600030101010101" pitchFamily="2" charset="-122"/>
              </a:rPr>
              <a:t>查找失败：             </a:t>
            </a:r>
            <a:r>
              <a:rPr lang="en-US" altLang="x-none" sz="2800" b="1" dirty="0">
                <a:latin typeface="Times New Roman" panose="02020603050405020304" pitchFamily="2" charset="0"/>
                <a:ea typeface="宋体" panose="02010600030101010101" pitchFamily="2" charset="-122"/>
              </a:rPr>
              <a:t>n+1</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2289" name="文本占位符 698369"/>
          <p:cNvSpPr>
            <a:spLocks noGrp="1"/>
          </p:cNvSpPr>
          <p:nvPr>
            <p:ph idx="1"/>
          </p:nvPr>
        </p:nvSpPr>
        <p:spPr>
          <a:xfrm>
            <a:off x="1703388" y="188913"/>
            <a:ext cx="8812212" cy="6453187"/>
          </a:xfrm>
        </p:spPr>
        <p:txBody>
          <a:bodyPr anchor="t"/>
          <a:p>
            <a:pPr marL="0" indent="0">
              <a:spcBef>
                <a:spcPct val="10000"/>
              </a:spcBef>
              <a:buNone/>
            </a:pPr>
            <a:r>
              <a:rPr lang="en-US" altLang="x-none" sz="2800" b="1" dirty="0"/>
              <a:t>void  insert_BTree(BTNode *T, KeyType  K)</a:t>
            </a:r>
            <a:endParaRPr lang="en-US" altLang="x-none" sz="2800" b="1" dirty="0"/>
          </a:p>
          <a:p>
            <a:pPr marL="0" indent="0">
              <a:spcBef>
                <a:spcPct val="10000"/>
              </a:spcBef>
              <a:buNone/>
            </a:pPr>
            <a:r>
              <a:rPr lang="en-US" altLang="x-none" b="1" dirty="0"/>
              <a:t>    </a:t>
            </a:r>
            <a:r>
              <a:rPr lang="en-US" altLang="x-none" sz="2400" b="1" dirty="0"/>
              <a:t>/*   </a:t>
            </a:r>
            <a:r>
              <a:rPr lang="zh-CN" altLang="en-US" sz="2400" b="1" dirty="0"/>
              <a:t>在</a:t>
            </a:r>
            <a:r>
              <a:rPr lang="en-US" altLang="x-none" sz="2400" b="1" dirty="0"/>
              <a:t>B_</a:t>
            </a:r>
            <a:r>
              <a:rPr lang="zh-CN" altLang="en-US" sz="2400" b="1" dirty="0"/>
              <a:t>树</a:t>
            </a:r>
            <a:r>
              <a:rPr lang="en-US" altLang="x-none" sz="2400" b="1" dirty="0"/>
              <a:t>T</a:t>
            </a:r>
            <a:r>
              <a:rPr lang="zh-CN" altLang="en-US" sz="2400" b="1" dirty="0"/>
              <a:t>中插入关键字</a:t>
            </a:r>
            <a:r>
              <a:rPr lang="en-US" altLang="x-none" sz="2400" b="1" dirty="0"/>
              <a:t>K</a:t>
            </a:r>
            <a:r>
              <a:rPr lang="zh-CN" altLang="en-US" sz="2400" b="1" dirty="0">
                <a:latin typeface="宋体" panose="02010600030101010101" pitchFamily="2" charset="-122"/>
              </a:rPr>
              <a:t>，</a:t>
            </a:r>
            <a:r>
              <a:rPr lang="zh-CN" altLang="en-US" sz="2400" b="1" dirty="0"/>
              <a:t>*</a:t>
            </a:r>
            <a:r>
              <a:rPr lang="en-US" altLang="x-none" sz="2400" b="1" dirty="0"/>
              <a:t>/</a:t>
            </a:r>
            <a:endParaRPr lang="en-US" altLang="x-none" sz="2400" b="1" dirty="0"/>
          </a:p>
          <a:p>
            <a:pPr marL="355600" lvl="1" indent="0">
              <a:spcBef>
                <a:spcPct val="10000"/>
              </a:spcBef>
              <a:buNone/>
            </a:pPr>
            <a:r>
              <a:rPr lang="en-US" altLang="x-none" b="1" dirty="0"/>
              <a:t>{   BTNode *q, *s1=NULL, *s2=NULL ; </a:t>
            </a:r>
            <a:endParaRPr lang="en-US" altLang="x-none" b="1" dirty="0"/>
          </a:p>
          <a:p>
            <a:pPr marL="723900" lvl="2" indent="0">
              <a:spcBef>
                <a:spcPct val="10000"/>
              </a:spcBef>
              <a:buNone/>
            </a:pPr>
            <a:r>
              <a:rPr lang="en-US" altLang="x-none" sz="2800" b="1" dirty="0"/>
              <a:t>int n ;</a:t>
            </a:r>
            <a:endParaRPr lang="en-US" altLang="x-none" sz="2800" b="1" dirty="0"/>
          </a:p>
          <a:p>
            <a:pPr marL="723900" lvl="2" indent="0">
              <a:spcBef>
                <a:spcPct val="10000"/>
              </a:spcBef>
              <a:buNone/>
            </a:pPr>
            <a:r>
              <a:rPr lang="en-US" altLang="x-none" sz="2800" b="1" dirty="0"/>
              <a:t>if  (!BT_search(T, K, p))     </a:t>
            </a:r>
            <a:r>
              <a:rPr lang="en-US" altLang="x-none" b="1" dirty="0"/>
              <a:t>/*  </a:t>
            </a:r>
            <a:r>
              <a:rPr lang="zh-CN" altLang="en-US" b="1" dirty="0"/>
              <a:t>树中不存在关键字</a:t>
            </a:r>
            <a:r>
              <a:rPr lang="en-US" altLang="x-none" b="1" dirty="0"/>
              <a:t>K  */</a:t>
            </a:r>
            <a:endParaRPr lang="en-US" altLang="x-none" b="1" dirty="0"/>
          </a:p>
          <a:p>
            <a:pPr marL="1079500" lvl="3" indent="0">
              <a:lnSpc>
                <a:spcPct val="110000"/>
              </a:lnSpc>
              <a:buNone/>
            </a:pPr>
            <a:r>
              <a:rPr lang="en-US" altLang="x-none" sz="2800" b="1" dirty="0"/>
              <a:t>{   while (p!=NULL)</a:t>
            </a:r>
            <a:endParaRPr lang="en-US" altLang="x-none" sz="2800" b="1" dirty="0"/>
          </a:p>
          <a:p>
            <a:pPr marL="1435100" lvl="4" indent="0">
              <a:lnSpc>
                <a:spcPct val="110000"/>
              </a:lnSpc>
              <a:buNone/>
            </a:pPr>
            <a:r>
              <a:rPr lang="en-US" altLang="x-none" sz="2800" b="1" dirty="0"/>
              <a:t>{  p-&gt;key[0]=K ;     </a:t>
            </a:r>
            <a:r>
              <a:rPr lang="en-US" altLang="x-none" sz="2400" b="1" dirty="0"/>
              <a:t>/*   </a:t>
            </a:r>
            <a:r>
              <a:rPr lang="zh-CN" altLang="en-US" sz="2400" b="1" dirty="0"/>
              <a:t>设置哨兵   *</a:t>
            </a:r>
            <a:r>
              <a:rPr lang="en-US" altLang="x-none" sz="2400" b="1" dirty="0"/>
              <a:t>/</a:t>
            </a:r>
            <a:r>
              <a:rPr lang="en-US" altLang="x-none" sz="2800" b="1" dirty="0"/>
              <a:t> </a:t>
            </a:r>
            <a:endParaRPr lang="en-US" altLang="x-none" sz="2800" b="1" dirty="0"/>
          </a:p>
          <a:p>
            <a:pPr marL="1435100" lvl="4" indent="0">
              <a:lnSpc>
                <a:spcPct val="110000"/>
              </a:lnSpc>
              <a:buNone/>
            </a:pPr>
            <a:r>
              <a:rPr lang="en-US" altLang="x-none" sz="2800" b="1" dirty="0"/>
              <a:t>    for (n=p-&gt;keynum ; K&lt;p-&gt;key[n] ; n--)</a:t>
            </a:r>
            <a:endParaRPr lang="en-US" altLang="x-none" sz="2800" b="1" dirty="0"/>
          </a:p>
          <a:p>
            <a:pPr marL="1435100" lvl="4" indent="0">
              <a:lnSpc>
                <a:spcPct val="110000"/>
              </a:lnSpc>
              <a:buNone/>
            </a:pPr>
            <a:r>
              <a:rPr lang="en-US" altLang="x-none" sz="2800" b="1" dirty="0"/>
              <a:t>        {   p-&gt;key[n+1]=p-&gt;key[n] ;</a:t>
            </a:r>
            <a:endParaRPr lang="en-US" altLang="x-none" sz="2800" b="1" dirty="0"/>
          </a:p>
          <a:p>
            <a:pPr marL="1435100" lvl="4" indent="0">
              <a:lnSpc>
                <a:spcPct val="110000"/>
              </a:lnSpc>
              <a:buNone/>
            </a:pPr>
            <a:r>
              <a:rPr lang="en-US" altLang="x-none" sz="2800" b="1" dirty="0"/>
              <a:t>             p-&gt;ptr[n+1]=p-&gt;ptr[n] ;</a:t>
            </a:r>
            <a:endParaRPr lang="en-US" altLang="x-none" sz="2800" b="1" dirty="0"/>
          </a:p>
          <a:p>
            <a:pPr marL="1435100" lvl="4" indent="0">
              <a:lnSpc>
                <a:spcPct val="110000"/>
              </a:lnSpc>
              <a:buNone/>
            </a:pPr>
            <a:r>
              <a:rPr lang="en-US" altLang="x-none" sz="2800" b="1" dirty="0"/>
              <a:t>        }    </a:t>
            </a:r>
            <a:r>
              <a:rPr lang="en-US" altLang="x-none" sz="2400" b="1" dirty="0"/>
              <a:t>/*   </a:t>
            </a:r>
            <a:r>
              <a:rPr lang="zh-CN" altLang="en-US" sz="2400" b="1" dirty="0"/>
              <a:t>后移关键字和指针   *</a:t>
            </a:r>
            <a:r>
              <a:rPr lang="en-US" altLang="x-none" sz="2400" b="1" dirty="0"/>
              <a:t>/</a:t>
            </a:r>
            <a:endParaRPr lang="en-US" altLang="x-none" sz="2400" b="1" dirty="0"/>
          </a:p>
          <a:p>
            <a:pPr marL="1435100" lvl="4" indent="0">
              <a:lnSpc>
                <a:spcPct val="110000"/>
              </a:lnSpc>
              <a:buNone/>
            </a:pPr>
            <a:r>
              <a:rPr lang="en-US" altLang="x-none" sz="2800" b="1" dirty="0"/>
              <a:t>    p-&gt;key[n]=K ; p-&gt;ptr[n-1]=s1 ;</a:t>
            </a:r>
            <a:endParaRPr lang="en-US" altLang="x-none" sz="2800" b="1"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3313" name="文本占位符 699393"/>
          <p:cNvSpPr>
            <a:spLocks noGrp="1"/>
          </p:cNvSpPr>
          <p:nvPr>
            <p:ph idx="1"/>
          </p:nvPr>
        </p:nvSpPr>
        <p:spPr>
          <a:xfrm>
            <a:off x="1676400" y="152400"/>
            <a:ext cx="8812213" cy="6553200"/>
          </a:xfrm>
        </p:spPr>
        <p:txBody>
          <a:bodyPr anchor="t"/>
          <a:p>
            <a:pPr marL="1435100" lvl="4" indent="0">
              <a:lnSpc>
                <a:spcPct val="110000"/>
              </a:lnSpc>
              <a:buNone/>
            </a:pPr>
            <a:r>
              <a:rPr lang="zh-CN" altLang="en-US" sz="2800" b="1" dirty="0"/>
              <a:t>        </a:t>
            </a:r>
            <a:r>
              <a:rPr lang="en-US" altLang="x-none" sz="2800" b="1" dirty="0"/>
              <a:t>p-&gt;ptr[n+1]=s2 ;   </a:t>
            </a:r>
            <a:r>
              <a:rPr lang="en-US" altLang="x-none" b="1" dirty="0"/>
              <a:t>/*   </a:t>
            </a:r>
            <a:r>
              <a:rPr lang="zh-CN" altLang="en-US" b="1" dirty="0"/>
              <a:t>置关键字</a:t>
            </a:r>
            <a:r>
              <a:rPr lang="en-US" altLang="x-none" b="1" dirty="0"/>
              <a:t>K</a:t>
            </a:r>
            <a:r>
              <a:rPr lang="zh-CN" altLang="en-US" b="1" dirty="0"/>
              <a:t>的左右指针   *</a:t>
            </a:r>
            <a:r>
              <a:rPr lang="en-US" altLang="x-none" b="1" dirty="0"/>
              <a:t>/</a:t>
            </a:r>
            <a:endParaRPr lang="en-US" altLang="x-none" b="1" dirty="0"/>
          </a:p>
          <a:p>
            <a:pPr marL="1435100" lvl="4" indent="0">
              <a:lnSpc>
                <a:spcPct val="110000"/>
              </a:lnSpc>
              <a:buNone/>
            </a:pPr>
            <a:r>
              <a:rPr lang="en-US" altLang="x-none" sz="2800" b="1" dirty="0"/>
              <a:t>    if (++(p-&gt;keynum ))&lt;m  break ;</a:t>
            </a:r>
            <a:endParaRPr lang="en-US" altLang="x-none" sz="2800" b="1" dirty="0"/>
          </a:p>
          <a:p>
            <a:pPr marL="1435100" lvl="4" indent="0">
              <a:lnSpc>
                <a:spcPct val="110000"/>
              </a:lnSpc>
              <a:buNone/>
            </a:pPr>
            <a:r>
              <a:rPr lang="en-US" altLang="x-none" sz="2800" b="1" dirty="0"/>
              <a:t>    else {  s2=split(p) ; s1=p ;  </a:t>
            </a:r>
            <a:r>
              <a:rPr lang="en-US" altLang="x-none" sz="2400" b="1" dirty="0"/>
              <a:t>/*  </a:t>
            </a:r>
            <a:r>
              <a:rPr lang="zh-CN" altLang="en-US" sz="2400" b="1" dirty="0"/>
              <a:t>分裂结点</a:t>
            </a:r>
            <a:r>
              <a:rPr lang="en-US" altLang="x-none" sz="2400" b="1" dirty="0"/>
              <a:t>p  */</a:t>
            </a:r>
            <a:endParaRPr lang="en-US" altLang="x-none" sz="2400" b="1" dirty="0"/>
          </a:p>
          <a:p>
            <a:pPr marL="1435100" lvl="4" indent="0">
              <a:lnSpc>
                <a:spcPct val="110000"/>
              </a:lnSpc>
              <a:buNone/>
            </a:pPr>
            <a:r>
              <a:rPr lang="en-US" altLang="x-none" sz="2800" b="1" dirty="0"/>
              <a:t>              K=p-&gt;key[p-&gt;keynum+1] ; </a:t>
            </a:r>
            <a:endParaRPr lang="en-US" altLang="x-none" sz="2800" b="1" dirty="0"/>
          </a:p>
          <a:p>
            <a:pPr marL="1435100" lvl="4" indent="0">
              <a:lnSpc>
                <a:spcPct val="110000"/>
              </a:lnSpc>
              <a:buNone/>
            </a:pPr>
            <a:r>
              <a:rPr lang="en-US" altLang="x-none" sz="2800" b="1" dirty="0"/>
              <a:t>              p=p-&gt;parent ;    </a:t>
            </a:r>
            <a:r>
              <a:rPr lang="en-US" altLang="x-none" sz="2400" b="1" dirty="0"/>
              <a:t>/*   </a:t>
            </a:r>
            <a:r>
              <a:rPr lang="zh-CN" altLang="en-US" sz="2400" b="1" dirty="0"/>
              <a:t>取出父结点*</a:t>
            </a:r>
            <a:r>
              <a:rPr lang="en-US" altLang="x-none" sz="2400" b="1" dirty="0"/>
              <a:t>/   </a:t>
            </a:r>
            <a:endParaRPr lang="en-US" altLang="x-none" sz="2400" b="1" dirty="0"/>
          </a:p>
          <a:p>
            <a:pPr marL="1435100" lvl="4" indent="0">
              <a:lnSpc>
                <a:spcPct val="110000"/>
              </a:lnSpc>
              <a:buNone/>
            </a:pPr>
            <a:r>
              <a:rPr lang="en-US" altLang="x-none" sz="2400" b="1" dirty="0"/>
              <a:t>             </a:t>
            </a:r>
            <a:r>
              <a:rPr lang="en-US" altLang="x-none" sz="2800" b="1" dirty="0"/>
              <a:t>}</a:t>
            </a:r>
            <a:endParaRPr lang="en-US" altLang="x-none" sz="2800" b="1" dirty="0"/>
          </a:p>
          <a:p>
            <a:pPr marL="1435100" lvl="4" indent="0">
              <a:lnSpc>
                <a:spcPct val="110000"/>
              </a:lnSpc>
              <a:buNone/>
            </a:pPr>
            <a:r>
              <a:rPr lang="en-US" altLang="x-none" sz="2800" b="1" dirty="0"/>
              <a:t>    if (p==NULL)       </a:t>
            </a:r>
            <a:r>
              <a:rPr lang="en-US" altLang="x-none" sz="2400" b="1" dirty="0"/>
              <a:t>/*  </a:t>
            </a:r>
            <a:r>
              <a:rPr lang="zh-CN" altLang="en-US" sz="2400" b="1" dirty="0"/>
              <a:t>需要产生新的根结点   *</a:t>
            </a:r>
            <a:r>
              <a:rPr lang="en-US" altLang="x-none" sz="2400" b="1" dirty="0"/>
              <a:t>/</a:t>
            </a:r>
            <a:endParaRPr lang="en-US" altLang="x-none" sz="2400" b="1" dirty="0"/>
          </a:p>
          <a:p>
            <a:pPr marL="1435100" lvl="4" indent="0">
              <a:lnSpc>
                <a:spcPct val="110000"/>
              </a:lnSpc>
              <a:buNone/>
            </a:pPr>
            <a:r>
              <a:rPr lang="en-US" altLang="x-none" sz="2800" b="1" dirty="0"/>
              <a:t>         {  p=(BTNode *)malloc(sizeof( BTNode)) ;</a:t>
            </a:r>
            <a:endParaRPr lang="en-US" altLang="x-none" sz="2800" b="1" dirty="0"/>
          </a:p>
          <a:p>
            <a:pPr marL="1435100" lvl="4" indent="0">
              <a:lnSpc>
                <a:spcPct val="110000"/>
              </a:lnSpc>
              <a:buNone/>
            </a:pPr>
            <a:r>
              <a:rPr lang="en-US" altLang="x-none" sz="2800" b="1" dirty="0"/>
              <a:t>             p-&gt;keynum=1 ; p-&gt;key[1]=K ;</a:t>
            </a:r>
            <a:endParaRPr lang="en-US" altLang="x-none" sz="2800" b="1" dirty="0"/>
          </a:p>
          <a:p>
            <a:pPr marL="1435100" lvl="4" indent="0">
              <a:lnSpc>
                <a:spcPct val="110000"/>
              </a:lnSpc>
              <a:buNone/>
            </a:pPr>
            <a:r>
              <a:rPr lang="en-US" altLang="x-none" sz="2800" b="1" dirty="0"/>
              <a:t>             p-&gt;ptr[0]=s1 ; p-&gt;ptr[1] =s2 ;</a:t>
            </a:r>
            <a:endParaRPr lang="en-US" altLang="x-none" sz="2800" b="1" dirty="0"/>
          </a:p>
          <a:p>
            <a:pPr marL="1435100" lvl="4" indent="0">
              <a:lnSpc>
                <a:spcPct val="110000"/>
              </a:lnSpc>
              <a:buNone/>
            </a:pPr>
            <a:r>
              <a:rPr lang="en-US" altLang="x-none" sz="2800" b="1" dirty="0"/>
              <a:t>         }</a:t>
            </a:r>
            <a:endParaRPr lang="en-US" altLang="x-none" sz="2800" b="1" dirty="0"/>
          </a:p>
          <a:p>
            <a:pPr marL="1435100" lvl="4" indent="0">
              <a:lnSpc>
                <a:spcPct val="110000"/>
              </a:lnSpc>
              <a:buNone/>
            </a:pPr>
            <a:r>
              <a:rPr lang="en-US" altLang="x-none" sz="2800" b="1" dirty="0"/>
              <a:t>}</a:t>
            </a:r>
            <a:endParaRPr lang="en-US" altLang="x-none" sz="2800" b="1"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0418" name="标题 700417"/>
          <p:cNvSpPr>
            <a:spLocks noGrp="1"/>
          </p:cNvSpPr>
          <p:nvPr>
            <p:ph type="title"/>
          </p:nvPr>
        </p:nvSpPr>
        <p:spPr>
          <a:xfrm>
            <a:off x="1676400" y="1341438"/>
            <a:ext cx="3962400" cy="685800"/>
          </a:xfrm>
        </p:spPr>
        <p:txBody>
          <a:bodyPr lIns="92075" tIns="46038" rIns="92075" bIns="46038" anchor="ctr"/>
          <a:p>
            <a:pPr algn="l" fontAlgn="base"/>
            <a:r>
              <a:rPr lang="en-US" altLang="x-none" sz="4000" b="1" strike="noStrike" noProof="1" dirty="0">
                <a:latin typeface="Times New Roman" panose="02020603050405020304" pitchFamily="2" charset="0"/>
              </a:rPr>
              <a:t>4  B_</a:t>
            </a:r>
            <a:r>
              <a:rPr lang="zh-CN" altLang="en-US" sz="4000" b="1" strike="noStrike" noProof="1" dirty="0">
                <a:ea typeface="楷体_GB2312" pitchFamily="1" charset="-122"/>
              </a:rPr>
              <a:t>树的删除</a:t>
            </a:r>
            <a:endParaRPr lang="zh-CN" altLang="en-US" sz="4000" b="1" strike="noStrike" noProof="1" dirty="0">
              <a:ea typeface="楷体_GB2312" pitchFamily="1" charset="-122"/>
            </a:endParaRPr>
          </a:p>
        </p:txBody>
      </p:sp>
      <p:sp>
        <p:nvSpPr>
          <p:cNvPr id="654338" name="文本占位符 700418"/>
          <p:cNvSpPr>
            <a:spLocks noGrp="1"/>
          </p:cNvSpPr>
          <p:nvPr>
            <p:ph idx="1"/>
          </p:nvPr>
        </p:nvSpPr>
        <p:spPr>
          <a:xfrm>
            <a:off x="1676400" y="2179638"/>
            <a:ext cx="8812213" cy="3517900"/>
          </a:xfrm>
        </p:spPr>
        <p:txBody>
          <a:bodyPr anchor="t"/>
          <a:p>
            <a:pPr marL="0" indent="0">
              <a:lnSpc>
                <a:spcPct val="110000"/>
              </a:lnSpc>
              <a:buNone/>
            </a:pPr>
            <a:r>
              <a:rPr lang="zh-CN" altLang="en-US" sz="2800" b="1" dirty="0">
                <a:latin typeface="宋体" panose="02010600030101010101" pitchFamily="2" charset="-122"/>
              </a:rPr>
              <a:t>    在</a:t>
            </a:r>
            <a:r>
              <a:rPr lang="en-US" altLang="x-none" sz="2800" b="1" dirty="0"/>
              <a:t>B_</a:t>
            </a:r>
            <a:r>
              <a:rPr lang="zh-CN" altLang="en-US" sz="2800" b="1" dirty="0"/>
              <a:t>树上删除一个</a:t>
            </a:r>
            <a:r>
              <a:rPr lang="zh-CN" altLang="en-US" sz="2800" b="1" dirty="0">
                <a:latin typeface="宋体" panose="02010600030101010101" pitchFamily="2" charset="-122"/>
              </a:rPr>
              <a:t>关键字</a:t>
            </a:r>
            <a:r>
              <a:rPr lang="en-US" altLang="x-none" sz="2800" b="1" dirty="0"/>
              <a:t>K </a:t>
            </a:r>
            <a:r>
              <a:rPr lang="zh-CN" altLang="en-US" sz="2800" b="1" dirty="0">
                <a:latin typeface="宋体" panose="02010600030101010101" pitchFamily="2" charset="-122"/>
              </a:rPr>
              <a:t>，首先找到关键字所在的结点</a:t>
            </a:r>
            <a:r>
              <a:rPr lang="en-US" altLang="x-none" sz="2800" b="1" dirty="0"/>
              <a:t>N</a:t>
            </a:r>
            <a:r>
              <a:rPr lang="zh-CN" altLang="en-US" sz="2800" b="1" dirty="0">
                <a:latin typeface="宋体" panose="02010600030101010101" pitchFamily="2" charset="-122"/>
              </a:rPr>
              <a:t>，然后在</a:t>
            </a:r>
            <a:r>
              <a:rPr lang="en-US" altLang="x-none" sz="2800" b="1" dirty="0"/>
              <a:t>N</a:t>
            </a:r>
            <a:r>
              <a:rPr lang="zh-CN" altLang="en-US" sz="2800" b="1" dirty="0">
                <a:latin typeface="宋体" panose="02010600030101010101" pitchFamily="2" charset="-122"/>
              </a:rPr>
              <a:t>中进行关键字</a:t>
            </a:r>
            <a:r>
              <a:rPr lang="en-US" altLang="x-none" sz="2800" b="1" dirty="0"/>
              <a:t>K</a:t>
            </a:r>
            <a:r>
              <a:rPr lang="zh-CN" altLang="en-US" sz="2800" b="1" dirty="0"/>
              <a:t>的删除操作</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sz="2800" b="1" dirty="0"/>
              <a:t>        若</a:t>
            </a:r>
            <a:r>
              <a:rPr lang="en-US" altLang="x-none" sz="2800" b="1" dirty="0"/>
              <a:t>N</a:t>
            </a:r>
            <a:r>
              <a:rPr lang="zh-CN" altLang="en-US" sz="2800" b="1" dirty="0"/>
              <a:t>不</a:t>
            </a:r>
            <a:r>
              <a:rPr lang="zh-CN" altLang="en-US" sz="2800" b="1" dirty="0">
                <a:latin typeface="宋体" panose="02010600030101010101" pitchFamily="2" charset="-122"/>
              </a:rPr>
              <a:t>是叶子结点，设</a:t>
            </a:r>
            <a:r>
              <a:rPr lang="en-US" altLang="x-none" sz="2800" b="1" dirty="0"/>
              <a:t>K</a:t>
            </a:r>
            <a:r>
              <a:rPr lang="zh-CN" altLang="en-US" sz="2800" b="1" dirty="0"/>
              <a:t>是</a:t>
            </a:r>
            <a:r>
              <a:rPr lang="en-US" altLang="x-none" sz="2800" b="1" dirty="0"/>
              <a:t>N</a:t>
            </a:r>
            <a:r>
              <a:rPr lang="zh-CN" altLang="en-US" sz="2800" b="1" dirty="0">
                <a:latin typeface="宋体" panose="02010600030101010101" pitchFamily="2" charset="-122"/>
              </a:rPr>
              <a:t>中的第</a:t>
            </a:r>
            <a:r>
              <a:rPr lang="en-US" altLang="x-none" sz="2800" b="1" dirty="0"/>
              <a:t>i</a:t>
            </a:r>
            <a:r>
              <a:rPr lang="zh-CN" altLang="en-US" sz="2800" b="1" dirty="0">
                <a:latin typeface="宋体" panose="02010600030101010101" pitchFamily="2" charset="-122"/>
              </a:rPr>
              <a:t>个关键字，则将指针</a:t>
            </a:r>
            <a:r>
              <a:rPr lang="en-US" altLang="x-none" sz="2800" b="1" dirty="0"/>
              <a:t>A</a:t>
            </a:r>
            <a:r>
              <a:rPr lang="en-US" altLang="x-none" sz="2800" b="1" baseline="-20000" dirty="0"/>
              <a:t>i-1</a:t>
            </a:r>
            <a:r>
              <a:rPr lang="zh-CN" altLang="en-US" sz="2800" b="1" dirty="0"/>
              <a:t>所指子树中的最大关键字</a:t>
            </a:r>
            <a:r>
              <a:rPr lang="en-US" altLang="x-none" sz="2800" b="1" dirty="0"/>
              <a:t>(</a:t>
            </a:r>
            <a:r>
              <a:rPr lang="zh-CN" altLang="en-US" sz="2800" b="1" dirty="0"/>
              <a:t>或最小关键字</a:t>
            </a:r>
            <a:r>
              <a:rPr lang="en-US" altLang="x-none" sz="2800" b="1" dirty="0"/>
              <a:t>)K’</a:t>
            </a:r>
            <a:r>
              <a:rPr lang="zh-CN" altLang="en-US" sz="2800" b="1" dirty="0"/>
              <a:t>放在</a:t>
            </a:r>
            <a:r>
              <a:rPr lang="en-US" altLang="x-none" sz="2800" b="1" dirty="0"/>
              <a:t>(K)</a:t>
            </a:r>
            <a:r>
              <a:rPr lang="zh-CN" altLang="en-US" sz="2800" b="1" dirty="0"/>
              <a:t>的位置</a:t>
            </a:r>
            <a:r>
              <a:rPr lang="zh-CN" altLang="en-US" sz="2800" b="1" dirty="0">
                <a:latin typeface="宋体" panose="02010600030101010101" pitchFamily="2" charset="-122"/>
              </a:rPr>
              <a:t>，然后删除</a:t>
            </a:r>
            <a:r>
              <a:rPr lang="en-US" altLang="x-none" sz="2800" b="1" dirty="0"/>
              <a:t>K’</a:t>
            </a:r>
            <a:r>
              <a:rPr lang="zh-CN" altLang="en-US" sz="2800" b="1" dirty="0">
                <a:latin typeface="宋体" panose="02010600030101010101" pitchFamily="2" charset="-122"/>
              </a:rPr>
              <a:t>，而</a:t>
            </a:r>
            <a:r>
              <a:rPr lang="en-US" altLang="x-none" sz="2800" b="1" dirty="0"/>
              <a:t>K’</a:t>
            </a:r>
            <a:r>
              <a:rPr lang="zh-CN" altLang="en-US" sz="2800" b="1" dirty="0"/>
              <a:t>一定在叶子结点上</a:t>
            </a:r>
            <a:r>
              <a:rPr lang="zh-CN" altLang="en-US" sz="2800" b="1" dirty="0">
                <a:latin typeface="宋体" panose="02010600030101010101" pitchFamily="2" charset="-122"/>
              </a:rPr>
              <a:t>。</a:t>
            </a:r>
            <a:r>
              <a:rPr lang="zh-CN" altLang="en-US" sz="2800" b="1" dirty="0"/>
              <a:t>如图</a:t>
            </a:r>
            <a:r>
              <a:rPr lang="en-US" altLang="x-none" sz="2800" b="1" dirty="0"/>
              <a:t>9-15(b)</a:t>
            </a:r>
            <a:r>
              <a:rPr lang="zh-CN" altLang="en-US" sz="2800" b="1" dirty="0"/>
              <a:t>，删除关键字</a:t>
            </a:r>
            <a:r>
              <a:rPr lang="en-US" altLang="x-none" sz="2800" b="1" dirty="0"/>
              <a:t>h</a:t>
            </a:r>
            <a:r>
              <a:rPr lang="zh-CN" altLang="en-US" sz="2800" b="1" dirty="0"/>
              <a:t>，用关键字</a:t>
            </a:r>
            <a:r>
              <a:rPr lang="en-US" altLang="x-none" sz="2800" b="1" dirty="0"/>
              <a:t>g</a:t>
            </a:r>
            <a:r>
              <a:rPr lang="zh-CN" altLang="en-US" sz="2800" b="1" dirty="0"/>
              <a:t>代替</a:t>
            </a:r>
            <a:r>
              <a:rPr lang="en-US" altLang="x-none" sz="2800" b="1" dirty="0"/>
              <a:t>h</a:t>
            </a:r>
            <a:r>
              <a:rPr lang="zh-CN" altLang="en-US" sz="2800" b="1" dirty="0"/>
              <a:t>的位置，然后再从叶子结点中删除关键字</a:t>
            </a:r>
            <a:r>
              <a:rPr lang="en-US" altLang="x-none" sz="2800" b="1" dirty="0"/>
              <a:t>g</a:t>
            </a:r>
            <a:r>
              <a:rPr lang="zh-CN" altLang="en-US" sz="2800" b="1" dirty="0"/>
              <a:t>。</a:t>
            </a:r>
            <a:endParaRPr lang="zh-CN" altLang="en-US" sz="2800" b="1" dirty="0"/>
          </a:p>
        </p:txBody>
      </p:sp>
      <p:sp>
        <p:nvSpPr>
          <p:cNvPr id="654339" name="矩形 700419"/>
          <p:cNvSpPr/>
          <p:nvPr/>
        </p:nvSpPr>
        <p:spPr>
          <a:xfrm>
            <a:off x="1676400" y="152400"/>
            <a:ext cx="8812213" cy="1044575"/>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        利用</a:t>
            </a:r>
            <a:r>
              <a:rPr lang="en-US" altLang="x-none" sz="2800" b="1" dirty="0">
                <a:latin typeface="Times New Roman" panose="02020603050405020304" pitchFamily="2" charset="0"/>
                <a:ea typeface="宋体" panose="02010600030101010101" pitchFamily="2" charset="-122"/>
              </a:rPr>
              <a:t>m</a:t>
            </a:r>
            <a:r>
              <a:rPr lang="zh-CN" altLang="en-US" sz="2800" b="1" dirty="0">
                <a:latin typeface="Times New Roman" panose="02020603050405020304" pitchFamily="2" charset="0"/>
                <a:ea typeface="宋体" panose="02010600030101010101" pitchFamily="2" charset="-122"/>
              </a:rPr>
              <a:t>阶</a:t>
            </a:r>
            <a:r>
              <a:rPr lang="en-US" altLang="x-none" sz="2800" b="1" dirty="0">
                <a:latin typeface="Times New Roman" panose="02020603050405020304" pitchFamily="2" charset="0"/>
                <a:ea typeface="宋体" panose="02010600030101010101" pitchFamily="2" charset="-122"/>
              </a:rPr>
              <a:t>B_</a:t>
            </a:r>
            <a:r>
              <a:rPr lang="zh-CN" altLang="en-US" sz="2800" b="1" dirty="0">
                <a:latin typeface="Times New Roman" panose="02020603050405020304" pitchFamily="2" charset="0"/>
                <a:ea typeface="宋体" panose="02010600030101010101" pitchFamily="2" charset="-122"/>
              </a:rPr>
              <a:t>树的插入操作</a:t>
            </a:r>
            <a:r>
              <a:rPr lang="zh-CN" altLang="en-US"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可从空树起</a:t>
            </a:r>
            <a:r>
              <a:rPr lang="zh-CN" altLang="en-US" sz="2800" b="1" dirty="0">
                <a:latin typeface="宋体" panose="02010600030101010101" pitchFamily="2" charset="-122"/>
                <a:ea typeface="宋体" panose="02010600030101010101" pitchFamily="2" charset="-122"/>
              </a:rPr>
              <a:t>，将一组关键字依次</a:t>
            </a:r>
            <a:r>
              <a:rPr lang="zh-CN" altLang="en-US" sz="2800" b="1" dirty="0">
                <a:latin typeface="Times New Roman" panose="02020603050405020304" pitchFamily="2" charset="0"/>
                <a:ea typeface="宋体" panose="02010600030101010101" pitchFamily="2" charset="-122"/>
              </a:rPr>
              <a:t>插入到</a:t>
            </a:r>
            <a:r>
              <a:rPr lang="en-US" altLang="x-none" sz="2800" b="1" dirty="0">
                <a:latin typeface="Times New Roman" panose="02020603050405020304" pitchFamily="2" charset="0"/>
                <a:ea typeface="宋体" panose="02010600030101010101" pitchFamily="2" charset="-122"/>
              </a:rPr>
              <a:t>m</a:t>
            </a:r>
            <a:r>
              <a:rPr lang="zh-CN" altLang="en-US" sz="2800" b="1" dirty="0">
                <a:latin typeface="Times New Roman" panose="02020603050405020304" pitchFamily="2" charset="0"/>
                <a:ea typeface="宋体" panose="02010600030101010101" pitchFamily="2" charset="-122"/>
              </a:rPr>
              <a:t>阶</a:t>
            </a:r>
            <a:r>
              <a:rPr lang="en-US" altLang="x-none" sz="2800" b="1" dirty="0">
                <a:latin typeface="Times New Roman" panose="02020603050405020304" pitchFamily="2" charset="0"/>
                <a:ea typeface="宋体" panose="02010600030101010101" pitchFamily="2" charset="-122"/>
              </a:rPr>
              <a:t>B_</a:t>
            </a:r>
            <a:r>
              <a:rPr lang="zh-CN" altLang="en-US" sz="2800" b="1" dirty="0">
                <a:latin typeface="Times New Roman" panose="02020603050405020304" pitchFamily="2" charset="0"/>
                <a:ea typeface="宋体" panose="02010600030101010101" pitchFamily="2" charset="-122"/>
              </a:rPr>
              <a:t>树中</a:t>
            </a:r>
            <a:r>
              <a:rPr lang="zh-CN" altLang="en-US" sz="2800" b="1" dirty="0">
                <a:latin typeface="宋体" panose="02010600030101010101" pitchFamily="2" charset="-122"/>
                <a:ea typeface="宋体" panose="02010600030101010101" pitchFamily="2" charset="-122"/>
              </a:rPr>
              <a:t>，从而生成一个</a:t>
            </a:r>
            <a:r>
              <a:rPr lang="en-US" altLang="x-none" sz="2800" b="1" dirty="0">
                <a:latin typeface="Times New Roman" panose="02020603050405020304" pitchFamily="2" charset="0"/>
                <a:ea typeface="宋体" panose="02010600030101010101" pitchFamily="2" charset="-122"/>
              </a:rPr>
              <a:t>m</a:t>
            </a:r>
            <a:r>
              <a:rPr lang="zh-CN" altLang="en-US" sz="2800" b="1" dirty="0">
                <a:latin typeface="Times New Roman" panose="02020603050405020304" pitchFamily="2" charset="0"/>
                <a:ea typeface="宋体" panose="02010600030101010101" pitchFamily="2" charset="-122"/>
              </a:rPr>
              <a:t>阶</a:t>
            </a:r>
            <a:r>
              <a:rPr lang="en-US" altLang="x-none" sz="2800" b="1" dirty="0">
                <a:latin typeface="Times New Roman" panose="02020603050405020304" pitchFamily="2" charset="0"/>
                <a:ea typeface="宋体" panose="02010600030101010101" pitchFamily="2" charset="-122"/>
              </a:rPr>
              <a:t>B_</a:t>
            </a:r>
            <a:r>
              <a:rPr lang="zh-CN" altLang="en-US" sz="2800" b="1" dirty="0">
                <a:latin typeface="Times New Roman" panose="02020603050405020304" pitchFamily="2" charset="0"/>
                <a:ea typeface="宋体" panose="02010600030101010101" pitchFamily="2" charset="-122"/>
              </a:rPr>
              <a:t>树</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55361" name="组合 701441"/>
          <p:cNvGrpSpPr/>
          <p:nvPr/>
        </p:nvGrpSpPr>
        <p:grpSpPr>
          <a:xfrm>
            <a:off x="1600200" y="261938"/>
            <a:ext cx="8991600" cy="6119812"/>
            <a:chOff x="0" y="0"/>
            <a:chExt cx="5664" cy="3855"/>
          </a:xfrm>
        </p:grpSpPr>
        <p:sp>
          <p:nvSpPr>
            <p:cNvPr id="655362" name="矩形 701442"/>
            <p:cNvSpPr/>
            <p:nvPr/>
          </p:nvSpPr>
          <p:spPr>
            <a:xfrm>
              <a:off x="1344" y="3628"/>
              <a:ext cx="2448" cy="227"/>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9-15   </a:t>
              </a:r>
              <a:r>
                <a:rPr lang="zh-CN" altLang="en-US" sz="2000" b="1" dirty="0">
                  <a:latin typeface="Times New Roman" panose="02020603050405020304" pitchFamily="2" charset="0"/>
                  <a:ea typeface="宋体" panose="02010600030101010101" pitchFamily="2" charset="-122"/>
                </a:rPr>
                <a:t>在</a:t>
              </a:r>
              <a:r>
                <a:rPr lang="en-US" altLang="x-none" sz="2000" b="1" dirty="0">
                  <a:latin typeface="Times New Roman" panose="02020603050405020304" pitchFamily="2" charset="0"/>
                  <a:ea typeface="宋体" panose="02010600030101010101" pitchFamily="2" charset="-122"/>
                </a:rPr>
                <a:t>B_</a:t>
              </a:r>
              <a:r>
                <a:rPr lang="zh-CN" altLang="en-US" sz="2000" b="1" dirty="0">
                  <a:latin typeface="Times New Roman" panose="02020603050405020304" pitchFamily="2" charset="0"/>
                  <a:ea typeface="宋体" panose="02010600030101010101" pitchFamily="2" charset="-122"/>
                </a:rPr>
                <a:t>树中进行删除的过程</a:t>
              </a:r>
              <a:endParaRPr lang="zh-CN" altLang="en-US" sz="2000" b="1" dirty="0">
                <a:latin typeface="Times New Roman" panose="02020603050405020304" pitchFamily="2" charset="0"/>
                <a:ea typeface="宋体" panose="02010600030101010101" pitchFamily="2" charset="-122"/>
              </a:endParaRPr>
            </a:p>
          </p:txBody>
        </p:sp>
        <p:grpSp>
          <p:nvGrpSpPr>
            <p:cNvPr id="655363" name="组合 701443"/>
            <p:cNvGrpSpPr/>
            <p:nvPr/>
          </p:nvGrpSpPr>
          <p:grpSpPr>
            <a:xfrm>
              <a:off x="0" y="0"/>
              <a:ext cx="5664" cy="3524"/>
              <a:chOff x="0" y="0"/>
              <a:chExt cx="5664" cy="3524"/>
            </a:xfrm>
          </p:grpSpPr>
          <p:grpSp>
            <p:nvGrpSpPr>
              <p:cNvPr id="655364" name="组合 701444"/>
              <p:cNvGrpSpPr/>
              <p:nvPr/>
            </p:nvGrpSpPr>
            <p:grpSpPr>
              <a:xfrm>
                <a:off x="144" y="0"/>
                <a:ext cx="5136" cy="1648"/>
                <a:chOff x="0" y="0"/>
                <a:chExt cx="5136" cy="1648"/>
              </a:xfrm>
            </p:grpSpPr>
            <p:grpSp>
              <p:nvGrpSpPr>
                <p:cNvPr id="655365" name="组合 701445"/>
                <p:cNvGrpSpPr/>
                <p:nvPr/>
              </p:nvGrpSpPr>
              <p:grpSpPr>
                <a:xfrm>
                  <a:off x="1920" y="247"/>
                  <a:ext cx="816" cy="384"/>
                  <a:chOff x="0" y="0"/>
                  <a:chExt cx="816" cy="384"/>
                </a:xfrm>
              </p:grpSpPr>
              <p:sp>
                <p:nvSpPr>
                  <p:cNvPr id="655366" name="矩形 701446"/>
                  <p:cNvSpPr/>
                  <p:nvPr/>
                </p:nvSpPr>
                <p:spPr>
                  <a:xfrm>
                    <a:off x="96" y="0"/>
                    <a:ext cx="544" cy="249"/>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删除</a:t>
                    </a:r>
                    <a:r>
                      <a:rPr lang="en-US" altLang="x-none" sz="2400" b="1" dirty="0">
                        <a:latin typeface="Times New Roman" panose="02020603050405020304" pitchFamily="2" charset="0"/>
                        <a:ea typeface="宋体" panose="02010600030101010101" pitchFamily="2" charset="-122"/>
                      </a:rPr>
                      <a:t>q</a:t>
                    </a:r>
                    <a:endParaRPr lang="en-US" altLang="x-none" sz="2400" b="1" dirty="0">
                      <a:latin typeface="Times New Roman" panose="02020603050405020304" pitchFamily="2" charset="0"/>
                      <a:ea typeface="宋体" panose="02010600030101010101" pitchFamily="2" charset="-122"/>
                    </a:endParaRPr>
                  </a:p>
                </p:txBody>
              </p:sp>
              <p:sp>
                <p:nvSpPr>
                  <p:cNvPr id="655367" name="右箭头 701447"/>
                  <p:cNvSpPr/>
                  <p:nvPr/>
                </p:nvSpPr>
                <p:spPr>
                  <a:xfrm>
                    <a:off x="0" y="248"/>
                    <a:ext cx="816" cy="136"/>
                  </a:xfrm>
                  <a:prstGeom prst="rightArrow">
                    <a:avLst>
                      <a:gd name="adj1" fmla="val 50000"/>
                      <a:gd name="adj2" fmla="val 150000"/>
                    </a:avLst>
                  </a:prstGeom>
                  <a:solidFill>
                    <a:schemeClr val="folHlink"/>
                  </a:solidFill>
                  <a:ln w="9525" cap="flat" cmpd="sng">
                    <a:solidFill>
                      <a:schemeClr val="hlink"/>
                    </a:solidFill>
                    <a:prstDash val="solid"/>
                    <a:miter/>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nvGrpSpPr>
                <p:cNvPr id="655368" name="组合 701448"/>
                <p:cNvGrpSpPr/>
                <p:nvPr/>
              </p:nvGrpSpPr>
              <p:grpSpPr>
                <a:xfrm>
                  <a:off x="0" y="0"/>
                  <a:ext cx="2160" cy="1351"/>
                  <a:chOff x="0" y="0"/>
                  <a:chExt cx="2160" cy="1351"/>
                </a:xfrm>
              </p:grpSpPr>
              <p:sp>
                <p:nvSpPr>
                  <p:cNvPr id="655369" name="直接连接符 701449"/>
                  <p:cNvSpPr/>
                  <p:nvPr/>
                </p:nvSpPr>
                <p:spPr>
                  <a:xfrm flipH="1">
                    <a:off x="312" y="800"/>
                    <a:ext cx="166" cy="249"/>
                  </a:xfrm>
                  <a:prstGeom prst="line">
                    <a:avLst/>
                  </a:prstGeom>
                  <a:ln w="9525" cap="flat" cmpd="sng">
                    <a:solidFill>
                      <a:schemeClr val="tx1"/>
                    </a:solidFill>
                    <a:prstDash val="solid"/>
                    <a:round/>
                    <a:headEnd type="none" w="med" len="med"/>
                    <a:tailEnd type="none" w="med" len="med"/>
                  </a:ln>
                </p:spPr>
              </p:sp>
              <p:sp>
                <p:nvSpPr>
                  <p:cNvPr id="655370" name="椭圆 701450"/>
                  <p:cNvSpPr/>
                  <p:nvPr/>
                </p:nvSpPr>
                <p:spPr>
                  <a:xfrm>
                    <a:off x="1192" y="1041"/>
                    <a:ext cx="41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l m</a:t>
                    </a:r>
                    <a:endParaRPr lang="en-US" altLang="x-none" sz="2800" b="1" dirty="0">
                      <a:latin typeface="Times New Roman" panose="02020603050405020304" pitchFamily="2" charset="0"/>
                      <a:ea typeface="宋体" panose="02010600030101010101" pitchFamily="2" charset="-122"/>
                    </a:endParaRPr>
                  </a:p>
                </p:txBody>
              </p:sp>
              <p:sp>
                <p:nvSpPr>
                  <p:cNvPr id="655371" name="椭圆 701451"/>
                  <p:cNvSpPr/>
                  <p:nvPr/>
                </p:nvSpPr>
                <p:spPr>
                  <a:xfrm>
                    <a:off x="0" y="1056"/>
                    <a:ext cx="52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b d</a:t>
                    </a:r>
                    <a:endParaRPr lang="en-US" altLang="x-none" sz="2800" b="1" dirty="0">
                      <a:latin typeface="Times New Roman" panose="02020603050405020304" pitchFamily="2" charset="0"/>
                      <a:ea typeface="宋体" panose="02010600030101010101" pitchFamily="2" charset="-122"/>
                    </a:endParaRPr>
                  </a:p>
                </p:txBody>
              </p:sp>
              <p:sp>
                <p:nvSpPr>
                  <p:cNvPr id="655372" name="直接连接符 701452"/>
                  <p:cNvSpPr/>
                  <p:nvPr/>
                </p:nvSpPr>
                <p:spPr>
                  <a:xfrm flipH="1">
                    <a:off x="1336" y="796"/>
                    <a:ext cx="166" cy="249"/>
                  </a:xfrm>
                  <a:prstGeom prst="line">
                    <a:avLst/>
                  </a:prstGeom>
                  <a:ln w="9525" cap="flat" cmpd="sng">
                    <a:solidFill>
                      <a:schemeClr val="tx1"/>
                    </a:solidFill>
                    <a:prstDash val="solid"/>
                    <a:round/>
                    <a:headEnd type="none" w="med" len="med"/>
                    <a:tailEnd type="none" w="med" len="med"/>
                  </a:ln>
                </p:spPr>
              </p:sp>
              <p:sp>
                <p:nvSpPr>
                  <p:cNvPr id="655373" name="椭圆 701453"/>
                  <p:cNvSpPr/>
                  <p:nvPr/>
                </p:nvSpPr>
                <p:spPr>
                  <a:xfrm>
                    <a:off x="1742" y="1025"/>
                    <a:ext cx="41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q</a:t>
                    </a:r>
                    <a:endParaRPr lang="en-US" altLang="x-none" sz="2800" b="1" dirty="0">
                      <a:latin typeface="Times New Roman" panose="02020603050405020304" pitchFamily="2" charset="0"/>
                      <a:ea typeface="宋体" panose="02010600030101010101" pitchFamily="2" charset="-122"/>
                    </a:endParaRPr>
                  </a:p>
                </p:txBody>
              </p:sp>
              <p:sp>
                <p:nvSpPr>
                  <p:cNvPr id="655374" name="椭圆 701454"/>
                  <p:cNvSpPr/>
                  <p:nvPr/>
                </p:nvSpPr>
                <p:spPr>
                  <a:xfrm>
                    <a:off x="672" y="1056"/>
                    <a:ext cx="41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e g</a:t>
                    </a:r>
                    <a:endParaRPr lang="en-US" altLang="x-none" sz="2800" b="1" dirty="0">
                      <a:latin typeface="Times New Roman" panose="02020603050405020304" pitchFamily="2" charset="0"/>
                      <a:ea typeface="宋体" panose="02010600030101010101" pitchFamily="2" charset="-122"/>
                    </a:endParaRPr>
                  </a:p>
                </p:txBody>
              </p:sp>
              <p:sp>
                <p:nvSpPr>
                  <p:cNvPr id="655375" name="直接连接符 701455"/>
                  <p:cNvSpPr/>
                  <p:nvPr/>
                </p:nvSpPr>
                <p:spPr>
                  <a:xfrm>
                    <a:off x="1672" y="784"/>
                    <a:ext cx="192" cy="240"/>
                  </a:xfrm>
                  <a:prstGeom prst="line">
                    <a:avLst/>
                  </a:prstGeom>
                  <a:ln w="9525" cap="flat" cmpd="sng">
                    <a:solidFill>
                      <a:schemeClr val="tx1"/>
                    </a:solidFill>
                    <a:prstDash val="solid"/>
                    <a:round/>
                    <a:headEnd type="none" w="med" len="med"/>
                    <a:tailEnd type="none" w="med" len="med"/>
                  </a:ln>
                </p:spPr>
              </p:sp>
              <p:sp>
                <p:nvSpPr>
                  <p:cNvPr id="655376" name="椭圆 701456"/>
                  <p:cNvSpPr/>
                  <p:nvPr/>
                </p:nvSpPr>
                <p:spPr>
                  <a:xfrm>
                    <a:off x="816" y="0"/>
                    <a:ext cx="41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h</a:t>
                    </a:r>
                    <a:endParaRPr lang="en-US" altLang="x-none" sz="2800" b="1" dirty="0">
                      <a:latin typeface="Times New Roman" panose="02020603050405020304" pitchFamily="2" charset="0"/>
                      <a:ea typeface="宋体" panose="02010600030101010101" pitchFamily="2" charset="-122"/>
                    </a:endParaRPr>
                  </a:p>
                </p:txBody>
              </p:sp>
              <p:sp>
                <p:nvSpPr>
                  <p:cNvPr id="655377" name="椭圆 701457"/>
                  <p:cNvSpPr/>
                  <p:nvPr/>
                </p:nvSpPr>
                <p:spPr>
                  <a:xfrm>
                    <a:off x="384" y="528"/>
                    <a:ext cx="41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f</a:t>
                    </a:r>
                    <a:endParaRPr lang="en-US" altLang="x-none" sz="2800" b="1" dirty="0">
                      <a:latin typeface="Times New Roman" panose="02020603050405020304" pitchFamily="2" charset="0"/>
                      <a:ea typeface="宋体" panose="02010600030101010101" pitchFamily="2" charset="-122"/>
                    </a:endParaRPr>
                  </a:p>
                </p:txBody>
              </p:sp>
              <p:sp>
                <p:nvSpPr>
                  <p:cNvPr id="655378" name="椭圆 701458"/>
                  <p:cNvSpPr/>
                  <p:nvPr/>
                </p:nvSpPr>
                <p:spPr>
                  <a:xfrm>
                    <a:off x="1350" y="512"/>
                    <a:ext cx="41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p</a:t>
                    </a:r>
                    <a:endParaRPr lang="en-US" altLang="x-none" sz="2800" b="1" dirty="0">
                      <a:latin typeface="Times New Roman" panose="02020603050405020304" pitchFamily="2" charset="0"/>
                      <a:ea typeface="宋体" panose="02010600030101010101" pitchFamily="2" charset="-122"/>
                    </a:endParaRPr>
                  </a:p>
                </p:txBody>
              </p:sp>
              <p:sp>
                <p:nvSpPr>
                  <p:cNvPr id="655379" name="直接连接符 701459"/>
                  <p:cNvSpPr/>
                  <p:nvPr/>
                </p:nvSpPr>
                <p:spPr>
                  <a:xfrm flipH="1">
                    <a:off x="672" y="276"/>
                    <a:ext cx="262" cy="252"/>
                  </a:xfrm>
                  <a:prstGeom prst="line">
                    <a:avLst/>
                  </a:prstGeom>
                  <a:ln w="9525" cap="flat" cmpd="sng">
                    <a:solidFill>
                      <a:schemeClr val="tx1"/>
                    </a:solidFill>
                    <a:prstDash val="solid"/>
                    <a:round/>
                    <a:headEnd type="none" w="med" len="med"/>
                    <a:tailEnd type="none" w="med" len="med"/>
                  </a:ln>
                </p:spPr>
              </p:sp>
              <p:sp>
                <p:nvSpPr>
                  <p:cNvPr id="655380" name="直接连接符 701460"/>
                  <p:cNvSpPr/>
                  <p:nvPr/>
                </p:nvSpPr>
                <p:spPr>
                  <a:xfrm>
                    <a:off x="1128" y="280"/>
                    <a:ext cx="312" cy="249"/>
                  </a:xfrm>
                  <a:prstGeom prst="line">
                    <a:avLst/>
                  </a:prstGeom>
                  <a:ln w="9525" cap="flat" cmpd="sng">
                    <a:solidFill>
                      <a:schemeClr val="tx1"/>
                    </a:solidFill>
                    <a:prstDash val="solid"/>
                    <a:round/>
                    <a:headEnd type="none" w="med" len="med"/>
                    <a:tailEnd type="none" w="med" len="med"/>
                  </a:ln>
                </p:spPr>
              </p:sp>
              <p:sp>
                <p:nvSpPr>
                  <p:cNvPr id="655381" name="直接连接符 701461"/>
                  <p:cNvSpPr/>
                  <p:nvPr/>
                </p:nvSpPr>
                <p:spPr>
                  <a:xfrm>
                    <a:off x="640" y="816"/>
                    <a:ext cx="192" cy="240"/>
                  </a:xfrm>
                  <a:prstGeom prst="line">
                    <a:avLst/>
                  </a:prstGeom>
                  <a:ln w="9525" cap="flat" cmpd="sng">
                    <a:solidFill>
                      <a:schemeClr val="tx1"/>
                    </a:solidFill>
                    <a:prstDash val="solid"/>
                    <a:round/>
                    <a:headEnd type="none" w="med" len="med"/>
                    <a:tailEnd type="none" w="med" len="med"/>
                  </a:ln>
                </p:spPr>
              </p:sp>
            </p:grpSp>
            <p:grpSp>
              <p:nvGrpSpPr>
                <p:cNvPr id="655382" name="组合 701462"/>
                <p:cNvGrpSpPr/>
                <p:nvPr/>
              </p:nvGrpSpPr>
              <p:grpSpPr>
                <a:xfrm>
                  <a:off x="2544" y="7"/>
                  <a:ext cx="2160" cy="1351"/>
                  <a:chOff x="0" y="0"/>
                  <a:chExt cx="2160" cy="1351"/>
                </a:xfrm>
              </p:grpSpPr>
              <p:sp>
                <p:nvSpPr>
                  <p:cNvPr id="655383" name="直接连接符 701463"/>
                  <p:cNvSpPr/>
                  <p:nvPr/>
                </p:nvSpPr>
                <p:spPr>
                  <a:xfrm flipH="1">
                    <a:off x="312" y="800"/>
                    <a:ext cx="166" cy="249"/>
                  </a:xfrm>
                  <a:prstGeom prst="line">
                    <a:avLst/>
                  </a:prstGeom>
                  <a:ln w="9525" cap="flat" cmpd="sng">
                    <a:solidFill>
                      <a:schemeClr val="tx1"/>
                    </a:solidFill>
                    <a:prstDash val="solid"/>
                    <a:round/>
                    <a:headEnd type="none" w="med" len="med"/>
                    <a:tailEnd type="none" w="med" len="med"/>
                  </a:ln>
                </p:spPr>
              </p:sp>
              <p:sp>
                <p:nvSpPr>
                  <p:cNvPr id="655384" name="椭圆 701464"/>
                  <p:cNvSpPr/>
                  <p:nvPr/>
                </p:nvSpPr>
                <p:spPr>
                  <a:xfrm>
                    <a:off x="1192" y="1041"/>
                    <a:ext cx="41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l</a:t>
                    </a:r>
                    <a:endParaRPr lang="en-US" altLang="x-none" sz="2800" b="1" dirty="0">
                      <a:latin typeface="Times New Roman" panose="02020603050405020304" pitchFamily="2" charset="0"/>
                      <a:ea typeface="宋体" panose="02010600030101010101" pitchFamily="2" charset="-122"/>
                    </a:endParaRPr>
                  </a:p>
                </p:txBody>
              </p:sp>
              <p:sp>
                <p:nvSpPr>
                  <p:cNvPr id="655385" name="椭圆 701465"/>
                  <p:cNvSpPr/>
                  <p:nvPr/>
                </p:nvSpPr>
                <p:spPr>
                  <a:xfrm>
                    <a:off x="0" y="1048"/>
                    <a:ext cx="52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b d</a:t>
                    </a:r>
                    <a:endParaRPr lang="en-US" altLang="x-none" sz="2800" b="1" dirty="0">
                      <a:latin typeface="Times New Roman" panose="02020603050405020304" pitchFamily="2" charset="0"/>
                      <a:ea typeface="宋体" panose="02010600030101010101" pitchFamily="2" charset="-122"/>
                    </a:endParaRPr>
                  </a:p>
                </p:txBody>
              </p:sp>
              <p:sp>
                <p:nvSpPr>
                  <p:cNvPr id="655386" name="直接连接符 701466"/>
                  <p:cNvSpPr/>
                  <p:nvPr/>
                </p:nvSpPr>
                <p:spPr>
                  <a:xfrm flipH="1">
                    <a:off x="1336" y="796"/>
                    <a:ext cx="166" cy="249"/>
                  </a:xfrm>
                  <a:prstGeom prst="line">
                    <a:avLst/>
                  </a:prstGeom>
                  <a:ln w="9525" cap="flat" cmpd="sng">
                    <a:solidFill>
                      <a:schemeClr val="tx1"/>
                    </a:solidFill>
                    <a:prstDash val="solid"/>
                    <a:round/>
                    <a:headEnd type="none" w="med" len="med"/>
                    <a:tailEnd type="none" w="med" len="med"/>
                  </a:ln>
                </p:spPr>
              </p:sp>
              <p:sp>
                <p:nvSpPr>
                  <p:cNvPr id="655387" name="椭圆 701467"/>
                  <p:cNvSpPr/>
                  <p:nvPr/>
                </p:nvSpPr>
                <p:spPr>
                  <a:xfrm>
                    <a:off x="1742" y="1025"/>
                    <a:ext cx="41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p</a:t>
                    </a:r>
                    <a:endParaRPr lang="en-US" altLang="x-none" sz="2800" b="1" dirty="0">
                      <a:latin typeface="Times New Roman" panose="02020603050405020304" pitchFamily="2" charset="0"/>
                      <a:ea typeface="宋体" panose="02010600030101010101" pitchFamily="2" charset="-122"/>
                    </a:endParaRPr>
                  </a:p>
                </p:txBody>
              </p:sp>
              <p:sp>
                <p:nvSpPr>
                  <p:cNvPr id="655388" name="椭圆 701468"/>
                  <p:cNvSpPr/>
                  <p:nvPr/>
                </p:nvSpPr>
                <p:spPr>
                  <a:xfrm>
                    <a:off x="672" y="1056"/>
                    <a:ext cx="41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e g</a:t>
                    </a:r>
                    <a:endParaRPr lang="en-US" altLang="x-none" sz="2800" b="1" dirty="0">
                      <a:latin typeface="Times New Roman" panose="02020603050405020304" pitchFamily="2" charset="0"/>
                      <a:ea typeface="宋体" panose="02010600030101010101" pitchFamily="2" charset="-122"/>
                    </a:endParaRPr>
                  </a:p>
                </p:txBody>
              </p:sp>
              <p:sp>
                <p:nvSpPr>
                  <p:cNvPr id="655389" name="直接连接符 701469"/>
                  <p:cNvSpPr/>
                  <p:nvPr/>
                </p:nvSpPr>
                <p:spPr>
                  <a:xfrm>
                    <a:off x="1672" y="784"/>
                    <a:ext cx="192" cy="240"/>
                  </a:xfrm>
                  <a:prstGeom prst="line">
                    <a:avLst/>
                  </a:prstGeom>
                  <a:ln w="9525" cap="flat" cmpd="sng">
                    <a:solidFill>
                      <a:schemeClr val="tx1"/>
                    </a:solidFill>
                    <a:prstDash val="solid"/>
                    <a:round/>
                    <a:headEnd type="none" w="med" len="med"/>
                    <a:tailEnd type="none" w="med" len="med"/>
                  </a:ln>
                </p:spPr>
              </p:sp>
              <p:sp>
                <p:nvSpPr>
                  <p:cNvPr id="655390" name="椭圆 701470"/>
                  <p:cNvSpPr/>
                  <p:nvPr/>
                </p:nvSpPr>
                <p:spPr>
                  <a:xfrm>
                    <a:off x="816" y="0"/>
                    <a:ext cx="41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h</a:t>
                    </a:r>
                    <a:endParaRPr lang="en-US" altLang="x-none" sz="2800" b="1" dirty="0">
                      <a:latin typeface="Times New Roman" panose="02020603050405020304" pitchFamily="2" charset="0"/>
                      <a:ea typeface="宋体" panose="02010600030101010101" pitchFamily="2" charset="-122"/>
                    </a:endParaRPr>
                  </a:p>
                </p:txBody>
              </p:sp>
              <p:sp>
                <p:nvSpPr>
                  <p:cNvPr id="655391" name="椭圆 701471"/>
                  <p:cNvSpPr/>
                  <p:nvPr/>
                </p:nvSpPr>
                <p:spPr>
                  <a:xfrm>
                    <a:off x="384" y="528"/>
                    <a:ext cx="41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f</a:t>
                    </a:r>
                    <a:endParaRPr lang="en-US" altLang="x-none" sz="2800" b="1" dirty="0">
                      <a:latin typeface="Times New Roman" panose="02020603050405020304" pitchFamily="2" charset="0"/>
                      <a:ea typeface="宋体" panose="02010600030101010101" pitchFamily="2" charset="-122"/>
                    </a:endParaRPr>
                  </a:p>
                </p:txBody>
              </p:sp>
              <p:sp>
                <p:nvSpPr>
                  <p:cNvPr id="655392" name="椭圆 701472"/>
                  <p:cNvSpPr/>
                  <p:nvPr/>
                </p:nvSpPr>
                <p:spPr>
                  <a:xfrm>
                    <a:off x="1350" y="512"/>
                    <a:ext cx="41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m</a:t>
                    </a:r>
                    <a:endParaRPr lang="en-US" altLang="x-none" sz="2800" b="1" dirty="0">
                      <a:latin typeface="Times New Roman" panose="02020603050405020304" pitchFamily="2" charset="0"/>
                      <a:ea typeface="宋体" panose="02010600030101010101" pitchFamily="2" charset="-122"/>
                    </a:endParaRPr>
                  </a:p>
                </p:txBody>
              </p:sp>
              <p:sp>
                <p:nvSpPr>
                  <p:cNvPr id="655393" name="直接连接符 701473"/>
                  <p:cNvSpPr/>
                  <p:nvPr/>
                </p:nvSpPr>
                <p:spPr>
                  <a:xfrm flipH="1">
                    <a:off x="672" y="276"/>
                    <a:ext cx="262" cy="252"/>
                  </a:xfrm>
                  <a:prstGeom prst="line">
                    <a:avLst/>
                  </a:prstGeom>
                  <a:ln w="9525" cap="flat" cmpd="sng">
                    <a:solidFill>
                      <a:schemeClr val="tx1"/>
                    </a:solidFill>
                    <a:prstDash val="solid"/>
                    <a:round/>
                    <a:headEnd type="none" w="med" len="med"/>
                    <a:tailEnd type="none" w="med" len="med"/>
                  </a:ln>
                </p:spPr>
              </p:sp>
              <p:sp>
                <p:nvSpPr>
                  <p:cNvPr id="655394" name="直接连接符 701474"/>
                  <p:cNvSpPr/>
                  <p:nvPr/>
                </p:nvSpPr>
                <p:spPr>
                  <a:xfrm>
                    <a:off x="1128" y="280"/>
                    <a:ext cx="312" cy="249"/>
                  </a:xfrm>
                  <a:prstGeom prst="line">
                    <a:avLst/>
                  </a:prstGeom>
                  <a:ln w="9525" cap="flat" cmpd="sng">
                    <a:solidFill>
                      <a:schemeClr val="tx1"/>
                    </a:solidFill>
                    <a:prstDash val="solid"/>
                    <a:round/>
                    <a:headEnd type="none" w="med" len="med"/>
                    <a:tailEnd type="none" w="med" len="med"/>
                  </a:ln>
                </p:spPr>
              </p:sp>
              <p:sp>
                <p:nvSpPr>
                  <p:cNvPr id="655395" name="直接连接符 701475"/>
                  <p:cNvSpPr/>
                  <p:nvPr/>
                </p:nvSpPr>
                <p:spPr>
                  <a:xfrm>
                    <a:off x="640" y="816"/>
                    <a:ext cx="192" cy="240"/>
                  </a:xfrm>
                  <a:prstGeom prst="line">
                    <a:avLst/>
                  </a:prstGeom>
                  <a:ln w="9525" cap="flat" cmpd="sng">
                    <a:solidFill>
                      <a:schemeClr val="tx1"/>
                    </a:solidFill>
                    <a:prstDash val="solid"/>
                    <a:round/>
                    <a:headEnd type="none" w="med" len="med"/>
                    <a:tailEnd type="none" w="med" len="med"/>
                  </a:ln>
                </p:spPr>
              </p:sp>
            </p:grpSp>
            <p:grpSp>
              <p:nvGrpSpPr>
                <p:cNvPr id="655396" name="组合 701476"/>
                <p:cNvGrpSpPr/>
                <p:nvPr/>
              </p:nvGrpSpPr>
              <p:grpSpPr>
                <a:xfrm>
                  <a:off x="4456" y="358"/>
                  <a:ext cx="680" cy="369"/>
                  <a:chOff x="0" y="0"/>
                  <a:chExt cx="680" cy="369"/>
                </a:xfrm>
              </p:grpSpPr>
              <p:sp>
                <p:nvSpPr>
                  <p:cNvPr id="655397" name="矩形 701477"/>
                  <p:cNvSpPr/>
                  <p:nvPr/>
                </p:nvSpPr>
                <p:spPr>
                  <a:xfrm>
                    <a:off x="44" y="0"/>
                    <a:ext cx="484" cy="249"/>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删除</a:t>
                    </a:r>
                    <a:r>
                      <a:rPr lang="en-US" altLang="x-none" sz="2400" b="1" dirty="0">
                        <a:latin typeface="Times New Roman" panose="02020603050405020304" pitchFamily="2" charset="0"/>
                        <a:ea typeface="宋体" panose="02010600030101010101" pitchFamily="2" charset="-122"/>
                      </a:rPr>
                      <a:t>h</a:t>
                    </a:r>
                    <a:endParaRPr lang="en-US" altLang="x-none" sz="2400" b="1" dirty="0">
                      <a:latin typeface="Times New Roman" panose="02020603050405020304" pitchFamily="2" charset="0"/>
                      <a:ea typeface="宋体" panose="02010600030101010101" pitchFamily="2" charset="-122"/>
                    </a:endParaRPr>
                  </a:p>
                </p:txBody>
              </p:sp>
              <p:sp>
                <p:nvSpPr>
                  <p:cNvPr id="655398" name="右箭头 701478"/>
                  <p:cNvSpPr/>
                  <p:nvPr/>
                </p:nvSpPr>
                <p:spPr>
                  <a:xfrm>
                    <a:off x="0" y="233"/>
                    <a:ext cx="680" cy="136"/>
                  </a:xfrm>
                  <a:prstGeom prst="rightArrow">
                    <a:avLst>
                      <a:gd name="adj1" fmla="val 50000"/>
                      <a:gd name="adj2" fmla="val 125000"/>
                    </a:avLst>
                  </a:prstGeom>
                  <a:solidFill>
                    <a:schemeClr val="folHlink"/>
                  </a:solidFill>
                  <a:ln w="9525" cap="flat" cmpd="sng">
                    <a:solidFill>
                      <a:schemeClr val="hlink"/>
                    </a:solidFill>
                    <a:prstDash val="solid"/>
                    <a:miter/>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sp>
              <p:nvSpPr>
                <p:cNvPr id="655399" name="矩形 701479"/>
                <p:cNvSpPr/>
                <p:nvPr/>
              </p:nvSpPr>
              <p:spPr>
                <a:xfrm>
                  <a:off x="3495" y="1399"/>
                  <a:ext cx="249" cy="249"/>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(a)</a:t>
                  </a:r>
                  <a:endParaRPr lang="en-US" altLang="x-none" sz="2400" b="1" dirty="0">
                    <a:latin typeface="Times New Roman" panose="02020603050405020304" pitchFamily="2" charset="0"/>
                    <a:ea typeface="宋体" panose="02010600030101010101" pitchFamily="2" charset="-122"/>
                  </a:endParaRPr>
                </a:p>
              </p:txBody>
            </p:sp>
          </p:grpSp>
          <p:grpSp>
            <p:nvGrpSpPr>
              <p:cNvPr id="655400" name="组合 701480"/>
              <p:cNvGrpSpPr/>
              <p:nvPr/>
            </p:nvGrpSpPr>
            <p:grpSpPr>
              <a:xfrm>
                <a:off x="3840" y="1940"/>
                <a:ext cx="680" cy="369"/>
                <a:chOff x="0" y="0"/>
                <a:chExt cx="680" cy="369"/>
              </a:xfrm>
            </p:grpSpPr>
            <p:sp>
              <p:nvSpPr>
                <p:cNvPr id="655401" name="矩形 701481"/>
                <p:cNvSpPr/>
                <p:nvPr/>
              </p:nvSpPr>
              <p:spPr>
                <a:xfrm>
                  <a:off x="44" y="0"/>
                  <a:ext cx="484" cy="249"/>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删除</a:t>
                  </a:r>
                  <a:r>
                    <a:rPr lang="en-US" altLang="x-none" sz="2400" b="1" dirty="0">
                      <a:latin typeface="Times New Roman" panose="02020603050405020304" pitchFamily="2" charset="0"/>
                      <a:ea typeface="宋体" panose="02010600030101010101" pitchFamily="2" charset="-122"/>
                    </a:rPr>
                    <a:t>e</a:t>
                  </a:r>
                  <a:endParaRPr lang="en-US" altLang="x-none" sz="2400" b="1" dirty="0">
                    <a:latin typeface="Times New Roman" panose="02020603050405020304" pitchFamily="2" charset="0"/>
                    <a:ea typeface="宋体" panose="02010600030101010101" pitchFamily="2" charset="-122"/>
                  </a:endParaRPr>
                </a:p>
              </p:txBody>
            </p:sp>
            <p:sp>
              <p:nvSpPr>
                <p:cNvPr id="655402" name="右箭头 701482"/>
                <p:cNvSpPr/>
                <p:nvPr/>
              </p:nvSpPr>
              <p:spPr>
                <a:xfrm>
                  <a:off x="0" y="233"/>
                  <a:ext cx="680" cy="136"/>
                </a:xfrm>
                <a:prstGeom prst="rightArrow">
                  <a:avLst>
                    <a:gd name="adj1" fmla="val 50000"/>
                    <a:gd name="adj2" fmla="val 125000"/>
                  </a:avLst>
                </a:prstGeom>
                <a:solidFill>
                  <a:schemeClr val="folHlink"/>
                </a:solidFill>
                <a:ln w="9525" cap="flat" cmpd="sng">
                  <a:solidFill>
                    <a:schemeClr val="hlink"/>
                  </a:solidFill>
                  <a:prstDash val="solid"/>
                  <a:miter/>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nvGrpSpPr>
              <p:cNvPr id="655403" name="组合 701483"/>
              <p:cNvGrpSpPr/>
              <p:nvPr/>
            </p:nvGrpSpPr>
            <p:grpSpPr>
              <a:xfrm>
                <a:off x="0" y="1851"/>
                <a:ext cx="2160" cy="1351"/>
                <a:chOff x="0" y="0"/>
                <a:chExt cx="2160" cy="1351"/>
              </a:xfrm>
            </p:grpSpPr>
            <p:sp>
              <p:nvSpPr>
                <p:cNvPr id="655404" name="直接连接符 701484"/>
                <p:cNvSpPr/>
                <p:nvPr/>
              </p:nvSpPr>
              <p:spPr>
                <a:xfrm flipH="1">
                  <a:off x="312" y="800"/>
                  <a:ext cx="166" cy="249"/>
                </a:xfrm>
                <a:prstGeom prst="line">
                  <a:avLst/>
                </a:prstGeom>
                <a:ln w="9525" cap="flat" cmpd="sng">
                  <a:solidFill>
                    <a:schemeClr val="tx1"/>
                  </a:solidFill>
                  <a:prstDash val="solid"/>
                  <a:round/>
                  <a:headEnd type="none" w="med" len="med"/>
                  <a:tailEnd type="none" w="med" len="med"/>
                </a:ln>
              </p:spPr>
            </p:sp>
            <p:sp>
              <p:nvSpPr>
                <p:cNvPr id="655405" name="椭圆 701485"/>
                <p:cNvSpPr/>
                <p:nvPr/>
              </p:nvSpPr>
              <p:spPr>
                <a:xfrm>
                  <a:off x="1192" y="1041"/>
                  <a:ext cx="41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l</a:t>
                  </a:r>
                  <a:endParaRPr lang="en-US" altLang="x-none" sz="2800" b="1" dirty="0">
                    <a:latin typeface="Times New Roman" panose="02020603050405020304" pitchFamily="2" charset="0"/>
                    <a:ea typeface="宋体" panose="02010600030101010101" pitchFamily="2" charset="-122"/>
                  </a:endParaRPr>
                </a:p>
              </p:txBody>
            </p:sp>
            <p:sp>
              <p:nvSpPr>
                <p:cNvPr id="655406" name="椭圆 701486"/>
                <p:cNvSpPr/>
                <p:nvPr/>
              </p:nvSpPr>
              <p:spPr>
                <a:xfrm>
                  <a:off x="0" y="1048"/>
                  <a:ext cx="52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b d</a:t>
                  </a:r>
                  <a:endParaRPr lang="en-US" altLang="x-none" sz="2800" b="1" dirty="0">
                    <a:latin typeface="Times New Roman" panose="02020603050405020304" pitchFamily="2" charset="0"/>
                    <a:ea typeface="宋体" panose="02010600030101010101" pitchFamily="2" charset="-122"/>
                  </a:endParaRPr>
                </a:p>
              </p:txBody>
            </p:sp>
            <p:sp>
              <p:nvSpPr>
                <p:cNvPr id="655407" name="直接连接符 701487"/>
                <p:cNvSpPr/>
                <p:nvPr/>
              </p:nvSpPr>
              <p:spPr>
                <a:xfrm flipH="1">
                  <a:off x="1336" y="796"/>
                  <a:ext cx="166" cy="249"/>
                </a:xfrm>
                <a:prstGeom prst="line">
                  <a:avLst/>
                </a:prstGeom>
                <a:ln w="9525" cap="flat" cmpd="sng">
                  <a:solidFill>
                    <a:schemeClr val="tx1"/>
                  </a:solidFill>
                  <a:prstDash val="solid"/>
                  <a:round/>
                  <a:headEnd type="none" w="med" len="med"/>
                  <a:tailEnd type="none" w="med" len="med"/>
                </a:ln>
              </p:spPr>
            </p:sp>
            <p:sp>
              <p:nvSpPr>
                <p:cNvPr id="655408" name="椭圆 701488"/>
                <p:cNvSpPr/>
                <p:nvPr/>
              </p:nvSpPr>
              <p:spPr>
                <a:xfrm>
                  <a:off x="1742" y="1025"/>
                  <a:ext cx="41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p</a:t>
                  </a:r>
                  <a:endParaRPr lang="en-US" altLang="x-none" sz="2800" b="1" dirty="0">
                    <a:latin typeface="Times New Roman" panose="02020603050405020304" pitchFamily="2" charset="0"/>
                    <a:ea typeface="宋体" panose="02010600030101010101" pitchFamily="2" charset="-122"/>
                  </a:endParaRPr>
                </a:p>
              </p:txBody>
            </p:sp>
            <p:sp>
              <p:nvSpPr>
                <p:cNvPr id="655409" name="椭圆 701489"/>
                <p:cNvSpPr/>
                <p:nvPr/>
              </p:nvSpPr>
              <p:spPr>
                <a:xfrm>
                  <a:off x="672" y="1056"/>
                  <a:ext cx="41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e</a:t>
                  </a:r>
                  <a:endParaRPr lang="en-US" altLang="x-none" sz="2800" b="1" dirty="0">
                    <a:latin typeface="Times New Roman" panose="02020603050405020304" pitchFamily="2" charset="0"/>
                    <a:ea typeface="宋体" panose="02010600030101010101" pitchFamily="2" charset="-122"/>
                  </a:endParaRPr>
                </a:p>
              </p:txBody>
            </p:sp>
            <p:sp>
              <p:nvSpPr>
                <p:cNvPr id="655410" name="直接连接符 701490"/>
                <p:cNvSpPr/>
                <p:nvPr/>
              </p:nvSpPr>
              <p:spPr>
                <a:xfrm>
                  <a:off x="1672" y="784"/>
                  <a:ext cx="192" cy="240"/>
                </a:xfrm>
                <a:prstGeom prst="line">
                  <a:avLst/>
                </a:prstGeom>
                <a:ln w="9525" cap="flat" cmpd="sng">
                  <a:solidFill>
                    <a:schemeClr val="tx1"/>
                  </a:solidFill>
                  <a:prstDash val="solid"/>
                  <a:round/>
                  <a:headEnd type="none" w="med" len="med"/>
                  <a:tailEnd type="none" w="med" len="med"/>
                </a:ln>
              </p:spPr>
            </p:sp>
            <p:sp>
              <p:nvSpPr>
                <p:cNvPr id="655411" name="椭圆 701491"/>
                <p:cNvSpPr/>
                <p:nvPr/>
              </p:nvSpPr>
              <p:spPr>
                <a:xfrm>
                  <a:off x="816" y="0"/>
                  <a:ext cx="41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g</a:t>
                  </a:r>
                  <a:endParaRPr lang="en-US" altLang="x-none" sz="2800" b="1" dirty="0">
                    <a:latin typeface="Times New Roman" panose="02020603050405020304" pitchFamily="2" charset="0"/>
                    <a:ea typeface="宋体" panose="02010600030101010101" pitchFamily="2" charset="-122"/>
                  </a:endParaRPr>
                </a:p>
              </p:txBody>
            </p:sp>
            <p:sp>
              <p:nvSpPr>
                <p:cNvPr id="655412" name="椭圆 701492"/>
                <p:cNvSpPr/>
                <p:nvPr/>
              </p:nvSpPr>
              <p:spPr>
                <a:xfrm>
                  <a:off x="384" y="528"/>
                  <a:ext cx="41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f</a:t>
                  </a:r>
                  <a:endParaRPr lang="en-US" altLang="x-none" sz="2800" b="1" dirty="0">
                    <a:latin typeface="Times New Roman" panose="02020603050405020304" pitchFamily="2" charset="0"/>
                    <a:ea typeface="宋体" panose="02010600030101010101" pitchFamily="2" charset="-122"/>
                  </a:endParaRPr>
                </a:p>
              </p:txBody>
            </p:sp>
            <p:sp>
              <p:nvSpPr>
                <p:cNvPr id="655413" name="椭圆 701493"/>
                <p:cNvSpPr/>
                <p:nvPr/>
              </p:nvSpPr>
              <p:spPr>
                <a:xfrm>
                  <a:off x="1350" y="512"/>
                  <a:ext cx="41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m</a:t>
                  </a:r>
                  <a:endParaRPr lang="en-US" altLang="x-none" sz="2800" b="1" dirty="0">
                    <a:latin typeface="Times New Roman" panose="02020603050405020304" pitchFamily="2" charset="0"/>
                    <a:ea typeface="宋体" panose="02010600030101010101" pitchFamily="2" charset="-122"/>
                  </a:endParaRPr>
                </a:p>
              </p:txBody>
            </p:sp>
            <p:sp>
              <p:nvSpPr>
                <p:cNvPr id="655414" name="直接连接符 701494"/>
                <p:cNvSpPr/>
                <p:nvPr/>
              </p:nvSpPr>
              <p:spPr>
                <a:xfrm flipH="1">
                  <a:off x="672" y="276"/>
                  <a:ext cx="262" cy="252"/>
                </a:xfrm>
                <a:prstGeom prst="line">
                  <a:avLst/>
                </a:prstGeom>
                <a:ln w="9525" cap="flat" cmpd="sng">
                  <a:solidFill>
                    <a:schemeClr val="tx1"/>
                  </a:solidFill>
                  <a:prstDash val="solid"/>
                  <a:round/>
                  <a:headEnd type="none" w="med" len="med"/>
                  <a:tailEnd type="none" w="med" len="med"/>
                </a:ln>
              </p:spPr>
            </p:sp>
            <p:sp>
              <p:nvSpPr>
                <p:cNvPr id="655415" name="直接连接符 701495"/>
                <p:cNvSpPr/>
                <p:nvPr/>
              </p:nvSpPr>
              <p:spPr>
                <a:xfrm>
                  <a:off x="1128" y="280"/>
                  <a:ext cx="312" cy="249"/>
                </a:xfrm>
                <a:prstGeom prst="line">
                  <a:avLst/>
                </a:prstGeom>
                <a:ln w="9525" cap="flat" cmpd="sng">
                  <a:solidFill>
                    <a:schemeClr val="tx1"/>
                  </a:solidFill>
                  <a:prstDash val="solid"/>
                  <a:round/>
                  <a:headEnd type="none" w="med" len="med"/>
                  <a:tailEnd type="none" w="med" len="med"/>
                </a:ln>
              </p:spPr>
            </p:sp>
            <p:sp>
              <p:nvSpPr>
                <p:cNvPr id="655416" name="直接连接符 701496"/>
                <p:cNvSpPr/>
                <p:nvPr/>
              </p:nvSpPr>
              <p:spPr>
                <a:xfrm>
                  <a:off x="640" y="816"/>
                  <a:ext cx="192" cy="240"/>
                </a:xfrm>
                <a:prstGeom prst="line">
                  <a:avLst/>
                </a:prstGeom>
                <a:ln w="9525" cap="flat" cmpd="sng">
                  <a:solidFill>
                    <a:schemeClr val="tx1"/>
                  </a:solidFill>
                  <a:prstDash val="solid"/>
                  <a:round/>
                  <a:headEnd type="none" w="med" len="med"/>
                  <a:tailEnd type="none" w="med" len="med"/>
                </a:ln>
              </p:spPr>
            </p:sp>
          </p:grpSp>
          <p:grpSp>
            <p:nvGrpSpPr>
              <p:cNvPr id="655417" name="组合 701497"/>
              <p:cNvGrpSpPr/>
              <p:nvPr/>
            </p:nvGrpSpPr>
            <p:grpSpPr>
              <a:xfrm>
                <a:off x="2208" y="1844"/>
                <a:ext cx="2160" cy="1351"/>
                <a:chOff x="0" y="0"/>
                <a:chExt cx="2160" cy="1351"/>
              </a:xfrm>
            </p:grpSpPr>
            <p:sp>
              <p:nvSpPr>
                <p:cNvPr id="655418" name="直接连接符 701498"/>
                <p:cNvSpPr/>
                <p:nvPr/>
              </p:nvSpPr>
              <p:spPr>
                <a:xfrm flipH="1">
                  <a:off x="312" y="800"/>
                  <a:ext cx="166" cy="249"/>
                </a:xfrm>
                <a:prstGeom prst="line">
                  <a:avLst/>
                </a:prstGeom>
                <a:ln w="9525" cap="flat" cmpd="sng">
                  <a:solidFill>
                    <a:schemeClr val="tx1"/>
                  </a:solidFill>
                  <a:prstDash val="solid"/>
                  <a:round/>
                  <a:headEnd type="none" w="med" len="med"/>
                  <a:tailEnd type="none" w="med" len="med"/>
                </a:ln>
              </p:spPr>
            </p:sp>
            <p:sp>
              <p:nvSpPr>
                <p:cNvPr id="655419" name="椭圆 701499"/>
                <p:cNvSpPr/>
                <p:nvPr/>
              </p:nvSpPr>
              <p:spPr>
                <a:xfrm>
                  <a:off x="1192" y="1041"/>
                  <a:ext cx="41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l</a:t>
                  </a:r>
                  <a:endParaRPr lang="en-US" altLang="x-none" sz="2800" b="1" dirty="0">
                    <a:latin typeface="Times New Roman" panose="02020603050405020304" pitchFamily="2" charset="0"/>
                    <a:ea typeface="宋体" panose="02010600030101010101" pitchFamily="2" charset="-122"/>
                  </a:endParaRPr>
                </a:p>
              </p:txBody>
            </p:sp>
            <p:sp>
              <p:nvSpPr>
                <p:cNvPr id="655420" name="椭圆 701500"/>
                <p:cNvSpPr/>
                <p:nvPr/>
              </p:nvSpPr>
              <p:spPr>
                <a:xfrm>
                  <a:off x="0" y="1048"/>
                  <a:ext cx="52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b</a:t>
                  </a:r>
                  <a:endParaRPr lang="en-US" altLang="x-none" sz="2800" b="1" dirty="0">
                    <a:latin typeface="Times New Roman" panose="02020603050405020304" pitchFamily="2" charset="0"/>
                    <a:ea typeface="宋体" panose="02010600030101010101" pitchFamily="2" charset="-122"/>
                  </a:endParaRPr>
                </a:p>
              </p:txBody>
            </p:sp>
            <p:sp>
              <p:nvSpPr>
                <p:cNvPr id="655421" name="直接连接符 701501"/>
                <p:cNvSpPr/>
                <p:nvPr/>
              </p:nvSpPr>
              <p:spPr>
                <a:xfrm flipH="1">
                  <a:off x="1336" y="796"/>
                  <a:ext cx="166" cy="249"/>
                </a:xfrm>
                <a:prstGeom prst="line">
                  <a:avLst/>
                </a:prstGeom>
                <a:ln w="9525" cap="flat" cmpd="sng">
                  <a:solidFill>
                    <a:schemeClr val="tx1"/>
                  </a:solidFill>
                  <a:prstDash val="solid"/>
                  <a:round/>
                  <a:headEnd type="none" w="med" len="med"/>
                  <a:tailEnd type="none" w="med" len="med"/>
                </a:ln>
              </p:spPr>
            </p:sp>
            <p:sp>
              <p:nvSpPr>
                <p:cNvPr id="655422" name="椭圆 701502"/>
                <p:cNvSpPr/>
                <p:nvPr/>
              </p:nvSpPr>
              <p:spPr>
                <a:xfrm>
                  <a:off x="1742" y="1025"/>
                  <a:ext cx="41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p</a:t>
                  </a:r>
                  <a:endParaRPr lang="en-US" altLang="x-none" sz="2800" b="1" dirty="0">
                    <a:latin typeface="Times New Roman" panose="02020603050405020304" pitchFamily="2" charset="0"/>
                    <a:ea typeface="宋体" panose="02010600030101010101" pitchFamily="2" charset="-122"/>
                  </a:endParaRPr>
                </a:p>
              </p:txBody>
            </p:sp>
            <p:sp>
              <p:nvSpPr>
                <p:cNvPr id="655423" name="椭圆 701503"/>
                <p:cNvSpPr/>
                <p:nvPr/>
              </p:nvSpPr>
              <p:spPr>
                <a:xfrm>
                  <a:off x="672" y="1056"/>
                  <a:ext cx="41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e</a:t>
                  </a:r>
                  <a:endParaRPr lang="en-US" altLang="x-none" sz="2800" b="1" dirty="0">
                    <a:latin typeface="Times New Roman" panose="02020603050405020304" pitchFamily="2" charset="0"/>
                    <a:ea typeface="宋体" panose="02010600030101010101" pitchFamily="2" charset="-122"/>
                  </a:endParaRPr>
                </a:p>
              </p:txBody>
            </p:sp>
            <p:sp>
              <p:nvSpPr>
                <p:cNvPr id="655424" name="直接连接符 701504"/>
                <p:cNvSpPr/>
                <p:nvPr/>
              </p:nvSpPr>
              <p:spPr>
                <a:xfrm>
                  <a:off x="1672" y="784"/>
                  <a:ext cx="192" cy="240"/>
                </a:xfrm>
                <a:prstGeom prst="line">
                  <a:avLst/>
                </a:prstGeom>
                <a:ln w="9525" cap="flat" cmpd="sng">
                  <a:solidFill>
                    <a:schemeClr val="tx1"/>
                  </a:solidFill>
                  <a:prstDash val="solid"/>
                  <a:round/>
                  <a:headEnd type="none" w="med" len="med"/>
                  <a:tailEnd type="none" w="med" len="med"/>
                </a:ln>
              </p:spPr>
            </p:sp>
            <p:sp>
              <p:nvSpPr>
                <p:cNvPr id="655425" name="椭圆 701505"/>
                <p:cNvSpPr/>
                <p:nvPr/>
              </p:nvSpPr>
              <p:spPr>
                <a:xfrm>
                  <a:off x="816" y="0"/>
                  <a:ext cx="41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g</a:t>
                  </a:r>
                  <a:endParaRPr lang="en-US" altLang="x-none" sz="2800" b="1" dirty="0">
                    <a:latin typeface="Times New Roman" panose="02020603050405020304" pitchFamily="2" charset="0"/>
                    <a:ea typeface="宋体" panose="02010600030101010101" pitchFamily="2" charset="-122"/>
                  </a:endParaRPr>
                </a:p>
              </p:txBody>
            </p:sp>
            <p:sp>
              <p:nvSpPr>
                <p:cNvPr id="655426" name="椭圆 701506"/>
                <p:cNvSpPr/>
                <p:nvPr/>
              </p:nvSpPr>
              <p:spPr>
                <a:xfrm>
                  <a:off x="384" y="528"/>
                  <a:ext cx="41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f</a:t>
                  </a:r>
                  <a:endParaRPr lang="en-US" altLang="x-none" sz="2800" b="1" dirty="0">
                    <a:latin typeface="Times New Roman" panose="02020603050405020304" pitchFamily="2" charset="0"/>
                    <a:ea typeface="宋体" panose="02010600030101010101" pitchFamily="2" charset="-122"/>
                  </a:endParaRPr>
                </a:p>
              </p:txBody>
            </p:sp>
            <p:sp>
              <p:nvSpPr>
                <p:cNvPr id="655427" name="椭圆 701507"/>
                <p:cNvSpPr/>
                <p:nvPr/>
              </p:nvSpPr>
              <p:spPr>
                <a:xfrm>
                  <a:off x="1350" y="512"/>
                  <a:ext cx="41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m</a:t>
                  </a:r>
                  <a:endParaRPr lang="en-US" altLang="x-none" sz="2800" b="1" dirty="0">
                    <a:latin typeface="Times New Roman" panose="02020603050405020304" pitchFamily="2" charset="0"/>
                    <a:ea typeface="宋体" panose="02010600030101010101" pitchFamily="2" charset="-122"/>
                  </a:endParaRPr>
                </a:p>
              </p:txBody>
            </p:sp>
            <p:sp>
              <p:nvSpPr>
                <p:cNvPr id="655428" name="直接连接符 701508"/>
                <p:cNvSpPr/>
                <p:nvPr/>
              </p:nvSpPr>
              <p:spPr>
                <a:xfrm flipH="1">
                  <a:off x="672" y="276"/>
                  <a:ext cx="262" cy="252"/>
                </a:xfrm>
                <a:prstGeom prst="line">
                  <a:avLst/>
                </a:prstGeom>
                <a:ln w="9525" cap="flat" cmpd="sng">
                  <a:solidFill>
                    <a:schemeClr val="tx1"/>
                  </a:solidFill>
                  <a:prstDash val="solid"/>
                  <a:round/>
                  <a:headEnd type="none" w="med" len="med"/>
                  <a:tailEnd type="none" w="med" len="med"/>
                </a:ln>
              </p:spPr>
            </p:sp>
            <p:sp>
              <p:nvSpPr>
                <p:cNvPr id="655429" name="直接连接符 701509"/>
                <p:cNvSpPr/>
                <p:nvPr/>
              </p:nvSpPr>
              <p:spPr>
                <a:xfrm>
                  <a:off x="1128" y="280"/>
                  <a:ext cx="312" cy="249"/>
                </a:xfrm>
                <a:prstGeom prst="line">
                  <a:avLst/>
                </a:prstGeom>
                <a:ln w="9525" cap="flat" cmpd="sng">
                  <a:solidFill>
                    <a:schemeClr val="tx1"/>
                  </a:solidFill>
                  <a:prstDash val="solid"/>
                  <a:round/>
                  <a:headEnd type="none" w="med" len="med"/>
                  <a:tailEnd type="none" w="med" len="med"/>
                </a:ln>
              </p:spPr>
            </p:sp>
            <p:sp>
              <p:nvSpPr>
                <p:cNvPr id="655430" name="直接连接符 701510"/>
                <p:cNvSpPr/>
                <p:nvPr/>
              </p:nvSpPr>
              <p:spPr>
                <a:xfrm>
                  <a:off x="640" y="816"/>
                  <a:ext cx="192" cy="240"/>
                </a:xfrm>
                <a:prstGeom prst="line">
                  <a:avLst/>
                </a:prstGeom>
                <a:ln w="9525" cap="flat" cmpd="sng">
                  <a:solidFill>
                    <a:schemeClr val="tx1"/>
                  </a:solidFill>
                  <a:prstDash val="solid"/>
                  <a:round/>
                  <a:headEnd type="none" w="med" len="med"/>
                  <a:tailEnd type="none" w="med" len="med"/>
                </a:ln>
              </p:spPr>
            </p:sp>
          </p:grpSp>
          <p:grpSp>
            <p:nvGrpSpPr>
              <p:cNvPr id="655431" name="组合 701511"/>
              <p:cNvGrpSpPr/>
              <p:nvPr/>
            </p:nvGrpSpPr>
            <p:grpSpPr>
              <a:xfrm>
                <a:off x="1824" y="2084"/>
                <a:ext cx="680" cy="369"/>
                <a:chOff x="0" y="0"/>
                <a:chExt cx="680" cy="369"/>
              </a:xfrm>
            </p:grpSpPr>
            <p:sp>
              <p:nvSpPr>
                <p:cNvPr id="655432" name="矩形 701512"/>
                <p:cNvSpPr/>
                <p:nvPr/>
              </p:nvSpPr>
              <p:spPr>
                <a:xfrm>
                  <a:off x="44" y="0"/>
                  <a:ext cx="484" cy="249"/>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删除</a:t>
                  </a:r>
                  <a:r>
                    <a:rPr lang="en-US" altLang="x-none" sz="2400" b="1" dirty="0">
                      <a:latin typeface="Times New Roman" panose="02020603050405020304" pitchFamily="2" charset="0"/>
                      <a:ea typeface="宋体" panose="02010600030101010101" pitchFamily="2" charset="-122"/>
                    </a:rPr>
                    <a:t>d</a:t>
                  </a:r>
                  <a:endParaRPr lang="en-US" altLang="x-none" sz="2400" b="1" dirty="0">
                    <a:latin typeface="Times New Roman" panose="02020603050405020304" pitchFamily="2" charset="0"/>
                    <a:ea typeface="宋体" panose="02010600030101010101" pitchFamily="2" charset="-122"/>
                  </a:endParaRPr>
                </a:p>
              </p:txBody>
            </p:sp>
            <p:sp>
              <p:nvSpPr>
                <p:cNvPr id="655433" name="右箭头 701513"/>
                <p:cNvSpPr/>
                <p:nvPr/>
              </p:nvSpPr>
              <p:spPr>
                <a:xfrm>
                  <a:off x="0" y="233"/>
                  <a:ext cx="680" cy="136"/>
                </a:xfrm>
                <a:prstGeom prst="rightArrow">
                  <a:avLst>
                    <a:gd name="adj1" fmla="val 50000"/>
                    <a:gd name="adj2" fmla="val 125000"/>
                  </a:avLst>
                </a:prstGeom>
                <a:solidFill>
                  <a:schemeClr val="folHlink"/>
                </a:solidFill>
                <a:ln w="9525" cap="flat" cmpd="sng">
                  <a:solidFill>
                    <a:schemeClr val="hlink"/>
                  </a:solidFill>
                  <a:prstDash val="solid"/>
                  <a:miter/>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nvGrpSpPr>
              <p:cNvPr id="655434" name="组合 701514"/>
              <p:cNvGrpSpPr/>
              <p:nvPr/>
            </p:nvGrpSpPr>
            <p:grpSpPr>
              <a:xfrm>
                <a:off x="4246" y="1892"/>
                <a:ext cx="1418" cy="864"/>
                <a:chOff x="0" y="0"/>
                <a:chExt cx="1418" cy="864"/>
              </a:xfrm>
            </p:grpSpPr>
            <p:sp>
              <p:nvSpPr>
                <p:cNvPr id="655435" name="椭圆 701515"/>
                <p:cNvSpPr/>
                <p:nvPr/>
              </p:nvSpPr>
              <p:spPr>
                <a:xfrm>
                  <a:off x="512" y="569"/>
                  <a:ext cx="41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l</a:t>
                  </a:r>
                  <a:endParaRPr lang="en-US" altLang="x-none" sz="2800" b="1" dirty="0">
                    <a:latin typeface="Times New Roman" panose="02020603050405020304" pitchFamily="2" charset="0"/>
                    <a:ea typeface="宋体" panose="02010600030101010101" pitchFamily="2" charset="-122"/>
                  </a:endParaRPr>
                </a:p>
              </p:txBody>
            </p:sp>
            <p:sp>
              <p:nvSpPr>
                <p:cNvPr id="655436" name="直接连接符 701516"/>
                <p:cNvSpPr/>
                <p:nvPr/>
              </p:nvSpPr>
              <p:spPr>
                <a:xfrm flipH="1">
                  <a:off x="712" y="296"/>
                  <a:ext cx="0" cy="277"/>
                </a:xfrm>
                <a:prstGeom prst="line">
                  <a:avLst/>
                </a:prstGeom>
                <a:ln w="9525" cap="flat" cmpd="sng">
                  <a:solidFill>
                    <a:schemeClr val="tx1"/>
                  </a:solidFill>
                  <a:prstDash val="solid"/>
                  <a:round/>
                  <a:headEnd type="none" w="med" len="med"/>
                  <a:tailEnd type="none" w="med" len="med"/>
                </a:ln>
              </p:spPr>
            </p:sp>
            <p:sp>
              <p:nvSpPr>
                <p:cNvPr id="655437" name="椭圆 701517"/>
                <p:cNvSpPr/>
                <p:nvPr/>
              </p:nvSpPr>
              <p:spPr>
                <a:xfrm>
                  <a:off x="1000" y="569"/>
                  <a:ext cx="41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p</a:t>
                  </a:r>
                  <a:endParaRPr lang="en-US" altLang="x-none" sz="2800" b="1" dirty="0">
                    <a:latin typeface="Times New Roman" panose="02020603050405020304" pitchFamily="2" charset="0"/>
                    <a:ea typeface="宋体" panose="02010600030101010101" pitchFamily="2" charset="-122"/>
                  </a:endParaRPr>
                </a:p>
              </p:txBody>
            </p:sp>
            <p:sp>
              <p:nvSpPr>
                <p:cNvPr id="655438" name="椭圆 701518"/>
                <p:cNvSpPr/>
                <p:nvPr/>
              </p:nvSpPr>
              <p:spPr>
                <a:xfrm>
                  <a:off x="472" y="0"/>
                  <a:ext cx="431"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g m</a:t>
                  </a:r>
                  <a:endParaRPr lang="en-US" altLang="x-none" sz="2800" b="1" dirty="0">
                    <a:latin typeface="Times New Roman" panose="02020603050405020304" pitchFamily="2" charset="0"/>
                    <a:ea typeface="宋体" panose="02010600030101010101" pitchFamily="2" charset="-122"/>
                  </a:endParaRPr>
                </a:p>
              </p:txBody>
            </p:sp>
            <p:sp>
              <p:nvSpPr>
                <p:cNvPr id="655439" name="椭圆 701519"/>
                <p:cNvSpPr/>
                <p:nvPr/>
              </p:nvSpPr>
              <p:spPr>
                <a:xfrm>
                  <a:off x="0" y="512"/>
                  <a:ext cx="418" cy="295"/>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b f</a:t>
                  </a:r>
                  <a:endParaRPr lang="en-US" altLang="x-none" sz="2800" b="1" dirty="0">
                    <a:latin typeface="Times New Roman" panose="02020603050405020304" pitchFamily="2" charset="0"/>
                    <a:ea typeface="宋体" panose="02010600030101010101" pitchFamily="2" charset="-122"/>
                  </a:endParaRPr>
                </a:p>
              </p:txBody>
            </p:sp>
            <p:sp>
              <p:nvSpPr>
                <p:cNvPr id="655440" name="直接连接符 701520"/>
                <p:cNvSpPr/>
                <p:nvPr/>
              </p:nvSpPr>
              <p:spPr>
                <a:xfrm flipH="1">
                  <a:off x="288" y="260"/>
                  <a:ext cx="262" cy="252"/>
                </a:xfrm>
                <a:prstGeom prst="line">
                  <a:avLst/>
                </a:prstGeom>
                <a:ln w="9525" cap="flat" cmpd="sng">
                  <a:solidFill>
                    <a:schemeClr val="tx1"/>
                  </a:solidFill>
                  <a:prstDash val="solid"/>
                  <a:round/>
                  <a:headEnd type="none" w="med" len="med"/>
                  <a:tailEnd type="none" w="med" len="med"/>
                </a:ln>
              </p:spPr>
            </p:sp>
            <p:sp>
              <p:nvSpPr>
                <p:cNvPr id="655441" name="直接连接符 701521"/>
                <p:cNvSpPr/>
                <p:nvPr/>
              </p:nvSpPr>
              <p:spPr>
                <a:xfrm>
                  <a:off x="816" y="264"/>
                  <a:ext cx="360" cy="296"/>
                </a:xfrm>
                <a:prstGeom prst="line">
                  <a:avLst/>
                </a:prstGeom>
                <a:ln w="9525" cap="flat" cmpd="sng">
                  <a:solidFill>
                    <a:schemeClr val="tx1"/>
                  </a:solidFill>
                  <a:prstDash val="solid"/>
                  <a:round/>
                  <a:headEnd type="none" w="med" len="med"/>
                  <a:tailEnd type="none" w="med" len="med"/>
                </a:ln>
              </p:spPr>
            </p:sp>
          </p:grpSp>
          <p:sp>
            <p:nvSpPr>
              <p:cNvPr id="655442" name="矩形 701522"/>
              <p:cNvSpPr/>
              <p:nvPr/>
            </p:nvSpPr>
            <p:spPr>
              <a:xfrm>
                <a:off x="960" y="3275"/>
                <a:ext cx="249" cy="249"/>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(b)</a:t>
                </a:r>
                <a:endParaRPr lang="en-US" altLang="x-none" sz="2400" b="1" dirty="0">
                  <a:latin typeface="Times New Roman" panose="02020603050405020304" pitchFamily="2" charset="0"/>
                  <a:ea typeface="宋体" panose="02010600030101010101" pitchFamily="2" charset="-122"/>
                </a:endParaRPr>
              </a:p>
            </p:txBody>
          </p:sp>
          <p:sp>
            <p:nvSpPr>
              <p:cNvPr id="655443" name="矩形 701523"/>
              <p:cNvSpPr/>
              <p:nvPr/>
            </p:nvSpPr>
            <p:spPr>
              <a:xfrm>
                <a:off x="3207" y="3236"/>
                <a:ext cx="249" cy="249"/>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(c)</a:t>
                </a:r>
                <a:endParaRPr lang="en-US" altLang="x-none" sz="2400" b="1" dirty="0">
                  <a:latin typeface="Times New Roman" panose="02020603050405020304" pitchFamily="2" charset="0"/>
                  <a:ea typeface="宋体" panose="02010600030101010101" pitchFamily="2" charset="-122"/>
                </a:endParaRPr>
              </a:p>
            </p:txBody>
          </p:sp>
          <p:sp>
            <p:nvSpPr>
              <p:cNvPr id="655444" name="矩形 701524"/>
              <p:cNvSpPr/>
              <p:nvPr/>
            </p:nvSpPr>
            <p:spPr>
              <a:xfrm>
                <a:off x="4992" y="2852"/>
                <a:ext cx="249" cy="249"/>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(d)</a:t>
                </a:r>
                <a:endParaRPr lang="en-US" altLang="x-none" sz="2400" b="1" dirty="0">
                  <a:latin typeface="Times New Roman" panose="02020603050405020304" pitchFamily="2" charset="0"/>
                  <a:ea typeface="宋体" panose="02010600030101010101" pitchFamily="2" charset="-122"/>
                </a:endParaRPr>
              </a:p>
            </p:txBody>
          </p:sp>
        </p:grpSp>
      </p:gr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6385" name="文本占位符 702465"/>
          <p:cNvSpPr>
            <a:spLocks noGrp="1"/>
          </p:cNvSpPr>
          <p:nvPr>
            <p:ph idx="1"/>
          </p:nvPr>
        </p:nvSpPr>
        <p:spPr>
          <a:xfrm>
            <a:off x="1676400" y="203200"/>
            <a:ext cx="8812213" cy="6654800"/>
          </a:xfrm>
        </p:spPr>
        <p:txBody>
          <a:bodyPr anchor="t"/>
          <a:p>
            <a:pPr marL="0" indent="0">
              <a:lnSpc>
                <a:spcPct val="110000"/>
              </a:lnSpc>
              <a:buNone/>
            </a:pPr>
            <a:r>
              <a:rPr lang="zh-CN" altLang="en-US" sz="2400" b="1" dirty="0">
                <a:latin typeface="宋体" panose="02010600030101010101" pitchFamily="2" charset="-122"/>
              </a:rPr>
              <a:t>    </a:t>
            </a:r>
            <a:r>
              <a:rPr lang="zh-CN" altLang="en-US" sz="2800" b="1" dirty="0">
                <a:latin typeface="宋体" panose="02010600030101010101" pitchFamily="2" charset="-122"/>
              </a:rPr>
              <a:t>从叶子结点中删除一个关键字的情况是：</a:t>
            </a:r>
            <a:endParaRPr lang="zh-CN" altLang="en-US" sz="2800" b="1" dirty="0">
              <a:latin typeface="宋体" panose="02010600030101010101" pitchFamily="2" charset="-122"/>
            </a:endParaRPr>
          </a:p>
          <a:p>
            <a:pPr marL="533400" lvl="1" indent="0">
              <a:lnSpc>
                <a:spcPct val="110000"/>
              </a:lnSpc>
              <a:buNone/>
            </a:pPr>
            <a:r>
              <a:rPr lang="zh-CN" altLang="en-US" b="1" dirty="0">
                <a:latin typeface="宋体" panose="02010600030101010101" pitchFamily="2" charset="-122"/>
              </a:rPr>
              <a:t>⑴ 若</a:t>
            </a:r>
            <a:r>
              <a:rPr lang="zh-CN" altLang="en-US" b="1" dirty="0"/>
              <a:t>结点</a:t>
            </a:r>
            <a:r>
              <a:rPr lang="en-US" altLang="x-none" b="1" dirty="0"/>
              <a:t>N</a:t>
            </a:r>
            <a:r>
              <a:rPr lang="zh-CN" altLang="en-US" b="1" dirty="0"/>
              <a:t>中的关键字</a:t>
            </a:r>
            <a:r>
              <a:rPr lang="zh-CN" altLang="en-US" b="1" dirty="0">
                <a:solidFill>
                  <a:schemeClr val="folHlink"/>
                </a:solidFill>
              </a:rPr>
              <a:t>个数</a:t>
            </a:r>
            <a:r>
              <a:rPr lang="en-US" altLang="x-none" b="1" dirty="0">
                <a:solidFill>
                  <a:schemeClr val="folHlink"/>
                </a:solidFill>
              </a:rPr>
              <a:t>&gt;</a:t>
            </a:r>
            <a:r>
              <a:rPr lang="en-US" altLang="x-none" b="1" dirty="0">
                <a:solidFill>
                  <a:schemeClr val="folHlink"/>
                </a:solidFill>
                <a:ea typeface="楷体_GB2312" pitchFamily="1" charset="-122"/>
                <a:sym typeface="Symbol" panose="05050102010706020507" pitchFamily="2" charset="2"/>
              </a:rPr>
              <a:t></a:t>
            </a:r>
            <a:r>
              <a:rPr lang="en-US" altLang="x-none" b="1" dirty="0">
                <a:solidFill>
                  <a:schemeClr val="folHlink"/>
                </a:solidFill>
              </a:rPr>
              <a:t>m/2</a:t>
            </a:r>
            <a:r>
              <a:rPr lang="en-US" altLang="x-none" b="1" dirty="0">
                <a:solidFill>
                  <a:schemeClr val="folHlink"/>
                </a:solidFill>
                <a:ea typeface="楷体_GB2312" pitchFamily="1" charset="-122"/>
                <a:sym typeface="Symbol" panose="05050102010706020507" pitchFamily="2" charset="2"/>
              </a:rPr>
              <a:t></a:t>
            </a:r>
            <a:r>
              <a:rPr lang="en-US" altLang="x-none" b="1" dirty="0">
                <a:solidFill>
                  <a:schemeClr val="folHlink"/>
                </a:solidFill>
              </a:rPr>
              <a:t>-1</a:t>
            </a:r>
            <a:r>
              <a:rPr lang="zh-CN" altLang="en-US" b="1" dirty="0">
                <a:latin typeface="宋体" panose="02010600030101010101" pitchFamily="2" charset="-122"/>
              </a:rPr>
              <a:t>：在结点中直接删除关键字</a:t>
            </a:r>
            <a:r>
              <a:rPr lang="en-US" altLang="x-none" b="1" dirty="0"/>
              <a:t>K</a:t>
            </a:r>
            <a:r>
              <a:rPr lang="zh-CN" altLang="en-US" b="1" dirty="0">
                <a:latin typeface="宋体" panose="02010600030101010101" pitchFamily="2" charset="-122"/>
              </a:rPr>
              <a:t>，如图</a:t>
            </a:r>
            <a:r>
              <a:rPr lang="en-US" altLang="x-none" b="1" dirty="0"/>
              <a:t>9-15(b)∽©</a:t>
            </a:r>
            <a:r>
              <a:rPr lang="zh-CN" altLang="en-US" b="1" dirty="0"/>
              <a:t>所示</a:t>
            </a:r>
            <a:r>
              <a:rPr lang="zh-CN" altLang="en-US" b="1" dirty="0">
                <a:latin typeface="宋体" panose="02010600030101010101" pitchFamily="2" charset="-122"/>
              </a:rPr>
              <a:t>。</a:t>
            </a:r>
            <a:endParaRPr lang="zh-CN" altLang="en-US" b="1" dirty="0">
              <a:latin typeface="宋体" panose="02010600030101010101" pitchFamily="2" charset="-122"/>
            </a:endParaRPr>
          </a:p>
          <a:p>
            <a:pPr marL="533400" lvl="1" indent="0">
              <a:lnSpc>
                <a:spcPct val="110000"/>
              </a:lnSpc>
              <a:buNone/>
            </a:pPr>
            <a:r>
              <a:rPr lang="zh-CN" altLang="en-US" b="1" dirty="0">
                <a:latin typeface="宋体" panose="02010600030101010101" pitchFamily="2" charset="-122"/>
              </a:rPr>
              <a:t>⑵ 若</a:t>
            </a:r>
            <a:r>
              <a:rPr lang="zh-CN" altLang="en-US" b="1" dirty="0"/>
              <a:t>结点</a:t>
            </a:r>
            <a:r>
              <a:rPr lang="en-US" altLang="x-none" b="1" dirty="0"/>
              <a:t>N</a:t>
            </a:r>
            <a:r>
              <a:rPr lang="zh-CN" altLang="en-US" b="1" dirty="0"/>
              <a:t>中的关键字</a:t>
            </a:r>
            <a:r>
              <a:rPr lang="zh-CN" altLang="en-US" b="1" dirty="0">
                <a:solidFill>
                  <a:schemeClr val="folHlink"/>
                </a:solidFill>
              </a:rPr>
              <a:t>个数</a:t>
            </a:r>
            <a:r>
              <a:rPr lang="en-US" altLang="x-none" b="1" dirty="0">
                <a:solidFill>
                  <a:schemeClr val="folHlink"/>
                </a:solidFill>
              </a:rPr>
              <a:t>=</a:t>
            </a:r>
            <a:r>
              <a:rPr lang="en-US" altLang="x-none" b="1" dirty="0">
                <a:solidFill>
                  <a:schemeClr val="folHlink"/>
                </a:solidFill>
                <a:ea typeface="楷体_GB2312" pitchFamily="1" charset="-122"/>
                <a:sym typeface="Symbol" panose="05050102010706020507" pitchFamily="2" charset="2"/>
              </a:rPr>
              <a:t></a:t>
            </a:r>
            <a:r>
              <a:rPr lang="en-US" altLang="x-none" b="1" dirty="0">
                <a:solidFill>
                  <a:schemeClr val="folHlink"/>
                </a:solidFill>
              </a:rPr>
              <a:t>m/2</a:t>
            </a:r>
            <a:r>
              <a:rPr lang="en-US" altLang="x-none" b="1" dirty="0">
                <a:solidFill>
                  <a:schemeClr val="folHlink"/>
                </a:solidFill>
                <a:ea typeface="楷体_GB2312" pitchFamily="1" charset="-122"/>
                <a:sym typeface="Symbol" panose="05050102010706020507" pitchFamily="2" charset="2"/>
              </a:rPr>
              <a:t></a:t>
            </a:r>
            <a:r>
              <a:rPr lang="en-US" altLang="x-none" b="1" dirty="0">
                <a:solidFill>
                  <a:schemeClr val="folHlink"/>
                </a:solidFill>
              </a:rPr>
              <a:t>-1</a:t>
            </a:r>
            <a:r>
              <a:rPr lang="zh-CN" altLang="en-US" b="1" dirty="0">
                <a:latin typeface="宋体" panose="02010600030101010101" pitchFamily="2" charset="-122"/>
              </a:rPr>
              <a:t>：若</a:t>
            </a:r>
            <a:r>
              <a:rPr lang="zh-CN" altLang="en-US" b="1" dirty="0">
                <a:solidFill>
                  <a:schemeClr val="folHlink"/>
                </a:solidFill>
              </a:rPr>
              <a:t>结点</a:t>
            </a:r>
            <a:r>
              <a:rPr lang="en-US" altLang="x-none" b="1" dirty="0">
                <a:solidFill>
                  <a:schemeClr val="folHlink"/>
                </a:solidFill>
              </a:rPr>
              <a:t>N</a:t>
            </a:r>
            <a:r>
              <a:rPr lang="zh-CN" altLang="en-US" b="1" dirty="0"/>
              <a:t>的</a:t>
            </a:r>
            <a:r>
              <a:rPr lang="zh-CN" altLang="en-US" b="1" dirty="0">
                <a:solidFill>
                  <a:schemeClr val="folHlink"/>
                </a:solidFill>
              </a:rPr>
              <a:t>左</a:t>
            </a:r>
            <a:r>
              <a:rPr lang="en-US" altLang="x-none" b="1" dirty="0"/>
              <a:t>(</a:t>
            </a:r>
            <a:r>
              <a:rPr lang="zh-CN" altLang="en-US" b="1" dirty="0"/>
              <a:t>右</a:t>
            </a:r>
            <a:r>
              <a:rPr lang="en-US" altLang="x-none" b="1" dirty="0"/>
              <a:t>)</a:t>
            </a:r>
            <a:r>
              <a:rPr lang="zh-CN" altLang="en-US" b="1" dirty="0">
                <a:solidFill>
                  <a:schemeClr val="folHlink"/>
                </a:solidFill>
              </a:rPr>
              <a:t>兄弟结点中的关键字个数</a:t>
            </a:r>
            <a:r>
              <a:rPr lang="en-US" altLang="x-none" b="1" dirty="0">
                <a:solidFill>
                  <a:schemeClr val="folHlink"/>
                </a:solidFill>
              </a:rPr>
              <a:t>&gt;</a:t>
            </a:r>
            <a:r>
              <a:rPr lang="en-US" altLang="x-none" b="1" dirty="0">
                <a:solidFill>
                  <a:schemeClr val="folHlink"/>
                </a:solidFill>
                <a:ea typeface="楷体_GB2312" pitchFamily="1" charset="-122"/>
                <a:sym typeface="Symbol" panose="05050102010706020507" pitchFamily="2" charset="2"/>
              </a:rPr>
              <a:t></a:t>
            </a:r>
            <a:r>
              <a:rPr lang="en-US" altLang="x-none" b="1" dirty="0">
                <a:solidFill>
                  <a:schemeClr val="folHlink"/>
                </a:solidFill>
              </a:rPr>
              <a:t>m/2</a:t>
            </a:r>
            <a:r>
              <a:rPr lang="en-US" altLang="x-none" b="1" dirty="0">
                <a:solidFill>
                  <a:schemeClr val="folHlink"/>
                </a:solidFill>
                <a:ea typeface="楷体_GB2312" pitchFamily="1" charset="-122"/>
                <a:sym typeface="Symbol" panose="05050102010706020507" pitchFamily="2" charset="2"/>
              </a:rPr>
              <a:t></a:t>
            </a:r>
            <a:r>
              <a:rPr lang="en-US" altLang="x-none" b="1" dirty="0">
                <a:solidFill>
                  <a:schemeClr val="folHlink"/>
                </a:solidFill>
              </a:rPr>
              <a:t>-1</a:t>
            </a:r>
            <a:r>
              <a:rPr lang="zh-CN" altLang="en-US" b="1" dirty="0">
                <a:latin typeface="宋体" panose="02010600030101010101" pitchFamily="2" charset="-122"/>
              </a:rPr>
              <a:t>，则将</a:t>
            </a:r>
            <a:r>
              <a:rPr lang="zh-CN" altLang="en-US" b="1" dirty="0"/>
              <a:t>结点</a:t>
            </a:r>
            <a:r>
              <a:rPr lang="en-US" altLang="x-none" b="1" dirty="0"/>
              <a:t>N</a:t>
            </a:r>
            <a:r>
              <a:rPr lang="zh-CN" altLang="en-US" b="1" dirty="0"/>
              <a:t>的左</a:t>
            </a:r>
            <a:r>
              <a:rPr lang="en-US" altLang="x-none" b="1" dirty="0"/>
              <a:t>(</a:t>
            </a:r>
            <a:r>
              <a:rPr lang="zh-CN" altLang="en-US" b="1" dirty="0"/>
              <a:t>或右</a:t>
            </a:r>
            <a:r>
              <a:rPr lang="en-US" altLang="x-none" b="1" dirty="0"/>
              <a:t>)</a:t>
            </a:r>
            <a:r>
              <a:rPr lang="zh-CN" altLang="en-US" b="1" dirty="0"/>
              <a:t>兄弟结点中的最大</a:t>
            </a:r>
            <a:r>
              <a:rPr lang="en-US" altLang="x-none" b="1" dirty="0"/>
              <a:t>(</a:t>
            </a:r>
            <a:r>
              <a:rPr lang="zh-CN" altLang="en-US" b="1" dirty="0"/>
              <a:t>或最小</a:t>
            </a:r>
            <a:r>
              <a:rPr lang="en-US" altLang="x-none" b="1" dirty="0"/>
              <a:t>)</a:t>
            </a:r>
            <a:r>
              <a:rPr lang="zh-CN" altLang="en-US" b="1" dirty="0"/>
              <a:t>关键字上移到其父结点中</a:t>
            </a:r>
            <a:r>
              <a:rPr lang="zh-CN" altLang="en-US" b="1" dirty="0">
                <a:latin typeface="宋体" panose="02010600030101010101" pitchFamily="2" charset="-122"/>
              </a:rPr>
              <a:t>，而</a:t>
            </a:r>
            <a:r>
              <a:rPr lang="zh-CN" altLang="en-US" b="1" dirty="0"/>
              <a:t>父结点中大于</a:t>
            </a:r>
            <a:r>
              <a:rPr lang="en-US" altLang="x-none" b="1" dirty="0"/>
              <a:t>(</a:t>
            </a:r>
            <a:r>
              <a:rPr lang="zh-CN" altLang="en-US" b="1" dirty="0"/>
              <a:t>或小于</a:t>
            </a:r>
            <a:r>
              <a:rPr lang="en-US" altLang="x-none" b="1" dirty="0"/>
              <a:t>)</a:t>
            </a:r>
            <a:r>
              <a:rPr lang="zh-CN" altLang="en-US" b="1" dirty="0"/>
              <a:t>且紧靠上移关键字的</a:t>
            </a:r>
            <a:r>
              <a:rPr lang="zh-CN" altLang="en-US" b="1" dirty="0">
                <a:latin typeface="宋体" panose="02010600030101010101" pitchFamily="2" charset="-122"/>
              </a:rPr>
              <a:t>关键字下移到结点</a:t>
            </a:r>
            <a:r>
              <a:rPr lang="en-US" altLang="x-none" b="1" dirty="0"/>
              <a:t>N</a:t>
            </a:r>
            <a:r>
              <a:rPr lang="zh-CN" altLang="en-US" b="1" dirty="0">
                <a:latin typeface="宋体" panose="02010600030101010101" pitchFamily="2" charset="-122"/>
              </a:rPr>
              <a:t>，如图</a:t>
            </a:r>
            <a:r>
              <a:rPr lang="en-US" altLang="x-none" b="1" dirty="0"/>
              <a:t>9-15(a)</a:t>
            </a:r>
            <a:r>
              <a:rPr lang="zh-CN" altLang="en-US" b="1" dirty="0">
                <a:latin typeface="宋体" panose="02010600030101010101" pitchFamily="2" charset="-122"/>
              </a:rPr>
              <a:t>。</a:t>
            </a:r>
            <a:endParaRPr lang="zh-CN" altLang="en-US" b="1" dirty="0">
              <a:latin typeface="宋体" panose="02010600030101010101" pitchFamily="2" charset="-122"/>
            </a:endParaRPr>
          </a:p>
          <a:p>
            <a:pPr marL="533400" lvl="1" indent="0">
              <a:lnSpc>
                <a:spcPct val="110000"/>
              </a:lnSpc>
              <a:buNone/>
            </a:pPr>
            <a:r>
              <a:rPr lang="zh-CN" altLang="en-US" b="1" dirty="0">
                <a:latin typeface="宋体" panose="02010600030101010101" pitchFamily="2" charset="-122"/>
              </a:rPr>
              <a:t>⑶  若</a:t>
            </a:r>
            <a:r>
              <a:rPr lang="zh-CN" altLang="en-US" b="1" dirty="0"/>
              <a:t>结点</a:t>
            </a:r>
            <a:r>
              <a:rPr lang="en-US" altLang="x-none" b="1" dirty="0"/>
              <a:t>N</a:t>
            </a:r>
            <a:r>
              <a:rPr lang="zh-CN" altLang="en-US" b="1" dirty="0"/>
              <a:t>和其兄弟结点中的</a:t>
            </a:r>
            <a:r>
              <a:rPr lang="zh-CN" altLang="en-US" b="1" dirty="0">
                <a:solidFill>
                  <a:schemeClr val="folHlink"/>
                </a:solidFill>
              </a:rPr>
              <a:t>关键字数</a:t>
            </a:r>
            <a:r>
              <a:rPr lang="en-US" altLang="x-none" b="1" dirty="0">
                <a:solidFill>
                  <a:schemeClr val="folHlink"/>
                </a:solidFill>
              </a:rPr>
              <a:t>=</a:t>
            </a:r>
            <a:r>
              <a:rPr lang="en-US" altLang="x-none" b="1" dirty="0">
                <a:solidFill>
                  <a:schemeClr val="folHlink"/>
                </a:solidFill>
                <a:ea typeface="楷体_GB2312" pitchFamily="1" charset="-122"/>
                <a:sym typeface="Symbol" panose="05050102010706020507" pitchFamily="2" charset="2"/>
              </a:rPr>
              <a:t></a:t>
            </a:r>
            <a:r>
              <a:rPr lang="en-US" altLang="x-none" b="1" dirty="0">
                <a:solidFill>
                  <a:schemeClr val="folHlink"/>
                </a:solidFill>
              </a:rPr>
              <a:t>m/2</a:t>
            </a:r>
            <a:r>
              <a:rPr lang="en-US" altLang="x-none" b="1" dirty="0">
                <a:solidFill>
                  <a:schemeClr val="folHlink"/>
                </a:solidFill>
                <a:ea typeface="楷体_GB2312" pitchFamily="1" charset="-122"/>
                <a:sym typeface="Symbol" panose="05050102010706020507" pitchFamily="2" charset="2"/>
              </a:rPr>
              <a:t></a:t>
            </a:r>
            <a:r>
              <a:rPr lang="en-US" altLang="x-none" b="1" dirty="0">
                <a:solidFill>
                  <a:schemeClr val="folHlink"/>
                </a:solidFill>
              </a:rPr>
              <a:t>-1</a:t>
            </a:r>
            <a:r>
              <a:rPr lang="zh-CN" altLang="en-US" b="1" dirty="0">
                <a:latin typeface="宋体" panose="02010600030101010101" pitchFamily="2" charset="-122"/>
              </a:rPr>
              <a:t>：</a:t>
            </a:r>
            <a:r>
              <a:rPr lang="zh-CN" altLang="en-US" b="1" dirty="0">
                <a:solidFill>
                  <a:schemeClr val="accent1"/>
                </a:solidFill>
                <a:latin typeface="宋体" panose="02010600030101010101" pitchFamily="2" charset="-122"/>
              </a:rPr>
              <a:t>删除</a:t>
            </a:r>
            <a:r>
              <a:rPr lang="zh-CN" altLang="en-US" b="1" dirty="0">
                <a:solidFill>
                  <a:schemeClr val="folHlink"/>
                </a:solidFill>
              </a:rPr>
              <a:t>结点</a:t>
            </a:r>
            <a:r>
              <a:rPr lang="en-US" altLang="x-none" b="1" dirty="0">
                <a:solidFill>
                  <a:schemeClr val="folHlink"/>
                </a:solidFill>
              </a:rPr>
              <a:t>N</a:t>
            </a:r>
            <a:r>
              <a:rPr lang="zh-CN" altLang="en-US" b="1" dirty="0">
                <a:solidFill>
                  <a:schemeClr val="folHlink"/>
                </a:solidFill>
              </a:rPr>
              <a:t>中的关键字</a:t>
            </a:r>
            <a:r>
              <a:rPr lang="zh-CN" altLang="en-US" b="1" dirty="0">
                <a:latin typeface="宋体" panose="02010600030101010101" pitchFamily="2" charset="-122"/>
              </a:rPr>
              <a:t>，再将</a:t>
            </a:r>
            <a:r>
              <a:rPr lang="zh-CN" altLang="en-US" b="1" dirty="0"/>
              <a:t>结点</a:t>
            </a:r>
            <a:r>
              <a:rPr lang="en-US" altLang="x-none" b="1" dirty="0"/>
              <a:t>N</a:t>
            </a:r>
            <a:r>
              <a:rPr lang="zh-CN" altLang="en-US" b="1" dirty="0"/>
              <a:t>中的关键字、指针与其兄弟结点以及分割二者的父结点中的某个</a:t>
            </a:r>
            <a:r>
              <a:rPr lang="zh-CN" altLang="en-US" b="1" dirty="0">
                <a:latin typeface="宋体" panose="02010600030101010101" pitchFamily="2" charset="-122"/>
              </a:rPr>
              <a:t>关键字</a:t>
            </a:r>
            <a:r>
              <a:rPr lang="en-US" altLang="x-none" b="1" dirty="0"/>
              <a:t>K</a:t>
            </a:r>
            <a:r>
              <a:rPr lang="en-US" altLang="x-none" b="1" baseline="-20000" dirty="0"/>
              <a:t>i</a:t>
            </a:r>
            <a:r>
              <a:rPr lang="zh-CN" altLang="en-US" b="1" dirty="0">
                <a:latin typeface="宋体" panose="02010600030101010101" pitchFamily="2" charset="-122"/>
              </a:rPr>
              <a:t>，</a:t>
            </a:r>
            <a:r>
              <a:rPr lang="zh-CN" altLang="en-US" b="1" dirty="0">
                <a:solidFill>
                  <a:schemeClr val="folHlink"/>
                </a:solidFill>
              </a:rPr>
              <a:t>合并为一个结点</a:t>
            </a:r>
            <a:r>
              <a:rPr lang="zh-CN" altLang="en-US" b="1" dirty="0">
                <a:latin typeface="宋体" panose="02010600030101010101" pitchFamily="2" charset="-122"/>
              </a:rPr>
              <a:t>，若因此使</a:t>
            </a:r>
            <a:r>
              <a:rPr lang="zh-CN" altLang="en-US" b="1" dirty="0"/>
              <a:t>父结点中的</a:t>
            </a:r>
            <a:r>
              <a:rPr lang="zh-CN" altLang="en-US" b="1" dirty="0">
                <a:solidFill>
                  <a:schemeClr val="folHlink"/>
                </a:solidFill>
              </a:rPr>
              <a:t>关键字个数</a:t>
            </a:r>
            <a:r>
              <a:rPr lang="en-US" altLang="x-none" sz="3200" b="1" dirty="0">
                <a:solidFill>
                  <a:schemeClr val="folHlink"/>
                </a:solidFill>
              </a:rPr>
              <a:t>&lt;</a:t>
            </a:r>
            <a:r>
              <a:rPr lang="en-US" altLang="x-none" b="1" dirty="0">
                <a:solidFill>
                  <a:schemeClr val="folHlink"/>
                </a:solidFill>
                <a:ea typeface="楷体_GB2312" pitchFamily="1" charset="-122"/>
                <a:sym typeface="Symbol" panose="05050102010706020507" pitchFamily="2" charset="2"/>
              </a:rPr>
              <a:t></a:t>
            </a:r>
            <a:r>
              <a:rPr lang="en-US" altLang="x-none" b="1" dirty="0">
                <a:solidFill>
                  <a:schemeClr val="folHlink"/>
                </a:solidFill>
              </a:rPr>
              <a:t>m/2</a:t>
            </a:r>
            <a:r>
              <a:rPr lang="en-US" altLang="x-none" b="1" dirty="0">
                <a:solidFill>
                  <a:schemeClr val="folHlink"/>
                </a:solidFill>
                <a:ea typeface="楷体_GB2312" pitchFamily="1" charset="-122"/>
                <a:sym typeface="Symbol" panose="05050102010706020507" pitchFamily="2" charset="2"/>
              </a:rPr>
              <a:t></a:t>
            </a:r>
            <a:r>
              <a:rPr lang="en-US" altLang="x-none" sz="3200" b="1" dirty="0">
                <a:solidFill>
                  <a:schemeClr val="folHlink"/>
                </a:solidFill>
              </a:rPr>
              <a:t>-1</a:t>
            </a:r>
            <a:r>
              <a:rPr lang="en-US" altLang="x-none" sz="3200" b="1" dirty="0">
                <a:solidFill>
                  <a:schemeClr val="hlink"/>
                </a:solidFill>
              </a:rPr>
              <a:t> </a:t>
            </a:r>
            <a:r>
              <a:rPr lang="zh-CN" altLang="en-US" b="1" dirty="0">
                <a:latin typeface="宋体" panose="02010600030101010101" pitchFamily="2" charset="-122"/>
              </a:rPr>
              <a:t>，则依此类推，如图</a:t>
            </a:r>
            <a:r>
              <a:rPr lang="en-US" altLang="x-none" b="1" dirty="0"/>
              <a:t>9-15(d)</a:t>
            </a:r>
            <a:r>
              <a:rPr lang="zh-CN" altLang="en-US" b="1" dirty="0">
                <a:latin typeface="宋体" panose="02010600030101010101" pitchFamily="2" charset="-122"/>
              </a:rPr>
              <a:t>。</a:t>
            </a:r>
            <a:endParaRPr lang="zh-CN" altLang="en-US" b="1" dirty="0">
              <a:latin typeface="宋体" panose="02010600030101010101" pitchFamily="2"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7409" name="文本占位符 703489"/>
          <p:cNvSpPr>
            <a:spLocks noGrp="1"/>
          </p:cNvSpPr>
          <p:nvPr>
            <p:ph idx="1"/>
          </p:nvPr>
        </p:nvSpPr>
        <p:spPr>
          <a:xfrm>
            <a:off x="1676400" y="152400"/>
            <a:ext cx="8812213" cy="6229350"/>
          </a:xfrm>
        </p:spPr>
        <p:txBody>
          <a:bodyPr anchor="t"/>
          <a:p>
            <a:pPr marL="0" indent="0">
              <a:lnSpc>
                <a:spcPct val="110000"/>
              </a:lnSpc>
              <a:buNone/>
            </a:pPr>
            <a:r>
              <a:rPr lang="zh-CN" altLang="en-US" sz="3600" b="1" dirty="0">
                <a:solidFill>
                  <a:schemeClr val="folHlink"/>
                </a:solidFill>
                <a:ea typeface="楷体_GB2312" pitchFamily="1" charset="-122"/>
              </a:rPr>
              <a:t>算法实现</a:t>
            </a:r>
            <a:endParaRPr lang="zh-CN" altLang="en-US" sz="3600" b="1" dirty="0">
              <a:solidFill>
                <a:schemeClr val="folHlink"/>
              </a:solidFill>
              <a:ea typeface="楷体_GB2312" pitchFamily="1" charset="-122"/>
            </a:endParaRPr>
          </a:p>
          <a:p>
            <a:pPr marL="0" indent="0">
              <a:lnSpc>
                <a:spcPct val="110000"/>
              </a:lnSpc>
              <a:buNone/>
            </a:pPr>
            <a:r>
              <a:rPr lang="zh-CN" altLang="en-US" b="1" dirty="0">
                <a:latin typeface="宋体" panose="02010600030101010101" pitchFamily="2" charset="-122"/>
              </a:rPr>
              <a:t>　　</a:t>
            </a:r>
            <a:r>
              <a:rPr lang="zh-CN" altLang="en-US" sz="2800" b="1" dirty="0">
                <a:latin typeface="宋体" panose="02010600030101010101" pitchFamily="2" charset="-122"/>
              </a:rPr>
              <a:t>在</a:t>
            </a:r>
            <a:r>
              <a:rPr lang="en-US" altLang="x-none" sz="2800" b="1" dirty="0"/>
              <a:t>B_</a:t>
            </a:r>
            <a:r>
              <a:rPr lang="zh-CN" altLang="en-US" sz="2800" b="1" dirty="0"/>
              <a:t>树上</a:t>
            </a:r>
            <a:r>
              <a:rPr lang="zh-CN" altLang="en-US" sz="2800" b="1" dirty="0">
                <a:latin typeface="宋体" panose="02010600030101010101" pitchFamily="2" charset="-122"/>
              </a:rPr>
              <a:t>删除一个关键字的操作，针对上述的⑵和⑶的情况，相应的算法如下：</a:t>
            </a:r>
            <a:endParaRPr lang="zh-CN" altLang="en-US" sz="2800" b="1" dirty="0">
              <a:latin typeface="宋体" panose="02010600030101010101" pitchFamily="2" charset="-122"/>
            </a:endParaRPr>
          </a:p>
          <a:p>
            <a:pPr marL="0" indent="0">
              <a:lnSpc>
                <a:spcPct val="110000"/>
              </a:lnSpc>
              <a:buNone/>
            </a:pPr>
            <a:r>
              <a:rPr lang="en-US" altLang="x-none" sz="2800" b="1" dirty="0"/>
              <a:t>int  BTNode  MoveKey(BTNode *p)</a:t>
            </a:r>
            <a:endParaRPr lang="en-US" altLang="x-none" sz="2800" b="1" dirty="0"/>
          </a:p>
          <a:p>
            <a:pPr marL="0" indent="0">
              <a:lnSpc>
                <a:spcPct val="110000"/>
              </a:lnSpc>
              <a:buNone/>
            </a:pPr>
            <a:r>
              <a:rPr lang="en-US" altLang="x-none" sz="2800" b="1" dirty="0"/>
              <a:t>    </a:t>
            </a:r>
            <a:r>
              <a:rPr lang="en-US" altLang="x-none" sz="2400" b="1" dirty="0"/>
              <a:t>/*   </a:t>
            </a:r>
            <a:r>
              <a:rPr lang="zh-CN" altLang="en-US" sz="2400" b="1" dirty="0"/>
              <a:t>将</a:t>
            </a:r>
            <a:r>
              <a:rPr lang="en-US" altLang="x-none" sz="2400" b="1" dirty="0"/>
              <a:t>p</a:t>
            </a:r>
            <a:r>
              <a:rPr lang="zh-CN" altLang="en-US" sz="2400" b="1" dirty="0"/>
              <a:t>的左</a:t>
            </a:r>
            <a:r>
              <a:rPr lang="en-US" altLang="x-none" sz="2400" b="1" dirty="0"/>
              <a:t>(</a:t>
            </a:r>
            <a:r>
              <a:rPr lang="zh-CN" altLang="en-US" sz="2400" b="1" dirty="0"/>
              <a:t>或右</a:t>
            </a:r>
            <a:r>
              <a:rPr lang="en-US" altLang="x-none" sz="2400" b="1" dirty="0"/>
              <a:t>)</a:t>
            </a:r>
            <a:r>
              <a:rPr lang="zh-CN" altLang="en-US" sz="2400" b="1" dirty="0"/>
              <a:t>兄弟结点中的最大</a:t>
            </a:r>
            <a:r>
              <a:rPr lang="en-US" altLang="x-none" sz="2400" b="1" dirty="0"/>
              <a:t>(</a:t>
            </a:r>
            <a:r>
              <a:rPr lang="zh-CN" altLang="en-US" sz="2400" b="1" dirty="0"/>
              <a:t>或最小</a:t>
            </a:r>
            <a:r>
              <a:rPr lang="en-US" altLang="x-none" sz="2400" b="1" dirty="0"/>
              <a:t>)</a:t>
            </a:r>
            <a:r>
              <a:rPr lang="zh-CN" altLang="en-US" sz="2400" b="1" dirty="0"/>
              <a:t>关键字上移   *</a:t>
            </a:r>
            <a:r>
              <a:rPr lang="en-US" altLang="x-none" sz="2400" b="1" dirty="0"/>
              <a:t>/</a:t>
            </a:r>
            <a:endParaRPr lang="en-US" altLang="x-none" sz="2400" b="1" dirty="0"/>
          </a:p>
          <a:p>
            <a:pPr marL="0" indent="0">
              <a:lnSpc>
                <a:spcPct val="110000"/>
              </a:lnSpc>
              <a:buNone/>
            </a:pPr>
            <a:r>
              <a:rPr lang="en-US" altLang="x-none" sz="2400" b="1" dirty="0"/>
              <a:t>     /*    </a:t>
            </a:r>
            <a:r>
              <a:rPr lang="zh-CN" altLang="en-US" sz="2400" b="1" dirty="0"/>
              <a:t>到其父结点中</a:t>
            </a:r>
            <a:r>
              <a:rPr lang="en-US" altLang="x-none" sz="2400" b="1" dirty="0"/>
              <a:t>,</a:t>
            </a:r>
            <a:r>
              <a:rPr lang="zh-CN" altLang="en-US" sz="2400" b="1" dirty="0"/>
              <a:t>父结点中的关键字下移到</a:t>
            </a:r>
            <a:r>
              <a:rPr lang="en-US" altLang="x-none" sz="2400" b="1" dirty="0"/>
              <a:t>p</a:t>
            </a:r>
            <a:r>
              <a:rPr lang="zh-CN" altLang="en-US" sz="2400" b="1" dirty="0"/>
              <a:t>中   *</a:t>
            </a:r>
            <a:r>
              <a:rPr lang="en-US" altLang="x-none" sz="2400" b="1" dirty="0"/>
              <a:t>/</a:t>
            </a:r>
            <a:endParaRPr lang="en-US" altLang="x-none" sz="2400" b="1" dirty="0"/>
          </a:p>
          <a:p>
            <a:pPr marL="355600" lvl="1" indent="0">
              <a:lnSpc>
                <a:spcPct val="110000"/>
              </a:lnSpc>
              <a:buNone/>
            </a:pPr>
            <a:r>
              <a:rPr lang="en-US" altLang="x-none" b="1" dirty="0"/>
              <a:t>{  BTNode *b , *f=p-&gt;parent ;    </a:t>
            </a:r>
            <a:r>
              <a:rPr lang="en-US" altLang="x-none" sz="2400" b="1" dirty="0"/>
              <a:t>/*   f</a:t>
            </a:r>
            <a:r>
              <a:rPr lang="zh-CN" altLang="en-US" sz="2400" b="1" dirty="0"/>
              <a:t>指向</a:t>
            </a:r>
            <a:r>
              <a:rPr lang="en-US" altLang="x-none" sz="2400" b="1" dirty="0"/>
              <a:t>p</a:t>
            </a:r>
            <a:r>
              <a:rPr lang="zh-CN" altLang="en-US" sz="2400" b="1" dirty="0"/>
              <a:t>的父结点   *</a:t>
            </a:r>
            <a:r>
              <a:rPr lang="en-US" altLang="x-none" sz="2400" b="1" dirty="0"/>
              <a:t>/</a:t>
            </a:r>
            <a:endParaRPr lang="en-US" altLang="x-none" sz="2400" b="1" dirty="0"/>
          </a:p>
          <a:p>
            <a:pPr marL="723900" lvl="2" indent="0">
              <a:lnSpc>
                <a:spcPct val="110000"/>
              </a:lnSpc>
              <a:buNone/>
            </a:pPr>
            <a:r>
              <a:rPr lang="en-US" altLang="x-none" sz="2800" b="1" dirty="0"/>
              <a:t>int k, j ;</a:t>
            </a:r>
            <a:endParaRPr lang="en-US" altLang="x-none" sz="2800" b="1" dirty="0"/>
          </a:p>
          <a:p>
            <a:pPr marL="723900" lvl="2" indent="0">
              <a:lnSpc>
                <a:spcPct val="110000"/>
              </a:lnSpc>
              <a:buNone/>
            </a:pPr>
            <a:r>
              <a:rPr lang="en-US" altLang="x-none" sz="2800" b="1" dirty="0"/>
              <a:t>for (j=0; f-&gt;ptr[j]!=p; j++)    </a:t>
            </a:r>
            <a:r>
              <a:rPr lang="en-US" altLang="x-none" b="1" dirty="0"/>
              <a:t>/*   </a:t>
            </a:r>
            <a:r>
              <a:rPr lang="zh-CN" altLang="en-US" b="1" dirty="0"/>
              <a:t>在</a:t>
            </a:r>
            <a:r>
              <a:rPr lang="en-US" altLang="x-none" b="1" dirty="0"/>
              <a:t>f</a:t>
            </a:r>
            <a:r>
              <a:rPr lang="zh-CN" altLang="en-US" b="1" dirty="0"/>
              <a:t>中找</a:t>
            </a:r>
            <a:r>
              <a:rPr lang="en-US" altLang="x-none" b="1" dirty="0"/>
              <a:t>p</a:t>
            </a:r>
            <a:r>
              <a:rPr lang="zh-CN" altLang="en-US" b="1" dirty="0"/>
              <a:t>的位置   *</a:t>
            </a:r>
            <a:r>
              <a:rPr lang="en-US" altLang="x-none" b="1" dirty="0"/>
              <a:t>/</a:t>
            </a:r>
            <a:endParaRPr lang="en-US" altLang="x-none" b="1" dirty="0"/>
          </a:p>
          <a:p>
            <a:pPr marL="1079500" lvl="3" indent="0">
              <a:lnSpc>
                <a:spcPct val="110000"/>
              </a:lnSpc>
              <a:buNone/>
            </a:pPr>
            <a:r>
              <a:rPr lang="en-US" altLang="x-none" sz="2800" b="1" dirty="0"/>
              <a:t>if (j&gt;0) </a:t>
            </a:r>
            <a:r>
              <a:rPr lang="zh-CN" altLang="en-US" sz="2800" b="1" dirty="0"/>
              <a:t>　　</a:t>
            </a:r>
            <a:r>
              <a:rPr lang="en-US" altLang="x-none" sz="2400" b="1" dirty="0"/>
              <a:t>/*   </a:t>
            </a:r>
            <a:r>
              <a:rPr lang="zh-CN" altLang="en-US" sz="2400" b="1" dirty="0"/>
              <a:t>若</a:t>
            </a:r>
            <a:r>
              <a:rPr lang="en-US" altLang="x-none" sz="2400" b="1" dirty="0"/>
              <a:t>p</a:t>
            </a:r>
            <a:r>
              <a:rPr lang="zh-CN" altLang="en-US" sz="2400" b="1" dirty="0"/>
              <a:t>有左邻兄弟结点   *</a:t>
            </a:r>
            <a:r>
              <a:rPr lang="en-US" altLang="x-none" sz="2400" b="1" dirty="0"/>
              <a:t>/</a:t>
            </a:r>
            <a:endParaRPr lang="en-US" altLang="x-none" sz="2400" b="1" dirty="0"/>
          </a:p>
          <a:p>
            <a:pPr marL="1435100" lvl="4" indent="0">
              <a:lnSpc>
                <a:spcPct val="110000"/>
              </a:lnSpc>
              <a:buNone/>
            </a:pPr>
            <a:r>
              <a:rPr lang="en-US" altLang="x-none" sz="2800" b="1" dirty="0"/>
              <a:t>{  b=f-&gt;ptr[j-1] ;      </a:t>
            </a:r>
            <a:r>
              <a:rPr lang="en-US" altLang="x-none" sz="2400" b="1" dirty="0"/>
              <a:t>/*   b</a:t>
            </a:r>
            <a:r>
              <a:rPr lang="zh-CN" altLang="en-US" sz="2400" b="1" dirty="0"/>
              <a:t>指向</a:t>
            </a:r>
            <a:r>
              <a:rPr lang="en-US" altLang="x-none" sz="2400" b="1" dirty="0"/>
              <a:t>p</a:t>
            </a:r>
            <a:r>
              <a:rPr lang="zh-CN" altLang="en-US" sz="2400" b="1" dirty="0"/>
              <a:t>的左邻兄弟   *</a:t>
            </a:r>
            <a:r>
              <a:rPr lang="en-US" altLang="x-none" sz="2400" b="1" dirty="0"/>
              <a:t>/</a:t>
            </a:r>
            <a:r>
              <a:rPr lang="en-US" altLang="x-none" sz="2800" b="1" dirty="0"/>
              <a:t>    </a:t>
            </a:r>
            <a:endParaRPr lang="en-US" altLang="x-none" sz="2400" b="1"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8433" name="文本占位符 704513"/>
          <p:cNvSpPr>
            <a:spLocks noGrp="1"/>
          </p:cNvSpPr>
          <p:nvPr>
            <p:ph idx="1"/>
          </p:nvPr>
        </p:nvSpPr>
        <p:spPr>
          <a:xfrm>
            <a:off x="1676400" y="152400"/>
            <a:ext cx="8812213" cy="6553200"/>
          </a:xfrm>
        </p:spPr>
        <p:txBody>
          <a:bodyPr anchor="t"/>
          <a:p>
            <a:pPr marL="1435100" lvl="4" indent="0">
              <a:lnSpc>
                <a:spcPct val="110000"/>
              </a:lnSpc>
              <a:buNone/>
            </a:pPr>
            <a:r>
              <a:rPr lang="zh-CN" altLang="en-US" sz="1800" b="1" dirty="0"/>
              <a:t>    </a:t>
            </a:r>
            <a:r>
              <a:rPr lang="en-US" altLang="x-none" sz="2800" b="1" dirty="0"/>
              <a:t>if (b-&gt;keynum&gt;(m-1)/2) </a:t>
            </a:r>
            <a:endParaRPr lang="en-US" altLang="x-none" sz="2800" b="1" dirty="0"/>
          </a:p>
          <a:p>
            <a:pPr marL="1435100" lvl="4" indent="0">
              <a:lnSpc>
                <a:spcPct val="110000"/>
              </a:lnSpc>
              <a:buNone/>
            </a:pPr>
            <a:r>
              <a:rPr lang="en-US" altLang="x-none" sz="2800" b="1" dirty="0"/>
              <a:t>           </a:t>
            </a:r>
            <a:r>
              <a:rPr lang="en-US" altLang="x-none" sz="2400" b="1" dirty="0"/>
              <a:t>/*   </a:t>
            </a:r>
            <a:r>
              <a:rPr lang="zh-CN" altLang="en-US" sz="2400" b="1" dirty="0"/>
              <a:t>左邻兄弟有多余关键字  *</a:t>
            </a:r>
            <a:r>
              <a:rPr lang="en-US" altLang="x-none" sz="2400" b="1" dirty="0"/>
              <a:t>/</a:t>
            </a:r>
            <a:endParaRPr lang="en-US" altLang="x-none" sz="2400" b="1" dirty="0"/>
          </a:p>
          <a:p>
            <a:pPr marL="1435100" lvl="4" indent="0">
              <a:lnSpc>
                <a:spcPct val="110000"/>
              </a:lnSpc>
              <a:buNone/>
            </a:pPr>
            <a:r>
              <a:rPr lang="en-US" altLang="x-none" sz="2800" b="1" dirty="0"/>
              <a:t>       {  for (k=p-&gt;keynum; k&gt;=0; k--)</a:t>
            </a:r>
            <a:endParaRPr lang="en-US" altLang="x-none" sz="2800" b="1" dirty="0"/>
          </a:p>
          <a:p>
            <a:pPr marL="1435100" lvl="4" indent="0">
              <a:lnSpc>
                <a:spcPct val="110000"/>
              </a:lnSpc>
              <a:buNone/>
            </a:pPr>
            <a:r>
              <a:rPr lang="en-US" altLang="x-none" sz="2800" b="1" dirty="0"/>
              <a:t>              {   p-&gt;key[k+1]=p-&gt;key[k];</a:t>
            </a:r>
            <a:endParaRPr lang="en-US" altLang="x-none" sz="2800" b="1" dirty="0"/>
          </a:p>
          <a:p>
            <a:pPr marL="1435100" lvl="4" indent="0">
              <a:lnSpc>
                <a:spcPct val="110000"/>
              </a:lnSpc>
              <a:buNone/>
            </a:pPr>
            <a:r>
              <a:rPr lang="en-US" altLang="x-none" sz="2800" b="1" dirty="0"/>
              <a:t>                  p-&gt;ptr[k+1]=p-&gt;ptr[k]; </a:t>
            </a:r>
            <a:endParaRPr lang="en-US" altLang="x-none" sz="2800" b="1" dirty="0"/>
          </a:p>
          <a:p>
            <a:pPr marL="1435100" lvl="4" indent="0">
              <a:lnSpc>
                <a:spcPct val="110000"/>
              </a:lnSpc>
              <a:buNone/>
            </a:pPr>
            <a:r>
              <a:rPr lang="en-US" altLang="x-none" sz="2800" b="1" dirty="0"/>
              <a:t>               }      </a:t>
            </a:r>
            <a:r>
              <a:rPr lang="en-US" altLang="x-none" sz="2400" b="1" dirty="0"/>
              <a:t>/*   </a:t>
            </a:r>
            <a:r>
              <a:rPr lang="zh-CN" altLang="en-US" sz="2400" b="1" dirty="0"/>
              <a:t>将</a:t>
            </a:r>
            <a:r>
              <a:rPr lang="en-US" altLang="x-none" sz="2400" b="1" dirty="0"/>
              <a:t>p</a:t>
            </a:r>
            <a:r>
              <a:rPr lang="zh-CN" altLang="en-US" sz="2400" b="1" dirty="0"/>
              <a:t>中关键字和指针后移   *</a:t>
            </a:r>
            <a:r>
              <a:rPr lang="en-US" altLang="x-none" sz="2400" b="1" dirty="0"/>
              <a:t>/</a:t>
            </a:r>
            <a:endParaRPr lang="en-US" altLang="x-none" sz="2400" b="1" dirty="0"/>
          </a:p>
          <a:p>
            <a:pPr marL="1435100" lvl="4" indent="0">
              <a:lnSpc>
                <a:spcPct val="110000"/>
              </a:lnSpc>
              <a:buNone/>
            </a:pPr>
            <a:r>
              <a:rPr lang="en-US" altLang="x-none" sz="2800" b="1" dirty="0"/>
              <a:t>           p-&gt;key[1]=f-&gt;key[j];</a:t>
            </a:r>
            <a:endParaRPr lang="en-US" altLang="x-none" sz="2800" b="1" dirty="0"/>
          </a:p>
          <a:p>
            <a:pPr marL="1435100" lvl="4" indent="0">
              <a:lnSpc>
                <a:spcPct val="110000"/>
              </a:lnSpc>
              <a:buNone/>
            </a:pPr>
            <a:r>
              <a:rPr lang="en-US" altLang="x-none" sz="2800" b="1" dirty="0"/>
              <a:t>           f-&gt;key[j]=b-&gt;key[keynum] ;</a:t>
            </a:r>
            <a:endParaRPr lang="en-US" altLang="x-none" sz="2800" b="1" dirty="0"/>
          </a:p>
          <a:p>
            <a:pPr marL="1435100" lvl="4" indent="0">
              <a:lnSpc>
                <a:spcPct val="110000"/>
              </a:lnSpc>
              <a:buNone/>
            </a:pPr>
            <a:r>
              <a:rPr lang="en-US" altLang="x-none" sz="2800" b="1" dirty="0"/>
              <a:t>        </a:t>
            </a:r>
            <a:r>
              <a:rPr lang="en-US" altLang="x-none" sz="2400" b="1" dirty="0"/>
              <a:t>/*  f</a:t>
            </a:r>
            <a:r>
              <a:rPr lang="zh-CN" altLang="en-US" sz="2400" b="1" dirty="0"/>
              <a:t>中关键字下移到</a:t>
            </a:r>
            <a:r>
              <a:rPr lang="en-US" altLang="x-none" sz="2400" b="1" dirty="0"/>
              <a:t>p, b</a:t>
            </a:r>
            <a:r>
              <a:rPr lang="zh-CN" altLang="en-US" sz="2400" b="1" dirty="0"/>
              <a:t>中最大关键字上移到</a:t>
            </a:r>
            <a:r>
              <a:rPr lang="en-US" altLang="x-none" sz="2400" b="1" dirty="0"/>
              <a:t>f  */</a:t>
            </a:r>
            <a:endParaRPr lang="en-US" altLang="x-none" sz="2400" b="1" dirty="0"/>
          </a:p>
          <a:p>
            <a:pPr marL="1435100" lvl="4" indent="0">
              <a:lnSpc>
                <a:spcPct val="110000"/>
              </a:lnSpc>
              <a:buNone/>
            </a:pPr>
            <a:r>
              <a:rPr lang="en-US" altLang="x-none" sz="2800" b="1" dirty="0"/>
              <a:t>           p-&gt;ptr[0]= b-&gt;ptr[keynum] ;</a:t>
            </a:r>
            <a:endParaRPr lang="en-US" altLang="x-none" sz="2800" b="1" dirty="0"/>
          </a:p>
          <a:p>
            <a:pPr marL="1435100" lvl="4" indent="0">
              <a:lnSpc>
                <a:spcPct val="110000"/>
              </a:lnSpc>
              <a:buNone/>
            </a:pPr>
            <a:r>
              <a:rPr lang="en-US" altLang="x-none" sz="2800" b="1" dirty="0"/>
              <a:t>           p-&gt;keynum++ ;  </a:t>
            </a:r>
            <a:endParaRPr lang="en-US" altLang="x-none" sz="2800" b="1" dirty="0"/>
          </a:p>
          <a:p>
            <a:pPr marL="1435100" lvl="4" indent="0">
              <a:lnSpc>
                <a:spcPct val="110000"/>
              </a:lnSpc>
              <a:buNone/>
            </a:pPr>
            <a:r>
              <a:rPr lang="en-US" altLang="x-none" sz="2800" b="1" dirty="0"/>
              <a:t>           b-&gt;keynum-- ;</a:t>
            </a:r>
            <a:endParaRPr lang="en-US" altLang="x-none" sz="2800" b="1"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9457" name="文本占位符 705537"/>
          <p:cNvSpPr>
            <a:spLocks noGrp="1"/>
          </p:cNvSpPr>
          <p:nvPr>
            <p:ph idx="1"/>
          </p:nvPr>
        </p:nvSpPr>
        <p:spPr>
          <a:xfrm>
            <a:off x="1676400" y="152400"/>
            <a:ext cx="8812213" cy="6013450"/>
          </a:xfrm>
        </p:spPr>
        <p:txBody>
          <a:bodyPr anchor="t"/>
          <a:p>
            <a:pPr marL="1435100" lvl="4" indent="0">
              <a:lnSpc>
                <a:spcPct val="110000"/>
              </a:lnSpc>
              <a:buNone/>
            </a:pPr>
            <a:r>
              <a:rPr lang="zh-CN" altLang="en-US" sz="2800" b="1" dirty="0"/>
              <a:t>           </a:t>
            </a:r>
            <a:r>
              <a:rPr lang="en-US" altLang="x-none" sz="2800" b="1" dirty="0"/>
              <a:t>return(1) ;</a:t>
            </a:r>
            <a:endParaRPr lang="en-US" altLang="x-none" sz="2800" b="1" dirty="0"/>
          </a:p>
          <a:p>
            <a:pPr marL="1435100" lvl="4" indent="0">
              <a:lnSpc>
                <a:spcPct val="110000"/>
              </a:lnSpc>
              <a:buNone/>
            </a:pPr>
            <a:r>
              <a:rPr lang="en-US" altLang="x-none" sz="2800" b="1" dirty="0"/>
              <a:t>       }</a:t>
            </a:r>
            <a:endParaRPr lang="en-US" altLang="x-none" sz="2800" b="1" dirty="0"/>
          </a:p>
          <a:p>
            <a:pPr marL="1435100" lvl="4" indent="0">
              <a:lnSpc>
                <a:spcPct val="110000"/>
              </a:lnSpc>
              <a:buNone/>
            </a:pPr>
            <a:r>
              <a:rPr lang="en-US" altLang="x-none" sz="2800" b="1" dirty="0"/>
              <a:t>    if (j&lt;f-&gt;keynum) </a:t>
            </a:r>
            <a:r>
              <a:rPr lang="zh-CN" altLang="en-US" sz="2800" b="1" dirty="0"/>
              <a:t>　</a:t>
            </a:r>
            <a:r>
              <a:rPr lang="en-US" altLang="x-none" sz="2400" b="1" dirty="0"/>
              <a:t>/*   </a:t>
            </a:r>
            <a:r>
              <a:rPr lang="zh-CN" altLang="en-US" sz="2400" b="1" dirty="0"/>
              <a:t>若</a:t>
            </a:r>
            <a:r>
              <a:rPr lang="en-US" altLang="x-none" sz="2400" b="1" dirty="0"/>
              <a:t>p</a:t>
            </a:r>
            <a:r>
              <a:rPr lang="zh-CN" altLang="en-US" sz="2400" b="1" dirty="0"/>
              <a:t>有右邻兄弟结点   *</a:t>
            </a:r>
            <a:r>
              <a:rPr lang="en-US" altLang="x-none" sz="2400" b="1" dirty="0"/>
              <a:t>/</a:t>
            </a:r>
            <a:endParaRPr lang="en-US" altLang="x-none" sz="2400" b="1" dirty="0"/>
          </a:p>
          <a:p>
            <a:pPr marL="1435100" lvl="4" indent="0">
              <a:lnSpc>
                <a:spcPct val="110000"/>
              </a:lnSpc>
              <a:buNone/>
            </a:pPr>
            <a:r>
              <a:rPr lang="en-US" altLang="x-none" sz="2800" b="1" dirty="0"/>
              <a:t>       {  b=f-&gt;ptr[j+1] ;      </a:t>
            </a:r>
            <a:r>
              <a:rPr lang="en-US" altLang="x-none" sz="2400" b="1" dirty="0"/>
              <a:t>/*   b</a:t>
            </a:r>
            <a:r>
              <a:rPr lang="zh-CN" altLang="en-US" sz="2400" b="1" dirty="0"/>
              <a:t>指向</a:t>
            </a:r>
            <a:r>
              <a:rPr lang="en-US" altLang="x-none" sz="2400" b="1" dirty="0"/>
              <a:t>p</a:t>
            </a:r>
            <a:r>
              <a:rPr lang="zh-CN" altLang="en-US" sz="2400" b="1" dirty="0"/>
              <a:t>的右邻兄弟   *</a:t>
            </a:r>
            <a:r>
              <a:rPr lang="en-US" altLang="x-none" sz="2400" b="1" dirty="0"/>
              <a:t>/</a:t>
            </a:r>
            <a:endParaRPr lang="en-US" altLang="x-none" sz="2400" b="1" dirty="0"/>
          </a:p>
          <a:p>
            <a:pPr marL="1435100" lvl="4" indent="0">
              <a:lnSpc>
                <a:spcPct val="110000"/>
              </a:lnSpc>
              <a:buNone/>
            </a:pPr>
            <a:r>
              <a:rPr lang="en-US" altLang="x-none" sz="2800" b="1" dirty="0"/>
              <a:t>           if (b-&gt;keynum&gt;(m-1)/2)</a:t>
            </a:r>
            <a:endParaRPr lang="en-US" altLang="x-none" sz="2800" b="1" dirty="0"/>
          </a:p>
          <a:p>
            <a:pPr marL="1435100" lvl="4" indent="0">
              <a:lnSpc>
                <a:spcPct val="110000"/>
              </a:lnSpc>
              <a:buNone/>
            </a:pPr>
            <a:r>
              <a:rPr lang="en-US" altLang="x-none" sz="1600" b="1" dirty="0"/>
              <a:t>                           </a:t>
            </a:r>
            <a:r>
              <a:rPr lang="en-US" altLang="x-none" sz="2400" b="1" dirty="0"/>
              <a:t>/*   </a:t>
            </a:r>
            <a:r>
              <a:rPr lang="zh-CN" altLang="en-US" sz="2400" b="1" dirty="0"/>
              <a:t>右邻兄弟有多余关键字  *</a:t>
            </a:r>
            <a:r>
              <a:rPr lang="en-US" altLang="x-none" sz="2400" b="1" dirty="0"/>
              <a:t>/</a:t>
            </a:r>
            <a:endParaRPr lang="en-US" altLang="x-none" sz="2400" b="1" dirty="0"/>
          </a:p>
          <a:p>
            <a:pPr marL="1435100" lvl="4" indent="0">
              <a:lnSpc>
                <a:spcPct val="110000"/>
              </a:lnSpc>
              <a:buNone/>
            </a:pPr>
            <a:r>
              <a:rPr lang="en-US" altLang="x-none" sz="2800" b="1" dirty="0"/>
              <a:t>              {  p-&gt;key[p-&gt;keynum]=f-&gt;key[j+1] ;</a:t>
            </a:r>
            <a:endParaRPr lang="en-US" altLang="x-none" sz="2800" b="1" dirty="0"/>
          </a:p>
          <a:p>
            <a:pPr marL="1435100" lvl="4" indent="0">
              <a:lnSpc>
                <a:spcPct val="110000"/>
              </a:lnSpc>
              <a:buNone/>
            </a:pPr>
            <a:r>
              <a:rPr lang="en-US" altLang="x-none" sz="2800" b="1" dirty="0"/>
              <a:t>                  f-&gt;key[j+1]=b-&gt;key[1]; </a:t>
            </a:r>
            <a:endParaRPr lang="en-US" altLang="x-none" sz="2800" b="1" dirty="0"/>
          </a:p>
          <a:p>
            <a:pPr marL="1435100" lvl="4" indent="0">
              <a:lnSpc>
                <a:spcPct val="110000"/>
              </a:lnSpc>
              <a:buNone/>
            </a:pPr>
            <a:r>
              <a:rPr lang="en-US" altLang="x-none" sz="2800" b="1" dirty="0"/>
              <a:t>                  p-&gt;ptr[p-&gt;keynum]=b-&gt;ptr[0];</a:t>
            </a:r>
            <a:endParaRPr lang="en-US" altLang="x-none" sz="2800" b="1" dirty="0"/>
          </a:p>
          <a:p>
            <a:pPr marL="1435100" lvl="4" indent="0">
              <a:lnSpc>
                <a:spcPct val="110000"/>
              </a:lnSpc>
              <a:buNone/>
            </a:pPr>
            <a:r>
              <a:rPr lang="en-US" altLang="x-none" sz="1600" b="1" dirty="0"/>
              <a:t>             </a:t>
            </a:r>
            <a:r>
              <a:rPr lang="en-US" altLang="x-none" sz="2400" b="1" dirty="0"/>
              <a:t>/*  f</a:t>
            </a:r>
            <a:r>
              <a:rPr lang="zh-CN" altLang="en-US" sz="2400" b="1" dirty="0"/>
              <a:t>中关键字下移到</a:t>
            </a:r>
            <a:r>
              <a:rPr lang="en-US" altLang="x-none" sz="2400" b="1" dirty="0"/>
              <a:t>p, b</a:t>
            </a:r>
            <a:r>
              <a:rPr lang="zh-CN" altLang="en-US" sz="2400" b="1" dirty="0"/>
              <a:t>中最小关键字上移到</a:t>
            </a:r>
            <a:r>
              <a:rPr lang="en-US" altLang="x-none" sz="2400" b="1" dirty="0"/>
              <a:t>f  */</a:t>
            </a:r>
            <a:endParaRPr lang="en-US" altLang="x-none" sz="2400" b="1" dirty="0"/>
          </a:p>
          <a:p>
            <a:pPr marL="1435100" lvl="4" indent="0">
              <a:lnSpc>
                <a:spcPct val="110000"/>
              </a:lnSpc>
              <a:buNone/>
            </a:pPr>
            <a:r>
              <a:rPr lang="en-US" altLang="x-none" sz="2800" b="1" dirty="0"/>
              <a:t>                  for (k=0; k&lt;b-&gt;keynum; k++)</a:t>
            </a:r>
            <a:endParaRPr lang="en-US" altLang="x-none" sz="2400" b="1"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0481" name="文本占位符 706561"/>
          <p:cNvSpPr>
            <a:spLocks noGrp="1"/>
          </p:cNvSpPr>
          <p:nvPr>
            <p:ph idx="1"/>
          </p:nvPr>
        </p:nvSpPr>
        <p:spPr>
          <a:xfrm>
            <a:off x="1676400" y="152400"/>
            <a:ext cx="8812213" cy="6156325"/>
          </a:xfrm>
        </p:spPr>
        <p:txBody>
          <a:bodyPr anchor="t"/>
          <a:p>
            <a:pPr marL="1435100" lvl="4" indent="0">
              <a:lnSpc>
                <a:spcPct val="110000"/>
              </a:lnSpc>
              <a:buNone/>
            </a:pPr>
            <a:r>
              <a:rPr lang="zh-CN" altLang="en-US" sz="2800" b="1" dirty="0"/>
              <a:t>                      </a:t>
            </a:r>
            <a:r>
              <a:rPr lang="en-US" altLang="x-none" sz="2800" b="1" dirty="0"/>
              <a:t>{   b-&gt;key[k]=b-&gt;key[k+1];</a:t>
            </a:r>
            <a:endParaRPr lang="en-US" altLang="x-none" sz="2800" b="1" dirty="0"/>
          </a:p>
          <a:p>
            <a:pPr marL="1435100" lvl="4" indent="0">
              <a:lnSpc>
                <a:spcPct val="110000"/>
              </a:lnSpc>
              <a:buNone/>
            </a:pPr>
            <a:r>
              <a:rPr lang="en-US" altLang="x-none" sz="2800" b="1" dirty="0"/>
              <a:t>                           b-&gt;ptr[k]=b-&gt;ptr[k+1];</a:t>
            </a:r>
            <a:endParaRPr lang="en-US" altLang="x-none" sz="2800" b="1" dirty="0"/>
          </a:p>
          <a:p>
            <a:pPr marL="1435100" lvl="4" indent="0">
              <a:lnSpc>
                <a:spcPct val="110000"/>
              </a:lnSpc>
              <a:buNone/>
            </a:pPr>
            <a:r>
              <a:rPr lang="en-US" altLang="x-none" sz="2800" b="1" dirty="0"/>
              <a:t>                       }      </a:t>
            </a:r>
            <a:r>
              <a:rPr lang="en-US" altLang="x-none" sz="2400" b="1" dirty="0"/>
              <a:t>/*   </a:t>
            </a:r>
            <a:r>
              <a:rPr lang="zh-CN" altLang="en-US" sz="2400" b="1" dirty="0"/>
              <a:t>将</a:t>
            </a:r>
            <a:r>
              <a:rPr lang="en-US" altLang="x-none" sz="2400" b="1" dirty="0"/>
              <a:t>b</a:t>
            </a:r>
            <a:r>
              <a:rPr lang="zh-CN" altLang="en-US" sz="2400" b="1" dirty="0"/>
              <a:t>中关键字和指针前移   *</a:t>
            </a:r>
            <a:r>
              <a:rPr lang="en-US" altLang="x-none" sz="2400" b="1" dirty="0"/>
              <a:t>/</a:t>
            </a:r>
            <a:endParaRPr lang="en-US" altLang="x-none" sz="2400" b="1" dirty="0"/>
          </a:p>
          <a:p>
            <a:pPr marL="1435100" lvl="4" indent="0">
              <a:lnSpc>
                <a:spcPct val="110000"/>
              </a:lnSpc>
              <a:buNone/>
            </a:pPr>
            <a:r>
              <a:rPr lang="en-US" altLang="x-none" sz="2800" b="1" dirty="0"/>
              <a:t>                  p-&gt;keynum++ ;</a:t>
            </a:r>
            <a:endParaRPr lang="en-US" altLang="x-none" sz="2800" b="1" dirty="0"/>
          </a:p>
          <a:p>
            <a:pPr marL="1435100" lvl="4" indent="0">
              <a:lnSpc>
                <a:spcPct val="110000"/>
              </a:lnSpc>
              <a:buNone/>
            </a:pPr>
            <a:r>
              <a:rPr lang="en-US" altLang="x-none" sz="2800" b="1" dirty="0"/>
              <a:t>                  b-&gt;keynum-- ;</a:t>
            </a:r>
            <a:endParaRPr lang="en-US" altLang="x-none" sz="2800" b="1" dirty="0"/>
          </a:p>
          <a:p>
            <a:pPr marL="1435100" lvl="4" indent="0">
              <a:lnSpc>
                <a:spcPct val="110000"/>
              </a:lnSpc>
              <a:buNone/>
            </a:pPr>
            <a:r>
              <a:rPr lang="en-US" altLang="x-none" sz="2800" b="1" dirty="0"/>
              <a:t>                  return(1) ;</a:t>
            </a:r>
            <a:endParaRPr lang="en-US" altLang="x-none" sz="2800" b="1" dirty="0"/>
          </a:p>
          <a:p>
            <a:pPr marL="1435100" lvl="4" indent="0">
              <a:lnSpc>
                <a:spcPct val="110000"/>
              </a:lnSpc>
              <a:buNone/>
            </a:pPr>
            <a:r>
              <a:rPr lang="en-US" altLang="x-none" sz="2800" b="1" dirty="0"/>
              <a:t>               }</a:t>
            </a:r>
            <a:endParaRPr lang="en-US" altLang="x-none" sz="2800" b="1" dirty="0"/>
          </a:p>
          <a:p>
            <a:pPr marL="1435100" lvl="4" indent="0">
              <a:lnSpc>
                <a:spcPct val="110000"/>
              </a:lnSpc>
              <a:buNone/>
            </a:pPr>
            <a:r>
              <a:rPr lang="en-US" altLang="x-none" sz="2800" b="1" dirty="0"/>
              <a:t>       }</a:t>
            </a:r>
            <a:endParaRPr lang="en-US" altLang="x-none" sz="2800" b="1" dirty="0"/>
          </a:p>
          <a:p>
            <a:pPr marL="1435100" lvl="4" indent="0">
              <a:lnSpc>
                <a:spcPct val="110000"/>
              </a:lnSpc>
              <a:buNone/>
            </a:pPr>
            <a:r>
              <a:rPr lang="en-US" altLang="x-none" sz="2800" b="1" dirty="0"/>
              <a:t>    return(0); </a:t>
            </a:r>
            <a:endParaRPr lang="en-US" altLang="x-none" sz="2800" b="1" dirty="0"/>
          </a:p>
          <a:p>
            <a:pPr marL="1079500" lvl="3" indent="0">
              <a:lnSpc>
                <a:spcPct val="110000"/>
              </a:lnSpc>
              <a:buNone/>
            </a:pPr>
            <a:r>
              <a:rPr lang="en-US" altLang="x-none" sz="2800" b="1" dirty="0"/>
              <a:t>}    /</a:t>
            </a:r>
            <a:r>
              <a:rPr lang="en-US" altLang="x-none" sz="2400" b="1" dirty="0"/>
              <a:t>*   </a:t>
            </a:r>
            <a:r>
              <a:rPr lang="zh-CN" altLang="en-US" sz="2400" b="1" dirty="0"/>
              <a:t>左右兄弟中无多余关键字</a:t>
            </a:r>
            <a:r>
              <a:rPr lang="en-US" altLang="x-none" sz="2400" b="1" dirty="0"/>
              <a:t>,</a:t>
            </a:r>
            <a:r>
              <a:rPr lang="zh-CN" altLang="en-US" sz="2400" b="1" dirty="0"/>
              <a:t>移动失败  *</a:t>
            </a:r>
            <a:r>
              <a:rPr lang="en-US" altLang="x-none" sz="2400" b="1" dirty="0"/>
              <a:t>/</a:t>
            </a:r>
            <a:endParaRPr lang="en-US" altLang="x-none" sz="2400" b="1" dirty="0"/>
          </a:p>
          <a:p>
            <a:pPr marL="355600" lvl="1" indent="0">
              <a:lnSpc>
                <a:spcPct val="110000"/>
              </a:lnSpc>
              <a:buNone/>
            </a:pPr>
            <a:r>
              <a:rPr lang="en-US" altLang="x-none" b="1" dirty="0"/>
              <a:t>} </a:t>
            </a:r>
            <a:endParaRPr lang="en-US" altLang="x-none" b="1"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1505" name="文本占位符 707585"/>
          <p:cNvSpPr>
            <a:spLocks noGrp="1"/>
          </p:cNvSpPr>
          <p:nvPr>
            <p:ph idx="1"/>
          </p:nvPr>
        </p:nvSpPr>
        <p:spPr>
          <a:xfrm>
            <a:off x="1676400" y="152400"/>
            <a:ext cx="8812213" cy="6553200"/>
          </a:xfrm>
        </p:spPr>
        <p:txBody>
          <a:bodyPr anchor="t"/>
          <a:p>
            <a:pPr marL="0" indent="0">
              <a:lnSpc>
                <a:spcPct val="110000"/>
              </a:lnSpc>
              <a:spcBef>
                <a:spcPct val="10000"/>
              </a:spcBef>
              <a:buNone/>
            </a:pPr>
            <a:r>
              <a:rPr lang="en-US" altLang="x-none" sz="2800" b="1" dirty="0"/>
              <a:t>BTNode  *MergeNode(BTNode *p)</a:t>
            </a:r>
            <a:endParaRPr lang="en-US" altLang="x-none" sz="2800" b="1" dirty="0"/>
          </a:p>
          <a:p>
            <a:pPr marL="0" indent="0">
              <a:lnSpc>
                <a:spcPct val="110000"/>
              </a:lnSpc>
              <a:spcBef>
                <a:spcPct val="10000"/>
              </a:spcBef>
              <a:buNone/>
            </a:pPr>
            <a:r>
              <a:rPr lang="en-US" altLang="x-none" sz="2800" b="1" dirty="0"/>
              <a:t>     </a:t>
            </a:r>
            <a:r>
              <a:rPr lang="en-US" altLang="x-none" sz="2400" b="1" dirty="0"/>
              <a:t>/*   </a:t>
            </a:r>
            <a:r>
              <a:rPr lang="zh-CN" altLang="en-US" sz="2400" b="1" dirty="0"/>
              <a:t>将</a:t>
            </a:r>
            <a:r>
              <a:rPr lang="en-US" altLang="x-none" sz="2400" b="1" dirty="0"/>
              <a:t>p</a:t>
            </a:r>
            <a:r>
              <a:rPr lang="zh-CN" altLang="en-US" sz="2400" b="1" dirty="0"/>
              <a:t>与其左</a:t>
            </a:r>
            <a:r>
              <a:rPr lang="en-US" altLang="x-none" sz="2400" b="1" dirty="0"/>
              <a:t>(</a:t>
            </a:r>
            <a:r>
              <a:rPr lang="zh-CN" altLang="en-US" sz="2400" b="1" dirty="0"/>
              <a:t>右</a:t>
            </a:r>
            <a:r>
              <a:rPr lang="en-US" altLang="x-none" sz="2400" b="1" dirty="0"/>
              <a:t>)</a:t>
            </a:r>
            <a:r>
              <a:rPr lang="zh-CN" altLang="en-US" sz="2400" b="1" dirty="0"/>
              <a:t>邻兄弟合并</a:t>
            </a:r>
            <a:r>
              <a:rPr lang="en-US" altLang="x-none" sz="2400" b="1" dirty="0"/>
              <a:t>,</a:t>
            </a:r>
            <a:r>
              <a:rPr lang="zh-CN" altLang="en-US" sz="2400" b="1" dirty="0"/>
              <a:t>返回合并后的结点指针  *</a:t>
            </a:r>
            <a:r>
              <a:rPr lang="en-US" altLang="x-none" sz="2400" b="1" dirty="0"/>
              <a:t>/</a:t>
            </a:r>
            <a:endParaRPr lang="en-US" altLang="x-none" sz="2400" b="1" dirty="0"/>
          </a:p>
          <a:p>
            <a:pPr marL="355600" lvl="1" indent="0">
              <a:lnSpc>
                <a:spcPct val="110000"/>
              </a:lnSpc>
              <a:spcBef>
                <a:spcPct val="10000"/>
              </a:spcBef>
              <a:buNone/>
            </a:pPr>
            <a:r>
              <a:rPr lang="en-US" altLang="x-none" b="1" dirty="0"/>
              <a:t>{   BTNode *b, f=p-&gt;parent ;</a:t>
            </a:r>
            <a:endParaRPr lang="en-US" altLang="x-none" b="1" dirty="0"/>
          </a:p>
          <a:p>
            <a:pPr marL="723900" lvl="2" indent="0">
              <a:lnSpc>
                <a:spcPct val="110000"/>
              </a:lnSpc>
              <a:spcBef>
                <a:spcPct val="10000"/>
              </a:spcBef>
              <a:buNone/>
            </a:pPr>
            <a:r>
              <a:rPr lang="en-US" altLang="x-none" sz="2800" b="1" dirty="0"/>
              <a:t>int j, k ;</a:t>
            </a:r>
            <a:endParaRPr lang="en-US" altLang="x-none" sz="2800" b="1" dirty="0"/>
          </a:p>
          <a:p>
            <a:pPr marL="723900" lvl="2" indent="0">
              <a:lnSpc>
                <a:spcPct val="110000"/>
              </a:lnSpc>
              <a:spcBef>
                <a:spcPct val="10000"/>
              </a:spcBef>
              <a:buNone/>
            </a:pPr>
            <a:r>
              <a:rPr lang="en-US" altLang="x-none" sz="2800" b="1" dirty="0"/>
              <a:t>for (j=0; f-&gt;ptr[j]!=p; j++)   </a:t>
            </a:r>
            <a:r>
              <a:rPr lang="en-US" altLang="x-none" b="1" dirty="0"/>
              <a:t>/*   </a:t>
            </a:r>
            <a:r>
              <a:rPr lang="zh-CN" altLang="en-US" b="1" dirty="0"/>
              <a:t>在</a:t>
            </a:r>
            <a:r>
              <a:rPr lang="en-US" altLang="x-none" b="1" dirty="0"/>
              <a:t>f</a:t>
            </a:r>
            <a:r>
              <a:rPr lang="zh-CN" altLang="en-US" b="1" dirty="0"/>
              <a:t>中找出</a:t>
            </a:r>
            <a:r>
              <a:rPr lang="en-US" altLang="x-none" b="1" dirty="0"/>
              <a:t>p</a:t>
            </a:r>
            <a:r>
              <a:rPr lang="zh-CN" altLang="en-US" b="1" dirty="0"/>
              <a:t>的位置   *</a:t>
            </a:r>
            <a:r>
              <a:rPr lang="en-US" altLang="x-none" b="1" dirty="0"/>
              <a:t>/</a:t>
            </a:r>
            <a:endParaRPr lang="en-US" altLang="x-none" b="1" dirty="0"/>
          </a:p>
          <a:p>
            <a:pPr marL="723900" lvl="2" indent="0">
              <a:lnSpc>
                <a:spcPct val="110000"/>
              </a:lnSpc>
              <a:spcBef>
                <a:spcPct val="10000"/>
              </a:spcBef>
              <a:buNone/>
            </a:pPr>
            <a:r>
              <a:rPr lang="en-US" altLang="x-none" sz="2800" b="1" dirty="0"/>
              <a:t>if (j&gt;0) b=f-&gt;ptr[j-1];    </a:t>
            </a:r>
            <a:r>
              <a:rPr lang="en-US" altLang="x-none" b="1" dirty="0"/>
              <a:t>/*   b</a:t>
            </a:r>
            <a:r>
              <a:rPr lang="zh-CN" altLang="en-US" b="1" dirty="0"/>
              <a:t>指向</a:t>
            </a:r>
            <a:r>
              <a:rPr lang="en-US" altLang="x-none" b="1" dirty="0"/>
              <a:t>p</a:t>
            </a:r>
            <a:r>
              <a:rPr lang="zh-CN" altLang="en-US" b="1" dirty="0"/>
              <a:t>的左邻兄弟   *</a:t>
            </a:r>
            <a:r>
              <a:rPr lang="en-US" altLang="x-none" b="1" dirty="0"/>
              <a:t>/</a:t>
            </a:r>
            <a:endParaRPr lang="en-US" altLang="x-none" b="1" dirty="0"/>
          </a:p>
          <a:p>
            <a:pPr marL="723900" lvl="2" indent="0">
              <a:lnSpc>
                <a:spcPct val="110000"/>
              </a:lnSpc>
              <a:spcBef>
                <a:spcPct val="10000"/>
              </a:spcBef>
              <a:buNone/>
            </a:pPr>
            <a:r>
              <a:rPr lang="en-US" altLang="x-none" sz="2800" b="1" dirty="0"/>
              <a:t>else {  b=p; p=p-&gt;ptr[j+1];  }    </a:t>
            </a:r>
            <a:r>
              <a:rPr lang="en-US" altLang="x-none" b="1" dirty="0"/>
              <a:t>/*   p</a:t>
            </a:r>
            <a:r>
              <a:rPr lang="zh-CN" altLang="en-US" b="1" dirty="0"/>
              <a:t>指向</a:t>
            </a:r>
            <a:r>
              <a:rPr lang="en-US" altLang="x-none" b="1" dirty="0"/>
              <a:t>p</a:t>
            </a:r>
            <a:r>
              <a:rPr lang="zh-CN" altLang="en-US" b="1" dirty="0"/>
              <a:t>的右邻   *</a:t>
            </a:r>
            <a:r>
              <a:rPr lang="en-US" altLang="x-none" b="1" dirty="0"/>
              <a:t>/</a:t>
            </a:r>
            <a:endParaRPr lang="en-US" altLang="x-none" b="1" dirty="0"/>
          </a:p>
          <a:p>
            <a:pPr marL="723900" lvl="2" indent="0">
              <a:lnSpc>
                <a:spcPct val="110000"/>
              </a:lnSpc>
              <a:spcBef>
                <a:spcPct val="10000"/>
              </a:spcBef>
              <a:buNone/>
            </a:pPr>
            <a:r>
              <a:rPr lang="en-US" altLang="x-none" sz="2800" b="1" dirty="0"/>
              <a:t>b-&gt;key[++b-&gt;keynum]=f-&gt;key[j] ;</a:t>
            </a:r>
            <a:endParaRPr lang="en-US" altLang="x-none" sz="2800" b="1" dirty="0"/>
          </a:p>
          <a:p>
            <a:pPr marL="723900" lvl="2" indent="0">
              <a:lnSpc>
                <a:spcPct val="110000"/>
              </a:lnSpc>
              <a:spcBef>
                <a:spcPct val="10000"/>
              </a:spcBef>
              <a:buNone/>
            </a:pPr>
            <a:r>
              <a:rPr lang="en-US" altLang="x-none" sz="2800" b="1" dirty="0"/>
              <a:t>b-&gt;ptr[p-&gt;keynum]=p-&gt;ptr[0] ;</a:t>
            </a:r>
            <a:endParaRPr lang="en-US" altLang="x-none" sz="2800" b="1" dirty="0"/>
          </a:p>
          <a:p>
            <a:pPr marL="723900" lvl="2" indent="0">
              <a:lnSpc>
                <a:spcPct val="110000"/>
              </a:lnSpc>
              <a:spcBef>
                <a:spcPct val="10000"/>
              </a:spcBef>
              <a:buNone/>
            </a:pPr>
            <a:r>
              <a:rPr lang="en-US" altLang="x-none" sz="2800" b="1" dirty="0"/>
              <a:t>for (k=1; k&lt;=b-&gt;keynum ; k++)</a:t>
            </a:r>
            <a:endParaRPr lang="en-US" altLang="x-none" sz="2800" b="1" dirty="0"/>
          </a:p>
          <a:p>
            <a:pPr marL="1079500" lvl="3" indent="0">
              <a:lnSpc>
                <a:spcPct val="110000"/>
              </a:lnSpc>
              <a:spcBef>
                <a:spcPct val="10000"/>
              </a:spcBef>
              <a:buNone/>
            </a:pPr>
            <a:r>
              <a:rPr lang="en-US" altLang="x-none" sz="2800" b="1" dirty="0"/>
              <a:t>{   b-&gt;key[++b-&gt;keynum]=p-&gt;key[k] ; </a:t>
            </a:r>
            <a:endParaRPr lang="en-US" altLang="x-none" sz="2800" b="1" dirty="0"/>
          </a:p>
          <a:p>
            <a:pPr marL="1435100" lvl="4" indent="0">
              <a:lnSpc>
                <a:spcPct val="110000"/>
              </a:lnSpc>
              <a:spcBef>
                <a:spcPct val="10000"/>
              </a:spcBef>
              <a:buNone/>
            </a:pPr>
            <a:r>
              <a:rPr lang="en-US" altLang="x-none" sz="2800" b="1" dirty="0"/>
              <a:t>b-&gt;ptr[b-&gt;keynum]=p-&gt;ptr[k] ; </a:t>
            </a:r>
            <a:endParaRPr lang="en-US" altLang="x-none" sz="2800" b="1" dirty="0"/>
          </a:p>
          <a:p>
            <a:pPr marL="1079500" lvl="3" indent="0">
              <a:lnSpc>
                <a:spcPct val="110000"/>
              </a:lnSpc>
              <a:spcBef>
                <a:spcPct val="10000"/>
              </a:spcBef>
              <a:buNone/>
            </a:pPr>
            <a:r>
              <a:rPr lang="en-US" altLang="x-none" sz="2800" b="1" dirty="0"/>
              <a:t>}     </a:t>
            </a:r>
            <a:r>
              <a:rPr lang="en-US" altLang="x-none" sz="2400" b="1" dirty="0"/>
              <a:t>/*   </a:t>
            </a:r>
            <a:r>
              <a:rPr lang="zh-CN" altLang="en-US" sz="2400" b="1" dirty="0"/>
              <a:t>将</a:t>
            </a:r>
            <a:r>
              <a:rPr lang="en-US" altLang="x-none" sz="2400" b="1" dirty="0"/>
              <a:t>p</a:t>
            </a:r>
            <a:r>
              <a:rPr lang="zh-CN" altLang="en-US" sz="2400" b="1" dirty="0"/>
              <a:t>中关键字和指针移到</a:t>
            </a:r>
            <a:r>
              <a:rPr lang="en-US" altLang="x-none" sz="2400" b="1" dirty="0"/>
              <a:t>b</a:t>
            </a:r>
            <a:r>
              <a:rPr lang="zh-CN" altLang="en-US" sz="2400" b="1" dirty="0"/>
              <a:t>中   *</a:t>
            </a:r>
            <a:r>
              <a:rPr lang="en-US" altLang="x-none" sz="2400" b="1" dirty="0"/>
              <a:t>/</a:t>
            </a:r>
            <a:r>
              <a:rPr lang="en-US" altLang="x-none" sz="2800" b="1" dirty="0"/>
              <a:t>  </a:t>
            </a:r>
            <a:endParaRPr lang="en-US" altLang="x-none" sz="2800" b="1" dirty="0"/>
          </a:p>
        </p:txBody>
      </p:sp>
    </p:spTree>
  </p:cSld>
  <p:clrMapOvr>
    <a:masterClrMapping/>
  </p:clrMapOvr>
</p:sld>
</file>

<file path=ppt/theme/theme1.xml><?xml version="1.0" encoding="utf-8"?>
<a:theme xmlns:a="http://schemas.openxmlformats.org/drawingml/2006/main" name="3_Soaring">
  <a:themeElements>
    <a:clrScheme name="">
      <a:dk1>
        <a:srgbClr val="FFFFFF"/>
      </a:dk1>
      <a:lt1>
        <a:srgbClr val="0000FF"/>
      </a:lt1>
      <a:dk2>
        <a:srgbClr val="FFCC66"/>
      </a:dk2>
      <a:lt2>
        <a:srgbClr val="000000"/>
      </a:lt2>
      <a:accent1>
        <a:srgbClr val="00FFFF"/>
      </a:accent1>
      <a:accent2>
        <a:srgbClr val="3366FF"/>
      </a:accent2>
      <a:accent3>
        <a:srgbClr val="AAAAFF"/>
      </a:accent3>
      <a:accent4>
        <a:srgbClr val="DCDCDC"/>
      </a:accent4>
      <a:accent5>
        <a:srgbClr val="AAFFFF"/>
      </a:accent5>
      <a:accent6>
        <a:srgbClr val="2D5BE5"/>
      </a:accent6>
      <a:hlink>
        <a:srgbClr val="FF0033"/>
      </a:hlink>
      <a:folHlink>
        <a:srgbClr val="FFFF00"/>
      </a:folHlink>
    </a:clrScheme>
    <a:fontScheme name="">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FF"/>
        </a:lt1>
        <a:dk2>
          <a:srgbClr val="FFCC66"/>
        </a:dk2>
        <a:lt2>
          <a:srgbClr val="000000"/>
        </a:lt2>
        <a:accent1>
          <a:srgbClr val="00FFFF"/>
        </a:accent1>
        <a:accent2>
          <a:srgbClr val="3366FF"/>
        </a:accent2>
        <a:accent3>
          <a:srgbClr val="AAAAFF"/>
        </a:accent3>
        <a:accent4>
          <a:srgbClr val="DCDCDC"/>
        </a:accent4>
        <a:accent5>
          <a:srgbClr val="AAFFFF"/>
        </a:accent5>
        <a:accent6>
          <a:srgbClr val="2D5BE5"/>
        </a:accent6>
        <a:hlink>
          <a:srgbClr val="FF0033"/>
        </a:hlink>
        <a:folHlink>
          <a:srgbClr val="FFFF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9CAFF"/>
        </a:accent5>
        <a:accent6>
          <a:srgbClr val="5BB7E5"/>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1E1E1"/>
        </a:accent5>
        <a:accent6>
          <a:srgbClr val="D2D2D2"/>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CC66"/>
        </a:dk2>
        <a:lt2>
          <a:srgbClr val="000000"/>
        </a:lt2>
        <a:accent1>
          <a:srgbClr val="0099CC"/>
        </a:accent1>
        <a:accent2>
          <a:srgbClr val="009999"/>
        </a:accent2>
        <a:accent3>
          <a:srgbClr val="AAC1C1"/>
        </a:accent3>
        <a:accent4>
          <a:srgbClr val="DCDCDC"/>
        </a:accent4>
        <a:accent5>
          <a:srgbClr val="AACAE2"/>
        </a:accent5>
        <a:accent6>
          <a:srgbClr val="008989"/>
        </a:accent6>
        <a:hlink>
          <a:srgbClr val="6600CC"/>
        </a:hlink>
        <a:folHlink>
          <a:srgbClr val="FFFF00"/>
        </a:folHlink>
      </a:clrScheme>
      <a:clrMap bg1="lt1" tx1="dk1" bg2="lt2" tx2="dk2" accent1="accent1" accent2="accent2" accent3="accent3" accent4="accent4" accent5="accent5" accent6="accent6" hlink="hlink" folHlink="folHlink"/>
    </a:extraClrScheme>
    <a:extraClrScheme>
      <a:clrScheme name="">
        <a:dk1>
          <a:srgbClr val="FFFFFF"/>
        </a:dk1>
        <a:lt1>
          <a:srgbClr val="993300"/>
        </a:lt1>
        <a:dk2>
          <a:srgbClr val="FFCC66"/>
        </a:dk2>
        <a:lt2>
          <a:srgbClr val="000000"/>
        </a:lt2>
        <a:accent1>
          <a:srgbClr val="FF6633"/>
        </a:accent1>
        <a:accent2>
          <a:srgbClr val="CC6600"/>
        </a:accent2>
        <a:accent3>
          <a:srgbClr val="CAADAA"/>
        </a:accent3>
        <a:accent4>
          <a:srgbClr val="DCDCDC"/>
        </a:accent4>
        <a:accent5>
          <a:srgbClr val="FFB9AD"/>
        </a:accent5>
        <a:accent6>
          <a:srgbClr val="B75B00"/>
        </a:accent6>
        <a:hlink>
          <a:srgbClr val="CC0000"/>
        </a:hlink>
        <a:folHlink>
          <a:srgbClr val="FFFF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34846</Words>
  <Application>WPS 演示</Application>
  <PresentationFormat>宽屏</PresentationFormat>
  <Paragraphs>2191</Paragraphs>
  <Slides>137</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137</vt:i4>
      </vt:variant>
    </vt:vector>
  </HeadingPairs>
  <TitlesOfParts>
    <vt:vector size="153" baseType="lpstr">
      <vt:lpstr>Arial</vt:lpstr>
      <vt:lpstr>宋体</vt:lpstr>
      <vt:lpstr>Wingdings</vt:lpstr>
      <vt:lpstr>Arial Unicode MS</vt:lpstr>
      <vt:lpstr>Calibri Light</vt:lpstr>
      <vt:lpstr>Calibri</vt:lpstr>
      <vt:lpstr>微软雅黑</vt:lpstr>
      <vt:lpstr>Times New Roman</vt:lpstr>
      <vt:lpstr>楷体_GB2312</vt:lpstr>
      <vt:lpstr>Symbol</vt:lpstr>
      <vt:lpstr>Andale Mono IPA</vt:lpstr>
      <vt:lpstr>Microsoft Sans Serif</vt:lpstr>
      <vt:lpstr>Courier New</vt:lpstr>
      <vt:lpstr>新宋体</vt:lpstr>
      <vt:lpstr>Segoe Print</vt:lpstr>
      <vt:lpstr>3_Soaring</vt:lpstr>
      <vt:lpstr>第9章  查找</vt:lpstr>
      <vt:lpstr>9.1   查找的概念</vt:lpstr>
      <vt:lpstr>PowerPoint 演示文稿</vt:lpstr>
      <vt:lpstr>PowerPoint 演示文稿</vt:lpstr>
      <vt:lpstr>PowerPoint 演示文稿</vt:lpstr>
      <vt:lpstr>PowerPoint 演示文稿</vt:lpstr>
      <vt:lpstr>9. 2   静态查找</vt:lpstr>
      <vt:lpstr>9.2.1  顺序查找(Sequential Search)</vt:lpstr>
      <vt:lpstr>PowerPoint 演示文稿</vt:lpstr>
      <vt:lpstr>PowerPoint 演示文稿</vt:lpstr>
      <vt:lpstr>PowerPoint 演示文稿</vt:lpstr>
      <vt:lpstr>9.2.2  折半查找(Binary Search)</vt:lpstr>
      <vt:lpstr>PowerPoint 演示文稿</vt:lpstr>
      <vt:lpstr>PowerPoint 演示文稿</vt:lpstr>
      <vt:lpstr>PowerPoint 演示文稿</vt:lpstr>
      <vt:lpstr>PowerPoint 演示文稿</vt:lpstr>
      <vt:lpstr>PowerPoint 演示文稿</vt:lpstr>
      <vt:lpstr>PowerPoint 演示文稿</vt:lpstr>
      <vt:lpstr>9.2.3  分块查找</vt:lpstr>
      <vt:lpstr>PowerPoint 演示文稿</vt:lpstr>
      <vt:lpstr>PowerPoint 演示文稿</vt:lpstr>
      <vt:lpstr>PowerPoint 演示文稿</vt:lpstr>
      <vt:lpstr>PowerPoint 演示文稿</vt:lpstr>
      <vt:lpstr>9.2.4   Fibonacci查找</vt:lpstr>
      <vt:lpstr>PowerPoint 演示文稿</vt:lpstr>
      <vt:lpstr>PowerPoint 演示文稿</vt:lpstr>
      <vt:lpstr>PowerPoint 演示文稿</vt:lpstr>
      <vt:lpstr>9.3  动态查找</vt:lpstr>
      <vt:lpstr>9.3.1  二叉排序树(BST)的定义</vt:lpstr>
      <vt:lpstr>PowerPoint 演示文稿</vt:lpstr>
      <vt:lpstr>9.3.2   BST树的查找</vt:lpstr>
      <vt:lpstr>PowerPoint 演示文稿</vt:lpstr>
      <vt:lpstr>PowerPoint 演示文稿</vt:lpstr>
      <vt:lpstr>9.3.3   BST树的插入</vt:lpstr>
      <vt:lpstr>PowerPoint 演示文稿</vt:lpstr>
      <vt:lpstr>PowerPoint 演示文稿</vt:lpstr>
      <vt:lpstr>PowerPoint 演示文稿</vt:lpstr>
      <vt:lpstr>PowerPoint 演示文稿</vt:lpstr>
      <vt:lpstr>9.3.4   BST树的删除</vt:lpstr>
      <vt:lpstr>PowerPoint 演示文稿</vt:lpstr>
      <vt:lpstr>PowerPoint 演示文稿</vt:lpstr>
      <vt:lpstr>PowerPoint 演示文稿</vt:lpstr>
      <vt:lpstr>PowerPoint 演示文稿</vt:lpstr>
      <vt:lpstr>PowerPoint 演示文稿</vt:lpstr>
      <vt:lpstr>9.4  平衡二叉树(AVL)</vt:lpstr>
      <vt:lpstr>9.4.1  平衡二叉树的定义</vt:lpstr>
      <vt:lpstr>PowerPoint 演示文稿</vt:lpstr>
      <vt:lpstr>PowerPoint 演示文稿</vt:lpstr>
      <vt:lpstr>9.4.2  平衡化旋转</vt:lpstr>
      <vt:lpstr>1   LL型平衡化旋转</vt:lpstr>
      <vt:lpstr>PowerPoint 演示文稿</vt:lpstr>
      <vt:lpstr>PowerPoint 演示文稿</vt:lpstr>
      <vt:lpstr>PowerPoint 演示文稿</vt:lpstr>
      <vt:lpstr>2   LR型平衡化旋转</vt:lpstr>
      <vt:lpstr>PowerPoint 演示文稿</vt:lpstr>
      <vt:lpstr>PowerPoint 演示文稿</vt:lpstr>
      <vt:lpstr>PowerPoint 演示文稿</vt:lpstr>
      <vt:lpstr>PowerPoint 演示文稿</vt:lpstr>
      <vt:lpstr>3   RL型平衡化旋转</vt:lpstr>
      <vt:lpstr>PowerPoint 演示文稿</vt:lpstr>
      <vt:lpstr>PowerPoint 演示文稿</vt:lpstr>
      <vt:lpstr>PowerPoint 演示文稿</vt:lpstr>
      <vt:lpstr>PowerPoint 演示文稿</vt:lpstr>
      <vt:lpstr>4  RR型平衡化旋转</vt:lpstr>
      <vt:lpstr>PowerPoint 演示文稿</vt:lpstr>
      <vt:lpstr>9.4.3   平衡二叉排序树的插入</vt:lpstr>
      <vt:lpstr>PowerPoint 演示文稿</vt:lpstr>
      <vt:lpstr>PowerPoint 演示文稿</vt:lpstr>
      <vt:lpstr>PowerPoint 演示文稿</vt:lpstr>
      <vt:lpstr>PowerPoint 演示文稿</vt:lpstr>
      <vt:lpstr>PowerPoint 演示文稿</vt:lpstr>
      <vt:lpstr>9. 5    索引查找</vt:lpstr>
      <vt:lpstr>9.5.1   顺序索引表</vt:lpstr>
      <vt:lpstr>PowerPoint 演示文稿</vt:lpstr>
      <vt:lpstr>9.5.2   树形索引表</vt:lpstr>
      <vt:lpstr>1   B_树</vt:lpstr>
      <vt:lpstr>PowerPoint 演示文稿</vt:lpstr>
      <vt:lpstr>PowerPoint 演示文稿</vt:lpstr>
      <vt:lpstr>PowerPoint 演示文稿</vt:lpstr>
      <vt:lpstr>2  B_树的查找</vt:lpstr>
      <vt:lpstr>PowerPoint 演示文稿</vt:lpstr>
      <vt:lpstr>PowerPoint 演示文稿</vt:lpstr>
      <vt:lpstr>PowerPoint 演示文稿</vt:lpstr>
      <vt:lpstr>PowerPoint 演示文稿</vt:lpstr>
      <vt:lpstr>3   B_树的插入</vt:lpstr>
      <vt:lpstr>PowerPoint 演示文稿</vt:lpstr>
      <vt:lpstr>PowerPoint 演示文稿</vt:lpstr>
      <vt:lpstr>PowerPoint 演示文稿</vt:lpstr>
      <vt:lpstr>PowerPoint 演示文稿</vt:lpstr>
      <vt:lpstr>PowerPoint 演示文稿</vt:lpstr>
      <vt:lpstr>PowerPoint 演示文稿</vt:lpstr>
      <vt:lpstr>4  B_树的删除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   B+树</vt:lpstr>
      <vt:lpstr>PowerPoint 演示文稿</vt:lpstr>
      <vt:lpstr>PowerPoint 演示文稿</vt:lpstr>
      <vt:lpstr>PowerPoint 演示文稿</vt:lpstr>
      <vt:lpstr>9. 6  哈希(散列)查找</vt:lpstr>
      <vt:lpstr>9.6.1    基本概念</vt:lpstr>
      <vt:lpstr>PowerPoint 演示文稿</vt:lpstr>
      <vt:lpstr>9.6.2   哈希函数的构造</vt:lpstr>
      <vt:lpstr>PowerPoint 演示文稿</vt:lpstr>
      <vt:lpstr>PowerPoint 演示文稿</vt:lpstr>
      <vt:lpstr>PowerPoint 演示文稿</vt:lpstr>
      <vt:lpstr>PowerPoint 演示文稿</vt:lpstr>
      <vt:lpstr>PowerPoint 演示文稿</vt:lpstr>
      <vt:lpstr>PowerPoint 演示文稿</vt:lpstr>
      <vt:lpstr>9.6.3   冲突处理的方法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9.6.4   哈希查找过程及分析</vt:lpstr>
      <vt:lpstr>PowerPoint 演示文稿</vt:lpstr>
      <vt:lpstr>PowerPoint 演示文稿</vt:lpstr>
      <vt:lpstr>PowerPoint 演示文稿</vt:lpstr>
      <vt:lpstr>PowerPoint 演示文稿</vt:lpstr>
      <vt:lpstr>PowerPoint 演示文稿</vt:lpstr>
      <vt:lpstr>习 题 九</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huang gege</dc:creator>
  <cp:lastModifiedBy>Da明Xing</cp:lastModifiedBy>
  <cp:revision>1</cp:revision>
  <dcterms:created xsi:type="dcterms:W3CDTF">2017-12-06T05:00:38Z</dcterms:created>
  <dcterms:modified xsi:type="dcterms:W3CDTF">2017-12-06T05:01:53Z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