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3BE9B7-8B08-4092-83EC-3F964BC476D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6C9499-6958-4178-AD9A-6BF44237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5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3BE9B7-8B08-4092-83EC-3F964BC476D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6C9499-6958-4178-AD9A-6BF44237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9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3BE9B7-8B08-4092-83EC-3F964BC476D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6C9499-6958-4178-AD9A-6BF44237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8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32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1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4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3BE9B7-8B08-4092-83EC-3F964BC476D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6C9499-6958-4178-AD9A-6BF44237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8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3BE9B7-8B08-4092-83EC-3F964BC476D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6C9499-6958-4178-AD9A-6BF44237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3BE9B7-8B08-4092-83EC-3F964BC476D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6C9499-6958-4178-AD9A-6BF44237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5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3BE9B7-8B08-4092-83EC-3F964BC476D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6C9499-6958-4178-AD9A-6BF44237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3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65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3BE9B7-8B08-4092-83EC-3F964BC476D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6C9499-6958-4178-AD9A-6BF44237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3BE9B7-8B08-4092-83EC-3F964BC476D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6C9499-6958-4178-AD9A-6BF44237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9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06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异常类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的异常处理机制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4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对于上面的错误处理机制，主要有如下两个缺点。</a:t>
            </a:r>
          </a:p>
          <a:p>
            <a:r>
              <a:rPr lang="zh-CN" altLang="zh-CN" b="1" dirty="0" smtClean="0"/>
              <a:t>无法</a:t>
            </a:r>
            <a:r>
              <a:rPr lang="zh-CN" altLang="zh-CN" b="1" dirty="0"/>
              <a:t>穷举所有的异常情况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因为</a:t>
            </a:r>
            <a:r>
              <a:rPr lang="zh-CN" altLang="zh-CN" b="1" dirty="0"/>
              <a:t>人类知识的限制，异常情况总比可以考虑到的情况多，总有“漏 网之鱼”的异常情况，所以程序总是不够健壮。</a:t>
            </a:r>
          </a:p>
          <a:p>
            <a:r>
              <a:rPr lang="zh-CN" altLang="zh-CN" b="1" dirty="0" smtClean="0"/>
              <a:t>错误</a:t>
            </a:r>
            <a:r>
              <a:rPr lang="zh-CN" altLang="zh-CN" b="1" dirty="0"/>
              <a:t>处理代码和业务实现代码混杂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这种</a:t>
            </a:r>
            <a:r>
              <a:rPr lang="zh-CN" altLang="zh-CN" b="1" dirty="0"/>
              <a:t>错误处理和业务实现混杂的代码严重影响程序的</a:t>
            </a:r>
            <a:r>
              <a:rPr lang="zh-CN" altLang="zh-CN" b="1" dirty="0" smtClean="0"/>
              <a:t>可读性</a:t>
            </a:r>
            <a:r>
              <a:rPr lang="zh-CN" altLang="zh-CN" b="1" dirty="0"/>
              <a:t>，会增加程序维护的难度。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b="1" dirty="0" smtClean="0"/>
              <a:t>希望</a:t>
            </a:r>
            <a:r>
              <a:rPr lang="zh-CN" altLang="zh-CN" b="1" dirty="0"/>
              <a:t>有一种强大的机制来解决上面的问题</a:t>
            </a:r>
            <a:r>
              <a:rPr lang="zh-CN" altLang="zh-CN" b="1" dirty="0" smtClean="0"/>
              <a:t>，上面</a:t>
            </a:r>
            <a:r>
              <a:rPr lang="zh-CN" altLang="zh-CN" b="1" dirty="0"/>
              <a:t>程序换成如下伪码。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195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7356" y="780585"/>
            <a:ext cx="7716644" cy="55644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if (</a:t>
            </a:r>
            <a:r>
              <a:rPr lang="zh-CN" altLang="zh-CN" b="1" dirty="0"/>
              <a:t>用户输入不合法）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alert</a:t>
            </a:r>
            <a:r>
              <a:rPr lang="zh-CN" altLang="zh-CN" b="1" dirty="0"/>
              <a:t>输入不合法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goto</a:t>
            </a:r>
            <a:r>
              <a:rPr lang="en-US" altLang="zh-CN" b="1" dirty="0" smtClean="0"/>
              <a:t> </a:t>
            </a:r>
            <a:r>
              <a:rPr lang="en-US" altLang="zh-CN" b="1" dirty="0"/>
              <a:t>retry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else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//</a:t>
            </a:r>
            <a:r>
              <a:rPr lang="zh-CN" altLang="zh-CN" b="1" dirty="0"/>
              <a:t>业务实现代码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…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4660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上面伪码提供了一个非常强大的“</a:t>
            </a:r>
            <a:r>
              <a:rPr lang="en-US" altLang="zh-CN" b="1" dirty="0"/>
              <a:t>if</a:t>
            </a:r>
            <a:r>
              <a:rPr lang="zh-CN" altLang="zh-CN" b="1" dirty="0"/>
              <a:t>块</a:t>
            </a:r>
            <a:r>
              <a:rPr lang="zh-CN" altLang="zh-CN" b="1" dirty="0" smtClean="0"/>
              <a:t>”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程序</a:t>
            </a:r>
            <a:r>
              <a:rPr lang="zh-CN" altLang="zh-CN" b="1" dirty="0"/>
              <a:t>不管输入错误的原因是什么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只要</a:t>
            </a:r>
            <a:r>
              <a:rPr lang="zh-CN" altLang="zh-CN" b="1" dirty="0"/>
              <a:t>用户输入不</a:t>
            </a:r>
            <a:r>
              <a:rPr lang="zh-CN" altLang="zh-CN" b="1" dirty="0" smtClean="0"/>
              <a:t>满足</a:t>
            </a:r>
            <a:r>
              <a:rPr lang="zh-CN" altLang="zh-CN" b="1" dirty="0"/>
              <a:t>要求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程序</a:t>
            </a:r>
            <a:r>
              <a:rPr lang="zh-CN" altLang="zh-CN" b="1" dirty="0"/>
              <a:t>就一次处理所有的错误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这种</a:t>
            </a:r>
            <a:r>
              <a:rPr lang="zh-CN" altLang="zh-CN" b="1" dirty="0"/>
              <a:t>处理方法的好处是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使得</a:t>
            </a:r>
            <a:r>
              <a:rPr lang="zh-CN" altLang="zh-CN" b="1" dirty="0"/>
              <a:t>错误处理代码变得更有条理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只需在</a:t>
            </a:r>
            <a:r>
              <a:rPr lang="zh-CN" altLang="zh-CN" b="1" dirty="0"/>
              <a:t>一个地方处理错误。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8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现在的问题是“用户输入不合法”这个条件怎么定义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 smtClean="0"/>
              <a:t>当然</a:t>
            </a:r>
            <a:r>
              <a:rPr lang="zh-CN" altLang="zh-CN" b="1" dirty="0"/>
              <a:t>，对于这个简单的要求，可以使用</a:t>
            </a:r>
            <a:r>
              <a:rPr lang="zh-CN" altLang="zh-CN" b="1" dirty="0" smtClean="0"/>
              <a:t>正则表达式</a:t>
            </a:r>
            <a:r>
              <a:rPr lang="zh-CN" altLang="zh-CN" b="1" dirty="0"/>
              <a:t>对用户输入进行匹配，当用户输入与正则表达式不匹配时即可判断“用户输入不合法”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但对于更</a:t>
            </a:r>
            <a:r>
              <a:rPr lang="zh-CN" altLang="zh-CN" b="1" dirty="0"/>
              <a:t>复杂的情形呢</a:t>
            </a:r>
            <a:r>
              <a:rPr lang="zh-CN" altLang="zh-CN" b="1" dirty="0" smtClean="0"/>
              <a:t>？恐怕</a:t>
            </a:r>
            <a:r>
              <a:rPr lang="zh-CN" altLang="zh-CN" b="1" dirty="0"/>
              <a:t>就没有这么简单了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使用</a:t>
            </a:r>
            <a:r>
              <a:rPr lang="en-US" altLang="zh-CN" b="1" dirty="0"/>
              <a:t>Java</a:t>
            </a:r>
            <a:r>
              <a:rPr lang="zh-CN" altLang="zh-CN" b="1" dirty="0"/>
              <a:t>的异常处理机制就可解决这个问题。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083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sz="3600" b="1" dirty="0"/>
              <a:t>异常处理</a:t>
            </a:r>
            <a:r>
              <a:rPr lang="zh-CN" altLang="zh-CN" sz="3600" b="1" dirty="0" smtClean="0"/>
              <a:t>机制</a:t>
            </a:r>
            <a:endParaRPr lang="en-US" altLang="zh-CN" sz="3600" b="1" dirty="0" smtClean="0"/>
          </a:p>
          <a:p>
            <a:pPr marL="0" indent="0" algn="just">
              <a:buNone/>
            </a:pPr>
            <a:r>
              <a:rPr lang="en-US" altLang="zh-CN" b="1" dirty="0"/>
              <a:t>Java</a:t>
            </a:r>
            <a:r>
              <a:rPr lang="zh-CN" altLang="zh-CN" b="1" dirty="0"/>
              <a:t>的异常处理机制可以让程序具有极好的容错性，让程序更加健壮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algn="just"/>
            <a:r>
              <a:rPr lang="zh-CN" altLang="zh-CN" b="1" dirty="0" smtClean="0"/>
              <a:t>当</a:t>
            </a:r>
            <a:r>
              <a:rPr lang="zh-CN" altLang="zh-CN" b="1" dirty="0"/>
              <a:t>程序运行出现意外情形时</a:t>
            </a:r>
            <a:r>
              <a:rPr lang="zh-CN" altLang="zh-CN" b="1" dirty="0" smtClean="0"/>
              <a:t>，系统</a:t>
            </a:r>
            <a:r>
              <a:rPr lang="zh-CN" altLang="zh-CN" b="1" dirty="0"/>
              <a:t>会自动生成一个</a:t>
            </a:r>
            <a:r>
              <a:rPr lang="en-US" altLang="zh-CN" b="1" dirty="0"/>
              <a:t>Exception</a:t>
            </a:r>
            <a:r>
              <a:rPr lang="zh-CN" altLang="zh-CN" b="1" dirty="0"/>
              <a:t>对象来通知程序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 algn="just"/>
            <a:r>
              <a:rPr lang="zh-CN" altLang="zh-CN" b="1" dirty="0" smtClean="0"/>
              <a:t>从而</a:t>
            </a:r>
            <a:r>
              <a:rPr lang="zh-CN" altLang="zh-CN" b="1" dirty="0"/>
              <a:t>实现将“业务功能实现代码”和“错误处理代码” 分离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 marL="0" indent="0" algn="just">
              <a:buNone/>
            </a:pPr>
            <a:r>
              <a:rPr lang="zh-CN" altLang="zh-CN" b="1" dirty="0" smtClean="0"/>
              <a:t>提供</a:t>
            </a:r>
            <a:r>
              <a:rPr lang="zh-CN" altLang="zh-CN" b="1" dirty="0"/>
              <a:t>更好的可读性。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3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sz="3600" b="1" dirty="0"/>
              <a:t>使用</a:t>
            </a:r>
            <a:r>
              <a:rPr lang="en-US" altLang="zh-CN" sz="3600" b="1" dirty="0"/>
              <a:t>try</a:t>
            </a:r>
            <a:r>
              <a:rPr lang="zh-CN" altLang="zh-CN" sz="3600" b="1" dirty="0"/>
              <a:t>…</a:t>
            </a:r>
            <a:r>
              <a:rPr lang="en-US" altLang="zh-CN" sz="3600" b="1" dirty="0"/>
              <a:t>catch</a:t>
            </a:r>
            <a:r>
              <a:rPr lang="zh-CN" altLang="zh-CN" sz="3600" b="1" dirty="0"/>
              <a:t>捕获</a:t>
            </a:r>
            <a:r>
              <a:rPr lang="zh-CN" altLang="zh-CN" sz="3600" b="1" dirty="0" smtClean="0"/>
              <a:t>异常</a:t>
            </a:r>
            <a:endParaRPr lang="en-US" altLang="zh-CN" sz="3600" b="1" dirty="0" smtClean="0"/>
          </a:p>
          <a:p>
            <a:r>
              <a:rPr lang="zh-CN" altLang="zh-CN" b="1" dirty="0"/>
              <a:t>希望有一种非常强大的“</a:t>
            </a:r>
            <a:r>
              <a:rPr lang="en-US" altLang="zh-CN" b="1" dirty="0"/>
              <a:t>if</a:t>
            </a:r>
            <a:r>
              <a:rPr lang="zh-CN" altLang="zh-CN" b="1" dirty="0"/>
              <a:t>块”，可以表示所有的错误情况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让</a:t>
            </a:r>
            <a:r>
              <a:rPr lang="zh-CN" altLang="zh-CN" b="1" dirty="0"/>
              <a:t>程序可以一次处理所有的错误，也就是希望将错误集中处理。</a:t>
            </a:r>
          </a:p>
          <a:p>
            <a:r>
              <a:rPr lang="zh-CN" altLang="zh-CN" b="1" dirty="0"/>
              <a:t>出于这种考虑，此处试图把“错误处理代码”从“业务实现代码”中分离出来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将</a:t>
            </a:r>
            <a:r>
              <a:rPr lang="zh-CN" altLang="zh-CN" b="1" dirty="0"/>
              <a:t>上面最后一段</a:t>
            </a:r>
            <a:r>
              <a:rPr lang="zh-CN" altLang="zh-CN" b="1" dirty="0" smtClean="0"/>
              <a:t>伪码</a:t>
            </a:r>
            <a:r>
              <a:rPr lang="zh-CN" altLang="zh-CN" b="1" dirty="0"/>
              <a:t>改为如下所示伪码。</a:t>
            </a:r>
          </a:p>
          <a:p>
            <a:pPr marL="0" indent="0" algn="just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16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82390" y="735980"/>
            <a:ext cx="7861610" cy="61220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if (</a:t>
            </a:r>
            <a:r>
              <a:rPr lang="zh-CN" altLang="zh-CN" b="1" dirty="0"/>
              <a:t>一切正常）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//</a:t>
            </a:r>
            <a:r>
              <a:rPr lang="zh-CN" altLang="zh-CN" b="1" dirty="0"/>
              <a:t>业务实现代码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…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else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alert</a:t>
            </a:r>
            <a:r>
              <a:rPr lang="zh-CN" altLang="zh-CN" b="1" dirty="0"/>
              <a:t>输入不合法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goto</a:t>
            </a:r>
            <a:r>
              <a:rPr lang="en-US" altLang="zh-CN" b="1" dirty="0" smtClean="0"/>
              <a:t> </a:t>
            </a:r>
            <a:r>
              <a:rPr lang="en-US" altLang="zh-CN" b="1" dirty="0"/>
              <a:t>retry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8517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上面代码中的“</a:t>
            </a:r>
            <a:r>
              <a:rPr lang="en-US" altLang="zh-CN" b="1" dirty="0"/>
              <a:t>if</a:t>
            </a:r>
            <a:r>
              <a:rPr lang="zh-CN" altLang="zh-CN" b="1" dirty="0"/>
              <a:t>块”依然不可</a:t>
            </a:r>
            <a:r>
              <a:rPr lang="zh-CN" altLang="zh-CN" b="1" dirty="0" smtClean="0"/>
              <a:t>表示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一切</a:t>
            </a:r>
            <a:r>
              <a:rPr lang="zh-CN" altLang="zh-CN" b="1" dirty="0"/>
              <a:t>正常是很抽象的，无法转换为计算机可识别的代码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在这种</a:t>
            </a:r>
            <a:r>
              <a:rPr lang="zh-CN" altLang="zh-CN" b="1" dirty="0"/>
              <a:t>情形下，</a:t>
            </a:r>
            <a:r>
              <a:rPr lang="en-US" altLang="zh-CN" b="1" dirty="0"/>
              <a:t>Java</a:t>
            </a:r>
            <a:r>
              <a:rPr lang="zh-CN" altLang="zh-CN" b="1" dirty="0"/>
              <a:t>提出了一种假设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如果</a:t>
            </a:r>
            <a:r>
              <a:rPr lang="zh-CN" altLang="zh-CN" b="1" dirty="0"/>
              <a:t>程序可以顺利完成，那就“一切正常”，把系统的业务实现</a:t>
            </a:r>
            <a:r>
              <a:rPr lang="zh-CN" altLang="zh-CN" b="1" dirty="0" smtClean="0"/>
              <a:t>代码放</a:t>
            </a:r>
            <a:r>
              <a:rPr lang="zh-CN" altLang="zh-CN" b="1" dirty="0"/>
              <a:t>在</a:t>
            </a:r>
            <a:r>
              <a:rPr lang="en-US" altLang="zh-CN" b="1" dirty="0"/>
              <a:t>try</a:t>
            </a:r>
            <a:r>
              <a:rPr lang="zh-CN" altLang="zh-CN" b="1" dirty="0"/>
              <a:t>块中定义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所有</a:t>
            </a:r>
            <a:r>
              <a:rPr lang="zh-CN" altLang="zh-CN" b="1" dirty="0"/>
              <a:t>的异常处理逻辑放在</a:t>
            </a:r>
            <a:r>
              <a:rPr lang="en-US" altLang="zh-CN" b="1" dirty="0"/>
              <a:t>catch</a:t>
            </a:r>
            <a:r>
              <a:rPr lang="zh-CN" altLang="zh-CN" b="1" dirty="0"/>
              <a:t>块中进行处理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下面</a:t>
            </a:r>
            <a:r>
              <a:rPr lang="zh-CN" altLang="zh-CN" b="1" dirty="0"/>
              <a:t>是</a:t>
            </a:r>
            <a:r>
              <a:rPr lang="en-US" altLang="zh-CN" b="1" dirty="0"/>
              <a:t>Java</a:t>
            </a:r>
            <a:r>
              <a:rPr lang="zh-CN" altLang="zh-CN" b="1" dirty="0"/>
              <a:t>异常处理机制的语法结构。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517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50380" y="613316"/>
            <a:ext cx="7493620" cy="624468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try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//</a:t>
            </a:r>
            <a:r>
              <a:rPr lang="zh-CN" altLang="zh-CN" b="1" dirty="0"/>
              <a:t>业务实现代码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…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catch (Exception e)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alert</a:t>
            </a:r>
            <a:r>
              <a:rPr lang="zh-CN" altLang="zh-CN" b="1" dirty="0"/>
              <a:t>输入不合法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goto</a:t>
            </a:r>
            <a:r>
              <a:rPr lang="en-US" altLang="zh-CN" b="1" dirty="0" smtClean="0"/>
              <a:t> </a:t>
            </a:r>
            <a:r>
              <a:rPr lang="en-US" altLang="zh-CN" b="1" dirty="0"/>
              <a:t>retry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519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如果执行</a:t>
            </a:r>
            <a:r>
              <a:rPr lang="en-US" altLang="zh-CN" b="1" dirty="0"/>
              <a:t>try</a:t>
            </a:r>
            <a:r>
              <a:rPr lang="zh-CN" altLang="zh-CN" b="1" dirty="0"/>
              <a:t>块里的业务逻辑代码时出现异常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系统</a:t>
            </a:r>
            <a:r>
              <a:rPr lang="zh-CN" altLang="zh-CN" b="1" dirty="0"/>
              <a:t>自动生成一个</a:t>
            </a:r>
            <a:r>
              <a:rPr lang="zh-CN" altLang="zh-CN" b="1" dirty="0">
                <a:solidFill>
                  <a:srgbClr val="FF0000"/>
                </a:solidFill>
              </a:rPr>
              <a:t>异常对象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该</a:t>
            </a:r>
            <a:r>
              <a:rPr lang="zh-CN" altLang="zh-CN" b="1" dirty="0"/>
              <a:t>异常对象被提交给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Java</a:t>
            </a:r>
            <a:r>
              <a:rPr lang="zh-CN" altLang="zh-CN" b="1" dirty="0">
                <a:solidFill>
                  <a:srgbClr val="FF0000"/>
                </a:solidFill>
              </a:rPr>
              <a:t>运行时环境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这个</a:t>
            </a:r>
            <a:r>
              <a:rPr lang="zh-CN" altLang="zh-CN" b="1" dirty="0"/>
              <a:t>过程被称为</a:t>
            </a:r>
            <a:r>
              <a:rPr lang="zh-CN" altLang="zh-CN" b="1" dirty="0">
                <a:solidFill>
                  <a:srgbClr val="FF0000"/>
                </a:solidFill>
              </a:rPr>
              <a:t>抛出（</a:t>
            </a:r>
            <a:r>
              <a:rPr lang="en-US" altLang="zh-CN" b="1" dirty="0">
                <a:solidFill>
                  <a:srgbClr val="FF0000"/>
                </a:solidFill>
              </a:rPr>
              <a:t>throw)</a:t>
            </a:r>
            <a:r>
              <a:rPr lang="zh-CN" altLang="zh-CN" b="1" dirty="0">
                <a:solidFill>
                  <a:srgbClr val="FF0000"/>
                </a:solidFill>
              </a:rPr>
              <a:t>异常</a:t>
            </a:r>
            <a:r>
              <a:rPr lang="zh-CN" altLang="zh-CN" b="1" dirty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987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没有人能保证自己写的程序永远不会出错</a:t>
            </a:r>
            <a:r>
              <a:rPr lang="zh-CN" altLang="zh-CN" b="1" dirty="0" smtClean="0"/>
              <a:t>！</a:t>
            </a:r>
            <a:endParaRPr lang="en-US" altLang="zh-CN" b="1" dirty="0" smtClean="0"/>
          </a:p>
          <a:p>
            <a:r>
              <a:rPr lang="zh-CN" altLang="zh-CN" b="1" dirty="0" smtClean="0"/>
              <a:t>就算</a:t>
            </a:r>
            <a:r>
              <a:rPr lang="zh-CN" altLang="zh-CN" b="1" dirty="0"/>
              <a:t>程序</a:t>
            </a:r>
            <a:r>
              <a:rPr lang="zh-CN" altLang="zh-CN" b="1" dirty="0" smtClean="0"/>
              <a:t>没有</a:t>
            </a:r>
            <a:r>
              <a:rPr lang="zh-CN" altLang="zh-CN" b="1" dirty="0"/>
              <a:t>错误，你能保证用户总是按你的意愿来输入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 smtClean="0"/>
              <a:t>就算</a:t>
            </a:r>
            <a:r>
              <a:rPr lang="zh-CN" altLang="zh-CN" b="1" dirty="0"/>
              <a:t>用户都是非常</a:t>
            </a:r>
            <a:r>
              <a:rPr lang="zh-CN" altLang="zh-CN" b="1" dirty="0" smtClean="0"/>
              <a:t>“聪明而且配合”的</a:t>
            </a:r>
            <a:r>
              <a:rPr lang="zh-CN" altLang="zh-CN" b="1" dirty="0"/>
              <a:t>，你能保证</a:t>
            </a:r>
            <a:r>
              <a:rPr lang="zh-CN" altLang="zh-CN" b="1" dirty="0" smtClean="0"/>
              <a:t>运行该</a:t>
            </a:r>
            <a:r>
              <a:rPr lang="zh-CN" altLang="zh-CN" b="1" dirty="0"/>
              <a:t>程序的操作系统永远稳定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 smtClean="0"/>
              <a:t>你</a:t>
            </a:r>
            <a:r>
              <a:rPr lang="zh-CN" altLang="zh-CN" b="1" dirty="0"/>
              <a:t>能保证运行该程序的硬件不会突然坏掉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 smtClean="0"/>
              <a:t>你</a:t>
            </a:r>
            <a:r>
              <a:rPr lang="zh-CN" altLang="zh-CN" b="1" dirty="0"/>
              <a:t>能保证网络永远</a:t>
            </a:r>
            <a:r>
              <a:rPr lang="zh-CN" altLang="zh-CN" b="1" dirty="0" smtClean="0"/>
              <a:t>通畅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 smtClean="0"/>
              <a:t>……</a:t>
            </a:r>
            <a:endParaRPr lang="en-US" altLang="zh-CN" b="1" dirty="0" smtClean="0"/>
          </a:p>
          <a:p>
            <a:r>
              <a:rPr lang="zh-CN" altLang="zh-CN" b="1" dirty="0" smtClean="0"/>
              <a:t>太</a:t>
            </a:r>
            <a:r>
              <a:rPr lang="zh-CN" altLang="zh-CN" b="1" dirty="0"/>
              <a:t>多你无法保证的情况了</a:t>
            </a:r>
            <a:r>
              <a:rPr lang="zh-CN" altLang="zh-CN" b="1" dirty="0" smtClean="0"/>
              <a:t>！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8362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当</a:t>
            </a:r>
            <a:r>
              <a:rPr lang="en-US" altLang="zh-CN" b="1" dirty="0"/>
              <a:t>Java</a:t>
            </a:r>
            <a:r>
              <a:rPr lang="zh-CN" altLang="zh-CN" b="1" dirty="0"/>
              <a:t>运行时环境收到异常对象时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会</a:t>
            </a:r>
            <a:r>
              <a:rPr lang="zh-CN" altLang="zh-CN" b="1" dirty="0"/>
              <a:t>寻找能处理该异常对象的</a:t>
            </a:r>
            <a:r>
              <a:rPr lang="en-US" altLang="zh-CN" b="1" dirty="0"/>
              <a:t>catch</a:t>
            </a:r>
            <a:r>
              <a:rPr lang="zh-CN" altLang="zh-CN" b="1" dirty="0"/>
              <a:t>块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如果</a:t>
            </a:r>
            <a:r>
              <a:rPr lang="zh-CN" altLang="zh-CN" b="1" dirty="0"/>
              <a:t>找到合适的</a:t>
            </a:r>
            <a:r>
              <a:rPr lang="en-US" altLang="zh-CN" b="1" dirty="0"/>
              <a:t>catch </a:t>
            </a:r>
            <a:r>
              <a:rPr lang="zh-CN" altLang="zh-CN" b="1" dirty="0"/>
              <a:t>块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则</a:t>
            </a:r>
            <a:r>
              <a:rPr lang="zh-CN" altLang="zh-CN" b="1" dirty="0"/>
              <a:t>把该异常对象交给该</a:t>
            </a:r>
            <a:r>
              <a:rPr lang="en-US" altLang="zh-CN" b="1" dirty="0"/>
              <a:t>catch</a:t>
            </a:r>
            <a:r>
              <a:rPr lang="zh-CN" altLang="zh-CN" b="1" dirty="0"/>
              <a:t>块处理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这个</a:t>
            </a:r>
            <a:r>
              <a:rPr lang="zh-CN" altLang="zh-CN" b="1" dirty="0"/>
              <a:t>过程被称为捕获（</a:t>
            </a:r>
            <a:r>
              <a:rPr lang="en-US" altLang="zh-CN" b="1" dirty="0"/>
              <a:t>catch)</a:t>
            </a:r>
            <a:r>
              <a:rPr lang="zh-CN" altLang="zh-CN" b="1" dirty="0"/>
              <a:t>异常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r>
              <a:rPr lang="zh-CN" altLang="zh-CN" b="1" dirty="0" smtClean="0"/>
              <a:t>如果</a:t>
            </a:r>
            <a:r>
              <a:rPr lang="en-US" altLang="zh-CN" b="1" dirty="0"/>
              <a:t>Java</a:t>
            </a:r>
            <a:r>
              <a:rPr lang="zh-CN" altLang="zh-CN" b="1" dirty="0"/>
              <a:t>运行时环境</a:t>
            </a:r>
            <a:r>
              <a:rPr lang="zh-CN" altLang="zh-CN" b="1" dirty="0" smtClean="0"/>
              <a:t>找不到</a:t>
            </a:r>
            <a:r>
              <a:rPr lang="zh-CN" altLang="zh-CN" b="1" dirty="0"/>
              <a:t>捕获异常的</a:t>
            </a:r>
            <a:r>
              <a:rPr lang="en-US" altLang="zh-CN" b="1" dirty="0"/>
              <a:t>catch</a:t>
            </a:r>
            <a:r>
              <a:rPr lang="zh-CN" altLang="zh-CN" b="1" dirty="0"/>
              <a:t>块，则运行时环境终止，</a:t>
            </a:r>
            <a:r>
              <a:rPr lang="en-US" altLang="zh-CN" b="1" dirty="0"/>
              <a:t>Java</a:t>
            </a:r>
            <a:r>
              <a:rPr lang="zh-CN" altLang="zh-CN" b="1" dirty="0"/>
              <a:t>程序也将退出。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159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下面使用</a:t>
            </a:r>
            <a:r>
              <a:rPr lang="zh-CN" altLang="zh-CN" b="1" dirty="0">
                <a:solidFill>
                  <a:srgbClr val="FF0000"/>
                </a:solidFill>
              </a:rPr>
              <a:t>异常处理机制</a:t>
            </a:r>
            <a:r>
              <a:rPr lang="zh-CN" altLang="zh-CN" b="1" dirty="0"/>
              <a:t>来写五子棋游戏中用户下棋部分的代码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Gobang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{</a:t>
            </a:r>
          </a:p>
          <a:p>
            <a:pPr marL="0" indent="0">
              <a:buNone/>
            </a:pPr>
            <a:r>
              <a:rPr lang="en-US" altLang="zh-CN" b="1" dirty="0" smtClean="0"/>
              <a:t>	// </a:t>
            </a:r>
            <a:r>
              <a:rPr lang="zh-CN" altLang="en-US" b="1" dirty="0" smtClean="0"/>
              <a:t>定义一个二维数组来充当棋盘</a:t>
            </a:r>
          </a:p>
          <a:p>
            <a:pPr marL="0" indent="0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private String[][] board;</a:t>
            </a:r>
          </a:p>
          <a:p>
            <a:pPr marL="0" indent="0">
              <a:buNone/>
            </a:pPr>
            <a:r>
              <a:rPr lang="en-US" altLang="zh-CN" b="1" dirty="0" smtClean="0"/>
              <a:t>	// </a:t>
            </a:r>
            <a:r>
              <a:rPr lang="zh-CN" altLang="en-US" b="1" dirty="0" smtClean="0"/>
              <a:t>定义棋盘的大小</a:t>
            </a:r>
          </a:p>
          <a:p>
            <a:pPr marL="0" indent="0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private static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BOARD_SIZE = 15;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698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initBoard</a:t>
            </a:r>
            <a:r>
              <a:rPr lang="en-US" altLang="zh-CN" b="1" dirty="0"/>
              <a:t>()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初始化棋盘数组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</a:t>
            </a:r>
            <a:r>
              <a:rPr lang="en-US" altLang="zh-CN" sz="2800" b="1" dirty="0"/>
              <a:t>board = </a:t>
            </a:r>
            <a:r>
              <a:rPr lang="en-US" altLang="zh-CN" sz="2800" b="1" dirty="0" smtClean="0"/>
              <a:t>new String[BOARD_SIZE</a:t>
            </a:r>
            <a:r>
              <a:rPr lang="en-US" altLang="zh-CN" sz="2800" b="1" dirty="0"/>
              <a:t>][BOARD_SIZE];</a:t>
            </a:r>
            <a:endParaRPr lang="zh-CN" altLang="zh-CN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把每个元素赋为</a:t>
            </a:r>
            <a:r>
              <a:rPr lang="en-US" altLang="zh-CN" b="1" dirty="0">
                <a:solidFill>
                  <a:srgbClr val="00B050"/>
                </a:solidFill>
              </a:rPr>
              <a:t>"</a:t>
            </a:r>
            <a:r>
              <a:rPr lang="zh-CN" altLang="zh-CN" b="1" dirty="0">
                <a:solidFill>
                  <a:srgbClr val="00B050"/>
                </a:solidFill>
              </a:rPr>
              <a:t>╋</a:t>
            </a:r>
            <a:r>
              <a:rPr lang="en-US" altLang="zh-CN" b="1" dirty="0">
                <a:solidFill>
                  <a:srgbClr val="00B050"/>
                </a:solidFill>
              </a:rPr>
              <a:t>"</a:t>
            </a:r>
            <a:r>
              <a:rPr lang="zh-CN" altLang="zh-CN" b="1" dirty="0">
                <a:solidFill>
                  <a:srgbClr val="00B050"/>
                </a:solidFill>
              </a:rPr>
              <a:t>，用于在控制台画出棋盘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 ; </a:t>
            </a:r>
            <a:r>
              <a:rPr lang="en-US" altLang="zh-CN" b="1" dirty="0" err="1"/>
              <a:t>i</a:t>
            </a:r>
            <a:r>
              <a:rPr lang="en-US" altLang="zh-CN" b="1" dirty="0"/>
              <a:t> &lt; BOARD_SIZE 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	for ( </a:t>
            </a:r>
            <a:r>
              <a:rPr lang="en-US" altLang="zh-CN" b="1" dirty="0" err="1"/>
              <a:t>int</a:t>
            </a:r>
            <a:r>
              <a:rPr lang="en-US" altLang="zh-CN" b="1" dirty="0"/>
              <a:t> j = 0 ; j &lt; BOARD_SIZE ; j++)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	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		board[</a:t>
            </a:r>
            <a:r>
              <a:rPr lang="en-US" altLang="zh-CN" b="1" dirty="0" err="1"/>
              <a:t>i</a:t>
            </a:r>
            <a:r>
              <a:rPr lang="en-US" altLang="zh-CN" b="1" dirty="0"/>
              <a:t>][j] = "</a:t>
            </a:r>
            <a:r>
              <a:rPr lang="zh-CN" altLang="zh-CN" b="1" dirty="0"/>
              <a:t>╋</a:t>
            </a:r>
            <a:r>
              <a:rPr lang="en-US" altLang="zh-CN" b="1" dirty="0"/>
              <a:t>";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	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8733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在控制台输出棋盘的方法</a:t>
            </a:r>
          </a:p>
          <a:p>
            <a:pPr>
              <a:spcBef>
                <a:spcPts val="0"/>
              </a:spcBef>
            </a:pPr>
            <a:r>
              <a:rPr lang="en-US" altLang="zh-CN" b="1" dirty="0"/>
              <a:t>	public void </a:t>
            </a:r>
            <a:r>
              <a:rPr lang="en-US" altLang="zh-CN" b="1" dirty="0" err="1"/>
              <a:t>printBoard</a:t>
            </a:r>
            <a:r>
              <a:rPr lang="en-US" altLang="zh-CN" b="1" dirty="0"/>
              <a:t>()</a:t>
            </a:r>
            <a:endParaRPr lang="zh-CN" altLang="zh-CN" b="1" dirty="0"/>
          </a:p>
          <a:p>
            <a:pPr>
              <a:spcBef>
                <a:spcPts val="0"/>
              </a:spcBef>
            </a:pPr>
            <a:r>
              <a:rPr lang="en-US" altLang="zh-CN" b="1" dirty="0"/>
              <a:t>	{</a:t>
            </a:r>
            <a:endParaRPr lang="zh-CN" altLang="zh-CN" b="1" dirty="0"/>
          </a:p>
          <a:p>
            <a:pPr>
              <a:spcBef>
                <a:spcPts val="0"/>
              </a:spcBef>
            </a:pPr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打印每个数组元素</a:t>
            </a:r>
          </a:p>
          <a:p>
            <a:pPr>
              <a:spcBef>
                <a:spcPts val="0"/>
              </a:spcBef>
            </a:pPr>
            <a:r>
              <a:rPr lang="en-US" altLang="zh-CN" b="1" dirty="0"/>
              <a:t>		for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 = 0 ; </a:t>
            </a:r>
            <a:r>
              <a:rPr lang="en-US" altLang="zh-CN" b="1" dirty="0" err="1"/>
              <a:t>i</a:t>
            </a:r>
            <a:r>
              <a:rPr lang="en-US" altLang="zh-CN" b="1" dirty="0"/>
              <a:t> &lt; BOARD_SIZE 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  <a:endParaRPr lang="zh-CN" altLang="zh-CN" b="1" dirty="0"/>
          </a:p>
          <a:p>
            <a:pPr>
              <a:spcBef>
                <a:spcPts val="0"/>
              </a:spcBef>
            </a:pPr>
            <a:r>
              <a:rPr lang="en-US" altLang="zh-CN" b="1" dirty="0"/>
              <a:t>		{</a:t>
            </a:r>
            <a:endParaRPr lang="zh-CN" altLang="zh-CN" b="1" dirty="0"/>
          </a:p>
          <a:p>
            <a:pPr>
              <a:spcBef>
                <a:spcPts val="0"/>
              </a:spcBef>
            </a:pPr>
            <a:r>
              <a:rPr lang="en-US" altLang="zh-CN" b="1" dirty="0"/>
              <a:t>			for ( </a:t>
            </a:r>
            <a:r>
              <a:rPr lang="en-US" altLang="zh-CN" b="1" dirty="0" err="1"/>
              <a:t>int</a:t>
            </a:r>
            <a:r>
              <a:rPr lang="en-US" altLang="zh-CN" b="1" dirty="0"/>
              <a:t> j = 0 ; j &lt; BOARD_SIZE ; j++)</a:t>
            </a:r>
            <a:endParaRPr lang="zh-CN" altLang="zh-CN" b="1" dirty="0"/>
          </a:p>
          <a:p>
            <a:pPr>
              <a:spcBef>
                <a:spcPts val="0"/>
              </a:spcBef>
            </a:pPr>
            <a:r>
              <a:rPr lang="en-US" altLang="zh-CN" b="1" dirty="0"/>
              <a:t>			{</a:t>
            </a:r>
            <a:endParaRPr lang="zh-CN" altLang="zh-CN" b="1" dirty="0"/>
          </a:p>
          <a:p>
            <a:pPr>
              <a:spcBef>
                <a:spcPts val="0"/>
              </a:spcBef>
            </a:pPr>
            <a:r>
              <a:rPr lang="en-US" altLang="zh-CN" b="1" dirty="0"/>
              <a:t>				</a:t>
            </a: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打印数组元素后不换行</a:t>
            </a:r>
          </a:p>
          <a:p>
            <a:pPr>
              <a:spcBef>
                <a:spcPts val="0"/>
              </a:spcBef>
            </a:pPr>
            <a:r>
              <a:rPr lang="en-US" altLang="zh-CN" b="1" dirty="0"/>
              <a:t>				</a:t>
            </a:r>
            <a:r>
              <a:rPr lang="en-US" altLang="zh-CN" b="1" dirty="0" err="1"/>
              <a:t>System.out.print</a:t>
            </a:r>
            <a:r>
              <a:rPr lang="en-US" altLang="zh-CN" b="1" dirty="0"/>
              <a:t>(board[</a:t>
            </a:r>
            <a:r>
              <a:rPr lang="en-US" altLang="zh-CN" b="1" dirty="0" err="1"/>
              <a:t>i</a:t>
            </a:r>
            <a:r>
              <a:rPr lang="en-US" altLang="zh-CN" b="1" dirty="0"/>
              <a:t>][j]);</a:t>
            </a:r>
            <a:endParaRPr lang="zh-CN" altLang="zh-CN" b="1" dirty="0"/>
          </a:p>
          <a:p>
            <a:pPr>
              <a:spcBef>
                <a:spcPts val="0"/>
              </a:spcBef>
            </a:pPr>
            <a:r>
              <a:rPr lang="en-US" altLang="zh-CN" b="1" dirty="0"/>
              <a:t>			}</a:t>
            </a:r>
            <a:endParaRPr lang="zh-CN" altLang="zh-CN" b="1" dirty="0"/>
          </a:p>
          <a:p>
            <a:pPr>
              <a:spcBef>
                <a:spcPts val="0"/>
              </a:spcBef>
            </a:pPr>
            <a:r>
              <a:rPr lang="en-US" altLang="zh-CN" b="1" dirty="0"/>
              <a:t>		</a:t>
            </a:r>
            <a:r>
              <a:rPr lang="en-US" altLang="zh-CN" b="1" dirty="0" smtClean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每打印完一行数组元素后输出一个换行符</a:t>
            </a:r>
          </a:p>
          <a:p>
            <a:pPr>
              <a:spcBef>
                <a:spcPts val="0"/>
              </a:spcBef>
            </a:pPr>
            <a:r>
              <a:rPr lang="en-US" altLang="zh-CN" b="1" dirty="0"/>
              <a:t>			</a:t>
            </a:r>
            <a:r>
              <a:rPr lang="en-US" altLang="zh-CN" b="1" dirty="0" err="1"/>
              <a:t>System.out.print</a:t>
            </a:r>
            <a:r>
              <a:rPr lang="en-US" altLang="zh-CN" b="1" dirty="0"/>
              <a:t>("\n");</a:t>
            </a:r>
            <a:endParaRPr lang="zh-CN" altLang="zh-CN" b="1" dirty="0"/>
          </a:p>
          <a:p>
            <a:pPr>
              <a:spcBef>
                <a:spcPts val="0"/>
              </a:spcBef>
            </a:pPr>
            <a:r>
              <a:rPr lang="en-US" altLang="zh-CN" b="1" dirty="0"/>
              <a:t>		}</a:t>
            </a:r>
            <a:endParaRPr lang="zh-CN" altLang="zh-CN" b="1" dirty="0"/>
          </a:p>
          <a:p>
            <a:pPr>
              <a:spcBef>
                <a:spcPts val="0"/>
              </a:spcBef>
            </a:pPr>
            <a:r>
              <a:rPr lang="en-US" altLang="zh-CN" b="1" dirty="0"/>
              <a:t>	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4967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这是用于获取键盘输入的方法</a:t>
            </a:r>
          </a:p>
          <a:p>
            <a:pPr marL="0" indent="0">
              <a:buNone/>
            </a:pPr>
            <a:r>
              <a:rPr lang="en-US" altLang="zh-CN" b="1" dirty="0"/>
              <a:t>		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 </a:t>
            </a:r>
            <a:r>
              <a:rPr lang="en-US" altLang="zh-CN" b="1" dirty="0" err="1"/>
              <a:t>br</a:t>
            </a:r>
            <a:r>
              <a:rPr lang="en-US" altLang="zh-CN" b="1" dirty="0"/>
              <a:t> = new </a:t>
            </a:r>
            <a:r>
              <a:rPr lang="en-US" altLang="zh-CN" b="1" dirty="0" err="1"/>
              <a:t>BufferedReader</a:t>
            </a:r>
            <a:r>
              <a:rPr lang="en-US" altLang="zh-CN" b="1" dirty="0"/>
              <a:t>(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	</a:t>
            </a:r>
            <a:r>
              <a:rPr lang="en-US" altLang="zh-CN" b="1" dirty="0" smtClean="0"/>
              <a:t>new </a:t>
            </a:r>
            <a:r>
              <a:rPr lang="en-US" altLang="zh-CN" b="1" dirty="0" err="1"/>
              <a:t>InputStreamReader</a:t>
            </a:r>
            <a:r>
              <a:rPr lang="en-US" altLang="zh-CN" b="1" dirty="0"/>
              <a:t>(System.in));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	String </a:t>
            </a:r>
            <a:r>
              <a:rPr lang="en-US" altLang="zh-CN" b="1" dirty="0" err="1"/>
              <a:t>inputStr</a:t>
            </a:r>
            <a:r>
              <a:rPr lang="en-US" altLang="zh-CN" b="1" dirty="0"/>
              <a:t> = null;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B050"/>
                </a:solidFill>
              </a:rPr>
              <a:t>// </a:t>
            </a:r>
            <a:r>
              <a:rPr lang="en-US" altLang="zh-CN" b="1" dirty="0" err="1">
                <a:solidFill>
                  <a:srgbClr val="00B050"/>
                </a:solidFill>
              </a:rPr>
              <a:t>br.readLine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  <a:r>
              <a:rPr lang="zh-CN" altLang="zh-CN" b="1" dirty="0">
                <a:solidFill>
                  <a:srgbClr val="00B050"/>
                </a:solidFill>
              </a:rPr>
              <a:t>：每当在键盘上输入一行内容按</a:t>
            </a:r>
            <a:r>
              <a:rPr lang="zh-CN" altLang="zh-CN" b="1" dirty="0" smtClean="0">
                <a:solidFill>
                  <a:srgbClr val="00B050"/>
                </a:solidFill>
              </a:rPr>
              <a:t>回</a:t>
            </a:r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zh-CN" b="1" dirty="0" smtClean="0">
                <a:solidFill>
                  <a:srgbClr val="00B050"/>
                </a:solidFill>
              </a:rPr>
              <a:t>车，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zh-CN" altLang="zh-CN" b="1" dirty="0">
                <a:solidFill>
                  <a:srgbClr val="00B050"/>
                </a:solidFill>
              </a:rPr>
              <a:t>用户刚刚输入的内容将被</a:t>
            </a:r>
            <a:r>
              <a:rPr lang="en-US" altLang="zh-CN" b="1" dirty="0" err="1">
                <a:solidFill>
                  <a:srgbClr val="00B050"/>
                </a:solidFill>
              </a:rPr>
              <a:t>br</a:t>
            </a:r>
            <a:r>
              <a:rPr lang="zh-CN" altLang="zh-CN" b="1" dirty="0">
                <a:solidFill>
                  <a:srgbClr val="00B050"/>
                </a:solidFill>
              </a:rPr>
              <a:t>读取到。</a:t>
            </a:r>
          </a:p>
          <a:p>
            <a:pPr marL="0" indent="0">
              <a:buNone/>
            </a:pPr>
            <a:r>
              <a:rPr lang="en-US" altLang="zh-CN" b="1" dirty="0"/>
              <a:t>		while ((</a:t>
            </a:r>
            <a:r>
              <a:rPr lang="en-US" altLang="zh-CN" b="1" dirty="0" err="1"/>
              <a:t>inputStr</a:t>
            </a:r>
            <a:r>
              <a:rPr lang="en-US" altLang="zh-CN" b="1" dirty="0"/>
              <a:t> = </a:t>
            </a:r>
            <a:r>
              <a:rPr lang="en-US" altLang="zh-CN" b="1" dirty="0" err="1"/>
              <a:t>br.readLine</a:t>
            </a:r>
            <a:r>
              <a:rPr lang="en-US" altLang="zh-CN" b="1" dirty="0"/>
              <a:t>()) != null)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	{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9179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try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000" b="1" dirty="0" smtClean="0">
                <a:solidFill>
                  <a:srgbClr val="00B050"/>
                </a:solidFill>
              </a:rPr>
              <a:t>// </a:t>
            </a:r>
            <a:r>
              <a:rPr lang="zh-CN" altLang="zh-CN" sz="3000" b="1" dirty="0" smtClean="0">
                <a:solidFill>
                  <a:srgbClr val="00B050"/>
                </a:solidFill>
              </a:rPr>
              <a:t>将输入</a:t>
            </a:r>
            <a:r>
              <a:rPr lang="zh-CN" altLang="zh-CN" sz="3000" b="1" dirty="0">
                <a:solidFill>
                  <a:srgbClr val="00B050"/>
                </a:solidFill>
              </a:rPr>
              <a:t>的字符串以逗号作为分隔符，分解成</a:t>
            </a:r>
            <a:r>
              <a:rPr lang="en-US" altLang="zh-CN" sz="3000" b="1" dirty="0">
                <a:solidFill>
                  <a:srgbClr val="00B050"/>
                </a:solidFill>
              </a:rPr>
              <a:t>2</a:t>
            </a:r>
            <a:r>
              <a:rPr lang="zh-CN" altLang="zh-CN" sz="3000" b="1" dirty="0">
                <a:solidFill>
                  <a:srgbClr val="00B050"/>
                </a:solidFill>
              </a:rPr>
              <a:t>个字符串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String</a:t>
            </a:r>
            <a:r>
              <a:rPr lang="en-US" altLang="zh-CN" b="1" dirty="0"/>
              <a:t>[] </a:t>
            </a:r>
            <a:r>
              <a:rPr lang="en-US" altLang="zh-CN" b="1" dirty="0" err="1"/>
              <a:t>posStrArr</a:t>
            </a:r>
            <a:r>
              <a:rPr lang="en-US" altLang="zh-CN" b="1" dirty="0"/>
              <a:t> = </a:t>
            </a:r>
            <a:r>
              <a:rPr lang="en-US" altLang="zh-CN" b="1" dirty="0" err="1"/>
              <a:t>inputStr.split</a:t>
            </a:r>
            <a:r>
              <a:rPr lang="en-US" altLang="zh-CN" b="1" dirty="0"/>
              <a:t>(",");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将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zh-CN" b="1" dirty="0">
                <a:solidFill>
                  <a:srgbClr val="00B050"/>
                </a:solidFill>
              </a:rPr>
              <a:t>个字符串转换成用户下棋的坐标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xPos</a:t>
            </a:r>
            <a:r>
              <a:rPr lang="en-US" altLang="zh-CN" b="1" dirty="0"/>
              <a:t> = </a:t>
            </a:r>
            <a:r>
              <a:rPr lang="en-US" altLang="zh-CN" b="1" dirty="0" err="1"/>
              <a:t>Integer.parseInt</a:t>
            </a:r>
            <a:r>
              <a:rPr lang="en-US" altLang="zh-CN" b="1" dirty="0"/>
              <a:t>(</a:t>
            </a:r>
            <a:r>
              <a:rPr lang="en-US" altLang="zh-CN" b="1" dirty="0" err="1"/>
              <a:t>posStrArr</a:t>
            </a:r>
            <a:r>
              <a:rPr lang="en-US" altLang="zh-CN" b="1" dirty="0"/>
              <a:t>[0]);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yPos</a:t>
            </a:r>
            <a:r>
              <a:rPr lang="en-US" altLang="zh-CN" b="1" dirty="0"/>
              <a:t> = </a:t>
            </a:r>
            <a:r>
              <a:rPr lang="en-US" altLang="zh-CN" b="1" dirty="0" err="1"/>
              <a:t>Integer.parseInt</a:t>
            </a:r>
            <a:r>
              <a:rPr lang="en-US" altLang="zh-CN" b="1" dirty="0"/>
              <a:t>(</a:t>
            </a:r>
            <a:r>
              <a:rPr lang="en-US" altLang="zh-CN" b="1" dirty="0" err="1"/>
              <a:t>posStrArr</a:t>
            </a:r>
            <a:r>
              <a:rPr lang="en-US" altLang="zh-CN" b="1" dirty="0"/>
              <a:t>[1]);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smtClean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把对应的数组元素赋为</a:t>
            </a:r>
            <a:r>
              <a:rPr lang="en-US" altLang="zh-CN" b="1" dirty="0">
                <a:solidFill>
                  <a:srgbClr val="00B050"/>
                </a:solidFill>
              </a:rPr>
              <a:t>"</a:t>
            </a:r>
            <a:r>
              <a:rPr lang="zh-CN" altLang="zh-CN" b="1" dirty="0">
                <a:solidFill>
                  <a:srgbClr val="00B050"/>
                </a:solidFill>
              </a:rPr>
              <a:t>●</a:t>
            </a:r>
            <a:r>
              <a:rPr lang="en-US" altLang="zh-CN" b="1" dirty="0">
                <a:solidFill>
                  <a:srgbClr val="00B050"/>
                </a:solidFill>
              </a:rPr>
              <a:t>"</a:t>
            </a:r>
            <a:r>
              <a:rPr lang="zh-CN" altLang="zh-CN" b="1" dirty="0">
                <a:solidFill>
                  <a:srgbClr val="00B050"/>
                </a:solidFill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if </a:t>
            </a:r>
            <a:r>
              <a:rPr lang="en-US" altLang="zh-CN" b="1" dirty="0"/>
              <a:t>(!</a:t>
            </a:r>
            <a:r>
              <a:rPr lang="en-US" altLang="zh-CN" b="1" dirty="0" err="1"/>
              <a:t>gb.board</a:t>
            </a:r>
            <a:r>
              <a:rPr lang="en-US" altLang="zh-CN" b="1" dirty="0"/>
              <a:t>[</a:t>
            </a:r>
            <a:r>
              <a:rPr lang="en-US" altLang="zh-CN" b="1" dirty="0" err="1"/>
              <a:t>xPos</a:t>
            </a:r>
            <a:r>
              <a:rPr lang="en-US" altLang="zh-CN" b="1" dirty="0"/>
              <a:t> - 1][</a:t>
            </a:r>
            <a:r>
              <a:rPr lang="en-US" altLang="zh-CN" b="1" dirty="0" err="1"/>
              <a:t>yPos</a:t>
            </a:r>
            <a:r>
              <a:rPr lang="en-US" altLang="zh-CN" b="1" dirty="0"/>
              <a:t> - 1].equals("</a:t>
            </a:r>
            <a:r>
              <a:rPr lang="zh-CN" altLang="zh-CN" b="1" dirty="0"/>
              <a:t>╋</a:t>
            </a:r>
            <a:r>
              <a:rPr lang="en-US" altLang="zh-CN" b="1" dirty="0"/>
              <a:t>"))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/>
              <a:t>("</a:t>
            </a:r>
            <a:r>
              <a:rPr lang="zh-CN" altLang="zh-CN" b="1" dirty="0"/>
              <a:t>您输入的坐标点已有棋子了，</a:t>
            </a:r>
            <a:r>
              <a:rPr lang="en-US" altLang="zh-CN" b="1" dirty="0" smtClean="0"/>
              <a:t>"+ </a:t>
            </a:r>
            <a:r>
              <a:rPr lang="en-US" altLang="zh-CN" b="1" dirty="0"/>
              <a:t>"</a:t>
            </a:r>
            <a:r>
              <a:rPr lang="zh-CN" altLang="zh-CN" b="1" dirty="0"/>
              <a:t>请重新输入</a:t>
            </a:r>
            <a:r>
              <a:rPr lang="en-US" altLang="zh-CN" b="1" dirty="0"/>
              <a:t>");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continue</a:t>
            </a:r>
            <a:r>
              <a:rPr lang="en-US" altLang="zh-CN" b="1" dirty="0"/>
              <a:t>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 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 </a:t>
            </a:r>
            <a:r>
              <a:rPr lang="en-US" altLang="zh-CN" b="1" dirty="0" err="1" smtClean="0"/>
              <a:t>gb.board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xPos</a:t>
            </a:r>
            <a:r>
              <a:rPr lang="en-US" altLang="zh-CN" b="1" dirty="0" smtClean="0"/>
              <a:t> </a:t>
            </a:r>
            <a:r>
              <a:rPr lang="en-US" altLang="zh-CN" b="1" dirty="0"/>
              <a:t>- 1][</a:t>
            </a:r>
            <a:r>
              <a:rPr lang="en-US" altLang="zh-CN" b="1" dirty="0" err="1"/>
              <a:t>yPos</a:t>
            </a:r>
            <a:r>
              <a:rPr lang="en-US" altLang="zh-CN" b="1" dirty="0"/>
              <a:t> - 1] = "</a:t>
            </a:r>
            <a:r>
              <a:rPr lang="zh-CN" altLang="zh-CN" b="1" dirty="0"/>
              <a:t>●</a:t>
            </a:r>
            <a:r>
              <a:rPr lang="en-US" altLang="zh-CN" b="1" dirty="0"/>
              <a:t>";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8713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catch (Exception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       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您输入的坐标不合法，请重新输入，</a:t>
            </a:r>
            <a:r>
              <a:rPr lang="en-US" altLang="zh-CN" b="1" dirty="0" smtClean="0"/>
              <a:t>"+ "</a:t>
            </a:r>
            <a:r>
              <a:rPr lang="zh-CN" altLang="en-US" b="1" dirty="0" smtClean="0"/>
              <a:t>下棋坐标应以</a:t>
            </a:r>
            <a:r>
              <a:rPr lang="en-US" altLang="zh-CN" b="1" dirty="0" err="1" smtClean="0"/>
              <a:t>x,y</a:t>
            </a:r>
            <a:r>
              <a:rPr lang="zh-CN" altLang="en-US" b="1" dirty="0" smtClean="0"/>
              <a:t>的格式</a:t>
            </a:r>
            <a:r>
              <a:rPr lang="en-US" altLang="zh-CN" b="1" dirty="0" smtClean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continue;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en-US" altLang="zh-CN" b="1" dirty="0" err="1" smtClean="0"/>
              <a:t>gb.printBoard</a:t>
            </a:r>
            <a:r>
              <a:rPr lang="en-US" altLang="zh-CN" b="1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请输入您下棋的坐标，应以</a:t>
            </a:r>
            <a:r>
              <a:rPr lang="en-US" altLang="zh-CN" b="1" dirty="0" err="1" smtClean="0"/>
              <a:t>x,y</a:t>
            </a:r>
            <a:r>
              <a:rPr lang="zh-CN" altLang="en-US" b="1" dirty="0" smtClean="0"/>
              <a:t>的格式：</a:t>
            </a:r>
            <a:r>
              <a:rPr lang="en-US" altLang="zh-CN" b="1" dirty="0" smtClean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/>
              <a:t>上面</a:t>
            </a:r>
            <a:r>
              <a:rPr lang="zh-CN" altLang="zh-CN" b="1" dirty="0" smtClean="0"/>
              <a:t>程序</a:t>
            </a:r>
            <a:endParaRPr lang="en-US" altLang="zh-CN" b="1" dirty="0" smtClean="0"/>
          </a:p>
          <a:p>
            <a:r>
              <a:rPr lang="zh-CN" altLang="zh-CN" b="1" dirty="0" smtClean="0"/>
              <a:t>把</a:t>
            </a:r>
            <a:r>
              <a:rPr lang="zh-CN" altLang="zh-CN" b="1" dirty="0"/>
              <a:t>处理用户输入字符串的代码都放在</a:t>
            </a:r>
            <a:r>
              <a:rPr lang="en-US" altLang="zh-CN" b="1" dirty="0"/>
              <a:t>try</a:t>
            </a:r>
            <a:r>
              <a:rPr lang="zh-CN" altLang="zh-CN" b="1" dirty="0"/>
              <a:t>块里进行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只要</a:t>
            </a:r>
            <a:r>
              <a:rPr lang="zh-CN" altLang="zh-CN" b="1" dirty="0"/>
              <a:t>用户输入的字符串不是有效的</a:t>
            </a:r>
            <a:r>
              <a:rPr lang="zh-CN" altLang="zh-CN" b="1" dirty="0" smtClean="0"/>
              <a:t>坐标</a:t>
            </a:r>
            <a:r>
              <a:rPr lang="zh-CN" altLang="zh-CN" b="1" dirty="0" smtClean="0"/>
              <a:t>值</a:t>
            </a:r>
            <a:r>
              <a:rPr lang="zh-CN" altLang="en-US" b="1" dirty="0" smtClean="0"/>
              <a:t>，包括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字母</a:t>
            </a:r>
            <a:r>
              <a:rPr lang="zh-CN" altLang="zh-CN" b="1" dirty="0"/>
              <a:t>不能正确解析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没有</a:t>
            </a:r>
            <a:r>
              <a:rPr lang="zh-CN" altLang="zh-CN" b="1" dirty="0"/>
              <a:t>逗号不能正确解析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解析</a:t>
            </a:r>
            <a:r>
              <a:rPr lang="zh-CN" altLang="zh-CN" b="1" dirty="0"/>
              <a:t>出来的坐标引起数组越界</a:t>
            </a:r>
            <a:r>
              <a:rPr lang="zh-CN" altLang="zh-CN" b="1" dirty="0" smtClean="0"/>
              <a:t>……，</a:t>
            </a:r>
            <a:endParaRPr lang="en-US" altLang="zh-CN" b="1" dirty="0" smtClean="0"/>
          </a:p>
          <a:p>
            <a:r>
              <a:rPr lang="zh-CN" altLang="zh-CN" b="1" dirty="0" smtClean="0"/>
              <a:t>系统都将</a:t>
            </a:r>
            <a:r>
              <a:rPr lang="zh-CN" altLang="zh-CN" b="1" dirty="0"/>
              <a:t>抛出一个异常对象</a:t>
            </a:r>
            <a:r>
              <a:rPr lang="zh-CN" altLang="zh-CN" b="1" dirty="0" smtClean="0"/>
              <a:t>，并</a:t>
            </a:r>
            <a:r>
              <a:rPr lang="zh-CN" altLang="zh-CN" b="1" dirty="0"/>
              <a:t>把这个异常对象交给对应的</a:t>
            </a:r>
            <a:r>
              <a:rPr lang="en-US" altLang="zh-CN" b="1" dirty="0"/>
              <a:t>catch</a:t>
            </a:r>
            <a:r>
              <a:rPr lang="zh-CN" altLang="zh-CN" b="1" dirty="0" smtClean="0"/>
              <a:t>块处理</a:t>
            </a:r>
            <a:r>
              <a:rPr lang="zh-CN" altLang="zh-CN" b="1" dirty="0"/>
              <a:t>，</a:t>
            </a:r>
            <a:r>
              <a:rPr lang="en-US" altLang="zh-CN" b="1" dirty="0"/>
              <a:t> 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34960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 smtClean="0"/>
              <a:t>catch</a:t>
            </a:r>
            <a:r>
              <a:rPr lang="zh-CN" altLang="zh-CN" b="1" dirty="0" smtClean="0"/>
              <a:t>块的处理方式是向用户提示坐标不合法，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zh-CN" b="1" dirty="0" smtClean="0"/>
              <a:t>然后使用</a:t>
            </a:r>
            <a:r>
              <a:rPr lang="en-US" altLang="zh-CN" b="1" dirty="0" smtClean="0"/>
              <a:t>continue</a:t>
            </a:r>
            <a:r>
              <a:rPr lang="zh-CN" altLang="zh-CN" b="1" dirty="0" smtClean="0"/>
              <a:t>忽略本次循环剩下的代码，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en-US" b="1" dirty="0" smtClean="0"/>
              <a:t>开</a:t>
            </a:r>
            <a:r>
              <a:rPr lang="zh-CN" altLang="zh-CN" b="1" dirty="0" smtClean="0"/>
              <a:t>始执行下一次循环，</a:t>
            </a:r>
            <a:endParaRPr lang="en-US" altLang="zh-CN" b="1" dirty="0" smtClean="0"/>
          </a:p>
          <a:p>
            <a:pPr>
              <a:spcBef>
                <a:spcPts val="3600"/>
              </a:spcBef>
            </a:pPr>
            <a:r>
              <a:rPr lang="zh-CN" altLang="zh-CN" b="1" dirty="0" smtClean="0"/>
              <a:t>这就保证了该五子棋游戏有足够的容错性——用户可以随意输入，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zh-CN" b="1" dirty="0" smtClean="0"/>
              <a:t>程序不会因为用户</a:t>
            </a:r>
            <a:r>
              <a:rPr lang="zh-CN" altLang="zh-CN" b="1" dirty="0" smtClean="0"/>
              <a:t>输入不</a:t>
            </a:r>
            <a:r>
              <a:rPr lang="zh-CN" altLang="zh-CN" b="1" dirty="0" smtClean="0"/>
              <a:t>合法而突然退出，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zh-CN" b="1" dirty="0" smtClean="0"/>
              <a:t>程序会向用户提示输入不合法，让用户再次输入。</a:t>
            </a:r>
          </a:p>
          <a:p>
            <a:pPr>
              <a:spcBef>
                <a:spcPts val="1200"/>
              </a:spcBef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6179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sz="3600" b="1" dirty="0"/>
              <a:t>异常类的继承</a:t>
            </a:r>
            <a:r>
              <a:rPr lang="zh-CN" altLang="zh-CN" sz="3600" b="1" dirty="0" smtClean="0"/>
              <a:t>体系</a:t>
            </a:r>
            <a:endParaRPr lang="en-US" altLang="zh-CN" sz="3600" b="1" dirty="0" smtClean="0"/>
          </a:p>
          <a:p>
            <a:pPr algn="just"/>
            <a:r>
              <a:rPr lang="zh-CN" altLang="zh-CN" b="1" dirty="0"/>
              <a:t>当</a:t>
            </a:r>
            <a:r>
              <a:rPr lang="en-US" altLang="zh-CN" b="1" dirty="0"/>
              <a:t>Java</a:t>
            </a:r>
            <a:r>
              <a:rPr lang="zh-CN" altLang="zh-CN" b="1" dirty="0"/>
              <a:t>运行时环境接收到异常对象时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 algn="just"/>
            <a:r>
              <a:rPr lang="zh-CN" altLang="zh-CN" b="1" dirty="0" smtClean="0">
                <a:solidFill>
                  <a:srgbClr val="0070C0"/>
                </a:solidFill>
              </a:rPr>
              <a:t>如何</a:t>
            </a:r>
            <a:r>
              <a:rPr lang="zh-CN" altLang="zh-CN" b="1" dirty="0">
                <a:solidFill>
                  <a:srgbClr val="0070C0"/>
                </a:solidFill>
              </a:rPr>
              <a:t>为该异常对象寻找</a:t>
            </a:r>
            <a:r>
              <a:rPr lang="en-US" altLang="zh-CN" b="1" dirty="0">
                <a:solidFill>
                  <a:srgbClr val="0070C0"/>
                </a:solidFill>
              </a:rPr>
              <a:t>catch</a:t>
            </a:r>
            <a:r>
              <a:rPr lang="zh-CN" altLang="zh-CN" b="1" dirty="0">
                <a:solidFill>
                  <a:srgbClr val="0070C0"/>
                </a:solidFill>
              </a:rPr>
              <a:t>块呢</a:t>
            </a:r>
            <a:r>
              <a:rPr lang="zh-CN" altLang="zh-CN" b="1" dirty="0" smtClean="0">
                <a:solidFill>
                  <a:srgbClr val="0070C0"/>
                </a:solidFill>
              </a:rPr>
              <a:t>？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algn="just"/>
            <a:r>
              <a:rPr lang="zh-CN" altLang="zh-CN" b="1" dirty="0" smtClean="0"/>
              <a:t>注意</a:t>
            </a:r>
            <a:r>
              <a:rPr lang="zh-CN" altLang="zh-CN" b="1" dirty="0"/>
              <a:t>上面</a:t>
            </a:r>
            <a:r>
              <a:rPr lang="en-US" altLang="zh-CN" b="1" dirty="0" err="1"/>
              <a:t>Gobang</a:t>
            </a:r>
            <a:r>
              <a:rPr lang="zh-CN" altLang="zh-CN" b="1" dirty="0"/>
              <a:t>程序中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algn="just"/>
            <a:r>
              <a:rPr lang="en-US" altLang="zh-CN" b="1" dirty="0" smtClean="0"/>
              <a:t>catch</a:t>
            </a:r>
            <a:r>
              <a:rPr lang="zh-CN" altLang="zh-CN" b="1" dirty="0"/>
              <a:t>关键字的形式</a:t>
            </a:r>
            <a:r>
              <a:rPr lang="en-US" altLang="zh-CN" b="1" dirty="0">
                <a:solidFill>
                  <a:srgbClr val="FF0000"/>
                </a:solidFill>
              </a:rPr>
              <a:t>:(Exception e</a:t>
            </a:r>
            <a:r>
              <a:rPr lang="en-US" altLang="zh-CN" b="1" dirty="0" smtClean="0">
                <a:solidFill>
                  <a:srgbClr val="FF0000"/>
                </a:solidFill>
              </a:rPr>
              <a:t>),</a:t>
            </a:r>
          </a:p>
          <a:p>
            <a:pPr algn="just"/>
            <a:r>
              <a:rPr lang="zh-CN" altLang="zh-CN" b="1" dirty="0" smtClean="0"/>
              <a:t>这</a:t>
            </a:r>
            <a:r>
              <a:rPr lang="zh-CN" altLang="zh-CN" b="1" dirty="0"/>
              <a:t>意味着每个</a:t>
            </a:r>
            <a:r>
              <a:rPr lang="en-US" altLang="zh-CN" b="1" dirty="0"/>
              <a:t>catch</a:t>
            </a:r>
            <a:r>
              <a:rPr lang="zh-CN" altLang="zh-CN" b="1" dirty="0"/>
              <a:t>块都是专门用于处</a:t>
            </a:r>
            <a:r>
              <a:rPr lang="zh-CN" altLang="zh-CN" b="1" dirty="0">
                <a:solidFill>
                  <a:srgbClr val="FF0000"/>
                </a:solidFill>
              </a:rPr>
              <a:t>理该异常类及其子类的异常实例</a:t>
            </a:r>
            <a:r>
              <a:rPr lang="zh-CN" altLang="zh-CN" b="1" dirty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6375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</a:rPr>
              <a:t>异常机制</a:t>
            </a:r>
            <a:r>
              <a:rPr lang="zh-CN" altLang="zh-CN" b="1" dirty="0"/>
              <a:t>己经成为判断一门编程语言是否成熟的标准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除了</a:t>
            </a:r>
            <a:r>
              <a:rPr lang="zh-CN" altLang="zh-CN" b="1" dirty="0"/>
              <a:t>传统的像</a:t>
            </a:r>
            <a:r>
              <a:rPr lang="en-US" altLang="zh-CN" b="1" dirty="0"/>
              <a:t>C</a:t>
            </a:r>
            <a:r>
              <a:rPr lang="zh-CN" altLang="zh-CN" b="1" dirty="0"/>
              <a:t>语言没有提供异常机制</a:t>
            </a:r>
            <a:r>
              <a:rPr lang="zh-CN" altLang="zh-CN" b="1" dirty="0" smtClean="0"/>
              <a:t>之外，</a:t>
            </a:r>
            <a:endParaRPr lang="en-US" altLang="zh-CN" b="1" dirty="0" smtClean="0"/>
          </a:p>
          <a:p>
            <a:r>
              <a:rPr lang="zh-CN" altLang="zh-CN" b="1" dirty="0" smtClean="0"/>
              <a:t>目前</a:t>
            </a:r>
            <a:r>
              <a:rPr lang="zh-CN" altLang="zh-CN" b="1" dirty="0"/>
              <a:t>主流的编程语言如</a:t>
            </a:r>
            <a:r>
              <a:rPr lang="en-US" altLang="zh-CN" b="1" dirty="0"/>
              <a:t>Java</a:t>
            </a:r>
            <a:r>
              <a:rPr lang="zh-CN" altLang="zh-CN" b="1" dirty="0"/>
              <a:t>、</a:t>
            </a:r>
            <a:r>
              <a:rPr lang="en-US" altLang="zh-CN" b="1" dirty="0"/>
              <a:t>C#</a:t>
            </a:r>
            <a:r>
              <a:rPr lang="zh-CN" altLang="zh-CN" b="1" dirty="0"/>
              <a:t>、</a:t>
            </a:r>
            <a:r>
              <a:rPr lang="en-US" altLang="zh-CN" b="1" dirty="0"/>
              <a:t>Ruby</a:t>
            </a:r>
            <a:r>
              <a:rPr lang="zh-CN" altLang="zh-CN" b="1" dirty="0"/>
              <a:t>、</a:t>
            </a:r>
            <a:r>
              <a:rPr lang="en-US" altLang="zh-CN" b="1" dirty="0"/>
              <a:t>Python</a:t>
            </a:r>
            <a:r>
              <a:rPr lang="zh-CN" altLang="zh-CN" b="1" dirty="0"/>
              <a:t>等都提供了成熟的异常机制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异常</a:t>
            </a:r>
            <a:r>
              <a:rPr lang="zh-CN" altLang="zh-CN" b="1" dirty="0"/>
              <a:t>机制可以使</a:t>
            </a:r>
            <a:r>
              <a:rPr lang="zh-CN" altLang="zh-CN" b="1" dirty="0" smtClean="0"/>
              <a:t>程序</a:t>
            </a:r>
            <a:r>
              <a:rPr lang="zh-CN" altLang="zh-CN" b="1" dirty="0"/>
              <a:t>中的</a:t>
            </a:r>
            <a:r>
              <a:rPr lang="zh-CN" altLang="zh-CN" b="1" dirty="0">
                <a:solidFill>
                  <a:srgbClr val="FF0000"/>
                </a:solidFill>
              </a:rPr>
              <a:t>异常处理代码和正常业务代码分离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保证</a:t>
            </a:r>
            <a:r>
              <a:rPr lang="zh-CN" altLang="zh-CN" b="1" dirty="0"/>
              <a:t>程序代码更加优雅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并</a:t>
            </a:r>
            <a:r>
              <a:rPr lang="zh-CN" altLang="zh-CN" b="1" dirty="0"/>
              <a:t>可以提髙程序的健壮性。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782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当</a:t>
            </a:r>
            <a:r>
              <a:rPr lang="en-US" altLang="zh-CN" b="1" dirty="0"/>
              <a:t>Java</a:t>
            </a:r>
            <a:r>
              <a:rPr lang="zh-CN" altLang="zh-CN" b="1" dirty="0"/>
              <a:t>运行时环境接收到</a:t>
            </a:r>
            <a:r>
              <a:rPr lang="zh-CN" altLang="zh-CN" b="1" dirty="0">
                <a:solidFill>
                  <a:srgbClr val="FF0000"/>
                </a:solidFill>
              </a:rPr>
              <a:t>异常对象</a:t>
            </a:r>
            <a:r>
              <a:rPr lang="zh-CN" altLang="zh-CN" b="1" dirty="0"/>
              <a:t>后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会</a:t>
            </a:r>
            <a:r>
              <a:rPr lang="zh-CN" altLang="zh-CN" b="1" dirty="0"/>
              <a:t>依次判断该异常对象是否是</a:t>
            </a:r>
            <a:r>
              <a:rPr lang="en-US" altLang="zh-CN" b="1" dirty="0"/>
              <a:t>catch</a:t>
            </a:r>
            <a:r>
              <a:rPr lang="zh-CN" altLang="zh-CN" b="1" dirty="0"/>
              <a:t>块后</a:t>
            </a:r>
            <a:r>
              <a:rPr lang="zh-CN" altLang="zh-CN" b="1" dirty="0">
                <a:solidFill>
                  <a:srgbClr val="FF0000"/>
                </a:solidFill>
              </a:rPr>
              <a:t>异常类或其子类的实例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如果</a:t>
            </a:r>
            <a:r>
              <a:rPr lang="zh-CN" altLang="zh-CN" b="1" dirty="0">
                <a:solidFill>
                  <a:srgbClr val="FF0000"/>
                </a:solidFill>
              </a:rPr>
              <a:t>是</a:t>
            </a:r>
            <a:r>
              <a:rPr lang="zh-CN" altLang="zh-CN" b="1" dirty="0"/>
              <a:t>，</a:t>
            </a:r>
            <a:r>
              <a:rPr lang="en-US" altLang="zh-CN" b="1" dirty="0"/>
              <a:t>Java</a:t>
            </a:r>
            <a:r>
              <a:rPr lang="zh-CN" altLang="zh-CN" b="1" dirty="0"/>
              <a:t>运行时环境将调用该</a:t>
            </a:r>
            <a:r>
              <a:rPr lang="en-US" altLang="zh-CN" b="1" dirty="0"/>
              <a:t>catch </a:t>
            </a:r>
            <a:r>
              <a:rPr lang="zh-CN" altLang="zh-CN" b="1" dirty="0"/>
              <a:t>块来处理该异常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否</a:t>
            </a:r>
            <a:r>
              <a:rPr lang="zh-CN" altLang="zh-CN" b="1" dirty="0" smtClean="0"/>
              <a:t>则</a:t>
            </a:r>
            <a:r>
              <a:rPr lang="zh-CN" altLang="zh-CN" b="1" dirty="0"/>
              <a:t>再次拿该异常对象和</a:t>
            </a:r>
            <a:r>
              <a:rPr lang="zh-CN" altLang="zh-CN" b="1" dirty="0" smtClean="0">
                <a:solidFill>
                  <a:srgbClr val="FF0000"/>
                </a:solidFill>
              </a:rPr>
              <a:t>下一</a:t>
            </a:r>
            <a:r>
              <a:rPr lang="zh-CN" altLang="zh-CN" b="1" dirty="0">
                <a:solidFill>
                  <a:srgbClr val="FF0000"/>
                </a:solidFill>
              </a:rPr>
              <a:t>个</a:t>
            </a:r>
            <a:r>
              <a:rPr lang="en-US" altLang="zh-CN" b="1" dirty="0"/>
              <a:t>catch</a:t>
            </a:r>
            <a:r>
              <a:rPr lang="zh-CN" altLang="zh-CN" b="1" dirty="0"/>
              <a:t>块里的异常类进行比较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Java</a:t>
            </a:r>
            <a:r>
              <a:rPr lang="zh-CN" altLang="zh-CN" b="1" dirty="0" smtClean="0"/>
              <a:t>异常捕获</a:t>
            </a:r>
            <a:r>
              <a:rPr lang="zh-CN" altLang="zh-CN" b="1" dirty="0" smtClean="0"/>
              <a:t>流程如图所</a:t>
            </a:r>
            <a:r>
              <a:rPr lang="zh-CN" altLang="zh-CN" b="1" dirty="0"/>
              <a:t>示。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744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932"/>
            <a:ext cx="9144000" cy="5118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21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当程序进入负责异常处理的</a:t>
            </a:r>
            <a:r>
              <a:rPr lang="en-US" altLang="zh-CN" b="1" dirty="0"/>
              <a:t>catch</a:t>
            </a:r>
            <a:r>
              <a:rPr lang="zh-CN" altLang="zh-CN" b="1" dirty="0"/>
              <a:t>块时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系统生成</a:t>
            </a:r>
            <a:r>
              <a:rPr lang="zh-CN" altLang="zh-CN" b="1" dirty="0"/>
              <a:t>的</a:t>
            </a:r>
            <a:r>
              <a:rPr lang="zh-CN" altLang="zh-CN" b="1" dirty="0">
                <a:solidFill>
                  <a:srgbClr val="FF0000"/>
                </a:solidFill>
              </a:rPr>
              <a:t>异常对象</a:t>
            </a:r>
            <a:r>
              <a:rPr lang="en-US" altLang="zh-CN" b="1" dirty="0">
                <a:solidFill>
                  <a:srgbClr val="FF0000"/>
                </a:solidFill>
              </a:rPr>
              <a:t>ex</a:t>
            </a:r>
            <a:r>
              <a:rPr lang="zh-CN" altLang="zh-CN" b="1" dirty="0"/>
              <a:t>将</a:t>
            </a:r>
            <a:r>
              <a:rPr lang="zh-CN" altLang="zh-CN" b="1" dirty="0" smtClean="0"/>
              <a:t>会</a:t>
            </a:r>
            <a:r>
              <a:rPr lang="zh-CN" altLang="zh-CN" b="1" dirty="0" smtClean="0">
                <a:solidFill>
                  <a:srgbClr val="FF0000"/>
                </a:solidFill>
              </a:rPr>
              <a:t>传给</a:t>
            </a:r>
            <a:r>
              <a:rPr lang="en-US" altLang="zh-CN" b="1" dirty="0" smtClean="0"/>
              <a:t>catch</a:t>
            </a:r>
            <a:r>
              <a:rPr lang="zh-CN" altLang="zh-CN" b="1" dirty="0" smtClean="0"/>
              <a:t>块后的异常</a:t>
            </a:r>
            <a:r>
              <a:rPr lang="zh-CN" altLang="zh-CN" b="1" dirty="0" smtClean="0">
                <a:solidFill>
                  <a:srgbClr val="FF0000"/>
                </a:solidFill>
              </a:rPr>
              <a:t>形参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从而</a:t>
            </a:r>
            <a:r>
              <a:rPr lang="zh-CN" altLang="zh-CN" b="1" dirty="0"/>
              <a:t>允许</a:t>
            </a:r>
            <a:r>
              <a:rPr lang="en-US" altLang="zh-CN" b="1" dirty="0"/>
              <a:t>catch</a:t>
            </a:r>
            <a:r>
              <a:rPr lang="zh-CN" altLang="zh-CN" b="1" dirty="0"/>
              <a:t>块通过该对象来</a:t>
            </a:r>
            <a:r>
              <a:rPr lang="zh-CN" altLang="zh-CN" b="1" dirty="0" smtClean="0"/>
              <a:t>获得</a:t>
            </a:r>
            <a:r>
              <a:rPr lang="zh-CN" altLang="zh-CN" b="1" dirty="0"/>
              <a:t>异常的详细信息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7230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 smtClean="0"/>
              <a:t>从图中可以看出，</a:t>
            </a:r>
            <a:r>
              <a:rPr lang="en-US" altLang="zh-CN" b="1" dirty="0" smtClean="0"/>
              <a:t>try</a:t>
            </a:r>
            <a:r>
              <a:rPr lang="zh-CN" altLang="zh-CN" b="1" dirty="0" smtClean="0"/>
              <a:t>块后可以有</a:t>
            </a:r>
            <a:r>
              <a:rPr lang="zh-CN" altLang="zh-CN" b="1" dirty="0" smtClean="0"/>
              <a:t>多个</a:t>
            </a:r>
            <a:r>
              <a:rPr lang="en-US" altLang="zh-CN" b="1" dirty="0" smtClean="0"/>
              <a:t>catch</a:t>
            </a:r>
            <a:r>
              <a:rPr lang="zh-CN" altLang="zh-CN" b="1" dirty="0" smtClean="0"/>
              <a:t>块，</a:t>
            </a:r>
            <a:endParaRPr lang="en-US" altLang="zh-CN" b="1" dirty="0" smtClean="0"/>
          </a:p>
          <a:p>
            <a:r>
              <a:rPr lang="zh-CN" altLang="zh-CN" b="1" dirty="0" smtClean="0"/>
              <a:t>这是为了针对</a:t>
            </a:r>
            <a:r>
              <a:rPr lang="zh-CN" altLang="zh-CN" b="1" dirty="0" smtClean="0">
                <a:solidFill>
                  <a:srgbClr val="FF0000"/>
                </a:solidFill>
              </a:rPr>
              <a:t>不同的异常类</a:t>
            </a:r>
            <a:r>
              <a:rPr lang="zh-CN" altLang="zh-CN" b="1" dirty="0" smtClean="0"/>
              <a:t>提供不同的</a:t>
            </a:r>
            <a:r>
              <a:rPr lang="zh-CN" altLang="zh-CN" b="1" dirty="0" smtClean="0">
                <a:solidFill>
                  <a:srgbClr val="FF0000"/>
                </a:solidFill>
              </a:rPr>
              <a:t>异常处理方式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当系统发生不同的意外情况时，系统会</a:t>
            </a:r>
            <a:r>
              <a:rPr lang="zh-CN" altLang="zh-CN" b="1" dirty="0" smtClean="0">
                <a:solidFill>
                  <a:srgbClr val="FF0000"/>
                </a:solidFill>
              </a:rPr>
              <a:t>生成不同的异常对象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 smtClean="0"/>
              <a:t>Java</a:t>
            </a:r>
            <a:r>
              <a:rPr lang="zh-CN" altLang="zh-CN" b="1" dirty="0" smtClean="0"/>
              <a:t>运行时就会根据该异常对象所属的异常类来决定使用哪个</a:t>
            </a:r>
            <a:r>
              <a:rPr lang="en-US" altLang="zh-CN" b="1" dirty="0" smtClean="0"/>
              <a:t>catch</a:t>
            </a:r>
            <a:r>
              <a:rPr lang="zh-CN" altLang="zh-CN" b="1" dirty="0" smtClean="0"/>
              <a:t>块来处理该异常。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507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通过在</a:t>
            </a:r>
            <a:r>
              <a:rPr lang="en-US" altLang="zh-CN" b="1" dirty="0"/>
              <a:t>try</a:t>
            </a:r>
            <a:r>
              <a:rPr lang="zh-CN" altLang="zh-CN" b="1" dirty="0"/>
              <a:t>块后提供多个</a:t>
            </a:r>
            <a:r>
              <a:rPr lang="en-US" altLang="zh-CN" b="1" dirty="0"/>
              <a:t>catch</a:t>
            </a:r>
            <a:r>
              <a:rPr lang="zh-CN" altLang="zh-CN" b="1" dirty="0" smtClean="0"/>
              <a:t>块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可以无须</a:t>
            </a:r>
            <a:r>
              <a:rPr lang="zh-CN" altLang="zh-CN" b="1" dirty="0"/>
              <a:t>在异常处理块中使用</a:t>
            </a:r>
            <a:r>
              <a:rPr lang="en-US" altLang="zh-CN" b="1" dirty="0"/>
              <a:t>if</a:t>
            </a:r>
            <a:r>
              <a:rPr lang="zh-CN" altLang="zh-CN" b="1" dirty="0"/>
              <a:t>、</a:t>
            </a:r>
            <a:r>
              <a:rPr lang="en-US" altLang="zh-CN" b="1" dirty="0"/>
              <a:t>switch</a:t>
            </a:r>
            <a:r>
              <a:rPr lang="zh-CN" altLang="zh-CN" b="1" dirty="0"/>
              <a:t>判断异常类型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但</a:t>
            </a:r>
            <a:r>
              <a:rPr lang="zh-CN" altLang="zh-CN" b="1" dirty="0"/>
              <a:t>依然</a:t>
            </a:r>
            <a:r>
              <a:rPr lang="zh-CN" altLang="zh-CN" b="1" dirty="0" smtClean="0"/>
              <a:t>可以</a:t>
            </a:r>
            <a:r>
              <a:rPr lang="zh-CN" altLang="zh-CN" b="1" dirty="0"/>
              <a:t>针对不同的异常类型提供相应的处理逻辑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从而</a:t>
            </a:r>
            <a:r>
              <a:rPr lang="zh-CN" altLang="zh-CN" b="1" dirty="0"/>
              <a:t>提供更细致、更有条理的异常处理逻辑。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835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从</a:t>
            </a:r>
            <a:r>
              <a:rPr lang="zh-CN" altLang="zh-CN" b="1" dirty="0" smtClean="0"/>
              <a:t>图中</a:t>
            </a:r>
            <a:r>
              <a:rPr lang="zh-CN" altLang="zh-CN" b="1" dirty="0"/>
              <a:t>可以看出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在</a:t>
            </a:r>
            <a:r>
              <a:rPr lang="zh-CN" altLang="zh-CN" b="1" dirty="0"/>
              <a:t>通常情况下，如果</a:t>
            </a:r>
            <a:r>
              <a:rPr lang="en-US" altLang="zh-CN" b="1" dirty="0"/>
              <a:t>try</a:t>
            </a:r>
            <a:r>
              <a:rPr lang="zh-CN" altLang="zh-CN" b="1" dirty="0"/>
              <a:t>块被执行一次，则</a:t>
            </a:r>
            <a:r>
              <a:rPr lang="en-US" altLang="zh-CN" b="1" dirty="0"/>
              <a:t>try</a:t>
            </a:r>
            <a:r>
              <a:rPr lang="zh-CN" altLang="zh-CN" b="1" dirty="0"/>
              <a:t>块后只有一个</a:t>
            </a:r>
            <a:r>
              <a:rPr lang="en-US" altLang="zh-CN" b="1" dirty="0"/>
              <a:t>catch</a:t>
            </a:r>
            <a:r>
              <a:rPr lang="zh-CN" altLang="zh-CN" b="1" dirty="0"/>
              <a:t>块会</a:t>
            </a:r>
            <a:r>
              <a:rPr lang="zh-CN" altLang="zh-CN" b="1" dirty="0" smtClean="0"/>
              <a:t>被执行，</a:t>
            </a:r>
            <a:endParaRPr lang="en-US" altLang="zh-CN" b="1" dirty="0" smtClean="0"/>
          </a:p>
          <a:p>
            <a:r>
              <a:rPr lang="zh-CN" altLang="zh-CN" b="1" dirty="0" smtClean="0"/>
              <a:t>绝不</a:t>
            </a:r>
            <a:r>
              <a:rPr lang="zh-CN" altLang="zh-CN" b="1" dirty="0"/>
              <a:t>可能有多个</a:t>
            </a:r>
            <a:r>
              <a:rPr lang="en-US" altLang="zh-CN" b="1" dirty="0"/>
              <a:t>catch</a:t>
            </a:r>
            <a:r>
              <a:rPr lang="zh-CN" altLang="zh-CN" b="1" dirty="0"/>
              <a:t>块被执行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除非</a:t>
            </a:r>
            <a:r>
              <a:rPr lang="zh-CN" altLang="zh-CN" b="1" dirty="0"/>
              <a:t>在循环中使用了</a:t>
            </a:r>
            <a:r>
              <a:rPr lang="en-US" altLang="zh-CN" b="1" dirty="0"/>
              <a:t> continue</a:t>
            </a:r>
            <a:r>
              <a:rPr lang="zh-CN" altLang="zh-CN" b="1" dirty="0"/>
              <a:t>开始下一次循环，下一次循环</a:t>
            </a:r>
            <a:r>
              <a:rPr lang="zh-CN" altLang="zh-CN" b="1" dirty="0" smtClean="0"/>
              <a:t>又重新</a:t>
            </a:r>
            <a:r>
              <a:rPr lang="zh-CN" altLang="zh-CN" b="1" dirty="0"/>
              <a:t>运行了</a:t>
            </a:r>
            <a:r>
              <a:rPr lang="en-US" altLang="zh-CN" b="1" dirty="0"/>
              <a:t> try</a:t>
            </a:r>
            <a:r>
              <a:rPr lang="zh-CN" altLang="zh-CN" b="1" dirty="0"/>
              <a:t>块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这</a:t>
            </a:r>
            <a:r>
              <a:rPr lang="zh-CN" altLang="zh-CN" b="1" dirty="0"/>
              <a:t>才可能导致多个</a:t>
            </a:r>
            <a:r>
              <a:rPr lang="en-US" altLang="zh-CN" b="1" dirty="0"/>
              <a:t>catch</a:t>
            </a:r>
            <a:r>
              <a:rPr lang="zh-CN" altLang="zh-CN" b="1" dirty="0"/>
              <a:t>块被执行。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48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/>
              <a:t>try</a:t>
            </a:r>
            <a:r>
              <a:rPr lang="zh-CN" altLang="zh-CN" b="1" dirty="0"/>
              <a:t>块与</a:t>
            </a:r>
            <a:r>
              <a:rPr lang="en-US" altLang="zh-CN" b="1" dirty="0"/>
              <a:t>if</a:t>
            </a:r>
            <a:r>
              <a:rPr lang="zh-CN" altLang="zh-CN" b="1" dirty="0"/>
              <a:t>语句不一样，</a:t>
            </a:r>
            <a:r>
              <a:rPr lang="en-US" altLang="zh-CN" b="1" dirty="0"/>
              <a:t>try</a:t>
            </a:r>
            <a:r>
              <a:rPr lang="zh-CN" altLang="zh-CN" b="1" dirty="0"/>
              <a:t>块后的花括号（</a:t>
            </a:r>
            <a:r>
              <a:rPr lang="en-US" altLang="zh-CN" b="1" dirty="0"/>
              <a:t>{</a:t>
            </a:r>
            <a:r>
              <a:rPr lang="zh-CN" altLang="zh-CN" b="1" dirty="0"/>
              <a:t>•••</a:t>
            </a:r>
            <a:r>
              <a:rPr lang="en-US" altLang="zh-CN" b="1" dirty="0"/>
              <a:t>})</a:t>
            </a:r>
            <a:r>
              <a:rPr lang="zh-CN" altLang="zh-CN" b="1" dirty="0"/>
              <a:t>不可以省略，即使</a:t>
            </a:r>
            <a:r>
              <a:rPr lang="en-US" altLang="zh-CN" b="1" dirty="0"/>
              <a:t>try</a:t>
            </a:r>
            <a:r>
              <a:rPr lang="zh-CN" altLang="zh-CN" b="1" dirty="0"/>
              <a:t>块里只有一行代码，也不可省略这个花括号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与</a:t>
            </a:r>
            <a:r>
              <a:rPr lang="zh-CN" altLang="zh-CN" b="1" dirty="0"/>
              <a:t>之类似的是，</a:t>
            </a:r>
            <a:r>
              <a:rPr lang="en-US" altLang="zh-CN" b="1" dirty="0"/>
              <a:t>catch</a:t>
            </a:r>
            <a:r>
              <a:rPr lang="zh-CN" altLang="zh-CN" b="1" dirty="0"/>
              <a:t>块后的花括号（</a:t>
            </a:r>
            <a:r>
              <a:rPr lang="en-US" altLang="zh-CN" b="1" dirty="0"/>
              <a:t>{...})</a:t>
            </a:r>
            <a:r>
              <a:rPr lang="zh-CN" altLang="zh-CN" b="1" dirty="0"/>
              <a:t>也不可以省略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 smtClean="0"/>
              <a:t>还有</a:t>
            </a:r>
            <a:r>
              <a:rPr lang="zh-CN" altLang="zh-CN" b="1" dirty="0"/>
              <a:t>一点需要指出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 smtClean="0"/>
              <a:t>try</a:t>
            </a:r>
            <a:r>
              <a:rPr lang="zh-CN" altLang="zh-CN" b="1" dirty="0"/>
              <a:t>块里声明的变量是代码块内</a:t>
            </a:r>
            <a:r>
              <a:rPr lang="zh-CN" altLang="zh-CN" b="1" dirty="0">
                <a:solidFill>
                  <a:srgbClr val="FF0000"/>
                </a:solidFill>
              </a:rPr>
              <a:t>局部变量</a:t>
            </a:r>
            <a:r>
              <a:rPr lang="zh-CN" altLang="zh-CN" b="1" dirty="0"/>
              <a:t>，它只在</a:t>
            </a:r>
            <a:r>
              <a:rPr lang="en-US" altLang="zh-CN" b="1" dirty="0"/>
              <a:t>try</a:t>
            </a:r>
            <a:r>
              <a:rPr lang="zh-CN" altLang="zh-CN" b="1" dirty="0"/>
              <a:t>块内有效，在</a:t>
            </a:r>
            <a:r>
              <a:rPr lang="en-US" altLang="zh-CN" b="1" dirty="0"/>
              <a:t>catch</a:t>
            </a:r>
            <a:r>
              <a:rPr lang="zh-CN" altLang="zh-CN" b="1" dirty="0"/>
              <a:t>块中不能访问该变量。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77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Java</a:t>
            </a:r>
            <a:r>
              <a:rPr lang="zh-CN" altLang="zh-CN" b="1" dirty="0"/>
              <a:t>提供了丰富的</a:t>
            </a:r>
            <a:r>
              <a:rPr lang="zh-CN" altLang="zh-CN" b="1" dirty="0">
                <a:solidFill>
                  <a:srgbClr val="FF0000"/>
                </a:solidFill>
              </a:rPr>
              <a:t>异常类</a:t>
            </a:r>
            <a:r>
              <a:rPr lang="zh-CN" altLang="zh-CN" b="1" dirty="0" smtClean="0"/>
              <a:t>，这些</a:t>
            </a:r>
            <a:r>
              <a:rPr lang="zh-CN" altLang="zh-CN" b="1" dirty="0"/>
              <a:t>异常类之间有严格的</a:t>
            </a:r>
            <a:r>
              <a:rPr lang="zh-CN" altLang="zh-CN" b="1" dirty="0">
                <a:solidFill>
                  <a:srgbClr val="FF0000"/>
                </a:solidFill>
              </a:rPr>
              <a:t>继承关系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Java</a:t>
            </a:r>
            <a:r>
              <a:rPr lang="zh-CN" altLang="zh-CN" b="1" dirty="0"/>
              <a:t>常见的异常</a:t>
            </a:r>
            <a:r>
              <a:rPr lang="zh-CN" altLang="zh-CN" b="1" dirty="0" smtClean="0"/>
              <a:t>类的</a:t>
            </a:r>
            <a:r>
              <a:rPr lang="zh-CN" altLang="zh-CN" b="1" dirty="0"/>
              <a:t>继承</a:t>
            </a:r>
            <a:r>
              <a:rPr lang="zh-CN" altLang="zh-CN" b="1" dirty="0" smtClean="0"/>
              <a:t>关系</a:t>
            </a:r>
            <a:r>
              <a:rPr lang="zh-CN" altLang="en-US" b="1" dirty="0" smtClean="0"/>
              <a:t>图</a:t>
            </a:r>
            <a:r>
              <a:rPr lang="zh-CN" altLang="zh-CN" b="1" dirty="0" smtClean="0"/>
              <a:t>。</a:t>
            </a:r>
            <a:endParaRPr lang="zh-CN" altLang="zh-CN" b="1" dirty="0"/>
          </a:p>
          <a:p>
            <a:endParaRPr lang="zh-CN" altLang="en-US" b="1" dirty="0"/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1343890"/>
            <a:ext cx="8714510" cy="5486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42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从</a:t>
            </a:r>
            <a:r>
              <a:rPr lang="zh-CN" altLang="zh-CN" b="1" dirty="0" smtClean="0"/>
              <a:t>图中</a:t>
            </a:r>
            <a:r>
              <a:rPr lang="zh-CN" altLang="zh-CN" b="1" dirty="0"/>
              <a:t>可以看出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 smtClean="0"/>
              <a:t>Java</a:t>
            </a:r>
            <a:r>
              <a:rPr lang="zh-CN" altLang="zh-CN" b="1" dirty="0"/>
              <a:t>把所有的非</a:t>
            </a:r>
            <a:r>
              <a:rPr lang="zh-CN" altLang="zh-CN" b="1" dirty="0" smtClean="0"/>
              <a:t>正常情况</a:t>
            </a:r>
            <a:r>
              <a:rPr lang="zh-CN" altLang="zh-CN" b="1" dirty="0"/>
              <a:t>分成两种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异常</a:t>
            </a:r>
            <a:r>
              <a:rPr lang="zh-CN" altLang="zh-CN" b="1" dirty="0"/>
              <a:t>（</a:t>
            </a:r>
            <a:r>
              <a:rPr lang="en-US" altLang="zh-CN" b="1" dirty="0"/>
              <a:t>Exception)</a:t>
            </a:r>
            <a:r>
              <a:rPr lang="zh-CN" altLang="zh-CN" b="1" dirty="0"/>
              <a:t>和错误（</a:t>
            </a:r>
            <a:r>
              <a:rPr lang="en-US" altLang="zh-CN" b="1" dirty="0"/>
              <a:t>Error)</a:t>
            </a:r>
            <a:r>
              <a:rPr lang="zh-CN" altLang="zh-CN" b="1" dirty="0"/>
              <a:t>， </a:t>
            </a:r>
            <a:endParaRPr lang="en-US" altLang="zh-CN" b="1" dirty="0" smtClean="0"/>
          </a:p>
          <a:p>
            <a:r>
              <a:rPr lang="zh-CN" altLang="zh-CN" b="1" dirty="0" smtClean="0"/>
              <a:t>它们</a:t>
            </a:r>
            <a:r>
              <a:rPr lang="zh-CN" altLang="zh-CN" b="1" dirty="0"/>
              <a:t>都继承</a:t>
            </a:r>
            <a:r>
              <a:rPr lang="en-US" altLang="zh-CN" b="1" dirty="0" err="1"/>
              <a:t>Throwable</a:t>
            </a:r>
            <a:r>
              <a:rPr lang="zh-CN" altLang="zh-CN" b="1" dirty="0"/>
              <a:t>父类。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90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Error</a:t>
            </a:r>
            <a:r>
              <a:rPr lang="zh-CN" altLang="zh-CN" b="1" dirty="0"/>
              <a:t>错误，一般是指与虚拟机相关的问题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 </a:t>
            </a:r>
            <a:r>
              <a:rPr lang="zh-CN" altLang="zh-CN" b="1" dirty="0"/>
              <a:t>如系统崩溃、虚拟机错误、动态链接失败等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zh-CN" b="1" dirty="0" smtClean="0"/>
              <a:t>这种</a:t>
            </a:r>
            <a:r>
              <a:rPr lang="zh-CN" altLang="zh-CN" b="1" dirty="0"/>
              <a:t>错误无法恢复或不可能捕获，将导致</a:t>
            </a:r>
            <a:r>
              <a:rPr lang="zh-CN" altLang="zh-CN" b="1" dirty="0" smtClean="0"/>
              <a:t>应用程序中断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zh-CN" b="1" dirty="0" smtClean="0"/>
              <a:t>通常</a:t>
            </a:r>
            <a:r>
              <a:rPr lang="zh-CN" altLang="zh-CN" b="1" dirty="0"/>
              <a:t>应用程序无法处理这些错误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zh-CN" b="1" dirty="0" smtClean="0"/>
              <a:t>因此应用程序</a:t>
            </a:r>
            <a:r>
              <a:rPr lang="zh-CN" altLang="zh-CN" b="1" dirty="0"/>
              <a:t>不应该试图使用</a:t>
            </a:r>
            <a:r>
              <a:rPr lang="en-US" altLang="zh-CN" b="1" dirty="0"/>
              <a:t>catch</a:t>
            </a:r>
            <a:r>
              <a:rPr lang="zh-CN" altLang="zh-CN" b="1" dirty="0"/>
              <a:t>块来捕获</a:t>
            </a:r>
            <a:r>
              <a:rPr lang="en-US" altLang="zh-CN" b="1" dirty="0"/>
              <a:t>Error</a:t>
            </a:r>
            <a:r>
              <a:rPr lang="zh-CN" altLang="zh-CN" b="1" dirty="0" smtClean="0"/>
              <a:t>对象。</a:t>
            </a:r>
            <a:endParaRPr lang="en-US" altLang="zh-CN" b="1" dirty="0" smtClean="0"/>
          </a:p>
          <a:p>
            <a:r>
              <a:rPr lang="zh-CN" altLang="zh-CN" b="1" dirty="0" smtClean="0"/>
              <a:t>在</a:t>
            </a:r>
            <a:r>
              <a:rPr lang="zh-CN" altLang="zh-CN" b="1" dirty="0"/>
              <a:t>定义该方法时，也无须在其</a:t>
            </a:r>
            <a:r>
              <a:rPr lang="en-US" altLang="zh-CN" b="1" dirty="0"/>
              <a:t>throws</a:t>
            </a:r>
            <a:r>
              <a:rPr lang="zh-CN" altLang="zh-CN" b="1" dirty="0" smtClean="0"/>
              <a:t>子句中</a:t>
            </a:r>
            <a:r>
              <a:rPr lang="zh-CN" altLang="zh-CN" b="1" dirty="0"/>
              <a:t>声明该方法可能抛出</a:t>
            </a:r>
            <a:r>
              <a:rPr lang="en-US" altLang="zh-CN" b="1" dirty="0"/>
              <a:t>Error</a:t>
            </a:r>
            <a:r>
              <a:rPr lang="zh-CN" altLang="zh-CN" b="1" dirty="0"/>
              <a:t>及其任何子类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下面</a:t>
            </a:r>
            <a:r>
              <a:rPr lang="zh-CN" altLang="zh-CN" b="1" dirty="0"/>
              <a:t>看几个简单的异常捕获例子。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6438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Java</a:t>
            </a:r>
            <a:r>
              <a:rPr lang="zh-CN" altLang="zh-CN" b="1" dirty="0"/>
              <a:t>的异常机制主要依赖</a:t>
            </a:r>
            <a:r>
              <a:rPr lang="zh-CN" altLang="zh-CN" b="1" dirty="0"/>
              <a:t>于五个关键字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try</a:t>
            </a:r>
            <a:r>
              <a:rPr lang="zh-CN" altLang="zh-CN" b="1" dirty="0"/>
              <a:t>、</a:t>
            </a:r>
            <a:r>
              <a:rPr lang="en-US" altLang="zh-CN" b="1" dirty="0"/>
              <a:t>catch</a:t>
            </a:r>
            <a:r>
              <a:rPr lang="zh-CN" altLang="zh-CN" b="1" dirty="0"/>
              <a:t>、</a:t>
            </a:r>
            <a:r>
              <a:rPr lang="en-US" altLang="zh-CN" b="1" dirty="0"/>
              <a:t>finally</a:t>
            </a:r>
            <a:r>
              <a:rPr lang="zh-CN" altLang="zh-CN" b="1" dirty="0"/>
              <a:t>、</a:t>
            </a:r>
            <a:r>
              <a:rPr lang="en-US" altLang="zh-CN" b="1" dirty="0"/>
              <a:t>throw</a:t>
            </a:r>
            <a:r>
              <a:rPr lang="zh-CN" altLang="zh-CN" b="1" dirty="0"/>
              <a:t>和</a:t>
            </a:r>
            <a:r>
              <a:rPr lang="en-US" altLang="zh-CN" b="1" dirty="0" smtClean="0"/>
              <a:t>throws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其中</a:t>
            </a:r>
            <a:r>
              <a:rPr lang="en-US" altLang="zh-CN" b="1" dirty="0"/>
              <a:t>try</a:t>
            </a:r>
            <a:r>
              <a:rPr lang="zh-CN" altLang="zh-CN" b="1" dirty="0"/>
              <a:t>关键字后</a:t>
            </a:r>
            <a:r>
              <a:rPr lang="zh-CN" altLang="zh-CN" b="1" dirty="0" smtClean="0"/>
              <a:t>紧跟</a:t>
            </a:r>
            <a:r>
              <a:rPr lang="zh-CN" altLang="zh-CN" b="1" dirty="0"/>
              <a:t>一个花括号扩起来的代码块（花括号不可省略），简称</a:t>
            </a:r>
            <a:r>
              <a:rPr lang="en-US" altLang="zh-CN" b="1" dirty="0"/>
              <a:t>try</a:t>
            </a:r>
            <a:r>
              <a:rPr lang="zh-CN" altLang="zh-CN" b="1" dirty="0"/>
              <a:t>块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它</a:t>
            </a:r>
            <a:r>
              <a:rPr lang="zh-CN" altLang="zh-CN" b="1" dirty="0"/>
              <a:t>里面放置可能引发异常的代码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catch </a:t>
            </a:r>
            <a:r>
              <a:rPr lang="zh-CN" altLang="zh-CN" b="1" dirty="0"/>
              <a:t>后对应异常类型和一个代码块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用于</a:t>
            </a:r>
            <a:r>
              <a:rPr lang="zh-CN" altLang="zh-CN" b="1" dirty="0"/>
              <a:t>表明该</a:t>
            </a:r>
            <a:r>
              <a:rPr lang="en-US" altLang="zh-CN" b="1" dirty="0"/>
              <a:t>catch</a:t>
            </a:r>
            <a:r>
              <a:rPr lang="zh-CN" altLang="zh-CN" b="1" dirty="0"/>
              <a:t>块用于处理这种类型的代码块。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100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DivTest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{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	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	{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try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	{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int</a:t>
            </a:r>
            <a:r>
              <a:rPr lang="en-US" altLang="zh-CN" b="1" dirty="0"/>
              <a:t> a = </a:t>
            </a:r>
            <a:r>
              <a:rPr lang="en-US" altLang="zh-CN" b="1" dirty="0" err="1"/>
              <a:t>Integer.parseInt</a:t>
            </a:r>
            <a:r>
              <a:rPr lang="en-US" altLang="zh-CN" b="1" dirty="0"/>
              <a:t>(</a:t>
            </a:r>
            <a:r>
              <a:rPr lang="en-US" altLang="zh-CN" b="1" dirty="0" err="1"/>
              <a:t>args</a:t>
            </a:r>
            <a:r>
              <a:rPr lang="en-US" altLang="zh-CN" b="1" dirty="0"/>
              <a:t>[0]);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int</a:t>
            </a:r>
            <a:r>
              <a:rPr lang="en-US" altLang="zh-CN" b="1" dirty="0"/>
              <a:t> b = </a:t>
            </a:r>
            <a:r>
              <a:rPr lang="en-US" altLang="zh-CN" b="1" dirty="0" err="1"/>
              <a:t>Integer.parseInt</a:t>
            </a:r>
            <a:r>
              <a:rPr lang="en-US" altLang="zh-CN" b="1" dirty="0"/>
              <a:t>(</a:t>
            </a:r>
            <a:r>
              <a:rPr lang="en-US" altLang="zh-CN" b="1" dirty="0" err="1"/>
              <a:t>args</a:t>
            </a:r>
            <a:r>
              <a:rPr lang="en-US" altLang="zh-CN" b="1" dirty="0"/>
              <a:t>[1]);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int</a:t>
            </a:r>
            <a:r>
              <a:rPr lang="en-US" altLang="zh-CN" b="1" dirty="0"/>
              <a:t> c = a / b;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zh-CN" b="1" dirty="0"/>
              <a:t>您输入的两个数相除的结果是：</a:t>
            </a:r>
            <a:r>
              <a:rPr lang="en-US" altLang="zh-CN" b="1" dirty="0"/>
              <a:t>" + c );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IndexOutOfBoundsException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ie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/>
              <a:t>("</a:t>
            </a:r>
            <a:r>
              <a:rPr lang="zh-CN" altLang="zh-CN" b="1" dirty="0"/>
              <a:t>数组越界：运行程序时输入的参数个数不够</a:t>
            </a:r>
            <a:r>
              <a:rPr lang="en-US" altLang="zh-CN" b="1" dirty="0"/>
              <a:t>");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NumberFormatException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ne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/>
              <a:t>("</a:t>
            </a:r>
            <a:r>
              <a:rPr lang="zh-CN" altLang="zh-CN" b="1" dirty="0"/>
              <a:t>数字格式异常：程序只能接受整数参数</a:t>
            </a:r>
            <a:r>
              <a:rPr lang="en-US" altLang="zh-CN" b="1" dirty="0"/>
              <a:t>");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ArithmeticException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ae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zh-CN" b="1" dirty="0"/>
              <a:t>算术异常</a:t>
            </a:r>
            <a:r>
              <a:rPr lang="en-US" altLang="zh-CN" b="1" dirty="0"/>
              <a:t>");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0070C0"/>
                </a:solidFill>
              </a:rPr>
              <a:t>Exception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{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zh-CN" b="1" dirty="0"/>
              <a:t>未知异常</a:t>
            </a:r>
            <a:r>
              <a:rPr lang="en-US" altLang="zh-CN" b="1" dirty="0"/>
              <a:t>");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	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	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8389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上面程序针对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/>
              <a:t>IndexOutOfBoundsException</a:t>
            </a:r>
            <a:r>
              <a:rPr lang="zh-CN" altLang="zh-CN" b="1" dirty="0" smtClean="0"/>
              <a:t>、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/>
              <a:t>NumberFormatException</a:t>
            </a:r>
            <a:r>
              <a:rPr lang="zh-CN" altLang="zh-CN" b="1" dirty="0" smtClean="0"/>
              <a:t>、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/>
              <a:t>ArithmeticException</a:t>
            </a: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 smtClean="0"/>
              <a:t>类型</a:t>
            </a:r>
            <a:r>
              <a:rPr lang="zh-CN" altLang="zh-CN" b="1" dirty="0"/>
              <a:t>的异常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提供</a:t>
            </a:r>
            <a:r>
              <a:rPr lang="zh-CN" altLang="zh-CN" b="1" dirty="0"/>
              <a:t>了专门的异常处理逻辑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Java</a:t>
            </a:r>
            <a:r>
              <a:rPr lang="zh-CN" altLang="zh-CN" b="1" dirty="0"/>
              <a:t>运行时的异常处理逻辑可能有如下几种情形。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490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b="1" dirty="0" smtClean="0"/>
              <a:t>如果</a:t>
            </a:r>
            <a:r>
              <a:rPr lang="zh-CN" altLang="zh-CN" b="1" dirty="0"/>
              <a:t>运行该程序时</a:t>
            </a:r>
            <a:r>
              <a:rPr lang="zh-CN" altLang="zh-CN" b="1" dirty="0">
                <a:solidFill>
                  <a:srgbClr val="FF0000"/>
                </a:solidFill>
              </a:rPr>
              <a:t>输入的参数不够</a:t>
            </a:r>
            <a:r>
              <a:rPr lang="zh-CN" altLang="zh-CN" b="1" dirty="0"/>
              <a:t>，将会发生</a:t>
            </a:r>
            <a:r>
              <a:rPr lang="zh-CN" altLang="zh-CN" b="1" dirty="0">
                <a:solidFill>
                  <a:srgbClr val="FF0000"/>
                </a:solidFill>
              </a:rPr>
              <a:t>数组越界异常</a:t>
            </a:r>
            <a:r>
              <a:rPr lang="zh-CN" altLang="zh-CN" b="1" dirty="0"/>
              <a:t>，</a:t>
            </a:r>
            <a:r>
              <a:rPr lang="en-US" altLang="zh-CN" b="1" dirty="0"/>
              <a:t>Java</a:t>
            </a:r>
            <a:r>
              <a:rPr lang="zh-CN" altLang="zh-CN" b="1" dirty="0"/>
              <a:t>运行时将调用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IndexOutOfBoundsException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zh-CN" altLang="zh-CN" b="1" dirty="0"/>
              <a:t>对应的</a:t>
            </a:r>
            <a:r>
              <a:rPr lang="en-US" altLang="zh-CN" b="1" dirty="0"/>
              <a:t> catch </a:t>
            </a:r>
            <a:r>
              <a:rPr lang="zh-CN" altLang="zh-CN" b="1" dirty="0"/>
              <a:t>块处理该异常。</a:t>
            </a:r>
          </a:p>
          <a:p>
            <a:r>
              <a:rPr lang="zh-CN" altLang="zh-CN" b="1" dirty="0" smtClean="0"/>
              <a:t>如果</a:t>
            </a:r>
            <a:r>
              <a:rPr lang="zh-CN" altLang="zh-CN" b="1" dirty="0"/>
              <a:t>运行该程序时</a:t>
            </a:r>
            <a:r>
              <a:rPr lang="zh-CN" altLang="zh-CN" b="1" dirty="0">
                <a:solidFill>
                  <a:srgbClr val="FF0000"/>
                </a:solidFill>
              </a:rPr>
              <a:t>输入的参数不是数字，而是字母</a:t>
            </a:r>
            <a:r>
              <a:rPr lang="zh-CN" altLang="zh-CN" b="1" dirty="0"/>
              <a:t>，将发生</a:t>
            </a:r>
            <a:r>
              <a:rPr lang="zh-CN" altLang="zh-CN" b="1" dirty="0">
                <a:solidFill>
                  <a:srgbClr val="FF0000"/>
                </a:solidFill>
              </a:rPr>
              <a:t>数字格式异常</a:t>
            </a:r>
            <a:r>
              <a:rPr lang="zh-CN" altLang="zh-CN" b="1" dirty="0"/>
              <a:t>，</a:t>
            </a:r>
            <a:r>
              <a:rPr lang="en-US" altLang="zh-CN" b="1" dirty="0"/>
              <a:t>Java</a:t>
            </a:r>
            <a:r>
              <a:rPr lang="zh-CN" altLang="zh-CN" b="1" dirty="0"/>
              <a:t>运行时将调用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NumberFormatException</a:t>
            </a:r>
            <a:r>
              <a:rPr lang="zh-CN" altLang="zh-CN" b="1" dirty="0"/>
              <a:t>对应的</a:t>
            </a:r>
            <a:r>
              <a:rPr lang="en-US" altLang="zh-CN" b="1" dirty="0"/>
              <a:t>catch</a:t>
            </a:r>
            <a:r>
              <a:rPr lang="zh-CN" altLang="zh-CN" b="1" dirty="0"/>
              <a:t>块处理该异常。</a:t>
            </a:r>
          </a:p>
          <a:p>
            <a:r>
              <a:rPr lang="zh-CN" altLang="zh-CN" b="1" dirty="0" smtClean="0"/>
              <a:t>如果</a:t>
            </a:r>
            <a:r>
              <a:rPr lang="zh-CN" altLang="zh-CN" b="1" dirty="0"/>
              <a:t>运行该程序时输入的</a:t>
            </a:r>
            <a:r>
              <a:rPr lang="zh-CN" altLang="zh-CN" b="1" dirty="0">
                <a:solidFill>
                  <a:srgbClr val="FF0000"/>
                </a:solidFill>
              </a:rPr>
              <a:t>第二个参数是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zh-CN" b="1" dirty="0"/>
              <a:t>，将发生</a:t>
            </a:r>
            <a:r>
              <a:rPr lang="zh-CN" altLang="zh-CN" b="1" dirty="0">
                <a:solidFill>
                  <a:srgbClr val="FF0000"/>
                </a:solidFill>
              </a:rPr>
              <a:t>除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zh-CN" b="1" dirty="0">
                <a:solidFill>
                  <a:srgbClr val="FF0000"/>
                </a:solidFill>
              </a:rPr>
              <a:t>异常</a:t>
            </a:r>
            <a:r>
              <a:rPr lang="zh-CN" altLang="zh-CN" b="1" dirty="0"/>
              <a:t>，</a:t>
            </a:r>
            <a:r>
              <a:rPr lang="en-US" altLang="zh-CN" b="1" dirty="0"/>
              <a:t>Java</a:t>
            </a:r>
            <a:r>
              <a:rPr lang="zh-CN" altLang="zh-CN" b="1" dirty="0"/>
              <a:t>运行时将调用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ArithmeticException</a:t>
            </a:r>
            <a:r>
              <a:rPr lang="zh-CN" altLang="zh-CN" b="1" dirty="0"/>
              <a:t>对应的</a:t>
            </a:r>
            <a:r>
              <a:rPr lang="en-US" altLang="zh-CN" b="1" dirty="0"/>
              <a:t>catch</a:t>
            </a:r>
            <a:r>
              <a:rPr lang="zh-CN" altLang="zh-CN" b="1" dirty="0"/>
              <a:t>块处理该异常。</a:t>
            </a:r>
          </a:p>
          <a:p>
            <a:r>
              <a:rPr lang="zh-CN" altLang="zh-CN" b="1" dirty="0" smtClean="0"/>
              <a:t>如果</a:t>
            </a:r>
            <a:r>
              <a:rPr lang="zh-CN" altLang="zh-CN" b="1" dirty="0"/>
              <a:t>程序运行时出现</a:t>
            </a:r>
            <a:r>
              <a:rPr lang="zh-CN" altLang="zh-CN" b="1" dirty="0">
                <a:solidFill>
                  <a:srgbClr val="FF0000"/>
                </a:solidFill>
              </a:rPr>
              <a:t>其他异常</a:t>
            </a:r>
            <a:r>
              <a:rPr lang="zh-CN" altLang="zh-CN" b="1" dirty="0"/>
              <a:t>，该异常对象总是</a:t>
            </a:r>
            <a:r>
              <a:rPr lang="en-US" altLang="zh-CN" b="1" dirty="0"/>
              <a:t>Exception</a:t>
            </a:r>
            <a:r>
              <a:rPr lang="zh-CN" altLang="zh-CN" b="1" dirty="0"/>
              <a:t>类或其子类的实例，</a:t>
            </a:r>
            <a:r>
              <a:rPr lang="en-US" altLang="zh-CN" b="1" dirty="0"/>
              <a:t>Java</a:t>
            </a:r>
            <a:r>
              <a:rPr lang="zh-CN" altLang="zh-CN" b="1" dirty="0"/>
              <a:t>运行时将调 用</a:t>
            </a:r>
            <a:r>
              <a:rPr lang="en-US" altLang="zh-CN" b="1" dirty="0">
                <a:solidFill>
                  <a:srgbClr val="0070C0"/>
                </a:solidFill>
              </a:rPr>
              <a:t>Exception</a:t>
            </a:r>
            <a:r>
              <a:rPr lang="zh-CN" altLang="zh-CN" b="1" dirty="0"/>
              <a:t>对应的</a:t>
            </a:r>
            <a:r>
              <a:rPr lang="en-US" altLang="zh-CN" b="1" dirty="0"/>
              <a:t>catch</a:t>
            </a:r>
            <a:r>
              <a:rPr lang="zh-CN" altLang="zh-CN" b="1" dirty="0"/>
              <a:t>块处理该异常。</a:t>
            </a:r>
          </a:p>
        </p:txBody>
      </p:sp>
    </p:spTree>
    <p:extLst>
      <p:ext uri="{BB962C8B-B14F-4D97-AF65-F5344CB8AC3E}">
        <p14:creationId xmlns:p14="http://schemas.microsoft.com/office/powerpoint/2010/main" val="24952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600" b="1" dirty="0"/>
              <a:t>Checked</a:t>
            </a:r>
            <a:r>
              <a:rPr lang="zh-CN" altLang="zh-CN" sz="3600" b="1" dirty="0"/>
              <a:t>异常和</a:t>
            </a:r>
            <a:r>
              <a:rPr lang="en-US" altLang="zh-CN" sz="3600" b="1" dirty="0"/>
              <a:t>Runtime</a:t>
            </a:r>
            <a:r>
              <a:rPr lang="zh-CN" altLang="zh-CN" sz="3600" b="1" dirty="0"/>
              <a:t>异常</a:t>
            </a:r>
            <a:r>
              <a:rPr lang="zh-CN" altLang="zh-CN" sz="3600" b="1" dirty="0" smtClean="0"/>
              <a:t>体系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en-US" altLang="zh-CN" b="1" dirty="0"/>
              <a:t>Java</a:t>
            </a:r>
            <a:r>
              <a:rPr lang="zh-CN" altLang="zh-CN" b="1" dirty="0"/>
              <a:t>的异常被分为两大类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 smtClean="0"/>
              <a:t>Checked</a:t>
            </a:r>
            <a:r>
              <a:rPr lang="zh-CN" altLang="zh-CN" b="1" dirty="0"/>
              <a:t>异常和</a:t>
            </a:r>
            <a:r>
              <a:rPr lang="en-US" altLang="zh-CN" b="1" dirty="0"/>
              <a:t>Runtime</a:t>
            </a:r>
            <a:r>
              <a:rPr lang="zh-CN" altLang="zh-CN" b="1" dirty="0"/>
              <a:t>异常（运行时异常）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所有</a:t>
            </a:r>
            <a:r>
              <a:rPr lang="zh-CN" altLang="zh-CN" b="1" dirty="0"/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RuntimeException</a:t>
            </a:r>
            <a:r>
              <a:rPr lang="zh-CN" altLang="zh-CN" b="1" dirty="0">
                <a:solidFill>
                  <a:srgbClr val="FF0000"/>
                </a:solidFill>
              </a:rPr>
              <a:t>类及其子类</a:t>
            </a:r>
            <a:r>
              <a:rPr lang="zh-CN" altLang="zh-CN" b="1" dirty="0">
                <a:solidFill>
                  <a:srgbClr val="7030A0"/>
                </a:solidFill>
              </a:rPr>
              <a:t>的实例</a:t>
            </a:r>
            <a:r>
              <a:rPr lang="zh-CN" altLang="zh-CN" b="1" dirty="0"/>
              <a:t>被称为</a:t>
            </a:r>
            <a:r>
              <a:rPr lang="en-US" altLang="zh-CN" b="1" dirty="0"/>
              <a:t>Runtime</a:t>
            </a:r>
            <a:r>
              <a:rPr lang="zh-CN" altLang="zh-CN" b="1" dirty="0"/>
              <a:t>异常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不是</a:t>
            </a:r>
            <a:r>
              <a:rPr lang="en-US" altLang="zh-CN" b="1" dirty="0" err="1"/>
              <a:t>RuntimeException</a:t>
            </a:r>
            <a:r>
              <a:rPr lang="zh-CN" altLang="zh-CN" b="1" dirty="0"/>
              <a:t>类及其子类的异常实例则被称为</a:t>
            </a:r>
            <a:r>
              <a:rPr lang="en-US" altLang="zh-CN" b="1" dirty="0"/>
              <a:t> Checked </a:t>
            </a:r>
            <a:r>
              <a:rPr lang="zh-CN" altLang="zh-CN" b="1" dirty="0"/>
              <a:t>异常。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002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只有</a:t>
            </a:r>
            <a:r>
              <a:rPr lang="en-US" altLang="zh-CN" b="1" dirty="0"/>
              <a:t>Java</a:t>
            </a:r>
            <a:r>
              <a:rPr lang="zh-CN" altLang="zh-CN" b="1" dirty="0"/>
              <a:t>语言提供了</a:t>
            </a:r>
            <a:r>
              <a:rPr lang="en-US" altLang="zh-CN" b="1" dirty="0"/>
              <a:t> Checked</a:t>
            </a:r>
            <a:r>
              <a:rPr lang="zh-CN" altLang="zh-CN" b="1" dirty="0"/>
              <a:t>异常，其他语言都没有提供</a:t>
            </a:r>
            <a:r>
              <a:rPr lang="en-US" altLang="zh-CN" b="1" dirty="0"/>
              <a:t>Checked</a:t>
            </a:r>
            <a:r>
              <a:rPr lang="zh-CN" altLang="zh-CN" b="1" dirty="0"/>
              <a:t>异常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Java</a:t>
            </a:r>
            <a:r>
              <a:rPr lang="zh-CN" altLang="zh-CN" b="1" dirty="0"/>
              <a:t>认为</a:t>
            </a:r>
            <a:r>
              <a:rPr lang="en-US" altLang="zh-CN" b="1" dirty="0"/>
              <a:t>Checked</a:t>
            </a:r>
            <a:r>
              <a:rPr lang="zh-CN" altLang="zh-CN" b="1" dirty="0" smtClean="0"/>
              <a:t>异常都是</a:t>
            </a:r>
            <a:r>
              <a:rPr lang="zh-CN" altLang="zh-CN" b="1" dirty="0"/>
              <a:t>可以被处理（修复）的异常，所以</a:t>
            </a:r>
            <a:r>
              <a:rPr lang="en-US" altLang="zh-CN" b="1" dirty="0"/>
              <a:t>Java</a:t>
            </a:r>
            <a:r>
              <a:rPr lang="zh-CN" altLang="zh-CN" b="1" dirty="0"/>
              <a:t>程序必须显式处理</a:t>
            </a:r>
            <a:r>
              <a:rPr lang="en-US" altLang="zh-CN" b="1" dirty="0"/>
              <a:t>Checked</a:t>
            </a:r>
            <a:r>
              <a:rPr lang="zh-CN" altLang="zh-CN" b="1" dirty="0"/>
              <a:t>异常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如果</a:t>
            </a:r>
            <a:r>
              <a:rPr lang="zh-CN" altLang="zh-CN" b="1" dirty="0"/>
              <a:t>程序没有处理</a:t>
            </a:r>
            <a:r>
              <a:rPr lang="en-US" altLang="zh-CN" b="1" dirty="0"/>
              <a:t>Checked </a:t>
            </a:r>
            <a:r>
              <a:rPr lang="zh-CN" altLang="zh-CN" b="1" dirty="0"/>
              <a:t>异常，该程序在编译时就会发生错误，无法通过编译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/>
              <a:t>Checked</a:t>
            </a:r>
            <a:r>
              <a:rPr lang="zh-CN" altLang="zh-CN" b="1" dirty="0"/>
              <a:t>异常体现了</a:t>
            </a:r>
            <a:r>
              <a:rPr lang="en-US" altLang="zh-CN" b="1" dirty="0"/>
              <a:t> Java</a:t>
            </a:r>
            <a:r>
              <a:rPr lang="zh-CN" altLang="zh-CN" b="1" dirty="0"/>
              <a:t>的设计哲学——没有完善错误处理的代码根本就不会被执行！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0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对于</a:t>
            </a:r>
            <a:r>
              <a:rPr lang="en-US" altLang="zh-CN" b="1" dirty="0"/>
              <a:t>Checked</a:t>
            </a:r>
            <a:r>
              <a:rPr lang="zh-CN" altLang="zh-CN" b="1" dirty="0"/>
              <a:t>异常的处理方式有如下两种。</a:t>
            </a:r>
          </a:p>
          <a:p>
            <a:r>
              <a:rPr lang="zh-CN" altLang="zh-CN" b="1" dirty="0" smtClean="0"/>
              <a:t>当前</a:t>
            </a:r>
            <a:r>
              <a:rPr lang="zh-CN" altLang="zh-CN" b="1" dirty="0"/>
              <a:t>方法明确知道如何处理该异常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程序</a:t>
            </a:r>
            <a:r>
              <a:rPr lang="zh-CN" altLang="zh-CN" b="1" dirty="0"/>
              <a:t>应该使用</a:t>
            </a:r>
            <a:r>
              <a:rPr lang="en-US" altLang="zh-CN" b="1" dirty="0"/>
              <a:t>try…catch</a:t>
            </a:r>
            <a:r>
              <a:rPr lang="zh-CN" altLang="zh-CN" b="1" dirty="0"/>
              <a:t>块来捕获该异常，然后在对应的</a:t>
            </a:r>
            <a:r>
              <a:rPr lang="en-US" altLang="zh-CN" b="1" dirty="0"/>
              <a:t> catch</a:t>
            </a:r>
            <a:r>
              <a:rPr lang="zh-CN" altLang="zh-CN" b="1" dirty="0"/>
              <a:t>块中修复该异常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例如</a:t>
            </a:r>
            <a:r>
              <a:rPr lang="zh-CN" altLang="zh-CN" b="1" dirty="0"/>
              <a:t>，前面介绍的五子棋游戏中处理用户输入不合法的异常</a:t>
            </a:r>
            <a:r>
              <a:rPr lang="en-US" altLang="zh-CN" b="1" dirty="0"/>
              <a:t>,</a:t>
            </a:r>
            <a:r>
              <a:rPr lang="zh-CN" altLang="zh-CN" b="1" dirty="0"/>
              <a:t>程序在</a:t>
            </a:r>
            <a:r>
              <a:rPr lang="en-US" altLang="zh-CN" b="1" dirty="0"/>
              <a:t>catch </a:t>
            </a:r>
            <a:r>
              <a:rPr lang="zh-CN" altLang="zh-CN" b="1" dirty="0"/>
              <a:t>块中打印对用户的提示信息，重新开始下一次循环。</a:t>
            </a:r>
          </a:p>
          <a:p>
            <a:r>
              <a:rPr lang="zh-CN" altLang="zh-CN" b="1" dirty="0" smtClean="0"/>
              <a:t>当前</a:t>
            </a:r>
            <a:r>
              <a:rPr lang="zh-CN" altLang="zh-CN" b="1" dirty="0"/>
              <a:t>方法不知道如何处理这种异常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应该</a:t>
            </a:r>
            <a:r>
              <a:rPr lang="zh-CN" altLang="zh-CN" b="1" dirty="0"/>
              <a:t>在定义该方法时声明抛出该异常。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467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b="1" dirty="0"/>
              <a:t>只有</a:t>
            </a:r>
            <a:r>
              <a:rPr lang="en-US" altLang="zh-CN" b="1" dirty="0"/>
              <a:t>Java</a:t>
            </a:r>
            <a:r>
              <a:rPr lang="zh-CN" altLang="zh-CN" b="1" dirty="0"/>
              <a:t>语言提供了</a:t>
            </a:r>
            <a:r>
              <a:rPr lang="en-US" altLang="zh-CN" b="1" dirty="0"/>
              <a:t> Checked</a:t>
            </a:r>
            <a:r>
              <a:rPr lang="zh-CN" altLang="zh-CN" b="1" dirty="0"/>
              <a:t>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它</a:t>
            </a:r>
            <a:r>
              <a:rPr lang="zh-CN" altLang="zh-CN" b="1" dirty="0"/>
              <a:t>要求程序员必须注意该异常——要么</a:t>
            </a:r>
            <a:r>
              <a:rPr lang="zh-CN" altLang="zh-CN" b="1" dirty="0">
                <a:solidFill>
                  <a:srgbClr val="FF0000"/>
                </a:solidFill>
              </a:rPr>
              <a:t>显式声明抛出</a:t>
            </a:r>
            <a:r>
              <a:rPr lang="zh-CN" altLang="zh-CN" b="1" dirty="0"/>
              <a:t>，要么</a:t>
            </a:r>
            <a:r>
              <a:rPr lang="zh-CN" altLang="zh-CN" b="1" dirty="0">
                <a:solidFill>
                  <a:srgbClr val="FF0000"/>
                </a:solidFill>
              </a:rPr>
              <a:t>显式捕获并处理它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总之</a:t>
            </a:r>
            <a:r>
              <a:rPr lang="zh-CN" altLang="zh-CN" b="1" dirty="0"/>
              <a:t>不允许对</a:t>
            </a:r>
            <a:r>
              <a:rPr lang="en-US" altLang="zh-CN" b="1" dirty="0"/>
              <a:t> Checked</a:t>
            </a:r>
            <a:r>
              <a:rPr lang="zh-CN" altLang="zh-CN" b="1" dirty="0"/>
              <a:t>异常不闻不问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这</a:t>
            </a:r>
            <a:r>
              <a:rPr lang="zh-CN" altLang="zh-CN" b="1" dirty="0"/>
              <a:t>是一种非常严谨的设计哲学，可以增加程序的健壮性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问题</a:t>
            </a:r>
            <a:r>
              <a:rPr lang="zh-CN" altLang="zh-CN" b="1" dirty="0">
                <a:solidFill>
                  <a:srgbClr val="FF0000"/>
                </a:solidFill>
              </a:rPr>
              <a:t>是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zh-CN" altLang="zh-CN" b="1" dirty="0"/>
              <a:t>大部分的方法总是不能明确地知道如何处理异常，因此只能声明抛出该异常</a:t>
            </a:r>
            <a:r>
              <a:rPr lang="zh-CN" altLang="zh-CN" b="1" dirty="0" smtClean="0"/>
              <a:t>，所以</a:t>
            </a:r>
            <a:r>
              <a:rPr lang="en-US" altLang="zh-CN" b="1" dirty="0"/>
              <a:t>Checked</a:t>
            </a:r>
            <a:r>
              <a:rPr lang="zh-CN" altLang="zh-CN" b="1" dirty="0"/>
              <a:t>异常降低了程序开发的生产率和代码的执行效率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关于</a:t>
            </a:r>
            <a:r>
              <a:rPr lang="en-US" altLang="zh-CN" b="1" dirty="0" smtClean="0"/>
              <a:t> </a:t>
            </a:r>
            <a:r>
              <a:rPr lang="en-US" altLang="zh-CN" b="1" dirty="0"/>
              <a:t>Checked</a:t>
            </a:r>
            <a:r>
              <a:rPr lang="zh-CN" altLang="zh-CN" b="1" dirty="0"/>
              <a:t>异常的优劣，在</a:t>
            </a:r>
            <a:r>
              <a:rPr lang="en-US" altLang="zh-CN" b="1" dirty="0"/>
              <a:t>Java</a:t>
            </a:r>
            <a:r>
              <a:rPr lang="zh-CN" altLang="zh-CN" b="1" dirty="0"/>
              <a:t>领域是一个备受争论的问题。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444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Runtime</a:t>
            </a:r>
            <a:r>
              <a:rPr lang="zh-CN" altLang="zh-CN" b="1" dirty="0"/>
              <a:t>异常则更加灵活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Runtime</a:t>
            </a:r>
            <a:r>
              <a:rPr lang="zh-CN" altLang="zh-CN" b="1" dirty="0"/>
              <a:t>异常无须显式声明抛出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如果</a:t>
            </a:r>
            <a:r>
              <a:rPr lang="zh-CN" altLang="zh-CN" b="1" dirty="0"/>
              <a:t>程序需要捕获</a:t>
            </a:r>
            <a:r>
              <a:rPr lang="en-US" altLang="zh-CN" b="1" dirty="0"/>
              <a:t>Runtime</a:t>
            </a:r>
            <a:r>
              <a:rPr lang="zh-CN" altLang="zh-CN" b="1" dirty="0"/>
              <a:t>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也可以</a:t>
            </a:r>
            <a:r>
              <a:rPr lang="zh-CN" altLang="zh-CN" b="1" dirty="0"/>
              <a:t>使用</a:t>
            </a:r>
            <a:r>
              <a:rPr lang="en-US" altLang="zh-CN" b="1" dirty="0"/>
              <a:t>try...catch</a:t>
            </a:r>
            <a:r>
              <a:rPr lang="zh-CN" altLang="zh-CN" b="1" dirty="0"/>
              <a:t>块来实现。</a:t>
            </a:r>
          </a:p>
        </p:txBody>
      </p:sp>
    </p:spTree>
    <p:extLst>
      <p:ext uri="{BB962C8B-B14F-4D97-AF65-F5344CB8AC3E}">
        <p14:creationId xmlns:p14="http://schemas.microsoft.com/office/powerpoint/2010/main" val="21526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sz="3600" b="1" dirty="0"/>
              <a:t>使用</a:t>
            </a:r>
            <a:r>
              <a:rPr lang="en-US" altLang="zh-CN" sz="3600" b="1" dirty="0"/>
              <a:t>throws</a:t>
            </a:r>
            <a:r>
              <a:rPr lang="zh-CN" altLang="zh-CN" sz="3600" b="1" dirty="0"/>
              <a:t>声明抛出</a:t>
            </a:r>
            <a:r>
              <a:rPr lang="zh-CN" altLang="zh-CN" sz="3600" b="1" dirty="0" smtClean="0"/>
              <a:t>异常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zh-CN" b="1" dirty="0"/>
              <a:t>使用</a:t>
            </a:r>
            <a:r>
              <a:rPr lang="en-US" altLang="zh-CN" b="1" dirty="0"/>
              <a:t>throws</a:t>
            </a:r>
            <a:r>
              <a:rPr lang="zh-CN" altLang="zh-CN" b="1" dirty="0"/>
              <a:t>声明抛出异常的思路是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当前</a:t>
            </a:r>
            <a:r>
              <a:rPr lang="zh-CN" altLang="zh-CN" b="1" dirty="0">
                <a:solidFill>
                  <a:srgbClr val="FF0000"/>
                </a:solidFill>
              </a:rPr>
              <a:t>方法</a:t>
            </a:r>
            <a:r>
              <a:rPr lang="zh-CN" altLang="zh-CN" b="1" dirty="0"/>
              <a:t>不知道如何处理这种类型的异常，该异常应该由</a:t>
            </a:r>
            <a:r>
              <a:rPr lang="zh-CN" altLang="zh-CN" b="1" dirty="0" smtClean="0">
                <a:solidFill>
                  <a:srgbClr val="FF0000"/>
                </a:solidFill>
              </a:rPr>
              <a:t>上一级</a:t>
            </a:r>
            <a:r>
              <a:rPr lang="zh-CN" altLang="zh-CN" b="1" dirty="0">
                <a:solidFill>
                  <a:srgbClr val="FF0000"/>
                </a:solidFill>
              </a:rPr>
              <a:t>调用者</a:t>
            </a:r>
            <a:r>
              <a:rPr lang="zh-CN" altLang="zh-CN" b="1" dirty="0"/>
              <a:t>处理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r>
              <a:rPr lang="zh-CN" altLang="zh-CN" b="1" dirty="0" smtClean="0"/>
              <a:t>如果</a:t>
            </a:r>
            <a:r>
              <a:rPr lang="en-US" altLang="zh-CN" b="1" dirty="0">
                <a:solidFill>
                  <a:srgbClr val="FF0000"/>
                </a:solidFill>
              </a:rPr>
              <a:t>main</a:t>
            </a:r>
            <a:r>
              <a:rPr lang="zh-CN" altLang="zh-CN" b="1" dirty="0">
                <a:solidFill>
                  <a:srgbClr val="FF0000"/>
                </a:solidFill>
              </a:rPr>
              <a:t>方法</a:t>
            </a:r>
            <a:r>
              <a:rPr lang="zh-CN" altLang="zh-CN" b="1" dirty="0"/>
              <a:t>也不知道如何处理这种类型的异常，也可以使用</a:t>
            </a:r>
            <a:r>
              <a:rPr lang="en-US" altLang="zh-CN" b="1" dirty="0"/>
              <a:t>throws</a:t>
            </a:r>
            <a:r>
              <a:rPr lang="zh-CN" altLang="zh-CN" b="1" dirty="0"/>
              <a:t>声明抛出异常， 该异常将交给</a:t>
            </a:r>
            <a:r>
              <a:rPr lang="en-US" altLang="zh-CN" b="1" dirty="0">
                <a:solidFill>
                  <a:srgbClr val="FF0000"/>
                </a:solidFill>
              </a:rPr>
              <a:t>JVM</a:t>
            </a:r>
            <a:r>
              <a:rPr lang="zh-CN" altLang="zh-CN" b="1" dirty="0">
                <a:solidFill>
                  <a:srgbClr val="FF0000"/>
                </a:solidFill>
              </a:rPr>
              <a:t>处理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JVM</a:t>
            </a:r>
            <a:r>
              <a:rPr lang="zh-CN" altLang="zh-CN" b="1" dirty="0"/>
              <a:t>对异常的处理方法是，</a:t>
            </a:r>
            <a:r>
              <a:rPr lang="zh-CN" altLang="zh-CN" b="1" dirty="0">
                <a:solidFill>
                  <a:srgbClr val="FF0000"/>
                </a:solidFill>
              </a:rPr>
              <a:t>打印异常的跟踪栈信息，并中止</a:t>
            </a:r>
            <a:r>
              <a:rPr lang="zh-CN" altLang="zh-CN" b="1" dirty="0" smtClean="0">
                <a:solidFill>
                  <a:srgbClr val="FF0000"/>
                </a:solidFill>
              </a:rPr>
              <a:t>程序运行</a:t>
            </a:r>
            <a:r>
              <a:rPr lang="zh-CN" altLang="zh-CN" b="1" dirty="0" smtClean="0"/>
              <a:t>。</a:t>
            </a:r>
            <a:endParaRPr lang="zh-CN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904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b="1" dirty="0"/>
              <a:t>多个</a:t>
            </a:r>
            <a:r>
              <a:rPr lang="en-US" altLang="zh-CN" b="1" dirty="0"/>
              <a:t>catch</a:t>
            </a:r>
            <a:r>
              <a:rPr lang="zh-CN" altLang="zh-CN" b="1" dirty="0"/>
              <a:t>块后还</a:t>
            </a:r>
            <a:r>
              <a:rPr lang="zh-CN" altLang="zh-CN" b="1" dirty="0" smtClean="0"/>
              <a:t>可以</a:t>
            </a:r>
            <a:r>
              <a:rPr lang="zh-CN" altLang="zh-CN" b="1" dirty="0"/>
              <a:t>跟一个</a:t>
            </a:r>
            <a:r>
              <a:rPr lang="en-US" altLang="zh-CN" b="1" dirty="0" smtClean="0"/>
              <a:t>finally</a:t>
            </a:r>
            <a:r>
              <a:rPr lang="zh-CN" altLang="zh-CN" b="1" dirty="0"/>
              <a:t>块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finally</a:t>
            </a:r>
            <a:r>
              <a:rPr lang="zh-CN" altLang="zh-CN" b="1" dirty="0"/>
              <a:t>块用于回收在</a:t>
            </a:r>
            <a:r>
              <a:rPr lang="en-US" altLang="zh-CN" b="1" dirty="0"/>
              <a:t>try</a:t>
            </a:r>
            <a:r>
              <a:rPr lang="zh-CN" altLang="zh-CN" b="1" dirty="0"/>
              <a:t>块里打开的物理资源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异常</a:t>
            </a:r>
            <a:r>
              <a:rPr lang="zh-CN" altLang="zh-CN" b="1" dirty="0"/>
              <a:t>机制会保证</a:t>
            </a:r>
            <a:r>
              <a:rPr lang="en-US" altLang="zh-CN" b="1" dirty="0"/>
              <a:t>finally</a:t>
            </a:r>
            <a:r>
              <a:rPr lang="zh-CN" altLang="zh-CN" b="1" dirty="0"/>
              <a:t>块总被执行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>
              <a:spcBef>
                <a:spcPts val="3000"/>
              </a:spcBef>
            </a:pPr>
            <a:r>
              <a:rPr lang="en-US" altLang="zh-CN" b="1" dirty="0" smtClean="0"/>
              <a:t> </a:t>
            </a:r>
            <a:r>
              <a:rPr lang="en-US" altLang="zh-CN" b="1" dirty="0"/>
              <a:t>throws</a:t>
            </a:r>
            <a:r>
              <a:rPr lang="zh-CN" altLang="zh-CN" b="1" dirty="0"/>
              <a:t>关键字主要在方法签名中使用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用于</a:t>
            </a:r>
            <a:r>
              <a:rPr lang="zh-CN" altLang="zh-CN" b="1" dirty="0"/>
              <a:t>声明该方法可能抛出的异常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而</a:t>
            </a:r>
            <a:r>
              <a:rPr lang="en-US" altLang="zh-CN" b="1" dirty="0"/>
              <a:t>throw</a:t>
            </a:r>
            <a:r>
              <a:rPr lang="zh-CN" altLang="zh-CN" b="1" dirty="0"/>
              <a:t>用于抛出一个实际</a:t>
            </a:r>
            <a:r>
              <a:rPr lang="zh-CN" altLang="zh-CN" b="1" dirty="0" smtClean="0"/>
              <a:t>的异常，</a:t>
            </a:r>
            <a:endParaRPr lang="en-US" altLang="zh-CN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throw</a:t>
            </a:r>
            <a:r>
              <a:rPr lang="zh-CN" altLang="zh-CN" b="1" dirty="0"/>
              <a:t>可以单独作为语句使用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抛</a:t>
            </a:r>
            <a:r>
              <a:rPr lang="zh-CN" altLang="zh-CN" b="1" dirty="0"/>
              <a:t>出一个具体的异常对象。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33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throws</a:t>
            </a:r>
            <a:r>
              <a:rPr lang="zh-CN" altLang="zh-CN" b="1" dirty="0"/>
              <a:t>声明抛出只能在</a:t>
            </a:r>
            <a:r>
              <a:rPr lang="zh-CN" altLang="zh-CN" b="1" dirty="0">
                <a:solidFill>
                  <a:srgbClr val="FF0000"/>
                </a:solidFill>
              </a:rPr>
              <a:t>方法签名</a:t>
            </a:r>
            <a:r>
              <a:rPr lang="zh-CN" altLang="zh-CN" b="1" dirty="0"/>
              <a:t>中使用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 smtClean="0"/>
              <a:t>throws </a:t>
            </a:r>
            <a:r>
              <a:rPr lang="zh-CN" altLang="zh-CN" b="1" dirty="0"/>
              <a:t>可以声明抛出</a:t>
            </a:r>
            <a:r>
              <a:rPr lang="zh-CN" altLang="zh-CN" b="1" dirty="0">
                <a:solidFill>
                  <a:srgbClr val="FF0000"/>
                </a:solidFill>
              </a:rPr>
              <a:t>多个异常类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多</a:t>
            </a:r>
            <a:r>
              <a:rPr lang="zh-CN" altLang="zh-CN" b="1" dirty="0"/>
              <a:t>个异常类之间以逗号隔开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throws</a:t>
            </a:r>
            <a:r>
              <a:rPr lang="zh-CN" altLang="zh-CN" b="1" dirty="0"/>
              <a:t>声明抛出的语法格式如下：</a:t>
            </a:r>
          </a:p>
          <a:p>
            <a:pPr marL="0" indent="0">
              <a:buNone/>
            </a:pPr>
            <a:endParaRPr lang="zh-CN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throws </a:t>
            </a:r>
            <a:r>
              <a:rPr lang="en-US" altLang="zh-CN" b="1" dirty="0">
                <a:solidFill>
                  <a:srgbClr val="0070C0"/>
                </a:solidFill>
              </a:rPr>
              <a:t>ExceptionClass1 , ExceptionClass2...</a:t>
            </a:r>
            <a:endParaRPr lang="zh-CN" altLang="zh-CN" b="1" dirty="0">
              <a:solidFill>
                <a:srgbClr val="0070C0"/>
              </a:solidFill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2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上面</a:t>
            </a:r>
            <a:r>
              <a:rPr lang="en-US" altLang="zh-CN" b="1" dirty="0"/>
              <a:t>throws</a:t>
            </a:r>
            <a:r>
              <a:rPr lang="zh-CN" altLang="zh-CN" b="1" dirty="0"/>
              <a:t>声明抛出的语法格式仅跟在方法签名之后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如下</a:t>
            </a:r>
            <a:r>
              <a:rPr lang="zh-CN" altLang="zh-CN" b="1" dirty="0"/>
              <a:t>例子程序使用了</a:t>
            </a:r>
            <a:r>
              <a:rPr lang="en-US" altLang="zh-CN" b="1" dirty="0"/>
              <a:t> throws</a:t>
            </a:r>
            <a:r>
              <a:rPr lang="zh-CN" altLang="zh-CN" b="1" dirty="0"/>
              <a:t>来声明抛出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IOException</a:t>
            </a:r>
            <a:r>
              <a:rPr lang="zh-CN" altLang="zh-CN" b="1" dirty="0"/>
              <a:t>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一旦</a:t>
            </a:r>
            <a:r>
              <a:rPr lang="zh-CN" altLang="zh-CN" b="1" dirty="0"/>
              <a:t>使用</a:t>
            </a:r>
            <a:r>
              <a:rPr lang="en-US" altLang="zh-CN" b="1" dirty="0"/>
              <a:t>throws</a:t>
            </a:r>
            <a:r>
              <a:rPr lang="zh-CN" altLang="zh-CN" b="1" dirty="0"/>
              <a:t>语句声明抛出该异常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程序</a:t>
            </a:r>
            <a:r>
              <a:rPr lang="zh-CN" altLang="zh-CN" b="1" dirty="0"/>
              <a:t>就无须使用</a:t>
            </a:r>
            <a:r>
              <a:rPr lang="en-US" altLang="zh-CN" b="1" dirty="0"/>
              <a:t>try...catch</a:t>
            </a:r>
            <a:r>
              <a:rPr lang="zh-CN" altLang="zh-CN" b="1" dirty="0"/>
              <a:t>块来捕获该异常了。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129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ThrowsTest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{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b="1" dirty="0" smtClean="0"/>
              <a:t>public </a:t>
            </a:r>
            <a:r>
              <a:rPr lang="en-US" altLang="zh-CN" b="1" dirty="0"/>
              <a:t>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throws</a:t>
            </a:r>
            <a:r>
              <a:rPr lang="en-US" altLang="zh-CN" b="1" dirty="0" smtClean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IOException</a:t>
            </a:r>
            <a:endParaRPr lang="zh-CN" altLang="zh-CN" b="1" dirty="0">
              <a:solidFill>
                <a:srgbClr val="0070C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en-US" altLang="zh-CN" b="1" dirty="0" smtClean="0"/>
              <a:t>{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	</a:t>
            </a:r>
            <a:r>
              <a:rPr lang="en-US" altLang="zh-CN" sz="2800" b="1" dirty="0" err="1" smtClean="0"/>
              <a:t>FileInputStream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/>
              <a:t>fis</a:t>
            </a:r>
            <a:r>
              <a:rPr lang="en-US" altLang="zh-CN" sz="2800" b="1" dirty="0"/>
              <a:t> = new </a:t>
            </a:r>
            <a:r>
              <a:rPr lang="en-US" altLang="zh-CN" sz="2800" b="1" dirty="0" err="1"/>
              <a:t>FileInputStream</a:t>
            </a:r>
            <a:r>
              <a:rPr lang="en-US" altLang="zh-CN" sz="2800" b="1" dirty="0"/>
              <a:t>("a.txt");</a:t>
            </a:r>
            <a:endParaRPr lang="zh-CN" altLang="zh-CN" sz="28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en-US" altLang="zh-CN" b="1" dirty="0" smtClean="0"/>
              <a:t>}</a:t>
            </a:r>
            <a:endParaRPr lang="zh-CN" altLang="zh-CN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 smtClean="0"/>
              <a:t>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1495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上面程序</a:t>
            </a:r>
            <a:r>
              <a:rPr lang="zh-CN" altLang="zh-CN" b="1" dirty="0">
                <a:solidFill>
                  <a:srgbClr val="FF0000"/>
                </a:solidFill>
              </a:rPr>
              <a:t>声明不处理</a:t>
            </a:r>
            <a:r>
              <a:rPr lang="en-US" altLang="zh-CN" b="1" dirty="0" err="1">
                <a:solidFill>
                  <a:srgbClr val="0070C0"/>
                </a:solidFill>
              </a:rPr>
              <a:t>IOException</a:t>
            </a:r>
            <a:r>
              <a:rPr lang="zh-CN" altLang="zh-CN" b="1" dirty="0">
                <a:solidFill>
                  <a:srgbClr val="FF0000"/>
                </a:solidFill>
              </a:rPr>
              <a:t>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将</a:t>
            </a:r>
            <a:r>
              <a:rPr lang="zh-CN" altLang="zh-CN" b="1" dirty="0"/>
              <a:t>该异常</a:t>
            </a:r>
            <a:r>
              <a:rPr lang="zh-CN" altLang="zh-CN" b="1" dirty="0">
                <a:solidFill>
                  <a:srgbClr val="FF0000"/>
                </a:solidFill>
              </a:rPr>
              <a:t>交给</a:t>
            </a:r>
            <a:r>
              <a:rPr lang="en-US" altLang="zh-CN" b="1" dirty="0">
                <a:solidFill>
                  <a:srgbClr val="FF0000"/>
                </a:solidFill>
              </a:rPr>
              <a:t>JVM</a:t>
            </a:r>
            <a:r>
              <a:rPr lang="zh-CN" altLang="zh-CN" b="1" dirty="0">
                <a:solidFill>
                  <a:srgbClr val="FF0000"/>
                </a:solidFill>
              </a:rPr>
              <a:t>处理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所以</a:t>
            </a:r>
            <a:r>
              <a:rPr lang="zh-CN" altLang="zh-CN" b="1" dirty="0"/>
              <a:t>程序一旦遇到该异常，</a:t>
            </a:r>
            <a:r>
              <a:rPr lang="en-US" altLang="zh-CN" b="1" dirty="0"/>
              <a:t>JVM </a:t>
            </a:r>
            <a:r>
              <a:rPr lang="zh-CN" altLang="zh-CN" b="1" dirty="0"/>
              <a:t>就会</a:t>
            </a:r>
            <a:r>
              <a:rPr lang="zh-CN" altLang="zh-CN" b="1" dirty="0">
                <a:solidFill>
                  <a:srgbClr val="FF0000"/>
                </a:solidFill>
              </a:rPr>
              <a:t>打印该异常的跟踪栈信息，并结束程序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运行</a:t>
            </a:r>
            <a:r>
              <a:rPr lang="zh-CN" altLang="zh-CN" b="1" dirty="0"/>
              <a:t>上面程序，会看到如</a:t>
            </a:r>
            <a:r>
              <a:rPr lang="zh-CN" altLang="zh-CN" b="1" dirty="0" smtClean="0"/>
              <a:t>图所</a:t>
            </a:r>
            <a:r>
              <a:rPr lang="zh-CN" altLang="zh-CN" b="1" dirty="0"/>
              <a:t>示的运行结果。</a:t>
            </a:r>
            <a:endParaRPr lang="zh-CN" altLang="en-US" b="1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428999"/>
            <a:ext cx="9144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sz="3600" b="1" dirty="0"/>
              <a:t>使用</a:t>
            </a:r>
            <a:r>
              <a:rPr lang="en-US" altLang="zh-CN" sz="3600" b="1" dirty="0"/>
              <a:t>throw</a:t>
            </a:r>
            <a:r>
              <a:rPr lang="zh-CN" altLang="zh-CN" sz="3600" b="1" dirty="0"/>
              <a:t>抛出</a:t>
            </a:r>
            <a:r>
              <a:rPr lang="zh-CN" altLang="zh-CN" sz="3600" b="1" dirty="0" smtClean="0"/>
              <a:t>异常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zh-CN" b="1" dirty="0"/>
              <a:t>当程序出现错误时，系统会自动抛出异常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r>
              <a:rPr lang="zh-CN" altLang="zh-CN" b="1" dirty="0" smtClean="0"/>
              <a:t>除此之外</a:t>
            </a:r>
            <a:r>
              <a:rPr lang="zh-CN" altLang="zh-CN" b="1" dirty="0"/>
              <a:t>，</a:t>
            </a:r>
            <a:r>
              <a:rPr lang="en-US" altLang="zh-CN" b="1" dirty="0"/>
              <a:t>Java</a:t>
            </a:r>
            <a:r>
              <a:rPr lang="zh-CN" altLang="zh-CN" b="1" dirty="0"/>
              <a:t>也允许程序</a:t>
            </a:r>
            <a:r>
              <a:rPr lang="zh-CN" altLang="zh-CN" b="1" dirty="0">
                <a:solidFill>
                  <a:srgbClr val="FF0000"/>
                </a:solidFill>
              </a:rPr>
              <a:t>自行</a:t>
            </a:r>
            <a:r>
              <a:rPr lang="zh-CN" altLang="zh-CN" b="1" dirty="0"/>
              <a:t>抛出异常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自行</a:t>
            </a:r>
            <a:r>
              <a:rPr lang="zh-CN" altLang="zh-CN" b="1" dirty="0"/>
              <a:t>抛出</a:t>
            </a:r>
            <a:r>
              <a:rPr lang="zh-CN" altLang="zh-CN" b="1" dirty="0" smtClean="0"/>
              <a:t>异常</a:t>
            </a:r>
            <a:r>
              <a:rPr lang="zh-CN" altLang="zh-CN" b="1" dirty="0"/>
              <a:t>使用</a:t>
            </a:r>
            <a:r>
              <a:rPr lang="en-US" altLang="zh-CN" b="1" dirty="0"/>
              <a:t>throw</a:t>
            </a:r>
            <a:r>
              <a:rPr lang="zh-CN" altLang="zh-CN" b="1" dirty="0"/>
              <a:t>语句来</a:t>
            </a:r>
            <a:r>
              <a:rPr lang="zh-CN" altLang="zh-CN" b="1" dirty="0" smtClean="0"/>
              <a:t>完成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 smtClean="0"/>
              <a:t>（</a:t>
            </a:r>
            <a:r>
              <a:rPr lang="zh-CN" altLang="zh-CN" b="1" dirty="0"/>
              <a:t>注意此处的</a:t>
            </a:r>
            <a:r>
              <a:rPr lang="en-US" altLang="zh-CN" b="1" dirty="0"/>
              <a:t>throw</a:t>
            </a:r>
            <a:r>
              <a:rPr lang="zh-CN" altLang="zh-CN" b="1" dirty="0"/>
              <a:t>没有后面的</a:t>
            </a:r>
            <a:r>
              <a:rPr lang="en-US" altLang="zh-CN" b="1" dirty="0"/>
              <a:t>s,</a:t>
            </a:r>
            <a:r>
              <a:rPr lang="zh-CN" altLang="zh-CN" b="1" dirty="0"/>
              <a:t>与前面声明抛出的</a:t>
            </a:r>
            <a:r>
              <a:rPr lang="en-US" altLang="zh-CN" b="1" dirty="0"/>
              <a:t>throws</a:t>
            </a:r>
            <a:r>
              <a:rPr lang="zh-CN" altLang="zh-CN" b="1" dirty="0"/>
              <a:t>是有区别的）。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73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b="1" dirty="0"/>
              <a:t>抛出</a:t>
            </a:r>
            <a:r>
              <a:rPr lang="zh-CN" altLang="zh-CN" b="1" dirty="0" smtClean="0"/>
              <a:t>异常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/>
              <a:t>异常是一种很“主观”的说法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以</a:t>
            </a:r>
            <a:r>
              <a:rPr lang="zh-CN" altLang="zh-CN" b="1" dirty="0"/>
              <a:t>下雨为例，假设大家约好明天去爬山郊游，如果第二天下雨了， 这种情况会打破既定计划，就属于一种异常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r>
              <a:rPr lang="zh-CN" altLang="zh-CN" b="1" dirty="0" smtClean="0"/>
              <a:t>但</a:t>
            </a:r>
            <a:r>
              <a:rPr lang="zh-CN" altLang="zh-CN" b="1" dirty="0"/>
              <a:t>对于正在期盼天降甘霖的农民而言，如果第二天下雨了， 他们正好随雨追肥，这就完全正常。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05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很多时候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系统</a:t>
            </a:r>
            <a:r>
              <a:rPr lang="zh-CN" altLang="zh-CN" b="1" dirty="0"/>
              <a:t>是否要抛出异常，可能需要</a:t>
            </a:r>
            <a:r>
              <a:rPr lang="zh-CN" altLang="zh-CN" b="1" dirty="0">
                <a:solidFill>
                  <a:srgbClr val="FF0000"/>
                </a:solidFill>
              </a:rPr>
              <a:t>根据应用的业务需求</a:t>
            </a:r>
            <a:r>
              <a:rPr lang="zh-CN" altLang="zh-CN" b="1" dirty="0"/>
              <a:t>来决定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如果</a:t>
            </a:r>
            <a:r>
              <a:rPr lang="zh-CN" altLang="zh-CN" b="1" dirty="0"/>
              <a:t>程序中的数据、</a:t>
            </a:r>
            <a:r>
              <a:rPr lang="zh-CN" altLang="zh-CN" b="1" dirty="0" smtClean="0"/>
              <a:t>执行与</a:t>
            </a:r>
            <a:r>
              <a:rPr lang="zh-CN" altLang="zh-CN" b="1" dirty="0"/>
              <a:t>既定的业务</a:t>
            </a:r>
            <a:r>
              <a:rPr lang="zh-CN" altLang="zh-CN" b="1" dirty="0">
                <a:solidFill>
                  <a:srgbClr val="FF0000"/>
                </a:solidFill>
              </a:rPr>
              <a:t>需求不符</a:t>
            </a:r>
            <a:r>
              <a:rPr lang="zh-CN" altLang="zh-CN" b="1" dirty="0"/>
              <a:t>，这就是一种异常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由于</a:t>
            </a:r>
            <a:r>
              <a:rPr lang="zh-CN" altLang="zh-CN" b="1" dirty="0"/>
              <a:t>与业务需求不符而产生的异常，必须由</a:t>
            </a:r>
            <a:r>
              <a:rPr lang="zh-CN" altLang="zh-CN" b="1" dirty="0">
                <a:solidFill>
                  <a:srgbClr val="FF0000"/>
                </a:solidFill>
              </a:rPr>
              <a:t>程序员来决定</a:t>
            </a:r>
            <a:r>
              <a:rPr lang="zh-CN" altLang="zh-CN" b="1" dirty="0" smtClean="0"/>
              <a:t>抛出</a:t>
            </a:r>
            <a:r>
              <a:rPr lang="zh-CN" altLang="zh-CN" b="1" dirty="0"/>
              <a:t>，系统无法抛出这种异常。</a:t>
            </a:r>
          </a:p>
        </p:txBody>
      </p:sp>
    </p:spTree>
    <p:extLst>
      <p:ext uri="{BB962C8B-B14F-4D97-AF65-F5344CB8AC3E}">
        <p14:creationId xmlns:p14="http://schemas.microsoft.com/office/powerpoint/2010/main" val="17454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如果需要在程序中自行抛出异常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则</a:t>
            </a:r>
            <a:r>
              <a:rPr lang="zh-CN" altLang="zh-CN" b="1" dirty="0"/>
              <a:t>应使用</a:t>
            </a:r>
            <a:r>
              <a:rPr lang="en-US" altLang="zh-CN" b="1" dirty="0"/>
              <a:t>throw</a:t>
            </a:r>
            <a:r>
              <a:rPr lang="zh-CN" altLang="zh-CN" b="1" dirty="0"/>
              <a:t>语句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 smtClean="0"/>
              <a:t>throw</a:t>
            </a:r>
            <a:r>
              <a:rPr lang="zh-CN" altLang="zh-CN" b="1" dirty="0"/>
              <a:t>语句可以</a:t>
            </a:r>
            <a:r>
              <a:rPr lang="zh-CN" altLang="zh-CN" b="1" dirty="0">
                <a:solidFill>
                  <a:srgbClr val="FF0000"/>
                </a:solidFill>
              </a:rPr>
              <a:t>单独使用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 smtClean="0"/>
              <a:t>throw</a:t>
            </a:r>
            <a:r>
              <a:rPr lang="zh-CN" altLang="zh-CN" b="1" dirty="0"/>
              <a:t>语句抛</a:t>
            </a:r>
            <a:r>
              <a:rPr lang="zh-CN" altLang="zh-CN" b="1" dirty="0" smtClean="0"/>
              <a:t>出的</a:t>
            </a:r>
            <a:r>
              <a:rPr lang="zh-CN" altLang="zh-CN" b="1" dirty="0">
                <a:solidFill>
                  <a:srgbClr val="0070C0"/>
                </a:solidFill>
              </a:rPr>
              <a:t>不是异常类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而是</a:t>
            </a:r>
            <a:r>
              <a:rPr lang="zh-CN" altLang="zh-CN" b="1" dirty="0"/>
              <a:t>一个</a:t>
            </a:r>
            <a:r>
              <a:rPr lang="zh-CN" altLang="zh-CN" b="1" dirty="0">
                <a:solidFill>
                  <a:srgbClr val="7030A0"/>
                </a:solidFill>
              </a:rPr>
              <a:t>异常实例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而且</a:t>
            </a:r>
            <a:r>
              <a:rPr lang="zh-CN" altLang="zh-CN" b="1" dirty="0"/>
              <a:t>每次</a:t>
            </a:r>
            <a:r>
              <a:rPr lang="zh-CN" altLang="zh-CN" b="1" dirty="0">
                <a:solidFill>
                  <a:srgbClr val="FF0000"/>
                </a:solidFill>
              </a:rPr>
              <a:t>只能抛出一个</a:t>
            </a:r>
            <a:r>
              <a:rPr lang="zh-CN" altLang="zh-CN" b="1" dirty="0"/>
              <a:t>异常实例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throw</a:t>
            </a:r>
            <a:r>
              <a:rPr lang="zh-CN" altLang="zh-CN" b="1" dirty="0"/>
              <a:t>语句的语法格式如下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throw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Exceptionlnstance</a:t>
            </a:r>
            <a:r>
              <a:rPr lang="en-US" altLang="zh-CN" b="1" dirty="0"/>
              <a:t>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00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{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000" b="1" dirty="0">
                <a:solidFill>
                  <a:srgbClr val="00B050"/>
                </a:solidFill>
              </a:rPr>
              <a:t>//</a:t>
            </a:r>
            <a:r>
              <a:rPr lang="zh-CN" altLang="zh-CN" sz="3000" b="1" dirty="0" smtClean="0">
                <a:solidFill>
                  <a:srgbClr val="00B050"/>
                </a:solidFill>
              </a:rPr>
              <a:t>将输入</a:t>
            </a:r>
            <a:r>
              <a:rPr lang="zh-CN" altLang="zh-CN" sz="3000" b="1" dirty="0">
                <a:solidFill>
                  <a:srgbClr val="00B050"/>
                </a:solidFill>
              </a:rPr>
              <a:t>的字符串</a:t>
            </a:r>
            <a:r>
              <a:rPr lang="zh-CN" altLang="zh-CN" sz="3000" b="1" dirty="0" smtClean="0">
                <a:solidFill>
                  <a:srgbClr val="00B050"/>
                </a:solidFill>
              </a:rPr>
              <a:t>以逗号作为</a:t>
            </a:r>
            <a:r>
              <a:rPr lang="zh-CN" altLang="zh-CN" sz="3000" b="1" dirty="0">
                <a:solidFill>
                  <a:srgbClr val="00B050"/>
                </a:solidFill>
              </a:rPr>
              <a:t>分隔符，分隔成两个字符串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String[] </a:t>
            </a:r>
            <a:r>
              <a:rPr lang="en-US" altLang="zh-CN" b="1" dirty="0" err="1"/>
              <a:t>posStrArr</a:t>
            </a:r>
            <a:r>
              <a:rPr lang="en-US" altLang="zh-CN" b="1" dirty="0"/>
              <a:t> = </a:t>
            </a:r>
            <a:r>
              <a:rPr lang="en-US" altLang="zh-CN" b="1" dirty="0" err="1"/>
              <a:t>inputStr.split</a:t>
            </a:r>
            <a:r>
              <a:rPr lang="en-US" altLang="zh-CN" b="1" dirty="0"/>
              <a:t> (","</a:t>
            </a:r>
            <a:r>
              <a:rPr lang="zh-CN" altLang="zh-CN" b="1" dirty="0"/>
              <a:t>）；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zh-CN" b="1" dirty="0">
                <a:solidFill>
                  <a:srgbClr val="00B050"/>
                </a:solidFill>
              </a:rPr>
              <a:t>将两个字符串转换成用户下棋的坐标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xPos</a:t>
            </a:r>
            <a:r>
              <a:rPr lang="en-US" altLang="zh-CN" b="1" dirty="0"/>
              <a:t> = </a:t>
            </a:r>
            <a:r>
              <a:rPr lang="en-US" altLang="zh-CN" b="1" dirty="0" err="1"/>
              <a:t>Integer.parselnt</a:t>
            </a:r>
            <a:r>
              <a:rPr lang="en-US" altLang="zh-CN" b="1" dirty="0"/>
              <a:t>(</a:t>
            </a:r>
            <a:r>
              <a:rPr lang="en-US" altLang="zh-CN" b="1" dirty="0" err="1"/>
              <a:t>posStrArr</a:t>
            </a:r>
            <a:r>
              <a:rPr lang="en-US" altLang="zh-CN" b="1" dirty="0"/>
              <a:t>[0]);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yPos</a:t>
            </a:r>
            <a:r>
              <a:rPr lang="en-US" altLang="zh-CN" b="1" dirty="0"/>
              <a:t> = </a:t>
            </a:r>
            <a:r>
              <a:rPr lang="en-US" altLang="zh-CN" b="1" dirty="0" err="1"/>
              <a:t>Integer.parselnt</a:t>
            </a:r>
            <a:r>
              <a:rPr lang="en-US" altLang="zh-CN" b="1" dirty="0"/>
              <a:t>(</a:t>
            </a:r>
            <a:r>
              <a:rPr lang="en-US" altLang="zh-CN" b="1" dirty="0" err="1"/>
              <a:t>posStrArr</a:t>
            </a:r>
            <a:r>
              <a:rPr lang="en-US" altLang="zh-CN" b="1" dirty="0"/>
              <a:t>[1]);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000" b="1" dirty="0">
                <a:solidFill>
                  <a:srgbClr val="00B050"/>
                </a:solidFill>
              </a:rPr>
              <a:t>//</a:t>
            </a:r>
            <a:r>
              <a:rPr lang="zh-CN" altLang="zh-CN" sz="3000" b="1" dirty="0" smtClean="0">
                <a:solidFill>
                  <a:srgbClr val="00B050"/>
                </a:solidFill>
              </a:rPr>
              <a:t>如果试图</a:t>
            </a:r>
            <a:r>
              <a:rPr lang="zh-CN" altLang="zh-CN" sz="3000" b="1" dirty="0">
                <a:solidFill>
                  <a:srgbClr val="00B050"/>
                </a:solidFill>
              </a:rPr>
              <a:t>下棋的坐标点已经有棋了，程序自行抛出异常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if (! </a:t>
            </a:r>
            <a:r>
              <a:rPr lang="en-US" altLang="zh-CN" b="1" dirty="0" err="1"/>
              <a:t>gb</a:t>
            </a:r>
            <a:r>
              <a:rPr lang="en-US" altLang="zh-CN" b="1" dirty="0"/>
              <a:t>. board [</a:t>
            </a:r>
            <a:r>
              <a:rPr lang="en-US" altLang="zh-CN" b="1" dirty="0" err="1"/>
              <a:t>xPos</a:t>
            </a:r>
            <a:r>
              <a:rPr lang="en-US" altLang="zh-CN" b="1" dirty="0"/>
              <a:t> - 1] [</a:t>
            </a:r>
            <a:r>
              <a:rPr lang="en-US" altLang="zh-CN" b="1" dirty="0" err="1"/>
              <a:t>yPos</a:t>
            </a:r>
            <a:r>
              <a:rPr lang="en-US" altLang="zh-CN" b="1" dirty="0"/>
              <a:t> - 1] . equals ("</a:t>
            </a:r>
            <a:r>
              <a:rPr lang="zh-CN" altLang="zh-CN" b="1" dirty="0"/>
              <a:t>╋</a:t>
            </a:r>
            <a:r>
              <a:rPr lang="en-US" altLang="zh-CN" b="1" dirty="0"/>
              <a:t>"))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{ 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throw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new Exception</a:t>
            </a:r>
            <a:r>
              <a:rPr lang="en-US" altLang="zh-CN" b="1" dirty="0"/>
              <a:t>("</a:t>
            </a:r>
            <a:r>
              <a:rPr lang="zh-CN" altLang="zh-CN" b="1" dirty="0"/>
              <a:t>您试图下棋的坐标点已经有棋了</a:t>
            </a:r>
            <a:r>
              <a:rPr lang="en-US" altLang="zh-CN" b="1" dirty="0"/>
              <a:t>"</a:t>
            </a:r>
            <a:r>
              <a:rPr lang="zh-CN" altLang="zh-CN" b="1" dirty="0"/>
              <a:t>）；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}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zh-CN" b="1" dirty="0">
                <a:solidFill>
                  <a:srgbClr val="00B050"/>
                </a:solidFill>
              </a:rPr>
              <a:t>把对应的数组元素赋为</a:t>
            </a:r>
            <a:r>
              <a:rPr lang="en-US" altLang="zh-CN" b="1" dirty="0">
                <a:solidFill>
                  <a:srgbClr val="00B050"/>
                </a:solidFill>
              </a:rPr>
              <a:t>"</a:t>
            </a:r>
            <a:r>
              <a:rPr lang="zh-CN" altLang="zh-CN" b="1" dirty="0">
                <a:solidFill>
                  <a:srgbClr val="00B050"/>
                </a:solidFill>
              </a:rPr>
              <a:t>●</a:t>
            </a:r>
            <a:r>
              <a:rPr lang="en-US" altLang="zh-CN" b="1" dirty="0">
                <a:solidFill>
                  <a:srgbClr val="00B050"/>
                </a:solidFill>
              </a:rPr>
              <a:t>" </a:t>
            </a:r>
            <a:endParaRPr lang="zh-CN" altLang="zh-CN" b="1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err="1"/>
              <a:t>gb.board</a:t>
            </a:r>
            <a:r>
              <a:rPr lang="en-US" altLang="zh-CN" b="1" dirty="0"/>
              <a:t> [</a:t>
            </a:r>
            <a:r>
              <a:rPr lang="en-US" altLang="zh-CN" b="1" dirty="0" err="1"/>
              <a:t>xPos</a:t>
            </a:r>
            <a:r>
              <a:rPr lang="en-US" altLang="zh-CN" b="1" dirty="0"/>
              <a:t> - 1] [</a:t>
            </a:r>
            <a:r>
              <a:rPr lang="en-US" altLang="zh-CN" b="1" dirty="0" err="1"/>
              <a:t>yPos</a:t>
            </a:r>
            <a:r>
              <a:rPr lang="en-US" altLang="zh-CN" b="1" dirty="0"/>
              <a:t> - 1] ="</a:t>
            </a:r>
            <a:r>
              <a:rPr lang="zh-CN" altLang="zh-CN" b="1" dirty="0"/>
              <a:t>●</a:t>
            </a:r>
            <a:r>
              <a:rPr lang="en-US" altLang="zh-CN" b="1" dirty="0"/>
              <a:t>";</a:t>
            </a:r>
            <a:endParaRPr lang="zh-CN" altLang="zh-CN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catch (</a:t>
            </a:r>
            <a:r>
              <a:rPr lang="en-US" altLang="zh-CN" b="1" dirty="0">
                <a:solidFill>
                  <a:srgbClr val="0070C0"/>
                </a:solidFill>
              </a:rPr>
              <a:t>Exception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{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zh-CN" b="1" dirty="0"/>
              <a:t>您输入的坐标不合法，请重新输入，下棋坐标应以</a:t>
            </a:r>
            <a:r>
              <a:rPr lang="en-US" altLang="zh-CN" b="1" dirty="0" err="1"/>
              <a:t>x,y</a:t>
            </a:r>
            <a:r>
              <a:rPr lang="zh-CN" altLang="zh-CN" b="1" dirty="0"/>
              <a:t>的格式</a:t>
            </a:r>
            <a:r>
              <a:rPr lang="en-US" altLang="zh-CN" b="1" dirty="0"/>
              <a:t>: ");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continue;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zh-CN" b="1" dirty="0"/>
              <a:t>上面</a:t>
            </a:r>
            <a:r>
              <a:rPr lang="zh-CN" altLang="zh-CN" b="1" dirty="0" smtClean="0"/>
              <a:t>程序使用</a:t>
            </a:r>
            <a:r>
              <a:rPr lang="en-US" altLang="zh-CN" b="1" dirty="0"/>
              <a:t>throw</a:t>
            </a:r>
            <a:r>
              <a:rPr lang="zh-CN" altLang="zh-CN" b="1" dirty="0"/>
              <a:t>语句来</a:t>
            </a:r>
            <a:r>
              <a:rPr lang="zh-CN" altLang="zh-CN" b="1" dirty="0">
                <a:solidFill>
                  <a:srgbClr val="FF0000"/>
                </a:solidFill>
              </a:rPr>
              <a:t>自行</a:t>
            </a:r>
            <a:r>
              <a:rPr lang="zh-CN" altLang="zh-CN" b="1" dirty="0"/>
              <a:t>抛出异常，程序认为</a:t>
            </a:r>
            <a:r>
              <a:rPr lang="zh-CN" altLang="zh-CN" b="1" dirty="0">
                <a:solidFill>
                  <a:srgbClr val="FF0000"/>
                </a:solidFill>
              </a:rPr>
              <a:t>当用户试图向一个已有棋子的</a:t>
            </a:r>
            <a:r>
              <a:rPr lang="zh-CN" altLang="zh-CN" b="1" dirty="0" smtClean="0">
                <a:solidFill>
                  <a:srgbClr val="FF0000"/>
                </a:solidFill>
              </a:rPr>
              <a:t>坐标</a:t>
            </a:r>
            <a:r>
              <a:rPr lang="zh-CN" altLang="zh-CN" b="1" dirty="0">
                <a:solidFill>
                  <a:srgbClr val="FF0000"/>
                </a:solidFill>
              </a:rPr>
              <a:t>点下棋</a:t>
            </a:r>
            <a:r>
              <a:rPr lang="zh-CN" altLang="zh-CN" b="1" dirty="0"/>
              <a:t>就是</a:t>
            </a:r>
            <a:r>
              <a:rPr lang="zh-CN" altLang="zh-CN" b="1" dirty="0">
                <a:solidFill>
                  <a:srgbClr val="FF0000"/>
                </a:solidFill>
              </a:rPr>
              <a:t>异常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0271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开发者都希望所有的错误都能在编译阶段被发现，就是在试图运行程序之前排除所有错误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但</a:t>
            </a:r>
            <a:r>
              <a:rPr lang="zh-CN" altLang="zh-CN" b="1" dirty="0"/>
              <a:t>这</a:t>
            </a:r>
            <a:r>
              <a:rPr lang="zh-CN" altLang="zh-CN" b="1" dirty="0" smtClean="0"/>
              <a:t>是不</a:t>
            </a:r>
            <a:r>
              <a:rPr lang="zh-CN" altLang="zh-CN" b="1" dirty="0"/>
              <a:t>现实的，余下的问题必须在运行期间得到解决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Java</a:t>
            </a:r>
            <a:r>
              <a:rPr lang="zh-CN" altLang="zh-CN" b="1" dirty="0"/>
              <a:t>将异常分为两种，</a:t>
            </a:r>
            <a:r>
              <a:rPr lang="en-US" altLang="zh-CN" b="1" dirty="0"/>
              <a:t>Checked</a:t>
            </a:r>
            <a:r>
              <a:rPr lang="zh-CN" altLang="zh-CN" b="1" dirty="0"/>
              <a:t>异常和</a:t>
            </a:r>
            <a:r>
              <a:rPr lang="en-US" altLang="zh-CN" b="1" dirty="0"/>
              <a:t>Runtime</a:t>
            </a:r>
            <a:r>
              <a:rPr lang="zh-CN" altLang="zh-CN" b="1" dirty="0"/>
              <a:t>异常，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Java</a:t>
            </a:r>
            <a:r>
              <a:rPr lang="zh-CN" altLang="zh-CN" b="1" dirty="0"/>
              <a:t>认为</a:t>
            </a:r>
            <a:r>
              <a:rPr lang="en-US" altLang="zh-CN" b="1" dirty="0"/>
              <a:t>Checked</a:t>
            </a:r>
            <a:r>
              <a:rPr lang="zh-CN" altLang="zh-CN" b="1" dirty="0"/>
              <a:t>异常都是可以在编译阶段被处理的异常，所以它强制程序处理所有的</a:t>
            </a:r>
            <a:r>
              <a:rPr lang="en-US" altLang="zh-CN" b="1" dirty="0"/>
              <a:t>Checked</a:t>
            </a:r>
            <a:r>
              <a:rPr lang="zh-CN" altLang="zh-CN" b="1" dirty="0"/>
              <a:t>异常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 </a:t>
            </a:r>
            <a:r>
              <a:rPr lang="zh-CN" altLang="zh-CN" b="1" dirty="0"/>
              <a:t>而</a:t>
            </a:r>
            <a:r>
              <a:rPr lang="en-US" altLang="zh-CN" b="1" dirty="0"/>
              <a:t>Runtime</a:t>
            </a:r>
            <a:r>
              <a:rPr lang="zh-CN" altLang="zh-CN" b="1" dirty="0"/>
              <a:t>异常则无须处理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9661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 smtClean="0"/>
              <a:t>当</a:t>
            </a:r>
            <a:r>
              <a:rPr lang="en-US" altLang="zh-CN" b="1" dirty="0" smtClean="0"/>
              <a:t>Java</a:t>
            </a:r>
            <a:r>
              <a:rPr lang="zh-CN" altLang="zh-CN" b="1" dirty="0" smtClean="0"/>
              <a:t>运行时接收到开发者自行抛出的异常时，</a:t>
            </a:r>
            <a:endParaRPr lang="en-US" altLang="zh-CN" b="1" dirty="0" smtClean="0"/>
          </a:p>
          <a:p>
            <a:r>
              <a:rPr lang="zh-CN" altLang="zh-CN" b="1" dirty="0" smtClean="0"/>
              <a:t>同样</a:t>
            </a:r>
            <a:r>
              <a:rPr lang="zh-CN" altLang="zh-CN" b="1" dirty="0" smtClean="0"/>
              <a:t>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中止</a:t>
            </a:r>
            <a:r>
              <a:rPr lang="zh-CN" altLang="zh-CN" b="1" dirty="0" smtClean="0"/>
              <a:t>当前的执行流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跳</a:t>
            </a:r>
            <a:r>
              <a:rPr lang="zh-CN" altLang="zh-CN" b="1" dirty="0" smtClean="0"/>
              <a:t>到该异常对应的</a:t>
            </a:r>
            <a:r>
              <a:rPr lang="en-US" altLang="zh-CN" b="1" dirty="0" smtClean="0"/>
              <a:t>catch</a:t>
            </a:r>
            <a:r>
              <a:rPr lang="zh-CN" altLang="zh-CN" b="1" dirty="0" smtClean="0"/>
              <a:t>块，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由该</a:t>
            </a:r>
            <a:r>
              <a:rPr lang="en-US" altLang="zh-CN" b="1" dirty="0" smtClean="0"/>
              <a:t>catch</a:t>
            </a:r>
            <a:r>
              <a:rPr lang="zh-CN" altLang="zh-CN" b="1" dirty="0" smtClean="0"/>
              <a:t>块来处理该异常。</a:t>
            </a:r>
            <a:endParaRPr lang="en-US" altLang="zh-CN" b="1" dirty="0" smtClean="0"/>
          </a:p>
          <a:p>
            <a:r>
              <a:rPr lang="zh-CN" altLang="zh-CN" b="1" dirty="0" smtClean="0"/>
              <a:t>也就是说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不管</a:t>
            </a:r>
            <a:r>
              <a:rPr lang="zh-CN" altLang="zh-CN" b="1" dirty="0" smtClean="0"/>
              <a:t>是系统自动抛出的异常，还是程序员手动抛出的异常，</a:t>
            </a:r>
            <a:r>
              <a:rPr lang="en-US" altLang="zh-CN" b="1" dirty="0" smtClean="0"/>
              <a:t>Java</a:t>
            </a:r>
            <a:r>
              <a:rPr lang="zh-CN" altLang="zh-CN" b="1" dirty="0" smtClean="0"/>
              <a:t>运行时环境对异常的处理没有任何差别。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276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sz="3600" b="1" dirty="0"/>
              <a:t>自定义异常</a:t>
            </a:r>
            <a:r>
              <a:rPr lang="zh-CN" altLang="zh-CN" sz="3600" b="1" dirty="0" smtClean="0"/>
              <a:t>类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zh-CN" b="1" dirty="0"/>
              <a:t>在通常情况下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程序</a:t>
            </a:r>
            <a:r>
              <a:rPr lang="zh-CN" altLang="zh-CN" b="1" dirty="0"/>
              <a:t>很少会自行抛出系统异常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因为</a:t>
            </a:r>
            <a:r>
              <a:rPr lang="zh-CN" altLang="zh-CN" b="1" dirty="0"/>
              <a:t>异常的类名通常也包含了该异常的有用信息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 smtClean="0"/>
              <a:t> </a:t>
            </a:r>
            <a:r>
              <a:rPr lang="zh-CN" altLang="zh-CN" b="1" dirty="0"/>
              <a:t>所以在选择抛出异常时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应该</a:t>
            </a:r>
            <a:r>
              <a:rPr lang="zh-CN" altLang="zh-CN" b="1" dirty="0">
                <a:solidFill>
                  <a:srgbClr val="FF0000"/>
                </a:solidFill>
              </a:rPr>
              <a:t>选择合适的异常类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从而</a:t>
            </a:r>
            <a:r>
              <a:rPr lang="zh-CN" altLang="zh-CN" b="1" dirty="0"/>
              <a:t>可以明确地描述该异常情况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在</a:t>
            </a:r>
            <a:r>
              <a:rPr lang="zh-CN" altLang="zh-CN" b="1" dirty="0"/>
              <a:t>这种情形下，</a:t>
            </a:r>
            <a:r>
              <a:rPr lang="zh-CN" altLang="zh-CN" b="1" dirty="0" smtClean="0"/>
              <a:t>应用程序</a:t>
            </a:r>
            <a:r>
              <a:rPr lang="zh-CN" altLang="zh-CN" b="1" dirty="0"/>
              <a:t>常常需要抛出</a:t>
            </a:r>
            <a:r>
              <a:rPr lang="zh-CN" altLang="zh-CN" b="1" dirty="0">
                <a:solidFill>
                  <a:srgbClr val="FF0000"/>
                </a:solidFill>
              </a:rPr>
              <a:t>自定义异常</a:t>
            </a:r>
            <a:r>
              <a:rPr lang="zh-CN" altLang="zh-CN" b="1" dirty="0"/>
              <a:t>。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013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用户自定义异常都应该</a:t>
            </a:r>
            <a:r>
              <a:rPr lang="zh-CN" altLang="zh-CN" b="1" dirty="0">
                <a:solidFill>
                  <a:srgbClr val="FF0000"/>
                </a:solidFill>
              </a:rPr>
              <a:t>继承</a:t>
            </a:r>
            <a:r>
              <a:rPr lang="en-US" altLang="zh-CN" b="1" dirty="0">
                <a:solidFill>
                  <a:srgbClr val="FF0000"/>
                </a:solidFill>
              </a:rPr>
              <a:t>Exception</a:t>
            </a:r>
            <a:r>
              <a:rPr lang="zh-CN" altLang="zh-CN" b="1" dirty="0">
                <a:solidFill>
                  <a:srgbClr val="FF0000"/>
                </a:solidFill>
              </a:rPr>
              <a:t>基类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如果</a:t>
            </a:r>
            <a:r>
              <a:rPr lang="zh-CN" altLang="zh-CN" b="1" dirty="0"/>
              <a:t>希望自定义</a:t>
            </a:r>
            <a:r>
              <a:rPr lang="en-US" altLang="zh-CN" b="1" dirty="0"/>
              <a:t>Runtime</a:t>
            </a:r>
            <a:r>
              <a:rPr lang="zh-CN" altLang="zh-CN" b="1" dirty="0"/>
              <a:t>异常，则应该继承</a:t>
            </a:r>
            <a:r>
              <a:rPr lang="en-US" altLang="zh-CN" b="1" dirty="0"/>
              <a:t> </a:t>
            </a:r>
            <a:r>
              <a:rPr lang="en-US" altLang="zh-CN" b="1" dirty="0" err="1"/>
              <a:t>RimtimeExcepticm</a:t>
            </a:r>
            <a:r>
              <a:rPr lang="zh-CN" altLang="zh-CN" b="1" dirty="0"/>
              <a:t>基类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定义</a:t>
            </a:r>
            <a:r>
              <a:rPr lang="zh-CN" altLang="zh-CN" b="1" dirty="0"/>
              <a:t>异常类时通常需要提供两个构造器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一</a:t>
            </a:r>
            <a:r>
              <a:rPr lang="zh-CN" altLang="zh-CN" b="1" dirty="0"/>
              <a:t>个是</a:t>
            </a:r>
            <a:r>
              <a:rPr lang="zh-CN" altLang="zh-CN" b="1" dirty="0">
                <a:solidFill>
                  <a:srgbClr val="FF0000"/>
                </a:solidFill>
              </a:rPr>
              <a:t>无参</a:t>
            </a:r>
            <a:r>
              <a:rPr lang="zh-CN" altLang="zh-CN" b="1" dirty="0"/>
              <a:t>数的构造器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另</a:t>
            </a:r>
            <a:r>
              <a:rPr lang="zh-CN" altLang="zh-CN" b="1" dirty="0"/>
              <a:t>一个是</a:t>
            </a:r>
            <a:r>
              <a:rPr lang="zh-CN" altLang="zh-CN" b="1" dirty="0" smtClean="0">
                <a:solidFill>
                  <a:srgbClr val="FF0000"/>
                </a:solidFill>
              </a:rPr>
              <a:t>带一</a:t>
            </a:r>
            <a:r>
              <a:rPr lang="zh-CN" altLang="zh-CN" b="1" dirty="0">
                <a:solidFill>
                  <a:srgbClr val="FF0000"/>
                </a:solidFill>
              </a:rPr>
              <a:t>个字符串参数</a:t>
            </a:r>
            <a:r>
              <a:rPr lang="zh-CN" altLang="zh-CN" b="1" dirty="0"/>
              <a:t>的构造器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b="1" dirty="0" smtClean="0"/>
              <a:t>这个</a:t>
            </a:r>
            <a:r>
              <a:rPr lang="zh-CN" altLang="zh-CN" b="1" dirty="0"/>
              <a:t>字符串将作为该</a:t>
            </a:r>
            <a:r>
              <a:rPr lang="zh-CN" altLang="zh-CN" b="1" dirty="0">
                <a:solidFill>
                  <a:srgbClr val="FF0000"/>
                </a:solidFill>
              </a:rPr>
              <a:t>异常对象的描述信息</a:t>
            </a:r>
            <a:r>
              <a:rPr lang="zh-CN" altLang="zh-CN" b="1" dirty="0"/>
              <a:t>（也就是异常对象的</a:t>
            </a:r>
            <a:r>
              <a:rPr lang="en-US" altLang="zh-CN" b="1" dirty="0" err="1"/>
              <a:t>getMessage</a:t>
            </a:r>
            <a:r>
              <a:rPr lang="en-US" altLang="zh-CN" b="1" dirty="0"/>
              <a:t>()</a:t>
            </a:r>
            <a:r>
              <a:rPr lang="zh-CN" altLang="zh-CN" b="1" dirty="0"/>
              <a:t>方法的返回值）。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038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/>
              <a:t>public class </a:t>
            </a:r>
            <a:r>
              <a:rPr lang="en-US" altLang="zh-CN" b="1" dirty="0" err="1">
                <a:solidFill>
                  <a:srgbClr val="0070C0"/>
                </a:solidFill>
              </a:rPr>
              <a:t>AuctionException</a:t>
            </a:r>
            <a:r>
              <a:rPr lang="en-US" altLang="zh-CN" b="1" dirty="0"/>
              <a:t> extends </a:t>
            </a:r>
            <a:r>
              <a:rPr lang="en-US" altLang="zh-CN" b="1" dirty="0">
                <a:solidFill>
                  <a:srgbClr val="0070C0"/>
                </a:solidFill>
              </a:rPr>
              <a:t>Exception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b="1" dirty="0"/>
              <a:t>{</a:t>
            </a:r>
            <a:endParaRPr lang="zh-CN" altLang="zh-CN" b="1" dirty="0"/>
          </a:p>
          <a:p>
            <a:pPr>
              <a:spcBef>
                <a:spcPts val="1200"/>
              </a:spcBef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无参数的构造器</a:t>
            </a:r>
          </a:p>
          <a:p>
            <a:pPr>
              <a:spcBef>
                <a:spcPts val="1200"/>
              </a:spcBef>
            </a:pPr>
            <a:r>
              <a:rPr lang="en-US" altLang="zh-CN" b="1" dirty="0"/>
              <a:t>	public </a:t>
            </a:r>
            <a:r>
              <a:rPr lang="en-US" altLang="zh-CN" b="1" dirty="0" err="1"/>
              <a:t>AuctionException</a:t>
            </a:r>
            <a:r>
              <a:rPr lang="en-US" altLang="zh-CN" b="1" dirty="0"/>
              <a:t>(){}       //</a:t>
            </a:r>
            <a:r>
              <a:rPr lang="zh-CN" altLang="zh-CN" b="1" dirty="0"/>
              <a:t>①</a:t>
            </a:r>
          </a:p>
          <a:p>
            <a:pPr>
              <a:spcBef>
                <a:spcPts val="1200"/>
              </a:spcBef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zh-CN" b="1" dirty="0">
                <a:solidFill>
                  <a:srgbClr val="00B050"/>
                </a:solidFill>
              </a:rPr>
              <a:t>带一个字符串参数的构造器</a:t>
            </a:r>
          </a:p>
          <a:p>
            <a:pPr>
              <a:spcBef>
                <a:spcPts val="1200"/>
              </a:spcBef>
            </a:pPr>
            <a:r>
              <a:rPr lang="en-US" altLang="zh-CN" b="1" dirty="0"/>
              <a:t>	public </a:t>
            </a:r>
            <a:r>
              <a:rPr lang="en-US" altLang="zh-CN" b="1" dirty="0" err="1"/>
              <a:t>AuctionException</a:t>
            </a:r>
            <a:r>
              <a:rPr lang="en-US" altLang="zh-CN" b="1" dirty="0"/>
              <a:t>(String </a:t>
            </a:r>
            <a:r>
              <a:rPr lang="en-US" altLang="zh-CN" b="1" dirty="0" err="1"/>
              <a:t>msg</a:t>
            </a:r>
            <a:r>
              <a:rPr lang="en-US" altLang="zh-CN" b="1" dirty="0"/>
              <a:t>)    //</a:t>
            </a:r>
            <a:r>
              <a:rPr lang="zh-CN" altLang="zh-CN" b="1" dirty="0"/>
              <a:t>②</a:t>
            </a:r>
          </a:p>
          <a:p>
            <a:pPr>
              <a:spcBef>
                <a:spcPts val="1200"/>
              </a:spcBef>
            </a:pPr>
            <a:r>
              <a:rPr lang="en-US" altLang="zh-CN" b="1" dirty="0"/>
              <a:t>	{</a:t>
            </a:r>
            <a:endParaRPr lang="zh-CN" altLang="zh-CN" b="1" dirty="0"/>
          </a:p>
          <a:p>
            <a:pPr>
              <a:spcBef>
                <a:spcPts val="1200"/>
              </a:spcBef>
            </a:pPr>
            <a:r>
              <a:rPr lang="en-US" altLang="zh-CN" b="1" dirty="0"/>
              <a:t>		super(</a:t>
            </a:r>
            <a:r>
              <a:rPr lang="en-US" altLang="zh-CN" b="1" dirty="0" err="1"/>
              <a:t>msg</a:t>
            </a:r>
            <a:r>
              <a:rPr lang="en-US" altLang="zh-CN" b="1" dirty="0"/>
              <a:t>);</a:t>
            </a:r>
            <a:endParaRPr lang="zh-CN" altLang="zh-CN" b="1" dirty="0"/>
          </a:p>
          <a:p>
            <a:pPr>
              <a:spcBef>
                <a:spcPts val="1200"/>
              </a:spcBef>
            </a:pPr>
            <a:r>
              <a:rPr lang="en-US" altLang="zh-CN" b="1" dirty="0"/>
              <a:t>	}</a:t>
            </a:r>
            <a:endParaRPr lang="zh-CN" altLang="zh-CN" b="1" dirty="0"/>
          </a:p>
          <a:p>
            <a:pPr>
              <a:spcBef>
                <a:spcPts val="1200"/>
              </a:spcBef>
            </a:pPr>
            <a:r>
              <a:rPr lang="en-US" altLang="zh-CN" b="1" dirty="0"/>
              <a:t>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7335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上面程序创建了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AuctionException</a:t>
            </a:r>
            <a:r>
              <a:rPr lang="zh-CN" altLang="zh-CN" b="1" dirty="0"/>
              <a:t>异常类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并</a:t>
            </a:r>
            <a:r>
              <a:rPr lang="zh-CN" altLang="zh-CN" b="1" dirty="0"/>
              <a:t>为该异常类提供了两个构造器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尤其</a:t>
            </a:r>
            <a:r>
              <a:rPr lang="zh-CN" altLang="zh-CN" b="1" dirty="0"/>
              <a:t>是②</a:t>
            </a:r>
            <a:r>
              <a:rPr lang="zh-CN" altLang="zh-CN" b="1" dirty="0" smtClean="0"/>
              <a:t>号代码</a:t>
            </a:r>
            <a:r>
              <a:rPr lang="zh-CN" altLang="zh-CN" b="1" dirty="0"/>
              <a:t>部分创建的带一个字符串参数的构造器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其</a:t>
            </a:r>
            <a:r>
              <a:rPr lang="zh-CN" altLang="zh-CN" b="1" dirty="0"/>
              <a:t>执行体也非常简单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仅</a:t>
            </a:r>
            <a:r>
              <a:rPr lang="zh-CN" altLang="zh-CN" b="1" dirty="0"/>
              <a:t>通过</a:t>
            </a:r>
            <a:r>
              <a:rPr lang="en-US" altLang="zh-CN" b="1" dirty="0"/>
              <a:t>super</a:t>
            </a:r>
            <a:r>
              <a:rPr lang="zh-CN" altLang="zh-CN" b="1" dirty="0"/>
              <a:t>来调用父类的构造器， </a:t>
            </a:r>
            <a:endParaRPr lang="en-US" altLang="zh-CN" b="1" dirty="0" smtClean="0"/>
          </a:p>
          <a:p>
            <a:r>
              <a:rPr lang="zh-CN" altLang="zh-CN" b="1" dirty="0" smtClean="0"/>
              <a:t>正是</a:t>
            </a:r>
            <a:r>
              <a:rPr lang="zh-CN" altLang="zh-CN" b="1" dirty="0"/>
              <a:t>这行</a:t>
            </a:r>
            <a:r>
              <a:rPr lang="en-US" altLang="zh-CN" b="1" dirty="0"/>
              <a:t>super</a:t>
            </a:r>
            <a:r>
              <a:rPr lang="zh-CN" altLang="zh-CN" b="1" dirty="0"/>
              <a:t>调用可以</a:t>
            </a:r>
            <a:r>
              <a:rPr lang="zh-CN" altLang="zh-CN" b="1" dirty="0">
                <a:solidFill>
                  <a:srgbClr val="FF0000"/>
                </a:solidFill>
              </a:rPr>
              <a:t>将此字符串参数传给异常对象的</a:t>
            </a:r>
            <a:r>
              <a:rPr lang="en-US" altLang="zh-CN" b="1" dirty="0">
                <a:solidFill>
                  <a:srgbClr val="FF0000"/>
                </a:solidFill>
              </a:rPr>
              <a:t>message</a:t>
            </a:r>
            <a:r>
              <a:rPr lang="zh-CN" altLang="zh-CN" b="1" dirty="0">
                <a:solidFill>
                  <a:srgbClr val="FF0000"/>
                </a:solidFill>
              </a:rPr>
              <a:t>属性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该</a:t>
            </a:r>
            <a:r>
              <a:rPr lang="en-US" altLang="zh-CN" b="1" dirty="0"/>
              <a:t>message</a:t>
            </a:r>
            <a:r>
              <a:rPr lang="zh-CN" altLang="zh-CN" b="1" dirty="0"/>
              <a:t>属性就是该异常</a:t>
            </a:r>
            <a:r>
              <a:rPr lang="zh-CN" altLang="zh-CN" b="1" dirty="0" smtClean="0"/>
              <a:t>对象</a:t>
            </a:r>
            <a:r>
              <a:rPr lang="zh-CN" altLang="zh-CN" b="1" dirty="0"/>
              <a:t>的</a:t>
            </a:r>
            <a:r>
              <a:rPr lang="zh-CN" altLang="zh-CN" b="1" dirty="0">
                <a:solidFill>
                  <a:srgbClr val="FF0000"/>
                </a:solidFill>
              </a:rPr>
              <a:t>详细描述信息</a:t>
            </a:r>
            <a:r>
              <a:rPr lang="zh-CN" altLang="zh-CN" b="1" dirty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625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sz="3600" b="1" dirty="0"/>
              <a:t>异常处理</a:t>
            </a:r>
            <a:r>
              <a:rPr lang="zh-CN" altLang="zh-CN" sz="3600" b="1" dirty="0" smtClean="0"/>
              <a:t>规则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zh-CN" b="1" dirty="0"/>
              <a:t>成功的异常处理应该实现如下</a:t>
            </a:r>
            <a:r>
              <a:rPr lang="en-US" altLang="zh-CN" b="1" dirty="0"/>
              <a:t>4</a:t>
            </a:r>
            <a:r>
              <a:rPr lang="zh-CN" altLang="zh-CN" b="1" dirty="0"/>
              <a:t>个目标。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使</a:t>
            </a:r>
            <a:r>
              <a:rPr lang="zh-CN" altLang="zh-CN" b="1" dirty="0"/>
              <a:t>程序代码混乱最小化。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捕获</a:t>
            </a:r>
            <a:r>
              <a:rPr lang="zh-CN" altLang="zh-CN" b="1" dirty="0"/>
              <a:t>并保留诊断信息。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通知</a:t>
            </a:r>
            <a:r>
              <a:rPr lang="zh-CN" altLang="zh-CN" b="1" dirty="0"/>
              <a:t>合适的人员。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釆</a:t>
            </a:r>
            <a:r>
              <a:rPr lang="zh-CN" altLang="zh-CN" b="1" dirty="0"/>
              <a:t>用合适的方式结束异常活动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93057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sz="3600" b="1" dirty="0"/>
              <a:t>不要过度使用</a:t>
            </a:r>
            <a:r>
              <a:rPr lang="zh-CN" altLang="zh-CN" sz="3600" b="1" dirty="0" smtClean="0"/>
              <a:t>异常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zh-CN" b="1" dirty="0"/>
              <a:t>不可否认，</a:t>
            </a:r>
            <a:r>
              <a:rPr lang="en-US" altLang="zh-CN" b="1" dirty="0"/>
              <a:t>Java</a:t>
            </a:r>
            <a:r>
              <a:rPr lang="zh-CN" altLang="zh-CN" b="1" dirty="0"/>
              <a:t>的异常机制确实方便，但滥用异常机制也会带来一些负面影响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 smtClean="0">
                <a:solidFill>
                  <a:srgbClr val="FF0000"/>
                </a:solidFill>
              </a:rPr>
              <a:t>过度</a:t>
            </a:r>
            <a:r>
              <a:rPr lang="zh-CN" altLang="zh-CN" b="1" dirty="0">
                <a:solidFill>
                  <a:srgbClr val="FF0000"/>
                </a:solidFill>
              </a:rPr>
              <a:t>使用异常</a:t>
            </a:r>
            <a:r>
              <a:rPr lang="zh-CN" altLang="zh-CN" b="1" dirty="0" smtClean="0"/>
              <a:t>主要有</a:t>
            </a:r>
            <a:r>
              <a:rPr lang="zh-CN" altLang="zh-CN" b="1" dirty="0"/>
              <a:t>两个方面。</a:t>
            </a:r>
          </a:p>
          <a:p>
            <a:r>
              <a:rPr lang="zh-CN" altLang="zh-CN" b="1" dirty="0" smtClean="0"/>
              <a:t>把</a:t>
            </a:r>
            <a:r>
              <a:rPr lang="zh-CN" altLang="zh-CN" b="1" dirty="0"/>
              <a:t>异常和普通错误混淆在一起，不再编写任何错误处理代码，而是以简单地抛出异常来代替</a:t>
            </a:r>
            <a:r>
              <a:rPr lang="zh-CN" altLang="zh-CN" b="1" dirty="0" smtClean="0"/>
              <a:t>所有</a:t>
            </a:r>
            <a:r>
              <a:rPr lang="zh-CN" altLang="zh-CN" b="1" dirty="0"/>
              <a:t>的错误处理。</a:t>
            </a:r>
          </a:p>
          <a:p>
            <a:r>
              <a:rPr lang="zh-CN" altLang="zh-CN" b="1" dirty="0" smtClean="0"/>
              <a:t>使用</a:t>
            </a:r>
            <a:r>
              <a:rPr lang="zh-CN" altLang="zh-CN" b="1" dirty="0"/>
              <a:t>异常处理来代替流程控制。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7011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对比前面五子棋游戏中，处理用户输入坐标点已有棋子的两种方式。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zh-CN" b="1" dirty="0">
                <a:solidFill>
                  <a:srgbClr val="00B050"/>
                </a:solidFill>
              </a:rPr>
              <a:t>如果用户试图下棋的坐标点已有棋子了</a:t>
            </a:r>
          </a:p>
          <a:p>
            <a:pPr marL="0" indent="0">
              <a:buNone/>
            </a:pPr>
            <a:r>
              <a:rPr lang="en-US" altLang="zh-CN" b="1" dirty="0"/>
              <a:t>if (!</a:t>
            </a:r>
            <a:r>
              <a:rPr lang="en-US" altLang="zh-CN" b="1" dirty="0" err="1"/>
              <a:t>gb.board</a:t>
            </a:r>
            <a:r>
              <a:rPr lang="en-US" altLang="zh-CN" b="1" dirty="0"/>
              <a:t>[</a:t>
            </a:r>
            <a:r>
              <a:rPr lang="en-US" altLang="zh-CN" b="1" dirty="0" err="1"/>
              <a:t>xPos</a:t>
            </a:r>
            <a:r>
              <a:rPr lang="en-US" altLang="zh-CN" b="1" dirty="0"/>
              <a:t> - 1] [</a:t>
            </a:r>
            <a:r>
              <a:rPr lang="en-US" altLang="zh-CN" b="1" dirty="0" err="1"/>
              <a:t>yPos</a:t>
            </a:r>
            <a:r>
              <a:rPr lang="en-US" altLang="zh-CN" b="1" dirty="0"/>
              <a:t> - 1] .equals ("</a:t>
            </a:r>
            <a:r>
              <a:rPr lang="zh-CN" altLang="zh-CN" b="1" dirty="0"/>
              <a:t>╋</a:t>
            </a:r>
            <a:r>
              <a:rPr lang="en-US" altLang="zh-CN" b="1" dirty="0"/>
              <a:t>"})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{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zh-CN" b="1" dirty="0"/>
              <a:t>您输入的坐标点已有棋子了，请重新输入</a:t>
            </a:r>
            <a:r>
              <a:rPr lang="en-US" altLang="zh-CN" b="1" dirty="0"/>
              <a:t>"</a:t>
            </a:r>
            <a:r>
              <a:rPr lang="zh-CN" altLang="zh-CN" b="1" dirty="0"/>
              <a:t>）； </a:t>
            </a:r>
          </a:p>
          <a:p>
            <a:pPr marL="0" indent="0">
              <a:buNone/>
            </a:pPr>
            <a:r>
              <a:rPr lang="en-US" altLang="zh-CN" b="1" dirty="0"/>
              <a:t>continue;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3400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上面这种处理方式检测到用户试图下棋的坐标点已经有棋子了，立即打印一条提示语句，并重新</a:t>
            </a:r>
            <a:r>
              <a:rPr lang="zh-CN" altLang="zh-CN" b="1" dirty="0" smtClean="0"/>
              <a:t>开始</a:t>
            </a:r>
            <a:r>
              <a:rPr lang="zh-CN" altLang="zh-CN" b="1" dirty="0"/>
              <a:t>下一次循环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这种</a:t>
            </a:r>
            <a:r>
              <a:rPr lang="zh-CN" altLang="zh-CN" b="1" dirty="0"/>
              <a:t>处理方式简洁明了，逻辑清晰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程序</a:t>
            </a:r>
            <a:r>
              <a:rPr lang="zh-CN" altLang="zh-CN" b="1" dirty="0"/>
              <a:t>的运行效率也很好——程序进入</a:t>
            </a:r>
            <a:r>
              <a:rPr lang="en-US" altLang="zh-CN" b="1" dirty="0"/>
              <a:t>if</a:t>
            </a:r>
            <a:r>
              <a:rPr lang="zh-CN" altLang="zh-CN" b="1" dirty="0"/>
              <a:t>块后，即</a:t>
            </a:r>
            <a:r>
              <a:rPr lang="zh-CN" altLang="zh-CN" b="1" dirty="0" smtClean="0"/>
              <a:t>结束</a:t>
            </a:r>
            <a:r>
              <a:rPr lang="zh-CN" altLang="zh-CN" b="1" dirty="0"/>
              <a:t>了本次循环。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82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如果将上面的处理机制改为如下方式：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zh-CN" b="1" dirty="0">
                <a:solidFill>
                  <a:srgbClr val="00B050"/>
                </a:solidFill>
              </a:rPr>
              <a:t>如果用户试图下棋的坐标点已经有棋子了，程序自行抛出异常 </a:t>
            </a:r>
          </a:p>
          <a:p>
            <a:pPr marL="0" indent="0">
              <a:buNone/>
            </a:pPr>
            <a:r>
              <a:rPr lang="en-US" altLang="zh-CN" b="1" dirty="0"/>
              <a:t>if (!</a:t>
            </a:r>
            <a:r>
              <a:rPr lang="en-US" altLang="zh-CN" b="1" dirty="0" err="1"/>
              <a:t>gb.board</a:t>
            </a:r>
            <a:r>
              <a:rPr lang="en-US" altLang="zh-CN" b="1" dirty="0"/>
              <a:t>[</a:t>
            </a:r>
            <a:r>
              <a:rPr lang="en-US" altLang="zh-CN" b="1" dirty="0" err="1"/>
              <a:t>xPos</a:t>
            </a:r>
            <a:r>
              <a:rPr lang="en-US" altLang="zh-CN" b="1" dirty="0"/>
              <a:t> - 1] [</a:t>
            </a:r>
            <a:r>
              <a:rPr lang="en-US" altLang="zh-CN" b="1" dirty="0" err="1"/>
              <a:t>yPos</a:t>
            </a:r>
            <a:r>
              <a:rPr lang="en-US" altLang="zh-CN" b="1" dirty="0"/>
              <a:t> - 1].equals ("</a:t>
            </a:r>
            <a:r>
              <a:rPr lang="zh-CN" altLang="zh-CN" b="1" dirty="0"/>
              <a:t>╋</a:t>
            </a:r>
            <a:r>
              <a:rPr lang="en-US" altLang="zh-CN" b="1" dirty="0"/>
              <a:t>"))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{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throw new Exception("</a:t>
            </a:r>
            <a:r>
              <a:rPr lang="zh-CN" altLang="zh-CN" b="1" dirty="0"/>
              <a:t>您试图下棋的坐标点已经有棋子了</a:t>
            </a:r>
            <a:r>
              <a:rPr lang="en-US" altLang="zh-CN" b="1" dirty="0"/>
              <a:t>");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2984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对于一个程序设计人员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需要</a:t>
            </a:r>
            <a:r>
              <a:rPr lang="zh-CN" altLang="zh-CN" b="1" dirty="0"/>
              <a:t>尽可能地预知所有可能发生的情况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尽可能</a:t>
            </a:r>
            <a:r>
              <a:rPr lang="zh-CN" altLang="zh-CN" b="1" dirty="0"/>
              <a:t>地保证程序在所有糟糕</a:t>
            </a:r>
            <a:r>
              <a:rPr lang="zh-CN" altLang="zh-CN" b="1" dirty="0" smtClean="0"/>
              <a:t>的情形</a:t>
            </a:r>
            <a:r>
              <a:rPr lang="zh-CN" altLang="zh-CN" b="1" dirty="0"/>
              <a:t>下都可以运行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考虑五子棋</a:t>
            </a:r>
            <a:r>
              <a:rPr lang="zh-CN" altLang="zh-CN" b="1" dirty="0"/>
              <a:t>程序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r>
              <a:rPr lang="zh-CN" altLang="zh-CN" b="1" dirty="0" smtClean="0"/>
              <a:t>当</a:t>
            </a:r>
            <a:r>
              <a:rPr lang="zh-CN" altLang="zh-CN" b="1" dirty="0"/>
              <a:t>用户输入下棋坐标时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程序</a:t>
            </a:r>
            <a:r>
              <a:rPr lang="zh-CN" altLang="zh-CN" b="1" dirty="0"/>
              <a:t>要判断用户输入是否</a:t>
            </a:r>
            <a:r>
              <a:rPr lang="zh-CN" altLang="zh-CN" b="1" dirty="0" smtClean="0"/>
              <a:t>合法，</a:t>
            </a:r>
            <a:endParaRPr lang="en-US" altLang="zh-CN" b="1" dirty="0" smtClean="0"/>
          </a:p>
          <a:p>
            <a:r>
              <a:rPr lang="zh-CN" altLang="zh-CN" b="1" dirty="0" smtClean="0"/>
              <a:t>如果</a:t>
            </a:r>
            <a:r>
              <a:rPr lang="zh-CN" altLang="zh-CN" b="1" dirty="0"/>
              <a:t>保证程序有较好的容错性，将会有如下的伪码。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0667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上面的处理方式</a:t>
            </a:r>
            <a:r>
              <a:rPr lang="zh-CN" altLang="zh-CN" b="1" dirty="0">
                <a:solidFill>
                  <a:srgbClr val="FF0000"/>
                </a:solidFill>
              </a:rPr>
              <a:t>没有提供有效的错误处理代码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当</a:t>
            </a:r>
            <a:r>
              <a:rPr lang="zh-CN" altLang="zh-CN" b="1" dirty="0"/>
              <a:t>程序检测到用户试图下棋的坐标点已经有棋子 时，并没有提供相应的处理，而是简单地</a:t>
            </a:r>
            <a:r>
              <a:rPr lang="zh-CN" altLang="zh-CN" b="1" dirty="0">
                <a:solidFill>
                  <a:srgbClr val="FF0000"/>
                </a:solidFill>
              </a:rPr>
              <a:t>抛出了一个异常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这种</a:t>
            </a:r>
            <a:r>
              <a:rPr lang="zh-CN" altLang="zh-CN" b="1" dirty="0"/>
              <a:t>处理方式虽然简单，但</a:t>
            </a:r>
            <a:r>
              <a:rPr lang="en-US" altLang="zh-CN" b="1" dirty="0"/>
              <a:t>Java</a:t>
            </a:r>
            <a:r>
              <a:rPr lang="zh-CN" altLang="zh-CN" b="1" dirty="0"/>
              <a:t>运行时</a:t>
            </a:r>
            <a:r>
              <a:rPr lang="zh-CN" altLang="zh-CN" b="1" dirty="0" smtClean="0"/>
              <a:t>接收</a:t>
            </a:r>
            <a:r>
              <a:rPr lang="zh-CN" altLang="zh-CN" b="1" dirty="0"/>
              <a:t>到这个异常后，还需要进入相应的</a:t>
            </a:r>
            <a:r>
              <a:rPr lang="en-US" altLang="zh-CN" b="1" dirty="0"/>
              <a:t>catch</a:t>
            </a:r>
            <a:r>
              <a:rPr lang="zh-CN" altLang="zh-CN" b="1" dirty="0"/>
              <a:t>块来捕获该异常，所以运行效率要差一些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而且</a:t>
            </a:r>
            <a:r>
              <a:rPr lang="zh-CN" altLang="zh-CN" b="1" dirty="0"/>
              <a:t>用户下棋</a:t>
            </a:r>
            <a:r>
              <a:rPr lang="zh-CN" altLang="zh-CN" b="1" dirty="0" smtClean="0"/>
              <a:t>重复</a:t>
            </a:r>
            <a:r>
              <a:rPr lang="zh-CN" altLang="zh-CN" b="1" dirty="0"/>
              <a:t>这个错误完全是预料的，所以程序完全可以针对该错误</a:t>
            </a:r>
            <a:r>
              <a:rPr lang="zh-CN" altLang="zh-CN" b="1" dirty="0">
                <a:solidFill>
                  <a:srgbClr val="FF0000"/>
                </a:solidFill>
              </a:rPr>
              <a:t>提供相应的处理，而不是抛出异常</a:t>
            </a:r>
            <a:r>
              <a:rPr lang="zh-CN" altLang="zh-CN" b="1" dirty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89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sz="3600" b="1" dirty="0"/>
              <a:t>不要使用过于庞大的</a:t>
            </a:r>
            <a:r>
              <a:rPr lang="en-US" altLang="zh-CN" sz="3600" b="1" dirty="0"/>
              <a:t>try</a:t>
            </a:r>
            <a:r>
              <a:rPr lang="zh-CN" altLang="zh-CN" sz="3600" b="1" dirty="0" smtClean="0"/>
              <a:t>块</a:t>
            </a:r>
            <a:endParaRPr lang="en-US" altLang="zh-CN" sz="3600" b="1" dirty="0" smtClean="0"/>
          </a:p>
          <a:p>
            <a:r>
              <a:rPr lang="zh-CN" altLang="zh-CN" b="1" dirty="0" smtClean="0"/>
              <a:t>初学</a:t>
            </a:r>
            <a:r>
              <a:rPr lang="zh-CN" altLang="zh-CN" b="1" dirty="0"/>
              <a:t>异常</a:t>
            </a:r>
            <a:r>
              <a:rPr lang="zh-CN" altLang="zh-CN" b="1" dirty="0" smtClean="0"/>
              <a:t>机制喜欢</a:t>
            </a:r>
            <a:r>
              <a:rPr lang="zh-CN" altLang="zh-CN" b="1" dirty="0"/>
              <a:t>在</a:t>
            </a:r>
            <a:r>
              <a:rPr lang="en-US" altLang="zh-CN" b="1" dirty="0"/>
              <a:t>try</a:t>
            </a:r>
            <a:r>
              <a:rPr lang="zh-CN" altLang="zh-CN" b="1" dirty="0"/>
              <a:t>块里放置大量的代码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在</a:t>
            </a:r>
            <a:r>
              <a:rPr lang="zh-CN" altLang="zh-CN" b="1" dirty="0"/>
              <a:t>一个</a:t>
            </a:r>
            <a:r>
              <a:rPr lang="en-US" altLang="zh-CN" b="1" dirty="0"/>
              <a:t>try</a:t>
            </a:r>
            <a:r>
              <a:rPr lang="zh-CN" altLang="zh-CN" b="1" dirty="0"/>
              <a:t>块里放置大量的代码看上去 “很简单”，但这种“简单”只是一种假象，只是在编写程序时看上去比较简单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因为</a:t>
            </a:r>
            <a:r>
              <a:rPr lang="en-US" altLang="zh-CN" b="1" dirty="0"/>
              <a:t>try</a:t>
            </a:r>
            <a:r>
              <a:rPr lang="zh-CN" altLang="zh-CN" b="1" dirty="0"/>
              <a:t>块里的</a:t>
            </a:r>
            <a:r>
              <a:rPr lang="zh-CN" altLang="zh-CN" b="1" dirty="0" smtClean="0"/>
              <a:t>代码过于</a:t>
            </a:r>
            <a:r>
              <a:rPr lang="zh-CN" altLang="zh-CN" b="1" dirty="0"/>
              <a:t>庞大，业务过于复杂，就会造成</a:t>
            </a:r>
            <a:r>
              <a:rPr lang="en-US" altLang="zh-CN" b="1" dirty="0"/>
              <a:t>try</a:t>
            </a:r>
            <a:r>
              <a:rPr lang="zh-CN" altLang="zh-CN" b="1" dirty="0"/>
              <a:t>块中出现异常的可能性大大增加，从而导致分析异常原因的</a:t>
            </a:r>
            <a:r>
              <a:rPr lang="zh-CN" altLang="zh-CN" b="1" dirty="0" smtClean="0"/>
              <a:t>难度</a:t>
            </a:r>
            <a:r>
              <a:rPr lang="zh-CN" altLang="zh-CN" b="1" dirty="0"/>
              <a:t>也大大增加。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03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而且当</a:t>
            </a:r>
            <a:r>
              <a:rPr lang="en-US" altLang="zh-CN" b="1" dirty="0"/>
              <a:t>try</a:t>
            </a:r>
            <a:r>
              <a:rPr lang="zh-CN" altLang="zh-CN" b="1" dirty="0"/>
              <a:t>块过于庞大时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就</a:t>
            </a:r>
            <a:r>
              <a:rPr lang="zh-CN" altLang="zh-CN" b="1" dirty="0"/>
              <a:t>难免在</a:t>
            </a:r>
            <a:r>
              <a:rPr lang="en-US" altLang="zh-CN" b="1" dirty="0"/>
              <a:t>try</a:t>
            </a:r>
            <a:r>
              <a:rPr lang="zh-CN" altLang="zh-CN" b="1" dirty="0"/>
              <a:t>块后紧跟大量的</a:t>
            </a:r>
            <a:r>
              <a:rPr lang="en-US" altLang="zh-CN" b="1" dirty="0"/>
              <a:t>catch</a:t>
            </a:r>
            <a:r>
              <a:rPr lang="zh-CN" altLang="zh-CN" b="1" dirty="0"/>
              <a:t>块才可以针对不同的异常提供不同的</a:t>
            </a:r>
            <a:r>
              <a:rPr lang="zh-CN" altLang="zh-CN" b="1" dirty="0" smtClean="0"/>
              <a:t>处理</a:t>
            </a:r>
            <a:r>
              <a:rPr lang="zh-CN" altLang="zh-CN" b="1" dirty="0"/>
              <a:t>逻辑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同</a:t>
            </a:r>
            <a:r>
              <a:rPr lang="zh-CN" altLang="zh-CN" b="1" dirty="0"/>
              <a:t>一个</a:t>
            </a:r>
            <a:r>
              <a:rPr lang="en-US" altLang="zh-CN" b="1" dirty="0"/>
              <a:t>try</a:t>
            </a:r>
            <a:r>
              <a:rPr lang="zh-CN" altLang="zh-CN" b="1" dirty="0"/>
              <a:t>块后紧跟大量的</a:t>
            </a:r>
            <a:r>
              <a:rPr lang="en-US" altLang="zh-CN" b="1" dirty="0"/>
              <a:t>catch</a:t>
            </a:r>
            <a:r>
              <a:rPr lang="zh-CN" altLang="zh-CN" b="1" dirty="0"/>
              <a:t>块则需要分析它们之间的逻辑关系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反而</a:t>
            </a:r>
            <a:r>
              <a:rPr lang="zh-CN" altLang="zh-CN" b="1" dirty="0"/>
              <a:t>增加了编程复杂度。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86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正确的做法是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把</a:t>
            </a:r>
            <a:r>
              <a:rPr lang="zh-CN" altLang="zh-CN" b="1" dirty="0"/>
              <a:t>大块的</a:t>
            </a:r>
            <a:r>
              <a:rPr lang="en-US" altLang="zh-CN" b="1" dirty="0"/>
              <a:t>try</a:t>
            </a:r>
            <a:r>
              <a:rPr lang="zh-CN" altLang="zh-CN" b="1" dirty="0"/>
              <a:t>块分割成多个可能出现异常的程序段落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r>
              <a:rPr lang="zh-CN" altLang="zh-CN" b="1" dirty="0" smtClean="0"/>
              <a:t>并</a:t>
            </a:r>
            <a:r>
              <a:rPr lang="zh-CN" altLang="zh-CN" b="1" dirty="0"/>
              <a:t>把它们放在单独的</a:t>
            </a:r>
            <a:r>
              <a:rPr lang="en-US" altLang="zh-CN" b="1" dirty="0"/>
              <a:t>try</a:t>
            </a:r>
            <a:r>
              <a:rPr lang="zh-CN" altLang="zh-CN" b="1" dirty="0" smtClean="0"/>
              <a:t>块中，</a:t>
            </a:r>
            <a:endParaRPr lang="en-US" altLang="zh-CN" b="1" dirty="0" smtClean="0"/>
          </a:p>
          <a:p>
            <a:r>
              <a:rPr lang="zh-CN" altLang="zh-CN" b="1" dirty="0" smtClean="0"/>
              <a:t>从而</a:t>
            </a:r>
            <a:r>
              <a:rPr lang="zh-CN" altLang="zh-CN" b="1" dirty="0"/>
              <a:t>分别捕获并处理异常。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684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sz="3600" b="1" dirty="0"/>
              <a:t>不要忽略捕获到的</a:t>
            </a:r>
            <a:r>
              <a:rPr lang="zh-CN" altLang="zh-CN" sz="3600" b="1" dirty="0" smtClean="0"/>
              <a:t>异常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zh-CN" b="1" dirty="0"/>
              <a:t>不要忽略异常</a:t>
            </a:r>
            <a:r>
              <a:rPr lang="zh-CN" altLang="zh-CN" b="1" dirty="0" smtClean="0"/>
              <a:t>！</a:t>
            </a:r>
            <a:endParaRPr lang="en-US" altLang="zh-CN" b="1" dirty="0" smtClean="0"/>
          </a:p>
          <a:p>
            <a:r>
              <a:rPr lang="zh-CN" altLang="zh-CN" b="1" dirty="0" smtClean="0"/>
              <a:t>既然</a:t>
            </a:r>
            <a:r>
              <a:rPr lang="zh-CN" altLang="zh-CN" b="1" dirty="0"/>
              <a:t>已捕获到异常，那</a:t>
            </a:r>
            <a:r>
              <a:rPr lang="en-US" altLang="zh-CN" b="1" dirty="0"/>
              <a:t>catch</a:t>
            </a:r>
            <a:r>
              <a:rPr lang="zh-CN" altLang="zh-CN" b="1" dirty="0"/>
              <a:t>块理应做些有用的事情——处理并修复这个错误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catch </a:t>
            </a:r>
            <a:r>
              <a:rPr lang="zh-CN" altLang="zh-CN" b="1" dirty="0"/>
              <a:t>块整个为空，或者仅仅打印出错信息都是不妥的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444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catch</a:t>
            </a:r>
            <a:r>
              <a:rPr lang="zh-CN" altLang="zh-CN" b="1" dirty="0"/>
              <a:t>块为空就是假装不知道甚至瞒天过海，这是最可怕的</a:t>
            </a:r>
            <a:r>
              <a:rPr lang="zh-CN" altLang="zh-CN" b="1" dirty="0" smtClean="0"/>
              <a:t>事情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程序</a:t>
            </a:r>
            <a:r>
              <a:rPr lang="zh-CN" altLang="zh-CN" b="1" dirty="0"/>
              <a:t>出了错误，所有的人都</a:t>
            </a:r>
            <a:r>
              <a:rPr lang="zh-CN" altLang="zh-CN" b="1" dirty="0" smtClean="0"/>
              <a:t>看不到</a:t>
            </a:r>
            <a:r>
              <a:rPr lang="zh-CN" altLang="zh-CN" b="1" dirty="0"/>
              <a:t>任何异常，但整个应用可能已经彻底坏了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 smtClean="0"/>
              <a:t>仅</a:t>
            </a:r>
            <a:r>
              <a:rPr lang="zh-CN" altLang="zh-CN" b="1" dirty="0"/>
              <a:t>在</a:t>
            </a:r>
            <a:r>
              <a:rPr lang="en-US" altLang="zh-CN" b="1" dirty="0"/>
              <a:t>catch</a:t>
            </a:r>
            <a:r>
              <a:rPr lang="zh-CN" altLang="zh-CN" b="1" dirty="0"/>
              <a:t>块里打印错误跟踪栈信息稍微好一点，但</a:t>
            </a:r>
            <a:r>
              <a:rPr lang="zh-CN" altLang="zh-CN" b="1" dirty="0" smtClean="0"/>
              <a:t>仅仅</a:t>
            </a:r>
            <a:r>
              <a:rPr lang="zh-CN" altLang="zh-CN" b="1" dirty="0"/>
              <a:t>比空白多了几行异常信息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通常</a:t>
            </a:r>
            <a:r>
              <a:rPr lang="zh-CN" altLang="zh-CN" b="1" dirty="0"/>
              <a:t>建议对异常采取适当</a:t>
            </a:r>
            <a:r>
              <a:rPr lang="zh-CN" altLang="zh-CN" b="1" dirty="0" smtClean="0"/>
              <a:t>措施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628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56585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zh-CN" altLang="zh-CN" sz="28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用户输入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包含除逗号之外的其他非数字字符）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alert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坐标只能是数值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retry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else if (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用户输入不包含逗号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alert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应使用逗号分隔两个坐标值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retry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0847" y="-67155"/>
            <a:ext cx="4572000" cy="707270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else if (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用户输入坐标值超出了有效范围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alert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用户输入坐标应位于棋盘坐标之内 </a:t>
            </a: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retry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else if (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用户输入的坐标已有棋子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aleirt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只能在没有棋子的地方下棋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retry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业务实现代码</a:t>
            </a:r>
          </a:p>
          <a:p>
            <a:pPr indent="3048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zh-CN" sz="2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b="1" dirty="0"/>
              <a:t>上面代码还未涉及任何有效处理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zh-CN" b="1" dirty="0" smtClean="0"/>
              <a:t>只是</a:t>
            </a:r>
            <a:r>
              <a:rPr lang="zh-CN" altLang="zh-CN" b="1" dirty="0"/>
              <a:t>考虑</a:t>
            </a:r>
            <a:r>
              <a:rPr lang="zh-CN" altLang="zh-CN" b="1" dirty="0" smtClean="0"/>
              <a:t>了</a:t>
            </a:r>
            <a:r>
              <a:rPr lang="en-US" altLang="zh-CN" b="1" dirty="0" smtClean="0"/>
              <a:t>4</a:t>
            </a:r>
            <a:r>
              <a:rPr lang="zh-CN" altLang="zh-CN" b="1" dirty="0"/>
              <a:t>种可能的错误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zh-CN" b="1" dirty="0" smtClean="0"/>
              <a:t>代码</a:t>
            </a:r>
            <a:r>
              <a:rPr lang="zh-CN" altLang="zh-CN" b="1" dirty="0"/>
              <a:t>就己经急剧增加了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>
              <a:spcBef>
                <a:spcPts val="3000"/>
              </a:spcBef>
            </a:pPr>
            <a:r>
              <a:rPr lang="zh-CN" altLang="zh-CN" b="1" dirty="0" smtClean="0"/>
              <a:t>但</a:t>
            </a:r>
            <a:r>
              <a:rPr lang="zh-CN" altLang="zh-CN" b="1" dirty="0"/>
              <a:t>实际上</a:t>
            </a:r>
            <a:r>
              <a:rPr lang="en-US" altLang="zh-CN" b="1" dirty="0"/>
              <a:t>, </a:t>
            </a:r>
            <a:r>
              <a:rPr lang="zh-CN" altLang="zh-CN" b="1" dirty="0"/>
              <a:t>上面考虑的</a:t>
            </a:r>
            <a:r>
              <a:rPr lang="en-US" altLang="zh-CN" b="1" dirty="0"/>
              <a:t>4</a:t>
            </a:r>
            <a:r>
              <a:rPr lang="zh-CN" altLang="zh-CN" b="1" dirty="0"/>
              <a:t>种情形还远未考虑到所有的可能情形（事实上，世界上的意外是不可穷举的</a:t>
            </a:r>
            <a:r>
              <a:rPr lang="zh-CN" altLang="zh-CN" b="1" dirty="0" smtClean="0"/>
              <a:t>），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zh-CN" b="1" dirty="0" smtClean="0"/>
              <a:t>程序可能发生</a:t>
            </a:r>
            <a:r>
              <a:rPr lang="zh-CN" altLang="zh-CN" b="1" dirty="0"/>
              <a:t>的异常情况总是大于程序员所能考虑的意外情况。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548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4458</Words>
  <Application>Microsoft Office PowerPoint</Application>
  <PresentationFormat>全屏显示(4:3)</PresentationFormat>
  <Paragraphs>490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2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异常类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Miccai</dc:creator>
  <cp:lastModifiedBy>Microsoft Office</cp:lastModifiedBy>
  <cp:revision>49</cp:revision>
  <dcterms:created xsi:type="dcterms:W3CDTF">2016-11-07T08:19:06Z</dcterms:created>
  <dcterms:modified xsi:type="dcterms:W3CDTF">2016-11-08T11:32:26Z</dcterms:modified>
</cp:coreProperties>
</file>