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07" r:id="rId5"/>
    <p:sldId id="259" r:id="rId6"/>
    <p:sldId id="260" r:id="rId7"/>
    <p:sldId id="284" r:id="rId8"/>
    <p:sldId id="261" r:id="rId9"/>
    <p:sldId id="308" r:id="rId10"/>
    <p:sldId id="285" r:id="rId11"/>
    <p:sldId id="287" r:id="rId12"/>
    <p:sldId id="262" r:id="rId13"/>
    <p:sldId id="263" r:id="rId14"/>
    <p:sldId id="288" r:id="rId15"/>
    <p:sldId id="264" r:id="rId16"/>
    <p:sldId id="309" r:id="rId17"/>
    <p:sldId id="265" r:id="rId18"/>
    <p:sldId id="310" r:id="rId19"/>
    <p:sldId id="266" r:id="rId20"/>
    <p:sldId id="312" r:id="rId21"/>
    <p:sldId id="311" r:id="rId22"/>
    <p:sldId id="289" r:id="rId23"/>
    <p:sldId id="267" r:id="rId24"/>
    <p:sldId id="313" r:id="rId25"/>
    <p:sldId id="268" r:id="rId26"/>
    <p:sldId id="314" r:id="rId27"/>
    <p:sldId id="290" r:id="rId28"/>
    <p:sldId id="315" r:id="rId29"/>
    <p:sldId id="269" r:id="rId30"/>
    <p:sldId id="316" r:id="rId31"/>
    <p:sldId id="291" r:id="rId32"/>
    <p:sldId id="317" r:id="rId33"/>
    <p:sldId id="270" r:id="rId34"/>
    <p:sldId id="318" r:id="rId35"/>
    <p:sldId id="271" r:id="rId36"/>
    <p:sldId id="292" r:id="rId37"/>
    <p:sldId id="319" r:id="rId38"/>
    <p:sldId id="320" r:id="rId39"/>
    <p:sldId id="272" r:id="rId40"/>
    <p:sldId id="321" r:id="rId41"/>
    <p:sldId id="293" r:id="rId42"/>
    <p:sldId id="294" r:id="rId43"/>
    <p:sldId id="273" r:id="rId44"/>
    <p:sldId id="322" r:id="rId45"/>
    <p:sldId id="323" r:id="rId46"/>
    <p:sldId id="296" r:id="rId47"/>
    <p:sldId id="274" r:id="rId48"/>
    <p:sldId id="295" r:id="rId49"/>
    <p:sldId id="324" r:id="rId50"/>
    <p:sldId id="275" r:id="rId51"/>
    <p:sldId id="325" r:id="rId52"/>
    <p:sldId id="298" r:id="rId53"/>
    <p:sldId id="299" r:id="rId54"/>
    <p:sldId id="326" r:id="rId55"/>
    <p:sldId id="327" r:id="rId56"/>
    <p:sldId id="276" r:id="rId57"/>
    <p:sldId id="300" r:id="rId58"/>
    <p:sldId id="328" r:id="rId59"/>
    <p:sldId id="329" r:id="rId60"/>
    <p:sldId id="277" r:id="rId61"/>
    <p:sldId id="332" r:id="rId62"/>
    <p:sldId id="302" r:id="rId63"/>
    <p:sldId id="333" r:id="rId64"/>
    <p:sldId id="301" r:id="rId65"/>
    <p:sldId id="334" r:id="rId66"/>
    <p:sldId id="303" r:id="rId67"/>
    <p:sldId id="335" r:id="rId68"/>
    <p:sldId id="278" r:id="rId69"/>
    <p:sldId id="279" r:id="rId70"/>
    <p:sldId id="304" r:id="rId71"/>
    <p:sldId id="280" r:id="rId72"/>
    <p:sldId id="336" r:id="rId73"/>
    <p:sldId id="305" r:id="rId74"/>
    <p:sldId id="306" r:id="rId75"/>
    <p:sldId id="330" r:id="rId76"/>
    <p:sldId id="331" r:id="rId7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150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766E4-4407-4B77-964F-296AADFA6E0A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305A-67CF-45C1-9214-0F1BA4BE0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275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766E4-4407-4B77-964F-296AADFA6E0A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305A-67CF-45C1-9214-0F1BA4BE0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131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766E4-4407-4B77-964F-296AADFA6E0A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305A-67CF-45C1-9214-0F1BA4BE0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433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766E4-4407-4B77-964F-296AADFA6E0A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305A-67CF-45C1-9214-0F1BA4BE0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33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766E4-4407-4B77-964F-296AADFA6E0A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305A-67CF-45C1-9214-0F1BA4BE0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954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766E4-4407-4B77-964F-296AADFA6E0A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305A-67CF-45C1-9214-0F1BA4BE0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29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766E4-4407-4B77-964F-296AADFA6E0A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305A-67CF-45C1-9214-0F1BA4BE0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795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766E4-4407-4B77-964F-296AADFA6E0A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305A-67CF-45C1-9214-0F1BA4BE0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161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766E4-4407-4B77-964F-296AADFA6E0A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305A-67CF-45C1-9214-0F1BA4BE0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65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766E4-4407-4B77-964F-296AADFA6E0A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305A-67CF-45C1-9214-0F1BA4BE0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521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766E4-4407-4B77-964F-296AADFA6E0A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305A-67CF-45C1-9214-0F1BA4BE0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677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766E4-4407-4B77-964F-296AADFA6E0A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5305A-67CF-45C1-9214-0F1BA4BE0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634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&#20195;&#30721;/chapter10/&#20363;&#23376;3/Example10_3.java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&#20195;&#30721;/chapter10/&#20363;&#23376;4/Example10_4.java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&#20195;&#30721;/chapter10/&#20363;&#23376;5/Example10_5.java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&#20195;&#30721;/chapter10/&#20363;&#23376;6/Example10_6.java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&#20195;&#30721;/chapter10/&#20363;&#23376;7/Example10_7.java" TargetMode="External"/><Relationship Id="rId2" Type="http://schemas.openxmlformats.org/officeDocument/2006/relationships/hyperlink" Target="&#20195;&#30721;/chapter10/&#20363;&#23376;7/english.tx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&#20195;&#30721;/chapter10/&#20363;&#23376;8/Example10_8.java" TargetMode="Externa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&#20195;&#30721;/chapter10/&#20363;&#23376;9/Example10_9.java" TargetMode="Externa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&#20195;&#30721;/chapter10/&#20363;&#23376;10/Example10_10.java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&#20195;&#30721;/chapter10/&#20363;&#23376;11/Example10_11.java" TargetMode="Externa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&#20195;&#30721;/chapter10/&#20363;&#23376;13/TV.java" TargetMode="External"/><Relationship Id="rId2" Type="http://schemas.openxmlformats.org/officeDocument/2006/relationships/hyperlink" Target="&#20195;&#30721;/chapter10/&#20363;&#23376;13/Example10_13.java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&#20195;&#30721;/chapter10/&#20363;&#23376;14/Example10_14.java" TargetMode="Externa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&#20195;&#30721;/chapter10/&#20363;&#23376;1/Example10_1.java" TargetMode="Externa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&#20195;&#30721;/chapter10/&#20363;&#23376;15/cost.txt" TargetMode="External"/><Relationship Id="rId2" Type="http://schemas.openxmlformats.org/officeDocument/2006/relationships/hyperlink" Target="&#20195;&#30721;/chapter10/&#20363;&#23376;15/Example10_15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&#20195;&#30721;/chapter10/&#20363;&#23376;16/student.txt" TargetMode="External"/><Relationship Id="rId2" Type="http://schemas.openxmlformats.org/officeDocument/2006/relationships/hyperlink" Target="&#20195;&#30721;/chapter10/&#20363;&#23376;16/Example10_16.java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&#20195;&#30721;/chapter10/&#20363;&#23376;18/Example10_18.java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&#20195;&#30721;/chapter10/&#20363;&#23376;19/Example10_19.java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&#20195;&#30721;/chapter10/&#20363;&#23376;2/FileAccept.java" TargetMode="External"/><Relationship Id="rId2" Type="http://schemas.openxmlformats.org/officeDocument/2006/relationships/hyperlink" Target="&#20195;&#30721;/chapter10/&#20363;&#23376;2/Example10_2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39AD-F593-4729-90A7-4F8A3F166D8B}" type="datetime1">
              <a:rPr lang="zh-CN" altLang="en-US"/>
              <a:pPr/>
              <a:t>2016/11/22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  </a:t>
            </a:r>
            <a:fld id="{4DDC451F-FA87-42A7-AC2B-EEC5DCEDE1EA}" type="slidenum">
              <a:rPr lang="en-US" altLang="zh-CN"/>
              <a:pPr/>
              <a:t>1</a:t>
            </a:fld>
            <a:r>
              <a:rPr lang="en-US" altLang="zh-CN"/>
              <a:t>  </a:t>
            </a:r>
            <a:r>
              <a:rPr lang="zh-CN" altLang="en-US"/>
              <a:t>页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1752600" y="2438400"/>
            <a:ext cx="4800600" cy="769938"/>
          </a:xfrm>
          <a:prstGeom prst="rect">
            <a:avLst/>
          </a:prstGeom>
          <a:solidFill>
            <a:srgbClr val="EDDCD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400" b="1">
                <a:solidFill>
                  <a:srgbClr val="0000FF"/>
                </a:solidFill>
              </a:rPr>
              <a:t>输入、输出流</a:t>
            </a:r>
          </a:p>
        </p:txBody>
      </p:sp>
    </p:spTree>
    <p:extLst>
      <p:ext uri="{BB962C8B-B14F-4D97-AF65-F5344CB8AC3E}">
        <p14:creationId xmlns:p14="http://schemas.microsoft.com/office/powerpoint/2010/main" val="380322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9571" y="404996"/>
            <a:ext cx="845262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import java.io.*;</a:t>
            </a:r>
          </a:p>
          <a:p>
            <a:r>
              <a:rPr lang="zh-CN" altLang="en-US" sz="2800" dirty="0" smtClean="0"/>
              <a:t>public class Example10_2 {</a:t>
            </a:r>
          </a:p>
          <a:p>
            <a:r>
              <a:rPr lang="zh-CN" altLang="en-US" sz="2800" dirty="0" smtClean="0"/>
              <a:t>   public static void main(String args[]) {</a:t>
            </a:r>
          </a:p>
          <a:p>
            <a:r>
              <a:rPr lang="zh-CN" altLang="en-US" sz="2800" dirty="0" smtClean="0"/>
              <a:t>      </a:t>
            </a:r>
            <a:r>
              <a:rPr lang="zh-CN" altLang="en-US" sz="2800" dirty="0" smtClean="0">
                <a:solidFill>
                  <a:srgbClr val="0070C0"/>
                </a:solidFill>
              </a:rPr>
              <a:t>File</a:t>
            </a:r>
            <a:r>
              <a:rPr lang="zh-CN" altLang="en-US" sz="2800" dirty="0" smtClean="0"/>
              <a:t> </a:t>
            </a:r>
            <a:r>
              <a:rPr lang="zh-CN" altLang="en-US" sz="2800" dirty="0" smtClean="0">
                <a:solidFill>
                  <a:srgbClr val="00B0F0"/>
                </a:solidFill>
              </a:rPr>
              <a:t>dirFile</a:t>
            </a:r>
            <a:r>
              <a:rPr lang="zh-CN" altLang="en-US" sz="2800" dirty="0" smtClean="0"/>
              <a:t> = new File(".");</a:t>
            </a:r>
          </a:p>
          <a:p>
            <a:r>
              <a:rPr lang="zh-CN" altLang="en-US" sz="2800" dirty="0" smtClean="0"/>
              <a:t>      </a:t>
            </a:r>
            <a:r>
              <a:rPr lang="zh-CN" altLang="en-US" sz="2800" dirty="0" smtClean="0">
                <a:solidFill>
                  <a:srgbClr val="0070C0"/>
                </a:solidFill>
              </a:rPr>
              <a:t>FileAccept</a:t>
            </a:r>
            <a:r>
              <a:rPr lang="zh-CN" altLang="en-US" sz="2800" dirty="0" smtClean="0"/>
              <a:t> </a:t>
            </a:r>
            <a:r>
              <a:rPr lang="zh-CN" altLang="en-US" sz="2800" dirty="0" smtClean="0">
                <a:solidFill>
                  <a:srgbClr val="00B0F0"/>
                </a:solidFill>
              </a:rPr>
              <a:t>fileAccept </a:t>
            </a:r>
            <a:r>
              <a:rPr lang="zh-CN" altLang="en-US" sz="2800" dirty="0" smtClean="0"/>
              <a:t>= new FileAccept();</a:t>
            </a:r>
          </a:p>
          <a:p>
            <a:r>
              <a:rPr lang="zh-CN" altLang="en-US" sz="2800" dirty="0" smtClean="0"/>
              <a:t>      </a:t>
            </a:r>
            <a:r>
              <a:rPr lang="zh-CN" altLang="en-US" sz="2800" dirty="0" smtClean="0">
                <a:solidFill>
                  <a:srgbClr val="00B0F0"/>
                </a:solidFill>
              </a:rPr>
              <a:t>fileAccept</a:t>
            </a:r>
            <a:r>
              <a:rPr lang="zh-CN" altLang="en-US" sz="2800" dirty="0" smtClean="0"/>
              <a:t>.</a:t>
            </a:r>
            <a:r>
              <a:rPr lang="zh-CN" altLang="en-US" sz="2800" dirty="0" smtClean="0">
                <a:solidFill>
                  <a:srgbClr val="7030A0"/>
                </a:solidFill>
              </a:rPr>
              <a:t>setExtendName</a:t>
            </a:r>
            <a:r>
              <a:rPr lang="zh-CN" altLang="en-US" sz="2800" dirty="0" smtClean="0"/>
              <a:t>("java");</a:t>
            </a:r>
          </a:p>
          <a:p>
            <a:r>
              <a:rPr lang="zh-CN" altLang="en-US" sz="2800" dirty="0" smtClean="0"/>
              <a:t>      String </a:t>
            </a:r>
            <a:r>
              <a:rPr lang="zh-CN" altLang="en-US" sz="2800" dirty="0" smtClean="0">
                <a:solidFill>
                  <a:srgbClr val="00B0F0"/>
                </a:solidFill>
              </a:rPr>
              <a:t>fileName</a:t>
            </a:r>
            <a:r>
              <a:rPr lang="zh-CN" altLang="en-US" sz="2800" dirty="0" smtClean="0"/>
              <a:t>[] = </a:t>
            </a:r>
            <a:r>
              <a:rPr lang="zh-CN" altLang="en-US" sz="2800" dirty="0" smtClean="0">
                <a:solidFill>
                  <a:srgbClr val="00B0F0"/>
                </a:solidFill>
              </a:rPr>
              <a:t>dirFile</a:t>
            </a:r>
            <a:r>
              <a:rPr lang="zh-CN" altLang="en-US" sz="2800" dirty="0" smtClean="0"/>
              <a:t>.list(</a:t>
            </a:r>
            <a:r>
              <a:rPr lang="zh-CN" altLang="en-US" sz="2800" dirty="0" smtClean="0">
                <a:solidFill>
                  <a:srgbClr val="00B0F0"/>
                </a:solidFill>
              </a:rPr>
              <a:t>fileAccept</a:t>
            </a:r>
            <a:r>
              <a:rPr lang="zh-CN" altLang="en-US" sz="2800" dirty="0" smtClean="0"/>
              <a:t>);</a:t>
            </a:r>
          </a:p>
          <a:p>
            <a:r>
              <a:rPr lang="zh-CN" altLang="en-US" sz="2800" dirty="0" smtClean="0"/>
              <a:t>      for(String name:fileName) {</a:t>
            </a:r>
          </a:p>
          <a:p>
            <a:r>
              <a:rPr lang="zh-CN" altLang="en-US" sz="2800" dirty="0" smtClean="0"/>
              <a:t>          System.out.println(name);</a:t>
            </a:r>
          </a:p>
          <a:p>
            <a:r>
              <a:rPr lang="zh-CN" altLang="en-US" sz="2800" dirty="0" smtClean="0"/>
              <a:t>      }</a:t>
            </a:r>
          </a:p>
          <a:p>
            <a:r>
              <a:rPr lang="zh-CN" altLang="en-US" sz="2800" dirty="0" smtClean="0"/>
              <a:t>   }</a:t>
            </a:r>
          </a:p>
          <a:p>
            <a:r>
              <a:rPr lang="zh-CN" altLang="en-US" sz="2800" dirty="0" smtClean="0"/>
              <a:t>}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67985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1873" y="683777"/>
            <a:ext cx="876485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import java.io.*;</a:t>
            </a:r>
          </a:p>
          <a:p>
            <a:r>
              <a:rPr lang="zh-CN" altLang="en-US" sz="2800" dirty="0" smtClean="0"/>
              <a:t>public class </a:t>
            </a:r>
            <a:r>
              <a:rPr lang="zh-CN" altLang="en-US" sz="2800" dirty="0" smtClean="0">
                <a:solidFill>
                  <a:srgbClr val="0070C0"/>
                </a:solidFill>
              </a:rPr>
              <a:t>FileAccept</a:t>
            </a:r>
            <a:r>
              <a:rPr lang="zh-CN" altLang="en-US" sz="2800" dirty="0" smtClean="0"/>
              <a:t> implements </a:t>
            </a:r>
            <a:r>
              <a:rPr lang="zh-CN" altLang="en-US" sz="2800" dirty="0" smtClean="0">
                <a:solidFill>
                  <a:srgbClr val="002060"/>
                </a:solidFill>
              </a:rPr>
              <a:t>FilenameFilter</a:t>
            </a:r>
            <a:r>
              <a:rPr lang="zh-CN" altLang="en-US" sz="2800" dirty="0" smtClean="0"/>
              <a:t> {</a:t>
            </a:r>
          </a:p>
          <a:p>
            <a:r>
              <a:rPr lang="zh-CN" altLang="en-US" sz="2800" dirty="0" smtClean="0"/>
              <a:t> private String </a:t>
            </a:r>
            <a:r>
              <a:rPr lang="zh-CN" altLang="en-US" sz="2800" dirty="0" smtClean="0">
                <a:solidFill>
                  <a:schemeClr val="accent2">
                    <a:lumMod val="75000"/>
                  </a:schemeClr>
                </a:solidFill>
              </a:rPr>
              <a:t>extendName</a:t>
            </a:r>
            <a:r>
              <a:rPr lang="zh-CN" altLang="en-US" sz="2800" dirty="0" smtClean="0"/>
              <a:t>;</a:t>
            </a:r>
          </a:p>
          <a:p>
            <a:r>
              <a:rPr lang="zh-CN" altLang="en-US" sz="2800" dirty="0" smtClean="0"/>
              <a:t>   public void </a:t>
            </a:r>
            <a:r>
              <a:rPr lang="zh-CN" altLang="en-US" sz="2800" dirty="0" smtClean="0">
                <a:solidFill>
                  <a:srgbClr val="7030A0"/>
                </a:solidFill>
              </a:rPr>
              <a:t>setExtendName(String s) </a:t>
            </a:r>
            <a:r>
              <a:rPr lang="zh-CN" altLang="en-US" sz="2800" dirty="0" smtClean="0"/>
              <a:t>{</a:t>
            </a:r>
          </a:p>
          <a:p>
            <a:r>
              <a:rPr lang="zh-CN" altLang="en-US" sz="2800" dirty="0" smtClean="0"/>
              <a:t>      </a:t>
            </a:r>
            <a:r>
              <a:rPr lang="zh-CN" altLang="en-US" sz="2800" dirty="0" smtClean="0">
                <a:solidFill>
                  <a:schemeClr val="accent2">
                    <a:lumMod val="75000"/>
                  </a:schemeClr>
                </a:solidFill>
              </a:rPr>
              <a:t>extendName</a:t>
            </a:r>
            <a:r>
              <a:rPr lang="zh-CN" altLang="en-US" sz="2800" dirty="0" smtClean="0"/>
              <a:t>="."+s;</a:t>
            </a:r>
          </a:p>
          <a:p>
            <a:r>
              <a:rPr lang="zh-CN" altLang="en-US" sz="2800" dirty="0" smtClean="0"/>
              <a:t>   }</a:t>
            </a:r>
          </a:p>
          <a:p>
            <a:r>
              <a:rPr lang="zh-CN" altLang="en-US" sz="2800" dirty="0" smtClean="0"/>
              <a:t>   public boolean </a:t>
            </a:r>
            <a:r>
              <a:rPr lang="zh-CN" altLang="en-US" sz="2800" dirty="0" smtClean="0">
                <a:solidFill>
                  <a:srgbClr val="7030A0"/>
                </a:solidFill>
              </a:rPr>
              <a:t>accept(File dir,String name) </a:t>
            </a:r>
            <a:r>
              <a:rPr lang="zh-CN" altLang="en-US" sz="2800" dirty="0" smtClean="0"/>
              <a:t>{ //重写接口中的方法</a:t>
            </a:r>
          </a:p>
          <a:p>
            <a:r>
              <a:rPr lang="zh-CN" altLang="en-US" sz="2800" dirty="0" smtClean="0"/>
              <a:t>      return </a:t>
            </a:r>
            <a:r>
              <a:rPr lang="zh-CN" altLang="en-US" sz="2800" dirty="0" smtClean="0">
                <a:solidFill>
                  <a:srgbClr val="00B0F0"/>
                </a:solidFill>
              </a:rPr>
              <a:t>name</a:t>
            </a:r>
            <a:r>
              <a:rPr lang="zh-CN" altLang="en-US" sz="2800" dirty="0" smtClean="0"/>
              <a:t>.</a:t>
            </a:r>
            <a:r>
              <a:rPr lang="zh-CN" altLang="en-US" sz="2800" dirty="0" smtClean="0">
                <a:solidFill>
                  <a:srgbClr val="7030A0"/>
                </a:solidFill>
              </a:rPr>
              <a:t>endsWith(extendName)</a:t>
            </a:r>
            <a:r>
              <a:rPr lang="zh-CN" altLang="en-US" sz="2800" dirty="0" smtClean="0"/>
              <a:t>;</a:t>
            </a:r>
          </a:p>
          <a:p>
            <a:r>
              <a:rPr lang="zh-CN" altLang="en-US" sz="2800" dirty="0" smtClean="0"/>
              <a:t>   }</a:t>
            </a:r>
          </a:p>
          <a:p>
            <a:r>
              <a:rPr lang="zh-CN" altLang="en-US" sz="2800" dirty="0" smtClean="0"/>
              <a:t>}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24332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39AD-F593-4729-90A7-4F8A3F166D8B}" type="datetime1">
              <a:rPr lang="zh-CN" altLang="en-US"/>
              <a:pPr/>
              <a:t>2016/11/22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  </a:t>
            </a:r>
            <a:fld id="{BF7F273B-1D53-44E5-98D1-60AA7334F02A}" type="slidenum">
              <a:rPr lang="en-US" altLang="zh-CN"/>
              <a:pPr/>
              <a:t>12</a:t>
            </a:fld>
            <a:r>
              <a:rPr lang="en-US" altLang="zh-CN"/>
              <a:t>  </a:t>
            </a:r>
            <a:r>
              <a:rPr lang="zh-CN" altLang="en-US"/>
              <a:t>页</a:t>
            </a:r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" y="228600"/>
            <a:ext cx="6858000" cy="609600"/>
          </a:xfrm>
        </p:spPr>
        <p:txBody>
          <a:bodyPr/>
          <a:lstStyle/>
          <a:p>
            <a:pPr lvl="1" algn="l"/>
            <a:r>
              <a:rPr lang="zh-CN" altLang="en-US" sz="2800" b="1"/>
              <a:t>§10.1.3  </a:t>
            </a:r>
            <a:r>
              <a:rPr lang="zh-CN" altLang="en-US" sz="2800" b="1">
                <a:latin typeface="宋体" panose="02010600030101010101" pitchFamily="2" charset="-122"/>
              </a:rPr>
              <a:t>文件的创建与删除  </a:t>
            </a:r>
          </a:p>
        </p:txBody>
      </p:sp>
      <p:sp>
        <p:nvSpPr>
          <p:cNvPr id="175107" name="Text Box 3"/>
          <p:cNvSpPr txBox="1">
            <a:spLocks noChangeArrowheads="1"/>
          </p:cNvSpPr>
          <p:nvPr/>
        </p:nvSpPr>
        <p:spPr bwMode="auto">
          <a:xfrm>
            <a:off x="184150" y="1011238"/>
            <a:ext cx="8626475" cy="4745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</a:pPr>
            <a:r>
              <a:rPr lang="zh-CN" altLang="en-US" sz="2800" b="1" dirty="0"/>
              <a:t>  当使用</a:t>
            </a:r>
            <a:r>
              <a:rPr lang="en-US" altLang="zh-CN" sz="2800" b="1" dirty="0">
                <a:latin typeface="宋体" panose="02010600030101010101" pitchFamily="2" charset="-122"/>
              </a:rPr>
              <a:t>File</a:t>
            </a:r>
            <a:r>
              <a:rPr lang="zh-CN" altLang="en-US" sz="2800" b="1" dirty="0"/>
              <a:t>类创建一个文件对象后，</a:t>
            </a:r>
            <a:r>
              <a:rPr lang="zh-CN" altLang="en-US" sz="2800" b="1" dirty="0" smtClean="0"/>
              <a:t>例如</a:t>
            </a:r>
            <a:endParaRPr lang="en-US" altLang="zh-CN" sz="2800" b="1" dirty="0" smtClean="0"/>
          </a:p>
          <a:p>
            <a:pPr algn="just">
              <a:lnSpc>
                <a:spcPct val="90000"/>
              </a:lnSpc>
            </a:pPr>
            <a:r>
              <a:rPr lang="en-US" altLang="zh-CN" sz="28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File 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file=new File("c:\\myletter","letter.txt");</a:t>
            </a:r>
          </a:p>
          <a:p>
            <a:pPr algn="just">
              <a:lnSpc>
                <a:spcPct val="90000"/>
              </a:lnSpc>
            </a:pPr>
            <a:r>
              <a:rPr lang="zh-CN" altLang="en-US" sz="2800" b="1" dirty="0">
                <a:solidFill>
                  <a:srgbClr val="FF33CC"/>
                </a:solidFill>
              </a:rPr>
              <a:t>   </a:t>
            </a:r>
            <a:r>
              <a:rPr lang="zh-CN" altLang="en-US" sz="2800" b="1" dirty="0">
                <a:solidFill>
                  <a:srgbClr val="FF6600"/>
                </a:solidFill>
              </a:rPr>
              <a:t>◆</a:t>
            </a:r>
            <a:r>
              <a:rPr lang="zh-CN" altLang="en-US" sz="2800" b="1" dirty="0"/>
              <a:t>如果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c:\myletter</a:t>
            </a:r>
            <a:r>
              <a:rPr lang="zh-CN" altLang="en-US" sz="2800" b="1" dirty="0"/>
              <a:t>目录中没有名字为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letter.txt</a:t>
            </a:r>
            <a:r>
              <a:rPr lang="zh-CN" altLang="en-US" sz="2800" b="1" dirty="0"/>
              <a:t>文件，</a:t>
            </a:r>
          </a:p>
          <a:p>
            <a:pPr algn="just">
              <a:lnSpc>
                <a:spcPct val="90000"/>
              </a:lnSpc>
            </a:pPr>
            <a:r>
              <a:rPr lang="zh-CN" altLang="en-US" sz="2800" b="1" dirty="0"/>
              <a:t>        文件对象</a:t>
            </a:r>
            <a:r>
              <a:rPr lang="en-US" altLang="zh-CN" sz="2800" b="1" dirty="0">
                <a:solidFill>
                  <a:srgbClr val="FF33CC"/>
                </a:solidFill>
                <a:latin typeface="宋体" panose="02010600030101010101" pitchFamily="2" charset="-122"/>
              </a:rPr>
              <a:t>file</a:t>
            </a:r>
            <a:r>
              <a:rPr lang="zh-CN" altLang="en-US" sz="2800" b="1" dirty="0"/>
              <a:t>调用方法  </a:t>
            </a:r>
            <a:endParaRPr lang="en-US" altLang="zh-CN" sz="2800" b="1" dirty="0" smtClean="0"/>
          </a:p>
          <a:p>
            <a:pPr algn="just">
              <a:lnSpc>
                <a:spcPct val="90000"/>
              </a:lnSpc>
            </a:pPr>
            <a:r>
              <a:rPr lang="en-US" altLang="zh-CN" sz="28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public </a:t>
            </a:r>
            <a:r>
              <a:rPr lang="en-US" altLang="zh-CN" sz="2800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boolean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800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createNewFile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();</a:t>
            </a:r>
          </a:p>
          <a:p>
            <a:pPr algn="just">
              <a:lnSpc>
                <a:spcPct val="90000"/>
              </a:lnSpc>
            </a:pPr>
            <a:r>
              <a:rPr lang="zh-CN" altLang="en-US" sz="2800" b="1" dirty="0"/>
              <a:t>        可以在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c:\myletter</a:t>
            </a:r>
            <a:r>
              <a:rPr lang="zh-CN" altLang="en-US" sz="2800" b="1" dirty="0"/>
              <a:t>目录中建立一个名字为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letter.txt</a:t>
            </a:r>
            <a:r>
              <a:rPr lang="zh-CN" altLang="en-US" sz="2800" b="1" dirty="0"/>
              <a:t>的文件。</a:t>
            </a:r>
          </a:p>
          <a:p>
            <a:pPr algn="just">
              <a:lnSpc>
                <a:spcPct val="90000"/>
              </a:lnSpc>
            </a:pPr>
            <a:r>
              <a:rPr lang="zh-CN" altLang="en-US" sz="2800" b="1" dirty="0"/>
              <a:t>   </a:t>
            </a:r>
            <a:r>
              <a:rPr lang="zh-CN" altLang="en-US" sz="2800" b="1" dirty="0">
                <a:solidFill>
                  <a:srgbClr val="FF6600"/>
                </a:solidFill>
              </a:rPr>
              <a:t>◆</a:t>
            </a:r>
            <a:r>
              <a:rPr lang="zh-CN" altLang="en-US" sz="2800" b="1" dirty="0"/>
              <a:t>文件对象调用方法 </a:t>
            </a:r>
            <a:endParaRPr lang="en-US" altLang="zh-CN" sz="2800" b="1" dirty="0" smtClean="0"/>
          </a:p>
          <a:p>
            <a:pPr algn="just">
              <a:lnSpc>
                <a:spcPct val="90000"/>
              </a:lnSpc>
            </a:pPr>
            <a:r>
              <a:rPr lang="zh-CN" altLang="en-US" sz="2800" b="1" dirty="0" smtClean="0"/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public </a:t>
            </a:r>
            <a:r>
              <a:rPr lang="en-US" altLang="zh-CN" sz="2800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boolean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 delete()</a:t>
            </a:r>
          </a:p>
          <a:p>
            <a:pPr algn="just">
              <a:lnSpc>
                <a:spcPct val="90000"/>
              </a:lnSpc>
            </a:pPr>
            <a:r>
              <a:rPr lang="zh-CN" altLang="en-US" sz="2800" b="1" dirty="0"/>
              <a:t>       可以删除当前文件，例如：</a:t>
            </a:r>
          </a:p>
          <a:p>
            <a:pPr algn="just">
              <a:lnSpc>
                <a:spcPct val="90000"/>
              </a:lnSpc>
            </a:pP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         </a:t>
            </a:r>
            <a:r>
              <a:rPr lang="en-US" altLang="zh-CN" sz="2800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file.delete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();  </a:t>
            </a:r>
            <a:endParaRPr lang="zh-CN" altLang="en-US" sz="2800" b="1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296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39AD-F593-4729-90A7-4F8A3F166D8B}" type="datetime1">
              <a:rPr lang="zh-CN" altLang="en-US"/>
              <a:pPr/>
              <a:t>2016/11/22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  </a:t>
            </a:r>
            <a:fld id="{C6A91228-F39C-46FC-B9C1-CAD56132BC9E}" type="slidenum">
              <a:rPr lang="en-US" altLang="zh-CN"/>
              <a:pPr/>
              <a:t>13</a:t>
            </a:fld>
            <a:r>
              <a:rPr lang="en-US" altLang="zh-CN"/>
              <a:t>  </a:t>
            </a:r>
            <a:r>
              <a:rPr lang="zh-CN" altLang="en-US"/>
              <a:t>页</a:t>
            </a:r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" y="228600"/>
            <a:ext cx="6858000" cy="533400"/>
          </a:xfrm>
        </p:spPr>
        <p:txBody>
          <a:bodyPr/>
          <a:lstStyle/>
          <a:p>
            <a:pPr lvl="1" algn="l"/>
            <a:r>
              <a:rPr lang="zh-CN" altLang="en-US" sz="2800" b="1"/>
              <a:t>§10.1.4   </a:t>
            </a:r>
            <a:r>
              <a:rPr lang="zh-CN" altLang="en-US" sz="2800" b="1">
                <a:latin typeface="宋体" panose="02010600030101010101" pitchFamily="2" charset="-122"/>
              </a:rPr>
              <a:t>运行可执行文件 </a:t>
            </a:r>
          </a:p>
        </p:txBody>
      </p:sp>
      <p:sp>
        <p:nvSpPr>
          <p:cNvPr id="176131" name="Text Box 3"/>
          <p:cNvSpPr txBox="1">
            <a:spLocks noChangeArrowheads="1"/>
          </p:cNvSpPr>
          <p:nvPr/>
        </p:nvSpPr>
        <p:spPr bwMode="auto">
          <a:xfrm>
            <a:off x="179388" y="981075"/>
            <a:ext cx="8520112" cy="4745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</a:pPr>
            <a:r>
              <a:rPr lang="zh-CN" altLang="en-US" sz="2800" b="1" dirty="0"/>
              <a:t> </a:t>
            </a:r>
            <a:r>
              <a:rPr lang="zh-CN" altLang="en-US" sz="2800" b="1" dirty="0">
                <a:solidFill>
                  <a:srgbClr val="FF6600"/>
                </a:solidFill>
              </a:rPr>
              <a:t>◆</a:t>
            </a:r>
            <a:r>
              <a:rPr lang="zh-CN" altLang="en-US" sz="2800" b="1" dirty="0"/>
              <a:t>用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Runtime </a:t>
            </a:r>
            <a:r>
              <a:rPr lang="zh-CN" altLang="en-US" sz="2800" b="1" dirty="0">
                <a:solidFill>
                  <a:srgbClr val="0000FF"/>
                </a:solidFill>
              </a:rPr>
              <a:t>类</a:t>
            </a:r>
            <a:r>
              <a:rPr lang="zh-CN" altLang="en-US" sz="2800" b="1" dirty="0"/>
              <a:t>声明一个对象( </a:t>
            </a:r>
            <a:r>
              <a:rPr lang="en-US" altLang="zh-CN" sz="2800" b="1" dirty="0">
                <a:latin typeface="宋体" panose="02010600030101010101" pitchFamily="2" charset="-122"/>
              </a:rPr>
              <a:t>Runtime</a:t>
            </a:r>
            <a:r>
              <a:rPr lang="zh-CN" altLang="en-US" sz="2800" b="1" dirty="0"/>
              <a:t>类在</a:t>
            </a:r>
            <a:r>
              <a:rPr lang="en-US" altLang="zh-CN" sz="2800" b="1" dirty="0" err="1">
                <a:latin typeface="宋体" panose="02010600030101010101" pitchFamily="2" charset="-122"/>
              </a:rPr>
              <a:t>java.lang</a:t>
            </a:r>
            <a:r>
              <a:rPr lang="zh-CN" altLang="en-US" sz="2800" b="1" dirty="0"/>
              <a:t>包)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800" b="1" dirty="0">
                <a:latin typeface="宋体" panose="02010600030101010101" pitchFamily="2" charset="-122"/>
              </a:rPr>
              <a:t>       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Runtime </a:t>
            </a:r>
            <a:r>
              <a:rPr lang="en-US" altLang="zh-CN" sz="2800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ec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;</a:t>
            </a:r>
          </a:p>
          <a:p>
            <a:pPr algn="just">
              <a:lnSpc>
                <a:spcPct val="90000"/>
              </a:lnSpc>
            </a:pPr>
            <a:r>
              <a:rPr lang="zh-CN" altLang="en-US" sz="2800" b="1" dirty="0"/>
              <a:t> </a:t>
            </a:r>
            <a:r>
              <a:rPr lang="zh-CN" altLang="en-US" sz="2800" b="1" dirty="0">
                <a:solidFill>
                  <a:srgbClr val="FF6600"/>
                </a:solidFill>
              </a:rPr>
              <a:t> ◆</a:t>
            </a:r>
            <a:r>
              <a:rPr lang="zh-CN" altLang="en-US" sz="2800" b="1" dirty="0"/>
              <a:t> 然后使用该类的</a:t>
            </a:r>
            <a:r>
              <a:rPr lang="en-US" altLang="zh-CN" sz="2800" b="1" dirty="0" err="1">
                <a:latin typeface="宋体" panose="02010600030101010101" pitchFamily="2" charset="-122"/>
              </a:rPr>
              <a:t>getRuntime</a:t>
            </a:r>
            <a:r>
              <a:rPr lang="en-US" altLang="zh-CN" sz="2800" b="1" dirty="0">
                <a:latin typeface="宋体" panose="02010600030101010101" pitchFamily="2" charset="-122"/>
              </a:rPr>
              <a:t>()</a:t>
            </a:r>
            <a:r>
              <a:rPr lang="zh-CN" altLang="en-US" sz="2800" b="1" dirty="0"/>
              <a:t>静态方法创建这个对象：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800" b="1" dirty="0">
                <a:latin typeface="宋体" panose="02010600030101010101" pitchFamily="2" charset="-122"/>
              </a:rPr>
              <a:t>         </a:t>
            </a:r>
            <a:r>
              <a:rPr lang="en-US" altLang="zh-CN" sz="2800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ec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=</a:t>
            </a:r>
            <a:r>
              <a:rPr lang="en-US" altLang="zh-CN" sz="2800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Runtime.getRuntime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();</a:t>
            </a:r>
          </a:p>
          <a:p>
            <a:pPr algn="just">
              <a:lnSpc>
                <a:spcPct val="90000"/>
              </a:lnSpc>
            </a:pPr>
            <a:r>
              <a:rPr lang="zh-CN" altLang="en-US" sz="2800" b="1" dirty="0"/>
              <a:t> </a:t>
            </a:r>
            <a:r>
              <a:rPr lang="zh-CN" altLang="en-US" sz="2800" b="1" dirty="0">
                <a:solidFill>
                  <a:srgbClr val="FF6600"/>
                </a:solidFill>
              </a:rPr>
              <a:t> ◆</a:t>
            </a:r>
            <a:r>
              <a:rPr lang="zh-CN" altLang="en-US" sz="2800" b="1" dirty="0"/>
              <a:t> </a:t>
            </a:r>
            <a:r>
              <a:rPr lang="en-US" altLang="zh-CN" sz="2800" b="1" dirty="0" err="1">
                <a:latin typeface="宋体" panose="02010600030101010101" pitchFamily="2" charset="-122"/>
              </a:rPr>
              <a:t>ec</a:t>
            </a:r>
            <a:r>
              <a:rPr lang="zh-CN" altLang="en-US" sz="2800" b="1" dirty="0">
                <a:latin typeface="宋体" panose="02010600030101010101" pitchFamily="2" charset="-122"/>
              </a:rPr>
              <a:t>可以调用</a:t>
            </a:r>
          </a:p>
          <a:p>
            <a:pPr algn="just">
              <a:lnSpc>
                <a:spcPct val="90000"/>
              </a:lnSpc>
            </a:pPr>
            <a:r>
              <a:rPr lang="en-US" altLang="zh-CN" sz="2800" b="1" dirty="0">
                <a:latin typeface="宋体" panose="02010600030101010101" pitchFamily="2" charset="-122"/>
              </a:rPr>
              <a:t>       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exec(String command)</a:t>
            </a:r>
          </a:p>
          <a:p>
            <a:pPr algn="just">
              <a:lnSpc>
                <a:spcPct val="9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方法</a:t>
            </a:r>
            <a:r>
              <a:rPr lang="zh-CN" altLang="en-US" sz="2800" b="1" dirty="0">
                <a:latin typeface="宋体" panose="02010600030101010101" pitchFamily="2" charset="-122"/>
              </a:rPr>
              <a:t>打开本地机的可执行文件或执行一个操作。</a:t>
            </a:r>
          </a:p>
          <a:p>
            <a:pPr algn="just">
              <a:lnSpc>
                <a:spcPct val="90000"/>
              </a:lnSpc>
            </a:pP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just">
              <a:lnSpc>
                <a:spcPct val="90000"/>
              </a:lnSpc>
            </a:pPr>
            <a:r>
              <a:rPr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hlinkClick r:id="rId2"/>
              </a:rPr>
              <a:t>例子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hlinkClick r:id="rId2"/>
              </a:rPr>
              <a:t>3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中，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Runtime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对象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打开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windows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平台上的记事本程序和浏览器 </a:t>
            </a:r>
          </a:p>
        </p:txBody>
      </p:sp>
    </p:spTree>
    <p:extLst>
      <p:ext uri="{BB962C8B-B14F-4D97-AF65-F5344CB8AC3E}">
        <p14:creationId xmlns:p14="http://schemas.microsoft.com/office/powerpoint/2010/main" val="255243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2662" y="31203"/>
            <a:ext cx="8932127" cy="629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 smtClean="0"/>
              <a:t>import java.io.*;</a:t>
            </a:r>
          </a:p>
          <a:p>
            <a:pPr>
              <a:lnSpc>
                <a:spcPct val="90000"/>
              </a:lnSpc>
            </a:pPr>
            <a:r>
              <a:rPr lang="zh-CN" altLang="en-US" sz="2800" dirty="0" smtClean="0"/>
              <a:t>public class Example10_3 {</a:t>
            </a:r>
          </a:p>
          <a:p>
            <a:pPr>
              <a:lnSpc>
                <a:spcPct val="90000"/>
              </a:lnSpc>
            </a:pPr>
            <a:r>
              <a:rPr lang="zh-CN" altLang="en-US" sz="2800" dirty="0" smtClean="0"/>
              <a:t>   public static void main(String args[]) {</a:t>
            </a:r>
          </a:p>
          <a:p>
            <a:pPr>
              <a:lnSpc>
                <a:spcPct val="90000"/>
              </a:lnSpc>
            </a:pPr>
            <a:r>
              <a:rPr lang="zh-CN" altLang="en-US" sz="2800" dirty="0" smtClean="0"/>
              <a:t>      try{ </a:t>
            </a:r>
          </a:p>
          <a:p>
            <a:pPr>
              <a:lnSpc>
                <a:spcPct val="90000"/>
              </a:lnSpc>
            </a:pPr>
            <a:r>
              <a:rPr lang="zh-CN" altLang="en-US" sz="2800" dirty="0" smtClean="0"/>
              <a:t>           </a:t>
            </a:r>
            <a:r>
              <a:rPr lang="zh-CN" altLang="en-US" sz="2800" dirty="0" smtClean="0">
                <a:solidFill>
                  <a:srgbClr val="0070C0"/>
                </a:solidFill>
              </a:rPr>
              <a:t>Runtime</a:t>
            </a:r>
            <a:r>
              <a:rPr lang="zh-CN" altLang="en-US" sz="2800" dirty="0" smtClean="0"/>
              <a:t> </a:t>
            </a:r>
            <a:r>
              <a:rPr lang="zh-CN" altLang="en-US" sz="2800" dirty="0" smtClean="0">
                <a:solidFill>
                  <a:srgbClr val="00B0F0"/>
                </a:solidFill>
              </a:rPr>
              <a:t>ce</a:t>
            </a:r>
            <a:r>
              <a:rPr lang="zh-CN" altLang="en-US" sz="2800" dirty="0" smtClean="0"/>
              <a:t>=Runtime.</a:t>
            </a:r>
            <a:r>
              <a:rPr lang="zh-CN" altLang="en-US" sz="2800" dirty="0" smtClean="0">
                <a:solidFill>
                  <a:srgbClr val="7030A0"/>
                </a:solidFill>
              </a:rPr>
              <a:t>getRuntime()</a:t>
            </a:r>
            <a:r>
              <a:rPr lang="zh-CN" altLang="en-US" sz="2800" dirty="0" smtClean="0"/>
              <a:t>;</a:t>
            </a:r>
          </a:p>
          <a:p>
            <a:pPr>
              <a:lnSpc>
                <a:spcPct val="90000"/>
              </a:lnSpc>
            </a:pPr>
            <a:r>
              <a:rPr lang="zh-CN" altLang="en-US" sz="2800" dirty="0" smtClean="0"/>
              <a:t>           </a:t>
            </a:r>
            <a:r>
              <a:rPr lang="zh-CN" altLang="en-US" sz="2800" dirty="0" smtClean="0">
                <a:solidFill>
                  <a:srgbClr val="0070C0"/>
                </a:solidFill>
              </a:rPr>
              <a:t>File</a:t>
            </a:r>
            <a:r>
              <a:rPr lang="zh-CN" altLang="en-US" sz="2800" dirty="0" smtClean="0"/>
              <a:t> </a:t>
            </a:r>
            <a:r>
              <a:rPr lang="zh-CN" altLang="en-US" sz="2800" dirty="0" smtClean="0">
                <a:solidFill>
                  <a:srgbClr val="00B0F0"/>
                </a:solidFill>
              </a:rPr>
              <a:t>file</a:t>
            </a:r>
            <a:r>
              <a:rPr lang="zh-CN" altLang="en-US" sz="2800" dirty="0" smtClean="0"/>
              <a:t>=new File("c:/windows","Notepad.exe");</a:t>
            </a:r>
          </a:p>
          <a:p>
            <a:pPr>
              <a:lnSpc>
                <a:spcPct val="90000"/>
              </a:lnSpc>
            </a:pPr>
            <a:r>
              <a:rPr lang="zh-CN" altLang="en-US" sz="2800" dirty="0" smtClean="0"/>
              <a:t>           </a:t>
            </a:r>
            <a:r>
              <a:rPr lang="zh-CN" altLang="en-US" sz="2800" dirty="0" smtClean="0">
                <a:solidFill>
                  <a:srgbClr val="00B0F0"/>
                </a:solidFill>
              </a:rPr>
              <a:t>ce</a:t>
            </a:r>
            <a:r>
              <a:rPr lang="zh-CN" altLang="en-US" sz="2800" dirty="0" smtClean="0"/>
              <a:t>.</a:t>
            </a:r>
            <a:r>
              <a:rPr lang="zh-CN" altLang="en-US" sz="2800" dirty="0" smtClean="0">
                <a:solidFill>
                  <a:srgbClr val="7030A0"/>
                </a:solidFill>
              </a:rPr>
              <a:t>exec(</a:t>
            </a:r>
            <a:r>
              <a:rPr lang="zh-CN" altLang="en-US" sz="2800" dirty="0" smtClean="0">
                <a:solidFill>
                  <a:srgbClr val="00B0F0"/>
                </a:solidFill>
              </a:rPr>
              <a:t>file</a:t>
            </a:r>
            <a:r>
              <a:rPr lang="zh-CN" altLang="en-US" sz="2800" dirty="0" smtClean="0">
                <a:solidFill>
                  <a:srgbClr val="7030A0"/>
                </a:solidFill>
              </a:rPr>
              <a:t>.getAbsolutePath())</a:t>
            </a:r>
            <a:r>
              <a:rPr lang="zh-CN" altLang="en-US" sz="2800" dirty="0" smtClean="0"/>
              <a:t>;</a:t>
            </a:r>
          </a:p>
          <a:p>
            <a:pPr>
              <a:lnSpc>
                <a:spcPct val="90000"/>
              </a:lnSpc>
            </a:pPr>
            <a:r>
              <a:rPr lang="zh-CN" altLang="en-US" sz="2800" dirty="0" smtClean="0"/>
              <a:t>           </a:t>
            </a:r>
            <a:r>
              <a:rPr lang="zh-CN" altLang="en-US" sz="2800" dirty="0" smtClean="0">
                <a:solidFill>
                  <a:srgbClr val="00B0F0"/>
                </a:solidFill>
              </a:rPr>
              <a:t>file</a:t>
            </a:r>
            <a:r>
              <a:rPr lang="zh-CN" altLang="en-US" sz="2800" dirty="0" smtClean="0"/>
              <a:t>=new File("C:\\Program Files\\Internet Explorer","IEXPLORE www.sina.com ");</a:t>
            </a:r>
          </a:p>
          <a:p>
            <a:pPr>
              <a:lnSpc>
                <a:spcPct val="90000"/>
              </a:lnSpc>
            </a:pPr>
            <a:r>
              <a:rPr lang="zh-CN" altLang="en-US" sz="2800" dirty="0" smtClean="0"/>
              <a:t>           </a:t>
            </a:r>
            <a:r>
              <a:rPr lang="zh-CN" altLang="en-US" sz="2800" dirty="0" smtClean="0">
                <a:solidFill>
                  <a:srgbClr val="00B0F0"/>
                </a:solidFill>
              </a:rPr>
              <a:t>ce</a:t>
            </a:r>
            <a:r>
              <a:rPr lang="zh-CN" altLang="en-US" sz="2800" dirty="0" smtClean="0"/>
              <a:t>.</a:t>
            </a:r>
            <a:r>
              <a:rPr lang="zh-CN" altLang="en-US" sz="2800" dirty="0" smtClean="0">
                <a:solidFill>
                  <a:srgbClr val="7030A0"/>
                </a:solidFill>
              </a:rPr>
              <a:t>exec(</a:t>
            </a:r>
            <a:r>
              <a:rPr lang="zh-CN" altLang="en-US" sz="2800" dirty="0" smtClean="0">
                <a:solidFill>
                  <a:srgbClr val="00B0F0"/>
                </a:solidFill>
              </a:rPr>
              <a:t>file</a:t>
            </a:r>
            <a:r>
              <a:rPr lang="zh-CN" altLang="en-US" sz="2800" dirty="0" smtClean="0">
                <a:solidFill>
                  <a:srgbClr val="7030A0"/>
                </a:solidFill>
              </a:rPr>
              <a:t>.getAbsolutePath())</a:t>
            </a:r>
            <a:r>
              <a:rPr lang="zh-CN" altLang="en-US" sz="2800" dirty="0" smtClean="0"/>
              <a:t>;</a:t>
            </a:r>
          </a:p>
          <a:p>
            <a:pPr>
              <a:lnSpc>
                <a:spcPct val="90000"/>
              </a:lnSpc>
            </a:pPr>
            <a:r>
              <a:rPr lang="zh-CN" altLang="en-US" sz="2800" dirty="0" smtClean="0"/>
              <a:t>      }</a:t>
            </a:r>
          </a:p>
          <a:p>
            <a:pPr>
              <a:lnSpc>
                <a:spcPct val="90000"/>
              </a:lnSpc>
            </a:pPr>
            <a:r>
              <a:rPr lang="zh-CN" altLang="en-US" sz="2800" dirty="0" smtClean="0"/>
              <a:t>      catch(Exception e) {</a:t>
            </a:r>
          </a:p>
          <a:p>
            <a:pPr>
              <a:lnSpc>
                <a:spcPct val="90000"/>
              </a:lnSpc>
            </a:pPr>
            <a:r>
              <a:rPr lang="zh-CN" altLang="en-US" sz="2800" dirty="0" smtClean="0"/>
              <a:t>         System.out.println(e);</a:t>
            </a:r>
          </a:p>
          <a:p>
            <a:pPr>
              <a:lnSpc>
                <a:spcPct val="90000"/>
              </a:lnSpc>
            </a:pPr>
            <a:r>
              <a:rPr lang="zh-CN" altLang="en-US" sz="2800" dirty="0" smtClean="0"/>
              <a:t>      } </a:t>
            </a:r>
          </a:p>
          <a:p>
            <a:pPr>
              <a:lnSpc>
                <a:spcPct val="90000"/>
              </a:lnSpc>
            </a:pPr>
            <a:r>
              <a:rPr lang="zh-CN" altLang="en-US" sz="2800" dirty="0" smtClean="0"/>
              <a:t>   } </a:t>
            </a:r>
          </a:p>
          <a:p>
            <a:pPr>
              <a:lnSpc>
                <a:spcPct val="90000"/>
              </a:lnSpc>
            </a:pPr>
            <a:r>
              <a:rPr lang="zh-CN" altLang="en-US" sz="2800" dirty="0" smtClean="0"/>
              <a:t>}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28764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39AD-F593-4729-90A7-4F8A3F166D8B}" type="datetime1">
              <a:rPr lang="zh-CN" altLang="en-US"/>
              <a:pPr/>
              <a:t>2016/11/22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  </a:t>
            </a:r>
            <a:fld id="{D5AF24A8-159C-46DA-BA05-423BA635FD19}" type="slidenum">
              <a:rPr lang="en-US" altLang="zh-CN"/>
              <a:pPr/>
              <a:t>15</a:t>
            </a:fld>
            <a:r>
              <a:rPr lang="en-US" altLang="zh-CN"/>
              <a:t>  </a:t>
            </a:r>
            <a:r>
              <a:rPr lang="zh-CN" altLang="en-US"/>
              <a:t>页</a:t>
            </a:r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228600"/>
            <a:ext cx="6781800" cy="609600"/>
          </a:xfrm>
        </p:spPr>
        <p:txBody>
          <a:bodyPr/>
          <a:lstStyle/>
          <a:p>
            <a:pPr algn="l"/>
            <a:r>
              <a:rPr lang="zh-CN" altLang="en-US" sz="3200" b="1"/>
              <a:t>§10.2 </a:t>
            </a:r>
            <a:r>
              <a:rPr lang="zh-CN" altLang="en-US" sz="3200" b="1">
                <a:latin typeface="宋体" panose="02010600030101010101" pitchFamily="2" charset="-122"/>
              </a:rPr>
              <a:t>文件字节输入流 </a:t>
            </a:r>
          </a:p>
        </p:txBody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228600" y="914400"/>
            <a:ext cx="8580438" cy="605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3200" b="1" dirty="0" smtClean="0">
                <a:latin typeface="宋体" panose="02010600030101010101" pitchFamily="2" charset="-122"/>
              </a:rPr>
              <a:t>java.io</a:t>
            </a:r>
            <a:r>
              <a:rPr lang="zh-CN" altLang="en-US" sz="3200" b="1" dirty="0"/>
              <a:t>包提供了大量的流类</a:t>
            </a:r>
            <a:r>
              <a:rPr lang="zh-CN" altLang="en-US" sz="3200" b="1" dirty="0" smtClean="0"/>
              <a:t>，</a:t>
            </a:r>
            <a:r>
              <a:rPr lang="en-US" altLang="zh-CN" sz="3200" b="1" dirty="0" smtClean="0">
                <a:latin typeface="宋体" panose="02010600030101010101" pitchFamily="2" charset="-122"/>
              </a:rPr>
              <a:t>Java</a:t>
            </a:r>
            <a:r>
              <a:rPr lang="zh-CN" altLang="en-US" sz="3200" b="1" dirty="0" smtClean="0"/>
              <a:t>把</a:t>
            </a:r>
            <a:endParaRPr lang="en-US" altLang="zh-CN" sz="3200" b="1" dirty="0" smtClean="0"/>
          </a:p>
          <a:p>
            <a:pPr marL="457200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3200" b="1" dirty="0" err="1" smtClean="0">
                <a:solidFill>
                  <a:srgbClr val="0070C0"/>
                </a:solidFill>
                <a:latin typeface="宋体" panose="02010600030101010101" pitchFamily="2" charset="-122"/>
              </a:rPr>
              <a:t>InputStream</a:t>
            </a:r>
            <a:r>
              <a:rPr lang="zh-CN" altLang="en-US" sz="3200" b="1" dirty="0"/>
              <a:t>抽象类的子类创建的流对象称作</a:t>
            </a:r>
            <a:r>
              <a:rPr lang="zh-CN" altLang="en-US" sz="3200" b="1" dirty="0">
                <a:solidFill>
                  <a:srgbClr val="FF0000"/>
                </a:solidFill>
              </a:rPr>
              <a:t>字节输入流</a:t>
            </a:r>
            <a:r>
              <a:rPr lang="zh-CN" altLang="en-US" sz="3200" b="1" dirty="0" smtClean="0"/>
              <a:t>、</a:t>
            </a:r>
            <a:endParaRPr lang="en-US" altLang="zh-CN" sz="3200" b="1" dirty="0" smtClean="0"/>
          </a:p>
          <a:p>
            <a:pPr marL="457200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3200" b="1" dirty="0" err="1" smtClean="0">
                <a:solidFill>
                  <a:srgbClr val="0070C0"/>
                </a:solidFill>
                <a:latin typeface="宋体" panose="02010600030101010101" pitchFamily="2" charset="-122"/>
              </a:rPr>
              <a:t>OutputStream</a:t>
            </a:r>
            <a:r>
              <a:rPr lang="zh-CN" altLang="en-US" sz="3200" b="1" dirty="0"/>
              <a:t>抽象类的子类创建的流对象称作</a:t>
            </a:r>
            <a:r>
              <a:rPr lang="zh-CN" altLang="en-US" sz="3200" b="1" dirty="0">
                <a:solidFill>
                  <a:srgbClr val="FF0000"/>
                </a:solidFill>
              </a:rPr>
              <a:t>字节输出流</a:t>
            </a:r>
            <a:r>
              <a:rPr lang="zh-CN" altLang="en-US" sz="3200" b="1" dirty="0" smtClean="0"/>
              <a:t>，</a:t>
            </a:r>
            <a:endParaRPr lang="en-US" altLang="zh-CN" sz="3200" b="1" dirty="0" smtClean="0"/>
          </a:p>
          <a:p>
            <a:pPr algn="just">
              <a:lnSpc>
                <a:spcPct val="110000"/>
              </a:lnSpc>
            </a:pPr>
            <a:r>
              <a:rPr lang="en-US" altLang="zh-CN" sz="3200" b="1" dirty="0" smtClean="0">
                <a:latin typeface="宋体" panose="02010600030101010101" pitchFamily="2" charset="-122"/>
              </a:rPr>
              <a:t>Java</a:t>
            </a:r>
            <a:r>
              <a:rPr lang="zh-CN" altLang="en-US" sz="3200" b="1" dirty="0" smtClean="0"/>
              <a:t>把</a:t>
            </a:r>
            <a:endParaRPr lang="en-US" altLang="zh-CN" sz="3200" b="1" dirty="0" smtClean="0"/>
          </a:p>
          <a:p>
            <a:pPr marL="457200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3200" b="1" dirty="0" smtClean="0">
                <a:solidFill>
                  <a:srgbClr val="0070C0"/>
                </a:solidFill>
                <a:latin typeface="宋体" panose="02010600030101010101" pitchFamily="2" charset="-122"/>
              </a:rPr>
              <a:t>Reader</a:t>
            </a:r>
            <a:r>
              <a:rPr lang="zh-CN" altLang="en-US" sz="3200" b="1" dirty="0"/>
              <a:t>抽象类的子类创建的流对象称作</a:t>
            </a:r>
            <a:r>
              <a:rPr lang="zh-CN" altLang="en-US" sz="3200" b="1" dirty="0">
                <a:solidFill>
                  <a:srgbClr val="FF0000"/>
                </a:solidFill>
              </a:rPr>
              <a:t>字符输入流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、</a:t>
            </a:r>
            <a:endParaRPr lang="en-US" altLang="zh-CN" sz="3200" b="1" dirty="0" smtClean="0">
              <a:solidFill>
                <a:srgbClr val="FF0000"/>
              </a:solidFill>
            </a:endParaRPr>
          </a:p>
          <a:p>
            <a:pPr marL="457200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3200" b="1" dirty="0" smtClean="0">
                <a:solidFill>
                  <a:srgbClr val="0070C0"/>
                </a:solidFill>
                <a:latin typeface="宋体" panose="02010600030101010101" pitchFamily="2" charset="-122"/>
              </a:rPr>
              <a:t>Writer</a:t>
            </a:r>
            <a:r>
              <a:rPr lang="zh-CN" altLang="en-US" sz="3200" b="1" dirty="0"/>
              <a:t>抽象类的子类创建的流对象称作</a:t>
            </a:r>
            <a:r>
              <a:rPr lang="zh-CN" altLang="en-US" sz="3200" b="1" dirty="0">
                <a:solidFill>
                  <a:srgbClr val="FF0000"/>
                </a:solidFill>
              </a:rPr>
              <a:t>字符输出流。</a:t>
            </a:r>
            <a:endParaRPr lang="zh-CN" altLang="en-US" sz="32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zh-CN" altLang="en-US" sz="3200" b="1" dirty="0">
                <a:latin typeface="宋体" panose="02010600030101010101" pitchFamily="2" charset="-122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25834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699352"/>
            <a:ext cx="7886700" cy="4351338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latin typeface="宋体" panose="02010600030101010101" pitchFamily="2" charset="-122"/>
              </a:rPr>
              <a:t>针对</a:t>
            </a:r>
            <a:r>
              <a:rPr lang="zh-CN" altLang="en-US" sz="32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不同的源或目的地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，</a:t>
            </a:r>
            <a:endParaRPr lang="en-US" altLang="zh-CN" sz="3200" b="1" dirty="0" smtClean="0">
              <a:latin typeface="宋体" panose="02010600030101010101" pitchFamily="2" charset="-122"/>
            </a:endParaRPr>
          </a:p>
          <a:p>
            <a:r>
              <a:rPr lang="en-US" altLang="zh-CN" sz="3200" b="1" dirty="0" smtClean="0">
                <a:latin typeface="宋体" panose="02010600030101010101" pitchFamily="2" charset="-122"/>
              </a:rPr>
              <a:t>java.io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包为程序提供了相应的输入流或输出流，</a:t>
            </a:r>
            <a:endParaRPr lang="en-US" altLang="zh-CN" sz="3200" b="1" dirty="0" smtClean="0">
              <a:latin typeface="宋体" panose="02010600030101010101" pitchFamily="2" charset="-122"/>
            </a:endParaRPr>
          </a:p>
          <a:p>
            <a:r>
              <a:rPr lang="zh-CN" altLang="en-US" sz="3200" b="1" dirty="0" smtClean="0">
                <a:latin typeface="宋体" panose="02010600030101010101" pitchFamily="2" charset="-122"/>
              </a:rPr>
              <a:t>这些输入、输出流绝大部分都是</a:t>
            </a:r>
            <a:r>
              <a:rPr lang="en-US" altLang="zh-CN" sz="3200" b="1" dirty="0" err="1" smtClean="0">
                <a:latin typeface="宋体" panose="02010600030101010101" pitchFamily="2" charset="-122"/>
              </a:rPr>
              <a:t>InputStream、OutputStream、Reader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或</a:t>
            </a:r>
            <a:r>
              <a:rPr lang="en-US" altLang="zh-CN" sz="3200" b="1" dirty="0" smtClean="0">
                <a:latin typeface="宋体" panose="02010600030101010101" pitchFamily="2" charset="-122"/>
              </a:rPr>
              <a:t>Writer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的子类。 </a:t>
            </a: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79975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39AD-F593-4729-90A7-4F8A3F166D8B}" type="datetime1">
              <a:rPr lang="zh-CN" altLang="en-US"/>
              <a:pPr/>
              <a:t>2016/11/22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  </a:t>
            </a:r>
            <a:fld id="{1A63C4C7-8321-49B0-B24E-F6691EF15095}" type="slidenum">
              <a:rPr lang="en-US" altLang="zh-CN"/>
              <a:pPr/>
              <a:t>17</a:t>
            </a:fld>
            <a:r>
              <a:rPr lang="en-US" altLang="zh-CN"/>
              <a:t>  </a:t>
            </a:r>
            <a:r>
              <a:rPr lang="zh-CN" altLang="en-US"/>
              <a:t>页</a:t>
            </a:r>
          </a:p>
        </p:txBody>
      </p:sp>
      <p:sp>
        <p:nvSpPr>
          <p:cNvPr id="195589" name="Rectangle 5"/>
          <p:cNvSpPr>
            <a:spLocks noChangeArrowheads="1"/>
          </p:cNvSpPr>
          <p:nvPr/>
        </p:nvSpPr>
        <p:spPr bwMode="auto">
          <a:xfrm>
            <a:off x="976312" y="282031"/>
            <a:ext cx="6181725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/>
              <a:t>使用输入流通常包括4个基本步骤：</a:t>
            </a:r>
          </a:p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</a:rPr>
              <a:t>(1)设定</a:t>
            </a:r>
            <a:r>
              <a:rPr lang="zh-CN" altLang="en-US" sz="3200" b="1" dirty="0"/>
              <a:t>输入流的</a:t>
            </a:r>
            <a:r>
              <a:rPr lang="zh-CN" altLang="en-US" sz="3200" b="1" dirty="0">
                <a:solidFill>
                  <a:srgbClr val="FF0000"/>
                </a:solidFill>
              </a:rPr>
              <a:t>源</a:t>
            </a:r>
          </a:p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</a:rPr>
              <a:t>(2)创建</a:t>
            </a:r>
            <a:r>
              <a:rPr lang="zh-CN" altLang="en-US" sz="3200" b="1" dirty="0"/>
              <a:t>指向源的</a:t>
            </a:r>
            <a:r>
              <a:rPr lang="zh-CN" altLang="en-US" sz="3200" b="1" dirty="0">
                <a:solidFill>
                  <a:srgbClr val="FF0000"/>
                </a:solidFill>
              </a:rPr>
              <a:t>输入流</a:t>
            </a:r>
          </a:p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</a:rPr>
              <a:t>(3)让输入流读取</a:t>
            </a:r>
            <a:r>
              <a:rPr lang="zh-CN" altLang="en-US" sz="3200" b="1" dirty="0">
                <a:solidFill>
                  <a:srgbClr val="FF0000"/>
                </a:solidFill>
              </a:rPr>
              <a:t>源中的数据</a:t>
            </a:r>
          </a:p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</a:rPr>
              <a:t>(4)</a:t>
            </a:r>
            <a:r>
              <a:rPr lang="zh-CN" altLang="en-US" sz="3200" b="1" dirty="0">
                <a:solidFill>
                  <a:srgbClr val="FF0000"/>
                </a:solidFill>
              </a:rPr>
              <a:t>关闭</a:t>
            </a:r>
            <a:r>
              <a:rPr lang="zh-CN" altLang="en-US" sz="3200" b="1" dirty="0">
                <a:solidFill>
                  <a:srgbClr val="0000FF"/>
                </a:solidFill>
              </a:rPr>
              <a:t>输入流。</a:t>
            </a:r>
          </a:p>
        </p:txBody>
      </p:sp>
    </p:spTree>
    <p:extLst>
      <p:ext uri="{BB962C8B-B14F-4D97-AF65-F5344CB8AC3E}">
        <p14:creationId xmlns:p14="http://schemas.microsoft.com/office/powerpoint/2010/main" val="367382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760141" y="332680"/>
            <a:ext cx="2819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 dirty="0"/>
              <a:t>1</a:t>
            </a:r>
            <a:r>
              <a:rPr lang="zh-CN" altLang="en-US" sz="3200" b="1" dirty="0">
                <a:latin typeface="宋体" panose="02010600030101010101" pitchFamily="2" charset="-122"/>
              </a:rPr>
              <a:t>．构造方法</a:t>
            </a:r>
            <a:r>
              <a:rPr lang="zh-CN" altLang="en-US" sz="3200" dirty="0"/>
              <a:t> 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45430" y="1598253"/>
            <a:ext cx="8640763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270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3200" dirty="0"/>
              <a:t>使用</a:t>
            </a:r>
            <a:r>
              <a:rPr lang="en-US" altLang="zh-CN" sz="3200" dirty="0" err="1"/>
              <a:t>FileInputStream</a:t>
            </a:r>
            <a:r>
              <a:rPr lang="zh-CN" altLang="en-US" sz="3200" dirty="0"/>
              <a:t>类的下列构造方法创建指向文件的输入流。</a:t>
            </a:r>
          </a:p>
          <a:p>
            <a:pPr algn="just" eaLnBrk="0" hangingPunct="0"/>
            <a:r>
              <a:rPr lang="en-US" altLang="zh-CN" sz="3200" b="1" dirty="0">
                <a:solidFill>
                  <a:srgbClr val="0000FF"/>
                </a:solidFill>
              </a:rPr>
              <a:t>       </a:t>
            </a:r>
            <a:r>
              <a:rPr lang="en-US" altLang="zh-CN" sz="3200" b="1" dirty="0" err="1">
                <a:solidFill>
                  <a:srgbClr val="0000FF"/>
                </a:solidFill>
              </a:rPr>
              <a:t>FileInputStream</a:t>
            </a:r>
            <a:r>
              <a:rPr lang="en-US" altLang="zh-CN" sz="3200" b="1" dirty="0">
                <a:solidFill>
                  <a:srgbClr val="0000FF"/>
                </a:solidFill>
              </a:rPr>
              <a:t>(String name);</a:t>
            </a:r>
          </a:p>
          <a:p>
            <a:pPr eaLnBrk="0" hangingPunct="0"/>
            <a:r>
              <a:rPr lang="en-US" altLang="zh-CN" sz="3200" b="1" dirty="0">
                <a:solidFill>
                  <a:srgbClr val="0000FF"/>
                </a:solidFill>
              </a:rPr>
              <a:t>       </a:t>
            </a:r>
            <a:r>
              <a:rPr lang="en-US" altLang="zh-CN" sz="3200" b="1" dirty="0" err="1">
                <a:solidFill>
                  <a:srgbClr val="0000FF"/>
                </a:solidFill>
              </a:rPr>
              <a:t>FileInputStream</a:t>
            </a:r>
            <a:r>
              <a:rPr lang="en-US" altLang="zh-CN" sz="3200" b="1" dirty="0">
                <a:solidFill>
                  <a:srgbClr val="0000FF"/>
                </a:solidFill>
              </a:rPr>
              <a:t>(File file); 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749029" y="4341155"/>
            <a:ext cx="803716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</a:rPr>
              <a:t>参数</a:t>
            </a:r>
            <a:r>
              <a:rPr lang="en-US" altLang="zh-CN" sz="3200" b="1" dirty="0">
                <a:solidFill>
                  <a:srgbClr val="0000FF"/>
                </a:solidFill>
              </a:rPr>
              <a:t>name</a:t>
            </a:r>
            <a:r>
              <a:rPr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和</a:t>
            </a:r>
            <a:r>
              <a:rPr lang="en-US" altLang="zh-CN" sz="3200" b="1" dirty="0">
                <a:solidFill>
                  <a:srgbClr val="0000FF"/>
                </a:solidFill>
              </a:rPr>
              <a:t>file</a:t>
            </a:r>
            <a:r>
              <a:rPr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指定的文件</a:t>
            </a:r>
            <a:r>
              <a:rPr lang="zh-CN" altLang="en-US" sz="3200" dirty="0">
                <a:latin typeface="宋体" panose="02010600030101010101" pitchFamily="2" charset="-122"/>
              </a:rPr>
              <a:t>称为</a:t>
            </a: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输入流的源</a:t>
            </a:r>
            <a:r>
              <a:rPr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。</a:t>
            </a:r>
            <a:r>
              <a:rPr lang="zh-CN" alt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1064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39AD-F593-4729-90A7-4F8A3F166D8B}" type="datetime1">
              <a:rPr lang="zh-CN" altLang="en-US"/>
              <a:pPr/>
              <a:t>2016/11/22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  </a:t>
            </a:r>
            <a:fld id="{0087B9B5-7CB0-4E8A-9466-22354A38F112}" type="slidenum">
              <a:rPr lang="en-US" altLang="zh-CN"/>
              <a:pPr/>
              <a:t>19</a:t>
            </a:fld>
            <a:r>
              <a:rPr lang="en-US" altLang="zh-CN"/>
              <a:t>  </a:t>
            </a:r>
            <a:r>
              <a:rPr lang="zh-CN" altLang="en-US"/>
              <a:t>页</a:t>
            </a:r>
          </a:p>
        </p:txBody>
      </p:sp>
      <p:sp>
        <p:nvSpPr>
          <p:cNvPr id="196610" name="Rectangle 2"/>
          <p:cNvSpPr>
            <a:spLocks noChangeArrowheads="1"/>
          </p:cNvSpPr>
          <p:nvPr/>
        </p:nvSpPr>
        <p:spPr bwMode="auto">
          <a:xfrm>
            <a:off x="323850" y="200064"/>
            <a:ext cx="4800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/>
              <a:t>2</a:t>
            </a:r>
            <a:r>
              <a:rPr lang="zh-CN" altLang="en-US" sz="3200" b="1" dirty="0">
                <a:latin typeface="宋体" panose="02010600030101010101" pitchFamily="2" charset="-122"/>
              </a:rPr>
              <a:t>．使用输入流读取字节</a:t>
            </a:r>
            <a:r>
              <a:rPr lang="zh-CN" altLang="en-US" sz="3200" b="1" dirty="0"/>
              <a:t> </a:t>
            </a:r>
          </a:p>
        </p:txBody>
      </p:sp>
      <p:sp>
        <p:nvSpPr>
          <p:cNvPr id="196612" name="Rectangle 4"/>
          <p:cNvSpPr>
            <a:spLocks noChangeArrowheads="1"/>
          </p:cNvSpPr>
          <p:nvPr/>
        </p:nvSpPr>
        <p:spPr bwMode="auto">
          <a:xfrm>
            <a:off x="323850" y="1205105"/>
            <a:ext cx="8640763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270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3200" dirty="0"/>
              <a:t>  文件字节流可以调用从父类继承的</a:t>
            </a:r>
            <a:r>
              <a:rPr lang="en-US" altLang="zh-CN" sz="3200" dirty="0">
                <a:solidFill>
                  <a:srgbClr val="7030A0"/>
                </a:solidFill>
              </a:rPr>
              <a:t>read</a:t>
            </a:r>
            <a:r>
              <a:rPr lang="zh-CN" altLang="en-US" sz="3200" dirty="0">
                <a:solidFill>
                  <a:srgbClr val="7030A0"/>
                </a:solidFill>
              </a:rPr>
              <a:t>方法</a:t>
            </a:r>
            <a:r>
              <a:rPr lang="zh-CN" altLang="en-US" sz="3200" dirty="0"/>
              <a:t>顺序地读取文件</a:t>
            </a:r>
            <a:r>
              <a:rPr lang="zh-CN" altLang="en-US" sz="3200" dirty="0" smtClean="0"/>
              <a:t>，</a:t>
            </a:r>
            <a:endParaRPr lang="en-US" altLang="zh-CN" sz="3200" dirty="0" smtClean="0"/>
          </a:p>
          <a:p>
            <a:pPr algn="just"/>
            <a:r>
              <a:rPr lang="zh-CN" altLang="en-US" sz="3200" dirty="0" smtClean="0"/>
              <a:t>只要</a:t>
            </a:r>
            <a:r>
              <a:rPr lang="zh-CN" altLang="en-US" sz="3200" dirty="0"/>
              <a:t>不关闭流，每次调用</a:t>
            </a:r>
            <a:r>
              <a:rPr lang="en-US" altLang="zh-CN" sz="3200" dirty="0"/>
              <a:t>read</a:t>
            </a:r>
            <a:r>
              <a:rPr lang="zh-CN" altLang="en-US" sz="3200" dirty="0"/>
              <a:t>方法就</a:t>
            </a:r>
            <a:r>
              <a:rPr lang="zh-CN" altLang="en-US" sz="3200" dirty="0">
                <a:solidFill>
                  <a:srgbClr val="FF0000"/>
                </a:solidFill>
              </a:rPr>
              <a:t>顺序</a:t>
            </a:r>
            <a:r>
              <a:rPr lang="zh-CN" altLang="en-US" sz="3200" dirty="0"/>
              <a:t>地读取文件中的其余内容</a:t>
            </a:r>
            <a:r>
              <a:rPr lang="zh-CN" altLang="en-US" sz="3200" dirty="0" smtClean="0"/>
              <a:t>，</a:t>
            </a:r>
            <a:endParaRPr lang="en-US" altLang="zh-CN" sz="3200" dirty="0" smtClean="0"/>
          </a:p>
          <a:p>
            <a:pPr algn="just"/>
            <a:r>
              <a:rPr lang="zh-CN" altLang="en-US" sz="3200" dirty="0" smtClean="0"/>
              <a:t>直到</a:t>
            </a:r>
            <a:r>
              <a:rPr lang="zh-CN" altLang="en-US" sz="3200" dirty="0"/>
              <a:t>文件的</a:t>
            </a:r>
            <a:r>
              <a:rPr lang="zh-CN" altLang="en-US" sz="3200" dirty="0">
                <a:solidFill>
                  <a:srgbClr val="FF0000"/>
                </a:solidFill>
              </a:rPr>
              <a:t>末尾</a:t>
            </a:r>
            <a:r>
              <a:rPr lang="zh-CN" altLang="en-US" sz="3200" dirty="0"/>
              <a:t>或文件字节输入流被</a:t>
            </a:r>
            <a:r>
              <a:rPr lang="zh-CN" altLang="en-US" sz="3200" dirty="0">
                <a:solidFill>
                  <a:srgbClr val="FF0000"/>
                </a:solidFill>
              </a:rPr>
              <a:t>关闭</a:t>
            </a:r>
            <a:r>
              <a:rPr lang="zh-CN" altLang="en-US" sz="3200" dirty="0"/>
              <a:t>。</a:t>
            </a:r>
            <a:endParaRPr lang="en-US" altLang="zh-CN" sz="3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51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39AD-F593-4729-90A7-4F8A3F166D8B}" type="datetime1">
              <a:rPr lang="zh-CN" altLang="en-US"/>
              <a:pPr/>
              <a:t>2016/11/22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  </a:t>
            </a:r>
            <a:fld id="{9D7911F3-852B-47B7-BC53-CBC372A8B798}" type="slidenum">
              <a:rPr lang="en-US" altLang="zh-CN"/>
              <a:pPr/>
              <a:t>2</a:t>
            </a:fld>
            <a:r>
              <a:rPr lang="en-US" altLang="zh-CN"/>
              <a:t>  </a:t>
            </a:r>
            <a:r>
              <a:rPr lang="zh-CN" altLang="en-US"/>
              <a:t>页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600200" y="1066800"/>
            <a:ext cx="5410200" cy="453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marL="476250" indent="-4762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66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t"/>
            <a:r>
              <a:rPr lang="zh-CN" altLang="en-US" sz="2800" b="1">
                <a:solidFill>
                  <a:srgbClr val="3333FF"/>
                </a:solidFill>
                <a:latin typeface="Tahoma" panose="020B0604030504040204" pitchFamily="34" charset="0"/>
              </a:rPr>
              <a:t>主要内容</a:t>
            </a:r>
          </a:p>
          <a:p>
            <a:pPr algn="just" fontAlgn="t">
              <a:buClr>
                <a:srgbClr val="3333FF"/>
              </a:buClr>
              <a:buSzPct val="120000"/>
              <a:buFontTx/>
              <a:buChar char="•"/>
            </a:pPr>
            <a:r>
              <a:rPr lang="en-US" altLang="zh-CN" b="1">
                <a:latin typeface="Tahoma" panose="020B0604030504040204" pitchFamily="34" charset="0"/>
              </a:rPr>
              <a:t>File</a:t>
            </a:r>
            <a:r>
              <a:rPr lang="zh-CN" altLang="en-US" b="1">
                <a:latin typeface="Tahoma" panose="020B0604030504040204" pitchFamily="34" charset="0"/>
              </a:rPr>
              <a:t>类</a:t>
            </a:r>
          </a:p>
          <a:p>
            <a:pPr algn="just" fontAlgn="t">
              <a:buClr>
                <a:srgbClr val="3333FF"/>
              </a:buClr>
              <a:buSzPct val="120000"/>
              <a:buFontTx/>
              <a:buChar char="•"/>
            </a:pPr>
            <a:r>
              <a:rPr lang="zh-CN" altLang="en-US" b="1">
                <a:latin typeface="Tahoma" panose="020B0604030504040204" pitchFamily="34" charset="0"/>
              </a:rPr>
              <a:t>文件字节输入、输出流</a:t>
            </a:r>
          </a:p>
          <a:p>
            <a:pPr algn="just" fontAlgn="t">
              <a:buClr>
                <a:srgbClr val="3333FF"/>
              </a:buClr>
              <a:buSzPct val="120000"/>
              <a:buFontTx/>
              <a:buChar char="•"/>
            </a:pPr>
            <a:r>
              <a:rPr lang="zh-CN" altLang="en-US" b="1">
                <a:latin typeface="Tahoma" panose="020B0604030504040204" pitchFamily="34" charset="0"/>
              </a:rPr>
              <a:t>文件字符输入、输出流</a:t>
            </a:r>
          </a:p>
          <a:p>
            <a:pPr algn="just" fontAlgn="t">
              <a:buClr>
                <a:srgbClr val="3333FF"/>
              </a:buClr>
              <a:buSzPct val="120000"/>
              <a:buFontTx/>
              <a:buChar char="•"/>
            </a:pPr>
            <a:r>
              <a:rPr lang="zh-CN" altLang="en-US" b="1">
                <a:latin typeface="Tahoma" panose="020B0604030504040204" pitchFamily="34" charset="0"/>
              </a:rPr>
              <a:t>缓冲流</a:t>
            </a:r>
          </a:p>
          <a:p>
            <a:pPr algn="just" fontAlgn="t">
              <a:buClr>
                <a:srgbClr val="3333FF"/>
              </a:buClr>
              <a:buSzPct val="120000"/>
              <a:buFontTx/>
              <a:buChar char="•"/>
            </a:pPr>
            <a:r>
              <a:rPr lang="zh-CN" altLang="en-US" b="1">
                <a:latin typeface="Tahoma" panose="020B0604030504040204" pitchFamily="34" charset="0"/>
              </a:rPr>
              <a:t>随机流</a:t>
            </a:r>
          </a:p>
          <a:p>
            <a:pPr algn="just" fontAlgn="t">
              <a:buClr>
                <a:srgbClr val="3333FF"/>
              </a:buClr>
              <a:buSzPct val="120000"/>
              <a:buFontTx/>
              <a:buChar char="•"/>
            </a:pPr>
            <a:r>
              <a:rPr lang="zh-CN" altLang="en-US" b="1">
                <a:latin typeface="Tahoma" panose="020B0604030504040204" pitchFamily="34" charset="0"/>
              </a:rPr>
              <a:t>数组流</a:t>
            </a:r>
          </a:p>
          <a:p>
            <a:pPr algn="just" fontAlgn="t">
              <a:buClr>
                <a:srgbClr val="3333FF"/>
              </a:buClr>
              <a:buSzPct val="120000"/>
              <a:buFontTx/>
              <a:buChar char="•"/>
            </a:pPr>
            <a:r>
              <a:rPr lang="zh-CN" altLang="en-US" b="1">
                <a:latin typeface="Tahoma" panose="020B0604030504040204" pitchFamily="34" charset="0"/>
              </a:rPr>
              <a:t>数据流</a:t>
            </a:r>
          </a:p>
          <a:p>
            <a:pPr algn="just" fontAlgn="t">
              <a:buClr>
                <a:srgbClr val="3333FF"/>
              </a:buClr>
              <a:buSzPct val="120000"/>
              <a:buFontTx/>
              <a:buChar char="•"/>
            </a:pPr>
            <a:r>
              <a:rPr lang="zh-CN" altLang="en-US" b="1">
                <a:latin typeface="Tahoma" panose="020B0604030504040204" pitchFamily="34" charset="0"/>
              </a:rPr>
              <a:t>对象流</a:t>
            </a:r>
          </a:p>
          <a:p>
            <a:pPr algn="just" fontAlgn="t">
              <a:buClr>
                <a:srgbClr val="3333FF"/>
              </a:buClr>
              <a:buSzPct val="120000"/>
              <a:buFontTx/>
              <a:buChar char="•"/>
            </a:pPr>
            <a:r>
              <a:rPr lang="zh-CN" altLang="en-US" b="1">
                <a:latin typeface="Tahoma" panose="020B0604030504040204" pitchFamily="34" charset="0"/>
              </a:rPr>
              <a:t>序列化与对象可隆</a:t>
            </a:r>
          </a:p>
          <a:p>
            <a:pPr algn="just" fontAlgn="t">
              <a:buClr>
                <a:srgbClr val="3333FF"/>
              </a:buClr>
              <a:buSzPct val="120000"/>
              <a:buFontTx/>
              <a:buChar char="•"/>
            </a:pPr>
            <a:r>
              <a:rPr lang="zh-CN" altLang="en-US" b="1">
                <a:latin typeface="Tahoma" panose="020B0604030504040204" pitchFamily="34" charset="0"/>
              </a:rPr>
              <a:t>使用</a:t>
            </a:r>
            <a:r>
              <a:rPr lang="en-US" altLang="zh-CN" b="1">
                <a:latin typeface="Tahoma" panose="020B0604030504040204" pitchFamily="34" charset="0"/>
              </a:rPr>
              <a:t>Scanner</a:t>
            </a:r>
            <a:r>
              <a:rPr lang="zh-CN" altLang="en-US" b="1">
                <a:latin typeface="Tahoma" panose="020B0604030504040204" pitchFamily="34" charset="0"/>
              </a:rPr>
              <a:t>解析文件</a:t>
            </a:r>
          </a:p>
          <a:p>
            <a:pPr algn="just" fontAlgn="t">
              <a:buClr>
                <a:srgbClr val="3333FF"/>
              </a:buClr>
              <a:buSzPct val="120000"/>
              <a:buFontTx/>
              <a:buChar char="•"/>
            </a:pPr>
            <a:r>
              <a:rPr lang="zh-CN" altLang="en-US" b="1">
                <a:latin typeface="Tahoma" panose="020B0604030504040204" pitchFamily="34" charset="0"/>
              </a:rPr>
              <a:t>文件锁</a:t>
            </a:r>
          </a:p>
        </p:txBody>
      </p:sp>
    </p:spTree>
    <p:extLst>
      <p:ext uri="{BB962C8B-B14F-4D97-AF65-F5344CB8AC3E}">
        <p14:creationId xmlns:p14="http://schemas.microsoft.com/office/powerpoint/2010/main" val="336646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78381" y="624662"/>
            <a:ext cx="8709141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srgbClr val="FF3399"/>
                </a:solidFill>
              </a:rPr>
              <a:t>◆</a:t>
            </a:r>
            <a:r>
              <a:rPr lang="en-US" altLang="zh-CN" sz="3200" dirty="0" err="1">
                <a:solidFill>
                  <a:srgbClr val="0000FF"/>
                </a:solidFill>
              </a:rPr>
              <a:t>int</a:t>
            </a:r>
            <a:r>
              <a:rPr lang="en-US" altLang="zh-CN" sz="3200" dirty="0">
                <a:solidFill>
                  <a:srgbClr val="0000FF"/>
                </a:solidFill>
              </a:rPr>
              <a:t> read()</a:t>
            </a:r>
            <a:r>
              <a:rPr lang="en-US" altLang="zh-CN" sz="3200" dirty="0"/>
              <a:t> </a:t>
            </a:r>
            <a:r>
              <a:rPr lang="zh-CN" altLang="en-US" sz="3200" dirty="0"/>
              <a:t>读取</a:t>
            </a:r>
            <a:r>
              <a:rPr lang="zh-CN" altLang="en-US" sz="3200" dirty="0">
                <a:solidFill>
                  <a:srgbClr val="FF0000"/>
                </a:solidFill>
              </a:rPr>
              <a:t>单个字节</a:t>
            </a:r>
            <a:r>
              <a:rPr lang="zh-CN" altLang="en-US" sz="3200" dirty="0"/>
              <a:t>的数据，返回字节值（0~255整数），如果未读出字节就返回-1。</a:t>
            </a:r>
          </a:p>
          <a:p>
            <a:r>
              <a:rPr lang="en-US" altLang="en-US" sz="3200" dirty="0">
                <a:solidFill>
                  <a:srgbClr val="FF3399"/>
                </a:solidFill>
              </a:rPr>
              <a:t>◆</a:t>
            </a:r>
            <a:r>
              <a:rPr lang="en-US" altLang="zh-CN" sz="3200" dirty="0">
                <a:solidFill>
                  <a:srgbClr val="0000FF"/>
                </a:solidFill>
              </a:rPr>
              <a:t> </a:t>
            </a:r>
            <a:r>
              <a:rPr lang="en-US" altLang="zh-CN" sz="3200" dirty="0" err="1">
                <a:solidFill>
                  <a:srgbClr val="0000FF"/>
                </a:solidFill>
              </a:rPr>
              <a:t>int</a:t>
            </a:r>
            <a:r>
              <a:rPr lang="en-US" altLang="zh-CN" sz="3200" dirty="0">
                <a:solidFill>
                  <a:srgbClr val="0000FF"/>
                </a:solidFill>
              </a:rPr>
              <a:t> read(byte b[])</a:t>
            </a:r>
            <a:r>
              <a:rPr lang="en-US" altLang="zh-CN" sz="3200" dirty="0"/>
              <a:t> </a:t>
            </a:r>
            <a:r>
              <a:rPr lang="zh-CN" altLang="en-US" sz="3200" dirty="0"/>
              <a:t>读取</a:t>
            </a:r>
            <a:r>
              <a:rPr lang="en-US" altLang="zh-CN" sz="3200" dirty="0" err="1">
                <a:solidFill>
                  <a:srgbClr val="FF0000"/>
                </a:solidFill>
              </a:rPr>
              <a:t>b.length</a:t>
            </a:r>
            <a:r>
              <a:rPr lang="zh-CN" altLang="en-US" sz="3200" dirty="0"/>
              <a:t>个字节到</a:t>
            </a:r>
            <a:r>
              <a:rPr lang="zh-CN" altLang="en-US" sz="3200" dirty="0">
                <a:solidFill>
                  <a:srgbClr val="FF0000"/>
                </a:solidFill>
              </a:rPr>
              <a:t>字节数组</a:t>
            </a:r>
            <a:r>
              <a:rPr lang="en-US" altLang="zh-CN" sz="3200" dirty="0">
                <a:solidFill>
                  <a:srgbClr val="FF0000"/>
                </a:solidFill>
              </a:rPr>
              <a:t>b</a:t>
            </a:r>
            <a:r>
              <a:rPr lang="zh-CN" altLang="en-US" sz="3200" dirty="0"/>
              <a:t>中，返回实际读取的字节数。如果到达文件的末尾，则返回-1。</a:t>
            </a:r>
          </a:p>
          <a:p>
            <a:r>
              <a:rPr lang="en-US" altLang="en-US" sz="3200" dirty="0">
                <a:solidFill>
                  <a:srgbClr val="FF3399"/>
                </a:solidFill>
              </a:rPr>
              <a:t>◆</a:t>
            </a:r>
            <a:r>
              <a:rPr lang="en-US" altLang="zh-CN" sz="3200" dirty="0">
                <a:solidFill>
                  <a:srgbClr val="0000FF"/>
                </a:solidFill>
              </a:rPr>
              <a:t> </a:t>
            </a:r>
            <a:r>
              <a:rPr lang="en-US" altLang="zh-CN" sz="3200" dirty="0" err="1">
                <a:solidFill>
                  <a:srgbClr val="0000FF"/>
                </a:solidFill>
              </a:rPr>
              <a:t>int</a:t>
            </a:r>
            <a:r>
              <a:rPr lang="en-US" altLang="zh-CN" sz="3200" dirty="0">
                <a:solidFill>
                  <a:srgbClr val="0000FF"/>
                </a:solidFill>
              </a:rPr>
              <a:t> read(byte b[], </a:t>
            </a:r>
            <a:r>
              <a:rPr lang="en-US" altLang="zh-CN" sz="3200" dirty="0" err="1">
                <a:solidFill>
                  <a:srgbClr val="0000FF"/>
                </a:solidFill>
              </a:rPr>
              <a:t>int</a:t>
            </a:r>
            <a:r>
              <a:rPr lang="en-US" altLang="zh-CN" sz="3200" dirty="0">
                <a:solidFill>
                  <a:srgbClr val="0000FF"/>
                </a:solidFill>
              </a:rPr>
              <a:t> off, </a:t>
            </a:r>
            <a:r>
              <a:rPr lang="en-US" altLang="zh-CN" sz="3200" dirty="0" err="1">
                <a:solidFill>
                  <a:srgbClr val="0000FF"/>
                </a:solidFill>
              </a:rPr>
              <a:t>int</a:t>
            </a:r>
            <a:r>
              <a:rPr lang="en-US" altLang="zh-CN" sz="3200" dirty="0">
                <a:solidFill>
                  <a:srgbClr val="0000FF"/>
                </a:solidFill>
              </a:rPr>
              <a:t> </a:t>
            </a:r>
            <a:r>
              <a:rPr lang="en-US" altLang="zh-CN" sz="3200" dirty="0" err="1">
                <a:solidFill>
                  <a:srgbClr val="0000FF"/>
                </a:solidFill>
              </a:rPr>
              <a:t>len</a:t>
            </a:r>
            <a:r>
              <a:rPr lang="en-US" altLang="zh-CN" sz="3200" dirty="0">
                <a:solidFill>
                  <a:srgbClr val="0000FF"/>
                </a:solidFill>
              </a:rPr>
              <a:t>)</a:t>
            </a:r>
            <a:r>
              <a:rPr lang="en-US" altLang="zh-CN" sz="3200" dirty="0"/>
              <a:t> </a:t>
            </a:r>
            <a:r>
              <a:rPr lang="zh-CN" altLang="en-US" sz="3200" dirty="0"/>
              <a:t>读取</a:t>
            </a:r>
            <a:r>
              <a:rPr lang="en-US" altLang="zh-CN" sz="3200" dirty="0" err="1">
                <a:solidFill>
                  <a:srgbClr val="FF0000"/>
                </a:solidFill>
              </a:rPr>
              <a:t>len</a:t>
            </a:r>
            <a:r>
              <a:rPr lang="zh-CN" altLang="en-US" sz="3200" dirty="0">
                <a:solidFill>
                  <a:srgbClr val="FF0000"/>
                </a:solidFill>
              </a:rPr>
              <a:t>个</a:t>
            </a:r>
            <a:r>
              <a:rPr lang="zh-CN" altLang="en-US" sz="3200" dirty="0"/>
              <a:t>字节到</a:t>
            </a:r>
            <a:r>
              <a:rPr lang="zh-CN" altLang="en-US" sz="3200" dirty="0">
                <a:solidFill>
                  <a:srgbClr val="FF0000"/>
                </a:solidFill>
              </a:rPr>
              <a:t>字节数组</a:t>
            </a:r>
            <a:r>
              <a:rPr lang="en-US" altLang="zh-CN" sz="3200" dirty="0">
                <a:solidFill>
                  <a:srgbClr val="FF0000"/>
                </a:solidFill>
              </a:rPr>
              <a:t>b</a:t>
            </a:r>
            <a:r>
              <a:rPr lang="zh-CN" altLang="en-US" sz="3200" dirty="0"/>
              <a:t>中，并返回实际读取的字节数目。如果到达文件的末尾，则返回-1，参数</a:t>
            </a:r>
            <a:r>
              <a:rPr lang="en-US" altLang="zh-CN" sz="3200" dirty="0"/>
              <a:t>off</a:t>
            </a:r>
            <a:r>
              <a:rPr lang="zh-CN" altLang="en-US" sz="3200" dirty="0"/>
              <a:t>指定从字节数组的</a:t>
            </a:r>
            <a:r>
              <a:rPr lang="zh-CN" altLang="en-US" sz="3200" dirty="0">
                <a:solidFill>
                  <a:srgbClr val="FF0000"/>
                </a:solidFill>
              </a:rPr>
              <a:t>某个位置</a:t>
            </a:r>
            <a:r>
              <a:rPr lang="zh-CN" altLang="en-US" sz="3200" dirty="0"/>
              <a:t>开始存放读取的数据。</a:t>
            </a: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51727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611187" y="511334"/>
            <a:ext cx="74957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hlinkClick r:id="rId3"/>
              </a:rPr>
              <a:t>例子</a:t>
            </a:r>
            <a:r>
              <a:rPr lang="zh-CN" altLang="en-US" sz="3200" b="1" dirty="0">
                <a:hlinkClick r:id="rId3"/>
              </a:rPr>
              <a:t>4   </a:t>
            </a:r>
            <a:r>
              <a:rPr lang="zh-CN" altLang="en-US" sz="3200" dirty="0"/>
              <a:t>使用文件字节流读取文件的内容 。</a:t>
            </a:r>
            <a:endParaRPr lang="en-US" altLang="zh-CN" sz="3200" dirty="0"/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3276115"/>
              </p:ext>
            </p:extLst>
          </p:nvPr>
        </p:nvGraphicFramePr>
        <p:xfrm>
          <a:off x="717589" y="1580372"/>
          <a:ext cx="7812223" cy="4798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位图图像" r:id="rId4" imgW="1876190" imgH="1152381" progId="Paint.Picture">
                  <p:embed/>
                </p:oleObj>
              </mc:Choice>
              <mc:Fallback>
                <p:oleObj name="位图图像" r:id="rId4" imgW="1876190" imgH="115238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89" y="1580372"/>
                        <a:ext cx="7812223" cy="47981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7042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1510" y="334062"/>
            <a:ext cx="8820615" cy="629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800" dirty="0" smtClean="0"/>
              <a:t>import java.io.*;</a:t>
            </a:r>
          </a:p>
          <a:p>
            <a:pPr>
              <a:lnSpc>
                <a:spcPct val="80000"/>
              </a:lnSpc>
            </a:pPr>
            <a:r>
              <a:rPr lang="zh-CN" altLang="en-US" sz="2800" dirty="0" smtClean="0"/>
              <a:t>public class Example10_4 {</a:t>
            </a:r>
          </a:p>
          <a:p>
            <a:pPr>
              <a:lnSpc>
                <a:spcPct val="80000"/>
              </a:lnSpc>
            </a:pPr>
            <a:r>
              <a:rPr lang="zh-CN" altLang="en-US" sz="2800" dirty="0" smtClean="0"/>
              <a:t>   public static void main(String args[]) {</a:t>
            </a:r>
          </a:p>
          <a:p>
            <a:pPr>
              <a:lnSpc>
                <a:spcPct val="80000"/>
              </a:lnSpc>
            </a:pPr>
            <a:r>
              <a:rPr lang="zh-CN" altLang="en-US" sz="2800" dirty="0" smtClean="0"/>
              <a:t>      int n=-1;</a:t>
            </a:r>
          </a:p>
          <a:p>
            <a:pPr>
              <a:lnSpc>
                <a:spcPct val="80000"/>
              </a:lnSpc>
            </a:pPr>
            <a:r>
              <a:rPr lang="zh-CN" altLang="en-US" sz="2800" dirty="0" smtClean="0"/>
              <a:t>      byte [] </a:t>
            </a:r>
            <a:r>
              <a:rPr lang="zh-CN" altLang="en-US" sz="2800" dirty="0" smtClean="0">
                <a:solidFill>
                  <a:srgbClr val="00B0F0"/>
                </a:solidFill>
              </a:rPr>
              <a:t>a</a:t>
            </a:r>
            <a:r>
              <a:rPr lang="zh-CN" altLang="en-US" sz="2800" dirty="0" smtClean="0"/>
              <a:t>=new byte[100];</a:t>
            </a:r>
          </a:p>
          <a:p>
            <a:pPr>
              <a:lnSpc>
                <a:spcPct val="80000"/>
              </a:lnSpc>
            </a:pPr>
            <a:r>
              <a:rPr lang="zh-CN" altLang="en-US" sz="2800" dirty="0" smtClean="0"/>
              <a:t>      try{  </a:t>
            </a:r>
            <a:r>
              <a:rPr lang="zh-CN" altLang="en-US" sz="2800" dirty="0" smtClean="0">
                <a:solidFill>
                  <a:srgbClr val="0070C0"/>
                </a:solidFill>
              </a:rPr>
              <a:t>File</a:t>
            </a:r>
            <a:r>
              <a:rPr lang="zh-CN" altLang="en-US" sz="2800" dirty="0" smtClean="0"/>
              <a:t> </a:t>
            </a:r>
            <a:r>
              <a:rPr lang="zh-CN" altLang="en-US" sz="2800" dirty="0" smtClean="0">
                <a:solidFill>
                  <a:srgbClr val="00B0F0"/>
                </a:solidFill>
              </a:rPr>
              <a:t>f</a:t>
            </a:r>
            <a:r>
              <a:rPr lang="zh-CN" altLang="en-US" sz="2800" dirty="0" smtClean="0"/>
              <a:t>=new File("Example10_4.java");</a:t>
            </a:r>
          </a:p>
          <a:p>
            <a:pPr>
              <a:lnSpc>
                <a:spcPct val="80000"/>
              </a:lnSpc>
            </a:pPr>
            <a:r>
              <a:rPr lang="zh-CN" altLang="en-US" sz="2800" dirty="0" smtClean="0"/>
              <a:t>            </a:t>
            </a:r>
            <a:r>
              <a:rPr lang="zh-CN" altLang="en-US" sz="2800" dirty="0" smtClean="0">
                <a:solidFill>
                  <a:srgbClr val="0070C0"/>
                </a:solidFill>
              </a:rPr>
              <a:t>InputStream</a:t>
            </a:r>
            <a:r>
              <a:rPr lang="zh-CN" altLang="en-US" sz="2800" dirty="0" smtClean="0"/>
              <a:t> </a:t>
            </a:r>
            <a:r>
              <a:rPr lang="zh-CN" altLang="en-US" sz="2800" dirty="0" smtClean="0">
                <a:solidFill>
                  <a:srgbClr val="00B0F0"/>
                </a:solidFill>
              </a:rPr>
              <a:t>in</a:t>
            </a:r>
            <a:r>
              <a:rPr lang="zh-CN" altLang="en-US" sz="2800" dirty="0" smtClean="0"/>
              <a:t> = new FileInputStream(f);</a:t>
            </a:r>
          </a:p>
          <a:p>
            <a:pPr>
              <a:lnSpc>
                <a:spcPct val="80000"/>
              </a:lnSpc>
            </a:pPr>
            <a:r>
              <a:rPr lang="zh-CN" altLang="en-US" sz="2800" dirty="0" smtClean="0"/>
              <a:t>            while((n=</a:t>
            </a:r>
            <a:r>
              <a:rPr lang="zh-CN" altLang="en-US" sz="2800" dirty="0" smtClean="0">
                <a:solidFill>
                  <a:srgbClr val="00B0F0"/>
                </a:solidFill>
              </a:rPr>
              <a:t>in</a:t>
            </a:r>
            <a:r>
              <a:rPr lang="zh-CN" altLang="en-US" sz="2800" dirty="0" smtClean="0"/>
              <a:t>.read(</a:t>
            </a:r>
            <a:r>
              <a:rPr lang="zh-CN" altLang="en-US" sz="2800" dirty="0" smtClean="0">
                <a:solidFill>
                  <a:srgbClr val="00B0F0"/>
                </a:solidFill>
              </a:rPr>
              <a:t>a</a:t>
            </a:r>
            <a:r>
              <a:rPr lang="zh-CN" altLang="en-US" sz="2800" dirty="0" smtClean="0"/>
              <a:t>,0,100))!=-1) {</a:t>
            </a:r>
          </a:p>
          <a:p>
            <a:pPr>
              <a:lnSpc>
                <a:spcPct val="80000"/>
              </a:lnSpc>
            </a:pPr>
            <a:r>
              <a:rPr lang="zh-CN" altLang="en-US" sz="2800" dirty="0" smtClean="0"/>
              <a:t>               String s=new String (</a:t>
            </a:r>
            <a:r>
              <a:rPr lang="zh-CN" altLang="en-US" sz="2800" dirty="0" smtClean="0">
                <a:solidFill>
                  <a:srgbClr val="00B0F0"/>
                </a:solidFill>
              </a:rPr>
              <a:t>a</a:t>
            </a:r>
            <a:r>
              <a:rPr lang="zh-CN" altLang="en-US" sz="2800" dirty="0" smtClean="0"/>
              <a:t>,0,n);</a:t>
            </a:r>
          </a:p>
          <a:p>
            <a:pPr>
              <a:lnSpc>
                <a:spcPct val="80000"/>
              </a:lnSpc>
            </a:pPr>
            <a:r>
              <a:rPr lang="zh-CN" altLang="en-US" sz="2800" dirty="0" smtClean="0"/>
              <a:t>               System.out.print(s);</a:t>
            </a:r>
          </a:p>
          <a:p>
            <a:pPr>
              <a:lnSpc>
                <a:spcPct val="80000"/>
              </a:lnSpc>
            </a:pPr>
            <a:r>
              <a:rPr lang="zh-CN" altLang="en-US" sz="2800" dirty="0" smtClean="0"/>
              <a:t>            }</a:t>
            </a:r>
          </a:p>
          <a:p>
            <a:pPr>
              <a:lnSpc>
                <a:spcPct val="80000"/>
              </a:lnSpc>
            </a:pPr>
            <a:r>
              <a:rPr lang="zh-CN" altLang="en-US" sz="2800" dirty="0" smtClean="0"/>
              <a:t>            </a:t>
            </a:r>
            <a:r>
              <a:rPr lang="zh-CN" altLang="en-US" sz="2800" dirty="0" smtClean="0">
                <a:solidFill>
                  <a:srgbClr val="00B0F0"/>
                </a:solidFill>
              </a:rPr>
              <a:t>in</a:t>
            </a:r>
            <a:r>
              <a:rPr lang="zh-CN" altLang="en-US" sz="2800" dirty="0" smtClean="0"/>
              <a:t>.</a:t>
            </a:r>
            <a:r>
              <a:rPr lang="zh-CN" altLang="en-US" sz="2800" dirty="0" smtClean="0">
                <a:solidFill>
                  <a:srgbClr val="7030A0"/>
                </a:solidFill>
              </a:rPr>
              <a:t>close()</a:t>
            </a:r>
            <a:r>
              <a:rPr lang="zh-CN" altLang="en-US" sz="2800" dirty="0" smtClean="0"/>
              <a:t>;</a:t>
            </a:r>
          </a:p>
          <a:p>
            <a:pPr>
              <a:lnSpc>
                <a:spcPct val="80000"/>
              </a:lnSpc>
            </a:pPr>
            <a:r>
              <a:rPr lang="zh-CN" altLang="en-US" sz="2800" dirty="0" smtClean="0"/>
              <a:t>      }</a:t>
            </a:r>
          </a:p>
          <a:p>
            <a:pPr>
              <a:lnSpc>
                <a:spcPct val="80000"/>
              </a:lnSpc>
            </a:pPr>
            <a:r>
              <a:rPr lang="zh-CN" altLang="en-US" sz="2800" dirty="0" smtClean="0"/>
              <a:t>      catch(IOException e) {</a:t>
            </a:r>
          </a:p>
          <a:p>
            <a:pPr>
              <a:lnSpc>
                <a:spcPct val="80000"/>
              </a:lnSpc>
            </a:pPr>
            <a:r>
              <a:rPr lang="zh-CN" altLang="en-US" sz="2800" dirty="0" smtClean="0"/>
              <a:t>           System.out.println("File read Error"+e);</a:t>
            </a:r>
          </a:p>
          <a:p>
            <a:pPr>
              <a:lnSpc>
                <a:spcPct val="80000"/>
              </a:lnSpc>
            </a:pPr>
            <a:r>
              <a:rPr lang="zh-CN" altLang="en-US" sz="2800" dirty="0" smtClean="0"/>
              <a:t>      }</a:t>
            </a:r>
          </a:p>
          <a:p>
            <a:pPr>
              <a:lnSpc>
                <a:spcPct val="80000"/>
              </a:lnSpc>
            </a:pPr>
            <a:r>
              <a:rPr lang="zh-CN" altLang="en-US" sz="2800" dirty="0" smtClean="0"/>
              <a:t>   }</a:t>
            </a:r>
          </a:p>
          <a:p>
            <a:pPr>
              <a:lnSpc>
                <a:spcPct val="80000"/>
              </a:lnSpc>
            </a:pPr>
            <a:r>
              <a:rPr lang="zh-CN" altLang="en-US" sz="28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7180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39AD-F593-4729-90A7-4F8A3F166D8B}" type="datetime1">
              <a:rPr lang="zh-CN" altLang="en-US"/>
              <a:pPr/>
              <a:t>2016/11/22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  </a:t>
            </a:r>
            <a:fld id="{EDBE775E-6761-4648-B386-483FC07762FC}" type="slidenum">
              <a:rPr lang="en-US" altLang="zh-CN"/>
              <a:pPr/>
              <a:t>23</a:t>
            </a:fld>
            <a:r>
              <a:rPr lang="en-US" altLang="zh-CN"/>
              <a:t>  </a:t>
            </a:r>
            <a:r>
              <a:rPr lang="zh-CN" altLang="en-US"/>
              <a:t>页</a:t>
            </a:r>
          </a:p>
        </p:txBody>
      </p:sp>
      <p:sp>
        <p:nvSpPr>
          <p:cNvPr id="1976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228600"/>
            <a:ext cx="6781800" cy="609600"/>
          </a:xfrm>
        </p:spPr>
        <p:txBody>
          <a:bodyPr/>
          <a:lstStyle/>
          <a:p>
            <a:pPr algn="l"/>
            <a:r>
              <a:rPr lang="zh-CN" altLang="en-US" sz="3200" b="1"/>
              <a:t>§10.3  </a:t>
            </a:r>
            <a:r>
              <a:rPr lang="zh-CN" altLang="en-US" sz="3200" b="1">
                <a:latin typeface="宋体" panose="02010600030101010101" pitchFamily="2" charset="-122"/>
              </a:rPr>
              <a:t>文件字节输出流 </a:t>
            </a:r>
          </a:p>
        </p:txBody>
      </p:sp>
      <p:sp>
        <p:nvSpPr>
          <p:cNvPr id="197636" name="Rectangle 4"/>
          <p:cNvSpPr>
            <a:spLocks noChangeArrowheads="1"/>
          </p:cNvSpPr>
          <p:nvPr/>
        </p:nvSpPr>
        <p:spPr bwMode="auto">
          <a:xfrm>
            <a:off x="685800" y="914400"/>
            <a:ext cx="693420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/>
              <a:t>使用输出流通常包括4个基本步骤：</a:t>
            </a:r>
          </a:p>
          <a:p>
            <a:pPr>
              <a:spcBef>
                <a:spcPct val="50000"/>
              </a:spcBef>
            </a:pPr>
            <a:r>
              <a:rPr lang="zh-CN" altLang="en-US" sz="3200" b="1" dirty="0"/>
              <a:t>(1)给出输出流的</a:t>
            </a:r>
            <a:r>
              <a:rPr lang="zh-CN" altLang="en-US" sz="3200" b="1" dirty="0">
                <a:solidFill>
                  <a:srgbClr val="FF0000"/>
                </a:solidFill>
              </a:rPr>
              <a:t>目的地</a:t>
            </a:r>
          </a:p>
          <a:p>
            <a:pPr>
              <a:spcBef>
                <a:spcPct val="50000"/>
              </a:spcBef>
            </a:pPr>
            <a:r>
              <a:rPr lang="zh-CN" altLang="en-US" sz="3200" b="1" dirty="0"/>
              <a:t>(2)创建指向目的地的</a:t>
            </a:r>
            <a:r>
              <a:rPr lang="zh-CN" altLang="en-US" sz="3200" b="1" dirty="0">
                <a:solidFill>
                  <a:srgbClr val="FF0000"/>
                </a:solidFill>
              </a:rPr>
              <a:t>输出流</a:t>
            </a:r>
          </a:p>
          <a:p>
            <a:pPr>
              <a:spcBef>
                <a:spcPct val="50000"/>
              </a:spcBef>
            </a:pPr>
            <a:r>
              <a:rPr lang="zh-CN" altLang="en-US" sz="3200" b="1" dirty="0"/>
              <a:t>(3)让输出流把</a:t>
            </a:r>
            <a:r>
              <a:rPr lang="zh-CN" altLang="en-US" sz="3200" b="1" dirty="0">
                <a:solidFill>
                  <a:srgbClr val="FF0000"/>
                </a:solidFill>
              </a:rPr>
              <a:t>数据写入</a:t>
            </a:r>
            <a:r>
              <a:rPr lang="zh-CN" altLang="en-US" sz="3200" b="1" dirty="0"/>
              <a:t>到目的地</a:t>
            </a:r>
          </a:p>
          <a:p>
            <a:pPr>
              <a:spcBef>
                <a:spcPct val="50000"/>
              </a:spcBef>
            </a:pPr>
            <a:r>
              <a:rPr lang="zh-CN" altLang="en-US" sz="3200" b="1" dirty="0"/>
              <a:t>(4)</a:t>
            </a:r>
            <a:r>
              <a:rPr lang="zh-CN" altLang="en-US" sz="3200" b="1" dirty="0">
                <a:solidFill>
                  <a:srgbClr val="FF0000"/>
                </a:solidFill>
              </a:rPr>
              <a:t>关闭</a:t>
            </a:r>
            <a:r>
              <a:rPr lang="zh-CN" altLang="en-US" sz="3200" b="1" dirty="0"/>
              <a:t>输出流。</a:t>
            </a:r>
          </a:p>
        </p:txBody>
      </p:sp>
    </p:spTree>
    <p:extLst>
      <p:ext uri="{BB962C8B-B14F-4D97-AF65-F5344CB8AC3E}">
        <p14:creationId xmlns:p14="http://schemas.microsoft.com/office/powerpoint/2010/main" val="159958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609599" y="332678"/>
            <a:ext cx="660523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/>
              <a:t>1</a:t>
            </a:r>
            <a:r>
              <a:rPr lang="zh-CN" altLang="en-US" sz="3200" b="1" dirty="0">
                <a:latin typeface="宋体" panose="02010600030101010101" pitchFamily="2" charset="-122"/>
              </a:rPr>
              <a:t>．构造方法</a:t>
            </a:r>
            <a:r>
              <a:rPr lang="zh-CN" altLang="en-US" sz="3200" dirty="0"/>
              <a:t> 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85853" y="1392044"/>
            <a:ext cx="8768575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2270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3200" dirty="0"/>
              <a:t> 使用</a:t>
            </a:r>
            <a:r>
              <a:rPr lang="en-US" altLang="zh-CN" sz="3200" dirty="0" err="1"/>
              <a:t>FileOutputStream</a:t>
            </a:r>
            <a:r>
              <a:rPr lang="zh-CN" altLang="en-US" sz="3200" dirty="0"/>
              <a:t>类的下列具有刷新功能的构造方法创建指向文件的输出流。</a:t>
            </a:r>
          </a:p>
          <a:p>
            <a:pPr algn="just" eaLnBrk="0" hangingPunct="0"/>
            <a:r>
              <a:rPr lang="en-US" altLang="zh-CN" sz="3200" b="1" dirty="0" err="1">
                <a:solidFill>
                  <a:srgbClr val="0000FF"/>
                </a:solidFill>
              </a:rPr>
              <a:t>FileOutputStream</a:t>
            </a:r>
            <a:r>
              <a:rPr lang="en-US" altLang="zh-CN" sz="3200" b="1" dirty="0">
                <a:solidFill>
                  <a:srgbClr val="0000FF"/>
                </a:solidFill>
              </a:rPr>
              <a:t>(String name);</a:t>
            </a:r>
          </a:p>
          <a:p>
            <a:pPr eaLnBrk="0" hangingPunct="0"/>
            <a:r>
              <a:rPr lang="en-US" altLang="zh-CN" sz="3200" b="1" dirty="0" err="1">
                <a:solidFill>
                  <a:srgbClr val="0000FF"/>
                </a:solidFill>
              </a:rPr>
              <a:t>FileOutputStream</a:t>
            </a:r>
            <a:r>
              <a:rPr lang="en-US" altLang="zh-CN" sz="3200" b="1" dirty="0">
                <a:solidFill>
                  <a:srgbClr val="0000FF"/>
                </a:solidFill>
              </a:rPr>
              <a:t>(File file); 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85853" y="4297944"/>
            <a:ext cx="87685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</a:rPr>
              <a:t>参数</a:t>
            </a:r>
            <a:r>
              <a:rPr lang="en-US" altLang="zh-CN" sz="3200" b="1" dirty="0">
                <a:solidFill>
                  <a:srgbClr val="0000FF"/>
                </a:solidFill>
              </a:rPr>
              <a:t>name</a:t>
            </a:r>
            <a:r>
              <a:rPr lang="zh-CN" altLang="en-US" sz="3200" b="1" dirty="0">
                <a:solidFill>
                  <a:schemeClr val="tx2"/>
                </a:solidFill>
                <a:latin typeface="宋体" panose="02010600030101010101" pitchFamily="2" charset="-122"/>
              </a:rPr>
              <a:t>和</a:t>
            </a:r>
            <a:r>
              <a:rPr lang="en-US" altLang="zh-CN" sz="3200" b="1" dirty="0">
                <a:solidFill>
                  <a:srgbClr val="0000FF"/>
                </a:solidFill>
              </a:rPr>
              <a:t>file</a:t>
            </a:r>
            <a:r>
              <a:rPr lang="zh-CN" altLang="en-US" sz="3200" b="1" dirty="0">
                <a:solidFill>
                  <a:schemeClr val="tx2"/>
                </a:solidFill>
                <a:latin typeface="宋体" panose="02010600030101010101" pitchFamily="2" charset="-122"/>
              </a:rPr>
              <a:t>指定</a:t>
            </a:r>
            <a:r>
              <a:rPr lang="zh-CN" altLang="en-US" sz="3200" dirty="0">
                <a:latin typeface="宋体" panose="02010600030101010101" pitchFamily="2" charset="-122"/>
              </a:rPr>
              <a:t>的文件称为输出流的</a:t>
            </a:r>
            <a:r>
              <a:rPr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目的地</a:t>
            </a:r>
            <a:r>
              <a:rPr lang="zh-CN" alt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2699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39AD-F593-4729-90A7-4F8A3F166D8B}" type="datetime1">
              <a:rPr lang="zh-CN" altLang="en-US"/>
              <a:pPr/>
              <a:t>2016/11/22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  </a:t>
            </a:r>
            <a:fld id="{B5637799-7172-4805-971E-B7229B6906CC}" type="slidenum">
              <a:rPr lang="en-US" altLang="zh-CN"/>
              <a:pPr/>
              <a:t>25</a:t>
            </a:fld>
            <a:r>
              <a:rPr lang="en-US" altLang="zh-CN"/>
              <a:t>  </a:t>
            </a:r>
            <a:r>
              <a:rPr lang="zh-CN" altLang="en-US"/>
              <a:t>页</a:t>
            </a:r>
          </a:p>
        </p:txBody>
      </p:sp>
      <p:sp>
        <p:nvSpPr>
          <p:cNvPr id="198661" name="Rectangle 5"/>
          <p:cNvSpPr>
            <a:spLocks noChangeArrowheads="1"/>
          </p:cNvSpPr>
          <p:nvPr/>
        </p:nvSpPr>
        <p:spPr bwMode="auto">
          <a:xfrm>
            <a:off x="250825" y="1164527"/>
            <a:ext cx="8424863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270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3200" dirty="0"/>
              <a:t>输出流的</a:t>
            </a:r>
            <a:r>
              <a:rPr lang="en-US" altLang="zh-CN" sz="3200" dirty="0" err="1">
                <a:solidFill>
                  <a:srgbClr val="7030A0"/>
                </a:solidFill>
              </a:rPr>
              <a:t>wirie</a:t>
            </a:r>
            <a:r>
              <a:rPr lang="zh-CN" altLang="en-US" sz="3200" dirty="0">
                <a:solidFill>
                  <a:srgbClr val="7030A0"/>
                </a:solidFill>
              </a:rPr>
              <a:t>方法</a:t>
            </a:r>
            <a:r>
              <a:rPr lang="zh-CN" altLang="en-US" sz="3200" dirty="0"/>
              <a:t>以</a:t>
            </a:r>
            <a:r>
              <a:rPr lang="zh-CN" altLang="en-US" sz="3200" dirty="0">
                <a:solidFill>
                  <a:srgbClr val="FF0000"/>
                </a:solidFill>
              </a:rPr>
              <a:t>字节</a:t>
            </a:r>
            <a:r>
              <a:rPr lang="zh-CN" altLang="en-US" sz="3200" dirty="0"/>
              <a:t>单位向目的地写数据。</a:t>
            </a:r>
          </a:p>
          <a:p>
            <a:pPr algn="just"/>
            <a:r>
              <a:rPr lang="en-US" altLang="zh-CN" sz="3200" b="1" dirty="0">
                <a:solidFill>
                  <a:srgbClr val="0000FF"/>
                </a:solidFill>
              </a:rPr>
              <a:t>   void write(</a:t>
            </a:r>
            <a:r>
              <a:rPr lang="en-US" altLang="zh-CN" sz="3200" b="1" dirty="0" err="1">
                <a:solidFill>
                  <a:srgbClr val="0000FF"/>
                </a:solidFill>
              </a:rPr>
              <a:t>int</a:t>
            </a:r>
            <a:r>
              <a:rPr lang="en-US" altLang="zh-CN" sz="3200" b="1" dirty="0">
                <a:solidFill>
                  <a:srgbClr val="0000FF"/>
                </a:solidFill>
              </a:rPr>
              <a:t> n)</a:t>
            </a:r>
            <a:r>
              <a:rPr lang="en-US" altLang="zh-CN" sz="3200" dirty="0"/>
              <a:t> </a:t>
            </a:r>
            <a:r>
              <a:rPr lang="zh-CN" altLang="en-US" sz="3200" dirty="0"/>
              <a:t>向目的地写入</a:t>
            </a:r>
            <a:r>
              <a:rPr lang="zh-CN" altLang="en-US" sz="3200" dirty="0">
                <a:solidFill>
                  <a:srgbClr val="FF0000"/>
                </a:solidFill>
              </a:rPr>
              <a:t>单个字节</a:t>
            </a:r>
            <a:r>
              <a:rPr lang="zh-CN" altLang="en-US" sz="3200" dirty="0"/>
              <a:t>。</a:t>
            </a:r>
          </a:p>
          <a:p>
            <a:pPr algn="just"/>
            <a:r>
              <a:rPr lang="en-US" altLang="zh-CN" sz="3200" b="1" dirty="0">
                <a:solidFill>
                  <a:srgbClr val="0000FF"/>
                </a:solidFill>
              </a:rPr>
              <a:t>   void write(byte b[])</a:t>
            </a:r>
            <a:r>
              <a:rPr lang="en-US" altLang="zh-CN" sz="3200" dirty="0"/>
              <a:t> </a:t>
            </a:r>
            <a:r>
              <a:rPr lang="zh-CN" altLang="en-US" sz="3200" dirty="0"/>
              <a:t>向目的地写入一个</a:t>
            </a:r>
            <a:r>
              <a:rPr lang="zh-CN" altLang="en-US" sz="3200" dirty="0">
                <a:solidFill>
                  <a:srgbClr val="FF0000"/>
                </a:solidFill>
              </a:rPr>
              <a:t>字节数组</a:t>
            </a:r>
            <a:r>
              <a:rPr lang="zh-CN" altLang="en-US" sz="3200" dirty="0"/>
              <a:t>。</a:t>
            </a:r>
          </a:p>
          <a:p>
            <a:pPr algn="just"/>
            <a:r>
              <a:rPr lang="en-US" altLang="zh-CN" sz="3200" b="1" dirty="0">
                <a:solidFill>
                  <a:srgbClr val="0000FF"/>
                </a:solidFill>
              </a:rPr>
              <a:t>   void write(byte b[],</a:t>
            </a:r>
            <a:r>
              <a:rPr lang="en-US" altLang="zh-CN" sz="3200" b="1" dirty="0" err="1">
                <a:solidFill>
                  <a:srgbClr val="0000FF"/>
                </a:solidFill>
              </a:rPr>
              <a:t>int</a:t>
            </a:r>
            <a:r>
              <a:rPr lang="en-US" altLang="zh-CN" sz="3200" b="1" dirty="0">
                <a:solidFill>
                  <a:srgbClr val="0000FF"/>
                </a:solidFill>
              </a:rPr>
              <a:t> </a:t>
            </a:r>
            <a:r>
              <a:rPr lang="en-US" altLang="zh-CN" sz="3200" b="1" dirty="0" err="1">
                <a:solidFill>
                  <a:srgbClr val="0000FF"/>
                </a:solidFill>
              </a:rPr>
              <a:t>off,int</a:t>
            </a:r>
            <a:r>
              <a:rPr lang="en-US" altLang="zh-CN" sz="3200" b="1" dirty="0">
                <a:solidFill>
                  <a:srgbClr val="0000FF"/>
                </a:solidFill>
              </a:rPr>
              <a:t> </a:t>
            </a:r>
            <a:r>
              <a:rPr lang="en-US" altLang="zh-CN" sz="3200" b="1" dirty="0" err="1">
                <a:solidFill>
                  <a:srgbClr val="0000FF"/>
                </a:solidFill>
              </a:rPr>
              <a:t>len</a:t>
            </a:r>
            <a:r>
              <a:rPr lang="en-US" altLang="zh-CN" sz="3200" b="1" dirty="0">
                <a:solidFill>
                  <a:srgbClr val="0000FF"/>
                </a:solidFill>
              </a:rPr>
              <a:t>)</a:t>
            </a:r>
            <a:r>
              <a:rPr lang="en-US" altLang="zh-CN" sz="3200" dirty="0"/>
              <a:t> </a:t>
            </a:r>
            <a:r>
              <a:rPr lang="zh-CN" altLang="en-US" sz="3200" dirty="0"/>
              <a:t>从字节数组中</a:t>
            </a:r>
            <a:r>
              <a:rPr lang="zh-CN" altLang="en-US" sz="3200" dirty="0">
                <a:solidFill>
                  <a:srgbClr val="FF0000"/>
                </a:solidFill>
              </a:rPr>
              <a:t>偏移量</a:t>
            </a:r>
            <a:r>
              <a:rPr lang="en-US" altLang="zh-CN" sz="3200" dirty="0">
                <a:solidFill>
                  <a:srgbClr val="FF0000"/>
                </a:solidFill>
              </a:rPr>
              <a:t>off</a:t>
            </a:r>
            <a:r>
              <a:rPr lang="zh-CN" altLang="en-US" sz="3200" dirty="0"/>
              <a:t>处取</a:t>
            </a:r>
            <a:r>
              <a:rPr lang="en-US" altLang="zh-CN" sz="3200" dirty="0" err="1"/>
              <a:t>len</a:t>
            </a:r>
            <a:r>
              <a:rPr lang="zh-CN" altLang="en-US" sz="3200" dirty="0"/>
              <a:t>个字节写到目的地。</a:t>
            </a:r>
          </a:p>
          <a:p>
            <a:pPr algn="just"/>
            <a:endParaRPr lang="en-US" altLang="zh-CN" sz="3200" b="1" dirty="0">
              <a:solidFill>
                <a:srgbClr val="0000FF"/>
              </a:solidFill>
            </a:endParaRPr>
          </a:p>
        </p:txBody>
      </p:sp>
      <p:sp>
        <p:nvSpPr>
          <p:cNvPr id="198662" name="Rectangle 6"/>
          <p:cNvSpPr>
            <a:spLocks noChangeArrowheads="1"/>
          </p:cNvSpPr>
          <p:nvPr/>
        </p:nvSpPr>
        <p:spPr bwMode="auto">
          <a:xfrm>
            <a:off x="395288" y="4918306"/>
            <a:ext cx="8424862" cy="1384995"/>
          </a:xfrm>
          <a:prstGeom prst="rect">
            <a:avLst/>
          </a:prstGeom>
          <a:solidFill>
            <a:srgbClr val="EDDCD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2800" b="1" dirty="0" err="1">
                <a:solidFill>
                  <a:srgbClr val="0000FF"/>
                </a:solidFill>
                <a:ea typeface="楷体_GB2312" pitchFamily="49" charset="-122"/>
              </a:rPr>
              <a:t>FileOutputStream</a:t>
            </a:r>
            <a:r>
              <a:rPr lang="zh-CN" altLang="en-US" sz="2800" i="1" dirty="0">
                <a:ea typeface="楷体_GB2312" pitchFamily="49" charset="-122"/>
              </a:rPr>
              <a:t>流顺序地写文件，只要不关闭流，每次调用</a:t>
            </a:r>
            <a:r>
              <a:rPr lang="en-US" altLang="zh-CN" sz="2800" i="1" dirty="0">
                <a:ea typeface="楷体_GB2312" pitchFamily="49" charset="-122"/>
              </a:rPr>
              <a:t>write</a:t>
            </a:r>
            <a:r>
              <a:rPr lang="zh-CN" altLang="en-US" sz="2800" i="1" dirty="0">
                <a:ea typeface="楷体_GB2312" pitchFamily="49" charset="-122"/>
              </a:rPr>
              <a:t>方法就顺序地向目的地写入内容，直到流被关闭。</a:t>
            </a:r>
            <a:r>
              <a:rPr lang="zh-CN" altLang="en-US" sz="2800" dirty="0"/>
              <a:t> </a:t>
            </a:r>
          </a:p>
        </p:txBody>
      </p:sp>
      <p:sp>
        <p:nvSpPr>
          <p:cNvPr id="198664" name="Rectangle 8"/>
          <p:cNvSpPr>
            <a:spLocks noChangeArrowheads="1"/>
          </p:cNvSpPr>
          <p:nvPr/>
        </p:nvSpPr>
        <p:spPr bwMode="auto">
          <a:xfrm>
            <a:off x="323850" y="333375"/>
            <a:ext cx="4114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/>
              <a:t>2</a:t>
            </a:r>
            <a:r>
              <a:rPr lang="zh-CN" altLang="en-US" sz="3200" b="1">
                <a:latin typeface="宋体" panose="02010600030101010101" pitchFamily="2" charset="-122"/>
              </a:rPr>
              <a:t>．使用输出流写字节</a:t>
            </a:r>
            <a:r>
              <a:rPr lang="zh-CN" altLang="en-US" sz="32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414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111976" y="3336615"/>
            <a:ext cx="82804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zh-CN" altLang="en-US" sz="3200" b="1" dirty="0">
                <a:latin typeface="宋体" panose="02010600030101010101" pitchFamily="2" charset="-122"/>
              </a:rPr>
              <a:t>   </a:t>
            </a:r>
            <a:r>
              <a:rPr lang="zh-CN" altLang="en-US" sz="3200" b="1" dirty="0">
                <a:latin typeface="宋体" panose="02010600030101010101" pitchFamily="2" charset="-122"/>
                <a:hlinkClick r:id="rId2"/>
              </a:rPr>
              <a:t>例子</a:t>
            </a:r>
            <a:r>
              <a:rPr lang="zh-CN" altLang="en-US" sz="3200" b="1" dirty="0">
                <a:hlinkClick r:id="rId2"/>
              </a:rPr>
              <a:t>5</a:t>
            </a:r>
            <a:r>
              <a:rPr lang="zh-CN" altLang="en-US" sz="3200" dirty="0">
                <a:latin typeface="宋体" panose="02010600030101010101" pitchFamily="2" charset="-122"/>
              </a:rPr>
              <a:t>使用文件</a:t>
            </a:r>
            <a:r>
              <a:rPr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字节输出流</a:t>
            </a:r>
            <a:r>
              <a:rPr lang="zh-CN" altLang="en-US" sz="3200" dirty="0">
                <a:latin typeface="宋体" panose="02010600030101010101" pitchFamily="2" charset="-122"/>
              </a:rPr>
              <a:t>写文件</a:t>
            </a:r>
            <a:r>
              <a:rPr lang="en-US" altLang="zh-CN" sz="3200" dirty="0"/>
              <a:t>a.txt</a:t>
            </a:r>
            <a:r>
              <a:rPr lang="en-US" altLang="zh-CN" sz="3200" dirty="0">
                <a:latin typeface="宋体" panose="02010600030101010101" pitchFamily="2" charset="-122"/>
              </a:rPr>
              <a:t>。</a:t>
            </a:r>
          </a:p>
          <a:p>
            <a:pPr algn="just"/>
            <a:r>
              <a:rPr lang="zh-CN" altLang="en-US" sz="3200" dirty="0">
                <a:latin typeface="宋体" panose="02010600030101010101" pitchFamily="2" charset="-122"/>
              </a:rPr>
              <a:t>   </a:t>
            </a:r>
            <a:r>
              <a:rPr lang="zh-CN" altLang="en-US" sz="3200" b="1" dirty="0">
                <a:latin typeface="宋体" panose="02010600030101010101" pitchFamily="2" charset="-122"/>
                <a:hlinkClick r:id="rId2"/>
              </a:rPr>
              <a:t>例子</a:t>
            </a:r>
            <a:r>
              <a:rPr lang="zh-CN" altLang="en-US" sz="3200" b="1" dirty="0">
                <a:hlinkClick r:id="rId2"/>
              </a:rPr>
              <a:t>5</a:t>
            </a:r>
            <a:r>
              <a:rPr lang="zh-CN" altLang="en-US" sz="3200" dirty="0">
                <a:latin typeface="宋体" panose="02010600030101010101" pitchFamily="2" charset="-122"/>
              </a:rPr>
              <a:t>首先使用具有刷新功能的构造方法创建指向文件</a:t>
            </a:r>
            <a:r>
              <a:rPr lang="en-US" altLang="zh-CN" sz="3200" dirty="0"/>
              <a:t>a.txt</a:t>
            </a:r>
            <a:r>
              <a:rPr lang="zh-CN" altLang="en-US" sz="3200" dirty="0">
                <a:latin typeface="宋体" panose="02010600030101010101" pitchFamily="2" charset="-122"/>
              </a:rPr>
              <a:t>的输出流、并向</a:t>
            </a:r>
            <a:r>
              <a:rPr lang="en-US" altLang="zh-CN" sz="3200" dirty="0"/>
              <a:t>a.txt</a:t>
            </a:r>
            <a:r>
              <a:rPr lang="zh-CN" altLang="en-US" sz="3200" dirty="0">
                <a:latin typeface="宋体" panose="02010600030101010101" pitchFamily="2" charset="-122"/>
              </a:rPr>
              <a:t>文件写入</a:t>
            </a:r>
            <a:r>
              <a:rPr lang="zh-CN" altLang="en-US" sz="3200" dirty="0"/>
              <a:t>“</a:t>
            </a:r>
            <a:r>
              <a:rPr lang="zh-CN" altLang="en-US" sz="3200" dirty="0">
                <a:latin typeface="宋体" panose="02010600030101010101" pitchFamily="2" charset="-122"/>
              </a:rPr>
              <a:t>新年快乐</a:t>
            </a:r>
            <a:r>
              <a:rPr lang="zh-CN" altLang="en-US" sz="3200" dirty="0"/>
              <a:t>”</a:t>
            </a:r>
            <a:r>
              <a:rPr lang="zh-CN" altLang="en-US" sz="3200" dirty="0">
                <a:latin typeface="宋体" panose="02010600030101010101" pitchFamily="2" charset="-122"/>
              </a:rPr>
              <a:t>，然后再选择使用不刷新文件的构造方法指向</a:t>
            </a:r>
            <a:r>
              <a:rPr lang="en-US" altLang="zh-CN" sz="3200" dirty="0"/>
              <a:t>a.txt</a:t>
            </a:r>
            <a:r>
              <a:rPr lang="en-US" altLang="zh-CN" sz="3200" dirty="0">
                <a:latin typeface="宋体" panose="02010600030101010101" pitchFamily="2" charset="-122"/>
              </a:rPr>
              <a:t>，</a:t>
            </a:r>
            <a:r>
              <a:rPr lang="zh-CN" altLang="en-US" sz="3200" dirty="0">
                <a:latin typeface="宋体" panose="02010600030101010101" pitchFamily="2" charset="-122"/>
              </a:rPr>
              <a:t>并向文件写入（即尾加）</a:t>
            </a:r>
            <a:r>
              <a:rPr lang="zh-CN" altLang="en-US" sz="3200" dirty="0"/>
              <a:t>“</a:t>
            </a:r>
            <a:r>
              <a:rPr lang="en-US" altLang="zh-CN" sz="3200" dirty="0"/>
              <a:t>Happy New Year” 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224631" y="229104"/>
            <a:ext cx="8478838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 dirty="0"/>
              <a:t>3</a:t>
            </a:r>
            <a:r>
              <a:rPr lang="zh-CN" altLang="en-US" sz="3200" b="1" dirty="0"/>
              <a:t>．关闭流</a:t>
            </a:r>
          </a:p>
          <a:p>
            <a:r>
              <a:rPr lang="zh-CN" altLang="en-US" sz="3200" b="1" dirty="0"/>
              <a:t>     </a:t>
            </a:r>
            <a:r>
              <a:rPr lang="zh-CN" altLang="en-US" sz="3200" dirty="0"/>
              <a:t>通过调用</a:t>
            </a:r>
            <a:r>
              <a:rPr lang="en-US" altLang="zh-CN" sz="3200" dirty="0"/>
              <a:t>close()</a:t>
            </a:r>
            <a:r>
              <a:rPr lang="zh-CN" altLang="en-US" sz="3200" dirty="0"/>
              <a:t>方法，可以保证操作系统把</a:t>
            </a:r>
            <a:r>
              <a:rPr lang="zh-CN" altLang="en-US" sz="3200" dirty="0">
                <a:solidFill>
                  <a:srgbClr val="FF0000"/>
                </a:solidFill>
              </a:rPr>
              <a:t>流缓冲区</a:t>
            </a:r>
            <a:r>
              <a:rPr lang="zh-CN" altLang="en-US" sz="3200" dirty="0"/>
              <a:t>的内容写到它的目的地，即关闭输出流可以把该流所用的缓冲区的内容冲洗掉(通常冲洗到磁盘文件上)。</a:t>
            </a:r>
          </a:p>
        </p:txBody>
      </p:sp>
    </p:spTree>
    <p:extLst>
      <p:ext uri="{BB962C8B-B14F-4D97-AF65-F5344CB8AC3E}">
        <p14:creationId xmlns:p14="http://schemas.microsoft.com/office/powerpoint/2010/main" val="42257893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1512" y="543221"/>
            <a:ext cx="903248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/>
              <a:t>import java.io.*;</a:t>
            </a:r>
          </a:p>
          <a:p>
            <a:r>
              <a:rPr lang="zh-CN" altLang="en-US" sz="3200" dirty="0" smtClean="0"/>
              <a:t>public class Example10_5 {</a:t>
            </a:r>
          </a:p>
          <a:p>
            <a:r>
              <a:rPr lang="zh-CN" altLang="en-US" sz="3200" dirty="0" smtClean="0"/>
              <a:t>   public static void main(String args[]) {</a:t>
            </a:r>
          </a:p>
          <a:p>
            <a:r>
              <a:rPr lang="zh-CN" altLang="en-US" sz="3200" dirty="0" smtClean="0"/>
              <a:t>      byte [] a = "新年快乐".</a:t>
            </a:r>
            <a:r>
              <a:rPr lang="zh-CN" altLang="en-US" sz="3200" dirty="0" smtClean="0">
                <a:solidFill>
                  <a:srgbClr val="7030A0"/>
                </a:solidFill>
              </a:rPr>
              <a:t>getBytes()</a:t>
            </a:r>
            <a:r>
              <a:rPr lang="zh-CN" altLang="en-US" sz="3200" dirty="0" smtClean="0"/>
              <a:t>;</a:t>
            </a:r>
          </a:p>
          <a:p>
            <a:r>
              <a:rPr lang="zh-CN" altLang="en-US" sz="3200" dirty="0" smtClean="0"/>
              <a:t>      byte [] b = "Happy New Year".</a:t>
            </a:r>
            <a:r>
              <a:rPr lang="zh-CN" altLang="en-US" sz="3200" dirty="0" smtClean="0">
                <a:solidFill>
                  <a:srgbClr val="7030A0"/>
                </a:solidFill>
              </a:rPr>
              <a:t>getBytes()</a:t>
            </a:r>
            <a:r>
              <a:rPr lang="zh-CN" altLang="en-US" sz="3200" dirty="0" smtClean="0"/>
              <a:t>;</a:t>
            </a:r>
          </a:p>
          <a:p>
            <a:r>
              <a:rPr lang="zh-CN" altLang="en-US" sz="3200" dirty="0" smtClean="0"/>
              <a:t>      </a:t>
            </a:r>
            <a:r>
              <a:rPr lang="zh-CN" altLang="en-US" sz="3200" dirty="0" smtClean="0">
                <a:solidFill>
                  <a:srgbClr val="0070C0"/>
                </a:solidFill>
              </a:rPr>
              <a:t>File</a:t>
            </a:r>
            <a:r>
              <a:rPr lang="zh-CN" altLang="en-US" sz="3200" dirty="0" smtClean="0"/>
              <a:t> </a:t>
            </a:r>
            <a:r>
              <a:rPr lang="zh-CN" altLang="en-US" sz="3200" dirty="0" smtClean="0">
                <a:solidFill>
                  <a:srgbClr val="00B0F0"/>
                </a:solidFill>
              </a:rPr>
              <a:t>file</a:t>
            </a:r>
            <a:r>
              <a:rPr lang="zh-CN" altLang="en-US" sz="3200" dirty="0" smtClean="0"/>
              <a:t> = new File("a.txt");                         </a:t>
            </a:r>
            <a:endParaRPr lang="en-US" altLang="zh-CN" sz="3200" dirty="0" smtClean="0"/>
          </a:p>
          <a:p>
            <a:r>
              <a:rPr lang="zh-CN" altLang="en-US" sz="3200" dirty="0" smtClean="0">
                <a:solidFill>
                  <a:srgbClr val="00B050"/>
                </a:solidFill>
              </a:rPr>
              <a:t>//</a:t>
            </a:r>
            <a:r>
              <a:rPr lang="zh-CN" altLang="en-US" sz="3200" dirty="0" smtClean="0">
                <a:solidFill>
                  <a:srgbClr val="00B050"/>
                </a:solidFill>
              </a:rPr>
              <a:t>输出的目的地</a:t>
            </a:r>
          </a:p>
          <a:p>
            <a:r>
              <a:rPr lang="zh-CN" altLang="en-US" sz="3200" dirty="0" smtClean="0"/>
              <a:t>此处内容见后页</a:t>
            </a:r>
            <a:endParaRPr lang="en-US" altLang="zh-CN" sz="3200" dirty="0" smtClean="0"/>
          </a:p>
          <a:p>
            <a:r>
              <a:rPr lang="zh-CN" altLang="en-US" sz="3200" dirty="0" smtClean="0"/>
              <a:t>}</a:t>
            </a:r>
          </a:p>
          <a:p>
            <a:r>
              <a:rPr lang="zh-CN" altLang="en-US" sz="3200" dirty="0" smtClean="0"/>
              <a:t>}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846590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63534"/>
            <a:ext cx="9144000" cy="60090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 smtClean="0"/>
              <a:t>try{  </a:t>
            </a:r>
          </a:p>
          <a:p>
            <a:pPr>
              <a:lnSpc>
                <a:spcPct val="80000"/>
              </a:lnSpc>
            </a:pPr>
            <a:r>
              <a:rPr lang="zh-CN" altLang="en-US" sz="2400" dirty="0" smtClean="0"/>
              <a:t>         </a:t>
            </a:r>
            <a:r>
              <a:rPr lang="zh-CN" altLang="en-US" sz="2400" dirty="0" smtClean="0">
                <a:solidFill>
                  <a:srgbClr val="0070C0"/>
                </a:solidFill>
              </a:rPr>
              <a:t>OutputStream</a:t>
            </a:r>
            <a:r>
              <a:rPr lang="zh-CN" altLang="en-US" sz="2400" dirty="0" smtClean="0"/>
              <a:t> </a:t>
            </a:r>
            <a:r>
              <a:rPr lang="zh-CN" altLang="en-US" sz="2400" dirty="0" smtClean="0">
                <a:solidFill>
                  <a:srgbClr val="00B0F0"/>
                </a:solidFill>
              </a:rPr>
              <a:t>out</a:t>
            </a:r>
            <a:r>
              <a:rPr lang="zh-CN" altLang="en-US" sz="2400" dirty="0" smtClean="0"/>
              <a:t>=new FileOutputStream(file);      </a:t>
            </a:r>
            <a:endParaRPr lang="en-US" altLang="zh-CN" sz="2400" dirty="0" smtClean="0"/>
          </a:p>
          <a:p>
            <a:pPr>
              <a:lnSpc>
                <a:spcPct val="80000"/>
              </a:lnSpc>
            </a:pPr>
            <a:r>
              <a:rPr lang="zh-CN" altLang="en-US" sz="2400" dirty="0" smtClean="0">
                <a:solidFill>
                  <a:srgbClr val="00B050"/>
                </a:solidFill>
              </a:rPr>
              <a:t>//指向目的地的输出流</a:t>
            </a:r>
          </a:p>
          <a:p>
            <a:pPr>
              <a:lnSpc>
                <a:spcPct val="80000"/>
              </a:lnSpc>
            </a:pPr>
            <a:r>
              <a:rPr lang="zh-CN" altLang="en-US" sz="2400" dirty="0" smtClean="0"/>
              <a:t>         System.out.println(</a:t>
            </a:r>
            <a:r>
              <a:rPr lang="zh-CN" altLang="en-US" sz="2400" dirty="0" smtClean="0">
                <a:solidFill>
                  <a:srgbClr val="00B0F0"/>
                </a:solidFill>
              </a:rPr>
              <a:t>file</a:t>
            </a:r>
            <a:r>
              <a:rPr lang="zh-CN" altLang="en-US" sz="2400" dirty="0" smtClean="0"/>
              <a:t>.</a:t>
            </a:r>
            <a:r>
              <a:rPr lang="zh-CN" altLang="en-US" sz="2400" dirty="0" smtClean="0">
                <a:solidFill>
                  <a:srgbClr val="7030A0"/>
                </a:solidFill>
              </a:rPr>
              <a:t>getName()</a:t>
            </a:r>
            <a:r>
              <a:rPr lang="zh-CN" altLang="en-US" sz="2400" dirty="0" smtClean="0"/>
              <a:t>+"的大小:"+</a:t>
            </a:r>
            <a:r>
              <a:rPr lang="zh-CN" altLang="en-US" sz="2400" dirty="0" smtClean="0">
                <a:solidFill>
                  <a:srgbClr val="00B0F0"/>
                </a:solidFill>
              </a:rPr>
              <a:t>file</a:t>
            </a:r>
            <a:r>
              <a:rPr lang="zh-CN" altLang="en-US" sz="2400" dirty="0" smtClean="0"/>
              <a:t>.</a:t>
            </a:r>
            <a:r>
              <a:rPr lang="zh-CN" altLang="en-US" sz="2400" dirty="0" smtClean="0">
                <a:solidFill>
                  <a:srgbClr val="7030A0"/>
                </a:solidFill>
              </a:rPr>
              <a:t>length()</a:t>
            </a:r>
            <a:r>
              <a:rPr lang="zh-CN" altLang="en-US" sz="2400" dirty="0" smtClean="0"/>
              <a:t>+"字节");</a:t>
            </a:r>
            <a:endParaRPr lang="en-US" altLang="zh-CN" sz="2400" dirty="0" smtClean="0"/>
          </a:p>
          <a:p>
            <a:pPr>
              <a:lnSpc>
                <a:spcPct val="80000"/>
              </a:lnSpc>
            </a:pPr>
            <a:r>
              <a:rPr lang="zh-CN" altLang="en-US" sz="2400" dirty="0" smtClean="0">
                <a:solidFill>
                  <a:srgbClr val="00B050"/>
                </a:solidFill>
              </a:rPr>
              <a:t>//a.txt的大小:0字节</a:t>
            </a:r>
          </a:p>
          <a:p>
            <a:pPr>
              <a:lnSpc>
                <a:spcPct val="80000"/>
              </a:lnSpc>
            </a:pPr>
            <a:r>
              <a:rPr lang="zh-CN" altLang="en-US" sz="2400" dirty="0" smtClean="0">
                <a:solidFill>
                  <a:srgbClr val="00B0F0"/>
                </a:solidFill>
              </a:rPr>
              <a:t>         out</a:t>
            </a:r>
            <a:r>
              <a:rPr lang="zh-CN" altLang="en-US" sz="2400" dirty="0" smtClean="0"/>
              <a:t>.</a:t>
            </a:r>
            <a:r>
              <a:rPr lang="zh-CN" altLang="en-US" sz="2400" dirty="0" smtClean="0">
                <a:solidFill>
                  <a:srgbClr val="7030A0"/>
                </a:solidFill>
              </a:rPr>
              <a:t>write(a)</a:t>
            </a:r>
            <a:r>
              <a:rPr lang="zh-CN" altLang="en-US" sz="2400" dirty="0" smtClean="0"/>
              <a:t>;                                    </a:t>
            </a:r>
            <a:endParaRPr lang="en-US" altLang="zh-CN" sz="2400" dirty="0" smtClean="0"/>
          </a:p>
          <a:p>
            <a:pPr>
              <a:lnSpc>
                <a:spcPct val="80000"/>
              </a:lnSpc>
            </a:pPr>
            <a:r>
              <a:rPr lang="zh-CN" altLang="en-US" sz="2400" dirty="0" smtClean="0">
                <a:solidFill>
                  <a:srgbClr val="00B050"/>
                </a:solidFill>
              </a:rPr>
              <a:t>//向目的地写数据</a:t>
            </a:r>
          </a:p>
          <a:p>
            <a:pPr>
              <a:lnSpc>
                <a:spcPct val="80000"/>
              </a:lnSpc>
            </a:pPr>
            <a:r>
              <a:rPr lang="zh-CN" altLang="en-US" sz="2400" dirty="0" smtClean="0"/>
              <a:t>         </a:t>
            </a:r>
            <a:r>
              <a:rPr lang="zh-CN" altLang="en-US" sz="2400" dirty="0" smtClean="0">
                <a:solidFill>
                  <a:srgbClr val="00B0F0"/>
                </a:solidFill>
              </a:rPr>
              <a:t>out</a:t>
            </a:r>
            <a:r>
              <a:rPr lang="zh-CN" altLang="en-US" sz="2400" dirty="0" smtClean="0"/>
              <a:t>.</a:t>
            </a:r>
            <a:r>
              <a:rPr lang="zh-CN" altLang="en-US" sz="2400" dirty="0" smtClean="0">
                <a:solidFill>
                  <a:srgbClr val="7030A0"/>
                </a:solidFill>
              </a:rPr>
              <a:t>close()</a:t>
            </a:r>
            <a:r>
              <a:rPr lang="zh-CN" altLang="en-US" sz="2400" dirty="0" smtClean="0"/>
              <a:t>;</a:t>
            </a:r>
          </a:p>
          <a:p>
            <a:pPr>
              <a:lnSpc>
                <a:spcPct val="80000"/>
              </a:lnSpc>
            </a:pPr>
            <a:r>
              <a:rPr lang="zh-CN" altLang="en-US" sz="2400" dirty="0" smtClean="0"/>
              <a:t>         </a:t>
            </a:r>
            <a:r>
              <a:rPr lang="zh-CN" altLang="en-US" sz="2400" dirty="0" smtClean="0">
                <a:solidFill>
                  <a:srgbClr val="00B0F0"/>
                </a:solidFill>
              </a:rPr>
              <a:t>out</a:t>
            </a:r>
            <a:r>
              <a:rPr lang="zh-CN" altLang="en-US" sz="2400" dirty="0" smtClean="0"/>
              <a:t>=new FileOutputStream(</a:t>
            </a:r>
            <a:r>
              <a:rPr lang="zh-CN" altLang="en-US" sz="2400" dirty="0" smtClean="0">
                <a:solidFill>
                  <a:srgbClr val="00B0F0"/>
                </a:solidFill>
              </a:rPr>
              <a:t>file</a:t>
            </a:r>
            <a:r>
              <a:rPr lang="zh-CN" altLang="en-US" sz="2400" dirty="0" smtClean="0"/>
              <a:t>,true);             </a:t>
            </a:r>
            <a:endParaRPr lang="en-US" altLang="zh-CN" sz="2400" dirty="0" smtClean="0"/>
          </a:p>
          <a:p>
            <a:pPr>
              <a:lnSpc>
                <a:spcPct val="80000"/>
              </a:lnSpc>
            </a:pPr>
            <a:r>
              <a:rPr lang="zh-CN" altLang="en-US" sz="2400" dirty="0" smtClean="0">
                <a:solidFill>
                  <a:srgbClr val="00B050"/>
                </a:solidFill>
              </a:rPr>
              <a:t>//准备向文件尾加内容</a:t>
            </a:r>
          </a:p>
          <a:p>
            <a:pPr>
              <a:lnSpc>
                <a:spcPct val="80000"/>
              </a:lnSpc>
            </a:pPr>
            <a:r>
              <a:rPr lang="zh-CN" altLang="en-US" sz="2400" dirty="0" smtClean="0"/>
              <a:t>         System.out.println(</a:t>
            </a:r>
            <a:r>
              <a:rPr lang="zh-CN" altLang="en-US" sz="2400" dirty="0" smtClean="0">
                <a:solidFill>
                  <a:srgbClr val="00B0F0"/>
                </a:solidFill>
              </a:rPr>
              <a:t>file</a:t>
            </a:r>
            <a:r>
              <a:rPr lang="zh-CN" altLang="en-US" sz="2400" dirty="0" smtClean="0"/>
              <a:t>.</a:t>
            </a:r>
            <a:r>
              <a:rPr lang="zh-CN" altLang="en-US" sz="2400" dirty="0" smtClean="0">
                <a:solidFill>
                  <a:srgbClr val="7030A0"/>
                </a:solidFill>
              </a:rPr>
              <a:t>getName()</a:t>
            </a:r>
            <a:r>
              <a:rPr lang="zh-CN" altLang="en-US" sz="2400" dirty="0" smtClean="0"/>
              <a:t>+"的大小:"+</a:t>
            </a:r>
            <a:r>
              <a:rPr lang="zh-CN" altLang="en-US" sz="2400" dirty="0" smtClean="0">
                <a:solidFill>
                  <a:srgbClr val="00B0F0"/>
                </a:solidFill>
              </a:rPr>
              <a:t>file</a:t>
            </a:r>
            <a:r>
              <a:rPr lang="zh-CN" altLang="en-US" sz="2400" dirty="0" smtClean="0"/>
              <a:t>.length()+"字节");</a:t>
            </a:r>
            <a:endParaRPr lang="en-US" altLang="zh-CN" sz="2400" dirty="0" smtClean="0"/>
          </a:p>
          <a:p>
            <a:pPr>
              <a:lnSpc>
                <a:spcPct val="80000"/>
              </a:lnSpc>
            </a:pPr>
            <a:r>
              <a:rPr lang="zh-CN" altLang="en-US" sz="2400" dirty="0" smtClean="0">
                <a:solidFill>
                  <a:srgbClr val="00B050"/>
                </a:solidFill>
              </a:rPr>
              <a:t>///a.txt的大小:8字节</a:t>
            </a:r>
          </a:p>
          <a:p>
            <a:pPr>
              <a:lnSpc>
                <a:spcPct val="80000"/>
              </a:lnSpc>
            </a:pPr>
            <a:r>
              <a:rPr lang="zh-CN" altLang="en-US" sz="2400" dirty="0" smtClean="0"/>
              <a:t>         </a:t>
            </a:r>
            <a:r>
              <a:rPr lang="zh-CN" altLang="en-US" sz="2400" dirty="0" smtClean="0">
                <a:solidFill>
                  <a:srgbClr val="00B0F0"/>
                </a:solidFill>
              </a:rPr>
              <a:t>out</a:t>
            </a:r>
            <a:r>
              <a:rPr lang="zh-CN" altLang="en-US" sz="2400" dirty="0" smtClean="0"/>
              <a:t>.write(b,0,b.length); </a:t>
            </a:r>
          </a:p>
          <a:p>
            <a:pPr>
              <a:lnSpc>
                <a:spcPct val="80000"/>
              </a:lnSpc>
            </a:pPr>
            <a:r>
              <a:rPr lang="zh-CN" altLang="en-US" sz="2400" dirty="0" smtClean="0"/>
              <a:t>         System.out.println(</a:t>
            </a:r>
            <a:r>
              <a:rPr lang="zh-CN" altLang="en-US" sz="2400" dirty="0" smtClean="0">
                <a:solidFill>
                  <a:srgbClr val="00B0F0"/>
                </a:solidFill>
              </a:rPr>
              <a:t>file</a:t>
            </a:r>
            <a:r>
              <a:rPr lang="zh-CN" altLang="en-US" sz="2400" dirty="0" smtClean="0"/>
              <a:t>.getName()+"的大小:"+f</a:t>
            </a:r>
            <a:r>
              <a:rPr lang="zh-CN" altLang="en-US" sz="2400" dirty="0" smtClean="0">
                <a:solidFill>
                  <a:srgbClr val="00B0F0"/>
                </a:solidFill>
              </a:rPr>
              <a:t>ile</a:t>
            </a:r>
            <a:r>
              <a:rPr lang="zh-CN" altLang="en-US" sz="2400" dirty="0" smtClean="0"/>
              <a:t>.length()+"字节");</a:t>
            </a:r>
            <a:endParaRPr lang="en-US" altLang="zh-CN" sz="2400" dirty="0" smtClean="0"/>
          </a:p>
          <a:p>
            <a:pPr>
              <a:lnSpc>
                <a:spcPct val="80000"/>
              </a:lnSpc>
            </a:pPr>
            <a:r>
              <a:rPr lang="zh-CN" altLang="en-US" sz="2400" dirty="0" smtClean="0">
                <a:solidFill>
                  <a:srgbClr val="00B050"/>
                </a:solidFill>
              </a:rPr>
              <a:t>///a.txt的大小:8字节</a:t>
            </a:r>
          </a:p>
          <a:p>
            <a:pPr>
              <a:lnSpc>
                <a:spcPct val="80000"/>
              </a:lnSpc>
            </a:pPr>
            <a:r>
              <a:rPr lang="zh-CN" altLang="en-US" sz="2400" dirty="0" smtClean="0"/>
              <a:t>         </a:t>
            </a:r>
            <a:r>
              <a:rPr lang="zh-CN" altLang="en-US" sz="2400" dirty="0" smtClean="0">
                <a:solidFill>
                  <a:srgbClr val="00B0F0"/>
                </a:solidFill>
              </a:rPr>
              <a:t>out</a:t>
            </a:r>
            <a:r>
              <a:rPr lang="zh-CN" altLang="en-US" sz="2400" dirty="0" smtClean="0"/>
              <a:t>.close();</a:t>
            </a:r>
          </a:p>
          <a:p>
            <a:pPr>
              <a:lnSpc>
                <a:spcPct val="80000"/>
              </a:lnSpc>
            </a:pPr>
            <a:r>
              <a:rPr lang="zh-CN" altLang="en-US" sz="2400" dirty="0" smtClean="0"/>
              <a:t>      }</a:t>
            </a:r>
          </a:p>
          <a:p>
            <a:pPr>
              <a:lnSpc>
                <a:spcPct val="80000"/>
              </a:lnSpc>
            </a:pPr>
            <a:r>
              <a:rPr lang="zh-CN" altLang="en-US" sz="2400" dirty="0" smtClean="0"/>
              <a:t>      catch(IOException e) {</a:t>
            </a:r>
          </a:p>
          <a:p>
            <a:pPr>
              <a:lnSpc>
                <a:spcPct val="80000"/>
              </a:lnSpc>
            </a:pPr>
            <a:r>
              <a:rPr lang="zh-CN" altLang="en-US" sz="2400" dirty="0" smtClean="0"/>
              <a:t>          System.out.println("Error "+e);</a:t>
            </a:r>
          </a:p>
          <a:p>
            <a:pPr>
              <a:lnSpc>
                <a:spcPct val="80000"/>
              </a:lnSpc>
            </a:pPr>
            <a:r>
              <a:rPr lang="zh-CN" altLang="en-US" sz="2400" dirty="0" smtClean="0"/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5544344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39AD-F593-4729-90A7-4F8A3F166D8B}" type="datetime1">
              <a:rPr lang="zh-CN" altLang="en-US"/>
              <a:pPr/>
              <a:t>2016/11/22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  </a:t>
            </a:r>
            <a:fld id="{0131E7EB-820E-49FD-87C3-0E5511A6F21F}" type="slidenum">
              <a:rPr lang="en-US" altLang="zh-CN"/>
              <a:pPr/>
              <a:t>29</a:t>
            </a:fld>
            <a:r>
              <a:rPr lang="en-US" altLang="zh-CN"/>
              <a:t>  </a:t>
            </a:r>
            <a:r>
              <a:rPr lang="zh-CN" altLang="en-US"/>
              <a:t>页</a:t>
            </a:r>
          </a:p>
        </p:txBody>
      </p:sp>
      <p:sp>
        <p:nvSpPr>
          <p:cNvPr id="192515" name="Text Box 3"/>
          <p:cNvSpPr txBox="1">
            <a:spLocks noChangeArrowheads="1"/>
          </p:cNvSpPr>
          <p:nvPr/>
        </p:nvSpPr>
        <p:spPr bwMode="auto">
          <a:xfrm>
            <a:off x="152400" y="838200"/>
            <a:ext cx="8793163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n-US" altLang="zh-CN" sz="3200" b="1" dirty="0"/>
              <a:t> </a:t>
            </a:r>
            <a:r>
              <a:rPr lang="zh-CN" altLang="en-US" sz="3200" b="1" dirty="0">
                <a:latin typeface="宋体" panose="02010600030101010101" pitchFamily="2" charset="-122"/>
              </a:rPr>
              <a:t>1</a:t>
            </a:r>
            <a:r>
              <a:rPr lang="zh-CN" altLang="en-US" sz="3200" b="1" dirty="0"/>
              <a:t>．</a:t>
            </a:r>
            <a:r>
              <a:rPr lang="en-US" altLang="zh-CN" sz="3200" b="1" dirty="0">
                <a:latin typeface="宋体" panose="02010600030101010101" pitchFamily="2" charset="-122"/>
              </a:rPr>
              <a:t>Reader</a:t>
            </a:r>
            <a:r>
              <a:rPr lang="zh-CN" altLang="en-US" sz="3200" b="1" dirty="0"/>
              <a:t>类提供的</a:t>
            </a:r>
            <a:r>
              <a:rPr lang="en-US" altLang="zh-CN" sz="3200" b="1" dirty="0">
                <a:latin typeface="宋体" panose="02010600030101010101" pitchFamily="2" charset="-122"/>
              </a:rPr>
              <a:t>read</a:t>
            </a:r>
            <a:r>
              <a:rPr lang="zh-CN" altLang="en-US" sz="3200" b="1" dirty="0"/>
              <a:t>方法以</a:t>
            </a:r>
            <a:r>
              <a:rPr lang="zh-CN" altLang="en-US" sz="3200" b="1" dirty="0">
                <a:solidFill>
                  <a:srgbClr val="FF0000"/>
                </a:solidFill>
              </a:rPr>
              <a:t>字符</a:t>
            </a:r>
            <a:r>
              <a:rPr lang="zh-CN" altLang="en-US" sz="3200" b="1" dirty="0"/>
              <a:t>为单位顺序地读取源中的数据。</a:t>
            </a:r>
          </a:p>
          <a:p>
            <a:pPr algn="just">
              <a:lnSpc>
                <a:spcPct val="90000"/>
              </a:lnSpc>
            </a:pPr>
            <a:r>
              <a:rPr lang="en-US" altLang="zh-CN" sz="3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3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3200" b="1" dirty="0">
                <a:solidFill>
                  <a:srgbClr val="0000FF"/>
                </a:solidFill>
                <a:latin typeface="Courier New" panose="02070309020205020404" pitchFamily="49" charset="0"/>
              </a:rPr>
              <a:t>read()：</a:t>
            </a:r>
            <a:endParaRPr lang="zh-CN" altLang="en-US" sz="32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sz="3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3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3200" b="1" dirty="0">
                <a:solidFill>
                  <a:srgbClr val="0000FF"/>
                </a:solidFill>
                <a:latin typeface="Courier New" panose="02070309020205020404" pitchFamily="49" charset="0"/>
              </a:rPr>
              <a:t>read(char b</a:t>
            </a:r>
            <a:r>
              <a:rPr lang="en-US" altLang="zh-CN" sz="3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[])：</a:t>
            </a:r>
            <a:endParaRPr lang="zh-CN" altLang="en-US" sz="32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8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8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read(char b[], 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8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off, 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8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len</a:t>
            </a:r>
            <a:r>
              <a:rPr lang="en-US" altLang="zh-CN" sz="28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)：</a:t>
            </a:r>
          </a:p>
          <a:p>
            <a:pPr algn="just">
              <a:lnSpc>
                <a:spcPct val="90000"/>
              </a:lnSpc>
            </a:pPr>
            <a:r>
              <a:rPr lang="en-US" altLang="zh-CN" sz="3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3200" b="1" dirty="0">
                <a:solidFill>
                  <a:srgbClr val="0000FF"/>
                </a:solidFill>
                <a:latin typeface="Courier New" panose="02070309020205020404" pitchFamily="49" charset="0"/>
              </a:rPr>
              <a:t>close():</a:t>
            </a:r>
            <a:endParaRPr lang="zh-CN" altLang="en-US" sz="32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sz="3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long </a:t>
            </a:r>
            <a:r>
              <a:rPr lang="en-US" altLang="zh-CN" sz="3200" b="1" dirty="0">
                <a:solidFill>
                  <a:srgbClr val="0000FF"/>
                </a:solidFill>
                <a:latin typeface="Courier New" panose="02070309020205020404" pitchFamily="49" charset="0"/>
              </a:rPr>
              <a:t>skip(long </a:t>
            </a:r>
            <a:r>
              <a:rPr lang="en-US" altLang="zh-CN" sz="3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numBytes</a:t>
            </a:r>
            <a:r>
              <a:rPr lang="en-US" altLang="zh-CN" sz="3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):</a:t>
            </a:r>
            <a:endParaRPr lang="en-US" altLang="zh-CN" sz="32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sp>
        <p:nvSpPr>
          <p:cNvPr id="19251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52400" y="228600"/>
            <a:ext cx="6781800" cy="609600"/>
          </a:xfrm>
          <a:noFill/>
          <a:ln/>
        </p:spPr>
        <p:txBody>
          <a:bodyPr/>
          <a:lstStyle/>
          <a:p>
            <a:pPr algn="l"/>
            <a:r>
              <a:rPr lang="zh-CN" altLang="en-US" sz="3200" b="1"/>
              <a:t>§10.4 </a:t>
            </a:r>
            <a:r>
              <a:rPr lang="zh-CN" altLang="en-US" sz="3200" b="1">
                <a:latin typeface="宋体" panose="02010600030101010101" pitchFamily="2" charset="-122"/>
              </a:rPr>
              <a:t>文件字符输入、输出流 </a:t>
            </a:r>
          </a:p>
        </p:txBody>
      </p:sp>
    </p:spTree>
    <p:extLst>
      <p:ext uri="{BB962C8B-B14F-4D97-AF65-F5344CB8AC3E}">
        <p14:creationId xmlns:p14="http://schemas.microsoft.com/office/powerpoint/2010/main" val="282375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39AD-F593-4729-90A7-4F8A3F166D8B}" type="datetime1">
              <a:rPr lang="zh-CN" altLang="en-US"/>
              <a:pPr/>
              <a:t>2016/11/22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  </a:t>
            </a:r>
            <a:fld id="{94F0D8C2-935A-4FC1-B6AB-60DA88D79926}" type="slidenum">
              <a:rPr lang="en-US" altLang="zh-CN"/>
              <a:pPr/>
              <a:t>3</a:t>
            </a:fld>
            <a:r>
              <a:rPr lang="en-US" altLang="zh-CN"/>
              <a:t>  </a:t>
            </a:r>
            <a:r>
              <a:rPr lang="zh-CN" altLang="en-US"/>
              <a:t>页</a:t>
            </a:r>
          </a:p>
        </p:txBody>
      </p:sp>
      <p:sp>
        <p:nvSpPr>
          <p:cNvPr id="171010" name="Rectangle 2"/>
          <p:cNvSpPr>
            <a:spLocks noChangeArrowheads="1"/>
          </p:cNvSpPr>
          <p:nvPr/>
        </p:nvSpPr>
        <p:spPr bwMode="auto">
          <a:xfrm>
            <a:off x="228600" y="1406934"/>
            <a:ext cx="8491654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 indent="476250">
              <a:tabLst>
                <a:tab pos="2921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66750">
              <a:tabLst>
                <a:tab pos="2921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2921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2921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2921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921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921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921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921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t"/>
            <a:r>
              <a:rPr lang="zh-CN" altLang="en-US" sz="3200" b="1" dirty="0">
                <a:latin typeface="Tahoma" panose="020B0604030504040204" pitchFamily="34" charset="0"/>
              </a:rPr>
              <a:t>输入、输出流提供一条通道程序，可以使用这条通道读取源中的数据或把数据传送到目的地</a:t>
            </a:r>
            <a:r>
              <a:rPr lang="zh-CN" altLang="en-US" sz="3200" b="1" dirty="0" smtClean="0">
                <a:latin typeface="Tahoma" panose="020B0604030504040204" pitchFamily="34" charset="0"/>
              </a:rPr>
              <a:t>。</a:t>
            </a:r>
            <a:endParaRPr lang="en-US" altLang="zh-CN" sz="3200" b="1" dirty="0" smtClean="0">
              <a:latin typeface="Tahoma" panose="020B0604030504040204" pitchFamily="34" charset="0"/>
            </a:endParaRPr>
          </a:p>
          <a:p>
            <a:pPr algn="just" fontAlgn="t"/>
            <a:r>
              <a:rPr lang="zh-CN" altLang="en-US" sz="3200" b="1" dirty="0" smtClean="0">
                <a:latin typeface="Tahoma" panose="020B0604030504040204" pitchFamily="34" charset="0"/>
              </a:rPr>
              <a:t>把</a:t>
            </a:r>
            <a:r>
              <a:rPr lang="zh-CN" altLang="en-US" sz="3200" b="1" dirty="0">
                <a:latin typeface="Tahoma" panose="020B0604030504040204" pitchFamily="34" charset="0"/>
              </a:rPr>
              <a:t>输入流的指向称作源，程序从指向源的输入流中读取源中的数据</a:t>
            </a:r>
            <a:r>
              <a:rPr lang="zh-CN" altLang="en-US" sz="3200" b="1" dirty="0" smtClean="0">
                <a:latin typeface="Tahoma" panose="020B0604030504040204" pitchFamily="34" charset="0"/>
              </a:rPr>
              <a:t>；</a:t>
            </a:r>
            <a:endParaRPr lang="en-US" altLang="zh-CN" sz="3200" b="1" dirty="0" smtClean="0">
              <a:latin typeface="Tahoma" panose="020B0604030504040204" pitchFamily="34" charset="0"/>
            </a:endParaRPr>
          </a:p>
          <a:p>
            <a:pPr algn="just" fontAlgn="t"/>
            <a:r>
              <a:rPr lang="zh-CN" altLang="en-US" sz="3200" b="1" dirty="0" smtClean="0">
                <a:latin typeface="Tahoma" panose="020B0604030504040204" pitchFamily="34" charset="0"/>
              </a:rPr>
              <a:t>而</a:t>
            </a:r>
            <a:r>
              <a:rPr lang="zh-CN" altLang="en-US" sz="3200" b="1" dirty="0">
                <a:latin typeface="Tahoma" panose="020B0604030504040204" pitchFamily="34" charset="0"/>
              </a:rPr>
              <a:t>输出流的指向是数据要去的一个目的地，程序通过向输出流中写入数据把数据传送到目的地。 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4343400" cy="685800"/>
          </a:xfrm>
        </p:spPr>
        <p:txBody>
          <a:bodyPr>
            <a:normAutofit fontScale="90000"/>
          </a:bodyPr>
          <a:lstStyle/>
          <a:p>
            <a:r>
              <a:rPr lang="zh-CN" altLang="en-US" sz="4400" b="1">
                <a:solidFill>
                  <a:schemeClr val="tx1"/>
                </a:solidFill>
                <a:latin typeface="宋体" panose="02010600030101010101" pitchFamily="2" charset="-122"/>
              </a:rPr>
              <a:t>概述</a:t>
            </a:r>
          </a:p>
        </p:txBody>
      </p:sp>
    </p:spTree>
    <p:extLst>
      <p:ext uri="{BB962C8B-B14F-4D97-AF65-F5344CB8AC3E}">
        <p14:creationId xmlns:p14="http://schemas.microsoft.com/office/powerpoint/2010/main" val="330784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44966" y="5734592"/>
            <a:ext cx="879281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</a:rPr>
              <a:t>   </a:t>
            </a:r>
            <a:r>
              <a:rPr lang="zh-CN" altLang="en-US" sz="3200" b="1" dirty="0">
                <a:latin typeface="宋体" panose="02010600030101010101" pitchFamily="2" charset="-122"/>
                <a:hlinkClick r:id="rId2"/>
              </a:rPr>
              <a:t>例子6</a:t>
            </a:r>
            <a:r>
              <a:rPr lang="zh-CN" altLang="en-US" sz="3200" b="1" dirty="0">
                <a:latin typeface="宋体" panose="02010600030101010101" pitchFamily="2" charset="-122"/>
              </a:rPr>
              <a:t>   </a:t>
            </a:r>
            <a:r>
              <a:rPr lang="zh-CN" altLang="en-US" sz="3200" dirty="0">
                <a:latin typeface="宋体" panose="02010600030101010101" pitchFamily="2" charset="-122"/>
              </a:rPr>
              <a:t>使用文件字符输入、输出流将文件</a:t>
            </a:r>
            <a:r>
              <a:rPr lang="en-US" altLang="zh-CN" sz="3200" dirty="0"/>
              <a:t>a.txt</a:t>
            </a:r>
            <a:r>
              <a:rPr lang="zh-CN" altLang="en-US" sz="3200" dirty="0">
                <a:latin typeface="宋体" panose="02010600030101010101" pitchFamily="2" charset="-122"/>
              </a:rPr>
              <a:t>的内容尾加到文件</a:t>
            </a:r>
            <a:r>
              <a:rPr lang="en-US" altLang="zh-CN" sz="3200" dirty="0"/>
              <a:t>b.txt</a:t>
            </a:r>
            <a:r>
              <a:rPr lang="zh-CN" altLang="en-US" sz="3200" dirty="0">
                <a:latin typeface="宋体" panose="02010600030101010101" pitchFamily="2" charset="-122"/>
              </a:rPr>
              <a:t>中。</a:t>
            </a:r>
            <a:r>
              <a:rPr lang="zh-CN" altLang="en-US" sz="3200" dirty="0"/>
              <a:t> </a:t>
            </a:r>
          </a:p>
        </p:txBody>
      </p:sp>
      <p:sp>
        <p:nvSpPr>
          <p:cNvPr id="5" name="矩形 4"/>
          <p:cNvSpPr/>
          <p:nvPr/>
        </p:nvSpPr>
        <p:spPr>
          <a:xfrm>
            <a:off x="295429" y="238647"/>
            <a:ext cx="8642350" cy="4972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zh-CN" altLang="en-US" sz="3200" b="1" dirty="0" smtClean="0">
                <a:latin typeface="宋体" panose="02010600030101010101" pitchFamily="2" charset="-122"/>
              </a:rPr>
              <a:t>2</a:t>
            </a:r>
            <a:r>
              <a:rPr lang="zh-CN" altLang="en-US" sz="3200" b="1" dirty="0" smtClean="0"/>
              <a:t>．</a:t>
            </a:r>
            <a:r>
              <a:rPr lang="en-US" altLang="zh-CN" sz="3200" b="1" dirty="0" smtClean="0"/>
              <a:t> </a:t>
            </a:r>
            <a:r>
              <a:rPr lang="en-US" altLang="zh-CN" sz="3200" b="1" dirty="0" smtClean="0">
                <a:latin typeface="宋体" panose="02010600030101010101" pitchFamily="2" charset="-122"/>
              </a:rPr>
              <a:t>Writer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流以</a:t>
            </a:r>
            <a:r>
              <a:rPr lang="zh-CN" altLang="en-US" sz="32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字符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为单位顺序地写文件，每次调用</a:t>
            </a:r>
            <a:r>
              <a:rPr lang="en-US" altLang="zh-CN" sz="3200" b="1" dirty="0" smtClean="0">
                <a:solidFill>
                  <a:srgbClr val="7030A0"/>
                </a:solidFill>
                <a:latin typeface="宋体" panose="02010600030101010101" pitchFamily="2" charset="-122"/>
              </a:rPr>
              <a:t>write</a:t>
            </a:r>
            <a:r>
              <a:rPr lang="zh-CN" altLang="en-US" sz="3200" b="1" dirty="0" smtClean="0">
                <a:solidFill>
                  <a:srgbClr val="7030A0"/>
                </a:solidFill>
                <a:latin typeface="宋体" panose="02010600030101010101" pitchFamily="2" charset="-122"/>
              </a:rPr>
              <a:t>方法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就顺序地向目的地写入内容。 </a:t>
            </a:r>
            <a:r>
              <a:rPr lang="en-US" altLang="zh-CN" sz="3200" b="1" dirty="0" smtClean="0"/>
              <a:t>Writer</a:t>
            </a:r>
            <a:r>
              <a:rPr lang="zh-CN" altLang="en-US" sz="3200" b="1" dirty="0" smtClean="0"/>
              <a:t>类有如下常用的方法。</a:t>
            </a:r>
            <a:endParaRPr lang="zh-CN" altLang="en-US" sz="3200" b="1" dirty="0" smtClean="0">
              <a:latin typeface="宋体" panose="02010600030101010101" pitchFamily="2" charset="-122"/>
            </a:endParaRPr>
          </a:p>
          <a:p>
            <a:pPr algn="just">
              <a:lnSpc>
                <a:spcPct val="90000"/>
              </a:lnSpc>
            </a:pPr>
            <a:r>
              <a:rPr lang="zh-CN" altLang="en-US" sz="3200" b="1" dirty="0" smtClean="0"/>
              <a:t>   </a:t>
            </a:r>
            <a:r>
              <a:rPr lang="en-US" altLang="zh-CN" sz="3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void write(</a:t>
            </a:r>
            <a:r>
              <a:rPr lang="en-US" altLang="zh-CN" sz="3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3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n)</a:t>
            </a:r>
            <a:r>
              <a:rPr lang="en-US" altLang="zh-CN" sz="3200" b="1" dirty="0" smtClean="0">
                <a:solidFill>
                  <a:srgbClr val="0000FF"/>
                </a:solidFill>
              </a:rPr>
              <a:t>:</a:t>
            </a:r>
            <a:r>
              <a:rPr lang="en-US" altLang="zh-CN" sz="3200" b="1" dirty="0" smtClean="0"/>
              <a:t>  </a:t>
            </a:r>
            <a:r>
              <a:rPr lang="zh-CN" altLang="en-US" sz="3200" dirty="0" smtClean="0"/>
              <a:t>向输出流写入</a:t>
            </a:r>
            <a:r>
              <a:rPr lang="zh-CN" altLang="en-US" sz="3200" dirty="0" smtClean="0">
                <a:solidFill>
                  <a:srgbClr val="FF0000"/>
                </a:solidFill>
              </a:rPr>
              <a:t>一个字符。</a:t>
            </a:r>
          </a:p>
          <a:p>
            <a:pPr algn="just">
              <a:lnSpc>
                <a:spcPct val="90000"/>
              </a:lnSpc>
            </a:pPr>
            <a:r>
              <a:rPr lang="zh-CN" altLang="en-US" sz="3200" b="1" dirty="0" smtClean="0"/>
              <a:t>   </a:t>
            </a:r>
            <a:r>
              <a:rPr lang="en-US" altLang="zh-CN" sz="3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void write(byte b[]):</a:t>
            </a:r>
            <a:r>
              <a:rPr lang="en-US" altLang="zh-CN" sz="3200" b="1" dirty="0" smtClean="0"/>
              <a:t>  </a:t>
            </a:r>
            <a:r>
              <a:rPr lang="zh-CN" altLang="en-US" sz="3200" dirty="0" smtClean="0"/>
              <a:t>向输出流写入一个</a:t>
            </a:r>
            <a:r>
              <a:rPr lang="zh-CN" altLang="en-US" sz="3200" dirty="0" smtClean="0">
                <a:solidFill>
                  <a:srgbClr val="FF0000"/>
                </a:solidFill>
              </a:rPr>
              <a:t>字符数组</a:t>
            </a:r>
            <a:r>
              <a:rPr lang="zh-CN" altLang="en-US" sz="3200" dirty="0" smtClean="0"/>
              <a:t>。</a:t>
            </a:r>
          </a:p>
          <a:p>
            <a:pPr algn="just">
              <a:lnSpc>
                <a:spcPct val="90000"/>
              </a:lnSpc>
            </a:pPr>
            <a:r>
              <a:rPr lang="zh-CN" altLang="en-US" sz="3200" b="1" dirty="0" smtClean="0"/>
              <a:t>   </a:t>
            </a:r>
            <a:r>
              <a:rPr lang="en-US" altLang="zh-CN" sz="3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void write(byte b[],</a:t>
            </a:r>
            <a:r>
              <a:rPr lang="en-US" altLang="zh-CN" sz="3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3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3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off,int</a:t>
            </a:r>
            <a:r>
              <a:rPr lang="en-US" altLang="zh-CN" sz="3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length)</a:t>
            </a:r>
            <a:r>
              <a:rPr lang="en-US" altLang="zh-CN" sz="3200" b="1" dirty="0" smtClean="0">
                <a:latin typeface="Courier New" panose="02070309020205020404" pitchFamily="49" charset="0"/>
              </a:rPr>
              <a:t>:</a:t>
            </a:r>
            <a:r>
              <a:rPr lang="en-US" altLang="zh-CN" sz="3200" b="1" dirty="0" smtClean="0"/>
              <a:t>  </a:t>
            </a:r>
            <a:r>
              <a:rPr lang="zh-CN" altLang="en-US" sz="3200" dirty="0" smtClean="0"/>
              <a:t>从给定字符数组中起始于</a:t>
            </a:r>
            <a:r>
              <a:rPr lang="zh-CN" altLang="en-US" sz="3200" dirty="0" smtClean="0">
                <a:solidFill>
                  <a:srgbClr val="FF0000"/>
                </a:solidFill>
              </a:rPr>
              <a:t>偏移量</a:t>
            </a:r>
            <a:r>
              <a:rPr lang="en-US" altLang="zh-CN" sz="3200" dirty="0" smtClean="0">
                <a:solidFill>
                  <a:srgbClr val="FF0000"/>
                </a:solidFill>
              </a:rPr>
              <a:t>off</a:t>
            </a:r>
            <a:r>
              <a:rPr lang="zh-CN" altLang="en-US" sz="3200" dirty="0" smtClean="0">
                <a:solidFill>
                  <a:srgbClr val="FF0000"/>
                </a:solidFill>
              </a:rPr>
              <a:t>处取</a:t>
            </a:r>
            <a:r>
              <a:rPr lang="en-US" altLang="zh-CN" sz="3200" dirty="0" err="1" smtClean="0">
                <a:solidFill>
                  <a:srgbClr val="FF0000"/>
                </a:solidFill>
              </a:rPr>
              <a:t>len</a:t>
            </a:r>
            <a:r>
              <a:rPr lang="zh-CN" altLang="en-US" sz="3200" dirty="0" smtClean="0">
                <a:solidFill>
                  <a:srgbClr val="FF0000"/>
                </a:solidFill>
              </a:rPr>
              <a:t>个字符</a:t>
            </a:r>
            <a:r>
              <a:rPr lang="zh-CN" altLang="en-US" sz="3200" dirty="0" smtClean="0"/>
              <a:t>写到输出流。</a:t>
            </a:r>
          </a:p>
          <a:p>
            <a:pPr algn="just">
              <a:lnSpc>
                <a:spcPct val="90000"/>
              </a:lnSpc>
            </a:pPr>
            <a:r>
              <a:rPr lang="zh-CN" altLang="en-US" sz="3200" b="1" dirty="0" smtClean="0"/>
              <a:t>    </a:t>
            </a:r>
            <a:r>
              <a:rPr lang="en-US" altLang="zh-CN" sz="3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void close():</a:t>
            </a:r>
            <a:r>
              <a:rPr lang="en-US" altLang="zh-CN" sz="3200" b="1" dirty="0" smtClean="0"/>
              <a:t>  </a:t>
            </a:r>
            <a:r>
              <a:rPr lang="zh-CN" altLang="en-US" sz="3200" dirty="0" smtClean="0">
                <a:solidFill>
                  <a:srgbClr val="FF0000"/>
                </a:solidFill>
              </a:rPr>
              <a:t>关闭</a:t>
            </a:r>
            <a:r>
              <a:rPr lang="zh-CN" altLang="en-US" sz="3200" dirty="0" smtClean="0"/>
              <a:t>输出流。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445214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8059" y="680412"/>
            <a:ext cx="897673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/>
              <a:t>import java.io.*;</a:t>
            </a:r>
          </a:p>
          <a:p>
            <a:r>
              <a:rPr lang="zh-CN" altLang="en-US" sz="3200" dirty="0" smtClean="0"/>
              <a:t>public class Example10_6 {</a:t>
            </a:r>
          </a:p>
          <a:p>
            <a:r>
              <a:rPr lang="zh-CN" altLang="en-US" sz="3200" dirty="0" smtClean="0"/>
              <a:t>   public static void main(String args[]) {</a:t>
            </a:r>
          </a:p>
          <a:p>
            <a:r>
              <a:rPr lang="zh-CN" altLang="en-US" sz="3200" dirty="0" smtClean="0"/>
              <a:t>      </a:t>
            </a:r>
            <a:r>
              <a:rPr lang="zh-CN" altLang="en-US" sz="3200" dirty="0" smtClean="0">
                <a:solidFill>
                  <a:srgbClr val="0070C0"/>
                </a:solidFill>
              </a:rPr>
              <a:t>File</a:t>
            </a:r>
            <a:r>
              <a:rPr lang="zh-CN" altLang="en-US" sz="3200" dirty="0" smtClean="0"/>
              <a:t> </a:t>
            </a:r>
            <a:r>
              <a:rPr lang="zh-CN" altLang="en-US" sz="3200" dirty="0" smtClean="0">
                <a:solidFill>
                  <a:srgbClr val="00B0F0"/>
                </a:solidFill>
              </a:rPr>
              <a:t>sourceFile</a:t>
            </a:r>
            <a:r>
              <a:rPr lang="zh-CN" altLang="en-US" sz="3200" dirty="0" smtClean="0"/>
              <a:t> = new File("a.txt");  //读取的文件</a:t>
            </a:r>
          </a:p>
          <a:p>
            <a:r>
              <a:rPr lang="zh-CN" altLang="en-US" sz="3200" dirty="0" smtClean="0"/>
              <a:t>      </a:t>
            </a:r>
            <a:r>
              <a:rPr lang="zh-CN" altLang="en-US" sz="3200" dirty="0" smtClean="0">
                <a:solidFill>
                  <a:srgbClr val="0070C0"/>
                </a:solidFill>
              </a:rPr>
              <a:t>File</a:t>
            </a:r>
            <a:r>
              <a:rPr lang="zh-CN" altLang="en-US" sz="3200" dirty="0" smtClean="0"/>
              <a:t> </a:t>
            </a:r>
            <a:r>
              <a:rPr lang="zh-CN" altLang="en-US" sz="3200" dirty="0" smtClean="0">
                <a:solidFill>
                  <a:srgbClr val="00B0F0"/>
                </a:solidFill>
              </a:rPr>
              <a:t>targetFile</a:t>
            </a:r>
            <a:r>
              <a:rPr lang="zh-CN" altLang="en-US" sz="3200" dirty="0" smtClean="0"/>
              <a:t> = new File("b.txt");  //写入的文件</a:t>
            </a:r>
          </a:p>
          <a:p>
            <a:r>
              <a:rPr lang="zh-CN" altLang="en-US" sz="3200" dirty="0" smtClean="0"/>
              <a:t>      char c[] =new char[19];               //char型数组 </a:t>
            </a:r>
            <a:endParaRPr lang="en-US" altLang="zh-CN" sz="3200" dirty="0" smtClean="0"/>
          </a:p>
          <a:p>
            <a:r>
              <a:rPr lang="zh-CN" altLang="en-US" sz="3200" dirty="0" smtClean="0"/>
              <a:t>此处内容见后页</a:t>
            </a:r>
          </a:p>
          <a:p>
            <a:r>
              <a:rPr lang="zh-CN" altLang="en-US" sz="3200" dirty="0" smtClean="0"/>
              <a:t>}</a:t>
            </a:r>
          </a:p>
          <a:p>
            <a:r>
              <a:rPr lang="zh-CN" altLang="en-US" sz="3200" dirty="0" smtClean="0"/>
              <a:t>}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843265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0722" y="96326"/>
            <a:ext cx="865334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 try{  </a:t>
            </a:r>
          </a:p>
          <a:p>
            <a:r>
              <a:rPr lang="zh-CN" altLang="en-US" sz="2800" dirty="0" smtClean="0"/>
              <a:t>         </a:t>
            </a:r>
            <a:r>
              <a:rPr lang="zh-CN" altLang="en-US" sz="2800" dirty="0" smtClean="0">
                <a:solidFill>
                  <a:srgbClr val="0070C0"/>
                </a:solidFill>
              </a:rPr>
              <a:t>Writer</a:t>
            </a:r>
            <a:r>
              <a:rPr lang="zh-CN" altLang="en-US" sz="2800" dirty="0" smtClean="0"/>
              <a:t> </a:t>
            </a:r>
            <a:r>
              <a:rPr lang="zh-CN" altLang="en-US" sz="2800" dirty="0" smtClean="0">
                <a:solidFill>
                  <a:srgbClr val="00B0F0"/>
                </a:solidFill>
              </a:rPr>
              <a:t>out</a:t>
            </a:r>
            <a:r>
              <a:rPr lang="zh-CN" altLang="en-US" sz="2800" dirty="0" smtClean="0"/>
              <a:t> = new FileWriter(targetFile,true); </a:t>
            </a:r>
            <a:endParaRPr lang="en-US" altLang="zh-CN" sz="2800" dirty="0" smtClean="0"/>
          </a:p>
          <a:p>
            <a:r>
              <a:rPr lang="zh-CN" altLang="en-US" sz="2800" dirty="0" smtClean="0"/>
              <a:t>//指向目的地的输出流</a:t>
            </a:r>
          </a:p>
          <a:p>
            <a:r>
              <a:rPr lang="zh-CN" altLang="en-US" sz="2800" dirty="0" smtClean="0"/>
              <a:t>         </a:t>
            </a:r>
            <a:r>
              <a:rPr lang="zh-CN" altLang="en-US" sz="2800" dirty="0" smtClean="0">
                <a:solidFill>
                  <a:srgbClr val="0070C0"/>
                </a:solidFill>
              </a:rPr>
              <a:t>Reader</a:t>
            </a:r>
            <a:r>
              <a:rPr lang="zh-CN" altLang="en-US" sz="2800" dirty="0" smtClean="0"/>
              <a:t> </a:t>
            </a:r>
            <a:r>
              <a:rPr lang="zh-CN" altLang="en-US" sz="2800" dirty="0" smtClean="0">
                <a:solidFill>
                  <a:srgbClr val="00B0F0"/>
                </a:solidFill>
              </a:rPr>
              <a:t>in</a:t>
            </a:r>
            <a:r>
              <a:rPr lang="zh-CN" altLang="en-US" sz="2800" dirty="0" smtClean="0"/>
              <a:t>  = new FileReader(sourceFile);  </a:t>
            </a:r>
            <a:endParaRPr lang="en-US" altLang="zh-CN" sz="2800" dirty="0" smtClean="0"/>
          </a:p>
          <a:p>
            <a:r>
              <a:rPr lang="zh-CN" altLang="en-US" sz="2800" dirty="0" smtClean="0"/>
              <a:t> //指向源的输入流  </a:t>
            </a:r>
          </a:p>
          <a:p>
            <a:r>
              <a:rPr lang="zh-CN" altLang="en-US" sz="2800" dirty="0" smtClean="0"/>
              <a:t>         int n = -1;</a:t>
            </a:r>
          </a:p>
          <a:p>
            <a:r>
              <a:rPr lang="zh-CN" altLang="en-US" sz="2800" dirty="0" smtClean="0"/>
              <a:t>         while((n=in.read(c))!=-1) {</a:t>
            </a:r>
          </a:p>
          <a:p>
            <a:r>
              <a:rPr lang="zh-CN" altLang="en-US" sz="2800" dirty="0" smtClean="0"/>
              <a:t>             out.write(c,0,n);</a:t>
            </a:r>
          </a:p>
          <a:p>
            <a:r>
              <a:rPr lang="zh-CN" altLang="en-US" sz="2800" dirty="0" smtClean="0"/>
              <a:t>         }</a:t>
            </a:r>
          </a:p>
          <a:p>
            <a:r>
              <a:rPr lang="zh-CN" altLang="en-US" sz="2800" dirty="0" smtClean="0"/>
              <a:t>         out.flush();</a:t>
            </a:r>
          </a:p>
          <a:p>
            <a:r>
              <a:rPr lang="zh-CN" altLang="en-US" sz="2800" dirty="0" smtClean="0"/>
              <a:t>         out.close();</a:t>
            </a:r>
          </a:p>
          <a:p>
            <a:r>
              <a:rPr lang="zh-CN" altLang="en-US" sz="2800" dirty="0" smtClean="0"/>
              <a:t>      }</a:t>
            </a:r>
          </a:p>
          <a:p>
            <a:r>
              <a:rPr lang="zh-CN" altLang="en-US" sz="2800" dirty="0" smtClean="0"/>
              <a:t>      catch(IOException e) {</a:t>
            </a:r>
          </a:p>
          <a:p>
            <a:r>
              <a:rPr lang="zh-CN" altLang="en-US" sz="2800" dirty="0" smtClean="0"/>
              <a:t>          System.out.println("Error "+e);</a:t>
            </a:r>
          </a:p>
          <a:p>
            <a:r>
              <a:rPr lang="zh-CN" altLang="en-US" sz="2800" dirty="0" smtClean="0"/>
              <a:t>      }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524596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39AD-F593-4729-90A7-4F8A3F166D8B}" type="datetime1">
              <a:rPr lang="zh-CN" altLang="en-US"/>
              <a:pPr/>
              <a:t>2016/11/22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  </a:t>
            </a:r>
            <a:fld id="{D6C9EAD8-9964-46B2-AA4D-67A0053AC325}" type="slidenum">
              <a:rPr lang="en-US" altLang="zh-CN"/>
              <a:pPr/>
              <a:t>33</a:t>
            </a:fld>
            <a:r>
              <a:rPr lang="en-US" altLang="zh-CN"/>
              <a:t>  </a:t>
            </a:r>
            <a:r>
              <a:rPr lang="zh-CN" altLang="en-US"/>
              <a:t>页</a:t>
            </a:r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228600"/>
            <a:ext cx="6781800" cy="609600"/>
          </a:xfrm>
        </p:spPr>
        <p:txBody>
          <a:bodyPr/>
          <a:lstStyle/>
          <a:p>
            <a:pPr algn="l"/>
            <a:r>
              <a:rPr lang="zh-CN" altLang="en-US" sz="3200" b="1"/>
              <a:t>§10.5     </a:t>
            </a:r>
            <a:r>
              <a:rPr lang="zh-CN" altLang="en-US" sz="3200" b="1">
                <a:latin typeface="宋体" panose="02010600030101010101" pitchFamily="2" charset="-122"/>
              </a:rPr>
              <a:t>缓冲流 </a:t>
            </a:r>
          </a:p>
        </p:txBody>
      </p:sp>
      <p:sp>
        <p:nvSpPr>
          <p:cNvPr id="182275" name="Text Box 3"/>
          <p:cNvSpPr txBox="1">
            <a:spLocks noChangeArrowheads="1"/>
          </p:cNvSpPr>
          <p:nvPr/>
        </p:nvSpPr>
        <p:spPr bwMode="auto">
          <a:xfrm>
            <a:off x="168275" y="1082675"/>
            <a:ext cx="8793163" cy="521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/>
              <a:t>      </a:t>
            </a:r>
            <a:r>
              <a:rPr lang="zh-CN" altLang="en-US" sz="2800" b="1" dirty="0">
                <a:latin typeface="宋体" panose="02010600030101010101" pitchFamily="2" charset="-122"/>
              </a:rPr>
              <a:t>1</a:t>
            </a:r>
            <a:r>
              <a:rPr lang="zh-CN" altLang="en-US" sz="2800" b="1" dirty="0"/>
              <a:t>．</a:t>
            </a:r>
            <a:r>
              <a:rPr lang="en-US" altLang="zh-CN" sz="2800" b="1" dirty="0" err="1">
                <a:latin typeface="宋体" panose="02010600030101010101" pitchFamily="2" charset="-122"/>
              </a:rPr>
              <a:t>BufferedReader</a:t>
            </a:r>
            <a:r>
              <a:rPr lang="zh-CN" altLang="en-US" sz="2800" b="1" dirty="0">
                <a:latin typeface="宋体" panose="02010600030101010101" pitchFamily="2" charset="-122"/>
              </a:rPr>
              <a:t>和</a:t>
            </a:r>
            <a:r>
              <a:rPr lang="en-US" altLang="zh-CN" sz="2800" b="1" dirty="0" err="1">
                <a:latin typeface="宋体" panose="02010600030101010101" pitchFamily="2" charset="-122"/>
              </a:rPr>
              <a:t>BufferedWriter</a:t>
            </a:r>
            <a:r>
              <a:rPr lang="zh-CN" altLang="en-US" sz="2800" b="1" dirty="0">
                <a:latin typeface="宋体" panose="02010600030101010101" pitchFamily="2" charset="-122"/>
              </a:rPr>
              <a:t>类创建的对象称作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缓冲输入、输出流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。</a:t>
            </a:r>
            <a:endParaRPr lang="en-US" altLang="zh-CN" sz="2800" b="1" dirty="0" smtClean="0">
              <a:latin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b="1" dirty="0" smtClean="0">
                <a:latin typeface="宋体" panose="02010600030101010101" pitchFamily="2" charset="-122"/>
              </a:rPr>
              <a:t>二者</a:t>
            </a:r>
            <a:r>
              <a:rPr lang="zh-CN" altLang="en-US" sz="2800" b="1" dirty="0">
                <a:latin typeface="宋体" panose="02010600030101010101" pitchFamily="2" charset="-122"/>
              </a:rPr>
              <a:t>的源和目的地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必须是字符</a:t>
            </a:r>
            <a:r>
              <a:rPr lang="zh-CN" altLang="en-US" sz="2800" b="1" dirty="0">
                <a:latin typeface="宋体" panose="02010600030101010101" pitchFamily="2" charset="-122"/>
              </a:rPr>
              <a:t>输入流和字符输出流。  </a:t>
            </a:r>
          </a:p>
          <a:p>
            <a:pPr algn="just">
              <a:lnSpc>
                <a:spcPct val="150000"/>
              </a:lnSpc>
            </a:pPr>
            <a:r>
              <a:rPr lang="zh-CN" altLang="en-US" sz="2800" b="1" dirty="0"/>
              <a:t>   构造方法：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     </a:t>
            </a:r>
            <a:r>
              <a:rPr lang="en-US" altLang="zh-CN" sz="3200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BufferedReader</a:t>
            </a:r>
            <a:r>
              <a:rPr lang="en-US" altLang="zh-CN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(Reader in); </a:t>
            </a:r>
          </a:p>
          <a:p>
            <a:pPr algn="just">
              <a:lnSpc>
                <a:spcPct val="150000"/>
              </a:lnSpc>
            </a:pPr>
            <a:r>
              <a:rPr lang="en-US" altLang="zh-CN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     </a:t>
            </a:r>
            <a:r>
              <a:rPr lang="en-US" altLang="zh-CN" sz="3200" b="1" dirty="0" err="1" smtClean="0">
                <a:solidFill>
                  <a:srgbClr val="0000FF"/>
                </a:solidFill>
                <a:latin typeface="宋体" panose="02010600030101010101" pitchFamily="2" charset="-122"/>
              </a:rPr>
              <a:t>BufferedWriter</a:t>
            </a:r>
            <a:r>
              <a:rPr lang="en-US" altLang="zh-CN" sz="32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(Writer out); </a:t>
            </a:r>
          </a:p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   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endParaRPr lang="zh-CN" altLang="en-US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189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0722" y="304332"/>
            <a:ext cx="8675649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zh-CN" altLang="en-US" sz="3200" b="1" dirty="0" smtClean="0">
                <a:latin typeface="宋体" panose="02010600030101010101" pitchFamily="2" charset="-122"/>
              </a:rPr>
              <a:t>2.</a:t>
            </a:r>
            <a:r>
              <a:rPr lang="en-US" altLang="zh-CN" sz="3200" b="1" dirty="0" err="1" smtClean="0">
                <a:latin typeface="宋体" panose="02010600030101010101" pitchFamily="2" charset="-122"/>
              </a:rPr>
              <a:t>BufferedReader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和</a:t>
            </a:r>
            <a:r>
              <a:rPr lang="en-US" altLang="zh-CN" sz="3200" b="1" dirty="0" err="1" smtClean="0">
                <a:latin typeface="宋体" panose="02010600030101010101" pitchFamily="2" charset="-122"/>
              </a:rPr>
              <a:t>BufferedWriter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类</a:t>
            </a:r>
            <a:r>
              <a:rPr lang="zh-CN" altLang="en-US" sz="32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读写文件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的方法</a:t>
            </a:r>
            <a:r>
              <a:rPr lang="zh-CN" altLang="en-US" sz="3200" b="1" dirty="0" smtClean="0">
                <a:solidFill>
                  <a:srgbClr val="FF33CC"/>
                </a:solidFill>
                <a:latin typeface="宋体" panose="02010600030101010101" pitchFamily="2" charset="-122"/>
              </a:rPr>
              <a:t>：</a:t>
            </a:r>
          </a:p>
          <a:p>
            <a:pPr algn="just">
              <a:lnSpc>
                <a:spcPct val="90000"/>
              </a:lnSpc>
            </a:pPr>
            <a:r>
              <a:rPr lang="en-US" altLang="zh-CN" sz="32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     </a:t>
            </a:r>
            <a:r>
              <a:rPr lang="en-US" altLang="zh-CN" sz="3200" b="1" dirty="0" err="1" smtClean="0">
                <a:solidFill>
                  <a:srgbClr val="0000FF"/>
                </a:solidFill>
                <a:latin typeface="宋体" panose="02010600030101010101" pitchFamily="2" charset="-122"/>
              </a:rPr>
              <a:t>readLine</a:t>
            </a:r>
            <a:r>
              <a:rPr lang="en-US" altLang="zh-CN" sz="32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()</a:t>
            </a:r>
            <a:r>
              <a:rPr lang="en-US" altLang="zh-CN" sz="3200" b="1" dirty="0" smtClean="0">
                <a:latin typeface="宋体" panose="02010600030101010101" pitchFamily="2" charset="-122"/>
              </a:rPr>
              <a:t> </a:t>
            </a:r>
          </a:p>
          <a:p>
            <a:pPr algn="just">
              <a:lnSpc>
                <a:spcPct val="90000"/>
              </a:lnSpc>
            </a:pPr>
            <a:r>
              <a:rPr lang="zh-CN" altLang="en-US" sz="3200" b="1" dirty="0" smtClean="0">
                <a:latin typeface="宋体" panose="02010600030101010101" pitchFamily="2" charset="-122"/>
              </a:rPr>
              <a:t>读取</a:t>
            </a:r>
            <a:r>
              <a:rPr lang="zh-CN" altLang="en-US" sz="32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文本行</a:t>
            </a:r>
            <a:endParaRPr lang="en-US" altLang="zh-CN" sz="3200" b="1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algn="just">
              <a:lnSpc>
                <a:spcPct val="90000"/>
              </a:lnSpc>
            </a:pPr>
            <a:r>
              <a:rPr lang="en-US" altLang="zh-CN" sz="32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     write(String </a:t>
            </a:r>
            <a:r>
              <a:rPr lang="en-US" altLang="zh-CN" sz="3200" b="1" dirty="0" err="1" smtClean="0">
                <a:solidFill>
                  <a:srgbClr val="0000FF"/>
                </a:solidFill>
                <a:latin typeface="宋体" panose="02010600030101010101" pitchFamily="2" charset="-122"/>
              </a:rPr>
              <a:t>s,int</a:t>
            </a:r>
            <a:r>
              <a:rPr lang="en-US" altLang="zh-CN" sz="32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3200" b="1" dirty="0" err="1" smtClean="0">
                <a:solidFill>
                  <a:srgbClr val="0000FF"/>
                </a:solidFill>
                <a:latin typeface="宋体" panose="02010600030101010101" pitchFamily="2" charset="-122"/>
              </a:rPr>
              <a:t>off,int</a:t>
            </a:r>
            <a:r>
              <a:rPr lang="en-US" altLang="zh-CN" sz="32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3200" b="1" dirty="0" err="1" smtClean="0">
                <a:solidFill>
                  <a:srgbClr val="0000FF"/>
                </a:solidFill>
                <a:latin typeface="宋体" panose="02010600030101010101" pitchFamily="2" charset="-122"/>
              </a:rPr>
              <a:t>len</a:t>
            </a:r>
            <a:r>
              <a:rPr lang="en-US" altLang="zh-CN" sz="32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)</a:t>
            </a:r>
            <a:r>
              <a:rPr lang="en-US" altLang="zh-CN" sz="3200" b="1" dirty="0" smtClean="0">
                <a:latin typeface="宋体" panose="02010600030101010101" pitchFamily="2" charset="-122"/>
              </a:rPr>
              <a:t> </a:t>
            </a:r>
          </a:p>
          <a:p>
            <a:pPr algn="just">
              <a:lnSpc>
                <a:spcPct val="90000"/>
              </a:lnSpc>
            </a:pPr>
            <a:r>
              <a:rPr lang="zh-CN" altLang="en-US" sz="3200" b="1" dirty="0" smtClean="0">
                <a:latin typeface="宋体" panose="02010600030101010101" pitchFamily="2" charset="-122"/>
              </a:rPr>
              <a:t>把</a:t>
            </a:r>
            <a:r>
              <a:rPr lang="zh-CN" altLang="en-US" sz="32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字符串</a:t>
            </a:r>
            <a:r>
              <a:rPr lang="en-US" altLang="zh-CN" sz="32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s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写到文件中</a:t>
            </a:r>
          </a:p>
          <a:p>
            <a:pPr algn="just">
              <a:lnSpc>
                <a:spcPct val="90000"/>
              </a:lnSpc>
            </a:pPr>
            <a:r>
              <a:rPr lang="zh-CN" altLang="en-US" sz="3200" b="1" dirty="0" smtClean="0">
                <a:latin typeface="宋体" panose="02010600030101010101" pitchFamily="2" charset="-122"/>
              </a:rPr>
              <a:t>     </a:t>
            </a:r>
            <a:r>
              <a:rPr lang="en-US" altLang="zh-CN" sz="3200" b="1" dirty="0" err="1" smtClean="0">
                <a:solidFill>
                  <a:srgbClr val="0000FF"/>
                </a:solidFill>
                <a:latin typeface="宋体" panose="02010600030101010101" pitchFamily="2" charset="-122"/>
              </a:rPr>
              <a:t>newLine</a:t>
            </a:r>
            <a:r>
              <a:rPr lang="en-US" altLang="zh-CN" sz="32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();</a:t>
            </a:r>
          </a:p>
          <a:p>
            <a:pPr algn="just">
              <a:lnSpc>
                <a:spcPct val="90000"/>
              </a:lnSpc>
            </a:pPr>
            <a:r>
              <a:rPr lang="en-US" altLang="zh-CN" sz="3200" b="1" dirty="0" smtClean="0">
                <a:latin typeface="宋体" panose="02010600030101010101" pitchFamily="2" charset="-122"/>
              </a:rPr>
              <a:t> 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向文件写入一个</a:t>
            </a:r>
            <a:r>
              <a:rPr lang="zh-CN" altLang="en-US" sz="32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回行符 </a:t>
            </a:r>
            <a:endParaRPr lang="zh-CN" altLang="en-US" sz="32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45862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39AD-F593-4729-90A7-4F8A3F166D8B}" type="datetime1">
              <a:rPr lang="zh-CN" altLang="en-US"/>
              <a:pPr/>
              <a:t>2016/11/22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  </a:t>
            </a:r>
            <a:fld id="{DD38282B-D240-4EDA-818F-5A9472360BFF}" type="slidenum">
              <a:rPr lang="en-US" altLang="zh-CN"/>
              <a:pPr/>
              <a:t>35</a:t>
            </a:fld>
            <a:r>
              <a:rPr lang="en-US" altLang="zh-CN"/>
              <a:t>  </a:t>
            </a:r>
            <a:r>
              <a:rPr lang="zh-CN" altLang="en-US"/>
              <a:t>页</a:t>
            </a:r>
          </a:p>
        </p:txBody>
      </p:sp>
      <p:sp>
        <p:nvSpPr>
          <p:cNvPr id="199683" name="Text Box 3"/>
          <p:cNvSpPr txBox="1">
            <a:spLocks noChangeArrowheads="1"/>
          </p:cNvSpPr>
          <p:nvPr/>
        </p:nvSpPr>
        <p:spPr bwMode="auto">
          <a:xfrm>
            <a:off x="179388" y="549275"/>
            <a:ext cx="8793162" cy="319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</a:pPr>
            <a:r>
              <a:rPr lang="zh-CN" altLang="en-US" sz="2800" b="1" dirty="0"/>
              <a:t>   由英语句子构成的文件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hlinkClick r:id="rId2"/>
              </a:rPr>
              <a:t>english.txt</a:t>
            </a:r>
            <a:r>
              <a:rPr lang="en-US" altLang="zh-CN" sz="2800" b="1" dirty="0"/>
              <a:t>（</a:t>
            </a:r>
            <a:r>
              <a:rPr lang="zh-CN" altLang="en-US" sz="2800" b="1" dirty="0"/>
              <a:t>每句占一行）：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algn="just">
              <a:lnSpc>
                <a:spcPct val="9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sz="2800" dirty="0">
                <a:solidFill>
                  <a:srgbClr val="0000FF"/>
                </a:solidFill>
                <a:latin typeface="宋体" panose="02010600030101010101" pitchFamily="2" charset="-122"/>
              </a:rPr>
              <a:t>The arrow missed the target.</a:t>
            </a:r>
          </a:p>
          <a:p>
            <a:pPr algn="just">
              <a:lnSpc>
                <a:spcPct val="90000"/>
              </a:lnSpc>
            </a:pPr>
            <a:r>
              <a:rPr lang="en-US" altLang="zh-CN" sz="2800" dirty="0">
                <a:solidFill>
                  <a:srgbClr val="0000FF"/>
                </a:solidFill>
                <a:latin typeface="宋体" panose="02010600030101010101" pitchFamily="2" charset="-122"/>
              </a:rPr>
              <a:t>    They rejected the union demand.</a:t>
            </a:r>
          </a:p>
          <a:p>
            <a:pPr algn="just">
              <a:lnSpc>
                <a:spcPct val="90000"/>
              </a:lnSpc>
            </a:pPr>
            <a:r>
              <a:rPr lang="en-US" altLang="zh-CN" sz="2800" dirty="0">
                <a:solidFill>
                  <a:srgbClr val="0000FF"/>
                </a:solidFill>
                <a:latin typeface="宋体" panose="02010600030101010101" pitchFamily="2" charset="-122"/>
              </a:rPr>
              <a:t>    Where does this road go to?</a:t>
            </a:r>
          </a:p>
          <a:p>
            <a:pPr algn="just">
              <a:lnSpc>
                <a:spcPct val="90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   </a:t>
            </a:r>
            <a:r>
              <a:rPr lang="zh-CN" altLang="en-US" sz="2800" b="1" dirty="0">
                <a:latin typeface="宋体" panose="02010600030101010101" pitchFamily="2" charset="-122"/>
                <a:hlinkClick r:id="rId3"/>
              </a:rPr>
              <a:t>例子7</a:t>
            </a:r>
            <a:r>
              <a:rPr lang="zh-CN" altLang="en-US" sz="2800" b="1" dirty="0">
                <a:latin typeface="宋体" panose="02010600030101010101" pitchFamily="2" charset="-122"/>
              </a:rPr>
              <a:t> 按行读取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hlinkClick r:id="rId2"/>
              </a:rPr>
              <a:t>english.txt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宋体" panose="02010600030101010101" pitchFamily="2" charset="-122"/>
              </a:rPr>
              <a:t>，</a:t>
            </a:r>
            <a:r>
              <a:rPr lang="zh-CN" altLang="en-US" sz="2800" b="1" dirty="0">
                <a:latin typeface="宋体" panose="02010600030101010101" pitchFamily="2" charset="-122"/>
              </a:rPr>
              <a:t>并在该行的后面尾加上该英语句子中含有的单词数目，然后再将该行写入到一个名字为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englishCount.txt</a:t>
            </a:r>
            <a:r>
              <a:rPr lang="zh-CN" altLang="en-US" sz="2800" b="1" dirty="0">
                <a:latin typeface="宋体" panose="02010600030101010101" pitchFamily="2" charset="-122"/>
              </a:rPr>
              <a:t>的文件中。程序运行效果如图10.</a:t>
            </a:r>
            <a:r>
              <a:rPr lang="en-US" altLang="zh-CN" sz="2800" b="1" dirty="0">
                <a:latin typeface="宋体" panose="02010600030101010101" pitchFamily="2" charset="-122"/>
              </a:rPr>
              <a:t>5</a:t>
            </a:r>
            <a:r>
              <a:rPr lang="zh-CN" altLang="en-US" sz="2800" b="1" dirty="0">
                <a:latin typeface="宋体" panose="02010600030101010101" pitchFamily="2" charset="-122"/>
              </a:rPr>
              <a:t>。 </a:t>
            </a:r>
          </a:p>
        </p:txBody>
      </p:sp>
      <p:pic>
        <p:nvPicPr>
          <p:cNvPr id="19968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3716337"/>
            <a:ext cx="5965186" cy="2510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02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34537" y="243535"/>
            <a:ext cx="841917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/>
              <a:t>import java.io.*;</a:t>
            </a:r>
          </a:p>
          <a:p>
            <a:r>
              <a:rPr lang="zh-CN" altLang="en-US" sz="3200" dirty="0" smtClean="0"/>
              <a:t>import java.util.*;</a:t>
            </a:r>
          </a:p>
          <a:p>
            <a:r>
              <a:rPr lang="zh-CN" altLang="en-US" sz="3200" dirty="0" smtClean="0"/>
              <a:t>public class Example10_7 {</a:t>
            </a:r>
          </a:p>
          <a:p>
            <a:r>
              <a:rPr lang="zh-CN" altLang="en-US" sz="3200" dirty="0" smtClean="0"/>
              <a:t>   public static void main(String args[]) {</a:t>
            </a:r>
          </a:p>
          <a:p>
            <a:r>
              <a:rPr lang="zh-CN" altLang="en-US" sz="3200" dirty="0" smtClean="0"/>
              <a:t>      </a:t>
            </a:r>
            <a:r>
              <a:rPr lang="zh-CN" altLang="en-US" sz="3200" dirty="0" smtClean="0">
                <a:solidFill>
                  <a:srgbClr val="0070C0"/>
                </a:solidFill>
              </a:rPr>
              <a:t>File</a:t>
            </a:r>
            <a:r>
              <a:rPr lang="zh-CN" altLang="en-US" sz="3200" dirty="0" smtClean="0"/>
              <a:t> </a:t>
            </a:r>
            <a:r>
              <a:rPr lang="zh-CN" altLang="en-US" sz="3200" dirty="0" smtClean="0">
                <a:solidFill>
                  <a:srgbClr val="00B0F0"/>
                </a:solidFill>
              </a:rPr>
              <a:t>fRead</a:t>
            </a:r>
            <a:r>
              <a:rPr lang="zh-CN" altLang="en-US" sz="3200" dirty="0" smtClean="0"/>
              <a:t> = new File("english.txt");</a:t>
            </a:r>
          </a:p>
          <a:p>
            <a:r>
              <a:rPr lang="zh-CN" altLang="en-US" sz="3200" dirty="0" smtClean="0"/>
              <a:t>      </a:t>
            </a:r>
            <a:r>
              <a:rPr lang="zh-CN" altLang="en-US" sz="3200" dirty="0" smtClean="0">
                <a:solidFill>
                  <a:srgbClr val="0070C0"/>
                </a:solidFill>
              </a:rPr>
              <a:t>File</a:t>
            </a:r>
            <a:r>
              <a:rPr lang="zh-CN" altLang="en-US" sz="3200" dirty="0" smtClean="0"/>
              <a:t> </a:t>
            </a:r>
            <a:r>
              <a:rPr lang="zh-CN" altLang="en-US" sz="3200" dirty="0" smtClean="0">
                <a:solidFill>
                  <a:srgbClr val="00B0F0"/>
                </a:solidFill>
              </a:rPr>
              <a:t>fWrite</a:t>
            </a:r>
            <a:r>
              <a:rPr lang="zh-CN" altLang="en-US" sz="3200" dirty="0" smtClean="0"/>
              <a:t> = new File("englishCount.txt");</a:t>
            </a:r>
            <a:endParaRPr lang="en-US" altLang="zh-CN" sz="3200" dirty="0" smtClean="0"/>
          </a:p>
          <a:p>
            <a:r>
              <a:rPr lang="zh-CN" altLang="en-US" sz="3200" dirty="0"/>
              <a:t>此处内容见后页</a:t>
            </a:r>
            <a:endParaRPr lang="en-US" altLang="zh-CN" sz="3200" dirty="0" smtClean="0"/>
          </a:p>
          <a:p>
            <a:r>
              <a:rPr lang="en-US" altLang="zh-CN" sz="3200" dirty="0" smtClean="0"/>
              <a:t>    }</a:t>
            </a:r>
          </a:p>
          <a:p>
            <a:r>
              <a:rPr lang="en-US" altLang="zh-CN" sz="3200" dirty="0" smtClean="0"/>
              <a:t>}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381162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2234" y="96326"/>
            <a:ext cx="859759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 try{  </a:t>
            </a:r>
            <a:r>
              <a:rPr lang="zh-CN" altLang="en-US" sz="2800" dirty="0" smtClean="0">
                <a:solidFill>
                  <a:srgbClr val="0070C0"/>
                </a:solidFill>
              </a:rPr>
              <a:t>Writer</a:t>
            </a:r>
            <a:r>
              <a:rPr lang="zh-CN" altLang="en-US" sz="2800" dirty="0" smtClean="0"/>
              <a:t> </a:t>
            </a:r>
            <a:r>
              <a:rPr lang="zh-CN" altLang="en-US" sz="2800" dirty="0" smtClean="0">
                <a:solidFill>
                  <a:srgbClr val="00B0F0"/>
                </a:solidFill>
              </a:rPr>
              <a:t>out</a:t>
            </a:r>
            <a:r>
              <a:rPr lang="zh-CN" altLang="en-US" sz="2800" dirty="0" smtClean="0"/>
              <a:t> = new FileWriter(fWrite);</a:t>
            </a:r>
          </a:p>
          <a:p>
            <a:r>
              <a:rPr lang="zh-CN" altLang="en-US" sz="2800" dirty="0" smtClean="0"/>
              <a:t>            </a:t>
            </a:r>
            <a:r>
              <a:rPr lang="zh-CN" altLang="en-US" sz="2800" dirty="0" smtClean="0">
                <a:solidFill>
                  <a:srgbClr val="0070C0"/>
                </a:solidFill>
              </a:rPr>
              <a:t>BufferedWriter</a:t>
            </a:r>
            <a:r>
              <a:rPr lang="zh-CN" altLang="en-US" sz="2800" dirty="0" smtClean="0"/>
              <a:t> </a:t>
            </a:r>
            <a:r>
              <a:rPr lang="zh-CN" altLang="en-US" sz="2800" dirty="0" smtClean="0">
                <a:solidFill>
                  <a:srgbClr val="00B0F0"/>
                </a:solidFill>
              </a:rPr>
              <a:t>bufferWrite</a:t>
            </a:r>
            <a:r>
              <a:rPr lang="zh-CN" altLang="en-US" sz="2800" dirty="0" smtClean="0"/>
              <a:t> = new BufferedWriter(out);</a:t>
            </a:r>
          </a:p>
          <a:p>
            <a:r>
              <a:rPr lang="zh-CN" altLang="en-US" sz="2800" dirty="0" smtClean="0"/>
              <a:t>            </a:t>
            </a:r>
            <a:r>
              <a:rPr lang="zh-CN" altLang="en-US" sz="2800" dirty="0" smtClean="0">
                <a:solidFill>
                  <a:srgbClr val="0070C0"/>
                </a:solidFill>
              </a:rPr>
              <a:t>Reader</a:t>
            </a:r>
            <a:r>
              <a:rPr lang="zh-CN" altLang="en-US" sz="2800" dirty="0" smtClean="0"/>
              <a:t> </a:t>
            </a:r>
            <a:r>
              <a:rPr lang="zh-CN" altLang="en-US" sz="2800" dirty="0" smtClean="0">
                <a:solidFill>
                  <a:srgbClr val="00B0F0"/>
                </a:solidFill>
              </a:rPr>
              <a:t>in</a:t>
            </a:r>
            <a:r>
              <a:rPr lang="zh-CN" altLang="en-US" sz="2800" dirty="0" smtClean="0"/>
              <a:t> = new FileReader(fRead);</a:t>
            </a:r>
          </a:p>
          <a:p>
            <a:r>
              <a:rPr lang="zh-CN" altLang="en-US" sz="2800" dirty="0" smtClean="0"/>
              <a:t>            </a:t>
            </a:r>
            <a:r>
              <a:rPr lang="zh-CN" altLang="en-US" sz="2800" dirty="0" smtClean="0">
                <a:solidFill>
                  <a:srgbClr val="0070C0"/>
                </a:solidFill>
              </a:rPr>
              <a:t>BufferedReader</a:t>
            </a:r>
            <a:r>
              <a:rPr lang="zh-CN" altLang="en-US" sz="2800" dirty="0" smtClean="0"/>
              <a:t> </a:t>
            </a:r>
            <a:r>
              <a:rPr lang="zh-CN" altLang="en-US" sz="2800" dirty="0" smtClean="0">
                <a:solidFill>
                  <a:srgbClr val="00B0F0"/>
                </a:solidFill>
              </a:rPr>
              <a:t>bufferRead</a:t>
            </a:r>
            <a:r>
              <a:rPr lang="zh-CN" altLang="en-US" sz="2800" dirty="0" smtClean="0"/>
              <a:t> =new BufferedReader(in);</a:t>
            </a:r>
          </a:p>
          <a:p>
            <a:r>
              <a:rPr lang="zh-CN" altLang="en-US" sz="2800" dirty="0" smtClean="0"/>
              <a:t>            String str = null;</a:t>
            </a:r>
          </a:p>
          <a:p>
            <a:r>
              <a:rPr lang="zh-CN" altLang="en-US" sz="2800" dirty="0" smtClean="0"/>
              <a:t>            while((str=bufferRead.readLine())!=null) {</a:t>
            </a:r>
          </a:p>
          <a:p>
            <a:r>
              <a:rPr lang="zh-CN" altLang="en-US" sz="2800" dirty="0" smtClean="0"/>
              <a:t>               StringTokenizer fenxi = new StringTokenizer(str);</a:t>
            </a:r>
          </a:p>
          <a:p>
            <a:r>
              <a:rPr lang="zh-CN" altLang="en-US" sz="2800" dirty="0" smtClean="0"/>
              <a:t>               int count=fenxi.countTokens();</a:t>
            </a:r>
          </a:p>
          <a:p>
            <a:r>
              <a:rPr lang="zh-CN" altLang="en-US" sz="2800" dirty="0" smtClean="0"/>
              <a:t>               str = str+" 句子中单词个数:"+count;</a:t>
            </a:r>
          </a:p>
          <a:p>
            <a:r>
              <a:rPr lang="zh-CN" altLang="en-US" sz="2800" dirty="0" smtClean="0"/>
              <a:t>               bufferWrite.write(str);</a:t>
            </a:r>
          </a:p>
          <a:p>
            <a:r>
              <a:rPr lang="zh-CN" altLang="en-US" sz="2800" dirty="0" smtClean="0"/>
              <a:t>               bufferWrite.newLine();</a:t>
            </a:r>
          </a:p>
          <a:p>
            <a:r>
              <a:rPr lang="zh-CN" altLang="en-US" sz="2800" dirty="0" smtClean="0"/>
              <a:t>            }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815793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7268" y="174385"/>
            <a:ext cx="86868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00B0F0"/>
                </a:solidFill>
              </a:rPr>
              <a:t>            bufferWrite</a:t>
            </a:r>
            <a:r>
              <a:rPr lang="zh-CN" altLang="en-US" sz="2800" dirty="0" smtClean="0"/>
              <a:t>.close(); </a:t>
            </a:r>
          </a:p>
          <a:p>
            <a:r>
              <a:rPr lang="zh-CN" altLang="en-US" sz="2800" dirty="0" smtClean="0"/>
              <a:t>            </a:t>
            </a:r>
            <a:r>
              <a:rPr lang="zh-CN" altLang="en-US" sz="2800" dirty="0" smtClean="0">
                <a:solidFill>
                  <a:srgbClr val="00B0F0"/>
                </a:solidFill>
              </a:rPr>
              <a:t>out</a:t>
            </a:r>
            <a:r>
              <a:rPr lang="zh-CN" altLang="en-US" sz="2800" dirty="0" smtClean="0"/>
              <a:t>.close();</a:t>
            </a:r>
          </a:p>
          <a:p>
            <a:r>
              <a:rPr lang="zh-CN" altLang="en-US" sz="2800" dirty="0" smtClean="0"/>
              <a:t>            </a:t>
            </a:r>
            <a:r>
              <a:rPr lang="zh-CN" altLang="en-US" sz="2800" dirty="0" smtClean="0">
                <a:solidFill>
                  <a:srgbClr val="00B0F0"/>
                </a:solidFill>
              </a:rPr>
              <a:t>in</a:t>
            </a:r>
            <a:r>
              <a:rPr lang="zh-CN" altLang="en-US" sz="2800" dirty="0" smtClean="0"/>
              <a:t> = new FileReader(</a:t>
            </a:r>
            <a:r>
              <a:rPr lang="zh-CN" altLang="en-US" sz="2800" dirty="0" smtClean="0">
                <a:solidFill>
                  <a:srgbClr val="00B0F0"/>
                </a:solidFill>
              </a:rPr>
              <a:t>fWrite</a:t>
            </a:r>
            <a:r>
              <a:rPr lang="zh-CN" altLang="en-US" sz="2800" dirty="0" smtClean="0"/>
              <a:t>);</a:t>
            </a:r>
          </a:p>
          <a:p>
            <a:r>
              <a:rPr lang="zh-CN" altLang="en-US" sz="2800" dirty="0" smtClean="0"/>
              <a:t>            </a:t>
            </a:r>
            <a:r>
              <a:rPr lang="zh-CN" altLang="en-US" sz="2800" dirty="0" smtClean="0">
                <a:solidFill>
                  <a:srgbClr val="00B0F0"/>
                </a:solidFill>
              </a:rPr>
              <a:t>bufferRead</a:t>
            </a:r>
            <a:r>
              <a:rPr lang="zh-CN" altLang="en-US" sz="2800" dirty="0" smtClean="0"/>
              <a:t> =new BufferedReader(in);</a:t>
            </a:r>
          </a:p>
          <a:p>
            <a:r>
              <a:rPr lang="zh-CN" altLang="en-US" sz="2800" dirty="0" smtClean="0"/>
              <a:t>            String s=null;</a:t>
            </a:r>
          </a:p>
          <a:p>
            <a:r>
              <a:rPr lang="zh-CN" altLang="en-US" sz="2800" dirty="0" smtClean="0"/>
              <a:t>            System.out.println(</a:t>
            </a:r>
            <a:r>
              <a:rPr lang="zh-CN" altLang="en-US" sz="2800" dirty="0" smtClean="0">
                <a:solidFill>
                  <a:srgbClr val="00B0F0"/>
                </a:solidFill>
              </a:rPr>
              <a:t>fWrite</a:t>
            </a:r>
            <a:r>
              <a:rPr lang="zh-CN" altLang="en-US" sz="2800" dirty="0" smtClean="0"/>
              <a:t>.getName()+"内容:");</a:t>
            </a:r>
          </a:p>
          <a:p>
            <a:r>
              <a:rPr lang="zh-CN" altLang="en-US" sz="2800" dirty="0" smtClean="0"/>
              <a:t>            while((s=bufferRead.readLine())!=null) {</a:t>
            </a:r>
          </a:p>
          <a:p>
            <a:r>
              <a:rPr lang="zh-CN" altLang="en-US" sz="2800" dirty="0" smtClean="0"/>
              <a:t>              System.out.println(s);</a:t>
            </a:r>
          </a:p>
          <a:p>
            <a:r>
              <a:rPr lang="zh-CN" altLang="en-US" sz="2800" dirty="0" smtClean="0"/>
              <a:t>           }  </a:t>
            </a:r>
          </a:p>
          <a:p>
            <a:r>
              <a:rPr lang="zh-CN" altLang="en-US" sz="2800" dirty="0" smtClean="0"/>
              <a:t>           bufferRead.close();</a:t>
            </a:r>
          </a:p>
          <a:p>
            <a:r>
              <a:rPr lang="zh-CN" altLang="en-US" sz="2800" dirty="0" smtClean="0"/>
              <a:t>           in.close();</a:t>
            </a:r>
          </a:p>
          <a:p>
            <a:r>
              <a:rPr lang="zh-CN" altLang="en-US" sz="2800" dirty="0" smtClean="0"/>
              <a:t>      }</a:t>
            </a:r>
          </a:p>
          <a:p>
            <a:r>
              <a:rPr lang="zh-CN" altLang="en-US" sz="2800" dirty="0" smtClean="0"/>
              <a:t>      catch(IOException e) {</a:t>
            </a:r>
          </a:p>
          <a:p>
            <a:r>
              <a:rPr lang="zh-CN" altLang="en-US" sz="2800" dirty="0" smtClean="0"/>
              <a:t>          System.out.println(e.toString());</a:t>
            </a:r>
          </a:p>
          <a:p>
            <a:r>
              <a:rPr lang="zh-CN" altLang="en-US" sz="2800" dirty="0" smtClean="0"/>
              <a:t>      }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697402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39AD-F593-4729-90A7-4F8A3F166D8B}" type="datetime1">
              <a:rPr lang="zh-CN" altLang="en-US"/>
              <a:pPr/>
              <a:t>2016/11/22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  </a:t>
            </a:r>
            <a:fld id="{5F5FCF59-AF13-4ED6-BC6A-A40FE5E5C32A}" type="slidenum">
              <a:rPr lang="en-US" altLang="zh-CN"/>
              <a:pPr/>
              <a:t>39</a:t>
            </a:fld>
            <a:r>
              <a:rPr lang="en-US" altLang="zh-CN"/>
              <a:t>  </a:t>
            </a:r>
            <a:r>
              <a:rPr lang="zh-CN" altLang="en-US"/>
              <a:t>页</a:t>
            </a:r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228600"/>
            <a:ext cx="6781800" cy="609600"/>
          </a:xfrm>
        </p:spPr>
        <p:txBody>
          <a:bodyPr/>
          <a:lstStyle/>
          <a:p>
            <a:pPr algn="l"/>
            <a:r>
              <a:rPr lang="zh-CN" altLang="en-US" sz="3200" b="1"/>
              <a:t>§10.6  </a:t>
            </a:r>
            <a:r>
              <a:rPr lang="zh-CN" altLang="en-US" sz="3200" b="1">
                <a:latin typeface="宋体" panose="02010600030101010101" pitchFamily="2" charset="-122"/>
              </a:rPr>
              <a:t>随机流 </a:t>
            </a:r>
          </a:p>
        </p:txBody>
      </p:sp>
      <p:sp>
        <p:nvSpPr>
          <p:cNvPr id="184323" name="Text Box 3"/>
          <p:cNvSpPr txBox="1">
            <a:spLocks noChangeArrowheads="1"/>
          </p:cNvSpPr>
          <p:nvPr/>
        </p:nvSpPr>
        <p:spPr bwMode="auto">
          <a:xfrm>
            <a:off x="179388" y="908050"/>
            <a:ext cx="8964612" cy="4967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</a:pPr>
            <a:r>
              <a:rPr lang="zh-CN" altLang="en-US" sz="3200" b="1" dirty="0">
                <a:latin typeface="宋体" panose="02010600030101010101" pitchFamily="2" charset="-122"/>
              </a:rPr>
              <a:t>   使用</a:t>
            </a:r>
            <a:r>
              <a:rPr lang="en-US" altLang="zh-CN" sz="3200" b="1" dirty="0" err="1">
                <a:latin typeface="宋体" panose="02010600030101010101" pitchFamily="2" charset="-122"/>
              </a:rPr>
              <a:t>RandomAccessFile</a:t>
            </a:r>
            <a:r>
              <a:rPr lang="zh-CN" altLang="en-US" sz="3200" b="1" dirty="0">
                <a:latin typeface="宋体" panose="02010600030101010101" pitchFamily="2" charset="-122"/>
              </a:rPr>
              <a:t>类来创建一个</a:t>
            </a: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随机访问</a:t>
            </a:r>
            <a:r>
              <a:rPr lang="zh-CN" altLang="en-US" sz="3200" b="1" dirty="0">
                <a:latin typeface="宋体" panose="02010600030101010101" pitchFamily="2" charset="-122"/>
              </a:rPr>
              <a:t>文件流。</a:t>
            </a:r>
            <a:r>
              <a:rPr lang="en-US" altLang="zh-CN" sz="3200" b="1" dirty="0" err="1">
                <a:latin typeface="宋体" panose="02010600030101010101" pitchFamily="2" charset="-122"/>
              </a:rPr>
              <a:t>RandomAccessFile</a:t>
            </a:r>
            <a:r>
              <a:rPr lang="zh-CN" altLang="en-US" sz="3200" b="1" dirty="0">
                <a:latin typeface="宋体" panose="02010600030101010101" pitchFamily="2" charset="-122"/>
              </a:rPr>
              <a:t>类创建的流的指向既可以作为源也可以作为目的地。</a:t>
            </a: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     </a:t>
            </a:r>
          </a:p>
          <a:p>
            <a:pPr algn="just">
              <a:lnSpc>
                <a:spcPct val="90000"/>
              </a:lnSpc>
            </a:pPr>
            <a:r>
              <a:rPr lang="zh-CN" altLang="en-US" sz="3200" b="1" dirty="0"/>
              <a:t>    构造方法：</a:t>
            </a:r>
            <a:endParaRPr lang="zh-CN" altLang="en-US" sz="3200" b="1" dirty="0">
              <a:latin typeface="宋体" panose="02010600030101010101" pitchFamily="2" charset="-122"/>
            </a:endParaRPr>
          </a:p>
          <a:p>
            <a:pPr algn="just">
              <a:lnSpc>
                <a:spcPct val="90000"/>
              </a:lnSpc>
            </a:pPr>
            <a:r>
              <a:rPr lang="en-US" altLang="zh-CN" sz="3200" b="1" dirty="0" err="1" smtClean="0">
                <a:solidFill>
                  <a:srgbClr val="0000FF"/>
                </a:solidFill>
                <a:latin typeface="宋体" panose="02010600030101010101" pitchFamily="2" charset="-122"/>
              </a:rPr>
              <a:t>RandomAccessFile</a:t>
            </a:r>
            <a:r>
              <a:rPr lang="en-US" altLang="zh-CN" sz="32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(String </a:t>
            </a:r>
            <a:r>
              <a:rPr lang="en-US" altLang="zh-CN" sz="3200" b="1" dirty="0" err="1" smtClean="0">
                <a:solidFill>
                  <a:srgbClr val="0000FF"/>
                </a:solidFill>
                <a:latin typeface="宋体" panose="02010600030101010101" pitchFamily="2" charset="-122"/>
              </a:rPr>
              <a:t>name,String</a:t>
            </a:r>
            <a:r>
              <a:rPr lang="en-US" altLang="zh-CN" sz="32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mode) ; </a:t>
            </a:r>
          </a:p>
          <a:p>
            <a:pPr algn="just">
              <a:lnSpc>
                <a:spcPct val="90000"/>
              </a:lnSpc>
            </a:pPr>
            <a:r>
              <a:rPr lang="en-US" altLang="zh-CN" sz="3200" b="1" dirty="0" err="1" smtClean="0">
                <a:solidFill>
                  <a:srgbClr val="0000FF"/>
                </a:solidFill>
                <a:latin typeface="宋体" panose="02010600030101010101" pitchFamily="2" charset="-122"/>
              </a:rPr>
              <a:t>RandomAccessFile</a:t>
            </a:r>
            <a:r>
              <a:rPr lang="en-US" altLang="zh-CN" sz="32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(File </a:t>
            </a:r>
            <a:r>
              <a:rPr lang="en-US" altLang="zh-CN" sz="3200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file,String</a:t>
            </a:r>
            <a:r>
              <a:rPr lang="en-US" altLang="zh-CN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 mode) ;</a:t>
            </a:r>
          </a:p>
          <a:p>
            <a:pPr algn="just">
              <a:lnSpc>
                <a:spcPct val="90000"/>
              </a:lnSpc>
            </a:pPr>
            <a:r>
              <a:rPr lang="zh-CN" altLang="en-US" sz="3200" b="1" dirty="0">
                <a:solidFill>
                  <a:srgbClr val="FF33CC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3200" b="1" dirty="0">
                <a:solidFill>
                  <a:srgbClr val="FF6600"/>
                </a:solidFill>
              </a:rPr>
              <a:t>◆</a:t>
            </a:r>
            <a:r>
              <a:rPr lang="zh-CN" altLang="en-US" sz="3200" b="1" dirty="0">
                <a:solidFill>
                  <a:srgbClr val="FF33CC"/>
                </a:solidFill>
                <a:latin typeface="宋体" panose="02010600030101010101" pitchFamily="2" charset="-122"/>
              </a:rPr>
              <a:t>相关方法：</a:t>
            </a:r>
            <a:endParaRPr lang="zh-CN" altLang="en-US" sz="3200" b="1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algn="just">
              <a:lnSpc>
                <a:spcPct val="90000"/>
              </a:lnSpc>
            </a:pPr>
            <a:r>
              <a:rPr lang="en-US" altLang="zh-CN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  seek(long a) </a:t>
            </a:r>
            <a:r>
              <a:rPr lang="zh-CN" altLang="en-US" sz="3200" b="1" dirty="0">
                <a:latin typeface="宋体" panose="02010600030101010101" pitchFamily="2" charset="-122"/>
              </a:rPr>
              <a:t> </a:t>
            </a:r>
            <a:endParaRPr lang="en-US" altLang="zh-CN" sz="3200" b="1" dirty="0" smtClean="0">
              <a:latin typeface="宋体" panose="02010600030101010101" pitchFamily="2" charset="-122"/>
            </a:endParaRPr>
          </a:p>
          <a:p>
            <a:pPr algn="just">
              <a:lnSpc>
                <a:spcPct val="90000"/>
              </a:lnSpc>
            </a:pPr>
            <a:r>
              <a:rPr lang="zh-CN" altLang="en-US" sz="3200" dirty="0" smtClean="0">
                <a:latin typeface="宋体" panose="02010600030101010101" pitchFamily="2" charset="-122"/>
              </a:rPr>
              <a:t>定位</a:t>
            </a:r>
            <a:r>
              <a:rPr lang="en-US" altLang="zh-CN" sz="3200" dirty="0" err="1">
                <a:latin typeface="宋体" panose="02010600030101010101" pitchFamily="2" charset="-122"/>
              </a:rPr>
              <a:t>RandomAccessFile</a:t>
            </a:r>
            <a:r>
              <a:rPr lang="zh-CN" altLang="en-US" sz="3200" dirty="0">
                <a:latin typeface="宋体" panose="02010600030101010101" pitchFamily="2" charset="-122"/>
              </a:rPr>
              <a:t>流的读写位置</a:t>
            </a:r>
            <a:r>
              <a:rPr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</a:p>
          <a:p>
            <a:pPr algn="just">
              <a:lnSpc>
                <a:spcPct val="90000"/>
              </a:lnSpc>
            </a:pPr>
            <a:r>
              <a:rPr lang="en-US" altLang="zh-CN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3200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getFilePointer</a:t>
            </a:r>
            <a:r>
              <a:rPr lang="en-US" altLang="zh-CN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()</a:t>
            </a:r>
            <a:r>
              <a:rPr lang="zh-CN" altLang="en-US" sz="3200" b="1" dirty="0">
                <a:latin typeface="宋体" panose="02010600030101010101" pitchFamily="2" charset="-122"/>
              </a:rPr>
              <a:t> </a:t>
            </a:r>
            <a:endParaRPr lang="en-US" altLang="zh-CN" sz="3200" b="1" dirty="0" smtClean="0">
              <a:latin typeface="宋体" panose="02010600030101010101" pitchFamily="2" charset="-122"/>
            </a:endParaRPr>
          </a:p>
          <a:p>
            <a:pPr algn="just">
              <a:lnSpc>
                <a:spcPct val="90000"/>
              </a:lnSpc>
            </a:pPr>
            <a:r>
              <a:rPr lang="zh-CN" altLang="en-US" sz="3200" dirty="0" smtClean="0">
                <a:latin typeface="宋体" panose="02010600030101010101" pitchFamily="2" charset="-122"/>
              </a:rPr>
              <a:t>获取</a:t>
            </a:r>
            <a:r>
              <a:rPr lang="zh-CN" altLang="en-US" sz="3200" dirty="0">
                <a:latin typeface="宋体" panose="02010600030101010101" pitchFamily="2" charset="-122"/>
              </a:rPr>
              <a:t>流的当前读写位置</a:t>
            </a:r>
            <a:r>
              <a:rPr lang="zh-CN" altLang="en-US" sz="3200" b="1" dirty="0">
                <a:latin typeface="宋体" panose="02010600030101010101" pitchFamily="2" charset="-122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91322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62911"/>
              </p:ext>
            </p:extLst>
          </p:nvPr>
        </p:nvGraphicFramePr>
        <p:xfrm>
          <a:off x="36061" y="1277599"/>
          <a:ext cx="9052183" cy="3182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位图图像" r:id="rId3" imgW="4505954" imgH="1733333" progId="Paint.Picture">
                  <p:embed/>
                </p:oleObj>
              </mc:Choice>
              <mc:Fallback>
                <p:oleObj name="位图图像" r:id="rId3" imgW="4505954" imgH="173333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61" y="1277599"/>
                        <a:ext cx="9052183" cy="31828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57778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815" y="506987"/>
            <a:ext cx="8887522" cy="4130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ts val="6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hlinkClick r:id="rId2"/>
              </a:rPr>
              <a:t>例子8(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把几个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宋体" panose="02010600030101010101" pitchFamily="2" charset="-122"/>
              </a:rPr>
              <a:t>int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型整数写入到一个名字为</a:t>
            </a:r>
            <a:r>
              <a:rPr lang="en-US" altLang="zh-CN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tom.dat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文件 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hlinkClick r:id="rId2"/>
              </a:rPr>
              <a:t>) </a:t>
            </a:r>
            <a:endParaRPr lang="zh-CN" altLang="en-US" sz="2800" b="1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algn="just">
              <a:spcBef>
                <a:spcPts val="600"/>
              </a:spcBef>
            </a:pPr>
            <a:r>
              <a:rPr lang="zh-CN" altLang="en-US" sz="2800" b="1" dirty="0" smtClean="0">
                <a:solidFill>
                  <a:srgbClr val="FF6600"/>
                </a:solidFill>
              </a:rPr>
              <a:t>  ◆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宋体" panose="02010600030101010101" pitchFamily="2" charset="-122"/>
              </a:rPr>
              <a:t>readLine</a:t>
            </a:r>
            <a:r>
              <a:rPr lang="en-US" altLang="zh-CN" sz="28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()</a:t>
            </a:r>
            <a:r>
              <a:rPr lang="zh-CN" altLang="en-US" sz="28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方法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在读取含有非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ASCII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字符的文件时出现</a:t>
            </a:r>
            <a:r>
              <a:rPr lang="zh-CN" altLang="en-US" sz="2800" b="1" dirty="0" smtClean="0"/>
              <a:t>“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乱码</a:t>
            </a:r>
            <a:r>
              <a:rPr lang="zh-CN" altLang="en-US" sz="2800" b="1" dirty="0" smtClean="0"/>
              <a:t>”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现象的方法：</a:t>
            </a:r>
          </a:p>
          <a:p>
            <a:pPr algn="just">
              <a:lnSpc>
                <a:spcPct val="90000"/>
              </a:lnSpc>
              <a:spcBef>
                <a:spcPts val="600"/>
              </a:spcBef>
            </a:pPr>
            <a:r>
              <a:rPr lang="zh-CN" altLang="en-US" sz="2800" b="1" dirty="0" smtClean="0">
                <a:latin typeface="宋体" panose="02010600030101010101" pitchFamily="2" charset="-122"/>
              </a:rPr>
              <a:t>1</a:t>
            </a:r>
            <a:r>
              <a:rPr lang="zh-CN" altLang="en-US" sz="2800" b="1" dirty="0" smtClean="0"/>
              <a:t>．读取  </a:t>
            </a:r>
            <a:r>
              <a:rPr lang="en-US" altLang="zh-CN" sz="28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String 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宋体" panose="02010600030101010101" pitchFamily="2" charset="-122"/>
              </a:rPr>
              <a:t>str</a:t>
            </a:r>
            <a:r>
              <a:rPr lang="en-US" altLang="zh-CN" sz="28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=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宋体" panose="02010600030101010101" pitchFamily="2" charset="-122"/>
              </a:rPr>
              <a:t>in.readLine</a:t>
            </a:r>
            <a:r>
              <a:rPr lang="en-US" altLang="zh-CN" sz="28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();</a:t>
            </a:r>
            <a:endParaRPr lang="zh-CN" altLang="en-US" sz="2800" b="1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spcBef>
                <a:spcPts val="600"/>
              </a:spcBef>
            </a:pPr>
            <a:r>
              <a:rPr lang="en-US" altLang="zh-CN" sz="2800" b="1" dirty="0" smtClean="0">
                <a:latin typeface="宋体" panose="02010600030101010101" pitchFamily="2" charset="-122"/>
              </a:rPr>
              <a:t>2</a:t>
            </a:r>
            <a:r>
              <a:rPr lang="en-US" altLang="zh-CN" sz="2800" b="1" dirty="0" smtClean="0"/>
              <a:t>．</a:t>
            </a:r>
            <a:r>
              <a:rPr lang="zh-CN" altLang="en-US" sz="2800" b="1" dirty="0" smtClean="0"/>
              <a:t>用“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iso-8859-1</a:t>
            </a:r>
            <a:r>
              <a:rPr lang="en-US" altLang="zh-CN" sz="2800" b="1" dirty="0" smtClean="0"/>
              <a:t>”</a:t>
            </a:r>
            <a:r>
              <a:rPr lang="zh-CN" altLang="en-US" sz="2800" b="1" dirty="0" smtClean="0"/>
              <a:t>重新编码   </a:t>
            </a:r>
            <a:endParaRPr lang="en-US" altLang="zh-CN" sz="2800" b="1" dirty="0" smtClean="0"/>
          </a:p>
          <a:p>
            <a:pPr algn="just">
              <a:lnSpc>
                <a:spcPct val="90000"/>
              </a:lnSpc>
              <a:spcBef>
                <a:spcPts val="600"/>
              </a:spcBef>
            </a:pPr>
            <a:r>
              <a:rPr lang="en-US" altLang="zh-CN" sz="28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byte </a:t>
            </a:r>
            <a:r>
              <a:rPr lang="en-US" altLang="zh-CN" sz="28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b[]=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宋体" panose="02010600030101010101" pitchFamily="2" charset="-122"/>
              </a:rPr>
              <a:t>str.getBytes</a:t>
            </a:r>
            <a:r>
              <a:rPr lang="en-US" altLang="zh-CN" sz="28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("iso-8859-1");</a:t>
            </a:r>
          </a:p>
          <a:p>
            <a:pPr algn="just">
              <a:lnSpc>
                <a:spcPct val="90000"/>
              </a:lnSpc>
              <a:spcBef>
                <a:spcPts val="600"/>
              </a:spcBef>
            </a:pPr>
            <a:r>
              <a:rPr lang="en-US" altLang="zh-CN" sz="2800" b="1" dirty="0" smtClean="0">
                <a:latin typeface="宋体" panose="02010600030101010101" pitchFamily="2" charset="-122"/>
              </a:rPr>
              <a:t>3</a:t>
            </a:r>
            <a:r>
              <a:rPr lang="en-US" altLang="zh-CN" sz="2800" b="1" dirty="0" smtClean="0"/>
              <a:t>．</a:t>
            </a:r>
            <a:r>
              <a:rPr lang="zh-CN" altLang="en-US" sz="2800" b="1" dirty="0" smtClean="0"/>
              <a:t>使用当前机器的默认编码将字节数组转化为字符串</a:t>
            </a:r>
          </a:p>
          <a:p>
            <a:pPr algn="just">
              <a:lnSpc>
                <a:spcPct val="90000"/>
              </a:lnSpc>
              <a:spcBef>
                <a:spcPts val="600"/>
              </a:spcBef>
            </a:pPr>
            <a:r>
              <a:rPr lang="en-US" altLang="zh-CN" sz="2800" b="1" dirty="0" smtClean="0"/>
              <a:t>              </a:t>
            </a:r>
            <a:r>
              <a:rPr lang="en-US" altLang="zh-CN" sz="28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String content=new String(b);  </a:t>
            </a:r>
          </a:p>
        </p:txBody>
      </p:sp>
    </p:spTree>
    <p:extLst>
      <p:ext uri="{BB962C8B-B14F-4D97-AF65-F5344CB8AC3E}">
        <p14:creationId xmlns:p14="http://schemas.microsoft.com/office/powerpoint/2010/main" val="35027509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8420" y="74685"/>
            <a:ext cx="8798312" cy="629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 smtClean="0"/>
              <a:t>import java.io.*;</a:t>
            </a:r>
          </a:p>
          <a:p>
            <a:pPr>
              <a:lnSpc>
                <a:spcPct val="80000"/>
              </a:lnSpc>
            </a:pPr>
            <a:r>
              <a:rPr lang="zh-CN" altLang="en-US" sz="2400" dirty="0" smtClean="0"/>
              <a:t>public class Example10_8 {</a:t>
            </a:r>
          </a:p>
          <a:p>
            <a:pPr>
              <a:lnSpc>
                <a:spcPct val="80000"/>
              </a:lnSpc>
            </a:pPr>
            <a:r>
              <a:rPr lang="zh-CN" altLang="en-US" sz="2400" dirty="0" smtClean="0"/>
              <a:t>   public static void main(String args[]) {</a:t>
            </a:r>
          </a:p>
          <a:p>
            <a:pPr>
              <a:lnSpc>
                <a:spcPct val="80000"/>
              </a:lnSpc>
            </a:pPr>
            <a:r>
              <a:rPr lang="zh-CN" altLang="en-US" sz="2400" dirty="0" smtClean="0">
                <a:solidFill>
                  <a:srgbClr val="0070C0"/>
                </a:solidFill>
              </a:rPr>
              <a:t>      RandomAccessFile </a:t>
            </a:r>
            <a:r>
              <a:rPr lang="zh-CN" altLang="en-US" sz="2400" dirty="0" smtClean="0">
                <a:solidFill>
                  <a:srgbClr val="00B0F0"/>
                </a:solidFill>
              </a:rPr>
              <a:t>inAndOut</a:t>
            </a:r>
            <a:r>
              <a:rPr lang="zh-CN" altLang="en-US" sz="2400" dirty="0" smtClean="0"/>
              <a:t>=null;</a:t>
            </a:r>
          </a:p>
          <a:p>
            <a:pPr>
              <a:lnSpc>
                <a:spcPct val="80000"/>
              </a:lnSpc>
            </a:pPr>
            <a:r>
              <a:rPr lang="zh-CN" altLang="en-US" sz="2400" dirty="0" smtClean="0"/>
              <a:t>      int data[]={1,2,3,4,5,6,7,8,9,10};</a:t>
            </a:r>
          </a:p>
          <a:p>
            <a:pPr>
              <a:lnSpc>
                <a:spcPct val="80000"/>
              </a:lnSpc>
            </a:pPr>
            <a:r>
              <a:rPr lang="zh-CN" altLang="en-US" sz="2400" dirty="0" smtClean="0"/>
              <a:t>      try{ </a:t>
            </a:r>
            <a:r>
              <a:rPr lang="zh-CN" altLang="en-US" sz="2400" dirty="0" smtClean="0">
                <a:solidFill>
                  <a:srgbClr val="00B0F0"/>
                </a:solidFill>
              </a:rPr>
              <a:t>inAndOut</a:t>
            </a:r>
            <a:r>
              <a:rPr lang="zh-CN" altLang="en-US" sz="2400" dirty="0" smtClean="0"/>
              <a:t>=new RandomAccessFile("tom.dat","rw");</a:t>
            </a:r>
          </a:p>
          <a:p>
            <a:pPr>
              <a:lnSpc>
                <a:spcPct val="80000"/>
              </a:lnSpc>
            </a:pPr>
            <a:r>
              <a:rPr lang="zh-CN" altLang="en-US" sz="2400" dirty="0" smtClean="0"/>
              <a:t>           for(int i=0;i&lt;data.length;i++) {</a:t>
            </a:r>
          </a:p>
          <a:p>
            <a:pPr>
              <a:lnSpc>
                <a:spcPct val="80000"/>
              </a:lnSpc>
            </a:pPr>
            <a:r>
              <a:rPr lang="zh-CN" altLang="en-US" sz="2400" dirty="0" smtClean="0"/>
              <a:t>              </a:t>
            </a:r>
            <a:r>
              <a:rPr lang="zh-CN" altLang="en-US" sz="2400" dirty="0" smtClean="0">
                <a:solidFill>
                  <a:srgbClr val="00B0F0"/>
                </a:solidFill>
              </a:rPr>
              <a:t>inAndOut</a:t>
            </a:r>
            <a:r>
              <a:rPr lang="zh-CN" altLang="en-US" sz="2400" dirty="0" smtClean="0"/>
              <a:t>.writeInt(data[i]);</a:t>
            </a:r>
          </a:p>
          <a:p>
            <a:pPr>
              <a:lnSpc>
                <a:spcPct val="80000"/>
              </a:lnSpc>
            </a:pPr>
            <a:r>
              <a:rPr lang="zh-CN" altLang="en-US" sz="2400" dirty="0" smtClean="0"/>
              <a:t>           } </a:t>
            </a:r>
          </a:p>
          <a:p>
            <a:pPr>
              <a:lnSpc>
                <a:spcPct val="80000"/>
              </a:lnSpc>
            </a:pPr>
            <a:r>
              <a:rPr lang="zh-CN" altLang="en-US" sz="2400" dirty="0" smtClean="0"/>
              <a:t>           for(long i=data.length-1;i&gt;=0;i--) { </a:t>
            </a:r>
            <a:endParaRPr lang="en-US" altLang="zh-CN" sz="2400" dirty="0" smtClean="0"/>
          </a:p>
          <a:p>
            <a:pPr>
              <a:lnSpc>
                <a:spcPct val="80000"/>
              </a:lnSpc>
            </a:pPr>
            <a:r>
              <a:rPr lang="zh-CN" altLang="en-US" sz="2400" dirty="0" smtClean="0">
                <a:solidFill>
                  <a:srgbClr val="00B050"/>
                </a:solidFill>
              </a:rPr>
              <a:t>//</a:t>
            </a:r>
            <a:r>
              <a:rPr lang="zh-CN" altLang="en-US" sz="2400" dirty="0" smtClean="0">
                <a:solidFill>
                  <a:srgbClr val="00B050"/>
                </a:solidFill>
              </a:rPr>
              <a:t>一个int型数据占4个字节，inAndOut</a:t>
            </a:r>
            <a:r>
              <a:rPr lang="zh-CN" altLang="en-US" sz="2400" dirty="0">
                <a:solidFill>
                  <a:srgbClr val="00B050"/>
                </a:solidFill>
              </a:rPr>
              <a:t>从文件的第36个字节读取最后面的一个整数，</a:t>
            </a:r>
          </a:p>
          <a:p>
            <a:pPr>
              <a:lnSpc>
                <a:spcPct val="80000"/>
              </a:lnSpc>
            </a:pPr>
            <a:r>
              <a:rPr lang="zh-CN" altLang="en-US" sz="2400" dirty="0" smtClean="0"/>
              <a:t>              </a:t>
            </a:r>
            <a:r>
              <a:rPr lang="zh-CN" altLang="en-US" sz="2400" dirty="0" smtClean="0"/>
              <a:t>inAndOut.seek(i*4);         </a:t>
            </a:r>
            <a:r>
              <a:rPr lang="zh-CN" altLang="en-US" sz="2400" dirty="0" smtClean="0"/>
              <a:t>                System</a:t>
            </a:r>
            <a:r>
              <a:rPr lang="zh-CN" altLang="en-US" sz="2400" dirty="0" smtClean="0"/>
              <a:t>.out.printf("\t%d",inAndOut.readInt()); </a:t>
            </a:r>
            <a:endParaRPr lang="en-US" altLang="zh-CN" sz="2400" dirty="0" smtClean="0"/>
          </a:p>
          <a:p>
            <a:pPr>
              <a:lnSpc>
                <a:spcPct val="80000"/>
              </a:lnSpc>
            </a:pPr>
            <a:r>
              <a:rPr lang="zh-CN" altLang="en-US" sz="2400" dirty="0" smtClean="0">
                <a:solidFill>
                  <a:srgbClr val="00B050"/>
                </a:solidFill>
              </a:rPr>
              <a:t> //</a:t>
            </a:r>
            <a:r>
              <a:rPr lang="zh-CN" altLang="en-US" sz="2400" dirty="0" smtClean="0">
                <a:solidFill>
                  <a:srgbClr val="00B050"/>
                </a:solidFill>
              </a:rPr>
              <a:t>每隔4个字节往前读取一个整数</a:t>
            </a:r>
          </a:p>
          <a:p>
            <a:pPr>
              <a:lnSpc>
                <a:spcPct val="80000"/>
              </a:lnSpc>
            </a:pPr>
            <a:r>
              <a:rPr lang="zh-CN" altLang="en-US" sz="2400" dirty="0" smtClean="0"/>
              <a:t>           }</a:t>
            </a:r>
          </a:p>
          <a:p>
            <a:pPr>
              <a:lnSpc>
                <a:spcPct val="80000"/>
              </a:lnSpc>
            </a:pPr>
            <a:r>
              <a:rPr lang="zh-CN" altLang="en-US" sz="2400" dirty="0" smtClean="0"/>
              <a:t>           </a:t>
            </a:r>
            <a:r>
              <a:rPr lang="zh-CN" altLang="en-US" sz="2400" dirty="0" smtClean="0">
                <a:solidFill>
                  <a:srgbClr val="00B0F0"/>
                </a:solidFill>
              </a:rPr>
              <a:t>inAndOut</a:t>
            </a:r>
            <a:r>
              <a:rPr lang="zh-CN" altLang="en-US" sz="2400" dirty="0" smtClean="0"/>
              <a:t>.close();</a:t>
            </a:r>
          </a:p>
          <a:p>
            <a:pPr>
              <a:lnSpc>
                <a:spcPct val="80000"/>
              </a:lnSpc>
            </a:pPr>
            <a:r>
              <a:rPr lang="zh-CN" altLang="en-US" sz="2400" dirty="0" smtClean="0"/>
              <a:t>      }</a:t>
            </a:r>
          </a:p>
          <a:p>
            <a:pPr>
              <a:lnSpc>
                <a:spcPct val="80000"/>
              </a:lnSpc>
            </a:pPr>
            <a:r>
              <a:rPr lang="zh-CN" altLang="en-US" sz="2400" dirty="0" smtClean="0"/>
              <a:t>      catch(IOException e){} </a:t>
            </a:r>
          </a:p>
          <a:p>
            <a:pPr>
              <a:lnSpc>
                <a:spcPct val="80000"/>
              </a:lnSpc>
            </a:pPr>
            <a:r>
              <a:rPr lang="zh-CN" altLang="en-US" sz="2400" dirty="0" smtClean="0"/>
              <a:t>   }</a:t>
            </a:r>
          </a:p>
          <a:p>
            <a:pPr>
              <a:lnSpc>
                <a:spcPct val="80000"/>
              </a:lnSpc>
            </a:pPr>
            <a:r>
              <a:rPr lang="zh-CN" altLang="en-US" sz="2400" dirty="0" smtClean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543180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2663" y="85836"/>
            <a:ext cx="8898674" cy="712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import java.io.*;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public class Example10_9 {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   public static void main(String args[]) {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      </a:t>
            </a:r>
            <a:r>
              <a:rPr lang="zh-CN" altLang="en-US" sz="2400" dirty="0" smtClean="0">
                <a:solidFill>
                  <a:srgbClr val="0070C0"/>
                </a:solidFill>
              </a:rPr>
              <a:t>RandomAccessFile</a:t>
            </a:r>
            <a:r>
              <a:rPr lang="zh-CN" altLang="en-US" sz="2400" dirty="0" smtClean="0"/>
              <a:t> </a:t>
            </a:r>
            <a:r>
              <a:rPr lang="zh-CN" altLang="en-US" sz="2400" dirty="0" smtClean="0">
                <a:solidFill>
                  <a:srgbClr val="00B0F0"/>
                </a:solidFill>
              </a:rPr>
              <a:t>in</a:t>
            </a:r>
            <a:r>
              <a:rPr lang="zh-CN" altLang="en-US" sz="2400" dirty="0" smtClean="0"/>
              <a:t>=null;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      try{ in=new RandomAccessFile("Example10_9.java","rw");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           long length=in.length();  </a:t>
            </a:r>
            <a:r>
              <a:rPr lang="zh-CN" altLang="en-US" sz="2400" dirty="0" smtClean="0">
                <a:solidFill>
                  <a:srgbClr val="00B050"/>
                </a:solidFill>
              </a:rPr>
              <a:t>//获取文件的长度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           long position=0;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           in.seek(position);       </a:t>
            </a:r>
            <a:r>
              <a:rPr lang="zh-CN" altLang="en-US" sz="2400" dirty="0" smtClean="0">
                <a:solidFill>
                  <a:srgbClr val="00B050"/>
                </a:solidFill>
              </a:rPr>
              <a:t>//将读取位置定位到文件的起始 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           while(position&lt;length) {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              String str=in.readLine();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              byte b[]=str.getBytes("iso-8859-1");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              str=new String(b);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              position=in.getFilePointer();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              System.out.println(str);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           } 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      }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      catch(IOException e){} 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   </a:t>
            </a:r>
            <a:r>
              <a:rPr lang="zh-CN" altLang="en-US" sz="2400" dirty="0" smtClean="0"/>
              <a:t>}                                                      </a:t>
            </a:r>
            <a:r>
              <a:rPr lang="zh-CN" altLang="en-US" sz="2400" b="1" dirty="0" smtClean="0">
                <a:solidFill>
                  <a:srgbClr val="0000FF"/>
                </a:solidFill>
                <a:latin typeface="宋体" panose="02010600030101010101" pitchFamily="2" charset="-122"/>
                <a:hlinkClick r:id="rId2"/>
              </a:rPr>
              <a:t>例子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hlinkClick r:id="rId2"/>
              </a:rPr>
              <a:t>9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(使用</a:t>
            </a:r>
            <a:r>
              <a:rPr lang="en-US" altLang="zh-CN" sz="2400" b="1" dirty="0" err="1">
                <a:solidFill>
                  <a:srgbClr val="FF0000"/>
                </a:solidFill>
                <a:latin typeface="宋体" panose="02010600030101010101" pitchFamily="2" charset="-122"/>
              </a:rPr>
              <a:t>readLine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()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读取文件 )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</a:p>
          <a:p>
            <a:pPr>
              <a:lnSpc>
                <a:spcPct val="90000"/>
              </a:lnSpc>
            </a:pPr>
            <a:endParaRPr lang="zh-CN" altLang="en-US" sz="2400" dirty="0" smtClean="0"/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}</a:t>
            </a:r>
          </a:p>
          <a:p>
            <a:pPr>
              <a:lnSpc>
                <a:spcPct val="90000"/>
              </a:lnSpc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509846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39AD-F593-4729-90A7-4F8A3F166D8B}" type="datetime1">
              <a:rPr lang="zh-CN" altLang="en-US"/>
              <a:pPr/>
              <a:t>2016/11/22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  </a:t>
            </a:r>
            <a:fld id="{D3DCB615-17FB-4B52-A711-D67A642AE10D}" type="slidenum">
              <a:rPr lang="en-US" altLang="zh-CN"/>
              <a:pPr/>
              <a:t>43</a:t>
            </a:fld>
            <a:r>
              <a:rPr lang="en-US" altLang="zh-CN"/>
              <a:t>  </a:t>
            </a:r>
            <a:r>
              <a:rPr lang="zh-CN" altLang="en-US"/>
              <a:t>页</a:t>
            </a:r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228600"/>
            <a:ext cx="4348163" cy="392113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zh-CN" altLang="en-US" b="1"/>
              <a:t>§10.7    </a:t>
            </a:r>
            <a:r>
              <a:rPr lang="zh-CN" altLang="en-US" b="1">
                <a:latin typeface="宋体" panose="02010600030101010101" pitchFamily="2" charset="-122"/>
              </a:rPr>
              <a:t>数组流 </a:t>
            </a:r>
          </a:p>
        </p:txBody>
      </p:sp>
      <p:sp>
        <p:nvSpPr>
          <p:cNvPr id="185347" name="Text Box 3"/>
          <p:cNvSpPr txBox="1">
            <a:spLocks noChangeArrowheads="1"/>
          </p:cNvSpPr>
          <p:nvPr/>
        </p:nvSpPr>
        <p:spPr bwMode="auto">
          <a:xfrm>
            <a:off x="127000" y="635000"/>
            <a:ext cx="8793163" cy="4579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  1</a:t>
            </a:r>
            <a:r>
              <a:rPr lang="zh-CN" altLang="en-US" sz="2800" b="1" dirty="0"/>
              <a:t>．字节数组流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algn="just">
              <a:lnSpc>
                <a:spcPct val="90000"/>
              </a:lnSpc>
            </a:pPr>
            <a:r>
              <a:rPr lang="zh-CN" altLang="en-US" sz="2800" b="1" dirty="0"/>
              <a:t>        字节数组输入流</a:t>
            </a:r>
            <a:r>
              <a:rPr lang="en-US" altLang="zh-CN" sz="2800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ByteArrayInputStream</a:t>
            </a:r>
            <a:r>
              <a:rPr lang="zh-CN" altLang="en-US" sz="2800" b="1" dirty="0"/>
              <a:t>和字节数组输出流</a:t>
            </a:r>
            <a:r>
              <a:rPr lang="en-US" altLang="zh-CN" sz="2800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ByteArrayOutputStream</a:t>
            </a:r>
            <a:r>
              <a:rPr lang="zh-CN" altLang="en-US" sz="2800" b="1" dirty="0"/>
              <a:t>分别使用字节数组作为流的源和目标。 </a:t>
            </a:r>
          </a:p>
          <a:p>
            <a:pPr algn="just">
              <a:lnSpc>
                <a:spcPct val="90000"/>
              </a:lnSpc>
            </a:pPr>
            <a:r>
              <a:rPr lang="zh-CN" altLang="en-US" sz="2800" b="1" dirty="0">
                <a:solidFill>
                  <a:srgbClr val="FF6600"/>
                </a:solidFill>
              </a:rPr>
              <a:t>◆</a:t>
            </a:r>
            <a:r>
              <a:rPr lang="zh-CN" altLang="en-US" sz="2800" b="1" dirty="0"/>
              <a:t> </a:t>
            </a:r>
            <a:r>
              <a:rPr lang="en-US" altLang="zh-CN" sz="2800" b="1" dirty="0" err="1">
                <a:latin typeface="宋体" panose="02010600030101010101" pitchFamily="2" charset="-122"/>
              </a:rPr>
              <a:t>ByteArrayInputStream</a:t>
            </a:r>
            <a:r>
              <a:rPr lang="zh-CN" altLang="en-US" sz="2800" b="1" dirty="0"/>
              <a:t>构造方法及</a:t>
            </a:r>
            <a:r>
              <a:rPr lang="zh-CN" altLang="en-US" sz="2800" b="1" dirty="0">
                <a:solidFill>
                  <a:srgbClr val="FF33CC"/>
                </a:solidFill>
                <a:latin typeface="宋体" panose="02010600030101010101" pitchFamily="2" charset="-122"/>
              </a:rPr>
              <a:t>常用方法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800" b="1" dirty="0" err="1" smtClean="0">
                <a:solidFill>
                  <a:srgbClr val="0000FF"/>
                </a:solidFill>
                <a:latin typeface="宋体" panose="02010600030101010101" pitchFamily="2" charset="-122"/>
              </a:rPr>
              <a:t>ByteArrayInputStream</a:t>
            </a:r>
            <a:r>
              <a:rPr lang="en-US" altLang="zh-CN" sz="28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(byte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[] </a:t>
            </a:r>
            <a:r>
              <a:rPr lang="en-US" altLang="zh-CN" sz="2800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buf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);</a:t>
            </a:r>
          </a:p>
          <a:p>
            <a:pPr algn="just">
              <a:lnSpc>
                <a:spcPct val="90000"/>
              </a:lnSpc>
            </a:pPr>
            <a:r>
              <a:rPr lang="en-US" altLang="zh-CN" sz="2400" b="1" dirty="0" err="1" smtClean="0">
                <a:solidFill>
                  <a:srgbClr val="0000FF"/>
                </a:solidFill>
                <a:latin typeface="宋体" panose="02010600030101010101" pitchFamily="2" charset="-122"/>
              </a:rPr>
              <a:t>ByteArrayInputStream</a:t>
            </a:r>
            <a:r>
              <a:rPr lang="en-US" altLang="zh-CN" sz="24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(byte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[] </a:t>
            </a:r>
            <a:r>
              <a:rPr lang="en-US" altLang="zh-CN" sz="2400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buf,int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offset,int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 length</a:t>
            </a:r>
            <a:r>
              <a:rPr lang="en-US" altLang="zh-CN" sz="24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);</a:t>
            </a:r>
          </a:p>
          <a:p>
            <a:pPr algn="just">
              <a:lnSpc>
                <a:spcPct val="90000"/>
              </a:lnSpc>
            </a:pPr>
            <a:endParaRPr lang="en-US" altLang="zh-CN" sz="2400" b="1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algn="just">
              <a:lnSpc>
                <a:spcPct val="90000"/>
              </a:lnSpc>
            </a:pPr>
            <a:endParaRPr lang="en-US" altLang="zh-CN" sz="2400" b="1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algn="just">
              <a:lnSpc>
                <a:spcPct val="90000"/>
              </a:lnSpc>
            </a:pPr>
            <a:r>
              <a:rPr lang="zh-CN" altLang="en-US" sz="2800" b="1" dirty="0">
                <a:solidFill>
                  <a:srgbClr val="FF33CC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public </a:t>
            </a:r>
            <a:r>
              <a:rPr lang="en-US" altLang="zh-CN" sz="2800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int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 read();</a:t>
            </a:r>
            <a:r>
              <a:rPr lang="zh-CN" altLang="en-US" sz="2800" dirty="0">
                <a:latin typeface="宋体" panose="02010600030101010101" pitchFamily="2" charset="-122"/>
              </a:rPr>
              <a:t>顺序地从源中读出一个字节</a:t>
            </a:r>
            <a:r>
              <a:rPr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  <a:endParaRPr lang="en-US" altLang="zh-CN" sz="2800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public </a:t>
            </a:r>
            <a:r>
              <a:rPr lang="en-US" altLang="zh-CN" sz="2800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int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 read(byte[] </a:t>
            </a:r>
            <a:r>
              <a:rPr lang="en-US" altLang="zh-CN" sz="2800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b,int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800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off,int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800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len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);</a:t>
            </a:r>
            <a:r>
              <a:rPr lang="zh-CN" altLang="en-US" sz="2800" dirty="0">
                <a:latin typeface="宋体" panose="02010600030101010101" pitchFamily="2" charset="-122"/>
              </a:rPr>
              <a:t>顺序地从源中读出参数</a:t>
            </a:r>
            <a:r>
              <a:rPr lang="en-US" altLang="zh-CN" sz="2800" dirty="0" err="1">
                <a:latin typeface="宋体" panose="02010600030101010101" pitchFamily="2" charset="-122"/>
              </a:rPr>
              <a:t>len</a:t>
            </a:r>
            <a:r>
              <a:rPr lang="zh-CN" altLang="en-US" sz="2800" dirty="0">
                <a:latin typeface="宋体" panose="02010600030101010101" pitchFamily="2" charset="-122"/>
              </a:rPr>
              <a:t>指定的字节数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876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334537"/>
            <a:ext cx="7886700" cy="5842426"/>
          </a:xfrm>
        </p:spPr>
        <p:txBody>
          <a:bodyPr>
            <a:noAutofit/>
          </a:bodyPr>
          <a:lstStyle/>
          <a:p>
            <a:pPr algn="just"/>
            <a:r>
              <a:rPr lang="zh-CN" altLang="en-US" sz="2800" b="1" dirty="0" smtClean="0">
                <a:solidFill>
                  <a:srgbClr val="FF6600"/>
                </a:solidFill>
              </a:rPr>
              <a:t>◆</a:t>
            </a:r>
            <a:r>
              <a:rPr lang="zh-CN" altLang="en-US" sz="2800" b="1" dirty="0" smtClean="0"/>
              <a:t> </a:t>
            </a:r>
            <a:r>
              <a:rPr lang="en-US" altLang="zh-CN" sz="2800" b="1" dirty="0" err="1" smtClean="0">
                <a:latin typeface="宋体" panose="02010600030101010101" pitchFamily="2" charset="-122"/>
              </a:rPr>
              <a:t>ByteArrayOutputStream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流</a:t>
            </a:r>
            <a:r>
              <a:rPr lang="zh-CN" altLang="en-US" sz="2800" b="1" dirty="0" smtClean="0"/>
              <a:t>构造方法及</a:t>
            </a:r>
            <a:r>
              <a:rPr lang="zh-CN" altLang="en-US" sz="2800" b="1" dirty="0" smtClean="0">
                <a:solidFill>
                  <a:srgbClr val="FF33CC"/>
                </a:solidFill>
                <a:latin typeface="宋体" panose="02010600030101010101" pitchFamily="2" charset="-122"/>
              </a:rPr>
              <a:t>常用方法</a:t>
            </a:r>
            <a:endParaRPr lang="zh-CN" altLang="en-US" sz="2800" b="1" dirty="0" smtClean="0">
              <a:latin typeface="宋体" panose="02010600030101010101" pitchFamily="2" charset="-122"/>
            </a:endParaRPr>
          </a:p>
          <a:p>
            <a:pPr algn="just"/>
            <a:r>
              <a:rPr lang="en-US" altLang="zh-CN" sz="28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宋体" panose="02010600030101010101" pitchFamily="2" charset="-122"/>
              </a:rPr>
              <a:t>ByteArrayOutputStream</a:t>
            </a:r>
            <a:r>
              <a:rPr lang="en-US" altLang="zh-CN" sz="28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();</a:t>
            </a:r>
          </a:p>
          <a:p>
            <a:pPr algn="just"/>
            <a:r>
              <a:rPr lang="en-US" altLang="zh-CN" sz="28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宋体" panose="02010600030101010101" pitchFamily="2" charset="-122"/>
              </a:rPr>
              <a:t>ByteArrayOutputStream</a:t>
            </a:r>
            <a:r>
              <a:rPr lang="en-US" altLang="zh-CN" sz="28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宋体" panose="02010600030101010101" pitchFamily="2" charset="-122"/>
              </a:rPr>
              <a:t>int</a:t>
            </a:r>
            <a:r>
              <a:rPr lang="en-US" altLang="zh-CN" sz="28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 size);</a:t>
            </a:r>
          </a:p>
          <a:p>
            <a:pPr algn="just"/>
            <a:r>
              <a:rPr lang="en-US" altLang="zh-CN" sz="28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   public void write(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宋体" panose="02010600030101010101" pitchFamily="2" charset="-122"/>
              </a:rPr>
              <a:t>int</a:t>
            </a:r>
            <a:r>
              <a:rPr lang="en-US" altLang="zh-CN" sz="28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 b);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 </a:t>
            </a:r>
            <a:r>
              <a:rPr lang="zh-CN" altLang="en-US" sz="2800" dirty="0" smtClean="0">
                <a:latin typeface="宋体" panose="02010600030101010101" pitchFamily="2" charset="-122"/>
              </a:rPr>
              <a:t>顺序地向缓冲区写入一个字节</a:t>
            </a:r>
            <a:r>
              <a:rPr lang="zh-CN" altLang="en-US" sz="28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8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</a:p>
          <a:p>
            <a:pPr algn="just"/>
            <a:r>
              <a:rPr lang="en-US" altLang="zh-CN" sz="28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   public void write(byte[] 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宋体" panose="02010600030101010101" pitchFamily="2" charset="-122"/>
              </a:rPr>
              <a:t>b,int</a:t>
            </a:r>
            <a:r>
              <a:rPr lang="en-US" altLang="zh-CN" sz="28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宋体" panose="02010600030101010101" pitchFamily="2" charset="-122"/>
              </a:rPr>
              <a:t>off,int</a:t>
            </a:r>
            <a:r>
              <a:rPr lang="en-US" altLang="zh-CN" sz="28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宋体" panose="02010600030101010101" pitchFamily="2" charset="-122"/>
              </a:rPr>
              <a:t>len</a:t>
            </a:r>
            <a:r>
              <a:rPr lang="en-US" altLang="zh-CN" sz="28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);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 </a:t>
            </a:r>
            <a:r>
              <a:rPr lang="zh-CN" altLang="en-US" sz="2800" dirty="0" smtClean="0">
                <a:latin typeface="宋体" panose="02010600030101010101" pitchFamily="2" charset="-122"/>
              </a:rPr>
              <a:t>将参数</a:t>
            </a:r>
            <a:r>
              <a:rPr lang="en-US" altLang="zh-CN" sz="2800" dirty="0" smtClean="0">
                <a:latin typeface="宋体" panose="02010600030101010101" pitchFamily="2" charset="-122"/>
              </a:rPr>
              <a:t>b</a:t>
            </a:r>
            <a:r>
              <a:rPr lang="zh-CN" altLang="en-US" sz="2800" dirty="0" smtClean="0">
                <a:latin typeface="宋体" panose="02010600030101010101" pitchFamily="2" charset="-122"/>
              </a:rPr>
              <a:t>中指定的</a:t>
            </a:r>
            <a:r>
              <a:rPr lang="en-US" altLang="zh-CN" sz="2800" dirty="0" err="1" smtClean="0">
                <a:latin typeface="宋体" panose="02010600030101010101" pitchFamily="2" charset="-122"/>
              </a:rPr>
              <a:t>len</a:t>
            </a:r>
            <a:r>
              <a:rPr lang="zh-CN" altLang="en-US" sz="2800" dirty="0" smtClean="0">
                <a:latin typeface="宋体" panose="02010600030101010101" pitchFamily="2" charset="-122"/>
              </a:rPr>
              <a:t>个字节顺序地写入缓冲区 </a:t>
            </a:r>
          </a:p>
          <a:p>
            <a:pPr algn="just"/>
            <a:r>
              <a:rPr lang="en-US" altLang="zh-CN" sz="28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   public byte[] 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宋体" panose="02010600030101010101" pitchFamily="2" charset="-122"/>
              </a:rPr>
              <a:t>toByteArray</a:t>
            </a:r>
            <a:r>
              <a:rPr lang="en-US" altLang="zh-CN" sz="28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();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 </a:t>
            </a:r>
            <a:r>
              <a:rPr lang="zh-CN" altLang="en-US" sz="2800" dirty="0" smtClean="0">
                <a:latin typeface="宋体" panose="02010600030101010101" pitchFamily="2" charset="-122"/>
              </a:rPr>
              <a:t>返回输出流写入到缓冲区的全部字节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 </a:t>
            </a:r>
          </a:p>
          <a:p>
            <a:pPr algn="just"/>
            <a:r>
              <a:rPr lang="zh-CN" altLang="en-US" sz="2800" b="1" dirty="0" smtClean="0"/>
              <a:t>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098271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2535" y="824140"/>
            <a:ext cx="7886700" cy="4351338"/>
          </a:xfrm>
        </p:spPr>
        <p:txBody>
          <a:bodyPr>
            <a:normAutofit/>
          </a:bodyPr>
          <a:lstStyle/>
          <a:p>
            <a:pPr algn="just"/>
            <a:r>
              <a:rPr lang="zh-CN" altLang="en-US" sz="3200" b="1" dirty="0" smtClean="0"/>
              <a:t>2．字符数组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 </a:t>
            </a:r>
          </a:p>
          <a:p>
            <a:pPr algn="just"/>
            <a:r>
              <a:rPr lang="en-US" altLang="zh-CN" sz="3200" b="1" dirty="0" smtClean="0">
                <a:latin typeface="宋体" panose="02010600030101010101" pitchFamily="2" charset="-122"/>
              </a:rPr>
              <a:t>  </a:t>
            </a:r>
            <a:r>
              <a:rPr lang="en-US" altLang="zh-CN" sz="3200" b="1" dirty="0" err="1" smtClean="0">
                <a:solidFill>
                  <a:srgbClr val="0000FF"/>
                </a:solidFill>
                <a:latin typeface="宋体" panose="02010600030101010101" pitchFamily="2" charset="-122"/>
              </a:rPr>
              <a:t>CharArrayReader</a:t>
            </a:r>
            <a:r>
              <a:rPr lang="zh-CN" altLang="en-US" sz="32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和</a:t>
            </a:r>
            <a:r>
              <a:rPr lang="en-US" altLang="zh-CN" sz="3200" b="1" dirty="0" err="1" smtClean="0">
                <a:solidFill>
                  <a:srgbClr val="0000FF"/>
                </a:solidFill>
                <a:latin typeface="宋体" panose="02010600030101010101" pitchFamily="2" charset="-122"/>
              </a:rPr>
              <a:t>CharArrayWriter</a:t>
            </a:r>
            <a:r>
              <a:rPr lang="zh-CN" altLang="en-US" sz="32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类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是字符数组流，</a:t>
            </a:r>
            <a:r>
              <a:rPr lang="zh-CN" altLang="en-US" sz="3200" b="1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使用字符数组作为流的源和目标。</a:t>
            </a:r>
            <a:endParaRPr lang="en-US" altLang="zh-CN" sz="3200" b="1" dirty="0" smtClean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3200" b="1" dirty="0" smtClean="0">
                <a:solidFill>
                  <a:srgbClr val="FF0000"/>
                </a:solidFill>
                <a:latin typeface="宋体" panose="02010600030101010101" pitchFamily="2" charset="-122"/>
                <a:hlinkClick r:id="rId2"/>
              </a:rPr>
              <a:t>例子10 </a:t>
            </a:r>
            <a:r>
              <a:rPr lang="zh-CN" altLang="en-US" sz="32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  向内存（输出流的缓冲区）写入字符串 。</a:t>
            </a:r>
          </a:p>
          <a:p>
            <a:endParaRPr lang="zh-CN" altLang="en-US" sz="3200" dirty="0" smtClean="0"/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167545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6477" y="8436"/>
            <a:ext cx="8697951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dirty="0" smtClean="0"/>
              <a:t>import java.io.*;</a:t>
            </a:r>
          </a:p>
          <a:p>
            <a:pPr>
              <a:lnSpc>
                <a:spcPct val="90000"/>
              </a:lnSpc>
            </a:pPr>
            <a:r>
              <a:rPr lang="zh-CN" altLang="en-US" sz="2000" dirty="0" smtClean="0"/>
              <a:t>public class Example10_10 {</a:t>
            </a:r>
          </a:p>
          <a:p>
            <a:pPr>
              <a:lnSpc>
                <a:spcPct val="90000"/>
              </a:lnSpc>
            </a:pPr>
            <a:r>
              <a:rPr lang="zh-CN" altLang="en-US" sz="2000" dirty="0" smtClean="0"/>
              <a:t>   public static void main(String args[]) {</a:t>
            </a:r>
          </a:p>
          <a:p>
            <a:pPr>
              <a:lnSpc>
                <a:spcPct val="90000"/>
              </a:lnSpc>
            </a:pPr>
            <a:r>
              <a:rPr lang="zh-CN" altLang="en-US" sz="2000" dirty="0" smtClean="0"/>
              <a:t>      try {</a:t>
            </a:r>
          </a:p>
          <a:p>
            <a:pPr>
              <a:lnSpc>
                <a:spcPct val="90000"/>
              </a:lnSpc>
            </a:pPr>
            <a:r>
              <a:rPr lang="zh-CN" altLang="en-US" sz="2000" dirty="0" smtClean="0"/>
              <a:t>         </a:t>
            </a:r>
            <a:r>
              <a:rPr lang="zh-CN" altLang="en-US" sz="2000" dirty="0" smtClean="0">
                <a:solidFill>
                  <a:srgbClr val="0070C0"/>
                </a:solidFill>
              </a:rPr>
              <a:t>ByteArrayOutputStream</a:t>
            </a:r>
            <a:r>
              <a:rPr lang="zh-CN" altLang="en-US" sz="2000" dirty="0" smtClean="0"/>
              <a:t> </a:t>
            </a:r>
            <a:r>
              <a:rPr lang="zh-CN" altLang="en-US" sz="2000" dirty="0" smtClean="0">
                <a:solidFill>
                  <a:srgbClr val="00B0F0"/>
                </a:solidFill>
              </a:rPr>
              <a:t>outByte</a:t>
            </a:r>
            <a:r>
              <a:rPr lang="zh-CN" altLang="en-US" sz="2000" dirty="0" smtClean="0"/>
              <a:t>=new ByteArrayOutputStream();</a:t>
            </a:r>
          </a:p>
          <a:p>
            <a:pPr>
              <a:lnSpc>
                <a:spcPct val="90000"/>
              </a:lnSpc>
            </a:pPr>
            <a:r>
              <a:rPr lang="zh-CN" altLang="en-US" sz="2000" dirty="0" smtClean="0"/>
              <a:t>         byte [] byteContent="mid-autumn festival".getBytes(); </a:t>
            </a:r>
          </a:p>
          <a:p>
            <a:pPr>
              <a:lnSpc>
                <a:spcPct val="90000"/>
              </a:lnSpc>
            </a:pPr>
            <a:r>
              <a:rPr lang="zh-CN" altLang="en-US" sz="2000" dirty="0" smtClean="0"/>
              <a:t>         </a:t>
            </a:r>
            <a:r>
              <a:rPr lang="zh-CN" altLang="en-US" sz="2000" dirty="0" smtClean="0">
                <a:solidFill>
                  <a:srgbClr val="00B0F0"/>
                </a:solidFill>
              </a:rPr>
              <a:t>outByte</a:t>
            </a:r>
            <a:r>
              <a:rPr lang="zh-CN" altLang="en-US" sz="2000" dirty="0" smtClean="0"/>
              <a:t>.write(byteContent); </a:t>
            </a:r>
          </a:p>
          <a:p>
            <a:pPr>
              <a:lnSpc>
                <a:spcPct val="90000"/>
              </a:lnSpc>
            </a:pPr>
            <a:r>
              <a:rPr lang="zh-CN" altLang="en-US" sz="2000" dirty="0" smtClean="0"/>
              <a:t>         </a:t>
            </a:r>
            <a:r>
              <a:rPr lang="zh-CN" altLang="en-US" sz="2000" dirty="0" smtClean="0">
                <a:solidFill>
                  <a:srgbClr val="0070C0"/>
                </a:solidFill>
              </a:rPr>
              <a:t>ByteArrayInputStream</a:t>
            </a:r>
            <a:r>
              <a:rPr lang="zh-CN" altLang="en-US" sz="2000" dirty="0" smtClean="0"/>
              <a:t> </a:t>
            </a:r>
            <a:r>
              <a:rPr lang="zh-CN" altLang="en-US" sz="2000" dirty="0" smtClean="0">
                <a:solidFill>
                  <a:srgbClr val="00B0F0"/>
                </a:solidFill>
              </a:rPr>
              <a:t>inByte</a:t>
            </a:r>
            <a:r>
              <a:rPr lang="zh-CN" altLang="en-US" sz="2000" dirty="0" smtClean="0"/>
              <a:t>=new ByteArrayInputStream(outByte.toByteArray());</a:t>
            </a:r>
          </a:p>
          <a:p>
            <a:pPr>
              <a:lnSpc>
                <a:spcPct val="90000"/>
              </a:lnSpc>
            </a:pPr>
            <a:r>
              <a:rPr lang="zh-CN" altLang="en-US" sz="2000" dirty="0" smtClean="0"/>
              <a:t>         byte backByte []=new byte[outByte.toByteArray().length];</a:t>
            </a:r>
          </a:p>
          <a:p>
            <a:pPr>
              <a:lnSpc>
                <a:spcPct val="90000"/>
              </a:lnSpc>
            </a:pPr>
            <a:r>
              <a:rPr lang="zh-CN" altLang="en-US" sz="2000" dirty="0" smtClean="0"/>
              <a:t>         </a:t>
            </a:r>
            <a:r>
              <a:rPr lang="zh-CN" altLang="en-US" sz="2000" dirty="0" smtClean="0">
                <a:solidFill>
                  <a:srgbClr val="00B0F0"/>
                </a:solidFill>
              </a:rPr>
              <a:t>inByte</a:t>
            </a:r>
            <a:r>
              <a:rPr lang="zh-CN" altLang="en-US" sz="2000" dirty="0" smtClean="0"/>
              <a:t>.read(backByte);</a:t>
            </a:r>
          </a:p>
          <a:p>
            <a:pPr>
              <a:lnSpc>
                <a:spcPct val="90000"/>
              </a:lnSpc>
            </a:pPr>
            <a:r>
              <a:rPr lang="zh-CN" altLang="en-US" sz="2000" dirty="0" smtClean="0"/>
              <a:t>         System.out.println(new String(backByte));</a:t>
            </a:r>
          </a:p>
          <a:p>
            <a:pPr>
              <a:lnSpc>
                <a:spcPct val="90000"/>
              </a:lnSpc>
            </a:pPr>
            <a:r>
              <a:rPr lang="zh-CN" altLang="en-US" sz="2000" dirty="0" smtClean="0"/>
              <a:t>         </a:t>
            </a:r>
            <a:r>
              <a:rPr lang="zh-CN" altLang="en-US" sz="2000" dirty="0" smtClean="0">
                <a:solidFill>
                  <a:srgbClr val="0070C0"/>
                </a:solidFill>
              </a:rPr>
              <a:t>CharArrayWriter</a:t>
            </a:r>
            <a:r>
              <a:rPr lang="zh-CN" altLang="en-US" sz="2000" dirty="0" smtClean="0"/>
              <a:t> </a:t>
            </a:r>
            <a:r>
              <a:rPr lang="zh-CN" altLang="en-US" sz="2000" dirty="0" smtClean="0">
                <a:solidFill>
                  <a:srgbClr val="00B0F0"/>
                </a:solidFill>
              </a:rPr>
              <a:t>outCha</a:t>
            </a:r>
            <a:r>
              <a:rPr lang="zh-CN" altLang="en-US" sz="2000" dirty="0" smtClean="0"/>
              <a:t>r=new CharArrayWriter();</a:t>
            </a:r>
          </a:p>
          <a:p>
            <a:pPr>
              <a:lnSpc>
                <a:spcPct val="90000"/>
              </a:lnSpc>
            </a:pPr>
            <a:r>
              <a:rPr lang="zh-CN" altLang="en-US" sz="2000" dirty="0" smtClean="0"/>
              <a:t>         char [] charContent="中秋快乐".toCharArray(); </a:t>
            </a:r>
          </a:p>
          <a:p>
            <a:pPr>
              <a:lnSpc>
                <a:spcPct val="90000"/>
              </a:lnSpc>
            </a:pPr>
            <a:r>
              <a:rPr lang="zh-CN" altLang="en-US" sz="2000" dirty="0" smtClean="0"/>
              <a:t>         outChar.write(charContent); </a:t>
            </a:r>
          </a:p>
          <a:p>
            <a:pPr>
              <a:lnSpc>
                <a:spcPct val="90000"/>
              </a:lnSpc>
            </a:pPr>
            <a:r>
              <a:rPr lang="zh-CN" altLang="en-US" sz="2000" dirty="0" smtClean="0"/>
              <a:t>        </a:t>
            </a:r>
            <a:r>
              <a:rPr lang="zh-CN" altLang="en-US" sz="2000" dirty="0" smtClean="0">
                <a:solidFill>
                  <a:srgbClr val="0070C0"/>
                </a:solidFill>
              </a:rPr>
              <a:t> CharArrayReader </a:t>
            </a:r>
            <a:r>
              <a:rPr lang="zh-CN" altLang="en-US" sz="2000" dirty="0" smtClean="0">
                <a:solidFill>
                  <a:srgbClr val="00B0F0"/>
                </a:solidFill>
              </a:rPr>
              <a:t>inChar</a:t>
            </a:r>
            <a:r>
              <a:rPr lang="zh-CN" altLang="en-US" sz="2000" dirty="0" smtClean="0"/>
              <a:t>=new CharArrayReader(outChar.toCharArray());</a:t>
            </a:r>
          </a:p>
          <a:p>
            <a:pPr>
              <a:lnSpc>
                <a:spcPct val="90000"/>
              </a:lnSpc>
            </a:pPr>
            <a:r>
              <a:rPr lang="zh-CN" altLang="en-US" sz="2000" dirty="0" smtClean="0"/>
              <a:t>         char backChar []=new char[outChar.toCharArray().length];</a:t>
            </a:r>
          </a:p>
          <a:p>
            <a:pPr>
              <a:lnSpc>
                <a:spcPct val="90000"/>
              </a:lnSpc>
            </a:pPr>
            <a:r>
              <a:rPr lang="zh-CN" altLang="en-US" sz="2000" dirty="0" smtClean="0"/>
              <a:t>         inChar.read(backChar);</a:t>
            </a:r>
          </a:p>
          <a:p>
            <a:pPr>
              <a:lnSpc>
                <a:spcPct val="90000"/>
              </a:lnSpc>
            </a:pPr>
            <a:r>
              <a:rPr lang="zh-CN" altLang="en-US" sz="2000" dirty="0" smtClean="0"/>
              <a:t>         System.out.println(new String(backChar));</a:t>
            </a:r>
          </a:p>
          <a:p>
            <a:pPr>
              <a:lnSpc>
                <a:spcPct val="90000"/>
              </a:lnSpc>
            </a:pPr>
            <a:r>
              <a:rPr lang="zh-CN" altLang="en-US" sz="2000" dirty="0" smtClean="0"/>
              <a:t>      }</a:t>
            </a:r>
          </a:p>
          <a:p>
            <a:pPr>
              <a:lnSpc>
                <a:spcPct val="90000"/>
              </a:lnSpc>
            </a:pPr>
            <a:r>
              <a:rPr lang="zh-CN" altLang="en-US" sz="2000" dirty="0" smtClean="0"/>
              <a:t>      catch(IOException exp){}</a:t>
            </a:r>
          </a:p>
          <a:p>
            <a:pPr>
              <a:lnSpc>
                <a:spcPct val="90000"/>
              </a:lnSpc>
            </a:pPr>
            <a:r>
              <a:rPr lang="zh-CN" altLang="en-US" sz="2000" dirty="0" smtClean="0"/>
              <a:t>  }</a:t>
            </a:r>
          </a:p>
          <a:p>
            <a:pPr>
              <a:lnSpc>
                <a:spcPct val="90000"/>
              </a:lnSpc>
            </a:pPr>
            <a:r>
              <a:rPr lang="zh-CN" altLang="en-US" sz="2000" dirty="0" smtClean="0"/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44966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39AD-F593-4729-90A7-4F8A3F166D8B}" type="datetime1">
              <a:rPr lang="zh-CN" altLang="en-US"/>
              <a:pPr/>
              <a:t>2016/11/22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  </a:t>
            </a:r>
            <a:fld id="{4A5635A4-FF53-4F33-8D05-12DCDCED871E}" type="slidenum">
              <a:rPr lang="en-US" altLang="zh-CN"/>
              <a:pPr/>
              <a:t>47</a:t>
            </a:fld>
            <a:r>
              <a:rPr lang="en-US" altLang="zh-CN"/>
              <a:t>  </a:t>
            </a:r>
            <a:r>
              <a:rPr lang="zh-CN" altLang="en-US"/>
              <a:t>页</a:t>
            </a:r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228600"/>
            <a:ext cx="6781800" cy="487363"/>
          </a:xfrm>
        </p:spPr>
        <p:txBody>
          <a:bodyPr>
            <a:normAutofit lnSpcReduction="10000"/>
          </a:bodyPr>
          <a:lstStyle/>
          <a:p>
            <a:pPr algn="l"/>
            <a:r>
              <a:rPr lang="zh-CN" altLang="en-US" sz="3200" b="1"/>
              <a:t>§10.8   </a:t>
            </a:r>
            <a:r>
              <a:rPr lang="zh-CN" altLang="en-US" sz="3200" b="1">
                <a:latin typeface="宋体" panose="02010600030101010101" pitchFamily="2" charset="-122"/>
              </a:rPr>
              <a:t>数据流 </a:t>
            </a:r>
          </a:p>
        </p:txBody>
      </p:sp>
      <p:sp>
        <p:nvSpPr>
          <p:cNvPr id="186371" name="Text Box 3"/>
          <p:cNvSpPr txBox="1">
            <a:spLocks noChangeArrowheads="1"/>
          </p:cNvSpPr>
          <p:nvPr/>
        </p:nvSpPr>
        <p:spPr bwMode="auto">
          <a:xfrm>
            <a:off x="153988" y="885825"/>
            <a:ext cx="8793162" cy="4967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altLang="zh-CN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sz="3200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DataInputStream</a:t>
            </a:r>
            <a:r>
              <a:rPr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和</a:t>
            </a:r>
            <a:r>
              <a:rPr lang="en-US" altLang="zh-CN" sz="3200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DataOutputStream</a:t>
            </a:r>
            <a:r>
              <a:rPr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类</a:t>
            </a:r>
            <a:r>
              <a:rPr lang="zh-CN" altLang="en-US" sz="3200" b="1" dirty="0">
                <a:latin typeface="宋体" panose="02010600030101010101" pitchFamily="2" charset="-122"/>
              </a:rPr>
              <a:t>创建的对象称为数据输入流和数据输出流。 </a:t>
            </a:r>
            <a:endParaRPr lang="zh-CN" altLang="en-US" sz="3200" b="1" dirty="0"/>
          </a:p>
          <a:p>
            <a:pPr algn="just">
              <a:lnSpc>
                <a:spcPct val="90000"/>
              </a:lnSpc>
            </a:pPr>
            <a:r>
              <a:rPr lang="zh-CN" altLang="en-US" sz="3200" b="1" dirty="0">
                <a:latin typeface="宋体" panose="02010600030101010101" pitchFamily="2" charset="-122"/>
              </a:rPr>
              <a:t>构造方法:</a:t>
            </a:r>
          </a:p>
          <a:p>
            <a:pPr algn="just">
              <a:lnSpc>
                <a:spcPct val="90000"/>
              </a:lnSpc>
            </a:pPr>
            <a:r>
              <a:rPr lang="en-US" altLang="zh-CN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sz="3200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DataInputStream（InputStream</a:t>
            </a:r>
            <a:r>
              <a:rPr lang="en-US" altLang="zh-CN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 in</a:t>
            </a:r>
            <a:r>
              <a:rPr lang="en-US" altLang="zh-CN" sz="32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）</a:t>
            </a:r>
          </a:p>
          <a:p>
            <a:pPr algn="just">
              <a:lnSpc>
                <a:spcPct val="90000"/>
              </a:lnSpc>
            </a:pPr>
            <a:r>
              <a:rPr lang="zh-CN" altLang="en-US" sz="3200" b="1" dirty="0" smtClean="0">
                <a:latin typeface="宋体" panose="02010600030101010101" pitchFamily="2" charset="-122"/>
              </a:rPr>
              <a:t>创建</a:t>
            </a:r>
            <a:r>
              <a:rPr lang="zh-CN" altLang="en-US" sz="3200" b="1" dirty="0">
                <a:latin typeface="宋体" panose="02010600030101010101" pitchFamily="2" charset="-122"/>
              </a:rPr>
              <a:t>的数据输入流指向一个由参数</a:t>
            </a:r>
            <a:r>
              <a:rPr lang="en-US" altLang="zh-CN" sz="3200" b="1" dirty="0">
                <a:latin typeface="宋体" panose="02010600030101010101" pitchFamily="2" charset="-122"/>
              </a:rPr>
              <a:t>in</a:t>
            </a:r>
            <a:r>
              <a:rPr lang="zh-CN" altLang="en-US" sz="3200" b="1" dirty="0">
                <a:latin typeface="宋体" panose="02010600030101010101" pitchFamily="2" charset="-122"/>
              </a:rPr>
              <a:t>指定的底层输入流</a:t>
            </a:r>
          </a:p>
          <a:p>
            <a:pPr algn="just">
              <a:lnSpc>
                <a:spcPct val="90000"/>
              </a:lnSpc>
            </a:pPr>
            <a:r>
              <a:rPr lang="en-US" altLang="zh-CN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sz="3200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DataOutputStream（OutnputStream</a:t>
            </a:r>
            <a:r>
              <a:rPr lang="en-US" altLang="zh-CN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 out</a:t>
            </a:r>
            <a:r>
              <a:rPr lang="en-US" altLang="zh-CN" sz="32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）</a:t>
            </a:r>
          </a:p>
          <a:p>
            <a:pPr algn="just">
              <a:lnSpc>
                <a:spcPct val="90000"/>
              </a:lnSpc>
            </a:pPr>
            <a:r>
              <a:rPr lang="zh-CN" altLang="en-US" sz="3200" b="1" dirty="0" smtClean="0">
                <a:latin typeface="宋体" panose="02010600030101010101" pitchFamily="2" charset="-122"/>
              </a:rPr>
              <a:t>创建</a:t>
            </a:r>
            <a:r>
              <a:rPr lang="zh-CN" altLang="en-US" sz="3200" b="1" dirty="0">
                <a:latin typeface="宋体" panose="02010600030101010101" pitchFamily="2" charset="-122"/>
              </a:rPr>
              <a:t>的数据输出流指向一个由参数</a:t>
            </a:r>
            <a:r>
              <a:rPr lang="en-US" altLang="zh-CN" sz="3200" b="1" dirty="0">
                <a:latin typeface="宋体" panose="02010600030101010101" pitchFamily="2" charset="-122"/>
              </a:rPr>
              <a:t>out</a:t>
            </a:r>
            <a:r>
              <a:rPr lang="zh-CN" altLang="en-US" sz="3200" b="1" dirty="0">
                <a:latin typeface="宋体" panose="02010600030101010101" pitchFamily="2" charset="-122"/>
              </a:rPr>
              <a:t>指定的底层输出流</a:t>
            </a:r>
          </a:p>
          <a:p>
            <a:pPr algn="just">
              <a:lnSpc>
                <a:spcPct val="90000"/>
              </a:lnSpc>
            </a:pPr>
            <a:endParaRPr lang="zh-CN" altLang="en-US" sz="3200" b="1" dirty="0">
              <a:latin typeface="宋体" panose="02010600030101010101" pitchFamily="2" charset="-122"/>
            </a:endParaRPr>
          </a:p>
          <a:p>
            <a:pPr algn="just">
              <a:lnSpc>
                <a:spcPct val="90000"/>
              </a:lnSpc>
            </a:pP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hlinkClick r:id="rId2"/>
              </a:rPr>
              <a:t>例子11</a:t>
            </a: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  写几个</a:t>
            </a:r>
            <a:r>
              <a:rPr lang="en-US" altLang="zh-CN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Java</a:t>
            </a: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类型的数据到一个文件</a:t>
            </a:r>
            <a:r>
              <a:rPr lang="zh-CN" altLang="en-US" sz="32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。</a:t>
            </a:r>
            <a:endParaRPr lang="zh-CN" altLang="en-US" sz="32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179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67629" y="98107"/>
            <a:ext cx="860874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import java.io.*;</a:t>
            </a:r>
          </a:p>
          <a:p>
            <a:r>
              <a:rPr lang="zh-CN" altLang="en-US" sz="2400" dirty="0" smtClean="0"/>
              <a:t>public class Example10_11 {</a:t>
            </a:r>
          </a:p>
          <a:p>
            <a:r>
              <a:rPr lang="zh-CN" altLang="en-US" sz="2400" dirty="0" smtClean="0"/>
              <a:t>   public static void main(String args[]) {</a:t>
            </a:r>
          </a:p>
          <a:p>
            <a:r>
              <a:rPr lang="zh-CN" altLang="en-US" sz="2400" dirty="0" smtClean="0"/>
              <a:t>      </a:t>
            </a:r>
            <a:r>
              <a:rPr lang="zh-CN" altLang="en-US" sz="2400" dirty="0" smtClean="0">
                <a:solidFill>
                  <a:srgbClr val="0070C0"/>
                </a:solidFill>
              </a:rPr>
              <a:t>File</a:t>
            </a:r>
            <a:r>
              <a:rPr lang="zh-CN" altLang="en-US" sz="2400" dirty="0" smtClean="0"/>
              <a:t> </a:t>
            </a:r>
            <a:r>
              <a:rPr lang="zh-CN" altLang="en-US" sz="2400" dirty="0" smtClean="0">
                <a:solidFill>
                  <a:srgbClr val="00B0F0"/>
                </a:solidFill>
              </a:rPr>
              <a:t>file</a:t>
            </a:r>
            <a:r>
              <a:rPr lang="zh-CN" altLang="en-US" sz="2400" dirty="0" smtClean="0"/>
              <a:t>=new File("apple.txt");</a:t>
            </a:r>
          </a:p>
          <a:p>
            <a:r>
              <a:rPr lang="zh-CN" altLang="en-US" sz="2400" dirty="0" smtClean="0"/>
              <a:t>      try{</a:t>
            </a:r>
          </a:p>
          <a:p>
            <a:r>
              <a:rPr lang="zh-CN" altLang="en-US" sz="2400" dirty="0" smtClean="0"/>
              <a:t>          </a:t>
            </a:r>
            <a:r>
              <a:rPr lang="zh-CN" altLang="en-US" sz="2400" dirty="0" smtClean="0">
                <a:solidFill>
                  <a:srgbClr val="0070C0"/>
                </a:solidFill>
              </a:rPr>
              <a:t>FileOutputStream</a:t>
            </a:r>
            <a:r>
              <a:rPr lang="zh-CN" altLang="en-US" sz="2400" dirty="0" smtClean="0"/>
              <a:t> </a:t>
            </a:r>
            <a:r>
              <a:rPr lang="zh-CN" altLang="en-US" sz="2400" dirty="0" smtClean="0">
                <a:solidFill>
                  <a:srgbClr val="00B0F0"/>
                </a:solidFill>
              </a:rPr>
              <a:t>fos</a:t>
            </a:r>
            <a:r>
              <a:rPr lang="zh-CN" altLang="en-US" sz="2400" dirty="0" smtClean="0"/>
              <a:t>=new FileOutputStream(</a:t>
            </a:r>
            <a:r>
              <a:rPr lang="zh-CN" altLang="en-US" sz="2400" dirty="0" smtClean="0">
                <a:solidFill>
                  <a:srgbClr val="00B0F0"/>
                </a:solidFill>
              </a:rPr>
              <a:t>file</a:t>
            </a:r>
            <a:r>
              <a:rPr lang="zh-CN" altLang="en-US" sz="2400" dirty="0" smtClean="0"/>
              <a:t>);</a:t>
            </a:r>
          </a:p>
          <a:p>
            <a:r>
              <a:rPr lang="zh-CN" altLang="en-US" sz="2400" dirty="0" smtClean="0"/>
              <a:t>          </a:t>
            </a:r>
            <a:r>
              <a:rPr lang="zh-CN" altLang="en-US" sz="2400" dirty="0" smtClean="0">
                <a:solidFill>
                  <a:srgbClr val="0070C0"/>
                </a:solidFill>
              </a:rPr>
              <a:t>DataOutputStream</a:t>
            </a:r>
            <a:r>
              <a:rPr lang="zh-CN" altLang="en-US" sz="2400" dirty="0" smtClean="0"/>
              <a:t> </a:t>
            </a:r>
            <a:r>
              <a:rPr lang="zh-CN" altLang="en-US" sz="2400" dirty="0" smtClean="0">
                <a:solidFill>
                  <a:srgbClr val="00B0F0"/>
                </a:solidFill>
              </a:rPr>
              <a:t>outData</a:t>
            </a:r>
            <a:r>
              <a:rPr lang="zh-CN" altLang="en-US" sz="2400" dirty="0" smtClean="0"/>
              <a:t>=new DataOutputStream(</a:t>
            </a:r>
            <a:r>
              <a:rPr lang="zh-CN" altLang="en-US" sz="2400" dirty="0" smtClean="0">
                <a:solidFill>
                  <a:srgbClr val="00B0F0"/>
                </a:solidFill>
              </a:rPr>
              <a:t>fos</a:t>
            </a:r>
            <a:r>
              <a:rPr lang="zh-CN" altLang="en-US" sz="2400" dirty="0" smtClean="0"/>
              <a:t>);</a:t>
            </a:r>
          </a:p>
          <a:p>
            <a:r>
              <a:rPr lang="zh-CN" altLang="en-US" sz="2400" dirty="0" smtClean="0"/>
              <a:t>          outData.writeInt(100);</a:t>
            </a:r>
          </a:p>
          <a:p>
            <a:r>
              <a:rPr lang="zh-CN" altLang="en-US" sz="2400" dirty="0" smtClean="0"/>
              <a:t>          outData.writeLong(123456);  </a:t>
            </a:r>
          </a:p>
          <a:p>
            <a:r>
              <a:rPr lang="zh-CN" altLang="en-US" sz="2400" dirty="0" smtClean="0"/>
              <a:t>          outData.writeFloat(3.1415926f);</a:t>
            </a:r>
          </a:p>
          <a:p>
            <a:r>
              <a:rPr lang="zh-CN" altLang="en-US" sz="2400" dirty="0" smtClean="0"/>
              <a:t>          outData.writeDouble(987654321.1234);</a:t>
            </a:r>
          </a:p>
          <a:p>
            <a:r>
              <a:rPr lang="zh-CN" altLang="en-US" sz="2400" dirty="0" smtClean="0"/>
              <a:t>          outData.writeBoolean(true);</a:t>
            </a:r>
          </a:p>
          <a:p>
            <a:r>
              <a:rPr lang="zh-CN" altLang="en-US" sz="2400" dirty="0" smtClean="0"/>
              <a:t>          outData.writeChars("How are you doing ");</a:t>
            </a:r>
          </a:p>
          <a:p>
            <a:r>
              <a:rPr lang="zh-CN" altLang="en-US" sz="2400" dirty="0" smtClean="0"/>
              <a:t>       } </a:t>
            </a:r>
          </a:p>
          <a:p>
            <a:r>
              <a:rPr lang="zh-CN" altLang="en-US" sz="2400" dirty="0" smtClean="0"/>
              <a:t>       catch(IOException e){}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487480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0721" y="266034"/>
            <a:ext cx="878716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try{</a:t>
            </a:r>
          </a:p>
          <a:p>
            <a:r>
              <a:rPr lang="zh-CN" altLang="en-US" sz="2400" dirty="0" smtClean="0"/>
              <a:t>          </a:t>
            </a:r>
            <a:r>
              <a:rPr lang="zh-CN" altLang="en-US" sz="2400" dirty="0" smtClean="0">
                <a:solidFill>
                  <a:srgbClr val="0070C0"/>
                </a:solidFill>
              </a:rPr>
              <a:t>FileInputStream</a:t>
            </a:r>
            <a:r>
              <a:rPr lang="zh-CN" altLang="en-US" sz="2400" dirty="0" smtClean="0"/>
              <a:t> fis=new FileInputStream(file);</a:t>
            </a:r>
          </a:p>
          <a:p>
            <a:r>
              <a:rPr lang="zh-CN" altLang="en-US" sz="2400" dirty="0" smtClean="0"/>
              <a:t>          </a:t>
            </a:r>
            <a:r>
              <a:rPr lang="zh-CN" altLang="en-US" sz="2400" dirty="0" smtClean="0">
                <a:solidFill>
                  <a:srgbClr val="0070C0"/>
                </a:solidFill>
              </a:rPr>
              <a:t>DataInputStream</a:t>
            </a:r>
            <a:r>
              <a:rPr lang="zh-CN" altLang="en-US" sz="2400" dirty="0" smtClean="0"/>
              <a:t> inData=new DataInputStream(fis);</a:t>
            </a:r>
          </a:p>
          <a:p>
            <a:r>
              <a:rPr lang="zh-CN" altLang="en-US" sz="2400" dirty="0" smtClean="0"/>
              <a:t>          System.out.println(inData.readInt());    </a:t>
            </a:r>
            <a:r>
              <a:rPr lang="zh-CN" altLang="en-US" sz="2400" dirty="0" smtClean="0">
                <a:solidFill>
                  <a:srgbClr val="00B050"/>
                </a:solidFill>
              </a:rPr>
              <a:t>//读取int数据</a:t>
            </a:r>
          </a:p>
          <a:p>
            <a:r>
              <a:rPr lang="zh-CN" altLang="en-US" sz="2400" dirty="0" smtClean="0"/>
              <a:t>          System.out.println(inData.readLong());   </a:t>
            </a:r>
            <a:r>
              <a:rPr lang="zh-CN" altLang="en-US" sz="2400" dirty="0" smtClean="0">
                <a:solidFill>
                  <a:srgbClr val="00B050"/>
                </a:solidFill>
              </a:rPr>
              <a:t>//读取long数据 </a:t>
            </a:r>
          </a:p>
          <a:p>
            <a:r>
              <a:rPr lang="zh-CN" altLang="en-US" sz="2400" dirty="0" smtClean="0"/>
              <a:t>          System.out.println(+inData.readFloat()); </a:t>
            </a:r>
            <a:r>
              <a:rPr lang="zh-CN" altLang="en-US" sz="2400" dirty="0" smtClean="0">
                <a:solidFill>
                  <a:srgbClr val="00B050"/>
                </a:solidFill>
              </a:rPr>
              <a:t>//读取float数据</a:t>
            </a:r>
          </a:p>
          <a:p>
            <a:r>
              <a:rPr lang="zh-CN" altLang="en-US" sz="2400" dirty="0" smtClean="0"/>
              <a:t>          System.out.println(inData.readDouble()); </a:t>
            </a:r>
            <a:r>
              <a:rPr lang="zh-CN" altLang="en-US" sz="2400" dirty="0" smtClean="0">
                <a:solidFill>
                  <a:srgbClr val="00B050"/>
                </a:solidFill>
              </a:rPr>
              <a:t>//读取double数据</a:t>
            </a:r>
          </a:p>
          <a:p>
            <a:r>
              <a:rPr lang="zh-CN" altLang="en-US" sz="2400" dirty="0" smtClean="0"/>
              <a:t>          System.out.println(inData.readBoolean());</a:t>
            </a:r>
            <a:r>
              <a:rPr lang="zh-CN" altLang="en-US" sz="2400" dirty="0" smtClean="0">
                <a:solidFill>
                  <a:srgbClr val="00B050"/>
                </a:solidFill>
              </a:rPr>
              <a:t>//读取boolean数据</a:t>
            </a:r>
          </a:p>
          <a:p>
            <a:r>
              <a:rPr lang="zh-CN" altLang="en-US" sz="2400" dirty="0" smtClean="0"/>
              <a:t>          char c = '\0';</a:t>
            </a:r>
          </a:p>
          <a:p>
            <a:r>
              <a:rPr lang="zh-CN" altLang="en-US" sz="2400" dirty="0" smtClean="0"/>
              <a:t>          while((c=inData.readChar())!='\0') {       </a:t>
            </a:r>
            <a:r>
              <a:rPr lang="zh-CN" altLang="en-US" sz="2400" dirty="0" smtClean="0">
                <a:solidFill>
                  <a:srgbClr val="00B050"/>
                </a:solidFill>
              </a:rPr>
              <a:t>//'\0'表示空字符</a:t>
            </a:r>
            <a:r>
              <a:rPr lang="zh-CN" altLang="en-US" sz="2400" dirty="0" smtClean="0"/>
              <a:t>。</a:t>
            </a:r>
          </a:p>
          <a:p>
            <a:r>
              <a:rPr lang="zh-CN" altLang="en-US" sz="2400" dirty="0" smtClean="0"/>
              <a:t>              System.out.print(c);</a:t>
            </a:r>
          </a:p>
          <a:p>
            <a:r>
              <a:rPr lang="zh-CN" altLang="en-US" sz="2400" dirty="0" smtClean="0"/>
              <a:t>          } </a:t>
            </a:r>
          </a:p>
          <a:p>
            <a:r>
              <a:rPr lang="zh-CN" altLang="en-US" sz="2400" dirty="0" smtClean="0"/>
              <a:t>        }</a:t>
            </a:r>
          </a:p>
          <a:p>
            <a:r>
              <a:rPr lang="zh-CN" altLang="en-US" sz="2400" dirty="0" smtClean="0"/>
              <a:t>        catch(IOException e){}</a:t>
            </a:r>
          </a:p>
          <a:p>
            <a:r>
              <a:rPr lang="zh-CN" altLang="en-US" sz="2400" dirty="0" smtClean="0"/>
              <a:t>   }</a:t>
            </a:r>
          </a:p>
          <a:p>
            <a:r>
              <a:rPr lang="zh-CN" altLang="en-US" sz="2400" dirty="0" smtClean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02831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39AD-F593-4729-90A7-4F8A3F166D8B}" type="datetime1">
              <a:rPr lang="zh-CN" altLang="en-US"/>
              <a:pPr/>
              <a:t>2016/11/22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  </a:t>
            </a:r>
            <a:fld id="{A638E3F2-8550-4ABD-8DC6-C2ECB0A90643}" type="slidenum">
              <a:rPr lang="en-US" altLang="zh-CN"/>
              <a:pPr/>
              <a:t>5</a:t>
            </a:fld>
            <a:r>
              <a:rPr lang="en-US" altLang="zh-CN"/>
              <a:t>  </a:t>
            </a:r>
            <a:r>
              <a:rPr lang="zh-CN" altLang="en-US"/>
              <a:t>页</a:t>
            </a:r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228600"/>
            <a:ext cx="6781800" cy="609600"/>
          </a:xfrm>
        </p:spPr>
        <p:txBody>
          <a:bodyPr/>
          <a:lstStyle/>
          <a:p>
            <a:pPr algn="l"/>
            <a:r>
              <a:rPr lang="zh-CN" altLang="en-US" sz="3200" b="1"/>
              <a:t>§10.1   </a:t>
            </a:r>
            <a:r>
              <a:rPr lang="en-US" altLang="zh-CN" sz="3200" b="1">
                <a:latin typeface="宋体" panose="02010600030101010101" pitchFamily="2" charset="-122"/>
              </a:rPr>
              <a:t>File</a:t>
            </a:r>
            <a:r>
              <a:rPr lang="zh-CN" altLang="en-US" sz="3200" b="1">
                <a:latin typeface="宋体" panose="02010600030101010101" pitchFamily="2" charset="-122"/>
              </a:rPr>
              <a:t>类 </a:t>
            </a:r>
          </a:p>
        </p:txBody>
      </p:sp>
      <p:sp>
        <p:nvSpPr>
          <p:cNvPr id="172035" name="Text Box 3"/>
          <p:cNvSpPr txBox="1">
            <a:spLocks noChangeArrowheads="1"/>
          </p:cNvSpPr>
          <p:nvPr/>
        </p:nvSpPr>
        <p:spPr bwMode="auto">
          <a:xfrm>
            <a:off x="228600" y="1066800"/>
            <a:ext cx="8580438" cy="3513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3200" b="1" dirty="0">
                <a:solidFill>
                  <a:srgbClr val="FF3399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sz="3200" b="1" dirty="0">
                <a:latin typeface="宋体" panose="02010600030101010101" pitchFamily="2" charset="-122"/>
              </a:rPr>
              <a:t>File</a:t>
            </a:r>
            <a:r>
              <a:rPr lang="zh-CN" altLang="en-US" sz="3200" b="1" dirty="0"/>
              <a:t>对象主要用来获取</a:t>
            </a:r>
            <a:r>
              <a:rPr lang="zh-CN" altLang="en-US" sz="3200" b="1" dirty="0">
                <a:solidFill>
                  <a:srgbClr val="FF0000"/>
                </a:solidFill>
              </a:rPr>
              <a:t>文件本身</a:t>
            </a:r>
            <a:r>
              <a:rPr lang="zh-CN" altLang="en-US" sz="3200" b="1" dirty="0"/>
              <a:t>的一些信息，</a:t>
            </a:r>
            <a:r>
              <a:rPr lang="zh-CN" altLang="en-US" sz="3200" b="1" dirty="0">
                <a:solidFill>
                  <a:srgbClr val="FF0000"/>
                </a:solidFill>
              </a:rPr>
              <a:t>不涉及</a:t>
            </a:r>
            <a:r>
              <a:rPr lang="zh-CN" altLang="en-US" sz="3200" b="1" dirty="0"/>
              <a:t>对文件的</a:t>
            </a:r>
            <a:r>
              <a:rPr lang="zh-CN" altLang="en-US" sz="3200" b="1" dirty="0">
                <a:solidFill>
                  <a:srgbClr val="FF0000"/>
                </a:solidFill>
              </a:rPr>
              <a:t>读写操作</a:t>
            </a:r>
            <a:r>
              <a:rPr lang="zh-CN" altLang="en-US" sz="3200" b="1" dirty="0"/>
              <a:t>。</a:t>
            </a:r>
            <a:endParaRPr lang="zh-CN" altLang="en-US" sz="3200" b="1" dirty="0">
              <a:latin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zh-CN" altLang="en-US" sz="3200" b="1" dirty="0"/>
              <a:t>    创建一个</a:t>
            </a:r>
            <a:r>
              <a:rPr lang="en-US" altLang="zh-CN" sz="3200" b="1" dirty="0">
                <a:latin typeface="宋体" panose="02010600030101010101" pitchFamily="2" charset="-122"/>
              </a:rPr>
              <a:t>File</a:t>
            </a:r>
            <a:r>
              <a:rPr lang="zh-CN" altLang="en-US" sz="3200" b="1" dirty="0"/>
              <a:t>对象的</a:t>
            </a:r>
            <a:r>
              <a:rPr lang="zh-CN" altLang="en-US" sz="3200" b="1" dirty="0">
                <a:solidFill>
                  <a:srgbClr val="FF0000"/>
                </a:solidFill>
              </a:rPr>
              <a:t>构造方法</a:t>
            </a:r>
            <a:r>
              <a:rPr lang="zh-CN" altLang="en-US" sz="3200" b="1" dirty="0"/>
              <a:t>有</a:t>
            </a:r>
            <a:r>
              <a:rPr lang="zh-CN" altLang="en-US" sz="3200" b="1" dirty="0">
                <a:latin typeface="宋体" panose="02010600030101010101" pitchFamily="2" charset="-122"/>
              </a:rPr>
              <a:t>3</a:t>
            </a:r>
            <a:r>
              <a:rPr lang="zh-CN" altLang="en-US" sz="3200" b="1" dirty="0"/>
              <a:t>个：</a:t>
            </a:r>
            <a:endParaRPr lang="zh-CN" altLang="en-US" sz="3200" b="1" dirty="0">
              <a:latin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File(String filename);</a:t>
            </a:r>
          </a:p>
          <a:p>
            <a:pPr algn="just">
              <a:lnSpc>
                <a:spcPct val="110000"/>
              </a:lnSpc>
            </a:pP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   File(String </a:t>
            </a:r>
            <a:r>
              <a:rPr lang="en-US" altLang="zh-CN" sz="2800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directoryPath,String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 filename);</a:t>
            </a:r>
          </a:p>
          <a:p>
            <a:pPr algn="just">
              <a:lnSpc>
                <a:spcPct val="110000"/>
              </a:lnSpc>
            </a:pP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   File(File f, String filename);</a:t>
            </a:r>
          </a:p>
          <a:p>
            <a:pPr algn="just">
              <a:lnSpc>
                <a:spcPct val="11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83258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39AD-F593-4729-90A7-4F8A3F166D8B}" type="datetime1">
              <a:rPr lang="zh-CN" altLang="en-US"/>
              <a:pPr/>
              <a:t>2016/11/22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  </a:t>
            </a:r>
            <a:fld id="{C324C52E-27A9-4E4E-AE57-BF9A4C60D4C8}" type="slidenum">
              <a:rPr lang="en-US" altLang="zh-CN"/>
              <a:pPr/>
              <a:t>50</a:t>
            </a:fld>
            <a:r>
              <a:rPr lang="en-US" altLang="zh-CN"/>
              <a:t>  </a:t>
            </a:r>
            <a:r>
              <a:rPr lang="zh-CN" altLang="en-US"/>
              <a:t>页</a:t>
            </a:r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228600"/>
            <a:ext cx="6781800" cy="487363"/>
          </a:xfrm>
        </p:spPr>
        <p:txBody>
          <a:bodyPr>
            <a:normAutofit lnSpcReduction="10000"/>
          </a:bodyPr>
          <a:lstStyle/>
          <a:p>
            <a:pPr algn="l"/>
            <a:r>
              <a:rPr lang="zh-CN" altLang="en-US" sz="3200" b="1"/>
              <a:t>§10.9   </a:t>
            </a:r>
            <a:r>
              <a:rPr lang="zh-CN" altLang="en-US" sz="3200" b="1">
                <a:latin typeface="宋体" panose="02010600030101010101" pitchFamily="2" charset="-122"/>
              </a:rPr>
              <a:t>对象流 </a:t>
            </a:r>
          </a:p>
        </p:txBody>
      </p:sp>
      <p:sp>
        <p:nvSpPr>
          <p:cNvPr id="188419" name="Text Box 3"/>
          <p:cNvSpPr txBox="1">
            <a:spLocks noChangeArrowheads="1"/>
          </p:cNvSpPr>
          <p:nvPr/>
        </p:nvSpPr>
        <p:spPr bwMode="auto">
          <a:xfrm>
            <a:off x="179388" y="765175"/>
            <a:ext cx="8793162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10000"/>
              </a:spcBef>
            </a:pPr>
            <a:r>
              <a:rPr lang="zh-CN" altLang="en-US" sz="2800" b="1" dirty="0"/>
              <a:t>       </a:t>
            </a:r>
            <a:r>
              <a:rPr lang="en-US" altLang="zh-CN" sz="2800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ObjectInputStream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和</a:t>
            </a:r>
            <a:r>
              <a:rPr lang="en-US" altLang="zh-CN" sz="2800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ObjectOutputStream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类</a:t>
            </a:r>
            <a:r>
              <a:rPr lang="zh-CN" altLang="en-US" sz="2800" b="1" dirty="0">
                <a:latin typeface="宋体" panose="02010600030101010101" pitchFamily="2" charset="-122"/>
              </a:rPr>
              <a:t>创建的对象称为对象输入流和对象输出流。</a:t>
            </a:r>
            <a:r>
              <a:rPr lang="zh-CN" altLang="en-US" sz="2800" b="1" dirty="0"/>
              <a:t> </a:t>
            </a:r>
          </a:p>
          <a:p>
            <a:pPr algn="just">
              <a:spcBef>
                <a:spcPct val="10000"/>
              </a:spcBef>
            </a:pPr>
            <a:r>
              <a:rPr lang="zh-CN" altLang="en-US" sz="2800" b="1" dirty="0"/>
              <a:t>     它的构造方法是：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algn="just">
              <a:spcBef>
                <a:spcPct val="1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sz="2800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ObjectInputStream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800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InputStream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 in)</a:t>
            </a:r>
          </a:p>
          <a:p>
            <a:pPr algn="just">
              <a:spcBef>
                <a:spcPct val="1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ObjectOutputStream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800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OutputStream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 out) </a:t>
            </a:r>
          </a:p>
          <a:p>
            <a:pPr algn="just">
              <a:spcBef>
                <a:spcPct val="10000"/>
              </a:spcBef>
            </a:pP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6600"/>
                </a:solidFill>
              </a:rPr>
              <a:t>◆</a:t>
            </a:r>
            <a:r>
              <a:rPr lang="zh-CN" altLang="en-US" sz="2800" b="1" dirty="0">
                <a:solidFill>
                  <a:srgbClr val="FF33CC"/>
                </a:solidFill>
                <a:latin typeface="宋体" panose="02010600030101010101" pitchFamily="2" charset="-122"/>
              </a:rPr>
              <a:t>相关方法：</a:t>
            </a:r>
            <a:endParaRPr lang="zh-CN" altLang="en-US" sz="2800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     </a:t>
            </a:r>
            <a:r>
              <a:rPr lang="en-US" altLang="zh-CN" sz="2800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writeObject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(Object </a:t>
            </a:r>
            <a:r>
              <a:rPr lang="en-US" altLang="zh-CN" sz="2800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obj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宋体" panose="02010600030101010101" pitchFamily="2" charset="-122"/>
              </a:rPr>
              <a:t> 将一个对象</a:t>
            </a:r>
            <a:r>
              <a:rPr lang="en-US" altLang="zh-CN" sz="2800" b="1" dirty="0" err="1">
                <a:cs typeface="Times New Roman" panose="02020603050405020304" pitchFamily="18" charset="0"/>
              </a:rPr>
              <a:t>obj</a:t>
            </a:r>
            <a:r>
              <a:rPr lang="zh-CN" altLang="en-US" sz="2800" b="1" dirty="0">
                <a:latin typeface="宋体" panose="02010600030101010101" pitchFamily="2" charset="-122"/>
              </a:rPr>
              <a:t>写入到一个文件</a:t>
            </a:r>
          </a:p>
          <a:p>
            <a:pPr algn="just"/>
            <a:r>
              <a:rPr lang="zh-CN" altLang="en-US" sz="2800" b="1" dirty="0">
                <a:latin typeface="宋体" panose="02010600030101010101" pitchFamily="2" charset="-122"/>
              </a:rPr>
              <a:t>    </a:t>
            </a:r>
            <a:r>
              <a:rPr lang="en-US" altLang="zh-CN" sz="2800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readObject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() </a:t>
            </a:r>
            <a:r>
              <a:rPr lang="zh-CN" altLang="en-US" sz="2800" b="1" dirty="0">
                <a:latin typeface="宋体" panose="02010600030101010101" pitchFamily="2" charset="-122"/>
              </a:rPr>
              <a:t>读取一个对象到程序中 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algn="just">
              <a:spcBef>
                <a:spcPct val="10000"/>
              </a:spcBef>
            </a:pPr>
            <a:r>
              <a:rPr lang="zh-CN" altLang="en-US" sz="2800" b="1" dirty="0">
                <a:solidFill>
                  <a:srgbClr val="FF6600"/>
                </a:solidFill>
              </a:rPr>
              <a:t>   ◆</a:t>
            </a:r>
            <a:r>
              <a:rPr lang="zh-CN" altLang="en-US" sz="2800" b="1" dirty="0">
                <a:latin typeface="宋体" panose="02010600030101010101" pitchFamily="2" charset="-122"/>
              </a:rPr>
              <a:t>所谓序列化：一个类如果实现了</a:t>
            </a:r>
            <a:r>
              <a:rPr lang="en-US" altLang="zh-CN" sz="2800" b="1" dirty="0" err="1">
                <a:cs typeface="Times New Roman" panose="02020603050405020304" pitchFamily="18" charset="0"/>
              </a:rPr>
              <a:t>Serializable</a:t>
            </a:r>
            <a:r>
              <a:rPr lang="zh-CN" altLang="en-US" sz="2800" b="1" dirty="0">
                <a:latin typeface="宋体" panose="02010600030101010101" pitchFamily="2" charset="-122"/>
              </a:rPr>
              <a:t>接口，那么这个类创建的对象就是所谓序列化的对象。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457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41660" y="456890"/>
            <a:ext cx="863507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10000"/>
              </a:spcBef>
            </a:pPr>
            <a:r>
              <a:rPr lang="en-US" altLang="zh-CN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隶书" panose="02010509060101010101" pitchFamily="49" charset="-122"/>
                <a:hlinkClick r:id="rId2"/>
              </a:rPr>
              <a:t>Example10_13.java</a:t>
            </a:r>
            <a:r>
              <a:rPr lang="en-US" altLang="zh-CN" sz="2800" b="1" dirty="0" smtClean="0">
                <a:solidFill>
                  <a:srgbClr val="FF0000"/>
                </a:solidFill>
                <a:latin typeface="宋体" panose="02010600030101010101" pitchFamily="2" charset="-122"/>
                <a:hlinkClick r:id="rId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, 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隶书" panose="02010509060101010101" pitchFamily="49" charset="-122"/>
                <a:hlinkClick r:id="rId3"/>
              </a:rPr>
              <a:t>TV.java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隶书" panose="02010509060101010101" pitchFamily="49" charset="-122"/>
              </a:rPr>
              <a:t>,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使用对象流读写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TV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类创建的对象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，效果如图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10.7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所示。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32" y="2174488"/>
            <a:ext cx="8483881" cy="424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4765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4176" y="125094"/>
            <a:ext cx="8809463" cy="6684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 smtClean="0"/>
              <a:t>import java.io.*;</a:t>
            </a:r>
          </a:p>
          <a:p>
            <a:pPr>
              <a:lnSpc>
                <a:spcPct val="90000"/>
              </a:lnSpc>
            </a:pPr>
            <a:r>
              <a:rPr lang="zh-CN" altLang="en-US" sz="2800" dirty="0" smtClean="0"/>
              <a:t>public class </a:t>
            </a:r>
            <a:r>
              <a:rPr lang="zh-CN" altLang="en-US" sz="2800" dirty="0" smtClean="0">
                <a:solidFill>
                  <a:srgbClr val="0070C0"/>
                </a:solidFill>
              </a:rPr>
              <a:t>TV</a:t>
            </a:r>
            <a:r>
              <a:rPr lang="zh-CN" altLang="en-US" sz="2800" dirty="0" smtClean="0"/>
              <a:t> implements </a:t>
            </a:r>
            <a:r>
              <a:rPr lang="zh-CN" altLang="en-US" sz="2800" dirty="0" smtClean="0">
                <a:solidFill>
                  <a:srgbClr val="002060"/>
                </a:solidFill>
              </a:rPr>
              <a:t>Serializable</a:t>
            </a:r>
            <a:r>
              <a:rPr lang="zh-CN" altLang="en-US" sz="2800" dirty="0" smtClean="0"/>
              <a:t>{</a:t>
            </a:r>
          </a:p>
          <a:p>
            <a:pPr>
              <a:lnSpc>
                <a:spcPct val="90000"/>
              </a:lnSpc>
            </a:pPr>
            <a:r>
              <a:rPr lang="zh-CN" altLang="en-US" sz="2800" dirty="0" smtClean="0"/>
              <a:t>   String name;</a:t>
            </a:r>
          </a:p>
          <a:p>
            <a:pPr>
              <a:lnSpc>
                <a:spcPct val="90000"/>
              </a:lnSpc>
            </a:pPr>
            <a:r>
              <a:rPr lang="zh-CN" altLang="en-US" sz="2800" dirty="0" smtClean="0"/>
              <a:t>   int price; </a:t>
            </a:r>
          </a:p>
          <a:p>
            <a:pPr>
              <a:lnSpc>
                <a:spcPct val="90000"/>
              </a:lnSpc>
            </a:pPr>
            <a:r>
              <a:rPr lang="zh-CN" altLang="en-US" sz="2800" dirty="0" smtClean="0"/>
              <a:t>   public void setName(String s) {</a:t>
            </a:r>
          </a:p>
          <a:p>
            <a:pPr>
              <a:lnSpc>
                <a:spcPct val="90000"/>
              </a:lnSpc>
            </a:pPr>
            <a:r>
              <a:rPr lang="zh-CN" altLang="en-US" sz="2800" dirty="0" smtClean="0"/>
              <a:t>      name=s;</a:t>
            </a:r>
          </a:p>
          <a:p>
            <a:pPr>
              <a:lnSpc>
                <a:spcPct val="90000"/>
              </a:lnSpc>
            </a:pPr>
            <a:r>
              <a:rPr lang="zh-CN" altLang="en-US" sz="2800" dirty="0" smtClean="0"/>
              <a:t>   }</a:t>
            </a:r>
          </a:p>
          <a:p>
            <a:pPr>
              <a:lnSpc>
                <a:spcPct val="90000"/>
              </a:lnSpc>
            </a:pPr>
            <a:r>
              <a:rPr lang="zh-CN" altLang="en-US" sz="2800" dirty="0" smtClean="0"/>
              <a:t>   public void setPrice(int n) {</a:t>
            </a:r>
          </a:p>
          <a:p>
            <a:pPr>
              <a:lnSpc>
                <a:spcPct val="90000"/>
              </a:lnSpc>
            </a:pPr>
            <a:r>
              <a:rPr lang="zh-CN" altLang="en-US" sz="2800" dirty="0" smtClean="0"/>
              <a:t>      price=n;</a:t>
            </a:r>
          </a:p>
          <a:p>
            <a:pPr>
              <a:lnSpc>
                <a:spcPct val="90000"/>
              </a:lnSpc>
            </a:pPr>
            <a:r>
              <a:rPr lang="zh-CN" altLang="en-US" sz="2800" dirty="0" smtClean="0"/>
              <a:t>   }</a:t>
            </a:r>
          </a:p>
          <a:p>
            <a:pPr>
              <a:lnSpc>
                <a:spcPct val="90000"/>
              </a:lnSpc>
            </a:pPr>
            <a:r>
              <a:rPr lang="zh-CN" altLang="en-US" sz="2800" dirty="0" smtClean="0"/>
              <a:t>   public String getName() {</a:t>
            </a:r>
          </a:p>
          <a:p>
            <a:pPr>
              <a:lnSpc>
                <a:spcPct val="90000"/>
              </a:lnSpc>
            </a:pPr>
            <a:r>
              <a:rPr lang="zh-CN" altLang="en-US" sz="2800" dirty="0" smtClean="0"/>
              <a:t>      return name;</a:t>
            </a:r>
          </a:p>
          <a:p>
            <a:pPr>
              <a:lnSpc>
                <a:spcPct val="90000"/>
              </a:lnSpc>
            </a:pPr>
            <a:r>
              <a:rPr lang="zh-CN" altLang="en-US" sz="2800" dirty="0" smtClean="0"/>
              <a:t>   }</a:t>
            </a:r>
          </a:p>
          <a:p>
            <a:pPr>
              <a:lnSpc>
                <a:spcPct val="90000"/>
              </a:lnSpc>
            </a:pPr>
            <a:r>
              <a:rPr lang="zh-CN" altLang="en-US" sz="2800" dirty="0" smtClean="0"/>
              <a:t>   public int getPrice() {</a:t>
            </a:r>
          </a:p>
          <a:p>
            <a:pPr>
              <a:lnSpc>
                <a:spcPct val="90000"/>
              </a:lnSpc>
            </a:pPr>
            <a:r>
              <a:rPr lang="zh-CN" altLang="en-US" sz="2800" dirty="0" smtClean="0"/>
              <a:t>      return price;</a:t>
            </a:r>
          </a:p>
          <a:p>
            <a:pPr>
              <a:lnSpc>
                <a:spcPct val="90000"/>
              </a:lnSpc>
            </a:pPr>
            <a:r>
              <a:rPr lang="zh-CN" altLang="en-US" sz="2800" dirty="0" smtClean="0"/>
              <a:t>   }</a:t>
            </a:r>
          </a:p>
          <a:p>
            <a:pPr>
              <a:lnSpc>
                <a:spcPct val="90000"/>
              </a:lnSpc>
            </a:pPr>
            <a:r>
              <a:rPr lang="zh-CN" altLang="en-US" sz="2800" dirty="0" smtClean="0"/>
              <a:t>}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93306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24468" y="729503"/>
            <a:ext cx="759398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/>
              <a:t>import java.io.*;</a:t>
            </a:r>
          </a:p>
          <a:p>
            <a:r>
              <a:rPr lang="zh-CN" altLang="en-US" sz="3200" dirty="0" smtClean="0"/>
              <a:t>public class Example10_13 {</a:t>
            </a:r>
          </a:p>
          <a:p>
            <a:r>
              <a:rPr lang="zh-CN" altLang="en-US" sz="3200" dirty="0" smtClean="0"/>
              <a:t>   public static void main(String args[]) {</a:t>
            </a:r>
          </a:p>
          <a:p>
            <a:r>
              <a:rPr lang="zh-CN" altLang="en-US" sz="3200" dirty="0" smtClean="0"/>
              <a:t>      </a:t>
            </a:r>
            <a:r>
              <a:rPr lang="zh-CN" altLang="en-US" sz="3200" dirty="0" smtClean="0">
                <a:solidFill>
                  <a:srgbClr val="0070C0"/>
                </a:solidFill>
              </a:rPr>
              <a:t>TV</a:t>
            </a:r>
            <a:r>
              <a:rPr lang="zh-CN" altLang="en-US" sz="3200" dirty="0" smtClean="0"/>
              <a:t> </a:t>
            </a:r>
            <a:r>
              <a:rPr lang="zh-CN" altLang="en-US" sz="3200" dirty="0" smtClean="0">
                <a:solidFill>
                  <a:srgbClr val="00B0F0"/>
                </a:solidFill>
              </a:rPr>
              <a:t>changhong</a:t>
            </a:r>
            <a:r>
              <a:rPr lang="zh-CN" altLang="en-US" sz="3200" dirty="0" smtClean="0"/>
              <a:t> = new TV();</a:t>
            </a:r>
          </a:p>
          <a:p>
            <a:r>
              <a:rPr lang="zh-CN" altLang="en-US" sz="3200" dirty="0" smtClean="0"/>
              <a:t>      </a:t>
            </a:r>
            <a:r>
              <a:rPr lang="zh-CN" altLang="en-US" sz="3200" dirty="0" smtClean="0">
                <a:solidFill>
                  <a:srgbClr val="00B0F0"/>
                </a:solidFill>
              </a:rPr>
              <a:t>changhong</a:t>
            </a:r>
            <a:r>
              <a:rPr lang="zh-CN" altLang="en-US" sz="3200" dirty="0" smtClean="0"/>
              <a:t>.setName("长虹电视");</a:t>
            </a:r>
          </a:p>
          <a:p>
            <a:r>
              <a:rPr lang="zh-CN" altLang="en-US" sz="3200" dirty="0" smtClean="0"/>
              <a:t>      </a:t>
            </a:r>
            <a:r>
              <a:rPr lang="zh-CN" altLang="en-US" sz="3200" dirty="0" smtClean="0">
                <a:solidFill>
                  <a:srgbClr val="00B0F0"/>
                </a:solidFill>
              </a:rPr>
              <a:t>changhong</a:t>
            </a:r>
            <a:r>
              <a:rPr lang="zh-CN" altLang="en-US" sz="3200" dirty="0" smtClean="0"/>
              <a:t>.setPrice(5678); </a:t>
            </a:r>
          </a:p>
          <a:p>
            <a:r>
              <a:rPr lang="zh-CN" altLang="en-US" sz="3200" dirty="0" smtClean="0"/>
              <a:t>      </a:t>
            </a:r>
            <a:r>
              <a:rPr lang="zh-CN" altLang="en-US" sz="3200" dirty="0" smtClean="0">
                <a:solidFill>
                  <a:srgbClr val="0070C0"/>
                </a:solidFill>
              </a:rPr>
              <a:t>File</a:t>
            </a:r>
            <a:r>
              <a:rPr lang="zh-CN" altLang="en-US" sz="3200" dirty="0" smtClean="0"/>
              <a:t> file=new File("television.txt");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933202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4966" y="58847"/>
            <a:ext cx="8653346" cy="640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try{ 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          </a:t>
            </a:r>
            <a:r>
              <a:rPr lang="zh-CN" altLang="en-US" sz="2400" dirty="0" smtClean="0">
                <a:solidFill>
                  <a:srgbClr val="0070C0"/>
                </a:solidFill>
              </a:rPr>
              <a:t>FileOutputStream</a:t>
            </a:r>
            <a:r>
              <a:rPr lang="zh-CN" altLang="en-US" sz="2400" dirty="0" smtClean="0"/>
              <a:t> fileOut=new FileOutputStream(file);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          </a:t>
            </a:r>
            <a:r>
              <a:rPr lang="zh-CN" altLang="en-US" sz="2400" dirty="0" smtClean="0">
                <a:solidFill>
                  <a:srgbClr val="0070C0"/>
                </a:solidFill>
              </a:rPr>
              <a:t>ObjectOutputStream</a:t>
            </a:r>
            <a:r>
              <a:rPr lang="zh-CN" altLang="en-US" sz="2400" dirty="0" smtClean="0"/>
              <a:t> objectOut=new ObjectOutputStream(fileOut);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          objectOut.writeObject(changhong); 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          objectOut.close(); 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          </a:t>
            </a:r>
            <a:r>
              <a:rPr lang="zh-CN" altLang="en-US" sz="2400" dirty="0" smtClean="0">
                <a:solidFill>
                  <a:srgbClr val="0070C0"/>
                </a:solidFill>
              </a:rPr>
              <a:t>FileInputStream</a:t>
            </a:r>
            <a:r>
              <a:rPr lang="zh-CN" altLang="en-US" sz="2400" dirty="0" smtClean="0"/>
              <a:t> fileIn=new FileInputStream(file);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          </a:t>
            </a:r>
            <a:r>
              <a:rPr lang="zh-CN" altLang="en-US" sz="2400" dirty="0" smtClean="0">
                <a:solidFill>
                  <a:srgbClr val="0070C0"/>
                </a:solidFill>
              </a:rPr>
              <a:t>ObjectInputStream</a:t>
            </a:r>
            <a:r>
              <a:rPr lang="zh-CN" altLang="en-US" sz="2400" dirty="0" smtClean="0"/>
              <a:t> objectIn=new ObjectInputStream(fileIn);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          TV xinfei=(TV)objectIn.readObject(); 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          objectIn.close();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          xinfei.setName("新飞电视");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          xinfei.setPrice(6666); 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          System.out.println("changhong的名字:"+changhong.getName());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          System.out.println("changhong的价格:"+changhong.getPrice());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          System.out.println("xinfei的名字:"+xinfei.getName());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          System.out.println("xinfei的价格:"+xinfei.getPrice());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       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399279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8971" y="489581"/>
            <a:ext cx="840377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/>
              <a:t>catch(ClassNotFoundException event) {</a:t>
            </a:r>
          </a:p>
          <a:p>
            <a:r>
              <a:rPr lang="zh-CN" altLang="en-US" sz="3200" dirty="0" smtClean="0"/>
              <a:t>          System.out.println("不能读出对象");</a:t>
            </a:r>
          </a:p>
          <a:p>
            <a:r>
              <a:rPr lang="zh-CN" altLang="en-US" sz="3200" dirty="0" smtClean="0"/>
              <a:t>       }</a:t>
            </a:r>
          </a:p>
          <a:p>
            <a:r>
              <a:rPr lang="zh-CN" altLang="en-US" sz="3200" dirty="0" smtClean="0"/>
              <a:t>       catch(IOException event) {</a:t>
            </a:r>
          </a:p>
          <a:p>
            <a:r>
              <a:rPr lang="zh-CN" altLang="en-US" sz="3200" dirty="0" smtClean="0"/>
              <a:t>          System.out.println(event);</a:t>
            </a:r>
          </a:p>
          <a:p>
            <a:r>
              <a:rPr lang="zh-CN" altLang="en-US" sz="3200" dirty="0" smtClean="0"/>
              <a:t>       }</a:t>
            </a:r>
          </a:p>
          <a:p>
            <a:r>
              <a:rPr lang="zh-CN" altLang="en-US" sz="3200" dirty="0" smtClean="0"/>
              <a:t>   }</a:t>
            </a:r>
          </a:p>
          <a:p>
            <a:r>
              <a:rPr lang="zh-CN" altLang="en-US" sz="3200" dirty="0" smtClean="0"/>
              <a:t>}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981211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39AD-F593-4729-90A7-4F8A3F166D8B}" type="datetime1">
              <a:rPr lang="zh-CN" altLang="en-US"/>
              <a:pPr/>
              <a:t>2016/11/22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  </a:t>
            </a:r>
            <a:fld id="{0449F74C-3164-45CB-A86C-37E40DA7AB32}" type="slidenum">
              <a:rPr lang="en-US" altLang="zh-CN"/>
              <a:pPr/>
              <a:t>56</a:t>
            </a:fld>
            <a:r>
              <a:rPr lang="en-US" altLang="zh-CN"/>
              <a:t>  </a:t>
            </a:r>
            <a:r>
              <a:rPr lang="zh-CN" altLang="en-US"/>
              <a:t>页</a:t>
            </a:r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228600"/>
            <a:ext cx="6781800" cy="487363"/>
          </a:xfrm>
        </p:spPr>
        <p:txBody>
          <a:bodyPr>
            <a:normAutofit lnSpcReduction="10000"/>
          </a:bodyPr>
          <a:lstStyle/>
          <a:p>
            <a:pPr algn="l"/>
            <a:r>
              <a:rPr lang="zh-CN" altLang="en-US" sz="3200" b="1"/>
              <a:t>§10.10   </a:t>
            </a:r>
            <a:r>
              <a:rPr lang="zh-CN" altLang="en-US" sz="3200" b="1">
                <a:latin typeface="宋体" panose="02010600030101010101" pitchFamily="2" charset="-122"/>
              </a:rPr>
              <a:t>序列化与对象克隆 </a:t>
            </a:r>
          </a:p>
        </p:txBody>
      </p:sp>
      <p:sp>
        <p:nvSpPr>
          <p:cNvPr id="189443" name="Text Box 3"/>
          <p:cNvSpPr txBox="1">
            <a:spLocks noChangeArrowheads="1"/>
          </p:cNvSpPr>
          <p:nvPr/>
        </p:nvSpPr>
        <p:spPr bwMode="auto">
          <a:xfrm>
            <a:off x="166688" y="974725"/>
            <a:ext cx="8793162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spcBef>
                <a:spcPts val="1200"/>
              </a:spcBef>
            </a:pPr>
            <a:r>
              <a:rPr lang="zh-CN" altLang="en-US" sz="3200" b="1" dirty="0">
                <a:latin typeface="宋体" panose="02010600030101010101" pitchFamily="2" charset="-122"/>
              </a:rPr>
              <a:t> </a:t>
            </a:r>
            <a:r>
              <a:rPr lang="zh-CN" altLang="en-US" sz="3200" b="1" dirty="0">
                <a:solidFill>
                  <a:srgbClr val="FF6600"/>
                </a:solidFill>
              </a:rPr>
              <a:t>◆</a:t>
            </a:r>
            <a:r>
              <a:rPr lang="zh-CN" altLang="en-US" sz="3200" b="1" dirty="0">
                <a:latin typeface="宋体" panose="02010600030101010101" pitchFamily="2" charset="-122"/>
              </a:rPr>
              <a:t>如果一个</a:t>
            </a:r>
            <a:r>
              <a:rPr lang="zh-CN" altLang="en-US" sz="3200" b="1" dirty="0"/>
              <a:t>“</a:t>
            </a:r>
            <a:r>
              <a:rPr lang="zh-CN" altLang="en-US" sz="3200" b="1" dirty="0">
                <a:latin typeface="宋体" panose="02010600030101010101" pitchFamily="2" charset="-122"/>
              </a:rPr>
              <a:t>复制品</a:t>
            </a:r>
            <a:r>
              <a:rPr lang="zh-CN" altLang="en-US" sz="3200" b="1" dirty="0"/>
              <a:t>”</a:t>
            </a:r>
            <a:r>
              <a:rPr lang="zh-CN" altLang="en-US" sz="3200" b="1" dirty="0">
                <a:latin typeface="宋体" panose="02010600030101010101" pitchFamily="2" charset="-122"/>
              </a:rPr>
              <a:t>实体的变化不会引起原对象实体发生变化，反之亦然。这样的复制品称为原对象的一个</a:t>
            </a: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克隆对象</a:t>
            </a:r>
            <a:r>
              <a:rPr lang="zh-CN" altLang="en-US" sz="3200" b="1" dirty="0">
                <a:latin typeface="宋体" panose="02010600030101010101" pitchFamily="2" charset="-122"/>
              </a:rPr>
              <a:t>或简称克隆。</a:t>
            </a:r>
          </a:p>
          <a:p>
            <a:pPr algn="just">
              <a:lnSpc>
                <a:spcPct val="90000"/>
              </a:lnSpc>
              <a:spcBef>
                <a:spcPts val="1200"/>
              </a:spcBef>
            </a:pPr>
            <a:r>
              <a:rPr lang="zh-CN" altLang="en-US" sz="3200" b="1" dirty="0">
                <a:solidFill>
                  <a:srgbClr val="FF6600"/>
                </a:solidFill>
              </a:rPr>
              <a:t> ◆</a:t>
            </a:r>
            <a:r>
              <a:rPr lang="zh-CN" altLang="en-US" sz="3200" b="1" dirty="0">
                <a:latin typeface="宋体" panose="02010600030101010101" pitchFamily="2" charset="-122"/>
              </a:rPr>
              <a:t> 一个对象调用</a:t>
            </a:r>
            <a:r>
              <a:rPr lang="en-US" altLang="zh-CN" sz="3200" b="1" dirty="0">
                <a:solidFill>
                  <a:srgbClr val="7030A0"/>
                </a:solidFill>
              </a:rPr>
              <a:t>clone()</a:t>
            </a:r>
            <a:r>
              <a:rPr lang="zh-CN" altLang="en-US" sz="3200" b="1" dirty="0">
                <a:solidFill>
                  <a:srgbClr val="7030A0"/>
                </a:solidFill>
                <a:latin typeface="宋体" panose="02010600030101010101" pitchFamily="2" charset="-122"/>
              </a:rPr>
              <a:t>方法</a:t>
            </a:r>
            <a:r>
              <a:rPr lang="zh-CN" altLang="en-US" sz="3200" b="1" dirty="0">
                <a:latin typeface="宋体" panose="02010600030101010101" pitchFamily="2" charset="-122"/>
              </a:rPr>
              <a:t>就可以获取该对象的克隆对象。</a:t>
            </a:r>
          </a:p>
          <a:p>
            <a:pPr algn="just">
              <a:lnSpc>
                <a:spcPct val="90000"/>
              </a:lnSpc>
              <a:spcBef>
                <a:spcPts val="1200"/>
              </a:spcBef>
            </a:pPr>
            <a:r>
              <a:rPr lang="zh-CN" altLang="en-US" sz="3200" b="1" dirty="0">
                <a:solidFill>
                  <a:srgbClr val="FF6600"/>
                </a:solidFill>
              </a:rPr>
              <a:t> ◆</a:t>
            </a:r>
            <a:r>
              <a:rPr lang="zh-CN" altLang="en-US" sz="3200" b="1" dirty="0">
                <a:latin typeface="宋体" panose="02010600030101010101" pitchFamily="2" charset="-122"/>
              </a:rPr>
              <a:t>对象输入流通过对象的序列化信息来得到当前对象的一个克隆。 </a:t>
            </a:r>
            <a:r>
              <a:rPr lang="zh-CN" altLang="en-US" sz="3200" b="1" dirty="0"/>
              <a:t> </a:t>
            </a:r>
            <a:endParaRPr lang="zh-CN" altLang="en-US" sz="3200" b="1" dirty="0">
              <a:latin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spcBef>
                <a:spcPts val="12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hlinkClick r:id="rId2"/>
              </a:rPr>
              <a:t>例子14 </a:t>
            </a: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单击</a:t>
            </a:r>
            <a:r>
              <a:rPr lang="zh-CN" altLang="en-US" sz="3200" b="1" dirty="0">
                <a:solidFill>
                  <a:srgbClr val="FF0000"/>
                </a:solidFill>
                <a:cs typeface="Times New Roman" panose="02020603050405020304" pitchFamily="18" charset="0"/>
              </a:rPr>
              <a:t>“</a:t>
            </a: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写出对象</a:t>
            </a:r>
            <a:r>
              <a:rPr lang="zh-CN" altLang="en-US" sz="3200" b="1" dirty="0">
                <a:solidFill>
                  <a:srgbClr val="FF0000"/>
                </a:solidFill>
                <a:cs typeface="Times New Roman" panose="02020603050405020304" pitchFamily="18" charset="0"/>
              </a:rPr>
              <a:t>”</a:t>
            </a: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按扭将标签写入到内存,单击</a:t>
            </a:r>
            <a:r>
              <a:rPr lang="zh-CN" altLang="en-US" sz="3200" b="1" dirty="0">
                <a:solidFill>
                  <a:srgbClr val="FF0000"/>
                </a:solidFill>
                <a:cs typeface="Times New Roman" panose="02020603050405020304" pitchFamily="18" charset="0"/>
              </a:rPr>
              <a:t>“</a:t>
            </a: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读入对象</a:t>
            </a:r>
            <a:r>
              <a:rPr lang="zh-CN" altLang="en-US" sz="3200" b="1" dirty="0">
                <a:solidFill>
                  <a:srgbClr val="FF0000"/>
                </a:solidFill>
                <a:cs typeface="Times New Roman" panose="02020603050405020304" pitchFamily="18" charset="0"/>
              </a:rPr>
              <a:t>”</a:t>
            </a: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按扭读入标签的克隆对象</a:t>
            </a: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58973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25714" y="293025"/>
            <a:ext cx="8128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/>
              <a:t>import java.awt.*;</a:t>
            </a:r>
          </a:p>
          <a:p>
            <a:r>
              <a:rPr lang="zh-CN" altLang="en-US" sz="3200" dirty="0" smtClean="0"/>
              <a:t>import java.awt.event.*;</a:t>
            </a:r>
          </a:p>
          <a:p>
            <a:r>
              <a:rPr lang="zh-CN" altLang="en-US" sz="3200" dirty="0" smtClean="0"/>
              <a:t>import java.io.*;</a:t>
            </a:r>
          </a:p>
          <a:p>
            <a:r>
              <a:rPr lang="zh-CN" altLang="en-US" sz="3200" dirty="0" smtClean="0"/>
              <a:t>import javax.swing.*;</a:t>
            </a:r>
          </a:p>
          <a:p>
            <a:r>
              <a:rPr lang="zh-CN" altLang="en-US" sz="3200" dirty="0" smtClean="0"/>
              <a:t>public class Example10_14 { </a:t>
            </a:r>
          </a:p>
          <a:p>
            <a:r>
              <a:rPr lang="zh-CN" altLang="en-US" sz="3200" dirty="0" smtClean="0"/>
              <a:t>   public static void main(String args[]) { </a:t>
            </a:r>
          </a:p>
          <a:p>
            <a:r>
              <a:rPr lang="zh-CN" altLang="en-US" sz="3200" dirty="0" smtClean="0"/>
              <a:t>      MyWin win=new MyWin();</a:t>
            </a:r>
          </a:p>
          <a:p>
            <a:r>
              <a:rPr lang="zh-CN" altLang="en-US" sz="3200" dirty="0" smtClean="0"/>
              <a:t>   }</a:t>
            </a:r>
          </a:p>
          <a:p>
            <a:r>
              <a:rPr lang="zh-CN" altLang="en-US" sz="3200" dirty="0" smtClean="0"/>
              <a:t>}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145316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35846"/>
            <a:ext cx="890982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class MyWin extends JFrame implements ActionListener {</a:t>
            </a:r>
          </a:p>
          <a:p>
            <a:r>
              <a:rPr lang="zh-CN" altLang="en-US" dirty="0" smtClean="0"/>
              <a:t>   JLabel label=null; </a:t>
            </a:r>
          </a:p>
          <a:p>
            <a:r>
              <a:rPr lang="zh-CN" altLang="en-US" dirty="0" smtClean="0"/>
              <a:t>   JButton 读入=null,写出=null;</a:t>
            </a:r>
          </a:p>
          <a:p>
            <a:r>
              <a:rPr lang="zh-CN" altLang="en-US" dirty="0" smtClean="0"/>
              <a:t>   ByteArrayOutputStream out = null;</a:t>
            </a:r>
          </a:p>
          <a:p>
            <a:r>
              <a:rPr lang="zh-CN" altLang="en-US" dirty="0" smtClean="0"/>
              <a:t>   MyWin() {</a:t>
            </a:r>
          </a:p>
          <a:p>
            <a:r>
              <a:rPr lang="zh-CN" altLang="en-US" dirty="0" smtClean="0"/>
              <a:t>      setLayout(new FlowLayout()); </a:t>
            </a:r>
          </a:p>
          <a:p>
            <a:r>
              <a:rPr lang="zh-CN" altLang="en-US" dirty="0" smtClean="0"/>
              <a:t>      label=new JLabel("How are you");</a:t>
            </a:r>
          </a:p>
          <a:p>
            <a:r>
              <a:rPr lang="zh-CN" altLang="en-US" dirty="0" smtClean="0"/>
              <a:t>      读入=new JButton("读入对象"); </a:t>
            </a:r>
          </a:p>
          <a:p>
            <a:r>
              <a:rPr lang="zh-CN" altLang="en-US" dirty="0" smtClean="0"/>
              <a:t>      写出=new JButton("写出对象");</a:t>
            </a:r>
          </a:p>
          <a:p>
            <a:r>
              <a:rPr lang="zh-CN" altLang="en-US" dirty="0" smtClean="0"/>
              <a:t>      读入.addActionListener(this);</a:t>
            </a:r>
          </a:p>
          <a:p>
            <a:r>
              <a:rPr lang="zh-CN" altLang="en-US" dirty="0" smtClean="0"/>
              <a:t>      写出.addActionListener(this);</a:t>
            </a:r>
          </a:p>
          <a:p>
            <a:r>
              <a:rPr lang="zh-CN" altLang="en-US" dirty="0" smtClean="0"/>
              <a:t>      setVisible(true); </a:t>
            </a:r>
          </a:p>
          <a:p>
            <a:r>
              <a:rPr lang="zh-CN" altLang="en-US" dirty="0" smtClean="0"/>
              <a:t>      add(label);</a:t>
            </a:r>
          </a:p>
          <a:p>
            <a:r>
              <a:rPr lang="zh-CN" altLang="en-US" dirty="0" smtClean="0"/>
              <a:t>      add(写出);</a:t>
            </a:r>
          </a:p>
          <a:p>
            <a:r>
              <a:rPr lang="zh-CN" altLang="en-US" dirty="0" smtClean="0"/>
              <a:t>      add(读入);</a:t>
            </a:r>
          </a:p>
          <a:p>
            <a:r>
              <a:rPr lang="zh-CN" altLang="en-US" dirty="0" smtClean="0"/>
              <a:t>      setSize(500,400);</a:t>
            </a:r>
          </a:p>
          <a:p>
            <a:r>
              <a:rPr lang="zh-CN" altLang="en-US" dirty="0" smtClean="0"/>
              <a:t>      setDefaultCloseOperation(JFrame.EXIT_ON_CLOSE);</a:t>
            </a:r>
          </a:p>
          <a:p>
            <a:r>
              <a:rPr lang="zh-CN" altLang="en-US" dirty="0" smtClean="0"/>
              <a:t>      validate();</a:t>
            </a:r>
          </a:p>
          <a:p>
            <a:r>
              <a:rPr lang="zh-CN" altLang="en-US" dirty="0" smtClean="0"/>
              <a:t>  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5641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6117" y="428617"/>
            <a:ext cx="890982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public void actionPerformed(ActionEvent e) {</a:t>
            </a:r>
          </a:p>
          <a:p>
            <a:r>
              <a:rPr lang="zh-CN" altLang="en-US" dirty="0" smtClean="0"/>
              <a:t>      if(e.getSource()==写出) {</a:t>
            </a:r>
          </a:p>
          <a:p>
            <a:r>
              <a:rPr lang="zh-CN" altLang="en-US" dirty="0" smtClean="0"/>
              <a:t>          try{  out = new ByteArrayOutputStream();</a:t>
            </a:r>
          </a:p>
          <a:p>
            <a:r>
              <a:rPr lang="zh-CN" altLang="en-US" dirty="0" smtClean="0"/>
              <a:t>                ObjectOutputStream objectOut = new ObjectOutputStream(out);</a:t>
            </a:r>
          </a:p>
          <a:p>
            <a:r>
              <a:rPr lang="zh-CN" altLang="en-US" dirty="0" smtClean="0"/>
              <a:t>                objectOut.writeObject(label);               </a:t>
            </a:r>
          </a:p>
          <a:p>
            <a:r>
              <a:rPr lang="zh-CN" altLang="en-US" dirty="0" smtClean="0"/>
              <a:t>                objectOut.close();</a:t>
            </a:r>
          </a:p>
          <a:p>
            <a:r>
              <a:rPr lang="zh-CN" altLang="en-US" dirty="0" smtClean="0"/>
              <a:t>          }</a:t>
            </a:r>
          </a:p>
          <a:p>
            <a:r>
              <a:rPr lang="zh-CN" altLang="en-US" dirty="0" smtClean="0"/>
              <a:t>          catch(IOException event){}</a:t>
            </a:r>
          </a:p>
          <a:p>
            <a:r>
              <a:rPr lang="zh-CN" altLang="en-US" dirty="0" smtClean="0"/>
              <a:t>      }</a:t>
            </a:r>
          </a:p>
          <a:p>
            <a:r>
              <a:rPr lang="zh-CN" altLang="en-US" dirty="0" smtClean="0"/>
              <a:t>      else if(e.getSource()==读入) {</a:t>
            </a:r>
          </a:p>
          <a:p>
            <a:r>
              <a:rPr lang="zh-CN" altLang="en-US" dirty="0" smtClean="0"/>
              <a:t>          try{  ByteArrayInputStream in = new ByteArrayInputStream(out.toByteArray());</a:t>
            </a:r>
          </a:p>
          <a:p>
            <a:r>
              <a:rPr lang="zh-CN" altLang="en-US" dirty="0" smtClean="0"/>
              <a:t>                ObjectInputStream objectIn = new ObjectInputStream(in);</a:t>
            </a:r>
          </a:p>
          <a:p>
            <a:r>
              <a:rPr lang="zh-CN" altLang="en-US" dirty="0" smtClean="0"/>
              <a:t>                JLabel temp=(JLabel)objectIn.readObject();</a:t>
            </a:r>
          </a:p>
          <a:p>
            <a:r>
              <a:rPr lang="zh-CN" altLang="en-US" dirty="0" smtClean="0"/>
              <a:t>                temp.setText("你好"); </a:t>
            </a:r>
          </a:p>
          <a:p>
            <a:r>
              <a:rPr lang="zh-CN" altLang="en-US" dirty="0" smtClean="0"/>
              <a:t>                this.add(temp);</a:t>
            </a:r>
          </a:p>
          <a:p>
            <a:r>
              <a:rPr lang="zh-CN" altLang="en-US" dirty="0" smtClean="0"/>
              <a:t>                this.validate();</a:t>
            </a:r>
          </a:p>
          <a:p>
            <a:r>
              <a:rPr lang="zh-CN" altLang="en-US" dirty="0" smtClean="0"/>
              <a:t>                objectIn.close();</a:t>
            </a:r>
          </a:p>
          <a:p>
            <a:r>
              <a:rPr lang="zh-CN" altLang="en-US" dirty="0" smtClean="0"/>
              <a:t>          }</a:t>
            </a:r>
          </a:p>
          <a:p>
            <a:r>
              <a:rPr lang="zh-CN" altLang="en-US" dirty="0" smtClean="0"/>
              <a:t>          catch(Exception event){}</a:t>
            </a:r>
          </a:p>
          <a:p>
            <a:r>
              <a:rPr lang="zh-CN" altLang="en-US" dirty="0" smtClean="0"/>
              <a:t>      }</a:t>
            </a:r>
          </a:p>
          <a:p>
            <a:r>
              <a:rPr lang="zh-CN" altLang="en-US" dirty="0" smtClean="0"/>
              <a:t>   }</a:t>
            </a:r>
          </a:p>
          <a:p>
            <a:r>
              <a:rPr lang="zh-CN" altLang="en-US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3561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39AD-F593-4729-90A7-4F8A3F166D8B}" type="datetime1">
              <a:rPr lang="zh-CN" altLang="en-US"/>
              <a:pPr/>
              <a:t>2016/11/22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  </a:t>
            </a:r>
            <a:fld id="{DDE88E07-9990-4629-AEBC-4FEC0EC4EFA3}" type="slidenum">
              <a:rPr lang="en-US" altLang="zh-CN"/>
              <a:pPr/>
              <a:t>6</a:t>
            </a:fld>
            <a:r>
              <a:rPr lang="en-US" altLang="zh-CN"/>
              <a:t>  </a:t>
            </a:r>
            <a:r>
              <a:rPr lang="zh-CN" altLang="en-US"/>
              <a:t>页</a:t>
            </a:r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" y="228600"/>
            <a:ext cx="6172200" cy="609600"/>
          </a:xfrm>
        </p:spPr>
        <p:txBody>
          <a:bodyPr/>
          <a:lstStyle/>
          <a:p>
            <a:pPr lvl="1" algn="l"/>
            <a:r>
              <a:rPr lang="zh-CN" altLang="en-US" sz="2800" b="1"/>
              <a:t>§10.1.1   </a:t>
            </a:r>
            <a:r>
              <a:rPr lang="zh-CN" altLang="en-US" sz="2800" b="1">
                <a:latin typeface="宋体" panose="02010600030101010101" pitchFamily="2" charset="-122"/>
              </a:rPr>
              <a:t>文件的属性 </a:t>
            </a:r>
          </a:p>
        </p:txBody>
      </p:sp>
      <p:sp>
        <p:nvSpPr>
          <p:cNvPr id="173059" name="Text Box 3"/>
          <p:cNvSpPr txBox="1">
            <a:spLocks noChangeArrowheads="1"/>
          </p:cNvSpPr>
          <p:nvPr/>
        </p:nvSpPr>
        <p:spPr bwMode="auto">
          <a:xfrm>
            <a:off x="323850" y="651573"/>
            <a:ext cx="8523288" cy="5706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File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类的下列方法获取文件本身的一些信息。</a:t>
            </a:r>
            <a:r>
              <a:rPr lang="zh-CN" altLang="en-US" sz="2400" b="1" dirty="0"/>
              <a:t> </a:t>
            </a:r>
            <a:endParaRPr lang="en-US" altLang="zh-CN" sz="2400" b="1" dirty="0"/>
          </a:p>
          <a:p>
            <a:pPr algn="just">
              <a:lnSpc>
                <a:spcPct val="110000"/>
              </a:lnSpc>
            </a:pPr>
            <a:r>
              <a:rPr lang="en-US" altLang="zh-CN" sz="2400" b="1" dirty="0">
                <a:solidFill>
                  <a:srgbClr val="0000FF"/>
                </a:solidFill>
              </a:rPr>
              <a:t>public String </a:t>
            </a:r>
            <a:r>
              <a:rPr lang="en-US" altLang="zh-CN" sz="2400" b="1" dirty="0" err="1">
                <a:solidFill>
                  <a:srgbClr val="0000FF"/>
                </a:solidFill>
              </a:rPr>
              <a:t>getName</a:t>
            </a:r>
            <a:r>
              <a:rPr lang="en-US" altLang="zh-CN" sz="2400" b="1" dirty="0">
                <a:solidFill>
                  <a:srgbClr val="0000FF"/>
                </a:solidFill>
              </a:rPr>
              <a:t>()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获取文件的名字。</a:t>
            </a:r>
          </a:p>
          <a:p>
            <a:pPr algn="just">
              <a:lnSpc>
                <a:spcPct val="110000"/>
              </a:lnSpc>
            </a:pPr>
            <a:r>
              <a:rPr lang="en-US" altLang="zh-CN" sz="2400" b="1" dirty="0">
                <a:solidFill>
                  <a:srgbClr val="0000FF"/>
                </a:solidFill>
              </a:rPr>
              <a:t>public </a:t>
            </a:r>
            <a:r>
              <a:rPr lang="en-US" altLang="zh-CN" sz="2400" b="1" dirty="0" err="1">
                <a:solidFill>
                  <a:srgbClr val="0000FF"/>
                </a:solidFill>
              </a:rPr>
              <a:t>boolean</a:t>
            </a:r>
            <a:r>
              <a:rPr lang="en-US" altLang="zh-CN" sz="2400" b="1" dirty="0">
                <a:solidFill>
                  <a:srgbClr val="0000FF"/>
                </a:solidFill>
              </a:rPr>
              <a:t> </a:t>
            </a:r>
            <a:r>
              <a:rPr lang="en-US" altLang="zh-CN" sz="2400" b="1" dirty="0" err="1">
                <a:solidFill>
                  <a:srgbClr val="0000FF"/>
                </a:solidFill>
              </a:rPr>
              <a:t>canRead</a:t>
            </a:r>
            <a:r>
              <a:rPr lang="en-US" altLang="zh-CN" sz="2400" b="1" dirty="0">
                <a:solidFill>
                  <a:srgbClr val="0000FF"/>
                </a:solidFill>
              </a:rPr>
              <a:t>()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判断文件是否是可读的。</a:t>
            </a:r>
          </a:p>
          <a:p>
            <a:pPr algn="just">
              <a:lnSpc>
                <a:spcPct val="110000"/>
              </a:lnSpc>
            </a:pPr>
            <a:r>
              <a:rPr lang="en-US" altLang="zh-CN" sz="2400" b="1" dirty="0">
                <a:solidFill>
                  <a:srgbClr val="0000FF"/>
                </a:solidFill>
              </a:rPr>
              <a:t>public </a:t>
            </a:r>
            <a:r>
              <a:rPr lang="en-US" altLang="zh-CN" sz="2400" b="1" dirty="0" err="1">
                <a:solidFill>
                  <a:srgbClr val="0000FF"/>
                </a:solidFill>
              </a:rPr>
              <a:t>boolean</a:t>
            </a:r>
            <a:r>
              <a:rPr lang="en-US" altLang="zh-CN" sz="2400" b="1" dirty="0">
                <a:solidFill>
                  <a:srgbClr val="0000FF"/>
                </a:solidFill>
              </a:rPr>
              <a:t> </a:t>
            </a:r>
            <a:r>
              <a:rPr lang="en-US" altLang="zh-CN" sz="2400" b="1" dirty="0" err="1">
                <a:solidFill>
                  <a:srgbClr val="0000FF"/>
                </a:solidFill>
              </a:rPr>
              <a:t>canWrite</a:t>
            </a:r>
            <a:r>
              <a:rPr lang="en-US" altLang="zh-CN" sz="2400" b="1" dirty="0">
                <a:solidFill>
                  <a:srgbClr val="0000FF"/>
                </a:solidFill>
              </a:rPr>
              <a:t>()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判断文件是否可被写入。</a:t>
            </a:r>
          </a:p>
          <a:p>
            <a:pPr algn="just">
              <a:lnSpc>
                <a:spcPct val="110000"/>
              </a:lnSpc>
            </a:pPr>
            <a:r>
              <a:rPr lang="en-US" altLang="zh-CN" sz="2400" b="1" dirty="0">
                <a:solidFill>
                  <a:srgbClr val="0000FF"/>
                </a:solidFill>
              </a:rPr>
              <a:t>public </a:t>
            </a:r>
            <a:r>
              <a:rPr lang="en-US" altLang="zh-CN" sz="2400" b="1" dirty="0" err="1">
                <a:solidFill>
                  <a:srgbClr val="0000FF"/>
                </a:solidFill>
              </a:rPr>
              <a:t>boolean</a:t>
            </a:r>
            <a:r>
              <a:rPr lang="en-US" altLang="zh-CN" sz="2400" b="1" dirty="0">
                <a:solidFill>
                  <a:srgbClr val="0000FF"/>
                </a:solidFill>
              </a:rPr>
              <a:t> exits()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判断文件是否存在。</a:t>
            </a:r>
          </a:p>
          <a:p>
            <a:pPr algn="just">
              <a:lnSpc>
                <a:spcPct val="110000"/>
              </a:lnSpc>
            </a:pPr>
            <a:r>
              <a:rPr lang="en-US" altLang="zh-CN" sz="2400" b="1" dirty="0">
                <a:solidFill>
                  <a:srgbClr val="0000FF"/>
                </a:solidFill>
              </a:rPr>
              <a:t>public long length()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获取文件的长度（单位是字节）。</a:t>
            </a:r>
          </a:p>
          <a:p>
            <a:pPr algn="just">
              <a:lnSpc>
                <a:spcPct val="110000"/>
              </a:lnSpc>
            </a:pPr>
            <a:r>
              <a:rPr lang="en-US" altLang="zh-CN" sz="2400" b="1" dirty="0">
                <a:solidFill>
                  <a:srgbClr val="0000FF"/>
                </a:solidFill>
              </a:rPr>
              <a:t>public String </a:t>
            </a:r>
            <a:r>
              <a:rPr lang="en-US" altLang="zh-CN" sz="2400" b="1" dirty="0" err="1">
                <a:solidFill>
                  <a:srgbClr val="0000FF"/>
                </a:solidFill>
              </a:rPr>
              <a:t>getAbsolutePath</a:t>
            </a:r>
            <a:r>
              <a:rPr lang="en-US" altLang="zh-CN" sz="2400" b="1" dirty="0">
                <a:solidFill>
                  <a:srgbClr val="0000FF"/>
                </a:solidFill>
              </a:rPr>
              <a:t>() </a:t>
            </a:r>
            <a:r>
              <a:rPr lang="zh-CN" altLang="en-US" sz="2400" b="1" dirty="0">
                <a:solidFill>
                  <a:srgbClr val="0000FF"/>
                </a:solidFill>
              </a:rPr>
              <a:t>获取</a:t>
            </a:r>
            <a:r>
              <a:rPr lang="zh-CN" altLang="en-US" sz="2400" b="1" dirty="0"/>
              <a:t>文件的绝对路径。</a:t>
            </a:r>
          </a:p>
          <a:p>
            <a:pPr algn="just">
              <a:lnSpc>
                <a:spcPct val="110000"/>
              </a:lnSpc>
            </a:pPr>
            <a:r>
              <a:rPr lang="en-US" altLang="zh-CN" sz="2400" b="1" dirty="0">
                <a:solidFill>
                  <a:srgbClr val="0000FF"/>
                </a:solidFill>
              </a:rPr>
              <a:t>public String </a:t>
            </a:r>
            <a:r>
              <a:rPr lang="en-US" altLang="zh-CN" sz="2400" b="1" dirty="0" err="1">
                <a:solidFill>
                  <a:srgbClr val="0000FF"/>
                </a:solidFill>
              </a:rPr>
              <a:t>getParent</a:t>
            </a:r>
            <a:r>
              <a:rPr lang="en-US" altLang="zh-CN" sz="2400" b="1" dirty="0">
                <a:solidFill>
                  <a:srgbClr val="0000FF"/>
                </a:solidFill>
              </a:rPr>
              <a:t>(</a:t>
            </a:r>
            <a:r>
              <a:rPr lang="en-US" altLang="zh-CN" sz="2400" b="1" dirty="0"/>
              <a:t>) </a:t>
            </a:r>
            <a:r>
              <a:rPr lang="zh-CN" altLang="en-US" sz="2400" b="1" dirty="0"/>
              <a:t>获取文件的父目录。</a:t>
            </a:r>
          </a:p>
          <a:p>
            <a:pPr algn="just">
              <a:lnSpc>
                <a:spcPct val="110000"/>
              </a:lnSpc>
            </a:pPr>
            <a:r>
              <a:rPr lang="en-US" altLang="zh-CN" sz="2400" b="1" dirty="0">
                <a:solidFill>
                  <a:srgbClr val="0000FF"/>
                </a:solidFill>
              </a:rPr>
              <a:t>public </a:t>
            </a:r>
            <a:r>
              <a:rPr lang="en-US" altLang="zh-CN" sz="2400" b="1" dirty="0" err="1">
                <a:solidFill>
                  <a:srgbClr val="0000FF"/>
                </a:solidFill>
              </a:rPr>
              <a:t>boolean</a:t>
            </a:r>
            <a:r>
              <a:rPr lang="en-US" altLang="zh-CN" sz="2400" b="1" dirty="0">
                <a:solidFill>
                  <a:srgbClr val="0000FF"/>
                </a:solidFill>
              </a:rPr>
              <a:t> </a:t>
            </a:r>
            <a:r>
              <a:rPr lang="en-US" altLang="zh-CN" sz="2400" b="1" dirty="0" err="1">
                <a:solidFill>
                  <a:srgbClr val="0000FF"/>
                </a:solidFill>
              </a:rPr>
              <a:t>isFile</a:t>
            </a:r>
            <a:r>
              <a:rPr lang="en-US" altLang="zh-CN" sz="2400" b="1" dirty="0">
                <a:solidFill>
                  <a:srgbClr val="0000FF"/>
                </a:solidFill>
              </a:rPr>
              <a:t>()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判断文件是否是一个普通文件，而不是目录。</a:t>
            </a:r>
          </a:p>
          <a:p>
            <a:pPr algn="just">
              <a:lnSpc>
                <a:spcPct val="110000"/>
              </a:lnSpc>
            </a:pPr>
            <a:r>
              <a:rPr lang="en-US" altLang="zh-CN" sz="2400" b="1" dirty="0">
                <a:solidFill>
                  <a:srgbClr val="0000FF"/>
                </a:solidFill>
              </a:rPr>
              <a:t>public </a:t>
            </a:r>
            <a:r>
              <a:rPr lang="en-US" altLang="zh-CN" sz="2400" b="1" dirty="0" err="1">
                <a:solidFill>
                  <a:srgbClr val="0000FF"/>
                </a:solidFill>
              </a:rPr>
              <a:t>boolean</a:t>
            </a:r>
            <a:r>
              <a:rPr lang="en-US" altLang="zh-CN" sz="2400" b="1" dirty="0">
                <a:solidFill>
                  <a:srgbClr val="0000FF"/>
                </a:solidFill>
              </a:rPr>
              <a:t> </a:t>
            </a:r>
            <a:r>
              <a:rPr lang="en-US" altLang="zh-CN" sz="2400" b="1" dirty="0" err="1">
                <a:solidFill>
                  <a:srgbClr val="0000FF"/>
                </a:solidFill>
              </a:rPr>
              <a:t>isDirectroy</a:t>
            </a:r>
            <a:r>
              <a:rPr lang="en-US" altLang="zh-CN" sz="2400" b="1" dirty="0">
                <a:solidFill>
                  <a:srgbClr val="0000FF"/>
                </a:solidFill>
              </a:rPr>
              <a:t>()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判断文件是否是一个目录。</a:t>
            </a:r>
          </a:p>
          <a:p>
            <a:pPr algn="just">
              <a:lnSpc>
                <a:spcPct val="110000"/>
              </a:lnSpc>
            </a:pPr>
            <a:r>
              <a:rPr lang="en-US" altLang="zh-CN" sz="2400" b="1" dirty="0">
                <a:solidFill>
                  <a:srgbClr val="0000FF"/>
                </a:solidFill>
              </a:rPr>
              <a:t>public </a:t>
            </a:r>
            <a:r>
              <a:rPr lang="en-US" altLang="zh-CN" sz="2400" b="1" dirty="0" err="1">
                <a:solidFill>
                  <a:srgbClr val="0000FF"/>
                </a:solidFill>
              </a:rPr>
              <a:t>boolean</a:t>
            </a:r>
            <a:r>
              <a:rPr lang="en-US" altLang="zh-CN" sz="2400" b="1" dirty="0">
                <a:solidFill>
                  <a:srgbClr val="0000FF"/>
                </a:solidFill>
              </a:rPr>
              <a:t> </a:t>
            </a:r>
            <a:r>
              <a:rPr lang="en-US" altLang="zh-CN" sz="2400" b="1" dirty="0" err="1">
                <a:solidFill>
                  <a:srgbClr val="0000FF"/>
                </a:solidFill>
              </a:rPr>
              <a:t>isHidden</a:t>
            </a:r>
            <a:r>
              <a:rPr lang="en-US" altLang="zh-CN" sz="2400" b="1" dirty="0">
                <a:solidFill>
                  <a:srgbClr val="0000FF"/>
                </a:solidFill>
              </a:rPr>
              <a:t>()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判断文件是否是隐藏文件。</a:t>
            </a:r>
          </a:p>
          <a:p>
            <a:pPr algn="just">
              <a:lnSpc>
                <a:spcPct val="110000"/>
              </a:lnSpc>
            </a:pPr>
            <a:r>
              <a:rPr lang="en-US" altLang="zh-CN" sz="2400" b="1" dirty="0">
                <a:solidFill>
                  <a:srgbClr val="0000FF"/>
                </a:solidFill>
              </a:rPr>
              <a:t>public long </a:t>
            </a:r>
            <a:r>
              <a:rPr lang="en-US" altLang="zh-CN" sz="2400" b="1" dirty="0" err="1">
                <a:solidFill>
                  <a:srgbClr val="0000FF"/>
                </a:solidFill>
              </a:rPr>
              <a:t>lastModified</a:t>
            </a:r>
            <a:r>
              <a:rPr lang="en-US" altLang="zh-CN" sz="2400" b="1" dirty="0">
                <a:solidFill>
                  <a:srgbClr val="0000FF"/>
                </a:solidFill>
              </a:rPr>
              <a:t>()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获取文件最后修改的时间。</a:t>
            </a:r>
            <a:endParaRPr lang="en-US" altLang="zh-CN" sz="2400" b="1" dirty="0"/>
          </a:p>
          <a:p>
            <a:pPr algn="just">
              <a:lnSpc>
                <a:spcPct val="9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hlinkClick r:id="rId2"/>
              </a:rPr>
              <a:t>例子1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hlinkClick r:id="rId2"/>
              </a:rPr>
              <a:t>例子1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使用上述的一些方法，获取某些文件的信息 )</a:t>
            </a:r>
          </a:p>
        </p:txBody>
      </p:sp>
    </p:spTree>
    <p:extLst>
      <p:ext uri="{BB962C8B-B14F-4D97-AF65-F5344CB8AC3E}">
        <p14:creationId xmlns:p14="http://schemas.microsoft.com/office/powerpoint/2010/main" val="339261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39AD-F593-4729-90A7-4F8A3F166D8B}" type="datetime1">
              <a:rPr lang="zh-CN" altLang="en-US"/>
              <a:pPr/>
              <a:t>2016/11/22</a:t>
            </a:fld>
            <a:endParaRPr lang="en-US" altLang="zh-CN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  </a:t>
            </a:r>
            <a:fld id="{10BAED2D-7F93-4668-B598-5E4887BEF45B}" type="slidenum">
              <a:rPr lang="en-US" altLang="zh-CN"/>
              <a:pPr/>
              <a:t>60</a:t>
            </a:fld>
            <a:r>
              <a:rPr lang="en-US" altLang="zh-CN"/>
              <a:t>  </a:t>
            </a:r>
            <a:r>
              <a:rPr lang="zh-CN" altLang="en-US"/>
              <a:t>页</a:t>
            </a:r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228600"/>
            <a:ext cx="6781800" cy="487363"/>
          </a:xfrm>
        </p:spPr>
        <p:txBody>
          <a:bodyPr>
            <a:normAutofit lnSpcReduction="10000"/>
          </a:bodyPr>
          <a:lstStyle/>
          <a:p>
            <a:pPr algn="l"/>
            <a:r>
              <a:rPr lang="zh-CN" altLang="en-US" sz="3200" b="1"/>
              <a:t>§10.11  </a:t>
            </a:r>
            <a:r>
              <a:rPr lang="zh-CN" altLang="en-US" sz="3200" b="1">
                <a:latin typeface="宋体" panose="02010600030101010101" pitchFamily="2" charset="-122"/>
              </a:rPr>
              <a:t>使用</a:t>
            </a:r>
            <a:r>
              <a:rPr lang="en-US" altLang="zh-CN" sz="3200" b="1">
                <a:latin typeface="宋体" panose="02010600030101010101" pitchFamily="2" charset="-122"/>
              </a:rPr>
              <a:t>Scanner</a:t>
            </a:r>
            <a:r>
              <a:rPr lang="zh-CN" altLang="en-US" sz="3200" b="1">
                <a:latin typeface="宋体" panose="02010600030101010101" pitchFamily="2" charset="-122"/>
              </a:rPr>
              <a:t>解析文件 </a:t>
            </a:r>
          </a:p>
        </p:txBody>
      </p:sp>
      <p:sp>
        <p:nvSpPr>
          <p:cNvPr id="191491" name="Text Box 3"/>
          <p:cNvSpPr txBox="1">
            <a:spLocks noChangeArrowheads="1"/>
          </p:cNvSpPr>
          <p:nvPr/>
        </p:nvSpPr>
        <p:spPr bwMode="auto">
          <a:xfrm>
            <a:off x="-1" y="908050"/>
            <a:ext cx="8287657" cy="319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zh-CN" altLang="en-US" sz="3200" b="1" dirty="0">
                <a:latin typeface="宋体" panose="02010600030101010101" pitchFamily="2" charset="-122"/>
              </a:rPr>
              <a:t>   使用</a:t>
            </a:r>
            <a:r>
              <a:rPr lang="en-US" altLang="zh-CN" sz="3200" b="1" dirty="0">
                <a:latin typeface="宋体" panose="02010600030101010101" pitchFamily="2" charset="-122"/>
              </a:rPr>
              <a:t>Scanner</a:t>
            </a:r>
            <a:r>
              <a:rPr lang="zh-CN" altLang="en-US" sz="3200" b="1" dirty="0">
                <a:latin typeface="宋体" panose="02010600030101010101" pitchFamily="2" charset="-122"/>
              </a:rPr>
              <a:t>类和正则表达式来解析文件。</a:t>
            </a:r>
          </a:p>
          <a:p>
            <a:pPr algn="just">
              <a:lnSpc>
                <a:spcPct val="90000"/>
              </a:lnSpc>
            </a:pPr>
            <a:r>
              <a:rPr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1．使用默认分隔标记解析文件 </a:t>
            </a:r>
          </a:p>
          <a:p>
            <a:pPr algn="just">
              <a:lnSpc>
                <a:spcPct val="90000"/>
              </a:lnSpc>
            </a:pPr>
            <a:r>
              <a:rPr lang="zh-CN" altLang="en-US" sz="3200" b="1" dirty="0"/>
              <a:t>      创建</a:t>
            </a:r>
            <a:r>
              <a:rPr lang="en-US" altLang="zh-CN" sz="3200" b="1" dirty="0">
                <a:latin typeface="宋体" panose="02010600030101010101" pitchFamily="2" charset="-122"/>
              </a:rPr>
              <a:t>Scanner</a:t>
            </a:r>
            <a:r>
              <a:rPr lang="zh-CN" altLang="en-US" sz="3200" b="1" dirty="0"/>
              <a:t>对象，并指向要解析的文件</a:t>
            </a:r>
            <a:r>
              <a:rPr lang="en-US" altLang="zh-CN" sz="3200" b="1" dirty="0"/>
              <a:t>,</a:t>
            </a:r>
            <a:r>
              <a:rPr lang="zh-CN" altLang="en-US" sz="3200" b="1" dirty="0"/>
              <a:t>例如：</a:t>
            </a:r>
            <a:endParaRPr lang="zh-CN" altLang="en-US" sz="3200" b="1" dirty="0">
              <a:latin typeface="宋体" panose="02010600030101010101" pitchFamily="2" charset="-122"/>
            </a:endParaRPr>
          </a:p>
          <a:p>
            <a:pPr algn="just">
              <a:lnSpc>
                <a:spcPct val="90000"/>
              </a:lnSpc>
            </a:pPr>
            <a:r>
              <a:rPr lang="en-US" altLang="zh-CN" sz="3200" b="1" dirty="0">
                <a:latin typeface="宋体" panose="02010600030101010101" pitchFamily="2" charset="-122"/>
              </a:rPr>
              <a:t>    </a:t>
            </a:r>
            <a:r>
              <a:rPr lang="en-US" altLang="zh-CN" sz="3200" b="1" dirty="0" smtClean="0">
                <a:latin typeface="宋体" panose="02010600030101010101" pitchFamily="2" charset="-122"/>
              </a:rPr>
              <a:t> </a:t>
            </a:r>
            <a:r>
              <a:rPr lang="en-US" altLang="zh-CN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File </a:t>
            </a:r>
            <a:r>
              <a:rPr lang="en-US" altLang="zh-CN" sz="3200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file</a:t>
            </a:r>
            <a:r>
              <a:rPr lang="en-US" altLang="zh-CN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 = new File("hello.java");</a:t>
            </a:r>
          </a:p>
          <a:p>
            <a:pPr algn="just">
              <a:lnSpc>
                <a:spcPct val="90000"/>
              </a:lnSpc>
            </a:pPr>
            <a:r>
              <a:rPr lang="en-US" altLang="zh-CN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      Scanner </a:t>
            </a:r>
            <a:r>
              <a:rPr lang="en-US" altLang="zh-CN" sz="3200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sc</a:t>
            </a:r>
            <a:r>
              <a:rPr lang="en-US" altLang="zh-CN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 = new Scanner(file); </a:t>
            </a:r>
          </a:p>
          <a:p>
            <a:pPr algn="just">
              <a:lnSpc>
                <a:spcPct val="90000"/>
              </a:lnSpc>
            </a:pPr>
            <a:r>
              <a:rPr lang="en-US" altLang="zh-CN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     </a:t>
            </a:r>
            <a:r>
              <a:rPr lang="en-US" altLang="zh-CN" sz="3200" b="1" dirty="0" err="1">
                <a:solidFill>
                  <a:srgbClr val="FF6600"/>
                </a:solidFill>
                <a:latin typeface="宋体" panose="02010600030101010101" pitchFamily="2" charset="-122"/>
              </a:rPr>
              <a:t>sc</a:t>
            </a:r>
            <a:r>
              <a:rPr lang="zh-CN" altLang="en-US" sz="3200" b="1" dirty="0">
                <a:solidFill>
                  <a:srgbClr val="FF6600"/>
                </a:solidFill>
                <a:latin typeface="宋体" panose="02010600030101010101" pitchFamily="2" charset="-122"/>
              </a:rPr>
              <a:t>将空白作为分隔标记</a:t>
            </a:r>
            <a:r>
              <a:rPr lang="en-US" altLang="zh-CN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  <a:endParaRPr lang="zh-CN" altLang="en-US" sz="3200" dirty="0">
              <a:latin typeface="宋体" panose="02010600030101010101" pitchFamily="2" charset="-122"/>
            </a:endParaRPr>
          </a:p>
        </p:txBody>
      </p:sp>
      <p:sp>
        <p:nvSpPr>
          <p:cNvPr id="191495" name="Text Box 7"/>
          <p:cNvSpPr txBox="1">
            <a:spLocks noChangeArrowheads="1"/>
          </p:cNvSpPr>
          <p:nvPr/>
        </p:nvSpPr>
        <p:spPr bwMode="auto">
          <a:xfrm>
            <a:off x="0" y="4757738"/>
            <a:ext cx="8964613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</a:pPr>
            <a:r>
              <a:rPr lang="zh-CN" altLang="en-US" sz="3200" b="1" dirty="0" smtClean="0"/>
              <a:t>相关方法 </a:t>
            </a:r>
            <a:r>
              <a:rPr lang="en-US" altLang="zh-CN" sz="32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next()</a:t>
            </a:r>
            <a:r>
              <a:rPr lang="zh-CN" altLang="en-US" sz="3200" dirty="0">
                <a:latin typeface="宋体" panose="02010600030101010101" pitchFamily="2" charset="-122"/>
              </a:rPr>
              <a:t>依次返回</a:t>
            </a:r>
            <a:r>
              <a:rPr lang="en-US" altLang="zh-CN" sz="3200" dirty="0">
                <a:latin typeface="宋体" panose="02010600030101010101" pitchFamily="2" charset="-122"/>
              </a:rPr>
              <a:t>file</a:t>
            </a:r>
            <a:r>
              <a:rPr lang="zh-CN" altLang="en-US" sz="3200" dirty="0">
                <a:latin typeface="宋体" panose="02010600030101010101" pitchFamily="2" charset="-122"/>
              </a:rPr>
              <a:t>中的单词</a:t>
            </a:r>
            <a:endParaRPr lang="en-US" altLang="zh-CN" sz="3200" dirty="0">
              <a:latin typeface="宋体" panose="02010600030101010101" pitchFamily="2" charset="-122"/>
            </a:endParaRPr>
          </a:p>
          <a:p>
            <a:pPr algn="just">
              <a:lnSpc>
                <a:spcPct val="90000"/>
              </a:lnSpc>
            </a:pPr>
            <a:r>
              <a:rPr lang="en-US" altLang="zh-CN" sz="3200" dirty="0">
                <a:latin typeface="宋体" panose="02010600030101010101" pitchFamily="2" charset="-122"/>
              </a:rPr>
              <a:t>         </a:t>
            </a:r>
            <a:r>
              <a:rPr lang="en-US" altLang="zh-CN" sz="3200" b="1" dirty="0" err="1" smtClean="0">
                <a:solidFill>
                  <a:srgbClr val="0000FF"/>
                </a:solidFill>
                <a:latin typeface="宋体" panose="02010600030101010101" pitchFamily="2" charset="-122"/>
              </a:rPr>
              <a:t>hasNext</a:t>
            </a:r>
            <a:r>
              <a:rPr lang="en-US" altLang="zh-CN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()</a:t>
            </a:r>
            <a:r>
              <a:rPr lang="zh-CN" altLang="en-US" sz="3200" dirty="0">
                <a:latin typeface="宋体" panose="02010600030101010101" pitchFamily="2" charset="-122"/>
              </a:rPr>
              <a:t>判断</a:t>
            </a:r>
            <a:r>
              <a:rPr lang="en-US" altLang="zh-CN" sz="3200" dirty="0">
                <a:latin typeface="宋体" panose="02010600030101010101" pitchFamily="2" charset="-122"/>
              </a:rPr>
              <a:t>file</a:t>
            </a:r>
            <a:r>
              <a:rPr lang="zh-CN" altLang="en-US" sz="3200" dirty="0">
                <a:latin typeface="宋体" panose="02010600030101010101" pitchFamily="2" charset="-122"/>
              </a:rPr>
              <a:t>最后一个单词是否已被</a:t>
            </a:r>
            <a:r>
              <a:rPr lang="en-US" altLang="zh-CN" sz="3200" dirty="0">
                <a:latin typeface="宋体" panose="02010600030101010101" pitchFamily="2" charset="-122"/>
              </a:rPr>
              <a:t>next()</a:t>
            </a:r>
            <a:r>
              <a:rPr lang="zh-CN" altLang="en-US" sz="3200" dirty="0">
                <a:latin typeface="宋体" panose="02010600030101010101" pitchFamily="2" charset="-122"/>
              </a:rPr>
              <a:t>方法返回</a:t>
            </a:r>
            <a:r>
              <a:rPr lang="en-US" altLang="zh-CN" sz="3200" dirty="0">
                <a:latin typeface="宋体" panose="02010600030101010101" pitchFamily="2" charset="-122"/>
              </a:rPr>
              <a:t>.</a:t>
            </a:r>
          </a:p>
          <a:p>
            <a:pPr algn="just">
              <a:lnSpc>
                <a:spcPct val="90000"/>
              </a:lnSpc>
            </a:pPr>
            <a:r>
              <a:rPr lang="en-US" altLang="zh-CN" sz="3200" b="1" dirty="0">
                <a:latin typeface="宋体" panose="02010600030101010101" pitchFamily="2" charset="-122"/>
              </a:rPr>
              <a:t>   </a:t>
            </a:r>
            <a:endParaRPr lang="zh-CN" altLang="en-US" sz="32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784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021" y="388711"/>
            <a:ext cx="7886700" cy="627289"/>
          </a:xfrm>
        </p:spPr>
        <p:txBody>
          <a:bodyPr/>
          <a:lstStyle/>
          <a:p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hlinkClick r:id="rId2"/>
              </a:rPr>
              <a:t>例题15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  解析文件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hlinkClick r:id="rId3"/>
              </a:rPr>
              <a:t>cost.txt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中的全部消费 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98020" y="1664494"/>
            <a:ext cx="835569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/>
              <a:t>The television cost 1876 dollar .The milk cost 98 dollar. The apple cost 198 dollar.</a:t>
            </a:r>
            <a:endParaRPr lang="zh-CN" altLang="en-US" sz="32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58" y="2951185"/>
            <a:ext cx="6996344" cy="312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84476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1598" y="1175219"/>
            <a:ext cx="889867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/>
              <a:t>import java.io.*;</a:t>
            </a:r>
          </a:p>
          <a:p>
            <a:r>
              <a:rPr lang="zh-CN" altLang="en-US" sz="3200" dirty="0" smtClean="0"/>
              <a:t>import java.util.*;</a:t>
            </a:r>
          </a:p>
          <a:p>
            <a:r>
              <a:rPr lang="zh-CN" altLang="en-US" sz="3200" dirty="0" smtClean="0"/>
              <a:t>public class Example10_15 {</a:t>
            </a:r>
          </a:p>
          <a:p>
            <a:r>
              <a:rPr lang="zh-CN" altLang="en-US" sz="3200" dirty="0" smtClean="0"/>
              <a:t>   public static void main(String args[]) {</a:t>
            </a:r>
          </a:p>
          <a:p>
            <a:r>
              <a:rPr lang="zh-CN" altLang="en-US" sz="3200" dirty="0" smtClean="0"/>
              <a:t>      File file = new File("cost.txt");</a:t>
            </a:r>
          </a:p>
          <a:p>
            <a:r>
              <a:rPr lang="zh-CN" altLang="en-US" sz="3200" dirty="0" smtClean="0"/>
              <a:t>      Scanner sc=null;</a:t>
            </a:r>
          </a:p>
          <a:p>
            <a:r>
              <a:rPr lang="zh-CN" altLang="en-US" sz="3200" dirty="0" smtClean="0"/>
              <a:t>      int sum=0;</a:t>
            </a:r>
          </a:p>
          <a:p>
            <a:r>
              <a:rPr lang="zh-CN" altLang="en-US" sz="3200" dirty="0" smtClean="0"/>
              <a:t>     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2058076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3829" y="11119"/>
            <a:ext cx="8490857" cy="7072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/>
              <a:t>try { sc = new Scanner(file);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            while(sc.hasNext()){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               try{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                    int price=sc.nextInt();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                    sum=sum+price;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                    System.out.println(price); 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               } 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               catch(InputMismatchException exp){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                    String t=sc.next();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               }   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            }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            System.out.println("Total Cost:"+sum+" dollar");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      }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      catch(Exception exp){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         System.out.println(exp); 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      }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   }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}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447375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27000" y="520702"/>
            <a:ext cx="914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zh-CN" altLang="en-US" sz="1800" b="1">
                <a:solidFill>
                  <a:srgbClr val="0000FF"/>
                </a:solidFill>
                <a:latin typeface="宋体" panose="02010600030101010101" pitchFamily="2" charset="-122"/>
              </a:rPr>
              <a:t>2．</a:t>
            </a:r>
            <a:r>
              <a:rPr lang="zh-CN" altLang="en-US" sz="1800" b="1">
                <a:solidFill>
                  <a:srgbClr val="0000FF"/>
                </a:solidFill>
              </a:rPr>
              <a:t>使用正则表达式作为分隔标记解析文件 </a:t>
            </a:r>
            <a:r>
              <a:rPr lang="en-US" altLang="zh-CN" sz="1800" b="1">
                <a:solidFill>
                  <a:srgbClr val="0000FF"/>
                </a:solidFill>
              </a:rPr>
              <a:t>:</a:t>
            </a:r>
            <a:r>
              <a:rPr lang="zh-CN" altLang="en-US" sz="1800" b="1"/>
              <a:t> 创建</a:t>
            </a:r>
            <a:r>
              <a:rPr lang="en-US" altLang="zh-CN" sz="1800" b="1"/>
              <a:t>Scanner</a:t>
            </a:r>
            <a:r>
              <a:rPr lang="zh-CN" altLang="en-US" sz="1800" b="1"/>
              <a:t>对象，指向要解析的文件，并使用</a:t>
            </a:r>
            <a:r>
              <a:rPr lang="en-US" altLang="zh-CN" sz="1800" b="1"/>
              <a:t>useDelimiter</a:t>
            </a:r>
            <a:r>
              <a:rPr lang="zh-CN" altLang="en-US" sz="1800" b="1"/>
              <a:t>方法指定正则表达式作为分隔标记，例如:</a:t>
            </a:r>
            <a:endParaRPr lang="en-US" altLang="zh-CN" sz="1800">
              <a:latin typeface="宋体" panose="02010600030101010101" pitchFamily="2" charset="-122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38100" y="1135065"/>
            <a:ext cx="5508625" cy="226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en-US" altLang="zh-CN" sz="1800" b="1" dirty="0">
                <a:solidFill>
                  <a:srgbClr val="0000FF"/>
                </a:solidFill>
                <a:latin typeface="宋体" panose="02010600030101010101" pitchFamily="2" charset="-122"/>
              </a:rPr>
              <a:t>    File </a:t>
            </a:r>
            <a:r>
              <a:rPr lang="en-US" altLang="zh-CN" sz="1800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file</a:t>
            </a:r>
            <a:r>
              <a:rPr lang="en-US" altLang="zh-CN" sz="1800" b="1" dirty="0">
                <a:solidFill>
                  <a:srgbClr val="0000FF"/>
                </a:solidFill>
                <a:latin typeface="宋体" panose="02010600030101010101" pitchFamily="2" charset="-122"/>
              </a:rPr>
              <a:t> = new File("hello.java");</a:t>
            </a:r>
          </a:p>
          <a:p>
            <a:pPr algn="just">
              <a:lnSpc>
                <a:spcPct val="90000"/>
              </a:lnSpc>
            </a:pPr>
            <a:r>
              <a:rPr lang="en-US" altLang="zh-CN" sz="1800" b="1" dirty="0">
                <a:solidFill>
                  <a:srgbClr val="0000FF"/>
                </a:solidFill>
                <a:latin typeface="宋体" panose="02010600030101010101" pitchFamily="2" charset="-122"/>
              </a:rPr>
              <a:t>    Scanner </a:t>
            </a:r>
            <a:r>
              <a:rPr lang="en-US" altLang="zh-CN" sz="1800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sc</a:t>
            </a:r>
            <a:r>
              <a:rPr lang="en-US" altLang="zh-CN" sz="1800" b="1" dirty="0">
                <a:solidFill>
                  <a:srgbClr val="0000FF"/>
                </a:solidFill>
                <a:latin typeface="宋体" panose="02010600030101010101" pitchFamily="2" charset="-122"/>
              </a:rPr>
              <a:t> = new Scanner(file);</a:t>
            </a:r>
          </a:p>
          <a:p>
            <a:pPr algn="just">
              <a:lnSpc>
                <a:spcPct val="90000"/>
              </a:lnSpc>
            </a:pPr>
            <a:r>
              <a:rPr lang="en-US" altLang="zh-CN" sz="1800" b="1" dirty="0">
                <a:solidFill>
                  <a:srgbClr val="0000FF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sz="1800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sc.useDelimiter</a:t>
            </a:r>
            <a:r>
              <a:rPr lang="en-US" altLang="zh-CN" sz="1800" b="1" dirty="0">
                <a:solidFill>
                  <a:srgbClr val="0000FF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solidFill>
                  <a:srgbClr val="0000FF"/>
                </a:solidFill>
                <a:latin typeface="宋体" panose="02010600030101010101" pitchFamily="2" charset="-122"/>
              </a:rPr>
              <a:t>正则表达式);</a:t>
            </a:r>
            <a:r>
              <a:rPr lang="zh-CN" altLang="en-US" sz="1800" b="1" dirty="0">
                <a:latin typeface="宋体" panose="02010600030101010101" pitchFamily="2" charset="-122"/>
              </a:rPr>
              <a:t> </a:t>
            </a:r>
          </a:p>
          <a:p>
            <a:pPr algn="just">
              <a:lnSpc>
                <a:spcPct val="90000"/>
              </a:lnSpc>
            </a:pPr>
            <a:r>
              <a:rPr lang="en-US" altLang="zh-CN" sz="1800" b="1" dirty="0">
                <a:latin typeface="宋体" panose="02010600030101010101" pitchFamily="2" charset="-122"/>
              </a:rPr>
              <a:t>    </a:t>
            </a:r>
            <a:r>
              <a:rPr lang="en-US" altLang="zh-CN" sz="1800" b="1" dirty="0" err="1">
                <a:solidFill>
                  <a:srgbClr val="FF6600"/>
                </a:solidFill>
                <a:latin typeface="宋体" panose="02010600030101010101" pitchFamily="2" charset="-122"/>
              </a:rPr>
              <a:t>sc</a:t>
            </a:r>
            <a:r>
              <a:rPr lang="zh-CN" altLang="en-US" sz="1800" b="1" dirty="0">
                <a:solidFill>
                  <a:srgbClr val="FF6600"/>
                </a:solidFill>
                <a:latin typeface="宋体" panose="02010600030101010101" pitchFamily="2" charset="-122"/>
              </a:rPr>
              <a:t>将正则表达式作为分隔标记 </a:t>
            </a:r>
          </a:p>
          <a:p>
            <a:pPr algn="just">
              <a:spcBef>
                <a:spcPct val="20000"/>
              </a:spcBef>
            </a:pPr>
            <a:r>
              <a:rPr lang="zh-CN" altLang="en-US" sz="1800" b="1" dirty="0">
                <a:solidFill>
                  <a:srgbClr val="FF33CC"/>
                </a:solidFill>
                <a:latin typeface="宋体" panose="02010600030101010101" pitchFamily="2" charset="-122"/>
              </a:rPr>
              <a:t>   相关方法 </a:t>
            </a:r>
            <a:r>
              <a:rPr lang="en-US" altLang="zh-CN" sz="1800" b="1" dirty="0">
                <a:solidFill>
                  <a:srgbClr val="0000FF"/>
                </a:solidFill>
                <a:latin typeface="宋体" panose="02010600030101010101" pitchFamily="2" charset="-122"/>
              </a:rPr>
              <a:t>next() </a:t>
            </a:r>
            <a:r>
              <a:rPr lang="zh-CN" altLang="en-US" sz="1800" b="1" dirty="0">
                <a:latin typeface="宋体" panose="02010600030101010101" pitchFamily="2" charset="-122"/>
              </a:rPr>
              <a:t>   </a:t>
            </a:r>
            <a:r>
              <a:rPr lang="zh-CN" altLang="en-US" sz="1800" dirty="0">
                <a:latin typeface="宋体" panose="02010600030101010101" pitchFamily="2" charset="-122"/>
              </a:rPr>
              <a:t>依次返回</a:t>
            </a:r>
            <a:r>
              <a:rPr lang="en-US" altLang="zh-CN" sz="1800" dirty="0">
                <a:latin typeface="宋体" panose="02010600030101010101" pitchFamily="2" charset="-122"/>
              </a:rPr>
              <a:t>file</a:t>
            </a:r>
            <a:r>
              <a:rPr lang="zh-CN" altLang="en-US" sz="1800" dirty="0">
                <a:latin typeface="宋体" panose="02010600030101010101" pitchFamily="2" charset="-122"/>
              </a:rPr>
              <a:t>中的单词</a:t>
            </a:r>
          </a:p>
          <a:p>
            <a:pPr algn="just">
              <a:lnSpc>
                <a:spcPct val="90000"/>
              </a:lnSpc>
            </a:pPr>
            <a:r>
              <a:rPr lang="en-US" altLang="zh-CN" sz="1800" b="1" dirty="0">
                <a:solidFill>
                  <a:srgbClr val="0000FF"/>
                </a:solidFill>
                <a:latin typeface="宋体" panose="02010600030101010101" pitchFamily="2" charset="-122"/>
              </a:rPr>
              <a:t>            </a:t>
            </a:r>
            <a:r>
              <a:rPr lang="en-US" altLang="zh-CN" sz="1800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hasNext</a:t>
            </a:r>
            <a:r>
              <a:rPr lang="en-US" altLang="zh-CN" sz="1800" b="1" dirty="0">
                <a:solidFill>
                  <a:srgbClr val="0000FF"/>
                </a:solidFill>
                <a:latin typeface="宋体" panose="02010600030101010101" pitchFamily="2" charset="-122"/>
              </a:rPr>
              <a:t>() </a:t>
            </a:r>
            <a:r>
              <a:rPr lang="zh-CN" altLang="en-US" sz="1800" dirty="0">
                <a:latin typeface="宋体" panose="02010600030101010101" pitchFamily="2" charset="-122"/>
              </a:rPr>
              <a:t>判断</a:t>
            </a:r>
            <a:r>
              <a:rPr lang="en-US" altLang="zh-CN" sz="1800" dirty="0">
                <a:latin typeface="宋体" panose="02010600030101010101" pitchFamily="2" charset="-122"/>
              </a:rPr>
              <a:t>file</a:t>
            </a:r>
            <a:r>
              <a:rPr lang="zh-CN" altLang="en-US" sz="1800" dirty="0">
                <a:latin typeface="宋体" panose="02010600030101010101" pitchFamily="2" charset="-122"/>
              </a:rPr>
              <a:t>最后一个单词是否已被</a:t>
            </a:r>
            <a:r>
              <a:rPr lang="en-US" altLang="zh-CN" sz="1800" dirty="0">
                <a:latin typeface="宋体" panose="02010600030101010101" pitchFamily="2" charset="-122"/>
              </a:rPr>
              <a:t>next()</a:t>
            </a:r>
            <a:r>
              <a:rPr lang="zh-CN" altLang="en-US" sz="1800" dirty="0">
                <a:latin typeface="宋体" panose="02010600030101010101" pitchFamily="2" charset="-122"/>
              </a:rPr>
              <a:t>方法返回 </a:t>
            </a:r>
          </a:p>
          <a:p>
            <a:pPr algn="just">
              <a:lnSpc>
                <a:spcPct val="90000"/>
              </a:lnSpc>
            </a:pPr>
            <a:r>
              <a:rPr lang="zh-CN" altLang="en-US" b="1" dirty="0">
                <a:solidFill>
                  <a:srgbClr val="FF33CC"/>
                </a:solidFill>
              </a:rPr>
              <a:t>    </a:t>
            </a:r>
            <a:endParaRPr lang="en-US" altLang="zh-CN" sz="2000" b="1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8475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9952" y="397845"/>
            <a:ext cx="7610610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zh-CN" altLang="en-US" sz="3200" b="1" dirty="0">
                <a:solidFill>
                  <a:srgbClr val="FF33CC"/>
                </a:solidFill>
                <a:hlinkClick r:id="rId2"/>
              </a:rPr>
              <a:t>例子16</a:t>
            </a:r>
            <a:r>
              <a:rPr lang="zh-CN" altLang="en-US" sz="3200" b="1" dirty="0">
                <a:solidFill>
                  <a:srgbClr val="FF33CC"/>
                </a:solidFill>
              </a:rPr>
              <a:t>  解析</a:t>
            </a:r>
            <a:r>
              <a:rPr lang="en-US" altLang="zh-CN" sz="3200" b="1" dirty="0">
                <a:solidFill>
                  <a:srgbClr val="FF33CC"/>
                </a:solidFill>
                <a:hlinkClick r:id="rId3"/>
              </a:rPr>
              <a:t>student.txt</a:t>
            </a:r>
            <a:r>
              <a:rPr lang="zh-CN" altLang="en-US" sz="3200" b="1" dirty="0">
                <a:solidFill>
                  <a:srgbClr val="FF33CC"/>
                </a:solidFill>
              </a:rPr>
              <a:t>文件中的学生成绩</a:t>
            </a:r>
            <a:endParaRPr lang="en-US" altLang="zh-CN" sz="3200" b="1" dirty="0">
              <a:solidFill>
                <a:srgbClr val="FF33CC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2857" y="1270650"/>
            <a:ext cx="8432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/>
              <a:t>张三的成绩是72分，李四成绩是69分，刘小林的成绩是95分。</a:t>
            </a:r>
            <a:endParaRPr lang="zh-CN" altLang="en-US" sz="32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64" y="2685142"/>
            <a:ext cx="6886990" cy="387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04606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5848" y="471889"/>
            <a:ext cx="887637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/>
              <a:t>import java.io.*;</a:t>
            </a:r>
          </a:p>
          <a:p>
            <a:r>
              <a:rPr lang="zh-CN" altLang="en-US" sz="3200" dirty="0" smtClean="0"/>
              <a:t>import java.util.*;</a:t>
            </a:r>
          </a:p>
          <a:p>
            <a:r>
              <a:rPr lang="zh-CN" altLang="en-US" sz="3200" dirty="0" smtClean="0"/>
              <a:t>public class Example10_16 {</a:t>
            </a:r>
          </a:p>
          <a:p>
            <a:r>
              <a:rPr lang="zh-CN" altLang="en-US" sz="3200" dirty="0" smtClean="0"/>
              <a:t>   public static void main(String args[]) {</a:t>
            </a:r>
          </a:p>
          <a:p>
            <a:r>
              <a:rPr lang="zh-CN" altLang="en-US" sz="3200" dirty="0" smtClean="0"/>
              <a:t>      File file = new File("student.txt");</a:t>
            </a:r>
          </a:p>
          <a:p>
            <a:r>
              <a:rPr lang="zh-CN" altLang="en-US" sz="3200" dirty="0" smtClean="0"/>
              <a:t>      Scanner sc=null;</a:t>
            </a:r>
          </a:p>
          <a:p>
            <a:r>
              <a:rPr lang="zh-CN" altLang="en-US" sz="3200" dirty="0" smtClean="0"/>
              <a:t>      int count=0;</a:t>
            </a:r>
          </a:p>
          <a:p>
            <a:r>
              <a:rPr lang="zh-CN" altLang="en-US" sz="3200" dirty="0" smtClean="0"/>
              <a:t>      double sum=0;</a:t>
            </a:r>
          </a:p>
          <a:p>
            <a:r>
              <a:rPr lang="zh-CN" altLang="en-US" sz="3200" dirty="0" smtClean="0"/>
              <a:t>     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6755002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0285" y="230057"/>
            <a:ext cx="8418285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try { double score=0;</a:t>
            </a:r>
          </a:p>
          <a:p>
            <a:r>
              <a:rPr lang="zh-CN" altLang="en-US" sz="2400" dirty="0"/>
              <a:t>            sc = new Scanner(file);</a:t>
            </a:r>
          </a:p>
          <a:p>
            <a:r>
              <a:rPr lang="zh-CN" altLang="en-US" sz="2400" dirty="0"/>
              <a:t>            sc.useDelimiter("[^0123456789.]+"); </a:t>
            </a:r>
          </a:p>
          <a:p>
            <a:r>
              <a:rPr lang="zh-CN" altLang="en-US" sz="2400" dirty="0"/>
              <a:t>            while(sc.hasNextDouble()){</a:t>
            </a:r>
          </a:p>
          <a:p>
            <a:r>
              <a:rPr lang="zh-CN" altLang="en-US" sz="2400" dirty="0"/>
              <a:t>                score=sc.nextDouble();</a:t>
            </a:r>
          </a:p>
          <a:p>
            <a:r>
              <a:rPr lang="zh-CN" altLang="en-US" sz="2400" dirty="0"/>
              <a:t>                count++;</a:t>
            </a:r>
          </a:p>
          <a:p>
            <a:r>
              <a:rPr lang="zh-CN" altLang="en-US" sz="2400" dirty="0"/>
              <a:t>                sum=sum+score;</a:t>
            </a:r>
          </a:p>
          <a:p>
            <a:r>
              <a:rPr lang="zh-CN" altLang="en-US" sz="2400" dirty="0"/>
              <a:t>                System.out.println(score); </a:t>
            </a:r>
          </a:p>
          <a:p>
            <a:r>
              <a:rPr lang="zh-CN" altLang="en-US" sz="2400" dirty="0"/>
              <a:t>            }</a:t>
            </a:r>
          </a:p>
          <a:p>
            <a:r>
              <a:rPr lang="zh-CN" altLang="en-US" sz="2400" dirty="0"/>
              <a:t>            double aver=sum/count;</a:t>
            </a:r>
          </a:p>
          <a:p>
            <a:r>
              <a:rPr lang="zh-CN" altLang="en-US" sz="2400" dirty="0"/>
              <a:t>            System.out.println("平均成绩:"+aver);</a:t>
            </a:r>
          </a:p>
          <a:p>
            <a:r>
              <a:rPr lang="zh-CN" altLang="en-US" sz="2400" dirty="0"/>
              <a:t>      }</a:t>
            </a:r>
          </a:p>
          <a:p>
            <a:r>
              <a:rPr lang="zh-CN" altLang="en-US" sz="2400" dirty="0"/>
              <a:t>      catch(Exception exp){</a:t>
            </a:r>
          </a:p>
          <a:p>
            <a:r>
              <a:rPr lang="zh-CN" altLang="en-US" sz="2400" dirty="0"/>
              <a:t>         System.out.println(exp); </a:t>
            </a:r>
          </a:p>
          <a:p>
            <a:r>
              <a:rPr lang="zh-CN" altLang="en-US" sz="2400" dirty="0"/>
              <a:t>      }</a:t>
            </a:r>
          </a:p>
          <a:p>
            <a:r>
              <a:rPr lang="zh-CN" altLang="en-US" sz="2400" dirty="0"/>
              <a:t>   }</a:t>
            </a:r>
          </a:p>
          <a:p>
            <a:r>
              <a:rPr lang="zh-CN" altLang="en-US" sz="2400" dirty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939752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39AD-F593-4729-90A7-4F8A3F166D8B}" type="datetime1">
              <a:rPr lang="zh-CN" altLang="en-US"/>
              <a:pPr/>
              <a:t>2016/11/22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  </a:t>
            </a:r>
            <a:fld id="{88A7C94C-6058-4C61-B768-79F5614434CC}" type="slidenum">
              <a:rPr lang="en-US" altLang="zh-CN"/>
              <a:pPr/>
              <a:t>68</a:t>
            </a:fld>
            <a:r>
              <a:rPr lang="en-US" altLang="zh-CN"/>
              <a:t>  </a:t>
            </a:r>
            <a:r>
              <a:rPr lang="zh-CN" altLang="en-US"/>
              <a:t>页</a:t>
            </a:r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228600"/>
            <a:ext cx="6781800" cy="487363"/>
          </a:xfrm>
        </p:spPr>
        <p:txBody>
          <a:bodyPr>
            <a:normAutofit lnSpcReduction="10000"/>
          </a:bodyPr>
          <a:lstStyle/>
          <a:p>
            <a:pPr algn="l"/>
            <a:r>
              <a:rPr lang="zh-CN" altLang="en-US" sz="3200" b="1"/>
              <a:t>§10.12 </a:t>
            </a:r>
            <a:r>
              <a:rPr lang="zh-CN" altLang="en-US" sz="3200" b="1">
                <a:latin typeface="宋体" panose="02010600030101010101" pitchFamily="2" charset="-122"/>
              </a:rPr>
              <a:t>文件对话框 </a:t>
            </a:r>
          </a:p>
        </p:txBody>
      </p:sp>
      <p:sp>
        <p:nvSpPr>
          <p:cNvPr id="200707" name="Text Box 3"/>
          <p:cNvSpPr txBox="1">
            <a:spLocks noChangeArrowheads="1"/>
          </p:cNvSpPr>
          <p:nvPr/>
        </p:nvSpPr>
        <p:spPr bwMode="auto">
          <a:xfrm>
            <a:off x="166688" y="974725"/>
            <a:ext cx="8793162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</a:pPr>
            <a:r>
              <a:rPr lang="zh-CN" altLang="en-US" sz="2400" b="1" dirty="0"/>
              <a:t>       构造方法</a:t>
            </a:r>
            <a:r>
              <a:rPr lang="en-US" altLang="zh-CN" sz="2400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JFileChooser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()</a:t>
            </a:r>
            <a:r>
              <a:rPr lang="zh-CN" altLang="en-US" sz="2400" b="1" dirty="0"/>
              <a:t>创建初始不可见的有模式的文件对话框。然后文件对话框调用下述</a:t>
            </a:r>
            <a:r>
              <a:rPr lang="zh-CN" altLang="en-US" sz="2400" b="1" dirty="0">
                <a:latin typeface="宋体" panose="02010600030101010101" pitchFamily="2" charset="-122"/>
              </a:rPr>
              <a:t>2</a:t>
            </a:r>
            <a:r>
              <a:rPr lang="zh-CN" altLang="en-US" sz="2400" b="1" dirty="0"/>
              <a:t>个方法：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sz="2400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showSaveDialog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(Component a);</a:t>
            </a:r>
          </a:p>
          <a:p>
            <a:pPr algn="just">
              <a:lnSpc>
                <a:spcPct val="9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sz="2400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showOpenDialog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(Component a);</a:t>
            </a:r>
          </a:p>
          <a:p>
            <a:pPr algn="just">
              <a:lnSpc>
                <a:spcPct val="90000"/>
              </a:lnSpc>
            </a:pPr>
            <a:r>
              <a:rPr lang="zh-CN" altLang="en-US" sz="2400" b="1" dirty="0"/>
              <a:t>都可以使得对话框可见，只是呈现的外观有所不同，</a:t>
            </a:r>
            <a:r>
              <a:rPr lang="en-US" altLang="zh-CN" sz="2400" b="1" dirty="0" err="1">
                <a:latin typeface="宋体" panose="02010600030101010101" pitchFamily="2" charset="-122"/>
              </a:rPr>
              <a:t>showSaveDialog</a:t>
            </a:r>
            <a:r>
              <a:rPr lang="zh-CN" altLang="en-US" sz="2400" b="1" dirty="0"/>
              <a:t>方法提供保存文件的界面，</a:t>
            </a:r>
            <a:r>
              <a:rPr lang="en-US" altLang="zh-CN" sz="2400" b="1" dirty="0" err="1">
                <a:latin typeface="宋体" panose="02010600030101010101" pitchFamily="2" charset="-122"/>
              </a:rPr>
              <a:t>showOpenDialog</a:t>
            </a:r>
            <a:r>
              <a:rPr lang="zh-CN" altLang="en-US" sz="2400" b="1" dirty="0"/>
              <a:t>方法提供打开文件的界面。上述两个方法中的参数</a:t>
            </a:r>
            <a:r>
              <a:rPr lang="en-US" altLang="zh-CN" sz="2400" b="1" dirty="0">
                <a:latin typeface="宋体" panose="02010600030101010101" pitchFamily="2" charset="-122"/>
              </a:rPr>
              <a:t>a</a:t>
            </a:r>
            <a:r>
              <a:rPr lang="zh-CN" altLang="en-US" sz="2400" b="1" dirty="0"/>
              <a:t>指定对话框可见时的位置，当</a:t>
            </a:r>
            <a:r>
              <a:rPr lang="en-US" altLang="zh-CN" sz="2400" b="1" dirty="0">
                <a:latin typeface="宋体" panose="02010600030101010101" pitchFamily="2" charset="-122"/>
              </a:rPr>
              <a:t>a</a:t>
            </a:r>
            <a:r>
              <a:rPr lang="zh-CN" altLang="en-US" sz="2400" b="1" dirty="0"/>
              <a:t>是</a:t>
            </a:r>
            <a:r>
              <a:rPr lang="en-US" altLang="zh-CN" sz="2400" b="1" dirty="0">
                <a:latin typeface="宋体" panose="02010600030101010101" pitchFamily="2" charset="-122"/>
              </a:rPr>
              <a:t>null</a:t>
            </a:r>
            <a:r>
              <a:rPr lang="zh-CN" altLang="en-US" sz="2400" b="1" dirty="0"/>
              <a:t>时，文件对话框出现在屏幕的中央；如果组件</a:t>
            </a:r>
            <a:r>
              <a:rPr lang="en-US" altLang="zh-CN" sz="2400" b="1" dirty="0">
                <a:latin typeface="宋体" panose="02010600030101010101" pitchFamily="2" charset="-122"/>
              </a:rPr>
              <a:t>a</a:t>
            </a:r>
            <a:r>
              <a:rPr lang="zh-CN" altLang="en-US" sz="2400" b="1" dirty="0"/>
              <a:t>不空，文件对话框在组件</a:t>
            </a:r>
            <a:r>
              <a:rPr lang="en-US" altLang="zh-CN" sz="2400" b="1" dirty="0">
                <a:latin typeface="宋体" panose="02010600030101010101" pitchFamily="2" charset="-122"/>
              </a:rPr>
              <a:t>a</a:t>
            </a:r>
            <a:r>
              <a:rPr lang="zh-CN" altLang="en-US" sz="2400" b="1" dirty="0"/>
              <a:t>的正前面居中显示。</a:t>
            </a:r>
          </a:p>
        </p:txBody>
      </p:sp>
      <p:sp>
        <p:nvSpPr>
          <p:cNvPr id="200708" name="Rectangle 4"/>
          <p:cNvSpPr>
            <a:spLocks noChangeArrowheads="1"/>
          </p:cNvSpPr>
          <p:nvPr/>
        </p:nvSpPr>
        <p:spPr bwMode="auto">
          <a:xfrm>
            <a:off x="323850" y="4221163"/>
            <a:ext cx="30241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</a:rPr>
              <a:t>使用</a:t>
            </a:r>
            <a:r>
              <a:rPr lang="zh-CN" altLang="en-US" dirty="0">
                <a:latin typeface="宋体" panose="02010600030101010101" pitchFamily="2" charset="-122"/>
              </a:rPr>
              <a:t>文件对话框打开和保存文件</a:t>
            </a:r>
            <a:r>
              <a:rPr lang="zh-CN" altLang="en-US" dirty="0"/>
              <a:t> </a:t>
            </a:r>
          </a:p>
        </p:txBody>
      </p:sp>
      <p:pic>
        <p:nvPicPr>
          <p:cNvPr id="20070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4149725"/>
            <a:ext cx="33845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26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39AD-F593-4729-90A7-4F8A3F166D8B}" type="datetime1">
              <a:rPr lang="zh-CN" altLang="en-US"/>
              <a:pPr/>
              <a:t>2016/11/22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  </a:t>
            </a:r>
            <a:fld id="{BBEAE87E-B2FE-4EB7-9AF4-CBF4AC167FA3}" type="slidenum">
              <a:rPr lang="en-US" altLang="zh-CN"/>
              <a:pPr/>
              <a:t>69</a:t>
            </a:fld>
            <a:r>
              <a:rPr lang="en-US" altLang="zh-CN"/>
              <a:t>  </a:t>
            </a:r>
            <a:r>
              <a:rPr lang="zh-CN" altLang="en-US"/>
              <a:t>页</a:t>
            </a:r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228600"/>
            <a:ext cx="6781800" cy="487363"/>
          </a:xfrm>
        </p:spPr>
        <p:txBody>
          <a:bodyPr>
            <a:normAutofit lnSpcReduction="10000"/>
          </a:bodyPr>
          <a:lstStyle/>
          <a:p>
            <a:pPr algn="l"/>
            <a:r>
              <a:rPr lang="zh-CN" altLang="en-US" sz="3200" b="1"/>
              <a:t>§10.13 </a:t>
            </a:r>
            <a:r>
              <a:rPr lang="zh-CN" altLang="en-US" sz="3200" b="1">
                <a:latin typeface="宋体" panose="02010600030101010101" pitchFamily="2" charset="-122"/>
              </a:rPr>
              <a:t>带进度条的输入流 </a:t>
            </a:r>
          </a:p>
        </p:txBody>
      </p:sp>
      <p:sp>
        <p:nvSpPr>
          <p:cNvPr id="201731" name="Text Box 3"/>
          <p:cNvSpPr txBox="1">
            <a:spLocks noChangeArrowheads="1"/>
          </p:cNvSpPr>
          <p:nvPr/>
        </p:nvSpPr>
        <p:spPr bwMode="auto">
          <a:xfrm>
            <a:off x="166688" y="974725"/>
            <a:ext cx="8793162" cy="2806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</a:pPr>
            <a:r>
              <a:rPr lang="zh-CN" altLang="en-US" sz="2800" b="1" dirty="0"/>
              <a:t>       如果读取文件时希望看见文件的读取进度可以使用</a:t>
            </a:r>
          </a:p>
          <a:p>
            <a:pPr algn="just">
              <a:lnSpc>
                <a:spcPct val="90000"/>
              </a:lnSpc>
            </a:pPr>
            <a:r>
              <a:rPr lang="en-US" altLang="zh-CN" sz="2800" b="1" dirty="0" err="1">
                <a:latin typeface="宋体" panose="02010600030101010101" pitchFamily="2" charset="-122"/>
              </a:rPr>
              <a:t>javax.swing</a:t>
            </a:r>
            <a:r>
              <a:rPr lang="zh-CN" altLang="en-US" sz="2800" b="1" dirty="0"/>
              <a:t>包提供的输入流类：</a:t>
            </a:r>
          </a:p>
          <a:p>
            <a:pPr algn="just">
              <a:lnSpc>
                <a:spcPct val="90000"/>
              </a:lnSpc>
            </a:pPr>
            <a:r>
              <a:rPr lang="en-US" altLang="zh-CN" sz="2800" b="1" dirty="0" err="1">
                <a:solidFill>
                  <a:srgbClr val="0070C0"/>
                </a:solidFill>
                <a:latin typeface="宋体" panose="02010600030101010101" pitchFamily="2" charset="-122"/>
              </a:rPr>
              <a:t>ProgressMonitorInputStream</a:t>
            </a:r>
            <a:r>
              <a:rPr lang="en-US" altLang="zh-CN" sz="2800" b="1" dirty="0"/>
              <a:t>。</a:t>
            </a:r>
          </a:p>
          <a:p>
            <a:pPr algn="just">
              <a:lnSpc>
                <a:spcPct val="90000"/>
              </a:lnSpc>
            </a:pPr>
            <a:r>
              <a:rPr lang="zh-CN" altLang="en-US" sz="2800" b="1" dirty="0"/>
              <a:t>它的构造方法是：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800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ProgressMonitorInputStream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800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Conmponent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800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c,String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800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s,InputStream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);</a:t>
            </a:r>
            <a:endParaRPr lang="zh-CN" altLang="en-US" sz="2800" b="1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algn="just">
              <a:lnSpc>
                <a:spcPct val="9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hlinkClick r:id="rId2"/>
              </a:rPr>
              <a:t>例子18 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pic>
        <p:nvPicPr>
          <p:cNvPr id="2017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44" y="3835401"/>
            <a:ext cx="4176712" cy="252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98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9210" y="52383"/>
            <a:ext cx="8909824" cy="640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import java.io.*;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public class Example10_1 {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   public static void main(String args[]) {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      </a:t>
            </a:r>
            <a:r>
              <a:rPr lang="zh-CN" altLang="en-US" sz="2400" dirty="0" smtClean="0">
                <a:solidFill>
                  <a:srgbClr val="0070C0"/>
                </a:solidFill>
              </a:rPr>
              <a:t>File</a:t>
            </a:r>
            <a:r>
              <a:rPr lang="zh-CN" altLang="en-US" sz="2400" dirty="0" smtClean="0"/>
              <a:t> </a:t>
            </a:r>
            <a:r>
              <a:rPr lang="zh-CN" altLang="en-US" sz="2400" dirty="0" smtClean="0">
                <a:solidFill>
                  <a:srgbClr val="00B0F0"/>
                </a:solidFill>
              </a:rPr>
              <a:t>f</a:t>
            </a:r>
            <a:r>
              <a:rPr lang="zh-CN" altLang="en-US" sz="2400" dirty="0" smtClean="0"/>
              <a:t> = new File("C:\\ch10","Example10_1.java");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      System.out.println(</a:t>
            </a:r>
            <a:r>
              <a:rPr lang="zh-CN" altLang="en-US" sz="2400" dirty="0" smtClean="0">
                <a:solidFill>
                  <a:srgbClr val="00B0F0"/>
                </a:solidFill>
              </a:rPr>
              <a:t>f</a:t>
            </a:r>
            <a:r>
              <a:rPr lang="zh-CN" altLang="en-US" sz="2400" dirty="0" smtClean="0"/>
              <a:t>.</a:t>
            </a:r>
            <a:r>
              <a:rPr lang="zh-CN" altLang="en-US" sz="2400" dirty="0" smtClean="0">
                <a:solidFill>
                  <a:srgbClr val="7030A0"/>
                </a:solidFill>
              </a:rPr>
              <a:t>getName()</a:t>
            </a:r>
            <a:r>
              <a:rPr lang="zh-CN" altLang="en-US" sz="2400" dirty="0" smtClean="0"/>
              <a:t>+"是可读的吗:"+</a:t>
            </a:r>
            <a:r>
              <a:rPr lang="zh-CN" altLang="en-US" sz="2400" dirty="0" smtClean="0">
                <a:solidFill>
                  <a:srgbClr val="00B0F0"/>
                </a:solidFill>
              </a:rPr>
              <a:t>f</a:t>
            </a:r>
            <a:r>
              <a:rPr lang="zh-CN" altLang="en-US" sz="2400" dirty="0" smtClean="0"/>
              <a:t>.</a:t>
            </a:r>
            <a:r>
              <a:rPr lang="zh-CN" altLang="en-US" sz="2400" dirty="0" smtClean="0">
                <a:solidFill>
                  <a:srgbClr val="7030A0"/>
                </a:solidFill>
              </a:rPr>
              <a:t>canRead()</a:t>
            </a:r>
            <a:r>
              <a:rPr lang="zh-CN" altLang="en-US" sz="2400" dirty="0" smtClean="0"/>
              <a:t>);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      System.out.println(</a:t>
            </a:r>
            <a:r>
              <a:rPr lang="zh-CN" altLang="en-US" sz="2400" dirty="0" smtClean="0">
                <a:solidFill>
                  <a:srgbClr val="00B0F0"/>
                </a:solidFill>
              </a:rPr>
              <a:t>f</a:t>
            </a:r>
            <a:r>
              <a:rPr lang="zh-CN" altLang="en-US" sz="2400" dirty="0" smtClean="0"/>
              <a:t>.</a:t>
            </a:r>
            <a:r>
              <a:rPr lang="zh-CN" altLang="en-US" sz="2400" dirty="0" smtClean="0">
                <a:solidFill>
                  <a:srgbClr val="7030A0"/>
                </a:solidFill>
              </a:rPr>
              <a:t>getName()+"</a:t>
            </a:r>
            <a:r>
              <a:rPr lang="zh-CN" altLang="en-US" sz="2400" dirty="0" smtClean="0"/>
              <a:t>的长度:"+</a:t>
            </a:r>
            <a:r>
              <a:rPr lang="zh-CN" altLang="en-US" sz="2400" dirty="0" smtClean="0">
                <a:solidFill>
                  <a:srgbClr val="00B0F0"/>
                </a:solidFill>
              </a:rPr>
              <a:t>f</a:t>
            </a:r>
            <a:r>
              <a:rPr lang="zh-CN" altLang="en-US" sz="2400" dirty="0" smtClean="0"/>
              <a:t>.</a:t>
            </a:r>
            <a:r>
              <a:rPr lang="zh-CN" altLang="en-US" sz="2400" dirty="0" smtClean="0">
                <a:solidFill>
                  <a:srgbClr val="7030A0"/>
                </a:solidFill>
              </a:rPr>
              <a:t>length()</a:t>
            </a:r>
            <a:r>
              <a:rPr lang="zh-CN" altLang="en-US" sz="2400" dirty="0" smtClean="0"/>
              <a:t>);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      System.out.println(</a:t>
            </a:r>
            <a:r>
              <a:rPr lang="zh-CN" altLang="en-US" sz="2400" dirty="0" smtClean="0">
                <a:solidFill>
                  <a:srgbClr val="00B0F0"/>
                </a:solidFill>
              </a:rPr>
              <a:t>f</a:t>
            </a:r>
            <a:r>
              <a:rPr lang="zh-CN" altLang="en-US" sz="2400" dirty="0" smtClean="0"/>
              <a:t>.</a:t>
            </a:r>
            <a:r>
              <a:rPr lang="zh-CN" altLang="en-US" sz="2400" dirty="0" smtClean="0">
                <a:solidFill>
                  <a:srgbClr val="7030A0"/>
                </a:solidFill>
              </a:rPr>
              <a:t>getName()</a:t>
            </a:r>
            <a:r>
              <a:rPr lang="zh-CN" altLang="en-US" sz="2400" dirty="0" smtClean="0"/>
              <a:t>+"的绝对路径:"+</a:t>
            </a:r>
            <a:r>
              <a:rPr lang="zh-CN" altLang="en-US" sz="2400" dirty="0" smtClean="0">
                <a:solidFill>
                  <a:srgbClr val="00B0F0"/>
                </a:solidFill>
              </a:rPr>
              <a:t>f</a:t>
            </a:r>
            <a:r>
              <a:rPr lang="zh-CN" altLang="en-US" sz="2400" dirty="0" smtClean="0"/>
              <a:t>.</a:t>
            </a:r>
            <a:r>
              <a:rPr lang="zh-CN" altLang="en-US" sz="2400" dirty="0" smtClean="0">
                <a:solidFill>
                  <a:srgbClr val="7030A0"/>
                </a:solidFill>
              </a:rPr>
              <a:t>getAbsolutePath()</a:t>
            </a:r>
            <a:r>
              <a:rPr lang="zh-CN" altLang="en-US" sz="2400" dirty="0" smtClean="0"/>
              <a:t>);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      </a:t>
            </a:r>
            <a:r>
              <a:rPr lang="zh-CN" altLang="en-US" sz="2400" dirty="0" smtClean="0">
                <a:solidFill>
                  <a:srgbClr val="0070C0"/>
                </a:solidFill>
              </a:rPr>
              <a:t>File</a:t>
            </a:r>
            <a:r>
              <a:rPr lang="zh-CN" altLang="en-US" sz="2400" dirty="0" smtClean="0"/>
              <a:t> </a:t>
            </a:r>
            <a:r>
              <a:rPr lang="zh-CN" altLang="en-US" sz="2400" dirty="0" smtClean="0">
                <a:solidFill>
                  <a:srgbClr val="00B0F0"/>
                </a:solidFill>
              </a:rPr>
              <a:t>file</a:t>
            </a:r>
            <a:r>
              <a:rPr lang="zh-CN" altLang="en-US" sz="2400" dirty="0" smtClean="0"/>
              <a:t> = new File("new.txt");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      System.out.println("在当前目录下创建新文件"+</a:t>
            </a:r>
            <a:r>
              <a:rPr lang="zh-CN" altLang="en-US" sz="2400" dirty="0" smtClean="0">
                <a:solidFill>
                  <a:srgbClr val="00B0F0"/>
                </a:solidFill>
              </a:rPr>
              <a:t>file</a:t>
            </a:r>
            <a:r>
              <a:rPr lang="zh-CN" altLang="en-US" sz="2400" dirty="0" smtClean="0"/>
              <a:t>.</a:t>
            </a:r>
            <a:r>
              <a:rPr lang="zh-CN" altLang="en-US" sz="2400" dirty="0" smtClean="0">
                <a:solidFill>
                  <a:srgbClr val="7030A0"/>
                </a:solidFill>
              </a:rPr>
              <a:t>getName()</a:t>
            </a:r>
            <a:r>
              <a:rPr lang="zh-CN" altLang="en-US" sz="2400" dirty="0" smtClean="0"/>
              <a:t>);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      if(!file.exists()) {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         try {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              </a:t>
            </a:r>
            <a:r>
              <a:rPr lang="zh-CN" altLang="en-US" sz="2400" dirty="0" smtClean="0">
                <a:solidFill>
                  <a:srgbClr val="00B0F0"/>
                </a:solidFill>
              </a:rPr>
              <a:t>file</a:t>
            </a:r>
            <a:r>
              <a:rPr lang="zh-CN" altLang="en-US" sz="2400" dirty="0" smtClean="0"/>
              <a:t>.</a:t>
            </a:r>
            <a:r>
              <a:rPr lang="zh-CN" altLang="en-US" sz="2400" dirty="0" smtClean="0">
                <a:solidFill>
                  <a:srgbClr val="7030A0"/>
                </a:solidFill>
              </a:rPr>
              <a:t>createNewFile()</a:t>
            </a:r>
            <a:r>
              <a:rPr lang="zh-CN" altLang="en-US" sz="2400" dirty="0" smtClean="0"/>
              <a:t>;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              System.out.println("创建成功");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         }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         catch(IOException exp){}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      }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   }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0832998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8780" y="147163"/>
            <a:ext cx="8575288" cy="6304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 smtClean="0"/>
              <a:t>import javax.swing.*; </a:t>
            </a:r>
          </a:p>
          <a:p>
            <a:pPr>
              <a:lnSpc>
                <a:spcPct val="80000"/>
              </a:lnSpc>
            </a:pPr>
            <a:r>
              <a:rPr lang="zh-CN" altLang="en-US" sz="2400" dirty="0" smtClean="0"/>
              <a:t>import java.io.*;</a:t>
            </a:r>
          </a:p>
          <a:p>
            <a:pPr>
              <a:lnSpc>
                <a:spcPct val="80000"/>
              </a:lnSpc>
            </a:pPr>
            <a:r>
              <a:rPr lang="zh-CN" altLang="en-US" sz="2400" dirty="0" smtClean="0"/>
              <a:t>public class Example10_18 {</a:t>
            </a:r>
          </a:p>
          <a:p>
            <a:pPr>
              <a:lnSpc>
                <a:spcPct val="80000"/>
              </a:lnSpc>
            </a:pPr>
            <a:r>
              <a:rPr lang="zh-CN" altLang="en-US" sz="2400" dirty="0" smtClean="0"/>
              <a:t>   public static void main(String args[]) {</a:t>
            </a:r>
          </a:p>
          <a:p>
            <a:pPr>
              <a:lnSpc>
                <a:spcPct val="80000"/>
              </a:lnSpc>
            </a:pPr>
            <a:r>
              <a:rPr lang="zh-CN" altLang="en-US" sz="2400" dirty="0" smtClean="0"/>
              <a:t>      byte b[]=new byte[30];</a:t>
            </a:r>
          </a:p>
          <a:p>
            <a:pPr>
              <a:lnSpc>
                <a:spcPct val="80000"/>
              </a:lnSpc>
            </a:pPr>
            <a:r>
              <a:rPr lang="zh-CN" altLang="en-US" sz="2400" dirty="0" smtClean="0"/>
              <a:t>      try{  FileInputStream input=new FileInputStream("Example10_18.java");</a:t>
            </a:r>
          </a:p>
          <a:p>
            <a:pPr>
              <a:lnSpc>
                <a:spcPct val="80000"/>
              </a:lnSpc>
            </a:pPr>
            <a:r>
              <a:rPr lang="zh-CN" altLang="en-US" sz="2400" dirty="0" smtClean="0"/>
              <a:t>            ProgressMonitorInputStream in=</a:t>
            </a:r>
          </a:p>
          <a:p>
            <a:pPr>
              <a:lnSpc>
                <a:spcPct val="80000"/>
              </a:lnSpc>
            </a:pPr>
            <a:r>
              <a:rPr lang="zh-CN" altLang="en-US" sz="2400" dirty="0" smtClean="0"/>
              <a:t>            new ProgressMonitorInputStream(null,"读取java文件",input);</a:t>
            </a:r>
          </a:p>
          <a:p>
            <a:pPr>
              <a:lnSpc>
                <a:spcPct val="80000"/>
              </a:lnSpc>
            </a:pPr>
            <a:r>
              <a:rPr lang="zh-CN" altLang="en-US" sz="2400" dirty="0" smtClean="0"/>
              <a:t>            ProgressMonitor p=in.getProgressMonitor();  </a:t>
            </a:r>
            <a:r>
              <a:rPr lang="zh-CN" altLang="en-US" sz="2400" dirty="0" smtClean="0">
                <a:solidFill>
                  <a:srgbClr val="00B050"/>
                </a:solidFill>
              </a:rPr>
              <a:t>//获得进度条</a:t>
            </a:r>
          </a:p>
          <a:p>
            <a:pPr>
              <a:lnSpc>
                <a:spcPct val="80000"/>
              </a:lnSpc>
            </a:pPr>
            <a:r>
              <a:rPr lang="zh-CN" altLang="en-US" sz="2400" dirty="0" smtClean="0"/>
              <a:t>            while(in.read(b)!=-1) {</a:t>
            </a:r>
          </a:p>
          <a:p>
            <a:pPr>
              <a:lnSpc>
                <a:spcPct val="80000"/>
              </a:lnSpc>
            </a:pPr>
            <a:r>
              <a:rPr lang="zh-CN" altLang="en-US" sz="2400" dirty="0" smtClean="0"/>
              <a:t>               String s=new String(b);</a:t>
            </a:r>
          </a:p>
          <a:p>
            <a:pPr>
              <a:lnSpc>
                <a:spcPct val="80000"/>
              </a:lnSpc>
            </a:pPr>
            <a:r>
              <a:rPr lang="zh-CN" altLang="en-US" sz="2400" dirty="0" smtClean="0"/>
              <a:t>               System.out.print(s);</a:t>
            </a:r>
          </a:p>
          <a:p>
            <a:pPr>
              <a:lnSpc>
                <a:spcPct val="80000"/>
              </a:lnSpc>
            </a:pPr>
            <a:r>
              <a:rPr lang="zh-CN" altLang="en-US" sz="2400" dirty="0" smtClean="0"/>
              <a:t>               Thread.sleep(1000);</a:t>
            </a:r>
            <a:r>
              <a:rPr lang="zh-CN" altLang="en-US" sz="2400" dirty="0" smtClean="0">
                <a:solidFill>
                  <a:srgbClr val="00B050"/>
                </a:solidFill>
              </a:rPr>
              <a:t>//由于文件较小，为了看清进度条这里有意延缓1秒</a:t>
            </a:r>
          </a:p>
          <a:p>
            <a:pPr>
              <a:lnSpc>
                <a:spcPct val="80000"/>
              </a:lnSpc>
            </a:pPr>
            <a:r>
              <a:rPr lang="zh-CN" altLang="en-US" sz="2400" dirty="0" smtClean="0"/>
              <a:t>            }</a:t>
            </a:r>
          </a:p>
          <a:p>
            <a:pPr>
              <a:lnSpc>
                <a:spcPct val="80000"/>
              </a:lnSpc>
            </a:pPr>
            <a:r>
              <a:rPr lang="zh-CN" altLang="en-US" sz="2400" dirty="0" smtClean="0"/>
              <a:t>       }</a:t>
            </a:r>
          </a:p>
          <a:p>
            <a:pPr>
              <a:lnSpc>
                <a:spcPct val="80000"/>
              </a:lnSpc>
            </a:pPr>
            <a:r>
              <a:rPr lang="zh-CN" altLang="en-US" sz="2400" dirty="0" smtClean="0"/>
              <a:t>       catch(Exception e){}</a:t>
            </a:r>
          </a:p>
          <a:p>
            <a:pPr>
              <a:lnSpc>
                <a:spcPct val="80000"/>
              </a:lnSpc>
            </a:pPr>
            <a:r>
              <a:rPr lang="zh-CN" altLang="en-US" sz="2400" dirty="0" smtClean="0"/>
              <a:t>   }</a:t>
            </a:r>
          </a:p>
          <a:p>
            <a:pPr>
              <a:lnSpc>
                <a:spcPct val="80000"/>
              </a:lnSpc>
            </a:pPr>
            <a:r>
              <a:rPr lang="zh-CN" altLang="en-US" sz="2400" dirty="0" smtClean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2535918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39AD-F593-4729-90A7-4F8A3F166D8B}" type="datetime1">
              <a:rPr lang="zh-CN" altLang="en-US"/>
              <a:pPr/>
              <a:t>2016/11/22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  </a:t>
            </a:r>
            <a:fld id="{F78B22B0-7D6F-408E-AB12-4F870BE6BA42}" type="slidenum">
              <a:rPr lang="en-US" altLang="zh-CN"/>
              <a:pPr/>
              <a:t>71</a:t>
            </a:fld>
            <a:r>
              <a:rPr lang="en-US" altLang="zh-CN"/>
              <a:t>  </a:t>
            </a:r>
            <a:r>
              <a:rPr lang="zh-CN" altLang="en-US"/>
              <a:t>页</a:t>
            </a: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228600"/>
            <a:ext cx="6781800" cy="487363"/>
          </a:xfrm>
        </p:spPr>
        <p:txBody>
          <a:bodyPr>
            <a:normAutofit lnSpcReduction="10000"/>
          </a:bodyPr>
          <a:lstStyle/>
          <a:p>
            <a:pPr algn="l"/>
            <a:r>
              <a:rPr lang="zh-CN" altLang="en-US" sz="3200" b="1"/>
              <a:t>§10.14   </a:t>
            </a:r>
            <a:r>
              <a:rPr lang="zh-CN" altLang="en-US" sz="3200" b="1">
                <a:latin typeface="宋体" panose="02010600030101010101" pitchFamily="2" charset="-122"/>
              </a:rPr>
              <a:t>文件锁 </a:t>
            </a:r>
          </a:p>
        </p:txBody>
      </p:sp>
      <p:sp>
        <p:nvSpPr>
          <p:cNvPr id="202755" name="Text Box 3"/>
          <p:cNvSpPr txBox="1">
            <a:spLocks noChangeArrowheads="1"/>
          </p:cNvSpPr>
          <p:nvPr/>
        </p:nvSpPr>
        <p:spPr bwMode="auto">
          <a:xfrm>
            <a:off x="166688" y="974725"/>
            <a:ext cx="8793162" cy="2751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</a:pPr>
            <a:r>
              <a:rPr lang="zh-CN" altLang="en-US" sz="3200" b="1" dirty="0">
                <a:latin typeface="宋体" panose="02010600030101010101" pitchFamily="2" charset="-122"/>
              </a:rPr>
              <a:t> </a:t>
            </a:r>
            <a:r>
              <a:rPr lang="zh-CN" altLang="en-US" sz="3200" b="1" dirty="0">
                <a:solidFill>
                  <a:srgbClr val="FF6600"/>
                </a:solidFill>
              </a:rPr>
              <a:t>◆</a:t>
            </a:r>
            <a:r>
              <a:rPr lang="en-US" altLang="zh-CN" sz="3200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FileLock、FileChannel</a:t>
            </a:r>
            <a:r>
              <a:rPr lang="zh-CN" altLang="en-US" sz="32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类</a:t>
            </a:r>
            <a:endParaRPr lang="en-US" altLang="zh-CN" sz="3200" b="1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algn="just">
              <a:lnSpc>
                <a:spcPct val="90000"/>
              </a:lnSpc>
            </a:pPr>
            <a:r>
              <a:rPr lang="zh-CN" altLang="en-US" sz="3200" b="1" dirty="0" smtClean="0">
                <a:latin typeface="宋体" panose="02010600030101010101" pitchFamily="2" charset="-122"/>
              </a:rPr>
              <a:t>处理</a:t>
            </a:r>
            <a:r>
              <a:rPr lang="en-US" altLang="zh-CN" sz="3200" b="1" dirty="0">
                <a:latin typeface="宋体" panose="02010600030101010101" pitchFamily="2" charset="-122"/>
              </a:rPr>
              <a:t>Java</a:t>
            </a:r>
            <a:r>
              <a:rPr lang="zh-CN" altLang="en-US" sz="3200" b="1" dirty="0">
                <a:latin typeface="宋体" panose="02010600030101010101" pitchFamily="2" charset="-122"/>
              </a:rPr>
              <a:t>提供的文件锁功能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。</a:t>
            </a:r>
            <a:endParaRPr lang="en-US" altLang="zh-CN" sz="3200" b="1" dirty="0" smtClean="0">
              <a:latin typeface="宋体" panose="02010600030101010101" pitchFamily="2" charset="-122"/>
            </a:endParaRPr>
          </a:p>
          <a:p>
            <a:pPr algn="just">
              <a:lnSpc>
                <a:spcPct val="90000"/>
              </a:lnSpc>
            </a:pPr>
            <a:r>
              <a:rPr lang="zh-CN" altLang="en-US" sz="3200" b="1" dirty="0" smtClean="0">
                <a:latin typeface="宋体" panose="02010600030101010101" pitchFamily="2" charset="-122"/>
              </a:rPr>
              <a:t>它们</a:t>
            </a:r>
            <a:r>
              <a:rPr lang="zh-CN" altLang="en-US" sz="3200" b="1" dirty="0">
                <a:latin typeface="宋体" panose="02010600030101010101" pitchFamily="2" charset="-122"/>
              </a:rPr>
              <a:t>分别在</a:t>
            </a:r>
            <a:r>
              <a:rPr lang="en-US" altLang="zh-CN" sz="3200" b="1" dirty="0" err="1">
                <a:latin typeface="宋体" panose="02010600030101010101" pitchFamily="2" charset="-122"/>
              </a:rPr>
              <a:t>java.nio</a:t>
            </a:r>
            <a:r>
              <a:rPr lang="zh-CN" altLang="en-US" sz="3200" b="1" dirty="0">
                <a:latin typeface="宋体" panose="02010600030101010101" pitchFamily="2" charset="-122"/>
              </a:rPr>
              <a:t>和</a:t>
            </a:r>
            <a:r>
              <a:rPr lang="en-US" altLang="zh-CN" sz="3200" b="1" dirty="0" err="1">
                <a:latin typeface="宋体" panose="02010600030101010101" pitchFamily="2" charset="-122"/>
              </a:rPr>
              <a:t>java.nio.channels</a:t>
            </a:r>
            <a:r>
              <a:rPr lang="zh-CN" altLang="en-US" sz="3200" b="1" dirty="0">
                <a:latin typeface="宋体" panose="02010600030101010101" pitchFamily="2" charset="-122"/>
              </a:rPr>
              <a:t>包中。</a:t>
            </a:r>
          </a:p>
          <a:p>
            <a:pPr algn="just">
              <a:lnSpc>
                <a:spcPct val="90000"/>
              </a:lnSpc>
            </a:pPr>
            <a:r>
              <a:rPr lang="zh-CN" altLang="en-US" sz="3200" b="1" dirty="0">
                <a:latin typeface="宋体" panose="02010600030101010101" pitchFamily="2" charset="-122"/>
              </a:rPr>
              <a:t> </a:t>
            </a:r>
            <a:r>
              <a:rPr lang="zh-CN" altLang="en-US" sz="3200" b="1" dirty="0">
                <a:solidFill>
                  <a:srgbClr val="FF6600"/>
                </a:solidFill>
              </a:rPr>
              <a:t>◆</a:t>
            </a:r>
            <a:r>
              <a:rPr lang="zh-CN" altLang="en-US" sz="3200" b="1" dirty="0">
                <a:latin typeface="宋体" panose="02010600030101010101" pitchFamily="2" charset="-122"/>
              </a:rPr>
              <a:t> 输入、输出流读写文件时可以使用文件锁。 </a:t>
            </a:r>
            <a:r>
              <a:rPr lang="zh-CN" altLang="en-US" sz="3200" b="1" dirty="0"/>
              <a:t> </a:t>
            </a:r>
          </a:p>
          <a:p>
            <a:pPr algn="just">
              <a:lnSpc>
                <a:spcPct val="90000"/>
              </a:lnSpc>
            </a:pPr>
            <a:r>
              <a:rPr lang="zh-CN" altLang="en-US" sz="3200" b="1" dirty="0">
                <a:solidFill>
                  <a:srgbClr val="FF6600"/>
                </a:solidFill>
              </a:rPr>
              <a:t>  ◆</a:t>
            </a:r>
            <a:r>
              <a:rPr lang="zh-CN" altLang="en-US" sz="3200" b="1" dirty="0">
                <a:latin typeface="宋体" panose="02010600030101010101" pitchFamily="2" charset="-122"/>
              </a:rPr>
              <a:t> </a:t>
            </a:r>
            <a:r>
              <a:rPr lang="en-US" altLang="zh-CN" sz="3200" b="1" dirty="0" err="1"/>
              <a:t>RondomAccessFile</a:t>
            </a:r>
            <a:r>
              <a:rPr lang="zh-CN" altLang="en-US" sz="3200" b="1" dirty="0">
                <a:latin typeface="宋体" panose="02010600030101010101" pitchFamily="2" charset="-122"/>
              </a:rPr>
              <a:t>创建的流在读写文件时使用文件锁的步骤如下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：</a:t>
            </a:r>
            <a:endParaRPr lang="zh-CN" altLang="en-US" sz="3200" b="1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360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333829"/>
            <a:ext cx="7886700" cy="5843134"/>
          </a:xfrm>
        </p:spPr>
        <p:txBody>
          <a:bodyPr>
            <a:noAutofit/>
          </a:bodyPr>
          <a:lstStyle/>
          <a:p>
            <a:pPr algn="just"/>
            <a:r>
              <a:rPr lang="zh-CN" altLang="en-US" sz="2800" b="1" dirty="0">
                <a:latin typeface="宋体" panose="02010600030101010101" pitchFamily="2" charset="-122"/>
              </a:rPr>
              <a:t>1．先使用</a:t>
            </a:r>
            <a:r>
              <a:rPr lang="en-US" altLang="zh-CN" sz="2800" b="1" dirty="0" err="1">
                <a:latin typeface="宋体" panose="02010600030101010101" pitchFamily="2" charset="-122"/>
              </a:rPr>
              <a:t>RondomAccessFile</a:t>
            </a:r>
            <a:r>
              <a:rPr lang="zh-CN" altLang="en-US" sz="2800" b="1" dirty="0">
                <a:latin typeface="宋体" panose="02010600030101010101" pitchFamily="2" charset="-122"/>
              </a:rPr>
              <a:t>流建立指向文件的流对象，该对象的读写属性必须是</a:t>
            </a:r>
            <a:r>
              <a:rPr lang="en-US" altLang="zh-CN" sz="2800" b="1" dirty="0" err="1">
                <a:latin typeface="宋体" panose="02010600030101010101" pitchFamily="2" charset="-122"/>
              </a:rPr>
              <a:t>rw</a:t>
            </a:r>
            <a:r>
              <a:rPr lang="en-US" altLang="zh-CN" sz="2800" b="1" dirty="0">
                <a:latin typeface="宋体" panose="02010600030101010101" pitchFamily="2" charset="-122"/>
              </a:rPr>
              <a:t>，</a:t>
            </a:r>
            <a:r>
              <a:rPr lang="zh-CN" altLang="en-US" sz="2800" b="1" dirty="0">
                <a:latin typeface="宋体" panose="02010600030101010101" pitchFamily="2" charset="-122"/>
              </a:rPr>
              <a:t>例如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：</a:t>
            </a:r>
            <a:r>
              <a:rPr lang="en-US" altLang="zh-CN" sz="1800" b="1" dirty="0" err="1" smtClean="0">
                <a:solidFill>
                  <a:srgbClr val="0000FF"/>
                </a:solidFill>
                <a:latin typeface="宋体" panose="02010600030101010101" pitchFamily="2" charset="-122"/>
              </a:rPr>
              <a:t>RandomAccessFile</a:t>
            </a:r>
            <a:r>
              <a:rPr lang="en-US" altLang="zh-CN" sz="18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1800" b="1" dirty="0">
                <a:solidFill>
                  <a:srgbClr val="0000FF"/>
                </a:solidFill>
                <a:latin typeface="宋体" panose="02010600030101010101" pitchFamily="2" charset="-122"/>
              </a:rPr>
              <a:t>input=new </a:t>
            </a:r>
            <a:r>
              <a:rPr lang="en-US" altLang="zh-CN" sz="1800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RandomAccessFile</a:t>
            </a:r>
            <a:r>
              <a:rPr lang="en-US" altLang="zh-CN" sz="1800" b="1" dirty="0">
                <a:solidFill>
                  <a:srgbClr val="0000FF"/>
                </a:solidFill>
                <a:latin typeface="宋体" panose="02010600030101010101" pitchFamily="2" charset="-122"/>
              </a:rPr>
              <a:t>("Example.java","</a:t>
            </a:r>
            <a:r>
              <a:rPr lang="en-US" altLang="zh-CN" sz="1800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rw</a:t>
            </a:r>
            <a:r>
              <a:rPr lang="en-US" altLang="zh-CN" sz="1800" b="1" dirty="0">
                <a:solidFill>
                  <a:srgbClr val="0000FF"/>
                </a:solidFill>
                <a:latin typeface="宋体" panose="02010600030101010101" pitchFamily="2" charset="-122"/>
              </a:rPr>
              <a:t>");</a:t>
            </a:r>
          </a:p>
          <a:p>
            <a:pPr algn="just"/>
            <a:r>
              <a:rPr lang="en-US" altLang="zh-CN" sz="2800" b="1" dirty="0">
                <a:latin typeface="宋体" panose="02010600030101010101" pitchFamily="2" charset="-122"/>
              </a:rPr>
              <a:t>2．input</a:t>
            </a:r>
            <a:r>
              <a:rPr lang="zh-CN" altLang="en-US" sz="2800" b="1" dirty="0">
                <a:latin typeface="宋体" panose="02010600030101010101" pitchFamily="2" charset="-122"/>
              </a:rPr>
              <a:t>流调用方法</a:t>
            </a:r>
            <a:r>
              <a:rPr lang="en-US" altLang="zh-CN" sz="2800" b="1" dirty="0" err="1">
                <a:latin typeface="宋体" panose="02010600030101010101" pitchFamily="2" charset="-122"/>
              </a:rPr>
              <a:t>getChannel</a:t>
            </a:r>
            <a:r>
              <a:rPr lang="en-US" altLang="zh-CN" sz="2800" b="1" dirty="0">
                <a:latin typeface="宋体" panose="02010600030101010101" pitchFamily="2" charset="-122"/>
              </a:rPr>
              <a:t>()</a:t>
            </a:r>
            <a:r>
              <a:rPr lang="zh-CN" altLang="en-US" sz="2800" b="1" dirty="0">
                <a:latin typeface="宋体" panose="02010600030101010101" pitchFamily="2" charset="-122"/>
              </a:rPr>
              <a:t>获得一个连接到地层文件的</a:t>
            </a:r>
            <a:r>
              <a:rPr lang="en-US" altLang="zh-CN" sz="2800" b="1" dirty="0" err="1">
                <a:latin typeface="宋体" panose="02010600030101010101" pitchFamily="2" charset="-122"/>
              </a:rPr>
              <a:t>FileChannel</a:t>
            </a:r>
            <a:r>
              <a:rPr lang="zh-CN" altLang="en-US" sz="2800" b="1" dirty="0">
                <a:latin typeface="宋体" panose="02010600030101010101" pitchFamily="2" charset="-122"/>
              </a:rPr>
              <a:t>对象（信道），例如</a:t>
            </a:r>
          </a:p>
          <a:p>
            <a:pPr algn="just"/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宋体" panose="02010600030101010101" pitchFamily="2" charset="-122"/>
              </a:rPr>
              <a:t>FileChannel</a:t>
            </a:r>
            <a:r>
              <a:rPr lang="en-US" altLang="zh-CN" sz="28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channel=</a:t>
            </a:r>
            <a:r>
              <a:rPr lang="en-US" altLang="zh-CN" sz="2800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input.getChannel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();</a:t>
            </a:r>
          </a:p>
          <a:p>
            <a:pPr algn="just"/>
            <a:r>
              <a:rPr lang="en-US" altLang="zh-CN" sz="2800" b="1" dirty="0">
                <a:latin typeface="宋体" panose="02010600030101010101" pitchFamily="2" charset="-122"/>
              </a:rPr>
              <a:t>3．</a:t>
            </a:r>
            <a:r>
              <a:rPr lang="zh-CN" altLang="en-US" sz="2800" b="1" dirty="0">
                <a:latin typeface="宋体" panose="02010600030101010101" pitchFamily="2" charset="-122"/>
              </a:rPr>
              <a:t>信道调用</a:t>
            </a:r>
            <a:r>
              <a:rPr lang="en-US" altLang="zh-CN" sz="2800" b="1" dirty="0" err="1">
                <a:latin typeface="宋体" panose="02010600030101010101" pitchFamily="2" charset="-122"/>
              </a:rPr>
              <a:t>tryLock</a:t>
            </a:r>
            <a:r>
              <a:rPr lang="en-US" altLang="zh-CN" sz="2800" b="1" dirty="0">
                <a:latin typeface="宋体" panose="02010600030101010101" pitchFamily="2" charset="-122"/>
              </a:rPr>
              <a:t>()</a:t>
            </a:r>
            <a:r>
              <a:rPr lang="zh-CN" altLang="en-US" sz="2800" b="1" dirty="0">
                <a:latin typeface="宋体" panose="02010600030101010101" pitchFamily="2" charset="-122"/>
              </a:rPr>
              <a:t>或</a:t>
            </a:r>
            <a:r>
              <a:rPr lang="en-US" altLang="zh-CN" sz="2800" b="1" dirty="0">
                <a:latin typeface="宋体" panose="02010600030101010101" pitchFamily="2" charset="-122"/>
              </a:rPr>
              <a:t>lock()</a:t>
            </a:r>
            <a:r>
              <a:rPr lang="zh-CN" altLang="en-US" sz="2800" b="1" dirty="0">
                <a:latin typeface="宋体" panose="02010600030101010101" pitchFamily="2" charset="-122"/>
              </a:rPr>
              <a:t>方法获得一个</a:t>
            </a:r>
            <a:r>
              <a:rPr lang="en-US" altLang="zh-CN" sz="2800" b="1" dirty="0" err="1">
                <a:latin typeface="宋体" panose="02010600030101010101" pitchFamily="2" charset="-122"/>
              </a:rPr>
              <a:t>FileLock</a:t>
            </a:r>
            <a:r>
              <a:rPr lang="en-US" altLang="zh-CN" sz="2800" b="1" dirty="0">
                <a:latin typeface="宋体" panose="02010600030101010101" pitchFamily="2" charset="-122"/>
              </a:rPr>
              <a:t>（</a:t>
            </a:r>
            <a:r>
              <a:rPr lang="zh-CN" altLang="en-US" sz="2800" b="1" dirty="0">
                <a:latin typeface="宋体" panose="02010600030101010101" pitchFamily="2" charset="-122"/>
              </a:rPr>
              <a:t>文件锁）对象，这一过程也称作对文件加锁，例如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：</a:t>
            </a:r>
            <a:endParaRPr lang="en-US" altLang="zh-CN" sz="2800" b="1" dirty="0" smtClean="0">
              <a:latin typeface="宋体" panose="02010600030101010101" pitchFamily="2" charset="-122"/>
            </a:endParaRPr>
          </a:p>
          <a:p>
            <a:pPr algn="just"/>
            <a:r>
              <a:rPr lang="en-US" altLang="zh-CN" sz="2800" b="1" dirty="0" err="1" smtClean="0">
                <a:solidFill>
                  <a:srgbClr val="0000FF"/>
                </a:solidFill>
                <a:latin typeface="宋体" panose="02010600030101010101" pitchFamily="2" charset="-122"/>
              </a:rPr>
              <a:t>FileLock</a:t>
            </a:r>
            <a:r>
              <a:rPr lang="en-US" altLang="zh-CN" sz="28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lock=</a:t>
            </a:r>
            <a:r>
              <a:rPr lang="en-US" altLang="zh-CN" sz="2800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channel.tryLock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();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</a:p>
          <a:p>
            <a:pPr algn="just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hlinkClick r:id="rId2"/>
              </a:rPr>
              <a:t>例子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hlinkClick r:id="rId2"/>
              </a:rPr>
              <a:t>19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1707899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6410" y="452505"/>
            <a:ext cx="843032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import java.io.*;</a:t>
            </a:r>
          </a:p>
          <a:p>
            <a:r>
              <a:rPr lang="zh-CN" altLang="en-US" sz="2800" dirty="0" smtClean="0"/>
              <a:t>public class Example10_19 {</a:t>
            </a:r>
          </a:p>
          <a:p>
            <a:r>
              <a:rPr lang="zh-CN" altLang="en-US" sz="2800" dirty="0" smtClean="0"/>
              <a:t>   public static void main(String args[]) {</a:t>
            </a:r>
          </a:p>
          <a:p>
            <a:r>
              <a:rPr lang="zh-CN" altLang="en-US" sz="2800" dirty="0" smtClean="0"/>
              <a:t>      File file=new File("Example12_15.java");</a:t>
            </a:r>
          </a:p>
          <a:p>
            <a:r>
              <a:rPr lang="zh-CN" altLang="en-US" sz="2800" dirty="0" smtClean="0"/>
              <a:t>      WindowFileLock win=new WindowFileLock(file);</a:t>
            </a:r>
          </a:p>
          <a:p>
            <a:r>
              <a:rPr lang="zh-CN" altLang="en-US" sz="2800" dirty="0" smtClean="0"/>
              <a:t>      win.setTitle("使用文件锁");</a:t>
            </a:r>
          </a:p>
          <a:p>
            <a:r>
              <a:rPr lang="zh-CN" altLang="en-US" sz="2800" dirty="0" smtClean="0"/>
              <a:t>   }</a:t>
            </a:r>
          </a:p>
          <a:p>
            <a:r>
              <a:rPr lang="zh-CN" altLang="en-US" sz="2800" dirty="0" smtClean="0"/>
              <a:t>}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9329468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4800" y="224641"/>
            <a:ext cx="8505371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import java.io.*;</a:t>
            </a:r>
          </a:p>
          <a:p>
            <a:r>
              <a:rPr lang="zh-CN" altLang="en-US" sz="2800" dirty="0" smtClean="0"/>
              <a:t>import java.nio.*;</a:t>
            </a:r>
          </a:p>
          <a:p>
            <a:r>
              <a:rPr lang="zh-CN" altLang="en-US" sz="2800" dirty="0" smtClean="0"/>
              <a:t>import java.nio.channels.*;</a:t>
            </a:r>
          </a:p>
          <a:p>
            <a:r>
              <a:rPr lang="zh-CN" altLang="en-US" sz="2800" dirty="0" smtClean="0"/>
              <a:t>import javax.swing.*;</a:t>
            </a:r>
          </a:p>
          <a:p>
            <a:r>
              <a:rPr lang="zh-CN" altLang="en-US" sz="2800" dirty="0" smtClean="0"/>
              <a:t>import java.awt.*;</a:t>
            </a:r>
          </a:p>
          <a:p>
            <a:r>
              <a:rPr lang="zh-CN" altLang="en-US" sz="2800" dirty="0" smtClean="0"/>
              <a:t>import java.awt.event.*;</a:t>
            </a:r>
          </a:p>
          <a:p>
            <a:r>
              <a:rPr lang="zh-CN" altLang="en-US" sz="2800" dirty="0" smtClean="0"/>
              <a:t>public class WindowFileLock extends JFrame implements ActionListener {</a:t>
            </a:r>
          </a:p>
          <a:p>
            <a:r>
              <a:rPr lang="zh-CN" altLang="en-US" sz="2800" dirty="0" smtClean="0"/>
              <a:t>   JTextArea text;</a:t>
            </a:r>
          </a:p>
          <a:p>
            <a:r>
              <a:rPr lang="zh-CN" altLang="en-US" sz="2800" dirty="0" smtClean="0"/>
              <a:t>   JButton button;</a:t>
            </a:r>
          </a:p>
          <a:p>
            <a:r>
              <a:rPr lang="zh-CN" altLang="en-US" sz="2800" dirty="0" smtClean="0"/>
              <a:t>   File file;</a:t>
            </a:r>
          </a:p>
          <a:p>
            <a:r>
              <a:rPr lang="zh-CN" altLang="en-US" sz="2800" dirty="0" smtClean="0"/>
              <a:t>   RandomAccessFile input;</a:t>
            </a:r>
          </a:p>
          <a:p>
            <a:r>
              <a:rPr lang="zh-CN" altLang="en-US" sz="2800" dirty="0" smtClean="0"/>
              <a:t>   FileChannel channel;</a:t>
            </a:r>
          </a:p>
          <a:p>
            <a:r>
              <a:rPr lang="zh-CN" altLang="en-US" sz="2800" dirty="0" smtClean="0"/>
              <a:t>   FileLock lock;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7378620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3200" y="0"/>
            <a:ext cx="8519886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WindowFileLock(File f) {</a:t>
            </a:r>
          </a:p>
          <a:p>
            <a:r>
              <a:rPr lang="zh-CN" altLang="en-US" sz="2400" dirty="0" smtClean="0"/>
              <a:t>      file=f;</a:t>
            </a:r>
          </a:p>
          <a:p>
            <a:r>
              <a:rPr lang="zh-CN" altLang="en-US" sz="2400" dirty="0" smtClean="0"/>
              <a:t>      try {</a:t>
            </a:r>
          </a:p>
          <a:p>
            <a:r>
              <a:rPr lang="zh-CN" altLang="en-US" sz="2400" dirty="0" smtClean="0"/>
              <a:t>         input=new RandomAccessFile(file,"rw"); </a:t>
            </a:r>
          </a:p>
          <a:p>
            <a:r>
              <a:rPr lang="zh-CN" altLang="en-US" sz="2400" dirty="0" smtClean="0"/>
              <a:t>         channel=input.getChannel();</a:t>
            </a:r>
          </a:p>
          <a:p>
            <a:r>
              <a:rPr lang="zh-CN" altLang="en-US" sz="2400" dirty="0" smtClean="0"/>
              <a:t>         lock=channel.tryLock();</a:t>
            </a:r>
          </a:p>
          <a:p>
            <a:r>
              <a:rPr lang="zh-CN" altLang="en-US" sz="2400" dirty="0" smtClean="0"/>
              <a:t>      }</a:t>
            </a:r>
          </a:p>
          <a:p>
            <a:r>
              <a:rPr lang="zh-CN" altLang="en-US" sz="2400" dirty="0" smtClean="0"/>
              <a:t>      catch(Exception exp){}</a:t>
            </a:r>
          </a:p>
          <a:p>
            <a:r>
              <a:rPr lang="zh-CN" altLang="en-US" sz="2400" dirty="0" smtClean="0"/>
              <a:t>      text=new JTextArea();</a:t>
            </a:r>
          </a:p>
          <a:p>
            <a:r>
              <a:rPr lang="zh-CN" altLang="en-US" sz="2400" dirty="0" smtClean="0"/>
              <a:t>      button=new JButton("读取一行");</a:t>
            </a:r>
          </a:p>
          <a:p>
            <a:r>
              <a:rPr lang="zh-CN" altLang="en-US" sz="2400" dirty="0" smtClean="0"/>
              <a:t>      button.addActionListener(this);</a:t>
            </a:r>
          </a:p>
          <a:p>
            <a:r>
              <a:rPr lang="zh-CN" altLang="en-US" sz="2400" dirty="0" smtClean="0"/>
              <a:t>      add(new JScrollPane(text),BorderLayout.CENTER);</a:t>
            </a:r>
          </a:p>
          <a:p>
            <a:r>
              <a:rPr lang="zh-CN" altLang="en-US" sz="2400" dirty="0" smtClean="0"/>
              <a:t>      add(button,BorderLayout.SOUTH);</a:t>
            </a:r>
          </a:p>
          <a:p>
            <a:r>
              <a:rPr lang="zh-CN" altLang="en-US" sz="2400" dirty="0" smtClean="0"/>
              <a:t>      setSize(300,400);</a:t>
            </a:r>
          </a:p>
          <a:p>
            <a:r>
              <a:rPr lang="zh-CN" altLang="en-US" sz="2400" dirty="0" smtClean="0"/>
              <a:t>      setVisible(true);</a:t>
            </a:r>
          </a:p>
          <a:p>
            <a:r>
              <a:rPr lang="zh-CN" altLang="en-US" sz="2400" dirty="0" smtClean="0"/>
              <a:t>      setDefaultCloseOperation(JFrame.EXIT_ON_CLOSE);</a:t>
            </a:r>
          </a:p>
          <a:p>
            <a:r>
              <a:rPr lang="zh-CN" altLang="en-US" sz="2400" dirty="0" smtClean="0"/>
              <a:t>   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0592162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2857" y="283926"/>
            <a:ext cx="804091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public void actionPerformed(ActionEvent e) {</a:t>
            </a:r>
          </a:p>
          <a:p>
            <a:r>
              <a:rPr lang="zh-CN" altLang="en-US" sz="2800" dirty="0" smtClean="0"/>
              <a:t>      try{  </a:t>
            </a:r>
          </a:p>
          <a:p>
            <a:r>
              <a:rPr lang="zh-CN" altLang="en-US" sz="2800" dirty="0" smtClean="0"/>
              <a:t>           lock.release();</a:t>
            </a:r>
          </a:p>
          <a:p>
            <a:r>
              <a:rPr lang="zh-CN" altLang="en-US" sz="2800" dirty="0" smtClean="0"/>
              <a:t>           String lineString=input.readLine();</a:t>
            </a:r>
          </a:p>
          <a:p>
            <a:r>
              <a:rPr lang="zh-CN" altLang="en-US" sz="2800" dirty="0" smtClean="0"/>
              <a:t>           text.append("\n"+lineString);</a:t>
            </a:r>
          </a:p>
          <a:p>
            <a:r>
              <a:rPr lang="zh-CN" altLang="en-US" sz="2800" dirty="0" smtClean="0"/>
              <a:t>           lock=channel.tryLock();</a:t>
            </a:r>
          </a:p>
          <a:p>
            <a:r>
              <a:rPr lang="zh-CN" altLang="en-US" sz="2800" dirty="0" smtClean="0"/>
              <a:t>           if(lineString==null)</a:t>
            </a:r>
          </a:p>
          <a:p>
            <a:r>
              <a:rPr lang="zh-CN" altLang="en-US" sz="2800" dirty="0" smtClean="0"/>
              <a:t>             input.close();</a:t>
            </a:r>
          </a:p>
          <a:p>
            <a:r>
              <a:rPr lang="zh-CN" altLang="en-US" sz="2800" dirty="0" smtClean="0"/>
              <a:t>      }</a:t>
            </a:r>
          </a:p>
          <a:p>
            <a:r>
              <a:rPr lang="zh-CN" altLang="en-US" sz="2800" dirty="0" smtClean="0"/>
              <a:t>      catch(Exception ee){}</a:t>
            </a:r>
          </a:p>
          <a:p>
            <a:r>
              <a:rPr lang="zh-CN" altLang="en-US" sz="2800" dirty="0" smtClean="0"/>
              <a:t>  }</a:t>
            </a:r>
          </a:p>
          <a:p>
            <a:r>
              <a:rPr lang="zh-CN" altLang="en-US" sz="2800" dirty="0" smtClean="0"/>
              <a:t>}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62634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39AD-F593-4729-90A7-4F8A3F166D8B}" type="datetime1">
              <a:rPr lang="zh-CN" altLang="en-US"/>
              <a:pPr/>
              <a:t>2016/11/22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  </a:t>
            </a:r>
            <a:fld id="{C1DD7D02-A9C9-49CC-AD00-B14C47EDA3F0}" type="slidenum">
              <a:rPr lang="en-US" altLang="zh-CN"/>
              <a:pPr/>
              <a:t>8</a:t>
            </a:fld>
            <a:r>
              <a:rPr lang="en-US" altLang="zh-CN"/>
              <a:t>  </a:t>
            </a:r>
            <a:r>
              <a:rPr lang="zh-CN" altLang="en-US"/>
              <a:t>页</a:t>
            </a:r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" y="228600"/>
            <a:ext cx="6858000" cy="609600"/>
          </a:xfrm>
        </p:spPr>
        <p:txBody>
          <a:bodyPr/>
          <a:lstStyle/>
          <a:p>
            <a:pPr lvl="1" algn="l"/>
            <a:r>
              <a:rPr lang="zh-CN" altLang="en-US" sz="2800" b="1"/>
              <a:t>§10.1.2   </a:t>
            </a:r>
            <a:r>
              <a:rPr lang="zh-CN" altLang="en-US" sz="2800" b="1">
                <a:latin typeface="宋体" panose="02010600030101010101" pitchFamily="2" charset="-122"/>
              </a:rPr>
              <a:t>目录 </a:t>
            </a:r>
          </a:p>
        </p:txBody>
      </p:sp>
      <p:sp>
        <p:nvSpPr>
          <p:cNvPr id="174083" name="Text Box 3"/>
          <p:cNvSpPr txBox="1">
            <a:spLocks noChangeArrowheads="1"/>
          </p:cNvSpPr>
          <p:nvPr/>
        </p:nvSpPr>
        <p:spPr bwMode="auto">
          <a:xfrm>
            <a:off x="228600" y="914400"/>
            <a:ext cx="8686800" cy="5650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10000"/>
              </a:spcBef>
            </a:pPr>
            <a:r>
              <a:rPr lang="zh-CN" altLang="en-US" sz="2800" b="1" dirty="0">
                <a:latin typeface="宋体" panose="02010600030101010101" pitchFamily="2" charset="-122"/>
              </a:rPr>
              <a:t>1．创建目录 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 </a:t>
            </a:r>
            <a:r>
              <a:rPr lang="en-US" altLang="zh-CN" sz="28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boolean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mkdir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()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algn="just">
              <a:spcBef>
                <a:spcPct val="10000"/>
              </a:spcBef>
            </a:pPr>
            <a:r>
              <a:rPr lang="zh-CN" altLang="en-US" sz="2800" b="1" dirty="0">
                <a:latin typeface="宋体" panose="02010600030101010101" pitchFamily="2" charset="-122"/>
              </a:rPr>
              <a:t>2．列出目录中的文件 </a:t>
            </a:r>
          </a:p>
          <a:p>
            <a:pPr algn="just">
              <a:spcBef>
                <a:spcPct val="1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8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public 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String[] list()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  <a:endParaRPr lang="en-US" altLang="zh-CN" sz="2800" b="1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algn="just">
              <a:spcBef>
                <a:spcPct val="10000"/>
              </a:spcBef>
            </a:pPr>
            <a:r>
              <a:rPr lang="zh-CN" altLang="en-US" sz="2800" b="1" dirty="0" smtClean="0">
                <a:latin typeface="宋体" panose="02010600030101010101" pitchFamily="2" charset="-122"/>
              </a:rPr>
              <a:t>用</a:t>
            </a:r>
            <a:r>
              <a:rPr lang="zh-CN" altLang="en-US" sz="2800" b="1" dirty="0">
                <a:latin typeface="宋体" panose="02010600030101010101" pitchFamily="2" charset="-122"/>
              </a:rPr>
              <a:t>字符串形式返回目录下的全部文件。</a:t>
            </a:r>
          </a:p>
          <a:p>
            <a:pPr algn="just">
              <a:spcBef>
                <a:spcPct val="1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8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public 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File [] </a:t>
            </a:r>
            <a:r>
              <a:rPr lang="en-US" altLang="zh-CN" sz="28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listFiles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()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  <a:endParaRPr lang="en-US" altLang="zh-CN" sz="2800" b="1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algn="just">
              <a:spcBef>
                <a:spcPct val="10000"/>
              </a:spcBef>
            </a:pPr>
            <a:r>
              <a:rPr lang="zh-CN" altLang="en-US" sz="2800" b="1" dirty="0" smtClean="0">
                <a:latin typeface="宋体" panose="02010600030101010101" pitchFamily="2" charset="-122"/>
              </a:rPr>
              <a:t>用</a:t>
            </a:r>
            <a:r>
              <a:rPr lang="en-US" altLang="zh-CN" sz="2800" b="1" dirty="0">
                <a:latin typeface="宋体" panose="02010600030101010101" pitchFamily="2" charset="-122"/>
              </a:rPr>
              <a:t>File</a:t>
            </a:r>
            <a:r>
              <a:rPr lang="zh-CN" altLang="en-US" sz="2800" b="1" dirty="0">
                <a:latin typeface="宋体" panose="02010600030101010101" pitchFamily="2" charset="-122"/>
              </a:rPr>
              <a:t>对象形式返回目录下的全部文件。 </a:t>
            </a:r>
          </a:p>
          <a:p>
            <a:pPr algn="just">
              <a:spcBef>
                <a:spcPct val="10000"/>
              </a:spcBef>
            </a:pPr>
            <a:r>
              <a:rPr lang="en-US" altLang="zh-CN" sz="28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public 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String[] list(</a:t>
            </a:r>
            <a:r>
              <a:rPr lang="en-US" altLang="zh-CN" sz="28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FilenameFilter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obj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sz="2800" b="1" dirty="0">
                <a:latin typeface="宋体" panose="02010600030101010101" pitchFamily="2" charset="-122"/>
              </a:rPr>
              <a:t> </a:t>
            </a:r>
            <a:endParaRPr lang="en-US" altLang="zh-CN" sz="2800" b="1" dirty="0" smtClean="0">
              <a:latin typeface="宋体" panose="02010600030101010101" pitchFamily="2" charset="-122"/>
            </a:endParaRPr>
          </a:p>
          <a:p>
            <a:pPr algn="just">
              <a:spcBef>
                <a:spcPct val="10000"/>
              </a:spcBef>
            </a:pPr>
            <a:r>
              <a:rPr lang="zh-CN" altLang="en-US" sz="2800" b="1" dirty="0" smtClean="0">
                <a:latin typeface="宋体" panose="02010600030101010101" pitchFamily="2" charset="-122"/>
              </a:rPr>
              <a:t>用</a:t>
            </a:r>
            <a:r>
              <a:rPr lang="zh-CN" altLang="en-US" sz="2800" b="1" dirty="0">
                <a:latin typeface="宋体" panose="02010600030101010101" pitchFamily="2" charset="-122"/>
              </a:rPr>
              <a:t>字符串形式返回目录下的指定类型的所有文件。</a:t>
            </a:r>
          </a:p>
          <a:p>
            <a:pPr algn="just">
              <a:spcBef>
                <a:spcPct val="10000"/>
              </a:spcBef>
            </a:pPr>
            <a:r>
              <a:rPr lang="en-US" altLang="zh-CN" sz="28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public 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File [] </a:t>
            </a:r>
            <a:r>
              <a:rPr lang="en-US" altLang="zh-CN" sz="28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listFiles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8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FilenameFilter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obj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sz="2800" b="1" dirty="0">
                <a:latin typeface="宋体" panose="02010600030101010101" pitchFamily="2" charset="-122"/>
              </a:rPr>
              <a:t> </a:t>
            </a:r>
            <a:endParaRPr lang="en-US" altLang="zh-CN" sz="2800" b="1" dirty="0" smtClean="0">
              <a:latin typeface="宋体" panose="02010600030101010101" pitchFamily="2" charset="-122"/>
            </a:endParaRPr>
          </a:p>
          <a:p>
            <a:pPr algn="just">
              <a:spcBef>
                <a:spcPct val="10000"/>
              </a:spcBef>
            </a:pPr>
            <a:r>
              <a:rPr lang="zh-CN" altLang="en-US" sz="2800" b="1" dirty="0" smtClean="0">
                <a:latin typeface="宋体" panose="02010600030101010101" pitchFamily="2" charset="-122"/>
              </a:rPr>
              <a:t>用</a:t>
            </a:r>
            <a:r>
              <a:rPr lang="en-US" altLang="zh-CN" sz="2800" b="1" dirty="0">
                <a:latin typeface="宋体" panose="02010600030101010101" pitchFamily="2" charset="-122"/>
              </a:rPr>
              <a:t>File</a:t>
            </a:r>
            <a:r>
              <a:rPr lang="zh-CN" altLang="en-US" sz="2800" b="1" dirty="0">
                <a:latin typeface="宋体" panose="02010600030101010101" pitchFamily="2" charset="-122"/>
              </a:rPr>
              <a:t>对象形式返回目录下的指定类型所有文件。</a:t>
            </a:r>
          </a:p>
          <a:p>
            <a:pPr algn="just">
              <a:spcBef>
                <a:spcPct val="10000"/>
              </a:spcBef>
            </a:pPr>
            <a:r>
              <a:rPr lang="zh-CN" altLang="en-US" sz="2800" b="1" dirty="0">
                <a:latin typeface="宋体" panose="02010600030101010101" pitchFamily="2" charset="-122"/>
              </a:rPr>
              <a:t>   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028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2662" y="398269"/>
            <a:ext cx="8876371" cy="4351338"/>
          </a:xfrm>
        </p:spPr>
        <p:txBody>
          <a:bodyPr>
            <a:normAutofit/>
          </a:bodyPr>
          <a:lstStyle/>
          <a:p>
            <a:pPr algn="just">
              <a:spcBef>
                <a:spcPct val="10000"/>
              </a:spcBef>
            </a:pPr>
            <a:r>
              <a:rPr lang="zh-CN" altLang="en-US" sz="3200" b="1" dirty="0" smtClean="0">
                <a:latin typeface="宋体" panose="02010600030101010101" pitchFamily="2" charset="-122"/>
              </a:rPr>
              <a:t>上述两方法的参数</a:t>
            </a:r>
            <a:r>
              <a:rPr lang="en-US" altLang="zh-CN" sz="3200" b="1" dirty="0" err="1" smtClean="0">
                <a:solidFill>
                  <a:srgbClr val="FF33CC"/>
                </a:solidFill>
                <a:latin typeface="宋体" panose="02010600030101010101" pitchFamily="2" charset="-122"/>
              </a:rPr>
              <a:t>FilenameFilter</a:t>
            </a:r>
            <a:r>
              <a:rPr lang="zh-CN" altLang="en-US" sz="3200" b="1" dirty="0" smtClean="0">
                <a:solidFill>
                  <a:srgbClr val="FF33CC"/>
                </a:solidFill>
                <a:latin typeface="宋体" panose="02010600030101010101" pitchFamily="2" charset="-122"/>
              </a:rPr>
              <a:t>是一个接口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，该接口有一个方法：</a:t>
            </a:r>
          </a:p>
          <a:p>
            <a:pPr algn="just">
              <a:spcBef>
                <a:spcPct val="10000"/>
              </a:spcBef>
            </a:pPr>
            <a:r>
              <a:rPr lang="en-US" altLang="zh-CN" sz="3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public </a:t>
            </a:r>
            <a:r>
              <a:rPr lang="en-US" altLang="zh-CN" sz="3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boolean</a:t>
            </a:r>
            <a:r>
              <a:rPr lang="en-US" altLang="zh-CN" sz="3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accept(File </a:t>
            </a:r>
            <a:r>
              <a:rPr lang="en-US" altLang="zh-CN" sz="3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dir,String</a:t>
            </a:r>
            <a:r>
              <a:rPr lang="en-US" altLang="zh-CN" sz="3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name); </a:t>
            </a:r>
            <a:endParaRPr lang="zh-CN" altLang="en-US" sz="32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algn="just">
              <a:spcBef>
                <a:spcPct val="10000"/>
              </a:spcBef>
            </a:pPr>
            <a:r>
              <a:rPr lang="zh-CN" altLang="en-US" sz="3200" b="1" dirty="0" smtClean="0">
                <a:solidFill>
                  <a:srgbClr val="FF0000"/>
                </a:solidFill>
                <a:latin typeface="宋体" panose="02010600030101010101" pitchFamily="2" charset="-122"/>
                <a:hlinkClick r:id="rId2"/>
              </a:rPr>
              <a:t>例子2</a:t>
            </a:r>
            <a:r>
              <a:rPr lang="zh-CN" altLang="en-US" sz="32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(</a:t>
            </a:r>
            <a:endParaRPr lang="en-US" altLang="zh-CN" sz="3200" b="1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algn="just">
              <a:spcBef>
                <a:spcPct val="10000"/>
              </a:spcBef>
            </a:pPr>
            <a:r>
              <a:rPr lang="en-US" altLang="zh-CN" sz="3200" b="1" dirty="0" smtClean="0">
                <a:solidFill>
                  <a:srgbClr val="FF0000"/>
                </a:solidFill>
                <a:latin typeface="宋体" panose="02010600030101010101" pitchFamily="2" charset="-122"/>
                <a:ea typeface="隶书" panose="02010509060101010101" pitchFamily="49" charset="-122"/>
                <a:hlinkClick r:id="rId2"/>
              </a:rPr>
              <a:t>Example10_2.java</a:t>
            </a:r>
            <a:r>
              <a:rPr lang="en-US" altLang="zh-CN" sz="3200" b="1" dirty="0" smtClean="0">
                <a:solidFill>
                  <a:srgbClr val="FF0000"/>
                </a:solidFill>
                <a:latin typeface="宋体" panose="02010600030101010101" pitchFamily="2" charset="-122"/>
                <a:hlinkClick r:id="rId2"/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, </a:t>
            </a:r>
            <a:r>
              <a:rPr lang="en-US" altLang="zh-CN" sz="3200" b="1" dirty="0" smtClean="0">
                <a:solidFill>
                  <a:srgbClr val="FF0000"/>
                </a:solidFill>
                <a:latin typeface="宋体" panose="02010600030101010101" pitchFamily="2" charset="-122"/>
                <a:ea typeface="隶书" panose="02010509060101010101" pitchFamily="49" charset="-122"/>
                <a:hlinkClick r:id="rId3"/>
              </a:rPr>
              <a:t>FileAccept.java</a:t>
            </a:r>
            <a:r>
              <a:rPr lang="en-US" altLang="zh-CN" sz="3200" b="1" dirty="0" smtClean="0">
                <a:solidFill>
                  <a:srgbClr val="FF0000"/>
                </a:solidFill>
                <a:latin typeface="宋体" panose="02010600030101010101" pitchFamily="2" charset="-122"/>
                <a:hlinkClick r:id="rId3"/>
              </a:rPr>
              <a:t> </a:t>
            </a:r>
            <a:r>
              <a:rPr lang="zh-CN" altLang="en-US" sz="32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),</a:t>
            </a:r>
            <a:endParaRPr lang="en-US" altLang="zh-CN" sz="3200" b="1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algn="just">
              <a:spcBef>
                <a:spcPct val="10000"/>
              </a:spcBef>
            </a:pPr>
            <a:r>
              <a:rPr lang="zh-CN" altLang="en-US" sz="3200" b="1" dirty="0" smtClean="0">
                <a:solidFill>
                  <a:srgbClr val="FF0000"/>
                </a:solidFill>
                <a:latin typeface="宋体" panose="02010600030101010101" pitchFamily="2" charset="-122"/>
                <a:hlinkClick r:id="rId2"/>
              </a:rPr>
              <a:t>例子2</a:t>
            </a:r>
            <a:r>
              <a:rPr lang="zh-CN" altLang="en-US" sz="32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列出当前目录（应用程序所在的目录）下全部</a:t>
            </a:r>
            <a:r>
              <a:rPr lang="en-US" altLang="zh-CN" sz="32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java</a:t>
            </a:r>
            <a:r>
              <a:rPr lang="zh-CN" altLang="en-US" sz="32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文件的名字 )</a:t>
            </a:r>
            <a:endParaRPr lang="zh-CN" altLang="en-US" sz="3200" b="1" dirty="0" smtClean="0">
              <a:latin typeface="宋体" panose="02010600030101010101" pitchFamily="2" charset="-122"/>
            </a:endParaRPr>
          </a:p>
          <a:p>
            <a:pPr algn="just">
              <a:spcBef>
                <a:spcPct val="10000"/>
              </a:spcBef>
            </a:pPr>
            <a:endParaRPr lang="zh-CN" altLang="en-US" sz="3200" b="1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94104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6635</Words>
  <Application>Microsoft Office PowerPoint</Application>
  <PresentationFormat>全屏显示(4:3)</PresentationFormat>
  <Paragraphs>789</Paragraphs>
  <Slides>76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76</vt:i4>
      </vt:variant>
    </vt:vector>
  </HeadingPairs>
  <TitlesOfParts>
    <vt:vector size="87" baseType="lpstr">
      <vt:lpstr>楷体_GB2312</vt:lpstr>
      <vt:lpstr>隶书</vt:lpstr>
      <vt:lpstr>宋体</vt:lpstr>
      <vt:lpstr>Arial</vt:lpstr>
      <vt:lpstr>Calibri</vt:lpstr>
      <vt:lpstr>Calibri Light</vt:lpstr>
      <vt:lpstr>Courier New</vt:lpstr>
      <vt:lpstr>Tahoma</vt:lpstr>
      <vt:lpstr>Times New Roman</vt:lpstr>
      <vt:lpstr>Office 主题</vt:lpstr>
      <vt:lpstr>位图图像</vt:lpstr>
      <vt:lpstr>PowerPoint 演示文稿</vt:lpstr>
      <vt:lpstr>PowerPoint 演示文稿</vt:lpstr>
      <vt:lpstr>概述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Miccai</dc:creator>
  <cp:lastModifiedBy>Microsoft Office</cp:lastModifiedBy>
  <cp:revision>26</cp:revision>
  <dcterms:created xsi:type="dcterms:W3CDTF">2016-11-22T08:26:48Z</dcterms:created>
  <dcterms:modified xsi:type="dcterms:W3CDTF">2016-11-22T11:03:58Z</dcterms:modified>
</cp:coreProperties>
</file>