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56" r:id="rId3"/>
    <p:sldId id="257" r:id="rId4"/>
    <p:sldId id="258" r:id="rId5"/>
    <p:sldId id="271" r:id="rId6"/>
    <p:sldId id="259" r:id="rId7"/>
    <p:sldId id="285" r:id="rId8"/>
    <p:sldId id="273" r:id="rId9"/>
    <p:sldId id="260" r:id="rId10"/>
    <p:sldId id="272" r:id="rId11"/>
    <p:sldId id="274" r:id="rId12"/>
    <p:sldId id="275" r:id="rId13"/>
    <p:sldId id="261" r:id="rId14"/>
    <p:sldId id="286" r:id="rId15"/>
    <p:sldId id="287" r:id="rId16"/>
    <p:sldId id="288" r:id="rId17"/>
    <p:sldId id="262" r:id="rId18"/>
    <p:sldId id="263" r:id="rId19"/>
    <p:sldId id="277" r:id="rId20"/>
    <p:sldId id="278" r:id="rId21"/>
    <p:sldId id="276" r:id="rId22"/>
    <p:sldId id="289" r:id="rId23"/>
    <p:sldId id="264" r:id="rId24"/>
    <p:sldId id="265" r:id="rId25"/>
    <p:sldId id="266" r:id="rId26"/>
    <p:sldId id="290" r:id="rId27"/>
    <p:sldId id="267" r:id="rId28"/>
    <p:sldId id="291" r:id="rId29"/>
    <p:sldId id="268" r:id="rId30"/>
    <p:sldId id="269" r:id="rId31"/>
    <p:sldId id="279" r:id="rId32"/>
    <p:sldId id="270" r:id="rId33"/>
    <p:sldId id="280" r:id="rId34"/>
    <p:sldId id="281" r:id="rId35"/>
    <p:sldId id="296" r:id="rId36"/>
    <p:sldId id="292" r:id="rId37"/>
    <p:sldId id="293" r:id="rId38"/>
    <p:sldId id="294" r:id="rId39"/>
    <p:sldId id="295" r:id="rId40"/>
    <p:sldId id="297" r:id="rId41"/>
    <p:sldId id="282" r:id="rId42"/>
    <p:sldId id="28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5" d="100"/>
          <a:sy n="85" d="100"/>
        </p:scale>
        <p:origin x="11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25679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79343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77535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5" name="Footer Placeholder 4"/>
          <p:cNvSpPr>
            <a:spLocks noGrp="1"/>
          </p:cNvSpPr>
          <p:nvPr>
            <p:ph type="ftr" sz="quarter" idx="11"/>
          </p:nvPr>
        </p:nvSpPr>
        <p:spPr/>
        <p:txBody>
          <a:bodyPr/>
          <a:lstStyle/>
          <a:p>
            <a:r>
              <a:rPr lang="zh-CN" altLang="en-US" smtClean="0">
                <a:solidFill>
                  <a:srgbClr val="000000"/>
                </a:solidFill>
              </a:rPr>
              <a:t>第 </a:t>
            </a:r>
            <a:fld id="{5580F00D-08AE-4F89-A3A9-4970B1CE62AA}"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6" name="Slide Number Placeholder 5"/>
          <p:cNvSpPr>
            <a:spLocks noGrp="1"/>
          </p:cNvSpPr>
          <p:nvPr>
            <p:ph type="sldNum" sz="quarter" idx="12"/>
          </p:nvPr>
        </p:nvSpPr>
        <p:spPr/>
        <p:txBody>
          <a:bodyPr/>
          <a:lstStyle/>
          <a:p>
            <a:fld id="{62839B96-86D3-4412-8C56-BCD19487906B}"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9241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5" name="Footer Placeholder 4"/>
          <p:cNvSpPr>
            <a:spLocks noGrp="1"/>
          </p:cNvSpPr>
          <p:nvPr>
            <p:ph type="ftr" sz="quarter" idx="11"/>
          </p:nvPr>
        </p:nvSpPr>
        <p:spPr/>
        <p:txBody>
          <a:bodyPr/>
          <a:lstStyle/>
          <a:p>
            <a:r>
              <a:rPr lang="zh-CN" altLang="en-US" smtClean="0">
                <a:solidFill>
                  <a:srgbClr val="000000"/>
                </a:solidFill>
              </a:rPr>
              <a:t>第 </a:t>
            </a:r>
            <a:fld id="{1774F3AC-976C-4CD7-A5B7-0F94D73F6D44}"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6" name="Slide Number Placeholder 5"/>
          <p:cNvSpPr>
            <a:spLocks noGrp="1"/>
          </p:cNvSpPr>
          <p:nvPr>
            <p:ph type="sldNum" sz="quarter" idx="12"/>
          </p:nvPr>
        </p:nvSpPr>
        <p:spPr/>
        <p:txBody>
          <a:bodyPr/>
          <a:lstStyle/>
          <a:p>
            <a:fld id="{36DE77AB-5660-4A38-8905-1C7A5AD0DB44}"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57013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5" name="Footer Placeholder 4"/>
          <p:cNvSpPr>
            <a:spLocks noGrp="1"/>
          </p:cNvSpPr>
          <p:nvPr>
            <p:ph type="ftr" sz="quarter" idx="11"/>
          </p:nvPr>
        </p:nvSpPr>
        <p:spPr/>
        <p:txBody>
          <a:bodyPr/>
          <a:lstStyle/>
          <a:p>
            <a:r>
              <a:rPr lang="zh-CN" altLang="en-US" smtClean="0">
                <a:solidFill>
                  <a:srgbClr val="000000"/>
                </a:solidFill>
              </a:rPr>
              <a:t>第 </a:t>
            </a:r>
            <a:fld id="{B77D9EF3-E107-4D70-811B-16A801D1CB67}"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6" name="Slide Number Placeholder 5"/>
          <p:cNvSpPr>
            <a:spLocks noGrp="1"/>
          </p:cNvSpPr>
          <p:nvPr>
            <p:ph type="sldNum" sz="quarter" idx="12"/>
          </p:nvPr>
        </p:nvSpPr>
        <p:spPr/>
        <p:txBody>
          <a:bodyPr/>
          <a:lstStyle/>
          <a:p>
            <a:fld id="{09A7085F-6471-4868-A85A-9E89151D2688}"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0453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6" name="Footer Placeholder 5"/>
          <p:cNvSpPr>
            <a:spLocks noGrp="1"/>
          </p:cNvSpPr>
          <p:nvPr>
            <p:ph type="ftr" sz="quarter" idx="11"/>
          </p:nvPr>
        </p:nvSpPr>
        <p:spPr/>
        <p:txBody>
          <a:bodyPr/>
          <a:lstStyle/>
          <a:p>
            <a:r>
              <a:rPr lang="zh-CN" altLang="en-US" smtClean="0">
                <a:solidFill>
                  <a:srgbClr val="000000"/>
                </a:solidFill>
              </a:rPr>
              <a:t>第 </a:t>
            </a:r>
            <a:fld id="{328D89C1-F4B6-492C-9EBC-3CA1F619E81A}"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7" name="Slide Number Placeholder 6"/>
          <p:cNvSpPr>
            <a:spLocks noGrp="1"/>
          </p:cNvSpPr>
          <p:nvPr>
            <p:ph type="sldNum" sz="quarter" idx="12"/>
          </p:nvPr>
        </p:nvSpPr>
        <p:spPr/>
        <p:txBody>
          <a:bodyPr/>
          <a:lstStyle/>
          <a:p>
            <a:fld id="{6A9D89C0-9EC9-4269-9608-6E31A8608DEC}"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7114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8" name="Footer Placeholder 7"/>
          <p:cNvSpPr>
            <a:spLocks noGrp="1"/>
          </p:cNvSpPr>
          <p:nvPr>
            <p:ph type="ftr" sz="quarter" idx="11"/>
          </p:nvPr>
        </p:nvSpPr>
        <p:spPr/>
        <p:txBody>
          <a:bodyPr/>
          <a:lstStyle/>
          <a:p>
            <a:r>
              <a:rPr lang="zh-CN" altLang="en-US" smtClean="0">
                <a:solidFill>
                  <a:srgbClr val="000000"/>
                </a:solidFill>
              </a:rPr>
              <a:t>第 </a:t>
            </a:r>
            <a:fld id="{00E2B3FE-6A80-46C2-8297-C41D6C19C36A}"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9" name="Slide Number Placeholder 8"/>
          <p:cNvSpPr>
            <a:spLocks noGrp="1"/>
          </p:cNvSpPr>
          <p:nvPr>
            <p:ph type="sldNum" sz="quarter" idx="12"/>
          </p:nvPr>
        </p:nvSpPr>
        <p:spPr/>
        <p:txBody>
          <a:bodyPr/>
          <a:lstStyle/>
          <a:p>
            <a:fld id="{7135175F-0021-4D8B-B504-374808A56E92}"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24366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4" name="Footer Placeholder 3"/>
          <p:cNvSpPr>
            <a:spLocks noGrp="1"/>
          </p:cNvSpPr>
          <p:nvPr>
            <p:ph type="ftr" sz="quarter" idx="11"/>
          </p:nvPr>
        </p:nvSpPr>
        <p:spPr/>
        <p:txBody>
          <a:bodyPr/>
          <a:lstStyle/>
          <a:p>
            <a:r>
              <a:rPr lang="zh-CN" altLang="en-US" smtClean="0">
                <a:solidFill>
                  <a:srgbClr val="000000"/>
                </a:solidFill>
              </a:rPr>
              <a:t>第 </a:t>
            </a:r>
            <a:fld id="{DBF7ED2A-925A-49B6-BF5B-E7A14A1003ED}"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5" name="Slide Number Placeholder 4"/>
          <p:cNvSpPr>
            <a:spLocks noGrp="1"/>
          </p:cNvSpPr>
          <p:nvPr>
            <p:ph type="sldNum" sz="quarter" idx="12"/>
          </p:nvPr>
        </p:nvSpPr>
        <p:spPr/>
        <p:txBody>
          <a:bodyPr/>
          <a:lstStyle/>
          <a:p>
            <a:fld id="{7A470E83-FB7C-4F5A-83B3-B213A25EDFA2}"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3439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3" name="Footer Placeholder 2"/>
          <p:cNvSpPr>
            <a:spLocks noGrp="1"/>
          </p:cNvSpPr>
          <p:nvPr>
            <p:ph type="ftr" sz="quarter" idx="11"/>
          </p:nvPr>
        </p:nvSpPr>
        <p:spPr/>
        <p:txBody>
          <a:bodyPr/>
          <a:lstStyle/>
          <a:p>
            <a:r>
              <a:rPr lang="zh-CN" altLang="en-US" smtClean="0">
                <a:solidFill>
                  <a:srgbClr val="000000"/>
                </a:solidFill>
              </a:rPr>
              <a:t>第 </a:t>
            </a:r>
            <a:fld id="{41212939-6C5A-42C7-B7A4-A85744A6EE35}"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4" name="Slide Number Placeholder 3"/>
          <p:cNvSpPr>
            <a:spLocks noGrp="1"/>
          </p:cNvSpPr>
          <p:nvPr>
            <p:ph type="sldNum" sz="quarter" idx="12"/>
          </p:nvPr>
        </p:nvSpPr>
        <p:spPr/>
        <p:txBody>
          <a:bodyPr/>
          <a:lstStyle/>
          <a:p>
            <a:fld id="{7D4A3AF9-A112-4B1E-84EA-DFE8C234DD69}"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44518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6" name="Footer Placeholder 5"/>
          <p:cNvSpPr>
            <a:spLocks noGrp="1"/>
          </p:cNvSpPr>
          <p:nvPr>
            <p:ph type="ftr" sz="quarter" idx="11"/>
          </p:nvPr>
        </p:nvSpPr>
        <p:spPr/>
        <p:txBody>
          <a:bodyPr/>
          <a:lstStyle/>
          <a:p>
            <a:r>
              <a:rPr lang="zh-CN" altLang="en-US" smtClean="0">
                <a:solidFill>
                  <a:srgbClr val="000000"/>
                </a:solidFill>
              </a:rPr>
              <a:t>第 </a:t>
            </a:r>
            <a:fld id="{0A5AD2A7-451F-447B-9FD5-5CBEBD31895D}"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7" name="Slide Number Placeholder 6"/>
          <p:cNvSpPr>
            <a:spLocks noGrp="1"/>
          </p:cNvSpPr>
          <p:nvPr>
            <p:ph type="sldNum" sz="quarter" idx="12"/>
          </p:nvPr>
        </p:nvSpPr>
        <p:spPr/>
        <p:txBody>
          <a:bodyPr/>
          <a:lstStyle/>
          <a:p>
            <a:fld id="{36DFB563-DF94-4D06-A8C5-5C8BF524D665}"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6361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2870658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6" name="Footer Placeholder 5"/>
          <p:cNvSpPr>
            <a:spLocks noGrp="1"/>
          </p:cNvSpPr>
          <p:nvPr>
            <p:ph type="ftr" sz="quarter" idx="11"/>
          </p:nvPr>
        </p:nvSpPr>
        <p:spPr/>
        <p:txBody>
          <a:bodyPr/>
          <a:lstStyle/>
          <a:p>
            <a:r>
              <a:rPr lang="zh-CN" altLang="en-US" smtClean="0">
                <a:solidFill>
                  <a:srgbClr val="000000"/>
                </a:solidFill>
              </a:rPr>
              <a:t>第 </a:t>
            </a:r>
            <a:fld id="{7022E25C-B8E7-45DF-B7A7-B38E6763793E}"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7" name="Slide Number Placeholder 6"/>
          <p:cNvSpPr>
            <a:spLocks noGrp="1"/>
          </p:cNvSpPr>
          <p:nvPr>
            <p:ph type="sldNum" sz="quarter" idx="12"/>
          </p:nvPr>
        </p:nvSpPr>
        <p:spPr/>
        <p:txBody>
          <a:bodyPr/>
          <a:lstStyle/>
          <a:p>
            <a:fld id="{C7306E43-8226-4381-BAE2-86EA9C0C394F}"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68002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5" name="Footer Placeholder 4"/>
          <p:cNvSpPr>
            <a:spLocks noGrp="1"/>
          </p:cNvSpPr>
          <p:nvPr>
            <p:ph type="ftr" sz="quarter" idx="11"/>
          </p:nvPr>
        </p:nvSpPr>
        <p:spPr/>
        <p:txBody>
          <a:bodyPr/>
          <a:lstStyle/>
          <a:p>
            <a:r>
              <a:rPr lang="zh-CN" altLang="en-US" smtClean="0">
                <a:solidFill>
                  <a:srgbClr val="000000"/>
                </a:solidFill>
              </a:rPr>
              <a:t>第 </a:t>
            </a:r>
            <a:fld id="{7150A78A-6D9A-4EAF-9254-FF20EF1D11E0}"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6" name="Slide Number Placeholder 5"/>
          <p:cNvSpPr>
            <a:spLocks noGrp="1"/>
          </p:cNvSpPr>
          <p:nvPr>
            <p:ph type="sldNum" sz="quarter" idx="12"/>
          </p:nvPr>
        </p:nvSpPr>
        <p:spPr/>
        <p:txBody>
          <a:bodyPr/>
          <a:lstStyle/>
          <a:p>
            <a:fld id="{9697ED10-A38E-4325-903E-2A9186F13596}"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49034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E31D90-C535-46C8-92A4-4B9D5D11B4C3}" type="datetime1">
              <a:rPr lang="zh-CN" altLang="en-US" smtClean="0">
                <a:solidFill>
                  <a:srgbClr val="000000"/>
                </a:solidFill>
              </a:rPr>
              <a:pPr/>
              <a:t>2016/10/9</a:t>
            </a:fld>
            <a:endParaRPr lang="en-US" altLang="zh-CN">
              <a:solidFill>
                <a:srgbClr val="000000"/>
              </a:solidFill>
            </a:endParaRPr>
          </a:p>
        </p:txBody>
      </p:sp>
      <p:sp>
        <p:nvSpPr>
          <p:cNvPr id="5" name="Footer Placeholder 4"/>
          <p:cNvSpPr>
            <a:spLocks noGrp="1"/>
          </p:cNvSpPr>
          <p:nvPr>
            <p:ph type="ftr" sz="quarter" idx="11"/>
          </p:nvPr>
        </p:nvSpPr>
        <p:spPr/>
        <p:txBody>
          <a:bodyPr/>
          <a:lstStyle/>
          <a:p>
            <a:r>
              <a:rPr lang="zh-CN" altLang="en-US" smtClean="0">
                <a:solidFill>
                  <a:srgbClr val="000000"/>
                </a:solidFill>
              </a:rPr>
              <a:t>第 </a:t>
            </a:r>
            <a:fld id="{65A79583-3D58-4332-971A-D325F5BE56BF}" type="slidenum">
              <a:rPr lang="zh-CN" altLang="en-US" smtClean="0">
                <a:solidFill>
                  <a:srgbClr val="000000"/>
                </a:solidFill>
              </a:rPr>
              <a:pPr/>
              <a:t>‹#›</a:t>
            </a:fld>
            <a:r>
              <a:rPr lang="zh-CN" altLang="en-US" smtClean="0">
                <a:solidFill>
                  <a:srgbClr val="000000"/>
                </a:solidFill>
              </a:rPr>
              <a:t>  页</a:t>
            </a:r>
            <a:endParaRPr lang="en-US" altLang="zh-CN">
              <a:solidFill>
                <a:srgbClr val="000000"/>
              </a:solidFill>
            </a:endParaRPr>
          </a:p>
        </p:txBody>
      </p:sp>
      <p:sp>
        <p:nvSpPr>
          <p:cNvPr id="6" name="Slide Number Placeholder 5"/>
          <p:cNvSpPr>
            <a:spLocks noGrp="1"/>
          </p:cNvSpPr>
          <p:nvPr>
            <p:ph type="sldNum" sz="quarter" idx="12"/>
          </p:nvPr>
        </p:nvSpPr>
        <p:spPr/>
        <p:txBody>
          <a:bodyPr/>
          <a:lstStyle/>
          <a:p>
            <a:fld id="{B72207BC-DE23-4E22-9451-C0013B61EF2F}"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4044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393192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70977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27487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2075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127716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185915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C08CA3-7A9F-4B14-8417-0ADEC7226545}" type="datetimeFigureOut">
              <a:rPr lang="zh-CN" altLang="en-US" smtClean="0"/>
              <a:pPr/>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413200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BC08CA3-7A9F-4B14-8417-0ADEC7226545}" type="datetimeFigureOut">
              <a:rPr lang="zh-CN" altLang="en-US" smtClean="0"/>
              <a:pPr/>
              <a:t>2016/10/9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9735D-50A5-41DE-B2B1-B020F3947AC0}" type="slidenum">
              <a:rPr lang="zh-CN" altLang="en-US" smtClean="0"/>
              <a:pPr/>
              <a:t>‹#›</a:t>
            </a:fld>
            <a:endParaRPr lang="zh-CN" altLang="en-US"/>
          </a:p>
        </p:txBody>
      </p:sp>
    </p:spTree>
    <p:extLst>
      <p:ext uri="{BB962C8B-B14F-4D97-AF65-F5344CB8AC3E}">
        <p14:creationId xmlns:p14="http://schemas.microsoft.com/office/powerpoint/2010/main" val="54468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08CA3-7A9F-4B14-8417-0ADEC7226545}" type="datetimeFigureOut">
              <a:rPr lang="zh-CN" altLang="en-US" smtClean="0"/>
              <a:pPr/>
              <a:t>2016/10/9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9735D-50A5-41DE-B2B1-B020F3947AC0}" type="slidenum">
              <a:rPr lang="zh-CN" altLang="en-US" smtClean="0"/>
              <a:pPr/>
              <a:t>‹#›</a:t>
            </a:fld>
            <a:endParaRPr lang="zh-CN" altLang="en-US"/>
          </a:p>
        </p:txBody>
      </p:sp>
      <p:grpSp>
        <p:nvGrpSpPr>
          <p:cNvPr id="7" name="Group 40"/>
          <p:cNvGrpSpPr>
            <a:grpSpLocks/>
          </p:cNvGrpSpPr>
          <p:nvPr userDrawn="1"/>
        </p:nvGrpSpPr>
        <p:grpSpPr bwMode="auto">
          <a:xfrm>
            <a:off x="7019925" y="0"/>
            <a:ext cx="1447800" cy="228600"/>
            <a:chOff x="768" y="3456"/>
            <a:chExt cx="1200" cy="192"/>
          </a:xfrm>
        </p:grpSpPr>
        <p:sp>
          <p:nvSpPr>
            <p:cNvPr id="8"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0099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1500" b="1">
                <a:solidFill>
                  <a:srgbClr val="0000FF"/>
                </a:solidFill>
                <a:latin typeface="宋体" panose="02010600030101010101" pitchFamily="2" charset="-122"/>
              </a:endParaRPr>
            </a:p>
          </p:txBody>
        </p:sp>
        <p:sp>
          <p:nvSpPr>
            <p:cNvPr id="9"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0099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1500" b="1">
                <a:solidFill>
                  <a:srgbClr val="0000FF"/>
                </a:solidFill>
                <a:latin typeface="宋体" panose="02010600030101010101" pitchFamily="2" charset="-122"/>
              </a:endParaRPr>
            </a:p>
          </p:txBody>
        </p:sp>
        <p:sp>
          <p:nvSpPr>
            <p:cNvPr id="10"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0099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1500" b="1">
                <a:solidFill>
                  <a:srgbClr val="0000FF"/>
                </a:solidFill>
                <a:latin typeface="宋体" panose="02010600030101010101" pitchFamily="2" charset="-122"/>
              </a:endParaRPr>
            </a:p>
          </p:txBody>
        </p:sp>
        <p:sp>
          <p:nvSpPr>
            <p:cNvPr id="11"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0099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1500" b="1">
                <a:solidFill>
                  <a:srgbClr val="0000FF"/>
                </a:solidFill>
                <a:latin typeface="宋体" panose="02010600030101010101" pitchFamily="2" charset="-122"/>
              </a:endParaRPr>
            </a:p>
          </p:txBody>
        </p:sp>
      </p:grpSp>
    </p:spTree>
    <p:extLst>
      <p:ext uri="{BB962C8B-B14F-4D97-AF65-F5344CB8AC3E}">
        <p14:creationId xmlns:p14="http://schemas.microsoft.com/office/powerpoint/2010/main" val="2764214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20195;&#30721;/chapter4/&#20363;&#23376;8/Example4_8.jav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20195;&#30721;/chapter4/&#20363;&#23376;8/Example4_8.java" TargetMode="Externa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hyperlink" Target="&#20195;&#30721;/chapter4/&#20363;&#23376;8/Circular.java" TargetMode="External"/><Relationship Id="rId4" Type="http://schemas.openxmlformats.org/officeDocument/2006/relationships/hyperlink" Target="&#20195;&#30721;/chapter4/&#20363;&#23376;8/Circle.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20195;&#30721;/chapter4/&#20363;&#23376;9/SIM.java" TargetMode="Externa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hyperlink" Target="&#20195;&#30721;/chapter4/&#20363;&#23376;9/Example4_9.java" TargetMode="External"/><Relationship Id="rId4" Type="http://schemas.openxmlformats.org/officeDocument/2006/relationships/hyperlink" Target="&#20195;&#30721;/chapter4/&#20363;&#23376;9/MobileTelephone.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20195;&#30721;/chapter4/&#20363;&#23376;10/Example4_10.java" TargetMode="Externa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oleObject" Target="../embeddings/oleObject9.bin"/><Relationship Id="rId4" Type="http://schemas.openxmlformats.org/officeDocument/2006/relationships/hyperlink" Target="&#20195;&#30721;/chapter4/&#20363;&#23376;10/Lader.jav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20195;&#30721;/chapter4/&#20363;&#23376;6/Example4_6.java"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20195;&#30721;/chapter4/&#20363;&#23376;11/Example4_11.java"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20195;&#30721;/chapter4/&#20363;&#23376;12/Example4_12.java" TargetMode="Externa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1.png"/><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hyperlink" Target="&#20195;&#30721;/chapter4/&#20363;&#23376;13/Student.java" TargetMode="External"/><Relationship Id="rId2" Type="http://schemas.openxmlformats.org/officeDocument/2006/relationships/hyperlink" Target="&#20195;&#30721;/chapter4/&#20363;&#23376;13/Example4_13.java" TargetMode="External"/><Relationship Id="rId1" Type="http://schemas.openxmlformats.org/officeDocument/2006/relationships/slideLayout" Target="../slideLayouts/slideLayout7.xml"/><Relationship Id="rId5" Type="http://schemas.openxmlformats.org/officeDocument/2006/relationships/hyperlink" Target="&#20195;&#30721;/chapter4/&#20363;&#23376;13/Tixing.java" TargetMode="External"/><Relationship Id="rId4" Type="http://schemas.openxmlformats.org/officeDocument/2006/relationships/hyperlink" Target="&#20195;&#30721;/chapter4/&#20363;&#23376;13/Circle.java"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0195;&#30721;/chapter4/&#20363;&#23376;6/Example4_6.java"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20195;&#30721;/chapter4/&#20363;&#23376;7/Radio.java" TargetMode="External"/><Relationship Id="rId2" Type="http://schemas.openxmlformats.org/officeDocument/2006/relationships/hyperlink" Target="&#20195;&#30721;/chapter4/&#20363;&#23376;7/Example4_7.java" TargetMode="External"/><Relationship Id="rId1" Type="http://schemas.openxmlformats.org/officeDocument/2006/relationships/slideLayout" Target="../slideLayouts/slideLayout7.xml"/><Relationship Id="rId4" Type="http://schemas.openxmlformats.org/officeDocument/2006/relationships/hyperlink" Target="&#20195;&#30721;/chapter4/&#20363;&#23376;7/Battery.java" TargetMode="Externa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hyperlink" Target="&#20195;&#30721;/chapter4/&#20363;&#23376;7/Example4_7.java" TargetMode="Externa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20195;&#30721;/chapter4/&#20363;&#23376;7/Radio.java" TargetMode="External"/><Relationship Id="rId4" Type="http://schemas.openxmlformats.org/officeDocument/2006/relationships/hyperlink" Target="&#20195;&#30721;/chapter4/&#20363;&#23376;7/Battery.java" TargetMode="Externa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20195;&#30721;/chapter4/&#20363;&#23376;7/Example4_7.jav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subTitle" idx="1"/>
          </p:nvPr>
        </p:nvSpPr>
        <p:spPr>
          <a:xfrm>
            <a:off x="771525" y="285706"/>
            <a:ext cx="4514850" cy="457200"/>
          </a:xfrm>
        </p:spPr>
        <p:txBody>
          <a:bodyPr>
            <a:noAutofit/>
          </a:bodyPr>
          <a:lstStyle/>
          <a:p>
            <a:pPr algn="l"/>
            <a:r>
              <a:rPr lang="zh-CN" altLang="en-US" sz="3200" b="1" dirty="0"/>
              <a:t>§4.5    </a:t>
            </a:r>
            <a:r>
              <a:rPr lang="zh-CN" altLang="en-US" sz="3200" b="1" dirty="0">
                <a:latin typeface="宋体" panose="02010600030101010101" pitchFamily="2" charset="-122"/>
              </a:rPr>
              <a:t>参数传值</a:t>
            </a:r>
            <a:r>
              <a:rPr lang="zh-CN" altLang="en-US" sz="3200" b="1" dirty="0"/>
              <a:t>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F7D7877D-CF84-4475-A895-A84B8F26304D}" type="slidenum">
              <a:rPr lang="zh-CN" altLang="en-US">
                <a:solidFill>
                  <a:srgbClr val="000000"/>
                </a:solidFill>
              </a:rPr>
              <a:pPr/>
              <a:t>1</a:t>
            </a:fld>
            <a:r>
              <a:rPr lang="zh-CN" altLang="en-US">
                <a:solidFill>
                  <a:srgbClr val="000000"/>
                </a:solidFill>
              </a:rPr>
              <a:t>  页</a:t>
            </a:r>
            <a:endParaRPr lang="en-US" altLang="zh-CN">
              <a:solidFill>
                <a:srgbClr val="000000"/>
              </a:solidFill>
            </a:endParaRPr>
          </a:p>
        </p:txBody>
      </p:sp>
      <p:sp>
        <p:nvSpPr>
          <p:cNvPr id="109571" name="Text Box 3"/>
          <p:cNvSpPr txBox="1">
            <a:spLocks noChangeArrowheads="1"/>
          </p:cNvSpPr>
          <p:nvPr/>
        </p:nvSpPr>
        <p:spPr bwMode="auto">
          <a:xfrm>
            <a:off x="771525" y="972945"/>
            <a:ext cx="8127148" cy="516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方法</a:t>
            </a:r>
            <a:r>
              <a:rPr kumimoji="1" lang="zh-CN" altLang="en-US" sz="3200" b="1" dirty="0">
                <a:solidFill>
                  <a:srgbClr val="000000"/>
                </a:solidFill>
              </a:rPr>
              <a:t>中最重要的部分之一就是方法的参数</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参数</a:t>
            </a:r>
            <a:r>
              <a:rPr kumimoji="1" lang="zh-CN" altLang="en-US" sz="3200" b="1" dirty="0">
                <a:solidFill>
                  <a:srgbClr val="000000"/>
                </a:solidFill>
              </a:rPr>
              <a:t>属于</a:t>
            </a:r>
            <a:r>
              <a:rPr kumimoji="1" lang="zh-CN" altLang="en-US" sz="3200" b="1" u="dbl" dirty="0">
                <a:solidFill>
                  <a:srgbClr val="000000"/>
                </a:solidFill>
                <a:uFill>
                  <a:solidFill>
                    <a:srgbClr val="FF0000"/>
                  </a:solidFill>
                </a:uFill>
              </a:rPr>
              <a:t>局部变量</a:t>
            </a:r>
            <a:r>
              <a:rPr kumimoji="1" lang="zh-CN" altLang="en-US" sz="3200" b="1" dirty="0">
                <a:solidFill>
                  <a:srgbClr val="000000"/>
                </a:solidFill>
              </a:rPr>
              <a:t>，当对象调用方法时</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参数</a:t>
            </a:r>
            <a:r>
              <a:rPr kumimoji="1" lang="zh-CN" altLang="en-US" sz="3200" b="1" dirty="0">
                <a:solidFill>
                  <a:srgbClr val="000000"/>
                </a:solidFill>
              </a:rPr>
              <a:t>被分配内存空间</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并</a:t>
            </a:r>
            <a:r>
              <a:rPr kumimoji="1" lang="zh-CN" altLang="en-US" sz="3200" b="1" dirty="0">
                <a:solidFill>
                  <a:srgbClr val="000000"/>
                </a:solidFill>
              </a:rPr>
              <a:t>要求调用者向参数专递值</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即</a:t>
            </a:r>
            <a:r>
              <a:rPr kumimoji="1" lang="zh-CN" altLang="en-US" sz="3200" b="1" u="dbl" dirty="0">
                <a:solidFill>
                  <a:srgbClr val="000000"/>
                </a:solidFill>
                <a:uFill>
                  <a:solidFill>
                    <a:srgbClr val="FF0000"/>
                  </a:solidFill>
                </a:uFill>
              </a:rPr>
              <a:t>方法被调用</a:t>
            </a:r>
            <a:r>
              <a:rPr kumimoji="1" lang="zh-CN" altLang="en-US" sz="3200" b="1" u="dbl" dirty="0" smtClean="0">
                <a:solidFill>
                  <a:srgbClr val="000000"/>
                </a:solidFill>
                <a:uFill>
                  <a:solidFill>
                    <a:srgbClr val="FF0000"/>
                  </a:solidFill>
                </a:uFill>
              </a:rPr>
              <a:t>时</a:t>
            </a:r>
            <a:r>
              <a:rPr kumimoji="1" lang="en-US" altLang="zh-CN" sz="3200" b="1" dirty="0" smtClean="0">
                <a:solidFill>
                  <a:srgbClr val="000000"/>
                </a:solidFill>
              </a:rPr>
              <a:t>:</a:t>
            </a:r>
          </a:p>
          <a:p>
            <a:pPr marL="342900" indent="-342900" algn="just" fontAlgn="base">
              <a:lnSpc>
                <a:spcPct val="130000"/>
              </a:lnSpc>
              <a:spcBef>
                <a:spcPct val="50000"/>
              </a:spcBef>
              <a:spcAft>
                <a:spcPct val="0"/>
              </a:spcAft>
              <a:buFont typeface="Arial" panose="020B0604020202020204" pitchFamily="34" charset="0"/>
              <a:buChar char="•"/>
            </a:pPr>
            <a:r>
              <a:rPr kumimoji="1" lang="zh-CN" altLang="en-US" sz="3200" b="1" dirty="0" smtClean="0">
                <a:solidFill>
                  <a:srgbClr val="000000"/>
                </a:solidFill>
              </a:rPr>
              <a:t>参数</a:t>
            </a:r>
            <a:r>
              <a:rPr kumimoji="1" lang="zh-CN" altLang="en-US" sz="3200" b="1" dirty="0">
                <a:solidFill>
                  <a:srgbClr val="000000"/>
                </a:solidFill>
              </a:rPr>
              <a:t>变量必须有</a:t>
            </a:r>
            <a:r>
              <a:rPr kumimoji="1" lang="zh-CN" altLang="en-US" sz="3200" b="1" u="dbl" dirty="0">
                <a:solidFill>
                  <a:srgbClr val="000000"/>
                </a:solidFill>
                <a:uFill>
                  <a:solidFill>
                    <a:srgbClr val="FF0000"/>
                  </a:solidFill>
                </a:uFill>
              </a:rPr>
              <a:t>具体的值</a:t>
            </a:r>
            <a:r>
              <a:rPr kumimoji="1" lang="zh-CN" altLang="en-US" sz="3200" b="1" dirty="0">
                <a:solidFill>
                  <a:srgbClr val="000000"/>
                </a:solidFill>
              </a:rPr>
              <a:t>。</a:t>
            </a:r>
          </a:p>
        </p:txBody>
      </p:sp>
    </p:spTree>
    <p:extLst>
      <p:ext uri="{BB962C8B-B14F-4D97-AF65-F5344CB8AC3E}">
        <p14:creationId xmlns:p14="http://schemas.microsoft.com/office/powerpoint/2010/main" val="397651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386" y="263594"/>
            <a:ext cx="4572000" cy="4524315"/>
          </a:xfrm>
          <a:prstGeom prst="rect">
            <a:avLst/>
          </a:prstGeom>
        </p:spPr>
        <p:txBody>
          <a:bodyPr>
            <a:spAutoFit/>
          </a:bodyPr>
          <a:lstStyle/>
          <a:p>
            <a:r>
              <a:rPr lang="zh-CN" altLang="en-US" dirty="0" smtClean="0"/>
              <a:t>public class Circle { </a:t>
            </a:r>
          </a:p>
          <a:p>
            <a:r>
              <a:rPr lang="zh-CN" altLang="en-US" dirty="0" smtClean="0"/>
              <a:t>    double radius,area;</a:t>
            </a:r>
          </a:p>
          <a:p>
            <a:r>
              <a:rPr lang="zh-CN" altLang="en-US" dirty="0" smtClean="0"/>
              <a:t>    Circle(double r) {</a:t>
            </a:r>
          </a:p>
          <a:p>
            <a:r>
              <a:rPr lang="zh-CN" altLang="en-US" dirty="0" smtClean="0"/>
              <a:t>       radius = r;</a:t>
            </a:r>
          </a:p>
          <a:p>
            <a:r>
              <a:rPr lang="zh-CN" altLang="en-US" dirty="0" smtClean="0"/>
              <a:t>    }</a:t>
            </a:r>
          </a:p>
          <a:p>
            <a:r>
              <a:rPr lang="zh-CN" altLang="en-US" dirty="0" smtClean="0"/>
              <a:t>    void setRadius(double r) {</a:t>
            </a:r>
          </a:p>
          <a:p>
            <a:r>
              <a:rPr lang="zh-CN" altLang="en-US" dirty="0" smtClean="0"/>
              <a:t>        radius=r;</a:t>
            </a:r>
          </a:p>
          <a:p>
            <a:r>
              <a:rPr lang="zh-CN" altLang="en-US" dirty="0" smtClean="0"/>
              <a:t>    } </a:t>
            </a:r>
          </a:p>
          <a:p>
            <a:r>
              <a:rPr lang="zh-CN" altLang="en-US" dirty="0" smtClean="0"/>
              <a:t>    double getRadius(){</a:t>
            </a:r>
          </a:p>
          <a:p>
            <a:r>
              <a:rPr lang="zh-CN" altLang="en-US" dirty="0" smtClean="0"/>
              <a:t>        return radius;</a:t>
            </a:r>
          </a:p>
          <a:p>
            <a:r>
              <a:rPr lang="zh-CN" altLang="en-US" dirty="0" smtClean="0"/>
              <a:t>    }</a:t>
            </a:r>
          </a:p>
          <a:p>
            <a:r>
              <a:rPr lang="zh-CN" altLang="en-US" dirty="0" smtClean="0"/>
              <a:t>    double getArea(){</a:t>
            </a:r>
          </a:p>
          <a:p>
            <a:r>
              <a:rPr lang="zh-CN" altLang="en-US" dirty="0" smtClean="0"/>
              <a:t>        area=3.14*radius*radius;</a:t>
            </a:r>
          </a:p>
          <a:p>
            <a:r>
              <a:rPr lang="zh-CN" altLang="en-US" dirty="0" smtClean="0"/>
              <a:t>        return area;</a:t>
            </a:r>
          </a:p>
          <a:p>
            <a:r>
              <a:rPr lang="zh-CN" altLang="en-US" dirty="0" smtClean="0"/>
              <a:t>    }</a:t>
            </a:r>
          </a:p>
          <a:p>
            <a:r>
              <a:rPr lang="zh-CN" altLang="en-US" dirty="0" smtClean="0"/>
              <a:t>}</a:t>
            </a:r>
            <a:endParaRPr lang="zh-CN" altLang="en-US" dirty="0"/>
          </a:p>
        </p:txBody>
      </p:sp>
      <p:sp>
        <p:nvSpPr>
          <p:cNvPr id="3" name="矩形 2"/>
          <p:cNvSpPr/>
          <p:nvPr/>
        </p:nvSpPr>
        <p:spPr>
          <a:xfrm>
            <a:off x="4125951" y="176166"/>
            <a:ext cx="4572000" cy="5078313"/>
          </a:xfrm>
          <a:prstGeom prst="rect">
            <a:avLst/>
          </a:prstGeom>
        </p:spPr>
        <p:txBody>
          <a:bodyPr>
            <a:spAutoFit/>
          </a:bodyPr>
          <a:lstStyle/>
          <a:p>
            <a:r>
              <a:rPr lang="zh-CN" altLang="en-US" dirty="0" smtClean="0"/>
              <a:t>public class Circular { </a:t>
            </a:r>
          </a:p>
          <a:p>
            <a:r>
              <a:rPr lang="zh-CN" altLang="en-US" dirty="0" smtClean="0"/>
              <a:t>    Circle bottom;</a:t>
            </a:r>
          </a:p>
          <a:p>
            <a:r>
              <a:rPr lang="zh-CN" altLang="en-US" dirty="0" smtClean="0"/>
              <a:t>    double height;</a:t>
            </a:r>
          </a:p>
          <a:p>
            <a:r>
              <a:rPr lang="zh-CN" altLang="en-US" dirty="0" smtClean="0"/>
              <a:t>    Circular(Circle c,double h) { //构造方法，将Circle类的实例的引用传递给bottom</a:t>
            </a:r>
          </a:p>
          <a:p>
            <a:r>
              <a:rPr lang="zh-CN" altLang="en-US" dirty="0" smtClean="0"/>
              <a:t>       bottom = c;</a:t>
            </a:r>
          </a:p>
          <a:p>
            <a:r>
              <a:rPr lang="zh-CN" altLang="en-US" dirty="0" smtClean="0"/>
              <a:t>       height = h;</a:t>
            </a:r>
          </a:p>
          <a:p>
            <a:r>
              <a:rPr lang="zh-CN" altLang="en-US" dirty="0" smtClean="0"/>
              <a:t>    }</a:t>
            </a:r>
          </a:p>
          <a:p>
            <a:r>
              <a:rPr lang="zh-CN" altLang="en-US" dirty="0" smtClean="0"/>
              <a:t>    double getVolme() {</a:t>
            </a:r>
          </a:p>
          <a:p>
            <a:r>
              <a:rPr lang="zh-CN" altLang="en-US" dirty="0" smtClean="0"/>
              <a:t>       return bottom.getArea()*height/3.0;</a:t>
            </a:r>
          </a:p>
          <a:p>
            <a:r>
              <a:rPr lang="zh-CN" altLang="en-US" dirty="0" smtClean="0"/>
              <a:t>    }</a:t>
            </a:r>
          </a:p>
          <a:p>
            <a:r>
              <a:rPr lang="zh-CN" altLang="en-US" dirty="0" smtClean="0"/>
              <a:t>    double getBottomRadius() {</a:t>
            </a:r>
          </a:p>
          <a:p>
            <a:r>
              <a:rPr lang="zh-CN" altLang="en-US" dirty="0" smtClean="0"/>
              <a:t>       return bottom.getRadius();</a:t>
            </a:r>
          </a:p>
          <a:p>
            <a:r>
              <a:rPr lang="zh-CN" altLang="en-US" dirty="0" smtClean="0"/>
              <a:t>    }</a:t>
            </a:r>
          </a:p>
          <a:p>
            <a:r>
              <a:rPr lang="zh-CN" altLang="en-US" dirty="0" smtClean="0"/>
              <a:t>    public void setBottomRadius(double r){</a:t>
            </a:r>
          </a:p>
          <a:p>
            <a:r>
              <a:rPr lang="zh-CN" altLang="en-US" dirty="0" smtClean="0"/>
              <a:t>       bottom.setRadius(r);</a:t>
            </a:r>
          </a:p>
          <a:p>
            <a:r>
              <a:rPr lang="zh-CN" altLang="en-US" dirty="0" smtClean="0"/>
              <a:t>    } </a:t>
            </a:r>
          </a:p>
          <a:p>
            <a:r>
              <a:rPr lang="zh-CN" altLang="en-US" dirty="0" smtClean="0"/>
              <a:t>}</a:t>
            </a:r>
            <a:endParaRPr lang="zh-CN" altLang="en-US" dirty="0"/>
          </a:p>
        </p:txBody>
      </p:sp>
      <p:sp>
        <p:nvSpPr>
          <p:cNvPr id="4" name="矩形 3"/>
          <p:cNvSpPr/>
          <p:nvPr/>
        </p:nvSpPr>
        <p:spPr>
          <a:xfrm>
            <a:off x="323386" y="0"/>
            <a:ext cx="766557" cy="369332"/>
          </a:xfrm>
          <a:prstGeom prst="rect">
            <a:avLst/>
          </a:prstGeom>
        </p:spPr>
        <p:txBody>
          <a:bodyPr wrap="none">
            <a:spAutoFit/>
          </a:bodyPr>
          <a:lstStyle/>
          <a:p>
            <a:r>
              <a:rPr lang="zh-CN" altLang="en-US" b="1" dirty="0">
                <a:solidFill>
                  <a:srgbClr val="000000"/>
                </a:solidFill>
                <a:hlinkClick r:id="rId2"/>
              </a:rPr>
              <a:t>例子8</a:t>
            </a:r>
            <a:endParaRPr lang="zh-CN" altLang="en-US" dirty="0"/>
          </a:p>
        </p:txBody>
      </p:sp>
      <p:sp>
        <p:nvSpPr>
          <p:cNvPr id="5" name="矩形 4"/>
          <p:cNvSpPr/>
          <p:nvPr/>
        </p:nvSpPr>
        <p:spPr>
          <a:xfrm>
            <a:off x="792480" y="5027516"/>
            <a:ext cx="7010400" cy="1274195"/>
          </a:xfrm>
          <a:prstGeom prst="rect">
            <a:avLst/>
          </a:prstGeom>
        </p:spPr>
        <p:txBody>
          <a:bodyPr wrap="square">
            <a:spAutoFit/>
          </a:bodyPr>
          <a:lstStyle/>
          <a:p>
            <a:pPr algn="just" eaLnBrk="0" fontAlgn="base" hangingPunct="0">
              <a:lnSpc>
                <a:spcPct val="110000"/>
              </a:lnSpc>
              <a:spcBef>
                <a:spcPct val="0"/>
              </a:spcBef>
              <a:spcAft>
                <a:spcPct val="0"/>
              </a:spcAft>
            </a:pPr>
            <a:r>
              <a:rPr lang="zh-CN" altLang="en-US" sz="2400" dirty="0" smtClean="0">
                <a:solidFill>
                  <a:srgbClr val="000000"/>
                </a:solidFill>
              </a:rPr>
              <a:t>模拟圆锥用圆作为底，涉及的类如下。</a:t>
            </a:r>
          </a:p>
          <a:p>
            <a:pPr algn="just" eaLnBrk="0" fontAlgn="base" hangingPunct="0">
              <a:lnSpc>
                <a:spcPct val="110000"/>
              </a:lnSpc>
              <a:spcBef>
                <a:spcPct val="0"/>
              </a:spcBef>
              <a:spcAft>
                <a:spcPct val="0"/>
              </a:spcAft>
              <a:buFont typeface="Wingdings" panose="05000000000000000000" pitchFamily="2" charset="2"/>
              <a:buChar char=" "/>
            </a:pPr>
            <a:r>
              <a:rPr lang="en-US" altLang="zh-CN" sz="2400" dirty="0" smtClean="0">
                <a:solidFill>
                  <a:srgbClr val="000000"/>
                </a:solidFill>
              </a:rPr>
              <a:t>   Circle</a:t>
            </a:r>
            <a:r>
              <a:rPr lang="zh-CN" altLang="en-US" sz="2400" dirty="0" smtClean="0">
                <a:solidFill>
                  <a:srgbClr val="000000"/>
                </a:solidFill>
              </a:rPr>
              <a:t>类负责创建圆对象。</a:t>
            </a:r>
          </a:p>
          <a:p>
            <a:pPr fontAlgn="base">
              <a:spcBef>
                <a:spcPct val="0"/>
              </a:spcBef>
              <a:spcAft>
                <a:spcPct val="0"/>
              </a:spcAft>
            </a:pPr>
            <a:r>
              <a:rPr lang="en-US" altLang="zh-CN" sz="2400" dirty="0" smtClean="0">
                <a:solidFill>
                  <a:srgbClr val="000000"/>
                </a:solidFill>
                <a:latin typeface="宋体" panose="02010600030101010101" pitchFamily="2" charset="-122"/>
              </a:rPr>
              <a:t>   </a:t>
            </a:r>
            <a:r>
              <a:rPr lang="en-US" altLang="zh-CN" sz="2400" dirty="0" smtClean="0">
                <a:solidFill>
                  <a:srgbClr val="000000"/>
                </a:solidFill>
              </a:rPr>
              <a:t>Circular</a:t>
            </a:r>
            <a:r>
              <a:rPr lang="zh-CN" altLang="en-US" sz="2400" dirty="0" smtClean="0">
                <a:solidFill>
                  <a:srgbClr val="000000"/>
                </a:solidFill>
                <a:latin typeface="宋体" panose="02010600030101010101" pitchFamily="2" charset="-122"/>
              </a:rPr>
              <a:t>类负责创建圆锥对象，</a:t>
            </a:r>
            <a:endParaRPr lang="zh-CN" altLang="en-US" sz="2400" dirty="0"/>
          </a:p>
        </p:txBody>
      </p:sp>
    </p:spTree>
    <p:extLst>
      <p:ext uri="{BB962C8B-B14F-4D97-AF65-F5344CB8AC3E}">
        <p14:creationId xmlns:p14="http://schemas.microsoft.com/office/powerpoint/2010/main" val="2507561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8831766" cy="6740307"/>
          </a:xfrm>
          <a:prstGeom prst="rect">
            <a:avLst/>
          </a:prstGeom>
        </p:spPr>
        <p:txBody>
          <a:bodyPr wrap="square">
            <a:spAutoFit/>
          </a:bodyPr>
          <a:lstStyle/>
          <a:p>
            <a:r>
              <a:rPr lang="zh-CN" altLang="en-US" dirty="0" smtClean="0"/>
              <a:t>public class Example4_8 {</a:t>
            </a:r>
          </a:p>
          <a:p>
            <a:r>
              <a:rPr lang="zh-CN" altLang="en-US" dirty="0" smtClean="0"/>
              <a:t>   public static void main(String args[]) {</a:t>
            </a:r>
          </a:p>
          <a:p>
            <a:r>
              <a:rPr lang="zh-CN" altLang="en-US" dirty="0" smtClean="0"/>
              <a:t>       Circle circle = new Circle(10);            //【代码1】</a:t>
            </a:r>
          </a:p>
          <a:p>
            <a:r>
              <a:rPr lang="zh-CN" altLang="en-US" dirty="0" smtClean="0"/>
              <a:t>       System.out.println("main方法中circle的引用:"+circle); </a:t>
            </a:r>
          </a:p>
          <a:p>
            <a:r>
              <a:rPr lang="zh-CN" altLang="en-US" dirty="0" smtClean="0"/>
              <a:t>       System.out.println("main方法中circle的半径"+circle.getRadius()); </a:t>
            </a:r>
          </a:p>
          <a:p>
            <a:r>
              <a:rPr lang="zh-CN" altLang="en-US" dirty="0" smtClean="0"/>
              <a:t>       Circular circular = new Circular(circle,20);         //【代码2】</a:t>
            </a:r>
          </a:p>
          <a:p>
            <a:r>
              <a:rPr lang="zh-CN" altLang="en-US" dirty="0" smtClean="0"/>
              <a:t>       System.out.println("circular圆锥的bottom的引用:"+circular.bottom); </a:t>
            </a:r>
          </a:p>
          <a:p>
            <a:r>
              <a:rPr lang="zh-CN" altLang="en-US" dirty="0" smtClean="0"/>
              <a:t>       System.out.println("圆锥的bottom的半径:"+circular.getBottomRadius()); </a:t>
            </a:r>
          </a:p>
          <a:p>
            <a:r>
              <a:rPr lang="zh-CN" altLang="en-US" dirty="0" smtClean="0"/>
              <a:t>       System.out.println("圆锥的体积:"+circular.getVolme());</a:t>
            </a:r>
          </a:p>
          <a:p>
            <a:r>
              <a:rPr lang="zh-CN" altLang="en-US" dirty="0" smtClean="0"/>
              <a:t>       double r = 8888;</a:t>
            </a:r>
          </a:p>
          <a:p>
            <a:r>
              <a:rPr lang="zh-CN" altLang="en-US" dirty="0" smtClean="0"/>
              <a:t>       System.out.println("圆锥更改底圆bottom的半径:"+r);</a:t>
            </a:r>
          </a:p>
          <a:p>
            <a:r>
              <a:rPr lang="zh-CN" altLang="en-US" dirty="0" smtClean="0"/>
              <a:t>       circular.setBottomRadius(r);           //【代码3】   </a:t>
            </a:r>
          </a:p>
          <a:p>
            <a:r>
              <a:rPr lang="zh-CN" altLang="en-US" dirty="0" smtClean="0"/>
              <a:t>       System.out.println("圆锥的bottom的半径:"+circular.getBottomRadius()); </a:t>
            </a:r>
          </a:p>
          <a:p>
            <a:r>
              <a:rPr lang="zh-CN" altLang="en-US" dirty="0" smtClean="0"/>
              <a:t>       System.out.println("圆锥的体积:"+circular.getVolme()); </a:t>
            </a:r>
          </a:p>
          <a:p>
            <a:r>
              <a:rPr lang="zh-CN" altLang="en-US" dirty="0" smtClean="0"/>
              <a:t>       System.out.println("main方法中circle的半径:"+circle.getRadius()); </a:t>
            </a:r>
          </a:p>
          <a:p>
            <a:r>
              <a:rPr lang="zh-CN" altLang="en-US" dirty="0" smtClean="0"/>
              <a:t>       System.out.println("main方法中circle的引用将发生变化");</a:t>
            </a:r>
          </a:p>
          <a:p>
            <a:r>
              <a:rPr lang="zh-CN" altLang="en-US" dirty="0" smtClean="0"/>
              <a:t>       circle = new Circle(1000); //重新创建circle 【代码4】</a:t>
            </a:r>
          </a:p>
          <a:p>
            <a:r>
              <a:rPr lang="zh-CN" altLang="en-US" dirty="0" smtClean="0"/>
              <a:t>       System.out.println("现在main方法中circle的引用:"+circle); </a:t>
            </a:r>
          </a:p>
          <a:p>
            <a:r>
              <a:rPr lang="zh-CN" altLang="en-US" dirty="0" smtClean="0"/>
              <a:t>       System.out.println("main方法中circle的半径:"+circle.getRadius()); </a:t>
            </a:r>
          </a:p>
          <a:p>
            <a:r>
              <a:rPr lang="zh-CN" altLang="en-US" dirty="0" smtClean="0"/>
              <a:t>       System.out.println("但是不影响circular圆锥的bottom的引用");</a:t>
            </a:r>
          </a:p>
          <a:p>
            <a:r>
              <a:rPr lang="zh-CN" altLang="en-US" dirty="0" smtClean="0"/>
              <a:t>       System.out.println("circular圆锥的bottom的引用:"+circular.bottom); </a:t>
            </a:r>
          </a:p>
          <a:p>
            <a:r>
              <a:rPr lang="zh-CN" altLang="en-US" dirty="0" smtClean="0"/>
              <a:t>       System.out.println("圆锥的bottom的半径:"+circular.getBottomRadius()); </a:t>
            </a:r>
          </a:p>
          <a:p>
            <a:r>
              <a:rPr lang="zh-CN" altLang="en-US" dirty="0" smtClean="0"/>
              <a:t>    }</a:t>
            </a:r>
          </a:p>
          <a:p>
            <a:r>
              <a:rPr lang="zh-CN" altLang="en-US" dirty="0" smtClean="0"/>
              <a:t>}</a:t>
            </a:r>
            <a:endParaRPr lang="zh-CN" altLang="en-US" dirty="0"/>
          </a:p>
        </p:txBody>
      </p:sp>
    </p:spTree>
    <p:extLst>
      <p:ext uri="{BB962C8B-B14F-4D97-AF65-F5344CB8AC3E}">
        <p14:creationId xmlns:p14="http://schemas.microsoft.com/office/powerpoint/2010/main" val="4118037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7" name="页脚占位符 4"/>
          <p:cNvSpPr>
            <a:spLocks noGrp="1"/>
          </p:cNvSpPr>
          <p:nvPr>
            <p:ph type="ftr" sz="quarter" idx="11"/>
          </p:nvPr>
        </p:nvSpPr>
        <p:spPr/>
        <p:txBody>
          <a:bodyPr/>
          <a:lstStyle/>
          <a:p>
            <a:r>
              <a:rPr lang="zh-CN" altLang="en-US">
                <a:solidFill>
                  <a:srgbClr val="000000"/>
                </a:solidFill>
              </a:rPr>
              <a:t>第 </a:t>
            </a:r>
            <a:fld id="{ED258FB0-8F14-4FF7-8000-965130697952}" type="slidenum">
              <a:rPr lang="zh-CN" altLang="en-US">
                <a:solidFill>
                  <a:srgbClr val="000000"/>
                </a:solidFill>
              </a:rPr>
              <a:pPr/>
              <a:t>12</a:t>
            </a:fld>
            <a:r>
              <a:rPr lang="zh-CN" altLang="en-US">
                <a:solidFill>
                  <a:srgbClr val="000000"/>
                </a:solidFill>
              </a:rPr>
              <a:t>  页</a:t>
            </a:r>
            <a:endParaRPr lang="en-US" altLang="zh-CN">
              <a:solidFill>
                <a:srgbClr val="000000"/>
              </a:solidFill>
            </a:endParaRPr>
          </a:p>
        </p:txBody>
      </p:sp>
      <p:sp>
        <p:nvSpPr>
          <p:cNvPr id="112642" name="Rectangle 2"/>
          <p:cNvSpPr>
            <a:spLocks noChangeArrowheads="1"/>
          </p:cNvSpPr>
          <p:nvPr/>
        </p:nvSpPr>
        <p:spPr bwMode="auto">
          <a:xfrm>
            <a:off x="369093" y="121618"/>
            <a:ext cx="8618789"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179388">
              <a:tabLst>
                <a:tab pos="455613" algn="l"/>
              </a:tabLst>
              <a:defRPr kumimoji="1" sz="2400">
                <a:solidFill>
                  <a:schemeClr val="tx1"/>
                </a:solidFill>
                <a:latin typeface="Times New Roman" panose="02020603050405020304" pitchFamily="18" charset="0"/>
                <a:ea typeface="宋体" panose="02010600030101010101" pitchFamily="2" charset="-122"/>
              </a:defRPr>
            </a:lvl1pPr>
            <a:lvl2pPr>
              <a:tabLst>
                <a:tab pos="455613" algn="l"/>
              </a:tabLst>
              <a:defRPr kumimoji="1" sz="2400">
                <a:solidFill>
                  <a:schemeClr val="tx1"/>
                </a:solidFill>
                <a:latin typeface="Times New Roman" panose="02020603050405020304" pitchFamily="18" charset="0"/>
                <a:ea typeface="宋体" panose="02010600030101010101" pitchFamily="2" charset="-122"/>
              </a:defRPr>
            </a:lvl2pPr>
            <a:lvl3pPr>
              <a:tabLst>
                <a:tab pos="455613" algn="l"/>
              </a:tabLst>
              <a:defRPr kumimoji="1" sz="2400">
                <a:solidFill>
                  <a:schemeClr val="tx1"/>
                </a:solidFill>
                <a:latin typeface="Times New Roman" panose="02020603050405020304" pitchFamily="18" charset="0"/>
                <a:ea typeface="宋体" panose="02010600030101010101" pitchFamily="2" charset="-122"/>
              </a:defRPr>
            </a:lvl3pPr>
            <a:lvl4pPr>
              <a:tabLst>
                <a:tab pos="455613" algn="l"/>
              </a:tabLst>
              <a:defRPr kumimoji="1" sz="2400">
                <a:solidFill>
                  <a:schemeClr val="tx1"/>
                </a:solidFill>
                <a:latin typeface="Times New Roman" panose="02020603050405020304" pitchFamily="18" charset="0"/>
                <a:ea typeface="宋体" panose="02010600030101010101" pitchFamily="2" charset="-122"/>
              </a:defRPr>
            </a:lvl4pPr>
            <a:lvl5pPr>
              <a:tabLst>
                <a:tab pos="455613"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9pPr>
          </a:lstStyle>
          <a:p>
            <a:pPr algn="just" eaLnBrk="0" fontAlgn="base" hangingPunct="0">
              <a:lnSpc>
                <a:spcPct val="110000"/>
              </a:lnSpc>
              <a:spcBef>
                <a:spcPct val="0"/>
              </a:spcBef>
              <a:spcAft>
                <a:spcPct val="0"/>
              </a:spcAft>
            </a:pPr>
            <a:r>
              <a:rPr lang="zh-CN" altLang="en-US" dirty="0">
                <a:solidFill>
                  <a:srgbClr val="000000"/>
                </a:solidFill>
              </a:rPr>
              <a:t>        </a:t>
            </a:r>
            <a:r>
              <a:rPr lang="zh-CN" altLang="en-US" b="1" dirty="0">
                <a:solidFill>
                  <a:srgbClr val="000000"/>
                </a:solidFill>
                <a:hlinkClick r:id="rId3"/>
              </a:rPr>
              <a:t>例子8</a:t>
            </a:r>
            <a:r>
              <a:rPr lang="zh-CN" altLang="en-US" dirty="0">
                <a:solidFill>
                  <a:srgbClr val="000000"/>
                </a:solidFill>
              </a:rPr>
              <a:t>中（运行效果如图</a:t>
            </a:r>
            <a:r>
              <a:rPr lang="zh-CN" altLang="en-US" dirty="0" smtClean="0">
                <a:solidFill>
                  <a:srgbClr val="000000"/>
                </a:solidFill>
              </a:rPr>
              <a:t>4.15）</a:t>
            </a:r>
            <a:endParaRPr lang="en-US" altLang="zh-CN" dirty="0" smtClean="0">
              <a:solidFill>
                <a:srgbClr val="000000"/>
              </a:solidFill>
            </a:endParaRPr>
          </a:p>
          <a:p>
            <a:pPr algn="just" eaLnBrk="0" fontAlgn="base" hangingPunct="0">
              <a:lnSpc>
                <a:spcPct val="110000"/>
              </a:lnSpc>
              <a:spcBef>
                <a:spcPct val="0"/>
              </a:spcBef>
              <a:spcAft>
                <a:spcPct val="0"/>
              </a:spcAft>
            </a:pPr>
            <a:r>
              <a:rPr lang="en-US" altLang="zh-CN" dirty="0" smtClean="0">
                <a:solidFill>
                  <a:srgbClr val="000000"/>
                </a:solidFill>
                <a:latin typeface="宋体" panose="02010600030101010101" pitchFamily="2" charset="-122"/>
              </a:rPr>
              <a:t>Circular</a:t>
            </a:r>
            <a:r>
              <a:rPr lang="zh-CN" altLang="en-US" dirty="0">
                <a:solidFill>
                  <a:srgbClr val="000000"/>
                </a:solidFill>
                <a:latin typeface="宋体" panose="02010600030101010101" pitchFamily="2" charset="-122"/>
              </a:rPr>
              <a:t>类创建圆锥对象时，需要将 </a:t>
            </a:r>
          </a:p>
          <a:p>
            <a:pPr fontAlgn="base">
              <a:spcBef>
                <a:spcPct val="0"/>
              </a:spcBef>
              <a:spcAft>
                <a:spcPct val="0"/>
              </a:spcAft>
            </a:pPr>
            <a:r>
              <a:rPr lang="zh-CN" altLang="en-US" dirty="0">
                <a:solidFill>
                  <a:srgbClr val="000000"/>
                </a:solidFill>
                <a:latin typeface="宋体" panose="02010600030101010101" pitchFamily="2" charset="-122"/>
              </a:rPr>
              <a:t>   </a:t>
            </a:r>
            <a:r>
              <a:rPr lang="en-US" altLang="zh-CN" dirty="0">
                <a:solidFill>
                  <a:srgbClr val="000000"/>
                </a:solidFill>
                <a:latin typeface="宋体" panose="02010600030101010101" pitchFamily="2" charset="-122"/>
              </a:rPr>
              <a:t>Circle</a:t>
            </a:r>
            <a:r>
              <a:rPr lang="zh-CN" altLang="en-US" dirty="0">
                <a:solidFill>
                  <a:srgbClr val="000000"/>
                </a:solidFill>
                <a:latin typeface="宋体" panose="02010600030101010101" pitchFamily="2" charset="-122"/>
              </a:rPr>
              <a:t>类的实例</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fontAlgn="base">
              <a:spcBef>
                <a:spcPct val="0"/>
              </a:spcBef>
              <a:spcAft>
                <a:spcPct val="0"/>
              </a:spcAft>
            </a:pPr>
            <a:r>
              <a:rPr lang="zh-CN" altLang="en-US" dirty="0" smtClean="0">
                <a:solidFill>
                  <a:srgbClr val="000000"/>
                </a:solidFill>
                <a:latin typeface="宋体" panose="02010600030101010101" pitchFamily="2" charset="-122"/>
              </a:rPr>
              <a:t>即</a:t>
            </a:r>
            <a:r>
              <a:rPr lang="zh-CN" altLang="en-US" dirty="0">
                <a:solidFill>
                  <a:srgbClr val="000000"/>
                </a:solidFill>
              </a:rPr>
              <a:t>“</a:t>
            </a:r>
            <a:r>
              <a:rPr lang="zh-CN" altLang="en-US" b="1" dirty="0">
                <a:solidFill>
                  <a:srgbClr val="0000FF"/>
                </a:solidFill>
                <a:latin typeface="宋体" panose="02010600030101010101" pitchFamily="2" charset="-122"/>
              </a:rPr>
              <a:t>圆</a:t>
            </a:r>
            <a:r>
              <a:rPr lang="zh-CN" altLang="en-US" b="1" dirty="0">
                <a:solidFill>
                  <a:srgbClr val="0000FF"/>
                </a:solidFill>
              </a:rPr>
              <a:t>”</a:t>
            </a:r>
            <a:r>
              <a:rPr lang="zh-CN" altLang="en-US" b="1" dirty="0">
                <a:solidFill>
                  <a:srgbClr val="0000FF"/>
                </a:solidFill>
                <a:latin typeface="宋体" panose="02010600030101010101" pitchFamily="2" charset="-122"/>
              </a:rPr>
              <a:t>对象的引</a:t>
            </a:r>
            <a:r>
              <a:rPr lang="zh-CN" altLang="en-US" b="1" dirty="0" smtClean="0">
                <a:solidFill>
                  <a:srgbClr val="0000FF"/>
                </a:solidFill>
                <a:latin typeface="宋体" panose="02010600030101010101" pitchFamily="2" charset="-122"/>
              </a:rPr>
              <a:t>用  </a:t>
            </a:r>
            <a:r>
              <a:rPr lang="zh-CN" altLang="en-US" dirty="0" smtClean="0">
                <a:solidFill>
                  <a:srgbClr val="000000"/>
                </a:solidFill>
                <a:latin typeface="宋体" panose="02010600030101010101" pitchFamily="2" charset="-122"/>
              </a:rPr>
              <a:t>传递</a:t>
            </a:r>
            <a:r>
              <a:rPr lang="zh-CN" altLang="en-US" dirty="0" smtClean="0">
                <a:latin typeface="宋体" panose="02010600030101010101" pitchFamily="2" charset="-122"/>
              </a:rPr>
              <a:t>给</a:t>
            </a:r>
            <a:endParaRPr lang="en-US" altLang="zh-CN" dirty="0" smtClean="0">
              <a:latin typeface="宋体" panose="02010600030101010101" pitchFamily="2" charset="-122"/>
            </a:endParaRPr>
          </a:p>
          <a:p>
            <a:pPr fontAlgn="base">
              <a:spcBef>
                <a:spcPct val="0"/>
              </a:spcBef>
              <a:spcAft>
                <a:spcPct val="0"/>
              </a:spcAft>
            </a:pPr>
            <a:r>
              <a:rPr lang="zh-CN" altLang="en-US" b="1" dirty="0" smtClean="0">
                <a:solidFill>
                  <a:srgbClr val="0000FF"/>
                </a:solidFill>
                <a:latin typeface="宋体" panose="02010600030101010101" pitchFamily="2" charset="-122"/>
              </a:rPr>
              <a:t>圆</a:t>
            </a:r>
            <a:r>
              <a:rPr lang="zh-CN" altLang="en-US" b="1" dirty="0">
                <a:solidFill>
                  <a:srgbClr val="0000FF"/>
                </a:solidFill>
                <a:latin typeface="宋体" panose="02010600030101010101" pitchFamily="2" charset="-122"/>
              </a:rPr>
              <a:t>锥对象的</a:t>
            </a:r>
            <a:r>
              <a:rPr lang="en-US" altLang="zh-CN" b="1" dirty="0">
                <a:solidFill>
                  <a:srgbClr val="0000FF"/>
                </a:solidFill>
                <a:latin typeface="宋体" panose="02010600030101010101" pitchFamily="2" charset="-122"/>
              </a:rPr>
              <a:t>Circle</a:t>
            </a:r>
            <a:r>
              <a:rPr lang="zh-CN" altLang="en-US" b="1" dirty="0">
                <a:solidFill>
                  <a:srgbClr val="0000FF"/>
                </a:solidFill>
                <a:latin typeface="宋体" panose="02010600030101010101" pitchFamily="2" charset="-122"/>
              </a:rPr>
              <a:t>类型的成员变量</a:t>
            </a:r>
            <a:r>
              <a:rPr lang="zh-CN" altLang="en-US" dirty="0">
                <a:solidFill>
                  <a:srgbClr val="000000"/>
                </a:solidFill>
                <a:latin typeface="宋体" panose="02010600030101010101" pitchFamily="2" charset="-122"/>
              </a:rPr>
              <a:t> </a:t>
            </a:r>
          </a:p>
          <a:p>
            <a:pPr algn="just" eaLnBrk="0" fontAlgn="base" hangingPunct="0">
              <a:lnSpc>
                <a:spcPct val="110000"/>
              </a:lnSpc>
              <a:spcBef>
                <a:spcPct val="0"/>
              </a:spcBef>
              <a:spcAft>
                <a:spcPct val="0"/>
              </a:spcAft>
              <a:buFont typeface="Wingdings" panose="05000000000000000000" pitchFamily="2" charset="2"/>
              <a:buChar char=" "/>
            </a:pPr>
            <a:endParaRPr lang="zh-CN" altLang="en-US" dirty="0">
              <a:solidFill>
                <a:srgbClr val="000000"/>
              </a:solidFill>
            </a:endParaRPr>
          </a:p>
        </p:txBody>
      </p:sp>
      <p:sp>
        <p:nvSpPr>
          <p:cNvPr id="112643" name="Rectangle 3"/>
          <p:cNvSpPr>
            <a:spLocks noChangeArrowheads="1"/>
          </p:cNvSpPr>
          <p:nvPr/>
        </p:nvSpPr>
        <p:spPr bwMode="auto">
          <a:xfrm>
            <a:off x="1657350" y="2743201"/>
            <a:ext cx="5715000" cy="2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en-US" altLang="zh-CN" sz="825" b="1">
              <a:solidFill>
                <a:srgbClr val="000000"/>
              </a:solidFill>
              <a:latin typeface="宋体" panose="02010600030101010101" pitchFamily="2" charset="-122"/>
            </a:endParaRPr>
          </a:p>
        </p:txBody>
      </p:sp>
      <p:sp>
        <p:nvSpPr>
          <p:cNvPr id="112647" name="Rectangle 7"/>
          <p:cNvSpPr>
            <a:spLocks noChangeArrowheads="1"/>
          </p:cNvSpPr>
          <p:nvPr/>
        </p:nvSpPr>
        <p:spPr bwMode="auto">
          <a:xfrm>
            <a:off x="754380" y="2403397"/>
            <a:ext cx="50863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1500" b="1" dirty="0">
                <a:solidFill>
                  <a:srgbClr val="000000"/>
                </a:solidFill>
                <a:ea typeface="隶书" panose="02010509060101010101" pitchFamily="49" charset="-122"/>
                <a:hlinkClick r:id="rId4"/>
              </a:rPr>
              <a:t>Circle.java</a:t>
            </a:r>
            <a:r>
              <a:rPr kumimoji="1" lang="en-US" altLang="zh-CN" sz="1500" b="1" dirty="0">
                <a:solidFill>
                  <a:srgbClr val="000000"/>
                </a:solidFill>
                <a:hlinkClick r:id="rId4"/>
              </a:rPr>
              <a:t>  </a:t>
            </a:r>
            <a:r>
              <a:rPr kumimoji="1" lang="en-US" altLang="zh-CN" sz="1500" b="1" dirty="0">
                <a:solidFill>
                  <a:srgbClr val="000000"/>
                </a:solidFill>
              </a:rPr>
              <a:t>, </a:t>
            </a:r>
            <a:r>
              <a:rPr kumimoji="1" lang="en-US" altLang="zh-CN" sz="1500" b="1" dirty="0">
                <a:solidFill>
                  <a:srgbClr val="000000"/>
                </a:solidFill>
                <a:ea typeface="隶书" panose="02010509060101010101" pitchFamily="49" charset="-122"/>
                <a:hlinkClick r:id="rId5"/>
              </a:rPr>
              <a:t>Circular.java</a:t>
            </a:r>
            <a:r>
              <a:rPr kumimoji="1" lang="en-US" altLang="zh-CN" sz="1500" b="1" dirty="0">
                <a:solidFill>
                  <a:srgbClr val="000000"/>
                </a:solidFill>
                <a:hlinkClick r:id="rId5"/>
              </a:rPr>
              <a:t> </a:t>
            </a:r>
            <a:r>
              <a:rPr kumimoji="1" lang="en-US" altLang="zh-CN" sz="1500" b="1" dirty="0">
                <a:solidFill>
                  <a:srgbClr val="000000"/>
                </a:solidFill>
              </a:rPr>
              <a:t>, </a:t>
            </a:r>
            <a:r>
              <a:rPr kumimoji="1" lang="en-US" altLang="zh-CN" sz="1500" b="1" dirty="0">
                <a:solidFill>
                  <a:srgbClr val="000000"/>
                </a:solidFill>
                <a:ea typeface="隶书" panose="02010509060101010101" pitchFamily="49" charset="-122"/>
                <a:hlinkClick r:id="rId3"/>
              </a:rPr>
              <a:t>Example4_8.java</a:t>
            </a:r>
            <a:r>
              <a:rPr kumimoji="1" lang="en-US" altLang="zh-CN" sz="1500" b="1" dirty="0">
                <a:solidFill>
                  <a:srgbClr val="000000"/>
                </a:solidFill>
                <a:hlinkClick r:id="rId3"/>
              </a:rPr>
              <a:t> </a:t>
            </a:r>
            <a:endParaRPr kumimoji="1" lang="en-US" altLang="zh-CN" sz="1500" b="1" dirty="0">
              <a:solidFill>
                <a:srgbClr val="000000"/>
              </a:solidFill>
            </a:endParaRPr>
          </a:p>
        </p:txBody>
      </p:sp>
      <p:graphicFrame>
        <p:nvGraphicFramePr>
          <p:cNvPr id="112648" name="Object 8"/>
          <p:cNvGraphicFramePr>
            <a:graphicFrameLocks noChangeAspect="1"/>
          </p:cNvGraphicFramePr>
          <p:nvPr>
            <p:extLst>
              <p:ext uri="{D42A27DB-BD31-4B8C-83A1-F6EECF244321}">
                <p14:modId xmlns:p14="http://schemas.microsoft.com/office/powerpoint/2010/main" val="2635960596"/>
              </p:ext>
            </p:extLst>
          </p:nvPr>
        </p:nvGraphicFramePr>
        <p:xfrm>
          <a:off x="1644968" y="2853267"/>
          <a:ext cx="6142672" cy="3863714"/>
        </p:xfrm>
        <a:graphic>
          <a:graphicData uri="http://schemas.openxmlformats.org/presentationml/2006/ole">
            <mc:AlternateContent xmlns:mc="http://schemas.openxmlformats.org/markup-compatibility/2006">
              <mc:Choice xmlns:v="urn:schemas-microsoft-com:vml" Requires="v">
                <p:oleObj spid="_x0000_s3108" name="位图图像" r:id="rId6" imgW="3000000" imgH="2152951" progId="PBrush">
                  <p:embed/>
                </p:oleObj>
              </mc:Choice>
              <mc:Fallback>
                <p:oleObj name="位图图像" r:id="rId6" imgW="3000000" imgH="2152951" progId="PBrush">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4968" y="2853267"/>
                        <a:ext cx="6142672" cy="3863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700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34176"/>
            <a:ext cx="7886700" cy="5942787"/>
          </a:xfrm>
        </p:spPr>
        <p:txBody>
          <a:bodyPr/>
          <a:lstStyle/>
          <a:p>
            <a:r>
              <a:rPr lang="zh-CN" altLang="en-US" dirty="0" smtClean="0"/>
              <a:t>执行代码</a:t>
            </a:r>
            <a:r>
              <a:rPr lang="en-US" altLang="zh-CN" dirty="0" smtClean="0"/>
              <a:t>1</a:t>
            </a:r>
            <a:r>
              <a:rPr lang="zh-CN" altLang="en-US" dirty="0" smtClean="0"/>
              <a:t>后内存中的对象模型</a:t>
            </a:r>
            <a:r>
              <a:rPr lang="en-US" altLang="zh-CN" dirty="0" smtClean="0"/>
              <a:t>:</a:t>
            </a:r>
          </a:p>
          <a:p>
            <a:pPr>
              <a:buFont typeface="Wingdings" pitchFamily="2" charset="2"/>
              <a:buChar char="Ø"/>
            </a:pPr>
            <a:r>
              <a:rPr lang="zh-CN" altLang="en-US" dirty="0"/>
              <a:t> Circle circle = new Circle(10);            //</a:t>
            </a:r>
            <a:r>
              <a:rPr lang="zh-CN" altLang="en-US" dirty="0" smtClean="0"/>
              <a:t>【代码1】</a:t>
            </a:r>
            <a:endParaRPr lang="en-US" altLang="zh-CN" dirty="0" smtClean="0"/>
          </a:p>
          <a:p>
            <a:pPr>
              <a:buFont typeface="Wingdings" pitchFamily="2" charset="2"/>
              <a:buChar char="Ø"/>
            </a:pPr>
            <a:r>
              <a:rPr lang="zh-CN" altLang="en-US" dirty="0"/>
              <a:t>内存</a:t>
            </a:r>
            <a:r>
              <a:rPr lang="zh-CN" altLang="en-US" dirty="0" smtClean="0"/>
              <a:t>中诞生了一个</a:t>
            </a:r>
            <a:r>
              <a:rPr lang="en-US" altLang="zh-CN" dirty="0" smtClean="0"/>
              <a:t>circle</a:t>
            </a:r>
            <a:r>
              <a:rPr lang="zh-CN" altLang="en-US" dirty="0" smtClean="0"/>
              <a:t>对象</a:t>
            </a:r>
            <a:r>
              <a:rPr lang="en-US" altLang="zh-CN" dirty="0" smtClean="0"/>
              <a:t>(</a:t>
            </a:r>
            <a:r>
              <a:rPr lang="zh-CN" altLang="en-US" dirty="0" smtClean="0"/>
              <a:t>圆</a:t>
            </a:r>
            <a:r>
              <a:rPr lang="en-US" altLang="zh-CN" dirty="0" smtClean="0"/>
              <a:t>)</a:t>
            </a:r>
            <a:r>
              <a:rPr lang="zh-CN" altLang="en-US" dirty="0" smtClean="0"/>
              <a:t>，</a:t>
            </a:r>
            <a:r>
              <a:rPr lang="en-US" altLang="zh-CN" dirty="0" smtClean="0"/>
              <a:t>circle</a:t>
            </a:r>
            <a:r>
              <a:rPr lang="zh-CN" altLang="en-US" dirty="0" smtClean="0"/>
              <a:t>的</a:t>
            </a:r>
            <a:r>
              <a:rPr lang="en-US" altLang="zh-CN" dirty="0" smtClean="0"/>
              <a:t>radius(</a:t>
            </a:r>
            <a:r>
              <a:rPr lang="zh-CN" altLang="en-US" dirty="0" smtClean="0"/>
              <a:t>半径</a:t>
            </a:r>
            <a:r>
              <a:rPr lang="en-US" altLang="zh-CN" dirty="0" smtClean="0"/>
              <a:t>)</a:t>
            </a:r>
            <a:r>
              <a:rPr lang="zh-CN" altLang="en-US" dirty="0" smtClean="0"/>
              <a:t>是</a:t>
            </a:r>
            <a:r>
              <a:rPr lang="en-US" altLang="zh-CN" dirty="0" smtClean="0"/>
              <a:t>10</a:t>
            </a:r>
          </a:p>
          <a:p>
            <a:r>
              <a:rPr lang="zh-CN" altLang="en-US" dirty="0" smtClean="0"/>
              <a:t>执行代码</a:t>
            </a:r>
            <a:r>
              <a:rPr lang="en-US" altLang="zh-CN" dirty="0" smtClean="0"/>
              <a:t>2</a:t>
            </a:r>
            <a:r>
              <a:rPr lang="zh-CN" altLang="en-US" dirty="0" smtClean="0"/>
              <a:t>后内存中的对象模型</a:t>
            </a:r>
            <a:r>
              <a:rPr lang="en-US" altLang="zh-CN" dirty="0" smtClean="0"/>
              <a:t>:</a:t>
            </a:r>
          </a:p>
          <a:p>
            <a:pPr>
              <a:buFont typeface="Wingdings" pitchFamily="2" charset="2"/>
              <a:buChar char="Ø"/>
            </a:pPr>
            <a:r>
              <a:rPr lang="zh-CN" altLang="en-US" dirty="0"/>
              <a:t> Circular circular = new Circular(circle,20);         //</a:t>
            </a:r>
            <a:r>
              <a:rPr lang="zh-CN" altLang="en-US" dirty="0" smtClean="0"/>
              <a:t>【代码2】</a:t>
            </a:r>
            <a:endParaRPr lang="en-US" altLang="zh-CN" dirty="0" smtClean="0"/>
          </a:p>
          <a:p>
            <a:pPr>
              <a:buFont typeface="Wingdings" pitchFamily="2" charset="2"/>
              <a:buChar char="Ø"/>
            </a:pPr>
            <a:r>
              <a:rPr lang="zh-CN" altLang="en-US" dirty="0"/>
              <a:t>内存</a:t>
            </a:r>
            <a:r>
              <a:rPr lang="zh-CN" altLang="en-US" dirty="0" smtClean="0"/>
              <a:t>中又诞生了一个</a:t>
            </a:r>
            <a:r>
              <a:rPr lang="en-US" altLang="zh-CN" dirty="0" smtClean="0"/>
              <a:t>circular</a:t>
            </a:r>
            <a:r>
              <a:rPr lang="zh-CN" altLang="en-US" dirty="0" smtClean="0"/>
              <a:t>对象</a:t>
            </a:r>
            <a:r>
              <a:rPr lang="en-US" altLang="zh-CN" dirty="0" smtClean="0"/>
              <a:t>(</a:t>
            </a:r>
            <a:r>
              <a:rPr lang="zh-CN" altLang="en-US" dirty="0" smtClean="0"/>
              <a:t>圆锥</a:t>
            </a:r>
            <a:r>
              <a:rPr lang="en-US" altLang="zh-CN" dirty="0" smtClean="0"/>
              <a:t>)</a:t>
            </a:r>
            <a:r>
              <a:rPr lang="zh-CN" altLang="en-US" dirty="0" smtClean="0"/>
              <a:t>。</a:t>
            </a:r>
            <a:endParaRPr lang="en-US" altLang="zh-CN" dirty="0" smtClean="0"/>
          </a:p>
          <a:p>
            <a:pPr>
              <a:buFont typeface="Wingdings" pitchFamily="2" charset="2"/>
              <a:buChar char="Ø"/>
            </a:pPr>
            <a:r>
              <a:rPr lang="zh-CN" altLang="en-US" dirty="0" smtClean="0"/>
              <a:t>执行代码</a:t>
            </a:r>
            <a:r>
              <a:rPr lang="en-US" altLang="zh-CN" dirty="0" smtClean="0"/>
              <a:t>2</a:t>
            </a:r>
            <a:r>
              <a:rPr lang="zh-CN" altLang="en-US" dirty="0" smtClean="0"/>
              <a:t>将</a:t>
            </a:r>
            <a:r>
              <a:rPr lang="en-US" altLang="zh-CN" dirty="0" smtClean="0"/>
              <a:t>circle</a:t>
            </a:r>
            <a:r>
              <a:rPr lang="zh-CN" altLang="en-US" dirty="0" smtClean="0"/>
              <a:t>对象的引用以传值的方式传递给</a:t>
            </a:r>
            <a:r>
              <a:rPr lang="en-US" altLang="zh-CN" dirty="0" smtClean="0"/>
              <a:t>circular</a:t>
            </a:r>
            <a:r>
              <a:rPr lang="zh-CN" altLang="en-US" dirty="0" smtClean="0"/>
              <a:t>对象的</a:t>
            </a:r>
            <a:r>
              <a:rPr lang="en-US" altLang="zh-CN" dirty="0" smtClean="0"/>
              <a:t>bottom(</a:t>
            </a:r>
            <a:r>
              <a:rPr lang="zh-CN" altLang="en-US" dirty="0" smtClean="0"/>
              <a:t>底</a:t>
            </a:r>
            <a:r>
              <a:rPr lang="en-US" altLang="zh-CN" dirty="0" smtClean="0"/>
              <a:t>)</a:t>
            </a:r>
            <a:r>
              <a:rPr lang="zh-CN" altLang="en-US" dirty="0" smtClean="0"/>
              <a:t>，</a:t>
            </a:r>
            <a:endParaRPr lang="en-US" altLang="zh-CN" dirty="0" smtClean="0"/>
          </a:p>
          <a:p>
            <a:pPr>
              <a:buFont typeface="Wingdings" pitchFamily="2" charset="2"/>
              <a:buChar char="Ø"/>
            </a:pPr>
            <a:r>
              <a:rPr lang="zh-CN" altLang="en-US" dirty="0" smtClean="0"/>
              <a:t>因此，</a:t>
            </a:r>
            <a:r>
              <a:rPr lang="en-US" altLang="zh-CN" dirty="0" smtClean="0"/>
              <a:t>bottom</a:t>
            </a:r>
            <a:r>
              <a:rPr lang="zh-CN" altLang="en-US" dirty="0" smtClean="0"/>
              <a:t>对象和</a:t>
            </a:r>
            <a:r>
              <a:rPr lang="en-US" altLang="zh-CN" dirty="0" smtClean="0"/>
              <a:t>circle</a:t>
            </a:r>
            <a:r>
              <a:rPr lang="zh-CN" altLang="en-US" dirty="0" smtClean="0"/>
              <a:t>对象就有同样的实体</a:t>
            </a:r>
            <a:r>
              <a:rPr lang="en-US" altLang="zh-CN" dirty="0" smtClean="0"/>
              <a:t>(radius)</a:t>
            </a:r>
            <a:endParaRPr lang="zh-CN" altLang="en-US" dirty="0"/>
          </a:p>
        </p:txBody>
      </p:sp>
    </p:spTree>
    <p:extLst>
      <p:ext uri="{BB962C8B-B14F-4D97-AF65-F5344CB8AC3E}">
        <p14:creationId xmlns:p14="http://schemas.microsoft.com/office/powerpoint/2010/main" val="2716467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23385"/>
            <a:ext cx="7886700" cy="5853578"/>
          </a:xfrm>
        </p:spPr>
        <p:txBody>
          <a:bodyPr>
            <a:normAutofit/>
          </a:bodyPr>
          <a:lstStyle/>
          <a:p>
            <a:r>
              <a:rPr lang="zh-CN" altLang="en-US" sz="3200" dirty="0" smtClean="0"/>
              <a:t>对于同一个类的两个对象</a:t>
            </a:r>
            <a:r>
              <a:rPr lang="en-US" altLang="zh-CN" sz="3200" dirty="0" smtClean="0"/>
              <a:t>:</a:t>
            </a:r>
          </a:p>
          <a:p>
            <a:pPr>
              <a:buFont typeface="Wingdings" pitchFamily="2" charset="2"/>
              <a:buChar char="Ø"/>
            </a:pPr>
            <a:r>
              <a:rPr lang="zh-CN" altLang="en-US" sz="3200" dirty="0" smtClean="0"/>
              <a:t>如果二者具有同样的引用，就会用同样的实体</a:t>
            </a:r>
            <a:endParaRPr lang="en-US" altLang="zh-CN" sz="3200" dirty="0" smtClean="0"/>
          </a:p>
          <a:p>
            <a:pPr>
              <a:buFont typeface="Wingdings" pitchFamily="2" charset="2"/>
              <a:buChar char="Ø"/>
            </a:pPr>
            <a:r>
              <a:rPr lang="zh-CN" altLang="en-US" sz="3200" dirty="0" smtClean="0"/>
              <a:t>改变其中一个对象的实体，就会导致另一个对象的实体发生变化</a:t>
            </a:r>
            <a:endParaRPr lang="en-US" altLang="zh-CN" sz="3200" dirty="0" smtClean="0"/>
          </a:p>
          <a:p>
            <a:r>
              <a:rPr lang="zh-CN" altLang="en-US" sz="3200" dirty="0" smtClean="0"/>
              <a:t>执行代码</a:t>
            </a:r>
            <a:r>
              <a:rPr lang="en-US" altLang="zh-CN" sz="3200" dirty="0" smtClean="0"/>
              <a:t>3</a:t>
            </a:r>
          </a:p>
          <a:p>
            <a:pPr>
              <a:buFont typeface="Wingdings" pitchFamily="2" charset="2"/>
              <a:buChar char="Ø"/>
            </a:pPr>
            <a:r>
              <a:rPr lang="zh-CN" altLang="en-US" sz="3200" dirty="0"/>
              <a:t>circular.setBottomRadius(r);         </a:t>
            </a:r>
            <a:r>
              <a:rPr lang="zh-CN" altLang="en-US" sz="3200" dirty="0" smtClean="0"/>
              <a:t>//【代码3】</a:t>
            </a:r>
            <a:endParaRPr lang="en-US" altLang="zh-CN" sz="3200" dirty="0" smtClean="0"/>
          </a:p>
          <a:p>
            <a:pPr>
              <a:buFont typeface="Wingdings" pitchFamily="2" charset="2"/>
              <a:buChar char="Ø"/>
            </a:pPr>
            <a:r>
              <a:rPr lang="zh-CN" altLang="en-US" sz="3200" dirty="0" smtClean="0"/>
              <a:t>使得</a:t>
            </a:r>
            <a:r>
              <a:rPr lang="en-US" altLang="zh-CN" sz="3200" dirty="0" smtClean="0"/>
              <a:t>bottom</a:t>
            </a:r>
            <a:r>
              <a:rPr lang="zh-CN" altLang="en-US" sz="3200" dirty="0" smtClean="0"/>
              <a:t>对象</a:t>
            </a:r>
            <a:r>
              <a:rPr lang="en-US" altLang="zh-CN" sz="3200" dirty="0" smtClean="0"/>
              <a:t>(</a:t>
            </a:r>
            <a:r>
              <a:rPr lang="zh-CN" altLang="en-US" sz="3200" dirty="0" smtClean="0"/>
              <a:t>圆锥的底</a:t>
            </a:r>
            <a:r>
              <a:rPr lang="en-US" altLang="zh-CN" sz="3200" dirty="0" smtClean="0"/>
              <a:t>)</a:t>
            </a:r>
            <a:r>
              <a:rPr lang="zh-CN" altLang="en-US" sz="3200" dirty="0" smtClean="0"/>
              <a:t>和</a:t>
            </a:r>
            <a:r>
              <a:rPr lang="en-US" altLang="zh-CN" sz="3200" dirty="0" smtClean="0"/>
              <a:t>circle</a:t>
            </a:r>
            <a:r>
              <a:rPr lang="zh-CN" altLang="en-US" sz="3200" dirty="0" smtClean="0"/>
              <a:t>对象的实体</a:t>
            </a:r>
            <a:r>
              <a:rPr lang="en-US" altLang="zh-CN" sz="3200" dirty="0" smtClean="0"/>
              <a:t>(radius)</a:t>
            </a:r>
            <a:r>
              <a:rPr lang="zh-CN" altLang="en-US" sz="3200" dirty="0" smtClean="0"/>
              <a:t>发生了同样的变化</a:t>
            </a:r>
            <a:endParaRPr lang="zh-CN" altLang="en-US" sz="3200" dirty="0"/>
          </a:p>
        </p:txBody>
      </p:sp>
    </p:spTree>
    <p:extLst>
      <p:ext uri="{BB962C8B-B14F-4D97-AF65-F5344CB8AC3E}">
        <p14:creationId xmlns:p14="http://schemas.microsoft.com/office/powerpoint/2010/main" val="284068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23385"/>
            <a:ext cx="7886700" cy="5853578"/>
          </a:xfrm>
        </p:spPr>
        <p:txBody>
          <a:bodyPr/>
          <a:lstStyle/>
          <a:p>
            <a:r>
              <a:rPr lang="zh-CN" altLang="en-US" dirty="0" smtClean="0"/>
              <a:t>执行代码</a:t>
            </a:r>
            <a:r>
              <a:rPr lang="en-US" altLang="zh-CN" dirty="0" smtClean="0"/>
              <a:t>4</a:t>
            </a:r>
          </a:p>
          <a:p>
            <a:r>
              <a:rPr lang="zh-CN" altLang="en-US" dirty="0"/>
              <a:t>circle = new Circle(1000); //重新创建circle </a:t>
            </a:r>
            <a:r>
              <a:rPr lang="zh-CN" altLang="en-US" dirty="0" smtClean="0"/>
              <a:t>【代码4】</a:t>
            </a:r>
            <a:endParaRPr lang="en-US" altLang="zh-CN" dirty="0" smtClean="0"/>
          </a:p>
          <a:p>
            <a:pPr>
              <a:buFont typeface="Wingdings" pitchFamily="2" charset="2"/>
              <a:buChar char="Ø"/>
            </a:pPr>
            <a:r>
              <a:rPr lang="zh-CN" altLang="en-US" dirty="0" smtClean="0"/>
              <a:t>使得</a:t>
            </a:r>
            <a:r>
              <a:rPr lang="en-US" altLang="zh-CN" dirty="0" smtClean="0"/>
              <a:t>circle</a:t>
            </a:r>
            <a:r>
              <a:rPr lang="zh-CN" altLang="en-US" dirty="0" smtClean="0"/>
              <a:t>的引用发生变化，即重新创建了</a:t>
            </a:r>
            <a:r>
              <a:rPr lang="en-US" altLang="zh-CN" dirty="0" smtClean="0"/>
              <a:t>circle</a:t>
            </a:r>
            <a:r>
              <a:rPr lang="zh-CN" altLang="en-US" dirty="0" smtClean="0"/>
              <a:t>对象</a:t>
            </a:r>
            <a:endParaRPr lang="en-US" altLang="zh-CN" dirty="0" smtClean="0"/>
          </a:p>
          <a:p>
            <a:pPr>
              <a:buFont typeface="Wingdings" pitchFamily="2" charset="2"/>
              <a:buChar char="Ø"/>
            </a:pPr>
            <a:r>
              <a:rPr lang="en-US" altLang="zh-CN" dirty="0"/>
              <a:t>c</a:t>
            </a:r>
            <a:r>
              <a:rPr lang="en-US" altLang="zh-CN" dirty="0" smtClean="0"/>
              <a:t>ircle</a:t>
            </a:r>
            <a:r>
              <a:rPr lang="zh-CN" altLang="en-US" dirty="0" smtClean="0"/>
              <a:t>对象将获得新的实体</a:t>
            </a:r>
            <a:endParaRPr lang="en-US" altLang="zh-CN" dirty="0" smtClean="0"/>
          </a:p>
          <a:p>
            <a:pPr>
              <a:buFont typeface="Wingdings" pitchFamily="2" charset="2"/>
              <a:buChar char="Ø"/>
            </a:pPr>
            <a:r>
              <a:rPr lang="en-US" altLang="zh-CN" dirty="0" smtClean="0"/>
              <a:t>circle</a:t>
            </a:r>
            <a:r>
              <a:rPr lang="zh-CN" altLang="en-US" dirty="0" smtClean="0"/>
              <a:t>对象先前的实体不被释放</a:t>
            </a:r>
            <a:endParaRPr lang="en-US" altLang="zh-CN" dirty="0" smtClean="0"/>
          </a:p>
          <a:p>
            <a:pPr>
              <a:buFont typeface="Wingdings" pitchFamily="2" charset="2"/>
              <a:buChar char="Ø"/>
            </a:pPr>
            <a:r>
              <a:rPr lang="zh-CN" altLang="en-US" dirty="0"/>
              <a:t>该</a:t>
            </a:r>
            <a:r>
              <a:rPr lang="zh-CN" altLang="en-US" dirty="0" smtClean="0"/>
              <a:t>实体还被</a:t>
            </a:r>
            <a:r>
              <a:rPr lang="en-US" altLang="zh-CN" dirty="0" smtClean="0"/>
              <a:t>circular </a:t>
            </a:r>
            <a:r>
              <a:rPr lang="zh-CN" altLang="en-US" dirty="0" smtClean="0"/>
              <a:t>的</a:t>
            </a:r>
            <a:r>
              <a:rPr lang="en-US" altLang="zh-CN" dirty="0" smtClean="0"/>
              <a:t>bottom</a:t>
            </a:r>
            <a:r>
              <a:rPr lang="zh-CN" altLang="en-US" dirty="0"/>
              <a:t>所</a:t>
            </a:r>
            <a:r>
              <a:rPr lang="zh-CN" altLang="en-US" dirty="0" smtClean="0"/>
              <a:t>拥有</a:t>
            </a:r>
            <a:r>
              <a:rPr lang="en-US" altLang="zh-CN" dirty="0" smtClean="0"/>
              <a:t>(</a:t>
            </a:r>
            <a:r>
              <a:rPr lang="zh-CN" altLang="en-US" dirty="0" smtClean="0"/>
              <a:t>引用</a:t>
            </a:r>
            <a:r>
              <a:rPr lang="en-US" altLang="zh-CN" dirty="0" smtClean="0"/>
              <a:t>)</a:t>
            </a:r>
          </a:p>
          <a:p>
            <a:pPr>
              <a:buFont typeface="Wingdings" pitchFamily="2" charset="2"/>
              <a:buChar char="Ø"/>
            </a:pPr>
            <a:r>
              <a:rPr lang="zh-CN" altLang="en-US" dirty="0" smtClean="0"/>
              <a:t>最初</a:t>
            </a:r>
            <a:r>
              <a:rPr lang="en-US" altLang="zh-CN" dirty="0" smtClean="0"/>
              <a:t>circle</a:t>
            </a:r>
            <a:r>
              <a:rPr lang="zh-CN" altLang="en-US" dirty="0" smtClean="0"/>
              <a:t>对象的引用是以传值的方式传递给</a:t>
            </a:r>
            <a:r>
              <a:rPr lang="en-US" altLang="zh-CN" dirty="0" smtClean="0"/>
              <a:t>circular</a:t>
            </a:r>
            <a:r>
              <a:rPr lang="zh-CN" altLang="en-US" dirty="0" smtClean="0"/>
              <a:t>对象的</a:t>
            </a:r>
            <a:r>
              <a:rPr lang="en-US" altLang="zh-CN" dirty="0" smtClean="0"/>
              <a:t>bottom</a:t>
            </a:r>
            <a:r>
              <a:rPr lang="zh-CN" altLang="en-US" dirty="0" smtClean="0"/>
              <a:t>的</a:t>
            </a:r>
            <a:endParaRPr lang="en-US" altLang="zh-CN" dirty="0" smtClean="0"/>
          </a:p>
          <a:p>
            <a:pPr>
              <a:buFont typeface="Wingdings" pitchFamily="2" charset="2"/>
              <a:buChar char="Ø"/>
            </a:pPr>
            <a:r>
              <a:rPr lang="en-US" altLang="zh-CN" dirty="0"/>
              <a:t>c</a:t>
            </a:r>
            <a:r>
              <a:rPr lang="en-US" altLang="zh-CN" dirty="0" smtClean="0"/>
              <a:t>ircle</a:t>
            </a:r>
            <a:r>
              <a:rPr lang="zh-CN" altLang="en-US" dirty="0" smtClean="0"/>
              <a:t>的引用变化并不影响</a:t>
            </a:r>
            <a:r>
              <a:rPr lang="en-US" altLang="zh-CN" dirty="0" smtClean="0"/>
              <a:t>circular</a:t>
            </a:r>
            <a:r>
              <a:rPr lang="zh-CN" altLang="en-US" dirty="0" smtClean="0"/>
              <a:t>的</a:t>
            </a:r>
            <a:r>
              <a:rPr lang="en-US" altLang="zh-CN" dirty="0" smtClean="0"/>
              <a:t>bottom</a:t>
            </a:r>
            <a:r>
              <a:rPr lang="zh-CN" altLang="en-US" dirty="0" smtClean="0"/>
              <a:t>的引用</a:t>
            </a:r>
            <a:endParaRPr lang="zh-CN" altLang="en-US" dirty="0"/>
          </a:p>
        </p:txBody>
      </p:sp>
    </p:spTree>
    <p:extLst>
      <p:ext uri="{BB962C8B-B14F-4D97-AF65-F5344CB8AC3E}">
        <p14:creationId xmlns:p14="http://schemas.microsoft.com/office/powerpoint/2010/main" val="440036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885825" y="265096"/>
            <a:ext cx="4286250" cy="457200"/>
          </a:xfrm>
        </p:spPr>
        <p:txBody>
          <a:bodyPr>
            <a:noAutofit/>
          </a:bodyPr>
          <a:lstStyle/>
          <a:p>
            <a:pPr algn="l"/>
            <a:r>
              <a:rPr lang="zh-CN" altLang="en-US" sz="3200" b="1" dirty="0"/>
              <a:t>§4.6   </a:t>
            </a:r>
            <a:r>
              <a:rPr lang="zh-CN" altLang="en-US" sz="3200" b="1" dirty="0">
                <a:latin typeface="宋体" panose="02010600030101010101" pitchFamily="2" charset="-122"/>
              </a:rPr>
              <a:t>对象的组合</a:t>
            </a:r>
            <a:r>
              <a:rPr lang="zh-CN" altLang="en-US" sz="3200" b="1" dirty="0"/>
              <a:t>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3F1A3DE2-B3D5-491B-801F-72C37151F455}" type="slidenum">
              <a:rPr lang="zh-CN" altLang="en-US">
                <a:solidFill>
                  <a:srgbClr val="000000"/>
                </a:solidFill>
              </a:rPr>
              <a:pPr/>
              <a:t>16</a:t>
            </a:fld>
            <a:r>
              <a:rPr lang="zh-CN" altLang="en-US">
                <a:solidFill>
                  <a:srgbClr val="000000"/>
                </a:solidFill>
              </a:rPr>
              <a:t>  页</a:t>
            </a:r>
            <a:endParaRPr lang="en-US" altLang="zh-CN">
              <a:solidFill>
                <a:srgbClr val="000000"/>
              </a:solidFill>
            </a:endParaRPr>
          </a:p>
        </p:txBody>
      </p:sp>
      <p:sp>
        <p:nvSpPr>
          <p:cNvPr id="70659" name="Text Box 3"/>
          <p:cNvSpPr txBox="1">
            <a:spLocks noChangeArrowheads="1"/>
          </p:cNvSpPr>
          <p:nvPr/>
        </p:nvSpPr>
        <p:spPr bwMode="auto">
          <a:xfrm>
            <a:off x="731520" y="1527811"/>
            <a:ext cx="76200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68325">
              <a:defRPr kumimoji="1" sz="2400">
                <a:solidFill>
                  <a:schemeClr val="tx1"/>
                </a:solidFill>
                <a:latin typeface="Times New Roman" panose="02020603050405020304" pitchFamily="18" charset="0"/>
                <a:ea typeface="宋体" panose="02010600030101010101" pitchFamily="2" charset="-122"/>
              </a:defRPr>
            </a:lvl1pPr>
            <a:lvl2pPr marL="1308100" indent="-457200">
              <a:defRPr kumimoji="1" sz="2400">
                <a:solidFill>
                  <a:schemeClr val="tx1"/>
                </a:solidFill>
                <a:latin typeface="Times New Roman" panose="02020603050405020304" pitchFamily="18" charset="0"/>
                <a:ea typeface="宋体" panose="02010600030101010101" pitchFamily="2" charset="-122"/>
              </a:defRPr>
            </a:lvl2pPr>
            <a:lvl3pPr marL="1955800" indent="-457200">
              <a:defRPr kumimoji="1" sz="2400">
                <a:solidFill>
                  <a:schemeClr val="tx1"/>
                </a:solidFill>
                <a:latin typeface="Times New Roman" panose="02020603050405020304" pitchFamily="18" charset="0"/>
                <a:ea typeface="宋体" panose="02010600030101010101" pitchFamily="2" charset="-122"/>
              </a:defRPr>
            </a:lvl3pPr>
            <a:lvl4pPr marL="2603500" indent="-457200">
              <a:defRPr kumimoji="1" sz="2400">
                <a:solidFill>
                  <a:schemeClr val="tx1"/>
                </a:solidFill>
                <a:latin typeface="Times New Roman" panose="02020603050405020304" pitchFamily="18" charset="0"/>
                <a:ea typeface="宋体" panose="02010600030101010101" pitchFamily="2" charset="-122"/>
              </a:defRPr>
            </a:lvl4pPr>
            <a:lvl5pPr marL="3251200" indent="-457200">
              <a:defRPr kumimoji="1" sz="2400">
                <a:solidFill>
                  <a:schemeClr val="tx1"/>
                </a:solidFill>
                <a:latin typeface="Times New Roman" panose="02020603050405020304" pitchFamily="18" charset="0"/>
                <a:ea typeface="宋体" panose="02010600030101010101" pitchFamily="2" charset="-122"/>
              </a:defRPr>
            </a:lvl5pPr>
            <a:lvl6pPr marL="3708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65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2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0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fontAlgn="base">
              <a:lnSpc>
                <a:spcPct val="120000"/>
              </a:lnSpc>
              <a:spcBef>
                <a:spcPct val="20000"/>
              </a:spcBef>
              <a:spcAft>
                <a:spcPct val="0"/>
              </a:spcAft>
              <a:buFont typeface="Arial" panose="020B0604020202020204" pitchFamily="34" charset="0"/>
              <a:buChar char="•"/>
            </a:pPr>
            <a:r>
              <a:rPr lang="zh-CN" altLang="en-US" sz="3200" b="1" dirty="0" smtClean="0">
                <a:solidFill>
                  <a:srgbClr val="000000"/>
                </a:solidFill>
                <a:latin typeface="宋体" panose="02010600030101010101" pitchFamily="2" charset="-122"/>
              </a:rPr>
              <a:t>一</a:t>
            </a:r>
            <a:r>
              <a:rPr lang="zh-CN" altLang="en-US" sz="3200" b="1" dirty="0">
                <a:solidFill>
                  <a:srgbClr val="000000"/>
                </a:solidFill>
                <a:latin typeface="宋体" panose="02010600030101010101" pitchFamily="2" charset="-122"/>
              </a:rPr>
              <a:t>个类可以把对象作为自己的成员变量</a:t>
            </a:r>
            <a:r>
              <a:rPr lang="zh-CN" altLang="en-US" sz="3200" b="1" dirty="0" smtClean="0">
                <a:solidFill>
                  <a:srgbClr val="000000"/>
                </a:solidFill>
                <a:latin typeface="宋体" panose="02010600030101010101" pitchFamily="2" charset="-122"/>
              </a:rPr>
              <a:t>，</a:t>
            </a:r>
            <a:endParaRPr lang="en-US" altLang="zh-CN" sz="3200" b="1" dirty="0" smtClean="0">
              <a:solidFill>
                <a:srgbClr val="000000"/>
              </a:solidFill>
              <a:latin typeface="宋体" panose="02010600030101010101" pitchFamily="2" charset="-122"/>
            </a:endParaRPr>
          </a:p>
          <a:p>
            <a:pPr marL="342900" indent="-342900" algn="just" fontAlgn="base">
              <a:lnSpc>
                <a:spcPct val="120000"/>
              </a:lnSpc>
              <a:spcBef>
                <a:spcPct val="20000"/>
              </a:spcBef>
              <a:spcAft>
                <a:spcPct val="0"/>
              </a:spcAft>
              <a:buFont typeface="Arial" panose="020B0604020202020204" pitchFamily="34" charset="0"/>
              <a:buChar char="•"/>
            </a:pPr>
            <a:r>
              <a:rPr lang="zh-CN" altLang="en-US" sz="3200" b="1" dirty="0" smtClean="0">
                <a:solidFill>
                  <a:srgbClr val="000000"/>
                </a:solidFill>
                <a:latin typeface="宋体" panose="02010600030101010101" pitchFamily="2" charset="-122"/>
              </a:rPr>
              <a:t>如果</a:t>
            </a:r>
            <a:r>
              <a:rPr lang="zh-CN" altLang="en-US" sz="3200" b="1" dirty="0">
                <a:solidFill>
                  <a:srgbClr val="000000"/>
                </a:solidFill>
                <a:latin typeface="宋体" panose="02010600030101010101" pitchFamily="2" charset="-122"/>
              </a:rPr>
              <a:t>用这样的类创建对象，那么该对象中就会有其它对象</a:t>
            </a:r>
            <a:r>
              <a:rPr lang="zh-CN" altLang="en-US" sz="3200" b="1" dirty="0" smtClean="0">
                <a:solidFill>
                  <a:srgbClr val="000000"/>
                </a:solidFill>
                <a:latin typeface="宋体" panose="02010600030101010101" pitchFamily="2" charset="-122"/>
              </a:rPr>
              <a:t>，</a:t>
            </a:r>
            <a:endParaRPr lang="en-US" altLang="zh-CN" sz="3200" b="1" dirty="0" smtClean="0">
              <a:solidFill>
                <a:srgbClr val="000000"/>
              </a:solidFill>
              <a:latin typeface="宋体" panose="02010600030101010101" pitchFamily="2" charset="-122"/>
            </a:endParaRPr>
          </a:p>
          <a:p>
            <a:pPr marL="342900" indent="-342900" algn="just" fontAlgn="base">
              <a:lnSpc>
                <a:spcPct val="120000"/>
              </a:lnSpc>
              <a:spcBef>
                <a:spcPct val="20000"/>
              </a:spcBef>
              <a:spcAft>
                <a:spcPct val="0"/>
              </a:spcAft>
              <a:buFont typeface="Arial" panose="020B0604020202020204" pitchFamily="34" charset="0"/>
              <a:buChar char="•"/>
            </a:pPr>
            <a:r>
              <a:rPr lang="zh-CN" altLang="en-US" sz="3200" b="1" dirty="0" smtClean="0">
                <a:solidFill>
                  <a:srgbClr val="000000"/>
                </a:solidFill>
                <a:latin typeface="宋体" panose="02010600030101010101" pitchFamily="2" charset="-122"/>
              </a:rPr>
              <a:t>也就是说</a:t>
            </a:r>
            <a:r>
              <a:rPr lang="zh-CN" altLang="en-US" sz="3200" b="1" dirty="0">
                <a:solidFill>
                  <a:srgbClr val="000000"/>
                </a:solidFill>
                <a:latin typeface="宋体" panose="02010600030101010101" pitchFamily="2" charset="-122"/>
              </a:rPr>
              <a:t>该对象将其他对象作为自己的组成部分</a:t>
            </a:r>
            <a:r>
              <a:rPr lang="zh-CN" altLang="en-US" sz="3200" b="1" dirty="0" smtClean="0">
                <a:solidFill>
                  <a:srgbClr val="000000"/>
                </a:solidFill>
                <a:latin typeface="宋体" panose="02010600030101010101" pitchFamily="2" charset="-122"/>
              </a:rPr>
              <a:t>，</a:t>
            </a:r>
            <a:endParaRPr lang="en-US" altLang="zh-CN" sz="3200" b="1" dirty="0" smtClean="0">
              <a:solidFill>
                <a:srgbClr val="000000"/>
              </a:solidFill>
              <a:latin typeface="宋体" panose="02010600030101010101" pitchFamily="2" charset="-122"/>
            </a:endParaRPr>
          </a:p>
          <a:p>
            <a:pPr marL="342900" indent="-342900" algn="just" fontAlgn="base">
              <a:lnSpc>
                <a:spcPct val="120000"/>
              </a:lnSpc>
              <a:spcBef>
                <a:spcPct val="20000"/>
              </a:spcBef>
              <a:spcAft>
                <a:spcPct val="0"/>
              </a:spcAft>
              <a:buFont typeface="Arial" panose="020B0604020202020204" pitchFamily="34" charset="0"/>
              <a:buChar char="•"/>
            </a:pPr>
            <a:r>
              <a:rPr lang="zh-CN" altLang="en-US" sz="3200" b="1" dirty="0" smtClean="0">
                <a:solidFill>
                  <a:srgbClr val="000000"/>
                </a:solidFill>
                <a:latin typeface="宋体" panose="02010600030101010101" pitchFamily="2" charset="-122"/>
              </a:rPr>
              <a:t>或者</a:t>
            </a:r>
            <a:r>
              <a:rPr lang="zh-CN" altLang="en-US" sz="3200" b="1" dirty="0">
                <a:solidFill>
                  <a:srgbClr val="000000"/>
                </a:solidFill>
                <a:latin typeface="宋体" panose="02010600030101010101" pitchFamily="2" charset="-122"/>
              </a:rPr>
              <a:t>说该对象是由几个对象组合而成</a:t>
            </a:r>
            <a:r>
              <a:rPr lang="zh-CN" altLang="en-US" sz="3200" b="1" dirty="0" smtClean="0">
                <a:solidFill>
                  <a:srgbClr val="000000"/>
                </a:solidFill>
                <a:latin typeface="宋体" panose="02010600030101010101" pitchFamily="2" charset="-122"/>
              </a:rPr>
              <a:t>。</a:t>
            </a:r>
            <a:endParaRPr lang="zh-CN" altLang="en-US" sz="3200"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121670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subTitle" idx="1"/>
          </p:nvPr>
        </p:nvSpPr>
        <p:spPr>
          <a:xfrm>
            <a:off x="914400" y="437684"/>
            <a:ext cx="6311590" cy="878159"/>
          </a:xfrm>
        </p:spPr>
        <p:txBody>
          <a:bodyPr>
            <a:normAutofit/>
          </a:bodyPr>
          <a:lstStyle/>
          <a:p>
            <a:pPr lvl="1" algn="l"/>
            <a:r>
              <a:rPr lang="zh-CN" altLang="en-US" sz="3200" b="1" dirty="0"/>
              <a:t>§4.6.1 </a:t>
            </a:r>
            <a:r>
              <a:rPr lang="zh-CN" altLang="en-US" sz="3200" b="1" dirty="0">
                <a:latin typeface="宋体" panose="02010600030101010101" pitchFamily="2" charset="-122"/>
              </a:rPr>
              <a:t>组合与复用</a:t>
            </a:r>
            <a:r>
              <a:rPr lang="zh-CN" altLang="en-US" sz="3200" b="1" dirty="0"/>
              <a:t> </a:t>
            </a:r>
            <a:r>
              <a:rPr lang="zh-CN" altLang="en-US" sz="3200" b="1" dirty="0">
                <a:cs typeface="Times New Roman" panose="02020603050405020304" pitchFamily="18" charset="0"/>
              </a:rPr>
              <a:t> </a:t>
            </a:r>
          </a:p>
        </p:txBody>
      </p:sp>
      <p:sp>
        <p:nvSpPr>
          <p:cNvPr id="6"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7" name="页脚占位符 4"/>
          <p:cNvSpPr>
            <a:spLocks noGrp="1"/>
          </p:cNvSpPr>
          <p:nvPr>
            <p:ph type="ftr" sz="quarter" idx="11"/>
          </p:nvPr>
        </p:nvSpPr>
        <p:spPr/>
        <p:txBody>
          <a:bodyPr/>
          <a:lstStyle/>
          <a:p>
            <a:r>
              <a:rPr lang="zh-CN" altLang="en-US">
                <a:solidFill>
                  <a:srgbClr val="000000"/>
                </a:solidFill>
              </a:rPr>
              <a:t>第 </a:t>
            </a:r>
            <a:fld id="{7F85D5FF-07B5-479E-B1DC-9779F97C7AEF}" type="slidenum">
              <a:rPr lang="zh-CN" altLang="en-US">
                <a:solidFill>
                  <a:srgbClr val="000000"/>
                </a:solidFill>
              </a:rPr>
              <a:pPr/>
              <a:t>17</a:t>
            </a:fld>
            <a:r>
              <a:rPr lang="zh-CN" altLang="en-US">
                <a:solidFill>
                  <a:srgbClr val="000000"/>
                </a:solidFill>
              </a:rPr>
              <a:t>  页</a:t>
            </a:r>
            <a:endParaRPr lang="en-US" altLang="zh-CN">
              <a:solidFill>
                <a:srgbClr val="000000"/>
              </a:solidFill>
            </a:endParaRPr>
          </a:p>
        </p:txBody>
      </p:sp>
      <p:sp>
        <p:nvSpPr>
          <p:cNvPr id="71685" name="Rectangle 5"/>
          <p:cNvSpPr>
            <a:spLocks noChangeArrowheads="1"/>
          </p:cNvSpPr>
          <p:nvPr/>
        </p:nvSpPr>
        <p:spPr bwMode="auto">
          <a:xfrm>
            <a:off x="660606" y="1225427"/>
            <a:ext cx="7995714"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fontAlgn="base">
              <a:spcBef>
                <a:spcPts val="600"/>
              </a:spcBef>
              <a:spcAft>
                <a:spcPct val="0"/>
              </a:spcAft>
              <a:buFont typeface="Arial" panose="020B0604020202020204" pitchFamily="34" charset="0"/>
              <a:buChar char="•"/>
            </a:pPr>
            <a:r>
              <a:rPr kumimoji="1" lang="zh-CN" altLang="en-US" sz="3200" b="1" dirty="0" smtClean="0">
                <a:solidFill>
                  <a:srgbClr val="000000"/>
                </a:solidFill>
                <a:latin typeface="宋体" panose="02010600030101010101" pitchFamily="2" charset="-122"/>
              </a:rPr>
              <a:t>如果</a:t>
            </a:r>
            <a:r>
              <a:rPr kumimoji="1" lang="zh-CN" altLang="en-US" sz="3200" b="1" dirty="0">
                <a:solidFill>
                  <a:srgbClr val="000000"/>
                </a:solidFill>
                <a:latin typeface="宋体" panose="02010600030101010101" pitchFamily="2" charset="-122"/>
              </a:rPr>
              <a:t>一个对象</a:t>
            </a:r>
            <a:r>
              <a:rPr kumimoji="1" lang="en-US" altLang="zh-CN" sz="3200" b="1" dirty="0">
                <a:solidFill>
                  <a:srgbClr val="000000"/>
                </a:solidFill>
                <a:latin typeface="宋体" panose="02010600030101010101" pitchFamily="2" charset="-122"/>
              </a:rPr>
              <a:t>a</a:t>
            </a:r>
            <a:r>
              <a:rPr kumimoji="1" lang="zh-CN" altLang="en-US" sz="3200" b="1" dirty="0">
                <a:solidFill>
                  <a:srgbClr val="000000"/>
                </a:solidFill>
                <a:latin typeface="宋体" panose="02010600030101010101" pitchFamily="2" charset="-122"/>
              </a:rPr>
              <a:t>组合了对象</a:t>
            </a:r>
            <a:r>
              <a:rPr kumimoji="1" lang="en-US" altLang="zh-CN" sz="3200" b="1" dirty="0">
                <a:solidFill>
                  <a:srgbClr val="000000"/>
                </a:solidFill>
                <a:latin typeface="宋体" panose="02010600030101010101" pitchFamily="2" charset="-122"/>
              </a:rPr>
              <a:t>b</a:t>
            </a:r>
            <a:r>
              <a:rPr kumimoji="1" lang="en-US" altLang="zh-CN" sz="3200" b="1" dirty="0" smtClean="0">
                <a:solidFill>
                  <a:srgbClr val="000000"/>
                </a:solidFill>
                <a:latin typeface="宋体" panose="02010600030101010101" pitchFamily="2" charset="-122"/>
              </a:rPr>
              <a:t>，</a:t>
            </a:r>
          </a:p>
          <a:p>
            <a:pPr marL="342900" indent="-342900" fontAlgn="base">
              <a:spcBef>
                <a:spcPts val="600"/>
              </a:spcBef>
              <a:spcAft>
                <a:spcPct val="0"/>
              </a:spcAft>
              <a:buFont typeface="Arial" panose="020B0604020202020204" pitchFamily="34" charset="0"/>
              <a:buChar char="•"/>
            </a:pPr>
            <a:r>
              <a:rPr kumimoji="1" lang="zh-CN" altLang="en-US" sz="3200" b="1" dirty="0" smtClean="0">
                <a:solidFill>
                  <a:srgbClr val="000000"/>
                </a:solidFill>
                <a:latin typeface="宋体" panose="02010600030101010101" pitchFamily="2" charset="-122"/>
              </a:rPr>
              <a:t>那么</a:t>
            </a:r>
            <a:r>
              <a:rPr kumimoji="1" lang="zh-CN" altLang="en-US" sz="3200" b="1" dirty="0">
                <a:solidFill>
                  <a:srgbClr val="000000"/>
                </a:solidFill>
                <a:latin typeface="宋体" panose="02010600030101010101" pitchFamily="2" charset="-122"/>
              </a:rPr>
              <a:t>对象</a:t>
            </a:r>
            <a:r>
              <a:rPr kumimoji="1" lang="en-US" altLang="zh-CN" sz="3200" b="1" dirty="0">
                <a:solidFill>
                  <a:srgbClr val="000000"/>
                </a:solidFill>
                <a:latin typeface="宋体" panose="02010600030101010101" pitchFamily="2" charset="-122"/>
              </a:rPr>
              <a:t>a</a:t>
            </a:r>
            <a:r>
              <a:rPr kumimoji="1" lang="zh-CN" altLang="en-US" sz="3200" b="1" dirty="0">
                <a:solidFill>
                  <a:srgbClr val="000000"/>
                </a:solidFill>
                <a:latin typeface="宋体" panose="02010600030101010101" pitchFamily="2" charset="-122"/>
              </a:rPr>
              <a:t>就可以委托对象</a:t>
            </a:r>
            <a:r>
              <a:rPr kumimoji="1" lang="en-US" altLang="zh-CN" sz="3200" b="1" dirty="0">
                <a:solidFill>
                  <a:srgbClr val="000000"/>
                </a:solidFill>
                <a:latin typeface="宋体" panose="02010600030101010101" pitchFamily="2" charset="-122"/>
              </a:rPr>
              <a:t>b</a:t>
            </a:r>
            <a:r>
              <a:rPr kumimoji="1" lang="zh-CN" altLang="en-US" sz="3200" b="1" dirty="0">
                <a:solidFill>
                  <a:srgbClr val="000000"/>
                </a:solidFill>
                <a:latin typeface="宋体" panose="02010600030101010101" pitchFamily="2" charset="-122"/>
              </a:rPr>
              <a:t>调用其方法</a:t>
            </a:r>
            <a:r>
              <a:rPr kumimoji="1" lang="zh-CN" altLang="en-US" sz="3200" b="1" dirty="0" smtClean="0">
                <a:solidFill>
                  <a:srgbClr val="000000"/>
                </a:solidFill>
                <a:latin typeface="宋体" panose="02010600030101010101" pitchFamily="2" charset="-122"/>
              </a:rPr>
              <a:t>，</a:t>
            </a:r>
            <a:endParaRPr kumimoji="1" lang="en-US" altLang="zh-CN" sz="3200" b="1" dirty="0" smtClean="0">
              <a:solidFill>
                <a:srgbClr val="000000"/>
              </a:solidFill>
              <a:latin typeface="宋体" panose="02010600030101010101" pitchFamily="2" charset="-122"/>
            </a:endParaRPr>
          </a:p>
          <a:p>
            <a:pPr marL="342900" indent="-342900" fontAlgn="base">
              <a:spcBef>
                <a:spcPts val="600"/>
              </a:spcBef>
              <a:spcAft>
                <a:spcPct val="0"/>
              </a:spcAft>
              <a:buFont typeface="Arial" panose="020B0604020202020204" pitchFamily="34" charset="0"/>
              <a:buChar char="•"/>
            </a:pPr>
            <a:r>
              <a:rPr kumimoji="1" lang="zh-CN" altLang="en-US" sz="3200" b="1" dirty="0" smtClean="0">
                <a:solidFill>
                  <a:srgbClr val="000000"/>
                </a:solidFill>
                <a:latin typeface="宋体" panose="02010600030101010101" pitchFamily="2" charset="-122"/>
              </a:rPr>
              <a:t>即</a:t>
            </a:r>
            <a:r>
              <a:rPr kumimoji="1" lang="zh-CN" altLang="en-US" sz="3200" b="1" dirty="0">
                <a:solidFill>
                  <a:srgbClr val="000000"/>
                </a:solidFill>
                <a:latin typeface="宋体" panose="02010600030101010101" pitchFamily="2" charset="-122"/>
              </a:rPr>
              <a:t>对象</a:t>
            </a:r>
            <a:r>
              <a:rPr kumimoji="1" lang="en-US" altLang="zh-CN" sz="3200" b="1" dirty="0">
                <a:solidFill>
                  <a:srgbClr val="0000FF"/>
                </a:solidFill>
                <a:latin typeface="宋体" panose="02010600030101010101" pitchFamily="2" charset="-122"/>
              </a:rPr>
              <a:t>a</a:t>
            </a:r>
            <a:r>
              <a:rPr kumimoji="1" lang="zh-CN" altLang="en-US" sz="3200" b="1" dirty="0">
                <a:solidFill>
                  <a:srgbClr val="0000FF"/>
                </a:solidFill>
                <a:latin typeface="宋体" panose="02010600030101010101" pitchFamily="2" charset="-122"/>
              </a:rPr>
              <a:t>以组合的方式复用对象</a:t>
            </a:r>
            <a:r>
              <a:rPr kumimoji="1" lang="en-US" altLang="zh-CN" sz="3200" b="1" dirty="0">
                <a:solidFill>
                  <a:srgbClr val="0000FF"/>
                </a:solidFill>
                <a:latin typeface="宋体" panose="02010600030101010101" pitchFamily="2" charset="-122"/>
              </a:rPr>
              <a:t>b</a:t>
            </a:r>
            <a:r>
              <a:rPr kumimoji="1" lang="zh-CN" altLang="en-US" sz="3200" b="1" dirty="0">
                <a:solidFill>
                  <a:srgbClr val="0000FF"/>
                </a:solidFill>
                <a:latin typeface="宋体" panose="02010600030101010101" pitchFamily="2" charset="-122"/>
              </a:rPr>
              <a:t>的方法</a:t>
            </a:r>
            <a:r>
              <a:rPr kumimoji="1" lang="zh-CN" altLang="en-US" sz="3200" b="1" dirty="0" smtClean="0">
                <a:solidFill>
                  <a:srgbClr val="000000"/>
                </a:solidFill>
                <a:latin typeface="宋体" panose="02010600030101010101" pitchFamily="2" charset="-122"/>
              </a:rPr>
              <a:t>。</a:t>
            </a:r>
            <a:endParaRPr kumimoji="1" lang="en-US" altLang="zh-CN" sz="3200" b="1" dirty="0" smtClean="0">
              <a:solidFill>
                <a:srgbClr val="000000"/>
              </a:solidFill>
              <a:latin typeface="宋体" panose="02010600030101010101" pitchFamily="2" charset="-122"/>
            </a:endParaRPr>
          </a:p>
          <a:p>
            <a:pPr marL="342900" indent="-342900" fontAlgn="base">
              <a:spcBef>
                <a:spcPts val="600"/>
              </a:spcBef>
              <a:spcAft>
                <a:spcPct val="0"/>
              </a:spcAft>
              <a:buFont typeface="Arial" panose="020B0604020202020204" pitchFamily="34" charset="0"/>
              <a:buChar char="•"/>
            </a:pPr>
            <a:r>
              <a:rPr kumimoji="1" lang="zh-CN" altLang="en-US" sz="3200" b="1" dirty="0" smtClean="0">
                <a:solidFill>
                  <a:srgbClr val="000000"/>
                </a:solidFill>
                <a:latin typeface="宋体" panose="02010600030101010101" pitchFamily="2" charset="-122"/>
              </a:rPr>
              <a:t>例如，</a:t>
            </a:r>
            <a:endParaRPr kumimoji="1" lang="en-US" altLang="zh-CN" sz="3200" b="1" dirty="0" smtClean="0">
              <a:solidFill>
                <a:srgbClr val="000000"/>
              </a:solidFill>
              <a:latin typeface="宋体" panose="02010600030101010101" pitchFamily="2" charset="-122"/>
            </a:endParaRPr>
          </a:p>
          <a:p>
            <a:pPr marL="342900" indent="-342900" fontAlgn="base">
              <a:spcBef>
                <a:spcPts val="600"/>
              </a:spcBef>
              <a:spcAft>
                <a:spcPct val="0"/>
              </a:spcAft>
              <a:buFont typeface="Wingdings" pitchFamily="2" charset="2"/>
              <a:buChar char="Ø"/>
            </a:pPr>
            <a:r>
              <a:rPr kumimoji="1" lang="zh-CN" altLang="en-US" sz="3200" b="1" dirty="0" smtClean="0">
                <a:solidFill>
                  <a:srgbClr val="000000"/>
                </a:solidFill>
                <a:latin typeface="宋体" panose="02010600030101010101" pitchFamily="2" charset="-122"/>
              </a:rPr>
              <a:t>圆锥</a:t>
            </a:r>
            <a:r>
              <a:rPr kumimoji="1" lang="zh-CN" altLang="en-US" sz="3200" b="1" dirty="0">
                <a:solidFill>
                  <a:srgbClr val="000000"/>
                </a:solidFill>
                <a:latin typeface="宋体" panose="02010600030101010101" pitchFamily="2" charset="-122"/>
              </a:rPr>
              <a:t>对象在计算体积</a:t>
            </a:r>
            <a:r>
              <a:rPr kumimoji="1" lang="zh-CN" altLang="en-US" sz="3200" b="1" dirty="0" smtClean="0">
                <a:solidFill>
                  <a:srgbClr val="000000"/>
                </a:solidFill>
                <a:latin typeface="宋体" panose="02010600030101010101" pitchFamily="2" charset="-122"/>
              </a:rPr>
              <a:t>时</a:t>
            </a:r>
            <a:r>
              <a:rPr kumimoji="1" lang="en-US" altLang="zh-CN" sz="3200" b="1" dirty="0" smtClean="0">
                <a:solidFill>
                  <a:srgbClr val="000000"/>
                </a:solidFill>
                <a:latin typeface="宋体" panose="02010600030101010101" pitchFamily="2" charset="-122"/>
              </a:rPr>
              <a:t>:</a:t>
            </a:r>
          </a:p>
          <a:p>
            <a:pPr marL="342900" indent="-342900" fontAlgn="base">
              <a:spcBef>
                <a:spcPts val="600"/>
              </a:spcBef>
              <a:spcAft>
                <a:spcPct val="0"/>
              </a:spcAft>
              <a:buFont typeface="Wingdings" pitchFamily="2" charset="2"/>
              <a:buChar char="Ø"/>
            </a:pPr>
            <a:r>
              <a:rPr kumimoji="1" lang="zh-CN" altLang="en-US" sz="3200" b="1" dirty="0" smtClean="0">
                <a:solidFill>
                  <a:srgbClr val="000000"/>
                </a:solidFill>
                <a:latin typeface="宋体" panose="02010600030101010101" pitchFamily="2" charset="-122"/>
              </a:rPr>
              <a:t>首</a:t>
            </a:r>
            <a:r>
              <a:rPr kumimoji="1" lang="zh-CN" altLang="en-US" sz="3200" b="1" dirty="0">
                <a:solidFill>
                  <a:srgbClr val="000000"/>
                </a:solidFill>
                <a:latin typeface="宋体" panose="02010600030101010101" pitchFamily="2" charset="-122"/>
              </a:rPr>
              <a:t>先委托圆锥的底（一个</a:t>
            </a:r>
            <a:r>
              <a:rPr kumimoji="1" lang="en-US" altLang="zh-CN" sz="3200" b="1" dirty="0">
                <a:solidFill>
                  <a:srgbClr val="000000"/>
                </a:solidFill>
                <a:latin typeface="宋体" panose="02010600030101010101" pitchFamily="2" charset="-122"/>
              </a:rPr>
              <a:t>Circle</a:t>
            </a:r>
            <a:r>
              <a:rPr kumimoji="1" lang="zh-CN" altLang="en-US" sz="3200" b="1" dirty="0">
                <a:solidFill>
                  <a:srgbClr val="000000"/>
                </a:solidFill>
                <a:latin typeface="宋体" panose="02010600030101010101" pitchFamily="2" charset="-122"/>
              </a:rPr>
              <a:t>对象）</a:t>
            </a:r>
            <a:r>
              <a:rPr kumimoji="1" lang="en-US" altLang="zh-CN" sz="3200" b="1" dirty="0">
                <a:solidFill>
                  <a:srgbClr val="000000"/>
                </a:solidFill>
                <a:latin typeface="宋体" panose="02010600030101010101" pitchFamily="2" charset="-122"/>
              </a:rPr>
              <a:t>bottom</a:t>
            </a:r>
            <a:r>
              <a:rPr kumimoji="1" lang="zh-CN" altLang="en-US" sz="3200" b="1" dirty="0">
                <a:solidFill>
                  <a:srgbClr val="000000"/>
                </a:solidFill>
                <a:latin typeface="宋体" panose="02010600030101010101" pitchFamily="2" charset="-122"/>
              </a:rPr>
              <a:t>调用</a:t>
            </a:r>
            <a:r>
              <a:rPr kumimoji="1" lang="en-US" altLang="zh-CN" sz="3200" b="1" dirty="0" err="1">
                <a:solidFill>
                  <a:srgbClr val="000000"/>
                </a:solidFill>
                <a:latin typeface="宋体" panose="02010600030101010101" pitchFamily="2" charset="-122"/>
              </a:rPr>
              <a:t>getArea</a:t>
            </a:r>
            <a:r>
              <a:rPr kumimoji="1" lang="en-US" altLang="zh-CN" sz="3200" b="1" dirty="0">
                <a:solidFill>
                  <a:srgbClr val="000000"/>
                </a:solidFill>
                <a:latin typeface="宋体" panose="02010600030101010101" pitchFamily="2" charset="-122"/>
              </a:rPr>
              <a:t>()</a:t>
            </a:r>
            <a:r>
              <a:rPr kumimoji="1" lang="zh-CN" altLang="en-US" sz="3200" b="1" dirty="0">
                <a:solidFill>
                  <a:srgbClr val="000000"/>
                </a:solidFill>
                <a:latin typeface="宋体" panose="02010600030101010101" pitchFamily="2" charset="-122"/>
              </a:rPr>
              <a:t>方法计算底的面积，然后圆锥对象再计算出自身的体积 </a:t>
            </a:r>
            <a:endParaRPr kumimoji="1" lang="zh-CN" altLang="en-US" sz="3200" b="1" dirty="0">
              <a:solidFill>
                <a:srgbClr val="000000"/>
              </a:solidFill>
            </a:endParaRPr>
          </a:p>
        </p:txBody>
      </p:sp>
    </p:spTree>
    <p:extLst>
      <p:ext uri="{BB962C8B-B14F-4D97-AF65-F5344CB8AC3E}">
        <p14:creationId xmlns:p14="http://schemas.microsoft.com/office/powerpoint/2010/main" val="2024347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654" y="240631"/>
            <a:ext cx="3914078" cy="2862322"/>
          </a:xfrm>
          <a:prstGeom prst="rect">
            <a:avLst/>
          </a:prstGeom>
        </p:spPr>
        <p:txBody>
          <a:bodyPr wrap="square">
            <a:spAutoFit/>
          </a:bodyPr>
          <a:lstStyle/>
          <a:p>
            <a:r>
              <a:rPr lang="zh-CN" altLang="en-US" sz="2000" b="1" dirty="0" smtClean="0">
                <a:latin typeface="Times New Roman" panose="02020603050405020304" pitchFamily="18" charset="0"/>
                <a:cs typeface="Times New Roman" panose="02020603050405020304" pitchFamily="18" charset="0"/>
              </a:rPr>
              <a:t>public class MobileTelephone { </a:t>
            </a:r>
          </a:p>
          <a:p>
            <a:r>
              <a:rPr lang="zh-CN" altLang="en-US" sz="2000" b="1" dirty="0" smtClean="0">
                <a:latin typeface="Times New Roman" panose="02020603050405020304" pitchFamily="18" charset="0"/>
                <a:cs typeface="Times New Roman" panose="02020603050405020304" pitchFamily="18" charset="0"/>
              </a:rPr>
              <a:t>    SIM sim;</a:t>
            </a:r>
          </a:p>
          <a:p>
            <a:r>
              <a:rPr lang="zh-CN" altLang="en-US" sz="2000" b="1" dirty="0" smtClean="0">
                <a:latin typeface="Times New Roman" panose="02020603050405020304" pitchFamily="18" charset="0"/>
                <a:cs typeface="Times New Roman" panose="02020603050405020304" pitchFamily="18" charset="0"/>
              </a:rPr>
              <a:t>    void setSIM(SIM card) {</a:t>
            </a:r>
          </a:p>
          <a:p>
            <a:r>
              <a:rPr lang="zh-CN" altLang="en-US" sz="2000" b="1" dirty="0" smtClean="0">
                <a:latin typeface="Times New Roman" panose="02020603050405020304" pitchFamily="18" charset="0"/>
                <a:cs typeface="Times New Roman" panose="02020603050405020304" pitchFamily="18" charset="0"/>
              </a:rPr>
              <a:t>        sim = card;</a:t>
            </a:r>
          </a:p>
          <a:p>
            <a:r>
              <a:rPr lang="zh-CN" altLang="en-US" sz="2000" b="1" dirty="0" smtClean="0">
                <a:latin typeface="Times New Roman" panose="02020603050405020304" pitchFamily="18" charset="0"/>
                <a:cs typeface="Times New Roman" panose="02020603050405020304" pitchFamily="18" charset="0"/>
              </a:rPr>
              <a:t>    } </a:t>
            </a:r>
          </a:p>
          <a:p>
            <a:r>
              <a:rPr lang="zh-CN" altLang="en-US" sz="2000" b="1" dirty="0" smtClean="0">
                <a:latin typeface="Times New Roman" panose="02020603050405020304" pitchFamily="18" charset="0"/>
                <a:cs typeface="Times New Roman" panose="02020603050405020304" pitchFamily="18" charset="0"/>
              </a:rPr>
              <a:t>    long lookNumber(){</a:t>
            </a:r>
          </a:p>
          <a:p>
            <a:r>
              <a:rPr lang="zh-CN" altLang="en-US" sz="2000" b="1" dirty="0" smtClean="0">
                <a:latin typeface="Times New Roman" panose="02020603050405020304" pitchFamily="18" charset="0"/>
                <a:cs typeface="Times New Roman" panose="02020603050405020304" pitchFamily="18" charset="0"/>
              </a:rPr>
              <a:t>        return sim.getNumber();</a:t>
            </a:r>
          </a:p>
          <a:p>
            <a:r>
              <a:rPr lang="zh-CN" altLang="en-US" sz="2000" b="1" dirty="0" smtClean="0">
                <a:latin typeface="Times New Roman" panose="02020603050405020304" pitchFamily="18" charset="0"/>
                <a:cs typeface="Times New Roman" panose="02020603050405020304" pitchFamily="18" charset="0"/>
              </a:rPr>
              <a:t>    }</a:t>
            </a:r>
          </a:p>
          <a:p>
            <a:r>
              <a:rPr lang="zh-CN" altLang="en-US" sz="2000" b="1" dirty="0" smtClean="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5" name="矩形 4"/>
          <p:cNvSpPr/>
          <p:nvPr/>
        </p:nvSpPr>
        <p:spPr>
          <a:xfrm>
            <a:off x="4850782" y="240631"/>
            <a:ext cx="3568391" cy="2862322"/>
          </a:xfrm>
          <a:prstGeom prst="rect">
            <a:avLst/>
          </a:prstGeom>
        </p:spPr>
        <p:txBody>
          <a:bodyPr wrap="square">
            <a:spAutoFit/>
          </a:bodyPr>
          <a:lstStyle/>
          <a:p>
            <a:r>
              <a:rPr lang="zh-CN" altLang="en-US" sz="2000" b="1" dirty="0" smtClean="0">
                <a:latin typeface="Times New Roman" panose="02020603050405020304" pitchFamily="18" charset="0"/>
                <a:cs typeface="Times New Roman" panose="02020603050405020304" pitchFamily="18" charset="0"/>
              </a:rPr>
              <a:t>public class SIM {</a:t>
            </a:r>
          </a:p>
          <a:p>
            <a:r>
              <a:rPr lang="zh-CN" altLang="en-US" sz="2000" b="1" dirty="0" smtClean="0">
                <a:latin typeface="Times New Roman" panose="02020603050405020304" pitchFamily="18" charset="0"/>
                <a:cs typeface="Times New Roman" panose="02020603050405020304" pitchFamily="18" charset="0"/>
              </a:rPr>
              <a:t>    long number;  </a:t>
            </a:r>
          </a:p>
          <a:p>
            <a:r>
              <a:rPr lang="zh-CN" altLang="en-US" sz="2000" b="1" dirty="0" smtClean="0">
                <a:latin typeface="Times New Roman" panose="02020603050405020304" pitchFamily="18" charset="0"/>
                <a:cs typeface="Times New Roman" panose="02020603050405020304" pitchFamily="18" charset="0"/>
              </a:rPr>
              <a:t>    SIM(long number){</a:t>
            </a:r>
          </a:p>
          <a:p>
            <a:r>
              <a:rPr lang="zh-CN" altLang="en-US" sz="2000" b="1" dirty="0" smtClean="0">
                <a:latin typeface="Times New Roman" panose="02020603050405020304" pitchFamily="18" charset="0"/>
                <a:cs typeface="Times New Roman" panose="02020603050405020304" pitchFamily="18" charset="0"/>
              </a:rPr>
              <a:t>        this.number = number;</a:t>
            </a:r>
          </a:p>
          <a:p>
            <a:r>
              <a:rPr lang="zh-CN" altLang="en-US" sz="2000" b="1" dirty="0" smtClean="0">
                <a:latin typeface="Times New Roman" panose="02020603050405020304" pitchFamily="18" charset="0"/>
                <a:cs typeface="Times New Roman" panose="02020603050405020304" pitchFamily="18" charset="0"/>
              </a:rPr>
              <a:t>    }</a:t>
            </a:r>
          </a:p>
          <a:p>
            <a:r>
              <a:rPr lang="zh-CN" altLang="en-US" sz="2000" b="1" dirty="0" smtClean="0">
                <a:latin typeface="Times New Roman" panose="02020603050405020304" pitchFamily="18" charset="0"/>
                <a:cs typeface="Times New Roman" panose="02020603050405020304" pitchFamily="18" charset="0"/>
              </a:rPr>
              <a:t>    long getNumber() {</a:t>
            </a:r>
          </a:p>
          <a:p>
            <a:r>
              <a:rPr lang="zh-CN" altLang="en-US" sz="2000" b="1" dirty="0" smtClean="0">
                <a:latin typeface="Times New Roman" panose="02020603050405020304" pitchFamily="18" charset="0"/>
                <a:cs typeface="Times New Roman" panose="02020603050405020304" pitchFamily="18" charset="0"/>
              </a:rPr>
              <a:t>        return number;</a:t>
            </a:r>
          </a:p>
          <a:p>
            <a:r>
              <a:rPr lang="zh-CN" altLang="en-US" sz="2000" b="1" dirty="0" smtClean="0">
                <a:latin typeface="Times New Roman" panose="02020603050405020304" pitchFamily="18" charset="0"/>
                <a:cs typeface="Times New Roman" panose="02020603050405020304" pitchFamily="18" charset="0"/>
              </a:rPr>
              <a:t>    }</a:t>
            </a:r>
          </a:p>
          <a:p>
            <a:r>
              <a:rPr lang="zh-CN" altLang="en-US" sz="2000" b="1" dirty="0" smtClean="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7" name="矩形 6"/>
          <p:cNvSpPr/>
          <p:nvPr/>
        </p:nvSpPr>
        <p:spPr>
          <a:xfrm>
            <a:off x="947854" y="3272640"/>
            <a:ext cx="7147932" cy="3477875"/>
          </a:xfrm>
          <a:prstGeom prst="rect">
            <a:avLst/>
          </a:prstGeom>
        </p:spPr>
        <p:txBody>
          <a:bodyPr wrap="square">
            <a:spAutoFit/>
          </a:bodyPr>
          <a:lstStyle/>
          <a:p>
            <a:r>
              <a:rPr lang="zh-CN" altLang="en-US" sz="2000" b="1" dirty="0" smtClean="0">
                <a:latin typeface="Times New Roman" panose="02020603050405020304" pitchFamily="18" charset="0"/>
                <a:cs typeface="Times New Roman" panose="02020603050405020304" pitchFamily="18" charset="0"/>
              </a:rPr>
              <a:t>public class Example4_9 {</a:t>
            </a:r>
          </a:p>
          <a:p>
            <a:r>
              <a:rPr lang="zh-CN" altLang="en-US" sz="2000" b="1" dirty="0" smtClean="0">
                <a:latin typeface="Times New Roman" panose="02020603050405020304" pitchFamily="18" charset="0"/>
                <a:cs typeface="Times New Roman" panose="02020603050405020304" pitchFamily="18" charset="0"/>
              </a:rPr>
              <a:t>   public static void main(String args[]) {</a:t>
            </a:r>
          </a:p>
          <a:p>
            <a:r>
              <a:rPr lang="zh-CN" altLang="en-US" sz="2000" b="1" dirty="0" smtClean="0">
                <a:latin typeface="Times New Roman" panose="02020603050405020304" pitchFamily="18" charset="0"/>
                <a:cs typeface="Times New Roman" panose="02020603050405020304" pitchFamily="18" charset="0"/>
              </a:rPr>
              <a:t>       SIM simOne = new SIM(13889776509L);</a:t>
            </a:r>
          </a:p>
          <a:p>
            <a:r>
              <a:rPr lang="zh-CN" altLang="en-US" sz="2000" b="1" dirty="0" smtClean="0">
                <a:latin typeface="Times New Roman" panose="02020603050405020304" pitchFamily="18" charset="0"/>
                <a:cs typeface="Times New Roman" panose="02020603050405020304" pitchFamily="18" charset="0"/>
              </a:rPr>
              <a:t>       MobileTelephone mobile = new MobileTelephone();</a:t>
            </a:r>
          </a:p>
          <a:p>
            <a:r>
              <a:rPr lang="zh-CN" altLang="en-US" sz="2000" b="1" dirty="0" smtClean="0">
                <a:latin typeface="Times New Roman" panose="02020603050405020304" pitchFamily="18" charset="0"/>
                <a:cs typeface="Times New Roman" panose="02020603050405020304" pitchFamily="18" charset="0"/>
              </a:rPr>
              <a:t>       mobile.setSIM(simOne);</a:t>
            </a:r>
          </a:p>
          <a:p>
            <a:r>
              <a:rPr lang="zh-CN" altLang="en-US" sz="2000" b="1" dirty="0" smtClean="0">
                <a:latin typeface="Times New Roman" panose="02020603050405020304" pitchFamily="18" charset="0"/>
                <a:cs typeface="Times New Roman" panose="02020603050405020304" pitchFamily="18" charset="0"/>
              </a:rPr>
              <a:t>       System.out.println("手机号码:"+mobile.lookNumber()); </a:t>
            </a:r>
          </a:p>
          <a:p>
            <a:r>
              <a:rPr lang="zh-CN" altLang="en-US" sz="2000" b="1" dirty="0" smtClean="0">
                <a:latin typeface="Times New Roman" panose="02020603050405020304" pitchFamily="18" charset="0"/>
                <a:cs typeface="Times New Roman" panose="02020603050405020304" pitchFamily="18" charset="0"/>
              </a:rPr>
              <a:t>       SIM simTwo = new SIM(15967563567L);</a:t>
            </a:r>
          </a:p>
          <a:p>
            <a:r>
              <a:rPr lang="zh-CN" altLang="en-US" sz="2000" b="1" dirty="0" smtClean="0">
                <a:latin typeface="Times New Roman" panose="02020603050405020304" pitchFamily="18" charset="0"/>
                <a:cs typeface="Times New Roman" panose="02020603050405020304" pitchFamily="18" charset="0"/>
              </a:rPr>
              <a:t>       mobile.setSIM(simTwo);</a:t>
            </a:r>
          </a:p>
          <a:p>
            <a:r>
              <a:rPr lang="zh-CN" altLang="en-US" sz="2000" b="1" dirty="0" smtClean="0">
                <a:latin typeface="Times New Roman" panose="02020603050405020304" pitchFamily="18" charset="0"/>
                <a:cs typeface="Times New Roman" panose="02020603050405020304" pitchFamily="18" charset="0"/>
              </a:rPr>
              <a:t>       System.out.println("手机号码:"+mobile.lookNumber());  </a:t>
            </a:r>
          </a:p>
          <a:p>
            <a:r>
              <a:rPr lang="zh-CN" altLang="en-US" sz="2000" b="1" dirty="0" smtClean="0">
                <a:latin typeface="Times New Roman" panose="02020603050405020304" pitchFamily="18" charset="0"/>
                <a:cs typeface="Times New Roman" panose="02020603050405020304" pitchFamily="18" charset="0"/>
              </a:rPr>
              <a:t>    }</a:t>
            </a:r>
          </a:p>
          <a:p>
            <a:r>
              <a:rPr lang="zh-CN" altLang="en-US" sz="2000" b="1" dirty="0" smtClean="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03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495279" y="563137"/>
            <a:ext cx="830452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55588">
              <a:tabLst>
                <a:tab pos="446088" algn="l"/>
              </a:tabLst>
              <a:defRPr kumimoji="1" sz="2400">
                <a:solidFill>
                  <a:schemeClr val="tx1"/>
                </a:solidFill>
                <a:latin typeface="Times New Roman" panose="02020603050405020304" pitchFamily="18" charset="0"/>
                <a:ea typeface="宋体" panose="02010600030101010101" pitchFamily="2" charset="-122"/>
              </a:defRPr>
            </a:lvl1pPr>
            <a:lvl2pPr>
              <a:tabLst>
                <a:tab pos="446088" algn="l"/>
              </a:tabLst>
              <a:defRPr kumimoji="1" sz="2400">
                <a:solidFill>
                  <a:schemeClr val="tx1"/>
                </a:solidFill>
                <a:latin typeface="Times New Roman" panose="02020603050405020304" pitchFamily="18" charset="0"/>
                <a:ea typeface="宋体" panose="02010600030101010101" pitchFamily="2" charset="-122"/>
              </a:defRPr>
            </a:lvl2pPr>
            <a:lvl3pPr>
              <a:tabLst>
                <a:tab pos="446088" algn="l"/>
              </a:tabLst>
              <a:defRPr kumimoji="1" sz="2400">
                <a:solidFill>
                  <a:schemeClr val="tx1"/>
                </a:solidFill>
                <a:latin typeface="Times New Roman" panose="02020603050405020304" pitchFamily="18" charset="0"/>
                <a:ea typeface="宋体" panose="02010600030101010101" pitchFamily="2" charset="-122"/>
              </a:defRPr>
            </a:lvl3pPr>
            <a:lvl4pPr>
              <a:tabLst>
                <a:tab pos="446088" algn="l"/>
              </a:tabLst>
              <a:defRPr kumimoji="1" sz="2400">
                <a:solidFill>
                  <a:schemeClr val="tx1"/>
                </a:solidFill>
                <a:latin typeface="Times New Roman" panose="02020603050405020304" pitchFamily="18" charset="0"/>
                <a:ea typeface="宋体" panose="02010600030101010101" pitchFamily="2" charset="-122"/>
              </a:defRPr>
            </a:lvl4pPr>
            <a:lvl5pPr>
              <a:tabLst>
                <a:tab pos="446088"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46088"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46088"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46088"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46088" algn="l"/>
              </a:tabLst>
              <a:defRPr kumimoji="1" sz="24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pPr>
            <a:r>
              <a:rPr lang="zh-CN" altLang="en-US" dirty="0">
                <a:solidFill>
                  <a:srgbClr val="000000"/>
                </a:solidFill>
              </a:rPr>
              <a:t>例子</a:t>
            </a:r>
            <a:r>
              <a:rPr lang="zh-CN" altLang="en-US" dirty="0">
                <a:solidFill>
                  <a:srgbClr val="000000"/>
                </a:solidFill>
                <a:latin typeface="宋体" panose="02010600030101010101" pitchFamily="2" charset="-122"/>
              </a:rPr>
              <a:t>9</a:t>
            </a:r>
            <a:r>
              <a:rPr lang="zh-CN" altLang="en-US" dirty="0">
                <a:solidFill>
                  <a:srgbClr val="000000"/>
                </a:solidFill>
              </a:rPr>
              <a:t>模拟手机和</a:t>
            </a:r>
            <a:r>
              <a:rPr lang="en-US" altLang="zh-CN" dirty="0">
                <a:solidFill>
                  <a:srgbClr val="000000"/>
                </a:solidFill>
                <a:latin typeface="宋体" panose="02010600030101010101" pitchFamily="2" charset="-122"/>
              </a:rPr>
              <a:t>SIM</a:t>
            </a:r>
            <a:r>
              <a:rPr lang="zh-CN" altLang="en-US" dirty="0">
                <a:solidFill>
                  <a:srgbClr val="000000"/>
                </a:solidFill>
              </a:rPr>
              <a:t>卡的组合关系。涉及的类如下：</a:t>
            </a:r>
            <a:endParaRPr lang="zh-CN" altLang="en-US" dirty="0">
              <a:solidFill>
                <a:srgbClr val="000000"/>
              </a:solidFill>
              <a:latin typeface="宋体" panose="02010600030101010101" pitchFamily="2" charset="-122"/>
            </a:endParaRPr>
          </a:p>
          <a:p>
            <a:pPr algn="just" eaLnBrk="0" fontAlgn="base" hangingPunct="0">
              <a:spcBef>
                <a:spcPct val="0"/>
              </a:spcBef>
              <a:spcAft>
                <a:spcPct val="0"/>
              </a:spcAft>
            </a:pPr>
            <a:r>
              <a:rPr lang="en-US" altLang="zh-CN" dirty="0">
                <a:solidFill>
                  <a:srgbClr val="000000"/>
                </a:solidFill>
                <a:latin typeface="Wingdings" panose="05000000000000000000" pitchFamily="2" charset="2"/>
              </a:rPr>
              <a:t>l</a:t>
            </a:r>
            <a:r>
              <a:rPr lang="en-US" altLang="zh-CN" dirty="0">
                <a:solidFill>
                  <a:srgbClr val="000000"/>
                </a:solidFill>
                <a:cs typeface="Times New Roman" panose="02020603050405020304" pitchFamily="18" charset="0"/>
              </a:rPr>
              <a:t>     </a:t>
            </a:r>
            <a:r>
              <a:rPr lang="en-US" altLang="zh-CN" dirty="0">
                <a:solidFill>
                  <a:srgbClr val="000000"/>
                </a:solidFill>
                <a:latin typeface="宋体" panose="02010600030101010101" pitchFamily="2" charset="-122"/>
              </a:rPr>
              <a:t>SIM</a:t>
            </a:r>
            <a:r>
              <a:rPr lang="zh-CN" altLang="en-US" dirty="0">
                <a:solidFill>
                  <a:srgbClr val="000000"/>
                </a:solidFill>
              </a:rPr>
              <a:t>类负责创建</a:t>
            </a:r>
            <a:r>
              <a:rPr lang="en-US" altLang="zh-CN" dirty="0">
                <a:solidFill>
                  <a:srgbClr val="000000"/>
                </a:solidFill>
                <a:latin typeface="宋体" panose="02010600030101010101" pitchFamily="2" charset="-122"/>
              </a:rPr>
              <a:t>SIM</a:t>
            </a:r>
            <a:r>
              <a:rPr lang="zh-CN" altLang="en-US" dirty="0">
                <a:solidFill>
                  <a:srgbClr val="000000"/>
                </a:solidFill>
              </a:rPr>
              <a:t>卡</a:t>
            </a:r>
            <a:r>
              <a:rPr lang="en-US" altLang="zh-CN" b="1" dirty="0">
                <a:solidFill>
                  <a:srgbClr val="000000"/>
                </a:solidFill>
                <a:ea typeface="隶书" panose="02010509060101010101" pitchFamily="49" charset="-122"/>
                <a:hlinkClick r:id="rId3"/>
              </a:rPr>
              <a:t>SIM.java</a:t>
            </a:r>
            <a:r>
              <a:rPr lang="en-US" altLang="zh-CN" b="1" dirty="0">
                <a:solidFill>
                  <a:srgbClr val="000000"/>
                </a:solidFill>
                <a:hlinkClick r:id="rId3"/>
              </a:rPr>
              <a:t> </a:t>
            </a:r>
            <a:r>
              <a:rPr lang="zh-CN" altLang="en-US" dirty="0">
                <a:solidFill>
                  <a:srgbClr val="000000"/>
                </a:solidFill>
              </a:rPr>
              <a:t>。</a:t>
            </a:r>
            <a:endParaRPr lang="zh-CN" altLang="en-US" dirty="0">
              <a:solidFill>
                <a:srgbClr val="000000"/>
              </a:solidFill>
              <a:latin typeface="宋体" panose="02010600030101010101" pitchFamily="2" charset="-122"/>
            </a:endParaRPr>
          </a:p>
          <a:p>
            <a:pPr algn="just" eaLnBrk="0" fontAlgn="base" hangingPunct="0">
              <a:spcBef>
                <a:spcPct val="0"/>
              </a:spcBef>
              <a:spcAft>
                <a:spcPct val="0"/>
              </a:spcAft>
            </a:pPr>
            <a:r>
              <a:rPr lang="en-US" altLang="zh-CN" dirty="0">
                <a:solidFill>
                  <a:srgbClr val="000000"/>
                </a:solidFill>
                <a:latin typeface="Wingdings" panose="05000000000000000000" pitchFamily="2" charset="2"/>
              </a:rPr>
              <a:t>l</a:t>
            </a:r>
            <a:r>
              <a:rPr lang="en-US" altLang="zh-CN" dirty="0">
                <a:solidFill>
                  <a:srgbClr val="000000"/>
                </a:solidFill>
                <a:cs typeface="Times New Roman" panose="02020603050405020304" pitchFamily="18" charset="0"/>
              </a:rPr>
              <a:t>   </a:t>
            </a:r>
            <a:r>
              <a:rPr lang="en-US" altLang="zh-CN" dirty="0" err="1" smtClean="0">
                <a:solidFill>
                  <a:srgbClr val="000000"/>
                </a:solidFill>
                <a:latin typeface="宋体" panose="02010600030101010101" pitchFamily="2" charset="-122"/>
              </a:rPr>
              <a:t>MobileTelephone</a:t>
            </a:r>
            <a:r>
              <a:rPr lang="zh-CN" altLang="en-US" dirty="0">
                <a:solidFill>
                  <a:srgbClr val="000000"/>
                </a:solidFill>
              </a:rPr>
              <a:t>类负责创建手机</a:t>
            </a:r>
            <a:r>
              <a:rPr lang="en-US" altLang="zh-CN" b="1" dirty="0" err="1">
                <a:solidFill>
                  <a:srgbClr val="000000"/>
                </a:solidFill>
                <a:ea typeface="隶书" panose="02010509060101010101" pitchFamily="49" charset="-122"/>
                <a:hlinkClick r:id="rId4"/>
              </a:rPr>
              <a:t>MobileTelephone.java</a:t>
            </a:r>
            <a:r>
              <a:rPr lang="en-US" altLang="zh-CN" b="1" dirty="0">
                <a:solidFill>
                  <a:srgbClr val="000000"/>
                </a:solidFill>
                <a:hlinkClick r:id="rId4"/>
              </a:rPr>
              <a:t> </a:t>
            </a:r>
            <a:r>
              <a:rPr lang="zh-CN" altLang="en-US" dirty="0" smtClean="0">
                <a:solidFill>
                  <a:srgbClr val="000000"/>
                </a:solidFill>
              </a:rPr>
              <a:t>，手</a:t>
            </a:r>
            <a:r>
              <a:rPr lang="zh-CN" altLang="en-US" dirty="0">
                <a:solidFill>
                  <a:srgbClr val="000000"/>
                </a:solidFill>
              </a:rPr>
              <a:t>机可以组合一个</a:t>
            </a:r>
            <a:r>
              <a:rPr lang="en-US" altLang="zh-CN" dirty="0">
                <a:solidFill>
                  <a:srgbClr val="000000"/>
                </a:solidFill>
                <a:latin typeface="宋体" panose="02010600030101010101" pitchFamily="2" charset="-122"/>
              </a:rPr>
              <a:t>SIM</a:t>
            </a:r>
            <a:r>
              <a:rPr lang="zh-CN" altLang="en-US" dirty="0">
                <a:solidFill>
                  <a:srgbClr val="000000"/>
                </a:solidFill>
              </a:rPr>
              <a:t>卡，并可以调用</a:t>
            </a:r>
            <a:r>
              <a:rPr lang="en-US" altLang="zh-CN" dirty="0" err="1">
                <a:solidFill>
                  <a:srgbClr val="000000"/>
                </a:solidFill>
                <a:latin typeface="宋体" panose="02010600030101010101" pitchFamily="2" charset="-122"/>
              </a:rPr>
              <a:t>setSIM</a:t>
            </a:r>
            <a:r>
              <a:rPr lang="en-US" altLang="zh-CN" dirty="0">
                <a:solidFill>
                  <a:srgbClr val="000000"/>
                </a:solidFill>
                <a:latin typeface="宋体" panose="02010600030101010101" pitchFamily="2" charset="-122"/>
              </a:rPr>
              <a:t> (SIM card)</a:t>
            </a:r>
            <a:r>
              <a:rPr lang="zh-CN" altLang="en-US" dirty="0">
                <a:solidFill>
                  <a:srgbClr val="000000"/>
                </a:solidFill>
              </a:rPr>
              <a:t>方法更改其中的</a:t>
            </a:r>
            <a:r>
              <a:rPr lang="en-US" altLang="zh-CN" dirty="0">
                <a:solidFill>
                  <a:srgbClr val="000000"/>
                </a:solidFill>
                <a:latin typeface="宋体" panose="02010600030101010101" pitchFamily="2" charset="-122"/>
              </a:rPr>
              <a:t>SIM</a:t>
            </a:r>
            <a:r>
              <a:rPr lang="zh-CN" altLang="en-US" dirty="0">
                <a:solidFill>
                  <a:srgbClr val="000000"/>
                </a:solidFill>
              </a:rPr>
              <a:t>卡</a:t>
            </a:r>
            <a:r>
              <a:rPr lang="zh-CN" altLang="en-US" dirty="0" smtClean="0">
                <a:solidFill>
                  <a:srgbClr val="000000"/>
                </a:solidFill>
              </a:rPr>
              <a:t>。</a:t>
            </a:r>
            <a:endParaRPr lang="en-US" altLang="zh-CN" dirty="0" smtClean="0">
              <a:solidFill>
                <a:srgbClr val="000000"/>
              </a:solidFill>
            </a:endParaRPr>
          </a:p>
          <a:p>
            <a:pPr algn="just" eaLnBrk="0" fontAlgn="base" hangingPunct="0">
              <a:spcBef>
                <a:spcPct val="0"/>
              </a:spcBef>
              <a:spcAft>
                <a:spcPct val="0"/>
              </a:spcAft>
            </a:pPr>
            <a:r>
              <a:rPr lang="zh-CN" altLang="en-US" dirty="0" smtClean="0">
                <a:solidFill>
                  <a:srgbClr val="000000"/>
                </a:solidFill>
              </a:rPr>
              <a:t>程</a:t>
            </a:r>
            <a:r>
              <a:rPr lang="zh-CN" altLang="en-US" dirty="0">
                <a:solidFill>
                  <a:srgbClr val="000000"/>
                </a:solidFill>
              </a:rPr>
              <a:t>序运行效果如图</a:t>
            </a:r>
            <a:r>
              <a:rPr lang="zh-CN" altLang="en-US" dirty="0">
                <a:solidFill>
                  <a:srgbClr val="000000"/>
                </a:solidFill>
                <a:latin typeface="宋体" panose="02010600030101010101" pitchFamily="2" charset="-122"/>
              </a:rPr>
              <a:t>4.20</a:t>
            </a:r>
            <a:r>
              <a:rPr lang="zh-CN" altLang="en-US" dirty="0">
                <a:solidFill>
                  <a:srgbClr val="000000"/>
                </a:solidFill>
              </a:rPr>
              <a:t>。</a:t>
            </a:r>
          </a:p>
          <a:p>
            <a:pPr algn="just" eaLnBrk="0" fontAlgn="base" hangingPunct="0">
              <a:spcBef>
                <a:spcPct val="0"/>
              </a:spcBef>
              <a:spcAft>
                <a:spcPct val="0"/>
              </a:spcAft>
            </a:pPr>
            <a:r>
              <a:rPr lang="en-US" altLang="zh-CN" b="1" dirty="0">
                <a:solidFill>
                  <a:srgbClr val="000000"/>
                </a:solidFill>
                <a:ea typeface="隶书" panose="02010509060101010101" pitchFamily="49" charset="-122"/>
                <a:hlinkClick r:id="rId3"/>
              </a:rPr>
              <a:t>SIM.java</a:t>
            </a:r>
            <a:r>
              <a:rPr lang="en-US" altLang="zh-CN" b="1" dirty="0">
                <a:solidFill>
                  <a:srgbClr val="000000"/>
                </a:solidFill>
                <a:hlinkClick r:id="rId3"/>
              </a:rPr>
              <a:t>  </a:t>
            </a:r>
            <a:r>
              <a:rPr lang="en-US" altLang="zh-CN" b="1" dirty="0">
                <a:solidFill>
                  <a:srgbClr val="000000"/>
                </a:solidFill>
              </a:rPr>
              <a:t>, </a:t>
            </a:r>
            <a:r>
              <a:rPr lang="en-US" altLang="zh-CN" b="1" dirty="0">
                <a:solidFill>
                  <a:srgbClr val="000000"/>
                </a:solidFill>
                <a:ea typeface="隶书" panose="02010509060101010101" pitchFamily="49" charset="-122"/>
                <a:hlinkClick r:id="rId4"/>
              </a:rPr>
              <a:t>MobileTelephone.java</a:t>
            </a:r>
            <a:r>
              <a:rPr lang="en-US" altLang="zh-CN" b="1" dirty="0">
                <a:solidFill>
                  <a:srgbClr val="000000"/>
                </a:solidFill>
                <a:hlinkClick r:id="rId4"/>
              </a:rPr>
              <a:t> </a:t>
            </a:r>
            <a:r>
              <a:rPr lang="en-US" altLang="zh-CN" b="1" dirty="0">
                <a:solidFill>
                  <a:srgbClr val="000000"/>
                </a:solidFill>
              </a:rPr>
              <a:t>, </a:t>
            </a:r>
            <a:r>
              <a:rPr lang="en-US" altLang="zh-CN" b="1" dirty="0">
                <a:solidFill>
                  <a:srgbClr val="000000"/>
                </a:solidFill>
                <a:ea typeface="隶书" panose="02010509060101010101" pitchFamily="49" charset="-122"/>
                <a:hlinkClick r:id="rId5"/>
              </a:rPr>
              <a:t>Example4_9.java</a:t>
            </a:r>
            <a:endParaRPr lang="zh-CN" altLang="en-US" dirty="0">
              <a:solidFill>
                <a:srgbClr val="000000"/>
              </a:solidFill>
              <a:latin typeface="宋体" panose="02010600030101010101" pitchFamily="2" charset="-122"/>
            </a:endParaRPr>
          </a:p>
          <a:p>
            <a:pPr eaLnBrk="0" fontAlgn="base" hangingPunct="0">
              <a:spcBef>
                <a:spcPct val="0"/>
              </a:spcBef>
              <a:spcAft>
                <a:spcPct val="0"/>
              </a:spcAft>
            </a:pPr>
            <a:endParaRPr lang="zh-CN" altLang="en-US" dirty="0">
              <a:solidFill>
                <a:srgbClr val="000000"/>
              </a:solidFill>
            </a:endParaRPr>
          </a:p>
        </p:txBody>
      </p:sp>
      <p:graphicFrame>
        <p:nvGraphicFramePr>
          <p:cNvPr id="4" name="Object 8"/>
          <p:cNvGraphicFramePr>
            <a:graphicFrameLocks noChangeAspect="1"/>
          </p:cNvGraphicFramePr>
          <p:nvPr>
            <p:extLst>
              <p:ext uri="{D42A27DB-BD31-4B8C-83A1-F6EECF244321}">
                <p14:modId xmlns:p14="http://schemas.microsoft.com/office/powerpoint/2010/main" val="2554088008"/>
              </p:ext>
            </p:extLst>
          </p:nvPr>
        </p:nvGraphicFramePr>
        <p:xfrm>
          <a:off x="2303859" y="3691054"/>
          <a:ext cx="5903471" cy="1751294"/>
        </p:xfrm>
        <a:graphic>
          <a:graphicData uri="http://schemas.openxmlformats.org/presentationml/2006/ole">
            <mc:AlternateContent xmlns:mc="http://schemas.openxmlformats.org/markup-compatibility/2006">
              <mc:Choice xmlns:v="urn:schemas-microsoft-com:vml" Requires="v">
                <p:oleObj spid="_x0000_s9249" name="位图图像" r:id="rId6" imgW="2152951" imgH="638264" progId="PBrush">
                  <p:embed/>
                </p:oleObj>
              </mc:Choice>
              <mc:Fallback>
                <p:oleObj name="位图图像" r:id="rId6" imgW="2152951" imgH="638264" progId="PBrush">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859" y="3691054"/>
                        <a:ext cx="5903471" cy="1751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73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subTitle" idx="1"/>
          </p:nvPr>
        </p:nvSpPr>
        <p:spPr>
          <a:xfrm>
            <a:off x="901855" y="270417"/>
            <a:ext cx="6335286" cy="744344"/>
          </a:xfrm>
        </p:spPr>
        <p:txBody>
          <a:bodyPr>
            <a:noAutofit/>
          </a:bodyPr>
          <a:lstStyle/>
          <a:p>
            <a:pPr lvl="1" algn="l"/>
            <a:r>
              <a:rPr lang="zh-CN" altLang="en-US" sz="3200" b="1" dirty="0"/>
              <a:t>§4.5.1    传值机制</a:t>
            </a:r>
            <a:r>
              <a:rPr lang="zh-CN" altLang="en-US" sz="3200" b="1" dirty="0">
                <a:latin typeface="宋体" panose="02010600030101010101" pitchFamily="2" charset="-122"/>
              </a:rPr>
              <a:t> </a:t>
            </a:r>
            <a:r>
              <a:rPr lang="zh-CN" altLang="en-US" sz="3200" b="1" dirty="0">
                <a:cs typeface="Times New Roman" panose="02020603050405020304" pitchFamily="18" charset="0"/>
              </a:rPr>
              <a:t>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D229365C-E64F-455D-BB6C-33A42326475C}" type="slidenum">
              <a:rPr lang="zh-CN" altLang="en-US">
                <a:solidFill>
                  <a:srgbClr val="000000"/>
                </a:solidFill>
              </a:rPr>
              <a:pPr/>
              <a:t>2</a:t>
            </a:fld>
            <a:r>
              <a:rPr lang="zh-CN" altLang="en-US">
                <a:solidFill>
                  <a:srgbClr val="000000"/>
                </a:solidFill>
              </a:rPr>
              <a:t>  页</a:t>
            </a:r>
            <a:endParaRPr lang="en-US" altLang="zh-CN">
              <a:solidFill>
                <a:srgbClr val="000000"/>
              </a:solidFill>
            </a:endParaRPr>
          </a:p>
        </p:txBody>
      </p:sp>
      <p:sp>
        <p:nvSpPr>
          <p:cNvPr id="66563" name="Text Box 3"/>
          <p:cNvSpPr txBox="1">
            <a:spLocks noChangeArrowheads="1"/>
          </p:cNvSpPr>
          <p:nvPr/>
        </p:nvSpPr>
        <p:spPr bwMode="auto">
          <a:xfrm>
            <a:off x="971549" y="1287781"/>
            <a:ext cx="7157689"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fontAlgn="base">
              <a:spcBef>
                <a:spcPct val="10000"/>
              </a:spcBef>
              <a:spcAft>
                <a:spcPct val="0"/>
              </a:spcAft>
              <a:buFont typeface="Arial" panose="020B0604020202020204" pitchFamily="34" charset="0"/>
              <a:buChar char="•"/>
            </a:pPr>
            <a:r>
              <a:rPr kumimoji="1" lang="zh-CN" altLang="en-US" sz="3200" b="1" dirty="0" smtClean="0">
                <a:solidFill>
                  <a:srgbClr val="000000"/>
                </a:solidFill>
              </a:rPr>
              <a:t>在</a:t>
            </a:r>
            <a:r>
              <a:rPr kumimoji="1" lang="en-US" altLang="zh-CN" sz="3200" b="1" dirty="0">
                <a:solidFill>
                  <a:srgbClr val="000000"/>
                </a:solidFill>
                <a:latin typeface="宋体" panose="02010600030101010101" pitchFamily="2" charset="-122"/>
              </a:rPr>
              <a:t>Java</a:t>
            </a:r>
            <a:r>
              <a:rPr kumimoji="1" lang="zh-CN" altLang="en-US" sz="3200" b="1" dirty="0">
                <a:solidFill>
                  <a:srgbClr val="000000"/>
                </a:solidFill>
              </a:rPr>
              <a:t>中，方法的所有参数都是“传值”的</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spcBef>
                <a:spcPct val="10000"/>
              </a:spcBef>
              <a:spcAft>
                <a:spcPct val="0"/>
              </a:spcAft>
              <a:buFont typeface="Arial" panose="020B0604020202020204" pitchFamily="34" charset="0"/>
              <a:buChar char="•"/>
            </a:pPr>
            <a:r>
              <a:rPr kumimoji="1" lang="zh-CN" altLang="en-US" sz="3200" b="1" dirty="0" smtClean="0">
                <a:solidFill>
                  <a:srgbClr val="000000"/>
                </a:solidFill>
              </a:rPr>
              <a:t>也就是说</a:t>
            </a:r>
            <a:r>
              <a:rPr kumimoji="1" lang="en-US" altLang="zh-CN" sz="3200" b="1" dirty="0" smtClean="0">
                <a:solidFill>
                  <a:srgbClr val="000000"/>
                </a:solidFill>
              </a:rPr>
              <a:t>:</a:t>
            </a:r>
          </a:p>
          <a:p>
            <a:pPr marL="342900" indent="-342900" algn="just" fontAlgn="base">
              <a:spcBef>
                <a:spcPct val="10000"/>
              </a:spcBef>
              <a:spcAft>
                <a:spcPct val="0"/>
              </a:spcAft>
              <a:buFont typeface="Wingdings" pitchFamily="2" charset="2"/>
              <a:buChar char="Ø"/>
            </a:pPr>
            <a:r>
              <a:rPr kumimoji="1" lang="zh-CN" altLang="en-US" sz="3200" b="1" dirty="0" smtClean="0">
                <a:solidFill>
                  <a:srgbClr val="000000"/>
                </a:solidFill>
              </a:rPr>
              <a:t>方</a:t>
            </a:r>
            <a:r>
              <a:rPr kumimoji="1" lang="zh-CN" altLang="en-US" sz="3200" b="1" dirty="0">
                <a:solidFill>
                  <a:srgbClr val="000000"/>
                </a:solidFill>
              </a:rPr>
              <a:t>法中参数变量的值是调用者指定的值的拷贝</a:t>
            </a:r>
            <a:r>
              <a:rPr kumimoji="1" lang="zh-CN" altLang="en-US" sz="3200" b="1" dirty="0" smtClean="0">
                <a:solidFill>
                  <a:srgbClr val="000000"/>
                </a:solidFill>
              </a:rPr>
              <a:t>。</a:t>
            </a:r>
            <a:endParaRPr kumimoji="1" lang="en-US" altLang="zh-CN" sz="3200" b="1" dirty="0" smtClean="0">
              <a:solidFill>
                <a:srgbClr val="000000"/>
              </a:solidFill>
            </a:endParaRPr>
          </a:p>
          <a:p>
            <a:pPr marL="342900" indent="-342900" algn="just" fontAlgn="base">
              <a:spcBef>
                <a:spcPct val="10000"/>
              </a:spcBef>
              <a:spcAft>
                <a:spcPct val="0"/>
              </a:spcAft>
              <a:buFont typeface="Wingdings" pitchFamily="2" charset="2"/>
              <a:buChar char="ü"/>
            </a:pPr>
            <a:r>
              <a:rPr kumimoji="1" lang="zh-CN" altLang="en-US" sz="3200" b="1" dirty="0" smtClean="0">
                <a:solidFill>
                  <a:srgbClr val="000000"/>
                </a:solidFill>
              </a:rPr>
              <a:t>例如</a:t>
            </a:r>
            <a:r>
              <a:rPr kumimoji="1" lang="en-US" altLang="zh-CN" sz="3200" b="1" dirty="0" smtClean="0">
                <a:solidFill>
                  <a:srgbClr val="000000"/>
                </a:solidFill>
              </a:rPr>
              <a:t>:</a:t>
            </a:r>
          </a:p>
          <a:p>
            <a:pPr marL="342900" indent="-342900" algn="just" fontAlgn="base">
              <a:spcBef>
                <a:spcPct val="10000"/>
              </a:spcBef>
              <a:spcAft>
                <a:spcPct val="0"/>
              </a:spcAft>
              <a:buFont typeface="Wingdings" pitchFamily="2" charset="2"/>
              <a:buChar char="ü"/>
            </a:pPr>
            <a:r>
              <a:rPr kumimoji="1" lang="zh-CN" altLang="en-US" sz="3200" b="1" dirty="0" smtClean="0">
                <a:solidFill>
                  <a:srgbClr val="000000"/>
                </a:solidFill>
              </a:rPr>
              <a:t>如</a:t>
            </a:r>
            <a:r>
              <a:rPr kumimoji="1" lang="zh-CN" altLang="en-US" sz="3200" b="1" dirty="0">
                <a:solidFill>
                  <a:srgbClr val="000000"/>
                </a:solidFill>
              </a:rPr>
              <a:t>果向方法的</a:t>
            </a:r>
            <a:r>
              <a:rPr kumimoji="1" lang="en-US" altLang="zh-CN" sz="3200" b="1" dirty="0" err="1">
                <a:solidFill>
                  <a:srgbClr val="000000"/>
                </a:solidFill>
                <a:latin typeface="宋体" panose="02010600030101010101" pitchFamily="2" charset="-122"/>
              </a:rPr>
              <a:t>int</a:t>
            </a:r>
            <a:r>
              <a:rPr kumimoji="1" lang="zh-CN" altLang="en-US" sz="3200" b="1" dirty="0">
                <a:solidFill>
                  <a:srgbClr val="000000"/>
                </a:solidFill>
              </a:rPr>
              <a:t>型参数</a:t>
            </a:r>
            <a:r>
              <a:rPr kumimoji="1" lang="en-US" altLang="zh-CN" sz="3200" b="1" dirty="0">
                <a:solidFill>
                  <a:srgbClr val="000000"/>
                </a:solidFill>
                <a:latin typeface="宋体" panose="02010600030101010101" pitchFamily="2" charset="-122"/>
              </a:rPr>
              <a:t>x</a:t>
            </a:r>
            <a:r>
              <a:rPr kumimoji="1" lang="zh-CN" altLang="en-US" sz="3200" b="1" dirty="0">
                <a:solidFill>
                  <a:srgbClr val="000000"/>
                </a:solidFill>
              </a:rPr>
              <a:t>传递一个</a:t>
            </a:r>
            <a:r>
              <a:rPr kumimoji="1" lang="en-US" altLang="zh-CN" sz="3200" b="1" dirty="0" err="1">
                <a:solidFill>
                  <a:srgbClr val="000000"/>
                </a:solidFill>
                <a:latin typeface="宋体" panose="02010600030101010101" pitchFamily="2" charset="-122"/>
              </a:rPr>
              <a:t>int</a:t>
            </a:r>
            <a:r>
              <a:rPr kumimoji="1" lang="zh-CN" altLang="en-US" sz="3200" b="1" dirty="0">
                <a:solidFill>
                  <a:srgbClr val="000000"/>
                </a:solidFill>
              </a:rPr>
              <a:t>值，那么参数</a:t>
            </a:r>
            <a:r>
              <a:rPr kumimoji="1" lang="en-US" altLang="zh-CN" sz="3200" b="1" dirty="0">
                <a:solidFill>
                  <a:srgbClr val="000000"/>
                </a:solidFill>
                <a:latin typeface="宋体" panose="02010600030101010101" pitchFamily="2" charset="-122"/>
              </a:rPr>
              <a:t>x</a:t>
            </a:r>
            <a:r>
              <a:rPr kumimoji="1" lang="zh-CN" altLang="en-US" sz="3200" b="1" dirty="0">
                <a:solidFill>
                  <a:srgbClr val="000000"/>
                </a:solidFill>
              </a:rPr>
              <a:t>得到的值是传递的值的拷贝。</a:t>
            </a:r>
            <a:endParaRPr kumimoji="1" lang="zh-CN" altLang="en-US" sz="3200"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4154147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197858"/>
            <a:ext cx="7886700" cy="1325563"/>
          </a:xfrm>
        </p:spPr>
        <p:txBody>
          <a:bodyPr/>
          <a:lstStyle/>
          <a:p>
            <a:pPr lvl="1" algn="l" defTabSz="685800" rtl="0">
              <a:lnSpc>
                <a:spcPct val="90000"/>
              </a:lnSpc>
              <a:spcBef>
                <a:spcPct val="0"/>
              </a:spcBef>
            </a:pPr>
            <a:r>
              <a:rPr lang="zh-CN" altLang="en-US" sz="3200" b="1" dirty="0" smtClean="0"/>
              <a:t>§4.6.2   关联关系和依赖关系的</a:t>
            </a:r>
            <a:r>
              <a:rPr lang="en-US" altLang="zh-CN" sz="3200" b="1" dirty="0" smtClean="0"/>
              <a:t>UML</a:t>
            </a:r>
            <a:r>
              <a:rPr lang="zh-CN" altLang="en-US" sz="3200" b="1" dirty="0" smtClean="0"/>
              <a:t>图</a:t>
            </a:r>
            <a:r>
              <a:rPr lang="zh-CN" altLang="en-US" sz="3200" b="1" dirty="0" smtClean="0">
                <a:cs typeface="Times New Roman" panose="02020603050405020304" pitchFamily="18" charset="0"/>
              </a:rPr>
              <a:t> </a:t>
            </a:r>
            <a:br>
              <a:rPr lang="zh-CN" altLang="en-US" sz="3200" b="1" dirty="0" smtClean="0">
                <a:cs typeface="Times New Roman" panose="02020603050405020304" pitchFamily="18" charset="0"/>
              </a:rPr>
            </a:br>
            <a:endParaRPr lang="zh-CN" altLang="en-US" dirty="0"/>
          </a:p>
        </p:txBody>
      </p:sp>
      <p:sp>
        <p:nvSpPr>
          <p:cNvPr id="5" name="内容占位符 4"/>
          <p:cNvSpPr>
            <a:spLocks noGrp="1"/>
          </p:cNvSpPr>
          <p:nvPr>
            <p:ph idx="1"/>
          </p:nvPr>
        </p:nvSpPr>
        <p:spPr/>
        <p:txBody>
          <a:bodyPr>
            <a:normAutofit/>
          </a:bodyPr>
          <a:lstStyle/>
          <a:p>
            <a:r>
              <a:rPr kumimoji="1" lang="zh-CN" altLang="en-US" sz="3200" dirty="0">
                <a:solidFill>
                  <a:srgbClr val="000000"/>
                </a:solidFill>
                <a:latin typeface="Times New Roman" panose="02020603050405020304" pitchFamily="18" charset="0"/>
                <a:ea typeface="宋体" panose="02010600030101010101" pitchFamily="2" charset="-122"/>
              </a:rPr>
              <a:t> </a:t>
            </a:r>
            <a:r>
              <a:rPr kumimoji="1" lang="en-US" altLang="zh-CN" sz="3200" dirty="0">
                <a:solidFill>
                  <a:srgbClr val="000000"/>
                </a:solidFill>
                <a:latin typeface="Times New Roman" panose="02020603050405020304" pitchFamily="18" charset="0"/>
                <a:ea typeface="宋体" panose="02010600030101010101" pitchFamily="2" charset="-122"/>
              </a:rPr>
              <a:t>1  </a:t>
            </a:r>
            <a:r>
              <a:rPr kumimoji="1" lang="zh-CN" altLang="en-US" sz="3200" dirty="0">
                <a:solidFill>
                  <a:srgbClr val="000000"/>
                </a:solidFill>
                <a:latin typeface="Times New Roman" panose="02020603050405020304" pitchFamily="18" charset="0"/>
                <a:ea typeface="宋体" panose="02010600030101010101" pitchFamily="2" charset="-122"/>
              </a:rPr>
              <a:t>关联关系</a:t>
            </a:r>
            <a:endParaRPr kumimoji="1" lang="en-US" altLang="zh-CN" sz="3200" dirty="0">
              <a:solidFill>
                <a:srgbClr val="000000"/>
              </a:solidFill>
              <a:latin typeface="Times New Roman" panose="02020603050405020304" pitchFamily="18" charset="0"/>
              <a:ea typeface="宋体" panose="02010600030101010101" pitchFamily="2" charset="-122"/>
            </a:endParaRPr>
          </a:p>
          <a:p>
            <a:pPr>
              <a:buFont typeface="Wingdings" pitchFamily="2" charset="2"/>
              <a:buChar char="Ø"/>
            </a:pPr>
            <a:r>
              <a:rPr kumimoji="1" lang="zh-CN" altLang="en-US" sz="3200" dirty="0">
                <a:solidFill>
                  <a:srgbClr val="000000"/>
                </a:solidFill>
                <a:latin typeface="Times New Roman" panose="02020603050405020304" pitchFamily="18" charset="0"/>
                <a:ea typeface="宋体" panose="02010600030101010101" pitchFamily="2" charset="-122"/>
              </a:rPr>
              <a:t> </a:t>
            </a:r>
            <a:r>
              <a:rPr kumimoji="1" lang="zh-CN" altLang="en-US" sz="3200" dirty="0" smtClean="0">
                <a:solidFill>
                  <a:srgbClr val="000000"/>
                </a:solidFill>
                <a:latin typeface="Times New Roman" panose="02020603050405020304" pitchFamily="18" charset="0"/>
                <a:ea typeface="宋体" panose="02010600030101010101" pitchFamily="2" charset="-122"/>
              </a:rPr>
              <a:t>如果</a:t>
            </a:r>
            <a:r>
              <a:rPr kumimoji="1" lang="en-US" altLang="zh-CN" sz="3200" dirty="0" smtClean="0">
                <a:solidFill>
                  <a:srgbClr val="000000"/>
                </a:solidFill>
                <a:latin typeface="Times New Roman" panose="02020603050405020304" pitchFamily="18" charset="0"/>
                <a:ea typeface="宋体" panose="02010600030101010101" pitchFamily="2" charset="-122"/>
              </a:rPr>
              <a:t>A</a:t>
            </a:r>
            <a:r>
              <a:rPr kumimoji="1" lang="zh-CN" altLang="en-US" sz="3200" dirty="0" smtClean="0">
                <a:solidFill>
                  <a:srgbClr val="000000"/>
                </a:solidFill>
                <a:latin typeface="Times New Roman" panose="02020603050405020304" pitchFamily="18" charset="0"/>
                <a:ea typeface="宋体" panose="02010600030101010101" pitchFamily="2" charset="-122"/>
              </a:rPr>
              <a:t>类中的</a:t>
            </a:r>
            <a:r>
              <a:rPr kumimoji="1" lang="zh-CN" altLang="en-US" sz="3200" b="1" u="sng" dirty="0" smtClean="0">
                <a:solidFill>
                  <a:srgbClr val="000000"/>
                </a:solidFill>
                <a:latin typeface="Times New Roman" panose="02020603050405020304" pitchFamily="18" charset="0"/>
                <a:ea typeface="宋体" panose="02010600030101010101" pitchFamily="2" charset="-122"/>
              </a:rPr>
              <a:t>成员变量</a:t>
            </a:r>
            <a:r>
              <a:rPr kumimoji="1" lang="zh-CN" altLang="en-US" sz="3200" dirty="0" smtClean="0">
                <a:solidFill>
                  <a:srgbClr val="000000"/>
                </a:solidFill>
                <a:latin typeface="Times New Roman" panose="02020603050405020304" pitchFamily="18" charset="0"/>
                <a:ea typeface="宋体" panose="02010600030101010101" pitchFamily="2" charset="-122"/>
              </a:rPr>
              <a:t>是用</a:t>
            </a:r>
            <a:r>
              <a:rPr kumimoji="1" lang="en-US" altLang="zh-CN" sz="3200" dirty="0" smtClean="0">
                <a:solidFill>
                  <a:srgbClr val="000000"/>
                </a:solidFill>
                <a:latin typeface="Times New Roman" panose="02020603050405020304" pitchFamily="18" charset="0"/>
                <a:ea typeface="宋体" panose="02010600030101010101" pitchFamily="2" charset="-122"/>
              </a:rPr>
              <a:t>B</a:t>
            </a:r>
            <a:r>
              <a:rPr kumimoji="1" lang="zh-CN" altLang="en-US" sz="3200" dirty="0" smtClean="0">
                <a:solidFill>
                  <a:srgbClr val="000000"/>
                </a:solidFill>
                <a:latin typeface="Times New Roman" panose="02020603050405020304" pitchFamily="18" charset="0"/>
                <a:ea typeface="宋体" panose="02010600030101010101" pitchFamily="2" charset="-122"/>
              </a:rPr>
              <a:t>类声明的对象，</a:t>
            </a:r>
            <a:endParaRPr kumimoji="1" lang="en-US" altLang="zh-CN" sz="3200" dirty="0" smtClean="0">
              <a:solidFill>
                <a:srgbClr val="000000"/>
              </a:solidFill>
              <a:latin typeface="Times New Roman" panose="02020603050405020304" pitchFamily="18" charset="0"/>
              <a:ea typeface="宋体" panose="02010600030101010101" pitchFamily="2" charset="-122"/>
            </a:endParaRPr>
          </a:p>
          <a:p>
            <a:pPr>
              <a:buFont typeface="Wingdings" pitchFamily="2" charset="2"/>
              <a:buChar char="Ø"/>
            </a:pPr>
            <a:r>
              <a:rPr kumimoji="1" lang="zh-CN" altLang="en-US" sz="3200" dirty="0" smtClean="0">
                <a:solidFill>
                  <a:srgbClr val="000000"/>
                </a:solidFill>
                <a:latin typeface="Times New Roman" panose="02020603050405020304" pitchFamily="18" charset="0"/>
                <a:ea typeface="宋体" panose="02010600030101010101" pitchFamily="2" charset="-122"/>
              </a:rPr>
              <a:t>那么</a:t>
            </a:r>
            <a:r>
              <a:rPr kumimoji="1" lang="en-US" altLang="zh-CN" sz="3200" dirty="0" smtClean="0">
                <a:solidFill>
                  <a:srgbClr val="000000"/>
                </a:solidFill>
                <a:latin typeface="Times New Roman" panose="02020603050405020304" pitchFamily="18" charset="0"/>
                <a:ea typeface="宋体" panose="02010600030101010101" pitchFamily="2" charset="-122"/>
              </a:rPr>
              <a:t>A</a:t>
            </a:r>
            <a:r>
              <a:rPr kumimoji="1" lang="zh-CN" altLang="en-US" sz="3200" dirty="0" smtClean="0">
                <a:solidFill>
                  <a:srgbClr val="000000"/>
                </a:solidFill>
                <a:latin typeface="Times New Roman" panose="02020603050405020304" pitchFamily="18" charset="0"/>
                <a:ea typeface="宋体" panose="02010600030101010101" pitchFamily="2" charset="-122"/>
              </a:rPr>
              <a:t>和</a:t>
            </a:r>
            <a:r>
              <a:rPr kumimoji="1" lang="en-US" altLang="zh-CN" sz="3200" dirty="0" smtClean="0">
                <a:solidFill>
                  <a:srgbClr val="000000"/>
                </a:solidFill>
                <a:latin typeface="Times New Roman" panose="02020603050405020304" pitchFamily="18" charset="0"/>
                <a:ea typeface="宋体" panose="02010600030101010101" pitchFamily="2" charset="-122"/>
              </a:rPr>
              <a:t>B</a:t>
            </a:r>
            <a:r>
              <a:rPr kumimoji="1" lang="zh-CN" altLang="en-US" sz="3200" dirty="0" smtClean="0">
                <a:solidFill>
                  <a:srgbClr val="000000"/>
                </a:solidFill>
                <a:latin typeface="Times New Roman" panose="02020603050405020304" pitchFamily="18" charset="0"/>
                <a:ea typeface="宋体" panose="02010600030101010101" pitchFamily="2" charset="-122"/>
              </a:rPr>
              <a:t>的关系是</a:t>
            </a:r>
            <a:r>
              <a:rPr kumimoji="1" lang="zh-CN" altLang="en-US" sz="3200" b="1" dirty="0" smtClean="0">
                <a:solidFill>
                  <a:srgbClr val="000000"/>
                </a:solidFill>
                <a:latin typeface="Times New Roman" panose="02020603050405020304" pitchFamily="18" charset="0"/>
                <a:ea typeface="宋体" panose="02010600030101010101" pitchFamily="2" charset="-122"/>
              </a:rPr>
              <a:t>关联关系</a:t>
            </a:r>
            <a:endParaRPr kumimoji="1" lang="en-US" altLang="zh-CN" sz="3200" b="1" dirty="0" smtClean="0">
              <a:solidFill>
                <a:srgbClr val="000000"/>
              </a:solidFill>
              <a:latin typeface="Times New Roman" panose="02020603050405020304" pitchFamily="18" charset="0"/>
              <a:ea typeface="宋体" panose="02010600030101010101" pitchFamily="2" charset="-122"/>
            </a:endParaRPr>
          </a:p>
          <a:p>
            <a:pPr>
              <a:buFont typeface="Wingdings" pitchFamily="2" charset="2"/>
              <a:buChar char="Ø"/>
            </a:pPr>
            <a:r>
              <a:rPr kumimoji="1" lang="zh-CN" altLang="en-US" sz="3200" dirty="0" smtClean="0">
                <a:solidFill>
                  <a:srgbClr val="000000"/>
                </a:solidFill>
                <a:latin typeface="Times New Roman" panose="02020603050405020304" pitchFamily="18" charset="0"/>
                <a:ea typeface="宋体" panose="02010600030101010101" pitchFamily="2" charset="-122"/>
              </a:rPr>
              <a:t>称</a:t>
            </a:r>
            <a:r>
              <a:rPr kumimoji="1" lang="en-US" altLang="zh-CN" sz="3200" dirty="0" smtClean="0">
                <a:solidFill>
                  <a:srgbClr val="000000"/>
                </a:solidFill>
                <a:latin typeface="Times New Roman" panose="02020603050405020304" pitchFamily="18" charset="0"/>
                <a:ea typeface="宋体" panose="02010600030101010101" pitchFamily="2" charset="-122"/>
              </a:rPr>
              <a:t>A</a:t>
            </a:r>
            <a:r>
              <a:rPr kumimoji="1" lang="zh-CN" altLang="en-US" sz="3200" dirty="0" smtClean="0">
                <a:solidFill>
                  <a:srgbClr val="000000"/>
                </a:solidFill>
                <a:latin typeface="Times New Roman" panose="02020603050405020304" pitchFamily="18" charset="0"/>
                <a:ea typeface="宋体" panose="02010600030101010101" pitchFamily="2" charset="-122"/>
              </a:rPr>
              <a:t>类的对象</a:t>
            </a:r>
            <a:r>
              <a:rPr kumimoji="1" lang="zh-CN" altLang="en-US" sz="3200" b="1" dirty="0" smtClean="0">
                <a:solidFill>
                  <a:srgbClr val="000000"/>
                </a:solidFill>
                <a:latin typeface="Times New Roman" panose="02020603050405020304" pitchFamily="18" charset="0"/>
                <a:ea typeface="宋体" panose="02010600030101010101" pitchFamily="2" charset="-122"/>
              </a:rPr>
              <a:t>关联于</a:t>
            </a:r>
            <a:r>
              <a:rPr kumimoji="1" lang="en-US" altLang="zh-CN" sz="3200" dirty="0" smtClean="0">
                <a:solidFill>
                  <a:srgbClr val="000000"/>
                </a:solidFill>
                <a:latin typeface="Times New Roman" panose="02020603050405020304" pitchFamily="18" charset="0"/>
                <a:ea typeface="宋体" panose="02010600030101010101" pitchFamily="2" charset="-122"/>
              </a:rPr>
              <a:t>B</a:t>
            </a:r>
            <a:r>
              <a:rPr kumimoji="1" lang="zh-CN" altLang="en-US" sz="3200" dirty="0" smtClean="0">
                <a:solidFill>
                  <a:srgbClr val="000000"/>
                </a:solidFill>
                <a:latin typeface="Times New Roman" panose="02020603050405020304" pitchFamily="18" charset="0"/>
                <a:ea typeface="宋体" panose="02010600030101010101" pitchFamily="2" charset="-122"/>
              </a:rPr>
              <a:t>类的对象，</a:t>
            </a:r>
            <a:r>
              <a:rPr kumimoji="1" lang="en-US" altLang="zh-CN" sz="3200" dirty="0">
                <a:solidFill>
                  <a:srgbClr val="000000"/>
                </a:solidFill>
                <a:latin typeface="Times New Roman" panose="02020603050405020304" pitchFamily="18" charset="0"/>
              </a:rPr>
              <a:t> </a:t>
            </a:r>
            <a:endParaRPr kumimoji="1" lang="en-US" altLang="zh-CN" sz="3200" dirty="0" smtClean="0">
              <a:solidFill>
                <a:srgbClr val="000000"/>
              </a:solidFill>
              <a:latin typeface="Times New Roman" panose="02020603050405020304" pitchFamily="18" charset="0"/>
            </a:endParaRPr>
          </a:p>
          <a:p>
            <a:pPr>
              <a:buFont typeface="Wingdings" pitchFamily="2" charset="2"/>
              <a:buChar char="Ø"/>
            </a:pPr>
            <a:r>
              <a:rPr kumimoji="1" lang="zh-CN" altLang="en-US" sz="3200" dirty="0" smtClean="0">
                <a:solidFill>
                  <a:srgbClr val="000000"/>
                </a:solidFill>
                <a:latin typeface="Times New Roman" panose="02020603050405020304" pitchFamily="18" charset="0"/>
              </a:rPr>
              <a:t>或</a:t>
            </a:r>
            <a:r>
              <a:rPr kumimoji="1" lang="en-US" altLang="zh-CN" sz="3200" dirty="0" smtClean="0">
                <a:solidFill>
                  <a:srgbClr val="000000"/>
                </a:solidFill>
                <a:latin typeface="Times New Roman" panose="02020603050405020304" pitchFamily="18" charset="0"/>
              </a:rPr>
              <a:t>A</a:t>
            </a:r>
            <a:r>
              <a:rPr kumimoji="1" lang="zh-CN" altLang="en-US" sz="3200" dirty="0">
                <a:solidFill>
                  <a:srgbClr val="000000"/>
                </a:solidFill>
                <a:latin typeface="Times New Roman" panose="02020603050405020304" pitchFamily="18" charset="0"/>
              </a:rPr>
              <a:t>类的</a:t>
            </a:r>
            <a:r>
              <a:rPr kumimoji="1" lang="zh-CN" altLang="en-US" sz="3200" dirty="0" smtClean="0">
                <a:solidFill>
                  <a:srgbClr val="000000"/>
                </a:solidFill>
                <a:latin typeface="Times New Roman" panose="02020603050405020304" pitchFamily="18" charset="0"/>
              </a:rPr>
              <a:t>对象</a:t>
            </a:r>
            <a:r>
              <a:rPr kumimoji="1" lang="zh-CN" altLang="en-US" sz="3200" b="1" dirty="0" smtClean="0">
                <a:solidFill>
                  <a:srgbClr val="000000"/>
                </a:solidFill>
                <a:latin typeface="Times New Roman" panose="02020603050405020304" pitchFamily="18" charset="0"/>
              </a:rPr>
              <a:t>组合了</a:t>
            </a:r>
            <a:r>
              <a:rPr kumimoji="1" lang="en-US" altLang="zh-CN" sz="3200" dirty="0" smtClean="0">
                <a:solidFill>
                  <a:srgbClr val="000000"/>
                </a:solidFill>
                <a:latin typeface="Times New Roman" panose="02020603050405020304" pitchFamily="18" charset="0"/>
              </a:rPr>
              <a:t>B</a:t>
            </a:r>
            <a:r>
              <a:rPr kumimoji="1" lang="zh-CN" altLang="en-US" sz="3200" dirty="0">
                <a:solidFill>
                  <a:srgbClr val="000000"/>
                </a:solidFill>
                <a:latin typeface="Times New Roman" panose="02020603050405020304" pitchFamily="18" charset="0"/>
              </a:rPr>
              <a:t>类的对</a:t>
            </a:r>
            <a:r>
              <a:rPr kumimoji="1" lang="zh-CN" altLang="en-US" sz="3200" dirty="0" smtClean="0">
                <a:solidFill>
                  <a:srgbClr val="000000"/>
                </a:solidFill>
                <a:latin typeface="Times New Roman" panose="02020603050405020304" pitchFamily="18" charset="0"/>
              </a:rPr>
              <a:t>象</a:t>
            </a:r>
            <a:endParaRPr kumimoji="1" lang="zh-CN" altLang="en-US" sz="32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49211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p:cNvGraphicFramePr>
            <a:graphicFrameLocks noChangeAspect="1"/>
          </p:cNvGraphicFramePr>
          <p:nvPr>
            <p:extLst>
              <p:ext uri="{D42A27DB-BD31-4B8C-83A1-F6EECF244321}">
                <p14:modId xmlns:p14="http://schemas.microsoft.com/office/powerpoint/2010/main" val="4016695303"/>
              </p:ext>
            </p:extLst>
          </p:nvPr>
        </p:nvGraphicFramePr>
        <p:xfrm>
          <a:off x="441743" y="2104300"/>
          <a:ext cx="8138886" cy="3616275"/>
        </p:xfrm>
        <a:graphic>
          <a:graphicData uri="http://schemas.openxmlformats.org/presentationml/2006/ole">
            <mc:AlternateContent xmlns:mc="http://schemas.openxmlformats.org/markup-compatibility/2006">
              <mc:Choice xmlns:v="urn:schemas-microsoft-com:vml" Requires="v">
                <p:oleObj spid="_x0000_s12306" name="位图图像" r:id="rId3" imgW="2914286" imgH="1295238" progId="PBrush">
                  <p:embed/>
                </p:oleObj>
              </mc:Choice>
              <mc:Fallback>
                <p:oleObj name="位图图像" r:id="rId3" imgW="2914286" imgH="1295238" progId="PBrush">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43" y="2104300"/>
                        <a:ext cx="8138886" cy="361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738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8" name="页脚占位符 4"/>
          <p:cNvSpPr>
            <a:spLocks noGrp="1"/>
          </p:cNvSpPr>
          <p:nvPr>
            <p:ph type="ftr" sz="quarter" idx="11"/>
          </p:nvPr>
        </p:nvSpPr>
        <p:spPr/>
        <p:txBody>
          <a:bodyPr/>
          <a:lstStyle/>
          <a:p>
            <a:r>
              <a:rPr lang="zh-CN" altLang="en-US">
                <a:solidFill>
                  <a:srgbClr val="000000"/>
                </a:solidFill>
              </a:rPr>
              <a:t>第 </a:t>
            </a:r>
            <a:fld id="{29487D74-6295-4DD2-9ACC-FA3BBA0098B8}" type="slidenum">
              <a:rPr lang="zh-CN" altLang="en-US">
                <a:solidFill>
                  <a:srgbClr val="000000"/>
                </a:solidFill>
              </a:rPr>
              <a:pPr/>
              <a:t>22</a:t>
            </a:fld>
            <a:r>
              <a:rPr lang="zh-CN" altLang="en-US">
                <a:solidFill>
                  <a:srgbClr val="000000"/>
                </a:solidFill>
              </a:rPr>
              <a:t>  页</a:t>
            </a:r>
            <a:endParaRPr lang="en-US" altLang="zh-CN">
              <a:solidFill>
                <a:srgbClr val="000000"/>
              </a:solidFill>
            </a:endParaRPr>
          </a:p>
        </p:txBody>
      </p:sp>
      <p:sp>
        <p:nvSpPr>
          <p:cNvPr id="72714" name="Rectangle 10"/>
          <p:cNvSpPr>
            <a:spLocks noChangeArrowheads="1"/>
          </p:cNvSpPr>
          <p:nvPr/>
        </p:nvSpPr>
        <p:spPr bwMode="auto">
          <a:xfrm>
            <a:off x="803367" y="158261"/>
            <a:ext cx="753726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171450" indent="-171450" defTabSz="685800" fontAlgn="base">
              <a:lnSpc>
                <a:spcPct val="90000"/>
              </a:lnSpc>
              <a:spcBef>
                <a:spcPts val="750"/>
              </a:spcBef>
              <a:spcAft>
                <a:spcPct val="0"/>
              </a:spcAft>
              <a:buFont typeface="Arial" panose="020B0604020202020204" pitchFamily="34" charset="0"/>
              <a:buChar char="•"/>
            </a:pPr>
            <a:r>
              <a:rPr kumimoji="1" lang="zh-CN" altLang="en-US" sz="2800" dirty="0">
                <a:solidFill>
                  <a:srgbClr val="000000"/>
                </a:solidFill>
                <a:latin typeface="Times New Roman" panose="02020603050405020304" pitchFamily="18" charset="0"/>
                <a:ea typeface="宋体" panose="02010600030101010101" pitchFamily="2" charset="-122"/>
              </a:rPr>
              <a:t> </a:t>
            </a:r>
            <a:r>
              <a:rPr kumimoji="1" lang="en-US" altLang="zh-CN" sz="2800" dirty="0">
                <a:solidFill>
                  <a:srgbClr val="000000"/>
                </a:solidFill>
                <a:latin typeface="Times New Roman" panose="02020603050405020304" pitchFamily="18" charset="0"/>
                <a:ea typeface="宋体" panose="02010600030101010101" pitchFamily="2" charset="-122"/>
              </a:rPr>
              <a:t>2   </a:t>
            </a:r>
            <a:r>
              <a:rPr kumimoji="1" lang="zh-CN" altLang="en-US" sz="2800" dirty="0">
                <a:solidFill>
                  <a:srgbClr val="000000"/>
                </a:solidFill>
                <a:latin typeface="Times New Roman" panose="02020603050405020304" pitchFamily="18" charset="0"/>
                <a:ea typeface="宋体" panose="02010600030101010101" pitchFamily="2" charset="-122"/>
              </a:rPr>
              <a:t>依赖关系</a:t>
            </a:r>
            <a:endParaRPr kumimoji="1" lang="en-US" altLang="zh-CN" sz="2800" dirty="0">
              <a:solidFill>
                <a:srgbClr val="000000"/>
              </a:solidFill>
              <a:latin typeface="Times New Roman" panose="02020603050405020304" pitchFamily="18" charset="0"/>
              <a:ea typeface="宋体" panose="02010600030101010101" pitchFamily="2" charset="-122"/>
            </a:endParaRPr>
          </a:p>
          <a:p>
            <a:pPr marL="171450" indent="-171450" defTabSz="685800" fontAlgn="base">
              <a:lnSpc>
                <a:spcPct val="90000"/>
              </a:lnSpc>
              <a:spcBef>
                <a:spcPts val="750"/>
              </a:spcBef>
              <a:spcAft>
                <a:spcPct val="0"/>
              </a:spcAft>
              <a:buFont typeface="Wingdings" pitchFamily="2" charset="2"/>
              <a:buChar char="Ø"/>
            </a:pPr>
            <a:r>
              <a:rPr kumimoji="1" lang="zh-CN" altLang="en-US" sz="2800" dirty="0" smtClean="0">
                <a:solidFill>
                  <a:srgbClr val="000000"/>
                </a:solidFill>
                <a:latin typeface="Times New Roman" panose="02020603050405020304" pitchFamily="18" charset="0"/>
                <a:ea typeface="宋体" panose="02010600030101010101" pitchFamily="2" charset="-122"/>
              </a:rPr>
              <a:t>如果</a:t>
            </a:r>
            <a:r>
              <a:rPr kumimoji="1" lang="en-US" altLang="zh-CN" sz="2800" dirty="0" smtClean="0">
                <a:solidFill>
                  <a:srgbClr val="000000"/>
                </a:solidFill>
                <a:latin typeface="Times New Roman" panose="02020603050405020304" pitchFamily="18" charset="0"/>
                <a:ea typeface="宋体" panose="02010600030101010101" pitchFamily="2" charset="-122"/>
              </a:rPr>
              <a:t>A</a:t>
            </a:r>
            <a:r>
              <a:rPr kumimoji="1" lang="zh-CN" altLang="en-US" sz="2800" dirty="0" smtClean="0">
                <a:solidFill>
                  <a:srgbClr val="000000"/>
                </a:solidFill>
                <a:latin typeface="Times New Roman" panose="02020603050405020304" pitchFamily="18" charset="0"/>
                <a:ea typeface="宋体" panose="02010600030101010101" pitchFamily="2" charset="-122"/>
              </a:rPr>
              <a:t>类中</a:t>
            </a:r>
            <a:r>
              <a:rPr kumimoji="1" lang="zh-CN" altLang="en-US" sz="2800" b="1" u="sng" dirty="0" smtClean="0">
                <a:solidFill>
                  <a:srgbClr val="000000"/>
                </a:solidFill>
                <a:latin typeface="Times New Roman" panose="02020603050405020304" pitchFamily="18" charset="0"/>
                <a:ea typeface="宋体" panose="02010600030101010101" pitchFamily="2" charset="-122"/>
              </a:rPr>
              <a:t>某个方法的参数</a:t>
            </a:r>
            <a:r>
              <a:rPr kumimoji="1" lang="zh-CN" altLang="en-US" sz="2800" dirty="0" smtClean="0">
                <a:solidFill>
                  <a:srgbClr val="000000"/>
                </a:solidFill>
                <a:latin typeface="Times New Roman" panose="02020603050405020304" pitchFamily="18" charset="0"/>
                <a:ea typeface="宋体" panose="02010600030101010101" pitchFamily="2" charset="-122"/>
              </a:rPr>
              <a:t>是用</a:t>
            </a:r>
            <a:r>
              <a:rPr kumimoji="1" lang="en-US" altLang="zh-CN" sz="2800" dirty="0" smtClean="0">
                <a:solidFill>
                  <a:srgbClr val="000000"/>
                </a:solidFill>
                <a:latin typeface="Times New Roman" panose="02020603050405020304" pitchFamily="18" charset="0"/>
                <a:ea typeface="宋体" panose="02010600030101010101" pitchFamily="2" charset="-122"/>
              </a:rPr>
              <a:t>B</a:t>
            </a:r>
            <a:r>
              <a:rPr kumimoji="1" lang="zh-CN" altLang="en-US" sz="2800" dirty="0" smtClean="0">
                <a:solidFill>
                  <a:srgbClr val="000000"/>
                </a:solidFill>
                <a:latin typeface="Times New Roman" panose="02020603050405020304" pitchFamily="18" charset="0"/>
                <a:ea typeface="宋体" panose="02010600030101010101" pitchFamily="2" charset="-122"/>
              </a:rPr>
              <a:t>类声明的对象</a:t>
            </a:r>
            <a:endParaRPr kumimoji="1" lang="en-US" altLang="zh-CN" sz="2800" dirty="0" smtClean="0">
              <a:solidFill>
                <a:srgbClr val="000000"/>
              </a:solidFill>
              <a:latin typeface="Times New Roman" panose="02020603050405020304" pitchFamily="18" charset="0"/>
              <a:ea typeface="宋体" panose="02010600030101010101" pitchFamily="2" charset="-122"/>
            </a:endParaRPr>
          </a:p>
          <a:p>
            <a:pPr marL="171450" indent="-171450" defTabSz="685800" fontAlgn="base">
              <a:lnSpc>
                <a:spcPct val="90000"/>
              </a:lnSpc>
              <a:spcBef>
                <a:spcPts val="750"/>
              </a:spcBef>
              <a:spcAft>
                <a:spcPct val="0"/>
              </a:spcAft>
              <a:buFont typeface="Wingdings" pitchFamily="2" charset="2"/>
              <a:buChar char="Ø"/>
            </a:pPr>
            <a:r>
              <a:rPr kumimoji="1" lang="zh-CN" altLang="en-US" sz="2800" dirty="0" smtClean="0">
                <a:solidFill>
                  <a:srgbClr val="000000"/>
                </a:solidFill>
                <a:latin typeface="Times New Roman" panose="02020603050405020304" pitchFamily="18" charset="0"/>
                <a:ea typeface="宋体" panose="02010600030101010101" pitchFamily="2" charset="-122"/>
              </a:rPr>
              <a:t>或某个方法</a:t>
            </a:r>
            <a:r>
              <a:rPr kumimoji="1" lang="zh-CN" altLang="en-US" sz="2800" b="1" u="sng" dirty="0" smtClean="0">
                <a:solidFill>
                  <a:srgbClr val="000000"/>
                </a:solidFill>
                <a:latin typeface="Times New Roman" panose="02020603050405020304" pitchFamily="18" charset="0"/>
                <a:ea typeface="宋体" panose="02010600030101010101" pitchFamily="2" charset="-122"/>
              </a:rPr>
              <a:t>返回的数据类型</a:t>
            </a:r>
            <a:r>
              <a:rPr kumimoji="1" lang="zh-CN" altLang="en-US" sz="2800" dirty="0" smtClean="0">
                <a:solidFill>
                  <a:srgbClr val="000000"/>
                </a:solidFill>
                <a:latin typeface="Times New Roman" panose="02020603050405020304" pitchFamily="18" charset="0"/>
                <a:ea typeface="宋体" panose="02010600030101010101" pitchFamily="2" charset="-122"/>
              </a:rPr>
              <a:t>是</a:t>
            </a:r>
            <a:r>
              <a:rPr kumimoji="1" lang="en-US" altLang="zh-CN" sz="2800" dirty="0" smtClean="0">
                <a:solidFill>
                  <a:srgbClr val="000000"/>
                </a:solidFill>
                <a:latin typeface="Times New Roman" panose="02020603050405020304" pitchFamily="18" charset="0"/>
                <a:ea typeface="宋体" panose="02010600030101010101" pitchFamily="2" charset="-122"/>
              </a:rPr>
              <a:t>B</a:t>
            </a:r>
            <a:r>
              <a:rPr kumimoji="1" lang="zh-CN" altLang="en-US" sz="2800" dirty="0" smtClean="0">
                <a:solidFill>
                  <a:srgbClr val="000000"/>
                </a:solidFill>
                <a:latin typeface="Times New Roman" panose="02020603050405020304" pitchFamily="18" charset="0"/>
                <a:ea typeface="宋体" panose="02010600030101010101" pitchFamily="2" charset="-122"/>
              </a:rPr>
              <a:t>类对象</a:t>
            </a:r>
            <a:endParaRPr kumimoji="1" lang="en-US" altLang="zh-CN" sz="2800" dirty="0" smtClean="0">
              <a:solidFill>
                <a:srgbClr val="000000"/>
              </a:solidFill>
              <a:latin typeface="Times New Roman" panose="02020603050405020304" pitchFamily="18" charset="0"/>
              <a:ea typeface="宋体" panose="02010600030101010101" pitchFamily="2" charset="-122"/>
            </a:endParaRPr>
          </a:p>
          <a:p>
            <a:pPr marL="171450" indent="-171450" defTabSz="685800" fontAlgn="base">
              <a:lnSpc>
                <a:spcPct val="90000"/>
              </a:lnSpc>
              <a:spcBef>
                <a:spcPts val="750"/>
              </a:spcBef>
              <a:spcAft>
                <a:spcPct val="0"/>
              </a:spcAft>
              <a:buFont typeface="Wingdings" pitchFamily="2" charset="2"/>
              <a:buChar char="Ø"/>
            </a:pPr>
            <a:r>
              <a:rPr kumimoji="1" lang="en-US" altLang="zh-CN" sz="2800" dirty="0" smtClean="0">
                <a:solidFill>
                  <a:srgbClr val="000000"/>
                </a:solidFill>
                <a:latin typeface="Times New Roman" panose="02020603050405020304" pitchFamily="18" charset="0"/>
                <a:ea typeface="宋体" panose="02010600030101010101" pitchFamily="2" charset="-122"/>
              </a:rPr>
              <a:t>A</a:t>
            </a:r>
            <a:r>
              <a:rPr kumimoji="1" lang="zh-CN" altLang="en-US" sz="2800" dirty="0" smtClean="0">
                <a:solidFill>
                  <a:srgbClr val="000000"/>
                </a:solidFill>
                <a:latin typeface="Times New Roman" panose="02020603050405020304" pitchFamily="18" charset="0"/>
                <a:ea typeface="宋体" panose="02010600030101010101" pitchFamily="2" charset="-122"/>
              </a:rPr>
              <a:t>和</a:t>
            </a:r>
            <a:r>
              <a:rPr kumimoji="1" lang="en-US" altLang="zh-CN" sz="2800" dirty="0" smtClean="0">
                <a:solidFill>
                  <a:srgbClr val="000000"/>
                </a:solidFill>
                <a:latin typeface="Times New Roman" panose="02020603050405020304" pitchFamily="18" charset="0"/>
                <a:ea typeface="宋体" panose="02010600030101010101" pitchFamily="2" charset="-122"/>
              </a:rPr>
              <a:t>B</a:t>
            </a:r>
            <a:r>
              <a:rPr kumimoji="1" lang="zh-CN" altLang="en-US" sz="2800" dirty="0" smtClean="0">
                <a:solidFill>
                  <a:srgbClr val="000000"/>
                </a:solidFill>
                <a:latin typeface="Times New Roman" panose="02020603050405020304" pitchFamily="18" charset="0"/>
                <a:ea typeface="宋体" panose="02010600030101010101" pitchFamily="2" charset="-122"/>
              </a:rPr>
              <a:t>的关系是依赖关系，称</a:t>
            </a:r>
            <a:r>
              <a:rPr kumimoji="1" lang="en-US" altLang="zh-CN" sz="2800" dirty="0" smtClean="0">
                <a:solidFill>
                  <a:srgbClr val="000000"/>
                </a:solidFill>
                <a:latin typeface="Times New Roman" panose="02020603050405020304" pitchFamily="18" charset="0"/>
                <a:ea typeface="宋体" panose="02010600030101010101" pitchFamily="2" charset="-122"/>
              </a:rPr>
              <a:t>A</a:t>
            </a:r>
            <a:r>
              <a:rPr kumimoji="1" lang="zh-CN" altLang="en-US" sz="2800" dirty="0" smtClean="0">
                <a:solidFill>
                  <a:srgbClr val="000000"/>
                </a:solidFill>
                <a:latin typeface="Times New Roman" panose="02020603050405020304" pitchFamily="18" charset="0"/>
                <a:ea typeface="宋体" panose="02010600030101010101" pitchFamily="2" charset="-122"/>
              </a:rPr>
              <a:t>依赖于</a:t>
            </a:r>
            <a:r>
              <a:rPr kumimoji="1" lang="en-US" altLang="zh-CN" sz="2800" dirty="0" smtClean="0">
                <a:solidFill>
                  <a:srgbClr val="000000"/>
                </a:solidFill>
                <a:latin typeface="Times New Roman" panose="02020603050405020304" pitchFamily="18" charset="0"/>
                <a:ea typeface="宋体" panose="02010600030101010101" pitchFamily="2" charset="-122"/>
              </a:rPr>
              <a:t>B</a:t>
            </a:r>
            <a:endParaRPr kumimoji="1" lang="en-US" altLang="zh-CN" sz="2800" dirty="0">
              <a:solidFill>
                <a:srgbClr val="000000"/>
              </a:solidFill>
              <a:latin typeface="Times New Roman" panose="02020603050405020304" pitchFamily="18" charset="0"/>
              <a:ea typeface="宋体" panose="02010600030101010101" pitchFamily="2" charset="-122"/>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4053688367"/>
              </p:ext>
            </p:extLst>
          </p:nvPr>
        </p:nvGraphicFramePr>
        <p:xfrm>
          <a:off x="553468" y="2475571"/>
          <a:ext cx="7787165" cy="2977375"/>
        </p:xfrm>
        <a:graphic>
          <a:graphicData uri="http://schemas.openxmlformats.org/presentationml/2006/ole">
            <mc:AlternateContent xmlns:mc="http://schemas.openxmlformats.org/markup-compatibility/2006">
              <mc:Choice xmlns:v="urn:schemas-microsoft-com:vml" Requires="v">
                <p:oleObj spid="_x0000_s5161" name="位图图像" r:id="rId3" imgW="3115110" imgH="1190476" progId="PBrush">
                  <p:embed/>
                </p:oleObj>
              </mc:Choice>
              <mc:Fallback>
                <p:oleObj name="位图图像" r:id="rId3" imgW="3115110" imgH="1190476" progId="PBrush">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68" y="2475571"/>
                        <a:ext cx="7787165" cy="297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7495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Grp="1" noChangeArrowheads="1"/>
          </p:cNvSpPr>
          <p:nvPr>
            <p:ph type="subTitle" idx="1"/>
          </p:nvPr>
        </p:nvSpPr>
        <p:spPr>
          <a:xfrm>
            <a:off x="951338" y="303870"/>
            <a:ext cx="7127023" cy="1123485"/>
          </a:xfrm>
          <a:noFill/>
          <a:ln/>
        </p:spPr>
        <p:txBody>
          <a:bodyPr>
            <a:noAutofit/>
          </a:bodyPr>
          <a:lstStyle/>
          <a:p>
            <a:pPr algn="l"/>
            <a:r>
              <a:rPr lang="zh-CN" altLang="en-US" sz="3200" b="1" dirty="0">
                <a:latin typeface="宋体" panose="02010600030101010101" pitchFamily="2" charset="-122"/>
              </a:rPr>
              <a:t>§4.7   </a:t>
            </a:r>
            <a:r>
              <a:rPr lang="zh-CN" altLang="en-US" sz="3200" b="1" dirty="0"/>
              <a:t>实例成员与类成员</a:t>
            </a:r>
            <a:r>
              <a:rPr lang="zh-CN" altLang="en-US" sz="3200" b="1" dirty="0">
                <a:latin typeface="宋体" panose="02010600030101010101" pitchFamily="2" charset="-122"/>
              </a:rPr>
              <a:t> </a:t>
            </a:r>
          </a:p>
          <a:p>
            <a:pPr lvl="1" algn="l"/>
            <a:r>
              <a:rPr lang="zh-CN" altLang="en-US" sz="3200" b="1" dirty="0">
                <a:latin typeface="宋体" panose="02010600030101010101" pitchFamily="2" charset="-122"/>
              </a:rPr>
              <a:t>§4.7.1 </a:t>
            </a:r>
            <a:r>
              <a:rPr lang="zh-CN" altLang="en-US" sz="3200" b="1" dirty="0"/>
              <a:t>实例变量和类变量的声明</a:t>
            </a:r>
            <a:r>
              <a:rPr lang="zh-CN" altLang="en-US" sz="3200" b="1" dirty="0">
                <a:latin typeface="宋体" panose="02010600030101010101" pitchFamily="2" charset="-122"/>
              </a:rPr>
              <a:t>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7A74D7C3-2A4A-4DF4-A4B7-D885568D8E57}" type="slidenum">
              <a:rPr lang="zh-CN" altLang="en-US">
                <a:solidFill>
                  <a:srgbClr val="000000"/>
                </a:solidFill>
              </a:rPr>
              <a:pPr/>
              <a:t>23</a:t>
            </a:fld>
            <a:r>
              <a:rPr lang="zh-CN" altLang="en-US">
                <a:solidFill>
                  <a:srgbClr val="000000"/>
                </a:solidFill>
              </a:rPr>
              <a:t>  页</a:t>
            </a:r>
            <a:endParaRPr lang="en-US" altLang="zh-CN">
              <a:solidFill>
                <a:srgbClr val="000000"/>
              </a:solidFill>
            </a:endParaRPr>
          </a:p>
        </p:txBody>
      </p:sp>
      <p:sp>
        <p:nvSpPr>
          <p:cNvPr id="17419" name="Text Box 11"/>
          <p:cNvSpPr txBox="1">
            <a:spLocks noChangeArrowheads="1"/>
          </p:cNvSpPr>
          <p:nvPr/>
        </p:nvSpPr>
        <p:spPr bwMode="auto">
          <a:xfrm>
            <a:off x="838200" y="1943100"/>
            <a:ext cx="737616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kumimoji="1" lang="zh-CN" altLang="en-US" sz="3200" b="1" dirty="0">
                <a:solidFill>
                  <a:srgbClr val="0000FF"/>
                </a:solidFill>
              </a:rPr>
              <a:t> </a:t>
            </a:r>
            <a:r>
              <a:rPr kumimoji="1" lang="zh-CN" altLang="en-US" sz="3200" dirty="0" smtClean="0">
                <a:solidFill>
                  <a:srgbClr val="000000"/>
                </a:solidFill>
                <a:latin typeface="宋体" panose="02010600030101010101" pitchFamily="2" charset="-122"/>
              </a:rPr>
              <a:t>在</a:t>
            </a:r>
            <a:r>
              <a:rPr kumimoji="1" lang="zh-CN" altLang="en-US" sz="3200" dirty="0">
                <a:solidFill>
                  <a:srgbClr val="000000"/>
                </a:solidFill>
                <a:latin typeface="宋体" panose="02010600030101010101" pitchFamily="2" charset="-122"/>
              </a:rPr>
              <a:t>声明成员变量时</a:t>
            </a:r>
            <a:r>
              <a:rPr kumimoji="1" lang="zh-CN" altLang="en-US" sz="3200" dirty="0" smtClean="0">
                <a:solidFill>
                  <a:srgbClr val="000000"/>
                </a:solidFill>
                <a:latin typeface="宋体" panose="02010600030101010101" pitchFamily="2" charset="-122"/>
              </a:rPr>
              <a:t>，</a:t>
            </a:r>
            <a:endParaRPr kumimoji="1" lang="en-US" altLang="zh-CN" sz="3200" dirty="0" smtClean="0">
              <a:solidFill>
                <a:srgbClr val="000000"/>
              </a:solidFill>
              <a:latin typeface="宋体" panose="02010600030101010101" pitchFamily="2" charset="-122"/>
            </a:endParaRPr>
          </a:p>
          <a:p>
            <a:pPr marL="342900" indent="-342900" eaLnBrk="0" fontAlgn="base" hangingPunct="0">
              <a:spcBef>
                <a:spcPct val="0"/>
              </a:spcBef>
              <a:spcAft>
                <a:spcPct val="0"/>
              </a:spcAft>
              <a:buFont typeface="Arial" panose="020B0604020202020204" pitchFamily="34" charset="0"/>
              <a:buChar char="•"/>
            </a:pPr>
            <a:r>
              <a:rPr kumimoji="1" lang="zh-CN" altLang="en-US" sz="3200" dirty="0" smtClean="0">
                <a:solidFill>
                  <a:srgbClr val="000000"/>
                </a:solidFill>
                <a:latin typeface="宋体" panose="02010600030101010101" pitchFamily="2" charset="-122"/>
              </a:rPr>
              <a:t>用</a:t>
            </a:r>
            <a:r>
              <a:rPr kumimoji="1" lang="zh-CN" altLang="en-US" sz="3200" b="1" dirty="0">
                <a:solidFill>
                  <a:srgbClr val="0000FF"/>
                </a:solidFill>
                <a:latin typeface="宋体" panose="02010600030101010101" pitchFamily="2" charset="-122"/>
              </a:rPr>
              <a:t>关键字</a:t>
            </a:r>
            <a:r>
              <a:rPr kumimoji="1" lang="en-US" altLang="zh-CN" sz="3200" b="1" dirty="0">
                <a:solidFill>
                  <a:srgbClr val="0000FF"/>
                </a:solidFill>
                <a:latin typeface="宋体" panose="02010600030101010101" pitchFamily="2" charset="-122"/>
              </a:rPr>
              <a:t>static</a:t>
            </a:r>
            <a:r>
              <a:rPr kumimoji="1" lang="zh-CN" altLang="en-US" sz="3200" b="1" dirty="0">
                <a:solidFill>
                  <a:srgbClr val="0000FF"/>
                </a:solidFill>
                <a:latin typeface="宋体" panose="02010600030101010101" pitchFamily="2" charset="-122"/>
              </a:rPr>
              <a:t>给予修饰</a:t>
            </a:r>
            <a:r>
              <a:rPr kumimoji="1" lang="zh-CN" altLang="en-US" sz="3200" dirty="0">
                <a:solidFill>
                  <a:srgbClr val="000000"/>
                </a:solidFill>
                <a:latin typeface="宋体" panose="02010600030101010101" pitchFamily="2" charset="-122"/>
              </a:rPr>
              <a:t>的称作</a:t>
            </a:r>
            <a:r>
              <a:rPr kumimoji="1" lang="zh-CN" altLang="en-US" sz="3200" b="1" dirty="0">
                <a:solidFill>
                  <a:srgbClr val="0000FF"/>
                </a:solidFill>
                <a:latin typeface="宋体" panose="02010600030101010101" pitchFamily="2" charset="-122"/>
              </a:rPr>
              <a:t>类变量</a:t>
            </a:r>
            <a:r>
              <a:rPr kumimoji="1" lang="zh-CN" altLang="en-US" sz="3200" dirty="0" smtClean="0">
                <a:solidFill>
                  <a:srgbClr val="000000"/>
                </a:solidFill>
                <a:latin typeface="宋体" panose="02010600030101010101" pitchFamily="2" charset="-122"/>
              </a:rPr>
              <a:t>，</a:t>
            </a:r>
            <a:endParaRPr kumimoji="1" lang="en-US" altLang="zh-CN" sz="3200" dirty="0" smtClean="0">
              <a:solidFill>
                <a:srgbClr val="000000"/>
              </a:solidFill>
              <a:latin typeface="宋体" panose="02010600030101010101" pitchFamily="2" charset="-122"/>
            </a:endParaRPr>
          </a:p>
          <a:p>
            <a:pPr marL="342900" indent="-342900" eaLnBrk="0" fontAlgn="base" hangingPunct="0">
              <a:spcBef>
                <a:spcPct val="0"/>
              </a:spcBef>
              <a:spcAft>
                <a:spcPct val="0"/>
              </a:spcAft>
              <a:buFont typeface="Arial" panose="020B0604020202020204" pitchFamily="34" charset="0"/>
              <a:buChar char="•"/>
            </a:pPr>
            <a:r>
              <a:rPr kumimoji="1" lang="zh-CN" altLang="en-US" sz="3200" dirty="0" smtClean="0">
                <a:solidFill>
                  <a:srgbClr val="000000"/>
                </a:solidFill>
                <a:latin typeface="宋体" panose="02010600030101010101" pitchFamily="2" charset="-122"/>
              </a:rPr>
              <a:t>否则</a:t>
            </a:r>
            <a:r>
              <a:rPr kumimoji="1" lang="zh-CN" altLang="en-US" sz="3200" dirty="0">
                <a:solidFill>
                  <a:srgbClr val="000000"/>
                </a:solidFill>
                <a:latin typeface="宋体" panose="02010600030101010101" pitchFamily="2" charset="-122"/>
              </a:rPr>
              <a:t>称作实例</a:t>
            </a:r>
            <a:r>
              <a:rPr kumimoji="1" lang="zh-CN" altLang="en-US" sz="3200" dirty="0" smtClean="0">
                <a:solidFill>
                  <a:srgbClr val="000000"/>
                </a:solidFill>
                <a:latin typeface="宋体" panose="02010600030101010101" pitchFamily="2" charset="-122"/>
              </a:rPr>
              <a:t>变量</a:t>
            </a:r>
            <a:endParaRPr kumimoji="1" lang="en-US" altLang="zh-CN" sz="3200" dirty="0" smtClean="0">
              <a:solidFill>
                <a:srgbClr val="000000"/>
              </a:solidFill>
              <a:latin typeface="宋体" panose="02010600030101010101" pitchFamily="2" charset="-122"/>
            </a:endParaRPr>
          </a:p>
          <a:p>
            <a:pPr marL="342900" indent="-342900" eaLnBrk="0" fontAlgn="base" hangingPunct="0">
              <a:spcBef>
                <a:spcPct val="0"/>
              </a:spcBef>
              <a:spcAft>
                <a:spcPct val="0"/>
              </a:spcAft>
              <a:buFont typeface="Arial" panose="020B0604020202020204" pitchFamily="34" charset="0"/>
              <a:buChar char="•"/>
            </a:pPr>
            <a:r>
              <a:rPr kumimoji="1" lang="zh-CN" altLang="en-US" sz="3200" dirty="0" smtClean="0">
                <a:solidFill>
                  <a:srgbClr val="000000"/>
                </a:solidFill>
                <a:latin typeface="宋体" panose="02010600030101010101" pitchFamily="2" charset="-122"/>
              </a:rPr>
              <a:t>（</a:t>
            </a:r>
            <a:r>
              <a:rPr kumimoji="1" lang="zh-CN" altLang="en-US" sz="3200" dirty="0">
                <a:solidFill>
                  <a:srgbClr val="000000"/>
                </a:solidFill>
                <a:latin typeface="宋体" panose="02010600030101010101" pitchFamily="2" charset="-122"/>
              </a:rPr>
              <a:t>类变量也称为</a:t>
            </a:r>
            <a:r>
              <a:rPr kumimoji="1" lang="en-US" altLang="zh-CN" sz="3200" dirty="0">
                <a:solidFill>
                  <a:srgbClr val="000000"/>
                </a:solidFill>
                <a:latin typeface="宋体" panose="02010600030101010101" pitchFamily="2" charset="-122"/>
              </a:rPr>
              <a:t>static</a:t>
            </a:r>
            <a:r>
              <a:rPr kumimoji="1" lang="zh-CN" altLang="en-US" sz="3200" dirty="0">
                <a:solidFill>
                  <a:srgbClr val="000000"/>
                </a:solidFill>
                <a:latin typeface="宋体" panose="02010600030101010101" pitchFamily="2" charset="-122"/>
              </a:rPr>
              <a:t>变量，静态变量）。</a:t>
            </a:r>
            <a:endParaRPr kumimoji="1" lang="zh-CN" altLang="en-US" sz="3200" b="1" dirty="0">
              <a:solidFill>
                <a:srgbClr val="FF0000"/>
              </a:solidFill>
              <a:latin typeface="宋体" panose="02010600030101010101" pitchFamily="2" charset="-122"/>
            </a:endParaRPr>
          </a:p>
        </p:txBody>
      </p:sp>
    </p:spTree>
    <p:extLst>
      <p:ext uri="{BB962C8B-B14F-4D97-AF65-F5344CB8AC3E}">
        <p14:creationId xmlns:p14="http://schemas.microsoft.com/office/powerpoint/2010/main" val="4241781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subTitle" idx="1"/>
          </p:nvPr>
        </p:nvSpPr>
        <p:spPr>
          <a:xfrm>
            <a:off x="914400" y="274240"/>
            <a:ext cx="7482468" cy="1097359"/>
          </a:xfrm>
        </p:spPr>
        <p:txBody>
          <a:bodyPr>
            <a:noAutofit/>
          </a:bodyPr>
          <a:lstStyle/>
          <a:p>
            <a:pPr lvl="1" algn="l"/>
            <a:r>
              <a:rPr lang="zh-CN" altLang="en-US" sz="3200" b="1" dirty="0"/>
              <a:t>§4.7.2   </a:t>
            </a:r>
            <a:r>
              <a:rPr lang="zh-CN" altLang="en-US" sz="3200" b="1" dirty="0">
                <a:latin typeface="宋体" panose="02010600030101010101" pitchFamily="2" charset="-122"/>
              </a:rPr>
              <a:t>实例变量和类变量的区别</a:t>
            </a:r>
            <a:r>
              <a:rPr lang="zh-CN" altLang="en-US" sz="3200" b="1" dirty="0"/>
              <a:t> </a:t>
            </a:r>
          </a:p>
        </p:txBody>
      </p:sp>
      <p:sp>
        <p:nvSpPr>
          <p:cNvPr id="5"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6" name="页脚占位符 4"/>
          <p:cNvSpPr>
            <a:spLocks noGrp="1"/>
          </p:cNvSpPr>
          <p:nvPr>
            <p:ph type="ftr" sz="quarter" idx="11"/>
          </p:nvPr>
        </p:nvSpPr>
        <p:spPr/>
        <p:txBody>
          <a:bodyPr/>
          <a:lstStyle/>
          <a:p>
            <a:r>
              <a:rPr lang="zh-CN" altLang="en-US">
                <a:solidFill>
                  <a:srgbClr val="000000"/>
                </a:solidFill>
              </a:rPr>
              <a:t>第 </a:t>
            </a:r>
            <a:fld id="{D19A398B-194F-4601-9FA6-C322F21E28F8}" type="slidenum">
              <a:rPr lang="zh-CN" altLang="en-US">
                <a:solidFill>
                  <a:srgbClr val="000000"/>
                </a:solidFill>
              </a:rPr>
              <a:pPr/>
              <a:t>24</a:t>
            </a:fld>
            <a:r>
              <a:rPr lang="zh-CN" altLang="en-US">
                <a:solidFill>
                  <a:srgbClr val="000000"/>
                </a:solidFill>
              </a:rPr>
              <a:t>  页</a:t>
            </a:r>
            <a:endParaRPr lang="en-US" altLang="zh-CN">
              <a:solidFill>
                <a:srgbClr val="000000"/>
              </a:solidFill>
            </a:endParaRPr>
          </a:p>
        </p:txBody>
      </p:sp>
      <p:sp>
        <p:nvSpPr>
          <p:cNvPr id="74757" name="Text Box 5"/>
          <p:cNvSpPr txBox="1">
            <a:spLocks noChangeArrowheads="1"/>
          </p:cNvSpPr>
          <p:nvPr/>
        </p:nvSpPr>
        <p:spPr bwMode="auto">
          <a:xfrm>
            <a:off x="1657350" y="1075191"/>
            <a:ext cx="609981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3200" dirty="0">
                <a:solidFill>
                  <a:srgbClr val="000000"/>
                </a:solidFill>
              </a:rPr>
              <a:t>1</a:t>
            </a:r>
            <a:r>
              <a:rPr kumimoji="1" lang="zh-CN" altLang="en-US" sz="3200" dirty="0">
                <a:solidFill>
                  <a:srgbClr val="000000"/>
                </a:solidFill>
                <a:latin typeface="宋体" panose="02010600030101010101" pitchFamily="2" charset="-122"/>
              </a:rPr>
              <a:t>．不同对象的实例变量互不相同</a:t>
            </a:r>
            <a:r>
              <a:rPr kumimoji="1" lang="zh-CN" altLang="en-US" sz="3200" dirty="0">
                <a:solidFill>
                  <a:srgbClr val="000000"/>
                </a:solidFill>
              </a:rPr>
              <a:t> </a:t>
            </a:r>
          </a:p>
          <a:p>
            <a:pPr fontAlgn="base">
              <a:spcBef>
                <a:spcPct val="50000"/>
              </a:spcBef>
              <a:spcAft>
                <a:spcPct val="0"/>
              </a:spcAft>
            </a:pPr>
            <a:r>
              <a:rPr kumimoji="1" lang="zh-CN" altLang="en-US" sz="3200" dirty="0">
                <a:solidFill>
                  <a:srgbClr val="000000"/>
                </a:solidFill>
              </a:rPr>
              <a:t>2</a:t>
            </a:r>
            <a:r>
              <a:rPr kumimoji="1" lang="zh-CN" altLang="en-US" sz="3200" dirty="0">
                <a:solidFill>
                  <a:srgbClr val="000000"/>
                </a:solidFill>
                <a:latin typeface="宋体" panose="02010600030101010101" pitchFamily="2" charset="-122"/>
              </a:rPr>
              <a:t>．</a:t>
            </a:r>
            <a:r>
              <a:rPr kumimoji="1" lang="zh-CN" altLang="en-US" sz="3200" b="1" dirty="0">
                <a:solidFill>
                  <a:srgbClr val="0000FF"/>
                </a:solidFill>
                <a:latin typeface="宋体" panose="02010600030101010101" pitchFamily="2" charset="-122"/>
              </a:rPr>
              <a:t>所有对象共享类变量</a:t>
            </a:r>
            <a:r>
              <a:rPr kumimoji="1" lang="zh-CN" altLang="en-US" sz="3200" dirty="0">
                <a:solidFill>
                  <a:srgbClr val="000000"/>
                </a:solidFill>
              </a:rPr>
              <a:t> </a:t>
            </a:r>
          </a:p>
          <a:p>
            <a:pPr algn="just" fontAlgn="base">
              <a:spcBef>
                <a:spcPct val="10000"/>
              </a:spcBef>
              <a:spcAft>
                <a:spcPct val="0"/>
              </a:spcAft>
            </a:pPr>
            <a:r>
              <a:rPr kumimoji="1" lang="zh-CN" altLang="en-US" sz="3200" b="1" dirty="0" smtClean="0">
                <a:solidFill>
                  <a:srgbClr val="FF0000"/>
                </a:solidFill>
                <a:latin typeface="宋体" panose="02010600030101010101" pitchFamily="2" charset="-122"/>
              </a:rPr>
              <a:t>   </a:t>
            </a:r>
            <a:endParaRPr kumimoji="1" lang="zh-CN" altLang="en-US" sz="3200" dirty="0">
              <a:solidFill>
                <a:srgbClr val="000000"/>
              </a:solidFill>
            </a:endParaRPr>
          </a:p>
        </p:txBody>
      </p:sp>
      <p:graphicFrame>
        <p:nvGraphicFramePr>
          <p:cNvPr id="74759" name="Object 7"/>
          <p:cNvGraphicFramePr>
            <a:graphicFrameLocks noChangeAspect="1"/>
          </p:cNvGraphicFramePr>
          <p:nvPr>
            <p:extLst>
              <p:ext uri="{D42A27DB-BD31-4B8C-83A1-F6EECF244321}">
                <p14:modId xmlns:p14="http://schemas.microsoft.com/office/powerpoint/2010/main" val="3673800008"/>
              </p:ext>
            </p:extLst>
          </p:nvPr>
        </p:nvGraphicFramePr>
        <p:xfrm>
          <a:off x="914400" y="2913256"/>
          <a:ext cx="7311910" cy="3041495"/>
        </p:xfrm>
        <a:graphic>
          <a:graphicData uri="http://schemas.openxmlformats.org/presentationml/2006/ole">
            <mc:AlternateContent xmlns:mc="http://schemas.openxmlformats.org/markup-compatibility/2006">
              <mc:Choice xmlns:v="urn:schemas-microsoft-com:vml" Requires="v">
                <p:oleObj spid="_x0000_s6181" name="位图图像" r:id="rId3" imgW="4076190" imgH="1695687" progId="PBrush">
                  <p:embed/>
                </p:oleObj>
              </mc:Choice>
              <mc:Fallback>
                <p:oleObj name="位图图像" r:id="rId3" imgW="4076190" imgH="1695687" progId="PBrush">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13256"/>
                        <a:ext cx="7311910" cy="3041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5492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8352" y="273810"/>
            <a:ext cx="8408019" cy="6186309"/>
          </a:xfrm>
          <a:prstGeom prst="rect">
            <a:avLst/>
          </a:prstGeom>
        </p:spPr>
        <p:txBody>
          <a:bodyPr wrap="square">
            <a:spAutoFit/>
          </a:bodyPr>
          <a:lstStyle/>
          <a:p>
            <a:pPr fontAlgn="base">
              <a:spcBef>
                <a:spcPct val="50000"/>
              </a:spcBef>
              <a:spcAft>
                <a:spcPct val="0"/>
              </a:spcAft>
            </a:pPr>
            <a:r>
              <a:rPr kumimoji="1" lang="zh-CN" altLang="en-US" sz="2400" dirty="0">
                <a:solidFill>
                  <a:srgbClr val="000000"/>
                </a:solidFill>
              </a:rPr>
              <a:t>3</a:t>
            </a:r>
            <a:r>
              <a:rPr kumimoji="1" lang="zh-CN" altLang="en-US" sz="2400" dirty="0">
                <a:solidFill>
                  <a:srgbClr val="000000"/>
                </a:solidFill>
                <a:latin typeface="宋体" panose="02010600030101010101" pitchFamily="2" charset="-122"/>
              </a:rPr>
              <a:t>．通过类名直接访问类</a:t>
            </a:r>
            <a:r>
              <a:rPr kumimoji="1" lang="zh-CN" altLang="en-US" sz="2400" dirty="0" smtClean="0">
                <a:solidFill>
                  <a:srgbClr val="000000"/>
                </a:solidFill>
                <a:latin typeface="宋体" panose="02010600030101010101" pitchFamily="2" charset="-122"/>
              </a:rPr>
              <a:t>变量</a:t>
            </a:r>
            <a:endParaRPr kumimoji="1" lang="en-US" altLang="zh-CN" sz="2400" dirty="0" smtClean="0">
              <a:solidFill>
                <a:srgbClr val="000000"/>
              </a:solidFill>
              <a:latin typeface="宋体" panose="02010600030101010101" pitchFamily="2" charset="-122"/>
            </a:endParaRPr>
          </a:p>
          <a:p>
            <a:pPr marL="342900" indent="-342900" fontAlgn="base">
              <a:spcBef>
                <a:spcPct val="50000"/>
              </a:spcBef>
              <a:spcAft>
                <a:spcPct val="0"/>
              </a:spcAft>
              <a:buFont typeface="Arial" panose="020B0604020202020204" pitchFamily="34" charset="0"/>
              <a:buChar char="•"/>
            </a:pPr>
            <a:r>
              <a:rPr kumimoji="1" lang="zh-CN" altLang="en-US" sz="2400" dirty="0" smtClean="0">
                <a:solidFill>
                  <a:srgbClr val="000000"/>
                </a:solidFill>
              </a:rPr>
              <a:t> </a:t>
            </a:r>
            <a:r>
              <a:rPr kumimoji="1" lang="en-US" altLang="zh-CN" sz="2400" dirty="0" smtClean="0">
                <a:solidFill>
                  <a:srgbClr val="000000"/>
                </a:solidFill>
              </a:rPr>
              <a:t>Java</a:t>
            </a:r>
            <a:r>
              <a:rPr kumimoji="1" lang="zh-CN" altLang="en-US" sz="2400" dirty="0" smtClean="0">
                <a:solidFill>
                  <a:srgbClr val="000000"/>
                </a:solidFill>
              </a:rPr>
              <a:t>程序执行时：</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Ø"/>
            </a:pPr>
            <a:r>
              <a:rPr kumimoji="1" lang="zh-CN" altLang="en-US" sz="2400" dirty="0" smtClean="0">
                <a:solidFill>
                  <a:srgbClr val="000000"/>
                </a:solidFill>
              </a:rPr>
              <a:t>类的字节码文件被加载到内存</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Ø"/>
            </a:pPr>
            <a:r>
              <a:rPr kumimoji="1" lang="zh-CN" altLang="en-US" sz="2400" dirty="0" smtClean="0">
                <a:solidFill>
                  <a:srgbClr val="000000"/>
                </a:solidFill>
              </a:rPr>
              <a:t>如果该类没有创建对象，类中的实例变量不会被分配内存</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Ø"/>
            </a:pPr>
            <a:r>
              <a:rPr kumimoji="1" lang="zh-CN" altLang="en-US" sz="2400" dirty="0">
                <a:solidFill>
                  <a:srgbClr val="000000"/>
                </a:solidFill>
              </a:rPr>
              <a:t>类</a:t>
            </a:r>
            <a:r>
              <a:rPr kumimoji="1" lang="zh-CN" altLang="en-US" sz="2400" dirty="0" smtClean="0">
                <a:solidFill>
                  <a:srgbClr val="000000"/>
                </a:solidFill>
              </a:rPr>
              <a:t>中的类变量在该类被加载到内存时，就分配了相应的内存空间</a:t>
            </a:r>
            <a:endParaRPr kumimoji="1" lang="en-US" altLang="zh-CN" sz="2400" dirty="0" smtClean="0">
              <a:solidFill>
                <a:srgbClr val="000000"/>
              </a:solidFill>
            </a:endParaRPr>
          </a:p>
          <a:p>
            <a:pPr marL="342900" indent="-342900" fontAlgn="base">
              <a:spcBef>
                <a:spcPct val="50000"/>
              </a:spcBef>
              <a:spcAft>
                <a:spcPct val="0"/>
              </a:spcAft>
              <a:buFont typeface="Arial" panose="020B0604020202020204" pitchFamily="34" charset="0"/>
              <a:buChar char="•"/>
            </a:pPr>
            <a:r>
              <a:rPr kumimoji="1" lang="zh-CN" altLang="en-US" sz="2400" dirty="0">
                <a:solidFill>
                  <a:srgbClr val="000000"/>
                </a:solidFill>
              </a:rPr>
              <a:t>如果该</a:t>
            </a:r>
            <a:r>
              <a:rPr kumimoji="1" lang="zh-CN" altLang="en-US" sz="2400" dirty="0" smtClean="0">
                <a:solidFill>
                  <a:srgbClr val="000000"/>
                </a:solidFill>
              </a:rPr>
              <a:t>类创建对象：</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Ø"/>
            </a:pPr>
            <a:r>
              <a:rPr kumimoji="1" lang="zh-CN" altLang="en-US" sz="2400" dirty="0" smtClean="0">
                <a:solidFill>
                  <a:srgbClr val="000000"/>
                </a:solidFill>
              </a:rPr>
              <a:t>不同对象的实例变量互不相同，分配不同的内存空间</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Ø"/>
            </a:pPr>
            <a:r>
              <a:rPr kumimoji="1" lang="zh-CN" altLang="en-US" sz="2400" dirty="0">
                <a:solidFill>
                  <a:srgbClr val="000000"/>
                </a:solidFill>
              </a:rPr>
              <a:t>类</a:t>
            </a:r>
            <a:r>
              <a:rPr kumimoji="1" lang="zh-CN" altLang="en-US" sz="2400" dirty="0" smtClean="0">
                <a:solidFill>
                  <a:srgbClr val="000000"/>
                </a:solidFill>
              </a:rPr>
              <a:t>变量不再重新分配内存：</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ü"/>
            </a:pPr>
            <a:r>
              <a:rPr kumimoji="1" lang="zh-CN" altLang="en-US" sz="2400" dirty="0" smtClean="0">
                <a:solidFill>
                  <a:srgbClr val="000000"/>
                </a:solidFill>
              </a:rPr>
              <a:t>所有的对象共享类变量即：所有对象的类变量是相同的一处内存空间</a:t>
            </a:r>
            <a:endParaRPr kumimoji="1" lang="en-US" altLang="zh-CN" sz="2400" dirty="0" smtClean="0">
              <a:solidFill>
                <a:srgbClr val="000000"/>
              </a:solidFill>
            </a:endParaRPr>
          </a:p>
          <a:p>
            <a:pPr marL="342900" indent="-342900" fontAlgn="base">
              <a:spcBef>
                <a:spcPct val="50000"/>
              </a:spcBef>
              <a:spcAft>
                <a:spcPct val="0"/>
              </a:spcAft>
              <a:buFont typeface="Wingdings" panose="05000000000000000000" pitchFamily="2" charset="2"/>
              <a:buChar char="ü"/>
            </a:pPr>
            <a:r>
              <a:rPr kumimoji="1" lang="zh-CN" altLang="en-US" sz="2400" dirty="0">
                <a:solidFill>
                  <a:srgbClr val="000000"/>
                </a:solidFill>
              </a:rPr>
              <a:t>类</a:t>
            </a:r>
            <a:r>
              <a:rPr kumimoji="1" lang="zh-CN" altLang="en-US" sz="2400" dirty="0" smtClean="0">
                <a:solidFill>
                  <a:srgbClr val="000000"/>
                </a:solidFill>
              </a:rPr>
              <a:t>变量的内存空间直到程序退出运行才释放所占用的内存</a:t>
            </a:r>
            <a:endParaRPr kumimoji="1" lang="en-US" altLang="zh-CN" sz="2400" dirty="0" smtClean="0">
              <a:solidFill>
                <a:srgbClr val="000000"/>
              </a:solidFill>
            </a:endParaRPr>
          </a:p>
        </p:txBody>
      </p:sp>
    </p:spTree>
    <p:extLst>
      <p:ext uri="{BB962C8B-B14F-4D97-AF65-F5344CB8AC3E}">
        <p14:creationId xmlns:p14="http://schemas.microsoft.com/office/powerpoint/2010/main" val="2166051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6" name="页脚占位符 4"/>
          <p:cNvSpPr>
            <a:spLocks noGrp="1"/>
          </p:cNvSpPr>
          <p:nvPr>
            <p:ph type="ftr" sz="quarter" idx="11"/>
          </p:nvPr>
        </p:nvSpPr>
        <p:spPr/>
        <p:txBody>
          <a:bodyPr/>
          <a:lstStyle/>
          <a:p>
            <a:r>
              <a:rPr lang="zh-CN" altLang="en-US">
                <a:solidFill>
                  <a:srgbClr val="000000"/>
                </a:solidFill>
              </a:rPr>
              <a:t>第 </a:t>
            </a:r>
            <a:fld id="{1FDBC676-2930-4CF6-A13B-CB09C75E0F9E}" type="slidenum">
              <a:rPr lang="zh-CN" altLang="en-US">
                <a:solidFill>
                  <a:srgbClr val="000000"/>
                </a:solidFill>
              </a:rPr>
              <a:pPr/>
              <a:t>26</a:t>
            </a:fld>
            <a:r>
              <a:rPr lang="zh-CN" altLang="en-US">
                <a:solidFill>
                  <a:srgbClr val="000000"/>
                </a:solidFill>
              </a:rPr>
              <a:t>  页</a:t>
            </a:r>
            <a:endParaRPr lang="en-US" altLang="zh-CN">
              <a:solidFill>
                <a:srgbClr val="000000"/>
              </a:solidFill>
            </a:endParaRPr>
          </a:p>
        </p:txBody>
      </p:sp>
      <p:sp>
        <p:nvSpPr>
          <p:cNvPr id="113667" name="Text Box 3"/>
          <p:cNvSpPr txBox="1">
            <a:spLocks noChangeArrowheads="1"/>
          </p:cNvSpPr>
          <p:nvPr/>
        </p:nvSpPr>
        <p:spPr bwMode="auto">
          <a:xfrm>
            <a:off x="1248910" y="585023"/>
            <a:ext cx="6263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pPr>
            <a:r>
              <a:rPr kumimoji="1" lang="zh-CN" altLang="en-US" sz="2400" b="1" dirty="0">
                <a:solidFill>
                  <a:srgbClr val="000000"/>
                </a:solidFill>
                <a:hlinkClick r:id="rId3"/>
              </a:rPr>
              <a:t>例子10</a:t>
            </a:r>
            <a:r>
              <a:rPr kumimoji="1" lang="zh-CN" altLang="en-US" sz="2400" dirty="0">
                <a:solidFill>
                  <a:srgbClr val="000000"/>
                </a:solidFill>
              </a:rPr>
              <a:t>中的</a:t>
            </a:r>
            <a:r>
              <a:rPr kumimoji="1" lang="en-US" altLang="zh-CN" sz="2400" b="1" dirty="0">
                <a:solidFill>
                  <a:srgbClr val="000000"/>
                </a:solidFill>
                <a:ea typeface="隶书" panose="02010509060101010101" pitchFamily="49" charset="-122"/>
                <a:hlinkClick r:id="rId4"/>
              </a:rPr>
              <a:t>Lader.java</a:t>
            </a:r>
            <a:r>
              <a:rPr kumimoji="1" lang="zh-CN" altLang="en-US" sz="2400" dirty="0">
                <a:solidFill>
                  <a:srgbClr val="000000"/>
                </a:solidFill>
              </a:rPr>
              <a:t>中的</a:t>
            </a:r>
            <a:r>
              <a:rPr kumimoji="1" lang="en-US" altLang="zh-CN" sz="2400" dirty="0" err="1">
                <a:solidFill>
                  <a:srgbClr val="000000"/>
                </a:solidFill>
              </a:rPr>
              <a:t>Lader</a:t>
            </a:r>
            <a:r>
              <a:rPr kumimoji="1" lang="zh-CN" altLang="en-US" sz="2400" dirty="0">
                <a:solidFill>
                  <a:srgbClr val="000000"/>
                </a:solidFill>
              </a:rPr>
              <a:t>类创建的梯形对象共享一个下底。程序运行效果如图4.23。</a:t>
            </a:r>
            <a:r>
              <a:rPr kumimoji="1" lang="zh-CN" altLang="en-US" sz="2400" b="1" dirty="0">
                <a:solidFill>
                  <a:srgbClr val="FF0000"/>
                </a:solidFill>
                <a:latin typeface="宋体" panose="02010600030101010101" pitchFamily="2" charset="-122"/>
              </a:rPr>
              <a:t>   </a:t>
            </a:r>
          </a:p>
        </p:txBody>
      </p:sp>
      <p:sp>
        <p:nvSpPr>
          <p:cNvPr id="113670" name="Rectangle 6"/>
          <p:cNvSpPr>
            <a:spLocks noChangeArrowheads="1"/>
          </p:cNvSpPr>
          <p:nvPr/>
        </p:nvSpPr>
        <p:spPr bwMode="auto">
          <a:xfrm>
            <a:off x="1656160" y="2402682"/>
            <a:ext cx="3771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1500" b="1">
                <a:solidFill>
                  <a:srgbClr val="000000"/>
                </a:solidFill>
                <a:ea typeface="隶书" panose="02010509060101010101" pitchFamily="49" charset="-122"/>
                <a:hlinkClick r:id="rId4"/>
              </a:rPr>
              <a:t>Lader.java</a:t>
            </a:r>
            <a:r>
              <a:rPr kumimoji="1" lang="en-US" altLang="zh-CN" sz="1500" b="1">
                <a:solidFill>
                  <a:srgbClr val="000000"/>
                </a:solidFill>
                <a:hlinkClick r:id="rId4"/>
              </a:rPr>
              <a:t> </a:t>
            </a:r>
            <a:r>
              <a:rPr kumimoji="1" lang="en-US" altLang="zh-CN" sz="1500" b="1">
                <a:solidFill>
                  <a:srgbClr val="000000"/>
                </a:solidFill>
              </a:rPr>
              <a:t>, </a:t>
            </a:r>
            <a:r>
              <a:rPr kumimoji="1" lang="en-US" altLang="zh-CN" sz="1500" b="1">
                <a:solidFill>
                  <a:srgbClr val="000000"/>
                </a:solidFill>
                <a:ea typeface="隶书" panose="02010509060101010101" pitchFamily="49" charset="-122"/>
                <a:hlinkClick r:id="rId3"/>
              </a:rPr>
              <a:t>Example4_10.java</a:t>
            </a:r>
            <a:r>
              <a:rPr kumimoji="1" lang="en-US" altLang="zh-CN" sz="1500" b="1">
                <a:solidFill>
                  <a:srgbClr val="000000"/>
                </a:solidFill>
                <a:hlinkClick r:id="rId3"/>
              </a:rPr>
              <a:t> </a:t>
            </a:r>
            <a:endParaRPr kumimoji="1" lang="en-US" altLang="zh-CN" sz="1500" b="1">
              <a:solidFill>
                <a:srgbClr val="000000"/>
              </a:solidFill>
            </a:endParaRPr>
          </a:p>
        </p:txBody>
      </p:sp>
      <p:graphicFrame>
        <p:nvGraphicFramePr>
          <p:cNvPr id="113671" name="Object 7"/>
          <p:cNvGraphicFramePr>
            <a:graphicFrameLocks noChangeAspect="1"/>
          </p:cNvGraphicFramePr>
          <p:nvPr/>
        </p:nvGraphicFramePr>
        <p:xfrm>
          <a:off x="2228850" y="2971800"/>
          <a:ext cx="2914650" cy="1982391"/>
        </p:xfrm>
        <a:graphic>
          <a:graphicData uri="http://schemas.openxmlformats.org/presentationml/2006/ole">
            <mc:AlternateContent xmlns:mc="http://schemas.openxmlformats.org/markup-compatibility/2006">
              <mc:Choice xmlns:v="urn:schemas-microsoft-com:vml" Requires="v">
                <p:oleObj spid="_x0000_s7205" name="位图图像" r:id="rId5" imgW="1638529" imgH="1114581" progId="PBrush">
                  <p:embed/>
                </p:oleObj>
              </mc:Choice>
              <mc:Fallback>
                <p:oleObj name="位图图像" r:id="rId5" imgW="1638529" imgH="1114581" progId="PBrush">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850" y="2971800"/>
                        <a:ext cx="2914650" cy="198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9105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6400" y="22302"/>
            <a:ext cx="3624147" cy="4524315"/>
          </a:xfrm>
          <a:prstGeom prst="rect">
            <a:avLst/>
          </a:prstGeom>
        </p:spPr>
        <p:txBody>
          <a:bodyPr wrap="square">
            <a:spAutoFit/>
          </a:bodyPr>
          <a:lstStyle/>
          <a:p>
            <a:r>
              <a:rPr lang="zh-CN" altLang="en-US" dirty="0"/>
              <a:t>public class Lader { </a:t>
            </a:r>
          </a:p>
          <a:p>
            <a:r>
              <a:rPr lang="zh-CN" altLang="en-US" dirty="0"/>
              <a:t>    double 上底,高;       //实例变量</a:t>
            </a:r>
          </a:p>
          <a:p>
            <a:r>
              <a:rPr lang="zh-CN" altLang="en-US" dirty="0"/>
              <a:t>    static double 下底;     //类变量</a:t>
            </a:r>
          </a:p>
          <a:p>
            <a:r>
              <a:rPr lang="zh-CN" altLang="en-US" dirty="0"/>
              <a:t>    void 设置上底(double a) {</a:t>
            </a:r>
          </a:p>
          <a:p>
            <a:r>
              <a:rPr lang="zh-CN" altLang="en-US" dirty="0"/>
              <a:t>        上底 = a; </a:t>
            </a:r>
          </a:p>
          <a:p>
            <a:r>
              <a:rPr lang="zh-CN" altLang="en-US" dirty="0"/>
              <a:t>    }</a:t>
            </a:r>
          </a:p>
          <a:p>
            <a:r>
              <a:rPr lang="zh-CN" altLang="en-US" dirty="0"/>
              <a:t>    void 设置下底(double b) {</a:t>
            </a:r>
          </a:p>
          <a:p>
            <a:r>
              <a:rPr lang="zh-CN" altLang="en-US" dirty="0"/>
              <a:t>        下底 = b; </a:t>
            </a:r>
          </a:p>
          <a:p>
            <a:r>
              <a:rPr lang="zh-CN" altLang="en-US" dirty="0"/>
              <a:t>    }</a:t>
            </a:r>
          </a:p>
          <a:p>
            <a:r>
              <a:rPr lang="zh-CN" altLang="en-US" dirty="0"/>
              <a:t>    double 获取上底() {</a:t>
            </a:r>
          </a:p>
          <a:p>
            <a:r>
              <a:rPr lang="zh-CN" altLang="en-US" dirty="0"/>
              <a:t>       return 上底;</a:t>
            </a:r>
          </a:p>
          <a:p>
            <a:r>
              <a:rPr lang="zh-CN" altLang="en-US" dirty="0"/>
              <a:t>    }</a:t>
            </a:r>
          </a:p>
          <a:p>
            <a:r>
              <a:rPr lang="zh-CN" altLang="en-US" dirty="0"/>
              <a:t>    double 获取下底() {</a:t>
            </a:r>
          </a:p>
          <a:p>
            <a:r>
              <a:rPr lang="zh-CN" altLang="en-US" dirty="0"/>
              <a:t>       return 下底;</a:t>
            </a:r>
          </a:p>
          <a:p>
            <a:r>
              <a:rPr lang="zh-CN" altLang="en-US" dirty="0"/>
              <a:t>    }</a:t>
            </a:r>
          </a:p>
          <a:p>
            <a:r>
              <a:rPr lang="zh-CN" altLang="en-US" dirty="0"/>
              <a:t>}</a:t>
            </a:r>
          </a:p>
        </p:txBody>
      </p:sp>
      <p:sp>
        <p:nvSpPr>
          <p:cNvPr id="5" name="矩形 4"/>
          <p:cNvSpPr/>
          <p:nvPr/>
        </p:nvSpPr>
        <p:spPr>
          <a:xfrm>
            <a:off x="178419" y="2685190"/>
            <a:ext cx="7638585" cy="3970318"/>
          </a:xfrm>
          <a:prstGeom prst="rect">
            <a:avLst/>
          </a:prstGeom>
        </p:spPr>
        <p:txBody>
          <a:bodyPr wrap="square">
            <a:spAutoFit/>
          </a:bodyPr>
          <a:lstStyle/>
          <a:p>
            <a:r>
              <a:rPr lang="zh-CN" altLang="en-US" dirty="0"/>
              <a:t>public class Example4_10 { </a:t>
            </a:r>
          </a:p>
          <a:p>
            <a:r>
              <a:rPr lang="zh-CN" altLang="en-US" dirty="0"/>
              <a:t>   public static void main(String args[]) {</a:t>
            </a:r>
          </a:p>
          <a:p>
            <a:r>
              <a:rPr lang="zh-CN" altLang="en-US" dirty="0"/>
              <a:t>       Lader.下底=100;     //Lader的字节</a:t>
            </a:r>
            <a:r>
              <a:rPr lang="zh-CN" altLang="en-US" dirty="0" smtClean="0"/>
              <a:t>码</a:t>
            </a:r>
            <a:endParaRPr lang="en-US" altLang="zh-CN" dirty="0" smtClean="0"/>
          </a:p>
          <a:p>
            <a:r>
              <a:rPr lang="zh-CN" altLang="en-US" dirty="0" smtClean="0"/>
              <a:t>被</a:t>
            </a:r>
            <a:r>
              <a:rPr lang="zh-CN" altLang="en-US" dirty="0"/>
              <a:t>加载到内存</a:t>
            </a:r>
            <a:r>
              <a:rPr lang="zh-CN" altLang="en-US" dirty="0" smtClean="0"/>
              <a:t>,通过</a:t>
            </a:r>
            <a:r>
              <a:rPr lang="zh-CN" altLang="en-US" dirty="0"/>
              <a:t>类名操作类变量</a:t>
            </a:r>
          </a:p>
          <a:p>
            <a:r>
              <a:rPr lang="zh-CN" altLang="en-US" dirty="0"/>
              <a:t>       Lader laderOne=new Lader();</a:t>
            </a:r>
          </a:p>
          <a:p>
            <a:r>
              <a:rPr lang="zh-CN" altLang="en-US" dirty="0"/>
              <a:t>       Lader laderTwo=new Lader();</a:t>
            </a:r>
          </a:p>
          <a:p>
            <a:r>
              <a:rPr lang="zh-CN" altLang="en-US" dirty="0"/>
              <a:t>       laderOne.设置上底(28);</a:t>
            </a:r>
          </a:p>
          <a:p>
            <a:r>
              <a:rPr lang="zh-CN" altLang="en-US" dirty="0"/>
              <a:t>       laderTwo.设置上底(66);</a:t>
            </a:r>
          </a:p>
          <a:p>
            <a:r>
              <a:rPr lang="zh-CN" altLang="en-US" dirty="0"/>
              <a:t>       System.out.println("laderOne的上底:"+laderOne.获取上底());</a:t>
            </a:r>
          </a:p>
          <a:p>
            <a:r>
              <a:rPr lang="zh-CN" altLang="en-US" dirty="0"/>
              <a:t>       System.out.println("laderOne的下底:"+laderOne.获取下底());</a:t>
            </a:r>
          </a:p>
          <a:p>
            <a:r>
              <a:rPr lang="zh-CN" altLang="en-US" dirty="0"/>
              <a:t>       System.out.println("laderTwo的上底:"+laderTwo.获取上底());</a:t>
            </a:r>
          </a:p>
          <a:p>
            <a:r>
              <a:rPr lang="zh-CN" altLang="en-US" dirty="0"/>
              <a:t>       System.out.println("laderTwo的下底:"+laderTwo.获取下底());</a:t>
            </a:r>
          </a:p>
          <a:p>
            <a:r>
              <a:rPr lang="zh-CN" altLang="en-US" dirty="0"/>
              <a:t>    } </a:t>
            </a:r>
          </a:p>
          <a:p>
            <a:r>
              <a:rPr lang="zh-CN" altLang="en-US" dirty="0"/>
              <a:t>}</a:t>
            </a:r>
          </a:p>
        </p:txBody>
      </p:sp>
      <p:sp>
        <p:nvSpPr>
          <p:cNvPr id="6" name="文本框 5"/>
          <p:cNvSpPr txBox="1"/>
          <p:nvPr/>
        </p:nvSpPr>
        <p:spPr>
          <a:xfrm>
            <a:off x="312234" y="223024"/>
            <a:ext cx="4817327" cy="2585323"/>
          </a:xfrm>
          <a:prstGeom prst="rect">
            <a:avLst/>
          </a:prstGeom>
          <a:noFill/>
        </p:spPr>
        <p:txBody>
          <a:bodyPr wrap="square" rtlCol="0">
            <a:spAutoFit/>
          </a:bodyPr>
          <a:lstStyle/>
          <a:p>
            <a:r>
              <a:rPr lang="zh-CN" altLang="en-US" dirty="0" smtClean="0"/>
              <a:t>执行</a:t>
            </a:r>
            <a:r>
              <a:rPr lang="zh-CN" altLang="en-US" dirty="0"/>
              <a:t>Lader.下底=100; </a:t>
            </a:r>
            <a:r>
              <a:rPr lang="zh-CN" altLang="en-US" dirty="0" smtClean="0"/>
              <a:t>时，为类变量“下底”分配内存空间并赋值</a:t>
            </a:r>
            <a:r>
              <a:rPr lang="en-US" altLang="zh-CN" dirty="0" smtClean="0"/>
              <a:t>100</a:t>
            </a:r>
          </a:p>
          <a:p>
            <a:r>
              <a:rPr lang="zh-CN" altLang="en-US" dirty="0" smtClean="0"/>
              <a:t>执行Lader </a:t>
            </a:r>
            <a:r>
              <a:rPr lang="zh-CN" altLang="en-US" dirty="0"/>
              <a:t>laderOne=new Lader();</a:t>
            </a:r>
          </a:p>
          <a:p>
            <a:r>
              <a:rPr lang="zh-CN" altLang="en-US" dirty="0"/>
              <a:t>       Lader laderTwo=new Lader()</a:t>
            </a:r>
            <a:r>
              <a:rPr lang="zh-CN" altLang="en-US" dirty="0" smtClean="0"/>
              <a:t>;时</a:t>
            </a:r>
            <a:endParaRPr lang="en-US" altLang="zh-CN" dirty="0" smtClean="0"/>
          </a:p>
          <a:p>
            <a:r>
              <a:rPr lang="zh-CN" altLang="en-US" dirty="0" smtClean="0"/>
              <a:t>实例变量</a:t>
            </a:r>
            <a:r>
              <a:rPr lang="en-US" altLang="zh-CN" dirty="0" smtClean="0"/>
              <a:t>”</a:t>
            </a:r>
            <a:r>
              <a:rPr lang="zh-CN" altLang="en-US" dirty="0"/>
              <a:t>上底</a:t>
            </a:r>
            <a:r>
              <a:rPr lang="en-US" altLang="zh-CN" dirty="0" smtClean="0"/>
              <a:t>”</a:t>
            </a:r>
            <a:r>
              <a:rPr lang="zh-CN" altLang="en-US" dirty="0" smtClean="0"/>
              <a:t>和</a:t>
            </a:r>
            <a:r>
              <a:rPr lang="en-US" altLang="zh-CN" dirty="0" smtClean="0"/>
              <a:t>”</a:t>
            </a:r>
            <a:r>
              <a:rPr lang="zh-CN" altLang="en-US" dirty="0" smtClean="0"/>
              <a:t>高</a:t>
            </a:r>
            <a:r>
              <a:rPr lang="en-US" altLang="zh-CN" dirty="0" smtClean="0"/>
              <a:t>”</a:t>
            </a:r>
            <a:r>
              <a:rPr lang="zh-CN" altLang="en-US" dirty="0" smtClean="0"/>
              <a:t>都两次被分配内存空间，</a:t>
            </a:r>
            <a:endParaRPr lang="en-US" altLang="zh-CN" dirty="0" smtClean="0"/>
          </a:p>
          <a:p>
            <a:r>
              <a:rPr lang="zh-CN" altLang="en-US" dirty="0" smtClean="0"/>
              <a:t>分别被对象laderOne和laderTwo所引用</a:t>
            </a:r>
            <a:endParaRPr lang="en-US" altLang="zh-CN" dirty="0" smtClean="0"/>
          </a:p>
          <a:p>
            <a:r>
              <a:rPr lang="zh-CN" altLang="en-US" dirty="0"/>
              <a:t>类</a:t>
            </a:r>
            <a:r>
              <a:rPr lang="zh-CN" altLang="en-US" dirty="0" smtClean="0"/>
              <a:t>变量“下底”不再分配内存，直接被对象</a:t>
            </a:r>
            <a:endParaRPr lang="zh-CN" altLang="en-US" dirty="0"/>
          </a:p>
          <a:p>
            <a:r>
              <a:rPr lang="zh-CN" altLang="en-US" dirty="0"/>
              <a:t>laderOne和laderTwo所</a:t>
            </a:r>
            <a:r>
              <a:rPr lang="zh-CN" altLang="en-US" dirty="0" smtClean="0"/>
              <a:t>引用、共享</a:t>
            </a:r>
            <a:endParaRPr lang="en-US" altLang="zh-CN" dirty="0" smtClean="0"/>
          </a:p>
          <a:p>
            <a:endParaRPr lang="zh-CN" altLang="en-US" dirty="0"/>
          </a:p>
        </p:txBody>
      </p:sp>
    </p:spTree>
    <p:extLst>
      <p:ext uri="{BB962C8B-B14F-4D97-AF65-F5344CB8AC3E}">
        <p14:creationId xmlns:p14="http://schemas.microsoft.com/office/powerpoint/2010/main" val="684171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subTitle" idx="1"/>
          </p:nvPr>
        </p:nvSpPr>
        <p:spPr>
          <a:xfrm>
            <a:off x="756888" y="468351"/>
            <a:ext cx="7216233" cy="847493"/>
          </a:xfrm>
        </p:spPr>
        <p:txBody>
          <a:bodyPr>
            <a:noAutofit/>
          </a:bodyPr>
          <a:lstStyle/>
          <a:p>
            <a:pPr lvl="1" algn="l"/>
            <a:r>
              <a:rPr lang="zh-CN" altLang="en-US" sz="3200" b="1" dirty="0"/>
              <a:t>§4.7.3   </a:t>
            </a:r>
            <a:r>
              <a:rPr lang="zh-CN" altLang="en-US" sz="3200" b="1" dirty="0">
                <a:latin typeface="宋体" panose="02010600030101010101" pitchFamily="2" charset="-122"/>
              </a:rPr>
              <a:t>实例方法和类方法的定义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78BADC19-4035-46E7-987F-5B9522F56D57}" type="slidenum">
              <a:rPr lang="zh-CN" altLang="en-US">
                <a:solidFill>
                  <a:srgbClr val="000000"/>
                </a:solidFill>
              </a:rPr>
              <a:pPr/>
              <a:t>28</a:t>
            </a:fld>
            <a:r>
              <a:rPr lang="zh-CN" altLang="en-US">
                <a:solidFill>
                  <a:srgbClr val="000000"/>
                </a:solidFill>
              </a:rPr>
              <a:t>  页</a:t>
            </a:r>
            <a:endParaRPr lang="en-US" altLang="zh-CN">
              <a:solidFill>
                <a:srgbClr val="000000"/>
              </a:solidFill>
            </a:endParaRPr>
          </a:p>
        </p:txBody>
      </p:sp>
      <p:sp>
        <p:nvSpPr>
          <p:cNvPr id="75779" name="Text Box 3"/>
          <p:cNvSpPr txBox="1">
            <a:spLocks noChangeArrowheads="1"/>
          </p:cNvSpPr>
          <p:nvPr/>
        </p:nvSpPr>
        <p:spPr bwMode="auto">
          <a:xfrm>
            <a:off x="731520" y="1657351"/>
            <a:ext cx="78028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fontAlgn="base">
              <a:spcBef>
                <a:spcPct val="50000"/>
              </a:spcBef>
              <a:spcAft>
                <a:spcPct val="0"/>
              </a:spcAft>
              <a:buFont typeface="Arial" panose="020B0604020202020204" pitchFamily="34" charset="0"/>
              <a:buChar char="•"/>
            </a:pPr>
            <a:r>
              <a:rPr kumimoji="1" lang="zh-CN" altLang="en-US" sz="3200" dirty="0" smtClean="0">
                <a:solidFill>
                  <a:srgbClr val="000000"/>
                </a:solidFill>
                <a:latin typeface="Times New Roman" panose="02020603050405020304" pitchFamily="18" charset="0"/>
                <a:cs typeface="Times New Roman" panose="02020603050405020304" pitchFamily="18" charset="0"/>
              </a:rPr>
              <a:t>类</a:t>
            </a:r>
            <a:r>
              <a:rPr kumimoji="1" lang="zh-CN" altLang="en-US" sz="3200" dirty="0">
                <a:solidFill>
                  <a:srgbClr val="000000"/>
                </a:solidFill>
                <a:latin typeface="Times New Roman" panose="02020603050405020304" pitchFamily="18" charset="0"/>
                <a:cs typeface="Times New Roman" panose="02020603050405020304" pitchFamily="18" charset="0"/>
              </a:rPr>
              <a:t>中的方法也可分为</a:t>
            </a:r>
            <a:r>
              <a:rPr kumimoji="1" lang="zh-CN" altLang="en-US" sz="3200" b="1" dirty="0">
                <a:solidFill>
                  <a:srgbClr val="000000"/>
                </a:solidFill>
                <a:latin typeface="Times New Roman" panose="02020603050405020304" pitchFamily="18" charset="0"/>
                <a:cs typeface="Times New Roman" panose="02020603050405020304" pitchFamily="18" charset="0"/>
              </a:rPr>
              <a:t>实例方法</a:t>
            </a:r>
            <a:r>
              <a:rPr kumimoji="1" lang="zh-CN" altLang="en-US" sz="3200" dirty="0">
                <a:solidFill>
                  <a:srgbClr val="000000"/>
                </a:solidFill>
                <a:latin typeface="Times New Roman" panose="02020603050405020304" pitchFamily="18" charset="0"/>
                <a:cs typeface="Times New Roman" panose="02020603050405020304" pitchFamily="18" charset="0"/>
              </a:rPr>
              <a:t>和</a:t>
            </a:r>
            <a:r>
              <a:rPr kumimoji="1" lang="zh-CN" altLang="en-US" sz="3200" b="1" dirty="0">
                <a:solidFill>
                  <a:srgbClr val="000000"/>
                </a:solidFill>
                <a:latin typeface="Times New Roman" panose="02020603050405020304" pitchFamily="18" charset="0"/>
                <a:cs typeface="Times New Roman" panose="02020603050405020304" pitchFamily="18" charset="0"/>
              </a:rPr>
              <a:t>类方法</a:t>
            </a:r>
            <a:r>
              <a:rPr kumimoji="1" lang="zh-CN" altLang="en-US" sz="3200" dirty="0" smtClean="0">
                <a:solidFill>
                  <a:srgbClr val="000000"/>
                </a:solidFill>
                <a:latin typeface="Times New Roman" panose="02020603050405020304" pitchFamily="18" charset="0"/>
                <a:cs typeface="Times New Roman" panose="02020603050405020304" pitchFamily="18" charset="0"/>
              </a:rPr>
              <a:t>。</a:t>
            </a:r>
            <a:endParaRPr kumimoji="1" lang="en-US" altLang="zh-CN" sz="32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spcBef>
                <a:spcPct val="50000"/>
              </a:spcBef>
              <a:spcAft>
                <a:spcPct val="0"/>
              </a:spcAft>
              <a:buFont typeface="Arial" panose="020B0604020202020204" pitchFamily="34" charset="0"/>
              <a:buChar char="•"/>
            </a:pPr>
            <a:r>
              <a:rPr kumimoji="1" lang="zh-CN" altLang="en-US" sz="3200" dirty="0" smtClean="0">
                <a:solidFill>
                  <a:srgbClr val="000000"/>
                </a:solidFill>
                <a:latin typeface="Times New Roman" panose="02020603050405020304" pitchFamily="18" charset="0"/>
                <a:cs typeface="Times New Roman" panose="02020603050405020304" pitchFamily="18" charset="0"/>
              </a:rPr>
              <a:t>方法</a:t>
            </a:r>
            <a:r>
              <a:rPr kumimoji="1" lang="zh-CN" altLang="en-US" sz="3200" dirty="0">
                <a:solidFill>
                  <a:srgbClr val="000000"/>
                </a:solidFill>
                <a:latin typeface="Times New Roman" panose="02020603050405020304" pitchFamily="18" charset="0"/>
                <a:cs typeface="Times New Roman" panose="02020603050405020304" pitchFamily="18" charset="0"/>
              </a:rPr>
              <a:t>声明</a:t>
            </a:r>
            <a:r>
              <a:rPr kumimoji="1" lang="zh-CN" altLang="en-US" sz="3200" dirty="0" smtClean="0">
                <a:solidFill>
                  <a:srgbClr val="000000"/>
                </a:solidFill>
                <a:latin typeface="Times New Roman" panose="02020603050405020304" pitchFamily="18" charset="0"/>
                <a:cs typeface="Times New Roman" panose="02020603050405020304" pitchFamily="18" charset="0"/>
              </a:rPr>
              <a:t>时</a:t>
            </a:r>
            <a:r>
              <a:rPr kumimoji="1" lang="en-US" altLang="zh-CN" sz="3200" dirty="0" smtClean="0">
                <a:solidFill>
                  <a:srgbClr val="000000"/>
                </a:solidFill>
                <a:latin typeface="Times New Roman" panose="02020603050405020304" pitchFamily="18" charset="0"/>
                <a:cs typeface="Times New Roman" panose="02020603050405020304" pitchFamily="18" charset="0"/>
              </a:rPr>
              <a:t>:</a:t>
            </a:r>
          </a:p>
          <a:p>
            <a:pPr marL="342900" indent="-342900" algn="just" fontAlgn="base">
              <a:spcBef>
                <a:spcPct val="50000"/>
              </a:spcBef>
              <a:spcAft>
                <a:spcPct val="0"/>
              </a:spcAft>
              <a:buFont typeface="Arial" panose="020B0604020202020204" pitchFamily="34" charset="0"/>
              <a:buChar char="•"/>
            </a:pPr>
            <a:r>
              <a:rPr kumimoji="1" lang="zh-CN" altLang="en-US" sz="3200" dirty="0" smtClean="0">
                <a:solidFill>
                  <a:srgbClr val="000000"/>
                </a:solidFill>
                <a:latin typeface="Times New Roman" panose="02020603050405020304" pitchFamily="18" charset="0"/>
                <a:cs typeface="Times New Roman" panose="02020603050405020304" pitchFamily="18" charset="0"/>
              </a:rPr>
              <a:t>方法</a:t>
            </a:r>
            <a:r>
              <a:rPr kumimoji="1" lang="zh-CN" altLang="en-US" sz="3200" dirty="0">
                <a:solidFill>
                  <a:srgbClr val="000000"/>
                </a:solidFill>
                <a:latin typeface="Times New Roman" panose="02020603050405020304" pitchFamily="18" charset="0"/>
                <a:cs typeface="Times New Roman" panose="02020603050405020304" pitchFamily="18" charset="0"/>
              </a:rPr>
              <a:t>类型前面</a:t>
            </a:r>
            <a:r>
              <a:rPr kumimoji="1" lang="zh-CN" altLang="en-US" sz="3200" b="1" dirty="0">
                <a:solidFill>
                  <a:srgbClr val="000000"/>
                </a:solidFill>
                <a:latin typeface="Times New Roman" panose="02020603050405020304" pitchFamily="18" charset="0"/>
                <a:cs typeface="Times New Roman" panose="02020603050405020304" pitchFamily="18" charset="0"/>
              </a:rPr>
              <a:t>不加</a:t>
            </a:r>
            <a:r>
              <a:rPr kumimoji="1" lang="zh-CN" altLang="en-US" sz="3200" dirty="0">
                <a:solidFill>
                  <a:srgbClr val="000000"/>
                </a:solidFill>
                <a:latin typeface="Times New Roman" panose="02020603050405020304" pitchFamily="18" charset="0"/>
                <a:cs typeface="Times New Roman" panose="02020603050405020304" pitchFamily="18" charset="0"/>
              </a:rPr>
              <a:t>关键字</a:t>
            </a:r>
            <a:r>
              <a:rPr kumimoji="1" lang="en-US" altLang="zh-CN" sz="3200" dirty="0">
                <a:solidFill>
                  <a:srgbClr val="000000"/>
                </a:solidFill>
                <a:latin typeface="Times New Roman" panose="02020603050405020304" pitchFamily="18" charset="0"/>
                <a:cs typeface="Times New Roman" panose="02020603050405020304" pitchFamily="18" charset="0"/>
              </a:rPr>
              <a:t>static</a:t>
            </a:r>
            <a:r>
              <a:rPr kumimoji="1" lang="zh-CN" altLang="en-US" sz="3200" dirty="0">
                <a:solidFill>
                  <a:srgbClr val="000000"/>
                </a:solidFill>
                <a:latin typeface="Times New Roman" panose="02020603050405020304" pitchFamily="18" charset="0"/>
                <a:cs typeface="Times New Roman" panose="02020603050405020304" pitchFamily="18" charset="0"/>
              </a:rPr>
              <a:t>修饰的是实例方法</a:t>
            </a:r>
            <a:r>
              <a:rPr kumimoji="1" lang="zh-CN" altLang="en-US" sz="3200" dirty="0" smtClean="0">
                <a:solidFill>
                  <a:srgbClr val="000000"/>
                </a:solidFill>
                <a:latin typeface="Times New Roman" panose="02020603050405020304" pitchFamily="18" charset="0"/>
                <a:cs typeface="Times New Roman" panose="02020603050405020304" pitchFamily="18" charset="0"/>
              </a:rPr>
              <a:t>、</a:t>
            </a:r>
            <a:endParaRPr kumimoji="1" lang="en-US" altLang="zh-CN" sz="32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spcBef>
                <a:spcPct val="50000"/>
              </a:spcBef>
              <a:spcAft>
                <a:spcPct val="0"/>
              </a:spcAft>
              <a:buFont typeface="Arial" panose="020B0604020202020204" pitchFamily="34" charset="0"/>
              <a:buChar char="•"/>
            </a:pPr>
            <a:r>
              <a:rPr kumimoji="1" lang="zh-CN" altLang="en-US" sz="3200" b="1" dirty="0" smtClean="0">
                <a:solidFill>
                  <a:srgbClr val="000000"/>
                </a:solidFill>
                <a:latin typeface="Times New Roman" panose="02020603050405020304" pitchFamily="18" charset="0"/>
                <a:cs typeface="Times New Roman" panose="02020603050405020304" pitchFamily="18" charset="0"/>
              </a:rPr>
              <a:t>加</a:t>
            </a:r>
            <a:r>
              <a:rPr kumimoji="1" lang="en-US" altLang="zh-CN" sz="3200" dirty="0">
                <a:solidFill>
                  <a:srgbClr val="000000"/>
                </a:solidFill>
                <a:latin typeface="Times New Roman" panose="02020603050405020304" pitchFamily="18" charset="0"/>
                <a:cs typeface="Times New Roman" panose="02020603050405020304" pitchFamily="18" charset="0"/>
              </a:rPr>
              <a:t>static</a:t>
            </a:r>
            <a:r>
              <a:rPr kumimoji="1" lang="zh-CN" altLang="en-US" sz="3200" dirty="0">
                <a:solidFill>
                  <a:srgbClr val="000000"/>
                </a:solidFill>
                <a:latin typeface="Times New Roman" panose="02020603050405020304" pitchFamily="18" charset="0"/>
                <a:cs typeface="Times New Roman" panose="02020603050405020304" pitchFamily="18" charset="0"/>
              </a:rPr>
              <a:t>关键字修饰的是类方法(静态方法)。 </a:t>
            </a:r>
          </a:p>
        </p:txBody>
      </p:sp>
    </p:spTree>
    <p:extLst>
      <p:ext uri="{BB962C8B-B14F-4D97-AF65-F5344CB8AC3E}">
        <p14:creationId xmlns:p14="http://schemas.microsoft.com/office/powerpoint/2010/main" val="1976568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subTitle" idx="1"/>
          </p:nvPr>
        </p:nvSpPr>
        <p:spPr>
          <a:xfrm>
            <a:off x="501805" y="635620"/>
            <a:ext cx="7259443" cy="735980"/>
          </a:xfrm>
        </p:spPr>
        <p:txBody>
          <a:bodyPr>
            <a:noAutofit/>
          </a:bodyPr>
          <a:lstStyle/>
          <a:p>
            <a:pPr lvl="1" algn="l"/>
            <a:r>
              <a:rPr lang="zh-CN" altLang="en-US" sz="3200" b="1" dirty="0"/>
              <a:t>§4.7.4   </a:t>
            </a:r>
            <a:r>
              <a:rPr lang="zh-CN" altLang="en-US" sz="3200" b="1" dirty="0">
                <a:latin typeface="宋体" panose="02010600030101010101" pitchFamily="2" charset="-122"/>
              </a:rPr>
              <a:t>实例方法和类方法的区别 </a:t>
            </a:r>
          </a:p>
        </p:txBody>
      </p:sp>
      <p:sp>
        <p:nvSpPr>
          <p:cNvPr id="4"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第 </a:t>
            </a:r>
            <a:fld id="{45C54F45-21A6-4274-AA67-9E26B9578E87}" type="slidenum">
              <a:rPr lang="zh-CN" altLang="en-US">
                <a:solidFill>
                  <a:srgbClr val="000000"/>
                </a:solidFill>
              </a:rPr>
              <a:pPr/>
              <a:t>29</a:t>
            </a:fld>
            <a:r>
              <a:rPr lang="zh-CN" altLang="en-US">
                <a:solidFill>
                  <a:srgbClr val="000000"/>
                </a:solidFill>
              </a:rPr>
              <a:t>  页</a:t>
            </a:r>
            <a:endParaRPr lang="en-US" altLang="zh-CN">
              <a:solidFill>
                <a:srgbClr val="000000"/>
              </a:solidFill>
            </a:endParaRPr>
          </a:p>
        </p:txBody>
      </p:sp>
      <p:sp>
        <p:nvSpPr>
          <p:cNvPr id="76803" name="Text Box 3"/>
          <p:cNvSpPr txBox="1">
            <a:spLocks noChangeArrowheads="1"/>
          </p:cNvSpPr>
          <p:nvPr/>
        </p:nvSpPr>
        <p:spPr bwMode="auto">
          <a:xfrm>
            <a:off x="716280" y="1428750"/>
            <a:ext cx="7620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3200" dirty="0">
                <a:solidFill>
                  <a:srgbClr val="000000"/>
                </a:solidFill>
                <a:latin typeface="宋体" panose="02010600030101010101" pitchFamily="2" charset="-122"/>
              </a:rPr>
              <a:t>    </a:t>
            </a:r>
            <a:r>
              <a:rPr kumimoji="1" lang="zh-CN" altLang="en-US" sz="3200" dirty="0">
                <a:solidFill>
                  <a:srgbClr val="0000FF"/>
                </a:solidFill>
              </a:rPr>
              <a:t>1．对象调用实例方法</a:t>
            </a:r>
          </a:p>
          <a:p>
            <a:pPr marL="342900" indent="-342900" algn="just" fontAlgn="base">
              <a:spcBef>
                <a:spcPct val="0"/>
              </a:spcBef>
              <a:spcAft>
                <a:spcPct val="0"/>
              </a:spcAft>
              <a:buFont typeface="Arial" panose="020B0604020202020204" pitchFamily="34" charset="0"/>
              <a:buChar char="•"/>
            </a:pPr>
            <a:r>
              <a:rPr kumimoji="1" lang="zh-CN" altLang="en-US" sz="3200" dirty="0" smtClean="0">
                <a:solidFill>
                  <a:srgbClr val="000000"/>
                </a:solidFill>
              </a:rPr>
              <a:t>当</a:t>
            </a:r>
            <a:r>
              <a:rPr kumimoji="1" lang="zh-CN" altLang="en-US" sz="3200" dirty="0">
                <a:solidFill>
                  <a:srgbClr val="000000"/>
                </a:solidFill>
              </a:rPr>
              <a:t>对象调用实例方法时</a:t>
            </a:r>
            <a:r>
              <a:rPr kumimoji="1" lang="zh-CN" altLang="en-US" sz="3200" dirty="0" smtClean="0">
                <a:solidFill>
                  <a:srgbClr val="000000"/>
                </a:solidFill>
              </a:rPr>
              <a:t>，</a:t>
            </a:r>
            <a:endParaRPr kumimoji="1" lang="en-US" altLang="zh-CN" sz="3200" dirty="0" smtClean="0">
              <a:solidFill>
                <a:srgbClr val="000000"/>
              </a:solidFill>
            </a:endParaRPr>
          </a:p>
          <a:p>
            <a:pPr marL="342900" indent="-342900"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该</a:t>
            </a:r>
            <a:r>
              <a:rPr kumimoji="1" lang="zh-CN" altLang="en-US" sz="3200" dirty="0">
                <a:solidFill>
                  <a:srgbClr val="000000"/>
                </a:solidFill>
              </a:rPr>
              <a:t>方法中出现的实例变</a:t>
            </a:r>
            <a:r>
              <a:rPr kumimoji="1" lang="zh-CN" altLang="en-US" sz="3200" dirty="0" smtClean="0">
                <a:solidFill>
                  <a:srgbClr val="000000"/>
                </a:solidFill>
              </a:rPr>
              <a:t>量</a:t>
            </a:r>
            <a:endParaRPr kumimoji="1" lang="en-US" altLang="zh-CN" sz="3200" dirty="0" smtClean="0">
              <a:solidFill>
                <a:srgbClr val="000000"/>
              </a:solidFill>
            </a:endParaRPr>
          </a:p>
          <a:p>
            <a:pPr marL="342900" indent="-342900" algn="just" fontAlgn="base">
              <a:spcBef>
                <a:spcPct val="0"/>
              </a:spcBef>
              <a:spcAft>
                <a:spcPct val="0"/>
              </a:spcAft>
              <a:buFont typeface="Wingdings" pitchFamily="2" charset="2"/>
              <a:buChar char="ü"/>
            </a:pPr>
            <a:r>
              <a:rPr kumimoji="1" lang="zh-CN" altLang="en-US" sz="3200" dirty="0" smtClean="0">
                <a:solidFill>
                  <a:srgbClr val="000000"/>
                </a:solidFill>
              </a:rPr>
              <a:t>是</a:t>
            </a:r>
            <a:r>
              <a:rPr kumimoji="1" lang="zh-CN" altLang="en-US" sz="3200" dirty="0">
                <a:solidFill>
                  <a:srgbClr val="000000"/>
                </a:solidFill>
              </a:rPr>
              <a:t>分配给该对象的实例变量</a:t>
            </a:r>
            <a:r>
              <a:rPr kumimoji="1" lang="zh-CN" altLang="en-US" sz="3200" dirty="0" smtClean="0">
                <a:solidFill>
                  <a:srgbClr val="000000"/>
                </a:solidFill>
              </a:rPr>
              <a:t>；</a:t>
            </a:r>
            <a:endParaRPr kumimoji="1" lang="en-US" altLang="zh-CN" sz="3200" dirty="0" smtClean="0">
              <a:solidFill>
                <a:srgbClr val="000000"/>
              </a:solidFill>
            </a:endParaRPr>
          </a:p>
          <a:p>
            <a:pPr marL="342900" indent="-342900"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该</a:t>
            </a:r>
            <a:r>
              <a:rPr kumimoji="1" lang="zh-CN" altLang="en-US" sz="3200" dirty="0">
                <a:solidFill>
                  <a:srgbClr val="000000"/>
                </a:solidFill>
              </a:rPr>
              <a:t>方法中出现的类变</a:t>
            </a:r>
            <a:r>
              <a:rPr kumimoji="1" lang="zh-CN" altLang="en-US" sz="3200" dirty="0" smtClean="0">
                <a:solidFill>
                  <a:srgbClr val="000000"/>
                </a:solidFill>
              </a:rPr>
              <a:t>量</a:t>
            </a:r>
            <a:endParaRPr kumimoji="1" lang="en-US" altLang="zh-CN" sz="3200" dirty="0" smtClean="0">
              <a:solidFill>
                <a:srgbClr val="000000"/>
              </a:solidFill>
            </a:endParaRPr>
          </a:p>
          <a:p>
            <a:pPr marL="342900" indent="-342900" algn="just" fontAlgn="base">
              <a:spcBef>
                <a:spcPct val="0"/>
              </a:spcBef>
              <a:spcAft>
                <a:spcPct val="0"/>
              </a:spcAft>
              <a:buFont typeface="Wingdings" pitchFamily="2" charset="2"/>
              <a:buChar char="ü"/>
            </a:pPr>
            <a:r>
              <a:rPr kumimoji="1" lang="zh-CN" altLang="en-US" sz="3200" dirty="0" smtClean="0">
                <a:solidFill>
                  <a:srgbClr val="000000"/>
                </a:solidFill>
              </a:rPr>
              <a:t>是</a:t>
            </a:r>
            <a:r>
              <a:rPr kumimoji="1" lang="zh-CN" altLang="en-US" sz="3200" dirty="0">
                <a:solidFill>
                  <a:srgbClr val="000000"/>
                </a:solidFill>
              </a:rPr>
              <a:t>分配给该对象的变量，只不过这个变量和所有的其他对象共享而已</a:t>
            </a:r>
            <a:r>
              <a:rPr kumimoji="1" lang="zh-CN" altLang="en-US" sz="3200" dirty="0" smtClean="0">
                <a:solidFill>
                  <a:srgbClr val="000000"/>
                </a:solidFill>
              </a:rPr>
              <a:t>。</a:t>
            </a:r>
            <a:endParaRPr kumimoji="1" lang="zh-CN" altLang="en-US" sz="3200" dirty="0">
              <a:solidFill>
                <a:srgbClr val="000000"/>
              </a:solidFill>
            </a:endParaRPr>
          </a:p>
        </p:txBody>
      </p:sp>
    </p:spTree>
    <p:extLst>
      <p:ext uri="{BB962C8B-B14F-4D97-AF65-F5344CB8AC3E}">
        <p14:creationId xmlns:p14="http://schemas.microsoft.com/office/powerpoint/2010/main" val="1469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subTitle" idx="1"/>
          </p:nvPr>
        </p:nvSpPr>
        <p:spPr>
          <a:xfrm>
            <a:off x="834948" y="361951"/>
            <a:ext cx="7361198" cy="617378"/>
          </a:xfrm>
        </p:spPr>
        <p:txBody>
          <a:bodyPr>
            <a:noAutofit/>
          </a:bodyPr>
          <a:lstStyle/>
          <a:p>
            <a:pPr lvl="1" algn="l"/>
            <a:r>
              <a:rPr lang="zh-CN" altLang="en-US" sz="3200" b="1" dirty="0"/>
              <a:t>§4.5.2   基本数据类型参数的传值</a:t>
            </a:r>
            <a:r>
              <a:rPr lang="zh-CN" altLang="en-US" sz="3200" b="1" dirty="0">
                <a:latin typeface="宋体" panose="02010600030101010101" pitchFamily="2" charset="-122"/>
              </a:rPr>
              <a:t> </a:t>
            </a:r>
          </a:p>
        </p:txBody>
      </p:sp>
      <p:sp>
        <p:nvSpPr>
          <p:cNvPr id="6"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7" name="页脚占位符 4"/>
          <p:cNvSpPr>
            <a:spLocks noGrp="1"/>
          </p:cNvSpPr>
          <p:nvPr>
            <p:ph type="ftr" sz="quarter" idx="11"/>
          </p:nvPr>
        </p:nvSpPr>
        <p:spPr/>
        <p:txBody>
          <a:bodyPr/>
          <a:lstStyle/>
          <a:p>
            <a:r>
              <a:rPr lang="zh-CN" altLang="en-US">
                <a:solidFill>
                  <a:srgbClr val="000000"/>
                </a:solidFill>
              </a:rPr>
              <a:t>第 </a:t>
            </a:r>
            <a:fld id="{65492C98-E757-4B0C-84B8-F6FD63E62C83}" type="slidenum">
              <a:rPr lang="zh-CN" altLang="en-US">
                <a:solidFill>
                  <a:srgbClr val="000000"/>
                </a:solidFill>
              </a:rPr>
              <a:pPr/>
              <a:t>3</a:t>
            </a:fld>
            <a:r>
              <a:rPr lang="zh-CN" altLang="en-US">
                <a:solidFill>
                  <a:srgbClr val="000000"/>
                </a:solidFill>
              </a:rPr>
              <a:t>  页</a:t>
            </a:r>
            <a:endParaRPr lang="en-US" altLang="zh-CN">
              <a:solidFill>
                <a:srgbClr val="000000"/>
              </a:solidFill>
            </a:endParaRPr>
          </a:p>
        </p:txBody>
      </p:sp>
      <p:sp>
        <p:nvSpPr>
          <p:cNvPr id="67587" name="Text Box 3"/>
          <p:cNvSpPr txBox="1">
            <a:spLocks noChangeArrowheads="1"/>
          </p:cNvSpPr>
          <p:nvPr/>
        </p:nvSpPr>
        <p:spPr bwMode="auto">
          <a:xfrm>
            <a:off x="1279923" y="1475185"/>
            <a:ext cx="6492478" cy="146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30000"/>
              </a:lnSpc>
              <a:spcBef>
                <a:spcPct val="50000"/>
              </a:spcBef>
              <a:spcAft>
                <a:spcPct val="0"/>
              </a:spcAft>
            </a:pPr>
            <a:r>
              <a:rPr kumimoji="1" lang="zh-CN" altLang="en-US" sz="2400" b="1" dirty="0">
                <a:solidFill>
                  <a:srgbClr val="000000"/>
                </a:solidFill>
                <a:latin typeface="宋体" panose="02010600030101010101" pitchFamily="2" charset="-122"/>
              </a:rPr>
              <a:t>    对于基本数据类型的参数，向该参数传递的值的级别不可以高于该参数的级别</a:t>
            </a:r>
            <a:r>
              <a:rPr kumimoji="1" lang="zh-CN" altLang="en-US" sz="2400" b="1" dirty="0">
                <a:solidFill>
                  <a:srgbClr val="000000"/>
                </a:solidFill>
              </a:rPr>
              <a:t> 。</a:t>
            </a:r>
          </a:p>
          <a:p>
            <a:pPr fontAlgn="base">
              <a:spcBef>
                <a:spcPct val="50000"/>
              </a:spcBef>
              <a:spcAft>
                <a:spcPct val="0"/>
              </a:spcAft>
            </a:pPr>
            <a:r>
              <a:rPr kumimoji="1" lang="zh-CN" altLang="en-US" b="1" dirty="0">
                <a:solidFill>
                  <a:srgbClr val="FF0000"/>
                </a:solidFill>
                <a:latin typeface="宋体" panose="02010600030101010101" pitchFamily="2" charset="-122"/>
              </a:rPr>
              <a:t>    </a:t>
            </a:r>
            <a:endParaRPr kumimoji="1" lang="zh-CN" altLang="en-US" dirty="0">
              <a:solidFill>
                <a:srgbClr val="000000"/>
              </a:solidFill>
            </a:endParaRPr>
          </a:p>
        </p:txBody>
      </p:sp>
      <p:sp>
        <p:nvSpPr>
          <p:cNvPr id="67588" name="Rectangle 4"/>
          <p:cNvSpPr>
            <a:spLocks noChangeArrowheads="1"/>
          </p:cNvSpPr>
          <p:nvPr/>
        </p:nvSpPr>
        <p:spPr bwMode="auto">
          <a:xfrm>
            <a:off x="1331119" y="2672954"/>
            <a:ext cx="653534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400" b="1" dirty="0">
                <a:solidFill>
                  <a:srgbClr val="000000"/>
                </a:solidFill>
                <a:latin typeface="宋体" panose="02010600030101010101" pitchFamily="2" charset="-122"/>
                <a:hlinkClick r:id="rId2"/>
              </a:rPr>
              <a:t>例子6</a:t>
            </a:r>
            <a:r>
              <a:rPr kumimoji="1" lang="zh-CN" altLang="en-US" sz="2400" b="1" dirty="0">
                <a:solidFill>
                  <a:srgbClr val="000000"/>
                </a:solidFill>
                <a:latin typeface="宋体" panose="02010600030101010101" pitchFamily="2" charset="-122"/>
              </a:rPr>
              <a:t>   </a:t>
            </a:r>
            <a:r>
              <a:rPr kumimoji="1" lang="zh-CN" altLang="en-US" sz="2400" dirty="0">
                <a:solidFill>
                  <a:srgbClr val="000000"/>
                </a:solidFill>
                <a:latin typeface="宋体" panose="02010600030101010101" pitchFamily="2" charset="-122"/>
              </a:rPr>
              <a:t>中有一个源文件</a:t>
            </a:r>
            <a:r>
              <a:rPr kumimoji="1" lang="en-US" altLang="zh-CN" sz="2400" b="1" dirty="0">
                <a:solidFill>
                  <a:srgbClr val="000000"/>
                </a:solidFill>
                <a:latin typeface="宋体" panose="02010600030101010101" pitchFamily="2" charset="-122"/>
                <a:hlinkClick r:id="rId2"/>
              </a:rPr>
              <a:t>Example4_6.java</a:t>
            </a:r>
            <a:r>
              <a:rPr kumimoji="1" lang="en-US" altLang="zh-CN" sz="2400" dirty="0">
                <a:solidFill>
                  <a:srgbClr val="000000"/>
                </a:solidFill>
                <a:latin typeface="宋体" panose="02010600030101010101" pitchFamily="2" charset="-122"/>
              </a:rPr>
              <a:t> </a:t>
            </a:r>
          </a:p>
          <a:p>
            <a:pPr algn="just" fontAlgn="base">
              <a:spcBef>
                <a:spcPct val="25000"/>
              </a:spcBef>
              <a:spcAft>
                <a:spcPct val="0"/>
              </a:spcAft>
            </a:pPr>
            <a:r>
              <a:rPr kumimoji="1" lang="zh-CN" altLang="en-US" sz="2400" dirty="0">
                <a:solidFill>
                  <a:srgbClr val="000000"/>
                </a:solidFill>
                <a:latin typeface="宋体" panose="02010600030101010101" pitchFamily="2" charset="-122"/>
              </a:rPr>
              <a:t>    </a:t>
            </a:r>
            <a:r>
              <a:rPr kumimoji="1" lang="en-US" altLang="zh-CN" sz="2400" b="1" dirty="0">
                <a:solidFill>
                  <a:srgbClr val="000000"/>
                </a:solidFill>
                <a:latin typeface="宋体" panose="02010600030101010101" pitchFamily="2" charset="-122"/>
                <a:hlinkClick r:id="rId2"/>
              </a:rPr>
              <a:t>Example4_6.java</a:t>
            </a:r>
            <a:r>
              <a:rPr kumimoji="1" lang="zh-CN" altLang="en-US" sz="2400" dirty="0">
                <a:solidFill>
                  <a:srgbClr val="000000"/>
                </a:solidFill>
                <a:latin typeface="宋体" panose="02010600030101010101" pitchFamily="2" charset="-122"/>
              </a:rPr>
              <a:t>在主类的</a:t>
            </a:r>
            <a:r>
              <a:rPr kumimoji="1" lang="en-US" altLang="zh-CN" sz="2400" dirty="0">
                <a:solidFill>
                  <a:srgbClr val="000000"/>
                </a:solidFill>
                <a:latin typeface="宋体" panose="02010600030101010101" pitchFamily="2" charset="-122"/>
              </a:rPr>
              <a:t>main</a:t>
            </a:r>
            <a:r>
              <a:rPr kumimoji="1" lang="zh-CN" altLang="en-US" sz="2400" dirty="0">
                <a:solidFill>
                  <a:srgbClr val="000000"/>
                </a:solidFill>
                <a:latin typeface="宋体" panose="02010600030101010101" pitchFamily="2" charset="-122"/>
              </a:rPr>
              <a:t>方法中使用</a:t>
            </a:r>
            <a:r>
              <a:rPr kumimoji="1" lang="en-US" altLang="zh-CN" sz="2400" dirty="0">
                <a:solidFill>
                  <a:srgbClr val="000000"/>
                </a:solidFill>
                <a:latin typeface="宋体" panose="02010600030101010101" pitchFamily="2" charset="-122"/>
              </a:rPr>
              <a:t>Computer</a:t>
            </a:r>
            <a:r>
              <a:rPr kumimoji="1" lang="zh-CN" altLang="en-US" sz="2400" dirty="0">
                <a:solidFill>
                  <a:srgbClr val="000000"/>
                </a:solidFill>
                <a:latin typeface="宋体" panose="02010600030101010101" pitchFamily="2" charset="-122"/>
              </a:rPr>
              <a:t>类来创建对象，该对象可以调用</a:t>
            </a:r>
            <a:r>
              <a:rPr kumimoji="1" lang="en-US" altLang="zh-CN" sz="2400" dirty="0">
                <a:solidFill>
                  <a:srgbClr val="0000FF"/>
                </a:solidFill>
                <a:latin typeface="宋体" panose="02010600030101010101" pitchFamily="2" charset="-122"/>
              </a:rPr>
              <a:t>add(</a:t>
            </a:r>
            <a:r>
              <a:rPr kumimoji="1" lang="en-US" altLang="zh-CN" sz="2400" dirty="0" err="1">
                <a:solidFill>
                  <a:srgbClr val="0000FF"/>
                </a:solidFill>
                <a:latin typeface="宋体" panose="02010600030101010101" pitchFamily="2" charset="-122"/>
              </a:rPr>
              <a:t>int</a:t>
            </a:r>
            <a:r>
              <a:rPr kumimoji="1" lang="en-US" altLang="zh-CN" sz="2400" dirty="0">
                <a:solidFill>
                  <a:srgbClr val="0000FF"/>
                </a:solidFill>
                <a:latin typeface="宋体" panose="02010600030101010101" pitchFamily="2" charset="-122"/>
              </a:rPr>
              <a:t> </a:t>
            </a:r>
            <a:r>
              <a:rPr kumimoji="1" lang="en-US" altLang="zh-CN" sz="2400" dirty="0" err="1">
                <a:solidFill>
                  <a:srgbClr val="0000FF"/>
                </a:solidFill>
                <a:latin typeface="宋体" panose="02010600030101010101" pitchFamily="2" charset="-122"/>
              </a:rPr>
              <a:t>x,int</a:t>
            </a:r>
            <a:r>
              <a:rPr kumimoji="1" lang="en-US" altLang="zh-CN" sz="2400" dirty="0">
                <a:solidFill>
                  <a:srgbClr val="0000FF"/>
                </a:solidFill>
                <a:latin typeface="宋体" panose="02010600030101010101" pitchFamily="2" charset="-122"/>
              </a:rPr>
              <a:t> y)</a:t>
            </a:r>
            <a:r>
              <a:rPr kumimoji="1" lang="zh-CN" altLang="en-US" sz="2400" dirty="0">
                <a:solidFill>
                  <a:srgbClr val="000000"/>
                </a:solidFill>
                <a:latin typeface="宋体" panose="02010600030101010101" pitchFamily="2" charset="-122"/>
              </a:rPr>
              <a:t>计算两个整数之和，因此，</a:t>
            </a:r>
            <a:r>
              <a:rPr kumimoji="1" lang="en-US" altLang="zh-CN" sz="2400" dirty="0">
                <a:solidFill>
                  <a:srgbClr val="000000"/>
                </a:solidFill>
                <a:latin typeface="宋体" panose="02010600030101010101" pitchFamily="2" charset="-122"/>
              </a:rPr>
              <a:t>Computer</a:t>
            </a:r>
            <a:r>
              <a:rPr kumimoji="1" lang="zh-CN" altLang="en-US" sz="2400" dirty="0">
                <a:solidFill>
                  <a:srgbClr val="000000"/>
                </a:solidFill>
                <a:latin typeface="宋体" panose="02010600030101010101" pitchFamily="2" charset="-122"/>
              </a:rPr>
              <a:t>类的对象在调用</a:t>
            </a:r>
            <a:r>
              <a:rPr kumimoji="1" lang="en-US" altLang="zh-CN" sz="2400" dirty="0">
                <a:solidFill>
                  <a:srgbClr val="0000FF"/>
                </a:solidFill>
                <a:latin typeface="宋体" panose="02010600030101010101" pitchFamily="2" charset="-122"/>
              </a:rPr>
              <a:t>add(</a:t>
            </a:r>
            <a:r>
              <a:rPr kumimoji="1" lang="en-US" altLang="zh-CN" sz="2400" dirty="0" err="1">
                <a:solidFill>
                  <a:srgbClr val="0000FF"/>
                </a:solidFill>
                <a:latin typeface="宋体" panose="02010600030101010101" pitchFamily="2" charset="-122"/>
              </a:rPr>
              <a:t>int</a:t>
            </a:r>
            <a:r>
              <a:rPr kumimoji="1" lang="en-US" altLang="zh-CN" sz="2400" dirty="0">
                <a:solidFill>
                  <a:srgbClr val="0000FF"/>
                </a:solidFill>
                <a:latin typeface="宋体" panose="02010600030101010101" pitchFamily="2" charset="-122"/>
              </a:rPr>
              <a:t> </a:t>
            </a:r>
            <a:r>
              <a:rPr kumimoji="1" lang="en-US" altLang="zh-CN" sz="2400" dirty="0" err="1">
                <a:solidFill>
                  <a:srgbClr val="0000FF"/>
                </a:solidFill>
                <a:latin typeface="宋体" panose="02010600030101010101" pitchFamily="2" charset="-122"/>
              </a:rPr>
              <a:t>x,int</a:t>
            </a:r>
            <a:r>
              <a:rPr kumimoji="1" lang="en-US" altLang="zh-CN" sz="2400" dirty="0">
                <a:solidFill>
                  <a:srgbClr val="0000FF"/>
                </a:solidFill>
                <a:latin typeface="宋体" panose="02010600030101010101" pitchFamily="2" charset="-122"/>
              </a:rPr>
              <a:t> y)</a:t>
            </a:r>
            <a:r>
              <a:rPr kumimoji="1" lang="zh-CN" altLang="en-US" sz="2400" dirty="0">
                <a:solidFill>
                  <a:srgbClr val="000000"/>
                </a:solidFill>
                <a:latin typeface="宋体" panose="02010600030101010101" pitchFamily="2" charset="-122"/>
              </a:rPr>
              <a:t>方法时，必须向方法的参数传递值 </a:t>
            </a:r>
          </a:p>
        </p:txBody>
      </p:sp>
    </p:spTree>
    <p:extLst>
      <p:ext uri="{BB962C8B-B14F-4D97-AF65-F5344CB8AC3E}">
        <p14:creationId xmlns:p14="http://schemas.microsoft.com/office/powerpoint/2010/main" val="2296717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lnSpc>
                <a:spcPct val="90000"/>
              </a:lnSpc>
              <a:spcBef>
                <a:spcPct val="0"/>
              </a:spcBef>
            </a:pPr>
            <a:r>
              <a:rPr lang="zh-CN" altLang="en-US" sz="3200" b="1" dirty="0" smtClean="0">
                <a:latin typeface="宋体" panose="02010600030101010101" pitchFamily="2" charset="-122"/>
              </a:rPr>
              <a:t>实例方法和类方法的区别 </a:t>
            </a:r>
            <a:br>
              <a:rPr lang="zh-CN" altLang="en-US" sz="3200" b="1" dirty="0" smtClean="0">
                <a:latin typeface="宋体" panose="02010600030101010101" pitchFamily="2" charset="-122"/>
              </a:rPr>
            </a:br>
            <a:endParaRPr lang="zh-CN" altLang="en-US" dirty="0"/>
          </a:p>
        </p:txBody>
      </p:sp>
      <p:sp>
        <p:nvSpPr>
          <p:cNvPr id="3" name="内容占位符 2"/>
          <p:cNvSpPr>
            <a:spLocks noGrp="1"/>
          </p:cNvSpPr>
          <p:nvPr>
            <p:ph idx="1"/>
          </p:nvPr>
        </p:nvSpPr>
        <p:spPr/>
        <p:txBody>
          <a:bodyPr>
            <a:normAutofit/>
          </a:bodyPr>
          <a:lstStyle/>
          <a:p>
            <a:pPr algn="just" fontAlgn="base">
              <a:spcBef>
                <a:spcPct val="0"/>
              </a:spcBef>
              <a:spcAft>
                <a:spcPct val="0"/>
              </a:spcAft>
            </a:pPr>
            <a:r>
              <a:rPr kumimoji="1" lang="zh-CN" altLang="en-US" sz="3200" dirty="0">
                <a:solidFill>
                  <a:srgbClr val="000000"/>
                </a:solidFill>
              </a:rPr>
              <a:t> </a:t>
            </a:r>
            <a:r>
              <a:rPr kumimoji="1" lang="zh-CN" altLang="en-US" sz="3200" dirty="0">
                <a:solidFill>
                  <a:srgbClr val="0000FF"/>
                </a:solidFill>
              </a:rPr>
              <a:t>2．类名调用类方法</a:t>
            </a:r>
          </a:p>
          <a:p>
            <a:pPr algn="just" fontAlgn="base">
              <a:spcBef>
                <a:spcPct val="0"/>
              </a:spcBef>
              <a:spcAft>
                <a:spcPct val="0"/>
              </a:spcAft>
            </a:pPr>
            <a:r>
              <a:rPr kumimoji="1" lang="zh-CN" altLang="en-US" sz="3200" b="1" dirty="0" smtClean="0">
                <a:solidFill>
                  <a:srgbClr val="0000FF"/>
                </a:solidFill>
              </a:rPr>
              <a:t>类方法</a:t>
            </a:r>
            <a:endParaRPr kumimoji="1" lang="en-US" altLang="zh-CN" sz="3200" b="1" dirty="0" smtClean="0">
              <a:solidFill>
                <a:srgbClr val="0000FF"/>
              </a:solidFill>
            </a:endParaRPr>
          </a:p>
          <a:p>
            <a:pPr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不仅</a:t>
            </a:r>
            <a:r>
              <a:rPr kumimoji="1" lang="zh-CN" altLang="en-US" sz="3200" dirty="0">
                <a:solidFill>
                  <a:srgbClr val="000000"/>
                </a:solidFill>
              </a:rPr>
              <a:t>可以被类创建的任何对象调用执行</a:t>
            </a:r>
            <a:r>
              <a:rPr kumimoji="1" lang="zh-CN" altLang="en-US" sz="3200" dirty="0" smtClean="0">
                <a:solidFill>
                  <a:srgbClr val="000000"/>
                </a:solidFill>
              </a:rPr>
              <a:t>，</a:t>
            </a:r>
            <a:endParaRPr kumimoji="1" lang="en-US" altLang="zh-CN" sz="3200" dirty="0" smtClean="0">
              <a:solidFill>
                <a:srgbClr val="000000"/>
              </a:solidFill>
            </a:endParaRPr>
          </a:p>
          <a:p>
            <a:pPr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也</a:t>
            </a:r>
            <a:r>
              <a:rPr kumimoji="1" lang="zh-CN" altLang="en-US" sz="3200" dirty="0">
                <a:solidFill>
                  <a:srgbClr val="000000"/>
                </a:solidFill>
              </a:rPr>
              <a:t>可以直接</a:t>
            </a:r>
            <a:r>
              <a:rPr kumimoji="1" lang="zh-CN" altLang="en-US" sz="3200" dirty="0">
                <a:solidFill>
                  <a:srgbClr val="0000FF"/>
                </a:solidFill>
              </a:rPr>
              <a:t>通过类名调用</a:t>
            </a:r>
            <a:r>
              <a:rPr kumimoji="1" lang="zh-CN" altLang="en-US" sz="3200" dirty="0" smtClean="0">
                <a:solidFill>
                  <a:srgbClr val="000000"/>
                </a:solidFill>
              </a:rPr>
              <a:t>。</a:t>
            </a:r>
            <a:endParaRPr kumimoji="1" lang="en-US" altLang="zh-CN" sz="3200" dirty="0" smtClean="0">
              <a:solidFill>
                <a:srgbClr val="000000"/>
              </a:solidFill>
            </a:endParaRPr>
          </a:p>
          <a:p>
            <a:pPr algn="just" fontAlgn="base">
              <a:spcBef>
                <a:spcPct val="0"/>
              </a:spcBef>
              <a:spcAft>
                <a:spcPct val="0"/>
              </a:spcAft>
            </a:pPr>
            <a:r>
              <a:rPr kumimoji="1" lang="zh-CN" altLang="en-US" sz="3200" dirty="0" smtClean="0">
                <a:solidFill>
                  <a:srgbClr val="000000"/>
                </a:solidFill>
              </a:rPr>
              <a:t>和</a:t>
            </a:r>
            <a:r>
              <a:rPr kumimoji="1" lang="zh-CN" altLang="en-US" sz="3200" dirty="0">
                <a:solidFill>
                  <a:srgbClr val="000000"/>
                </a:solidFill>
              </a:rPr>
              <a:t>实例方法</a:t>
            </a:r>
            <a:r>
              <a:rPr kumimoji="1" lang="zh-CN" altLang="en-US" sz="3200" b="1" dirty="0">
                <a:solidFill>
                  <a:srgbClr val="000000"/>
                </a:solidFill>
              </a:rPr>
              <a:t>不同</a:t>
            </a:r>
            <a:r>
              <a:rPr kumimoji="1" lang="zh-CN" altLang="en-US" sz="3200" dirty="0">
                <a:solidFill>
                  <a:srgbClr val="000000"/>
                </a:solidFill>
              </a:rPr>
              <a:t>的是</a:t>
            </a:r>
            <a:r>
              <a:rPr kumimoji="1" lang="zh-CN" altLang="en-US" sz="3200" dirty="0" smtClean="0">
                <a:solidFill>
                  <a:srgbClr val="000000"/>
                </a:solidFill>
              </a:rPr>
              <a:t>，</a:t>
            </a:r>
            <a:endParaRPr kumimoji="1" lang="en-US" altLang="zh-CN" sz="3200" dirty="0" smtClean="0">
              <a:solidFill>
                <a:srgbClr val="000000"/>
              </a:solidFill>
            </a:endParaRPr>
          </a:p>
          <a:p>
            <a:pPr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类</a:t>
            </a:r>
            <a:r>
              <a:rPr kumimoji="1" lang="zh-CN" altLang="en-US" sz="3200" dirty="0">
                <a:solidFill>
                  <a:srgbClr val="000000"/>
                </a:solidFill>
              </a:rPr>
              <a:t>方法不可以操作实例变量</a:t>
            </a:r>
            <a:r>
              <a:rPr kumimoji="1" lang="zh-CN" altLang="en-US" sz="3200" dirty="0" smtClean="0">
                <a:solidFill>
                  <a:srgbClr val="000000"/>
                </a:solidFill>
              </a:rPr>
              <a:t>，</a:t>
            </a:r>
            <a:endParaRPr kumimoji="1" lang="en-US" altLang="zh-CN" sz="3200" dirty="0" smtClean="0">
              <a:solidFill>
                <a:srgbClr val="000000"/>
              </a:solidFill>
            </a:endParaRPr>
          </a:p>
          <a:p>
            <a:pPr algn="just" fontAlgn="base">
              <a:spcBef>
                <a:spcPct val="0"/>
              </a:spcBef>
              <a:spcAft>
                <a:spcPct val="0"/>
              </a:spcAft>
              <a:buFont typeface="Wingdings" panose="05000000000000000000" pitchFamily="2" charset="2"/>
              <a:buChar char="Ø"/>
            </a:pPr>
            <a:r>
              <a:rPr kumimoji="1" lang="zh-CN" altLang="en-US" sz="3200" dirty="0" smtClean="0">
                <a:solidFill>
                  <a:srgbClr val="000000"/>
                </a:solidFill>
              </a:rPr>
              <a:t>这</a:t>
            </a:r>
            <a:r>
              <a:rPr kumimoji="1" lang="zh-CN" altLang="en-US" sz="3200" dirty="0">
                <a:solidFill>
                  <a:srgbClr val="000000"/>
                </a:solidFill>
              </a:rPr>
              <a:t>是因为在类创建对象之前，实例成员变量还没有分配内存。</a:t>
            </a:r>
            <a:endParaRPr lang="zh-CN" altLang="en-US" sz="3200" dirty="0"/>
          </a:p>
        </p:txBody>
      </p:sp>
    </p:spTree>
    <p:extLst>
      <p:ext uri="{BB962C8B-B14F-4D97-AF65-F5344CB8AC3E}">
        <p14:creationId xmlns:p14="http://schemas.microsoft.com/office/powerpoint/2010/main" val="4071627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6" name="页脚占位符 4"/>
          <p:cNvSpPr>
            <a:spLocks noGrp="1"/>
          </p:cNvSpPr>
          <p:nvPr>
            <p:ph type="ftr" sz="quarter" idx="11"/>
          </p:nvPr>
        </p:nvSpPr>
        <p:spPr/>
        <p:txBody>
          <a:bodyPr/>
          <a:lstStyle/>
          <a:p>
            <a:r>
              <a:rPr lang="zh-CN" altLang="en-US">
                <a:solidFill>
                  <a:srgbClr val="000000"/>
                </a:solidFill>
              </a:rPr>
              <a:t>第 </a:t>
            </a:r>
            <a:fld id="{0F315133-0E41-4908-8061-4D7DD0015461}" type="slidenum">
              <a:rPr lang="zh-CN" altLang="en-US">
                <a:solidFill>
                  <a:srgbClr val="000000"/>
                </a:solidFill>
              </a:rPr>
              <a:pPr/>
              <a:t>31</a:t>
            </a:fld>
            <a:r>
              <a:rPr lang="zh-CN" altLang="en-US">
                <a:solidFill>
                  <a:srgbClr val="000000"/>
                </a:solidFill>
              </a:rPr>
              <a:t>  页</a:t>
            </a:r>
            <a:endParaRPr lang="en-US" altLang="zh-CN">
              <a:solidFill>
                <a:srgbClr val="000000"/>
              </a:solidFill>
            </a:endParaRPr>
          </a:p>
        </p:txBody>
      </p:sp>
      <p:sp>
        <p:nvSpPr>
          <p:cNvPr id="114693" name="Rectangle 5"/>
          <p:cNvSpPr>
            <a:spLocks noChangeArrowheads="1"/>
          </p:cNvSpPr>
          <p:nvPr/>
        </p:nvSpPr>
        <p:spPr bwMode="auto">
          <a:xfrm>
            <a:off x="1029048" y="4198503"/>
            <a:ext cx="71548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0"/>
              </a:spcBef>
              <a:spcAft>
                <a:spcPct val="0"/>
              </a:spcAft>
            </a:pPr>
            <a:r>
              <a:rPr kumimoji="1" lang="zh-CN" altLang="en-US" sz="2400" dirty="0">
                <a:solidFill>
                  <a:srgbClr val="000000"/>
                </a:solidFill>
                <a:latin typeface="宋体" panose="02010600030101010101" pitchFamily="2" charset="-122"/>
              </a:rPr>
              <a:t>    在下面的</a:t>
            </a:r>
            <a:r>
              <a:rPr kumimoji="1" lang="zh-CN" altLang="en-US" sz="2400" b="1" dirty="0">
                <a:solidFill>
                  <a:srgbClr val="000000"/>
                </a:solidFill>
                <a:latin typeface="宋体" panose="02010600030101010101" pitchFamily="2" charset="-122"/>
                <a:hlinkClick r:id="rId2"/>
              </a:rPr>
              <a:t>例子11</a:t>
            </a:r>
            <a:r>
              <a:rPr kumimoji="1" lang="zh-CN" altLang="en-US" sz="2400" dirty="0">
                <a:solidFill>
                  <a:srgbClr val="000000"/>
                </a:solidFill>
                <a:latin typeface="宋体" panose="02010600030101010101" pitchFamily="2" charset="-122"/>
              </a:rPr>
              <a:t>中，首先将一个数组排序，然后使用二分法判断用户从键盘输入的整数是否和数组中某个元素的值相同，即是否在数组中。</a:t>
            </a:r>
            <a:r>
              <a:rPr kumimoji="1" lang="zh-CN" altLang="en-US" sz="2400" b="1" dirty="0">
                <a:solidFill>
                  <a:srgbClr val="000000"/>
                </a:solidFill>
                <a:latin typeface="宋体" panose="02010600030101010101" pitchFamily="2" charset="-122"/>
              </a:rPr>
              <a:t> </a:t>
            </a:r>
            <a:endParaRPr kumimoji="1" lang="zh-CN" altLang="en-US" sz="2400" dirty="0">
              <a:solidFill>
                <a:srgbClr val="000000"/>
              </a:solidFill>
            </a:endParaRPr>
          </a:p>
        </p:txBody>
      </p:sp>
      <p:sp>
        <p:nvSpPr>
          <p:cNvPr id="114694" name="Rectangle 6"/>
          <p:cNvSpPr>
            <a:spLocks noChangeArrowheads="1"/>
          </p:cNvSpPr>
          <p:nvPr/>
        </p:nvSpPr>
        <p:spPr bwMode="auto">
          <a:xfrm>
            <a:off x="1158955" y="3217785"/>
            <a:ext cx="76174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500" b="1" dirty="0">
                <a:solidFill>
                  <a:srgbClr val="000000"/>
                </a:solidFill>
                <a:latin typeface="宋体" panose="02010600030101010101" pitchFamily="2" charset="-122"/>
                <a:hlinkClick r:id="rId2"/>
              </a:rPr>
              <a:t>例子11</a:t>
            </a:r>
            <a:endParaRPr kumimoji="1" lang="zh-CN" altLang="en-US" sz="1500" b="1" dirty="0">
              <a:solidFill>
                <a:srgbClr val="000000"/>
              </a:solidFill>
              <a:latin typeface="宋体" panose="02010600030101010101" pitchFamily="2" charset="-122"/>
            </a:endParaRPr>
          </a:p>
        </p:txBody>
      </p:sp>
      <p:sp>
        <p:nvSpPr>
          <p:cNvPr id="114695" name="Rectangle 7"/>
          <p:cNvSpPr>
            <a:spLocks noChangeArrowheads="1"/>
          </p:cNvSpPr>
          <p:nvPr/>
        </p:nvSpPr>
        <p:spPr bwMode="auto">
          <a:xfrm>
            <a:off x="643286" y="561159"/>
            <a:ext cx="78574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400" dirty="0">
                <a:solidFill>
                  <a:srgbClr val="000000"/>
                </a:solidFill>
              </a:rPr>
              <a:t>Java</a:t>
            </a:r>
            <a:r>
              <a:rPr kumimoji="1" lang="zh-CN" altLang="en-US" sz="2400" dirty="0">
                <a:solidFill>
                  <a:srgbClr val="000000"/>
                </a:solidFill>
                <a:latin typeface="宋体" panose="02010600030101010101" pitchFamily="2" charset="-122"/>
              </a:rPr>
              <a:t>类库提供的</a:t>
            </a:r>
            <a:r>
              <a:rPr kumimoji="1" lang="en-US" altLang="zh-CN" sz="2400" dirty="0">
                <a:solidFill>
                  <a:srgbClr val="000000"/>
                </a:solidFill>
                <a:latin typeface="宋体" panose="02010600030101010101" pitchFamily="2" charset="-122"/>
              </a:rPr>
              <a:t>Array</a:t>
            </a:r>
            <a:r>
              <a:rPr kumimoji="1" lang="zh-CN" altLang="en-US" sz="2400" dirty="0">
                <a:solidFill>
                  <a:srgbClr val="000000"/>
                </a:solidFill>
                <a:latin typeface="宋体" panose="02010600030101010101" pitchFamily="2" charset="-122"/>
              </a:rPr>
              <a:t>类 提供的</a:t>
            </a:r>
            <a:r>
              <a:rPr kumimoji="1" lang="en-US" altLang="zh-CN" sz="2400" b="1" dirty="0">
                <a:solidFill>
                  <a:srgbClr val="0000FF"/>
                </a:solidFill>
                <a:latin typeface="宋体" panose="02010600030101010101" pitchFamily="2" charset="-122"/>
              </a:rPr>
              <a:t>static</a:t>
            </a:r>
            <a:r>
              <a:rPr kumimoji="1" lang="zh-CN" altLang="en-US" sz="2400" dirty="0">
                <a:solidFill>
                  <a:srgbClr val="000000"/>
                </a:solidFill>
                <a:latin typeface="宋体" panose="02010600030101010101" pitchFamily="2" charset="-122"/>
              </a:rPr>
              <a:t>方法:</a:t>
            </a:r>
          </a:p>
          <a:p>
            <a:pPr fontAlgn="base">
              <a:spcBef>
                <a:spcPct val="0"/>
              </a:spcBef>
              <a:spcAft>
                <a:spcPct val="0"/>
              </a:spcAft>
            </a:pPr>
            <a:r>
              <a:rPr kumimoji="1" lang="en-US" altLang="zh-CN" sz="2400" b="1" dirty="0">
                <a:solidFill>
                  <a:srgbClr val="0000FF"/>
                </a:solidFill>
                <a:latin typeface="宋体" panose="02010600030101010101" pitchFamily="2" charset="-122"/>
              </a:rPr>
              <a:t>     public static void sort(double a</a:t>
            </a:r>
            <a:r>
              <a:rPr kumimoji="1" lang="en-US" altLang="zh-CN" sz="2400" b="1" dirty="0" smtClean="0">
                <a:solidFill>
                  <a:srgbClr val="0000FF"/>
                </a:solidFill>
                <a:latin typeface="宋体" panose="02010600030101010101" pitchFamily="2" charset="-122"/>
              </a:rPr>
              <a:t>[])</a:t>
            </a:r>
            <a:r>
              <a:rPr kumimoji="1" lang="en-US" altLang="zh-CN" sz="2400" dirty="0" smtClean="0">
                <a:solidFill>
                  <a:srgbClr val="000000"/>
                </a:solidFill>
                <a:latin typeface="宋体" panose="02010600030101010101" pitchFamily="2" charset="-122"/>
              </a:rPr>
              <a:t>:</a:t>
            </a:r>
          </a:p>
          <a:p>
            <a:pPr fontAlgn="base">
              <a:spcBef>
                <a:spcPct val="0"/>
              </a:spcBef>
              <a:spcAft>
                <a:spcPct val="0"/>
              </a:spcAft>
            </a:pPr>
            <a:r>
              <a:rPr kumimoji="1" lang="zh-CN" altLang="en-US" sz="2400" dirty="0" smtClean="0">
                <a:solidFill>
                  <a:srgbClr val="000000"/>
                </a:solidFill>
                <a:latin typeface="宋体" panose="02010600030101010101" pitchFamily="2" charset="-122"/>
              </a:rPr>
              <a:t>排</a:t>
            </a:r>
            <a:r>
              <a:rPr kumimoji="1" lang="zh-CN" altLang="en-US" sz="2400" dirty="0">
                <a:solidFill>
                  <a:srgbClr val="000000"/>
                </a:solidFill>
                <a:latin typeface="宋体" panose="02010600030101010101" pitchFamily="2" charset="-122"/>
              </a:rPr>
              <a:t>序数组</a:t>
            </a:r>
            <a:r>
              <a:rPr kumimoji="1" lang="en-US" altLang="zh-CN" sz="2400" dirty="0" smtClean="0">
                <a:solidFill>
                  <a:srgbClr val="000000"/>
                </a:solidFill>
                <a:latin typeface="宋体" panose="02010600030101010101" pitchFamily="2" charset="-122"/>
              </a:rPr>
              <a:t>a</a:t>
            </a:r>
            <a:r>
              <a:rPr kumimoji="1" lang="zh-CN" altLang="en-US" sz="2400" dirty="0" smtClean="0">
                <a:solidFill>
                  <a:srgbClr val="000000"/>
                </a:solidFill>
                <a:latin typeface="宋体" panose="02010600030101010101" pitchFamily="2" charset="-122"/>
              </a:rPr>
              <a:t>和 </a:t>
            </a:r>
            <a:endParaRPr kumimoji="1" lang="zh-CN" altLang="en-US" sz="2400" dirty="0">
              <a:solidFill>
                <a:srgbClr val="000000"/>
              </a:solidFill>
              <a:latin typeface="宋体" panose="02010600030101010101" pitchFamily="2" charset="-122"/>
            </a:endParaRPr>
          </a:p>
          <a:p>
            <a:pPr fontAlgn="base">
              <a:spcBef>
                <a:spcPct val="0"/>
              </a:spcBef>
              <a:spcAft>
                <a:spcPct val="0"/>
              </a:spcAft>
            </a:pPr>
            <a:r>
              <a:rPr kumimoji="1" lang="en-US" altLang="zh-CN" sz="2400" b="1" dirty="0">
                <a:solidFill>
                  <a:srgbClr val="0000FF"/>
                </a:solidFill>
                <a:latin typeface="宋体" panose="02010600030101010101" pitchFamily="2" charset="-122"/>
              </a:rPr>
              <a:t>     public static </a:t>
            </a:r>
            <a:r>
              <a:rPr kumimoji="1" lang="en-US" altLang="zh-CN" sz="2400" b="1" dirty="0" err="1">
                <a:solidFill>
                  <a:srgbClr val="0000FF"/>
                </a:solidFill>
                <a:latin typeface="宋体" panose="02010600030101010101" pitchFamily="2" charset="-122"/>
              </a:rPr>
              <a:t>int</a:t>
            </a:r>
            <a:r>
              <a:rPr kumimoji="1" lang="en-US" altLang="zh-CN" sz="2400" b="1" dirty="0">
                <a:solidFill>
                  <a:srgbClr val="0000FF"/>
                </a:solidFill>
                <a:latin typeface="宋体" panose="02010600030101010101" pitchFamily="2" charset="-122"/>
              </a:rPr>
              <a:t> </a:t>
            </a:r>
            <a:r>
              <a:rPr kumimoji="1" lang="en-US" altLang="zh-CN" sz="2400" b="1" dirty="0" err="1">
                <a:solidFill>
                  <a:srgbClr val="0000FF"/>
                </a:solidFill>
                <a:latin typeface="宋体" panose="02010600030101010101" pitchFamily="2" charset="-122"/>
              </a:rPr>
              <a:t>binarySearch</a:t>
            </a:r>
            <a:r>
              <a:rPr kumimoji="1" lang="en-US" altLang="zh-CN" sz="2400" b="1" dirty="0">
                <a:solidFill>
                  <a:srgbClr val="0000FF"/>
                </a:solidFill>
                <a:latin typeface="宋体" panose="02010600030101010101" pitchFamily="2" charset="-122"/>
              </a:rPr>
              <a:t>(double[] a, double number):</a:t>
            </a:r>
          </a:p>
          <a:p>
            <a:pPr fontAlgn="base">
              <a:spcBef>
                <a:spcPct val="0"/>
              </a:spcBef>
              <a:spcAft>
                <a:spcPct val="0"/>
              </a:spcAft>
            </a:pPr>
            <a:r>
              <a:rPr kumimoji="1" lang="zh-CN" altLang="en-US" sz="2400" dirty="0">
                <a:solidFill>
                  <a:srgbClr val="000000"/>
                </a:solidFill>
                <a:latin typeface="宋体" panose="02010600030101010101" pitchFamily="2" charset="-122"/>
              </a:rPr>
              <a:t>判断参数</a:t>
            </a:r>
            <a:r>
              <a:rPr kumimoji="1" lang="en-US" altLang="zh-CN" sz="2400" dirty="0">
                <a:solidFill>
                  <a:srgbClr val="000000"/>
                </a:solidFill>
                <a:latin typeface="宋体" panose="02010600030101010101" pitchFamily="2" charset="-122"/>
              </a:rPr>
              <a:t>number</a:t>
            </a:r>
            <a:r>
              <a:rPr kumimoji="1" lang="zh-CN" altLang="en-US" sz="2400" dirty="0">
                <a:solidFill>
                  <a:srgbClr val="000000"/>
                </a:solidFill>
                <a:latin typeface="宋体" panose="02010600030101010101" pitchFamily="2" charset="-122"/>
              </a:rPr>
              <a:t>指定的数值是否在参数</a:t>
            </a:r>
            <a:r>
              <a:rPr kumimoji="1" lang="en-US" altLang="zh-CN" sz="2400" dirty="0">
                <a:solidFill>
                  <a:srgbClr val="000000"/>
                </a:solidFill>
                <a:latin typeface="宋体" panose="02010600030101010101" pitchFamily="2" charset="-122"/>
              </a:rPr>
              <a:t>a</a:t>
            </a:r>
            <a:r>
              <a:rPr kumimoji="1" lang="zh-CN" altLang="en-US" sz="2400" dirty="0">
                <a:solidFill>
                  <a:srgbClr val="000000"/>
                </a:solidFill>
                <a:latin typeface="宋体" panose="02010600030101010101" pitchFamily="2" charset="-122"/>
              </a:rPr>
              <a:t>指定的数组中</a:t>
            </a:r>
            <a:r>
              <a:rPr kumimoji="1" lang="zh-CN" altLang="en-US" sz="2400" b="1" dirty="0">
                <a:solidFill>
                  <a:srgbClr val="000000"/>
                </a:solidFill>
                <a:latin typeface="宋体" panose="02010600030101010101" pitchFamily="2" charset="-122"/>
              </a:rPr>
              <a:t> </a:t>
            </a:r>
            <a:r>
              <a:rPr kumimoji="1" lang="en-US" altLang="zh-CN" sz="2400" b="1" dirty="0">
                <a:solidFill>
                  <a:srgbClr val="000000"/>
                </a:solidFill>
                <a:latin typeface="宋体" panose="02010600030101010101" pitchFamily="2" charset="-122"/>
              </a:rPr>
              <a:t> </a:t>
            </a:r>
            <a:endParaRPr kumimoji="1" lang="zh-CN" altLang="en-US" sz="2400"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2446028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8353" y="584075"/>
            <a:ext cx="8530682" cy="5016758"/>
          </a:xfrm>
          <a:prstGeom prst="rect">
            <a:avLst/>
          </a:prstGeom>
        </p:spPr>
        <p:txBody>
          <a:bodyPr wrap="square">
            <a:spAutoFit/>
          </a:bodyPr>
          <a:lstStyle/>
          <a:p>
            <a:r>
              <a:rPr lang="zh-CN" altLang="en-US" sz="2000" dirty="0" smtClean="0">
                <a:latin typeface="Times New Roman" panose="02020603050405020304" pitchFamily="18" charset="0"/>
                <a:cs typeface="Times New Roman" panose="02020603050405020304" pitchFamily="18" charset="0"/>
              </a:rPr>
              <a:t>import java.util.*;</a:t>
            </a:r>
          </a:p>
          <a:p>
            <a:r>
              <a:rPr lang="zh-CN" altLang="en-US" sz="2000" dirty="0" smtClean="0">
                <a:latin typeface="Times New Roman" panose="02020603050405020304" pitchFamily="18" charset="0"/>
                <a:cs typeface="Times New Roman" panose="02020603050405020304" pitchFamily="18" charset="0"/>
              </a:rPr>
              <a:t>public class Example4_11 {</a:t>
            </a:r>
          </a:p>
          <a:p>
            <a:r>
              <a:rPr lang="zh-CN" altLang="en-US" sz="2000" dirty="0" smtClean="0">
                <a:latin typeface="Times New Roman" panose="02020603050405020304" pitchFamily="18" charset="0"/>
                <a:cs typeface="Times New Roman" panose="02020603050405020304" pitchFamily="18" charset="0"/>
              </a:rPr>
              <a:t>   public static void main(String args[]) {</a:t>
            </a:r>
          </a:p>
          <a:p>
            <a:r>
              <a:rPr lang="zh-CN" altLang="en-US" sz="2000" dirty="0" smtClean="0">
                <a:latin typeface="Times New Roman" panose="02020603050405020304" pitchFamily="18" charset="0"/>
                <a:cs typeface="Times New Roman" panose="02020603050405020304" pitchFamily="18" charset="0"/>
              </a:rPr>
              <a:t>      Scanner scanner = new Scanner(System.in);</a:t>
            </a:r>
          </a:p>
          <a:p>
            <a:r>
              <a:rPr lang="zh-CN" altLang="en-US" sz="2000" dirty="0" smtClean="0">
                <a:latin typeface="Times New Roman" panose="02020603050405020304" pitchFamily="18" charset="0"/>
                <a:cs typeface="Times New Roman" panose="02020603050405020304" pitchFamily="18" charset="0"/>
              </a:rPr>
              <a:t>      int [] a={12,34,9,23,45,6,45,90,123,19,34};</a:t>
            </a:r>
          </a:p>
          <a:p>
            <a:r>
              <a:rPr lang="zh-CN" altLang="en-US" sz="2000" dirty="0" smtClean="0">
                <a:latin typeface="Times New Roman" panose="02020603050405020304" pitchFamily="18" charset="0"/>
                <a:cs typeface="Times New Roman" panose="02020603050405020304" pitchFamily="18" charset="0"/>
              </a:rPr>
              <a:t>      Arrays.sort(a);</a:t>
            </a:r>
          </a:p>
          <a:p>
            <a:r>
              <a:rPr lang="zh-CN" altLang="en-US" sz="2000" dirty="0" smtClean="0">
                <a:latin typeface="Times New Roman" panose="02020603050405020304" pitchFamily="18" charset="0"/>
                <a:cs typeface="Times New Roman" panose="02020603050405020304" pitchFamily="18" charset="0"/>
              </a:rPr>
              <a:t>      System.out.println(Arrays.toString(a));</a:t>
            </a:r>
          </a:p>
          <a:p>
            <a:r>
              <a:rPr lang="zh-CN" altLang="en-US" sz="2000" dirty="0" smtClean="0">
                <a:latin typeface="Times New Roman" panose="02020603050405020304" pitchFamily="18" charset="0"/>
                <a:cs typeface="Times New Roman" panose="02020603050405020304" pitchFamily="18" charset="0"/>
              </a:rPr>
              <a:t>      System.out.println("输入整数，程序判断该整数是否在数组中:");</a:t>
            </a:r>
          </a:p>
          <a:p>
            <a:r>
              <a:rPr lang="zh-CN" altLang="en-US" sz="2000" dirty="0" smtClean="0">
                <a:latin typeface="Times New Roman" panose="02020603050405020304" pitchFamily="18" charset="0"/>
                <a:cs typeface="Times New Roman" panose="02020603050405020304" pitchFamily="18" charset="0"/>
              </a:rPr>
              <a:t>      int number = scanner.nextInt();</a:t>
            </a:r>
          </a:p>
          <a:p>
            <a:r>
              <a:rPr lang="zh-CN" altLang="en-US" sz="2000" dirty="0" smtClean="0">
                <a:latin typeface="Times New Roman" panose="02020603050405020304" pitchFamily="18" charset="0"/>
                <a:cs typeface="Times New Roman" panose="02020603050405020304" pitchFamily="18" charset="0"/>
              </a:rPr>
              <a:t>      int index=Arrays.binarySearch(a,number);    </a:t>
            </a:r>
          </a:p>
          <a:p>
            <a:r>
              <a:rPr lang="zh-CN" altLang="en-US" sz="2000" dirty="0" smtClean="0">
                <a:latin typeface="Times New Roman" panose="02020603050405020304" pitchFamily="18" charset="0"/>
                <a:cs typeface="Times New Roman" panose="02020603050405020304" pitchFamily="18" charset="0"/>
              </a:rPr>
              <a:t>      if(index&gt;=0)</a:t>
            </a:r>
          </a:p>
          <a:p>
            <a:r>
              <a:rPr lang="zh-CN" altLang="en-US" sz="2000" dirty="0" smtClean="0">
                <a:latin typeface="Times New Roman" panose="02020603050405020304" pitchFamily="18" charset="0"/>
                <a:cs typeface="Times New Roman" panose="02020603050405020304" pitchFamily="18" charset="0"/>
              </a:rPr>
              <a:t>         System.out.println(number+"和数组中索引为"+index+"的元素值相同");   </a:t>
            </a:r>
          </a:p>
          <a:p>
            <a:r>
              <a:rPr lang="zh-CN" altLang="en-US" sz="2000" dirty="0" smtClean="0">
                <a:latin typeface="Times New Roman" panose="02020603050405020304" pitchFamily="18" charset="0"/>
                <a:cs typeface="Times New Roman" panose="02020603050405020304" pitchFamily="18" charset="0"/>
              </a:rPr>
              <a:t>      else</a:t>
            </a:r>
          </a:p>
          <a:p>
            <a:r>
              <a:rPr lang="zh-CN" altLang="en-US" sz="2000" dirty="0" smtClean="0">
                <a:latin typeface="Times New Roman" panose="02020603050405020304" pitchFamily="18" charset="0"/>
                <a:cs typeface="Times New Roman" panose="02020603050405020304" pitchFamily="18" charset="0"/>
              </a:rPr>
              <a:t>         System.out.println(number+"不与数组中任何元素值相同"); </a:t>
            </a:r>
          </a:p>
          <a:p>
            <a:r>
              <a:rPr lang="zh-CN" altLang="en-US" sz="2000" dirty="0" smtClean="0">
                <a:latin typeface="Times New Roman" panose="02020603050405020304" pitchFamily="18" charset="0"/>
                <a:cs typeface="Times New Roman" panose="02020603050405020304" pitchFamily="18" charset="0"/>
              </a:rPr>
              <a:t>    }</a:t>
            </a:r>
          </a:p>
          <a:p>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68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74F04BF0-82EE-4B9E-839A-F3B21494F7BD}" type="datetime1">
              <a:rPr lang="zh-CN" altLang="en-US"/>
              <a:pPr/>
              <a:t>2016/10/9</a:t>
            </a:fld>
            <a:endParaRPr lang="en-US" altLang="zh-CN"/>
          </a:p>
        </p:txBody>
      </p:sp>
      <p:sp>
        <p:nvSpPr>
          <p:cNvPr id="12" name="页脚占位符 4"/>
          <p:cNvSpPr>
            <a:spLocks noGrp="1"/>
          </p:cNvSpPr>
          <p:nvPr>
            <p:ph type="ftr" sz="quarter" idx="11"/>
          </p:nvPr>
        </p:nvSpPr>
        <p:spPr/>
        <p:txBody>
          <a:bodyPr/>
          <a:lstStyle/>
          <a:p>
            <a:r>
              <a:rPr lang="zh-CN" altLang="en-US"/>
              <a:t>第 </a:t>
            </a:r>
            <a:fld id="{949A336D-0F99-4536-94FF-845A9A9668A5}" type="slidenum">
              <a:rPr lang="zh-CN" altLang="en-US"/>
              <a:pPr/>
              <a:t>33</a:t>
            </a:fld>
            <a:r>
              <a:rPr lang="zh-CN" altLang="en-US"/>
              <a:t>  页</a:t>
            </a:r>
            <a:endParaRPr lang="en-US" altLang="zh-CN"/>
          </a:p>
        </p:txBody>
      </p:sp>
      <p:sp>
        <p:nvSpPr>
          <p:cNvPr id="77826" name="Rectangle 2"/>
          <p:cNvSpPr>
            <a:spLocks noGrp="1" noChangeArrowheads="1"/>
          </p:cNvSpPr>
          <p:nvPr>
            <p:ph type="subTitle" idx="1"/>
          </p:nvPr>
        </p:nvSpPr>
        <p:spPr>
          <a:xfrm>
            <a:off x="228600" y="228600"/>
            <a:ext cx="5715000" cy="609600"/>
          </a:xfrm>
        </p:spPr>
        <p:txBody>
          <a:bodyPr/>
          <a:lstStyle/>
          <a:p>
            <a:pPr algn="l"/>
            <a:r>
              <a:rPr lang="zh-CN" altLang="en-US" sz="2800" b="1" dirty="0"/>
              <a:t>§4.8    </a:t>
            </a:r>
            <a:r>
              <a:rPr lang="zh-CN" altLang="en-US" sz="2800" b="1" dirty="0">
                <a:latin typeface="宋体" panose="02010600030101010101" pitchFamily="2" charset="-122"/>
              </a:rPr>
              <a:t>方法重</a:t>
            </a:r>
            <a:r>
              <a:rPr lang="zh-CN" altLang="en-US" sz="2800" b="1" dirty="0" smtClean="0">
                <a:latin typeface="宋体" panose="02010600030101010101" pitchFamily="2" charset="-122"/>
              </a:rPr>
              <a:t>载 </a:t>
            </a:r>
            <a:endParaRPr lang="zh-CN" altLang="en-US" sz="2800" b="1" dirty="0">
              <a:latin typeface="宋体" panose="02010600030101010101" pitchFamily="2" charset="-122"/>
            </a:endParaRPr>
          </a:p>
        </p:txBody>
      </p:sp>
      <p:sp>
        <p:nvSpPr>
          <p:cNvPr id="77827" name="Text Box 3"/>
          <p:cNvSpPr txBox="1">
            <a:spLocks noChangeArrowheads="1"/>
          </p:cNvSpPr>
          <p:nvPr/>
        </p:nvSpPr>
        <p:spPr bwMode="auto">
          <a:xfrm>
            <a:off x="243840" y="2019935"/>
            <a:ext cx="8610600"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8325">
              <a:defRPr kumimoji="1" sz="2400">
                <a:solidFill>
                  <a:schemeClr val="tx1"/>
                </a:solidFill>
                <a:latin typeface="Times New Roman" panose="02020603050405020304" pitchFamily="18" charset="0"/>
                <a:ea typeface="宋体" panose="02010600030101010101" pitchFamily="2" charset="-122"/>
              </a:defRPr>
            </a:lvl1pPr>
            <a:lvl2pPr marL="1308100" indent="-457200">
              <a:defRPr kumimoji="1" sz="2400">
                <a:solidFill>
                  <a:schemeClr val="tx1"/>
                </a:solidFill>
                <a:latin typeface="Times New Roman" panose="02020603050405020304" pitchFamily="18" charset="0"/>
                <a:ea typeface="宋体" panose="02010600030101010101" pitchFamily="2" charset="-122"/>
              </a:defRPr>
            </a:lvl2pPr>
            <a:lvl3pPr marL="1955800" indent="-457200">
              <a:defRPr kumimoji="1" sz="2400">
                <a:solidFill>
                  <a:schemeClr val="tx1"/>
                </a:solidFill>
                <a:latin typeface="Times New Roman" panose="02020603050405020304" pitchFamily="18" charset="0"/>
                <a:ea typeface="宋体" panose="02010600030101010101" pitchFamily="2" charset="-122"/>
              </a:defRPr>
            </a:lvl3pPr>
            <a:lvl4pPr marL="2603500" indent="-457200">
              <a:defRPr kumimoji="1" sz="2400">
                <a:solidFill>
                  <a:schemeClr val="tx1"/>
                </a:solidFill>
                <a:latin typeface="Times New Roman" panose="02020603050405020304" pitchFamily="18" charset="0"/>
                <a:ea typeface="宋体" panose="02010600030101010101" pitchFamily="2" charset="-122"/>
              </a:defRPr>
            </a:lvl4pPr>
            <a:lvl5pPr marL="3251200" indent="-457200">
              <a:defRPr kumimoji="1" sz="2400">
                <a:solidFill>
                  <a:schemeClr val="tx1"/>
                </a:solidFill>
                <a:latin typeface="Times New Roman" panose="02020603050405020304" pitchFamily="18" charset="0"/>
                <a:ea typeface="宋体" panose="02010600030101010101" pitchFamily="2" charset="-122"/>
              </a:defRPr>
            </a:lvl5pPr>
            <a:lvl6pPr marL="3708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65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2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0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buFont typeface="Arial" pitchFamily="34" charset="0"/>
              <a:buChar char="•"/>
            </a:pPr>
            <a:r>
              <a:rPr lang="zh-CN" altLang="en-US" sz="3200" b="0" dirty="0" smtClean="0">
                <a:latin typeface="宋体" panose="02010600030101010101" pitchFamily="2" charset="-122"/>
                <a:cs typeface="Times New Roman" panose="02020603050405020304" pitchFamily="18" charset="0"/>
              </a:rPr>
              <a:t>方法</a:t>
            </a:r>
            <a:r>
              <a:rPr lang="zh-CN" altLang="en-US" sz="3200" b="0" dirty="0">
                <a:latin typeface="宋体" panose="02010600030101010101" pitchFamily="2" charset="-122"/>
                <a:cs typeface="Times New Roman" panose="02020603050405020304" pitchFamily="18" charset="0"/>
              </a:rPr>
              <a:t>重载的意思是</a:t>
            </a:r>
            <a:r>
              <a:rPr lang="zh-CN" altLang="en-US" sz="3200" b="0" dirty="0" smtClean="0">
                <a:latin typeface="宋体" panose="02010600030101010101" pitchFamily="2" charset="-122"/>
                <a:cs typeface="Times New Roman" panose="02020603050405020304" pitchFamily="18" charset="0"/>
              </a:rPr>
              <a:t>：</a:t>
            </a:r>
            <a:endParaRPr lang="en-US" altLang="zh-CN" sz="3200" b="0" dirty="0" smtClean="0">
              <a:latin typeface="宋体" panose="02010600030101010101" pitchFamily="2" charset="-122"/>
              <a:cs typeface="Times New Roman" panose="02020603050405020304" pitchFamily="18" charset="0"/>
            </a:endParaRPr>
          </a:p>
          <a:p>
            <a:pPr algn="just">
              <a:lnSpc>
                <a:spcPct val="120000"/>
              </a:lnSpc>
              <a:spcBef>
                <a:spcPct val="20000"/>
              </a:spcBef>
              <a:buFont typeface="Arial" pitchFamily="34" charset="0"/>
              <a:buChar char="•"/>
            </a:pPr>
            <a:r>
              <a:rPr lang="zh-CN" altLang="en-US" sz="3200" b="0" dirty="0" smtClean="0">
                <a:latin typeface="宋体" panose="02010600030101010101" pitchFamily="2" charset="-122"/>
                <a:cs typeface="Times New Roman" panose="02020603050405020304" pitchFamily="18" charset="0"/>
              </a:rPr>
              <a:t>一</a:t>
            </a:r>
            <a:r>
              <a:rPr lang="zh-CN" altLang="en-US" sz="3200" b="0" dirty="0">
                <a:latin typeface="宋体" panose="02010600030101010101" pitchFamily="2" charset="-122"/>
                <a:cs typeface="Times New Roman" panose="02020603050405020304" pitchFamily="18" charset="0"/>
              </a:rPr>
              <a:t>个类中可以有多个方法具有</a:t>
            </a:r>
            <a:r>
              <a:rPr lang="zh-CN" altLang="en-US" sz="3200" b="1" dirty="0">
                <a:latin typeface="宋体" panose="02010600030101010101" pitchFamily="2" charset="-122"/>
                <a:cs typeface="Times New Roman" panose="02020603050405020304" pitchFamily="18" charset="0"/>
              </a:rPr>
              <a:t>相同的</a:t>
            </a:r>
            <a:r>
              <a:rPr lang="zh-CN" altLang="en-US" sz="3200" b="1" dirty="0" smtClean="0">
                <a:latin typeface="宋体" panose="02010600030101010101" pitchFamily="2" charset="-122"/>
                <a:cs typeface="Times New Roman" panose="02020603050405020304" pitchFamily="18" charset="0"/>
              </a:rPr>
              <a:t>名字</a:t>
            </a:r>
            <a:r>
              <a:rPr lang="zh-CN" altLang="en-US" sz="3200" dirty="0" smtClean="0">
                <a:ea typeface="方正楷体简体" charset="-122"/>
              </a:rPr>
              <a:t>。</a:t>
            </a:r>
            <a:endParaRPr lang="en-US" altLang="zh-CN" sz="3200" b="0" dirty="0" smtClean="0">
              <a:latin typeface="宋体" panose="02010600030101010101" pitchFamily="2" charset="-122"/>
              <a:cs typeface="Times New Roman" panose="02020603050405020304" pitchFamily="18" charset="0"/>
            </a:endParaRPr>
          </a:p>
          <a:p>
            <a:pPr algn="just">
              <a:lnSpc>
                <a:spcPct val="120000"/>
              </a:lnSpc>
              <a:spcBef>
                <a:spcPct val="20000"/>
              </a:spcBef>
              <a:buFont typeface="Arial" pitchFamily="34" charset="0"/>
              <a:buChar char="•"/>
            </a:pPr>
            <a:r>
              <a:rPr lang="zh-CN" altLang="en-US" sz="3200" b="0" dirty="0" smtClean="0">
                <a:latin typeface="宋体" panose="02010600030101010101" pitchFamily="2" charset="-122"/>
                <a:cs typeface="Times New Roman" panose="02020603050405020304" pitchFamily="18" charset="0"/>
              </a:rPr>
              <a:t>但</a:t>
            </a:r>
            <a:r>
              <a:rPr lang="zh-CN" altLang="en-US" sz="3200" b="0" dirty="0">
                <a:latin typeface="宋体" panose="02010600030101010101" pitchFamily="2" charset="-122"/>
                <a:cs typeface="Times New Roman" panose="02020603050405020304" pitchFamily="18" charset="0"/>
              </a:rPr>
              <a:t>这些方法的</a:t>
            </a:r>
            <a:r>
              <a:rPr lang="zh-CN" altLang="en-US" sz="3200" b="1" dirty="0">
                <a:latin typeface="宋体" panose="02010600030101010101" pitchFamily="2" charset="-122"/>
                <a:cs typeface="Times New Roman" panose="02020603050405020304" pitchFamily="18" charset="0"/>
              </a:rPr>
              <a:t>参数必须不同</a:t>
            </a:r>
            <a:r>
              <a:rPr lang="zh-CN" altLang="en-US" sz="3200" b="0" dirty="0" smtClean="0">
                <a:latin typeface="宋体" panose="02010600030101010101" pitchFamily="2" charset="-122"/>
                <a:cs typeface="Times New Roman" panose="02020603050405020304" pitchFamily="18" charset="0"/>
              </a:rPr>
              <a:t>，</a:t>
            </a:r>
            <a:endParaRPr lang="en-US" altLang="zh-CN" sz="3200" b="0" dirty="0" smtClean="0">
              <a:latin typeface="宋体" panose="02010600030101010101" pitchFamily="2" charset="-122"/>
              <a:cs typeface="Times New Roman" panose="02020603050405020304" pitchFamily="18" charset="0"/>
            </a:endParaRPr>
          </a:p>
          <a:p>
            <a:pPr algn="just">
              <a:lnSpc>
                <a:spcPct val="120000"/>
              </a:lnSpc>
              <a:spcBef>
                <a:spcPct val="20000"/>
              </a:spcBef>
              <a:buFont typeface="Wingdings" pitchFamily="2" charset="2"/>
              <a:buChar char="Ø"/>
            </a:pPr>
            <a:r>
              <a:rPr lang="zh-CN" altLang="en-US" sz="3200" b="0" dirty="0" smtClean="0">
                <a:latin typeface="宋体" panose="02010600030101010101" pitchFamily="2" charset="-122"/>
                <a:cs typeface="Times New Roman" panose="02020603050405020304" pitchFamily="18" charset="0"/>
              </a:rPr>
              <a:t>或</a:t>
            </a:r>
            <a:r>
              <a:rPr lang="zh-CN" altLang="en-US" sz="3200" b="0" dirty="0">
                <a:latin typeface="宋体" panose="02010600030101010101" pitchFamily="2" charset="-122"/>
                <a:cs typeface="Times New Roman" panose="02020603050405020304" pitchFamily="18" charset="0"/>
              </a:rPr>
              <a:t>者是</a:t>
            </a:r>
            <a:r>
              <a:rPr lang="zh-CN" altLang="en-US" sz="3200" dirty="0">
                <a:latin typeface="宋体" panose="02010600030101010101" pitchFamily="2" charset="-122"/>
                <a:cs typeface="Times New Roman" panose="02020603050405020304" pitchFamily="18" charset="0"/>
              </a:rPr>
              <a:t>参数的</a:t>
            </a:r>
            <a:r>
              <a:rPr lang="zh-CN" altLang="en-US" sz="3200" b="1" dirty="0">
                <a:latin typeface="宋体" panose="02010600030101010101" pitchFamily="2" charset="-122"/>
                <a:cs typeface="Times New Roman" panose="02020603050405020304" pitchFamily="18" charset="0"/>
              </a:rPr>
              <a:t>个数</a:t>
            </a:r>
            <a:r>
              <a:rPr lang="zh-CN" altLang="en-US" sz="3200" dirty="0">
                <a:latin typeface="宋体" panose="02010600030101010101" pitchFamily="2" charset="-122"/>
                <a:cs typeface="Times New Roman" panose="02020603050405020304" pitchFamily="18" charset="0"/>
              </a:rPr>
              <a:t>不同</a:t>
            </a:r>
            <a:r>
              <a:rPr lang="zh-CN" altLang="en-US" sz="3200" b="0" dirty="0" smtClean="0">
                <a:latin typeface="宋体" panose="02010600030101010101" pitchFamily="2" charset="-122"/>
                <a:cs typeface="Times New Roman" panose="02020603050405020304" pitchFamily="18" charset="0"/>
              </a:rPr>
              <a:t>，</a:t>
            </a:r>
            <a:endParaRPr lang="en-US" altLang="zh-CN" sz="3200" b="0" dirty="0" smtClean="0">
              <a:latin typeface="宋体" panose="02010600030101010101" pitchFamily="2" charset="-122"/>
              <a:cs typeface="Times New Roman" panose="02020603050405020304" pitchFamily="18" charset="0"/>
            </a:endParaRPr>
          </a:p>
          <a:p>
            <a:pPr algn="just">
              <a:lnSpc>
                <a:spcPct val="120000"/>
              </a:lnSpc>
              <a:spcBef>
                <a:spcPct val="20000"/>
              </a:spcBef>
              <a:buFont typeface="Wingdings" pitchFamily="2" charset="2"/>
              <a:buChar char="Ø"/>
            </a:pPr>
            <a:r>
              <a:rPr lang="zh-CN" altLang="en-US" sz="3200" dirty="0" smtClean="0">
                <a:solidFill>
                  <a:srgbClr val="0000FF"/>
                </a:solidFill>
                <a:latin typeface="宋体" panose="02010600030101010101" pitchFamily="2" charset="-122"/>
                <a:cs typeface="Times New Roman" panose="02020603050405020304" pitchFamily="18" charset="0"/>
              </a:rPr>
              <a:t>或</a:t>
            </a:r>
            <a:r>
              <a:rPr lang="zh-CN" altLang="en-US" sz="3200" dirty="0">
                <a:solidFill>
                  <a:srgbClr val="0000FF"/>
                </a:solidFill>
                <a:latin typeface="宋体" panose="02010600030101010101" pitchFamily="2" charset="-122"/>
                <a:cs typeface="Times New Roman" panose="02020603050405020304" pitchFamily="18" charset="0"/>
              </a:rPr>
              <a:t>者</a:t>
            </a:r>
            <a:r>
              <a:rPr lang="zh-CN" altLang="en-US" sz="3200" b="0" dirty="0">
                <a:latin typeface="宋体" panose="02010600030101010101" pitchFamily="2" charset="-122"/>
                <a:cs typeface="Times New Roman" panose="02020603050405020304" pitchFamily="18" charset="0"/>
              </a:rPr>
              <a:t>是</a:t>
            </a:r>
            <a:r>
              <a:rPr lang="zh-CN" altLang="en-US" sz="3200" dirty="0">
                <a:latin typeface="宋体" panose="02010600030101010101" pitchFamily="2" charset="-122"/>
                <a:cs typeface="Times New Roman" panose="02020603050405020304" pitchFamily="18" charset="0"/>
              </a:rPr>
              <a:t>参数的</a:t>
            </a:r>
            <a:r>
              <a:rPr lang="zh-CN" altLang="en-US" sz="3200" b="1" dirty="0">
                <a:latin typeface="宋体" panose="02010600030101010101" pitchFamily="2" charset="-122"/>
                <a:cs typeface="Times New Roman" panose="02020603050405020304" pitchFamily="18" charset="0"/>
              </a:rPr>
              <a:t>类型</a:t>
            </a:r>
            <a:r>
              <a:rPr lang="zh-CN" altLang="en-US" sz="3200" dirty="0">
                <a:latin typeface="宋体" panose="02010600030101010101" pitchFamily="2" charset="-122"/>
                <a:cs typeface="Times New Roman" panose="02020603050405020304" pitchFamily="18" charset="0"/>
              </a:rPr>
              <a:t>不同</a:t>
            </a:r>
            <a:r>
              <a:rPr lang="zh-CN" altLang="en-US" sz="3200" b="0" dirty="0" smtClean="0">
                <a:latin typeface="宋体" panose="02010600030101010101" pitchFamily="2" charset="-122"/>
                <a:cs typeface="Times New Roman" panose="02020603050405020304" pitchFamily="18" charset="0"/>
              </a:rPr>
              <a:t>。</a:t>
            </a:r>
            <a:endParaRPr lang="en-US" altLang="zh-CN" sz="3200" b="0" dirty="0" smtClean="0">
              <a:latin typeface="宋体" panose="02010600030101010101" pitchFamily="2" charset="-122"/>
              <a:cs typeface="Times New Roman" panose="02020603050405020304" pitchFamily="18" charset="0"/>
            </a:endParaRPr>
          </a:p>
          <a:p>
            <a:pPr marL="457200" indent="-457200" algn="just">
              <a:lnSpc>
                <a:spcPct val="120000"/>
              </a:lnSpc>
              <a:spcBef>
                <a:spcPct val="20000"/>
              </a:spcBef>
              <a:buFont typeface="Arial" panose="020B0604020202020204" pitchFamily="34" charset="0"/>
              <a:buChar char="•"/>
            </a:pPr>
            <a:r>
              <a:rPr lang="zh-CN" altLang="en-US" sz="3200" dirty="0">
                <a:ea typeface="方正楷体简体" charset="-122"/>
              </a:rPr>
              <a:t>方法的重载是在同一个类中，方法与方法之间的关系</a:t>
            </a:r>
            <a:endParaRPr lang="en-US" altLang="zh-CN" sz="3200" b="0" dirty="0">
              <a:latin typeface="宋体" panose="02010600030101010101" pitchFamily="2" charset="-122"/>
            </a:endParaRPr>
          </a:p>
        </p:txBody>
      </p:sp>
      <p:sp>
        <p:nvSpPr>
          <p:cNvPr id="77828" name="Rectangle 4"/>
          <p:cNvSpPr>
            <a:spLocks noChangeArrowheads="1"/>
          </p:cNvSpPr>
          <p:nvPr/>
        </p:nvSpPr>
        <p:spPr bwMode="auto">
          <a:xfrm>
            <a:off x="395288" y="765175"/>
            <a:ext cx="59445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chemeClr val="tx1"/>
                </a:solidFill>
                <a:latin typeface="Times New Roman" panose="02020603050405020304" pitchFamily="18" charset="0"/>
              </a:rPr>
              <a:t>4.8.1 </a:t>
            </a:r>
            <a:r>
              <a:rPr lang="zh-CN" altLang="en-US" sz="3200" dirty="0">
                <a:solidFill>
                  <a:schemeClr val="tx1"/>
                </a:solidFill>
              </a:rPr>
              <a:t>方法重载的语法规则 </a:t>
            </a:r>
            <a:endParaRPr lang="zh-CN" altLang="en-US" sz="32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67366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8800"/>
            <a:ext cx="7886700" cy="1325563"/>
          </a:xfrm>
        </p:spPr>
        <p:txBody>
          <a:bodyPr/>
          <a:lstStyle/>
          <a:p>
            <a:r>
              <a:rPr lang="zh-CN" altLang="en-US" dirty="0">
                <a:latin typeface="方正大标宋简体" charset="-122"/>
                <a:ea typeface="方正大标宋简体" charset="-122"/>
              </a:rPr>
              <a:t>方法的签名</a:t>
            </a:r>
            <a:endParaRPr lang="zh-CN" altLang="en-US" dirty="0"/>
          </a:p>
        </p:txBody>
      </p:sp>
      <p:sp>
        <p:nvSpPr>
          <p:cNvPr id="3" name="内容占位符 2"/>
          <p:cNvSpPr>
            <a:spLocks noGrp="1"/>
          </p:cNvSpPr>
          <p:nvPr>
            <p:ph idx="1"/>
          </p:nvPr>
        </p:nvSpPr>
        <p:spPr>
          <a:xfrm>
            <a:off x="521013" y="1346123"/>
            <a:ext cx="7886700" cy="4351338"/>
          </a:xfrm>
        </p:spPr>
        <p:txBody>
          <a:bodyPr>
            <a:normAutofit/>
          </a:bodyPr>
          <a:lstStyle/>
          <a:p>
            <a:r>
              <a:rPr lang="zh-CN" altLang="en-US" sz="2400" dirty="0">
                <a:latin typeface="Times New Roman" panose="02020603050405020304" pitchFamily="18" charset="0"/>
                <a:ea typeface="方正楷体简体" charset="-122"/>
              </a:rPr>
              <a:t>方法签名是</a:t>
            </a:r>
            <a:r>
              <a:rPr lang="en-US" altLang="zh-CN" sz="2400" dirty="0">
                <a:latin typeface="Times New Roman" panose="02020603050405020304" pitchFamily="18" charset="0"/>
                <a:ea typeface="方正楷体简体" charset="-122"/>
              </a:rPr>
              <a:t>Java</a:t>
            </a:r>
            <a:r>
              <a:rPr lang="zh-CN" altLang="en-US" sz="2400" dirty="0">
                <a:latin typeface="Times New Roman" panose="02020603050405020304" pitchFamily="18" charset="0"/>
                <a:ea typeface="方正楷体简体" charset="-122"/>
              </a:rPr>
              <a:t>平台执行方法的时候，用来确定执行哪个方法的</a:t>
            </a:r>
          </a:p>
          <a:p>
            <a:r>
              <a:rPr lang="zh-CN" altLang="en-US" sz="2400" dirty="0">
                <a:latin typeface="Times New Roman" panose="02020603050405020304" pitchFamily="18" charset="0"/>
                <a:ea typeface="方正楷体简体" charset="-122"/>
              </a:rPr>
              <a:t>方法签名是由方法名和参数类型决定的。与方法的其它属性无关。</a:t>
            </a:r>
          </a:p>
          <a:p>
            <a:endParaRPr lang="zh-CN" altLang="en-US" sz="2400" dirty="0"/>
          </a:p>
        </p:txBody>
      </p:sp>
      <p:pic>
        <p:nvPicPr>
          <p:cNvPr id="4" name="图片 3"/>
          <p:cNvPicPr>
            <a:picLocks noChangeAspect="1"/>
          </p:cNvPicPr>
          <p:nvPr/>
        </p:nvPicPr>
        <p:blipFill>
          <a:blip r:embed="rId2"/>
          <a:stretch>
            <a:fillRect/>
          </a:stretch>
        </p:blipFill>
        <p:spPr>
          <a:xfrm>
            <a:off x="521013" y="2888166"/>
            <a:ext cx="7717855" cy="3078045"/>
          </a:xfrm>
          <a:prstGeom prst="rect">
            <a:avLst/>
          </a:prstGeom>
        </p:spPr>
      </p:pic>
    </p:spTree>
    <p:extLst>
      <p:ext uri="{BB962C8B-B14F-4D97-AF65-F5344CB8AC3E}">
        <p14:creationId xmlns:p14="http://schemas.microsoft.com/office/powerpoint/2010/main" val="3235313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769" y="343953"/>
            <a:ext cx="5374888" cy="5940088"/>
          </a:xfrm>
          <a:prstGeom prst="rect">
            <a:avLst/>
          </a:prstGeom>
        </p:spPr>
        <p:txBody>
          <a:bodyPr wrap="square">
            <a:spAutoFit/>
          </a:bodyPr>
          <a:lstStyle/>
          <a:p>
            <a:r>
              <a:rPr lang="zh-CN" altLang="en-US" sz="2000" dirty="0"/>
              <a:t>class People {</a:t>
            </a:r>
          </a:p>
          <a:p>
            <a:r>
              <a:rPr lang="zh-CN" altLang="en-US" sz="2000" dirty="0"/>
              <a:t>   float hello(int a,int b) {</a:t>
            </a:r>
          </a:p>
          <a:p>
            <a:r>
              <a:rPr lang="zh-CN" altLang="en-US" sz="2000" dirty="0"/>
              <a:t>      return a+b;</a:t>
            </a:r>
          </a:p>
          <a:p>
            <a:r>
              <a:rPr lang="zh-CN" altLang="en-US" sz="2000" dirty="0"/>
              <a:t>   }</a:t>
            </a:r>
          </a:p>
          <a:p>
            <a:r>
              <a:rPr lang="zh-CN" altLang="en-US" sz="2000" dirty="0"/>
              <a:t>   float hello(long a,int b) {</a:t>
            </a:r>
          </a:p>
          <a:p>
            <a:r>
              <a:rPr lang="zh-CN" altLang="en-US" sz="2000" dirty="0"/>
              <a:t>      return a-b;</a:t>
            </a:r>
          </a:p>
          <a:p>
            <a:r>
              <a:rPr lang="zh-CN" altLang="en-US" sz="2000" dirty="0"/>
              <a:t>   }</a:t>
            </a:r>
          </a:p>
          <a:p>
            <a:r>
              <a:rPr lang="zh-CN" altLang="en-US" sz="2000" dirty="0"/>
              <a:t>   double hello(double a,int b) {</a:t>
            </a:r>
          </a:p>
          <a:p>
            <a:r>
              <a:rPr lang="zh-CN" altLang="en-US" sz="2000" dirty="0"/>
              <a:t>      return a*b;</a:t>
            </a:r>
          </a:p>
          <a:p>
            <a:r>
              <a:rPr lang="zh-CN" altLang="en-US" sz="2000" dirty="0"/>
              <a:t>   }</a:t>
            </a:r>
          </a:p>
          <a:p>
            <a:r>
              <a:rPr lang="zh-CN" altLang="en-US" sz="2000" dirty="0"/>
              <a:t>}</a:t>
            </a:r>
          </a:p>
          <a:p>
            <a:r>
              <a:rPr lang="zh-CN" altLang="en-US" sz="2000" dirty="0"/>
              <a:t>public class Example4_12 {</a:t>
            </a:r>
          </a:p>
          <a:p>
            <a:r>
              <a:rPr lang="zh-CN" altLang="en-US" sz="2000" dirty="0"/>
              <a:t>    public static void main(String args[]) {</a:t>
            </a:r>
          </a:p>
          <a:p>
            <a:r>
              <a:rPr lang="zh-CN" altLang="en-US" sz="2000" dirty="0"/>
              <a:t>      People tom = new People();</a:t>
            </a:r>
          </a:p>
          <a:p>
            <a:r>
              <a:rPr lang="zh-CN" altLang="en-US" sz="2000" dirty="0"/>
              <a:t>      System.out.println(tom.hello(10,20));</a:t>
            </a:r>
          </a:p>
          <a:p>
            <a:r>
              <a:rPr lang="zh-CN" altLang="en-US" sz="2000" dirty="0"/>
              <a:t>      System.out.println(tom.hello(10L,20));</a:t>
            </a:r>
          </a:p>
          <a:p>
            <a:r>
              <a:rPr lang="zh-CN" altLang="en-US" sz="2000" dirty="0"/>
              <a:t>      System.out.println(tom.hello(10.0,20));</a:t>
            </a:r>
          </a:p>
          <a:p>
            <a:r>
              <a:rPr lang="zh-CN" altLang="en-US" sz="2000" dirty="0"/>
              <a:t>   }</a:t>
            </a:r>
          </a:p>
          <a:p>
            <a:r>
              <a:rPr lang="zh-CN" altLang="en-US" sz="2000" dirty="0"/>
              <a:t>}</a:t>
            </a:r>
          </a:p>
        </p:txBody>
      </p:sp>
      <p:sp>
        <p:nvSpPr>
          <p:cNvPr id="3" name="Rectangle 5"/>
          <p:cNvSpPr>
            <a:spLocks noChangeArrowheads="1"/>
          </p:cNvSpPr>
          <p:nvPr/>
        </p:nvSpPr>
        <p:spPr bwMode="auto">
          <a:xfrm>
            <a:off x="4895850" y="696278"/>
            <a:ext cx="35623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400" dirty="0">
                <a:solidFill>
                  <a:schemeClr val="tx1"/>
                </a:solidFill>
                <a:hlinkClick r:id="rId3"/>
              </a:rPr>
              <a:t>例子12</a:t>
            </a:r>
            <a:r>
              <a:rPr lang="zh-CN" altLang="en-US" sz="2400" b="0" dirty="0">
                <a:solidFill>
                  <a:schemeClr val="tx1"/>
                </a:solidFill>
              </a:rPr>
              <a:t>中</a:t>
            </a:r>
            <a:r>
              <a:rPr lang="zh-CN" altLang="en-US" sz="2400" b="0" dirty="0" smtClean="0">
                <a:solidFill>
                  <a:schemeClr val="tx1"/>
                </a:solidFill>
              </a:rPr>
              <a:t>的</a:t>
            </a:r>
            <a:endParaRPr lang="en-US" altLang="zh-CN" sz="2400" b="0" dirty="0" smtClean="0">
              <a:solidFill>
                <a:schemeClr val="tx1"/>
              </a:solidFill>
            </a:endParaRPr>
          </a:p>
          <a:p>
            <a:pPr algn="just"/>
            <a:r>
              <a:rPr lang="en-US" altLang="zh-CN" sz="2400" b="0" dirty="0" smtClean="0">
                <a:solidFill>
                  <a:schemeClr val="tx1"/>
                </a:solidFill>
              </a:rPr>
              <a:t>People</a:t>
            </a:r>
            <a:r>
              <a:rPr lang="zh-CN" altLang="en-US" sz="2400" b="0" dirty="0">
                <a:solidFill>
                  <a:schemeClr val="tx1"/>
                </a:solidFill>
              </a:rPr>
              <a:t>类中</a:t>
            </a:r>
            <a:r>
              <a:rPr lang="en-US" altLang="zh-CN" sz="2400" b="0" dirty="0">
                <a:solidFill>
                  <a:schemeClr val="tx1"/>
                </a:solidFill>
              </a:rPr>
              <a:t>hello</a:t>
            </a:r>
            <a:r>
              <a:rPr lang="zh-CN" altLang="en-US" sz="2400" b="0" dirty="0">
                <a:solidFill>
                  <a:schemeClr val="tx1"/>
                </a:solidFill>
              </a:rPr>
              <a:t>方法是重载方法</a:t>
            </a:r>
            <a:r>
              <a:rPr lang="zh-CN" altLang="en-US" sz="2400" b="0" dirty="0" smtClean="0">
                <a:solidFill>
                  <a:schemeClr val="tx1"/>
                </a:solidFill>
              </a:rPr>
              <a:t>，</a:t>
            </a:r>
            <a:endParaRPr lang="en-US" altLang="zh-CN" sz="2400" b="0" dirty="0" smtClean="0">
              <a:solidFill>
                <a:schemeClr val="tx1"/>
              </a:solidFill>
            </a:endParaRPr>
          </a:p>
          <a:p>
            <a:pPr algn="just"/>
            <a:r>
              <a:rPr lang="zh-CN" altLang="en-US" sz="2400" b="0" dirty="0" smtClean="0">
                <a:solidFill>
                  <a:schemeClr val="tx1"/>
                </a:solidFill>
              </a:rPr>
              <a:t>运</a:t>
            </a:r>
            <a:r>
              <a:rPr lang="zh-CN" altLang="en-US" sz="2400" b="0" dirty="0">
                <a:solidFill>
                  <a:schemeClr val="tx1"/>
                </a:solidFill>
              </a:rPr>
              <a:t>行效果如图4.26。 </a:t>
            </a:r>
            <a:endParaRPr lang="zh-CN" altLang="en-US" sz="2400" b="0" dirty="0">
              <a:solidFill>
                <a:schemeClr val="tx1"/>
              </a:solidFill>
              <a:latin typeface="Times New Roman" panose="02020603050405020304" pitchFamily="18" charset="0"/>
            </a:endParaRPr>
          </a:p>
        </p:txBody>
      </p:sp>
      <p:graphicFrame>
        <p:nvGraphicFramePr>
          <p:cNvPr id="5" name="Object 6"/>
          <p:cNvGraphicFramePr>
            <a:graphicFrameLocks noChangeAspect="1"/>
          </p:cNvGraphicFramePr>
          <p:nvPr/>
        </p:nvGraphicFramePr>
        <p:xfrm>
          <a:off x="5037138" y="2413635"/>
          <a:ext cx="3505200" cy="1404938"/>
        </p:xfrm>
        <a:graphic>
          <a:graphicData uri="http://schemas.openxmlformats.org/presentationml/2006/ole">
            <mc:AlternateContent xmlns:mc="http://schemas.openxmlformats.org/markup-compatibility/2006">
              <mc:Choice xmlns:v="urn:schemas-microsoft-com:vml" Requires="v">
                <p:oleObj spid="_x0000_s63493" name="位图图像" r:id="rId4" imgW="1971950" imgH="790476" progId="PBrush">
                  <p:embed/>
                </p:oleObj>
              </mc:Choice>
              <mc:Fallback>
                <p:oleObj name="位图图像" r:id="rId4" imgW="1971950" imgH="790476"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138" y="2413635"/>
                        <a:ext cx="35052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0" y="20066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dirty="0">
                <a:solidFill>
                  <a:schemeClr val="tx1"/>
                </a:solidFill>
                <a:hlinkClick r:id="rId3"/>
              </a:rPr>
              <a:t>例12</a:t>
            </a:r>
            <a:endParaRPr lang="zh-CN" altLang="en-US" sz="1800" dirty="0">
              <a:solidFill>
                <a:schemeClr val="tx1"/>
              </a:solidFill>
            </a:endParaRPr>
          </a:p>
        </p:txBody>
      </p:sp>
    </p:spTree>
    <p:extLst>
      <p:ext uri="{BB962C8B-B14F-4D97-AF65-F5344CB8AC3E}">
        <p14:creationId xmlns:p14="http://schemas.microsoft.com/office/powerpoint/2010/main" val="4117895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7990" y="380913"/>
            <a:ext cx="3300761" cy="2862322"/>
          </a:xfrm>
          <a:prstGeom prst="rect">
            <a:avLst/>
          </a:prstGeom>
        </p:spPr>
        <p:txBody>
          <a:bodyPr wrap="square">
            <a:spAutoFit/>
          </a:bodyPr>
          <a:lstStyle/>
          <a:p>
            <a:r>
              <a:rPr lang="zh-CN" altLang="en-US" smtClean="0"/>
              <a:t>public class Circle { </a:t>
            </a:r>
          </a:p>
          <a:p>
            <a:r>
              <a:rPr lang="zh-CN" altLang="en-US" smtClean="0"/>
              <a:t>    double radius,area;</a:t>
            </a:r>
          </a:p>
          <a:p>
            <a:r>
              <a:rPr lang="zh-CN" altLang="en-US" smtClean="0"/>
              <a:t>    void setRadius(double r) {</a:t>
            </a:r>
          </a:p>
          <a:p>
            <a:r>
              <a:rPr lang="zh-CN" altLang="en-US" smtClean="0"/>
              <a:t>        radius=r;</a:t>
            </a:r>
          </a:p>
          <a:p>
            <a:r>
              <a:rPr lang="zh-CN" altLang="en-US" smtClean="0"/>
              <a:t>    } </a:t>
            </a:r>
          </a:p>
          <a:p>
            <a:r>
              <a:rPr lang="zh-CN" altLang="en-US" smtClean="0"/>
              <a:t>    double getArea(){</a:t>
            </a:r>
          </a:p>
          <a:p>
            <a:r>
              <a:rPr lang="zh-CN" altLang="en-US" smtClean="0"/>
              <a:t>        area=3.14*radius*radius;</a:t>
            </a:r>
          </a:p>
          <a:p>
            <a:r>
              <a:rPr lang="zh-CN" altLang="en-US" smtClean="0"/>
              <a:t>        return area;</a:t>
            </a:r>
          </a:p>
          <a:p>
            <a:r>
              <a:rPr lang="zh-CN" altLang="en-US" smtClean="0"/>
              <a:t>    }</a:t>
            </a:r>
          </a:p>
          <a:p>
            <a:r>
              <a:rPr lang="zh-CN" altLang="en-US" smtClean="0"/>
              <a:t>}</a:t>
            </a:r>
            <a:endParaRPr lang="zh-CN" altLang="en-US" dirty="0"/>
          </a:p>
        </p:txBody>
      </p:sp>
      <p:sp>
        <p:nvSpPr>
          <p:cNvPr id="3" name="矩形 2"/>
          <p:cNvSpPr/>
          <p:nvPr/>
        </p:nvSpPr>
        <p:spPr>
          <a:xfrm>
            <a:off x="4337824" y="215426"/>
            <a:ext cx="4572000" cy="3416320"/>
          </a:xfrm>
          <a:prstGeom prst="rect">
            <a:avLst/>
          </a:prstGeom>
        </p:spPr>
        <p:txBody>
          <a:bodyPr>
            <a:spAutoFit/>
          </a:bodyPr>
          <a:lstStyle/>
          <a:p>
            <a:r>
              <a:rPr lang="zh-CN" altLang="en-US" dirty="0"/>
              <a:t>public class Tixing { </a:t>
            </a:r>
          </a:p>
          <a:p>
            <a:r>
              <a:rPr lang="zh-CN" altLang="en-US" dirty="0"/>
              <a:t>   double above,bottom,height;</a:t>
            </a:r>
          </a:p>
          <a:p>
            <a:r>
              <a:rPr lang="zh-CN" altLang="en-US" dirty="0"/>
              <a:t>   Tixing(double a,double b,double h) {</a:t>
            </a:r>
          </a:p>
          <a:p>
            <a:r>
              <a:rPr lang="zh-CN" altLang="en-US" dirty="0"/>
              <a:t>      above = a;</a:t>
            </a:r>
          </a:p>
          <a:p>
            <a:r>
              <a:rPr lang="zh-CN" altLang="en-US" dirty="0"/>
              <a:t>      bottom = b;</a:t>
            </a:r>
          </a:p>
          <a:p>
            <a:r>
              <a:rPr lang="zh-CN" altLang="en-US" dirty="0"/>
              <a:t>      height = h; </a:t>
            </a:r>
          </a:p>
          <a:p>
            <a:r>
              <a:rPr lang="zh-CN" altLang="en-US" dirty="0"/>
              <a:t>   }</a:t>
            </a:r>
          </a:p>
          <a:p>
            <a:r>
              <a:rPr lang="zh-CN" altLang="en-US" dirty="0"/>
              <a:t>   double getArea() {</a:t>
            </a:r>
          </a:p>
          <a:p>
            <a:r>
              <a:rPr lang="zh-CN" altLang="en-US" dirty="0"/>
              <a:t>      return (above+bottom)*height/2;</a:t>
            </a:r>
          </a:p>
          <a:p>
            <a:r>
              <a:rPr lang="zh-CN" altLang="en-US" dirty="0"/>
              <a:t>   }</a:t>
            </a:r>
          </a:p>
          <a:p>
            <a:r>
              <a:rPr lang="zh-CN" altLang="en-US" dirty="0"/>
              <a:t>}</a:t>
            </a:r>
          </a:p>
          <a:p>
            <a:endParaRPr lang="zh-CN" altLang="en-US" dirty="0"/>
          </a:p>
        </p:txBody>
      </p:sp>
      <p:sp>
        <p:nvSpPr>
          <p:cNvPr id="4" name="矩形 3"/>
          <p:cNvSpPr/>
          <p:nvPr/>
        </p:nvSpPr>
        <p:spPr>
          <a:xfrm>
            <a:off x="367990" y="3581566"/>
            <a:ext cx="3624147" cy="3139321"/>
          </a:xfrm>
          <a:prstGeom prst="rect">
            <a:avLst/>
          </a:prstGeom>
        </p:spPr>
        <p:txBody>
          <a:bodyPr wrap="square">
            <a:spAutoFit/>
          </a:bodyPr>
          <a:lstStyle/>
          <a:p>
            <a:r>
              <a:rPr lang="zh-CN" altLang="en-US" dirty="0"/>
              <a:t>public class Student { </a:t>
            </a:r>
          </a:p>
          <a:p>
            <a:r>
              <a:rPr lang="zh-CN" altLang="en-US" dirty="0"/>
              <a:t>   double computerArea(Circle c) {</a:t>
            </a:r>
          </a:p>
          <a:p>
            <a:r>
              <a:rPr lang="zh-CN" altLang="en-US" dirty="0"/>
              <a:t>      double area=c.getArea();</a:t>
            </a:r>
          </a:p>
          <a:p>
            <a:r>
              <a:rPr lang="zh-CN" altLang="en-US" dirty="0"/>
              <a:t>      return area; </a:t>
            </a:r>
          </a:p>
          <a:p>
            <a:r>
              <a:rPr lang="zh-CN" altLang="en-US" dirty="0"/>
              <a:t>   } </a:t>
            </a:r>
          </a:p>
          <a:p>
            <a:r>
              <a:rPr lang="zh-CN" altLang="en-US" dirty="0"/>
              <a:t>   double computerArea(Tixing t) {</a:t>
            </a:r>
          </a:p>
          <a:p>
            <a:r>
              <a:rPr lang="zh-CN" altLang="en-US" dirty="0"/>
              <a:t>      double area=t.getArea();</a:t>
            </a:r>
          </a:p>
          <a:p>
            <a:r>
              <a:rPr lang="zh-CN" altLang="en-US" dirty="0"/>
              <a:t>      return area; </a:t>
            </a:r>
          </a:p>
          <a:p>
            <a:r>
              <a:rPr lang="zh-CN" altLang="en-US" dirty="0"/>
              <a:t>   } </a:t>
            </a:r>
          </a:p>
          <a:p>
            <a:r>
              <a:rPr lang="zh-CN" altLang="en-US" dirty="0"/>
              <a:t>}</a:t>
            </a:r>
          </a:p>
          <a:p>
            <a:endParaRPr lang="zh-CN" altLang="en-US" dirty="0"/>
          </a:p>
        </p:txBody>
      </p:sp>
      <p:sp>
        <p:nvSpPr>
          <p:cNvPr id="5" name="Rectangle 8"/>
          <p:cNvSpPr>
            <a:spLocks noChangeArrowheads="1"/>
          </p:cNvSpPr>
          <p:nvPr/>
        </p:nvSpPr>
        <p:spPr bwMode="auto">
          <a:xfrm>
            <a:off x="4103370" y="3731578"/>
            <a:ext cx="415671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chemeClr val="tx1"/>
                </a:solidFill>
                <a:hlinkClick r:id="rId2"/>
              </a:rPr>
              <a:t>例子13</a:t>
            </a:r>
            <a:r>
              <a:rPr lang="zh-CN" altLang="en-US" sz="2400" b="0" dirty="0">
                <a:solidFill>
                  <a:schemeClr val="tx1"/>
                </a:solidFill>
              </a:rPr>
              <a:t>中</a:t>
            </a:r>
            <a:r>
              <a:rPr lang="en-US" altLang="zh-CN" sz="2400" b="0" dirty="0">
                <a:solidFill>
                  <a:schemeClr val="tx1"/>
                </a:solidFill>
              </a:rPr>
              <a:t>Student</a:t>
            </a:r>
            <a:r>
              <a:rPr lang="zh-CN" altLang="en-US" sz="2400" b="0" dirty="0">
                <a:solidFill>
                  <a:schemeClr val="tx1"/>
                </a:solidFill>
              </a:rPr>
              <a:t>类(</a:t>
            </a:r>
            <a:r>
              <a:rPr lang="en-US" altLang="zh-CN" sz="2400" dirty="0" err="1">
                <a:solidFill>
                  <a:schemeClr val="tx1"/>
                </a:solidFill>
                <a:ea typeface="隶书" panose="02010509060101010101" pitchFamily="49" charset="-122"/>
                <a:hlinkClick r:id="rId3"/>
              </a:rPr>
              <a:t>Student.java</a:t>
            </a:r>
            <a:r>
              <a:rPr lang="en-US" altLang="zh-CN" sz="2400" dirty="0">
                <a:solidFill>
                  <a:schemeClr val="tx1"/>
                </a:solidFill>
                <a:ea typeface="隶书" panose="02010509060101010101" pitchFamily="49" charset="-122"/>
                <a:hlinkClick r:id="rId3"/>
              </a:rPr>
              <a:t> </a:t>
            </a:r>
            <a:r>
              <a:rPr lang="en-US" altLang="zh-CN" sz="2400" dirty="0">
                <a:solidFill>
                  <a:schemeClr val="tx1"/>
                </a:solidFill>
                <a:ea typeface="隶书" panose="02010509060101010101" pitchFamily="49" charset="-122"/>
              </a:rPr>
              <a:t>,  </a:t>
            </a:r>
            <a:r>
              <a:rPr lang="en-US" altLang="zh-CN" sz="2400" dirty="0" err="1">
                <a:solidFill>
                  <a:schemeClr val="tx1"/>
                </a:solidFill>
                <a:ea typeface="隶书" panose="02010509060101010101" pitchFamily="49" charset="-122"/>
                <a:hlinkClick r:id="rId4"/>
              </a:rPr>
              <a:t>Circle.java</a:t>
            </a:r>
            <a:r>
              <a:rPr lang="en-US" altLang="zh-CN" sz="2400" dirty="0">
                <a:solidFill>
                  <a:schemeClr val="tx1"/>
                </a:solidFill>
                <a:ea typeface="隶书" panose="02010509060101010101" pitchFamily="49" charset="-122"/>
                <a:hlinkClick r:id="rId4"/>
              </a:rPr>
              <a:t> </a:t>
            </a:r>
            <a:r>
              <a:rPr lang="en-US" altLang="zh-CN" sz="2400" dirty="0">
                <a:solidFill>
                  <a:schemeClr val="tx1"/>
                </a:solidFill>
                <a:ea typeface="隶书" panose="02010509060101010101" pitchFamily="49" charset="-122"/>
              </a:rPr>
              <a:t>, </a:t>
            </a:r>
            <a:r>
              <a:rPr lang="en-US" altLang="zh-CN" sz="2400" dirty="0" err="1">
                <a:solidFill>
                  <a:schemeClr val="tx1"/>
                </a:solidFill>
                <a:ea typeface="隶书" panose="02010509060101010101" pitchFamily="49" charset="-122"/>
                <a:hlinkClick r:id="rId5"/>
              </a:rPr>
              <a:t>Tixing.java</a:t>
            </a:r>
            <a:r>
              <a:rPr lang="en-US" altLang="zh-CN" sz="2400" dirty="0">
                <a:solidFill>
                  <a:schemeClr val="tx1"/>
                </a:solidFill>
                <a:ea typeface="隶书" panose="02010509060101010101" pitchFamily="49" charset="-122"/>
                <a:hlinkClick r:id="rId5"/>
              </a:rPr>
              <a:t> </a:t>
            </a:r>
            <a:r>
              <a:rPr lang="en-US" altLang="zh-CN" sz="2400" dirty="0">
                <a:solidFill>
                  <a:schemeClr val="tx1"/>
                </a:solidFill>
                <a:ea typeface="隶书" panose="02010509060101010101" pitchFamily="49" charset="-122"/>
              </a:rPr>
              <a:t>, </a:t>
            </a:r>
            <a:r>
              <a:rPr lang="en-US" altLang="zh-CN" sz="2400" dirty="0">
                <a:solidFill>
                  <a:schemeClr val="tx1"/>
                </a:solidFill>
                <a:ea typeface="隶书" panose="02010509060101010101" pitchFamily="49" charset="-122"/>
                <a:hlinkClick r:id="rId2"/>
              </a:rPr>
              <a:t>Example4_13.java </a:t>
            </a:r>
            <a:r>
              <a:rPr lang="zh-CN" altLang="en-US" sz="2400" b="0" dirty="0">
                <a:solidFill>
                  <a:schemeClr val="tx1"/>
                </a:solidFill>
              </a:rPr>
              <a:t>)中的</a:t>
            </a:r>
            <a:r>
              <a:rPr lang="en-US" altLang="zh-CN" sz="2400" b="0" dirty="0" err="1">
                <a:solidFill>
                  <a:schemeClr val="tx1"/>
                </a:solidFill>
              </a:rPr>
              <a:t>computerArea</a:t>
            </a:r>
            <a:r>
              <a:rPr lang="zh-CN" altLang="en-US" sz="2400" b="0" dirty="0">
                <a:solidFill>
                  <a:schemeClr val="tx1"/>
                </a:solidFill>
              </a:rPr>
              <a:t>方法是重载方法</a:t>
            </a:r>
            <a:r>
              <a:rPr lang="zh-CN" altLang="en-US" sz="2400" b="0" dirty="0" smtClean="0">
                <a:solidFill>
                  <a:schemeClr val="tx1"/>
                </a:solidFill>
              </a:rPr>
              <a:t>。</a:t>
            </a:r>
            <a:endParaRPr lang="zh-CN" altLang="en-US" sz="2400" b="0" dirty="0">
              <a:solidFill>
                <a:schemeClr val="tx1"/>
              </a:solidFill>
            </a:endParaRPr>
          </a:p>
        </p:txBody>
      </p:sp>
    </p:spTree>
    <p:extLst>
      <p:ext uri="{BB962C8B-B14F-4D97-AF65-F5344CB8AC3E}">
        <p14:creationId xmlns:p14="http://schemas.microsoft.com/office/powerpoint/2010/main" val="3445686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344" y="308145"/>
            <a:ext cx="6735337" cy="3970318"/>
          </a:xfrm>
          <a:prstGeom prst="rect">
            <a:avLst/>
          </a:prstGeom>
        </p:spPr>
        <p:txBody>
          <a:bodyPr wrap="square">
            <a:spAutoFit/>
          </a:bodyPr>
          <a:lstStyle/>
          <a:p>
            <a:r>
              <a:rPr lang="zh-CN" altLang="en-US" dirty="0"/>
              <a:t>public class Example4_13 {</a:t>
            </a:r>
          </a:p>
          <a:p>
            <a:r>
              <a:rPr lang="zh-CN" altLang="en-US" dirty="0"/>
              <a:t>  public static void main(String args[]) {</a:t>
            </a:r>
          </a:p>
          <a:p>
            <a:r>
              <a:rPr lang="zh-CN" altLang="en-US" dirty="0"/>
              <a:t>      Circle circle = new Circle();</a:t>
            </a:r>
          </a:p>
          <a:p>
            <a:r>
              <a:rPr lang="zh-CN" altLang="en-US" dirty="0"/>
              <a:t>      circle.setRadius(196.87);</a:t>
            </a:r>
          </a:p>
          <a:p>
            <a:r>
              <a:rPr lang="zh-CN" altLang="en-US" dirty="0"/>
              <a:t>      Tixing lader = new Tixing(3,21,9);</a:t>
            </a:r>
          </a:p>
          <a:p>
            <a:r>
              <a:rPr lang="zh-CN" altLang="en-US" dirty="0"/>
              <a:t>      Student zhang = new Student();</a:t>
            </a:r>
          </a:p>
          <a:p>
            <a:r>
              <a:rPr lang="zh-CN" altLang="en-US" dirty="0"/>
              <a:t>      System.out.println("zhang计算圆的面积：");</a:t>
            </a:r>
          </a:p>
          <a:p>
            <a:r>
              <a:rPr lang="zh-CN" altLang="en-US" dirty="0"/>
              <a:t>      double result=zhang.computerArea(circle);</a:t>
            </a:r>
          </a:p>
          <a:p>
            <a:r>
              <a:rPr lang="zh-CN" altLang="en-US" dirty="0"/>
              <a:t>      System.out.println(result);</a:t>
            </a:r>
          </a:p>
          <a:p>
            <a:r>
              <a:rPr lang="zh-CN" altLang="en-US" dirty="0"/>
              <a:t>      System.out.println("zhang计算梯形的面积：");</a:t>
            </a:r>
          </a:p>
          <a:p>
            <a:r>
              <a:rPr lang="zh-CN" altLang="en-US" dirty="0"/>
              <a:t>      result=zhang.computerArea(lader);</a:t>
            </a:r>
          </a:p>
          <a:p>
            <a:r>
              <a:rPr lang="zh-CN" altLang="en-US" dirty="0"/>
              <a:t>      System.out.println(result);</a:t>
            </a:r>
          </a:p>
          <a:p>
            <a:r>
              <a:rPr lang="zh-CN" altLang="en-US" dirty="0"/>
              <a:t>   }</a:t>
            </a:r>
          </a:p>
          <a:p>
            <a:r>
              <a:rPr lang="zh-CN" altLang="en-US" dirty="0" smtClean="0"/>
              <a:t>}</a:t>
            </a:r>
            <a:endParaRPr lang="en-US" altLang="zh-CN" dirty="0" smtClean="0"/>
          </a:p>
        </p:txBody>
      </p:sp>
      <p:sp>
        <p:nvSpPr>
          <p:cNvPr id="4" name="矩形 3"/>
          <p:cNvSpPr/>
          <p:nvPr/>
        </p:nvSpPr>
        <p:spPr>
          <a:xfrm>
            <a:off x="695488" y="4600694"/>
            <a:ext cx="2723823" cy="369332"/>
          </a:xfrm>
          <a:prstGeom prst="rect">
            <a:avLst/>
          </a:prstGeom>
        </p:spPr>
        <p:txBody>
          <a:bodyPr wrap="none">
            <a:spAutoFit/>
          </a:bodyPr>
          <a:lstStyle/>
          <a:p>
            <a:r>
              <a:rPr lang="zh-CN" altLang="en-US" dirty="0" smtClean="0"/>
              <a:t>程序运行效果如图4.27。 </a:t>
            </a:r>
            <a:endParaRPr lang="zh-CN" altLang="en-US" dirty="0"/>
          </a:p>
        </p:txBody>
      </p:sp>
      <p:pic>
        <p:nvPicPr>
          <p:cNvPr id="64515" name="Picture 3"/>
          <p:cNvPicPr>
            <a:picLocks noChangeAspect="1" noChangeArrowheads="1"/>
          </p:cNvPicPr>
          <p:nvPr/>
        </p:nvPicPr>
        <p:blipFill>
          <a:blip r:embed="rId2" cstate="print"/>
          <a:srcRect/>
          <a:stretch>
            <a:fillRect/>
          </a:stretch>
        </p:blipFill>
        <p:spPr bwMode="auto">
          <a:xfrm>
            <a:off x="3611880" y="4114800"/>
            <a:ext cx="4702249" cy="1927860"/>
          </a:xfrm>
          <a:prstGeom prst="rect">
            <a:avLst/>
          </a:prstGeom>
          <a:noFill/>
        </p:spPr>
      </p:pic>
    </p:spTree>
    <p:extLst>
      <p:ext uri="{BB962C8B-B14F-4D97-AF65-F5344CB8AC3E}">
        <p14:creationId xmlns:p14="http://schemas.microsoft.com/office/powerpoint/2010/main" val="3694354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避免重载出现歧义</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重载方法之间必须保证相互的参数不同</a:t>
            </a:r>
            <a:endParaRPr lang="en-US" altLang="zh-CN" sz="3200" dirty="0" smtClean="0"/>
          </a:p>
          <a:p>
            <a:r>
              <a:rPr lang="zh-CN" altLang="en-US" sz="3200" dirty="0" smtClean="0"/>
              <a:t>需要小心</a:t>
            </a:r>
            <a:r>
              <a:rPr lang="zh-CN" altLang="en-US" sz="3200" smtClean="0"/>
              <a:t>的是：</a:t>
            </a:r>
            <a:endParaRPr lang="en-US" altLang="zh-CN" sz="3200" dirty="0" smtClean="0"/>
          </a:p>
          <a:p>
            <a:r>
              <a:rPr lang="zh-CN" altLang="en-US" sz="3200" dirty="0" smtClean="0"/>
              <a:t>重载方法在被调用时可能出现歧义调用</a:t>
            </a:r>
            <a:endParaRPr lang="en-US" altLang="zh-CN" sz="3200" dirty="0" smtClean="0"/>
          </a:p>
          <a:p>
            <a:r>
              <a:rPr lang="zh-CN" altLang="en-US" sz="3200" dirty="0" smtClean="0"/>
              <a:t>例如：</a:t>
            </a:r>
            <a:endParaRPr lang="zh-CN" alt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latin typeface="宋体" panose="02010600030101010101" pitchFamily="2" charset="-122"/>
              </a:rPr>
              <a:t>this</a:t>
            </a:r>
            <a:r>
              <a:rPr lang="zh-CN" altLang="en-US" sz="3600" b="1" dirty="0">
                <a:latin typeface="宋体" panose="02010600030101010101" pitchFamily="2" charset="-122"/>
              </a:rPr>
              <a:t>关键字</a:t>
            </a:r>
            <a:endParaRPr lang="zh-CN" altLang="en-US" dirty="0"/>
          </a:p>
        </p:txBody>
      </p:sp>
      <p:sp>
        <p:nvSpPr>
          <p:cNvPr id="3" name="内容占位符 2"/>
          <p:cNvSpPr>
            <a:spLocks noGrp="1"/>
          </p:cNvSpPr>
          <p:nvPr>
            <p:ph idx="1"/>
          </p:nvPr>
        </p:nvSpPr>
        <p:spPr/>
        <p:txBody>
          <a:bodyPr>
            <a:normAutofit/>
          </a:bodyPr>
          <a:lstStyle/>
          <a:p>
            <a:r>
              <a:rPr lang="zh-CN" altLang="en-US" sz="3200" dirty="0">
                <a:latin typeface="方正大标宋简体" charset="-122"/>
                <a:ea typeface="方正大标宋简体" charset="-122"/>
              </a:rPr>
              <a:t>发现问题：当实例变量和局部变量</a:t>
            </a:r>
            <a:r>
              <a:rPr lang="zh-CN" altLang="en-US" sz="3200" dirty="0" smtClean="0">
                <a:latin typeface="方正大标宋简体" charset="-122"/>
                <a:ea typeface="方正大标宋简体" charset="-122"/>
              </a:rPr>
              <a:t>重名</a:t>
            </a:r>
            <a:endParaRPr lang="en-US" altLang="zh-CN" sz="3200" dirty="0" smtClean="0">
              <a:latin typeface="方正大标宋简体" charset="-122"/>
              <a:ea typeface="方正大标宋简体" charset="-122"/>
            </a:endParaRPr>
          </a:p>
          <a:p>
            <a:r>
              <a:rPr lang="zh-CN" altLang="en-US" sz="3200" dirty="0">
                <a:latin typeface="Times New Roman" panose="02020603050405020304" pitchFamily="18" charset="0"/>
                <a:ea typeface="方正楷体简体" charset="-122"/>
              </a:rPr>
              <a:t>方法中既可以使用实例变量，也可以使用方法中的局部变量</a:t>
            </a:r>
            <a:r>
              <a:rPr lang="zh-CN" altLang="en-US" sz="3200" dirty="0" smtClean="0">
                <a:latin typeface="Times New Roman" panose="02020603050405020304" pitchFamily="18" charset="0"/>
                <a:ea typeface="方正楷体简体" charset="-122"/>
              </a:rPr>
              <a:t>。</a:t>
            </a:r>
            <a:endParaRPr lang="en-US" altLang="zh-CN" sz="3200" dirty="0" smtClean="0">
              <a:latin typeface="Times New Roman" panose="02020603050405020304" pitchFamily="18" charset="0"/>
              <a:ea typeface="方正楷体简体" charset="-122"/>
            </a:endParaRPr>
          </a:p>
          <a:p>
            <a:r>
              <a:rPr lang="zh-CN" altLang="en-US" sz="3200" dirty="0" smtClean="0">
                <a:latin typeface="Times New Roman" panose="02020603050405020304" pitchFamily="18" charset="0"/>
                <a:ea typeface="方正楷体简体" charset="-122"/>
              </a:rPr>
              <a:t>那么</a:t>
            </a:r>
            <a:r>
              <a:rPr lang="zh-CN" altLang="en-US" sz="3200" dirty="0">
                <a:latin typeface="Times New Roman" panose="02020603050405020304" pitchFamily="18" charset="0"/>
                <a:ea typeface="方正楷体简体" charset="-122"/>
              </a:rPr>
              <a:t>，当实例变量与局部变量重名的时候，会发生什么事情呢？会不会出错呢？ </a:t>
            </a:r>
          </a:p>
          <a:p>
            <a:r>
              <a:rPr lang="zh-CN" altLang="en-US" sz="3200" dirty="0">
                <a:latin typeface="Times New Roman" panose="02020603050405020304" pitchFamily="18" charset="0"/>
                <a:ea typeface="方正楷体简体" charset="-122"/>
              </a:rPr>
              <a:t>方法中使用到的变量的寻找规律是先找局部变量，再找实例变量，如果再没有找到，将会有一个编译错误而无法通过编译</a:t>
            </a:r>
            <a:r>
              <a:rPr lang="zh-CN" altLang="en-US" sz="3200" dirty="0" smtClean="0">
                <a:latin typeface="Times New Roman" panose="02020603050405020304" pitchFamily="18" charset="0"/>
                <a:ea typeface="方正楷体简体" charset="-122"/>
              </a:rPr>
              <a:t>。</a:t>
            </a:r>
            <a:endParaRPr lang="zh-CN" altLang="en-US" sz="3200" dirty="0">
              <a:latin typeface="Times New Roman" panose="02020603050405020304" pitchFamily="18" charset="0"/>
              <a:ea typeface="方正楷体简体" charset="-122"/>
            </a:endParaRPr>
          </a:p>
        </p:txBody>
      </p:sp>
    </p:spTree>
    <p:extLst>
      <p:ext uri="{BB962C8B-B14F-4D97-AF65-F5344CB8AC3E}">
        <p14:creationId xmlns:p14="http://schemas.microsoft.com/office/powerpoint/2010/main" val="396226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3611" y="954970"/>
            <a:ext cx="7088829" cy="5262979"/>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class Computer{  </a:t>
            </a:r>
          </a:p>
          <a:p>
            <a:r>
              <a:rPr lang="zh-CN" altLang="en-US" sz="2400" dirty="0" smtClean="0">
                <a:latin typeface="Times New Roman" panose="02020603050405020304" pitchFamily="18" charset="0"/>
                <a:cs typeface="Times New Roman" panose="02020603050405020304" pitchFamily="18" charset="0"/>
              </a:rPr>
              <a:t>    int add(int x,int y){</a:t>
            </a:r>
          </a:p>
          <a:p>
            <a:r>
              <a:rPr lang="zh-CN" altLang="en-US" sz="2400" dirty="0" smtClean="0">
                <a:latin typeface="Times New Roman" panose="02020603050405020304" pitchFamily="18" charset="0"/>
                <a:cs typeface="Times New Roman" panose="02020603050405020304" pitchFamily="18" charset="0"/>
              </a:rPr>
              <a:t>       return x+y;</a:t>
            </a:r>
          </a:p>
          <a:p>
            <a:r>
              <a:rPr lang="zh-CN" altLang="en-US" sz="2400" dirty="0" smtClean="0">
                <a:latin typeface="Times New Roman" panose="02020603050405020304" pitchFamily="18" charset="0"/>
                <a:cs typeface="Times New Roman" panose="02020603050405020304" pitchFamily="18" charset="0"/>
              </a:rPr>
              <a:t>    }</a:t>
            </a:r>
          </a:p>
          <a:p>
            <a:r>
              <a:rPr lang="zh-CN" altLang="en-US"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public class Example4_6 {</a:t>
            </a:r>
          </a:p>
          <a:p>
            <a:r>
              <a:rPr lang="zh-CN" altLang="en-US" sz="2400" dirty="0" smtClean="0">
                <a:latin typeface="Times New Roman" panose="02020603050405020304" pitchFamily="18" charset="0"/>
                <a:cs typeface="Times New Roman" panose="02020603050405020304" pitchFamily="18" charset="0"/>
              </a:rPr>
              <a:t>    public static void main(String args[]){</a:t>
            </a:r>
          </a:p>
          <a:p>
            <a:r>
              <a:rPr lang="zh-CN" altLang="en-US" sz="2400" dirty="0" smtClean="0">
                <a:latin typeface="Times New Roman" panose="02020603050405020304" pitchFamily="18" charset="0"/>
                <a:cs typeface="Times New Roman" panose="02020603050405020304" pitchFamily="18" charset="0"/>
              </a:rPr>
              <a:t>       Computer com = new Computer();</a:t>
            </a:r>
          </a:p>
          <a:p>
            <a:r>
              <a:rPr lang="zh-CN" altLang="en-US" sz="2400" dirty="0" smtClean="0">
                <a:latin typeface="Times New Roman" panose="02020603050405020304" pitchFamily="18" charset="0"/>
                <a:cs typeface="Times New Roman" panose="02020603050405020304" pitchFamily="18" charset="0"/>
              </a:rPr>
              <a:t>       int m = 100;</a:t>
            </a:r>
          </a:p>
          <a:p>
            <a:r>
              <a:rPr lang="zh-CN" altLang="en-US" sz="2400" dirty="0" smtClean="0">
                <a:latin typeface="Times New Roman" panose="02020603050405020304" pitchFamily="18" charset="0"/>
                <a:cs typeface="Times New Roman" panose="02020603050405020304" pitchFamily="18" charset="0"/>
              </a:rPr>
              <a:t>       int n = 200;</a:t>
            </a:r>
          </a:p>
          <a:p>
            <a:r>
              <a:rPr lang="zh-CN" altLang="en-US" sz="2400" dirty="0" smtClean="0">
                <a:latin typeface="Times New Roman" panose="02020603050405020304" pitchFamily="18" charset="0"/>
                <a:cs typeface="Times New Roman" panose="02020603050405020304" pitchFamily="18" charset="0"/>
              </a:rPr>
              <a:t>       int result = com.add(m,n);</a:t>
            </a:r>
          </a:p>
          <a:p>
            <a:r>
              <a:rPr lang="zh-CN" altLang="en-US" sz="2400" dirty="0" smtClean="0">
                <a:latin typeface="Times New Roman" panose="02020603050405020304" pitchFamily="18" charset="0"/>
                <a:cs typeface="Times New Roman" panose="02020603050405020304" pitchFamily="18" charset="0"/>
              </a:rPr>
              <a:t>       System.out.println(result); </a:t>
            </a:r>
          </a:p>
          <a:p>
            <a:r>
              <a:rPr lang="zh-CN" altLang="en-US" sz="2400" dirty="0" smtClean="0">
                <a:latin typeface="Times New Roman" panose="02020603050405020304" pitchFamily="18" charset="0"/>
                <a:cs typeface="Times New Roman" panose="02020603050405020304" pitchFamily="18" charset="0"/>
              </a:rPr>
              <a:t>    }</a:t>
            </a:r>
          </a:p>
          <a:p>
            <a:r>
              <a:rPr lang="zh-CN" altLang="en-US" sz="2400" dirty="0" smtClean="0">
                <a:latin typeface="Times New Roman" panose="02020603050405020304" pitchFamily="18" charset="0"/>
                <a:cs typeface="Times New Roman" panose="02020603050405020304" pitchFamily="18" charset="0"/>
              </a:rPr>
              <a:t>}</a:t>
            </a:r>
          </a:p>
        </p:txBody>
      </p:sp>
      <p:sp>
        <p:nvSpPr>
          <p:cNvPr id="5" name="Rectangle 5"/>
          <p:cNvSpPr>
            <a:spLocks noChangeArrowheads="1"/>
          </p:cNvSpPr>
          <p:nvPr/>
        </p:nvSpPr>
        <p:spPr bwMode="auto">
          <a:xfrm>
            <a:off x="727967" y="128438"/>
            <a:ext cx="1939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a:solidFill>
                  <a:srgbClr val="000000"/>
                </a:solidFill>
                <a:latin typeface="宋体" panose="02010600030101010101" pitchFamily="2" charset="-122"/>
                <a:hlinkClick r:id="rId2"/>
              </a:rPr>
              <a:t>Example4_6.java</a:t>
            </a:r>
            <a:endParaRPr kumimoji="1" lang="zh-CN" altLang="en-US"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3208411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F04BF0-82EE-4B9E-839A-F3B21494F7BD}" type="datetime1">
              <a:rPr lang="zh-CN" altLang="en-US"/>
              <a:pPr/>
              <a:t>2016/10/9</a:t>
            </a:fld>
            <a:endParaRPr lang="en-US" altLang="zh-CN"/>
          </a:p>
        </p:txBody>
      </p:sp>
      <p:sp>
        <p:nvSpPr>
          <p:cNvPr id="5" name="页脚占位符 4"/>
          <p:cNvSpPr>
            <a:spLocks noGrp="1"/>
          </p:cNvSpPr>
          <p:nvPr>
            <p:ph type="ftr" sz="quarter" idx="11"/>
          </p:nvPr>
        </p:nvSpPr>
        <p:spPr/>
        <p:txBody>
          <a:bodyPr/>
          <a:lstStyle/>
          <a:p>
            <a:r>
              <a:rPr lang="zh-CN" altLang="en-US"/>
              <a:t>第 </a:t>
            </a:r>
            <a:fld id="{75CBF235-4C7D-4477-8B5E-71D5ADDFB4BD}" type="slidenum">
              <a:rPr lang="zh-CN" altLang="en-US"/>
              <a:pPr/>
              <a:t>40</a:t>
            </a:fld>
            <a:r>
              <a:rPr lang="zh-CN" altLang="en-US"/>
              <a:t>  页</a:t>
            </a:r>
            <a:endParaRPr lang="en-US" altLang="zh-CN"/>
          </a:p>
        </p:txBody>
      </p:sp>
      <p:sp>
        <p:nvSpPr>
          <p:cNvPr id="78850" name="Rectangle 2"/>
          <p:cNvSpPr>
            <a:spLocks noGrp="1" noChangeArrowheads="1"/>
          </p:cNvSpPr>
          <p:nvPr>
            <p:ph type="subTitle" idx="1"/>
          </p:nvPr>
        </p:nvSpPr>
        <p:spPr>
          <a:xfrm>
            <a:off x="228600" y="228600"/>
            <a:ext cx="5715000" cy="609600"/>
          </a:xfrm>
        </p:spPr>
        <p:txBody>
          <a:bodyPr/>
          <a:lstStyle/>
          <a:p>
            <a:pPr algn="l"/>
            <a:r>
              <a:rPr lang="zh-CN" altLang="en-US" sz="2800" b="1" dirty="0"/>
              <a:t>§4.9    </a:t>
            </a:r>
            <a:r>
              <a:rPr lang="en-US" altLang="zh-CN" sz="2800" b="1" dirty="0">
                <a:latin typeface="宋体" panose="02010600030101010101" pitchFamily="2" charset="-122"/>
              </a:rPr>
              <a:t>this</a:t>
            </a:r>
            <a:r>
              <a:rPr lang="zh-CN" altLang="en-US" sz="2800" b="1" dirty="0">
                <a:latin typeface="宋体" panose="02010600030101010101" pitchFamily="2" charset="-122"/>
              </a:rPr>
              <a:t>关键字 </a:t>
            </a:r>
          </a:p>
        </p:txBody>
      </p:sp>
      <p:sp>
        <p:nvSpPr>
          <p:cNvPr id="78851" name="Text Box 3"/>
          <p:cNvSpPr txBox="1">
            <a:spLocks noChangeArrowheads="1"/>
          </p:cNvSpPr>
          <p:nvPr/>
        </p:nvSpPr>
        <p:spPr bwMode="auto">
          <a:xfrm>
            <a:off x="304800" y="914400"/>
            <a:ext cx="8610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8325">
              <a:defRPr kumimoji="1" sz="2400">
                <a:solidFill>
                  <a:schemeClr val="tx1"/>
                </a:solidFill>
                <a:latin typeface="Times New Roman" panose="02020603050405020304" pitchFamily="18" charset="0"/>
                <a:ea typeface="宋体" panose="02010600030101010101" pitchFamily="2" charset="-122"/>
              </a:defRPr>
            </a:lvl1pPr>
            <a:lvl2pPr marL="1308100" indent="-457200">
              <a:defRPr kumimoji="1" sz="2400">
                <a:solidFill>
                  <a:schemeClr val="tx1"/>
                </a:solidFill>
                <a:latin typeface="Times New Roman" panose="02020603050405020304" pitchFamily="18" charset="0"/>
                <a:ea typeface="宋体" panose="02010600030101010101" pitchFamily="2" charset="-122"/>
              </a:defRPr>
            </a:lvl2pPr>
            <a:lvl3pPr marL="1955800" indent="-457200">
              <a:defRPr kumimoji="1" sz="2400">
                <a:solidFill>
                  <a:schemeClr val="tx1"/>
                </a:solidFill>
                <a:latin typeface="Times New Roman" panose="02020603050405020304" pitchFamily="18" charset="0"/>
                <a:ea typeface="宋体" panose="02010600030101010101" pitchFamily="2" charset="-122"/>
              </a:defRPr>
            </a:lvl3pPr>
            <a:lvl4pPr marL="2603500" indent="-457200">
              <a:defRPr kumimoji="1" sz="2400">
                <a:solidFill>
                  <a:schemeClr val="tx1"/>
                </a:solidFill>
                <a:latin typeface="Times New Roman" panose="02020603050405020304" pitchFamily="18" charset="0"/>
                <a:ea typeface="宋体" panose="02010600030101010101" pitchFamily="2" charset="-122"/>
              </a:defRPr>
            </a:lvl4pPr>
            <a:lvl5pPr marL="3251200" indent="-457200">
              <a:defRPr kumimoji="1" sz="2400">
                <a:solidFill>
                  <a:schemeClr val="tx1"/>
                </a:solidFill>
                <a:latin typeface="Times New Roman" panose="02020603050405020304" pitchFamily="18" charset="0"/>
                <a:ea typeface="宋体" panose="02010600030101010101" pitchFamily="2" charset="-122"/>
              </a:defRPr>
            </a:lvl5pPr>
            <a:lvl6pPr marL="3708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65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2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0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a:spcBef>
                <a:spcPts val="600"/>
              </a:spcBef>
              <a:buFont typeface="Arial" panose="020B0604020202020204" pitchFamily="34" charset="0"/>
              <a:buChar char="•"/>
            </a:pPr>
            <a:r>
              <a:rPr lang="en-US" altLang="zh-CN" sz="3200" b="0" dirty="0" smtClean="0">
                <a:latin typeface="宋体" panose="02010600030101010101" pitchFamily="2" charset="-122"/>
              </a:rPr>
              <a:t>this</a:t>
            </a:r>
            <a:r>
              <a:rPr lang="zh-CN" altLang="en-US" sz="3200" b="0" dirty="0">
                <a:latin typeface="宋体" panose="02010600030101010101" pitchFamily="2" charset="-122"/>
              </a:rPr>
              <a:t>是</a:t>
            </a:r>
            <a:r>
              <a:rPr lang="en-US" altLang="zh-CN" sz="3200" b="0" dirty="0">
                <a:latin typeface="宋体" panose="02010600030101010101" pitchFamily="2" charset="-122"/>
              </a:rPr>
              <a:t>Java</a:t>
            </a:r>
            <a:r>
              <a:rPr lang="zh-CN" altLang="en-US" sz="3200" b="0" dirty="0">
                <a:latin typeface="宋体" panose="02010600030101010101" pitchFamily="2" charset="-122"/>
              </a:rPr>
              <a:t>的一个关键字</a:t>
            </a:r>
            <a:r>
              <a:rPr lang="zh-CN" altLang="en-US" sz="3200" b="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zh-CN" altLang="en-US" sz="3200" dirty="0" smtClean="0">
                <a:solidFill>
                  <a:srgbClr val="0000FF"/>
                </a:solidFill>
                <a:latin typeface="宋体" panose="02010600030101010101" pitchFamily="2" charset="-122"/>
              </a:rPr>
              <a:t>表</a:t>
            </a:r>
            <a:r>
              <a:rPr lang="zh-CN" altLang="en-US" sz="3200" dirty="0">
                <a:solidFill>
                  <a:srgbClr val="0000FF"/>
                </a:solidFill>
                <a:latin typeface="宋体" panose="02010600030101010101" pitchFamily="2" charset="-122"/>
              </a:rPr>
              <a:t>示</a:t>
            </a:r>
            <a:r>
              <a:rPr lang="zh-CN" altLang="en-US" sz="3200" b="0" dirty="0">
                <a:latin typeface="宋体" panose="02010600030101010101" pitchFamily="2" charset="-122"/>
              </a:rPr>
              <a:t>某个</a:t>
            </a:r>
            <a:r>
              <a:rPr lang="zh-CN" altLang="en-US" sz="3200" dirty="0">
                <a:solidFill>
                  <a:srgbClr val="0000FF"/>
                </a:solidFill>
                <a:latin typeface="宋体" panose="02010600030101010101" pitchFamily="2" charset="-122"/>
              </a:rPr>
              <a:t>对象</a:t>
            </a:r>
            <a:r>
              <a:rPr lang="zh-CN" altLang="en-US" sz="3200" b="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en-US" altLang="zh-CN" sz="3200" dirty="0">
                <a:latin typeface="宋体" panose="02010600030101010101" pitchFamily="2" charset="-122"/>
              </a:rPr>
              <a:t>this</a:t>
            </a:r>
            <a:r>
              <a:rPr lang="zh-CN" altLang="en-US" sz="3200" dirty="0">
                <a:latin typeface="宋体" panose="02010600030101010101" pitchFamily="2" charset="-122"/>
              </a:rPr>
              <a:t>关键字只能在方法中使用，是用来指代调用方法的类的对象的</a:t>
            </a:r>
            <a:r>
              <a:rPr lang="zh-CN" altLang="en-US" sz="320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Wingdings" pitchFamily="2" charset="2"/>
              <a:buChar char="Ø"/>
            </a:pPr>
            <a:r>
              <a:rPr lang="zh-CN" altLang="en-US" sz="3200" b="0" dirty="0" smtClean="0">
                <a:latin typeface="宋体" panose="02010600030101010101" pitchFamily="2" charset="-122"/>
              </a:rPr>
              <a:t>可</a:t>
            </a:r>
            <a:r>
              <a:rPr lang="zh-CN" altLang="en-US" sz="3200" b="0" dirty="0">
                <a:latin typeface="宋体" panose="02010600030101010101" pitchFamily="2" charset="-122"/>
              </a:rPr>
              <a:t>以出现</a:t>
            </a:r>
            <a:r>
              <a:rPr lang="zh-CN" altLang="en-US" sz="3200" b="0" dirty="0" smtClean="0">
                <a:latin typeface="宋体" panose="02010600030101010101" pitchFamily="2" charset="-122"/>
              </a:rPr>
              <a:t>在</a:t>
            </a:r>
            <a:r>
              <a:rPr lang="zh-CN" altLang="en-US" sz="3200" b="1" dirty="0" smtClean="0">
                <a:latin typeface="宋体" panose="02010600030101010101" pitchFamily="2" charset="-122"/>
              </a:rPr>
              <a:t>实</a:t>
            </a:r>
            <a:r>
              <a:rPr lang="zh-CN" altLang="en-US" sz="3200" b="1" dirty="0">
                <a:latin typeface="宋体" panose="02010600030101010101" pitchFamily="2" charset="-122"/>
              </a:rPr>
              <a:t>例方法</a:t>
            </a:r>
            <a:r>
              <a:rPr lang="zh-CN" altLang="en-US" sz="3200" b="0" dirty="0">
                <a:latin typeface="宋体" panose="02010600030101010101" pitchFamily="2" charset="-122"/>
              </a:rPr>
              <a:t>和</a:t>
            </a:r>
            <a:r>
              <a:rPr lang="zh-CN" altLang="en-US" sz="3200" b="1" dirty="0">
                <a:latin typeface="宋体" panose="02010600030101010101" pitchFamily="2" charset="-122"/>
              </a:rPr>
              <a:t>构造方法</a:t>
            </a:r>
            <a:r>
              <a:rPr lang="zh-CN" altLang="en-US" sz="3200" b="0" dirty="0">
                <a:latin typeface="宋体" panose="02010600030101010101" pitchFamily="2" charset="-122"/>
              </a:rPr>
              <a:t>中</a:t>
            </a:r>
            <a:r>
              <a:rPr lang="zh-CN" altLang="en-US" sz="3200" b="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Wingdings" pitchFamily="2" charset="2"/>
              <a:buChar char="Ø"/>
            </a:pPr>
            <a:r>
              <a:rPr lang="zh-CN" altLang="en-US" sz="3200" b="0" dirty="0" smtClean="0">
                <a:latin typeface="宋体" panose="02010600030101010101" pitchFamily="2" charset="-122"/>
              </a:rPr>
              <a:t>但</a:t>
            </a:r>
            <a:r>
              <a:rPr lang="zh-CN" altLang="en-US" sz="3200" dirty="0">
                <a:solidFill>
                  <a:srgbClr val="FF0000"/>
                </a:solidFill>
                <a:latin typeface="宋体" panose="02010600030101010101" pitchFamily="2" charset="-122"/>
              </a:rPr>
              <a:t>不可以出现在类方法中</a:t>
            </a:r>
            <a:r>
              <a:rPr lang="zh-CN" altLang="en-US" sz="3200" b="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en-US" altLang="zh-CN" sz="3200" b="0" dirty="0" smtClean="0">
                <a:latin typeface="宋体" panose="02010600030101010101" pitchFamily="2" charset="-122"/>
              </a:rPr>
              <a:t>this</a:t>
            </a:r>
            <a:r>
              <a:rPr lang="zh-CN" altLang="en-US" sz="3200" b="0" dirty="0">
                <a:latin typeface="宋体" panose="02010600030101010101" pitchFamily="2" charset="-122"/>
              </a:rPr>
              <a:t>关键字出现在类的构造方法中</a:t>
            </a:r>
            <a:r>
              <a:rPr lang="zh-CN" altLang="en-US" sz="3200" b="0" dirty="0" smtClean="0">
                <a:latin typeface="宋体" panose="02010600030101010101" pitchFamily="2" charset="-122"/>
              </a:rPr>
              <a:t>时</a:t>
            </a:r>
            <a:r>
              <a:rPr lang="en-US" altLang="zh-CN" sz="320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zh-CN" altLang="en-US" sz="3200" dirty="0" smtClean="0">
                <a:solidFill>
                  <a:srgbClr val="0000FF"/>
                </a:solidFill>
                <a:latin typeface="宋体" panose="02010600030101010101" pitchFamily="2" charset="-122"/>
              </a:rPr>
              <a:t>代</a:t>
            </a:r>
            <a:r>
              <a:rPr lang="zh-CN" altLang="en-US" sz="3200" dirty="0">
                <a:solidFill>
                  <a:srgbClr val="0000FF"/>
                </a:solidFill>
                <a:latin typeface="宋体" panose="02010600030101010101" pitchFamily="2" charset="-122"/>
              </a:rPr>
              <a:t>表使用该构造方法所创建的对象</a:t>
            </a:r>
            <a:r>
              <a:rPr lang="zh-CN" altLang="en-US" sz="3200" b="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zh-CN" altLang="en-US" sz="3200" b="0" dirty="0" smtClean="0">
                <a:latin typeface="宋体" panose="02010600030101010101" pitchFamily="2" charset="-122"/>
                <a:cs typeface="Times New Roman" panose="02020603050405020304" pitchFamily="18" charset="0"/>
              </a:rPr>
              <a:t>当</a:t>
            </a:r>
            <a:r>
              <a:rPr lang="en-US" altLang="zh-CN" sz="3200" b="0" dirty="0">
                <a:latin typeface="宋体" panose="02010600030101010101" pitchFamily="2" charset="-122"/>
              </a:rPr>
              <a:t>this</a:t>
            </a:r>
            <a:r>
              <a:rPr lang="zh-CN" altLang="en-US" sz="3200" b="0" dirty="0">
                <a:latin typeface="宋体" panose="02010600030101010101" pitchFamily="2" charset="-122"/>
              </a:rPr>
              <a:t>关键字出现实例方法中</a:t>
            </a:r>
            <a:r>
              <a:rPr lang="zh-CN" altLang="en-US" sz="3200" b="0" dirty="0" smtClean="0">
                <a:latin typeface="宋体" panose="02010600030101010101" pitchFamily="2" charset="-122"/>
              </a:rPr>
              <a:t>时</a:t>
            </a:r>
            <a:r>
              <a:rPr lang="en-US" altLang="zh-CN" sz="3200" dirty="0" smtClean="0">
                <a:latin typeface="宋体" panose="02010600030101010101" pitchFamily="2" charset="-122"/>
              </a:rPr>
              <a:t>:</a:t>
            </a:r>
            <a:endParaRPr lang="en-US" altLang="zh-CN" sz="3200" b="0" dirty="0" smtClean="0">
              <a:latin typeface="宋体" panose="02010600030101010101" pitchFamily="2" charset="-122"/>
            </a:endParaRPr>
          </a:p>
          <a:p>
            <a:pPr marL="457200" indent="-457200" algn="just">
              <a:spcBef>
                <a:spcPts val="600"/>
              </a:spcBef>
              <a:buFont typeface="Arial" panose="020B0604020202020204" pitchFamily="34" charset="0"/>
              <a:buChar char="•"/>
            </a:pPr>
            <a:r>
              <a:rPr lang="zh-CN" altLang="en-US" sz="3200" dirty="0" smtClean="0">
                <a:solidFill>
                  <a:srgbClr val="0000FF"/>
                </a:solidFill>
                <a:latin typeface="宋体" panose="02010600030101010101" pitchFamily="2" charset="-122"/>
              </a:rPr>
              <a:t>代</a:t>
            </a:r>
            <a:r>
              <a:rPr lang="zh-CN" altLang="en-US" sz="3200" dirty="0">
                <a:solidFill>
                  <a:srgbClr val="0000FF"/>
                </a:solidFill>
                <a:latin typeface="宋体" panose="02010600030101010101" pitchFamily="2" charset="-122"/>
              </a:rPr>
              <a:t>表正在调用该方法的当前对象</a:t>
            </a:r>
            <a:r>
              <a:rPr lang="zh-CN" altLang="en-US" sz="3200" b="0" dirty="0">
                <a:latin typeface="宋体" panose="02010600030101010101" pitchFamily="2" charset="-122"/>
              </a:rPr>
              <a:t>。</a:t>
            </a:r>
            <a:r>
              <a:rPr lang="zh-CN" altLang="en-US" sz="3200" dirty="0">
                <a:latin typeface="宋体" panose="02010600030101010101" pitchFamily="2" charset="-122"/>
              </a:rPr>
              <a:t> </a:t>
            </a:r>
            <a:endParaRPr lang="en-US" altLang="zh-CN" sz="3200" dirty="0">
              <a:latin typeface="宋体" panose="02010600030101010101" pitchFamily="2" charset="-122"/>
            </a:endParaRPr>
          </a:p>
        </p:txBody>
      </p:sp>
    </p:spTree>
    <p:extLst>
      <p:ext uri="{BB962C8B-B14F-4D97-AF65-F5344CB8AC3E}">
        <p14:creationId xmlns:p14="http://schemas.microsoft.com/office/powerpoint/2010/main" val="3191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F04BF0-82EE-4B9E-839A-F3B21494F7BD}" type="datetime1">
              <a:rPr lang="zh-CN" altLang="en-US"/>
              <a:pPr/>
              <a:t>2016/10/9</a:t>
            </a:fld>
            <a:endParaRPr lang="en-US" altLang="zh-CN"/>
          </a:p>
        </p:txBody>
      </p:sp>
      <p:sp>
        <p:nvSpPr>
          <p:cNvPr id="5" name="页脚占位符 4"/>
          <p:cNvSpPr>
            <a:spLocks noGrp="1"/>
          </p:cNvSpPr>
          <p:nvPr>
            <p:ph type="ftr" sz="quarter" idx="11"/>
          </p:nvPr>
        </p:nvSpPr>
        <p:spPr/>
        <p:txBody>
          <a:bodyPr/>
          <a:lstStyle/>
          <a:p>
            <a:r>
              <a:rPr lang="zh-CN" altLang="en-US"/>
              <a:t>第 </a:t>
            </a:r>
            <a:fld id="{F8C5DBB6-22D8-4753-83B2-42816346E966}" type="slidenum">
              <a:rPr lang="zh-CN" altLang="en-US"/>
              <a:pPr/>
              <a:t>41</a:t>
            </a:fld>
            <a:r>
              <a:rPr lang="zh-CN" altLang="en-US"/>
              <a:t>  页</a:t>
            </a:r>
            <a:endParaRPr lang="en-US" altLang="zh-CN"/>
          </a:p>
        </p:txBody>
      </p:sp>
      <p:sp>
        <p:nvSpPr>
          <p:cNvPr id="80898" name="Rectangle 2"/>
          <p:cNvSpPr>
            <a:spLocks noGrp="1" noChangeArrowheads="1"/>
          </p:cNvSpPr>
          <p:nvPr>
            <p:ph type="subTitle" idx="1"/>
          </p:nvPr>
        </p:nvSpPr>
        <p:spPr>
          <a:xfrm>
            <a:off x="228600" y="228600"/>
            <a:ext cx="6934200" cy="457200"/>
          </a:xfrm>
        </p:spPr>
        <p:txBody>
          <a:bodyPr>
            <a:normAutofit lnSpcReduction="10000"/>
          </a:bodyPr>
          <a:lstStyle/>
          <a:p>
            <a:pPr lvl="1" algn="l"/>
            <a:r>
              <a:rPr lang="zh-CN" altLang="en-US" sz="2800" b="1"/>
              <a:t>§4.9.2    </a:t>
            </a:r>
            <a:r>
              <a:rPr lang="zh-CN" altLang="en-US" sz="2800" b="1">
                <a:latin typeface="宋体" panose="02010600030101010101" pitchFamily="2" charset="-122"/>
              </a:rPr>
              <a:t>在实例方法中使用</a:t>
            </a:r>
            <a:r>
              <a:rPr lang="en-US" altLang="zh-CN" sz="2800" b="1"/>
              <a:t>this  </a:t>
            </a:r>
            <a:r>
              <a:rPr lang="zh-CN" altLang="en-US" sz="2800" b="1">
                <a:cs typeface="Times New Roman" panose="02020603050405020304" pitchFamily="18" charset="0"/>
              </a:rPr>
              <a:t> </a:t>
            </a:r>
          </a:p>
        </p:txBody>
      </p:sp>
      <p:sp>
        <p:nvSpPr>
          <p:cNvPr id="80899" name="Text Box 3"/>
          <p:cNvSpPr txBox="1">
            <a:spLocks noChangeArrowheads="1"/>
          </p:cNvSpPr>
          <p:nvPr/>
        </p:nvSpPr>
        <p:spPr bwMode="auto">
          <a:xfrm>
            <a:off x="190500" y="990600"/>
            <a:ext cx="8702675" cy="560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10000"/>
              </a:spcBef>
              <a:buFont typeface="Arial" panose="020B0604020202020204" pitchFamily="34" charset="0"/>
              <a:buChar char="•"/>
            </a:pPr>
            <a:r>
              <a:rPr lang="zh-CN" altLang="en-US" sz="2800" dirty="0" smtClean="0">
                <a:solidFill>
                  <a:schemeClr val="tx1"/>
                </a:solidFill>
              </a:rPr>
              <a:t> </a:t>
            </a:r>
            <a:r>
              <a:rPr lang="zh-CN" altLang="en-US" sz="2800" dirty="0" smtClean="0"/>
              <a:t>实例</a:t>
            </a:r>
            <a:r>
              <a:rPr lang="zh-CN" altLang="en-US" sz="2800" dirty="0"/>
              <a:t>方</a:t>
            </a:r>
            <a:r>
              <a:rPr lang="zh-CN" altLang="en-US" sz="2800" dirty="0" smtClean="0"/>
              <a:t>法的调用</a:t>
            </a:r>
            <a:endParaRPr lang="en-US" altLang="zh-CN" sz="2800" b="0" dirty="0" smtClean="0">
              <a:solidFill>
                <a:schemeClr val="tx1"/>
              </a:solidFill>
            </a:endParaRPr>
          </a:p>
          <a:p>
            <a:pPr marL="342900" indent="-342900" algn="just">
              <a:spcBef>
                <a:spcPct val="10000"/>
              </a:spcBef>
              <a:buFont typeface="Wingdings" pitchFamily="2" charset="2"/>
              <a:buChar char="Ø"/>
            </a:pPr>
            <a:r>
              <a:rPr lang="zh-CN" altLang="en-US" sz="2800" dirty="0" smtClean="0"/>
              <a:t>只</a:t>
            </a:r>
            <a:r>
              <a:rPr lang="zh-CN" altLang="en-US" sz="2800" dirty="0"/>
              <a:t>能通过对象来调用</a:t>
            </a:r>
            <a:r>
              <a:rPr lang="zh-CN" altLang="en-US" sz="2800" b="0" dirty="0" smtClean="0">
                <a:solidFill>
                  <a:schemeClr val="tx1"/>
                </a:solidFill>
              </a:rPr>
              <a:t>，</a:t>
            </a:r>
            <a:endParaRPr lang="en-US" altLang="zh-CN" sz="2800" b="0" dirty="0" smtClean="0">
              <a:solidFill>
                <a:schemeClr val="tx1"/>
              </a:solidFill>
            </a:endParaRPr>
          </a:p>
          <a:p>
            <a:pPr marL="342900" indent="-342900" algn="just">
              <a:spcBef>
                <a:spcPct val="10000"/>
              </a:spcBef>
              <a:buFont typeface="Wingdings" pitchFamily="2" charset="2"/>
              <a:buChar char="Ø"/>
            </a:pPr>
            <a:r>
              <a:rPr lang="zh-CN" altLang="en-US" sz="2800" b="0" dirty="0" smtClean="0">
                <a:solidFill>
                  <a:schemeClr val="tx1"/>
                </a:solidFill>
              </a:rPr>
              <a:t>不</a:t>
            </a:r>
            <a:r>
              <a:rPr lang="zh-CN" altLang="en-US" sz="2800" b="0" dirty="0">
                <a:solidFill>
                  <a:schemeClr val="tx1"/>
                </a:solidFill>
              </a:rPr>
              <a:t>能用类名来调用</a:t>
            </a:r>
            <a:r>
              <a:rPr lang="zh-CN" altLang="en-US" sz="2800" b="0" dirty="0" smtClean="0">
                <a:solidFill>
                  <a:schemeClr val="tx1"/>
                </a:solidFill>
              </a:rPr>
              <a:t>。</a:t>
            </a:r>
            <a:endParaRPr lang="en-US" altLang="zh-CN" sz="2800" b="0" dirty="0" smtClean="0">
              <a:solidFill>
                <a:schemeClr val="tx1"/>
              </a:solidFill>
            </a:endParaRPr>
          </a:p>
          <a:p>
            <a:pPr marL="342900" indent="-342900" algn="just">
              <a:spcBef>
                <a:spcPct val="10000"/>
              </a:spcBef>
              <a:buFont typeface="Arial" panose="020B0604020202020204" pitchFamily="34" charset="0"/>
              <a:buChar char="•"/>
            </a:pPr>
            <a:r>
              <a:rPr lang="zh-CN" altLang="en-US" sz="2800" b="0" dirty="0" smtClean="0">
                <a:solidFill>
                  <a:schemeClr val="tx1"/>
                </a:solidFill>
              </a:rPr>
              <a:t>当</a:t>
            </a:r>
            <a:r>
              <a:rPr lang="en-US" altLang="zh-CN" sz="2800" b="0" dirty="0">
                <a:solidFill>
                  <a:schemeClr val="tx1"/>
                </a:solidFill>
                <a:latin typeface="Times New Roman" panose="02020603050405020304" pitchFamily="18" charset="0"/>
                <a:cs typeface="Times New Roman" panose="02020603050405020304" pitchFamily="18" charset="0"/>
              </a:rPr>
              <a:t>this</a:t>
            </a:r>
            <a:r>
              <a:rPr lang="zh-CN" altLang="en-US" sz="2800" b="0" dirty="0">
                <a:solidFill>
                  <a:schemeClr val="tx1"/>
                </a:solidFill>
              </a:rPr>
              <a:t>关键字出现实例方法中时，</a:t>
            </a:r>
            <a:r>
              <a:rPr lang="zh-CN" altLang="en-US" sz="2800" b="0" dirty="0"/>
              <a:t>代表正在调用该方法的当前对象。</a:t>
            </a:r>
            <a:endParaRPr lang="zh-CN" altLang="en-US" sz="2800" b="0" dirty="0">
              <a:latin typeface="Times New Roman" panose="02020603050405020304" pitchFamily="18" charset="0"/>
              <a:cs typeface="Times New Roman" panose="02020603050405020304" pitchFamily="18" charset="0"/>
            </a:endParaRPr>
          </a:p>
          <a:p>
            <a:pPr marL="342900" indent="-342900" algn="just">
              <a:spcBef>
                <a:spcPct val="10000"/>
              </a:spcBef>
              <a:buFont typeface="Arial" panose="020B0604020202020204" pitchFamily="34" charset="0"/>
              <a:buChar char="•"/>
            </a:pPr>
            <a:r>
              <a:rPr lang="zh-CN" altLang="en-US" sz="2800" b="0" dirty="0" smtClean="0">
                <a:solidFill>
                  <a:schemeClr val="tx1"/>
                </a:solidFill>
              </a:rPr>
              <a:t>实例</a:t>
            </a:r>
            <a:r>
              <a:rPr lang="zh-CN" altLang="en-US" sz="2800" b="0" dirty="0">
                <a:solidFill>
                  <a:schemeClr val="tx1"/>
                </a:solidFill>
              </a:rPr>
              <a:t>方法可以操作类的成员变量</a:t>
            </a:r>
            <a:r>
              <a:rPr lang="zh-CN" altLang="en-US" sz="2800" b="0" dirty="0" smtClean="0">
                <a:solidFill>
                  <a:schemeClr val="tx1"/>
                </a:solidFill>
              </a:rPr>
              <a:t>，</a:t>
            </a:r>
            <a:endParaRPr lang="en-US" altLang="zh-CN" sz="2800" b="0" dirty="0" smtClean="0">
              <a:solidFill>
                <a:schemeClr val="tx1"/>
              </a:solidFill>
            </a:endParaRPr>
          </a:p>
          <a:p>
            <a:pPr marL="342900" indent="-342900" algn="just">
              <a:spcBef>
                <a:spcPct val="10000"/>
              </a:spcBef>
              <a:buFont typeface="Arial" panose="020B0604020202020204" pitchFamily="34" charset="0"/>
              <a:buChar char="•"/>
            </a:pPr>
            <a:r>
              <a:rPr lang="zh-CN" altLang="en-US" sz="2800" b="0" dirty="0" smtClean="0">
                <a:solidFill>
                  <a:schemeClr val="tx1"/>
                </a:solidFill>
              </a:rPr>
              <a:t>当</a:t>
            </a:r>
            <a:r>
              <a:rPr lang="zh-CN" altLang="en-US" sz="2800" b="0" dirty="0">
                <a:solidFill>
                  <a:schemeClr val="tx1"/>
                </a:solidFill>
              </a:rPr>
              <a:t>实例成员变量在实例方法中出现时，默认的格式是：</a:t>
            </a:r>
            <a:endParaRPr lang="zh-CN" altLang="en-US" sz="2800" b="0" dirty="0">
              <a:solidFill>
                <a:schemeClr val="tx1"/>
              </a:solidFill>
              <a:latin typeface="Times New Roman" panose="02020603050405020304" pitchFamily="18" charset="0"/>
              <a:cs typeface="Times New Roman" panose="02020603050405020304" pitchFamily="18" charset="0"/>
            </a:endParaRPr>
          </a:p>
          <a:p>
            <a:pPr marL="342900" indent="-342900" algn="just">
              <a:spcBef>
                <a:spcPct val="10000"/>
              </a:spcBef>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              this.</a:t>
            </a:r>
            <a:r>
              <a:rPr lang="zh-CN" altLang="en-US" sz="2800" dirty="0"/>
              <a:t>成员变量</a:t>
            </a:r>
            <a:r>
              <a:rPr lang="zh-CN" altLang="en-US" sz="2800" dirty="0">
                <a:latin typeface="Times New Roman" panose="02020603050405020304" pitchFamily="18" charset="0"/>
                <a:cs typeface="Times New Roman" panose="02020603050405020304" pitchFamily="18" charset="0"/>
              </a:rPr>
              <a:t>;</a:t>
            </a:r>
          </a:p>
          <a:p>
            <a:pPr marL="342900" indent="-342900" algn="just">
              <a:spcBef>
                <a:spcPct val="10000"/>
              </a:spcBef>
              <a:buFont typeface="Arial" panose="020B0604020202020204" pitchFamily="34" charset="0"/>
              <a:buChar char="•"/>
            </a:pPr>
            <a:r>
              <a:rPr lang="zh-CN" altLang="en-US" sz="2800" dirty="0">
                <a:solidFill>
                  <a:schemeClr val="tx1"/>
                </a:solidFill>
              </a:rPr>
              <a:t>   </a:t>
            </a:r>
            <a:r>
              <a:rPr lang="zh-CN" altLang="en-US" sz="2800" b="0" dirty="0">
                <a:solidFill>
                  <a:schemeClr val="tx1"/>
                </a:solidFill>
              </a:rPr>
              <a:t>当</a:t>
            </a:r>
            <a:r>
              <a:rPr lang="en-US" altLang="zh-CN" sz="2800" b="0" dirty="0">
                <a:solidFill>
                  <a:schemeClr val="tx1"/>
                </a:solidFill>
                <a:latin typeface="Times New Roman" panose="02020603050405020304" pitchFamily="18" charset="0"/>
                <a:cs typeface="Times New Roman" panose="02020603050405020304" pitchFamily="18" charset="0"/>
              </a:rPr>
              <a:t>static</a:t>
            </a:r>
            <a:r>
              <a:rPr lang="zh-CN" altLang="en-US" sz="2800" b="0" dirty="0">
                <a:solidFill>
                  <a:schemeClr val="tx1"/>
                </a:solidFill>
              </a:rPr>
              <a:t>成员变量在实例方法中出现时，默认的格式是：</a:t>
            </a:r>
            <a:endParaRPr lang="zh-CN" altLang="en-US" sz="2800" b="0" dirty="0">
              <a:solidFill>
                <a:schemeClr val="tx1"/>
              </a:solidFill>
              <a:latin typeface="Times New Roman" panose="02020603050405020304" pitchFamily="18" charset="0"/>
              <a:cs typeface="Times New Roman" panose="02020603050405020304" pitchFamily="18" charset="0"/>
            </a:endParaRPr>
          </a:p>
          <a:p>
            <a:pPr marL="342900" indent="-342900" algn="just">
              <a:spcBef>
                <a:spcPct val="10000"/>
              </a:spcBef>
              <a:buFont typeface="Arial" panose="020B0604020202020204" pitchFamily="34" charset="0"/>
              <a:buChar char="•"/>
            </a:pPr>
            <a:r>
              <a:rPr lang="zh-CN" altLang="en-US" sz="2800" dirty="0">
                <a:solidFill>
                  <a:schemeClr val="tx1"/>
                </a:solidFill>
                <a:cs typeface="Times New Roman" panose="02020603050405020304" pitchFamily="18" charset="0"/>
              </a:rPr>
              <a:t>       </a:t>
            </a:r>
            <a:r>
              <a:rPr lang="zh-CN" altLang="en-US" sz="2800" dirty="0" smtClean="0">
                <a:solidFill>
                  <a:schemeClr val="tx1"/>
                </a:solidFill>
                <a:cs typeface="Times New Roman" panose="02020603050405020304" pitchFamily="18" charset="0"/>
              </a:rPr>
              <a:t>       </a:t>
            </a:r>
            <a:r>
              <a:rPr lang="zh-CN" altLang="en-US" sz="2800" dirty="0" smtClean="0">
                <a:cs typeface="Times New Roman" panose="02020603050405020304" pitchFamily="18" charset="0"/>
              </a:rPr>
              <a:t>类</a:t>
            </a:r>
            <a:r>
              <a:rPr lang="zh-CN" altLang="en-US" sz="2800" dirty="0">
                <a:cs typeface="Times New Roman" panose="02020603050405020304" pitchFamily="18" charset="0"/>
              </a:rPr>
              <a:t>名.成员变量;</a:t>
            </a:r>
            <a:r>
              <a:rPr lang="zh-CN" altLang="en-US" sz="2800" dirty="0">
                <a:solidFill>
                  <a:schemeClr val="tx1"/>
                </a:solidFill>
              </a:rPr>
              <a:t> </a:t>
            </a:r>
          </a:p>
        </p:txBody>
      </p:sp>
    </p:spTree>
    <p:extLst>
      <p:ext uri="{BB962C8B-B14F-4D97-AF65-F5344CB8AC3E}">
        <p14:creationId xmlns:p14="http://schemas.microsoft.com/office/powerpoint/2010/main" val="3520810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subTitle" idx="1"/>
          </p:nvPr>
        </p:nvSpPr>
        <p:spPr>
          <a:xfrm>
            <a:off x="628650" y="326827"/>
            <a:ext cx="6800850" cy="721388"/>
          </a:xfrm>
        </p:spPr>
        <p:txBody>
          <a:bodyPr>
            <a:noAutofit/>
          </a:bodyPr>
          <a:lstStyle/>
          <a:p>
            <a:pPr lvl="1" algn="l"/>
            <a:r>
              <a:rPr lang="zh-CN" altLang="en-US" sz="3200" b="1" dirty="0"/>
              <a:t>§4.5.3    引用类型参数的传值</a:t>
            </a:r>
            <a:r>
              <a:rPr lang="zh-CN" altLang="en-US" sz="3200" b="1" dirty="0">
                <a:latin typeface="宋体" panose="02010600030101010101" pitchFamily="2" charset="-122"/>
              </a:rPr>
              <a:t> </a:t>
            </a:r>
          </a:p>
        </p:txBody>
      </p:sp>
      <p:sp>
        <p:nvSpPr>
          <p:cNvPr id="5"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6" name="页脚占位符 4"/>
          <p:cNvSpPr>
            <a:spLocks noGrp="1"/>
          </p:cNvSpPr>
          <p:nvPr>
            <p:ph type="ftr" sz="quarter" idx="11"/>
          </p:nvPr>
        </p:nvSpPr>
        <p:spPr/>
        <p:txBody>
          <a:bodyPr/>
          <a:lstStyle/>
          <a:p>
            <a:r>
              <a:rPr lang="zh-CN" altLang="en-US">
                <a:solidFill>
                  <a:srgbClr val="000000"/>
                </a:solidFill>
              </a:rPr>
              <a:t>第 </a:t>
            </a:r>
            <a:fld id="{B1F046E2-AA41-46C7-BE54-6100F8C35CFA}" type="slidenum">
              <a:rPr lang="zh-CN" altLang="en-US">
                <a:solidFill>
                  <a:srgbClr val="000000"/>
                </a:solidFill>
              </a:rPr>
              <a:pPr/>
              <a:t>5</a:t>
            </a:fld>
            <a:r>
              <a:rPr lang="zh-CN" altLang="en-US">
                <a:solidFill>
                  <a:srgbClr val="000000"/>
                </a:solidFill>
              </a:rPr>
              <a:t>  页</a:t>
            </a:r>
            <a:endParaRPr lang="en-US" altLang="zh-CN">
              <a:solidFill>
                <a:srgbClr val="000000"/>
              </a:solidFill>
            </a:endParaRPr>
          </a:p>
        </p:txBody>
      </p:sp>
      <p:sp>
        <p:nvSpPr>
          <p:cNvPr id="68611" name="Text Box 3"/>
          <p:cNvSpPr txBox="1">
            <a:spLocks noChangeArrowheads="1"/>
          </p:cNvSpPr>
          <p:nvPr/>
        </p:nvSpPr>
        <p:spPr bwMode="auto">
          <a:xfrm>
            <a:off x="1279922" y="1475185"/>
            <a:ext cx="6572250" cy="379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fontAlgn="base">
              <a:spcBef>
                <a:spcPct val="10000"/>
              </a:spcBef>
              <a:spcAft>
                <a:spcPct val="0"/>
              </a:spcAft>
              <a:buFont typeface="Arial" panose="020B0604020202020204" pitchFamily="34" charset="0"/>
              <a:buChar char="•"/>
            </a:pPr>
            <a:r>
              <a:rPr kumimoji="1" lang="zh-CN" altLang="en-US" sz="2800" b="1" dirty="0" smtClean="0">
                <a:solidFill>
                  <a:srgbClr val="000000"/>
                </a:solidFill>
                <a:latin typeface="宋体" panose="02010600030101010101" pitchFamily="2" charset="-122"/>
              </a:rPr>
              <a:t>引用型数据包括？</a:t>
            </a:r>
            <a:endParaRPr kumimoji="1" lang="en-US" altLang="zh-CN" sz="2800" b="1" dirty="0" smtClean="0">
              <a:solidFill>
                <a:srgbClr val="000000"/>
              </a:solidFill>
              <a:latin typeface="宋体" panose="02010600030101010101" pitchFamily="2" charset="-122"/>
            </a:endParaRPr>
          </a:p>
          <a:p>
            <a:pPr marL="342900" indent="-342900" algn="just" fontAlgn="base">
              <a:spcBef>
                <a:spcPct val="10000"/>
              </a:spcBef>
              <a:spcAft>
                <a:spcPct val="0"/>
              </a:spcAft>
              <a:buFont typeface="Wingdings" pitchFamily="2" charset="2"/>
              <a:buChar char="Ø"/>
            </a:pPr>
            <a:r>
              <a:rPr kumimoji="1" lang="zh-CN" altLang="en-US" sz="2800" b="1" dirty="0" smtClean="0">
                <a:solidFill>
                  <a:srgbClr val="000000"/>
                </a:solidFill>
                <a:latin typeface="宋体" panose="02010600030101010101" pitchFamily="2" charset="-122"/>
              </a:rPr>
              <a:t>数组</a:t>
            </a:r>
            <a:endParaRPr kumimoji="1" lang="en-US" altLang="zh-CN" sz="2800" b="1" dirty="0" smtClean="0">
              <a:solidFill>
                <a:srgbClr val="000000"/>
              </a:solidFill>
              <a:latin typeface="宋体" panose="02010600030101010101" pitchFamily="2" charset="-122"/>
            </a:endParaRPr>
          </a:p>
          <a:p>
            <a:pPr marL="342900" indent="-342900" algn="just" fontAlgn="base">
              <a:spcBef>
                <a:spcPct val="10000"/>
              </a:spcBef>
              <a:spcAft>
                <a:spcPct val="0"/>
              </a:spcAft>
              <a:buFont typeface="Wingdings" pitchFamily="2" charset="2"/>
              <a:buChar char="Ø"/>
            </a:pPr>
            <a:r>
              <a:rPr kumimoji="1" lang="zh-CN" altLang="en-US" sz="2800" b="1" dirty="0" smtClean="0">
                <a:solidFill>
                  <a:srgbClr val="000000"/>
                </a:solidFill>
                <a:latin typeface="宋体" panose="02010600030101010101" pitchFamily="2" charset="-122"/>
              </a:rPr>
              <a:t>对象</a:t>
            </a:r>
            <a:endParaRPr kumimoji="1" lang="en-US" altLang="zh-CN" sz="2800" b="1" dirty="0" smtClean="0">
              <a:solidFill>
                <a:srgbClr val="000000"/>
              </a:solidFill>
              <a:latin typeface="宋体" panose="02010600030101010101" pitchFamily="2" charset="-122"/>
            </a:endParaRPr>
          </a:p>
          <a:p>
            <a:pPr marL="342900" indent="-342900" algn="just" fontAlgn="base">
              <a:spcBef>
                <a:spcPct val="10000"/>
              </a:spcBef>
              <a:spcAft>
                <a:spcPct val="0"/>
              </a:spcAft>
              <a:buFont typeface="Wingdings" pitchFamily="2" charset="2"/>
              <a:buChar char="Ø"/>
            </a:pPr>
            <a:r>
              <a:rPr kumimoji="1" lang="zh-CN" altLang="en-US" sz="2800" b="1" dirty="0">
                <a:solidFill>
                  <a:srgbClr val="000000"/>
                </a:solidFill>
                <a:latin typeface="宋体" panose="02010600030101010101" pitchFamily="2" charset="-122"/>
              </a:rPr>
              <a:t>接口</a:t>
            </a:r>
            <a:r>
              <a:rPr kumimoji="1" lang="zh-CN" altLang="en-US" sz="2800" b="1" dirty="0" smtClean="0">
                <a:solidFill>
                  <a:srgbClr val="000000"/>
                </a:solidFill>
                <a:latin typeface="宋体" panose="02010600030101010101" pitchFamily="2" charset="-122"/>
              </a:rPr>
              <a:t>   </a:t>
            </a:r>
            <a:endParaRPr kumimoji="1" lang="en-US" altLang="zh-CN" sz="2800" b="1" dirty="0">
              <a:solidFill>
                <a:srgbClr val="000000"/>
              </a:solidFill>
              <a:latin typeface="宋体" panose="02010600030101010101" pitchFamily="2" charset="-122"/>
            </a:endParaRPr>
          </a:p>
          <a:p>
            <a:pPr marL="342900" indent="-342900" algn="just" fontAlgn="base">
              <a:spcBef>
                <a:spcPct val="10000"/>
              </a:spcBef>
              <a:spcAft>
                <a:spcPct val="0"/>
              </a:spcAft>
              <a:buFont typeface="Arial" panose="020B0604020202020204" pitchFamily="34" charset="0"/>
              <a:buChar char="•"/>
            </a:pPr>
            <a:r>
              <a:rPr kumimoji="1" lang="zh-CN" altLang="en-US" sz="2800" b="1" dirty="0" smtClean="0">
                <a:solidFill>
                  <a:srgbClr val="000000"/>
                </a:solidFill>
                <a:latin typeface="宋体" panose="02010600030101010101" pitchFamily="2" charset="-122"/>
              </a:rPr>
              <a:t>当</a:t>
            </a:r>
            <a:r>
              <a:rPr kumimoji="1" lang="zh-CN" altLang="en-US" sz="2800" b="1" dirty="0">
                <a:solidFill>
                  <a:srgbClr val="000000"/>
                </a:solidFill>
                <a:latin typeface="宋体" panose="02010600030101010101" pitchFamily="2" charset="-122"/>
              </a:rPr>
              <a:t>参数是引用类型</a:t>
            </a:r>
            <a:r>
              <a:rPr kumimoji="1" lang="zh-CN" altLang="en-US" sz="2800" b="1" dirty="0" smtClean="0">
                <a:solidFill>
                  <a:srgbClr val="000000"/>
                </a:solidFill>
                <a:latin typeface="宋体" panose="02010600030101010101" pitchFamily="2" charset="-122"/>
              </a:rPr>
              <a:t>时</a:t>
            </a:r>
            <a:r>
              <a:rPr kumimoji="1" lang="en-US" altLang="zh-CN" sz="2800" b="1" dirty="0" smtClean="0">
                <a:solidFill>
                  <a:srgbClr val="000000"/>
                </a:solidFill>
                <a:latin typeface="宋体" panose="02010600030101010101" pitchFamily="2" charset="-122"/>
              </a:rPr>
              <a:t>:</a:t>
            </a:r>
          </a:p>
          <a:p>
            <a:pPr marL="342900" indent="-342900" algn="just" fontAlgn="base">
              <a:spcBef>
                <a:spcPct val="10000"/>
              </a:spcBef>
              <a:spcAft>
                <a:spcPct val="0"/>
              </a:spcAft>
              <a:buFont typeface="Wingdings" pitchFamily="2" charset="2"/>
              <a:buChar char="Ø"/>
            </a:pPr>
            <a:r>
              <a:rPr kumimoji="1" lang="zh-CN" altLang="en-US" sz="2800" b="1" dirty="0" smtClean="0">
                <a:solidFill>
                  <a:srgbClr val="000000"/>
                </a:solidFill>
              </a:rPr>
              <a:t>“</a:t>
            </a:r>
            <a:r>
              <a:rPr kumimoji="1" lang="zh-CN" altLang="en-US" sz="2800" b="1" dirty="0">
                <a:solidFill>
                  <a:srgbClr val="000000"/>
                </a:solidFill>
                <a:latin typeface="宋体" panose="02010600030101010101" pitchFamily="2" charset="-122"/>
              </a:rPr>
              <a:t>传值</a:t>
            </a:r>
            <a:r>
              <a:rPr kumimoji="1" lang="zh-CN" altLang="en-US" sz="2800" b="1" dirty="0">
                <a:solidFill>
                  <a:srgbClr val="000000"/>
                </a:solidFill>
              </a:rPr>
              <a:t>”</a:t>
            </a:r>
            <a:r>
              <a:rPr kumimoji="1" lang="zh-CN" altLang="en-US" sz="2800" b="1" dirty="0">
                <a:solidFill>
                  <a:srgbClr val="000000"/>
                </a:solidFill>
                <a:latin typeface="宋体" panose="02010600030101010101" pitchFamily="2" charset="-122"/>
              </a:rPr>
              <a:t>传递的是变量中存放的</a:t>
            </a:r>
            <a:r>
              <a:rPr kumimoji="1" lang="zh-CN" altLang="en-US" sz="2800" b="1" dirty="0">
                <a:solidFill>
                  <a:srgbClr val="000000"/>
                </a:solidFill>
              </a:rPr>
              <a:t>“</a:t>
            </a:r>
            <a:r>
              <a:rPr kumimoji="1" lang="zh-CN" altLang="en-US" sz="2800" b="1" dirty="0">
                <a:solidFill>
                  <a:srgbClr val="000000"/>
                </a:solidFill>
                <a:latin typeface="宋体" panose="02010600030101010101" pitchFamily="2" charset="-122"/>
              </a:rPr>
              <a:t>引用</a:t>
            </a:r>
            <a:r>
              <a:rPr kumimoji="1" lang="zh-CN" altLang="en-US" sz="2800" b="1" dirty="0">
                <a:solidFill>
                  <a:srgbClr val="000000"/>
                </a:solidFill>
              </a:rPr>
              <a:t>”</a:t>
            </a:r>
            <a:r>
              <a:rPr kumimoji="1" lang="zh-CN" altLang="en-US" sz="2800" b="1" dirty="0">
                <a:solidFill>
                  <a:srgbClr val="000000"/>
                </a:solidFill>
                <a:latin typeface="宋体" panose="02010600030101010101" pitchFamily="2" charset="-122"/>
              </a:rPr>
              <a:t>，而不是变量所引用的实体</a:t>
            </a:r>
            <a:r>
              <a:rPr kumimoji="1" lang="zh-CN" altLang="en-US" sz="2800" b="1" dirty="0" smtClean="0">
                <a:solidFill>
                  <a:srgbClr val="000000"/>
                </a:solidFill>
                <a:latin typeface="宋体" panose="02010600030101010101" pitchFamily="2" charset="-122"/>
              </a:rPr>
              <a:t>。</a:t>
            </a:r>
            <a:endParaRPr kumimoji="1" lang="en-US" altLang="zh-CN" sz="2800" b="1" dirty="0" smtClean="0">
              <a:solidFill>
                <a:srgbClr val="000000"/>
              </a:solidFill>
              <a:latin typeface="宋体" panose="02010600030101010101" pitchFamily="2" charset="-122"/>
            </a:endParaRPr>
          </a:p>
          <a:p>
            <a:pPr marL="342900" indent="-342900" algn="just" fontAlgn="base">
              <a:spcBef>
                <a:spcPct val="10000"/>
              </a:spcBef>
              <a:spcAft>
                <a:spcPct val="0"/>
              </a:spcAft>
              <a:buFont typeface="Wingdings" pitchFamily="2" charset="2"/>
              <a:buChar char="Ø"/>
            </a:pPr>
            <a:r>
              <a:rPr kumimoji="1" lang="zh-CN" altLang="en-US" sz="2800" b="1" dirty="0" smtClean="0">
                <a:solidFill>
                  <a:srgbClr val="000000"/>
                </a:solidFill>
                <a:latin typeface="宋体" panose="02010600030101010101" pitchFamily="2" charset="-122"/>
              </a:rPr>
              <a:t>如</a:t>
            </a:r>
            <a:r>
              <a:rPr kumimoji="1" lang="zh-CN" altLang="en-US" sz="2800" b="1" dirty="0">
                <a:solidFill>
                  <a:srgbClr val="000000"/>
                </a:solidFill>
                <a:latin typeface="宋体" panose="02010600030101010101" pitchFamily="2" charset="-122"/>
              </a:rPr>
              <a:t>图4.13所示 </a:t>
            </a:r>
            <a:r>
              <a:rPr kumimoji="1" lang="zh-CN" altLang="en-US" sz="2800" b="1" dirty="0" smtClean="0">
                <a:solidFill>
                  <a:srgbClr val="FF0000"/>
                </a:solidFill>
                <a:latin typeface="宋体" panose="02010600030101010101" pitchFamily="2" charset="-122"/>
              </a:rPr>
              <a:t>    </a:t>
            </a:r>
            <a:endParaRPr kumimoji="1" lang="zh-CN" altLang="en-US" sz="2800" b="1" dirty="0">
              <a:solidFill>
                <a:srgbClr val="FF0000"/>
              </a:solidFill>
              <a:latin typeface="宋体" panose="02010600030101010101" pitchFamily="2" charset="-122"/>
            </a:endParaRPr>
          </a:p>
        </p:txBody>
      </p:sp>
    </p:spTree>
    <p:extLst>
      <p:ext uri="{BB962C8B-B14F-4D97-AF65-F5344CB8AC3E}">
        <p14:creationId xmlns:p14="http://schemas.microsoft.com/office/powerpoint/2010/main" val="17419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2516106837"/>
              </p:ext>
            </p:extLst>
          </p:nvPr>
        </p:nvGraphicFramePr>
        <p:xfrm>
          <a:off x="751314" y="79751"/>
          <a:ext cx="7389052" cy="3021979"/>
        </p:xfrm>
        <a:graphic>
          <a:graphicData uri="http://schemas.openxmlformats.org/presentationml/2006/ole">
            <mc:AlternateContent xmlns:mc="http://schemas.openxmlformats.org/markup-compatibility/2006">
              <mc:Choice xmlns:v="urn:schemas-microsoft-com:vml" Requires="v">
                <p:oleObj spid="_x0000_s11288" name="位图图像" r:id="rId3" imgW="3982006" imgH="1628571" progId="PBrush">
                  <p:embed/>
                </p:oleObj>
              </mc:Choice>
              <mc:Fallback>
                <p:oleObj name="位图图像" r:id="rId3" imgW="3982006" imgH="1628571" progId="PBrush">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14" y="79751"/>
                        <a:ext cx="7389052" cy="3021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747132" y="3055436"/>
            <a:ext cx="7527073"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两个相同类型的引用型变量，如果具有相同的引用，是否具有同样的实体？</a:t>
            </a:r>
            <a:endParaRPr lang="en-US" altLang="zh-CN" sz="2400" dirty="0" smtClean="0"/>
          </a:p>
          <a:p>
            <a:pPr marL="342900" indent="-342900">
              <a:buFont typeface="Arial" panose="020B0604020202020204" pitchFamily="34" charset="0"/>
              <a:buChar char="•"/>
            </a:pPr>
            <a:r>
              <a:rPr lang="zh-CN" altLang="en-US" sz="2400" dirty="0" smtClean="0"/>
              <a:t>如果改变参数变量所引用的实体，原变量的实体变不变？</a:t>
            </a:r>
            <a:endParaRPr lang="en-US" altLang="zh-CN" sz="2400" dirty="0" smtClean="0"/>
          </a:p>
          <a:p>
            <a:pPr marL="342900" indent="-342900">
              <a:buFont typeface="Arial" panose="020B0604020202020204" pitchFamily="34" charset="0"/>
              <a:buChar char="•"/>
            </a:pPr>
            <a:r>
              <a:rPr lang="zh-CN" altLang="en-US" sz="2400" dirty="0" smtClean="0"/>
              <a:t>如果改变参数中存放的引用，向其传值的变量中存放的引用变不变？</a:t>
            </a:r>
            <a:endParaRPr lang="en-US" altLang="zh-CN" sz="2400" dirty="0" smtClean="0"/>
          </a:p>
          <a:p>
            <a:pPr marL="342900" indent="-342900">
              <a:buFont typeface="Arial" panose="020B0604020202020204" pitchFamily="34" charset="0"/>
              <a:buChar char="•"/>
            </a:pPr>
            <a:r>
              <a:rPr lang="zh-CN" altLang="en-US" sz="2400" dirty="0" smtClean="0"/>
              <a:t>改变原变量中存放的引用，参数中存放的引用变不变？</a:t>
            </a:r>
            <a:endParaRPr lang="zh-CN" altLang="en-US" sz="2400" dirty="0"/>
          </a:p>
        </p:txBody>
      </p:sp>
    </p:spTree>
    <p:extLst>
      <p:ext uri="{BB962C8B-B14F-4D97-AF65-F5344CB8AC3E}">
        <p14:creationId xmlns:p14="http://schemas.microsoft.com/office/powerpoint/2010/main" val="383620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639" y="366199"/>
            <a:ext cx="3980985" cy="1938992"/>
          </a:xfrm>
          <a:prstGeom prst="rect">
            <a:avLst/>
          </a:prstGeom>
        </p:spPr>
        <p:txBody>
          <a:bodyPr wrap="square">
            <a:spAutoFit/>
          </a:bodyPr>
          <a:lstStyle/>
          <a:p>
            <a:r>
              <a:rPr lang="en-US" altLang="zh-CN" sz="2000" dirty="0" smtClean="0">
                <a:latin typeface="Times New Roman" panose="02020603050405020304" pitchFamily="18" charset="0"/>
                <a:cs typeface="Times New Roman" panose="02020603050405020304" pitchFamily="18" charset="0"/>
              </a:rPr>
              <a:t>public class Radio {</a:t>
            </a:r>
          </a:p>
          <a:p>
            <a:r>
              <a:rPr lang="en-US" altLang="zh-CN" sz="2000" dirty="0" smtClean="0">
                <a:latin typeface="Times New Roman" panose="02020603050405020304" pitchFamily="18" charset="0"/>
                <a:cs typeface="Times New Roman" panose="02020603050405020304" pitchFamily="18" charset="0"/>
              </a:rPr>
              <a:t>    void </a:t>
            </a:r>
            <a:r>
              <a:rPr lang="en-US" altLang="zh-CN" sz="2000" dirty="0" err="1" smtClean="0">
                <a:latin typeface="Times New Roman" panose="02020603050405020304" pitchFamily="18" charset="0"/>
                <a:cs typeface="Times New Roman" panose="02020603050405020304" pitchFamily="18" charset="0"/>
              </a:rPr>
              <a:t>openRadio</a:t>
            </a:r>
            <a:r>
              <a:rPr lang="en-US" altLang="zh-CN" sz="2000" dirty="0" smtClean="0">
                <a:latin typeface="Times New Roman" panose="02020603050405020304" pitchFamily="18" charset="0"/>
                <a:cs typeface="Times New Roman" panose="02020603050405020304" pitchFamily="18" charset="0"/>
              </a:rPr>
              <a:t>(Battery battery){</a:t>
            </a:r>
          </a:p>
          <a:p>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battery.electricityAmount</a:t>
            </a:r>
            <a:r>
              <a:rPr lang="en-US" altLang="zh-CN" sz="2000" dirty="0" smtClean="0">
                <a:latin typeface="Times New Roman" panose="02020603050405020304" pitchFamily="18" charset="0"/>
                <a:cs typeface="Times New Roman" panose="02020603050405020304" pitchFamily="18" charset="0"/>
              </a:rPr>
              <a:t> = </a:t>
            </a:r>
            <a:r>
              <a:rPr lang="en-US" altLang="zh-CN" sz="2000" dirty="0" err="1" smtClean="0">
                <a:latin typeface="Times New Roman" panose="02020603050405020304" pitchFamily="18" charset="0"/>
                <a:cs typeface="Times New Roman" panose="02020603050405020304" pitchFamily="18" charset="0"/>
              </a:rPr>
              <a:t>battery.electricityAmount</a:t>
            </a:r>
            <a:r>
              <a:rPr lang="en-US" altLang="zh-CN" sz="2000" dirty="0" smtClean="0">
                <a:latin typeface="Times New Roman" panose="02020603050405020304" pitchFamily="18" charset="0"/>
                <a:cs typeface="Times New Roman" panose="02020603050405020304" pitchFamily="18" charset="0"/>
              </a:rPr>
              <a:t> - 10;</a:t>
            </a:r>
          </a:p>
          <a:p>
            <a:r>
              <a:rPr lang="en-US" altLang="zh-CN" sz="2000" dirty="0" smtClean="0">
                <a:latin typeface="Times New Roman" panose="02020603050405020304" pitchFamily="18" charset="0"/>
                <a:cs typeface="Times New Roman" panose="02020603050405020304" pitchFamily="18" charset="0"/>
              </a:rPr>
              <a:t>    }</a:t>
            </a:r>
          </a:p>
          <a:p>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5" name="矩形 4"/>
          <p:cNvSpPr/>
          <p:nvPr/>
        </p:nvSpPr>
        <p:spPr>
          <a:xfrm>
            <a:off x="468351" y="366199"/>
            <a:ext cx="3724507" cy="1938992"/>
          </a:xfrm>
          <a:prstGeom prst="rect">
            <a:avLst/>
          </a:prstGeom>
        </p:spPr>
        <p:txBody>
          <a:bodyPr wrap="square">
            <a:spAutoFit/>
          </a:bodyPr>
          <a:lstStyle/>
          <a:p>
            <a:r>
              <a:rPr lang="zh-CN" altLang="en-US" sz="2000" dirty="0" smtClean="0">
                <a:latin typeface="Times New Roman" panose="02020603050405020304" pitchFamily="18" charset="0"/>
                <a:cs typeface="Times New Roman" panose="02020603050405020304" pitchFamily="18" charset="0"/>
              </a:rPr>
              <a:t>public class Battery {</a:t>
            </a:r>
          </a:p>
          <a:p>
            <a:r>
              <a:rPr lang="zh-CN" altLang="en-US" sz="2000" dirty="0" smtClean="0">
                <a:latin typeface="Times New Roman" panose="02020603050405020304" pitchFamily="18" charset="0"/>
                <a:cs typeface="Times New Roman" panose="02020603050405020304" pitchFamily="18" charset="0"/>
              </a:rPr>
              <a:t>    int electricityAmount;</a:t>
            </a:r>
          </a:p>
          <a:p>
            <a:r>
              <a:rPr lang="zh-CN" altLang="en-US" sz="2000" dirty="0" smtClean="0">
                <a:latin typeface="Times New Roman" panose="02020603050405020304" pitchFamily="18" charset="0"/>
                <a:cs typeface="Times New Roman" panose="02020603050405020304" pitchFamily="18" charset="0"/>
              </a:rPr>
              <a:t>    Battery(int amount){</a:t>
            </a:r>
          </a:p>
          <a:p>
            <a:r>
              <a:rPr lang="zh-CN" altLang="en-US" sz="2000" dirty="0" smtClean="0">
                <a:latin typeface="Times New Roman" panose="02020603050405020304" pitchFamily="18" charset="0"/>
                <a:cs typeface="Times New Roman" panose="02020603050405020304" pitchFamily="18" charset="0"/>
              </a:rPr>
              <a:t>        electricityAmount = amount;</a:t>
            </a:r>
          </a:p>
          <a:p>
            <a:r>
              <a:rPr lang="zh-CN" altLang="en-US" sz="2000" dirty="0" smtClean="0">
                <a:latin typeface="Times New Roman" panose="02020603050405020304" pitchFamily="18" charset="0"/>
                <a:cs typeface="Times New Roman" panose="02020603050405020304" pitchFamily="18" charset="0"/>
              </a:rPr>
              <a:t>    }</a:t>
            </a:r>
          </a:p>
          <a:p>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6" name="矩形 5"/>
          <p:cNvSpPr/>
          <p:nvPr/>
        </p:nvSpPr>
        <p:spPr>
          <a:xfrm>
            <a:off x="535258" y="2304147"/>
            <a:ext cx="8040029" cy="3477875"/>
          </a:xfrm>
          <a:prstGeom prst="rect">
            <a:avLst/>
          </a:prstGeom>
        </p:spPr>
        <p:txBody>
          <a:bodyPr wrap="square">
            <a:spAutoFit/>
          </a:bodyPr>
          <a:lstStyle/>
          <a:p>
            <a:r>
              <a:rPr lang="zh-CN" altLang="en-US" sz="2000" dirty="0" smtClean="0">
                <a:latin typeface="Times New Roman" panose="02020603050405020304" pitchFamily="18" charset="0"/>
                <a:cs typeface="Times New Roman" panose="02020603050405020304" pitchFamily="18" charset="0"/>
              </a:rPr>
              <a:t>public class Example4_7 {</a:t>
            </a:r>
          </a:p>
          <a:p>
            <a:r>
              <a:rPr lang="zh-CN" altLang="en-US" sz="2000" dirty="0" smtClean="0">
                <a:latin typeface="Times New Roman" panose="02020603050405020304" pitchFamily="18" charset="0"/>
                <a:cs typeface="Times New Roman" panose="02020603050405020304" pitchFamily="18" charset="0"/>
              </a:rPr>
              <a:t>   public static void main(String args[]) {</a:t>
            </a:r>
          </a:p>
          <a:p>
            <a:r>
              <a:rPr lang="zh-CN" altLang="en-US" sz="2000" dirty="0" smtClean="0">
                <a:latin typeface="Times New Roman" panose="02020603050405020304" pitchFamily="18" charset="0"/>
                <a:cs typeface="Times New Roman" panose="02020603050405020304" pitchFamily="18" charset="0"/>
              </a:rPr>
              <a:t>      Battery nanfu = new Battery(100);</a:t>
            </a:r>
          </a:p>
          <a:p>
            <a:r>
              <a:rPr lang="zh-CN" altLang="en-US" sz="2000" dirty="0" smtClean="0">
                <a:latin typeface="Times New Roman" panose="02020603050405020304" pitchFamily="18" charset="0"/>
                <a:cs typeface="Times New Roman" panose="02020603050405020304" pitchFamily="18" charset="0"/>
              </a:rPr>
              <a:t>      System.out.println("南孚电池的储电量是:"+nanfu.electricityAmount);</a:t>
            </a:r>
          </a:p>
          <a:p>
            <a:r>
              <a:rPr lang="zh-CN" altLang="en-US" sz="2000" dirty="0" smtClean="0">
                <a:latin typeface="Times New Roman" panose="02020603050405020304" pitchFamily="18" charset="0"/>
                <a:cs typeface="Times New Roman" panose="02020603050405020304" pitchFamily="18" charset="0"/>
              </a:rPr>
              <a:t>      Radio radio = new Radio();</a:t>
            </a:r>
          </a:p>
          <a:p>
            <a:r>
              <a:rPr lang="zh-CN" altLang="en-US" sz="2000" dirty="0" smtClean="0">
                <a:latin typeface="Times New Roman" panose="02020603050405020304" pitchFamily="18" charset="0"/>
                <a:cs typeface="Times New Roman" panose="02020603050405020304" pitchFamily="18" charset="0"/>
              </a:rPr>
              <a:t>      System.out.println("收音机开始使用南孚电池");</a:t>
            </a:r>
          </a:p>
          <a:p>
            <a:r>
              <a:rPr lang="zh-CN" altLang="en-US" sz="2000" dirty="0" smtClean="0">
                <a:latin typeface="Times New Roman" panose="02020603050405020304" pitchFamily="18" charset="0"/>
                <a:cs typeface="Times New Roman" panose="02020603050405020304" pitchFamily="18" charset="0"/>
              </a:rPr>
              <a:t>      radio.openRadio(nanfu);</a:t>
            </a:r>
          </a:p>
          <a:p>
            <a:r>
              <a:rPr lang="zh-CN" altLang="en-US" sz="2000" dirty="0" smtClean="0">
                <a:latin typeface="Times New Roman" panose="02020603050405020304" pitchFamily="18" charset="0"/>
                <a:cs typeface="Times New Roman" panose="02020603050405020304" pitchFamily="18" charset="0"/>
              </a:rPr>
              <a:t>      System.out.println("目前南孚电池的储电量是:"+nanfu.electricityAmount);</a:t>
            </a:r>
          </a:p>
          <a:p>
            <a:r>
              <a:rPr lang="zh-CN" altLang="en-US" sz="2000" dirty="0" smtClean="0">
                <a:latin typeface="Times New Roman" panose="02020603050405020304" pitchFamily="18" charset="0"/>
                <a:cs typeface="Times New Roman" panose="02020603050405020304" pitchFamily="18" charset="0"/>
              </a:rPr>
              <a:t>   }</a:t>
            </a:r>
          </a:p>
          <a:p>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2" name="矩形 1"/>
          <p:cNvSpPr/>
          <p:nvPr/>
        </p:nvSpPr>
        <p:spPr>
          <a:xfrm>
            <a:off x="468351" y="125778"/>
            <a:ext cx="766557" cy="369332"/>
          </a:xfrm>
          <a:prstGeom prst="rect">
            <a:avLst/>
          </a:prstGeom>
        </p:spPr>
        <p:txBody>
          <a:bodyPr wrap="none">
            <a:spAutoFit/>
          </a:bodyPr>
          <a:lstStyle/>
          <a:p>
            <a:r>
              <a:rPr kumimoji="1" lang="zh-CN" altLang="en-US" b="1" dirty="0">
                <a:solidFill>
                  <a:srgbClr val="000000"/>
                </a:solidFill>
                <a:latin typeface="宋体" panose="02010600030101010101" pitchFamily="2" charset="-122"/>
                <a:hlinkClick r:id="rId2"/>
              </a:rPr>
              <a:t>例子7</a:t>
            </a:r>
            <a:endParaRPr lang="zh-CN" altLang="en-US" dirty="0"/>
          </a:p>
        </p:txBody>
      </p:sp>
      <p:sp>
        <p:nvSpPr>
          <p:cNvPr id="7" name="矩形 6"/>
          <p:cNvSpPr/>
          <p:nvPr/>
        </p:nvSpPr>
        <p:spPr>
          <a:xfrm>
            <a:off x="4084320" y="4861274"/>
            <a:ext cx="4572000" cy="1920526"/>
          </a:xfrm>
          <a:prstGeom prst="rect">
            <a:avLst/>
          </a:prstGeom>
        </p:spPr>
        <p:txBody>
          <a:bodyPr>
            <a:spAutoFit/>
          </a:bodyPr>
          <a:lstStyle/>
          <a:p>
            <a:pPr marL="163512" indent="-342900" eaLnBrk="0" fontAlgn="base" hangingPunct="0">
              <a:lnSpc>
                <a:spcPct val="110000"/>
              </a:lnSpc>
              <a:spcBef>
                <a:spcPct val="0"/>
              </a:spcBef>
              <a:spcAft>
                <a:spcPct val="0"/>
              </a:spcAft>
              <a:buFont typeface="Arial" panose="020B0604020202020204" pitchFamily="34" charset="0"/>
              <a:buChar char="•"/>
            </a:pPr>
            <a:r>
              <a:rPr lang="zh-CN" altLang="en-US" b="1" dirty="0" smtClean="0">
                <a:solidFill>
                  <a:srgbClr val="000000"/>
                </a:solidFill>
                <a:latin typeface="宋体" panose="02010600030101010101" pitchFamily="2" charset="-122"/>
                <a:hlinkClick r:id="rId2"/>
              </a:rPr>
              <a:t>例子7</a:t>
            </a:r>
            <a:r>
              <a:rPr lang="zh-CN" altLang="en-US" dirty="0" smtClean="0">
                <a:solidFill>
                  <a:srgbClr val="000000"/>
                </a:solidFill>
              </a:rPr>
              <a:t>模拟收音机使用电池。例子7中使用的主要类如下。</a:t>
            </a:r>
          </a:p>
          <a:p>
            <a:pPr marL="163512" indent="-342900" eaLnBrk="0" fontAlgn="base" hangingPunct="0">
              <a:lnSpc>
                <a:spcPct val="110000"/>
              </a:lnSpc>
              <a:spcBef>
                <a:spcPct val="0"/>
              </a:spcBef>
              <a:spcAft>
                <a:spcPct val="0"/>
              </a:spcAft>
              <a:buFont typeface="Wingdings" panose="05000000000000000000" pitchFamily="2" charset="2"/>
              <a:buChar char="Ø"/>
            </a:pPr>
            <a:r>
              <a:rPr lang="en-US" altLang="zh-CN" dirty="0" smtClean="0">
                <a:solidFill>
                  <a:srgbClr val="000000"/>
                </a:solidFill>
              </a:rPr>
              <a:t>   Radio</a:t>
            </a:r>
            <a:r>
              <a:rPr lang="zh-CN" altLang="en-US" dirty="0" smtClean="0">
                <a:solidFill>
                  <a:srgbClr val="000000"/>
                </a:solidFill>
              </a:rPr>
              <a:t>类负责创建一个“收音机”对象（</a:t>
            </a:r>
            <a:r>
              <a:rPr lang="en-US" altLang="zh-CN" dirty="0" smtClean="0">
                <a:solidFill>
                  <a:srgbClr val="000000"/>
                </a:solidFill>
              </a:rPr>
              <a:t>Radio</a:t>
            </a:r>
            <a:r>
              <a:rPr lang="zh-CN" altLang="en-US" dirty="0" smtClean="0">
                <a:solidFill>
                  <a:srgbClr val="000000"/>
                </a:solidFill>
              </a:rPr>
              <a:t>类在</a:t>
            </a:r>
            <a:r>
              <a:rPr lang="en-US" altLang="zh-CN" b="1" dirty="0" err="1" smtClean="0">
                <a:solidFill>
                  <a:srgbClr val="000000"/>
                </a:solidFill>
                <a:latin typeface="宋体" panose="02010600030101010101" pitchFamily="2" charset="-122"/>
                <a:ea typeface="隶书" panose="02010509060101010101" pitchFamily="49" charset="-122"/>
                <a:hlinkClick r:id="rId3"/>
              </a:rPr>
              <a:t>Radio.java</a:t>
            </a:r>
            <a:r>
              <a:rPr lang="zh-CN" altLang="en-US" dirty="0" smtClean="0">
                <a:solidFill>
                  <a:srgbClr val="000000"/>
                </a:solidFill>
              </a:rPr>
              <a:t>中）。</a:t>
            </a:r>
          </a:p>
          <a:p>
            <a:pPr marL="163512" indent="-342900" algn="just" eaLnBrk="0" fontAlgn="base" hangingPunct="0">
              <a:lnSpc>
                <a:spcPct val="110000"/>
              </a:lnSpc>
              <a:spcBef>
                <a:spcPct val="0"/>
              </a:spcBef>
              <a:spcAft>
                <a:spcPct val="0"/>
              </a:spcAft>
              <a:buFont typeface="Wingdings" panose="05000000000000000000" pitchFamily="2" charset="2"/>
              <a:buChar char="Ø"/>
            </a:pPr>
            <a:r>
              <a:rPr lang="en-US" altLang="zh-CN" dirty="0" smtClean="0">
                <a:solidFill>
                  <a:srgbClr val="000000"/>
                </a:solidFill>
              </a:rPr>
              <a:t>   Battery</a:t>
            </a:r>
            <a:r>
              <a:rPr lang="zh-CN" altLang="en-US" dirty="0" smtClean="0">
                <a:solidFill>
                  <a:srgbClr val="000000"/>
                </a:solidFill>
              </a:rPr>
              <a:t>类负责创建“电池”对象（</a:t>
            </a:r>
            <a:r>
              <a:rPr lang="en-US" altLang="zh-CN" dirty="0" smtClean="0">
                <a:solidFill>
                  <a:srgbClr val="000000"/>
                </a:solidFill>
              </a:rPr>
              <a:t>Battery</a:t>
            </a:r>
            <a:r>
              <a:rPr lang="zh-CN" altLang="en-US" dirty="0" smtClean="0">
                <a:solidFill>
                  <a:srgbClr val="000000"/>
                </a:solidFill>
              </a:rPr>
              <a:t>类在</a:t>
            </a:r>
            <a:r>
              <a:rPr lang="en-US" altLang="zh-CN" b="1" dirty="0" err="1" smtClean="0">
                <a:solidFill>
                  <a:srgbClr val="000000"/>
                </a:solidFill>
                <a:latin typeface="宋体" panose="02010600030101010101" pitchFamily="2" charset="-122"/>
                <a:ea typeface="隶书" panose="02010509060101010101" pitchFamily="49" charset="-122"/>
                <a:hlinkClick r:id="rId4"/>
              </a:rPr>
              <a:t>Battery.java</a:t>
            </a:r>
            <a:r>
              <a:rPr lang="zh-CN" altLang="en-US" dirty="0" smtClean="0">
                <a:solidFill>
                  <a:srgbClr val="000000"/>
                </a:solidFill>
              </a:rPr>
              <a:t>中）。</a:t>
            </a:r>
            <a:endParaRPr lang="zh-CN" altLang="en-US" dirty="0">
              <a:solidFill>
                <a:srgbClr val="000000"/>
              </a:solidFill>
            </a:endParaRPr>
          </a:p>
        </p:txBody>
      </p:sp>
    </p:spTree>
    <p:extLst>
      <p:ext uri="{BB962C8B-B14F-4D97-AF65-F5344CB8AC3E}">
        <p14:creationId xmlns:p14="http://schemas.microsoft.com/office/powerpoint/2010/main" val="3549783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DE31D90-C535-46C8-92A4-4B9D5D11B4C3}" type="datetime1">
              <a:rPr lang="zh-CN" altLang="en-US">
                <a:solidFill>
                  <a:srgbClr val="000000"/>
                </a:solidFill>
              </a:rPr>
              <a:pPr/>
              <a:t>2016/10/9</a:t>
            </a:fld>
            <a:endParaRPr lang="en-US" altLang="zh-CN">
              <a:solidFill>
                <a:srgbClr val="000000"/>
              </a:solidFill>
            </a:endParaRPr>
          </a:p>
        </p:txBody>
      </p:sp>
      <p:sp>
        <p:nvSpPr>
          <p:cNvPr id="7" name="页脚占位符 4"/>
          <p:cNvSpPr>
            <a:spLocks noGrp="1"/>
          </p:cNvSpPr>
          <p:nvPr>
            <p:ph type="ftr" sz="quarter" idx="11"/>
          </p:nvPr>
        </p:nvSpPr>
        <p:spPr/>
        <p:txBody>
          <a:bodyPr/>
          <a:lstStyle/>
          <a:p>
            <a:r>
              <a:rPr lang="zh-CN" altLang="en-US">
                <a:solidFill>
                  <a:srgbClr val="000000"/>
                </a:solidFill>
              </a:rPr>
              <a:t>第 </a:t>
            </a:r>
            <a:fld id="{D25A4722-F365-4339-9A0F-775F88A761EA}" type="slidenum">
              <a:rPr lang="zh-CN" altLang="en-US">
                <a:solidFill>
                  <a:srgbClr val="000000"/>
                </a:solidFill>
              </a:rPr>
              <a:pPr/>
              <a:t>8</a:t>
            </a:fld>
            <a:r>
              <a:rPr lang="zh-CN" altLang="en-US">
                <a:solidFill>
                  <a:srgbClr val="000000"/>
                </a:solidFill>
              </a:rPr>
              <a:t>  页</a:t>
            </a:r>
            <a:endParaRPr lang="en-US" altLang="zh-CN">
              <a:solidFill>
                <a:srgbClr val="000000"/>
              </a:solidFill>
            </a:endParaRPr>
          </a:p>
        </p:txBody>
      </p:sp>
      <p:sp>
        <p:nvSpPr>
          <p:cNvPr id="111639" name="Rectangle 23"/>
          <p:cNvSpPr>
            <a:spLocks noChangeArrowheads="1"/>
          </p:cNvSpPr>
          <p:nvPr/>
        </p:nvSpPr>
        <p:spPr bwMode="auto">
          <a:xfrm>
            <a:off x="489957" y="737375"/>
            <a:ext cx="79354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400" b="1" dirty="0">
                <a:solidFill>
                  <a:srgbClr val="000000"/>
                </a:solidFill>
                <a:latin typeface="宋体" panose="02010600030101010101" pitchFamily="2" charset="-122"/>
                <a:hlinkClick r:id="rId3"/>
              </a:rPr>
              <a:t>例子7</a:t>
            </a:r>
            <a:r>
              <a:rPr kumimoji="1" lang="zh-CN" altLang="en-US" sz="2400" b="1" dirty="0">
                <a:solidFill>
                  <a:srgbClr val="000000"/>
                </a:solidFill>
                <a:latin typeface="宋体" panose="02010600030101010101" pitchFamily="2" charset="-122"/>
              </a:rPr>
              <a:t>(</a:t>
            </a:r>
            <a:r>
              <a:rPr kumimoji="1" lang="en-US" altLang="zh-CN" sz="2400" b="1" dirty="0">
                <a:solidFill>
                  <a:srgbClr val="000000"/>
                </a:solidFill>
                <a:latin typeface="宋体" panose="02010600030101010101" pitchFamily="2" charset="-122"/>
                <a:ea typeface="隶书" panose="02010509060101010101" pitchFamily="49" charset="-122"/>
                <a:hlinkClick r:id="rId4"/>
              </a:rPr>
              <a:t>Battery.java</a:t>
            </a:r>
            <a:r>
              <a:rPr kumimoji="1" lang="en-US" altLang="zh-CN" sz="2400" b="1" dirty="0">
                <a:solidFill>
                  <a:srgbClr val="000000"/>
                </a:solidFill>
                <a:latin typeface="宋体" panose="02010600030101010101" pitchFamily="2" charset="-122"/>
                <a:hlinkClick r:id="rId4"/>
              </a:rPr>
              <a:t> </a:t>
            </a:r>
            <a:r>
              <a:rPr kumimoji="1" lang="en-US" altLang="zh-CN" sz="2400" b="1" dirty="0">
                <a:solidFill>
                  <a:srgbClr val="000000"/>
                </a:solidFill>
                <a:latin typeface="宋体" panose="02010600030101010101" pitchFamily="2" charset="-122"/>
              </a:rPr>
              <a:t>, </a:t>
            </a:r>
            <a:r>
              <a:rPr kumimoji="1" lang="en-US" altLang="zh-CN" sz="2400" b="1" dirty="0">
                <a:solidFill>
                  <a:srgbClr val="000000"/>
                </a:solidFill>
                <a:latin typeface="宋体" panose="02010600030101010101" pitchFamily="2" charset="-122"/>
                <a:ea typeface="隶书" panose="02010509060101010101" pitchFamily="49" charset="-122"/>
                <a:hlinkClick r:id="rId5"/>
              </a:rPr>
              <a:t>Radio.java</a:t>
            </a:r>
            <a:r>
              <a:rPr kumimoji="1" lang="en-US" altLang="zh-CN" sz="2400" b="1" dirty="0">
                <a:solidFill>
                  <a:srgbClr val="000000"/>
                </a:solidFill>
                <a:latin typeface="宋体" panose="02010600030101010101" pitchFamily="2" charset="-122"/>
                <a:hlinkClick r:id="rId5"/>
              </a:rPr>
              <a:t> </a:t>
            </a:r>
            <a:r>
              <a:rPr kumimoji="1" lang="en-US" altLang="zh-CN" sz="2400" b="1" dirty="0">
                <a:solidFill>
                  <a:srgbClr val="000000"/>
                </a:solidFill>
                <a:latin typeface="宋体" panose="02010600030101010101" pitchFamily="2" charset="-122"/>
              </a:rPr>
              <a:t>, </a:t>
            </a:r>
            <a:r>
              <a:rPr kumimoji="1" lang="en-US" altLang="zh-CN" sz="2400" b="1" dirty="0">
                <a:solidFill>
                  <a:srgbClr val="000000"/>
                </a:solidFill>
                <a:latin typeface="宋体" panose="02010600030101010101" pitchFamily="2" charset="-122"/>
                <a:ea typeface="隶书" panose="02010509060101010101" pitchFamily="49" charset="-122"/>
                <a:hlinkClick r:id="rId3"/>
              </a:rPr>
              <a:t>Example4_7.java</a:t>
            </a:r>
            <a:r>
              <a:rPr kumimoji="1" lang="en-US" altLang="zh-CN" sz="2400" b="1" dirty="0">
                <a:solidFill>
                  <a:srgbClr val="000000"/>
                </a:solidFill>
                <a:latin typeface="宋体" panose="02010600030101010101" pitchFamily="2" charset="-122"/>
                <a:hlinkClick r:id="rId3"/>
              </a:rPr>
              <a:t> </a:t>
            </a:r>
            <a:r>
              <a:rPr kumimoji="1" lang="zh-CN" altLang="en-US" sz="2400" b="1" dirty="0">
                <a:solidFill>
                  <a:srgbClr val="000000"/>
                </a:solidFill>
                <a:latin typeface="宋体" panose="02010600030101010101" pitchFamily="2" charset="-122"/>
              </a:rPr>
              <a:t>)收音机使用电池的示意图以及程序的运行效果如图4.14（</a:t>
            </a:r>
            <a:r>
              <a:rPr kumimoji="1" lang="en-US" altLang="zh-CN" sz="2400" b="1" dirty="0">
                <a:solidFill>
                  <a:srgbClr val="000000"/>
                </a:solidFill>
                <a:latin typeface="宋体" panose="02010600030101010101" pitchFamily="2" charset="-122"/>
              </a:rPr>
              <a:t>a）</a:t>
            </a:r>
            <a:r>
              <a:rPr kumimoji="1" lang="zh-CN" altLang="en-US" sz="2400" b="1" dirty="0">
                <a:solidFill>
                  <a:srgbClr val="000000"/>
                </a:solidFill>
                <a:latin typeface="宋体" panose="02010600030101010101" pitchFamily="2" charset="-122"/>
              </a:rPr>
              <a:t>和4.14（</a:t>
            </a:r>
            <a:r>
              <a:rPr kumimoji="1" lang="en-US" altLang="zh-CN" sz="2400" b="1" dirty="0">
                <a:solidFill>
                  <a:srgbClr val="000000"/>
                </a:solidFill>
                <a:latin typeface="宋体" panose="02010600030101010101" pitchFamily="2" charset="-122"/>
              </a:rPr>
              <a:t>b）。 </a:t>
            </a:r>
          </a:p>
        </p:txBody>
      </p:sp>
      <p:graphicFrame>
        <p:nvGraphicFramePr>
          <p:cNvPr id="111640" name="Object 24"/>
          <p:cNvGraphicFramePr>
            <a:graphicFrameLocks noChangeAspect="1"/>
          </p:cNvGraphicFramePr>
          <p:nvPr>
            <p:extLst>
              <p:ext uri="{D42A27DB-BD31-4B8C-83A1-F6EECF244321}">
                <p14:modId xmlns:p14="http://schemas.microsoft.com/office/powerpoint/2010/main" val="3672462057"/>
              </p:ext>
            </p:extLst>
          </p:nvPr>
        </p:nvGraphicFramePr>
        <p:xfrm>
          <a:off x="3223775" y="1540916"/>
          <a:ext cx="4254833" cy="1966623"/>
        </p:xfrm>
        <a:graphic>
          <a:graphicData uri="http://schemas.openxmlformats.org/presentationml/2006/ole">
            <mc:AlternateContent xmlns:mc="http://schemas.openxmlformats.org/markup-compatibility/2006">
              <mc:Choice xmlns:v="urn:schemas-microsoft-com:vml" Requires="v">
                <p:oleObj spid="_x0000_s2118" name="位图图像" r:id="rId6" imgW="2019048" imgH="933580" progId="PBrush">
                  <p:embed/>
                </p:oleObj>
              </mc:Choice>
              <mc:Fallback>
                <p:oleObj name="位图图像" r:id="rId6" imgW="2019048" imgH="933580" progId="PBrush">
                  <p:embed/>
                  <p:pic>
                    <p:nvPicPr>
                      <p:cNvPr id="0" name="Picture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3775" y="1540916"/>
                        <a:ext cx="4254833" cy="1966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41" name="Object 25"/>
          <p:cNvGraphicFramePr>
            <a:graphicFrameLocks noChangeAspect="1"/>
          </p:cNvGraphicFramePr>
          <p:nvPr>
            <p:extLst>
              <p:ext uri="{D42A27DB-BD31-4B8C-83A1-F6EECF244321}">
                <p14:modId xmlns:p14="http://schemas.microsoft.com/office/powerpoint/2010/main" val="4229865002"/>
              </p:ext>
            </p:extLst>
          </p:nvPr>
        </p:nvGraphicFramePr>
        <p:xfrm>
          <a:off x="1657350" y="3979897"/>
          <a:ext cx="4937740" cy="1904096"/>
        </p:xfrm>
        <a:graphic>
          <a:graphicData uri="http://schemas.openxmlformats.org/presentationml/2006/ole">
            <mc:AlternateContent xmlns:mc="http://schemas.openxmlformats.org/markup-compatibility/2006">
              <mc:Choice xmlns:v="urn:schemas-microsoft-com:vml" Requires="v">
                <p:oleObj spid="_x0000_s2119" name="位图图像" r:id="rId8" imgW="2000000" imgH="771429" progId="PBrush">
                  <p:embed/>
                </p:oleObj>
              </mc:Choice>
              <mc:Fallback>
                <p:oleObj name="位图图像" r:id="rId8" imgW="2000000" imgH="771429" progId="PBrush">
                  <p:embed/>
                  <p:pic>
                    <p:nvPicPr>
                      <p:cNvPr id="0" name="Picture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7350" y="3979897"/>
                        <a:ext cx="4937740" cy="190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1188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312234" y="791737"/>
            <a:ext cx="8608741" cy="479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179388">
              <a:tabLst>
                <a:tab pos="455613" algn="l"/>
              </a:tabLst>
              <a:defRPr kumimoji="1" sz="2400">
                <a:solidFill>
                  <a:schemeClr val="tx1"/>
                </a:solidFill>
                <a:latin typeface="Times New Roman" panose="02020603050405020304" pitchFamily="18" charset="0"/>
                <a:ea typeface="宋体" panose="02010600030101010101" pitchFamily="2" charset="-122"/>
              </a:defRPr>
            </a:lvl1pPr>
            <a:lvl2pPr>
              <a:tabLst>
                <a:tab pos="455613" algn="l"/>
              </a:tabLst>
              <a:defRPr kumimoji="1" sz="2400">
                <a:solidFill>
                  <a:schemeClr val="tx1"/>
                </a:solidFill>
                <a:latin typeface="Times New Roman" panose="02020603050405020304" pitchFamily="18" charset="0"/>
                <a:ea typeface="宋体" panose="02010600030101010101" pitchFamily="2" charset="-122"/>
              </a:defRPr>
            </a:lvl2pPr>
            <a:lvl3pPr>
              <a:tabLst>
                <a:tab pos="455613" algn="l"/>
              </a:tabLst>
              <a:defRPr kumimoji="1" sz="2400">
                <a:solidFill>
                  <a:schemeClr val="tx1"/>
                </a:solidFill>
                <a:latin typeface="Times New Roman" panose="02020603050405020304" pitchFamily="18" charset="0"/>
                <a:ea typeface="宋体" panose="02010600030101010101" pitchFamily="2" charset="-122"/>
              </a:defRPr>
            </a:lvl3pPr>
            <a:lvl4pPr>
              <a:tabLst>
                <a:tab pos="455613" algn="l"/>
              </a:tabLst>
              <a:defRPr kumimoji="1" sz="2400">
                <a:solidFill>
                  <a:schemeClr val="tx1"/>
                </a:solidFill>
                <a:latin typeface="Times New Roman" panose="02020603050405020304" pitchFamily="18" charset="0"/>
                <a:ea typeface="宋体" panose="02010600030101010101" pitchFamily="2" charset="-122"/>
              </a:defRPr>
            </a:lvl4pPr>
            <a:lvl5pPr>
              <a:tabLst>
                <a:tab pos="455613"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5613" algn="l"/>
              </a:tabLst>
              <a:defRPr kumimoji="1" sz="2400">
                <a:solidFill>
                  <a:schemeClr val="tx1"/>
                </a:solidFill>
                <a:latin typeface="Times New Roman" panose="02020603050405020304" pitchFamily="18" charset="0"/>
                <a:ea typeface="宋体" panose="02010600030101010101" pitchFamily="2" charset="-122"/>
              </a:defRPr>
            </a:lvl9pPr>
          </a:lstStyle>
          <a:p>
            <a:pPr marL="163512" indent="-342900" eaLnBrk="0" fontAlgn="base" hangingPunct="0">
              <a:lnSpc>
                <a:spcPct val="110000"/>
              </a:lnSpc>
              <a:spcBef>
                <a:spcPct val="0"/>
              </a:spcBef>
              <a:spcAft>
                <a:spcPct val="0"/>
              </a:spcAft>
              <a:buFont typeface="Arial" panose="020B0604020202020204" pitchFamily="34" charset="0"/>
              <a:buChar char="•"/>
            </a:pPr>
            <a:r>
              <a:rPr lang="en-US" altLang="zh-CN" sz="2800" dirty="0" smtClean="0">
                <a:solidFill>
                  <a:srgbClr val="000000"/>
                </a:solidFill>
              </a:rPr>
              <a:t>Radio</a:t>
            </a:r>
            <a:r>
              <a:rPr lang="zh-CN" altLang="en-US" sz="2800" dirty="0">
                <a:solidFill>
                  <a:srgbClr val="000000"/>
                </a:solidFill>
              </a:rPr>
              <a:t>类创建的“收音机”对象</a:t>
            </a:r>
            <a:r>
              <a:rPr lang="zh-CN" altLang="en-US" sz="2800" dirty="0" smtClean="0">
                <a:solidFill>
                  <a:srgbClr val="000000"/>
                </a:solidFill>
              </a:rPr>
              <a:t>调用</a:t>
            </a:r>
            <a:r>
              <a:rPr lang="en-US" altLang="zh-CN" sz="2800" dirty="0" err="1" smtClean="0">
                <a:solidFill>
                  <a:srgbClr val="000000"/>
                </a:solidFill>
              </a:rPr>
              <a:t>openRadio</a:t>
            </a:r>
            <a:r>
              <a:rPr lang="en-US" altLang="zh-CN" sz="2800" dirty="0" smtClean="0">
                <a:solidFill>
                  <a:srgbClr val="000000"/>
                </a:solidFill>
              </a:rPr>
              <a:t>(Battery </a:t>
            </a:r>
            <a:r>
              <a:rPr lang="en-US" altLang="zh-CN" sz="2800" dirty="0">
                <a:solidFill>
                  <a:srgbClr val="000000"/>
                </a:solidFill>
              </a:rPr>
              <a:t>battery)</a:t>
            </a:r>
            <a:r>
              <a:rPr lang="zh-CN" altLang="en-US" sz="2800" dirty="0">
                <a:solidFill>
                  <a:srgbClr val="000000"/>
                </a:solidFill>
              </a:rPr>
              <a:t>方法</a:t>
            </a:r>
            <a:r>
              <a:rPr lang="zh-CN" altLang="en-US" sz="2800" dirty="0" smtClean="0">
                <a:solidFill>
                  <a:srgbClr val="000000"/>
                </a:solidFill>
              </a:rPr>
              <a:t>时</a:t>
            </a:r>
            <a:r>
              <a:rPr lang="en-US" altLang="zh-CN" sz="2800" dirty="0" smtClean="0">
                <a:solidFill>
                  <a:srgbClr val="000000"/>
                </a:solidFill>
              </a:rPr>
              <a:t>:</a:t>
            </a:r>
          </a:p>
          <a:p>
            <a:pPr marL="163512" indent="-342900" eaLnBrk="0" fontAlgn="base" hangingPunct="0">
              <a:lnSpc>
                <a:spcPct val="110000"/>
              </a:lnSpc>
              <a:spcBef>
                <a:spcPct val="0"/>
              </a:spcBef>
              <a:spcAft>
                <a:spcPct val="0"/>
              </a:spcAft>
              <a:buFont typeface="Arial" panose="020B0604020202020204" pitchFamily="34" charset="0"/>
              <a:buChar char="•"/>
            </a:pPr>
            <a:r>
              <a:rPr lang="zh-CN" altLang="en-US" sz="2800" dirty="0" smtClean="0">
                <a:solidFill>
                  <a:srgbClr val="000000"/>
                </a:solidFill>
              </a:rPr>
              <a:t>需</a:t>
            </a:r>
            <a:r>
              <a:rPr lang="zh-CN" altLang="en-US" sz="2800" dirty="0">
                <a:solidFill>
                  <a:srgbClr val="000000"/>
                </a:solidFill>
              </a:rPr>
              <a:t>要将一个</a:t>
            </a:r>
            <a:r>
              <a:rPr lang="en-US" altLang="zh-CN" sz="2800" dirty="0">
                <a:solidFill>
                  <a:srgbClr val="000000"/>
                </a:solidFill>
              </a:rPr>
              <a:t>Battery</a:t>
            </a:r>
            <a:r>
              <a:rPr lang="zh-CN" altLang="en-US" sz="2800" dirty="0">
                <a:solidFill>
                  <a:srgbClr val="000000"/>
                </a:solidFill>
              </a:rPr>
              <a:t>类创 </a:t>
            </a:r>
            <a:r>
              <a:rPr lang="zh-CN" altLang="en-US" sz="2800" dirty="0" smtClean="0">
                <a:solidFill>
                  <a:srgbClr val="000000"/>
                </a:solidFill>
              </a:rPr>
              <a:t>建</a:t>
            </a:r>
            <a:r>
              <a:rPr lang="zh-CN" altLang="en-US" sz="2800" dirty="0">
                <a:solidFill>
                  <a:srgbClr val="000000"/>
                </a:solidFill>
              </a:rPr>
              <a:t>“电池”对象传递给该方法的参数</a:t>
            </a:r>
            <a:r>
              <a:rPr lang="en-US" altLang="zh-CN" sz="2800" dirty="0">
                <a:solidFill>
                  <a:srgbClr val="000000"/>
                </a:solidFill>
              </a:rPr>
              <a:t>battery，</a:t>
            </a:r>
            <a:r>
              <a:rPr lang="zh-CN" altLang="en-US" sz="2800" dirty="0">
                <a:solidFill>
                  <a:srgbClr val="000000"/>
                </a:solidFill>
              </a:rPr>
              <a:t>即模拟收音机使用电池。</a:t>
            </a:r>
          </a:p>
          <a:p>
            <a:pPr marL="163512" indent="-342900" eaLnBrk="0" fontAlgn="base" hangingPunct="0">
              <a:lnSpc>
                <a:spcPct val="110000"/>
              </a:lnSpc>
              <a:spcBef>
                <a:spcPct val="0"/>
              </a:spcBef>
              <a:spcAft>
                <a:spcPct val="0"/>
              </a:spcAft>
              <a:buFont typeface="Arial" panose="020B0604020202020204" pitchFamily="34" charset="0"/>
              <a:buChar char="•"/>
            </a:pPr>
            <a:r>
              <a:rPr lang="zh-CN" altLang="en-US" sz="2800" dirty="0">
                <a:solidFill>
                  <a:srgbClr val="000000"/>
                </a:solidFill>
              </a:rPr>
              <a:t>  </a:t>
            </a:r>
            <a:r>
              <a:rPr lang="zh-CN" altLang="en-US" sz="2800" dirty="0" smtClean="0">
                <a:solidFill>
                  <a:srgbClr val="000000"/>
                </a:solidFill>
              </a:rPr>
              <a:t>在</a:t>
            </a:r>
            <a:r>
              <a:rPr lang="zh-CN" altLang="en-US" sz="2800" dirty="0">
                <a:solidFill>
                  <a:srgbClr val="000000"/>
                </a:solidFill>
              </a:rPr>
              <a:t>主类(</a:t>
            </a:r>
            <a:r>
              <a:rPr lang="en-US" altLang="zh-CN" sz="2800" b="1" dirty="0">
                <a:solidFill>
                  <a:srgbClr val="000000"/>
                </a:solidFill>
                <a:latin typeface="宋体" panose="02010600030101010101" pitchFamily="2" charset="-122"/>
                <a:ea typeface="隶书" panose="02010509060101010101" pitchFamily="49" charset="-122"/>
                <a:hlinkClick r:id="rId2"/>
              </a:rPr>
              <a:t>Example4_7.java</a:t>
            </a:r>
            <a:r>
              <a:rPr lang="en-US" altLang="zh-CN" sz="2800" b="1" dirty="0">
                <a:solidFill>
                  <a:srgbClr val="000000"/>
                </a:solidFill>
                <a:latin typeface="宋体" panose="02010600030101010101" pitchFamily="2" charset="-122"/>
                <a:hlinkClick r:id="rId2"/>
              </a:rPr>
              <a:t> </a:t>
            </a:r>
            <a:r>
              <a:rPr lang="zh-CN" altLang="en-US" sz="2800" dirty="0">
                <a:solidFill>
                  <a:srgbClr val="000000"/>
                </a:solidFill>
              </a:rPr>
              <a:t>)</a:t>
            </a:r>
            <a:r>
              <a:rPr lang="zh-CN" altLang="en-US" sz="2800" dirty="0" smtClean="0">
                <a:solidFill>
                  <a:srgbClr val="000000"/>
                </a:solidFill>
              </a:rPr>
              <a:t>中</a:t>
            </a:r>
            <a:r>
              <a:rPr lang="en-US" altLang="zh-CN" sz="2800" dirty="0" smtClean="0">
                <a:solidFill>
                  <a:srgbClr val="000000"/>
                </a:solidFill>
              </a:rPr>
              <a:t>:</a:t>
            </a:r>
          </a:p>
          <a:p>
            <a:pPr marL="163512" indent="-342900" eaLnBrk="0" fontAlgn="base" hangingPunct="0">
              <a:lnSpc>
                <a:spcPct val="110000"/>
              </a:lnSpc>
              <a:spcBef>
                <a:spcPct val="0"/>
              </a:spcBef>
              <a:spcAft>
                <a:spcPct val="0"/>
              </a:spcAft>
              <a:buFont typeface="Arial" panose="020B0604020202020204" pitchFamily="34" charset="0"/>
              <a:buChar char="•"/>
            </a:pPr>
            <a:r>
              <a:rPr lang="zh-CN" altLang="en-US" sz="2800" dirty="0" smtClean="0">
                <a:solidFill>
                  <a:srgbClr val="000000"/>
                </a:solidFill>
              </a:rPr>
              <a:t>将</a:t>
            </a:r>
            <a:r>
              <a:rPr lang="en-US" altLang="zh-CN" sz="2800" dirty="0">
                <a:solidFill>
                  <a:srgbClr val="000000"/>
                </a:solidFill>
              </a:rPr>
              <a:t>Battery</a:t>
            </a:r>
            <a:r>
              <a:rPr lang="zh-CN" altLang="en-US" sz="2800" dirty="0">
                <a:solidFill>
                  <a:srgbClr val="000000"/>
                </a:solidFill>
              </a:rPr>
              <a:t>类创建“</a:t>
            </a:r>
            <a:r>
              <a:rPr lang="zh-CN" altLang="en-US" sz="2800" b="1" dirty="0">
                <a:solidFill>
                  <a:srgbClr val="0000FF"/>
                </a:solidFill>
              </a:rPr>
              <a:t>电池”对象：</a:t>
            </a:r>
            <a:r>
              <a:rPr lang="en-US" altLang="zh-CN" sz="2800" b="1" dirty="0" err="1">
                <a:solidFill>
                  <a:srgbClr val="0000FF"/>
                </a:solidFill>
              </a:rPr>
              <a:t>nanfu</a:t>
            </a:r>
            <a:r>
              <a:rPr lang="en-US" altLang="zh-CN" sz="2800" dirty="0">
                <a:solidFill>
                  <a:srgbClr val="000000"/>
                </a:solidFill>
              </a:rPr>
              <a:t>，</a:t>
            </a:r>
            <a:r>
              <a:rPr lang="zh-CN" altLang="en-US" sz="2800" dirty="0">
                <a:solidFill>
                  <a:srgbClr val="000000"/>
                </a:solidFill>
              </a:rPr>
              <a:t>传递给</a:t>
            </a:r>
            <a:r>
              <a:rPr lang="en-US" altLang="zh-CN" sz="2800" dirty="0" err="1">
                <a:solidFill>
                  <a:srgbClr val="000000"/>
                </a:solidFill>
              </a:rPr>
              <a:t>openRadio</a:t>
            </a:r>
            <a:r>
              <a:rPr lang="en-US" altLang="zh-CN" sz="2800" dirty="0">
                <a:solidFill>
                  <a:srgbClr val="000000"/>
                </a:solidFill>
              </a:rPr>
              <a:t>(</a:t>
            </a:r>
            <a:r>
              <a:rPr lang="en-US" altLang="zh-CN" sz="2800" b="1" dirty="0">
                <a:solidFill>
                  <a:srgbClr val="0000FF"/>
                </a:solidFill>
              </a:rPr>
              <a:t>Battery battery</a:t>
            </a:r>
            <a:r>
              <a:rPr lang="en-US" altLang="zh-CN" sz="2800" dirty="0">
                <a:solidFill>
                  <a:srgbClr val="000000"/>
                </a:solidFill>
              </a:rPr>
              <a:t>)</a:t>
            </a:r>
            <a:r>
              <a:rPr lang="zh-CN" altLang="en-US" sz="2800" dirty="0">
                <a:solidFill>
                  <a:srgbClr val="000000"/>
                </a:solidFill>
              </a:rPr>
              <a:t>方法的参数</a:t>
            </a:r>
            <a:r>
              <a:rPr lang="en-US" altLang="zh-CN" sz="2800" dirty="0">
                <a:solidFill>
                  <a:srgbClr val="000000"/>
                </a:solidFill>
              </a:rPr>
              <a:t>battery</a:t>
            </a:r>
            <a:r>
              <a:rPr lang="en-US" altLang="zh-CN" sz="2800" dirty="0" smtClean="0">
                <a:solidFill>
                  <a:srgbClr val="000000"/>
                </a:solidFill>
              </a:rPr>
              <a:t>，</a:t>
            </a:r>
          </a:p>
          <a:p>
            <a:pPr marL="163512" indent="-342900" eaLnBrk="0" fontAlgn="base" hangingPunct="0">
              <a:lnSpc>
                <a:spcPct val="110000"/>
              </a:lnSpc>
              <a:spcBef>
                <a:spcPct val="0"/>
              </a:spcBef>
              <a:spcAft>
                <a:spcPct val="0"/>
              </a:spcAft>
              <a:buFont typeface="Arial" panose="020B0604020202020204" pitchFamily="34" charset="0"/>
              <a:buChar char="•"/>
            </a:pPr>
            <a:r>
              <a:rPr lang="zh-CN" altLang="en-US" sz="2800" dirty="0" smtClean="0">
                <a:solidFill>
                  <a:srgbClr val="000000"/>
                </a:solidFill>
              </a:rPr>
              <a:t>该</a:t>
            </a:r>
            <a:r>
              <a:rPr lang="zh-CN" altLang="en-US" sz="2800" dirty="0">
                <a:solidFill>
                  <a:srgbClr val="000000"/>
                </a:solidFill>
              </a:rPr>
              <a:t>方法消耗了</a:t>
            </a:r>
            <a:r>
              <a:rPr lang="en-US" altLang="zh-CN" sz="2800" b="1" dirty="0">
                <a:solidFill>
                  <a:srgbClr val="0000FF"/>
                </a:solidFill>
              </a:rPr>
              <a:t>battery</a:t>
            </a:r>
            <a:r>
              <a:rPr lang="zh-CN" altLang="en-US" sz="2800" b="1" dirty="0">
                <a:solidFill>
                  <a:srgbClr val="0000FF"/>
                </a:solidFill>
              </a:rPr>
              <a:t>的储电量</a:t>
            </a:r>
            <a:r>
              <a:rPr lang="zh-CN" altLang="en-US" sz="2800" dirty="0">
                <a:solidFill>
                  <a:srgbClr val="000000"/>
                </a:solidFill>
              </a:rPr>
              <a:t>（打开收音机会消耗电池的储电量</a:t>
            </a:r>
            <a:r>
              <a:rPr lang="zh-CN" altLang="en-US" sz="2800" dirty="0" smtClean="0">
                <a:solidFill>
                  <a:srgbClr val="000000"/>
                </a:solidFill>
              </a:rPr>
              <a:t>），</a:t>
            </a:r>
            <a:endParaRPr lang="en-US" altLang="zh-CN" sz="2800" dirty="0" smtClean="0">
              <a:solidFill>
                <a:srgbClr val="000000"/>
              </a:solidFill>
            </a:endParaRPr>
          </a:p>
          <a:p>
            <a:pPr marL="163512" indent="-342900" eaLnBrk="0" fontAlgn="base" hangingPunct="0">
              <a:lnSpc>
                <a:spcPct val="110000"/>
              </a:lnSpc>
              <a:spcBef>
                <a:spcPct val="0"/>
              </a:spcBef>
              <a:spcAft>
                <a:spcPct val="0"/>
              </a:spcAft>
              <a:buFont typeface="Arial" panose="020B0604020202020204" pitchFamily="34" charset="0"/>
              <a:buChar char="•"/>
            </a:pPr>
            <a:r>
              <a:rPr lang="zh-CN" altLang="en-US" sz="2800" dirty="0" smtClean="0">
                <a:solidFill>
                  <a:srgbClr val="000000"/>
                </a:solidFill>
              </a:rPr>
              <a:t>那</a:t>
            </a:r>
            <a:r>
              <a:rPr lang="zh-CN" altLang="en-US" sz="2800" dirty="0">
                <a:solidFill>
                  <a:srgbClr val="000000"/>
                </a:solidFill>
              </a:rPr>
              <a:t>么</a:t>
            </a:r>
            <a:r>
              <a:rPr lang="en-US" altLang="zh-CN" sz="2800" b="1" dirty="0" err="1">
                <a:solidFill>
                  <a:srgbClr val="0000FF"/>
                </a:solidFill>
              </a:rPr>
              <a:t>nanfu</a:t>
            </a:r>
            <a:r>
              <a:rPr lang="zh-CN" altLang="en-US" sz="2800" b="1" dirty="0">
                <a:solidFill>
                  <a:srgbClr val="0000FF"/>
                </a:solidFill>
              </a:rPr>
              <a:t>的储电量</a:t>
            </a:r>
            <a:r>
              <a:rPr lang="zh-CN" altLang="en-US" sz="2800" dirty="0">
                <a:solidFill>
                  <a:srgbClr val="000000"/>
                </a:solidFill>
              </a:rPr>
              <a:t>就发生了同样的变化  </a:t>
            </a:r>
          </a:p>
        </p:txBody>
      </p:sp>
    </p:spTree>
    <p:extLst>
      <p:ext uri="{BB962C8B-B14F-4D97-AF65-F5344CB8AC3E}">
        <p14:creationId xmlns:p14="http://schemas.microsoft.com/office/powerpoint/2010/main" val="1737335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4075</Words>
  <Application>Microsoft Office PowerPoint</Application>
  <PresentationFormat>全屏显示(4:3)</PresentationFormat>
  <Paragraphs>471</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3" baseType="lpstr">
      <vt:lpstr>方正大标宋简体</vt:lpstr>
      <vt:lpstr>方正楷体简体</vt:lpstr>
      <vt:lpstr>隶书</vt:lpstr>
      <vt:lpstr>宋体</vt:lpstr>
      <vt:lpstr>Arial</vt:lpstr>
      <vt:lpstr>Calibri</vt:lpstr>
      <vt:lpstr>Calibri Light</vt:lpstr>
      <vt:lpstr>Times New Roman</vt:lpstr>
      <vt:lpstr>Wingdings</vt:lpstr>
      <vt:lpstr>Office 主题</vt:lpstr>
      <vt:lpstr>默认设计模板</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§4.6.2   关联关系和依赖关系的UML图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实例方法和类方法的区别  </vt:lpstr>
      <vt:lpstr>PowerPoint 演示文稿</vt:lpstr>
      <vt:lpstr>PowerPoint 演示文稿</vt:lpstr>
      <vt:lpstr>PowerPoint 演示文稿</vt:lpstr>
      <vt:lpstr>方法的签名</vt:lpstr>
      <vt:lpstr>PowerPoint 演示文稿</vt:lpstr>
      <vt:lpstr>PowerPoint 演示文稿</vt:lpstr>
      <vt:lpstr>PowerPoint 演示文稿</vt:lpstr>
      <vt:lpstr>避免重载出现歧义</vt:lpstr>
      <vt:lpstr>this关键字</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Miccai</dc:creator>
  <cp:lastModifiedBy>Miccai</cp:lastModifiedBy>
  <cp:revision>56</cp:revision>
  <dcterms:created xsi:type="dcterms:W3CDTF">2016-09-28T08:03:55Z</dcterms:created>
  <dcterms:modified xsi:type="dcterms:W3CDTF">2016-10-09T09:58:27Z</dcterms:modified>
</cp:coreProperties>
</file>