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2" r:id="rId9"/>
    <p:sldId id="263" r:id="rId10"/>
    <p:sldId id="304" r:id="rId11"/>
    <p:sldId id="265" r:id="rId12"/>
    <p:sldId id="264" r:id="rId13"/>
    <p:sldId id="266" r:id="rId14"/>
    <p:sldId id="267" r:id="rId15"/>
    <p:sldId id="268" r:id="rId16"/>
    <p:sldId id="302" r:id="rId17"/>
    <p:sldId id="269" r:id="rId18"/>
    <p:sldId id="270" r:id="rId19"/>
    <p:sldId id="305" r:id="rId20"/>
    <p:sldId id="271" r:id="rId21"/>
    <p:sldId id="272" r:id="rId22"/>
    <p:sldId id="273" r:id="rId23"/>
    <p:sldId id="274" r:id="rId24"/>
    <p:sldId id="306" r:id="rId25"/>
    <p:sldId id="281" r:id="rId26"/>
    <p:sldId id="276" r:id="rId27"/>
    <p:sldId id="283" r:id="rId28"/>
    <p:sldId id="284" r:id="rId29"/>
    <p:sldId id="309" r:id="rId30"/>
    <p:sldId id="282" r:id="rId31"/>
    <p:sldId id="277" r:id="rId32"/>
    <p:sldId id="287" r:id="rId33"/>
    <p:sldId id="288" r:id="rId34"/>
    <p:sldId id="290" r:id="rId35"/>
    <p:sldId id="291" r:id="rId36"/>
    <p:sldId id="292" r:id="rId37"/>
    <p:sldId id="289" r:id="rId38"/>
    <p:sldId id="293" r:id="rId39"/>
    <p:sldId id="294" r:id="rId40"/>
    <p:sldId id="295" r:id="rId41"/>
    <p:sldId id="296" r:id="rId42"/>
    <p:sldId id="286" r:id="rId43"/>
    <p:sldId id="278" r:id="rId44"/>
    <p:sldId id="298" r:id="rId45"/>
    <p:sldId id="299" r:id="rId46"/>
    <p:sldId id="279" r:id="rId47"/>
    <p:sldId id="303" r:id="rId48"/>
    <p:sldId id="300" r:id="rId49"/>
    <p:sldId id="307" r:id="rId50"/>
    <p:sldId id="308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cai" initials="M" lastIdx="1" clrIdx="0">
    <p:extLst>
      <p:ext uri="{19B8F6BF-5375-455C-9EA6-DF929625EA0E}">
        <p15:presenceInfo xmlns:p15="http://schemas.microsoft.com/office/powerpoint/2012/main" userId="Micc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16" y="66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3E4CB-0CAE-4649-9D84-A6935583832F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AE5D3-1588-4ED9-BBB7-A71EB2C3F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6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AE5D3-1588-4ED9-BBB7-A71EB2C3F3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5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0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5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7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3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6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0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2AAA-18CF-4CB5-84AE-F0C47040B66B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47815-30F3-4AA7-8C0D-133F843F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0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&#20195;&#30721;/chapter5/5.10&#33410;&#38754;&#21521;&#25277;&#35937;&#32534;&#31243;&#65288;&#20195;&#30721;&#65289;/Application.java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872" y="1291747"/>
            <a:ext cx="878716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Java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引用变量有两个类型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个是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编译时类型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个是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运行时类型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编译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时类型由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声明该变量时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的类型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决定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运行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时类型由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实际赋给该变量的对象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决定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如果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编译时类型和运行时类型不一致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就可能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出现所谓的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多态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Polymorphism)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2527" y="334537"/>
            <a:ext cx="36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5.8 </a:t>
            </a:r>
            <a:r>
              <a:rPr lang="zh-CN" altLang="en-US" sz="3600" b="1" dirty="0" smtClean="0"/>
              <a:t>多态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731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059" y="1222386"/>
            <a:ext cx="897673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运行时调用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该引用变量的方法时，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方法行为总是表现出子类方法的行为特征，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而不是父类方法的行为特征，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这就可能出现：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相同类型的变量、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同一个方法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呈现出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多种不同的行为特征，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这就是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多态。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52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331" y="1095712"/>
            <a:ext cx="902133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不同的是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实例变量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则不具备多态性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比如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上面的</a:t>
            </a:r>
            <a:r>
              <a:rPr lang="en-US" altLang="zh-CN" sz="32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ploymophicBc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引用变量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程序中输出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</a:t>
            </a:r>
            <a:r>
              <a:rPr lang="en-US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实例变量时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并不是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类里定义的实例变量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而是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32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类的实例变量。</a:t>
            </a:r>
          </a:p>
        </p:txBody>
      </p:sp>
    </p:spTree>
    <p:extLst>
      <p:ext uri="{BB962C8B-B14F-4D97-AF65-F5344CB8AC3E}">
        <p14:creationId xmlns:p14="http://schemas.microsoft.com/office/powerpoint/2010/main" val="2959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9583"/>
            <a:ext cx="8909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上面的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方法中注释了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ploymophicBc.sub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行代码会在编译时引发错误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虽然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ploymophicBc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引用变量实际上确实包含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sub()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因为它的编译时类型为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编译时无法调用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sub()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1863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引用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变量在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编译阶段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只能调用其编译时类型所具有的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则执行它运行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时类型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所具有的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代码时，引用变量只能调用声明该变量时所用类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里包含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Person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代码定义一个变量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只能调用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不能调用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类里定义的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2414" y="797510"/>
            <a:ext cx="84191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引用变量来访问其包含的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实例变量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总是试图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编译时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类型所定义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类型所定义的</a:t>
            </a:r>
            <a:r>
              <a:rPr lang="zh-CN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成员变量</a:t>
            </a:r>
            <a:r>
              <a:rPr lang="zh-CN" altLang="zh-CN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544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1514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程序时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引用变量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调用它编译时类型的方法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不能调用它运行时类型的方法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即使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它实际所引用的对象确实包含该方法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2750" y="4020240"/>
            <a:ext cx="6021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如果需要让这个引用变量调用它运行时类型的方法，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怎么办呢？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673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把它强制类型转换成运行时类型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5687" y="779915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强制类型转换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432832"/>
            <a:ext cx="9010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强制类型转换需要借助于类型转换运算符。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8795" y="3144644"/>
            <a:ext cx="558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怎么进行强制类型转换？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26273"/>
            <a:ext cx="9143999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当进行强制类型转换时需要注意：</a:t>
            </a:r>
          </a:p>
          <a:p>
            <a:pPr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3200" b="1" kern="100" dirty="0" smtClean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基本</a:t>
            </a:r>
            <a:r>
              <a:rPr lang="zh-CN" altLang="zh-CN" sz="3200" b="1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类型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之间的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转换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只能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zh-CN" altLang="zh-CN" sz="32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数值类型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之间进行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这里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所说的数值类型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包括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整数型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、字符型和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浮点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型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但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数值类型和布尔类型之间不能进行类型转换。</a:t>
            </a:r>
          </a:p>
        </p:txBody>
      </p:sp>
    </p:spTree>
    <p:extLst>
      <p:ext uri="{BB962C8B-B14F-4D97-AF65-F5344CB8AC3E}">
        <p14:creationId xmlns:p14="http://schemas.microsoft.com/office/powerpoint/2010/main" val="16557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362" y="1304683"/>
            <a:ext cx="90101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引用类型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转换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在具有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继承关系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的两个类型之间进行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是两个没有任何继承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无法进行类型转换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编译时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就会出现错误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5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652"/>
            <a:ext cx="9144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如果试图把一个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父类实例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转换成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子类类型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则这个对象必须实际上是子类实例才行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（即编译时类型为父类类型，而运行时类型是</a:t>
            </a:r>
            <a:r>
              <a:rPr lang="zh-CN" altLang="zh-C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子类类型），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否则将在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引发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ClassCastException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629" y="139148"/>
            <a:ext cx="87314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class </a:t>
            </a:r>
            <a:r>
              <a:rPr lang="en-US" altLang="zh-CN" sz="2800" b="1" dirty="0" err="1" smtClean="0"/>
              <a:t>BaseClass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{</a:t>
            </a:r>
          </a:p>
          <a:p>
            <a:r>
              <a:rPr lang="en-US" altLang="zh-CN" sz="2800" b="1" dirty="0" smtClean="0"/>
              <a:t>	public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book = 6; </a:t>
            </a:r>
          </a:p>
          <a:p>
            <a:r>
              <a:rPr lang="en-US" altLang="zh-CN" sz="2800" b="1" dirty="0" smtClean="0"/>
              <a:t>	public void base ()</a:t>
            </a:r>
          </a:p>
          <a:p>
            <a:r>
              <a:rPr lang="en-US" altLang="zh-CN" sz="2800" b="1" dirty="0" smtClean="0"/>
              <a:t>	{</a:t>
            </a:r>
          </a:p>
          <a:p>
            <a:r>
              <a:rPr lang="en-US" altLang="zh-CN" sz="2800" b="1" dirty="0" smtClean="0"/>
              <a:t>		</a:t>
            </a:r>
            <a:r>
              <a:rPr lang="en-US" altLang="zh-CN" sz="2800" b="1" dirty="0" err="1" smtClean="0"/>
              <a:t>System.out.println</a:t>
            </a:r>
            <a:r>
              <a:rPr lang="en-US" altLang="zh-CN" sz="2800" b="1" dirty="0" smtClean="0"/>
              <a:t> ("</a:t>
            </a:r>
            <a:r>
              <a:rPr lang="zh-CN" altLang="en-US" sz="2800" b="1" dirty="0" smtClean="0"/>
              <a:t>父类的普通方法</a:t>
            </a:r>
            <a:r>
              <a:rPr lang="en-US" altLang="zh-CN" sz="2800" b="1" dirty="0" smtClean="0"/>
              <a:t>");</a:t>
            </a:r>
          </a:p>
          <a:p>
            <a:r>
              <a:rPr lang="en-US" altLang="zh-CN" sz="2800" b="1" dirty="0" smtClean="0"/>
              <a:t>	}</a:t>
            </a:r>
          </a:p>
          <a:p>
            <a:r>
              <a:rPr lang="en-US" altLang="zh-CN" sz="2800" b="1" dirty="0" smtClean="0"/>
              <a:t>	public void test()</a:t>
            </a:r>
          </a:p>
          <a:p>
            <a:r>
              <a:rPr lang="en-US" altLang="zh-CN" sz="2800" b="1" dirty="0" smtClean="0"/>
              <a:t>	{</a:t>
            </a:r>
          </a:p>
          <a:p>
            <a:r>
              <a:rPr lang="en-US" altLang="zh-CN" sz="2800" b="1" dirty="0" smtClean="0"/>
              <a:t>		</a:t>
            </a:r>
            <a:r>
              <a:rPr lang="en-US" altLang="zh-CN" sz="2800" b="1" dirty="0" err="1" smtClean="0"/>
              <a:t>System.out.println</a:t>
            </a:r>
            <a:r>
              <a:rPr lang="en-US" altLang="zh-CN" sz="2800" b="1" dirty="0" smtClean="0"/>
              <a:t> ("</a:t>
            </a:r>
            <a:r>
              <a:rPr lang="zh-CN" altLang="en-US" sz="2800" b="1" dirty="0" smtClean="0"/>
              <a:t>父类的被覆盖的方法</a:t>
            </a:r>
            <a:r>
              <a:rPr lang="en-US" altLang="zh-CN" sz="2800" b="1" dirty="0" smtClean="0"/>
              <a:t>");</a:t>
            </a:r>
          </a:p>
          <a:p>
            <a:r>
              <a:rPr lang="en-US" altLang="zh-CN" sz="2800" b="1" dirty="0" smtClean="0"/>
              <a:t>	}</a:t>
            </a:r>
          </a:p>
          <a:p>
            <a:r>
              <a:rPr lang="en-US" altLang="zh-CN" sz="2800" b="1" dirty="0" smtClean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336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注意</a:t>
            </a:r>
            <a:r>
              <a:rPr lang="zh-CN" altLang="zh-CN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en-US" altLang="zh-CN" sz="3200" b="1" dirty="0" smtClean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当</a:t>
            </a:r>
            <a:r>
              <a:rPr lang="zh-CN" altLang="zh-C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把子类对象赋给父类引用变量时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被</a:t>
            </a:r>
            <a:r>
              <a:rPr lang="zh-CN" altLang="zh-C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称为</a:t>
            </a:r>
            <a:r>
              <a:rPr lang="zh-CN" altLang="zh-CN" sz="32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向上转型（</a:t>
            </a:r>
            <a:r>
              <a:rPr lang="en-US" altLang="zh-CN" sz="3200" b="1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upcasting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这种</a:t>
            </a:r>
            <a:r>
              <a:rPr lang="zh-CN" altLang="zh-C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转型总是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可以</a:t>
            </a:r>
            <a:r>
              <a:rPr lang="zh-CN" altLang="zh-C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成功的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这</a:t>
            </a:r>
            <a:r>
              <a:rPr lang="zh-CN" altLang="zh-C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也从另一个侧面证实了子类是一种特殊的父类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这种</a:t>
            </a:r>
            <a:r>
              <a:rPr lang="zh-CN" altLang="zh-C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转型只是表明这个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引用变量</a:t>
            </a:r>
            <a:r>
              <a:rPr lang="zh-CN" altLang="zh-C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的编译时类型是父类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但</a:t>
            </a:r>
            <a:r>
              <a:rPr lang="zh-CN" altLang="zh-C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实际执行它的方法时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，依然</a:t>
            </a:r>
            <a:r>
              <a:rPr lang="zh-CN" altLang="zh-CN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表现出子类对象的行为方式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058" y="1262978"/>
            <a:ext cx="906594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但把一个父类对象赋给子类引用变量时，</a:t>
            </a:r>
            <a:endParaRPr lang="en-US" altLang="zh-CN" sz="32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就需要进行强制类型转换，</a:t>
            </a:r>
            <a:endParaRPr lang="en-US" altLang="zh-CN" sz="32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而且还可能在运行时产生</a:t>
            </a:r>
            <a:r>
              <a:rPr lang="en-US" altLang="zh-CN" sz="32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ClassCastException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异常，</a:t>
            </a:r>
            <a:endParaRPr lang="en-US" altLang="zh-CN" sz="32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CN" sz="32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zh-CN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运算符可以让强制类型转换更安全。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301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27A4-D286-4EF6-936C-B1B175B28824}" type="datetime1">
              <a:rPr lang="zh-CN" altLang="en-US"/>
              <a:pPr/>
              <a:t>2016/10/30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B35C3B77-1714-4002-AE5A-7A0D7D8FACD9}" type="slidenum">
              <a:rPr lang="zh-CN" altLang="en-US"/>
              <a:pPr/>
              <a:t>22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480060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</a:rPr>
              <a:t>总结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对象</a:t>
            </a:r>
            <a:r>
              <a:rPr lang="zh-CN" altLang="en-US" sz="3200" b="1" dirty="0">
                <a:latin typeface="宋体" panose="02010600030101010101" pitchFamily="2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上转型对象 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79388" y="687619"/>
            <a:ext cx="87788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 b="1" dirty="0" smtClean="0">
                <a:latin typeface="宋体" panose="02010600030101010101" pitchFamily="2" charset="-122"/>
              </a:rPr>
              <a:t>假设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宋体" panose="02010600030101010101" pitchFamily="2" charset="-122"/>
              </a:rPr>
              <a:t>类是</a:t>
            </a:r>
            <a:r>
              <a:rPr lang="en-US" altLang="zh-CN" sz="3200" b="1" dirty="0">
                <a:latin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宋体" panose="02010600030101010101" pitchFamily="2" charset="-122"/>
              </a:rPr>
              <a:t>类的父类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 smtClean="0">
                <a:latin typeface="宋体" panose="02010600030101010101" pitchFamily="2" charset="-122"/>
              </a:rPr>
              <a:t>当</a:t>
            </a:r>
            <a:r>
              <a:rPr lang="zh-CN" altLang="en-US" sz="3200" b="1" dirty="0">
                <a:latin typeface="宋体" panose="02010600030101010101" pitchFamily="2" charset="-122"/>
              </a:rPr>
              <a:t>用子类创建一个对象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 smtClean="0">
                <a:latin typeface="宋体" panose="02010600030101010101" pitchFamily="2" charset="-122"/>
              </a:rPr>
              <a:t>并</a:t>
            </a:r>
            <a:r>
              <a:rPr lang="zh-CN" altLang="en-US" sz="3200" b="1" dirty="0">
                <a:latin typeface="宋体" panose="02010600030101010101" pitchFamily="2" charset="-122"/>
              </a:rPr>
              <a:t>把这个对象的引用放到父类的对象中时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 smtClean="0">
                <a:latin typeface="宋体" panose="02010600030101010101" pitchFamily="2" charset="-122"/>
              </a:rPr>
              <a:t>比如</a:t>
            </a:r>
            <a:r>
              <a:rPr lang="zh-CN" altLang="en-US" sz="3200" b="1" dirty="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873972" y="3034294"/>
            <a:ext cx="254944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A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a=new B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();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73972" y="4803376"/>
            <a:ext cx="729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 smtClean="0">
                <a:latin typeface="宋体" panose="02010600030101010101" pitchFamily="2" charset="-122"/>
              </a:rPr>
              <a:t>这时，称</a:t>
            </a:r>
            <a:r>
              <a:rPr lang="zh-CN" altLang="en-US" sz="3200" b="1" dirty="0">
                <a:latin typeface="宋体" panose="02010600030101010101" pitchFamily="2" charset="-122"/>
              </a:rPr>
              <a:t>对象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宋体" panose="02010600030101010101" pitchFamily="2" charset="-122"/>
              </a:rPr>
              <a:t>是对象</a:t>
            </a:r>
            <a:r>
              <a:rPr lang="en-US" altLang="zh-CN" sz="3200" b="1" dirty="0">
                <a:latin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宋体" panose="02010600030101010101" pitchFamily="2" charset="-122"/>
              </a:rPr>
              <a:t>的上转型对象。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5639383" y="2921333"/>
            <a:ext cx="289513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B b=new B();</a:t>
            </a:r>
          </a:p>
          <a:p>
            <a:pPr algn="just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a=b;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039094" y="323127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或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35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33815" y="985183"/>
            <a:ext cx="885406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上</a:t>
            </a:r>
            <a:r>
              <a:rPr lang="zh-CN" altLang="en-US" sz="3200" b="1" dirty="0">
                <a:latin typeface="宋体" panose="02010600030101010101" pitchFamily="2" charset="-122"/>
              </a:rPr>
              <a:t>转型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对象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不能</a:t>
            </a:r>
            <a:r>
              <a:rPr lang="zh-CN" altLang="en-US" sz="3200" b="1" dirty="0">
                <a:latin typeface="宋体" panose="02010600030101010101" pitchFamily="2" charset="-122"/>
              </a:rPr>
              <a:t>操作子类新增的成员变量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；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不能</a:t>
            </a:r>
            <a:r>
              <a:rPr lang="zh-CN" altLang="en-US" sz="3200" b="1" dirty="0">
                <a:latin typeface="宋体" panose="02010600030101010101" pitchFamily="2" charset="-122"/>
              </a:rPr>
              <a:t>调用子类新增的方法。</a:t>
            </a:r>
          </a:p>
          <a:p>
            <a:pPr algn="just" eaLnBrk="0" hangingPunct="0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上</a:t>
            </a:r>
            <a:r>
              <a:rPr lang="zh-CN" altLang="en-US" sz="3200" b="1" dirty="0">
                <a:latin typeface="宋体" panose="02010600030101010101" pitchFamily="2" charset="-122"/>
              </a:rPr>
              <a:t>转型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对象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 eaLnBrk="0" hangingPunct="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可以</a:t>
            </a:r>
            <a:r>
              <a:rPr lang="zh-CN" altLang="en-US" sz="3200" b="1" dirty="0">
                <a:latin typeface="宋体" panose="02010600030101010101" pitchFamily="2" charset="-122"/>
              </a:rPr>
              <a:t>访问子类继承或隐藏的成员变量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 eaLnBrk="0" hangingPunct="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也</a:t>
            </a:r>
            <a:r>
              <a:rPr lang="zh-CN" altLang="en-US" sz="3200" b="1" dirty="0">
                <a:latin typeface="宋体" panose="02010600030101010101" pitchFamily="2" charset="-122"/>
              </a:rPr>
              <a:t>可以调用子类继承的方法或子类重写的实例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方法</a:t>
            </a:r>
            <a:endParaRPr lang="en-US" altLang="zh-CN" sz="32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8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2648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12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上转型对象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 eaLnBrk="0" hangingPunct="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操作子类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继承</a:t>
            </a:r>
            <a:r>
              <a:rPr lang="zh-CN" altLang="en-US" sz="3200" b="1" dirty="0">
                <a:latin typeface="宋体" panose="02010600030101010101" pitchFamily="2" charset="-122"/>
              </a:rPr>
              <a:t>的方法或子类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重写</a:t>
            </a:r>
            <a:r>
              <a:rPr lang="zh-CN" altLang="en-US" sz="3200" b="1" dirty="0">
                <a:latin typeface="宋体" panose="02010600030101010101" pitchFamily="2" charset="-122"/>
              </a:rPr>
              <a:t>的实例方法，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 eaLnBrk="0" hangingPunct="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其作用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等价</a:t>
            </a:r>
            <a:r>
              <a:rPr lang="zh-CN" altLang="en-US" sz="3200" b="1" dirty="0">
                <a:latin typeface="宋体" panose="02010600030101010101" pitchFamily="2" charset="-122"/>
              </a:rPr>
              <a:t>于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子类对象</a:t>
            </a:r>
            <a:r>
              <a:rPr lang="zh-CN" altLang="en-US" sz="3200" b="1" dirty="0">
                <a:latin typeface="宋体" panose="02010600030101010101" pitchFamily="2" charset="-122"/>
              </a:rPr>
              <a:t>去调用这些方法。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algn="just" eaLnBrk="0" hangingPunct="0">
              <a:spcBef>
                <a:spcPts val="12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因此，如果子类重写了父类的某个实例方法后，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algn="just" eaLnBrk="0" hangingPunct="0">
              <a:spcBef>
                <a:spcPts val="12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当对象的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上转型对象调用这个实例方法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时，</a:t>
            </a:r>
            <a:endParaRPr lang="en-US" altLang="zh-CN" sz="32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457200" indent="-457200" algn="just" eaLnBrk="0" hangingPunct="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一定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是调用了子类重写的实例方法</a:t>
            </a:r>
            <a:r>
              <a:rPr lang="zh-CN" altLang="en-US" sz="3200" b="1" dirty="0">
                <a:latin typeface="宋体" panose="02010600030101010101" pitchFamily="2" charset="-122"/>
              </a:rPr>
              <a:t>。 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2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91326"/>
              </p:ext>
            </p:extLst>
          </p:nvPr>
        </p:nvGraphicFramePr>
        <p:xfrm>
          <a:off x="343855" y="1159727"/>
          <a:ext cx="8439628" cy="344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位图图像" r:id="rId3" imgW="3572374" imgH="1457143" progId="Paint.Picture">
                  <p:embed/>
                </p:oleObj>
              </mc:Choice>
              <mc:Fallback>
                <p:oleObj name="位图图像" r:id="rId3" imgW="3572374" imgH="14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5" y="1159727"/>
                        <a:ext cx="8439628" cy="3444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8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27A4-D286-4EF6-936C-B1B175B28824}" type="datetime1">
              <a:rPr lang="zh-CN" altLang="en-US"/>
              <a:pPr/>
              <a:t>2016/10/30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2055BBC1-E099-4146-AD22-B9EBA6994B83}" type="slidenum">
              <a:rPr lang="zh-CN" altLang="en-US"/>
              <a:pPr/>
              <a:t>26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799" y="381000"/>
            <a:ext cx="8761141" cy="5334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§5.9    </a:t>
            </a:r>
            <a:r>
              <a:rPr lang="en-US" altLang="zh-CN" sz="3600" b="1" dirty="0">
                <a:latin typeface="宋体" panose="02010600030101010101" pitchFamily="2" charset="-122"/>
              </a:rPr>
              <a:t>abstract</a:t>
            </a:r>
            <a:r>
              <a:rPr lang="zh-CN" altLang="en-US" sz="3600" b="1" dirty="0">
                <a:latin typeface="宋体" panose="02010600030101010101" pitchFamily="2" charset="-122"/>
              </a:rPr>
              <a:t>类和</a:t>
            </a:r>
            <a:r>
              <a:rPr lang="en-US" altLang="zh-CN" sz="3600" b="1" dirty="0">
                <a:latin typeface="宋体" panose="02010600030101010101" pitchFamily="2" charset="-122"/>
              </a:rPr>
              <a:t>abstract()</a:t>
            </a:r>
            <a:r>
              <a:rPr lang="zh-CN" altLang="en-US" sz="3600" b="1" dirty="0">
                <a:latin typeface="宋体" panose="02010600030101010101" pitchFamily="2" charset="-122"/>
              </a:rPr>
              <a:t>方法 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1484883"/>
            <a:ext cx="914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0"/>
              </a:spcAft>
            </a:pP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当编写一个类时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常常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会为该类定义一些</a:t>
            </a:r>
            <a:r>
              <a:rPr lang="zh-CN" altLang="zh-CN" sz="32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这些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方法用以描述该类的</a:t>
            </a:r>
            <a:r>
              <a:rPr lang="zh-CN" altLang="zh-CN" sz="32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行为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方式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那么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这些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方法都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有</a:t>
            </a:r>
            <a:r>
              <a:rPr lang="zh-CN" altLang="zh-CN" sz="32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具体的方法体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Bef>
                <a:spcPts val="1200"/>
              </a:spcBef>
              <a:spcAft>
                <a:spcPts val="0"/>
              </a:spcAft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但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在某些情况下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某个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父类只是知道其子类应该包含怎样的方法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但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无法准确地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知道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这些子类如何实现这些方法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32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478" y="1253331"/>
            <a:ext cx="8753707" cy="4351338"/>
          </a:xfrm>
        </p:spPr>
        <p:txBody>
          <a:bodyPr>
            <a:normAutofit/>
          </a:bodyPr>
          <a:lstStyle/>
          <a:p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例如定义了一个</a:t>
            </a:r>
            <a:r>
              <a:rPr lang="en-US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这个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类应该提供一个计算周长的方法</a:t>
            </a:r>
            <a:r>
              <a:rPr lang="en-US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calPerimeter</a:t>
            </a:r>
            <a:r>
              <a:rPr lang="en-US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但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不同</a:t>
            </a:r>
            <a:r>
              <a:rPr lang="en-US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子类对周长的计算方法是不一样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即</a:t>
            </a:r>
            <a:r>
              <a:rPr lang="en-US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类无法准确地知道其子类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计算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周长的方法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32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362" y="1215137"/>
            <a:ext cx="893212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如何既能让</a:t>
            </a:r>
            <a:r>
              <a:rPr lang="en-US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类里包含</a:t>
            </a:r>
            <a:r>
              <a:rPr lang="en-US" altLang="zh-CN" sz="3200" b="1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calPerimeter</a:t>
            </a:r>
            <a:r>
              <a:rPr lang="en-US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，又无须提供其方法实现呢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？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抽象方法即可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满足该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要求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抽象方法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是只有方法签名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CN" sz="32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没有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方法实现的方法</a:t>
            </a:r>
            <a:r>
              <a:rPr lang="zh-CN" altLang="zh-CN" sz="32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32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281" y="1225289"/>
            <a:ext cx="888752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抽象方法和抽象类必须使用</a:t>
            </a:r>
            <a:r>
              <a:rPr lang="en-US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修饰符来定义，</a:t>
            </a:r>
            <a:endParaRPr lang="en-US" altLang="zh-CN" sz="32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有抽象方法的类只能被定义成抽象类，</a:t>
            </a:r>
            <a:endParaRPr lang="en-US" altLang="zh-CN" sz="32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抽象类里可以没有抽象方法。</a:t>
            </a:r>
            <a:endParaRPr lang="zh-CN" altLang="zh-CN" sz="32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187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public class SubClass extends BaseClass</a:t>
            </a:r>
          </a:p>
          <a:p>
            <a:r>
              <a:rPr lang="zh-CN" altLang="en-US" sz="2800" b="1" dirty="0" smtClean="0"/>
              <a:t>{</a:t>
            </a:r>
          </a:p>
          <a:p>
            <a:r>
              <a:rPr lang="zh-CN" altLang="en-US" sz="2800" b="1" dirty="0" smtClean="0">
                <a:solidFill>
                  <a:srgbClr val="00B050"/>
                </a:solidFill>
              </a:rPr>
              <a:t>    //重新定义一个book实例变量隐藏父类的book实例变量 </a:t>
            </a:r>
          </a:p>
          <a:p>
            <a:r>
              <a:rPr lang="zh-CN" altLang="en-US" sz="2800" b="1" dirty="0" smtClean="0"/>
              <a:t>    public String book ="java"; </a:t>
            </a:r>
          </a:p>
          <a:p>
            <a:r>
              <a:rPr lang="zh-CN" altLang="en-US" sz="2800" b="1" dirty="0" smtClean="0"/>
              <a:t>    public void test()</a:t>
            </a:r>
          </a:p>
          <a:p>
            <a:r>
              <a:rPr lang="zh-CN" altLang="en-US" sz="2800" b="1" dirty="0" smtClean="0"/>
              <a:t>    {</a:t>
            </a:r>
          </a:p>
          <a:p>
            <a:r>
              <a:rPr lang="zh-CN" altLang="en-US" sz="2800" b="1" dirty="0" smtClean="0"/>
              <a:t>	System.out.println("子类的覆盖父类的方法");</a:t>
            </a:r>
          </a:p>
          <a:p>
            <a:r>
              <a:rPr lang="zh-CN" altLang="en-US" sz="2800" b="1" dirty="0" smtClean="0"/>
              <a:t>    }</a:t>
            </a:r>
          </a:p>
          <a:p>
            <a:r>
              <a:rPr lang="zh-CN" altLang="en-US" sz="2800" b="1" dirty="0" smtClean="0"/>
              <a:t>    public void sub()</a:t>
            </a:r>
          </a:p>
          <a:p>
            <a:r>
              <a:rPr lang="zh-CN" altLang="en-US" sz="2800" b="1" dirty="0" smtClean="0"/>
              <a:t>    {</a:t>
            </a:r>
          </a:p>
          <a:p>
            <a:r>
              <a:rPr lang="zh-CN" altLang="en-US" sz="2800" b="1" dirty="0" smtClean="0"/>
              <a:t>	System.out.println ("子类的普通方法");</a:t>
            </a:r>
          </a:p>
          <a:p>
            <a:r>
              <a:rPr lang="zh-CN" altLang="en-US" sz="2800" b="1" dirty="0" smtClean="0"/>
              <a:t>    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324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12" y="0"/>
            <a:ext cx="8943278" cy="4351338"/>
          </a:xfrm>
        </p:spPr>
        <p:txBody>
          <a:bodyPr>
            <a:noAutofit/>
          </a:bodyPr>
          <a:lstStyle/>
          <a:p>
            <a:pPr algn="just"/>
            <a:r>
              <a:rPr lang="zh-CN" altLang="en-US" sz="3200" b="1" dirty="0"/>
              <a:t> 用关键字</a:t>
            </a:r>
            <a:r>
              <a:rPr lang="en-US" altLang="zh-CN" sz="3200" b="1" dirty="0">
                <a:latin typeface="宋体" panose="02010600030101010101" pitchFamily="2" charset="-122"/>
              </a:rPr>
              <a:t>abstract</a:t>
            </a:r>
            <a:r>
              <a:rPr lang="zh-CN" altLang="en-US" sz="3200" b="1" dirty="0"/>
              <a:t>修饰的类称为</a:t>
            </a:r>
            <a:r>
              <a:rPr lang="en-US" altLang="zh-CN" sz="3200" b="1" dirty="0">
                <a:latin typeface="宋体" panose="02010600030101010101" pitchFamily="2" charset="-122"/>
              </a:rPr>
              <a:t>abstract</a:t>
            </a:r>
            <a:r>
              <a:rPr lang="zh-CN" altLang="en-US" sz="3200" b="1" dirty="0"/>
              <a:t>类（抽象类）。如：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abstract class A {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</a:rPr>
              <a:t>…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}</a:t>
            </a:r>
            <a:endParaRPr lang="zh-CN" altLang="en-US" sz="3200" b="1" dirty="0"/>
          </a:p>
          <a:p>
            <a:pPr algn="just"/>
            <a:r>
              <a:rPr lang="zh-CN" altLang="en-US" sz="3200" b="1" dirty="0"/>
              <a:t>   用关键字</a:t>
            </a:r>
            <a:r>
              <a:rPr lang="en-US" altLang="zh-CN" sz="3200" b="1" dirty="0"/>
              <a:t>abstract</a:t>
            </a:r>
            <a:r>
              <a:rPr lang="zh-CN" altLang="en-US" sz="3200" b="1" dirty="0"/>
              <a:t>修饰的方法称为</a:t>
            </a:r>
            <a:r>
              <a:rPr lang="en-US" altLang="zh-CN" sz="3200" b="1" dirty="0"/>
              <a:t>abstract</a:t>
            </a:r>
            <a:r>
              <a:rPr lang="zh-CN" altLang="en-US" sz="3200" b="1" dirty="0"/>
              <a:t>方法（抽象方法），例如：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abstract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min(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x,int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y); </a:t>
            </a:r>
            <a:endParaRPr lang="zh-CN" altLang="en-US" sz="3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>
                <a:solidFill>
                  <a:srgbClr val="FF3399"/>
                </a:solidFill>
                <a:latin typeface="宋体" panose="02010600030101010101" pitchFamily="2" charset="-122"/>
              </a:rPr>
              <a:t>注意：</a:t>
            </a:r>
          </a:p>
          <a:p>
            <a:pPr algn="just"/>
            <a:r>
              <a:rPr lang="en-US" altLang="zh-CN" sz="32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abstract</a:t>
            </a:r>
            <a:r>
              <a:rPr lang="zh-CN" altLang="en-US" sz="3200" b="1" dirty="0">
                <a:solidFill>
                  <a:srgbClr val="FF3399"/>
                </a:solidFill>
                <a:latin typeface="宋体" panose="02010600030101010101" pitchFamily="2" charset="-122"/>
              </a:rPr>
              <a:t>类不能用</a:t>
            </a:r>
            <a:r>
              <a:rPr lang="en-US" altLang="zh-CN" sz="3200" b="1" dirty="0">
                <a:solidFill>
                  <a:srgbClr val="FF3399"/>
                </a:solidFill>
                <a:latin typeface="宋体" panose="02010600030101010101" pitchFamily="2" charset="-122"/>
              </a:rPr>
              <a:t>new</a:t>
            </a:r>
            <a:r>
              <a:rPr lang="zh-CN" altLang="en-US" sz="3200" b="1" dirty="0">
                <a:solidFill>
                  <a:srgbClr val="FF3399"/>
                </a:solidFill>
                <a:latin typeface="宋体" panose="02010600030101010101" pitchFamily="2" charset="-122"/>
              </a:rPr>
              <a:t>运算创建</a:t>
            </a:r>
            <a:r>
              <a:rPr lang="zh-CN" altLang="en-US" sz="32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对象</a:t>
            </a:r>
            <a:endParaRPr lang="en-US" altLang="zh-CN" sz="3200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just"/>
            <a:r>
              <a:rPr lang="zh-CN" altLang="en-US" sz="32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如果一个非抽象类是某个抽象类的子类，那么必须重写父类的抽象方法，给出方法体。</a:t>
            </a:r>
            <a:r>
              <a:rPr lang="en-US" altLang="zh-CN" sz="32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final</a:t>
            </a:r>
            <a:r>
              <a:rPr lang="zh-CN" altLang="en-US" sz="32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？</a:t>
            </a:r>
            <a:endParaRPr lang="zh-CN" altLang="en-US" sz="32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6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27A4-D286-4EF6-936C-B1B175B28824}" type="datetime1">
              <a:rPr lang="zh-CN" altLang="en-US"/>
              <a:pPr/>
              <a:t>2016/10/30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EC2DC9A5-3CEE-43B3-B051-6EEE974E1367}" type="slidenum">
              <a:rPr lang="zh-CN" altLang="en-US"/>
              <a:pPr/>
              <a:t>31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621"/>
            <a:ext cx="6858000" cy="5334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§5.10    </a:t>
            </a:r>
            <a:r>
              <a:rPr lang="zh-CN" altLang="en-US" sz="3600" b="1" dirty="0">
                <a:latin typeface="宋体" panose="02010600030101010101" pitchFamily="2" charset="-122"/>
              </a:rPr>
              <a:t>面向抽象编程 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12481" y="1543175"/>
            <a:ext cx="864235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 b="1" dirty="0" smtClean="0">
                <a:cs typeface="Times New Roman" panose="02020603050405020304" pitchFamily="18" charset="0"/>
              </a:rPr>
              <a:t>在设计一个程序时，可以通过</a:t>
            </a:r>
            <a:endParaRPr lang="en-US" altLang="zh-CN" sz="3200" b="1" dirty="0" smtClean="0"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cs typeface="Times New Roman" panose="02020603050405020304" pitchFamily="18" charset="0"/>
              </a:rPr>
              <a:t>在</a:t>
            </a:r>
            <a:r>
              <a:rPr lang="en-US" altLang="zh-CN" sz="3200" b="1" dirty="0" smtClean="0">
                <a:cs typeface="Times New Roman" panose="02020603050405020304" pitchFamily="18" charset="0"/>
              </a:rPr>
              <a:t>abstract</a:t>
            </a:r>
            <a:r>
              <a:rPr lang="zh-CN" altLang="en-US" sz="3200" b="1" dirty="0" smtClean="0">
                <a:cs typeface="Times New Roman" panose="02020603050405020304" pitchFamily="18" charset="0"/>
              </a:rPr>
              <a:t>类中声明若干个</a:t>
            </a:r>
            <a:r>
              <a:rPr lang="en-US" altLang="zh-CN" sz="3200" b="1" dirty="0" smtClean="0">
                <a:cs typeface="Times New Roman" panose="02020603050405020304" pitchFamily="18" charset="0"/>
              </a:rPr>
              <a:t>abstract</a:t>
            </a:r>
            <a:r>
              <a:rPr lang="zh-CN" altLang="en-US" sz="3200" b="1" dirty="0" smtClean="0">
                <a:cs typeface="Times New Roman" panose="02020603050405020304" pitchFamily="18" charset="0"/>
              </a:rPr>
              <a:t>方法，</a:t>
            </a:r>
            <a:endParaRPr lang="en-US" altLang="zh-CN" sz="3200" b="1" dirty="0" smtClean="0"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cs typeface="Times New Roman" panose="02020603050405020304" pitchFamily="18" charset="0"/>
              </a:rPr>
              <a:t>表明这些方法在整个系统设计中的重要性，</a:t>
            </a:r>
            <a:endParaRPr lang="en-US" altLang="zh-CN" sz="3200" b="1" dirty="0" smtClean="0"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cs typeface="Times New Roman" panose="02020603050405020304" pitchFamily="18" charset="0"/>
              </a:rPr>
              <a:t>方法体的内容细节由它的非</a:t>
            </a:r>
            <a:r>
              <a:rPr lang="en-US" altLang="zh-CN" sz="3200" b="1" dirty="0" smtClean="0">
                <a:cs typeface="Times New Roman" panose="02020603050405020304" pitchFamily="18" charset="0"/>
              </a:rPr>
              <a:t>abstract</a:t>
            </a:r>
            <a:r>
              <a:rPr lang="zh-CN" altLang="en-US" sz="3200" b="1" dirty="0" smtClean="0">
                <a:cs typeface="Times New Roman" panose="02020603050405020304" pitchFamily="18" charset="0"/>
              </a:rPr>
              <a:t>子类去完成。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054" y="1269447"/>
            <a:ext cx="861989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3200" b="1" dirty="0" smtClean="0"/>
              <a:t>使用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多态</a:t>
            </a:r>
            <a:r>
              <a:rPr lang="zh-CN" altLang="en-US" sz="3200" b="1" dirty="0" smtClean="0"/>
              <a:t>进行程序设计的核心技术之一是</a:t>
            </a:r>
            <a:endParaRPr lang="en-US" altLang="zh-CN" sz="3200" b="1" dirty="0" smtClean="0"/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使用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上转型对象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即将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abstract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3200" b="1" dirty="0" smtClean="0"/>
              <a:t>声明对象作为其子类的上转型对象，</a:t>
            </a:r>
            <a:endParaRPr lang="en-US" altLang="zh-CN" sz="3200" b="1" dirty="0" smtClean="0"/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那么这个上转型对象就可以调用子类重写的方法。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3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873" y="221232"/>
            <a:ext cx="883176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所谓面向抽象编程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是</a:t>
            </a:r>
            <a:r>
              <a:rPr lang="zh-CN" altLang="en-US" sz="3200" b="1" dirty="0">
                <a:latin typeface="宋体" panose="02010600030101010101" pitchFamily="2" charset="-122"/>
              </a:rPr>
              <a:t>指当设计某种重要的类时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不</a:t>
            </a:r>
            <a:r>
              <a:rPr lang="zh-CN" altLang="en-US" sz="3200" b="1" dirty="0">
                <a:latin typeface="宋体" panose="02010600030101010101" pitchFamily="2" charset="-122"/>
              </a:rPr>
              <a:t>让该类面向具体的类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而是</a:t>
            </a:r>
            <a:r>
              <a:rPr lang="zh-CN" altLang="en-US" sz="3200" b="1" dirty="0">
                <a:latin typeface="宋体" panose="02010600030101010101" pitchFamily="2" charset="-122"/>
              </a:rPr>
              <a:t>面向抽象类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即</a:t>
            </a:r>
            <a:r>
              <a:rPr lang="zh-CN" altLang="en-US" sz="3200" b="1" dirty="0">
                <a:latin typeface="宋体" panose="02010600030101010101" pitchFamily="2" charset="-122"/>
              </a:rPr>
              <a:t>所设计类中的重要数据是抽象类声明的对象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而</a:t>
            </a:r>
            <a:r>
              <a:rPr lang="zh-CN" altLang="en-US" sz="3200" b="1" dirty="0">
                <a:latin typeface="宋体" panose="02010600030101010101" pitchFamily="2" charset="-122"/>
              </a:rPr>
              <a:t>不是具体类声明的对象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。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下面通过一个简单的例子来说明面向抽象编程的思想：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比如：我们已经有一个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Circle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类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08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503" y="583416"/>
            <a:ext cx="48061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public class Circle</a:t>
            </a:r>
          </a:p>
          <a:p>
            <a:r>
              <a:rPr lang="zh-CN" altLang="en-US" sz="2800" b="1" dirty="0" smtClean="0"/>
              <a:t>{</a:t>
            </a:r>
          </a:p>
          <a:p>
            <a:r>
              <a:rPr lang="zh-CN" altLang="en-US" sz="2800" b="1" dirty="0" smtClean="0"/>
              <a:t>	double r;</a:t>
            </a:r>
          </a:p>
          <a:p>
            <a:r>
              <a:rPr lang="zh-CN" altLang="en-US" sz="2800" b="1" dirty="0" smtClean="0"/>
              <a:t>	Circle(double r)</a:t>
            </a:r>
          </a:p>
          <a:p>
            <a:r>
              <a:rPr lang="zh-CN" altLang="en-US" sz="2800" b="1" dirty="0" smtClean="0"/>
              <a:t>	{</a:t>
            </a:r>
          </a:p>
          <a:p>
            <a:r>
              <a:rPr lang="zh-CN" altLang="en-US" sz="2800" b="1" dirty="0" smtClean="0"/>
              <a:t>		this.r=r;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	public double getArea()</a:t>
            </a:r>
          </a:p>
          <a:p>
            <a:r>
              <a:rPr lang="zh-CN" altLang="en-US" sz="2800" b="1" dirty="0" smtClean="0"/>
              <a:t>	{</a:t>
            </a:r>
          </a:p>
          <a:p>
            <a:r>
              <a:rPr lang="zh-CN" altLang="en-US" sz="2800" b="1" dirty="0" smtClean="0"/>
              <a:t>		return(3.14*r*r);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}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285678" y="1014761"/>
            <a:ext cx="3523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现在要设计一个</a:t>
            </a:r>
            <a:r>
              <a:rPr lang="en-US" altLang="zh-CN" sz="3200" b="1" dirty="0" smtClean="0"/>
              <a:t>Pillar</a:t>
            </a:r>
            <a:r>
              <a:rPr lang="zh-CN" altLang="en-US" sz="3200" b="1" dirty="0" smtClean="0"/>
              <a:t>类，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该类的对象调用</a:t>
            </a:r>
            <a:r>
              <a:rPr lang="en-US" altLang="zh-CN" sz="3200" b="1" dirty="0" err="1" smtClean="0"/>
              <a:t>getVolume</a:t>
            </a:r>
            <a:r>
              <a:rPr lang="en-US" altLang="zh-CN" sz="3200" b="1" dirty="0" smtClean="0"/>
              <a:t>()</a:t>
            </a:r>
            <a:r>
              <a:rPr lang="zh-CN" altLang="en-US" sz="3200" b="1" dirty="0" smtClean="0"/>
              <a:t>方法可以计算柱体的体积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7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117" y="151179"/>
            <a:ext cx="866449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public class Pillar</a:t>
            </a:r>
          </a:p>
          <a:p>
            <a:r>
              <a:rPr lang="zh-CN" altLang="en-US" sz="2800" b="1" dirty="0" smtClean="0"/>
              <a:t>{</a:t>
            </a:r>
          </a:p>
          <a:p>
            <a:r>
              <a:rPr lang="zh-CN" altLang="en-US" sz="2800" b="1" dirty="0" smtClean="0"/>
              <a:t>	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Circle</a:t>
            </a:r>
            <a:r>
              <a:rPr lang="zh-CN" altLang="en-US" sz="2800" b="1" dirty="0" smtClean="0"/>
              <a:t> bottom;//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用具体类Circle声明的对象</a:t>
            </a:r>
          </a:p>
          <a:p>
            <a:r>
              <a:rPr lang="zh-CN" altLang="en-US" sz="2800" b="1" dirty="0" smtClean="0"/>
              <a:t>	double height;</a:t>
            </a:r>
          </a:p>
          <a:p>
            <a:r>
              <a:rPr lang="zh-CN" altLang="en-US" sz="2800" b="1" dirty="0" smtClean="0"/>
              <a:t>	Pillar(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Circle</a:t>
            </a:r>
            <a:r>
              <a:rPr lang="zh-CN" altLang="en-US" sz="2800" b="1" dirty="0" smtClean="0"/>
              <a:t> bottom,double height)</a:t>
            </a:r>
          </a:p>
          <a:p>
            <a:r>
              <a:rPr lang="zh-CN" altLang="en-US" sz="2800" b="1" dirty="0" smtClean="0"/>
              <a:t>	{</a:t>
            </a:r>
          </a:p>
          <a:p>
            <a:r>
              <a:rPr lang="zh-CN" altLang="en-US" sz="2800" b="1" dirty="0" smtClean="0"/>
              <a:t>		this.bottom = bottom;</a:t>
            </a:r>
          </a:p>
          <a:p>
            <a:r>
              <a:rPr lang="zh-CN" altLang="en-US" sz="2800" b="1" dirty="0" smtClean="0"/>
              <a:t>		this.height = height;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	public double getVolume()</a:t>
            </a:r>
          </a:p>
          <a:p>
            <a:r>
              <a:rPr lang="zh-CN" altLang="en-US" sz="2800" b="1" dirty="0" smtClean="0"/>
              <a:t>    {</a:t>
            </a:r>
          </a:p>
          <a:p>
            <a:r>
              <a:rPr lang="zh-CN" altLang="en-US" sz="2800" b="1" dirty="0" smtClean="0"/>
              <a:t>		reture bottom.getArea()*height;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}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612673" y="2442117"/>
            <a:ext cx="1683834" cy="82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？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39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14762" y="858644"/>
            <a:ext cx="122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关心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884236" y="858644"/>
            <a:ext cx="1616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不关心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24467" y="1437180"/>
            <a:ext cx="284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底面面积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449336" y="1437180"/>
            <a:ext cx="334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底的具体形状</a:t>
            </a:r>
            <a:endParaRPr lang="zh-CN" altLang="en-US" sz="3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564780" y="156117"/>
            <a:ext cx="3323064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目标：求体积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24467" y="2553629"/>
            <a:ext cx="526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面向抽象，重新设计：</a:t>
            </a:r>
            <a:endParaRPr lang="zh-CN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1165302" y="3608523"/>
            <a:ext cx="65680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public abstract class Geometry</a:t>
            </a:r>
          </a:p>
          <a:p>
            <a:r>
              <a:rPr lang="zh-CN" altLang="en-US" sz="3200" b="1" dirty="0" smtClean="0"/>
              <a:t>{</a:t>
            </a:r>
          </a:p>
          <a:p>
            <a:r>
              <a:rPr lang="zh-CN" altLang="en-US" sz="3200" b="1" dirty="0" smtClean="0"/>
              <a:t>	public abstract double getArea();</a:t>
            </a:r>
          </a:p>
          <a:p>
            <a:r>
              <a:rPr lang="zh-CN" altLang="en-US" sz="3200" b="1" dirty="0" smtClean="0"/>
              <a:t>}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989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210" y="680223"/>
            <a:ext cx="8932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Pillar</a:t>
            </a:r>
            <a:r>
              <a:rPr lang="zh-CN" altLang="en-US" sz="3200" b="1" dirty="0" smtClean="0"/>
              <a:t>类可以面向</a:t>
            </a:r>
            <a:r>
              <a:rPr lang="en-US" altLang="zh-CN" sz="3200" b="1" dirty="0" smtClean="0"/>
              <a:t>Geometry</a:t>
            </a:r>
            <a:r>
              <a:rPr lang="zh-CN" altLang="en-US" sz="3200" b="1" dirty="0" smtClean="0"/>
              <a:t>类编写，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zh-CN" altLang="en-US" sz="3200" b="1" dirty="0" smtClean="0"/>
              <a:t>即</a:t>
            </a:r>
            <a:endParaRPr lang="en-US" altLang="zh-CN" sz="3200" b="1" dirty="0" smtClean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Pillar</a:t>
            </a:r>
            <a:r>
              <a:rPr lang="zh-CN" altLang="en-US" sz="3200" b="1" dirty="0" smtClean="0"/>
              <a:t>类应当把</a:t>
            </a:r>
            <a:r>
              <a:rPr lang="en-US" altLang="zh-CN" sz="3200" b="1" dirty="0" smtClean="0"/>
              <a:t>Geometry</a:t>
            </a:r>
            <a:r>
              <a:rPr lang="zh-CN" altLang="en-US" sz="3200" b="1" dirty="0" smtClean="0"/>
              <a:t>对象作为自己的成员，</a:t>
            </a:r>
            <a:endParaRPr lang="en-US" altLang="zh-CN" sz="3200" b="1" dirty="0" smtClean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该成员可以调用</a:t>
            </a:r>
            <a:r>
              <a:rPr lang="en-US" altLang="zh-CN" sz="3200" b="1" dirty="0" smtClean="0"/>
              <a:t>Geometry</a:t>
            </a:r>
            <a:r>
              <a:rPr lang="zh-CN" altLang="en-US" sz="3200" b="1" dirty="0" smtClean="0"/>
              <a:t>的子类重写</a:t>
            </a:r>
            <a:r>
              <a:rPr lang="en-US" altLang="zh-CN" sz="3200" b="1" dirty="0" err="1" smtClean="0"/>
              <a:t>getArea</a:t>
            </a:r>
            <a:r>
              <a:rPr lang="en-US" altLang="zh-CN" sz="3200" b="1" dirty="0" smtClean="0"/>
              <a:t>()</a:t>
            </a:r>
            <a:r>
              <a:rPr lang="zh-CN" altLang="en-US" sz="3200" b="1" dirty="0" smtClean="0"/>
              <a:t>方法。</a:t>
            </a:r>
            <a:endParaRPr lang="en-US" altLang="zh-CN" sz="3200" b="1" dirty="0" smtClean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这样，</a:t>
            </a:r>
            <a:r>
              <a:rPr lang="en-US" altLang="zh-CN" sz="3200" b="1" dirty="0" smtClean="0"/>
              <a:t> Pillar</a:t>
            </a:r>
            <a:r>
              <a:rPr lang="zh-CN" altLang="en-US" sz="3200" b="1" dirty="0" smtClean="0"/>
              <a:t>类就可以将计算底面积的任务指派给</a:t>
            </a:r>
            <a:r>
              <a:rPr lang="en-US" altLang="zh-CN" sz="3200" b="1" dirty="0" smtClean="0"/>
              <a:t>Geometry</a:t>
            </a:r>
            <a:r>
              <a:rPr lang="zh-CN" altLang="en-US" sz="3200" b="1" dirty="0" smtClean="0"/>
              <a:t>的子类的实例（对象）。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940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059" y="122661"/>
            <a:ext cx="902133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public class Pillar</a:t>
            </a:r>
          </a:p>
          <a:p>
            <a:r>
              <a:rPr lang="zh-CN" altLang="en-US" sz="2800" b="1" dirty="0" smtClean="0"/>
              <a:t>{</a:t>
            </a:r>
          </a:p>
          <a:p>
            <a:r>
              <a:rPr lang="zh-CN" altLang="en-US" sz="2800" b="1" dirty="0" smtClean="0"/>
              <a:t>	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Geometry</a:t>
            </a:r>
            <a:r>
              <a:rPr lang="zh-CN" altLang="en-US" sz="2800" b="1" dirty="0" smtClean="0"/>
              <a:t> bottom;//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用</a:t>
            </a:r>
            <a:r>
              <a:rPr lang="zh-CN" altLang="en-US" sz="2800" b="1" dirty="0">
                <a:solidFill>
                  <a:srgbClr val="00B050"/>
                </a:solidFill>
              </a:rPr>
              <a:t>抽象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类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Geometry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声明的对象</a:t>
            </a:r>
          </a:p>
          <a:p>
            <a:r>
              <a:rPr lang="zh-CN" altLang="en-US" sz="2800" b="1" dirty="0" smtClean="0"/>
              <a:t>	double height;</a:t>
            </a:r>
          </a:p>
          <a:p>
            <a:r>
              <a:rPr lang="zh-CN" altLang="en-US" sz="2800" b="1" dirty="0" smtClean="0"/>
              <a:t>	Pillar(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Geometry</a:t>
            </a:r>
            <a:r>
              <a:rPr lang="zh-CN" altLang="en-US" sz="2800" b="1" dirty="0" smtClean="0"/>
              <a:t> bottom,double height)</a:t>
            </a:r>
          </a:p>
          <a:p>
            <a:r>
              <a:rPr lang="zh-CN" altLang="en-US" sz="2800" b="1" dirty="0" smtClean="0"/>
              <a:t>	{</a:t>
            </a:r>
          </a:p>
          <a:p>
            <a:r>
              <a:rPr lang="zh-CN" altLang="en-US" sz="2800" b="1" dirty="0" smtClean="0"/>
              <a:t>		this.bottom = bottom;</a:t>
            </a:r>
          </a:p>
          <a:p>
            <a:r>
              <a:rPr lang="zh-CN" altLang="en-US" sz="2800" b="1" dirty="0" smtClean="0"/>
              <a:t>		this.height = height;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	public double getVolume()</a:t>
            </a:r>
          </a:p>
          <a:p>
            <a:r>
              <a:rPr lang="zh-CN" altLang="en-US" sz="2800" b="1" dirty="0" smtClean="0"/>
              <a:t>    {</a:t>
            </a:r>
          </a:p>
          <a:p>
            <a:r>
              <a:rPr lang="zh-CN" altLang="en-US" sz="2800" b="1" dirty="0" smtClean="0"/>
              <a:t>		reture bottom.getArea()*height;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00B050"/>
                </a:solidFill>
              </a:rPr>
              <a:t>            //bottom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可以调用子类重写的</a:t>
            </a:r>
            <a:r>
              <a:rPr lang="en-US" altLang="zh-CN" sz="2800" b="1" dirty="0" err="1" smtClean="0">
                <a:solidFill>
                  <a:srgbClr val="00B050"/>
                </a:solidFill>
              </a:rPr>
              <a:t>getArea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方法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67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571" y="133818"/>
            <a:ext cx="8842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下面</a:t>
            </a:r>
            <a:r>
              <a:rPr lang="en-US" altLang="zh-CN" sz="2800" b="1" dirty="0" smtClean="0"/>
              <a:t>Circle</a:t>
            </a:r>
            <a:r>
              <a:rPr lang="zh-CN" altLang="en-US" sz="2800" b="1" dirty="0" smtClean="0"/>
              <a:t>类和</a:t>
            </a:r>
            <a:r>
              <a:rPr lang="en-US" altLang="zh-CN" sz="2800" b="1" dirty="0" smtClean="0"/>
              <a:t>Rectangle</a:t>
            </a:r>
            <a:r>
              <a:rPr lang="zh-CN" altLang="en-US" sz="2800" b="1" dirty="0" smtClean="0"/>
              <a:t>类都是</a:t>
            </a:r>
            <a:r>
              <a:rPr lang="en-US" altLang="zh-CN" sz="2800" b="1" dirty="0" smtClean="0"/>
              <a:t>Geometry</a:t>
            </a:r>
            <a:r>
              <a:rPr lang="zh-CN" altLang="en-US" sz="2800" b="1" dirty="0" smtClean="0"/>
              <a:t>的子类，二者都必须重写</a:t>
            </a:r>
            <a:r>
              <a:rPr lang="en-US" altLang="zh-CN" sz="2800" b="1" dirty="0" smtClean="0"/>
              <a:t>Geometry</a:t>
            </a:r>
            <a:r>
              <a:rPr lang="zh-CN" altLang="en-US" sz="2800" b="1" dirty="0" smtClean="0"/>
              <a:t>类的</a:t>
            </a:r>
            <a:r>
              <a:rPr lang="en-US" altLang="zh-CN" sz="2800" b="1" dirty="0" err="1" smtClean="0"/>
              <a:t>getArea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方法来计算各自的面积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189571" y="1598179"/>
            <a:ext cx="85975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public class Circle extends Geometry</a:t>
            </a:r>
          </a:p>
          <a:p>
            <a:r>
              <a:rPr lang="zh-CN" altLang="en-US" sz="2800" b="1" dirty="0" smtClean="0"/>
              <a:t>{</a:t>
            </a:r>
          </a:p>
          <a:p>
            <a:r>
              <a:rPr lang="zh-CN" altLang="en-US" sz="2800" b="1" dirty="0" smtClean="0"/>
              <a:t>	double r;</a:t>
            </a:r>
          </a:p>
          <a:p>
            <a:r>
              <a:rPr lang="zh-CN" altLang="en-US" sz="2800" b="1" dirty="0" smtClean="0"/>
              <a:t>	Circle(double r)</a:t>
            </a:r>
          </a:p>
          <a:p>
            <a:r>
              <a:rPr lang="zh-CN" altLang="en-US" sz="2800" b="1" dirty="0" smtClean="0"/>
              <a:t>	{</a:t>
            </a:r>
          </a:p>
          <a:p>
            <a:r>
              <a:rPr lang="zh-CN" altLang="en-US" sz="2800" b="1" dirty="0" smtClean="0"/>
              <a:t>		this.r = r;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	public double getArea()</a:t>
            </a:r>
          </a:p>
          <a:p>
            <a:r>
              <a:rPr lang="zh-CN" altLang="en-US" sz="2800" b="1" dirty="0" smtClean="0"/>
              <a:t>   </a:t>
            </a:r>
            <a:r>
              <a:rPr lang="zh-CN" altLang="en-US" sz="2800" b="1" dirty="0" smtClean="0"/>
              <a:t>        </a:t>
            </a:r>
            <a:r>
              <a:rPr lang="zh-CN" altLang="en-US" sz="2800" b="1" dirty="0" smtClean="0"/>
              <a:t>{</a:t>
            </a:r>
          </a:p>
          <a:p>
            <a:r>
              <a:rPr lang="zh-CN" altLang="en-US" sz="2800" b="1" dirty="0" smtClean="0"/>
              <a:t>		return(3.14*r*r);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50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6748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public static void main(String[] args)</a:t>
            </a:r>
          </a:p>
          <a:p>
            <a:r>
              <a:rPr lang="zh-CN" altLang="en-US" sz="2600" b="1" dirty="0" smtClean="0"/>
              <a:t>    {</a:t>
            </a:r>
          </a:p>
          <a:p>
            <a:r>
              <a:rPr lang="zh-CN" altLang="en-US" sz="26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下面编译时类型和运行时类型完全一样，因此不存在多态</a:t>
            </a:r>
          </a:p>
          <a:p>
            <a:r>
              <a:rPr lang="zh-CN" altLang="en-US" sz="2600" b="1" dirty="0" smtClean="0"/>
              <a:t>	BaseClass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be</a:t>
            </a:r>
            <a:r>
              <a:rPr lang="zh-CN" altLang="en-US" sz="2600" b="1" dirty="0" smtClean="0"/>
              <a:t> = new BaseClass();</a:t>
            </a:r>
          </a:p>
          <a:p>
            <a:r>
              <a:rPr lang="zh-CN" altLang="en-US" sz="2600" b="1" dirty="0" smtClean="0"/>
              <a:t>	</a:t>
            </a:r>
            <a:r>
              <a:rPr lang="zh-CN" altLang="en-US" sz="2600" b="1" dirty="0" smtClean="0"/>
              <a:t>System</a:t>
            </a:r>
            <a:r>
              <a:rPr lang="zh-CN" altLang="en-US" sz="2600" b="1" dirty="0" smtClean="0"/>
              <a:t>.out.println(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be</a:t>
            </a:r>
            <a:r>
              <a:rPr lang="zh-CN" altLang="en-US" sz="2600" b="1" dirty="0" smtClean="0"/>
              <a:t>.book)</a:t>
            </a:r>
            <a:r>
              <a:rPr lang="zh-CN" altLang="en-US" sz="2600" b="1" dirty="0" smtClean="0"/>
              <a:t>;</a:t>
            </a:r>
            <a:r>
              <a:rPr lang="zh-CN" altLang="en-US" sz="2600" b="1" dirty="0">
                <a:solidFill>
                  <a:srgbClr val="00B050"/>
                </a:solidFill>
              </a:rPr>
              <a:t> </a:t>
            </a:r>
            <a:endParaRPr lang="zh-CN" altLang="en-US" sz="2600" b="1" dirty="0" smtClean="0"/>
          </a:p>
          <a:p>
            <a:r>
              <a:rPr lang="zh-CN" altLang="en-US" sz="2600" b="1" dirty="0" smtClean="0"/>
              <a:t>	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//下面两次调用将执行BaseClass的方法 </a:t>
            </a:r>
          </a:p>
          <a:p>
            <a:r>
              <a:rPr lang="zh-CN" altLang="en-US" sz="2600" b="1" dirty="0" smtClean="0"/>
              <a:t>	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be</a:t>
            </a:r>
            <a:r>
              <a:rPr lang="zh-CN" altLang="en-US" sz="2600" b="1" dirty="0" smtClean="0"/>
              <a:t>.base (); </a:t>
            </a:r>
          </a:p>
          <a:p>
            <a:r>
              <a:rPr lang="zh-CN" altLang="en-US" sz="2600" b="1" dirty="0" smtClean="0"/>
              <a:t>	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be</a:t>
            </a:r>
            <a:r>
              <a:rPr lang="zh-CN" altLang="en-US" sz="2600" b="1" dirty="0" smtClean="0"/>
              <a:t>.test();</a:t>
            </a:r>
          </a:p>
          <a:p>
            <a:r>
              <a:rPr lang="zh-CN" altLang="en-US" sz="26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下面编译时类型和运行时类型完全一样，因此不存在多态</a:t>
            </a:r>
          </a:p>
          <a:p>
            <a:r>
              <a:rPr lang="zh-CN" altLang="en-US" sz="2600" b="1" dirty="0" smtClean="0"/>
              <a:t>	Subclass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sc</a:t>
            </a:r>
            <a:r>
              <a:rPr lang="zh-CN" altLang="en-US" sz="2600" b="1" dirty="0" smtClean="0"/>
              <a:t> = new Subclass();</a:t>
            </a:r>
          </a:p>
          <a:p>
            <a:r>
              <a:rPr lang="zh-CN" altLang="en-US" sz="2600" b="1" dirty="0" smtClean="0"/>
              <a:t>	</a:t>
            </a:r>
            <a:r>
              <a:rPr lang="zh-CN" altLang="en-US" sz="2600" b="1" dirty="0" smtClean="0"/>
              <a:t>System</a:t>
            </a:r>
            <a:r>
              <a:rPr lang="zh-CN" altLang="en-US" sz="2600" b="1" dirty="0" smtClean="0"/>
              <a:t>.out.println(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sc</a:t>
            </a:r>
            <a:r>
              <a:rPr lang="zh-CN" altLang="en-US" sz="2600" b="1" dirty="0" smtClean="0"/>
              <a:t>.book)</a:t>
            </a:r>
            <a:r>
              <a:rPr lang="zh-CN" altLang="en-US" sz="2600" b="1" dirty="0" smtClean="0"/>
              <a:t>;</a:t>
            </a:r>
            <a:r>
              <a:rPr lang="zh-CN" altLang="en-US" sz="2600" b="1" dirty="0">
                <a:solidFill>
                  <a:srgbClr val="00B050"/>
                </a:solidFill>
              </a:rPr>
              <a:t> </a:t>
            </a:r>
            <a:endParaRPr lang="zh-CN" altLang="en-US" sz="2600" b="1" dirty="0" smtClean="0"/>
          </a:p>
          <a:p>
            <a:r>
              <a:rPr lang="zh-CN" altLang="en-US" sz="2600" b="1" dirty="0" smtClean="0"/>
              <a:t>	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//下面调用将执行从父类继承到的base()方法</a:t>
            </a:r>
          </a:p>
          <a:p>
            <a:r>
              <a:rPr lang="zh-CN" altLang="en-US" sz="2600" b="1" dirty="0" smtClean="0"/>
              <a:t>	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sc</a:t>
            </a:r>
            <a:r>
              <a:rPr lang="zh-CN" altLang="en-US" sz="2600" b="1" dirty="0" smtClean="0"/>
              <a:t>.base();</a:t>
            </a:r>
          </a:p>
          <a:p>
            <a:r>
              <a:rPr lang="zh-CN" altLang="en-US" sz="2600" b="1" dirty="0" smtClean="0"/>
              <a:t>	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//下面调用将执行当前类的test()方法 </a:t>
            </a:r>
          </a:p>
          <a:p>
            <a:r>
              <a:rPr lang="zh-CN" altLang="en-US" sz="2600" b="1" dirty="0" smtClean="0"/>
              <a:t>	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sc</a:t>
            </a:r>
            <a:r>
              <a:rPr lang="zh-CN" altLang="en-US" sz="2600" b="1" dirty="0" smtClean="0"/>
              <a:t>.test();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149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294" y="289931"/>
            <a:ext cx="85306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public class Rectangle extends Geometry</a:t>
            </a:r>
          </a:p>
          <a:p>
            <a:r>
              <a:rPr lang="zh-CN" altLang="en-US" sz="2800" b="1" dirty="0" smtClean="0"/>
              <a:t>{</a:t>
            </a:r>
          </a:p>
          <a:p>
            <a:r>
              <a:rPr lang="zh-CN" altLang="en-US" sz="2800" b="1" dirty="0" smtClean="0"/>
              <a:t>	double a,b;</a:t>
            </a:r>
          </a:p>
          <a:p>
            <a:r>
              <a:rPr lang="zh-CN" altLang="en-US" sz="2800" b="1" dirty="0" smtClean="0"/>
              <a:t>	Rectangle(double a,double b)</a:t>
            </a:r>
          </a:p>
          <a:p>
            <a:r>
              <a:rPr lang="zh-CN" altLang="en-US" sz="2800" b="1" dirty="0" smtClean="0"/>
              <a:t>  </a:t>
            </a:r>
            <a:r>
              <a:rPr lang="zh-CN" altLang="en-US" sz="2800" b="1" dirty="0" smtClean="0"/>
              <a:t>         </a:t>
            </a:r>
            <a:r>
              <a:rPr lang="zh-CN" altLang="en-US" sz="2800" b="1" dirty="0" smtClean="0"/>
              <a:t>{</a:t>
            </a:r>
          </a:p>
          <a:p>
            <a:r>
              <a:rPr lang="zh-CN" altLang="en-US" sz="2800" b="1" dirty="0" smtClean="0"/>
              <a:t>		this.a = a;</a:t>
            </a:r>
          </a:p>
          <a:p>
            <a:r>
              <a:rPr lang="zh-CN" altLang="en-US" sz="2800" b="1" dirty="0" smtClean="0"/>
              <a:t>		this.b = b;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	public double getArea()</a:t>
            </a:r>
          </a:p>
          <a:p>
            <a:r>
              <a:rPr lang="zh-CN" altLang="en-US" sz="2800" b="1" dirty="0" smtClean="0"/>
              <a:t>	{</a:t>
            </a:r>
          </a:p>
          <a:p>
            <a:r>
              <a:rPr lang="zh-CN" altLang="en-US" sz="2800" b="1" dirty="0" smtClean="0"/>
              <a:t>		return a*b;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}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0294" y="6110869"/>
            <a:ext cx="89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现在可以用</a:t>
            </a:r>
            <a:r>
              <a:rPr lang="en-US" altLang="zh-CN" sz="2800" b="1" dirty="0" smtClean="0"/>
              <a:t>Pillar</a:t>
            </a:r>
            <a:r>
              <a:rPr lang="zh-CN" altLang="en-US" sz="2800" b="1" dirty="0" smtClean="0"/>
              <a:t>类创建出具有矩形底和圆形底的柱体了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96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894327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public class Application</a:t>
            </a:r>
          </a:p>
          <a:p>
            <a:r>
              <a:rPr lang="zh-CN" altLang="en-US" sz="2800" b="1" dirty="0" smtClean="0"/>
              <a:t>{</a:t>
            </a:r>
          </a:p>
          <a:p>
            <a:r>
              <a:rPr lang="zh-CN" altLang="en-US" sz="2800" b="1" dirty="0" smtClean="0"/>
              <a:t>	public static void main(String args[])</a:t>
            </a:r>
          </a:p>
          <a:p>
            <a:r>
              <a:rPr lang="zh-CN" altLang="en-US" sz="2800" b="1" dirty="0" smtClean="0"/>
              <a:t>	{</a:t>
            </a:r>
          </a:p>
          <a:p>
            <a:r>
              <a:rPr lang="zh-CN" altLang="en-US" sz="2800" b="1" dirty="0" smtClean="0"/>
              <a:t>	    Pillar pillar;</a:t>
            </a:r>
          </a:p>
          <a:p>
            <a:r>
              <a:rPr lang="zh-CN" altLang="en-US" sz="2800" b="1" dirty="0" smtClean="0"/>
              <a:t>	    Geometry bottom;</a:t>
            </a:r>
          </a:p>
          <a:p>
            <a:r>
              <a:rPr lang="zh-CN" altLang="en-US" sz="2800" b="1" dirty="0" smtClean="0"/>
              <a:t>	    bottom = new Rectangle(12,22);</a:t>
            </a:r>
          </a:p>
          <a:p>
            <a:r>
              <a:rPr lang="zh-CN" altLang="en-US" sz="2800" b="1" dirty="0" smtClean="0"/>
              <a:t>	    pillar = new Pillar(bottom,58);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//柱形底的柱体</a:t>
            </a:r>
          </a:p>
          <a:p>
            <a:r>
              <a:rPr lang="zh-CN" altLang="en-US" sz="2800" b="1" dirty="0" smtClean="0"/>
              <a:t>	    system.out.println("矩形底的柱体的体积"+pillar.getVolume());</a:t>
            </a:r>
          </a:p>
          <a:p>
            <a:r>
              <a:rPr lang="zh-CN" altLang="en-US" sz="2800" b="1" dirty="0" smtClean="0"/>
              <a:t>	    bottom = new Circle(10);</a:t>
            </a:r>
          </a:p>
          <a:p>
            <a:r>
              <a:rPr lang="zh-CN" altLang="en-US" sz="2800" b="1" dirty="0" smtClean="0"/>
              <a:t>	    pillar = new Pillar(bottom,58);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//圆形底的柱体</a:t>
            </a:r>
          </a:p>
          <a:p>
            <a:r>
              <a:rPr lang="zh-CN" altLang="en-US" sz="2800" b="1" dirty="0" smtClean="0"/>
              <a:t>	    system.out.println("圆形底的柱体的体积"+pillar.getVolume());</a:t>
            </a:r>
          </a:p>
          <a:p>
            <a:r>
              <a:rPr lang="zh-CN" altLang="en-US" sz="2800" b="1" dirty="0" smtClean="0"/>
              <a:t>	}</a:t>
            </a:r>
          </a:p>
          <a:p>
            <a:r>
              <a:rPr lang="zh-CN" altLang="en-US" sz="2800" b="1" dirty="0" smtClean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876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0825" y="136300"/>
            <a:ext cx="8594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1800" b="1" dirty="0"/>
              <a:t>      </a:t>
            </a:r>
            <a:r>
              <a:rPr lang="en-US" altLang="zh-CN" sz="1800" b="1" dirty="0">
                <a:hlinkClick r:id="rId3"/>
              </a:rPr>
              <a:t>Application.java</a:t>
            </a:r>
            <a:r>
              <a:rPr lang="zh-CN" altLang="en-US" sz="1800" b="1" dirty="0">
                <a:latin typeface="宋体" panose="02010600030101010101" pitchFamily="2" charset="-122"/>
              </a:rPr>
              <a:t>可以用</a:t>
            </a:r>
            <a:r>
              <a:rPr lang="en-US" altLang="zh-CN" sz="1800" b="1" dirty="0"/>
              <a:t>Pillar </a:t>
            </a:r>
            <a:r>
              <a:rPr lang="zh-CN" altLang="en-US" sz="1800" b="1" dirty="0">
                <a:latin typeface="宋体" panose="02010600030101010101" pitchFamily="2" charset="-122"/>
              </a:rPr>
              <a:t>类创建出具有矩形底或圆形底的柱体了，程序运行效果如图</a:t>
            </a:r>
            <a:r>
              <a:rPr lang="zh-CN" altLang="en-US" sz="1800" b="1" dirty="0"/>
              <a:t>5.12</a:t>
            </a:r>
            <a:r>
              <a:rPr lang="zh-CN" altLang="en-US" sz="1800" b="1" dirty="0">
                <a:latin typeface="宋体" panose="02010600030101010101" pitchFamily="2" charset="-122"/>
              </a:rPr>
              <a:t>。</a:t>
            </a:r>
            <a:r>
              <a:rPr lang="zh-CN" altLang="en-US" sz="1800" dirty="0"/>
              <a:t>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70189"/>
              </p:ext>
            </p:extLst>
          </p:nvPr>
        </p:nvGraphicFramePr>
        <p:xfrm>
          <a:off x="1979613" y="857025"/>
          <a:ext cx="5563882" cy="209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位图图像" r:id="rId4" imgW="1752381" imgH="724001" progId="Paint.Picture">
                  <p:embed/>
                </p:oleObj>
              </mc:Choice>
              <mc:Fallback>
                <p:oleObj name="位图图像" r:id="rId4" imgW="1752381" imgH="72400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857025"/>
                        <a:ext cx="5563882" cy="2098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3747" y="3211551"/>
            <a:ext cx="8184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 smtClean="0"/>
              <a:t>通过面向抽象来设计</a:t>
            </a:r>
            <a:r>
              <a:rPr lang="en-US" altLang="zh-CN" sz="3200" b="1" dirty="0" smtClean="0"/>
              <a:t>Pillar</a:t>
            </a:r>
            <a:r>
              <a:rPr lang="zh-CN" altLang="en-US" sz="3200" b="1" dirty="0" smtClean="0"/>
              <a:t>类，</a:t>
            </a:r>
            <a:endParaRPr lang="en-US" altLang="zh-CN" sz="3200" b="1" dirty="0" smtClean="0"/>
          </a:p>
          <a:p>
            <a:pPr>
              <a:spcBef>
                <a:spcPts val="600"/>
              </a:spcBef>
            </a:pPr>
            <a:r>
              <a:rPr lang="zh-CN" altLang="en-US" sz="3200" b="1" dirty="0" smtClean="0"/>
              <a:t>使得</a:t>
            </a:r>
            <a:r>
              <a:rPr lang="en-US" altLang="zh-CN" sz="3200" b="1" dirty="0" smtClean="0"/>
              <a:t>Pillar</a:t>
            </a:r>
            <a:r>
              <a:rPr lang="zh-CN" altLang="en-US" sz="3200" b="1" dirty="0" smtClean="0"/>
              <a:t>类不再依赖于具体类。</a:t>
            </a:r>
            <a:endParaRPr lang="en-US" altLang="zh-CN" sz="3200" b="1" dirty="0" smtClean="0"/>
          </a:p>
          <a:p>
            <a:pPr>
              <a:spcBef>
                <a:spcPts val="600"/>
              </a:spcBef>
            </a:pPr>
            <a:r>
              <a:rPr lang="zh-CN" altLang="en-US" sz="3200" b="1" dirty="0" smtClean="0"/>
              <a:t>每当系统增加新的</a:t>
            </a:r>
            <a:r>
              <a:rPr lang="en-US" altLang="zh-CN" sz="3200" b="1" dirty="0" smtClean="0"/>
              <a:t>Geometry</a:t>
            </a:r>
            <a:r>
              <a:rPr lang="zh-CN" altLang="en-US" sz="3200" b="1" dirty="0" smtClean="0"/>
              <a:t>的子类时，</a:t>
            </a:r>
            <a:endParaRPr lang="en-US" altLang="zh-CN" sz="3200" b="1" dirty="0" smtClean="0"/>
          </a:p>
          <a:p>
            <a:pPr>
              <a:spcBef>
                <a:spcPts val="600"/>
              </a:spcBef>
            </a:pPr>
            <a:r>
              <a:rPr lang="zh-CN" altLang="en-US" sz="3200" b="1" dirty="0" smtClean="0"/>
              <a:t>不再需要更改</a:t>
            </a:r>
            <a:r>
              <a:rPr lang="en-US" altLang="zh-CN" sz="3200" b="1" dirty="0" smtClean="0"/>
              <a:t>Pillar</a:t>
            </a:r>
            <a:r>
              <a:rPr lang="zh-CN" altLang="en-US" sz="3200" b="1" dirty="0" smtClean="0"/>
              <a:t>类的任何代码，</a:t>
            </a:r>
            <a:endParaRPr lang="en-US" altLang="zh-CN" sz="3200" b="1" dirty="0" smtClean="0"/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就可以</a:t>
            </a:r>
            <a:r>
              <a:rPr lang="zh-CN" altLang="en-US" sz="3200" b="1" dirty="0" smtClean="0"/>
              <a:t>创建具有其他底的柱类。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909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27A4-D286-4EF6-936C-B1B175B28824}" type="datetime1">
              <a:rPr lang="zh-CN" altLang="en-US"/>
              <a:pPr/>
              <a:t>2016/10/30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62350D60-34AA-4E41-B219-CEB406BB1DEC}" type="slidenum">
              <a:rPr lang="zh-CN" altLang="en-US"/>
              <a:pPr/>
              <a:t>43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81000"/>
            <a:ext cx="6858000" cy="5334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§5.11   </a:t>
            </a:r>
            <a:r>
              <a:rPr lang="zh-CN" altLang="en-US" sz="3600" b="1" dirty="0">
                <a:latin typeface="宋体" panose="02010600030101010101" pitchFamily="2" charset="-122"/>
              </a:rPr>
              <a:t>开-闭原则 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6423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所谓</a:t>
            </a:r>
            <a:r>
              <a:rPr lang="zh-CN" altLang="en-US" sz="3200" b="1" dirty="0"/>
              <a:t>“</a:t>
            </a:r>
            <a:r>
              <a:rPr lang="zh-CN" altLang="en-US" sz="3200" b="1" dirty="0">
                <a:latin typeface="宋体" panose="02010600030101010101" pitchFamily="2" charset="-122"/>
              </a:rPr>
              <a:t>开-闭原则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宋体" panose="02010600030101010101" pitchFamily="2" charset="-122"/>
              </a:rPr>
              <a:t>Open-Closed Principle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)</a:t>
            </a:r>
          </a:p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就是让</a:t>
            </a:r>
            <a:r>
              <a:rPr lang="zh-CN" altLang="en-US" sz="3200" b="1" dirty="0">
                <a:latin typeface="宋体" panose="02010600030101010101" pitchFamily="2" charset="-122"/>
              </a:rPr>
              <a:t>设计的系统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应当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ctr">
              <a:spcBef>
                <a:spcPts val="1200"/>
              </a:spcBef>
            </a:pP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扩展开放</a:t>
            </a: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endParaRPr lang="en-US" altLang="zh-CN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>
              <a:spcBef>
                <a:spcPts val="1200"/>
              </a:spcBef>
            </a:pP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修改关闭。 </a:t>
            </a:r>
          </a:p>
        </p:txBody>
      </p:sp>
    </p:spTree>
    <p:extLst>
      <p:ext uri="{BB962C8B-B14F-4D97-AF65-F5344CB8AC3E}">
        <p14:creationId xmlns:p14="http://schemas.microsoft.com/office/powerpoint/2010/main" val="6577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024" y="181957"/>
            <a:ext cx="878716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在设计系统时，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应当首先考虑到用户需求的变化，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将应对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用户变化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的部分设计为对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扩展开放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而设计的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核心部分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是经过精心考虑之后确定下来的基本结构，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这部分应当是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对修改关闭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的，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即不能因为用户的需求变化而再发生变化，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因为这部分不是用来应对需求变化的。</a:t>
            </a:r>
          </a:p>
        </p:txBody>
      </p:sp>
    </p:spTree>
    <p:extLst>
      <p:ext uri="{BB962C8B-B14F-4D97-AF65-F5344CB8AC3E}">
        <p14:creationId xmlns:p14="http://schemas.microsoft.com/office/powerpoint/2010/main" val="9851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6341" y="1033490"/>
            <a:ext cx="809578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如果系统的设计遵守了</a:t>
            </a:r>
            <a:r>
              <a:rPr lang="zh-CN" altLang="en-US" sz="3200" b="1" dirty="0" smtClean="0"/>
              <a:t>“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开-闭原则</a:t>
            </a:r>
            <a:r>
              <a:rPr lang="zh-CN" altLang="en-US" sz="3200" b="1" dirty="0" smtClean="0"/>
              <a:t>”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那么这个系统一定是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易维护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的，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因为在系统中增加新的模块时，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不必去修改系统中的核心模块。 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5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27A4-D286-4EF6-936C-B1B175B28824}" type="datetime1">
              <a:rPr lang="zh-CN" altLang="en-US"/>
              <a:pPr/>
              <a:t>2016/10/30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E444A220-BC81-4E3D-9F90-E575D3B6A03B}" type="slidenum">
              <a:rPr lang="zh-CN" altLang="en-US"/>
              <a:pPr/>
              <a:t>46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9571"/>
            <a:ext cx="6248400" cy="648629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>
                <a:latin typeface="宋体" panose="02010600030101010101" pitchFamily="2" charset="-122"/>
              </a:rPr>
              <a:t>说明</a:t>
            </a:r>
            <a:r>
              <a:rPr lang="zh-CN" altLang="en-US" sz="3600" b="1" dirty="0">
                <a:latin typeface="宋体" panose="02010600030101010101" pitchFamily="2" charset="-122"/>
              </a:rPr>
              <a:t>开-闭原则 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179388" y="1066800"/>
            <a:ext cx="896461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如果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Pillar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类、</a:t>
            </a:r>
            <a:r>
              <a:rPr lang="en-US" altLang="zh-CN" sz="3200" b="1" dirty="0">
                <a:solidFill>
                  <a:srgbClr val="0000FF"/>
                </a:solidFill>
              </a:rPr>
              <a:t>Geometry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类以及</a:t>
            </a:r>
            <a:r>
              <a:rPr lang="en-US" altLang="zh-CN" sz="3200" b="1" dirty="0">
                <a:solidFill>
                  <a:srgbClr val="0000FF"/>
                </a:solidFill>
              </a:rPr>
              <a:t>Circle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3200" b="1" dirty="0">
                <a:solidFill>
                  <a:srgbClr val="0000FF"/>
                </a:solidFill>
              </a:rPr>
              <a:t>Rectangle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类看作是一个小的开发框架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将</a:t>
            </a:r>
            <a:r>
              <a:rPr lang="en-US" altLang="zh-CN" sz="3200" b="1" dirty="0"/>
              <a:t>Application.java</a:t>
            </a:r>
            <a:r>
              <a:rPr lang="zh-CN" altLang="en-US" sz="3200" b="1" dirty="0">
                <a:latin typeface="宋体" panose="02010600030101010101" pitchFamily="2" charset="-122"/>
              </a:rPr>
              <a:t>看作是使用该框架进行应用开发的用户程序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那么</a:t>
            </a:r>
            <a:r>
              <a:rPr lang="zh-CN" altLang="en-US" sz="3200" b="1" dirty="0">
                <a:latin typeface="宋体" panose="02010600030101010101" pitchFamily="2" charset="-122"/>
              </a:rPr>
              <a:t>框架满足</a:t>
            </a:r>
            <a:r>
              <a:rPr lang="zh-CN" altLang="en-US" sz="3200" b="1" dirty="0"/>
              <a:t>“</a:t>
            </a:r>
            <a:r>
              <a:rPr lang="zh-CN" altLang="en-US" sz="3200" b="1" dirty="0">
                <a:latin typeface="宋体" panose="02010600030101010101" pitchFamily="2" charset="-122"/>
              </a:rPr>
              <a:t>开</a:t>
            </a:r>
            <a:r>
              <a:rPr lang="zh-CN" altLang="en-US" sz="3200" b="1" dirty="0"/>
              <a:t>-</a:t>
            </a:r>
            <a:r>
              <a:rPr lang="zh-CN" altLang="en-US" sz="3200" b="1" dirty="0">
                <a:latin typeface="宋体" panose="02010600030101010101" pitchFamily="2" charset="-122"/>
              </a:rPr>
              <a:t>闭</a:t>
            </a:r>
            <a:r>
              <a:rPr lang="zh-CN" altLang="en-US" sz="3200" b="1" dirty="0"/>
              <a:t>”</a:t>
            </a:r>
            <a:r>
              <a:rPr lang="zh-CN" altLang="en-US" sz="3200" b="1" dirty="0">
                <a:latin typeface="宋体" panose="02010600030101010101" pitchFamily="2" charset="-122"/>
              </a:rPr>
              <a:t>原则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该</a:t>
            </a:r>
            <a:r>
              <a:rPr lang="zh-CN" altLang="en-US" sz="3200" b="1" dirty="0">
                <a:latin typeface="宋体" panose="02010600030101010101" pitchFamily="2" charset="-122"/>
              </a:rPr>
              <a:t>框架相对用户的需求就比较容易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维护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。</a:t>
            </a:r>
            <a:endParaRPr lang="en-US" altLang="zh-CN" sz="32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5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687" y="1307585"/>
            <a:ext cx="82742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宋体" panose="02010600030101010101" pitchFamily="2" charset="-122"/>
              </a:rPr>
              <a:t>因为，当用户程序需要使用</a:t>
            </a:r>
            <a:r>
              <a:rPr lang="en-US" altLang="zh-CN" sz="3200" b="1" dirty="0"/>
              <a:t>Pillar</a:t>
            </a:r>
            <a:r>
              <a:rPr lang="zh-CN" altLang="en-US" sz="3200" b="1" dirty="0">
                <a:latin typeface="宋体" panose="02010600030101010101" pitchFamily="2" charset="-122"/>
              </a:rPr>
              <a:t>创建出具有三角形底的柱体时，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宋体" panose="02010600030101010101" pitchFamily="2" charset="-122"/>
              </a:rPr>
              <a:t>系统只需简单的扩展框架，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宋体" panose="02010600030101010101" pitchFamily="2" charset="-122"/>
              </a:rPr>
              <a:t>即在框架中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增加一个</a:t>
            </a:r>
            <a:r>
              <a:rPr lang="en-US" altLang="zh-CN" sz="3200" b="1" dirty="0">
                <a:solidFill>
                  <a:srgbClr val="0000FF"/>
                </a:solidFill>
              </a:rPr>
              <a:t>Geometry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3200" b="1" dirty="0">
                <a:solidFill>
                  <a:srgbClr val="0000FF"/>
                </a:solidFill>
              </a:rPr>
              <a:t>Triangle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子类，而无需修改框架中的其他类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5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49806"/>
              </p:ext>
            </p:extLst>
          </p:nvPr>
        </p:nvGraphicFramePr>
        <p:xfrm>
          <a:off x="341422" y="1193180"/>
          <a:ext cx="8802578" cy="383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位图图像" r:id="rId3" imgW="4657143" imgH="2029108" progId="Paint.Picture">
                  <p:embed/>
                </p:oleObj>
              </mc:Choice>
              <mc:Fallback>
                <p:oleObj name="位图图像" r:id="rId3" imgW="4657143" imgH="202910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22" y="1193180"/>
                        <a:ext cx="8802578" cy="3833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7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40655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</a:rPr>
              <a:t>假设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B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的子类，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B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A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的子类，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cat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C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类的一个对象，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bird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B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类的一个对象，下列哪个叙述是错误的？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lphaUcPeriod"/>
              <a:tabLst>
                <a:tab pos="533400" algn="l"/>
              </a:tabLs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cat </a:t>
            </a:r>
            <a:r>
              <a:rPr lang="en-US" altLang="zh-CN" sz="3200" b="1" kern="100" dirty="0" err="1">
                <a:latin typeface="Times New Roman" panose="02020603050405020304" pitchFamily="18" charset="0"/>
              </a:rPr>
              <a:t>instanceof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 B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的值是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true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lphaUcPeriod"/>
              <a:tabLst>
                <a:tab pos="533400" algn="l"/>
              </a:tabLs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bird </a:t>
            </a:r>
            <a:r>
              <a:rPr lang="en-US" altLang="zh-CN" sz="3200" b="1" kern="100" dirty="0" err="1">
                <a:latin typeface="Times New Roman" panose="02020603050405020304" pitchFamily="18" charset="0"/>
              </a:rPr>
              <a:t>instanceof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 A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的值是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true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lphaUcPeriod"/>
              <a:tabLst>
                <a:tab pos="533400" algn="l"/>
              </a:tabLs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cat </a:t>
            </a:r>
            <a:r>
              <a:rPr lang="en-US" altLang="zh-CN" sz="3200" b="1" kern="100" dirty="0" err="1">
                <a:latin typeface="Times New Roman" panose="02020603050405020304" pitchFamily="18" charset="0"/>
              </a:rPr>
              <a:t>instanceof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 A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的值是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true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lphaUcPeriod"/>
              <a:tabLst>
                <a:tab pos="533400" algn="l"/>
              </a:tabLs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bird </a:t>
            </a:r>
            <a:r>
              <a:rPr lang="en-US" altLang="zh-CN" sz="3200" b="1" kern="100" dirty="0" err="1">
                <a:latin typeface="Times New Roman" panose="02020603050405020304" pitchFamily="18" charset="0"/>
              </a:rPr>
              <a:t>instanceof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 C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的值是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true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06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6"/>
            <a:ext cx="9144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B050"/>
                </a:solidFill>
              </a:rPr>
              <a:t>//下面编译时类型和运行时类型不一样，多态发生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	BaseClass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ploymophicBc</a:t>
            </a:r>
            <a:r>
              <a:rPr lang="zh-CN" altLang="en-US" sz="2800" b="1" dirty="0" smtClean="0"/>
              <a:t> = new Subclass();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	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//输出6——表明访问的是父类对象的实例变量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	System.out.println(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ploymophicBc</a:t>
            </a:r>
            <a:r>
              <a:rPr lang="zh-CN" altLang="en-US" sz="2800" b="1" dirty="0" smtClean="0"/>
              <a:t>.book);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	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//下面调用将执行从父类继承到的base()方法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	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ploymophicBc</a:t>
            </a:r>
            <a:r>
              <a:rPr lang="zh-CN" altLang="en-US" sz="2800" b="1" dirty="0" smtClean="0"/>
              <a:t>.base();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	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//下面调用将执行当前类的test()方法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	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ploymophicBc</a:t>
            </a:r>
            <a:r>
              <a:rPr lang="zh-CN" altLang="en-US" sz="2800" b="1" dirty="0" smtClean="0"/>
              <a:t>.test();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	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//因为ploymophicBc的编译时类型是BaseClass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B050"/>
                </a:solidFill>
              </a:rPr>
              <a:t>	// BaseClass类没有提供sub()方法，所以下面代码编译时会出现错误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B050"/>
                </a:solidFill>
              </a:rPr>
              <a:t>	// ploymophicBc.sub();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    }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23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44000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zh-CN" altLang="zh-CN" sz="3200" b="1" kern="100" dirty="0">
                <a:latin typeface="Times New Roman" panose="02020603050405020304" pitchFamily="18" charset="0"/>
              </a:rPr>
              <a:t>下列代码中标注的（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A,B,C,D</a:t>
            </a:r>
            <a:r>
              <a:rPr lang="zh-CN" altLang="zh-CN" sz="3200" b="1" kern="100" dirty="0">
                <a:latin typeface="Times New Roman" panose="02020603050405020304" pitchFamily="18" charset="0"/>
              </a:rPr>
              <a:t>）中，哪一个是错误的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26670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abstract class </a:t>
            </a:r>
            <a:r>
              <a:rPr lang="en-US" altLang="zh-CN" sz="3200" b="1" kern="100" dirty="0" err="1">
                <a:latin typeface="Times New Roman" panose="02020603050405020304" pitchFamily="18" charset="0"/>
              </a:rPr>
              <a:t>Takecare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 {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26670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    protected void </a:t>
            </a:r>
            <a:r>
              <a:rPr lang="en-US" altLang="zh-CN" sz="3200" b="1" kern="100" dirty="0" err="1">
                <a:latin typeface="Times New Roman" panose="02020603050405020304" pitchFamily="18" charset="0"/>
              </a:rPr>
              <a:t>speakHello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() {}     //A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26670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    public abstract static void cry();    //B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26670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    static </a:t>
            </a:r>
            <a:r>
              <a:rPr lang="en-US" altLang="zh-CN" sz="3200" b="1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sz="3200" b="1" kern="100" dirty="0">
                <a:latin typeface="Times New Roman" panose="02020603050405020304" pitchFamily="18" charset="0"/>
              </a:rPr>
              <a:t> f(){ return 0 ;}          //C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26670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    abstract float g();                //D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266700" algn="just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kern="100" dirty="0">
                <a:latin typeface="Times New Roman" panose="02020603050405020304" pitchFamily="18" charset="0"/>
              </a:rPr>
              <a:t>}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26273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上面程序的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main()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方法中显式创建了三个引用变量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对于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前两个引用变量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be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3200" b="1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sc</a:t>
            </a:r>
            <a:r>
              <a:rPr lang="en-US" altLang="zh-CN" sz="3200" b="1" dirty="0" smtClean="0">
                <a:latin typeface="+mn-ea"/>
                <a:cs typeface="Times New Roman" panose="02020603050405020304" pitchFamily="18" charset="0"/>
              </a:rPr>
              <a:t>,</a:t>
            </a: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它们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编译时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类型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运行时类型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完全相同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因此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调用它们的成员变量和方法非常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正常。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但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第三个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引用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变量</a:t>
            </a:r>
            <a:r>
              <a:rPr lang="en-US" altLang="zh-CN" sz="3200" b="1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ploymophieBe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则比较特殊</a:t>
            </a:r>
            <a:r>
              <a:rPr lang="zh-CN" altLang="zh-CN" sz="3200" b="1" dirty="0" smtClean="0"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89974" y="234175"/>
            <a:ext cx="264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初识多态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52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70312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err="1">
                <a:latin typeface="+mn-ea"/>
                <a:cs typeface="Times New Roman" panose="02020603050405020304" pitchFamily="18" charset="0"/>
              </a:rPr>
              <a:t>ploymophieBe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编译时类型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是</a:t>
            </a:r>
            <a:r>
              <a:rPr lang="en-US" altLang="zh-CN" sz="3200" b="1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BaseClass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,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而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运行时类型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Subclass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,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当调用该引用变量的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test()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方法</a:t>
            </a:r>
            <a:endParaRPr lang="en-US" altLang="zh-CN" sz="3200" b="1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err="1">
                <a:latin typeface="+mn-ea"/>
                <a:cs typeface="Times New Roman" panose="02020603050405020304" pitchFamily="18" charset="0"/>
              </a:rPr>
              <a:t>BaseClass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类中定义了该方法，子类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Subclass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覆盖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了父类的该方法）时，</a:t>
            </a:r>
            <a:endParaRPr lang="en-US" altLang="zh-CN" sz="3200" b="1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实际执行的是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Subclass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类中覆盖后的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test()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方法，</a:t>
            </a:r>
            <a:endParaRPr lang="en-US" altLang="zh-CN" sz="3200" b="1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这就可能出现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多态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了。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5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94990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因为子类其实是一种特殊的父类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允许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子类对象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直接赋给一个父类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引用变量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无须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任何类型转换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被称为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向上转型（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upcasting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转型由系统自动完成。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909" y="1585245"/>
            <a:ext cx="90659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当把一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个子类对象直接赋给父类引用变量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上面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ploymophicBc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ploymophicBc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编译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时类型是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运行时类型是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5793" y="301083"/>
            <a:ext cx="225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再看多态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76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2288</Words>
  <Application>Microsoft Office PowerPoint</Application>
  <PresentationFormat>全屏显示(4:3)</PresentationFormat>
  <Paragraphs>372</Paragraphs>
  <Slides>50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Miccai</dc:creator>
  <cp:lastModifiedBy>Miccai</cp:lastModifiedBy>
  <cp:revision>63</cp:revision>
  <dcterms:created xsi:type="dcterms:W3CDTF">2016-10-28T00:42:20Z</dcterms:created>
  <dcterms:modified xsi:type="dcterms:W3CDTF">2016-10-30T09:08:47Z</dcterms:modified>
</cp:coreProperties>
</file>