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5"/>
  </p:handoutMasterIdLst>
  <p:sldIdLst>
    <p:sldId id="256" r:id="rId2"/>
    <p:sldId id="269" r:id="rId3"/>
    <p:sldId id="257" r:id="rId4"/>
    <p:sldId id="268" r:id="rId5"/>
    <p:sldId id="295" r:id="rId6"/>
    <p:sldId id="305" r:id="rId7"/>
    <p:sldId id="306" r:id="rId8"/>
    <p:sldId id="258" r:id="rId9"/>
    <p:sldId id="296" r:id="rId10"/>
    <p:sldId id="297" r:id="rId11"/>
    <p:sldId id="298" r:id="rId12"/>
    <p:sldId id="307" r:id="rId13"/>
    <p:sldId id="270" r:id="rId14"/>
    <p:sldId id="271" r:id="rId15"/>
    <p:sldId id="272" r:id="rId16"/>
    <p:sldId id="273" r:id="rId17"/>
    <p:sldId id="274" r:id="rId18"/>
    <p:sldId id="259" r:id="rId19"/>
    <p:sldId id="260" r:id="rId20"/>
    <p:sldId id="275" r:id="rId21"/>
    <p:sldId id="276" r:id="rId22"/>
    <p:sldId id="277" r:id="rId23"/>
    <p:sldId id="278" r:id="rId24"/>
    <p:sldId id="279" r:id="rId25"/>
    <p:sldId id="280" r:id="rId26"/>
    <p:sldId id="261" r:id="rId27"/>
    <p:sldId id="299" r:id="rId28"/>
    <p:sldId id="300" r:id="rId29"/>
    <p:sldId id="281" r:id="rId30"/>
    <p:sldId id="262" r:id="rId31"/>
    <p:sldId id="282" r:id="rId32"/>
    <p:sldId id="283" r:id="rId33"/>
    <p:sldId id="284" r:id="rId34"/>
    <p:sldId id="263" r:id="rId35"/>
    <p:sldId id="286" r:id="rId36"/>
    <p:sldId id="287" r:id="rId37"/>
    <p:sldId id="288" r:id="rId38"/>
    <p:sldId id="289" r:id="rId39"/>
    <p:sldId id="285" r:id="rId40"/>
    <p:sldId id="264" r:id="rId41"/>
    <p:sldId id="291" r:id="rId42"/>
    <p:sldId id="292" r:id="rId43"/>
    <p:sldId id="290" r:id="rId44"/>
    <p:sldId id="265" r:id="rId45"/>
    <p:sldId id="309" r:id="rId46"/>
    <p:sldId id="301" r:id="rId47"/>
    <p:sldId id="308" r:id="rId48"/>
    <p:sldId id="266" r:id="rId49"/>
    <p:sldId id="294" r:id="rId50"/>
    <p:sldId id="293" r:id="rId51"/>
    <p:sldId id="302" r:id="rId52"/>
    <p:sldId id="303" r:id="rId53"/>
    <p:sldId id="30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4707-6C12-420A-A90B-658EFA97401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395E1-93B8-442A-B367-067ACA74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9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9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7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4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87B8-3A4A-438B-B269-134F9F99DC82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8080-9FFB-46D8-A8D9-F7F76E86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&#20195;&#30721;/chapter6/&#20363;&#23376;1/Example6_1.java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&#20195;&#30721;/chapter6/&#20363;&#23376;1/Computable.java" TargetMode="External"/><Relationship Id="rId5" Type="http://schemas.openxmlformats.org/officeDocument/2006/relationships/hyperlink" Target="&#20195;&#30721;/chapter6/&#20363;&#23376;1/Japan.java" TargetMode="External"/><Relationship Id="rId4" Type="http://schemas.openxmlformats.org/officeDocument/2006/relationships/hyperlink" Target="&#20195;&#30721;/chapter6/&#20363;&#23376;1/China.ja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6/&#20363;&#23376;2/Example6_2.java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6/&#20363;&#23376;3/Example6_3.java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6/&#20363;&#23376;4/Example6_4.java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6/&#20363;&#23376;5/Example6_5.java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387F8021-AEB5-4B09-B1B0-6E91AC191CEB}" type="slidenum">
              <a:rPr lang="zh-CN" altLang="en-US"/>
              <a:pPr/>
              <a:t>1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07473" y="2107844"/>
            <a:ext cx="732905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Tahoma" panose="020B0604030504040204" pitchFamily="34" charset="0"/>
              </a:rPr>
              <a:t>Java</a:t>
            </a:r>
            <a:r>
              <a:rPr lang="zh-CN" altLang="en-US" sz="3200" b="1" dirty="0" smtClean="0">
                <a:latin typeface="Tahoma" panose="020B0604030504040204" pitchFamily="34" charset="0"/>
              </a:rPr>
              <a:t>中另一种重要的数据类型：接口</a:t>
            </a:r>
            <a:endParaRPr lang="en-US" altLang="zh-CN" sz="3200" b="1" dirty="0" smtClean="0">
              <a:latin typeface="Tahoma" panose="020B0604030504040204" pitchFamily="34" charset="0"/>
            </a:endParaRPr>
          </a:p>
          <a:p>
            <a:pPr algn="just" fontAlgn="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Tahoma" panose="020B0604030504040204" pitchFamily="34" charset="0"/>
              </a:rPr>
              <a:t>与接口有关的多态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5818" y="789710"/>
            <a:ext cx="349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主要内容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62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8872"/>
            <a:ext cx="7886700" cy="867929"/>
          </a:xfrm>
        </p:spPr>
        <p:txBody>
          <a:bodyPr/>
          <a:lstStyle/>
          <a:p>
            <a:r>
              <a:rPr lang="zh-CN" altLang="en-US" dirty="0" smtClean="0"/>
              <a:t>接口的细节说明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54725"/>
            <a:ext cx="9144000" cy="42810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程序可以用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接口名访问</a:t>
            </a:r>
            <a:r>
              <a:rPr lang="zh-CN" altLang="en-US" sz="3200" b="1" dirty="0" smtClean="0"/>
              <a:t>接口中的常量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如果一个类实现了接口，那么该类可以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直接</a:t>
            </a:r>
            <a:r>
              <a:rPr lang="zh-CN" altLang="en-US" sz="3200" b="1" dirty="0" smtClean="0"/>
              <a:t>在类体中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使用</a:t>
            </a:r>
            <a:r>
              <a:rPr lang="zh-CN" altLang="en-US" sz="3200" b="1" dirty="0" smtClean="0"/>
              <a:t>该接口中的常量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定义接口时，如果关键字</a:t>
            </a:r>
            <a:r>
              <a:rPr lang="en-US" altLang="zh-CN" sz="3200" b="1" dirty="0" smtClean="0"/>
              <a:t>interface</a:t>
            </a:r>
            <a:r>
              <a:rPr lang="zh-CN" altLang="en-US" sz="3200" b="1" dirty="0" smtClean="0"/>
              <a:t>前加</a:t>
            </a:r>
            <a:r>
              <a:rPr lang="en-US" altLang="zh-CN" sz="3200" b="1" dirty="0" smtClean="0"/>
              <a:t>public</a:t>
            </a:r>
            <a:r>
              <a:rPr lang="zh-CN" altLang="en-US" sz="3200" b="1" dirty="0" smtClean="0"/>
              <a:t>，就是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public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接口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public</a:t>
            </a:r>
            <a:r>
              <a:rPr lang="zh-CN" altLang="en-US" sz="3200" b="1" dirty="0" smtClean="0"/>
              <a:t>接口可以被任意一个类实现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/>
              <a:t>不</a:t>
            </a:r>
            <a:r>
              <a:rPr lang="zh-CN" altLang="en-US" sz="3200" b="1" dirty="0" smtClean="0"/>
              <a:t>加</a:t>
            </a:r>
            <a:r>
              <a:rPr lang="en-US" altLang="zh-CN" sz="3200" b="1" dirty="0" smtClean="0"/>
              <a:t>public</a:t>
            </a:r>
            <a:r>
              <a:rPr lang="zh-CN" altLang="en-US" sz="3200" b="1" dirty="0" smtClean="0"/>
              <a:t>的就是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友好接口</a:t>
            </a:r>
            <a:r>
              <a:rPr lang="zh-CN" altLang="en-US" sz="3200" b="1" dirty="0" smtClean="0"/>
              <a:t>，可以被同包中的类实现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1976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1" y="423746"/>
            <a:ext cx="8672945" cy="5207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3200" b="1" dirty="0"/>
              <a:t>如果父类实现了某个接口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3200" b="1" dirty="0" smtClean="0"/>
              <a:t>那么</a:t>
            </a:r>
            <a:r>
              <a:rPr lang="zh-CN" altLang="en-US" sz="3200" b="1" dirty="0">
                <a:solidFill>
                  <a:srgbClr val="FF0000"/>
                </a:solidFill>
              </a:rPr>
              <a:t>子类也自然实现</a:t>
            </a:r>
            <a:r>
              <a:rPr lang="zh-CN" altLang="en-US" sz="3200" b="1" dirty="0"/>
              <a:t>了该接口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3200" b="1" dirty="0" smtClean="0"/>
              <a:t>子</a:t>
            </a:r>
            <a:r>
              <a:rPr lang="zh-CN" altLang="en-US" sz="3200" b="1" dirty="0"/>
              <a:t>类不必再显示的使用</a:t>
            </a:r>
            <a:r>
              <a:rPr lang="en-US" altLang="zh-CN" sz="3200" b="1" dirty="0"/>
              <a:t>implements</a:t>
            </a:r>
            <a:r>
              <a:rPr lang="zh-CN" altLang="en-US" sz="3200" b="1" dirty="0"/>
              <a:t>声明实现这个</a:t>
            </a:r>
            <a:r>
              <a:rPr lang="zh-CN" altLang="en-US" sz="3200" b="1" dirty="0" smtClean="0"/>
              <a:t>接口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0701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200" b="1" dirty="0"/>
              <a:t>接口也可以被继承，即通过关键字</a:t>
            </a:r>
            <a:r>
              <a:rPr lang="en-US" altLang="zh-CN" sz="3200" b="1" dirty="0"/>
              <a:t>extends</a:t>
            </a:r>
            <a:r>
              <a:rPr lang="zh-CN" altLang="en-US" sz="3200" b="1" dirty="0"/>
              <a:t>声明一个接口是另一个接口的子接口，</a:t>
            </a:r>
            <a:r>
              <a:rPr lang="zh-CN" altLang="en-US" sz="3200" b="1" dirty="0">
                <a:solidFill>
                  <a:srgbClr val="FF0000"/>
                </a:solidFill>
              </a:rPr>
              <a:t>子接口继承父接口全部常量和方法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200" b="1" dirty="0" smtClean="0"/>
              <a:t>与类继承不一样，接口支持多继承，</a:t>
            </a:r>
            <a:endParaRPr lang="en-US" altLang="zh-CN" sz="3200" b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200" b="1" dirty="0" smtClean="0"/>
              <a:t>即一个接口可以有多个直接的父接口</a:t>
            </a:r>
            <a:endParaRPr lang="en-US" altLang="zh-CN" sz="3200" b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200" b="1" dirty="0" smtClean="0"/>
              <a:t>格式：多个父接口排在</a:t>
            </a:r>
            <a:r>
              <a:rPr lang="en-US" altLang="zh-CN" sz="3200" b="1" dirty="0" smtClean="0"/>
              <a:t>extends</a:t>
            </a:r>
            <a:r>
              <a:rPr lang="zh-CN" altLang="en-US" sz="3200" b="1" dirty="0" smtClean="0"/>
              <a:t>后以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隔开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5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25758"/>
            <a:ext cx="914400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提供的接口都在相应的包中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语句不仅可以引入包中的类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可以引入包中的接口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java.io.*;</a:t>
            </a: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不仅引入了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包中的类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同时引入了该包中的接口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15127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/>
              <a:t>public interface Computable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int MAX = 46;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int f(int x);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3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29304"/>
            <a:ext cx="91440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/>
              <a:t>public class China implements Computable {  //China类实现Computable接口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int number;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public int f(int x) { </a:t>
            </a:r>
            <a:r>
              <a:rPr lang="zh-CN" altLang="en-US" sz="3200" b="1" dirty="0">
                <a:solidFill>
                  <a:srgbClr val="00B050"/>
                </a:solidFill>
              </a:rPr>
              <a:t>//不要忘记public关键字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int sum=0;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for(int i=1;i&lt;=x;i++)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   sum=sum+i;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return sum;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3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29658"/>
            <a:ext cx="91440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/>
              <a:t>public class Japan implements Computable { //Japan类实现Computable接口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int number;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public int f(int x)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return </a:t>
            </a:r>
            <a:r>
              <a:rPr lang="zh-CN" altLang="en-US" sz="3200" b="1" dirty="0">
                <a:solidFill>
                  <a:srgbClr val="FF0000"/>
                </a:solidFill>
              </a:rPr>
              <a:t>MAX</a:t>
            </a:r>
            <a:r>
              <a:rPr lang="zh-CN" altLang="en-US" sz="3200" b="1" dirty="0"/>
              <a:t>+x; 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0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911"/>
            <a:ext cx="9144000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/>
              <a:t>public class Example6_1 {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public static void main(String args[]) {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China zhang; 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Japan henlu;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zhang=new China();   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henlu=new Japan();  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zhang.number=32+</a:t>
            </a:r>
            <a:r>
              <a:rPr lang="zh-CN" altLang="en-US" sz="2800" b="1" dirty="0">
                <a:solidFill>
                  <a:srgbClr val="FF0000"/>
                </a:solidFill>
              </a:rPr>
              <a:t>Computable.MAX</a:t>
            </a:r>
            <a:r>
              <a:rPr lang="zh-CN" altLang="en-US" sz="2800" b="1" dirty="0"/>
              <a:t>; 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henlu.number=14+</a:t>
            </a:r>
            <a:r>
              <a:rPr lang="zh-CN" altLang="en-US" sz="2800" b="1" dirty="0">
                <a:solidFill>
                  <a:srgbClr val="FF0000"/>
                </a:solidFill>
              </a:rPr>
              <a:t>Computable.MAX</a:t>
            </a:r>
            <a:r>
              <a:rPr lang="zh-CN" altLang="en-US" sz="2800" b="1" dirty="0"/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System.out.println("zhang的学号"+zhang.number+",zhang求和结果"+zhang.f(100));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   System.out.println("henlu的学号"+henlu.number+",henlu求和结果"+henlu.f(100));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   }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2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B0BE8A99-62B0-4C82-BA51-900877547F15}" type="slidenum">
              <a:rPr lang="zh-CN" altLang="en-US"/>
              <a:pPr/>
              <a:t>18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570316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/>
              <a:t>     例子1</a:t>
            </a:r>
            <a:r>
              <a:rPr lang="zh-CN" altLang="en-US" sz="3200" dirty="0">
                <a:hlinkClick r:id="rId3"/>
              </a:rPr>
              <a:t>(</a:t>
            </a:r>
            <a:r>
              <a:rPr lang="en-US" altLang="zh-CN" sz="3200" dirty="0">
                <a:hlinkClick r:id="rId3"/>
              </a:rPr>
              <a:t>Example6_1)</a:t>
            </a:r>
            <a:r>
              <a:rPr lang="zh-CN" altLang="en-US" sz="3200" dirty="0"/>
              <a:t>中包含有</a:t>
            </a:r>
            <a:r>
              <a:rPr lang="en-US" altLang="zh-CN" sz="3200" dirty="0">
                <a:hlinkClick r:id="rId4"/>
              </a:rPr>
              <a:t>China</a:t>
            </a:r>
            <a:r>
              <a:rPr lang="zh-CN" altLang="en-US" sz="3200" dirty="0">
                <a:hlinkClick r:id="rId4"/>
              </a:rPr>
              <a:t>类</a:t>
            </a:r>
            <a:r>
              <a:rPr lang="zh-CN" altLang="en-US" sz="3200" dirty="0"/>
              <a:t>、</a:t>
            </a:r>
            <a:r>
              <a:rPr lang="en-US" altLang="zh-CN" sz="3200" dirty="0">
                <a:hlinkClick r:id="rId5"/>
              </a:rPr>
              <a:t>Japan</a:t>
            </a:r>
            <a:r>
              <a:rPr lang="zh-CN" altLang="en-US" sz="3200" dirty="0">
                <a:hlinkClick r:id="rId5"/>
              </a:rPr>
              <a:t>类</a:t>
            </a:r>
            <a:r>
              <a:rPr lang="zh-CN" altLang="en-US" sz="3200" dirty="0"/>
              <a:t>和</a:t>
            </a:r>
            <a:r>
              <a:rPr lang="en-US" altLang="zh-CN" sz="3200" dirty="0">
                <a:hlinkClick r:id="rId6"/>
              </a:rPr>
              <a:t>Computable</a:t>
            </a:r>
            <a:r>
              <a:rPr lang="zh-CN" altLang="en-US" sz="3200" dirty="0">
                <a:hlinkClick r:id="rId6"/>
              </a:rPr>
              <a:t>接口</a:t>
            </a:r>
            <a:r>
              <a:rPr lang="zh-CN" altLang="en-US" sz="3200" dirty="0"/>
              <a:t>，而且</a:t>
            </a:r>
            <a:r>
              <a:rPr lang="en-US" altLang="zh-CN" sz="3200" dirty="0"/>
              <a:t>China</a:t>
            </a:r>
            <a:r>
              <a:rPr lang="zh-CN" altLang="en-US" sz="3200" dirty="0"/>
              <a:t>和</a:t>
            </a:r>
            <a:r>
              <a:rPr lang="en-US" altLang="zh-CN" sz="3200" dirty="0"/>
              <a:t>Japan</a:t>
            </a:r>
            <a:r>
              <a:rPr lang="zh-CN" altLang="en-US" sz="3200" dirty="0"/>
              <a:t>类都实现了</a:t>
            </a:r>
            <a:r>
              <a:rPr lang="en-US" altLang="zh-CN" sz="3200" dirty="0"/>
              <a:t>Computable</a:t>
            </a:r>
            <a:r>
              <a:rPr lang="zh-CN" altLang="en-US" sz="3200" dirty="0"/>
              <a:t>接口。运行效果如图6.1。 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619954"/>
              </p:ext>
            </p:extLst>
          </p:nvPr>
        </p:nvGraphicFramePr>
        <p:xfrm>
          <a:off x="911370" y="2698822"/>
          <a:ext cx="7032699" cy="234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位图图像" r:id="rId7" imgW="2057143" imgH="685714" progId="Paint.Picture">
                  <p:embed/>
                </p:oleObj>
              </mc:Choice>
              <mc:Fallback>
                <p:oleObj name="位图图像" r:id="rId7" imgW="2057143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70" y="2698822"/>
                        <a:ext cx="7032699" cy="2344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14450" y="401782"/>
            <a:ext cx="4343400" cy="108411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§6.3   </a:t>
            </a:r>
            <a:r>
              <a:rPr lang="zh-CN" altLang="en-US" sz="3200" b="1" dirty="0">
                <a:latin typeface="宋体" panose="02010600030101010101" pitchFamily="2" charset="-122"/>
              </a:rPr>
              <a:t>理解接口</a:t>
            </a:r>
            <a:r>
              <a:rPr lang="zh-CN" altLang="en-US" sz="3200" b="1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5C6037B0-FADF-43FE-A227-9294A5D6D57B}" type="slidenum">
              <a:rPr lang="zh-CN" altLang="en-US"/>
              <a:pPr/>
              <a:t>19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1646635"/>
            <a:ext cx="914399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sz="3200" b="1" dirty="0">
                <a:latin typeface="宋体" panose="02010600030101010101" pitchFamily="2" charset="-122"/>
              </a:rPr>
              <a:t>的思想在于它可以要求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某些类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有相同名称的方法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但</a:t>
            </a:r>
            <a:r>
              <a:rPr lang="zh-CN" altLang="en-US" sz="3200" b="1" dirty="0">
                <a:latin typeface="宋体" panose="02010600030101010101" pitchFamily="2" charset="-122"/>
              </a:rPr>
              <a:t>方法的具体内容（方法体的内容）可以不同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即</a:t>
            </a:r>
            <a:r>
              <a:rPr lang="zh-CN" altLang="en-US" sz="3200" b="1" dirty="0">
                <a:latin typeface="宋体" panose="02010600030101010101" pitchFamily="2" charset="-122"/>
              </a:rPr>
              <a:t>要求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这些类</a:t>
            </a:r>
            <a:r>
              <a:rPr lang="zh-CN" altLang="en-US" sz="3200" b="1" dirty="0">
                <a:latin typeface="宋体" panose="02010600030101010101" pitchFamily="2" charset="-122"/>
              </a:rPr>
              <a:t>实现接口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以</a:t>
            </a:r>
            <a:r>
              <a:rPr lang="zh-CN" altLang="en-US" sz="3200" b="1" dirty="0">
                <a:latin typeface="宋体" panose="02010600030101010101" pitchFamily="2" charset="-122"/>
              </a:rPr>
              <a:t>保证这些类一定有接口中所声明的方法（即所谓的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方法绑定</a:t>
            </a:r>
            <a:r>
              <a:rPr lang="zh-CN" altLang="en-US" sz="3200" b="1" dirty="0">
                <a:latin typeface="宋体" panose="02010600030101010101" pitchFamily="2" charset="-122"/>
              </a:rPr>
              <a:t>）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063"/>
            <a:ext cx="9144000" cy="358271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 smtClean="0"/>
              <a:t>继承有使用上的限制，</a:t>
            </a:r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只支持单继承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为了</a:t>
            </a:r>
            <a:r>
              <a:rPr lang="zh-CN" altLang="en-US" sz="3200" b="1" dirty="0"/>
              <a:t>克服</a:t>
            </a:r>
            <a:r>
              <a:rPr lang="en-US" altLang="zh-CN" sz="3200" b="1" dirty="0">
                <a:latin typeface="宋体" panose="02010600030101010101" pitchFamily="2" charset="-122"/>
              </a:rPr>
              <a:t>Java</a:t>
            </a:r>
            <a:r>
              <a:rPr lang="zh-CN" altLang="en-US" sz="3200" b="1" dirty="0"/>
              <a:t>单继承的缺点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en-US" altLang="zh-CN" sz="3200" b="1" dirty="0" smtClean="0">
                <a:latin typeface="宋体" panose="02010600030101010101" pitchFamily="2" charset="-122"/>
              </a:rPr>
              <a:t>Java</a:t>
            </a:r>
            <a:r>
              <a:rPr lang="zh-CN" altLang="en-US" sz="3200" b="1" dirty="0"/>
              <a:t>使用了接口，一个类可以实现多个接口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接口是一种</a:t>
            </a:r>
            <a:r>
              <a:rPr lang="zh-CN" altLang="en-US" sz="3200" b="1" dirty="0" smtClean="0"/>
              <a:t>规范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规定一个类需要完成接口声明的各种方法</a:t>
            </a:r>
            <a:endParaRPr lang="en-US" altLang="zh-CN" sz="3200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3200" b="1" dirty="0" smtClean="0"/>
              <a:t>也就是该类对象能够完成的功能</a:t>
            </a:r>
          </a:p>
        </p:txBody>
      </p:sp>
    </p:spTree>
    <p:extLst>
      <p:ext uri="{BB962C8B-B14F-4D97-AF65-F5344CB8AC3E}">
        <p14:creationId xmlns:p14="http://schemas.microsoft.com/office/powerpoint/2010/main" val="39110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6701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接口在要求一些类有相同名称的方法的同时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并不</a:t>
            </a:r>
            <a:r>
              <a:rPr lang="zh-CN" altLang="en-US" sz="3200" b="1" dirty="0">
                <a:latin typeface="宋体" panose="02010600030101010101" pitchFamily="2" charset="-122"/>
              </a:rPr>
              <a:t>强迫这些类具有相同的父类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比如，各式各样</a:t>
            </a:r>
            <a:r>
              <a:rPr lang="zh-CN" altLang="en-US" sz="3200" b="1" dirty="0">
                <a:latin typeface="宋体" panose="02010600030101010101" pitchFamily="2" charset="-122"/>
              </a:rPr>
              <a:t>的电器产品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它们</a:t>
            </a:r>
            <a:r>
              <a:rPr lang="zh-CN" altLang="en-US" sz="3200" b="1" dirty="0">
                <a:latin typeface="宋体" panose="02010600030101010101" pitchFamily="2" charset="-122"/>
              </a:rPr>
              <a:t>可能归属不同的种类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但</a:t>
            </a:r>
            <a:r>
              <a:rPr lang="zh-CN" altLang="en-US" sz="3200" b="1" dirty="0">
                <a:latin typeface="宋体" panose="02010600030101010101" pitchFamily="2" charset="-122"/>
              </a:rPr>
              <a:t>国家标准要求电器产品都必须提供一个名称为</a:t>
            </a:r>
            <a:r>
              <a:rPr lang="en-US" altLang="zh-CN" sz="3200" b="1" dirty="0">
                <a:latin typeface="宋体" panose="02010600030101010101" pitchFamily="2" charset="-122"/>
              </a:rPr>
              <a:t>on</a:t>
            </a:r>
            <a:r>
              <a:rPr lang="zh-CN" altLang="en-US" sz="3200" b="1" dirty="0">
                <a:latin typeface="宋体" panose="02010600030101010101" pitchFamily="2" charset="-122"/>
              </a:rPr>
              <a:t>的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功能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（</a:t>
            </a:r>
            <a:r>
              <a:rPr lang="zh-CN" altLang="en-US" sz="3200" b="1" dirty="0">
                <a:latin typeface="宋体" panose="02010600030101010101" pitchFamily="2" charset="-122"/>
              </a:rPr>
              <a:t>为达到此目的，只需要求它们实现同一接口，该接口中有名字为</a:t>
            </a:r>
            <a:r>
              <a:rPr lang="en-US" altLang="zh-CN" sz="3200" b="1" dirty="0">
                <a:latin typeface="宋体" panose="02010600030101010101" pitchFamily="2" charset="-122"/>
              </a:rPr>
              <a:t>on</a:t>
            </a:r>
            <a:r>
              <a:rPr lang="zh-CN" altLang="en-US" sz="3200" b="1" dirty="0">
                <a:latin typeface="宋体" panose="02010600030101010101" pitchFamily="2" charset="-122"/>
              </a:rPr>
              <a:t>的方法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），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但</a:t>
            </a:r>
            <a:r>
              <a:rPr lang="zh-CN" altLang="en-US" sz="3200" b="1" dirty="0">
                <a:latin typeface="宋体" panose="02010600030101010101" pitchFamily="2" charset="-122"/>
              </a:rPr>
              <a:t>名称为</a:t>
            </a:r>
            <a:r>
              <a:rPr lang="en-US" altLang="zh-CN" sz="3200" b="1" dirty="0">
                <a:latin typeface="宋体" panose="02010600030101010101" pitchFamily="2" charset="-122"/>
              </a:rPr>
              <a:t>on</a:t>
            </a:r>
            <a:r>
              <a:rPr lang="zh-CN" altLang="en-US" sz="3200" b="1" dirty="0">
                <a:latin typeface="宋体" panose="02010600030101010101" pitchFamily="2" charset="-122"/>
              </a:rPr>
              <a:t>的功能的具体行为由各个电器产品去实现。</a:t>
            </a: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hlinkClick r:id="rId2"/>
              </a:rPr>
              <a:t>例子2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2" y="515356"/>
            <a:ext cx="9144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abstract class </a:t>
            </a:r>
            <a:r>
              <a:rPr lang="zh-CN" altLang="en-US" sz="3200" b="1" dirty="0">
                <a:solidFill>
                  <a:srgbClr val="FF0000"/>
                </a:solidFill>
              </a:rPr>
              <a:t>MotorVehicles</a:t>
            </a:r>
            <a:r>
              <a:rPr lang="zh-CN" altLang="en-US" sz="3200" b="1" dirty="0"/>
              <a:t> {</a:t>
            </a:r>
          </a:p>
          <a:p>
            <a:r>
              <a:rPr lang="zh-CN" altLang="en-US" sz="3200" b="1" dirty="0"/>
              <a:t>   abstract void brake();</a:t>
            </a:r>
          </a:p>
          <a:p>
            <a:r>
              <a:rPr lang="zh-CN" altLang="en-US" sz="3200" b="1" dirty="0" smtClean="0"/>
              <a:t>}</a:t>
            </a:r>
            <a:endParaRPr lang="en-US" altLang="zh-CN" sz="3200" b="1" dirty="0" smtClean="0"/>
          </a:p>
          <a:p>
            <a:endParaRPr lang="zh-CN" altLang="en-US" sz="3200" b="1" dirty="0"/>
          </a:p>
          <a:p>
            <a:r>
              <a:rPr lang="zh-CN" altLang="en-US" sz="3200" b="1" dirty="0"/>
              <a:t>interface </a:t>
            </a:r>
            <a:r>
              <a:rPr lang="zh-CN" altLang="en-US" sz="3200" b="1" dirty="0">
                <a:solidFill>
                  <a:srgbClr val="FF0000"/>
                </a:solidFill>
              </a:rPr>
              <a:t>MoneyFare</a:t>
            </a:r>
            <a:r>
              <a:rPr lang="zh-CN" altLang="en-US" sz="3200" b="1" dirty="0"/>
              <a:t> {</a:t>
            </a:r>
          </a:p>
          <a:p>
            <a:r>
              <a:rPr lang="zh-CN" altLang="en-US" sz="3200" b="1" dirty="0"/>
              <a:t>   void  charge();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 smtClean="0"/>
              <a:t>}</a:t>
            </a:r>
            <a:endParaRPr lang="en-US" altLang="zh-CN" sz="3200" b="1" dirty="0" smtClean="0"/>
          </a:p>
          <a:p>
            <a:endParaRPr lang="zh-CN" altLang="en-US" sz="3200" b="1" dirty="0"/>
          </a:p>
          <a:p>
            <a:r>
              <a:rPr lang="zh-CN" altLang="en-US" sz="3200" b="1" dirty="0"/>
              <a:t>interface </a:t>
            </a:r>
            <a:r>
              <a:rPr lang="zh-CN" altLang="en-US" sz="3200" b="1" dirty="0">
                <a:solidFill>
                  <a:srgbClr val="FF0000"/>
                </a:solidFill>
              </a:rPr>
              <a:t>ControlTemperature</a:t>
            </a:r>
            <a:r>
              <a:rPr lang="zh-CN" altLang="en-US" sz="3200" b="1" dirty="0"/>
              <a:t> {</a:t>
            </a:r>
          </a:p>
          <a:p>
            <a:r>
              <a:rPr lang="zh-CN" altLang="en-US" sz="3200" b="1" dirty="0"/>
              <a:t>   void controlAirTemperature();</a:t>
            </a:r>
          </a:p>
          <a:p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5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60029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/>
              <a:t>class </a:t>
            </a:r>
            <a:r>
              <a:rPr lang="zh-CN" altLang="en-US" sz="2800" b="1" dirty="0">
                <a:solidFill>
                  <a:srgbClr val="FF0000"/>
                </a:solidFill>
              </a:rPr>
              <a:t>Bus </a:t>
            </a:r>
            <a:r>
              <a:rPr lang="zh-CN" altLang="en-US" sz="2800" b="1" dirty="0"/>
              <a:t>extends MotorVehicles </a:t>
            </a:r>
            <a:r>
              <a:rPr lang="zh-CN" altLang="en-US" sz="2800" b="1" dirty="0" smtClean="0"/>
              <a:t>implements MoneyFare </a:t>
            </a:r>
            <a:r>
              <a:rPr lang="zh-CN" altLang="en-US" sz="2800" b="1" dirty="0"/>
              <a:t>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void brake()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  System.out.println("公共汽车使用毂式刹车技术");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public  void charge()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  System.out.println("公共汽车:一元/张,不计算公里数");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027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234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000" b="1" dirty="0"/>
              <a:t>class </a:t>
            </a:r>
            <a:r>
              <a:rPr lang="zh-CN" altLang="en-US" sz="3000" b="1" dirty="0">
                <a:solidFill>
                  <a:srgbClr val="FF0000"/>
                </a:solidFill>
              </a:rPr>
              <a:t>Taxi</a:t>
            </a:r>
            <a:r>
              <a:rPr lang="zh-CN" altLang="en-US" sz="3000" b="1" dirty="0"/>
              <a:t> extends MotorVehicles implements MoneyFare,ControlTemperature {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void brake() {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    System.out.println("出租车使用盘式刹车技术");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public  void charge() {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    System.out.println("出租车:2元/公里,起价3公里");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public void  controlAirTemperature() { 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    System.out.println("出租车安装了Hair空调");</a:t>
            </a:r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    </a:t>
            </a:r>
            <a:r>
              <a:rPr lang="zh-CN" altLang="en-US" sz="3000" b="1" dirty="0" smtClean="0"/>
              <a:t>}</a:t>
            </a:r>
            <a:endParaRPr lang="zh-CN" altLang="en-US" sz="3000" b="1" dirty="0"/>
          </a:p>
          <a:p>
            <a:pPr>
              <a:spcBef>
                <a:spcPts val="600"/>
              </a:spcBef>
            </a:pPr>
            <a:r>
              <a:rPr lang="zh-CN" altLang="en-US" sz="3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0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55774"/>
            <a:ext cx="91440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/>
              <a:t>class </a:t>
            </a:r>
            <a:r>
              <a:rPr lang="zh-CN" altLang="en-US" sz="3200" b="1" dirty="0">
                <a:solidFill>
                  <a:srgbClr val="FF0000"/>
                </a:solidFill>
              </a:rPr>
              <a:t>Cinema </a:t>
            </a:r>
            <a:r>
              <a:rPr lang="zh-CN" altLang="en-US" sz="3200" b="1" dirty="0"/>
              <a:t>implements MoneyFare,ControlTemperature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public  void charge() {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  System.out.println("电影院:门票,十元/张");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public void  controlAirTemperature() { 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   System.out.println("电影院安装了中央空调");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    }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1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13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/>
              <a:t>public class Example6_2 {</a:t>
            </a:r>
          </a:p>
          <a:p>
            <a:r>
              <a:rPr lang="zh-CN" altLang="en-US" sz="3000" b="1" dirty="0"/>
              <a:t>   public static void main(String args[]) {</a:t>
            </a:r>
          </a:p>
          <a:p>
            <a:r>
              <a:rPr lang="zh-CN" altLang="en-US" sz="3000" b="1" dirty="0"/>
              <a:t>       Bus  bus101 = new Bus();</a:t>
            </a:r>
          </a:p>
          <a:p>
            <a:r>
              <a:rPr lang="zh-CN" altLang="en-US" sz="3000" b="1" dirty="0"/>
              <a:t>       Taxi buleTaxi = new Taxi();</a:t>
            </a:r>
          </a:p>
          <a:p>
            <a:r>
              <a:rPr lang="zh-CN" altLang="en-US" sz="3000" b="1" dirty="0"/>
              <a:t>       Cinema redStarCinema = new Cinema();</a:t>
            </a:r>
          </a:p>
          <a:p>
            <a:r>
              <a:rPr lang="zh-CN" altLang="en-US" sz="3000" b="1" dirty="0"/>
              <a:t>       bus101.brake(); </a:t>
            </a:r>
          </a:p>
          <a:p>
            <a:r>
              <a:rPr lang="zh-CN" altLang="en-US" sz="3000" b="1" dirty="0"/>
              <a:t>       bus101.charge();</a:t>
            </a:r>
          </a:p>
          <a:p>
            <a:r>
              <a:rPr lang="zh-CN" altLang="en-US" sz="3000" b="1" dirty="0"/>
              <a:t>       buleTaxi.brake();</a:t>
            </a:r>
          </a:p>
          <a:p>
            <a:r>
              <a:rPr lang="zh-CN" altLang="en-US" sz="3000" b="1" dirty="0"/>
              <a:t>       buleTaxi.charge();</a:t>
            </a:r>
          </a:p>
          <a:p>
            <a:r>
              <a:rPr lang="zh-CN" altLang="en-US" sz="3000" b="1" dirty="0"/>
              <a:t>       buleTaxi.controlAirTemperature();</a:t>
            </a:r>
          </a:p>
          <a:p>
            <a:r>
              <a:rPr lang="zh-CN" altLang="en-US" sz="3000" b="1" dirty="0"/>
              <a:t>       redStarCinema.charge();</a:t>
            </a:r>
          </a:p>
          <a:p>
            <a:r>
              <a:rPr lang="zh-CN" altLang="en-US" sz="3000" b="1" dirty="0"/>
              <a:t>       redStarCinema.controlAirTemperature();</a:t>
            </a:r>
          </a:p>
          <a:p>
            <a:r>
              <a:rPr lang="zh-CN" altLang="en-US" sz="3000" b="1" dirty="0"/>
              <a:t>   }</a:t>
            </a:r>
          </a:p>
          <a:p>
            <a:r>
              <a:rPr lang="zh-CN" altLang="en-US" sz="3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6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166256"/>
            <a:ext cx="4343400" cy="77585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§6.4   </a:t>
            </a:r>
            <a:r>
              <a:rPr lang="zh-CN" altLang="en-US" sz="3200" b="1" dirty="0">
                <a:latin typeface="宋体" panose="02010600030101010101" pitchFamily="2" charset="-122"/>
              </a:rPr>
              <a:t>接口的</a:t>
            </a:r>
            <a:r>
              <a:rPr lang="en-US" altLang="zh-CN" sz="3200" b="1" dirty="0">
                <a:latin typeface="宋体" panose="02010600030101010101" pitchFamily="2" charset="-122"/>
              </a:rPr>
              <a:t>UML</a:t>
            </a:r>
            <a:r>
              <a:rPr lang="zh-CN" altLang="en-US" sz="3200" b="1" dirty="0">
                <a:latin typeface="宋体" panose="02010600030101010101" pitchFamily="2" charset="-122"/>
              </a:rPr>
              <a:t>图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22906BD3-4B0B-4C84-82C0-EE3633AD4CA6}" type="slidenum">
              <a:rPr lang="zh-CN" altLang="en-US"/>
              <a:pPr/>
              <a:t>26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" y="1863328"/>
            <a:ext cx="9144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表示</a:t>
            </a:r>
            <a:r>
              <a:rPr lang="zh-CN" altLang="en-US" sz="3200" b="1" dirty="0"/>
              <a:t>接口的</a:t>
            </a:r>
            <a:r>
              <a:rPr lang="en-US" altLang="zh-CN" sz="3200" b="1" dirty="0">
                <a:latin typeface="宋体" panose="02010600030101010101" pitchFamily="2" charset="-122"/>
              </a:rPr>
              <a:t>UML</a:t>
            </a:r>
            <a:r>
              <a:rPr lang="zh-CN" altLang="en-US" sz="3200" b="1" dirty="0"/>
              <a:t>图和表示类的</a:t>
            </a:r>
            <a:r>
              <a:rPr lang="en-US" altLang="zh-CN" sz="3200" b="1" dirty="0">
                <a:latin typeface="宋体" panose="02010600030101010101" pitchFamily="2" charset="-122"/>
              </a:rPr>
              <a:t>UML</a:t>
            </a:r>
            <a:r>
              <a:rPr lang="zh-CN" altLang="en-US" sz="3200" b="1" dirty="0"/>
              <a:t>图类似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使用</a:t>
            </a:r>
            <a:r>
              <a:rPr lang="zh-CN" altLang="en-US" sz="3200" b="1" dirty="0"/>
              <a:t>一个长方形描述一个接口的主要构成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将</a:t>
            </a:r>
            <a:r>
              <a:rPr lang="zh-CN" altLang="en-US" sz="3200" b="1" dirty="0"/>
              <a:t>长方形垂直地分为三层。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第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3200" b="1" dirty="0"/>
              <a:t>层是名字层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第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3200" b="1" dirty="0"/>
              <a:t>层是常量层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第3</a:t>
            </a:r>
            <a:r>
              <a:rPr lang="zh-CN" altLang="en-US" sz="3200" b="1" dirty="0">
                <a:latin typeface="宋体" panose="02010600030101010101" pitchFamily="2" charset="-122"/>
              </a:rPr>
              <a:t>层是方法层 。</a:t>
            </a:r>
          </a:p>
        </p:txBody>
      </p:sp>
    </p:spTree>
    <p:extLst>
      <p:ext uri="{BB962C8B-B14F-4D97-AF65-F5344CB8AC3E}">
        <p14:creationId xmlns:p14="http://schemas.microsoft.com/office/powerpoint/2010/main" val="29055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69819"/>
            <a:ext cx="8991600" cy="461356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 smtClean="0"/>
              <a:t>如果一个类实现了一个接口，那么类和接口是实现关系，称类实现接口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en-US" altLang="zh-CN" sz="3200" b="1" dirty="0" smtClean="0"/>
              <a:t>UML</a:t>
            </a:r>
            <a:r>
              <a:rPr lang="zh-CN" altLang="en-US" sz="3200" b="1" dirty="0" smtClean="0"/>
              <a:t>通过虚线连接类和它所实现的接口，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虚线的起始端是类终点端是接口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/>
              <a:t>终端使用空心三角形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78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接口也是一种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数据类型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用接口声明的变量称作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接口变量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接口变量怎么存放数据？</a:t>
            </a:r>
            <a:endParaRPr lang="en-US" altLang="zh-CN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接口属于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引用型变量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可以存放实现该接口的类的实例的引用</a:t>
            </a:r>
            <a:endParaRPr lang="en-US" altLang="zh-CN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比如，</a:t>
            </a:r>
            <a:r>
              <a:rPr lang="en-US" altLang="zh-CN" sz="3200" b="1" dirty="0" smtClean="0"/>
              <a:t>Com</a:t>
            </a:r>
            <a:r>
              <a:rPr lang="zh-CN" altLang="en-US" sz="3200" b="1" dirty="0" smtClean="0"/>
              <a:t>是一个接口，就可以用</a:t>
            </a:r>
            <a:r>
              <a:rPr lang="en-US" altLang="zh-CN" sz="3200" b="1" dirty="0" smtClean="0"/>
              <a:t>Com</a:t>
            </a:r>
            <a:r>
              <a:rPr lang="zh-CN" altLang="en-US" sz="3200" b="1" dirty="0" smtClean="0"/>
              <a:t>声明一个变量</a:t>
            </a:r>
            <a:endParaRPr lang="zh-CN" altLang="en-US" sz="32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/>
              <a:t>§6.5     </a:t>
            </a:r>
            <a:r>
              <a:rPr lang="zh-CN" altLang="en-US" sz="3200" b="1" dirty="0">
                <a:latin typeface="宋体" panose="02010600030101010101" pitchFamily="2" charset="-122"/>
              </a:rPr>
              <a:t>接口回调 </a:t>
            </a:r>
          </a:p>
        </p:txBody>
      </p:sp>
    </p:spTree>
    <p:extLst>
      <p:ext uri="{BB962C8B-B14F-4D97-AF65-F5344CB8AC3E}">
        <p14:creationId xmlns:p14="http://schemas.microsoft.com/office/powerpoint/2010/main" val="42842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35528" y="537514"/>
            <a:ext cx="1902946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Com </a:t>
            </a:r>
            <a:r>
              <a:rPr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com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82" y="188373"/>
            <a:ext cx="3497901" cy="17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5" y="2923310"/>
            <a:ext cx="8896501" cy="38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3590" y="2188587"/>
            <a:ext cx="6513531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3200" dirty="0" err="1">
                <a:solidFill>
                  <a:srgbClr val="0000FF"/>
                </a:solidFill>
              </a:rPr>
              <a:t>ImpleCom</a:t>
            </a:r>
            <a:r>
              <a:rPr lang="en-US" altLang="zh-CN" sz="3200" dirty="0">
                <a:solidFill>
                  <a:srgbClr val="0000FF"/>
                </a:solidFill>
              </a:rPr>
              <a:t> object = new </a:t>
            </a:r>
            <a:r>
              <a:rPr lang="en-US" altLang="zh-CN" sz="3200" dirty="0" err="1">
                <a:solidFill>
                  <a:srgbClr val="0000FF"/>
                </a:solidFill>
              </a:rPr>
              <a:t>ImpleCom</a:t>
            </a:r>
            <a:r>
              <a:rPr lang="en-US" altLang="zh-CN" sz="3200" dirty="0">
                <a:solidFill>
                  <a:srgbClr val="0000FF"/>
                </a:solidFill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4317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145472"/>
            <a:ext cx="5143500" cy="59747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§6.1     </a:t>
            </a:r>
            <a:r>
              <a:rPr lang="zh-CN" altLang="en-US" sz="3200" b="1" dirty="0">
                <a:latin typeface="宋体" panose="02010600030101010101" pitchFamily="2" charset="-122"/>
              </a:rPr>
              <a:t>接口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268E030-5F0D-4224-84D0-045B7A503C3D}" type="slidenum">
              <a:rPr lang="zh-CN" altLang="en-US"/>
              <a:pPr/>
              <a:t>3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0" y="742950"/>
            <a:ext cx="91440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使用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关键字</a:t>
            </a:r>
            <a:r>
              <a:rPr lang="en-US" altLang="zh-CN" sz="3200" b="1" dirty="0">
                <a:ea typeface="+mn-ea"/>
                <a:cs typeface="Times New Roman" panose="02020603050405020304" pitchFamily="18" charset="0"/>
              </a:rPr>
              <a:t>interface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来定义一个接口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接口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的定义和类的定义很相似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分为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接口的声明和接口体。</a:t>
            </a:r>
          </a:p>
          <a:p>
            <a:pPr algn="just">
              <a:spcBef>
                <a:spcPts val="1200"/>
              </a:spcBef>
            </a:pPr>
            <a:r>
              <a:rPr lang="en-US" altLang="zh-CN" sz="3200" b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interface  Printable {</a:t>
            </a:r>
          </a:p>
          <a:p>
            <a:pPr algn="just"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   final  </a:t>
            </a:r>
            <a:r>
              <a:rPr lang="en-US" altLang="zh-CN" sz="3200" b="1" dirty="0" err="1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MAX=100;</a:t>
            </a:r>
          </a:p>
          <a:p>
            <a:pPr algn="just"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   void add();</a:t>
            </a:r>
          </a:p>
          <a:p>
            <a:pPr algn="just"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   float sum(float x ,float y);</a:t>
            </a:r>
          </a:p>
          <a:p>
            <a:pPr algn="just"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 } 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7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83ABACBC-86ED-46C5-B103-E7B81680984D}" type="slidenum">
              <a:rPr lang="zh-CN" altLang="en-US"/>
              <a:pPr/>
              <a:t>30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0" y="716648"/>
            <a:ext cx="9144000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接口回调是指</a:t>
            </a:r>
            <a:r>
              <a:rPr lang="zh-CN" altLang="en-US" sz="3200" dirty="0" smtClean="0">
                <a:latin typeface="宋体" panose="02010600030101010101" pitchFamily="2" charset="-122"/>
              </a:rPr>
              <a:t>：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sz="3200" b="1" dirty="0">
                <a:latin typeface="宋体" panose="02010600030101010101" pitchFamily="2" charset="-122"/>
              </a:rPr>
              <a:t>把</a:t>
            </a:r>
            <a:r>
              <a:rPr lang="zh-CN" altLang="en-US" sz="3200" b="1" dirty="0">
                <a:solidFill>
                  <a:schemeClr val="accent6"/>
                </a:solidFill>
                <a:latin typeface="宋体" panose="02010600030101010101" pitchFamily="2" charset="-122"/>
              </a:rPr>
              <a:t>实现某一接口的类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</a:rPr>
              <a:t>创建的对象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的引用</a:t>
            </a:r>
            <a:r>
              <a:rPr lang="zh-CN" altLang="en-US" sz="3200" b="1" dirty="0">
                <a:latin typeface="宋体" panose="02010600030101010101" pitchFamily="2" charset="-122"/>
              </a:rPr>
              <a:t>赋给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</a:rPr>
              <a:t>该接口声明的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接口变量</a:t>
            </a:r>
            <a:r>
              <a:rPr lang="zh-CN" altLang="en-US" sz="3200" b="1" dirty="0">
                <a:latin typeface="宋体" panose="02010600030101010101" pitchFamily="2" charset="-122"/>
              </a:rPr>
              <a:t>中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那么</a:t>
            </a:r>
            <a:r>
              <a:rPr lang="zh-CN" altLang="en-US" sz="3200" b="1" dirty="0">
                <a:latin typeface="宋体" panose="02010600030101010101" pitchFamily="2" charset="-122"/>
              </a:rPr>
              <a:t>该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接口变量</a:t>
            </a:r>
            <a:r>
              <a:rPr lang="zh-CN" altLang="en-US" sz="3200" b="1" dirty="0">
                <a:latin typeface="宋体" panose="02010600030101010101" pitchFamily="2" charset="-122"/>
              </a:rPr>
              <a:t>就可以调用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被类重写的接口方法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实际上</a:t>
            </a:r>
            <a:r>
              <a:rPr lang="zh-CN" altLang="en-US" sz="3200" b="1" dirty="0">
                <a:latin typeface="宋体" panose="02010600030101010101" pitchFamily="2" charset="-122"/>
              </a:rPr>
              <a:t>，当接口变量调用被类重写的接口方法时，就是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通知相应的对象调用</a:t>
            </a:r>
            <a:r>
              <a:rPr lang="zh-CN" altLang="en-US" sz="3200" b="1" dirty="0">
                <a:latin typeface="宋体" panose="02010600030101010101" pitchFamily="2" charset="-122"/>
              </a:rPr>
              <a:t>这个方法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hlinkClick r:id="rId2"/>
              </a:rPr>
              <a:t>例子</a:t>
            </a:r>
            <a:r>
              <a:rPr lang="zh-CN" altLang="en-US" sz="3200" dirty="0">
                <a:solidFill>
                  <a:srgbClr val="FF0000"/>
                </a:solidFill>
                <a:hlinkClick r:id="rId2"/>
              </a:rPr>
              <a:t>3</a:t>
            </a:r>
            <a:r>
              <a:rPr lang="zh-CN" altLang="en-US" sz="3200" dirty="0">
                <a:hlinkClick r:id="rId2"/>
              </a:rPr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77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5" y="2784764"/>
            <a:ext cx="87872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899139" y="1135512"/>
            <a:ext cx="661002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com = object; 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0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8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interface  </a:t>
            </a:r>
            <a:r>
              <a:rPr lang="zh-CN" altLang="en-US" sz="3200" b="1" dirty="0">
                <a:solidFill>
                  <a:srgbClr val="FF0000"/>
                </a:solidFill>
              </a:rPr>
              <a:t>ShowMessage</a:t>
            </a:r>
            <a:r>
              <a:rPr lang="zh-CN" altLang="en-US" sz="3200" b="1" dirty="0"/>
              <a:t> {</a:t>
            </a:r>
          </a:p>
          <a:p>
            <a:r>
              <a:rPr lang="zh-CN" altLang="en-US" sz="3200" b="1" dirty="0"/>
              <a:t>   void 显示商标(String s);</a:t>
            </a:r>
          </a:p>
          <a:p>
            <a:r>
              <a:rPr lang="zh-CN" altLang="en-US" sz="3200" b="1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76207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class </a:t>
            </a:r>
            <a:r>
              <a:rPr lang="zh-CN" altLang="en-US" sz="3200" b="1" dirty="0">
                <a:solidFill>
                  <a:srgbClr val="FF0000"/>
                </a:solidFill>
              </a:rPr>
              <a:t>TV</a:t>
            </a:r>
            <a:r>
              <a:rPr lang="zh-CN" altLang="en-US" sz="3200" b="1" dirty="0"/>
              <a:t> implements ShowMessage {</a:t>
            </a:r>
          </a:p>
          <a:p>
            <a:r>
              <a:rPr lang="zh-CN" altLang="en-US" sz="3200" b="1" dirty="0"/>
              <a:t>   public void 显示商标(String s) {</a:t>
            </a:r>
          </a:p>
          <a:p>
            <a:r>
              <a:rPr lang="zh-CN" altLang="en-US" sz="3200" b="1" dirty="0"/>
              <a:t>      System.out.println(s);</a:t>
            </a:r>
          </a:p>
          <a:p>
            <a:r>
              <a:rPr lang="zh-CN" altLang="en-US" sz="3200" b="1" dirty="0"/>
              <a:t>   }</a:t>
            </a:r>
          </a:p>
          <a:p>
            <a:r>
              <a:rPr lang="zh-CN" altLang="en-US" sz="3200" b="1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283613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class </a:t>
            </a:r>
            <a:r>
              <a:rPr lang="zh-CN" altLang="en-US" sz="3200" b="1" dirty="0">
                <a:solidFill>
                  <a:srgbClr val="FF0000"/>
                </a:solidFill>
              </a:rPr>
              <a:t>PC</a:t>
            </a:r>
            <a:r>
              <a:rPr lang="zh-CN" altLang="en-US" sz="3200" b="1" dirty="0"/>
              <a:t> implements ShowMessage {</a:t>
            </a:r>
          </a:p>
          <a:p>
            <a:r>
              <a:rPr lang="zh-CN" altLang="en-US" sz="3200" b="1" dirty="0"/>
              <a:t>   public void 显示商标(String s) { </a:t>
            </a:r>
          </a:p>
          <a:p>
            <a:r>
              <a:rPr lang="zh-CN" altLang="en-US" sz="3200" b="1" dirty="0"/>
              <a:t>     System.out.println(s);</a:t>
            </a:r>
          </a:p>
          <a:p>
            <a:r>
              <a:rPr lang="zh-CN" altLang="en-US" sz="3200" b="1" dirty="0"/>
              <a:t>   }</a:t>
            </a:r>
          </a:p>
          <a:p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1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8381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/>
              <a:t>public class Example6_3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public static void main(String args[])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ShowMessage sm;   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声明接口变量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sm=new TV();      </a:t>
            </a:r>
            <a:r>
              <a:rPr lang="zh-CN" altLang="en-US" sz="3200" b="1" dirty="0" smtClean="0"/>
              <a:t> </a:t>
            </a:r>
            <a:r>
              <a:rPr lang="zh-CN" altLang="en-US" sz="3200" b="1" dirty="0">
                <a:solidFill>
                  <a:srgbClr val="00B050"/>
                </a:solidFill>
              </a:rPr>
              <a:t>//接口变量中存放对象的引用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sm.显示商标("长城牌电视机");   </a:t>
            </a:r>
            <a:r>
              <a:rPr lang="zh-CN" altLang="en-US" sz="3200" b="1" dirty="0" smtClean="0"/>
              <a:t> </a:t>
            </a:r>
            <a:r>
              <a:rPr lang="zh-CN" altLang="en-US" sz="3200" b="1" dirty="0">
                <a:solidFill>
                  <a:srgbClr val="00B050"/>
                </a:solidFill>
              </a:rPr>
              <a:t>//接口回调。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sm=new PC();       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接口变量中存放对象的引用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sm.显示商标("联想奔月5008PC机"); </a:t>
            </a:r>
            <a:r>
              <a:rPr lang="zh-CN" altLang="en-US" sz="3200" b="1" dirty="0">
                <a:solidFill>
                  <a:srgbClr val="00B050"/>
                </a:solidFill>
              </a:rPr>
              <a:t>//接口回调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} 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20486" y="332511"/>
            <a:ext cx="4343400" cy="76546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§6.6  </a:t>
            </a:r>
            <a:r>
              <a:rPr lang="zh-CN" altLang="en-US" sz="3200" b="1" dirty="0">
                <a:latin typeface="宋体" panose="02010600030101010101" pitchFamily="2" charset="-122"/>
              </a:rPr>
              <a:t>接口与多态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87B163F6-FD7D-48D3-A4E6-DD2A34ECF2B4}" type="slidenum">
              <a:rPr lang="zh-CN" altLang="en-US"/>
              <a:pPr/>
              <a:t>34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1342158"/>
            <a:ext cx="914399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sz="3200" b="1" dirty="0">
                <a:latin typeface="宋体" panose="02010600030101010101" pitchFamily="2" charset="-122"/>
              </a:rPr>
              <a:t>通过在接口中声明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若干个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abstract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表明</a:t>
            </a:r>
            <a:r>
              <a:rPr lang="zh-CN" altLang="en-US" sz="3200" b="1" dirty="0">
                <a:latin typeface="宋体" panose="02010600030101010101" pitchFamily="2" charset="-122"/>
              </a:rPr>
              <a:t>这些方法的重要性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方法</a:t>
            </a:r>
            <a:r>
              <a:rPr lang="zh-CN" altLang="en-US" sz="3200" b="1" dirty="0">
                <a:latin typeface="宋体" panose="02010600030101010101" pitchFamily="2" charset="-122"/>
              </a:rPr>
              <a:t>体的内容细节由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实现接口的类</a:t>
            </a:r>
            <a:r>
              <a:rPr lang="zh-CN" altLang="en-US" sz="3200" b="1" dirty="0">
                <a:latin typeface="宋体" panose="02010600030101010101" pitchFamily="2" charset="-122"/>
              </a:rPr>
              <a:t>去完成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使用</a:t>
            </a:r>
            <a:r>
              <a:rPr lang="zh-CN" altLang="en-US" sz="3200" b="1" dirty="0">
                <a:latin typeface="宋体" panose="02010600030101010101" pitchFamily="2" charset="-122"/>
              </a:rPr>
              <a:t>接口进行程序设计的核心思想是使用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接口回调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即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接口变量</a:t>
            </a:r>
            <a:r>
              <a:rPr lang="zh-CN" altLang="en-US" sz="3200" b="1" dirty="0">
                <a:latin typeface="宋体" panose="02010600030101010101" pitchFamily="2" charset="-122"/>
              </a:rPr>
              <a:t>存放</a:t>
            </a:r>
            <a:r>
              <a:rPr lang="zh-CN" altLang="en-US" sz="3200" b="1" dirty="0">
                <a:solidFill>
                  <a:schemeClr val="accent6"/>
                </a:solidFill>
                <a:latin typeface="宋体" panose="02010600030101010101" pitchFamily="2" charset="-122"/>
              </a:rPr>
              <a:t>实现该接口的类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</a:rPr>
              <a:t>的对象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的引用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从而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接口变量</a:t>
            </a:r>
            <a:r>
              <a:rPr lang="zh-CN" altLang="en-US" sz="3200" b="1" dirty="0">
                <a:latin typeface="宋体" panose="02010600030101010101" pitchFamily="2" charset="-122"/>
              </a:rPr>
              <a:t>就可以回调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类实现的接口方法</a:t>
            </a:r>
            <a:r>
              <a:rPr lang="zh-CN" altLang="en-US" sz="3200" b="1" dirty="0">
                <a:latin typeface="宋体" panose="02010600030101010101" pitchFamily="2" charset="-122"/>
              </a:rPr>
              <a:t>。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3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799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interface </a:t>
            </a:r>
            <a:r>
              <a:rPr lang="zh-CN" altLang="en-US" sz="3200" b="1" dirty="0">
                <a:solidFill>
                  <a:srgbClr val="FF0000"/>
                </a:solidFill>
              </a:rPr>
              <a:t>CompurerAverage</a:t>
            </a:r>
            <a:r>
              <a:rPr lang="zh-CN" altLang="en-US" sz="3200" b="1" dirty="0"/>
              <a:t> {</a:t>
            </a:r>
          </a:p>
          <a:p>
            <a:r>
              <a:rPr lang="zh-CN" altLang="en-US" sz="3200" b="1" dirty="0"/>
              <a:t>   public double average(double a,double b);</a:t>
            </a:r>
          </a:p>
          <a:p>
            <a:r>
              <a:rPr lang="zh-CN" altLang="en-US" sz="3200" b="1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1673" y="304800"/>
                <a:ext cx="8188036" cy="162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/>
                  <a:t>两个正数</a:t>
                </a:r>
                <a:r>
                  <a:rPr lang="en-US" altLang="zh-CN" sz="3200" b="1" dirty="0" err="1" smtClean="0"/>
                  <a:t>a,b</a:t>
                </a:r>
                <a:r>
                  <a:rPr lang="zh-CN" altLang="en-US" sz="3200" b="1" dirty="0" smtClean="0"/>
                  <a:t>，计算平均值</a:t>
                </a:r>
                <a:endParaRPr lang="en-US" altLang="zh-CN" sz="3200" b="1" dirty="0" smtClean="0"/>
              </a:p>
              <a:p>
                <a:r>
                  <a:rPr lang="zh-CN" altLang="en-US" sz="3200" b="1" dirty="0" smtClean="0"/>
                  <a:t>算数平均值</a:t>
                </a:r>
                <a:r>
                  <a:rPr lang="en-US" altLang="zh-CN" sz="3200" b="1" dirty="0" smtClean="0"/>
                  <a:t>(</a:t>
                </a:r>
                <a:r>
                  <a:rPr lang="en-US" altLang="zh-CN" sz="3200" b="1" dirty="0" err="1" smtClean="0"/>
                  <a:t>a+b</a:t>
                </a:r>
                <a:r>
                  <a:rPr lang="en-US" altLang="zh-CN" sz="3200" b="1" dirty="0" smtClean="0"/>
                  <a:t>)/2</a:t>
                </a:r>
              </a:p>
              <a:p>
                <a:r>
                  <a:rPr lang="zh-CN" altLang="en-US" sz="3200" b="1" dirty="0" smtClean="0"/>
                  <a:t>几何平均值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2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32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32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zh-CN" altLang="en-US" sz="32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304800"/>
                <a:ext cx="8188036" cy="1621213"/>
              </a:xfrm>
              <a:prstGeom prst="rect">
                <a:avLst/>
              </a:prstGeom>
              <a:blipFill>
                <a:blip r:embed="rId2"/>
                <a:stretch>
                  <a:fillRect l="-1860" t="-6391" b="-9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0897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/>
              <a:t>class </a:t>
            </a:r>
            <a:r>
              <a:rPr lang="zh-CN" altLang="en-US" sz="3200" b="1" dirty="0">
                <a:solidFill>
                  <a:srgbClr val="FF0000"/>
                </a:solidFill>
              </a:rPr>
              <a:t>A </a:t>
            </a:r>
            <a:r>
              <a:rPr lang="zh-CN" altLang="en-US" sz="3200" b="1" dirty="0"/>
              <a:t>implements CompurerAverage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public double average(double a,double b)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double aver=0;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aver=(a+b)/2;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return aver;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}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5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80279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/>
              <a:t>class </a:t>
            </a:r>
            <a:r>
              <a:rPr lang="zh-CN" altLang="en-US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/>
              <a:t> implements CompurerAverage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public double average(double a,double b) 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double aver=0;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aver=Math.sqrt(a*b);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  return aver;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}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2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6933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/>
              <a:t>public class Example6_4 {</a:t>
            </a:r>
          </a:p>
          <a:p>
            <a:r>
              <a:rPr lang="zh-CN" altLang="en-US" sz="3000" b="1" dirty="0"/>
              <a:t>   public static void main(String args[]) {</a:t>
            </a:r>
          </a:p>
          <a:p>
            <a:r>
              <a:rPr lang="zh-CN" altLang="en-US" sz="3000" b="1" dirty="0"/>
              <a:t>      CompurerAverage </a:t>
            </a:r>
            <a:r>
              <a:rPr lang="zh-CN" altLang="en-US" sz="3000" b="1" dirty="0">
                <a:solidFill>
                  <a:srgbClr val="FF0000"/>
                </a:solidFill>
              </a:rPr>
              <a:t>computer</a:t>
            </a:r>
            <a:r>
              <a:rPr lang="zh-CN" altLang="en-US" sz="3000" b="1" dirty="0"/>
              <a:t>;</a:t>
            </a:r>
          </a:p>
          <a:p>
            <a:r>
              <a:rPr lang="zh-CN" altLang="en-US" sz="3000" b="1" dirty="0"/>
              <a:t>      double a=11.23,b=22.78;</a:t>
            </a:r>
          </a:p>
          <a:p>
            <a:r>
              <a:rPr lang="zh-CN" altLang="en-US" sz="3000" b="1" dirty="0"/>
              <a:t>      </a:t>
            </a:r>
            <a:r>
              <a:rPr lang="zh-CN" altLang="en-US" sz="3000" b="1" dirty="0">
                <a:solidFill>
                  <a:srgbClr val="FF0000"/>
                </a:solidFill>
              </a:rPr>
              <a:t>computer</a:t>
            </a:r>
            <a:r>
              <a:rPr lang="zh-CN" altLang="en-US" sz="3000" b="1" dirty="0"/>
              <a:t> = new </a:t>
            </a:r>
            <a:r>
              <a:rPr lang="zh-CN" altLang="en-US" sz="3000" b="1" dirty="0">
                <a:solidFill>
                  <a:srgbClr val="FF0000"/>
                </a:solidFill>
              </a:rPr>
              <a:t>A()</a:t>
            </a:r>
            <a:r>
              <a:rPr lang="zh-CN" altLang="en-US" sz="3000" b="1" dirty="0"/>
              <a:t>;  </a:t>
            </a:r>
          </a:p>
          <a:p>
            <a:r>
              <a:rPr lang="zh-CN" altLang="en-US" sz="3000" b="1" dirty="0"/>
              <a:t>      double result = </a:t>
            </a:r>
            <a:r>
              <a:rPr lang="zh-CN" altLang="en-US" sz="3000" b="1" dirty="0">
                <a:solidFill>
                  <a:srgbClr val="FF0000"/>
                </a:solidFill>
              </a:rPr>
              <a:t>computer</a:t>
            </a:r>
            <a:r>
              <a:rPr lang="zh-CN" altLang="en-US" sz="3000" b="1" dirty="0"/>
              <a:t>.average(a,b);</a:t>
            </a:r>
          </a:p>
          <a:p>
            <a:r>
              <a:rPr lang="zh-CN" altLang="en-US" sz="3000" b="1" dirty="0"/>
              <a:t>      System.out.printf("%5.2f和%5.2f的算术平均值:%5.2f\n",a,b,result);</a:t>
            </a:r>
          </a:p>
          <a:p>
            <a:r>
              <a:rPr lang="zh-CN" altLang="en-US" sz="3000" b="1" dirty="0"/>
              <a:t>      </a:t>
            </a:r>
            <a:r>
              <a:rPr lang="zh-CN" altLang="en-US" sz="3000" b="1" dirty="0">
                <a:solidFill>
                  <a:srgbClr val="FF0000"/>
                </a:solidFill>
              </a:rPr>
              <a:t>computer</a:t>
            </a:r>
            <a:r>
              <a:rPr lang="zh-CN" altLang="en-US" sz="3000" b="1" dirty="0"/>
              <a:t> = new </a:t>
            </a:r>
            <a:r>
              <a:rPr lang="zh-CN" altLang="en-US" sz="3000" b="1" dirty="0">
                <a:solidFill>
                  <a:srgbClr val="FF0000"/>
                </a:solidFill>
              </a:rPr>
              <a:t>B()</a:t>
            </a:r>
            <a:r>
              <a:rPr lang="zh-CN" altLang="en-US" sz="3000" b="1" dirty="0"/>
              <a:t>;  </a:t>
            </a:r>
          </a:p>
          <a:p>
            <a:r>
              <a:rPr lang="zh-CN" altLang="en-US" sz="3000" b="1" dirty="0"/>
              <a:t>      result= </a:t>
            </a:r>
            <a:r>
              <a:rPr lang="zh-CN" altLang="en-US" sz="3000" b="1" dirty="0">
                <a:solidFill>
                  <a:srgbClr val="FF0000"/>
                </a:solidFill>
              </a:rPr>
              <a:t>computer</a:t>
            </a:r>
            <a:r>
              <a:rPr lang="zh-CN" altLang="en-US" sz="3000" b="1" dirty="0"/>
              <a:t>.average(a,b);</a:t>
            </a:r>
          </a:p>
          <a:p>
            <a:r>
              <a:rPr lang="zh-CN" altLang="en-US" sz="3000" b="1" dirty="0"/>
              <a:t>      System.out.printf("%5.2f和%5.2f的几何平均值:%5.2f",a,b,result);</a:t>
            </a:r>
          </a:p>
          <a:p>
            <a:r>
              <a:rPr lang="zh-CN" altLang="en-US" sz="3000" b="1" dirty="0"/>
              <a:t>   } </a:t>
            </a:r>
          </a:p>
          <a:p>
            <a:r>
              <a:rPr lang="zh-CN" altLang="en-US" sz="3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19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08087"/>
              </p:ext>
            </p:extLst>
          </p:nvPr>
        </p:nvGraphicFramePr>
        <p:xfrm>
          <a:off x="156324" y="1811904"/>
          <a:ext cx="8822565" cy="277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位图图像" r:id="rId3" imgW="1971950" imgH="619211" progId="Paint.Picture">
                  <p:embed/>
                </p:oleObj>
              </mc:Choice>
              <mc:Fallback>
                <p:oleObj name="位图图像" r:id="rId3" imgW="1971950" imgH="619211" progId="Paint.Picture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4" y="1811904"/>
                        <a:ext cx="8822565" cy="277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1293"/>
            <a:ext cx="9144000" cy="471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/>
              <a:t>1．接口声明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/>
              <a:t>      接口通过使用关键字</a:t>
            </a:r>
            <a:r>
              <a:rPr lang="en-US" altLang="zh-CN" sz="3200" b="1" dirty="0">
                <a:latin typeface="宋体" panose="02010600030101010101" pitchFamily="2" charset="-122"/>
              </a:rPr>
              <a:t>interface</a:t>
            </a:r>
            <a:r>
              <a:rPr lang="zh-CN" altLang="en-US" sz="3200" b="1" dirty="0"/>
              <a:t>来声明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 smtClean="0"/>
              <a:t>格式</a:t>
            </a:r>
            <a:r>
              <a:rPr lang="zh-CN" altLang="en-US" sz="3200" b="1" dirty="0"/>
              <a:t>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interface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接口的名字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/>
              <a:t>2．接口体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接口体中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包含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常量声明（没有变量）</a:t>
            </a:r>
            <a:endParaRPr lang="en-US" altLang="zh-CN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和方法定义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两部分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6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14450" y="651164"/>
            <a:ext cx="4343400" cy="706581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§6.7   </a:t>
            </a:r>
            <a:r>
              <a:rPr lang="zh-CN" altLang="en-US" sz="3200" b="1" dirty="0">
                <a:latin typeface="宋体" panose="02010600030101010101" pitchFamily="2" charset="-122"/>
              </a:rPr>
              <a:t>接口参数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E80758CF-7D16-4A3F-9588-7017D0747E7E}" type="slidenum">
              <a:rPr lang="zh-CN" altLang="en-US"/>
              <a:pPr/>
              <a:t>40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0" y="1754982"/>
            <a:ext cx="9144000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如果</a:t>
            </a:r>
            <a:r>
              <a:rPr lang="zh-CN" altLang="en-US" sz="3200" b="1" dirty="0">
                <a:latin typeface="宋体" panose="02010600030101010101" pitchFamily="2" charset="-122"/>
              </a:rPr>
              <a:t>一个方法的参数是接口类型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我们</a:t>
            </a:r>
            <a:r>
              <a:rPr lang="zh-CN" altLang="en-US" sz="3200" b="1" dirty="0">
                <a:latin typeface="宋体" panose="02010600030101010101" pitchFamily="2" charset="-122"/>
              </a:rPr>
              <a:t>就可以将任何实现该接口的类的实例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的引用</a:t>
            </a:r>
            <a:r>
              <a:rPr lang="zh-CN" altLang="en-US" sz="3200" b="1" dirty="0">
                <a:latin typeface="宋体" panose="02010600030101010101" pitchFamily="2" charset="-122"/>
              </a:rPr>
              <a:t>传递给该接口参数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那么</a:t>
            </a:r>
            <a:r>
              <a:rPr lang="zh-CN" altLang="en-US" sz="3200" b="1" dirty="0">
                <a:latin typeface="宋体" panose="02010600030101010101" pitchFamily="2" charset="-122"/>
              </a:rPr>
              <a:t>接口参数就可以回调类实现的接口方法。</a:t>
            </a:r>
          </a:p>
          <a:p>
            <a:pPr algn="just">
              <a:spcBef>
                <a:spcPct val="1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例子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hlinkClick r:id="rId2"/>
              </a:rPr>
              <a:t> 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4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402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900" b="1" dirty="0"/>
              <a:t>interface SpeakHello {</a:t>
            </a:r>
          </a:p>
          <a:p>
            <a:r>
              <a:rPr lang="zh-CN" altLang="en-US" sz="2900" b="1" dirty="0"/>
              <a:t>    void speakHello();</a:t>
            </a:r>
          </a:p>
          <a:p>
            <a:r>
              <a:rPr lang="zh-CN" altLang="en-US" sz="2900" b="1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42960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900" b="1" dirty="0"/>
              <a:t>class Chinese implements SpeakHello {</a:t>
            </a:r>
          </a:p>
          <a:p>
            <a:r>
              <a:rPr lang="zh-CN" altLang="en-US" sz="2900" b="1" dirty="0"/>
              <a:t>   public  void speakHello() {</a:t>
            </a:r>
          </a:p>
          <a:p>
            <a:r>
              <a:rPr lang="zh-CN" altLang="en-US" sz="2900" b="1" dirty="0"/>
              <a:t>       System.out.println("中国人习惯问候语：你好,吃饭了吗? ");</a:t>
            </a:r>
          </a:p>
          <a:p>
            <a:r>
              <a:rPr lang="zh-CN" altLang="en-US" sz="2900" b="1" dirty="0"/>
              <a:t>   }</a:t>
            </a:r>
          </a:p>
          <a:p>
            <a:r>
              <a:rPr lang="zh-CN" altLang="en-US" sz="2900" b="1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2143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900" b="1" dirty="0"/>
              <a:t>class English implements SpeakHello {</a:t>
            </a:r>
          </a:p>
          <a:p>
            <a:r>
              <a:rPr lang="zh-CN" altLang="en-US" sz="2900" b="1" dirty="0"/>
              <a:t>    public  void speakHello() {</a:t>
            </a:r>
          </a:p>
          <a:p>
            <a:r>
              <a:rPr lang="zh-CN" altLang="en-US" sz="2900" b="1" dirty="0"/>
              <a:t>       System.out.println("英国人习惯问候语:你好,天气不错 ");</a:t>
            </a:r>
          </a:p>
          <a:p>
            <a:r>
              <a:rPr lang="zh-CN" altLang="en-US" sz="2900" b="1" dirty="0"/>
              <a:t>    }</a:t>
            </a:r>
          </a:p>
          <a:p>
            <a:r>
              <a:rPr lang="zh-CN" altLang="en-US" sz="2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157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class KindHello {</a:t>
            </a:r>
          </a:p>
          <a:p>
            <a:r>
              <a:rPr lang="zh-CN" altLang="en-US" sz="3200" b="1" dirty="0"/>
              <a:t>   public void lookHello(</a:t>
            </a:r>
            <a:r>
              <a:rPr lang="zh-CN" altLang="en-US" sz="3200" b="1" dirty="0">
                <a:solidFill>
                  <a:srgbClr val="FF0000"/>
                </a:solidFill>
              </a:rPr>
              <a:t>SpeakHello hello</a:t>
            </a:r>
            <a:r>
              <a:rPr lang="zh-CN" altLang="en-US" sz="3200" b="1" dirty="0"/>
              <a:t>) { </a:t>
            </a:r>
            <a:r>
              <a:rPr lang="zh-CN" altLang="en-US" sz="3200" b="1" dirty="0">
                <a:solidFill>
                  <a:srgbClr val="00B050"/>
                </a:solidFill>
              </a:rPr>
              <a:t>//接口类型参数</a:t>
            </a:r>
          </a:p>
          <a:p>
            <a:r>
              <a:rPr lang="zh-CN" altLang="en-US" sz="3200" b="1" dirty="0"/>
              <a:t>       hello.speakHello();                    </a:t>
            </a:r>
            <a:r>
              <a:rPr lang="zh-CN" altLang="en-US" sz="3200" b="1" dirty="0">
                <a:solidFill>
                  <a:srgbClr val="00B050"/>
                </a:solidFill>
              </a:rPr>
              <a:t>//接口回调</a:t>
            </a:r>
          </a:p>
          <a:p>
            <a:r>
              <a:rPr lang="zh-CN" altLang="en-US" sz="3200" b="1" dirty="0"/>
              <a:t>   }</a:t>
            </a:r>
          </a:p>
          <a:p>
            <a:r>
              <a:rPr lang="zh-CN" altLang="en-US" sz="3200" b="1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16149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public class Example6_5 {</a:t>
            </a:r>
          </a:p>
          <a:p>
            <a:r>
              <a:rPr lang="zh-CN" altLang="en-US" sz="3200" b="1" dirty="0"/>
              <a:t>   public static void main(String args[]) {</a:t>
            </a:r>
          </a:p>
          <a:p>
            <a:r>
              <a:rPr lang="zh-CN" altLang="en-US" sz="3200" b="1" dirty="0"/>
              <a:t>       KindHello kindHello=new KindHello();</a:t>
            </a:r>
          </a:p>
          <a:p>
            <a:r>
              <a:rPr lang="zh-CN" altLang="en-US" sz="3200" b="1" dirty="0"/>
              <a:t>       kindHello.lookHello(</a:t>
            </a:r>
            <a:r>
              <a:rPr lang="zh-CN" altLang="en-US" sz="3200" b="1" dirty="0">
                <a:solidFill>
                  <a:srgbClr val="FF0000"/>
                </a:solidFill>
              </a:rPr>
              <a:t>new Chinese()</a:t>
            </a:r>
            <a:r>
              <a:rPr lang="zh-CN" altLang="en-US" sz="3200" b="1" dirty="0"/>
              <a:t>);</a:t>
            </a:r>
          </a:p>
          <a:p>
            <a:r>
              <a:rPr lang="zh-CN" altLang="en-US" sz="3200" b="1" dirty="0"/>
              <a:t>       kindHello.lookHello(</a:t>
            </a:r>
            <a:r>
              <a:rPr lang="zh-CN" altLang="en-US" sz="3200" b="1" dirty="0">
                <a:solidFill>
                  <a:srgbClr val="FF0000"/>
                </a:solidFill>
              </a:rPr>
              <a:t>new English()</a:t>
            </a:r>
            <a:r>
              <a:rPr lang="zh-CN" altLang="en-US" sz="3200" b="1" dirty="0"/>
              <a:t>);</a:t>
            </a:r>
          </a:p>
          <a:p>
            <a:r>
              <a:rPr lang="zh-CN" altLang="en-US" sz="3200" b="1" dirty="0"/>
              <a:t>   }</a:t>
            </a:r>
          </a:p>
          <a:p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5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044743"/>
              </p:ext>
            </p:extLst>
          </p:nvPr>
        </p:nvGraphicFramePr>
        <p:xfrm>
          <a:off x="389228" y="1828800"/>
          <a:ext cx="8313947" cy="298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位图图像" r:id="rId3" imgW="2066667" imgH="743054" progId="Paint.Picture">
                  <p:embed/>
                </p:oleObj>
              </mc:Choice>
              <mc:Fallback>
                <p:oleObj name="位图图像" r:id="rId3" imgW="2066667" imgH="743054" progId="Paint.Picture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28" y="1828800"/>
                        <a:ext cx="8313947" cy="298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14450" y="512618"/>
            <a:ext cx="6686550" cy="734291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§6.8    </a:t>
            </a:r>
            <a:r>
              <a:rPr lang="en-US" altLang="zh-CN" sz="3200" b="1" dirty="0">
                <a:latin typeface="宋体" panose="02010600030101010101" pitchFamily="2" charset="-122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类与接口的比较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394A6690-6F35-4095-AE2C-1B40A0D4C92E}" type="slidenum">
              <a:rPr lang="zh-CN" altLang="en-US"/>
              <a:pPr/>
              <a:t>44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0" y="1701405"/>
            <a:ext cx="9144000" cy="413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接口和</a:t>
            </a:r>
            <a:r>
              <a:rPr lang="en-US" altLang="zh-CN" sz="3200" b="1" dirty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类的比较如下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en-US" sz="32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不能使用</a:t>
            </a:r>
            <a:r>
              <a:rPr lang="en-US" altLang="zh-CN" sz="32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32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创建实例</a:t>
            </a:r>
            <a:endParaRPr lang="zh-CN" altLang="en-US" sz="3200" b="1" dirty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都</a:t>
            </a:r>
            <a:r>
              <a:rPr lang="zh-CN" altLang="en-US" sz="3200" b="1" dirty="0">
                <a:latin typeface="宋体" panose="02010600030101010101" pitchFamily="2" charset="-122"/>
              </a:rPr>
              <a:t>可以有</a:t>
            </a:r>
            <a:r>
              <a:rPr lang="en-US" altLang="zh-CN" sz="3200" b="1" dirty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方法。</a:t>
            </a:r>
            <a:endParaRPr lang="zh-CN" altLang="en-US" sz="3200" b="1" dirty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sz="3200" b="1" dirty="0">
                <a:latin typeface="宋体" panose="02010600030101010101" pitchFamily="2" charset="-122"/>
              </a:rPr>
              <a:t>中只可以有常量,不能有变量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；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而</a:t>
            </a:r>
            <a:r>
              <a:rPr lang="en-US" altLang="zh-CN" sz="3200" b="1" dirty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类中即可以有常量也可以有变量。</a:t>
            </a:r>
            <a:endParaRPr lang="zh-CN" altLang="en-US" sz="3200" b="1" dirty="0"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类中也可以有非</a:t>
            </a:r>
            <a:r>
              <a:rPr lang="en-US" altLang="zh-CN" sz="3200" b="1" dirty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,接口</a:t>
            </a:r>
            <a:r>
              <a:rPr lang="zh-CN" altLang="en-US" sz="3200" b="1" dirty="0">
                <a:latin typeface="宋体" panose="02010600030101010101" pitchFamily="2" charset="-122"/>
              </a:rPr>
              <a:t>不可以。 </a:t>
            </a:r>
          </a:p>
        </p:txBody>
      </p:sp>
    </p:spTree>
    <p:extLst>
      <p:ext uri="{BB962C8B-B14F-4D97-AF65-F5344CB8AC3E}">
        <p14:creationId xmlns:p14="http://schemas.microsoft.com/office/powerpoint/2010/main" val="11246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033888"/>
            <a:ext cx="90659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3200" b="1" dirty="0">
                <a:cs typeface="Times New Roman" panose="02020603050405020304" pitchFamily="18" charset="0"/>
              </a:rPr>
              <a:t>abstract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类可以有构造方法，并且应定义为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protected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，因为只被子类使用：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创建一个具体子类的实例时，父类的构造方法被调用以初始化父类中定义的数据域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接口没有构造方法</a:t>
            </a:r>
            <a:endParaRPr lang="en-US" altLang="zh-CN" sz="32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7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接口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852266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</a:t>
            </a:r>
            <a:r>
              <a:rPr lang="en-US" altLang="zh-CN" sz="3200" b="1" dirty="0" smtClean="0"/>
              <a:t>bstract</a:t>
            </a:r>
            <a:r>
              <a:rPr lang="zh-CN" altLang="en-US" sz="3200" b="1" dirty="0" smtClean="0"/>
              <a:t>类除了提供重要的需要子类重写的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abstract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3200" b="1" dirty="0" smtClean="0"/>
              <a:t>外，也提供子类可以继承的变量和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非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abstract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方法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如果某个问题需要用继承才能更好的解决，比如</a:t>
            </a:r>
            <a:endParaRPr lang="en-US" altLang="zh-CN" sz="3200" b="1" dirty="0" smtClean="0"/>
          </a:p>
          <a:p>
            <a:r>
              <a:rPr lang="zh-CN" altLang="en-US" sz="3200" b="1" dirty="0"/>
              <a:t>子</a:t>
            </a:r>
            <a:r>
              <a:rPr lang="zh-CN" altLang="en-US" sz="3200" b="1" dirty="0" smtClean="0"/>
              <a:t>类除了需要重写父类的</a:t>
            </a:r>
            <a:r>
              <a:rPr lang="en-US" altLang="zh-CN" sz="3200" b="1" dirty="0" smtClean="0"/>
              <a:t>abstract</a:t>
            </a:r>
            <a:r>
              <a:rPr lang="zh-CN" altLang="en-US" sz="3200" b="1" dirty="0" smtClean="0"/>
              <a:t>方法，还需要从父类继承一些变量和非</a:t>
            </a:r>
            <a:r>
              <a:rPr lang="en-US" altLang="zh-CN" sz="3200" b="1" dirty="0" smtClean="0"/>
              <a:t>abstract</a:t>
            </a:r>
            <a:r>
              <a:rPr lang="zh-CN" altLang="en-US" sz="3200" b="1" dirty="0" smtClean="0"/>
              <a:t>方法就可以考虑用</a:t>
            </a:r>
            <a:r>
              <a:rPr lang="en-US" altLang="zh-CN" sz="3200" b="1" dirty="0" smtClean="0"/>
              <a:t>abstract</a:t>
            </a:r>
            <a:r>
              <a:rPr lang="zh-CN" altLang="en-US" sz="3200" b="1" dirty="0" smtClean="0"/>
              <a:t>类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如果问题不需要继承，只需要若干个类给出某些重要的</a:t>
            </a:r>
            <a:r>
              <a:rPr lang="en-US" altLang="zh-CN" sz="3200" b="1" dirty="0" smtClean="0"/>
              <a:t>abstract</a:t>
            </a:r>
            <a:r>
              <a:rPr lang="zh-CN" altLang="en-US" sz="3200" b="1" dirty="0" smtClean="0"/>
              <a:t>方法的实现细节，就可以考虑用接口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99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986" y="9112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接口是系统与外界的交互窗口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体现的是一种规范</a:t>
            </a:r>
            <a:endParaRPr lang="en-US" altLang="zh-CN" sz="3200" b="1" dirty="0" smtClean="0"/>
          </a:p>
          <a:p>
            <a:r>
              <a:rPr lang="zh-CN" altLang="en-US" sz="3200" b="1" dirty="0"/>
              <a:t>规定</a:t>
            </a:r>
            <a:r>
              <a:rPr lang="zh-CN" altLang="en-US" sz="3200" b="1" dirty="0" smtClean="0"/>
              <a:t>了实现着必须向外提供哪些服务（以方法的形式）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zh-CN" altLang="en-US" sz="3200" b="1" dirty="0" smtClean="0"/>
              <a:t>抽象类是模板式设计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是系统实现过程中的中间产品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3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1117" y="387927"/>
            <a:ext cx="7473683" cy="855471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§6.9   </a:t>
            </a:r>
            <a:r>
              <a:rPr lang="zh-CN" altLang="en-US" sz="3200" b="1" dirty="0">
                <a:latin typeface="宋体" panose="02010600030101010101" pitchFamily="2" charset="-122"/>
              </a:rPr>
              <a:t>面向接口编程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FEE2D2F5-7531-4227-80CD-0788A58B5799}" type="slidenum">
              <a:rPr lang="zh-CN" altLang="en-US"/>
              <a:pPr/>
              <a:t>48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10840" y="1866853"/>
            <a:ext cx="89361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   面向接口去设计程序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可以</a:t>
            </a:r>
            <a:r>
              <a:rPr lang="zh-CN" altLang="en-US" sz="3200" b="1" dirty="0">
                <a:latin typeface="宋体" panose="02010600030101010101" pitchFamily="2" charset="-122"/>
              </a:rPr>
              <a:t>通过在接口中声明若干个</a:t>
            </a:r>
            <a:r>
              <a:rPr lang="en-US" altLang="zh-CN" sz="3200" b="1" dirty="0"/>
              <a:t>abstract</a:t>
            </a:r>
            <a:r>
              <a:rPr lang="zh-CN" altLang="en-US" sz="3200" b="1" dirty="0">
                <a:latin typeface="宋体" panose="02010600030101010101" pitchFamily="2" charset="-122"/>
              </a:rPr>
              <a:t>方法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表明</a:t>
            </a:r>
            <a:r>
              <a:rPr lang="zh-CN" altLang="en-US" sz="3200" b="1" dirty="0">
                <a:latin typeface="宋体" panose="02010600030101010101" pitchFamily="2" charset="-122"/>
              </a:rPr>
              <a:t>这些方法的重要性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方法</a:t>
            </a:r>
            <a:r>
              <a:rPr lang="zh-CN" altLang="en-US" sz="3200" b="1" dirty="0">
                <a:latin typeface="宋体" panose="02010600030101010101" pitchFamily="2" charset="-122"/>
              </a:rPr>
              <a:t>体的内容细节由实现接口的类去完成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9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使用接口进行程序设计的核心思想是使用接口回调，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</a:rPr>
              <a:t>即接口变量存放实现该接口的类的对象的引用，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</a:rPr>
              <a:t>从而接口变量就可以回调类实现的接口方法。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2" y="671700"/>
            <a:ext cx="9047018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注意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接口</a:t>
            </a:r>
            <a:r>
              <a:rPr lang="zh-CN" altLang="en-US" sz="3200" b="1" dirty="0">
                <a:latin typeface="宋体" panose="02010600030101010101" pitchFamily="2" charset="-122"/>
              </a:rPr>
              <a:t>体中只有抽象方法，没有普通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方法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所有常量的访问权限一定都是</a:t>
            </a:r>
            <a:r>
              <a:rPr lang="en-US" altLang="zh-CN" sz="3200" b="1" dirty="0">
                <a:latin typeface="宋体" panose="02010600030101010101" pitchFamily="2" charset="-122"/>
              </a:rPr>
              <a:t>public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而且</a:t>
            </a:r>
            <a:r>
              <a:rPr lang="zh-CN" altLang="en-US" sz="3200" b="1" dirty="0">
                <a:latin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宋体" panose="02010600030101010101" pitchFamily="2" charset="-122"/>
              </a:rPr>
              <a:t>static</a:t>
            </a:r>
            <a:r>
              <a:rPr lang="zh-CN" altLang="en-US" sz="3200" b="1" dirty="0">
                <a:latin typeface="宋体" panose="02010600030101010101" pitchFamily="2" charset="-122"/>
              </a:rPr>
              <a:t>常量（允许省略</a:t>
            </a:r>
            <a:r>
              <a:rPr lang="en-US" altLang="zh-CN" sz="3200" b="1" dirty="0">
                <a:latin typeface="宋体" panose="02010600030101010101" pitchFamily="2" charset="-122"/>
              </a:rPr>
              <a:t>public</a:t>
            </a:r>
            <a:r>
              <a:rPr lang="zh-CN" altLang="en-US" sz="3200" b="1" dirty="0">
                <a:latin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</a:rPr>
              <a:t>final</a:t>
            </a:r>
            <a:r>
              <a:rPr lang="zh-CN" altLang="en-US" sz="3200" b="1" dirty="0">
                <a:latin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宋体" panose="02010600030101010101" pitchFamily="2" charset="-122"/>
              </a:rPr>
              <a:t>static</a:t>
            </a:r>
            <a:r>
              <a:rPr lang="zh-CN" altLang="en-US" sz="3200" b="1" dirty="0">
                <a:latin typeface="宋体" panose="02010600030101010101" pitchFamily="2" charset="-122"/>
              </a:rPr>
              <a:t>修饰符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）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所有抽象方法的访问权限一定都是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public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（允许省略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public abstract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修饰符） 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32706" y="1896722"/>
            <a:ext cx="5527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Java8</a:t>
            </a:r>
            <a:r>
              <a:rPr lang="zh-CN" altLang="en-US" sz="3200" dirty="0" smtClean="0"/>
              <a:t>新增</a:t>
            </a:r>
            <a:r>
              <a:rPr lang="en-US" altLang="zh-CN" sz="3200" dirty="0" smtClean="0"/>
              <a:t>default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static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98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37881"/>
              </p:ext>
            </p:extLst>
          </p:nvPr>
        </p:nvGraphicFramePr>
        <p:xfrm>
          <a:off x="845128" y="409250"/>
          <a:ext cx="6836136" cy="59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位图图像" r:id="rId3" imgW="3552381" imgH="2371429" progId="Paint.Picture">
                  <p:embed/>
                </p:oleObj>
              </mc:Choice>
              <mc:Fallback>
                <p:oleObj name="位图图像" r:id="rId3" imgW="3552381" imgH="2371429" progId="Paint.Picture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28" y="409250"/>
                        <a:ext cx="6836136" cy="594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4649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  <a:tabLst>
                <a:tab pos="314325" algn="l"/>
              </a:tabLst>
            </a:pPr>
            <a:r>
              <a:rPr lang="en-US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．接口中能声明变量吗？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  <a:tabLst>
                <a:tab pos="314325" algn="l"/>
              </a:tabLst>
            </a:pPr>
            <a:r>
              <a:rPr lang="en-US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．接口中能定义非抽象方法吗？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．什么叫接口的回调？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．接口中的常量可以不指定初值吗？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36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．可以在接口中只声明常量，不声明抽象方法吗？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1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9094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．下列哪个叙述是正确的</a:t>
            </a:r>
          </a:p>
          <a:p>
            <a:pPr marL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一个类最多可以实现两个接口。</a:t>
            </a:r>
          </a:p>
          <a:p>
            <a:pPr marL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．如果一个抽象类实现某个接口，那么它必须要重写接口中的全部方法。</a:t>
            </a:r>
          </a:p>
          <a:p>
            <a:pPr marL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．如果一个非抽象类实现某个接口，那么它可以只重写接口中的部分方法。</a:t>
            </a:r>
          </a:p>
          <a:p>
            <a:pPr>
              <a:spcBef>
                <a:spcPts val="1800"/>
              </a:spcBef>
            </a:pPr>
            <a:r>
              <a:rPr lang="en-US" altLang="zh-CN" sz="3600" b="1" kern="1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D</a:t>
            </a:r>
            <a:r>
              <a:rPr lang="zh-CN" altLang="zh-CN" sz="36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．允许接口中只有一个抽象方法。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56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2129"/>
            <a:ext cx="91439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下列接口中标注的（</a:t>
            </a: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A,B,C,D</a:t>
            </a:r>
            <a:r>
              <a:rPr lang="zh-CN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）中，哪两个是错误的</a:t>
            </a: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interface </a:t>
            </a:r>
            <a:r>
              <a:rPr lang="en-US" altLang="zh-CN" sz="3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Takecare</a:t>
            </a: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protected void </a:t>
            </a:r>
            <a:r>
              <a:rPr lang="en-US" altLang="zh-CN" sz="3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speakHello</a:t>
            </a: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();          //A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public abstract static void cry();        //B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f();                            //C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abstract float g();                   //D</a:t>
            </a:r>
            <a:endParaRPr lang="zh-CN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1800"/>
              </a:spcBef>
              <a:spcAft>
                <a:spcPts val="0"/>
              </a:spcAft>
            </a:pPr>
            <a:r>
              <a:rPr lang="en-US" altLang="zh-CN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3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1957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/>
              <a:t>interface Printable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{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public final static int MAX = 100;//等价写法 int MAX = 100;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public abstract void add();</a:t>
            </a:r>
            <a:r>
              <a:rPr lang="zh-CN" altLang="en-US" sz="3200" b="1" dirty="0">
                <a:solidFill>
                  <a:srgbClr val="00B050"/>
                </a:solidFill>
              </a:rPr>
              <a:t>//等价写法 void add();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    public abstract float sum(float x,float y)</a:t>
            </a:r>
            <a:r>
              <a:rPr lang="zh-CN" altLang="en-US" sz="3200" b="1" dirty="0" smtClean="0"/>
              <a:t>;</a:t>
            </a:r>
            <a:endParaRPr lang="en-US" altLang="zh-CN" sz="3200" b="1" dirty="0" smtClean="0"/>
          </a:p>
          <a:p>
            <a:pPr>
              <a:spcBef>
                <a:spcPts val="12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等价写法 float sum(float x,float y);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/>
              <a:t>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06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12234"/>
            <a:ext cx="914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注意：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接口可以被看做是一种特殊的类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与常规类一样在编译时，每个接口被编译为独立的字节码文件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一个</a:t>
            </a:r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源文件里最多只能有一个</a:t>
            </a:r>
            <a:r>
              <a:rPr lang="en-US" altLang="zh-CN" sz="3200" b="1" dirty="0" smtClean="0"/>
              <a:t>public</a:t>
            </a:r>
            <a:r>
              <a:rPr lang="zh-CN" altLang="en-US" sz="3200" b="1" dirty="0" smtClean="0"/>
              <a:t>接口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如果一个</a:t>
            </a:r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源文件里定义了一个</a:t>
            </a:r>
            <a:r>
              <a:rPr lang="en-US" altLang="zh-CN" sz="3200" b="1" dirty="0" smtClean="0"/>
              <a:t>public</a:t>
            </a:r>
            <a:r>
              <a:rPr lang="zh-CN" altLang="en-US" sz="3200" b="1" dirty="0" smtClean="0"/>
              <a:t>接口</a:t>
            </a:r>
            <a:endParaRPr lang="en-US" altLang="zh-CN" sz="3200" b="1" dirty="0" smtClean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则该源文件的主文件名必须与该接口名相同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34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499318"/>
            <a:ext cx="3314700" cy="40005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§6.2     实现</a:t>
            </a:r>
            <a:r>
              <a:rPr lang="zh-CN" altLang="en-US" sz="3200" b="1" dirty="0">
                <a:latin typeface="宋体" panose="02010600030101010101" pitchFamily="2" charset="-122"/>
              </a:rPr>
              <a:t>接口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886-3937-4D4F-9036-ED3C0ED94934}" type="datetime1">
              <a:rPr lang="zh-CN" altLang="en-US"/>
              <a:pPr/>
              <a:t>2016/11/2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82300197-3363-4F4C-AC0A-23685E011A34}" type="slidenum">
              <a:rPr lang="zh-CN" altLang="en-US"/>
              <a:pPr/>
              <a:t>8</a:t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0" y="1657350"/>
            <a:ext cx="91440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一个类通过使用关键字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implements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声明自己实现一个或多个接口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3200" b="1" dirty="0"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class A 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implements </a:t>
            </a:r>
            <a:r>
              <a:rPr lang="en-US" altLang="zh-CN" sz="3200" b="1" dirty="0" err="1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Printable,Addable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如果一个类实现了某个接口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，</a:t>
            </a:r>
            <a:endParaRPr lang="en-US" altLang="zh-CN" sz="3200" b="1" dirty="0" smtClean="0">
              <a:ea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那么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这个类必须</a:t>
            </a:r>
            <a:r>
              <a:rPr lang="zh-CN" altLang="en-US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重写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该接口的</a:t>
            </a:r>
            <a:r>
              <a:rPr lang="zh-CN" altLang="en-US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所有</a:t>
            </a:r>
            <a:r>
              <a:rPr lang="zh-CN" altLang="en-US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方法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。 </a:t>
            </a:r>
            <a:endParaRPr lang="zh-CN" altLang="en-US" sz="3200" b="1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4642"/>
            <a:ext cx="9144000" cy="66533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 smtClean="0"/>
              <a:t>注意：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由于接口中的方法一定是</a:t>
            </a:r>
            <a:r>
              <a:rPr lang="en-US" altLang="zh-CN" sz="3200" b="1" dirty="0" smtClean="0"/>
              <a:t>public abstract</a:t>
            </a:r>
            <a:r>
              <a:rPr lang="zh-CN" altLang="en-US" sz="3200" b="1" dirty="0" smtClean="0"/>
              <a:t>方法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所以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类在重写接口方法时</a:t>
            </a:r>
            <a:r>
              <a:rPr lang="zh-CN" altLang="en-US" sz="3200" b="1" dirty="0" smtClean="0"/>
              <a:t>不仅要去掉</a:t>
            </a:r>
            <a:r>
              <a:rPr lang="en-US" altLang="zh-CN" sz="3200" b="1" dirty="0" smtClean="0"/>
              <a:t>abstract</a:t>
            </a:r>
            <a:r>
              <a:rPr lang="zh-CN" altLang="en-US" sz="3200" b="1" dirty="0" smtClean="0"/>
              <a:t>修饰符、给出方法体，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而且方法的访问权限一定要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明显的用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public</a:t>
            </a:r>
            <a:r>
              <a:rPr lang="zh-CN" altLang="en-US" sz="3200" b="1" dirty="0" smtClean="0"/>
              <a:t>来修饰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如果一个类声明实现一个接口，但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没有重写</a:t>
            </a:r>
            <a:r>
              <a:rPr lang="zh-CN" altLang="en-US" sz="3200" b="1" dirty="0" smtClean="0"/>
              <a:t>接口中的所有方法，那么这个类必须是抽象类</a:t>
            </a:r>
            <a:endParaRPr lang="en-US" altLang="zh-CN" sz="3200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/>
              <a:t>也就是说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抽象类</a:t>
            </a:r>
            <a:r>
              <a:rPr lang="zh-CN" altLang="en-US" sz="3200" b="1" dirty="0" smtClean="0"/>
              <a:t>既可以重写接口中的方法也可以直接拥有接口中的方法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89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2968</Words>
  <Application>Microsoft Office PowerPoint</Application>
  <PresentationFormat>全屏显示(4:3)</PresentationFormat>
  <Paragraphs>363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宋体</vt:lpstr>
      <vt:lpstr>Arial</vt:lpstr>
      <vt:lpstr>Calibri Light</vt:lpstr>
      <vt:lpstr>Cambria Math</vt:lpstr>
      <vt:lpstr>Tahoma</vt:lpstr>
      <vt:lpstr>Times New Roman</vt:lpstr>
      <vt:lpstr>Wingdings</vt:lpstr>
      <vt:lpstr>Office 主题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接口的细节说明</vt:lpstr>
      <vt:lpstr>PowerPoint 演示文稿</vt:lpstr>
      <vt:lpstr>接口的继承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§6.5     接口回调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抽象类 or 接口?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导读</dc:title>
  <dc:creator>Miccai</dc:creator>
  <cp:lastModifiedBy>Miccai</cp:lastModifiedBy>
  <cp:revision>59</cp:revision>
  <dcterms:created xsi:type="dcterms:W3CDTF">2016-11-01T00:43:28Z</dcterms:created>
  <dcterms:modified xsi:type="dcterms:W3CDTF">2016-11-02T01:22:39Z</dcterms:modified>
</cp:coreProperties>
</file>