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2" r:id="rId3"/>
  </p:sldMasterIdLst>
  <p:notesMasterIdLst>
    <p:notesMasterId r:id="rId10"/>
  </p:notesMasterIdLst>
  <p:sldIdLst>
    <p:sldId id="466" r:id="rId4"/>
    <p:sldId id="257" r:id="rId5"/>
    <p:sldId id="494" r:id="rId6"/>
    <p:sldId id="493" r:id="rId7"/>
    <p:sldId id="495" r:id="rId8"/>
    <p:sldId id="488" r:id="rId9"/>
    <p:sldId id="467" r:id="rId11"/>
    <p:sldId id="537" r:id="rId12"/>
    <p:sldId id="536" r:id="rId13"/>
    <p:sldId id="538" r:id="rId14"/>
    <p:sldId id="492" r:id="rId15"/>
    <p:sldId id="497" r:id="rId16"/>
    <p:sldId id="504" r:id="rId17"/>
    <p:sldId id="496" r:id="rId18"/>
    <p:sldId id="498" r:id="rId19"/>
    <p:sldId id="499" r:id="rId20"/>
    <p:sldId id="500" r:id="rId21"/>
    <p:sldId id="503" r:id="rId22"/>
    <p:sldId id="489" r:id="rId23"/>
    <p:sldId id="505" r:id="rId24"/>
    <p:sldId id="506" r:id="rId25"/>
    <p:sldId id="507" r:id="rId26"/>
    <p:sldId id="508" r:id="rId27"/>
    <p:sldId id="501" r:id="rId28"/>
    <p:sldId id="502" r:id="rId29"/>
    <p:sldId id="509" r:id="rId30"/>
    <p:sldId id="510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21" r:id="rId41"/>
    <p:sldId id="522" r:id="rId42"/>
    <p:sldId id="523" r:id="rId43"/>
    <p:sldId id="524" r:id="rId44"/>
    <p:sldId id="525" r:id="rId45"/>
    <p:sldId id="526" r:id="rId46"/>
    <p:sldId id="527" r:id="rId47"/>
    <p:sldId id="528" r:id="rId48"/>
    <p:sldId id="529" r:id="rId49"/>
    <p:sldId id="530" r:id="rId50"/>
    <p:sldId id="531" r:id="rId51"/>
    <p:sldId id="532" r:id="rId52"/>
    <p:sldId id="533" r:id="rId53"/>
    <p:sldId id="534" r:id="rId54"/>
    <p:sldId id="535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085804"/>
    <a:srgbClr val="869C34"/>
    <a:srgbClr val="7030A0"/>
    <a:srgbClr val="FF0000"/>
    <a:srgbClr val="00FF00"/>
    <a:srgbClr val="FFFF00"/>
    <a:srgbClr val="FDFEE6"/>
    <a:srgbClr val="FE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769" autoAdjust="0"/>
  </p:normalViewPr>
  <p:slideViewPr>
    <p:cSldViewPr>
      <p:cViewPr varScale="1">
        <p:scale>
          <a:sx n="68" d="100"/>
          <a:sy n="68" d="100"/>
        </p:scale>
        <p:origin x="-12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45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015497-883C-420A-B853-43832D36E33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1, </a:t>
            </a:r>
            <a:r>
              <a:rPr lang="en-US" altLang="zh-CN" dirty="0" err="1" smtClean="0"/>
              <a:t>showstudent.jsp</a:t>
            </a:r>
            <a:r>
              <a:rPr lang="en-US" altLang="zh-CN" dirty="0" smtClean="0"/>
              <a:t>,  Student.java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15497-883C-420A-B853-43832D36E3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web.xml</a:t>
            </a:r>
            <a:r>
              <a:rPr lang="zh-CN" altLang="en-US" dirty="0" smtClean="0"/>
              <a:t>中添加：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jsp-config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taglib-uri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&gt;http://java.sun.com/jstl/fmt&lt;/taglib-uri&gt;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-location&gt;/WEB-INF/fmt.tld&lt;/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-location&gt;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taglib-uri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&gt;http://java.sun.com/jstl/core&lt;/taglib-uri&gt;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-location&gt;/WEB-INF/c.tld&lt;/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-location&gt;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taglib-uri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&gt;http://java.sun.com/jstl/fn&lt;/taglib-uri&gt;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-location&gt;/WEB-INF/fn.tld&lt;/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-location&gt;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taglib-uri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&gt;http://java.sun.com/jstl/perTag&lt;/taglib-uri&gt;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-location&gt;/WEB-INF/permittedTaglibs.tld&lt;/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-location&gt;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taglib-uri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&gt;http://java.sun.com/jstl/sql&lt;/taglib-uri&gt;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-location&gt;/WEB-INF/sql.tld&lt;/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-location&gt;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taglib-uri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&gt;http://java.sun.com/jstl/script&lt;/taglib-uri&gt;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-location&gt;/WEB-INF/scriptfree.tld&lt;/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-location&gt;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taglib-uri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&gt;http://java.sun.com/jstl/x&lt;/taglib-uri&gt;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-location&gt;/WEB-INF/x.tld&lt;/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-location&gt;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taglib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kern="120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jsp-config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15497-883C-420A-B853-43832D36E3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15497-883C-420A-B853-43832D36E3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ifExample.jsp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15497-883C-420A-B853-43832D36E3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varStatus</a:t>
            </a:r>
            <a:r>
              <a:rPr lang="zh-CN" altLang="en-US"/>
              <a:t>有空间就加上。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F:\&#22791;&#35838;\2009&#22791;&#35838;\&#38754;&#21521;&#23545;&#35937;&#32534;&#31243;\1\&#20911;&#21531;\Java\&#21508;&#25945;&#24072;&#26399;&#26411;&#25552;&#20132;&#25945;&#23398;&#25991;&#26723;\J2ME\&#25945;&#23398;&#26448;&#26009;\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536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36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F8E12-6B72-4FCF-8EB5-2F7095767B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A913-ED27-4D16-B9FD-560D5EA8149C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295DE-D33C-43EC-A850-051DAA9D7ABD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68A1-1FEF-49BF-A851-7F7D7D8744DC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D97B-AE52-403E-914F-106E750C78EF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53" name="Group 5"/>
            <p:cNvGrpSpPr/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205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179388" y="6165850"/>
            <a:ext cx="2386012" cy="457200"/>
          </a:xfrm>
        </p:spPr>
        <p:txBody>
          <a:bodyPr/>
          <a:lstStyle>
            <a:lvl1pPr>
              <a:defRPr sz="1800" b="1">
                <a:solidFill>
                  <a:schemeClr val="bg2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endParaRPr lang="zh-CN" altLang="en-US">
              <a:solidFill>
                <a:srgbClr val="00007D"/>
              </a:solidFill>
            </a:endParaRP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DF7FF4C-E56D-4629-9036-A646686462A5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843213" y="1052513"/>
            <a:ext cx="649287" cy="647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2843213" y="476250"/>
            <a:ext cx="647700" cy="5762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69" name="Group 21"/>
          <p:cNvGrpSpPr/>
          <p:nvPr/>
        </p:nvGrpSpPr>
        <p:grpSpPr bwMode="auto">
          <a:xfrm>
            <a:off x="3492500" y="0"/>
            <a:ext cx="649288" cy="1035050"/>
            <a:chOff x="0" y="0"/>
            <a:chExt cx="409" cy="771"/>
          </a:xfrm>
        </p:grpSpPr>
        <p:sp>
          <p:nvSpPr>
            <p:cNvPr id="2070" name="Rectangle 22"/>
            <p:cNvSpPr>
              <a:spLocks noChangeArrowheads="1"/>
            </p:cNvSpPr>
            <p:nvPr userDrawn="1"/>
          </p:nvSpPr>
          <p:spPr bwMode="auto">
            <a:xfrm>
              <a:off x="0" y="363"/>
              <a:ext cx="409" cy="4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1" name="Rectangle 23"/>
            <p:cNvSpPr>
              <a:spLocks noChangeArrowheads="1"/>
            </p:cNvSpPr>
            <p:nvPr userDrawn="1"/>
          </p:nvSpPr>
          <p:spPr bwMode="auto">
            <a:xfrm>
              <a:off x="0" y="0"/>
              <a:ext cx="408" cy="3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072" name="Picture 24" descr="Java Technology Home Page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65625"/>
            <a:ext cx="1368425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3448050" y="0"/>
            <a:ext cx="569595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40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JavaWeb</a:t>
            </a:r>
            <a:r>
              <a:rPr lang="zh-CN" altLang="en-US" sz="4000" b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开发技术</a:t>
            </a:r>
            <a:endParaRPr lang="zh-CN" altLang="en-US" sz="4000" b="1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6516688" y="6237288"/>
            <a:ext cx="2376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b="1" smtClean="0">
                <a:solidFill>
                  <a:srgbClr val="00007D"/>
                </a:solidFill>
                <a:latin typeface="Arial" panose="020B0604020202020204" pitchFamily="34" charset="0"/>
                <a:ea typeface="楷体_GB2312" pitchFamily="1" charset="-122"/>
              </a:rPr>
              <a:t>计算机科学技术系</a:t>
            </a:r>
            <a:endParaRPr lang="zh-CN" altLang="en-US" sz="2000" b="1" smtClean="0">
              <a:solidFill>
                <a:srgbClr val="00007D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349500"/>
            <a:ext cx="6553200" cy="1752600"/>
          </a:xfrm>
        </p:spPr>
        <p:txBody>
          <a:bodyPr lIns="91440" tIns="45720" rIns="91440" bIns="45720"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E5D45F-6900-42D1-8343-C71175826CB0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B1ACFB-E05D-4BEB-A7C7-F40B015D6815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808412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28775"/>
            <a:ext cx="3808413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6A3B95-ECEA-4866-8FBF-ACC97ED741E7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56AC4D-A456-4D91-B8E0-9B61D8D9DD5B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57165F-B1EE-4B27-B58C-0D6EB7CFA58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4096F-AEAA-47E8-9D3D-5A22FE0DD72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28D68F-91C8-4D38-8740-FFA75CFF713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1B0F71-A641-4D82-8158-939695BA5323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52F8A7-F38B-41EA-B723-8D659359084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957C8D-F704-4469-A0B3-B8CFDB23BB3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1925" y="476250"/>
            <a:ext cx="1941513" cy="5545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476250"/>
            <a:ext cx="5675312" cy="5545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059BAC-F2DD-42EC-B3C0-D9CA1EAF9394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76250"/>
            <a:ext cx="7769225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628775"/>
            <a:ext cx="7769225" cy="43926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D685A5-D18B-4ED7-8FCE-0AF029DB4C63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76250"/>
            <a:ext cx="7769225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628775"/>
            <a:ext cx="3808412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5025" y="1628775"/>
            <a:ext cx="3808413" cy="211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5025" y="3900488"/>
            <a:ext cx="3808413" cy="2120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26A6C1-4FB7-4236-A67A-D46D73C7B68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76250"/>
            <a:ext cx="7769225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628775"/>
            <a:ext cx="3808412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28775"/>
            <a:ext cx="3808413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9DBD32-E15B-485B-A618-A88FA6179624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5972B-B91D-4C60-A751-67A62C92387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A2236-FB8C-46F2-BC36-73C62D2F6819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38A1A-7CEE-4A62-AA63-FC34122AFB52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C7B23-0520-48B8-A0C8-62CDC4721966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665E4-182C-413C-A11B-EBFA9649A7C0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A36E4-30F9-44CD-93C7-9027CE20571D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9078D-03D9-4B48-9BC6-A65FAF990B4E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18" Type="http://schemas.openxmlformats.org/officeDocument/2006/relationships/image" Target="../media/image3.jpeg"/><Relationship Id="rId17" Type="http://schemas.openxmlformats.org/officeDocument/2006/relationships/image" Target="../media/image2.jpeg"/><Relationship Id="rId16" Type="http://schemas.openxmlformats.org/officeDocument/2006/relationships/image" Target="../media/image1.png"/><Relationship Id="rId15" Type="http://schemas.openxmlformats.org/officeDocument/2006/relationships/hyperlink" Target="file:///F:\&#22791;&#35838;\2009&#22791;&#35838;\&#38754;&#21521;&#23545;&#35937;&#32534;&#31243;\1\&#20911;&#21531;\Java\&#21508;&#25945;&#24072;&#26399;&#26411;&#25552;&#20132;&#25945;&#23398;&#25991;&#26723;\J2ME\&#25945;&#23398;&#26448;&#26009;\" TargetMode="Externa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8194C32-858A-4E6D-97D9-22D641039565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525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25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pPr>
              <a:buFont typeface="Arial" panose="020B0604020202020204" pitchFamily="34" charset="0"/>
              <a:buNone/>
            </a:pPr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>
              <a:buFont typeface="Arial" panose="020B0604020202020204" pitchFamily="34" charset="0"/>
              <a:buNone/>
            </a:pPr>
            <a:fld id="{D1A4DB8B-2597-40CD-B552-38AA435699B9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1800" smtClean="0">
                <a:solidFill>
                  <a:srgbClr val="6666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1800" smtClean="0">
                <a:solidFill>
                  <a:srgbClr val="6666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1800" smtClean="0">
                <a:solidFill>
                  <a:srgbClr val="9999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1800" smtClean="0">
                <a:solidFill>
                  <a:srgbClr val="6666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1800" smtClean="0">
                <a:solidFill>
                  <a:srgbClr val="9999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sz="1800" smtClean="0">
                <a:solidFill>
                  <a:srgbClr val="9999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buFont typeface="Arial" panose="020B0604020202020204" pitchFamily="34" charset="0"/>
              <a:buNone/>
            </a:pPr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Picture 15" descr="Java Technology Home Page">
            <a:hlinkClick r:id="rId15" action="ppaction://hlinkfil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0"/>
            <a:ext cx="966787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28775"/>
            <a:ext cx="7769225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52" tIns="45227" rIns="90452" bIns="45227" numCol="1" anchor="t" anchorCtr="0" compatLnSpc="1"/>
          <a:lstStyle/>
          <a:p>
            <a:pPr lvl="0"/>
            <a:r>
              <a:rPr lang="en-US" altLang="zh-CN" smtClean="0"/>
              <a:t>Arial </a:t>
            </a:r>
            <a:r>
              <a:rPr lang="zh-CN" altLang="en-US" smtClean="0"/>
              <a:t>或 </a:t>
            </a:r>
            <a:r>
              <a:rPr lang="en-US" altLang="zh-CN" smtClean="0"/>
              <a:t>Frutiger 55 Roman 25pt ,</a:t>
            </a:r>
            <a:r>
              <a:rPr lang="zh-CN" altLang="en-US" smtClean="0"/>
              <a:t>华文细黑简</a:t>
            </a:r>
            <a:r>
              <a:rPr lang="en-US" altLang="zh-CN" smtClean="0"/>
              <a:t>25pt</a:t>
            </a:r>
            <a:endParaRPr lang="en-US" altLang="zh-CN" smtClean="0"/>
          </a:p>
          <a:p>
            <a:pPr lvl="1"/>
            <a:r>
              <a:rPr lang="en-US" altLang="zh-CN" smtClean="0"/>
              <a:t>Arial </a:t>
            </a:r>
            <a:r>
              <a:rPr lang="zh-CN" altLang="en-US" smtClean="0"/>
              <a:t>或 </a:t>
            </a:r>
            <a:r>
              <a:rPr lang="en-US" altLang="zh-CN" smtClean="0"/>
              <a:t>Frutiger 55 Roman 25pt ,</a:t>
            </a:r>
            <a:r>
              <a:rPr lang="zh-CN" altLang="en-US" smtClean="0"/>
              <a:t>华文细黑简</a:t>
            </a:r>
            <a:r>
              <a:rPr lang="en-US" altLang="zh-CN" smtClean="0"/>
              <a:t>25pt</a:t>
            </a:r>
            <a:endParaRPr lang="en-US" altLang="zh-CN" smtClean="0"/>
          </a:p>
          <a:p>
            <a:pPr lvl="2"/>
            <a:r>
              <a:rPr lang="en-US" altLang="zh-CN" smtClean="0"/>
              <a:t>Arial </a:t>
            </a:r>
            <a:r>
              <a:rPr lang="zh-CN" altLang="en-US" smtClean="0"/>
              <a:t>或 </a:t>
            </a:r>
            <a:r>
              <a:rPr lang="en-US" altLang="zh-CN" smtClean="0"/>
              <a:t>Frutiger 55 Roman 25pt ,</a:t>
            </a:r>
            <a:r>
              <a:rPr lang="zh-CN" altLang="en-US" smtClean="0"/>
              <a:t>华文细黑简</a:t>
            </a:r>
            <a:r>
              <a:rPr lang="en-US" altLang="zh-CN" smtClean="0"/>
              <a:t>25pt</a:t>
            </a:r>
            <a:endParaRPr lang="en-US" altLang="zh-CN" smtClean="0"/>
          </a:p>
          <a:p>
            <a:pPr lvl="3"/>
            <a:r>
              <a:rPr lang="en-US" altLang="zh-CN" smtClean="0"/>
              <a:t>Arial </a:t>
            </a:r>
            <a:r>
              <a:rPr lang="zh-CN" altLang="en-US" smtClean="0"/>
              <a:t>或 </a:t>
            </a:r>
            <a:r>
              <a:rPr lang="en-US" altLang="zh-CN" smtClean="0"/>
              <a:t>Frutiger 55 Roman 25pt ,</a:t>
            </a:r>
            <a:r>
              <a:rPr lang="zh-CN" altLang="en-US" smtClean="0"/>
              <a:t>华文细黑简</a:t>
            </a:r>
            <a:r>
              <a:rPr lang="en-US" altLang="zh-CN" smtClean="0"/>
              <a:t>25pt</a:t>
            </a:r>
            <a:endParaRPr lang="en-US" altLang="zh-CN" smtClean="0"/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76250"/>
            <a:ext cx="776922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52" tIns="45227" rIns="90452" bIns="45227" numCol="1" anchor="ctr" anchorCtr="0" compatLnSpc="1"/>
          <a:lstStyle/>
          <a:p>
            <a:pPr lvl="0"/>
            <a:r>
              <a:rPr lang="en-US" altLang="zh-CN" smtClean="0"/>
              <a:t>Arial </a:t>
            </a:r>
            <a:r>
              <a:rPr lang="zh-CN" altLang="en-US" smtClean="0"/>
              <a:t>或</a:t>
            </a:r>
            <a:r>
              <a:rPr lang="en-US" altLang="zh-CN" smtClean="0"/>
              <a:t>Frutiger Bold 40pt ,</a:t>
            </a:r>
            <a:r>
              <a:rPr lang="zh-CN" altLang="en-US" smtClean="0"/>
              <a:t>黑体简</a:t>
            </a:r>
            <a:r>
              <a:rPr lang="en-US" altLang="zh-CN" smtClean="0"/>
              <a:t>40pt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8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j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</a:pPr>
            <a:r>
              <a:rPr lang="en-US" altLang="zh-CN" b="1" dirty="0">
                <a:solidFill>
                  <a:schemeClr val="tx2"/>
                </a:solidFill>
              </a:rPr>
              <a:t>EL</a:t>
            </a:r>
            <a:r>
              <a:rPr lang="zh-CN" altLang="en-US" b="1" dirty="0">
                <a:solidFill>
                  <a:schemeClr val="tx2"/>
                </a:solidFill>
              </a:rPr>
              <a:t>和</a:t>
            </a:r>
            <a:r>
              <a:rPr lang="en-US" altLang="zh-CN" b="1" dirty="0">
                <a:solidFill>
                  <a:schemeClr val="tx2"/>
                </a:solidFill>
              </a:rPr>
              <a:t>JSTL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JSTL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JSP Standard Tag Library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）被称为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JSP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标准标记库，它是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JSP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中内置的标记库，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JSTL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有一种表达语言（</a:t>
            </a:r>
            <a:r>
              <a:rPr lang="en-US" altLang="zh-CN" sz="2800" b="1" dirty="0" err="1" smtClean="0">
                <a:latin typeface="楷体_GB2312" pitchFamily="1" charset="-122"/>
                <a:ea typeface="楷体_GB2312" pitchFamily="1" charset="-122"/>
              </a:rPr>
              <a:t>EL,Expression</a:t>
            </a:r>
            <a:r>
              <a:rPr lang="en-US" altLang="zh-CN" sz="2800" b="1" dirty="0" smtClean="0">
                <a:latin typeface="楷体_GB2312" pitchFamily="1" charset="-122"/>
                <a:ea typeface="楷体_GB2312" pitchFamily="1" charset="-122"/>
              </a:rPr>
              <a:t> Language</a:t>
            </a:r>
            <a:r>
              <a:rPr lang="zh-CN" altLang="en-US" sz="2800" b="1" dirty="0" smtClean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和一组五种强大的、易于学习的标准标记</a:t>
            </a:r>
            <a:r>
              <a:rPr lang="zh-CN" altLang="en-US" sz="2800" b="1" dirty="0" smtClean="0">
                <a:latin typeface="楷体_GB2312" pitchFamily="1" charset="-122"/>
                <a:ea typeface="楷体_GB2312" pitchFamily="1" charset="-122"/>
              </a:rPr>
              <a:t>库；</a:t>
            </a:r>
            <a:endParaRPr lang="en-US" altLang="zh-CN" sz="2800" b="1" dirty="0" smtClean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800" b="1" dirty="0" smtClean="0">
                <a:latin typeface="楷体_GB2312" pitchFamily="1" charset="-122"/>
                <a:ea typeface="楷体_GB2312" pitchFamily="1" charset="-122"/>
              </a:rPr>
              <a:t>JSTL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极有可能不久后成为实现动态的、基于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Java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的站点的主要方法</a:t>
            </a:r>
            <a:r>
              <a:rPr lang="zh-CN" altLang="en-US" sz="2800" b="1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en-US" altLang="zh-CN" sz="2800" b="1" dirty="0" smtClean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800" b="1" dirty="0" smtClean="0">
                <a:latin typeface="楷体_GB2312" pitchFamily="1" charset="-122"/>
                <a:ea typeface="楷体_GB2312" pitchFamily="1" charset="-122"/>
              </a:rPr>
              <a:t>EL</a:t>
            </a:r>
            <a:r>
              <a:rPr lang="zh-CN" altLang="en-US" sz="2800" b="1" dirty="0" smtClean="0">
                <a:latin typeface="楷体_GB2312" pitchFamily="1" charset="-122"/>
                <a:ea typeface="楷体_GB2312" pitchFamily="1" charset="-122"/>
              </a:rPr>
              <a:t>作为</a:t>
            </a:r>
            <a:r>
              <a:rPr lang="en-US" altLang="zh-CN" sz="2800" b="1" dirty="0" smtClean="0">
                <a:latin typeface="楷体_GB2312" pitchFamily="1" charset="-122"/>
                <a:ea typeface="楷体_GB2312" pitchFamily="1" charset="-122"/>
              </a:rPr>
              <a:t>JSP</a:t>
            </a:r>
            <a:r>
              <a:rPr lang="zh-CN" altLang="en-US" sz="2800" b="1" dirty="0" smtClean="0">
                <a:latin typeface="楷体_GB2312" pitchFamily="1" charset="-122"/>
                <a:ea typeface="楷体_GB2312" pitchFamily="1" charset="-122"/>
              </a:rPr>
              <a:t>的一部分，已经成为一项成熟、标准的技术。</a:t>
            </a:r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</a:rPr>
              <a:t>点号</a:t>
            </a:r>
            <a:r>
              <a:rPr lang="en-US" altLang="zh-CN" b="1" dirty="0" smtClean="0">
                <a:solidFill>
                  <a:srgbClr val="000000"/>
                </a:solidFill>
              </a:rPr>
              <a:t>(.)</a:t>
            </a:r>
            <a:r>
              <a:rPr lang="zh-CN" altLang="en-US" b="1" dirty="0" smtClean="0">
                <a:solidFill>
                  <a:srgbClr val="000000"/>
                </a:solidFill>
              </a:rPr>
              <a:t>操作符和中括号</a:t>
            </a:r>
            <a:r>
              <a:rPr lang="en-US" altLang="zh-CN" b="1" dirty="0" smtClean="0">
                <a:solidFill>
                  <a:srgbClr val="000000"/>
                </a:solidFill>
              </a:rPr>
              <a:t>[]</a:t>
            </a:r>
            <a:r>
              <a:rPr lang="zh-CN" altLang="en-US" b="1" dirty="0" smtClean="0">
                <a:solidFill>
                  <a:srgbClr val="000000"/>
                </a:solidFill>
              </a:rPr>
              <a:t>操作符</a:t>
            </a:r>
            <a:endParaRPr lang="zh-CN" altLang="en-US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1896751"/>
            <a:ext cx="4476750" cy="2133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834408"/>
            <a:ext cx="5695238" cy="22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dirty="0"/>
              <a:t>其它隐含对象</a:t>
            </a:r>
            <a:endParaRPr lang="zh-CN" altLang="zh-CN" dirty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684213" y="1844824"/>
          <a:ext cx="7991475" cy="4327845"/>
        </p:xfrm>
        <a:graphic>
          <a:graphicData uri="http://schemas.openxmlformats.org/drawingml/2006/table">
            <a:tbl>
              <a:tblPr/>
              <a:tblGrid>
                <a:gridCol w="1833562"/>
                <a:gridCol w="6157913"/>
              </a:tblGrid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隐含对象名称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       述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param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表示一个保存了所有请求参数的Map对象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paramValues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表示一个保存了所有请求参数的Map对象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，它对于某个请求参数，返回的是一个string[]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header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表示一个保存了所有http请求头字段的Map对象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headerValues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同上，返回string[]数组。注意：如果头里面有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，例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Accept-Encoding，则要headerValues[“Accept-Encoding”]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cookie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表示一个保存了所有cookie的Map对象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initParam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表示一个保存了所有web应用初始化参数的map对象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D4096F-AEAA-47E8-9D3D-5A22FE0DD729}" type="slidenum">
              <a:rPr lang="en-US" altLang="zh-CN" smtClean="0"/>
            </a:fld>
            <a:endParaRPr lang="en-US" altLang="zh-CN"/>
          </a:p>
        </p:txBody>
      </p:sp>
      <p:sp>
        <p:nvSpPr>
          <p:cNvPr id="97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84582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CC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atin typeface="Arial" panose="020B0604020202020204"/>
                <a:ea typeface="黑体" panose="02010609060101010101" pitchFamily="49" charset="-122"/>
              </a:rPr>
              <a:t>隐含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j-cs"/>
              </a:rPr>
              <a:t>对象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98" name="Group 5"/>
          <p:cNvGrpSpPr/>
          <p:nvPr/>
        </p:nvGrpSpPr>
        <p:grpSpPr bwMode="auto">
          <a:xfrm>
            <a:off x="457200" y="1233488"/>
            <a:ext cx="8497888" cy="5091112"/>
            <a:chOff x="294" y="890"/>
            <a:chExt cx="5353" cy="3207"/>
          </a:xfrm>
        </p:grpSpPr>
        <p:sp>
          <p:nvSpPr>
            <p:cNvPr id="99" name="AutoShape 6"/>
            <p:cNvSpPr>
              <a:spLocks noChangeArrowheads="1"/>
            </p:cNvSpPr>
            <p:nvPr/>
          </p:nvSpPr>
          <p:spPr bwMode="auto">
            <a:xfrm>
              <a:off x="2336" y="890"/>
              <a:ext cx="1360" cy="32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50000">
                  <a:srgbClr val="99CCFF"/>
                </a:gs>
                <a:gs pos="100000">
                  <a:srgbClr val="FFFFFF"/>
                </a:gs>
              </a:gsLst>
              <a:lin ang="18900000" scaled="1"/>
            </a:gradFill>
            <a:ln w="12700" algn="ctr">
              <a:solidFill>
                <a:srgbClr val="000080"/>
              </a:solidFill>
              <a:round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隐含对象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0" name="Line 7"/>
            <p:cNvSpPr>
              <a:spLocks noChangeShapeType="1"/>
            </p:cNvSpPr>
            <p:nvPr/>
          </p:nvSpPr>
          <p:spPr bwMode="auto">
            <a:xfrm flipV="1">
              <a:off x="839" y="1480"/>
              <a:ext cx="4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grpSp>
          <p:nvGrpSpPr>
            <p:cNvPr id="101" name="Group 8"/>
            <p:cNvGrpSpPr/>
            <p:nvPr/>
          </p:nvGrpSpPr>
          <p:grpSpPr bwMode="auto">
            <a:xfrm>
              <a:off x="294" y="1480"/>
              <a:ext cx="998" cy="578"/>
              <a:chOff x="385" y="1480"/>
              <a:chExt cx="907" cy="578"/>
            </a:xfrm>
          </p:grpSpPr>
          <p:sp>
            <p:nvSpPr>
              <p:cNvPr id="133" name="AutoShape 9"/>
              <p:cNvSpPr>
                <a:spLocks noChangeArrowheads="1"/>
              </p:cNvSpPr>
              <p:nvPr/>
            </p:nvSpPr>
            <p:spPr bwMode="auto">
              <a:xfrm>
                <a:off x="385" y="1799"/>
                <a:ext cx="907" cy="2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9CCFF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 w="12700" algn="ctr">
                <a:solidFill>
                  <a:srgbClr val="333399"/>
                </a:solidFill>
                <a:round/>
              </a:ln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</a:rPr>
                  <a:t>pageContext</a:t>
                </a:r>
                <a:endPara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4" name="Line 10"/>
              <p:cNvSpPr>
                <a:spLocks noChangeShapeType="1"/>
              </p:cNvSpPr>
              <p:nvPr/>
            </p:nvSpPr>
            <p:spPr bwMode="auto">
              <a:xfrm>
                <a:off x="884" y="1480"/>
                <a:ext cx="0" cy="3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2" name="Group 11"/>
            <p:cNvGrpSpPr/>
            <p:nvPr/>
          </p:nvGrpSpPr>
          <p:grpSpPr bwMode="auto">
            <a:xfrm>
              <a:off x="4830" y="1482"/>
              <a:ext cx="817" cy="559"/>
              <a:chOff x="4785" y="1480"/>
              <a:chExt cx="907" cy="588"/>
            </a:xfrm>
          </p:grpSpPr>
          <p:sp>
            <p:nvSpPr>
              <p:cNvPr id="131" name="AutoShape 12"/>
              <p:cNvSpPr>
                <a:spLocks noChangeArrowheads="1"/>
              </p:cNvSpPr>
              <p:nvPr/>
            </p:nvSpPr>
            <p:spPr bwMode="auto">
              <a:xfrm>
                <a:off x="4785" y="1797"/>
                <a:ext cx="907" cy="27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9CCFF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 w="12700" algn="ctr">
                <a:solidFill>
                  <a:srgbClr val="000080"/>
                </a:solidFill>
                <a:round/>
              </a:ln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</a:rPr>
                  <a:t>cookie</a:t>
                </a:r>
                <a:endPara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2" name="Line 13"/>
              <p:cNvSpPr>
                <a:spLocks noChangeShapeType="1"/>
              </p:cNvSpPr>
              <p:nvPr/>
            </p:nvSpPr>
            <p:spPr bwMode="auto">
              <a:xfrm>
                <a:off x="5239" y="1480"/>
                <a:ext cx="0" cy="3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3" name="Group 14"/>
            <p:cNvGrpSpPr/>
            <p:nvPr/>
          </p:nvGrpSpPr>
          <p:grpSpPr bwMode="auto">
            <a:xfrm>
              <a:off x="3697" y="1480"/>
              <a:ext cx="907" cy="577"/>
              <a:chOff x="3742" y="1480"/>
              <a:chExt cx="907" cy="577"/>
            </a:xfrm>
          </p:grpSpPr>
          <p:sp>
            <p:nvSpPr>
              <p:cNvPr id="129" name="AutoShape 15"/>
              <p:cNvSpPr>
                <a:spLocks noChangeArrowheads="1"/>
              </p:cNvSpPr>
              <p:nvPr/>
            </p:nvSpPr>
            <p:spPr bwMode="auto">
              <a:xfrm>
                <a:off x="3742" y="1798"/>
                <a:ext cx="907" cy="2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9CCFF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 w="12700" algn="ctr">
                <a:solidFill>
                  <a:srgbClr val="333399"/>
                </a:solidFill>
                <a:round/>
              </a:ln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</a:rPr>
                  <a:t>initParam</a:t>
                </a:r>
                <a:endPara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0" name="Line 16"/>
              <p:cNvSpPr>
                <a:spLocks noChangeShapeType="1"/>
              </p:cNvSpPr>
              <p:nvPr/>
            </p:nvSpPr>
            <p:spPr bwMode="auto">
              <a:xfrm>
                <a:off x="4195" y="1480"/>
                <a:ext cx="0" cy="3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4" name="Group 17"/>
            <p:cNvGrpSpPr/>
            <p:nvPr/>
          </p:nvGrpSpPr>
          <p:grpSpPr bwMode="auto">
            <a:xfrm>
              <a:off x="2482" y="1480"/>
              <a:ext cx="1064" cy="578"/>
              <a:chOff x="2608" y="1480"/>
              <a:chExt cx="907" cy="578"/>
            </a:xfrm>
          </p:grpSpPr>
          <p:sp>
            <p:nvSpPr>
              <p:cNvPr id="127" name="AutoShape 18"/>
              <p:cNvSpPr>
                <a:spLocks noChangeArrowheads="1"/>
              </p:cNvSpPr>
              <p:nvPr/>
            </p:nvSpPr>
            <p:spPr bwMode="auto">
              <a:xfrm>
                <a:off x="2608" y="1799"/>
                <a:ext cx="907" cy="2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9CCFF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 w="12700" algn="ctr">
                <a:solidFill>
                  <a:srgbClr val="333399"/>
                </a:solidFill>
                <a:round/>
              </a:ln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</a:rPr>
                  <a:t>paramValues</a:t>
                </a:r>
                <a:endPara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8" name="Line 19"/>
              <p:cNvSpPr>
                <a:spLocks noChangeShapeType="1"/>
              </p:cNvSpPr>
              <p:nvPr/>
            </p:nvSpPr>
            <p:spPr bwMode="auto">
              <a:xfrm>
                <a:off x="3061" y="1480"/>
                <a:ext cx="0" cy="3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" name="Group 20"/>
            <p:cNvGrpSpPr/>
            <p:nvPr/>
          </p:nvGrpSpPr>
          <p:grpSpPr bwMode="auto">
            <a:xfrm>
              <a:off x="1429" y="1480"/>
              <a:ext cx="907" cy="578"/>
              <a:chOff x="1474" y="1480"/>
              <a:chExt cx="907" cy="578"/>
            </a:xfrm>
          </p:grpSpPr>
          <p:sp>
            <p:nvSpPr>
              <p:cNvPr id="125" name="AutoShape 21"/>
              <p:cNvSpPr>
                <a:spLocks noChangeArrowheads="1"/>
              </p:cNvSpPr>
              <p:nvPr/>
            </p:nvSpPr>
            <p:spPr bwMode="auto">
              <a:xfrm>
                <a:off x="1474" y="1799"/>
                <a:ext cx="907" cy="2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9CCFF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 w="12700" algn="ctr">
                <a:solidFill>
                  <a:srgbClr val="333399"/>
                </a:solidFill>
                <a:round/>
              </a:ln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</a:rPr>
                  <a:t>param</a:t>
                </a:r>
                <a:endPara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6" name="Line 22"/>
              <p:cNvSpPr>
                <a:spLocks noChangeShapeType="1"/>
              </p:cNvSpPr>
              <p:nvPr/>
            </p:nvSpPr>
            <p:spPr bwMode="auto">
              <a:xfrm>
                <a:off x="1927" y="1480"/>
                <a:ext cx="0" cy="3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" name="Group 23"/>
            <p:cNvGrpSpPr/>
            <p:nvPr/>
          </p:nvGrpSpPr>
          <p:grpSpPr bwMode="auto">
            <a:xfrm>
              <a:off x="3152" y="1479"/>
              <a:ext cx="907" cy="1212"/>
              <a:chOff x="3198" y="1480"/>
              <a:chExt cx="907" cy="1212"/>
            </a:xfrm>
          </p:grpSpPr>
          <p:sp>
            <p:nvSpPr>
              <p:cNvPr id="123" name="AutoShape 24"/>
              <p:cNvSpPr>
                <a:spLocks noChangeArrowheads="1"/>
              </p:cNvSpPr>
              <p:nvPr/>
            </p:nvSpPr>
            <p:spPr bwMode="auto">
              <a:xfrm>
                <a:off x="3198" y="2433"/>
                <a:ext cx="907" cy="2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9CCFF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 w="12700" algn="ctr">
                <a:solidFill>
                  <a:srgbClr val="333399"/>
                </a:solidFill>
                <a:round/>
              </a:ln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</a:rPr>
                  <a:t>header</a:t>
                </a:r>
                <a:endPara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4" name="Line 25"/>
              <p:cNvSpPr>
                <a:spLocks noChangeShapeType="1"/>
              </p:cNvSpPr>
              <p:nvPr/>
            </p:nvSpPr>
            <p:spPr bwMode="auto">
              <a:xfrm>
                <a:off x="3651" y="1480"/>
                <a:ext cx="0" cy="9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7" name="Group 26"/>
            <p:cNvGrpSpPr/>
            <p:nvPr/>
          </p:nvGrpSpPr>
          <p:grpSpPr bwMode="auto">
            <a:xfrm>
              <a:off x="4241" y="1480"/>
              <a:ext cx="1043" cy="1212"/>
              <a:chOff x="4241" y="1480"/>
              <a:chExt cx="1043" cy="1212"/>
            </a:xfrm>
          </p:grpSpPr>
          <p:sp>
            <p:nvSpPr>
              <p:cNvPr id="121" name="AutoShape 27"/>
              <p:cNvSpPr>
                <a:spLocks noChangeArrowheads="1"/>
              </p:cNvSpPr>
              <p:nvPr/>
            </p:nvSpPr>
            <p:spPr bwMode="auto">
              <a:xfrm>
                <a:off x="4241" y="2433"/>
                <a:ext cx="1043" cy="2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9CCFF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 w="12700" algn="ctr">
                <a:solidFill>
                  <a:srgbClr val="333399"/>
                </a:solidFill>
                <a:round/>
              </a:ln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</a:rPr>
                  <a:t>headerValues</a:t>
                </a:r>
                <a:endPara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2" name="Line 28"/>
              <p:cNvSpPr>
                <a:spLocks noChangeShapeType="1"/>
              </p:cNvSpPr>
              <p:nvPr/>
            </p:nvSpPr>
            <p:spPr bwMode="auto">
              <a:xfrm>
                <a:off x="4740" y="1480"/>
                <a:ext cx="0" cy="9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8" name="AutoShape 29"/>
            <p:cNvSpPr>
              <a:spLocks noChangeArrowheads="1"/>
            </p:cNvSpPr>
            <p:nvPr/>
          </p:nvSpPr>
          <p:spPr bwMode="auto">
            <a:xfrm>
              <a:off x="1157" y="3838"/>
              <a:ext cx="1273" cy="25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333399"/>
              </a:solidFill>
              <a:round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applicationScope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9" name="Line 30"/>
            <p:cNvSpPr>
              <a:spLocks noChangeShapeType="1"/>
            </p:cNvSpPr>
            <p:nvPr/>
          </p:nvSpPr>
          <p:spPr bwMode="auto">
            <a:xfrm>
              <a:off x="839" y="3974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0" name="Line 31"/>
            <p:cNvSpPr>
              <a:spLocks noChangeShapeType="1"/>
            </p:cNvSpPr>
            <p:nvPr/>
          </p:nvSpPr>
          <p:spPr bwMode="auto">
            <a:xfrm>
              <a:off x="839" y="2069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1" name="AutoShape 32"/>
            <p:cNvSpPr>
              <a:spLocks noChangeArrowheads="1"/>
            </p:cNvSpPr>
            <p:nvPr/>
          </p:nvSpPr>
          <p:spPr bwMode="auto">
            <a:xfrm>
              <a:off x="1157" y="2841"/>
              <a:ext cx="1134" cy="25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333399"/>
              </a:solidFill>
              <a:round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requestScope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2" name="Line 33"/>
            <p:cNvSpPr>
              <a:spLocks noChangeShapeType="1"/>
            </p:cNvSpPr>
            <p:nvPr/>
          </p:nvSpPr>
          <p:spPr bwMode="auto">
            <a:xfrm>
              <a:off x="839" y="2976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3" name="AutoShape 34"/>
            <p:cNvSpPr>
              <a:spLocks noChangeArrowheads="1"/>
            </p:cNvSpPr>
            <p:nvPr/>
          </p:nvSpPr>
          <p:spPr bwMode="auto">
            <a:xfrm>
              <a:off x="1157" y="3340"/>
              <a:ext cx="1134" cy="25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333399"/>
              </a:solidFill>
              <a:round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sessionScope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4" name="Line 35"/>
            <p:cNvSpPr>
              <a:spLocks noChangeShapeType="1"/>
            </p:cNvSpPr>
            <p:nvPr/>
          </p:nvSpPr>
          <p:spPr bwMode="auto">
            <a:xfrm>
              <a:off x="839" y="3475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5" name="Line 36"/>
            <p:cNvSpPr>
              <a:spLocks noChangeShapeType="1"/>
            </p:cNvSpPr>
            <p:nvPr/>
          </p:nvSpPr>
          <p:spPr bwMode="auto">
            <a:xfrm>
              <a:off x="3016" y="1207"/>
              <a:ext cx="0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6" name="Line 37"/>
            <p:cNvSpPr>
              <a:spLocks noChangeShapeType="1"/>
            </p:cNvSpPr>
            <p:nvPr/>
          </p:nvSpPr>
          <p:spPr bwMode="auto">
            <a:xfrm>
              <a:off x="839" y="2432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7" name="Line 38"/>
            <p:cNvSpPr>
              <a:spLocks noChangeShapeType="1"/>
            </p:cNvSpPr>
            <p:nvPr/>
          </p:nvSpPr>
          <p:spPr bwMode="auto">
            <a:xfrm>
              <a:off x="839" y="2976"/>
              <a:ext cx="0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8" name="Line 39"/>
            <p:cNvSpPr>
              <a:spLocks noChangeShapeType="1"/>
            </p:cNvSpPr>
            <p:nvPr/>
          </p:nvSpPr>
          <p:spPr bwMode="auto">
            <a:xfrm>
              <a:off x="839" y="3475"/>
              <a:ext cx="0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9" name="AutoShape 40"/>
            <p:cNvSpPr>
              <a:spLocks noChangeArrowheads="1"/>
            </p:cNvSpPr>
            <p:nvPr/>
          </p:nvSpPr>
          <p:spPr bwMode="auto">
            <a:xfrm>
              <a:off x="1156" y="2297"/>
              <a:ext cx="1134" cy="25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333399"/>
              </a:solidFill>
              <a:round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pageScope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0" name="Line 41"/>
            <p:cNvSpPr>
              <a:spLocks noChangeShapeType="1"/>
            </p:cNvSpPr>
            <p:nvPr/>
          </p:nvSpPr>
          <p:spPr bwMode="auto">
            <a:xfrm>
              <a:off x="838" y="2432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D4096F-AEAA-47E8-9D3D-5A22FE0DD729}" type="slidenum">
              <a:rPr lang="en-US" altLang="zh-CN" smtClean="0"/>
            </a:fld>
            <a:endParaRPr lang="en-US" altLang="zh-CN"/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609600" y="567085"/>
            <a:ext cx="815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sz="4000" b="1" dirty="0" err="1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Param</a:t>
            </a:r>
            <a:r>
              <a:rPr lang="zh-TW" altLang="en-US" sz="4000" b="1" dirty="0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&amp; </a:t>
            </a:r>
            <a:r>
              <a:rPr lang="en-US" altLang="zh-TW" sz="4000" b="1" dirty="0" err="1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paramValues</a:t>
            </a:r>
            <a:endParaRPr lang="en-US" altLang="zh-CN" sz="4000" b="1" dirty="0" smtClean="0">
              <a:solidFill>
                <a:srgbClr val="333399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609600" y="1660401"/>
            <a:ext cx="807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EL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param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paramValues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被设计用来提供获取请求参数值的一个选择 </a:t>
            </a:r>
            <a:r>
              <a:rPr lang="zh-TW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，下表列出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相同效果</a:t>
            </a:r>
            <a:r>
              <a:rPr lang="zh-TW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的</a:t>
            </a:r>
            <a:r>
              <a:rPr lang="en-US" altLang="zh-TW" sz="24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request</a:t>
            </a:r>
            <a:r>
              <a:rPr lang="zh-TW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方法。</a:t>
            </a:r>
            <a:endParaRPr lang="zh-TW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zh-TW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pSp>
        <p:nvGrpSpPr>
          <p:cNvPr id="34" name="Group 6"/>
          <p:cNvGrpSpPr/>
          <p:nvPr/>
        </p:nvGrpSpPr>
        <p:grpSpPr bwMode="auto">
          <a:xfrm>
            <a:off x="609600" y="3271242"/>
            <a:ext cx="8153400" cy="1885950"/>
            <a:chOff x="-3" y="-3"/>
            <a:chExt cx="3053" cy="1188"/>
          </a:xfrm>
        </p:grpSpPr>
        <p:grpSp>
          <p:nvGrpSpPr>
            <p:cNvPr id="35" name="Group 7"/>
            <p:cNvGrpSpPr/>
            <p:nvPr/>
          </p:nvGrpSpPr>
          <p:grpSpPr bwMode="auto">
            <a:xfrm>
              <a:off x="0" y="0"/>
              <a:ext cx="3047" cy="1182"/>
              <a:chOff x="0" y="0"/>
              <a:chExt cx="3047" cy="1182"/>
            </a:xfrm>
          </p:grpSpPr>
          <p:grpSp>
            <p:nvGrpSpPr>
              <p:cNvPr id="37" name="Group 8"/>
              <p:cNvGrpSpPr/>
              <p:nvPr/>
            </p:nvGrpSpPr>
            <p:grpSpPr bwMode="auto">
              <a:xfrm>
                <a:off x="0" y="0"/>
                <a:ext cx="1329" cy="394"/>
                <a:chOff x="0" y="0"/>
                <a:chExt cx="1329" cy="394"/>
              </a:xfrm>
            </p:grpSpPr>
            <p:sp>
              <p:nvSpPr>
                <p:cNvPr id="55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29" cy="394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6" name="Group 10"/>
                <p:cNvGrpSpPr/>
                <p:nvPr/>
              </p:nvGrpSpPr>
              <p:grpSpPr bwMode="auto">
                <a:xfrm>
                  <a:off x="0" y="0"/>
                  <a:ext cx="1329" cy="394"/>
                  <a:chOff x="0" y="0"/>
                  <a:chExt cx="1329" cy="394"/>
                </a:xfrm>
              </p:grpSpPr>
              <p:sp>
                <p:nvSpPr>
                  <p:cNvPr id="5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1" y="0"/>
                    <a:ext cx="1307" cy="394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kumimoji="1" lang="en-US" altLang="zh-TW" sz="1800" b="1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PMingLiU" panose="02020500000000000000" pitchFamily="18" charset="-120"/>
                      </a:rPr>
                      <a:t>EL</a:t>
                    </a:r>
                    <a:endPara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PMingLiU" panose="02020500000000000000" pitchFamily="18" charset="-120"/>
                    </a:endParaRPr>
                  </a:p>
                  <a:p>
                    <a:pPr eaLnBrk="0" hangingPunct="0"/>
                    <a:endPara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PMingLiU" panose="02020500000000000000" pitchFamily="18" charset="-120"/>
                    </a:endParaRPr>
                  </a:p>
                </p:txBody>
              </p:sp>
              <p:sp>
                <p:nvSpPr>
                  <p:cNvPr id="5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329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endParaRPr lang="zh-CN" altLang="en-US" sz="1800" smtClean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38" name="Group 13"/>
              <p:cNvGrpSpPr/>
              <p:nvPr/>
            </p:nvGrpSpPr>
            <p:grpSpPr bwMode="auto">
              <a:xfrm>
                <a:off x="1329" y="0"/>
                <a:ext cx="1718" cy="394"/>
                <a:chOff x="1329" y="0"/>
                <a:chExt cx="1718" cy="394"/>
              </a:xfrm>
            </p:grpSpPr>
            <p:sp>
              <p:nvSpPr>
                <p:cNvPr id="51" name="Rectangle 14"/>
                <p:cNvSpPr>
                  <a:spLocks noChangeArrowheads="1"/>
                </p:cNvSpPr>
                <p:nvPr/>
              </p:nvSpPr>
              <p:spPr bwMode="auto">
                <a:xfrm>
                  <a:off x="1329" y="0"/>
                  <a:ext cx="1718" cy="394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2" name="Group 15"/>
                <p:cNvGrpSpPr/>
                <p:nvPr/>
              </p:nvGrpSpPr>
              <p:grpSpPr bwMode="auto">
                <a:xfrm>
                  <a:off x="1329" y="0"/>
                  <a:ext cx="1718" cy="394"/>
                  <a:chOff x="1329" y="0"/>
                  <a:chExt cx="1718" cy="394"/>
                </a:xfrm>
              </p:grpSpPr>
              <p:sp>
                <p:nvSpPr>
                  <p:cNvPr id="53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0"/>
                    <a:ext cx="1696" cy="394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kumimoji="1" lang="en-US" altLang="zh-TW" sz="1800" b="1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PMingLiU" panose="02020500000000000000" pitchFamily="18" charset="-120"/>
                      </a:rPr>
                      <a:t>request</a:t>
                    </a:r>
                    <a:endPara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PMingLiU" panose="02020500000000000000" pitchFamily="18" charset="-120"/>
                    </a:endParaRPr>
                  </a:p>
                  <a:p>
                    <a:pPr eaLnBrk="0" hangingPunct="0"/>
                    <a:endPara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PMingLiU" panose="02020500000000000000" pitchFamily="18" charset="-120"/>
                    </a:endParaRPr>
                  </a:p>
                </p:txBody>
              </p:sp>
              <p:sp>
                <p:nvSpPr>
                  <p:cNvPr id="5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329" y="0"/>
                    <a:ext cx="1718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endParaRPr lang="zh-CN" altLang="en-US" sz="1800" smtClean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39" name="Group 18"/>
              <p:cNvGrpSpPr/>
              <p:nvPr/>
            </p:nvGrpSpPr>
            <p:grpSpPr bwMode="auto">
              <a:xfrm>
                <a:off x="0" y="394"/>
                <a:ext cx="1329" cy="394"/>
                <a:chOff x="0" y="394"/>
                <a:chExt cx="1329" cy="394"/>
              </a:xfrm>
            </p:grpSpPr>
            <p:sp>
              <p:nvSpPr>
                <p:cNvPr id="49" name="Rectangle 19"/>
                <p:cNvSpPr>
                  <a:spLocks noChangeArrowheads="1"/>
                </p:cNvSpPr>
                <p:nvPr/>
              </p:nvSpPr>
              <p:spPr bwMode="auto">
                <a:xfrm>
                  <a:off x="11" y="394"/>
                  <a:ext cx="1307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zh-TW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PMingLiU" panose="02020500000000000000" pitchFamily="18" charset="-120"/>
                    </a:rPr>
                    <a:t>${</a:t>
                  </a:r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PMingLiU" panose="02020500000000000000" pitchFamily="18" charset="-120"/>
                    </a:rPr>
                    <a:t>param.paraName}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50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1329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0" name="Group 21"/>
              <p:cNvGrpSpPr/>
              <p:nvPr/>
            </p:nvGrpSpPr>
            <p:grpSpPr bwMode="auto">
              <a:xfrm>
                <a:off x="1329" y="394"/>
                <a:ext cx="1718" cy="394"/>
                <a:chOff x="1329" y="394"/>
                <a:chExt cx="1718" cy="394"/>
              </a:xfrm>
            </p:grpSpPr>
            <p:sp>
              <p:nvSpPr>
                <p:cNvPr id="47" name="Rectangle 22"/>
                <p:cNvSpPr>
                  <a:spLocks noChangeArrowheads="1"/>
                </p:cNvSpPr>
                <p:nvPr/>
              </p:nvSpPr>
              <p:spPr bwMode="auto">
                <a:xfrm>
                  <a:off x="1340" y="394"/>
                  <a:ext cx="1696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PMingLiU" panose="02020500000000000000" pitchFamily="18" charset="-120"/>
                    </a:rPr>
                    <a:t>request.getParameter(paraName)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48" name="Rectangle 23"/>
                <p:cNvSpPr>
                  <a:spLocks noChangeArrowheads="1"/>
                </p:cNvSpPr>
                <p:nvPr/>
              </p:nvSpPr>
              <p:spPr bwMode="auto">
                <a:xfrm>
                  <a:off x="1329" y="394"/>
                  <a:ext cx="1718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1" name="Group 24"/>
              <p:cNvGrpSpPr/>
              <p:nvPr/>
            </p:nvGrpSpPr>
            <p:grpSpPr bwMode="auto">
              <a:xfrm>
                <a:off x="0" y="788"/>
                <a:ext cx="1329" cy="394"/>
                <a:chOff x="0" y="788"/>
                <a:chExt cx="1329" cy="394"/>
              </a:xfrm>
            </p:grpSpPr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" y="788"/>
                  <a:ext cx="1307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zh-TW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PMingLiU" panose="02020500000000000000" pitchFamily="18" charset="-120"/>
                    </a:rPr>
                    <a:t>${</a:t>
                  </a:r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PMingLiU" panose="02020500000000000000" pitchFamily="18" charset="-120"/>
                    </a:rPr>
                    <a:t>paramValues.paraName }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46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788"/>
                  <a:ext cx="1329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2" name="Group 27"/>
              <p:cNvGrpSpPr/>
              <p:nvPr/>
            </p:nvGrpSpPr>
            <p:grpSpPr bwMode="auto">
              <a:xfrm>
                <a:off x="1329" y="788"/>
                <a:ext cx="1718" cy="394"/>
                <a:chOff x="1329" y="788"/>
                <a:chExt cx="1718" cy="394"/>
              </a:xfrm>
            </p:grpSpPr>
            <p:sp>
              <p:nvSpPr>
                <p:cNvPr id="43" name="Rectangle 28"/>
                <p:cNvSpPr>
                  <a:spLocks noChangeArrowheads="1"/>
                </p:cNvSpPr>
                <p:nvPr/>
              </p:nvSpPr>
              <p:spPr bwMode="auto">
                <a:xfrm>
                  <a:off x="1340" y="788"/>
                  <a:ext cx="1696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PMingLiU" panose="02020500000000000000" pitchFamily="18" charset="-120"/>
                    </a:rPr>
                    <a:t>request.getParameterValues(paraName)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44" name="Rectangle 29"/>
                <p:cNvSpPr>
                  <a:spLocks noChangeArrowheads="1"/>
                </p:cNvSpPr>
                <p:nvPr/>
              </p:nvSpPr>
              <p:spPr bwMode="auto">
                <a:xfrm>
                  <a:off x="1329" y="788"/>
                  <a:ext cx="1718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-3" y="-3"/>
              <a:ext cx="3053" cy="118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8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dirty="0" err="1"/>
              <a:t>Param</a:t>
            </a:r>
            <a:r>
              <a:rPr lang="en-US" altLang="zh-CN" dirty="0"/>
              <a:t> &amp; </a:t>
            </a:r>
            <a:r>
              <a:rPr lang="en-US" altLang="zh-CN" dirty="0" err="1"/>
              <a:t>paramValues</a:t>
            </a:r>
            <a:r>
              <a:rPr lang="zh-CN" altLang="en-US" dirty="0" smtClean="0"/>
              <a:t>存取</a:t>
            </a:r>
            <a:endParaRPr lang="zh-CN" altLang="zh-CN" dirty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09600" y="1736303"/>
            <a:ext cx="8283575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Arial" panose="020B0604020202020204" pitchFamily="34" charset="0"/>
              </a:rPr>
              <a:t>param</a:t>
            </a:r>
            <a:r>
              <a:rPr lang="zh-CN" altLang="en-US" sz="2400" dirty="0">
                <a:latin typeface="Arial" panose="020B0604020202020204" pitchFamily="34" charset="0"/>
              </a:rPr>
              <a:t>内容包含当前网页所有的</a:t>
            </a:r>
            <a:r>
              <a:rPr lang="en-US" altLang="zh-CN" sz="2400" dirty="0">
                <a:latin typeface="Arial" panose="020B0604020202020204" pitchFamily="34" charset="0"/>
              </a:rPr>
              <a:t>request</a:t>
            </a:r>
            <a:r>
              <a:rPr lang="zh-CN" altLang="en-US" sz="2400" dirty="0">
                <a:latin typeface="Arial" panose="020B0604020202020204" pitchFamily="34" charset="0"/>
              </a:rPr>
              <a:t>参数，这段程序代码取得其中名称为</a:t>
            </a:r>
            <a:r>
              <a:rPr lang="en-US" altLang="zh-CN" sz="2400" dirty="0" err="1">
                <a:latin typeface="Arial" panose="020B0604020202020204" pitchFamily="34" charset="0"/>
              </a:rPr>
              <a:t>yearValue</a:t>
            </a:r>
            <a:r>
              <a:rPr lang="zh-CN" altLang="en-US" sz="2400" dirty="0">
                <a:latin typeface="Arial" panose="020B0604020202020204" pitchFamily="34" charset="0"/>
              </a:rPr>
              <a:t>的参数值 </a:t>
            </a:r>
            <a:r>
              <a:rPr lang="zh-TW" altLang="en-US" sz="2400" dirty="0">
                <a:latin typeface="Arial" panose="020B0604020202020204" pitchFamily="34" charset="0"/>
                <a:ea typeface="PMingLiU" panose="02020500000000000000" pitchFamily="18" charset="-120"/>
              </a:rPr>
              <a:t>。</a:t>
            </a:r>
            <a:endParaRPr lang="zh-TW" altLang="en-US" sz="24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TW" altLang="en-US" sz="2400" dirty="0">
                <a:latin typeface="Arial" panose="020B0604020202020204" pitchFamily="34" charset="0"/>
              </a:rPr>
              <a:t>${</a:t>
            </a:r>
            <a:r>
              <a:rPr lang="en-US" altLang="zh-TW" sz="2400" dirty="0" err="1">
                <a:latin typeface="Arial" panose="020B0604020202020204" pitchFamily="34" charset="0"/>
              </a:rPr>
              <a:t>pa</a:t>
            </a:r>
            <a:r>
              <a:rPr lang="en-US" altLang="zh-TW" sz="2400" dirty="0" err="1">
                <a:latin typeface="Arial" panose="020B0604020202020204" pitchFamily="34" charset="0"/>
                <a:ea typeface="PMingLiU" panose="02020500000000000000" pitchFamily="18" charset="-120"/>
              </a:rPr>
              <a:t>ram.yearValue</a:t>
            </a:r>
            <a:r>
              <a:rPr lang="en-US" altLang="zh-TW" sz="2400" dirty="0">
                <a:latin typeface="Arial" panose="020B0604020202020204" pitchFamily="34" charset="0"/>
                <a:ea typeface="PMingLiU" panose="02020500000000000000" pitchFamily="18" charset="-120"/>
              </a:rPr>
              <a:t> } </a:t>
            </a:r>
            <a:r>
              <a:rPr lang="zh-TW" altLang="en-US" sz="2400" dirty="0">
                <a:latin typeface="Arial" panose="020B0604020202020204" pitchFamily="34" charset="0"/>
                <a:ea typeface="PMingLiU" panose="02020500000000000000" pitchFamily="18" charset="-120"/>
              </a:rPr>
              <a:t>。</a:t>
            </a:r>
            <a:endParaRPr lang="zh-TW" altLang="en-US" sz="24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zh-TW" altLang="en-US" sz="24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algn="l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</a:rPr>
              <a:t>针对取得的参数内容，进一步对其作运算 </a:t>
            </a:r>
            <a:r>
              <a:rPr lang="zh-TW" altLang="en-US" sz="2400" dirty="0">
                <a:latin typeface="Arial" panose="020B0604020202020204" pitchFamily="34" charset="0"/>
                <a:ea typeface="PMingLiU" panose="02020500000000000000" pitchFamily="18" charset="-120"/>
              </a:rPr>
              <a:t>。</a:t>
            </a:r>
            <a:endParaRPr lang="zh-TW" altLang="en-US" sz="24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TW" altLang="en-US" sz="2400" dirty="0">
                <a:latin typeface="Arial" panose="020B0604020202020204" pitchFamily="34" charset="0"/>
                <a:ea typeface="PMingLiU" panose="02020500000000000000" pitchFamily="18" charset="-120"/>
              </a:rPr>
              <a:t>${ </a:t>
            </a:r>
            <a:r>
              <a:rPr lang="en-US" altLang="zh-TW" sz="2400" dirty="0">
                <a:latin typeface="Arial" panose="020B0604020202020204" pitchFamily="34" charset="0"/>
                <a:ea typeface="PMingLiU" panose="02020500000000000000" pitchFamily="18" charset="-120"/>
              </a:rPr>
              <a:t>param.yearValue+100 }</a:t>
            </a:r>
            <a:endParaRPr lang="en-US" altLang="zh-TW" sz="24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TW" sz="24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algn="l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Arial" panose="020B0604020202020204" pitchFamily="34" charset="0"/>
              </a:rPr>
              <a:t>param</a:t>
            </a:r>
            <a:r>
              <a:rPr lang="zh-CN" altLang="en-US" sz="2400" dirty="0">
                <a:latin typeface="Arial" panose="020B0604020202020204" pitchFamily="34" charset="0"/>
              </a:rPr>
              <a:t>与</a:t>
            </a:r>
            <a:r>
              <a:rPr lang="en-US" altLang="zh-CN" sz="2400" dirty="0" err="1">
                <a:latin typeface="Arial" panose="020B0604020202020204" pitchFamily="34" charset="0"/>
              </a:rPr>
              <a:t>paramValues</a:t>
            </a:r>
            <a:r>
              <a:rPr lang="zh-CN" altLang="en-US" sz="2400" dirty="0">
                <a:latin typeface="Arial" panose="020B0604020202020204" pitchFamily="34" charset="0"/>
              </a:rPr>
              <a:t>最大的好处便是简化了</a:t>
            </a:r>
            <a:r>
              <a:rPr lang="en-US" altLang="zh-CN" sz="2400" dirty="0">
                <a:latin typeface="Arial" panose="020B0604020202020204" pitchFamily="34" charset="0"/>
              </a:rPr>
              <a:t>request</a:t>
            </a:r>
            <a:r>
              <a:rPr lang="zh-CN" altLang="en-US" sz="2400" dirty="0">
                <a:latin typeface="Arial" panose="020B0604020202020204" pitchFamily="34" charset="0"/>
              </a:rPr>
              <a:t>参数数据的存取 </a:t>
            </a:r>
            <a:r>
              <a:rPr lang="zh-TW" altLang="en-US" sz="2400" dirty="0">
                <a:latin typeface="Arial" panose="020B0604020202020204" pitchFamily="34" charset="0"/>
                <a:ea typeface="PMingLiU" panose="02020500000000000000" pitchFamily="18" charset="-120"/>
              </a:rPr>
              <a:t>。</a:t>
            </a:r>
            <a:endParaRPr lang="zh-TW" altLang="en-US" sz="2400" dirty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62000" y="1714103"/>
            <a:ext cx="80772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H</a:t>
            </a:r>
            <a:r>
              <a:rPr lang="en-US" altLang="zh-TW" sz="2400" b="1" dirty="0" smtClean="0">
                <a:solidFill>
                  <a:srgbClr val="000000"/>
                </a:solidFill>
                <a:latin typeface="+mn-ea"/>
                <a:ea typeface="+mn-ea"/>
              </a:rPr>
              <a:t>eader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与</a:t>
            </a:r>
            <a:r>
              <a:rPr lang="en-US" altLang="zh-TW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headerValues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这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两个对象</a:t>
            </a:r>
            <a:r>
              <a:rPr lang="zh-TW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可以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达到</a:t>
            </a:r>
            <a:r>
              <a:rPr lang="en-US" altLang="zh-TW" sz="2400" b="1" dirty="0" smtClean="0">
                <a:solidFill>
                  <a:srgbClr val="000000"/>
                </a:solidFill>
                <a:latin typeface="+mn-ea"/>
                <a:ea typeface="+mn-ea"/>
              </a:rPr>
              <a:t>request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对象</a:t>
            </a:r>
            <a:r>
              <a:rPr lang="zh-TW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取出</a:t>
            </a:r>
            <a:r>
              <a:rPr lang="en-US" altLang="zh-TW" sz="2400" b="1" dirty="0" smtClean="0">
                <a:solidFill>
                  <a:srgbClr val="000000"/>
                </a:solidFill>
                <a:latin typeface="+mn-ea"/>
                <a:ea typeface="+mn-ea"/>
              </a:rPr>
              <a:t>HTTP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头信息</a:t>
            </a:r>
            <a:r>
              <a:rPr lang="zh-TW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的功能，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语法</a:t>
            </a:r>
            <a:r>
              <a:rPr lang="zh-TW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也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相对简单许多</a:t>
            </a:r>
            <a:r>
              <a:rPr lang="zh-TW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zh-TW" altLang="en-US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lnSpc>
                <a:spcPct val="14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TW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${</a:t>
            </a:r>
            <a:r>
              <a:rPr lang="en-US" altLang="zh-TW" sz="2400" b="1" dirty="0" smtClean="0">
                <a:solidFill>
                  <a:srgbClr val="000000"/>
                </a:solidFill>
                <a:latin typeface="+mn-ea"/>
                <a:ea typeface="+mn-ea"/>
              </a:rPr>
              <a:t>header["host"]}</a:t>
            </a:r>
            <a:endParaRPr lang="en-US" altLang="zh-TW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lnSpc>
                <a:spcPct val="14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TW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TW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指定不同的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头名称</a:t>
            </a:r>
            <a:r>
              <a:rPr lang="zh-TW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，可直接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返回相对的信息</a:t>
            </a:r>
            <a:r>
              <a:rPr lang="zh-TW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zh-TW" altLang="en-US" sz="2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048000" y="596255"/>
            <a:ext cx="571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sz="3600" b="1" dirty="0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Header</a:t>
            </a:r>
            <a:r>
              <a:rPr lang="zh-TW" altLang="en-US" sz="3600" b="1" dirty="0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&amp; </a:t>
            </a:r>
            <a:r>
              <a:rPr lang="en-US" altLang="zh-TW" sz="3600" b="1" dirty="0" err="1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headerValues</a:t>
            </a:r>
            <a:endParaRPr lang="en-US" altLang="zh-CN" sz="3600" b="1" dirty="0" smtClean="0">
              <a:solidFill>
                <a:srgbClr val="333399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2000" y="1707232"/>
            <a:ext cx="8001000" cy="3810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Arial" panose="020B0604020202020204" pitchFamily="34" charset="0"/>
                <a:ea typeface="PMingLiU" panose="02020500000000000000" pitchFamily="18" charset="-120"/>
              </a:rPr>
              <a:t>提供直接</a:t>
            </a:r>
            <a:r>
              <a:rPr lang="zh-CN" altLang="en-US" sz="2400" b="1" dirty="0">
                <a:latin typeface="Arial" panose="020B0604020202020204" pitchFamily="34" charset="0"/>
              </a:rPr>
              <a:t>读取</a:t>
            </a:r>
            <a:r>
              <a:rPr lang="en-US" altLang="zh-TW" sz="2400" b="1" dirty="0">
                <a:latin typeface="Arial" panose="020B0604020202020204" pitchFamily="34" charset="0"/>
                <a:ea typeface="PMingLiU" panose="02020500000000000000" pitchFamily="18" charset="-120"/>
              </a:rPr>
              <a:t>cookie</a:t>
            </a:r>
            <a:r>
              <a:rPr lang="zh-CN" altLang="en-US" sz="2400" b="1" dirty="0">
                <a:latin typeface="Arial" panose="020B0604020202020204" pitchFamily="34" charset="0"/>
              </a:rPr>
              <a:t>所需的语法</a:t>
            </a:r>
            <a:r>
              <a:rPr lang="zh-TW" altLang="en-US" sz="2400" b="1" dirty="0">
                <a:latin typeface="Arial" panose="020B0604020202020204" pitchFamily="34" charset="0"/>
                <a:ea typeface="PMingLiU" panose="02020500000000000000" pitchFamily="18" charset="-120"/>
              </a:rPr>
              <a:t>。</a:t>
            </a:r>
            <a:endParaRPr lang="zh-TW" altLang="en-US" sz="2400" b="1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TW" altLang="en-US" sz="2400" b="1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TW" altLang="en-US" sz="2400" b="1" dirty="0">
                <a:latin typeface="Arial" panose="020B0604020202020204" pitchFamily="34" charset="0"/>
              </a:rPr>
              <a:t>	${</a:t>
            </a:r>
            <a:r>
              <a:rPr lang="en-US" altLang="zh-TW" sz="2400" b="1" dirty="0" err="1">
                <a:latin typeface="Arial" panose="020B0604020202020204" pitchFamily="34" charset="0"/>
              </a:rPr>
              <a:t>cookie.cname.value</a:t>
            </a:r>
            <a:r>
              <a:rPr lang="en-US" altLang="zh-TW" sz="2400" b="1" dirty="0">
                <a:latin typeface="Arial" panose="020B0604020202020204" pitchFamily="34" charset="0"/>
              </a:rPr>
              <a:t>} </a:t>
            </a:r>
            <a:endParaRPr lang="en-US" altLang="zh-TW" sz="24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en-US" altLang="zh-TW" sz="2400" b="1" dirty="0"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TW" sz="2400" b="1" dirty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77000" y="716632"/>
            <a:ext cx="15792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cookie</a:t>
            </a:r>
            <a:endParaRPr lang="en-US" altLang="zh-CN" sz="3600" b="1" dirty="0">
              <a:solidFill>
                <a:srgbClr val="333399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09600" y="393972"/>
            <a:ext cx="8305800" cy="627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b="1" dirty="0" err="1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initParam</a:t>
            </a:r>
            <a:endParaRPr lang="en-US" altLang="zh-CN" sz="2800" b="1" dirty="0" smtClean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网站一开始启动的时候，通常需要设定某些与网站有关的参数 ，这些参数在网站根目录底下</a:t>
            </a: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WEB-INF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数据夹的</a:t>
            </a: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web.xml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文件里面作设定，打开此文件，在其中加入以下的内容： </a:t>
            </a:r>
            <a:endParaRPr lang="zh-TW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TW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TW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&lt;</a:t>
            </a:r>
            <a:r>
              <a:rPr lang="en-US" altLang="zh-TW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web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-</a:t>
            </a:r>
            <a:r>
              <a:rPr lang="en-US" altLang="zh-TW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app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＞</a:t>
            </a:r>
            <a:endParaRPr lang="en-US" altLang="zh-TW" sz="2000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　	</a:t>
            </a:r>
            <a:r>
              <a:rPr lang="en-US" altLang="zh-TW" sz="2000" dirty="0" smtClean="0">
                <a:solidFill>
                  <a:srgbClr val="000000"/>
                </a:solidFill>
                <a:latin typeface="Franklin Gothic Demi" panose="020B0703020102020204" pitchFamily="34" charset="0"/>
                <a:ea typeface="PMingLiU" panose="02020500000000000000" pitchFamily="18" charset="-120"/>
              </a:rPr>
              <a:t>…</a:t>
            </a:r>
            <a:endParaRPr lang="en-US" altLang="zh-TW" sz="2000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   &lt;</a:t>
            </a:r>
            <a:r>
              <a:rPr lang="en-US" altLang="zh-TW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context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-</a:t>
            </a:r>
            <a:r>
              <a:rPr lang="en-US" altLang="zh-TW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param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&gt;</a:t>
            </a:r>
            <a:endParaRPr lang="en-US" altLang="zh-TW" sz="2000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       &lt;</a:t>
            </a:r>
            <a:r>
              <a:rPr lang="en-US" altLang="zh-TW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param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-</a:t>
            </a:r>
            <a:r>
              <a:rPr lang="en-US" altLang="zh-TW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name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&gt;</a:t>
            </a:r>
            <a:r>
              <a:rPr lang="en-US" altLang="zh-TW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admin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&lt;/</a:t>
            </a:r>
            <a:r>
              <a:rPr lang="en-US" altLang="zh-TW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param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-</a:t>
            </a:r>
            <a:r>
              <a:rPr lang="en-US" altLang="zh-TW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name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&gt;</a:t>
            </a:r>
            <a:endParaRPr lang="en-US" altLang="zh-TW" sz="2000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       &lt;</a:t>
            </a:r>
            <a:r>
              <a:rPr lang="en-US" altLang="zh-TW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param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-</a:t>
            </a:r>
            <a:r>
              <a:rPr lang="en-US" altLang="zh-TW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value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&gt;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tea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&lt;/</a:t>
            </a:r>
            <a:r>
              <a:rPr lang="en-US" altLang="zh-TW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param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-</a:t>
            </a:r>
            <a:r>
              <a:rPr lang="en-US" altLang="zh-TW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value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&gt;   </a:t>
            </a:r>
            <a:endParaRPr lang="en-US" altLang="zh-TW" sz="2000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   &lt;/</a:t>
            </a:r>
            <a:r>
              <a:rPr lang="en-US" altLang="zh-TW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context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-</a:t>
            </a:r>
            <a:r>
              <a:rPr lang="en-US" altLang="zh-TW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param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&gt;</a:t>
            </a:r>
            <a:endParaRPr lang="en-US" altLang="zh-TW" sz="2000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　	</a:t>
            </a:r>
            <a:r>
              <a:rPr lang="en-US" altLang="zh-TW" sz="2000" dirty="0" smtClean="0">
                <a:solidFill>
                  <a:srgbClr val="000000"/>
                </a:solidFill>
                <a:latin typeface="Franklin Gothic Demi" panose="020B0703020102020204" pitchFamily="34" charset="0"/>
                <a:ea typeface="PMingLiU" panose="02020500000000000000" pitchFamily="18" charset="-120"/>
              </a:rPr>
              <a:t>…</a:t>
            </a:r>
            <a:endParaRPr lang="en-US" altLang="zh-TW" sz="2000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&lt;/</a:t>
            </a:r>
            <a:r>
              <a:rPr lang="en-US" altLang="zh-TW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web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-</a:t>
            </a:r>
            <a:r>
              <a:rPr lang="en-US" altLang="zh-TW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app</a:t>
            </a:r>
            <a:r>
              <a:rPr lang="en-US" altLang="zh-TW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&gt;</a:t>
            </a:r>
            <a:endParaRPr lang="en-US" altLang="zh-TW" sz="2000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TW" sz="2000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引用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initParam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读取系统参数非常的容易，指定所要取得的参数名称即可 </a:t>
            </a:r>
            <a:r>
              <a:rPr lang="zh-TW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。</a:t>
            </a:r>
            <a:endParaRPr lang="zh-TW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TW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	 ${</a:t>
            </a:r>
            <a:r>
              <a:rPr lang="en-US" altLang="zh-TW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initParam.admin</a:t>
            </a:r>
            <a:r>
              <a:rPr lang="en-US" altLang="zh-TW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}</a:t>
            </a:r>
            <a:endParaRPr lang="en-US" altLang="zh-TW" sz="2000" b="1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zh-TW" altLang="en-US" sz="2000" b="1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D4096F-AEAA-47E8-9D3D-5A22FE0DD729}" type="slidenum">
              <a:rPr lang="en-US" altLang="zh-CN" smtClean="0"/>
            </a:fld>
            <a:endParaRPr lang="en-US" altLang="zh-CN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2209800" y="667221"/>
            <a:ext cx="678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EL</a:t>
            </a:r>
            <a:r>
              <a:rPr lang="zh-CN" altLang="en-US" sz="4000" b="1" dirty="0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对象与 </a:t>
            </a:r>
            <a:r>
              <a:rPr lang="zh-TW" altLang="en-US" sz="4000" b="1" dirty="0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en-US" altLang="zh-TW" sz="4000" b="1" dirty="0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request </a:t>
            </a:r>
            <a:r>
              <a:rPr lang="zh-CN" altLang="en-US" sz="4000" b="1" dirty="0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对象</a:t>
            </a:r>
            <a:r>
              <a:rPr lang="zh-TW" altLang="en-US" sz="4000" b="1" dirty="0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存取</a:t>
            </a:r>
            <a:endParaRPr lang="zh-CN" altLang="en-US" sz="4000" b="1" dirty="0" smtClean="0">
              <a:solidFill>
                <a:srgbClr val="333399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grpSp>
        <p:nvGrpSpPr>
          <p:cNvPr id="50" name="Group 4"/>
          <p:cNvGrpSpPr/>
          <p:nvPr/>
        </p:nvGrpSpPr>
        <p:grpSpPr bwMode="auto">
          <a:xfrm>
            <a:off x="914400" y="1930871"/>
            <a:ext cx="7620000" cy="4162425"/>
            <a:chOff x="-3" y="-3"/>
            <a:chExt cx="3054" cy="2370"/>
          </a:xfrm>
        </p:grpSpPr>
        <p:grpSp>
          <p:nvGrpSpPr>
            <p:cNvPr id="51" name="Group 5"/>
            <p:cNvGrpSpPr/>
            <p:nvPr/>
          </p:nvGrpSpPr>
          <p:grpSpPr bwMode="auto">
            <a:xfrm>
              <a:off x="0" y="0"/>
              <a:ext cx="3048" cy="2364"/>
              <a:chOff x="0" y="0"/>
              <a:chExt cx="3048" cy="2364"/>
            </a:xfrm>
          </p:grpSpPr>
          <p:grpSp>
            <p:nvGrpSpPr>
              <p:cNvPr id="53" name="Group 6"/>
              <p:cNvGrpSpPr/>
              <p:nvPr/>
            </p:nvGrpSpPr>
            <p:grpSpPr bwMode="auto">
              <a:xfrm>
                <a:off x="0" y="0"/>
                <a:ext cx="791" cy="394"/>
                <a:chOff x="0" y="0"/>
                <a:chExt cx="791" cy="394"/>
              </a:xfrm>
            </p:grpSpPr>
            <p:sp>
              <p:nvSpPr>
                <p:cNvPr id="8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91" cy="394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90" name="Group 8"/>
                <p:cNvGrpSpPr/>
                <p:nvPr/>
              </p:nvGrpSpPr>
              <p:grpSpPr bwMode="auto">
                <a:xfrm>
                  <a:off x="0" y="0"/>
                  <a:ext cx="791" cy="394"/>
                  <a:chOff x="0" y="0"/>
                  <a:chExt cx="791" cy="394"/>
                </a:xfrm>
              </p:grpSpPr>
              <p:sp>
                <p:nvSpPr>
                  <p:cNvPr id="9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1" y="0"/>
                    <a:ext cx="769" cy="394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kumimoji="1" lang="en-US" altLang="zh-TW" sz="1800" b="1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EL</a:t>
                    </a:r>
                    <a:r>
                      <a:rPr kumimoji="1" lang="zh-CN" altLang="en-US" sz="1800" b="1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对象</a:t>
                    </a:r>
                    <a:endParaRPr kumimoji="1" lang="zh-CN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  <a:p>
                    <a:pPr eaLnBrk="0" hangingPunct="0"/>
                    <a:endParaRPr kumimoji="1" lang="en-US" altLang="zh-CN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91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endParaRPr lang="zh-CN" altLang="en-US" sz="1800" smtClean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54" name="Group 11"/>
              <p:cNvGrpSpPr/>
              <p:nvPr/>
            </p:nvGrpSpPr>
            <p:grpSpPr bwMode="auto">
              <a:xfrm>
                <a:off x="791" y="0"/>
                <a:ext cx="2257" cy="394"/>
                <a:chOff x="791" y="0"/>
                <a:chExt cx="2257" cy="394"/>
              </a:xfrm>
            </p:grpSpPr>
            <p:sp>
              <p:nvSpPr>
                <p:cNvPr id="85" name="Rectangle 12"/>
                <p:cNvSpPr>
                  <a:spLocks noChangeArrowheads="1"/>
                </p:cNvSpPr>
                <p:nvPr/>
              </p:nvSpPr>
              <p:spPr bwMode="auto">
                <a:xfrm>
                  <a:off x="791" y="0"/>
                  <a:ext cx="2257" cy="394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86" name="Group 13"/>
                <p:cNvGrpSpPr/>
                <p:nvPr/>
              </p:nvGrpSpPr>
              <p:grpSpPr bwMode="auto">
                <a:xfrm>
                  <a:off x="791" y="0"/>
                  <a:ext cx="2257" cy="394"/>
                  <a:chOff x="791" y="0"/>
                  <a:chExt cx="2257" cy="394"/>
                </a:xfrm>
              </p:grpSpPr>
              <p:sp>
                <p:nvSpPr>
                  <p:cNvPr id="8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802" y="0"/>
                    <a:ext cx="2235" cy="394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kumimoji="1" lang="en-US" altLang="zh-TW" sz="1800" b="1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Request</a:t>
                    </a:r>
                    <a:r>
                      <a:rPr kumimoji="1" lang="zh-CN" altLang="en-US" sz="1800" b="1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对象存取</a:t>
                    </a:r>
                    <a:endParaRPr kumimoji="1" lang="zh-CN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  <a:p>
                    <a:pPr eaLnBrk="0" hangingPunct="0"/>
                    <a:endParaRPr kumimoji="1" lang="zh-TW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91" y="0"/>
                    <a:ext cx="2257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endParaRPr lang="zh-CN" altLang="en-US" sz="1800" smtClean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55" name="Group 16"/>
              <p:cNvGrpSpPr/>
              <p:nvPr/>
            </p:nvGrpSpPr>
            <p:grpSpPr bwMode="auto">
              <a:xfrm>
                <a:off x="0" y="394"/>
                <a:ext cx="791" cy="394"/>
                <a:chOff x="0" y="394"/>
                <a:chExt cx="791" cy="394"/>
              </a:xfrm>
            </p:grpSpPr>
            <p:sp>
              <p:nvSpPr>
                <p:cNvPr id="83" name="Rectangle 17"/>
                <p:cNvSpPr>
                  <a:spLocks noChangeArrowheads="1"/>
                </p:cNvSpPr>
                <p:nvPr/>
              </p:nvSpPr>
              <p:spPr bwMode="auto">
                <a:xfrm>
                  <a:off x="11" y="394"/>
                  <a:ext cx="769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param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791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" name="Group 19"/>
              <p:cNvGrpSpPr/>
              <p:nvPr/>
            </p:nvGrpSpPr>
            <p:grpSpPr bwMode="auto">
              <a:xfrm>
                <a:off x="791" y="394"/>
                <a:ext cx="2257" cy="394"/>
                <a:chOff x="791" y="394"/>
                <a:chExt cx="2257" cy="394"/>
              </a:xfrm>
            </p:grpSpPr>
            <p:sp>
              <p:nvSpPr>
                <p:cNvPr id="81" name="Rectangle 20"/>
                <p:cNvSpPr>
                  <a:spLocks noChangeArrowheads="1"/>
                </p:cNvSpPr>
                <p:nvPr/>
              </p:nvSpPr>
              <p:spPr bwMode="auto">
                <a:xfrm>
                  <a:off x="802" y="394"/>
                  <a:ext cx="2235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ServletRequest.getParameter(String name)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" name="Rectangle 21"/>
                <p:cNvSpPr>
                  <a:spLocks noChangeArrowheads="1"/>
                </p:cNvSpPr>
                <p:nvPr/>
              </p:nvSpPr>
              <p:spPr bwMode="auto">
                <a:xfrm>
                  <a:off x="791" y="394"/>
                  <a:ext cx="2257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" name="Group 22"/>
              <p:cNvGrpSpPr/>
              <p:nvPr/>
            </p:nvGrpSpPr>
            <p:grpSpPr bwMode="auto">
              <a:xfrm>
                <a:off x="0" y="788"/>
                <a:ext cx="791" cy="394"/>
                <a:chOff x="0" y="788"/>
                <a:chExt cx="791" cy="394"/>
              </a:xfrm>
            </p:grpSpPr>
            <p:sp>
              <p:nvSpPr>
                <p:cNvPr id="79" name="Rectangle 23"/>
                <p:cNvSpPr>
                  <a:spLocks noChangeArrowheads="1"/>
                </p:cNvSpPr>
                <p:nvPr/>
              </p:nvSpPr>
              <p:spPr bwMode="auto">
                <a:xfrm>
                  <a:off x="11" y="788"/>
                  <a:ext cx="769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paramValues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788"/>
                  <a:ext cx="791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8" name="Group 25"/>
              <p:cNvGrpSpPr/>
              <p:nvPr/>
            </p:nvGrpSpPr>
            <p:grpSpPr bwMode="auto">
              <a:xfrm>
                <a:off x="791" y="788"/>
                <a:ext cx="2257" cy="394"/>
                <a:chOff x="791" y="788"/>
                <a:chExt cx="2257" cy="394"/>
              </a:xfrm>
            </p:grpSpPr>
            <p:sp>
              <p:nvSpPr>
                <p:cNvPr id="77" name="Rectangle 26"/>
                <p:cNvSpPr>
                  <a:spLocks noChangeArrowheads="1"/>
                </p:cNvSpPr>
                <p:nvPr/>
              </p:nvSpPr>
              <p:spPr bwMode="auto">
                <a:xfrm>
                  <a:off x="802" y="788"/>
                  <a:ext cx="2235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ServletRequest.getParameterValues(String name)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Rectangle 27"/>
                <p:cNvSpPr>
                  <a:spLocks noChangeArrowheads="1"/>
                </p:cNvSpPr>
                <p:nvPr/>
              </p:nvSpPr>
              <p:spPr bwMode="auto">
                <a:xfrm>
                  <a:off x="791" y="788"/>
                  <a:ext cx="2257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9" name="Group 28"/>
              <p:cNvGrpSpPr/>
              <p:nvPr/>
            </p:nvGrpSpPr>
            <p:grpSpPr bwMode="auto">
              <a:xfrm>
                <a:off x="0" y="1182"/>
                <a:ext cx="791" cy="394"/>
                <a:chOff x="0" y="1182"/>
                <a:chExt cx="791" cy="394"/>
              </a:xfrm>
            </p:grpSpPr>
            <p:sp>
              <p:nvSpPr>
                <p:cNvPr id="75" name="Rectangle 29"/>
                <p:cNvSpPr>
                  <a:spLocks noChangeArrowheads="1"/>
                </p:cNvSpPr>
                <p:nvPr/>
              </p:nvSpPr>
              <p:spPr bwMode="auto">
                <a:xfrm>
                  <a:off x="11" y="1182"/>
                  <a:ext cx="769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header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182"/>
                  <a:ext cx="791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0" name="Group 31"/>
              <p:cNvGrpSpPr/>
              <p:nvPr/>
            </p:nvGrpSpPr>
            <p:grpSpPr bwMode="auto">
              <a:xfrm>
                <a:off x="791" y="1182"/>
                <a:ext cx="2257" cy="394"/>
                <a:chOff x="791" y="1182"/>
                <a:chExt cx="2257" cy="394"/>
              </a:xfrm>
            </p:grpSpPr>
            <p:sp>
              <p:nvSpPr>
                <p:cNvPr id="73" name="Rectangle 32"/>
                <p:cNvSpPr>
                  <a:spLocks noChangeArrowheads="1"/>
                </p:cNvSpPr>
                <p:nvPr/>
              </p:nvSpPr>
              <p:spPr bwMode="auto">
                <a:xfrm>
                  <a:off x="802" y="1182"/>
                  <a:ext cx="2235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HttpServletRequest.getHeader(String name)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4" name="Rectangle 33"/>
                <p:cNvSpPr>
                  <a:spLocks noChangeArrowheads="1"/>
                </p:cNvSpPr>
                <p:nvPr/>
              </p:nvSpPr>
              <p:spPr bwMode="auto">
                <a:xfrm>
                  <a:off x="791" y="1182"/>
                  <a:ext cx="2257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" name="Group 34"/>
              <p:cNvGrpSpPr/>
              <p:nvPr/>
            </p:nvGrpSpPr>
            <p:grpSpPr bwMode="auto">
              <a:xfrm>
                <a:off x="0" y="1576"/>
                <a:ext cx="791" cy="394"/>
                <a:chOff x="0" y="1576"/>
                <a:chExt cx="791" cy="394"/>
              </a:xfrm>
            </p:grpSpPr>
            <p:sp>
              <p:nvSpPr>
                <p:cNvPr id="71" name="Rectangle 35"/>
                <p:cNvSpPr>
                  <a:spLocks noChangeArrowheads="1"/>
                </p:cNvSpPr>
                <p:nvPr/>
              </p:nvSpPr>
              <p:spPr bwMode="auto">
                <a:xfrm>
                  <a:off x="11" y="1576"/>
                  <a:ext cx="769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headerValues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576"/>
                  <a:ext cx="791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2" name="Group 37"/>
              <p:cNvGrpSpPr/>
              <p:nvPr/>
            </p:nvGrpSpPr>
            <p:grpSpPr bwMode="auto">
              <a:xfrm>
                <a:off x="791" y="1576"/>
                <a:ext cx="2257" cy="394"/>
                <a:chOff x="791" y="1576"/>
                <a:chExt cx="2257" cy="394"/>
              </a:xfrm>
            </p:grpSpPr>
            <p:sp>
              <p:nvSpPr>
                <p:cNvPr id="69" name="Rectangle 38"/>
                <p:cNvSpPr>
                  <a:spLocks noChangeArrowheads="1"/>
                </p:cNvSpPr>
                <p:nvPr/>
              </p:nvSpPr>
              <p:spPr bwMode="auto">
                <a:xfrm>
                  <a:off x="802" y="1576"/>
                  <a:ext cx="2235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HttpervletRequest.getHeaders(String)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Rectangle 39"/>
                <p:cNvSpPr>
                  <a:spLocks noChangeArrowheads="1"/>
                </p:cNvSpPr>
                <p:nvPr/>
              </p:nvSpPr>
              <p:spPr bwMode="auto">
                <a:xfrm>
                  <a:off x="791" y="1576"/>
                  <a:ext cx="2257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" name="Group 40"/>
              <p:cNvGrpSpPr/>
              <p:nvPr/>
            </p:nvGrpSpPr>
            <p:grpSpPr bwMode="auto">
              <a:xfrm>
                <a:off x="0" y="1970"/>
                <a:ext cx="791" cy="394"/>
                <a:chOff x="0" y="1970"/>
                <a:chExt cx="791" cy="394"/>
              </a:xfrm>
            </p:grpSpPr>
            <p:sp>
              <p:nvSpPr>
                <p:cNvPr id="67" name="Rectangle 41"/>
                <p:cNvSpPr>
                  <a:spLocks noChangeArrowheads="1"/>
                </p:cNvSpPr>
                <p:nvPr/>
              </p:nvSpPr>
              <p:spPr bwMode="auto">
                <a:xfrm>
                  <a:off x="11" y="1970"/>
                  <a:ext cx="769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cookie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970"/>
                  <a:ext cx="791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4" name="Group 43"/>
              <p:cNvGrpSpPr/>
              <p:nvPr/>
            </p:nvGrpSpPr>
            <p:grpSpPr bwMode="auto">
              <a:xfrm>
                <a:off x="791" y="1970"/>
                <a:ext cx="2257" cy="394"/>
                <a:chOff x="791" y="1970"/>
                <a:chExt cx="2257" cy="394"/>
              </a:xfrm>
            </p:grpSpPr>
            <p:sp>
              <p:nvSpPr>
                <p:cNvPr id="65" name="Rectangle 44"/>
                <p:cNvSpPr>
                  <a:spLocks noChangeArrowheads="1"/>
                </p:cNvSpPr>
                <p:nvPr/>
              </p:nvSpPr>
              <p:spPr bwMode="auto">
                <a:xfrm>
                  <a:off x="802" y="1970"/>
                  <a:ext cx="2235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HttpServletRequest.getCookies()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Rectangle 45"/>
                <p:cNvSpPr>
                  <a:spLocks noChangeArrowheads="1"/>
                </p:cNvSpPr>
                <p:nvPr/>
              </p:nvSpPr>
              <p:spPr bwMode="auto">
                <a:xfrm>
                  <a:off x="791" y="1970"/>
                  <a:ext cx="2257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-3" y="-3"/>
              <a:ext cx="3054" cy="237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8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670"/>
              </a:spcAft>
              <a:buNone/>
            </a:pPr>
            <a:r>
              <a:rPr lang="en-US" altLang="zh-CN" b="1" dirty="0" smtClean="0"/>
              <a:t>3.</a:t>
            </a:r>
            <a:r>
              <a:rPr lang="zh-CN" altLang="en-US" b="1" dirty="0" smtClean="0"/>
              <a:t>执行</a:t>
            </a:r>
            <a:r>
              <a:rPr lang="zh-CN" altLang="en-US" b="1" dirty="0"/>
              <a:t>运算 </a:t>
            </a:r>
            <a:endParaRPr lang="zh-CN" altLang="en-US" b="1" dirty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33" name="Group 95"/>
          <p:cNvGraphicFramePr/>
          <p:nvPr/>
        </p:nvGraphicFramePr>
        <p:xfrm>
          <a:off x="611188" y="4005263"/>
          <a:ext cx="3600450" cy="2232026"/>
        </p:xfrm>
        <a:graphic>
          <a:graphicData uri="http://schemas.openxmlformats.org/drawingml/2006/table">
            <a:tbl>
              <a:tblPr/>
              <a:tblGrid>
                <a:gridCol w="1666875"/>
                <a:gridCol w="1933575"/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运算符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描述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</a:tr>
              <a:tr h="46672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乘法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 或 div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除法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加法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减法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3924300" y="1412875"/>
            <a:ext cx="2016125" cy="511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000080"/>
            </a:solidFill>
            <a:round/>
          </a:ln>
          <a:effectLst>
            <a:prstShdw prst="shdw13" dist="53882" dir="13500000">
              <a:srgbClr val="808080">
                <a:alpha val="50000"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运算符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5" name="Group 26"/>
          <p:cNvGrpSpPr/>
          <p:nvPr/>
        </p:nvGrpSpPr>
        <p:grpSpPr bwMode="auto">
          <a:xfrm>
            <a:off x="6948488" y="2365375"/>
            <a:ext cx="1439862" cy="984250"/>
            <a:chOff x="3697" y="3021"/>
            <a:chExt cx="907" cy="620"/>
          </a:xfrm>
        </p:grpSpPr>
        <p:sp>
          <p:nvSpPr>
            <p:cNvPr id="36" name="AutoShape 27"/>
            <p:cNvSpPr>
              <a:spLocks noChangeArrowheads="1"/>
            </p:cNvSpPr>
            <p:nvPr/>
          </p:nvSpPr>
          <p:spPr bwMode="auto">
            <a:xfrm>
              <a:off x="3697" y="3384"/>
              <a:ext cx="907" cy="25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000000"/>
              </a:solidFill>
              <a:round/>
            </a:ln>
            <a:effectLst>
              <a:outerShdw dist="53882" dir="2700000" algn="ctr" rotWithShape="0">
                <a:srgbClr val="DDDDDD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Empty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auto">
            <a:xfrm>
              <a:off x="4150" y="3021"/>
              <a:ext cx="0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" name="Group 29"/>
          <p:cNvGrpSpPr/>
          <p:nvPr/>
        </p:nvGrpSpPr>
        <p:grpSpPr bwMode="auto">
          <a:xfrm>
            <a:off x="5148263" y="2365375"/>
            <a:ext cx="1439862" cy="985838"/>
            <a:chOff x="2563" y="3021"/>
            <a:chExt cx="907" cy="621"/>
          </a:xfrm>
        </p:grpSpPr>
        <p:sp>
          <p:nvSpPr>
            <p:cNvPr id="39" name="AutoShape 30"/>
            <p:cNvSpPr>
              <a:spLocks noChangeArrowheads="1"/>
            </p:cNvSpPr>
            <p:nvPr/>
          </p:nvSpPr>
          <p:spPr bwMode="auto">
            <a:xfrm>
              <a:off x="2563" y="3385"/>
              <a:ext cx="907" cy="25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000000"/>
              </a:solidFill>
              <a:round/>
            </a:ln>
            <a:effectLst>
              <a:outerShdw dist="53882" dir="2700000" algn="ctr" rotWithShape="0">
                <a:srgbClr val="DDDDDD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逻辑</a:t>
              </a: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3016" y="3021"/>
              <a:ext cx="0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Group 32"/>
          <p:cNvGrpSpPr/>
          <p:nvPr/>
        </p:nvGrpSpPr>
        <p:grpSpPr bwMode="auto">
          <a:xfrm>
            <a:off x="3348038" y="2365375"/>
            <a:ext cx="1439862" cy="985838"/>
            <a:chOff x="1429" y="3021"/>
            <a:chExt cx="907" cy="621"/>
          </a:xfrm>
        </p:grpSpPr>
        <p:sp>
          <p:nvSpPr>
            <p:cNvPr id="42" name="AutoShape 33"/>
            <p:cNvSpPr>
              <a:spLocks noChangeArrowheads="1"/>
            </p:cNvSpPr>
            <p:nvPr/>
          </p:nvSpPr>
          <p:spPr bwMode="auto">
            <a:xfrm>
              <a:off x="1429" y="3385"/>
              <a:ext cx="907" cy="25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000000"/>
              </a:solidFill>
              <a:round/>
            </a:ln>
            <a:effectLst>
              <a:outerShdw dist="53882" dir="2700000" algn="ctr" rotWithShape="0">
                <a:srgbClr val="DDDDDD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关系</a:t>
              </a: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>
              <a:off x="1882" y="3021"/>
              <a:ext cx="0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" name="Line 35"/>
          <p:cNvSpPr>
            <a:spLocks noChangeShapeType="1"/>
          </p:cNvSpPr>
          <p:nvPr/>
        </p:nvSpPr>
        <p:spPr bwMode="auto">
          <a:xfrm>
            <a:off x="4930775" y="1916113"/>
            <a:ext cx="0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45" name="Group 36"/>
          <p:cNvGrpSpPr/>
          <p:nvPr/>
        </p:nvGrpSpPr>
        <p:grpSpPr bwMode="auto">
          <a:xfrm>
            <a:off x="1690688" y="2365375"/>
            <a:ext cx="1439862" cy="971550"/>
            <a:chOff x="385" y="3007"/>
            <a:chExt cx="907" cy="626"/>
          </a:xfrm>
        </p:grpSpPr>
        <p:sp>
          <p:nvSpPr>
            <p:cNvPr id="46" name="AutoShape 37"/>
            <p:cNvSpPr>
              <a:spLocks noChangeArrowheads="1"/>
            </p:cNvSpPr>
            <p:nvPr/>
          </p:nvSpPr>
          <p:spPr bwMode="auto">
            <a:xfrm>
              <a:off x="385" y="3370"/>
              <a:ext cx="907" cy="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000000"/>
              </a:solidFill>
              <a:round/>
            </a:ln>
            <a:effectLst>
              <a:outerShdw dist="99190" dir="2388334" algn="ctr" rotWithShape="0">
                <a:srgbClr val="DDDDDD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算术</a:t>
              </a: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839" y="3007"/>
              <a:ext cx="0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>
              <a:outerShdw dist="127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" name="Line 39"/>
          <p:cNvSpPr>
            <a:spLocks noChangeShapeType="1"/>
          </p:cNvSpPr>
          <p:nvPr/>
        </p:nvSpPr>
        <p:spPr bwMode="auto">
          <a:xfrm>
            <a:off x="2411413" y="2349500"/>
            <a:ext cx="52562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9" name="AutoShape 40"/>
          <p:cNvSpPr>
            <a:spLocks noChangeArrowheads="1"/>
          </p:cNvSpPr>
          <p:nvPr/>
        </p:nvSpPr>
        <p:spPr bwMode="auto">
          <a:xfrm>
            <a:off x="2124075" y="3500438"/>
            <a:ext cx="576263" cy="4191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0" name="AutoShape 41"/>
          <p:cNvSpPr>
            <a:spLocks noChangeArrowheads="1"/>
          </p:cNvSpPr>
          <p:nvPr/>
        </p:nvSpPr>
        <p:spPr bwMode="auto">
          <a:xfrm>
            <a:off x="3738563" y="3448050"/>
            <a:ext cx="576262" cy="446088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52" name="Group 68"/>
          <p:cNvGraphicFramePr>
            <a:graphicFrameLocks noGrp="1"/>
          </p:cNvGraphicFramePr>
          <p:nvPr/>
        </p:nvGraphicFramePr>
        <p:xfrm>
          <a:off x="4191000" y="3962400"/>
          <a:ext cx="3600450" cy="1366839"/>
        </p:xfrm>
        <a:graphic>
          <a:graphicData uri="http://schemas.openxmlformats.org/drawingml/2006/table">
            <a:tbl>
              <a:tblPr/>
              <a:tblGrid>
                <a:gridCol w="1666875"/>
                <a:gridCol w="1933575"/>
              </a:tblGrid>
              <a:tr h="45878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运算符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描述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</a:tr>
              <a:tr h="45878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&amp;&amp;、and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逻辑与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|| or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逻辑或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AutoShape 82"/>
          <p:cNvSpPr>
            <a:spLocks noChangeArrowheads="1"/>
          </p:cNvSpPr>
          <p:nvPr/>
        </p:nvSpPr>
        <p:spPr bwMode="auto">
          <a:xfrm>
            <a:off x="5724525" y="3500438"/>
            <a:ext cx="576263" cy="4191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4" name="AutoShape 83"/>
          <p:cNvSpPr>
            <a:spLocks noChangeArrowheads="1"/>
          </p:cNvSpPr>
          <p:nvPr/>
        </p:nvSpPr>
        <p:spPr bwMode="auto">
          <a:xfrm>
            <a:off x="7451725" y="3500438"/>
            <a:ext cx="576263" cy="4191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55" name="Group 84"/>
          <p:cNvGraphicFramePr>
            <a:graphicFrameLocks noGrp="1"/>
          </p:cNvGraphicFramePr>
          <p:nvPr/>
        </p:nvGraphicFramePr>
        <p:xfrm>
          <a:off x="5867400" y="3933825"/>
          <a:ext cx="3167063" cy="935038"/>
        </p:xfrm>
        <a:graphic>
          <a:graphicData uri="http://schemas.openxmlformats.org/drawingml/2006/table">
            <a:tbl>
              <a:tblPr/>
              <a:tblGrid>
                <a:gridCol w="1466850"/>
                <a:gridCol w="1700213"/>
              </a:tblGrid>
              <a:tr h="45878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运算符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描述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</a:tr>
              <a:tr h="47625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Empty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检查空值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Group 42"/>
          <p:cNvGraphicFramePr>
            <a:graphicFrameLocks noGrp="1"/>
          </p:cNvGraphicFramePr>
          <p:nvPr/>
        </p:nvGraphicFramePr>
        <p:xfrm>
          <a:off x="1600200" y="3962400"/>
          <a:ext cx="4248150" cy="2650173"/>
        </p:xfrm>
        <a:graphic>
          <a:graphicData uri="http://schemas.openxmlformats.org/drawingml/2006/table">
            <a:tbl>
              <a:tblPr/>
              <a:tblGrid>
                <a:gridCol w="1535113"/>
                <a:gridCol w="2713037"/>
              </a:tblGrid>
              <a:tr h="20796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运算符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描述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</a:tr>
              <a:tr h="35401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&lt; 或 lt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小于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&gt; 或 gt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大于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&lt; = 或 le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小于等于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&gt; = 或 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大于等于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= = or eq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等于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!=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不等于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49" grpId="0" animBg="1"/>
      <p:bldP spid="50" grpId="0" animBg="1"/>
      <p:bldP spid="53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本章主要内容</a:t>
            </a:r>
            <a:endParaRPr lang="zh-CN" altLang="en-US" b="1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7570788" cy="3886200"/>
          </a:xfrm>
        </p:spPr>
        <p:txBody>
          <a:bodyPr/>
          <a:lstStyle/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b="1" dirty="0" smtClean="0">
                <a:solidFill>
                  <a:schemeClr val="tx2"/>
                </a:solidFill>
              </a:rPr>
              <a:t>表达式语言</a:t>
            </a:r>
            <a:r>
              <a:rPr lang="en-US" altLang="zh-CN" b="1" dirty="0" smtClean="0">
                <a:solidFill>
                  <a:schemeClr val="tx2"/>
                </a:solidFill>
              </a:rPr>
              <a:t>EL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b="1" dirty="0" smtClean="0">
                <a:solidFill>
                  <a:schemeClr val="tx2"/>
                </a:solidFill>
              </a:rPr>
              <a:t>获取数据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b="1" dirty="0" smtClean="0">
                <a:solidFill>
                  <a:schemeClr val="tx2"/>
                </a:solidFill>
              </a:rPr>
              <a:t>执行运算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b="1" dirty="0" smtClean="0">
                <a:solidFill>
                  <a:schemeClr val="tx2"/>
                </a:solidFill>
              </a:rPr>
              <a:t>认识</a:t>
            </a:r>
            <a:r>
              <a:rPr lang="en-US" altLang="zh-CN" b="1" dirty="0" smtClean="0">
                <a:solidFill>
                  <a:schemeClr val="tx2"/>
                </a:solidFill>
              </a:rPr>
              <a:t>JSTL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b="1" dirty="0">
                <a:solidFill>
                  <a:schemeClr val="tx2"/>
                </a:solidFill>
              </a:rPr>
              <a:t>JSTL标准标签库</a:t>
            </a:r>
            <a:r>
              <a:rPr lang="zh-CN" altLang="en-US" b="1" dirty="0" smtClean="0">
                <a:solidFill>
                  <a:schemeClr val="tx2"/>
                </a:solidFill>
              </a:rPr>
              <a:t>介绍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b="1" dirty="0">
                <a:solidFill>
                  <a:schemeClr val="tx2"/>
                </a:solidFill>
              </a:rPr>
              <a:t>JSTL</a:t>
            </a:r>
            <a:r>
              <a:rPr lang="zh-CN" altLang="en-US" b="1" dirty="0">
                <a:solidFill>
                  <a:schemeClr val="tx2"/>
                </a:solidFill>
              </a:rPr>
              <a:t>的使用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D4096F-AEAA-47E8-9D3D-5A22FE0DD72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019800" y="377725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4000" b="1" dirty="0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Empty</a:t>
            </a:r>
            <a:r>
              <a:rPr lang="zh-CN" altLang="en-US" sz="4000" b="1" dirty="0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运算符</a:t>
            </a:r>
            <a:endParaRPr lang="zh-CN" altLang="en-US" sz="4000" b="1" dirty="0" smtClean="0">
              <a:solidFill>
                <a:srgbClr val="333399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09600" y="1292125"/>
            <a:ext cx="8305800" cy="472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empty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被用来判断是否指定的值为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或是空值，并且返回一个代表判断结果的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Boolean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值，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empty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的运用非常简单，如下式 </a:t>
            </a:r>
            <a:r>
              <a:rPr lang="zh-TW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：</a:t>
            </a:r>
            <a:endParaRPr lang="zh-TW" altLang="en-US" sz="2400" b="1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TW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＄｛</a:t>
            </a:r>
            <a:r>
              <a:rPr lang="en-US" altLang="zh-TW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empty A</a:t>
            </a:r>
            <a:r>
              <a:rPr lang="en-US" altLang="zh-TW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｝</a:t>
            </a:r>
            <a:endParaRPr lang="en-US" altLang="zh-TW" sz="2400" b="1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lnSpc>
                <a:spcPct val="140000"/>
              </a:lnSpc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其中的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为所要判断的值，下面为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empty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的运算规则 </a:t>
            </a:r>
            <a:r>
              <a:rPr lang="zh-TW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：</a:t>
            </a:r>
            <a:endParaRPr lang="zh-TW" altLang="en-US" sz="2400" b="1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lnSpc>
                <a:spcPct val="140000"/>
              </a:lnSpc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若是判断值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，返回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的运算结果，若是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的值为空的字符串、数组或是集合对象，也返回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的结果，除此之外，一律返回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 </a:t>
            </a:r>
            <a:r>
              <a:rPr lang="en-US" altLang="zh-TW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。</a:t>
            </a:r>
            <a:endParaRPr lang="zh-TW" altLang="en-US" sz="2400" b="1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3400" y="621283"/>
            <a:ext cx="861060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zh-CN" altLang="en-US" b="1" dirty="0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条件式</a:t>
            </a:r>
            <a:r>
              <a:rPr lang="zh-TW" altLang="en-US" b="1" dirty="0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三元</a:t>
            </a:r>
            <a:r>
              <a:rPr lang="zh-CN" altLang="en-US" b="1" dirty="0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运算符</a:t>
            </a:r>
            <a:endParaRPr lang="zh-CN" altLang="en-US" b="1" dirty="0" smtClean="0">
              <a:solidFill>
                <a:srgbClr val="333399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三元运算符针对特定判断式的运算结果，决定返回的值： </a:t>
            </a:r>
            <a:endParaRPr lang="zh-TW" altLang="en-US" sz="2400" b="1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TW" altLang="en-US" sz="2400" b="1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algn="ctr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TW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＄｛</a:t>
            </a:r>
            <a:r>
              <a:rPr lang="en-US" altLang="zh-TW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A?B:C</a:t>
            </a:r>
            <a:r>
              <a:rPr lang="en-US" altLang="zh-TW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｝</a:t>
            </a:r>
            <a:endParaRPr lang="en-US" altLang="zh-TW" sz="2400" b="1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为判断式，如果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的结果为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，返回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，否则返回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值的结果 </a:t>
            </a:r>
            <a:r>
              <a:rPr lang="zh-TW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。</a:t>
            </a:r>
            <a:endParaRPr lang="zh-TW" altLang="en-US" sz="2400" b="1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09600" y="542825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zh-CN" altLang="en-US" b="1" dirty="0" smtClean="0">
                <a:solidFill>
                  <a:srgbClr val="333399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运算符优先级</a:t>
            </a:r>
            <a:endParaRPr lang="zh-CN" altLang="en-US" sz="2200" b="1" dirty="0" smtClean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45" name="Group 3"/>
          <p:cNvGrpSpPr/>
          <p:nvPr/>
        </p:nvGrpSpPr>
        <p:grpSpPr bwMode="auto">
          <a:xfrm>
            <a:off x="1752600" y="1662013"/>
            <a:ext cx="5791200" cy="4359275"/>
            <a:chOff x="-3" y="-3"/>
            <a:chExt cx="1959" cy="4340"/>
          </a:xfrm>
        </p:grpSpPr>
        <p:grpSp>
          <p:nvGrpSpPr>
            <p:cNvPr id="46" name="Group 4"/>
            <p:cNvGrpSpPr/>
            <p:nvPr/>
          </p:nvGrpSpPr>
          <p:grpSpPr bwMode="auto">
            <a:xfrm>
              <a:off x="0" y="0"/>
              <a:ext cx="1953" cy="4334"/>
              <a:chOff x="0" y="0"/>
              <a:chExt cx="1953" cy="4334"/>
            </a:xfrm>
          </p:grpSpPr>
          <p:grpSp>
            <p:nvGrpSpPr>
              <p:cNvPr id="48" name="Group 5"/>
              <p:cNvGrpSpPr/>
              <p:nvPr/>
            </p:nvGrpSpPr>
            <p:grpSpPr bwMode="auto">
              <a:xfrm>
                <a:off x="0" y="0"/>
                <a:ext cx="1953" cy="394"/>
                <a:chOff x="0" y="0"/>
                <a:chExt cx="1953" cy="394"/>
              </a:xfrm>
            </p:grpSpPr>
            <p:sp>
              <p:nvSpPr>
                <p:cNvPr id="79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53" cy="394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80" name="Group 7"/>
                <p:cNvGrpSpPr/>
                <p:nvPr/>
              </p:nvGrpSpPr>
              <p:grpSpPr bwMode="auto">
                <a:xfrm>
                  <a:off x="0" y="0"/>
                  <a:ext cx="1953" cy="394"/>
                  <a:chOff x="0" y="0"/>
                  <a:chExt cx="1953" cy="394"/>
                </a:xfrm>
              </p:grpSpPr>
              <p:sp>
                <p:nvSpPr>
                  <p:cNvPr id="8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1" y="0"/>
                    <a:ext cx="1931" cy="394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kumimoji="1" lang="zh-CN" altLang="en-US" sz="1800" b="1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运算符优先级</a:t>
                    </a:r>
                    <a:endParaRPr kumimoji="1" lang="zh-CN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53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endParaRPr lang="zh-CN" altLang="en-US" sz="1800" smtClean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49" name="Group 10"/>
              <p:cNvGrpSpPr/>
              <p:nvPr/>
            </p:nvGrpSpPr>
            <p:grpSpPr bwMode="auto">
              <a:xfrm>
                <a:off x="0" y="394"/>
                <a:ext cx="1953" cy="394"/>
                <a:chOff x="0" y="394"/>
                <a:chExt cx="1953" cy="394"/>
              </a:xfrm>
            </p:grpSpPr>
            <p:sp>
              <p:nvSpPr>
                <p:cNvPr id="77" name="Rectangle 11"/>
                <p:cNvSpPr>
                  <a:spLocks noChangeArrowheads="1"/>
                </p:cNvSpPr>
                <p:nvPr/>
              </p:nvSpPr>
              <p:spPr bwMode="auto">
                <a:xfrm>
                  <a:off x="11" y="394"/>
                  <a:ext cx="1931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TW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[] .</a:t>
                  </a:r>
                  <a:endParaRPr kumimoji="1" lang="zh-TW" altLang="en-US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kumimoji="1" lang="zh-TW" altLang="en-US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1953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" name="Group 13"/>
              <p:cNvGrpSpPr/>
              <p:nvPr/>
            </p:nvGrpSpPr>
            <p:grpSpPr bwMode="auto">
              <a:xfrm>
                <a:off x="0" y="788"/>
                <a:ext cx="1953" cy="394"/>
                <a:chOff x="0" y="788"/>
                <a:chExt cx="1953" cy="394"/>
              </a:xfrm>
            </p:grpSpPr>
            <p:sp>
              <p:nvSpPr>
                <p:cNvPr id="75" name="Rectangle 14"/>
                <p:cNvSpPr>
                  <a:spLocks noChangeArrowheads="1"/>
                </p:cNvSpPr>
                <p:nvPr/>
              </p:nvSpPr>
              <p:spPr bwMode="auto">
                <a:xfrm>
                  <a:off x="11" y="788"/>
                  <a:ext cx="1931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TW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()</a:t>
                  </a:r>
                  <a:endParaRPr kumimoji="1" lang="zh-TW" altLang="en-US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kumimoji="1" lang="zh-TW" altLang="en-US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788"/>
                  <a:ext cx="1953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1" name="Group 16"/>
              <p:cNvGrpSpPr/>
              <p:nvPr/>
            </p:nvGrpSpPr>
            <p:grpSpPr bwMode="auto">
              <a:xfrm>
                <a:off x="0" y="1182"/>
                <a:ext cx="1953" cy="394"/>
                <a:chOff x="0" y="1182"/>
                <a:chExt cx="1953" cy="394"/>
              </a:xfrm>
            </p:grpSpPr>
            <p:sp>
              <p:nvSpPr>
                <p:cNvPr id="73" name="Rectangle 17"/>
                <p:cNvSpPr>
                  <a:spLocks noChangeArrowheads="1"/>
                </p:cNvSpPr>
                <p:nvPr/>
              </p:nvSpPr>
              <p:spPr bwMode="auto">
                <a:xfrm>
                  <a:off x="11" y="1182"/>
                  <a:ext cx="1931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TW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 (</a:t>
                  </a:r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unary) not ! empty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4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182"/>
                  <a:ext cx="1953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" name="Group 19"/>
              <p:cNvGrpSpPr/>
              <p:nvPr/>
            </p:nvGrpSpPr>
            <p:grpSpPr bwMode="auto">
              <a:xfrm>
                <a:off x="0" y="1576"/>
                <a:ext cx="1953" cy="394"/>
                <a:chOff x="0" y="1576"/>
                <a:chExt cx="1953" cy="394"/>
              </a:xfrm>
            </p:grpSpPr>
            <p:sp>
              <p:nvSpPr>
                <p:cNvPr id="71" name="Rectangle 20"/>
                <p:cNvSpPr>
                  <a:spLocks noChangeArrowheads="1"/>
                </p:cNvSpPr>
                <p:nvPr/>
              </p:nvSpPr>
              <p:spPr bwMode="auto">
                <a:xfrm>
                  <a:off x="11" y="1576"/>
                  <a:ext cx="1931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TW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* / </a:t>
                  </a:r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div % mod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1576"/>
                  <a:ext cx="1953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3" name="Group 22"/>
              <p:cNvGrpSpPr/>
              <p:nvPr/>
            </p:nvGrpSpPr>
            <p:grpSpPr bwMode="auto">
              <a:xfrm>
                <a:off x="0" y="1970"/>
                <a:ext cx="1953" cy="394"/>
                <a:chOff x="0" y="1970"/>
                <a:chExt cx="1953" cy="394"/>
              </a:xfrm>
            </p:grpSpPr>
            <p:sp>
              <p:nvSpPr>
                <p:cNvPr id="69" name="Rectangle 23"/>
                <p:cNvSpPr>
                  <a:spLocks noChangeArrowheads="1"/>
                </p:cNvSpPr>
                <p:nvPr/>
              </p:nvSpPr>
              <p:spPr bwMode="auto">
                <a:xfrm>
                  <a:off x="11" y="1970"/>
                  <a:ext cx="1931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TW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 - (</a:t>
                  </a:r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binary)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970"/>
                  <a:ext cx="1953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" name="Group 25"/>
              <p:cNvGrpSpPr/>
              <p:nvPr/>
            </p:nvGrpSpPr>
            <p:grpSpPr bwMode="auto">
              <a:xfrm>
                <a:off x="0" y="2364"/>
                <a:ext cx="1953" cy="394"/>
                <a:chOff x="0" y="2364"/>
                <a:chExt cx="1953" cy="394"/>
              </a:xfrm>
            </p:grpSpPr>
            <p:sp>
              <p:nvSpPr>
                <p:cNvPr id="67" name="Rectangle 26"/>
                <p:cNvSpPr>
                  <a:spLocks noChangeArrowheads="1"/>
                </p:cNvSpPr>
                <p:nvPr/>
              </p:nvSpPr>
              <p:spPr bwMode="auto">
                <a:xfrm>
                  <a:off x="11" y="2364"/>
                  <a:ext cx="1931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TW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&lt; &gt; &lt;= &gt;= </a:t>
                  </a:r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lt gt le ge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2364"/>
                  <a:ext cx="1953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" name="Group 28"/>
              <p:cNvGrpSpPr/>
              <p:nvPr/>
            </p:nvGrpSpPr>
            <p:grpSpPr bwMode="auto">
              <a:xfrm>
                <a:off x="0" y="2758"/>
                <a:ext cx="1953" cy="394"/>
                <a:chOff x="0" y="2758"/>
                <a:chExt cx="1953" cy="394"/>
              </a:xfrm>
            </p:grpSpPr>
            <p:sp>
              <p:nvSpPr>
                <p:cNvPr id="65" name="Rectangle 29"/>
                <p:cNvSpPr>
                  <a:spLocks noChangeArrowheads="1"/>
                </p:cNvSpPr>
                <p:nvPr/>
              </p:nvSpPr>
              <p:spPr bwMode="auto">
                <a:xfrm>
                  <a:off x="11" y="2758"/>
                  <a:ext cx="1931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TW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== != </a:t>
                  </a:r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eq ne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2758"/>
                  <a:ext cx="1953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" name="Group 31"/>
              <p:cNvGrpSpPr/>
              <p:nvPr/>
            </p:nvGrpSpPr>
            <p:grpSpPr bwMode="auto">
              <a:xfrm>
                <a:off x="0" y="3152"/>
                <a:ext cx="1953" cy="394"/>
                <a:chOff x="0" y="3152"/>
                <a:chExt cx="1953" cy="394"/>
              </a:xfrm>
            </p:grpSpPr>
            <p:sp>
              <p:nvSpPr>
                <p:cNvPr id="63" name="Rectangle 32"/>
                <p:cNvSpPr>
                  <a:spLocks noChangeArrowheads="1"/>
                </p:cNvSpPr>
                <p:nvPr/>
              </p:nvSpPr>
              <p:spPr bwMode="auto">
                <a:xfrm>
                  <a:off x="11" y="3152"/>
                  <a:ext cx="1931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TW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&amp;&amp; </a:t>
                  </a:r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and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3152"/>
                  <a:ext cx="1953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" name="Group 34"/>
              <p:cNvGrpSpPr/>
              <p:nvPr/>
            </p:nvGrpSpPr>
            <p:grpSpPr bwMode="auto">
              <a:xfrm>
                <a:off x="0" y="3546"/>
                <a:ext cx="1953" cy="394"/>
                <a:chOff x="0" y="3546"/>
                <a:chExt cx="1953" cy="394"/>
              </a:xfrm>
            </p:grpSpPr>
            <p:sp>
              <p:nvSpPr>
                <p:cNvPr id="61" name="Rectangle 35"/>
                <p:cNvSpPr>
                  <a:spLocks noChangeArrowheads="1"/>
                </p:cNvSpPr>
                <p:nvPr/>
              </p:nvSpPr>
              <p:spPr bwMode="auto">
                <a:xfrm>
                  <a:off x="11" y="3546"/>
                  <a:ext cx="1931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TW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|| </a:t>
                  </a:r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or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3546"/>
                  <a:ext cx="1953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8" name="Group 37"/>
              <p:cNvGrpSpPr/>
              <p:nvPr/>
            </p:nvGrpSpPr>
            <p:grpSpPr bwMode="auto">
              <a:xfrm>
                <a:off x="0" y="3940"/>
                <a:ext cx="1953" cy="394"/>
                <a:chOff x="0" y="3940"/>
                <a:chExt cx="1953" cy="394"/>
              </a:xfrm>
            </p:grpSpPr>
            <p:sp>
              <p:nvSpPr>
                <p:cNvPr id="59" name="Rectangle 38"/>
                <p:cNvSpPr>
                  <a:spLocks noChangeArrowheads="1"/>
                </p:cNvSpPr>
                <p:nvPr/>
              </p:nvSpPr>
              <p:spPr bwMode="auto">
                <a:xfrm>
                  <a:off x="11" y="3940"/>
                  <a:ext cx="1931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TW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? :</a:t>
                  </a:r>
                  <a:endParaRPr kumimoji="1" lang="zh-TW" altLang="en-US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kumimoji="1" lang="zh-TW" altLang="en-US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3940"/>
                  <a:ext cx="1953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-3" y="-3"/>
              <a:ext cx="1959" cy="434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8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09600" y="542825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zh-CN" altLang="en-US" sz="3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使用方法</a:t>
            </a:r>
            <a:endParaRPr lang="zh-CN" altLang="en-US" sz="3200" b="1" dirty="0" smtClean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6298"/>
            <a:ext cx="9144000" cy="2905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D4096F-AEAA-47E8-9D3D-5A22FE0DD729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575394"/>
            <a:ext cx="8305800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保留字</a:t>
            </a:r>
            <a:r>
              <a:rPr lang="zh-CN" altLang="en-US" dirty="0" smtClean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en-US" sz="2000" b="1" dirty="0" smtClean="0">
              <a:solidFill>
                <a:srgbClr val="FF66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程序中不应使用保留字作为变量名或方法的名称</a:t>
            </a:r>
            <a:endParaRPr lang="zh-CN" altLang="en-US" sz="28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1065213" y="2349500"/>
          <a:ext cx="7467600" cy="3697923"/>
        </p:xfrm>
        <a:graphic>
          <a:graphicData uri="http://schemas.openxmlformats.org/drawingml/2006/table">
            <a:tbl>
              <a:tblPr/>
              <a:tblGrid>
                <a:gridCol w="1666875"/>
                <a:gridCol w="1933575"/>
                <a:gridCol w="1933575"/>
                <a:gridCol w="1933575"/>
              </a:tblGrid>
              <a:tr h="5032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运算符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描述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运算符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描述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and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大于等于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or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或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not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非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eq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等于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null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Null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ne 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不等于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empty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清空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小于等于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div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相除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大于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mod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取模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D4096F-AEAA-47E8-9D3D-5A22FE0DD729}" type="slidenum">
              <a:rPr lang="en-US" altLang="zh-CN" smtClean="0"/>
            </a:fld>
            <a:endParaRPr lang="en-US" altLang="zh-CN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95536" y="1041400"/>
            <a:ext cx="8519864" cy="493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EL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为表达式语言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Java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社区组织的 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JSP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标准标签库专家组和 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JSP 2.0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专家组开发了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JSP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表达式语言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JSP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表达式语言可用于任何静态文本、标准标签和自定义标签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点运算符 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 . )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或 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 [ ] )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用于获取变量的值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pageScope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requestScope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sessionScope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applicationScope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隐式对象用于访问各种范围的变量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param</a:t>
            </a:r>
            <a:r>
              <a:rPr lang="zh-CN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对象返回一个值，将请求参数名称映射至单个字符串值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只包含一个字符的字符串以单引号 (‘ ’) 声明</a:t>
            </a:r>
            <a:endParaRPr lang="zh-CN" altLang="zh-CN" sz="24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在代码中可以使用 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Null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值检查方法是否返回值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JSP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表达式语言定义了一些保留字，如 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and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or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not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eq</a:t>
            </a:r>
            <a:endParaRPr lang="en-US" altLang="zh-CN" sz="24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444209" y="228600"/>
            <a:ext cx="247754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</a:t>
            </a:r>
            <a:r>
              <a:rPr lang="zh-CN" altLang="en-US" dirty="0" smtClean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  <a:endParaRPr lang="zh-CN" altLang="en-US" dirty="0" smtClean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4</a:t>
            </a:r>
            <a:r>
              <a:rPr lang="zh-CN" altLang="en-US" dirty="0" smtClean="0"/>
              <a:t>、认识JSTL</a:t>
            </a:r>
            <a:endParaRPr lang="zh-CN" altLang="en-US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84213" y="1630015"/>
            <a:ext cx="822960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</a:rPr>
              <a:t>为了实现页面无脚本，还要借助于JSTL</a:t>
            </a:r>
            <a:endParaRPr lang="zh-CN" altLang="en-US" smtClean="0">
              <a:solidFill>
                <a:srgbClr val="000000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什么是JSTL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JSTL（JavaServerPages Standard Tag Library）JSP标准标签库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2971800" y="3562002"/>
            <a:ext cx="3205163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800080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JSTL 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的优点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643438" y="4149377"/>
            <a:ext cx="0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547813" y="4438302"/>
            <a:ext cx="6119812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547813" y="4438302"/>
            <a:ext cx="0" cy="431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457200" y="4857402"/>
            <a:ext cx="2447925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提供一组标准标签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4643438" y="4293840"/>
            <a:ext cx="0" cy="5762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3492500" y="4870102"/>
            <a:ext cx="2519363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可用于编写各种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动态 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JSP 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页面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7667625" y="4438302"/>
            <a:ext cx="0" cy="431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60" name="AutoShape 12"/>
          <p:cNvSpPr>
            <a:spLocks noChangeArrowheads="1"/>
          </p:cNvSpPr>
          <p:nvPr/>
        </p:nvSpPr>
        <p:spPr bwMode="auto">
          <a:xfrm>
            <a:off x="6516688" y="4870102"/>
            <a:ext cx="2627312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用于访问数据库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 autoUpdateAnimBg="0"/>
      <p:bldP spid="27653" grpId="0" animBg="1"/>
      <p:bldP spid="27654" grpId="0" animBg="1"/>
      <p:bldP spid="27655" grpId="0" animBg="1"/>
      <p:bldP spid="27656" grpId="0" animBg="1" autoUpdateAnimBg="0"/>
      <p:bldP spid="27657" grpId="0" animBg="1"/>
      <p:bldP spid="27658" grpId="0" animBg="1" autoUpdateAnimBg="0"/>
      <p:bldP spid="27659" grpId="0" animBg="1"/>
      <p:bldP spid="2766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</a:t>
            </a:r>
            <a:r>
              <a:rPr lang="zh-CN" altLang="en-US" dirty="0" smtClean="0"/>
              <a:t>、JSTL</a:t>
            </a:r>
            <a:r>
              <a:rPr lang="zh-CN" altLang="en-US" dirty="0"/>
              <a:t>标准标签库介绍</a:t>
            </a:r>
            <a:endParaRPr lang="zh-CN" alt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84213" y="1268413"/>
            <a:ext cx="822960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</a:rPr>
              <a:t> JSTL标准标签库内的标签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2438400" y="3352800"/>
            <a:ext cx="17367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核心标签库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420813" y="4076700"/>
            <a:ext cx="3890962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419225" y="4076700"/>
            <a:ext cx="1588" cy="5032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762000" y="4572000"/>
            <a:ext cx="1512888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通用标签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3276600" y="3790950"/>
            <a:ext cx="0" cy="79216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2609850" y="4581525"/>
            <a:ext cx="1530350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流程控制标签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5310188" y="4078288"/>
            <a:ext cx="1587" cy="5032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4572000" y="4572000"/>
            <a:ext cx="1495425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迭代标签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3810000" y="1905000"/>
            <a:ext cx="2663825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800080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JSTL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标准标签库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5003800" y="2424113"/>
            <a:ext cx="0" cy="43021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3290888" y="2855913"/>
            <a:ext cx="3603625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289300" y="2855913"/>
            <a:ext cx="1588" cy="5032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6892925" y="2857500"/>
            <a:ext cx="1588" cy="5032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6011863" y="3343275"/>
            <a:ext cx="17367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SQL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标签库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447800" y="5181600"/>
            <a:ext cx="0" cy="1371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1447800" y="5486400"/>
            <a:ext cx="2873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1636713" y="5294313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set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1447800" y="5867400"/>
            <a:ext cx="2873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1609725" y="5661025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remove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1447800" y="6248400"/>
            <a:ext cx="2873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1600200" y="60198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3352800" y="5105400"/>
            <a:ext cx="0" cy="1371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3352800" y="5562600"/>
            <a:ext cx="2873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3581400" y="5334000"/>
            <a:ext cx="3238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5334000" y="5105400"/>
            <a:ext cx="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5334000" y="5791200"/>
            <a:ext cx="2873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5553075" y="5589588"/>
            <a:ext cx="103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forEach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6877050" y="3721100"/>
            <a:ext cx="0" cy="10795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V="1">
            <a:off x="6877050" y="4149725"/>
            <a:ext cx="21590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7010400" y="3927475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>
            <a:off x="6877050" y="4511675"/>
            <a:ext cx="2873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 flipV="1">
            <a:off x="6877050" y="4797425"/>
            <a:ext cx="215900" cy="79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7010400" y="4581525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query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7042150" y="42878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param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10" name="AutoShape 38"/>
          <p:cNvSpPr>
            <a:spLocks noChangeArrowheads="1"/>
          </p:cNvSpPr>
          <p:nvPr/>
        </p:nvSpPr>
        <p:spPr bwMode="auto">
          <a:xfrm>
            <a:off x="1033463" y="3327400"/>
            <a:ext cx="1162050" cy="4048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XML库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711" name="AutoShape 39"/>
          <p:cNvSpPr>
            <a:spLocks noChangeArrowheads="1"/>
          </p:cNvSpPr>
          <p:nvPr/>
        </p:nvSpPr>
        <p:spPr bwMode="auto">
          <a:xfrm>
            <a:off x="7885113" y="3357563"/>
            <a:ext cx="1150937" cy="4048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函数库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712" name="AutoShape 40"/>
          <p:cNvSpPr>
            <a:spLocks noChangeArrowheads="1"/>
          </p:cNvSpPr>
          <p:nvPr/>
        </p:nvSpPr>
        <p:spPr bwMode="auto">
          <a:xfrm>
            <a:off x="4356100" y="3357563"/>
            <a:ext cx="1439863" cy="4048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格式化库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3657600" y="5715000"/>
            <a:ext cx="1250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choose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otherwise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1447800" y="63246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catch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>
            <a:off x="1447800" y="6553200"/>
            <a:ext cx="2873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>
            <a:off x="3352800" y="6477000"/>
            <a:ext cx="2873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3352800" y="5943600"/>
            <a:ext cx="2873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18" name="Line 46"/>
          <p:cNvSpPr>
            <a:spLocks noChangeShapeType="1"/>
          </p:cNvSpPr>
          <p:nvPr/>
        </p:nvSpPr>
        <p:spPr bwMode="auto">
          <a:xfrm>
            <a:off x="3352800" y="6248400"/>
            <a:ext cx="2873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  <p:bldP spid="28677" grpId="0" animBg="1"/>
      <p:bldP spid="28678" grpId="0" animBg="1"/>
      <p:bldP spid="28679" grpId="0" animBg="1" autoUpdateAnimBg="0"/>
      <p:bldP spid="28680" grpId="0" animBg="1"/>
      <p:bldP spid="28681" grpId="0" animBg="1" autoUpdateAnimBg="0"/>
      <p:bldP spid="28682" grpId="0" animBg="1"/>
      <p:bldP spid="28683" grpId="0" animBg="1" autoUpdateAnimBg="0"/>
      <p:bldP spid="28684" grpId="0" animBg="1" autoUpdateAnimBg="0"/>
      <p:bldP spid="28685" grpId="0" animBg="1"/>
      <p:bldP spid="28686" grpId="0" animBg="1"/>
      <p:bldP spid="28687" grpId="0" animBg="1"/>
      <p:bldP spid="28688" grpId="0" animBg="1"/>
      <p:bldP spid="28689" grpId="0" animBg="1" autoUpdateAnimBg="0"/>
      <p:bldP spid="28690" grpId="0" animBg="1"/>
      <p:bldP spid="28691" grpId="0" animBg="1"/>
      <p:bldP spid="28692" grpId="0" autoUpdateAnimBg="0"/>
      <p:bldP spid="28693" grpId="0" animBg="1"/>
      <p:bldP spid="28694" grpId="0" autoUpdateAnimBg="0"/>
      <p:bldP spid="28695" grpId="0" animBg="1"/>
      <p:bldP spid="28696" grpId="0" autoUpdateAnimBg="0"/>
      <p:bldP spid="28697" grpId="0" animBg="1"/>
      <p:bldP spid="28698" grpId="0" animBg="1"/>
      <p:bldP spid="28699" grpId="0" autoUpdateAnimBg="0"/>
      <p:bldP spid="28700" grpId="0" animBg="1"/>
      <p:bldP spid="28701" grpId="0" animBg="1"/>
      <p:bldP spid="28702" grpId="0" autoUpdateAnimBg="0"/>
      <p:bldP spid="28703" grpId="0" animBg="1"/>
      <p:bldP spid="28704" grpId="0" animBg="1"/>
      <p:bldP spid="28705" grpId="0" autoUpdateAnimBg="0"/>
      <p:bldP spid="28706" grpId="0" animBg="1"/>
      <p:bldP spid="28707" grpId="0" animBg="1"/>
      <p:bldP spid="28708" grpId="0" autoUpdateAnimBg="0"/>
      <p:bldP spid="28709" grpId="0" autoUpdateAnimBg="0"/>
      <p:bldP spid="28710" grpId="0" bldLvl="0" animBg="1" autoUpdateAnimBg="0"/>
      <p:bldP spid="28711" grpId="0" bldLvl="0" animBg="1" autoUpdateAnimBg="0"/>
      <p:bldP spid="28712" grpId="0" bldLvl="0" animBg="1" autoUpdateAnimBg="0"/>
      <p:bldP spid="28713" grpId="0" autoUpdateAnimBg="0"/>
      <p:bldP spid="28714" grpId="0" autoUpdateAnimBg="0"/>
      <p:bldP spid="28715" grpId="0" animBg="1"/>
      <p:bldP spid="28716" grpId="0" animBg="1"/>
      <p:bldP spid="28717" grpId="0" animBg="1"/>
      <p:bldP spid="287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6</a:t>
            </a:r>
            <a:r>
              <a:rPr lang="zh-CN" altLang="en-US" dirty="0" smtClean="0"/>
              <a:t>、JSTL</a:t>
            </a:r>
            <a:r>
              <a:rPr lang="zh-CN" altLang="en-US" dirty="0"/>
              <a:t>的使用</a:t>
            </a:r>
            <a:endParaRPr lang="zh-CN" alt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85800" y="1414461"/>
            <a:ext cx="8351838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使用JSTL的步骤（</a:t>
            </a:r>
            <a:r>
              <a:rPr lang="en-US" altLang="zh-CN" dirty="0" err="1" smtClean="0">
                <a:solidFill>
                  <a:srgbClr val="000000"/>
                </a:solidFill>
              </a:rPr>
              <a:t>Eclipse+Tomcat</a:t>
            </a:r>
            <a:r>
              <a:rPr lang="zh-CN" altLang="en-US" dirty="0" smtClean="0">
                <a:solidFill>
                  <a:srgbClr val="000000"/>
                </a:solidFill>
              </a:rPr>
              <a:t>）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http://archive.apache.org/dist/jakarta/taglibs/standard/binaries/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lum contrast="10000"/>
          </a:blip>
          <a:srcRect t="21622"/>
          <a:stretch>
            <a:fillRect/>
          </a:stretch>
        </p:blipFill>
        <p:spPr bwMode="auto">
          <a:xfrm>
            <a:off x="958153" y="3286124"/>
            <a:ext cx="818584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lum contrast="10000"/>
          </a:blip>
          <a:srcRect b="81081"/>
          <a:stretch>
            <a:fillRect/>
          </a:stretch>
        </p:blipFill>
        <p:spPr bwMode="auto">
          <a:xfrm>
            <a:off x="958153" y="2000240"/>
            <a:ext cx="818584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通用标签</a:t>
            </a:r>
            <a:endParaRPr lang="zh-CN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84213" y="1268413"/>
            <a:ext cx="822960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</a:rPr>
              <a:t> 通用标签的使用:用于操作JSP页面创建的变量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set：设置变量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out：显示变量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remove：删除变量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catch：定义变量存储异常信息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512763" y="3128963"/>
            <a:ext cx="8551862" cy="3468687"/>
          </a:xfrm>
          <a:prstGeom prst="roundRect">
            <a:avLst>
              <a:gd name="adj" fmla="val 6093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…</a:t>
            </a:r>
            <a:endParaRPr lang="en-US" altLang="zh-CN" sz="1800" smtClean="0">
              <a:solidFill>
                <a:srgbClr val="0000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&lt;%@ taglib uri="http://java.sun.com/jsp/jstl/core" prefix="c"%&gt; </a:t>
            </a:r>
            <a:endParaRPr lang="en-US" altLang="zh-CN" sz="1800" smtClean="0">
              <a:solidFill>
                <a:srgbClr val="0000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&lt;body&gt;</a:t>
            </a:r>
            <a:endParaRPr lang="en-US" altLang="zh-CN" sz="1800" smtClean="0">
              <a:solidFill>
                <a:srgbClr val="0000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&lt;c:set var= "example" value="${100+1}" scope="session"  /&gt;	</a:t>
            </a:r>
            <a:endParaRPr lang="en-US" altLang="zh-CN" sz="1800" smtClean="0">
              <a:solidFill>
                <a:srgbClr val="0000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800" smtClean="0">
              <a:solidFill>
                <a:srgbClr val="0000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&lt;c:out value="${example}"/&gt;</a:t>
            </a:r>
            <a:endParaRPr lang="en-US" altLang="zh-CN" sz="1800" smtClean="0">
              <a:solidFill>
                <a:srgbClr val="0000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800" smtClean="0">
              <a:solidFill>
                <a:srgbClr val="0000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&lt;c:remove var= "example" scope="session"/&gt;</a:t>
            </a:r>
            <a:endParaRPr lang="en-US" altLang="zh-CN" sz="1800" smtClean="0">
              <a:solidFill>
                <a:srgbClr val="0000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&lt;/body&gt;	</a:t>
            </a:r>
            <a:endParaRPr lang="en-US" altLang="zh-CN" sz="1800" smtClean="0">
              <a:solidFill>
                <a:srgbClr val="0000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…</a:t>
            </a:r>
            <a:endParaRPr lang="en-US" altLang="zh-CN" sz="1800" smtClean="0">
              <a:solidFill>
                <a:srgbClr val="0000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11188" y="4868863"/>
            <a:ext cx="3255962" cy="360362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4067175" y="4797425"/>
            <a:ext cx="4321175" cy="447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out 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标签在页面上显示信息或变量值 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1692275" y="5876925"/>
            <a:ext cx="4464050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remove 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标签用于删除作用域内的变量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84213" y="3502025"/>
            <a:ext cx="6983412" cy="360363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11188" y="4221163"/>
            <a:ext cx="6784975" cy="304800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84213" y="5518150"/>
            <a:ext cx="5127625" cy="288925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1" name="AutoShape 11"/>
          <p:cNvSpPr>
            <a:spLocks noChangeArrowheads="1"/>
          </p:cNvSpPr>
          <p:nvPr/>
        </p:nvSpPr>
        <p:spPr bwMode="auto">
          <a:xfrm>
            <a:off x="4932363" y="2997200"/>
            <a:ext cx="3168650" cy="4333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添加使用核心标签的指令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732" name="AutoShape 12"/>
          <p:cNvSpPr>
            <a:spLocks noChangeArrowheads="1"/>
          </p:cNvSpPr>
          <p:nvPr/>
        </p:nvSpPr>
        <p:spPr bwMode="auto">
          <a:xfrm>
            <a:off x="6215074" y="3500438"/>
            <a:ext cx="2520950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set </a:t>
            </a:r>
            <a:r>
              <a:rPr lang="zh-CN" alt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标签用于给变量</a:t>
            </a:r>
            <a:endParaRPr lang="zh-CN" altLang="en-US" sz="1800" b="1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设置值和作用范围</a:t>
            </a:r>
            <a:endParaRPr lang="zh-CN" altLang="en-US" sz="1800" b="1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733" name="AutoShape 13"/>
          <p:cNvSpPr>
            <a:spLocks noChangeArrowheads="1"/>
          </p:cNvSpPr>
          <p:nvPr/>
        </p:nvSpPr>
        <p:spPr bwMode="auto">
          <a:xfrm>
            <a:off x="3857620" y="6215082"/>
            <a:ext cx="4897437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scope= </a:t>
            </a: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page|request|session|application</a:t>
            </a: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zh-CN" sz="1800" b="1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5" grpId="1" animBg="1"/>
      <p:bldP spid="30726" grpId="0" animBg="1" autoUpdateAnimBg="0"/>
      <p:bldP spid="30726" grpId="1" animBg="1" autoUpdateAnimBg="0"/>
      <p:bldP spid="30727" grpId="0" animBg="1" autoUpdateAnimBg="0"/>
      <p:bldP spid="30728" grpId="0" animBg="1"/>
      <p:bldP spid="30728" grpId="1" animBg="1"/>
      <p:bldP spid="30729" grpId="0" animBg="1"/>
      <p:bldP spid="30729" grpId="1" animBg="1"/>
      <p:bldP spid="30730" grpId="0" animBg="1" autoUpdateAnimBg="0"/>
      <p:bldP spid="30731" grpId="0" animBg="1" autoUpdateAnimBg="0"/>
      <p:bldP spid="30731" grpId="1" animBg="1" autoUpdateAnimBg="0"/>
      <p:bldP spid="30732" grpId="0" animBg="1"/>
      <p:bldP spid="307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b="1" dirty="0" smtClean="0">
                <a:solidFill>
                  <a:schemeClr val="tx2"/>
                </a:solidFill>
              </a:rPr>
              <a:t>表达式语言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EL</a:t>
            </a:r>
            <a:r>
              <a:rPr lang="zh-CN" altLang="en-US" sz="2800" b="1" dirty="0" smtClean="0"/>
              <a:t>表达式语言的基本语法 </a:t>
            </a:r>
            <a:endParaRPr lang="zh-CN" altLang="en-US" sz="2800" b="1" dirty="0" smtClean="0"/>
          </a:p>
          <a:p>
            <a:pPr>
              <a:buNone/>
            </a:pPr>
            <a:r>
              <a:rPr lang="en-US" altLang="zh-CN" sz="2800" b="1" dirty="0" smtClean="0"/>
              <a:t>	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${expression}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	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expression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：用于指定要输出的内容。总是放在大括号里，而且有一个美元符前缀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JSP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中直接书写。</a:t>
            </a:r>
            <a:endParaRPr lang="en-US" altLang="zh-CN" sz="2800" b="1" dirty="0" smtClean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  </a:t>
            </a:r>
            <a:endParaRPr lang="en-US" altLang="zh-CN" sz="2800" b="1" dirty="0" smtClean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28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通用标签示例</a:t>
            </a:r>
            <a:endParaRPr lang="zh-CN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84213" y="1268413"/>
            <a:ext cx="822960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通用标签的使用 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0" y="2030413"/>
            <a:ext cx="8820150" cy="2173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  <a:endParaRPr lang="en-US" altLang="zh-CN" sz="1800" b="1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jsp:useBean</a:t>
            </a: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id= “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userBean</a:t>
            </a: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 class=“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cn.edu.bzu.jw.bean.User</a:t>
            </a: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 /&gt;</a:t>
            </a:r>
            <a:endParaRPr lang="en-US" altLang="zh-CN" sz="1800" b="1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800" b="1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&lt;c:set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var</a:t>
            </a: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="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loginUserName</a:t>
            </a:r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 value="${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userBean</a:t>
            </a: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.name}" scope="session" /&gt;</a:t>
            </a:r>
            <a:endParaRPr lang="en-US" altLang="zh-CN" sz="1800" b="1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  <a:endParaRPr lang="en-US" altLang="zh-CN" sz="1800" b="1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28600" y="3124200"/>
            <a:ext cx="8229600" cy="288925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650875" y="4221163"/>
            <a:ext cx="8169275" cy="26019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&lt;%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User userBean = new User();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String loginUserName = userBean.getName();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session.setAttribute( " 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loginUserName</a:t>
            </a: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", 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loginUserName</a:t>
            </a: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%&gt;  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fontAlgn="b">
              <a:spcBef>
                <a:spcPct val="20000"/>
              </a:spcBef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3995738" y="3644900"/>
            <a:ext cx="865187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等价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28600" y="2514600"/>
            <a:ext cx="7704138" cy="288925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219200" y="5029200"/>
            <a:ext cx="6477000" cy="288925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187450" y="5373688"/>
            <a:ext cx="6508750" cy="792162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2484438" y="4205288"/>
            <a:ext cx="865187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等价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613150" y="1693863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doLogin.jsp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7" name="AutoShape 13"/>
          <p:cNvSpPr>
            <a:spLocks noChangeArrowheads="1"/>
          </p:cNvSpPr>
          <p:nvPr/>
        </p:nvSpPr>
        <p:spPr bwMode="auto">
          <a:xfrm>
            <a:off x="3708400" y="2852738"/>
            <a:ext cx="323850" cy="2160587"/>
          </a:xfrm>
          <a:prstGeom prst="upDownArrow">
            <a:avLst>
              <a:gd name="adj1" fmla="val 43139"/>
              <a:gd name="adj2" fmla="val 109309"/>
            </a:avLst>
          </a:prstGeom>
          <a:gradFill rotWithShape="1">
            <a:gsLst>
              <a:gs pos="0">
                <a:srgbClr val="B563CF">
                  <a:gamma/>
                  <a:tint val="0"/>
                  <a:invGamma/>
                </a:srgbClr>
              </a:gs>
              <a:gs pos="100000">
                <a:srgbClr val="B563CF"/>
              </a:gs>
            </a:gsLst>
            <a:lin ang="5400000" scaled="1"/>
          </a:gradFill>
          <a:ln w="9525" cmpd="sng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2232025" y="3429000"/>
            <a:ext cx="323850" cy="2016125"/>
          </a:xfrm>
          <a:prstGeom prst="upDownArrow">
            <a:avLst>
              <a:gd name="adj1" fmla="val 50000"/>
              <a:gd name="adj2" fmla="val 105401"/>
            </a:avLst>
          </a:prstGeom>
          <a:gradFill rotWithShape="1">
            <a:gsLst>
              <a:gs pos="0">
                <a:srgbClr val="B563CF">
                  <a:gamma/>
                  <a:tint val="0"/>
                  <a:invGamma/>
                </a:srgbClr>
              </a:gs>
              <a:gs pos="100000">
                <a:srgbClr val="B563CF"/>
              </a:gs>
            </a:gsLst>
            <a:lin ang="5400000" scaled="1"/>
          </a:gradFill>
          <a:ln w="9525" cmpd="sng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1759" name="Picture 15" descr="示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08108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 autoUpdateAnimBg="0"/>
      <p:bldP spid="31751" grpId="0" animBg="1" autoUpdateAnimBg="0"/>
      <p:bldP spid="31751" grpId="1" animBg="1" autoUpdateAnimBg="0"/>
      <p:bldP spid="31752" grpId="0" animBg="1" autoUpdateAnimBg="0"/>
      <p:bldP spid="31752" grpId="1" animBg="1" autoUpdateAnimBg="0"/>
      <p:bldP spid="31753" grpId="0" animBg="1" autoUpdateAnimBg="0"/>
      <p:bldP spid="31753" grpId="1" animBg="1" autoUpdateAnimBg="0"/>
      <p:bldP spid="31754" grpId="0" animBg="1" autoUpdateAnimBg="0"/>
      <p:bldP spid="31755" grpId="0" animBg="1" autoUpdateAnimBg="0"/>
      <p:bldP spid="31757" grpId="0" animBg="1"/>
      <p:bldP spid="31757" grpId="1" animBg="1"/>
      <p:bldP spid="317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&lt;c:out&gt;标签</a:t>
            </a: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4392613"/>
          </a:xfrm>
        </p:spPr>
        <p:txBody>
          <a:bodyPr/>
          <a:lstStyle/>
          <a:p>
            <a:r>
              <a:rPr lang="zh-CN" altLang="en-US" dirty="0"/>
              <a:t>用来显示数据对象（字符串、表达式）的内容或结果</a:t>
            </a:r>
            <a:endParaRPr lang="zh-CN" altLang="en-US" dirty="0"/>
          </a:p>
          <a:p>
            <a:r>
              <a:rPr lang="zh-CN" altLang="en-US" dirty="0"/>
              <a:t>语法格式</a:t>
            </a:r>
            <a:endParaRPr lang="zh-CN" altLang="en-US" dirty="0"/>
          </a:p>
          <a:p>
            <a:pPr lvl="1"/>
            <a:r>
              <a:rPr lang="zh-CN" altLang="en-US" dirty="0"/>
              <a:t>&lt;</a:t>
            </a:r>
            <a:r>
              <a:rPr lang="zh-CN" altLang="en-US" b="1" dirty="0"/>
              <a:t>c:out</a:t>
            </a:r>
            <a:r>
              <a:rPr lang="zh-CN" altLang="en-US" b="1" dirty="0">
                <a:solidFill>
                  <a:srgbClr val="FF0000"/>
                </a:solidFill>
              </a:rPr>
              <a:t> value</a:t>
            </a:r>
            <a:r>
              <a:rPr lang="zh-CN" altLang="en-US" dirty="0"/>
              <a:t>=“要显示的数据对象”   [escapeXML=“true|false”][default=“默认值”]/&gt;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&lt;</a:t>
            </a:r>
            <a:r>
              <a:rPr lang="zh-CN" altLang="en-US" b="1" dirty="0"/>
              <a:t>c:out</a:t>
            </a:r>
            <a:r>
              <a:rPr lang="zh-CN" altLang="en-US" b="1" dirty="0">
                <a:solidFill>
                  <a:srgbClr val="FF0000"/>
                </a:solidFill>
              </a:rPr>
              <a:t> value</a:t>
            </a:r>
            <a:r>
              <a:rPr lang="zh-CN" altLang="en-US" dirty="0"/>
              <a:t>=“要显示的数据对象”   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/>
              <a:t>  [escapeXML=“true|false”]&gt;默认值&lt;/</a:t>
            </a:r>
            <a:r>
              <a:rPr lang="zh-CN" altLang="en-US" b="1" dirty="0"/>
              <a:t>c:out</a:t>
            </a:r>
            <a:r>
              <a:rPr lang="zh-CN" altLang="en-US" dirty="0" smtClean="0"/>
              <a:t>&gt;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escapeXmlExample.jsp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914400" y="2438400"/>
            <a:ext cx="3429000" cy="381000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914400" y="3505200"/>
            <a:ext cx="3352800" cy="381000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914400" y="4038600"/>
            <a:ext cx="4876800" cy="515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800080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设定是否转换特殊字符，默认为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true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，不转换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267200" y="2438400"/>
            <a:ext cx="2590800" cy="381000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343400" y="3505200"/>
            <a:ext cx="838200" cy="381000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6400800" y="2895600"/>
            <a:ext cx="2447925" cy="1143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如果表达式结果为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null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将会输出默认结果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2" grpId="1" animBg="1"/>
      <p:bldP spid="32773" grpId="0" animBg="1"/>
      <p:bldP spid="32773" grpId="1" animBg="1"/>
      <p:bldP spid="32774" grpId="0" animBg="1" autoUpdateAnimBg="0"/>
      <p:bldP spid="32774" grpId="1" animBg="1" autoUpdateAnimBg="0"/>
      <p:bldP spid="32775" grpId="0" animBg="1"/>
      <p:bldP spid="32776" grpId="0" animBg="1"/>
      <p:bldP spid="3277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&lt;c:set&gt;标签</a:t>
            </a:r>
            <a:endParaRPr lang="zh-CN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2743200"/>
          </a:xfrm>
        </p:spPr>
        <p:txBody>
          <a:bodyPr/>
          <a:lstStyle/>
          <a:p>
            <a:r>
              <a:rPr lang="zh-CN" altLang="en-US"/>
              <a:t>主要用于将变量存取于JSP范围中或JavaBean属性中</a:t>
            </a:r>
            <a:endParaRPr lang="zh-CN" altLang="en-US"/>
          </a:p>
          <a:p>
            <a:r>
              <a:rPr lang="zh-CN" altLang="en-US"/>
              <a:t>语法格式</a:t>
            </a:r>
            <a:endParaRPr lang="zh-CN" altLang="en-US"/>
          </a:p>
          <a:p>
            <a:pPr lvl="1"/>
            <a:r>
              <a:rPr lang="zh-CN" altLang="en-US"/>
              <a:t>&lt;</a:t>
            </a:r>
            <a:r>
              <a:rPr lang="zh-CN" altLang="en-US" b="1"/>
              <a:t>c:set</a:t>
            </a:r>
            <a:r>
              <a:rPr lang="zh-CN" altLang="en-US" b="1">
                <a:solidFill>
                  <a:srgbClr val="FF0000"/>
                </a:solidFill>
              </a:rPr>
              <a:t> value</a:t>
            </a:r>
            <a:r>
              <a:rPr lang="zh-CN" altLang="en-US"/>
              <a:t>=“值1”</a:t>
            </a:r>
            <a:r>
              <a:rPr lang="zh-CN" altLang="en-US" b="1">
                <a:solidFill>
                  <a:srgbClr val="FF0000"/>
                </a:solidFill>
              </a:rPr>
              <a:t>var</a:t>
            </a:r>
            <a:r>
              <a:rPr lang="zh-CN" altLang="en-US"/>
              <a:t>=“变量名1”</a:t>
            </a:r>
            <a:endParaRPr lang="zh-CN" altLang="en-US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        [</a:t>
            </a:r>
            <a:r>
              <a:rPr lang="zh-CN" altLang="en-US" b="1">
                <a:solidFill>
                  <a:schemeClr val="bg2"/>
                </a:solidFill>
              </a:rPr>
              <a:t>scope</a:t>
            </a:r>
            <a:r>
              <a:rPr lang="zh-CN" altLang="en-US"/>
              <a:t>=“page|request|session|application”]&gt;&lt;/</a:t>
            </a:r>
            <a:r>
              <a:rPr lang="zh-CN" altLang="en-US" b="1"/>
              <a:t>c:set</a:t>
            </a:r>
            <a:r>
              <a:rPr lang="zh-CN" altLang="en-US"/>
              <a:t>&gt;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&lt;</a:t>
            </a:r>
            <a:r>
              <a:rPr lang="zh-CN" altLang="en-US" b="1"/>
              <a:t>c:set</a:t>
            </a:r>
            <a:r>
              <a:rPr lang="zh-CN" altLang="en-US" b="1">
                <a:solidFill>
                  <a:srgbClr val="FF0000"/>
                </a:solidFill>
              </a:rPr>
              <a:t> var</a:t>
            </a:r>
            <a:r>
              <a:rPr lang="zh-CN" altLang="en-US"/>
              <a:t>=“变量名2”</a:t>
            </a:r>
            <a:endParaRPr lang="zh-CN" altLang="en-US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        [</a:t>
            </a:r>
            <a:r>
              <a:rPr lang="zh-CN" altLang="en-US" b="1">
                <a:solidFill>
                  <a:schemeClr val="bg2"/>
                </a:solidFill>
              </a:rPr>
              <a:t>scope</a:t>
            </a:r>
            <a:r>
              <a:rPr lang="zh-CN" altLang="en-US"/>
              <a:t>=“page|request|session|application”]&gt;值2&lt;/</a:t>
            </a:r>
            <a:r>
              <a:rPr lang="zh-CN" altLang="en-US" b="1"/>
              <a:t>c:set</a:t>
            </a:r>
            <a:r>
              <a:rPr lang="zh-CN" altLang="en-US"/>
              <a:t>&gt;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676400" y="2133600"/>
            <a:ext cx="1600200" cy="381000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239000" y="3581400"/>
            <a:ext cx="457200" cy="381000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3886200" y="4038600"/>
            <a:ext cx="3657600" cy="762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800080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scope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范围内存储一个值，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只是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value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值放置的位置不同。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76600" y="4495800"/>
            <a:ext cx="5486400" cy="381000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676400" y="5181600"/>
            <a:ext cx="5486400" cy="381000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2362200" y="5715000"/>
            <a:ext cx="5410200" cy="762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给指定的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JavaBean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属性赋值，等同于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setter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方法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通常 要跟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&lt;jsp:useBean&gt;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配套使用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4038600"/>
            <a:ext cx="9144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52" tIns="45227" rIns="90452" bIns="45227"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&lt;</a:t>
            </a:r>
            <a:r>
              <a:rPr lang="zh-CN" altLang="en-US" b="1" smtClean="0">
                <a:solidFill>
                  <a:srgbClr val="000000"/>
                </a:solidFill>
              </a:rPr>
              <a:t>c:set</a:t>
            </a:r>
            <a:r>
              <a:rPr lang="zh-CN" altLang="en-US" b="1" smtClean="0">
                <a:solidFill>
                  <a:srgbClr val="FF0000"/>
                </a:solidFill>
              </a:rPr>
              <a:t> value</a:t>
            </a:r>
            <a:r>
              <a:rPr lang="zh-CN" altLang="en-US" smtClean="0">
                <a:solidFill>
                  <a:srgbClr val="000000"/>
                </a:solidFill>
              </a:rPr>
              <a:t>=“值3”</a:t>
            </a:r>
            <a:r>
              <a:rPr lang="zh-CN" altLang="en-US" b="1" smtClean="0">
                <a:solidFill>
                  <a:srgbClr val="FF0000"/>
                </a:solidFill>
              </a:rPr>
              <a:t>target</a:t>
            </a:r>
            <a:r>
              <a:rPr lang="zh-CN" altLang="en-US" smtClean="0">
                <a:solidFill>
                  <a:srgbClr val="000000"/>
                </a:solidFill>
              </a:rPr>
              <a:t>=“JavaBean对象”</a:t>
            </a:r>
            <a:r>
              <a:rPr lang="zh-CN" altLang="en-US" b="1" smtClean="0">
                <a:solidFill>
                  <a:srgbClr val="00007D"/>
                </a:solidFill>
              </a:rPr>
              <a:t>property</a:t>
            </a:r>
            <a:r>
              <a:rPr lang="zh-CN" altLang="en-US" smtClean="0">
                <a:solidFill>
                  <a:srgbClr val="000000"/>
                </a:solidFill>
              </a:rPr>
              <a:t>=“属性名”/&gt;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&lt;</a:t>
            </a:r>
            <a:r>
              <a:rPr lang="zh-CN" altLang="en-US" b="1" smtClean="0">
                <a:solidFill>
                  <a:srgbClr val="000000"/>
                </a:solidFill>
              </a:rPr>
              <a:t>c:set</a:t>
            </a:r>
            <a:r>
              <a:rPr lang="zh-CN" altLang="en-US" b="1" smtClean="0">
                <a:solidFill>
                  <a:srgbClr val="FF0000"/>
                </a:solidFill>
              </a:rPr>
              <a:t> target</a:t>
            </a:r>
            <a:r>
              <a:rPr lang="zh-CN" altLang="en-US" smtClean="0">
                <a:solidFill>
                  <a:srgbClr val="000000"/>
                </a:solidFill>
              </a:rPr>
              <a:t>=“JavaBean对象” </a:t>
            </a:r>
            <a:r>
              <a:rPr lang="zh-CN" altLang="en-US" b="1" smtClean="0">
                <a:solidFill>
                  <a:srgbClr val="00007D"/>
                </a:solidFill>
              </a:rPr>
              <a:t>property</a:t>
            </a:r>
            <a:r>
              <a:rPr lang="zh-CN" altLang="en-US" smtClean="0">
                <a:solidFill>
                  <a:srgbClr val="000000"/>
                </a:solidFill>
              </a:rPr>
              <a:t>=“属性名”&gt;值4&lt;/</a:t>
            </a:r>
            <a:r>
              <a:rPr lang="zh-CN" altLang="en-US" b="1" smtClean="0">
                <a:solidFill>
                  <a:srgbClr val="000000"/>
                </a:solidFill>
              </a:rPr>
              <a:t>c:set</a:t>
            </a:r>
            <a:r>
              <a:rPr lang="zh-CN" altLang="en-US" smtClean="0">
                <a:solidFill>
                  <a:srgbClr val="000000"/>
                </a:solidFill>
              </a:rPr>
              <a:t>&gt;</a:t>
            </a:r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6" grpId="1" animBg="1"/>
      <p:bldP spid="33797" grpId="0" animBg="1"/>
      <p:bldP spid="33797" grpId="1" animBg="1"/>
      <p:bldP spid="33798" grpId="0" animBg="1" autoUpdateAnimBg="0"/>
      <p:bldP spid="33798" grpId="1" animBg="1" autoUpdateAnimBg="0"/>
      <p:bldP spid="33799" grpId="0" animBg="1"/>
      <p:bldP spid="33800" grpId="0" animBg="1"/>
      <p:bldP spid="33801" grpId="0" animBg="1" autoUpdateAnimBg="0"/>
      <p:bldP spid="3380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69225" cy="792163"/>
          </a:xfrm>
        </p:spPr>
        <p:txBody>
          <a:bodyPr/>
          <a:lstStyle/>
          <a:p>
            <a:r>
              <a:rPr lang="zh-CN" altLang="en-US"/>
              <a:t>&lt;c:remove&gt;标签</a:t>
            </a: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69225" cy="1800225"/>
          </a:xfrm>
        </p:spPr>
        <p:txBody>
          <a:bodyPr/>
          <a:lstStyle/>
          <a:p>
            <a:r>
              <a:rPr lang="zh-CN" altLang="en-US"/>
              <a:t>用来从指定的JSP范围内移除指定的变量</a:t>
            </a:r>
            <a:endParaRPr lang="zh-CN" altLang="en-US"/>
          </a:p>
          <a:p>
            <a:r>
              <a:rPr lang="zh-CN" altLang="en-US"/>
              <a:t>语法格式</a:t>
            </a:r>
            <a:endParaRPr lang="zh-CN" altLang="en-US"/>
          </a:p>
          <a:p>
            <a:pPr lvl="1"/>
            <a:r>
              <a:rPr lang="zh-CN" altLang="en-US"/>
              <a:t>&lt;</a:t>
            </a:r>
            <a:r>
              <a:rPr lang="zh-CN" altLang="en-US" b="1"/>
              <a:t>c:remove</a:t>
            </a:r>
            <a:r>
              <a:rPr lang="zh-CN" altLang="en-US" b="1">
                <a:solidFill>
                  <a:srgbClr val="FF0000"/>
                </a:solidFill>
              </a:rPr>
              <a:t> var</a:t>
            </a:r>
            <a:r>
              <a:rPr lang="zh-CN" altLang="en-US"/>
              <a:t>=“变量名” </a:t>
            </a:r>
            <a:r>
              <a:rPr lang="zh-CN" altLang="en-US" b="1">
                <a:solidFill>
                  <a:schemeClr val="bg2"/>
                </a:solidFill>
              </a:rPr>
              <a:t>scope</a:t>
            </a:r>
            <a:r>
              <a:rPr lang="zh-CN" altLang="en-US"/>
              <a:t>=“page|request|session|application”]/&gt;</a:t>
            </a:r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77825" y="3124200"/>
            <a:ext cx="776922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52" tIns="45227" rIns="90452" bIns="45227"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</a:rPr>
              <a:t>&lt;c:catch&gt;标签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09600" y="3962400"/>
            <a:ext cx="77692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52" tIns="45227" rIns="90452" bIns="45227"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</a:rPr>
              <a:t>用来处理JSP页面中产生的异常，并存储异常信息</a:t>
            </a:r>
            <a:endParaRPr lang="zh-CN" altLang="en-US" smtClean="0">
              <a:solidFill>
                <a:srgbClr val="000000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语法格式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&lt;</a:t>
            </a:r>
            <a:r>
              <a:rPr lang="zh-CN" altLang="en-US" b="1" smtClean="0">
                <a:solidFill>
                  <a:srgbClr val="000000"/>
                </a:solidFill>
              </a:rPr>
              <a:t>c:catch</a:t>
            </a:r>
            <a:r>
              <a:rPr lang="zh-CN" altLang="en-US" b="1" smtClean="0">
                <a:solidFill>
                  <a:srgbClr val="FF0000"/>
                </a:solidFill>
              </a:rPr>
              <a:t> var</a:t>
            </a:r>
            <a:r>
              <a:rPr lang="zh-CN" altLang="en-US" smtClean="0">
                <a:solidFill>
                  <a:srgbClr val="000000"/>
                </a:solidFill>
              </a:rPr>
              <a:t>=“变量名”&gt;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		     容易产生异常的代码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  &lt;/</a:t>
            </a:r>
            <a:r>
              <a:rPr lang="zh-CN" altLang="en-US" b="1" smtClean="0">
                <a:solidFill>
                  <a:srgbClr val="000000"/>
                </a:solidFill>
              </a:rPr>
              <a:t>c:catch</a:t>
            </a:r>
            <a:r>
              <a:rPr lang="zh-CN" altLang="en-US" smtClean="0">
                <a:solidFill>
                  <a:srgbClr val="000000"/>
                </a:solidFill>
              </a:rPr>
              <a:t>&gt;</a:t>
            </a:r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流程控制标签</a:t>
            </a:r>
            <a:endParaRPr lang="zh-CN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69225" cy="2638425"/>
          </a:xfrm>
        </p:spPr>
        <p:txBody>
          <a:bodyPr/>
          <a:lstStyle/>
          <a:p>
            <a:r>
              <a:rPr lang="zh-CN" altLang="en-US"/>
              <a:t>流程控制标签主要用于对页面的简单业务逻辑进行控制</a:t>
            </a:r>
            <a:endParaRPr lang="zh-CN" altLang="en-US"/>
          </a:p>
          <a:p>
            <a:pPr lvl="1"/>
            <a:r>
              <a:rPr lang="zh-CN" altLang="en-US" sz="1800"/>
              <a:t>&lt;c:if&gt; 标签</a:t>
            </a:r>
            <a:endParaRPr lang="zh-CN" altLang="en-US" sz="1800"/>
          </a:p>
          <a:p>
            <a:pPr lvl="1"/>
            <a:r>
              <a:rPr lang="zh-CN" altLang="en-US" sz="1800"/>
              <a:t>&lt;c:choose&gt; 标签</a:t>
            </a:r>
            <a:endParaRPr lang="zh-CN" altLang="en-US" sz="1800"/>
          </a:p>
          <a:p>
            <a:pPr lvl="1"/>
            <a:r>
              <a:rPr lang="zh-CN" altLang="en-US" sz="1800"/>
              <a:t>&lt;c:when&gt; 标签</a:t>
            </a:r>
            <a:endParaRPr lang="zh-CN" altLang="en-US" sz="1800"/>
          </a:p>
          <a:p>
            <a:pPr lvl="1"/>
            <a:r>
              <a:rPr lang="zh-CN" altLang="en-US" sz="1800"/>
              <a:t>&lt;c:otherwise&gt; 标签</a:t>
            </a:r>
            <a:endParaRPr lang="zh-CN" altLang="en-US" sz="1800"/>
          </a:p>
          <a:p>
            <a:pPr lvl="1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219200"/>
            <a:ext cx="7769225" cy="2667000"/>
          </a:xfrm>
        </p:spPr>
        <p:txBody>
          <a:bodyPr/>
          <a:lstStyle/>
          <a:p>
            <a:r>
              <a:rPr lang="zh-CN" altLang="en-US"/>
              <a:t>同程序中的if作用相同，用来实现条件控制</a:t>
            </a:r>
            <a:endParaRPr lang="zh-CN" altLang="en-US"/>
          </a:p>
          <a:p>
            <a:r>
              <a:rPr lang="zh-CN" altLang="en-US"/>
              <a:t>语法格式</a:t>
            </a:r>
            <a:endParaRPr lang="zh-CN" altLang="en-US"/>
          </a:p>
          <a:p>
            <a:pPr lvl="1"/>
            <a:r>
              <a:rPr lang="zh-CN" altLang="en-US"/>
              <a:t>&lt;</a:t>
            </a:r>
            <a:r>
              <a:rPr lang="zh-CN" altLang="en-US" b="1"/>
              <a:t>c:if </a:t>
            </a:r>
            <a:r>
              <a:rPr lang="zh-CN" altLang="en-US" b="1">
                <a:solidFill>
                  <a:srgbClr val="FF0000"/>
                </a:solidFill>
              </a:rPr>
              <a:t> test</a:t>
            </a:r>
            <a:r>
              <a:rPr lang="zh-CN" altLang="en-US"/>
              <a:t>=“条件”</a:t>
            </a:r>
            <a:r>
              <a:rPr lang="zh-CN" altLang="en-US" b="1">
                <a:solidFill>
                  <a:schemeClr val="bg2"/>
                </a:solidFill>
              </a:rPr>
              <a:t>var</a:t>
            </a:r>
            <a:r>
              <a:rPr lang="zh-CN" altLang="en-US"/>
              <a:t>=“name” [</a:t>
            </a:r>
            <a:r>
              <a:rPr lang="zh-CN" altLang="en-US" b="1">
                <a:solidFill>
                  <a:schemeClr val="bg2"/>
                </a:solidFill>
              </a:rPr>
              <a:t>scope</a:t>
            </a:r>
            <a:r>
              <a:rPr lang="zh-CN" altLang="en-US"/>
              <a:t>=“page|request|session|application”]&gt;</a:t>
            </a:r>
            <a:endParaRPr lang="zh-CN" altLang="en-US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     ……</a:t>
            </a:r>
            <a:endParaRPr lang="zh-CN" altLang="en-US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/>
              <a:t>   &lt;/c:if&gt;</a:t>
            </a:r>
            <a:endParaRPr lang="zh-CN" altLang="en-US" b="1"/>
          </a:p>
          <a:p>
            <a:pPr lvl="1"/>
            <a:endParaRPr lang="zh-CN" altLang="en-US" b="1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&lt;c:if&gt;条件标签</a:t>
            </a:r>
            <a:endParaRPr lang="zh-CN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362200" y="2133600"/>
            <a:ext cx="1600200" cy="381000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038600" y="2133600"/>
            <a:ext cx="1600200" cy="381000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609600" y="3962400"/>
            <a:ext cx="3810000" cy="1219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test</a:t>
            </a:r>
            <a:r>
              <a:rPr lang="zh-CN" altLang="en-US" sz="24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属性存放判断条件</a:t>
            </a:r>
            <a:endParaRPr lang="zh-CN" altLang="en-US" sz="24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一般使用</a:t>
            </a:r>
            <a:r>
              <a:rPr lang="en-US" altLang="zh-CN" sz="24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EL</a:t>
            </a:r>
            <a:r>
              <a:rPr lang="zh-CN" altLang="en-US" sz="24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表达式来编写</a:t>
            </a:r>
            <a:endParaRPr lang="zh-CN" altLang="en-US" sz="24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4648200" y="3962400"/>
            <a:ext cx="3657600" cy="1219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80008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用来存放判断结果的类型：</a:t>
            </a:r>
            <a:r>
              <a:rPr lang="en-US" altLang="zh-CN" sz="24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true|false</a:t>
            </a:r>
            <a:endParaRPr lang="zh-CN" altLang="en-US" sz="24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6869" grpId="0" animBg="1"/>
      <p:bldP spid="36870" grpId="0" animBg="1" autoUpdateAnimBg="0"/>
      <p:bldP spid="36871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条件标签</a:t>
            </a:r>
            <a:endParaRPr lang="zh-CN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84213" y="1268413"/>
            <a:ext cx="822960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</a:rPr>
              <a:t>条件标签的使用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if标签 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684213" y="2492375"/>
            <a:ext cx="8056562" cy="2822575"/>
          </a:xfrm>
          <a:prstGeom prst="roundRect">
            <a:avLst>
              <a:gd name="adj" fmla="val 8454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……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&lt;%@ taglib uri="http://java.sun.com/jsp/jstl/core" prefix="c"%&gt;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&lt;body&gt;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&lt;c:if test= "${ 条件运算 }"  var= "varName" scope= "page"  /&gt;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//条件为true时，执行的代码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&lt;/c:if&gt;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fontAlgn="b">
              <a:buClr>
                <a:srgbClr val="CCCCE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……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1735138" y="4606925"/>
            <a:ext cx="161290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test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指定条件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3708400" y="3397250"/>
            <a:ext cx="33416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var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指定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test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条件的变量的名称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5437188" y="4365625"/>
            <a:ext cx="2000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scope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指定范围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403350" y="3933825"/>
            <a:ext cx="2160588" cy="287338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708400" y="3933825"/>
            <a:ext cx="1657350" cy="287338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5437188" y="3933825"/>
            <a:ext cx="1654175" cy="287338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554038" y="5157788"/>
            <a:ext cx="40909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运算符包含：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,&lt;,==,and,or,lt,gt,eq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等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900" name="AutoShape 12"/>
          <p:cNvSpPr>
            <a:spLocks noChangeArrowheads="1"/>
          </p:cNvSpPr>
          <p:nvPr/>
        </p:nvSpPr>
        <p:spPr bwMode="auto">
          <a:xfrm>
            <a:off x="4643438" y="4894263"/>
            <a:ext cx="406241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page|request|session|application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 autoUpdateAnimBg="0"/>
      <p:bldP spid="37893" grpId="1" animBg="1" autoUpdateAnimBg="0"/>
      <p:bldP spid="37894" grpId="0" animBg="1" autoUpdateAnimBg="0"/>
      <p:bldP spid="37894" grpId="1" animBg="1" autoUpdateAnimBg="0"/>
      <p:bldP spid="37895" grpId="0" animBg="1" autoUpdateAnimBg="0"/>
      <p:bldP spid="37896" grpId="0" animBg="1" autoUpdateAnimBg="0"/>
      <p:bldP spid="37896" grpId="1" animBg="1" autoUpdateAnimBg="0"/>
      <p:bldP spid="37897" grpId="0" animBg="1" autoUpdateAnimBg="0"/>
      <p:bldP spid="37897" grpId="1" animBg="1" autoUpdateAnimBg="0"/>
      <p:bldP spid="37898" grpId="0" animBg="1" autoUpdateAnimBg="0"/>
      <p:bldP spid="37899" grpId="0" animBg="1" autoUpdateAnimBg="0"/>
      <p:bldP spid="37899" grpId="1" animBg="1" autoUpdateAnimBg="0"/>
      <p:bldP spid="3790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213" y="304800"/>
            <a:ext cx="8913813" cy="792163"/>
          </a:xfrm>
        </p:spPr>
        <p:txBody>
          <a:bodyPr/>
          <a:lstStyle/>
          <a:p>
            <a:r>
              <a:rPr lang="zh-CN" altLang="en-US" sz="3200"/>
              <a:t>&lt;c:choose&gt;、&lt;c:when&gt;和&lt;c:otherwise&gt; 标签</a:t>
            </a:r>
            <a:endParaRPr lang="zh-CN" altLang="en-US" sz="32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154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这三个标签通常情况下一起使用， &lt;c:choose&gt;标签作为&lt;c:when&gt;和&lt;c:otherwise&gt;标签的父标签来使用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&lt;c:when&gt;标签对条件进行判断，一般情况下和 &lt;c:choose&gt;标签共同使用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&lt;c:otherwise&gt;不含参数，只能跟&lt;c:when&gt;共同使用，并且在嵌套中只允许出现一次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/>
              <a:t>语法格式</a:t>
            </a:r>
            <a:endParaRPr lang="zh-CN" altLang="en-US" sz="2000"/>
          </a:p>
          <a:p>
            <a:pPr lvl="1">
              <a:lnSpc>
                <a:spcPct val="90000"/>
              </a:lnSpc>
            </a:pPr>
            <a:r>
              <a:rPr lang="zh-CN" altLang="en-US" sz="1800" b="1"/>
              <a:t>&lt;c:choose&gt;</a:t>
            </a:r>
            <a:endParaRPr lang="zh-CN" altLang="en-US" sz="1800" b="1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		   </a:t>
            </a:r>
            <a:r>
              <a:rPr lang="zh-CN" altLang="en-US" sz="1800" b="1"/>
              <a:t>&lt;</a:t>
            </a:r>
            <a:r>
              <a:rPr lang="zh-CN" altLang="en-US" sz="1800" b="1">
                <a:solidFill>
                  <a:schemeClr val="bg2"/>
                </a:solidFill>
              </a:rPr>
              <a:t>c:when</a:t>
            </a:r>
            <a:r>
              <a:rPr lang="zh-CN" altLang="en-US" sz="1800"/>
              <a:t>  </a:t>
            </a:r>
            <a:r>
              <a:rPr lang="zh-CN" altLang="en-US" sz="1800">
                <a:solidFill>
                  <a:srgbClr val="FF0000"/>
                </a:solidFill>
              </a:rPr>
              <a:t>test</a:t>
            </a:r>
            <a:r>
              <a:rPr lang="zh-CN" altLang="en-US" sz="1800"/>
              <a:t>=“条件1”&gt;</a:t>
            </a:r>
            <a:endParaRPr lang="zh-CN" altLang="en-US" sz="18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     表达式//业务逻辑1</a:t>
            </a:r>
            <a:endParaRPr lang="zh-CN" altLang="en-US" sz="18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/>
              <a:t>      </a:t>
            </a:r>
            <a:r>
              <a:rPr lang="zh-CN" altLang="en-US" sz="1800" b="1">
                <a:solidFill>
                  <a:schemeClr val="bg2"/>
                </a:solidFill>
              </a:rPr>
              <a:t>&lt;/c:when</a:t>
            </a:r>
            <a:r>
              <a:rPr lang="zh-CN" altLang="en-US" sz="1800" b="1"/>
              <a:t>&gt;</a:t>
            </a:r>
            <a:endParaRPr lang="zh-CN" altLang="en-US" sz="1800" b="1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 &lt;</a:t>
            </a:r>
            <a:r>
              <a:rPr lang="zh-CN" altLang="en-US" sz="1800" b="1">
                <a:solidFill>
                  <a:schemeClr val="bg2"/>
                </a:solidFill>
              </a:rPr>
              <a:t>c:when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rgbClr val="FF0000"/>
                </a:solidFill>
              </a:rPr>
              <a:t> test</a:t>
            </a:r>
            <a:r>
              <a:rPr lang="zh-CN" altLang="en-US" sz="1800"/>
              <a:t>=“条件2”&gt;</a:t>
            </a:r>
            <a:endParaRPr lang="zh-CN" altLang="en-US" sz="18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     表达式//业务逻辑2</a:t>
            </a:r>
            <a:endParaRPr lang="zh-CN" altLang="en-US" sz="18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</a:t>
            </a:r>
            <a:r>
              <a:rPr lang="zh-CN" altLang="en-US" sz="1800" b="1">
                <a:solidFill>
                  <a:schemeClr val="bg2"/>
                </a:solidFill>
              </a:rPr>
              <a:t>&lt;/c:when</a:t>
            </a:r>
            <a:r>
              <a:rPr lang="zh-CN" altLang="en-US" sz="1800" b="1"/>
              <a:t>&gt;</a:t>
            </a:r>
            <a:endParaRPr lang="zh-CN" altLang="en-US" sz="1800" b="1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……</a:t>
            </a:r>
            <a:endParaRPr lang="zh-CN" altLang="en-US" sz="18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</a:t>
            </a:r>
            <a:r>
              <a:rPr lang="zh-CN" altLang="en-US" sz="1800" b="1"/>
              <a:t>&lt;</a:t>
            </a:r>
            <a:r>
              <a:rPr lang="zh-CN" altLang="en-US" sz="1800" b="1">
                <a:solidFill>
                  <a:schemeClr val="bg2"/>
                </a:solidFill>
              </a:rPr>
              <a:t>c:otherwise</a:t>
            </a:r>
            <a:r>
              <a:rPr lang="zh-CN" altLang="en-US" sz="1800" b="1"/>
              <a:t>&gt;</a:t>
            </a:r>
            <a:endParaRPr lang="zh-CN" altLang="en-US" sz="1800" b="1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     表达式//业务逻辑n</a:t>
            </a:r>
            <a:endParaRPr lang="zh-CN" altLang="en-US" sz="18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</a:t>
            </a:r>
            <a:r>
              <a:rPr lang="zh-CN" altLang="en-US" sz="1800" b="1">
                <a:solidFill>
                  <a:schemeClr val="bg2"/>
                </a:solidFill>
              </a:rPr>
              <a:t>&lt;/c:otherwise</a:t>
            </a:r>
            <a:r>
              <a:rPr lang="zh-CN" altLang="en-US" sz="1800"/>
              <a:t>&gt;</a:t>
            </a:r>
            <a:endParaRPr lang="zh-CN" altLang="en-US" sz="18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/>
              <a:t>&lt;/c:choose&gt;</a:t>
            </a:r>
            <a:endParaRPr lang="zh-CN" altLang="en-US" sz="1800" b="1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219200" y="3124200"/>
            <a:ext cx="3048000" cy="1905000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4419600" y="3657600"/>
            <a:ext cx="2805113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&lt;c:choose&gt;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标签中可以嵌套多个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&lt;c:when&gt;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219200" y="5257800"/>
            <a:ext cx="3048000" cy="914400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4479925" y="5181600"/>
            <a:ext cx="2835275" cy="10144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&lt;c:otherwise&gt;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标签只能在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&lt;c:when&gt;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标签存在的情况下使用，且一次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9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 build="p"/>
      <p:bldP spid="39940" grpId="0" animBg="1" autoUpdateAnimBg="0"/>
      <p:bldP spid="39941" grpId="0" animBg="1" autoUpdateAnimBg="0"/>
      <p:bldP spid="39942" grpId="0" animBg="1" autoUpdateAnimBg="0"/>
      <p:bldP spid="39943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迭代标签</a:t>
            </a:r>
            <a:endParaRPr lang="zh-CN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84213" y="1268413"/>
            <a:ext cx="8229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</a:rPr>
              <a:t> 迭代标签的使用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forEach：根据循环条件遍历集合（Collection）中的元素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746125" y="2408238"/>
            <a:ext cx="8397875" cy="4413250"/>
          </a:xfrm>
          <a:prstGeom prst="roundRect">
            <a:avLst>
              <a:gd name="adj" fmla="val 7602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3F709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&lt;%@ taglib uri="http://java.sun.com/jsp/jstl/core" prefix="c"%&gt;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&lt;body&gt;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&lt;c:forEach  var= "varName"   items= "collection"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[varStatus=“statusName”][begin=“begin” end=“end” step=“step”]&gt;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//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循环内容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&lt;/c:forEach&gt;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&lt;/body&gt;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266950" y="3871913"/>
            <a:ext cx="1728788" cy="360362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1727200" y="3124200"/>
            <a:ext cx="2463800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var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指定集合内数据的变量名称，必选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4140200" y="3836988"/>
            <a:ext cx="2160588" cy="360362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4267200" y="3124200"/>
            <a:ext cx="3108325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items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指定要遍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历的集合对象，必选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914400" y="4440238"/>
            <a:ext cx="2895600" cy="360362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30163" y="4852988"/>
            <a:ext cx="4770437" cy="709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用于存放集合中元素的信息，有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个状态属性（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index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count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first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last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），可选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3810000" y="4440238"/>
            <a:ext cx="4343400" cy="360362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4953000" y="4852988"/>
            <a:ext cx="3352800" cy="709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用于指定遍历的起始位置、终止位置和循环的步长，可选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 autoUpdateAnimBg="0"/>
      <p:bldP spid="40966" grpId="0" animBg="1" autoUpdateAnimBg="0"/>
      <p:bldP spid="40967" grpId="0" animBg="1" autoUpdateAnimBg="0"/>
      <p:bldP spid="40968" grpId="0" animBg="1" autoUpdateAnimBg="0"/>
      <p:bldP spid="40969" grpId="0" animBg="1" autoUpdateAnimBg="0"/>
      <p:bldP spid="40970" grpId="0" animBg="1" autoUpdateAnimBg="0"/>
      <p:bldP spid="40971" grpId="0" animBg="1" autoUpdateAnimBg="0"/>
      <p:bldP spid="40972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迭代标签与for的关系</a:t>
            </a:r>
            <a:endParaRPr lang="zh-CN" altLang="en-US"/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533400" y="1600200"/>
            <a:ext cx="8372475" cy="2959100"/>
          </a:xfrm>
          <a:prstGeom prst="roundRect">
            <a:avLst>
              <a:gd name="adj" fmla="val 6671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3F709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&lt;jsp:useBean id= “firstBean" class=“cn.edu.bzu.jw.bean.FirstLevelTitleDB" /&gt;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&lt;c:set var= “firstList" value="${firstBean.allFlt}" scope="session" /&gt;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&lt;c:forEach var=“first" items="${sessionScope.firstList}"&gt;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&lt;a href=“showTwo.jsp?parentId=${first.id}"&gt;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${first.titleName}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&lt;/a&gt;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&lt;/c:forEach&gt;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85800" y="2786058"/>
            <a:ext cx="6911975" cy="288925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409700" y="1052513"/>
            <a:ext cx="651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迭代标签与</a:t>
            </a:r>
            <a:r>
              <a:rPr lang="en-US" altLang="zh-CN" sz="24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4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循环的对应关系</a:t>
            </a:r>
            <a:r>
              <a:rPr lang="zh-CN" altLang="en-US" sz="24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--showFirst.jsp</a:t>
            </a:r>
            <a:endParaRPr lang="en-US" altLang="zh-CN" sz="24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590550" y="4681538"/>
            <a:ext cx="8310563" cy="2125662"/>
          </a:xfrm>
          <a:prstGeom prst="roundRect">
            <a:avLst>
              <a:gd name="adj" fmla="val 8565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3F709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&lt;%</a:t>
            </a:r>
            <a:r>
              <a:rPr lang="en-US" altLang="zh-CN" sz="1800" b="1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for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 </a:t>
            </a:r>
            <a:r>
              <a:rPr lang="en-US" altLang="zh-CN" sz="1800" b="1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i=0;i&lt;firstList.size();i++){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	 first = (FirstLevelTitle ) firstList.get(i); 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%&gt;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&lt;a href=“showTwo.jsp?parentId=${first.id}"&gt;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		${first.titleName}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&lt;/a&gt;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&lt;%   }   %&gt;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684213" y="4795838"/>
            <a:ext cx="5616575" cy="576262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3476625" y="3402013"/>
            <a:ext cx="8953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等价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4114800" y="2819400"/>
            <a:ext cx="2514600" cy="288925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5226050" y="3367088"/>
            <a:ext cx="2930525" cy="709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sessionScope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是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EL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表示作用域范围的隐式对象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3019" name="Picture 11" descr="示例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10810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3132138" y="2781300"/>
            <a:ext cx="323850" cy="1800225"/>
          </a:xfrm>
          <a:prstGeom prst="upDownArrow">
            <a:avLst>
              <a:gd name="adj1" fmla="val 50000"/>
              <a:gd name="adj2" fmla="val 94114"/>
            </a:avLst>
          </a:prstGeom>
          <a:gradFill rotWithShape="1">
            <a:gsLst>
              <a:gs pos="0">
                <a:srgbClr val="B563CF">
                  <a:gamma/>
                  <a:tint val="0"/>
                  <a:invGamma/>
                </a:srgbClr>
              </a:gs>
              <a:gs pos="100000">
                <a:srgbClr val="B563CF"/>
              </a:gs>
            </a:gsLst>
            <a:lin ang="5400000" scaled="1"/>
          </a:gradFill>
          <a:ln w="9525" cmpd="sng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  <p:bldP spid="43012" grpId="1" animBg="1" autoUpdateAnimBg="0"/>
      <p:bldP spid="43015" grpId="0" animBg="1" autoUpdateAnimBg="0"/>
      <p:bldP spid="43015" grpId="1" animBg="1" autoUpdateAnimBg="0"/>
      <p:bldP spid="43016" grpId="0" animBg="1" autoUpdateAnimBg="0"/>
      <p:bldP spid="43016" grpId="1" animBg="1" autoUpdateAnimBg="0"/>
      <p:bldP spid="43017" grpId="0" animBg="1" autoUpdateAnimBg="0"/>
      <p:bldP spid="43018" grpId="0" animBg="1" autoUpdateAnimBg="0"/>
      <p:bldP spid="43020" grpId="0" animBg="1"/>
      <p:bldP spid="430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获取数据</a:t>
            </a:r>
            <a:endParaRPr lang="en-US" altLang="zh-CN" dirty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457200" y="1910680"/>
            <a:ext cx="8229600" cy="12302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b="1" dirty="0"/>
              <a:t>对象的作用域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400" b="1" dirty="0" smtClean="0">
                <a:latin typeface="Arial" panose="020B0604020202020204" pitchFamily="34" charset="0"/>
              </a:rPr>
              <a:t>EL</a:t>
            </a:r>
            <a:r>
              <a:rPr lang="zh-CN" altLang="en-US" sz="2400" b="1" dirty="0">
                <a:latin typeface="Arial" panose="020B0604020202020204" pitchFamily="34" charset="0"/>
              </a:rPr>
              <a:t>当中</a:t>
            </a:r>
            <a:r>
              <a:rPr lang="en-US" altLang="zh-CN" sz="2400" b="1" dirty="0">
                <a:latin typeface="Arial" panose="020B0604020202020204" pitchFamily="34" charset="0"/>
              </a:rPr>
              <a:t>4</a:t>
            </a:r>
            <a:r>
              <a:rPr lang="zh-CN" altLang="en-US" sz="2400" b="1" dirty="0">
                <a:latin typeface="Arial" panose="020B0604020202020204" pitchFamily="34" charset="0"/>
              </a:rPr>
              <a:t>个与范围有关的隐含对象，</a:t>
            </a:r>
            <a:r>
              <a:rPr lang="en-US" altLang="zh-CN" sz="2400" b="1" dirty="0" err="1">
                <a:latin typeface="Arial" panose="020B0604020202020204" pitchFamily="34" charset="0"/>
              </a:rPr>
              <a:t>pageScope</a:t>
            </a:r>
            <a:r>
              <a:rPr lang="zh-CN" altLang="en-US" sz="2400" b="1" dirty="0">
                <a:latin typeface="Arial" panose="020B0604020202020204" pitchFamily="34" charset="0"/>
              </a:rPr>
              <a:t>、</a:t>
            </a:r>
            <a:r>
              <a:rPr lang="en-US" altLang="zh-CN" sz="2400" b="1" dirty="0" err="1">
                <a:latin typeface="Arial" panose="020B0604020202020204" pitchFamily="34" charset="0"/>
              </a:rPr>
              <a:t>requestScope</a:t>
            </a:r>
            <a:r>
              <a:rPr lang="zh-CN" altLang="en-US" sz="2400" b="1" dirty="0">
                <a:latin typeface="Arial" panose="020B0604020202020204" pitchFamily="34" charset="0"/>
              </a:rPr>
              <a:t>、</a:t>
            </a:r>
            <a:r>
              <a:rPr lang="en-US" altLang="zh-CN" sz="2400" b="1" dirty="0" err="1">
                <a:latin typeface="Arial" panose="020B0604020202020204" pitchFamily="34" charset="0"/>
              </a:rPr>
              <a:t>sessionScope</a:t>
            </a:r>
            <a:r>
              <a:rPr lang="zh-CN" altLang="en-US" sz="2400" b="1" dirty="0">
                <a:latin typeface="Arial" panose="020B0604020202020204" pitchFamily="34" charset="0"/>
              </a:rPr>
              <a:t>和</a:t>
            </a:r>
            <a:r>
              <a:rPr lang="en-US" altLang="zh-CN" sz="2400" b="1" dirty="0" err="1">
                <a:latin typeface="Arial" panose="020B0604020202020204" pitchFamily="34" charset="0"/>
              </a:rPr>
              <a:t>applicationScope</a:t>
            </a:r>
            <a:r>
              <a:rPr lang="zh-CN" altLang="en-US" sz="2400" b="1" dirty="0">
                <a:latin typeface="Arial" panose="020B0604020202020204" pitchFamily="34" charset="0"/>
              </a:rPr>
              <a:t>，可直接用来存取属于特定范围内的变量</a:t>
            </a:r>
            <a:r>
              <a:rPr lang="zh-CN" altLang="en-US" sz="2400" b="1" dirty="0" smtClean="0">
                <a:latin typeface="Arial" panose="020B0604020202020204" pitchFamily="34" charset="0"/>
              </a:rPr>
              <a:t>值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zh-CN" altLang="en-US" sz="2400" b="1" dirty="0" smtClean="0">
                <a:latin typeface="Arial" panose="020B0604020202020204" pitchFamily="34" charset="0"/>
              </a:rPr>
              <a:t>与</a:t>
            </a:r>
            <a:r>
              <a:rPr lang="en-US" altLang="zh-CN" sz="2400" b="1" dirty="0" smtClean="0">
                <a:latin typeface="Arial" panose="020B0604020202020204" pitchFamily="34" charset="0"/>
              </a:rPr>
              <a:t>JSP</a:t>
            </a:r>
            <a:r>
              <a:rPr lang="zh-CN" altLang="en-US" sz="2400" b="1" dirty="0" smtClean="0">
                <a:latin typeface="Arial" panose="020B0604020202020204" pitchFamily="34" charset="0"/>
              </a:rPr>
              <a:t>相应的作用域是相同的</a:t>
            </a:r>
            <a:r>
              <a:rPr lang="zh-TW" altLang="en-US" sz="2400" b="1" dirty="0" smtClean="0">
                <a:latin typeface="Arial" panose="020B0604020202020204" pitchFamily="34" charset="0"/>
                <a:ea typeface="PMingLiU" panose="02020500000000000000" pitchFamily="18" charset="-120"/>
              </a:rPr>
              <a:t>。</a:t>
            </a:r>
            <a:endParaRPr lang="zh-TW" altLang="en-US" sz="2400" b="1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</a:pPr>
            <a:endParaRPr lang="zh-CN" altLang="zh-CN" sz="2400" dirty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grpSp>
        <p:nvGrpSpPr>
          <p:cNvPr id="42" name="Group 4"/>
          <p:cNvGrpSpPr/>
          <p:nvPr/>
        </p:nvGrpSpPr>
        <p:grpSpPr bwMode="auto">
          <a:xfrm>
            <a:off x="990600" y="4019128"/>
            <a:ext cx="7467600" cy="2362200"/>
            <a:chOff x="-3" y="-3"/>
            <a:chExt cx="1779" cy="1976"/>
          </a:xfrm>
        </p:grpSpPr>
        <p:grpSp>
          <p:nvGrpSpPr>
            <p:cNvPr id="43" name="Group 5"/>
            <p:cNvGrpSpPr/>
            <p:nvPr/>
          </p:nvGrpSpPr>
          <p:grpSpPr bwMode="auto">
            <a:xfrm>
              <a:off x="0" y="0"/>
              <a:ext cx="1773" cy="1970"/>
              <a:chOff x="0" y="0"/>
              <a:chExt cx="1773" cy="1970"/>
            </a:xfrm>
          </p:grpSpPr>
          <p:grpSp>
            <p:nvGrpSpPr>
              <p:cNvPr id="45" name="Group 6"/>
              <p:cNvGrpSpPr/>
              <p:nvPr/>
            </p:nvGrpSpPr>
            <p:grpSpPr bwMode="auto">
              <a:xfrm>
                <a:off x="0" y="0"/>
                <a:ext cx="935" cy="394"/>
                <a:chOff x="0" y="0"/>
                <a:chExt cx="935" cy="394"/>
              </a:xfrm>
            </p:grpSpPr>
            <p:sp>
              <p:nvSpPr>
                <p:cNvPr id="75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35" cy="394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76" name="Group 8"/>
                <p:cNvGrpSpPr/>
                <p:nvPr/>
              </p:nvGrpSpPr>
              <p:grpSpPr bwMode="auto">
                <a:xfrm>
                  <a:off x="0" y="0"/>
                  <a:ext cx="935" cy="394"/>
                  <a:chOff x="0" y="0"/>
                  <a:chExt cx="935" cy="394"/>
                </a:xfrm>
              </p:grpSpPr>
              <p:sp>
                <p:nvSpPr>
                  <p:cNvPr id="7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1" y="0"/>
                    <a:ext cx="913" cy="394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kumimoji="1" lang="en-US" altLang="zh-TW" sz="1800" b="1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EL</a:t>
                    </a:r>
                    <a:r>
                      <a:rPr kumimoji="1" lang="en-US" altLang="zh-CN" sz="1800" b="1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zh-CN" altLang="en-US" sz="1800" b="1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对 象</a:t>
                    </a:r>
                    <a:endParaRPr kumimoji="1" lang="zh-CN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  <a:p>
                    <a:pPr algn="ctr" eaLnBrk="0" hangingPunct="0"/>
                    <a:endParaRPr kumimoji="1" lang="zh-TW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35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endParaRPr lang="zh-CN" altLang="en-US" sz="1800" smtClean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46" name="Group 11"/>
              <p:cNvGrpSpPr/>
              <p:nvPr/>
            </p:nvGrpSpPr>
            <p:grpSpPr bwMode="auto">
              <a:xfrm>
                <a:off x="935" y="0"/>
                <a:ext cx="838" cy="394"/>
                <a:chOff x="935" y="0"/>
                <a:chExt cx="838" cy="394"/>
              </a:xfrm>
            </p:grpSpPr>
            <p:sp>
              <p:nvSpPr>
                <p:cNvPr id="71" name="Rectangle 12"/>
                <p:cNvSpPr>
                  <a:spLocks noChangeArrowheads="1"/>
                </p:cNvSpPr>
                <p:nvPr/>
              </p:nvSpPr>
              <p:spPr bwMode="auto">
                <a:xfrm>
                  <a:off x="935" y="0"/>
                  <a:ext cx="838" cy="394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72" name="Group 13"/>
                <p:cNvGrpSpPr/>
                <p:nvPr/>
              </p:nvGrpSpPr>
              <p:grpSpPr bwMode="auto">
                <a:xfrm>
                  <a:off x="935" y="0"/>
                  <a:ext cx="838" cy="394"/>
                  <a:chOff x="935" y="0"/>
                  <a:chExt cx="838" cy="394"/>
                </a:xfrm>
              </p:grpSpPr>
              <p:sp>
                <p:nvSpPr>
                  <p:cNvPr id="7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46" y="0"/>
                    <a:ext cx="816" cy="394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kumimoji="1" lang="en-US" altLang="zh-TW" sz="1800" b="1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JSP</a:t>
                    </a:r>
                    <a:r>
                      <a:rPr kumimoji="1" lang="en-US" altLang="zh-CN" sz="1800" b="1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zh-CN" altLang="en-US" sz="1800" b="1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对 象 </a:t>
                    </a:r>
                    <a:endParaRPr kumimoji="1" lang="zh-CN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  <a:p>
                    <a:pPr algn="ctr" eaLnBrk="0" hangingPunct="0"/>
                    <a:endParaRPr kumimoji="1" lang="zh-TW" altLang="en-US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935" y="0"/>
                    <a:ext cx="838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endParaRPr lang="zh-CN" altLang="en-US" sz="1800" smtClean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47" name="Group 16"/>
              <p:cNvGrpSpPr/>
              <p:nvPr/>
            </p:nvGrpSpPr>
            <p:grpSpPr bwMode="auto">
              <a:xfrm>
                <a:off x="0" y="394"/>
                <a:ext cx="935" cy="394"/>
                <a:chOff x="0" y="394"/>
                <a:chExt cx="935" cy="394"/>
              </a:xfrm>
            </p:grpSpPr>
            <p:sp>
              <p:nvSpPr>
                <p:cNvPr id="69" name="Rectangle 17"/>
                <p:cNvSpPr>
                  <a:spLocks noChangeArrowheads="1"/>
                </p:cNvSpPr>
                <p:nvPr/>
              </p:nvSpPr>
              <p:spPr bwMode="auto">
                <a:xfrm>
                  <a:off x="11" y="394"/>
                  <a:ext cx="913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pageScope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93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8" name="Group 19"/>
              <p:cNvGrpSpPr/>
              <p:nvPr/>
            </p:nvGrpSpPr>
            <p:grpSpPr bwMode="auto">
              <a:xfrm>
                <a:off x="935" y="394"/>
                <a:ext cx="838" cy="394"/>
                <a:chOff x="935" y="394"/>
                <a:chExt cx="838" cy="394"/>
              </a:xfrm>
            </p:grpSpPr>
            <p:sp>
              <p:nvSpPr>
                <p:cNvPr id="67" name="Rectangle 20"/>
                <p:cNvSpPr>
                  <a:spLocks noChangeArrowheads="1"/>
                </p:cNvSpPr>
                <p:nvPr/>
              </p:nvSpPr>
              <p:spPr bwMode="auto">
                <a:xfrm>
                  <a:off x="946" y="394"/>
                  <a:ext cx="816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pageContext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Rectangle 21"/>
                <p:cNvSpPr>
                  <a:spLocks noChangeArrowheads="1"/>
                </p:cNvSpPr>
                <p:nvPr/>
              </p:nvSpPr>
              <p:spPr bwMode="auto">
                <a:xfrm>
                  <a:off x="935" y="394"/>
                  <a:ext cx="838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9" name="Group 22"/>
              <p:cNvGrpSpPr/>
              <p:nvPr/>
            </p:nvGrpSpPr>
            <p:grpSpPr bwMode="auto">
              <a:xfrm>
                <a:off x="0" y="788"/>
                <a:ext cx="935" cy="394"/>
                <a:chOff x="0" y="788"/>
                <a:chExt cx="935" cy="394"/>
              </a:xfrm>
            </p:grpSpPr>
            <p:sp>
              <p:nvSpPr>
                <p:cNvPr id="65" name="Rectangle 23"/>
                <p:cNvSpPr>
                  <a:spLocks noChangeArrowheads="1"/>
                </p:cNvSpPr>
                <p:nvPr/>
              </p:nvSpPr>
              <p:spPr bwMode="auto">
                <a:xfrm>
                  <a:off x="11" y="788"/>
                  <a:ext cx="913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requestScope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788"/>
                  <a:ext cx="93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" name="Group 25"/>
              <p:cNvGrpSpPr/>
              <p:nvPr/>
            </p:nvGrpSpPr>
            <p:grpSpPr bwMode="auto">
              <a:xfrm>
                <a:off x="935" y="788"/>
                <a:ext cx="838" cy="394"/>
                <a:chOff x="935" y="788"/>
                <a:chExt cx="838" cy="394"/>
              </a:xfrm>
            </p:grpSpPr>
            <p:sp>
              <p:nvSpPr>
                <p:cNvPr id="63" name="Rectangle 26"/>
                <p:cNvSpPr>
                  <a:spLocks noChangeArrowheads="1"/>
                </p:cNvSpPr>
                <p:nvPr/>
              </p:nvSpPr>
              <p:spPr bwMode="auto">
                <a:xfrm>
                  <a:off x="946" y="788"/>
                  <a:ext cx="816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request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Rectangle 27"/>
                <p:cNvSpPr>
                  <a:spLocks noChangeArrowheads="1"/>
                </p:cNvSpPr>
                <p:nvPr/>
              </p:nvSpPr>
              <p:spPr bwMode="auto">
                <a:xfrm>
                  <a:off x="935" y="788"/>
                  <a:ext cx="838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1" name="Group 28"/>
              <p:cNvGrpSpPr/>
              <p:nvPr/>
            </p:nvGrpSpPr>
            <p:grpSpPr bwMode="auto">
              <a:xfrm>
                <a:off x="0" y="1182"/>
                <a:ext cx="935" cy="394"/>
                <a:chOff x="0" y="1182"/>
                <a:chExt cx="935" cy="394"/>
              </a:xfrm>
            </p:grpSpPr>
            <p:sp>
              <p:nvSpPr>
                <p:cNvPr id="61" name="Rectangle 29"/>
                <p:cNvSpPr>
                  <a:spLocks noChangeArrowheads="1"/>
                </p:cNvSpPr>
                <p:nvPr/>
              </p:nvSpPr>
              <p:spPr bwMode="auto">
                <a:xfrm>
                  <a:off x="11" y="1182"/>
                  <a:ext cx="913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sessionScope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182"/>
                  <a:ext cx="93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" name="Group 31"/>
              <p:cNvGrpSpPr/>
              <p:nvPr/>
            </p:nvGrpSpPr>
            <p:grpSpPr bwMode="auto">
              <a:xfrm>
                <a:off x="935" y="1182"/>
                <a:ext cx="838" cy="394"/>
                <a:chOff x="935" y="1182"/>
                <a:chExt cx="838" cy="394"/>
              </a:xfrm>
            </p:grpSpPr>
            <p:sp>
              <p:nvSpPr>
                <p:cNvPr id="59" name="Rectangle 32"/>
                <p:cNvSpPr>
                  <a:spLocks noChangeArrowheads="1"/>
                </p:cNvSpPr>
                <p:nvPr/>
              </p:nvSpPr>
              <p:spPr bwMode="auto">
                <a:xfrm>
                  <a:off x="946" y="1182"/>
                  <a:ext cx="816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session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Rectangle 33"/>
                <p:cNvSpPr>
                  <a:spLocks noChangeArrowheads="1"/>
                </p:cNvSpPr>
                <p:nvPr/>
              </p:nvSpPr>
              <p:spPr bwMode="auto">
                <a:xfrm>
                  <a:off x="935" y="1182"/>
                  <a:ext cx="838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3" name="Group 34"/>
              <p:cNvGrpSpPr/>
              <p:nvPr/>
            </p:nvGrpSpPr>
            <p:grpSpPr bwMode="auto">
              <a:xfrm>
                <a:off x="0" y="1576"/>
                <a:ext cx="935" cy="394"/>
                <a:chOff x="0" y="1576"/>
                <a:chExt cx="935" cy="394"/>
              </a:xfrm>
            </p:grpSpPr>
            <p:sp>
              <p:nvSpPr>
                <p:cNvPr id="57" name="Rectangle 35"/>
                <p:cNvSpPr>
                  <a:spLocks noChangeArrowheads="1"/>
                </p:cNvSpPr>
                <p:nvPr/>
              </p:nvSpPr>
              <p:spPr bwMode="auto">
                <a:xfrm>
                  <a:off x="11" y="1576"/>
                  <a:ext cx="913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applicationScope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576"/>
                  <a:ext cx="93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" name="Group 37"/>
              <p:cNvGrpSpPr/>
              <p:nvPr/>
            </p:nvGrpSpPr>
            <p:grpSpPr bwMode="auto">
              <a:xfrm>
                <a:off x="935" y="1576"/>
                <a:ext cx="838" cy="394"/>
                <a:chOff x="935" y="1576"/>
                <a:chExt cx="838" cy="394"/>
              </a:xfrm>
            </p:grpSpPr>
            <p:sp>
              <p:nvSpPr>
                <p:cNvPr id="55" name="Rectangle 38"/>
                <p:cNvSpPr>
                  <a:spLocks noChangeArrowheads="1"/>
                </p:cNvSpPr>
                <p:nvPr/>
              </p:nvSpPr>
              <p:spPr bwMode="auto">
                <a:xfrm>
                  <a:off x="946" y="1576"/>
                  <a:ext cx="816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kumimoji="1" lang="en-US" altLang="zh-TW" sz="1800" b="1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application</a:t>
                  </a:r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0" hangingPunct="0"/>
                  <a:endParaRPr kumimoji="1" lang="en-US" altLang="zh-TW" sz="1800" b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Rectangle 39"/>
                <p:cNvSpPr>
                  <a:spLocks noChangeArrowheads="1"/>
                </p:cNvSpPr>
                <p:nvPr/>
              </p:nvSpPr>
              <p:spPr bwMode="auto">
                <a:xfrm>
                  <a:off x="935" y="1576"/>
                  <a:ext cx="838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180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-3" y="-3"/>
              <a:ext cx="1779" cy="197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8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SQL标签</a:t>
            </a:r>
            <a:endParaRPr lang="zh-CN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7788" y="1268413"/>
            <a:ext cx="8913812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</a:rPr>
              <a:t>SQL标签可以直接在JSP页面操作数据库中数据 </a:t>
            </a:r>
            <a:endParaRPr lang="zh-CN" altLang="en-US" smtClean="0">
              <a:solidFill>
                <a:srgbClr val="000000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引入SQL标签的指令代码</a:t>
            </a:r>
            <a:endParaRPr lang="zh-CN" altLang="en-US" smtClean="0">
              <a:solidFill>
                <a:srgbClr val="000000"/>
              </a:solidFill>
            </a:endParaRPr>
          </a:p>
          <a:p>
            <a:endParaRPr lang="zh-CN" altLang="en-US" smtClean="0">
              <a:solidFill>
                <a:srgbClr val="000000"/>
              </a:solidFill>
            </a:endParaRPr>
          </a:p>
          <a:p>
            <a:endParaRPr lang="zh-CN" altLang="en-US" smtClean="0">
              <a:solidFill>
                <a:srgbClr val="000000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SQL标签的组成(常用)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setDataSource标签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update标签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query标签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param标签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3851275" y="3429000"/>
            <a:ext cx="2305050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800080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SQL 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标签库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5003800" y="3932238"/>
            <a:ext cx="0" cy="7207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1909763" y="4652963"/>
            <a:ext cx="6119812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1909763" y="4652963"/>
            <a:ext cx="0" cy="5762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914400" y="5257800"/>
            <a:ext cx="1958975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setDataSource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6083300" y="4652963"/>
            <a:ext cx="0" cy="5762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5478463" y="5229225"/>
            <a:ext cx="1181100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query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068763" y="4652963"/>
            <a:ext cx="0" cy="5762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4" name="AutoShape 12"/>
          <p:cNvSpPr>
            <a:spLocks noChangeArrowheads="1"/>
          </p:cNvSpPr>
          <p:nvPr/>
        </p:nvSpPr>
        <p:spPr bwMode="auto">
          <a:xfrm>
            <a:off x="3492500" y="5229225"/>
            <a:ext cx="1225550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update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8029575" y="4652963"/>
            <a:ext cx="0" cy="5762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6" name="AutoShape 14"/>
          <p:cNvSpPr>
            <a:spLocks noChangeArrowheads="1"/>
          </p:cNvSpPr>
          <p:nvPr/>
        </p:nvSpPr>
        <p:spPr bwMode="auto">
          <a:xfrm>
            <a:off x="7380288" y="5229225"/>
            <a:ext cx="1295400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param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4047" name="AutoShape 15"/>
          <p:cNvSpPr>
            <a:spLocks noChangeArrowheads="1"/>
          </p:cNvSpPr>
          <p:nvPr/>
        </p:nvSpPr>
        <p:spPr bwMode="auto">
          <a:xfrm>
            <a:off x="609600" y="2362200"/>
            <a:ext cx="829151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3F709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&lt;%@  taglib  prefix=“sql”   uri=“http://java.sun.com/jsp/jstl/sql” %&gt;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 autoUpdateAnimBg="0"/>
      <p:bldP spid="44037" grpId="0" animBg="1"/>
      <p:bldP spid="44038" grpId="0" animBg="1"/>
      <p:bldP spid="44039" grpId="0" animBg="1"/>
      <p:bldP spid="44040" grpId="0" animBg="1" autoUpdateAnimBg="0"/>
      <p:bldP spid="44041" grpId="0" animBg="1"/>
      <p:bldP spid="44042" grpId="0" animBg="1" autoUpdateAnimBg="0"/>
      <p:bldP spid="44043" grpId="0" animBg="1"/>
      <p:bldP spid="44044" grpId="0" animBg="1" autoUpdateAnimBg="0"/>
      <p:bldP spid="44045" grpId="0" animBg="1"/>
      <p:bldP spid="44046" grpId="0" animBg="1" autoUpdateAnimBg="0"/>
      <p:bldP spid="4404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69225" cy="792163"/>
          </a:xfrm>
        </p:spPr>
        <p:txBody>
          <a:bodyPr/>
          <a:lstStyle/>
          <a:p>
            <a:r>
              <a:rPr lang="zh-CN" altLang="en-US"/>
              <a:t>SQL标签分类</a:t>
            </a:r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69225" cy="962025"/>
          </a:xfrm>
        </p:spPr>
        <p:txBody>
          <a:bodyPr/>
          <a:lstStyle/>
          <a:p>
            <a:r>
              <a:rPr lang="zh-CN" altLang="en-US"/>
              <a:t>设置数据源标签——setDataSource标签</a:t>
            </a:r>
            <a:endParaRPr lang="zh-CN" altLang="en-US"/>
          </a:p>
          <a:p>
            <a:pPr lvl="1"/>
            <a:r>
              <a:rPr lang="zh-CN" altLang="en-US"/>
              <a:t>定义数据源</a:t>
            </a:r>
            <a:endParaRPr lang="zh-CN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85800" y="2743200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304800" y="2743200"/>
            <a:ext cx="8558213" cy="2232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3F709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JDBC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方式建立数据库连接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&lt;sql:setDataSource  </a:t>
            </a:r>
            <a:r>
              <a:rPr lang="en-US" altLang="zh-CN" sz="1800" b="1" smtClean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driver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"driverClass"  </a:t>
            </a:r>
            <a:r>
              <a:rPr lang="en-US" altLang="zh-CN" sz="1800" b="1" smtClean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url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"databaseURL"   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</a:t>
            </a:r>
            <a:r>
              <a:rPr lang="en-US" altLang="zh-CN" sz="1800" b="1" smtClean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user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"username" </a:t>
            </a:r>
            <a:r>
              <a:rPr lang="en-US" altLang="zh-CN" sz="1800" b="1" smtClean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password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"userpassword"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1800" b="1" smtClean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" </a:t>
            </a:r>
            <a:r>
              <a:rPr lang="en-US" altLang="zh-CN" sz="1800" b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datasource</a:t>
            </a: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[</a:t>
            </a:r>
            <a:r>
              <a:rPr lang="en-US" altLang="zh-CN" sz="1800" b="1" smtClean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scope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"</a:t>
            </a: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page|request|session|application "]/&gt;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836613" y="5210175"/>
            <a:ext cx="77692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52" tIns="45227" rIns="90452" bIns="45227"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</a:rPr>
              <a:t>SQL指令标签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JSTL提供了</a:t>
            </a:r>
            <a:r>
              <a:rPr lang="zh-CN" altLang="en-US" b="1" smtClean="0">
                <a:solidFill>
                  <a:srgbClr val="000000"/>
                </a:solidFill>
              </a:rPr>
              <a:t>&lt;sql:query&gt;、 &lt;sql:update&gt;、 &lt;sql:param&gt;、</a:t>
            </a:r>
            <a:r>
              <a:rPr lang="zh-CN" altLang="en-US" smtClean="0">
                <a:solidFill>
                  <a:srgbClr val="000000"/>
                </a:solidFill>
              </a:rPr>
              <a:t> &lt;sql:dateParam&gt;、 &lt;sql:transaction&gt;标签</a:t>
            </a:r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update标签的使用</a:t>
            </a:r>
            <a:endParaRPr lang="zh-CN" altLang="en-US"/>
          </a:p>
        </p:txBody>
      </p:sp>
      <p:sp>
        <p:nvSpPr>
          <p:cNvPr id="46083" name="AutoShape 3"/>
          <p:cNvSpPr>
            <a:spLocks noChangeArrowheads="1"/>
          </p:cNvSpPr>
          <p:nvPr/>
        </p:nvSpPr>
        <p:spPr bwMode="auto">
          <a:xfrm>
            <a:off x="401638" y="2347913"/>
            <a:ext cx="8513762" cy="1927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3F709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&lt;sql:update  [dataSource= "datasource"]   [var="varName" ]  		        [scope="page|request|session|application" ]&gt;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800" b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1800" b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zh-CN" altLang="en-US" sz="1800" b="1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&lt;/sql:update&gt;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85800" y="1143000"/>
            <a:ext cx="82296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</a:rPr>
              <a:t>&lt;sql:update&gt;标签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对数据库的create、insert、update、delete操作 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401638" y="4648200"/>
            <a:ext cx="8513762" cy="1927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3F709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&lt;sql:update   sql=“</a:t>
            </a:r>
            <a:r>
              <a:rPr lang="en-US" altLang="zh-CN" sz="1800" b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1800" b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 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    [dataSource= "datasource"]   [var="varName" ]  		        [scope="page|request|session|application" ]&gt;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&lt;/sql:update&gt;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SQL标签的update示例</a:t>
            </a:r>
            <a:endParaRPr lang="zh-CN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84213" y="1268413"/>
            <a:ext cx="82296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</a:rPr>
              <a:t> 使用update标签修改数据库中数据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357563"/>
            <a:ext cx="46577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560763" y="2557463"/>
            <a:ext cx="2298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BookOrder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表中数据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693738" y="2514600"/>
            <a:ext cx="8450262" cy="3540125"/>
          </a:xfrm>
          <a:prstGeom prst="roundRect">
            <a:avLst>
              <a:gd name="adj" fmla="val 7116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3F709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&lt;%@taglib uri="http://java.sun.com/jsp/jstl/core" prefix="c"%&gt;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&lt;%@taglib uri="http://java.sun.com/jsp/jstl/sql" prefix="sql"%&gt;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…//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设置数据源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&lt;sql:update var="order" dataSource="${conn}"&gt;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insert into BookOrder(username,zipcode,phone,creditcard,total)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values('accp', '1000020', '8888866666', '12345678901', 50.00)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&lt;/sql:update&gt;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684213" y="3933825"/>
            <a:ext cx="7848600" cy="1806575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4787900" y="5183188"/>
            <a:ext cx="37020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SQL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标签在数据表中添加数据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711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29000"/>
            <a:ext cx="46577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 autoUpdateAnimBg="0"/>
      <p:bldP spid="47110" grpId="1" animBg="1" autoUpdateAnimBg="0"/>
      <p:bldP spid="47111" grpId="0" animBg="1"/>
      <p:bldP spid="47111" grpId="1" animBg="1"/>
      <p:bldP spid="47112" grpId="0" animBg="1" autoUpdateAnimBg="0"/>
      <p:bldP spid="47112" grpId="1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param标签的使用</a:t>
            </a:r>
            <a:endParaRPr lang="zh-CN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4213" y="1268413"/>
            <a:ext cx="82296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</a:rPr>
              <a:t>param标签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动态为SQL语句设置?参数值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571500" y="2236788"/>
            <a:ext cx="8502650" cy="3551237"/>
          </a:xfrm>
          <a:prstGeom prst="roundRect">
            <a:avLst>
              <a:gd name="adj" fmla="val 7588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3F709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&lt;sql:update  dataSource= "datasource"   var="varName"   scope="page" 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update users set name=? where id=?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&lt;sql:param   value= “tt" /&gt;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&lt;sql:param   value= "1" /&gt;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&lt;/sql:update&gt;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042988" y="4005263"/>
            <a:ext cx="3384550" cy="64770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4500563" y="3814763"/>
            <a:ext cx="24780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param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标签设置参数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4514850" y="4462463"/>
            <a:ext cx="44354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param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标签在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update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或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query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标签内使用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nimBg="1"/>
      <p:bldP spid="48134" grpId="0" animBg="1" autoUpdateAnimBg="0"/>
      <p:bldP spid="48135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update标签与param标签</a:t>
            </a:r>
            <a:endParaRPr lang="zh-CN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684213" y="1268413"/>
            <a:ext cx="82296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</a:rPr>
              <a:t> 带参数的update标签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527050" y="1744663"/>
            <a:ext cx="8362950" cy="4357687"/>
          </a:xfrm>
          <a:prstGeom prst="roundRect">
            <a:avLst>
              <a:gd name="adj" fmla="val 5463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3F709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&lt;%@taglib uri="http://java.sun.com/jsp/jstl/core" prefix="c"%&gt;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&lt;%@taglib uri="http://java.sun.com/jsp/jstl/sql" prefix="sql"%&gt;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&lt;sql:setDataSource driver=“com.microsoft.sqlserver.jdbc.SQLServerDriver”           url=“jdbc:sqlserver://localhost:1433;DatabaseName=jwf"  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user="sa" password=“123456" var="conn"/&gt;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&lt;sql:update var=“user" dataSource="${conn}"&gt;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insert into users(name,password,age,email)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values(?,?,?,?)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&lt;sql:param value='${param["username"]}'/&gt;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&lt;sql:param value='${param[“password"]}'/&gt;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&lt;sql:param value='${param[“age"]}'/&gt;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&lt;sql:param value='${param[“email"]}'/&gt;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&lt;/sql:update&gt;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792538" y="6375400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register.jsp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611188" y="2693988"/>
            <a:ext cx="7848600" cy="107950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6991350" y="2719388"/>
            <a:ext cx="15430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设置数据源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611188" y="3773488"/>
            <a:ext cx="7848600" cy="2246312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61" name="AutoShape 9"/>
          <p:cNvSpPr>
            <a:spLocks noChangeArrowheads="1"/>
          </p:cNvSpPr>
          <p:nvPr/>
        </p:nvSpPr>
        <p:spPr bwMode="auto">
          <a:xfrm>
            <a:off x="5995988" y="4448175"/>
            <a:ext cx="28384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update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标签设置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SQL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838200" y="4648200"/>
            <a:ext cx="4968875" cy="106680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5981700" y="5326063"/>
            <a:ext cx="28384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param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标签设置参数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49159" grpId="0" animBg="1" autoUpdateAnimBg="0"/>
      <p:bldP spid="49160" grpId="0" animBg="1"/>
      <p:bldP spid="49161" grpId="0" animBg="1" autoUpdateAnimBg="0"/>
      <p:bldP spid="49162" grpId="0" animBg="1"/>
      <p:bldP spid="49163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query标签的使用</a:t>
            </a:r>
            <a:endParaRPr lang="zh-CN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84213" y="1268413"/>
            <a:ext cx="822960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</a:rPr>
              <a:t>query标签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>
              <a:buClr>
                <a:srgbClr val="9999CC"/>
              </a:buClr>
            </a:pPr>
            <a:r>
              <a:rPr lang="zh-CN" altLang="en-US" smtClean="0">
                <a:solidFill>
                  <a:srgbClr val="000000"/>
                </a:solidFill>
              </a:rPr>
              <a:t>对数据库的select操作 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457200" y="2895600"/>
            <a:ext cx="8459788" cy="3875088"/>
          </a:xfrm>
          <a:prstGeom prst="roundRect">
            <a:avLst>
              <a:gd name="adj" fmla="val 9222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3F709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&lt;sql:query var="varName"</a:t>
            </a: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[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dataSource= "datasource“] 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[scope="page|request|session|application“]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[maxRow=“maxrow”][ startRow=“startrow”] 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select * from users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&lt;/sql:query&gt;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828800" y="3505200"/>
            <a:ext cx="1728788" cy="38100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3276600" y="5105400"/>
            <a:ext cx="13255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Sql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4356100" y="2997200"/>
            <a:ext cx="15414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指定数据源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763713" y="2997200"/>
            <a:ext cx="197326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指定结果集名称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6858000" y="4038600"/>
            <a:ext cx="13255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指定范围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3657600" y="3505200"/>
            <a:ext cx="3124200" cy="38100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1676400" y="4038600"/>
            <a:ext cx="5029200" cy="45720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762000" y="5129213"/>
            <a:ext cx="2389188" cy="433387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9" name="AutoShape 13"/>
          <p:cNvSpPr>
            <a:spLocks noChangeArrowheads="1"/>
          </p:cNvSpPr>
          <p:nvPr/>
        </p:nvSpPr>
        <p:spPr bwMode="auto">
          <a:xfrm>
            <a:off x="457200" y="2895600"/>
            <a:ext cx="8459788" cy="3875088"/>
          </a:xfrm>
          <a:prstGeom prst="roundRect">
            <a:avLst>
              <a:gd name="adj" fmla="val 9222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3F709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&lt;sql:query</a:t>
            </a:r>
            <a:r>
              <a:rPr lang="en-US" altLang="zh-CN" sz="1800" b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sql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=“select * from users”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var="varName"</a:t>
            </a: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[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dataSource= "datasource“] 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[scope="page|request|session|application“]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[maxRow=“maxrow”][ startRow=“startrow”] </a:t>
            </a:r>
            <a:r>
              <a:rPr lang="en-US" altLang="zh-CN" sz="1800" b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828800" y="3505200"/>
            <a:ext cx="2819400" cy="41910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50182" grpId="0" animBg="1" autoUpdateAnimBg="0"/>
      <p:bldP spid="50183" grpId="0" animBg="1" autoUpdateAnimBg="0"/>
      <p:bldP spid="50184" grpId="0" animBg="1" autoUpdateAnimBg="0"/>
      <p:bldP spid="50185" grpId="0" animBg="1" autoUpdateAnimBg="0"/>
      <p:bldP spid="50186" grpId="0" animBg="1"/>
      <p:bldP spid="50187" grpId="0" animBg="1"/>
      <p:bldP spid="50188" grpId="0" animBg="1"/>
      <p:bldP spid="50189" grpId="0" animBg="1" autoUpdateAnimBg="0"/>
      <p:bldP spid="5019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SQL标签的query示例</a:t>
            </a:r>
            <a:endParaRPr lang="zh-CN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84213" y="1268413"/>
            <a:ext cx="82296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</a:rPr>
              <a:t> 使用query标签查询数据库中数据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304800" y="2514600"/>
            <a:ext cx="8477250" cy="3225800"/>
          </a:xfrm>
          <a:prstGeom prst="roundRect">
            <a:avLst>
              <a:gd name="adj" fmla="val 5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3F709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&lt;%@taglib uri="http://java.sun.com/jsp/jstl/core" prefix="c"%&gt;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&lt;%@taglib uri="http://java.sun.com/jsp/jstl/sql" prefix="sql"%&gt;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…//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设置数据源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&lt;sql:query var="rs" dataSource="${conn}"&gt;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select name,password,age,email from users order by age desc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&lt;/sql:query&gt;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81000" y="3962400"/>
            <a:ext cx="8280400" cy="149225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5621338" y="4941888"/>
            <a:ext cx="24796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query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标签得到结果集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57200" y="2590800"/>
            <a:ext cx="7056438" cy="64770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5621338" y="3213100"/>
            <a:ext cx="190341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导入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JSTL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09" name="AutoShape 9"/>
          <p:cNvSpPr>
            <a:spLocks noChangeArrowheads="1"/>
          </p:cNvSpPr>
          <p:nvPr/>
        </p:nvSpPr>
        <p:spPr bwMode="auto">
          <a:xfrm>
            <a:off x="2286000" y="1905000"/>
            <a:ext cx="34861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SQL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标签如何查询数据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 autoUpdateAnimBg="0"/>
      <p:bldP spid="51205" grpId="0" animBg="1"/>
      <p:bldP spid="51206" grpId="0" animBg="1" autoUpdateAnimBg="0"/>
      <p:bldP spid="51207" grpId="0" animBg="1"/>
      <p:bldP spid="51208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query标签示例</a:t>
            </a:r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684213" y="1268413"/>
            <a:ext cx="822960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</a:rPr>
              <a:t> 使用query标签查询数据，并在页面上显示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539750" y="1882775"/>
            <a:ext cx="8443913" cy="4641850"/>
          </a:xfrm>
          <a:prstGeom prst="roundRect">
            <a:avLst>
              <a:gd name="adj" fmla="val 5463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3F709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&lt;%@taglib uri="http://java.sun.com/jsp/jstl/core" prefix="c"%&gt;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&lt;%@taglib uri="http://java.sun.com/jsp/jstl/sql" prefix="sql"%&gt;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&lt;sql:setDataSource driver="com.microsoft.sqlserver.jdbc.SQLServerDriver"         url="jdbc:sqlserver://localhost:1433;DatabaseName=jwf"  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user="sa" password=“123456" var="conn"/&gt;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&lt;sql:query var="rs" dataSource="${conn}"&gt;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name,password,age,email from users order by age desc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&lt;/sql:query&gt;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&lt;c:forEach var="row" items="${rs.rows}"&gt;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姓名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:${row.name} 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密码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:${row.password}  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年龄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:${row.age}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 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Email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:${row. email}&lt;br /&gt;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&lt;/c:forEach&gt;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33400" y="2819400"/>
            <a:ext cx="7848600" cy="107950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7423150" y="3670300"/>
            <a:ext cx="139700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设置数据源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611188" y="4148138"/>
            <a:ext cx="7848600" cy="936625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6227763" y="4765675"/>
            <a:ext cx="255111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query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标签得到结果集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611188" y="5229225"/>
            <a:ext cx="5473700" cy="1152525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4" name="AutoShape 10"/>
          <p:cNvSpPr>
            <a:spLocks noChangeArrowheads="1"/>
          </p:cNvSpPr>
          <p:nvPr/>
        </p:nvSpPr>
        <p:spPr bwMode="auto">
          <a:xfrm>
            <a:off x="6516688" y="5556250"/>
            <a:ext cx="2292350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forEach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标签循环输出结果集内容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611188" y="1917700"/>
            <a:ext cx="6985000" cy="64770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6" name="AutoShape 12"/>
          <p:cNvSpPr>
            <a:spLocks noChangeArrowheads="1"/>
          </p:cNvSpPr>
          <p:nvPr/>
        </p:nvSpPr>
        <p:spPr bwMode="auto">
          <a:xfrm>
            <a:off x="6934200" y="2514600"/>
            <a:ext cx="186531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导入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JSTL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标签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ldLvl="0" animBg="1" autoUpdateAnimBg="0"/>
      <p:bldP spid="52229" grpId="0" animBg="1" autoUpdateAnimBg="0"/>
      <p:bldP spid="52229" grpId="1" animBg="1" autoUpdateAnimBg="0"/>
      <p:bldP spid="52230" grpId="0" animBg="1" autoUpdateAnimBg="0"/>
      <p:bldP spid="52230" grpId="1" animBg="1" autoUpdateAnimBg="0"/>
      <p:bldP spid="52231" grpId="0" animBg="1"/>
      <p:bldP spid="52231" grpId="1" animBg="1"/>
      <p:bldP spid="52232" grpId="0" animBg="1" autoUpdateAnimBg="0"/>
      <p:bldP spid="52232" grpId="1" animBg="1" autoUpdateAnimBg="0"/>
      <p:bldP spid="52233" grpId="0" animBg="1"/>
      <p:bldP spid="52233" grpId="1" animBg="1"/>
      <p:bldP spid="52234" grpId="0" animBg="1" autoUpdateAnimBg="0"/>
      <p:bldP spid="52234" grpId="1" animBg="1" autoUpdateAnimBg="0"/>
      <p:bldP spid="52235" grpId="0" animBg="1"/>
      <p:bldP spid="52235" grpId="1" animBg="1"/>
      <p:bldP spid="52236" grpId="0" animBg="1" autoUpdateAnimBg="0"/>
      <p:bldP spid="52236" grpId="1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结果集属性</a:t>
            </a:r>
            <a:endParaRPr lang="zh-CN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8154987" cy="4392613"/>
          </a:xfrm>
        </p:spPr>
        <p:txBody>
          <a:bodyPr/>
          <a:lstStyle/>
          <a:p>
            <a:r>
              <a:rPr lang="zh-CN" altLang="en-US"/>
              <a:t>rowCount属性：统计结果集中有效记录总数（int）</a:t>
            </a:r>
            <a:endParaRPr lang="zh-CN" altLang="en-US"/>
          </a:p>
          <a:p>
            <a:r>
              <a:rPr lang="zh-CN" altLang="en-US"/>
              <a:t>Rows：以字段为索引的查询结果（Map）</a:t>
            </a:r>
            <a:endParaRPr lang="zh-CN" altLang="en-US"/>
          </a:p>
          <a:p>
            <a:r>
              <a:rPr lang="zh-CN" altLang="en-US"/>
              <a:t>rowsByIndex：以数字为索引的查询结果（Object []）</a:t>
            </a:r>
            <a:endParaRPr lang="zh-CN" altLang="en-US"/>
          </a:p>
          <a:p>
            <a:r>
              <a:rPr lang="zh-CN" altLang="en-US"/>
              <a:t>columnNames：得到数据库表中字段名（String []）</a:t>
            </a:r>
            <a:endParaRPr lang="zh-CN" altLang="en-US"/>
          </a:p>
          <a:p>
            <a:r>
              <a:rPr lang="zh-CN" altLang="en-US"/>
              <a:t>limitedByMaxRows：用于判断是否设置了maxRows属性来 限制查询记录的数量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获取数据</a:t>
            </a:r>
            <a:endParaRPr lang="en-US" altLang="zh-CN" dirty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457200" y="1910680"/>
            <a:ext cx="8229600" cy="41106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b="1" dirty="0"/>
              <a:t>对象的作用域</a:t>
            </a:r>
            <a:endParaRPr lang="en-US" altLang="zh-CN" b="1" dirty="0" smtClean="0"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400" b="1" dirty="0"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PMingLiU" panose="02020500000000000000" pitchFamily="18" charset="-120"/>
              </a:rPr>
              <a:t>    </a:t>
            </a:r>
            <a:r>
              <a:rPr lang="en-US" altLang="zh-CN" sz="2400" b="1" dirty="0" smtClean="0">
                <a:latin typeface="Arial" panose="020B0604020202020204" pitchFamily="34" charset="0"/>
                <a:ea typeface="PMingLiU" panose="02020500000000000000" pitchFamily="18" charset="-120"/>
                <a:sym typeface="Wingdings 2" panose="05020102010507070707" pitchFamily="18" charset="2"/>
              </a:rPr>
              <a:t></a:t>
            </a:r>
            <a:r>
              <a:rPr lang="zh-CN" altLang="en-US" sz="2400" b="1" dirty="0" smtClean="0">
                <a:latin typeface="Arial" panose="020B0604020202020204" pitchFamily="34" charset="0"/>
                <a:ea typeface="PMingLiU" panose="02020500000000000000" pitchFamily="18" charset="-120"/>
              </a:rPr>
              <a:t>获取</a:t>
            </a:r>
            <a:r>
              <a:rPr lang="en-US" altLang="zh-CN" sz="2400" b="1" dirty="0" smtClean="0">
                <a:latin typeface="Arial" panose="020B0604020202020204" pitchFamily="34" charset="0"/>
                <a:ea typeface="PMingLiU" panose="02020500000000000000" pitchFamily="18" charset="-120"/>
              </a:rPr>
              <a:t>application</a:t>
            </a:r>
            <a:r>
              <a:rPr lang="zh-CN" altLang="en-US" sz="2400" b="1" dirty="0" smtClean="0">
                <a:latin typeface="Arial" panose="020B0604020202020204" pitchFamily="34" charset="0"/>
                <a:ea typeface="PMingLiU" panose="02020500000000000000" pitchFamily="18" charset="-120"/>
              </a:rPr>
              <a:t>和</a:t>
            </a:r>
            <a:r>
              <a:rPr lang="en-US" altLang="zh-CN" sz="2400" b="1" dirty="0" smtClean="0">
                <a:latin typeface="Arial" panose="020B0604020202020204" pitchFamily="34" charset="0"/>
                <a:ea typeface="PMingLiU" panose="02020500000000000000" pitchFamily="18" charset="-120"/>
              </a:rPr>
              <a:t>session</a:t>
            </a:r>
            <a:r>
              <a:rPr lang="zh-CN" altLang="en-US" sz="2400" b="1" dirty="0" smtClean="0">
                <a:latin typeface="Arial" panose="020B0604020202020204" pitchFamily="34" charset="0"/>
                <a:ea typeface="PMingLiU" panose="02020500000000000000" pitchFamily="18" charset="-120"/>
              </a:rPr>
              <a:t>范围的属性值</a:t>
            </a:r>
            <a:endParaRPr lang="en-US" altLang="zh-CN" sz="2400" b="1" dirty="0" smtClean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400050" lvl="1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${</a:t>
            </a: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applicationScope.applicationMsg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}</a:t>
            </a:r>
            <a:endParaRPr lang="en-US" altLang="zh-CN" sz="2400" b="1" dirty="0" smtClean="0">
              <a:solidFill>
                <a:schemeClr val="bg2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400050" lvl="1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$</a:t>
            </a:r>
            <a:r>
              <a:rPr lang="en-US" altLang="zh-TW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{</a:t>
            </a:r>
            <a:r>
              <a:rPr lang="en-US" altLang="zh-TW" sz="2400" b="1" dirty="0" err="1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sessionScope.sessionMsg</a:t>
            </a:r>
            <a:r>
              <a:rPr lang="en-US" altLang="zh-TW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}</a:t>
            </a:r>
            <a:endParaRPr lang="en-US" altLang="zh-TW" sz="2400" b="1" dirty="0" smtClean="0">
              <a:solidFill>
                <a:schemeClr val="bg2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400050" lvl="1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zh-CN" altLang="en-US" sz="2400" b="1" dirty="0" smtClean="0">
                <a:latin typeface="Arial" panose="020B0604020202020204" pitchFamily="34" charset="0"/>
                <a:ea typeface="PMingLiU" panose="02020500000000000000" pitchFamily="18" charset="-120"/>
              </a:rPr>
              <a:t>（例</a:t>
            </a:r>
            <a:r>
              <a:rPr lang="en-US" altLang="zh-CN" sz="2400" b="1" dirty="0" err="1" smtClean="0">
                <a:latin typeface="Arial" panose="020B0604020202020204" pitchFamily="34" charset="0"/>
                <a:ea typeface="PMingLiU" panose="02020500000000000000" pitchFamily="18" charset="-120"/>
                <a:sym typeface="Wingdings" panose="05000000000000000000" pitchFamily="2" charset="2"/>
              </a:rPr>
              <a:t>scopeExample.jsp</a:t>
            </a:r>
            <a:r>
              <a:rPr lang="zh-CN" altLang="en-US" sz="2400" b="1" dirty="0" smtClean="0">
                <a:latin typeface="Arial" panose="020B0604020202020204" pitchFamily="34" charset="0"/>
                <a:ea typeface="PMingLiU" panose="02020500000000000000" pitchFamily="18" charset="-120"/>
                <a:sym typeface="Wingdings" panose="05000000000000000000" pitchFamily="2" charset="2"/>
              </a:rPr>
              <a:t>）</a:t>
            </a:r>
            <a:endParaRPr lang="en-US" altLang="zh-TW" sz="2400" b="1" dirty="0" smtClean="0">
              <a:solidFill>
                <a:schemeClr val="bg2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400050" lvl="1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zh-CN" altLang="en-US" sz="2400" b="1" dirty="0">
                <a:latin typeface="Arial" panose="020B0604020202020204" pitchFamily="34" charset="0"/>
                <a:ea typeface="PMingLiU" panose="02020500000000000000" pitchFamily="18" charset="-120"/>
                <a:sym typeface="Wingdings 2" panose="05020102010507070707" pitchFamily="18" charset="2"/>
              </a:rPr>
              <a:t></a:t>
            </a:r>
            <a:r>
              <a:rPr lang="en-US" altLang="zh-CN" sz="2400" b="1" dirty="0" smtClean="0">
                <a:latin typeface="Arial" panose="020B0604020202020204" pitchFamily="34" charset="0"/>
              </a:rPr>
              <a:t>4</a:t>
            </a:r>
            <a:r>
              <a:rPr lang="zh-CN" altLang="en-US" sz="2400" b="1" dirty="0">
                <a:latin typeface="Arial" panose="020B0604020202020204" pitchFamily="34" charset="0"/>
              </a:rPr>
              <a:t>个与</a:t>
            </a:r>
            <a:r>
              <a:rPr lang="zh-CN" altLang="en-US" sz="2400" b="1" dirty="0" smtClean="0">
                <a:latin typeface="Arial" panose="020B0604020202020204" pitchFamily="34" charset="0"/>
              </a:rPr>
              <a:t>范围的</a:t>
            </a:r>
            <a:r>
              <a:rPr lang="zh-CN" altLang="en-US" sz="2400" b="1" dirty="0">
                <a:latin typeface="Arial" panose="020B0604020202020204" pitchFamily="34" charset="0"/>
              </a:rPr>
              <a:t>隐含</a:t>
            </a:r>
            <a:r>
              <a:rPr lang="zh-CN" altLang="en-US" sz="2400" b="1" dirty="0" smtClean="0">
                <a:latin typeface="Arial" panose="020B0604020202020204" pitchFamily="34" charset="0"/>
              </a:rPr>
              <a:t>对象可省略，此时按照特定顺序查找</a:t>
            </a:r>
            <a:endParaRPr lang="en-US" altLang="zh-TW" sz="2400" b="1" dirty="0" smtClean="0">
              <a:solidFill>
                <a:schemeClr val="bg2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400050" lvl="1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$</a:t>
            </a:r>
            <a:r>
              <a:rPr lang="en-US" altLang="zh-TW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{</a:t>
            </a:r>
            <a:r>
              <a:rPr lang="en-US" altLang="zh-TW" sz="2400" b="1" dirty="0" err="1" smtClean="0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sessionMsg</a:t>
            </a:r>
            <a:r>
              <a:rPr lang="en-US" altLang="zh-TW" sz="2400" b="1" dirty="0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}</a:t>
            </a:r>
            <a:endParaRPr lang="en-US" altLang="zh-TW" sz="2400" b="1" dirty="0">
              <a:solidFill>
                <a:schemeClr val="bg2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400050" lvl="1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（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scopeEx2.jsp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）</a:t>
            </a:r>
            <a:endParaRPr lang="en-US" altLang="zh-TW" sz="2400" b="1" dirty="0" smtClean="0">
              <a:solidFill>
                <a:schemeClr val="bg2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400050" lvl="1" indent="0">
              <a:lnSpc>
                <a:spcPct val="90000"/>
              </a:lnSpc>
              <a:spcAft>
                <a:spcPct val="20000"/>
              </a:spcAft>
              <a:buNone/>
            </a:pPr>
            <a:endParaRPr lang="zh-TW" altLang="en-US" sz="2400" b="1" dirty="0">
              <a:solidFill>
                <a:schemeClr val="bg2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</a:pPr>
            <a:endParaRPr lang="zh-CN" altLang="zh-CN" sz="2400" dirty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利用表格输出query标签的查询结果示例</a:t>
            </a:r>
            <a:endParaRPr lang="zh-CN" altLang="en-US" sz="3200"/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auto">
          <a:xfrm>
            <a:off x="-53975" y="1135063"/>
            <a:ext cx="9055100" cy="5618162"/>
          </a:xfrm>
          <a:prstGeom prst="roundRect">
            <a:avLst>
              <a:gd name="adj" fmla="val 9222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3F709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&lt;sql:query</a:t>
            </a:r>
            <a:r>
              <a:rPr lang="en-US" altLang="zh-CN" sz="1800" b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sql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=“select * from users” </a:t>
            </a:r>
            <a:r>
              <a:rPr lang="en-US" altLang="zh-CN" sz="1800" b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var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=“result"</a:t>
            </a: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1800" b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&lt;table border=“1” align=“center”&gt;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&lt;tr&gt;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&lt;c:forEach var=“columnName” items=“${result.columnNames}”&gt;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&lt;td&gt;</a:t>
            </a:r>
            <a:r>
              <a:rPr lang="en-US" altLang="zh-CN" sz="1800" b="1" smtClean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&lt;c:out value=“${columnName}”/&gt;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&lt;/td&gt;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&lt;/c:forEach&gt;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&lt;/tr&gt;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&lt;c:forEach var=“row</a:t>
            </a: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 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items=“${result.rowsByIndex}”&gt;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&lt;tr&gt;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&lt;c:forEach var=“column” items=“${row}”&gt;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&lt;td&gt;</a:t>
            </a:r>
            <a:r>
              <a:rPr lang="en-US" altLang="zh-CN" sz="1800" b="1" smtClean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&lt;c:out value=“${column}”/&gt;</a:t>
            </a: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&lt;/td&gt;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&lt;/c:forEach&gt;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&lt;/tr&gt;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&lt;/c:forEach&gt;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&lt;/table&gt;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1800" b="1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90600" y="2438400"/>
            <a:ext cx="7239000" cy="137160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4419600" y="3352800"/>
            <a:ext cx="37814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遍历查询结果，输出字段名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990600" y="3810000"/>
            <a:ext cx="7239000" cy="198120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4357688" y="5029200"/>
            <a:ext cx="3810000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遍历查询结果的行，输出各行属性值作为单元格内容</a:t>
            </a:r>
            <a:endParaRPr lang="zh-CN" altLang="en-US" sz="1800" b="1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 autoUpdateAnimBg="0"/>
      <p:bldP spid="54276" grpId="0" animBg="1" autoUpdateAnimBg="0"/>
      <p:bldP spid="54277" grpId="0" animBg="1" autoUpdateAnimBg="0"/>
      <p:bldP spid="54278" grpId="0" animBg="1" autoUpdateAnimBg="0"/>
      <p:bldP spid="54279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84213" y="1871666"/>
            <a:ext cx="81343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zh-CN" sz="24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EL</a:t>
            </a:r>
            <a:r>
              <a:rPr lang="zh-CN" altLang="en-US" sz="24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的基本语法是什么？</a:t>
            </a:r>
            <a:endParaRPr lang="zh-CN" altLang="en-US" sz="2400" b="1" dirty="0" smtClean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zh-CN" sz="24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JSTL</a:t>
            </a:r>
            <a:r>
              <a:rPr lang="zh-CN" altLang="en-US" sz="24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中常用的标签有哪些？</a:t>
            </a:r>
            <a:endParaRPr lang="zh-CN" altLang="en-US" sz="2400" b="1" dirty="0" smtClean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为什么要使用</a:t>
            </a:r>
            <a:r>
              <a:rPr lang="en-US" altLang="zh-CN" sz="24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EL</a:t>
            </a:r>
            <a:r>
              <a:rPr lang="zh-CN" altLang="en-US" sz="24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4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JSTL</a:t>
            </a:r>
            <a:r>
              <a:rPr lang="zh-CN" altLang="en-US" sz="24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？</a:t>
            </a:r>
            <a:endParaRPr lang="zh-CN" altLang="en-US" sz="2400" b="1" dirty="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670"/>
              </a:spcAft>
              <a:buNone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获取</a:t>
            </a:r>
            <a:r>
              <a:rPr lang="zh-CN" altLang="en-US" b="1" dirty="0"/>
              <a:t>数据 </a:t>
            </a:r>
            <a:endParaRPr lang="zh-CN" altLang="en-US" b="1" dirty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457200" y="191068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zh-CN" sz="2400" dirty="0" smtClean="0"/>
              <a:t>EL</a:t>
            </a:r>
            <a:r>
              <a:rPr lang="zh-CN" altLang="zh-CN" sz="2400" dirty="0"/>
              <a:t>表达式也可以很轻松获取JavaBean的</a:t>
            </a:r>
            <a:r>
              <a:rPr lang="zh-CN" altLang="zh-CN" sz="2400" dirty="0" smtClean="0"/>
              <a:t>属性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400" dirty="0"/>
              <a:t>	</a:t>
            </a:r>
            <a:r>
              <a:rPr lang="zh-CN" altLang="zh-CN" sz="2400" dirty="0"/>
              <a:t> ${</a:t>
            </a:r>
            <a:r>
              <a:rPr lang="en-US" altLang="zh-CN" sz="2400" dirty="0"/>
              <a:t>bean</a:t>
            </a:r>
            <a:r>
              <a:rPr lang="zh-CN" altLang="zh-CN" sz="2400" dirty="0"/>
              <a:t>.</a:t>
            </a:r>
            <a:r>
              <a:rPr lang="en-US" altLang="zh-CN" sz="2400" dirty="0"/>
              <a:t>property</a:t>
            </a:r>
            <a:r>
              <a:rPr lang="zh-CN" altLang="zh-CN" sz="2400" dirty="0"/>
              <a:t>}</a:t>
            </a: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zh-CN" sz="2400" dirty="0" smtClean="0"/>
              <a:t>获取</a:t>
            </a:r>
            <a:r>
              <a:rPr lang="zh-CN" altLang="zh-CN" sz="2400" dirty="0"/>
              <a:t>数组、Collection、</a:t>
            </a:r>
            <a:r>
              <a:rPr lang="zh-CN" altLang="zh-CN" sz="2400" dirty="0" smtClean="0"/>
              <a:t>Map</a:t>
            </a:r>
            <a:r>
              <a:rPr lang="zh-CN" altLang="en-US" sz="2400" dirty="0"/>
              <a:t>等</a:t>
            </a:r>
            <a:r>
              <a:rPr lang="zh-CN" altLang="zh-CN" sz="2400" dirty="0" smtClean="0"/>
              <a:t>类型</a:t>
            </a:r>
            <a:r>
              <a:rPr lang="zh-CN" altLang="en-US" sz="2400" dirty="0" smtClean="0"/>
              <a:t>的</a:t>
            </a:r>
            <a:r>
              <a:rPr lang="zh-CN" altLang="zh-CN" sz="2400" dirty="0" smtClean="0"/>
              <a:t>集合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数据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400" dirty="0"/>
              <a:t>	</a:t>
            </a:r>
            <a:r>
              <a:rPr lang="zh-CN" altLang="zh-CN" sz="2400" dirty="0" smtClean="0"/>
              <a:t>${</a:t>
            </a:r>
            <a:r>
              <a:rPr lang="en-US" altLang="zh-CN" sz="2400" dirty="0" smtClean="0"/>
              <a:t>collection[</a:t>
            </a:r>
            <a:r>
              <a:rPr lang="en-US" altLang="zh-CN" sz="2400" dirty="0" err="1" smtClean="0"/>
              <a:t>elementName</a:t>
            </a:r>
            <a:r>
              <a:rPr lang="en-US" altLang="zh-CN" sz="2400" dirty="0" smtClean="0"/>
              <a:t>]</a:t>
            </a:r>
            <a:r>
              <a:rPr lang="zh-CN" altLang="zh-CN" sz="2400" dirty="0" smtClean="0"/>
              <a:t>}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例如</a:t>
            </a:r>
            <a:r>
              <a:rPr lang="zh-CN" altLang="zh-CN" sz="2400" dirty="0"/>
              <a:t>：</a:t>
            </a:r>
            <a:endParaRPr lang="zh-CN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zh-CN" altLang="zh-CN" sz="2000" dirty="0" smtClean="0"/>
              <a:t>${</a:t>
            </a:r>
            <a:r>
              <a:rPr lang="zh-CN" altLang="zh-CN" sz="2000" dirty="0"/>
              <a:t>user.list[0]}：访问</a:t>
            </a:r>
            <a:r>
              <a:rPr lang="zh-CN" altLang="zh-CN" sz="2000" b="1" dirty="0">
                <a:solidFill>
                  <a:srgbClr val="0000FF"/>
                </a:solidFill>
              </a:rPr>
              <a:t>有序集合某个位置</a:t>
            </a:r>
            <a:r>
              <a:rPr lang="zh-CN" altLang="zh-CN" sz="2000" dirty="0"/>
              <a:t>的元素</a:t>
            </a:r>
            <a:endParaRPr lang="zh-CN" altLang="zh-CN" sz="2000" dirty="0"/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zh-CN" altLang="zh-CN" sz="2000" dirty="0"/>
              <a:t>${map.key}  ： 获得map集合中指定key的</a:t>
            </a:r>
            <a:r>
              <a:rPr lang="zh-CN" altLang="zh-CN" sz="2000" dirty="0" smtClean="0"/>
              <a:t>值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zh-CN" altLang="zh-CN" sz="2000" dirty="0" smtClean="0"/>
              <a:t>${</a:t>
            </a:r>
            <a:r>
              <a:rPr lang="en-US" altLang="zh-CN" sz="2000" dirty="0" err="1" smtClean="0"/>
              <a:t>sessionScope</a:t>
            </a:r>
            <a:r>
              <a:rPr lang="zh-CN" altLang="zh-CN" sz="2000" dirty="0" smtClean="0"/>
              <a:t>.</a:t>
            </a:r>
            <a:r>
              <a:rPr lang="en-US" altLang="zh-CN" sz="2000" dirty="0" err="1" smtClean="0"/>
              <a:t>shoppingCart</a:t>
            </a:r>
            <a:r>
              <a:rPr lang="en-US" altLang="zh-CN" sz="2000" dirty="0" smtClean="0"/>
              <a:t>[0].price</a:t>
            </a:r>
            <a:r>
              <a:rPr lang="zh-CN" altLang="zh-CN" sz="2000" dirty="0" smtClean="0"/>
              <a:t>}</a:t>
            </a:r>
            <a:r>
              <a:rPr lang="zh-CN" altLang="en-US" sz="2000" dirty="0" smtClean="0"/>
              <a:t>：获得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范围属性</a:t>
            </a:r>
            <a:r>
              <a:rPr lang="en-US" altLang="zh-CN" sz="2000" dirty="0" err="1" smtClean="0"/>
              <a:t>shoppingCart</a:t>
            </a:r>
            <a:r>
              <a:rPr lang="zh-CN" altLang="en-US" sz="2000" dirty="0" smtClean="0"/>
              <a:t>中第一项物品的价格</a:t>
            </a:r>
            <a:endParaRPr lang="en-US" altLang="zh-CN" sz="2000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</a:rPr>
              <a:t>点号</a:t>
            </a:r>
            <a:r>
              <a:rPr lang="en-US" altLang="zh-CN" b="1" dirty="0" smtClean="0">
                <a:solidFill>
                  <a:srgbClr val="000000"/>
                </a:solidFill>
              </a:rPr>
              <a:t>(.)</a:t>
            </a:r>
            <a:r>
              <a:rPr lang="zh-CN" altLang="en-US" b="1" dirty="0" smtClean="0">
                <a:solidFill>
                  <a:srgbClr val="000000"/>
                </a:solidFill>
              </a:rPr>
              <a:t>操作符和中括号</a:t>
            </a:r>
            <a:r>
              <a:rPr lang="en-US" altLang="zh-CN" b="1" dirty="0" smtClean="0">
                <a:solidFill>
                  <a:srgbClr val="000000"/>
                </a:solidFill>
              </a:rPr>
              <a:t>[]</a:t>
            </a:r>
            <a:r>
              <a:rPr lang="zh-CN" altLang="en-US" b="1" dirty="0" smtClean="0">
                <a:solidFill>
                  <a:srgbClr val="000000"/>
                </a:solidFill>
              </a:rPr>
              <a:t>操作符</a:t>
            </a:r>
            <a:endParaRPr lang="zh-CN" altLang="en-US" b="1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EL</a:t>
            </a:r>
            <a:r>
              <a:rPr lang="zh-CN" altLang="en-US" sz="2400" b="1" dirty="0" smtClean="0"/>
              <a:t>中提供两种</a:t>
            </a:r>
            <a:r>
              <a:rPr lang="zh-CN" altLang="en-US" sz="2400" b="1" dirty="0"/>
              <a:t>操作符：点号</a:t>
            </a:r>
            <a:r>
              <a:rPr lang="en-US" altLang="zh-CN" sz="2400" b="1" dirty="0" smtClean="0"/>
              <a:t>(.)</a:t>
            </a:r>
            <a:r>
              <a:rPr lang="zh-CN" altLang="en-US" sz="2400" b="1" dirty="0" smtClean="0"/>
              <a:t> 和中括号</a:t>
            </a:r>
            <a:r>
              <a:rPr lang="en-US" altLang="zh-CN" sz="2400" b="1" dirty="0" smtClean="0"/>
              <a:t>[]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</a:t>
            </a:r>
            <a:r>
              <a:rPr lang="zh-CN" altLang="en-US" sz="2400" b="1" dirty="0" smtClean="0"/>
              <a:t>对于</a:t>
            </a:r>
            <a:r>
              <a:rPr lang="en-US" altLang="zh-CN" sz="2400" b="1" dirty="0" err="1" smtClean="0"/>
              <a:t>Javabean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Map,</a:t>
            </a:r>
            <a:r>
              <a:rPr lang="zh-CN" altLang="en-US" sz="2400" b="1" dirty="0"/>
              <a:t>两个操作符都可以</a:t>
            </a:r>
            <a:r>
              <a:rPr lang="zh-CN" altLang="en-US" sz="2400" b="1" dirty="0" smtClean="0"/>
              <a:t>使用</a:t>
            </a:r>
            <a:endParaRPr lang="zh-CN" altLang="en-US" sz="2400" b="1" dirty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641776" y="4267200"/>
            <a:ext cx="368275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/>
                <a:ea typeface="隶书" panose="02010509060101010101" pitchFamily="49" charset="-122"/>
                <a:cs typeface="+mn-cs"/>
              </a:rPr>
              <a:t>两个操作符都可以使用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/>
                <a:ea typeface="隶书" panose="02010509060101010101" pitchFamily="49" charset="-122"/>
                <a:cs typeface="+mn-cs"/>
              </a:rPr>
              <a:t>${musicMap.DJ}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/>
                <a:ea typeface="隶书" panose="02010509060101010101" pitchFamily="49" charset="-122"/>
                <a:cs typeface="+mn-cs"/>
              </a:rPr>
              <a:t>${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/>
                <a:ea typeface="隶书" panose="02010509060101010101" pitchFamily="49" charset="-122"/>
                <a:cs typeface="+mn-cs"/>
              </a:rPr>
              <a:t>musicMap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/>
                <a:ea typeface="隶书" panose="02010509060101010101" pitchFamily="49" charset="-122"/>
                <a:cs typeface="+mn-cs"/>
              </a:rPr>
              <a:t>[“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/>
                <a:ea typeface="隶书" panose="02010509060101010101" pitchFamily="49" charset="-122"/>
                <a:cs typeface="+mn-cs"/>
              </a:rPr>
              <a:t>DJ”]}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8" name="图片 5" descr="musicMap.jpg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5410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</a:rPr>
              <a:t>点号</a:t>
            </a:r>
            <a:r>
              <a:rPr lang="en-US" altLang="zh-CN" b="1" dirty="0" smtClean="0">
                <a:solidFill>
                  <a:srgbClr val="000000"/>
                </a:solidFill>
              </a:rPr>
              <a:t>(.)</a:t>
            </a:r>
            <a:r>
              <a:rPr lang="zh-CN" altLang="en-US" b="1" dirty="0" smtClean="0">
                <a:solidFill>
                  <a:srgbClr val="000000"/>
                </a:solidFill>
              </a:rPr>
              <a:t>操作符和中括号</a:t>
            </a:r>
            <a:r>
              <a:rPr lang="en-US" altLang="zh-CN" b="1" dirty="0" smtClean="0">
                <a:solidFill>
                  <a:srgbClr val="000000"/>
                </a:solidFill>
              </a:rPr>
              <a:t>[]</a:t>
            </a:r>
            <a:r>
              <a:rPr lang="zh-CN" altLang="en-US" b="1" dirty="0" smtClean="0">
                <a:solidFill>
                  <a:srgbClr val="000000"/>
                </a:solidFill>
              </a:rPr>
              <a:t>操作符</a:t>
            </a:r>
            <a:endParaRPr lang="zh-CN" altLang="en-US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66" y="2686143"/>
            <a:ext cx="5066667" cy="14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46" y="4725144"/>
            <a:ext cx="5361905" cy="13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</a:rPr>
              <a:t>点号</a:t>
            </a:r>
            <a:r>
              <a:rPr lang="en-US" altLang="zh-CN" b="1" dirty="0" smtClean="0">
                <a:solidFill>
                  <a:srgbClr val="000000"/>
                </a:solidFill>
              </a:rPr>
              <a:t>(.)</a:t>
            </a:r>
            <a:r>
              <a:rPr lang="zh-CN" altLang="en-US" b="1" dirty="0" smtClean="0">
                <a:solidFill>
                  <a:srgbClr val="000000"/>
                </a:solidFill>
              </a:rPr>
              <a:t>操作符和中括号</a:t>
            </a:r>
            <a:r>
              <a:rPr lang="en-US" altLang="zh-CN" b="1" dirty="0" smtClean="0">
                <a:solidFill>
                  <a:srgbClr val="000000"/>
                </a:solidFill>
              </a:rPr>
              <a:t>[]</a:t>
            </a:r>
            <a:r>
              <a:rPr lang="zh-CN" altLang="en-US" b="1" dirty="0" smtClean="0">
                <a:solidFill>
                  <a:srgbClr val="000000"/>
                </a:solidFill>
              </a:rPr>
              <a:t>操作符</a:t>
            </a:r>
            <a:endParaRPr lang="zh-CN" altLang="en-US" b="1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EL</a:t>
            </a:r>
            <a:r>
              <a:rPr lang="zh-CN" altLang="en-US" sz="2400" b="1" dirty="0" smtClean="0"/>
              <a:t>中提供两种</a:t>
            </a:r>
            <a:r>
              <a:rPr lang="zh-CN" altLang="en-US" sz="2400" b="1" dirty="0"/>
              <a:t>操作符：点号</a:t>
            </a:r>
            <a:r>
              <a:rPr lang="en-US" altLang="zh-CN" sz="2400" b="1" dirty="0" smtClean="0"/>
              <a:t>(.)</a:t>
            </a:r>
            <a:r>
              <a:rPr lang="zh-CN" altLang="en-US" sz="2400" b="1" dirty="0" smtClean="0"/>
              <a:t> 和中括号</a:t>
            </a:r>
            <a:r>
              <a:rPr lang="en-US" altLang="zh-CN" sz="2400" b="1" dirty="0" smtClean="0"/>
              <a:t>[]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</a:t>
            </a:r>
            <a:r>
              <a:rPr lang="zh-CN" altLang="en-US" sz="2400" b="1" dirty="0" smtClean="0"/>
              <a:t>对于</a:t>
            </a:r>
            <a:r>
              <a:rPr lang="zh-CN" altLang="en-US" sz="2400" b="1" dirty="0"/>
              <a:t>数组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List, </a:t>
            </a:r>
            <a:r>
              <a:rPr lang="zh-CN" altLang="en-US" sz="2400" b="1" dirty="0" smtClean="0"/>
              <a:t>只能使用中括号</a:t>
            </a:r>
            <a:r>
              <a:rPr lang="en-US" altLang="zh-CN" sz="2400" b="1" dirty="0" smtClean="0"/>
              <a:t>[]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 smtClean="0"/>
              <a:t>例：</a:t>
            </a:r>
            <a:r>
              <a:rPr lang="en-US" altLang="zh-CN" sz="2400" b="1" dirty="0" err="1" smtClean="0"/>
              <a:t>sessionScope.user</a:t>
            </a:r>
            <a:r>
              <a:rPr lang="en-US" altLang="zh-CN" sz="2400" b="1" dirty="0" smtClean="0"/>
              <a:t>[“name”]</a:t>
            </a:r>
            <a:endParaRPr lang="en-US" altLang="zh-CN" sz="24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演示文稿2">
  <a:themeElements>
    <a:clrScheme name="演示文稿2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演示文稿2">
      <a:majorFont>
        <a:latin typeface="Arial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演示文稿2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2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2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2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2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2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2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11813</Words>
  <Application>WPS 演示</Application>
  <PresentationFormat>全屏显示(4:3)</PresentationFormat>
  <Paragraphs>1118</Paragraphs>
  <Slides>51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73" baseType="lpstr">
      <vt:lpstr>Arial</vt:lpstr>
      <vt:lpstr>宋体</vt:lpstr>
      <vt:lpstr>Wingdings</vt:lpstr>
      <vt:lpstr>Arial Black</vt:lpstr>
      <vt:lpstr>Times New Roman</vt:lpstr>
      <vt:lpstr>黑体</vt:lpstr>
      <vt:lpstr>楷体_GB2312</vt:lpstr>
      <vt:lpstr>华文宋体</vt:lpstr>
      <vt:lpstr>华文楷体</vt:lpstr>
      <vt:lpstr>PMingLiU</vt:lpstr>
      <vt:lpstr>Courier New</vt:lpstr>
      <vt:lpstr>Wingdings 2</vt:lpstr>
      <vt:lpstr>隶书</vt:lpstr>
      <vt:lpstr>Constantia</vt:lpstr>
      <vt:lpstr>微软雅黑</vt:lpstr>
      <vt:lpstr>Arial Unicode MS</vt:lpstr>
      <vt:lpstr>Arial</vt:lpstr>
      <vt:lpstr>Franklin Gothic Demi</vt:lpstr>
      <vt:lpstr>新宋体</vt:lpstr>
      <vt:lpstr>Yu Gothic</vt:lpstr>
      <vt:lpstr>Pixel</vt:lpstr>
      <vt:lpstr>演示文稿2</vt:lpstr>
      <vt:lpstr>EL和JSTL</vt:lpstr>
      <vt:lpstr>本章主要内容</vt:lpstr>
      <vt:lpstr>1.表达式语言</vt:lpstr>
      <vt:lpstr>2.获取数据</vt:lpstr>
      <vt:lpstr>2.获取数据</vt:lpstr>
      <vt:lpstr>2.获取数据 </vt:lpstr>
      <vt:lpstr>点号(.)操作符和中括号[]操作符</vt:lpstr>
      <vt:lpstr>点号(.)操作符和中括号[]操作符</vt:lpstr>
      <vt:lpstr>点号(.)操作符和中括号[]操作符</vt:lpstr>
      <vt:lpstr>点号(.)操作符和中括号[]操作符</vt:lpstr>
      <vt:lpstr>其它隐含对象</vt:lpstr>
      <vt:lpstr>PowerPoint 演示文稿</vt:lpstr>
      <vt:lpstr>PowerPoint 演示文稿</vt:lpstr>
      <vt:lpstr>Param &amp; paramValues存取</vt:lpstr>
      <vt:lpstr>PowerPoint 演示文稿</vt:lpstr>
      <vt:lpstr>PowerPoint 演示文稿</vt:lpstr>
      <vt:lpstr>PowerPoint 演示文稿</vt:lpstr>
      <vt:lpstr>PowerPoint 演示文稿</vt:lpstr>
      <vt:lpstr>3.执行运算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4、认识JSTL</vt:lpstr>
      <vt:lpstr>5、JSTL标准标签库介绍</vt:lpstr>
      <vt:lpstr>6、JSTL的使用</vt:lpstr>
      <vt:lpstr>通用标签</vt:lpstr>
      <vt:lpstr>通用标签示例</vt:lpstr>
      <vt:lpstr>&lt;c:out&gt;标签</vt:lpstr>
      <vt:lpstr>&lt;c:set&gt;标签</vt:lpstr>
      <vt:lpstr>&lt;c:remove&gt;标签</vt:lpstr>
      <vt:lpstr>流程控制标签</vt:lpstr>
      <vt:lpstr>&lt;c:if&gt;条件标签</vt:lpstr>
      <vt:lpstr>条件标签</vt:lpstr>
      <vt:lpstr>&lt;c:choose&gt;、&lt;c:when&gt;和&lt;c:otherwise&gt; 标签</vt:lpstr>
      <vt:lpstr>迭代标签</vt:lpstr>
      <vt:lpstr>迭代标签与for的关系</vt:lpstr>
      <vt:lpstr>SQL标签</vt:lpstr>
      <vt:lpstr>SQL标签分类</vt:lpstr>
      <vt:lpstr>update标签的使用</vt:lpstr>
      <vt:lpstr>SQL标签的update示例</vt:lpstr>
      <vt:lpstr>param标签的使用</vt:lpstr>
      <vt:lpstr>update标签与param标签</vt:lpstr>
      <vt:lpstr>query标签的使用</vt:lpstr>
      <vt:lpstr>SQL标签的query示例</vt:lpstr>
      <vt:lpstr>query标签示例</vt:lpstr>
      <vt:lpstr>结果集属性</vt:lpstr>
      <vt:lpstr>利用表格输出query标签的查询结果示例</vt:lpstr>
      <vt:lpstr>总结</vt:lpstr>
    </vt:vector>
  </TitlesOfParts>
  <Company>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JSP编程</dc:title>
  <dc:creator>wei</dc:creator>
  <cp:lastModifiedBy>huang gege</cp:lastModifiedBy>
  <cp:revision>516</cp:revision>
  <dcterms:created xsi:type="dcterms:W3CDTF">2006-03-01T11:37:00Z</dcterms:created>
  <dcterms:modified xsi:type="dcterms:W3CDTF">2017-06-22T09:09:43Z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