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2"/>
  </p:notesMasterIdLst>
  <p:sldIdLst>
    <p:sldId id="257" r:id="rId3"/>
    <p:sldId id="464" r:id="rId4"/>
    <p:sldId id="466" r:id="rId5"/>
    <p:sldId id="467" r:id="rId6"/>
    <p:sldId id="479" r:id="rId7"/>
    <p:sldId id="471" r:id="rId8"/>
    <p:sldId id="472" r:id="rId9"/>
    <p:sldId id="473" r:id="rId10"/>
    <p:sldId id="474" r:id="rId11"/>
    <p:sldId id="480" r:id="rId13"/>
    <p:sldId id="481" r:id="rId14"/>
    <p:sldId id="475" r:id="rId15"/>
    <p:sldId id="477" r:id="rId16"/>
    <p:sldId id="478" r:id="rId17"/>
    <p:sldId id="469" r:id="rId18"/>
    <p:sldId id="482" r:id="rId19"/>
    <p:sldId id="476" r:id="rId20"/>
    <p:sldId id="483" r:id="rId21"/>
    <p:sldId id="484" r:id="rId22"/>
    <p:sldId id="485" r:id="rId23"/>
    <p:sldId id="486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A3E"/>
    <a:srgbClr val="085804"/>
    <a:srgbClr val="869C34"/>
    <a:srgbClr val="7030A0"/>
    <a:srgbClr val="FF0000"/>
    <a:srgbClr val="00FF00"/>
    <a:srgbClr val="FFFF00"/>
    <a:srgbClr val="FDFEE6"/>
    <a:srgbClr val="FEFF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5622" autoAdjust="0"/>
  </p:normalViewPr>
  <p:slideViewPr>
    <p:cSldViewPr>
      <p:cViewPr>
        <p:scale>
          <a:sx n="70" d="100"/>
          <a:sy n="70" d="100"/>
        </p:scale>
        <p:origin x="-1164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145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145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5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D015497-883C-420A-B853-43832D36E33E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若没有用户名和密码，则可省略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015497-883C-420A-B853-43832D36E33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例：</a:t>
            </a:r>
            <a:r>
              <a:rPr lang="en-US" altLang="zh-CN" dirty="0" smtClean="0"/>
              <a:t>InsertStudent1</a:t>
            </a:r>
            <a:r>
              <a:rPr lang="zh-CN" altLang="en-US" dirty="0" smtClean="0"/>
              <a:t>；   </a:t>
            </a:r>
            <a:r>
              <a:rPr lang="en-US" altLang="zh-CN" dirty="0" smtClean="0"/>
              <a:t>InsertStudent2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015497-883C-420A-B853-43832D36E33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连接池的运行依赖数据库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015497-883C-420A-B853-43832D36E33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连接池的运行依赖数据库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015497-883C-420A-B853-43832D36E33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连接池的运行依赖数据库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015497-883C-420A-B853-43832D36E33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5361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5362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基于J2EE的开发技术</a:t>
            </a: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9F8E12-6B72-4FCF-8EB5-2F7095767B2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基于J2EE的开发技术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2A913-ED27-4D16-B9FD-560D5EA8149C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基于J2EE的开发技术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E295DE-D33C-43EC-A850-051DAA9D7ABD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基于J2EE的开发技术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668A1-1FEF-49BF-A851-7F7D7D8744DC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基于J2EE的开发技术</a:t>
            </a: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24D97B-AE52-403E-914F-106E750C78EF}" type="slidenum">
              <a:rPr lang="en-US" altLang="zh-CN"/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基于J2EE的开发技术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4096F-AEAA-47E8-9D3D-5A22FE0DD729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基于J2EE的开发技术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5972B-B91D-4C60-A751-67A62C923879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基于J2EE的开发技术</a:t>
            </a: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A2236-FB8C-46F2-BC36-73C62D2F6819}" type="slidenum">
              <a:rPr lang="en-US" altLang="zh-CN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基于J2EE的开发技术</a:t>
            </a: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38A1A-7CEE-4A62-AA63-FC34122AFB52}" type="slidenum">
              <a:rPr lang="en-US" altLang="zh-CN"/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基于J2EE的开发技术</a:t>
            </a: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DC7B23-0520-48B8-A0C8-62CDC4721966}" type="slidenum">
              <a:rPr lang="en-US" altLang="zh-CN"/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基于J2EE的开发技术</a:t>
            </a: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B665E4-182C-413C-A11B-EBFA9649A7C0}" type="slidenum">
              <a:rPr lang="en-US" altLang="zh-CN"/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基于J2EE的开发技术</a:t>
            </a: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6A36E4-30F9-44CD-93C7-9027CE20571D}" type="slidenum">
              <a:rPr lang="en-US" altLang="zh-CN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基于J2EE的开发技术</a:t>
            </a: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9078D-03D9-4B48-9BC6-A65FAF990B4E}" type="slidenum">
              <a:rPr lang="en-US" altLang="zh-CN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基于J2EE的开发技术</a:t>
            </a:r>
            <a:endParaRPr lang="en-US" altLang="zh-CN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 Black" panose="020B0A040201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8194C32-858A-4E6D-97D9-22D641039565}" type="slidenum">
              <a:rPr lang="en-US" altLang="zh-CN"/>
            </a:fld>
            <a:endParaRPr lang="en-US" altLang="zh-CN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5258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258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258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 sz="18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258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 sz="18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258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 sz="18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258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 sz="18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258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258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 sz="18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258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 sz="18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5259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本章主要内容</a:t>
            </a:r>
            <a:endParaRPr lang="zh-CN" altLang="en-US" b="1" smtClean="0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72816"/>
            <a:ext cx="7570788" cy="3886200"/>
          </a:xfrm>
        </p:spPr>
        <p:txBody>
          <a:bodyPr/>
          <a:lstStyle/>
          <a:p>
            <a:pPr marL="812800" indent="-812800" eaLnBrk="1" hangingPunct="1">
              <a:lnSpc>
                <a:spcPct val="120000"/>
              </a:lnSpc>
              <a:spcBef>
                <a:spcPts val="165"/>
              </a:spcBef>
              <a:buClrTx/>
              <a:buSzPct val="100000"/>
              <a:buFont typeface="Arial" panose="020B0604020202020204" pitchFamily="34" charset="0"/>
              <a:buAutoNum type="arabicPeriod"/>
            </a:pPr>
            <a:r>
              <a:rPr lang="en-US" altLang="zh-CN" b="1" dirty="0" smtClean="0">
                <a:solidFill>
                  <a:schemeClr val="tx2"/>
                </a:solidFill>
              </a:rPr>
              <a:t>JDBC</a:t>
            </a:r>
            <a:r>
              <a:rPr lang="zh-CN" altLang="en-US" b="1" dirty="0" smtClean="0">
                <a:solidFill>
                  <a:schemeClr val="tx2"/>
                </a:solidFill>
              </a:rPr>
              <a:t>技术简介</a:t>
            </a:r>
            <a:endParaRPr lang="en-US" altLang="zh-CN" b="1" dirty="0" smtClean="0">
              <a:solidFill>
                <a:schemeClr val="tx2"/>
              </a:solidFill>
            </a:endParaRPr>
          </a:p>
          <a:p>
            <a:pPr marL="812800" indent="-812800" eaLnBrk="1" hangingPunct="1">
              <a:lnSpc>
                <a:spcPct val="120000"/>
              </a:lnSpc>
              <a:spcBef>
                <a:spcPts val="165"/>
              </a:spcBef>
              <a:buClrTx/>
              <a:buSzPct val="100000"/>
              <a:buFont typeface="Arial" panose="020B0604020202020204" pitchFamily="34" charset="0"/>
              <a:buAutoNum type="arabicPeriod"/>
            </a:pPr>
            <a:r>
              <a:rPr lang="zh-CN" altLang="en-US" b="1" dirty="0" smtClean="0">
                <a:solidFill>
                  <a:schemeClr val="tx2"/>
                </a:solidFill>
              </a:rPr>
              <a:t>建立</a:t>
            </a:r>
            <a:r>
              <a:rPr lang="en-US" altLang="zh-CN" b="1" dirty="0" smtClean="0">
                <a:solidFill>
                  <a:schemeClr val="tx2"/>
                </a:solidFill>
              </a:rPr>
              <a:t>ODBC</a:t>
            </a:r>
            <a:r>
              <a:rPr lang="zh-CN" altLang="en-US" b="1" dirty="0" smtClean="0">
                <a:solidFill>
                  <a:schemeClr val="tx2"/>
                </a:solidFill>
              </a:rPr>
              <a:t>数据源</a:t>
            </a:r>
            <a:endParaRPr lang="en-US" altLang="zh-CN" b="1" dirty="0" smtClean="0">
              <a:solidFill>
                <a:schemeClr val="tx2"/>
              </a:solidFill>
            </a:endParaRPr>
          </a:p>
          <a:p>
            <a:pPr marL="812800" indent="-812800" eaLnBrk="1" hangingPunct="1">
              <a:lnSpc>
                <a:spcPct val="120000"/>
              </a:lnSpc>
              <a:spcBef>
                <a:spcPts val="165"/>
              </a:spcBef>
              <a:buClrTx/>
              <a:buSzPct val="100000"/>
              <a:buFont typeface="Arial" panose="020B0604020202020204" pitchFamily="34" charset="0"/>
              <a:buAutoNum type="arabicPeriod"/>
            </a:pPr>
            <a:r>
              <a:rPr lang="en-US" altLang="zh-CN" b="1" dirty="0" smtClean="0">
                <a:solidFill>
                  <a:schemeClr val="tx2"/>
                </a:solidFill>
              </a:rPr>
              <a:t>JDBC</a:t>
            </a:r>
            <a:r>
              <a:rPr lang="zh-CN" altLang="en-US" b="1" dirty="0" smtClean="0">
                <a:solidFill>
                  <a:schemeClr val="tx2"/>
                </a:solidFill>
              </a:rPr>
              <a:t>操作</a:t>
            </a:r>
            <a:endParaRPr lang="en-US" altLang="zh-CN" b="1" dirty="0" smtClean="0">
              <a:solidFill>
                <a:schemeClr val="tx2"/>
              </a:solidFill>
            </a:endParaRPr>
          </a:p>
          <a:p>
            <a:pPr marL="812800" indent="-812800" eaLnBrk="1" hangingPunct="1">
              <a:lnSpc>
                <a:spcPct val="120000"/>
              </a:lnSpc>
              <a:spcBef>
                <a:spcPts val="165"/>
              </a:spcBef>
              <a:buClrTx/>
              <a:buSzPct val="100000"/>
              <a:buFont typeface="Arial" panose="020B0604020202020204" pitchFamily="34" charset="0"/>
              <a:buAutoNum type="arabicPeriod"/>
            </a:pPr>
            <a:r>
              <a:rPr lang="zh-CN" altLang="en-US" b="1" dirty="0" smtClean="0">
                <a:solidFill>
                  <a:schemeClr val="tx2"/>
                </a:solidFill>
              </a:rPr>
              <a:t>使用厂商驱动进行数据库连接</a:t>
            </a:r>
            <a:endParaRPr lang="en-US" altLang="zh-CN" b="1" dirty="0" smtClean="0">
              <a:solidFill>
                <a:schemeClr val="tx2"/>
              </a:solidFill>
            </a:endParaRPr>
          </a:p>
          <a:p>
            <a:pPr marL="812800" indent="-812800" eaLnBrk="1" hangingPunct="1">
              <a:lnSpc>
                <a:spcPct val="120000"/>
              </a:lnSpc>
              <a:spcBef>
                <a:spcPts val="165"/>
              </a:spcBef>
              <a:buClrTx/>
              <a:buSzPct val="100000"/>
              <a:buFont typeface="Arial" panose="020B0604020202020204" pitchFamily="34" charset="0"/>
              <a:buAutoNum type="arabicPeriod"/>
            </a:pPr>
            <a:r>
              <a:rPr lang="zh-CN" altLang="en-US" b="1" dirty="0" smtClean="0">
                <a:solidFill>
                  <a:schemeClr val="tx2"/>
                </a:solidFill>
              </a:rPr>
              <a:t>事务</a:t>
            </a:r>
            <a:endParaRPr lang="en-US" altLang="zh-CN" b="1" dirty="0" smtClean="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D4096F-AEAA-47E8-9D3D-5A22FE0DD72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3.JDBC</a:t>
            </a:r>
            <a:r>
              <a:rPr lang="zh-CN" altLang="en-US" dirty="0" smtClean="0"/>
              <a:t>操作</a:t>
            </a:r>
            <a:endParaRPr lang="zh-CN" altLang="en-US" dirty="0" smtClean="0"/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3886200"/>
          </a:xfrm>
        </p:spPr>
        <p:txBody>
          <a:bodyPr/>
          <a:lstStyle/>
          <a:p>
            <a:pPr marL="514350" indent="-514350">
              <a:buNone/>
            </a:pPr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）使用</a:t>
            </a:r>
            <a:r>
              <a:rPr lang="en-US" altLang="zh-CN" sz="2800" b="1" dirty="0" smtClean="0"/>
              <a:t>Statement</a:t>
            </a:r>
            <a:r>
              <a:rPr lang="zh-CN" altLang="en-US" sz="2800" b="1" dirty="0" smtClean="0"/>
              <a:t>接口运行</a:t>
            </a:r>
            <a:r>
              <a:rPr lang="en-US" altLang="zh-CN" sz="2800" b="1" dirty="0" err="1" smtClean="0"/>
              <a:t>sql</a:t>
            </a:r>
            <a:r>
              <a:rPr lang="zh-CN" altLang="en-US" sz="2800" b="1" dirty="0" smtClean="0"/>
              <a:t>语句</a:t>
            </a:r>
            <a:endParaRPr lang="en-US" altLang="zh-CN" sz="2800" b="1" dirty="0" smtClean="0"/>
          </a:p>
          <a:p>
            <a:pPr>
              <a:buNone/>
            </a:pPr>
            <a:r>
              <a:rPr lang="en-US" altLang="zh-CN" sz="2400" b="1" dirty="0" smtClean="0"/>
              <a:t>   </a:t>
            </a:r>
            <a:r>
              <a:rPr lang="en-US" altLang="zh-CN" sz="2400" b="1" dirty="0" smtClean="0">
                <a:solidFill>
                  <a:schemeClr val="accent1">
                    <a:lumMod val="25000"/>
                  </a:schemeClr>
                </a:solidFill>
              </a:rPr>
              <a:t>Statement stat=</a:t>
            </a:r>
            <a:r>
              <a:rPr lang="en-US" altLang="zh-CN" sz="2400" b="1" dirty="0" err="1" smtClean="0">
                <a:solidFill>
                  <a:schemeClr val="accent1">
                    <a:lumMod val="25000"/>
                  </a:schemeClr>
                </a:solidFill>
              </a:rPr>
              <a:t>conn.createStatement</a:t>
            </a:r>
            <a:r>
              <a:rPr lang="en-US" altLang="zh-CN" sz="2400" b="1" dirty="0" smtClean="0">
                <a:solidFill>
                  <a:schemeClr val="accent1">
                    <a:lumMod val="25000"/>
                  </a:schemeClr>
                </a:solidFill>
              </a:rPr>
              <a:t>();</a:t>
            </a:r>
            <a:endParaRPr lang="en-US" altLang="zh-CN" sz="2400" b="1" dirty="0" smtClean="0">
              <a:solidFill>
                <a:schemeClr val="accent1">
                  <a:lumMod val="25000"/>
                </a:schemeClr>
              </a:solidFill>
            </a:endParaRPr>
          </a:p>
          <a:p>
            <a:pPr>
              <a:buNone/>
            </a:pPr>
            <a:r>
              <a:rPr lang="en-US" altLang="zh-CN" sz="2400" b="1" dirty="0" smtClean="0"/>
              <a:t>   </a:t>
            </a:r>
            <a:r>
              <a:rPr lang="zh-CN" altLang="en-US" sz="2400" b="1" dirty="0" smtClean="0">
                <a:solidFill>
                  <a:schemeClr val="accent1">
                    <a:lumMod val="25000"/>
                  </a:schemeClr>
                </a:solidFill>
              </a:rPr>
              <a:t>添加、删除、修改</a:t>
            </a:r>
            <a:endParaRPr lang="en-US" altLang="zh-CN" sz="2400" b="1" dirty="0" smtClean="0">
              <a:solidFill>
                <a:schemeClr val="accent1">
                  <a:lumMod val="25000"/>
                </a:schemeClr>
              </a:solidFill>
            </a:endParaRPr>
          </a:p>
          <a:p>
            <a:pPr>
              <a:buNone/>
            </a:pPr>
            <a:r>
              <a:rPr lang="en-US" altLang="zh-CN" sz="2400" b="1" dirty="0" smtClean="0">
                <a:solidFill>
                  <a:schemeClr val="accent1">
                    <a:lumMod val="25000"/>
                  </a:schemeClr>
                </a:solidFill>
              </a:rPr>
              <a:t>   </a:t>
            </a:r>
            <a:r>
              <a:rPr lang="en-US" altLang="zh-CN" sz="2400" b="1" dirty="0" err="1" smtClean="0">
                <a:solidFill>
                  <a:schemeClr val="accent1">
                    <a:lumMod val="25000"/>
                  </a:schemeClr>
                </a:solidFill>
              </a:rPr>
              <a:t>stat.executeUpdate</a:t>
            </a:r>
            <a:r>
              <a:rPr lang="en-US" altLang="zh-CN" sz="2400" b="1" dirty="0" smtClean="0">
                <a:solidFill>
                  <a:schemeClr val="accent1">
                    <a:lumMod val="25000"/>
                  </a:schemeClr>
                </a:solidFill>
              </a:rPr>
              <a:t>(</a:t>
            </a:r>
            <a:r>
              <a:rPr lang="en-US" altLang="zh-CN" sz="2400" b="1" dirty="0" err="1" smtClean="0">
                <a:solidFill>
                  <a:schemeClr val="accent1">
                    <a:lumMod val="25000"/>
                  </a:schemeClr>
                </a:solidFill>
              </a:rPr>
              <a:t>sql</a:t>
            </a:r>
            <a:r>
              <a:rPr lang="zh-CN" altLang="en-US" sz="2400" b="1" dirty="0" smtClean="0">
                <a:solidFill>
                  <a:schemeClr val="accent1">
                    <a:lumMod val="25000"/>
                  </a:schemeClr>
                </a:solidFill>
              </a:rPr>
              <a:t>语句</a:t>
            </a:r>
            <a:r>
              <a:rPr lang="en-US" altLang="zh-CN" sz="2400" b="1" dirty="0" smtClean="0">
                <a:solidFill>
                  <a:schemeClr val="accent1">
                    <a:lumMod val="25000"/>
                  </a:schemeClr>
                </a:solidFill>
              </a:rPr>
              <a:t>);</a:t>
            </a:r>
            <a:endParaRPr lang="en-US" altLang="zh-CN" sz="2400" b="1" dirty="0" smtClean="0">
              <a:solidFill>
                <a:schemeClr val="accent1">
                  <a:lumMod val="25000"/>
                </a:schemeClr>
              </a:solidFill>
            </a:endParaRPr>
          </a:p>
          <a:p>
            <a:pPr>
              <a:buNone/>
            </a:pPr>
            <a:r>
              <a:rPr lang="en-US" altLang="zh-CN" sz="2400" b="1" dirty="0" smtClean="0">
                <a:solidFill>
                  <a:schemeClr val="accent1">
                    <a:lumMod val="25000"/>
                  </a:schemeClr>
                </a:solidFill>
              </a:rPr>
              <a:t>   </a:t>
            </a:r>
            <a:r>
              <a:rPr lang="zh-CN" altLang="en-US" sz="2400" b="1" dirty="0" smtClean="0">
                <a:solidFill>
                  <a:schemeClr val="accent1">
                    <a:lumMod val="25000"/>
                  </a:schemeClr>
                </a:solidFill>
              </a:rPr>
              <a:t>查询</a:t>
            </a:r>
            <a:endParaRPr lang="en-US" altLang="zh-CN" sz="2400" b="1" dirty="0" smtClean="0">
              <a:solidFill>
                <a:schemeClr val="accent1">
                  <a:lumMod val="25000"/>
                </a:schemeClr>
              </a:solidFill>
            </a:endParaRPr>
          </a:p>
          <a:p>
            <a:pPr>
              <a:buNone/>
            </a:pPr>
            <a:r>
              <a:rPr lang="en-US" altLang="zh-CN" sz="2400" b="1" dirty="0" smtClean="0">
                <a:solidFill>
                  <a:schemeClr val="accent1">
                    <a:lumMod val="25000"/>
                  </a:schemeClr>
                </a:solidFill>
              </a:rPr>
              <a:t>   </a:t>
            </a:r>
            <a:r>
              <a:rPr lang="en-US" altLang="zh-CN" sz="2400" b="1" dirty="0" err="1" smtClean="0">
                <a:solidFill>
                  <a:schemeClr val="accent1">
                    <a:lumMod val="25000"/>
                  </a:schemeClr>
                </a:solidFill>
              </a:rPr>
              <a:t>stat.executeQuery</a:t>
            </a:r>
            <a:r>
              <a:rPr lang="en-US" altLang="zh-CN" sz="2400" b="1" dirty="0" smtClean="0">
                <a:solidFill>
                  <a:schemeClr val="accent1">
                    <a:lumMod val="25000"/>
                  </a:schemeClr>
                </a:solidFill>
              </a:rPr>
              <a:t>(</a:t>
            </a:r>
            <a:r>
              <a:rPr lang="en-US" altLang="zh-CN" sz="2400" b="1" dirty="0" err="1" smtClean="0">
                <a:solidFill>
                  <a:schemeClr val="accent1">
                    <a:lumMod val="25000"/>
                  </a:schemeClr>
                </a:solidFill>
              </a:rPr>
              <a:t>sql</a:t>
            </a:r>
            <a:r>
              <a:rPr lang="zh-CN" altLang="en-US" sz="2400" b="1" dirty="0" smtClean="0">
                <a:solidFill>
                  <a:schemeClr val="accent1">
                    <a:lumMod val="25000"/>
                  </a:schemeClr>
                </a:solidFill>
              </a:rPr>
              <a:t>语句</a:t>
            </a:r>
            <a:r>
              <a:rPr lang="en-US" altLang="zh-CN" sz="2400" b="1" dirty="0" smtClean="0">
                <a:solidFill>
                  <a:schemeClr val="accent1">
                    <a:lumMod val="25000"/>
                  </a:schemeClr>
                </a:solidFill>
              </a:rPr>
              <a:t>);</a:t>
            </a:r>
            <a:endParaRPr lang="en-US" altLang="zh-CN" sz="2400" b="1" dirty="0" smtClean="0">
              <a:solidFill>
                <a:schemeClr val="accent1">
                  <a:lumMod val="25000"/>
                </a:schemeClr>
              </a:solidFill>
            </a:endParaRPr>
          </a:p>
          <a:p>
            <a:pPr marL="514350" indent="-514350">
              <a:buNone/>
            </a:pP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）处理</a:t>
            </a:r>
            <a:r>
              <a:rPr lang="en-US" altLang="zh-CN" sz="2800" b="1" dirty="0" err="1" smtClean="0"/>
              <a:t>sql</a:t>
            </a:r>
            <a:r>
              <a:rPr lang="zh-CN" altLang="en-US" sz="2800" b="1" dirty="0" smtClean="0"/>
              <a:t>语句</a:t>
            </a:r>
            <a:r>
              <a:rPr lang="zh-CN" altLang="en-US" sz="2400" b="1" dirty="0" smtClean="0"/>
              <a:t>（与具体操作有关，比如读查询结果）</a:t>
            </a:r>
            <a:endParaRPr lang="en-US" altLang="zh-CN" sz="2400" b="1" dirty="0" smtClean="0"/>
          </a:p>
          <a:p>
            <a:pPr marL="514350" indent="-514350">
              <a:buNone/>
            </a:pPr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）关闭数据库连接</a:t>
            </a:r>
            <a:endParaRPr lang="en-US" altLang="zh-CN" sz="2800" b="1" dirty="0" smtClean="0"/>
          </a:p>
          <a:p>
            <a:pPr marL="514350" indent="-514350">
              <a:buNone/>
            </a:pPr>
            <a:r>
              <a:rPr lang="en-US" altLang="zh-CN" sz="2400" b="1" dirty="0" smtClean="0">
                <a:solidFill>
                  <a:schemeClr val="accent1">
                    <a:lumMod val="25000"/>
                  </a:schemeClr>
                </a:solidFill>
              </a:rPr>
              <a:t>      </a:t>
            </a:r>
            <a:r>
              <a:rPr lang="en-US" altLang="zh-CN" sz="2400" b="1" dirty="0" err="1" smtClean="0">
                <a:solidFill>
                  <a:schemeClr val="accent1">
                    <a:lumMod val="25000"/>
                  </a:schemeClr>
                </a:solidFill>
              </a:rPr>
              <a:t>stat.close</a:t>
            </a:r>
            <a:r>
              <a:rPr lang="en-US" altLang="zh-CN" sz="2400" b="1" dirty="0" smtClean="0">
                <a:solidFill>
                  <a:schemeClr val="accent1">
                    <a:lumMod val="25000"/>
                  </a:schemeClr>
                </a:solidFill>
              </a:rPr>
              <a:t>();</a:t>
            </a:r>
            <a:endParaRPr lang="en-US" altLang="zh-CN" sz="2400" b="1" dirty="0" smtClean="0">
              <a:solidFill>
                <a:schemeClr val="accent1">
                  <a:lumMod val="25000"/>
                </a:schemeClr>
              </a:solidFill>
            </a:endParaRPr>
          </a:p>
          <a:p>
            <a:pPr marL="514350" indent="-514350">
              <a:buNone/>
            </a:pPr>
            <a:r>
              <a:rPr lang="en-US" altLang="zh-CN" sz="2400" b="1" dirty="0" smtClean="0">
                <a:solidFill>
                  <a:schemeClr val="accent1">
                    <a:lumMod val="25000"/>
                  </a:schemeClr>
                </a:solidFill>
              </a:rPr>
              <a:t>	</a:t>
            </a:r>
            <a:r>
              <a:rPr lang="en-US" altLang="zh-CN" sz="2400" b="1" dirty="0" err="1" smtClean="0">
                <a:solidFill>
                  <a:schemeClr val="accent1">
                    <a:lumMod val="25000"/>
                  </a:schemeClr>
                </a:solidFill>
              </a:rPr>
              <a:t>conn.close</a:t>
            </a:r>
            <a:r>
              <a:rPr lang="en-US" altLang="zh-CN" sz="2400" b="1" dirty="0" smtClean="0">
                <a:solidFill>
                  <a:schemeClr val="accent1">
                    <a:lumMod val="25000"/>
                  </a:schemeClr>
                </a:solidFill>
              </a:rPr>
              <a:t>();</a:t>
            </a:r>
            <a:endParaRPr lang="en-US" altLang="zh-CN" sz="2400" b="1" dirty="0" smtClean="0">
              <a:solidFill>
                <a:schemeClr val="accent1">
                  <a:lumMod val="2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400" b="1" dirty="0" smtClean="0"/>
          </a:p>
        </p:txBody>
      </p:sp>
      <p:sp>
        <p:nvSpPr>
          <p:cNvPr id="5530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D4E5301-A12D-4952-8442-88DD847514F6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执行查询</a:t>
            </a:r>
            <a:endParaRPr lang="zh-CN" altLang="en-US" dirty="0" smtClean="0"/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3886200"/>
          </a:xfrm>
        </p:spPr>
        <p:txBody>
          <a:bodyPr/>
          <a:lstStyle/>
          <a:p>
            <a:pPr>
              <a:buNone/>
            </a:pPr>
            <a:r>
              <a:rPr lang="en-US" altLang="zh-CN" sz="2400" b="1" dirty="0" smtClean="0">
                <a:solidFill>
                  <a:srgbClr val="008A3E"/>
                </a:solidFill>
              </a:rPr>
              <a:t>//</a:t>
            </a:r>
            <a:r>
              <a:rPr lang="zh-CN" altLang="en-US" sz="2400" b="1" dirty="0" smtClean="0">
                <a:solidFill>
                  <a:srgbClr val="008A3E"/>
                </a:solidFill>
              </a:rPr>
              <a:t>从结果集中读取数据</a:t>
            </a:r>
            <a:endParaRPr lang="en-US" altLang="zh-CN" sz="2400" b="1" dirty="0" smtClean="0">
              <a:solidFill>
                <a:srgbClr val="008A3E"/>
              </a:solidFill>
            </a:endParaRPr>
          </a:p>
          <a:p>
            <a:pPr>
              <a:buNone/>
            </a:pPr>
            <a:r>
              <a:rPr lang="en-US" altLang="zh-CN" sz="2400" b="1" dirty="0" smtClean="0"/>
              <a:t>while(</a:t>
            </a:r>
            <a:r>
              <a:rPr lang="en-US" altLang="zh-CN" sz="2400" b="1" dirty="0" err="1" smtClean="0"/>
              <a:t>rs.next</a:t>
            </a:r>
            <a:r>
              <a:rPr lang="en-US" altLang="zh-CN" sz="2400" b="1" dirty="0" smtClean="0"/>
              <a:t>()){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2400" b="1" dirty="0" smtClean="0"/>
              <a:t>		</a:t>
            </a:r>
            <a:r>
              <a:rPr lang="en-US" altLang="zh-CN" sz="2400" b="1" dirty="0" smtClean="0">
                <a:solidFill>
                  <a:srgbClr val="008A3E"/>
                </a:solidFill>
              </a:rPr>
              <a:t>//</a:t>
            </a:r>
            <a:r>
              <a:rPr lang="zh-CN" altLang="en-US" sz="2400" b="1" dirty="0" smtClean="0">
                <a:solidFill>
                  <a:srgbClr val="008A3E"/>
                </a:solidFill>
              </a:rPr>
              <a:t>读取字段值</a:t>
            </a:r>
            <a:endParaRPr lang="en-US" altLang="zh-CN" sz="2400" b="1" dirty="0" smtClean="0">
              <a:solidFill>
                <a:srgbClr val="008A3E"/>
              </a:solidFill>
            </a:endParaRPr>
          </a:p>
          <a:p>
            <a:pPr>
              <a:buNone/>
            </a:pPr>
            <a:r>
              <a:rPr lang="en-US" altLang="zh-CN" sz="2400" b="1" dirty="0" smtClean="0"/>
              <a:t>		String </a:t>
            </a:r>
            <a:r>
              <a:rPr lang="en-US" altLang="zh-CN" sz="2400" b="1" dirty="0" err="1" smtClean="0"/>
              <a:t>tcId</a:t>
            </a:r>
            <a:r>
              <a:rPr lang="en-US" altLang="zh-CN" sz="2400" b="1" dirty="0" smtClean="0"/>
              <a:t>=</a:t>
            </a:r>
            <a:r>
              <a:rPr lang="en-US" altLang="zh-CN" sz="2400" b="1" dirty="0" err="1" smtClean="0"/>
              <a:t>rs.getString</a:t>
            </a:r>
            <a:r>
              <a:rPr lang="en-US" altLang="zh-CN" sz="2400" b="1" dirty="0" smtClean="0"/>
              <a:t>(“</a:t>
            </a:r>
            <a:r>
              <a:rPr lang="zh-CN" altLang="en-US" sz="2400" b="1" dirty="0" smtClean="0"/>
              <a:t>字段名</a:t>
            </a:r>
            <a:r>
              <a:rPr lang="en-US" altLang="zh-CN" sz="2400" b="1" dirty="0" smtClean="0"/>
              <a:t>");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2400" b="1" dirty="0" smtClean="0"/>
              <a:t>}</a:t>
            </a:r>
            <a:endParaRPr lang="en-US" altLang="zh-CN" sz="2400" b="1" dirty="0" smtClean="0"/>
          </a:p>
        </p:txBody>
      </p:sp>
      <p:sp>
        <p:nvSpPr>
          <p:cNvPr id="5530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D4E5301-A12D-4952-8442-88DD847514F6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PreparedStatement</a:t>
            </a:r>
            <a:endParaRPr lang="zh-CN" altLang="en-US" dirty="0" smtClean="0"/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>
          <a:xfrm>
            <a:off x="457200" y="1714488"/>
            <a:ext cx="8686800" cy="3600448"/>
          </a:xfrm>
        </p:spPr>
        <p:txBody>
          <a:bodyPr/>
          <a:lstStyle/>
          <a:p>
            <a:pPr>
              <a:buNone/>
            </a:pPr>
            <a:r>
              <a:rPr lang="zh-CN" altLang="en-US" sz="2800" b="1" dirty="0" smtClean="0"/>
              <a:t>当</a:t>
            </a:r>
            <a:r>
              <a:rPr lang="en-US" altLang="zh-CN" sz="2800" b="1" dirty="0" err="1" smtClean="0"/>
              <a:t>sql</a:t>
            </a:r>
            <a:r>
              <a:rPr lang="zh-CN" altLang="en-US" sz="2800" b="1" dirty="0" smtClean="0"/>
              <a:t>语句中需要的值是某变量的值时使用</a:t>
            </a:r>
            <a:endParaRPr lang="en-US" altLang="zh-CN" sz="28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zh-CN" altLang="en-US" sz="2400" b="1" dirty="0" smtClean="0"/>
              <a:t>例：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2400" b="1" dirty="0" smtClean="0">
                <a:solidFill>
                  <a:srgbClr val="008A3E"/>
                </a:solidFill>
              </a:rPr>
              <a:t>//</a:t>
            </a:r>
            <a:r>
              <a:rPr lang="zh-CN" altLang="en-US" sz="2400" b="1" dirty="0" smtClean="0">
                <a:solidFill>
                  <a:srgbClr val="008A3E"/>
                </a:solidFill>
              </a:rPr>
              <a:t>查询预处理</a:t>
            </a:r>
            <a:endParaRPr lang="zh-CN" altLang="en-US" sz="2400" b="1" dirty="0" smtClean="0">
              <a:solidFill>
                <a:srgbClr val="008A3E"/>
              </a:solidFill>
            </a:endParaRPr>
          </a:p>
          <a:p>
            <a:pPr>
              <a:buNone/>
            </a:pPr>
            <a:r>
              <a:rPr lang="en-US" altLang="zh-CN" sz="2400" b="1" dirty="0" smtClean="0"/>
              <a:t>String </a:t>
            </a:r>
            <a:r>
              <a:rPr lang="en-US" altLang="zh-CN" sz="2400" b="1" dirty="0" err="1" smtClean="0"/>
              <a:t>sql</a:t>
            </a:r>
            <a:r>
              <a:rPr lang="en-US" altLang="zh-CN" sz="2400" b="1" dirty="0" smtClean="0"/>
              <a:t> = "SELECT name FROM user WHERE </a:t>
            </a:r>
            <a:r>
              <a:rPr lang="en-US" altLang="zh-CN" sz="2400" b="1" dirty="0" err="1" smtClean="0"/>
              <a:t>userid</a:t>
            </a:r>
            <a:r>
              <a:rPr lang="en-US" altLang="zh-CN" sz="2400" b="1" dirty="0" smtClean="0"/>
              <a:t>=? AND password=?" ;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2400" b="1" dirty="0" smtClean="0">
                <a:solidFill>
                  <a:srgbClr val="008A3E"/>
                </a:solidFill>
              </a:rPr>
              <a:t>//</a:t>
            </a:r>
            <a:r>
              <a:rPr lang="zh-CN" altLang="en-US" sz="2400" b="1" dirty="0" smtClean="0">
                <a:solidFill>
                  <a:srgbClr val="008A3E"/>
                </a:solidFill>
              </a:rPr>
              <a:t>实例化数据库操作对象</a:t>
            </a:r>
            <a:endParaRPr lang="en-US" altLang="zh-CN" sz="2400" b="1" dirty="0" smtClean="0">
              <a:solidFill>
                <a:srgbClr val="008A3E"/>
              </a:solidFill>
            </a:endParaRPr>
          </a:p>
          <a:p>
            <a:pPr>
              <a:buNone/>
            </a:pPr>
            <a:r>
              <a:rPr lang="en-US" altLang="zh-CN" sz="2400" b="1" dirty="0" err="1" smtClean="0"/>
              <a:t>PreparedStatement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ps</a:t>
            </a:r>
            <a:r>
              <a:rPr lang="en-US" altLang="zh-CN" sz="2400" b="1" dirty="0" smtClean="0"/>
              <a:t> = </a:t>
            </a:r>
            <a:r>
              <a:rPr lang="en-US" altLang="zh-CN" sz="2400" b="1" dirty="0" err="1" smtClean="0"/>
              <a:t>conn.prepareStatement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sql</a:t>
            </a:r>
            <a:r>
              <a:rPr lang="en-US" altLang="zh-CN" sz="2400" b="1" dirty="0" smtClean="0"/>
              <a:t>) ;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2400" b="1" dirty="0" err="1" smtClean="0"/>
              <a:t>ps.setString</a:t>
            </a:r>
            <a:r>
              <a:rPr lang="en-US" altLang="zh-CN" sz="2400" b="1" dirty="0" smtClean="0"/>
              <a:t>(1,</a:t>
            </a:r>
            <a:r>
              <a:rPr lang="zh-CN" altLang="en-US" sz="2400" b="1" dirty="0" smtClean="0"/>
              <a:t>某变量</a:t>
            </a:r>
            <a:r>
              <a:rPr lang="en-US" altLang="zh-CN" sz="2400" b="1" dirty="0" smtClean="0"/>
              <a:t>);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2400" b="1" dirty="0" err="1" smtClean="0"/>
              <a:t>ps.setString</a:t>
            </a:r>
            <a:r>
              <a:rPr lang="en-US" altLang="zh-CN" sz="2400" b="1" dirty="0" smtClean="0"/>
              <a:t>(2,</a:t>
            </a:r>
            <a:r>
              <a:rPr lang="zh-CN" altLang="en-US" sz="2400" b="1" dirty="0" smtClean="0"/>
              <a:t>某变量</a:t>
            </a:r>
            <a:r>
              <a:rPr lang="en-US" altLang="zh-CN" sz="2400" b="1" dirty="0" smtClean="0"/>
              <a:t>);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2400" b="1" dirty="0" smtClean="0">
                <a:solidFill>
                  <a:srgbClr val="008A3E"/>
                </a:solidFill>
              </a:rPr>
              <a:t>//</a:t>
            </a:r>
            <a:r>
              <a:rPr lang="zh-CN" altLang="en-US" sz="2400" b="1" dirty="0" smtClean="0">
                <a:solidFill>
                  <a:srgbClr val="008A3E"/>
                </a:solidFill>
              </a:rPr>
              <a:t>执行操作</a:t>
            </a:r>
            <a:endParaRPr lang="en-US" altLang="zh-CN" sz="2400" b="1" dirty="0" smtClean="0">
              <a:solidFill>
                <a:srgbClr val="008A3E"/>
              </a:solidFill>
            </a:endParaRPr>
          </a:p>
          <a:p>
            <a:pPr>
              <a:buNone/>
            </a:pPr>
            <a:r>
              <a:rPr lang="en-US" altLang="zh-CN" sz="2400" b="1" dirty="0" err="1" smtClean="0"/>
              <a:t>ps.executeUpdate</a:t>
            </a:r>
            <a:r>
              <a:rPr lang="en-US" altLang="zh-CN" sz="2400" b="1" dirty="0" smtClean="0"/>
              <a:t>();     </a:t>
            </a:r>
            <a:r>
              <a:rPr lang="zh-CN" altLang="en-US" sz="2400" b="1" dirty="0" smtClean="0"/>
              <a:t>或</a:t>
            </a:r>
            <a:r>
              <a:rPr lang="en-US" altLang="zh-CN" sz="2400" b="1" dirty="0" err="1" smtClean="0"/>
              <a:t>ps.executeQuery</a:t>
            </a:r>
            <a:r>
              <a:rPr lang="en-US" altLang="zh-CN" sz="2400" b="1" dirty="0" smtClean="0"/>
              <a:t>(); </a:t>
            </a:r>
            <a:br>
              <a:rPr lang="en-US" altLang="zh-CN" sz="2400" b="1" dirty="0" smtClean="0"/>
            </a:br>
            <a:endParaRPr lang="en-US" altLang="zh-CN" sz="2400" b="1" dirty="0" smtClean="0"/>
          </a:p>
        </p:txBody>
      </p:sp>
      <p:sp>
        <p:nvSpPr>
          <p:cNvPr id="5530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D4E5301-A12D-4952-8442-88DD847514F6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6000760" y="4714884"/>
            <a:ext cx="785818" cy="428628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6000760" y="5214950"/>
            <a:ext cx="785818" cy="142876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tx2"/>
                </a:solidFill>
              </a:rPr>
              <a:t>4</a:t>
            </a:r>
            <a:r>
              <a:rPr lang="zh-CN" altLang="en-US" b="1" dirty="0" smtClean="0">
                <a:solidFill>
                  <a:schemeClr val="tx2"/>
                </a:solidFill>
              </a:rPr>
              <a:t>使用厂商驱动进行数据库连接</a:t>
            </a:r>
            <a:endParaRPr lang="zh-CN" altLang="en-US" dirty="0" smtClean="0"/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800" b="1" dirty="0" smtClean="0"/>
          </a:p>
          <a:p>
            <a:r>
              <a:rPr lang="zh-CN" altLang="en-US" sz="2800" b="1" dirty="0" smtClean="0"/>
              <a:t>针对不同数据库，</a:t>
            </a:r>
            <a:r>
              <a:rPr lang="en-US" altLang="zh-CN" sz="2800" b="1" dirty="0" smtClean="0"/>
              <a:t>JDBC</a:t>
            </a:r>
            <a:r>
              <a:rPr lang="zh-CN" altLang="en-US" sz="2800" b="1" dirty="0" smtClean="0"/>
              <a:t>机制中提供了“驱动程序”的概念。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要连接到不同厂商的数据库，应首先安装相应厂商的数据库</a:t>
            </a:r>
            <a:r>
              <a:rPr lang="en-US" altLang="zh-CN" sz="2800" b="1" dirty="0" smtClean="0"/>
              <a:t>JDBC</a:t>
            </a:r>
            <a:r>
              <a:rPr lang="zh-CN" altLang="en-US" sz="2800" b="1" dirty="0" smtClean="0"/>
              <a:t>驱动。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只要安装了</a:t>
            </a:r>
            <a:r>
              <a:rPr lang="en-US" altLang="zh-CN" sz="2800" b="1" dirty="0" smtClean="0"/>
              <a:t>JDBC</a:t>
            </a:r>
            <a:r>
              <a:rPr lang="zh-CN" altLang="en-US" sz="2800" b="1" dirty="0" smtClean="0"/>
              <a:t>驱动，那么就不需要关心具体连接过程，即可对其进行操作了。</a:t>
            </a:r>
            <a:endParaRPr lang="en-US" altLang="zh-CN" sz="2800" b="1" dirty="0" smtClean="0"/>
          </a:p>
        </p:txBody>
      </p:sp>
      <p:sp>
        <p:nvSpPr>
          <p:cNvPr id="5530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D4E5301-A12D-4952-8442-88DD847514F6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tx2"/>
                </a:solidFill>
              </a:rPr>
              <a:t>4</a:t>
            </a:r>
            <a:r>
              <a:rPr lang="zh-CN" altLang="en-US" b="1" dirty="0" smtClean="0">
                <a:solidFill>
                  <a:schemeClr val="tx2"/>
                </a:solidFill>
              </a:rPr>
              <a:t>使用厂商驱动进行数据库连接</a:t>
            </a:r>
            <a:endParaRPr lang="zh-CN" altLang="en-US" dirty="0" smtClean="0"/>
          </a:p>
        </p:txBody>
      </p:sp>
      <p:sp>
        <p:nvSpPr>
          <p:cNvPr id="5530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D4E5301-A12D-4952-8442-88DD847514F6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8" name="Picture 4" descr="http://www.educity.cn/develop/java/images/20137255136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428728" y="1785926"/>
            <a:ext cx="5651810" cy="40005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tx2"/>
                </a:solidFill>
              </a:rPr>
              <a:t>4</a:t>
            </a:r>
            <a:r>
              <a:rPr lang="zh-CN" altLang="en-US" b="1" dirty="0" smtClean="0">
                <a:solidFill>
                  <a:schemeClr val="tx2"/>
                </a:solidFill>
              </a:rPr>
              <a:t>使用厂商驱动进行数据库连接</a:t>
            </a:r>
            <a:endParaRPr lang="zh-CN" altLang="en-US" dirty="0" smtClean="0"/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altLang="zh-CN" sz="2800" b="1" dirty="0" err="1" smtClean="0">
                <a:solidFill>
                  <a:schemeClr val="bg2"/>
                </a:solidFill>
              </a:rPr>
              <a:t>Mysql</a:t>
            </a:r>
            <a:r>
              <a:rPr lang="zh-CN" altLang="en-US" sz="2800" b="1" dirty="0" smtClean="0">
                <a:solidFill>
                  <a:schemeClr val="bg2"/>
                </a:solidFill>
              </a:rPr>
              <a:t>的数据库厂商驱动方法</a:t>
            </a:r>
            <a:endParaRPr lang="en-US" altLang="zh-CN" sz="2800" b="1" dirty="0" smtClean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b="1" dirty="0" smtClean="0"/>
              <a:t>下载驱动包，解压并将</a:t>
            </a:r>
            <a:r>
              <a:rPr lang="en-US" altLang="zh-CN" sz="2800" b="1" dirty="0" smtClean="0"/>
              <a:t>jar</a:t>
            </a:r>
            <a:r>
              <a:rPr lang="zh-CN" altLang="en-US" sz="2800" b="1" dirty="0" smtClean="0"/>
              <a:t>文件（</a:t>
            </a:r>
            <a:r>
              <a:rPr lang="en-US" altLang="zh-CN" sz="2800" b="1" dirty="0" smtClean="0"/>
              <a:t>mysql-connector-java-5.1.21-bin.jar</a:t>
            </a:r>
            <a:r>
              <a:rPr lang="zh-CN" altLang="en-US" sz="2800" b="1" dirty="0" smtClean="0"/>
              <a:t>）复制到</a:t>
            </a:r>
            <a:r>
              <a:rPr lang="en-US" altLang="zh-CN" sz="2800" b="1" dirty="0" smtClean="0"/>
              <a:t>tomcat</a:t>
            </a:r>
            <a:r>
              <a:rPr lang="zh-CN" altLang="en-US" sz="2800" b="1" dirty="0" smtClean="0"/>
              <a:t>的</a:t>
            </a:r>
            <a:r>
              <a:rPr lang="en-US" altLang="zh-CN" sz="2800" b="1" dirty="0" smtClean="0"/>
              <a:t>lib</a:t>
            </a:r>
            <a:r>
              <a:rPr lang="zh-CN" altLang="en-US" sz="2800" b="1" dirty="0" smtClean="0"/>
              <a:t>文件夹下</a:t>
            </a:r>
            <a:endParaRPr lang="en-US" altLang="zh-CN" sz="2800" b="1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b="1" dirty="0" smtClean="0"/>
              <a:t>设定驱动类名称和</a:t>
            </a:r>
            <a:r>
              <a:rPr lang="en-US" altLang="zh-CN" sz="2800" b="1" dirty="0" smtClean="0"/>
              <a:t>URL</a:t>
            </a:r>
            <a:endParaRPr lang="en-US" altLang="zh-CN" sz="2800" b="1" dirty="0" smtClean="0"/>
          </a:p>
          <a:p>
            <a:pPr>
              <a:buNone/>
            </a:pPr>
            <a:r>
              <a:rPr lang="en-US" altLang="zh-CN" sz="2400" b="1" dirty="0" err="1" smtClean="0"/>
              <a:t>Class.forName</a:t>
            </a:r>
            <a:r>
              <a:rPr lang="en-US" altLang="zh-CN" sz="2400" b="1" dirty="0" smtClean="0"/>
              <a:t>(“</a:t>
            </a:r>
            <a:r>
              <a:rPr lang="en-US" altLang="zh-CN" sz="2400" b="1" dirty="0" err="1" smtClean="0">
                <a:solidFill>
                  <a:schemeClr val="accent1">
                    <a:lumMod val="50000"/>
                  </a:schemeClr>
                </a:solidFill>
              </a:rPr>
              <a:t>com.mysql.jdbc.Driver</a:t>
            </a:r>
            <a:r>
              <a:rPr lang="en-US" altLang="zh-CN" sz="2400" b="1" dirty="0" smtClean="0"/>
              <a:t>");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2400" b="1" dirty="0" smtClean="0"/>
              <a:t>Connection </a:t>
            </a:r>
            <a:r>
              <a:rPr lang="en-US" altLang="zh-CN" sz="2400" b="1" dirty="0" err="1" smtClean="0"/>
              <a:t>conn</a:t>
            </a:r>
            <a:r>
              <a:rPr lang="en-US" altLang="zh-CN" sz="2400" b="1" dirty="0" smtClean="0"/>
              <a:t>=</a:t>
            </a:r>
            <a:r>
              <a:rPr lang="en-US" altLang="zh-CN" sz="2400" b="1" dirty="0" err="1" smtClean="0"/>
              <a:t>DriverManager.getConnection</a:t>
            </a:r>
            <a:r>
              <a:rPr lang="en-US" altLang="zh-CN" sz="2400" b="1" dirty="0" smtClean="0"/>
              <a:t>(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2400" b="1" dirty="0" smtClean="0"/>
              <a:t>	“</a:t>
            </a:r>
            <a:r>
              <a:rPr lang="en-US" altLang="zh-CN" sz="2400" b="1" dirty="0" err="1" smtClean="0">
                <a:solidFill>
                  <a:schemeClr val="accent1">
                    <a:lumMod val="50000"/>
                  </a:schemeClr>
                </a:solidFill>
              </a:rPr>
              <a:t>jdbc:mysql</a:t>
            </a: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</a:rPr>
              <a:t>://localhost:3306/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</a:rPr>
              <a:t>数据库名</a:t>
            </a:r>
            <a:r>
              <a:rPr lang="en-US" altLang="zh-CN" sz="2400" b="1" dirty="0" smtClean="0"/>
              <a:t>”,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2400" b="1" dirty="0" smtClean="0"/>
              <a:t>	”</a:t>
            </a:r>
            <a:r>
              <a:rPr lang="zh-CN" altLang="en-US" sz="2400" b="1" dirty="0" smtClean="0"/>
              <a:t>用户名</a:t>
            </a:r>
            <a:r>
              <a:rPr lang="en-US" altLang="zh-CN" sz="2400" b="1" dirty="0" smtClean="0"/>
              <a:t>“, ”</a:t>
            </a:r>
            <a:r>
              <a:rPr lang="zh-CN" altLang="en-US" sz="2400" b="1" dirty="0" smtClean="0"/>
              <a:t>密码</a:t>
            </a:r>
            <a:r>
              <a:rPr lang="en-US" altLang="zh-CN" sz="2400" b="1" dirty="0" smtClean="0"/>
              <a:t>");</a:t>
            </a:r>
            <a:endParaRPr lang="en-US" altLang="zh-CN" sz="2400" b="1" dirty="0" smtClean="0"/>
          </a:p>
          <a:p>
            <a:pPr>
              <a:buNone/>
            </a:pPr>
            <a:endParaRPr lang="en-US" altLang="zh-CN" sz="2400" b="1" dirty="0" smtClean="0"/>
          </a:p>
        </p:txBody>
      </p:sp>
      <p:sp>
        <p:nvSpPr>
          <p:cNvPr id="5530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D4E5301-A12D-4952-8442-88DD847514F6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tx2"/>
                </a:solidFill>
              </a:rPr>
              <a:t>4</a:t>
            </a:r>
            <a:r>
              <a:rPr lang="zh-CN" altLang="en-US" b="1" dirty="0" smtClean="0">
                <a:solidFill>
                  <a:schemeClr val="tx2"/>
                </a:solidFill>
              </a:rPr>
              <a:t>使用厂商驱动进行数据库连接</a:t>
            </a:r>
            <a:endParaRPr lang="zh-CN" altLang="en-US" dirty="0" smtClean="0"/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zh-CN" altLang="en-US" sz="2800" b="1" dirty="0" smtClean="0">
                <a:solidFill>
                  <a:schemeClr val="bg2"/>
                </a:solidFill>
              </a:rPr>
              <a:t>常见数据库的驱动程序名称和</a:t>
            </a:r>
            <a:r>
              <a:rPr lang="en-US" altLang="zh-CN" sz="2800" b="1" dirty="0" smtClean="0">
                <a:solidFill>
                  <a:schemeClr val="bg2"/>
                </a:solidFill>
              </a:rPr>
              <a:t>URL</a:t>
            </a:r>
            <a:endParaRPr lang="en-US" altLang="zh-CN" sz="2800" b="1" dirty="0" smtClean="0">
              <a:solidFill>
                <a:schemeClr val="bg2"/>
              </a:solidFill>
            </a:endParaRPr>
          </a:p>
          <a:p>
            <a:pPr marL="514350" indent="-514350">
              <a:buNone/>
            </a:pPr>
            <a:r>
              <a:rPr lang="en-US" sz="2400" b="1" dirty="0" smtClean="0"/>
              <a:t>Oracle</a:t>
            </a:r>
            <a:r>
              <a:rPr lang="zh-CN" altLang="en-US" sz="2400" b="1" dirty="0" smtClean="0"/>
              <a:t>数据库</a:t>
            </a:r>
            <a:br>
              <a:rPr lang="zh-CN" altLang="en-US" sz="2400" b="1" dirty="0" smtClean="0"/>
            </a:br>
            <a:r>
              <a:rPr lang="en-US" sz="2400" b="1" dirty="0" err="1" smtClean="0"/>
              <a:t>oracle.jdbc.driver.OracleDriver</a:t>
            </a:r>
            <a:br>
              <a:rPr lang="en-US" sz="2400" b="1" dirty="0" smtClean="0"/>
            </a:br>
            <a:r>
              <a:rPr lang="en-US" sz="2400" b="1" dirty="0" err="1" smtClean="0"/>
              <a:t>url</a:t>
            </a:r>
            <a:r>
              <a:rPr lang="en-US" sz="2400" b="1" dirty="0" smtClean="0"/>
              <a:t>="</a:t>
            </a:r>
            <a:r>
              <a:rPr lang="en-US" sz="2400" b="1" dirty="0" err="1" smtClean="0"/>
              <a:t>jdbc:oracle:thin</a:t>
            </a:r>
            <a:r>
              <a:rPr lang="en-US" sz="2400" b="1" dirty="0" smtClean="0"/>
              <a:t>:@</a:t>
            </a:r>
            <a:r>
              <a:rPr lang="en-US" sz="2400" b="1" dirty="0" err="1" smtClean="0"/>
              <a:t>hostname:port:sid</a:t>
            </a:r>
            <a:r>
              <a:rPr lang="en-US" sz="2400" b="1" dirty="0" smtClean="0"/>
              <a:t>";</a:t>
            </a:r>
            <a:endParaRPr lang="en-US" sz="2400" b="1" dirty="0" smtClean="0"/>
          </a:p>
          <a:p>
            <a:pPr marL="514350" indent="-514350">
              <a:buNone/>
            </a:pPr>
            <a:endParaRPr lang="en-US" sz="2400" b="1" dirty="0" smtClean="0"/>
          </a:p>
          <a:p>
            <a:pPr marL="514350" indent="-514350">
              <a:buNone/>
            </a:pPr>
            <a:r>
              <a:rPr lang="en-US" sz="2400" b="1" dirty="0" err="1" smtClean="0"/>
              <a:t>Sql</a:t>
            </a:r>
            <a:r>
              <a:rPr lang="en-US" sz="2400" b="1" dirty="0" smtClean="0"/>
              <a:t> Server</a:t>
            </a:r>
            <a:r>
              <a:rPr lang="zh-CN" altLang="en-US" sz="2400" b="1" dirty="0" smtClean="0"/>
              <a:t>数据库</a:t>
            </a:r>
            <a:br>
              <a:rPr lang="zh-CN" altLang="en-US" sz="2400" b="1" dirty="0" smtClean="0"/>
            </a:br>
            <a:r>
              <a:rPr lang="en-US" sz="2400" b="1" dirty="0" err="1" smtClean="0"/>
              <a:t>com.microsoft.jdbc.sqlserver.SQLServerDriver</a:t>
            </a:r>
            <a:br>
              <a:rPr lang="en-US" sz="2400" b="1" dirty="0" smtClean="0"/>
            </a:br>
            <a:r>
              <a:rPr lang="en-US" sz="2400" b="1" dirty="0" err="1" smtClean="0"/>
              <a:t>url</a:t>
            </a:r>
            <a:r>
              <a:rPr lang="en-US" sz="2400" b="1" dirty="0" smtClean="0"/>
              <a:t>=“</a:t>
            </a:r>
            <a:r>
              <a:rPr lang="en-US" sz="2400" b="1" dirty="0" err="1" smtClean="0"/>
              <a:t>jdbc:microsoft:sqlserver</a:t>
            </a:r>
            <a:r>
              <a:rPr lang="en-US" sz="2400" b="1" dirty="0" smtClean="0"/>
              <a:t>://</a:t>
            </a:r>
            <a:r>
              <a:rPr lang="en-US" sz="2400" b="1" dirty="0" err="1" smtClean="0"/>
              <a:t>hostname:port;DatabaseName</a:t>
            </a:r>
            <a:r>
              <a:rPr lang="en-US" sz="2400" b="1" dirty="0" smtClean="0"/>
              <a:t>=</a:t>
            </a:r>
            <a:r>
              <a:rPr lang="zh-CN" altLang="en-US" sz="2400" b="1" dirty="0" smtClean="0"/>
              <a:t>数据库名称</a:t>
            </a:r>
            <a:r>
              <a:rPr lang="en-US" sz="2400" b="1" dirty="0" smtClean="0"/>
              <a:t>";</a:t>
            </a:r>
            <a:endParaRPr lang="en-US" altLang="zh-CN" sz="2400" b="1" dirty="0" smtClean="0">
              <a:solidFill>
                <a:schemeClr val="bg2"/>
              </a:solidFill>
            </a:endParaRPr>
          </a:p>
          <a:p>
            <a:pPr>
              <a:buNone/>
            </a:pPr>
            <a:endParaRPr lang="en-US" altLang="zh-CN" sz="2400" b="1" dirty="0" smtClean="0"/>
          </a:p>
        </p:txBody>
      </p:sp>
      <p:sp>
        <p:nvSpPr>
          <p:cNvPr id="5530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D4E5301-A12D-4952-8442-88DD847514F6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事务</a:t>
            </a:r>
            <a:endParaRPr lang="zh-CN" altLang="en-US" dirty="0" smtClean="0"/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zh-CN" altLang="en-US" sz="2800" b="1" dirty="0" smtClean="0"/>
              <a:t>在多条数据库操作语句都被成功执行后，数据的修改才被真正提交，否则数据操作回滚。</a:t>
            </a:r>
            <a:endParaRPr lang="en-US" altLang="zh-CN" sz="2800" b="1" dirty="0" smtClean="0"/>
          </a:p>
          <a:p>
            <a:pPr marL="514350" indent="-514350">
              <a:buNone/>
            </a:pPr>
            <a:r>
              <a:rPr lang="en-US" altLang="zh-CN" sz="2800" b="1" dirty="0" smtClean="0">
                <a:solidFill>
                  <a:schemeClr val="accent1">
                    <a:lumMod val="50000"/>
                  </a:schemeClr>
                </a:solidFill>
              </a:rPr>
              <a:t>   </a:t>
            </a: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</a:rPr>
              <a:t>try{</a:t>
            </a:r>
            <a:endParaRPr lang="en-US" altLang="zh-CN" sz="28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514350" indent="-514350">
              <a:buNone/>
            </a:pP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</a:rPr>
              <a:t>    	</a:t>
            </a:r>
            <a:r>
              <a:rPr lang="en-US" altLang="zh-CN" sz="2400" b="1" dirty="0" err="1" smtClean="0">
                <a:solidFill>
                  <a:schemeClr val="accent1">
                    <a:lumMod val="50000"/>
                  </a:schemeClr>
                </a:solidFill>
              </a:rPr>
              <a:t>conn.setAutoCommit</a:t>
            </a: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</a:rPr>
              <a:t>(false); </a:t>
            </a:r>
            <a:r>
              <a:rPr lang="en-US" altLang="zh-CN" sz="2400" b="1" dirty="0" smtClean="0">
                <a:solidFill>
                  <a:srgbClr val="008A3E"/>
                </a:solidFill>
              </a:rPr>
              <a:t>//</a:t>
            </a:r>
            <a:r>
              <a:rPr lang="zh-CN" altLang="en-US" sz="2400" b="1" dirty="0" smtClean="0">
                <a:solidFill>
                  <a:srgbClr val="008A3E"/>
                </a:solidFill>
              </a:rPr>
              <a:t>设置不自动提交</a:t>
            </a:r>
            <a:endParaRPr lang="en-US" altLang="zh-CN" sz="2400" b="1" dirty="0" smtClean="0">
              <a:solidFill>
                <a:srgbClr val="008A3E"/>
              </a:solidFill>
            </a:endParaRPr>
          </a:p>
          <a:p>
            <a:pPr>
              <a:buNone/>
            </a:pP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</a:rPr>
              <a:t>    	</a:t>
            </a:r>
            <a:r>
              <a:rPr lang="en-US" altLang="zh-CN" sz="2400" b="1" dirty="0" smtClean="0">
                <a:solidFill>
                  <a:srgbClr val="008A3E"/>
                </a:solidFill>
              </a:rPr>
              <a:t>   //</a:t>
            </a:r>
            <a:r>
              <a:rPr lang="zh-CN" altLang="en-US" sz="2400" b="1" u="sng" dirty="0" smtClean="0">
                <a:solidFill>
                  <a:srgbClr val="008A3E"/>
                </a:solidFill>
              </a:rPr>
              <a:t>多条</a:t>
            </a:r>
            <a:r>
              <a:rPr lang="zh-CN" altLang="en-US" sz="2400" b="1" dirty="0" smtClean="0">
                <a:solidFill>
                  <a:srgbClr val="008A3E"/>
                </a:solidFill>
              </a:rPr>
              <a:t>数据库操作（修改）语句</a:t>
            </a:r>
            <a:endParaRPr lang="en-US" altLang="zh-CN" sz="2400" b="1" dirty="0" smtClean="0">
              <a:solidFill>
                <a:srgbClr val="008A3E"/>
              </a:solidFill>
            </a:endParaRPr>
          </a:p>
          <a:p>
            <a:pPr>
              <a:buNone/>
            </a:pP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</a:rPr>
              <a:t>	   </a:t>
            </a:r>
            <a:r>
              <a:rPr lang="en-US" altLang="zh-CN" sz="2400" b="1" dirty="0" err="1" smtClean="0">
                <a:solidFill>
                  <a:schemeClr val="accent1">
                    <a:lumMod val="50000"/>
                  </a:schemeClr>
                </a:solidFill>
              </a:rPr>
              <a:t>conn.commit</a:t>
            </a: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</a:rPr>
              <a:t>(); </a:t>
            </a:r>
            <a:r>
              <a:rPr lang="en-US" altLang="zh-CN" sz="2400" b="1" dirty="0" smtClean="0">
                <a:solidFill>
                  <a:srgbClr val="008A3E"/>
                </a:solidFill>
              </a:rPr>
              <a:t>//</a:t>
            </a:r>
            <a:r>
              <a:rPr lang="zh-CN" altLang="en-US" sz="2400" b="1" dirty="0" smtClean="0">
                <a:solidFill>
                  <a:srgbClr val="008A3E"/>
                </a:solidFill>
              </a:rPr>
              <a:t>提交以上操作</a:t>
            </a:r>
            <a:endParaRPr lang="en-US" altLang="zh-CN" sz="2400" b="1" dirty="0" smtClean="0">
              <a:solidFill>
                <a:srgbClr val="008A3E"/>
              </a:solidFill>
            </a:endParaRPr>
          </a:p>
          <a:p>
            <a:pPr>
              <a:buNone/>
            </a:pP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</a:rPr>
              <a:t>    }catch(Exception ex){</a:t>
            </a:r>
            <a:endParaRPr lang="en-US" altLang="zh-CN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</a:rPr>
              <a:t>	    </a:t>
            </a:r>
            <a:r>
              <a:rPr lang="en-US" altLang="zh-CN" sz="2400" b="1" dirty="0" err="1" smtClean="0">
                <a:solidFill>
                  <a:schemeClr val="accent1">
                    <a:lumMod val="50000"/>
                  </a:schemeClr>
                </a:solidFill>
              </a:rPr>
              <a:t>conn.rollback</a:t>
            </a: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</a:rPr>
              <a:t>();     </a:t>
            </a:r>
            <a:r>
              <a:rPr lang="en-US" altLang="zh-CN" sz="2400" b="1" dirty="0" smtClean="0">
                <a:solidFill>
                  <a:srgbClr val="008A3E"/>
                </a:solidFill>
              </a:rPr>
              <a:t>//</a:t>
            </a:r>
            <a:r>
              <a:rPr lang="zh-CN" altLang="en-US" sz="2400" b="1" dirty="0" smtClean="0">
                <a:solidFill>
                  <a:srgbClr val="008A3E"/>
                </a:solidFill>
              </a:rPr>
              <a:t>回滚</a:t>
            </a:r>
            <a:endParaRPr lang="en-US" altLang="zh-CN" sz="2400" b="1" dirty="0" smtClean="0">
              <a:solidFill>
                <a:srgbClr val="008A3E"/>
              </a:solidFill>
            </a:endParaRPr>
          </a:p>
          <a:p>
            <a:pPr>
              <a:buNone/>
            </a:pP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</a:rPr>
              <a:t>    }</a:t>
            </a:r>
            <a:endParaRPr lang="en-US" altLang="zh-CN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</a:rPr>
              <a:t>    </a:t>
            </a:r>
            <a:endParaRPr lang="en-US" altLang="zh-CN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400" b="1" dirty="0" smtClean="0"/>
          </a:p>
        </p:txBody>
      </p:sp>
      <p:sp>
        <p:nvSpPr>
          <p:cNvPr id="5530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D4E5301-A12D-4952-8442-88DD847514F6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使用数据库连接池访问数据库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	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连接数据库是一件既消耗资源又费时的工作；每一次数据访问请求，都进行建立连接、打开数据库、存取数据、关闭等操作，会导致系统性能急剧下降。数据库连接池是解决这个问题最常用的方法。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数据库连接池工作原理：</a:t>
            </a:r>
            <a:r>
              <a:rPr lang="zh-CN" altLang="en-US" b="1" dirty="0" smtClean="0"/>
              <a:t>当一个线程需要访问数据库时，从池中请求一个连接；使用完毕后，将该连接返回连接池以便其它线程使用。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D4096F-AEAA-47E8-9D3D-5A22FE0DD72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Tomcat</a:t>
            </a:r>
            <a:r>
              <a:rPr lang="zh-CN" altLang="en-US" b="1" dirty="0" smtClean="0"/>
              <a:t>数据库连接池访问方法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修改</a:t>
            </a: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Tomcat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的</a:t>
            </a: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conf/context.xml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文件</a:t>
            </a:r>
            <a:endParaRPr lang="en-US" altLang="zh-CN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zh-CN" sz="2400" b="1" dirty="0" smtClean="0"/>
              <a:t>&lt;Resource  name="</a:t>
            </a:r>
            <a:r>
              <a:rPr lang="en-US" altLang="zh-CN" sz="2400" b="1" dirty="0" err="1" smtClean="0"/>
              <a:t>jdbcpool</a:t>
            </a:r>
            <a:r>
              <a:rPr lang="en-US" altLang="zh-CN" sz="2400" b="1" dirty="0" smtClean="0"/>
              <a:t>/teacher"  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2400" b="1" dirty="0" smtClean="0"/>
              <a:t>            auth="Container"  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2400" b="1" dirty="0" smtClean="0"/>
              <a:t>     	type="</a:t>
            </a:r>
            <a:r>
              <a:rPr lang="en-US" altLang="zh-CN" sz="2400" b="1" dirty="0" err="1" smtClean="0"/>
              <a:t>javax.sql.DataSource</a:t>
            </a:r>
            <a:r>
              <a:rPr lang="en-US" altLang="zh-CN" sz="2400" b="1" dirty="0" smtClean="0"/>
              <a:t>"  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2400" b="1" dirty="0" smtClean="0"/>
              <a:t>            </a:t>
            </a:r>
            <a:r>
              <a:rPr lang="en-US" altLang="zh-CN" sz="2400" b="1" dirty="0" err="1" smtClean="0"/>
              <a:t>maxActive</a:t>
            </a:r>
            <a:r>
              <a:rPr lang="en-US" altLang="zh-CN" sz="2400" b="1" dirty="0" smtClean="0"/>
              <a:t>="20"              	</a:t>
            </a:r>
            <a:r>
              <a:rPr lang="en-US" altLang="zh-CN" sz="2400" b="1" dirty="0" err="1" smtClean="0"/>
              <a:t>maxIdel</a:t>
            </a:r>
            <a:r>
              <a:rPr lang="en-US" altLang="zh-CN" sz="2400" b="1" dirty="0" smtClean="0"/>
              <a:t>="10"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2400" b="1" dirty="0" smtClean="0"/>
              <a:t>            </a:t>
            </a:r>
            <a:r>
              <a:rPr lang="en-US" altLang="zh-CN" sz="2400" b="1" dirty="0" err="1" smtClean="0"/>
              <a:t>maxWait</a:t>
            </a:r>
            <a:r>
              <a:rPr lang="en-US" altLang="zh-CN" sz="2400" b="1" dirty="0" smtClean="0"/>
              <a:t>="1000"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2400" b="1" dirty="0" smtClean="0"/>
              <a:t>            username="root”	     	password=""  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2400" b="1" dirty="0" smtClean="0"/>
              <a:t>    		</a:t>
            </a:r>
            <a:r>
              <a:rPr lang="en-US" altLang="zh-CN" sz="2400" b="1" dirty="0" err="1" smtClean="0"/>
              <a:t>driverClassName</a:t>
            </a:r>
            <a:r>
              <a:rPr lang="en-US" altLang="zh-CN" sz="2400" b="1" dirty="0" smtClean="0"/>
              <a:t>="</a:t>
            </a:r>
            <a:r>
              <a:rPr lang="en-US" altLang="zh-CN" sz="2400" b="1" dirty="0" err="1" smtClean="0"/>
              <a:t>com.mysql.jdbc.Driver</a:t>
            </a:r>
            <a:r>
              <a:rPr lang="en-US" altLang="zh-CN" sz="2400" b="1" dirty="0" smtClean="0"/>
              <a:t>"  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2400" b="1" dirty="0" smtClean="0"/>
              <a:t>    		</a:t>
            </a:r>
            <a:r>
              <a:rPr lang="en-US" altLang="zh-CN" sz="2400" b="1" dirty="0" err="1" smtClean="0"/>
              <a:t>url</a:t>
            </a:r>
            <a:r>
              <a:rPr lang="en-US" altLang="zh-CN" sz="2400" b="1" dirty="0" smtClean="0"/>
              <a:t>="</a:t>
            </a:r>
            <a:r>
              <a:rPr lang="en-US" altLang="zh-CN" sz="2400" b="1" dirty="0" err="1" smtClean="0"/>
              <a:t>jdbc:mysql</a:t>
            </a:r>
            <a:r>
              <a:rPr lang="en-US" altLang="zh-CN" sz="2400" b="1" dirty="0" smtClean="0"/>
              <a:t>://localhost:3306/</a:t>
            </a:r>
            <a:r>
              <a:rPr lang="en-US" altLang="zh-CN" sz="2400" b="1" dirty="0" err="1" smtClean="0"/>
              <a:t>jeedb</a:t>
            </a:r>
            <a:r>
              <a:rPr lang="en-US" altLang="zh-CN" sz="2400" b="1" dirty="0" smtClean="0"/>
              <a:t>"   &gt;  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2400" b="1" dirty="0" smtClean="0"/>
              <a:t>&lt;/Resource&gt; </a:t>
            </a:r>
            <a:endParaRPr lang="zh-CN" altLang="en-US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D4096F-AEAA-47E8-9D3D-5A22FE0DD72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1.JDBC</a:t>
            </a:r>
            <a:r>
              <a:rPr lang="zh-CN" altLang="en-US" dirty="0" smtClean="0"/>
              <a:t>技术简介</a:t>
            </a:r>
            <a:endParaRPr lang="zh-CN" altLang="en-US" dirty="0" smtClean="0"/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 smtClean="0"/>
              <a:t>在</a:t>
            </a:r>
            <a:r>
              <a:rPr lang="en-US" altLang="zh-CN" sz="2800" b="1" dirty="0" smtClean="0"/>
              <a:t>Java</a:t>
            </a:r>
            <a:r>
              <a:rPr lang="zh-CN" altLang="en-US" sz="2800" b="1" dirty="0" smtClean="0"/>
              <a:t>系列技术中，访问数据库的技术叫</a:t>
            </a:r>
            <a:r>
              <a:rPr lang="en-US" altLang="zh-CN" sz="2800" b="1" dirty="0" smtClean="0"/>
              <a:t>JDBC</a:t>
            </a:r>
            <a:r>
              <a:rPr lang="zh-CN" altLang="en-US" sz="2800" b="1" dirty="0" smtClean="0"/>
              <a:t>技术。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JDBC</a:t>
            </a:r>
            <a:r>
              <a:rPr lang="zh-CN" altLang="en-US" sz="2800" b="1" dirty="0" smtClean="0"/>
              <a:t>相关的</a:t>
            </a:r>
            <a:r>
              <a:rPr lang="en-US" altLang="zh-CN" sz="2800" b="1" dirty="0" smtClean="0"/>
              <a:t>API</a:t>
            </a:r>
            <a:r>
              <a:rPr lang="zh-CN" altLang="en-US" sz="2800" b="1" dirty="0" smtClean="0"/>
              <a:t>在</a:t>
            </a:r>
            <a:r>
              <a:rPr lang="en-US" altLang="zh-CN" sz="2800" b="1" dirty="0" smtClean="0"/>
              <a:t>java.sql</a:t>
            </a:r>
            <a:r>
              <a:rPr lang="zh-CN" altLang="en-US" sz="2800" b="1" dirty="0" smtClean="0"/>
              <a:t>包中，主要包括以下接口：</a:t>
            </a:r>
            <a:endParaRPr lang="en-US" altLang="zh-CN" sz="2800" b="1" dirty="0" smtClean="0"/>
          </a:p>
          <a:p>
            <a:pPr lvl="1"/>
            <a:r>
              <a:rPr lang="en-US" altLang="zh-CN" sz="2400" b="1" dirty="0" err="1" smtClean="0">
                <a:solidFill>
                  <a:schemeClr val="bg2">
                    <a:lumMod val="75000"/>
                  </a:schemeClr>
                </a:solidFill>
              </a:rPr>
              <a:t>Java.sql.Connection</a:t>
            </a:r>
            <a:r>
              <a:rPr lang="en-US" altLang="zh-CN" sz="2400" b="1" dirty="0" smtClean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zh-CN" altLang="en-US" sz="2400" b="1" dirty="0" smtClean="0">
                <a:solidFill>
                  <a:schemeClr val="bg2">
                    <a:lumMod val="75000"/>
                  </a:schemeClr>
                </a:solidFill>
              </a:rPr>
              <a:t>负责连接数据库；</a:t>
            </a:r>
            <a:endParaRPr lang="en-US" altLang="zh-CN" sz="2400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en-US" altLang="zh-CN" sz="2400" b="1" dirty="0" err="1" smtClean="0">
                <a:solidFill>
                  <a:schemeClr val="bg2">
                    <a:lumMod val="75000"/>
                  </a:schemeClr>
                </a:solidFill>
              </a:rPr>
              <a:t>Java.sql.Statement</a:t>
            </a:r>
            <a:r>
              <a:rPr lang="en-US" altLang="zh-CN" sz="2400" b="1" dirty="0" smtClean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zh-CN" altLang="en-US" sz="2400" b="1" dirty="0" smtClean="0">
                <a:solidFill>
                  <a:schemeClr val="bg2">
                    <a:lumMod val="75000"/>
                  </a:schemeClr>
                </a:solidFill>
              </a:rPr>
              <a:t>负责执行数据库</a:t>
            </a:r>
            <a:r>
              <a:rPr lang="en-US" altLang="zh-CN" sz="2400" b="1" dirty="0" smtClean="0">
                <a:solidFill>
                  <a:schemeClr val="bg2">
                    <a:lumMod val="75000"/>
                  </a:schemeClr>
                </a:solidFill>
              </a:rPr>
              <a:t>SQL</a:t>
            </a:r>
            <a:r>
              <a:rPr lang="zh-CN" altLang="en-US" sz="2400" b="1" dirty="0" smtClean="0">
                <a:solidFill>
                  <a:schemeClr val="bg2">
                    <a:lumMod val="75000"/>
                  </a:schemeClr>
                </a:solidFill>
              </a:rPr>
              <a:t>语句；</a:t>
            </a:r>
            <a:endParaRPr lang="en-US" altLang="zh-CN" sz="2400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en-US" altLang="zh-CN" sz="2400" b="1" dirty="0" err="1" smtClean="0">
                <a:solidFill>
                  <a:schemeClr val="bg2">
                    <a:lumMod val="75000"/>
                  </a:schemeClr>
                </a:solidFill>
              </a:rPr>
              <a:t>Java.sql.ResultSet</a:t>
            </a:r>
            <a:r>
              <a:rPr lang="en-US" altLang="zh-CN" sz="2400" b="1" dirty="0" smtClean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zh-CN" altLang="en-US" sz="2400" b="1" dirty="0" smtClean="0">
                <a:solidFill>
                  <a:schemeClr val="bg2">
                    <a:lumMod val="75000"/>
                  </a:schemeClr>
                </a:solidFill>
              </a:rPr>
              <a:t>负责存放查询结果。</a:t>
            </a:r>
            <a:endParaRPr lang="zh-CN" altLang="en-US" sz="2400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endParaRPr lang="zh-CN" altLang="en-US" b="1" dirty="0" smtClean="0"/>
          </a:p>
        </p:txBody>
      </p:sp>
      <p:sp>
        <p:nvSpPr>
          <p:cNvPr id="5530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D4E5301-A12D-4952-8442-88DD847514F6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Tomcat</a:t>
            </a:r>
            <a:r>
              <a:rPr lang="zh-CN" altLang="en-US" b="1" dirty="0" smtClean="0"/>
              <a:t>数据库连接池访问方法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将数据库驱动（</a:t>
            </a: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jar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文件）拷贝到</a:t>
            </a: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Tomcat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的</a:t>
            </a: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lib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文件夹中</a:t>
            </a:r>
            <a:endParaRPr lang="en-US" altLang="zh-CN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3. 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应用程序的</a:t>
            </a: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web.xml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文件中添加：</a:t>
            </a:r>
            <a:endParaRPr lang="en-US" altLang="zh-CN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zh-CN" sz="2400" b="1" dirty="0" smtClean="0"/>
              <a:t>    &lt;resource-ref&gt;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2400" b="1" dirty="0" smtClean="0"/>
              <a:t>		&lt;res-ref-name&gt;</a:t>
            </a:r>
            <a:r>
              <a:rPr lang="en-US" altLang="zh-CN" sz="2400" b="1" dirty="0" err="1" smtClean="0"/>
              <a:t>jdbcpool</a:t>
            </a:r>
            <a:r>
              <a:rPr lang="en-US" altLang="zh-CN" sz="2400" b="1" dirty="0" smtClean="0"/>
              <a:t>/teacher&lt;/res-ref-name&gt;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2400" b="1" dirty="0" smtClean="0"/>
              <a:t>		&lt;res-type&gt;</a:t>
            </a:r>
            <a:r>
              <a:rPr lang="en-US" altLang="zh-CN" sz="2400" b="1" dirty="0" err="1" smtClean="0"/>
              <a:t>javax.sql.DataSource</a:t>
            </a:r>
            <a:r>
              <a:rPr lang="en-US" altLang="zh-CN" sz="2400" b="1" dirty="0" smtClean="0"/>
              <a:t>&lt;/res-type&gt;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2400" b="1" dirty="0" smtClean="0"/>
              <a:t>		&lt;res-auth&gt;Container&lt;/res-auth&gt;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2400" b="1" dirty="0" smtClean="0"/>
              <a:t>	&lt;/resource-ref&gt;</a:t>
            </a:r>
            <a:endParaRPr lang="zh-CN" altLang="en-US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D4096F-AEAA-47E8-9D3D-5A22FE0DD72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Tomcat</a:t>
            </a:r>
            <a:r>
              <a:rPr lang="zh-CN" altLang="en-US" b="1" dirty="0" smtClean="0"/>
              <a:t>数据库连接池访问方法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929222"/>
          </a:xfrm>
        </p:spPr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4. 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编写程序访问数据库</a:t>
            </a:r>
            <a:endParaRPr lang="en-US" altLang="zh-CN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altLang="zh-CN" sz="2000" b="1" dirty="0" smtClean="0"/>
              <a:t>   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需导入以下包：</a:t>
            </a:r>
            <a:endParaRPr lang="en-US" altLang="zh-CN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altLang="zh-CN" sz="2400" b="1" dirty="0" smtClean="0"/>
              <a:t>	import </a:t>
            </a:r>
            <a:r>
              <a:rPr lang="en-US" altLang="zh-CN" sz="2400" b="1" dirty="0" err="1" smtClean="0"/>
              <a:t>javax.sql.DataSource</a:t>
            </a:r>
            <a:r>
              <a:rPr lang="en-US" altLang="zh-CN" sz="2400" b="1" dirty="0" smtClean="0"/>
              <a:t>;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2400" b="1" dirty="0" smtClean="0"/>
              <a:t>	import </a:t>
            </a:r>
            <a:r>
              <a:rPr lang="en-US" altLang="zh-CN" sz="2400" b="1" dirty="0" err="1" smtClean="0"/>
              <a:t>javax.naming.Context</a:t>
            </a:r>
            <a:r>
              <a:rPr lang="en-US" altLang="zh-CN" sz="2400" b="1" dirty="0" smtClean="0"/>
              <a:t>;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2400" b="1" dirty="0" smtClean="0"/>
              <a:t>	import </a:t>
            </a:r>
            <a:r>
              <a:rPr lang="en-US" altLang="zh-CN" sz="2400" b="1" dirty="0" err="1" smtClean="0"/>
              <a:t>javax.naming.InitialContext</a:t>
            </a:r>
            <a:r>
              <a:rPr lang="en-US" altLang="zh-CN" sz="2400" b="1" dirty="0" smtClean="0"/>
              <a:t>;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2400" b="1" dirty="0" smtClean="0"/>
              <a:t>	import </a:t>
            </a:r>
            <a:r>
              <a:rPr lang="en-US" altLang="zh-CN" sz="2400" b="1" dirty="0" err="1" smtClean="0"/>
              <a:t>javax.naming.NamingException</a:t>
            </a:r>
            <a:r>
              <a:rPr lang="en-US" altLang="zh-CN" sz="2400" b="1" dirty="0" smtClean="0"/>
              <a:t>;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2400" b="1" dirty="0" smtClean="0"/>
              <a:t>    Context c=new </a:t>
            </a:r>
            <a:r>
              <a:rPr lang="en-US" altLang="zh-CN" sz="2400" b="1" dirty="0" err="1" smtClean="0"/>
              <a:t>InitialContext</a:t>
            </a:r>
            <a:r>
              <a:rPr lang="en-US" altLang="zh-CN" sz="2400" b="1" dirty="0" smtClean="0"/>
              <a:t>();</a:t>
            </a:r>
            <a:endParaRPr lang="en-US" altLang="zh-CN" sz="2400" b="1" dirty="0" smtClean="0"/>
          </a:p>
          <a:p>
            <a:pPr lvl="1"/>
            <a:r>
              <a:rPr lang="zh-CN" altLang="en-US" sz="2000" b="1" dirty="0" smtClean="0">
                <a:solidFill>
                  <a:srgbClr val="C00000"/>
                </a:solidFill>
              </a:rPr>
              <a:t>获取连接方法：</a:t>
            </a:r>
            <a:endParaRPr lang="en-US" altLang="zh-CN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altLang="zh-CN" sz="2400" b="1" dirty="0" smtClean="0"/>
              <a:t>	</a:t>
            </a:r>
            <a:r>
              <a:rPr lang="en-US" altLang="zh-CN" sz="2400" b="1" dirty="0" err="1" smtClean="0"/>
              <a:t>DataSource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ds</a:t>
            </a:r>
            <a:r>
              <a:rPr lang="en-US" altLang="zh-CN" sz="2400" b="1" dirty="0" smtClean="0"/>
              <a:t>=(</a:t>
            </a:r>
            <a:r>
              <a:rPr lang="en-US" altLang="zh-CN" sz="2400" b="1" dirty="0" err="1" smtClean="0"/>
              <a:t>DataSource</a:t>
            </a:r>
            <a:r>
              <a:rPr lang="en-US" altLang="zh-CN" sz="2400" b="1" dirty="0" smtClean="0"/>
              <a:t>)				</a:t>
            </a:r>
            <a:r>
              <a:rPr lang="en-US" altLang="zh-CN" sz="2400" b="1" dirty="0" err="1" smtClean="0"/>
              <a:t>c.lookup</a:t>
            </a:r>
            <a:r>
              <a:rPr lang="en-US" altLang="zh-CN" sz="2400" b="1" dirty="0" smtClean="0"/>
              <a:t>("</a:t>
            </a:r>
            <a:r>
              <a:rPr lang="en-US" altLang="zh-CN" sz="2400" b="1" dirty="0" err="1" smtClean="0"/>
              <a:t>java:comp</a:t>
            </a:r>
            <a:r>
              <a:rPr lang="en-US" altLang="zh-CN" sz="2400" b="1" dirty="0" smtClean="0"/>
              <a:t>/</a:t>
            </a:r>
            <a:r>
              <a:rPr lang="en-US" altLang="zh-CN" sz="2400" b="1" dirty="0" err="1" smtClean="0"/>
              <a:t>env</a:t>
            </a:r>
            <a:r>
              <a:rPr lang="en-US" altLang="zh-CN" sz="2400" b="1" dirty="0" smtClean="0"/>
              <a:t>/</a:t>
            </a:r>
            <a:r>
              <a:rPr lang="en-US" altLang="zh-CN" sz="2400" b="1" dirty="0" err="1" smtClean="0"/>
              <a:t>jdbcpool</a:t>
            </a:r>
            <a:r>
              <a:rPr lang="en-US" altLang="zh-CN" sz="2400" b="1" dirty="0" smtClean="0"/>
              <a:t>/teacher");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2400" b="1" dirty="0" smtClean="0"/>
              <a:t>	</a:t>
            </a:r>
            <a:r>
              <a:rPr lang="en-US" altLang="zh-CN" sz="2400" b="1" dirty="0" err="1" smtClean="0"/>
              <a:t>conn</a:t>
            </a:r>
            <a:r>
              <a:rPr lang="en-US" altLang="zh-CN" sz="2400" b="1" dirty="0" smtClean="0"/>
              <a:t>=</a:t>
            </a:r>
            <a:r>
              <a:rPr lang="en-US" altLang="zh-CN" sz="2400" b="1" dirty="0" err="1" smtClean="0"/>
              <a:t>ds.getConnection</a:t>
            </a:r>
            <a:r>
              <a:rPr lang="en-US" altLang="zh-CN" sz="2400" b="1" dirty="0" smtClean="0"/>
              <a:t>();&gt;</a:t>
            </a:r>
            <a:endParaRPr lang="zh-CN" altLang="en-US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D4096F-AEAA-47E8-9D3D-5A22FE0DD72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1.JDBC</a:t>
            </a:r>
            <a:r>
              <a:rPr lang="zh-CN" altLang="en-US" dirty="0" smtClean="0"/>
              <a:t>技术简介</a:t>
            </a:r>
            <a:endParaRPr lang="zh-CN" altLang="en-US" dirty="0" smtClean="0"/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 smtClean="0"/>
              <a:t>各种数据库产品连接的方式不同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JDBC</a:t>
            </a:r>
            <a:r>
              <a:rPr lang="zh-CN" altLang="en-US" sz="2800" b="1" dirty="0" smtClean="0"/>
              <a:t>数据库连接的方式：</a:t>
            </a:r>
            <a:endParaRPr lang="en-US" altLang="zh-CN" sz="2800" b="1" dirty="0" smtClean="0"/>
          </a:p>
          <a:p>
            <a:pPr lvl="1"/>
            <a:r>
              <a:rPr lang="zh-CN" altLang="en-US" sz="2400" b="1" dirty="0" smtClean="0"/>
              <a:t>数据库厂商驱动：</a:t>
            </a:r>
            <a:endParaRPr lang="en-US" altLang="zh-CN" sz="2400" b="1" dirty="0" smtClean="0"/>
          </a:p>
          <a:p>
            <a:pPr lvl="1">
              <a:buNone/>
            </a:pPr>
            <a:r>
              <a:rPr lang="zh-CN" altLang="en-US" sz="2400" b="1" dirty="0" smtClean="0"/>
              <a:t>安装所使用数据库厂商的驱动包；</a:t>
            </a:r>
            <a:endParaRPr lang="en-US" altLang="zh-CN" sz="2400" b="1" dirty="0" smtClean="0"/>
          </a:p>
          <a:p>
            <a:pPr lvl="1"/>
            <a:r>
              <a:rPr lang="en-US" altLang="zh-CN" sz="2400" b="1" dirty="0" smtClean="0"/>
              <a:t>JDBC-ODBC</a:t>
            </a:r>
            <a:r>
              <a:rPr lang="zh-CN" altLang="en-US" sz="2400" b="1" dirty="0" smtClean="0"/>
              <a:t>桥接</a:t>
            </a:r>
            <a:endParaRPr lang="en-US" altLang="zh-CN" sz="2400" b="1" dirty="0" smtClean="0"/>
          </a:p>
          <a:p>
            <a:pPr lvl="1">
              <a:buNone/>
            </a:pPr>
            <a:r>
              <a:rPr lang="zh-CN" altLang="en-US" sz="2400" b="1" dirty="0" smtClean="0"/>
              <a:t>将</a:t>
            </a:r>
            <a:r>
              <a:rPr lang="en-US" altLang="zh-CN" sz="2400" b="1" dirty="0" smtClean="0"/>
              <a:t>JDBC</a:t>
            </a:r>
            <a:r>
              <a:rPr lang="zh-CN" altLang="en-US" sz="2400" b="1" dirty="0" smtClean="0"/>
              <a:t>连接到</a:t>
            </a:r>
            <a:r>
              <a:rPr lang="en-US" altLang="zh-CN" sz="2400" b="1" dirty="0" smtClean="0"/>
              <a:t>ODBC</a:t>
            </a:r>
            <a:r>
              <a:rPr lang="zh-CN" altLang="en-US" sz="2400" b="1" dirty="0" smtClean="0"/>
              <a:t>即可；</a:t>
            </a:r>
            <a:endParaRPr lang="en-US" altLang="zh-CN" sz="2400" b="1" dirty="0" smtClean="0"/>
          </a:p>
          <a:p>
            <a:pPr lvl="1"/>
            <a:r>
              <a:rPr lang="zh-CN" altLang="en-US" sz="2400" b="1" dirty="0" smtClean="0"/>
              <a:t>数据库连接池</a:t>
            </a:r>
            <a:endParaRPr lang="en-US" altLang="zh-CN" sz="2400" b="1" dirty="0" smtClean="0"/>
          </a:p>
          <a:p>
            <a:pPr lvl="1">
              <a:buNone/>
            </a:pPr>
            <a:r>
              <a:rPr lang="zh-CN" altLang="en-US" sz="2400" b="1" dirty="0" smtClean="0"/>
              <a:t>频繁连接数据库耗费资源，连接池可以有效的解决这一问题。</a:t>
            </a:r>
            <a:endParaRPr lang="en-US" altLang="zh-CN" sz="2400" b="1" dirty="0" smtClean="0"/>
          </a:p>
        </p:txBody>
      </p:sp>
      <p:sp>
        <p:nvSpPr>
          <p:cNvPr id="5530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D4E5301-A12D-4952-8442-88DD847514F6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建立</a:t>
            </a:r>
            <a:r>
              <a:rPr lang="en-US" altLang="zh-CN" dirty="0" smtClean="0"/>
              <a:t>ODBC</a:t>
            </a:r>
            <a:r>
              <a:rPr lang="zh-CN" altLang="en-US" dirty="0" smtClean="0"/>
              <a:t>数据源</a:t>
            </a:r>
            <a:endParaRPr lang="zh-CN" altLang="en-US" dirty="0" smtClean="0"/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b="1" dirty="0" smtClean="0"/>
              <a:t>       开放数据库连接（</a:t>
            </a:r>
            <a:r>
              <a:rPr lang="en-US" altLang="zh-CN" sz="2800" b="1" dirty="0" smtClean="0"/>
              <a:t>Open Database Connectivity</a:t>
            </a:r>
            <a:r>
              <a:rPr lang="zh-CN" altLang="en-US" sz="2800" b="1" dirty="0" smtClean="0"/>
              <a:t>，</a:t>
            </a:r>
            <a:r>
              <a:rPr lang="en-US" altLang="zh-CN" sz="2800" b="1" dirty="0" smtClean="0"/>
              <a:t>ODBC</a:t>
            </a:r>
            <a:r>
              <a:rPr lang="zh-CN" altLang="en-US" sz="2800" b="1" dirty="0" smtClean="0"/>
              <a:t>）是微软公司的数据库的产品，它建立了一组规范，并提供了一组对数据库访问的标准</a:t>
            </a:r>
            <a:r>
              <a:rPr lang="en-US" altLang="zh-CN" sz="2800" b="1" dirty="0" smtClean="0"/>
              <a:t>API</a:t>
            </a:r>
            <a:r>
              <a:rPr lang="zh-CN" altLang="en-US" sz="2800" b="1" dirty="0" smtClean="0"/>
              <a:t>（应用程序编程接口）。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en-US" altLang="zh-CN" sz="2800" b="1" dirty="0" smtClean="0"/>
              <a:t>       </a:t>
            </a:r>
            <a:r>
              <a:rPr lang="zh-CN" altLang="en-US" sz="2800" b="1" dirty="0" smtClean="0"/>
              <a:t>几乎可以连接所有在</a:t>
            </a:r>
            <a:r>
              <a:rPr lang="en-US" altLang="zh-CN" sz="2800" b="1" dirty="0" smtClean="0"/>
              <a:t>Windows</a:t>
            </a:r>
            <a:r>
              <a:rPr lang="zh-CN" altLang="en-US" sz="2800" b="1" dirty="0" smtClean="0"/>
              <a:t>平台下运行的数据库；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en-US" altLang="zh-CN" sz="2800" b="1" dirty="0" smtClean="0"/>
              <a:t>       </a:t>
            </a:r>
            <a:r>
              <a:rPr lang="zh-CN" altLang="en-US" sz="2800" b="1" dirty="0" smtClean="0"/>
              <a:t>由它连接到特定的数据库不需要具体的驱动，</a:t>
            </a:r>
            <a:r>
              <a:rPr lang="en-US" altLang="zh-CN" sz="2800" b="1" dirty="0" smtClean="0"/>
              <a:t>JDBC</a:t>
            </a:r>
            <a:r>
              <a:rPr lang="zh-CN" altLang="en-US" sz="2800" b="1" dirty="0" smtClean="0"/>
              <a:t>只需要连接到</a:t>
            </a:r>
            <a:r>
              <a:rPr lang="en-US" altLang="zh-CN" sz="2800" b="1" dirty="0" smtClean="0"/>
              <a:t>ODBC</a:t>
            </a:r>
            <a:r>
              <a:rPr lang="zh-CN" altLang="en-US" sz="2800" b="1" dirty="0" smtClean="0"/>
              <a:t>即可。</a:t>
            </a:r>
            <a:endParaRPr lang="en-US" altLang="zh-CN" sz="2400" b="1" dirty="0" smtClean="0"/>
          </a:p>
        </p:txBody>
      </p:sp>
      <p:sp>
        <p:nvSpPr>
          <p:cNvPr id="5530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D4E5301-A12D-4952-8442-88DD847514F6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建立</a:t>
            </a:r>
            <a:r>
              <a:rPr lang="en-US" altLang="zh-CN" dirty="0" smtClean="0"/>
              <a:t>ODBC</a:t>
            </a:r>
            <a:r>
              <a:rPr lang="zh-CN" altLang="en-US" dirty="0" smtClean="0"/>
              <a:t>数据源</a:t>
            </a:r>
            <a:endParaRPr lang="zh-CN" altLang="en-US" dirty="0" smtClean="0"/>
          </a:p>
        </p:txBody>
      </p:sp>
      <p:sp>
        <p:nvSpPr>
          <p:cNvPr id="5530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D4E5301-A12D-4952-8442-88DD847514F6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3796" name="Picture 4" descr="http://www.educity.cn/develop/java/images/20137251197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500166" y="1857364"/>
            <a:ext cx="5357850" cy="40428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建立</a:t>
            </a:r>
            <a:r>
              <a:rPr lang="en-US" altLang="zh-CN" dirty="0" smtClean="0"/>
              <a:t>ODBC</a:t>
            </a:r>
            <a:r>
              <a:rPr lang="zh-CN" altLang="en-US" dirty="0" smtClean="0"/>
              <a:t>数据源</a:t>
            </a:r>
            <a:endParaRPr lang="zh-CN" altLang="en-US" dirty="0" smtClean="0"/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zh-CN" altLang="en-US" sz="2800" b="1" dirty="0" smtClean="0"/>
              <a:t>打开“控制面板”</a:t>
            </a:r>
            <a:r>
              <a:rPr lang="en-US" altLang="zh-CN" sz="2800" b="1" dirty="0" smtClean="0"/>
              <a:t>-&gt;“</a:t>
            </a:r>
            <a:r>
              <a:rPr lang="zh-CN" altLang="en-US" sz="2800" b="1" dirty="0" smtClean="0"/>
              <a:t>管理工具”</a:t>
            </a:r>
            <a:r>
              <a:rPr lang="en-US" altLang="zh-CN" sz="2800" b="1" dirty="0" smtClean="0"/>
              <a:t>-&gt;“</a:t>
            </a:r>
            <a:r>
              <a:rPr lang="zh-CN" altLang="en-US" sz="2800" b="1" dirty="0" smtClean="0"/>
              <a:t>数据源</a:t>
            </a:r>
            <a:r>
              <a:rPr lang="en-US" altLang="zh-CN" sz="2800" b="1" dirty="0" smtClean="0"/>
              <a:t>(ODBC)”;</a:t>
            </a:r>
            <a:endParaRPr lang="en-US" altLang="zh-CN" sz="2400" b="1" dirty="0" smtClean="0"/>
          </a:p>
        </p:txBody>
      </p:sp>
      <p:sp>
        <p:nvSpPr>
          <p:cNvPr id="5530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D4E5301-A12D-4952-8442-88DD847514F6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500166" y="2928934"/>
            <a:ext cx="5867400" cy="3857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建立</a:t>
            </a:r>
            <a:r>
              <a:rPr lang="en-US" altLang="zh-CN" dirty="0" smtClean="0"/>
              <a:t>ODBC</a:t>
            </a:r>
            <a:r>
              <a:rPr lang="zh-CN" altLang="en-US" dirty="0" smtClean="0"/>
              <a:t>数据源</a:t>
            </a:r>
            <a:endParaRPr lang="zh-CN" altLang="en-US" dirty="0" smtClean="0"/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zh-CN" altLang="en-US" sz="2800" b="1" dirty="0" smtClean="0"/>
              <a:t>在“系统</a:t>
            </a:r>
            <a:r>
              <a:rPr lang="en-US" altLang="zh-CN" sz="2800" b="1" dirty="0" smtClean="0"/>
              <a:t>DNS</a:t>
            </a:r>
            <a:r>
              <a:rPr lang="zh-CN" altLang="en-US" sz="2800" b="1" dirty="0" smtClean="0"/>
              <a:t>”选项卡中单击</a:t>
            </a:r>
            <a:r>
              <a:rPr lang="en-US" altLang="zh-CN" sz="2800" b="1" dirty="0" smtClean="0"/>
              <a:t>“</a:t>
            </a:r>
            <a:r>
              <a:rPr lang="zh-CN" altLang="en-US" sz="2800" b="1" dirty="0" smtClean="0"/>
              <a:t>添加”按钮，选择数据源的驱动程序</a:t>
            </a:r>
            <a:r>
              <a:rPr lang="en-US" altLang="zh-CN" sz="2800" b="1" dirty="0" smtClean="0"/>
              <a:t>;</a:t>
            </a:r>
            <a:endParaRPr lang="en-US" altLang="zh-CN" sz="2400" b="1" dirty="0" smtClean="0"/>
          </a:p>
        </p:txBody>
      </p:sp>
      <p:sp>
        <p:nvSpPr>
          <p:cNvPr id="5530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D4E5301-A12D-4952-8442-88DD847514F6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pic>
        <p:nvPicPr>
          <p:cNvPr id="2050" name="Picture 2" descr="C:\Users\Administrator\AppData\Roaming\Tencent\Users\154883224\QQ\WinTemp\RichOle\M(F[6H_V$]R~S)NF6N}D[2K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143108" y="3071810"/>
            <a:ext cx="4552950" cy="3362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建立</a:t>
            </a:r>
            <a:r>
              <a:rPr lang="en-US" altLang="zh-CN" dirty="0" smtClean="0"/>
              <a:t>ODBC</a:t>
            </a:r>
            <a:r>
              <a:rPr lang="zh-CN" altLang="en-US" dirty="0" smtClean="0"/>
              <a:t>数据源</a:t>
            </a:r>
            <a:endParaRPr lang="zh-CN" altLang="en-US" dirty="0" smtClean="0"/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zh-CN" altLang="en-US" sz="2800" b="1" dirty="0" smtClean="0"/>
              <a:t>填写数据源名称，选择数据库文件</a:t>
            </a:r>
            <a:r>
              <a:rPr lang="en-US" altLang="zh-CN" sz="2800" b="1" dirty="0" smtClean="0"/>
              <a:t>;</a:t>
            </a:r>
            <a:endParaRPr lang="en-US" altLang="zh-CN" sz="2400" b="1" dirty="0" smtClean="0"/>
          </a:p>
        </p:txBody>
      </p:sp>
      <p:sp>
        <p:nvSpPr>
          <p:cNvPr id="5530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D4E5301-A12D-4952-8442-88DD847514F6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pic>
        <p:nvPicPr>
          <p:cNvPr id="27649" name="Picture 1" descr="C:\Users\Administrator\AppData\Roaming\Tencent\Users\154883224\QQ\WinTemp\RichOle\X2F(M)`GNJGJ[%3Q4P_X@3R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000232" y="3214686"/>
            <a:ext cx="4572000" cy="2838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建立</a:t>
            </a:r>
            <a:r>
              <a:rPr lang="en-US" altLang="zh-CN" dirty="0" smtClean="0"/>
              <a:t>ODBC</a:t>
            </a:r>
            <a:r>
              <a:rPr lang="zh-CN" altLang="en-US" dirty="0" smtClean="0"/>
              <a:t>数据源</a:t>
            </a:r>
            <a:endParaRPr lang="zh-CN" altLang="en-US" dirty="0" smtClean="0"/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zh-CN" altLang="en-US" sz="2800" b="1" dirty="0" smtClean="0"/>
              <a:t>通过</a:t>
            </a:r>
            <a:r>
              <a:rPr lang="en-US" altLang="zh-CN" sz="2800" b="1" dirty="0" smtClean="0"/>
              <a:t>JDBC</a:t>
            </a:r>
            <a:r>
              <a:rPr lang="zh-CN" altLang="en-US" sz="2800" b="1" dirty="0" smtClean="0"/>
              <a:t>连接到</a:t>
            </a:r>
            <a:r>
              <a:rPr lang="en-US" altLang="zh-CN" sz="2800" b="1" dirty="0" smtClean="0"/>
              <a:t>ODBC</a:t>
            </a:r>
            <a:r>
              <a:rPr lang="zh-CN" altLang="en-US" sz="2800" b="1" dirty="0" smtClean="0"/>
              <a:t>，并获取连接对象</a:t>
            </a:r>
            <a:r>
              <a:rPr lang="en-US" altLang="zh-CN" sz="2800" b="1" dirty="0" smtClean="0"/>
              <a:t>;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en-US" altLang="zh-CN" sz="2400" b="1" dirty="0" smtClean="0"/>
              <a:t>  </a:t>
            </a:r>
            <a:r>
              <a:rPr lang="en-US" altLang="zh-CN" sz="2400" b="1" dirty="0" err="1" smtClean="0">
                <a:solidFill>
                  <a:schemeClr val="accent1">
                    <a:lumMod val="50000"/>
                  </a:schemeClr>
                </a:solidFill>
              </a:rPr>
              <a:t>Class.forName</a:t>
            </a: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</a:rPr>
              <a:t>(“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</a:rPr>
              <a:t>数据库的驱动程序名称</a:t>
            </a: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</a:rPr>
              <a:t>");</a:t>
            </a:r>
            <a:endParaRPr lang="en-US" altLang="zh-CN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</a:rPr>
              <a:t>  Connection </a:t>
            </a:r>
            <a:r>
              <a:rPr lang="en-US" altLang="zh-CN" sz="2400" b="1" dirty="0" err="1" smtClean="0">
                <a:solidFill>
                  <a:schemeClr val="accent1">
                    <a:lumMod val="50000"/>
                  </a:schemeClr>
                </a:solidFill>
              </a:rPr>
              <a:t>conn</a:t>
            </a: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</a:rPr>
              <a:t>=</a:t>
            </a:r>
            <a:r>
              <a:rPr lang="en-US" altLang="zh-CN" sz="2400" b="1" dirty="0" err="1" smtClean="0">
                <a:solidFill>
                  <a:schemeClr val="accent1">
                    <a:lumMod val="50000"/>
                  </a:schemeClr>
                </a:solidFill>
              </a:rPr>
              <a:t>DriverManager.getConnection</a:t>
            </a:r>
            <a:endParaRPr lang="en-US" altLang="zh-CN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</a:rPr>
              <a:t>	(“URL”, “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</a:rPr>
              <a:t>用户名</a:t>
            </a: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</a:rPr>
              <a:t>”, “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</a:rPr>
              <a:t>密码</a:t>
            </a: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</a:rPr>
              <a:t>");</a:t>
            </a:r>
            <a:endParaRPr lang="en-US" altLang="zh-CN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Font typeface="Wingdings" panose="05000000000000000000" pitchFamily="2" charset="2"/>
              <a:buChar char="Ø"/>
            </a:pPr>
            <a:endParaRPr lang="en-US" altLang="zh-CN" sz="2400" b="1" dirty="0" smtClean="0"/>
          </a:p>
          <a:p>
            <a:pPr marL="0" indent="0">
              <a:buFont typeface="Wingdings" panose="05000000000000000000" pitchFamily="2" charset="2"/>
              <a:buChar char="Ø"/>
            </a:pPr>
            <a:r>
              <a:rPr lang="en-US" altLang="zh-CN" sz="2400" b="1" dirty="0" smtClean="0"/>
              <a:t>JDBC</a:t>
            </a:r>
            <a:r>
              <a:rPr lang="zh-CN" altLang="en-US" sz="2400" b="1" dirty="0" smtClean="0"/>
              <a:t>到</a:t>
            </a:r>
            <a:r>
              <a:rPr lang="en-US" altLang="zh-CN" sz="2400" b="1" dirty="0" smtClean="0"/>
              <a:t>ODBC</a:t>
            </a:r>
            <a:r>
              <a:rPr lang="zh-CN" altLang="en-US" sz="2400" b="1" dirty="0" smtClean="0"/>
              <a:t>的驱动程序名称：</a:t>
            </a:r>
            <a:r>
              <a:rPr lang="en-US" altLang="zh-CN" sz="2400" b="1" dirty="0" smtClean="0"/>
              <a:t> 	</a:t>
            </a:r>
            <a:r>
              <a:rPr lang="en-US" altLang="zh-CN" sz="2400" b="1" dirty="0" err="1" smtClean="0"/>
              <a:t>sun.jdbc.odbc.JdbcOdbcDriver</a:t>
            </a:r>
            <a:r>
              <a:rPr lang="en-US" altLang="zh-CN" sz="2400" b="1" dirty="0" smtClean="0"/>
              <a:t> </a:t>
            </a:r>
            <a:endParaRPr lang="en-US" altLang="zh-CN" sz="2400" b="1" dirty="0" smtClean="0"/>
          </a:p>
          <a:p>
            <a:pPr marL="0" indent="0">
              <a:buFont typeface="Wingdings" panose="05000000000000000000" pitchFamily="2" charset="2"/>
              <a:buChar char="Ø"/>
            </a:pPr>
            <a:r>
              <a:rPr lang="en-US" altLang="zh-CN" sz="2400" b="1" dirty="0" smtClean="0"/>
              <a:t>JDBC-ODBC</a:t>
            </a:r>
            <a:r>
              <a:rPr lang="zh-CN" altLang="en-US" sz="2400" b="1" dirty="0" smtClean="0"/>
              <a:t>桥接方式的</a:t>
            </a:r>
            <a:r>
              <a:rPr lang="en-US" altLang="zh-CN" sz="2400" b="1" dirty="0" smtClean="0"/>
              <a:t>URL</a:t>
            </a:r>
            <a:r>
              <a:rPr lang="zh-CN" altLang="en-US" sz="2400" b="1" dirty="0" smtClean="0"/>
              <a:t>：</a:t>
            </a:r>
            <a:r>
              <a:rPr lang="en-US" altLang="zh-CN" sz="2400" b="1" dirty="0" err="1" smtClean="0"/>
              <a:t>jdbc:odbc</a:t>
            </a:r>
            <a:r>
              <a:rPr lang="en-US" altLang="zh-CN" sz="2400" b="1" dirty="0" smtClean="0"/>
              <a:t>:</a:t>
            </a:r>
            <a:r>
              <a:rPr lang="zh-CN" altLang="en-US" sz="2400" b="1" dirty="0" smtClean="0"/>
              <a:t>数据源名称</a:t>
            </a:r>
            <a:endParaRPr lang="en-US" altLang="zh-CN" sz="2400" b="1" dirty="0" smtClean="0"/>
          </a:p>
        </p:txBody>
      </p:sp>
      <p:sp>
        <p:nvSpPr>
          <p:cNvPr id="5530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D4E5301-A12D-4952-8442-88DD847514F6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0</TotalTime>
  <Words>3314</Words>
  <Application>WPS 演示</Application>
  <PresentationFormat>全屏显示(4:3)</PresentationFormat>
  <Paragraphs>216</Paragraphs>
  <Slides>21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Arial</vt:lpstr>
      <vt:lpstr>宋体</vt:lpstr>
      <vt:lpstr>Wingdings</vt:lpstr>
      <vt:lpstr>Arial Black</vt:lpstr>
      <vt:lpstr>Times New Roman</vt:lpstr>
      <vt:lpstr>华文宋体</vt:lpstr>
      <vt:lpstr>微软雅黑</vt:lpstr>
      <vt:lpstr>Arial Unicode MS</vt:lpstr>
      <vt:lpstr>楷体</vt:lpstr>
      <vt:lpstr>Pixel</vt:lpstr>
      <vt:lpstr>本章主要内容</vt:lpstr>
      <vt:lpstr>1.JDBC技术简介</vt:lpstr>
      <vt:lpstr>1.JDBC技术简介</vt:lpstr>
      <vt:lpstr>2.建立ODBC数据源</vt:lpstr>
      <vt:lpstr>2.建立ODBC数据源</vt:lpstr>
      <vt:lpstr>2.建立ODBC数据源</vt:lpstr>
      <vt:lpstr>2.建立ODBC数据源</vt:lpstr>
      <vt:lpstr>2.建立ODBC数据源</vt:lpstr>
      <vt:lpstr>2.建立ODBC数据源</vt:lpstr>
      <vt:lpstr>3.JDBC操作</vt:lpstr>
      <vt:lpstr>执行查询</vt:lpstr>
      <vt:lpstr>使用PreparedStatement</vt:lpstr>
      <vt:lpstr>4使用厂商驱动进行数据库连接</vt:lpstr>
      <vt:lpstr>4使用厂商驱动进行数据库连接</vt:lpstr>
      <vt:lpstr>4使用厂商驱动进行数据库连接</vt:lpstr>
      <vt:lpstr>4使用厂商驱动进行数据库连接</vt:lpstr>
      <vt:lpstr>5.事务</vt:lpstr>
      <vt:lpstr>使用数据库连接池访问数据库</vt:lpstr>
      <vt:lpstr>Tomcat数据库连接池访问方法</vt:lpstr>
      <vt:lpstr>Tomcat数据库连接池访问方法</vt:lpstr>
      <vt:lpstr>Tomcat数据库连接池访问方法</vt:lpstr>
    </vt:vector>
  </TitlesOfParts>
  <Company>ac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JSP编程</dc:title>
  <dc:creator>wei</dc:creator>
  <cp:lastModifiedBy>huang gege</cp:lastModifiedBy>
  <cp:revision>448</cp:revision>
  <dcterms:created xsi:type="dcterms:W3CDTF">2006-03-01T11:37:00Z</dcterms:created>
  <dcterms:modified xsi:type="dcterms:W3CDTF">2017-06-22T08:59:33Z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