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7" r:id="rId3"/>
    <p:sldId id="398" r:id="rId4"/>
    <p:sldId id="457" r:id="rId5"/>
    <p:sldId id="438" r:id="rId6"/>
    <p:sldId id="439" r:id="rId7"/>
    <p:sldId id="461" r:id="rId8"/>
    <p:sldId id="440" r:id="rId9"/>
    <p:sldId id="441" r:id="rId10"/>
    <p:sldId id="442" r:id="rId11"/>
    <p:sldId id="443" r:id="rId13"/>
    <p:sldId id="446" r:id="rId14"/>
    <p:sldId id="447" r:id="rId15"/>
    <p:sldId id="448" r:id="rId16"/>
    <p:sldId id="449" r:id="rId17"/>
    <p:sldId id="450" r:id="rId18"/>
    <p:sldId id="462" r:id="rId19"/>
    <p:sldId id="435" r:id="rId20"/>
    <p:sldId id="46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C1D"/>
    <a:srgbClr val="869C34"/>
    <a:srgbClr val="7030A0"/>
    <a:srgbClr val="FF0000"/>
    <a:srgbClr val="00FF00"/>
    <a:srgbClr val="FFFF00"/>
    <a:srgbClr val="FDFEE6"/>
    <a:srgbClr val="FE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063" autoAdjust="0"/>
  </p:normalViewPr>
  <p:slideViewPr>
    <p:cSldViewPr>
      <p:cViewPr varScale="1">
        <p:scale>
          <a:sx n="62" d="100"/>
          <a:sy n="62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45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18606A-6F63-41FB-ACA0-50F39558BCF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use_javabean_demo01.jsp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SimpleBean.java</a:t>
            </a: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8AA62-F69D-46F6-A43C-B0A90DE17FC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use_javabean_demo02.jsp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SimpleBean.java</a:t>
            </a:r>
            <a:endParaRPr lang="zh-CN" altLang="en-US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11B26-97F9-4025-B1E6-C0FA09E1496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input_bean.htm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input_bean.jsp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SimpleBean.java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input_bean.htm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input_bean1.jsp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SimpleBean.java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606A-6F63-41FB-ACA0-50F39558BCF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input_bean2.jsp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input_bean3.jsp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606A-6F63-41FB-ACA0-50F39558BCF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例：</a:t>
            </a:r>
            <a:r>
              <a:rPr lang="en-US" altLang="zh-CN" dirty="0" smtClean="0"/>
              <a:t>page_bean01.jsp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page_bean02.jsp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02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范围，查看结果）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session_bean.jsp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application_bean.jsp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606A-6F63-41FB-ACA0-50F39558BCF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例：</a:t>
            </a:r>
            <a:r>
              <a:rPr lang="en-US" altLang="zh-CN" dirty="0" smtClean="0"/>
              <a:t>remove_bean.jsp(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范围的</a:t>
            </a:r>
            <a:r>
              <a:rPr lang="en-US" altLang="zh-CN" dirty="0" smtClean="0"/>
              <a:t>cou1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606A-6F63-41FB-ACA0-50F39558BCF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endParaRPr lang="en-US" altLang="zh-CN" dirty="0" smtClean="0"/>
          </a:p>
          <a:p>
            <a:r>
              <a:rPr lang="en-US" altLang="zh-CN" dirty="0" err="1" smtClean="0"/>
              <a:t>vo:</a:t>
            </a:r>
            <a:r>
              <a:rPr lang="en-US" altLang="zh-CN" b="1" dirty="0" err="1" smtClean="0"/>
              <a:t>Student.java</a:t>
            </a:r>
            <a:endParaRPr lang="en-US" altLang="zh-CN" b="1" dirty="0" smtClean="0"/>
          </a:p>
          <a:p>
            <a:r>
              <a:rPr lang="en-US" altLang="zh-CN" b="1" dirty="0" err="1" smtClean="0"/>
              <a:t>Dao:StudentDao.java</a:t>
            </a:r>
            <a:endParaRPr lang="en-US" altLang="zh-CN" b="1" dirty="0" smtClean="0"/>
          </a:p>
          <a:p>
            <a:r>
              <a:rPr lang="en-US" altLang="zh-CN" dirty="0" smtClean="0"/>
              <a:t>showstudents.jsp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606A-6F63-41FB-ACA0-50F39558BCF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36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36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97108-926A-4514-BC85-42EAE7144DA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FDA6D-471F-4C49-8178-14FA0523A1EF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47590-5BD3-4D5A-A5E7-5FE737EF4345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E773-9446-40D5-B870-46C0EAC84AA6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D3FFD-47E1-419D-A537-E5FE925F3BEB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7D07A-F058-4544-B2E3-01BB906BE2D1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43C41-D8F3-46ED-AF4E-C2218162CE96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BC722-8723-43F5-9C36-5A7F3D9A5490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6D8C-AF36-4AF7-A529-D0FA4EBA3E90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B306-6B8E-4EBD-B479-C07D457100BB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A0EAE-5A82-4445-B170-714D83FF8C3D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732BB-3B22-4129-8E88-CAED4205B9A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194F8-99E9-4A25-8034-E5FB54F85DCE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B1AC7B5-E40E-48C1-9ADB-F7C0B0BDA5AC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525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25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25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1525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1525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1525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1525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25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1525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25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FE140E-73A4-4EA1-94FB-C3482388A23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本章主要内容</a:t>
            </a:r>
            <a:endParaRPr lang="zh-CN" altLang="en-US" b="1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71692"/>
            <a:ext cx="7570788" cy="3886200"/>
          </a:xfrm>
        </p:spPr>
        <p:txBody>
          <a:bodyPr/>
          <a:lstStyle/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sz="2800" b="1" dirty="0" err="1" smtClean="0">
                <a:solidFill>
                  <a:schemeClr val="tx2"/>
                </a:solidFill>
              </a:rPr>
              <a:t>JavaBean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简介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800" b="1" dirty="0" smtClean="0">
                <a:solidFill>
                  <a:schemeClr val="tx2"/>
                </a:solidFill>
              </a:rPr>
              <a:t>在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JSP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中使用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JavaBean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sz="2800" b="1" dirty="0" err="1" smtClean="0">
                <a:solidFill>
                  <a:schemeClr val="tx2"/>
                </a:solidFill>
              </a:rPr>
              <a:t>JavaBean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与表单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800" b="1" dirty="0" smtClean="0">
                <a:solidFill>
                  <a:schemeClr val="tx2"/>
                </a:solidFill>
              </a:rPr>
              <a:t>设置属性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&lt;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jsp:setProperty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&gt;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800" b="1" dirty="0" smtClean="0">
                <a:solidFill>
                  <a:schemeClr val="tx2"/>
                </a:solidFill>
              </a:rPr>
              <a:t>取得属性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&lt;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jsp:getProperty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&gt;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sz="2800" b="1" dirty="0" err="1" smtClean="0">
                <a:solidFill>
                  <a:schemeClr val="tx2"/>
                </a:solidFill>
              </a:rPr>
              <a:t>JavaBean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的保存范围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sz="2800" b="1" dirty="0" err="1" smtClean="0">
                <a:solidFill>
                  <a:schemeClr val="tx2"/>
                </a:solidFill>
              </a:rPr>
              <a:t>JavaBean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的删除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sz="2800" b="1" dirty="0" smtClean="0"/>
              <a:t>DAO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VO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601663"/>
            <a:ext cx="8229600" cy="102711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(3)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使用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&lt;</a:t>
            </a:r>
            <a:r>
              <a:rPr lang="en-US" altLang="zh-CN" sz="4000" b="1" dirty="0" err="1" smtClean="0">
                <a:solidFill>
                  <a:srgbClr val="C00000"/>
                </a:solidFill>
              </a:rPr>
              <a:t>jsp:useBean</a:t>
            </a:r>
            <a:r>
              <a:rPr lang="en-US" altLang="zh-CN" sz="4000" b="1" smtClean="0">
                <a:solidFill>
                  <a:srgbClr val="C00000"/>
                </a:solidFill>
              </a:rPr>
              <a:t>&gt;</a:t>
            </a:r>
            <a:endParaRPr lang="zh-CN" altLang="en-US" sz="4000" b="1" dirty="0" smtClean="0">
              <a:solidFill>
                <a:srgbClr val="C00000"/>
              </a:solidFill>
            </a:endParaRPr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6ABF98-217B-4690-B34B-211CBBA0FE1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1269" name="内容占位符 2"/>
          <p:cNvSpPr>
            <a:spLocks noGrp="1"/>
          </p:cNvSpPr>
          <p:nvPr>
            <p:ph idx="1"/>
          </p:nvPr>
        </p:nvSpPr>
        <p:spPr>
          <a:xfrm>
            <a:off x="457200" y="1710655"/>
            <a:ext cx="8229600" cy="42386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cs typeface="楷体_GB2312"/>
              </a:rPr>
              <a:t>除了使用</a:t>
            </a:r>
            <a:r>
              <a:rPr lang="en-US" altLang="zh-CN" sz="2800" b="1" dirty="0" smtClean="0">
                <a:latin typeface="+mn-ea"/>
                <a:cs typeface="楷体_GB2312"/>
              </a:rPr>
              <a:t>import</a:t>
            </a:r>
            <a:r>
              <a:rPr lang="zh-CN" altLang="en-US" sz="2800" b="1" dirty="0" smtClean="0">
                <a:latin typeface="+mn-ea"/>
                <a:cs typeface="楷体_GB2312"/>
              </a:rPr>
              <a:t>语句，也可以使用</a:t>
            </a:r>
            <a:r>
              <a:rPr lang="en-US" altLang="zh-CN" sz="2800" b="1" dirty="0" smtClean="0">
                <a:latin typeface="+mn-ea"/>
                <a:cs typeface="楷体_GB2312"/>
              </a:rPr>
              <a:t>JSP</a:t>
            </a:r>
            <a:r>
              <a:rPr lang="zh-CN" altLang="en-US" sz="2800" b="1" dirty="0" smtClean="0">
                <a:latin typeface="+mn-ea"/>
                <a:cs typeface="楷体_GB2312"/>
              </a:rPr>
              <a:t>中提供的</a:t>
            </a:r>
            <a:r>
              <a:rPr lang="en-US" altLang="zh-CN" sz="2800" b="1" dirty="0" smtClean="0">
                <a:latin typeface="+mn-ea"/>
                <a:cs typeface="楷体_GB2312"/>
              </a:rPr>
              <a:t>&lt;</a:t>
            </a:r>
            <a:r>
              <a:rPr lang="en-US" altLang="zh-CN" sz="2800" b="1" dirty="0" err="1" smtClean="0">
                <a:latin typeface="+mn-ea"/>
                <a:cs typeface="楷体_GB2312"/>
              </a:rPr>
              <a:t>jsp:useBean</a:t>
            </a:r>
            <a:r>
              <a:rPr lang="en-US" altLang="zh-CN" sz="2800" b="1" dirty="0" smtClean="0">
                <a:latin typeface="+mn-ea"/>
                <a:cs typeface="楷体_GB2312"/>
              </a:rPr>
              <a:t>&gt;</a:t>
            </a:r>
            <a:r>
              <a:rPr lang="zh-CN" altLang="en-US" sz="2800" b="1" dirty="0" smtClean="0">
                <a:latin typeface="+mn-ea"/>
                <a:cs typeface="楷体_GB2312"/>
              </a:rPr>
              <a:t>动作元素完成对</a:t>
            </a:r>
            <a:r>
              <a:rPr lang="en-US" altLang="zh-CN" sz="28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800" b="1" dirty="0" smtClean="0">
                <a:latin typeface="+mn-ea"/>
                <a:cs typeface="楷体_GB2312"/>
              </a:rPr>
              <a:t>的操作，语法如下：</a:t>
            </a:r>
            <a:endParaRPr lang="en-US" altLang="zh-CN" sz="2800" b="1" dirty="0" smtClean="0">
              <a:latin typeface="+mn-ea"/>
              <a:cs typeface="楷体_GB231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2"/>
                </a:solidFill>
                <a:latin typeface="+mn-ea"/>
                <a:cs typeface="楷体_GB2312"/>
              </a:rPr>
              <a:t>&lt;</a:t>
            </a:r>
            <a:r>
              <a:rPr lang="en-US" altLang="zh-CN" b="1" dirty="0" err="1" smtClean="0">
                <a:solidFill>
                  <a:schemeClr val="bg2"/>
                </a:solidFill>
                <a:latin typeface="+mn-ea"/>
                <a:cs typeface="楷体_GB2312"/>
              </a:rPr>
              <a:t>jsp:useBean</a:t>
            </a:r>
            <a:r>
              <a:rPr lang="en-US" altLang="zh-CN" b="1" dirty="0" smtClean="0">
                <a:solidFill>
                  <a:schemeClr val="bg2"/>
                </a:solidFill>
                <a:latin typeface="+mn-ea"/>
                <a:cs typeface="楷体_GB2312"/>
              </a:rPr>
              <a:t> id=“</a:t>
            </a:r>
            <a:r>
              <a:rPr lang="zh-CN" altLang="en-US" b="1" dirty="0" smtClean="0">
                <a:solidFill>
                  <a:schemeClr val="bg2"/>
                </a:solidFill>
                <a:latin typeface="+mn-ea"/>
                <a:cs typeface="楷体_GB2312"/>
              </a:rPr>
              <a:t>实例化对象名称</a:t>
            </a:r>
            <a:r>
              <a:rPr lang="en-US" altLang="zh-CN" b="1" dirty="0" smtClean="0">
                <a:solidFill>
                  <a:schemeClr val="bg2"/>
                </a:solidFill>
                <a:latin typeface="+mn-ea"/>
                <a:cs typeface="楷体_GB2312"/>
              </a:rPr>
              <a:t>” scope=</a:t>
            </a:r>
            <a:r>
              <a:rPr lang="zh-CN" altLang="en-US" b="1" dirty="0" smtClean="0">
                <a:solidFill>
                  <a:schemeClr val="bg2"/>
                </a:solidFill>
                <a:latin typeface="+mn-ea"/>
                <a:cs typeface="楷体_GB2312"/>
              </a:rPr>
              <a:t>“保存范围” </a:t>
            </a:r>
            <a:r>
              <a:rPr lang="en-US" altLang="zh-CN" b="1" dirty="0" smtClean="0">
                <a:solidFill>
                  <a:schemeClr val="bg2"/>
                </a:solidFill>
                <a:latin typeface="+mn-ea"/>
                <a:cs typeface="楷体_GB2312"/>
              </a:rPr>
              <a:t>class=“</a:t>
            </a:r>
            <a:r>
              <a:rPr lang="zh-CN" altLang="en-US" b="1" dirty="0" smtClean="0">
                <a:solidFill>
                  <a:schemeClr val="bg2"/>
                </a:solidFill>
                <a:latin typeface="+mn-ea"/>
                <a:cs typeface="楷体_GB2312"/>
              </a:rPr>
              <a:t>包</a:t>
            </a:r>
            <a:r>
              <a:rPr lang="en-US" altLang="zh-CN" b="1" dirty="0" smtClean="0">
                <a:solidFill>
                  <a:schemeClr val="bg2"/>
                </a:solidFill>
                <a:latin typeface="+mn-ea"/>
                <a:cs typeface="楷体_GB2312"/>
              </a:rPr>
              <a:t>.</a:t>
            </a:r>
            <a:r>
              <a:rPr lang="zh-CN" altLang="en-US" b="1" dirty="0" smtClean="0">
                <a:solidFill>
                  <a:schemeClr val="bg2"/>
                </a:solidFill>
                <a:latin typeface="+mn-ea"/>
                <a:cs typeface="楷体_GB2312"/>
              </a:rPr>
              <a:t>类名</a:t>
            </a:r>
            <a:r>
              <a:rPr lang="en-US" altLang="zh-CN" b="1" dirty="0" smtClean="0">
                <a:solidFill>
                  <a:schemeClr val="bg2"/>
                </a:solidFill>
                <a:latin typeface="+mn-ea"/>
                <a:cs typeface="楷体_GB2312"/>
              </a:rPr>
              <a:t>”/&gt;</a:t>
            </a:r>
            <a:endParaRPr lang="en-US" altLang="zh-CN" b="1" dirty="0" smtClean="0">
              <a:solidFill>
                <a:schemeClr val="bg2"/>
              </a:solidFill>
              <a:latin typeface="+mn-ea"/>
              <a:cs typeface="楷体_GB231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2"/>
                </a:solidFill>
                <a:latin typeface="+mn-ea"/>
                <a:cs typeface="楷体_GB2312"/>
              </a:rPr>
              <a:t>主要属性：</a:t>
            </a:r>
            <a:endParaRPr lang="en-US" altLang="zh-CN" b="1" dirty="0" smtClean="0">
              <a:solidFill>
                <a:schemeClr val="bg2"/>
              </a:solidFill>
              <a:latin typeface="+mn-ea"/>
              <a:cs typeface="楷体_GB2312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id</a:t>
            </a:r>
            <a:r>
              <a:rPr lang="zh-CN" altLang="en-US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：表示实例化对象的名称</a:t>
            </a:r>
            <a:endParaRPr lang="en-US" altLang="zh-CN" sz="2800" b="1" dirty="0" smtClean="0">
              <a:solidFill>
                <a:schemeClr val="bg2"/>
              </a:solidFill>
              <a:latin typeface="+mn-ea"/>
              <a:cs typeface="楷体_GB2312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scope</a:t>
            </a:r>
            <a:r>
              <a:rPr lang="zh-CN" altLang="en-US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：表示此对象保存的范围，共有四种：</a:t>
            </a:r>
            <a:r>
              <a:rPr lang="en-US" altLang="zh-CN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page</a:t>
            </a:r>
            <a:r>
              <a:rPr lang="zh-CN" altLang="en-US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、</a:t>
            </a:r>
            <a:r>
              <a:rPr lang="en-US" altLang="zh-CN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request</a:t>
            </a:r>
            <a:r>
              <a:rPr lang="zh-CN" altLang="en-US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、</a:t>
            </a:r>
            <a:r>
              <a:rPr lang="en-US" altLang="zh-CN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session</a:t>
            </a:r>
            <a:r>
              <a:rPr lang="zh-CN" altLang="en-US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、</a:t>
            </a:r>
            <a:r>
              <a:rPr lang="en-US" altLang="zh-CN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application</a:t>
            </a:r>
            <a:endParaRPr lang="en-US" altLang="zh-CN" sz="2800" b="1" dirty="0" smtClean="0">
              <a:solidFill>
                <a:schemeClr val="bg2"/>
              </a:solidFill>
              <a:latin typeface="+mn-ea"/>
              <a:cs typeface="楷体_GB2312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class</a:t>
            </a:r>
            <a:r>
              <a:rPr lang="zh-CN" altLang="en-US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：对象所对应的包</a:t>
            </a:r>
            <a:r>
              <a:rPr lang="en-US" altLang="zh-CN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.</a:t>
            </a:r>
            <a:r>
              <a:rPr lang="zh-CN" altLang="en-US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类名称</a:t>
            </a:r>
            <a:endParaRPr lang="en-US" altLang="zh-CN" sz="2800" b="1" dirty="0" smtClean="0">
              <a:solidFill>
                <a:schemeClr val="bg2"/>
              </a:solidFill>
              <a:latin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tx2"/>
                </a:solidFill>
              </a:rPr>
              <a:t>3</a:t>
            </a:r>
            <a:r>
              <a:rPr lang="zh-CN" altLang="en-US" b="1" smtClean="0">
                <a:solidFill>
                  <a:schemeClr val="tx2"/>
                </a:solidFill>
              </a:rPr>
              <a:t>、</a:t>
            </a:r>
            <a:r>
              <a:rPr lang="en-US" altLang="zh-CN" b="1" smtClean="0">
                <a:solidFill>
                  <a:schemeClr val="tx2"/>
                </a:solidFill>
              </a:rPr>
              <a:t>JavaBean</a:t>
            </a:r>
            <a:r>
              <a:rPr lang="zh-CN" altLang="en-US" b="1" smtClean="0">
                <a:solidFill>
                  <a:schemeClr val="tx2"/>
                </a:solidFill>
              </a:rPr>
              <a:t>与表单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n-ea"/>
                <a:cs typeface="楷体_GB2312"/>
              </a:rPr>
              <a:t>在</a:t>
            </a:r>
            <a:r>
              <a:rPr lang="en-US" altLang="zh-CN" sz="28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800" b="1" dirty="0" smtClean="0">
                <a:latin typeface="+mn-ea"/>
                <a:cs typeface="楷体_GB2312"/>
              </a:rPr>
              <a:t>语法中实际上最大的特点就在于与表单的交互；</a:t>
            </a:r>
            <a:endParaRPr lang="en-US" altLang="zh-CN" sz="2800" b="1" dirty="0" smtClean="0">
              <a:latin typeface="+mn-ea"/>
              <a:cs typeface="楷体_GB231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n-ea"/>
                <a:cs typeface="楷体_GB2312"/>
              </a:rPr>
              <a:t>在</a:t>
            </a:r>
            <a:r>
              <a:rPr lang="en-US" altLang="zh-CN" sz="2800" b="1" dirty="0" smtClean="0">
                <a:latin typeface="+mn-ea"/>
                <a:cs typeface="楷体_GB2312"/>
              </a:rPr>
              <a:t>JSP</a:t>
            </a:r>
            <a:r>
              <a:rPr lang="zh-CN" altLang="en-US" sz="2800" b="1" dirty="0" smtClean="0">
                <a:latin typeface="+mn-ea"/>
                <a:cs typeface="楷体_GB2312"/>
              </a:rPr>
              <a:t>中，通过</a:t>
            </a:r>
            <a:r>
              <a:rPr lang="en-US" altLang="zh-CN" sz="2800" b="1" dirty="0" smtClean="0">
                <a:latin typeface="+mn-ea"/>
                <a:cs typeface="楷体_GB2312"/>
              </a:rPr>
              <a:t>request</a:t>
            </a:r>
            <a:r>
              <a:rPr lang="zh-CN" altLang="en-US" sz="2800" b="1" dirty="0" smtClean="0">
                <a:latin typeface="+mn-ea"/>
                <a:cs typeface="楷体_GB2312"/>
              </a:rPr>
              <a:t>对象调用</a:t>
            </a:r>
            <a:r>
              <a:rPr lang="en-US" altLang="zh-CN" sz="2800" b="1" dirty="0" err="1" smtClean="0">
                <a:latin typeface="+mn-ea"/>
                <a:cs typeface="楷体_GB2312"/>
              </a:rPr>
              <a:t>getParameter</a:t>
            </a:r>
            <a:r>
              <a:rPr lang="zh-CN" altLang="en-US" sz="2800" b="1" dirty="0" smtClean="0">
                <a:latin typeface="+mn-ea"/>
                <a:cs typeface="楷体_GB2312"/>
              </a:rPr>
              <a:t>方法接收表单提交的参数值，并设置到</a:t>
            </a:r>
            <a:r>
              <a:rPr lang="en-US" altLang="zh-CN" sz="28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800" b="1" dirty="0" smtClean="0">
                <a:latin typeface="+mn-ea"/>
                <a:cs typeface="楷体_GB2312"/>
              </a:rPr>
              <a:t>对应的属性里。</a:t>
            </a:r>
            <a:r>
              <a:rPr lang="en-US" altLang="zh-CN" sz="2800" b="1" dirty="0" smtClean="0">
                <a:latin typeface="+mn-ea"/>
                <a:cs typeface="楷体_GB2312"/>
              </a:rPr>
              <a:t>(</a:t>
            </a:r>
            <a:r>
              <a:rPr lang="zh-CN" altLang="en-US" sz="2800" b="1" dirty="0" smtClean="0">
                <a:latin typeface="+mn-ea"/>
                <a:cs typeface="楷体_GB2312"/>
              </a:rPr>
              <a:t>例：</a:t>
            </a:r>
            <a:r>
              <a:rPr lang="en-US" altLang="zh-CN" sz="2800" b="1" dirty="0" smtClean="0">
                <a:latin typeface="+mn-ea"/>
                <a:cs typeface="楷体_GB2312"/>
              </a:rPr>
              <a:t>input_bean.jsp)</a:t>
            </a:r>
            <a:endParaRPr lang="en-US" altLang="zh-CN" sz="2800" b="1" dirty="0" smtClean="0">
              <a:latin typeface="+mn-ea"/>
              <a:cs typeface="楷体_GB231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cs typeface="楷体_GB2312"/>
              </a:rPr>
              <a:t>通过</a:t>
            </a:r>
            <a:r>
              <a:rPr lang="en-US" altLang="zh-CN" sz="2800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cs typeface="楷体_GB2312"/>
              </a:rPr>
              <a:t>setProperty</a:t>
            </a:r>
            <a:r>
              <a:rPr lang="zh-CN" altLang="en-US" sz="2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cs typeface="楷体_GB2312"/>
              </a:rPr>
              <a:t>动作元素自动完成参数的设置。</a:t>
            </a:r>
            <a:endParaRPr lang="en-US" altLang="zh-CN" sz="2800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cs typeface="楷体_GB231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+mn-ea"/>
                <a:cs typeface="楷体_GB2312"/>
              </a:rPr>
              <a:t> （</a:t>
            </a:r>
            <a:r>
              <a:rPr lang="en-US" altLang="zh-CN" sz="2800" b="1" dirty="0" smtClean="0">
                <a:latin typeface="+mn-ea"/>
                <a:cs typeface="楷体_GB2312"/>
              </a:rPr>
              <a:t>input_bean1.jsp</a:t>
            </a:r>
            <a:r>
              <a:rPr lang="zh-CN" altLang="en-US" sz="2800" b="1" dirty="0" smtClean="0">
                <a:latin typeface="+mn-ea"/>
                <a:cs typeface="楷体_GB2312"/>
              </a:rPr>
              <a:t>）</a:t>
            </a:r>
            <a:endParaRPr lang="en-US" altLang="zh-CN" sz="2800" b="1" dirty="0" smtClean="0">
              <a:latin typeface="+mn-ea"/>
              <a:cs typeface="楷体_GB2312"/>
            </a:endParaRPr>
          </a:p>
        </p:txBody>
      </p:sp>
      <p:sp>
        <p:nvSpPr>
          <p:cNvPr id="1229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CD5F28-8C8C-404B-86F9-9CF51E9D78B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12800" indent="-812800" eaLnBrk="1" hangingPunct="1">
              <a:lnSpc>
                <a:spcPct val="120000"/>
              </a:lnSpc>
            </a:pPr>
            <a:r>
              <a:rPr lang="en-US" altLang="zh-CN" b="1" smtClean="0">
                <a:solidFill>
                  <a:schemeClr val="tx2"/>
                </a:solidFill>
              </a:rPr>
              <a:t>4</a:t>
            </a:r>
            <a:r>
              <a:rPr lang="zh-CN" altLang="en-US" b="1" smtClean="0">
                <a:solidFill>
                  <a:schemeClr val="tx2"/>
                </a:solidFill>
              </a:rPr>
              <a:t>、设置属性</a:t>
            </a:r>
            <a:r>
              <a:rPr lang="en-US" altLang="zh-CN" b="1" smtClean="0">
                <a:solidFill>
                  <a:schemeClr val="tx2"/>
                </a:solidFill>
              </a:rPr>
              <a:t>&lt;jsp:setProperty&gt;</a:t>
            </a:r>
            <a:endParaRPr lang="en-US" altLang="zh-CN" b="1" smtClean="0">
              <a:solidFill>
                <a:schemeClr val="tx2"/>
              </a:solidFill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363272" cy="44005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&lt;</a:t>
            </a:r>
            <a:r>
              <a:rPr lang="en-US" altLang="zh-CN" sz="2800" b="1" dirty="0" err="1" smtClean="0">
                <a:solidFill>
                  <a:schemeClr val="bg2"/>
                </a:solidFill>
                <a:latin typeface="+mn-ea"/>
                <a:cs typeface="楷体_GB2312"/>
              </a:rPr>
              <a:t>jsp:setProperty</a:t>
            </a:r>
            <a:r>
              <a:rPr lang="en-US" altLang="zh-CN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&gt;</a:t>
            </a:r>
            <a:r>
              <a:rPr lang="zh-CN" altLang="en-US" sz="2800" b="1" dirty="0" smtClean="0">
                <a:solidFill>
                  <a:schemeClr val="bg2"/>
                </a:solidFill>
                <a:latin typeface="+mn-ea"/>
                <a:cs typeface="楷体_GB2312"/>
              </a:rPr>
              <a:t>标签一共有四种使用方法：</a:t>
            </a:r>
            <a:endParaRPr lang="en-US" altLang="zh-CN" sz="2800" b="1" dirty="0" smtClean="0">
              <a:solidFill>
                <a:schemeClr val="bg2"/>
              </a:solidFill>
              <a:latin typeface="+mn-ea"/>
              <a:cs typeface="楷体_GB231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 smtClean="0">
                <a:latin typeface="+mn-ea"/>
                <a:cs typeface="楷体_GB2312"/>
              </a:rPr>
              <a:t>自动匹配，表单中参数名与</a:t>
            </a:r>
            <a:r>
              <a:rPr lang="en-US" altLang="zh-CN" sz="24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400" b="1" dirty="0" smtClean="0">
                <a:latin typeface="+mn-ea"/>
                <a:cs typeface="楷体_GB2312"/>
              </a:rPr>
              <a:t>属性名必须相同：</a:t>
            </a:r>
            <a:endParaRPr lang="en-US" altLang="zh-CN" sz="2400" b="1" dirty="0" smtClean="0">
              <a:latin typeface="+mn-ea"/>
              <a:cs typeface="楷体_GB231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400" b="1" dirty="0" smtClean="0">
                <a:latin typeface="+mn-ea"/>
                <a:cs typeface="楷体_GB2312"/>
              </a:rPr>
              <a:t> &lt;</a:t>
            </a:r>
            <a:r>
              <a:rPr lang="en-US" altLang="zh-CN" sz="2400" b="1" dirty="0" err="1" smtClean="0">
                <a:latin typeface="+mn-ea"/>
                <a:cs typeface="楷体_GB2312"/>
              </a:rPr>
              <a:t>jsp:setProperty</a:t>
            </a:r>
            <a:r>
              <a:rPr lang="en-US" altLang="zh-CN" sz="2400" b="1" dirty="0" smtClean="0">
                <a:latin typeface="+mn-ea"/>
                <a:cs typeface="楷体_GB2312"/>
              </a:rPr>
              <a:t> name=“</a:t>
            </a:r>
            <a:r>
              <a:rPr lang="zh-CN" altLang="en-US" sz="2400" b="1" dirty="0" smtClean="0">
                <a:latin typeface="+mn-ea"/>
                <a:cs typeface="楷体_GB2312"/>
              </a:rPr>
              <a:t>对象名</a:t>
            </a:r>
            <a:r>
              <a:rPr lang="en-US" altLang="zh-CN" sz="2400" b="1" dirty="0" smtClean="0">
                <a:latin typeface="+mn-ea"/>
                <a:cs typeface="楷体_GB2312"/>
              </a:rPr>
              <a:t>” property=“*”/&gt;</a:t>
            </a:r>
            <a:endParaRPr lang="en-US" altLang="zh-CN" sz="2400" b="1" dirty="0" smtClean="0">
              <a:latin typeface="+mn-ea"/>
              <a:cs typeface="楷体_GB231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 smtClean="0">
                <a:latin typeface="+mn-ea"/>
                <a:cs typeface="楷体_GB2312"/>
              </a:rPr>
              <a:t>指定属性：</a:t>
            </a:r>
            <a:r>
              <a:rPr lang="en-US" altLang="zh-CN" sz="2400" b="1" dirty="0" smtClean="0">
                <a:latin typeface="+mn-ea"/>
                <a:cs typeface="楷体_GB2312"/>
              </a:rPr>
              <a:t> &lt;</a:t>
            </a:r>
            <a:r>
              <a:rPr lang="en-US" altLang="zh-CN" sz="2400" b="1" dirty="0" err="1" smtClean="0">
                <a:latin typeface="+mn-ea"/>
                <a:cs typeface="楷体_GB2312"/>
              </a:rPr>
              <a:t>jsp:setProperty</a:t>
            </a:r>
            <a:r>
              <a:rPr lang="en-US" altLang="zh-CN" sz="2400" b="1" dirty="0" smtClean="0">
                <a:latin typeface="+mn-ea"/>
                <a:cs typeface="楷体_GB2312"/>
              </a:rPr>
              <a:t> name=“</a:t>
            </a:r>
            <a:r>
              <a:rPr lang="zh-CN" altLang="en-US" sz="2400" b="1" dirty="0" smtClean="0">
                <a:latin typeface="+mn-ea"/>
                <a:cs typeface="楷体_GB2312"/>
              </a:rPr>
              <a:t>对象名</a:t>
            </a:r>
            <a:r>
              <a:rPr lang="en-US" altLang="zh-CN" sz="2400" b="1" dirty="0" smtClean="0">
                <a:latin typeface="+mn-ea"/>
                <a:cs typeface="楷体_GB2312"/>
              </a:rPr>
              <a:t>” property=“</a:t>
            </a:r>
            <a:r>
              <a:rPr lang="zh-CN" altLang="en-US" sz="2400" b="1" dirty="0" smtClean="0">
                <a:latin typeface="+mn-ea"/>
                <a:cs typeface="楷体_GB2312"/>
              </a:rPr>
              <a:t>属性名</a:t>
            </a:r>
            <a:r>
              <a:rPr lang="en-US" altLang="zh-CN" sz="2400" b="1" dirty="0" smtClean="0">
                <a:latin typeface="+mn-ea"/>
                <a:cs typeface="楷体_GB2312"/>
              </a:rPr>
              <a:t>”/&gt;</a:t>
            </a:r>
            <a:endParaRPr lang="en-US" altLang="zh-CN" sz="2400" b="1" dirty="0" smtClean="0">
              <a:latin typeface="+mn-ea"/>
              <a:cs typeface="楷体_GB231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 smtClean="0">
                <a:latin typeface="+mn-ea"/>
                <a:cs typeface="楷体_GB2312"/>
              </a:rPr>
              <a:t>指定参数：</a:t>
            </a:r>
            <a:r>
              <a:rPr lang="en-US" altLang="zh-CN" sz="2400" b="1" dirty="0" smtClean="0">
                <a:latin typeface="+mn-ea"/>
                <a:cs typeface="楷体_GB2312"/>
              </a:rPr>
              <a:t> &lt;</a:t>
            </a:r>
            <a:r>
              <a:rPr lang="en-US" altLang="zh-CN" sz="2400" b="1" dirty="0" err="1" smtClean="0">
                <a:latin typeface="+mn-ea"/>
                <a:cs typeface="楷体_GB2312"/>
              </a:rPr>
              <a:t>jsp:setProperty</a:t>
            </a:r>
            <a:r>
              <a:rPr lang="en-US" altLang="zh-CN" sz="2400" b="1" dirty="0" smtClean="0">
                <a:latin typeface="+mn-ea"/>
                <a:cs typeface="楷体_GB2312"/>
              </a:rPr>
              <a:t> name=“</a:t>
            </a:r>
            <a:r>
              <a:rPr lang="zh-CN" altLang="en-US" sz="2400" b="1" dirty="0" smtClean="0">
                <a:latin typeface="+mn-ea"/>
                <a:cs typeface="楷体_GB2312"/>
              </a:rPr>
              <a:t>对象名</a:t>
            </a:r>
            <a:r>
              <a:rPr lang="en-US" altLang="zh-CN" sz="2400" b="1" dirty="0" smtClean="0">
                <a:latin typeface="+mn-ea"/>
                <a:cs typeface="楷体_GB2312"/>
              </a:rPr>
              <a:t>” property=“</a:t>
            </a:r>
            <a:r>
              <a:rPr lang="zh-CN" altLang="en-US" sz="2400" b="1" dirty="0" smtClean="0">
                <a:latin typeface="+mn-ea"/>
                <a:cs typeface="楷体_GB2312"/>
              </a:rPr>
              <a:t>属性名</a:t>
            </a:r>
            <a:r>
              <a:rPr lang="en-US" altLang="zh-CN" sz="2400" b="1" dirty="0" smtClean="0">
                <a:latin typeface="+mn-ea"/>
                <a:cs typeface="楷体_GB2312"/>
              </a:rPr>
              <a:t>”</a:t>
            </a:r>
            <a:r>
              <a:rPr lang="en-US" altLang="zh-CN" sz="2400" b="1" dirty="0" err="1" smtClean="0">
                <a:latin typeface="+mn-ea"/>
                <a:cs typeface="楷体_GB2312"/>
              </a:rPr>
              <a:t>param</a:t>
            </a:r>
            <a:r>
              <a:rPr lang="en-US" altLang="zh-CN" sz="2400" b="1" dirty="0" smtClean="0">
                <a:latin typeface="+mn-ea"/>
                <a:cs typeface="楷体_GB2312"/>
              </a:rPr>
              <a:t>=</a:t>
            </a:r>
            <a:r>
              <a:rPr lang="zh-CN" altLang="en-US" sz="2400" b="1" dirty="0" smtClean="0">
                <a:latin typeface="+mn-ea"/>
                <a:cs typeface="楷体_GB2312"/>
              </a:rPr>
              <a:t>“参数名”</a:t>
            </a:r>
            <a:r>
              <a:rPr lang="en-US" altLang="zh-CN" sz="2400" b="1" dirty="0" smtClean="0">
                <a:latin typeface="+mn-ea"/>
                <a:cs typeface="楷体_GB2312"/>
              </a:rPr>
              <a:t>/&gt;</a:t>
            </a:r>
            <a:endParaRPr lang="en-US" altLang="zh-CN" sz="2400" b="1" dirty="0" smtClean="0">
              <a:latin typeface="+mn-ea"/>
              <a:cs typeface="楷体_GB231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 smtClean="0">
                <a:latin typeface="+mn-ea"/>
                <a:cs typeface="楷体_GB2312"/>
              </a:rPr>
              <a:t>指定内容：</a:t>
            </a:r>
            <a:r>
              <a:rPr lang="en-US" altLang="zh-CN" sz="2400" b="1" dirty="0" smtClean="0">
                <a:latin typeface="+mn-ea"/>
                <a:cs typeface="楷体_GB2312"/>
              </a:rPr>
              <a:t> &lt;</a:t>
            </a:r>
            <a:r>
              <a:rPr lang="en-US" altLang="zh-CN" sz="2400" b="1" dirty="0" err="1" smtClean="0">
                <a:latin typeface="+mn-ea"/>
                <a:cs typeface="楷体_GB2312"/>
              </a:rPr>
              <a:t>jsp:setProperty</a:t>
            </a:r>
            <a:r>
              <a:rPr lang="en-US" altLang="zh-CN" sz="2400" b="1" dirty="0" smtClean="0">
                <a:latin typeface="+mn-ea"/>
                <a:cs typeface="楷体_GB2312"/>
              </a:rPr>
              <a:t> name=“</a:t>
            </a:r>
            <a:r>
              <a:rPr lang="zh-CN" altLang="en-US" sz="2400" b="1" dirty="0" smtClean="0">
                <a:latin typeface="+mn-ea"/>
                <a:cs typeface="楷体_GB2312"/>
              </a:rPr>
              <a:t>对象名</a:t>
            </a:r>
            <a:r>
              <a:rPr lang="en-US" altLang="zh-CN" sz="2400" b="1" dirty="0" smtClean="0">
                <a:latin typeface="+mn-ea"/>
                <a:cs typeface="楷体_GB2312"/>
              </a:rPr>
              <a:t>” property=“</a:t>
            </a:r>
            <a:r>
              <a:rPr lang="zh-CN" altLang="en-US" sz="2400" b="1" dirty="0" smtClean="0">
                <a:latin typeface="+mn-ea"/>
                <a:cs typeface="楷体_GB2312"/>
              </a:rPr>
              <a:t>属性名</a:t>
            </a:r>
            <a:r>
              <a:rPr lang="en-US" altLang="zh-CN" sz="2400" b="1" dirty="0" smtClean="0">
                <a:latin typeface="+mn-ea"/>
                <a:cs typeface="楷体_GB2312"/>
              </a:rPr>
              <a:t>” value=</a:t>
            </a:r>
            <a:r>
              <a:rPr lang="zh-CN" altLang="en-US" sz="2400" b="1" dirty="0" smtClean="0">
                <a:latin typeface="+mn-ea"/>
                <a:cs typeface="楷体_GB2312"/>
              </a:rPr>
              <a:t>“属性值”</a:t>
            </a:r>
            <a:r>
              <a:rPr lang="en-US" altLang="zh-CN" sz="2400" b="1" dirty="0" smtClean="0">
                <a:latin typeface="+mn-ea"/>
                <a:cs typeface="楷体_GB2312"/>
              </a:rPr>
              <a:t>/&gt;</a:t>
            </a:r>
            <a:endParaRPr lang="en-US" altLang="zh-CN" sz="2400" b="1" dirty="0" smtClean="0">
              <a:latin typeface="+mn-ea"/>
              <a:cs typeface="楷体_GB231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2800" b="1" dirty="0" smtClean="0">
              <a:latin typeface="+mn-ea"/>
              <a:cs typeface="楷体_GB2312"/>
            </a:endParaRPr>
          </a:p>
        </p:txBody>
      </p:sp>
      <p:sp>
        <p:nvSpPr>
          <p:cNvPr id="1331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4CB245-BD61-412B-83B7-A98D71A9C32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12800" indent="-812800"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chemeClr val="tx2"/>
                </a:solidFill>
              </a:rPr>
              <a:t>5</a:t>
            </a:r>
            <a:r>
              <a:rPr lang="zh-CN" altLang="en-US" b="1" dirty="0" smtClean="0">
                <a:solidFill>
                  <a:schemeClr val="tx2"/>
                </a:solidFill>
              </a:rPr>
              <a:t>、取得属性</a:t>
            </a:r>
            <a:r>
              <a:rPr lang="en-US" altLang="zh-CN" b="1" dirty="0" smtClean="0">
                <a:solidFill>
                  <a:schemeClr val="tx2"/>
                </a:solidFill>
              </a:rPr>
              <a:t>&lt;</a:t>
            </a:r>
            <a:r>
              <a:rPr lang="en-US" altLang="zh-CN" b="1" dirty="0" err="1" smtClean="0">
                <a:solidFill>
                  <a:schemeClr val="tx2"/>
                </a:solidFill>
              </a:rPr>
              <a:t>jsp:getProperty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  <a:cs typeface="楷体_GB2312"/>
              </a:rPr>
              <a:t>&lt;</a:t>
            </a:r>
            <a:r>
              <a:rPr lang="en-US" altLang="zh-CN" sz="2800" b="1" dirty="0" err="1" smtClean="0">
                <a:latin typeface="+mn-ea"/>
                <a:cs typeface="楷体_GB2312"/>
              </a:rPr>
              <a:t>jsp:getProperty</a:t>
            </a:r>
            <a:r>
              <a:rPr lang="en-US" altLang="zh-CN" sz="2800" b="1" dirty="0" smtClean="0">
                <a:latin typeface="+mn-ea"/>
                <a:cs typeface="楷体_GB2312"/>
              </a:rPr>
              <a:t>&gt; </a:t>
            </a:r>
            <a:r>
              <a:rPr lang="zh-CN" altLang="en-US" sz="2800" b="1" dirty="0" smtClean="0">
                <a:latin typeface="+mn-ea"/>
                <a:cs typeface="楷体_GB2312"/>
              </a:rPr>
              <a:t>动作元素会自动调用</a:t>
            </a:r>
            <a:r>
              <a:rPr lang="en-US" altLang="zh-CN" sz="28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800" b="1" dirty="0" smtClean="0">
                <a:latin typeface="+mn-ea"/>
                <a:cs typeface="楷体_GB2312"/>
              </a:rPr>
              <a:t>中的</a:t>
            </a:r>
            <a:r>
              <a:rPr lang="en-US" altLang="zh-CN" sz="2800" b="1" dirty="0" smtClean="0">
                <a:latin typeface="+mn-ea"/>
                <a:cs typeface="楷体_GB2312"/>
              </a:rPr>
              <a:t>getter()</a:t>
            </a:r>
            <a:r>
              <a:rPr lang="zh-CN" altLang="en-US" sz="2800" b="1" dirty="0" smtClean="0">
                <a:latin typeface="+mn-ea"/>
                <a:cs typeface="楷体_GB2312"/>
              </a:rPr>
              <a:t>方法，取得属性的值，并将该值以字符串的形式显示出来。</a:t>
            </a:r>
            <a:endParaRPr lang="en-US" altLang="zh-CN" sz="2800" b="1" dirty="0" smtClean="0">
              <a:latin typeface="+mn-ea"/>
              <a:cs typeface="楷体_GB231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cs typeface="楷体_GB2312"/>
              </a:rPr>
              <a:t>语法格式：</a:t>
            </a:r>
            <a:endParaRPr lang="en-US" altLang="zh-CN" sz="2800" b="1" dirty="0" smtClean="0">
              <a:latin typeface="+mn-ea"/>
              <a:cs typeface="楷体_GB231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 smtClean="0">
                <a:latin typeface="+mn-ea"/>
                <a:cs typeface="楷体_GB2312"/>
              </a:rPr>
              <a:t>&lt;</a:t>
            </a:r>
            <a:r>
              <a:rPr lang="en-US" altLang="zh-CN" b="1" dirty="0" err="1" smtClean="0">
                <a:latin typeface="+mn-ea"/>
                <a:cs typeface="楷体_GB2312"/>
              </a:rPr>
              <a:t>jsp:getProperty</a:t>
            </a:r>
            <a:r>
              <a:rPr lang="en-US" altLang="zh-CN" b="1" dirty="0" smtClean="0">
                <a:latin typeface="+mn-ea"/>
                <a:cs typeface="楷体_GB2312"/>
              </a:rPr>
              <a:t> name=“</a:t>
            </a:r>
            <a:r>
              <a:rPr lang="zh-CN" altLang="en-US" b="1" dirty="0" smtClean="0">
                <a:latin typeface="+mn-ea"/>
                <a:cs typeface="楷体_GB2312"/>
              </a:rPr>
              <a:t>对象名</a:t>
            </a:r>
            <a:r>
              <a:rPr lang="en-US" altLang="zh-CN" b="1" dirty="0" smtClean="0">
                <a:latin typeface="+mn-ea"/>
                <a:cs typeface="楷体_GB2312"/>
              </a:rPr>
              <a:t>” property=“</a:t>
            </a:r>
            <a:r>
              <a:rPr lang="zh-CN" altLang="en-US" b="1" dirty="0" smtClean="0">
                <a:latin typeface="+mn-ea"/>
                <a:cs typeface="楷体_GB2312"/>
              </a:rPr>
              <a:t>属性名</a:t>
            </a:r>
            <a:r>
              <a:rPr lang="en-US" altLang="zh-CN" b="1" dirty="0" smtClean="0">
                <a:latin typeface="+mn-ea"/>
                <a:cs typeface="楷体_GB2312"/>
              </a:rPr>
              <a:t>”/&gt;</a:t>
            </a:r>
            <a:endParaRPr lang="en-US" altLang="zh-CN" b="1" dirty="0" smtClean="0">
              <a:latin typeface="+mn-ea"/>
              <a:cs typeface="楷体_GB231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endParaRPr lang="en-US" altLang="zh-CN" b="1" dirty="0" smtClean="0">
              <a:latin typeface="+mn-ea"/>
              <a:cs typeface="楷体_GB231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+mn-ea"/>
                <a:cs typeface="楷体_GB2312"/>
              </a:rPr>
              <a:t>	</a:t>
            </a:r>
            <a:endParaRPr lang="en-US" altLang="zh-CN" sz="2800" b="1" dirty="0" smtClean="0">
              <a:latin typeface="+mn-ea"/>
              <a:cs typeface="楷体_GB2312"/>
            </a:endParaRPr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911790-487C-4AA0-886E-3BF839BAADF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12800" indent="-812800" eaLnBrk="1" hangingPunct="1">
              <a:lnSpc>
                <a:spcPct val="120000"/>
              </a:lnSpc>
            </a:pPr>
            <a:r>
              <a:rPr lang="en-US" altLang="zh-CN" b="1" smtClean="0">
                <a:solidFill>
                  <a:schemeClr val="tx2"/>
                </a:solidFill>
              </a:rPr>
              <a:t>6</a:t>
            </a:r>
            <a:r>
              <a:rPr lang="zh-CN" altLang="en-US" b="1" smtClean="0">
                <a:solidFill>
                  <a:schemeClr val="tx2"/>
                </a:solidFill>
              </a:rPr>
              <a:t>、</a:t>
            </a:r>
            <a:r>
              <a:rPr lang="en-US" altLang="zh-CN" b="1" smtClean="0">
                <a:solidFill>
                  <a:schemeClr val="tx2"/>
                </a:solidFill>
              </a:rPr>
              <a:t>JavaBean</a:t>
            </a:r>
            <a:r>
              <a:rPr lang="zh-CN" altLang="en-US" b="1" smtClean="0">
                <a:solidFill>
                  <a:schemeClr val="tx2"/>
                </a:solidFill>
              </a:rPr>
              <a:t>的保存范围</a:t>
            </a:r>
            <a:endParaRPr lang="en-US" altLang="zh-CN" b="1" smtClean="0">
              <a:solidFill>
                <a:schemeClr val="tx2"/>
              </a:solidFill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75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cs typeface="楷体_GB2312"/>
              </a:rPr>
              <a:t>在</a:t>
            </a:r>
            <a:r>
              <a:rPr lang="en-US" altLang="zh-CN" sz="2800" b="1" dirty="0" smtClean="0">
                <a:latin typeface="+mn-ea"/>
                <a:cs typeface="楷体_GB2312"/>
              </a:rPr>
              <a:t>&lt;</a:t>
            </a:r>
            <a:r>
              <a:rPr lang="en-US" altLang="zh-CN" sz="2800" b="1" dirty="0" err="1" smtClean="0">
                <a:latin typeface="+mn-ea"/>
                <a:cs typeface="楷体_GB2312"/>
              </a:rPr>
              <a:t>jsp:useBean</a:t>
            </a:r>
            <a:r>
              <a:rPr lang="en-US" altLang="zh-CN" sz="2800" b="1" dirty="0" smtClean="0">
                <a:latin typeface="+mn-ea"/>
                <a:cs typeface="楷体_GB2312"/>
              </a:rPr>
              <a:t>&gt;</a:t>
            </a:r>
            <a:r>
              <a:rPr lang="zh-CN" altLang="en-US" sz="2800" b="1" dirty="0" smtClean="0">
                <a:latin typeface="+mn-ea"/>
                <a:cs typeface="楷体_GB2312"/>
              </a:rPr>
              <a:t>指令中存在一个</a:t>
            </a:r>
            <a:r>
              <a:rPr lang="en-US" altLang="zh-CN" sz="2800" b="1" dirty="0" smtClean="0">
                <a:latin typeface="+mn-ea"/>
                <a:cs typeface="楷体_GB2312"/>
              </a:rPr>
              <a:t>scope</a:t>
            </a:r>
            <a:r>
              <a:rPr lang="zh-CN" altLang="en-US" sz="2800" b="1" dirty="0" smtClean="0">
                <a:latin typeface="+mn-ea"/>
                <a:cs typeface="楷体_GB2312"/>
              </a:rPr>
              <a:t>属性，表示</a:t>
            </a:r>
            <a:r>
              <a:rPr lang="en-US" altLang="zh-CN" sz="28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800" b="1" dirty="0" smtClean="0">
                <a:latin typeface="+mn-ea"/>
                <a:cs typeface="楷体_GB2312"/>
              </a:rPr>
              <a:t>的保存范围，一共有四种保存范围：</a:t>
            </a:r>
            <a:endParaRPr lang="en-US" altLang="zh-CN" sz="2800" b="1" dirty="0" smtClean="0">
              <a:latin typeface="+mn-ea"/>
              <a:cs typeface="楷体_GB231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600" b="1" dirty="0" smtClean="0">
                <a:latin typeface="+mn-ea"/>
                <a:cs typeface="楷体_GB2312"/>
              </a:rPr>
              <a:t>page</a:t>
            </a:r>
            <a:r>
              <a:rPr lang="zh-CN" altLang="en-US" sz="2600" b="1" dirty="0" smtClean="0">
                <a:latin typeface="+mn-ea"/>
                <a:cs typeface="楷体_GB2312"/>
              </a:rPr>
              <a:t>：保存在一页的范围中，跳转后此</a:t>
            </a:r>
            <a:r>
              <a:rPr lang="en-US" altLang="zh-CN" sz="26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600" b="1" dirty="0" smtClean="0">
                <a:latin typeface="+mn-ea"/>
                <a:cs typeface="楷体_GB2312"/>
              </a:rPr>
              <a:t>无效；</a:t>
            </a:r>
            <a:endParaRPr lang="en-US" altLang="zh-CN" sz="2600" b="1" dirty="0" smtClean="0">
              <a:latin typeface="+mn-ea"/>
              <a:cs typeface="楷体_GB231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600" b="1" dirty="0" smtClean="0">
                <a:latin typeface="+mn-ea"/>
                <a:cs typeface="楷体_GB2312"/>
              </a:rPr>
              <a:t>request</a:t>
            </a:r>
            <a:r>
              <a:rPr lang="zh-CN" altLang="en-US" sz="2600" b="1" dirty="0" smtClean="0">
                <a:latin typeface="+mn-ea"/>
                <a:cs typeface="楷体_GB2312"/>
              </a:rPr>
              <a:t>：</a:t>
            </a:r>
            <a:r>
              <a:rPr lang="en-US" altLang="zh-CN" sz="26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600" b="1" dirty="0" smtClean="0">
                <a:latin typeface="+mn-ea"/>
                <a:cs typeface="楷体_GB2312"/>
              </a:rPr>
              <a:t>对象可以保存在一次服务器端跳转范围中；</a:t>
            </a:r>
            <a:endParaRPr lang="en-US" altLang="zh-CN" sz="2600" b="1" dirty="0" smtClean="0">
              <a:latin typeface="+mn-ea"/>
              <a:cs typeface="楷体_GB231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600" b="1" dirty="0" smtClean="0">
                <a:latin typeface="+mn-ea"/>
                <a:cs typeface="楷体_GB2312"/>
              </a:rPr>
              <a:t>session</a:t>
            </a:r>
            <a:r>
              <a:rPr lang="zh-CN" altLang="en-US" sz="2600" b="1" dirty="0" smtClean="0">
                <a:latin typeface="+mn-ea"/>
                <a:cs typeface="楷体_GB2312"/>
              </a:rPr>
              <a:t>：在一个用户的操作范围中保存，重新打开浏览器才会生成新的</a:t>
            </a:r>
            <a:r>
              <a:rPr lang="en-US" altLang="zh-CN" sz="26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600" b="1" dirty="0" smtClean="0">
                <a:latin typeface="+mn-ea"/>
                <a:cs typeface="楷体_GB2312"/>
              </a:rPr>
              <a:t>；</a:t>
            </a:r>
            <a:endParaRPr lang="en-US" altLang="zh-CN" sz="2600" b="1" dirty="0" smtClean="0">
              <a:latin typeface="+mn-ea"/>
              <a:cs typeface="楷体_GB231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600" b="1" dirty="0" smtClean="0">
                <a:latin typeface="+mn-ea"/>
                <a:cs typeface="楷体_GB2312"/>
              </a:rPr>
              <a:t>application</a:t>
            </a:r>
            <a:r>
              <a:rPr lang="zh-CN" altLang="en-US" sz="2600" b="1" dirty="0" smtClean="0">
                <a:latin typeface="+mn-ea"/>
                <a:cs typeface="楷体_GB2312"/>
              </a:rPr>
              <a:t>：在整个服务器上保存，服务器关闭时才会消失。</a:t>
            </a:r>
            <a:endParaRPr lang="en-US" altLang="zh-CN" sz="2600" b="1" dirty="0" smtClean="0">
              <a:latin typeface="+mn-ea"/>
              <a:cs typeface="楷体_GB2312"/>
            </a:endParaRPr>
          </a:p>
        </p:txBody>
      </p:sp>
      <p:sp>
        <p:nvSpPr>
          <p:cNvPr id="1536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0542F5-3F1C-4D85-99C3-9B4711EA98AE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12800" indent="-812800" eaLnBrk="1" hangingPunct="1">
              <a:lnSpc>
                <a:spcPct val="120000"/>
              </a:lnSpc>
            </a:pPr>
            <a:r>
              <a:rPr lang="en-US" altLang="zh-CN" b="1" smtClean="0">
                <a:solidFill>
                  <a:schemeClr val="tx2"/>
                </a:solidFill>
              </a:rPr>
              <a:t>7</a:t>
            </a:r>
            <a:r>
              <a:rPr lang="zh-CN" altLang="en-US" b="1" smtClean="0">
                <a:solidFill>
                  <a:schemeClr val="tx2"/>
                </a:solidFill>
              </a:rPr>
              <a:t>、</a:t>
            </a:r>
            <a:r>
              <a:rPr lang="en-US" altLang="zh-CN" b="1" smtClean="0">
                <a:solidFill>
                  <a:schemeClr val="tx2"/>
                </a:solidFill>
              </a:rPr>
              <a:t>JavaBean</a:t>
            </a:r>
            <a:r>
              <a:rPr lang="zh-CN" altLang="en-US" b="1" smtClean="0">
                <a:solidFill>
                  <a:schemeClr val="tx2"/>
                </a:solidFill>
              </a:rPr>
              <a:t>的删除</a:t>
            </a:r>
            <a:endParaRPr lang="en-US" altLang="zh-CN" b="1" smtClean="0">
              <a:solidFill>
                <a:schemeClr val="tx2"/>
              </a:solidFill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800" b="1" dirty="0" smtClean="0">
                <a:latin typeface="+mn-ea"/>
                <a:cs typeface="楷体_GB2312"/>
              </a:rPr>
              <a:t>虽然使用了</a:t>
            </a:r>
            <a:r>
              <a:rPr lang="en-US" altLang="zh-CN" sz="2800" b="1" dirty="0" smtClean="0">
                <a:latin typeface="+mn-ea"/>
                <a:cs typeface="楷体_GB2312"/>
              </a:rPr>
              <a:t>&lt;</a:t>
            </a:r>
            <a:r>
              <a:rPr lang="en-US" altLang="zh-CN" sz="2800" b="1" dirty="0" err="1" smtClean="0">
                <a:latin typeface="+mn-ea"/>
                <a:cs typeface="楷体_GB2312"/>
              </a:rPr>
              <a:t>jsp:useBean</a:t>
            </a:r>
            <a:r>
              <a:rPr lang="en-US" altLang="zh-CN" sz="2800" b="1" dirty="0" smtClean="0">
                <a:latin typeface="+mn-ea"/>
                <a:cs typeface="楷体_GB2312"/>
              </a:rPr>
              <a:t>&gt;</a:t>
            </a:r>
            <a:r>
              <a:rPr lang="zh-CN" altLang="en-US" sz="2800" b="1" dirty="0" smtClean="0">
                <a:latin typeface="+mn-ea"/>
                <a:cs typeface="楷体_GB2312"/>
              </a:rPr>
              <a:t>标签进行创建，但是其操作依靠的仍是四种属性范围，如果一个</a:t>
            </a:r>
            <a:r>
              <a:rPr lang="en-US" altLang="zh-CN" sz="28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800" b="1" dirty="0" smtClean="0">
                <a:latin typeface="+mn-ea"/>
                <a:cs typeface="楷体_GB2312"/>
              </a:rPr>
              <a:t>不再使用的话，则可以直接使用四种属性范围的</a:t>
            </a:r>
            <a:r>
              <a:rPr lang="en-US" altLang="zh-CN" sz="2800" b="1" dirty="0" err="1" smtClean="0">
                <a:latin typeface="+mn-ea"/>
                <a:cs typeface="楷体_GB2312"/>
              </a:rPr>
              <a:t>removeAttribute</a:t>
            </a:r>
            <a:r>
              <a:rPr lang="en-US" altLang="zh-CN" sz="2800" b="1" dirty="0" smtClean="0">
                <a:latin typeface="+mn-ea"/>
                <a:cs typeface="楷体_GB2312"/>
              </a:rPr>
              <a:t>()</a:t>
            </a:r>
            <a:r>
              <a:rPr lang="zh-CN" altLang="en-US" sz="2800" b="1" dirty="0" smtClean="0">
                <a:latin typeface="+mn-ea"/>
                <a:cs typeface="楷体_GB2312"/>
              </a:rPr>
              <a:t>方法进行删除。</a:t>
            </a:r>
            <a:endParaRPr lang="en-US" altLang="zh-CN" sz="2800" b="1" dirty="0" smtClean="0">
              <a:latin typeface="+mn-ea"/>
              <a:cs typeface="楷体_GB231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+mn-ea"/>
                <a:cs typeface="楷体_GB2312"/>
              </a:rPr>
              <a:t>  </a:t>
            </a:r>
            <a:r>
              <a:rPr lang="zh-CN" altLang="en-US" sz="2800" b="1" dirty="0" smtClean="0">
                <a:latin typeface="+mn-ea"/>
                <a:cs typeface="楷体_GB2312"/>
              </a:rPr>
              <a:t>如：</a:t>
            </a:r>
            <a:endParaRPr lang="en-US" altLang="zh-CN" sz="2800" b="1" dirty="0" smtClean="0">
              <a:latin typeface="+mn-ea"/>
              <a:cs typeface="楷体_GB231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+mn-ea"/>
                <a:cs typeface="楷体_GB2312"/>
              </a:rPr>
              <a:t>	request. </a:t>
            </a:r>
            <a:r>
              <a:rPr lang="en-US" altLang="zh-CN" sz="2800" b="1" dirty="0" err="1" smtClean="0">
                <a:latin typeface="+mn-ea"/>
                <a:cs typeface="楷体_GB2312"/>
              </a:rPr>
              <a:t>removeAttribute</a:t>
            </a:r>
            <a:r>
              <a:rPr lang="en-US" altLang="zh-CN" sz="2800" b="1" dirty="0" smtClean="0">
                <a:latin typeface="+mn-ea"/>
                <a:cs typeface="楷体_GB2312"/>
              </a:rPr>
              <a:t>(</a:t>
            </a:r>
            <a:r>
              <a:rPr lang="en-US" altLang="zh-CN" sz="28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800" b="1" dirty="0" smtClean="0">
                <a:latin typeface="+mn-ea"/>
                <a:cs typeface="楷体_GB2312"/>
              </a:rPr>
              <a:t>对象名</a:t>
            </a:r>
            <a:r>
              <a:rPr lang="en-US" altLang="zh-CN" sz="2800" b="1" dirty="0" smtClean="0">
                <a:latin typeface="+mn-ea"/>
                <a:cs typeface="楷体_GB2312"/>
              </a:rPr>
              <a:t>);</a:t>
            </a:r>
            <a:endParaRPr lang="en-US" altLang="zh-CN" sz="2800" b="1" dirty="0" smtClean="0">
              <a:latin typeface="+mn-ea"/>
              <a:cs typeface="楷体_GB231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+mn-ea"/>
                <a:cs typeface="楷体_GB2312"/>
              </a:rPr>
              <a:t>	</a:t>
            </a:r>
            <a:r>
              <a:rPr lang="zh-CN" altLang="en-US" sz="2800" b="1" dirty="0" smtClean="0">
                <a:latin typeface="+mn-ea"/>
                <a:cs typeface="楷体_GB2312"/>
              </a:rPr>
              <a:t>或</a:t>
            </a:r>
            <a:r>
              <a:rPr lang="en-US" altLang="zh-CN" sz="2800" b="1" dirty="0" err="1" smtClean="0">
                <a:latin typeface="+mn-ea"/>
                <a:cs typeface="楷体_GB2312"/>
              </a:rPr>
              <a:t>pageContext</a:t>
            </a:r>
            <a:r>
              <a:rPr lang="zh-CN" altLang="en-US" sz="2800" b="1" dirty="0" smtClean="0">
                <a:latin typeface="+mn-ea"/>
                <a:cs typeface="楷体_GB2312"/>
              </a:rPr>
              <a:t>、</a:t>
            </a:r>
            <a:r>
              <a:rPr lang="en-US" altLang="zh-CN" sz="2800" b="1" dirty="0" smtClean="0">
                <a:latin typeface="+mn-ea"/>
                <a:cs typeface="楷体_GB2312"/>
              </a:rPr>
              <a:t>session</a:t>
            </a:r>
            <a:r>
              <a:rPr lang="zh-CN" altLang="en-US" sz="2800" b="1" dirty="0" smtClean="0">
                <a:latin typeface="+mn-ea"/>
                <a:cs typeface="楷体_GB2312"/>
              </a:rPr>
              <a:t>、</a:t>
            </a:r>
            <a:r>
              <a:rPr lang="en-US" altLang="zh-CN" sz="2800" b="1" dirty="0" smtClean="0">
                <a:latin typeface="+mn-ea"/>
                <a:cs typeface="楷体_GB2312"/>
              </a:rPr>
              <a:t>application</a:t>
            </a:r>
            <a:endParaRPr lang="en-US" altLang="zh-CN" sz="2800" b="1" dirty="0" smtClean="0">
              <a:latin typeface="+mn-ea"/>
              <a:cs typeface="楷体_GB2312"/>
            </a:endParaRPr>
          </a:p>
        </p:txBody>
      </p:sp>
      <p:sp>
        <p:nvSpPr>
          <p:cNvPr id="1638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6CBA84-DFFD-45EC-AAE7-E6F5D27A6B6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12800" indent="-812800"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chemeClr val="tx2"/>
                </a:solidFill>
              </a:rPr>
              <a:t>8</a:t>
            </a:r>
            <a:r>
              <a:rPr lang="zh-CN" altLang="en-US" b="1" dirty="0" smtClean="0">
                <a:solidFill>
                  <a:schemeClr val="tx2"/>
                </a:solidFill>
              </a:rPr>
              <a:t>、</a:t>
            </a:r>
            <a:r>
              <a:rPr lang="en-US" altLang="zh-CN" b="1" dirty="0" smtClean="0"/>
              <a:t>DAO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VO</a:t>
            </a: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  <a:cs typeface="楷体_GB2312"/>
              </a:rPr>
              <a:t>DAO(Data Access Object),</a:t>
            </a:r>
            <a:r>
              <a:rPr lang="zh-CN" altLang="en-US" sz="2800" b="1" dirty="0" smtClean="0">
                <a:latin typeface="+mn-ea"/>
                <a:cs typeface="楷体_GB2312"/>
              </a:rPr>
              <a:t>一个</a:t>
            </a:r>
            <a:r>
              <a:rPr lang="en-US" altLang="zh-CN" sz="2800" b="1" dirty="0" smtClean="0">
                <a:latin typeface="+mn-ea"/>
                <a:cs typeface="楷体_GB2312"/>
              </a:rPr>
              <a:t>Java</a:t>
            </a:r>
            <a:r>
              <a:rPr lang="zh-CN" altLang="en-US" sz="2800" b="1" dirty="0" smtClean="0">
                <a:latin typeface="+mn-ea"/>
                <a:cs typeface="楷体_GB2312"/>
              </a:rPr>
              <a:t>类，专门负责对数据库的访问。</a:t>
            </a:r>
            <a:endParaRPr lang="en-US" altLang="zh-CN" sz="2800" b="1" dirty="0" smtClean="0">
              <a:latin typeface="+mn-ea"/>
              <a:cs typeface="楷体_GB231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  <a:cs typeface="楷体_GB2312"/>
              </a:rPr>
              <a:t>VO(Value Object),</a:t>
            </a:r>
            <a:r>
              <a:rPr lang="zh-CN" altLang="en-US" sz="2800" b="1" dirty="0" smtClean="0">
                <a:latin typeface="+mn-ea"/>
                <a:cs typeface="楷体_GB2312"/>
              </a:rPr>
              <a:t>就是一个普通的</a:t>
            </a:r>
            <a:r>
              <a:rPr lang="en-US" altLang="zh-CN" sz="28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800" b="1" dirty="0" smtClean="0">
                <a:latin typeface="+mn-ea"/>
                <a:cs typeface="楷体_GB2312"/>
              </a:rPr>
              <a:t>。</a:t>
            </a:r>
            <a:endParaRPr lang="en-US" altLang="zh-CN" sz="2800" b="1" dirty="0" smtClean="0">
              <a:latin typeface="+mn-ea"/>
              <a:cs typeface="楷体_GB231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800" b="1" dirty="0" smtClean="0">
                <a:latin typeface="+mn-ea"/>
                <a:cs typeface="楷体_GB2312"/>
              </a:rPr>
              <a:t>的一个重要应用就是将数据库的查询代码从</a:t>
            </a:r>
            <a:r>
              <a:rPr lang="en-US" altLang="zh-CN" sz="2800" b="1" dirty="0" smtClean="0">
                <a:latin typeface="+mn-ea"/>
                <a:cs typeface="楷体_GB2312"/>
              </a:rPr>
              <a:t>JSP</a:t>
            </a:r>
            <a:r>
              <a:rPr lang="zh-CN" altLang="en-US" sz="2800" b="1" dirty="0" smtClean="0">
                <a:latin typeface="+mn-ea"/>
                <a:cs typeface="楷体_GB2312"/>
              </a:rPr>
              <a:t>中移动到</a:t>
            </a:r>
            <a:r>
              <a:rPr lang="en-US" altLang="zh-CN" sz="28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800" b="1" dirty="0" smtClean="0">
                <a:latin typeface="+mn-ea"/>
                <a:cs typeface="楷体_GB2312"/>
              </a:rPr>
              <a:t>中。</a:t>
            </a:r>
            <a:endParaRPr lang="en-US" altLang="zh-CN" sz="2800" b="1" dirty="0" smtClean="0">
              <a:latin typeface="+mn-ea"/>
              <a:cs typeface="楷体_GB231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b="1" dirty="0" smtClean="0">
                <a:latin typeface="+mn-ea"/>
                <a:cs typeface="楷体_GB2312"/>
              </a:rPr>
              <a:t>	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可以使用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VO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来配合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DAO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来使用，在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DAO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中，可以每查询到一条记录，就将其封装为某个类的对象，该对象就是一个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VO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，最后将所有实例化的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VO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存放在一个集合内返回。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  <p:sp>
        <p:nvSpPr>
          <p:cNvPr id="1638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6CBA84-DFFD-45EC-AAE7-E6F5D27A6B6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9928B4-F2C2-4DBD-BC9C-1CEE40214C7F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小结</a:t>
            </a:r>
            <a:endParaRPr lang="en-US" altLang="zh-CN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6113"/>
            <a:ext cx="7772400" cy="35337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600" b="1" dirty="0" smtClean="0"/>
              <a:t>在</a:t>
            </a:r>
            <a:r>
              <a:rPr lang="en-US" altLang="zh-CN" sz="2600" b="1" dirty="0" smtClean="0"/>
              <a:t>JSP</a:t>
            </a:r>
            <a:r>
              <a:rPr lang="zh-CN" altLang="en-US" sz="2600" b="1" dirty="0" smtClean="0"/>
              <a:t>中使用</a:t>
            </a:r>
            <a:r>
              <a:rPr lang="en-US" altLang="zh-CN" sz="2600" b="1" dirty="0" err="1" smtClean="0"/>
              <a:t>JavaBean</a:t>
            </a:r>
            <a:r>
              <a:rPr lang="zh-CN" altLang="en-US" sz="2600" b="1" dirty="0" smtClean="0"/>
              <a:t>；</a:t>
            </a:r>
            <a:endParaRPr lang="en-US" altLang="zh-CN" sz="2600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zh-CN" sz="2600" b="1" dirty="0" err="1" smtClean="0"/>
              <a:t>JavaBean</a:t>
            </a:r>
            <a:r>
              <a:rPr lang="zh-CN" altLang="en-US" sz="2600" b="1" dirty="0" smtClean="0"/>
              <a:t>的属性自动设置及获取。</a:t>
            </a:r>
            <a:endParaRPr lang="en-US" altLang="zh-CN" sz="2600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zh-CN" sz="2600" b="1" dirty="0" err="1" smtClean="0"/>
              <a:t>JavaBean</a:t>
            </a:r>
            <a:r>
              <a:rPr lang="zh-CN" altLang="en-US" sz="2600" b="1" dirty="0" smtClean="0"/>
              <a:t>的四种属性范围。</a:t>
            </a:r>
            <a:endParaRPr lang="en-US" altLang="zh-CN" sz="2600" b="1" dirty="0" smtClean="0"/>
          </a:p>
          <a:p>
            <a:pPr algn="just" eaLnBrk="1" hangingPunct="1">
              <a:lnSpc>
                <a:spcPct val="90000"/>
              </a:lnSpc>
            </a:pPr>
            <a:endParaRPr lang="en-US" altLang="zh-CN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9928B4-F2C2-4DBD-BC9C-1CEE40214C7F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作业</a:t>
            </a:r>
            <a:endParaRPr lang="en-US" altLang="zh-CN" dirty="0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6113"/>
            <a:ext cx="7772400" cy="3533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编写一个</a:t>
            </a:r>
            <a:r>
              <a:rPr lang="en-US" altLang="zh-CN" sz="2600" b="1" dirty="0" err="1" smtClean="0"/>
              <a:t>JavaBean</a:t>
            </a:r>
            <a:r>
              <a:rPr lang="en-US" altLang="zh-CN" sz="2600" b="1" dirty="0" smtClean="0"/>
              <a:t>: Book.java</a:t>
            </a:r>
            <a:r>
              <a:rPr lang="zh-CN" altLang="en-US" sz="2600" b="1" dirty="0" smtClean="0"/>
              <a:t>，含有属性</a:t>
            </a:r>
            <a:r>
              <a:rPr lang="en-US" altLang="zh-CN" sz="2600" b="1" dirty="0" err="1" smtClean="0"/>
              <a:t>bookid</a:t>
            </a:r>
            <a:r>
              <a:rPr lang="zh-CN" altLang="en-US" sz="2600" b="1" dirty="0" smtClean="0"/>
              <a:t>（</a:t>
            </a:r>
            <a:r>
              <a:rPr lang="en-US" altLang="zh-CN" sz="2600" b="1" dirty="0" smtClean="0"/>
              <a:t>String</a:t>
            </a:r>
            <a:r>
              <a:rPr lang="zh-CN" altLang="en-US" sz="2600" b="1" dirty="0" smtClean="0"/>
              <a:t>）、</a:t>
            </a:r>
            <a:r>
              <a:rPr lang="en-US" altLang="zh-CN" sz="2600" b="1" dirty="0" err="1" smtClean="0"/>
              <a:t>bookname</a:t>
            </a:r>
            <a:r>
              <a:rPr lang="zh-CN" altLang="en-US" sz="2600" b="1" dirty="0" smtClean="0"/>
              <a:t>（</a:t>
            </a:r>
            <a:r>
              <a:rPr lang="en-US" altLang="zh-CN" sz="2600" b="1" dirty="0" smtClean="0"/>
              <a:t>String</a:t>
            </a:r>
            <a:r>
              <a:rPr lang="zh-CN" altLang="en-US" sz="2600" b="1" dirty="0" smtClean="0"/>
              <a:t>）、</a:t>
            </a:r>
            <a:r>
              <a:rPr lang="en-US" altLang="zh-CN" sz="2600" b="1" dirty="0" err="1" smtClean="0"/>
              <a:t>bookprice</a:t>
            </a:r>
            <a:r>
              <a:rPr lang="zh-CN" altLang="en-US" sz="2600" b="1" dirty="0" smtClean="0"/>
              <a:t>（</a:t>
            </a:r>
            <a:r>
              <a:rPr lang="en-US" altLang="zh-CN" sz="2600" b="1" dirty="0" smtClean="0"/>
              <a:t>double</a:t>
            </a:r>
            <a:r>
              <a:rPr lang="zh-CN" altLang="en-US" sz="2600" b="1" dirty="0" smtClean="0"/>
              <a:t>），并编写对应的</a:t>
            </a:r>
            <a:r>
              <a:rPr lang="en-US" altLang="zh-CN" sz="2600" b="1" dirty="0" smtClean="0"/>
              <a:t>getter</a:t>
            </a:r>
            <a:r>
              <a:rPr lang="zh-CN" altLang="en-US" sz="2600" b="1" dirty="0" smtClean="0"/>
              <a:t>和</a:t>
            </a:r>
            <a:r>
              <a:rPr lang="en-US" altLang="zh-CN" sz="2600" b="1" dirty="0" smtClean="0"/>
              <a:t>setter</a:t>
            </a:r>
            <a:r>
              <a:rPr lang="zh-CN" altLang="en-US" sz="2600" b="1" dirty="0" smtClean="0"/>
              <a:t>函数；</a:t>
            </a:r>
            <a:endParaRPr lang="en-US" altLang="zh-CN" sz="2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编写一个 </a:t>
            </a:r>
            <a:r>
              <a:rPr lang="en-US" altLang="zh-CN" sz="2600" b="1" dirty="0" smtClean="0"/>
              <a:t>JSP: show.jsp</a:t>
            </a:r>
            <a:r>
              <a:rPr lang="zh-CN" altLang="en-US" sz="2600" b="1" dirty="0" smtClean="0"/>
              <a:t>，利用动作元素实现对</a:t>
            </a:r>
            <a:r>
              <a:rPr lang="en-US" altLang="zh-CN" sz="2600" b="1" dirty="0" smtClean="0"/>
              <a:t>Book.java</a:t>
            </a:r>
            <a:r>
              <a:rPr lang="zh-CN" altLang="en-US" sz="2600" b="1" dirty="0" smtClean="0"/>
              <a:t>的访问（设置和显示属性值）。</a:t>
            </a:r>
            <a:endParaRPr lang="en-US" altLang="zh-CN" sz="2600" b="1" dirty="0" smtClean="0"/>
          </a:p>
          <a:p>
            <a:pPr algn="just" eaLnBrk="1" hangingPunct="1">
              <a:lnSpc>
                <a:spcPct val="90000"/>
              </a:lnSpc>
            </a:pPr>
            <a:endParaRPr lang="en-US" altLang="zh-CN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tx2"/>
                </a:solidFill>
              </a:rPr>
              <a:t>1</a:t>
            </a:r>
            <a:r>
              <a:rPr lang="zh-CN" altLang="en-US" b="1" smtClean="0">
                <a:solidFill>
                  <a:schemeClr val="tx2"/>
                </a:solidFill>
              </a:rPr>
              <a:t>、</a:t>
            </a:r>
            <a:r>
              <a:rPr lang="en-US" altLang="zh-CN" b="1" smtClean="0">
                <a:solidFill>
                  <a:schemeClr val="tx2"/>
                </a:solidFill>
              </a:rPr>
              <a:t>JavaBean</a:t>
            </a:r>
            <a:r>
              <a:rPr lang="zh-CN" altLang="en-US" b="1" smtClean="0">
                <a:solidFill>
                  <a:schemeClr val="tx2"/>
                </a:solidFill>
              </a:rPr>
              <a:t>简介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886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8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800" b="1" dirty="0" smtClean="0">
                <a:latin typeface="+mn-ea"/>
                <a:cs typeface="楷体_GB2312"/>
              </a:rPr>
              <a:t>是使用</a:t>
            </a:r>
            <a:r>
              <a:rPr lang="en-US" altLang="zh-CN" sz="2800" b="1" dirty="0" smtClean="0">
                <a:latin typeface="+mn-ea"/>
                <a:cs typeface="楷体_GB2312"/>
              </a:rPr>
              <a:t>Java</a:t>
            </a:r>
            <a:r>
              <a:rPr lang="zh-CN" altLang="en-US" sz="2800" b="1" dirty="0" smtClean="0">
                <a:latin typeface="+mn-ea"/>
                <a:cs typeface="楷体_GB2312"/>
              </a:rPr>
              <a:t>语言开发的一个可重用的组件；它实质上就是一个遵循一定规则的</a:t>
            </a:r>
            <a:r>
              <a:rPr lang="en-US" altLang="zh-CN" sz="2800" b="1" dirty="0" smtClean="0">
                <a:latin typeface="+mn-ea"/>
                <a:cs typeface="楷体_GB2312"/>
              </a:rPr>
              <a:t>Java</a:t>
            </a:r>
            <a:r>
              <a:rPr lang="zh-CN" altLang="en-US" sz="2800" b="1" dirty="0" smtClean="0">
                <a:latin typeface="+mn-ea"/>
                <a:cs typeface="楷体_GB2312"/>
              </a:rPr>
              <a:t>类。</a:t>
            </a:r>
            <a:endParaRPr lang="en-US" altLang="zh-CN" sz="2800" b="1" dirty="0" smtClean="0">
              <a:latin typeface="+mn-ea"/>
              <a:cs typeface="楷体_GB231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cs typeface="楷体_GB2312"/>
              </a:rPr>
              <a:t>在</a:t>
            </a:r>
            <a:r>
              <a:rPr lang="en-US" altLang="zh-CN" sz="2800" b="1" dirty="0" smtClean="0">
                <a:latin typeface="+mn-ea"/>
                <a:cs typeface="楷体_GB2312"/>
              </a:rPr>
              <a:t>JSP</a:t>
            </a:r>
            <a:r>
              <a:rPr lang="zh-CN" altLang="en-US" sz="2800" b="1" dirty="0" smtClean="0">
                <a:latin typeface="+mn-ea"/>
                <a:cs typeface="楷体_GB2312"/>
              </a:rPr>
              <a:t>的开发中，使用</a:t>
            </a:r>
            <a:r>
              <a:rPr lang="en-US" altLang="zh-CN" sz="28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800" b="1" dirty="0" smtClean="0">
                <a:latin typeface="+mn-ea"/>
                <a:cs typeface="楷体_GB2312"/>
              </a:rPr>
              <a:t>可以减少重复代码，使整个</a:t>
            </a:r>
            <a:r>
              <a:rPr lang="en-US" altLang="zh-CN" sz="2800" b="1" dirty="0" smtClean="0">
                <a:latin typeface="+mn-ea"/>
                <a:cs typeface="楷体_GB2312"/>
              </a:rPr>
              <a:t>JSP</a:t>
            </a:r>
            <a:r>
              <a:rPr lang="zh-CN" altLang="en-US" sz="2800" b="1" dirty="0" smtClean="0">
                <a:latin typeface="+mn-ea"/>
                <a:cs typeface="楷体_GB2312"/>
              </a:rPr>
              <a:t>代码更简洁。</a:t>
            </a:r>
            <a:endParaRPr lang="en-US" altLang="zh-CN" sz="2800" b="1" dirty="0" smtClean="0">
              <a:latin typeface="+mn-ea"/>
              <a:cs typeface="楷体_GB2312"/>
            </a:endParaRPr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377DFA-91FF-4F35-A60B-ED09189B049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tx2"/>
                </a:solidFill>
              </a:rPr>
              <a:t>1</a:t>
            </a:r>
            <a:r>
              <a:rPr lang="zh-CN" altLang="en-US" b="1" smtClean="0">
                <a:solidFill>
                  <a:schemeClr val="tx2"/>
                </a:solidFill>
              </a:rPr>
              <a:t>、</a:t>
            </a:r>
            <a:r>
              <a:rPr lang="en-US" altLang="zh-CN" b="1" smtClean="0">
                <a:solidFill>
                  <a:schemeClr val="tx2"/>
                </a:solidFill>
              </a:rPr>
              <a:t>JavaBean</a:t>
            </a:r>
            <a:r>
              <a:rPr lang="zh-CN" altLang="en-US" b="1" smtClean="0">
                <a:solidFill>
                  <a:schemeClr val="tx2"/>
                </a:solidFill>
              </a:rPr>
              <a:t>简介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886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  <a:cs typeface="楷体_GB2312"/>
              </a:rPr>
              <a:t>JSP</a:t>
            </a:r>
            <a:r>
              <a:rPr lang="zh-CN" altLang="en-US" sz="2800" b="1" dirty="0" smtClean="0">
                <a:latin typeface="+mn-ea"/>
                <a:cs typeface="楷体_GB2312"/>
              </a:rPr>
              <a:t>搭配</a:t>
            </a:r>
            <a:r>
              <a:rPr lang="en-US" altLang="zh-CN" sz="28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800" b="1" dirty="0" smtClean="0">
                <a:latin typeface="+mn-ea"/>
                <a:cs typeface="楷体_GB2312"/>
              </a:rPr>
              <a:t>来使用，有以下优点：</a:t>
            </a:r>
            <a:endParaRPr lang="en-US" altLang="zh-CN" sz="2800" b="1" dirty="0" smtClean="0">
              <a:latin typeface="+mn-ea"/>
              <a:cs typeface="楷体_GB2312"/>
            </a:endParaRPr>
          </a:p>
          <a:p>
            <a:pPr lvl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2"/>
                </a:solidFill>
                <a:latin typeface="+mn-ea"/>
                <a:cs typeface="楷体_GB2312"/>
              </a:rPr>
              <a:t>可将</a:t>
            </a:r>
            <a:r>
              <a:rPr lang="en-US" altLang="zh-CN" b="1" dirty="0" smtClean="0">
                <a:solidFill>
                  <a:schemeClr val="bg2"/>
                </a:solidFill>
                <a:latin typeface="+mn-ea"/>
                <a:cs typeface="楷体_GB2312"/>
              </a:rPr>
              <a:t>HTML</a:t>
            </a:r>
            <a:r>
              <a:rPr lang="zh-CN" altLang="en-US" b="1" dirty="0" smtClean="0">
                <a:solidFill>
                  <a:schemeClr val="bg2"/>
                </a:solidFill>
                <a:latin typeface="+mn-ea"/>
                <a:cs typeface="楷体_GB2312"/>
              </a:rPr>
              <a:t>代码与</a:t>
            </a:r>
            <a:r>
              <a:rPr lang="en-US" altLang="zh-CN" b="1" dirty="0" smtClean="0">
                <a:solidFill>
                  <a:schemeClr val="bg2"/>
                </a:solidFill>
                <a:latin typeface="+mn-ea"/>
                <a:cs typeface="楷体_GB2312"/>
              </a:rPr>
              <a:t>Java</a:t>
            </a:r>
            <a:r>
              <a:rPr lang="zh-CN" altLang="en-US" b="1" dirty="0" smtClean="0">
                <a:solidFill>
                  <a:schemeClr val="bg2"/>
                </a:solidFill>
                <a:latin typeface="+mn-ea"/>
                <a:cs typeface="楷体_GB2312"/>
              </a:rPr>
              <a:t>代码分离，方便日后的维护。</a:t>
            </a:r>
            <a:endParaRPr lang="en-US" altLang="zh-CN" b="1" dirty="0" smtClean="0">
              <a:solidFill>
                <a:schemeClr val="bg2"/>
              </a:solidFill>
              <a:latin typeface="+mn-ea"/>
              <a:cs typeface="楷体_GB2312"/>
            </a:endParaRPr>
          </a:p>
          <a:p>
            <a:pPr lvl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2"/>
                </a:solidFill>
                <a:latin typeface="+mn-ea"/>
                <a:cs typeface="楷体_GB2312"/>
              </a:rPr>
              <a:t>将常用的程序写成</a:t>
            </a:r>
            <a:r>
              <a:rPr lang="en-US" altLang="zh-CN" b="1" dirty="0" err="1" smtClean="0">
                <a:solidFill>
                  <a:schemeClr val="bg2"/>
                </a:solidFill>
                <a:latin typeface="+mn-ea"/>
                <a:cs typeface="楷体_GB2312"/>
              </a:rPr>
              <a:t>JavaBean</a:t>
            </a:r>
            <a:r>
              <a:rPr lang="zh-CN" altLang="en-US" b="1" dirty="0" smtClean="0">
                <a:solidFill>
                  <a:schemeClr val="bg2"/>
                </a:solidFill>
                <a:latin typeface="+mn-ea"/>
                <a:cs typeface="楷体_GB2312"/>
              </a:rPr>
              <a:t>组件，当在</a:t>
            </a:r>
            <a:r>
              <a:rPr lang="en-US" altLang="zh-CN" b="1" dirty="0" smtClean="0">
                <a:solidFill>
                  <a:schemeClr val="bg2"/>
                </a:solidFill>
                <a:latin typeface="+mn-ea"/>
                <a:cs typeface="楷体_GB2312"/>
              </a:rPr>
              <a:t>JSP</a:t>
            </a:r>
            <a:r>
              <a:rPr lang="zh-CN" altLang="en-US" b="1" dirty="0" smtClean="0">
                <a:solidFill>
                  <a:schemeClr val="bg2"/>
                </a:solidFill>
                <a:latin typeface="+mn-ea"/>
                <a:cs typeface="楷体_GB2312"/>
              </a:rPr>
              <a:t>中需要使用时，只要调用</a:t>
            </a:r>
            <a:r>
              <a:rPr lang="en-US" altLang="zh-CN" b="1" dirty="0" err="1" smtClean="0">
                <a:solidFill>
                  <a:schemeClr val="bg2"/>
                </a:solidFill>
                <a:latin typeface="+mn-ea"/>
                <a:cs typeface="楷体_GB2312"/>
              </a:rPr>
              <a:t>JavaBean</a:t>
            </a:r>
            <a:r>
              <a:rPr lang="zh-CN" altLang="en-US" b="1" dirty="0" smtClean="0">
                <a:solidFill>
                  <a:schemeClr val="bg2"/>
                </a:solidFill>
                <a:latin typeface="+mn-ea"/>
                <a:cs typeface="楷体_GB2312"/>
              </a:rPr>
              <a:t>组件来执行用户想要的功能，不用再重复写相同的程序。</a:t>
            </a:r>
            <a:endParaRPr lang="zh-CN" altLang="en-US" b="1" dirty="0" smtClean="0">
              <a:solidFill>
                <a:schemeClr val="bg2"/>
              </a:solidFill>
              <a:latin typeface="+mn-ea"/>
              <a:cs typeface="楷体_GB2312"/>
            </a:endParaRPr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377DFA-91FF-4F35-A60B-ED09189B049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C00000"/>
                </a:solidFill>
              </a:rPr>
              <a:t>JavaBean</a:t>
            </a:r>
            <a:r>
              <a:rPr lang="zh-CN" altLang="en-US" sz="4000" b="1" smtClean="0">
                <a:solidFill>
                  <a:srgbClr val="C00000"/>
                </a:solidFill>
              </a:rPr>
              <a:t>开发要求</a:t>
            </a:r>
            <a:endParaRPr lang="zh-CN" altLang="en-US" sz="4000" smtClean="0">
              <a:solidFill>
                <a:srgbClr val="C00000"/>
              </a:solidFill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435280" cy="4238625"/>
          </a:xfrm>
        </p:spPr>
        <p:txBody>
          <a:bodyPr/>
          <a:lstStyle/>
          <a:p>
            <a:pPr>
              <a:spcBef>
                <a:spcPts val="560"/>
              </a:spcBef>
            </a:pPr>
            <a:r>
              <a:rPr lang="zh-CN" altLang="en-US" sz="2600" b="1" dirty="0" smtClean="0">
                <a:latin typeface="+mn-ea"/>
                <a:cs typeface="楷体_GB2312"/>
              </a:rPr>
              <a:t>在</a:t>
            </a:r>
            <a:r>
              <a:rPr lang="en-US" altLang="zh-CN" sz="2600" b="1" dirty="0" smtClean="0">
                <a:latin typeface="+mn-ea"/>
                <a:cs typeface="楷体_GB2312"/>
              </a:rPr>
              <a:t>JSP</a:t>
            </a:r>
            <a:r>
              <a:rPr lang="zh-CN" altLang="en-US" sz="2600" b="1" dirty="0" smtClean="0">
                <a:latin typeface="+mn-ea"/>
                <a:cs typeface="楷体_GB2312"/>
              </a:rPr>
              <a:t>中如果要操作</a:t>
            </a:r>
            <a:r>
              <a:rPr lang="en-US" altLang="zh-CN" sz="26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600" b="1" dirty="0" smtClean="0">
                <a:latin typeface="+mn-ea"/>
                <a:cs typeface="楷体_GB2312"/>
              </a:rPr>
              <a:t>，则此</a:t>
            </a:r>
            <a:r>
              <a:rPr lang="en-US" altLang="zh-CN" sz="2600" b="1" dirty="0" err="1" smtClean="0">
                <a:latin typeface="+mn-ea"/>
                <a:cs typeface="楷体_GB2312"/>
              </a:rPr>
              <a:t>JavaBean</a:t>
            </a:r>
            <a:r>
              <a:rPr lang="zh-CN" altLang="en-US" sz="2600" b="1" dirty="0" smtClean="0">
                <a:latin typeface="+mn-ea"/>
                <a:cs typeface="楷体_GB2312"/>
              </a:rPr>
              <a:t>必须满足如下的开发要求：</a:t>
            </a:r>
            <a:endParaRPr lang="en-US" altLang="zh-CN" sz="2600" b="1" dirty="0" smtClean="0">
              <a:latin typeface="+mn-ea"/>
              <a:cs typeface="楷体_GB2312"/>
            </a:endParaRPr>
          </a:p>
          <a:p>
            <a:pPr lvl="1">
              <a:spcBef>
                <a:spcPts val="56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类必须放在包中，在</a:t>
            </a:r>
            <a:r>
              <a:rPr lang="en-US" altLang="zh-CN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Web</a:t>
            </a:r>
            <a:r>
              <a:rPr lang="zh-CN" altLang="en-US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中没有包的类是不存在的；</a:t>
            </a:r>
            <a:endParaRPr lang="en-US" altLang="zh-CN" sz="2600" b="1" dirty="0" smtClean="0">
              <a:solidFill>
                <a:schemeClr val="bg2"/>
              </a:solidFill>
              <a:latin typeface="+mn-ea"/>
              <a:cs typeface="楷体_GB2312"/>
            </a:endParaRPr>
          </a:p>
          <a:p>
            <a:pPr lvl="1">
              <a:spcBef>
                <a:spcPts val="56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所有的类必须声明为</a:t>
            </a:r>
            <a:r>
              <a:rPr lang="en-US" altLang="zh-CN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public</a:t>
            </a:r>
            <a:r>
              <a:rPr lang="zh-CN" altLang="en-US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；</a:t>
            </a:r>
            <a:endParaRPr lang="en-US" altLang="zh-CN" sz="2600" b="1" dirty="0" smtClean="0">
              <a:solidFill>
                <a:schemeClr val="bg2"/>
              </a:solidFill>
              <a:latin typeface="+mn-ea"/>
              <a:cs typeface="楷体_GB2312"/>
            </a:endParaRPr>
          </a:p>
          <a:p>
            <a:pPr lvl="1">
              <a:spcBef>
                <a:spcPts val="56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类中的所有属性都必须封装，即用</a:t>
            </a:r>
            <a:r>
              <a:rPr lang="en-US" altLang="zh-CN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private</a:t>
            </a:r>
            <a:r>
              <a:rPr lang="zh-CN" altLang="en-US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声明；</a:t>
            </a:r>
            <a:endParaRPr lang="en-US" altLang="zh-CN" sz="2600" b="1" dirty="0" smtClean="0">
              <a:solidFill>
                <a:schemeClr val="bg2"/>
              </a:solidFill>
              <a:latin typeface="+mn-ea"/>
              <a:cs typeface="楷体_GB2312"/>
            </a:endParaRPr>
          </a:p>
          <a:p>
            <a:pPr lvl="1">
              <a:spcBef>
                <a:spcPts val="56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封装的属性如果需要被外部所操作，则必须编写对应的</a:t>
            </a:r>
            <a:r>
              <a:rPr lang="en-US" altLang="zh-CN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setter</a:t>
            </a:r>
            <a:r>
              <a:rPr lang="zh-CN" altLang="en-US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、</a:t>
            </a:r>
            <a:r>
              <a:rPr lang="en-US" altLang="zh-CN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getter</a:t>
            </a:r>
            <a:r>
              <a:rPr lang="zh-CN" altLang="en-US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方法；</a:t>
            </a:r>
            <a:endParaRPr lang="en-US" altLang="zh-CN" sz="2600" b="1" dirty="0" smtClean="0">
              <a:solidFill>
                <a:schemeClr val="bg2"/>
              </a:solidFill>
              <a:latin typeface="+mn-ea"/>
              <a:cs typeface="楷体_GB2312"/>
            </a:endParaRPr>
          </a:p>
          <a:p>
            <a:pPr lvl="1">
              <a:spcBef>
                <a:spcPts val="560"/>
              </a:spcBef>
            </a:pPr>
            <a:r>
              <a:rPr lang="zh-CN" altLang="en-US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一个</a:t>
            </a:r>
            <a:r>
              <a:rPr lang="en-US" altLang="zh-CN" sz="2600" b="1" dirty="0" err="1" smtClean="0">
                <a:solidFill>
                  <a:schemeClr val="bg2"/>
                </a:solidFill>
                <a:latin typeface="+mn-ea"/>
                <a:cs typeface="楷体_GB2312"/>
              </a:rPr>
              <a:t>JavaBean</a:t>
            </a:r>
            <a:r>
              <a:rPr lang="zh-CN" altLang="en-US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中必须至少存在一个无参数的构造方法（此为</a:t>
            </a:r>
            <a:r>
              <a:rPr lang="en-US" altLang="zh-CN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JSP</a:t>
            </a:r>
            <a:r>
              <a:rPr lang="zh-CN" altLang="en-US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的</a:t>
            </a:r>
            <a:r>
              <a:rPr lang="en-US" altLang="zh-CN" sz="2600" b="1" dirty="0" err="1" smtClean="0">
                <a:solidFill>
                  <a:schemeClr val="bg2"/>
                </a:solidFill>
                <a:latin typeface="+mn-ea"/>
                <a:cs typeface="楷体_GB2312"/>
              </a:rPr>
              <a:t>useBean</a:t>
            </a:r>
            <a:r>
              <a:rPr lang="zh-CN" altLang="en-US" sz="2600" b="1" dirty="0" smtClean="0">
                <a:solidFill>
                  <a:schemeClr val="bg2"/>
                </a:solidFill>
                <a:latin typeface="+mn-ea"/>
                <a:cs typeface="楷体_GB2312"/>
              </a:rPr>
              <a:t>动作元素所使用）。</a:t>
            </a:r>
            <a:endParaRPr lang="zh-CN" altLang="en-US" sz="2600" b="1" dirty="0" smtClean="0">
              <a:solidFill>
                <a:schemeClr val="bg2"/>
              </a:solidFill>
              <a:latin typeface="+mn-ea"/>
              <a:cs typeface="楷体_GB2312"/>
            </a:endParaRPr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3AC1D9-3E65-418B-9818-A89B0BB3A59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开发第一个</a:t>
            </a:r>
            <a:r>
              <a:rPr lang="en-US" altLang="zh-CN" sz="4000" b="1" smtClean="0">
                <a:solidFill>
                  <a:srgbClr val="C00000"/>
                </a:solidFill>
              </a:rPr>
              <a:t>JavaBean</a:t>
            </a:r>
            <a:endParaRPr lang="zh-CN" altLang="en-US" sz="4000" smtClean="0">
              <a:solidFill>
                <a:srgbClr val="C0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279525"/>
            <a:ext cx="8686800" cy="459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package ch5.demo1;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public class 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SimpleBean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 {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private String name ;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private 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int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 age ;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public 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SimpleBean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(){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	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System.out.println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(“</a:t>
            </a:r>
            <a:r>
              <a:rPr lang="zh-CN" altLang="en-US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新的实例化对象产生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");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}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public void 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setName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(String name){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	this.name = name ;	}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public void 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setAge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(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int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 age){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	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this.age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 = age ;  	}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public String 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getName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(){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	return this.name ;	}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public 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int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 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getAge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(){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	return 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this.age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 ;	}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}</a:t>
            </a:r>
            <a:endParaRPr lang="zh-CN" altLang="en-US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</p:txBody>
      </p:sp>
      <p:sp>
        <p:nvSpPr>
          <p:cNvPr id="717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FE1174-EA97-40B9-BFE2-3AF7CC25BAE9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329642" cy="4733941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800" b="1" dirty="0" smtClean="0">
                <a:ea typeface="楷体" panose="02010609060101010101" pitchFamily="49" charset="-122"/>
                <a:cs typeface="楷体_GB2312"/>
              </a:rPr>
              <a:t>通过</a:t>
            </a:r>
            <a:r>
              <a:rPr lang="en-US" altLang="zh-CN" sz="2800" b="1" dirty="0" smtClean="0">
                <a:ea typeface="楷体" panose="02010609060101010101" pitchFamily="49" charset="-122"/>
                <a:cs typeface="楷体_GB2312"/>
              </a:rPr>
              <a:t>getter</a:t>
            </a:r>
            <a:r>
              <a:rPr lang="zh-CN" altLang="en-US" sz="2800" b="1" dirty="0" smtClean="0">
                <a:ea typeface="楷体" panose="02010609060101010101" pitchFamily="49" charset="-122"/>
                <a:cs typeface="楷体_GB2312"/>
              </a:rPr>
              <a:t>和</a:t>
            </a:r>
            <a:r>
              <a:rPr lang="en-US" altLang="zh-CN" sz="2800" b="1" dirty="0" smtClean="0">
                <a:ea typeface="楷体" panose="02010609060101010101" pitchFamily="49" charset="-122"/>
                <a:cs typeface="楷体_GB2312"/>
              </a:rPr>
              <a:t>setter</a:t>
            </a:r>
            <a:r>
              <a:rPr lang="zh-CN" altLang="en-US" sz="2800" b="1" dirty="0" smtClean="0">
                <a:ea typeface="楷体" panose="02010609060101010101" pitchFamily="49" charset="-122"/>
                <a:cs typeface="楷体_GB2312"/>
              </a:rPr>
              <a:t>方法来读</a:t>
            </a:r>
            <a:r>
              <a:rPr lang="en-US" altLang="zh-CN" sz="2800" b="1" dirty="0" smtClean="0">
                <a:ea typeface="楷体" panose="02010609060101010101" pitchFamily="49" charset="-122"/>
                <a:cs typeface="楷体_GB2312"/>
              </a:rPr>
              <a:t>/</a:t>
            </a:r>
            <a:r>
              <a:rPr lang="zh-CN" altLang="en-US" sz="2800" b="1" dirty="0" smtClean="0">
                <a:ea typeface="楷体" panose="02010609060101010101" pitchFamily="49" charset="-122"/>
                <a:cs typeface="楷体_GB2312"/>
              </a:rPr>
              <a:t>写属性值，对应的变量首字母必须大写，例如：</a:t>
            </a:r>
            <a:r>
              <a:rPr lang="en-US" altLang="zh-CN" sz="2800" b="1" dirty="0" smtClean="0">
                <a:ea typeface="楷体" panose="02010609060101010101" pitchFamily="49" charset="-122"/>
                <a:cs typeface="楷体_GB2312"/>
              </a:rPr>
              <a:t> </a:t>
            </a:r>
            <a:r>
              <a:rPr lang="en-US" altLang="zh-CN" sz="2800" b="1" dirty="0" err="1" smtClean="0">
                <a:ea typeface="楷体" panose="02010609060101010101" pitchFamily="49" charset="-122"/>
                <a:cs typeface="楷体_GB2312"/>
              </a:rPr>
              <a:t>setName</a:t>
            </a:r>
            <a:r>
              <a:rPr lang="zh-CN" altLang="en-US" sz="2800" b="1" dirty="0" smtClean="0">
                <a:ea typeface="楷体" panose="02010609060101010101" pitchFamily="49" charset="-122"/>
                <a:cs typeface="楷体_GB2312"/>
              </a:rPr>
              <a:t>、</a:t>
            </a:r>
            <a:r>
              <a:rPr lang="en-US" altLang="zh-CN" sz="2800" b="1" dirty="0" smtClean="0">
                <a:ea typeface="楷体" panose="02010609060101010101" pitchFamily="49" charset="-122"/>
                <a:cs typeface="楷体_GB2312"/>
              </a:rPr>
              <a:t> </a:t>
            </a:r>
            <a:r>
              <a:rPr lang="en-US" altLang="zh-CN" sz="2800" b="1" dirty="0" err="1" smtClean="0">
                <a:ea typeface="楷体" panose="02010609060101010101" pitchFamily="49" charset="-122"/>
                <a:cs typeface="楷体_GB2312"/>
              </a:rPr>
              <a:t>getName</a:t>
            </a:r>
            <a:r>
              <a:rPr lang="en-US" altLang="zh-CN" sz="2800" b="1" dirty="0" smtClean="0">
                <a:ea typeface="楷体" panose="02010609060101010101" pitchFamily="49" charset="-122"/>
                <a:cs typeface="楷体_GB2312"/>
              </a:rPr>
              <a:t> </a:t>
            </a:r>
            <a:endParaRPr lang="en-US" altLang="zh-CN" sz="2800" b="1" dirty="0" smtClean="0"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800" b="1" dirty="0" smtClean="0">
                <a:ea typeface="楷体" panose="02010609060101010101" pitchFamily="49" charset="-122"/>
                <a:cs typeface="楷体_GB2312"/>
              </a:rPr>
              <a:t>特殊类型的</a:t>
            </a:r>
            <a:r>
              <a:rPr lang="en-US" altLang="zh-CN" sz="2800" b="1" dirty="0" err="1" smtClean="0">
                <a:ea typeface="楷体" panose="02010609060101010101" pitchFamily="49" charset="-122"/>
                <a:cs typeface="楷体_GB2312"/>
              </a:rPr>
              <a:t>JavaBean</a:t>
            </a:r>
            <a:r>
              <a:rPr lang="zh-CN" altLang="en-US" sz="2800" b="1" dirty="0" smtClean="0">
                <a:ea typeface="楷体" panose="02010609060101010101" pitchFamily="49" charset="-122"/>
                <a:cs typeface="楷体_GB2312"/>
              </a:rPr>
              <a:t>属性，例如：</a:t>
            </a:r>
            <a:endParaRPr lang="en-US" altLang="zh-CN" sz="2800" b="1" dirty="0" smtClean="0"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private 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boolean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 member ;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public void 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setMember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(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boolean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 member){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	this. member = member;	}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public 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boolean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 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isMember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(){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	 return member;  			}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private String[ ] phones;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public String[ ] 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getPhones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(){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	return phones ;	}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public void </a:t>
            </a:r>
            <a:r>
              <a:rPr lang="en-US" altLang="zh-CN" sz="2600" b="1" dirty="0" err="1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setPhones</a:t>
            </a: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(String[ ] phones){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600" b="1" dirty="0" smtClean="0">
                <a:solidFill>
                  <a:schemeClr val="bg2"/>
                </a:solidFill>
                <a:ea typeface="楷体" panose="02010609060101010101" pitchFamily="49" charset="-122"/>
                <a:cs typeface="楷体_GB2312"/>
              </a:rPr>
              <a:t>		 this. phones = phones; 	}</a:t>
            </a:r>
            <a:endParaRPr lang="en-US" altLang="zh-CN" sz="2600" b="1" dirty="0" smtClean="0">
              <a:solidFill>
                <a:schemeClr val="bg2"/>
              </a:solidFill>
              <a:ea typeface="楷体" panose="02010609060101010101" pitchFamily="49" charset="-122"/>
              <a:cs typeface="楷体_GB2312"/>
            </a:endParaRPr>
          </a:p>
        </p:txBody>
      </p:sp>
      <p:sp>
        <p:nvSpPr>
          <p:cNvPr id="717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FE1174-EA97-40B9-BFE2-3AF7CC25BAE9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601663"/>
            <a:ext cx="8229600" cy="1027112"/>
          </a:xfrm>
        </p:spPr>
        <p:txBody>
          <a:bodyPr/>
          <a:lstStyle/>
          <a:p>
            <a:r>
              <a:rPr lang="en-US" altLang="zh-CN" sz="4000" b="1" smtClean="0">
                <a:solidFill>
                  <a:schemeClr val="tx2"/>
                </a:solidFill>
              </a:rPr>
              <a:t>2</a:t>
            </a:r>
            <a:r>
              <a:rPr lang="zh-CN" altLang="en-US" sz="4000" b="1" smtClean="0">
                <a:solidFill>
                  <a:schemeClr val="tx2"/>
                </a:solidFill>
              </a:rPr>
              <a:t>、在</a:t>
            </a:r>
            <a:r>
              <a:rPr lang="en-US" altLang="zh-CN" sz="4000" b="1" smtClean="0">
                <a:solidFill>
                  <a:schemeClr val="tx2"/>
                </a:solidFill>
              </a:rPr>
              <a:t>JSP</a:t>
            </a:r>
            <a:r>
              <a:rPr lang="zh-CN" altLang="en-US" sz="4000" b="1" smtClean="0">
                <a:solidFill>
                  <a:schemeClr val="tx2"/>
                </a:solidFill>
              </a:rPr>
              <a:t>中使用</a:t>
            </a:r>
            <a:r>
              <a:rPr lang="en-US" altLang="zh-CN" sz="4000" b="1" smtClean="0">
                <a:solidFill>
                  <a:schemeClr val="tx2"/>
                </a:solidFill>
              </a:rPr>
              <a:t>JavaBean</a:t>
            </a:r>
            <a:endParaRPr lang="zh-CN" altLang="en-US" sz="4000" smtClean="0">
              <a:solidFill>
                <a:srgbClr val="C00000"/>
              </a:solidFill>
            </a:endParaRPr>
          </a:p>
        </p:txBody>
      </p:sp>
      <p:sp>
        <p:nvSpPr>
          <p:cNvPr id="819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4C2F78-C9F5-4E6C-8FE2-6B0D47E3D006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8197" name="Picture 2" descr="G:\讲课\（1）\基于J2EE的开发技术-权巍\JAVA WEB开发实战经典PPT\0200_第二部分：WEB基础开发\0207_第07章：JavaBean\020701_JavaBean简介及基本使用\幻灯片6.JPG"/>
          <p:cNvPicPr>
            <a:picLocks noChangeAspect="1" noChangeArrowheads="1"/>
          </p:cNvPicPr>
          <p:nvPr/>
        </p:nvPicPr>
        <p:blipFill>
          <a:blip r:embed="rId1" cstate="print"/>
          <a:srcRect l="2751" t="27950" r="4326" b="18501"/>
          <a:stretch>
            <a:fillRect/>
          </a:stretch>
        </p:blipFill>
        <p:spPr bwMode="auto">
          <a:xfrm>
            <a:off x="250825" y="2420938"/>
            <a:ext cx="8497888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矩形 5"/>
          <p:cNvSpPr>
            <a:spLocks noChangeArrowheads="1"/>
          </p:cNvSpPr>
          <p:nvPr/>
        </p:nvSpPr>
        <p:spPr bwMode="auto">
          <a:xfrm>
            <a:off x="468313" y="1754188"/>
            <a:ext cx="7920037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</a:rPr>
              <a:t>(1) Web</a:t>
            </a:r>
            <a:r>
              <a:rPr lang="zh-CN" altLang="en-US" sz="2800" b="1">
                <a:solidFill>
                  <a:srgbClr val="C00000"/>
                </a:solidFill>
              </a:rPr>
              <a:t>开发的标准目录结构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601663"/>
            <a:ext cx="8229600" cy="102711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Web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项目中各个目录的作用</a:t>
            </a:r>
            <a:endParaRPr lang="zh-CN" altLang="en-US" sz="4000" dirty="0" smtClean="0">
              <a:solidFill>
                <a:srgbClr val="C00000"/>
              </a:solidFill>
            </a:endParaRPr>
          </a:p>
        </p:txBody>
      </p:sp>
      <p:sp>
        <p:nvSpPr>
          <p:cNvPr id="922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ACF398-39B2-45F9-96D7-0B3429FAB224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9221" name="Picture 2" descr="G:\讲课\（1）\基于J2EE的开发技术-权巍\JAVA WEB开发实战经典PPT\0200_第二部分：WEB基础开发\0207_第07章：JavaBean\020701_JavaBean简介及基本使用\幻灯片7.JPG"/>
          <p:cNvPicPr>
            <a:picLocks noChangeAspect="1" noChangeArrowheads="1"/>
          </p:cNvPicPr>
          <p:nvPr/>
        </p:nvPicPr>
        <p:blipFill>
          <a:blip r:embed="rId1" cstate="print"/>
          <a:srcRect l="1962" t="22701" r="1962" b="8002"/>
          <a:stretch>
            <a:fillRect/>
          </a:stretch>
        </p:blipFill>
        <p:spPr bwMode="auto">
          <a:xfrm>
            <a:off x="107950" y="1531938"/>
            <a:ext cx="8964613" cy="484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1033463"/>
            <a:ext cx="8229600" cy="1027112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(2)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使用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JSP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的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page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指令导入所需的</a:t>
            </a:r>
            <a:r>
              <a:rPr lang="en-US" altLang="zh-CN" sz="4000" b="1" dirty="0" err="1" smtClean="0">
                <a:solidFill>
                  <a:srgbClr val="C00000"/>
                </a:solidFill>
              </a:rPr>
              <a:t>JavaBean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，并实例化</a:t>
            </a:r>
            <a:r>
              <a:rPr lang="en-US" altLang="zh-CN" sz="4000" b="1" dirty="0" err="1" smtClean="0">
                <a:solidFill>
                  <a:srgbClr val="C00000"/>
                </a:solidFill>
              </a:rPr>
              <a:t>JavaBean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对象</a:t>
            </a:r>
            <a:endParaRPr lang="zh-CN" altLang="en-US" sz="4000" b="1" dirty="0" smtClean="0">
              <a:solidFill>
                <a:srgbClr val="C00000"/>
              </a:solidFill>
            </a:endParaRPr>
          </a:p>
        </p:txBody>
      </p:sp>
      <p:sp>
        <p:nvSpPr>
          <p:cNvPr id="1024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89F30F-6C74-4797-B2B5-546ED73CCF9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245" name="矩形 4"/>
          <p:cNvSpPr>
            <a:spLocks noChangeArrowheads="1"/>
          </p:cNvSpPr>
          <p:nvPr/>
        </p:nvSpPr>
        <p:spPr bwMode="auto">
          <a:xfrm>
            <a:off x="611188" y="2366963"/>
            <a:ext cx="8532812" cy="31085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例如：</a:t>
            </a:r>
            <a:endParaRPr lang="en-US" altLang="zh-CN" sz="2800" b="1" dirty="0"/>
          </a:p>
          <a:p>
            <a:r>
              <a:rPr lang="en-US" altLang="zh-CN" sz="2800" b="1" dirty="0"/>
              <a:t>&lt;%@ page import="</a:t>
            </a:r>
            <a:r>
              <a:rPr lang="en-US" altLang="zh-CN" sz="2800" b="1" dirty="0" smtClean="0"/>
              <a:t>ch5.demo1.SimpleBean"%&gt;</a:t>
            </a:r>
            <a:endParaRPr lang="en-US" altLang="zh-CN" sz="2800" b="1" dirty="0"/>
          </a:p>
          <a:p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</a:rPr>
              <a:t>&lt;%</a:t>
            </a:r>
            <a:endParaRPr lang="en-US" altLang="zh-CN" sz="2800" b="1" dirty="0" smtClean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en-US" altLang="zh-CN" sz="2800" b="1" dirty="0" err="1" smtClean="0">
                <a:solidFill>
                  <a:schemeClr val="accent5">
                    <a:lumMod val="25000"/>
                  </a:schemeClr>
                </a:solidFill>
              </a:rPr>
              <a:t>SimpleBean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</a:rPr>
              <a:t> simple=new </a:t>
            </a:r>
            <a:r>
              <a:rPr lang="en-US" altLang="zh-CN" sz="2800" b="1" dirty="0" err="1" smtClean="0">
                <a:solidFill>
                  <a:schemeClr val="accent5">
                    <a:lumMod val="25000"/>
                  </a:schemeClr>
                </a:solidFill>
              </a:rPr>
              <a:t>SimpleBean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</a:rPr>
              <a:t>();</a:t>
            </a:r>
            <a:endParaRPr lang="en-US" altLang="zh-CN" sz="2800" b="1" dirty="0" smtClean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en-US" altLang="zh-CN" sz="2800" b="1" dirty="0" smtClean="0">
                <a:solidFill>
                  <a:srgbClr val="046C1D"/>
                </a:solidFill>
              </a:rPr>
              <a:t>//</a:t>
            </a:r>
            <a:r>
              <a:rPr lang="zh-CN" altLang="en-US" sz="2800" b="1" dirty="0" smtClean="0">
                <a:solidFill>
                  <a:srgbClr val="046C1D"/>
                </a:solidFill>
              </a:rPr>
              <a:t>使用</a:t>
            </a:r>
            <a:r>
              <a:rPr lang="en-US" altLang="zh-CN" sz="2800" b="1" dirty="0" smtClean="0">
                <a:solidFill>
                  <a:srgbClr val="046C1D"/>
                </a:solidFill>
              </a:rPr>
              <a:t>simple</a:t>
            </a:r>
            <a:r>
              <a:rPr lang="zh-CN" altLang="en-US" sz="2800" b="1" dirty="0" smtClean="0">
                <a:solidFill>
                  <a:srgbClr val="046C1D"/>
                </a:solidFill>
              </a:rPr>
              <a:t>对象</a:t>
            </a:r>
            <a:endParaRPr lang="en-US" altLang="zh-CN" sz="2800" b="1" dirty="0" smtClean="0">
              <a:solidFill>
                <a:srgbClr val="046C1D"/>
              </a:solidFill>
            </a:endParaRPr>
          </a:p>
          <a:p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</a:rPr>
              <a:t>%&gt;</a:t>
            </a:r>
            <a:endParaRPr lang="en-US" altLang="zh-CN" sz="2800" b="1" dirty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zh-CN" altLang="en-US" sz="2800" b="1" dirty="0"/>
              <a:t>详见</a:t>
            </a:r>
            <a:r>
              <a:rPr lang="en-US" altLang="zh-CN" sz="2800" b="1" dirty="0"/>
              <a:t>JSP</a:t>
            </a:r>
            <a:r>
              <a:rPr lang="zh-CN" altLang="en-US" sz="2800" b="1" dirty="0"/>
              <a:t>文件：</a:t>
            </a:r>
            <a:r>
              <a:rPr lang="en-US" altLang="zh-CN" sz="2800" b="1" dirty="0"/>
              <a:t>use_javabean_demo01.jsp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3151</Words>
  <Application>WPS 演示</Application>
  <PresentationFormat>全屏显示(4:3)</PresentationFormat>
  <Paragraphs>184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Arial Black</vt:lpstr>
      <vt:lpstr>Times New Roman</vt:lpstr>
      <vt:lpstr>华文宋体</vt:lpstr>
      <vt:lpstr>楷体_GB2312</vt:lpstr>
      <vt:lpstr>楷体</vt:lpstr>
      <vt:lpstr>微软雅黑</vt:lpstr>
      <vt:lpstr>Arial Unicode MS</vt:lpstr>
      <vt:lpstr>新宋体</vt:lpstr>
      <vt:lpstr>Pixel</vt:lpstr>
      <vt:lpstr>本章主要内容</vt:lpstr>
      <vt:lpstr>1、JavaBean简介</vt:lpstr>
      <vt:lpstr>1、JavaBean简介</vt:lpstr>
      <vt:lpstr>JavaBean开发要求</vt:lpstr>
      <vt:lpstr>开发第一个JavaBean</vt:lpstr>
      <vt:lpstr>PowerPoint 演示文稿</vt:lpstr>
      <vt:lpstr>2、在JSP中使用JavaBean</vt:lpstr>
      <vt:lpstr>Web项目中各个目录的作用</vt:lpstr>
      <vt:lpstr>(2)使用JSP的page指令导入所需的JavaBean，并实例化JavaBean对象</vt:lpstr>
      <vt:lpstr>(3)使用&lt;jsp:useBean&gt;</vt:lpstr>
      <vt:lpstr>3、JavaBean与表单</vt:lpstr>
      <vt:lpstr>4、设置属性&lt;jsp:setProperty&gt;</vt:lpstr>
      <vt:lpstr>5、取得属性&lt;jsp:getProperty&gt;</vt:lpstr>
      <vt:lpstr>6、JavaBean的保存范围</vt:lpstr>
      <vt:lpstr>7、JavaBean的删除</vt:lpstr>
      <vt:lpstr>8、DAO和VO</vt:lpstr>
      <vt:lpstr>小结</vt:lpstr>
      <vt:lpstr>作业</vt:lpstr>
    </vt:vector>
  </TitlesOfParts>
  <Company>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JSP编程</dc:title>
  <dc:creator>wei</dc:creator>
  <cp:lastModifiedBy>huang gege</cp:lastModifiedBy>
  <cp:revision>454</cp:revision>
  <dcterms:created xsi:type="dcterms:W3CDTF">2006-03-01T11:37:00Z</dcterms:created>
  <dcterms:modified xsi:type="dcterms:W3CDTF">2017-06-22T09:03:44Z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