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60" r:id="rId3"/>
    <p:sldId id="262" r:id="rId4"/>
    <p:sldId id="261" r:id="rId5"/>
    <p:sldId id="288" r:id="rId6"/>
    <p:sldId id="298" r:id="rId8"/>
    <p:sldId id="296" r:id="rId9"/>
    <p:sldId id="297" r:id="rId10"/>
    <p:sldId id="313" r:id="rId11"/>
    <p:sldId id="327" r:id="rId12"/>
    <p:sldId id="328" r:id="rId13"/>
    <p:sldId id="330" r:id="rId14"/>
    <p:sldId id="289" r:id="rId15"/>
    <p:sldId id="339" r:id="rId16"/>
    <p:sldId id="314" r:id="rId17"/>
    <p:sldId id="331" r:id="rId18"/>
    <p:sldId id="309" r:id="rId19"/>
    <p:sldId id="332" r:id="rId20"/>
    <p:sldId id="311" r:id="rId21"/>
    <p:sldId id="333" r:id="rId22"/>
    <p:sldId id="334" r:id="rId23"/>
    <p:sldId id="312" r:id="rId24"/>
    <p:sldId id="315" r:id="rId25"/>
    <p:sldId id="336" r:id="rId26"/>
    <p:sldId id="337" r:id="rId27"/>
    <p:sldId id="338" r:id="rId28"/>
    <p:sldId id="335" r:id="rId29"/>
    <p:sldId id="319" r:id="rId30"/>
    <p:sldId id="31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96" autoAdjust="0"/>
  </p:normalViewPr>
  <p:slideViewPr>
    <p:cSldViewPr>
      <p:cViewPr varScale="1"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6B74C-068C-4C82-8E2D-6DA888FBDB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为</a:t>
            </a:r>
            <a:r>
              <a:rPr lang="en-US" altLang="zh-CN" b="1" dirty="0" err="1" smtClean="0"/>
              <a:t>LoginAction</a:t>
            </a:r>
            <a:r>
              <a:rPr lang="zh-CN" altLang="en-US" b="1" dirty="0" smtClean="0"/>
              <a:t>添加构造方法，并在各方法中添加输出语句，以查看输出情况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还有很多方法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inputName.jsp, CookieAcion.java,</a:t>
            </a:r>
            <a:r>
              <a:rPr lang="en-US" altLang="zh-CN" baseline="0" dirty="0" smtClean="0"/>
              <a:t> cookieGet.jsp, cookieSuccess.jsp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SessionAction.java, sessionSuccess.jsp,</a:t>
            </a:r>
            <a:r>
              <a:rPr lang="en-US" altLang="zh-CN" baseline="0" dirty="0" smtClean="0"/>
              <a:t> sessionGet.jsp</a:t>
            </a:r>
            <a:endParaRPr lang="en-US" altLang="zh-CN" baseline="0" dirty="0" smtClean="0"/>
          </a:p>
          <a:p>
            <a:r>
              <a:rPr lang="zh-CN" altLang="en-US" baseline="0" dirty="0" smtClean="0"/>
              <a:t>此</a:t>
            </a:r>
            <a:r>
              <a:rPr lang="en-US" altLang="zh-CN" baseline="0" dirty="0" smtClean="0"/>
              <a:t>action</a:t>
            </a:r>
            <a:r>
              <a:rPr lang="zh-CN" altLang="en-US" baseline="0" dirty="0" smtClean="0"/>
              <a:t>直接访问：</a:t>
            </a:r>
            <a:r>
              <a:rPr lang="en-US" altLang="zh-CN" baseline="0" dirty="0" smtClean="0"/>
              <a:t>http://localhost:8080/ch6-struts/session.action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stophere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是若没指定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处理类，则自动使用</a:t>
            </a:r>
            <a:r>
              <a:rPr lang="en-US" altLang="zh-CN" b="0" dirty="0" err="1" smtClean="0"/>
              <a:t>ActionSupport</a:t>
            </a:r>
            <a:r>
              <a:rPr lang="zh-CN" altLang="en-US" b="0" dirty="0" smtClean="0"/>
              <a:t>处理。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stophere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stophere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A484-DD67-4520-9D5E-835FE054B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215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15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CF783-08B9-4B46-8F1B-608B60DCAD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96C93-807C-40B6-9F6A-623944F7DF7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2003-A8F4-48DF-8C88-2580F1BE5D0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B35FD-9342-467A-BDB3-5F0E6E28CD9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0CFA0-9A56-4EAD-A406-784462F83FF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08DE0-4D1C-4DB8-9790-091ADDB5B98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9682-152B-48F5-9025-AE4F7A08217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9D42A-F5BB-491E-9A67-EB3AD9A4A3D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54DCB-5A31-418B-BEA7-BC1A0E06AD4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AA5F2-C73F-4734-AE1C-2EA15C53A3A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0DAB-A214-42DF-AAD4-1EF9D078E58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948E4-29A8-4A64-881D-13810AC770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J2EE</a:t>
            </a:r>
            <a:r>
              <a:rPr lang="zh-CN" altLang="en-US">
                <a:solidFill>
                  <a:srgbClr val="000000"/>
                </a:solidFill>
              </a:rPr>
              <a:t>的开发技术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EB6B13-85F3-4465-8050-E4CB5AC5067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20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2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Struts</a:t>
            </a:r>
            <a:r>
              <a:rPr lang="zh-CN" altLang="en-US" b="1" dirty="0" smtClean="0"/>
              <a:t>概述</a:t>
            </a:r>
            <a:endParaRPr lang="en-US" altLang="zh-CN" b="1" dirty="0" smtClean="0"/>
          </a:p>
          <a:p>
            <a:r>
              <a:rPr lang="zh-CN" altLang="en-US" b="1" dirty="0" smtClean="0"/>
              <a:t>配置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开发环境</a:t>
            </a:r>
            <a:endParaRPr lang="en-US" altLang="zh-CN" b="1" dirty="0" smtClean="0"/>
          </a:p>
          <a:p>
            <a:r>
              <a:rPr lang="zh-CN" altLang="en-US" b="1" dirty="0" smtClean="0"/>
              <a:t>开发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程序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Action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Action</a:t>
            </a:r>
            <a:r>
              <a:rPr lang="zh-CN" altLang="en-US" b="1" dirty="0" smtClean="0"/>
              <a:t>生命周期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访问</a:t>
            </a:r>
            <a:r>
              <a:rPr lang="en-US" altLang="zh-CN" b="1" dirty="0" err="1" smtClean="0"/>
              <a:t>Servlet</a:t>
            </a:r>
            <a:r>
              <a:rPr lang="en-US" altLang="zh-CN" b="1" dirty="0" smtClean="0"/>
              <a:t> API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</a:rPr>
              <a:t>Action</a:t>
            </a:r>
            <a:r>
              <a:rPr lang="zh-CN" altLang="en-US" b="1" dirty="0" smtClean="0">
                <a:solidFill>
                  <a:srgbClr val="000000"/>
                </a:solidFill>
              </a:rPr>
              <a:t>接口和</a:t>
            </a:r>
            <a:r>
              <a:rPr lang="en-US" altLang="zh-CN" b="1" dirty="0" err="1" smtClean="0">
                <a:solidFill>
                  <a:srgbClr val="000000"/>
                </a:solidFill>
              </a:rPr>
              <a:t>ActionSupport</a:t>
            </a:r>
            <a:r>
              <a:rPr lang="zh-CN" altLang="en-US" b="1" dirty="0" smtClean="0">
                <a:solidFill>
                  <a:srgbClr val="000000"/>
                </a:solidFill>
              </a:rPr>
              <a:t>基类</a:t>
            </a:r>
            <a:endParaRPr lang="en-US" altLang="zh-CN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686800" cy="5367358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struts.xml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文件代码：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&lt;?xml version="1.0" encoding="UTF-8" ?&gt;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&lt;!DOCTYPE struts PUBLIC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"-//Apache Software Foundation//DTD Struts Configuration 2.3//EN"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"http://struts.apache.org/dtds/struts-2.3.dtd"&gt;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&lt;struts&gt;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&lt;package name="struts2" extends="struts-default"&gt;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&lt;action name="login" class="ch6demo.LoginAction"&gt;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&lt;result name="success"&gt;/loginSuccess.jsp&lt;/result&gt;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&lt;result name="fail"&gt;/loginFail.jsp&lt;/result&gt;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&lt;/action&gt;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&lt;/package&gt;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&lt;/struts&gt;</a:t>
            </a:r>
            <a:endParaRPr lang="en-US" altLang="zh-CN" sz="2400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5868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web.xml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文件添加：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&lt;filter&gt;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  	&lt;filter-name&gt;struts2&lt;/filter-name&gt;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  	&lt;filter-class&gt;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		org.apache.struts2.dispatcher.FilterDispatcher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	&lt;/filter-class&gt;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&lt;/filter&gt;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&lt;filter-mapping&gt;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  	&lt;filter-name&gt;struts2&lt;/filter-name&gt;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  	&lt;</a:t>
            </a:r>
            <a:r>
              <a:rPr lang="en-US" altLang="zh-CN" sz="2400" b="1" dirty="0" err="1" smtClean="0"/>
              <a:t>url</a:t>
            </a:r>
            <a:r>
              <a:rPr lang="en-US" altLang="zh-CN" sz="2400" b="1" dirty="0" smtClean="0"/>
              <a:t>-pattern&gt;/*&lt;/</a:t>
            </a:r>
            <a:r>
              <a:rPr lang="en-US" altLang="zh-CN" sz="2400" b="1" dirty="0" err="1" smtClean="0"/>
              <a:t>url</a:t>
            </a:r>
            <a:r>
              <a:rPr lang="en-US" altLang="zh-CN" sz="2400" b="1" dirty="0" smtClean="0"/>
              <a:t>-pattern&gt;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/>
              <a:t>&lt;/filter-mapping&gt;</a:t>
            </a:r>
            <a:endParaRPr lang="en-US" altLang="zh-CN" sz="2400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开发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081474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Login</a:t>
            </a:r>
            <a:r>
              <a:rPr lang="zh-CN" altLang="en-US" sz="3200" b="1" dirty="0" smtClean="0"/>
              <a:t>例：</a:t>
            </a:r>
            <a:endParaRPr lang="en-US" altLang="zh-CN" sz="32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	login.jsp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	loginSuccess.jsp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	loginFailure.jsp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	LoginAction.java</a:t>
            </a:r>
            <a:br>
              <a:rPr lang="en-US" altLang="zh-CN" sz="3200" b="1" dirty="0" smtClean="0"/>
            </a:br>
            <a:endParaRPr lang="en-US" altLang="zh-CN" sz="3200" b="1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开发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1714488"/>
            <a:ext cx="6072230" cy="44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3.1Action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76238" y="1700809"/>
            <a:ext cx="8228012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多数的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MVC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框架中的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Control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层，都是一个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类。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Struts2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中，这个层次上面的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类称为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Action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对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Struts2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应用的开发人员而言，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是应用的核心，开发者需要定义大量的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类。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Struts2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不要求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类继承任何基类或实现任何接口。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只是一个逻辑控制器，它并不直接对浏览器生成任何响应。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3.1Action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8596" y="1700809"/>
            <a:ext cx="8175654" cy="42883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</a:rPr>
              <a:t> 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类的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execute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方法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800" b="1" dirty="0" smtClean="0"/>
              <a:t>		public String execute() 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一个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类通常包含一个无参数的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execute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方法。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接收数据后，由框架自动调用其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execute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方法。</a:t>
            </a:r>
            <a:r>
              <a:rPr lang="en-US" altLang="zh-CN" sz="2800" b="1" dirty="0" smtClean="0"/>
              <a:t>	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该方法返回一个字符串，表示的是目标页面的虚拟名称。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类应该提供对应的属性来封装用户的请求参数，并定义属性的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setter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getter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方法。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92696"/>
            <a:ext cx="8135937" cy="6477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(1)</a:t>
            </a:r>
            <a:r>
              <a:rPr lang="en-US" altLang="zh-CN" sz="3200" b="1" dirty="0" smtClean="0"/>
              <a:t>Action</a:t>
            </a:r>
            <a:r>
              <a:rPr lang="zh-CN" altLang="en-US" sz="3200" b="1" dirty="0" smtClean="0"/>
              <a:t>类的定义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95288" y="2000240"/>
            <a:ext cx="3248018" cy="36994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定义一个</a:t>
            </a:r>
            <a:r>
              <a:rPr lang="en-US" altLang="zh-CN" sz="2400" b="1" dirty="0" smtClean="0"/>
              <a:t>Java</a:t>
            </a:r>
            <a:r>
              <a:rPr lang="zh-CN" altLang="en-US" sz="2400" b="1" dirty="0" smtClean="0"/>
              <a:t>类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将和表单元素同名的属性编写到</a:t>
            </a:r>
            <a:r>
              <a:rPr lang="en-US" altLang="zh-CN" sz="2400" b="1" dirty="0" smtClean="0"/>
              <a:t>Action</a:t>
            </a:r>
            <a:r>
              <a:rPr lang="zh-CN" altLang="en-US" sz="2400" b="1" dirty="0" smtClean="0"/>
              <a:t>内，便于框架对属性值的封装；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定义属性对应的</a:t>
            </a:r>
            <a:r>
              <a:rPr lang="en-US" altLang="zh-CN" sz="2400" b="1" dirty="0" smtClean="0"/>
              <a:t>getter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setter</a:t>
            </a:r>
            <a:r>
              <a:rPr lang="zh-CN" altLang="en-US" sz="2400" b="1" dirty="0" smtClean="0"/>
              <a:t>方法；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70000"/>
            </a:pP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定义</a:t>
            </a:r>
            <a:r>
              <a:rPr lang="en-US" altLang="zh-CN" sz="2400" b="1" dirty="0" smtClean="0"/>
              <a:t>execute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方法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.</a:t>
            </a:r>
            <a:endParaRPr lang="en-US" sz="2400" b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5195" t="15937" r="47266" b="40000"/>
          <a:stretch>
            <a:fillRect/>
          </a:stretch>
        </p:blipFill>
        <p:spPr bwMode="auto">
          <a:xfrm>
            <a:off x="3714744" y="1285892"/>
            <a:ext cx="5429256" cy="542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92696"/>
            <a:ext cx="8135937" cy="6477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(2)</a:t>
            </a:r>
            <a:r>
              <a:rPr lang="en-US" altLang="zh-CN" sz="3200" b="1" dirty="0" smtClean="0"/>
              <a:t>Action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的配置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95288" y="1556792"/>
            <a:ext cx="8534430" cy="38964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在</a:t>
            </a:r>
            <a:r>
              <a:rPr lang="en-US" sz="2400" b="1" dirty="0" smtClean="0"/>
              <a:t>struts.xml </a:t>
            </a:r>
            <a:r>
              <a:rPr lang="zh-CN" altLang="en-US" sz="2400" b="1" dirty="0" smtClean="0"/>
              <a:t>文件中配置</a:t>
            </a:r>
            <a:r>
              <a:rPr lang="en-US" altLang="zh-CN" sz="2400" b="1" dirty="0" smtClean="0"/>
              <a:t>Action</a:t>
            </a:r>
            <a:r>
              <a:rPr lang="zh-CN" altLang="en-US" sz="2400" b="1" dirty="0" smtClean="0"/>
              <a:t>类，即：</a:t>
            </a:r>
            <a:endParaRPr lang="zh-CN" altLang="en-US" sz="2400" b="1" dirty="0"/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 dirty="0"/>
              <a:t>配置 </a:t>
            </a:r>
            <a:r>
              <a:rPr lang="en-US" sz="2400" b="1" dirty="0"/>
              <a:t>package </a:t>
            </a:r>
            <a:r>
              <a:rPr lang="zh-CN" altLang="en-US" sz="2400" b="1" dirty="0" smtClean="0"/>
              <a:t>元素</a:t>
            </a:r>
            <a:endParaRPr lang="en-US" altLang="zh-CN" sz="2400" b="1" dirty="0" smtClean="0"/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&lt;package name="struts2" extends="struts-default"&gt;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CN" sz="2400" b="1" dirty="0" smtClean="0">
                <a:solidFill>
                  <a:srgbClr val="005C2A"/>
                </a:solidFill>
              </a:rPr>
              <a:t>	&lt;action name="login" class="ch6demo.LoginAction"&gt;</a:t>
            </a:r>
            <a:endParaRPr lang="en-US" altLang="zh-CN" sz="2400" b="1" dirty="0" smtClean="0">
              <a:solidFill>
                <a:srgbClr val="005C2A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rgbClr val="005C2A"/>
                </a:solidFill>
              </a:rPr>
              <a:t>    		&lt;result name="success"&gt;/loginSuccess.jsp</a:t>
            </a:r>
            <a:endParaRPr lang="en-US" altLang="zh-CN" sz="2400" b="1" dirty="0" smtClean="0">
              <a:solidFill>
                <a:srgbClr val="005C2A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rgbClr val="005C2A"/>
                </a:solidFill>
              </a:rPr>
              <a:t>		&lt;/result&gt;</a:t>
            </a:r>
            <a:endParaRPr lang="en-US" altLang="zh-CN" sz="2400" b="1" dirty="0" smtClean="0">
              <a:solidFill>
                <a:srgbClr val="005C2A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rgbClr val="005C2A"/>
                </a:solidFill>
              </a:rPr>
              <a:t>    		&lt;result name="fail"&gt;/loginFail.jsp&lt;/result&gt;</a:t>
            </a:r>
            <a:endParaRPr lang="en-US" altLang="zh-CN" sz="2400" b="1" dirty="0" smtClean="0">
              <a:solidFill>
                <a:srgbClr val="005C2A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rgbClr val="005C2A"/>
                </a:solidFill>
              </a:rPr>
              <a:t>   	&lt;/action&gt;</a:t>
            </a:r>
            <a:endParaRPr lang="en-US" altLang="zh-CN" sz="2400" b="1" dirty="0" smtClean="0">
              <a:solidFill>
                <a:srgbClr val="005C2A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&lt;/package&gt;</a:t>
            </a:r>
            <a:endParaRPr lang="en-US" altLang="zh-CN" sz="2400" b="1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395288" y="1643050"/>
            <a:ext cx="8429625" cy="4759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3200" b="1" dirty="0" smtClean="0">
                <a:latin typeface="宋体" panose="02010600030101010101" pitchFamily="2" charset="-122"/>
              </a:rPr>
              <a:t>package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元素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600" b="1" dirty="0" smtClean="0">
                <a:latin typeface="宋体" panose="02010600030101010101" pitchFamily="2" charset="-122"/>
              </a:rPr>
              <a:t>在</a:t>
            </a:r>
            <a:r>
              <a:rPr lang="en-US" sz="2600" b="1" dirty="0">
                <a:latin typeface="宋体" panose="02010600030101010101" pitchFamily="2" charset="-122"/>
              </a:rPr>
              <a:t>struts2</a:t>
            </a:r>
            <a:r>
              <a:rPr lang="zh-CN" altLang="en-US" sz="2600" b="1" dirty="0">
                <a:latin typeface="宋体" panose="02010600030101010101" pitchFamily="2" charset="-122"/>
              </a:rPr>
              <a:t>框架中使用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包来</a:t>
            </a:r>
            <a:r>
              <a:rPr lang="zh-CN" altLang="en-US" sz="2600" b="1" dirty="0">
                <a:latin typeface="宋体" panose="02010600030101010101" pitchFamily="2" charset="-122"/>
              </a:rPr>
              <a:t>管理</a:t>
            </a:r>
            <a:r>
              <a:rPr lang="en-US" sz="2600" b="1" dirty="0">
                <a:latin typeface="宋体" panose="02010600030101010101" pitchFamily="2" charset="-122"/>
              </a:rPr>
              <a:t>Action，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包主要</a:t>
            </a:r>
            <a:r>
              <a:rPr lang="zh-CN" altLang="en-US" sz="2600" b="1" dirty="0">
                <a:latin typeface="宋体" panose="02010600030101010101" pitchFamily="2" charset="-122"/>
              </a:rPr>
              <a:t>用于管理一组业务功能相关的</a:t>
            </a:r>
            <a:r>
              <a:rPr lang="en-US" sz="2600" b="1" dirty="0">
                <a:latin typeface="宋体" panose="02010600030101010101" pitchFamily="2" charset="-122"/>
              </a:rPr>
              <a:t>action</a:t>
            </a:r>
            <a:r>
              <a:rPr lang="zh-CN" altLang="en-US" sz="2600" b="1" dirty="0">
                <a:latin typeface="宋体" panose="02010600030101010101" pitchFamily="2" charset="-122"/>
              </a:rPr>
              <a:t>。在实际应用中，我们应该把一组业务功能相关的</a:t>
            </a:r>
            <a:r>
              <a:rPr lang="en-US" sz="2600" b="1" dirty="0">
                <a:latin typeface="宋体" panose="02010600030101010101" pitchFamily="2" charset="-122"/>
              </a:rPr>
              <a:t>Action</a:t>
            </a:r>
            <a:r>
              <a:rPr lang="zh-CN" altLang="en-US" sz="2600" b="1" dirty="0">
                <a:latin typeface="宋体" panose="02010600030101010101" pitchFamily="2" charset="-122"/>
              </a:rPr>
              <a:t>放在同一个包下。</a:t>
            </a:r>
            <a:endParaRPr lang="en-US" sz="26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latin typeface="宋体" panose="02010600030101010101" pitchFamily="2" charset="-122"/>
              </a:rPr>
              <a:t>   配置</a:t>
            </a:r>
            <a:r>
              <a:rPr lang="zh-CN" altLang="en-US" sz="2600" b="1" dirty="0">
                <a:latin typeface="宋体" panose="02010600030101010101" pitchFamily="2" charset="-122"/>
              </a:rPr>
              <a:t>包时必须指定</a:t>
            </a:r>
            <a:r>
              <a:rPr lang="en-US" sz="2600" b="1" dirty="0">
                <a:latin typeface="宋体" panose="02010600030101010101" pitchFamily="2" charset="-122"/>
              </a:rPr>
              <a:t>name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属性值，该值是唯一的 。</a:t>
            </a: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sz="2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宋体" panose="02010600030101010101" pitchFamily="2" charset="-122"/>
              </a:rPr>
              <a:t>通常每个包都应该继承</a:t>
            </a:r>
            <a:r>
              <a:rPr lang="en-US" sz="2600" b="1" dirty="0">
                <a:latin typeface="宋体" panose="02010600030101010101" pitchFamily="2" charset="-122"/>
              </a:rPr>
              <a:t>struts-default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包。</a:t>
            </a: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struts-default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包是由</a:t>
            </a:r>
            <a:r>
              <a:rPr 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struts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内置的，它定义了</a:t>
            </a:r>
            <a:r>
              <a:rPr 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struts2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内部的众多拦截器和</a:t>
            </a:r>
            <a:r>
              <a:rPr 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Result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类型。而</a:t>
            </a:r>
            <a:r>
              <a:rPr 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Struts2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很多核心的功能都是通过这些内置的拦截器</a:t>
            </a:r>
            <a:r>
              <a:rPr lang="zh-CN" altLang="en-US" sz="2600" b="1" dirty="0">
                <a:latin typeface="宋体" panose="02010600030101010101" pitchFamily="2" charset="-122"/>
              </a:rPr>
              <a:t>实现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。</a:t>
            </a:r>
            <a:endParaRPr lang="en-US" sz="2600" b="1" dirty="0">
              <a:latin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92696"/>
            <a:ext cx="813593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sz="3200" b="1" dirty="0" smtClean="0"/>
              <a:t>2)</a:t>
            </a:r>
            <a:r>
              <a:rPr lang="en-US" altLang="zh-CN" sz="3200" b="1" dirty="0" smtClean="0"/>
              <a:t>Action</a:t>
            </a:r>
            <a:r>
              <a:rPr lang="zh-CN" altLang="en-US" sz="3200" b="1" dirty="0" smtClean="0"/>
              <a:t>的配置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395288" y="2000240"/>
            <a:ext cx="8429625" cy="41242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32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元素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b="1" dirty="0" smtClean="0">
                <a:latin typeface="宋体" panose="02010600030101010101" pitchFamily="2" charset="-122"/>
              </a:rPr>
              <a:t>name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属性：表示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被提交请求时的路径。</a:t>
            </a: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600" b="1" dirty="0" smtClean="0">
                <a:latin typeface="宋体" panose="02010600030101010101" pitchFamily="2" charset="-122"/>
              </a:rPr>
              <a:t>	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  &lt;action name=“login” class=“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ab.Abc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” &gt;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  <a:endParaRPr lang="en-US" altLang="zh-CN" sz="2400" b="1" dirty="0" smtClean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2400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当表单提交请求给该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Action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类时，其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宋体" panose="02010600030101010101" pitchFamily="2" charset="-122"/>
              </a:rPr>
              <a:t>url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宋体" panose="02010600030101010101" pitchFamily="2" charset="-122"/>
              </a:rPr>
              <a:t>login.action</a:t>
            </a:r>
            <a:endParaRPr lang="en-US" altLang="zh-CN" sz="2400" b="1" dirty="0" smtClean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b="1" dirty="0" smtClean="0">
                <a:latin typeface="宋体" panose="02010600030101010101" pitchFamily="2" charset="-122"/>
              </a:rPr>
              <a:t>class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属性：指定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类。</a:t>
            </a: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endParaRPr lang="en-US" sz="2600" b="1" dirty="0">
              <a:latin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92696"/>
            <a:ext cx="813593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sz="3200" b="1" dirty="0" smtClean="0"/>
              <a:t>2)</a:t>
            </a:r>
            <a:r>
              <a:rPr lang="en-US" altLang="zh-CN" sz="3200" b="1" dirty="0" smtClean="0"/>
              <a:t>Action</a:t>
            </a:r>
            <a:r>
              <a:rPr lang="zh-CN" altLang="en-US" sz="3200" b="1" dirty="0" smtClean="0"/>
              <a:t>的配置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Struts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28802"/>
            <a:ext cx="8280400" cy="445294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宋体" panose="02010600030101010101" pitchFamily="2" charset="-122"/>
              </a:rPr>
              <a:t>   Struts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是由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Apache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开源联盟提供的一</a:t>
            </a:r>
            <a:r>
              <a:rPr lang="zh-CN" altLang="en-US" sz="2800" b="1" dirty="0">
                <a:latin typeface="宋体" panose="02010600030101010101" pitchFamily="2" charset="-122"/>
              </a:rPr>
              <a:t>个用来开发</a:t>
            </a:r>
            <a:r>
              <a:rPr lang="en-US" sz="2800" b="1" dirty="0">
                <a:latin typeface="宋体" panose="02010600030101010101" pitchFamily="2" charset="-122"/>
              </a:rPr>
              <a:t>MVC</a:t>
            </a:r>
            <a:r>
              <a:rPr lang="zh-CN" altLang="en-US" sz="2800" b="1" dirty="0">
                <a:latin typeface="宋体" panose="02010600030101010101" pitchFamily="2" charset="-122"/>
              </a:rPr>
              <a:t>应用程序的框架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Struts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是为了规范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MVC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开发而发布的一个框架。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Struts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的所有功能都是建立在已有的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Java Web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组件上，如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Servlet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JSP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或是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JavaBean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，它只是利用一种方式将这些元素组织起来，使他们协同工作。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395288" y="1785926"/>
            <a:ext cx="8429625" cy="4176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3200" b="1" dirty="0" smtClean="0">
                <a:latin typeface="宋体" panose="02010600030101010101" pitchFamily="2" charset="-122"/>
              </a:rPr>
              <a:t>result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元素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b="1" dirty="0" smtClean="0">
                <a:latin typeface="宋体" panose="02010600030101010101" pitchFamily="2" charset="-122"/>
              </a:rPr>
              <a:t>result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元素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:&lt;action&gt;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的一个子元素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,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它告诉 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struts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在完成动作后把控制权转交到哪个组件。</a:t>
            </a: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b="1" dirty="0" smtClean="0">
                <a:latin typeface="宋体" panose="02010600030101010101" pitchFamily="2" charset="-122"/>
              </a:rPr>
              <a:t>result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元素的 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name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属性建立 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&lt;result&gt;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和 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Action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方法返回值之间的映射关系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.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不同情况下可能返回不同的值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,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所以同一个 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action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元素可能会有多个 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result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元素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, 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对应着 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execute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方法的多个返回值。</a:t>
            </a: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endParaRPr lang="en-US" sz="2600" b="1" dirty="0">
              <a:latin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92696"/>
            <a:ext cx="813593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sz="3200" b="1" dirty="0" smtClean="0"/>
              <a:t>2)</a:t>
            </a:r>
            <a:r>
              <a:rPr lang="en-US" altLang="zh-CN" sz="3200" b="1" dirty="0" smtClean="0"/>
              <a:t>Action</a:t>
            </a:r>
            <a:r>
              <a:rPr lang="zh-CN" altLang="en-US" sz="3200" b="1" dirty="0" smtClean="0"/>
              <a:t>的配置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620688"/>
            <a:ext cx="8135937" cy="6477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</a:rPr>
              <a:t>程序运行流程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23528" y="1539368"/>
            <a:ext cx="8464227" cy="42288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6" tIns="45718" rIns="91436" bIns="45718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+mj-ea"/>
              <a:buAutoNum type="circleNumDbPlain"/>
            </a:pPr>
            <a:r>
              <a:rPr lang="en-US" altLang="zh-CN" sz="2800" b="1" dirty="0" smtClean="0"/>
              <a:t>Login.jsp</a:t>
            </a:r>
            <a:r>
              <a:rPr lang="zh-CN" altLang="en-US" sz="2800" b="1" dirty="0" smtClean="0"/>
              <a:t>中表单提交到</a:t>
            </a:r>
            <a:r>
              <a:rPr lang="en-US" altLang="zh-CN" sz="2800" b="1" dirty="0" err="1" smtClean="0"/>
              <a:t>login.action</a:t>
            </a:r>
            <a:r>
              <a:rPr lang="zh-CN" altLang="en-US" sz="2800" b="1" dirty="0" smtClean="0"/>
              <a:t>，被</a:t>
            </a:r>
            <a:r>
              <a:rPr lang="en-US" altLang="zh-CN" sz="2800" b="1" dirty="0" smtClean="0"/>
              <a:t>org.apache.struts2.dispatcher.FilterDispatcher</a:t>
            </a:r>
            <a:r>
              <a:rPr lang="zh-CN" altLang="en-US" sz="2800" b="1" dirty="0" smtClean="0"/>
              <a:t>截获，框架读取配置文件</a:t>
            </a:r>
            <a:r>
              <a:rPr lang="en-US" altLang="zh-CN" sz="2800" b="1" dirty="0" smtClean="0"/>
              <a:t>struts.xml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+mj-ea"/>
              <a:buAutoNum type="circleNumDbPlain"/>
            </a:pPr>
            <a:r>
              <a:rPr lang="zh-CN" altLang="en-US" sz="2800" b="1" dirty="0" smtClean="0"/>
              <a:t>在配置文件中，根据</a:t>
            </a:r>
            <a:r>
              <a:rPr lang="en-US" altLang="zh-CN" sz="2800" b="1" dirty="0" smtClean="0"/>
              <a:t>login</a:t>
            </a:r>
            <a:r>
              <a:rPr lang="zh-CN" altLang="en-US" sz="2800" b="1" dirty="0" smtClean="0"/>
              <a:t>，找到对应的</a:t>
            </a:r>
            <a:r>
              <a:rPr lang="en-US" altLang="zh-CN" sz="2800" b="1" dirty="0" smtClean="0"/>
              <a:t>action</a:t>
            </a:r>
            <a:r>
              <a:rPr lang="zh-CN" altLang="en-US" sz="2800" b="1" dirty="0" smtClean="0"/>
              <a:t>对应的类</a:t>
            </a:r>
            <a:r>
              <a:rPr lang="en-US" altLang="zh-CN" sz="2800" b="1" dirty="0" err="1" smtClean="0"/>
              <a:t>LoginAction</a:t>
            </a:r>
            <a:r>
              <a:rPr lang="zh-CN" altLang="en-US" sz="2800" b="1" dirty="0" smtClean="0"/>
              <a:t>，实例化该类对象，将属性值封装进去。</a:t>
            </a:r>
            <a:endParaRPr lang="en-US" altLang="zh-CN" sz="2800" b="1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+mj-ea"/>
              <a:buAutoNum type="circleNumDbPlain"/>
            </a:pPr>
            <a:r>
              <a:rPr lang="zh-CN" altLang="en-US" sz="2800" b="1" dirty="0" smtClean="0"/>
              <a:t>框架调用</a:t>
            </a:r>
            <a:r>
              <a:rPr lang="en-US" altLang="zh-CN" sz="2800" b="1" dirty="0" err="1" smtClean="0"/>
              <a:t>LoginAction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execute</a:t>
            </a:r>
            <a:r>
              <a:rPr lang="zh-CN" altLang="en-US" sz="2800" b="1" dirty="0" smtClean="0"/>
              <a:t>方法，处理后返回字符串。</a:t>
            </a:r>
            <a:endParaRPr lang="en-US" altLang="zh-CN" sz="2800" b="1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+mj-ea"/>
              <a:buAutoNum type="circleNumDbPlain"/>
            </a:pPr>
            <a:r>
              <a:rPr lang="zh-CN" altLang="en-US" sz="2800" b="1" dirty="0" smtClean="0"/>
              <a:t>框架根据字符串内容，在配置文件中找到相应的页面，并跳转。</a:t>
            </a:r>
            <a:endParaRPr 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3.2 Action</a:t>
            </a:r>
            <a:r>
              <a:rPr lang="zh-CN" altLang="en-US" sz="4000" b="1" dirty="0" smtClean="0"/>
              <a:t>生命周期</a:t>
            </a:r>
            <a:endParaRPr lang="zh-CN" altLang="en-US" sz="40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71678"/>
            <a:ext cx="8280400" cy="431007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每一次请求时，都会实例化一个</a:t>
            </a:r>
            <a:r>
              <a:rPr lang="en-US" altLang="zh-CN" b="1" dirty="0" smtClean="0"/>
              <a:t>Action</a:t>
            </a:r>
            <a:r>
              <a:rPr lang="zh-CN" altLang="en-US" b="1" dirty="0" smtClean="0"/>
              <a:t>类的对象。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zh-CN" b="1" dirty="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LoginAction.java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 smtClean="0"/>
              <a:t>  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每次请求，框架先实例化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LoginAction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对象，然后调用其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setAccount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方法，封装表单数据，然后调用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execute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函数，进行处理。</a:t>
            </a:r>
            <a:endParaRPr lang="en-US" altLang="zh-CN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3.3 </a:t>
            </a:r>
            <a:r>
              <a:rPr lang="zh-CN" altLang="en-US" sz="4000" b="1" dirty="0" smtClean="0"/>
              <a:t>访问</a:t>
            </a:r>
            <a:r>
              <a:rPr lang="en-US" altLang="zh-CN" sz="4000" b="1" dirty="0" err="1" smtClean="0"/>
              <a:t>Servlet</a:t>
            </a:r>
            <a:r>
              <a:rPr lang="en-US" altLang="zh-CN" sz="4000" b="1" dirty="0" smtClean="0"/>
              <a:t> API</a:t>
            </a:r>
            <a:endParaRPr lang="zh-CN" altLang="en-US" sz="40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4608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Struts2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Action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没有与任何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Servlet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API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耦合，这是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Struts2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的改良之处。但是对于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应用而言不访问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Servlet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API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几乎是不可能的。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com.opensymphony.xwork2.ActionContext</a:t>
            </a:r>
            <a:r>
              <a:rPr lang="zh-CN" altLang="en-US" sz="2800" b="1" dirty="0" smtClean="0"/>
              <a:t>、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/>
              <a:t>   org.apache.struts2.ServletActionContext</a:t>
            </a:r>
            <a:r>
              <a:rPr lang="zh-CN" altLang="en-US" sz="2800" b="1" dirty="0" smtClean="0"/>
              <a:t>类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/>
              <a:t>     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可通过这些类来访问</a:t>
            </a:r>
            <a:r>
              <a:rPr lang="en-US" altLang="zh-CN" sz="2800" b="1" dirty="0" err="1" smtClean="0"/>
              <a:t>HttpServletRequest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HttpSession</a:t>
            </a:r>
            <a:r>
              <a:rPr lang="zh-CN" altLang="en-US" sz="2800" b="1" dirty="0" smtClean="0"/>
              <a:t>等类的对象。</a:t>
            </a:r>
            <a:endParaRPr lang="en-US" altLang="zh-CN" sz="28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3.3 </a:t>
            </a:r>
            <a:r>
              <a:rPr lang="zh-CN" altLang="en-US" sz="4000" b="1" dirty="0" smtClean="0"/>
              <a:t>访问</a:t>
            </a:r>
            <a:r>
              <a:rPr lang="en-US" altLang="zh-CN" sz="4000" b="1" dirty="0" err="1" smtClean="0"/>
              <a:t>Servlet</a:t>
            </a:r>
            <a:r>
              <a:rPr lang="en-US" altLang="zh-CN" sz="4000" b="1" dirty="0" smtClean="0"/>
              <a:t> API</a:t>
            </a:r>
            <a:endParaRPr lang="zh-CN" altLang="en-US" sz="40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4608512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sz="2800" b="1" dirty="0" smtClean="0">
                <a:latin typeface="+mn-ea"/>
              </a:rPr>
              <a:t>获取</a:t>
            </a:r>
            <a:r>
              <a:rPr lang="en-US" altLang="zh-CN" sz="2800" b="1" dirty="0" smtClean="0">
                <a:latin typeface="+mn-ea"/>
              </a:rPr>
              <a:t>request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response</a:t>
            </a:r>
            <a:r>
              <a:rPr lang="zh-CN" altLang="en-US" sz="2800" b="1" dirty="0" smtClean="0">
                <a:latin typeface="+mn-ea"/>
              </a:rPr>
              <a:t>对象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 smtClean="0">
              <a:solidFill>
                <a:srgbClr val="002060"/>
              </a:solidFill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err="1" smtClean="0">
                <a:solidFill>
                  <a:srgbClr val="002060"/>
                </a:solidFill>
                <a:ea typeface="楷体" panose="02010609060101010101" pitchFamily="49" charset="-122"/>
              </a:rPr>
              <a:t>HttpServletRequest</a:t>
            </a:r>
            <a:r>
              <a:rPr lang="en-US" altLang="zh-CN" sz="2800" b="1" dirty="0" smtClean="0">
                <a:solidFill>
                  <a:srgbClr val="002060"/>
                </a:solidFill>
                <a:ea typeface="楷体" panose="02010609060101010101" pitchFamily="49" charset="-122"/>
              </a:rPr>
              <a:t> request = 	</a:t>
            </a:r>
            <a:r>
              <a:rPr lang="en-US" altLang="zh-CN" sz="2800" b="1" dirty="0" err="1" smtClean="0">
                <a:solidFill>
                  <a:srgbClr val="002060"/>
                </a:solidFill>
                <a:ea typeface="楷体" panose="02010609060101010101" pitchFamily="49" charset="-122"/>
              </a:rPr>
              <a:t>ServletActionContext.getRequest</a:t>
            </a:r>
            <a:r>
              <a:rPr lang="en-US" altLang="zh-CN" sz="2800" b="1" dirty="0" smtClean="0">
                <a:solidFill>
                  <a:srgbClr val="002060"/>
                </a:solidFill>
                <a:ea typeface="楷体" panose="02010609060101010101" pitchFamily="49" charset="-122"/>
              </a:rPr>
              <a:t>();</a:t>
            </a:r>
            <a:endParaRPr lang="en-US" altLang="zh-CN" sz="2800" b="1" dirty="0" smtClean="0">
              <a:solidFill>
                <a:srgbClr val="002060"/>
              </a:solidFill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 smtClean="0"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err="1" smtClean="0">
                <a:ea typeface="楷体" panose="02010609060101010101" pitchFamily="49" charset="-122"/>
              </a:rPr>
              <a:t>HttpServletResponse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response = 	</a:t>
            </a:r>
            <a:r>
              <a:rPr lang="en-US" altLang="zh-CN" sz="2800" b="1" dirty="0" err="1" smtClean="0">
                <a:ea typeface="楷体" panose="02010609060101010101" pitchFamily="49" charset="-122"/>
              </a:rPr>
              <a:t>ServletActionContext.getResponse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();</a:t>
            </a:r>
            <a:endParaRPr lang="en-US" altLang="zh-CN" sz="2800" b="1" dirty="0" smtClean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3.3 </a:t>
            </a:r>
            <a:r>
              <a:rPr lang="zh-CN" altLang="en-US" sz="4000" b="1" dirty="0" smtClean="0"/>
              <a:t>访问</a:t>
            </a:r>
            <a:r>
              <a:rPr lang="en-US" altLang="zh-CN" sz="4000" b="1" dirty="0" err="1" smtClean="0"/>
              <a:t>Servlet</a:t>
            </a:r>
            <a:r>
              <a:rPr lang="en-US" altLang="zh-CN" sz="4000" b="1" dirty="0" smtClean="0"/>
              <a:t> API</a:t>
            </a:r>
            <a:endParaRPr lang="zh-CN" altLang="en-US" sz="40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4608512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sz="2800" b="1" dirty="0" smtClean="0">
                <a:latin typeface="+mn-ea"/>
              </a:rPr>
              <a:t>获取</a:t>
            </a:r>
            <a:r>
              <a:rPr lang="en-US" altLang="zh-CN" sz="2800" b="1" dirty="0" smtClean="0">
                <a:latin typeface="+mn-ea"/>
              </a:rPr>
              <a:t>application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session</a:t>
            </a:r>
            <a:r>
              <a:rPr lang="zh-CN" altLang="en-US" sz="2800" b="1" dirty="0" smtClean="0">
                <a:latin typeface="+mn-ea"/>
              </a:rPr>
              <a:t>对象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 smtClean="0">
              <a:solidFill>
                <a:srgbClr val="002060"/>
              </a:solidFill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err="1" smtClean="0">
                <a:solidFill>
                  <a:srgbClr val="002060"/>
                </a:solidFill>
                <a:ea typeface="楷体" panose="02010609060101010101" pitchFamily="49" charset="-122"/>
              </a:rPr>
              <a:t>ServletContext</a:t>
            </a:r>
            <a:r>
              <a:rPr lang="en-US" altLang="zh-CN" sz="2800" b="1" dirty="0" smtClean="0">
                <a:solidFill>
                  <a:srgbClr val="002060"/>
                </a:solidFill>
                <a:ea typeface="楷体" panose="02010609060101010101" pitchFamily="49" charset="-122"/>
              </a:rPr>
              <a:t> application = 	</a:t>
            </a:r>
            <a:r>
              <a:rPr lang="en-US" altLang="zh-CN" sz="2800" b="1" dirty="0" err="1" smtClean="0">
                <a:solidFill>
                  <a:srgbClr val="002060"/>
                </a:solidFill>
                <a:ea typeface="楷体" panose="02010609060101010101" pitchFamily="49" charset="-122"/>
              </a:rPr>
              <a:t>ServletActionContext.getServletContext</a:t>
            </a:r>
            <a:r>
              <a:rPr lang="en-US" altLang="zh-CN" sz="2800" b="1" dirty="0" smtClean="0">
                <a:solidFill>
                  <a:srgbClr val="002060"/>
                </a:solidFill>
                <a:ea typeface="楷体" panose="02010609060101010101" pitchFamily="49" charset="-122"/>
              </a:rPr>
              <a:t>();</a:t>
            </a:r>
            <a:endParaRPr lang="en-US" altLang="zh-CN" sz="2800" b="1" dirty="0" smtClean="0">
              <a:solidFill>
                <a:srgbClr val="002060"/>
              </a:solidFill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 smtClean="0">
              <a:solidFill>
                <a:srgbClr val="002060"/>
              </a:solidFill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err="1" smtClean="0">
                <a:ea typeface="楷体" panose="02010609060101010101" pitchFamily="49" charset="-122"/>
              </a:rPr>
              <a:t>ActionContext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act = </a:t>
            </a:r>
            <a:r>
              <a:rPr lang="en-US" altLang="zh-CN" sz="2800" b="1" dirty="0" err="1" smtClean="0">
                <a:ea typeface="楷体" panose="02010609060101010101" pitchFamily="49" charset="-122"/>
              </a:rPr>
              <a:t>ActionContext.getContext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();</a:t>
            </a:r>
            <a:endParaRPr lang="en-US" altLang="zh-CN" sz="2800" b="1" dirty="0" smtClean="0"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>
                <a:ea typeface="楷体" panose="02010609060101010101" pitchFamily="49" charset="-122"/>
              </a:rPr>
              <a:t>Map session= </a:t>
            </a:r>
            <a:r>
              <a:rPr lang="en-US" altLang="zh-CN" sz="2800" b="1" dirty="0" err="1" smtClean="0">
                <a:ea typeface="楷体" panose="02010609060101010101" pitchFamily="49" charset="-122"/>
              </a:rPr>
              <a:t>act.getSession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(); </a:t>
            </a:r>
            <a:endParaRPr lang="en-US" altLang="zh-CN" sz="2800" b="1" dirty="0" smtClean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29642" cy="1371600"/>
          </a:xfrm>
        </p:spPr>
        <p:txBody>
          <a:bodyPr/>
          <a:lstStyle/>
          <a:p>
            <a:r>
              <a:rPr lang="en-US" altLang="zh-CN" sz="4000" b="1" dirty="0" smtClean="0"/>
              <a:t>3.4 Action</a:t>
            </a:r>
            <a:r>
              <a:rPr lang="zh-CN" altLang="en-US" sz="4000" b="1" dirty="0" smtClean="0"/>
              <a:t>接口和</a:t>
            </a:r>
            <a:r>
              <a:rPr lang="en-US" altLang="zh-CN" sz="4000" b="1" dirty="0" err="1" smtClean="0"/>
              <a:t>ActionSupport</a:t>
            </a:r>
            <a:r>
              <a:rPr lang="zh-CN" altLang="en-US" sz="4000" b="1" dirty="0" smtClean="0"/>
              <a:t>基类</a:t>
            </a:r>
            <a:endParaRPr lang="zh-CN" altLang="en-US" sz="40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46085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com.opensymphony.xwork2.Action</a:t>
            </a:r>
            <a:r>
              <a:rPr lang="zh-CN" altLang="en-US" sz="2800" b="1" dirty="0" smtClean="0"/>
              <a:t>接口</a:t>
            </a:r>
            <a:endParaRPr lang="en-US" altLang="zh-CN" sz="2800" b="1" dirty="0" smtClean="0"/>
          </a:p>
          <a:p>
            <a:pPr marL="400050" lvl="1" indent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为了让用户开发的</a:t>
            </a:r>
            <a:r>
              <a:rPr lang="en-US" altLang="zh-CN" b="1" dirty="0" smtClean="0"/>
              <a:t>Action</a:t>
            </a:r>
            <a:r>
              <a:rPr lang="zh-CN" altLang="en-US" b="1" dirty="0" smtClean="0"/>
              <a:t>类更规范，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提供了</a:t>
            </a:r>
            <a:r>
              <a:rPr lang="en-US" altLang="zh-CN" b="1" dirty="0" smtClean="0"/>
              <a:t>Action</a:t>
            </a:r>
            <a:r>
              <a:rPr lang="zh-CN" altLang="en-US" b="1" dirty="0" smtClean="0"/>
              <a:t>接口，它定义了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Action</a:t>
            </a:r>
            <a:r>
              <a:rPr lang="zh-CN" altLang="en-US" b="1" dirty="0" smtClean="0"/>
              <a:t>处理类应该实现的规范。</a:t>
            </a:r>
            <a:endParaRPr lang="en-US" altLang="zh-CN" b="1" dirty="0" smtClean="0"/>
          </a:p>
          <a:p>
            <a:pPr marL="400050" lvl="1" indent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Action</a:t>
            </a:r>
            <a:r>
              <a:rPr lang="zh-CN" altLang="en-US" b="1" dirty="0" smtClean="0"/>
              <a:t>接口除了定义了一个抽象的</a:t>
            </a:r>
            <a:r>
              <a:rPr lang="en-US" altLang="zh-CN" b="1" dirty="0" smtClean="0"/>
              <a:t>execute</a:t>
            </a:r>
            <a:r>
              <a:rPr lang="zh-CN" altLang="en-US" b="1" dirty="0" smtClean="0"/>
              <a:t>方法用于处理用户请求外，还定义了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个字符串常量，统一</a:t>
            </a:r>
            <a:r>
              <a:rPr lang="en-US" altLang="zh-CN" b="1" dirty="0" smtClean="0"/>
              <a:t>execute</a:t>
            </a:r>
            <a:r>
              <a:rPr lang="zh-CN" altLang="en-US" b="1" dirty="0" smtClean="0"/>
              <a:t>方法的返回值。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3.4 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Action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接口和</a:t>
            </a:r>
            <a:r>
              <a:rPr lang="en-US" altLang="zh-CN" sz="4000" b="1" dirty="0" err="1" smtClean="0">
                <a:solidFill>
                  <a:srgbClr val="000000"/>
                </a:solidFill>
              </a:rPr>
              <a:t>ActionSupport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基类</a:t>
            </a:r>
            <a:endParaRPr lang="zh-CN" alt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4608512"/>
          </a:xfrm>
        </p:spPr>
        <p:txBody>
          <a:bodyPr/>
          <a:lstStyle/>
          <a:p>
            <a:pPr>
              <a:buNone/>
            </a:pPr>
            <a:r>
              <a:rPr lang="en-US" altLang="zh-CN" sz="2200" b="1" dirty="0" smtClean="0"/>
              <a:t>public interface </a:t>
            </a:r>
            <a:r>
              <a:rPr lang="en-US" altLang="zh-CN" sz="2200" b="1" u="sng" dirty="0" smtClean="0"/>
              <a:t>Action{</a:t>
            </a:r>
            <a:endParaRPr lang="en-US" altLang="zh-CN" sz="2200" b="1" u="sng" dirty="0" smtClean="0"/>
          </a:p>
          <a:p>
            <a:pPr>
              <a:buNone/>
            </a:pPr>
            <a:r>
              <a:rPr lang="en-US" altLang="zh-CN" sz="2200" dirty="0" smtClean="0"/>
              <a:t>	//</a:t>
            </a:r>
            <a:r>
              <a:rPr lang="zh-CN" altLang="en-US" sz="2200" dirty="0" smtClean="0"/>
              <a:t>定义</a:t>
            </a:r>
            <a:r>
              <a:rPr lang="en-US" altLang="zh-CN" sz="2200" dirty="0" smtClean="0"/>
              <a:t>Action</a:t>
            </a:r>
            <a:r>
              <a:rPr lang="zh-CN" altLang="en-US" sz="2200" dirty="0" smtClean="0"/>
              <a:t>接口里包含的一些结果字符串</a:t>
            </a:r>
            <a:endParaRPr lang="zh-CN" altLang="en-US" sz="2200" dirty="0" smtClean="0"/>
          </a:p>
          <a:p>
            <a:pPr>
              <a:buNone/>
            </a:pPr>
            <a:r>
              <a:rPr lang="en-US" altLang="zh-CN" sz="2200" b="1" dirty="0" smtClean="0"/>
              <a:t>	public static final String </a:t>
            </a:r>
            <a:r>
              <a:rPr lang="en-US" altLang="zh-CN" sz="2200" b="1" i="1" dirty="0" smtClean="0"/>
              <a:t>ERROR="error";</a:t>
            </a:r>
            <a:endParaRPr lang="en-US" altLang="zh-CN" sz="2200" b="1" i="1" dirty="0" smtClean="0"/>
          </a:p>
          <a:p>
            <a:pPr>
              <a:buNone/>
            </a:pPr>
            <a:r>
              <a:rPr lang="en-US" altLang="zh-CN" sz="2200" b="1" dirty="0" smtClean="0"/>
              <a:t>	public static final String </a:t>
            </a:r>
            <a:r>
              <a:rPr lang="en-US" altLang="zh-CN" sz="2200" b="1" i="1" dirty="0" smtClean="0"/>
              <a:t>INPUT="input";</a:t>
            </a:r>
            <a:endParaRPr lang="en-US" altLang="zh-CN" sz="2200" b="1" i="1" dirty="0" smtClean="0"/>
          </a:p>
          <a:p>
            <a:pPr>
              <a:buNone/>
            </a:pPr>
            <a:r>
              <a:rPr lang="en-US" altLang="zh-CN" sz="2200" b="1" dirty="0" smtClean="0"/>
              <a:t>	public static final String </a:t>
            </a:r>
            <a:r>
              <a:rPr lang="en-US" altLang="zh-CN" sz="2200" b="1" i="1" dirty="0" smtClean="0"/>
              <a:t>LOGIN="login";</a:t>
            </a:r>
            <a:endParaRPr lang="en-US" altLang="zh-CN" sz="2200" b="1" i="1" dirty="0" smtClean="0"/>
          </a:p>
          <a:p>
            <a:pPr>
              <a:buNone/>
            </a:pPr>
            <a:r>
              <a:rPr lang="en-US" altLang="zh-CN" sz="2200" b="1" dirty="0" smtClean="0"/>
              <a:t>	public static final String </a:t>
            </a:r>
            <a:r>
              <a:rPr lang="en-US" altLang="zh-CN" sz="2200" b="1" i="1" dirty="0" smtClean="0"/>
              <a:t>NONE="none";</a:t>
            </a:r>
            <a:endParaRPr lang="en-US" altLang="zh-CN" sz="2200" b="1" i="1" dirty="0" smtClean="0"/>
          </a:p>
          <a:p>
            <a:pPr>
              <a:buNone/>
            </a:pPr>
            <a:r>
              <a:rPr lang="en-US" altLang="zh-CN" sz="2200" b="1" dirty="0" smtClean="0"/>
              <a:t>	public static final String </a:t>
            </a:r>
            <a:r>
              <a:rPr lang="en-US" altLang="zh-CN" sz="2200" b="1" i="1" dirty="0" smtClean="0"/>
              <a:t>SUCCESS="success";</a:t>
            </a:r>
            <a:endParaRPr lang="en-US" altLang="zh-CN" sz="2200" b="1" i="1" dirty="0" smtClean="0"/>
          </a:p>
          <a:p>
            <a:pPr>
              <a:buNone/>
            </a:pPr>
            <a:r>
              <a:rPr lang="en-US" altLang="zh-CN" sz="2200" dirty="0" smtClean="0"/>
              <a:t>	//</a:t>
            </a:r>
            <a:r>
              <a:rPr lang="zh-CN" altLang="en-US" sz="2200" dirty="0" smtClean="0"/>
              <a:t>定义处理用户请求的</a:t>
            </a:r>
            <a:r>
              <a:rPr lang="en-US" altLang="zh-CN" sz="2200" dirty="0" smtClean="0"/>
              <a:t>execute</a:t>
            </a:r>
            <a:r>
              <a:rPr lang="zh-CN" altLang="en-US" sz="2200" dirty="0" smtClean="0"/>
              <a:t>方法</a:t>
            </a:r>
            <a:endParaRPr lang="zh-CN" altLang="en-US" sz="2200" dirty="0" smtClean="0"/>
          </a:p>
          <a:p>
            <a:pPr>
              <a:buNone/>
            </a:pPr>
            <a:r>
              <a:rPr lang="en-US" altLang="zh-CN" sz="2200" b="1" dirty="0" smtClean="0"/>
              <a:t>	public String execute() throws Exception;</a:t>
            </a:r>
            <a:endParaRPr lang="en-US" altLang="zh-CN" sz="2200" b="1" dirty="0" smtClean="0"/>
          </a:p>
          <a:p>
            <a:pPr>
              <a:buNone/>
            </a:pPr>
            <a:r>
              <a:rPr lang="en-US" altLang="zh-CN" sz="2200" dirty="0" smtClean="0"/>
              <a:t>}</a:t>
            </a:r>
            <a:endParaRPr lang="en-US" altLang="zh-CN" sz="2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3.4 Action</a:t>
            </a:r>
            <a:r>
              <a:rPr lang="zh-CN" altLang="en-US" sz="4000" b="1" dirty="0" smtClean="0"/>
              <a:t>接口和</a:t>
            </a:r>
            <a:r>
              <a:rPr lang="en-US" altLang="zh-CN" sz="4000" b="1" dirty="0" err="1" smtClean="0"/>
              <a:t>ActionSupport</a:t>
            </a:r>
            <a:r>
              <a:rPr lang="zh-CN" altLang="en-US" sz="4000" b="1" dirty="0" smtClean="0"/>
              <a:t>基类</a:t>
            </a:r>
            <a:endParaRPr lang="zh-CN" altLang="en-US" sz="40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46085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com.opensymphony.xwork2.ActionSupport</a:t>
            </a:r>
            <a:r>
              <a:rPr lang="zh-CN" altLang="en-US" sz="2800" b="1" dirty="0" smtClean="0"/>
              <a:t>类</a:t>
            </a:r>
            <a:endParaRPr lang="en-US" altLang="zh-CN" sz="2800" b="1" dirty="0" smtClean="0"/>
          </a:p>
          <a:p>
            <a:pPr marL="400050" lvl="1" indent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ActionSupport</a:t>
            </a:r>
            <a:r>
              <a:rPr lang="zh-CN" altLang="en-US" b="1" dirty="0" smtClean="0"/>
              <a:t>类是</a:t>
            </a:r>
            <a:r>
              <a:rPr lang="en-US" altLang="zh-CN" b="1" dirty="0" smtClean="0"/>
              <a:t>Action</a:t>
            </a:r>
            <a:r>
              <a:rPr lang="zh-CN" altLang="en-US" b="1" dirty="0" smtClean="0"/>
              <a:t>接口的一个实现类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400050" lvl="1" indent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ActionSupport</a:t>
            </a:r>
            <a:r>
              <a:rPr lang="zh-CN" altLang="en-US" b="1" dirty="0" smtClean="0"/>
              <a:t>类提供了许多默认方法，包括数据校验、获取国际化信息的方法等。</a:t>
            </a:r>
            <a:endParaRPr lang="en-US" altLang="zh-CN" b="1" dirty="0" smtClean="0"/>
          </a:p>
          <a:p>
            <a:pPr marL="400050" lvl="1" indent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ActionSupport</a:t>
            </a:r>
            <a:r>
              <a:rPr lang="zh-CN" altLang="en-US" b="1" dirty="0" smtClean="0"/>
              <a:t>类是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的默认处理类。</a:t>
            </a:r>
            <a:endParaRPr lang="en-US" altLang="zh-CN" b="1" dirty="0" smtClean="0"/>
          </a:p>
          <a:p>
            <a:pPr marL="400050" lvl="1" indent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宋体" panose="02010600030101010101" pitchFamily="2" charset="-122"/>
              </a:rPr>
              <a:t>定义的</a:t>
            </a:r>
            <a:r>
              <a:rPr lang="en-US" altLang="zh-CN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b="1" dirty="0" smtClean="0">
                <a:latin typeface="宋体" panose="02010600030101010101" pitchFamily="2" charset="-122"/>
              </a:rPr>
              <a:t>类继承</a:t>
            </a:r>
            <a:r>
              <a:rPr lang="en-US" altLang="zh-CN" b="1" dirty="0" err="1" smtClean="0"/>
              <a:t>ActionSupport</a:t>
            </a:r>
            <a:r>
              <a:rPr lang="zh-CN" altLang="en-US" b="1" dirty="0" smtClean="0">
                <a:latin typeface="宋体" panose="02010600030101010101" pitchFamily="2" charset="-122"/>
              </a:rPr>
              <a:t>类会大大简化</a:t>
            </a:r>
            <a:r>
              <a:rPr lang="en-US" altLang="zh-CN" b="1" dirty="0" smtClean="0">
                <a:latin typeface="宋体" panose="02010600030101010101" pitchFamily="2" charset="-122"/>
              </a:rPr>
              <a:t>Action</a:t>
            </a:r>
            <a:r>
              <a:rPr lang="zh-CN" altLang="en-US" b="1" dirty="0" smtClean="0">
                <a:latin typeface="宋体" panose="02010600030101010101" pitchFamily="2" charset="-122"/>
              </a:rPr>
              <a:t>的开发。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Struts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85927"/>
            <a:ext cx="8280400" cy="44513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chemeClr val="bg2"/>
                </a:solidFill>
              </a:rPr>
              <a:t>Struts</a:t>
            </a:r>
            <a:r>
              <a:rPr lang="zh-CN" altLang="en-US" b="1" dirty="0" smtClean="0">
                <a:solidFill>
                  <a:schemeClr val="bg2"/>
                </a:solidFill>
              </a:rPr>
              <a:t>的发展</a:t>
            </a:r>
            <a:endParaRPr lang="en-US" b="1" dirty="0" smtClean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smtClean="0"/>
              <a:t>Struts1</a:t>
            </a:r>
            <a:endParaRPr lang="en-US" b="1" dirty="0"/>
          </a:p>
          <a:p>
            <a:pPr marL="0" indent="0"/>
            <a:r>
              <a:rPr lang="zh-CN" altLang="en-US" sz="2800" b="1" dirty="0" smtClean="0"/>
              <a:t>在</a:t>
            </a:r>
            <a:r>
              <a:rPr lang="en-US" altLang="en-US" sz="2800" b="1" dirty="0" smtClean="0"/>
              <a:t>2001</a:t>
            </a:r>
            <a:r>
              <a:rPr lang="zh-CN" altLang="en-US" sz="2800" b="1" dirty="0" smtClean="0"/>
              <a:t>年发布</a:t>
            </a:r>
            <a:endParaRPr lang="en-US" altLang="zh-CN" sz="2800" b="1" dirty="0" smtClean="0"/>
          </a:p>
          <a:p>
            <a:pPr marL="0" indent="0"/>
            <a:r>
              <a:rPr lang="zh-CN" altLang="en-US" sz="2800" b="1" dirty="0" smtClean="0"/>
              <a:t>是</a:t>
            </a:r>
            <a:r>
              <a:rPr lang="zh-CN" altLang="en-US" sz="2800" b="1" dirty="0"/>
              <a:t>全世界第一个发布的</a:t>
            </a:r>
            <a:r>
              <a:rPr lang="en-US" sz="2800" b="1" dirty="0"/>
              <a:t>MVC</a:t>
            </a:r>
            <a:r>
              <a:rPr lang="zh-CN" altLang="en-US" sz="2800" b="1" dirty="0" smtClean="0"/>
              <a:t>框架</a:t>
            </a:r>
            <a:endParaRPr lang="zh-CN" altLang="en-US" sz="2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Struts2</a:t>
            </a:r>
            <a:endParaRPr lang="en-US" b="1" dirty="0"/>
          </a:p>
          <a:p>
            <a:pPr marL="0" indent="0"/>
            <a:r>
              <a:rPr lang="zh-CN" altLang="en-US" b="1" dirty="0"/>
              <a:t> </a:t>
            </a:r>
            <a:r>
              <a:rPr lang="zh-CN" altLang="en-US" sz="2800" b="1" dirty="0"/>
              <a:t>并不是</a:t>
            </a:r>
            <a:r>
              <a:rPr lang="en-US" sz="2800" b="1" dirty="0"/>
              <a:t>Struts1</a:t>
            </a:r>
            <a:r>
              <a:rPr lang="zh-CN" altLang="en-US" sz="2800" b="1" dirty="0"/>
              <a:t>的升级版</a:t>
            </a:r>
            <a:endParaRPr lang="zh-CN" altLang="en-US" sz="2800" b="1" dirty="0"/>
          </a:p>
          <a:p>
            <a:pPr marL="0" indent="0"/>
            <a:r>
              <a:rPr lang="zh-CN" altLang="en-US" sz="2800" b="1" dirty="0"/>
              <a:t> 是由</a:t>
            </a:r>
            <a:r>
              <a:rPr lang="en-US" sz="2800" b="1" dirty="0" err="1"/>
              <a:t>WebWork</a:t>
            </a:r>
            <a:r>
              <a:rPr lang="zh-CN" altLang="en-US" sz="2800" b="1" dirty="0"/>
              <a:t>基础上发展起来的 </a:t>
            </a:r>
            <a:endParaRPr lang="zh-CN" altLang="en-US" sz="2800" b="1" dirty="0"/>
          </a:p>
          <a:p>
            <a:pPr marL="0" indent="0"/>
            <a:r>
              <a:rPr lang="zh-CN" altLang="en-US" sz="2800" b="1" dirty="0"/>
              <a:t> 吸收了</a:t>
            </a:r>
            <a:r>
              <a:rPr lang="en-US" sz="2800" b="1" dirty="0"/>
              <a:t>Struts 1</a:t>
            </a:r>
            <a:r>
              <a:rPr lang="zh-CN" altLang="en-US" sz="2800" b="1" dirty="0"/>
              <a:t>和</a:t>
            </a:r>
            <a:r>
              <a:rPr lang="en-US" sz="2800" b="1" dirty="0" err="1"/>
              <a:t>WebWork</a:t>
            </a:r>
            <a:r>
              <a:rPr lang="zh-CN" altLang="en-US" sz="2800" b="1" dirty="0"/>
              <a:t>两者的优势 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配置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(1)</a:t>
            </a:r>
            <a:r>
              <a:rPr lang="zh-CN" altLang="en-US" sz="3200" b="1" dirty="0" smtClean="0"/>
              <a:t>到官网下载</a:t>
            </a:r>
            <a:r>
              <a:rPr lang="en-US" altLang="zh-CN" sz="3200" b="1" dirty="0" smtClean="0"/>
              <a:t>Struts2</a:t>
            </a:r>
            <a:r>
              <a:rPr lang="zh-CN" altLang="en-US" sz="3200" b="1" dirty="0" smtClean="0"/>
              <a:t>文件</a:t>
            </a:r>
            <a:endParaRPr lang="en-US" altLang="zh-CN" sz="3200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地址：</a:t>
            </a:r>
            <a:r>
              <a:rPr lang="en-US" altLang="zh-CN" b="1" dirty="0" smtClean="0"/>
              <a:t>http://struts.apache.org/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目前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的最新版为</a:t>
            </a:r>
            <a:r>
              <a:rPr lang="en-US" altLang="zh-CN" b="1" dirty="0" smtClean="0"/>
              <a:t>2.3.24.1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选择</a:t>
            </a:r>
            <a:r>
              <a:rPr lang="en-US" altLang="zh-CN" b="1" dirty="0" smtClean="0"/>
              <a:t>Full Distribution</a:t>
            </a:r>
            <a:r>
              <a:rPr lang="zh-CN" altLang="en-US" b="1" dirty="0" smtClean="0"/>
              <a:t>，下载</a:t>
            </a:r>
            <a:r>
              <a:rPr lang="en-US" altLang="zh-CN" b="1" dirty="0" smtClean="0"/>
              <a:t>struts-2.3.24.1-all.zip</a:t>
            </a:r>
            <a:r>
              <a:rPr lang="zh-CN" altLang="en-US" b="1" dirty="0" smtClean="0"/>
              <a:t>文件。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解压</a:t>
            </a:r>
            <a:r>
              <a:rPr lang="en-US" altLang="zh-CN" b="1" dirty="0" smtClean="0"/>
              <a:t>zip</a:t>
            </a:r>
            <a:r>
              <a:rPr lang="zh-CN" altLang="en-US" b="1" dirty="0" smtClean="0"/>
              <a:t>文件。</a:t>
            </a: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538"/>
            <a:ext cx="8135938" cy="6477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Struts2</a:t>
            </a:r>
            <a:r>
              <a:rPr lang="zh-CN" altLang="en-US" sz="3200" dirty="0" smtClean="0">
                <a:solidFill>
                  <a:schemeClr val="tx1"/>
                </a:solidFill>
              </a:rPr>
              <a:t>的</a:t>
            </a:r>
            <a:r>
              <a:rPr lang="en-US" sz="3200" dirty="0" smtClean="0"/>
              <a:t>zip</a:t>
            </a:r>
            <a:r>
              <a:rPr lang="zh-CN" altLang="en-US" sz="3200" dirty="0" smtClean="0"/>
              <a:t>文件解压后的目录</a:t>
            </a:r>
            <a:endParaRPr lang="zh-CN" altLang="en-US" sz="3200" dirty="0"/>
          </a:p>
        </p:txBody>
      </p:sp>
      <p:pic>
        <p:nvPicPr>
          <p:cNvPr id="23556" name="Picture 4" descr="搜狗浏览器截图(8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925538"/>
            <a:ext cx="7793405" cy="222354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4211638" y="2708919"/>
            <a:ext cx="504378" cy="108828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843213" y="3797201"/>
            <a:ext cx="3095625" cy="36933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这里放着</a:t>
            </a:r>
            <a:r>
              <a:rPr lang="en-US" b="1" dirty="0"/>
              <a:t>struts2</a:t>
            </a:r>
            <a:r>
              <a:rPr lang="zh-CN" altLang="en-US" b="1" dirty="0"/>
              <a:t>所有</a:t>
            </a:r>
            <a:r>
              <a:rPr lang="en-US" b="1" dirty="0"/>
              <a:t>jar</a:t>
            </a:r>
            <a:r>
              <a:rPr lang="zh-CN" altLang="en-US" b="1" dirty="0"/>
              <a:t>包</a:t>
            </a:r>
            <a:endParaRPr lang="zh-CN" altLang="en-US" b="1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6372224" y="2636912"/>
            <a:ext cx="360015" cy="180957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643438" y="4517926"/>
            <a:ext cx="4103687" cy="646331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struts2</a:t>
            </a:r>
            <a:r>
              <a:rPr lang="zh-CN" altLang="en-US" b="1"/>
              <a:t>的源代码，</a:t>
            </a:r>
            <a:r>
              <a:rPr lang="en-US" b="1"/>
              <a:t>struts2</a:t>
            </a:r>
            <a:r>
              <a:rPr lang="zh-CN" altLang="en-US" b="1"/>
              <a:t>是开源的，可以看到</a:t>
            </a:r>
            <a:r>
              <a:rPr lang="en-US" b="1"/>
              <a:t>struts2</a:t>
            </a:r>
            <a:r>
              <a:rPr lang="zh-CN" altLang="en-US" b="1"/>
              <a:t>的底层代码</a:t>
            </a:r>
            <a:endParaRPr lang="zh-CN" altLang="en-US" b="1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555875" y="2708920"/>
            <a:ext cx="287933" cy="173756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692275" y="4446488"/>
            <a:ext cx="2303463" cy="36933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struts2</a:t>
            </a:r>
            <a:r>
              <a:rPr lang="zh-CN" altLang="en-US" b="1"/>
              <a:t>的所有文档</a:t>
            </a:r>
            <a:endParaRPr lang="zh-CN" altLang="en-US" b="1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043608" y="2636912"/>
            <a:ext cx="215280" cy="252871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11188" y="5310088"/>
            <a:ext cx="3673475" cy="646331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struts2</a:t>
            </a:r>
            <a:r>
              <a:rPr lang="zh-CN" altLang="en-US" b="1"/>
              <a:t>提供的例子，便于我们学习</a:t>
            </a:r>
            <a:r>
              <a:rPr lang="en-US" b="1"/>
              <a:t>struts2</a:t>
            </a:r>
            <a:r>
              <a:rPr lang="zh-CN" altLang="en-US" b="1"/>
              <a:t>框架</a:t>
            </a:r>
            <a:endParaRPr lang="zh-CN" altLang="en-US" b="1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92696"/>
            <a:ext cx="8135938" cy="6477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(2)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开发</a:t>
            </a:r>
            <a:r>
              <a:rPr lang="en-US" sz="3200" b="1" dirty="0">
                <a:solidFill>
                  <a:schemeClr val="tx1"/>
                </a:solidFill>
              </a:rPr>
              <a:t>Struts2</a:t>
            </a:r>
            <a:r>
              <a:rPr lang="zh-CN" altLang="en-US" sz="3200" b="1" dirty="0">
                <a:solidFill>
                  <a:schemeClr val="tx1"/>
                </a:solidFill>
              </a:rPr>
              <a:t>需要的</a:t>
            </a:r>
            <a:r>
              <a:rPr lang="en-US" sz="3200" b="1" dirty="0">
                <a:solidFill>
                  <a:schemeClr val="tx1"/>
                </a:solidFill>
              </a:rPr>
              <a:t>jar</a:t>
            </a:r>
            <a:r>
              <a:rPr lang="zh-CN" altLang="en-US" sz="3200" b="1" dirty="0">
                <a:solidFill>
                  <a:schemeClr val="tx1"/>
                </a:solidFill>
              </a:rPr>
              <a:t>文件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571500" y="1700809"/>
            <a:ext cx="8104188" cy="4235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 smtClean="0"/>
              <a:t>      开发</a:t>
            </a:r>
            <a:r>
              <a:rPr lang="en-US" sz="2600" dirty="0"/>
              <a:t>struts2</a:t>
            </a:r>
            <a:r>
              <a:rPr lang="zh-CN" altLang="en-US" sz="2600" dirty="0"/>
              <a:t>应用需要依赖的</a:t>
            </a:r>
            <a:r>
              <a:rPr lang="en-US" sz="2600" dirty="0"/>
              <a:t>jar</a:t>
            </a:r>
            <a:r>
              <a:rPr lang="zh-CN" altLang="en-US" sz="2600" dirty="0"/>
              <a:t>文件在解压目录的</a:t>
            </a:r>
            <a:r>
              <a:rPr lang="en-US" sz="2600" dirty="0"/>
              <a:t>lib</a:t>
            </a:r>
            <a:r>
              <a:rPr lang="zh-CN" altLang="en-US" sz="2600" dirty="0"/>
              <a:t>文件夹下。不同的应用需要的</a:t>
            </a:r>
            <a:r>
              <a:rPr lang="en-US" sz="2600" dirty="0"/>
              <a:t>JAR</a:t>
            </a:r>
            <a:r>
              <a:rPr lang="zh-CN" altLang="en-US" sz="2600" dirty="0"/>
              <a:t>包是不同的。下面给出了开发</a:t>
            </a:r>
            <a:r>
              <a:rPr lang="en-US" sz="2600" dirty="0"/>
              <a:t>Struts 2</a:t>
            </a:r>
            <a:r>
              <a:rPr lang="zh-CN" altLang="en-US" sz="2600" dirty="0"/>
              <a:t>程序最少需要的</a:t>
            </a:r>
            <a:r>
              <a:rPr lang="en-US" sz="2600" dirty="0"/>
              <a:t>JAR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sz="26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struts2-core-2.3.1.1.jar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sz="2400" dirty="0">
                <a:solidFill>
                  <a:srgbClr val="0000FF"/>
                </a:solidFill>
              </a:rPr>
              <a:t>Struts 2</a:t>
            </a:r>
            <a:r>
              <a:rPr lang="zh-CN" altLang="en-US" sz="2400" dirty="0">
                <a:solidFill>
                  <a:srgbClr val="0000FF"/>
                </a:solidFill>
              </a:rPr>
              <a:t>框架的核心类</a:t>
            </a:r>
            <a:r>
              <a:rPr lang="zh-CN" altLang="en-US" sz="2400" dirty="0" smtClean="0">
                <a:solidFill>
                  <a:srgbClr val="0000FF"/>
                </a:solidFill>
              </a:rPr>
              <a:t>库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xwork-core-2.3.1.1.jar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sz="2400" dirty="0">
                <a:solidFill>
                  <a:srgbClr val="0000FF"/>
                </a:solidFill>
              </a:rPr>
              <a:t>Command</a:t>
            </a:r>
            <a:r>
              <a:rPr lang="zh-CN" altLang="en-US" sz="2400" dirty="0">
                <a:solidFill>
                  <a:srgbClr val="0000FF"/>
                </a:solidFill>
              </a:rPr>
              <a:t>模式框架</a:t>
            </a:r>
            <a:r>
              <a:rPr lang="en-US" sz="2400" dirty="0">
                <a:solidFill>
                  <a:srgbClr val="0000FF"/>
                </a:solidFill>
              </a:rPr>
              <a:t>,</a:t>
            </a:r>
            <a:r>
              <a:rPr lang="en-US" sz="2400" dirty="0" err="1">
                <a:solidFill>
                  <a:srgbClr val="0000FF"/>
                </a:solidFill>
              </a:rPr>
              <a:t>WebWork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en-US" sz="2400" dirty="0">
                <a:solidFill>
                  <a:srgbClr val="0000FF"/>
                </a:solidFill>
              </a:rPr>
              <a:t>Struts2</a:t>
            </a:r>
            <a:r>
              <a:rPr lang="zh-CN" altLang="en-US" sz="2400" dirty="0">
                <a:solidFill>
                  <a:srgbClr val="0000FF"/>
                </a:solidFill>
              </a:rPr>
              <a:t>都基于</a:t>
            </a:r>
            <a:r>
              <a:rPr lang="en-US" sz="2400" dirty="0" err="1">
                <a:solidFill>
                  <a:srgbClr val="0000FF"/>
                </a:solidFill>
              </a:rPr>
              <a:t>xwork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ognl-3.0.3.jar</a:t>
            </a:r>
            <a:r>
              <a:rPr lang="zh-CN" altLang="en-US" sz="2400" dirty="0">
                <a:solidFill>
                  <a:srgbClr val="0000FF"/>
                </a:solidFill>
              </a:rPr>
              <a:t>：对象图导航语言</a:t>
            </a:r>
            <a:r>
              <a:rPr lang="en-US" sz="2400" dirty="0">
                <a:solidFill>
                  <a:srgbClr val="0000FF"/>
                </a:solidFill>
              </a:rPr>
              <a:t>(Object Graph Navigation Language),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struts2</a:t>
            </a:r>
            <a:r>
              <a:rPr lang="zh-CN" altLang="en-US" sz="2400" dirty="0">
                <a:solidFill>
                  <a:srgbClr val="0000FF"/>
                </a:solidFill>
              </a:rPr>
              <a:t>框架通过其读写对象的</a:t>
            </a:r>
            <a:r>
              <a:rPr lang="zh-CN" altLang="en-US" sz="2400" dirty="0" smtClean="0">
                <a:solidFill>
                  <a:srgbClr val="0000FF"/>
                </a:solidFill>
              </a:rPr>
              <a:t>属性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freemarker-2.3.18.jar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sz="2400" dirty="0">
                <a:solidFill>
                  <a:srgbClr val="0000FF"/>
                </a:solidFill>
              </a:rPr>
              <a:t>Struts 2</a:t>
            </a:r>
            <a:r>
              <a:rPr lang="zh-CN" altLang="en-US" sz="2400" dirty="0">
                <a:solidFill>
                  <a:srgbClr val="0000FF"/>
                </a:solidFill>
              </a:rPr>
              <a:t>的</a:t>
            </a:r>
            <a:r>
              <a:rPr lang="en-US" sz="2400" dirty="0">
                <a:solidFill>
                  <a:srgbClr val="0000FF"/>
                </a:solidFill>
              </a:rPr>
              <a:t>UI</a:t>
            </a:r>
            <a:r>
              <a:rPr lang="zh-CN" altLang="en-US" sz="2400" dirty="0">
                <a:solidFill>
                  <a:srgbClr val="0000FF"/>
                </a:solidFill>
              </a:rPr>
              <a:t>标签的模板使用</a:t>
            </a:r>
            <a:r>
              <a:rPr lang="en-US" sz="2400" dirty="0" err="1">
                <a:solidFill>
                  <a:srgbClr val="0000FF"/>
                </a:solidFill>
              </a:rPr>
              <a:t>FreeMarker</a:t>
            </a:r>
            <a:r>
              <a:rPr lang="zh-CN" altLang="en-US" sz="2400" dirty="0" smtClean="0">
                <a:solidFill>
                  <a:srgbClr val="0000FF"/>
                </a:solidFill>
              </a:rPr>
              <a:t>编写</a:t>
            </a:r>
            <a:endParaRPr lang="en-US" altLang="zh-CN" sz="2400" dirty="0" smtClean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571500" y="1700808"/>
            <a:ext cx="8104188" cy="4625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FF"/>
                </a:solidFill>
              </a:rPr>
              <a:t>commons-logging-1.1.x.jar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</a:rPr>
              <a:t>ASF</a:t>
            </a:r>
            <a:r>
              <a:rPr lang="zh-CN" altLang="en-US" sz="2400" dirty="0" smtClean="0">
                <a:solidFill>
                  <a:srgbClr val="0000FF"/>
                </a:solidFill>
              </a:rPr>
              <a:t>出品的日志包，</a:t>
            </a:r>
            <a:r>
              <a:rPr lang="en-US" altLang="zh-CN" sz="2400" dirty="0" smtClean="0">
                <a:solidFill>
                  <a:srgbClr val="0000FF"/>
                </a:solidFill>
              </a:rPr>
              <a:t>Struts 2</a:t>
            </a:r>
            <a:r>
              <a:rPr lang="zh-CN" altLang="en-US" sz="2400" dirty="0" smtClean="0">
                <a:solidFill>
                  <a:srgbClr val="0000FF"/>
                </a:solidFill>
              </a:rPr>
              <a:t>框架使用这个日志包来支持</a:t>
            </a:r>
            <a:r>
              <a:rPr lang="en-US" altLang="zh-CN" sz="2400" dirty="0" smtClean="0">
                <a:solidFill>
                  <a:srgbClr val="0000FF"/>
                </a:solidFill>
              </a:rPr>
              <a:t>Log4J</a:t>
            </a:r>
            <a:r>
              <a:rPr lang="zh-CN" altLang="en-US" sz="2400" dirty="0" smtClean="0">
                <a:solidFill>
                  <a:srgbClr val="0000FF"/>
                </a:solidFill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</a:rPr>
              <a:t>JDK 1.4+</a:t>
            </a:r>
            <a:r>
              <a:rPr lang="zh-CN" altLang="en-US" sz="2400" dirty="0" smtClean="0">
                <a:solidFill>
                  <a:srgbClr val="0000FF"/>
                </a:solidFill>
              </a:rPr>
              <a:t>的日志记录。</a:t>
            </a:r>
            <a:r>
              <a:rPr lang="en-US" altLang="zh-CN" sz="2600" dirty="0" smtClean="0">
                <a:solidFill>
                  <a:srgbClr val="0000FF"/>
                </a:solidFill>
              </a:rPr>
              <a:t> 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FF"/>
                </a:solidFill>
              </a:rPr>
              <a:t>commons-fileupload-1.2.2.jar： </a:t>
            </a:r>
            <a:r>
              <a:rPr lang="zh-CN" altLang="en-US" sz="2400" dirty="0" smtClean="0">
                <a:solidFill>
                  <a:srgbClr val="0000FF"/>
                </a:solidFill>
              </a:rPr>
              <a:t>文件上传组件，</a:t>
            </a:r>
            <a:r>
              <a:rPr lang="en-US" altLang="zh-CN" sz="2400" dirty="0" smtClean="0">
                <a:solidFill>
                  <a:srgbClr val="0000FF"/>
                </a:solidFill>
              </a:rPr>
              <a:t>2.1.6</a:t>
            </a:r>
            <a:r>
              <a:rPr lang="zh-CN" altLang="en-US" sz="2400" dirty="0" smtClean="0">
                <a:solidFill>
                  <a:srgbClr val="0000FF"/>
                </a:solidFill>
              </a:rPr>
              <a:t>版本后需要加入此文件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FF"/>
                </a:solidFill>
              </a:rPr>
              <a:t>commons-io-2.0.1.jar</a:t>
            </a:r>
            <a:r>
              <a:rPr lang="zh-CN" altLang="en-US" sz="2400" dirty="0" smtClean="0">
                <a:solidFill>
                  <a:srgbClr val="0000FF"/>
                </a:solidFill>
              </a:rPr>
              <a:t>：传文件依赖的</a:t>
            </a:r>
            <a:r>
              <a:rPr lang="en-US" altLang="zh-CN" sz="2400" dirty="0" smtClean="0">
                <a:solidFill>
                  <a:srgbClr val="0000FF"/>
                </a:solidFill>
              </a:rPr>
              <a:t>jar</a:t>
            </a:r>
            <a:r>
              <a:rPr lang="zh-CN" altLang="en-US" sz="2400" dirty="0" smtClean="0">
                <a:solidFill>
                  <a:srgbClr val="0000FF"/>
                </a:solidFill>
              </a:rPr>
              <a:t>包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FF"/>
                </a:solidFill>
              </a:rPr>
              <a:t>commons-lang-2.5.jar</a:t>
            </a:r>
            <a:r>
              <a:rPr lang="zh-CN" altLang="en-US" sz="2400" dirty="0" smtClean="0">
                <a:solidFill>
                  <a:srgbClr val="0000FF"/>
                </a:solidFill>
              </a:rPr>
              <a:t>：对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java.lang</a:t>
            </a:r>
            <a:r>
              <a:rPr lang="zh-CN" altLang="en-US" sz="2400" dirty="0" smtClean="0">
                <a:solidFill>
                  <a:srgbClr val="0000FF"/>
                </a:solidFill>
              </a:rPr>
              <a:t>包的增强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asm-3.3.jar</a:t>
            </a:r>
            <a:r>
              <a:rPr lang="zh-CN" altLang="en-US" sz="2400" dirty="0">
                <a:solidFill>
                  <a:srgbClr val="0000FF"/>
                </a:solidFill>
              </a:rPr>
              <a:t>：提供了字节码的读写的功能</a:t>
            </a:r>
            <a:r>
              <a:rPr lang="en-US" sz="2400" dirty="0">
                <a:solidFill>
                  <a:srgbClr val="0000FF"/>
                </a:solidFill>
              </a:rPr>
              <a:t>,</a:t>
            </a:r>
            <a:r>
              <a:rPr lang="zh-CN" altLang="en-US" sz="2400" dirty="0">
                <a:solidFill>
                  <a:srgbClr val="0000FF"/>
                </a:solidFill>
              </a:rPr>
              <a:t>包含了核心的功能，而其他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en-US" sz="2400" dirty="0" smtClean="0">
                <a:solidFill>
                  <a:srgbClr val="0000FF"/>
                </a:solidFill>
              </a:rPr>
              <a:t>jar</a:t>
            </a:r>
            <a:r>
              <a:rPr lang="zh-CN" altLang="en-US" sz="2400" dirty="0">
                <a:solidFill>
                  <a:srgbClr val="0000FF"/>
                </a:solidFill>
              </a:rPr>
              <a:t>包都是基于这个核心的扩展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asm-commons-3.3.jar</a:t>
            </a:r>
            <a:r>
              <a:rPr 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</a:rPr>
              <a:t>提供了基于事件的表现形式</a:t>
            </a:r>
            <a:r>
              <a:rPr lang="zh-CN" altLang="en-US" sz="2400" dirty="0" smtClean="0">
                <a:solidFill>
                  <a:srgbClr val="0000FF"/>
                </a:solidFill>
              </a:rPr>
              <a:t>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asm-tree-3.3.jar</a:t>
            </a:r>
            <a:r>
              <a:rPr 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</a:rPr>
              <a:t>提供了基于对象的表现形式。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FF"/>
                </a:solidFill>
              </a:rPr>
              <a:t>javassist-3.11.0.GA.jar</a:t>
            </a:r>
            <a:r>
              <a:rPr lang="zh-CN" altLang="en-US" sz="2400" dirty="0">
                <a:solidFill>
                  <a:srgbClr val="0000FF"/>
                </a:solidFill>
              </a:rPr>
              <a:t>：代码生成工具</a:t>
            </a:r>
            <a:r>
              <a:rPr lang="en-US" sz="2400" dirty="0">
                <a:solidFill>
                  <a:srgbClr val="0000FF"/>
                </a:solidFill>
              </a:rPr>
              <a:t>, struts2</a:t>
            </a:r>
            <a:r>
              <a:rPr lang="zh-CN" altLang="en-US" sz="2400" dirty="0">
                <a:solidFill>
                  <a:srgbClr val="0000FF"/>
                </a:solidFill>
              </a:rPr>
              <a:t>用它在运行时扩展 </a:t>
            </a:r>
            <a:r>
              <a:rPr lang="en-US" sz="2400" dirty="0">
                <a:solidFill>
                  <a:srgbClr val="0000FF"/>
                </a:solidFill>
              </a:rPr>
              <a:t>Java</a:t>
            </a:r>
            <a:r>
              <a:rPr lang="zh-CN" altLang="en-US" sz="2400" dirty="0">
                <a:solidFill>
                  <a:srgbClr val="0000FF"/>
                </a:solidFill>
              </a:rPr>
              <a:t>类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AA5F2-C73F-4734-AE1C-2EA15C53A3A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650" y="692696"/>
            <a:ext cx="813593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开发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Struts2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需要的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5868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(3)</a:t>
            </a:r>
            <a:r>
              <a:rPr lang="zh-CN" altLang="en-US" sz="3200" b="1" dirty="0" smtClean="0"/>
              <a:t>在</a:t>
            </a:r>
            <a:r>
              <a:rPr lang="en-US" altLang="zh-CN" sz="3200" b="1" dirty="0" smtClean="0"/>
              <a:t>Eclipse</a:t>
            </a:r>
            <a:r>
              <a:rPr lang="zh-CN" altLang="en-US" sz="3200" b="1" dirty="0" smtClean="0"/>
              <a:t>中配置</a:t>
            </a:r>
            <a:r>
              <a:rPr lang="en-US" altLang="zh-CN" sz="3200" b="1" dirty="0" smtClean="0"/>
              <a:t>Struts2</a:t>
            </a:r>
            <a:endParaRPr lang="en-US" altLang="zh-CN" sz="3200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a) </a:t>
            </a:r>
            <a:r>
              <a:rPr lang="zh-CN" altLang="en-US" b="1" dirty="0" smtClean="0"/>
              <a:t>在</a:t>
            </a:r>
            <a:r>
              <a:rPr lang="en-US" b="1" dirty="0" smtClean="0"/>
              <a:t>eclipse</a:t>
            </a:r>
            <a:r>
              <a:rPr lang="zh-CN" altLang="en-US" b="1" dirty="0" smtClean="0"/>
              <a:t>中建立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工程；</a:t>
            </a:r>
            <a:endParaRPr lang="en-US" altLang="zh-CN" b="1" dirty="0" smtClean="0"/>
          </a:p>
          <a:p>
            <a:pPr lvl="1">
              <a:buNone/>
            </a:pP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b) 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框架的核心类库添加到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应用中，方法：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Struts2</a:t>
            </a:r>
            <a:r>
              <a:rPr lang="zh-CN" altLang="en-US" b="1" dirty="0" smtClean="0"/>
              <a:t>核心类库的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文件拷贝到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应用的下面路径中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	%web</a:t>
            </a:r>
            <a:r>
              <a:rPr lang="zh-CN" altLang="en-US" b="1" dirty="0" smtClean="0"/>
              <a:t>应用</a:t>
            </a:r>
            <a:r>
              <a:rPr lang="en-US" altLang="zh-CN" b="1" dirty="0" smtClean="0"/>
              <a:t>%\</a:t>
            </a:r>
            <a:r>
              <a:rPr lang="en-US" altLang="zh-CN" b="1" dirty="0" err="1" smtClean="0"/>
              <a:t>WebContent</a:t>
            </a:r>
            <a:r>
              <a:rPr lang="en-US" altLang="zh-CN" b="1" dirty="0" smtClean="0"/>
              <a:t>\WEB-INF\lib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5868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3200" b="1" dirty="0" smtClean="0"/>
              <a:t>(3)</a:t>
            </a:r>
            <a:r>
              <a:rPr lang="zh-CN" altLang="en-US" sz="3200" b="1" dirty="0" smtClean="0"/>
              <a:t>在</a:t>
            </a:r>
            <a:r>
              <a:rPr lang="en-US" altLang="zh-CN" sz="3200" b="1" dirty="0" smtClean="0"/>
              <a:t>Eclipse</a:t>
            </a:r>
            <a:r>
              <a:rPr lang="zh-CN" altLang="en-US" sz="3200" b="1" dirty="0" smtClean="0"/>
              <a:t>中配置</a:t>
            </a:r>
            <a:r>
              <a:rPr lang="en-US" altLang="zh-CN" sz="3200" b="1" dirty="0" smtClean="0"/>
              <a:t>Struts2</a:t>
            </a:r>
            <a:endParaRPr lang="en-US" altLang="zh-CN" sz="3200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c) 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应用的</a:t>
            </a:r>
            <a:r>
              <a:rPr lang="en-US" altLang="zh-CN" b="1" dirty="0" err="1" smtClean="0"/>
              <a:t>src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文件夹中建立名为</a:t>
            </a:r>
            <a:r>
              <a:rPr lang="en-US" altLang="zh-CN" b="1" dirty="0" smtClean="0"/>
              <a:t>struts.xml</a:t>
            </a:r>
            <a:r>
              <a:rPr lang="zh-CN" altLang="en-US" b="1" dirty="0" smtClean="0"/>
              <a:t>文件；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	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d) </a:t>
            </a:r>
            <a:r>
              <a:rPr lang="zh-CN" altLang="en-US" b="1" dirty="0" smtClean="0"/>
              <a:t>配置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应用的</a:t>
            </a:r>
            <a:r>
              <a:rPr lang="en-US" altLang="zh-CN" b="1" dirty="0" smtClean="0"/>
              <a:t>web.xml</a:t>
            </a:r>
            <a:r>
              <a:rPr lang="zh-CN" altLang="en-US" b="1" dirty="0" smtClean="0"/>
              <a:t>文件。添加</a:t>
            </a:r>
            <a:r>
              <a:rPr lang="en-US" altLang="en-US" b="1" dirty="0" smtClean="0"/>
              <a:t>&lt;filter&gt;&lt;/filter&gt;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&lt;</a:t>
            </a:r>
            <a:r>
              <a:rPr lang="en-US" altLang="en-US" b="1" dirty="0" smtClean="0"/>
              <a:t>filter-mapping&gt;&lt;/filter-mapping&gt;</a:t>
            </a:r>
            <a:r>
              <a:rPr lang="zh-CN" altLang="en-US" b="1" dirty="0" smtClean="0"/>
              <a:t>元素</a:t>
            </a:r>
            <a:endParaRPr lang="en-US" altLang="zh-CN" b="1" dirty="0" smtClean="0"/>
          </a:p>
          <a:p>
            <a:pPr lvl="1">
              <a:buNone/>
            </a:pPr>
            <a:endParaRPr lang="en-US" altLang="zh-CN" b="1" dirty="0" smtClean="0"/>
          </a:p>
          <a:p>
            <a:pPr lvl="1">
              <a:buNone/>
            </a:pPr>
            <a:r>
              <a:rPr lang="zh-CN" altLang="en-US" b="1" dirty="0" smtClean="0"/>
              <a:t>（代码分别见后面）</a:t>
            </a:r>
            <a:endParaRPr lang="en-US" altLang="zh-CN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0CFA0-9A56-4EAD-A406-784462F83F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FF3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FF3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5475</Words>
  <Application>WPS 演示</Application>
  <PresentationFormat>全屏显示(4:3)</PresentationFormat>
  <Paragraphs>311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Arial Black</vt:lpstr>
      <vt:lpstr>微软雅黑</vt:lpstr>
      <vt:lpstr>Arial Unicode MS</vt:lpstr>
      <vt:lpstr>Calibri</vt:lpstr>
      <vt:lpstr>楷体</vt:lpstr>
      <vt:lpstr>Pixel</vt:lpstr>
      <vt:lpstr>本章主要内容</vt:lpstr>
      <vt:lpstr>1、Struts 概述</vt:lpstr>
      <vt:lpstr>1、Struts 概述</vt:lpstr>
      <vt:lpstr>2、配置Struts2开发环境</vt:lpstr>
      <vt:lpstr>Struts2的zip文件解压后的目录</vt:lpstr>
      <vt:lpstr>(2)开发Struts2需要的jar文件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3、开发Struts2程序</vt:lpstr>
      <vt:lpstr>3、开发Struts2程序</vt:lpstr>
      <vt:lpstr>3.1Action</vt:lpstr>
      <vt:lpstr>3.1Action</vt:lpstr>
      <vt:lpstr>(1)Action类的定义</vt:lpstr>
      <vt:lpstr>(2)Action的配置</vt:lpstr>
      <vt:lpstr>PowerPoint 演示文稿</vt:lpstr>
      <vt:lpstr>PowerPoint 演示文稿</vt:lpstr>
      <vt:lpstr>PowerPoint 演示文稿</vt:lpstr>
      <vt:lpstr>程序运行流程</vt:lpstr>
      <vt:lpstr>3.2 Action生命周期</vt:lpstr>
      <vt:lpstr>3.3 访问Servlet API</vt:lpstr>
      <vt:lpstr>3.3 访问Servlet API</vt:lpstr>
      <vt:lpstr>3.3 访问Servlet API</vt:lpstr>
      <vt:lpstr>3.4 Action接口和ActionSupport基类</vt:lpstr>
      <vt:lpstr>3.4 Action接口和ActionSupport基类</vt:lpstr>
      <vt:lpstr>3.4 Action接口和ActionSupport基类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huang gege</cp:lastModifiedBy>
  <cp:revision>137</cp:revision>
  <dcterms:created xsi:type="dcterms:W3CDTF">2012-08-30T02:50:00Z</dcterms:created>
  <dcterms:modified xsi:type="dcterms:W3CDTF">2017-06-22T09:05:29Z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