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7" r:id="rId3"/>
    <p:sldId id="436" r:id="rId4"/>
    <p:sldId id="437" r:id="rId5"/>
    <p:sldId id="438" r:id="rId6"/>
    <p:sldId id="439" r:id="rId8"/>
    <p:sldId id="441" r:id="rId9"/>
    <p:sldId id="440" r:id="rId10"/>
    <p:sldId id="442" r:id="rId11"/>
    <p:sldId id="448" r:id="rId12"/>
    <p:sldId id="463" r:id="rId13"/>
    <p:sldId id="464" r:id="rId14"/>
    <p:sldId id="465" r:id="rId15"/>
    <p:sldId id="466" r:id="rId16"/>
    <p:sldId id="467" r:id="rId17"/>
    <p:sldId id="443" r:id="rId18"/>
    <p:sldId id="473" r:id="rId19"/>
    <p:sldId id="449" r:id="rId20"/>
    <p:sldId id="451" r:id="rId21"/>
    <p:sldId id="456" r:id="rId22"/>
    <p:sldId id="482" r:id="rId23"/>
    <p:sldId id="483" r:id="rId24"/>
    <p:sldId id="484" r:id="rId25"/>
    <p:sldId id="452" r:id="rId26"/>
    <p:sldId id="457" r:id="rId27"/>
    <p:sldId id="458" r:id="rId28"/>
    <p:sldId id="485" r:id="rId29"/>
    <p:sldId id="468" r:id="rId30"/>
    <p:sldId id="469" r:id="rId31"/>
    <p:sldId id="470" r:id="rId32"/>
    <p:sldId id="471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C34"/>
    <a:srgbClr val="7030A0"/>
    <a:srgbClr val="FF0000"/>
    <a:srgbClr val="00FF00"/>
    <a:srgbClr val="FFFF00"/>
    <a:srgbClr val="FDFEE6"/>
    <a:srgbClr val="FE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03" autoAdjust="0"/>
    <p:restoredTop sz="94660"/>
  </p:normalViewPr>
  <p:slideViewPr>
    <p:cSldViewPr>
      <p:cViewPr varScale="1">
        <p:scale>
          <a:sx n="70" d="100"/>
          <a:sy n="70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43B03E4-4DCE-4F2D-AB25-B2C3DBD29BD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B03E4-4DCE-4F2D-AB25-B2C3DBD29B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例：</a:t>
            </a:r>
            <a:r>
              <a:rPr lang="en-US" altLang="zh-CN" dirty="0" smtClean="0"/>
              <a:t>LifeCycleServlet.java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B03E4-4DCE-4F2D-AB25-B2C3DBD29B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36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6290-13DE-4979-BA50-1B4B9A136E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960DE-EA5D-42A6-9C2D-F1F6A7DB9666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991D1-FDEA-4338-87AE-0CB1D87FC52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492A-97A0-465D-AC0A-D13C555A206D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99992-253B-49D2-9BB5-59ADFB93F8E5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6BE92-ECC2-4243-ADF1-3CC933F6B91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5ABB9-6F95-4BDA-838E-2234D1B8AE52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05B9-6313-4A21-8151-248D294B9574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04E14-3715-49B5-8BA5-4DE0BB1D408F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6756-92C7-41A2-85BF-129E9C775F10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A31D1-E50C-44B8-82E4-5AA1F8F8C6C2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403-01CB-43F3-A217-2E70168A525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0FA6-FB43-4A83-B2C8-7555B8719E22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基于J2EE的开发技术</a:t>
            </a:r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96FCE47-7CE8-4C99-8666-4C93D5728C7A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25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25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525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25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java.sun.com/j2se/1.5/docs/api/java/io/IOException.html" TargetMode="External"/><Relationship Id="rId3" Type="http://schemas.openxmlformats.org/officeDocument/2006/relationships/hyperlink" Target="mk:@MSITStore:G:\&#35762;&#35838;\&#65288;1&#65289;\&#22522;&#20110;J2EE&#30340;&#24320;&#21457;&#25216;&#26415;-&#26435;&#24013;\J2EE+5&#24110;&#21161;&#25991;&#26723;.chm::/j2ee5/api/javax/servlet/ServletException.html" TargetMode="External"/><Relationship Id="rId2" Type="http://schemas.openxmlformats.org/officeDocument/2006/relationships/hyperlink" Target="mk:@MSITStore:G:\&#35762;&#35838;\&#65288;1&#65289;\&#22522;&#20110;J2EE&#30340;&#24320;&#21457;&#25216;&#26415;-&#26435;&#24013;\J2EE+5&#24110;&#21161;&#25991;&#26723;.chm::/j2ee5/api/javax/servlet/http/HttpServletResponse.html" TargetMode="External"/><Relationship Id="rId1" Type="http://schemas.openxmlformats.org/officeDocument/2006/relationships/hyperlink" Target="mk:@MSITStore:G:\&#35762;&#35838;\&#65288;1&#65289;\&#22522;&#20110;J2EE&#30340;&#24320;&#21457;&#25216;&#26415;-&#26435;&#24013;\J2EE+5&#24110;&#21161;&#25991;&#26723;.chm::/j2ee5/api/javax/servlet/http/HttpServletReques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A95D18-413A-408D-80BD-DDCD821EB1A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本章主要内容</a:t>
            </a:r>
            <a:endParaRPr lang="zh-CN" altLang="en-US" b="1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7570788" cy="3526706"/>
          </a:xfrm>
        </p:spPr>
        <p:txBody>
          <a:bodyPr/>
          <a:lstStyle/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6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600" b="1" dirty="0" smtClean="0">
                <a:solidFill>
                  <a:schemeClr val="tx2"/>
                </a:solidFill>
              </a:rPr>
              <a:t>简介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600" b="1" dirty="0" smtClean="0">
                <a:solidFill>
                  <a:schemeClr val="tx2"/>
                </a:solidFill>
              </a:rPr>
              <a:t>第一个</a:t>
            </a:r>
            <a:r>
              <a:rPr lang="en-US" altLang="zh-CN" sz="26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600" b="1" dirty="0" smtClean="0">
                <a:solidFill>
                  <a:schemeClr val="tx2"/>
                </a:solidFill>
              </a:rPr>
              <a:t>程序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6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600" b="1" dirty="0" smtClean="0">
                <a:solidFill>
                  <a:schemeClr val="tx2"/>
                </a:solidFill>
              </a:rPr>
              <a:t>生命周期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6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600" b="1" dirty="0" smtClean="0">
                <a:solidFill>
                  <a:schemeClr val="tx2"/>
                </a:solidFill>
              </a:rPr>
              <a:t>与表单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800" b="1" dirty="0" smtClean="0">
                <a:solidFill>
                  <a:schemeClr val="tx2"/>
                </a:solidFill>
              </a:rPr>
              <a:t>获取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request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和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response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对象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600" b="1" dirty="0" smtClean="0">
                <a:solidFill>
                  <a:schemeClr val="tx2"/>
                </a:solidFill>
              </a:rPr>
              <a:t>获取其它内置对象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6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600" b="1" dirty="0" smtClean="0">
                <a:solidFill>
                  <a:schemeClr val="tx2"/>
                </a:solidFill>
              </a:rPr>
              <a:t>跳转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600" b="1" dirty="0" smtClean="0">
                <a:solidFill>
                  <a:schemeClr val="tx2"/>
                </a:solidFill>
              </a:rPr>
              <a:t>过滤器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600" b="1" dirty="0" smtClean="0">
                <a:solidFill>
                  <a:schemeClr val="tx2"/>
                </a:solidFill>
              </a:rPr>
              <a:t>监听器</a:t>
            </a:r>
            <a:endParaRPr lang="en-US" altLang="zh-CN" sz="2600" b="1" dirty="0" smtClean="0">
              <a:solidFill>
                <a:schemeClr val="tx2"/>
              </a:solidFill>
            </a:endParaRPr>
          </a:p>
          <a:p>
            <a:pPr marL="812800" indent="-812800" eaLnBrk="1" hangingPunct="1">
              <a:lnSpc>
                <a:spcPct val="12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zh-CN" sz="2600" b="1" dirty="0" smtClean="0">
                <a:solidFill>
                  <a:schemeClr val="tx2"/>
                </a:solidFill>
              </a:rPr>
              <a:t>MVC</a:t>
            </a:r>
            <a:endParaRPr lang="en-US" altLang="zh-CN" sz="26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473224"/>
            <a:ext cx="8229600" cy="1371600"/>
          </a:xfrm>
        </p:spPr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servlet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251520" y="1988840"/>
            <a:ext cx="8568952" cy="359052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600" b="1" dirty="0" smtClean="0"/>
              <a:t>部署</a:t>
            </a:r>
            <a:r>
              <a:rPr lang="en-US" altLang="zh-CN" sz="2600" b="1" dirty="0" err="1" smtClean="0"/>
              <a:t>servlet</a:t>
            </a:r>
            <a:r>
              <a:rPr lang="zh-CN" altLang="en-US" sz="2600" b="1" dirty="0" smtClean="0"/>
              <a:t>后，需重新启动</a:t>
            </a:r>
            <a:r>
              <a:rPr lang="en-US" altLang="zh-CN" sz="2600" b="1" dirty="0" smtClean="0"/>
              <a:t>Tomcat</a:t>
            </a:r>
            <a:r>
              <a:rPr lang="zh-CN" altLang="en-US" sz="2600" b="1" dirty="0" smtClean="0"/>
              <a:t>服务器（或重新加载应用程序）；</a:t>
            </a:r>
            <a:endParaRPr lang="en-US" altLang="zh-CN" sz="26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600" b="1" dirty="0" smtClean="0"/>
              <a:t>在地址栏中输入该</a:t>
            </a:r>
            <a:r>
              <a:rPr lang="en-US" altLang="zh-CN" sz="2600" b="1" dirty="0" err="1" smtClean="0"/>
              <a:t>servlet</a:t>
            </a:r>
            <a:r>
              <a:rPr lang="zh-CN" altLang="en-US" sz="2600" b="1" dirty="0" smtClean="0"/>
              <a:t>的</a:t>
            </a:r>
            <a:r>
              <a:rPr lang="en-US" altLang="zh-CN" sz="2600" b="1" dirty="0" err="1" smtClean="0"/>
              <a:t>url</a:t>
            </a:r>
            <a:r>
              <a:rPr lang="zh-CN" altLang="en-US" sz="2600" b="1" dirty="0" smtClean="0"/>
              <a:t>即可运行，例如：</a:t>
            </a:r>
            <a:r>
              <a:rPr lang="en-US" altLang="zh-CN" sz="2600" b="1" dirty="0" smtClean="0"/>
              <a:t> http://localhost:8080/servletws/helloservlet </a:t>
            </a:r>
            <a:endParaRPr lang="en-US" altLang="zh-CN" sz="26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6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600" b="1" dirty="0" smtClean="0"/>
              <a:t>	</a:t>
            </a:r>
            <a:r>
              <a:rPr lang="zh-CN" altLang="en-US" sz="2600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注意：每次修改</a:t>
            </a:r>
            <a:r>
              <a:rPr lang="en-US" altLang="zh-CN" sz="2600" b="1" dirty="0" err="1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Servlet</a:t>
            </a:r>
            <a:r>
              <a:rPr lang="zh-CN" altLang="en-US" sz="2600" b="1" dirty="0" smtClean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后，都需重启服务器（或重新加载应用程序）。</a:t>
            </a:r>
            <a:endParaRPr lang="en-US" altLang="zh-CN" sz="2600" b="1" dirty="0" smtClean="0">
              <a:solidFill>
                <a:schemeClr val="accent1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6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854785-C2BE-4C84-B1C3-7BB142532FB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b="1" dirty="0" smtClean="0">
                <a:solidFill>
                  <a:schemeClr val="tx2"/>
                </a:solidFill>
              </a:rPr>
              <a:t>生命周期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846263"/>
            <a:ext cx="8229600" cy="3886200"/>
          </a:xfrm>
        </p:spPr>
        <p:txBody>
          <a:bodyPr/>
          <a:lstStyle/>
          <a:p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的生命周期包括：加载程序、初始化、 服务、销毁、卸载。</a:t>
            </a:r>
            <a:endParaRPr lang="zh-CN" altLang="en-US" sz="2800" b="1" dirty="0" smtClean="0"/>
          </a:p>
        </p:txBody>
      </p:sp>
      <p:sp>
        <p:nvSpPr>
          <p:cNvPr id="1434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DCB21B-4731-40DC-A6A5-CF2953CEB137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4342" name="Picture 2" descr="G:\讲课\（1）\基于J2EE的开发技术-权巍\JAVA WEB开发实战经典PPT\0300_第三部分：WEB高级开发\0309_第09章：Servlet程序开发\030904_Servlet生命周期\幻灯片3.JPG"/>
          <p:cNvPicPr>
            <a:picLocks noChangeAspect="1" noChangeArrowheads="1"/>
          </p:cNvPicPr>
          <p:nvPr/>
        </p:nvPicPr>
        <p:blipFill>
          <a:blip r:embed="rId1" cstate="print"/>
          <a:srcRect l="9052" t="38451" r="11414" b="9052"/>
          <a:stretch>
            <a:fillRect/>
          </a:stretch>
        </p:blipFill>
        <p:spPr bwMode="auto">
          <a:xfrm>
            <a:off x="827088" y="2781300"/>
            <a:ext cx="72739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371600"/>
          </a:xfrm>
        </p:spPr>
        <p:txBody>
          <a:bodyPr/>
          <a:lstStyle/>
          <a:p>
            <a:r>
              <a:rPr lang="en-US" altLang="zh-CN" sz="3600" b="1" smtClean="0">
                <a:solidFill>
                  <a:schemeClr val="tx2"/>
                </a:solidFill>
              </a:rPr>
              <a:t>Servlet</a:t>
            </a:r>
            <a:r>
              <a:rPr lang="zh-CN" altLang="en-US" sz="3600" b="1" smtClean="0">
                <a:solidFill>
                  <a:schemeClr val="tx2"/>
                </a:solidFill>
              </a:rPr>
              <a:t>生命周期对应的方法</a:t>
            </a:r>
            <a:endParaRPr lang="zh-CN" altLang="en-US" sz="3600" smtClean="0"/>
          </a:p>
        </p:txBody>
      </p:sp>
      <p:sp>
        <p:nvSpPr>
          <p:cNvPr id="1536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81DEBC-3710-48D1-AD41-0797741F0EDA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5365" name="Picture 2" descr="G:\讲课\（1）\基于J2EE的开发技术-权巍\JAVA WEB开发实战经典PPT\0300_第三部分：WEB高级开发\0309_第09章：Servlet程序开发\030904_Servlet生命周期\幻灯片4.JPG"/>
          <p:cNvPicPr>
            <a:picLocks noChangeAspect="1" noChangeArrowheads="1"/>
          </p:cNvPicPr>
          <p:nvPr/>
        </p:nvPicPr>
        <p:blipFill>
          <a:blip r:embed="rId1" cstate="print"/>
          <a:srcRect l="1962" t="23750" r="1962" b="10101"/>
          <a:stretch>
            <a:fillRect/>
          </a:stretch>
        </p:blipFill>
        <p:spPr bwMode="auto">
          <a:xfrm>
            <a:off x="34925" y="1484313"/>
            <a:ext cx="9064625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68337"/>
          </a:xfrm>
        </p:spPr>
        <p:txBody>
          <a:bodyPr/>
          <a:lstStyle/>
          <a:p>
            <a:r>
              <a:rPr lang="zh-CN" altLang="en-US" sz="3600" b="1" smtClean="0"/>
              <a:t>各个生命周期的作用</a:t>
            </a:r>
            <a:endParaRPr lang="zh-CN" altLang="en-US" sz="3600" b="1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670425"/>
          </a:xfrm>
        </p:spPr>
        <p:txBody>
          <a:bodyPr/>
          <a:lstStyle/>
          <a:p>
            <a:r>
              <a:rPr lang="zh-CN" altLang="en-US" sz="2600" b="1" dirty="0" smtClean="0"/>
              <a:t>加载</a:t>
            </a:r>
            <a:r>
              <a:rPr lang="en-US" altLang="zh-CN" sz="2600" b="1" dirty="0" err="1" smtClean="0"/>
              <a:t>Servlet</a:t>
            </a:r>
            <a:endParaRPr lang="en-US" altLang="zh-CN" sz="2600" b="1" dirty="0" smtClean="0"/>
          </a:p>
          <a:p>
            <a:pPr lvl="1"/>
            <a:r>
              <a:rPr lang="en-US" altLang="zh-CN" sz="2200" b="1" dirty="0" smtClean="0"/>
              <a:t>Web</a:t>
            </a:r>
            <a:r>
              <a:rPr lang="zh-CN" altLang="en-US" sz="2200" b="1" dirty="0" smtClean="0"/>
              <a:t>容器负责加载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，用户必须首先在</a:t>
            </a:r>
            <a:r>
              <a:rPr lang="en-US" altLang="zh-CN" sz="2200" b="1" dirty="0" smtClean="0"/>
              <a:t>web.xml</a:t>
            </a:r>
            <a:r>
              <a:rPr lang="zh-CN" altLang="en-US" sz="2200" b="1" dirty="0" smtClean="0"/>
              <a:t>文件中指定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的位置，这样，当</a:t>
            </a:r>
            <a:r>
              <a:rPr lang="en-US" altLang="zh-CN" sz="2200" b="1" dirty="0" smtClean="0"/>
              <a:t>Web</a:t>
            </a:r>
            <a:r>
              <a:rPr lang="zh-CN" altLang="en-US" sz="2200" b="1" dirty="0" smtClean="0"/>
              <a:t>容器启动或者第一次使用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时，容器将负责加载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，并对其进行实例化。</a:t>
            </a:r>
            <a:endParaRPr lang="en-US" altLang="zh-CN" sz="2200" b="1" dirty="0" smtClean="0"/>
          </a:p>
          <a:p>
            <a:r>
              <a:rPr lang="zh-CN" altLang="en-US" sz="2600" b="1" dirty="0" smtClean="0"/>
              <a:t>初始化</a:t>
            </a:r>
            <a:endParaRPr lang="en-US" altLang="zh-CN" sz="2600" b="1" dirty="0" smtClean="0"/>
          </a:p>
          <a:p>
            <a:pPr lvl="1"/>
            <a:r>
              <a:rPr lang="zh-CN" altLang="en-US" sz="2200" b="1" dirty="0" smtClean="0"/>
              <a:t>加载后，容器会调用</a:t>
            </a:r>
            <a:r>
              <a:rPr lang="en-US" altLang="zh-CN" sz="2200" b="1" dirty="0" smtClean="0"/>
              <a:t>init()</a:t>
            </a:r>
            <a:r>
              <a:rPr lang="zh-CN" altLang="en-US" sz="2200" b="1" dirty="0" smtClean="0"/>
              <a:t>方法初始化该对象，若初始化失败，该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将直接被卸载。</a:t>
            </a:r>
            <a:endParaRPr lang="en-US" altLang="zh-CN" sz="2200" b="1" dirty="0" smtClean="0"/>
          </a:p>
          <a:p>
            <a:r>
              <a:rPr lang="zh-CN" altLang="en-US" sz="2600" b="1" dirty="0" smtClean="0"/>
              <a:t>处理服务</a:t>
            </a:r>
            <a:endParaRPr lang="en-US" altLang="zh-CN" sz="2600" b="1" dirty="0" smtClean="0"/>
          </a:p>
          <a:p>
            <a:pPr lvl="1"/>
            <a:r>
              <a:rPr lang="zh-CN" altLang="en-US" sz="2200" b="1" dirty="0" smtClean="0"/>
              <a:t>当有请求提交时，容器将调用</a:t>
            </a:r>
            <a:r>
              <a:rPr lang="en-US" altLang="zh-CN" sz="2200" b="1" dirty="0" smtClean="0"/>
              <a:t>service</a:t>
            </a:r>
            <a:r>
              <a:rPr lang="zh-CN" altLang="en-US" sz="2200" b="1" dirty="0" smtClean="0"/>
              <a:t>方法进行处理；该方法中，可以通过</a:t>
            </a:r>
            <a:r>
              <a:rPr lang="en-US" altLang="zh-CN" sz="2200" b="1" dirty="0" err="1" smtClean="0"/>
              <a:t>ServletRequest</a:t>
            </a:r>
            <a:r>
              <a:rPr lang="zh-CN" altLang="en-US" sz="2200" b="1" dirty="0" smtClean="0"/>
              <a:t>接收客户请求，也可以用</a:t>
            </a:r>
            <a:r>
              <a:rPr lang="en-US" altLang="zh-CN" sz="2200" b="1" dirty="0" err="1" smtClean="0"/>
              <a:t>ServletReponse</a:t>
            </a:r>
            <a:r>
              <a:rPr lang="zh-CN" altLang="en-US" sz="2200" b="1" dirty="0" smtClean="0"/>
              <a:t>设置响应。</a:t>
            </a:r>
            <a:endParaRPr lang="en-US" altLang="zh-CN" sz="2200" b="1" dirty="0" smtClean="0"/>
          </a:p>
        </p:txBody>
      </p:sp>
      <p:sp>
        <p:nvSpPr>
          <p:cNvPr id="1638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AB89E3-3E6A-411E-A9BD-32A20F019F7D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528638"/>
            <a:ext cx="8229600" cy="668337"/>
          </a:xfrm>
        </p:spPr>
        <p:txBody>
          <a:bodyPr/>
          <a:lstStyle/>
          <a:p>
            <a:r>
              <a:rPr lang="zh-CN" altLang="en-US" sz="3600" b="1" smtClean="0"/>
              <a:t>各个生命周期的作用</a:t>
            </a:r>
            <a:endParaRPr lang="zh-CN" altLang="en-US" sz="3600" b="1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670425"/>
          </a:xfrm>
        </p:spPr>
        <p:txBody>
          <a:bodyPr/>
          <a:lstStyle/>
          <a:p>
            <a:r>
              <a:rPr lang="zh-CN" altLang="en-US" sz="2600" b="1" dirty="0" smtClean="0"/>
              <a:t>销毁</a:t>
            </a:r>
            <a:endParaRPr lang="en-US" altLang="zh-CN" sz="2600" b="1" dirty="0" smtClean="0"/>
          </a:p>
          <a:p>
            <a:pPr lvl="1"/>
            <a:r>
              <a:rPr lang="zh-CN" altLang="en-US" sz="2200" b="1" dirty="0" smtClean="0"/>
              <a:t>当</a:t>
            </a:r>
            <a:r>
              <a:rPr lang="en-US" altLang="zh-CN" sz="2200" b="1" dirty="0" smtClean="0"/>
              <a:t>Web</a:t>
            </a:r>
            <a:r>
              <a:rPr lang="zh-CN" altLang="en-US" sz="2200" b="1" dirty="0" smtClean="0"/>
              <a:t>容器关闭，或者检查到一个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要从容器中被删除时，会自动调用</a:t>
            </a:r>
            <a:r>
              <a:rPr lang="en-US" altLang="zh-CN" sz="2200" b="1" dirty="0" smtClean="0"/>
              <a:t>destroy()</a:t>
            </a:r>
            <a:r>
              <a:rPr lang="zh-CN" altLang="en-US" sz="2200" b="1" dirty="0" smtClean="0"/>
              <a:t>方法，以便释放掉该实例所占用的资源。</a:t>
            </a:r>
            <a:endParaRPr lang="en-US" altLang="zh-CN" sz="2200" b="1" dirty="0" smtClean="0"/>
          </a:p>
          <a:p>
            <a:r>
              <a:rPr lang="zh-CN" altLang="en-US" sz="2600" b="1" dirty="0" smtClean="0"/>
              <a:t>卸载</a:t>
            </a:r>
            <a:endParaRPr lang="en-US" altLang="zh-CN" sz="2600" b="1" dirty="0" smtClean="0"/>
          </a:p>
          <a:p>
            <a:pPr lvl="1"/>
            <a:r>
              <a:rPr lang="zh-CN" altLang="en-US" sz="2200" b="1" dirty="0" smtClean="0"/>
              <a:t>当一个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调用完</a:t>
            </a:r>
            <a:r>
              <a:rPr lang="en-US" altLang="zh-CN" sz="2200" b="1" dirty="0" smtClean="0"/>
              <a:t>destroy()</a:t>
            </a:r>
            <a:r>
              <a:rPr lang="zh-CN" altLang="en-US" sz="2200" b="1" dirty="0" smtClean="0"/>
              <a:t>方法后，此实例将等待被垃圾收集器所回收，如果需要再次使用此</a:t>
            </a:r>
            <a:r>
              <a:rPr lang="en-US" altLang="zh-CN" sz="2200" b="1" dirty="0" err="1" smtClean="0"/>
              <a:t>Servlet</a:t>
            </a:r>
            <a:r>
              <a:rPr lang="zh-CN" altLang="en-US" sz="2200" b="1" dirty="0" smtClean="0"/>
              <a:t>的时候，会重新调用</a:t>
            </a:r>
            <a:r>
              <a:rPr lang="en-US" altLang="zh-CN" sz="2200" b="1" dirty="0" smtClean="0"/>
              <a:t>init()</a:t>
            </a:r>
            <a:r>
              <a:rPr lang="zh-CN" altLang="en-US" sz="2200" b="1" dirty="0" smtClean="0"/>
              <a:t>方法初始化。</a:t>
            </a:r>
            <a:endParaRPr lang="en-US" altLang="zh-CN" sz="2200" b="1" dirty="0" smtClean="0"/>
          </a:p>
        </p:txBody>
      </p:sp>
      <p:sp>
        <p:nvSpPr>
          <p:cNvPr id="1741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B16539-61E4-4869-A806-96B5020C4E6E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b="1" dirty="0" smtClean="0">
                <a:solidFill>
                  <a:schemeClr val="tx2"/>
                </a:solidFill>
              </a:rPr>
              <a:t>与表单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可以使用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接收用户所提交的内容。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get</a:t>
            </a:r>
            <a:r>
              <a:rPr lang="zh-CN" altLang="en-US" sz="2800" b="1" dirty="0" smtClean="0"/>
              <a:t>请求与</a:t>
            </a:r>
            <a:r>
              <a:rPr lang="en-US" altLang="zh-CN" sz="2800" b="1" dirty="0" smtClean="0"/>
              <a:t>post</a:t>
            </a:r>
            <a:r>
              <a:rPr lang="zh-CN" altLang="en-US" sz="2800" b="1" dirty="0" smtClean="0"/>
              <a:t>请求，分别对应</a:t>
            </a:r>
            <a:r>
              <a:rPr lang="en-US" altLang="zh-CN" sz="2800" b="1" dirty="0" err="1" smtClean="0"/>
              <a:t>doGet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doPost</a:t>
            </a:r>
            <a:r>
              <a:rPr lang="zh-CN" altLang="en-US" sz="2800" b="1" dirty="0" smtClean="0"/>
              <a:t>方法；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通过使用</a:t>
            </a:r>
            <a:r>
              <a:rPr lang="en-US" altLang="zh-CN" sz="2800" b="1" dirty="0" err="1" smtClean="0"/>
              <a:t>HttpServletRequest</a:t>
            </a:r>
            <a:r>
              <a:rPr lang="zh-CN" altLang="en-US" sz="2800" b="1" dirty="0" smtClean="0"/>
              <a:t>的对象调用</a:t>
            </a:r>
            <a:r>
              <a:rPr lang="en-US" altLang="zh-CN" sz="2800" b="1" dirty="0" err="1" smtClean="0"/>
              <a:t>getParameter</a:t>
            </a:r>
            <a:r>
              <a:rPr lang="zh-CN" altLang="en-US" sz="2800" b="1" dirty="0" smtClean="0"/>
              <a:t>方法可获取请求中的参数的内容。</a:t>
            </a:r>
            <a:endParaRPr lang="en-US" altLang="zh-CN" sz="2800" b="1" dirty="0" smtClean="0"/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4D4494-B525-4289-A719-7BDFC8745F4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b="1" dirty="0" smtClean="0">
                <a:solidFill>
                  <a:schemeClr val="tx2"/>
                </a:solidFill>
              </a:rPr>
              <a:t>与表单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路径问题：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	</a:t>
            </a:r>
            <a:r>
              <a:rPr lang="zh-CN" altLang="en-US" sz="2800" b="1" dirty="0" smtClean="0"/>
              <a:t>表单的</a:t>
            </a:r>
            <a:r>
              <a:rPr lang="en-US" altLang="zh-CN" sz="2800" b="1" dirty="0" smtClean="0"/>
              <a:t>action</a:t>
            </a:r>
            <a:r>
              <a:rPr lang="zh-CN" altLang="en-US" sz="2800" b="1" dirty="0" smtClean="0"/>
              <a:t>属性值，若第一个字符为“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”表示服务器根目录；否则，表示相对于当前资源所在目录。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例：</a:t>
            </a:r>
            <a:r>
              <a:rPr lang="en-US" altLang="zh-CN" sz="2800" b="1" dirty="0" smtClean="0"/>
              <a:t> InputServlet.java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input.htm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endParaRPr lang="zh-CN" altLang="en-US" sz="2800" b="1" dirty="0" smtClean="0"/>
          </a:p>
        </p:txBody>
      </p:sp>
      <p:sp>
        <p:nvSpPr>
          <p:cNvPr id="1331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4D4494-B525-4289-A719-7BDFC8745F4B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chemeClr val="tx2"/>
                </a:solidFill>
              </a:rPr>
              <a:t>获取</a:t>
            </a:r>
            <a:r>
              <a:rPr lang="en-US" altLang="zh-CN" b="1" dirty="0" smtClean="0">
                <a:solidFill>
                  <a:schemeClr val="tx2"/>
                </a:solidFill>
              </a:rPr>
              <a:t>request</a:t>
            </a:r>
            <a:r>
              <a:rPr lang="zh-CN" altLang="en-US" b="1" dirty="0" smtClean="0">
                <a:solidFill>
                  <a:schemeClr val="tx2"/>
                </a:solidFill>
              </a:rPr>
              <a:t>和</a:t>
            </a:r>
            <a:r>
              <a:rPr lang="en-US" altLang="zh-CN" b="1" dirty="0" smtClean="0">
                <a:solidFill>
                  <a:schemeClr val="tx2"/>
                </a:solidFill>
              </a:rPr>
              <a:t>response</a:t>
            </a:r>
            <a:r>
              <a:rPr lang="zh-CN" altLang="en-US" b="1" dirty="0" smtClean="0">
                <a:solidFill>
                  <a:schemeClr val="tx2"/>
                </a:solidFill>
              </a:rPr>
              <a:t>对象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在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中，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request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和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response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对象已经作为参数传递给了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doXXX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方法。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r>
              <a:rPr lang="zh-CN" altLang="en-US" sz="2800" b="1" dirty="0" smtClean="0">
                <a:solidFill>
                  <a:schemeClr val="tx2"/>
                </a:solidFill>
              </a:rPr>
              <a:t>利用这两个参数，可以获取请求参数，设置和获得头信息等。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如：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setHeader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(“…”)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  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getContextPath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()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  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setCharacterEncoding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(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“”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)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/>
              <a:t>			…… </a:t>
            </a:r>
            <a:endParaRPr lang="zh-CN" altLang="en-US" sz="2800" b="1" dirty="0" smtClean="0"/>
          </a:p>
        </p:txBody>
      </p:sp>
      <p:sp>
        <p:nvSpPr>
          <p:cNvPr id="1843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73B7CF-54F8-4733-95C8-7C82F2F5F68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chemeClr val="tx2"/>
                </a:solidFill>
              </a:rPr>
              <a:t>获取其它内置对象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取得</a:t>
            </a:r>
            <a:r>
              <a:rPr lang="en-US" altLang="zh-CN" b="1" dirty="0" err="1" smtClean="0"/>
              <a:t>HttpSession</a:t>
            </a:r>
            <a:r>
              <a:rPr lang="zh-CN" altLang="en-US" b="1" dirty="0" smtClean="0"/>
              <a:t>实例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程序中，要想取得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对象，可通过</a:t>
            </a:r>
            <a:r>
              <a:rPr lang="en-US" altLang="zh-CN" b="1" dirty="0" err="1" smtClean="0"/>
              <a:t>HttpServletRequest</a:t>
            </a:r>
            <a:r>
              <a:rPr lang="zh-CN" altLang="en-US" b="1" dirty="0" smtClean="0"/>
              <a:t>接口实现，即：使用该接口提供的</a:t>
            </a:r>
            <a:r>
              <a:rPr lang="en-US" altLang="zh-CN" b="1" dirty="0" err="1" smtClean="0"/>
              <a:t>getSession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方法。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例：</a:t>
            </a:r>
            <a:r>
              <a:rPr lang="en-US" altLang="zh-CN" b="1" dirty="0" smtClean="0"/>
              <a:t> HttpSessionDemoServlet.java</a:t>
            </a:r>
            <a:endParaRPr lang="zh-CN" altLang="en-US" b="1" dirty="0" smtClean="0"/>
          </a:p>
        </p:txBody>
      </p:sp>
      <p:sp>
        <p:nvSpPr>
          <p:cNvPr id="2048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21ED89-E0AF-4E12-9392-A3881A70633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zh-CN" altLang="en-US" b="1" smtClean="0">
                <a:solidFill>
                  <a:schemeClr val="tx2"/>
                </a:solidFill>
              </a:rPr>
              <a:t>取得其它内置对象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取得</a:t>
            </a:r>
            <a:r>
              <a:rPr lang="en-US" altLang="zh-CN" b="1" dirty="0" err="1" smtClean="0"/>
              <a:t>ServletContext</a:t>
            </a:r>
            <a:r>
              <a:rPr lang="zh-CN" altLang="en-US" b="1" dirty="0" smtClean="0"/>
              <a:t>实例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程序中，要想取得</a:t>
            </a:r>
            <a:r>
              <a:rPr lang="en-US" altLang="zh-CN" b="1" dirty="0" smtClean="0"/>
              <a:t>application</a:t>
            </a:r>
            <a:r>
              <a:rPr lang="zh-CN" altLang="en-US" b="1" dirty="0" smtClean="0"/>
              <a:t>对象，可通过</a:t>
            </a:r>
            <a:r>
              <a:rPr lang="en-US" altLang="zh-CN" b="1" dirty="0" err="1" smtClean="0"/>
              <a:t>GenericServlet</a:t>
            </a:r>
            <a:r>
              <a:rPr lang="zh-CN" altLang="en-US" b="1" dirty="0" smtClean="0"/>
              <a:t>类提供的</a:t>
            </a:r>
            <a:r>
              <a:rPr lang="en-US" altLang="zh-CN" b="1" dirty="0" err="1" smtClean="0"/>
              <a:t>getServletContext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方法。</a:t>
            </a:r>
            <a:endParaRPr lang="en-US" altLang="zh-CN" b="1" dirty="0" smtClean="0"/>
          </a:p>
          <a:p>
            <a:pPr lvl="1">
              <a:buNone/>
            </a:pPr>
            <a:r>
              <a:rPr lang="zh-CN" altLang="en-US" b="1" dirty="0" smtClean="0"/>
              <a:t>例如：</a:t>
            </a:r>
            <a:r>
              <a:rPr lang="en-US" altLang="zh-CN" b="1" dirty="0" err="1" smtClean="0"/>
              <a:t>super.getServletContext</a:t>
            </a:r>
            <a:r>
              <a:rPr lang="en-US" altLang="zh-CN" b="1" dirty="0" smtClean="0"/>
              <a:t>();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		      </a:t>
            </a:r>
            <a:r>
              <a:rPr lang="en-US" altLang="zh-CN" b="1" dirty="0" err="1" smtClean="0"/>
              <a:t>getServletContext</a:t>
            </a:r>
            <a:r>
              <a:rPr lang="en-US" altLang="zh-CN" b="1" dirty="0" smtClean="0"/>
              <a:t>();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		      </a:t>
            </a:r>
            <a:r>
              <a:rPr lang="en-US" altLang="zh-CN" b="1" dirty="0" err="1" smtClean="0"/>
              <a:t>this.getServletContext</a:t>
            </a:r>
            <a:r>
              <a:rPr lang="en-US" altLang="zh-CN" b="1" dirty="0" smtClean="0"/>
              <a:t>();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例：</a:t>
            </a:r>
            <a:r>
              <a:rPr lang="en-US" altLang="zh-CN" b="1" dirty="0" smtClean="0"/>
              <a:t> ServletContextDemoServlet.java</a:t>
            </a:r>
            <a:endParaRPr lang="zh-CN" altLang="en-US" b="1" dirty="0" smtClean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9EB079-699C-41C3-AE31-D146A17DF46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Servlet</a:t>
            </a:r>
            <a:r>
              <a:rPr lang="zh-CN" altLang="en-US" b="1" smtClean="0">
                <a:solidFill>
                  <a:schemeClr val="tx2"/>
                </a:solidFill>
              </a:rPr>
              <a:t>简介</a:t>
            </a:r>
            <a:endParaRPr lang="zh-CN" altLang="en-US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（服务器端小程序）是使用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语言编写的服务器端程序。可以像</a:t>
            </a:r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一样，生成动态</a:t>
            </a:r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页。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主要运行在服务器端，并由服务器调用执行，是一种按照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标准开发的类。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程序是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对</a:t>
            </a:r>
            <a:r>
              <a:rPr lang="en-US" altLang="zh-CN" sz="2800" b="1" dirty="0" smtClean="0"/>
              <a:t>CGI</a:t>
            </a:r>
            <a:r>
              <a:rPr lang="zh-CN" altLang="en-US" sz="2800" b="1" dirty="0" smtClean="0"/>
              <a:t>程序的实现，但是与传统的</a:t>
            </a:r>
            <a:r>
              <a:rPr lang="en-US" altLang="zh-CN" sz="2800" b="1" dirty="0" smtClean="0"/>
              <a:t>CGI</a:t>
            </a:r>
            <a:r>
              <a:rPr lang="zh-CN" altLang="en-US" sz="2800" b="1" dirty="0" smtClean="0"/>
              <a:t>多进程处理操作不同的是，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采用了多线程的处理方式，这样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的运行效率就比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CGI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更高，而且，</a:t>
            </a:r>
            <a:r>
              <a:rPr lang="en-US" altLang="zh-CN" sz="28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还保留了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Java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的可移植性的特点，使得它更易使用，功能也更强大。</a:t>
            </a:r>
            <a:endParaRPr lang="en-US" altLang="zh-CN" sz="2800" b="1" dirty="0" smtClean="0">
              <a:solidFill>
                <a:schemeClr val="tx2"/>
              </a:solidFill>
            </a:endParaRPr>
          </a:p>
        </p:txBody>
      </p:sp>
      <p:sp>
        <p:nvSpPr>
          <p:cNvPr id="512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A5E78A-02E2-4C78-BEF0-C12E4B2D24C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中读取参数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85720" y="1981200"/>
            <a:ext cx="8401080" cy="3886200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可在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应用的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web.xml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文件中设置全局和局部参数，方法如下：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全局参数的设置</a:t>
            </a:r>
            <a:endParaRPr lang="en-US" altLang="zh-CN" b="1" dirty="0" smtClean="0"/>
          </a:p>
          <a:p>
            <a:pPr>
              <a:buNone/>
            </a:pPr>
            <a:r>
              <a:rPr lang="pt-BR" altLang="zh-CN" sz="2400" b="1" dirty="0" smtClean="0"/>
              <a:t>		&lt;init-param&gt;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	&lt;param-name&gt;stuname&lt;/param-name&gt;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	&lt;param-value&gt;Tom&lt;/param-value&gt;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&lt;/init-param&gt;</a:t>
            </a:r>
            <a:endParaRPr lang="pt-BR" altLang="zh-CN" sz="2400" b="1" dirty="0" smtClean="0"/>
          </a:p>
          <a:p>
            <a:pPr>
              <a:buNone/>
            </a:pPr>
            <a:endParaRPr lang="pt-BR" altLang="zh-CN" sz="2400" b="1" dirty="0" smtClean="0"/>
          </a:p>
          <a:p>
            <a:pPr>
              <a:buNone/>
            </a:pPr>
            <a:r>
              <a:rPr lang="en-US" altLang="zh-CN" sz="2400" b="1" dirty="0" smtClean="0">
                <a:solidFill>
                  <a:schemeClr val="bg2"/>
                </a:solidFill>
              </a:rPr>
              <a:t>	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注意：全局的设置代码必须在文件的最上面。</a:t>
            </a:r>
            <a:endParaRPr lang="zh-CN" altLang="en-US" sz="2400" b="1" dirty="0" smtClean="0">
              <a:solidFill>
                <a:schemeClr val="bg2"/>
              </a:solidFill>
            </a:endParaRPr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9EB079-699C-41C3-AE31-D146A17DF46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中读取参数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415291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局部参数的设置</a:t>
            </a:r>
            <a:endParaRPr lang="en-US" altLang="zh-CN" b="1" dirty="0" smtClean="0"/>
          </a:p>
          <a:p>
            <a:pPr>
              <a:buNone/>
            </a:pPr>
            <a:r>
              <a:rPr lang="pt-BR" altLang="zh-CN" sz="2400" b="1" dirty="0" smtClean="0"/>
              <a:t>	&lt;servlet&gt;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&lt;servlet-name&gt;applicationdemo&lt;/servlet-name&gt;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&lt;servlet-class&gt;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	ch4.demo.ServletContextDemoServlet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&lt;/servlet-class&gt;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	&lt;</a:t>
            </a:r>
            <a:r>
              <a:rPr lang="pt-BR" altLang="zh-CN" sz="2400" b="1" dirty="0" smtClean="0"/>
              <a:t>init-param&gt;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	&lt;param-name&gt;stuname&lt;/param-name&gt;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	&lt;param-value&gt;Tom&lt;/param-value&gt;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	&lt;/init-param&gt;</a:t>
            </a:r>
            <a:endParaRPr lang="pt-BR" altLang="zh-CN" sz="2400" b="1" dirty="0" smtClean="0"/>
          </a:p>
          <a:p>
            <a:pPr>
              <a:buNone/>
            </a:pPr>
            <a:r>
              <a:rPr lang="pt-BR" altLang="zh-CN" sz="2400" b="1" dirty="0" smtClean="0"/>
              <a:t>	&lt;/servlet&gt;</a:t>
            </a:r>
            <a:endParaRPr lang="zh-CN" altLang="en-US" sz="2400" b="1" dirty="0" smtClean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9EB079-699C-41C3-AE31-D146A17DF46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5" name="矩形 4"/>
          <p:cNvSpPr/>
          <p:nvPr/>
        </p:nvSpPr>
        <p:spPr bwMode="auto">
          <a:xfrm>
            <a:off x="642910" y="4429132"/>
            <a:ext cx="7715304" cy="171451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中读取参数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4152912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中获取全局和局部参数的方法</a:t>
            </a:r>
            <a:endParaRPr lang="en-US" altLang="zh-CN" b="1" dirty="0" smtClean="0"/>
          </a:p>
          <a:p>
            <a:pPr>
              <a:buNone/>
            </a:pPr>
            <a:r>
              <a:rPr lang="pt-BR" altLang="zh-CN" sz="2400" b="1" dirty="0" smtClean="0"/>
              <a:t>	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获取局部参数</a:t>
            </a:r>
            <a:endParaRPr lang="zh-CN" altLang="en-US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zh-CN" altLang="en-US" sz="2400" b="1" dirty="0" smtClean="0"/>
              <a:t>		</a:t>
            </a:r>
            <a:r>
              <a:rPr lang="pt-BR" altLang="zh-CN" sz="2400" b="1" dirty="0" smtClean="0"/>
              <a:t>this.getInitParameter(“</a:t>
            </a:r>
            <a:r>
              <a:rPr lang="zh-CN" altLang="en-US" sz="2400" b="1" dirty="0" smtClean="0"/>
              <a:t>局部参数名</a:t>
            </a:r>
            <a:r>
              <a:rPr lang="pt-BR" altLang="zh-CN" sz="2400" b="1" dirty="0" smtClean="0"/>
              <a:t>");</a:t>
            </a:r>
            <a:endParaRPr lang="pt-BR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获取全局参数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400" b="1" dirty="0" smtClean="0"/>
              <a:t>		</a:t>
            </a:r>
            <a:r>
              <a:rPr lang="en-US" altLang="zh-CN" sz="2400" b="1" dirty="0" err="1" smtClean="0"/>
              <a:t>ServletContext</a:t>
            </a:r>
            <a:r>
              <a:rPr lang="en-US" altLang="zh-CN" sz="2400" b="1" dirty="0" smtClean="0"/>
              <a:t> app = </a:t>
            </a:r>
            <a:r>
              <a:rPr lang="en-US" altLang="zh-CN" sz="2400" b="1" dirty="0" err="1" smtClean="0"/>
              <a:t>super.getServletContext</a:t>
            </a:r>
            <a:r>
              <a:rPr lang="en-US" altLang="zh-CN" sz="2400" b="1" dirty="0" smtClean="0"/>
              <a:t>() ;</a:t>
            </a:r>
            <a:endParaRPr lang="zh-CN" alt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		</a:t>
            </a:r>
            <a:r>
              <a:rPr lang="en-US" altLang="zh-CN" sz="2400" b="1" dirty="0" err="1" smtClean="0"/>
              <a:t>app.getInitParameter</a:t>
            </a:r>
            <a:r>
              <a:rPr lang="en-US" altLang="zh-CN" sz="2400" b="1" dirty="0" smtClean="0"/>
              <a:t>(“</a:t>
            </a:r>
            <a:r>
              <a:rPr lang="zh-CN" altLang="en-US" sz="2400" b="1" dirty="0" smtClean="0"/>
              <a:t>全局参数名</a:t>
            </a:r>
            <a:r>
              <a:rPr lang="en-US" altLang="zh-CN" sz="2400" b="1" dirty="0" smtClean="0"/>
              <a:t>");</a:t>
            </a:r>
            <a:endParaRPr lang="zh-CN" altLang="en-US" sz="2400" b="1" dirty="0" smtClean="0"/>
          </a:p>
        </p:txBody>
      </p:sp>
      <p:sp>
        <p:nvSpPr>
          <p:cNvPr id="2150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9EB079-699C-41C3-AE31-D146A17DF46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Servlet</a:t>
            </a:r>
            <a:r>
              <a:rPr lang="zh-CN" altLang="en-US" b="1" smtClean="0">
                <a:solidFill>
                  <a:schemeClr val="tx2"/>
                </a:solidFill>
              </a:rPr>
              <a:t>跳转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从一个</a:t>
            </a:r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或者一个</a:t>
            </a:r>
            <a:r>
              <a:rPr lang="en-US" altLang="zh-CN" sz="2800" b="1" dirty="0" smtClean="0"/>
              <a:t>HTML</a:t>
            </a:r>
            <a:r>
              <a:rPr lang="zh-CN" altLang="en-US" sz="2800" b="1" dirty="0" smtClean="0"/>
              <a:t>页面中可以通过表单或超链接跳转到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，那么从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也可以跳转到其他的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、或其他页面。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同样的，也有两种跳转形式：</a:t>
            </a:r>
            <a:endParaRPr lang="en-US" altLang="zh-CN" sz="2800" b="1" dirty="0" smtClean="0"/>
          </a:p>
          <a:p>
            <a:pPr lvl="1"/>
            <a:r>
              <a:rPr lang="zh-CN" altLang="en-US" b="1" dirty="0" smtClean="0"/>
              <a:t>客户端跳转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服务器端跳转</a:t>
            </a:r>
            <a:endParaRPr lang="en-US" altLang="zh-CN" b="1" dirty="0" smtClean="0"/>
          </a:p>
          <a:p>
            <a:pPr lvl="1">
              <a:buNone/>
            </a:pPr>
            <a:r>
              <a:rPr lang="zh-CN" altLang="en-US" b="1" dirty="0" smtClean="0"/>
              <a:t>与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中的对应跳转形式是等价的</a:t>
            </a:r>
            <a:endParaRPr lang="zh-CN" altLang="en-US" b="1" dirty="0" smtClean="0"/>
          </a:p>
        </p:txBody>
      </p:sp>
      <p:sp>
        <p:nvSpPr>
          <p:cNvPr id="2253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14F37D-F9C8-4945-95C5-81280C743C5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Servlet</a:t>
            </a:r>
            <a:r>
              <a:rPr lang="zh-CN" altLang="en-US" b="1" smtClean="0">
                <a:solidFill>
                  <a:schemeClr val="tx2"/>
                </a:solidFill>
              </a:rPr>
              <a:t>跳转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客户端跳转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zh-CN" altLang="en-US" sz="2800" b="1" dirty="0" smtClean="0"/>
              <a:t>直接使用</a:t>
            </a:r>
            <a:r>
              <a:rPr lang="en-US" altLang="zh-CN" sz="2800" b="1" dirty="0" err="1" smtClean="0"/>
              <a:t>HttpServletReponse</a:t>
            </a:r>
            <a:r>
              <a:rPr lang="zh-CN" altLang="en-US" sz="2800" b="1" dirty="0" smtClean="0"/>
              <a:t>接口的</a:t>
            </a:r>
            <a:r>
              <a:rPr lang="en-US" altLang="zh-CN" sz="2800" b="1" dirty="0" err="1" smtClean="0"/>
              <a:t>sendRedirect</a:t>
            </a:r>
            <a:r>
              <a:rPr lang="zh-CN" altLang="en-US" sz="2800" b="1" dirty="0" smtClean="0"/>
              <a:t>方法即可。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（不能传递</a:t>
            </a:r>
            <a:r>
              <a:rPr lang="en-US" altLang="zh-CN" sz="2800" b="1" dirty="0" smtClean="0"/>
              <a:t>request</a:t>
            </a:r>
            <a:r>
              <a:rPr lang="zh-CN" altLang="en-US" sz="2800" b="1" dirty="0" smtClean="0"/>
              <a:t>范围的属性）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例：</a:t>
            </a:r>
            <a:r>
              <a:rPr lang="en-US" altLang="zh-CN" sz="2800" b="1" dirty="0" smtClean="0"/>
              <a:t> ClientRedirectDemo.java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get_info.jsp</a:t>
            </a:r>
            <a:endParaRPr lang="zh-CN" altLang="en-US" sz="2800" b="1" dirty="0" smtClean="0"/>
          </a:p>
        </p:txBody>
      </p:sp>
      <p:sp>
        <p:nvSpPr>
          <p:cNvPr id="2355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333DE2-62C1-4C2A-8FFB-4E3DC5AE159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Servlet</a:t>
            </a:r>
            <a:r>
              <a:rPr lang="zh-CN" altLang="en-US" b="1" smtClean="0">
                <a:solidFill>
                  <a:schemeClr val="tx2"/>
                </a:solidFill>
              </a:rPr>
              <a:t>跳转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/>
          <a:lstStyle/>
          <a:p>
            <a:r>
              <a:rPr lang="zh-CN" altLang="en-US" b="1" dirty="0" smtClean="0"/>
              <a:t>服务器端跳转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</a:t>
            </a:r>
            <a:r>
              <a:rPr lang="zh-CN" altLang="en-US" sz="2800" b="1" dirty="0" smtClean="0"/>
              <a:t>依靠</a:t>
            </a:r>
            <a:r>
              <a:rPr lang="en-US" altLang="zh-CN" sz="2800" b="1" dirty="0" err="1" smtClean="0"/>
              <a:t>RequestDispatcher</a:t>
            </a:r>
            <a:r>
              <a:rPr lang="zh-CN" altLang="en-US" sz="2800" b="1" dirty="0" smtClean="0"/>
              <a:t>接口完成，此接口中提供如下两个方法：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r>
              <a:rPr lang="zh-CN" altLang="en-US" sz="2800" b="1" dirty="0" smtClean="0"/>
              <a:t>使用</a:t>
            </a:r>
            <a:r>
              <a:rPr lang="en-US" altLang="zh-CN" sz="2800" b="1" dirty="0" err="1" smtClean="0"/>
              <a:t>ServletRequest</a:t>
            </a:r>
            <a:r>
              <a:rPr lang="zh-CN" altLang="en-US" sz="2800" b="1" dirty="0" smtClean="0"/>
              <a:t>接口的</a:t>
            </a:r>
            <a:r>
              <a:rPr lang="en-US" altLang="zh-CN" sz="2800" b="1" dirty="0" err="1" smtClean="0"/>
              <a:t>getRequestDispatcher</a:t>
            </a:r>
            <a:r>
              <a:rPr lang="en-US" altLang="zh-CN" sz="2800" b="1" dirty="0" smtClean="0"/>
              <a:t>()</a:t>
            </a:r>
            <a:r>
              <a:rPr lang="zh-CN" altLang="en-US" sz="2800" b="1" dirty="0" smtClean="0"/>
              <a:t>方法可以获取</a:t>
            </a:r>
            <a:r>
              <a:rPr lang="en-US" altLang="zh-CN" sz="2800" b="1" dirty="0" err="1" smtClean="0"/>
              <a:t>RequestDispatcher</a:t>
            </a:r>
            <a:r>
              <a:rPr lang="zh-CN" altLang="en-US" sz="2800" b="1" dirty="0" smtClean="0"/>
              <a:t>接口的实例。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例：</a:t>
            </a:r>
            <a:r>
              <a:rPr lang="en-US" altLang="zh-CN" sz="2800" b="1" dirty="0" smtClean="0"/>
              <a:t> ServerRedirectDemo.java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get_info.jsp</a:t>
            </a:r>
            <a:endParaRPr lang="en-US" altLang="zh-CN" sz="2800" b="1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24582" name="Picture 2" descr="H:\授课\基于J2EE的开发技术-权巍\JAVA WEB开发实战经典PPT\0300_第三部分：WEB高级开发\0309_第09章：Servlet程序开发\030907_Servlet跳转\幻灯片8.JPG"/>
          <p:cNvPicPr>
            <a:picLocks noChangeAspect="1" noChangeArrowheads="1"/>
          </p:cNvPicPr>
          <p:nvPr/>
        </p:nvPicPr>
        <p:blipFill>
          <a:blip r:embed="rId1" cstate="print"/>
          <a:srcRect l="7813" t="39583" r="10938" b="41667"/>
          <a:stretch>
            <a:fillRect/>
          </a:stretch>
        </p:blipFill>
        <p:spPr bwMode="auto">
          <a:xfrm>
            <a:off x="642938" y="3214688"/>
            <a:ext cx="825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</a:t>
            </a:r>
            <a:r>
              <a:rPr lang="zh-CN" altLang="en-US" smtClean="0"/>
              <a:t>、</a:t>
            </a:r>
            <a:r>
              <a:rPr lang="en-US" altLang="zh-CN" b="1" smtClean="0">
                <a:solidFill>
                  <a:schemeClr val="tx2"/>
                </a:solidFill>
              </a:rPr>
              <a:t>Servlet</a:t>
            </a:r>
            <a:r>
              <a:rPr lang="zh-CN" altLang="en-US" b="1" smtClean="0">
                <a:solidFill>
                  <a:schemeClr val="tx2"/>
                </a:solidFill>
              </a:rPr>
              <a:t>跳转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/>
          <a:lstStyle/>
          <a:p>
            <a:r>
              <a:rPr lang="zh-CN" altLang="en-US" b="1" dirty="0" smtClean="0"/>
              <a:t>服务器端跳转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String 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url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="/forward/get_info.jsp";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RequestDispatcher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rd = 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	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request.getRequestDispatcher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(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url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) 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rd.forward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(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req,resp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) ;	</a:t>
            </a:r>
            <a:endParaRPr lang="en-US" altLang="zh-CN" sz="2800" b="1" dirty="0" smtClean="0">
              <a:solidFill>
                <a:schemeClr val="bg2"/>
              </a:solidFill>
            </a:endParaRPr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、过滤器</a:t>
            </a:r>
            <a:endParaRPr lang="zh-CN" altLang="en-US" b="1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/>
          <a:lstStyle/>
          <a:p>
            <a:r>
              <a:rPr lang="zh-CN" altLang="en-US" b="1" dirty="0" smtClean="0"/>
              <a:t>什么是过滤器？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一个只需要在</a:t>
            </a:r>
            <a:r>
              <a:rPr lang="en-US" altLang="zh-CN" b="1" dirty="0" smtClean="0"/>
              <a:t>web.xml</a:t>
            </a:r>
            <a:r>
              <a:rPr lang="zh-CN" altLang="en-US" b="1" dirty="0" smtClean="0"/>
              <a:t>文件中配置就可以灵活使用的组件。</a:t>
            </a:r>
            <a:endParaRPr lang="en-US" altLang="zh-CN" b="1" dirty="0" smtClean="0"/>
          </a:p>
          <a:p>
            <a:pPr lvl="1"/>
            <a:r>
              <a:rPr lang="zh-CN" altLang="en-US" sz="2800" b="1" dirty="0" smtClean="0"/>
              <a:t>是一个</a:t>
            </a:r>
            <a:r>
              <a:rPr lang="en-US" altLang="zh-CN" sz="2800" b="1" dirty="0" smtClean="0"/>
              <a:t>Java</a:t>
            </a:r>
            <a:r>
              <a:rPr lang="zh-CN" altLang="en-US" sz="2800" b="1" dirty="0" smtClean="0"/>
              <a:t>类。</a:t>
            </a:r>
            <a:endParaRPr lang="en-US" altLang="zh-CN" sz="2800" b="1" dirty="0" smtClean="0"/>
          </a:p>
          <a:p>
            <a:pPr lvl="1"/>
            <a:r>
              <a:rPr lang="zh-CN" altLang="en-US" b="1" dirty="0" smtClean="0"/>
              <a:t>能够对</a:t>
            </a:r>
            <a:r>
              <a:rPr lang="en-US" altLang="zh-CN" b="1" dirty="0" smtClean="0"/>
              <a:t>JSP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HTML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进行过滤。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Filter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技术，开发人员可以实现用户在访问某个目标资源之前，对访问的请求和响应进行拦截。简单说，就是可以实现</a:t>
            </a: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容器对某资源的访问前截获进行相关的处理，还可以在某资源向</a:t>
            </a: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容器返回响应前进行截获进行处理。</a:t>
            </a:r>
            <a:endParaRPr lang="en-US" altLang="zh-CN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、过滤器</a:t>
            </a:r>
            <a:endParaRPr lang="zh-CN" altLang="en-US" b="1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/>
          <a:lstStyle/>
          <a:p>
            <a:r>
              <a:rPr lang="zh-CN" altLang="en-US" b="1" dirty="0" smtClean="0"/>
              <a:t>过滤器实现</a:t>
            </a:r>
            <a:endParaRPr lang="en-US" altLang="zh-CN" b="1" dirty="0" smtClean="0"/>
          </a:p>
          <a:p>
            <a:pPr marL="971550" lvl="1" indent="-514350">
              <a:buClrTx/>
              <a:buNone/>
            </a:pPr>
            <a:r>
              <a:rPr lang="en-US" altLang="zh-CN" b="1" dirty="0" smtClean="0"/>
              <a:t>(1)</a:t>
            </a:r>
            <a:r>
              <a:rPr lang="zh-CN" altLang="en-US" b="1" dirty="0" smtClean="0"/>
              <a:t>实现</a:t>
            </a:r>
            <a:r>
              <a:rPr lang="en-US" altLang="zh-CN" b="1" dirty="0" err="1" smtClean="0"/>
              <a:t>javax.servlet.Filter</a:t>
            </a:r>
            <a:r>
              <a:rPr lang="zh-CN" altLang="en-US" b="1" dirty="0" smtClean="0"/>
              <a:t>接口。</a:t>
            </a:r>
            <a:endParaRPr lang="en-US" altLang="zh-CN" b="1" dirty="0" smtClean="0"/>
          </a:p>
          <a:p>
            <a:pPr marL="971550" lvl="1" indent="-514350">
              <a:buClrTx/>
              <a:buNone/>
            </a:pPr>
            <a:r>
              <a:rPr lang="en-US" altLang="zh-CN" b="1" dirty="0" smtClean="0"/>
              <a:t>(2)</a:t>
            </a:r>
            <a:r>
              <a:rPr lang="zh-CN" altLang="en-US" b="1" dirty="0" smtClean="0"/>
              <a:t>重写该接口的三个方法。 </a:t>
            </a:r>
            <a:endParaRPr lang="en-US" altLang="zh-CN" b="1" dirty="0" smtClean="0"/>
          </a:p>
          <a:p>
            <a:pPr marL="971550" lvl="1" indent="-514350">
              <a:buClrTx/>
              <a:buNone/>
            </a:pPr>
            <a:r>
              <a:rPr lang="zh-CN" altLang="en-US" sz="2400" b="1" dirty="0" smtClean="0">
                <a:solidFill>
                  <a:srgbClr val="002060"/>
                </a:solidFill>
              </a:rPr>
              <a:t>初始化和消亡函数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public void init(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FilterConfig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config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 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public void destroy()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r>
              <a:rPr lang="zh-CN" altLang="en-US" sz="2400" b="1" dirty="0" smtClean="0">
                <a:solidFill>
                  <a:srgbClr val="002060"/>
                </a:solidFill>
              </a:rPr>
              <a:t>过滤函数：过滤时被调用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r>
              <a:rPr lang="en-US" altLang="zh-CN" sz="2400" b="1" dirty="0" smtClean="0">
                <a:solidFill>
                  <a:srgbClr val="002060"/>
                </a:solidFill>
              </a:rPr>
              <a:t>public void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doFilter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ServletRequest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req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ServletResponse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resp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 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FilterChain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 chain)</a:t>
            </a:r>
            <a:endParaRPr lang="en-US" altLang="zh-CN" sz="2400" b="1" dirty="0" smtClean="0">
              <a:solidFill>
                <a:srgbClr val="002060"/>
              </a:solidFill>
            </a:endParaRPr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672031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None/>
            </a:pPr>
            <a:r>
              <a:rPr lang="en-US" altLang="zh-CN" b="1" dirty="0" smtClean="0"/>
              <a:t>(3)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web.xml</a:t>
            </a:r>
            <a:r>
              <a:rPr lang="zh-CN" altLang="en-US" b="1" dirty="0" smtClean="0"/>
              <a:t>文件中配置此过滤器。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&lt;filter&gt;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&lt;filter-name&gt;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encodingFilter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&lt;/filter-name&gt;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&lt;filter-class&gt;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	ch4.filter.EncodingFilter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&lt;/filter-class&gt;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&lt;/filter&gt;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&lt;filter-mapping&gt;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&lt;filter-name&gt;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encodingFilter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&lt;/filter-name&gt;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	&lt;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url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-pattern&gt;/*&lt;/</a:t>
            </a:r>
            <a:r>
              <a:rPr lang="en-US" altLang="zh-CN" sz="2800" b="1" dirty="0" err="1" smtClean="0">
                <a:solidFill>
                  <a:schemeClr val="bg2"/>
                </a:solidFill>
              </a:rPr>
              <a:t>url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-pattern&gt;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chemeClr val="bg2"/>
                </a:solidFill>
              </a:rPr>
              <a:t>	&lt;/filter-mapping&gt;</a:t>
            </a:r>
            <a:endParaRPr lang="en-US" altLang="zh-CN" sz="2800" b="1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r>
              <a:rPr lang="en-US" altLang="zh-CN" b="1" smtClean="0">
                <a:solidFill>
                  <a:schemeClr val="tx2"/>
                </a:solidFill>
              </a:rPr>
              <a:t>Servlet</a:t>
            </a:r>
            <a:r>
              <a:rPr lang="zh-CN" altLang="en-US" b="1" smtClean="0">
                <a:solidFill>
                  <a:schemeClr val="tx2"/>
                </a:solidFill>
              </a:rPr>
              <a:t>处理的基本流程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3886200"/>
          </a:xfrm>
        </p:spPr>
        <p:txBody>
          <a:bodyPr/>
          <a:lstStyle/>
          <a:p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程序将按照如下的步骤进行处理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。</a:t>
            </a:r>
            <a:endParaRPr lang="en-US" altLang="zh-CN" sz="2800" b="1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chemeClr val="tx2"/>
                </a:solidFill>
              </a:rPr>
              <a:t>客户端（如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Web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浏览器）发送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HTTP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请求；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chemeClr val="tx2"/>
                </a:solidFill>
              </a:rPr>
              <a:t>Web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服务器接收该请求并将其发送给相应的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；如果这个</a:t>
            </a:r>
            <a:r>
              <a:rPr lang="en-US" altLang="zh-CN" sz="24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尚未被加载，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Web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服务器将把它加载到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Java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虚拟机并执行它；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sz="24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程序将接收该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HTTP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请求，并进行某种处理；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sz="2400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会将处理后的结果向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Web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服务器返回应答；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chemeClr val="tx2"/>
                </a:solidFill>
              </a:rPr>
              <a:t>Web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服务器将该应答发回给客户端。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基于J2EE的开发技术</a:t>
            </a:r>
            <a:endParaRPr lang="en-US" altLang="zh-CN" smtClean="0"/>
          </a:p>
        </p:txBody>
      </p:sp>
      <p:sp>
        <p:nvSpPr>
          <p:cNvPr id="614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738E85-158B-41D4-A6BB-83369CCBF7D8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6150" name="Picture 2" descr="G:\讲课\（1）\基于J2EE的开发技术-权巍\JAVA WEB开发实战经典PPT\0300_第三部分：WEB高级开发\0309_第09章：Servlet程序开发\030901_Servlet简介\幻灯片4.JPG"/>
          <p:cNvPicPr>
            <a:picLocks noChangeAspect="1" noChangeArrowheads="1"/>
          </p:cNvPicPr>
          <p:nvPr/>
        </p:nvPicPr>
        <p:blipFill>
          <a:blip r:embed="rId1" cstate="print"/>
          <a:srcRect l="23225" t="62601" r="25587" b="9052"/>
          <a:stretch>
            <a:fillRect/>
          </a:stretch>
        </p:blipFill>
        <p:spPr bwMode="auto">
          <a:xfrm>
            <a:off x="2124075" y="4724400"/>
            <a:ext cx="46799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686800" cy="3886200"/>
          </a:xfrm>
        </p:spPr>
        <p:txBody>
          <a:bodyPr/>
          <a:lstStyle/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url</a:t>
            </a:r>
            <a:r>
              <a:rPr lang="en-US" altLang="zh-CN" b="1" dirty="0" smtClean="0"/>
              <a:t>-pattern</a:t>
            </a:r>
            <a:r>
              <a:rPr lang="zh-CN" altLang="en-US" b="1" dirty="0" smtClean="0"/>
              <a:t>元素指定过滤模式。</a:t>
            </a:r>
            <a:endParaRPr lang="en-US" altLang="zh-CN" b="1" dirty="0" smtClean="0"/>
          </a:p>
          <a:p>
            <a:r>
              <a:rPr lang="zh-CN" altLang="en-US" b="1" dirty="0" smtClean="0"/>
              <a:t>常见的过滤模式有三种：</a:t>
            </a:r>
            <a:endParaRPr lang="en-US" altLang="zh-CN" b="1" dirty="0" smtClean="0"/>
          </a:p>
          <a:p>
            <a:pPr marL="971550" lvl="1" indent="-514350">
              <a:buClrTx/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）过滤所有资源</a:t>
            </a:r>
            <a:endParaRPr lang="en-US" altLang="zh-CN" b="1" dirty="0" smtClean="0"/>
          </a:p>
          <a:p>
            <a:pPr marL="971550" lvl="1" indent="-514350"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-pattern&gt;/*&lt;/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-pattern&gt;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）过滤一个或者多个资源</a:t>
            </a:r>
            <a:endParaRPr lang="en-US" altLang="zh-CN" sz="2800" b="1" dirty="0" smtClean="0"/>
          </a:p>
          <a:p>
            <a:pPr marL="571500" indent="-514350"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	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定义多个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filter-mapping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元素，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800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sz="2800" b="1" dirty="0" smtClean="0">
                <a:solidFill>
                  <a:srgbClr val="002060"/>
                </a:solidFill>
              </a:rPr>
              <a:t>-pattern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中写带过滤的具体资源名：</a:t>
            </a:r>
            <a:endParaRPr lang="en-US" altLang="zh-CN" sz="2800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-pattern&gt;/path1/servletname1&lt;/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-pattern&gt;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）过滤一个或者多个文件目录</a:t>
            </a:r>
            <a:endParaRPr lang="en-US" altLang="zh-CN" b="1" dirty="0" smtClean="0"/>
          </a:p>
          <a:p>
            <a:pPr marL="971550" lvl="1" indent="-514350">
              <a:buClrTx/>
              <a:buNone/>
            </a:pPr>
            <a:r>
              <a:rPr lang="en-US" altLang="zh-CN" b="1" dirty="0" smtClean="0">
                <a:solidFill>
                  <a:srgbClr val="002060"/>
                </a:solidFill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-pattern&gt;/path1/</a:t>
            </a:r>
            <a:r>
              <a:rPr lang="zh-CN" altLang="en-US" b="1" dirty="0" smtClean="0">
                <a:solidFill>
                  <a:srgbClr val="002060"/>
                </a:solidFill>
              </a:rPr>
              <a:t>*</a:t>
            </a:r>
            <a:r>
              <a:rPr lang="en-US" altLang="zh-CN" b="1" dirty="0" smtClean="0">
                <a:solidFill>
                  <a:srgbClr val="002060"/>
                </a:solidFill>
              </a:rPr>
              <a:t>&lt;/</a:t>
            </a:r>
            <a:r>
              <a:rPr lang="en-US" altLang="zh-CN" b="1" dirty="0" err="1" smtClean="0">
                <a:solidFill>
                  <a:srgbClr val="002060"/>
                </a:solidFill>
              </a:rPr>
              <a:t>url</a:t>
            </a:r>
            <a:r>
              <a:rPr lang="en-US" altLang="zh-CN" b="1" dirty="0" smtClean="0">
                <a:solidFill>
                  <a:srgbClr val="002060"/>
                </a:solidFill>
              </a:rPr>
              <a:t>-pattern&gt;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971550" lvl="1" indent="-514350">
              <a:buClrTx/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、监听器</a:t>
            </a:r>
            <a:endParaRPr lang="zh-CN" altLang="en-US" b="1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/>
          <a:lstStyle/>
          <a:p>
            <a:r>
              <a:rPr lang="zh-CN" altLang="en-US" b="1" dirty="0" smtClean="0"/>
              <a:t>监听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，主要功能是负责监听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的各种操作，当相关的操作触发后将产生事件，并对此事件进行处理。</a:t>
            </a:r>
            <a:endParaRPr lang="en-US" altLang="zh-CN" b="1" dirty="0" smtClean="0"/>
          </a:p>
          <a:p>
            <a:r>
              <a:rPr lang="zh-CN" altLang="en-US" b="1" dirty="0" smtClean="0"/>
              <a:t>在</a:t>
            </a:r>
            <a:r>
              <a:rPr lang="en-US" altLang="zh-CN" b="1" dirty="0" smtClean="0"/>
              <a:t>Web </a:t>
            </a:r>
            <a:r>
              <a:rPr lang="zh-CN" altLang="en-US" b="1" dirty="0" smtClean="0"/>
              <a:t>中可以对</a:t>
            </a:r>
            <a:r>
              <a:rPr lang="en-US" altLang="zh-CN" b="1" dirty="0" smtClean="0"/>
              <a:t>application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request 3</a:t>
            </a:r>
            <a:r>
              <a:rPr lang="zh-CN" altLang="en-US" b="1" dirty="0" smtClean="0"/>
              <a:t>种操作进行监听。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800" b="1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、监听器</a:t>
            </a:r>
            <a:endParaRPr lang="zh-CN" altLang="en-US" b="1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监听器的配置：</a:t>
            </a:r>
            <a:endParaRPr lang="en-US" altLang="zh-CN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&lt;listener&gt;</a:t>
            </a:r>
            <a:endParaRPr lang="en-US" altLang="zh-CN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&lt;listener-class&gt;			ch4.listen.Abc</a:t>
            </a:r>
            <a:endParaRPr lang="en-US" altLang="zh-CN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&lt;/listener-class&gt;</a:t>
            </a:r>
            <a:endParaRPr lang="en-US" altLang="zh-CN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&lt;/listener&gt;		</a:t>
            </a:r>
            <a:endParaRPr lang="en-US" altLang="zh-CN" sz="2800" b="1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、监听器</a:t>
            </a:r>
            <a:endParaRPr lang="zh-CN" altLang="en-US" b="1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38862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例：对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Servlet</a:t>
            </a:r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上下文属性的监听</a:t>
            </a:r>
            <a:endParaRPr lang="en-US" altLang="zh-CN" sz="2800" b="1" dirty="0" smtClean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ServletContextAttributeListenerDemo.java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attributelisten.jsp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监听接口：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ServletContextAttributeListener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attributeAdded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attributeRemoved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attributeReplaced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监听事件：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ServletContextAttributeEvent</a:t>
            </a: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getName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getValue</a:t>
            </a:r>
            <a:r>
              <a:rPr lang="zh-CN" alt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方法</a:t>
            </a:r>
            <a:endParaRPr lang="en-US" altLang="zh-CN" sz="2800" b="1" dirty="0" smtClean="0">
              <a:solidFill>
                <a:srgbClr val="00206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lang="en-US" altLang="zh-CN" sz="2800" b="1" dirty="0" smtClean="0"/>
          </a:p>
        </p:txBody>
      </p:sp>
      <p:sp>
        <p:nvSpPr>
          <p:cNvPr id="2458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29DB35-A7CB-4077-8503-D3C074D5A2F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14313" y="285750"/>
            <a:ext cx="8715375" cy="1371600"/>
          </a:xfrm>
        </p:spPr>
        <p:txBody>
          <a:bodyPr/>
          <a:lstStyle/>
          <a:p>
            <a:r>
              <a:rPr lang="en-US" altLang="zh-CN" b="1" dirty="0" smtClean="0"/>
              <a:t>10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MVC</a:t>
            </a:r>
            <a:r>
              <a:rPr lang="zh-CN" altLang="en-US" b="1" dirty="0" smtClean="0"/>
              <a:t>设计模式</a:t>
            </a:r>
            <a:endParaRPr lang="zh-CN" altLang="en-US" b="1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285750" y="1685925"/>
            <a:ext cx="8543925" cy="3886200"/>
          </a:xfrm>
        </p:spPr>
        <p:txBody>
          <a:bodyPr/>
          <a:lstStyle/>
          <a:p>
            <a:r>
              <a:rPr lang="en-US" altLang="zh-CN" sz="2800" b="1" dirty="0" smtClean="0"/>
              <a:t>MVC</a:t>
            </a:r>
            <a:r>
              <a:rPr lang="zh-CN" altLang="en-US" sz="2800" b="1" dirty="0" smtClean="0"/>
              <a:t>设计模式， 它将程序的输入、处理、输出分开。使用</a:t>
            </a:r>
            <a:r>
              <a:rPr lang="en-US" altLang="zh-CN" sz="2800" b="1" dirty="0" smtClean="0"/>
              <a:t>MVC</a:t>
            </a:r>
            <a:r>
              <a:rPr lang="zh-CN" altLang="en-US" sz="2800" b="1" dirty="0" smtClean="0"/>
              <a:t>的应用程序被分成三类核心部件：模型、视图</a:t>
            </a:r>
            <a:r>
              <a:rPr lang="zh-CN" altLang="en-US" sz="2800" b="1" smtClean="0"/>
              <a:t>、控制器：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>
                <a:solidFill>
                  <a:srgbClr val="002060"/>
                </a:solidFill>
              </a:rPr>
              <a:t>视图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(View)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：主要负责接收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Servlet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传递的内容，并且调用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JavaBean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，将内容显示给用户；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02060"/>
                </a:solidFill>
              </a:rPr>
              <a:t>控制器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(Controller)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：主要负责所有的用户请求参数、判断请求参数是否合法，根据请求的类型调用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JavaBean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执行操作，并将最终的处理结果交由视图部件进行显示；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2400" b="1" dirty="0" smtClean="0">
                <a:solidFill>
                  <a:srgbClr val="002060"/>
                </a:solidFill>
              </a:rPr>
              <a:t>模型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(Model)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：完成一个独立的业务操作组件，一般都是以</a:t>
            </a:r>
            <a:r>
              <a:rPr lang="en-US" altLang="zh-CN" sz="2400" b="1" dirty="0" err="1" smtClean="0">
                <a:solidFill>
                  <a:srgbClr val="002060"/>
                </a:solidFill>
              </a:rPr>
              <a:t>JavaBean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或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EJB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的形式进行定义的。</a:t>
            </a:r>
            <a:endParaRPr lang="zh-CN" alt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5822F3-0216-4A69-83C8-466BDE30B403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14313" y="285750"/>
            <a:ext cx="8715375" cy="1371600"/>
          </a:xfrm>
        </p:spPr>
        <p:txBody>
          <a:bodyPr/>
          <a:lstStyle/>
          <a:p>
            <a:r>
              <a:rPr lang="en-US" altLang="zh-CN" b="1" smtClean="0"/>
              <a:t>MVC</a:t>
            </a:r>
            <a:r>
              <a:rPr lang="zh-CN" altLang="en-US" b="1" smtClean="0"/>
              <a:t>处理流程</a:t>
            </a:r>
            <a:endParaRPr lang="zh-CN" altLang="en-US" b="1" smtClean="0"/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基于J2EE的开发技术</a:t>
            </a:r>
            <a:endParaRPr lang="en-US" altLang="zh-CN" smtClean="0"/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7836BE-3199-4E3D-85D3-2CA32A480961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30726" name="Picture 2" descr="H:\授课\基于J2EE的开发技术-权巍\JAVA WEB开发实战经典PPT\0300_第三部分：WEB高级开发\0309_第09章：Servlet程序开发\030908_WEB开发模式：Mode I与Mode II\幻灯片8.JPG"/>
          <p:cNvPicPr>
            <a:picLocks noChangeAspect="1" noChangeArrowheads="1"/>
          </p:cNvPicPr>
          <p:nvPr/>
        </p:nvPicPr>
        <p:blipFill>
          <a:blip r:embed="rId1" cstate="print"/>
          <a:srcRect l="4688" t="38542" r="3906" b="10416"/>
          <a:stretch>
            <a:fillRect/>
          </a:stretch>
        </p:blipFill>
        <p:spPr bwMode="auto">
          <a:xfrm>
            <a:off x="467544" y="1928802"/>
            <a:ext cx="8358188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14313" y="285750"/>
            <a:ext cx="8715375" cy="1371600"/>
          </a:xfrm>
        </p:spPr>
        <p:txBody>
          <a:bodyPr/>
          <a:lstStyle/>
          <a:p>
            <a:r>
              <a:rPr lang="en-US" altLang="zh-CN" b="1" smtClean="0"/>
              <a:t>MVC</a:t>
            </a:r>
            <a:r>
              <a:rPr lang="zh-CN" altLang="en-US" b="1" smtClean="0"/>
              <a:t>处理流程</a:t>
            </a:r>
            <a:endParaRPr lang="zh-CN" altLang="en-US" b="1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285750" y="1857364"/>
            <a:ext cx="8543925" cy="3369604"/>
          </a:xfrm>
        </p:spPr>
        <p:txBody>
          <a:bodyPr/>
          <a:lstStyle/>
          <a:p>
            <a:r>
              <a:rPr lang="en-US" altLang="zh-CN" sz="2800" b="1" dirty="0" smtClean="0"/>
              <a:t>MVC</a:t>
            </a:r>
            <a:r>
              <a:rPr lang="zh-CN" altLang="en-US" sz="2800" b="1" dirty="0" smtClean="0"/>
              <a:t> 模式的处理流程：</a:t>
            </a:r>
            <a:endParaRPr lang="en-US" altLang="zh-CN" sz="28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800" b="1" dirty="0" smtClean="0"/>
              <a:t>用户在表单中输入，表单向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提交请求；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验证输入，实例化</a:t>
            </a:r>
            <a:r>
              <a:rPr lang="en-US" altLang="zh-CN" sz="2800" b="1" dirty="0" err="1" smtClean="0"/>
              <a:t>JavaBean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err="1" smtClean="0"/>
              <a:t>JavaBean</a:t>
            </a:r>
            <a:r>
              <a:rPr lang="zh-CN" altLang="en-US" sz="2800" b="1" dirty="0" smtClean="0"/>
              <a:t>查询数据库，结果存在</a:t>
            </a:r>
            <a:r>
              <a:rPr lang="en-US" altLang="zh-CN" sz="2800" b="1" dirty="0" err="1" smtClean="0"/>
              <a:t>JavaBean</a:t>
            </a:r>
            <a:r>
              <a:rPr lang="zh-CN" altLang="en-US" sz="2800" b="1" dirty="0" smtClean="0"/>
              <a:t>中；</a:t>
            </a:r>
            <a:r>
              <a:rPr lang="en-US" altLang="zh-CN" sz="2800" b="1" dirty="0" smtClean="0"/>
              <a:t> </a:t>
            </a:r>
            <a:endParaRPr lang="en-US" altLang="zh-CN" sz="2800" b="1" dirty="0" smtClean="0"/>
          </a:p>
          <a:p>
            <a:pPr marL="514350" indent="-514350">
              <a:buFont typeface="+mj-ea"/>
              <a:buAutoNum type="circleNumDbPlain"/>
            </a:pP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跳转到</a:t>
            </a:r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JSP</a:t>
            </a:r>
            <a:r>
              <a:rPr lang="zh-CN" altLang="en-US" sz="2800" b="1" dirty="0" smtClean="0"/>
              <a:t>使用</a:t>
            </a:r>
            <a:r>
              <a:rPr lang="en-US" altLang="zh-CN" sz="2800" b="1" dirty="0" err="1" smtClean="0"/>
              <a:t>JavaBean</a:t>
            </a:r>
            <a:r>
              <a:rPr lang="zh-CN" altLang="en-US" sz="2800" b="1" dirty="0" smtClean="0"/>
              <a:t>，得到其中的查询结果，并显示出来</a:t>
            </a:r>
            <a:r>
              <a:rPr lang="zh-CN" altLang="en-US" sz="2400" b="1" dirty="0" smtClean="0"/>
              <a:t>。</a:t>
            </a:r>
            <a:endParaRPr lang="zh-CN" altLang="en-US" sz="2400" b="1" dirty="0" smtClean="0"/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基于J2EE的开发技术</a:t>
            </a:r>
            <a:endParaRPr lang="en-US" altLang="zh-CN" smtClean="0"/>
          </a:p>
        </p:txBody>
      </p:sp>
      <p:sp>
        <p:nvSpPr>
          <p:cNvPr id="3072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7836BE-3199-4E3D-85D3-2CA32A480961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200" b="1" dirty="0" smtClean="0">
                <a:solidFill>
                  <a:schemeClr val="tx2"/>
                </a:solidFill>
              </a:rPr>
              <a:t>实例操作：</a:t>
            </a:r>
            <a:r>
              <a:rPr lang="en-US" altLang="zh-CN" sz="4200" b="1" dirty="0" smtClean="0">
                <a:solidFill>
                  <a:schemeClr val="tx2"/>
                </a:solidFill>
              </a:rPr>
              <a:t>MVC</a:t>
            </a:r>
            <a:r>
              <a:rPr lang="zh-CN" altLang="en-US" sz="4200" b="1" dirty="0" smtClean="0">
                <a:solidFill>
                  <a:schemeClr val="tx2"/>
                </a:solidFill>
              </a:rPr>
              <a:t>设计模式应用</a:t>
            </a:r>
            <a:endParaRPr lang="zh-CN" altLang="en-US" sz="4200" dirty="0" smtClean="0"/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D10C84-C4D9-4570-A8E5-5BDC0E85DD3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MVC</a:t>
            </a:r>
            <a:r>
              <a:rPr lang="zh-CN" altLang="en-US" b="1" dirty="0" smtClean="0"/>
              <a:t>示例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/>
              <a:t>控制器（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）：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 lvl="1">
              <a:buNone/>
              <a:defRPr/>
            </a:pPr>
            <a:r>
              <a:rPr lang="en-US" altLang="zh-CN" b="1" dirty="0" smtClean="0"/>
              <a:t>	Controller.java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/>
              <a:t>模型（</a:t>
            </a:r>
            <a:r>
              <a:rPr lang="en-US" altLang="zh-CN" b="1" dirty="0" smtClean="0"/>
              <a:t>bean</a:t>
            </a:r>
            <a:r>
              <a:rPr lang="zh-CN" altLang="en-US" b="1" dirty="0" smtClean="0"/>
              <a:t>）：</a:t>
            </a:r>
            <a:r>
              <a:rPr lang="en-US" altLang="zh-CN" b="1" dirty="0" smtClean="0"/>
              <a:t> 	    </a:t>
            </a:r>
            <a:endParaRPr lang="en-US" altLang="zh-CN" b="1" dirty="0" smtClean="0"/>
          </a:p>
          <a:p>
            <a:pPr lvl="1">
              <a:buNone/>
              <a:defRPr/>
            </a:pPr>
            <a:r>
              <a:rPr lang="en-US" altLang="zh-CN" b="1" dirty="0" smtClean="0"/>
              <a:t>	Student.java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StudentFind.java</a:t>
            </a: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/>
              <a:t>视图（</a:t>
            </a:r>
            <a:r>
              <a:rPr lang="en-US" altLang="zh-CN" b="1" dirty="0" err="1" smtClean="0"/>
              <a:t>jsp</a:t>
            </a:r>
            <a:r>
              <a:rPr lang="zh-CN" altLang="en-US" b="1" dirty="0" smtClean="0"/>
              <a:t>）：</a:t>
            </a:r>
            <a:r>
              <a:rPr lang="en-US" altLang="zh-CN" b="1" dirty="0" smtClean="0">
                <a:cs typeface="+mn-cs"/>
              </a:rPr>
              <a:t> </a:t>
            </a:r>
            <a:endParaRPr lang="en-US" altLang="zh-CN" b="1" dirty="0" smtClean="0">
              <a:cs typeface="+mn-cs"/>
            </a:endParaRPr>
          </a:p>
          <a:p>
            <a:pPr lvl="1">
              <a:buNone/>
              <a:defRPr/>
            </a:pPr>
            <a:r>
              <a:rPr lang="en-US" altLang="zh-CN" b="1" dirty="0" smtClean="0">
                <a:cs typeface="+mn-cs"/>
              </a:rPr>
              <a:t>	find.jsp</a:t>
            </a:r>
            <a:r>
              <a:rPr lang="zh-CN" altLang="zh-CN" b="1" dirty="0" smtClean="0">
                <a:cs typeface="+mn-cs"/>
              </a:rPr>
              <a:t>、</a:t>
            </a:r>
            <a:r>
              <a:rPr lang="en-US" altLang="zh-CN" b="1" dirty="0" smtClean="0">
                <a:cs typeface="+mn-cs"/>
              </a:rPr>
              <a:t>success.jsp</a:t>
            </a:r>
            <a:r>
              <a:rPr lang="zh-CN" altLang="en-US" b="1" dirty="0" smtClean="0">
                <a:cs typeface="+mn-cs"/>
              </a:rPr>
              <a:t>、</a:t>
            </a:r>
            <a:r>
              <a:rPr lang="en-US" altLang="zh-CN" b="1" dirty="0" smtClean="0">
                <a:cs typeface="+mn-cs"/>
              </a:rPr>
              <a:t>failure.jsp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编写一个</a:t>
            </a:r>
            <a:r>
              <a:rPr lang="en-US" altLang="zh-CN" b="1" dirty="0" err="1" smtClean="0"/>
              <a:t>Servlet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check.java</a:t>
            </a:r>
            <a:r>
              <a:rPr lang="zh-CN" altLang="en-US" b="1" dirty="0" smtClean="0"/>
              <a:t>，从请求中获取参数“</a:t>
            </a:r>
            <a:r>
              <a:rPr lang="en-US" altLang="zh-CN" b="1" dirty="0" smtClean="0"/>
              <a:t>number</a:t>
            </a:r>
            <a:r>
              <a:rPr lang="zh-CN" altLang="en-US" b="1" dirty="0" smtClean="0"/>
              <a:t>”的值，将其作为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范围的属性存储，并跳转到</a:t>
            </a:r>
            <a:r>
              <a:rPr lang="en-US" altLang="zh-CN" b="1" dirty="0" smtClean="0"/>
              <a:t>show.jsp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要求：用两种方法实现跳转，并比较其区别。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基于J2EE的开发技术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76BE92-ECC2-4243-ADF1-3CC933F6B91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Servlet</a:t>
            </a:r>
            <a:r>
              <a:rPr lang="zh-CN" altLang="en-US" b="1" smtClean="0"/>
              <a:t>程序实现</a:t>
            </a:r>
            <a:endParaRPr lang="zh-CN" altLang="en-US" b="1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3886200"/>
          </a:xfrm>
        </p:spPr>
        <p:txBody>
          <a:bodyPr/>
          <a:lstStyle/>
          <a:p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接口：定义必须由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实现且能由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容器识别和管理的方法集；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GenericServlet</a:t>
            </a:r>
            <a:r>
              <a:rPr lang="zh-CN" altLang="en-US" sz="2800" b="1" dirty="0" smtClean="0"/>
              <a:t>类：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提供除了</a:t>
            </a:r>
            <a:r>
              <a:rPr lang="en-US" altLang="zh-CN" sz="2800" b="1" dirty="0" smtClean="0"/>
              <a:t>service</a:t>
            </a:r>
            <a:r>
              <a:rPr lang="zh-CN" altLang="en-US" sz="2800" b="1" dirty="0" smtClean="0"/>
              <a:t>方法外所有</a:t>
            </a:r>
            <a:r>
              <a:rPr lang="en-US" altLang="zh-CN" sz="2800" b="1" dirty="0" err="1" smtClean="0"/>
              <a:t>Servlet</a:t>
            </a:r>
            <a:r>
              <a:rPr lang="zh-CN" altLang="en-US" sz="2800" b="1" dirty="0" smtClean="0"/>
              <a:t>接口中方法的缺省实现；</a:t>
            </a:r>
            <a:endParaRPr lang="en-US" altLang="zh-CN" sz="2800" b="1" dirty="0" smtClean="0"/>
          </a:p>
          <a:p>
            <a:r>
              <a:rPr lang="en-US" altLang="zh-CN" sz="2800" b="1" dirty="0" err="1" smtClean="0"/>
              <a:t>HttpServlet</a:t>
            </a:r>
            <a:r>
              <a:rPr lang="zh-CN" altLang="en-US" sz="2800" b="1" dirty="0" smtClean="0"/>
              <a:t>类：通过调用指定到</a:t>
            </a:r>
            <a:r>
              <a:rPr lang="en-US" altLang="zh-CN" sz="2800" b="1" dirty="0" smtClean="0"/>
              <a:t>Http</a:t>
            </a:r>
            <a:r>
              <a:rPr lang="zh-CN" altLang="en-US" sz="2800" b="1" dirty="0" smtClean="0"/>
              <a:t>请求的方法实现</a:t>
            </a:r>
            <a:r>
              <a:rPr lang="en-US" altLang="zh-CN" sz="2800" b="1" dirty="0" smtClean="0"/>
              <a:t>service</a:t>
            </a:r>
            <a:r>
              <a:rPr lang="zh-CN" altLang="en-US" sz="2800" b="1" dirty="0" smtClean="0"/>
              <a:t>方法，如</a:t>
            </a:r>
            <a:r>
              <a:rPr lang="en-US" altLang="zh-CN" sz="2800" b="1" dirty="0" err="1" smtClean="0"/>
              <a:t>doGet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doPost</a:t>
            </a:r>
            <a:r>
              <a:rPr lang="zh-CN" altLang="en-US" sz="2800" b="1" dirty="0" smtClean="0"/>
              <a:t>等方法；</a:t>
            </a:r>
            <a:endParaRPr lang="en-US" altLang="zh-CN" sz="2800" b="1" dirty="0" smtClean="0"/>
          </a:p>
          <a:p>
            <a:pPr>
              <a:buNone/>
            </a:pPr>
            <a:r>
              <a:rPr lang="en-US" altLang="zh-CN" sz="2800" b="1" dirty="0" smtClean="0"/>
              <a:t>	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通常通过继承</a:t>
            </a:r>
            <a:r>
              <a:rPr lang="en-US" altLang="zh-CN" sz="2800" b="1" u="sng" dirty="0" err="1" smtClean="0">
                <a:solidFill>
                  <a:srgbClr val="FF0000"/>
                </a:solidFill>
              </a:rPr>
              <a:t>HttpServlet</a:t>
            </a:r>
            <a:r>
              <a:rPr lang="zh-CN" altLang="en-US" sz="2800" b="1" u="sng" dirty="0" smtClean="0">
                <a:solidFill>
                  <a:srgbClr val="FF0000"/>
                </a:solidFill>
              </a:rPr>
              <a:t>类来定义一个</a:t>
            </a:r>
            <a:r>
              <a:rPr lang="en-US" altLang="zh-CN" sz="2800" b="1" u="sng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sz="2800" b="1" dirty="0" smtClean="0"/>
              <a:t>。</a:t>
            </a:r>
            <a:endParaRPr lang="zh-CN" altLang="en-US" sz="2800" b="1" dirty="0" smtClean="0"/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BC49DA-F849-437D-A1EE-4C6A1FC1A882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7174" name="Picture 2" descr="G:\讲课\（1）\基于J2EE的开发技术-权巍\JAVA WEB开发实战经典PPT\0300_第三部分：WEB高级开发\0309_第09章：Servlet程序开发\030901_Servlet简介\幻灯片5.JPG"/>
          <p:cNvPicPr>
            <a:picLocks noChangeAspect="1" noChangeArrowheads="1"/>
          </p:cNvPicPr>
          <p:nvPr/>
        </p:nvPicPr>
        <p:blipFill>
          <a:blip r:embed="rId1" cstate="print"/>
          <a:srcRect l="6688" t="51050" r="5901" b="37399"/>
          <a:stretch>
            <a:fillRect/>
          </a:stretch>
        </p:blipFill>
        <p:spPr bwMode="auto">
          <a:xfrm>
            <a:off x="179388" y="5143401"/>
            <a:ext cx="8856662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</a:rPr>
              <a:t>、第一个</a:t>
            </a:r>
            <a:r>
              <a:rPr lang="en-US" altLang="zh-CN" b="1" dirty="0" err="1" smtClean="0">
                <a:solidFill>
                  <a:schemeClr val="tx2"/>
                </a:solidFill>
              </a:rPr>
              <a:t>Servlet</a:t>
            </a:r>
            <a:r>
              <a:rPr lang="zh-CN" altLang="en-US" b="1" dirty="0" smtClean="0">
                <a:solidFill>
                  <a:schemeClr val="tx2"/>
                </a:solidFill>
              </a:rPr>
              <a:t>程序</a:t>
            </a:r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91264" cy="3886200"/>
          </a:xfrm>
        </p:spPr>
        <p:txBody>
          <a:bodyPr/>
          <a:lstStyle/>
          <a:p>
            <a:r>
              <a:rPr lang="zh-CN" altLang="en-US" b="1" dirty="0" smtClean="0"/>
              <a:t>继承</a:t>
            </a:r>
            <a:r>
              <a:rPr lang="en-US" altLang="zh-CN" b="1" dirty="0" err="1" smtClean="0"/>
              <a:t>HttpServlet</a:t>
            </a:r>
            <a:r>
              <a:rPr lang="zh-CN" altLang="en-US" b="1" dirty="0" smtClean="0"/>
              <a:t>类的方式来实现一个</a:t>
            </a:r>
            <a:r>
              <a:rPr lang="en-US" altLang="zh-CN" b="1" dirty="0" err="1" smtClean="0"/>
              <a:t>Servlet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r>
              <a:rPr lang="zh-CN" altLang="en-US" b="1" dirty="0" smtClean="0"/>
              <a:t>重写</a:t>
            </a:r>
            <a:r>
              <a:rPr lang="en-US" altLang="zh-CN" b="1" dirty="0" err="1" smtClean="0"/>
              <a:t>doGet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doPost</a:t>
            </a:r>
            <a:r>
              <a:rPr lang="zh-CN" altLang="en-US" b="1" dirty="0" smtClean="0"/>
              <a:t>等方法，形式如下：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protected void </a:t>
            </a:r>
            <a:r>
              <a:rPr lang="en-US" altLang="zh-CN" b="1" dirty="0" err="1" smtClean="0"/>
              <a:t>doGet</a:t>
            </a:r>
            <a:r>
              <a:rPr lang="en-US" altLang="zh-CN" b="1" dirty="0" smtClean="0"/>
              <a:t> (</a:t>
            </a:r>
            <a:r>
              <a:rPr lang="en-US" altLang="zh-CN" b="1" dirty="0" err="1" smtClean="0">
                <a:hlinkClick r:id="rId1" tooltip="interface in javax.servlet.http" action="ppaction://hlinkfile"/>
              </a:rPr>
              <a:t>HttpServletRequest</a:t>
            </a:r>
            <a:r>
              <a:rPr lang="en-US" altLang="zh-CN" b="1" dirty="0" smtClean="0"/>
              <a:t> </a:t>
            </a:r>
            <a:r>
              <a:rPr lang="en-US" altLang="zh-CN" b="1" dirty="0" err="1" smtClean="0"/>
              <a:t>req</a:t>
            </a:r>
            <a:r>
              <a:rPr lang="en-US" altLang="zh-CN" b="1" dirty="0" smtClean="0"/>
              <a:t>, </a:t>
            </a:r>
            <a:r>
              <a:rPr lang="en-US" altLang="zh-CN" b="1" dirty="0" err="1" smtClean="0">
                <a:hlinkClick r:id="rId2" tooltip="interface in javax.servlet.http" action="ppaction://hlinkfile"/>
              </a:rPr>
              <a:t>HttpServletResponse</a:t>
            </a:r>
            <a:r>
              <a:rPr lang="en-US" altLang="zh-CN" b="1" dirty="0" smtClean="0"/>
              <a:t> </a:t>
            </a:r>
            <a:r>
              <a:rPr lang="en-US" altLang="zh-CN" b="1" dirty="0" err="1" smtClean="0"/>
              <a:t>resp</a:t>
            </a:r>
            <a:r>
              <a:rPr lang="en-US" altLang="zh-CN" b="1" dirty="0" smtClean="0"/>
              <a:t>) 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	throws </a:t>
            </a:r>
            <a:r>
              <a:rPr lang="en-US" altLang="zh-CN" b="1" dirty="0" err="1" smtClean="0">
                <a:hlinkClick r:id="rId3" tooltip="class in javax.servlet" action="ppaction://hlinkfile"/>
              </a:rPr>
              <a:t>ServletException</a:t>
            </a:r>
            <a:r>
              <a:rPr lang="en-US" altLang="zh-CN" b="1" dirty="0" smtClean="0"/>
              <a:t>, </a:t>
            </a:r>
            <a:r>
              <a:rPr lang="en-US" altLang="zh-CN" b="1" dirty="0" err="1" smtClean="0">
                <a:hlinkClick r:id="rId4" tooltip="class or interface in java.io"/>
              </a:rPr>
              <a:t>IOException</a:t>
            </a:r>
            <a:endParaRPr lang="zh-CN" altLang="en-US" b="1" dirty="0" smtClean="0"/>
          </a:p>
        </p:txBody>
      </p:sp>
      <p:sp>
        <p:nvSpPr>
          <p:cNvPr id="819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BD71E2-7470-43FB-9BE8-6076C75E107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323850" y="333374"/>
            <a:ext cx="8686800" cy="611996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package ch4.demo ;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import java.io.* ;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javax.servlet</a:t>
            </a:r>
            <a:r>
              <a:rPr lang="en-US" altLang="zh-CN" sz="2400" dirty="0" smtClean="0"/>
              <a:t>.* ;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import </a:t>
            </a:r>
            <a:r>
              <a:rPr lang="en-US" altLang="zh-CN" sz="2400" dirty="0" err="1" smtClean="0"/>
              <a:t>javax.servlet.http</a:t>
            </a:r>
            <a:r>
              <a:rPr lang="en-US" altLang="zh-CN" sz="2400" dirty="0" smtClean="0"/>
              <a:t>.* ;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HelloServlet</a:t>
            </a:r>
            <a:r>
              <a:rPr lang="en-US" altLang="zh-CN" sz="2400" dirty="0" smtClean="0"/>
              <a:t> extends </a:t>
            </a:r>
            <a:r>
              <a:rPr lang="en-US" altLang="zh-CN" sz="2400" dirty="0" err="1" smtClean="0"/>
              <a:t>HttpServlet</a:t>
            </a:r>
            <a:r>
              <a:rPr lang="en-US" altLang="zh-CN" sz="2400" dirty="0" smtClean="0"/>
              <a:t> {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public void </a:t>
            </a:r>
            <a:r>
              <a:rPr lang="en-US" altLang="zh-CN" sz="2400" dirty="0" err="1" smtClean="0"/>
              <a:t>doGet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HttpServletRequest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req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HttpServletResponse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resp</a:t>
            </a:r>
            <a:r>
              <a:rPr lang="en-US" altLang="zh-CN" sz="2400" dirty="0" smtClean="0"/>
              <a:t>)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throws </a:t>
            </a:r>
            <a:r>
              <a:rPr lang="en-US" altLang="zh-CN" sz="2400" dirty="0" err="1" smtClean="0"/>
              <a:t>ServletException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IOException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{ 	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PrintWriter</a:t>
            </a:r>
            <a:r>
              <a:rPr lang="en-US" altLang="zh-CN" sz="2400" dirty="0" smtClean="0"/>
              <a:t> out = </a:t>
            </a:r>
            <a:r>
              <a:rPr lang="en-US" altLang="zh-CN" sz="2400" dirty="0" err="1" smtClean="0"/>
              <a:t>resp.getWriter</a:t>
            </a:r>
            <a:r>
              <a:rPr lang="en-US" altLang="zh-CN" sz="2400" dirty="0" smtClean="0"/>
              <a:t>() ;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out.println</a:t>
            </a:r>
            <a:r>
              <a:rPr lang="en-US" altLang="zh-CN" sz="2400" dirty="0" smtClean="0"/>
              <a:t>("&lt;h1&gt;HELLO WORLD&lt;/h1&gt;") ;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out.close</a:t>
            </a:r>
            <a:r>
              <a:rPr lang="en-US" altLang="zh-CN" sz="2400" dirty="0" smtClean="0"/>
              <a:t>() ;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}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3F60F0-3116-4481-9F74-0CA75454E29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371600"/>
          </a:xfrm>
        </p:spPr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源代码文件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224350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编译时会出现找不到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servlet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包的错误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如果用户使用手工方式编译一个</a:t>
            </a:r>
            <a:r>
              <a:rPr lang="en-US" altLang="zh-CN" sz="2400" b="1" dirty="0" err="1" smtClean="0"/>
              <a:t>Servlet</a:t>
            </a:r>
            <a:r>
              <a:rPr lang="zh-CN" altLang="en-US" sz="2400" b="1" dirty="0" smtClean="0"/>
              <a:t>的话，可能会出现以下的错误提示：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软件包</a:t>
            </a: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javax.servlet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不存在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软件包</a:t>
            </a: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javax.servlet.http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不存在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sz="2400" b="1" dirty="0" smtClean="0"/>
              <a:t>这两个包实际保存在</a:t>
            </a:r>
            <a:r>
              <a:rPr lang="en-US" altLang="zh-CN" sz="2400" b="1" dirty="0" smtClean="0"/>
              <a:t>tomcat</a:t>
            </a:r>
            <a:r>
              <a:rPr lang="zh-CN" altLang="en-US" sz="2400" b="1" dirty="0" smtClean="0"/>
              <a:t>根目录下</a:t>
            </a:r>
            <a:r>
              <a:rPr lang="en-US" altLang="zh-CN" sz="2400" b="1" dirty="0" smtClean="0"/>
              <a:t>lib\servlet-api.jar</a:t>
            </a:r>
            <a:r>
              <a:rPr lang="zh-CN" altLang="en-US" sz="2400" b="1" dirty="0" smtClean="0"/>
              <a:t>文件中；但是手工编译时使用的是</a:t>
            </a:r>
            <a:r>
              <a:rPr lang="en-US" altLang="zh-CN" sz="2400" b="1" dirty="0" smtClean="0"/>
              <a:t>JAVA SE</a:t>
            </a:r>
            <a:r>
              <a:rPr lang="zh-CN" altLang="en-US" sz="2400" b="1" dirty="0" smtClean="0"/>
              <a:t>环境，而</a:t>
            </a:r>
            <a:r>
              <a:rPr lang="en-US" altLang="zh-CN" sz="2400" b="1" dirty="0" err="1" smtClean="0"/>
              <a:t>Servlet</a:t>
            </a:r>
            <a:r>
              <a:rPr lang="zh-CN" altLang="en-US" sz="2400" b="1" dirty="0" smtClean="0"/>
              <a:t>本身已经属于</a:t>
            </a:r>
            <a:r>
              <a:rPr lang="en-US" altLang="zh-CN" sz="2400" b="1" dirty="0" smtClean="0"/>
              <a:t>JAVA EE</a:t>
            </a:r>
            <a:r>
              <a:rPr lang="zh-CN" altLang="en-US" sz="2400" b="1" dirty="0" smtClean="0"/>
              <a:t>的范畴，所以会出现以上两种错误。解决方式有两种：</a:t>
            </a:r>
            <a:endParaRPr lang="en-US" altLang="zh-CN" sz="2400" b="1" dirty="0" smtClean="0"/>
          </a:p>
          <a:p>
            <a:pPr lvl="1"/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通过</a:t>
            </a: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classpath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指定这两个包所在的路径；</a:t>
            </a:r>
            <a:endParaRPr lang="en-US" altLang="zh-CN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将包含</a:t>
            </a: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开发包的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jar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文件保存在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根目录下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jdk1.6.0_18\</a:t>
            </a: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</a:rPr>
              <a:t>jre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\lib\ext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</a:rPr>
              <a:t>目录中。</a:t>
            </a:r>
            <a:endParaRPr lang="zh-CN" alt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24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AB1FF5-337A-413E-B792-64174F9D51B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371600"/>
          </a:xfrm>
        </p:spPr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部署配置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文件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166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600" b="1" dirty="0" smtClean="0"/>
              <a:t>首先，把编译后的字节码文件复制到当前应用的</a:t>
            </a:r>
            <a:r>
              <a:rPr lang="en-US" altLang="zh-CN" sz="2600" b="1" dirty="0" smtClean="0"/>
              <a:t>WEB-INF\classes</a:t>
            </a:r>
            <a:r>
              <a:rPr lang="zh-CN" altLang="en-US" sz="2600" b="1" dirty="0" smtClean="0"/>
              <a:t>子文件夹中；</a:t>
            </a:r>
            <a:endParaRPr lang="en-US" altLang="zh-CN" sz="2600" b="1" dirty="0" smtClean="0"/>
          </a:p>
          <a:p>
            <a:pPr>
              <a:buNone/>
            </a:pPr>
            <a:r>
              <a:rPr lang="en-US" altLang="zh-CN" sz="2600" b="1" dirty="0" smtClean="0"/>
              <a:t>	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classes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文件夹中必须有包对应的文件夹。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600" b="1" dirty="0" smtClean="0"/>
              <a:t>然后，在当前应用的</a:t>
            </a:r>
            <a:r>
              <a:rPr lang="en-US" altLang="zh-CN" sz="2600" b="1" dirty="0" smtClean="0"/>
              <a:t>web.xml</a:t>
            </a:r>
            <a:r>
              <a:rPr lang="zh-CN" altLang="en-US" sz="2600" b="1" dirty="0" smtClean="0"/>
              <a:t>文件中添加如下配置信息。</a:t>
            </a:r>
            <a:endParaRPr lang="en-US" altLang="zh-CN" sz="26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-name&gt;hello&lt;/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-class&gt;ch4.demo.HelloServlet&lt;/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-class&gt;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-mapping&gt;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-name&gt;hello&lt;/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-pattern&gt;/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helloservlet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-pattern&gt;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-mapping&gt;</a:t>
            </a:r>
            <a:endParaRPr lang="zh-CN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854785-C2BE-4C84-B1C3-7BB142532FB7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r>
              <a:rPr lang="zh-CN" altLang="en-US" sz="3600" b="1" dirty="0" smtClean="0"/>
              <a:t>一个</a:t>
            </a:r>
            <a:r>
              <a:rPr lang="en-US" altLang="zh-CN" sz="3600" b="1" dirty="0" err="1" smtClean="0"/>
              <a:t>Servlet</a:t>
            </a:r>
            <a:r>
              <a:rPr lang="zh-CN" altLang="en-US" sz="3600" b="1" dirty="0" smtClean="0"/>
              <a:t>可以配置多个映射名称</a:t>
            </a:r>
            <a:endParaRPr lang="zh-CN" altLang="en-US" sz="3600" b="1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79388" y="1206500"/>
            <a:ext cx="896461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-name&gt;hello&lt;/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-class&gt;ch4.demo.HelloServlet&lt;/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-class&gt;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-mapping&gt;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-name&gt;hello&lt;/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-pattern&gt;/hello.lxh&lt;/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-pattern&gt;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-mapping&gt;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-mapping&gt;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-name&gt;hello&lt;/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-name&gt;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	&lt;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-pattern&gt;/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lxh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/*&lt;/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-pattern&gt;</a:t>
            </a:r>
            <a:endParaRPr lang="en-US" altLang="zh-CN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	&lt;/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servlet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-mapping&gt;</a:t>
            </a:r>
            <a:endParaRPr lang="zh-CN" alt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9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D722AC-49A7-424F-B673-215E0AD038B9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6761</Words>
  <Application>WPS 演示</Application>
  <PresentationFormat>全屏显示(4:3)</PresentationFormat>
  <Paragraphs>419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宋体</vt:lpstr>
      <vt:lpstr>Wingdings</vt:lpstr>
      <vt:lpstr>Arial Black</vt:lpstr>
      <vt:lpstr>Times New Roman</vt:lpstr>
      <vt:lpstr>华文宋体</vt:lpstr>
      <vt:lpstr>微软雅黑</vt:lpstr>
      <vt:lpstr>Arial Unicode MS</vt:lpstr>
      <vt:lpstr>华文楷体</vt:lpstr>
      <vt:lpstr>楷体</vt:lpstr>
      <vt:lpstr>Pixel</vt:lpstr>
      <vt:lpstr>本章主要内容</vt:lpstr>
      <vt:lpstr>1、Servlet简介</vt:lpstr>
      <vt:lpstr>Servlet处理的基本流程</vt:lpstr>
      <vt:lpstr>Servlet程序实现</vt:lpstr>
      <vt:lpstr>2、第一个Servlet程序</vt:lpstr>
      <vt:lpstr>PowerPoint 演示文稿</vt:lpstr>
      <vt:lpstr>(1)编译Servlet源代码文件</vt:lpstr>
      <vt:lpstr>(2)部署配置web.xml文件</vt:lpstr>
      <vt:lpstr>一个Servlet可以配置多个映射名称</vt:lpstr>
      <vt:lpstr>(3)运行servlet</vt:lpstr>
      <vt:lpstr>3、Servlet生命周期</vt:lpstr>
      <vt:lpstr>Servlet生命周期对应的方法</vt:lpstr>
      <vt:lpstr>各个生命周期的作用</vt:lpstr>
      <vt:lpstr>各个生命周期的作用</vt:lpstr>
      <vt:lpstr>4、Servlet与表单</vt:lpstr>
      <vt:lpstr>4、Servlet与表单</vt:lpstr>
      <vt:lpstr>5、获取request和response对象</vt:lpstr>
      <vt:lpstr>6、获取其它内置对象</vt:lpstr>
      <vt:lpstr>6、取得其它内置对象</vt:lpstr>
      <vt:lpstr>在Servlet中读取参数</vt:lpstr>
      <vt:lpstr>在Servlet中读取参数</vt:lpstr>
      <vt:lpstr>在Servlet中读取参数</vt:lpstr>
      <vt:lpstr>7、Servlet跳转</vt:lpstr>
      <vt:lpstr>7、Servlet跳转</vt:lpstr>
      <vt:lpstr>7、Servlet跳转</vt:lpstr>
      <vt:lpstr>7、Servlet跳转</vt:lpstr>
      <vt:lpstr>8、过滤器</vt:lpstr>
      <vt:lpstr>8、过滤器</vt:lpstr>
      <vt:lpstr>PowerPoint 演示文稿</vt:lpstr>
      <vt:lpstr>PowerPoint 演示文稿</vt:lpstr>
      <vt:lpstr>9、监听器</vt:lpstr>
      <vt:lpstr>9、监听器</vt:lpstr>
      <vt:lpstr>9、监听器</vt:lpstr>
      <vt:lpstr>10、MVC设计模式</vt:lpstr>
      <vt:lpstr>MVC处理流程</vt:lpstr>
      <vt:lpstr>MVC处理流程</vt:lpstr>
      <vt:lpstr>实例操作：MVC设计模式应用</vt:lpstr>
      <vt:lpstr>作业</vt:lpstr>
    </vt:vector>
  </TitlesOfParts>
  <Company>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JSP编程</dc:title>
  <dc:creator>wei</dc:creator>
  <cp:lastModifiedBy>huang gege</cp:lastModifiedBy>
  <cp:revision>515</cp:revision>
  <dcterms:created xsi:type="dcterms:W3CDTF">2006-03-01T11:37:00Z</dcterms:created>
  <dcterms:modified xsi:type="dcterms:W3CDTF">2017-06-22T09:03:41Z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