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257" r:id="rId3"/>
    <p:sldId id="448" r:id="rId4"/>
    <p:sldId id="450" r:id="rId6"/>
    <p:sldId id="449" r:id="rId7"/>
    <p:sldId id="275" r:id="rId8"/>
    <p:sldId id="387" r:id="rId9"/>
    <p:sldId id="445" r:id="rId10"/>
    <p:sldId id="446" r:id="rId11"/>
    <p:sldId id="447" r:id="rId12"/>
    <p:sldId id="287" r:id="rId13"/>
    <p:sldId id="402" r:id="rId14"/>
    <p:sldId id="390" r:id="rId15"/>
    <p:sldId id="469" r:id="rId16"/>
    <p:sldId id="452" r:id="rId17"/>
    <p:sldId id="453" r:id="rId18"/>
    <p:sldId id="454" r:id="rId19"/>
    <p:sldId id="426" r:id="rId20"/>
    <p:sldId id="455" r:id="rId21"/>
    <p:sldId id="456" r:id="rId22"/>
    <p:sldId id="403" r:id="rId23"/>
    <p:sldId id="407" r:id="rId24"/>
    <p:sldId id="414" r:id="rId25"/>
    <p:sldId id="415" r:id="rId26"/>
    <p:sldId id="416" r:id="rId27"/>
    <p:sldId id="409" r:id="rId28"/>
    <p:sldId id="458" r:id="rId29"/>
    <p:sldId id="459" r:id="rId30"/>
    <p:sldId id="460" r:id="rId31"/>
    <p:sldId id="408" r:id="rId32"/>
    <p:sldId id="429" r:id="rId33"/>
    <p:sldId id="404" r:id="rId34"/>
    <p:sldId id="419" r:id="rId35"/>
    <p:sldId id="420" r:id="rId36"/>
    <p:sldId id="421" r:id="rId37"/>
    <p:sldId id="457" r:id="rId38"/>
    <p:sldId id="422" r:id="rId39"/>
    <p:sldId id="423" r:id="rId40"/>
    <p:sldId id="405" r:id="rId41"/>
    <p:sldId id="424" r:id="rId42"/>
    <p:sldId id="425" r:id="rId43"/>
    <p:sldId id="462" r:id="rId44"/>
    <p:sldId id="463" r:id="rId45"/>
    <p:sldId id="464" r:id="rId46"/>
    <p:sldId id="465" r:id="rId47"/>
    <p:sldId id="466" r:id="rId48"/>
    <p:sldId id="467" r:id="rId49"/>
    <p:sldId id="468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804"/>
    <a:srgbClr val="869C34"/>
    <a:srgbClr val="7030A0"/>
    <a:srgbClr val="FF0000"/>
    <a:srgbClr val="00FF00"/>
    <a:srgbClr val="FFFF00"/>
    <a:srgbClr val="FDFEE6"/>
    <a:srgbClr val="FE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920" autoAdjust="0"/>
  </p:normalViewPr>
  <p:slideViewPr>
    <p:cSldViewPr>
      <p:cViewPr>
        <p:scale>
          <a:sx n="70" d="100"/>
          <a:sy n="70" d="100"/>
        </p:scale>
        <p:origin x="-116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45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015497-883C-420A-B853-43832D36E33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动态网页技术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015497-883C-420A-B853-43832D36E33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F2AC27-176A-4F1A-AC4F-8FDE8E215E07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F2AC27-176A-4F1A-AC4F-8FDE8E215E07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jsp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中尽量使用输出表达式来代替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out.println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语句。例：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scriptlet_demo03.jsp</a:t>
            </a:r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F2AC27-176A-4F1A-AC4F-8FDE8E215E07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F2AC27-176A-4F1A-AC4F-8FDE8E215E07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写在多个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scriptlet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中时，一定要写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{}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表格输出：例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chf99.jsp, chf99table.jsp</a:t>
            </a:r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555E4-AFEC-43D1-88DF-CB59B53E8A77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表单元素：</a:t>
            </a:r>
            <a:r>
              <a:rPr lang="en-US" altLang="zh-CN" smtClean="0">
                <a:ea typeface="宋体" panose="02010600030101010101" pitchFamily="2" charset="-122"/>
              </a:rPr>
              <a:t>&lt;form&gt;</a:t>
            </a:r>
            <a:r>
              <a:rPr lang="zh-CN" altLang="en-US" smtClean="0">
                <a:ea typeface="宋体" panose="02010600030101010101" pitchFamily="2" charset="-122"/>
              </a:rPr>
              <a:t>；输入元素：</a:t>
            </a:r>
            <a:r>
              <a:rPr lang="en-US" altLang="zh-CN" smtClean="0">
                <a:ea typeface="宋体" panose="02010600030101010101" pitchFamily="2" charset="-122"/>
              </a:rPr>
              <a:t>&lt;input&gt;</a:t>
            </a:r>
            <a:r>
              <a:rPr lang="zh-CN" altLang="en-US" smtClean="0">
                <a:ea typeface="宋体" panose="02010600030101010101" pitchFamily="2" charset="-122"/>
              </a:rPr>
              <a:t>；选择元素</a:t>
            </a:r>
            <a:r>
              <a:rPr lang="en-US" altLang="zh-CN" smtClean="0">
                <a:ea typeface="宋体" panose="02010600030101010101" pitchFamily="2" charset="-122"/>
              </a:rPr>
              <a:t>&lt;select&gt;&lt;option&gt;</a:t>
            </a:r>
            <a:r>
              <a:rPr lang="zh-CN" altLang="en-US" smtClean="0">
                <a:ea typeface="宋体" panose="02010600030101010101" pitchFamily="2" charset="-122"/>
              </a:rPr>
              <a:t>。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A8BF1D-74F6-48CE-82BE-CE9F5BA8390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注意：所有的表单元素必须放在</a:t>
            </a:r>
            <a:r>
              <a:rPr lang="en-US" altLang="zh-CN" dirty="0" smtClean="0">
                <a:ea typeface="宋体" panose="02010600030101010101" pitchFamily="2" charset="-122"/>
              </a:rPr>
              <a:t>&lt;form&gt;</a:t>
            </a:r>
            <a:r>
              <a:rPr lang="zh-CN" altLang="en-US" dirty="0" smtClean="0">
                <a:ea typeface="宋体" panose="02010600030101010101" pitchFamily="2" charset="-122"/>
              </a:rPr>
              <a:t>之中，而且所有表单元素的</a:t>
            </a:r>
            <a:r>
              <a:rPr lang="en-US" altLang="zh-CN" dirty="0" smtClean="0">
                <a:ea typeface="宋体" panose="02010600030101010101" pitchFamily="2" charset="-122"/>
              </a:rPr>
              <a:t>name</a:t>
            </a:r>
            <a:r>
              <a:rPr lang="zh-CN" altLang="en-US" dirty="0" smtClean="0">
                <a:ea typeface="宋体" panose="02010600030101010101" pitchFamily="2" charset="-122"/>
              </a:rPr>
              <a:t>属性非常的重要，以后在讲解</a:t>
            </a:r>
            <a:r>
              <a:rPr lang="en-US" altLang="zh-CN" dirty="0" smtClean="0">
                <a:ea typeface="宋体" panose="02010600030101010101" pitchFamily="2" charset="-122"/>
              </a:rPr>
              <a:t>JSP</a:t>
            </a:r>
            <a:r>
              <a:rPr lang="zh-CN" altLang="en-US" dirty="0" smtClean="0">
                <a:ea typeface="宋体" panose="02010600030101010101" pitchFamily="2" charset="-122"/>
              </a:rPr>
              <a:t>的时候将使用到。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action</a:t>
            </a:r>
            <a:r>
              <a:rPr lang="zh-CN" altLang="en-US" dirty="0" smtClean="0">
                <a:ea typeface="宋体" panose="02010600030101010101" pitchFamily="2" charset="-122"/>
              </a:rPr>
              <a:t>属性：设置处理表单数据程序</a:t>
            </a:r>
            <a:r>
              <a:rPr lang="en-US" altLang="zh-CN" dirty="0" smtClean="0">
                <a:ea typeface="宋体" panose="02010600030101010101" pitchFamily="2" charset="-122"/>
              </a:rPr>
              <a:t>URL</a:t>
            </a:r>
            <a:r>
              <a:rPr lang="zh-CN" altLang="en-US" dirty="0" smtClean="0">
                <a:ea typeface="宋体" panose="02010600030101010101" pitchFamily="2" charset="-122"/>
              </a:rPr>
              <a:t>地址。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*method</a:t>
            </a:r>
            <a:r>
              <a:rPr lang="zh-CN" altLang="en-US" dirty="0" smtClean="0">
                <a:ea typeface="宋体" panose="02010600030101010101" pitchFamily="2" charset="-122"/>
              </a:rPr>
              <a:t>属性：指定数据传送到服务器的方式，有</a:t>
            </a:r>
            <a:r>
              <a:rPr lang="en-US" altLang="zh-CN" dirty="0" smtClean="0">
                <a:ea typeface="宋体" panose="02010600030101010101" pitchFamily="2" charset="-122"/>
              </a:rPr>
              <a:t>GET, POST</a:t>
            </a:r>
            <a:r>
              <a:rPr lang="zh-CN" altLang="en-US" dirty="0" smtClean="0">
                <a:ea typeface="宋体" panose="02010600030101010101" pitchFamily="2" charset="-122"/>
              </a:rPr>
              <a:t>两种，</a:t>
            </a:r>
            <a:r>
              <a:rPr lang="en-US" altLang="zh-CN" dirty="0" smtClean="0">
                <a:ea typeface="宋体" panose="02010600030101010101" pitchFamily="2" charset="-122"/>
              </a:rPr>
              <a:t>get</a:t>
            </a:r>
            <a:r>
              <a:rPr lang="zh-CN" altLang="en-US" dirty="0" smtClean="0">
                <a:ea typeface="宋体" panose="02010600030101010101" pitchFamily="2" charset="-122"/>
              </a:rPr>
              <a:t>方式数据追加到地址后面传送；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**type</a:t>
            </a:r>
            <a:r>
              <a:rPr lang="zh-CN" altLang="en-US" dirty="0" smtClean="0">
                <a:ea typeface="宋体" panose="02010600030101010101" pitchFamily="2" charset="-122"/>
              </a:rPr>
              <a:t>属性，指定输入数据的类型，包括</a:t>
            </a:r>
            <a:r>
              <a:rPr lang="en-US" altLang="zh-CN" dirty="0" smtClean="0">
                <a:ea typeface="宋体" panose="02010600030101010101" pitchFamily="2" charset="-122"/>
              </a:rPr>
              <a:t>text</a:t>
            </a:r>
            <a:r>
              <a:rPr lang="zh-CN" altLang="en-US" dirty="0" smtClean="0">
                <a:ea typeface="宋体" panose="02010600030101010101" pitchFamily="2" charset="-122"/>
              </a:rPr>
              <a:t>（单行文本）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ea typeface="宋体" panose="02010600030101010101" pitchFamily="2" charset="-122"/>
              </a:rPr>
              <a:t>textarea</a:t>
            </a:r>
            <a:r>
              <a:rPr lang="zh-CN" altLang="en-US" dirty="0" smtClean="0">
                <a:ea typeface="宋体" panose="02010600030101010101" pitchFamily="2" charset="-122"/>
              </a:rPr>
              <a:t>（多行文本），</a:t>
            </a:r>
            <a:r>
              <a:rPr lang="en-US" altLang="zh-CN" dirty="0" smtClean="0">
                <a:ea typeface="宋体" panose="02010600030101010101" pitchFamily="2" charset="-122"/>
              </a:rPr>
              <a:t>password</a:t>
            </a:r>
            <a:r>
              <a:rPr lang="zh-CN" altLang="en-US" dirty="0" smtClean="0">
                <a:ea typeface="宋体" panose="02010600030101010101" pitchFamily="2" charset="-122"/>
              </a:rPr>
              <a:t>（输入数据位密码）</a:t>
            </a:r>
            <a:r>
              <a:rPr lang="en-US" altLang="zh-CN" dirty="0" smtClean="0">
                <a:ea typeface="宋体" panose="02010600030101010101" pitchFamily="2" charset="-122"/>
              </a:rPr>
              <a:t>, checkbox</a:t>
            </a:r>
            <a:r>
              <a:rPr lang="zh-CN" altLang="en-US" dirty="0" smtClean="0">
                <a:ea typeface="宋体" panose="02010600030101010101" pitchFamily="2" charset="-122"/>
              </a:rPr>
              <a:t>（复选框）</a:t>
            </a:r>
            <a:r>
              <a:rPr lang="en-US" altLang="zh-CN" dirty="0" smtClean="0">
                <a:ea typeface="宋体" panose="02010600030101010101" pitchFamily="2" charset="-122"/>
              </a:rPr>
              <a:t>, radio</a:t>
            </a:r>
            <a:r>
              <a:rPr lang="zh-CN" altLang="en-US" dirty="0" smtClean="0">
                <a:ea typeface="宋体" panose="02010600030101010101" pitchFamily="2" charset="-122"/>
              </a:rPr>
              <a:t>（单选框），</a:t>
            </a:r>
            <a:r>
              <a:rPr lang="en-US" altLang="zh-CN" dirty="0" smtClean="0">
                <a:ea typeface="宋体" panose="02010600030101010101" pitchFamily="2" charset="-122"/>
              </a:rPr>
              <a:t>select</a:t>
            </a:r>
            <a:r>
              <a:rPr lang="zh-CN" altLang="en-US" dirty="0" smtClean="0">
                <a:ea typeface="宋体" panose="02010600030101010101" pitchFamily="2" charset="-122"/>
              </a:rPr>
              <a:t>（下拉列表框）</a:t>
            </a:r>
            <a:r>
              <a:rPr lang="en-US" altLang="zh-CN" dirty="0" smtClean="0">
                <a:ea typeface="宋体" panose="02010600030101010101" pitchFamily="2" charset="-122"/>
              </a:rPr>
              <a:t>, image</a:t>
            </a:r>
            <a:r>
              <a:rPr lang="zh-CN" altLang="en-US" dirty="0" smtClean="0">
                <a:ea typeface="宋体" panose="02010600030101010101" pitchFamily="2" charset="-122"/>
              </a:rPr>
              <a:t>（插入图片）</a:t>
            </a:r>
            <a:r>
              <a:rPr lang="en-US" altLang="zh-CN" dirty="0" smtClean="0">
                <a:ea typeface="宋体" panose="02010600030101010101" pitchFamily="2" charset="-122"/>
              </a:rPr>
              <a:t>, hidden</a:t>
            </a:r>
            <a:r>
              <a:rPr lang="zh-CN" altLang="en-US" dirty="0" smtClean="0">
                <a:ea typeface="宋体" panose="02010600030101010101" pitchFamily="2" charset="-122"/>
              </a:rPr>
              <a:t>（隐藏域），</a:t>
            </a:r>
            <a:r>
              <a:rPr lang="en-US" altLang="zh-CN" dirty="0" smtClean="0">
                <a:ea typeface="宋体" panose="02010600030101010101" pitchFamily="2" charset="-122"/>
              </a:rPr>
              <a:t>file</a:t>
            </a:r>
            <a:r>
              <a:rPr lang="zh-CN" altLang="en-US" dirty="0" smtClean="0">
                <a:ea typeface="宋体" panose="02010600030101010101" pitchFamily="2" charset="-122"/>
              </a:rPr>
              <a:t>（插入一个文件）</a:t>
            </a:r>
            <a:r>
              <a:rPr lang="en-US" altLang="zh-CN" dirty="0" smtClean="0">
                <a:ea typeface="宋体" panose="02010600030101010101" pitchFamily="2" charset="-122"/>
              </a:rPr>
              <a:t>, submit, reset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***=</a:t>
            </a:r>
            <a:r>
              <a:rPr lang="zh-CN" altLang="en-US" dirty="0" smtClean="0">
                <a:ea typeface="宋体" panose="02010600030101010101" pitchFamily="2" charset="-122"/>
              </a:rPr>
              <a:t>名字，类似于变量名，很重要，用于标识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b="1" dirty="0" smtClean="0"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ea typeface="宋体" panose="02010600030101010101" pitchFamily="2" charset="-122"/>
              </a:rPr>
              <a:t>2.3   html_form.htm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&lt;</a:t>
            </a:r>
            <a:r>
              <a:rPr lang="en-US" altLang="zh-CN" dirty="0" err="1" smtClean="0">
                <a:ea typeface="宋体" panose="02010600030101010101" pitchFamily="2" charset="-122"/>
              </a:rPr>
              <a:t>br</a:t>
            </a:r>
            <a:r>
              <a:rPr lang="en-US" altLang="zh-CN" dirty="0" smtClean="0">
                <a:ea typeface="宋体" panose="02010600030101010101" pitchFamily="2" charset="-122"/>
              </a:rPr>
              <a:t>&gt;</a:t>
            </a:r>
            <a:r>
              <a:rPr lang="zh-CN" altLang="en-US" dirty="0" smtClean="0">
                <a:ea typeface="宋体" panose="02010600030101010101" pitchFamily="2" charset="-122"/>
              </a:rPr>
              <a:t>换行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学生练习：</a:t>
            </a:r>
            <a:r>
              <a:rPr lang="en-US" altLang="zh-CN" dirty="0" smtClean="0">
                <a:ea typeface="宋体" panose="02010600030101010101" pitchFamily="2" charset="-122"/>
              </a:rPr>
              <a:t>Lianxi.html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99AE6-552E-463D-BD46-E63D6F2D4291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ISO8859-1</a:t>
            </a:r>
            <a:r>
              <a:rPr lang="zh-CN" altLang="en-US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：西欧语言（不支持中文）</a:t>
            </a:r>
            <a:endParaRPr lang="en-US" altLang="zh-CN" b="1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dirty="0" err="1" smtClean="0"/>
              <a:t>contentType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pageEncoding</a:t>
            </a:r>
            <a:r>
              <a:rPr lang="zh-CN" altLang="en-US" b="1" dirty="0" smtClean="0"/>
              <a:t>设置编码的区别</a:t>
            </a:r>
            <a:endParaRPr lang="en-US" altLang="zh-CN" sz="2800" b="1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/>
              <a:t>前者指发送给客户端的内容编码；后者指</a:t>
            </a:r>
            <a:r>
              <a:rPr lang="en-US" altLang="zh-CN" b="1" dirty="0" smtClean="0"/>
              <a:t>JSP</a:t>
            </a:r>
            <a:r>
              <a:rPr lang="zh-CN" altLang="en-US" b="1" dirty="0" smtClean="0"/>
              <a:t>文件本身的编码。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 smtClean="0"/>
              <a:t>在</a:t>
            </a:r>
            <a:r>
              <a:rPr lang="en-US" altLang="zh-CN" sz="2600" b="1" dirty="0" smtClean="0"/>
              <a:t>JSP</a:t>
            </a:r>
            <a:r>
              <a:rPr lang="zh-CN" altLang="en-US" sz="2600" b="1" dirty="0" smtClean="0"/>
              <a:t>中文件内容会经过几次编码：</a:t>
            </a:r>
            <a:endParaRPr lang="en-US" altLang="zh-CN" sz="2600" b="1" dirty="0" smtClean="0"/>
          </a:p>
          <a:p>
            <a:pPr marL="971550" lvl="1" indent="-514350">
              <a:buFont typeface="+mj-ea"/>
              <a:buAutoNum type="circleNumDbPlain"/>
              <a:defRPr/>
            </a:pPr>
            <a:r>
              <a:rPr lang="zh-CN" altLang="en-US" sz="2600" b="1" dirty="0" smtClean="0"/>
              <a:t>使用</a:t>
            </a:r>
            <a:r>
              <a:rPr lang="en-US" altLang="zh-CN" sz="2400" b="1" dirty="0" err="1" smtClean="0"/>
              <a:t>pageEncoding</a:t>
            </a:r>
            <a:r>
              <a:rPr lang="zh-CN" altLang="en-US" sz="2400" b="1" dirty="0" smtClean="0"/>
              <a:t>编码；</a:t>
            </a:r>
            <a:endParaRPr lang="en-US" altLang="zh-CN" sz="2400" b="1" dirty="0" smtClean="0"/>
          </a:p>
          <a:p>
            <a:pPr marL="971550" lvl="1" indent="-514350">
              <a:buFont typeface="+mj-ea"/>
              <a:buAutoNum type="circleNumDbPlain"/>
              <a:defRPr/>
            </a:pPr>
            <a:r>
              <a:rPr lang="zh-CN" altLang="en-US" sz="2400" b="1" dirty="0" smtClean="0"/>
              <a:t>使用</a:t>
            </a:r>
            <a:r>
              <a:rPr lang="en-US" altLang="zh-CN" sz="2400" b="1" dirty="0" err="1" smtClean="0"/>
              <a:t>contentType</a:t>
            </a:r>
            <a:r>
              <a:rPr lang="zh-CN" altLang="en-US" sz="2400" b="1" dirty="0" smtClean="0"/>
              <a:t>编码（</a:t>
            </a:r>
            <a:r>
              <a:rPr lang="en-US" altLang="zh-CN" sz="2400" b="1" dirty="0" smtClean="0"/>
              <a:t>Tomcat</a:t>
            </a:r>
            <a:r>
              <a:rPr lang="zh-CN" altLang="en-US" sz="2400" b="1" dirty="0" smtClean="0"/>
              <a:t>生成的网页时）</a:t>
            </a:r>
            <a:endParaRPr lang="en-US" altLang="zh-CN" sz="26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015497-883C-420A-B853-43832D36E33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14394-1014-4CA4-979F-8C0065959B08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14394-1014-4CA4-979F-8C0065959B08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动态网页技术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015497-883C-420A-B853-43832D36E33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14394-1014-4CA4-979F-8C0065959B08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9B371-B0A1-4335-BC67-538FCE088D90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9640FD-7ECE-485A-8ABE-F43BF3DFA704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例：</a:t>
            </a:r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B746E-0713-4AC7-8B30-10D102F3E781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例：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include_demo01.jsp</a:t>
            </a:r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A3F102-8726-4641-B8BF-DCEC6F995D3A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3B17-71AF-4AEC-9F37-8B8A58C58B86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例：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include_demo02.jsp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200" b="1" dirty="0" smtClean="0"/>
              <a:t>Flush</a:t>
            </a:r>
            <a:r>
              <a:rPr lang="zh-CN" altLang="en-US" sz="1200" b="1" dirty="0" smtClean="0"/>
              <a:t>属性值必须为</a:t>
            </a:r>
            <a:r>
              <a:rPr lang="en-US" altLang="zh-CN" sz="1200" b="1" dirty="0" smtClean="0"/>
              <a:t>true</a:t>
            </a:r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83B17-71AF-4AEC-9F37-8B8A58C58B86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例：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include_demo03.jsp</a:t>
            </a:r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EE1E9-C9B9-4660-BF80-22D1ED5C3CFF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例：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include_demo04.jsp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include_demo05.jsp</a:t>
            </a:r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5965B-FB20-4AD0-84A7-494B6502ACC7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例：</a:t>
            </a:r>
            <a:r>
              <a:rPr lang="en-US" altLang="zh-CN" dirty="0" smtClean="0"/>
              <a:t>forward_demo01.jsp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forward_demo02.jsp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015497-883C-420A-B853-43832D36E33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动态网页技术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015497-883C-420A-B853-43832D36E33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Page</a:t>
            </a:r>
            <a:r>
              <a:rPr kumimoji="1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指令行，标明是</a:t>
            </a:r>
            <a:r>
              <a:rPr kumimoji="1"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jsp</a:t>
            </a:r>
            <a:r>
              <a:rPr kumimoji="1"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文件，支持中文。</a:t>
            </a:r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F2DA6-9D4B-4E76-A077-E158C3AD3904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Jsp</a:t>
            </a: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文件的后缀为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jsp</a:t>
            </a: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，命名通常采用小写。</a:t>
            </a:r>
            <a:endParaRPr lang="en-US" altLang="zh-CN" dirty="0" smtClean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out.println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语句作用为输出文本，（以前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中的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类似）</a:t>
            </a:r>
            <a:endParaRPr lang="en-US" altLang="zh-CN" dirty="0" smtClean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保存到虚拟路径中，然后在浏览器中输入地址访问。</a:t>
            </a:r>
            <a:endParaRPr lang="en-US" altLang="zh-CN" dirty="0" smtClean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**HTTP</a:t>
            </a: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状态码，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500</a:t>
            </a: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错误</a:t>
            </a:r>
            <a:endParaRPr lang="en-US" altLang="zh-CN" dirty="0" smtClean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Jsp</a:t>
            </a: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中的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dirty="0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代码有错误即出现此错误提示。</a:t>
            </a:r>
            <a:endParaRPr lang="en-US" altLang="zh-CN" dirty="0" smtClean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7B44A-400A-4AAE-B105-2FF2470AA5BC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Jsp</a:t>
            </a:r>
            <a:r>
              <a:rPr lang="zh-CN" altLang="en-US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第一次执行的速度慢，之后变得非常快，原因：</a:t>
            </a:r>
            <a:r>
              <a:rPr lang="en-US" altLang="zh-CN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jsp </a:t>
            </a:r>
            <a:r>
              <a:rPr lang="zh-CN" altLang="en-US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翻译为 </a:t>
            </a:r>
            <a:r>
              <a:rPr lang="en-US" altLang="zh-CN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.java , </a:t>
            </a:r>
            <a:r>
              <a:rPr lang="zh-CN" altLang="en-US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编译为 </a:t>
            </a:r>
            <a:r>
              <a:rPr lang="en-US" altLang="zh-CN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.class</a:t>
            </a:r>
            <a:r>
              <a:rPr lang="zh-CN" altLang="en-US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，再解释执行。</a:t>
            </a:r>
            <a:endParaRPr lang="en-US" altLang="zh-CN" smtClean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讲图</a:t>
            </a:r>
            <a:endParaRPr lang="en-US" altLang="zh-CN" smtClean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查看</a:t>
            </a:r>
            <a:r>
              <a:rPr lang="en-US" altLang="zh-CN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work</a:t>
            </a:r>
            <a:r>
              <a:rPr lang="zh-CN" altLang="en-US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文件夹中的那些</a:t>
            </a:r>
            <a:r>
              <a:rPr lang="en-US" altLang="zh-CN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jsp</a:t>
            </a:r>
            <a:r>
              <a:rPr lang="zh-CN" altLang="en-US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转换后的</a:t>
            </a:r>
            <a:r>
              <a:rPr lang="en-US" altLang="zh-CN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.java</a:t>
            </a:r>
            <a:r>
              <a:rPr lang="zh-CN" altLang="en-US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文件。</a:t>
            </a:r>
            <a:endParaRPr lang="en-US" altLang="zh-CN" smtClean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mtClean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**</a:t>
            </a:r>
            <a:r>
              <a:rPr lang="zh-CN" altLang="en-US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讲交互性例子，引：交互性的一个表现：是在服务器端可以接收前一个页面输入的内容，并进行显示。</a:t>
            </a:r>
            <a:endParaRPr lang="en-US" altLang="zh-CN" smtClean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4.5</a:t>
            </a:r>
            <a:r>
              <a:rPr lang="zh-CN" altLang="en-US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input.htm, input.jsp</a:t>
            </a:r>
            <a:endParaRPr lang="en-US" altLang="zh-CN" smtClean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30377E-7F2C-456C-8C08-F2BCFBA8FA6A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演示，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comment.jsp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“http://localhost:8888/ch3/1/comment.jsp”</a:t>
            </a:r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AF6B4-E397-42B0-AA26-29B2BBA835AA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例：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scriptlet_demo01.jsp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scriptlet_demo02.jsp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全局变量与局部变量的不同，网页计数，（修改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scriptlet_demo01.jsp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）全局变量的使用与定义位置无关，全局</a:t>
            </a:r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060D2-6668-4015-B394-8D9B8345338B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F2AC27-176A-4F1A-AC4F-8FDE8E215E07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536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36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F8E12-6B72-4FCF-8EB5-2F7095767B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A913-ED27-4D16-B9FD-560D5EA8149C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295DE-D33C-43EC-A850-051DAA9D7ABD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68A1-1FEF-49BF-A851-7F7D7D8744DC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4D97B-AE52-403E-914F-106E750C78EF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4096F-AEAA-47E8-9D3D-5A22FE0DD729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5972B-B91D-4C60-A751-67A62C923879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A2236-FB8C-46F2-BC36-73C62D2F6819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38A1A-7CEE-4A62-AA63-FC34122AFB52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C7B23-0520-48B8-A0C8-62CDC4721966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665E4-182C-413C-A11B-EBFA9649A7C0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A36E4-30F9-44CD-93C7-9027CE20571D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9078D-03D9-4B48-9BC6-A65FAF990B4E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8194C32-858A-4E6D-97D9-22D641039565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525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5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525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本章主要内容</a:t>
            </a:r>
            <a:endParaRPr lang="zh-CN" altLang="en-US" b="1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7570788" cy="3886200"/>
          </a:xfrm>
        </p:spPr>
        <p:txBody>
          <a:bodyPr/>
          <a:lstStyle/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概述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b="1" dirty="0" smtClean="0">
                <a:solidFill>
                  <a:schemeClr val="tx2"/>
                </a:solidFill>
              </a:rPr>
              <a:t>编写第一个</a:t>
            </a: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文件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注释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中的三种</a:t>
            </a:r>
            <a:r>
              <a:rPr lang="en-US" altLang="zh-CN" b="1" dirty="0" err="1" smtClean="0">
                <a:solidFill>
                  <a:schemeClr val="tx2"/>
                </a:solidFill>
              </a:rPr>
              <a:t>Scriptlet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的</a:t>
            </a:r>
            <a:r>
              <a:rPr lang="en-US" altLang="zh-CN" b="1" dirty="0" smtClean="0">
                <a:solidFill>
                  <a:schemeClr val="tx2"/>
                </a:solidFill>
              </a:rPr>
              <a:t>page</a:t>
            </a:r>
            <a:r>
              <a:rPr lang="zh-CN" altLang="en-US" b="1" dirty="0" smtClean="0">
                <a:solidFill>
                  <a:schemeClr val="tx2"/>
                </a:solidFill>
              </a:rPr>
              <a:t>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的包含指令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的跳转指令</a:t>
            </a: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D4096F-AEAA-47E8-9D3D-5A22FE0DD72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E84B28-2200-424A-8663-40AE7D44701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3613"/>
            <a:ext cx="8229600" cy="7366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JSP</a:t>
            </a:r>
            <a:r>
              <a:rPr lang="zh-CN" altLang="en-US" b="1" dirty="0" smtClean="0"/>
              <a:t>注释</a:t>
            </a:r>
            <a:endParaRPr lang="zh-CN" altLang="en-US" b="1" dirty="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65563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在</a:t>
            </a:r>
            <a:r>
              <a:rPr lang="en-US" altLang="zh-CN" b="1" smtClean="0"/>
              <a:t>JSP</a:t>
            </a:r>
            <a:r>
              <a:rPr lang="zh-CN" altLang="en-US" b="1" smtClean="0"/>
              <a:t>中支持两种注释的语法操作。</a:t>
            </a:r>
            <a:endParaRPr lang="zh-CN" altLang="en-US" b="1" smtClean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143000" y="2743200"/>
            <a:ext cx="7620000" cy="892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600" b="1" dirty="0">
                <a:latin typeface="宋体" panose="02010600030101010101" pitchFamily="2" charset="-122"/>
              </a:rPr>
              <a:t>显式注释：客户端能够看见，语法为：</a:t>
            </a:r>
            <a:endParaRPr kumimoji="1" lang="en-US" altLang="zh-CN" sz="2600" b="1" dirty="0">
              <a:latin typeface="宋体" panose="02010600030101010101" pitchFamily="2" charset="-122"/>
            </a:endParaRPr>
          </a:p>
          <a:p>
            <a:r>
              <a:rPr kumimoji="1" lang="zh-CN" altLang="en-US" sz="26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600" b="1" dirty="0" smtClean="0">
                <a:latin typeface="Tahoma" panose="020B0604030504040204" pitchFamily="34" charset="0"/>
              </a:rPr>
              <a:t>&lt;! --</a:t>
            </a:r>
            <a:r>
              <a:rPr kumimoji="1" lang="zh-CN" altLang="en-US" sz="2600" b="1" dirty="0" smtClean="0">
                <a:latin typeface="Tahoma" panose="020B0604030504040204" pitchFamily="34" charset="0"/>
              </a:rPr>
              <a:t>注释</a:t>
            </a:r>
            <a:r>
              <a:rPr kumimoji="1" lang="zh-CN" altLang="en-US" sz="2600" b="1" dirty="0">
                <a:latin typeface="Tahoma" panose="020B0604030504040204" pitchFamily="34" charset="0"/>
              </a:rPr>
              <a:t>内容</a:t>
            </a:r>
            <a:r>
              <a:rPr kumimoji="1" lang="en-US" altLang="zh-CN" sz="2600" b="1" dirty="0">
                <a:latin typeface="Tahoma" panose="020B0604030504040204" pitchFamily="34" charset="0"/>
              </a:rPr>
              <a:t>--&gt;</a:t>
            </a:r>
            <a:endParaRPr kumimoji="1" lang="en-US" altLang="zh-CN" sz="2600" b="1" dirty="0">
              <a:latin typeface="Times New Roman" panose="02020603050405020304" pitchFamily="18" charset="0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143000" y="3803650"/>
            <a:ext cx="6346825" cy="1692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600" b="1" dirty="0">
                <a:latin typeface="宋体" panose="02010600030101010101" pitchFamily="2" charset="-122"/>
                <a:cs typeface="Times New Roman" panose="02020603050405020304" pitchFamily="18" charset="0"/>
              </a:rPr>
              <a:t>隐式注释：客户端无法看见，语法为：</a:t>
            </a:r>
            <a:endParaRPr kumimoji="1" lang="en-US" altLang="zh-CN" sz="26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6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格式一：</a:t>
            </a:r>
            <a:r>
              <a:rPr kumimoji="1" lang="en-US" altLang="zh-CN" sz="2600" b="1" dirty="0">
                <a:latin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6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注释内容     单行注释</a:t>
            </a:r>
            <a:endParaRPr kumimoji="1" lang="en-US" altLang="zh-CN" sz="26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6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格式二：</a:t>
            </a:r>
            <a:r>
              <a:rPr kumimoji="1" lang="en-US" altLang="zh-CN" sz="2600" b="1" dirty="0">
                <a:latin typeface="宋体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kumimoji="1" lang="zh-CN" altLang="en-US" sz="26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注释内容</a:t>
            </a:r>
            <a:r>
              <a:rPr kumimoji="1" lang="en-US" altLang="zh-CN" sz="2600" b="1" dirty="0">
                <a:latin typeface="宋体" panose="02010600030101010101" pitchFamily="2" charset="-122"/>
                <a:cs typeface="Times New Roman" panose="02020603050405020304" pitchFamily="18" charset="0"/>
              </a:rPr>
              <a:t>*/</a:t>
            </a:r>
            <a:r>
              <a:rPr kumimoji="1" lang="zh-CN" altLang="en-US" sz="26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 多行注释</a:t>
            </a:r>
            <a:endParaRPr kumimoji="1" lang="en-US" altLang="zh-CN" sz="26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sz="26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格式三：</a:t>
            </a:r>
            <a:r>
              <a:rPr kumimoji="1" lang="en-US" altLang="zh-CN" sz="2600" b="1" dirty="0">
                <a:latin typeface="Tahoma" panose="020B0604030504040204" pitchFamily="34" charset="0"/>
              </a:rPr>
              <a:t> &lt;%--</a:t>
            </a:r>
            <a:r>
              <a:rPr kumimoji="1" lang="zh-CN" altLang="en-US" sz="2600" b="1" dirty="0">
                <a:latin typeface="Tahoma" panose="020B0604030504040204" pitchFamily="34" charset="0"/>
              </a:rPr>
              <a:t>注释内容</a:t>
            </a:r>
            <a:r>
              <a:rPr kumimoji="1" lang="en-US" altLang="zh-CN" sz="2600" b="1" dirty="0">
                <a:latin typeface="Tahoma" panose="020B0604030504040204" pitchFamily="34" charset="0"/>
              </a:rPr>
              <a:t>--%&gt;  JSP</a:t>
            </a:r>
            <a:r>
              <a:rPr kumimoji="1" lang="zh-CN" altLang="en-US" sz="2600" b="1" dirty="0">
                <a:latin typeface="Tahoma" panose="020B0604030504040204" pitchFamily="34" charset="0"/>
              </a:rPr>
              <a:t>注释</a:t>
            </a:r>
            <a:endParaRPr kumimoji="1" lang="en-US" altLang="zh-CN" sz="26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5608" name="Picture 7" descr="BD14565_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974975"/>
            <a:ext cx="238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8" descr="BD14565_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983038"/>
            <a:ext cx="238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4B9FE1-64E9-4FD7-8B2D-6C26F32F5B91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3613"/>
            <a:ext cx="8229600" cy="736600"/>
          </a:xfrm>
        </p:spPr>
        <p:txBody>
          <a:bodyPr/>
          <a:lstStyle/>
          <a:p>
            <a:pPr marL="812800" indent="-812800" eaLnBrk="1" hangingPunct="1">
              <a:lnSpc>
                <a:spcPct val="120000"/>
              </a:lnSpc>
              <a:spcBef>
                <a:spcPts val="165"/>
              </a:spcBef>
            </a:pPr>
            <a:r>
              <a:rPr lang="en-US" altLang="zh-CN" b="1" dirty="0" smtClean="0">
                <a:solidFill>
                  <a:schemeClr val="tx2"/>
                </a:solidFill>
              </a:rPr>
              <a:t>4</a:t>
            </a:r>
            <a:r>
              <a:rPr lang="zh-CN" altLang="en-US" b="1" dirty="0" smtClean="0">
                <a:solidFill>
                  <a:schemeClr val="tx2"/>
                </a:solidFill>
              </a:rPr>
              <a:t>、</a:t>
            </a: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中的三种</a:t>
            </a:r>
            <a:r>
              <a:rPr lang="en-US" altLang="zh-CN" b="1" dirty="0" err="1" smtClean="0">
                <a:solidFill>
                  <a:schemeClr val="tx2"/>
                </a:solidFill>
              </a:rPr>
              <a:t>Scriptlet</a:t>
            </a: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229600" cy="1656903"/>
          </a:xfrm>
        </p:spPr>
        <p:txBody>
          <a:bodyPr/>
          <a:lstStyle/>
          <a:p>
            <a:pPr eaLnBrk="1" hangingPunct="1"/>
            <a:r>
              <a:rPr lang="zh-CN" altLang="en-US" sz="2600" b="1" dirty="0" smtClean="0"/>
              <a:t>在</a:t>
            </a:r>
            <a:r>
              <a:rPr lang="en-US" altLang="zh-CN" sz="2600" b="1" dirty="0" smtClean="0"/>
              <a:t>JSP</a:t>
            </a:r>
            <a:r>
              <a:rPr lang="zh-CN" altLang="en-US" sz="2600" b="1" dirty="0" smtClean="0"/>
              <a:t>中最主要的部分就是</a:t>
            </a:r>
            <a:r>
              <a:rPr lang="en-US" altLang="zh-CN" sz="2600" b="1" dirty="0" err="1" smtClean="0"/>
              <a:t>Scriptlet</a:t>
            </a:r>
            <a:r>
              <a:rPr lang="zh-CN" altLang="en-US" sz="2600" b="1" dirty="0" smtClean="0"/>
              <a:t>（脚本小程序），所有嵌入在</a:t>
            </a:r>
            <a:r>
              <a:rPr lang="en-US" altLang="zh-CN" sz="2600" b="1" dirty="0" smtClean="0"/>
              <a:t>HTML</a:t>
            </a:r>
            <a:r>
              <a:rPr lang="zh-CN" altLang="en-US" sz="2600" b="1" dirty="0" smtClean="0"/>
              <a:t>代码中的</a:t>
            </a:r>
            <a:r>
              <a:rPr lang="en-US" altLang="zh-CN" sz="2600" b="1" dirty="0" smtClean="0"/>
              <a:t>Java</a:t>
            </a:r>
            <a:r>
              <a:rPr lang="zh-CN" altLang="en-US" sz="2600" b="1" dirty="0" smtClean="0"/>
              <a:t>程序都必须使用</a:t>
            </a:r>
            <a:r>
              <a:rPr lang="en-US" altLang="zh-CN" sz="2600" b="1" dirty="0" err="1" smtClean="0"/>
              <a:t>Scriptlet</a:t>
            </a:r>
            <a:r>
              <a:rPr lang="zh-CN" altLang="en-US" sz="2600" b="1" dirty="0" smtClean="0"/>
              <a:t>标记出来，在</a:t>
            </a:r>
            <a:r>
              <a:rPr lang="en-US" altLang="zh-CN" sz="2600" b="1" dirty="0" smtClean="0"/>
              <a:t>JSP</a:t>
            </a:r>
            <a:r>
              <a:rPr lang="zh-CN" altLang="en-US" sz="2600" b="1" dirty="0" smtClean="0"/>
              <a:t>中一共有三种</a:t>
            </a:r>
            <a:r>
              <a:rPr lang="en-US" altLang="zh-CN" sz="2600" b="1" dirty="0" err="1" smtClean="0"/>
              <a:t>Scriptlet</a:t>
            </a:r>
            <a:r>
              <a:rPr lang="zh-CN" altLang="en-US" sz="2600" b="1" dirty="0" smtClean="0"/>
              <a:t>代码：</a:t>
            </a:r>
            <a:endParaRPr lang="zh-CN" altLang="en-US" sz="2600" b="1" dirty="0" smtClean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128713" y="5445125"/>
            <a:ext cx="7620000" cy="892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600" b="1" dirty="0" smtClean="0">
                <a:latin typeface="Tahoma" panose="020B0604030504040204" pitchFamily="34" charset="0"/>
              </a:rPr>
              <a:t>输出表达式</a:t>
            </a:r>
            <a:r>
              <a:rPr kumimoji="1" lang="zh-CN" altLang="en-US" sz="2600" b="1" dirty="0" smtClean="0">
                <a:latin typeface="宋体" panose="02010600030101010101" pitchFamily="2" charset="-122"/>
              </a:rPr>
              <a:t>：</a:t>
            </a:r>
            <a:r>
              <a:rPr kumimoji="1" lang="en-US" altLang="zh-CN" sz="2600" b="1" dirty="0" smtClean="0">
                <a:latin typeface="Tahoma" panose="020B0604030504040204" pitchFamily="34" charset="0"/>
              </a:rPr>
              <a:t>&lt;%=%&gt;</a:t>
            </a:r>
            <a:endParaRPr kumimoji="1" lang="en-US" altLang="zh-CN" sz="2600" b="1" dirty="0">
              <a:latin typeface="Tahoma" panose="020B0604030504040204" pitchFamily="34" charset="0"/>
            </a:endParaRPr>
          </a:p>
          <a:p>
            <a:r>
              <a:rPr kumimoji="1" lang="zh-CN" altLang="en-US" sz="2600" b="1" dirty="0">
                <a:latin typeface="Tahoma" panose="020B0604030504040204" pitchFamily="34" charset="0"/>
              </a:rPr>
              <a:t>用于输出一个变量或一个具体内容。</a:t>
            </a:r>
            <a:endParaRPr kumimoji="1" lang="en-US" altLang="zh-CN" sz="2600" b="1" dirty="0">
              <a:latin typeface="Times New Roman" panose="02020603050405020304" pitchFamily="18" charset="0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143000" y="3573463"/>
            <a:ext cx="5545138" cy="892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6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脚本：</a:t>
            </a:r>
            <a:r>
              <a:rPr kumimoji="1" lang="en-US" altLang="zh-CN" sz="2600" b="1" dirty="0" smtClean="0">
                <a:latin typeface="Tahoma" panose="020B0604030504040204" pitchFamily="34" charset="0"/>
              </a:rPr>
              <a:t> </a:t>
            </a:r>
            <a:r>
              <a:rPr kumimoji="1" lang="en-US" altLang="zh-CN" sz="2600" b="1" dirty="0">
                <a:latin typeface="Tahoma" panose="020B0604030504040204" pitchFamily="34" charset="0"/>
              </a:rPr>
              <a:t>&lt;%%&gt;</a:t>
            </a:r>
            <a:endParaRPr kumimoji="1" lang="en-US" altLang="zh-CN" sz="2600" b="1" dirty="0">
              <a:latin typeface="Tahoma" panose="020B0604030504040204" pitchFamily="34" charset="0"/>
            </a:endParaRPr>
          </a:p>
          <a:p>
            <a:r>
              <a:rPr kumimoji="1" lang="zh-CN" altLang="en-US" sz="2600" b="1" dirty="0">
                <a:latin typeface="Tahoma" panose="020B0604030504040204" pitchFamily="34" charset="0"/>
              </a:rPr>
              <a:t>在其中可以定义局部变量、编写语句</a:t>
            </a:r>
            <a:endParaRPr kumimoji="1" lang="en-US" altLang="zh-CN" sz="26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632" name="Picture 7" descr="BD14565_">
            <a:hlinkClick r:id="rId1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5567363"/>
            <a:ext cx="238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8" descr="BD14565_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3752850"/>
            <a:ext cx="238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128713" y="4508500"/>
            <a:ext cx="5880100" cy="893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6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kumimoji="1" lang="zh-CN" altLang="en-US" sz="26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声明：</a:t>
            </a:r>
            <a:r>
              <a:rPr kumimoji="1" lang="en-US" altLang="zh-CN" sz="2600" b="1" dirty="0" smtClean="0">
                <a:latin typeface="Tahoma" panose="020B0604030504040204" pitchFamily="34" charset="0"/>
              </a:rPr>
              <a:t> </a:t>
            </a:r>
            <a:r>
              <a:rPr kumimoji="1" lang="en-US" altLang="zh-CN" sz="2600" b="1" dirty="0">
                <a:latin typeface="Tahoma" panose="020B0604030504040204" pitchFamily="34" charset="0"/>
              </a:rPr>
              <a:t>&lt;%</a:t>
            </a:r>
            <a:r>
              <a:rPr kumimoji="1" lang="zh-CN" altLang="en-US" sz="2600" b="1" dirty="0">
                <a:latin typeface="Tahoma" panose="020B0604030504040204" pitchFamily="34" charset="0"/>
              </a:rPr>
              <a:t>！</a:t>
            </a:r>
            <a:r>
              <a:rPr kumimoji="1" lang="en-US" altLang="zh-CN" sz="2600" b="1" dirty="0">
                <a:latin typeface="Tahoma" panose="020B0604030504040204" pitchFamily="34" charset="0"/>
              </a:rPr>
              <a:t>%&gt;</a:t>
            </a:r>
            <a:endParaRPr kumimoji="1" lang="en-US" altLang="zh-CN" sz="2600" b="1" dirty="0">
              <a:latin typeface="Tahoma" panose="020B0604030504040204" pitchFamily="34" charset="0"/>
            </a:endParaRPr>
          </a:p>
          <a:p>
            <a:r>
              <a:rPr kumimoji="1" lang="zh-CN" altLang="en-US" sz="2600" b="1" dirty="0">
                <a:latin typeface="Tahoma" panose="020B0604030504040204" pitchFamily="34" charset="0"/>
              </a:rPr>
              <a:t>在其中可以定义全局变量、方法、类。</a:t>
            </a:r>
            <a:endParaRPr kumimoji="1" lang="en-US" altLang="zh-CN" sz="26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635" name="Picture 8" descr="BD14565_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687888"/>
            <a:ext cx="238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1" grpId="0" autoUpdateAnimBg="0"/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5BACF3-7C55-4BA7-B4A4-F660AA9081E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900113" y="1268413"/>
            <a:ext cx="6408737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脚本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755650" y="1989138"/>
            <a:ext cx="7921625" cy="342657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语法：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spcBef>
                <a:spcPts val="1025"/>
              </a:spcBef>
            </a:pPr>
            <a:r>
              <a:rPr lang="en-US" altLang="zh-CN" sz="2800" b="1" dirty="0">
                <a:latin typeface="+mn-ea"/>
                <a:ea typeface="+mn-ea"/>
              </a:rPr>
              <a:t>	</a:t>
            </a:r>
            <a:r>
              <a:rPr lang="en-US" altLang="zh-CN" sz="3200" b="1" dirty="0" smtClean="0">
                <a:solidFill>
                  <a:schemeClr val="bg2"/>
                </a:solidFill>
                <a:latin typeface="+mn-ea"/>
                <a:ea typeface="+mn-ea"/>
              </a:rPr>
              <a:t>&lt;% Java</a:t>
            </a:r>
            <a:r>
              <a:rPr lang="zh-CN" altLang="en-US" sz="3200" b="1" dirty="0" smtClean="0">
                <a:solidFill>
                  <a:schemeClr val="bg2"/>
                </a:solidFill>
                <a:latin typeface="+mn-ea"/>
                <a:ea typeface="+mn-ea"/>
              </a:rPr>
              <a:t>代码</a:t>
            </a:r>
            <a:r>
              <a:rPr lang="en-US" altLang="zh-CN" sz="3200" b="1" dirty="0" smtClean="0">
                <a:solidFill>
                  <a:schemeClr val="bg2"/>
                </a:solidFill>
                <a:latin typeface="+mn-ea"/>
                <a:ea typeface="+mn-ea"/>
              </a:rPr>
              <a:t> %&gt;</a:t>
            </a:r>
            <a:endParaRPr lang="en-US" altLang="zh-CN" sz="32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spcBef>
                <a:spcPts val="1025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可以编写</a:t>
            </a:r>
            <a:r>
              <a:rPr lang="en-US" altLang="zh-CN" sz="2800" b="1" dirty="0" smtClean="0">
                <a:latin typeface="+mn-ea"/>
                <a:ea typeface="+mn-ea"/>
              </a:rPr>
              <a:t>java</a:t>
            </a:r>
            <a:r>
              <a:rPr lang="zh-CN" altLang="en-US" sz="2800" b="1" dirty="0" smtClean="0">
                <a:latin typeface="+mn-ea"/>
                <a:ea typeface="+mn-ea"/>
              </a:rPr>
              <a:t>代码，包括定义局部变量、编写语句等。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    一个脚本段里面的代码并非一定是完整的。</a:t>
            </a:r>
            <a:endParaRPr lang="zh-CN" altLang="en-US" sz="2800" b="1" dirty="0">
              <a:latin typeface="+mn-ea"/>
              <a:ea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：脚本中每一行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代码必须以“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;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”结束。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5BACF3-7C55-4BA7-B4A4-F660AA9081E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900113" y="1268413"/>
            <a:ext cx="6408737" cy="5847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err="1" smtClean="0">
                <a:solidFill>
                  <a:schemeClr val="bg2"/>
                </a:solidFill>
                <a:latin typeface="+mn-ea"/>
              </a:rPr>
              <a:t>scriptlet</a:t>
            </a:r>
            <a:r>
              <a:rPr lang="zh-CN" altLang="en-US" sz="3200" b="1" dirty="0" smtClean="0">
                <a:solidFill>
                  <a:schemeClr val="bg2"/>
                </a:solidFill>
                <a:latin typeface="+mn-ea"/>
              </a:rPr>
              <a:t>标签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755650" y="1989138"/>
            <a:ext cx="7921625" cy="475514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语法：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spcBef>
                <a:spcPts val="1025"/>
              </a:spcBef>
            </a:pPr>
            <a:r>
              <a:rPr lang="en-US" altLang="zh-CN" sz="2800" b="1" dirty="0">
                <a:latin typeface="+mn-ea"/>
                <a:ea typeface="+mn-ea"/>
              </a:rPr>
              <a:t>	</a:t>
            </a:r>
            <a:r>
              <a:rPr lang="en-US" altLang="zh-CN" sz="3200" b="1" dirty="0" smtClean="0">
                <a:solidFill>
                  <a:schemeClr val="bg2"/>
                </a:solidFill>
                <a:latin typeface="+mn-ea"/>
                <a:ea typeface="+mn-ea"/>
              </a:rPr>
              <a:t>&lt;</a:t>
            </a:r>
            <a:r>
              <a:rPr lang="en-US" altLang="zh-CN" sz="3200" b="1" dirty="0" err="1" smtClean="0">
                <a:solidFill>
                  <a:schemeClr val="bg2"/>
                </a:solidFill>
                <a:latin typeface="+mn-ea"/>
                <a:ea typeface="+mn-ea"/>
              </a:rPr>
              <a:t>jsp:scriptlet</a:t>
            </a:r>
            <a:r>
              <a:rPr lang="en-US" altLang="zh-CN" sz="3200" b="1" dirty="0" smtClean="0">
                <a:solidFill>
                  <a:schemeClr val="bg2"/>
                </a:solidFill>
                <a:latin typeface="+mn-ea"/>
                <a:ea typeface="+mn-ea"/>
              </a:rPr>
              <a:t>&gt;</a:t>
            </a:r>
            <a:endParaRPr lang="en-US" altLang="zh-CN" sz="3200" b="1" dirty="0" smtClean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spcBef>
                <a:spcPts val="1025"/>
              </a:spcBef>
            </a:pPr>
            <a:r>
              <a:rPr lang="en-US" altLang="zh-CN" sz="3200" b="1" dirty="0" smtClean="0">
                <a:solidFill>
                  <a:schemeClr val="bg2"/>
                </a:solidFill>
                <a:latin typeface="+mn-ea"/>
              </a:rPr>
              <a:t>        Java</a:t>
            </a:r>
            <a:r>
              <a:rPr lang="zh-CN" altLang="en-US" sz="3200" b="1" dirty="0" smtClean="0">
                <a:solidFill>
                  <a:schemeClr val="bg2"/>
                </a:solidFill>
                <a:latin typeface="+mn-ea"/>
              </a:rPr>
              <a:t>代码</a:t>
            </a:r>
            <a:endParaRPr lang="en-US" altLang="zh-CN" sz="3200" b="1" dirty="0" smtClean="0">
              <a:solidFill>
                <a:schemeClr val="bg2"/>
              </a:solidFill>
              <a:latin typeface="+mn-ea"/>
            </a:endParaRPr>
          </a:p>
          <a:p>
            <a:pPr>
              <a:spcBef>
                <a:spcPts val="1025"/>
              </a:spcBef>
            </a:pPr>
            <a:r>
              <a:rPr lang="en-US" altLang="zh-CN" sz="3200" b="1" dirty="0" smtClean="0">
                <a:solidFill>
                  <a:schemeClr val="bg2"/>
                </a:solidFill>
                <a:latin typeface="+mn-ea"/>
              </a:rPr>
              <a:t>    &lt;/</a:t>
            </a:r>
            <a:r>
              <a:rPr lang="en-US" altLang="zh-CN" sz="3200" b="1" dirty="0" err="1" smtClean="0">
                <a:solidFill>
                  <a:schemeClr val="bg2"/>
                </a:solidFill>
                <a:latin typeface="+mn-ea"/>
              </a:rPr>
              <a:t>jsp:scriptlet</a:t>
            </a:r>
            <a:r>
              <a:rPr lang="en-US" altLang="zh-CN" sz="3200" b="1" dirty="0" smtClean="0">
                <a:solidFill>
                  <a:schemeClr val="bg2"/>
                </a:solidFill>
                <a:latin typeface="+mn-ea"/>
              </a:rPr>
              <a:t>&gt;</a:t>
            </a:r>
            <a:endParaRPr lang="en-US" altLang="zh-CN" sz="3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    </a:t>
            </a:r>
            <a:r>
              <a:rPr lang="zh-CN" altLang="en-US" sz="2800" b="1" dirty="0" smtClean="0">
                <a:latin typeface="+mn-ea"/>
                <a:ea typeface="+mn-ea"/>
              </a:rPr>
              <a:t>可以编写</a:t>
            </a:r>
            <a:r>
              <a:rPr lang="en-US" altLang="zh-CN" sz="2800" b="1" dirty="0" smtClean="0">
                <a:latin typeface="+mn-ea"/>
                <a:ea typeface="+mn-ea"/>
              </a:rPr>
              <a:t>java</a:t>
            </a:r>
            <a:r>
              <a:rPr lang="zh-CN" altLang="en-US" sz="2800" b="1" dirty="0" smtClean="0">
                <a:latin typeface="+mn-ea"/>
                <a:ea typeface="+mn-ea"/>
              </a:rPr>
              <a:t>代码，包括定义局部变量、编写语句等。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  <a:ea typeface="+mn-ea"/>
              </a:rPr>
              <a:t>    </a:t>
            </a:r>
            <a:r>
              <a:rPr lang="zh-CN" altLang="en-US" sz="2800" b="1" dirty="0" smtClean="0">
                <a:latin typeface="+mn-ea"/>
                <a:ea typeface="+mn-ea"/>
              </a:rPr>
              <a:t>等同于</a:t>
            </a:r>
            <a:r>
              <a:rPr lang="en-US" altLang="zh-CN" sz="2800" b="1" dirty="0" smtClean="0">
                <a:latin typeface="+mn-ea"/>
                <a:ea typeface="+mn-ea"/>
              </a:rPr>
              <a:t>&lt;% Java</a:t>
            </a:r>
            <a:r>
              <a:rPr lang="zh-CN" altLang="en-US" sz="2800" b="1" dirty="0" smtClean="0">
                <a:latin typeface="+mn-ea"/>
                <a:ea typeface="+mn-ea"/>
              </a:rPr>
              <a:t>代码 </a:t>
            </a:r>
            <a:r>
              <a:rPr lang="en-US" altLang="zh-CN" sz="2800" b="1" dirty="0" smtClean="0">
                <a:latin typeface="+mn-ea"/>
                <a:ea typeface="+mn-ea"/>
              </a:rPr>
              <a:t>%&gt;</a:t>
            </a:r>
            <a:r>
              <a:rPr lang="zh-CN" altLang="en-US" sz="2800" b="1" dirty="0" smtClean="0">
                <a:latin typeface="+mn-ea"/>
                <a:ea typeface="+mn-ea"/>
              </a:rPr>
              <a:t>。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    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5BACF3-7C55-4BA7-B4A4-F660AA9081E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900113" y="1268413"/>
            <a:ext cx="6408737" cy="58578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(2)JSP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声明 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755650" y="1989138"/>
            <a:ext cx="7921625" cy="351378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语法：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spcBef>
                <a:spcPts val="1025"/>
              </a:spcBef>
            </a:pPr>
            <a:r>
              <a:rPr lang="en-US" altLang="zh-CN" sz="2800" b="1" dirty="0">
                <a:latin typeface="+mn-ea"/>
                <a:ea typeface="+mn-ea"/>
              </a:rPr>
              <a:t>	</a:t>
            </a:r>
            <a:r>
              <a:rPr lang="en-US" altLang="zh-CN" sz="3200" b="1" dirty="0" smtClean="0">
                <a:solidFill>
                  <a:schemeClr val="bg2"/>
                </a:solidFill>
                <a:latin typeface="+mn-ea"/>
                <a:ea typeface="+mn-ea"/>
              </a:rPr>
              <a:t> &lt;%</a:t>
            </a:r>
            <a:r>
              <a:rPr lang="zh-CN" altLang="en-US" sz="3200" b="1" dirty="0" smtClean="0">
                <a:solidFill>
                  <a:schemeClr val="bg2"/>
                </a:solidFill>
                <a:latin typeface="+mn-ea"/>
                <a:ea typeface="+mn-ea"/>
              </a:rPr>
              <a:t>！</a:t>
            </a:r>
            <a:r>
              <a:rPr lang="en-US" altLang="zh-CN" sz="3200" b="1" dirty="0" smtClean="0">
                <a:solidFill>
                  <a:schemeClr val="bg2"/>
                </a:solidFill>
                <a:latin typeface="+mn-ea"/>
                <a:ea typeface="+mn-ea"/>
              </a:rPr>
              <a:t>Java</a:t>
            </a:r>
            <a:r>
              <a:rPr lang="zh-CN" altLang="en-US" sz="3200" b="1" dirty="0" smtClean="0">
                <a:solidFill>
                  <a:schemeClr val="bg2"/>
                </a:solidFill>
                <a:latin typeface="+mn-ea"/>
                <a:ea typeface="+mn-ea"/>
              </a:rPr>
              <a:t>代码 </a:t>
            </a:r>
            <a:r>
              <a:rPr lang="en-US" altLang="zh-CN" sz="3200" b="1" dirty="0" smtClean="0">
                <a:solidFill>
                  <a:schemeClr val="bg2"/>
                </a:solidFill>
                <a:latin typeface="+mn-ea"/>
                <a:ea typeface="+mn-ea"/>
              </a:rPr>
              <a:t>%&gt;</a:t>
            </a:r>
            <a:endParaRPr lang="en-US" altLang="zh-CN" sz="3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  <a:ea typeface="+mn-ea"/>
              </a:rPr>
              <a:t>    </a:t>
            </a:r>
            <a:r>
              <a:rPr lang="zh-CN" altLang="en-US" sz="2800" b="1" dirty="0" smtClean="0">
                <a:latin typeface="+mn-ea"/>
                <a:ea typeface="+mn-ea"/>
              </a:rPr>
              <a:t>用来定义全局变量、方法和类。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  <a:ea typeface="+mn-ea"/>
              </a:rPr>
              <a:t>    </a:t>
            </a:r>
            <a:r>
              <a:rPr lang="zh-CN" altLang="en-US" sz="2800" b="1" dirty="0" smtClean="0">
                <a:latin typeface="+mn-ea"/>
                <a:ea typeface="+mn-ea"/>
              </a:rPr>
              <a:t>注意理解</a:t>
            </a:r>
            <a:r>
              <a:rPr lang="en-US" altLang="zh-CN" sz="2800" b="1" dirty="0" smtClean="0">
                <a:latin typeface="+mn-ea"/>
                <a:ea typeface="+mn-ea"/>
              </a:rPr>
              <a:t>JSP</a:t>
            </a:r>
            <a:r>
              <a:rPr lang="zh-CN" altLang="en-US" sz="2800" b="1" dirty="0" smtClean="0">
                <a:latin typeface="+mn-ea"/>
                <a:ea typeface="+mn-ea"/>
              </a:rPr>
              <a:t>声明和普通脚本的区别。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：％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与！之间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不能有空格，且表达式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后面必须要有分号；尽量不在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+mn-ea"/>
              </a:rPr>
              <a:t>JSP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中定义全局方法和类。</a:t>
            </a:r>
            <a:endParaRPr lang="zh-CN" altLang="en-US" sz="28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5BACF3-7C55-4BA7-B4A4-F660AA9081E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900113" y="1268413"/>
            <a:ext cx="6408737" cy="58578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表达式 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755650" y="1989138"/>
            <a:ext cx="7921625" cy="43751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语法：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1025"/>
              </a:spcBef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32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&lt;%=</a:t>
            </a:r>
            <a:r>
              <a:rPr lang="zh-CN" altLang="en-US" sz="32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sz="32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%&gt;</a:t>
            </a:r>
            <a:endParaRPr lang="en-US" altLang="zh-CN" sz="3200" b="1" dirty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用于在页面上输出信息，输出的是表达式的计算结果，即将表达式求值后转换为字符串，再插入到输出中。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   表达式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中的变量必须是前面已声明过的变量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注意：％与＝之间不能有空格，且表达式后面不需要分号。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5BACF3-7C55-4BA7-B4A4-F660AA9081E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611560" y="764704"/>
            <a:ext cx="7921625" cy="558614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bg2"/>
                </a:solidFill>
                <a:latin typeface="+mn-ea"/>
              </a:rPr>
              <a:t>下面两段代码哪种写法更好？</a:t>
            </a:r>
            <a:endParaRPr lang="en-US" altLang="zh-CN" sz="2800" b="1" dirty="0" smtClean="0">
              <a:solidFill>
                <a:schemeClr val="bg2"/>
              </a:solidFill>
              <a:latin typeface="+mn-ea"/>
            </a:endParaRPr>
          </a:p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2"/>
                </a:solidFill>
                <a:latin typeface="+mn-ea"/>
                <a:ea typeface="+mn-ea"/>
              </a:rPr>
              <a:t>(1)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  <a:ea typeface="+mn-ea"/>
              </a:rPr>
              <a:t>&lt;% for(</a:t>
            </a:r>
            <a:r>
              <a:rPr lang="en-US" altLang="zh-CN" sz="2800" b="1" dirty="0" err="1" smtClean="0">
                <a:latin typeface="+mn-ea"/>
                <a:ea typeface="+mn-ea"/>
              </a:rPr>
              <a:t>int</a:t>
            </a:r>
            <a:r>
              <a:rPr lang="en-US" altLang="zh-CN" sz="2800" b="1" dirty="0" smtClean="0">
                <a:latin typeface="+mn-ea"/>
                <a:ea typeface="+mn-ea"/>
              </a:rPr>
              <a:t> </a:t>
            </a:r>
            <a:r>
              <a:rPr lang="en-US" altLang="zh-CN" sz="2800" b="1" dirty="0" err="1" smtClean="0">
                <a:latin typeface="+mn-ea"/>
                <a:ea typeface="+mn-ea"/>
              </a:rPr>
              <a:t>i</a:t>
            </a:r>
            <a:r>
              <a:rPr lang="en-US" altLang="zh-CN" sz="2800" b="1" dirty="0" smtClean="0">
                <a:latin typeface="+mn-ea"/>
                <a:ea typeface="+mn-ea"/>
              </a:rPr>
              <a:t>=1;i&lt;5;i++){  %&gt;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  <a:ea typeface="+mn-ea"/>
              </a:rPr>
              <a:t>     &lt;h2&gt;  &lt;%=</a:t>
            </a:r>
            <a:r>
              <a:rPr lang="en-US" altLang="zh-CN" sz="2800" b="1" dirty="0" err="1" smtClean="0">
                <a:latin typeface="+mn-ea"/>
                <a:ea typeface="+mn-ea"/>
              </a:rPr>
              <a:t>i</a:t>
            </a:r>
            <a:r>
              <a:rPr lang="en-US" altLang="zh-CN" sz="2800" b="1" dirty="0" smtClean="0">
                <a:latin typeface="+mn-ea"/>
                <a:ea typeface="+mn-ea"/>
              </a:rPr>
              <a:t>%&gt;</a:t>
            </a:r>
            <a:r>
              <a:rPr lang="zh-CN" altLang="en-US" sz="2800" b="1" dirty="0" smtClean="0">
                <a:latin typeface="+mn-ea"/>
                <a:ea typeface="+mn-ea"/>
              </a:rPr>
              <a:t>的平方是</a:t>
            </a:r>
            <a:r>
              <a:rPr lang="en-US" altLang="zh-CN" sz="2800" b="1" dirty="0" smtClean="0">
                <a:latin typeface="+mn-ea"/>
                <a:ea typeface="+mn-ea"/>
              </a:rPr>
              <a:t>:&lt;%=</a:t>
            </a:r>
            <a:r>
              <a:rPr lang="en-US" altLang="zh-CN" sz="2800" b="1" dirty="0" err="1" smtClean="0">
                <a:latin typeface="+mn-ea"/>
                <a:ea typeface="+mn-ea"/>
              </a:rPr>
              <a:t>i</a:t>
            </a:r>
            <a:r>
              <a:rPr lang="en-US" altLang="zh-CN" sz="2800" b="1" dirty="0" smtClean="0">
                <a:latin typeface="+mn-ea"/>
                <a:ea typeface="+mn-ea"/>
              </a:rPr>
              <a:t>*</a:t>
            </a:r>
            <a:r>
              <a:rPr lang="en-US" altLang="zh-CN" sz="2800" b="1" dirty="0" err="1" smtClean="0">
                <a:latin typeface="+mn-ea"/>
                <a:ea typeface="+mn-ea"/>
              </a:rPr>
              <a:t>i</a:t>
            </a:r>
            <a:r>
              <a:rPr lang="en-US" altLang="zh-CN" sz="2800" b="1" dirty="0" smtClean="0">
                <a:latin typeface="+mn-ea"/>
                <a:ea typeface="+mn-ea"/>
              </a:rPr>
              <a:t>%&gt;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  <a:ea typeface="+mn-ea"/>
              </a:rPr>
              <a:t>	&lt;/h2&gt;	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  <a:ea typeface="+mn-ea"/>
              </a:rPr>
              <a:t>&lt;% } %&gt;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2"/>
                </a:solidFill>
                <a:latin typeface="+mn-ea"/>
              </a:rPr>
              <a:t>(2)</a:t>
            </a:r>
            <a:endParaRPr lang="en-US" altLang="zh-CN" sz="2800" b="1" dirty="0" smtClean="0">
              <a:solidFill>
                <a:schemeClr val="bg2"/>
              </a:solidFill>
              <a:latin typeface="+mn-ea"/>
            </a:endParaRPr>
          </a:p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</a:rPr>
              <a:t>&lt;%for(</a:t>
            </a:r>
            <a:r>
              <a:rPr lang="en-US" altLang="zh-CN" sz="2800" b="1" dirty="0" err="1" smtClean="0">
                <a:latin typeface="+mn-ea"/>
              </a:rPr>
              <a:t>int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en-US" altLang="zh-CN" sz="2800" b="1" dirty="0" err="1" smtClean="0">
                <a:latin typeface="+mn-ea"/>
              </a:rPr>
              <a:t>i</a:t>
            </a:r>
            <a:r>
              <a:rPr lang="en-US" altLang="zh-CN" sz="2800" b="1" dirty="0" smtClean="0">
                <a:latin typeface="+mn-ea"/>
              </a:rPr>
              <a:t>=1;i&lt;5;i++){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</a:rPr>
              <a:t>	</a:t>
            </a:r>
            <a:r>
              <a:rPr lang="en-US" altLang="zh-CN" sz="2800" b="1" dirty="0" err="1" smtClean="0">
                <a:latin typeface="+mn-ea"/>
              </a:rPr>
              <a:t>out.println</a:t>
            </a:r>
            <a:r>
              <a:rPr lang="en-US" altLang="zh-CN" sz="2800" b="1" dirty="0" smtClean="0">
                <a:latin typeface="+mn-ea"/>
              </a:rPr>
              <a:t>("&lt;h2&gt;");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</a:rPr>
              <a:t>	</a:t>
            </a:r>
            <a:r>
              <a:rPr lang="en-US" altLang="zh-CN" sz="2800" b="1" dirty="0" err="1" smtClean="0">
                <a:latin typeface="+mn-ea"/>
              </a:rPr>
              <a:t>out.print</a:t>
            </a:r>
            <a:r>
              <a:rPr lang="en-US" altLang="zh-CN" sz="2800" b="1" dirty="0" smtClean="0">
                <a:latin typeface="+mn-ea"/>
              </a:rPr>
              <a:t>(</a:t>
            </a:r>
            <a:r>
              <a:rPr lang="en-US" altLang="zh-CN" sz="2800" b="1" dirty="0" err="1" smtClean="0">
                <a:latin typeface="+mn-ea"/>
              </a:rPr>
              <a:t>i</a:t>
            </a:r>
            <a:r>
              <a:rPr lang="en-US" altLang="zh-CN" sz="2800" b="1" dirty="0" smtClean="0">
                <a:latin typeface="+mn-ea"/>
              </a:rPr>
              <a:t>);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</a:rPr>
              <a:t>	</a:t>
            </a:r>
            <a:r>
              <a:rPr lang="en-US" altLang="zh-CN" sz="2800" b="1" dirty="0" err="1" smtClean="0">
                <a:latin typeface="+mn-ea"/>
              </a:rPr>
              <a:t>out.print</a:t>
            </a:r>
            <a:r>
              <a:rPr lang="en-US" altLang="zh-CN" sz="2800" b="1" dirty="0" smtClean="0">
                <a:latin typeface="+mn-ea"/>
              </a:rPr>
              <a:t>("</a:t>
            </a:r>
            <a:r>
              <a:rPr lang="zh-CN" altLang="en-US" sz="2800" b="1" dirty="0" smtClean="0">
                <a:latin typeface="+mn-ea"/>
              </a:rPr>
              <a:t>的平方是</a:t>
            </a:r>
            <a:r>
              <a:rPr lang="en-US" altLang="zh-CN" sz="2800" b="1" dirty="0" smtClean="0">
                <a:latin typeface="+mn-ea"/>
              </a:rPr>
              <a:t>:");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</a:rPr>
              <a:t>	</a:t>
            </a:r>
            <a:r>
              <a:rPr lang="en-US" altLang="zh-CN" sz="2800" b="1" dirty="0" err="1" smtClean="0">
                <a:latin typeface="+mn-ea"/>
              </a:rPr>
              <a:t>out.print</a:t>
            </a:r>
            <a:r>
              <a:rPr lang="en-US" altLang="zh-CN" sz="2800" b="1" dirty="0" smtClean="0">
                <a:latin typeface="+mn-ea"/>
              </a:rPr>
              <a:t>(</a:t>
            </a:r>
            <a:r>
              <a:rPr lang="en-US" altLang="zh-CN" sz="2800" b="1" dirty="0" err="1" smtClean="0">
                <a:latin typeface="+mn-ea"/>
              </a:rPr>
              <a:t>i</a:t>
            </a:r>
            <a:r>
              <a:rPr lang="en-US" altLang="zh-CN" sz="2800" b="1" dirty="0" smtClean="0">
                <a:latin typeface="+mn-ea"/>
              </a:rPr>
              <a:t>*</a:t>
            </a:r>
            <a:r>
              <a:rPr lang="en-US" altLang="zh-CN" sz="2800" b="1" dirty="0" err="1" smtClean="0">
                <a:latin typeface="+mn-ea"/>
              </a:rPr>
              <a:t>i</a:t>
            </a:r>
            <a:r>
              <a:rPr lang="en-US" altLang="zh-CN" sz="2800" b="1" dirty="0" smtClean="0">
                <a:latin typeface="+mn-ea"/>
              </a:rPr>
              <a:t>);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</a:rPr>
              <a:t>	</a:t>
            </a:r>
            <a:r>
              <a:rPr lang="en-US" altLang="zh-CN" sz="2800" b="1" dirty="0" err="1" smtClean="0">
                <a:latin typeface="+mn-ea"/>
              </a:rPr>
              <a:t>out.println</a:t>
            </a:r>
            <a:r>
              <a:rPr lang="en-US" altLang="zh-CN" sz="2800" b="1" dirty="0" smtClean="0">
                <a:latin typeface="+mn-ea"/>
              </a:rPr>
              <a:t>("&lt;/h2&gt;");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ts val="15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+mn-ea"/>
              </a:rPr>
              <a:t> }%&gt;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A097BB-0F8B-4036-B12C-2F393AB226FA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900113" y="1268413"/>
            <a:ext cx="6408737" cy="58578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输出表达式与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out.println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语句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755650" y="1989138"/>
            <a:ext cx="7921625" cy="418576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jsp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开发中，应尽量使用输出表达式进行输出，尽量不要使用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out.println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语句。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以实现将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HTML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代码和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代码的分离。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例：打印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99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乘法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表格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print_table</a:t>
            </a:r>
            <a:r>
              <a:rPr lang="en-US" altLang="zh-CN" sz="2800" smtClean="0"/>
              <a:t>.jsp</a:t>
            </a:r>
            <a:r>
              <a:rPr lang="zh-CN" altLang="en-US" sz="2800" smtClean="0"/>
              <a:t>）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JSP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的交互性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input.htm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input.jsp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12800" indent="-812800" eaLnBrk="1" hangingPunct="1"/>
            <a:r>
              <a:rPr lang="en-US" altLang="zh-CN" b="1" dirty="0" smtClean="0"/>
              <a:t>HTML</a:t>
            </a:r>
            <a:r>
              <a:rPr lang="zh-CN" altLang="en-US" b="1" dirty="0" smtClean="0"/>
              <a:t>表单</a:t>
            </a:r>
            <a:endParaRPr lang="en-US" altLang="zh-CN" b="1" dirty="0" smtClean="0"/>
          </a:p>
        </p:txBody>
      </p:sp>
      <p:sp>
        <p:nvSpPr>
          <p:cNvPr id="1434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C9D35B-A263-4DED-9A2B-908BD934D57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4341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HTML</a:t>
            </a:r>
            <a:r>
              <a:rPr lang="zh-CN" altLang="en-US" b="1" dirty="0" smtClean="0"/>
              <a:t>语言中提供了许多输入元素，利用这些元素可以直接在页面上输入各种数据，也正是依靠这些输入的表单元素，才能让一个</a:t>
            </a:r>
            <a:r>
              <a:rPr lang="en-US" altLang="zh-CN" b="1" dirty="0" smtClean="0"/>
              <a:t>JSP</a:t>
            </a:r>
            <a:r>
              <a:rPr lang="zh-CN" altLang="en-US" b="1" dirty="0" smtClean="0"/>
              <a:t>程序变得更加丰富。</a:t>
            </a:r>
            <a:endParaRPr lang="en-US" altLang="zh-CN" b="1" dirty="0" smtClean="0"/>
          </a:p>
          <a:p>
            <a:r>
              <a:rPr lang="zh-CN" altLang="en-US" b="1" u="sng" dirty="0" smtClean="0"/>
              <a:t>表单</a:t>
            </a:r>
            <a:r>
              <a:rPr lang="zh-CN" altLang="en-US" b="1" dirty="0" smtClean="0"/>
              <a:t>包含说明性文字、用于用户填写的输入框、提交和重置按钮。</a:t>
            </a:r>
            <a:endParaRPr lang="en-US" altLang="zh-CN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12800" indent="-812800" eaLnBrk="1" hangingPunct="1"/>
            <a:r>
              <a:rPr lang="en-US" altLang="zh-CN" b="1" dirty="0" smtClean="0"/>
              <a:t>HTML</a:t>
            </a:r>
            <a:r>
              <a:rPr lang="zh-CN" altLang="en-US" b="1" dirty="0" smtClean="0"/>
              <a:t>表单</a:t>
            </a:r>
            <a:endParaRPr lang="en-US" altLang="zh-CN" b="1" dirty="0" smtClean="0"/>
          </a:p>
        </p:txBody>
      </p:sp>
      <p:sp>
        <p:nvSpPr>
          <p:cNvPr id="1536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F62DED5-F24E-4716-9CAE-A9A75B9299B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5365" name="内容占位符 5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094584"/>
          </a:xfrm>
        </p:spPr>
        <p:txBody>
          <a:bodyPr/>
          <a:lstStyle/>
          <a:p>
            <a:r>
              <a:rPr lang="zh-CN" altLang="en-US" b="1" dirty="0" smtClean="0"/>
              <a:t>表单的基本语法</a:t>
            </a:r>
            <a:endParaRPr lang="zh-CN" altLang="en-US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   &lt;form action=“</a:t>
            </a:r>
            <a:r>
              <a:rPr lang="en-US" altLang="zh-CN" sz="2800" b="1" dirty="0" err="1" smtClean="0"/>
              <a:t>url</a:t>
            </a:r>
            <a:r>
              <a:rPr lang="en-US" altLang="zh-CN" sz="2800" b="1" dirty="0" smtClean="0"/>
              <a:t>” method=“*”&gt;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>  ...</a:t>
            </a:r>
            <a:br>
              <a:rPr lang="en-US" altLang="zh-CN" sz="2800" b="1" dirty="0" smtClean="0"/>
            </a:br>
            <a:r>
              <a:rPr lang="en-US" altLang="zh-CN" sz="2800" b="1" dirty="0" smtClean="0"/>
              <a:t>&lt;/form&gt; </a:t>
            </a:r>
            <a:endParaRPr lang="en-US" altLang="zh-CN" sz="2800" b="1" dirty="0" smtClean="0"/>
          </a:p>
          <a:p>
            <a:r>
              <a:rPr lang="zh-CN" altLang="en-US" b="1" dirty="0" smtClean="0"/>
              <a:t>表单中提供给用户的输入形式</a:t>
            </a:r>
            <a:endParaRPr lang="zh-CN" altLang="en-US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/>
              <a:t>	</a:t>
            </a:r>
            <a:r>
              <a:rPr lang="en-US" altLang="zh-CN" sz="2800" b="1" dirty="0" smtClean="0"/>
              <a:t>&lt;input type=“*” name=“*”&gt;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 	type</a:t>
            </a:r>
            <a:r>
              <a:rPr lang="zh-CN" altLang="en-US" sz="2800" b="1" dirty="0" smtClean="0"/>
              <a:t>的值可以是：</a:t>
            </a:r>
            <a:r>
              <a:rPr lang="en-US" altLang="zh-CN" sz="2800" b="1" dirty="0" smtClean="0"/>
              <a:t>text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password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checkbox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radio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 submit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reset</a:t>
            </a:r>
            <a:r>
              <a:rPr lang="zh-CN" altLang="en-US" sz="2800" b="1" dirty="0" smtClean="0"/>
              <a:t>等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	name</a:t>
            </a:r>
            <a:r>
              <a:rPr lang="zh-CN" altLang="en-US" sz="2800" b="1" dirty="0" smtClean="0"/>
              <a:t>属性：该输入元素的名字（重要）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None/>
            </a:pPr>
            <a:endParaRPr lang="zh-CN" alt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643335"/>
            <a:ext cx="4608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1</a:t>
            </a:r>
            <a:r>
              <a:rPr lang="zh-CN" altLang="en-US" b="1" dirty="0" smtClean="0">
                <a:solidFill>
                  <a:schemeClr val="tx2"/>
                </a:solidFill>
              </a:rPr>
              <a:t>、</a:t>
            </a:r>
            <a:r>
              <a:rPr lang="en-US" altLang="zh-CN" b="1" dirty="0" smtClean="0">
                <a:solidFill>
                  <a:schemeClr val="tx2"/>
                </a:solidFill>
              </a:rPr>
              <a:t> JSP</a:t>
            </a:r>
            <a:r>
              <a:rPr lang="zh-CN" altLang="en-US" b="1" dirty="0" smtClean="0">
                <a:solidFill>
                  <a:schemeClr val="tx2"/>
                </a:solidFill>
              </a:rPr>
              <a:t>概述</a:t>
            </a: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457200" y="1724943"/>
            <a:ext cx="8229600" cy="422433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静态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2" descr="H:\授课\基于J2EE的开发技术-权巍\JAVA WEB开发实战经典PPT\0100_第一部分：WEB开发前奏\0101_第01章：WEB开发简介\幻灯片4.JPG"/>
          <p:cNvPicPr>
            <a:picLocks noChangeAspect="1" noChangeArrowheads="1"/>
          </p:cNvPicPr>
          <p:nvPr/>
        </p:nvPicPr>
        <p:blipFill>
          <a:blip r:embed="rId1" cstate="print"/>
          <a:srcRect l="1563" t="21875" r="2344" b="29167"/>
          <a:stretch>
            <a:fillRect/>
          </a:stretch>
        </p:blipFill>
        <p:spPr bwMode="auto">
          <a:xfrm>
            <a:off x="214313" y="2492896"/>
            <a:ext cx="8786812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B665E4-182C-413C-A11B-EBFA9649A7C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的</a:t>
            </a:r>
            <a:r>
              <a:rPr lang="en-US" altLang="zh-CN" b="1" dirty="0" smtClean="0">
                <a:solidFill>
                  <a:schemeClr val="tx2"/>
                </a:solidFill>
              </a:rPr>
              <a:t>page</a:t>
            </a:r>
            <a:r>
              <a:rPr lang="zh-CN" altLang="en-US" b="1" dirty="0" smtClean="0">
                <a:solidFill>
                  <a:schemeClr val="tx2"/>
                </a:solidFill>
              </a:rPr>
              <a:t>指令</a:t>
            </a:r>
            <a:endParaRPr lang="zh-CN" altLang="en-US" dirty="0" smtClean="0"/>
          </a:p>
        </p:txBody>
      </p:sp>
      <p:sp>
        <p:nvSpPr>
          <p:cNvPr id="3072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98C2C4-726F-4775-BF40-DEDCC0BE4C6E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850" y="2049463"/>
            <a:ext cx="8675688" cy="33972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.1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什么是指令</a:t>
            </a:r>
            <a:endParaRPr lang="en-US" altLang="zh-CN" sz="32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1600"/>
              </a:spcBef>
              <a:defRPr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JSP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指令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是从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JSP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向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Web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容器发送的消息，它用来设置页面的全局属性。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108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JSP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的指令格式为：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algn="ctr">
              <a:spcBef>
                <a:spcPts val="1080"/>
              </a:spcBef>
              <a:defRPr/>
            </a:pPr>
            <a:r>
              <a:rPr lang="en-US" altLang="zh-CN" sz="3000" b="1" dirty="0">
                <a:solidFill>
                  <a:schemeClr val="bg2"/>
                </a:solidFill>
                <a:latin typeface="+mn-lt"/>
                <a:ea typeface="+mn-ea"/>
              </a:rPr>
              <a:t>&lt;%@ </a:t>
            </a:r>
            <a:r>
              <a:rPr lang="zh-CN" altLang="en-US" sz="3000" b="1" dirty="0">
                <a:solidFill>
                  <a:schemeClr val="bg2"/>
                </a:solidFill>
                <a:latin typeface="+mn-lt"/>
                <a:ea typeface="+mn-ea"/>
              </a:rPr>
              <a:t>指令名 属性</a:t>
            </a:r>
            <a:r>
              <a:rPr lang="en-US" altLang="zh-CN" sz="3000" b="1" dirty="0">
                <a:solidFill>
                  <a:schemeClr val="bg2"/>
                </a:solidFill>
                <a:latin typeface="+mn-lt"/>
                <a:ea typeface="+mn-ea"/>
              </a:rPr>
              <a:t>="</a:t>
            </a:r>
            <a:r>
              <a:rPr lang="zh-CN" altLang="en-US" sz="3000" b="1" dirty="0">
                <a:solidFill>
                  <a:schemeClr val="bg2"/>
                </a:solidFill>
                <a:latin typeface="+mn-lt"/>
                <a:ea typeface="+mn-ea"/>
              </a:rPr>
              <a:t>属性值</a:t>
            </a:r>
            <a:r>
              <a:rPr lang="en-US" altLang="zh-CN" sz="3000" b="1" dirty="0">
                <a:solidFill>
                  <a:schemeClr val="bg2"/>
                </a:solidFill>
                <a:latin typeface="+mn-lt"/>
                <a:ea typeface="+mn-ea"/>
              </a:rPr>
              <a:t>"%&gt;</a:t>
            </a:r>
            <a:r>
              <a:rPr lang="en-US" altLang="zh-CN" sz="2800" b="1" dirty="0">
                <a:latin typeface="+mn-lt"/>
                <a:ea typeface="+mn-ea"/>
              </a:rPr>
              <a:t> </a:t>
            </a:r>
            <a:endParaRPr lang="en-US" altLang="zh-CN" sz="2800" b="1" dirty="0">
              <a:latin typeface="+mn-lt"/>
              <a:ea typeface="+mn-ea"/>
            </a:endParaRPr>
          </a:p>
          <a:p>
            <a:pPr>
              <a:spcBef>
                <a:spcPts val="108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指令的作用范围仅限于包含指令本身的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JSP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页面。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的</a:t>
            </a:r>
            <a:r>
              <a:rPr lang="en-US" altLang="zh-CN" b="1" dirty="0" smtClean="0">
                <a:solidFill>
                  <a:schemeClr val="tx2"/>
                </a:solidFill>
              </a:rPr>
              <a:t>page</a:t>
            </a:r>
            <a:r>
              <a:rPr lang="zh-CN" altLang="en-US" b="1" dirty="0" smtClean="0">
                <a:solidFill>
                  <a:schemeClr val="tx2"/>
                </a:solidFill>
              </a:rPr>
              <a:t>指令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page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指令在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JSP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开发中较为重要，使用此指令，可以定义一个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JSP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页面的相关属性，包括设置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MIME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类型、定义需要导入的包、错误页的指定等。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page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指令可以在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JSP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文件的任何位置定义，但通常在页面顶部。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page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指令的语法：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ea typeface="楷体_GB2312" pitchFamily="49" charset="-122"/>
              </a:rPr>
              <a:t>	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&lt;%@ page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 属性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="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属性值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"%&gt;</a:t>
            </a:r>
            <a:r>
              <a:rPr lang="en-US" altLang="zh-CN" sz="2400" b="1" dirty="0" smtClean="0"/>
              <a:t> 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	(</a:t>
            </a:r>
            <a:r>
              <a:rPr lang="zh-CN" altLang="en-US" sz="2400" b="1" dirty="0" smtClean="0"/>
              <a:t>注：大小写敏感；除</a:t>
            </a:r>
            <a:r>
              <a:rPr lang="en-US" altLang="zh-CN" sz="2400" b="1" dirty="0" smtClean="0"/>
              <a:t>import</a:t>
            </a:r>
            <a:r>
              <a:rPr lang="zh-CN" altLang="en-US" sz="2400" b="1" dirty="0" smtClean="0"/>
              <a:t>属性外各个属性只能出现一次</a:t>
            </a:r>
            <a:r>
              <a:rPr lang="en-US" altLang="zh-CN" sz="2400" b="1" dirty="0" smtClean="0"/>
              <a:t>)</a:t>
            </a:r>
            <a:endParaRPr lang="en-US" altLang="zh-CN" sz="2400" b="1" dirty="0" smtClean="0"/>
          </a:p>
        </p:txBody>
      </p:sp>
      <p:sp>
        <p:nvSpPr>
          <p:cNvPr id="3174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121C96-13C0-4F20-8691-8F9DA69AB42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9BDB7C-4024-42BF-A56E-1233DFBA9E19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81050"/>
            <a:ext cx="8229600" cy="1063625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age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指令的属性：</a:t>
            </a:r>
            <a:endParaRPr lang="zh-CN" altLang="en-US" sz="3200" b="1" dirty="0" smtClean="0">
              <a:latin typeface="宋体" panose="02010600030101010101" pitchFamily="2" charset="-122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642350" cy="43370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宋体" panose="02010600030101010101" pitchFamily="2" charset="-122"/>
              </a:rPr>
              <a:t>(1)language="java" </a:t>
            </a:r>
            <a:endParaRPr lang="en-US" altLang="zh-CN" sz="2800" b="1" dirty="0" smtClean="0">
              <a:solidFill>
                <a:schemeClr val="bg2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声明脚本语言，目前只能用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"java"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。</a:t>
            </a:r>
            <a:endParaRPr lang="zh-CN" altLang="en-US" sz="2800" b="1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675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宋体" panose="02010600030101010101" pitchFamily="2" charset="-122"/>
              </a:rPr>
              <a:t>(2)import="{</a:t>
            </a:r>
            <a:r>
              <a:rPr lang="en-US" altLang="zh-CN" sz="2800" b="1" dirty="0" err="1" smtClean="0">
                <a:solidFill>
                  <a:schemeClr val="bg2"/>
                </a:solidFill>
                <a:latin typeface="宋体" panose="02010600030101010101" pitchFamily="2" charset="-122"/>
              </a:rPr>
              <a:t>package.class|package</a:t>
            </a:r>
            <a:r>
              <a:rPr lang="en-US" altLang="zh-CN" sz="2800" b="1" dirty="0" smtClean="0">
                <a:solidFill>
                  <a:schemeClr val="bg2"/>
                </a:solidFill>
                <a:latin typeface="宋体" panose="02010600030101010101" pitchFamily="2" charset="-122"/>
              </a:rPr>
              <a:t>.* },..." </a:t>
            </a:r>
            <a:endParaRPr lang="en-US" altLang="zh-CN" sz="2800" b="1" dirty="0" smtClean="0">
              <a:solidFill>
                <a:schemeClr val="bg2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</a:rPr>
              <a:t> 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需要导入的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Java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包的列表。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宋体" panose="02010600030101010101" pitchFamily="2" charset="-122"/>
              </a:rPr>
              <a:t>&lt;%@ page import=“</a:t>
            </a:r>
            <a:r>
              <a:rPr lang="en-US" altLang="zh-CN" sz="2400" b="1" dirty="0" err="1" smtClean="0">
                <a:latin typeface="宋体" panose="02010600030101010101" pitchFamily="2" charset="-122"/>
              </a:rPr>
              <a:t>java.util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.*”%&gt;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宋体" panose="02010600030101010101" pitchFamily="2" charset="-122"/>
              </a:rPr>
              <a:t>&lt;%@ page import=“</a:t>
            </a:r>
            <a:r>
              <a:rPr lang="en-US" altLang="zh-CN" sz="2400" b="1" dirty="0" err="1" smtClean="0">
                <a:latin typeface="宋体" panose="02010600030101010101" pitchFamily="2" charset="-122"/>
              </a:rPr>
              <a:t>java.util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.*,java.io.*”%&gt;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</a:rPr>
              <a:t>	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系统自动导入的包： </a:t>
            </a:r>
            <a:endParaRPr lang="zh-CN" altLang="en-US" sz="2800" b="1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  </a:t>
            </a:r>
            <a:r>
              <a:rPr lang="en-US" altLang="zh-CN" sz="2800" b="1" dirty="0" err="1" smtClean="0">
                <a:latin typeface="宋体" panose="02010600030101010101" pitchFamily="2" charset="-122"/>
              </a:rPr>
              <a:t>java.lang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.*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；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	</a:t>
            </a:r>
            <a:r>
              <a:rPr lang="en-US" altLang="zh-CN" sz="2800" b="1" dirty="0" err="1" smtClean="0">
                <a:latin typeface="宋体" panose="02010600030101010101" pitchFamily="2" charset="-122"/>
              </a:rPr>
              <a:t>javax.servlet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.*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；</a:t>
            </a:r>
            <a:r>
              <a:rPr lang="en-US" altLang="zh-CN" sz="2800" b="1" dirty="0" err="1" smtClean="0">
                <a:latin typeface="宋体" panose="02010600030101010101" pitchFamily="2" charset="-122"/>
              </a:rPr>
              <a:t>javax.servlet.jsp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.*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；</a:t>
            </a:r>
            <a:r>
              <a:rPr lang="en-US" altLang="zh-CN" sz="2800" b="1" dirty="0" err="1" smtClean="0">
                <a:latin typeface="宋体" panose="02010600030101010101" pitchFamily="2" charset="-122"/>
              </a:rPr>
              <a:t>javax.servlet.http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.*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B51661-501B-407A-8A5A-236883EA453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569325" cy="51117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2"/>
                </a:solidFill>
                <a:latin typeface="宋体" panose="02010600030101010101" pitchFamily="2" charset="-122"/>
              </a:rPr>
              <a:t>(3) </a:t>
            </a:r>
            <a:r>
              <a:rPr lang="en-US" altLang="zh-CN" sz="2800" b="1" dirty="0" err="1" smtClean="0">
                <a:solidFill>
                  <a:schemeClr val="bg2"/>
                </a:solidFill>
                <a:latin typeface="宋体" panose="02010600030101010101" pitchFamily="2" charset="-122"/>
              </a:rPr>
              <a:t>contentType</a:t>
            </a:r>
            <a:r>
              <a:rPr lang="en-US" altLang="zh-CN" sz="2800" b="1" dirty="0" smtClean="0">
                <a:solidFill>
                  <a:schemeClr val="bg2"/>
                </a:solidFill>
                <a:latin typeface="宋体" panose="02010600030101010101" pitchFamily="2" charset="-122"/>
              </a:rPr>
              <a:t> = "MIME-</a:t>
            </a:r>
            <a:r>
              <a:rPr lang="en-US" altLang="zh-CN" sz="2800" b="1" dirty="0" err="1" smtClean="0">
                <a:solidFill>
                  <a:schemeClr val="bg2"/>
                </a:solidFill>
                <a:latin typeface="宋体" panose="02010600030101010101" pitchFamily="2" charset="-122"/>
              </a:rPr>
              <a:t>type;charset</a:t>
            </a:r>
            <a:r>
              <a:rPr lang="en-US" altLang="zh-CN" sz="2800" b="1" dirty="0" smtClean="0">
                <a:solidFill>
                  <a:schemeClr val="bg2"/>
                </a:solidFill>
                <a:latin typeface="宋体" panose="02010600030101010101" pitchFamily="2" charset="-122"/>
              </a:rPr>
              <a:t>=GB2312" </a:t>
            </a:r>
            <a:endParaRPr lang="en-US" altLang="zh-CN" sz="2800" b="1" dirty="0" smtClean="0">
              <a:solidFill>
                <a:schemeClr val="bg2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600" b="1" dirty="0" smtClean="0">
                <a:latin typeface="宋体" panose="02010600030101010101" pitchFamily="2" charset="-122"/>
              </a:rPr>
              <a:t>标明即将发送到客户文档的</a:t>
            </a:r>
            <a:r>
              <a:rPr lang="en-US" altLang="zh-CN" sz="2600" b="1" dirty="0" smtClean="0">
                <a:latin typeface="宋体" panose="02010600030101010101" pitchFamily="2" charset="-122"/>
              </a:rPr>
              <a:t>MIME</a:t>
            </a:r>
            <a:r>
              <a:rPr lang="zh-CN" altLang="en-US" sz="2600" b="1" dirty="0" smtClean="0">
                <a:latin typeface="宋体" panose="02010600030101010101" pitchFamily="2" charset="-122"/>
              </a:rPr>
              <a:t>类型和字符编码方式。 </a:t>
            </a:r>
            <a:endParaRPr lang="en-US" altLang="zh-CN" sz="2600" b="1" dirty="0" smtClean="0">
              <a:latin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latin typeface="宋体" panose="02010600030101010101" pitchFamily="2" charset="-122"/>
              </a:rPr>
              <a:t>默认</a:t>
            </a:r>
            <a:r>
              <a:rPr lang="en-US" altLang="zh-CN" b="1" dirty="0" smtClean="0">
                <a:latin typeface="宋体" panose="02010600030101010101" pitchFamily="2" charset="-122"/>
              </a:rPr>
              <a:t>MIME</a:t>
            </a:r>
            <a:r>
              <a:rPr lang="zh-CN" altLang="en-US" b="1" dirty="0" smtClean="0">
                <a:latin typeface="宋体" panose="02010600030101010101" pitchFamily="2" charset="-122"/>
              </a:rPr>
              <a:t>类型为：</a:t>
            </a:r>
            <a:r>
              <a:rPr lang="en-US" altLang="zh-CN" b="1" dirty="0" smtClean="0">
                <a:latin typeface="宋体" panose="02010600030101010101" pitchFamily="2" charset="-122"/>
              </a:rPr>
              <a:t> "text/html" 	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默认字符编码方式：</a:t>
            </a:r>
            <a:r>
              <a:rPr lang="en-US" altLang="zh-CN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ISO8859-1</a:t>
            </a:r>
            <a:endParaRPr lang="en-US" altLang="zh-CN" b="1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&lt;%@page </a:t>
            </a:r>
            <a:r>
              <a:rPr lang="en-US" altLang="zh-CN" sz="2400" b="1" dirty="0" err="1" smtClean="0">
                <a:latin typeface="宋体" panose="02010600030101010101" pitchFamily="2" charset="-122"/>
                <a:cs typeface="Times New Roman" panose="02020603050405020304" pitchFamily="18" charset="0"/>
              </a:rPr>
              <a:t>contentType</a:t>
            </a:r>
            <a:r>
              <a:rPr lang="en-US" altLang="zh-CN" sz="24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="text/</a:t>
            </a:r>
            <a:r>
              <a:rPr lang="en-US" altLang="zh-CN" sz="2400" b="1" dirty="0" err="1" smtClean="0">
                <a:latin typeface="宋体" panose="02010600030101010101" pitchFamily="2" charset="-122"/>
                <a:cs typeface="Times New Roman" panose="02020603050405020304" pitchFamily="18" charset="0"/>
              </a:rPr>
              <a:t>html;charset</a:t>
            </a:r>
            <a:r>
              <a:rPr lang="en-US" altLang="zh-CN" sz="24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=gb2312"%&gt;</a:t>
            </a:r>
            <a:endParaRPr lang="en-US" altLang="zh-CN" sz="2400" b="1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85804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功能与</a:t>
            </a:r>
            <a:r>
              <a:rPr lang="en-US" altLang="zh-CN" sz="2400" b="1" dirty="0" err="1" smtClean="0">
                <a:solidFill>
                  <a:srgbClr val="085804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servlet</a:t>
            </a:r>
            <a:r>
              <a:rPr lang="zh-CN" altLang="en-US" sz="2400" b="1" dirty="0" smtClean="0">
                <a:solidFill>
                  <a:srgbClr val="085804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中的下面代码基本相同</a:t>
            </a:r>
            <a:endParaRPr lang="en-US" altLang="zh-CN" sz="2400" b="1" dirty="0" smtClean="0">
              <a:solidFill>
                <a:srgbClr val="085804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 err="1" smtClean="0">
                <a:solidFill>
                  <a:srgbClr val="085804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response.setContentType</a:t>
            </a:r>
            <a:r>
              <a:rPr lang="en-US" altLang="zh-CN" sz="2400" b="1" dirty="0" smtClean="0">
                <a:solidFill>
                  <a:srgbClr val="085804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("text/</a:t>
            </a:r>
            <a:r>
              <a:rPr lang="en-US" altLang="zh-CN" sz="2400" b="1" dirty="0" err="1" smtClean="0">
                <a:solidFill>
                  <a:srgbClr val="085804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html;charset</a:t>
            </a:r>
            <a:r>
              <a:rPr lang="en-US" altLang="zh-CN" sz="2400" b="1" dirty="0" smtClean="0">
                <a:solidFill>
                  <a:srgbClr val="085804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=gb2312");</a:t>
            </a:r>
            <a:endParaRPr lang="en-US" altLang="zh-CN" sz="2400" b="1" dirty="0" smtClean="0">
              <a:solidFill>
                <a:srgbClr val="085804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en-US" altLang="zh-CN" sz="2800" b="1" dirty="0" err="1" smtClean="0">
                <a:solidFill>
                  <a:schemeClr val="bg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pageEncoding</a:t>
            </a:r>
            <a:r>
              <a:rPr lang="en-US" altLang="zh-CN" sz="2800" b="1" dirty="0" smtClean="0">
                <a:solidFill>
                  <a:schemeClr val="bg2"/>
                </a:solidFill>
                <a:latin typeface="宋体" panose="02010600030101010101" pitchFamily="2" charset="-122"/>
              </a:rPr>
              <a:t> =“gb2312" </a:t>
            </a:r>
            <a:endParaRPr lang="en-US" altLang="zh-CN" sz="2800" b="1" dirty="0" smtClean="0">
              <a:solidFill>
                <a:schemeClr val="bg2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设置</a:t>
            </a:r>
            <a:r>
              <a:rPr lang="en-US" altLang="zh-CN" sz="2800" b="1" dirty="0" err="1" smtClean="0">
                <a:latin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页面本身的编码方式。</a:t>
            </a:r>
            <a:endParaRPr lang="en-US" altLang="zh-CN" sz="2800" b="1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1" indent="-342900" algn="just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	&lt;%@page </a:t>
            </a:r>
            <a:r>
              <a:rPr lang="en-US" altLang="zh-CN" sz="2400" b="1" dirty="0" err="1" smtClean="0">
                <a:latin typeface="宋体" panose="02010600030101010101" pitchFamily="2" charset="-122"/>
                <a:cs typeface="Times New Roman" panose="02020603050405020304" pitchFamily="18" charset="0"/>
              </a:rPr>
              <a:t>pageEncoding</a:t>
            </a:r>
            <a:r>
              <a:rPr lang="en-US" altLang="zh-CN" sz="24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="gb2312"%&gt;</a:t>
            </a:r>
            <a:endParaRPr lang="en-US" altLang="zh-CN" sz="2400" b="1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18894A-F576-4A16-B143-03EEB0094BD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362950" cy="51117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(5)session</a:t>
            </a:r>
            <a:r>
              <a:rPr lang="en-US" altLang="zh-CN" sz="2800" b="1" dirty="0" smtClean="0">
                <a:solidFill>
                  <a:schemeClr val="bg2"/>
                </a:solidFill>
                <a:latin typeface="宋体" panose="02010600030101010101" pitchFamily="2" charset="-122"/>
              </a:rPr>
              <a:t> ="true"</a:t>
            </a:r>
            <a:r>
              <a:rPr lang="zh-CN" altLang="en-US" sz="2800" b="1" dirty="0" smtClean="0">
                <a:solidFill>
                  <a:schemeClr val="bg2"/>
                </a:solidFill>
                <a:latin typeface="宋体" panose="02010600030101010101" pitchFamily="2" charset="-122"/>
              </a:rPr>
              <a:t>或</a:t>
            </a:r>
            <a:r>
              <a:rPr lang="en-US" altLang="zh-CN" sz="2800" b="1" dirty="0" smtClean="0">
                <a:solidFill>
                  <a:schemeClr val="bg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session</a:t>
            </a:r>
            <a:r>
              <a:rPr lang="en-US" altLang="zh-CN" sz="2800" b="1" dirty="0" smtClean="0">
                <a:solidFill>
                  <a:schemeClr val="bg2"/>
                </a:solidFill>
                <a:latin typeface="宋体" panose="02010600030101010101" pitchFamily="2" charset="-122"/>
              </a:rPr>
              <a:t> =“false" </a:t>
            </a:r>
            <a:endParaRPr lang="en-US" altLang="zh-CN" sz="2800" b="1" dirty="0" smtClean="0">
              <a:solidFill>
                <a:schemeClr val="bg2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	true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（默认）</a:t>
            </a:r>
            <a:endParaRPr lang="en-US" altLang="zh-CN" sz="2800" b="1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指定</a:t>
            </a:r>
            <a:r>
              <a:rPr lang="en-US" altLang="zh-CN" sz="2800" b="1" dirty="0" err="1" smtClean="0">
                <a:latin typeface="宋体" panose="02010600030101010101" pitchFamily="2" charset="-122"/>
                <a:cs typeface="Times New Roman" panose="02020603050405020304" pitchFamily="18" charset="0"/>
              </a:rPr>
              <a:t>jsp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页面是否支持会话。</a:t>
            </a:r>
            <a:endParaRPr lang="en-US" altLang="zh-CN" sz="2800" b="1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</a:rPr>
              <a:t>	&lt;%@ page session ="true" %&gt;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800" b="1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宋体" panose="02010600030101010101" pitchFamily="2" charset="-122"/>
              </a:rPr>
              <a:t>(6)</a:t>
            </a:r>
            <a:r>
              <a:rPr lang="en-US" altLang="zh-CN" sz="2800" b="1" dirty="0" err="1" smtClean="0">
                <a:solidFill>
                  <a:schemeClr val="bg2"/>
                </a:solidFill>
                <a:latin typeface="宋体" panose="02010600030101010101" pitchFamily="2" charset="-122"/>
              </a:rPr>
              <a:t>errorPage</a:t>
            </a:r>
            <a:r>
              <a:rPr lang="en-US" altLang="zh-CN" sz="2800" b="1" dirty="0" smtClean="0">
                <a:solidFill>
                  <a:schemeClr val="bg2"/>
                </a:solidFill>
                <a:latin typeface="宋体" panose="02010600030101010101" pitchFamily="2" charset="-122"/>
              </a:rPr>
              <a:t>="</a:t>
            </a:r>
            <a:r>
              <a:rPr lang="en-US" altLang="zh-CN" sz="2800" b="1" dirty="0" err="1" smtClean="0">
                <a:solidFill>
                  <a:schemeClr val="bg2"/>
                </a:solidFill>
                <a:latin typeface="宋体" panose="02010600030101010101" pitchFamily="2" charset="-122"/>
              </a:rPr>
              <a:t>relativeURL</a:t>
            </a:r>
            <a:r>
              <a:rPr lang="en-US" altLang="zh-CN" sz="2800" b="1" dirty="0" smtClean="0">
                <a:solidFill>
                  <a:schemeClr val="bg2"/>
                </a:solidFill>
                <a:latin typeface="宋体" panose="02010600030101010101" pitchFamily="2" charset="-122"/>
              </a:rPr>
              <a:t>" </a:t>
            </a:r>
            <a:endParaRPr lang="en-US" altLang="zh-CN" sz="2800" b="1" dirty="0" smtClean="0">
              <a:solidFill>
                <a:schemeClr val="bg2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宋体" panose="02010600030101010101" pitchFamily="2" charset="-122"/>
              </a:rPr>
              <a:t>	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页面发生异常时，由指定的文件处理。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	&lt;%@ page </a:t>
            </a:r>
            <a:r>
              <a:rPr lang="en-US" altLang="zh-CN" sz="2800" b="1" dirty="0" err="1" smtClean="0">
                <a:latin typeface="宋体" panose="02010600030101010101" pitchFamily="2" charset="-122"/>
              </a:rPr>
              <a:t>errorPage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= " error.jsp" %&gt;</a:t>
            </a:r>
            <a:endParaRPr lang="zh-CN" altLang="en-US" sz="2800" b="1" dirty="0" smtClean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的</a:t>
            </a:r>
            <a:r>
              <a:rPr lang="en-US" altLang="zh-CN" b="1" dirty="0" smtClean="0">
                <a:solidFill>
                  <a:schemeClr val="tx2"/>
                </a:solidFill>
              </a:rPr>
              <a:t>page</a:t>
            </a:r>
            <a:r>
              <a:rPr lang="zh-CN" altLang="en-US" b="1" dirty="0" smtClean="0">
                <a:solidFill>
                  <a:schemeClr val="tx2"/>
                </a:solidFill>
              </a:rPr>
              <a:t>指令</a:t>
            </a:r>
            <a:endParaRPr lang="zh-CN" altLang="en-US" dirty="0" smtClean="0"/>
          </a:p>
        </p:txBody>
      </p:sp>
      <p:sp>
        <p:nvSpPr>
          <p:cNvPr id="3686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4F9F0C-D732-40D9-B151-8837508590A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6869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页面的</a:t>
            </a:r>
            <a:r>
              <a:rPr lang="en-US" altLang="zh-CN" b="1" dirty="0" smtClean="0"/>
              <a:t>MIME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/>
              <a:t>	(Multipurpose Internet Mail Extensions)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即：多功能</a:t>
            </a:r>
            <a:r>
              <a:rPr lang="en-US" altLang="zh-CN" b="1" dirty="0" smtClean="0"/>
              <a:t>Internet</a:t>
            </a:r>
            <a:r>
              <a:rPr lang="zh-CN" altLang="en-US" b="1" dirty="0" smtClean="0"/>
              <a:t>邮件扩充服务，</a:t>
            </a:r>
            <a:r>
              <a:rPr lang="zh-CN" altLang="en-US" sz="2800" b="1" dirty="0" smtClean="0"/>
              <a:t>是指定某个扩展名文件将使用何种应用程序打开的一个说明。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当该扩展名文件被访问时，浏览器会自动指定应用程序来打开。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/>
              <a:t>	</a:t>
            </a:r>
            <a:r>
              <a:rPr lang="en-US" altLang="zh-CN" sz="2600" b="1" dirty="0" smtClean="0"/>
              <a:t>	</a:t>
            </a:r>
            <a:r>
              <a:rPr lang="en-US" altLang="zh-CN" sz="2600" b="1" dirty="0" err="1" smtClean="0">
                <a:solidFill>
                  <a:schemeClr val="bg2"/>
                </a:solidFill>
              </a:rPr>
              <a:t>contentType</a:t>
            </a:r>
            <a:r>
              <a:rPr lang="en-US" altLang="zh-CN" sz="2600" b="1" dirty="0" smtClean="0">
                <a:solidFill>
                  <a:schemeClr val="bg2"/>
                </a:solidFill>
              </a:rPr>
              <a:t>= " text/</a:t>
            </a:r>
            <a:r>
              <a:rPr lang="en-US" altLang="zh-CN" sz="2600" b="1" dirty="0" err="1" smtClean="0">
                <a:solidFill>
                  <a:schemeClr val="bg2"/>
                </a:solidFill>
              </a:rPr>
              <a:t>html;charset</a:t>
            </a:r>
            <a:r>
              <a:rPr lang="en-US" altLang="zh-CN" sz="2600" b="1" dirty="0" smtClean="0">
                <a:solidFill>
                  <a:schemeClr val="bg2"/>
                </a:solidFill>
              </a:rPr>
              <a:t>=GBK"</a:t>
            </a:r>
            <a:endParaRPr lang="zh-CN" altLang="en-US" sz="2600" b="1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的</a:t>
            </a:r>
            <a:r>
              <a:rPr lang="en-US" altLang="zh-CN" b="1" dirty="0" smtClean="0">
                <a:solidFill>
                  <a:schemeClr val="tx2"/>
                </a:solidFill>
              </a:rPr>
              <a:t>page</a:t>
            </a:r>
            <a:r>
              <a:rPr lang="zh-CN" altLang="en-US" b="1" dirty="0" smtClean="0">
                <a:solidFill>
                  <a:schemeClr val="tx2"/>
                </a:solidFill>
              </a:rPr>
              <a:t>指令</a:t>
            </a:r>
            <a:endParaRPr lang="zh-CN" altLang="en-US" dirty="0" smtClean="0"/>
          </a:p>
        </p:txBody>
      </p:sp>
      <p:sp>
        <p:nvSpPr>
          <p:cNvPr id="3686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4F9F0C-D732-40D9-B151-8837508590A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6869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contentType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pageEncoding</a:t>
            </a:r>
            <a:r>
              <a:rPr lang="zh-CN" altLang="en-US" b="1" dirty="0" smtClean="0"/>
              <a:t>编码的区别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sz="2800" b="1" dirty="0" err="1" smtClean="0"/>
              <a:t>pageEncoding</a:t>
            </a:r>
            <a:r>
              <a:rPr lang="zh-CN" altLang="en-US" sz="2800" b="1" dirty="0" smtClean="0"/>
              <a:t>指的是</a:t>
            </a:r>
            <a:r>
              <a:rPr lang="en-US" altLang="zh-CN" sz="2800" b="1" dirty="0" smtClean="0"/>
              <a:t>JSP</a:t>
            </a:r>
            <a:r>
              <a:rPr lang="zh-CN" altLang="en-US" sz="2800" b="1" dirty="0" smtClean="0"/>
              <a:t>文件本身的编码；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	</a:t>
            </a:r>
            <a:r>
              <a:rPr lang="en-US" altLang="zh-CN" sz="2800" b="1" dirty="0" err="1" smtClean="0"/>
              <a:t>contentType</a:t>
            </a:r>
            <a:r>
              <a:rPr lang="zh-CN" altLang="en-US" sz="2800" b="1" dirty="0" smtClean="0"/>
              <a:t>中的</a:t>
            </a:r>
            <a:r>
              <a:rPr lang="en-US" altLang="zh-CN" sz="2800" b="1" dirty="0" err="1" smtClean="0"/>
              <a:t>charset</a:t>
            </a:r>
            <a:r>
              <a:rPr lang="zh-CN" altLang="en-US" sz="2800" b="1" dirty="0" smtClean="0"/>
              <a:t>指的是服务器发送给客户端的内容编码。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一般来讲，如果一个</a:t>
            </a:r>
            <a:r>
              <a:rPr lang="en-US" altLang="zh-CN" sz="2800" b="1" dirty="0" smtClean="0"/>
              <a:t>JSP</a:t>
            </a:r>
            <a:r>
              <a:rPr lang="zh-CN" altLang="en-US" sz="2800" b="1" dirty="0" smtClean="0"/>
              <a:t>页面只需按网页显示（</a:t>
            </a:r>
            <a:r>
              <a:rPr lang="en-US" altLang="zh-CN" sz="2800" b="1" dirty="0" smtClean="0"/>
              <a:t>text/html</a:t>
            </a:r>
            <a:r>
              <a:rPr lang="zh-CN" altLang="en-US" sz="2800" b="1" dirty="0" smtClean="0"/>
              <a:t>），则使用</a:t>
            </a:r>
            <a:r>
              <a:rPr lang="en-US" altLang="zh-CN" sz="2800" b="1" dirty="0" err="1" smtClean="0"/>
              <a:t>pageEncoding</a:t>
            </a:r>
            <a:r>
              <a:rPr lang="zh-CN" altLang="en-US" sz="2800" b="1" dirty="0" smtClean="0"/>
              <a:t>设置编码即可。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的</a:t>
            </a:r>
            <a:r>
              <a:rPr lang="en-US" altLang="zh-CN" b="1" dirty="0" smtClean="0">
                <a:solidFill>
                  <a:schemeClr val="tx2"/>
                </a:solidFill>
              </a:rPr>
              <a:t>page</a:t>
            </a:r>
            <a:r>
              <a:rPr lang="zh-CN" altLang="en-US" b="1" dirty="0" smtClean="0">
                <a:solidFill>
                  <a:schemeClr val="tx2"/>
                </a:solidFill>
              </a:rPr>
              <a:t>指令</a:t>
            </a:r>
            <a:endParaRPr lang="zh-CN" altLang="en-US" dirty="0" smtClean="0"/>
          </a:p>
        </p:txBody>
      </p:sp>
      <p:sp>
        <p:nvSpPr>
          <p:cNvPr id="3686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4F9F0C-D732-40D9-B151-8837508590A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6869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错误页的设置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sz="2600" b="1" dirty="0" smtClean="0"/>
              <a:t>要想完成错误页的操作，则一定要满足以下两个条件：</a:t>
            </a:r>
            <a:endParaRPr lang="en-US" altLang="zh-CN" sz="26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b="1" dirty="0" smtClean="0"/>
              <a:t>指定错误出现时的跳转页，通过</a:t>
            </a:r>
            <a:r>
              <a:rPr lang="en-US" altLang="zh-CN" sz="2600" b="1" dirty="0" err="1" smtClean="0"/>
              <a:t>errorPage</a:t>
            </a:r>
            <a:r>
              <a:rPr lang="zh-CN" altLang="en-US" sz="2600" b="1" dirty="0" smtClean="0"/>
              <a:t>属性指定；</a:t>
            </a:r>
            <a:endParaRPr lang="en-US" altLang="zh-CN" sz="2600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600" b="1" dirty="0" smtClean="0"/>
              <a:t>错误处理页必须有明确的标识，通过</a:t>
            </a:r>
            <a:r>
              <a:rPr lang="en-US" altLang="zh-CN" sz="2600" b="1" dirty="0" err="1" smtClean="0"/>
              <a:t>isErrorPage</a:t>
            </a:r>
            <a:r>
              <a:rPr lang="zh-CN" altLang="en-US" sz="2600" b="1" dirty="0" smtClean="0"/>
              <a:t>属性指定。</a:t>
            </a:r>
            <a:endParaRPr lang="en-US" altLang="zh-CN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的</a:t>
            </a:r>
            <a:r>
              <a:rPr lang="en-US" altLang="zh-CN" b="1" dirty="0" smtClean="0">
                <a:solidFill>
                  <a:schemeClr val="tx2"/>
                </a:solidFill>
              </a:rPr>
              <a:t>page</a:t>
            </a:r>
            <a:r>
              <a:rPr lang="zh-CN" altLang="en-US" b="1" dirty="0" smtClean="0">
                <a:solidFill>
                  <a:schemeClr val="tx2"/>
                </a:solidFill>
              </a:rPr>
              <a:t>指令</a:t>
            </a:r>
            <a:endParaRPr lang="zh-CN" altLang="en-US" dirty="0" smtClean="0"/>
          </a:p>
        </p:txBody>
      </p:sp>
      <p:sp>
        <p:nvSpPr>
          <p:cNvPr id="2867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基于J2EE的开发技术</a:t>
            </a:r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5F7BEC-9671-49C7-8E98-665673BE1D1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8677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import</a:t>
            </a:r>
            <a:r>
              <a:rPr lang="zh-CN" altLang="en-US" b="1" dirty="0" smtClean="0"/>
              <a:t>属性导入包</a:t>
            </a:r>
            <a:r>
              <a:rPr lang="en-US" altLang="zh-CN" b="1" dirty="0" smtClean="0"/>
              <a:t>	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b="1" dirty="0" smtClean="0"/>
              <a:t>	</a:t>
            </a:r>
            <a:endParaRPr lang="en-US" altLang="zh-CN" sz="2600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b="1" dirty="0" smtClean="0"/>
              <a:t>	</a:t>
            </a:r>
            <a:r>
              <a:rPr lang="zh-CN" altLang="en-US" sz="2600" b="1" dirty="0" smtClean="0"/>
              <a:t>使用</a:t>
            </a:r>
            <a:r>
              <a:rPr lang="en-US" altLang="zh-CN" sz="2600" b="1" dirty="0" smtClean="0"/>
              <a:t>import</a:t>
            </a:r>
            <a:r>
              <a:rPr lang="zh-CN" altLang="en-US" sz="2600" b="1" dirty="0" smtClean="0"/>
              <a:t>属性导入包；</a:t>
            </a:r>
            <a:endParaRPr lang="en-US" altLang="zh-CN" sz="2600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b="1" dirty="0" smtClean="0"/>
              <a:t>	</a:t>
            </a:r>
            <a:r>
              <a:rPr lang="zh-CN" altLang="en-US" sz="2600" b="1" dirty="0" smtClean="0">
                <a:solidFill>
                  <a:schemeClr val="bg2"/>
                </a:solidFill>
              </a:rPr>
              <a:t>注意：在</a:t>
            </a:r>
            <a:r>
              <a:rPr lang="en-US" altLang="zh-CN" sz="2600" b="1" dirty="0" smtClean="0">
                <a:solidFill>
                  <a:schemeClr val="bg2"/>
                </a:solidFill>
              </a:rPr>
              <a:t>page</a:t>
            </a:r>
            <a:r>
              <a:rPr lang="zh-CN" altLang="en-US" sz="2600" b="1" dirty="0" smtClean="0">
                <a:solidFill>
                  <a:schemeClr val="bg2"/>
                </a:solidFill>
              </a:rPr>
              <a:t>指令的所有属性中，只有</a:t>
            </a:r>
            <a:r>
              <a:rPr lang="en-US" altLang="zh-CN" sz="2600" b="1" dirty="0" smtClean="0">
                <a:solidFill>
                  <a:schemeClr val="bg2"/>
                </a:solidFill>
              </a:rPr>
              <a:t>import</a:t>
            </a:r>
            <a:r>
              <a:rPr lang="zh-CN" altLang="en-US" sz="2600" b="1" dirty="0" smtClean="0">
                <a:solidFill>
                  <a:schemeClr val="bg2"/>
                </a:solidFill>
              </a:rPr>
              <a:t>属性可以多次使用，其它属性只能设置一次。</a:t>
            </a:r>
            <a:endParaRPr lang="en-US" altLang="zh-CN" sz="2600" b="1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chemeClr val="tx2"/>
                </a:solidFill>
              </a:rPr>
              <a:t>page</a:t>
            </a:r>
            <a:r>
              <a:rPr lang="zh-CN" altLang="en-US" b="1" smtClean="0">
                <a:solidFill>
                  <a:schemeClr val="tx2"/>
                </a:solidFill>
              </a:rPr>
              <a:t>指令的主要属性</a:t>
            </a:r>
            <a:endParaRPr lang="zh-CN" altLang="en-US" smtClean="0"/>
          </a:p>
        </p:txBody>
      </p:sp>
      <p:sp>
        <p:nvSpPr>
          <p:cNvPr id="3584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0E05E2-964A-429F-B4AB-CA966F022BB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5845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5846" name="Picture 2" descr="G:\讲课\（1）\基于J2EE的开发技术-权巍\JAVA WEB开发实战经典PPT\0200_第二部分：WEB基础开发\0205_第05章：JSP基础语法\020502_page指令\幻灯片4.JPG"/>
          <p:cNvPicPr>
            <a:picLocks noChangeAspect="1" noChangeArrowheads="1"/>
          </p:cNvPicPr>
          <p:nvPr/>
        </p:nvPicPr>
        <p:blipFill>
          <a:blip r:embed="rId1" cstate="print"/>
          <a:srcRect l="2751" t="22701" r="1962" b="11151"/>
          <a:stretch>
            <a:fillRect/>
          </a:stretch>
        </p:blipFill>
        <p:spPr bwMode="auto">
          <a:xfrm>
            <a:off x="0" y="1628775"/>
            <a:ext cx="91281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643335"/>
            <a:ext cx="4608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1</a:t>
            </a:r>
            <a:r>
              <a:rPr lang="zh-CN" altLang="en-US" b="1" dirty="0" smtClean="0">
                <a:solidFill>
                  <a:schemeClr val="tx2"/>
                </a:solidFill>
              </a:rPr>
              <a:t>、</a:t>
            </a:r>
            <a:r>
              <a:rPr lang="en-US" altLang="zh-CN" b="1" dirty="0" smtClean="0">
                <a:solidFill>
                  <a:schemeClr val="tx2"/>
                </a:solidFill>
              </a:rPr>
              <a:t> JSP</a:t>
            </a:r>
            <a:r>
              <a:rPr lang="zh-CN" altLang="en-US" b="1" dirty="0" smtClean="0">
                <a:solidFill>
                  <a:schemeClr val="tx2"/>
                </a:solidFill>
              </a:rPr>
              <a:t>概述</a:t>
            </a: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457200" y="1700808"/>
            <a:ext cx="8229600" cy="3886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动态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 descr="H:\授课\基于J2EE的开发技术-权巍\JAVA WEB开发实战经典PPT\0100_第一部分：WEB开发前奏\0101_第01章：WEB开发简介\幻灯片6.JPG"/>
          <p:cNvPicPr>
            <a:picLocks noChangeAspect="1" noChangeArrowheads="1"/>
          </p:cNvPicPr>
          <p:nvPr/>
        </p:nvPicPr>
        <p:blipFill>
          <a:blip r:embed="rId1" cstate="print"/>
          <a:srcRect l="1563" t="23958" r="1563" b="21875"/>
          <a:stretch>
            <a:fillRect/>
          </a:stretch>
        </p:blipFill>
        <p:spPr bwMode="auto">
          <a:xfrm>
            <a:off x="142875" y="2420888"/>
            <a:ext cx="88582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B665E4-182C-413C-A11B-EBFA9649A7C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ED3D8B-945F-4AC3-B0D0-2D0217CECCCE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84213" y="692150"/>
            <a:ext cx="7920037" cy="54483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 b="1" dirty="0">
                <a:latin typeface="+mn-ea"/>
                <a:ea typeface="+mn-ea"/>
              </a:rPr>
              <a:t>对于</a:t>
            </a:r>
            <a:r>
              <a:rPr lang="en-US" altLang="zh-CN" sz="2400" b="1" dirty="0">
                <a:latin typeface="+mn-ea"/>
                <a:ea typeface="+mn-ea"/>
              </a:rPr>
              <a:t>page</a:t>
            </a:r>
            <a:r>
              <a:rPr lang="zh-CN" altLang="en-US" sz="2400" b="1" dirty="0">
                <a:latin typeface="+mn-ea"/>
                <a:ea typeface="+mn-ea"/>
              </a:rPr>
              <a:t>指令，需要说明的是：</a:t>
            </a:r>
            <a:endParaRPr lang="zh-CN" altLang="en-US" sz="2400" b="1" dirty="0">
              <a:latin typeface="+mn-ea"/>
              <a:ea typeface="+mn-ea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n-ea"/>
                <a:ea typeface="+mn-ea"/>
              </a:rPr>
              <a:t>&lt;%@ page %&gt;</a:t>
            </a:r>
            <a:r>
              <a:rPr lang="zh-CN" altLang="en-US" sz="2400" b="1" dirty="0">
                <a:latin typeface="+mn-ea"/>
                <a:ea typeface="+mn-ea"/>
              </a:rPr>
              <a:t>指令作用于整个</a:t>
            </a:r>
            <a:r>
              <a:rPr lang="en-US" altLang="zh-CN" sz="2400" b="1" dirty="0">
                <a:latin typeface="+mn-ea"/>
                <a:ea typeface="+mn-ea"/>
              </a:rPr>
              <a:t>JSP</a:t>
            </a:r>
            <a:r>
              <a:rPr lang="zh-CN" altLang="en-US" sz="2400" b="1" dirty="0">
                <a:latin typeface="+mn-ea"/>
                <a:ea typeface="+mn-ea"/>
              </a:rPr>
              <a:t>页面，同样包括静态的包含文件。但是</a:t>
            </a:r>
            <a:r>
              <a:rPr lang="en-US" altLang="zh-CN" sz="2400" b="1" dirty="0">
                <a:latin typeface="+mn-ea"/>
                <a:ea typeface="+mn-ea"/>
              </a:rPr>
              <a:t>&lt;%@ page %&gt;</a:t>
            </a:r>
            <a:r>
              <a:rPr lang="zh-CN" altLang="en-US" sz="2400" b="1" dirty="0">
                <a:latin typeface="+mn-ea"/>
                <a:ea typeface="+mn-ea"/>
              </a:rPr>
              <a:t>指令不能作用于动态的包含文件，比如 </a:t>
            </a:r>
            <a:r>
              <a:rPr lang="en-US" altLang="zh-CN" sz="2400" b="1" dirty="0">
                <a:solidFill>
                  <a:schemeClr val="bg2"/>
                </a:solidFill>
                <a:latin typeface="+mn-ea"/>
                <a:ea typeface="+mn-ea"/>
              </a:rPr>
              <a:t>&lt;</a:t>
            </a:r>
            <a:r>
              <a:rPr lang="en-US" altLang="zh-CN" sz="2400" b="1" dirty="0" err="1">
                <a:solidFill>
                  <a:schemeClr val="bg2"/>
                </a:solidFill>
                <a:latin typeface="+mn-ea"/>
                <a:ea typeface="+mn-ea"/>
              </a:rPr>
              <a:t>jsp:include</a:t>
            </a:r>
            <a:r>
              <a:rPr lang="en-US" altLang="zh-CN" sz="2400" b="1" dirty="0">
                <a:solidFill>
                  <a:schemeClr val="bg2"/>
                </a:solidFill>
                <a:latin typeface="+mn-ea"/>
                <a:ea typeface="+mn-ea"/>
              </a:rPr>
              <a:t>&gt;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  <a:endParaRPr lang="zh-CN" altLang="en-US" sz="2400" b="1" dirty="0">
              <a:latin typeface="+mn-ea"/>
              <a:ea typeface="+mn-ea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n-ea"/>
                <a:ea typeface="+mn-ea"/>
              </a:rPr>
              <a:t>可以在一个页面中引用多个</a:t>
            </a:r>
            <a:r>
              <a:rPr lang="en-US" altLang="zh-CN" sz="2400" b="1" dirty="0">
                <a:latin typeface="+mn-ea"/>
                <a:ea typeface="+mn-ea"/>
              </a:rPr>
              <a:t>&lt;%@ page %&gt;</a:t>
            </a:r>
            <a:r>
              <a:rPr lang="zh-CN" altLang="en-US" sz="2400" b="1" dirty="0">
                <a:latin typeface="+mn-ea"/>
                <a:ea typeface="+mn-ea"/>
              </a:rPr>
              <a:t>指令，但是其中的属性只能定义一次。不过也有例外，即</a:t>
            </a:r>
            <a:r>
              <a:rPr lang="en-US" altLang="zh-CN" sz="2400" b="1" dirty="0">
                <a:latin typeface="+mn-ea"/>
                <a:ea typeface="+mn-ea"/>
              </a:rPr>
              <a:t>import</a:t>
            </a:r>
            <a:r>
              <a:rPr lang="zh-CN" altLang="en-US" sz="2400" b="1" dirty="0">
                <a:latin typeface="+mn-ea"/>
                <a:ea typeface="+mn-ea"/>
              </a:rPr>
              <a:t>属性。因为</a:t>
            </a:r>
            <a:r>
              <a:rPr lang="en-US" altLang="zh-CN" sz="2400" b="1" dirty="0">
                <a:latin typeface="+mn-ea"/>
                <a:ea typeface="+mn-ea"/>
              </a:rPr>
              <a:t>import</a:t>
            </a:r>
            <a:r>
              <a:rPr lang="zh-CN" altLang="en-US" sz="2400" b="1" dirty="0">
                <a:latin typeface="+mn-ea"/>
                <a:ea typeface="+mn-ea"/>
              </a:rPr>
              <a:t>属性和</a:t>
            </a:r>
            <a:r>
              <a:rPr lang="en-US" altLang="zh-CN" sz="2400" b="1" dirty="0">
                <a:latin typeface="+mn-ea"/>
                <a:ea typeface="+mn-ea"/>
              </a:rPr>
              <a:t>Java</a:t>
            </a:r>
            <a:r>
              <a:rPr lang="zh-CN" altLang="en-US" sz="2400" b="1" dirty="0">
                <a:latin typeface="+mn-ea"/>
                <a:ea typeface="+mn-ea"/>
              </a:rPr>
              <a:t>中的</a:t>
            </a:r>
            <a:r>
              <a:rPr lang="en-US" altLang="zh-CN" sz="2400" b="1" dirty="0">
                <a:latin typeface="+mn-ea"/>
                <a:ea typeface="+mn-ea"/>
              </a:rPr>
              <a:t>import</a:t>
            </a:r>
            <a:r>
              <a:rPr lang="zh-CN" altLang="en-US" sz="2400" b="1" dirty="0">
                <a:latin typeface="+mn-ea"/>
                <a:ea typeface="+mn-ea"/>
              </a:rPr>
              <a:t>语句类似（</a:t>
            </a:r>
            <a:r>
              <a:rPr lang="en-US" altLang="zh-CN" sz="2400" b="1" dirty="0">
                <a:latin typeface="+mn-ea"/>
                <a:ea typeface="+mn-ea"/>
              </a:rPr>
              <a:t>import</a:t>
            </a:r>
            <a:r>
              <a:rPr lang="zh-CN" altLang="en-US" sz="2400" b="1" dirty="0">
                <a:latin typeface="+mn-ea"/>
                <a:ea typeface="+mn-ea"/>
              </a:rPr>
              <a:t>语句引入的是</a:t>
            </a:r>
            <a:r>
              <a:rPr lang="en-US" altLang="zh-CN" sz="2400" b="1" dirty="0">
                <a:latin typeface="+mn-ea"/>
                <a:ea typeface="+mn-ea"/>
              </a:rPr>
              <a:t>Java</a:t>
            </a:r>
            <a:r>
              <a:rPr lang="zh-CN" altLang="en-US" sz="2400" b="1" dirty="0">
                <a:latin typeface="+mn-ea"/>
                <a:ea typeface="+mn-ea"/>
              </a:rPr>
              <a:t>语言中的类），所以此属性就能使用多次。</a:t>
            </a:r>
            <a:endParaRPr lang="zh-CN" altLang="en-US" sz="2400" b="1" dirty="0">
              <a:latin typeface="+mn-ea"/>
              <a:ea typeface="+mn-ea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n-ea"/>
                <a:ea typeface="+mn-ea"/>
              </a:rPr>
              <a:t>无论把</a:t>
            </a:r>
            <a:r>
              <a:rPr lang="en-US" altLang="zh-CN" sz="2400" b="1" dirty="0">
                <a:latin typeface="+mn-ea"/>
                <a:ea typeface="+mn-ea"/>
              </a:rPr>
              <a:t>&lt;%@ page %&gt;</a:t>
            </a:r>
            <a:r>
              <a:rPr lang="zh-CN" altLang="en-US" sz="2400" b="1" dirty="0">
                <a:latin typeface="+mn-ea"/>
                <a:ea typeface="+mn-ea"/>
              </a:rPr>
              <a:t>指令放在</a:t>
            </a:r>
            <a:r>
              <a:rPr lang="en-US" altLang="zh-CN" sz="2400" b="1" dirty="0">
                <a:latin typeface="+mn-ea"/>
                <a:ea typeface="+mn-ea"/>
              </a:rPr>
              <a:t>JSP</a:t>
            </a:r>
            <a:r>
              <a:rPr lang="zh-CN" altLang="en-US" sz="2400" b="1" dirty="0">
                <a:latin typeface="+mn-ea"/>
                <a:ea typeface="+mn-ea"/>
              </a:rPr>
              <a:t>的文件的哪个地方，它的作用范围都是整个</a:t>
            </a:r>
            <a:r>
              <a:rPr lang="en-US" altLang="zh-CN" sz="2400" b="1" dirty="0">
                <a:latin typeface="+mn-ea"/>
                <a:ea typeface="+mn-ea"/>
              </a:rPr>
              <a:t>JSP</a:t>
            </a:r>
            <a:r>
              <a:rPr lang="zh-CN" altLang="en-US" sz="2400" b="1" dirty="0">
                <a:latin typeface="+mn-ea"/>
                <a:ea typeface="+mn-ea"/>
              </a:rPr>
              <a:t>页面。不过，为了</a:t>
            </a:r>
            <a:r>
              <a:rPr lang="en-US" altLang="zh-CN" sz="2400" b="1" dirty="0">
                <a:latin typeface="+mn-ea"/>
                <a:ea typeface="+mn-ea"/>
              </a:rPr>
              <a:t>JSP</a:t>
            </a:r>
            <a:r>
              <a:rPr lang="zh-CN" altLang="en-US" sz="2400" b="1" dirty="0">
                <a:latin typeface="+mn-ea"/>
                <a:ea typeface="+mn-ea"/>
              </a:rPr>
              <a:t>程序的可读性，好的编程习惯，最好还是把它放在</a:t>
            </a:r>
            <a:r>
              <a:rPr lang="en-US" altLang="zh-CN" sz="2400" b="1" dirty="0">
                <a:latin typeface="+mn-ea"/>
                <a:ea typeface="+mn-ea"/>
              </a:rPr>
              <a:t>JSP</a:t>
            </a:r>
            <a:r>
              <a:rPr lang="zh-CN" altLang="en-US" sz="2400" b="1" dirty="0">
                <a:latin typeface="+mn-ea"/>
                <a:ea typeface="+mn-ea"/>
              </a:rPr>
              <a:t>文件的顶部。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的包含</a:t>
            </a:r>
            <a:endParaRPr lang="zh-CN" altLang="en-US" dirty="0" smtClean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使用包含操作，可以将一些重复的代码包含进来继续使用</a:t>
            </a:r>
            <a:endParaRPr lang="zh-CN" altLang="en-US" b="1" dirty="0" smtClean="0"/>
          </a:p>
        </p:txBody>
      </p:sp>
      <p:sp>
        <p:nvSpPr>
          <p:cNvPr id="4710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50142C-681D-4BBE-A8DE-64B77B2D9283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47110" name="Picture 2" descr="G:\讲课\（1）\基于J2EE的开发技术-权巍\JAVA WEB开发实战经典PPT\0200_第二部分：WEB基础开发\0205_第05章：JSP基础语法\020503_包含指令\幻灯片3.JPG"/>
          <p:cNvPicPr>
            <a:picLocks noChangeAspect="1" noChangeArrowheads="1"/>
          </p:cNvPicPr>
          <p:nvPr/>
        </p:nvPicPr>
        <p:blipFill>
          <a:blip r:embed="rId1" cstate="print"/>
          <a:srcRect l="20863" t="33200" r="24013" b="30051"/>
          <a:stretch>
            <a:fillRect/>
          </a:stretch>
        </p:blipFill>
        <p:spPr bwMode="auto">
          <a:xfrm>
            <a:off x="1908175" y="3284538"/>
            <a:ext cx="5040313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的包含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包含分为静态包含、动态包含两种。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6.1</a:t>
            </a:r>
            <a:r>
              <a:rPr lang="zh-CN" altLang="en-US" b="1" dirty="0" smtClean="0"/>
              <a:t>静态包含</a:t>
            </a:r>
            <a:r>
              <a:rPr lang="en-US" altLang="zh-CN" b="1" dirty="0" smtClean="0"/>
              <a:t>——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include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指令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indent="266700">
              <a:spcBef>
                <a:spcPct val="50000"/>
              </a:spcBef>
              <a:buNone/>
              <a:defRPr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JSP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编译时，插入一个包含文本或代码的文件；该文件可以是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HTML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文件、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JSP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文件、其他文本文件、或一段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程序。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indent="266700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语法格式如下：</a:t>
            </a: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indent="266700">
              <a:spcBef>
                <a:spcPct val="50000"/>
              </a:spcBef>
              <a:defRPr/>
            </a:pP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&lt;%@ include file="</a:t>
            </a:r>
            <a:r>
              <a:rPr lang="zh-CN" alt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相对位置</a:t>
            </a:r>
            <a:r>
              <a:rPr lang="en-US" altLang="zh-CN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" %&gt;</a:t>
            </a:r>
            <a:endParaRPr lang="en-US" altLang="zh-CN" b="1" dirty="0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b="1" dirty="0"/>
          </a:p>
        </p:txBody>
      </p:sp>
      <p:sp>
        <p:nvSpPr>
          <p:cNvPr id="4813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FDA5B2-4940-496B-BDFA-7EFA7CEF8F07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的包含</a:t>
            </a:r>
            <a:endParaRPr lang="zh-CN" altLang="en-US" dirty="0" smtClean="0"/>
          </a:p>
        </p:txBody>
      </p:sp>
      <p:sp>
        <p:nvSpPr>
          <p:cNvPr id="4915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284F5FC-BC4A-46A1-85FD-ECDE67C8933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9157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静态包含的处理流程</a:t>
            </a:r>
            <a:endParaRPr lang="zh-CN" altLang="en-US" b="1" smtClean="0"/>
          </a:p>
        </p:txBody>
      </p:sp>
      <p:pic>
        <p:nvPicPr>
          <p:cNvPr id="49158" name="Picture 2" descr="G:\讲课\（1）\基于J2EE的开发技术-权巍\JAVA WEB开发实战经典PPT\0200_第二部分：WEB基础开发\0205_第05章：JSP基础语法\020503_包含指令\幻灯片7.JPG"/>
          <p:cNvPicPr>
            <a:picLocks noChangeAspect="1" noChangeArrowheads="1"/>
          </p:cNvPicPr>
          <p:nvPr/>
        </p:nvPicPr>
        <p:blipFill>
          <a:blip r:embed="rId1" cstate="print"/>
          <a:srcRect l="1962" t="24800" r="2751" b="30051"/>
          <a:stretch>
            <a:fillRect/>
          </a:stretch>
        </p:blipFill>
        <p:spPr bwMode="auto">
          <a:xfrm>
            <a:off x="250825" y="2924175"/>
            <a:ext cx="8713788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的包含</a:t>
            </a:r>
            <a:endParaRPr lang="zh-CN" altLang="en-US" dirty="0" smtClean="0"/>
          </a:p>
        </p:txBody>
      </p:sp>
      <p:sp>
        <p:nvSpPr>
          <p:cNvPr id="5018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D432B9-8BF5-49D9-BA8C-640C7AFC9839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0181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/>
              <a:t>6.2JSP</a:t>
            </a:r>
            <a:r>
              <a:rPr lang="zh-CN" altLang="en-US" b="1" dirty="0" smtClean="0"/>
              <a:t>动作元素</a:t>
            </a:r>
            <a:endParaRPr lang="en-US" altLang="zh-CN" b="1" dirty="0" smtClean="0"/>
          </a:p>
          <a:p>
            <a:r>
              <a:rPr lang="en-US" altLang="zh-CN" sz="2800" b="1" dirty="0" smtClean="0"/>
              <a:t>JSP</a:t>
            </a:r>
            <a:r>
              <a:rPr lang="zh-CN" altLang="en-US" sz="2800" b="1" dirty="0" smtClean="0"/>
              <a:t>指令是在编译时被编译执行的；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JSP</a:t>
            </a:r>
            <a:r>
              <a:rPr lang="zh-CN" altLang="en-US" sz="2800" b="1" dirty="0" smtClean="0"/>
              <a:t>动作元素是在客户端请求处理阶段动态执行的；每次有请求都可能执行一次。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动作元素语法：</a:t>
            </a:r>
            <a:endParaRPr lang="en-US" altLang="zh-CN" sz="2800" b="1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600" b="1" dirty="0" smtClean="0"/>
              <a:t>		   &lt;</a:t>
            </a:r>
            <a:r>
              <a:rPr lang="en-US" altLang="zh-CN" sz="2600" b="1" dirty="0" err="1" smtClean="0"/>
              <a:t>jsp</a:t>
            </a:r>
            <a:r>
              <a:rPr lang="en-US" altLang="zh-CN" sz="2600" b="1" dirty="0" smtClean="0"/>
              <a:t>:</a:t>
            </a:r>
            <a:r>
              <a:rPr lang="zh-CN" altLang="en-US" sz="2600" b="1" dirty="0" smtClean="0"/>
              <a:t>动作元素名</a:t>
            </a:r>
            <a:r>
              <a:rPr lang="en-US" altLang="zh-CN" sz="2600" b="1" dirty="0" smtClean="0"/>
              <a:t>  </a:t>
            </a:r>
            <a:r>
              <a:rPr lang="zh-CN" altLang="en-US" sz="2600" b="1" dirty="0" smtClean="0"/>
              <a:t>属性名</a:t>
            </a:r>
            <a:r>
              <a:rPr lang="en-US" altLang="zh-CN" sz="2600" b="1" dirty="0" smtClean="0"/>
              <a:t>=“</a:t>
            </a:r>
            <a:r>
              <a:rPr lang="zh-CN" altLang="en-US" sz="2600" b="1" dirty="0" smtClean="0"/>
              <a:t>值</a:t>
            </a:r>
            <a:r>
              <a:rPr lang="en-US" altLang="zh-CN" sz="2600" b="1" dirty="0" smtClean="0"/>
              <a:t>”/&gt;</a:t>
            </a:r>
            <a:endParaRPr lang="en-US" altLang="zh-CN" sz="2600" b="1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600" b="1" dirty="0" smtClean="0"/>
              <a:t>或：</a:t>
            </a:r>
            <a:r>
              <a:rPr lang="en-US" altLang="zh-CN" sz="2600" b="1" dirty="0" smtClean="0">
                <a:solidFill>
                  <a:srgbClr val="002060"/>
                </a:solidFill>
              </a:rPr>
              <a:t>&lt;</a:t>
            </a:r>
            <a:r>
              <a:rPr lang="en-US" altLang="zh-CN" sz="2600" b="1" dirty="0" err="1" smtClean="0">
                <a:solidFill>
                  <a:srgbClr val="002060"/>
                </a:solidFill>
              </a:rPr>
              <a:t>jsp</a:t>
            </a:r>
            <a:r>
              <a:rPr lang="en-US" altLang="zh-CN" sz="2600" b="1" dirty="0" smtClean="0">
                <a:solidFill>
                  <a:srgbClr val="002060"/>
                </a:solidFill>
              </a:rPr>
              <a:t>:</a:t>
            </a:r>
            <a:r>
              <a:rPr lang="zh-CN" altLang="en-US" sz="2600" b="1" dirty="0" smtClean="0">
                <a:solidFill>
                  <a:srgbClr val="002060"/>
                </a:solidFill>
              </a:rPr>
              <a:t>动作元素名</a:t>
            </a:r>
            <a:r>
              <a:rPr lang="en-US" altLang="zh-CN" sz="2600" b="1" dirty="0" smtClean="0">
                <a:solidFill>
                  <a:srgbClr val="002060"/>
                </a:solidFill>
              </a:rPr>
              <a:t>  </a:t>
            </a:r>
            <a:r>
              <a:rPr lang="zh-CN" altLang="en-US" sz="2600" b="1" dirty="0" smtClean="0">
                <a:solidFill>
                  <a:srgbClr val="002060"/>
                </a:solidFill>
              </a:rPr>
              <a:t>属性名</a:t>
            </a:r>
            <a:r>
              <a:rPr lang="en-US" altLang="zh-CN" sz="2600" b="1" dirty="0" smtClean="0">
                <a:solidFill>
                  <a:srgbClr val="002060"/>
                </a:solidFill>
              </a:rPr>
              <a:t>=“</a:t>
            </a:r>
            <a:r>
              <a:rPr lang="zh-CN" altLang="en-US" sz="2600" b="1" dirty="0" smtClean="0">
                <a:solidFill>
                  <a:srgbClr val="002060"/>
                </a:solidFill>
              </a:rPr>
              <a:t>值</a:t>
            </a:r>
            <a:r>
              <a:rPr lang="en-US" altLang="zh-CN" sz="2600" b="1" dirty="0" smtClean="0">
                <a:solidFill>
                  <a:srgbClr val="002060"/>
                </a:solidFill>
              </a:rPr>
              <a:t>”&gt;</a:t>
            </a:r>
            <a:endParaRPr lang="en-US" altLang="zh-CN" sz="2600" b="1" dirty="0" smtClean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rgbClr val="002060"/>
                </a:solidFill>
              </a:rPr>
              <a:t>	    ……</a:t>
            </a:r>
            <a:endParaRPr lang="en-US" altLang="zh-CN" sz="2600" b="1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altLang="zh-CN" sz="2600" b="1" dirty="0" smtClean="0">
                <a:solidFill>
                  <a:srgbClr val="002060"/>
                </a:solidFill>
              </a:rPr>
              <a:t>        &lt;/</a:t>
            </a:r>
            <a:r>
              <a:rPr lang="en-US" altLang="zh-CN" sz="2600" b="1" dirty="0" err="1" smtClean="0">
                <a:solidFill>
                  <a:srgbClr val="002060"/>
                </a:solidFill>
              </a:rPr>
              <a:t>jsp</a:t>
            </a:r>
            <a:r>
              <a:rPr lang="en-US" altLang="zh-CN" sz="2600" b="1" dirty="0" smtClean="0">
                <a:solidFill>
                  <a:srgbClr val="002060"/>
                </a:solidFill>
              </a:rPr>
              <a:t>:</a:t>
            </a:r>
            <a:r>
              <a:rPr lang="zh-CN" altLang="en-US" sz="2600" b="1" dirty="0" smtClean="0">
                <a:solidFill>
                  <a:srgbClr val="002060"/>
                </a:solidFill>
              </a:rPr>
              <a:t>动作元素名</a:t>
            </a:r>
            <a:r>
              <a:rPr lang="en-US" altLang="zh-CN" sz="2600" b="1" dirty="0" smtClean="0">
                <a:solidFill>
                  <a:srgbClr val="002060"/>
                </a:solidFill>
              </a:rPr>
              <a:t>&gt;</a:t>
            </a:r>
            <a:endParaRPr lang="zh-CN" altLang="en-US" sz="26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的包含</a:t>
            </a:r>
            <a:endParaRPr lang="zh-CN" altLang="en-US" dirty="0" smtClean="0"/>
          </a:p>
        </p:txBody>
      </p:sp>
      <p:sp>
        <p:nvSpPr>
          <p:cNvPr id="5018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D432B9-8BF5-49D9-BA8C-640C7AFC9839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0181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/>
              <a:t>6.3</a:t>
            </a:r>
            <a:r>
              <a:rPr lang="zh-CN" altLang="en-US" b="1" dirty="0" smtClean="0"/>
              <a:t>动态包含</a:t>
            </a:r>
            <a:r>
              <a:rPr lang="en-US" altLang="zh-CN" b="1" dirty="0" smtClean="0"/>
              <a:t>—include</a:t>
            </a:r>
            <a:r>
              <a:rPr lang="zh-CN" altLang="en-US" b="1" dirty="0" smtClean="0"/>
              <a:t>动作元素</a:t>
            </a:r>
            <a:endParaRPr lang="en-US" altLang="zh-CN" b="1" dirty="0" smtClean="0"/>
          </a:p>
          <a:p>
            <a:r>
              <a:rPr lang="zh-CN" altLang="en-US" sz="2800" b="1" dirty="0" smtClean="0"/>
              <a:t>动态包含可以自动区分被包含的页面是静态还是动态；如果是静态页面，则将内容包含进来；如果是动态页面，则先进行动态的处理，然后再将处理的结果包含进来。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动态包含语法：</a:t>
            </a:r>
            <a:endParaRPr lang="en-US" altLang="zh-CN" sz="2800" b="1" dirty="0" smtClean="0"/>
          </a:p>
          <a:p>
            <a:pPr lvl="1"/>
            <a:r>
              <a:rPr lang="zh-CN" altLang="en-US" sz="2600" b="1" dirty="0" smtClean="0"/>
              <a:t>不传递参数：</a:t>
            </a:r>
            <a:endParaRPr lang="en-US" altLang="zh-CN" sz="2600" b="1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600" b="1" dirty="0" smtClean="0"/>
              <a:t>&lt;</a:t>
            </a:r>
            <a:r>
              <a:rPr lang="en-US" altLang="zh-CN" sz="2600" b="1" dirty="0" err="1" smtClean="0"/>
              <a:t>jsp:include</a:t>
            </a:r>
            <a:r>
              <a:rPr lang="en-US" altLang="zh-CN" sz="2600" b="1" dirty="0" smtClean="0"/>
              <a:t> page=“</a:t>
            </a:r>
            <a:r>
              <a:rPr lang="zh-CN" altLang="en-US" sz="2600" b="1" dirty="0" smtClean="0"/>
              <a:t>要包含的文件</a:t>
            </a:r>
            <a:r>
              <a:rPr lang="en-US" altLang="zh-CN" sz="2600" b="1" dirty="0" smtClean="0"/>
              <a:t>"  flush=“true"/&gt;</a:t>
            </a:r>
            <a:endParaRPr lang="zh-CN" altLang="en-US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的包含</a:t>
            </a:r>
            <a:endParaRPr lang="zh-CN" altLang="en-US" dirty="0" smtClean="0"/>
          </a:p>
        </p:txBody>
      </p:sp>
      <p:sp>
        <p:nvSpPr>
          <p:cNvPr id="5120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B757D6-6226-4890-9284-B7CC8E9F22A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1205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/>
              <a:t>6.3</a:t>
            </a:r>
            <a:r>
              <a:rPr lang="zh-CN" altLang="en-US" b="1" dirty="0" smtClean="0"/>
              <a:t>动态包含</a:t>
            </a:r>
            <a:endParaRPr lang="en-US" altLang="zh-CN" b="1" dirty="0" smtClean="0"/>
          </a:p>
          <a:p>
            <a:r>
              <a:rPr lang="zh-CN" altLang="en-US" sz="2800" b="1" dirty="0" smtClean="0"/>
              <a:t>动态包含语法：</a:t>
            </a:r>
            <a:endParaRPr lang="en-US" altLang="zh-CN" sz="2800" b="1" dirty="0" smtClean="0"/>
          </a:p>
          <a:p>
            <a:pPr lvl="1"/>
            <a:r>
              <a:rPr lang="zh-CN" altLang="en-US" sz="2600" b="1" dirty="0" smtClean="0"/>
              <a:t>传递参数：</a:t>
            </a:r>
            <a:endParaRPr lang="en-US" altLang="zh-CN" sz="2600" b="1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600" b="1" dirty="0" smtClean="0"/>
              <a:t>&lt;</a:t>
            </a:r>
            <a:r>
              <a:rPr lang="en-US" altLang="zh-CN" sz="2600" b="1" dirty="0" err="1" smtClean="0"/>
              <a:t>jsp:include</a:t>
            </a:r>
            <a:r>
              <a:rPr lang="en-US" altLang="zh-CN" sz="2600" b="1" dirty="0" smtClean="0"/>
              <a:t> page=“</a:t>
            </a:r>
            <a:r>
              <a:rPr lang="zh-CN" altLang="en-US" sz="2600" b="1" dirty="0" smtClean="0"/>
              <a:t>要包含的文件路径</a:t>
            </a:r>
            <a:r>
              <a:rPr lang="en-US" altLang="zh-CN" sz="2600" b="1" dirty="0" smtClean="0"/>
              <a:t>"  flush="</a:t>
            </a:r>
            <a:r>
              <a:rPr lang="en-US" altLang="zh-CN" sz="2600" b="1" dirty="0" err="1" smtClean="0"/>
              <a:t>true|false</a:t>
            </a:r>
            <a:r>
              <a:rPr lang="en-US" altLang="zh-CN" sz="2600" b="1" dirty="0" smtClean="0"/>
              <a:t>"&gt;</a:t>
            </a:r>
            <a:endParaRPr lang="en-US" altLang="zh-CN" sz="2600" b="1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600" b="1" dirty="0" smtClean="0"/>
              <a:t>	&lt;</a:t>
            </a:r>
            <a:r>
              <a:rPr lang="en-US" altLang="zh-CN" sz="2600" b="1" dirty="0" err="1" smtClean="0"/>
              <a:t>jsp:param</a:t>
            </a:r>
            <a:r>
              <a:rPr lang="en-US" altLang="zh-CN" sz="2600" b="1" dirty="0" smtClean="0"/>
              <a:t> name=“</a:t>
            </a:r>
            <a:r>
              <a:rPr lang="zh-CN" altLang="en-US" sz="2600" b="1" dirty="0" smtClean="0"/>
              <a:t>参数名称</a:t>
            </a:r>
            <a:r>
              <a:rPr lang="en-US" altLang="zh-CN" sz="2600" b="1" dirty="0" smtClean="0"/>
              <a:t>” value="</a:t>
            </a:r>
            <a:r>
              <a:rPr lang="zh-CN" altLang="en-US" sz="2600" b="1" dirty="0" smtClean="0"/>
              <a:t>参数内容</a:t>
            </a:r>
            <a:r>
              <a:rPr lang="en-US" altLang="zh-CN" sz="2600" b="1" dirty="0" smtClean="0"/>
              <a:t>"/&gt;</a:t>
            </a:r>
            <a:endParaRPr lang="en-US" altLang="zh-CN" sz="2600" b="1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600" b="1" dirty="0" smtClean="0"/>
              <a:t>  	……</a:t>
            </a:r>
            <a:r>
              <a:rPr lang="zh-CN" altLang="en-US" sz="2600" b="1" dirty="0" smtClean="0"/>
              <a:t>可以多个</a:t>
            </a:r>
            <a:endParaRPr lang="en-US" altLang="zh-CN" sz="2600" b="1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600" b="1" dirty="0" smtClean="0"/>
              <a:t>&lt;/</a:t>
            </a:r>
            <a:r>
              <a:rPr lang="en-US" altLang="zh-CN" sz="2600" b="1" dirty="0" err="1" smtClean="0"/>
              <a:t>jsp:include</a:t>
            </a:r>
            <a:r>
              <a:rPr lang="en-US" altLang="zh-CN" sz="2600" b="1" dirty="0" smtClean="0"/>
              <a:t>&gt;</a:t>
            </a:r>
            <a:endParaRPr lang="zh-CN" altLang="en-US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的包含</a:t>
            </a:r>
            <a:endParaRPr lang="zh-CN" altLang="en-US" dirty="0" smtClean="0"/>
          </a:p>
        </p:txBody>
      </p:sp>
      <p:sp>
        <p:nvSpPr>
          <p:cNvPr id="5222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F4D6A1-A601-4ADE-97A1-3CE7960F26BD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2229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/>
              <a:t>6.4</a:t>
            </a:r>
            <a:r>
              <a:rPr lang="zh-CN" altLang="en-US" b="1" dirty="0" smtClean="0"/>
              <a:t>两种包含的区别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静态包含：属于先包含后处理。</a:t>
            </a:r>
            <a:endParaRPr lang="en-US" altLang="zh-CN" b="1" dirty="0" smtClean="0"/>
          </a:p>
          <a:p>
            <a:r>
              <a:rPr lang="zh-CN" altLang="en-US" b="1" dirty="0" smtClean="0"/>
              <a:t>动态包含：如果包含的是动态页，则先分别处理后再将处理的结果包含进来。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开发中建议使用动态包含完成操作。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的跳转</a:t>
            </a:r>
            <a:endParaRPr lang="zh-CN" altLang="en-US" dirty="0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在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中，可以使用</a:t>
            </a:r>
            <a:r>
              <a:rPr lang="en-US" altLang="zh-CN" b="1" dirty="0" smtClean="0"/>
              <a:t>&lt;</a:t>
            </a:r>
            <a:r>
              <a:rPr lang="en-US" altLang="zh-CN" b="1" dirty="0" err="1" smtClean="0"/>
              <a:t>jsp:forward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动作元素，将一个用户的请求（</a:t>
            </a:r>
            <a:r>
              <a:rPr lang="en-US" altLang="zh-CN" b="1" dirty="0" smtClean="0"/>
              <a:t>request</a:t>
            </a:r>
            <a:r>
              <a:rPr lang="zh-CN" altLang="en-US" b="1" dirty="0" smtClean="0"/>
              <a:t>）从一个页面传递到另外一个页面。</a:t>
            </a:r>
            <a:endParaRPr lang="en-US" altLang="zh-CN" b="1" dirty="0" smtClean="0"/>
          </a:p>
          <a:p>
            <a:r>
              <a:rPr lang="zh-CN" altLang="en-US" b="1" dirty="0" smtClean="0"/>
              <a:t>页面跳转语法：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不传递参数：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dirty="0" smtClean="0"/>
              <a:t>&lt;</a:t>
            </a:r>
            <a:r>
              <a:rPr lang="en-US" altLang="zh-CN" b="1" dirty="0" err="1" smtClean="0"/>
              <a:t>jsp:forward</a:t>
            </a:r>
            <a:r>
              <a:rPr lang="en-US" altLang="zh-CN" b="1" dirty="0" smtClean="0"/>
              <a:t> page=“</a:t>
            </a:r>
            <a:r>
              <a:rPr lang="zh-CN" altLang="en-US" b="1" dirty="0" smtClean="0"/>
              <a:t>要跳转的文件</a:t>
            </a:r>
            <a:r>
              <a:rPr lang="en-US" altLang="zh-CN" b="1" dirty="0" smtClean="0"/>
              <a:t>" /&gt;</a:t>
            </a:r>
            <a:endParaRPr lang="zh-CN" altLang="en-US" b="1" dirty="0" smtClean="0"/>
          </a:p>
          <a:p>
            <a:pPr lvl="1">
              <a:buFont typeface="Wingdings" panose="05000000000000000000" pitchFamily="2" charset="2"/>
              <a:buNone/>
            </a:pPr>
            <a:endParaRPr lang="zh-CN" altLang="en-US" b="1" dirty="0" smtClean="0"/>
          </a:p>
        </p:txBody>
      </p:sp>
      <p:sp>
        <p:nvSpPr>
          <p:cNvPr id="5325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1A6A87-54FE-46E4-A5BA-99A071117F5D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的跳转</a:t>
            </a:r>
            <a:endParaRPr lang="zh-CN" altLang="en-US" dirty="0" smtClean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页面跳转语法：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传递参数：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dirty="0" smtClean="0"/>
              <a:t>&lt;</a:t>
            </a:r>
            <a:r>
              <a:rPr lang="en-US" altLang="zh-CN" b="1" dirty="0" err="1" smtClean="0"/>
              <a:t>jsp:forward</a:t>
            </a:r>
            <a:r>
              <a:rPr lang="en-US" altLang="zh-CN" b="1" dirty="0" smtClean="0"/>
              <a:t> page=“</a:t>
            </a:r>
            <a:r>
              <a:rPr lang="zh-CN" altLang="en-US" b="1" dirty="0" smtClean="0"/>
              <a:t>要跳转的文件</a:t>
            </a:r>
            <a:r>
              <a:rPr lang="en-US" altLang="zh-CN" b="1" dirty="0" smtClean="0"/>
              <a:t>" &gt;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dirty="0" smtClean="0"/>
              <a:t>	&lt;</a:t>
            </a:r>
            <a:r>
              <a:rPr lang="en-US" altLang="zh-CN" b="1" dirty="0" err="1" smtClean="0"/>
              <a:t>jsp:param</a:t>
            </a:r>
            <a:r>
              <a:rPr lang="en-US" altLang="zh-CN" b="1" dirty="0" smtClean="0"/>
              <a:t> name=“</a:t>
            </a:r>
            <a:r>
              <a:rPr lang="zh-CN" altLang="en-US" b="1" dirty="0" smtClean="0"/>
              <a:t>参数名称</a:t>
            </a:r>
            <a:r>
              <a:rPr lang="en-US" altLang="zh-CN" b="1" dirty="0" smtClean="0"/>
              <a:t>” value="</a:t>
            </a:r>
            <a:r>
              <a:rPr lang="zh-CN" altLang="en-US" b="1" dirty="0" smtClean="0"/>
              <a:t>参数内容</a:t>
            </a:r>
            <a:r>
              <a:rPr lang="en-US" altLang="zh-CN" b="1" dirty="0" smtClean="0"/>
              <a:t>"/&gt;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dirty="0" smtClean="0"/>
              <a:t>  	……</a:t>
            </a:r>
            <a:r>
              <a:rPr lang="zh-CN" altLang="en-US" b="1" dirty="0" smtClean="0"/>
              <a:t>可以多个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dirty="0" smtClean="0"/>
              <a:t>&lt;/</a:t>
            </a:r>
            <a:r>
              <a:rPr lang="en-US" altLang="zh-CN" b="1" dirty="0" err="1" smtClean="0"/>
              <a:t>jsp:forward</a:t>
            </a:r>
            <a:r>
              <a:rPr lang="en-US" altLang="zh-CN" b="1" dirty="0" smtClean="0"/>
              <a:t> &gt;</a:t>
            </a:r>
            <a:endParaRPr lang="zh-CN" altLang="en-US" b="1" dirty="0" smtClean="0"/>
          </a:p>
          <a:p>
            <a:pPr lvl="1">
              <a:buFont typeface="Wingdings" panose="05000000000000000000" pitchFamily="2" charset="2"/>
              <a:buNone/>
            </a:pPr>
            <a:endParaRPr lang="zh-CN" altLang="en-US" b="1" dirty="0" smtClean="0"/>
          </a:p>
        </p:txBody>
      </p:sp>
      <p:sp>
        <p:nvSpPr>
          <p:cNvPr id="5427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BB91B75-99FB-470B-AF82-ADDBF6B3FE10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304800" y="1552153"/>
            <a:ext cx="8686800" cy="48291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1600"/>
              </a:spcAft>
              <a:buClr>
                <a:schemeClr val="bg2"/>
              </a:buClr>
              <a:buSzPct val="75000"/>
              <a:defRPr/>
            </a:pPr>
            <a:r>
              <a:rPr lang="en-US" altLang="zh-CN" sz="3200" b="1" kern="0" dirty="0">
                <a:latin typeface="+mn-ea"/>
                <a:ea typeface="+mn-ea"/>
              </a:rPr>
              <a:t>1.1</a:t>
            </a:r>
            <a:r>
              <a:rPr lang="zh-CN" altLang="en-US" sz="3200" b="1" kern="0" dirty="0">
                <a:latin typeface="+mn-ea"/>
                <a:ea typeface="+mn-ea"/>
              </a:rPr>
              <a:t>什么是</a:t>
            </a:r>
            <a:r>
              <a:rPr lang="en-US" altLang="zh-CN" sz="3200" b="1" kern="0" dirty="0">
                <a:latin typeface="+mn-ea"/>
                <a:ea typeface="+mn-ea"/>
              </a:rPr>
              <a:t>JSP</a:t>
            </a:r>
            <a:r>
              <a:rPr lang="zh-CN" altLang="en-US" sz="3200" b="1" kern="0" dirty="0">
                <a:latin typeface="+mn-ea"/>
                <a:ea typeface="+mn-ea"/>
              </a:rPr>
              <a:t>技术</a:t>
            </a:r>
            <a:endParaRPr lang="en-US" altLang="zh-CN" sz="3200" b="1" kern="0" dirty="0">
              <a:latin typeface="+mn-ea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sz="2800" b="1" kern="0" dirty="0">
                <a:latin typeface="+mn-ea"/>
                <a:ea typeface="+mn-ea"/>
              </a:rPr>
              <a:t>JSP</a:t>
            </a:r>
            <a:r>
              <a:rPr lang="zh-CN" altLang="en-US" sz="2800" b="1" kern="0" dirty="0">
                <a:latin typeface="+mn-ea"/>
                <a:ea typeface="+mn-ea"/>
              </a:rPr>
              <a:t>（</a:t>
            </a:r>
            <a:r>
              <a:rPr lang="en-US" altLang="zh-CN" sz="2800" b="1" kern="0" dirty="0">
                <a:latin typeface="+mn-ea"/>
                <a:ea typeface="+mn-ea"/>
              </a:rPr>
              <a:t>Java Server Pages</a:t>
            </a:r>
            <a:r>
              <a:rPr lang="zh-CN" altLang="en-US" sz="2800" b="1" kern="0" dirty="0">
                <a:latin typeface="+mn-ea"/>
                <a:ea typeface="+mn-ea"/>
              </a:rPr>
              <a:t>）是由</a:t>
            </a:r>
            <a:r>
              <a:rPr lang="en-US" altLang="zh-CN" sz="2800" b="1" kern="0" dirty="0">
                <a:latin typeface="+mn-ea"/>
                <a:ea typeface="+mn-ea"/>
              </a:rPr>
              <a:t>Sun</a:t>
            </a:r>
            <a:r>
              <a:rPr lang="zh-CN" altLang="en-US" sz="2800" b="1" kern="0" dirty="0">
                <a:latin typeface="+mn-ea"/>
                <a:ea typeface="+mn-ea"/>
              </a:rPr>
              <a:t>公司倡导、许多公司参与一起建立的一种服务器端</a:t>
            </a:r>
            <a:r>
              <a:rPr lang="zh-CN" altLang="en-US" sz="2800" b="1" u="sng" kern="0" dirty="0">
                <a:latin typeface="+mn-ea"/>
                <a:ea typeface="+mn-ea"/>
              </a:rPr>
              <a:t>动态</a:t>
            </a:r>
            <a:r>
              <a:rPr lang="zh-CN" altLang="en-US" sz="2800" b="1" kern="0" dirty="0">
                <a:latin typeface="+mn-ea"/>
                <a:ea typeface="+mn-ea"/>
              </a:rPr>
              <a:t>网页技术。</a:t>
            </a:r>
            <a:endParaRPr lang="en-US" altLang="zh-CN" sz="2800" b="1" kern="0" dirty="0">
              <a:latin typeface="+mn-ea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sz="2800" b="1" kern="0" dirty="0">
                <a:latin typeface="+mn-ea"/>
                <a:ea typeface="+mn-ea"/>
              </a:rPr>
              <a:t>JSP</a:t>
            </a:r>
            <a:r>
              <a:rPr lang="zh-CN" altLang="en-US" sz="2800" b="1" kern="0" dirty="0">
                <a:latin typeface="+mn-ea"/>
                <a:ea typeface="+mn-ea"/>
              </a:rPr>
              <a:t>是一种实现普通静态</a:t>
            </a:r>
            <a:r>
              <a:rPr lang="en-US" altLang="zh-CN" sz="2800" b="1" kern="0" dirty="0">
                <a:latin typeface="+mn-ea"/>
                <a:ea typeface="+mn-ea"/>
              </a:rPr>
              <a:t>HTML</a:t>
            </a:r>
            <a:r>
              <a:rPr lang="zh-CN" altLang="en-US" sz="2800" b="1" kern="0" dirty="0">
                <a:latin typeface="+mn-ea"/>
                <a:ea typeface="+mn-ea"/>
              </a:rPr>
              <a:t>和动态</a:t>
            </a:r>
            <a:r>
              <a:rPr lang="en-US" altLang="zh-CN" sz="2800" b="1" kern="0" dirty="0">
                <a:latin typeface="+mn-ea"/>
                <a:ea typeface="+mn-ea"/>
              </a:rPr>
              <a:t>HTML</a:t>
            </a:r>
            <a:r>
              <a:rPr lang="zh-CN" altLang="en-US" sz="2800" b="1" kern="0" dirty="0">
                <a:latin typeface="+mn-ea"/>
                <a:ea typeface="+mn-ea"/>
              </a:rPr>
              <a:t>混合编码的技术。 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  <a:ea typeface="+mn-ea"/>
              </a:rPr>
              <a:t>JSP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设计的目的在于简化表示层的表示。</a:t>
            </a:r>
            <a:r>
              <a:rPr lang="zh-CN" altLang="en-US" sz="1800" b="1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endParaRPr lang="en-US" altLang="zh-CN" sz="2800" b="1" kern="0" dirty="0">
              <a:latin typeface="+mn-ea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sz="2800" b="1" kern="0" dirty="0">
                <a:latin typeface="+mn-ea"/>
                <a:ea typeface="+mn-ea"/>
              </a:rPr>
              <a:t>JSP</a:t>
            </a:r>
            <a:r>
              <a:rPr lang="zh-CN" altLang="en-US" sz="2800" b="1" kern="0" dirty="0">
                <a:latin typeface="+mn-ea"/>
                <a:ea typeface="+mn-ea"/>
              </a:rPr>
              <a:t>页面文件通常以</a:t>
            </a:r>
            <a:r>
              <a:rPr lang="en-US" altLang="zh-CN" sz="2800" b="1" kern="0" dirty="0">
                <a:latin typeface="+mn-ea"/>
                <a:ea typeface="+mn-ea"/>
              </a:rPr>
              <a:t>.</a:t>
            </a:r>
            <a:r>
              <a:rPr lang="en-US" altLang="zh-CN" sz="2800" b="1" kern="0" dirty="0" err="1">
                <a:latin typeface="+mn-ea"/>
                <a:ea typeface="+mn-ea"/>
              </a:rPr>
              <a:t>jsp</a:t>
            </a:r>
            <a:r>
              <a:rPr lang="zh-CN" altLang="en-US" sz="2800" b="1" kern="0" dirty="0">
                <a:latin typeface="+mn-ea"/>
                <a:ea typeface="+mn-ea"/>
              </a:rPr>
              <a:t>为扩展名。</a:t>
            </a:r>
            <a:endParaRPr lang="en-US" altLang="zh-CN" sz="2800" b="1" kern="0" dirty="0">
              <a:latin typeface="+mn-ea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sz="2800" b="1" kern="0" dirty="0">
                <a:solidFill>
                  <a:srgbClr val="4E3B30"/>
                </a:solidFill>
                <a:latin typeface="+mn-ea"/>
                <a:ea typeface="+mn-ea"/>
              </a:rPr>
              <a:t>JSP</a:t>
            </a:r>
            <a:r>
              <a:rPr lang="zh-CN" altLang="en-US" sz="2800" b="1" kern="0" dirty="0">
                <a:solidFill>
                  <a:srgbClr val="4E3B30"/>
                </a:solidFill>
                <a:latin typeface="+mn-ea"/>
                <a:ea typeface="+mn-ea"/>
              </a:rPr>
              <a:t>页面：</a:t>
            </a:r>
            <a:endParaRPr lang="en-US" altLang="zh-CN" sz="2800" b="1" kern="0" dirty="0">
              <a:solidFill>
                <a:srgbClr val="4E3B30"/>
              </a:solidFill>
              <a:latin typeface="+mn-ea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en-US" altLang="zh-CN" sz="2800" b="1" kern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568" y="5395282"/>
            <a:ext cx="8208912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>
                <a:ln w="17780" cmpd="sng">
                  <a:solidFill>
                    <a:srgbClr val="005800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HTML</a:t>
            </a:r>
            <a:r>
              <a:rPr lang="zh-CN" altLang="en-US" sz="3000" b="1" dirty="0">
                <a:ln w="17780" cmpd="sng">
                  <a:solidFill>
                    <a:srgbClr val="005800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页面、</a:t>
            </a:r>
            <a:r>
              <a:rPr lang="en-US" altLang="zh-CN" sz="3000" b="1" dirty="0">
                <a:ln w="17780" cmpd="sng">
                  <a:solidFill>
                    <a:srgbClr val="005800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sz="3000" b="1" dirty="0">
                <a:ln w="17780" cmpd="sng">
                  <a:solidFill>
                    <a:srgbClr val="005800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代码、</a:t>
            </a:r>
            <a:r>
              <a:rPr lang="en-US" altLang="zh-CN" sz="3000" b="1" dirty="0">
                <a:ln w="17780" cmpd="sng">
                  <a:solidFill>
                    <a:srgbClr val="005800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JSP</a:t>
            </a:r>
            <a:r>
              <a:rPr lang="zh-CN" altLang="en-US" sz="3000" b="1" dirty="0">
                <a:ln w="17780" cmpd="sng">
                  <a:solidFill>
                    <a:srgbClr val="005800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标记、</a:t>
            </a:r>
            <a:r>
              <a:rPr lang="en-US" altLang="zh-CN" sz="3000" b="1" dirty="0">
                <a:ln w="17780" cmpd="sng">
                  <a:solidFill>
                    <a:srgbClr val="005800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JavaScript</a:t>
            </a:r>
            <a:endParaRPr lang="zh-CN" altLang="en-US" sz="3000" b="1" dirty="0">
              <a:ln w="17780" cmpd="sng">
                <a:solidFill>
                  <a:srgbClr val="005800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571327"/>
            <a:ext cx="4608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1</a:t>
            </a:r>
            <a:r>
              <a:rPr lang="zh-CN" altLang="en-US" b="1" dirty="0" smtClean="0">
                <a:solidFill>
                  <a:schemeClr val="tx2"/>
                </a:solidFill>
              </a:rPr>
              <a:t>、</a:t>
            </a: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概述</a:t>
            </a: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B665E4-182C-413C-A11B-EBFA9649A7C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b="1" dirty="0" smtClean="0">
                <a:solidFill>
                  <a:schemeClr val="tx2"/>
                </a:solidFill>
              </a:rPr>
              <a:t>JSP</a:t>
            </a:r>
            <a:r>
              <a:rPr lang="zh-CN" altLang="en-US" b="1" dirty="0" smtClean="0">
                <a:solidFill>
                  <a:schemeClr val="tx2"/>
                </a:solidFill>
              </a:rPr>
              <a:t>的跳转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使用跳转可以完成页面请求的传递。</a:t>
            </a:r>
            <a:endParaRPr lang="en-US" altLang="zh-CN" b="1" dirty="0" smtClean="0"/>
          </a:p>
          <a:p>
            <a:r>
              <a:rPr lang="zh-CN" altLang="en-US" b="1" dirty="0" smtClean="0"/>
              <a:t>跳转操作属于服务器端跳转，跳转之后的页面路径不改变。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None/>
            </a:pPr>
            <a:endParaRPr lang="zh-CN" altLang="en-US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例：用户登录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login.htm:</a:t>
            </a:r>
            <a:r>
              <a:rPr lang="zh-CN" altLang="en-US" b="1" dirty="0" smtClean="0"/>
              <a:t>提供用户登录表单；</a:t>
            </a:r>
            <a:endParaRPr lang="en-US" altLang="zh-CN" b="1" dirty="0" smtClean="0"/>
          </a:p>
          <a:p>
            <a:r>
              <a:rPr lang="en-US" altLang="zh-CN" b="1" dirty="0" smtClean="0"/>
              <a:t>login_check.jsp:</a:t>
            </a:r>
            <a:r>
              <a:rPr lang="zh-CN" altLang="en-US" b="1" dirty="0" smtClean="0"/>
              <a:t>根据表单提交信息，进行处理；登录成功跳转到成功页，否则跳转到失败页；</a:t>
            </a:r>
            <a:endParaRPr lang="en-US" altLang="zh-CN" b="1" dirty="0" smtClean="0"/>
          </a:p>
          <a:p>
            <a:r>
              <a:rPr lang="en-US" altLang="zh-CN" b="1" dirty="0" smtClean="0"/>
              <a:t>login_success.jsp :</a:t>
            </a:r>
            <a:r>
              <a:rPr lang="zh-CN" altLang="en-US" b="1" dirty="0" smtClean="0"/>
              <a:t>登录成功页；</a:t>
            </a:r>
            <a:endParaRPr lang="en-US" altLang="zh-CN" b="1" dirty="0" smtClean="0"/>
          </a:p>
          <a:p>
            <a:r>
              <a:rPr lang="en-US" altLang="zh-CN" b="1" dirty="0" smtClean="0"/>
              <a:t>login_failure.htm :</a:t>
            </a:r>
            <a:r>
              <a:rPr lang="zh-CN" altLang="en-US" b="1" dirty="0" smtClean="0"/>
              <a:t>登录失败页。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None/>
            </a:pPr>
            <a:endParaRPr lang="zh-CN" altLang="en-US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/>
              <a:t>Get</a:t>
            </a:r>
            <a:r>
              <a:rPr lang="zh-CN" altLang="en-US" sz="2800" b="1" dirty="0" smtClean="0"/>
              <a:t>通过</a:t>
            </a:r>
            <a:r>
              <a:rPr lang="en-US" altLang="zh-CN" sz="2800" b="1" dirty="0" smtClean="0"/>
              <a:t>URL</a:t>
            </a:r>
            <a:r>
              <a:rPr lang="zh-CN" altLang="en-US" sz="2800" b="1" dirty="0" smtClean="0"/>
              <a:t>提交数据，数据在</a:t>
            </a:r>
            <a:r>
              <a:rPr lang="en-US" altLang="zh-CN" sz="2800" b="1" dirty="0" smtClean="0"/>
              <a:t>URL</a:t>
            </a:r>
            <a:r>
              <a:rPr lang="zh-CN" altLang="en-US" sz="2800" b="1" dirty="0" smtClean="0"/>
              <a:t>中可以看到；</a:t>
            </a:r>
            <a:r>
              <a:rPr lang="en-US" altLang="zh-CN" sz="2800" b="1" dirty="0" smtClean="0"/>
              <a:t>POST</a:t>
            </a:r>
            <a:r>
              <a:rPr lang="zh-CN" altLang="en-US" sz="2800" b="1" dirty="0" smtClean="0"/>
              <a:t>请求，数据放置在</a:t>
            </a:r>
            <a:r>
              <a:rPr lang="en-US" altLang="zh-CN" sz="2800" b="1" dirty="0" smtClean="0"/>
              <a:t>HTML HEADER</a:t>
            </a:r>
            <a:r>
              <a:rPr lang="zh-CN" altLang="en-US" sz="2800" b="1" dirty="0" smtClean="0"/>
              <a:t>内提交。</a:t>
            </a:r>
            <a:endParaRPr lang="zh-CN" altLang="en-US" sz="2800" b="1" dirty="0" smtClean="0"/>
          </a:p>
          <a:p>
            <a:r>
              <a:rPr lang="zh-CN" altLang="en-US" sz="2800" b="1" dirty="0" smtClean="0"/>
              <a:t>提交数据大小：</a:t>
            </a:r>
            <a:r>
              <a:rPr lang="en-US" altLang="zh-CN" sz="2800" b="1" dirty="0" smtClean="0"/>
              <a:t>GET</a:t>
            </a:r>
            <a:r>
              <a:rPr lang="zh-CN" altLang="en-US" sz="2800" b="1" dirty="0" smtClean="0"/>
              <a:t>方式提交的数据最多只能有</a:t>
            </a:r>
            <a:r>
              <a:rPr lang="en-US" altLang="zh-CN" sz="2800" b="1" dirty="0" smtClean="0"/>
              <a:t>1024</a:t>
            </a:r>
            <a:r>
              <a:rPr lang="zh-CN" altLang="en-US" sz="2800" b="1" dirty="0" smtClean="0"/>
              <a:t>字节，而</a:t>
            </a:r>
            <a:r>
              <a:rPr lang="en-US" altLang="zh-CN" sz="2800" b="1" dirty="0" smtClean="0"/>
              <a:t>POST</a:t>
            </a:r>
            <a:r>
              <a:rPr lang="zh-CN" altLang="en-US" sz="2800" b="1" dirty="0" smtClean="0"/>
              <a:t>则没有此限制。</a:t>
            </a:r>
            <a:endParaRPr lang="zh-CN" altLang="en-US" sz="2800" b="1" dirty="0" smtClean="0"/>
          </a:p>
          <a:p>
            <a:r>
              <a:rPr lang="zh-CN" altLang="en-US" sz="2800" b="1" dirty="0" smtClean="0"/>
              <a:t>安全性问题：</a:t>
            </a:r>
            <a:r>
              <a:rPr lang="en-US" altLang="zh-CN" sz="2800" b="1" dirty="0" smtClean="0"/>
              <a:t>Get </a:t>
            </a:r>
            <a:r>
              <a:rPr lang="zh-CN" altLang="en-US" sz="2800" b="1" dirty="0" smtClean="0"/>
              <a:t>请求，参数会显示在地址栏上，而 </a:t>
            </a:r>
            <a:r>
              <a:rPr lang="en-US" altLang="zh-CN" sz="2800" b="1" dirty="0" smtClean="0"/>
              <a:t>Post </a:t>
            </a:r>
            <a:r>
              <a:rPr lang="zh-CN" altLang="en-US" sz="2800" b="1" dirty="0" smtClean="0"/>
              <a:t>不会。</a:t>
            </a:r>
            <a:endParaRPr lang="zh-CN" altLang="en-US" sz="2800" b="1" dirty="0" smtClean="0"/>
          </a:p>
          <a:p>
            <a:pPr lvl="1">
              <a:buFont typeface="Wingdings" panose="05000000000000000000" pitchFamily="2" charset="2"/>
              <a:buNone/>
            </a:pPr>
            <a:endParaRPr lang="zh-CN" altLang="en-US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技术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在</a:t>
            </a:r>
            <a:r>
              <a:rPr lang="en-US" altLang="zh-CN" sz="2800" b="1" dirty="0" smtClean="0"/>
              <a:t>Java</a:t>
            </a:r>
            <a:r>
              <a:rPr lang="zh-CN" altLang="en-US" sz="2800" b="1" dirty="0" smtClean="0"/>
              <a:t>系列技术中，访问数据库的技术叫</a:t>
            </a:r>
            <a:r>
              <a:rPr lang="en-US" altLang="zh-CN" sz="2800" b="1" dirty="0" smtClean="0"/>
              <a:t>JDBC</a:t>
            </a:r>
            <a:r>
              <a:rPr lang="zh-CN" altLang="en-US" sz="2800" b="1" dirty="0" smtClean="0"/>
              <a:t>技术。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JDBC</a:t>
            </a:r>
            <a:r>
              <a:rPr lang="zh-CN" altLang="en-US" sz="2800" b="1" dirty="0" smtClean="0"/>
              <a:t>相关的</a:t>
            </a:r>
            <a:r>
              <a:rPr lang="en-US" altLang="zh-CN" sz="2800" b="1" dirty="0" smtClean="0"/>
              <a:t>API</a:t>
            </a:r>
            <a:r>
              <a:rPr lang="zh-CN" altLang="en-US" sz="2800" b="1" dirty="0" smtClean="0"/>
              <a:t>在</a:t>
            </a:r>
            <a:r>
              <a:rPr lang="en-US" altLang="zh-CN" sz="2800" b="1" dirty="0" smtClean="0"/>
              <a:t>java.sql</a:t>
            </a:r>
            <a:r>
              <a:rPr lang="zh-CN" altLang="en-US" sz="2800" b="1" dirty="0" smtClean="0"/>
              <a:t>包中，主要包括以下接口：</a:t>
            </a:r>
            <a:endParaRPr lang="en-US" altLang="zh-CN" sz="2800" b="1" dirty="0" smtClean="0"/>
          </a:p>
          <a:p>
            <a:pPr lvl="1"/>
            <a:r>
              <a:rPr lang="en-US" altLang="zh-CN" sz="2400" b="1" dirty="0" err="1" smtClean="0">
                <a:solidFill>
                  <a:schemeClr val="bg2">
                    <a:lumMod val="75000"/>
                  </a:schemeClr>
                </a:solidFill>
              </a:rPr>
              <a:t>Java.sql.Connection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zh-CN" altLang="en-US" sz="2400" b="1" dirty="0" smtClean="0">
                <a:solidFill>
                  <a:schemeClr val="bg2">
                    <a:lumMod val="75000"/>
                  </a:schemeClr>
                </a:solidFill>
              </a:rPr>
              <a:t>负责连接数据库；</a:t>
            </a:r>
            <a:endParaRPr lang="en-US" altLang="zh-CN" sz="2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b="1" dirty="0" err="1" smtClean="0">
                <a:solidFill>
                  <a:schemeClr val="bg2">
                    <a:lumMod val="75000"/>
                  </a:schemeClr>
                </a:solidFill>
              </a:rPr>
              <a:t>Java.sql.Statement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zh-CN" altLang="en-US" sz="2400" b="1" dirty="0" smtClean="0">
                <a:solidFill>
                  <a:schemeClr val="bg2">
                    <a:lumMod val="75000"/>
                  </a:schemeClr>
                </a:solidFill>
              </a:rPr>
              <a:t>负责执行数据库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</a:rPr>
              <a:t>SQL</a:t>
            </a:r>
            <a:r>
              <a:rPr lang="zh-CN" altLang="en-US" sz="2400" b="1" dirty="0" smtClean="0">
                <a:solidFill>
                  <a:schemeClr val="bg2">
                    <a:lumMod val="75000"/>
                  </a:schemeClr>
                </a:solidFill>
              </a:rPr>
              <a:t>语句；</a:t>
            </a:r>
            <a:endParaRPr lang="en-US" altLang="zh-CN" sz="2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400" b="1" dirty="0" err="1" smtClean="0">
                <a:solidFill>
                  <a:schemeClr val="bg2">
                    <a:lumMod val="75000"/>
                  </a:schemeClr>
                </a:solidFill>
              </a:rPr>
              <a:t>Java.sql.ResultSet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zh-CN" altLang="en-US" sz="2400" b="1" dirty="0" smtClean="0">
                <a:solidFill>
                  <a:schemeClr val="bg2">
                    <a:lumMod val="75000"/>
                  </a:schemeClr>
                </a:solidFill>
              </a:rPr>
              <a:t>负责存放查询结果。</a:t>
            </a:r>
            <a:endParaRPr lang="zh-CN" altLang="en-US" sz="24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技术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各种数据库产品连接的方式不同。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针对不同数据库，</a:t>
            </a:r>
            <a:r>
              <a:rPr lang="en-US" altLang="zh-CN" sz="2800" b="1" dirty="0" smtClean="0"/>
              <a:t>JDBC</a:t>
            </a:r>
            <a:r>
              <a:rPr lang="zh-CN" altLang="en-US" sz="2800" b="1" dirty="0" smtClean="0"/>
              <a:t>机制中提供了“驱动程序”的概念。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只要安装了</a:t>
            </a:r>
            <a:r>
              <a:rPr lang="en-US" altLang="zh-CN" sz="2800" b="1" dirty="0" smtClean="0"/>
              <a:t>JDBC</a:t>
            </a:r>
            <a:r>
              <a:rPr lang="zh-CN" altLang="en-US" sz="2800" b="1" dirty="0" smtClean="0"/>
              <a:t>驱动，那么就不需要关心具体连接过程，即可对其进行操作了。</a:t>
            </a:r>
            <a:endParaRPr lang="en-US" altLang="zh-CN" sz="2800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技术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/>
              <a:t>JDBC</a:t>
            </a:r>
            <a:r>
              <a:rPr lang="zh-CN" altLang="en-US" sz="2800" b="1" dirty="0" smtClean="0"/>
              <a:t>数据库连接的方式：</a:t>
            </a:r>
            <a:endParaRPr lang="en-US" altLang="zh-CN" sz="2800" b="1" dirty="0" smtClean="0"/>
          </a:p>
          <a:p>
            <a:pPr lvl="1"/>
            <a:r>
              <a:rPr lang="zh-CN" altLang="en-US" sz="2400" b="1" dirty="0" smtClean="0"/>
              <a:t>数据库厂商驱动：</a:t>
            </a:r>
            <a:endParaRPr lang="en-US" altLang="zh-CN" sz="2400" b="1" dirty="0" smtClean="0"/>
          </a:p>
          <a:p>
            <a:pPr lvl="1">
              <a:buNone/>
            </a:pPr>
            <a:r>
              <a:rPr lang="zh-CN" altLang="en-US" sz="2400" b="1" dirty="0" smtClean="0"/>
              <a:t>安装所使用数据库厂商的驱动包；</a:t>
            </a:r>
            <a:endParaRPr lang="en-US" altLang="zh-CN" sz="2400" b="1" dirty="0" smtClean="0"/>
          </a:p>
          <a:p>
            <a:pPr lvl="1"/>
            <a:r>
              <a:rPr lang="en-US" altLang="zh-CN" sz="2400" b="1" dirty="0" smtClean="0"/>
              <a:t>JDBC-ODBC</a:t>
            </a:r>
            <a:r>
              <a:rPr lang="zh-CN" altLang="en-US" sz="2400" b="1" dirty="0" smtClean="0"/>
              <a:t>桥接</a:t>
            </a:r>
            <a:endParaRPr lang="en-US" altLang="zh-CN" sz="2400" b="1" dirty="0" smtClean="0"/>
          </a:p>
          <a:p>
            <a:pPr lvl="1">
              <a:buNone/>
            </a:pPr>
            <a:r>
              <a:rPr lang="zh-CN" altLang="en-US" sz="2400" b="1" dirty="0" smtClean="0"/>
              <a:t>将</a:t>
            </a:r>
            <a:r>
              <a:rPr lang="en-US" altLang="zh-CN" sz="2400" b="1" dirty="0" smtClean="0"/>
              <a:t>JDBC</a:t>
            </a:r>
            <a:r>
              <a:rPr lang="zh-CN" altLang="en-US" sz="2400" b="1" dirty="0" smtClean="0"/>
              <a:t>连接到</a:t>
            </a:r>
            <a:r>
              <a:rPr lang="en-US" altLang="zh-CN" sz="2400" b="1" dirty="0" smtClean="0"/>
              <a:t>ODBC</a:t>
            </a:r>
            <a:r>
              <a:rPr lang="zh-CN" altLang="en-US" sz="2400" b="1" dirty="0" smtClean="0"/>
              <a:t>即可；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数据库连接池</a:t>
            </a:r>
            <a:endParaRPr lang="en-US" altLang="zh-CN" sz="2400" b="1" dirty="0" smtClean="0"/>
          </a:p>
          <a:p>
            <a:pPr lvl="1">
              <a:buNone/>
            </a:pPr>
            <a:r>
              <a:rPr lang="zh-CN" altLang="en-US" sz="2400" b="1" dirty="0" smtClean="0"/>
              <a:t>频繁连接数据库耗费资源，连接池可以有效的解决这一问题。</a:t>
            </a:r>
            <a:endParaRPr lang="en-US" altLang="zh-CN" sz="2400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的数据库厂商驱动方法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/>
              <a:t>下载驱动包，解压并将</a:t>
            </a:r>
            <a:r>
              <a:rPr lang="en-US" altLang="zh-CN" sz="2800" b="1" dirty="0" smtClean="0"/>
              <a:t>jar</a:t>
            </a:r>
            <a:r>
              <a:rPr lang="zh-CN" altLang="en-US" sz="2800" b="1" dirty="0" smtClean="0"/>
              <a:t>文件（</a:t>
            </a:r>
            <a:r>
              <a:rPr lang="en-US" altLang="zh-CN" sz="2800" b="1" dirty="0" smtClean="0"/>
              <a:t>mysql-connector-java-5.1.21-bin.jar</a:t>
            </a:r>
            <a:r>
              <a:rPr lang="zh-CN" altLang="en-US" sz="2800" b="1" dirty="0" smtClean="0"/>
              <a:t>）复制到</a:t>
            </a:r>
            <a:r>
              <a:rPr lang="en-US" altLang="zh-CN" sz="2800" b="1" dirty="0" smtClean="0"/>
              <a:t>tomcat</a:t>
            </a:r>
            <a:r>
              <a:rPr lang="zh-CN" altLang="en-US" sz="2800" b="1" dirty="0" smtClean="0"/>
              <a:t>的</a:t>
            </a:r>
            <a:r>
              <a:rPr lang="en-US" altLang="zh-CN" sz="2800" b="1" dirty="0" smtClean="0"/>
              <a:t>lib</a:t>
            </a:r>
            <a:r>
              <a:rPr lang="zh-CN" altLang="en-US" sz="2800" b="1" dirty="0" smtClean="0"/>
              <a:t>文件夹下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/>
              <a:t>设定驱动程序名称和</a:t>
            </a:r>
            <a:r>
              <a:rPr lang="en-US" altLang="zh-CN" sz="2800" b="1" dirty="0" smtClean="0"/>
              <a:t>URL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400" b="1" dirty="0" err="1" smtClean="0"/>
              <a:t>Class.forName</a:t>
            </a:r>
            <a:r>
              <a:rPr lang="en-US" altLang="zh-CN" sz="2400" b="1" dirty="0" smtClean="0"/>
              <a:t>("</a:t>
            </a:r>
            <a:r>
              <a:rPr lang="en-US" altLang="zh-CN" sz="2400" b="1" dirty="0" err="1" smtClean="0"/>
              <a:t>org.gjt.mm.mysql.Driver</a:t>
            </a:r>
            <a:r>
              <a:rPr lang="en-US" altLang="zh-CN" sz="2400" b="1" dirty="0" smtClean="0"/>
              <a:t>");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Connection </a:t>
            </a:r>
            <a:r>
              <a:rPr lang="en-US" altLang="zh-CN" sz="2400" b="1" dirty="0" err="1" smtClean="0"/>
              <a:t>conn</a:t>
            </a:r>
            <a:r>
              <a:rPr lang="en-US" altLang="zh-CN" sz="2400" b="1" dirty="0" smtClean="0"/>
              <a:t>=</a:t>
            </a:r>
            <a:r>
              <a:rPr lang="en-US" altLang="zh-CN" sz="2400" b="1" dirty="0" err="1" smtClean="0"/>
              <a:t>DriverManager.getConnection</a:t>
            </a:r>
            <a:r>
              <a:rPr lang="en-US" altLang="zh-CN" sz="2400" b="1" dirty="0" smtClean="0"/>
              <a:t>(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“</a:t>
            </a:r>
            <a:r>
              <a:rPr lang="en-US" altLang="zh-CN" sz="2400" b="1" dirty="0" err="1" smtClean="0"/>
              <a:t>jdbc:mysql</a:t>
            </a:r>
            <a:r>
              <a:rPr lang="en-US" altLang="zh-CN" sz="2400" b="1" dirty="0" smtClean="0"/>
              <a:t>://localhost:3306/</a:t>
            </a:r>
            <a:r>
              <a:rPr lang="zh-CN" altLang="en-US" sz="2400" b="1" dirty="0" smtClean="0"/>
              <a:t>数据库名</a:t>
            </a:r>
            <a:r>
              <a:rPr lang="en-US" altLang="zh-CN" sz="2400" b="1" dirty="0" smtClean="0"/>
              <a:t>","root","");</a:t>
            </a:r>
            <a:endParaRPr lang="en-US" altLang="zh-CN" sz="2400" b="1" dirty="0" smtClean="0"/>
          </a:p>
          <a:p>
            <a:pPr>
              <a:buNone/>
            </a:pPr>
            <a:endParaRPr lang="en-US" altLang="zh-CN" sz="2400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的数据库厂商驱动方法</a:t>
            </a:r>
            <a:endParaRPr lang="zh-CN" altLang="en-US" dirty="0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pPr>
              <a:buNone/>
            </a:pPr>
            <a:r>
              <a:rPr lang="en-US" altLang="zh-CN" sz="2400" b="1" dirty="0" smtClean="0"/>
              <a:t>//</a:t>
            </a:r>
            <a:r>
              <a:rPr lang="zh-CN" altLang="en-US" sz="2400" b="1" dirty="0" smtClean="0"/>
              <a:t>查询预处理</a:t>
            </a:r>
            <a:endParaRPr lang="zh-CN" altLang="en-US" sz="2400" b="1" dirty="0" smtClean="0"/>
          </a:p>
          <a:p>
            <a:pPr>
              <a:buNone/>
            </a:pPr>
            <a:r>
              <a:rPr lang="en-US" altLang="zh-CN" sz="2400" b="1" dirty="0" smtClean="0"/>
              <a:t>String </a:t>
            </a:r>
            <a:r>
              <a:rPr lang="en-US" altLang="zh-CN" sz="2400" b="1" dirty="0" err="1" smtClean="0"/>
              <a:t>sql</a:t>
            </a:r>
            <a:r>
              <a:rPr lang="en-US" altLang="zh-CN" sz="2400" b="1" dirty="0" smtClean="0"/>
              <a:t> = "SELECT name FROM user WHERE </a:t>
            </a:r>
            <a:r>
              <a:rPr lang="en-US" altLang="zh-CN" sz="2400" b="1" dirty="0" err="1" smtClean="0"/>
              <a:t>userid</a:t>
            </a:r>
            <a:r>
              <a:rPr lang="en-US" altLang="zh-CN" sz="2400" b="1" dirty="0" smtClean="0"/>
              <a:t>=? AND password=?" 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//</a:t>
            </a:r>
            <a:r>
              <a:rPr lang="zh-CN" altLang="en-US" sz="2400" b="1" dirty="0" smtClean="0"/>
              <a:t>实例化数据库操作对象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err="1" smtClean="0"/>
              <a:t>PreparedStatement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pstmt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conn.prepareStatement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sql</a:t>
            </a:r>
            <a:r>
              <a:rPr lang="en-US" altLang="zh-CN" sz="2400" b="1" dirty="0" smtClean="0"/>
              <a:t>) 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err="1" smtClean="0"/>
              <a:t>pstmt.setString</a:t>
            </a:r>
            <a:r>
              <a:rPr lang="en-US" altLang="zh-CN" sz="2400" b="1" dirty="0" smtClean="0"/>
              <a:t>(1,request.getParameter("id")) 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err="1" smtClean="0"/>
              <a:t>pstmt.setString</a:t>
            </a:r>
            <a:r>
              <a:rPr lang="en-US" altLang="zh-CN" sz="2400" b="1" dirty="0" smtClean="0"/>
              <a:t>(2,request.getParameter("password")) 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//</a:t>
            </a:r>
            <a:r>
              <a:rPr lang="zh-CN" altLang="en-US" sz="2400" b="1" dirty="0" smtClean="0"/>
              <a:t>执行查询</a:t>
            </a:r>
            <a:endParaRPr lang="zh-CN" altLang="en-US" sz="2400" b="1" dirty="0" smtClean="0"/>
          </a:p>
          <a:p>
            <a:pPr>
              <a:buNone/>
            </a:pPr>
            <a:r>
              <a:rPr lang="en-US" altLang="zh-CN" sz="2400" b="1" dirty="0" err="1" smtClean="0"/>
              <a:t>ResultSet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rs</a:t>
            </a:r>
            <a:r>
              <a:rPr lang="en-US" altLang="zh-CN" sz="2400" b="1" dirty="0" smtClean="0"/>
              <a:t> = </a:t>
            </a:r>
            <a:r>
              <a:rPr lang="en-US" altLang="zh-CN" sz="2400" b="1" dirty="0" err="1" smtClean="0"/>
              <a:t>pstmt.executeQuery</a:t>
            </a:r>
            <a:r>
              <a:rPr lang="en-US" altLang="zh-CN" sz="2400" b="1" dirty="0" smtClean="0"/>
              <a:t>();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//</a:t>
            </a:r>
            <a:r>
              <a:rPr lang="zh-CN" altLang="en-US" sz="2400" b="1" dirty="0" smtClean="0"/>
              <a:t>从结果集中读取数据</a:t>
            </a:r>
            <a:endParaRPr lang="en-US" altLang="zh-CN" sz="2400" b="1" dirty="0" smtClean="0"/>
          </a:p>
        </p:txBody>
      </p:sp>
      <p:sp>
        <p:nvSpPr>
          <p:cNvPr id="553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4E5301-A12D-4952-8442-88DD847514F6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684213" y="620713"/>
            <a:ext cx="7777162" cy="5616575"/>
          </a:xfrm>
          <a:prstGeom prst="flowChartDocumen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&lt;%@ page 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contentType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="text/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html;charset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=gb2312" %&gt;</a:t>
            </a:r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...</a:t>
            </a:r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&lt;body&gt;</a:t>
            </a:r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  其他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HTML 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语言</a:t>
            </a:r>
            <a:endParaRPr kumimoji="1"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endParaRPr kumimoji="1"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  &lt;%</a:t>
            </a:r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符合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JAVA 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语法的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JAVA 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语句</a:t>
            </a:r>
            <a:endParaRPr kumimoji="1"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  %&gt;</a:t>
            </a:r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其他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HTML 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语言</a:t>
            </a:r>
            <a:endParaRPr kumimoji="1" lang="zh-CN" altLang="en-US" sz="2400" b="1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body&gt;</a:t>
            </a:r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B665E4-182C-413C-A11B-EBFA9649A7C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304800" y="980728"/>
            <a:ext cx="8686800" cy="46847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800" b="1" kern="0" dirty="0">
                <a:solidFill>
                  <a:srgbClr val="002060"/>
                </a:solidFill>
                <a:latin typeface="+mn-lt"/>
                <a:ea typeface="+mn-ea"/>
              </a:rPr>
              <a:t>1.2 JSP</a:t>
            </a:r>
            <a:r>
              <a:rPr lang="zh-CN" altLang="en-US" sz="2800" b="1" kern="0" dirty="0">
                <a:solidFill>
                  <a:srgbClr val="002060"/>
                </a:solidFill>
                <a:latin typeface="+mn-lt"/>
                <a:ea typeface="+mn-ea"/>
              </a:rPr>
              <a:t>在网络中的位置</a:t>
            </a:r>
            <a:endParaRPr lang="en-US" altLang="zh-CN" sz="2800" b="1" kern="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grpSp>
        <p:nvGrpSpPr>
          <p:cNvPr id="7173" name="组合 33"/>
          <p:cNvGrpSpPr/>
          <p:nvPr/>
        </p:nvGrpSpPr>
        <p:grpSpPr bwMode="auto">
          <a:xfrm>
            <a:off x="357188" y="1772816"/>
            <a:ext cx="8501062" cy="4429125"/>
            <a:chOff x="857224" y="1434497"/>
            <a:chExt cx="8001056" cy="4071966"/>
          </a:xfrm>
        </p:grpSpPr>
        <p:sp>
          <p:nvSpPr>
            <p:cNvPr id="36" name="矩形 35"/>
            <p:cNvSpPr/>
            <p:nvPr/>
          </p:nvSpPr>
          <p:spPr>
            <a:xfrm>
              <a:off x="857224" y="1434497"/>
              <a:ext cx="8001056" cy="407196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" lastClr="FFFFFF"/>
                </a:solidFill>
                <a:latin typeface="Franklin Gothic Book"/>
                <a:ea typeface="华文楷体" panose="02010600040101010101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42602" y="2857496"/>
              <a:ext cx="643970" cy="1142777"/>
            </a:xfrm>
            <a:prstGeom prst="rect">
              <a:avLst/>
            </a:prstGeom>
            <a:solidFill>
              <a:srgbClr val="FFBDD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rPr>
                <a:t>浏览器</a:t>
              </a:r>
              <a:endParaRPr lang="zh-CN" altLang="en-US" sz="2200" b="1" kern="0" dirty="0">
                <a:solidFill>
                  <a:sysClr val="windowText" lastClr="000000"/>
                </a:solidFill>
                <a:latin typeface="Franklin Gothic Book"/>
                <a:ea typeface="华文楷体" panose="02010600040101010101" charset="-122"/>
              </a:endParaRPr>
            </a:p>
          </p:txBody>
        </p:sp>
        <p:grpSp>
          <p:nvGrpSpPr>
            <p:cNvPr id="7176" name="组合 12"/>
            <p:cNvGrpSpPr/>
            <p:nvPr/>
          </p:nvGrpSpPr>
          <p:grpSpPr bwMode="auto">
            <a:xfrm>
              <a:off x="2428860" y="1857364"/>
              <a:ext cx="4643470" cy="3286148"/>
              <a:chOff x="2786050" y="1571612"/>
              <a:chExt cx="4643470" cy="3286148"/>
            </a:xfrm>
          </p:grpSpPr>
          <p:sp>
            <p:nvSpPr>
              <p:cNvPr id="58" name="矩形 7"/>
              <p:cNvSpPr/>
              <p:nvPr/>
            </p:nvSpPr>
            <p:spPr>
              <a:xfrm>
                <a:off x="2786237" y="1571996"/>
                <a:ext cx="4643750" cy="3285303"/>
              </a:xfrm>
              <a:prstGeom prst="rect">
                <a:avLst/>
              </a:prstGeom>
              <a:solidFill>
                <a:srgbClr val="CCFFCC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200" b="1" kern="0" dirty="0">
                    <a:solidFill>
                      <a:sysClr val="windowText" lastClr="000000"/>
                    </a:solidFill>
                    <a:latin typeface="Franklin Gothic Book"/>
                    <a:ea typeface="华文楷体" panose="02010600040101010101" charset="-122"/>
                  </a:rPr>
                  <a:t>Tomcat</a:t>
                </a:r>
                <a:endParaRPr lang="en-US" altLang="zh-CN" sz="22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2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2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2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2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2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2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2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2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endParaRPr>
              </a:p>
            </p:txBody>
          </p:sp>
          <p:sp>
            <p:nvSpPr>
              <p:cNvPr id="59" name="圆角矩形 10"/>
              <p:cNvSpPr/>
              <p:nvPr/>
            </p:nvSpPr>
            <p:spPr>
              <a:xfrm>
                <a:off x="3071615" y="2571745"/>
                <a:ext cx="1429881" cy="1285807"/>
              </a:xfrm>
              <a:prstGeom prst="roundRect">
                <a:avLst/>
              </a:prstGeom>
              <a:gradFill rotWithShape="1">
                <a:gsLst>
                  <a:gs pos="0">
                    <a:srgbClr val="C3986D">
                      <a:tint val="30000"/>
                      <a:satMod val="250000"/>
                    </a:srgbClr>
                  </a:gs>
                  <a:gs pos="72000">
                    <a:srgbClr val="C3986D">
                      <a:tint val="75000"/>
                      <a:satMod val="210000"/>
                    </a:srgbClr>
                  </a:gs>
                  <a:gs pos="100000">
                    <a:srgbClr val="C3986D">
                      <a:tint val="85000"/>
                      <a:satMod val="210000"/>
                    </a:srgbClr>
                  </a:gs>
                </a:gsLst>
                <a:lin ang="5400000" scaled="1"/>
              </a:gradFill>
              <a:ln w="10000" cap="flat" cmpd="sng" algn="ctr">
                <a:solidFill>
                  <a:srgbClr val="C3986D"/>
                </a:solidFill>
                <a:prstDash val="solid"/>
              </a:ln>
              <a:effectLst>
                <a:outerShdw blurRad="76200" dist="50800" dir="5400000" rotWithShape="0">
                  <a:srgbClr val="4E3B30">
                    <a:alpha val="60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800" b="1" kern="0" dirty="0">
                    <a:solidFill>
                      <a:sysClr val="windowText" lastClr="000000"/>
                    </a:solidFill>
                    <a:latin typeface="Franklin Gothic Book"/>
                    <a:ea typeface="华文楷体" panose="02010600040101010101" charset="-122"/>
                  </a:rPr>
                  <a:t>Web</a:t>
                </a:r>
                <a:r>
                  <a:rPr lang="zh-CN" altLang="en-US" sz="1800" b="1" kern="0" dirty="0" smtClean="0">
                    <a:solidFill>
                      <a:sysClr val="windowText" lastClr="000000"/>
                    </a:solidFill>
                    <a:latin typeface="Franklin Gothic Book"/>
                    <a:ea typeface="华文楷体" panose="02010600040101010101" charset="-122"/>
                  </a:rPr>
                  <a:t>服务</a:t>
                </a:r>
                <a:endParaRPr lang="en-US" altLang="zh-CN" sz="1800" b="1" kern="0" dirty="0" smtClean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800" b="1" kern="0" dirty="0" smtClean="0">
                    <a:solidFill>
                      <a:sysClr val="windowText" lastClr="000000"/>
                    </a:solidFill>
                    <a:latin typeface="Franklin Gothic Book"/>
                    <a:ea typeface="华文楷体" panose="02010600040101010101" charset="-122"/>
                  </a:rPr>
                  <a:t>插件</a:t>
                </a:r>
                <a:endParaRPr lang="zh-CN" altLang="en-US" sz="18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endParaRPr>
              </a:p>
            </p:txBody>
          </p:sp>
          <p:sp>
            <p:nvSpPr>
              <p:cNvPr id="60" name="圆角矩形 11"/>
              <p:cNvSpPr/>
              <p:nvPr/>
            </p:nvSpPr>
            <p:spPr>
              <a:xfrm>
                <a:off x="5287408" y="2285685"/>
                <a:ext cx="1785483" cy="2357069"/>
              </a:xfrm>
              <a:prstGeom prst="roundRect">
                <a:avLst/>
              </a:prstGeom>
              <a:solidFill>
                <a:srgbClr val="FFDF79"/>
              </a:solidFill>
              <a:ln w="25400" cap="flat" cmpd="sng" algn="ctr">
                <a:solidFill>
                  <a:srgbClr val="F0A22E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800" b="1" kern="0" dirty="0" err="1">
                    <a:solidFill>
                      <a:sysClr val="windowText" lastClr="000000"/>
                    </a:solidFill>
                    <a:latin typeface="Franklin Gothic Book"/>
                    <a:ea typeface="华文楷体" panose="02010600040101010101" charset="-122"/>
                  </a:rPr>
                  <a:t>Servlet</a:t>
                </a:r>
                <a:r>
                  <a:rPr lang="zh-CN" altLang="en-US" sz="1800" b="1" kern="0" dirty="0">
                    <a:solidFill>
                      <a:sysClr val="windowText" lastClr="000000"/>
                    </a:solidFill>
                    <a:latin typeface="Franklin Gothic Book"/>
                    <a:ea typeface="华文楷体" panose="02010600040101010101" charset="-122"/>
                  </a:rPr>
                  <a:t>容器</a:t>
                </a:r>
                <a:r>
                  <a:rPr lang="en-US" altLang="zh-CN" sz="1800" b="1" kern="0" dirty="0">
                    <a:solidFill>
                      <a:sysClr val="windowText" lastClr="000000"/>
                    </a:solidFill>
                    <a:latin typeface="Franklin Gothic Book"/>
                    <a:ea typeface="华文楷体" panose="02010600040101010101" charset="-122"/>
                  </a:rPr>
                  <a:t>/</a:t>
                </a:r>
                <a:endParaRPr lang="en-US" altLang="zh-CN" sz="18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800" b="1" kern="0" dirty="0">
                    <a:solidFill>
                      <a:sysClr val="windowText" lastClr="000000"/>
                    </a:solidFill>
                    <a:latin typeface="Franklin Gothic Book"/>
                    <a:ea typeface="华文楷体" panose="02010600040101010101" charset="-122"/>
                  </a:rPr>
                  <a:t>JSP</a:t>
                </a:r>
                <a:r>
                  <a:rPr lang="zh-CN" altLang="en-US" sz="1800" b="1" kern="0" dirty="0">
                    <a:solidFill>
                      <a:sysClr val="windowText" lastClr="000000"/>
                    </a:solidFill>
                    <a:latin typeface="Franklin Gothic Book"/>
                    <a:ea typeface="华文楷体" panose="02010600040101010101" charset="-122"/>
                  </a:rPr>
                  <a:t>容器</a:t>
                </a:r>
                <a:endParaRPr lang="en-US" altLang="zh-CN" sz="18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8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8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800" b="1" kern="0" dirty="0">
                    <a:solidFill>
                      <a:sysClr val="windowText" lastClr="000000"/>
                    </a:solidFill>
                    <a:latin typeface="Franklin Gothic Book"/>
                    <a:ea typeface="华文楷体" panose="02010600040101010101" charset="-122"/>
                  </a:rPr>
                  <a:t>*.java</a:t>
                </a:r>
                <a:endParaRPr lang="en-US" altLang="zh-CN" sz="18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800" b="1" kern="0" dirty="0">
                    <a:solidFill>
                      <a:sysClr val="windowText" lastClr="000000"/>
                    </a:solidFill>
                    <a:latin typeface="Franklin Gothic Book"/>
                    <a:ea typeface="华文楷体" panose="02010600040101010101" charset="-122"/>
                  </a:rPr>
                  <a:t>*.jsp</a:t>
                </a:r>
                <a:endParaRPr lang="en-US" altLang="zh-CN" sz="18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8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endParaRPr>
              </a:p>
            </p:txBody>
          </p:sp>
        </p:grpSp>
        <p:sp>
          <p:nvSpPr>
            <p:cNvPr id="39" name="流程图: 磁盘 38"/>
            <p:cNvSpPr/>
            <p:nvPr/>
          </p:nvSpPr>
          <p:spPr>
            <a:xfrm>
              <a:off x="7715272" y="2642951"/>
              <a:ext cx="929348" cy="1643381"/>
            </a:xfrm>
            <a:prstGeom prst="flowChartMagneticDisk">
              <a:avLst/>
            </a:prstGeom>
            <a:solidFill>
              <a:srgbClr val="81C9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b="1" kern="0" dirty="0">
                  <a:solidFill>
                    <a:sysClr val="windowText" lastClr="000000"/>
                  </a:solidFill>
                  <a:latin typeface="Franklin Gothic Book"/>
                  <a:ea typeface="华文楷体" panose="02010600040101010101" charset="-122"/>
                </a:rPr>
                <a:t>数据库</a:t>
              </a:r>
              <a:endParaRPr lang="zh-CN" altLang="en-US" sz="2200" b="1" kern="0" dirty="0">
                <a:solidFill>
                  <a:sysClr val="windowText" lastClr="000000"/>
                </a:solidFill>
                <a:latin typeface="Franklin Gothic Book"/>
                <a:ea typeface="华文楷体" panose="02010600040101010101" charset="-122"/>
              </a:endParaRPr>
            </a:p>
          </p:txBody>
        </p:sp>
        <p:grpSp>
          <p:nvGrpSpPr>
            <p:cNvPr id="7178" name="组合 16"/>
            <p:cNvGrpSpPr/>
            <p:nvPr/>
          </p:nvGrpSpPr>
          <p:grpSpPr bwMode="auto">
            <a:xfrm>
              <a:off x="1731289" y="2773916"/>
              <a:ext cx="1126199" cy="440770"/>
              <a:chOff x="1731289" y="2773916"/>
              <a:chExt cx="1126199" cy="440770"/>
            </a:xfrm>
          </p:grpSpPr>
          <p:sp>
            <p:nvSpPr>
              <p:cNvPr id="56" name="右箭头 55"/>
              <p:cNvSpPr/>
              <p:nvPr/>
            </p:nvSpPr>
            <p:spPr>
              <a:xfrm>
                <a:off x="1731288" y="3072040"/>
                <a:ext cx="1071290" cy="143030"/>
              </a:xfrm>
              <a:prstGeom prst="rightArrow">
                <a:avLst/>
              </a:prstGeom>
              <a:solidFill>
                <a:srgbClr val="3B106A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 dirty="0">
                  <a:solidFill>
                    <a:sysClr val="window" lastClr="FFFFFF"/>
                  </a:solidFill>
                  <a:latin typeface="Franklin Gothic Book"/>
                  <a:ea typeface="华文楷体" panose="02010600040101010101" charset="-122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86571" y="2774305"/>
                <a:ext cx="1071289" cy="36925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800" b="1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http</a:t>
                </a:r>
                <a:r>
                  <a:rPr lang="zh-CN" altLang="en-US" sz="1800" b="1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请求</a:t>
                </a:r>
                <a:endParaRPr lang="zh-CN" altLang="en-US" sz="18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79" name="组合 17"/>
            <p:cNvGrpSpPr/>
            <p:nvPr/>
          </p:nvGrpSpPr>
          <p:grpSpPr bwMode="auto">
            <a:xfrm>
              <a:off x="4071934" y="2786058"/>
              <a:ext cx="1071570" cy="440770"/>
              <a:chOff x="1785918" y="2773916"/>
              <a:chExt cx="1071570" cy="440770"/>
            </a:xfrm>
          </p:grpSpPr>
          <p:sp>
            <p:nvSpPr>
              <p:cNvPr id="54" name="右箭头 53"/>
              <p:cNvSpPr/>
              <p:nvPr/>
            </p:nvSpPr>
            <p:spPr>
              <a:xfrm>
                <a:off x="1786572" y="3071574"/>
                <a:ext cx="1071290" cy="143030"/>
              </a:xfrm>
              <a:prstGeom prst="rightArrow">
                <a:avLst/>
              </a:prstGeom>
              <a:solidFill>
                <a:srgbClr val="3B106A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 dirty="0">
                  <a:solidFill>
                    <a:sysClr val="window" lastClr="FFFFFF"/>
                  </a:solidFill>
                  <a:latin typeface="Franklin Gothic Book"/>
                  <a:ea typeface="华文楷体" panose="02010600040101010101" charset="-122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86572" y="2773839"/>
                <a:ext cx="1071290" cy="36925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800" b="1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转发</a:t>
                </a:r>
                <a:endParaRPr lang="zh-CN" altLang="en-US" sz="18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80" name="组合 20"/>
            <p:cNvGrpSpPr/>
            <p:nvPr/>
          </p:nvGrpSpPr>
          <p:grpSpPr bwMode="auto">
            <a:xfrm>
              <a:off x="6715140" y="2786058"/>
              <a:ext cx="1357322" cy="440770"/>
              <a:chOff x="1785918" y="2773916"/>
              <a:chExt cx="1357322" cy="440770"/>
            </a:xfrm>
          </p:grpSpPr>
          <p:sp>
            <p:nvSpPr>
              <p:cNvPr id="52" name="右箭头 51"/>
              <p:cNvSpPr/>
              <p:nvPr/>
            </p:nvSpPr>
            <p:spPr>
              <a:xfrm>
                <a:off x="1786478" y="3071574"/>
                <a:ext cx="1071291" cy="143030"/>
              </a:xfrm>
              <a:prstGeom prst="rightArrow">
                <a:avLst/>
              </a:prstGeom>
              <a:solidFill>
                <a:srgbClr val="3B106A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 dirty="0">
                  <a:solidFill>
                    <a:sysClr val="window" lastClr="FFFFFF"/>
                  </a:solidFill>
                  <a:latin typeface="Franklin Gothic Book"/>
                  <a:ea typeface="华文楷体" panose="02010600040101010101" charset="-122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86478" y="2773839"/>
                <a:ext cx="1356669" cy="36925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800" b="1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操作数据库</a:t>
                </a:r>
                <a:endParaRPr lang="zh-CN" altLang="en-US" sz="18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81" name="组合 26"/>
            <p:cNvGrpSpPr/>
            <p:nvPr/>
          </p:nvGrpSpPr>
          <p:grpSpPr bwMode="auto">
            <a:xfrm>
              <a:off x="6643702" y="3571876"/>
              <a:ext cx="1143008" cy="440770"/>
              <a:chOff x="5500694" y="4572008"/>
              <a:chExt cx="1143008" cy="440770"/>
            </a:xfrm>
          </p:grpSpPr>
          <p:sp>
            <p:nvSpPr>
              <p:cNvPr id="50" name="右箭头 49"/>
              <p:cNvSpPr/>
              <p:nvPr/>
            </p:nvSpPr>
            <p:spPr>
              <a:xfrm rot="10800000">
                <a:off x="5500974" y="4869052"/>
                <a:ext cx="1071291" cy="143030"/>
              </a:xfrm>
              <a:prstGeom prst="rightArrow">
                <a:avLst/>
              </a:prstGeom>
              <a:solidFill>
                <a:srgbClr val="3B106A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 dirty="0">
                  <a:solidFill>
                    <a:sysClr val="window" lastClr="FFFFFF"/>
                  </a:solidFill>
                  <a:latin typeface="Franklin Gothic Book"/>
                  <a:ea typeface="华文楷体" panose="02010600040101010101" charset="-122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00974" y="4571317"/>
                <a:ext cx="1143009" cy="36925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800" b="1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返回结果</a:t>
                </a:r>
                <a:endParaRPr lang="zh-CN" altLang="en-US" sz="18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82" name="组合 27"/>
            <p:cNvGrpSpPr/>
            <p:nvPr/>
          </p:nvGrpSpPr>
          <p:grpSpPr bwMode="auto">
            <a:xfrm>
              <a:off x="4071934" y="3488296"/>
              <a:ext cx="1143008" cy="440770"/>
              <a:chOff x="5500694" y="4572008"/>
              <a:chExt cx="1143008" cy="440770"/>
            </a:xfrm>
          </p:grpSpPr>
          <p:sp>
            <p:nvSpPr>
              <p:cNvPr id="48" name="右箭头 47"/>
              <p:cNvSpPr/>
              <p:nvPr/>
            </p:nvSpPr>
            <p:spPr>
              <a:xfrm rot="10800000">
                <a:off x="5501348" y="4869441"/>
                <a:ext cx="1071290" cy="143030"/>
              </a:xfrm>
              <a:prstGeom prst="rightArrow">
                <a:avLst/>
              </a:prstGeom>
              <a:solidFill>
                <a:srgbClr val="3B106A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 dirty="0">
                  <a:solidFill>
                    <a:sysClr val="window" lastClr="FFFFFF"/>
                  </a:solidFill>
                  <a:latin typeface="Franklin Gothic Book"/>
                  <a:ea typeface="华文楷体" panose="02010600040101010101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501348" y="4571706"/>
                <a:ext cx="1143008" cy="3692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800" b="1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返回结果</a:t>
                </a:r>
                <a:endParaRPr lang="zh-CN" altLang="en-US" sz="18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83" name="组合 30"/>
            <p:cNvGrpSpPr/>
            <p:nvPr/>
          </p:nvGrpSpPr>
          <p:grpSpPr bwMode="auto">
            <a:xfrm>
              <a:off x="1428728" y="3786190"/>
              <a:ext cx="1643074" cy="500066"/>
              <a:chOff x="5286380" y="4869902"/>
              <a:chExt cx="1643074" cy="500066"/>
            </a:xfrm>
          </p:grpSpPr>
          <p:sp>
            <p:nvSpPr>
              <p:cNvPr id="46" name="右箭头 45"/>
              <p:cNvSpPr/>
              <p:nvPr/>
            </p:nvSpPr>
            <p:spPr>
              <a:xfrm rot="10800000">
                <a:off x="5521705" y="4869441"/>
                <a:ext cx="1071289" cy="143030"/>
              </a:xfrm>
              <a:prstGeom prst="rightArrow">
                <a:avLst/>
              </a:prstGeom>
              <a:solidFill>
                <a:srgbClr val="3B106A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 dirty="0">
                  <a:solidFill>
                    <a:sysClr val="window" lastClr="FFFFFF"/>
                  </a:solidFill>
                  <a:latin typeface="Franklin Gothic Book"/>
                  <a:ea typeface="华文楷体" panose="02010600040101010101" charset="-122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287126" y="5000795"/>
                <a:ext cx="1642047" cy="3692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800" b="1" kern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返回静态页面</a:t>
                </a:r>
                <a:endParaRPr lang="zh-CN" altLang="en-US" sz="1800" b="1" kern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1" name="灯片编号占位符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B665E4-182C-413C-A11B-EBFA9649A7C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 </a:t>
            </a:r>
            <a:r>
              <a:rPr lang="zh-CN" altLang="en-US" b="1" dirty="0" smtClean="0"/>
              <a:t>编写第一个</a:t>
            </a:r>
            <a:r>
              <a:rPr lang="en-US" altLang="zh-CN" b="1" dirty="0" smtClean="0"/>
              <a:t>JSP</a:t>
            </a:r>
            <a:r>
              <a:rPr lang="zh-CN" altLang="en-US" b="1" dirty="0" smtClean="0"/>
              <a:t>文件</a:t>
            </a:r>
            <a:endParaRPr lang="zh-CN" altLang="en-US" dirty="0" smtClean="0"/>
          </a:p>
        </p:txBody>
      </p:sp>
      <p:sp>
        <p:nvSpPr>
          <p:cNvPr id="2150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C2D0EC-DB8E-4F68-B704-D402D52A6B38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" name="页脚占位符 3"/>
          <p:cNvSpPr txBox="1"/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基于J2EE的开发技术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4"/>
          <p:cNvSpPr txBox="1"/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9F932E-416C-46EB-B5C6-D62FAC61093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212725" y="2081213"/>
            <a:ext cx="4953000" cy="3795712"/>
          </a:xfrm>
          <a:prstGeom prst="flowChartDocumen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&lt;%@ page </a:t>
            </a:r>
            <a:r>
              <a:rPr kumimoji="1"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contentType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="text/</a:t>
            </a:r>
            <a:r>
              <a:rPr kumimoji="1"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html;charset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=gb2312" %&gt;</a:t>
            </a:r>
            <a:endParaRPr kumimoji="1"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endParaRPr kumimoji="1"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  <a:endParaRPr kumimoji="1"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&lt;body&gt;</a:t>
            </a:r>
            <a:endParaRPr kumimoji="1"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&lt;% </a:t>
            </a:r>
            <a:endParaRPr kumimoji="1"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	</a:t>
            </a:r>
            <a:r>
              <a:rPr kumimoji="1" lang="en-US" altLang="zh-CN" sz="20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out.println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("Hello");</a:t>
            </a:r>
            <a:endParaRPr kumimoji="1"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%&gt;</a:t>
            </a:r>
            <a:endParaRPr kumimoji="1"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&lt;/body&gt;</a:t>
            </a:r>
            <a:endParaRPr kumimoji="1"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&lt;/html&gt;</a:t>
            </a:r>
            <a:endParaRPr kumimoji="1"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673850" y="1412875"/>
            <a:ext cx="2362200" cy="1981200"/>
          </a:xfrm>
          <a:prstGeom prst="flowChartDocumen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&lt;HTML&gt;</a:t>
            </a:r>
            <a:endParaRPr kumimoji="1" lang="en-US" altLang="zh-CN" sz="20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 &lt;BODY&gt;</a:t>
            </a:r>
            <a:endParaRPr kumimoji="1" lang="en-US" altLang="zh-CN" sz="20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     Hello&lt;br&gt;</a:t>
            </a:r>
            <a:endParaRPr kumimoji="1" lang="en-US" altLang="zh-CN" sz="20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  &lt;/BODY&gt;</a:t>
            </a:r>
            <a:endParaRPr kumimoji="1" lang="en-US" altLang="zh-CN" sz="20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&lt;/HTML&gt;</a:t>
            </a:r>
            <a:endParaRPr kumimoji="1" lang="en-US" altLang="zh-CN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572000" y="2636838"/>
            <a:ext cx="1600200" cy="533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7527925" y="2936875"/>
            <a:ext cx="381000" cy="1143000"/>
          </a:xfrm>
          <a:prstGeom prst="downArrow">
            <a:avLst>
              <a:gd name="adj1" fmla="val 43333"/>
              <a:gd name="adj2" fmla="val 12638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1" cstate="print"/>
          <a:srcRect l="25098" t="32715" r="21747" b="27596"/>
          <a:stretch>
            <a:fillRect/>
          </a:stretch>
        </p:blipFill>
        <p:spPr bwMode="auto">
          <a:xfrm>
            <a:off x="3589338" y="4076700"/>
            <a:ext cx="5554662" cy="2592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 </a:t>
            </a:r>
            <a:r>
              <a:rPr lang="zh-CN" altLang="en-US" b="1" dirty="0" smtClean="0"/>
              <a:t>编写第一个</a:t>
            </a:r>
            <a:r>
              <a:rPr lang="en-US" altLang="zh-CN" b="1" dirty="0" smtClean="0"/>
              <a:t>JSP</a:t>
            </a:r>
            <a:r>
              <a:rPr lang="zh-CN" altLang="en-US" b="1" dirty="0" smtClean="0"/>
              <a:t>文件</a:t>
            </a:r>
            <a:endParaRPr lang="zh-CN" altLang="en-US" dirty="0" smtClean="0"/>
          </a:p>
        </p:txBody>
      </p:sp>
      <p:sp>
        <p:nvSpPr>
          <p:cNvPr id="2253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475E99-B61A-4B2E-8D52-3BD405540022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2533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2534" name="Picture 2" descr="G:\讲课\（1）\基于J2EE的开发技术-权巍\JAVA WEB开发实战经典PPT\0100_第一部分：WEB开发前奏\0104_第04章：Tomcat服务器的安装及配置\010401_Tomcat服务器的安装及配置\幻灯片13.JPG"/>
          <p:cNvPicPr>
            <a:picLocks noChangeAspect="1" noChangeArrowheads="1"/>
          </p:cNvPicPr>
          <p:nvPr/>
        </p:nvPicPr>
        <p:blipFill>
          <a:blip r:embed="rId1" cstate="print"/>
          <a:srcRect l="4326" t="20599" r="2751" b="10101"/>
          <a:stretch>
            <a:fillRect/>
          </a:stretch>
        </p:blipFill>
        <p:spPr bwMode="auto">
          <a:xfrm>
            <a:off x="395288" y="1628775"/>
            <a:ext cx="8497887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41BC39-6934-46DE-8E21-E40CBB6DF643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304800" y="1787872"/>
            <a:ext cx="8686800" cy="4089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1600"/>
              </a:spcAft>
              <a:buClr>
                <a:schemeClr val="bg2"/>
              </a:buClr>
              <a:buSzPct val="75000"/>
              <a:defRPr/>
            </a:pPr>
            <a:r>
              <a:rPr lang="en-US" altLang="zh-CN" sz="2800" b="1" kern="0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JSP</a:t>
            </a:r>
            <a:r>
              <a:rPr lang="zh-CN" altLang="en-US" sz="2800" b="1" kern="0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的执行过程</a:t>
            </a:r>
            <a:endParaRPr lang="en-US" altLang="zh-CN" sz="2800" b="1" kern="0" dirty="0">
              <a:solidFill>
                <a:srgbClr val="002060"/>
              </a:solidFill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latin typeface="+mn-lt"/>
                <a:ea typeface="+mn-ea"/>
              </a:rPr>
              <a:t>当第一次访问</a:t>
            </a:r>
            <a:r>
              <a:rPr lang="en-US" altLang="zh-CN" sz="2800" b="1" kern="0" dirty="0">
                <a:latin typeface="+mn-lt"/>
                <a:ea typeface="+mn-ea"/>
              </a:rPr>
              <a:t>JSP</a:t>
            </a:r>
            <a:r>
              <a:rPr lang="zh-CN" altLang="en-US" sz="2800" b="1" kern="0" dirty="0">
                <a:latin typeface="+mn-lt"/>
                <a:ea typeface="+mn-ea"/>
              </a:rPr>
              <a:t>页面时，</a:t>
            </a:r>
            <a:r>
              <a:rPr lang="en-US" altLang="zh-CN" sz="2800" b="1" kern="0" dirty="0">
                <a:latin typeface="+mn-lt"/>
                <a:ea typeface="+mn-ea"/>
              </a:rPr>
              <a:t>.</a:t>
            </a:r>
            <a:r>
              <a:rPr lang="en-US" altLang="zh-CN" sz="2800" b="1" kern="0" dirty="0" err="1">
                <a:latin typeface="+mn-lt"/>
                <a:ea typeface="+mn-ea"/>
              </a:rPr>
              <a:t>jsp</a:t>
            </a:r>
            <a:r>
              <a:rPr lang="zh-CN" altLang="en-US" sz="2800" b="1" kern="0" dirty="0">
                <a:latin typeface="+mn-lt"/>
                <a:ea typeface="+mn-ea"/>
              </a:rPr>
              <a:t>文件被服务器翻译成一个对应的</a:t>
            </a:r>
            <a:r>
              <a:rPr lang="en-US" altLang="zh-CN" sz="2800" b="1" kern="0" dirty="0">
                <a:latin typeface="+mn-lt"/>
                <a:ea typeface="+mn-ea"/>
              </a:rPr>
              <a:t>.java</a:t>
            </a:r>
            <a:r>
              <a:rPr lang="zh-CN" altLang="en-US" sz="2800" b="1" kern="0" dirty="0">
                <a:latin typeface="+mn-lt"/>
                <a:ea typeface="+mn-ea"/>
              </a:rPr>
              <a:t>文件（</a:t>
            </a:r>
            <a:r>
              <a:rPr lang="en-US" altLang="zh-CN" sz="2800" b="1" kern="0" dirty="0" err="1">
                <a:latin typeface="+mn-lt"/>
                <a:ea typeface="+mn-ea"/>
              </a:rPr>
              <a:t>Servlet</a:t>
            </a:r>
            <a:r>
              <a:rPr lang="zh-CN" altLang="en-US" sz="2800" b="1" kern="0" dirty="0">
                <a:latin typeface="+mn-lt"/>
                <a:ea typeface="+mn-ea"/>
              </a:rPr>
              <a:t>）；然后，编译成</a:t>
            </a:r>
            <a:r>
              <a:rPr lang="en-US" altLang="zh-CN" sz="2800" b="1" kern="0" dirty="0">
                <a:latin typeface="+mn-lt"/>
                <a:ea typeface="+mn-ea"/>
              </a:rPr>
              <a:t>class</a:t>
            </a:r>
            <a:r>
              <a:rPr lang="zh-CN" altLang="en-US" sz="2800" b="1" kern="0" dirty="0">
                <a:latin typeface="+mn-lt"/>
                <a:ea typeface="+mn-ea"/>
              </a:rPr>
              <a:t>文件并加载至内存；再将结果以</a:t>
            </a:r>
            <a:r>
              <a:rPr lang="en-US" altLang="zh-CN" sz="2800" b="1" kern="0" dirty="0">
                <a:latin typeface="+mn-lt"/>
                <a:ea typeface="+mn-ea"/>
              </a:rPr>
              <a:t>HTML</a:t>
            </a:r>
            <a:r>
              <a:rPr lang="zh-CN" altLang="en-US" sz="2800" b="1" kern="0" dirty="0">
                <a:latin typeface="+mn-lt"/>
                <a:ea typeface="+mn-ea"/>
              </a:rPr>
              <a:t>格式返回给客户。</a:t>
            </a:r>
            <a:endParaRPr lang="en-US" altLang="zh-CN" sz="2800" b="1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latin typeface="+mn-lt"/>
                <a:ea typeface="+mn-ea"/>
              </a:rPr>
              <a:t>如果不是第一次访问，则直接调用内存中的</a:t>
            </a:r>
            <a:r>
              <a:rPr lang="en-US" altLang="zh-CN" sz="2800" b="1" kern="0" dirty="0">
                <a:latin typeface="+mn-lt"/>
                <a:ea typeface="+mn-ea"/>
              </a:rPr>
              <a:t>JSP</a:t>
            </a:r>
            <a:r>
              <a:rPr lang="zh-CN" altLang="en-US" sz="2800" b="1" kern="0" dirty="0">
                <a:latin typeface="+mn-lt"/>
                <a:ea typeface="+mn-ea"/>
              </a:rPr>
              <a:t>页面的实例。</a:t>
            </a:r>
            <a:endParaRPr lang="en-US" altLang="zh-CN" sz="2800" b="1" kern="0" dirty="0">
              <a:latin typeface="+mn-lt"/>
              <a:ea typeface="+mn-ea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457200" y="764704"/>
            <a:ext cx="8229600" cy="9920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 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编写第一个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JSP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文件</a:t>
            </a:r>
            <a:endParaRPr kumimoji="0" lang="zh-CN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6338</Words>
  <Application>WPS 演示</Application>
  <PresentationFormat>全屏显示(4:3)</PresentationFormat>
  <Paragraphs>529</Paragraphs>
  <Slides>47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2" baseType="lpstr">
      <vt:lpstr>Arial</vt:lpstr>
      <vt:lpstr>宋体</vt:lpstr>
      <vt:lpstr>Wingdings</vt:lpstr>
      <vt:lpstr>Arial Black</vt:lpstr>
      <vt:lpstr>Times New Roman</vt:lpstr>
      <vt:lpstr>华文宋体</vt:lpstr>
      <vt:lpstr>Franklin Gothic Book</vt:lpstr>
      <vt:lpstr>华文楷体</vt:lpstr>
      <vt:lpstr>微软雅黑</vt:lpstr>
      <vt:lpstr>Arial Unicode MS</vt:lpstr>
      <vt:lpstr>Tahoma</vt:lpstr>
      <vt:lpstr>楷体_GB2312</vt:lpstr>
      <vt:lpstr>楷体</vt:lpstr>
      <vt:lpstr>新宋体</vt:lpstr>
      <vt:lpstr>Pixel</vt:lpstr>
      <vt:lpstr>本章主要内容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 编写第一个JSP文件</vt:lpstr>
      <vt:lpstr>2 编写第一个JSP文件</vt:lpstr>
      <vt:lpstr>PowerPoint 演示文稿</vt:lpstr>
      <vt:lpstr>3、JSP注释</vt:lpstr>
      <vt:lpstr>4、JSP中的三种Scriptlet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HTML表单</vt:lpstr>
      <vt:lpstr>HTML表单</vt:lpstr>
      <vt:lpstr>5、JSP的page指令</vt:lpstr>
      <vt:lpstr>5.2 JSP的page指令</vt:lpstr>
      <vt:lpstr>page指令的属性：</vt:lpstr>
      <vt:lpstr>PowerPoint 演示文稿</vt:lpstr>
      <vt:lpstr>PowerPoint 演示文稿</vt:lpstr>
      <vt:lpstr>5.2 JSP的page指令</vt:lpstr>
      <vt:lpstr>5.2 JSP的page指令</vt:lpstr>
      <vt:lpstr>5.2 JSP的page指令</vt:lpstr>
      <vt:lpstr>5.2 JSP的page指令</vt:lpstr>
      <vt:lpstr>page指令的主要属性</vt:lpstr>
      <vt:lpstr>PowerPoint 演示文稿</vt:lpstr>
      <vt:lpstr>6、JSP的包含</vt:lpstr>
      <vt:lpstr>6、JSP的包含</vt:lpstr>
      <vt:lpstr>6、JSP的包含</vt:lpstr>
      <vt:lpstr>6、JSP的包含</vt:lpstr>
      <vt:lpstr>6、JSP的包含</vt:lpstr>
      <vt:lpstr>6、JSP的包含</vt:lpstr>
      <vt:lpstr>6、JSP的包含</vt:lpstr>
      <vt:lpstr>7、JSP的跳转</vt:lpstr>
      <vt:lpstr>7、JSP的跳转</vt:lpstr>
      <vt:lpstr>7、JSP的跳转</vt:lpstr>
      <vt:lpstr>例：用户登录</vt:lpstr>
      <vt:lpstr>get和post请求</vt:lpstr>
      <vt:lpstr>JDBC技术</vt:lpstr>
      <vt:lpstr>JDBC技术</vt:lpstr>
      <vt:lpstr>JDBC技术</vt:lpstr>
      <vt:lpstr>Mysql的数据库厂商驱动方法</vt:lpstr>
      <vt:lpstr>Mysql的数据库厂商驱动方法</vt:lpstr>
    </vt:vector>
  </TitlesOfParts>
  <Company>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JSP编程</dc:title>
  <dc:creator>wei</dc:creator>
  <cp:lastModifiedBy>huang gege</cp:lastModifiedBy>
  <cp:revision>409</cp:revision>
  <dcterms:created xsi:type="dcterms:W3CDTF">2006-03-01T11:37:00Z</dcterms:created>
  <dcterms:modified xsi:type="dcterms:W3CDTF">2017-06-22T09:00:14Z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