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257" r:id="rId3"/>
    <p:sldId id="398" r:id="rId4"/>
    <p:sldId id="399" r:id="rId5"/>
    <p:sldId id="400" r:id="rId7"/>
    <p:sldId id="401" r:id="rId8"/>
    <p:sldId id="402" r:id="rId9"/>
    <p:sldId id="403" r:id="rId10"/>
    <p:sldId id="404" r:id="rId11"/>
    <p:sldId id="407" r:id="rId12"/>
    <p:sldId id="405" r:id="rId13"/>
    <p:sldId id="406" r:id="rId14"/>
    <p:sldId id="410" r:id="rId15"/>
    <p:sldId id="409" r:id="rId16"/>
    <p:sldId id="338" r:id="rId17"/>
    <p:sldId id="411" r:id="rId18"/>
    <p:sldId id="412" r:id="rId19"/>
    <p:sldId id="413" r:id="rId20"/>
    <p:sldId id="441" r:id="rId21"/>
    <p:sldId id="353" r:id="rId22"/>
    <p:sldId id="354" r:id="rId23"/>
    <p:sldId id="442" r:id="rId24"/>
    <p:sldId id="419" r:id="rId25"/>
    <p:sldId id="420" r:id="rId26"/>
    <p:sldId id="443" r:id="rId27"/>
    <p:sldId id="421" r:id="rId28"/>
    <p:sldId id="422" r:id="rId29"/>
    <p:sldId id="423" r:id="rId30"/>
    <p:sldId id="359" r:id="rId31"/>
    <p:sldId id="438" r:id="rId32"/>
    <p:sldId id="424" r:id="rId33"/>
    <p:sldId id="425" r:id="rId34"/>
    <p:sldId id="361" r:id="rId35"/>
    <p:sldId id="429" r:id="rId36"/>
    <p:sldId id="444" r:id="rId37"/>
    <p:sldId id="439" r:id="rId38"/>
    <p:sldId id="431" r:id="rId39"/>
    <p:sldId id="432" r:id="rId40"/>
    <p:sldId id="436" r:id="rId41"/>
    <p:sldId id="433" r:id="rId42"/>
    <p:sldId id="437" r:id="rId43"/>
    <p:sldId id="362" r:id="rId44"/>
    <p:sldId id="434" r:id="rId45"/>
    <p:sldId id="440" r:id="rId46"/>
  </p:sldIdLst>
  <p:sldSz cx="9144000" cy="6858000" type="screen4x3"/>
  <p:notesSz cx="6858000" cy="9144000"/>
  <p:defaultTextStyle>
    <a:defPPr>
      <a:defRPr lang="zh-CN"/>
    </a:defPPr>
    <a:lvl1pPr algn="l" rtl="0" fontAlgn="base">
      <a:spcBef>
        <a:spcPct val="0"/>
      </a:spcBef>
      <a:spcAft>
        <a:spcPct val="0"/>
      </a:spcAft>
      <a:defRPr sz="4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C34"/>
    <a:srgbClr val="7030A0"/>
    <a:srgbClr val="FF0000"/>
    <a:srgbClr val="00FF00"/>
    <a:srgbClr val="FFFF00"/>
    <a:srgbClr val="FDFEE6"/>
    <a:srgbClr val="FEF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89" autoAdjust="0"/>
  </p:normalViewPr>
  <p:slideViewPr>
    <p:cSldViewPr>
      <p:cViewPr varScale="1">
        <p:scale>
          <a:sx n="68" d="100"/>
          <a:sy n="68" d="100"/>
        </p:scale>
        <p:origin x="-12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02283C9-9F5A-4DA8-B8C3-DC76934FF08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smtClean="0"/>
              <a:t>前五个重点</a:t>
            </a:r>
            <a:endParaRPr lang="zh-CN" altLang="en-US" smtClean="0"/>
          </a:p>
        </p:txBody>
      </p:sp>
      <p:sp>
        <p:nvSpPr>
          <p:cNvPr id="50180" name="灯片编号占位符 3"/>
          <p:cNvSpPr>
            <a:spLocks noGrp="1"/>
          </p:cNvSpPr>
          <p:nvPr>
            <p:ph type="sldNum" sz="quarter" idx="5"/>
          </p:nvPr>
        </p:nvSpPr>
        <p:spPr>
          <a:noFill/>
        </p:spPr>
        <p:txBody>
          <a:bodyPr/>
          <a:lstStyle/>
          <a:p>
            <a:fld id="{5E1CD30A-01C7-436C-96A2-260A081D34F0}"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request_demo_03.jsp</a:t>
            </a:r>
            <a:endParaRPr lang="zh-CN" altLang="en-US"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request_demo_03.jsp</a:t>
            </a:r>
            <a:endParaRPr lang="zh-CN" altLang="en-US"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response_demo03.jsp</a:t>
            </a:r>
            <a:r>
              <a:rPr lang="zh-CN" altLang="en-US" dirty="0" smtClean="0"/>
              <a:t>、</a:t>
            </a:r>
            <a:r>
              <a:rPr lang="en-US" altLang="zh-CN" dirty="0" smtClean="0"/>
              <a:t>Hello.htm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response_demo04.jsp</a:t>
            </a:r>
            <a:r>
              <a:rPr lang="zh-CN" altLang="en-US" dirty="0" smtClean="0"/>
              <a:t>、</a:t>
            </a:r>
            <a:r>
              <a:rPr lang="en-US" altLang="zh-CN" dirty="0" smtClean="0"/>
              <a:t>response_demo05.jsp</a:t>
            </a:r>
            <a:endParaRPr lang="zh-CN" altLang="en-US"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response_demo06.jsp</a:t>
            </a:r>
            <a:r>
              <a:rPr lang="zh-CN" altLang="en-US" dirty="0" smtClean="0"/>
              <a:t>、</a:t>
            </a:r>
            <a:r>
              <a:rPr lang="en-US" altLang="zh-CN" dirty="0" smtClean="0"/>
              <a:t>response_demo07.jsp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a:t>
            </a:r>
            <a:r>
              <a:rPr lang="en-US" altLang="zh-CN" dirty="0" smtClean="0"/>
              <a:t>session_id.jsp</a:t>
            </a:r>
            <a:endParaRPr lang="en-US" altLang="zh-CN" dirty="0" smtClean="0"/>
          </a:p>
          <a:p>
            <a:r>
              <a:rPr lang="en-US" altLang="zh-CN" baseline="0" dirty="0" smtClean="0"/>
              <a:t>    session_invalidate.jsp</a:t>
            </a:r>
            <a:endParaRPr lang="en-US" altLang="zh-CN" baseline="0"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登录例：</a:t>
            </a:r>
            <a:r>
              <a:rPr lang="en-US" altLang="zh-CN" dirty="0" smtClean="0"/>
              <a:t>log.jsp</a:t>
            </a:r>
            <a:r>
              <a:rPr lang="zh-CN" altLang="en-US" dirty="0" smtClean="0"/>
              <a:t>、</a:t>
            </a:r>
            <a:r>
              <a:rPr lang="en-US" altLang="zh-CN" dirty="0" smtClean="0"/>
              <a:t>welcome.jsp</a:t>
            </a:r>
            <a:r>
              <a:rPr lang="zh-CN" altLang="en-US" dirty="0" smtClean="0"/>
              <a:t>、</a:t>
            </a:r>
            <a:r>
              <a:rPr lang="en-US" altLang="zh-CN" dirty="0" smtClean="0"/>
              <a:t>logout.jsp</a:t>
            </a:r>
            <a:endParaRPr lang="en-US" altLang="zh-CN" dirty="0" smtClean="0"/>
          </a:p>
          <a:p>
            <a:r>
              <a:rPr lang="zh-CN" altLang="en-US" dirty="0" smtClean="0"/>
              <a:t>购物车例：</a:t>
            </a:r>
            <a:r>
              <a:rPr lang="en-US" altLang="zh-CN" dirty="0" smtClean="0"/>
              <a:t>shop.jsp</a:t>
            </a:r>
            <a:r>
              <a:rPr lang="zh-CN" altLang="en-US" dirty="0" smtClean="0"/>
              <a:t>、</a:t>
            </a:r>
            <a:r>
              <a:rPr lang="en-US" altLang="zh-CN" dirty="0" smtClean="0"/>
              <a:t>processBuy.jsp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en-US" altLang="zh-CN" smtClean="0"/>
              <a:t>stophere</a:t>
            </a:r>
            <a:endParaRPr lang="zh-CN" altLang="en-US" smtClean="0"/>
          </a:p>
        </p:txBody>
      </p:sp>
      <p:sp>
        <p:nvSpPr>
          <p:cNvPr id="51204" name="灯片编号占位符 3"/>
          <p:cNvSpPr>
            <a:spLocks noGrp="1"/>
          </p:cNvSpPr>
          <p:nvPr>
            <p:ph type="sldNum" sz="quarter" idx="5"/>
          </p:nvPr>
        </p:nvSpPr>
        <p:spPr>
          <a:noFill/>
        </p:spPr>
        <p:txBody>
          <a:bodyPr/>
          <a:lstStyle/>
          <a:p>
            <a:fld id="{68B282CE-99F3-4DA9-8E01-9103C3FA6220}" type="slidenum">
              <a:rPr lang="en-US" altLang="zh-CN" smtClean="0"/>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例：属性的操作</a:t>
            </a:r>
            <a:r>
              <a:rPr lang="en-US" altLang="zh-CN" dirty="0" smtClean="0"/>
              <a:t>application.jsp(</a:t>
            </a:r>
            <a:r>
              <a:rPr lang="zh-CN" altLang="en-US" dirty="0" smtClean="0"/>
              <a:t>简单计数</a:t>
            </a:r>
            <a:r>
              <a:rPr lang="en-US" altLang="zh-CN" dirty="0" smtClean="0"/>
              <a:t>)</a:t>
            </a:r>
            <a:endParaRPr lang="en-US" altLang="zh-CN" dirty="0" smtClean="0"/>
          </a:p>
          <a:p>
            <a:r>
              <a:rPr lang="zh-CN" altLang="en-US" dirty="0" smtClean="0"/>
              <a:t>例：</a:t>
            </a:r>
            <a:r>
              <a:rPr lang="en-US" altLang="zh-CN" dirty="0" smtClean="0"/>
              <a:t>get_path_demo01.jsp</a:t>
            </a:r>
            <a:r>
              <a:rPr lang="zh-CN" altLang="en-US" dirty="0" smtClean="0"/>
              <a:t>和</a:t>
            </a:r>
            <a:r>
              <a:rPr lang="en-US" altLang="zh-CN" dirty="0" smtClean="0"/>
              <a:t>get_path_demo02.jsp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Application.jsp</a:t>
            </a:r>
            <a:r>
              <a:rPr lang="zh-CN" altLang="en-US" dirty="0" smtClean="0"/>
              <a:t>、</a:t>
            </a:r>
            <a:r>
              <a:rPr lang="en-US" altLang="zh-CN" dirty="0" smtClean="0"/>
              <a:t>count.jsp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r>
              <a:rPr lang="en-US" altLang="zh-CN" smtClean="0"/>
              <a:t>abc</a:t>
            </a:r>
            <a:r>
              <a:rPr lang="zh-CN" altLang="en-US" smtClean="0"/>
              <a:t>：节点的名称，在本文件中起作用，多个节点的名字不能重复。</a:t>
            </a:r>
            <a:endParaRPr lang="en-US" altLang="zh-CN" smtClean="0"/>
          </a:p>
          <a:p>
            <a:r>
              <a:rPr lang="zh-CN" altLang="en-US" smtClean="0"/>
              <a:t>修改</a:t>
            </a:r>
            <a:r>
              <a:rPr lang="en-US" altLang="zh-CN" smtClean="0"/>
              <a:t>web.xml</a:t>
            </a:r>
            <a:r>
              <a:rPr lang="zh-CN" altLang="en-US" smtClean="0"/>
              <a:t>文件后，需重启服务器。</a:t>
            </a:r>
            <a:endParaRPr lang="zh-CN" altLang="en-US" smtClean="0"/>
          </a:p>
        </p:txBody>
      </p:sp>
      <p:sp>
        <p:nvSpPr>
          <p:cNvPr id="54276" name="灯片编号占位符 3"/>
          <p:cNvSpPr>
            <a:spLocks noGrp="1"/>
          </p:cNvSpPr>
          <p:nvPr>
            <p:ph type="sldNum" sz="quarter" idx="5"/>
          </p:nvPr>
        </p:nvSpPr>
        <p:spPr>
          <a:noFill/>
        </p:spPr>
        <p:txBody>
          <a:bodyPr/>
          <a:lstStyle/>
          <a:p>
            <a:fld id="{F46F1700-B7A1-419A-BBF9-EF6B4487A12B}" type="slidenum">
              <a:rPr lang="en-US" altLang="zh-CN" smtClean="0"/>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zh-CN" altLang="en-US" smtClean="0"/>
              <a:t>在</a:t>
            </a:r>
            <a:r>
              <a:rPr lang="en-US" altLang="zh-CN" smtClean="0"/>
              <a:t>web.xml</a:t>
            </a:r>
            <a:r>
              <a:rPr lang="zh-CN" altLang="en-US" smtClean="0"/>
              <a:t>文件中定义</a:t>
            </a:r>
            <a:r>
              <a:rPr lang="en-US" altLang="zh-CN" smtClean="0"/>
              <a:t>servlet</a:t>
            </a:r>
            <a:r>
              <a:rPr lang="zh-CN" altLang="en-US" smtClean="0"/>
              <a:t>节点配置两个初始化参数。</a:t>
            </a:r>
            <a:endParaRPr lang="en-US" altLang="zh-CN" smtClean="0"/>
          </a:p>
        </p:txBody>
      </p:sp>
      <p:sp>
        <p:nvSpPr>
          <p:cNvPr id="55300" name="灯片编号占位符 3"/>
          <p:cNvSpPr>
            <a:spLocks noGrp="1"/>
          </p:cNvSpPr>
          <p:nvPr>
            <p:ph type="sldNum" sz="quarter" idx="5"/>
          </p:nvPr>
        </p:nvSpPr>
        <p:spPr>
          <a:noFill/>
        </p:spPr>
        <p:txBody>
          <a:bodyPr/>
          <a:lstStyle/>
          <a:p>
            <a:fld id="{6B71A9E4-57B2-4105-B41E-30C19DF42185}"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a:t>
            </a:r>
            <a:r>
              <a:rPr lang="en-US" altLang="zh-CN" dirty="0" smtClean="0"/>
              <a:t>page_scope_01.jsp</a:t>
            </a:r>
            <a:r>
              <a:rPr lang="zh-CN" altLang="en-US" dirty="0" smtClean="0"/>
              <a:t>、</a:t>
            </a:r>
            <a:r>
              <a:rPr lang="en-US" altLang="zh-CN" dirty="0" smtClean="0"/>
              <a:t>page_scope_02.jsp</a:t>
            </a:r>
            <a:r>
              <a:rPr lang="zh-CN" altLang="en-US" dirty="0" smtClean="0"/>
              <a:t>和</a:t>
            </a:r>
            <a:r>
              <a:rPr lang="en-US" altLang="zh-CN" dirty="0" smtClean="0"/>
              <a:t>page_scope_03.jsp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服务器端跳转，例：</a:t>
            </a:r>
            <a:r>
              <a:rPr lang="en-US" altLang="zh-CN" dirty="0" smtClean="0"/>
              <a:t>request_scope_01.jsp</a:t>
            </a:r>
            <a:r>
              <a:rPr lang="zh-CN" altLang="en-US" dirty="0" smtClean="0"/>
              <a:t>和</a:t>
            </a:r>
            <a:r>
              <a:rPr lang="en-US" altLang="zh-CN" dirty="0" smtClean="0"/>
              <a:t>request_scope_02.jsp</a:t>
            </a:r>
            <a:endParaRPr lang="en-US" altLang="zh-CN" dirty="0" smtClean="0"/>
          </a:p>
          <a:p>
            <a:r>
              <a:rPr lang="zh-CN" altLang="en-US" dirty="0" smtClean="0"/>
              <a:t>客户端跳转，例：</a:t>
            </a:r>
            <a:r>
              <a:rPr lang="en-US" altLang="zh-CN" dirty="0" smtClean="0"/>
              <a:t>request_scope_03.jsp</a:t>
            </a:r>
            <a:r>
              <a:rPr lang="zh-CN" altLang="en-US" dirty="0" smtClean="0"/>
              <a:t>和</a:t>
            </a:r>
            <a:r>
              <a:rPr lang="en-US" altLang="zh-CN" dirty="0" smtClean="0"/>
              <a:t>request_scope_04.jsp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r>
              <a:rPr lang="zh-CN" altLang="en-US" dirty="0" smtClean="0"/>
              <a:t>例：</a:t>
            </a:r>
            <a:r>
              <a:rPr lang="en-US" altLang="zh-CN" dirty="0" smtClean="0"/>
              <a:t>session_scope_01.jsp</a:t>
            </a:r>
            <a:r>
              <a:rPr lang="zh-CN" altLang="en-US" dirty="0" smtClean="0"/>
              <a:t>、</a:t>
            </a:r>
            <a:r>
              <a:rPr lang="en-US" altLang="zh-CN" dirty="0" smtClean="0"/>
              <a:t>session_scope_02.jsp</a:t>
            </a:r>
            <a:endParaRPr lang="zh-CN" altLang="en-US" dirty="0" smtClean="0"/>
          </a:p>
        </p:txBody>
      </p:sp>
      <p:sp>
        <p:nvSpPr>
          <p:cNvPr id="52228" name="灯片编号占位符 3"/>
          <p:cNvSpPr>
            <a:spLocks noGrp="1"/>
          </p:cNvSpPr>
          <p:nvPr>
            <p:ph type="sldNum" sz="quarter" idx="5"/>
          </p:nvPr>
        </p:nvSpPr>
        <p:spPr>
          <a:noFill/>
        </p:spPr>
        <p:txBody>
          <a:bodyPr/>
          <a:lstStyle/>
          <a:p>
            <a:fld id="{464D0793-CD98-41E5-835D-BD4AB0002964}" type="slidenum">
              <a:rPr lang="en-US" altLang="zh-CN" smtClean="0"/>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a:t>
            </a:r>
            <a:r>
              <a:rPr lang="en-US" altLang="zh-CN" dirty="0" smtClean="0"/>
              <a:t>application_scope_01.jsp</a:t>
            </a:r>
            <a:r>
              <a:rPr lang="zh-CN" altLang="en-US" dirty="0" smtClean="0"/>
              <a:t>、</a:t>
            </a:r>
            <a:r>
              <a:rPr lang="en-US" altLang="zh-CN" dirty="0" smtClean="0"/>
              <a:t>application_scope_02.jsp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page_4scope.jsp</a:t>
            </a:r>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r>
              <a:rPr lang="zh-CN" altLang="en-US" dirty="0" smtClean="0"/>
              <a:t>方法</a:t>
            </a:r>
            <a:r>
              <a:rPr lang="en-US" altLang="zh-CN" dirty="0" smtClean="0"/>
              <a:t>2</a:t>
            </a:r>
            <a:r>
              <a:rPr lang="zh-CN" altLang="en-US" dirty="0" smtClean="0"/>
              <a:t>：</a:t>
            </a:r>
            <a:r>
              <a:rPr lang="en-US" altLang="zh-CN" dirty="0" smtClean="0"/>
              <a:t>String content= new  String(</a:t>
            </a:r>
            <a:r>
              <a:rPr lang="en-US" altLang="zh-CN" dirty="0" err="1" smtClean="0"/>
              <a:t>request.getParameter</a:t>
            </a:r>
            <a:r>
              <a:rPr lang="en-US" altLang="zh-CN" dirty="0" smtClean="0"/>
              <a:t>("info").</a:t>
            </a:r>
            <a:r>
              <a:rPr lang="en-US" altLang="zh-CN" dirty="0" err="1" smtClean="0"/>
              <a:t>getBytes</a:t>
            </a:r>
            <a:r>
              <a:rPr lang="en-US" altLang="zh-CN" dirty="0" smtClean="0"/>
              <a:t>("ISO8859-1")) ;</a:t>
            </a:r>
            <a:endParaRPr lang="en-US" altLang="zh-CN" dirty="0" smtClean="0"/>
          </a:p>
          <a:p>
            <a:r>
              <a:rPr lang="zh-CN" altLang="en-US" dirty="0" smtClean="0"/>
              <a:t>例：</a:t>
            </a:r>
            <a:r>
              <a:rPr lang="en-US" altLang="zh-CN" dirty="0" smtClean="0"/>
              <a:t>request_demo_01.jsp</a:t>
            </a:r>
            <a:endParaRPr lang="zh-CN" altLang="en-US" dirty="0" smtClean="0"/>
          </a:p>
        </p:txBody>
      </p:sp>
      <p:sp>
        <p:nvSpPr>
          <p:cNvPr id="53252" name="灯片编号占位符 3"/>
          <p:cNvSpPr>
            <a:spLocks noGrp="1"/>
          </p:cNvSpPr>
          <p:nvPr>
            <p:ph type="sldNum" sz="quarter" idx="5"/>
          </p:nvPr>
        </p:nvSpPr>
        <p:spPr>
          <a:noFill/>
        </p:spPr>
        <p:txBody>
          <a:bodyPr/>
          <a:lstStyle/>
          <a:p>
            <a:fld id="{CECD2C14-480A-42E4-AAC7-048AFB6A9389}" type="slidenum">
              <a:rPr lang="en-US" altLang="zh-CN"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a:t>
            </a:r>
            <a:r>
              <a:rPr lang="en-US" altLang="zh-CN" dirty="0" smtClean="0"/>
              <a:t>request_demo_02.htm</a:t>
            </a:r>
            <a:r>
              <a:rPr lang="zh-CN" altLang="en-US" dirty="0" smtClean="0"/>
              <a:t>、</a:t>
            </a:r>
            <a:r>
              <a:rPr lang="en-US" altLang="zh-CN" dirty="0" smtClean="0"/>
              <a:t>request_demo_02.jsp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02283C9-9F5A-4DA8-B8C3-DC76934FF08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grpSp>
      </p:grpSp>
      <p:sp>
        <p:nvSpPr>
          <p:cNvPr id="153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153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E82AD051-4D8B-49B8-B613-AC3FB3391D76}"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DD236C4-42AC-48B0-BDA9-49A08FC67273}"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2ED27A65-63DD-4511-980C-D24B0C69E5D4}"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smtClean="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81E2F35B-4849-4647-A9CB-AD1F0D2A6DD1}"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44D1C41F-A2C1-4165-9748-08D9D8362085}" type="slidenum">
              <a:rPr lang="en-US" altLang="zh-CN"/>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91431135-D0AD-45F7-9382-0A382F1732CE}"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B7F4C2E-1A6C-4C12-B83A-D2C7833B0110}"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C1A7BD16-BBD4-4EBF-8B4E-DABF04097FB3}"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A14C5B53-065D-41F3-8C02-49BA95E840BC}" type="slidenum">
              <a:rPr lang="en-US" altLang="zh-CN"/>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B9667F46-6359-45D8-82D5-3501FA356FE8}" type="slidenum">
              <a:rPr lang="en-US" altLang="zh-CN"/>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398DA6B7-A4B7-463B-9514-A5C1E5E9AD50}" type="slidenum">
              <a:rPr lang="en-US" altLang="zh-CN"/>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D0FA2B0B-6535-453B-8F6E-BAAA9F946539}"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A98C1264-9573-4FA9-8B4C-72755A77BD99}"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Arial" panose="020B0604020202020204" pitchFamily="34" charset="0"/>
              </a:defRPr>
            </a:lvl1pPr>
          </a:lstStyle>
          <a:p>
            <a:pPr>
              <a:defRPr/>
            </a:pPr>
            <a:endParaRPr lang="en-US" altLang="zh-CN"/>
          </a:p>
        </p:txBody>
      </p:sp>
      <p:sp>
        <p:nvSpPr>
          <p:cNvPr id="15257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a:defRPr/>
            </a:pPr>
            <a:fld id="{683AFEA7-67CF-4A3D-B592-8ABACCE96796}" type="slidenum">
              <a:rPr lang="en-US" altLang="zh-CN"/>
            </a:fld>
            <a:endParaRPr lang="en-US" altLang="zh-CN"/>
          </a:p>
        </p:txBody>
      </p:sp>
      <p:grpSp>
        <p:nvGrpSpPr>
          <p:cNvPr id="1028" name="Group 4"/>
          <p:cNvGrpSpPr/>
          <p:nvPr/>
        </p:nvGrpSpPr>
        <p:grpSpPr bwMode="auto">
          <a:xfrm>
            <a:off x="0" y="0"/>
            <a:ext cx="9144000" cy="546100"/>
            <a:chOff x="0" y="0"/>
            <a:chExt cx="5760" cy="344"/>
          </a:xfrm>
        </p:grpSpPr>
        <p:sp>
          <p:nvSpPr>
            <p:cNvPr id="15258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15258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a:defRPr/>
              </a:pPr>
              <a:endParaRPr lang="zh-CN" altLang="zh-CN" sz="2400">
                <a:latin typeface="Times New Roman" panose="02020603050405020304" pitchFamily="18" charset="0"/>
              </a:endParaRPr>
            </a:p>
          </p:txBody>
        </p:sp>
        <p:sp>
          <p:nvSpPr>
            <p:cNvPr id="152583"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a:defRPr/>
              </a:pPr>
              <a:endParaRPr lang="zh-CN" altLang="zh-CN" sz="1800">
                <a:solidFill>
                  <a:schemeClr val="hlink"/>
                </a:solidFill>
              </a:endParaRPr>
            </a:p>
          </p:txBody>
        </p:sp>
        <p:sp>
          <p:nvSpPr>
            <p:cNvPr id="152584"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a:defRPr/>
              </a:pPr>
              <a:endParaRPr lang="zh-CN" altLang="zh-CN" sz="1800">
                <a:solidFill>
                  <a:schemeClr val="hlink"/>
                </a:solidFill>
              </a:endParaRPr>
            </a:p>
          </p:txBody>
        </p:sp>
        <p:sp>
          <p:nvSpPr>
            <p:cNvPr id="152585"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a:defRPr/>
              </a:pPr>
              <a:endParaRPr lang="zh-CN" altLang="zh-CN" sz="1800">
                <a:solidFill>
                  <a:schemeClr val="accent2"/>
                </a:solidFill>
              </a:endParaRPr>
            </a:p>
          </p:txBody>
        </p:sp>
        <p:sp>
          <p:nvSpPr>
            <p:cNvPr id="152586"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a:defRPr/>
              </a:pPr>
              <a:endParaRPr lang="zh-CN" altLang="zh-CN" sz="1800">
                <a:solidFill>
                  <a:schemeClr val="hlink"/>
                </a:solidFill>
              </a:endParaRPr>
            </a:p>
          </p:txBody>
        </p:sp>
        <p:sp>
          <p:nvSpPr>
            <p:cNvPr id="152587"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52588"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a:defRPr/>
              </a:pPr>
              <a:endParaRPr lang="zh-CN" altLang="zh-CN" sz="1800">
                <a:solidFill>
                  <a:schemeClr val="accent2"/>
                </a:solidFill>
              </a:endParaRPr>
            </a:p>
          </p:txBody>
        </p:sp>
        <p:sp>
          <p:nvSpPr>
            <p:cNvPr id="152589"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a:defRPr/>
              </a:pPr>
              <a:endParaRPr lang="zh-CN" altLang="zh-CN"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259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p:spPr>
        <p:txBody>
          <a:bodyPr/>
          <a:lstStyle/>
          <a:p>
            <a:fld id="{C88D009C-B46B-40A7-BDDC-29371347AD58}" type="slidenum">
              <a:rPr lang="en-US" altLang="zh-CN" smtClean="0"/>
            </a:fld>
            <a:endParaRPr lang="en-US" altLang="zh-CN" smtClean="0"/>
          </a:p>
        </p:txBody>
      </p:sp>
      <p:sp>
        <p:nvSpPr>
          <p:cNvPr id="4100" name="Rectangle 2"/>
          <p:cNvSpPr>
            <a:spLocks noGrp="1" noChangeArrowheads="1"/>
          </p:cNvSpPr>
          <p:nvPr>
            <p:ph type="title"/>
          </p:nvPr>
        </p:nvSpPr>
        <p:spPr/>
        <p:txBody>
          <a:bodyPr/>
          <a:lstStyle/>
          <a:p>
            <a:pPr eaLnBrk="1" hangingPunct="1"/>
            <a:r>
              <a:rPr lang="zh-CN" altLang="en-US" b="1" smtClean="0"/>
              <a:t>本章主要内容</a:t>
            </a:r>
            <a:endParaRPr lang="zh-CN" altLang="en-US" b="1" smtClean="0"/>
          </a:p>
        </p:txBody>
      </p:sp>
      <p:sp>
        <p:nvSpPr>
          <p:cNvPr id="4101" name="Rectangle 3"/>
          <p:cNvSpPr>
            <a:spLocks noGrp="1" noChangeArrowheads="1"/>
          </p:cNvSpPr>
          <p:nvPr>
            <p:ph type="body" idx="1"/>
          </p:nvPr>
        </p:nvSpPr>
        <p:spPr>
          <a:xfrm>
            <a:off x="457200" y="1847056"/>
            <a:ext cx="7570788" cy="3886200"/>
          </a:xfrm>
        </p:spPr>
        <p:txBody>
          <a:bodyPr/>
          <a:lstStyle/>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JSP</a:t>
            </a:r>
            <a:r>
              <a:rPr lang="zh-CN" altLang="en-US" sz="2800" b="1" dirty="0" smtClean="0">
                <a:solidFill>
                  <a:schemeClr val="tx2"/>
                </a:solidFill>
              </a:rPr>
              <a:t>内置对象概览</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zh-CN" altLang="en-US" sz="2800" b="1" dirty="0" smtClean="0">
                <a:solidFill>
                  <a:schemeClr val="tx2"/>
                </a:solidFill>
              </a:rPr>
              <a:t>四种属性范围</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request</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response</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session</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application</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Web</a:t>
            </a:r>
            <a:r>
              <a:rPr lang="zh-CN" altLang="en-US" sz="2800" b="1" dirty="0" smtClean="0">
                <a:solidFill>
                  <a:schemeClr val="tx2"/>
                </a:solidFill>
              </a:rPr>
              <a:t>安全性及</a:t>
            </a:r>
            <a:r>
              <a:rPr lang="en-US" altLang="zh-CN" sz="2800" b="1" dirty="0" err="1" smtClean="0">
                <a:solidFill>
                  <a:schemeClr val="tx2"/>
                </a:solidFill>
              </a:rPr>
              <a:t>config</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out</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err="1" smtClean="0">
                <a:solidFill>
                  <a:schemeClr val="tx2"/>
                </a:solidFill>
              </a:rPr>
              <a:t>pageContext</a:t>
            </a:r>
            <a:r>
              <a:rPr lang="zh-CN" altLang="en-US" sz="2800" b="1" dirty="0" smtClean="0">
                <a:solidFill>
                  <a:schemeClr val="tx2"/>
                </a:solidFill>
              </a:rPr>
              <a:t>对象</a:t>
            </a:r>
            <a:endParaRPr lang="en-US" altLang="zh-CN" sz="2800" b="1" dirty="0" smtClean="0">
              <a:solidFill>
                <a:schemeClr val="tx2"/>
              </a:solidFill>
            </a:endParaRPr>
          </a:p>
          <a:p>
            <a:pPr marL="812800" indent="-812800" eaLnBrk="1" hangingPunct="1">
              <a:spcBef>
                <a:spcPct val="0"/>
              </a:spcBef>
              <a:buClrTx/>
              <a:buSzPct val="100000"/>
              <a:buFont typeface="Arial" panose="020B0604020202020204" pitchFamily="34" charset="0"/>
              <a:buAutoNum type="arabicPeriod"/>
            </a:pPr>
            <a:r>
              <a:rPr lang="en-US" altLang="zh-CN" sz="2800" b="1" dirty="0" smtClean="0">
                <a:solidFill>
                  <a:schemeClr val="tx2"/>
                </a:solidFill>
              </a:rPr>
              <a:t>exception</a:t>
            </a:r>
            <a:r>
              <a:rPr lang="zh-CN" altLang="en-US" sz="2800" b="1" dirty="0" smtClean="0">
                <a:solidFill>
                  <a:schemeClr val="tx2"/>
                </a:solidFill>
              </a:rPr>
              <a:t>对象、</a:t>
            </a:r>
            <a:r>
              <a:rPr lang="en-US" altLang="zh-CN" sz="2800" b="1" dirty="0" smtClean="0">
                <a:solidFill>
                  <a:schemeClr val="tx2"/>
                </a:solidFill>
              </a:rPr>
              <a:t>page</a:t>
            </a:r>
            <a:r>
              <a:rPr lang="zh-CN" altLang="en-US" sz="2800" b="1" dirty="0" smtClean="0">
                <a:solidFill>
                  <a:schemeClr val="tx2"/>
                </a:solidFill>
              </a:rPr>
              <a:t>对象</a:t>
            </a:r>
            <a:endParaRPr lang="en-US" altLang="zh-CN" sz="2800" b="1" dirty="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(3)</a:t>
            </a:r>
            <a:r>
              <a:rPr lang="en-US" altLang="zh-CN" b="1" smtClean="0"/>
              <a:t> session</a:t>
            </a:r>
            <a:r>
              <a:rPr lang="zh-CN" altLang="en-US" b="1" smtClean="0"/>
              <a:t>属性范围</a:t>
            </a:r>
            <a:endParaRPr lang="zh-CN" altLang="en-US" smtClean="0"/>
          </a:p>
        </p:txBody>
      </p:sp>
      <p:sp>
        <p:nvSpPr>
          <p:cNvPr id="13315" name="内容占位符 2"/>
          <p:cNvSpPr>
            <a:spLocks noGrp="1"/>
          </p:cNvSpPr>
          <p:nvPr>
            <p:ph idx="1"/>
          </p:nvPr>
        </p:nvSpPr>
        <p:spPr>
          <a:xfrm>
            <a:off x="457200" y="1844675"/>
            <a:ext cx="8507413" cy="3886200"/>
          </a:xfrm>
        </p:spPr>
        <p:txBody>
          <a:bodyPr/>
          <a:lstStyle/>
          <a:p>
            <a:r>
              <a:rPr lang="zh-CN" altLang="en-US" sz="2800" b="1" dirty="0" smtClean="0"/>
              <a:t>使用</a:t>
            </a:r>
            <a:r>
              <a:rPr lang="en-US" altLang="zh-CN" sz="2800" b="1" dirty="0" smtClean="0"/>
              <a:t>session</a:t>
            </a:r>
            <a:r>
              <a:rPr lang="zh-CN" altLang="en-US" sz="2800" b="1" dirty="0" smtClean="0"/>
              <a:t>设置属性后，可以在任何一个与设置页面相关的页面中取得属性值（不论是何种跳转）。</a:t>
            </a:r>
            <a:endParaRPr lang="zh-CN" altLang="en-US" sz="2800" b="1" dirty="0" smtClean="0"/>
          </a:p>
        </p:txBody>
      </p:sp>
      <p:sp>
        <p:nvSpPr>
          <p:cNvPr id="13317" name="灯片编号占位符 4"/>
          <p:cNvSpPr>
            <a:spLocks noGrp="1"/>
          </p:cNvSpPr>
          <p:nvPr>
            <p:ph type="sldNum" sz="quarter" idx="11"/>
          </p:nvPr>
        </p:nvSpPr>
        <p:spPr>
          <a:noFill/>
        </p:spPr>
        <p:txBody>
          <a:bodyPr/>
          <a:lstStyle/>
          <a:p>
            <a:fld id="{9FB8D093-AAC7-42D3-AC42-71FAD4178A5A}" type="slidenum">
              <a:rPr lang="en-US" altLang="zh-CN" smtClean="0"/>
            </a:fld>
            <a:endParaRPr lang="en-US" altLang="zh-CN" smtClean="0"/>
          </a:p>
        </p:txBody>
      </p:sp>
      <p:pic>
        <p:nvPicPr>
          <p:cNvPr id="13318" name="Picture 2" descr="G:\讲课\（1）\基于J2EE的开发技术-权巍\JAVA WEB开发实战经典PPT\0200_第二部分：WEB基础开发\0206_第06章：JSP内置对象\020602_四种属性范围\幻灯片14.JPG"/>
          <p:cNvPicPr>
            <a:picLocks noChangeAspect="1" noChangeArrowheads="1"/>
          </p:cNvPicPr>
          <p:nvPr/>
        </p:nvPicPr>
        <p:blipFill>
          <a:blip r:embed="rId1" cstate="print"/>
          <a:srcRect l="5113" t="38451" r="4326" b="9052"/>
          <a:stretch>
            <a:fillRect/>
          </a:stretch>
        </p:blipFill>
        <p:spPr bwMode="auto">
          <a:xfrm>
            <a:off x="611188" y="2924175"/>
            <a:ext cx="8064500" cy="3506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(4)</a:t>
            </a:r>
            <a:r>
              <a:rPr lang="en-US" altLang="zh-CN" b="1" smtClean="0"/>
              <a:t> application</a:t>
            </a:r>
            <a:r>
              <a:rPr lang="zh-CN" altLang="en-US" b="1" smtClean="0"/>
              <a:t>属性范围</a:t>
            </a:r>
            <a:endParaRPr lang="zh-CN" altLang="en-US" smtClean="0"/>
          </a:p>
        </p:txBody>
      </p:sp>
      <p:sp>
        <p:nvSpPr>
          <p:cNvPr id="14339" name="内容占位符 2"/>
          <p:cNvSpPr>
            <a:spLocks noGrp="1"/>
          </p:cNvSpPr>
          <p:nvPr>
            <p:ph idx="1"/>
          </p:nvPr>
        </p:nvSpPr>
        <p:spPr>
          <a:xfrm>
            <a:off x="457200" y="1981200"/>
            <a:ext cx="8362950" cy="3886200"/>
          </a:xfrm>
        </p:spPr>
        <p:txBody>
          <a:bodyPr/>
          <a:lstStyle/>
          <a:p>
            <a:r>
              <a:rPr lang="zh-CN" altLang="en-US" sz="2800" b="1" dirty="0" smtClean="0"/>
              <a:t>表示将属性保存在服务器之上，所有的用户（每一个</a:t>
            </a:r>
            <a:r>
              <a:rPr lang="en-US" altLang="zh-CN" sz="2800" b="1" dirty="0" smtClean="0"/>
              <a:t>session</a:t>
            </a:r>
            <a:r>
              <a:rPr lang="zh-CN" altLang="en-US" sz="2800" b="1" dirty="0" smtClean="0"/>
              <a:t>）都能访问该属性值。</a:t>
            </a:r>
            <a:endParaRPr lang="zh-CN" altLang="en-US" sz="2800" b="1" dirty="0" smtClean="0"/>
          </a:p>
        </p:txBody>
      </p:sp>
      <p:sp>
        <p:nvSpPr>
          <p:cNvPr id="14341" name="灯片编号占位符 4"/>
          <p:cNvSpPr>
            <a:spLocks noGrp="1"/>
          </p:cNvSpPr>
          <p:nvPr>
            <p:ph type="sldNum" sz="quarter" idx="11"/>
          </p:nvPr>
        </p:nvSpPr>
        <p:spPr>
          <a:noFill/>
        </p:spPr>
        <p:txBody>
          <a:bodyPr/>
          <a:lstStyle/>
          <a:p>
            <a:fld id="{BB727B96-CC86-4367-BBF8-93DD04DCE3DF}" type="slidenum">
              <a:rPr lang="en-US" altLang="zh-CN" smtClean="0"/>
            </a:fld>
            <a:endParaRPr lang="en-US" altLang="zh-CN" smtClean="0"/>
          </a:p>
        </p:txBody>
      </p:sp>
      <p:pic>
        <p:nvPicPr>
          <p:cNvPr id="14342" name="Picture 2" descr="G:\讲课\（1）\基于J2EE的开发技术-权巍\JAVA WEB开发实战经典PPT\0200_第二部分：WEB基础开发\0206_第06章：JSP内置对象\020602_四种属性范围\幻灯片17.JPG"/>
          <p:cNvPicPr>
            <a:picLocks noChangeAspect="1" noChangeArrowheads="1"/>
          </p:cNvPicPr>
          <p:nvPr/>
        </p:nvPicPr>
        <p:blipFill>
          <a:blip r:embed="rId1" cstate="print"/>
          <a:srcRect l="8263" t="39500" r="8263" b="8002"/>
          <a:stretch>
            <a:fillRect/>
          </a:stretch>
        </p:blipFill>
        <p:spPr bwMode="auto">
          <a:xfrm>
            <a:off x="1042988" y="3014663"/>
            <a:ext cx="6985000" cy="3294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b="1" dirty="0" smtClean="0"/>
              <a:t>使用</a:t>
            </a:r>
            <a:r>
              <a:rPr lang="en-US" altLang="zh-CN" sz="3600" b="1" dirty="0" err="1" smtClean="0"/>
              <a:t>PageContext</a:t>
            </a:r>
            <a:r>
              <a:rPr lang="zh-CN" altLang="en-US" sz="3600" b="1" dirty="0" smtClean="0"/>
              <a:t>对象直接操纵四种属性范围</a:t>
            </a:r>
            <a:endParaRPr lang="zh-CN" altLang="en-US" sz="3600" dirty="0" smtClean="0"/>
          </a:p>
        </p:txBody>
      </p:sp>
      <p:sp>
        <p:nvSpPr>
          <p:cNvPr id="15364" name="灯片编号占位符 4"/>
          <p:cNvSpPr>
            <a:spLocks noGrp="1"/>
          </p:cNvSpPr>
          <p:nvPr>
            <p:ph type="sldNum" sz="quarter" idx="11"/>
          </p:nvPr>
        </p:nvSpPr>
        <p:spPr>
          <a:noFill/>
        </p:spPr>
        <p:txBody>
          <a:bodyPr/>
          <a:lstStyle/>
          <a:p>
            <a:fld id="{016C2532-4FA0-45F6-94E6-C02CCC9A2904}" type="slidenum">
              <a:rPr lang="en-US" altLang="zh-CN" smtClean="0"/>
            </a:fld>
            <a:endParaRPr lang="en-US" altLang="zh-CN" smtClean="0"/>
          </a:p>
        </p:txBody>
      </p:sp>
      <p:sp>
        <p:nvSpPr>
          <p:cNvPr id="15365" name="内容占位符 5"/>
          <p:cNvSpPr>
            <a:spLocks noGrp="1"/>
          </p:cNvSpPr>
          <p:nvPr>
            <p:ph idx="1"/>
          </p:nvPr>
        </p:nvSpPr>
        <p:spPr/>
        <p:txBody>
          <a:bodyPr/>
          <a:lstStyle/>
          <a:p>
            <a:r>
              <a:rPr lang="en-US" altLang="zh-CN" b="1" dirty="0" err="1" smtClean="0"/>
              <a:t>javax.servlet.jsp.PageContext</a:t>
            </a:r>
            <a:r>
              <a:rPr lang="zh-CN" altLang="en-US" b="1" dirty="0" smtClean="0"/>
              <a:t>类中的以下方法：</a:t>
            </a:r>
            <a:endParaRPr lang="zh-CN" altLang="en-US" dirty="0" smtClean="0"/>
          </a:p>
        </p:txBody>
      </p:sp>
      <p:pic>
        <p:nvPicPr>
          <p:cNvPr id="15366" name="Picture 6" descr="G:\讲课\（1）\基于J2EE的开发技术-权巍\JAVA WEB开发实战经典PPT\0200_第二部分：WEB基础开发\0206_第06章：JSP内置对象\020602_四种属性范围\幻灯片20.JPG"/>
          <p:cNvPicPr>
            <a:picLocks noChangeAspect="1" noChangeArrowheads="1"/>
          </p:cNvPicPr>
          <p:nvPr/>
        </p:nvPicPr>
        <p:blipFill>
          <a:blip r:embed="rId1" cstate="print"/>
          <a:srcRect l="12122" t="38451" r="3539" b="25850"/>
          <a:stretch>
            <a:fillRect/>
          </a:stretch>
        </p:blipFill>
        <p:spPr bwMode="auto">
          <a:xfrm>
            <a:off x="34925" y="3141663"/>
            <a:ext cx="9074150" cy="287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b="1" dirty="0" smtClean="0"/>
              <a:t>3</a:t>
            </a:r>
            <a:r>
              <a:rPr lang="zh-CN" altLang="en-US" b="1" dirty="0" smtClean="0"/>
              <a:t>、</a:t>
            </a:r>
            <a:r>
              <a:rPr lang="en-US" altLang="zh-CN" b="1" dirty="0" smtClean="0"/>
              <a:t>request</a:t>
            </a:r>
            <a:r>
              <a:rPr lang="zh-CN" altLang="en-US" b="1" dirty="0" smtClean="0"/>
              <a:t>对象</a:t>
            </a:r>
            <a:endParaRPr lang="zh-CN" altLang="en-US" b="1" dirty="0" smtClean="0"/>
          </a:p>
        </p:txBody>
      </p:sp>
      <p:sp>
        <p:nvSpPr>
          <p:cNvPr id="16388" name="灯片编号占位符 4"/>
          <p:cNvSpPr>
            <a:spLocks noGrp="1"/>
          </p:cNvSpPr>
          <p:nvPr>
            <p:ph type="sldNum" sz="quarter" idx="11"/>
          </p:nvPr>
        </p:nvSpPr>
        <p:spPr>
          <a:noFill/>
        </p:spPr>
        <p:txBody>
          <a:bodyPr/>
          <a:lstStyle/>
          <a:p>
            <a:fld id="{01A7A0A0-AB3D-48E6-91D4-098C8A2082A8}" type="slidenum">
              <a:rPr lang="en-US" altLang="zh-CN" smtClean="0"/>
            </a:fld>
            <a:endParaRPr lang="en-US" altLang="zh-CN" smtClean="0"/>
          </a:p>
        </p:txBody>
      </p:sp>
      <p:sp>
        <p:nvSpPr>
          <p:cNvPr id="7" name="Rectangle 3"/>
          <p:cNvSpPr txBox="1">
            <a:spLocks noChangeArrowheads="1"/>
          </p:cNvSpPr>
          <p:nvPr/>
        </p:nvSpPr>
        <p:spPr bwMode="auto">
          <a:xfrm>
            <a:off x="539750" y="1989138"/>
            <a:ext cx="8229600" cy="3886200"/>
          </a:xfrm>
          <a:prstGeom prst="rect">
            <a:avLst/>
          </a:prstGeom>
          <a:noFill/>
          <a:ln w="9525">
            <a:noFill/>
            <a:miter lim="800000"/>
          </a:ln>
        </p:spPr>
        <p:txBody>
          <a:bodyPr/>
          <a:lstStyle/>
          <a:p>
            <a:pPr marL="342900" indent="-342900" algn="just">
              <a:spcBef>
                <a:spcPct val="20000"/>
              </a:spcBef>
              <a:buClr>
                <a:schemeClr val="bg2"/>
              </a:buClr>
              <a:buSzPct val="75000"/>
              <a:buFont typeface="Wingdings" panose="05000000000000000000" pitchFamily="2" charset="2"/>
              <a:buChar char="n"/>
              <a:defRPr/>
            </a:pPr>
            <a:r>
              <a:rPr lang="en-US" altLang="zh-CN" sz="2800" b="1" kern="0" dirty="0">
                <a:latin typeface="+mn-lt"/>
                <a:ea typeface="+mn-ea"/>
              </a:rPr>
              <a:t>“request” </a:t>
            </a:r>
            <a:r>
              <a:rPr lang="zh-CN" altLang="en-US" sz="2800" b="1" kern="0" dirty="0">
                <a:latin typeface="+mn-lt"/>
                <a:ea typeface="+mn-ea"/>
              </a:rPr>
              <a:t>对象代表的是来自客户端的请求，是最常用的对象。</a:t>
            </a:r>
            <a:endParaRPr lang="en-US" altLang="zh-CN" sz="2800" b="1" kern="0" dirty="0">
              <a:latin typeface="+mn-lt"/>
              <a:ea typeface="+mn-ea"/>
            </a:endParaRPr>
          </a:p>
          <a:p>
            <a:pPr marL="342900" indent="-342900" algn="just">
              <a:spcBef>
                <a:spcPct val="20000"/>
              </a:spcBef>
              <a:buClr>
                <a:schemeClr val="bg2"/>
              </a:buClr>
              <a:buSzPct val="75000"/>
              <a:buFont typeface="Wingdings" panose="05000000000000000000" pitchFamily="2" charset="2"/>
              <a:buChar char="n"/>
              <a:defRPr/>
            </a:pPr>
            <a:r>
              <a:rPr lang="en-US" altLang="zh-CN" sz="2800" b="1" kern="0" dirty="0" err="1">
                <a:latin typeface="+mn-lt"/>
                <a:ea typeface="+mn-ea"/>
              </a:rPr>
              <a:t>javax.servlet.http.HttpServletRequest</a:t>
            </a:r>
            <a:r>
              <a:rPr lang="zh-CN" altLang="en-US" sz="2800" b="1" kern="0" dirty="0">
                <a:latin typeface="+mn-lt"/>
                <a:ea typeface="+mn-ea"/>
              </a:rPr>
              <a:t>接口</a:t>
            </a:r>
            <a:endParaRPr lang="en-US" altLang="zh-CN" sz="2800" b="1" kern="0" dirty="0">
              <a:latin typeface="+mn-lt"/>
              <a:ea typeface="+mn-ea"/>
            </a:endParaRPr>
          </a:p>
          <a:p>
            <a:pPr marL="342900" indent="-342900" algn="just">
              <a:spcBef>
                <a:spcPct val="20000"/>
              </a:spcBef>
              <a:buClr>
                <a:schemeClr val="bg2"/>
              </a:buClr>
              <a:buSzPct val="75000"/>
              <a:buFont typeface="Wingdings" panose="05000000000000000000" pitchFamily="2" charset="2"/>
              <a:buChar char="n"/>
              <a:defRPr/>
            </a:pPr>
            <a:r>
              <a:rPr lang="zh-CN" altLang="en-US" sz="2800" b="1" kern="0" dirty="0">
                <a:latin typeface="+mn-lt"/>
                <a:ea typeface="+mn-ea"/>
              </a:rPr>
              <a:t>关于它提供的方法使用较多的是</a:t>
            </a:r>
            <a:r>
              <a:rPr lang="en-US" altLang="zh-CN" sz="2800" b="1" kern="0" dirty="0" err="1">
                <a:latin typeface="+mn-lt"/>
                <a:ea typeface="+mn-ea"/>
              </a:rPr>
              <a:t>getParameter</a:t>
            </a:r>
            <a:r>
              <a:rPr lang="zh-CN" altLang="en-US" sz="2800" b="1" kern="0" dirty="0">
                <a:latin typeface="+mn-lt"/>
                <a:ea typeface="+mn-ea"/>
              </a:rPr>
              <a:t>、</a:t>
            </a:r>
            <a:r>
              <a:rPr lang="en-US" altLang="zh-CN" sz="2800" b="1" kern="0" dirty="0" err="1">
                <a:latin typeface="+mn-lt"/>
                <a:ea typeface="+mn-ea"/>
              </a:rPr>
              <a:t>getParameterNames</a:t>
            </a:r>
            <a:r>
              <a:rPr lang="zh-CN" altLang="en-US" sz="2800" b="1" kern="0" dirty="0">
                <a:latin typeface="+mn-lt"/>
                <a:ea typeface="+mn-ea"/>
              </a:rPr>
              <a:t>和</a:t>
            </a:r>
            <a:r>
              <a:rPr lang="en-US" altLang="zh-CN" sz="2800" b="1" kern="0" dirty="0" err="1">
                <a:latin typeface="+mn-lt"/>
                <a:ea typeface="+mn-ea"/>
              </a:rPr>
              <a:t>getParameterValues</a:t>
            </a:r>
            <a:r>
              <a:rPr lang="zh-CN" altLang="en-US" sz="2800" b="1" kern="0" dirty="0">
                <a:latin typeface="+mn-lt"/>
                <a:ea typeface="+mn-ea"/>
              </a:rPr>
              <a:t>，通过调用这几个方法来获取请求对象中所包含的参数的值</a:t>
            </a:r>
            <a:endParaRPr lang="en-US" altLang="zh-CN" sz="2800" b="1" kern="0" dirty="0">
              <a:latin typeface="+mn-lt"/>
              <a:ea typeface="+mn-ea"/>
            </a:endParaRPr>
          </a:p>
          <a:p>
            <a:pPr marL="342900" indent="-342900" algn="just">
              <a:spcBef>
                <a:spcPct val="20000"/>
              </a:spcBef>
              <a:buClr>
                <a:schemeClr val="bg2"/>
              </a:buClr>
              <a:buSzPct val="75000"/>
              <a:buFont typeface="Wingdings" panose="05000000000000000000" pitchFamily="2" charset="2"/>
              <a:buChar char="n"/>
              <a:defRPr/>
            </a:pPr>
            <a:r>
              <a:rPr lang="zh-CN" altLang="en-US" sz="2800" b="1" kern="0" dirty="0">
                <a:latin typeface="+mn-lt"/>
                <a:ea typeface="+mn-ea"/>
              </a:rPr>
              <a:t>通过调用</a:t>
            </a:r>
            <a:r>
              <a:rPr lang="en-US" altLang="zh-CN" sz="2800" b="1" kern="0" dirty="0">
                <a:latin typeface="+mn-lt"/>
                <a:ea typeface="+mn-ea"/>
              </a:rPr>
              <a:t>request</a:t>
            </a:r>
            <a:r>
              <a:rPr lang="zh-CN" altLang="en-US" sz="2800" b="1" kern="0" dirty="0">
                <a:latin typeface="+mn-lt"/>
                <a:ea typeface="+mn-ea"/>
              </a:rPr>
              <a:t>对象的相应方法也可以获取有关客户请求的信息。</a:t>
            </a:r>
            <a:endParaRPr lang="zh-CN" altLang="en-US" sz="2800" b="1" kern="0" dirty="0">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2"/>
          <p:cNvSpPr>
            <a:spLocks noGrp="1"/>
          </p:cNvSpPr>
          <p:nvPr>
            <p:ph type="sldNum" sz="quarter" idx="11"/>
          </p:nvPr>
        </p:nvSpPr>
        <p:spPr>
          <a:noFill/>
        </p:spPr>
        <p:txBody>
          <a:bodyPr/>
          <a:lstStyle/>
          <a:p>
            <a:fld id="{CA8AFACB-B637-4176-88BF-2EEFCD0B7A9B}" type="slidenum">
              <a:rPr lang="en-US" altLang="zh-CN" smtClean="0"/>
            </a:fld>
            <a:endParaRPr lang="en-US" altLang="zh-CN" smtClean="0"/>
          </a:p>
        </p:txBody>
      </p:sp>
      <p:pic>
        <p:nvPicPr>
          <p:cNvPr id="17412" name="Picture 5" descr="G:\讲课\（1）\基于J2EE的开发技术-权巍\JAVA WEB开发实战经典PPT\0200_第二部分：WEB基础开发\0206_第06章：JSP内置对象\020603_request对象\幻灯片4.JPG"/>
          <p:cNvPicPr>
            <a:picLocks noChangeAspect="1" noChangeArrowheads="1"/>
          </p:cNvPicPr>
          <p:nvPr/>
        </p:nvPicPr>
        <p:blipFill>
          <a:blip r:embed="rId1" cstate="print"/>
          <a:srcRect l="2751" t="22701" r="10092" b="13251"/>
          <a:stretch>
            <a:fillRect/>
          </a:stretch>
        </p:blipFill>
        <p:spPr bwMode="auto">
          <a:xfrm>
            <a:off x="255588" y="1341438"/>
            <a:ext cx="8493125" cy="4679950"/>
          </a:xfrm>
          <a:prstGeom prst="rect">
            <a:avLst/>
          </a:prstGeom>
          <a:noFill/>
          <a:ln w="9525">
            <a:noFill/>
            <a:miter lim="800000"/>
            <a:headEnd/>
            <a:tailEnd/>
          </a:ln>
        </p:spPr>
      </p:pic>
      <p:sp>
        <p:nvSpPr>
          <p:cNvPr id="17413" name="Rectangle 2"/>
          <p:cNvSpPr>
            <a:spLocks noChangeArrowheads="1"/>
          </p:cNvSpPr>
          <p:nvPr/>
        </p:nvSpPr>
        <p:spPr bwMode="auto">
          <a:xfrm>
            <a:off x="468313" y="813324"/>
            <a:ext cx="8207375" cy="403765"/>
          </a:xfrm>
          <a:prstGeom prst="rect">
            <a:avLst/>
          </a:prstGeom>
          <a:noFill/>
          <a:ln w="9525" algn="ctr">
            <a:noFill/>
            <a:miter lim="800000"/>
          </a:ln>
        </p:spPr>
        <p:txBody>
          <a:bodyPr anchor="ctr">
            <a:spAutoFit/>
          </a:bodyPr>
          <a:lstStyle/>
          <a:p>
            <a:pPr indent="266700">
              <a:lnSpc>
                <a:spcPct val="70000"/>
              </a:lnSpc>
              <a:spcBef>
                <a:spcPct val="50000"/>
              </a:spcBef>
            </a:pPr>
            <a:r>
              <a:rPr lang="en-US" altLang="zh-CN" sz="2800" b="1" dirty="0" smtClean="0">
                <a:latin typeface="Times New Roman" panose="02020603050405020304" pitchFamily="18" charset="0"/>
                <a:ea typeface="楷体_GB2312"/>
                <a:cs typeface="楷体_GB2312"/>
              </a:rPr>
              <a:t>request</a:t>
            </a:r>
            <a:r>
              <a:rPr lang="zh-CN" altLang="en-US" sz="2800" b="1" dirty="0">
                <a:latin typeface="Times New Roman" panose="02020603050405020304" pitchFamily="18" charset="0"/>
                <a:ea typeface="楷体_GB2312"/>
                <a:cs typeface="楷体_GB2312"/>
              </a:rPr>
              <a:t>内置对象的常用操作</a:t>
            </a:r>
            <a:endParaRPr lang="zh-CN" altLang="en-US" sz="2800" b="1" dirty="0">
              <a:latin typeface="Times New Roman" panose="02020603050405020304" pitchFamily="18" charset="0"/>
              <a:ea typeface="楷体_GB2312"/>
              <a:cs typeface="楷体_GB231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6"/>
          <p:cNvSpPr>
            <a:spLocks noGrp="1"/>
          </p:cNvSpPr>
          <p:nvPr>
            <p:ph type="title"/>
          </p:nvPr>
        </p:nvSpPr>
        <p:spPr>
          <a:xfrm>
            <a:off x="457200" y="457200"/>
            <a:ext cx="8229600" cy="884238"/>
          </a:xfrm>
        </p:spPr>
        <p:txBody>
          <a:bodyPr/>
          <a:lstStyle/>
          <a:p>
            <a:r>
              <a:rPr lang="zh-CN" altLang="en-US" sz="3200" b="1" smtClean="0"/>
              <a:t>乱码解决</a:t>
            </a:r>
            <a:endParaRPr lang="zh-CN" altLang="en-US" sz="3200" b="1" smtClean="0"/>
          </a:p>
        </p:txBody>
      </p:sp>
      <p:sp>
        <p:nvSpPr>
          <p:cNvPr id="18435" name="内容占位符 7"/>
          <p:cNvSpPr>
            <a:spLocks noGrp="1"/>
          </p:cNvSpPr>
          <p:nvPr>
            <p:ph idx="1"/>
          </p:nvPr>
        </p:nvSpPr>
        <p:spPr>
          <a:xfrm>
            <a:off x="457200" y="1343025"/>
            <a:ext cx="8229600" cy="3886200"/>
          </a:xfrm>
        </p:spPr>
        <p:txBody>
          <a:bodyPr/>
          <a:lstStyle/>
          <a:p>
            <a:r>
              <a:rPr lang="zh-CN" altLang="en-US" sz="2800" b="1" dirty="0" smtClean="0"/>
              <a:t>由于浏览器默认的编码是</a:t>
            </a:r>
            <a:r>
              <a:rPr lang="en-US" altLang="zh-CN" sz="2800" b="1" dirty="0" smtClean="0"/>
              <a:t>UTF-8</a:t>
            </a:r>
            <a:r>
              <a:rPr lang="zh-CN" altLang="en-US" sz="2800" b="1" dirty="0" smtClean="0"/>
              <a:t>，而中文的</a:t>
            </a:r>
            <a:r>
              <a:rPr lang="en-US" altLang="zh-CN" sz="2800" b="1" dirty="0" smtClean="0"/>
              <a:t>GBK</a:t>
            </a:r>
            <a:r>
              <a:rPr lang="zh-CN" altLang="en-US" sz="2800" b="1" dirty="0" smtClean="0"/>
              <a:t>和</a:t>
            </a:r>
            <a:r>
              <a:rPr lang="en-US" altLang="zh-CN" sz="2800" b="1" dirty="0" smtClean="0"/>
              <a:t>UTF-8</a:t>
            </a:r>
            <a:r>
              <a:rPr lang="zh-CN" altLang="en-US" sz="2800" b="1" dirty="0" smtClean="0"/>
              <a:t>编码是不一样的，所以表单中包含中文内容进行提交时，造成乱码。</a:t>
            </a:r>
            <a:endParaRPr lang="en-US" altLang="zh-CN" sz="2800" b="1" dirty="0" smtClean="0"/>
          </a:p>
          <a:p>
            <a:r>
              <a:rPr lang="zh-CN" altLang="en-US" sz="2800" b="1" dirty="0" smtClean="0"/>
              <a:t>解决方法：使用</a:t>
            </a:r>
            <a:r>
              <a:rPr lang="en-US" altLang="zh-CN" sz="2800" b="1" dirty="0" err="1" smtClean="0"/>
              <a:t>setCharacterEncoding</a:t>
            </a:r>
            <a:r>
              <a:rPr lang="en-US" altLang="zh-CN" sz="2800" b="1" dirty="0" smtClean="0"/>
              <a:t>()</a:t>
            </a:r>
            <a:r>
              <a:rPr lang="zh-CN" altLang="en-US" sz="2800" b="1" dirty="0" smtClean="0"/>
              <a:t>方法设置一个统一的编码。</a:t>
            </a:r>
            <a:endParaRPr lang="zh-CN" altLang="en-US" sz="2800" b="1" dirty="0" smtClean="0"/>
          </a:p>
        </p:txBody>
      </p:sp>
      <p:sp>
        <p:nvSpPr>
          <p:cNvPr id="18437" name="灯片编号占位符 2"/>
          <p:cNvSpPr>
            <a:spLocks noGrp="1"/>
          </p:cNvSpPr>
          <p:nvPr>
            <p:ph type="sldNum" sz="quarter" idx="11"/>
          </p:nvPr>
        </p:nvSpPr>
        <p:spPr>
          <a:noFill/>
        </p:spPr>
        <p:txBody>
          <a:bodyPr/>
          <a:lstStyle/>
          <a:p>
            <a:fld id="{B69BBB35-53AD-478F-8762-3AE6CA420615}" type="slidenum">
              <a:rPr lang="en-US" altLang="zh-CN" smtClean="0"/>
            </a:fld>
            <a:endParaRPr lang="en-US" altLang="zh-CN" smtClean="0"/>
          </a:p>
        </p:txBody>
      </p:sp>
      <p:pic>
        <p:nvPicPr>
          <p:cNvPr id="18438" name="Picture 2" descr="G:\讲课\（1）\基于J2EE的开发技术-权巍\JAVA WEB开发实战经典PPT\0200_第二部分：WEB基础开发\0206_第06章：JSP内置对象\020603_request对象\幻灯片5.JPG"/>
          <p:cNvPicPr>
            <a:picLocks noChangeAspect="1" noChangeArrowheads="1"/>
          </p:cNvPicPr>
          <p:nvPr/>
        </p:nvPicPr>
        <p:blipFill>
          <a:blip r:embed="rId1" cstate="print"/>
          <a:srcRect l="7475" t="42650" r="5113" b="18500"/>
          <a:stretch>
            <a:fillRect/>
          </a:stretch>
        </p:blipFill>
        <p:spPr bwMode="auto">
          <a:xfrm>
            <a:off x="684213" y="3645495"/>
            <a:ext cx="7991475"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6"/>
          <p:cNvSpPr>
            <a:spLocks noGrp="1"/>
          </p:cNvSpPr>
          <p:nvPr>
            <p:ph type="title"/>
          </p:nvPr>
        </p:nvSpPr>
        <p:spPr>
          <a:xfrm>
            <a:off x="457200" y="457200"/>
            <a:ext cx="8229600" cy="884238"/>
          </a:xfrm>
        </p:spPr>
        <p:txBody>
          <a:bodyPr/>
          <a:lstStyle/>
          <a:p>
            <a:r>
              <a:rPr lang="zh-CN" altLang="en-US" sz="3200" b="1" smtClean="0"/>
              <a:t>接收请求参数</a:t>
            </a:r>
            <a:endParaRPr lang="zh-CN" altLang="en-US" sz="3200" b="1" smtClean="0"/>
          </a:p>
        </p:txBody>
      </p:sp>
      <p:sp>
        <p:nvSpPr>
          <p:cNvPr id="19459" name="内容占位符 7"/>
          <p:cNvSpPr>
            <a:spLocks noGrp="1"/>
          </p:cNvSpPr>
          <p:nvPr>
            <p:ph idx="1"/>
          </p:nvPr>
        </p:nvSpPr>
        <p:spPr>
          <a:xfrm>
            <a:off x="457200" y="1558925"/>
            <a:ext cx="8229600" cy="3886200"/>
          </a:xfrm>
        </p:spPr>
        <p:txBody>
          <a:bodyPr/>
          <a:lstStyle/>
          <a:p>
            <a:r>
              <a:rPr lang="en-US" altLang="zh-CN" sz="2800" b="1" dirty="0" err="1" smtClean="0"/>
              <a:t>getParameter</a:t>
            </a:r>
            <a:r>
              <a:rPr lang="en-US" altLang="zh-CN" sz="2800" b="1" dirty="0" smtClean="0"/>
              <a:t>()</a:t>
            </a:r>
            <a:r>
              <a:rPr lang="zh-CN" altLang="en-US" sz="2800" b="1" dirty="0" smtClean="0"/>
              <a:t>方法可以接收一个表单的文本框中输入的内容；</a:t>
            </a:r>
            <a:endParaRPr lang="en-US" altLang="zh-CN" sz="2800" b="1" dirty="0" smtClean="0"/>
          </a:p>
          <a:p>
            <a:r>
              <a:rPr lang="zh-CN" altLang="en-US" sz="2800" b="1" dirty="0" smtClean="0"/>
              <a:t>如果有一组参数（同名参数）传递的话，则就必须使用</a:t>
            </a:r>
            <a:r>
              <a:rPr lang="en-US" altLang="zh-CN" sz="2800" b="1" dirty="0" err="1" smtClean="0"/>
              <a:t>getParameterValues</a:t>
            </a:r>
            <a:r>
              <a:rPr lang="en-US" altLang="zh-CN" sz="2800" b="1" dirty="0" smtClean="0"/>
              <a:t>()</a:t>
            </a:r>
            <a:r>
              <a:rPr lang="zh-CN" altLang="en-US" sz="2800" b="1" dirty="0" smtClean="0"/>
              <a:t>方法进行接收，例如：表单中的复选框。</a:t>
            </a:r>
            <a:endParaRPr lang="zh-CN" altLang="en-US" sz="2800" b="1" dirty="0" smtClean="0"/>
          </a:p>
        </p:txBody>
      </p:sp>
      <p:sp>
        <p:nvSpPr>
          <p:cNvPr id="19461" name="灯片编号占位符 2"/>
          <p:cNvSpPr>
            <a:spLocks noGrp="1"/>
          </p:cNvSpPr>
          <p:nvPr>
            <p:ph type="sldNum" sz="quarter" idx="11"/>
          </p:nvPr>
        </p:nvSpPr>
        <p:spPr>
          <a:noFill/>
        </p:spPr>
        <p:txBody>
          <a:bodyPr/>
          <a:lstStyle/>
          <a:p>
            <a:fld id="{21B12520-3E37-435D-B1B7-5778EE749AAC}"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6"/>
          <p:cNvSpPr>
            <a:spLocks noGrp="1"/>
          </p:cNvSpPr>
          <p:nvPr>
            <p:ph type="title"/>
          </p:nvPr>
        </p:nvSpPr>
        <p:spPr>
          <a:xfrm>
            <a:off x="457200" y="457200"/>
            <a:ext cx="8229600" cy="884238"/>
          </a:xfrm>
        </p:spPr>
        <p:txBody>
          <a:bodyPr/>
          <a:lstStyle/>
          <a:p>
            <a:r>
              <a:rPr lang="en-US" altLang="zh-CN" sz="3200" b="1" smtClean="0"/>
              <a:t>URL</a:t>
            </a:r>
            <a:r>
              <a:rPr lang="zh-CN" altLang="en-US" sz="3200" b="1" smtClean="0"/>
              <a:t>地址重写</a:t>
            </a:r>
            <a:endParaRPr lang="zh-CN" altLang="en-US" sz="3200" b="1" smtClean="0"/>
          </a:p>
        </p:txBody>
      </p:sp>
      <p:sp>
        <p:nvSpPr>
          <p:cNvPr id="20483" name="内容占位符 7"/>
          <p:cNvSpPr>
            <a:spLocks noGrp="1"/>
          </p:cNvSpPr>
          <p:nvPr>
            <p:ph idx="1"/>
          </p:nvPr>
        </p:nvSpPr>
        <p:spPr>
          <a:xfrm>
            <a:off x="457200" y="1558925"/>
            <a:ext cx="8229600" cy="3886200"/>
          </a:xfrm>
        </p:spPr>
        <p:txBody>
          <a:bodyPr/>
          <a:lstStyle/>
          <a:p>
            <a:r>
              <a:rPr lang="zh-CN" altLang="en-US" sz="2800" b="1" dirty="0" smtClean="0"/>
              <a:t>在</a:t>
            </a:r>
            <a:r>
              <a:rPr lang="en-US" altLang="zh-CN" sz="2800" b="1" dirty="0" smtClean="0"/>
              <a:t>Web</a:t>
            </a:r>
            <a:r>
              <a:rPr lang="zh-CN" altLang="en-US" sz="2800" b="1" dirty="0" smtClean="0"/>
              <a:t>开发中，所有的参数不一定非要由表单传递过来，也可以使用地址重写的方式进行传递，格式如下：</a:t>
            </a:r>
            <a:endParaRPr lang="en-US" altLang="zh-CN" sz="2800" b="1" dirty="0" smtClean="0"/>
          </a:p>
          <a:p>
            <a:r>
              <a:rPr lang="zh-CN" altLang="en-US" sz="2800" b="1" dirty="0" smtClean="0">
                <a:solidFill>
                  <a:schemeClr val="bg2"/>
                </a:solidFill>
              </a:rPr>
              <a:t>动态页面地址</a:t>
            </a:r>
            <a:r>
              <a:rPr lang="en-US" altLang="zh-CN" sz="2800" b="1" dirty="0" smtClean="0">
                <a:solidFill>
                  <a:schemeClr val="bg2"/>
                </a:solidFill>
              </a:rPr>
              <a:t>?</a:t>
            </a:r>
            <a:r>
              <a:rPr lang="zh-CN" altLang="en-US" sz="2800" b="1" dirty="0" smtClean="0">
                <a:solidFill>
                  <a:schemeClr val="bg2"/>
                </a:solidFill>
              </a:rPr>
              <a:t>参数名称</a:t>
            </a:r>
            <a:r>
              <a:rPr lang="en-US" altLang="zh-CN" sz="2800" b="1" dirty="0" smtClean="0">
                <a:solidFill>
                  <a:schemeClr val="bg2"/>
                </a:solidFill>
              </a:rPr>
              <a:t>1=</a:t>
            </a:r>
            <a:r>
              <a:rPr lang="zh-CN" altLang="en-US" sz="2800" b="1" dirty="0" smtClean="0">
                <a:solidFill>
                  <a:schemeClr val="bg2"/>
                </a:solidFill>
              </a:rPr>
              <a:t>参数内容</a:t>
            </a:r>
            <a:r>
              <a:rPr lang="en-US" altLang="zh-CN" sz="2800" b="1" dirty="0" smtClean="0">
                <a:solidFill>
                  <a:schemeClr val="bg2"/>
                </a:solidFill>
              </a:rPr>
              <a:t>1&amp;</a:t>
            </a:r>
            <a:r>
              <a:rPr lang="zh-CN" altLang="en-US" sz="2800" b="1" dirty="0" smtClean="0">
                <a:solidFill>
                  <a:schemeClr val="bg2"/>
                </a:solidFill>
              </a:rPr>
              <a:t>参数名称</a:t>
            </a:r>
            <a:r>
              <a:rPr lang="en-US" altLang="zh-CN" sz="2800" b="1" dirty="0" smtClean="0">
                <a:solidFill>
                  <a:schemeClr val="bg2"/>
                </a:solidFill>
              </a:rPr>
              <a:t>2=</a:t>
            </a:r>
            <a:r>
              <a:rPr lang="zh-CN" altLang="en-US" sz="2800" b="1" dirty="0" smtClean="0">
                <a:solidFill>
                  <a:schemeClr val="bg2"/>
                </a:solidFill>
              </a:rPr>
              <a:t>参数内容</a:t>
            </a:r>
            <a:r>
              <a:rPr lang="en-US" altLang="zh-CN" sz="2800" b="1" dirty="0" smtClean="0">
                <a:solidFill>
                  <a:schemeClr val="bg2"/>
                </a:solidFill>
              </a:rPr>
              <a:t>2&amp;……</a:t>
            </a:r>
            <a:endParaRPr lang="zh-CN" altLang="en-US" sz="2800" b="1" dirty="0" smtClean="0">
              <a:solidFill>
                <a:schemeClr val="bg2"/>
              </a:solidFill>
            </a:endParaRPr>
          </a:p>
        </p:txBody>
      </p:sp>
      <p:sp>
        <p:nvSpPr>
          <p:cNvPr id="20485" name="灯片编号占位符 2"/>
          <p:cNvSpPr>
            <a:spLocks noGrp="1"/>
          </p:cNvSpPr>
          <p:nvPr>
            <p:ph type="sldNum" sz="quarter" idx="11"/>
          </p:nvPr>
        </p:nvSpPr>
        <p:spPr>
          <a:noFill/>
        </p:spPr>
        <p:txBody>
          <a:bodyPr/>
          <a:lstStyle/>
          <a:p>
            <a:fld id="{6DE88458-691C-45EC-B618-965B5A70C3EE}"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6"/>
          <p:cNvSpPr>
            <a:spLocks noGrp="1"/>
          </p:cNvSpPr>
          <p:nvPr>
            <p:ph type="title"/>
          </p:nvPr>
        </p:nvSpPr>
        <p:spPr>
          <a:xfrm>
            <a:off x="457200" y="457200"/>
            <a:ext cx="8229600" cy="884238"/>
          </a:xfrm>
        </p:spPr>
        <p:txBody>
          <a:bodyPr/>
          <a:lstStyle/>
          <a:p>
            <a:r>
              <a:rPr lang="en-US" altLang="zh-CN" sz="3200" b="1" dirty="0" smtClean="0"/>
              <a:t>request</a:t>
            </a:r>
            <a:r>
              <a:rPr lang="zh-CN" altLang="en-US" sz="3200" b="1" dirty="0" smtClean="0"/>
              <a:t>的</a:t>
            </a:r>
            <a:r>
              <a:rPr lang="en-US" altLang="zh-CN" sz="3200" b="1" dirty="0" err="1" smtClean="0"/>
              <a:t>getParameter</a:t>
            </a:r>
            <a:r>
              <a:rPr lang="zh-CN" altLang="en-US" sz="3200" b="1" dirty="0" smtClean="0"/>
              <a:t>方法接收参数小结</a:t>
            </a:r>
            <a:endParaRPr lang="zh-CN" altLang="en-US" sz="3200" b="1" dirty="0" smtClean="0"/>
          </a:p>
        </p:txBody>
      </p:sp>
      <p:sp>
        <p:nvSpPr>
          <p:cNvPr id="20483" name="内容占位符 7"/>
          <p:cNvSpPr>
            <a:spLocks noGrp="1"/>
          </p:cNvSpPr>
          <p:nvPr>
            <p:ph idx="1"/>
          </p:nvPr>
        </p:nvSpPr>
        <p:spPr>
          <a:xfrm>
            <a:off x="457200" y="1558925"/>
            <a:ext cx="8229600" cy="3886200"/>
          </a:xfrm>
        </p:spPr>
        <p:txBody>
          <a:bodyPr/>
          <a:lstStyle/>
          <a:p>
            <a:r>
              <a:rPr lang="en-US" altLang="zh-CN" sz="2800" b="1" dirty="0" smtClean="0"/>
              <a:t>request</a:t>
            </a:r>
            <a:r>
              <a:rPr lang="zh-CN" altLang="en-US" sz="2800" b="1" dirty="0" smtClean="0"/>
              <a:t>对象的</a:t>
            </a:r>
            <a:r>
              <a:rPr lang="en-US" altLang="zh-CN" sz="2800" b="1" dirty="0" err="1" smtClean="0"/>
              <a:t>getParameter</a:t>
            </a:r>
            <a:r>
              <a:rPr lang="zh-CN" altLang="en-US" sz="2800" b="1" dirty="0" smtClean="0"/>
              <a:t>方法（或</a:t>
            </a:r>
            <a:r>
              <a:rPr lang="en-US" altLang="zh-CN" sz="2800" b="1" dirty="0" err="1" smtClean="0"/>
              <a:t>getParameterValues</a:t>
            </a:r>
            <a:r>
              <a:rPr lang="zh-CN" altLang="en-US" sz="2800" b="1" dirty="0" smtClean="0"/>
              <a:t>方法）可接收的参数包括：</a:t>
            </a:r>
            <a:endParaRPr lang="en-US" altLang="zh-CN" sz="2800" b="1" dirty="0" smtClean="0"/>
          </a:p>
          <a:p>
            <a:pPr lvl="1">
              <a:buFont typeface="Wingdings" panose="05000000000000000000" pitchFamily="2" charset="2"/>
              <a:buChar char="Ø"/>
            </a:pPr>
            <a:r>
              <a:rPr lang="zh-CN" altLang="en-US" b="1" dirty="0" smtClean="0">
                <a:solidFill>
                  <a:schemeClr val="bg2"/>
                </a:solidFill>
              </a:rPr>
              <a:t>表单提交的数据</a:t>
            </a:r>
            <a:endParaRPr lang="en-US" altLang="zh-CN" b="1" dirty="0" smtClean="0">
              <a:solidFill>
                <a:schemeClr val="bg2"/>
              </a:solidFill>
            </a:endParaRPr>
          </a:p>
          <a:p>
            <a:pPr lvl="1">
              <a:buFont typeface="Wingdings" panose="05000000000000000000" pitchFamily="2" charset="2"/>
              <a:buChar char="Ø"/>
            </a:pPr>
            <a:r>
              <a:rPr lang="zh-CN" altLang="en-US" b="1" dirty="0" smtClean="0">
                <a:solidFill>
                  <a:schemeClr val="bg2"/>
                </a:solidFill>
              </a:rPr>
              <a:t>地址重写方式传递的数据</a:t>
            </a:r>
            <a:endParaRPr lang="en-US" altLang="zh-CN" b="1" dirty="0" smtClean="0">
              <a:solidFill>
                <a:schemeClr val="bg2"/>
              </a:solidFill>
            </a:endParaRPr>
          </a:p>
          <a:p>
            <a:pPr lvl="1">
              <a:buFont typeface="Wingdings" panose="05000000000000000000" pitchFamily="2" charset="2"/>
              <a:buChar char="Ø"/>
            </a:pPr>
            <a:r>
              <a:rPr lang="en-US" altLang="zh-CN" b="1" dirty="0" smtClean="0">
                <a:solidFill>
                  <a:schemeClr val="bg2"/>
                </a:solidFill>
              </a:rPr>
              <a:t>&lt;</a:t>
            </a:r>
            <a:r>
              <a:rPr lang="en-US" altLang="zh-CN" b="1" dirty="0" err="1" smtClean="0">
                <a:solidFill>
                  <a:schemeClr val="bg2"/>
                </a:solidFill>
              </a:rPr>
              <a:t>jsp:include</a:t>
            </a:r>
            <a:r>
              <a:rPr lang="en-US" altLang="zh-CN" b="1" dirty="0" smtClean="0">
                <a:solidFill>
                  <a:schemeClr val="bg2"/>
                </a:solidFill>
              </a:rPr>
              <a:t>&gt;</a:t>
            </a:r>
            <a:r>
              <a:rPr lang="zh-CN" altLang="en-US" b="1" dirty="0" smtClean="0">
                <a:solidFill>
                  <a:schemeClr val="bg2"/>
                </a:solidFill>
              </a:rPr>
              <a:t>和</a:t>
            </a:r>
            <a:r>
              <a:rPr lang="en-US" altLang="zh-CN" b="1" dirty="0" smtClean="0">
                <a:solidFill>
                  <a:schemeClr val="bg2"/>
                </a:solidFill>
              </a:rPr>
              <a:t>&lt;</a:t>
            </a:r>
            <a:r>
              <a:rPr lang="en-US" altLang="zh-CN" b="1" dirty="0" err="1" smtClean="0">
                <a:solidFill>
                  <a:schemeClr val="bg2"/>
                </a:solidFill>
              </a:rPr>
              <a:t>jsp:forward</a:t>
            </a:r>
            <a:r>
              <a:rPr lang="en-US" altLang="zh-CN" b="1" dirty="0" smtClean="0">
                <a:solidFill>
                  <a:schemeClr val="bg2"/>
                </a:solidFill>
              </a:rPr>
              <a:t>&gt;</a:t>
            </a:r>
            <a:r>
              <a:rPr lang="zh-CN" altLang="en-US" b="1" dirty="0" smtClean="0">
                <a:solidFill>
                  <a:schemeClr val="bg2"/>
                </a:solidFill>
              </a:rPr>
              <a:t>动作元素传递的数据</a:t>
            </a:r>
            <a:endParaRPr lang="zh-CN" altLang="en-US" b="1" dirty="0" smtClean="0">
              <a:solidFill>
                <a:schemeClr val="bg2"/>
              </a:solidFill>
            </a:endParaRPr>
          </a:p>
        </p:txBody>
      </p:sp>
      <p:sp>
        <p:nvSpPr>
          <p:cNvPr id="20485" name="灯片编号占位符 2"/>
          <p:cNvSpPr>
            <a:spLocks noGrp="1"/>
          </p:cNvSpPr>
          <p:nvPr>
            <p:ph type="sldNum" sz="quarter" idx="11"/>
          </p:nvPr>
        </p:nvSpPr>
        <p:spPr>
          <a:noFill/>
        </p:spPr>
        <p:txBody>
          <a:bodyPr/>
          <a:lstStyle/>
          <a:p>
            <a:fld id="{6DE88458-691C-45EC-B618-965B5A70C3EE}"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4"/>
          <p:cNvSpPr>
            <a:spLocks noGrp="1"/>
          </p:cNvSpPr>
          <p:nvPr>
            <p:ph type="sldNum" sz="quarter" idx="11"/>
          </p:nvPr>
        </p:nvSpPr>
        <p:spPr>
          <a:noFill/>
        </p:spPr>
        <p:txBody>
          <a:bodyPr/>
          <a:lstStyle/>
          <a:p>
            <a:fld id="{62A3B3C7-BF46-466C-838B-0133528F0F27}" type="slidenum">
              <a:rPr lang="en-US" altLang="zh-CN" smtClean="0"/>
            </a:fld>
            <a:endParaRPr lang="en-US" altLang="zh-CN" smtClean="0"/>
          </a:p>
        </p:txBody>
      </p:sp>
      <p:sp>
        <p:nvSpPr>
          <p:cNvPr id="23556" name="Rectangle 2"/>
          <p:cNvSpPr>
            <a:spLocks noGrp="1" noChangeArrowheads="1"/>
          </p:cNvSpPr>
          <p:nvPr>
            <p:ph type="title"/>
          </p:nvPr>
        </p:nvSpPr>
        <p:spPr/>
        <p:txBody>
          <a:bodyPr/>
          <a:lstStyle/>
          <a:p>
            <a:pPr eaLnBrk="1" hangingPunct="1"/>
            <a:r>
              <a:rPr lang="en-US" altLang="zh-CN" smtClean="0"/>
              <a:t>4</a:t>
            </a:r>
            <a:r>
              <a:rPr lang="zh-CN" altLang="en-US" smtClean="0"/>
              <a:t>、</a:t>
            </a:r>
            <a:r>
              <a:rPr lang="en-US" altLang="zh-CN" smtClean="0"/>
              <a:t>response</a:t>
            </a:r>
            <a:r>
              <a:rPr lang="zh-CN" altLang="en-US" smtClean="0"/>
              <a:t>对象</a:t>
            </a:r>
            <a:endParaRPr lang="en-US" altLang="zh-CN" smtClean="0"/>
          </a:p>
        </p:txBody>
      </p:sp>
      <p:sp>
        <p:nvSpPr>
          <p:cNvPr id="23557" name="Rectangle 3"/>
          <p:cNvSpPr>
            <a:spLocks noGrp="1" noChangeArrowheads="1"/>
          </p:cNvSpPr>
          <p:nvPr>
            <p:ph type="body" idx="1"/>
          </p:nvPr>
        </p:nvSpPr>
        <p:spPr>
          <a:xfrm>
            <a:off x="457200" y="1844675"/>
            <a:ext cx="8229600" cy="4321175"/>
          </a:xfrm>
        </p:spPr>
        <p:txBody>
          <a:bodyPr/>
          <a:lstStyle/>
          <a:p>
            <a:pPr algn="just" eaLnBrk="1" hangingPunct="1">
              <a:lnSpc>
                <a:spcPct val="90000"/>
              </a:lnSpc>
            </a:pPr>
            <a:r>
              <a:rPr lang="zh-CN" altLang="en-US" sz="2600" b="1" dirty="0" smtClean="0"/>
              <a:t>“</a:t>
            </a:r>
            <a:r>
              <a:rPr lang="en-US" altLang="zh-CN" sz="2600" b="1" dirty="0" smtClean="0"/>
              <a:t>response” </a:t>
            </a:r>
            <a:r>
              <a:rPr lang="zh-CN" altLang="en-US" sz="2600" b="1" dirty="0" smtClean="0"/>
              <a:t>对象代表的是对客户端的响应，也就是说可以通过“</a:t>
            </a:r>
            <a:r>
              <a:rPr lang="en-US" altLang="zh-CN" sz="2600" b="1" dirty="0" smtClean="0"/>
              <a:t>response”</a:t>
            </a:r>
            <a:r>
              <a:rPr lang="zh-CN" altLang="en-US" sz="2600" b="1" dirty="0" smtClean="0"/>
              <a:t>对象来组织发送到客户端的数据。但是由于组织方式比较底层，所以不建议普通读者使用，需要向客户端发送文字时直接使用“</a:t>
            </a:r>
            <a:r>
              <a:rPr lang="en-US" altLang="zh-CN" sz="2600" b="1" dirty="0" smtClean="0"/>
              <a:t>out” </a:t>
            </a:r>
            <a:r>
              <a:rPr lang="zh-CN" altLang="en-US" sz="2600" b="1" dirty="0" smtClean="0"/>
              <a:t>对象即可。</a:t>
            </a:r>
            <a:endParaRPr lang="en-US" altLang="zh-CN" sz="2600" b="1" dirty="0" smtClean="0"/>
          </a:p>
          <a:p>
            <a:pPr algn="just" eaLnBrk="1" hangingPunct="1">
              <a:lnSpc>
                <a:spcPct val="90000"/>
              </a:lnSpc>
            </a:pPr>
            <a:r>
              <a:rPr lang="en-US" altLang="zh-CN" sz="2600" b="1" dirty="0" err="1" smtClean="0"/>
              <a:t>javax.servlet.http.HttpServletResponse</a:t>
            </a:r>
            <a:r>
              <a:rPr lang="zh-CN" altLang="en-US" sz="2600" b="1" dirty="0" smtClean="0"/>
              <a:t>接口；</a:t>
            </a:r>
            <a:endParaRPr lang="en-US" altLang="zh-CN" sz="26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b="1" smtClean="0">
                <a:solidFill>
                  <a:schemeClr val="tx2"/>
                </a:solidFill>
              </a:rPr>
              <a:t>1</a:t>
            </a:r>
            <a:r>
              <a:rPr lang="zh-CN" altLang="en-US" b="1" smtClean="0">
                <a:solidFill>
                  <a:schemeClr val="tx2"/>
                </a:solidFill>
              </a:rPr>
              <a:t>、</a:t>
            </a:r>
            <a:r>
              <a:rPr lang="en-US" altLang="zh-CN" b="1" smtClean="0">
                <a:solidFill>
                  <a:schemeClr val="tx2"/>
                </a:solidFill>
              </a:rPr>
              <a:t>JSP</a:t>
            </a:r>
            <a:r>
              <a:rPr lang="zh-CN" altLang="en-US" b="1" smtClean="0">
                <a:solidFill>
                  <a:schemeClr val="tx2"/>
                </a:solidFill>
              </a:rPr>
              <a:t>内置对象概览</a:t>
            </a:r>
            <a:endParaRPr lang="zh-CN" altLang="en-US" smtClean="0"/>
          </a:p>
        </p:txBody>
      </p:sp>
      <p:sp>
        <p:nvSpPr>
          <p:cNvPr id="5123" name="内容占位符 2"/>
          <p:cNvSpPr>
            <a:spLocks noGrp="1"/>
          </p:cNvSpPr>
          <p:nvPr>
            <p:ph idx="1"/>
          </p:nvPr>
        </p:nvSpPr>
        <p:spPr/>
        <p:txBody>
          <a:bodyPr/>
          <a:lstStyle/>
          <a:p>
            <a:pPr>
              <a:lnSpc>
                <a:spcPct val="80000"/>
              </a:lnSpc>
              <a:spcBef>
                <a:spcPct val="50000"/>
              </a:spcBef>
            </a:pPr>
            <a:r>
              <a:rPr lang="en-US" altLang="zh-CN" b="1" dirty="0" smtClean="0">
                <a:latin typeface="+mn-ea"/>
                <a:cs typeface="Thonburi" pitchFamily="34" charset="-34"/>
              </a:rPr>
              <a:t>JSP</a:t>
            </a:r>
            <a:r>
              <a:rPr lang="zh-CN" altLang="en-US" b="1" dirty="0" smtClean="0">
                <a:latin typeface="+mn-ea"/>
                <a:cs typeface="Thonburi" pitchFamily="34" charset="-34"/>
              </a:rPr>
              <a:t>中，为了简化用户的开发，提供了九个内置对象，开发者不用事先声明就可以直接访问这些对象。</a:t>
            </a:r>
            <a:endParaRPr lang="zh-CN" altLang="en-US" b="1" dirty="0" smtClean="0">
              <a:latin typeface="+mn-ea"/>
              <a:cs typeface="Thonburi" pitchFamily="34" charset="-34"/>
            </a:endParaRPr>
          </a:p>
          <a:p>
            <a:pPr>
              <a:lnSpc>
                <a:spcPct val="60000"/>
              </a:lnSpc>
              <a:spcBef>
                <a:spcPct val="50000"/>
              </a:spcBef>
              <a:buFont typeface="Wingdings" panose="05000000000000000000" pitchFamily="2" charset="2"/>
              <a:buNone/>
            </a:pPr>
            <a:r>
              <a:rPr lang="en-US" altLang="zh-CN" b="1" dirty="0" smtClean="0">
                <a:latin typeface="+mn-ea"/>
                <a:cs typeface="Thonburi" pitchFamily="34" charset="-34"/>
              </a:rPr>
              <a:t>	request</a:t>
            </a:r>
            <a:r>
              <a:rPr lang="zh-CN" altLang="en-US" b="1" dirty="0" smtClean="0">
                <a:latin typeface="+mn-ea"/>
                <a:cs typeface="Thonburi" pitchFamily="34" charset="-34"/>
              </a:rPr>
              <a:t>、</a:t>
            </a:r>
            <a:r>
              <a:rPr lang="en-US" altLang="zh-CN" b="1" dirty="0" err="1" smtClean="0">
                <a:latin typeface="+mn-ea"/>
                <a:cs typeface="Thonburi" pitchFamily="34" charset="-34"/>
              </a:rPr>
              <a:t>reponse</a:t>
            </a:r>
            <a:r>
              <a:rPr lang="zh-CN" altLang="en-US" b="1" dirty="0" smtClean="0">
                <a:latin typeface="+mn-ea"/>
                <a:cs typeface="Thonburi" pitchFamily="34" charset="-34"/>
              </a:rPr>
              <a:t>、</a:t>
            </a:r>
            <a:r>
              <a:rPr lang="en-US" altLang="zh-CN" b="1" dirty="0" smtClean="0">
                <a:latin typeface="+mn-ea"/>
                <a:cs typeface="Thonburi" pitchFamily="34" charset="-34"/>
              </a:rPr>
              <a:t>out</a:t>
            </a:r>
            <a:r>
              <a:rPr lang="zh-CN" altLang="en-US" b="1" dirty="0" smtClean="0">
                <a:latin typeface="+mn-ea"/>
                <a:cs typeface="Thonburi" pitchFamily="34" charset="-34"/>
              </a:rPr>
              <a:t>、</a:t>
            </a:r>
            <a:r>
              <a:rPr lang="en-US" altLang="zh-CN" b="1" dirty="0" smtClean="0">
                <a:latin typeface="+mn-ea"/>
                <a:cs typeface="Thonburi" pitchFamily="34" charset="-34"/>
              </a:rPr>
              <a:t>session</a:t>
            </a:r>
            <a:r>
              <a:rPr lang="zh-CN" altLang="en-US" b="1" dirty="0" smtClean="0">
                <a:latin typeface="+mn-ea"/>
                <a:cs typeface="Thonburi" pitchFamily="34" charset="-34"/>
              </a:rPr>
              <a:t>、</a:t>
            </a:r>
            <a:endParaRPr lang="en-US" altLang="zh-CN" b="1" dirty="0" smtClean="0">
              <a:latin typeface="+mn-ea"/>
              <a:cs typeface="Thonburi" pitchFamily="34" charset="-34"/>
            </a:endParaRPr>
          </a:p>
          <a:p>
            <a:pPr>
              <a:lnSpc>
                <a:spcPct val="40000"/>
              </a:lnSpc>
              <a:spcBef>
                <a:spcPct val="50000"/>
              </a:spcBef>
              <a:buFont typeface="Wingdings" panose="05000000000000000000" pitchFamily="2" charset="2"/>
              <a:buNone/>
            </a:pPr>
            <a:r>
              <a:rPr lang="en-US" altLang="zh-CN" b="1" dirty="0" smtClean="0">
                <a:latin typeface="+mn-ea"/>
                <a:cs typeface="Thonburi" pitchFamily="34" charset="-34"/>
              </a:rPr>
              <a:t> 	application</a:t>
            </a:r>
            <a:r>
              <a:rPr lang="zh-CN" altLang="en-US" b="1" dirty="0" smtClean="0">
                <a:latin typeface="+mn-ea"/>
                <a:cs typeface="Thonburi" pitchFamily="34" charset="-34"/>
              </a:rPr>
              <a:t>、</a:t>
            </a:r>
            <a:r>
              <a:rPr lang="en-US" altLang="zh-CN" b="1" dirty="0" err="1" smtClean="0">
                <a:latin typeface="+mn-ea"/>
                <a:cs typeface="Thonburi" pitchFamily="34" charset="-34"/>
              </a:rPr>
              <a:t>config</a:t>
            </a:r>
            <a:r>
              <a:rPr lang="zh-CN" altLang="en-US" b="1" dirty="0" smtClean="0">
                <a:latin typeface="+mn-ea"/>
                <a:cs typeface="Thonburi" pitchFamily="34" charset="-34"/>
              </a:rPr>
              <a:t>、</a:t>
            </a:r>
            <a:r>
              <a:rPr lang="en-US" altLang="zh-CN" b="1" dirty="0" err="1" smtClean="0">
                <a:latin typeface="+mn-ea"/>
                <a:cs typeface="Thonburi" pitchFamily="34" charset="-34"/>
              </a:rPr>
              <a:t>pageContext</a:t>
            </a:r>
            <a:r>
              <a:rPr lang="zh-CN" altLang="en-US" b="1" dirty="0" smtClean="0">
                <a:latin typeface="+mn-ea"/>
                <a:cs typeface="Thonburi" pitchFamily="34" charset="-34"/>
              </a:rPr>
              <a:t>、</a:t>
            </a:r>
            <a:endParaRPr lang="en-US" altLang="zh-CN" b="1" dirty="0" smtClean="0">
              <a:latin typeface="+mn-ea"/>
              <a:cs typeface="Thonburi" pitchFamily="34" charset="-34"/>
            </a:endParaRPr>
          </a:p>
          <a:p>
            <a:pPr>
              <a:lnSpc>
                <a:spcPct val="40000"/>
              </a:lnSpc>
              <a:spcBef>
                <a:spcPct val="50000"/>
              </a:spcBef>
              <a:buFont typeface="Wingdings" panose="05000000000000000000" pitchFamily="2" charset="2"/>
              <a:buNone/>
            </a:pPr>
            <a:r>
              <a:rPr lang="en-US" altLang="zh-CN" b="1" dirty="0" smtClean="0">
                <a:latin typeface="+mn-ea"/>
                <a:cs typeface="Thonburi" pitchFamily="34" charset="-34"/>
              </a:rPr>
              <a:t>	page</a:t>
            </a:r>
            <a:r>
              <a:rPr lang="zh-CN" altLang="en-US" b="1" dirty="0" smtClean="0">
                <a:latin typeface="+mn-ea"/>
                <a:cs typeface="Thonburi" pitchFamily="34" charset="-34"/>
              </a:rPr>
              <a:t>、</a:t>
            </a:r>
            <a:r>
              <a:rPr lang="en-US" altLang="zh-CN" b="1" dirty="0" smtClean="0">
                <a:latin typeface="+mn-ea"/>
                <a:cs typeface="Thonburi" pitchFamily="34" charset="-34"/>
              </a:rPr>
              <a:t>exception</a:t>
            </a:r>
            <a:r>
              <a:rPr lang="zh-CN" altLang="en-US" b="1" dirty="0" smtClean="0">
                <a:latin typeface="+mn-ea"/>
                <a:cs typeface="Thonburi" pitchFamily="34" charset="-34"/>
              </a:rPr>
              <a:t>。</a:t>
            </a:r>
            <a:endParaRPr lang="zh-CN" altLang="en-US" b="1" dirty="0" smtClean="0">
              <a:latin typeface="+mn-ea"/>
              <a:cs typeface="Thonburi" pitchFamily="34" charset="-34"/>
            </a:endParaRPr>
          </a:p>
        </p:txBody>
      </p:sp>
      <p:sp>
        <p:nvSpPr>
          <p:cNvPr id="5125" name="灯片编号占位符 4"/>
          <p:cNvSpPr>
            <a:spLocks noGrp="1"/>
          </p:cNvSpPr>
          <p:nvPr>
            <p:ph type="sldNum" sz="quarter" idx="11"/>
          </p:nvPr>
        </p:nvSpPr>
        <p:spPr>
          <a:noFill/>
        </p:spPr>
        <p:txBody>
          <a:bodyPr/>
          <a:lstStyle/>
          <a:p>
            <a:fld id="{593D917C-3916-4AB2-92B1-52C962237300}"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2"/>
          <p:cNvSpPr>
            <a:spLocks noGrp="1"/>
          </p:cNvSpPr>
          <p:nvPr>
            <p:ph type="sldNum" sz="quarter" idx="11"/>
          </p:nvPr>
        </p:nvSpPr>
        <p:spPr>
          <a:noFill/>
        </p:spPr>
        <p:txBody>
          <a:bodyPr/>
          <a:lstStyle/>
          <a:p>
            <a:fld id="{9323B42B-1AE3-4320-8D86-0383780E2B1B}" type="slidenum">
              <a:rPr lang="en-US" altLang="zh-CN" smtClean="0"/>
            </a:fld>
            <a:endParaRPr lang="en-US" altLang="zh-CN" smtClean="0"/>
          </a:p>
        </p:txBody>
      </p:sp>
      <p:sp>
        <p:nvSpPr>
          <p:cNvPr id="24580" name="Rectangle 4"/>
          <p:cNvSpPr>
            <a:spLocks noChangeArrowheads="1"/>
          </p:cNvSpPr>
          <p:nvPr/>
        </p:nvSpPr>
        <p:spPr bwMode="auto">
          <a:xfrm>
            <a:off x="879475" y="1476929"/>
            <a:ext cx="4969630" cy="437043"/>
          </a:xfrm>
          <a:prstGeom prst="rect">
            <a:avLst/>
          </a:prstGeom>
          <a:noFill/>
          <a:ln w="9525" algn="ctr">
            <a:noFill/>
            <a:miter lim="800000"/>
          </a:ln>
        </p:spPr>
        <p:txBody>
          <a:bodyPr wrap="none" anchor="ctr">
            <a:spAutoFit/>
          </a:bodyPr>
          <a:lstStyle/>
          <a:p>
            <a:pPr indent="266700">
              <a:lnSpc>
                <a:spcPct val="70000"/>
              </a:lnSpc>
              <a:spcBef>
                <a:spcPct val="50000"/>
              </a:spcBef>
            </a:pPr>
            <a:r>
              <a:rPr lang="en-US" altLang="zh-CN" sz="3200" b="1" dirty="0" smtClean="0">
                <a:latin typeface="Times New Roman" panose="02020603050405020304" pitchFamily="18" charset="0"/>
                <a:ea typeface="楷体_GB2312"/>
                <a:cs typeface="楷体_GB2312"/>
              </a:rPr>
              <a:t>Response</a:t>
            </a:r>
            <a:r>
              <a:rPr lang="zh-CN" altLang="en-US" sz="3200" b="1" dirty="0">
                <a:latin typeface="Times New Roman" panose="02020603050405020304" pitchFamily="18" charset="0"/>
                <a:ea typeface="楷体_GB2312"/>
                <a:cs typeface="楷体_GB2312"/>
              </a:rPr>
              <a:t>对象的常用方法</a:t>
            </a:r>
            <a:endParaRPr lang="en-US" altLang="zh-CN" sz="3200" b="1" dirty="0">
              <a:latin typeface="Times New Roman" panose="02020603050405020304" pitchFamily="18" charset="0"/>
              <a:ea typeface="楷体_GB2312"/>
              <a:cs typeface="楷体_GB2312"/>
            </a:endParaRPr>
          </a:p>
        </p:txBody>
      </p:sp>
      <p:pic>
        <p:nvPicPr>
          <p:cNvPr id="24581" name="Picture 5" descr="G:\讲课\（1）\基于J2EE的开发技术-权巍\JAVA WEB开发实战经典PPT\0200_第二部分：WEB基础开发\0206_第06章：JSP内置对象\020604_response对象\幻灯片4.JPG"/>
          <p:cNvPicPr>
            <a:picLocks noChangeAspect="1" noChangeArrowheads="1"/>
          </p:cNvPicPr>
          <p:nvPr/>
        </p:nvPicPr>
        <p:blipFill>
          <a:blip r:embed="rId1" cstate="print"/>
          <a:srcRect l="1962" t="22701" r="1962" b="46851"/>
          <a:stretch>
            <a:fillRect/>
          </a:stretch>
        </p:blipFill>
        <p:spPr bwMode="auto">
          <a:xfrm>
            <a:off x="179388" y="2565400"/>
            <a:ext cx="9088437" cy="215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6"/>
          <p:cNvSpPr>
            <a:spLocks noGrp="1"/>
          </p:cNvSpPr>
          <p:nvPr>
            <p:ph type="title"/>
          </p:nvPr>
        </p:nvSpPr>
        <p:spPr>
          <a:xfrm>
            <a:off x="457200" y="457200"/>
            <a:ext cx="8229600" cy="884238"/>
          </a:xfrm>
        </p:spPr>
        <p:txBody>
          <a:bodyPr/>
          <a:lstStyle/>
          <a:p>
            <a:r>
              <a:rPr lang="zh-CN" altLang="en-US" sz="3200" b="1" dirty="0" smtClean="0"/>
              <a:t>设置刷新头信息</a:t>
            </a:r>
            <a:endParaRPr lang="zh-CN" altLang="en-US" sz="3200" b="1" dirty="0" smtClean="0"/>
          </a:p>
        </p:txBody>
      </p:sp>
      <p:sp>
        <p:nvSpPr>
          <p:cNvPr id="25603" name="内容占位符 7"/>
          <p:cNvSpPr>
            <a:spLocks noGrp="1"/>
          </p:cNvSpPr>
          <p:nvPr>
            <p:ph idx="1"/>
          </p:nvPr>
        </p:nvSpPr>
        <p:spPr>
          <a:xfrm>
            <a:off x="457200" y="1558924"/>
            <a:ext cx="8363272" cy="4678387"/>
          </a:xfrm>
        </p:spPr>
        <p:txBody>
          <a:bodyPr/>
          <a:lstStyle/>
          <a:p>
            <a:r>
              <a:rPr lang="zh-CN" altLang="en-US" sz="2800" b="1" dirty="0" smtClean="0"/>
              <a:t>客户端在进行请求时实际上会发送许多额外的信息，那么，这些就是头信息。</a:t>
            </a:r>
            <a:endParaRPr lang="en-US" altLang="zh-CN" sz="2800" b="1" dirty="0" smtClean="0"/>
          </a:p>
          <a:p>
            <a:r>
              <a:rPr lang="zh-CN" altLang="en-US" sz="2800" b="1" dirty="0" smtClean="0"/>
              <a:t>服务器端也可以根据需要向客户端设置头信息，在所有的头信息的设置中，定时刷新页面的头信息是使用最多的，直接使用</a:t>
            </a:r>
            <a:r>
              <a:rPr lang="en-US" altLang="zh-CN" sz="2800" b="1" dirty="0" err="1" smtClean="0"/>
              <a:t>setHeader</a:t>
            </a:r>
            <a:r>
              <a:rPr lang="en-US" altLang="zh-CN" sz="2800" b="1" dirty="0" smtClean="0"/>
              <a:t>()</a:t>
            </a:r>
            <a:r>
              <a:rPr lang="zh-CN" altLang="en-US" sz="2800" b="1" dirty="0" smtClean="0"/>
              <a:t>方法，将头信息名称设置为</a:t>
            </a:r>
            <a:r>
              <a:rPr lang="en-US" altLang="zh-CN" sz="2800" b="1" dirty="0" smtClean="0"/>
              <a:t>refresh</a:t>
            </a:r>
            <a:r>
              <a:rPr lang="zh-CN" altLang="en-US" sz="2800" b="1" dirty="0" smtClean="0"/>
              <a:t>，同时指定刷新的时间即可。</a:t>
            </a:r>
            <a:endParaRPr lang="en-US" altLang="zh-CN" sz="2800" b="1" dirty="0" smtClean="0"/>
          </a:p>
          <a:p>
            <a:pPr>
              <a:buNone/>
            </a:pPr>
            <a:r>
              <a:rPr lang="en-US" altLang="zh-CN" sz="2600" b="1" dirty="0" err="1" smtClean="0">
                <a:solidFill>
                  <a:schemeClr val="bg2"/>
                </a:solidFill>
              </a:rPr>
              <a:t>response.setHeader</a:t>
            </a:r>
            <a:r>
              <a:rPr lang="en-US" altLang="zh-CN" sz="2600" b="1" dirty="0" smtClean="0">
                <a:solidFill>
                  <a:schemeClr val="bg2"/>
                </a:solidFill>
              </a:rPr>
              <a:t>(“refresh”,“2”);//</a:t>
            </a:r>
            <a:r>
              <a:rPr lang="zh-CN" altLang="en-US" sz="2600" b="1" dirty="0" smtClean="0">
                <a:solidFill>
                  <a:schemeClr val="bg2"/>
                </a:solidFill>
              </a:rPr>
              <a:t>页面</a:t>
            </a:r>
            <a:r>
              <a:rPr lang="en-US" altLang="zh-CN" sz="2600" b="1" dirty="0" smtClean="0">
                <a:solidFill>
                  <a:schemeClr val="bg2"/>
                </a:solidFill>
              </a:rPr>
              <a:t>2</a:t>
            </a:r>
            <a:r>
              <a:rPr lang="zh-CN" altLang="en-US" sz="2600" b="1" dirty="0" smtClean="0">
                <a:solidFill>
                  <a:schemeClr val="bg2"/>
                </a:solidFill>
              </a:rPr>
              <a:t>秒一刷新</a:t>
            </a:r>
            <a:endParaRPr lang="en-US" altLang="zh-CN" sz="2600" b="1" dirty="0" smtClean="0">
              <a:solidFill>
                <a:schemeClr val="bg2"/>
              </a:solidFill>
            </a:endParaRPr>
          </a:p>
          <a:p>
            <a:pPr>
              <a:buNone/>
            </a:pPr>
            <a:r>
              <a:rPr lang="en-US" altLang="zh-CN" sz="2600" b="1" dirty="0" err="1" smtClean="0">
                <a:solidFill>
                  <a:schemeClr val="bg2"/>
                </a:solidFill>
              </a:rPr>
              <a:t>response.setHeader</a:t>
            </a:r>
            <a:r>
              <a:rPr lang="en-US" altLang="zh-CN" sz="2600" b="1" dirty="0" smtClean="0">
                <a:solidFill>
                  <a:schemeClr val="bg2"/>
                </a:solidFill>
              </a:rPr>
              <a:t>("refresh","3;URL=hello.htm") ;	// 3</a:t>
            </a:r>
            <a:r>
              <a:rPr lang="zh-CN" altLang="en-US" sz="2600" b="1" dirty="0" smtClean="0">
                <a:solidFill>
                  <a:schemeClr val="bg2"/>
                </a:solidFill>
              </a:rPr>
              <a:t>秒后跳转到</a:t>
            </a:r>
            <a:r>
              <a:rPr lang="en-US" altLang="zh-CN" sz="2600" b="1" dirty="0" smtClean="0">
                <a:solidFill>
                  <a:schemeClr val="bg2"/>
                </a:solidFill>
              </a:rPr>
              <a:t>hello.htm</a:t>
            </a:r>
            <a:r>
              <a:rPr lang="zh-CN" altLang="en-US" sz="2600" b="1" dirty="0" smtClean="0">
                <a:solidFill>
                  <a:schemeClr val="bg2"/>
                </a:solidFill>
              </a:rPr>
              <a:t>页面</a:t>
            </a:r>
            <a:endParaRPr lang="zh-CN" altLang="en-US" sz="2600" b="1" dirty="0" smtClean="0">
              <a:solidFill>
                <a:schemeClr val="bg2"/>
              </a:solidFill>
            </a:endParaRPr>
          </a:p>
        </p:txBody>
      </p:sp>
      <p:sp>
        <p:nvSpPr>
          <p:cNvPr id="25604" name="页脚占位符 1"/>
          <p:cNvSpPr>
            <a:spLocks noGrp="1"/>
          </p:cNvSpPr>
          <p:nvPr>
            <p:ph type="ftr" sz="quarter" idx="10"/>
          </p:nvPr>
        </p:nvSpPr>
        <p:spPr>
          <a:noFill/>
        </p:spPr>
        <p:txBody>
          <a:bodyPr/>
          <a:lstStyle/>
          <a:p>
            <a:r>
              <a:rPr lang="en-US" altLang="zh-CN" dirty="0" smtClean="0"/>
              <a:t>基于J2EE的开发技术</a:t>
            </a:r>
            <a:endParaRPr lang="en-US" altLang="zh-CN" dirty="0" smtClean="0"/>
          </a:p>
        </p:txBody>
      </p:sp>
      <p:sp>
        <p:nvSpPr>
          <p:cNvPr id="25605" name="灯片编号占位符 2"/>
          <p:cNvSpPr>
            <a:spLocks noGrp="1"/>
          </p:cNvSpPr>
          <p:nvPr>
            <p:ph type="sldNum" sz="quarter" idx="11"/>
          </p:nvPr>
        </p:nvSpPr>
        <p:spPr>
          <a:noFill/>
        </p:spPr>
        <p:txBody>
          <a:bodyPr/>
          <a:lstStyle/>
          <a:p>
            <a:fld id="{76C80F15-BA40-40BC-BC22-96D985EB534B}"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6"/>
          <p:cNvSpPr>
            <a:spLocks noGrp="1"/>
          </p:cNvSpPr>
          <p:nvPr>
            <p:ph type="title"/>
          </p:nvPr>
        </p:nvSpPr>
        <p:spPr>
          <a:xfrm>
            <a:off x="457200" y="457200"/>
            <a:ext cx="8229600" cy="884238"/>
          </a:xfrm>
        </p:spPr>
        <p:txBody>
          <a:bodyPr/>
          <a:lstStyle/>
          <a:p>
            <a:r>
              <a:rPr lang="zh-CN" altLang="en-US" sz="3200" b="1" smtClean="0"/>
              <a:t>页面跳转</a:t>
            </a:r>
            <a:endParaRPr lang="zh-CN" altLang="en-US" sz="3200" b="1" smtClean="0"/>
          </a:p>
        </p:txBody>
      </p:sp>
      <p:sp>
        <p:nvSpPr>
          <p:cNvPr id="26627" name="内容占位符 7"/>
          <p:cNvSpPr>
            <a:spLocks noGrp="1"/>
          </p:cNvSpPr>
          <p:nvPr>
            <p:ph idx="1"/>
          </p:nvPr>
        </p:nvSpPr>
        <p:spPr>
          <a:xfrm>
            <a:off x="457200" y="1558925"/>
            <a:ext cx="8229600" cy="3886200"/>
          </a:xfrm>
        </p:spPr>
        <p:txBody>
          <a:bodyPr/>
          <a:lstStyle/>
          <a:p>
            <a:r>
              <a:rPr lang="zh-CN" altLang="en-US" sz="2800" b="1" dirty="0" smtClean="0"/>
              <a:t>在</a:t>
            </a:r>
            <a:r>
              <a:rPr lang="en-US" altLang="zh-CN" sz="2800" b="1" dirty="0" smtClean="0"/>
              <a:t>JSP</a:t>
            </a:r>
            <a:r>
              <a:rPr lang="zh-CN" altLang="en-US" sz="2800" b="1" dirty="0" smtClean="0"/>
              <a:t>中，可以通过头信息的方式完成跳转，也可以使用</a:t>
            </a:r>
            <a:r>
              <a:rPr lang="en-US" altLang="zh-CN" sz="2800" b="1" dirty="0" smtClean="0"/>
              <a:t>response</a:t>
            </a:r>
            <a:r>
              <a:rPr lang="zh-CN" altLang="en-US" sz="2800" b="1" dirty="0" smtClean="0"/>
              <a:t>对象的</a:t>
            </a:r>
            <a:r>
              <a:rPr lang="en-US" altLang="zh-CN" sz="2800" b="1" dirty="0" err="1" smtClean="0"/>
              <a:t>sendRedirect</a:t>
            </a:r>
            <a:r>
              <a:rPr lang="en-US" altLang="zh-CN" sz="2800" b="1" dirty="0" smtClean="0"/>
              <a:t>()</a:t>
            </a:r>
            <a:r>
              <a:rPr lang="zh-CN" altLang="en-US" sz="2800" b="1" dirty="0" smtClean="0"/>
              <a:t>方法直接完成页面的跳转。</a:t>
            </a:r>
            <a:endParaRPr lang="en-US" altLang="zh-CN" sz="2800" b="1" dirty="0" smtClean="0"/>
          </a:p>
        </p:txBody>
      </p:sp>
      <p:sp>
        <p:nvSpPr>
          <p:cNvPr id="26629" name="灯片编号占位符 2"/>
          <p:cNvSpPr>
            <a:spLocks noGrp="1"/>
          </p:cNvSpPr>
          <p:nvPr>
            <p:ph type="sldNum" sz="quarter" idx="11"/>
          </p:nvPr>
        </p:nvSpPr>
        <p:spPr>
          <a:noFill/>
        </p:spPr>
        <p:txBody>
          <a:bodyPr/>
          <a:lstStyle/>
          <a:p>
            <a:fld id="{1E27AC26-3E7E-429A-A337-B8A94E205E5A}"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6"/>
          <p:cNvSpPr>
            <a:spLocks noGrp="1"/>
          </p:cNvSpPr>
          <p:nvPr>
            <p:ph type="title"/>
          </p:nvPr>
        </p:nvSpPr>
        <p:spPr>
          <a:xfrm>
            <a:off x="457200" y="457200"/>
            <a:ext cx="8229600" cy="884238"/>
          </a:xfrm>
        </p:spPr>
        <p:txBody>
          <a:bodyPr/>
          <a:lstStyle/>
          <a:p>
            <a:r>
              <a:rPr lang="zh-CN" altLang="en-US" sz="3200" b="1" smtClean="0"/>
              <a:t>两种跳转的区别</a:t>
            </a:r>
            <a:endParaRPr lang="zh-CN" altLang="en-US" sz="3200" b="1" smtClean="0"/>
          </a:p>
        </p:txBody>
      </p:sp>
      <p:sp>
        <p:nvSpPr>
          <p:cNvPr id="27651" name="内容占位符 7"/>
          <p:cNvSpPr>
            <a:spLocks noGrp="1"/>
          </p:cNvSpPr>
          <p:nvPr>
            <p:ph idx="1"/>
          </p:nvPr>
        </p:nvSpPr>
        <p:spPr>
          <a:xfrm>
            <a:off x="457200" y="1558925"/>
            <a:ext cx="8229600" cy="3886200"/>
          </a:xfrm>
        </p:spPr>
        <p:txBody>
          <a:bodyPr/>
          <a:lstStyle/>
          <a:p>
            <a:r>
              <a:rPr lang="en-US" altLang="zh-CN" sz="2800" b="1" dirty="0" smtClean="0"/>
              <a:t>&lt;</a:t>
            </a:r>
            <a:r>
              <a:rPr lang="en-US" altLang="zh-CN" sz="2800" b="1" dirty="0" err="1" smtClean="0"/>
              <a:t>jsp:forward</a:t>
            </a:r>
            <a:r>
              <a:rPr lang="en-US" altLang="zh-CN" sz="2800" b="1" dirty="0" smtClean="0"/>
              <a:t>&gt;</a:t>
            </a:r>
            <a:r>
              <a:rPr lang="zh-CN" altLang="en-US" sz="2800" b="1" dirty="0" smtClean="0"/>
              <a:t>属于服务器端跳转，跳转之后地址栏信息不变，而</a:t>
            </a:r>
            <a:r>
              <a:rPr lang="en-US" altLang="zh-CN" sz="2800" b="1" dirty="0" smtClean="0"/>
              <a:t>response. </a:t>
            </a:r>
            <a:r>
              <a:rPr lang="en-US" altLang="zh-CN" sz="2800" b="1" dirty="0" err="1" smtClean="0"/>
              <a:t>sendRedirect</a:t>
            </a:r>
            <a:r>
              <a:rPr lang="en-US" altLang="zh-CN" sz="2800" b="1" dirty="0" smtClean="0"/>
              <a:t>() </a:t>
            </a:r>
            <a:r>
              <a:rPr lang="zh-CN" altLang="en-US" sz="2800" b="1" dirty="0" smtClean="0"/>
              <a:t>属于客户端跳转，跳转之后地址栏是会改变的，变为跳转之后的页面地址。</a:t>
            </a:r>
            <a:endParaRPr lang="en-US" altLang="zh-CN" sz="2800" b="1" dirty="0" smtClean="0"/>
          </a:p>
          <a:p>
            <a:r>
              <a:rPr lang="zh-CN" altLang="en-US" sz="2800" b="1" dirty="0" smtClean="0"/>
              <a:t>在使用</a:t>
            </a:r>
            <a:r>
              <a:rPr lang="en-US" altLang="zh-CN" sz="2800" b="1" dirty="0" smtClean="0"/>
              <a:t>request</a:t>
            </a:r>
            <a:r>
              <a:rPr lang="zh-CN" altLang="en-US" sz="2800" b="1" dirty="0" smtClean="0"/>
              <a:t>范围属性时，只有服务器端跳转才能够将属性保存到跳转页，而如果是客户端跳转，则无法进行属性的传递。</a:t>
            </a:r>
            <a:endParaRPr lang="en-US" altLang="zh-CN" sz="2800" b="1" dirty="0" smtClean="0"/>
          </a:p>
          <a:p>
            <a:r>
              <a:rPr lang="zh-CN" altLang="en-US" sz="2800" b="1" dirty="0" smtClean="0"/>
              <a:t>如果使用的是服务器端跳转的话，则执行到跳转语句之后会立刻进行跳转，如果是客户端跳转，则是在整个页面执行完之后才执行跳转。</a:t>
            </a:r>
            <a:endParaRPr lang="en-US" altLang="zh-CN" sz="2800" b="1" dirty="0" smtClean="0"/>
          </a:p>
        </p:txBody>
      </p:sp>
      <p:sp>
        <p:nvSpPr>
          <p:cNvPr id="27653" name="灯片编号占位符 2"/>
          <p:cNvSpPr>
            <a:spLocks noGrp="1"/>
          </p:cNvSpPr>
          <p:nvPr>
            <p:ph type="sldNum" sz="quarter" idx="11"/>
          </p:nvPr>
        </p:nvSpPr>
        <p:spPr>
          <a:noFill/>
        </p:spPr>
        <p:txBody>
          <a:bodyPr/>
          <a:lstStyle/>
          <a:p>
            <a:fld id="{94664A66-8D52-493D-B9FA-D8EDBEE260CE}"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6"/>
          <p:cNvSpPr>
            <a:spLocks noGrp="1"/>
          </p:cNvSpPr>
          <p:nvPr>
            <p:ph type="title"/>
          </p:nvPr>
        </p:nvSpPr>
        <p:spPr>
          <a:xfrm>
            <a:off x="457200" y="457200"/>
            <a:ext cx="8229600" cy="884238"/>
          </a:xfrm>
        </p:spPr>
        <p:txBody>
          <a:bodyPr/>
          <a:lstStyle/>
          <a:p>
            <a:r>
              <a:rPr lang="zh-CN" altLang="en-US" sz="3200" b="1" dirty="0" smtClean="0"/>
              <a:t>关于路径的问题</a:t>
            </a:r>
            <a:endParaRPr lang="zh-CN" altLang="en-US" sz="3200" b="1" dirty="0" smtClean="0"/>
          </a:p>
        </p:txBody>
      </p:sp>
      <p:sp>
        <p:nvSpPr>
          <p:cNvPr id="27651" name="内容占位符 7"/>
          <p:cNvSpPr>
            <a:spLocks noGrp="1"/>
          </p:cNvSpPr>
          <p:nvPr>
            <p:ph idx="1"/>
          </p:nvPr>
        </p:nvSpPr>
        <p:spPr>
          <a:xfrm>
            <a:off x="457200" y="1214422"/>
            <a:ext cx="8229600" cy="4230703"/>
          </a:xfrm>
        </p:spPr>
        <p:txBody>
          <a:bodyPr/>
          <a:lstStyle/>
          <a:p>
            <a:r>
              <a:rPr lang="zh-CN" altLang="en-US" sz="2800" b="1" dirty="0" smtClean="0"/>
              <a:t>相对路径</a:t>
            </a:r>
            <a:endParaRPr lang="en-US" altLang="zh-CN" sz="2800" b="1" dirty="0" smtClean="0"/>
          </a:p>
          <a:p>
            <a:pPr>
              <a:buNone/>
            </a:pPr>
            <a:r>
              <a:rPr lang="en-US" altLang="zh-CN" sz="2800" b="1" dirty="0" smtClean="0"/>
              <a:t>	</a:t>
            </a:r>
            <a:r>
              <a:rPr lang="zh-CN" altLang="en-US" sz="2800" b="1" dirty="0" smtClean="0"/>
              <a:t>在跳转等操作需要填写其它组件的</a:t>
            </a:r>
            <a:r>
              <a:rPr lang="en-US" altLang="zh-CN" sz="2800" b="1" dirty="0" err="1" smtClean="0"/>
              <a:t>url</a:t>
            </a:r>
            <a:r>
              <a:rPr lang="zh-CN" altLang="en-US" sz="2800" b="1" dirty="0" smtClean="0"/>
              <a:t>时，下列写法是相对于当前组件的相对路径：</a:t>
            </a:r>
            <a:endParaRPr lang="en-US" altLang="zh-CN" sz="2800" b="1" dirty="0" smtClean="0"/>
          </a:p>
          <a:p>
            <a:pPr>
              <a:buNone/>
            </a:pPr>
            <a:r>
              <a:rPr lang="en-US" altLang="zh-CN" sz="2800" b="1" dirty="0" smtClean="0"/>
              <a:t>	</a:t>
            </a:r>
            <a:r>
              <a:rPr lang="en-US" altLang="zh-CN" sz="2800" b="1" dirty="0" err="1" smtClean="0"/>
              <a:t>response.sendRedirect</a:t>
            </a:r>
            <a:r>
              <a:rPr lang="en-US" altLang="zh-CN" sz="2800" b="1" dirty="0" smtClean="0"/>
              <a:t>(“</a:t>
            </a:r>
            <a:r>
              <a:rPr lang="en-US" altLang="zh-CN" sz="2800" b="1" dirty="0" err="1" smtClean="0"/>
              <a:t>abc</a:t>
            </a:r>
            <a:r>
              <a:rPr lang="en-US" altLang="zh-CN" sz="2800" b="1" dirty="0" smtClean="0"/>
              <a:t>/hello.htm") ;</a:t>
            </a:r>
            <a:endParaRPr lang="en-US" altLang="zh-CN" sz="2800" b="1" dirty="0" smtClean="0"/>
          </a:p>
          <a:p>
            <a:r>
              <a:rPr lang="zh-CN" altLang="en-US" sz="2800" b="1" dirty="0" smtClean="0"/>
              <a:t>绝对路径</a:t>
            </a:r>
            <a:endParaRPr lang="en-US" altLang="zh-CN" sz="2800" b="1" dirty="0" smtClean="0"/>
          </a:p>
          <a:p>
            <a:pPr>
              <a:buNone/>
            </a:pPr>
            <a:r>
              <a:rPr lang="en-US" altLang="zh-CN" sz="2800" b="1" dirty="0" smtClean="0"/>
              <a:t>	</a:t>
            </a:r>
            <a:r>
              <a:rPr lang="zh-CN" altLang="en-US" sz="2800" b="1" dirty="0" smtClean="0"/>
              <a:t>下面的写法表示绝对路径：</a:t>
            </a:r>
            <a:endParaRPr lang="en-US" altLang="zh-CN" sz="2800" b="1" dirty="0" smtClean="0"/>
          </a:p>
          <a:p>
            <a:pPr>
              <a:buNone/>
            </a:pPr>
            <a:r>
              <a:rPr lang="en-US" altLang="zh-CN" sz="2800" b="1" dirty="0" smtClean="0"/>
              <a:t>	</a:t>
            </a:r>
            <a:r>
              <a:rPr lang="en-US" altLang="zh-CN" sz="2800" b="1" dirty="0" err="1" smtClean="0"/>
              <a:t>response.sendRedirect</a:t>
            </a:r>
            <a:r>
              <a:rPr lang="en-US" altLang="zh-CN" sz="2800" b="1" dirty="0" smtClean="0"/>
              <a:t>(“/ch3/</a:t>
            </a:r>
            <a:r>
              <a:rPr lang="en-US" altLang="zh-CN" sz="2800" b="1" dirty="0" err="1" smtClean="0"/>
              <a:t>ab</a:t>
            </a:r>
            <a:r>
              <a:rPr lang="en-US" altLang="zh-CN" sz="2800" b="1" dirty="0" smtClean="0"/>
              <a:t>/hello.htm") ;</a:t>
            </a:r>
            <a:endParaRPr lang="en-US" altLang="zh-CN" sz="2800" b="1" dirty="0" smtClean="0"/>
          </a:p>
          <a:p>
            <a:pPr>
              <a:buNone/>
            </a:pPr>
            <a:r>
              <a:rPr lang="en-US" altLang="zh-CN" sz="2800" b="1" dirty="0" smtClean="0"/>
              <a:t>	//</a:t>
            </a:r>
            <a:r>
              <a:rPr lang="zh-CN" altLang="en-US" sz="2800" b="1" dirty="0" smtClean="0"/>
              <a:t>“</a:t>
            </a:r>
            <a:r>
              <a:rPr lang="en-US" altLang="zh-CN" sz="2800" b="1" dirty="0" smtClean="0"/>
              <a:t>/</a:t>
            </a:r>
            <a:r>
              <a:rPr lang="zh-CN" altLang="en-US" sz="2800" b="1" dirty="0" smtClean="0"/>
              <a:t>”表示相对于服务器根目录（</a:t>
            </a:r>
            <a:r>
              <a:rPr lang="en-US" altLang="zh-CN" sz="2800" b="1" dirty="0" smtClean="0"/>
              <a:t>form</a:t>
            </a:r>
            <a:r>
              <a:rPr lang="zh-CN" altLang="en-US" sz="2800" b="1" dirty="0" smtClean="0"/>
              <a:t>表单的</a:t>
            </a:r>
            <a:r>
              <a:rPr lang="en-US" altLang="zh-CN" sz="2800" b="1" dirty="0" smtClean="0"/>
              <a:t>action</a:t>
            </a:r>
            <a:r>
              <a:rPr lang="zh-CN" altLang="en-US" sz="2800" b="1" dirty="0" smtClean="0"/>
              <a:t>属性同）</a:t>
            </a:r>
            <a:endParaRPr lang="en-US" altLang="zh-CN" sz="2800" b="1" dirty="0" smtClean="0"/>
          </a:p>
          <a:p>
            <a:pPr>
              <a:buNone/>
            </a:pPr>
            <a:r>
              <a:rPr lang="en-US" altLang="zh-CN" sz="2800" b="1" dirty="0" smtClean="0"/>
              <a:t>	&lt;</a:t>
            </a:r>
            <a:r>
              <a:rPr lang="en-US" altLang="zh-CN" sz="2800" b="1" dirty="0" err="1" smtClean="0"/>
              <a:t>jsp:forward</a:t>
            </a:r>
            <a:r>
              <a:rPr lang="en-US" altLang="zh-CN" sz="2800" b="1" dirty="0" smtClean="0"/>
              <a:t> page=“/2/</a:t>
            </a:r>
            <a:r>
              <a:rPr lang="en-US" altLang="zh-CN" sz="2800" b="1" dirty="0" err="1" smtClean="0"/>
              <a:t>ab</a:t>
            </a:r>
            <a:r>
              <a:rPr lang="en-US" altLang="zh-CN" sz="2800" b="1" dirty="0" smtClean="0"/>
              <a:t>/hello.htm"/&gt;</a:t>
            </a:r>
            <a:endParaRPr lang="en-US" altLang="zh-CN" sz="2800" b="1" dirty="0" smtClean="0"/>
          </a:p>
          <a:p>
            <a:pPr>
              <a:buNone/>
            </a:pPr>
            <a:r>
              <a:rPr lang="en-US" altLang="zh-CN" sz="2800" b="1" dirty="0" smtClean="0"/>
              <a:t>	//</a:t>
            </a:r>
            <a:r>
              <a:rPr lang="zh-CN" altLang="en-US" sz="2800" b="1" dirty="0" smtClean="0"/>
              <a:t>“</a:t>
            </a:r>
            <a:r>
              <a:rPr lang="en-US" altLang="zh-CN" sz="2800" b="1" dirty="0" smtClean="0"/>
              <a:t>/</a:t>
            </a:r>
            <a:r>
              <a:rPr lang="zh-CN" altLang="en-US" sz="2800" b="1" dirty="0" smtClean="0"/>
              <a:t>”表示相对于网站目录</a:t>
            </a:r>
            <a:endParaRPr lang="en-US" altLang="zh-CN" sz="2800" b="1" dirty="0" smtClean="0"/>
          </a:p>
        </p:txBody>
      </p:sp>
      <p:sp>
        <p:nvSpPr>
          <p:cNvPr id="27653" name="灯片编号占位符 2"/>
          <p:cNvSpPr>
            <a:spLocks noGrp="1"/>
          </p:cNvSpPr>
          <p:nvPr>
            <p:ph type="sldNum" sz="quarter" idx="11"/>
          </p:nvPr>
        </p:nvSpPr>
        <p:spPr>
          <a:noFill/>
        </p:spPr>
        <p:txBody>
          <a:bodyPr/>
          <a:lstStyle/>
          <a:p>
            <a:fld id="{94664A66-8D52-493D-B9FA-D8EDBEE260CE}" type="slidenum">
              <a:rPr lang="en-US" altLang="zh-CN" smtClean="0"/>
            </a:fld>
            <a:endParaRPr lang="en-US" altLang="zh-CN" smtClean="0"/>
          </a:p>
        </p:txBody>
      </p:sp>
      <p:sp>
        <p:nvSpPr>
          <p:cNvPr id="7" name="椭圆 6"/>
          <p:cNvSpPr/>
          <p:nvPr/>
        </p:nvSpPr>
        <p:spPr bwMode="auto">
          <a:xfrm>
            <a:off x="4929190" y="4214818"/>
            <a:ext cx="428628" cy="42862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椭圆 7"/>
          <p:cNvSpPr/>
          <p:nvPr/>
        </p:nvSpPr>
        <p:spPr bwMode="auto">
          <a:xfrm>
            <a:off x="4143372" y="5643578"/>
            <a:ext cx="428628" cy="42862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6"/>
          <p:cNvSpPr>
            <a:spLocks noGrp="1"/>
          </p:cNvSpPr>
          <p:nvPr>
            <p:ph type="title"/>
          </p:nvPr>
        </p:nvSpPr>
        <p:spPr>
          <a:xfrm>
            <a:off x="457200" y="457200"/>
            <a:ext cx="8229600" cy="884238"/>
          </a:xfrm>
        </p:spPr>
        <p:txBody>
          <a:bodyPr/>
          <a:lstStyle/>
          <a:p>
            <a:r>
              <a:rPr lang="zh-CN" altLang="en-US" sz="3200" b="1" dirty="0" smtClean="0"/>
              <a:t>操作</a:t>
            </a:r>
            <a:r>
              <a:rPr lang="en-US" altLang="zh-CN" sz="3200" b="1" dirty="0" smtClean="0"/>
              <a:t>Cookie</a:t>
            </a:r>
            <a:endParaRPr lang="zh-CN" altLang="en-US" sz="3200" b="1" dirty="0" smtClean="0"/>
          </a:p>
        </p:txBody>
      </p:sp>
      <p:sp>
        <p:nvSpPr>
          <p:cNvPr id="28675" name="内容占位符 7"/>
          <p:cNvSpPr>
            <a:spLocks noGrp="1"/>
          </p:cNvSpPr>
          <p:nvPr>
            <p:ph idx="1"/>
          </p:nvPr>
        </p:nvSpPr>
        <p:spPr>
          <a:xfrm>
            <a:off x="457200" y="1558924"/>
            <a:ext cx="8229600" cy="4318347"/>
          </a:xfrm>
        </p:spPr>
        <p:txBody>
          <a:bodyPr/>
          <a:lstStyle/>
          <a:p>
            <a:r>
              <a:rPr lang="en-US" altLang="zh-CN" sz="2800" b="1" dirty="0" smtClean="0"/>
              <a:t>Cookie</a:t>
            </a:r>
            <a:r>
              <a:rPr lang="zh-CN" altLang="en-US" sz="2800" b="1" dirty="0" smtClean="0"/>
              <a:t>是</a:t>
            </a:r>
            <a:r>
              <a:rPr lang="en-US" altLang="zh-CN" sz="2800" b="1" dirty="0" smtClean="0"/>
              <a:t>Web</a:t>
            </a:r>
            <a:r>
              <a:rPr lang="zh-CN" altLang="en-US" sz="2800" b="1" dirty="0" smtClean="0"/>
              <a:t>服务器发送给浏览器的容量很小的纯文本信息，当用户再次访问该服务器时浏览器会把它们原样发送给服务器。</a:t>
            </a:r>
            <a:endParaRPr lang="en-US" altLang="zh-CN" sz="2800" b="1" dirty="0" smtClean="0"/>
          </a:p>
          <a:p>
            <a:r>
              <a:rPr lang="en-US" altLang="zh-CN" sz="2800" b="1" dirty="0" smtClean="0"/>
              <a:t>Cookie</a:t>
            </a:r>
            <a:r>
              <a:rPr lang="zh-CN" altLang="en-US" sz="2800" b="1" dirty="0" smtClean="0"/>
              <a:t>技术使服务器端的程序能将一些信息保存在客户端，因而，提高网页的处理效率，减少服务器端的负载。</a:t>
            </a:r>
            <a:endParaRPr lang="en-US" altLang="zh-CN" sz="2800" b="1" dirty="0" smtClean="0"/>
          </a:p>
          <a:p>
            <a:r>
              <a:rPr lang="zh-CN" altLang="en-US" sz="2800" b="1" dirty="0" smtClean="0"/>
              <a:t>由于</a:t>
            </a:r>
            <a:r>
              <a:rPr lang="en-US" altLang="zh-CN" sz="2800" b="1" dirty="0" smtClean="0"/>
              <a:t>Cookie</a:t>
            </a:r>
            <a:r>
              <a:rPr lang="zh-CN" altLang="en-US" sz="2800" b="1" dirty="0" smtClean="0"/>
              <a:t>是服务器端保存在客户端的信息</a:t>
            </a:r>
            <a:r>
              <a:rPr lang="zh-CN" altLang="en-US" sz="2800" b="1" smtClean="0"/>
              <a:t>，所以其</a:t>
            </a:r>
            <a:r>
              <a:rPr lang="zh-CN" altLang="en-US" sz="2800" b="1" dirty="0" smtClean="0"/>
              <a:t>安全性是很差的。</a:t>
            </a:r>
            <a:endParaRPr lang="en-US" altLang="zh-CN" sz="2800" b="1" dirty="0" smtClean="0"/>
          </a:p>
          <a:p>
            <a:r>
              <a:rPr lang="en-US" altLang="zh-CN" sz="2800" b="1" dirty="0" smtClean="0"/>
              <a:t>JSP</a:t>
            </a:r>
            <a:r>
              <a:rPr lang="zh-CN" altLang="en-US" sz="2800" b="1" dirty="0" smtClean="0"/>
              <a:t>中专门提供了</a:t>
            </a:r>
            <a:r>
              <a:rPr lang="en-US" altLang="zh-CN" sz="2800" b="1" dirty="0" err="1" smtClean="0"/>
              <a:t>javax.servlet.http.Cookie</a:t>
            </a:r>
            <a:r>
              <a:rPr lang="zh-CN" altLang="en-US" sz="2800" b="1" dirty="0" smtClean="0"/>
              <a:t>类</a:t>
            </a:r>
            <a:endParaRPr lang="en-US" altLang="zh-CN" sz="2800" b="1" dirty="0" smtClean="0"/>
          </a:p>
        </p:txBody>
      </p:sp>
      <p:sp>
        <p:nvSpPr>
          <p:cNvPr id="28677" name="灯片编号占位符 2"/>
          <p:cNvSpPr>
            <a:spLocks noGrp="1"/>
          </p:cNvSpPr>
          <p:nvPr>
            <p:ph type="sldNum" sz="quarter" idx="11"/>
          </p:nvPr>
        </p:nvSpPr>
        <p:spPr>
          <a:noFill/>
        </p:spPr>
        <p:txBody>
          <a:bodyPr/>
          <a:lstStyle/>
          <a:p>
            <a:fld id="{D4AF2AAA-12D5-4D26-B130-40A8ED52A957}"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6"/>
          <p:cNvSpPr>
            <a:spLocks noGrp="1"/>
          </p:cNvSpPr>
          <p:nvPr>
            <p:ph type="title"/>
          </p:nvPr>
        </p:nvSpPr>
        <p:spPr>
          <a:xfrm>
            <a:off x="457200" y="457200"/>
            <a:ext cx="8229600" cy="884238"/>
          </a:xfrm>
        </p:spPr>
        <p:txBody>
          <a:bodyPr/>
          <a:lstStyle/>
          <a:p>
            <a:r>
              <a:rPr lang="en-US" altLang="zh-CN" sz="3200" b="1" dirty="0" smtClean="0"/>
              <a:t>Cookie</a:t>
            </a:r>
            <a:r>
              <a:rPr lang="zh-CN" altLang="en-US" sz="3200" b="1" dirty="0" smtClean="0"/>
              <a:t>类的常用方法</a:t>
            </a:r>
            <a:endParaRPr lang="zh-CN" altLang="en-US" sz="3200" b="1" dirty="0" smtClean="0"/>
          </a:p>
        </p:txBody>
      </p:sp>
      <p:sp>
        <p:nvSpPr>
          <p:cNvPr id="29700" name="灯片编号占位符 2"/>
          <p:cNvSpPr>
            <a:spLocks noGrp="1"/>
          </p:cNvSpPr>
          <p:nvPr>
            <p:ph type="sldNum" sz="quarter" idx="11"/>
          </p:nvPr>
        </p:nvSpPr>
        <p:spPr>
          <a:noFill/>
        </p:spPr>
        <p:txBody>
          <a:bodyPr/>
          <a:lstStyle/>
          <a:p>
            <a:fld id="{10835DF8-C9A9-4CEF-9702-700DBD7617AF}" type="slidenum">
              <a:rPr lang="en-US" altLang="zh-CN" smtClean="0"/>
            </a:fld>
            <a:endParaRPr lang="en-US" altLang="zh-CN" smtClean="0"/>
          </a:p>
        </p:txBody>
      </p:sp>
      <p:sp>
        <p:nvSpPr>
          <p:cNvPr id="29701" name="内容占位符 5"/>
          <p:cNvSpPr>
            <a:spLocks noGrp="1"/>
          </p:cNvSpPr>
          <p:nvPr>
            <p:ph idx="1"/>
          </p:nvPr>
        </p:nvSpPr>
        <p:spPr/>
        <p:txBody>
          <a:bodyPr/>
          <a:lstStyle/>
          <a:p>
            <a:endParaRPr lang="zh-CN" altLang="en-US" smtClean="0"/>
          </a:p>
        </p:txBody>
      </p:sp>
      <p:pic>
        <p:nvPicPr>
          <p:cNvPr id="29702" name="Picture 2" descr="G:\讲课\（1）\基于J2EE的开发技术-权巍\JAVA WEB开发实战经典PPT\0200_第二部分：WEB基础开发\0206_第06章：JSP内置对象\020604_response对象\幻灯片14.JPG"/>
          <p:cNvPicPr>
            <a:picLocks noChangeAspect="1" noChangeArrowheads="1"/>
          </p:cNvPicPr>
          <p:nvPr/>
        </p:nvPicPr>
        <p:blipFill>
          <a:blip r:embed="rId1" cstate="print"/>
          <a:srcRect l="1962" t="21651" r="1962" b="35300"/>
          <a:stretch>
            <a:fillRect/>
          </a:stretch>
        </p:blipFill>
        <p:spPr bwMode="auto">
          <a:xfrm>
            <a:off x="358775" y="1989138"/>
            <a:ext cx="87852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6"/>
          <p:cNvSpPr>
            <a:spLocks noGrp="1"/>
          </p:cNvSpPr>
          <p:nvPr>
            <p:ph type="title"/>
          </p:nvPr>
        </p:nvSpPr>
        <p:spPr>
          <a:xfrm>
            <a:off x="457200" y="457200"/>
            <a:ext cx="8229600" cy="884238"/>
          </a:xfrm>
        </p:spPr>
        <p:txBody>
          <a:bodyPr/>
          <a:lstStyle/>
          <a:p>
            <a:r>
              <a:rPr lang="en-US" altLang="zh-CN" sz="3200" b="1" smtClean="0"/>
              <a:t>Cookie</a:t>
            </a:r>
            <a:r>
              <a:rPr lang="zh-CN" altLang="en-US" sz="3200" b="1" smtClean="0"/>
              <a:t>的使用</a:t>
            </a:r>
            <a:endParaRPr lang="zh-CN" altLang="en-US" sz="3200" b="1" smtClean="0"/>
          </a:p>
        </p:txBody>
      </p:sp>
      <p:sp>
        <p:nvSpPr>
          <p:cNvPr id="30724" name="灯片编号占位符 2"/>
          <p:cNvSpPr>
            <a:spLocks noGrp="1"/>
          </p:cNvSpPr>
          <p:nvPr>
            <p:ph type="sldNum" sz="quarter" idx="11"/>
          </p:nvPr>
        </p:nvSpPr>
        <p:spPr>
          <a:noFill/>
        </p:spPr>
        <p:txBody>
          <a:bodyPr/>
          <a:lstStyle/>
          <a:p>
            <a:fld id="{2BE21667-2F6F-441F-8008-372E282B23CB}" type="slidenum">
              <a:rPr lang="en-US" altLang="zh-CN" smtClean="0"/>
            </a:fld>
            <a:endParaRPr lang="en-US" altLang="zh-CN" smtClean="0"/>
          </a:p>
        </p:txBody>
      </p:sp>
      <p:sp>
        <p:nvSpPr>
          <p:cNvPr id="30725" name="内容占位符 5"/>
          <p:cNvSpPr>
            <a:spLocks noGrp="1"/>
          </p:cNvSpPr>
          <p:nvPr>
            <p:ph idx="1"/>
          </p:nvPr>
        </p:nvSpPr>
        <p:spPr>
          <a:xfrm>
            <a:off x="457200" y="1700213"/>
            <a:ext cx="8229600" cy="3886200"/>
          </a:xfrm>
        </p:spPr>
        <p:txBody>
          <a:bodyPr/>
          <a:lstStyle/>
          <a:p>
            <a:r>
              <a:rPr lang="zh-CN" altLang="en-US" b="1" dirty="0" smtClean="0"/>
              <a:t>设置</a:t>
            </a:r>
            <a:r>
              <a:rPr lang="en-US" altLang="zh-CN" b="1" dirty="0" smtClean="0"/>
              <a:t>Cookie</a:t>
            </a:r>
            <a:endParaRPr lang="en-US" altLang="zh-CN" b="1" dirty="0" smtClean="0"/>
          </a:p>
          <a:p>
            <a:pPr lvl="1"/>
            <a:r>
              <a:rPr lang="zh-CN" altLang="en-US" b="1" dirty="0" smtClean="0"/>
              <a:t>由服务器端设置到客户端，使用</a:t>
            </a:r>
            <a:r>
              <a:rPr lang="en-US" altLang="zh-CN" b="1" dirty="0" smtClean="0"/>
              <a:t>response</a:t>
            </a:r>
            <a:r>
              <a:rPr lang="zh-CN" altLang="en-US" b="1" dirty="0" smtClean="0"/>
              <a:t>对象的</a:t>
            </a:r>
            <a:r>
              <a:rPr lang="en-US" altLang="zh-CN" b="1" dirty="0" err="1" smtClean="0"/>
              <a:t>addCookie</a:t>
            </a:r>
            <a:r>
              <a:rPr lang="zh-CN" altLang="en-US" b="1" dirty="0" smtClean="0"/>
              <a:t>方法</a:t>
            </a:r>
            <a:r>
              <a:rPr lang="en-US" altLang="zh-CN" b="1" dirty="0" smtClean="0"/>
              <a:t>.</a:t>
            </a:r>
            <a:endParaRPr lang="en-US" altLang="zh-CN" b="1" dirty="0" smtClean="0"/>
          </a:p>
          <a:p>
            <a:r>
              <a:rPr lang="zh-CN" altLang="en-US" b="1" dirty="0" smtClean="0"/>
              <a:t>取出设置的</a:t>
            </a:r>
            <a:r>
              <a:rPr lang="en-US" altLang="zh-CN" b="1" dirty="0" smtClean="0"/>
              <a:t>Cookie</a:t>
            </a:r>
            <a:endParaRPr lang="en-US" altLang="zh-CN" b="1" dirty="0" smtClean="0"/>
          </a:p>
          <a:p>
            <a:pPr lvl="1"/>
            <a:r>
              <a:rPr lang="zh-CN" altLang="en-US" b="1" dirty="0" smtClean="0"/>
              <a:t>使用</a:t>
            </a:r>
            <a:r>
              <a:rPr lang="en-US" altLang="zh-CN" b="1" dirty="0" smtClean="0"/>
              <a:t>request</a:t>
            </a:r>
            <a:r>
              <a:rPr lang="zh-CN" altLang="en-US" b="1" dirty="0" smtClean="0"/>
              <a:t>对象的</a:t>
            </a:r>
            <a:r>
              <a:rPr lang="en-US" altLang="zh-CN" b="1" dirty="0" err="1" smtClean="0"/>
              <a:t>getCookies</a:t>
            </a:r>
            <a:r>
              <a:rPr lang="en-US" altLang="zh-CN" b="1" dirty="0" smtClean="0"/>
              <a:t>()</a:t>
            </a:r>
            <a:r>
              <a:rPr lang="zh-CN" altLang="en-US" b="1" dirty="0" smtClean="0"/>
              <a:t>方法</a:t>
            </a:r>
            <a:endParaRPr lang="en-US" altLang="zh-CN" b="1" dirty="0" smtClean="0"/>
          </a:p>
          <a:p>
            <a:r>
              <a:rPr lang="zh-CN" altLang="en-US" b="1" dirty="0" smtClean="0"/>
              <a:t>为</a:t>
            </a:r>
            <a:r>
              <a:rPr lang="en-US" altLang="zh-CN" b="1" dirty="0" smtClean="0"/>
              <a:t>Cookie</a:t>
            </a:r>
            <a:r>
              <a:rPr lang="zh-CN" altLang="en-US" b="1" dirty="0" smtClean="0"/>
              <a:t>设置保存时间</a:t>
            </a:r>
            <a:endParaRPr lang="en-US" altLang="zh-CN" b="1" dirty="0" smtClean="0"/>
          </a:p>
          <a:p>
            <a:pPr lvl="1"/>
            <a:r>
              <a:rPr lang="en-US" altLang="zh-CN" b="1" dirty="0" smtClean="0"/>
              <a:t>Cookie</a:t>
            </a:r>
            <a:r>
              <a:rPr lang="zh-CN" altLang="en-US" b="1" dirty="0" smtClean="0"/>
              <a:t>类的</a:t>
            </a:r>
            <a:r>
              <a:rPr lang="en-US" altLang="zh-CN" b="1" dirty="0" err="1" smtClean="0"/>
              <a:t>setMaxAge</a:t>
            </a:r>
            <a:r>
              <a:rPr lang="zh-CN" altLang="en-US" b="1" dirty="0" smtClean="0"/>
              <a:t>方法</a:t>
            </a:r>
            <a:endParaRPr lang="zh-CN" altLang="en-US"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4"/>
          <p:cNvSpPr>
            <a:spLocks noGrp="1"/>
          </p:cNvSpPr>
          <p:nvPr>
            <p:ph type="sldNum" sz="quarter" idx="11"/>
          </p:nvPr>
        </p:nvSpPr>
        <p:spPr>
          <a:noFill/>
        </p:spPr>
        <p:txBody>
          <a:bodyPr/>
          <a:lstStyle/>
          <a:p>
            <a:fld id="{7349503A-D037-47AD-930D-7739745F3B5E}" type="slidenum">
              <a:rPr lang="en-US" altLang="zh-CN" smtClean="0"/>
            </a:fld>
            <a:endParaRPr lang="en-US" altLang="zh-CN" smtClean="0"/>
          </a:p>
        </p:txBody>
      </p:sp>
      <p:sp>
        <p:nvSpPr>
          <p:cNvPr id="31748" name="Rectangle 2"/>
          <p:cNvSpPr>
            <a:spLocks noGrp="1" noChangeArrowheads="1"/>
          </p:cNvSpPr>
          <p:nvPr>
            <p:ph type="title"/>
          </p:nvPr>
        </p:nvSpPr>
        <p:spPr/>
        <p:txBody>
          <a:bodyPr/>
          <a:lstStyle/>
          <a:p>
            <a:pPr eaLnBrk="1" hangingPunct="1"/>
            <a:r>
              <a:rPr lang="en-US" altLang="zh-CN" smtClean="0"/>
              <a:t>5</a:t>
            </a:r>
            <a:r>
              <a:rPr lang="zh-CN" altLang="en-US" smtClean="0"/>
              <a:t>、</a:t>
            </a:r>
            <a:r>
              <a:rPr lang="en-US" altLang="zh-CN" smtClean="0"/>
              <a:t>session</a:t>
            </a:r>
            <a:r>
              <a:rPr lang="zh-CN" altLang="en-US" smtClean="0">
                <a:latin typeface="宋体" panose="02010600030101010101" pitchFamily="2" charset="-122"/>
              </a:rPr>
              <a:t>对象</a:t>
            </a:r>
            <a:endParaRPr lang="zh-CN" altLang="en-US" smtClean="0">
              <a:latin typeface="宋体" panose="02010600030101010101" pitchFamily="2" charset="-122"/>
            </a:endParaRPr>
          </a:p>
        </p:txBody>
      </p:sp>
      <p:sp>
        <p:nvSpPr>
          <p:cNvPr id="31749" name="Rectangle 3"/>
          <p:cNvSpPr>
            <a:spLocks noGrp="1" noChangeArrowheads="1"/>
          </p:cNvSpPr>
          <p:nvPr>
            <p:ph type="body" idx="1"/>
          </p:nvPr>
        </p:nvSpPr>
        <p:spPr>
          <a:xfrm>
            <a:off x="755650" y="1835150"/>
            <a:ext cx="7772400" cy="4114800"/>
          </a:xfrm>
        </p:spPr>
        <p:txBody>
          <a:bodyPr/>
          <a:lstStyle/>
          <a:p>
            <a:pPr algn="just" eaLnBrk="1" hangingPunct="1">
              <a:buNone/>
            </a:pPr>
            <a:r>
              <a:rPr lang="en-US" altLang="zh-CN" sz="2600" b="1" dirty="0" smtClean="0">
                <a:solidFill>
                  <a:srgbClr val="002060"/>
                </a:solidFill>
                <a:latin typeface="楷体" panose="02010609060101010101" pitchFamily="49" charset="-122"/>
                <a:ea typeface="楷体" panose="02010609060101010101" pitchFamily="49" charset="-122"/>
              </a:rPr>
              <a:t>		</a:t>
            </a:r>
            <a:r>
              <a:rPr lang="zh-CN" altLang="en-US" sz="2600" b="1" dirty="0" smtClean="0">
                <a:solidFill>
                  <a:srgbClr val="002060"/>
                </a:solidFill>
                <a:latin typeface="楷体" panose="02010609060101010101" pitchFamily="49" charset="-122"/>
                <a:ea typeface="楷体" panose="02010609060101010101" pitchFamily="49" charset="-122"/>
              </a:rPr>
              <a:t>对于</a:t>
            </a:r>
            <a:r>
              <a:rPr lang="en-US" altLang="zh-CN" sz="2600" b="1" dirty="0" smtClean="0">
                <a:solidFill>
                  <a:srgbClr val="002060"/>
                </a:solidFill>
                <a:latin typeface="楷体" panose="02010609060101010101" pitchFamily="49" charset="-122"/>
                <a:ea typeface="楷体" panose="02010609060101010101" pitchFamily="49" charset="-122"/>
              </a:rPr>
              <a:t>Web</a:t>
            </a:r>
            <a:r>
              <a:rPr lang="zh-CN" altLang="en-US" sz="2600" b="1" dirty="0" smtClean="0">
                <a:solidFill>
                  <a:srgbClr val="002060"/>
                </a:solidFill>
                <a:latin typeface="楷体" panose="02010609060101010101" pitchFamily="49" charset="-122"/>
                <a:ea typeface="楷体" panose="02010609060101010101" pitchFamily="49" charset="-122"/>
              </a:rPr>
              <a:t>应用而言，服务器往往需要记录特定客户端与服务器之间的一系列请求响应之间的特定信息。</a:t>
            </a:r>
            <a:endParaRPr lang="en-US" altLang="zh-CN" sz="2600" b="1" dirty="0" smtClean="0">
              <a:solidFill>
                <a:srgbClr val="002060"/>
              </a:solidFill>
              <a:latin typeface="楷体" panose="02010609060101010101" pitchFamily="49" charset="-122"/>
              <a:ea typeface="楷体" panose="02010609060101010101" pitchFamily="49" charset="-122"/>
            </a:endParaRPr>
          </a:p>
          <a:p>
            <a:pPr algn="just" eaLnBrk="1" hangingPunct="1"/>
            <a:r>
              <a:rPr lang="zh-CN" altLang="en-US" sz="2800" b="1" dirty="0" smtClean="0"/>
              <a:t>从特定客户端到服务器的一系列请求称为</a:t>
            </a:r>
            <a:r>
              <a:rPr lang="zh-CN" altLang="en-US" b="1" u="sng" dirty="0" smtClean="0">
                <a:latin typeface="楷体" panose="02010609060101010101" pitchFamily="49" charset="-122"/>
                <a:ea typeface="楷体" panose="02010609060101010101" pitchFamily="49" charset="-122"/>
              </a:rPr>
              <a:t>会话</a:t>
            </a:r>
            <a:r>
              <a:rPr lang="zh-CN" altLang="en-US" sz="2800" b="1" dirty="0" smtClean="0"/>
              <a:t>。</a:t>
            </a:r>
            <a:endParaRPr lang="en-US" altLang="zh-CN" sz="2800" b="1" dirty="0" smtClean="0"/>
          </a:p>
          <a:p>
            <a:pPr algn="just" eaLnBrk="1" hangingPunct="1"/>
            <a:r>
              <a:rPr lang="zh-CN" altLang="en-US" sz="2800" b="1" dirty="0" smtClean="0"/>
              <a:t>换句话，一次会话是从客户端向某网站发送第一个</a:t>
            </a:r>
            <a:r>
              <a:rPr lang="en-US" altLang="zh-CN" sz="2800" b="1" dirty="0" smtClean="0"/>
              <a:t>HTTP</a:t>
            </a:r>
            <a:r>
              <a:rPr lang="zh-CN" altLang="en-US" sz="2800" b="1" dirty="0" smtClean="0"/>
              <a:t>请求开始，直到关闭浏览器（或超时）为止。</a:t>
            </a:r>
            <a:endParaRPr lang="en-US" altLang="zh-CN" sz="2800" b="1" dirty="0" smtClean="0"/>
          </a:p>
          <a:p>
            <a:pPr algn="just" eaLnBrk="1" hangingPunct="1"/>
            <a:r>
              <a:rPr lang="zh-CN" altLang="en-US" sz="2800" b="1" dirty="0" smtClean="0"/>
              <a:t>会话跟踪：记录会话信息的技术。</a:t>
            </a:r>
            <a:endParaRPr lang="en-US" altLang="zh-CN" sz="28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4"/>
          <p:cNvSpPr>
            <a:spLocks noGrp="1"/>
          </p:cNvSpPr>
          <p:nvPr>
            <p:ph type="sldNum" sz="quarter" idx="11"/>
          </p:nvPr>
        </p:nvSpPr>
        <p:spPr>
          <a:noFill/>
        </p:spPr>
        <p:txBody>
          <a:bodyPr/>
          <a:lstStyle/>
          <a:p>
            <a:fld id="{7349503A-D037-47AD-930D-7739745F3B5E}" type="slidenum">
              <a:rPr lang="en-US" altLang="zh-CN" smtClean="0"/>
            </a:fld>
            <a:endParaRPr lang="en-US" altLang="zh-CN" smtClean="0"/>
          </a:p>
        </p:txBody>
      </p:sp>
      <p:sp>
        <p:nvSpPr>
          <p:cNvPr id="31748" name="Rectangle 2"/>
          <p:cNvSpPr>
            <a:spLocks noGrp="1" noChangeArrowheads="1"/>
          </p:cNvSpPr>
          <p:nvPr>
            <p:ph type="title"/>
          </p:nvPr>
        </p:nvSpPr>
        <p:spPr/>
        <p:txBody>
          <a:bodyPr/>
          <a:lstStyle/>
          <a:p>
            <a:pPr eaLnBrk="1" hangingPunct="1"/>
            <a:r>
              <a:rPr lang="en-US" altLang="zh-CN" smtClean="0"/>
              <a:t>5</a:t>
            </a:r>
            <a:r>
              <a:rPr lang="zh-CN" altLang="en-US" smtClean="0"/>
              <a:t>、</a:t>
            </a:r>
            <a:r>
              <a:rPr lang="en-US" altLang="zh-CN" smtClean="0"/>
              <a:t>session</a:t>
            </a:r>
            <a:r>
              <a:rPr lang="zh-CN" altLang="en-US" smtClean="0">
                <a:latin typeface="宋体" panose="02010600030101010101" pitchFamily="2" charset="-122"/>
              </a:rPr>
              <a:t>对象</a:t>
            </a:r>
            <a:endParaRPr lang="zh-CN" altLang="en-US" smtClean="0">
              <a:latin typeface="宋体" panose="02010600030101010101" pitchFamily="2" charset="-122"/>
            </a:endParaRPr>
          </a:p>
        </p:txBody>
      </p:sp>
      <p:sp>
        <p:nvSpPr>
          <p:cNvPr id="31749" name="Rectangle 3"/>
          <p:cNvSpPr>
            <a:spLocks noGrp="1" noChangeArrowheads="1"/>
          </p:cNvSpPr>
          <p:nvPr>
            <p:ph type="body" idx="1"/>
          </p:nvPr>
        </p:nvSpPr>
        <p:spPr>
          <a:xfrm>
            <a:off x="755650" y="1835150"/>
            <a:ext cx="7772400" cy="4114800"/>
          </a:xfrm>
        </p:spPr>
        <p:txBody>
          <a:bodyPr/>
          <a:lstStyle/>
          <a:p>
            <a:pPr algn="just" eaLnBrk="1" hangingPunct="1"/>
            <a:r>
              <a:rPr lang="en-US" altLang="zh-CN" sz="2800" b="1" dirty="0" smtClean="0"/>
              <a:t>session</a:t>
            </a:r>
            <a:r>
              <a:rPr lang="zh-CN" altLang="en-US" sz="2800" b="1" dirty="0" smtClean="0">
                <a:latin typeface="宋体" panose="02010600030101010101" pitchFamily="2" charset="-122"/>
              </a:rPr>
              <a:t>对象用于存储特定的用户会话所需的信息。</a:t>
            </a:r>
            <a:endParaRPr lang="en-US" altLang="zh-CN" sz="2800" b="1" dirty="0" smtClean="0">
              <a:latin typeface="宋体" panose="02010600030101010101" pitchFamily="2" charset="-122"/>
            </a:endParaRPr>
          </a:p>
          <a:p>
            <a:pPr algn="just" eaLnBrk="1" hangingPunct="1"/>
            <a:r>
              <a:rPr lang="zh-CN" altLang="en-US" sz="2800" b="1" dirty="0" smtClean="0">
                <a:latin typeface="宋体" panose="02010600030101010101" pitchFamily="2" charset="-122"/>
              </a:rPr>
              <a:t>当用户在</a:t>
            </a:r>
            <a:r>
              <a:rPr lang="en-US" altLang="zh-CN" sz="2800" b="1" dirty="0" smtClean="0">
                <a:latin typeface="宋体" panose="02010600030101010101" pitchFamily="2" charset="-122"/>
              </a:rPr>
              <a:t>Web</a:t>
            </a:r>
            <a:r>
              <a:rPr lang="zh-CN" altLang="en-US" sz="2800" b="1" dirty="0" smtClean="0">
                <a:latin typeface="宋体" panose="02010600030101010101" pitchFamily="2" charset="-122"/>
              </a:rPr>
              <a:t>应用程序的各个</a:t>
            </a:r>
            <a:r>
              <a:rPr lang="en-US" altLang="zh-CN" sz="2800" b="1" dirty="0" smtClean="0">
                <a:latin typeface="宋体" panose="02010600030101010101" pitchFamily="2" charset="-122"/>
              </a:rPr>
              <a:t>Web</a:t>
            </a:r>
            <a:r>
              <a:rPr lang="zh-CN" altLang="en-US" sz="2800" b="1" dirty="0" smtClean="0">
                <a:latin typeface="宋体" panose="02010600030101010101" pitchFamily="2" charset="-122"/>
              </a:rPr>
              <a:t>页之间跳转时，存储在 </a:t>
            </a:r>
            <a:r>
              <a:rPr lang="en-US" altLang="zh-CN" sz="2800" b="1" dirty="0" smtClean="0">
                <a:latin typeface="宋体" panose="02010600030101010101" pitchFamily="2" charset="-122"/>
              </a:rPr>
              <a:t>session </a:t>
            </a:r>
            <a:r>
              <a:rPr lang="zh-CN" altLang="en-US" sz="2800" b="1" dirty="0" smtClean="0">
                <a:latin typeface="宋体" panose="02010600030101010101" pitchFamily="2" charset="-122"/>
              </a:rPr>
              <a:t>对象中的信息将不会丢失，而是在整个会话中一直存在。 </a:t>
            </a:r>
            <a:endParaRPr lang="en-US" altLang="zh-CN" sz="2800" b="1" dirty="0" smtClean="0">
              <a:latin typeface="宋体" panose="02010600030101010101" pitchFamily="2" charset="-122"/>
            </a:endParaRPr>
          </a:p>
          <a:p>
            <a:pPr algn="just" eaLnBrk="1" hangingPunct="1"/>
            <a:r>
              <a:rPr lang="en-US" altLang="zh-CN" sz="2800" b="1" dirty="0" smtClean="0"/>
              <a:t>session</a:t>
            </a:r>
            <a:r>
              <a:rPr lang="zh-CN" altLang="en-US" sz="2800" b="1" dirty="0" smtClean="0">
                <a:latin typeface="宋体" panose="02010600030101010101" pitchFamily="2" charset="-122"/>
              </a:rPr>
              <a:t>对象中的信息存储于服务器端内存中。</a:t>
            </a:r>
            <a:endParaRPr lang="en-US" altLang="zh-CN" sz="2800" b="1" dirty="0" smtClean="0">
              <a:latin typeface="宋体" panose="02010600030101010101" pitchFamily="2" charset="-122"/>
            </a:endParaRPr>
          </a:p>
          <a:p>
            <a:pPr algn="just" eaLnBrk="1" hangingPunct="1"/>
            <a:r>
              <a:rPr lang="en-US" altLang="zh-CN" sz="2800" b="1" dirty="0" err="1" smtClean="0"/>
              <a:t>javax.servlet.http.HttpSession</a:t>
            </a:r>
            <a:r>
              <a:rPr lang="zh-CN" altLang="en-US" sz="2800" b="1" dirty="0" smtClean="0"/>
              <a:t>接口</a:t>
            </a:r>
            <a:endParaRPr lang="en-US" altLang="zh-CN" sz="2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b="1" smtClean="0">
                <a:solidFill>
                  <a:schemeClr val="tx2"/>
                </a:solidFill>
              </a:rPr>
              <a:t>1</a:t>
            </a:r>
            <a:r>
              <a:rPr lang="zh-CN" altLang="en-US" b="1" smtClean="0">
                <a:solidFill>
                  <a:schemeClr val="tx2"/>
                </a:solidFill>
              </a:rPr>
              <a:t>、</a:t>
            </a:r>
            <a:r>
              <a:rPr lang="en-US" altLang="zh-CN" b="1" smtClean="0">
                <a:solidFill>
                  <a:schemeClr val="tx2"/>
                </a:solidFill>
              </a:rPr>
              <a:t>JSP</a:t>
            </a:r>
            <a:r>
              <a:rPr lang="zh-CN" altLang="en-US" b="1" smtClean="0">
                <a:solidFill>
                  <a:schemeClr val="tx2"/>
                </a:solidFill>
              </a:rPr>
              <a:t>内置对象概览</a:t>
            </a:r>
            <a:endParaRPr lang="zh-CN" altLang="en-US" smtClean="0"/>
          </a:p>
        </p:txBody>
      </p:sp>
      <p:sp>
        <p:nvSpPr>
          <p:cNvPr id="6148" name="灯片编号占位符 4"/>
          <p:cNvSpPr>
            <a:spLocks noGrp="1"/>
          </p:cNvSpPr>
          <p:nvPr>
            <p:ph type="sldNum" sz="quarter" idx="11"/>
          </p:nvPr>
        </p:nvSpPr>
        <p:spPr>
          <a:noFill/>
        </p:spPr>
        <p:txBody>
          <a:bodyPr/>
          <a:lstStyle/>
          <a:p>
            <a:fld id="{D28A0510-A402-4E49-A729-F7E5F5D150DE}" type="slidenum">
              <a:rPr lang="en-US" altLang="zh-CN" smtClean="0"/>
            </a:fld>
            <a:endParaRPr lang="en-US" altLang="zh-CN" smtClean="0"/>
          </a:p>
        </p:txBody>
      </p:sp>
      <p:sp>
        <p:nvSpPr>
          <p:cNvPr id="6149" name="内容占位符 5"/>
          <p:cNvSpPr>
            <a:spLocks noGrp="1"/>
          </p:cNvSpPr>
          <p:nvPr>
            <p:ph idx="1"/>
          </p:nvPr>
        </p:nvSpPr>
        <p:spPr/>
        <p:txBody>
          <a:bodyPr/>
          <a:lstStyle/>
          <a:p>
            <a:endParaRPr lang="zh-CN" altLang="en-US" smtClean="0"/>
          </a:p>
        </p:txBody>
      </p:sp>
      <p:pic>
        <p:nvPicPr>
          <p:cNvPr id="6150" name="Picture 2" descr="G:\讲课\（1）\基于J2EE的开发技术-权巍\JAVA WEB开发实战经典PPT\0200_第二部分：WEB基础开发\0206_第06章：JSP内置对象\020601_内置对象概览\幻灯片4.JPG"/>
          <p:cNvPicPr>
            <a:picLocks noChangeAspect="1" noChangeArrowheads="1"/>
          </p:cNvPicPr>
          <p:nvPr/>
        </p:nvPicPr>
        <p:blipFill>
          <a:blip r:embed="rId1" cstate="print"/>
          <a:srcRect l="1962" t="22701" b="13251"/>
          <a:stretch>
            <a:fillRect/>
          </a:stretch>
        </p:blipFill>
        <p:spPr bwMode="auto">
          <a:xfrm>
            <a:off x="36513" y="1757363"/>
            <a:ext cx="9144000"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6"/>
          <p:cNvSpPr>
            <a:spLocks noGrp="1"/>
          </p:cNvSpPr>
          <p:nvPr>
            <p:ph type="title"/>
          </p:nvPr>
        </p:nvSpPr>
        <p:spPr>
          <a:xfrm>
            <a:off x="457200" y="457200"/>
            <a:ext cx="8229600" cy="884238"/>
          </a:xfrm>
        </p:spPr>
        <p:txBody>
          <a:bodyPr/>
          <a:lstStyle/>
          <a:p>
            <a:r>
              <a:rPr lang="en-US" altLang="zh-CN" sz="3200" b="1" smtClean="0"/>
              <a:t>HttpSession</a:t>
            </a:r>
            <a:r>
              <a:rPr lang="zh-CN" altLang="en-US" sz="3200" b="1" smtClean="0"/>
              <a:t>接口的主要方法</a:t>
            </a:r>
            <a:endParaRPr lang="zh-CN" altLang="en-US" sz="3200" b="1" smtClean="0"/>
          </a:p>
        </p:txBody>
      </p:sp>
      <p:sp>
        <p:nvSpPr>
          <p:cNvPr id="32772" name="灯片编号占位符 2"/>
          <p:cNvSpPr>
            <a:spLocks noGrp="1"/>
          </p:cNvSpPr>
          <p:nvPr>
            <p:ph type="sldNum" sz="quarter" idx="11"/>
          </p:nvPr>
        </p:nvSpPr>
        <p:spPr>
          <a:noFill/>
        </p:spPr>
        <p:txBody>
          <a:bodyPr/>
          <a:lstStyle/>
          <a:p>
            <a:fld id="{4A156613-B632-4D7A-A2B2-6FBA9AD87283}" type="slidenum">
              <a:rPr lang="en-US" altLang="zh-CN" smtClean="0"/>
            </a:fld>
            <a:endParaRPr lang="en-US" altLang="zh-CN" smtClean="0"/>
          </a:p>
        </p:txBody>
      </p:sp>
      <p:sp>
        <p:nvSpPr>
          <p:cNvPr id="32773" name="内容占位符 7"/>
          <p:cNvSpPr>
            <a:spLocks noGrp="1"/>
          </p:cNvSpPr>
          <p:nvPr>
            <p:ph idx="1"/>
          </p:nvPr>
        </p:nvSpPr>
        <p:spPr/>
        <p:txBody>
          <a:bodyPr/>
          <a:lstStyle/>
          <a:p>
            <a:endParaRPr lang="zh-CN" altLang="en-US" smtClean="0"/>
          </a:p>
        </p:txBody>
      </p:sp>
      <p:pic>
        <p:nvPicPr>
          <p:cNvPr id="32774" name="Picture 2" descr="G:\讲课\（1）\基于J2EE的开发技术-权巍\JAVA WEB开发实战经典PPT\0200_第二部分：WEB基础开发\0206_第06章：JSP内置对象\020605_session对象\幻灯片4.JPG"/>
          <p:cNvPicPr>
            <a:picLocks noChangeAspect="1" noChangeArrowheads="1"/>
          </p:cNvPicPr>
          <p:nvPr/>
        </p:nvPicPr>
        <p:blipFill>
          <a:blip r:embed="rId1" cstate="print"/>
          <a:srcRect l="2751" t="24800" r="2751" b="25850"/>
          <a:stretch>
            <a:fillRect/>
          </a:stretch>
        </p:blipFill>
        <p:spPr bwMode="auto">
          <a:xfrm>
            <a:off x="250825" y="1916113"/>
            <a:ext cx="8642350"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6"/>
          <p:cNvSpPr>
            <a:spLocks noGrp="1"/>
          </p:cNvSpPr>
          <p:nvPr>
            <p:ph type="title"/>
          </p:nvPr>
        </p:nvSpPr>
        <p:spPr>
          <a:xfrm>
            <a:off x="457200" y="457200"/>
            <a:ext cx="8229600" cy="884238"/>
          </a:xfrm>
        </p:spPr>
        <p:txBody>
          <a:bodyPr/>
          <a:lstStyle/>
          <a:p>
            <a:r>
              <a:rPr lang="en-US" altLang="zh-CN" sz="3200" b="1" dirty="0" smtClean="0"/>
              <a:t>session id</a:t>
            </a:r>
            <a:endParaRPr lang="zh-CN" altLang="en-US" sz="3200" b="1" dirty="0" smtClean="0"/>
          </a:p>
        </p:txBody>
      </p:sp>
      <p:sp>
        <p:nvSpPr>
          <p:cNvPr id="33796" name="灯片编号占位符 2"/>
          <p:cNvSpPr>
            <a:spLocks noGrp="1"/>
          </p:cNvSpPr>
          <p:nvPr>
            <p:ph type="sldNum" sz="quarter" idx="11"/>
          </p:nvPr>
        </p:nvSpPr>
        <p:spPr>
          <a:noFill/>
        </p:spPr>
        <p:txBody>
          <a:bodyPr/>
          <a:lstStyle/>
          <a:p>
            <a:fld id="{8A994435-9A51-4615-AF8D-FBAC7B09212C}" type="slidenum">
              <a:rPr lang="en-US" altLang="zh-CN" smtClean="0"/>
            </a:fld>
            <a:endParaRPr lang="en-US" altLang="zh-CN" smtClean="0"/>
          </a:p>
        </p:txBody>
      </p:sp>
      <p:sp>
        <p:nvSpPr>
          <p:cNvPr id="33797" name="内容占位符 5"/>
          <p:cNvSpPr>
            <a:spLocks noGrp="1"/>
          </p:cNvSpPr>
          <p:nvPr>
            <p:ph idx="1"/>
          </p:nvPr>
        </p:nvSpPr>
        <p:spPr>
          <a:xfrm>
            <a:off x="457200" y="1700213"/>
            <a:ext cx="8229600" cy="3886200"/>
          </a:xfrm>
        </p:spPr>
        <p:txBody>
          <a:bodyPr/>
          <a:lstStyle/>
          <a:p>
            <a:r>
              <a:rPr lang="zh-CN" altLang="en-US" b="1" dirty="0" smtClean="0"/>
              <a:t>当一个用户连接到服务器之后，服务器会自动为此</a:t>
            </a:r>
            <a:r>
              <a:rPr lang="en-US" altLang="zh-CN" b="1" dirty="0" smtClean="0"/>
              <a:t>session</a:t>
            </a:r>
            <a:r>
              <a:rPr lang="zh-CN" altLang="en-US" b="1" dirty="0" smtClean="0"/>
              <a:t>分配一个唯一的</a:t>
            </a:r>
            <a:r>
              <a:rPr lang="en-US" altLang="zh-CN" b="1" dirty="0" smtClean="0"/>
              <a:t>session id</a:t>
            </a:r>
            <a:r>
              <a:rPr lang="zh-CN" altLang="en-US" b="1" dirty="0" smtClean="0"/>
              <a:t>，服务器依靠这些</a:t>
            </a:r>
            <a:r>
              <a:rPr lang="en-US" altLang="zh-CN" b="1" dirty="0" smtClean="0"/>
              <a:t>session id</a:t>
            </a:r>
            <a:r>
              <a:rPr lang="zh-CN" altLang="en-US" b="1" dirty="0" smtClean="0"/>
              <a:t>来区分不同的用户，可以使用</a:t>
            </a:r>
            <a:r>
              <a:rPr lang="en-US" altLang="zh-CN" b="1" dirty="0" smtClean="0"/>
              <a:t>session</a:t>
            </a:r>
            <a:r>
              <a:rPr lang="zh-CN" altLang="en-US" b="1" dirty="0" smtClean="0"/>
              <a:t>对象调用</a:t>
            </a:r>
            <a:r>
              <a:rPr lang="en-US" altLang="zh-CN" b="1" dirty="0" err="1" smtClean="0"/>
              <a:t>getId</a:t>
            </a:r>
            <a:r>
              <a:rPr lang="en-US" altLang="zh-CN" b="1" dirty="0" smtClean="0"/>
              <a:t>()</a:t>
            </a:r>
            <a:r>
              <a:rPr lang="zh-CN" altLang="en-US" b="1" dirty="0" smtClean="0"/>
              <a:t>方法获取。</a:t>
            </a:r>
            <a:endParaRPr lang="en-US" altLang="zh-CN" b="1" dirty="0" smtClean="0"/>
          </a:p>
          <a:p>
            <a:r>
              <a:rPr lang="en-US" altLang="zh-CN" b="1" dirty="0" smtClean="0"/>
              <a:t>session</a:t>
            </a:r>
            <a:r>
              <a:rPr lang="zh-CN" altLang="en-US" b="1" dirty="0" smtClean="0"/>
              <a:t>失效：调用</a:t>
            </a:r>
            <a:r>
              <a:rPr lang="en-US" altLang="zh-CN" b="1" dirty="0" smtClean="0"/>
              <a:t>session</a:t>
            </a:r>
            <a:r>
              <a:rPr lang="zh-CN" altLang="en-US" b="1" dirty="0" smtClean="0"/>
              <a:t>对象的</a:t>
            </a:r>
            <a:r>
              <a:rPr lang="en-US" altLang="zh-CN" b="1" dirty="0" smtClean="0"/>
              <a:t>invalidate()</a:t>
            </a:r>
            <a:r>
              <a:rPr lang="zh-CN" altLang="en-US" b="1" dirty="0" smtClean="0"/>
              <a:t>方法，令当前</a:t>
            </a:r>
            <a:r>
              <a:rPr lang="en-US" altLang="zh-CN" b="1" dirty="0" smtClean="0"/>
              <a:t>session</a:t>
            </a:r>
            <a:r>
              <a:rPr lang="zh-CN" altLang="en-US" b="1" dirty="0" smtClean="0"/>
              <a:t>失效。</a:t>
            </a:r>
            <a:endParaRPr lang="en-US" altLang="zh-CN"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4"/>
          <p:cNvSpPr>
            <a:spLocks noGrp="1"/>
          </p:cNvSpPr>
          <p:nvPr>
            <p:ph type="sldNum" sz="quarter" idx="11"/>
          </p:nvPr>
        </p:nvSpPr>
        <p:spPr>
          <a:noFill/>
        </p:spPr>
        <p:txBody>
          <a:bodyPr/>
          <a:lstStyle/>
          <a:p>
            <a:fld id="{F25E5FB2-1BAE-4DE1-A66C-AC4BDCF06EA3}" type="slidenum">
              <a:rPr lang="en-US" altLang="zh-CN" smtClean="0"/>
            </a:fld>
            <a:endParaRPr lang="en-US" altLang="zh-CN" smtClean="0"/>
          </a:p>
        </p:txBody>
      </p:sp>
      <p:sp>
        <p:nvSpPr>
          <p:cNvPr id="39940" name="Rectangle 2"/>
          <p:cNvSpPr>
            <a:spLocks noGrp="1" noChangeArrowheads="1"/>
          </p:cNvSpPr>
          <p:nvPr>
            <p:ph type="title"/>
          </p:nvPr>
        </p:nvSpPr>
        <p:spPr/>
        <p:txBody>
          <a:bodyPr/>
          <a:lstStyle/>
          <a:p>
            <a:pPr eaLnBrk="1" hangingPunct="1"/>
            <a:r>
              <a:rPr lang="en-US" altLang="zh-CN" dirty="0" smtClean="0"/>
              <a:t>session</a:t>
            </a:r>
            <a:r>
              <a:rPr lang="zh-CN" altLang="en-US" dirty="0" smtClean="0"/>
              <a:t>与</a:t>
            </a:r>
            <a:r>
              <a:rPr lang="en-US" altLang="zh-CN" dirty="0" smtClean="0"/>
              <a:t>Cookie</a:t>
            </a:r>
            <a:endParaRPr lang="zh-CN" altLang="en-US" dirty="0" smtClean="0"/>
          </a:p>
        </p:txBody>
      </p:sp>
      <p:sp>
        <p:nvSpPr>
          <p:cNvPr id="39941" name="Rectangle 3"/>
          <p:cNvSpPr>
            <a:spLocks noGrp="1" noChangeArrowheads="1"/>
          </p:cNvSpPr>
          <p:nvPr>
            <p:ph type="body" idx="1"/>
          </p:nvPr>
        </p:nvSpPr>
        <p:spPr>
          <a:xfrm>
            <a:off x="685800" y="2046288"/>
            <a:ext cx="7772400" cy="3533775"/>
          </a:xfrm>
        </p:spPr>
        <p:txBody>
          <a:bodyPr/>
          <a:lstStyle/>
          <a:p>
            <a:pPr algn="just" eaLnBrk="1" hangingPunct="1"/>
            <a:r>
              <a:rPr lang="en-US" altLang="zh-CN" sz="2800" b="1" dirty="0" smtClean="0"/>
              <a:t>session</a:t>
            </a:r>
            <a:r>
              <a:rPr lang="zh-CN" altLang="en-US" sz="2800" b="1" dirty="0" smtClean="0"/>
              <a:t>是保存在服务端内存中，而</a:t>
            </a:r>
            <a:r>
              <a:rPr lang="en-US" altLang="zh-CN" sz="2800" b="1" dirty="0" smtClean="0"/>
              <a:t>cookie</a:t>
            </a:r>
            <a:r>
              <a:rPr lang="zh-CN" altLang="en-US" sz="2800" b="1" dirty="0" smtClean="0"/>
              <a:t>通常保存于客户端文件里面；</a:t>
            </a:r>
            <a:endParaRPr lang="en-US" altLang="zh-CN" sz="2800" b="1" dirty="0" smtClean="0"/>
          </a:p>
          <a:p>
            <a:pPr algn="just" eaLnBrk="1" hangingPunct="1"/>
            <a:r>
              <a:rPr lang="en-US" altLang="zh-CN" sz="2800" b="1" dirty="0" smtClean="0"/>
              <a:t>session</a:t>
            </a:r>
            <a:r>
              <a:rPr lang="zh-CN" altLang="en-US" sz="2800" b="1" dirty="0" smtClean="0"/>
              <a:t>是基于访问的进程，记录了一个访问的开始到结束，当访问结束，</a:t>
            </a:r>
            <a:r>
              <a:rPr lang="en-US" altLang="zh-CN" sz="2800" b="1" dirty="0" smtClean="0"/>
              <a:t>session</a:t>
            </a:r>
            <a:r>
              <a:rPr lang="zh-CN" altLang="en-US" sz="2800" b="1" dirty="0" smtClean="0"/>
              <a:t>也就“消失”了；</a:t>
            </a:r>
            <a:endParaRPr lang="en-US" altLang="zh-CN" sz="2800" b="1" dirty="0" smtClean="0"/>
          </a:p>
          <a:p>
            <a:pPr algn="just" eaLnBrk="1" hangingPunct="1"/>
            <a:r>
              <a:rPr lang="en-US" altLang="zh-CN" sz="2800" b="1" dirty="0" smtClean="0"/>
              <a:t>cookie</a:t>
            </a:r>
            <a:r>
              <a:rPr lang="zh-CN" altLang="en-US" sz="2800" b="1" dirty="0" smtClean="0"/>
              <a:t>是服务器端保存于客户端的信息，且安全性较差。</a:t>
            </a:r>
            <a:endParaRPr lang="zh-CN" altLang="en-US" sz="28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6"/>
          <p:cNvSpPr>
            <a:spLocks noGrp="1"/>
          </p:cNvSpPr>
          <p:nvPr>
            <p:ph type="title"/>
          </p:nvPr>
        </p:nvSpPr>
        <p:spPr>
          <a:xfrm>
            <a:off x="457200" y="457200"/>
            <a:ext cx="8229600" cy="884238"/>
          </a:xfrm>
        </p:spPr>
        <p:txBody>
          <a:bodyPr/>
          <a:lstStyle/>
          <a:p>
            <a:r>
              <a:rPr lang="zh-CN" altLang="en-US" sz="3200" b="1" dirty="0" smtClean="0"/>
              <a:t>练习：登录及注销</a:t>
            </a:r>
            <a:endParaRPr lang="zh-CN" altLang="en-US" sz="3200" b="1" dirty="0" smtClean="0"/>
          </a:p>
        </p:txBody>
      </p:sp>
      <p:sp>
        <p:nvSpPr>
          <p:cNvPr id="37892" name="灯片编号占位符 2"/>
          <p:cNvSpPr>
            <a:spLocks noGrp="1"/>
          </p:cNvSpPr>
          <p:nvPr>
            <p:ph type="sldNum" sz="quarter" idx="11"/>
          </p:nvPr>
        </p:nvSpPr>
        <p:spPr>
          <a:noFill/>
        </p:spPr>
        <p:txBody>
          <a:bodyPr/>
          <a:lstStyle/>
          <a:p>
            <a:fld id="{1390B5DA-9783-4D2E-89A9-5FC6ECB8FFC0}" type="slidenum">
              <a:rPr lang="en-US" altLang="zh-CN" smtClean="0"/>
            </a:fld>
            <a:endParaRPr lang="en-US" altLang="zh-CN" smtClean="0"/>
          </a:p>
        </p:txBody>
      </p:sp>
      <p:sp>
        <p:nvSpPr>
          <p:cNvPr id="37893" name="内容占位符 7"/>
          <p:cNvSpPr>
            <a:spLocks noGrp="1"/>
          </p:cNvSpPr>
          <p:nvPr>
            <p:ph idx="1"/>
          </p:nvPr>
        </p:nvSpPr>
        <p:spPr>
          <a:xfrm>
            <a:off x="457200" y="1700213"/>
            <a:ext cx="8229600" cy="3886200"/>
          </a:xfrm>
        </p:spPr>
        <p:txBody>
          <a:bodyPr/>
          <a:lstStyle/>
          <a:p>
            <a:r>
              <a:rPr lang="zh-CN" altLang="en-US" sz="2800" b="1" dirty="0" smtClean="0"/>
              <a:t>在各个系统中几乎都会用到用户登录与注销功能，此功能完全可使用</a:t>
            </a:r>
            <a:r>
              <a:rPr lang="en-US" altLang="zh-CN" sz="2800" b="1" dirty="0" smtClean="0"/>
              <a:t>session</a:t>
            </a:r>
            <a:r>
              <a:rPr lang="zh-CN" altLang="en-US" sz="2800" b="1" dirty="0" smtClean="0"/>
              <a:t>实现。</a:t>
            </a:r>
            <a:endParaRPr lang="en-US" altLang="zh-CN" sz="2800" b="1" dirty="0" smtClean="0"/>
          </a:p>
          <a:p>
            <a:r>
              <a:rPr lang="zh-CN" altLang="en-US" sz="2800" b="1" dirty="0" smtClean="0"/>
              <a:t>具体思路为：</a:t>
            </a:r>
            <a:endParaRPr lang="en-US" altLang="zh-CN" sz="2800" b="1" dirty="0" smtClean="0"/>
          </a:p>
          <a:p>
            <a:pPr>
              <a:buFont typeface="Wingdings" panose="05000000000000000000" pitchFamily="2" charset="2"/>
              <a:buNone/>
            </a:pPr>
            <a:r>
              <a:rPr lang="en-US" altLang="zh-CN" sz="2800" b="1" dirty="0" smtClean="0"/>
              <a:t>	</a:t>
            </a:r>
            <a:r>
              <a:rPr lang="zh-CN" altLang="en-US" sz="2800" b="1" dirty="0" smtClean="0"/>
              <a:t>当用户成功之后，设置一个</a:t>
            </a:r>
            <a:r>
              <a:rPr lang="en-US" altLang="zh-CN" sz="2800" b="1" dirty="0" smtClean="0"/>
              <a:t>session</a:t>
            </a:r>
            <a:r>
              <a:rPr lang="zh-CN" altLang="en-US" sz="2800" b="1" dirty="0" smtClean="0"/>
              <a:t>范围的属性，之后在其他需要验证的页面中判断是否存在此</a:t>
            </a:r>
            <a:r>
              <a:rPr lang="en-US" altLang="zh-CN" sz="2800" b="1" dirty="0" smtClean="0"/>
              <a:t>session</a:t>
            </a:r>
            <a:r>
              <a:rPr lang="zh-CN" altLang="en-US" sz="2800" b="1" dirty="0" smtClean="0"/>
              <a:t>范围的属性；如果存在，则表示是已经登录的合法用户；如果不存在，则给出提示，并跳转回登录页重新登录；另外，可以进行注销的操作。</a:t>
            </a:r>
            <a:endParaRPr lang="zh-CN" altLang="en-US" sz="28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6"/>
          <p:cNvSpPr>
            <a:spLocks noGrp="1"/>
          </p:cNvSpPr>
          <p:nvPr>
            <p:ph type="title"/>
          </p:nvPr>
        </p:nvSpPr>
        <p:spPr>
          <a:xfrm>
            <a:off x="457200" y="457200"/>
            <a:ext cx="8229600" cy="884238"/>
          </a:xfrm>
        </p:spPr>
        <p:txBody>
          <a:bodyPr/>
          <a:lstStyle/>
          <a:p>
            <a:r>
              <a:rPr lang="zh-CN" altLang="en-US" sz="3200" b="1" dirty="0" smtClean="0"/>
              <a:t>小结：会话跟踪技术</a:t>
            </a:r>
            <a:endParaRPr lang="zh-CN" altLang="en-US" sz="3200" b="1" dirty="0" smtClean="0"/>
          </a:p>
        </p:txBody>
      </p:sp>
      <p:sp>
        <p:nvSpPr>
          <p:cNvPr id="37892" name="灯片编号占位符 2"/>
          <p:cNvSpPr>
            <a:spLocks noGrp="1"/>
          </p:cNvSpPr>
          <p:nvPr>
            <p:ph type="sldNum" sz="quarter" idx="11"/>
          </p:nvPr>
        </p:nvSpPr>
        <p:spPr>
          <a:noFill/>
        </p:spPr>
        <p:txBody>
          <a:bodyPr/>
          <a:lstStyle/>
          <a:p>
            <a:fld id="{1390B5DA-9783-4D2E-89A9-5FC6ECB8FFC0}" type="slidenum">
              <a:rPr lang="en-US" altLang="zh-CN" smtClean="0"/>
            </a:fld>
            <a:endParaRPr lang="en-US" altLang="zh-CN" smtClean="0"/>
          </a:p>
        </p:txBody>
      </p:sp>
      <p:sp>
        <p:nvSpPr>
          <p:cNvPr id="37893" name="内容占位符 7"/>
          <p:cNvSpPr>
            <a:spLocks noGrp="1"/>
          </p:cNvSpPr>
          <p:nvPr>
            <p:ph idx="1"/>
          </p:nvPr>
        </p:nvSpPr>
        <p:spPr>
          <a:xfrm>
            <a:off x="457200" y="1700213"/>
            <a:ext cx="8229600" cy="3886200"/>
          </a:xfrm>
        </p:spPr>
        <p:txBody>
          <a:bodyPr/>
          <a:lstStyle/>
          <a:p>
            <a:pPr>
              <a:buNone/>
            </a:pPr>
            <a:r>
              <a:rPr lang="en-US" altLang="zh-CN" sz="2800" b="1" dirty="0" smtClean="0"/>
              <a:t>1</a:t>
            </a:r>
            <a:r>
              <a:rPr lang="zh-CN" altLang="en-US" sz="2800" b="1" dirty="0" smtClean="0"/>
              <a:t>）隐藏表单域：</a:t>
            </a:r>
            <a:r>
              <a:rPr lang="en-US" altLang="zh-CN" sz="2800" b="1" dirty="0" smtClean="0"/>
              <a:t>&lt;</a:t>
            </a:r>
            <a:r>
              <a:rPr lang="en-US" sz="2800" b="1" dirty="0" smtClean="0"/>
              <a:t>input type=“hidden”&gt;，</a:t>
            </a:r>
            <a:r>
              <a:rPr lang="zh-CN" altLang="en-US" sz="2800" b="1" dirty="0" smtClean="0"/>
              <a:t>非常适合不需要大量数据存储的会话应用。</a:t>
            </a:r>
            <a:endParaRPr lang="en-US" altLang="zh-CN" sz="2800" b="1" dirty="0" smtClean="0"/>
          </a:p>
          <a:p>
            <a:pPr>
              <a:buNone/>
            </a:pPr>
            <a:r>
              <a:rPr lang="en-US" altLang="zh-CN" sz="2800" b="1" dirty="0" smtClean="0"/>
              <a:t>2</a:t>
            </a:r>
            <a:r>
              <a:rPr lang="zh-CN" altLang="en-US" sz="2800" b="1" dirty="0" smtClean="0"/>
              <a:t>）</a:t>
            </a:r>
            <a:r>
              <a:rPr lang="en-US" sz="2800" b="1" dirty="0" smtClean="0"/>
              <a:t>URL </a:t>
            </a:r>
            <a:r>
              <a:rPr lang="zh-CN" altLang="en-US" sz="2800" b="1" dirty="0" smtClean="0"/>
              <a:t>重写：可以在</a:t>
            </a:r>
            <a:r>
              <a:rPr lang="en-US" sz="2800" b="1" dirty="0" smtClean="0"/>
              <a:t>URL</a:t>
            </a:r>
            <a:r>
              <a:rPr lang="zh-CN" altLang="en-US" sz="2800" b="1" dirty="0" smtClean="0"/>
              <a:t>后面附加参数，和服务器的请求一起发送。</a:t>
            </a:r>
            <a:endParaRPr lang="en-US" altLang="zh-CN" sz="2800" b="1" dirty="0" smtClean="0"/>
          </a:p>
          <a:p>
            <a:pPr>
              <a:buNone/>
            </a:pPr>
            <a:r>
              <a:rPr lang="en-US" sz="2800" b="1" dirty="0" smtClean="0"/>
              <a:t>3）Cookie</a:t>
            </a:r>
            <a:r>
              <a:rPr lang="zh-CN" altLang="en-US" sz="2800" b="1" dirty="0" smtClean="0"/>
              <a:t>：服务器将信息作为 </a:t>
            </a:r>
            <a:r>
              <a:rPr lang="en-US" sz="2800" b="1" dirty="0" smtClean="0"/>
              <a:t>HTTP</a:t>
            </a:r>
            <a:r>
              <a:rPr lang="zh-CN" altLang="en-US" sz="2800" b="1" dirty="0" smtClean="0"/>
              <a:t>响应的一部分传送到客户端；客户端保存，在对同一服务器的后续请求中将之返回到服务器。</a:t>
            </a:r>
            <a:endParaRPr lang="en-US" altLang="zh-CN" sz="2800" b="1" dirty="0" smtClean="0"/>
          </a:p>
          <a:p>
            <a:pPr>
              <a:buNone/>
            </a:pPr>
            <a:r>
              <a:rPr lang="en-US" sz="2800" b="1" dirty="0" smtClean="0"/>
              <a:t>4）Session：</a:t>
            </a:r>
            <a:r>
              <a:rPr lang="zh-CN" altLang="en-US" sz="2800" b="1" dirty="0" smtClean="0"/>
              <a:t>设置</a:t>
            </a:r>
            <a:r>
              <a:rPr lang="en-US" altLang="zh-CN" sz="2800" b="1" dirty="0" smtClean="0"/>
              <a:t>session</a:t>
            </a:r>
            <a:r>
              <a:rPr lang="zh-CN" altLang="en-US" sz="2800" b="1" dirty="0" smtClean="0"/>
              <a:t>范围的属性并在一个会话中保存。</a:t>
            </a:r>
            <a:endParaRPr lang="zh-CN" altLang="en-US" sz="28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4"/>
          <p:cNvSpPr>
            <a:spLocks noGrp="1"/>
          </p:cNvSpPr>
          <p:nvPr>
            <p:ph type="sldNum" sz="quarter" idx="11"/>
          </p:nvPr>
        </p:nvSpPr>
        <p:spPr>
          <a:noFill/>
        </p:spPr>
        <p:txBody>
          <a:bodyPr/>
          <a:lstStyle/>
          <a:p>
            <a:fld id="{F25E5FB2-1BAE-4DE1-A66C-AC4BDCF06EA3}" type="slidenum">
              <a:rPr lang="en-US" altLang="zh-CN" smtClean="0"/>
            </a:fld>
            <a:endParaRPr lang="en-US" altLang="zh-CN" smtClean="0"/>
          </a:p>
        </p:txBody>
      </p:sp>
      <p:sp>
        <p:nvSpPr>
          <p:cNvPr id="39940" name="Rectangle 2"/>
          <p:cNvSpPr>
            <a:spLocks noGrp="1" noChangeArrowheads="1"/>
          </p:cNvSpPr>
          <p:nvPr>
            <p:ph type="title"/>
          </p:nvPr>
        </p:nvSpPr>
        <p:spPr/>
        <p:txBody>
          <a:bodyPr/>
          <a:lstStyle/>
          <a:p>
            <a:pPr eaLnBrk="1" hangingPunct="1"/>
            <a:r>
              <a:rPr lang="en-US" altLang="zh-CN" dirty="0" smtClean="0"/>
              <a:t>6</a:t>
            </a:r>
            <a:r>
              <a:rPr lang="zh-CN" altLang="en-US" dirty="0" smtClean="0"/>
              <a:t>、</a:t>
            </a:r>
            <a:r>
              <a:rPr lang="en-US" altLang="zh-CN" dirty="0" smtClean="0"/>
              <a:t>application</a:t>
            </a:r>
            <a:r>
              <a:rPr lang="zh-CN" altLang="en-US" dirty="0" smtClean="0"/>
              <a:t>对象</a:t>
            </a:r>
            <a:endParaRPr lang="zh-CN" altLang="en-US" dirty="0" smtClean="0"/>
          </a:p>
        </p:txBody>
      </p:sp>
      <p:sp>
        <p:nvSpPr>
          <p:cNvPr id="39941" name="Rectangle 3"/>
          <p:cNvSpPr>
            <a:spLocks noGrp="1" noChangeArrowheads="1"/>
          </p:cNvSpPr>
          <p:nvPr>
            <p:ph type="body" idx="1"/>
          </p:nvPr>
        </p:nvSpPr>
        <p:spPr>
          <a:xfrm>
            <a:off x="685800" y="2046288"/>
            <a:ext cx="7772400" cy="3533775"/>
          </a:xfrm>
        </p:spPr>
        <p:txBody>
          <a:bodyPr/>
          <a:lstStyle/>
          <a:p>
            <a:pPr algn="just" eaLnBrk="1" hangingPunct="1"/>
            <a:r>
              <a:rPr lang="en-US" altLang="zh-CN" sz="2800" b="1" smtClean="0"/>
              <a:t>“application” </a:t>
            </a:r>
            <a:r>
              <a:rPr lang="zh-CN" altLang="en-US" sz="2800" b="1" smtClean="0"/>
              <a:t>对象代表运行在服务器上的</a:t>
            </a:r>
            <a:r>
              <a:rPr lang="en-US" altLang="zh-CN" sz="2800" b="1" smtClean="0"/>
              <a:t>Web</a:t>
            </a:r>
            <a:r>
              <a:rPr lang="zh-CN" altLang="en-US" sz="2800" b="1" smtClean="0"/>
              <a:t>应用程序（相当于</a:t>
            </a:r>
            <a:r>
              <a:rPr lang="en-US" altLang="zh-CN" sz="2800" b="1" smtClean="0"/>
              <a:t>Servlet</a:t>
            </a:r>
            <a:r>
              <a:rPr lang="zh-CN" altLang="en-US" sz="2800" b="1" smtClean="0"/>
              <a:t>上下文）。</a:t>
            </a:r>
            <a:endParaRPr lang="en-US" altLang="zh-CN" sz="2800" b="1" smtClean="0"/>
          </a:p>
          <a:p>
            <a:pPr algn="just" eaLnBrk="1" hangingPunct="1"/>
            <a:r>
              <a:rPr lang="en-US" altLang="zh-CN" sz="2800" b="1" smtClean="0"/>
              <a:t>javax.servlet.ServletContext</a:t>
            </a:r>
            <a:r>
              <a:rPr lang="zh-CN" altLang="en-US" sz="2800" b="1" smtClean="0"/>
              <a:t>接口。</a:t>
            </a:r>
            <a:endParaRPr lang="en-US" altLang="zh-CN" sz="2800" b="1" smtClean="0"/>
          </a:p>
        </p:txBody>
      </p:sp>
      <p:pic>
        <p:nvPicPr>
          <p:cNvPr id="39942" name="Picture 6" descr="G:\讲课\（1）\基于J2EE的开发技术-权巍\JAVA WEB开发实战经典PPT\0200_第二部分：WEB基础开发\0206_第06章：JSP内置对象\020606_application对象\幻灯片3.JPG"/>
          <p:cNvPicPr>
            <a:picLocks noChangeAspect="1" noChangeArrowheads="1"/>
          </p:cNvPicPr>
          <p:nvPr/>
        </p:nvPicPr>
        <p:blipFill>
          <a:blip r:embed="rId1" cstate="print"/>
          <a:srcRect l="3539" t="34250" r="2751" b="26900"/>
          <a:stretch>
            <a:fillRect/>
          </a:stretch>
        </p:blipFill>
        <p:spPr bwMode="auto">
          <a:xfrm>
            <a:off x="323850" y="3573463"/>
            <a:ext cx="8569325"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灯片编号占位符 4"/>
          <p:cNvSpPr>
            <a:spLocks noGrp="1"/>
          </p:cNvSpPr>
          <p:nvPr>
            <p:ph type="sldNum" sz="quarter" idx="11"/>
          </p:nvPr>
        </p:nvSpPr>
        <p:spPr>
          <a:noFill/>
        </p:spPr>
        <p:txBody>
          <a:bodyPr/>
          <a:lstStyle/>
          <a:p>
            <a:fld id="{44818E4D-6C45-429A-8EF0-E80D40F7153E}" type="slidenum">
              <a:rPr lang="en-US" altLang="zh-CN" smtClean="0"/>
            </a:fld>
            <a:endParaRPr lang="en-US" altLang="zh-CN" smtClean="0"/>
          </a:p>
        </p:txBody>
      </p:sp>
      <p:sp>
        <p:nvSpPr>
          <p:cNvPr id="40964" name="Rectangle 2"/>
          <p:cNvSpPr>
            <a:spLocks noGrp="1" noChangeArrowheads="1"/>
          </p:cNvSpPr>
          <p:nvPr>
            <p:ph type="title"/>
          </p:nvPr>
        </p:nvSpPr>
        <p:spPr/>
        <p:txBody>
          <a:bodyPr/>
          <a:lstStyle/>
          <a:p>
            <a:pPr eaLnBrk="1" hangingPunct="1"/>
            <a:r>
              <a:rPr lang="en-US" altLang="zh-CN" smtClean="0"/>
              <a:t>6</a:t>
            </a:r>
            <a:r>
              <a:rPr lang="zh-CN" altLang="en-US" smtClean="0"/>
              <a:t>、</a:t>
            </a:r>
            <a:r>
              <a:rPr lang="en-US" altLang="zh-CN" smtClean="0"/>
              <a:t>application</a:t>
            </a:r>
            <a:r>
              <a:rPr lang="zh-CN" altLang="en-US" smtClean="0"/>
              <a:t>对象</a:t>
            </a:r>
            <a:endParaRPr lang="zh-CN" altLang="en-US" smtClean="0"/>
          </a:p>
        </p:txBody>
      </p:sp>
      <p:sp>
        <p:nvSpPr>
          <p:cNvPr id="40965" name="Rectangle 3"/>
          <p:cNvSpPr>
            <a:spLocks noGrp="1" noChangeArrowheads="1"/>
          </p:cNvSpPr>
          <p:nvPr>
            <p:ph type="body" idx="1"/>
          </p:nvPr>
        </p:nvSpPr>
        <p:spPr>
          <a:xfrm>
            <a:off x="685800" y="2046288"/>
            <a:ext cx="7772400" cy="3533775"/>
          </a:xfrm>
        </p:spPr>
        <p:txBody>
          <a:bodyPr/>
          <a:lstStyle/>
          <a:p>
            <a:pPr algn="just" eaLnBrk="1" hangingPunct="1"/>
            <a:r>
              <a:rPr lang="zh-CN" altLang="en-US" sz="2800" b="1" dirty="0" smtClean="0"/>
              <a:t>实例：网站计数器。</a:t>
            </a:r>
            <a:endParaRPr lang="en-US" altLang="zh-CN" sz="2800" b="1" dirty="0" smtClean="0"/>
          </a:p>
          <a:p>
            <a:pPr algn="just" eaLnBrk="1" hangingPunct="1"/>
            <a:r>
              <a:rPr lang="zh-CN" altLang="en-US" sz="2800" b="1" dirty="0" smtClean="0"/>
              <a:t>注意：</a:t>
            </a:r>
            <a:endParaRPr lang="en-US" altLang="zh-CN" sz="2800" b="1" dirty="0" smtClean="0"/>
          </a:p>
          <a:p>
            <a:pPr lvl="1" algn="just" eaLnBrk="1" hangingPunct="1"/>
            <a:r>
              <a:rPr lang="zh-CN" altLang="en-US" sz="2400" b="1" dirty="0" smtClean="0"/>
              <a:t>站点来访的人数可能会很多，应使用大整数类</a:t>
            </a:r>
            <a:r>
              <a:rPr lang="en-US" altLang="zh-CN" sz="2400" b="1" dirty="0" smtClean="0"/>
              <a:t>——</a:t>
            </a:r>
            <a:r>
              <a:rPr lang="en-US" altLang="zh-CN" sz="2400" b="1" dirty="0" err="1" smtClean="0"/>
              <a:t>BigInteger</a:t>
            </a:r>
            <a:endParaRPr lang="en-US" altLang="zh-CN" sz="2400" b="1" dirty="0" smtClean="0"/>
          </a:p>
          <a:p>
            <a:pPr lvl="1" algn="just" eaLnBrk="1" hangingPunct="1"/>
            <a:r>
              <a:rPr lang="zh-CN" altLang="en-US" sz="2400" b="1" dirty="0" smtClean="0"/>
              <a:t>用户每次在第一次访问的时候才需要进行计数操作，在执行计算之前必须使用</a:t>
            </a:r>
            <a:r>
              <a:rPr lang="en-US" altLang="zh-CN" sz="2400" b="1" dirty="0" err="1" smtClean="0"/>
              <a:t>isNew</a:t>
            </a:r>
            <a:r>
              <a:rPr lang="en-US" altLang="zh-CN" sz="2400" b="1" dirty="0" smtClean="0"/>
              <a:t>()</a:t>
            </a:r>
            <a:r>
              <a:rPr lang="zh-CN" altLang="en-US" sz="2400" b="1" dirty="0" smtClean="0"/>
              <a:t>判断</a:t>
            </a:r>
            <a:endParaRPr lang="en-US" altLang="zh-CN" sz="2400" b="1" dirty="0" smtClean="0"/>
          </a:p>
          <a:p>
            <a:pPr lvl="1" algn="just" eaLnBrk="1" hangingPunct="1"/>
            <a:r>
              <a:rPr lang="zh-CN" altLang="en-US" sz="2400" b="1" dirty="0" smtClean="0"/>
              <a:t>在进行更改保存的时候需要进行同步操作</a:t>
            </a:r>
            <a:endParaRPr lang="en-US" altLang="zh-CN" sz="24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4"/>
          <p:cNvSpPr>
            <a:spLocks noGrp="1"/>
          </p:cNvSpPr>
          <p:nvPr>
            <p:ph type="sldNum" sz="quarter" idx="11"/>
          </p:nvPr>
        </p:nvSpPr>
        <p:spPr>
          <a:noFill/>
        </p:spPr>
        <p:txBody>
          <a:bodyPr/>
          <a:lstStyle/>
          <a:p>
            <a:fld id="{0377C368-72D7-489C-8964-BC0EF211B44C}" type="slidenum">
              <a:rPr lang="en-US" altLang="zh-CN" smtClean="0"/>
            </a:fld>
            <a:endParaRPr lang="en-US" altLang="zh-CN" smtClean="0"/>
          </a:p>
        </p:txBody>
      </p:sp>
      <p:sp>
        <p:nvSpPr>
          <p:cNvPr id="41988" name="Rectangle 2"/>
          <p:cNvSpPr>
            <a:spLocks noGrp="1" noChangeArrowheads="1"/>
          </p:cNvSpPr>
          <p:nvPr>
            <p:ph type="title"/>
          </p:nvPr>
        </p:nvSpPr>
        <p:spPr/>
        <p:txBody>
          <a:bodyPr/>
          <a:lstStyle/>
          <a:p>
            <a:pPr eaLnBrk="1" hangingPunct="1"/>
            <a:r>
              <a:rPr lang="en-US" altLang="zh-CN" b="1" dirty="0" smtClean="0"/>
              <a:t>7</a:t>
            </a:r>
            <a:r>
              <a:rPr lang="zh-CN" altLang="en-US" b="1" dirty="0" smtClean="0"/>
              <a:t>、</a:t>
            </a:r>
            <a:r>
              <a:rPr lang="en-US" altLang="zh-CN" b="1" dirty="0" smtClean="0"/>
              <a:t>Web</a:t>
            </a:r>
            <a:r>
              <a:rPr lang="zh-CN" altLang="en-US" b="1" dirty="0" smtClean="0"/>
              <a:t>安全性及</a:t>
            </a:r>
            <a:r>
              <a:rPr lang="en-US" altLang="zh-CN" b="1" dirty="0" err="1" smtClean="0"/>
              <a:t>config</a:t>
            </a:r>
            <a:r>
              <a:rPr lang="zh-CN" altLang="en-US" b="1" dirty="0" smtClean="0"/>
              <a:t>对象</a:t>
            </a:r>
            <a:endParaRPr lang="zh-CN" altLang="en-US" b="1" dirty="0" smtClean="0"/>
          </a:p>
        </p:txBody>
      </p:sp>
      <p:sp>
        <p:nvSpPr>
          <p:cNvPr id="41989" name="Rectangle 3"/>
          <p:cNvSpPr>
            <a:spLocks noGrp="1" noChangeArrowheads="1"/>
          </p:cNvSpPr>
          <p:nvPr>
            <p:ph type="body" idx="1"/>
          </p:nvPr>
        </p:nvSpPr>
        <p:spPr>
          <a:xfrm>
            <a:off x="685800" y="2046288"/>
            <a:ext cx="7772400" cy="3533775"/>
          </a:xfrm>
        </p:spPr>
        <p:txBody>
          <a:bodyPr/>
          <a:lstStyle/>
          <a:p>
            <a:pPr algn="just" eaLnBrk="1" hangingPunct="1"/>
            <a:r>
              <a:rPr lang="en-US" altLang="zh-CN" sz="2800" b="1" smtClean="0"/>
              <a:t>Web</a:t>
            </a:r>
            <a:r>
              <a:rPr lang="zh-CN" altLang="en-US" sz="2800" b="1" smtClean="0"/>
              <a:t>安全性</a:t>
            </a:r>
            <a:endParaRPr lang="en-US" altLang="zh-CN" sz="2800" b="1" smtClean="0"/>
          </a:p>
          <a:p>
            <a:pPr algn="just" eaLnBrk="1" hangingPunct="1">
              <a:buFont typeface="Wingdings" panose="05000000000000000000" pitchFamily="2" charset="2"/>
              <a:buNone/>
            </a:pPr>
            <a:r>
              <a:rPr lang="en-US" altLang="zh-CN" sz="2800" b="1" smtClean="0"/>
              <a:t>	</a:t>
            </a:r>
            <a:r>
              <a:rPr lang="zh-CN" altLang="en-US" sz="2800" b="1" smtClean="0"/>
              <a:t>每一个</a:t>
            </a:r>
            <a:r>
              <a:rPr lang="en-US" altLang="zh-CN" sz="2800" b="1" smtClean="0"/>
              <a:t>Web</a:t>
            </a:r>
            <a:r>
              <a:rPr lang="zh-CN" altLang="en-US" sz="2800" b="1" smtClean="0"/>
              <a:t>目录中都包含一个</a:t>
            </a:r>
            <a:r>
              <a:rPr lang="en-US" altLang="zh-CN" sz="2800" b="1" smtClean="0"/>
              <a:t>WEB-INF</a:t>
            </a:r>
            <a:r>
              <a:rPr lang="zh-CN" altLang="en-US" sz="2800" b="1" smtClean="0"/>
              <a:t>文件夹，但是，在列出站点全部内容时，</a:t>
            </a:r>
            <a:r>
              <a:rPr lang="en-US" altLang="zh-CN" sz="2800" b="1" smtClean="0"/>
              <a:t> WEB-INF</a:t>
            </a:r>
            <a:r>
              <a:rPr lang="zh-CN" altLang="en-US" sz="2800" b="1" smtClean="0"/>
              <a:t>文件夹却不会显示；所以，此目录无法被外部看见，因此，其安全性很高，保存在此文件夹中的程序安全性是最高的。</a:t>
            </a:r>
            <a:endParaRPr lang="en-US" altLang="zh-CN" sz="2800" b="1" smtClean="0"/>
          </a:p>
          <a:p>
            <a:pPr algn="just" eaLnBrk="1" hangingPunct="1">
              <a:buFont typeface="Wingdings" panose="05000000000000000000" pitchFamily="2" charset="2"/>
              <a:buNone/>
            </a:pPr>
            <a:r>
              <a:rPr lang="zh-CN" altLang="en-US" sz="2800" b="1" smtClean="0"/>
              <a:t>例：</a:t>
            </a:r>
            <a:r>
              <a:rPr lang="en-US" altLang="zh-CN" sz="2800" b="1" smtClean="0"/>
              <a:t> WEB-INF</a:t>
            </a:r>
            <a:r>
              <a:rPr lang="zh-CN" altLang="en-US" sz="2800" b="1" smtClean="0"/>
              <a:t>文件夹中的</a:t>
            </a:r>
            <a:r>
              <a:rPr lang="en-US" altLang="zh-CN" sz="2800" b="1" smtClean="0"/>
              <a:t>jsp</a:t>
            </a:r>
            <a:r>
              <a:rPr lang="zh-CN" altLang="en-US" sz="2800" b="1" smtClean="0"/>
              <a:t>文件</a:t>
            </a:r>
            <a:endParaRPr lang="en-US" altLang="zh-CN" sz="2800" b="1"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457200" y="836613"/>
            <a:ext cx="8229600" cy="5030787"/>
          </a:xfrm>
        </p:spPr>
        <p:txBody>
          <a:bodyPr/>
          <a:lstStyle/>
          <a:p>
            <a:r>
              <a:rPr lang="en-US" altLang="zh-CN" b="1" dirty="0" smtClean="0"/>
              <a:t>WEB-INF</a:t>
            </a:r>
            <a:r>
              <a:rPr lang="zh-CN" altLang="en-US" b="1" dirty="0" smtClean="0"/>
              <a:t>文件夹中的文件只有设置映射才能访问</a:t>
            </a:r>
            <a:endParaRPr lang="en-US" altLang="zh-CN" b="1" dirty="0" smtClean="0"/>
          </a:p>
          <a:p>
            <a:pPr>
              <a:buFont typeface="Wingdings" panose="05000000000000000000" pitchFamily="2" charset="2"/>
              <a:buNone/>
            </a:pPr>
            <a:r>
              <a:rPr lang="en-US" altLang="zh-CN" b="1" dirty="0" smtClean="0"/>
              <a:t>	</a:t>
            </a:r>
            <a:r>
              <a:rPr lang="zh-CN" altLang="en-US" b="1" dirty="0" smtClean="0"/>
              <a:t>修改</a:t>
            </a:r>
            <a:r>
              <a:rPr lang="en-US" altLang="zh-CN" b="1" dirty="0" smtClean="0"/>
              <a:t>WEB-INF/web.xml</a:t>
            </a:r>
            <a:r>
              <a:rPr lang="zh-CN" altLang="en-US" b="1" dirty="0" smtClean="0"/>
              <a:t>文件</a:t>
            </a:r>
            <a:endParaRPr lang="en-US" altLang="zh-CN"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-name&gt;</a:t>
            </a:r>
            <a:r>
              <a:rPr lang="en-US" altLang="zh-CN" sz="2400" b="1" dirty="0" err="1" smtClean="0"/>
              <a:t>abc</a:t>
            </a:r>
            <a:r>
              <a:rPr lang="en-US" altLang="zh-CN" sz="2400" b="1" dirty="0" smtClean="0"/>
              <a:t>&lt;/</a:t>
            </a:r>
            <a:r>
              <a:rPr lang="en-US" altLang="zh-CN" sz="2400" b="1" dirty="0" err="1" smtClean="0"/>
              <a:t>servlet</a:t>
            </a:r>
            <a:r>
              <a:rPr lang="en-US" altLang="zh-CN" sz="2400" b="1" dirty="0" smtClean="0"/>
              <a:t>-name&gt;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jsp</a:t>
            </a:r>
            <a:r>
              <a:rPr lang="en-US" altLang="zh-CN" sz="2400" b="1" dirty="0" smtClean="0"/>
              <a:t>-file</a:t>
            </a:r>
            <a:r>
              <a:rPr lang="en-US" altLang="zh-CN" sz="2400" b="1" smtClean="0"/>
              <a:t>&gt;/WEB-INF/hello.jsp</a:t>
            </a:r>
            <a:r>
              <a:rPr lang="en-US" altLang="zh-CN" sz="2400" b="1" dirty="0" smtClean="0"/>
              <a:t>&lt;/</a:t>
            </a:r>
            <a:r>
              <a:rPr lang="en-US" altLang="zh-CN" sz="2400" b="1" dirty="0" err="1" smtClean="0"/>
              <a:t>jsp</a:t>
            </a:r>
            <a:r>
              <a:rPr lang="en-US" altLang="zh-CN" sz="2400" b="1" dirty="0" smtClean="0"/>
              <a:t>-file&gt;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-mapping&gt;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-name&gt;</a:t>
            </a:r>
            <a:r>
              <a:rPr lang="en-US" altLang="zh-CN" sz="2400" b="1" dirty="0" err="1" smtClean="0"/>
              <a:t>abc</a:t>
            </a:r>
            <a:r>
              <a:rPr lang="en-US" altLang="zh-CN" sz="2400" b="1" dirty="0" smtClean="0"/>
              <a:t>&lt;/</a:t>
            </a:r>
            <a:r>
              <a:rPr lang="en-US" altLang="zh-CN" sz="2400" b="1" dirty="0" err="1" smtClean="0"/>
              <a:t>servlet</a:t>
            </a:r>
            <a:r>
              <a:rPr lang="en-US" altLang="zh-CN" sz="2400" b="1" dirty="0" smtClean="0"/>
              <a:t>-name&gt;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url</a:t>
            </a:r>
            <a:r>
              <a:rPr lang="en-US" altLang="zh-CN" sz="2400" b="1" dirty="0" smtClean="0"/>
              <a:t>-pattern&gt;/</a:t>
            </a:r>
            <a:r>
              <a:rPr lang="en-US" altLang="zh-CN" sz="2400" b="1" dirty="0" err="1" smtClean="0"/>
              <a:t>haha.aa</a:t>
            </a:r>
            <a:r>
              <a:rPr lang="en-US" altLang="zh-CN" sz="2400" b="1" dirty="0" smtClean="0"/>
              <a:t>&lt;/</a:t>
            </a:r>
            <a:r>
              <a:rPr lang="en-US" altLang="zh-CN" sz="2400" b="1" dirty="0" err="1" smtClean="0"/>
              <a:t>url</a:t>
            </a:r>
            <a:r>
              <a:rPr lang="en-US" altLang="zh-CN" sz="2400" b="1" dirty="0" smtClean="0"/>
              <a:t>-pattern&gt;</a:t>
            </a:r>
            <a:endParaRPr lang="en-US" altLang="zh-CN" sz="2400" b="1" dirty="0" smtClean="0"/>
          </a:p>
          <a:p>
            <a:pPr>
              <a:buFont typeface="Wingdings" panose="05000000000000000000" pitchFamily="2" charset="2"/>
              <a:buNone/>
            </a:pPr>
            <a:r>
              <a:rPr lang="en-US" altLang="zh-CN" sz="2400" b="1" dirty="0" smtClean="0"/>
              <a:t>	&lt;/</a:t>
            </a:r>
            <a:r>
              <a:rPr lang="en-US" altLang="zh-CN" sz="2400" b="1" dirty="0" err="1" smtClean="0"/>
              <a:t>servlet</a:t>
            </a:r>
            <a:r>
              <a:rPr lang="en-US" altLang="zh-CN" sz="2400" b="1" dirty="0" smtClean="0"/>
              <a:t>-mapping&gt;</a:t>
            </a:r>
            <a:endParaRPr lang="zh-CN" altLang="en-US" sz="2400" b="1" dirty="0" smtClean="0"/>
          </a:p>
        </p:txBody>
      </p:sp>
      <p:sp>
        <p:nvSpPr>
          <p:cNvPr id="43012" name="灯片编号占位符 4"/>
          <p:cNvSpPr>
            <a:spLocks noGrp="1"/>
          </p:cNvSpPr>
          <p:nvPr>
            <p:ph type="sldNum" sz="quarter" idx="11"/>
          </p:nvPr>
        </p:nvSpPr>
        <p:spPr>
          <a:noFill/>
        </p:spPr>
        <p:txBody>
          <a:bodyPr/>
          <a:lstStyle/>
          <a:p>
            <a:fld id="{D03BEEF4-4472-4036-BB2D-28685770899C}"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6"/>
          <p:cNvSpPr>
            <a:spLocks noGrp="1"/>
          </p:cNvSpPr>
          <p:nvPr>
            <p:ph type="title"/>
          </p:nvPr>
        </p:nvSpPr>
        <p:spPr>
          <a:xfrm>
            <a:off x="457200" y="457200"/>
            <a:ext cx="8229600" cy="884238"/>
          </a:xfrm>
        </p:spPr>
        <p:txBody>
          <a:bodyPr/>
          <a:lstStyle/>
          <a:p>
            <a:r>
              <a:rPr lang="en-US" altLang="zh-CN" sz="3200" b="1" smtClean="0"/>
              <a:t>config</a:t>
            </a:r>
            <a:r>
              <a:rPr lang="zh-CN" altLang="en-US" sz="3200" b="1" smtClean="0"/>
              <a:t>对象</a:t>
            </a:r>
            <a:endParaRPr lang="zh-CN" altLang="en-US" sz="3200" b="1" smtClean="0"/>
          </a:p>
        </p:txBody>
      </p:sp>
      <p:sp>
        <p:nvSpPr>
          <p:cNvPr id="44036" name="灯片编号占位符 2"/>
          <p:cNvSpPr>
            <a:spLocks noGrp="1"/>
          </p:cNvSpPr>
          <p:nvPr>
            <p:ph type="sldNum" sz="quarter" idx="11"/>
          </p:nvPr>
        </p:nvSpPr>
        <p:spPr>
          <a:noFill/>
        </p:spPr>
        <p:txBody>
          <a:bodyPr/>
          <a:lstStyle/>
          <a:p>
            <a:fld id="{5EEC3C03-9B28-461D-9661-FD4CA2C0053F}" type="slidenum">
              <a:rPr lang="en-US" altLang="zh-CN" smtClean="0"/>
            </a:fld>
            <a:endParaRPr lang="en-US" altLang="zh-CN" smtClean="0"/>
          </a:p>
        </p:txBody>
      </p:sp>
      <p:sp>
        <p:nvSpPr>
          <p:cNvPr id="44037" name="内容占位符 7"/>
          <p:cNvSpPr>
            <a:spLocks noGrp="1"/>
          </p:cNvSpPr>
          <p:nvPr>
            <p:ph idx="1"/>
          </p:nvPr>
        </p:nvSpPr>
        <p:spPr>
          <a:xfrm>
            <a:off x="457200" y="1700213"/>
            <a:ext cx="8229600" cy="3886200"/>
          </a:xfrm>
        </p:spPr>
        <p:txBody>
          <a:bodyPr/>
          <a:lstStyle/>
          <a:p>
            <a:r>
              <a:rPr lang="zh-CN" altLang="en-US" sz="2800" b="1" dirty="0" smtClean="0"/>
              <a:t>是</a:t>
            </a:r>
            <a:r>
              <a:rPr lang="en-US" altLang="zh-CN" sz="2800" b="1" dirty="0" err="1" smtClean="0"/>
              <a:t>javax.servlet.ServletConfig</a:t>
            </a:r>
            <a:r>
              <a:rPr lang="zh-CN" altLang="en-US" sz="2800" b="1" dirty="0" smtClean="0"/>
              <a:t>接口的实例化对象，代表当前</a:t>
            </a:r>
            <a:r>
              <a:rPr lang="en-US" altLang="zh-CN" sz="2800" b="1" dirty="0" smtClean="0"/>
              <a:t>JSP</a:t>
            </a:r>
            <a:r>
              <a:rPr lang="zh-CN" altLang="en-US" sz="2800" b="1" dirty="0" smtClean="0"/>
              <a:t>的配置信息。</a:t>
            </a:r>
            <a:endParaRPr lang="en-US" altLang="zh-CN" sz="2800" b="1" dirty="0" smtClean="0"/>
          </a:p>
          <a:p>
            <a:r>
              <a:rPr lang="zh-CN" altLang="en-US" sz="2800" b="1" dirty="0" smtClean="0"/>
              <a:t>主要功能：取得一些初始化的配置信息。</a:t>
            </a:r>
            <a:endParaRPr lang="en-US" altLang="zh-CN" sz="2800" b="1" dirty="0" smtClean="0"/>
          </a:p>
          <a:p>
            <a:r>
              <a:rPr lang="zh-CN" altLang="en-US" sz="2800" b="1" dirty="0" smtClean="0"/>
              <a:t>常用方法：</a:t>
            </a:r>
            <a:endParaRPr lang="en-US" altLang="zh-CN" sz="2800" b="1" dirty="0" smtClean="0"/>
          </a:p>
          <a:p>
            <a:pPr>
              <a:buFont typeface="Wingdings" panose="05000000000000000000" pitchFamily="2" charset="2"/>
              <a:buNone/>
            </a:pPr>
            <a:endParaRPr lang="en-US" altLang="zh-CN" sz="2800" b="1" dirty="0" smtClean="0"/>
          </a:p>
          <a:p>
            <a:pPr>
              <a:buFont typeface="Wingdings" panose="05000000000000000000" pitchFamily="2" charset="2"/>
              <a:buNone/>
            </a:pPr>
            <a:endParaRPr lang="en-US" altLang="zh-CN" sz="2800" b="1" dirty="0" smtClean="0"/>
          </a:p>
          <a:p>
            <a:pPr>
              <a:buFont typeface="Wingdings" panose="05000000000000000000" pitchFamily="2" charset="2"/>
              <a:buNone/>
            </a:pPr>
            <a:endParaRPr lang="en-US" altLang="zh-CN" sz="2800" b="1" dirty="0" smtClean="0"/>
          </a:p>
          <a:p>
            <a:pPr>
              <a:buFont typeface="Wingdings" panose="05000000000000000000" pitchFamily="2" charset="2"/>
              <a:buNone/>
            </a:pPr>
            <a:r>
              <a:rPr lang="zh-CN" altLang="en-US" sz="2800" b="1" dirty="0" smtClean="0"/>
              <a:t>例：读取初始化参数</a:t>
            </a:r>
            <a:endParaRPr lang="en-US" altLang="zh-CN" sz="2800" b="1" dirty="0" smtClean="0"/>
          </a:p>
          <a:p>
            <a:pPr>
              <a:buFont typeface="Wingdings" panose="05000000000000000000" pitchFamily="2" charset="2"/>
              <a:buNone/>
            </a:pPr>
            <a:r>
              <a:rPr lang="en-US" altLang="zh-CN" sz="2800" b="1" dirty="0" smtClean="0"/>
              <a:t>(</a:t>
            </a:r>
            <a:r>
              <a:rPr lang="zh-CN" altLang="en-US" sz="2800" b="1" dirty="0" smtClean="0"/>
              <a:t>必须通过映射路径名访问才能取得初始化参数！</a:t>
            </a:r>
            <a:r>
              <a:rPr lang="en-US" altLang="zh-CN" sz="2800" b="1" dirty="0" smtClean="0"/>
              <a:t>)</a:t>
            </a:r>
            <a:endParaRPr lang="zh-CN" altLang="en-US" sz="2800" b="1" dirty="0" smtClean="0"/>
          </a:p>
        </p:txBody>
      </p:sp>
      <p:pic>
        <p:nvPicPr>
          <p:cNvPr id="44038" name="Picture 2" descr="G:\讲课\（1）\基于J2EE的开发技术-权巍\JAVA WEB开发实战经典PPT\0200_第二部分：WEB基础开发\0206_第06章：JSP内置对象\020607_WEB安全性及config对象\幻灯片6.JPG"/>
          <p:cNvPicPr>
            <a:picLocks noChangeAspect="1" noChangeArrowheads="1"/>
          </p:cNvPicPr>
          <p:nvPr/>
        </p:nvPicPr>
        <p:blipFill>
          <a:blip r:embed="rId1" cstate="print"/>
          <a:srcRect l="6688" t="39500" r="24800" b="47900"/>
          <a:stretch>
            <a:fillRect/>
          </a:stretch>
        </p:blipFill>
        <p:spPr bwMode="auto">
          <a:xfrm>
            <a:off x="900113" y="3860081"/>
            <a:ext cx="7831137" cy="1081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smtClean="0"/>
              <a:t>2</a:t>
            </a:r>
            <a:r>
              <a:rPr lang="zh-CN" altLang="en-US" dirty="0" smtClean="0"/>
              <a:t>、</a:t>
            </a:r>
            <a:r>
              <a:rPr lang="zh-CN" altLang="en-US" b="1" dirty="0" smtClean="0">
                <a:solidFill>
                  <a:schemeClr val="tx2"/>
                </a:solidFill>
              </a:rPr>
              <a:t>四种属性范围</a:t>
            </a:r>
            <a:endParaRPr lang="zh-CN" altLang="en-US" dirty="0" smtClean="0"/>
          </a:p>
        </p:txBody>
      </p:sp>
      <p:sp>
        <p:nvSpPr>
          <p:cNvPr id="7171" name="内容占位符 2"/>
          <p:cNvSpPr>
            <a:spLocks noGrp="1"/>
          </p:cNvSpPr>
          <p:nvPr>
            <p:ph idx="1"/>
          </p:nvPr>
        </p:nvSpPr>
        <p:spPr>
          <a:xfrm>
            <a:off x="457200" y="1981200"/>
            <a:ext cx="4619625" cy="3886200"/>
          </a:xfrm>
        </p:spPr>
        <p:txBody>
          <a:bodyPr/>
          <a:lstStyle/>
          <a:p>
            <a:r>
              <a:rPr lang="zh-CN" altLang="en-US" sz="2800" b="1" dirty="0" smtClean="0"/>
              <a:t>在</a:t>
            </a:r>
            <a:r>
              <a:rPr lang="en-US" altLang="zh-CN" sz="2800" b="1" dirty="0" smtClean="0"/>
              <a:t>JSP</a:t>
            </a:r>
            <a:r>
              <a:rPr lang="zh-CN" altLang="en-US" sz="2800" b="1" dirty="0" smtClean="0"/>
              <a:t>中提供了四种属性的保存范围。</a:t>
            </a:r>
            <a:endParaRPr lang="en-US" altLang="zh-CN" sz="2800" b="1" dirty="0" smtClean="0"/>
          </a:p>
          <a:p>
            <a:r>
              <a:rPr lang="zh-CN" altLang="en-US" sz="2800" b="1" dirty="0" smtClean="0"/>
              <a:t>所谓的属性保存范围指的是一个设置的对象，可以在多少个页面中保存并可以继续使用。</a:t>
            </a:r>
            <a:endParaRPr lang="en-US" altLang="zh-CN" sz="2800" b="1" dirty="0" smtClean="0"/>
          </a:p>
        </p:txBody>
      </p:sp>
      <p:sp>
        <p:nvSpPr>
          <p:cNvPr id="7173" name="灯片编号占位符 4"/>
          <p:cNvSpPr>
            <a:spLocks noGrp="1"/>
          </p:cNvSpPr>
          <p:nvPr>
            <p:ph type="sldNum" sz="quarter" idx="11"/>
          </p:nvPr>
        </p:nvSpPr>
        <p:spPr>
          <a:noFill/>
        </p:spPr>
        <p:txBody>
          <a:bodyPr/>
          <a:lstStyle/>
          <a:p>
            <a:fld id="{EB9581C9-7AB5-4498-9D21-DECAFB71161D}" type="slidenum">
              <a:rPr lang="en-US" altLang="zh-CN" smtClean="0"/>
            </a:fld>
            <a:endParaRPr lang="en-US" altLang="zh-CN" smtClean="0"/>
          </a:p>
        </p:txBody>
      </p:sp>
      <p:pic>
        <p:nvPicPr>
          <p:cNvPr id="7174" name="Picture 2" descr="G:\讲课\（1）\基于J2EE的开发技术-权巍\JAVA WEB开发实战经典PPT\0200_第二部分：WEB基础开发\0206_第06章：JSP内置对象\020602_四种属性范围\幻灯片3.JPG"/>
          <p:cNvPicPr>
            <a:picLocks noChangeAspect="1" noChangeArrowheads="1"/>
          </p:cNvPicPr>
          <p:nvPr/>
        </p:nvPicPr>
        <p:blipFill>
          <a:blip r:embed="rId1" cstate="print"/>
          <a:srcRect l="55511" t="24800" b="22701"/>
          <a:stretch>
            <a:fillRect/>
          </a:stretch>
        </p:blipFill>
        <p:spPr bwMode="auto">
          <a:xfrm>
            <a:off x="5076825" y="1700213"/>
            <a:ext cx="40671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457200" y="404813"/>
            <a:ext cx="8229600" cy="5246687"/>
          </a:xfrm>
        </p:spPr>
        <p:txBody>
          <a:bodyPr/>
          <a:lstStyle/>
          <a:p>
            <a:pPr>
              <a:buFont typeface="Wingdings" panose="05000000000000000000" pitchFamily="2" charset="2"/>
              <a:buNone/>
            </a:pPr>
            <a:r>
              <a:rPr lang="en-US" altLang="zh-CN" sz="2000" dirty="0" smtClean="0"/>
              <a:t>&lt;</a:t>
            </a:r>
            <a:r>
              <a:rPr lang="en-US" altLang="zh-CN" sz="2000" dirty="0" err="1" smtClean="0"/>
              <a:t>servlet</a:t>
            </a:r>
            <a:r>
              <a:rPr lang="en-US" altLang="zh-CN" sz="2000" dirty="0" smtClean="0"/>
              <a:t>&gt;</a:t>
            </a:r>
            <a:endParaRPr lang="en-US" altLang="zh-CN" sz="2000" dirty="0" smtClean="0"/>
          </a:p>
          <a:p>
            <a:pPr>
              <a:buFont typeface="Wingdings" panose="05000000000000000000" pitchFamily="2" charset="2"/>
              <a:buNone/>
            </a:pPr>
            <a:r>
              <a:rPr lang="en-US" altLang="zh-CN" sz="2000" dirty="0" smtClean="0"/>
              <a:t>	&lt;</a:t>
            </a:r>
            <a:r>
              <a:rPr lang="en-US" altLang="zh-CN" sz="2000" dirty="0" err="1" smtClean="0"/>
              <a:t>servlet</a:t>
            </a:r>
            <a:r>
              <a:rPr lang="en-US" altLang="zh-CN" sz="2000" dirty="0" smtClean="0"/>
              <a:t>-name&gt;</a:t>
            </a:r>
            <a:r>
              <a:rPr lang="en-US" altLang="zh-CN" sz="2000" dirty="0" err="1" smtClean="0"/>
              <a:t>dbinit</a:t>
            </a:r>
            <a:r>
              <a:rPr lang="en-US" altLang="zh-CN" sz="2000" dirty="0" smtClean="0"/>
              <a:t>&lt;/</a:t>
            </a:r>
            <a:r>
              <a:rPr lang="en-US" altLang="zh-CN" sz="2000" dirty="0" err="1" smtClean="0"/>
              <a:t>servlet</a:t>
            </a:r>
            <a:r>
              <a:rPr lang="en-US" altLang="zh-CN" sz="2000" dirty="0" smtClean="0"/>
              <a:t>-name&gt;</a:t>
            </a:r>
            <a:endParaRPr lang="en-US" altLang="zh-CN" sz="2000" dirty="0" smtClean="0"/>
          </a:p>
          <a:p>
            <a:pPr>
              <a:buNone/>
            </a:pPr>
            <a:r>
              <a:rPr lang="en-US" altLang="zh-CN" sz="2000" dirty="0" smtClean="0"/>
              <a:t>	&lt;</a:t>
            </a:r>
            <a:r>
              <a:rPr lang="en-US" altLang="zh-CN" sz="2000" dirty="0" err="1" smtClean="0"/>
              <a:t>jsp</a:t>
            </a:r>
            <a:r>
              <a:rPr lang="en-US" altLang="zh-CN" sz="2000" dirty="0" smtClean="0"/>
              <a:t>-file&gt;/10config/init.jsp&lt;/</a:t>
            </a:r>
            <a:r>
              <a:rPr lang="en-US" altLang="zh-CN" sz="2000" dirty="0" err="1" smtClean="0"/>
              <a:t>jsp</a:t>
            </a:r>
            <a:r>
              <a:rPr lang="en-US" altLang="zh-CN" sz="2000" dirty="0" smtClean="0"/>
              <a:t>-file&gt;</a:t>
            </a:r>
            <a:endParaRPr lang="en-US" altLang="zh-CN" sz="2000" dirty="0" smtClean="0"/>
          </a:p>
          <a:p>
            <a:pPr>
              <a:buFont typeface="Wingdings" panose="05000000000000000000" pitchFamily="2" charset="2"/>
              <a:buNone/>
            </a:pPr>
            <a:r>
              <a:rPr lang="en-US" altLang="zh-CN" sz="2000" dirty="0" smtClean="0"/>
              <a:t>	</a:t>
            </a:r>
            <a:r>
              <a:rPr lang="en-US" altLang="zh-CN" sz="2000" dirty="0" smtClean="0">
                <a:solidFill>
                  <a:schemeClr val="bg2">
                    <a:lumMod val="75000"/>
                  </a:schemeClr>
                </a:solidFill>
              </a:rPr>
              <a:t>&lt;init-</a:t>
            </a:r>
            <a:r>
              <a:rPr lang="en-US" altLang="zh-CN" sz="2000" dirty="0" err="1" smtClean="0">
                <a:solidFill>
                  <a:schemeClr val="bg2">
                    <a:lumMod val="75000"/>
                  </a:schemeClr>
                </a:solidFill>
              </a:rPr>
              <a:t>param</a:t>
            </a:r>
            <a:r>
              <a:rPr lang="en-US" altLang="zh-CN" sz="2000" dirty="0" smtClean="0">
                <a:solidFill>
                  <a:schemeClr val="bg2">
                    <a:lumMod val="75000"/>
                  </a:schemeClr>
                </a:solidFill>
              </a:rPr>
              <a:t>&gt;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-name&gt;driver&lt;/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-name&gt;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-value&gt;</a:t>
            </a:r>
            <a:r>
              <a:rPr lang="en-US" altLang="zh-CN" sz="2000" dirty="0" err="1" smtClean="0">
                <a:solidFill>
                  <a:schemeClr val="bg2">
                    <a:lumMod val="75000"/>
                  </a:schemeClr>
                </a:solidFill>
              </a:rPr>
              <a:t>org.gjt.mm.mysql.Driver</a:t>
            </a:r>
            <a:r>
              <a:rPr lang="en-US" altLang="zh-CN" sz="2000" dirty="0" smtClean="0">
                <a:solidFill>
                  <a:schemeClr val="bg2">
                    <a:lumMod val="75000"/>
                  </a:schemeClr>
                </a:solidFill>
              </a:rPr>
              <a:t>&lt;/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-value&gt;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&lt;/init-</a:t>
            </a:r>
            <a:r>
              <a:rPr lang="en-US" altLang="zh-CN" sz="2000" dirty="0" err="1" smtClean="0">
                <a:solidFill>
                  <a:schemeClr val="bg2">
                    <a:lumMod val="75000"/>
                  </a:schemeClr>
                </a:solidFill>
              </a:rPr>
              <a:t>param</a:t>
            </a:r>
            <a:r>
              <a:rPr lang="en-US" altLang="zh-CN" sz="2000" dirty="0" smtClean="0">
                <a:solidFill>
                  <a:schemeClr val="bg2">
                    <a:lumMod val="75000"/>
                  </a:schemeClr>
                </a:solidFill>
              </a:rPr>
              <a:t>&gt;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&lt;init-</a:t>
            </a:r>
            <a:r>
              <a:rPr lang="en-US" altLang="zh-CN" sz="2000" dirty="0" err="1" smtClean="0">
                <a:solidFill>
                  <a:schemeClr val="bg2">
                    <a:lumMod val="75000"/>
                  </a:schemeClr>
                </a:solidFill>
              </a:rPr>
              <a:t>param</a:t>
            </a:r>
            <a:r>
              <a:rPr lang="en-US" altLang="zh-CN" sz="2000" dirty="0" smtClean="0">
                <a:solidFill>
                  <a:schemeClr val="bg2">
                    <a:lumMod val="75000"/>
                  </a:schemeClr>
                </a:solidFill>
              </a:rPr>
              <a:t>&gt;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-name&gt;</a:t>
            </a:r>
            <a:r>
              <a:rPr lang="en-US" altLang="zh-CN" sz="2000" dirty="0" err="1" smtClean="0">
                <a:solidFill>
                  <a:schemeClr val="bg2">
                    <a:lumMod val="75000"/>
                  </a:schemeClr>
                </a:solidFill>
              </a:rPr>
              <a:t>url</a:t>
            </a:r>
            <a:r>
              <a:rPr lang="en-US" altLang="zh-CN" sz="2000" dirty="0" smtClean="0">
                <a:solidFill>
                  <a:schemeClr val="bg2">
                    <a:lumMod val="75000"/>
                  </a:schemeClr>
                </a:solidFill>
              </a:rPr>
              <a:t>&lt;/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-name&gt;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-value&gt;</a:t>
            </a:r>
            <a:r>
              <a:rPr lang="en-US" altLang="zh-CN" sz="2000" dirty="0" err="1" smtClean="0">
                <a:solidFill>
                  <a:schemeClr val="bg2">
                    <a:lumMod val="75000"/>
                  </a:schemeClr>
                </a:solidFill>
              </a:rPr>
              <a:t>jdbc:mysql</a:t>
            </a:r>
            <a:r>
              <a:rPr lang="en-US" altLang="zh-CN" sz="2000" dirty="0" smtClean="0">
                <a:solidFill>
                  <a:schemeClr val="bg2">
                    <a:lumMod val="75000"/>
                  </a:schemeClr>
                </a:solidFill>
              </a:rPr>
              <a:t>://localhost:3306/</a:t>
            </a:r>
            <a:r>
              <a:rPr lang="en-US" altLang="zh-CN" sz="2000" dirty="0" err="1" smtClean="0">
                <a:solidFill>
                  <a:schemeClr val="bg2">
                    <a:lumMod val="75000"/>
                  </a:schemeClr>
                </a:solidFill>
              </a:rPr>
              <a:t>mldn</a:t>
            </a:r>
            <a:r>
              <a:rPr lang="en-US" altLang="zh-CN" sz="2000" dirty="0" smtClean="0">
                <a:solidFill>
                  <a:schemeClr val="bg2">
                    <a:lumMod val="75000"/>
                  </a:schemeClr>
                </a:solidFill>
              </a:rPr>
              <a:t>&lt;/</a:t>
            </a:r>
            <a:r>
              <a:rPr lang="en-US" altLang="zh-CN" sz="2000" dirty="0" err="1" smtClean="0">
                <a:solidFill>
                  <a:schemeClr val="bg2">
                    <a:lumMod val="75000"/>
                  </a:schemeClr>
                </a:solidFill>
              </a:rPr>
              <a:t>param</a:t>
            </a:r>
            <a:r>
              <a:rPr lang="en-US" altLang="zh-CN" sz="2000" dirty="0" smtClean="0">
                <a:solidFill>
                  <a:schemeClr val="bg2">
                    <a:lumMod val="75000"/>
                  </a:schemeClr>
                </a:solidFill>
              </a:rPr>
              <a:t>-value&gt;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solidFill>
                  <a:schemeClr val="bg2">
                    <a:lumMod val="75000"/>
                  </a:schemeClr>
                </a:solidFill>
              </a:rPr>
              <a:t>	&lt;/init-</a:t>
            </a:r>
            <a:r>
              <a:rPr lang="en-US" altLang="zh-CN" sz="2000" dirty="0" err="1" smtClean="0">
                <a:solidFill>
                  <a:schemeClr val="bg2">
                    <a:lumMod val="75000"/>
                  </a:schemeClr>
                </a:solidFill>
              </a:rPr>
              <a:t>param</a:t>
            </a:r>
            <a:r>
              <a:rPr lang="en-US" altLang="zh-CN" sz="2000" dirty="0" smtClean="0">
                <a:solidFill>
                  <a:schemeClr val="bg2">
                    <a:lumMod val="75000"/>
                  </a:schemeClr>
                </a:solidFill>
              </a:rPr>
              <a:t>&gt;</a:t>
            </a:r>
            <a:endParaRPr lang="en-US" altLang="zh-CN" sz="2000" dirty="0" smtClean="0">
              <a:solidFill>
                <a:schemeClr val="bg2">
                  <a:lumMod val="75000"/>
                </a:schemeClr>
              </a:solidFill>
            </a:endParaRPr>
          </a:p>
          <a:p>
            <a:pPr>
              <a:buFont typeface="Wingdings" panose="05000000000000000000" pitchFamily="2" charset="2"/>
              <a:buNone/>
            </a:pPr>
            <a:r>
              <a:rPr lang="en-US" altLang="zh-CN" sz="2000" dirty="0" smtClean="0"/>
              <a:t>  &lt;/</a:t>
            </a:r>
            <a:r>
              <a:rPr lang="en-US" altLang="zh-CN" sz="2000" dirty="0" err="1" smtClean="0"/>
              <a:t>servlet</a:t>
            </a:r>
            <a:r>
              <a:rPr lang="en-US" altLang="zh-CN" sz="2000" dirty="0" smtClean="0"/>
              <a:t>&gt;</a:t>
            </a:r>
            <a:endParaRPr lang="en-US" altLang="zh-CN" sz="2000" dirty="0" smtClean="0"/>
          </a:p>
          <a:p>
            <a:pPr>
              <a:buFont typeface="Wingdings" panose="05000000000000000000" pitchFamily="2" charset="2"/>
              <a:buNone/>
            </a:pPr>
            <a:r>
              <a:rPr lang="en-US" altLang="zh-CN" sz="2000" dirty="0" smtClean="0"/>
              <a:t>  &lt;</a:t>
            </a:r>
            <a:r>
              <a:rPr lang="en-US" altLang="zh-CN" sz="2000" dirty="0" err="1" smtClean="0"/>
              <a:t>servlet</a:t>
            </a:r>
            <a:r>
              <a:rPr lang="en-US" altLang="zh-CN" sz="2000" dirty="0" smtClean="0"/>
              <a:t>-mapping&gt;</a:t>
            </a:r>
            <a:endParaRPr lang="en-US" altLang="zh-CN" sz="2000" dirty="0" smtClean="0"/>
          </a:p>
          <a:p>
            <a:pPr>
              <a:buFont typeface="Wingdings" panose="05000000000000000000" pitchFamily="2" charset="2"/>
              <a:buNone/>
            </a:pPr>
            <a:r>
              <a:rPr lang="en-US" altLang="zh-CN" sz="2000" dirty="0" smtClean="0"/>
              <a:t>	&lt;</a:t>
            </a:r>
            <a:r>
              <a:rPr lang="en-US" altLang="zh-CN" sz="2000" dirty="0" err="1" smtClean="0"/>
              <a:t>servlet</a:t>
            </a:r>
            <a:r>
              <a:rPr lang="en-US" altLang="zh-CN" sz="2000" dirty="0" smtClean="0"/>
              <a:t>-name&gt;</a:t>
            </a:r>
            <a:r>
              <a:rPr lang="en-US" altLang="zh-CN" sz="2000" dirty="0" err="1" smtClean="0"/>
              <a:t>dbinit</a:t>
            </a:r>
            <a:r>
              <a:rPr lang="en-US" altLang="zh-CN" sz="2000" dirty="0" smtClean="0"/>
              <a:t>&lt;/</a:t>
            </a:r>
            <a:r>
              <a:rPr lang="en-US" altLang="zh-CN" sz="2000" dirty="0" err="1" smtClean="0"/>
              <a:t>servlet</a:t>
            </a:r>
            <a:r>
              <a:rPr lang="en-US" altLang="zh-CN" sz="2000" dirty="0" smtClean="0"/>
              <a:t>-name&gt;</a:t>
            </a:r>
            <a:endParaRPr lang="en-US" altLang="zh-CN" sz="2000" dirty="0" smtClean="0"/>
          </a:p>
          <a:p>
            <a:pPr>
              <a:buFont typeface="Wingdings" panose="05000000000000000000" pitchFamily="2" charset="2"/>
              <a:buNone/>
            </a:pPr>
            <a:r>
              <a:rPr lang="en-US" altLang="zh-CN" sz="2000" dirty="0" smtClean="0"/>
              <a:t>	&lt;</a:t>
            </a:r>
            <a:r>
              <a:rPr lang="en-US" altLang="zh-CN" sz="2000" dirty="0" err="1" smtClean="0"/>
              <a:t>url</a:t>
            </a:r>
            <a:r>
              <a:rPr lang="en-US" altLang="zh-CN" sz="2000" dirty="0" smtClean="0"/>
              <a:t>-pattern&gt;/config.abc&lt;/</a:t>
            </a:r>
            <a:r>
              <a:rPr lang="en-US" altLang="zh-CN" sz="2000" dirty="0" err="1" smtClean="0"/>
              <a:t>url</a:t>
            </a:r>
            <a:r>
              <a:rPr lang="en-US" altLang="zh-CN" sz="2000" dirty="0" smtClean="0"/>
              <a:t>-pattern&gt;</a:t>
            </a:r>
            <a:endParaRPr lang="en-US" altLang="zh-CN" sz="2000" dirty="0" smtClean="0"/>
          </a:p>
          <a:p>
            <a:pPr>
              <a:buFont typeface="Wingdings" panose="05000000000000000000" pitchFamily="2" charset="2"/>
              <a:buNone/>
            </a:pPr>
            <a:r>
              <a:rPr lang="en-US" altLang="zh-CN" sz="2000" dirty="0" smtClean="0"/>
              <a:t>  &lt;/</a:t>
            </a:r>
            <a:r>
              <a:rPr lang="en-US" altLang="zh-CN" sz="2000" dirty="0" err="1" smtClean="0"/>
              <a:t>servlet</a:t>
            </a:r>
            <a:r>
              <a:rPr lang="en-US" altLang="zh-CN" sz="2000" dirty="0" smtClean="0"/>
              <a:t>-mapping&gt;</a:t>
            </a:r>
            <a:endParaRPr lang="zh-CN" altLang="en-US" sz="2000" dirty="0" smtClean="0"/>
          </a:p>
        </p:txBody>
      </p:sp>
      <p:sp>
        <p:nvSpPr>
          <p:cNvPr id="45060" name="灯片编号占位符 4"/>
          <p:cNvSpPr>
            <a:spLocks noGrp="1"/>
          </p:cNvSpPr>
          <p:nvPr>
            <p:ph type="sldNum" sz="quarter" idx="11"/>
          </p:nvPr>
        </p:nvSpPr>
        <p:spPr>
          <a:noFill/>
        </p:spPr>
        <p:txBody>
          <a:bodyPr/>
          <a:lstStyle/>
          <a:p>
            <a:fld id="{13B3E93E-18E6-4023-8A65-3E60ED371B24}"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4"/>
          <p:cNvSpPr>
            <a:spLocks noGrp="1"/>
          </p:cNvSpPr>
          <p:nvPr>
            <p:ph type="sldNum" sz="quarter" idx="11"/>
          </p:nvPr>
        </p:nvSpPr>
        <p:spPr>
          <a:noFill/>
        </p:spPr>
        <p:txBody>
          <a:bodyPr/>
          <a:lstStyle/>
          <a:p>
            <a:fld id="{C36A4FAA-7A60-450D-8C1A-E17466E547C6}" type="slidenum">
              <a:rPr lang="en-US" altLang="zh-CN" smtClean="0"/>
            </a:fld>
            <a:endParaRPr lang="en-US" altLang="zh-CN" smtClean="0"/>
          </a:p>
        </p:txBody>
      </p:sp>
      <p:sp>
        <p:nvSpPr>
          <p:cNvPr id="46084" name="Rectangle 2"/>
          <p:cNvSpPr>
            <a:spLocks noGrp="1" noChangeArrowheads="1"/>
          </p:cNvSpPr>
          <p:nvPr>
            <p:ph type="title"/>
          </p:nvPr>
        </p:nvSpPr>
        <p:spPr/>
        <p:txBody>
          <a:bodyPr/>
          <a:lstStyle/>
          <a:p>
            <a:pPr eaLnBrk="1" hangingPunct="1"/>
            <a:r>
              <a:rPr lang="en-US" altLang="zh-CN" smtClean="0"/>
              <a:t>8</a:t>
            </a:r>
            <a:r>
              <a:rPr lang="zh-CN" altLang="en-US" smtClean="0"/>
              <a:t>、</a:t>
            </a:r>
            <a:r>
              <a:rPr lang="en-US" altLang="zh-CN" smtClean="0"/>
              <a:t>out</a:t>
            </a:r>
            <a:r>
              <a:rPr lang="zh-CN" altLang="en-US" smtClean="0"/>
              <a:t>对象</a:t>
            </a:r>
            <a:endParaRPr lang="en-US" altLang="zh-CN" smtClean="0"/>
          </a:p>
        </p:txBody>
      </p:sp>
      <p:sp>
        <p:nvSpPr>
          <p:cNvPr id="46085" name="Rectangle 3"/>
          <p:cNvSpPr>
            <a:spLocks noGrp="1" noChangeArrowheads="1"/>
          </p:cNvSpPr>
          <p:nvPr>
            <p:ph type="body" idx="1"/>
          </p:nvPr>
        </p:nvSpPr>
        <p:spPr>
          <a:xfrm>
            <a:off x="685800" y="1916113"/>
            <a:ext cx="7772400" cy="3533775"/>
          </a:xfrm>
        </p:spPr>
        <p:txBody>
          <a:bodyPr/>
          <a:lstStyle/>
          <a:p>
            <a:pPr algn="just" eaLnBrk="1" hangingPunct="1">
              <a:lnSpc>
                <a:spcPct val="90000"/>
              </a:lnSpc>
            </a:pPr>
            <a:r>
              <a:rPr lang="en-US" altLang="zh-CN" sz="2600" b="1" dirty="0" smtClean="0"/>
              <a:t>“out” </a:t>
            </a:r>
            <a:r>
              <a:rPr lang="zh-CN" altLang="en-US" sz="2600" b="1" dirty="0" smtClean="0"/>
              <a:t>对象用于向客户端发送数据。</a:t>
            </a:r>
            <a:endParaRPr lang="en-US" altLang="zh-CN" sz="2600" b="1" dirty="0" smtClean="0"/>
          </a:p>
          <a:p>
            <a:pPr algn="just" eaLnBrk="1" hangingPunct="1">
              <a:lnSpc>
                <a:spcPct val="90000"/>
              </a:lnSpc>
              <a:buFont typeface="Wingdings" panose="05000000000000000000" pitchFamily="2" charset="2"/>
              <a:buNone/>
            </a:pPr>
            <a:r>
              <a:rPr lang="en-US" altLang="zh-CN" sz="2600" b="1" dirty="0" smtClean="0"/>
              <a:t>	</a:t>
            </a:r>
            <a:r>
              <a:rPr lang="zh-CN" altLang="en-US" sz="2600" b="1" dirty="0" smtClean="0"/>
              <a:t>发送的内容是浏览器需要显示的内容，是文本一级的。实际使用概率较少，尽量用输出表达式。</a:t>
            </a:r>
            <a:endParaRPr lang="en-US" altLang="zh-CN" sz="2600" b="1" dirty="0" smtClean="0"/>
          </a:p>
          <a:p>
            <a:pPr algn="just" eaLnBrk="1" hangingPunct="1">
              <a:lnSpc>
                <a:spcPct val="90000"/>
              </a:lnSpc>
            </a:pPr>
            <a:r>
              <a:rPr lang="en-US" altLang="zh-CN" sz="2600" b="1" dirty="0" err="1" smtClean="0"/>
              <a:t>javax.servlet.jsp.JspWriter</a:t>
            </a:r>
            <a:r>
              <a:rPr lang="zh-CN" altLang="en-US" sz="2600" b="1" dirty="0" smtClean="0"/>
              <a:t>类的对象</a:t>
            </a:r>
            <a:endParaRPr lang="en-US" altLang="zh-CN" sz="2600" b="1" dirty="0" smtClean="0"/>
          </a:p>
          <a:p>
            <a:pPr algn="just" eaLnBrk="1" hangingPunct="1">
              <a:lnSpc>
                <a:spcPct val="90000"/>
              </a:lnSpc>
            </a:pPr>
            <a:r>
              <a:rPr lang="zh-CN" altLang="en-US" sz="2600" b="1" dirty="0" smtClean="0"/>
              <a:t>常用的方法：</a:t>
            </a:r>
            <a:r>
              <a:rPr lang="en-US" altLang="zh-CN" sz="2600" b="1" dirty="0" smtClean="0"/>
              <a:t>print</a:t>
            </a:r>
            <a:r>
              <a:rPr lang="zh-CN" altLang="en-US" sz="2600" b="1" dirty="0" smtClean="0"/>
              <a:t>和</a:t>
            </a:r>
            <a:r>
              <a:rPr lang="en-US" altLang="zh-CN" sz="2600" b="1" dirty="0" err="1" smtClean="0"/>
              <a:t>println</a:t>
            </a:r>
            <a:r>
              <a:rPr lang="zh-CN" altLang="en-US" sz="2600" b="1" dirty="0" smtClean="0"/>
              <a:t>，还包括</a:t>
            </a:r>
            <a:r>
              <a:rPr lang="en-US" altLang="zh-CN" sz="2600" b="1" dirty="0" smtClean="0"/>
              <a:t>clear</a:t>
            </a:r>
            <a:r>
              <a:rPr lang="zh-CN" altLang="en-US" sz="2600" b="1" dirty="0" smtClean="0"/>
              <a:t>、</a:t>
            </a:r>
            <a:r>
              <a:rPr lang="en-US" altLang="zh-CN" sz="2600" b="1" dirty="0" err="1" smtClean="0"/>
              <a:t>clearBuffer</a:t>
            </a:r>
            <a:r>
              <a:rPr lang="zh-CN" altLang="en-US" sz="2600" b="1" dirty="0" smtClean="0"/>
              <a:t>、</a:t>
            </a:r>
            <a:r>
              <a:rPr lang="en-US" altLang="zh-CN" sz="2600" b="1" dirty="0" smtClean="0"/>
              <a:t>flush</a:t>
            </a:r>
            <a:r>
              <a:rPr lang="zh-CN" altLang="en-US" sz="2600" b="1" dirty="0" smtClean="0"/>
              <a:t>、</a:t>
            </a:r>
            <a:r>
              <a:rPr lang="en-US" altLang="zh-CN" sz="2600" b="1" dirty="0" err="1" smtClean="0"/>
              <a:t>getBufferSize</a:t>
            </a:r>
            <a:r>
              <a:rPr lang="zh-CN" altLang="en-US" sz="2600" b="1" dirty="0" smtClean="0"/>
              <a:t>和</a:t>
            </a:r>
            <a:r>
              <a:rPr lang="en-US" altLang="zh-CN" sz="2600" b="1" dirty="0" err="1" smtClean="0"/>
              <a:t>getRemaining</a:t>
            </a:r>
            <a:r>
              <a:rPr lang="zh-CN" altLang="en-US" sz="2600" b="1" dirty="0" smtClean="0"/>
              <a:t>，这是因为“</a:t>
            </a:r>
            <a:r>
              <a:rPr lang="en-US" altLang="zh-CN" sz="2600" b="1" dirty="0" smtClean="0"/>
              <a:t>out” </a:t>
            </a:r>
            <a:r>
              <a:rPr lang="zh-CN" altLang="en-US" sz="2600" b="1" dirty="0" smtClean="0"/>
              <a:t>对象内部包含了一个缓冲区，所以提供一些对缓冲区进行操作的方法。</a:t>
            </a:r>
            <a:endParaRPr lang="en-US" altLang="zh-CN" sz="2600" b="1" dirty="0" smtClean="0"/>
          </a:p>
          <a:p>
            <a:pPr algn="just" eaLnBrk="1" hangingPunct="1">
              <a:lnSpc>
                <a:spcPct val="90000"/>
              </a:lnSpc>
            </a:pPr>
            <a:r>
              <a:rPr lang="zh-CN" altLang="en-US" sz="2600" b="1" dirty="0" smtClean="0"/>
              <a:t>例：取得输出缓冲区的大小</a:t>
            </a:r>
            <a:endParaRPr lang="zh-CN" altLang="en-US" sz="2600"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4"/>
          <p:cNvSpPr>
            <a:spLocks noGrp="1"/>
          </p:cNvSpPr>
          <p:nvPr>
            <p:ph type="sldNum" sz="quarter" idx="11"/>
          </p:nvPr>
        </p:nvSpPr>
        <p:spPr>
          <a:noFill/>
        </p:spPr>
        <p:txBody>
          <a:bodyPr/>
          <a:lstStyle/>
          <a:p>
            <a:fld id="{F5189F16-329C-4E7A-AF25-B05260C06D2C}" type="slidenum">
              <a:rPr lang="en-US" altLang="zh-CN" smtClean="0"/>
            </a:fld>
            <a:endParaRPr lang="en-US" altLang="zh-CN" smtClean="0"/>
          </a:p>
        </p:txBody>
      </p:sp>
      <p:sp>
        <p:nvSpPr>
          <p:cNvPr id="47108" name="Rectangle 2"/>
          <p:cNvSpPr>
            <a:spLocks noGrp="1" noChangeArrowheads="1"/>
          </p:cNvSpPr>
          <p:nvPr>
            <p:ph type="title"/>
          </p:nvPr>
        </p:nvSpPr>
        <p:spPr/>
        <p:txBody>
          <a:bodyPr/>
          <a:lstStyle/>
          <a:p>
            <a:pPr eaLnBrk="1" hangingPunct="1"/>
            <a:r>
              <a:rPr lang="en-US" altLang="zh-CN" smtClean="0"/>
              <a:t>9</a:t>
            </a:r>
            <a:r>
              <a:rPr lang="zh-CN" altLang="en-US" smtClean="0"/>
              <a:t>、</a:t>
            </a:r>
            <a:r>
              <a:rPr lang="en-US" altLang="zh-CN" smtClean="0"/>
              <a:t>pageContext</a:t>
            </a:r>
            <a:r>
              <a:rPr lang="zh-CN" altLang="en-US" smtClean="0"/>
              <a:t>对象</a:t>
            </a:r>
            <a:endParaRPr lang="en-US" altLang="zh-CN" smtClean="0"/>
          </a:p>
        </p:txBody>
      </p:sp>
      <p:sp>
        <p:nvSpPr>
          <p:cNvPr id="47109" name="Rectangle 3"/>
          <p:cNvSpPr>
            <a:spLocks noGrp="1" noChangeArrowheads="1"/>
          </p:cNvSpPr>
          <p:nvPr>
            <p:ph type="body" idx="1"/>
          </p:nvPr>
        </p:nvSpPr>
        <p:spPr>
          <a:xfrm>
            <a:off x="685800" y="1916113"/>
            <a:ext cx="7772400" cy="3533775"/>
          </a:xfrm>
        </p:spPr>
        <p:txBody>
          <a:bodyPr/>
          <a:lstStyle/>
          <a:p>
            <a:pPr algn="just" eaLnBrk="1" hangingPunct="1">
              <a:lnSpc>
                <a:spcPct val="90000"/>
              </a:lnSpc>
            </a:pPr>
            <a:r>
              <a:rPr lang="en-US" altLang="zh-CN" sz="2600" b="1" dirty="0" err="1" smtClean="0"/>
              <a:t>javax.servlet.jsp.PageContext</a:t>
            </a:r>
            <a:r>
              <a:rPr lang="zh-CN" altLang="en-US" sz="2600" b="1" dirty="0" smtClean="0"/>
              <a:t>类的对象，主要用于访问</a:t>
            </a:r>
            <a:r>
              <a:rPr lang="en-US" altLang="zh-CN" sz="2600" b="1" dirty="0" smtClean="0"/>
              <a:t>JSP</a:t>
            </a:r>
            <a:r>
              <a:rPr lang="zh-CN" altLang="en-US" sz="2600" b="1" dirty="0" smtClean="0"/>
              <a:t>之间的共享数据。</a:t>
            </a:r>
            <a:endParaRPr lang="en-US" altLang="zh-CN" sz="2600" b="1" dirty="0" smtClean="0"/>
          </a:p>
          <a:p>
            <a:pPr algn="just" eaLnBrk="1" hangingPunct="1">
              <a:lnSpc>
                <a:spcPct val="90000"/>
              </a:lnSpc>
            </a:pPr>
            <a:r>
              <a:rPr lang="zh-CN" altLang="en-US" sz="2600" b="1" dirty="0" smtClean="0"/>
              <a:t>该对象可以操作各种范围的属性，并且，还可用于获取其它内置对象：</a:t>
            </a:r>
            <a:endParaRPr lang="en-US" altLang="zh-CN" sz="2600" b="1" dirty="0" smtClean="0"/>
          </a:p>
        </p:txBody>
      </p:sp>
      <p:pic>
        <p:nvPicPr>
          <p:cNvPr id="47110" name="Picture 2" descr="G:\讲课\（1）\基于J2EE的开发技术-权巍\JAVA WEB开发实战经典PPT\0200_第二部分：WEB基础开发\0206_第06章：JSP内置对象\020609_pageContext对象\幻灯片3.JPG"/>
          <p:cNvPicPr>
            <a:picLocks noChangeAspect="1" noChangeArrowheads="1"/>
          </p:cNvPicPr>
          <p:nvPr/>
        </p:nvPicPr>
        <p:blipFill>
          <a:blip r:embed="rId1" cstate="print"/>
          <a:srcRect l="6688" t="57747" r="14563" b="14301"/>
          <a:stretch>
            <a:fillRect/>
          </a:stretch>
        </p:blipFill>
        <p:spPr bwMode="auto">
          <a:xfrm>
            <a:off x="1043608" y="3861048"/>
            <a:ext cx="7200900" cy="1916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4"/>
          <p:cNvSpPr>
            <a:spLocks noGrp="1"/>
          </p:cNvSpPr>
          <p:nvPr>
            <p:ph type="sldNum" sz="quarter" idx="11"/>
          </p:nvPr>
        </p:nvSpPr>
        <p:spPr>
          <a:noFill/>
        </p:spPr>
        <p:txBody>
          <a:bodyPr/>
          <a:lstStyle/>
          <a:p>
            <a:fld id="{F5189F16-329C-4E7A-AF25-B05260C06D2C}" type="slidenum">
              <a:rPr lang="en-US" altLang="zh-CN" smtClean="0"/>
            </a:fld>
            <a:endParaRPr lang="en-US" altLang="zh-CN" smtClean="0"/>
          </a:p>
        </p:txBody>
      </p:sp>
      <p:sp>
        <p:nvSpPr>
          <p:cNvPr id="47108" name="Rectangle 2"/>
          <p:cNvSpPr>
            <a:spLocks noGrp="1" noChangeArrowheads="1"/>
          </p:cNvSpPr>
          <p:nvPr>
            <p:ph type="title"/>
          </p:nvPr>
        </p:nvSpPr>
        <p:spPr/>
        <p:txBody>
          <a:bodyPr/>
          <a:lstStyle/>
          <a:p>
            <a:pPr eaLnBrk="1" hangingPunct="1"/>
            <a:r>
              <a:rPr lang="en-US" altLang="zh-CN" dirty="0" smtClean="0"/>
              <a:t>10</a:t>
            </a:r>
            <a:r>
              <a:rPr lang="zh-CN" altLang="en-US" dirty="0" smtClean="0"/>
              <a:t>、</a:t>
            </a:r>
            <a:r>
              <a:rPr lang="en-US" altLang="zh-CN" dirty="0" smtClean="0"/>
              <a:t>exception</a:t>
            </a:r>
            <a:r>
              <a:rPr lang="zh-CN" altLang="en-US" dirty="0" smtClean="0"/>
              <a:t>对象、</a:t>
            </a:r>
            <a:r>
              <a:rPr lang="en-US" altLang="zh-CN" dirty="0" smtClean="0"/>
              <a:t>page</a:t>
            </a:r>
            <a:r>
              <a:rPr lang="zh-CN" altLang="en-US" dirty="0" smtClean="0"/>
              <a:t>对象</a:t>
            </a:r>
            <a:endParaRPr lang="en-US" altLang="zh-CN" dirty="0" smtClean="0"/>
          </a:p>
        </p:txBody>
      </p:sp>
      <p:sp>
        <p:nvSpPr>
          <p:cNvPr id="47109" name="Rectangle 3"/>
          <p:cNvSpPr>
            <a:spLocks noGrp="1" noChangeArrowheads="1"/>
          </p:cNvSpPr>
          <p:nvPr>
            <p:ph type="body" idx="1"/>
          </p:nvPr>
        </p:nvSpPr>
        <p:spPr>
          <a:xfrm>
            <a:off x="685800" y="1916113"/>
            <a:ext cx="7772400" cy="3533775"/>
          </a:xfrm>
        </p:spPr>
        <p:txBody>
          <a:bodyPr/>
          <a:lstStyle/>
          <a:p>
            <a:pPr algn="just" eaLnBrk="1" hangingPunct="1">
              <a:lnSpc>
                <a:spcPct val="90000"/>
              </a:lnSpc>
              <a:buNone/>
            </a:pPr>
            <a:r>
              <a:rPr lang="en-US" altLang="zh-CN" sz="2800" b="1" dirty="0" smtClean="0"/>
              <a:t>exception</a:t>
            </a:r>
            <a:r>
              <a:rPr lang="zh-CN" altLang="en-US" sz="2800" b="1" dirty="0" smtClean="0"/>
              <a:t>对象</a:t>
            </a:r>
            <a:endParaRPr lang="en-US" altLang="zh-CN" sz="2800" b="1" dirty="0" smtClean="0"/>
          </a:p>
          <a:p>
            <a:pPr algn="just" eaLnBrk="1" hangingPunct="1">
              <a:lnSpc>
                <a:spcPct val="90000"/>
              </a:lnSpc>
            </a:pPr>
            <a:r>
              <a:rPr lang="en-US" altLang="zh-CN" sz="2600" b="1" dirty="0" err="1" smtClean="0"/>
              <a:t>javax.lang.Throwable</a:t>
            </a:r>
            <a:r>
              <a:rPr lang="zh-CN" altLang="en-US" sz="2600" b="1" dirty="0" smtClean="0"/>
              <a:t>类的对象，代表</a:t>
            </a:r>
            <a:r>
              <a:rPr lang="en-US" altLang="zh-CN" sz="2600" b="1" dirty="0" smtClean="0"/>
              <a:t>JSP</a:t>
            </a:r>
            <a:r>
              <a:rPr lang="zh-CN" altLang="en-US" sz="2600" b="1" dirty="0" smtClean="0"/>
              <a:t>脚本中产生的错误和异常。</a:t>
            </a:r>
            <a:endParaRPr lang="en-US" altLang="zh-CN" sz="2600" b="1" dirty="0" smtClean="0"/>
          </a:p>
          <a:p>
            <a:pPr algn="just" eaLnBrk="1" hangingPunct="1">
              <a:lnSpc>
                <a:spcPct val="90000"/>
              </a:lnSpc>
            </a:pPr>
            <a:r>
              <a:rPr lang="zh-CN" altLang="en-US" sz="2600" b="1" dirty="0" smtClean="0"/>
              <a:t>仅在处理错误页面时有效。</a:t>
            </a:r>
            <a:endParaRPr lang="en-US" altLang="zh-CN" sz="2600" b="1" dirty="0" smtClean="0"/>
          </a:p>
          <a:p>
            <a:pPr algn="just" eaLnBrk="1" hangingPunct="1">
              <a:lnSpc>
                <a:spcPct val="90000"/>
              </a:lnSpc>
              <a:buNone/>
            </a:pPr>
            <a:endParaRPr lang="en-US" altLang="zh-CN" sz="2800" b="1" dirty="0" smtClean="0"/>
          </a:p>
          <a:p>
            <a:pPr algn="just" eaLnBrk="1" hangingPunct="1">
              <a:lnSpc>
                <a:spcPct val="90000"/>
              </a:lnSpc>
              <a:buNone/>
            </a:pPr>
            <a:r>
              <a:rPr lang="en-US" altLang="zh-CN" sz="2800" b="1" dirty="0" smtClean="0"/>
              <a:t>page</a:t>
            </a:r>
            <a:r>
              <a:rPr lang="zh-CN" altLang="en-US" sz="2800" b="1" dirty="0" smtClean="0"/>
              <a:t>对象</a:t>
            </a:r>
            <a:endParaRPr lang="en-US" altLang="zh-CN" sz="2800" b="1" dirty="0" smtClean="0"/>
          </a:p>
          <a:p>
            <a:pPr algn="just" eaLnBrk="1" hangingPunct="1">
              <a:lnSpc>
                <a:spcPct val="90000"/>
              </a:lnSpc>
            </a:pPr>
            <a:r>
              <a:rPr lang="en-US" altLang="zh-CN" sz="2600" b="1" dirty="0" err="1" smtClean="0"/>
              <a:t>javax.servlet.jsp.HttpJspPage</a:t>
            </a:r>
            <a:r>
              <a:rPr lang="zh-CN" altLang="en-US" sz="2600" b="1" dirty="0" smtClean="0"/>
              <a:t>类的对象，用来表示</a:t>
            </a:r>
            <a:r>
              <a:rPr lang="en-US" altLang="zh-CN" sz="2600" b="1" dirty="0" smtClean="0"/>
              <a:t>JSP</a:t>
            </a:r>
            <a:r>
              <a:rPr lang="zh-CN" altLang="en-US" sz="2600" b="1" dirty="0" smtClean="0"/>
              <a:t>页面本身的一个实例，相当于</a:t>
            </a:r>
            <a:r>
              <a:rPr lang="en-US" altLang="zh-CN" sz="2600" b="1" dirty="0" smtClean="0"/>
              <a:t>this</a:t>
            </a:r>
            <a:r>
              <a:rPr lang="zh-CN" altLang="en-US" sz="2600" b="1" dirty="0" smtClean="0"/>
              <a:t>。</a:t>
            </a:r>
            <a:endParaRPr lang="en-US" altLang="zh-CN" sz="2600" b="1" dirty="0" smtClean="0"/>
          </a:p>
          <a:p>
            <a:pPr algn="just" eaLnBrk="1" hangingPunct="1">
              <a:lnSpc>
                <a:spcPct val="90000"/>
              </a:lnSpc>
            </a:pPr>
            <a:endParaRPr lang="en-US" altLang="zh-CN" sz="26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2</a:t>
            </a:r>
            <a:r>
              <a:rPr lang="zh-CN" altLang="en-US" smtClean="0"/>
              <a:t>、</a:t>
            </a:r>
            <a:r>
              <a:rPr lang="zh-CN" altLang="en-US" b="1" smtClean="0">
                <a:solidFill>
                  <a:schemeClr val="tx2"/>
                </a:solidFill>
              </a:rPr>
              <a:t>四种属性范围</a:t>
            </a:r>
            <a:endParaRPr lang="zh-CN" altLang="en-US" smtClean="0"/>
          </a:p>
        </p:txBody>
      </p:sp>
      <p:sp>
        <p:nvSpPr>
          <p:cNvPr id="8195" name="内容占位符 2"/>
          <p:cNvSpPr>
            <a:spLocks noGrp="1"/>
          </p:cNvSpPr>
          <p:nvPr>
            <p:ph idx="1"/>
          </p:nvPr>
        </p:nvSpPr>
        <p:spPr>
          <a:xfrm>
            <a:off x="323850" y="1990725"/>
            <a:ext cx="4752975" cy="3886200"/>
          </a:xfrm>
        </p:spPr>
        <p:txBody>
          <a:bodyPr/>
          <a:lstStyle/>
          <a:p>
            <a:pPr marL="571500" indent="-514350">
              <a:buClrTx/>
              <a:buFont typeface="+mj-ea"/>
              <a:buAutoNum type="circleNumDbPlain"/>
              <a:defRPr/>
            </a:pPr>
            <a:r>
              <a:rPr lang="en-US" altLang="zh-CN" sz="2400" b="1" dirty="0" err="1" smtClean="0"/>
              <a:t>pageContext</a:t>
            </a:r>
            <a:r>
              <a:rPr lang="zh-CN" altLang="en-US" sz="2400" b="1" dirty="0" smtClean="0"/>
              <a:t>：只在一个页面中保存属性，跳转后无效；</a:t>
            </a:r>
            <a:endParaRPr lang="en-US" altLang="zh-CN" sz="2400" b="1" dirty="0" smtClean="0"/>
          </a:p>
          <a:p>
            <a:pPr marL="514350" indent="-457200">
              <a:buClrTx/>
              <a:buFont typeface="+mj-lt"/>
              <a:buAutoNum type="circleNumDbPlain"/>
              <a:defRPr/>
            </a:pPr>
            <a:r>
              <a:rPr lang="en-US" altLang="zh-CN" sz="2400" b="1" dirty="0" smtClean="0"/>
              <a:t>request</a:t>
            </a:r>
            <a:r>
              <a:rPr lang="zh-CN" altLang="en-US" sz="2400" b="1" dirty="0" smtClean="0"/>
              <a:t>：只在一次请求中保存，服务器跳转后依然有效；</a:t>
            </a:r>
            <a:endParaRPr lang="en-US" altLang="zh-CN" sz="2400" b="1" dirty="0" smtClean="0"/>
          </a:p>
          <a:p>
            <a:pPr marL="514350" indent="-457200">
              <a:buClrTx/>
              <a:buFont typeface="+mj-lt"/>
              <a:buAutoNum type="circleNumDbPlain"/>
              <a:defRPr/>
            </a:pPr>
            <a:r>
              <a:rPr lang="en-US" altLang="zh-CN" sz="2400" b="1" dirty="0" smtClean="0"/>
              <a:t>session</a:t>
            </a:r>
            <a:r>
              <a:rPr lang="zh-CN" altLang="en-US" sz="2400" b="1" dirty="0" smtClean="0"/>
              <a:t>：在一次会话中保存，无论何种跳转都可以使用；</a:t>
            </a:r>
            <a:endParaRPr lang="en-US" altLang="zh-CN" sz="2400" b="1" dirty="0" smtClean="0"/>
          </a:p>
          <a:p>
            <a:pPr marL="514350" indent="-457200">
              <a:buClrTx/>
              <a:buFont typeface="+mj-lt"/>
              <a:buAutoNum type="circleNumDbPlain"/>
              <a:defRPr/>
            </a:pPr>
            <a:r>
              <a:rPr lang="en-US" altLang="zh-CN" sz="2400" b="1" dirty="0" smtClean="0"/>
              <a:t>application</a:t>
            </a:r>
            <a:r>
              <a:rPr lang="zh-CN" altLang="en-US" sz="2400" b="1" dirty="0" smtClean="0"/>
              <a:t>：在整个服务器上保存，所有用户都可以使用。</a:t>
            </a:r>
            <a:endParaRPr lang="zh-CN" altLang="en-US" sz="2400" b="1" dirty="0" smtClean="0"/>
          </a:p>
        </p:txBody>
      </p:sp>
      <p:sp>
        <p:nvSpPr>
          <p:cNvPr id="8197" name="灯片编号占位符 4"/>
          <p:cNvSpPr>
            <a:spLocks noGrp="1"/>
          </p:cNvSpPr>
          <p:nvPr>
            <p:ph type="sldNum" sz="quarter" idx="11"/>
          </p:nvPr>
        </p:nvSpPr>
        <p:spPr>
          <a:noFill/>
        </p:spPr>
        <p:txBody>
          <a:bodyPr/>
          <a:lstStyle/>
          <a:p>
            <a:fld id="{1436C7E6-CC1E-43AA-A0CE-1774E76F9793}" type="slidenum">
              <a:rPr lang="en-US" altLang="zh-CN" smtClean="0"/>
            </a:fld>
            <a:endParaRPr lang="en-US" altLang="zh-CN" smtClean="0"/>
          </a:p>
        </p:txBody>
      </p:sp>
      <p:pic>
        <p:nvPicPr>
          <p:cNvPr id="8198" name="Picture 2" descr="G:\讲课\（1）\基于J2EE的开发技术-权巍\JAVA WEB开发实战经典PPT\0200_第二部分：WEB基础开发\0206_第06章：JSP内置对象\020602_四种属性范围\幻灯片3.JPG"/>
          <p:cNvPicPr>
            <a:picLocks noChangeAspect="1" noChangeArrowheads="1"/>
          </p:cNvPicPr>
          <p:nvPr/>
        </p:nvPicPr>
        <p:blipFill>
          <a:blip r:embed="rId1" cstate="print"/>
          <a:srcRect l="55511" t="24800" b="22701"/>
          <a:stretch>
            <a:fillRect/>
          </a:stretch>
        </p:blipFill>
        <p:spPr bwMode="auto">
          <a:xfrm>
            <a:off x="5076825" y="1700213"/>
            <a:ext cx="40671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2</a:t>
            </a:r>
            <a:r>
              <a:rPr lang="zh-CN" altLang="en-US" smtClean="0"/>
              <a:t>、</a:t>
            </a:r>
            <a:r>
              <a:rPr lang="zh-CN" altLang="en-US" b="1" smtClean="0">
                <a:solidFill>
                  <a:schemeClr val="tx2"/>
                </a:solidFill>
              </a:rPr>
              <a:t>四种属性范围</a:t>
            </a:r>
            <a:endParaRPr lang="zh-CN" altLang="en-US" smtClean="0"/>
          </a:p>
        </p:txBody>
      </p:sp>
      <p:sp>
        <p:nvSpPr>
          <p:cNvPr id="9219" name="内容占位符 2"/>
          <p:cNvSpPr>
            <a:spLocks noGrp="1"/>
          </p:cNvSpPr>
          <p:nvPr>
            <p:ph idx="1"/>
          </p:nvPr>
        </p:nvSpPr>
        <p:spPr/>
        <p:txBody>
          <a:bodyPr/>
          <a:lstStyle/>
          <a:p>
            <a:r>
              <a:rPr lang="zh-CN" altLang="en-US" b="1" smtClean="0"/>
              <a:t>属性操作方法</a:t>
            </a:r>
            <a:endParaRPr lang="zh-CN" altLang="en-US" b="1" smtClean="0"/>
          </a:p>
        </p:txBody>
      </p:sp>
      <p:sp>
        <p:nvSpPr>
          <p:cNvPr id="9221" name="灯片编号占位符 4"/>
          <p:cNvSpPr>
            <a:spLocks noGrp="1"/>
          </p:cNvSpPr>
          <p:nvPr>
            <p:ph type="sldNum" sz="quarter" idx="11"/>
          </p:nvPr>
        </p:nvSpPr>
        <p:spPr>
          <a:noFill/>
        </p:spPr>
        <p:txBody>
          <a:bodyPr/>
          <a:lstStyle/>
          <a:p>
            <a:fld id="{5912F8DA-671F-4ECE-B6CD-00420282E071}" type="slidenum">
              <a:rPr lang="en-US" altLang="zh-CN" smtClean="0"/>
            </a:fld>
            <a:endParaRPr lang="en-US" altLang="zh-CN" smtClean="0"/>
          </a:p>
        </p:txBody>
      </p:sp>
      <p:pic>
        <p:nvPicPr>
          <p:cNvPr id="9222" name="Picture 2" descr="G:\讲课\（1）\基于J2EE的开发技术-权巍\JAVA WEB开发实战经典PPT\0200_第二部分：WEB基础开发\0206_第06章：JSP内置对象\020602_四种属性范围\幻灯片4.JPG"/>
          <p:cNvPicPr>
            <a:picLocks noChangeAspect="1" noChangeArrowheads="1"/>
          </p:cNvPicPr>
          <p:nvPr/>
        </p:nvPicPr>
        <p:blipFill>
          <a:blip r:embed="rId1" cstate="print"/>
          <a:srcRect t="23750" r="1962" b="52100"/>
          <a:stretch>
            <a:fillRect/>
          </a:stretch>
        </p:blipFill>
        <p:spPr bwMode="auto">
          <a:xfrm>
            <a:off x="0" y="2997200"/>
            <a:ext cx="9144000" cy="168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(1)</a:t>
            </a:r>
            <a:r>
              <a:rPr lang="en-US" altLang="zh-CN" b="1" smtClean="0"/>
              <a:t> page</a:t>
            </a:r>
            <a:r>
              <a:rPr lang="zh-CN" altLang="en-US" b="1" smtClean="0"/>
              <a:t>属性范围</a:t>
            </a:r>
            <a:endParaRPr lang="zh-CN" altLang="en-US" smtClean="0"/>
          </a:p>
        </p:txBody>
      </p:sp>
      <p:sp>
        <p:nvSpPr>
          <p:cNvPr id="10243" name="内容占位符 2"/>
          <p:cNvSpPr>
            <a:spLocks noGrp="1"/>
          </p:cNvSpPr>
          <p:nvPr>
            <p:ph idx="1"/>
          </p:nvPr>
        </p:nvSpPr>
        <p:spPr>
          <a:xfrm>
            <a:off x="457200" y="1981200"/>
            <a:ext cx="8686800" cy="3886200"/>
          </a:xfrm>
        </p:spPr>
        <p:txBody>
          <a:bodyPr/>
          <a:lstStyle/>
          <a:p>
            <a:r>
              <a:rPr lang="zh-CN" altLang="en-US" sz="2800" b="1" dirty="0" smtClean="0"/>
              <a:t>用</a:t>
            </a:r>
            <a:r>
              <a:rPr lang="en-US" altLang="zh-CN" sz="2800" b="1" dirty="0" err="1" smtClean="0"/>
              <a:t>pageContext</a:t>
            </a:r>
            <a:r>
              <a:rPr lang="zh-CN" altLang="en-US" sz="2800" b="1" dirty="0" smtClean="0"/>
              <a:t>表示，通常称为</a:t>
            </a:r>
            <a:r>
              <a:rPr lang="en-US" altLang="zh-CN" sz="2800" b="1" dirty="0" smtClean="0"/>
              <a:t>page</a:t>
            </a:r>
            <a:r>
              <a:rPr lang="zh-CN" altLang="en-US" sz="2800" b="1" dirty="0" smtClean="0"/>
              <a:t>范围；</a:t>
            </a:r>
            <a:endParaRPr lang="en-US" altLang="zh-CN" sz="2800" b="1" dirty="0" smtClean="0"/>
          </a:p>
          <a:p>
            <a:r>
              <a:rPr lang="zh-CN" altLang="en-US" sz="2800" b="1" dirty="0" smtClean="0"/>
              <a:t>表示将一个属性设置在本页上，跳转后无法取得。</a:t>
            </a:r>
            <a:endParaRPr lang="zh-CN" altLang="en-US" sz="2800" b="1" dirty="0" smtClean="0"/>
          </a:p>
        </p:txBody>
      </p:sp>
      <p:sp>
        <p:nvSpPr>
          <p:cNvPr id="10245" name="灯片编号占位符 4"/>
          <p:cNvSpPr>
            <a:spLocks noGrp="1"/>
          </p:cNvSpPr>
          <p:nvPr>
            <p:ph type="sldNum" sz="quarter" idx="11"/>
          </p:nvPr>
        </p:nvSpPr>
        <p:spPr>
          <a:noFill/>
        </p:spPr>
        <p:txBody>
          <a:bodyPr/>
          <a:lstStyle/>
          <a:p>
            <a:fld id="{07F2B202-BEF5-4DC7-9553-B5F6FFEB2DFE}" type="slidenum">
              <a:rPr lang="en-US" altLang="zh-CN" smtClean="0"/>
            </a:fld>
            <a:endParaRPr lang="en-US" altLang="zh-CN" smtClean="0"/>
          </a:p>
        </p:txBody>
      </p:sp>
      <p:pic>
        <p:nvPicPr>
          <p:cNvPr id="10246" name="Picture 2" descr="G:\讲课\（1）\基于J2EE的开发技术-权巍\JAVA WEB开发实战经典PPT\0200_第二部分：WEB基础开发\0206_第06章：JSP内置对象\020602_四种属性范围\幻灯片5.JPG"/>
          <p:cNvPicPr>
            <a:picLocks noChangeAspect="1" noChangeArrowheads="1"/>
          </p:cNvPicPr>
          <p:nvPr/>
        </p:nvPicPr>
        <p:blipFill>
          <a:blip r:embed="rId1" cstate="print"/>
          <a:srcRect l="5113" t="35300" r="5113" b="11151"/>
          <a:stretch>
            <a:fillRect/>
          </a:stretch>
        </p:blipFill>
        <p:spPr bwMode="auto">
          <a:xfrm>
            <a:off x="684213" y="3014663"/>
            <a:ext cx="7848600" cy="3509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(2)</a:t>
            </a:r>
            <a:r>
              <a:rPr lang="en-US" altLang="zh-CN" b="1" smtClean="0"/>
              <a:t> request</a:t>
            </a:r>
            <a:r>
              <a:rPr lang="zh-CN" altLang="en-US" b="1" smtClean="0"/>
              <a:t>属性范围</a:t>
            </a:r>
            <a:endParaRPr lang="zh-CN" altLang="en-US" smtClean="0"/>
          </a:p>
        </p:txBody>
      </p:sp>
      <p:sp>
        <p:nvSpPr>
          <p:cNvPr id="11267" name="内容占位符 2"/>
          <p:cNvSpPr>
            <a:spLocks noGrp="1"/>
          </p:cNvSpPr>
          <p:nvPr>
            <p:ph idx="1"/>
          </p:nvPr>
        </p:nvSpPr>
        <p:spPr>
          <a:xfrm>
            <a:off x="457200" y="1981200"/>
            <a:ext cx="8362950" cy="3886200"/>
          </a:xfrm>
        </p:spPr>
        <p:txBody>
          <a:bodyPr/>
          <a:lstStyle/>
          <a:p>
            <a:r>
              <a:rPr lang="zh-CN" altLang="en-US" sz="2800" b="1" dirty="0" smtClean="0"/>
              <a:t>表示在</a:t>
            </a:r>
            <a:r>
              <a:rPr lang="zh-CN" altLang="en-US" sz="2800" b="1" u="sng" dirty="0" smtClean="0"/>
              <a:t>服务器跳转</a:t>
            </a:r>
            <a:r>
              <a:rPr lang="zh-CN" altLang="en-US" sz="2800" b="1" dirty="0" smtClean="0"/>
              <a:t>之后，所有设置的内容依然会被保留下来。</a:t>
            </a:r>
            <a:endParaRPr lang="zh-CN" altLang="en-US" sz="2800" b="1" dirty="0" smtClean="0"/>
          </a:p>
        </p:txBody>
      </p:sp>
      <p:sp>
        <p:nvSpPr>
          <p:cNvPr id="11269" name="灯片编号占位符 4"/>
          <p:cNvSpPr>
            <a:spLocks noGrp="1"/>
          </p:cNvSpPr>
          <p:nvPr>
            <p:ph type="sldNum" sz="quarter" idx="11"/>
          </p:nvPr>
        </p:nvSpPr>
        <p:spPr>
          <a:noFill/>
        </p:spPr>
        <p:txBody>
          <a:bodyPr/>
          <a:lstStyle/>
          <a:p>
            <a:fld id="{02514805-6DF3-4011-B51C-2BA53C5FDA67}" type="slidenum">
              <a:rPr lang="en-US" altLang="zh-CN" smtClean="0"/>
            </a:fld>
            <a:endParaRPr lang="en-US" altLang="zh-CN" smtClean="0"/>
          </a:p>
        </p:txBody>
      </p:sp>
      <p:pic>
        <p:nvPicPr>
          <p:cNvPr id="11270" name="Picture 3" descr="G:\讲课\（1）\基于J2EE的开发技术-权巍\JAVA WEB开发实战经典PPT\0200_第二部分：WEB基础开发\0206_第06章：JSP内置对象\020602_四种属性范围\幻灯片9.JPG"/>
          <p:cNvPicPr>
            <a:picLocks noChangeAspect="1" noChangeArrowheads="1"/>
          </p:cNvPicPr>
          <p:nvPr/>
        </p:nvPicPr>
        <p:blipFill>
          <a:blip r:embed="rId1" cstate="print"/>
          <a:srcRect l="4326" t="39500" r="5901" b="15350"/>
          <a:stretch>
            <a:fillRect/>
          </a:stretch>
        </p:blipFill>
        <p:spPr bwMode="auto">
          <a:xfrm>
            <a:off x="395288" y="3068638"/>
            <a:ext cx="8208962" cy="3097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457200"/>
            <a:ext cx="8229600" cy="1027113"/>
          </a:xfrm>
        </p:spPr>
        <p:txBody>
          <a:bodyPr/>
          <a:lstStyle/>
          <a:p>
            <a:r>
              <a:rPr lang="en-US" altLang="zh-CN" sz="3600" b="1" smtClean="0"/>
              <a:t>request</a:t>
            </a:r>
            <a:r>
              <a:rPr lang="zh-CN" altLang="en-US" sz="3600" b="1" smtClean="0"/>
              <a:t>属性范围的理解</a:t>
            </a:r>
            <a:endParaRPr lang="zh-CN" altLang="en-US" sz="3600" smtClean="0"/>
          </a:p>
        </p:txBody>
      </p:sp>
      <p:sp>
        <p:nvSpPr>
          <p:cNvPr id="12291" name="内容占位符 2"/>
          <p:cNvSpPr>
            <a:spLocks noGrp="1"/>
          </p:cNvSpPr>
          <p:nvPr>
            <p:ph idx="1"/>
          </p:nvPr>
        </p:nvSpPr>
        <p:spPr>
          <a:xfrm>
            <a:off x="457200" y="1557338"/>
            <a:ext cx="8362950" cy="3886200"/>
          </a:xfrm>
        </p:spPr>
        <p:txBody>
          <a:bodyPr/>
          <a:lstStyle/>
          <a:p>
            <a:r>
              <a:rPr lang="en-US" altLang="zh-CN" sz="2600" b="1" dirty="0" smtClean="0"/>
              <a:t>request</a:t>
            </a:r>
            <a:r>
              <a:rPr lang="zh-CN" altLang="en-US" sz="2600" b="1" dirty="0" smtClean="0"/>
              <a:t>表示的是客户端的请求，正常情况下，一次请求服务器只会给与一次回应；那么这个时候如果是服务器端跳转，请求的地址栏没有改变，因此相当于回应了一次；而如果是客户端跳转，地址栏改变了，则相当于发出了第二次请求，而第一次请求的内容已经消失了，所以无法取得。</a:t>
            </a:r>
            <a:endParaRPr lang="zh-CN" altLang="en-US" sz="2600" b="1" dirty="0" smtClean="0"/>
          </a:p>
        </p:txBody>
      </p:sp>
      <p:sp>
        <p:nvSpPr>
          <p:cNvPr id="12293" name="灯片编号占位符 4"/>
          <p:cNvSpPr>
            <a:spLocks noGrp="1"/>
          </p:cNvSpPr>
          <p:nvPr>
            <p:ph type="sldNum" sz="quarter" idx="11"/>
          </p:nvPr>
        </p:nvSpPr>
        <p:spPr>
          <a:noFill/>
        </p:spPr>
        <p:txBody>
          <a:bodyPr/>
          <a:lstStyle/>
          <a:p>
            <a:fld id="{0CF0BC20-5C15-43D6-8106-BCDEAB287F9D}" type="slidenum">
              <a:rPr lang="en-US" altLang="zh-CN" smtClean="0"/>
            </a:fld>
            <a:endParaRPr lang="en-US" altLang="zh-CN" smtClean="0"/>
          </a:p>
        </p:txBody>
      </p:sp>
      <p:pic>
        <p:nvPicPr>
          <p:cNvPr id="12294" name="Picture 2" descr="G:\讲课\（1）\基于J2EE的开发技术-权巍\JAVA WEB开发实战经典PPT\0200_第二部分：WEB基础开发\0206_第06章：JSP内置对象\020602_四种属性范围\幻灯片13.JPG"/>
          <p:cNvPicPr>
            <a:picLocks noChangeAspect="1" noChangeArrowheads="1"/>
          </p:cNvPicPr>
          <p:nvPr/>
        </p:nvPicPr>
        <p:blipFill>
          <a:blip r:embed="rId1" cstate="print"/>
          <a:srcRect t="47900" r="1962" b="21651"/>
          <a:stretch>
            <a:fillRect/>
          </a:stretch>
        </p:blipFill>
        <p:spPr bwMode="auto">
          <a:xfrm>
            <a:off x="71438" y="4149725"/>
            <a:ext cx="8964612" cy="208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5480</Words>
  <Application>WPS 演示</Application>
  <PresentationFormat>全屏显示(4:3)</PresentationFormat>
  <Paragraphs>357</Paragraphs>
  <Slides>43</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宋体</vt:lpstr>
      <vt:lpstr>Wingdings</vt:lpstr>
      <vt:lpstr>Arial Black</vt:lpstr>
      <vt:lpstr>Times New Roman</vt:lpstr>
      <vt:lpstr>Thonburi</vt:lpstr>
      <vt:lpstr>微软雅黑</vt:lpstr>
      <vt:lpstr>Arial Unicode MS</vt:lpstr>
      <vt:lpstr>楷体_GB2312</vt:lpstr>
      <vt:lpstr>楷体</vt:lpstr>
      <vt:lpstr>Angsana New</vt:lpstr>
      <vt:lpstr>新宋体</vt:lpstr>
      <vt:lpstr>Pixel</vt:lpstr>
      <vt:lpstr>本章主要内容</vt:lpstr>
      <vt:lpstr>1、JSP内置对象概览</vt:lpstr>
      <vt:lpstr>1、JSP内置对象概览</vt:lpstr>
      <vt:lpstr>2、四种属性范围</vt:lpstr>
      <vt:lpstr>2、四种属性范围</vt:lpstr>
      <vt:lpstr>2、四种属性范围</vt:lpstr>
      <vt:lpstr>(1) page属性范围</vt:lpstr>
      <vt:lpstr>(2) request属性范围</vt:lpstr>
      <vt:lpstr>request属性范围的理解</vt:lpstr>
      <vt:lpstr>(3) session属性范围</vt:lpstr>
      <vt:lpstr>(4) application属性范围</vt:lpstr>
      <vt:lpstr>使用PageContext对象直接操纵四种属性范围</vt:lpstr>
      <vt:lpstr>3、request对象</vt:lpstr>
      <vt:lpstr>PowerPoint 演示文稿</vt:lpstr>
      <vt:lpstr>乱码解决</vt:lpstr>
      <vt:lpstr>接收请求参数</vt:lpstr>
      <vt:lpstr>URL地址重写</vt:lpstr>
      <vt:lpstr>request的getParameter方法接收参数小结</vt:lpstr>
      <vt:lpstr>4、response对象</vt:lpstr>
      <vt:lpstr>PowerPoint 演示文稿</vt:lpstr>
      <vt:lpstr>设置刷新头信息</vt:lpstr>
      <vt:lpstr>页面跳转</vt:lpstr>
      <vt:lpstr>两种跳转的区别</vt:lpstr>
      <vt:lpstr>关于路径的问题</vt:lpstr>
      <vt:lpstr>操作Cookie</vt:lpstr>
      <vt:lpstr>Cookie类的常用方法</vt:lpstr>
      <vt:lpstr>Cookie的使用</vt:lpstr>
      <vt:lpstr>5、session对象</vt:lpstr>
      <vt:lpstr>5、session对象</vt:lpstr>
      <vt:lpstr>HttpSession接口的主要方法</vt:lpstr>
      <vt:lpstr>session id</vt:lpstr>
      <vt:lpstr>session与Cookie</vt:lpstr>
      <vt:lpstr>练习：登录及注销</vt:lpstr>
      <vt:lpstr>小结：会话跟踪技术</vt:lpstr>
      <vt:lpstr>6、application对象</vt:lpstr>
      <vt:lpstr>6、application对象</vt:lpstr>
      <vt:lpstr>7、Web安全性及config对象</vt:lpstr>
      <vt:lpstr>PowerPoint 演示文稿</vt:lpstr>
      <vt:lpstr>config对象</vt:lpstr>
      <vt:lpstr>PowerPoint 演示文稿</vt:lpstr>
      <vt:lpstr>8、out对象</vt:lpstr>
      <vt:lpstr>9、pageContext对象</vt:lpstr>
      <vt:lpstr>10、exception对象、page对象</vt:lpstr>
    </vt:vector>
  </TitlesOfParts>
  <Company>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JSP编程</dc:title>
  <dc:creator>wei</dc:creator>
  <cp:lastModifiedBy>huang gege</cp:lastModifiedBy>
  <cp:revision>492</cp:revision>
  <dcterms:created xsi:type="dcterms:W3CDTF">2006-03-01T11:37:00Z</dcterms:created>
  <dcterms:modified xsi:type="dcterms:W3CDTF">2017-06-24T02:44:23Z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