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3" r:id="rId6"/>
    <p:sldId id="266" r:id="rId7"/>
    <p:sldId id="259" r:id="rId8"/>
    <p:sldId id="261" r:id="rId9"/>
    <p:sldId id="262" r:id="rId10"/>
    <p:sldId id="260" r:id="rId11"/>
    <p:sldId id="272" r:id="rId12"/>
    <p:sldId id="264" r:id="rId13"/>
    <p:sldId id="265" r:id="rId14"/>
    <p:sldId id="267" r:id="rId15"/>
    <p:sldId id="271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1056" y="17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A8552-47D1-4003-B7EA-BE3BDB94B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2C0CC1-EA06-469B-A8D4-D6AD75A8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FF0D5A-C490-437C-AE92-D87970E9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1E63EC-3329-4ED3-857E-A80CE979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B0813-3F0D-4187-AA30-1A4EEF1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5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01427-D71D-49F6-B4C4-6D6E3DAF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2C472D-462C-4923-BA0E-DBA26F104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AED2E-7BFF-4BB0-BB97-09CDE6AC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F4ABB-CFFC-4DDA-B5C8-18F7933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CBA18-DF27-4AB8-8A50-516D79B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71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415D5-3243-4E13-A1B9-3E40DAA0A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664E45-7918-4D89-909B-FD5C1CCF0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5CA88-411F-4C04-8DBF-5CF2F848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A72B16-3382-4BCA-B2AA-726B824E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50CB81-8C71-455E-8EC7-ACBBF24F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15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A3958-C74D-4685-8BFA-FC461E24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15FA6-8B24-405A-A1B9-158C4C47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D4A104-49BA-4C81-A1D4-359E0AC9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A7C01F-16F3-4D33-BDBB-30783EE5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34C57-34F7-4675-8800-B4DFA758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46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1B03B-147C-4FC6-A4F8-24BF04CC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E38879-C166-4BA2-8288-7CF9B283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4D7C5-9546-4DF8-A208-08D96A3B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7A5F9-959F-476E-8A23-8464E5F0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63966E-B4D0-4225-A302-06732A3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2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63BDF-C3B9-4228-AEAD-11D695C6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18FDA-CF8C-4C6F-BBC4-65EC7AE6F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A24F29-C75F-4998-A34C-D1E790D03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C54E8-EF0F-452D-93A9-3138FD9A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F143E3-0E0B-4F24-8DC3-9AB951DB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BE9AB-6251-499F-85B0-7CC03069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76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BA05D-8D77-4A0B-B956-417085BD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7630A8-9A4F-4692-944E-EDFFB1C5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D2613E-6790-4F6A-A0E8-BC85302C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0C0EAB-E997-4844-9A9E-B1D38DF4B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FE0047-B578-4E45-8D61-07DE35BD0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DD0062-9782-4E22-AD98-0ECBACDF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F35C14-0851-4F57-A5F8-6C593C0E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607695-D38E-48FC-8979-464BDD3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38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B3C8C-00E2-471B-B5CB-2C7EA7C2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855977-103B-4C0F-9BA2-9D8ADD19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51A829-987F-4985-B014-C31B341A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25DFD6-C989-46CD-ABBD-47D0D9A6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6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BB038D-962F-4F4C-B2B6-15812ED7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8610B5-83C4-4FAF-BEA4-68027B24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37B07D-42DD-49CA-ABF8-99525F55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72F7A-2F1C-4E79-A344-02F08BC8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EADA0-167F-4F1C-B7A6-B98E5B29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B4B1AB-FDB7-4A44-A959-FD79FB39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60AD1A-DF80-4FA8-ADA3-BABD753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48C15C-B052-4B3D-8EEA-C95D55BC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4E9F6E-4FD1-4B5B-BCE0-5E19B751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FBAD3-8271-41B5-9B1E-513F25A8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B3B7EA-74D9-4020-B4B1-83D99E69A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A95B69-9998-4808-B517-6E0630F7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3A99C7-B372-4036-B32B-D5C1A36F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A9D018-4E8F-46D7-A2CC-98176321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E0B51-D31D-4B0F-9BC3-E851298B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3FDCD-D7C5-4B92-9993-1755B083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26329B-62B7-4EC9-A3C1-07F56E10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49A60-0093-4301-BFD8-B0257E4DE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FAAB-E000-41CC-8C86-3EFB62561E3E}" type="datetimeFigureOut">
              <a:rPr lang="ru-RU" smtClean="0"/>
              <a:t>24.12.19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5E1C0C-EE99-4FA6-BE38-5C9C047C9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F61D7D-E311-4A09-A60E-63403B251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47F9F-DB76-43AB-B0C2-A65D61C1D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8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CF292-4C07-4153-BA0D-5A92A226B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9875520" cy="3360625"/>
          </a:xfrm>
        </p:spPr>
        <p:txBody>
          <a:bodyPr>
            <a:normAutofit/>
          </a:bodyPr>
          <a:lstStyle/>
          <a:p>
            <a:pPr algn="l"/>
            <a:r>
              <a:rPr lang="ru-RU" sz="4500"/>
              <a:t>Аттестационный проект</a:t>
            </a:r>
            <a:r>
              <a:rPr lang="en-US" sz="4500"/>
              <a:t>:</a:t>
            </a:r>
            <a:r>
              <a:rPr lang="ru-RU" sz="4500"/>
              <a:t> </a:t>
            </a:r>
            <a:r>
              <a:rPr lang="ru-RU" sz="4500" u="sng" cap="small"/>
              <a:t>“Обнаружение  дефектов стали: сегментирование дефектов стального листа”</a:t>
            </a:r>
            <a:br>
              <a:rPr lang="ru-RU" sz="4500"/>
            </a:br>
            <a:endParaRPr lang="ru-RU" sz="45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56FBBC-3019-403B-A206-FB86E5D3D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9875520" cy="1366472"/>
          </a:xfrm>
        </p:spPr>
        <p:txBody>
          <a:bodyPr>
            <a:normAutofit/>
          </a:bodyPr>
          <a:lstStyle/>
          <a:p>
            <a:pPr algn="l"/>
            <a:r>
              <a:rPr lang="ru-RU"/>
              <a:t>Выполнил</a:t>
            </a:r>
            <a:r>
              <a:rPr lang="en-US"/>
              <a:t>:</a:t>
            </a:r>
          </a:p>
          <a:p>
            <a:pPr algn="l"/>
            <a:r>
              <a:rPr lang="ru-RU"/>
              <a:t> Хмарская О.В.</a:t>
            </a:r>
          </a:p>
        </p:txBody>
      </p:sp>
    </p:spTree>
    <p:extLst>
      <p:ext uri="{BB962C8B-B14F-4D97-AF65-F5344CB8AC3E}">
        <p14:creationId xmlns:p14="http://schemas.microsoft.com/office/powerpoint/2010/main" val="97885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63650-EA88-4ADA-9DFA-02A99A6E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U-net with ResNet encoder</a:t>
            </a:r>
            <a:endParaRPr lang="ru-RU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134B00-8223-4F91-9055-D47F536E1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8" y="1690688"/>
            <a:ext cx="9727096" cy="49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DD6CC-DCB3-499C-8B90-D9996AC90DCD}"/>
              </a:ext>
            </a:extLst>
          </p:cNvPr>
          <p:cNvSpPr txBox="1"/>
          <p:nvPr/>
        </p:nvSpPr>
        <p:spPr>
          <a:xfrm>
            <a:off x="7020960" y="1305024"/>
            <a:ext cx="349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Binary_crossentropy: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57294-C37D-4229-AA08-5C9521544FFB}"/>
              </a:ext>
            </a:extLst>
          </p:cNvPr>
          <p:cNvSpPr txBox="1"/>
          <p:nvPr/>
        </p:nvSpPr>
        <p:spPr>
          <a:xfrm>
            <a:off x="7093640" y="3140802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Categorical_crossentropy: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286D-F11C-4465-B7C0-8E5088470C86}"/>
              </a:ext>
            </a:extLst>
          </p:cNvPr>
          <p:cNvSpPr txBox="1"/>
          <p:nvPr/>
        </p:nvSpPr>
        <p:spPr>
          <a:xfrm>
            <a:off x="7110207" y="4777789"/>
            <a:ext cx="271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Focal_loss: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8453B4-F8F7-4AFE-8D49-A48BE811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640" y="5192124"/>
            <a:ext cx="2882762" cy="8668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E035BD-6C2D-4D38-8816-8D3CAB56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40" y="3778231"/>
            <a:ext cx="4495800" cy="571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9DDEDDB-E4D8-43A8-A1D4-278FBE7CB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2332083"/>
            <a:ext cx="1590675" cy="5406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B528D6-C35F-45B2-9BED-4CCA72380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640" y="1869018"/>
            <a:ext cx="467677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DBBD89-DBC5-42E0-AB39-77A7E5F21E9C}"/>
              </a:ext>
            </a:extLst>
          </p:cNvPr>
          <p:cNvSpPr txBox="1"/>
          <p:nvPr/>
        </p:nvSpPr>
        <p:spPr>
          <a:xfrm>
            <a:off x="602560" y="1730096"/>
            <a:ext cx="517828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1) Loss = 0,7*binary_crossentropy  – dice</a:t>
            </a:r>
            <a:endParaRPr lang="ru-RU" b="1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AC152-11C8-4573-81FD-249F855B1BFC}"/>
              </a:ext>
            </a:extLst>
          </p:cNvPr>
          <p:cNvSpPr txBox="1"/>
          <p:nvPr/>
        </p:nvSpPr>
        <p:spPr>
          <a:xfrm>
            <a:off x="602560" y="3141098"/>
            <a:ext cx="517828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it-IT" b="1" dirty="0"/>
              <a:t>CCE = 0,7*categorical_crossentropy – </a:t>
            </a:r>
          </a:p>
          <a:p>
            <a:r>
              <a:rPr lang="it-IT" b="1" dirty="0"/>
              <a:t>                                                  0,25*dice(with TP coef)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D6BC2-FC66-472E-B887-DE30651ED9C4}"/>
              </a:ext>
            </a:extLst>
          </p:cNvPr>
          <p:cNvSpPr txBox="1"/>
          <p:nvPr/>
        </p:nvSpPr>
        <p:spPr>
          <a:xfrm>
            <a:off x="602559" y="5007457"/>
            <a:ext cx="51782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3) Focal Loss</a:t>
            </a:r>
            <a:r>
              <a:rPr lang="ru-RU" b="1" dirty="0"/>
              <a:t>                                                                     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828807-38BE-4A8A-A44B-DE8D3F85A418}"/>
              </a:ext>
            </a:extLst>
          </p:cNvPr>
          <p:cNvSpPr txBox="1"/>
          <p:nvPr/>
        </p:nvSpPr>
        <p:spPr>
          <a:xfrm>
            <a:off x="675861" y="441813"/>
            <a:ext cx="6708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Функции потерь</a:t>
            </a:r>
          </a:p>
        </p:txBody>
      </p:sp>
    </p:spTree>
    <p:extLst>
      <p:ext uri="{BB962C8B-B14F-4D97-AF65-F5344CB8AC3E}">
        <p14:creationId xmlns:p14="http://schemas.microsoft.com/office/powerpoint/2010/main" val="259712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21A845-E48A-434B-9409-1E91878074EF}"/>
              </a:ext>
            </a:extLst>
          </p:cNvPr>
          <p:cNvSpPr txBox="1"/>
          <p:nvPr/>
        </p:nvSpPr>
        <p:spPr>
          <a:xfrm>
            <a:off x="417445" y="198782"/>
            <a:ext cx="41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ru-RU" sz="3200" b="1" dirty="0"/>
              <a:t>Эксперимент №1.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20155-093C-4452-BEAA-4A3B105A1977}"/>
              </a:ext>
            </a:extLst>
          </p:cNvPr>
          <p:cNvSpPr txBox="1"/>
          <p:nvPr/>
        </p:nvSpPr>
        <p:spPr>
          <a:xfrm>
            <a:off x="7629940" y="1644108"/>
            <a:ext cx="429370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Loss = 0,7*binary_crossentropy  – dice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5C2AE-F566-4D11-8553-DA48EC4FFBF5}"/>
              </a:ext>
            </a:extLst>
          </p:cNvPr>
          <p:cNvSpPr txBox="1"/>
          <p:nvPr/>
        </p:nvSpPr>
        <p:spPr>
          <a:xfrm>
            <a:off x="7629940" y="3627783"/>
            <a:ext cx="42937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Проблемы: </a:t>
            </a:r>
          </a:p>
          <a:p>
            <a:endParaRPr lang="ru-RU" b="1" dirty="0"/>
          </a:p>
          <a:p>
            <a:pPr marL="342900" indent="-342900">
              <a:buAutoNum type="arabicPeriod"/>
            </a:pPr>
            <a:r>
              <a:rPr lang="ru-RU" dirty="0"/>
              <a:t>Низкое качество предсказания масок миноритарных классов</a:t>
            </a:r>
          </a:p>
          <a:p>
            <a:pPr marL="342900" indent="-342900">
              <a:buAutoNum type="arabicPeriod"/>
            </a:pPr>
            <a:r>
              <a:rPr lang="ru-RU" dirty="0"/>
              <a:t>Переобучение на больших классах</a:t>
            </a:r>
          </a:p>
          <a:p>
            <a:endParaRPr lang="en-US" dirty="0"/>
          </a:p>
          <a:p>
            <a:r>
              <a:rPr lang="en-US" b="1" dirty="0"/>
              <a:t>* U-net </a:t>
            </a:r>
            <a:r>
              <a:rPr lang="ru-RU" b="1" dirty="0"/>
              <a:t>подтвердила качество на </a:t>
            </a:r>
            <a:r>
              <a:rPr lang="en-US" b="1" dirty="0"/>
              <a:t>Kaggle dice = 0,74 private_score</a:t>
            </a:r>
            <a:br>
              <a:rPr lang="en-US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EA58DD-156D-4AD9-BED9-DF653C3A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7" y="965091"/>
            <a:ext cx="6736348" cy="18874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E2521B-C3DA-4F04-BDD1-C55C8A79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6" y="2882618"/>
            <a:ext cx="6736348" cy="18874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CA9E4F-3B5D-4597-9101-028E049BC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6" y="4805866"/>
            <a:ext cx="6736348" cy="18533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E365D6-B975-4EAD-A3E7-325810CCB0EF}"/>
              </a:ext>
            </a:extLst>
          </p:cNvPr>
          <p:cNvSpPr txBox="1"/>
          <p:nvPr/>
        </p:nvSpPr>
        <p:spPr>
          <a:xfrm>
            <a:off x="2186609" y="2013440"/>
            <a:ext cx="20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14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8209A-C9B1-4CAF-99F4-4F28E57A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8504" cy="638727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+mn-lt"/>
              </a:rPr>
              <a:t>Эксперимент №2.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AA471-E5E7-44F5-97FB-06AEF57DF507}"/>
              </a:ext>
            </a:extLst>
          </p:cNvPr>
          <p:cNvSpPr txBox="1"/>
          <p:nvPr/>
        </p:nvSpPr>
        <p:spPr>
          <a:xfrm>
            <a:off x="6589643" y="1118007"/>
            <a:ext cx="5155096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CCE = 0,7*categorical_crossentropy – </a:t>
            </a:r>
          </a:p>
          <a:p>
            <a:r>
              <a:rPr lang="it-IT" b="1" dirty="0"/>
              <a:t>                                                  0,25*dice(with TP coef),</a:t>
            </a:r>
            <a:br>
              <a:rPr lang="it-IT" dirty="0"/>
            </a:br>
            <a:endParaRPr lang="ru-RU" dirty="0"/>
          </a:p>
          <a:p>
            <a:r>
              <a:rPr lang="en-US" b="1" dirty="0"/>
              <a:t>TP_class_coef = [2,  2,  1,  1.5,  1]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57B21-6C38-4E2B-A9F3-FDEB685FC7A3}"/>
              </a:ext>
            </a:extLst>
          </p:cNvPr>
          <p:cNvSpPr txBox="1"/>
          <p:nvPr/>
        </p:nvSpPr>
        <p:spPr>
          <a:xfrm>
            <a:off x="6589643" y="3123194"/>
            <a:ext cx="4860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Проблемы: </a:t>
            </a:r>
          </a:p>
          <a:p>
            <a:r>
              <a:rPr lang="ru-RU" dirty="0"/>
              <a:t>1. Подбор коэффициентов </a:t>
            </a:r>
            <a:r>
              <a:rPr lang="en-US" dirty="0"/>
              <a:t>dice</a:t>
            </a:r>
            <a:r>
              <a:rPr lang="ru-RU" dirty="0"/>
              <a:t> по классам дефектов</a:t>
            </a:r>
          </a:p>
          <a:p>
            <a:r>
              <a:rPr lang="ru-RU" dirty="0"/>
              <a:t>2. Переобучение на больших классах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F1F60-413F-4353-926F-016267BF7BC5}"/>
              </a:ext>
            </a:extLst>
          </p:cNvPr>
          <p:cNvSpPr txBox="1"/>
          <p:nvPr/>
        </p:nvSpPr>
        <p:spPr>
          <a:xfrm>
            <a:off x="6589643" y="5093662"/>
            <a:ext cx="487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Перспективы:</a:t>
            </a:r>
          </a:p>
          <a:p>
            <a:r>
              <a:rPr lang="ru-RU" dirty="0"/>
              <a:t>1. Подбор коэффициентов </a:t>
            </a:r>
            <a:r>
              <a:rPr lang="en-US" dirty="0"/>
              <a:t>dice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98AFA7-BBA5-4E00-BC57-2DF17D44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2" y="1114433"/>
            <a:ext cx="6036365" cy="15591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1B1DA3-0A6E-4B6E-BD24-FEA9F62B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2" y="2665060"/>
            <a:ext cx="6036365" cy="17402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F4EC78-B518-4BA7-A43C-D02789EE1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92" y="4529009"/>
            <a:ext cx="6036365" cy="17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9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92E04-74CF-4719-9130-B3E006E7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260749"/>
            <a:ext cx="10214908" cy="6039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+mn-lt"/>
              </a:rPr>
              <a:t>Эксперимент №3.</a:t>
            </a:r>
            <a:endParaRPr lang="en-US" sz="32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0CAB3-6579-41E1-9EBA-ABE005EFA882}"/>
              </a:ext>
            </a:extLst>
          </p:cNvPr>
          <p:cNvSpPr txBox="1"/>
          <p:nvPr/>
        </p:nvSpPr>
        <p:spPr>
          <a:xfrm>
            <a:off x="7301925" y="685799"/>
            <a:ext cx="404273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Focal loss :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0DD1D-89DC-4FC2-8F9C-6ECE1C4919D4}"/>
              </a:ext>
            </a:extLst>
          </p:cNvPr>
          <p:cNvSpPr txBox="1"/>
          <p:nvPr/>
        </p:nvSpPr>
        <p:spPr>
          <a:xfrm>
            <a:off x="7301925" y="2246947"/>
            <a:ext cx="5148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Проблемы:</a:t>
            </a:r>
            <a:endParaRPr lang="en-US" b="1" dirty="0"/>
          </a:p>
          <a:p>
            <a:r>
              <a:rPr lang="ru-RU" b="1" dirty="0"/>
              <a:t> </a:t>
            </a:r>
          </a:p>
          <a:p>
            <a:pPr marL="342900" indent="-342900">
              <a:buAutoNum type="arabicPeriod"/>
            </a:pPr>
            <a:r>
              <a:rPr lang="ru-RU" dirty="0"/>
              <a:t>Переобучение на 3 и 4 классе</a:t>
            </a:r>
          </a:p>
          <a:p>
            <a:pPr marL="342900" indent="-342900">
              <a:buAutoNum type="arabicPeriod"/>
            </a:pPr>
            <a:r>
              <a:rPr lang="ru-RU" dirty="0"/>
              <a:t>Низкое качество предсказания заполненной маски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8A13F-1335-40C5-A60B-6FE68811CCB5}"/>
              </a:ext>
            </a:extLst>
          </p:cNvPr>
          <p:cNvSpPr txBox="1"/>
          <p:nvPr/>
        </p:nvSpPr>
        <p:spPr>
          <a:xfrm>
            <a:off x="7341704" y="4442142"/>
            <a:ext cx="485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Успехи:</a:t>
            </a:r>
          </a:p>
          <a:p>
            <a:pPr marL="342900" indent="-342900">
              <a:buAutoNum type="arabicPeriod"/>
            </a:pPr>
            <a:r>
              <a:rPr lang="en-US" dirty="0"/>
              <a:t>U-net </a:t>
            </a:r>
            <a:r>
              <a:rPr lang="ru-RU" dirty="0"/>
              <a:t>показала лучшее стабильное </a:t>
            </a:r>
          </a:p>
          <a:p>
            <a:r>
              <a:rPr lang="ru-RU" dirty="0"/>
              <a:t>качество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C266A5-F520-4927-A0CB-BF428302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7" y="864705"/>
            <a:ext cx="6971448" cy="19907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A81EBD-7A47-4766-A1E6-E0571229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7" y="2941560"/>
            <a:ext cx="6971448" cy="19907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CEC724-D758-48C5-9EDD-0673CE4DB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67" y="4903807"/>
            <a:ext cx="6971448" cy="17345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D77C16C-CA4C-4490-9C89-B31816667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224" y="1055131"/>
            <a:ext cx="2785246" cy="674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8391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7688D-2ECF-4860-9FB0-97A05B20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Результаты экспериментов: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016CCD-5A01-4B6F-9551-0CAD1F89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" y="3594801"/>
            <a:ext cx="10515599" cy="2523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43F32-4D1F-4F7E-938A-E0C4011A911A}"/>
              </a:ext>
            </a:extLst>
          </p:cNvPr>
          <p:cNvSpPr txBox="1"/>
          <p:nvPr/>
        </p:nvSpPr>
        <p:spPr>
          <a:xfrm>
            <a:off x="271669" y="2305878"/>
            <a:ext cx="7182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U-net Focal loss </a:t>
            </a:r>
            <a:r>
              <a:rPr lang="en-US" dirty="0"/>
              <a:t>– </a:t>
            </a:r>
            <a:r>
              <a:rPr lang="ru-RU" dirty="0"/>
              <a:t>лучшая модель, самая стабильная</a:t>
            </a:r>
          </a:p>
          <a:p>
            <a:r>
              <a:rPr lang="en-US" b="1" dirty="0"/>
              <a:t>U-net CCE </a:t>
            </a:r>
            <a:r>
              <a:rPr lang="en-US" dirty="0"/>
              <a:t>– </a:t>
            </a:r>
            <a:r>
              <a:rPr lang="ru-RU" dirty="0"/>
              <a:t>перспективная при удачном подборе коэффициентов функции потерь</a:t>
            </a:r>
          </a:p>
        </p:txBody>
      </p:sp>
    </p:spTree>
    <p:extLst>
      <p:ext uri="{BB962C8B-B14F-4D97-AF65-F5344CB8AC3E}">
        <p14:creationId xmlns:p14="http://schemas.microsoft.com/office/powerpoint/2010/main" val="142171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DA9A6-0602-47D6-97EB-6DA2544C52D0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Результаты экспериментов</a:t>
            </a:r>
            <a:r>
              <a:rPr lang="ru-RU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(все, справочно)</a:t>
            </a:r>
            <a:r>
              <a: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EFB645-7CCB-47B4-B567-DA3EB0D9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69" y="1223778"/>
            <a:ext cx="5346571" cy="51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6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49A8C-66E9-4B02-A557-FDFBC127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3078" cy="740952"/>
          </a:xfrm>
        </p:spPr>
        <p:txBody>
          <a:bodyPr>
            <a:normAutofit/>
          </a:bodyPr>
          <a:lstStyle/>
          <a:p>
            <a:r>
              <a:rPr lang="ru-RU" sz="2800" b="1" dirty="0"/>
              <a:t>Виды представленных дефектов: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06A76D-AF1A-49F4-AA46-8E67F964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44" y="1690688"/>
            <a:ext cx="3410572" cy="15142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8FAB0E-F56A-4E84-99C1-61421CB38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46" y="1690688"/>
            <a:ext cx="3501680" cy="14384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237A5E2-D2F0-47B2-9587-35B2D4F3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44" y="4231377"/>
            <a:ext cx="3410571" cy="152054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334269-F8D0-4C42-80CB-BD6AFAC38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45" y="4211979"/>
            <a:ext cx="3501679" cy="1559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0FA354-2C16-4F0E-A072-A66158D4B21B}"/>
              </a:ext>
            </a:extLst>
          </p:cNvPr>
          <p:cNvSpPr txBox="1"/>
          <p:nvPr/>
        </p:nvSpPr>
        <p:spPr>
          <a:xfrm>
            <a:off x="1052094" y="3653076"/>
            <a:ext cx="3321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Дефект 3. Деформационная рванина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FD31D-9DC4-48D7-9550-5404EDA661C3}"/>
              </a:ext>
            </a:extLst>
          </p:cNvPr>
          <p:cNvSpPr txBox="1"/>
          <p:nvPr/>
        </p:nvSpPr>
        <p:spPr>
          <a:xfrm>
            <a:off x="6806023" y="1118446"/>
            <a:ext cx="332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        Дефект 2. Расслоение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937AC-F63A-49DD-A35A-CCBB5A96D1D8}"/>
              </a:ext>
            </a:extLst>
          </p:cNvPr>
          <p:cNvSpPr txBox="1"/>
          <p:nvPr/>
        </p:nvSpPr>
        <p:spPr>
          <a:xfrm>
            <a:off x="1115044" y="1258478"/>
            <a:ext cx="332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Дефект 1. Прокатная плена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96AEC4-6E5B-42CD-B9CE-B30AE72F3CF5}"/>
              </a:ext>
            </a:extLst>
          </p:cNvPr>
          <p:cNvSpPr txBox="1"/>
          <p:nvPr/>
        </p:nvSpPr>
        <p:spPr>
          <a:xfrm>
            <a:off x="6896303" y="3729311"/>
            <a:ext cx="332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            Дефект 4. Закат</a:t>
            </a: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1307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BC932-8C2F-495F-BC40-47ACC870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Распределение дефектов на изображениях: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4A1AF8-AE01-4EAE-8493-00869A2A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123" y="2305050"/>
            <a:ext cx="5124450" cy="3619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C72430-8C27-4E42-BC13-02EE283CB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897" y="6038505"/>
            <a:ext cx="3571875" cy="4476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806C7F-0873-4940-93D7-97892ED44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28" y="2371380"/>
            <a:ext cx="5353050" cy="3667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92C52C-AE9F-4905-A6BD-9A528AF90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679" y="6100417"/>
            <a:ext cx="3870669" cy="3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60F06-2F31-4BBC-B7E9-3D59277C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56" y="285669"/>
            <a:ext cx="3991113" cy="9236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Предобработка данных</a:t>
            </a:r>
            <a:r>
              <a:rPr lang="en-US" b="1" dirty="0"/>
              <a:t>:</a:t>
            </a:r>
            <a:endParaRPr lang="ru-RU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3FF7D1-F22C-4641-BB5F-F2E8798C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4" y="2822712"/>
            <a:ext cx="3959724" cy="103276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56EE6F-C3B5-4983-A2D6-EA7D32A6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088478" y="2743423"/>
            <a:ext cx="4131854" cy="1131224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1EF534A-2847-47B8-96AA-B4757B6D8CE1}"/>
              </a:ext>
            </a:extLst>
          </p:cNvPr>
          <p:cNvCxnSpPr/>
          <p:nvPr/>
        </p:nvCxnSpPr>
        <p:spPr>
          <a:xfrm>
            <a:off x="4707752" y="3515371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2D321-AE13-400C-A9D8-566F8DCC34C2}"/>
              </a:ext>
            </a:extLst>
          </p:cNvPr>
          <p:cNvSpPr txBox="1"/>
          <p:nvPr/>
        </p:nvSpPr>
        <p:spPr>
          <a:xfrm>
            <a:off x="4909930" y="3053706"/>
            <a:ext cx="242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Vertical_flip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FB5D84-79F1-481A-95AE-FDA04C36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4" y="4229099"/>
            <a:ext cx="3959724" cy="1032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7319AC-3A3E-43CB-A039-4650951A5D6A}"/>
              </a:ext>
            </a:extLst>
          </p:cNvPr>
          <p:cNvSpPr txBox="1"/>
          <p:nvPr/>
        </p:nvSpPr>
        <p:spPr>
          <a:xfrm>
            <a:off x="4883426" y="4724457"/>
            <a:ext cx="242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Horizont_flip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ACC41-E550-4F06-80DC-99EA2B34462D}"/>
              </a:ext>
            </a:extLst>
          </p:cNvPr>
          <p:cNvSpPr txBox="1"/>
          <p:nvPr/>
        </p:nvSpPr>
        <p:spPr>
          <a:xfrm>
            <a:off x="4561979" y="5782476"/>
            <a:ext cx="242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Vertical&amp;Horizontflip</a:t>
            </a:r>
            <a:endParaRPr lang="ru-RU" sz="24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ECDE9A4-16D2-4611-89FB-C0DCD8B0F7C1}"/>
              </a:ext>
            </a:extLst>
          </p:cNvPr>
          <p:cNvCxnSpPr/>
          <p:nvPr/>
        </p:nvCxnSpPr>
        <p:spPr>
          <a:xfrm>
            <a:off x="4909930" y="4786419"/>
            <a:ext cx="187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A932EF7-A660-4561-BEB8-3FFF1CCE1618}"/>
              </a:ext>
            </a:extLst>
          </p:cNvPr>
          <p:cNvCxnSpPr/>
          <p:nvPr/>
        </p:nvCxnSpPr>
        <p:spPr>
          <a:xfrm>
            <a:off x="4654826" y="6301409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DF4C602-B54C-4CCF-93ED-A3A339F6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088480" y="5635484"/>
            <a:ext cx="4132797" cy="97798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FE5210-57A1-4C6E-BEF4-272E4C1F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0" y="5635486"/>
            <a:ext cx="3959724" cy="93684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146205A-42DA-49CE-9345-87B52976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089421" y="4229095"/>
            <a:ext cx="4131856" cy="10327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EB95DB-885B-4E49-A6EF-BC43E0D05F9F}"/>
              </a:ext>
            </a:extLst>
          </p:cNvPr>
          <p:cNvSpPr txBox="1"/>
          <p:nvPr/>
        </p:nvSpPr>
        <p:spPr>
          <a:xfrm>
            <a:off x="6271592" y="496450"/>
            <a:ext cx="4948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Удаление изображений без дефектов</a:t>
            </a:r>
            <a:endParaRPr lang="en-US" dirty="0"/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Аугментация изображений и масок с заполненными пикселями дефектов первого и второго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6587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2F80E-67DF-4FA4-B653-C58F2140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4" y="355186"/>
            <a:ext cx="4369904" cy="1185379"/>
          </a:xfrm>
        </p:spPr>
        <p:txBody>
          <a:bodyPr/>
          <a:lstStyle/>
          <a:p>
            <a:r>
              <a:rPr lang="ru-RU" b="1" dirty="0"/>
              <a:t>Метрика качества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1E7933-E309-4ED9-B771-CAF73E98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58" y="1540565"/>
            <a:ext cx="3304346" cy="742923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AD07251-AD9A-4E66-813B-C3CF0526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9" y="2453725"/>
            <a:ext cx="3787195" cy="778320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9FE639F-E5AC-4FBA-891C-DD6AC4D02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6028"/>
            <a:ext cx="4705609" cy="3866988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асы, стол&#10;&#10;Автоматически созданное описание">
            <a:extLst>
              <a:ext uri="{FF2B5EF4-FFF2-40B4-BE49-F238E27FC236}">
                <a16:creationId xmlns:a16="http://schemas.microsoft.com/office/drawing/2014/main" id="{B1F55D43-C9FD-4046-9979-667FD9773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69" y="4352450"/>
            <a:ext cx="4621557" cy="910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808AC9-48D2-41DB-9C63-422D2028735B}"/>
              </a:ext>
            </a:extLst>
          </p:cNvPr>
          <p:cNvSpPr txBox="1"/>
          <p:nvPr/>
        </p:nvSpPr>
        <p:spPr>
          <a:xfrm>
            <a:off x="760758" y="3775873"/>
            <a:ext cx="32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Дополнительная метрика</a:t>
            </a:r>
            <a:r>
              <a:rPr lang="en-US" b="1" dirty="0"/>
              <a:t>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7259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000A8-FF1C-4A76-B5EC-5425D5D9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2530" cy="1036292"/>
          </a:xfrm>
        </p:spPr>
        <p:txBody>
          <a:bodyPr>
            <a:normAutofit/>
          </a:bodyPr>
          <a:lstStyle/>
          <a:p>
            <a:r>
              <a:rPr lang="ru-RU" sz="3600" b="1" dirty="0"/>
              <a:t>Подвыборки для обучения.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61AC22-5B5E-419B-8CC8-9757A5AB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" y="1520687"/>
            <a:ext cx="6961049" cy="2668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D65EB-3A8B-45E5-A87B-6BD33911C2E4}"/>
              </a:ext>
            </a:extLst>
          </p:cNvPr>
          <p:cNvSpPr txBox="1"/>
          <p:nvPr/>
        </p:nvSpPr>
        <p:spPr>
          <a:xfrm>
            <a:off x="655982" y="4462670"/>
            <a:ext cx="8855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Этапы: </a:t>
            </a:r>
          </a:p>
          <a:p>
            <a:pPr marL="342900" indent="-342900">
              <a:buAutoNum type="arabicPeriod"/>
            </a:pPr>
            <a:r>
              <a:rPr lang="en-US" dirty="0"/>
              <a:t>StratifiedShuffleSplit</a:t>
            </a:r>
            <a:r>
              <a:rPr lang="ru-RU" dirty="0"/>
              <a:t> для изображений с единственным дефектом</a:t>
            </a:r>
          </a:p>
          <a:p>
            <a:pPr marL="342900" indent="-342900">
              <a:buAutoNum type="arabicPeriod"/>
            </a:pPr>
            <a:r>
              <a:rPr lang="en-US" dirty="0"/>
              <a:t>Train_test_split </a:t>
            </a:r>
            <a:r>
              <a:rPr lang="ru-RU" dirty="0"/>
              <a:t> для мульти дефектов</a:t>
            </a:r>
          </a:p>
          <a:p>
            <a:pPr marL="342900" indent="-342900">
              <a:buAutoNum type="arabicPeriod"/>
            </a:pPr>
            <a:r>
              <a:rPr lang="ru-RU" dirty="0"/>
              <a:t>Конкатенация подвыборок из 1 и 2 пунктов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5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FD06-E148-4B8D-8C88-8B133003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53" y="417443"/>
            <a:ext cx="2600739" cy="1113182"/>
          </a:xfrm>
        </p:spPr>
        <p:txBody>
          <a:bodyPr/>
          <a:lstStyle/>
          <a:p>
            <a:r>
              <a:rPr lang="en-US" b="1" dirty="0"/>
              <a:t>U-net</a:t>
            </a:r>
            <a:endParaRPr lang="ru-RU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2FEC81-B9F9-43A1-9DEB-EEC96695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25625"/>
            <a:ext cx="7305261" cy="48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333C2-E925-47B0-A34D-FD6E4234347B}"/>
              </a:ext>
            </a:extLst>
          </p:cNvPr>
          <p:cNvSpPr txBox="1"/>
          <p:nvPr/>
        </p:nvSpPr>
        <p:spPr>
          <a:xfrm>
            <a:off x="7533860" y="2723323"/>
            <a:ext cx="4134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/>
              <a:t>конкатенирует активации энкодера с расширенными (upsampling) признаками декодера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ru-RU" b="1" dirty="0"/>
              <a:t>быстрая обучаемость</a:t>
            </a:r>
          </a:p>
          <a:p>
            <a:pPr marL="342900" indent="-342900">
              <a:buAutoNum type="arabicPeriod"/>
            </a:pPr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простота реализации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38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88C26-4660-40DC-8B28-B273AD7A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ResNet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6593B-67DF-4B8D-9840-866A82AA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46" y="4265888"/>
            <a:ext cx="4733925" cy="24456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BCB96-CFF2-4727-BAB5-779BED5D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20" y="1456083"/>
            <a:ext cx="7082459" cy="2591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D70E0-6507-4DD8-BBE0-D1C7DB16D3DB}"/>
              </a:ext>
            </a:extLst>
          </p:cNvPr>
          <p:cNvSpPr txBox="1"/>
          <p:nvPr/>
        </p:nvSpPr>
        <p:spPr>
          <a:xfrm>
            <a:off x="725556" y="4840357"/>
            <a:ext cx="260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Остаточный блок</a:t>
            </a:r>
          </a:p>
          <a:p>
            <a:endParaRPr lang="ru-RU" b="1" dirty="0">
              <a:highlight>
                <a:srgbClr val="FFFF00"/>
              </a:highlight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FD342F-F337-42BA-B790-E307CD54BB11}"/>
              </a:ext>
            </a:extLst>
          </p:cNvPr>
          <p:cNvCxnSpPr/>
          <p:nvPr/>
        </p:nvCxnSpPr>
        <p:spPr>
          <a:xfrm>
            <a:off x="1610139" y="5163522"/>
            <a:ext cx="1719469" cy="611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9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44861-D6E6-41CC-A61A-538D2AA2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2835" cy="6983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Архитектура </a:t>
            </a:r>
            <a:r>
              <a:rPr lang="en-US" sz="3200" b="1" dirty="0"/>
              <a:t>ResNet</a:t>
            </a:r>
            <a:endParaRPr lang="ru-RU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60855-C82A-4F5F-A4F7-A7FA9F61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845" y="926255"/>
            <a:ext cx="6164745" cy="1423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6A68D-1B01-411D-A18E-6DDA622B7A9E}"/>
              </a:ext>
            </a:extLst>
          </p:cNvPr>
          <p:cNvSpPr txBox="1"/>
          <p:nvPr/>
        </p:nvSpPr>
        <p:spPr>
          <a:xfrm>
            <a:off x="655983" y="1470991"/>
            <a:ext cx="34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Identity block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F5DB89-7FEA-42E1-B402-7CE07FE50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937" y="2350092"/>
            <a:ext cx="6164745" cy="1539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0BC6A-1050-46EE-9A30-9DD805D8DABA}"/>
              </a:ext>
            </a:extLst>
          </p:cNvPr>
          <p:cNvSpPr txBox="1"/>
          <p:nvPr/>
        </p:nvSpPr>
        <p:spPr>
          <a:xfrm>
            <a:off x="496956" y="3059668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Convolutional block</a:t>
            </a:r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54747C-C24A-49F8-A7B3-9079682A4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947" y="4685334"/>
            <a:ext cx="8533780" cy="180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3CC863-A631-4B92-AA9B-EAEBEAAC3A3B}"/>
              </a:ext>
            </a:extLst>
          </p:cNvPr>
          <p:cNvSpPr txBox="1"/>
          <p:nvPr/>
        </p:nvSpPr>
        <p:spPr>
          <a:xfrm>
            <a:off x="5513212" y="4214408"/>
            <a:ext cx="9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RESNET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35905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354</Words>
  <Application>Microsoft Office PowerPoint</Application>
  <PresentationFormat>Широкоэкранный</PresentationFormat>
  <Paragraphs>75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Аттестационный проект: “Обнаружение  дефектов стали: сегментирование дефектов стального листа” </vt:lpstr>
      <vt:lpstr>Виды представленных дефектов:</vt:lpstr>
      <vt:lpstr>Распределение дефектов на изображениях: </vt:lpstr>
      <vt:lpstr>Предобработка данных:</vt:lpstr>
      <vt:lpstr>Метрика качества</vt:lpstr>
      <vt:lpstr>Подвыборки для обучения.</vt:lpstr>
      <vt:lpstr>U-net</vt:lpstr>
      <vt:lpstr>ResNet</vt:lpstr>
      <vt:lpstr>Архитектура ResNet</vt:lpstr>
      <vt:lpstr>U-net with ResNet encoder</vt:lpstr>
      <vt:lpstr>Презентация PowerPoint</vt:lpstr>
      <vt:lpstr>Презентация PowerPoint</vt:lpstr>
      <vt:lpstr>Эксперимент №2.</vt:lpstr>
      <vt:lpstr>Эксперимент №3.</vt:lpstr>
      <vt:lpstr>Результаты экспериментов: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Аттестационный проект: “Обнаружение  дефектов стали: сегментирование дефектов стального листа” </dc:title>
  <dc:creator>olga khmarskaya</dc:creator>
  <cp:lastModifiedBy>olga khmarskaya</cp:lastModifiedBy>
  <cp:revision>5</cp:revision>
  <dcterms:created xsi:type="dcterms:W3CDTF">2019-12-24T11:54:10Z</dcterms:created>
  <dcterms:modified xsi:type="dcterms:W3CDTF">2019-12-24T12:06:42Z</dcterms:modified>
</cp:coreProperties>
</file>