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71" r:id="rId4"/>
    <p:sldId id="272" r:id="rId5"/>
    <p:sldId id="259" r:id="rId6"/>
    <p:sldId id="275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2EE1-DD62-4C52-AFC7-2E7C9C917BF9}" type="datetimeFigureOut">
              <a:rPr lang="id-ID" smtClean="0"/>
              <a:t>02/02/2023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FA930-9D89-4371-989E-B7C51D2E69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01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66578-4BE9-4679-9557-38CEC964371E}" type="datetimeFigureOut">
              <a:rPr lang="id-ID" smtClean="0"/>
              <a:t>02/02/2023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9CA9F-8C33-4732-88BA-9B7EEDDEB1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7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905F-0DC1-4A67-9BB6-9636FF1103B8}" type="slidenum">
              <a:rPr lang="id-ID" smtClean="0">
                <a:solidFill>
                  <a:prstClr val="black"/>
                </a:solidFill>
              </a:rPr>
              <a:pPr/>
              <a:t>17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6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871-EADA-4A16-822C-12BBC0D61F55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6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3477-9435-412B-8DED-17756BD428C3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05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DAB-4A49-4732-B36E-7A7E7CAC1E5A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37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7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3" y="2937934"/>
            <a:ext cx="51816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3" y="1937811"/>
            <a:ext cx="51816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9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7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2"/>
            <a:ext cx="26924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2"/>
            <a:ext cx="26924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0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023409"/>
            <a:ext cx="2693459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1" y="1449917"/>
            <a:ext cx="2693459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6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3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4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2033"/>
            <a:ext cx="2005543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9" y="182036"/>
            <a:ext cx="3407833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956736"/>
            <a:ext cx="2005543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23D-5594-4804-9885-67403CD00FFC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06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2"/>
            <a:ext cx="36576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5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8" indent="0">
              <a:buNone/>
              <a:defRPr sz="1000"/>
            </a:lvl7pPr>
            <a:lvl8pPr marL="1600280" indent="0">
              <a:buNone/>
              <a:defRPr sz="1000"/>
            </a:lvl8pPr>
            <a:lvl9pPr marL="182889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7"/>
            <a:ext cx="36576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48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0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4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4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2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70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74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70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48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1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5C54-8FF8-4218-B6BC-8E870A2E85CA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730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1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34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11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5636-2738-4832-9E6E-FCB8578E6F71}" type="datetime1">
              <a:rPr lang="id-ID" smtClean="0"/>
              <a:t>02/02/2023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AA08-7A4D-443F-BFF4-400F5E3067DE}" type="datetime1">
              <a:rPr lang="id-ID" smtClean="0"/>
              <a:t>02/02/2023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69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3F9-7753-4A63-8AF4-0743AF812A91}" type="datetime1">
              <a:rPr lang="id-ID" smtClean="0"/>
              <a:t>02/02/2023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16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5B4B-4FA6-49CB-A4AA-5B1FF400732C}" type="datetime1">
              <a:rPr lang="id-ID" smtClean="0"/>
              <a:t>02/02/2023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64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7F-4457-4019-A0E0-5F14B0DB155E}" type="datetime1">
              <a:rPr lang="id-ID" smtClean="0"/>
              <a:t>02/02/2023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64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D9D1-6D15-4CBD-8364-DC06DBE9D004}" type="datetime1">
              <a:rPr lang="id-ID" smtClean="0"/>
              <a:t>02/02/2023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1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ADF7-2815-480A-99FB-6142657AA1D1}" type="datetime1">
              <a:rPr lang="id-ID" smtClean="0"/>
              <a:t>02/02/2023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1D76-E8D8-4CA0-8234-9BA2B156EC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9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2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9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9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9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23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45722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4" indent="-142883" algn="l" defTabSz="45722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29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40" indent="-114306" algn="l" defTabSz="457223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indent="-114306" algn="l" defTabSz="457223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63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74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86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98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5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8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2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A113-1C22-4B9F-9549-C99995C652FC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2712-CCD4-4865-8AC8-29336FCA2B1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48431" y="1808802"/>
            <a:ext cx="8395675" cy="4294548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id-ID" sz="1350" dirty="0">
              <a:solidFill>
                <a:prstClr val="black"/>
              </a:solidFill>
            </a:endParaRP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6599132" y="1706203"/>
            <a:ext cx="5196285" cy="4499749"/>
            <a:chOff x="0" y="0"/>
            <a:chExt cx="4282440" cy="370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19689" b="-19689"/>
              </a:stretch>
            </a:blip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6281" b="6281"/>
          <a:stretch>
            <a:fillRect/>
          </a:stretch>
        </p:blipFill>
        <p:spPr>
          <a:xfrm>
            <a:off x="1962391" y="1013388"/>
            <a:ext cx="604601" cy="6116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642233" y="1248099"/>
            <a:ext cx="267950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3"/>
              </a:lnSpc>
              <a:spcBef>
                <a:spcPct val="0"/>
              </a:spcBef>
            </a:pPr>
            <a:r>
              <a:rPr lang="en-US" sz="1952" dirty="0" err="1">
                <a:solidFill>
                  <a:srgbClr val="000000"/>
                </a:solidFill>
                <a:latin typeface="Fira Sans Bold Bold"/>
              </a:rPr>
              <a:t>Institut</a:t>
            </a:r>
            <a:r>
              <a:rPr lang="en-US" sz="1952" dirty="0">
                <a:solidFill>
                  <a:srgbClr val="000000"/>
                </a:solidFill>
                <a:latin typeface="Fira Sans Bold Bold"/>
              </a:rPr>
              <a:t> </a:t>
            </a:r>
            <a:r>
              <a:rPr lang="en-US" sz="1952" dirty="0" err="1">
                <a:solidFill>
                  <a:srgbClr val="000000"/>
                </a:solidFill>
                <a:latin typeface="Fira Sans Bold Bold"/>
              </a:rPr>
              <a:t>Teknologi</a:t>
            </a:r>
            <a:r>
              <a:rPr lang="en-US" sz="1952" dirty="0">
                <a:solidFill>
                  <a:srgbClr val="000000"/>
                </a:solidFill>
                <a:latin typeface="Fira Sans Bold Bold"/>
              </a:rPr>
              <a:t> Del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72453" y="2851039"/>
            <a:ext cx="5296359" cy="2071872"/>
            <a:chOff x="0" y="-57150"/>
            <a:chExt cx="10018548" cy="7332323"/>
          </a:xfrm>
        </p:grpSpPr>
        <p:sp>
          <p:nvSpPr>
            <p:cNvPr id="8" name="TextBox 8"/>
            <p:cNvSpPr txBox="1"/>
            <p:nvPr/>
          </p:nvSpPr>
          <p:spPr>
            <a:xfrm>
              <a:off x="0" y="1147280"/>
              <a:ext cx="9897070" cy="44113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4050" b="1" dirty="0">
                  <a:solidFill>
                    <a:prstClr val="white"/>
                  </a:solidFill>
                </a:rPr>
                <a:t>Systems of Linear</a:t>
              </a:r>
              <a:br>
                <a:rPr lang="en-US" sz="4050" b="1" dirty="0">
                  <a:solidFill>
                    <a:prstClr val="white"/>
                  </a:solidFill>
                </a:rPr>
              </a:br>
              <a:r>
                <a:rPr lang="en-US" sz="4050" b="1" dirty="0">
                  <a:solidFill>
                    <a:prstClr val="white"/>
                  </a:solidFill>
                </a:rPr>
                <a:t>Equations and Matrices</a:t>
              </a:r>
              <a:endParaRPr lang="en-US" sz="4050" spc="149" dirty="0">
                <a:solidFill>
                  <a:prstClr val="white"/>
                </a:solidFill>
                <a:latin typeface="Fira Sans Bold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1478" y="6367494"/>
              <a:ext cx="9897070" cy="90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Fira Sans Light Bold"/>
                </a:rPr>
                <a:t>Presented by: </a:t>
              </a:r>
              <a:r>
                <a:rPr lang="en-US" sz="1400" dirty="0" err="1">
                  <a:solidFill>
                    <a:srgbClr val="FFFFFF"/>
                  </a:solidFill>
                  <a:latin typeface="Fira Sans Light Bold"/>
                </a:rPr>
                <a:t>Junita</a:t>
              </a:r>
              <a:r>
                <a:rPr lang="en-US" sz="1400" dirty="0">
                  <a:solidFill>
                    <a:srgbClr val="FFFFFF"/>
                  </a:solidFill>
                  <a:latin typeface="Fira Sans Light Bold"/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  <a:latin typeface="Fira Sans Light Bold"/>
                </a:rPr>
                <a:t>Amalia</a:t>
              </a:r>
              <a:endParaRPr lang="en-US" sz="1400" dirty="0">
                <a:solidFill>
                  <a:srgbClr val="FFFFFF"/>
                </a:solidFill>
                <a:latin typeface="Fira Sa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897070" cy="90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 dirty="0">
                  <a:solidFill>
                    <a:srgbClr val="FFFFFF"/>
                  </a:solidFill>
                  <a:latin typeface="Fira Sans Light Bold"/>
                </a:rPr>
                <a:t>M</a:t>
              </a:r>
              <a:r>
                <a:rPr lang="id-ID" sz="1400" spc="42" dirty="0">
                  <a:solidFill>
                    <a:srgbClr val="FFFFFF"/>
                  </a:solidFill>
                  <a:latin typeface="Fira Sans Light Bold"/>
                </a:rPr>
                <a:t>ata</a:t>
              </a:r>
              <a:r>
                <a:rPr lang="en-US" sz="1400" spc="42" dirty="0">
                  <a:solidFill>
                    <a:srgbClr val="FFFFFF"/>
                  </a:solidFill>
                  <a:latin typeface="Fira Sans Light Bold"/>
                </a:rPr>
                <a:t> K</a:t>
              </a:r>
              <a:r>
                <a:rPr lang="id-ID" sz="1400" spc="42">
                  <a:solidFill>
                    <a:srgbClr val="FFFFFF"/>
                  </a:solidFill>
                  <a:latin typeface="Fira Sans Light Bold"/>
                </a:rPr>
                <a:t>uliah</a:t>
              </a:r>
              <a:r>
                <a:rPr lang="en-US" sz="1400" spc="42">
                  <a:solidFill>
                    <a:srgbClr val="FFFFFF"/>
                  </a:solidFill>
                  <a:latin typeface="Fira Sans Light Bold"/>
                </a:rPr>
                <a:t> </a:t>
              </a:r>
              <a:r>
                <a:rPr lang="id-ID" sz="1400" spc="42" dirty="0">
                  <a:solidFill>
                    <a:srgbClr val="FFFFFF"/>
                  </a:solidFill>
                  <a:latin typeface="Fira Sans Light Bold"/>
                </a:rPr>
                <a:t>10S2201- Aljabar Linear</a:t>
              </a:r>
              <a:endParaRPr lang="en-US" sz="1400" spc="42" dirty="0">
                <a:solidFill>
                  <a:srgbClr val="FFFFFF"/>
                </a:solidFill>
                <a:latin typeface="Fira Sans Light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4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b="1" dirty="0"/>
                  <a:t>Solution of a Linear System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Consider the system of linear equations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Find value of unknown!</a:t>
            </a:r>
          </a:p>
          <a:p>
            <a:pPr marL="0" indent="0">
              <a:buNone/>
            </a:pPr>
            <a:r>
              <a:rPr lang="en-US" dirty="0"/>
              <a:t>In matrix for m this system can be written as </a:t>
            </a:r>
            <a:r>
              <a:rPr lang="en-US" i="1" dirty="0"/>
              <a:t>A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b</a:t>
            </a:r>
            <a:r>
              <a:rPr lang="en-US" dirty="0"/>
              <a:t>, where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10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79" y="1951373"/>
            <a:ext cx="2405843" cy="1074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666" y="4231232"/>
            <a:ext cx="5183176" cy="14540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0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04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277"/>
            <a:ext cx="10515600" cy="5426686"/>
          </a:xfrm>
        </p:spPr>
        <p:txBody>
          <a:bodyPr>
            <a:normAutofit/>
          </a:bodyPr>
          <a:lstStyle/>
          <a:p>
            <a:r>
              <a:rPr lang="en-US" dirty="0"/>
              <a:t>We</a:t>
            </a:r>
            <a:r>
              <a:rPr lang="id-ID" dirty="0"/>
              <a:t> </a:t>
            </a:r>
            <a:r>
              <a:rPr lang="en-US" dirty="0"/>
              <a:t>showed that </a:t>
            </a:r>
            <a:r>
              <a:rPr lang="en-US" i="1" dirty="0"/>
              <a:t>A </a:t>
            </a:r>
            <a:r>
              <a:rPr lang="en-US" dirty="0"/>
              <a:t>is invertible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en-US" dirty="0"/>
              <a:t>The</a:t>
            </a:r>
            <a:r>
              <a:rPr lang="id-ID" dirty="0"/>
              <a:t> </a:t>
            </a:r>
            <a:r>
              <a:rPr lang="en-US" dirty="0"/>
              <a:t>solution of the system is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11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6" y="1260963"/>
            <a:ext cx="3375948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34" y="3324224"/>
            <a:ext cx="6654717" cy="1629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52" y="4768545"/>
            <a:ext cx="3774636" cy="5106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9" name="Group 8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44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61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Solving</a:t>
            </a:r>
            <a:r>
              <a:rPr lang="id-ID" b="1" dirty="0"/>
              <a:t> </a:t>
            </a:r>
            <a:r>
              <a:rPr lang="en-US" b="1" dirty="0"/>
              <a:t>Two Linear Systems at Once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744"/>
            <a:ext cx="10515600" cy="4917219"/>
          </a:xfrm>
        </p:spPr>
        <p:txBody>
          <a:bodyPr/>
          <a:lstStyle/>
          <a:p>
            <a:r>
              <a:rPr lang="id-ID" dirty="0"/>
              <a:t>Solve the systems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Solution: </a:t>
            </a:r>
            <a:r>
              <a:rPr lang="en-US" dirty="0"/>
              <a:t>The two systems have the same coefficient matrix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12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83" y="1688761"/>
            <a:ext cx="6677462" cy="1187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99" y="3286221"/>
            <a:ext cx="3103264" cy="1247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49" y="3293790"/>
            <a:ext cx="2910992" cy="132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0922"/>
          <a:stretch/>
        </p:blipFill>
        <p:spPr>
          <a:xfrm>
            <a:off x="906196" y="4895058"/>
            <a:ext cx="9016521" cy="6747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10" name="Group 9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71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i="1" dirty="0"/>
              <a:t>Properties of Invertible</a:t>
            </a:r>
            <a:r>
              <a:rPr lang="id-ID" b="1" dirty="0"/>
              <a:t> </a:t>
            </a:r>
            <a:r>
              <a:rPr lang="id-ID" b="1" i="1" dirty="0"/>
              <a:t>Matrices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 </a:t>
            </a:r>
            <a:r>
              <a:rPr lang="en-US" i="1" dirty="0"/>
              <a:t>Let A be a square matrix.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13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79" y="2447284"/>
            <a:ext cx="8954417" cy="98792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7" name="Group 6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9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424"/>
          </a:xfrm>
        </p:spPr>
        <p:txBody>
          <a:bodyPr>
            <a:normAutofit/>
          </a:bodyPr>
          <a:lstStyle/>
          <a:p>
            <a:pPr algn="ctr"/>
            <a:r>
              <a:rPr lang="id-ID" b="1" i="1" dirty="0"/>
              <a:t>Equivalence Theorem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81" y="1315549"/>
            <a:ext cx="8778019" cy="3493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14</a:t>
            </a:fld>
            <a:endParaRPr lang="id-ID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3500" y="4920132"/>
            <a:ext cx="95250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Theorem: </a:t>
            </a:r>
            <a:r>
              <a:rPr lang="en-US" i="1" dirty="0"/>
              <a:t>Let A and B be square matrices of the same size. If</a:t>
            </a:r>
            <a:r>
              <a:rPr lang="id-ID" i="1" dirty="0"/>
              <a:t> </a:t>
            </a:r>
            <a:r>
              <a:rPr lang="en-US" i="1" dirty="0"/>
              <a:t>AB is invertible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i="1" dirty="0"/>
              <a:t>then A and B must also be invertible.</a:t>
            </a:r>
            <a:endParaRPr lang="id-ID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0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00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/>
              <a:t>A Fundamental Problem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15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A </a:t>
            </a:r>
            <a:r>
              <a:rPr lang="en-US" dirty="0"/>
              <a:t>be a fixed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/>
              <a:t>matrix. Find all </a:t>
            </a:r>
            <a:r>
              <a:rPr lang="en-US" i="1" dirty="0"/>
              <a:t>m </a:t>
            </a:r>
            <a:r>
              <a:rPr lang="en-US" dirty="0"/>
              <a:t>× 1 matrices </a:t>
            </a:r>
            <a:r>
              <a:rPr lang="en-US" b="1" dirty="0"/>
              <a:t>b</a:t>
            </a:r>
            <a:r>
              <a:rPr lang="id-ID" dirty="0"/>
              <a:t> </a:t>
            </a:r>
            <a:r>
              <a:rPr lang="en-US" dirty="0"/>
              <a:t>such that the system of equations </a:t>
            </a:r>
            <a:r>
              <a:rPr lang="en-US" i="1" dirty="0"/>
              <a:t>A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b </a:t>
            </a:r>
            <a:r>
              <a:rPr lang="en-US" dirty="0"/>
              <a:t>is consistent.</a:t>
            </a:r>
            <a:endParaRPr lang="id-ID" dirty="0"/>
          </a:p>
          <a:p>
            <a:r>
              <a:rPr lang="id-ID" dirty="0"/>
              <a:t>Example: </a:t>
            </a:r>
            <a:r>
              <a:rPr lang="en-US" dirty="0"/>
              <a:t>What conditions must </a:t>
            </a:r>
            <a:r>
              <a:rPr lang="en-US" i="1" dirty="0"/>
              <a:t>b</a:t>
            </a:r>
            <a:r>
              <a:rPr lang="en-US" sz="18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sz="1800" dirty="0"/>
              <a:t>2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sz="2000" dirty="0"/>
              <a:t>3</a:t>
            </a:r>
            <a:r>
              <a:rPr lang="en-US" dirty="0"/>
              <a:t> satisfy in order for the system of equations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   to be consistent?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4" y="3512528"/>
            <a:ext cx="2773241" cy="13686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0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49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16</a:t>
            </a:fld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9" name="Group 8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13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8780" y="905005"/>
            <a:ext cx="2097046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1836B2"/>
                </a:solidFill>
                <a:latin typeface="Fira Sans Medium"/>
              </a:rPr>
              <a:t>Referensi</a:t>
            </a:r>
            <a:r>
              <a:rPr lang="en-US" sz="3600" dirty="0">
                <a:solidFill>
                  <a:srgbClr val="1836B2"/>
                </a:solidFill>
                <a:latin typeface="Fira Sans Medium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889191" y="1663753"/>
            <a:ext cx="65370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i-FI" sz="2400" dirty="0">
                <a:solidFill>
                  <a:prstClr val="black"/>
                </a:solidFill>
              </a:rPr>
              <a:t>Howard Anton and Chris Rorres, Elementary Linear Algebra, 11-th edition, John Wiley, 2014.</a:t>
            </a:r>
            <a:endParaRPr lang="en-US" sz="2400" b="1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8" name="AutoShape 8"/>
          <p:cNvSpPr/>
          <p:nvPr/>
        </p:nvSpPr>
        <p:spPr>
          <a:xfrm rot="-10800000">
            <a:off x="2889190" y="3961066"/>
            <a:ext cx="6537031" cy="12623"/>
          </a:xfrm>
          <a:prstGeom prst="line">
            <a:avLst/>
          </a:prstGeom>
          <a:ln w="5715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84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>
            <a:off x="7941405" y="754347"/>
            <a:ext cx="3022316" cy="17256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1228855" y="4219525"/>
            <a:ext cx="3315286" cy="189292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972140" y="2893845"/>
            <a:ext cx="4247723" cy="962061"/>
            <a:chOff x="0" y="66675"/>
            <a:chExt cx="11327261" cy="2565496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1327261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0"/>
                </a:lnSpc>
                <a:spcBef>
                  <a:spcPct val="0"/>
                </a:spcBef>
              </a:pPr>
              <a:r>
                <a:rPr lang="en-US" sz="4001">
                  <a:solidFill>
                    <a:srgbClr val="FFFFFF"/>
                  </a:solidFill>
                  <a:latin typeface="Fira Sans Medium Bold"/>
                </a:rPr>
                <a:t>Thank you!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48224"/>
              <a:ext cx="11327261" cy="683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  <a:spcBef>
                  <a:spcPct val="0"/>
                </a:spcBef>
              </a:pPr>
              <a:r>
                <a:rPr lang="en-US" sz="1500" spc="-30">
                  <a:solidFill>
                    <a:srgbClr val="FFFFFF"/>
                  </a:solidFill>
                  <a:latin typeface="Fira Sans Medium"/>
                </a:rPr>
                <a:t>Feel free to approach us if you have any questions.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2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20673" y="857251"/>
            <a:ext cx="8605688" cy="6921092"/>
            <a:chOff x="0" y="0"/>
            <a:chExt cx="667967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9670" cy="5372100"/>
            </a:xfrm>
            <a:custGeom>
              <a:avLst/>
              <a:gdLst/>
              <a:ahLst/>
              <a:cxnLst/>
              <a:rect l="l" t="t" r="r" b="b"/>
              <a:pathLst>
                <a:path w="6679670" h="5372100">
                  <a:moveTo>
                    <a:pt x="512900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29000" y="5372100"/>
                  </a:lnTo>
                  <a:lnTo>
                    <a:pt x="6679670" y="2686050"/>
                  </a:lnTo>
                  <a:lnTo>
                    <a:pt x="512900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211227" y="1281114"/>
            <a:ext cx="462174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id-ID" sz="2000" dirty="0">
                <a:solidFill>
                  <a:prstClr val="black"/>
                </a:solidFill>
              </a:rPr>
              <a:t>1.1 </a:t>
            </a:r>
            <a:r>
              <a:rPr lang="en-US" sz="2000" dirty="0">
                <a:solidFill>
                  <a:prstClr val="black"/>
                </a:solidFill>
              </a:rPr>
              <a:t>Introduction to Systems</a:t>
            </a:r>
            <a:r>
              <a:rPr lang="en-US" sz="2000" b="1" dirty="0">
                <a:solidFill>
                  <a:prstClr val="black"/>
                </a:solidFill>
              </a:rPr>
              <a:t> of Linear Equations 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1.2 Gaussian Elimination 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1.3 Matrices and Matrix Operations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1.4 Inverses; Algebraic Properties of Matrices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b="1" dirty="0">
                <a:solidFill>
                  <a:prstClr val="black"/>
                </a:solidFill>
              </a:rPr>
              <a:t>1.5 Elementary Matrices and a Method for Finding </a:t>
            </a:r>
            <a:r>
              <a:rPr lang="id-ID" sz="2000" b="1" dirty="0">
                <a:solidFill>
                  <a:prstClr val="black"/>
                </a:solidFill>
              </a:rPr>
              <a:t>invers Matrices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b="1" dirty="0">
                <a:solidFill>
                  <a:prstClr val="black"/>
                </a:solidFill>
              </a:rPr>
              <a:t>1.6 More on Linear Systems and Invertible Matrices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1.7 Diagonal,</a:t>
            </a:r>
            <a:r>
              <a:rPr lang="id-ID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Triangular, and Symmetric Matrices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1.8 Matrix</a:t>
            </a:r>
            <a:r>
              <a:rPr lang="id-ID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Transformations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1.9 Applications of Linear Systems</a:t>
            </a:r>
            <a:r>
              <a:rPr lang="id-ID" sz="2000" dirty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prstClr val="black"/>
                </a:solidFill>
              </a:rPr>
              <a:t> Polynomial Interpolation</a:t>
            </a:r>
            <a:endParaRPr lang="en-US" sz="2000" b="1" spc="-42" dirty="0">
              <a:solidFill>
                <a:srgbClr val="FFFFFF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0308" y="2585824"/>
            <a:ext cx="4758958" cy="931504"/>
            <a:chOff x="0" y="0"/>
            <a:chExt cx="13535180" cy="2484011"/>
          </a:xfrm>
        </p:grpSpPr>
        <p:grpSp>
          <p:nvGrpSpPr>
            <p:cNvPr id="6" name="Group 6"/>
            <p:cNvGrpSpPr/>
            <p:nvPr/>
          </p:nvGrpSpPr>
          <p:grpSpPr>
            <a:xfrm rot="-10800000">
              <a:off x="0" y="0"/>
              <a:ext cx="13535180" cy="2484011"/>
              <a:chOff x="0" y="0"/>
              <a:chExt cx="29272148" cy="53721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9272148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29272148" h="5372100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292306" y="716219"/>
              <a:ext cx="8514002" cy="1060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id-ID" sz="2801" dirty="0">
                  <a:solidFill>
                    <a:srgbClr val="FFFFFF"/>
                  </a:solidFill>
                  <a:latin typeface="Fira Sans Medium Bold"/>
                </a:rPr>
                <a:t>Outlines</a:t>
              </a:r>
              <a:endParaRPr lang="en-US" sz="2801" dirty="0">
                <a:solidFill>
                  <a:srgbClr val="FFFFFF"/>
                </a:solidFill>
                <a:latin typeface="Fira Sans Medium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42233" y="1281114"/>
            <a:ext cx="267950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00000"/>
                </a:solidFill>
                <a:latin typeface="Fira Sans Bold Bold"/>
              </a:rPr>
              <a:t>Institut Teknologi Del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 t="6281" b="6281"/>
          <a:stretch>
            <a:fillRect/>
          </a:stretch>
        </p:blipFill>
        <p:spPr>
          <a:xfrm>
            <a:off x="1875580" y="1160045"/>
            <a:ext cx="604601" cy="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9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en-US" b="1" dirty="0"/>
              <a:t>Elementary Matrices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290"/>
            <a:ext cx="10515600" cy="482567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DEFINITION 1 </a:t>
            </a:r>
            <a:r>
              <a:rPr lang="en-US" dirty="0"/>
              <a:t>Matrices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said to be </a:t>
            </a:r>
            <a:r>
              <a:rPr lang="en-US" b="1" i="1" dirty="0"/>
              <a:t>row equivalent </a:t>
            </a:r>
            <a:r>
              <a:rPr lang="en-US" dirty="0"/>
              <a:t>if either (hence each)</a:t>
            </a:r>
            <a:r>
              <a:rPr lang="id-ID" dirty="0"/>
              <a:t> </a:t>
            </a:r>
            <a:r>
              <a:rPr lang="en-US" dirty="0"/>
              <a:t>can be obtained from the other by a sequence of</a:t>
            </a:r>
            <a:r>
              <a:rPr lang="id-ID" dirty="0"/>
              <a:t> </a:t>
            </a:r>
            <a:r>
              <a:rPr lang="en-US" dirty="0"/>
              <a:t>elementary row operations.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3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0" y="6093632"/>
            <a:ext cx="12192000" cy="825273"/>
            <a:chOff x="0" y="0"/>
            <a:chExt cx="25707840" cy="1750636"/>
          </a:xfrm>
        </p:grpSpPr>
        <p:grpSp>
          <p:nvGrpSpPr>
            <p:cNvPr id="7" name="Group 6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9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pPr algn="ctr"/>
            <a:r>
              <a:rPr lang="en-US" b="1" dirty="0"/>
              <a:t>Elementary Matrices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DEFINITION </a:t>
            </a:r>
            <a:r>
              <a:rPr lang="id-ID" b="1" dirty="0"/>
              <a:t>2</a:t>
            </a:r>
            <a:r>
              <a:rPr lang="en-US" b="1" dirty="0"/>
              <a:t> </a:t>
            </a:r>
            <a:r>
              <a:rPr lang="en-US" dirty="0"/>
              <a:t>A matrix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called an </a:t>
            </a:r>
            <a:r>
              <a:rPr lang="en-US" b="1" i="1" dirty="0"/>
              <a:t>elementary matrix </a:t>
            </a:r>
            <a:r>
              <a:rPr lang="en-US" dirty="0"/>
              <a:t>if it can be obtained from an identity matrix by performing a </a:t>
            </a:r>
            <a:r>
              <a:rPr lang="en-US" i="1" dirty="0"/>
              <a:t>single </a:t>
            </a:r>
            <a:r>
              <a:rPr lang="en-US" dirty="0"/>
              <a:t>elementary row operation</a:t>
            </a:r>
            <a:r>
              <a:rPr lang="id-ID" dirty="0"/>
              <a:t>.</a:t>
            </a:r>
          </a:p>
          <a:p>
            <a:pPr marL="0" indent="0">
              <a:buNone/>
            </a:pPr>
            <a:r>
              <a:rPr lang="id-ID" b="1" dirty="0"/>
              <a:t>Example </a:t>
            </a:r>
            <a:r>
              <a:rPr lang="en-US" dirty="0"/>
              <a:t>elementary matrices and the operations that produce them</a:t>
            </a:r>
            <a:r>
              <a:rPr lang="id-ID" dirty="0"/>
              <a:t>: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4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4" y="2889277"/>
            <a:ext cx="6007695" cy="258684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5400000">
            <a:off x="6227453" y="954358"/>
            <a:ext cx="825273" cy="11103821"/>
          </a:xfrm>
          <a:custGeom>
            <a:avLst/>
            <a:gdLst/>
            <a:ahLst/>
            <a:cxnLst/>
            <a:rect l="l" t="t" r="r" b="b"/>
            <a:pathLst>
              <a:path w="3130550" h="41868551">
                <a:moveTo>
                  <a:pt x="0" y="1123950"/>
                </a:moveTo>
                <a:lnTo>
                  <a:pt x="0" y="41868551"/>
                </a:lnTo>
                <a:lnTo>
                  <a:pt x="3130550" y="41868551"/>
                </a:lnTo>
                <a:lnTo>
                  <a:pt x="3130550" y="0"/>
                </a:lnTo>
                <a:close/>
              </a:path>
            </a:pathLst>
          </a:custGeom>
          <a:solidFill>
            <a:srgbClr val="1836B2"/>
          </a:solidFill>
        </p:spPr>
      </p:sp>
    </p:spTree>
    <p:extLst>
      <p:ext uri="{BB962C8B-B14F-4D97-AF65-F5344CB8AC3E}">
        <p14:creationId xmlns:p14="http://schemas.microsoft.com/office/powerpoint/2010/main" val="223695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Row Operations by Matrix Multiplication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THEOREM Row Operations by Matrix Multiplication</a:t>
            </a:r>
            <a:endParaRPr lang="id-ID" dirty="0"/>
          </a:p>
          <a:p>
            <a:pPr marL="0" indent="0" algn="just">
              <a:buNone/>
            </a:pPr>
            <a:r>
              <a:rPr lang="en-US" i="1" dirty="0"/>
              <a:t>If the elementary matrix E results from performing a certain row</a:t>
            </a:r>
            <a:r>
              <a:rPr lang="id-ID" i="1" dirty="0"/>
              <a:t> </a:t>
            </a:r>
            <a:r>
              <a:rPr lang="en-US" i="1" dirty="0"/>
              <a:t>operation on </a:t>
            </a:r>
            <a:r>
              <a:rPr lang="en-US" i="1" dirty="0" err="1"/>
              <a:t>I</a:t>
            </a:r>
            <a:r>
              <a:rPr lang="en-US" sz="1900" i="1" dirty="0" err="1"/>
              <a:t>m</a:t>
            </a:r>
            <a:r>
              <a:rPr lang="en-US" i="1" dirty="0"/>
              <a:t> and</a:t>
            </a:r>
            <a:r>
              <a:rPr lang="id-ID" dirty="0"/>
              <a:t> </a:t>
            </a:r>
            <a:r>
              <a:rPr lang="en-US" i="1" dirty="0"/>
              <a:t>if</a:t>
            </a:r>
            <a:r>
              <a:rPr lang="id-ID" i="1" dirty="0"/>
              <a:t> </a:t>
            </a:r>
            <a:r>
              <a:rPr lang="en-US" i="1" dirty="0"/>
              <a:t>A is an m </a:t>
            </a:r>
            <a:r>
              <a:rPr lang="en-US" dirty="0"/>
              <a:t>× </a:t>
            </a:r>
            <a:r>
              <a:rPr lang="en-US" i="1" dirty="0"/>
              <a:t>n matrix</a:t>
            </a:r>
            <a:r>
              <a:rPr lang="en-US" dirty="0"/>
              <a:t>, </a:t>
            </a:r>
            <a:r>
              <a:rPr lang="en-US" i="1" dirty="0"/>
              <a:t>then the product EA is the matrix that results when this same</a:t>
            </a:r>
            <a:r>
              <a:rPr lang="id-ID" dirty="0"/>
              <a:t> </a:t>
            </a:r>
            <a:r>
              <a:rPr lang="en-US" i="1" dirty="0"/>
              <a:t>row operation is performed on A.</a:t>
            </a:r>
            <a:endParaRPr lang="id-ID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5</a:t>
            </a:fld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8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047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pPr algn="ctr"/>
            <a:r>
              <a:rPr lang="en-US" b="1" dirty="0"/>
              <a:t>Row Operations by Matrix Multiplication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090"/>
            <a:ext cx="10515600" cy="4844873"/>
          </a:xfrm>
        </p:spPr>
        <p:txBody>
          <a:bodyPr/>
          <a:lstStyle/>
          <a:p>
            <a:pPr algn="just"/>
            <a:r>
              <a:rPr lang="en-US" b="1" dirty="0"/>
              <a:t>THEOREM </a:t>
            </a:r>
            <a:r>
              <a:rPr lang="en-US" i="1" dirty="0"/>
              <a:t>Every elementary matrix is invertible</a:t>
            </a:r>
            <a:r>
              <a:rPr lang="en-US" dirty="0"/>
              <a:t>, </a:t>
            </a:r>
            <a:r>
              <a:rPr lang="en-US" i="1" dirty="0"/>
              <a:t>and the inverse is also an elementary matrix.</a:t>
            </a:r>
            <a:endParaRPr lang="id-ID" i="1" dirty="0"/>
          </a:p>
          <a:p>
            <a:r>
              <a:rPr lang="en-US" b="1" dirty="0"/>
              <a:t>THEOREM 1.5.3 Equivalent Statements</a:t>
            </a:r>
            <a:br>
              <a:rPr lang="en-US" dirty="0"/>
            </a:br>
            <a:r>
              <a:rPr lang="en-US" i="1" dirty="0"/>
              <a:t>If</a:t>
            </a:r>
            <a:r>
              <a:rPr lang="id-ID" i="1" dirty="0"/>
              <a:t> </a:t>
            </a:r>
            <a:r>
              <a:rPr lang="en-US" i="1" dirty="0"/>
              <a:t>A is an n </a:t>
            </a:r>
            <a:r>
              <a:rPr lang="en-US" dirty="0"/>
              <a:t>× </a:t>
            </a:r>
            <a:r>
              <a:rPr lang="en-US" i="1" dirty="0"/>
              <a:t>n matrix</a:t>
            </a:r>
            <a:r>
              <a:rPr lang="en-US" dirty="0"/>
              <a:t>, </a:t>
            </a:r>
            <a:r>
              <a:rPr lang="en-US" i="1" dirty="0"/>
              <a:t>then the following statements are equivalent</a:t>
            </a:r>
            <a:r>
              <a:rPr lang="en-US" dirty="0"/>
              <a:t>, </a:t>
            </a:r>
            <a:r>
              <a:rPr lang="en-US" i="1" dirty="0"/>
              <a:t>that is</a:t>
            </a:r>
            <a:r>
              <a:rPr lang="en-US" dirty="0"/>
              <a:t>, </a:t>
            </a:r>
            <a:r>
              <a:rPr lang="en-US" i="1" dirty="0"/>
              <a:t>all true or</a:t>
            </a:r>
            <a:r>
              <a:rPr lang="id-ID" dirty="0"/>
              <a:t> </a:t>
            </a:r>
            <a:r>
              <a:rPr lang="en-US" i="1" dirty="0"/>
              <a:t>all false.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i="1" dirty="0"/>
              <a:t>A is invertible.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/>
              <a:t>A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0 </a:t>
            </a:r>
            <a:r>
              <a:rPr lang="en-US" i="1" dirty="0"/>
              <a:t>has only the trivial solution.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i="1" dirty="0"/>
              <a:t>The reduced row echelon form of</a:t>
            </a:r>
            <a:r>
              <a:rPr lang="id-ID" i="1" dirty="0"/>
              <a:t> </a:t>
            </a:r>
            <a:r>
              <a:rPr lang="en-US" i="1" dirty="0"/>
              <a:t>A is I</a:t>
            </a:r>
            <a:r>
              <a:rPr lang="en-US" sz="2200" i="1" dirty="0"/>
              <a:t>n</a:t>
            </a:r>
            <a:r>
              <a:rPr lang="en-US" i="1" dirty="0"/>
              <a:t>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</a:t>
            </a:r>
            <a:r>
              <a:rPr lang="en-US" i="1" dirty="0"/>
              <a:t>A is expressible as a product of elementary matrices.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6</a:t>
            </a:fld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8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25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A Method for Inverting</a:t>
            </a:r>
            <a:r>
              <a:rPr lang="id-ID" b="1" dirty="0"/>
              <a:t> </a:t>
            </a:r>
            <a:r>
              <a:rPr lang="en-US" b="1" i="1" dirty="0"/>
              <a:t>Matrices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Inversion Algorithm </a:t>
                </a:r>
                <a:r>
                  <a:rPr lang="en-US" dirty="0"/>
                  <a:t>To find the inverse of an invertible matrix </a:t>
                </a:r>
                <a:r>
                  <a:rPr lang="en-US" i="1" dirty="0"/>
                  <a:t>A, </a:t>
                </a:r>
                <a:r>
                  <a:rPr lang="en-US" dirty="0"/>
                  <a:t>find a sequence of</a:t>
                </a:r>
                <a:r>
                  <a:rPr lang="id-ID" dirty="0"/>
                  <a:t> </a:t>
                </a:r>
                <a:r>
                  <a:rPr lang="en-US" dirty="0"/>
                  <a:t>elementary row operations that reduces </a:t>
                </a:r>
                <a:r>
                  <a:rPr lang="en-US" i="1" dirty="0"/>
                  <a:t>A </a:t>
                </a:r>
                <a:r>
                  <a:rPr lang="en-US" dirty="0"/>
                  <a:t>to the</a:t>
                </a:r>
                <a:r>
                  <a:rPr lang="id-ID" dirty="0"/>
                  <a:t> </a:t>
                </a:r>
                <a:r>
                  <a:rPr lang="en-US" dirty="0"/>
                  <a:t>identity and then perform that same</a:t>
                </a:r>
                <a:r>
                  <a:rPr lang="id-ID" dirty="0"/>
                  <a:t> </a:t>
                </a:r>
                <a:r>
                  <a:rPr lang="en-US" dirty="0"/>
                  <a:t>sequence of operations on </a:t>
                </a:r>
                <a:r>
                  <a:rPr lang="en-US" i="1" dirty="0"/>
                  <a:t>I</a:t>
                </a:r>
                <a:r>
                  <a:rPr lang="en-US" sz="2000" i="1" dirty="0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to obtain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7</a:t>
            </a:fld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8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6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51779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b="1" dirty="0"/>
                  <a:t>Using Row Operations to Find</a:t>
                </a:r>
                <a:r>
                  <a:rPr lang="id-ID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517798"/>
              </a:xfrm>
              <a:blipFill rotWithShape="0">
                <a:blip r:embed="rId2"/>
                <a:stretch>
                  <a:fillRect t="-43529" b="-635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49" y="1057981"/>
            <a:ext cx="10515600" cy="4351338"/>
          </a:xfrm>
        </p:spPr>
        <p:txBody>
          <a:bodyPr/>
          <a:lstStyle/>
          <a:p>
            <a:r>
              <a:rPr lang="id-ID" sz="2000" dirty="0"/>
              <a:t>Example: Find the inverse of</a:t>
            </a:r>
          </a:p>
          <a:p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r>
              <a:rPr lang="id-ID" sz="2000" dirty="0"/>
              <a:t>Clue: </a:t>
            </a:r>
            <a:br>
              <a:rPr lang="id-ID" dirty="0"/>
            </a:br>
            <a:br>
              <a:rPr lang="id-ID" dirty="0"/>
            </a:b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92" y="1406892"/>
            <a:ext cx="1509888" cy="10898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8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636" y="2679124"/>
            <a:ext cx="879122" cy="42735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0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04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More on Linear Systems and </a:t>
            </a:r>
            <a:br>
              <a:rPr lang="id-ID" b="1" dirty="0"/>
            </a:br>
            <a:r>
              <a:rPr lang="en-US" b="1" dirty="0"/>
              <a:t>Invertible Matrices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Number of Solutions of a</a:t>
                </a:r>
                <a:r>
                  <a:rPr lang="id-ID" dirty="0"/>
                  <a:t> </a:t>
                </a:r>
                <a:r>
                  <a:rPr lang="en-US" i="1" dirty="0"/>
                  <a:t>Linear System</a:t>
                </a:r>
                <a:br>
                  <a:rPr lang="en-US" dirty="0"/>
                </a:br>
                <a:r>
                  <a:rPr lang="en-US" b="1" dirty="0"/>
                  <a:t>THEOREM</a:t>
                </a:r>
                <a:r>
                  <a:rPr lang="id-ID" b="1" dirty="0"/>
                  <a:t>:</a:t>
                </a:r>
                <a:r>
                  <a:rPr lang="en-US" b="1" dirty="0"/>
                  <a:t> </a:t>
                </a:r>
                <a:r>
                  <a:rPr lang="en-US" i="1" dirty="0"/>
                  <a:t>A system of linear equations has zero</a:t>
                </a:r>
                <a:r>
                  <a:rPr lang="en-US" dirty="0"/>
                  <a:t>, </a:t>
                </a:r>
                <a:r>
                  <a:rPr lang="en-US" i="1" dirty="0"/>
                  <a:t>one</a:t>
                </a:r>
                <a:r>
                  <a:rPr lang="en-US" dirty="0"/>
                  <a:t>, </a:t>
                </a:r>
                <a:r>
                  <a:rPr lang="en-US" i="1" dirty="0"/>
                  <a:t>or infinitely many solutions.</a:t>
                </a:r>
                <a:r>
                  <a:rPr lang="id-ID" dirty="0"/>
                  <a:t> </a:t>
                </a:r>
                <a:r>
                  <a:rPr lang="en-US" i="1" dirty="0"/>
                  <a:t>There are no other possibilities</a:t>
                </a:r>
                <a:r>
                  <a:rPr lang="id-ID" i="1" dirty="0"/>
                  <a:t>.</a:t>
                </a:r>
              </a:p>
              <a:p>
                <a:r>
                  <a:rPr lang="en-US" i="1" dirty="0"/>
                  <a:t>Solving Linear Systems by</a:t>
                </a:r>
                <a:r>
                  <a:rPr lang="id-ID" dirty="0"/>
                  <a:t> </a:t>
                </a:r>
                <a:r>
                  <a:rPr lang="en-US" i="1" dirty="0"/>
                  <a:t>Matrix Inversion</a:t>
                </a:r>
                <a:br>
                  <a:rPr lang="en-US" dirty="0"/>
                </a:br>
                <a:r>
                  <a:rPr lang="id-ID" b="1" dirty="0"/>
                  <a:t>T</a:t>
                </a:r>
                <a:r>
                  <a:rPr lang="en-US" b="1" dirty="0"/>
                  <a:t>HEOREM</a:t>
                </a:r>
                <a:r>
                  <a:rPr lang="id-ID" b="1" dirty="0"/>
                  <a:t>:</a:t>
                </a:r>
                <a:r>
                  <a:rPr lang="en-US" b="1" dirty="0"/>
                  <a:t> </a:t>
                </a:r>
                <a:r>
                  <a:rPr lang="en-US" i="1" dirty="0"/>
                  <a:t>If</a:t>
                </a:r>
                <a:r>
                  <a:rPr lang="id-ID" i="1" dirty="0"/>
                  <a:t> </a:t>
                </a:r>
                <a:r>
                  <a:rPr lang="en-US" i="1" dirty="0"/>
                  <a:t>A is an invertible n </a:t>
                </a:r>
                <a:r>
                  <a:rPr lang="en-US" dirty="0"/>
                  <a:t>× </a:t>
                </a:r>
                <a:r>
                  <a:rPr lang="en-US" i="1" dirty="0"/>
                  <a:t>n matrix</a:t>
                </a:r>
                <a:r>
                  <a:rPr lang="en-US" dirty="0"/>
                  <a:t>, </a:t>
                </a:r>
                <a:r>
                  <a:rPr lang="en-US" i="1" dirty="0"/>
                  <a:t>then for each n </a:t>
                </a:r>
                <a:r>
                  <a:rPr lang="en-US" dirty="0"/>
                  <a:t>× 1 </a:t>
                </a:r>
                <a:r>
                  <a:rPr lang="en-US" i="1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the</a:t>
                </a:r>
                <a:r>
                  <a:rPr lang="id-ID" dirty="0"/>
                  <a:t> </a:t>
                </a:r>
                <a:r>
                  <a:rPr lang="en-US" i="1" dirty="0"/>
                  <a:t>system of equations A</a:t>
                </a:r>
                <a:r>
                  <a:rPr lang="en-US" b="1" dirty="0"/>
                  <a:t>x </a:t>
                </a:r>
                <a:r>
                  <a:rPr lang="en-US" dirty="0"/>
                  <a:t>= </a:t>
                </a:r>
                <a:r>
                  <a:rPr lang="en-US" b="1" dirty="0"/>
                  <a:t>b </a:t>
                </a:r>
                <a:r>
                  <a:rPr lang="en-US" i="1" dirty="0"/>
                  <a:t>has exactly one solution</a:t>
                </a:r>
                <a:r>
                  <a:rPr lang="en-US" dirty="0"/>
                  <a:t>, </a:t>
                </a:r>
                <a:r>
                  <a:rPr lang="en-US" i="1" dirty="0"/>
                  <a:t>namely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1D76-E8D8-4CA0-8234-9BA2B156EC84}" type="slidenum">
              <a:rPr lang="id-ID" smtClean="0"/>
              <a:t>9</a:t>
            </a:fld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0" y="6032727"/>
            <a:ext cx="12192000" cy="825273"/>
            <a:chOff x="0" y="0"/>
            <a:chExt cx="25707840" cy="1750636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8" name="Freeform 5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693</Words>
  <Application>Microsoft Office PowerPoint</Application>
  <PresentationFormat>Layar Lebar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18</vt:i4>
      </vt:variant>
    </vt:vector>
  </HeadingPairs>
  <TitlesOfParts>
    <vt:vector size="30" baseType="lpstr">
      <vt:lpstr>Arial</vt:lpstr>
      <vt:lpstr>Arimo</vt:lpstr>
      <vt:lpstr>Calibri</vt:lpstr>
      <vt:lpstr>Calibri Light</vt:lpstr>
      <vt:lpstr>Cambria Math</vt:lpstr>
      <vt:lpstr>Fira Sans Bold Bold</vt:lpstr>
      <vt:lpstr>Fira Sans Light Bold</vt:lpstr>
      <vt:lpstr>Fira Sans Medium</vt:lpstr>
      <vt:lpstr>Fira Sans Medium Bold</vt:lpstr>
      <vt:lpstr>Office Theme</vt:lpstr>
      <vt:lpstr>2_Office Theme</vt:lpstr>
      <vt:lpstr>3_Office Theme</vt:lpstr>
      <vt:lpstr>Presentasi PowerPoint</vt:lpstr>
      <vt:lpstr>Presentasi PowerPoint</vt:lpstr>
      <vt:lpstr>Elementary Matrices</vt:lpstr>
      <vt:lpstr>Elementary Matrices</vt:lpstr>
      <vt:lpstr>Row Operations by Matrix Multiplication</vt:lpstr>
      <vt:lpstr>Row Operations by Matrix Multiplication</vt:lpstr>
      <vt:lpstr>A Method for Inverting Matrices</vt:lpstr>
      <vt:lpstr>Using Row Operations to Find A^(-1) </vt:lpstr>
      <vt:lpstr>More on Linear Systems and  Invertible Matrices</vt:lpstr>
      <vt:lpstr>Solution of a Linear System Using A^(-1)</vt:lpstr>
      <vt:lpstr>Presentasi PowerPoint</vt:lpstr>
      <vt:lpstr>Solving Two Linear Systems at Once</vt:lpstr>
      <vt:lpstr>Properties of Invertible Matrices</vt:lpstr>
      <vt:lpstr>Equivalence Theorem</vt:lpstr>
      <vt:lpstr>A Fundamental Problem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Linear Equations and Matrices </dc:title>
  <dc:creator>USER</dc:creator>
  <cp:lastModifiedBy>Kallen Kaslana</cp:lastModifiedBy>
  <cp:revision>23</cp:revision>
  <dcterms:created xsi:type="dcterms:W3CDTF">2020-02-13T02:42:36Z</dcterms:created>
  <dcterms:modified xsi:type="dcterms:W3CDTF">2023-02-02T04:23:38Z</dcterms:modified>
</cp:coreProperties>
</file>