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2" r:id="rId3"/>
    <p:sldId id="279" r:id="rId4"/>
    <p:sldId id="257" r:id="rId5"/>
    <p:sldId id="277" r:id="rId6"/>
    <p:sldId id="349" r:id="rId7"/>
    <p:sldId id="347" r:id="rId8"/>
    <p:sldId id="350" r:id="rId9"/>
    <p:sldId id="351" r:id="rId10"/>
    <p:sldId id="353" r:id="rId11"/>
    <p:sldId id="352" r:id="rId12"/>
    <p:sldId id="356" r:id="rId13"/>
    <p:sldId id="376" r:id="rId14"/>
    <p:sldId id="377" r:id="rId15"/>
    <p:sldId id="354" r:id="rId16"/>
    <p:sldId id="378" r:id="rId17"/>
    <p:sldId id="358" r:id="rId18"/>
    <p:sldId id="362" r:id="rId19"/>
    <p:sldId id="379" r:id="rId20"/>
    <p:sldId id="363" r:id="rId21"/>
    <p:sldId id="361" r:id="rId22"/>
    <p:sldId id="271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9" autoAdjust="0"/>
    <p:restoredTop sz="96346" autoAdjust="0"/>
  </p:normalViewPr>
  <p:slideViewPr>
    <p:cSldViewPr>
      <p:cViewPr varScale="1">
        <p:scale>
          <a:sx n="69" d="100"/>
          <a:sy n="69" d="100"/>
        </p:scale>
        <p:origin x="12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9C552-F5D0-426E-8E1C-7A2489A352E8}" type="datetimeFigureOut">
              <a:rPr lang="id-ID" smtClean="0"/>
              <a:t>26/01/2023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F534-1B1D-4C55-8586-0168D1DDDC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32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58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8229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1244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84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F534-1B1D-4C55-8586-0168D1DDDC9B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058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8471-B914-48B3-9B6A-066FADB8D316}" type="datetime1">
              <a:rPr lang="id-ID" smtClean="0"/>
              <a:t>26/01/2023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452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2B6-51BD-46F7-BDCF-BF9B5337DE37}" type="datetime1">
              <a:rPr lang="id-ID" smtClean="0"/>
              <a:t>26/01/2023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7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53B4-6D20-45F2-AD9E-43F0082549BD}" type="datetime1">
              <a:rPr lang="id-ID" smtClean="0"/>
              <a:t>26/01/2023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85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B835-BCEC-4CE5-A1AC-378165BB2921}" type="datetime1">
              <a:rPr lang="id-ID" smtClean="0"/>
              <a:t>26/01/2023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1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6449-880E-40D0-A9CF-BD78D0003B74}" type="datetime1">
              <a:rPr lang="id-ID" smtClean="0"/>
              <a:t>26/01/2023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9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9DF3-F528-46F7-B3AE-494240A11BA8}" type="datetime1">
              <a:rPr lang="id-ID" smtClean="0"/>
              <a:t>26/01/2023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840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FEB-185F-4C6D-A90C-64D3F1995D2B}" type="datetime1">
              <a:rPr lang="id-ID" smtClean="0"/>
              <a:t>26/01/2023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35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B23D-3FF8-4649-B8A4-11B149123D4B}" type="datetime1">
              <a:rPr lang="id-ID" smtClean="0"/>
              <a:t>26/01/2023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9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C61E-DE0B-4516-B648-D37DA7891C3E}" type="datetime1">
              <a:rPr lang="id-ID" smtClean="0"/>
              <a:t>26/01/2023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0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43E8-2D4D-4808-8159-35CD665BD30A}" type="datetime1">
              <a:rPr lang="id-ID" smtClean="0"/>
              <a:t>26/01/2023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7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B7D-B4FA-473F-A788-5B1494D973A3}" type="datetime1">
              <a:rPr lang="id-ID" smtClean="0"/>
              <a:t>26/01/2023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99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4202-A5A2-4562-BC19-BA375FCB5B1E}" type="datetime1">
              <a:rPr lang="id-ID" smtClean="0"/>
              <a:t>26/01/2023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Logika Informatika/2021/LMG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136C-1FDE-4B26-AC42-BF9FBCD4B3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306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4221091"/>
            <a:ext cx="1603085" cy="172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V="1">
            <a:off x="1015151" y="445311"/>
            <a:ext cx="72515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rgbClr val="57257D"/>
                </a:solidFill>
                <a:latin typeface="Bookman Old Style" pitchFamily="18" charset="0"/>
              </a:rPr>
              <a:t>LOGIKA INFORMATIKA</a:t>
            </a:r>
          </a:p>
          <a:p>
            <a:pPr algn="ctr"/>
            <a:endParaRPr lang="id-ID" sz="4800" b="1" dirty="0">
              <a:solidFill>
                <a:srgbClr val="57257D"/>
              </a:solidFill>
              <a:latin typeface="Bookman Old Style" pitchFamily="18" charset="0"/>
            </a:endParaRPr>
          </a:p>
          <a:p>
            <a:pPr algn="ctr"/>
            <a:r>
              <a:rPr lang="en-US" sz="3600" b="1" dirty="0">
                <a:solidFill>
                  <a:srgbClr val="57257D"/>
                </a:solidFill>
                <a:latin typeface="Bookman Old Style" pitchFamily="18" charset="0"/>
              </a:rPr>
              <a:t>PROPOSITIONAL LOGIC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  <a:latin typeface="Bookman Old Style" pitchFamily="18" charset="0"/>
              </a:rPr>
              <a:t>Propositional Formula</a:t>
            </a:r>
            <a:endParaRPr lang="id-ID" sz="3200" b="1" dirty="0">
              <a:solidFill>
                <a:srgbClr val="00B050"/>
              </a:solidFill>
              <a:latin typeface="Bookman Old Style" pitchFamily="18" charset="0"/>
            </a:endParaRPr>
          </a:p>
          <a:p>
            <a:pPr algn="ctr"/>
            <a:endParaRPr lang="id-ID" sz="2800" dirty="0">
              <a:solidFill>
                <a:srgbClr val="57257D"/>
              </a:solidFill>
              <a:latin typeface="Bookman Old Style" pitchFamily="18" charset="0"/>
            </a:endParaRPr>
          </a:p>
          <a:p>
            <a:pPr algn="ctr"/>
            <a:endParaRPr lang="id-ID" sz="2800" dirty="0">
              <a:solidFill>
                <a:srgbClr val="57257D"/>
              </a:solidFill>
              <a:latin typeface="Bookman Old Style" pitchFamily="18" charset="0"/>
            </a:endParaRPr>
          </a:p>
          <a:p>
            <a:pPr algn="ctr"/>
            <a:r>
              <a:rPr lang="id-ID" sz="2000" dirty="0">
                <a:solidFill>
                  <a:srgbClr val="57257D"/>
                </a:solidFill>
                <a:latin typeface="Bookman Old Style" pitchFamily="18" charset="0"/>
              </a:rPr>
              <a:t>Mathematical Logic for Computer Science</a:t>
            </a:r>
            <a:endParaRPr lang="id-ID" sz="2800" dirty="0">
              <a:solidFill>
                <a:srgbClr val="57257D"/>
              </a:solidFill>
              <a:latin typeface="Bookman Old Style" pitchFamily="18" charset="0"/>
            </a:endParaRPr>
          </a:p>
          <a:p>
            <a:pPr algn="ctr"/>
            <a:r>
              <a:rPr lang="id-ID" sz="1400" dirty="0">
                <a:solidFill>
                  <a:srgbClr val="57257D"/>
                </a:solidFill>
                <a:latin typeface="Bookman Old Style" pitchFamily="18" charset="0"/>
              </a:rPr>
              <a:t>-Lit Malem Ginting-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880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5576" y="383384"/>
            <a:ext cx="734481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Formula as Trees</a:t>
            </a:r>
          </a:p>
          <a:p>
            <a:endParaRPr lang="id-ID" dirty="0">
              <a:latin typeface="Bookman Old Style" pitchFamily="18" charset="0"/>
            </a:endParaRPr>
          </a:p>
          <a:p>
            <a:r>
              <a:rPr lang="id-ID" sz="2400" dirty="0">
                <a:latin typeface="Bookman Old Style" pitchFamily="18" charset="0"/>
              </a:rPr>
              <a:t>Operator Boolean:</a:t>
            </a:r>
            <a:endParaRPr lang="id-ID" sz="2400" dirty="0">
              <a:solidFill>
                <a:schemeClr val="accent3">
                  <a:lumMod val="75000"/>
                </a:schemeClr>
              </a:solidFill>
              <a:latin typeface="Bookman Old Style" pitchFamily="18" charset="0"/>
            </a:endParaRPr>
          </a:p>
          <a:p>
            <a:endParaRPr lang="id-ID" sz="2400" dirty="0">
              <a:latin typeface="Bookman Old Style" pitchFamily="18" charset="0"/>
            </a:endParaRPr>
          </a:p>
          <a:p>
            <a:r>
              <a:rPr lang="id-ID" sz="2400" i="1" dirty="0"/>
              <a:t>	</a:t>
            </a:r>
            <a:r>
              <a:rPr lang="id-ID" sz="2400" dirty="0"/>
              <a:t/>
            </a:r>
            <a:br>
              <a:rPr lang="id-ID" sz="2400" dirty="0"/>
            </a:br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id-ID" sz="2400" i="1" dirty="0"/>
              <a:t>	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i="1" dirty="0"/>
              <a:t>	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i="1" dirty="0"/>
              <a:t>	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i="1" dirty="0"/>
              <a:t>	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i="1" dirty="0"/>
              <a:t>		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i="1" dirty="0"/>
              <a:t>		</a:t>
            </a:r>
            <a:endParaRPr lang="id-ID" sz="2400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86962"/>
              </p:ext>
            </p:extLst>
          </p:nvPr>
        </p:nvGraphicFramePr>
        <p:xfrm>
          <a:off x="907232" y="1988840"/>
          <a:ext cx="5112568" cy="338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Jenis</a:t>
                      </a:r>
                      <a:r>
                        <a:rPr lang="en-US" sz="2000" dirty="0"/>
                        <a:t>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Nama</a:t>
                      </a:r>
                      <a:r>
                        <a:rPr lang="en-US" sz="2000" baseline="0" dirty="0"/>
                        <a:t>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Simbol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b="1" dirty="0">
                          <a:latin typeface="Bookman Old Style" pitchFamily="18" charset="0"/>
                        </a:rPr>
                        <a:t>Unary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dirty="0"/>
                        <a:t>negatio</a:t>
                      </a:r>
                      <a:r>
                        <a:rPr lang="en-US" sz="1800" i="1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/>
                        <a:t>¬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id-ID" sz="1800" b="1" dirty="0">
                          <a:latin typeface="Bookman Old Style" pitchFamily="18" charset="0"/>
                        </a:rPr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dirty="0"/>
                        <a:t>disjunction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dirty="0"/>
                        <a:t>conjunction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dirty="0"/>
                        <a:t>implication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dirty="0"/>
                        <a:t>equivalence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dirty="0"/>
                        <a:t>exclusive 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dirty="0"/>
                        <a:t>nor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i="1" dirty="0"/>
                        <a:t>nand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/>
                        <a:t>↑</a:t>
                      </a:r>
                      <a:endParaRPr lang="id-ID" sz="1800" dirty="0"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28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6"/>
            <a:ext cx="73448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Formula as Trees</a:t>
            </a:r>
          </a:p>
          <a:p>
            <a:endParaRPr lang="id-ID" dirty="0">
              <a:latin typeface="Bookman Old Style" pitchFamily="18" charset="0"/>
            </a:endParaRPr>
          </a:p>
          <a:p>
            <a:r>
              <a:rPr lang="id-ID" sz="2400" dirty="0">
                <a:latin typeface="Bookman Old Style" pitchFamily="18" charset="0"/>
              </a:rPr>
              <a:t>F</a:t>
            </a:r>
            <a:r>
              <a:rPr lang="en-US" sz="2400" dirty="0">
                <a:latin typeface="Bookman Old Style" pitchFamily="18" charset="0"/>
              </a:rPr>
              <a:t>o</a:t>
            </a:r>
            <a:r>
              <a:rPr lang="id-ID" sz="2400" dirty="0">
                <a:latin typeface="Bookman Old Style" pitchFamily="18" charset="0"/>
              </a:rPr>
              <a:t>rmula pada PL adalah sebuah </a:t>
            </a:r>
            <a:r>
              <a:rPr lang="id-ID" sz="2400" i="1" dirty="0">
                <a:latin typeface="Bookman Old Style" pitchFamily="18" charset="0"/>
              </a:rPr>
              <a:t>tree </a:t>
            </a:r>
            <a:r>
              <a:rPr lang="id-ID" sz="2400" dirty="0">
                <a:latin typeface="Bookman Old Style" pitchFamily="18" charset="0"/>
              </a:rPr>
              <a:t>yang ditentukan secara </a:t>
            </a:r>
            <a:r>
              <a:rPr lang="en-US" sz="2400" i="1" dirty="0">
                <a:latin typeface="Bookman Old Style" pitchFamily="18" charset="0"/>
              </a:rPr>
              <a:t>recursive:</a:t>
            </a:r>
            <a:endParaRPr lang="id-ID" sz="2400" i="1" dirty="0">
              <a:latin typeface="Bookman Old Style" pitchFamily="18" charset="0"/>
            </a:endParaRPr>
          </a:p>
          <a:p>
            <a:endParaRPr lang="id-ID" sz="2400" b="1" i="1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  <a:latin typeface="Bookman Old Style" pitchFamily="18" charset="0"/>
              </a:rPr>
              <a:t>D</a:t>
            </a:r>
            <a:r>
              <a:rPr lang="id-ID" sz="2000" dirty="0">
                <a:solidFill>
                  <a:srgbClr val="0070C0"/>
                </a:solidFill>
                <a:latin typeface="Bookman Old Style" pitchFamily="18" charset="0"/>
              </a:rPr>
              <a:t>aun (</a:t>
            </a:r>
            <a:r>
              <a:rPr lang="en-US" sz="2000" i="1" dirty="0">
                <a:solidFill>
                  <a:srgbClr val="0070C0"/>
                </a:solidFill>
                <a:latin typeface="Bookman Old Style" pitchFamily="18" charset="0"/>
              </a:rPr>
              <a:t>L</a:t>
            </a:r>
            <a:r>
              <a:rPr lang="id-ID" sz="2000" i="1" dirty="0">
                <a:solidFill>
                  <a:srgbClr val="0070C0"/>
                </a:solidFill>
                <a:latin typeface="Bookman Old Style" pitchFamily="18" charset="0"/>
              </a:rPr>
              <a:t>eaf) </a:t>
            </a:r>
            <a:r>
              <a:rPr lang="id-ID" sz="2000" dirty="0">
                <a:latin typeface="Bookman Old Style" pitchFamily="18" charset="0"/>
              </a:rPr>
              <a:t>yang </a:t>
            </a:r>
            <a:r>
              <a:rPr lang="id-ID" sz="2000" dirty="0">
                <a:solidFill>
                  <a:srgbClr val="00B050"/>
                </a:solidFill>
                <a:latin typeface="Bookman Old Style" pitchFamily="18" charset="0"/>
              </a:rPr>
              <a:t>dilabeli</a:t>
            </a:r>
            <a:r>
              <a:rPr lang="id-ID" sz="2000" dirty="0">
                <a:latin typeface="Bookman Old Style" pitchFamily="18" charset="0"/>
              </a:rPr>
              <a:t> oleh sebuah </a:t>
            </a:r>
            <a:r>
              <a:rPr lang="id-ID" sz="2000" i="1" dirty="0">
                <a:solidFill>
                  <a:srgbClr val="0070C0"/>
                </a:solidFill>
                <a:latin typeface="Bookman Old Style" pitchFamily="18" charset="0"/>
              </a:rPr>
              <a:t>atomic proposition</a:t>
            </a:r>
            <a:r>
              <a:rPr lang="en-US" sz="2000" i="1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000" i="1" dirty="0" err="1">
                <a:latin typeface="Bookman Old Style" pitchFamily="18" charset="0"/>
              </a:rPr>
              <a:t>adalah</a:t>
            </a:r>
            <a:r>
              <a:rPr lang="en-US" sz="2000" i="1" dirty="0">
                <a:latin typeface="Bookman Old Style" pitchFamily="18" charset="0"/>
              </a:rPr>
              <a:t> formula</a:t>
            </a:r>
            <a:r>
              <a:rPr lang="id-ID" sz="2000" i="1" dirty="0">
                <a:latin typeface="Bookman Old Style" pitchFamily="18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>
                <a:solidFill>
                  <a:srgbClr val="00B050"/>
                </a:solidFill>
                <a:latin typeface="Bookman Old Style" pitchFamily="18" charset="0"/>
              </a:rPr>
              <a:t>N</a:t>
            </a:r>
            <a:r>
              <a:rPr lang="id-ID" sz="2000" dirty="0">
                <a:solidFill>
                  <a:srgbClr val="00B050"/>
                </a:solidFill>
                <a:latin typeface="Bookman Old Style" pitchFamily="18" charset="0"/>
              </a:rPr>
              <a:t>ode </a:t>
            </a:r>
            <a:r>
              <a:rPr lang="id-ID" sz="2000" dirty="0">
                <a:latin typeface="Bookman Old Style" pitchFamily="18" charset="0"/>
              </a:rPr>
              <a:t>yang dilabeli dengan tanda</a:t>
            </a:r>
            <a:r>
              <a:rPr lang="id-ID" sz="2000" b="1" dirty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id-ID" sz="2000" b="1" dirty="0">
                <a:solidFill>
                  <a:srgbClr val="00B050"/>
                </a:solidFill>
              </a:rPr>
              <a:t>¬ </a:t>
            </a:r>
            <a:r>
              <a:rPr lang="en-US" sz="2000" b="1" dirty="0">
                <a:solidFill>
                  <a:srgbClr val="00B050"/>
                </a:solidFill>
              </a:rPr>
              <a:t> (</a:t>
            </a:r>
            <a:r>
              <a:rPr lang="en-US" sz="2000" b="1" dirty="0" err="1">
                <a:solidFill>
                  <a:srgbClr val="00B050"/>
                </a:solidFill>
              </a:rPr>
              <a:t>negasi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r>
              <a:rPr lang="id-ID" sz="2000" dirty="0">
                <a:latin typeface="Bookman Old Style" pitchFamily="18" charset="0"/>
              </a:rPr>
              <a:t>dan miliki </a:t>
            </a:r>
            <a:r>
              <a:rPr lang="id-ID" sz="2000" i="1" dirty="0">
                <a:latin typeface="Bookman Old Style" pitchFamily="18" charset="0"/>
              </a:rPr>
              <a:t>single child</a:t>
            </a:r>
            <a:r>
              <a:rPr lang="en-US" sz="2000" i="1" dirty="0">
                <a:latin typeface="Bookman Old Style" pitchFamily="18" charset="0"/>
              </a:rPr>
              <a:t> </a:t>
            </a:r>
            <a:r>
              <a:rPr lang="en-US" sz="2000" dirty="0">
                <a:latin typeface="Bookman Old Style" pitchFamily="18" charset="0"/>
              </a:rPr>
              <a:t>a</a:t>
            </a:r>
            <a:r>
              <a:rPr lang="id-ID" sz="2000" dirty="0">
                <a:latin typeface="Bookman Old Style" pitchFamily="18" charset="0"/>
              </a:rPr>
              <a:t>dalah formula</a:t>
            </a:r>
            <a:r>
              <a:rPr lang="id-ID" sz="2000" i="1" dirty="0">
                <a:latin typeface="Bookman Old Style" pitchFamily="18" charset="0"/>
              </a:rPr>
              <a:t>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>
                <a:solidFill>
                  <a:srgbClr val="00B050"/>
                </a:solidFill>
                <a:latin typeface="Bookman Old Style" pitchFamily="18" charset="0"/>
              </a:rPr>
              <a:t>N</a:t>
            </a:r>
            <a:r>
              <a:rPr lang="id-ID" sz="2000" dirty="0">
                <a:solidFill>
                  <a:srgbClr val="00B050"/>
                </a:solidFill>
                <a:latin typeface="Bookman Old Style" pitchFamily="18" charset="0"/>
              </a:rPr>
              <a:t>ode </a:t>
            </a:r>
            <a:r>
              <a:rPr lang="id-ID" sz="2000" dirty="0">
                <a:latin typeface="Bookman Old Style" pitchFamily="18" charset="0"/>
              </a:rPr>
              <a:t>yang dilabeli oleh </a:t>
            </a:r>
            <a:r>
              <a:rPr lang="en-US" sz="2000" dirty="0" err="1">
                <a:solidFill>
                  <a:srgbClr val="00B050"/>
                </a:solidFill>
                <a:latin typeface="Bookman Old Style" pitchFamily="18" charset="0"/>
              </a:rPr>
              <a:t>satu</a:t>
            </a:r>
            <a:r>
              <a:rPr lang="en-US" sz="2000" dirty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id-ID" sz="2000" dirty="0">
                <a:solidFill>
                  <a:srgbClr val="00B050"/>
                </a:solidFill>
                <a:latin typeface="Bookman Old Style" pitchFamily="18" charset="0"/>
              </a:rPr>
              <a:t>operator binary </a:t>
            </a:r>
            <a:r>
              <a:rPr lang="id-ID" sz="2000" dirty="0">
                <a:latin typeface="Bookman Old Style" pitchFamily="18" charset="0"/>
              </a:rPr>
              <a:t>dan memiliki dua </a:t>
            </a:r>
            <a:r>
              <a:rPr lang="id-ID" sz="2000" i="1" dirty="0">
                <a:latin typeface="Bookman Old Style" pitchFamily="18" charset="0"/>
              </a:rPr>
              <a:t>children</a:t>
            </a:r>
            <a:r>
              <a:rPr lang="en-US" sz="2000" i="1" dirty="0">
                <a:latin typeface="Bookman Old Style" pitchFamily="18" charset="0"/>
              </a:rPr>
              <a:t> </a:t>
            </a:r>
            <a:r>
              <a:rPr lang="id-ID" sz="2000" dirty="0">
                <a:latin typeface="Bookman Old Style" pitchFamily="18" charset="0"/>
              </a:rPr>
              <a:t>adalah formula</a:t>
            </a:r>
            <a:r>
              <a:rPr lang="id-ID" sz="2000" i="1" dirty="0">
                <a:latin typeface="Bookman Old Style" pitchFamily="18" charset="0"/>
              </a:rPr>
              <a:t>.</a:t>
            </a:r>
            <a:endParaRPr lang="id-ID" sz="2000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48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4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Formula as Trees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8100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6792"/>
            <a:ext cx="31432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8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4"/>
            <a:ext cx="734481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Formula as </a:t>
            </a:r>
            <a:r>
              <a:rPr lang="en-US" sz="4000" dirty="0">
                <a:solidFill>
                  <a:srgbClr val="7030A0"/>
                </a:solidFill>
                <a:latin typeface="Bookman Old Style" pitchFamily="18" charset="0"/>
              </a:rPr>
              <a:t>String</a:t>
            </a:r>
            <a:endParaRPr lang="id-ID" sz="4000" dirty="0">
              <a:solidFill>
                <a:srgbClr val="7030A0"/>
              </a:solidFill>
              <a:latin typeface="Bookman Old Style" pitchFamily="18" charset="0"/>
            </a:endParaRPr>
          </a:p>
          <a:p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: </a:t>
            </a:r>
            <a:r>
              <a:rPr lang="en-US" i="1" dirty="0" err="1"/>
              <a:t>Representasi</a:t>
            </a:r>
            <a:r>
              <a:rPr lang="en-US" i="1" dirty="0"/>
              <a:t> Formula </a:t>
            </a:r>
            <a:r>
              <a:rPr lang="en-US" i="1" dirty="0" err="1"/>
              <a:t>dengan</a:t>
            </a:r>
            <a:r>
              <a:rPr lang="en-US" i="1" dirty="0"/>
              <a:t> String</a:t>
            </a:r>
          </a:p>
          <a:p>
            <a:r>
              <a:rPr lang="en-US" dirty="0" err="1"/>
              <a:t>Masukan</a:t>
            </a:r>
            <a:r>
              <a:rPr lang="en-US" dirty="0"/>
              <a:t>: </a:t>
            </a:r>
            <a:r>
              <a:rPr lang="en-US" b="1" i="1" dirty="0"/>
              <a:t>A</a:t>
            </a:r>
            <a:r>
              <a:rPr lang="en-US" i="1" dirty="0"/>
              <a:t> (Formula Proportional Logic</a:t>
            </a:r>
            <a:r>
              <a:rPr lang="en-US" dirty="0"/>
              <a:t>)</a:t>
            </a:r>
          </a:p>
          <a:p>
            <a:r>
              <a:rPr lang="en-US" dirty="0" err="1"/>
              <a:t>Keluaran</a:t>
            </a:r>
            <a:r>
              <a:rPr lang="en-US" dirty="0"/>
              <a:t>: </a:t>
            </a:r>
            <a:r>
              <a:rPr lang="en-US" i="1" dirty="0" err="1"/>
              <a:t>Representasi</a:t>
            </a:r>
            <a:r>
              <a:rPr lang="en-US" i="1" dirty="0"/>
              <a:t> String A </a:t>
            </a:r>
            <a:r>
              <a:rPr lang="id-ID" i="1" dirty="0"/>
              <a:t/>
            </a:r>
            <a:br>
              <a:rPr lang="id-ID" i="1" dirty="0"/>
            </a:br>
            <a:r>
              <a:rPr lang="id-ID" dirty="0"/>
              <a:t/>
            </a:r>
            <a:br>
              <a:rPr lang="id-ID" dirty="0"/>
            </a:br>
            <a:endParaRPr lang="en-US" dirty="0"/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r>
              <a:rPr lang="en-US" dirty="0" err="1">
                <a:latin typeface="Bookman Old Style" pitchFamily="18" charset="0"/>
              </a:rPr>
              <a:t>Jika</a:t>
            </a:r>
            <a:r>
              <a:rPr lang="en-US" dirty="0">
                <a:latin typeface="Bookman Old Style" pitchFamily="18" charset="0"/>
              </a:rPr>
              <a:t> root F </a:t>
            </a:r>
            <a:r>
              <a:rPr lang="en-US" dirty="0" err="1">
                <a:latin typeface="Bookman Old Style" pitchFamily="18" charset="0"/>
              </a:rPr>
              <a:t>diberi</a:t>
            </a:r>
            <a:r>
              <a:rPr lang="en-US" dirty="0">
                <a:latin typeface="Bookman Old Style" pitchFamily="18" charset="0"/>
              </a:rPr>
              <a:t> label </a:t>
            </a:r>
            <a:r>
              <a:rPr lang="en-US" dirty="0" err="1">
                <a:latin typeface="Bookman Old Style" pitchFamily="18" charset="0"/>
              </a:rPr>
              <a:t>negasi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maka</a:t>
            </a:r>
            <a:r>
              <a:rPr lang="en-US" dirty="0">
                <a:latin typeface="Bookman Old Style" pitchFamily="18" charset="0"/>
              </a:rPr>
              <a:t> subtree </a:t>
            </a:r>
            <a:r>
              <a:rPr lang="en-US" dirty="0" err="1">
                <a:latin typeface="Bookman Old Style" pitchFamily="18" charset="0"/>
              </a:rPr>
              <a:t>kiri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kosong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dan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langkah</a:t>
            </a:r>
            <a:r>
              <a:rPr lang="en-US" dirty="0">
                <a:latin typeface="Bookman Old Style" pitchFamily="18" charset="0"/>
              </a:rPr>
              <a:t> (step) </a:t>
            </a:r>
            <a:r>
              <a:rPr lang="en-US" b="1" dirty="0" err="1">
                <a:latin typeface="Bookman Old Style" pitchFamily="18" charset="0"/>
              </a:rPr>
              <a:t>Inorder</a:t>
            </a:r>
            <a:r>
              <a:rPr lang="en-US" b="1" dirty="0">
                <a:latin typeface="Bookman Old Style" pitchFamily="18" charset="0"/>
              </a:rPr>
              <a:t> (F1)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dilewati</a:t>
            </a:r>
            <a:r>
              <a:rPr lang="en-US" dirty="0">
                <a:latin typeface="Bookman Old Style" pitchFamily="18" charset="0"/>
              </a:rPr>
              <a:t> (Skipped). </a:t>
            </a:r>
          </a:p>
          <a:p>
            <a:endParaRPr lang="id-ID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5616" y="2636912"/>
            <a:ext cx="6593468" cy="244827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58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4"/>
            <a:ext cx="73448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Formula as </a:t>
            </a:r>
            <a:r>
              <a:rPr lang="en-US" sz="4000" dirty="0">
                <a:solidFill>
                  <a:srgbClr val="7030A0"/>
                </a:solidFill>
                <a:latin typeface="Bookman Old Style" pitchFamily="18" charset="0"/>
              </a:rPr>
              <a:t>String</a:t>
            </a:r>
            <a:endParaRPr lang="id-ID" sz="4000" dirty="0">
              <a:solidFill>
                <a:srgbClr val="7030A0"/>
              </a:solidFill>
              <a:latin typeface="Bookman Old Style" pitchFamily="18" charset="0"/>
            </a:endParaRPr>
          </a:p>
          <a:p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24" y="2708920"/>
            <a:ext cx="2816933" cy="261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6545" y="1424368"/>
            <a:ext cx="2808312" cy="70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i="1" dirty="0"/>
              <a:t>p </a:t>
            </a:r>
            <a:r>
              <a:rPr lang="id-ID" sz="2400" b="1" dirty="0"/>
              <a:t>→ </a:t>
            </a:r>
            <a:r>
              <a:rPr lang="id-ID" sz="2400" b="1" i="1" dirty="0"/>
              <a:t>q </a:t>
            </a:r>
            <a:r>
              <a:rPr lang="id-ID" sz="2400" b="1" dirty="0"/>
              <a:t>↔ ¬ </a:t>
            </a:r>
            <a:r>
              <a:rPr lang="id-ID" sz="2400" b="1" i="1" dirty="0"/>
              <a:t>p </a:t>
            </a:r>
            <a:r>
              <a:rPr lang="id-ID" sz="2400" b="1" dirty="0"/>
              <a:t>→ ¬ </a:t>
            </a:r>
            <a:r>
              <a:rPr lang="id-ID" sz="2400" b="1" i="1" dirty="0"/>
              <a:t>q</a:t>
            </a:r>
            <a:endParaRPr lang="en-US" sz="2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564904"/>
            <a:ext cx="2293217" cy="314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53048" y="1424368"/>
            <a:ext cx="2520280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i="1" dirty="0"/>
              <a:t>p </a:t>
            </a:r>
            <a:r>
              <a:rPr lang="id-ID" sz="2000" b="1" dirty="0"/>
              <a:t>→ </a:t>
            </a:r>
            <a:r>
              <a:rPr lang="id-ID" sz="2000" b="1" i="1" dirty="0"/>
              <a:t>q </a:t>
            </a:r>
            <a:r>
              <a:rPr lang="id-ID" sz="2000" b="1" dirty="0"/>
              <a:t>↔ ¬ </a:t>
            </a:r>
            <a:r>
              <a:rPr lang="id-ID" sz="2000" b="1" i="1" dirty="0"/>
              <a:t>p </a:t>
            </a:r>
            <a:r>
              <a:rPr lang="id-ID" sz="2000" b="1" dirty="0"/>
              <a:t>→ ¬ </a:t>
            </a:r>
            <a:r>
              <a:rPr lang="id-ID" sz="2000" b="1" i="1" dirty="0"/>
              <a:t>q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864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4"/>
            <a:ext cx="734481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Bookman Old Style" pitchFamily="18" charset="0"/>
              </a:rPr>
              <a:t>Resolving Ambiguity in the String Representation</a:t>
            </a:r>
          </a:p>
          <a:p>
            <a:endParaRPr lang="en-US" sz="2400" dirty="0"/>
          </a:p>
          <a:p>
            <a:r>
              <a:rPr lang="en-US" dirty="0" err="1"/>
              <a:t>Algoritma</a:t>
            </a:r>
            <a:r>
              <a:rPr lang="en-US" dirty="0"/>
              <a:t>: </a:t>
            </a:r>
            <a:r>
              <a:rPr lang="en-US" i="1" dirty="0" err="1"/>
              <a:t>Representasi</a:t>
            </a:r>
            <a:r>
              <a:rPr lang="en-US" i="1" dirty="0"/>
              <a:t> Formula </a:t>
            </a:r>
            <a:r>
              <a:rPr lang="en-US" i="1" dirty="0" err="1"/>
              <a:t>dengan</a:t>
            </a:r>
            <a:r>
              <a:rPr lang="en-US" i="1" dirty="0"/>
              <a:t> String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tanda</a:t>
            </a:r>
            <a:r>
              <a:rPr lang="en-US" i="1" dirty="0"/>
              <a:t> </a:t>
            </a:r>
            <a:r>
              <a:rPr lang="en-US" i="1" dirty="0" err="1"/>
              <a:t>kurung</a:t>
            </a:r>
            <a:endParaRPr lang="en-US" i="1" dirty="0"/>
          </a:p>
          <a:p>
            <a:r>
              <a:rPr lang="en-US" dirty="0" err="1"/>
              <a:t>Masukan</a:t>
            </a:r>
            <a:r>
              <a:rPr lang="en-US" dirty="0"/>
              <a:t>: </a:t>
            </a:r>
            <a:r>
              <a:rPr lang="en-US" b="1" i="1" dirty="0"/>
              <a:t>A</a:t>
            </a:r>
            <a:r>
              <a:rPr lang="en-US" i="1" dirty="0"/>
              <a:t> (Formula Proportional Logic</a:t>
            </a:r>
            <a:r>
              <a:rPr lang="en-US" dirty="0"/>
              <a:t>)</a:t>
            </a:r>
          </a:p>
          <a:p>
            <a:r>
              <a:rPr lang="en-US" dirty="0" err="1"/>
              <a:t>Keluaran</a:t>
            </a:r>
            <a:r>
              <a:rPr lang="en-US" dirty="0"/>
              <a:t>: </a:t>
            </a:r>
            <a:r>
              <a:rPr lang="en-US" i="1" dirty="0" err="1"/>
              <a:t>Representasi</a:t>
            </a:r>
            <a:r>
              <a:rPr lang="en-US" i="1" dirty="0"/>
              <a:t> String A</a:t>
            </a:r>
          </a:p>
          <a:p>
            <a:endParaRPr lang="en-US" sz="2400" i="1" dirty="0">
              <a:latin typeface="Bookman Old Style" pitchFamily="18" charset="0"/>
            </a:endParaRPr>
          </a:p>
          <a:p>
            <a:endParaRPr lang="en-US" sz="2400" i="1" dirty="0">
              <a:latin typeface="Bookman Old Style" pitchFamily="18" charset="0"/>
            </a:endParaRPr>
          </a:p>
          <a:p>
            <a:endParaRPr lang="en-US" sz="2400" i="1" dirty="0">
              <a:latin typeface="Bookman Old Style" pitchFamily="18" charset="0"/>
            </a:endParaRPr>
          </a:p>
          <a:p>
            <a:endParaRPr lang="en-US" sz="2400" i="1" dirty="0">
              <a:latin typeface="Bookman Old Style" pitchFamily="18" charset="0"/>
            </a:endParaRPr>
          </a:p>
          <a:p>
            <a:endParaRPr lang="en-US" sz="2400" i="1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  <a:p>
            <a:r>
              <a:rPr lang="en-US" dirty="0" err="1">
                <a:latin typeface="Bookman Old Style" pitchFamily="18" charset="0"/>
              </a:rPr>
              <a:t>Jika</a:t>
            </a:r>
            <a:r>
              <a:rPr lang="en-US" dirty="0">
                <a:latin typeface="Bookman Old Style" pitchFamily="18" charset="0"/>
              </a:rPr>
              <a:t> root F </a:t>
            </a:r>
            <a:r>
              <a:rPr lang="en-US" dirty="0" err="1">
                <a:latin typeface="Bookman Old Style" pitchFamily="18" charset="0"/>
              </a:rPr>
              <a:t>diberi</a:t>
            </a:r>
            <a:r>
              <a:rPr lang="en-US" dirty="0">
                <a:latin typeface="Bookman Old Style" pitchFamily="18" charset="0"/>
              </a:rPr>
              <a:t> label </a:t>
            </a:r>
            <a:r>
              <a:rPr lang="en-US" dirty="0" err="1">
                <a:latin typeface="Bookman Old Style" pitchFamily="18" charset="0"/>
              </a:rPr>
              <a:t>negasi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maka</a:t>
            </a:r>
            <a:r>
              <a:rPr lang="en-US" dirty="0">
                <a:latin typeface="Bookman Old Style" pitchFamily="18" charset="0"/>
              </a:rPr>
              <a:t> subtree </a:t>
            </a:r>
            <a:r>
              <a:rPr lang="en-US" dirty="0" err="1">
                <a:latin typeface="Bookman Old Style" pitchFamily="18" charset="0"/>
              </a:rPr>
              <a:t>kiri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kosong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dan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langkah</a:t>
            </a:r>
            <a:r>
              <a:rPr lang="en-US" dirty="0">
                <a:latin typeface="Bookman Old Style" pitchFamily="18" charset="0"/>
              </a:rPr>
              <a:t> (step) </a:t>
            </a:r>
            <a:r>
              <a:rPr lang="en-US" b="1" dirty="0" err="1">
                <a:latin typeface="Bookman Old Style" pitchFamily="18" charset="0"/>
              </a:rPr>
              <a:t>Inorder</a:t>
            </a:r>
            <a:r>
              <a:rPr lang="en-US" b="1" dirty="0">
                <a:latin typeface="Bookman Old Style" pitchFamily="18" charset="0"/>
              </a:rPr>
              <a:t> (F1)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err="1">
                <a:latin typeface="Bookman Old Style" pitchFamily="18" charset="0"/>
              </a:rPr>
              <a:t>dilewati</a:t>
            </a:r>
            <a:r>
              <a:rPr lang="en-US" dirty="0">
                <a:latin typeface="Bookman Old Style" pitchFamily="18" charset="0"/>
              </a:rPr>
              <a:t> (Skipped).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71600" y="2996952"/>
            <a:ext cx="5564508" cy="23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4" y="585104"/>
            <a:ext cx="7787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Bookman Old Style" pitchFamily="18" charset="0"/>
              </a:rPr>
              <a:t>Resolving Ambiguity in the String Representation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id-ID" sz="2400" dirty="0">
                <a:latin typeface="Bookman Old Style" pitchFamily="18" charset="0"/>
              </a:rPr>
              <a:t>Parentheses</a:t>
            </a:r>
            <a:endParaRPr lang="id-ID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810052" y="2276517"/>
            <a:ext cx="4104456" cy="70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i="1" dirty="0"/>
              <a:t>((p </a:t>
            </a:r>
            <a:r>
              <a:rPr lang="id-ID" sz="2400" dirty="0"/>
              <a:t>→ </a:t>
            </a:r>
            <a:r>
              <a:rPr lang="id-ID" sz="2400" i="1" dirty="0"/>
              <a:t>q) </a:t>
            </a:r>
            <a:r>
              <a:rPr lang="id-ID" sz="2400" dirty="0"/>
              <a:t>↔ </a:t>
            </a:r>
            <a:r>
              <a:rPr lang="id-ID" sz="2400" i="1" dirty="0"/>
              <a:t>((</a:t>
            </a:r>
            <a:r>
              <a:rPr lang="id-ID" sz="2400" dirty="0"/>
              <a:t>¬ </a:t>
            </a:r>
            <a:r>
              <a:rPr lang="id-ID" sz="2400" i="1" dirty="0"/>
              <a:t>q) </a:t>
            </a:r>
            <a:r>
              <a:rPr lang="id-ID" sz="2400" dirty="0"/>
              <a:t>→ </a:t>
            </a:r>
            <a:r>
              <a:rPr lang="id-ID" sz="2400" i="1" dirty="0"/>
              <a:t>(</a:t>
            </a:r>
            <a:r>
              <a:rPr lang="id-ID" sz="2400" dirty="0"/>
              <a:t>¬ </a:t>
            </a:r>
            <a:r>
              <a:rPr lang="id-ID" sz="2400" i="1" dirty="0"/>
              <a:t>p)))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508104" y="2234448"/>
            <a:ext cx="331236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i="1" dirty="0"/>
              <a:t>(p </a:t>
            </a:r>
            <a:r>
              <a:rPr lang="id-ID" sz="2000" dirty="0"/>
              <a:t>→ </a:t>
            </a:r>
            <a:r>
              <a:rPr lang="id-ID" sz="2000" i="1" dirty="0"/>
              <a:t>(q </a:t>
            </a:r>
            <a:r>
              <a:rPr lang="id-ID" sz="2000" dirty="0"/>
              <a:t>↔ </a:t>
            </a:r>
            <a:r>
              <a:rPr lang="id-ID" sz="2000" i="1" dirty="0"/>
              <a:t>(</a:t>
            </a:r>
            <a:r>
              <a:rPr lang="id-ID" sz="2000" dirty="0"/>
              <a:t>¬ </a:t>
            </a:r>
            <a:r>
              <a:rPr lang="id-ID" sz="2000" i="1" dirty="0"/>
              <a:t>(p </a:t>
            </a:r>
            <a:r>
              <a:rPr lang="id-ID" sz="2000" dirty="0"/>
              <a:t>→ </a:t>
            </a:r>
            <a:r>
              <a:rPr lang="id-ID" sz="2000" i="1" dirty="0"/>
              <a:t>(</a:t>
            </a:r>
            <a:r>
              <a:rPr lang="id-ID" sz="2000" dirty="0"/>
              <a:t>¬ </a:t>
            </a:r>
            <a:r>
              <a:rPr lang="id-ID" sz="2000" i="1" dirty="0"/>
              <a:t>q)))))</a:t>
            </a:r>
            <a:endParaRPr lang="en-US" sz="2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4305"/>
            <a:ext cx="2816933" cy="261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0"/>
          <a:stretch/>
        </p:blipFill>
        <p:spPr bwMode="auto">
          <a:xfrm>
            <a:off x="6049819" y="3214305"/>
            <a:ext cx="2293217" cy="296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58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6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Bookman Old Style" pitchFamily="18" charset="0"/>
              </a:rPr>
              <a:t>Resolving Ambiguity in the String Representation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id-ID" sz="2400" b="1" dirty="0">
                <a:latin typeface="Bookman Old Style" pitchFamily="18" charset="0"/>
              </a:rPr>
              <a:t>Precedence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dirty="0">
                <a:latin typeface="Bookman Old Style" pitchFamily="18" charset="0"/>
              </a:rPr>
              <a:t>(</a:t>
            </a:r>
            <a:r>
              <a:rPr lang="en-US" sz="2400" dirty="0" err="1">
                <a:latin typeface="Bookman Old Style" pitchFamily="18" charset="0"/>
              </a:rPr>
              <a:t>Prioritas</a:t>
            </a: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err="1">
                <a:latin typeface="Bookman Old Style" pitchFamily="18" charset="0"/>
              </a:rPr>
              <a:t>Operasi</a:t>
            </a:r>
            <a:r>
              <a:rPr lang="en-US" sz="2400" dirty="0">
                <a:latin typeface="Bookman Old Style" pitchFamily="18" charset="0"/>
              </a:rPr>
              <a:t>)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r>
              <a:rPr lang="id-ID" sz="2000" dirty="0">
                <a:latin typeface="Bookman Old Style" pitchFamily="18" charset="0"/>
              </a:rPr>
              <a:t>P</a:t>
            </a:r>
            <a:r>
              <a:rPr lang="en-US" sz="2000" dirty="0" err="1">
                <a:latin typeface="Bookman Old Style" pitchFamily="18" charset="0"/>
              </a:rPr>
              <a:t>recedence</a:t>
            </a:r>
            <a:r>
              <a:rPr lang="en-US" sz="2000" dirty="0">
                <a:latin typeface="Bookman Old Style" pitchFamily="18" charset="0"/>
              </a:rPr>
              <a:t> from high to low is as follows:</a:t>
            </a:r>
            <a:endParaRPr lang="id-ID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43191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24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8" y="237133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Structural Induction</a:t>
            </a:r>
            <a:endParaRPr lang="en-US" sz="4000" b="1" dirty="0"/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 err="1">
                <a:latin typeface="Bookman Old Style" pitchFamily="18" charset="0"/>
              </a:rPr>
              <a:t>Perhatikan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ekspresi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aritmatika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berikut</a:t>
            </a:r>
            <a:endParaRPr lang="en-US" sz="2000" dirty="0">
              <a:latin typeface="Bookman Old Style" pitchFamily="18" charset="0"/>
            </a:endParaRPr>
          </a:p>
          <a:p>
            <a:r>
              <a:rPr lang="en-US" sz="2000" b="1" dirty="0">
                <a:latin typeface="Bookman Old Style" pitchFamily="18" charset="0"/>
              </a:rPr>
              <a:t>a*b </a:t>
            </a:r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+</a:t>
            </a:r>
            <a:r>
              <a:rPr lang="en-US" sz="2000" b="1" dirty="0">
                <a:latin typeface="Bookman Old Style" pitchFamily="18" charset="0"/>
              </a:rPr>
              <a:t> b*c</a:t>
            </a:r>
          </a:p>
          <a:p>
            <a:r>
              <a:rPr lang="en-US" sz="2000" dirty="0" err="1">
                <a:latin typeface="Bookman Old Style" pitchFamily="18" charset="0"/>
              </a:rPr>
              <a:t>Operasi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diatas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adalah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Bookman Old Style" pitchFamily="18" charset="0"/>
              </a:rPr>
              <a:t>penjumlahan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dari</a:t>
            </a:r>
            <a:r>
              <a:rPr lang="en-US" sz="2000" dirty="0">
                <a:latin typeface="Bookman Old Style" pitchFamily="18" charset="0"/>
              </a:rPr>
              <a:t> (a*b) </a:t>
            </a:r>
            <a:r>
              <a:rPr lang="en-US" sz="2000" dirty="0" err="1">
                <a:latin typeface="Bookman Old Style" pitchFamily="18" charset="0"/>
              </a:rPr>
              <a:t>dengan</a:t>
            </a:r>
            <a:r>
              <a:rPr lang="en-US" sz="2000" dirty="0">
                <a:latin typeface="Bookman Old Style" pitchFamily="18" charset="0"/>
              </a:rPr>
              <a:t> (b*c)</a:t>
            </a:r>
          </a:p>
          <a:p>
            <a:r>
              <a:rPr lang="en-US" sz="2000" dirty="0">
                <a:latin typeface="Bookman Old Style" pitchFamily="18" charset="0"/>
              </a:rPr>
              <a:t>Operator </a:t>
            </a:r>
            <a:r>
              <a:rPr lang="en-US" sz="2000" dirty="0" err="1">
                <a:latin typeface="Bookman Old Style" pitchFamily="18" charset="0"/>
              </a:rPr>
              <a:t>penjumlahan</a:t>
            </a:r>
            <a:r>
              <a:rPr lang="en-US" sz="2000" dirty="0">
                <a:latin typeface="Bookman Old Style" pitchFamily="18" charset="0"/>
              </a:rPr>
              <a:t> (+) </a:t>
            </a:r>
            <a:r>
              <a:rPr lang="en-US" sz="2000" dirty="0" err="1">
                <a:latin typeface="Bookman Old Style" pitchFamily="18" charset="0"/>
              </a:rPr>
              <a:t>pada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ekspresi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diatas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adalah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ookman Old Style" pitchFamily="18" charset="0"/>
              </a:rPr>
              <a:t>top-level operator</a:t>
            </a:r>
            <a:r>
              <a:rPr lang="en-US" sz="2000" dirty="0">
                <a:latin typeface="Bookman Old Style" pitchFamily="18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683568" y="3284984"/>
            <a:ext cx="512020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rgbClr val="00B050"/>
                </a:solidFill>
                <a:latin typeface="Bookman Old Style" pitchFamily="18" charset="0"/>
              </a:rPr>
              <a:t>Setiap </a:t>
            </a:r>
            <a:r>
              <a:rPr lang="id-ID" sz="2000" i="1" dirty="0">
                <a:solidFill>
                  <a:srgbClr val="00B050"/>
                </a:solidFill>
                <a:latin typeface="Bookman Old Style" pitchFamily="18" charset="0"/>
              </a:rPr>
              <a:t>propotional logic</a:t>
            </a:r>
            <a:r>
              <a:rPr lang="id-ID" sz="2000" dirty="0">
                <a:solidFill>
                  <a:srgbClr val="00B050"/>
                </a:solidFill>
                <a:latin typeface="Bookman Old Style" pitchFamily="18" charset="0"/>
              </a:rPr>
              <a:t> dapat diklasifikasi menggunakan </a:t>
            </a:r>
            <a:r>
              <a:rPr lang="id-ID" sz="2000" i="1" dirty="0">
                <a:solidFill>
                  <a:srgbClr val="00B050"/>
                </a:solidFill>
                <a:latin typeface="Bookman Old Style" pitchFamily="18" charset="0"/>
              </a:rPr>
              <a:t>top level operator</a:t>
            </a:r>
            <a:r>
              <a:rPr lang="en-US" sz="2000" i="1" dirty="0">
                <a:solidFill>
                  <a:srgbClr val="00B050"/>
                </a:solidFill>
                <a:latin typeface="Bookman Old Style" pitchFamily="18" charset="0"/>
              </a:rPr>
              <a:t> (principal operator)</a:t>
            </a:r>
            <a:r>
              <a:rPr lang="id-ID" sz="2000" i="1" dirty="0">
                <a:solidFill>
                  <a:srgbClr val="00B050"/>
                </a:solidFill>
                <a:latin typeface="Bookman Old Style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75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8" y="237133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Structural Induction</a:t>
            </a:r>
            <a:endParaRPr lang="id-ID" sz="2400" i="1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827584" y="2176015"/>
            <a:ext cx="4104456" cy="70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i="1" dirty="0"/>
              <a:t>((p </a:t>
            </a:r>
            <a:r>
              <a:rPr lang="id-ID" sz="2400" dirty="0"/>
              <a:t>→ </a:t>
            </a:r>
            <a:r>
              <a:rPr lang="id-ID" sz="2400" i="1" dirty="0"/>
              <a:t>q) </a:t>
            </a:r>
            <a:r>
              <a:rPr lang="id-ID" sz="2400" b="1" dirty="0">
                <a:solidFill>
                  <a:srgbClr val="FF0000"/>
                </a:solidFill>
              </a:rPr>
              <a:t>↔</a:t>
            </a:r>
            <a:r>
              <a:rPr lang="id-ID" sz="2400" dirty="0"/>
              <a:t> </a:t>
            </a:r>
            <a:r>
              <a:rPr lang="id-ID" sz="2400" i="1" dirty="0"/>
              <a:t>((</a:t>
            </a:r>
            <a:r>
              <a:rPr lang="id-ID" sz="2400" dirty="0"/>
              <a:t>¬ </a:t>
            </a:r>
            <a:r>
              <a:rPr lang="id-ID" sz="2400" i="1" dirty="0"/>
              <a:t>q) </a:t>
            </a:r>
            <a:r>
              <a:rPr lang="id-ID" sz="2400" dirty="0"/>
              <a:t>→ </a:t>
            </a:r>
            <a:r>
              <a:rPr lang="id-ID" sz="2400" i="1" dirty="0"/>
              <a:t>(</a:t>
            </a:r>
            <a:r>
              <a:rPr lang="id-ID" sz="2400" dirty="0"/>
              <a:t>¬ </a:t>
            </a:r>
            <a:r>
              <a:rPr lang="id-ID" sz="2400" i="1" dirty="0"/>
              <a:t>p)))</a:t>
            </a:r>
            <a:endParaRPr lang="en-US" sz="24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3456384" cy="320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1329020"/>
            <a:ext cx="270849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none">
            <a:spAutoFit/>
          </a:bodyPr>
          <a:lstStyle/>
          <a:p>
            <a:r>
              <a:rPr lang="id-ID" sz="2000" b="1" dirty="0">
                <a:solidFill>
                  <a:srgbClr val="FF0000"/>
                </a:solidFill>
              </a:rPr>
              <a:t>Principal Operator</a:t>
            </a:r>
            <a:r>
              <a:rPr lang="en-US" sz="2000" b="1" dirty="0">
                <a:solidFill>
                  <a:srgbClr val="FF0000"/>
                </a:solidFill>
              </a:rPr>
              <a:t> :</a:t>
            </a:r>
            <a:r>
              <a:rPr lang="id-ID" sz="2000" b="1" dirty="0">
                <a:solidFill>
                  <a:srgbClr val="FF0000"/>
                </a:solidFill>
              </a:rPr>
              <a:t> </a:t>
            </a:r>
            <a:r>
              <a:rPr lang="id-ID" sz="2400" b="1" dirty="0">
                <a:solidFill>
                  <a:srgbClr val="FF0000"/>
                </a:solidFill>
              </a:rPr>
              <a:t> </a:t>
            </a:r>
            <a:r>
              <a:rPr lang="id-ID" sz="2400" b="1" dirty="0">
                <a:solidFill>
                  <a:srgbClr val="FF0000"/>
                </a:solidFill>
                <a:sym typeface="Symbol"/>
              </a:rPr>
              <a:t></a:t>
            </a:r>
            <a:endParaRPr lang="id-ID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516216" y="1916832"/>
            <a:ext cx="79208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966" y="4923387"/>
            <a:ext cx="3672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Bookman Old Style" pitchFamily="18" charset="0"/>
              </a:rPr>
              <a:t>Sumber: http://www.returnofkings.com/wp-content/uploads/2015/02/aristotle.jpg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6" y="1306451"/>
            <a:ext cx="4232042" cy="36073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4434" y="5888307"/>
            <a:ext cx="1404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/>
              <a:t>http://goo.gl/IxeglT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39" y="402412"/>
            <a:ext cx="3953248" cy="54154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</p:spTree>
    <p:extLst>
      <p:ext uri="{BB962C8B-B14F-4D97-AF65-F5344CB8AC3E}">
        <p14:creationId xmlns:p14="http://schemas.microsoft.com/office/powerpoint/2010/main" val="429095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4"/>
            <a:ext cx="73448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Structural Induction</a:t>
            </a:r>
            <a:r>
              <a:rPr lang="en-US" sz="4000" b="1" dirty="0"/>
              <a:t/>
            </a:r>
            <a:br>
              <a:rPr lang="en-US" sz="4000" b="1" dirty="0"/>
            </a:br>
            <a:endParaRPr lang="id-ID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899592" y="1700808"/>
            <a:ext cx="270849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none">
            <a:spAutoFit/>
          </a:bodyPr>
          <a:lstStyle/>
          <a:p>
            <a:r>
              <a:rPr lang="id-ID" sz="2000" b="1" dirty="0">
                <a:solidFill>
                  <a:srgbClr val="FF0000"/>
                </a:solidFill>
              </a:rPr>
              <a:t>Principal Operator</a:t>
            </a:r>
            <a:r>
              <a:rPr lang="en-US" sz="2000" b="1" dirty="0">
                <a:solidFill>
                  <a:srgbClr val="FF0000"/>
                </a:solidFill>
              </a:rPr>
              <a:t> :</a:t>
            </a:r>
            <a:r>
              <a:rPr lang="id-ID" sz="2000" b="1" dirty="0">
                <a:solidFill>
                  <a:srgbClr val="FF0000"/>
                </a:solidFill>
              </a:rPr>
              <a:t> </a:t>
            </a:r>
            <a:r>
              <a:rPr lang="id-ID" sz="2400" b="1" dirty="0">
                <a:solidFill>
                  <a:srgbClr val="FF0000"/>
                </a:solidFill>
                <a:sym typeface="Symbol"/>
              </a:rPr>
              <a:t></a:t>
            </a:r>
            <a:endParaRPr lang="id-ID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436175"/>
            <a:ext cx="331236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i="1" dirty="0"/>
              <a:t>(p </a:t>
            </a:r>
            <a:r>
              <a:rPr lang="id-ID" sz="2000" b="1" dirty="0">
                <a:solidFill>
                  <a:srgbClr val="FF0000"/>
                </a:solidFill>
              </a:rPr>
              <a:t>→</a:t>
            </a:r>
            <a:r>
              <a:rPr lang="id-ID" sz="2000" dirty="0"/>
              <a:t> </a:t>
            </a:r>
            <a:r>
              <a:rPr lang="id-ID" sz="2000" i="1" dirty="0"/>
              <a:t>(q </a:t>
            </a:r>
            <a:r>
              <a:rPr lang="id-ID" sz="2000" dirty="0"/>
              <a:t>↔ </a:t>
            </a:r>
            <a:r>
              <a:rPr lang="id-ID" sz="2000" i="1" dirty="0"/>
              <a:t>(</a:t>
            </a:r>
            <a:r>
              <a:rPr lang="id-ID" sz="2000" dirty="0"/>
              <a:t>¬ </a:t>
            </a:r>
            <a:r>
              <a:rPr lang="id-ID" sz="2000" i="1" dirty="0"/>
              <a:t>(p </a:t>
            </a:r>
            <a:r>
              <a:rPr lang="id-ID" sz="2000" dirty="0"/>
              <a:t>→ </a:t>
            </a:r>
            <a:r>
              <a:rPr lang="id-ID" sz="2000" i="1" dirty="0"/>
              <a:t>(</a:t>
            </a:r>
            <a:r>
              <a:rPr lang="id-ID" sz="2000" dirty="0"/>
              <a:t>¬ </a:t>
            </a:r>
            <a:r>
              <a:rPr lang="id-ID" sz="2000" i="1" dirty="0"/>
              <a:t>q)))))</a:t>
            </a:r>
            <a:endParaRPr lang="en-US" sz="2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0"/>
          <a:stretch/>
        </p:blipFill>
        <p:spPr bwMode="auto">
          <a:xfrm>
            <a:off x="5160430" y="1772816"/>
            <a:ext cx="3000931" cy="387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6372200" y="1592033"/>
            <a:ext cx="79208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4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7030A0"/>
                </a:solidFill>
                <a:latin typeface="Bookman Old Style" pitchFamily="18" charset="0"/>
              </a:rPr>
              <a:t>Notasi</a:t>
            </a:r>
            <a:r>
              <a:rPr lang="en-US" sz="4000" b="1" dirty="0"/>
              <a:t/>
            </a:r>
            <a:br>
              <a:rPr lang="en-US" sz="4000" b="1" dirty="0"/>
            </a:br>
            <a:endParaRPr lang="id-ID" sz="4000" b="1" dirty="0"/>
          </a:p>
          <a:p>
            <a:r>
              <a:rPr lang="en-US" dirty="0"/>
              <a:t/>
            </a:r>
            <a:br>
              <a:rPr lang="en-US" dirty="0"/>
            </a:br>
            <a:endParaRPr lang="id-ID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2" y="1556792"/>
            <a:ext cx="7645276" cy="417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54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9592" y="620690"/>
            <a:ext cx="73448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Daftar Pustaka</a:t>
            </a:r>
          </a:p>
          <a:p>
            <a:endParaRPr lang="id-ID" dirty="0">
              <a:latin typeface="Bookman Old Style" pitchFamily="18" charset="0"/>
            </a:endParaRPr>
          </a:p>
          <a:p>
            <a:endParaRPr lang="id-ID" dirty="0">
              <a:latin typeface="Bookman Old Style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Bookman Old Style" pitchFamily="18" charset="0"/>
              </a:rPr>
              <a:t>Mordechai Ben Ari (Weizmann Institute of Science), Mathematical Logic For Computer Science(Third Edition) , Springer 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Bookman Old Style" pitchFamily="18" charset="0"/>
              </a:rPr>
              <a:t>Kenneth H. Rosen, Discrete mathematics and its applications (7th ed), </a:t>
            </a:r>
            <a:r>
              <a:rPr lang="en-US" dirty="0">
                <a:latin typeface="Bookman Old Style" pitchFamily="18" charset="0"/>
              </a:rPr>
              <a:t>McGraw-Hill</a:t>
            </a:r>
            <a:endParaRPr lang="id-ID" dirty="0">
              <a:latin typeface="Bookman Old Style" pitchFamily="18" charset="0"/>
            </a:endParaRPr>
          </a:p>
          <a:p>
            <a:endParaRPr lang="id-ID" dirty="0">
              <a:latin typeface="Bookman Old Style" pitchFamily="18" charset="0"/>
            </a:endParaRPr>
          </a:p>
          <a:p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/>
            </a:r>
            <a:br>
              <a:rPr lang="id-ID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id-ID" sz="2400" dirty="0"/>
          </a:p>
          <a:p>
            <a:endParaRPr lang="id-ID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</p:spTree>
    <p:extLst>
      <p:ext uri="{BB962C8B-B14F-4D97-AF65-F5344CB8AC3E}">
        <p14:creationId xmlns:p14="http://schemas.microsoft.com/office/powerpoint/2010/main" val="17997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1600" y="2154764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Materi kuliah ini, sebagian besar diadopsi dari buku:</a:t>
            </a:r>
          </a:p>
          <a:p>
            <a:endParaRPr lang="id-ID" sz="24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id-ID" sz="2400" b="1" dirty="0">
                <a:latin typeface="Calibri" pitchFamily="34" charset="0"/>
                <a:cs typeface="Calibri" pitchFamily="34" charset="0"/>
              </a:rPr>
              <a:t>Mordechai Ben Ari (Weizmann Institute of Science), Mathematical Logic For Computer Science (Third Edition) , Springer</a:t>
            </a:r>
            <a:r>
              <a:rPr lang="id-ID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</p:spTree>
    <p:extLst>
      <p:ext uri="{BB962C8B-B14F-4D97-AF65-F5344CB8AC3E}">
        <p14:creationId xmlns:p14="http://schemas.microsoft.com/office/powerpoint/2010/main" val="221069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3646" y="332656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latin typeface="Bookman Old Style" pitchFamily="18" charset="0"/>
              </a:rPr>
              <a:t>Menu</a:t>
            </a:r>
          </a:p>
          <a:p>
            <a:endParaRPr lang="id-ID" sz="3200" dirty="0">
              <a:latin typeface="Bookman Old Style" pitchFamily="18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id-ID" sz="2800" dirty="0">
                <a:latin typeface="Bookman Old Style" pitchFamily="18" charset="0"/>
              </a:rPr>
              <a:t>PL Intro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id-ID" sz="2800" dirty="0">
                <a:latin typeface="Bookman Old Style" pitchFamily="18" charset="0"/>
              </a:rPr>
              <a:t>Formula As Tree</a:t>
            </a:r>
            <a:endParaRPr lang="en-US" sz="2800" dirty="0">
              <a:latin typeface="Bookman Old Style" pitchFamily="18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id-ID" sz="2800" dirty="0">
                <a:latin typeface="Bookman Old Style" pitchFamily="18" charset="0"/>
              </a:rPr>
              <a:t>Formula As </a:t>
            </a:r>
            <a:r>
              <a:rPr lang="en-US" sz="2800" dirty="0">
                <a:latin typeface="Bookman Old Style" pitchFamily="18" charset="0"/>
              </a:rPr>
              <a:t>String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>
                <a:latin typeface="Bookman Old Style" pitchFamily="18" charset="0"/>
              </a:rPr>
              <a:t>Resolving Ambiguity</a:t>
            </a:r>
            <a:endParaRPr lang="id-ID" sz="2800" dirty="0">
              <a:latin typeface="Bookman Old Style" pitchFamily="18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id-ID" sz="2800" dirty="0">
                <a:latin typeface="Bookman Old Style" pitchFamily="18" charset="0"/>
              </a:rPr>
              <a:t>Structural Induction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>
                <a:latin typeface="Bookman Old Style" pitchFamily="18" charset="0"/>
              </a:rPr>
              <a:t>Notation</a:t>
            </a:r>
            <a:endParaRPr lang="id-ID" sz="2800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</a:p>
        </p:txBody>
      </p:sp>
    </p:spTree>
    <p:extLst>
      <p:ext uri="{BB962C8B-B14F-4D97-AF65-F5344CB8AC3E}">
        <p14:creationId xmlns:p14="http://schemas.microsoft.com/office/powerpoint/2010/main" val="373349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4"/>
            <a:ext cx="73448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Propositional Logic</a:t>
            </a:r>
            <a:r>
              <a:rPr lang="en-US" sz="4000" dirty="0">
                <a:solidFill>
                  <a:srgbClr val="7030A0"/>
                </a:solidFill>
                <a:latin typeface="Bookman Old Style" pitchFamily="18" charset="0"/>
              </a:rPr>
              <a:t> (PL)</a:t>
            </a:r>
            <a:endParaRPr lang="id-ID" sz="4000" dirty="0">
              <a:solidFill>
                <a:srgbClr val="7030A0"/>
              </a:solidFill>
              <a:latin typeface="Bookman Old Style" pitchFamily="18" charset="0"/>
            </a:endParaRPr>
          </a:p>
          <a:p>
            <a:endParaRPr lang="id-ID" dirty="0">
              <a:latin typeface="Bookman Old Style" pitchFamily="18" charset="0"/>
            </a:endParaRPr>
          </a:p>
          <a:p>
            <a:endParaRPr lang="id-ID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Sistem Logika sederhana seb</a:t>
            </a:r>
            <a:r>
              <a:rPr lang="en-US" sz="2400" dirty="0">
                <a:latin typeface="Bookman Old Style" pitchFamily="18" charset="0"/>
              </a:rPr>
              <a:t>a</a:t>
            </a:r>
            <a:r>
              <a:rPr lang="id-ID" sz="2400" dirty="0">
                <a:latin typeface="Bookman Old Style" pitchFamily="18" charset="0"/>
              </a:rPr>
              <a:t>gai dasar untuk sistem logika yang lain.</a:t>
            </a:r>
          </a:p>
          <a:p>
            <a:endParaRPr lang="id-ID" sz="2400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Proposisi (</a:t>
            </a:r>
            <a:r>
              <a:rPr lang="id-ID" sz="2400" i="1" dirty="0">
                <a:latin typeface="Bookman Old Style" pitchFamily="18" charset="0"/>
              </a:rPr>
              <a:t>Atomic Proposition </a:t>
            </a:r>
            <a:r>
              <a:rPr lang="id-ID" sz="2400" dirty="0">
                <a:latin typeface="Bookman Old Style" pitchFamily="18" charset="0"/>
              </a:rPr>
              <a:t>: tidak dapat diuraikan lagi / </a:t>
            </a:r>
            <a:r>
              <a:rPr lang="id-ID" sz="2400" i="1" dirty="0">
                <a:latin typeface="Bookman Old Style" pitchFamily="18" charset="0"/>
              </a:rPr>
              <a:t>decomposed)</a:t>
            </a:r>
          </a:p>
          <a:p>
            <a:r>
              <a:rPr lang="id-ID" sz="2400" i="1" dirty="0">
                <a:latin typeface="Bookman Old Style" pitchFamily="18" charset="0"/>
              </a:rPr>
              <a:t>    </a:t>
            </a:r>
            <a:r>
              <a:rPr lang="id-ID" sz="2400" dirty="0">
                <a:latin typeface="Bookman Old Style" pitchFamily="18" charset="0"/>
              </a:rPr>
              <a:t>contoh: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Bookman Old Style" pitchFamily="18" charset="0"/>
              </a:rPr>
              <a:t>‘one plus one equal two’ </a:t>
            </a:r>
          </a:p>
          <a:p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endParaRPr lang="id-ID" sz="2400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Formula Kompleks dibangun menggunakan operator Boolean</a:t>
            </a:r>
          </a:p>
          <a:p>
            <a:r>
              <a:rPr lang="id-ID" sz="2400" dirty="0">
                <a:latin typeface="Bookman Old Style" pitchFamily="18" charset="0"/>
              </a:rPr>
              <a:t>   contoh :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Bookman Old Style" pitchFamily="18" charset="0"/>
              </a:rPr>
              <a:t>‘one plus one equal two and Earth is  </a:t>
            </a:r>
          </a:p>
          <a:p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Bookman Old Style" pitchFamily="18" charset="0"/>
              </a:rPr>
              <a:t>                 farther from the sun than venus’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21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6"/>
            <a:ext cx="73448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Propositional Logic</a:t>
            </a:r>
          </a:p>
          <a:p>
            <a:endParaRPr lang="id-ID" dirty="0">
              <a:latin typeface="Bookman Old Style" pitchFamily="18" charset="0"/>
            </a:endParaRPr>
          </a:p>
          <a:p>
            <a:endParaRPr lang="id-ID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Sistem Logika memformalkan penalaran (reasoning).</a:t>
            </a:r>
          </a:p>
          <a:p>
            <a:endParaRPr lang="id-ID" sz="2400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Bahasa pemrograman memformalkan komputasi.</a:t>
            </a:r>
          </a:p>
          <a:p>
            <a:pPr marL="342900" indent="-342900">
              <a:buFont typeface="Courier New" pitchFamily="49" charset="0"/>
              <a:buChar char="o"/>
            </a:pPr>
            <a:endParaRPr lang="id-ID" sz="2400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Sistem Logika dan Bahasa Pemrograman membutuhkan </a:t>
            </a:r>
            <a:r>
              <a:rPr lang="id-ID" sz="2400" i="1" dirty="0">
                <a:solidFill>
                  <a:schemeClr val="accent3">
                    <a:lumMod val="50000"/>
                  </a:schemeClr>
                </a:solidFill>
                <a:latin typeface="Bookman Old Style" pitchFamily="18" charset="0"/>
              </a:rPr>
              <a:t>Syntax</a:t>
            </a:r>
            <a:r>
              <a:rPr lang="id-ID" sz="2400" dirty="0">
                <a:latin typeface="Bookman Old Style" pitchFamily="18" charset="0"/>
              </a:rPr>
              <a:t> dan </a:t>
            </a:r>
            <a:r>
              <a:rPr lang="id-ID" sz="2400" i="1" dirty="0">
                <a:solidFill>
                  <a:schemeClr val="accent3">
                    <a:lumMod val="50000"/>
                  </a:schemeClr>
                </a:solidFill>
                <a:latin typeface="Bookman Old Style" pitchFamily="18" charset="0"/>
              </a:rPr>
              <a:t>Semantic.</a:t>
            </a:r>
          </a:p>
          <a:p>
            <a:endParaRPr lang="id-ID" sz="2400" i="1" dirty="0">
              <a:solidFill>
                <a:schemeClr val="accent3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62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6"/>
            <a:ext cx="73448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Propositional Logic</a:t>
            </a:r>
          </a:p>
          <a:p>
            <a:endParaRPr lang="id-ID" dirty="0">
              <a:latin typeface="Bookman Old Style" pitchFamily="18" charset="0"/>
            </a:endParaRPr>
          </a:p>
          <a:p>
            <a:endParaRPr lang="id-ID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Syntax : Simbol string yang membentuk formula yang legal ( </a:t>
            </a:r>
            <a:r>
              <a:rPr lang="id-ID" sz="2400" i="1" dirty="0">
                <a:latin typeface="Bookman Old Style" pitchFamily="18" charset="0"/>
              </a:rPr>
              <a:t>legal formula</a:t>
            </a:r>
            <a:r>
              <a:rPr lang="id-ID" sz="2400" dirty="0">
                <a:latin typeface="Bookman Old Style" pitchFamily="18" charset="0"/>
              </a:rPr>
              <a:t> ).</a:t>
            </a:r>
          </a:p>
          <a:p>
            <a:endParaRPr lang="id-ID" sz="2400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Semantic : Menentukan apa yang dimaksud oleh sebuah </a:t>
            </a:r>
            <a:r>
              <a:rPr lang="id-ID" sz="2400" i="1" dirty="0">
                <a:latin typeface="Bookman Old Style" pitchFamily="18" charset="0"/>
              </a:rPr>
              <a:t>legal formula.</a:t>
            </a:r>
            <a:endParaRPr lang="en-US" sz="2400" i="1" dirty="0">
              <a:latin typeface="Bookman Old Style" pitchFamily="18" charset="0"/>
            </a:endParaRPr>
          </a:p>
          <a:p>
            <a:endParaRPr lang="en-US" sz="2400" i="1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>
                <a:solidFill>
                  <a:srgbClr val="00B050"/>
                </a:solidFill>
                <a:latin typeface="Bookman Old Style" pitchFamily="18" charset="0"/>
              </a:rPr>
              <a:t>semantic tableaux</a:t>
            </a:r>
            <a:r>
              <a:rPr lang="en-US" sz="2400" dirty="0">
                <a:latin typeface="Bookman Old Style" pitchFamily="18" charset="0"/>
              </a:rPr>
              <a:t> : </a:t>
            </a:r>
            <a:r>
              <a:rPr lang="en-US" sz="2400" dirty="0" err="1">
                <a:latin typeface="Bookman Old Style" pitchFamily="18" charset="0"/>
              </a:rPr>
              <a:t>Suatu</a:t>
            </a: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err="1">
                <a:latin typeface="Bookman Old Style" pitchFamily="18" charset="0"/>
              </a:rPr>
              <a:t>prosedur</a:t>
            </a:r>
            <a:r>
              <a:rPr lang="en-US" sz="2400" dirty="0">
                <a:latin typeface="Bookman Old Style" pitchFamily="18" charset="0"/>
              </a:rPr>
              <a:t> yang </a:t>
            </a:r>
            <a:r>
              <a:rPr lang="en-US" sz="2400" dirty="0" err="1">
                <a:latin typeface="Bookman Old Style" pitchFamily="18" charset="0"/>
              </a:rPr>
              <a:t>efisien</a:t>
            </a: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err="1">
                <a:latin typeface="Bookman Old Style" pitchFamily="18" charset="0"/>
              </a:rPr>
              <a:t>untuk</a:t>
            </a: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err="1">
                <a:latin typeface="Bookman Old Style" pitchFamily="18" charset="0"/>
              </a:rPr>
              <a:t>memeriksa</a:t>
            </a: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err="1">
                <a:latin typeface="Bookman Old Style" pitchFamily="18" charset="0"/>
              </a:rPr>
              <a:t>apakah</a:t>
            </a: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Bookman Old Style" pitchFamily="18" charset="0"/>
              </a:rPr>
              <a:t>kebenaran</a:t>
            </a:r>
            <a:r>
              <a:rPr lang="en-US" sz="2400" dirty="0">
                <a:solidFill>
                  <a:srgbClr val="00B0F0"/>
                </a:solidFill>
                <a:latin typeface="Bookman Old Style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Bookman Old Style" pitchFamily="18" charset="0"/>
              </a:rPr>
              <a:t>sebuah</a:t>
            </a:r>
            <a:r>
              <a:rPr lang="en-US" sz="2400" dirty="0">
                <a:solidFill>
                  <a:srgbClr val="00B0F0"/>
                </a:solidFill>
                <a:latin typeface="Bookman Old Style" pitchFamily="18" charset="0"/>
              </a:rPr>
              <a:t> formula.</a:t>
            </a:r>
            <a:r>
              <a:rPr lang="en-US" sz="2400" dirty="0">
                <a:latin typeface="Bookman Old Style" pitchFamily="18" charset="0"/>
              </a:rPr>
              <a:t> </a:t>
            </a:r>
            <a:br>
              <a:rPr lang="en-US" sz="2400" dirty="0">
                <a:latin typeface="Bookman Old Style" pitchFamily="18" charset="0"/>
              </a:rPr>
            </a:br>
            <a:endParaRPr lang="id-ID" sz="2400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id-ID" sz="2400" i="1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419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6"/>
            <a:ext cx="7344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Propositional Formula</a:t>
            </a:r>
          </a:p>
          <a:p>
            <a:endParaRPr lang="id-ID" dirty="0">
              <a:latin typeface="Bookman Old Style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id-ID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Diyatakan dalam tree karena menggunakan struktur induksi (</a:t>
            </a:r>
            <a:r>
              <a:rPr lang="id-ID" sz="2400" i="1" dirty="0">
                <a:latin typeface="Bookman Old Style" pitchFamily="18" charset="0"/>
              </a:rPr>
              <a:t>structural induction</a:t>
            </a:r>
            <a:r>
              <a:rPr lang="id-ID" sz="2400" dirty="0">
                <a:latin typeface="Bookman Old Style" pitchFamily="18" charset="0"/>
              </a:rPr>
              <a:t>).</a:t>
            </a:r>
          </a:p>
          <a:p>
            <a:endParaRPr lang="id-ID" sz="2400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400" dirty="0">
                <a:latin typeface="Bookman Old Style" pitchFamily="18" charset="0"/>
              </a:rPr>
              <a:t>Struktur Induksi digunakan sebagai teknik utama dalam pembuktian dan mudah dipahami jika dinyatakan dalam </a:t>
            </a:r>
            <a:r>
              <a:rPr lang="id-ID" sz="2400" i="1" dirty="0">
                <a:latin typeface="Bookman Old Style" pitchFamily="18" charset="0"/>
              </a:rPr>
              <a:t>trees.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274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6545" y="585106"/>
            <a:ext cx="73448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rgbClr val="7030A0"/>
                </a:solidFill>
                <a:latin typeface="Bookman Old Style" pitchFamily="18" charset="0"/>
              </a:rPr>
              <a:t>Formula as Trees</a:t>
            </a:r>
          </a:p>
          <a:p>
            <a:endParaRPr lang="id-ID" dirty="0">
              <a:latin typeface="Bookman Old Style" pitchFamily="18" charset="0"/>
            </a:endParaRPr>
          </a:p>
          <a:p>
            <a:r>
              <a:rPr lang="id-ID" sz="24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Simbol yang digunakan untuk konstruksi formula </a:t>
            </a:r>
            <a:r>
              <a:rPr lang="id-ID" sz="2400" i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propotional logic.</a:t>
            </a:r>
          </a:p>
          <a:p>
            <a:pPr marL="285750" indent="-285750">
              <a:buFont typeface="Courier New" pitchFamily="49" charset="0"/>
              <a:buChar char="o"/>
            </a:pPr>
            <a:endParaRPr lang="id-ID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000" dirty="0">
                <a:latin typeface="Bookman Old Style" pitchFamily="18" charset="0"/>
              </a:rPr>
              <a:t>P adalah simbol himpunan dari </a:t>
            </a:r>
            <a:r>
              <a:rPr lang="id-ID" sz="2000" i="1" dirty="0">
                <a:latin typeface="Bookman Old Style" pitchFamily="18" charset="0"/>
              </a:rPr>
              <a:t>atomic propositions.</a:t>
            </a:r>
          </a:p>
          <a:p>
            <a:endParaRPr lang="id-ID" sz="2000" i="1" dirty="0">
              <a:latin typeface="Bookman Old Style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id-ID" sz="2000" i="1" dirty="0">
                <a:latin typeface="Bookman Old Style" pitchFamily="18" charset="0"/>
              </a:rPr>
              <a:t>Atoms </a:t>
            </a:r>
            <a:r>
              <a:rPr lang="id-ID" sz="2000" dirty="0">
                <a:latin typeface="Bookman Old Style" pitchFamily="18" charset="0"/>
              </a:rPr>
              <a:t>disimbolkan dalam huruf kecil dan dimungkinkan dengan </a:t>
            </a:r>
            <a:r>
              <a:rPr lang="id-ID" sz="2000" i="1" dirty="0">
                <a:latin typeface="Bookman Old Style" pitchFamily="18" charset="0"/>
              </a:rPr>
              <a:t>subscripts </a:t>
            </a:r>
            <a:r>
              <a:rPr lang="id-ID" sz="2000" dirty="0">
                <a:solidFill>
                  <a:schemeClr val="accent3">
                    <a:lumMod val="75000"/>
                  </a:schemeClr>
                </a:solidFill>
                <a:latin typeface="Bookman Old Style" pitchFamily="18" charset="0"/>
              </a:rPr>
              <a:t>{</a:t>
            </a:r>
            <a:r>
              <a:rPr lang="id-ID" sz="2000" i="1" dirty="0">
                <a:solidFill>
                  <a:schemeClr val="accent3">
                    <a:lumMod val="75000"/>
                  </a:schemeClr>
                </a:solidFill>
                <a:latin typeface="Bookman Old Style" pitchFamily="18" charset="0"/>
              </a:rPr>
              <a:t>p, q, r, ...</a:t>
            </a:r>
            <a:r>
              <a:rPr lang="id-ID" sz="2000" dirty="0">
                <a:solidFill>
                  <a:schemeClr val="accent3">
                    <a:lumMod val="75000"/>
                  </a:schemeClr>
                </a:solidFill>
                <a:latin typeface="Bookman Old Style" pitchFamily="18" charset="0"/>
              </a:rPr>
              <a:t>}</a:t>
            </a:r>
          </a:p>
          <a:p>
            <a:endParaRPr lang="id-ID" sz="2400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Logika Informatika/2021/LMG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550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19639</TotalTime>
  <Words>744</Words>
  <Application>Microsoft Office PowerPoint</Application>
  <PresentationFormat>On-screen Show (4:3)</PresentationFormat>
  <Paragraphs>200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litmalem</dc:creator>
  <cp:lastModifiedBy>User</cp:lastModifiedBy>
  <cp:revision>286</cp:revision>
  <dcterms:created xsi:type="dcterms:W3CDTF">2015-09-03T07:56:15Z</dcterms:created>
  <dcterms:modified xsi:type="dcterms:W3CDTF">2023-01-26T10:13:35Z</dcterms:modified>
</cp:coreProperties>
</file>