
<file path=[Content_Types].xml><?xml version="1.0" encoding="utf-8"?>
<Types xmlns="http://schemas.openxmlformats.org/package/2006/content-types">
  <Default Extension="svg" ContentType="image/svg+xml"/>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theme/theme2.xml" ContentType="application/vnd.openxmlformats-officedocument.theme+xml"/>
  <Override PartName="/ppt/slideLayouts/slideLayout1.xml" ContentType="application/vnd.openxmlformats-officedocument.presentationml.slideLayout+xml"/>
  <Override PartName="/ppt/theme/theme1.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diagrams/quickStyle2.xml" ContentType="application/vnd.openxmlformats-officedocument.drawingml.diagramQuickStyl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diagrams/colors2.xml" ContentType="application/vnd.openxmlformats-officedocument.drawingml.diagramColors+xml"/>
  <Override PartName="/ppt/slideLayouts/slideLayout4.xml" ContentType="application/vnd.openxmlformats-officedocument.presentationml.slideLayout+xml"/>
  <Override PartName="/ppt/slides/slide4.xml" ContentType="application/vnd.openxmlformats-officedocument.presentationml.slide+xml"/>
  <Override PartName="/ppt/diagrams/data2.xml" ContentType="application/vnd.openxmlformats-officedocument.drawingml.diagramData+xml"/>
  <Override PartName="/ppt/viewProps.xml" ContentType="application/vnd.openxmlformats-officedocument.presentationml.viewProps+xml"/>
  <Override PartName="/ppt/diagrams/quickStyle1.xml" ContentType="application/vnd.openxmlformats-officedocument.drawingml.diagramQuickStyle+xml"/>
  <Override PartName="/ppt/slides/slide6.xml" ContentType="application/vnd.openxmlformats-officedocument.presentationml.slide+xml"/>
  <Override PartName="/ppt/diagrams/drawing2.xml" ContentType="application/vnd.openxmlformats-officedocument.drawingml.diagramDrawing+xml"/>
  <Override PartName="/ppt/diagrams/layout2.xml" ContentType="application/vnd.openxmlformats-officedocument.drawingml.diagramLayout+xml"/>
  <Override PartName="/ppt/diagrams/layout1.xml" ContentType="application/vnd.openxmlformats-officedocument.drawingml.diagramLayout+xml"/>
  <Override PartName="/ppt/notesMasters/notesMaster1.xml" ContentType="application/vnd.openxmlformats-officedocument.presentationml.notesMaster+xml"/>
  <Override PartName="/ppt/diagrams/colors1.xml" ContentType="application/vnd.openxmlformats-officedocument.drawingml.diagramColors+xml"/>
  <Override PartName="/ppt/diagrams/data1.xml" ContentType="application/vnd.openxmlformats-officedocument.drawingml.diagramData+xml"/>
  <Override PartName="/ppt/presProps.xml" ContentType="application/vnd.openxmlformats-officedocument.presentationml.presProps+xml"/>
  <Override PartName="/ppt/slideLayouts/slideLayout6.xml" ContentType="application/vnd.openxmlformats-officedocument.presentationml.slideLayout+xml"/>
  <Override PartName="/ppt/slides/slide7.xml" ContentType="application/vnd.openxmlformats-officedocument.presentationml.slide+xml"/>
  <Override PartName="/ppt/diagrams/drawing1.xml" ContentType="application/vnd.openxmlformats-officedocument.drawingml.diagramDrawing+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notesMasterIdLst>
    <p:notesMasterId r:id="rId12"/>
  </p:notesMasterIdLst>
  <p:sldIdLst>
    <p:sldId id="256"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 d="2"/>
          <a:sy n="1" d="2"/>
        </p:scale>
        <p:origin x="0" y="0"/>
      </p:cViewPr>
      <p:guideLst>
        <p:guide pos="3840"/>
        <p:guide pos="2160"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notesMaster" Target="notesMasters/notesMaster1.xml"/><Relationship Id="rId13" Type="http://schemas.openxmlformats.org/officeDocument/2006/relationships/presProps" Target="presProps.xml" /><Relationship Id="rId14" Type="http://schemas.openxmlformats.org/officeDocument/2006/relationships/tableStyles" Target="tableStyles.xml" /><Relationship Id="rId15" Type="http://schemas.openxmlformats.org/officeDocument/2006/relationships/viewProps" Target="viewProps.xml" /></Relationships>
</file>

<file path=ppt/diagrams/_rels/data1.xml.rels><?xml version="1.0" encoding="UTF-8" standalone="yes"?><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s>
</file>

<file path=ppt/diagrams/_rels/data2.xml.rels><?xml version="1.0" encoding="UTF-8" standalone="yes"?><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s>
</file>

<file path=ppt/diagrams/_rels/drawing1.xml.rels><?xml version="1.0" encoding="UTF-8" standalone="yes"?><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media1.svg"/><Relationship Id="rId3" Type="http://schemas.openxmlformats.org/officeDocument/2006/relationships/image" Target="../media/image3.png"/><Relationship Id="rId4" Type="http://schemas.openxmlformats.org/officeDocument/2006/relationships/image" Target="../media/media2.svg"/><Relationship Id="rId5" Type="http://schemas.openxmlformats.org/officeDocument/2006/relationships/image" Target="../media/image4.png"/><Relationship Id="rId6" Type="http://schemas.openxmlformats.org/officeDocument/2006/relationships/image" Target="../media/media3.svg"/></Relationships>
</file>

<file path=ppt/diagrams/_rels/drawing2.xml.rels><?xml version="1.0" encoding="UTF-8" standalone="yes"?><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media4.svg"/><Relationship Id="rId3" Type="http://schemas.openxmlformats.org/officeDocument/2006/relationships/image" Target="../media/image8.png"/><Relationship Id="rId4" Type="http://schemas.openxmlformats.org/officeDocument/2006/relationships/image" Target="../media/media5.svg"/><Relationship Id="rId5" Type="http://schemas.openxmlformats.org/officeDocument/2006/relationships/image" Target="../media/image9.png"/><Relationship Id="rId6" Type="http://schemas.openxmlformats.org/officeDocument/2006/relationships/image" Target="../media/media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xmlns:r="http://schemas.openxmlformats.org/officeDocument/2006/relationships">
  <dgm:ptLst>
    <dgm:pt modelId="{A58A8B65-F86B-4F62-ACBB-8E21BFF7731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bwMode="auto"/>
      <dgm:t>
        <a:bodyPr/>
        <a:lstStyle/>
        <a:p>
          <a:pPr>
            <a:defRPr/>
          </a:pPr>
          <a:endParaRPr lang="en-US"/>
        </a:p>
      </dgm:t>
    </dgm:pt>
    <dgm:pt modelId="{1ADF485D-9D08-458E-9165-F8B7BED59776}">
      <dgm:prSet phldrT="" custT="1"/>
      <dgm:spPr bwMode="auto"/>
      <dgm:t>
        <a:bodyPr vert="horz" anchor="ctr"/>
        <a:lstStyle/>
        <a:p>
          <a:pPr marL="0" indent="0" algn="l" defTabSz="533399">
            <a:lnSpc>
              <a:spcPct val="100000"/>
            </a:lnSpc>
            <a:spcBef>
              <a:spcPts val="0"/>
            </a:spcBef>
            <a:spcAft>
              <a:spcPts val="0"/>
            </a:spcAft>
            <a:defRPr/>
          </a:pPr>
          <a:r>
            <a:rPr lang="en-US" sz="900" b="1"/>
            <a:t>Context for Project Sponsor</a:t>
          </a:r>
          <a:r>
            <a:rPr lang="en-US" sz="900"/>
            <a:t>: Given </a:t>
          </a:r>
          <a:r>
            <a:rPr lang="en-US" sz="900"/>
            <a:t>Acentech’s</a:t>
          </a:r>
          <a:r>
            <a:rPr lang="en-US" sz="900"/>
            <a:t> specialization in acoustic consulting, noise, and vibration control, the focus is going to be on how the 311 Noise Complaint data can pinpoint areas where advanced acoustic solutions are most needed. This data will help identify neighborhoods with high noise complaints, categorize them by type (residential, construction, commercial), and provide insights into the patterns and intensity of noise pollution.</a:t>
          </a:r>
          <a:endParaRPr sz="900"/>
        </a:p>
      </dgm:t>
    </dgm:pt>
    <dgm:pt modelId="{2070E909-9B43-4E8B-9FAF-E3E433B29543}" type="parTrans" cxnId="{00EF40FA-4087-4D50-8FCD-12792329D1ED}">
      <dgm:prSet/>
      <dgm:spPr bwMode="auto"/>
      <dgm:t>
        <a:bodyPr/>
        <a:lstStyle/>
        <a:p>
          <a:pPr>
            <a:defRPr/>
          </a:pPr>
          <a:endParaRPr lang="en-US"/>
        </a:p>
      </dgm:t>
    </dgm:pt>
    <dgm:pt modelId="{886393B8-9F39-42EB-980D-49C2AF901652}" type="sibTrans" cxnId="{00EF40FA-4087-4D50-8FCD-12792329D1ED}">
      <dgm:prSet/>
      <dgm:spPr bwMode="auto"/>
      <dgm:t>
        <a:bodyPr/>
        <a:lstStyle/>
        <a:p>
          <a:pPr>
            <a:defRPr/>
          </a:pPr>
          <a:endParaRPr lang="en-US"/>
        </a:p>
      </dgm:t>
    </dgm:pt>
    <dgm:pt modelId="{4B4B67D7-E075-47BE-8166-F9C83703B558}">
      <dgm:prSet phldrT=""/>
      <dgm:spPr bwMode="auto"/>
      <dgm:t>
        <a:bodyPr/>
        <a:lstStyle/>
        <a:p>
          <a:pPr>
            <a:lnSpc>
              <a:spcPct val="100000"/>
            </a:lnSpc>
            <a:defRPr/>
          </a:pPr>
          <a:r>
            <a:rPr lang="en-US" b="1"/>
            <a:t>Introduction to the Data</a:t>
          </a:r>
          <a:r>
            <a:rPr lang="en-US"/>
            <a:t>:  The dataset provides an overview of noise complaints across different neighborhoods in New York City, categorized by type. It includes insights into high-incidence areas and distribution of complaints to help </a:t>
          </a:r>
          <a:r>
            <a:rPr lang="en-US"/>
            <a:t>Acentech</a:t>
          </a:r>
          <a:r>
            <a:rPr lang="en-US"/>
            <a:t> prioritize interventions and tailor solutions for the specific </a:t>
          </a:r>
          <a:r>
            <a:rPr lang="en-US" i="1"/>
            <a:t>types of noise </a:t>
          </a:r>
          <a:r>
            <a:rPr lang="en-US"/>
            <a:t>disturbances present in each area.</a:t>
          </a:r>
          <a:endParaRPr/>
        </a:p>
      </dgm:t>
    </dgm:pt>
    <dgm:pt modelId="{29AB8684-417D-4AA5-9F37-00D77C6F82FB}" type="parTrans" cxnId="{43CD2E27-0DFE-4775-B246-6773AE4DFCB8}">
      <dgm:prSet/>
      <dgm:spPr bwMode="auto"/>
      <dgm:t>
        <a:bodyPr/>
        <a:lstStyle/>
        <a:p>
          <a:pPr>
            <a:defRPr/>
          </a:pPr>
          <a:endParaRPr lang="en-US"/>
        </a:p>
      </dgm:t>
    </dgm:pt>
    <dgm:pt modelId="{51DE13C0-D3A5-438B-9A0A-C69C45E9AD1C}" type="sibTrans" cxnId="{43CD2E27-0DFE-4775-B246-6773AE4DFCB8}">
      <dgm:prSet/>
      <dgm:spPr bwMode="auto"/>
      <dgm:t>
        <a:bodyPr/>
        <a:lstStyle/>
        <a:p>
          <a:pPr>
            <a:defRPr/>
          </a:pPr>
          <a:endParaRPr lang="en-US"/>
        </a:p>
      </dgm:t>
    </dgm:pt>
    <dgm:pt modelId="{358AE774-CE0E-4C5F-B379-A1BFB7C14B06}">
      <dgm:prSet phldrT=""/>
      <dgm:spPr bwMode="auto"/>
      <dgm:t>
        <a:bodyPr/>
        <a:lstStyle/>
        <a:p>
          <a:pPr>
            <a:lnSpc>
              <a:spcPct val="100000"/>
            </a:lnSpc>
            <a:defRPr/>
          </a:pPr>
          <a:endParaRPr lang="en-US"/>
        </a:p>
      </dgm:t>
    </dgm:pt>
    <dgm:pt modelId="{DE3120C5-72B7-44CE-B902-2C8773AD095A}" type="parTrans" cxnId="{F205CBA8-67A1-4BB7-BAE8-6F4597ECB3EF}">
      <dgm:prSet/>
      <dgm:spPr bwMode="auto"/>
      <dgm:t>
        <a:bodyPr/>
        <a:lstStyle/>
        <a:p>
          <a:pPr>
            <a:defRPr/>
          </a:pPr>
          <a:endParaRPr lang="en-US"/>
        </a:p>
      </dgm:t>
    </dgm:pt>
    <dgm:pt modelId="{31E98C5F-0502-4369-AD11-EFA2E8DC6D54}" type="sibTrans" cxnId="{F205CBA8-67A1-4BB7-BAE8-6F4597ECB3EF}">
      <dgm:prSet/>
      <dgm:spPr bwMode="auto"/>
      <dgm:t>
        <a:bodyPr/>
        <a:lstStyle/>
        <a:p>
          <a:pPr>
            <a:defRPr/>
          </a:pPr>
          <a:endParaRPr lang="en-US"/>
        </a:p>
      </dgm:t>
    </dgm:pt>
    <dgm:pt modelId="{977160AD-ECB3-4D13-9297-DD6215C8A789}">
      <dgm:prSet phldrT="" custT="1"/>
      <dgm:spPr bwMode="auto"/>
      <dgm:t>
        <a:bodyPr/>
        <a:lstStyle/>
        <a:p>
          <a:pPr>
            <a:lnSpc>
              <a:spcPct val="100000"/>
            </a:lnSpc>
            <a:defRPr/>
          </a:pPr>
          <a:r>
            <a:rPr lang="en-US" sz="1200" b="1"/>
            <a:t>Strategic Context</a:t>
          </a:r>
          <a:r>
            <a:rPr lang="en-US" sz="1200"/>
            <a:t>: For </a:t>
          </a:r>
          <a:r>
            <a:rPr lang="en-US" sz="1200"/>
            <a:t>Acentech</a:t>
          </a:r>
          <a:r>
            <a:rPr lang="en-US" sz="1200"/>
            <a:t>, understanding the distribution of noise complaints is crucial for:</a:t>
          </a:r>
          <a:br>
            <a:rPr lang="en-US" sz="1200"/>
          </a:br>
          <a:r>
            <a:rPr lang="en-US" sz="1200"/>
            <a:t>• Identifying "hotspots" where interventions are needed.</a:t>
          </a:r>
          <a:endParaRPr/>
        </a:p>
        <a:p>
          <a:pPr>
            <a:lnSpc>
              <a:spcPct val="100000"/>
            </a:lnSpc>
            <a:defRPr/>
          </a:pPr>
          <a:r>
            <a:rPr lang="en-US" sz="1200"/>
            <a:t>• Tailoring solutions (e.g., sound barriers, vibration control) based on complaint types.</a:t>
          </a:r>
          <a:endParaRPr/>
        </a:p>
      </dgm:t>
    </dgm:pt>
    <dgm:pt modelId="{10E0ECD4-47A9-41D2-B3D4-451E06A6FFD2}" type="parTrans" cxnId="{FF9EB01F-6D98-44A7-89A2-1CCC93041A0C}">
      <dgm:prSet/>
      <dgm:spPr bwMode="auto"/>
      <dgm:t>
        <a:bodyPr/>
        <a:lstStyle/>
        <a:p>
          <a:pPr>
            <a:defRPr/>
          </a:pPr>
          <a:endParaRPr lang="en-US"/>
        </a:p>
      </dgm:t>
    </dgm:pt>
    <dgm:pt modelId="{98E503BD-1416-42E0-9E94-5EFF8C049DBC}" type="sibTrans" cxnId="{FF9EB01F-6D98-44A7-89A2-1CCC93041A0C}">
      <dgm:prSet/>
      <dgm:spPr bwMode="auto"/>
      <dgm:t>
        <a:bodyPr/>
        <a:lstStyle/>
        <a:p>
          <a:pPr>
            <a:defRPr/>
          </a:pPr>
          <a:endParaRPr lang="en-US"/>
        </a:p>
      </dgm:t>
    </dgm:pt>
    <dgm:pt modelId="{79953F9D-DD57-428A-A40E-BBFF1372A008}">
      <dgm:prSet phldrT="" custT="1"/>
      <dgm:spPr bwMode="auto"/>
      <dgm:t>
        <a:bodyPr/>
        <a:lstStyle/>
        <a:p>
          <a:pPr>
            <a:lnSpc>
              <a:spcPct val="100000"/>
            </a:lnSpc>
            <a:defRPr/>
          </a:pPr>
          <a:r>
            <a:rPr lang="en-US" sz="1200"/>
            <a:t>• Collaborating with city agencies and urban planners to deploy noise mitigation strategies in targeted areas</a:t>
          </a:r>
          <a:endParaRPr/>
        </a:p>
      </dgm:t>
    </dgm:pt>
    <dgm:pt modelId="{F6946FFB-BE27-454F-AC77-4CD69C98AEE3}" type="parTrans" cxnId="{1FCDACD0-14F6-418A-83B4-CABC99D80E16}">
      <dgm:prSet/>
      <dgm:spPr bwMode="auto"/>
      <dgm:t>
        <a:bodyPr/>
        <a:lstStyle/>
        <a:p>
          <a:pPr>
            <a:defRPr/>
          </a:pPr>
          <a:endParaRPr lang="en-US"/>
        </a:p>
      </dgm:t>
    </dgm:pt>
    <dgm:pt modelId="{EC1116B1-C3FC-4566-BB22-B921A02C3F8C}" type="sibTrans" cxnId="{1FCDACD0-14F6-418A-83B4-CABC99D80E16}">
      <dgm:prSet/>
      <dgm:spPr bwMode="auto"/>
      <dgm:t>
        <a:bodyPr/>
        <a:lstStyle/>
        <a:p>
          <a:pPr>
            <a:defRPr/>
          </a:pPr>
          <a:endParaRPr lang="en-US"/>
        </a:p>
      </dgm:t>
    </dgm:pt>
    <dgm:pt modelId="{EB5ACD14-33C7-4850-922A-005C93E5A3BC}" type="pres">
      <dgm:prSet presAssocID="{A58A8B65-F86B-4F62-ACBB-8E21BFF77311}" presName="root" presStyleCnt="0">
        <dgm:presLayoutVars>
          <dgm:dir val="norm"/>
          <dgm:resizeHandles val="exact"/>
        </dgm:presLayoutVars>
      </dgm:prSet>
      <dgm:spPr bwMode="auto"/>
    </dgm:pt>
    <dgm:pt modelId="{3FF21D45-5442-4076-98E4-DFF05893889F}" type="pres">
      <dgm:prSet presAssocID="{1ADF485D-9D08-458E-9165-F8B7BED59776}" presName="compNode" presStyleCnt="0"/>
      <dgm:spPr bwMode="auto"/>
    </dgm:pt>
    <dgm:pt modelId="{B2DB5B29-BC2D-4C99-A090-9E3B95B3FD28}" type="pres">
      <dgm:prSet custLinFactNeighborX="-4193" custLinFactNeighborY="-574" custScaleY="100199" presAssocID="{1ADF485D-9D08-458E-9165-F8B7BED59776}" presName="bgRect" presStyleLbl="bgShp" presStyleIdx="0" presStyleCnt="3"/>
      <dgm:spPr bwMode="auto"/>
    </dgm:pt>
    <dgm:pt modelId="{89326DA1-36FF-4CEF-A5B2-E761438398D9}" type="pres">
      <dgm:prSet custLinFactNeighborX="-35664" custLinFactNeighborY="-7311" presAssocID="{1ADF485D-9D08-458E-9165-F8B7BED59776}" presName="iconRect" presStyleLbl="node1" presStyleIdx="0" presStyleCnt="3"/>
      <dgm:spPr bwMode="auto">
        <a:blipFill>
          <a:blip r:embed="rId1"/>
          <a:stretch/>
        </a:blipFill>
        <a:ln>
          <a:noFill/>
        </a:ln>
      </dgm:spPr>
    </dgm:pt>
    <dgm:pt modelId="{CD981CAF-5351-4052-94F4-8ED3819EEEA1}" type="pres">
      <dgm:prSet presAssocID="{1ADF485D-9D08-458E-9165-F8B7BED59776}" presName="spaceRect" presStyleCnt="0"/>
      <dgm:spPr bwMode="auto"/>
    </dgm:pt>
    <dgm:pt modelId="{F468BA44-69A5-4842-B34D-56673CB455B5}" type="pres">
      <dgm:prSet custLinFactNeighborX="-6348" custLinFactNeighborY="-737" custScaleX="96649" presAssocID="{1ADF485D-9D08-458E-9165-F8B7BED59776}" presName="parTx" presStyleLbl="revTx" presStyleIdx="0" presStyleCnt="4">
        <dgm:presLayoutVars>
          <dgm:chMax val="0"/>
          <dgm:chPref val="0"/>
        </dgm:presLayoutVars>
      </dgm:prSet>
      <dgm:spPr bwMode="auto"/>
    </dgm:pt>
    <dgm:pt modelId="{621515DE-BD68-41AC-B40A-3311C4F71504}" type="pres">
      <dgm:prSet presAssocID="{886393B8-9F39-42EB-980D-49C2AF901652}" presName="sibTrans" presStyleCnt="0"/>
      <dgm:spPr bwMode="auto"/>
    </dgm:pt>
    <dgm:pt modelId="{DB6C775E-5360-48D0-9BDD-D6BD8183752F}" type="pres">
      <dgm:prSet presAssocID="{4B4B67D7-E075-47BE-8166-F9C83703B558}" presName="compNode" presStyleCnt="0"/>
      <dgm:spPr bwMode="auto"/>
    </dgm:pt>
    <dgm:pt modelId="{66C43664-40F2-4DA1-8C4F-5C55F03FDA52}" type="pres">
      <dgm:prSet custLinFactNeighborX="-3000" custLinFactNeighborY="50" presAssocID="{4B4B67D7-E075-47BE-8166-F9C83703B558}" presName="bgRect" presStyleLbl="bgShp" presStyleIdx="1" presStyleCnt="3"/>
      <dgm:spPr bwMode="auto"/>
    </dgm:pt>
    <dgm:pt modelId="{E3011727-F4BD-4A4D-B3DB-D66E00EEBB30}" type="pres">
      <dgm:prSet presAssocID="{4B4B67D7-E075-47BE-8166-F9C83703B558}" presName="iconRect" presStyleLbl="node1" presStyleIdx="1" presStyleCnt="3"/>
      <dgm:spPr bwMode="auto">
        <a:blipFill>
          <a:blip r:embed="rId2"/>
          <a:stretch/>
        </a:blipFill>
        <a:ln>
          <a:noFill/>
        </a:ln>
      </dgm:spPr>
    </dgm:pt>
    <dgm:pt modelId="{36EDCF85-7EAF-49B6-9003-E57393910B16}" type="pres">
      <dgm:prSet presAssocID="{4B4B67D7-E075-47BE-8166-F9C83703B558}" presName="spaceRect" presStyleCnt="0"/>
      <dgm:spPr bwMode="auto"/>
    </dgm:pt>
    <dgm:pt modelId="{1F8AA003-6C80-48BF-8986-FDF304A4ABC0}" type="pres">
      <dgm:prSet custLinFactNeighborX="-1987" custLinFactNeighborY="128" custScaleX="107309" custScaleY="95143" presAssocID="{4B4B67D7-E075-47BE-8166-F9C83703B558}" presName="parTx" presStyleLbl="revTx" presStyleIdx="1" presStyleCnt="4">
        <dgm:presLayoutVars>
          <dgm:chMax val="0"/>
          <dgm:chPref val="0"/>
        </dgm:presLayoutVars>
      </dgm:prSet>
      <dgm:spPr bwMode="auto"/>
    </dgm:pt>
    <dgm:pt modelId="{A23B41C0-DDED-4419-AFB1-2685B4722C49}" type="pres">
      <dgm:prSet presAssocID="{51DE13C0-D3A5-438B-9A0A-C69C45E9AD1C}" presName="sibTrans" presStyleCnt="0"/>
      <dgm:spPr bwMode="auto"/>
    </dgm:pt>
    <dgm:pt modelId="{BEF280BB-12AF-4A9B-823B-E1E2F598CC25}" type="pres">
      <dgm:prSet presAssocID="{358AE774-CE0E-4C5F-B379-A1BFB7C14B06}" presName="compNode" presStyleCnt="0"/>
      <dgm:spPr bwMode="auto"/>
    </dgm:pt>
    <dgm:pt modelId="{18D9A611-6FC6-4334-985A-CEDD36DE04A9}" type="pres">
      <dgm:prSet presAssocID="{358AE774-CE0E-4C5F-B379-A1BFB7C14B06}" presName="bgRect" presStyleLbl="bgShp" presStyleIdx="2" presStyleCnt="3"/>
      <dgm:spPr bwMode="auto"/>
    </dgm:pt>
    <dgm:pt modelId="{E685C681-9ABB-4EAF-8A04-B8159C081294}" type="pres">
      <dgm:prSet presAssocID="{358AE774-CE0E-4C5F-B379-A1BFB7C14B06}" presName="iconRect" presStyleLbl="node1" presStyleIdx="2" presStyleCnt="3"/>
      <dgm:spPr bwMode="auto">
        <a:blipFill>
          <a:blip r:embed="rId3"/>
          <a:stretch/>
        </a:blipFill>
        <a:ln>
          <a:noFill/>
        </a:ln>
      </dgm:spPr>
    </dgm:pt>
    <dgm:pt modelId="{D6053D55-6312-4335-A35C-7314DE383CA4}" type="pres">
      <dgm:prSet presAssocID="{358AE774-CE0E-4C5F-B379-A1BFB7C14B06}" presName="spaceRect" presStyleCnt="0"/>
      <dgm:spPr bwMode="auto"/>
    </dgm:pt>
    <dgm:pt modelId="{B143D937-2924-41BE-BD59-B4CEDD3231B6}" type="pres">
      <dgm:prSet custLinFactNeighborX="-25521" custLinFactNeighborY="6241" presAssocID="{358AE774-CE0E-4C5F-B379-A1BFB7C14B06}" presName="parTx" presStyleLbl="revTx" presStyleIdx="2" presStyleCnt="4">
        <dgm:presLayoutVars>
          <dgm:chMax val="0"/>
          <dgm:chPref val="0"/>
        </dgm:presLayoutVars>
      </dgm:prSet>
      <dgm:spPr bwMode="auto"/>
    </dgm:pt>
    <dgm:pt modelId="{17BBD618-109A-4983-AE2F-A1D9631213AB}" type="pres">
      <dgm:prSet custLinFactNeighborX="-76870" custLinFactNeighborY="-271" custScaleX="260815" custScaleY="123974" presAssocID="{358AE774-CE0E-4C5F-B379-A1BFB7C14B06}" presName="desTx" presStyleLbl="revTx" presStyleIdx="3" presStyleCnt="4">
        <dgm:presLayoutVars/>
      </dgm:prSet>
      <dgm:spPr bwMode="auto"/>
    </dgm:pt>
  </dgm:ptLst>
  <dgm:cxnLst>
    <dgm:cxn modelId="{61575009-B9D8-4650-B53B-4CAD0DB658FC}" type="presOf" srcId="{79953F9D-DD57-428A-A40E-BBFF1372A008}" destId="{17BBD618-109A-4983-AE2F-A1D9631213AB}" srcOrd="0" destOrd="1" presId="urn:microsoft.com/office/officeart/2018/2/layout/IconVerticalSolidList"/>
    <dgm:cxn modelId="{FF9EB01F-6D98-44A7-89A2-1CCC93041A0C}" srcId="{358AE774-CE0E-4C5F-B379-A1BFB7C14B06}" destId="{977160AD-ECB3-4D13-9297-DD6215C8A789}" srcOrd="0" destOrd="0" parTransId="{10E0ECD4-47A9-41D2-B3D4-451E06A6FFD2}" sibTransId="{98E503BD-1416-42E0-9E94-5EFF8C049DBC}"/>
    <dgm:cxn modelId="{43CD2E27-0DFE-4775-B246-6773AE4DFCB8}" srcId="{A58A8B65-F86B-4F62-ACBB-8E21BFF77311}" destId="{4B4B67D7-E075-47BE-8166-F9C83703B558}" srcOrd="1" destOrd="0" parTransId="{29AB8684-417D-4AA5-9F37-00D77C6F82FB}" sibTransId="{51DE13C0-D3A5-438B-9A0A-C69C45E9AD1C}"/>
    <dgm:cxn modelId="{BF9A803D-6B4D-4C7E-AC61-F42EC79E00E8}" type="presOf" srcId="{4B4B67D7-E075-47BE-8166-F9C83703B558}" destId="{1F8AA003-6C80-48BF-8986-FDF304A4ABC0}" srcOrd="0" destOrd="0" presId="urn:microsoft.com/office/officeart/2018/2/layout/IconVerticalSolidList"/>
    <dgm:cxn modelId="{3CF84193-E2C1-49A4-A80C-C89E25FC9657}" type="presOf" srcId="{1ADF485D-9D08-458E-9165-F8B7BED59776}" destId="{F468BA44-69A5-4842-B34D-56673CB455B5}" srcOrd="0" destOrd="0" presId="urn:microsoft.com/office/officeart/2018/2/layout/IconVerticalSolidList"/>
    <dgm:cxn modelId="{F205CBA8-67A1-4BB7-BAE8-6F4597ECB3EF}" srcId="{A58A8B65-F86B-4F62-ACBB-8E21BFF77311}" destId="{358AE774-CE0E-4C5F-B379-A1BFB7C14B06}" srcOrd="2" destOrd="0" parTransId="{DE3120C5-72B7-44CE-B902-2C8773AD095A}" sibTransId="{31E98C5F-0502-4369-AD11-EFA2E8DC6D54}"/>
    <dgm:cxn modelId="{319F60AA-F2A1-4599-B6A4-4EA5CFC2BE8F}" type="presOf" srcId="{977160AD-ECB3-4D13-9297-DD6215C8A789}" destId="{17BBD618-109A-4983-AE2F-A1D9631213AB}" srcOrd="0" destOrd="0" presId="urn:microsoft.com/office/officeart/2018/2/layout/IconVerticalSolidList"/>
    <dgm:cxn modelId="{1FCDACD0-14F6-418A-83B4-CABC99D80E16}" srcId="{358AE774-CE0E-4C5F-B379-A1BFB7C14B06}" destId="{79953F9D-DD57-428A-A40E-BBFF1372A008}" srcOrd="1" destOrd="0" parTransId="{F6946FFB-BE27-454F-AC77-4CD69C98AEE3}" sibTransId="{EC1116B1-C3FC-4566-BB22-B921A02C3F8C}"/>
    <dgm:cxn modelId="{846079F7-BF73-4252-9DCB-EA5CCD8D821D}" type="presOf" srcId="{A58A8B65-F86B-4F62-ACBB-8E21BFF77311}" destId="{EB5ACD14-33C7-4850-922A-005C93E5A3BC}" srcOrd="0" destOrd="0" presId="urn:microsoft.com/office/officeart/2018/2/layout/IconVerticalSolidList"/>
    <dgm:cxn modelId="{01DAA3F9-347F-42F0-B972-F5FAF170D512}" type="presOf" srcId="{358AE774-CE0E-4C5F-B379-A1BFB7C14B06}" destId="{B143D937-2924-41BE-BD59-B4CEDD3231B6}" srcOrd="0" destOrd="0" presId="urn:microsoft.com/office/officeart/2018/2/layout/IconVerticalSolidList"/>
    <dgm:cxn modelId="{00EF40FA-4087-4D50-8FCD-12792329D1ED}" srcId="{A58A8B65-F86B-4F62-ACBB-8E21BFF77311}" destId="{1ADF485D-9D08-458E-9165-F8B7BED59776}" srcOrd="0" destOrd="0" parTransId="{2070E909-9B43-4E8B-9FAF-E3E433B29543}" sibTransId="{886393B8-9F39-42EB-980D-49C2AF901652}"/>
    <dgm:cxn modelId="{5F6907AD-AA38-4596-A10B-BD1E12DF8C71}" type="presParOf" srcId="{EB5ACD14-33C7-4850-922A-005C93E5A3BC}" destId="{3FF21D45-5442-4076-98E4-DFF05893889F}" srcOrd="0" destOrd="0" presId="urn:microsoft.com/office/officeart/2018/2/layout/IconVerticalSolidList"/>
    <dgm:cxn modelId="{32C7117C-1468-4701-B5B0-124C85FBFA81}" type="presParOf" srcId="{3FF21D45-5442-4076-98E4-DFF05893889F}" destId="{B2DB5B29-BC2D-4C99-A090-9E3B95B3FD28}" srcOrd="0" destOrd="0" presId="urn:microsoft.com/office/officeart/2018/2/layout/IconVerticalSolidList"/>
    <dgm:cxn modelId="{231952B9-F070-4EB4-B6C3-CD47F309963B}" type="presParOf" srcId="{3FF21D45-5442-4076-98E4-DFF05893889F}" destId="{89326DA1-36FF-4CEF-A5B2-E761438398D9}" srcOrd="1" destOrd="0" presId="urn:microsoft.com/office/officeart/2018/2/layout/IconVerticalSolidList"/>
    <dgm:cxn modelId="{60474AAF-3E62-4D56-9A27-80270A28379C}" type="presParOf" srcId="{3FF21D45-5442-4076-98E4-DFF05893889F}" destId="{CD981CAF-5351-4052-94F4-8ED3819EEEA1}" srcOrd="2" destOrd="0" presId="urn:microsoft.com/office/officeart/2018/2/layout/IconVerticalSolidList"/>
    <dgm:cxn modelId="{B25785FE-20E7-40E6-9C5D-09D8F376E9C6}" type="presParOf" srcId="{3FF21D45-5442-4076-98E4-DFF05893889F}" destId="{F468BA44-69A5-4842-B34D-56673CB455B5}" srcOrd="3" destOrd="0" presId="urn:microsoft.com/office/officeart/2018/2/layout/IconVerticalSolidList"/>
    <dgm:cxn modelId="{D9C793CC-61F6-4D3D-BE0B-55386781ACB2}" type="presParOf" srcId="{EB5ACD14-33C7-4850-922A-005C93E5A3BC}" destId="{621515DE-BD68-41AC-B40A-3311C4F71504}" srcOrd="1" destOrd="0" presId="urn:microsoft.com/office/officeart/2018/2/layout/IconVerticalSolidList"/>
    <dgm:cxn modelId="{1FB0D9A8-91E2-4734-A707-2B4E35AB044F}" type="presParOf" srcId="{EB5ACD14-33C7-4850-922A-005C93E5A3BC}" destId="{DB6C775E-5360-48D0-9BDD-D6BD8183752F}" srcOrd="2" destOrd="0" presId="urn:microsoft.com/office/officeart/2018/2/layout/IconVerticalSolidList"/>
    <dgm:cxn modelId="{C69548F1-275F-4698-B834-3828129D77F4}" type="presParOf" srcId="{DB6C775E-5360-48D0-9BDD-D6BD8183752F}" destId="{66C43664-40F2-4DA1-8C4F-5C55F03FDA52}" srcOrd="0" destOrd="0" presId="urn:microsoft.com/office/officeart/2018/2/layout/IconVerticalSolidList"/>
    <dgm:cxn modelId="{FC1EB440-0DCF-4E9E-AFCF-34A6DDDEB563}" type="presParOf" srcId="{DB6C775E-5360-48D0-9BDD-D6BD8183752F}" destId="{E3011727-F4BD-4A4D-B3DB-D66E00EEBB30}" srcOrd="1" destOrd="0" presId="urn:microsoft.com/office/officeart/2018/2/layout/IconVerticalSolidList"/>
    <dgm:cxn modelId="{A419DC6C-FB40-4187-82CA-38E101255C28}" type="presParOf" srcId="{DB6C775E-5360-48D0-9BDD-D6BD8183752F}" destId="{36EDCF85-7EAF-49B6-9003-E57393910B16}" srcOrd="2" destOrd="0" presId="urn:microsoft.com/office/officeart/2018/2/layout/IconVerticalSolidList"/>
    <dgm:cxn modelId="{DC5CA122-A4D7-4EEE-9B9D-151504783F01}" type="presParOf" srcId="{DB6C775E-5360-48D0-9BDD-D6BD8183752F}" destId="{1F8AA003-6C80-48BF-8986-FDF304A4ABC0}" srcOrd="3" destOrd="0" presId="urn:microsoft.com/office/officeart/2018/2/layout/IconVerticalSolidList"/>
    <dgm:cxn modelId="{62B081A7-EFE5-4CE8-BDBB-8DD89C3495B6}" type="presParOf" srcId="{EB5ACD14-33C7-4850-922A-005C93E5A3BC}" destId="{A23B41C0-DDED-4419-AFB1-2685B4722C49}" srcOrd="3" destOrd="0" presId="urn:microsoft.com/office/officeart/2018/2/layout/IconVerticalSolidList"/>
    <dgm:cxn modelId="{703A2143-83FB-4051-8FCE-CD3E7869661B}" type="presParOf" srcId="{EB5ACD14-33C7-4850-922A-005C93E5A3BC}" destId="{BEF280BB-12AF-4A9B-823B-E1E2F598CC25}" srcOrd="4" destOrd="0" presId="urn:microsoft.com/office/officeart/2018/2/layout/IconVerticalSolidList"/>
    <dgm:cxn modelId="{280B632C-BAFA-477B-9109-9E2BAC70AC5E}" type="presParOf" srcId="{BEF280BB-12AF-4A9B-823B-E1E2F598CC25}" destId="{18D9A611-6FC6-4334-985A-CEDD36DE04A9}" srcOrd="0" destOrd="0" presId="urn:microsoft.com/office/officeart/2018/2/layout/IconVerticalSolidList"/>
    <dgm:cxn modelId="{81D6E814-E80A-4237-8AB6-658DE111EECD}" type="presParOf" srcId="{BEF280BB-12AF-4A9B-823B-E1E2F598CC25}" destId="{E685C681-9ABB-4EAF-8A04-B8159C081294}" srcOrd="1" destOrd="0" presId="urn:microsoft.com/office/officeart/2018/2/layout/IconVerticalSolidList"/>
    <dgm:cxn modelId="{C6883865-34DC-4476-91E3-714A2A194DEA}" type="presParOf" srcId="{BEF280BB-12AF-4A9B-823B-E1E2F598CC25}" destId="{D6053D55-6312-4335-A35C-7314DE383CA4}" srcOrd="2" destOrd="0" presId="urn:microsoft.com/office/officeart/2018/2/layout/IconVerticalSolidList"/>
    <dgm:cxn modelId="{2050DC62-2453-4073-93E6-B2CB0A1AC0A3}" type="presParOf" srcId="{BEF280BB-12AF-4A9B-823B-E1E2F598CC25}" destId="{B143D937-2924-41BE-BD59-B4CEDD3231B6}" srcOrd="3" destOrd="0" presId="urn:microsoft.com/office/officeart/2018/2/layout/IconVerticalSolidList"/>
    <dgm:cxn modelId="{686D0685-1AFC-461A-BDFF-7200FDD318B8}" type="presParOf" srcId="{BEF280BB-12AF-4A9B-823B-E1E2F598CC25}" destId="{17BBD618-109A-4983-AE2F-A1D9631213AB}" srcOrd="4" destOrd="0" presId="urn:microsoft.com/office/officeart/2018/2/layout/IconVerticalSolid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xmlns:r="http://schemas.openxmlformats.org/officeDocument/2006/relationships">
  <dgm:ptLst>
    <dgm:pt modelId="{AF670AA8-B044-4FDD-ABE1-53EA8457EAF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bwMode="auto"/>
      <dgm:t>
        <a:bodyPr/>
        <a:lstStyle/>
        <a:p>
          <a:pPr>
            <a:defRPr/>
          </a:pPr>
          <a:endParaRPr lang="en-US"/>
        </a:p>
      </dgm:t>
    </dgm:pt>
    <dgm:pt modelId="{22B2D495-0397-4F56-9F5C-583546CDA615}">
      <dgm:prSet phldrT="" custT="1"/>
      <dgm:spPr bwMode="auto"/>
      <dgm:t>
        <a:bodyPr/>
        <a:lstStyle/>
        <a:p>
          <a:pPr>
            <a:defRPr/>
          </a:pPr>
          <a:r>
            <a:rPr lang="en-US" sz="1200" b="1"/>
            <a:t>Summary of Noise Complaints by Neighborhood</a:t>
          </a:r>
          <a:r>
            <a:rPr lang="en-US" sz="1200"/>
            <a:t>:</a:t>
          </a:r>
          <a:endParaRPr/>
        </a:p>
        <a:p>
          <a:pPr>
            <a:defRPr/>
          </a:pPr>
          <a:endParaRPr lang="en-US" sz="1200"/>
        </a:p>
        <a:p>
          <a:pPr>
            <a:defRPr/>
          </a:pPr>
          <a:r>
            <a:rPr lang="en-US" sz="1200"/>
            <a:t> </a:t>
          </a:r>
          <a:r>
            <a:rPr lang="en-US" sz="1800"/>
            <a:t>Provides a quick overview of the total number of complaints in 2023 by neighborhood.</a:t>
          </a:r>
          <a:endParaRPr lang="en-US" sz="1200"/>
        </a:p>
      </dgm:t>
    </dgm:pt>
    <dgm:pt modelId="{EFA3E28E-0729-4290-AF75-41BA7172B38C}" type="parTrans" cxnId="{E2FC693F-03CC-422A-8CC3-F5E371993BAC}">
      <dgm:prSet/>
      <dgm:spPr bwMode="auto"/>
      <dgm:t>
        <a:bodyPr/>
        <a:lstStyle/>
        <a:p>
          <a:pPr>
            <a:defRPr/>
          </a:pPr>
          <a:endParaRPr lang="en-US"/>
        </a:p>
      </dgm:t>
    </dgm:pt>
    <dgm:pt modelId="{3A50DE8F-E969-4176-A6EF-FFA5B0837937}" type="sibTrans" cxnId="{E2FC693F-03CC-422A-8CC3-F5E371993BAC}">
      <dgm:prSet/>
      <dgm:spPr bwMode="auto"/>
      <dgm:t>
        <a:bodyPr/>
        <a:lstStyle/>
        <a:p>
          <a:pPr>
            <a:defRPr/>
          </a:pPr>
          <a:endParaRPr lang="en-US"/>
        </a:p>
      </dgm:t>
    </dgm:pt>
    <dgm:pt modelId="{016178A8-2972-44F0-A588-231077095AF0}">
      <dgm:prSet phldrT="" custT="1"/>
      <dgm:spPr bwMode="auto"/>
      <dgm:t>
        <a:bodyPr/>
        <a:lstStyle/>
        <a:p>
          <a:pPr>
            <a:defRPr/>
          </a:pPr>
          <a:r>
            <a:rPr lang="en-US" sz="1200" b="1"/>
            <a:t>Complaint Distribution by Category</a:t>
          </a:r>
          <a:r>
            <a:rPr lang="en-US" sz="1200"/>
            <a:t>: </a:t>
          </a:r>
          <a:endParaRPr/>
        </a:p>
        <a:p>
          <a:pPr>
            <a:defRPr/>
          </a:pPr>
          <a:endParaRPr lang="en-US" sz="1800"/>
        </a:p>
        <a:p>
          <a:pPr>
            <a:defRPr/>
          </a:pPr>
          <a:r>
            <a:rPr lang="en-US" sz="1800"/>
            <a:t>Breaks down the proportion of each complaint type (residential, construction, commercial) to understand the primary sources of noise.</a:t>
          </a:r>
          <a:endParaRPr/>
        </a:p>
      </dgm:t>
    </dgm:pt>
    <dgm:pt modelId="{973F2B6B-7B9F-4D31-B1D3-67E4F67435C1}" type="parTrans" cxnId="{2B9E5D51-E4E0-49B4-8376-00805C9989F2}">
      <dgm:prSet/>
      <dgm:spPr bwMode="auto"/>
      <dgm:t>
        <a:bodyPr/>
        <a:lstStyle/>
        <a:p>
          <a:pPr>
            <a:defRPr/>
          </a:pPr>
          <a:endParaRPr lang="en-US"/>
        </a:p>
      </dgm:t>
    </dgm:pt>
    <dgm:pt modelId="{B33D05D2-5D78-4CD6-86AB-2210A5E47AE2}" type="sibTrans" cxnId="{2B9E5D51-E4E0-49B4-8376-00805C9989F2}">
      <dgm:prSet/>
      <dgm:spPr bwMode="auto"/>
      <dgm:t>
        <a:bodyPr/>
        <a:lstStyle/>
        <a:p>
          <a:pPr>
            <a:defRPr/>
          </a:pPr>
          <a:endParaRPr lang="en-US"/>
        </a:p>
      </dgm:t>
    </dgm:pt>
    <dgm:pt modelId="{499F8CA1-8EFF-437D-B061-80D72F6A8639}">
      <dgm:prSet phldrT="" custT="1"/>
      <dgm:spPr bwMode="auto"/>
      <dgm:t>
        <a:bodyPr/>
        <a:lstStyle/>
        <a:p>
          <a:pPr>
            <a:defRPr/>
          </a:pPr>
          <a:r>
            <a:rPr lang="en-US" sz="1200" b="1"/>
            <a:t>Total Noise Complaints in 2023:</a:t>
          </a:r>
          <a:r>
            <a:rPr lang="en-US" sz="1900"/>
            <a:t> </a:t>
          </a:r>
          <a:endParaRPr/>
        </a:p>
        <a:p>
          <a:pPr>
            <a:defRPr/>
          </a:pPr>
          <a:endParaRPr lang="en-US" sz="1800"/>
        </a:p>
      </dgm:t>
    </dgm:pt>
    <dgm:pt modelId="{E65FC1F3-C5BB-43E7-A609-1973B0DFE2AE}" type="parTrans" cxnId="{E96D7019-2B66-4B2F-91B5-293F9FD26B6B}">
      <dgm:prSet/>
      <dgm:spPr bwMode="auto"/>
      <dgm:t>
        <a:bodyPr/>
        <a:lstStyle/>
        <a:p>
          <a:pPr>
            <a:defRPr/>
          </a:pPr>
          <a:endParaRPr lang="en-US"/>
        </a:p>
      </dgm:t>
    </dgm:pt>
    <dgm:pt modelId="{9A5C36E3-AA26-4F28-9ED5-4E837883820F}" type="sibTrans" cxnId="{E96D7019-2B66-4B2F-91B5-293F9FD26B6B}">
      <dgm:prSet/>
      <dgm:spPr bwMode="auto"/>
      <dgm:t>
        <a:bodyPr/>
        <a:lstStyle/>
        <a:p>
          <a:pPr>
            <a:defRPr/>
          </a:pPr>
          <a:endParaRPr lang="en-US"/>
        </a:p>
      </dgm:t>
    </dgm:pt>
    <dgm:pt modelId="{94CE0857-3F39-4EC7-97EC-6A71E6E5A69A}" type="pres">
      <dgm:prSet presAssocID="{AF670AA8-B044-4FDD-ABE1-53EA8457EAFC}" presName="root" presStyleCnt="0">
        <dgm:presLayoutVars>
          <dgm:dir val="norm"/>
          <dgm:resizeHandles val="exact"/>
        </dgm:presLayoutVars>
      </dgm:prSet>
      <dgm:spPr bwMode="auto"/>
    </dgm:pt>
    <dgm:pt modelId="{E0FD64EF-9111-4DF2-8C3C-9FEBB6D380F9}" type="pres">
      <dgm:prSet presAssocID="{22B2D495-0397-4F56-9F5C-583546CDA615}" presName="compNode" presStyleCnt="0"/>
      <dgm:spPr bwMode="auto"/>
    </dgm:pt>
    <dgm:pt modelId="{500BD1F2-3188-4661-95F3-E5B072FBD403}" type="pres">
      <dgm:prSet custScaleX="192474" custScaleY="164225" presAssocID="{22B2D495-0397-4F56-9F5C-583546CDA615}" presName="iconRect" presStyleLbl="node1" presStyleIdx="0" presStyleCnt="3"/>
      <dgm:spPr bwMode="auto">
        <a:blipFill>
          <a:blip r:embed="rId1"/>
          <a:stretch/>
        </a:blipFill>
        <a:ln>
          <a:noFill/>
        </a:ln>
      </dgm:spPr>
    </dgm:pt>
    <dgm:pt modelId="{C5852643-FF23-4957-A2B1-AC9EB733ADCA}" type="pres">
      <dgm:prSet presAssocID="{22B2D495-0397-4F56-9F5C-583546CDA615}" presName="spaceRect" presStyleCnt="0"/>
      <dgm:spPr bwMode="auto"/>
    </dgm:pt>
    <dgm:pt modelId="{D6976563-E6B3-4930-B497-CA94BB2672AC}" type="pres">
      <dgm:prSet presAssocID="{22B2D495-0397-4F56-9F5C-583546CDA615}" presName="textRect" presStyleLbl="revTx" presStyleIdx="0" presStyleCnt="3">
        <dgm:presLayoutVars>
          <dgm:chMax val="1"/>
          <dgm:chPref val="1"/>
        </dgm:presLayoutVars>
      </dgm:prSet>
      <dgm:spPr bwMode="auto"/>
    </dgm:pt>
    <dgm:pt modelId="{4635323A-63A8-4421-996C-F1DA06B1CEEB}" type="pres">
      <dgm:prSet presAssocID="{3A50DE8F-E969-4176-A6EF-FFA5B0837937}" presName="sibTrans" presStyleCnt="0"/>
      <dgm:spPr bwMode="auto"/>
    </dgm:pt>
    <dgm:pt modelId="{F5D5A979-BB96-4584-B0F7-943285D9BE2F}" type="pres">
      <dgm:prSet presAssocID="{016178A8-2972-44F0-A588-231077095AF0}" presName="compNode" presStyleCnt="0"/>
      <dgm:spPr bwMode="auto"/>
    </dgm:pt>
    <dgm:pt modelId="{7F39A435-8446-4DFF-A553-ACB48DB98611}" type="pres">
      <dgm:prSet custScaleX="177519" custScaleY="167158" presAssocID="{016178A8-2972-44F0-A588-231077095AF0}" presName="iconRect" presStyleLbl="node1" presStyleIdx="1" presStyleCnt="3"/>
      <dgm:spPr bwMode="auto">
        <a:blipFill>
          <a:blip r:embed="rId2"/>
          <a:stretch/>
        </a:blipFill>
        <a:ln>
          <a:noFill/>
        </a:ln>
      </dgm:spPr>
    </dgm:pt>
    <dgm:pt modelId="{87BEEB8C-2D94-4E89-9A3E-4539C9648D8F}" type="pres">
      <dgm:prSet presAssocID="{016178A8-2972-44F0-A588-231077095AF0}" presName="spaceRect" presStyleCnt="0"/>
      <dgm:spPr bwMode="auto"/>
    </dgm:pt>
    <dgm:pt modelId="{5A144697-13BA-4A3A-AE78-8A057FA95AA6}" type="pres">
      <dgm:prSet presAssocID="{016178A8-2972-44F0-A588-231077095AF0}" presName="textRect" presStyleLbl="revTx" presStyleIdx="1" presStyleCnt="3">
        <dgm:presLayoutVars>
          <dgm:chMax val="1"/>
          <dgm:chPref val="1"/>
        </dgm:presLayoutVars>
      </dgm:prSet>
      <dgm:spPr bwMode="auto"/>
    </dgm:pt>
    <dgm:pt modelId="{FECF8C15-F4A4-4839-9AE0-8D649D40AE01}" type="pres">
      <dgm:prSet presAssocID="{B33D05D2-5D78-4CD6-86AB-2210A5E47AE2}" presName="sibTrans" presStyleCnt="0"/>
      <dgm:spPr bwMode="auto"/>
    </dgm:pt>
    <dgm:pt modelId="{D956FEFF-D549-4E4B-AA1E-35EECF07595F}" type="pres">
      <dgm:prSet presAssocID="{499F8CA1-8EFF-437D-B061-80D72F6A8639}" presName="compNode" presStyleCnt="0"/>
      <dgm:spPr bwMode="auto"/>
    </dgm:pt>
    <dgm:pt modelId="{E3B41808-B60D-46CF-8487-4AB88F0E6BEE}" type="pres">
      <dgm:prSet custScaleX="177569" custScaleY="205111" presAssocID="{499F8CA1-8EFF-437D-B061-80D72F6A8639}" presName="iconRect" presStyleLbl="node1" presStyleIdx="2" presStyleCnt="3"/>
      <dgm:spPr bwMode="auto">
        <a:blipFill>
          <a:blip r:embed="rId3"/>
          <a:stretch/>
        </a:blipFill>
        <a:ln>
          <a:noFill/>
        </a:ln>
      </dgm:spPr>
    </dgm:pt>
    <dgm:pt modelId="{AACF60D2-31F4-4CE0-8B40-CD6F18A61637}" type="pres">
      <dgm:prSet presAssocID="{499F8CA1-8EFF-437D-B061-80D72F6A8639}" presName="spaceRect" presStyleCnt="0"/>
      <dgm:spPr bwMode="auto"/>
    </dgm:pt>
    <dgm:pt modelId="{1B30C0E5-22CD-4F76-A334-2A23542D7E9A}" type="pres">
      <dgm:prSet custLinFactNeighborX="-283" custLinFactNeighborY="-2884" presAssocID="{499F8CA1-8EFF-437D-B061-80D72F6A8639}" presName="textRect" presStyleLbl="revTx" presStyleIdx="2" presStyleCnt="3">
        <dgm:presLayoutVars>
          <dgm:chMax val="1"/>
          <dgm:chPref val="1"/>
        </dgm:presLayoutVars>
      </dgm:prSet>
      <dgm:spPr bwMode="auto"/>
    </dgm:pt>
  </dgm:ptLst>
  <dgm:cxnLst>
    <dgm:cxn modelId="{2E707F10-668B-4AB0-A6FD-BD01C9EBAC34}" type="presOf" srcId="{499F8CA1-8EFF-437D-B061-80D72F6A8639}" destId="{1B30C0E5-22CD-4F76-A334-2A23542D7E9A}" srcOrd="0" destOrd="0" presId="urn:microsoft.com/office/officeart/2018/2/layout/IconLabelList"/>
    <dgm:cxn modelId="{E96D7019-2B66-4B2F-91B5-293F9FD26B6B}" srcId="{AF670AA8-B044-4FDD-ABE1-53EA8457EAFC}" destId="{499F8CA1-8EFF-437D-B061-80D72F6A8639}" srcOrd="2" destOrd="0" parTransId="{E65FC1F3-C5BB-43E7-A609-1973B0DFE2AE}" sibTransId="{9A5C36E3-AA26-4F28-9ED5-4E837883820F}"/>
    <dgm:cxn modelId="{E2FC693F-03CC-422A-8CC3-F5E371993BAC}" srcId="{AF670AA8-B044-4FDD-ABE1-53EA8457EAFC}" destId="{22B2D495-0397-4F56-9F5C-583546CDA615}" srcOrd="0" destOrd="0" parTransId="{EFA3E28E-0729-4290-AF75-41BA7172B38C}" sibTransId="{3A50DE8F-E969-4176-A6EF-FFA5B0837937}"/>
    <dgm:cxn modelId="{126B456C-8682-4839-B78C-827F6D5D0204}" type="presOf" srcId="{22B2D495-0397-4F56-9F5C-583546CDA615}" destId="{D6976563-E6B3-4930-B497-CA94BB2672AC}" srcOrd="0" destOrd="0" presId="urn:microsoft.com/office/officeart/2018/2/layout/IconLabelList"/>
    <dgm:cxn modelId="{2B9E5D51-E4E0-49B4-8376-00805C9989F2}" srcId="{AF670AA8-B044-4FDD-ABE1-53EA8457EAFC}" destId="{016178A8-2972-44F0-A588-231077095AF0}" srcOrd="1" destOrd="0" parTransId="{973F2B6B-7B9F-4D31-B1D3-67E4F67435C1}" sibTransId="{B33D05D2-5D78-4CD6-86AB-2210A5E47AE2}"/>
    <dgm:cxn modelId="{E8018FDF-E636-4A0E-9FCB-9EF2CB54061A}" type="presOf" srcId="{AF670AA8-B044-4FDD-ABE1-53EA8457EAFC}" destId="{94CE0857-3F39-4EC7-97EC-6A71E6E5A69A}" srcOrd="0" destOrd="0" presId="urn:microsoft.com/office/officeart/2018/2/layout/IconLabelList"/>
    <dgm:cxn modelId="{0F13ABF1-29F3-4E0D-B0A2-1657F37BB0B3}" type="presOf" srcId="{016178A8-2972-44F0-A588-231077095AF0}" destId="{5A144697-13BA-4A3A-AE78-8A057FA95AA6}" srcOrd="0" destOrd="0" presId="urn:microsoft.com/office/officeart/2018/2/layout/IconLabelList"/>
    <dgm:cxn modelId="{8391DD8F-50C0-4010-BB64-2F800AB4DB6E}" type="presParOf" srcId="{94CE0857-3F39-4EC7-97EC-6A71E6E5A69A}" destId="{E0FD64EF-9111-4DF2-8C3C-9FEBB6D380F9}" srcOrd="0" destOrd="0" presId="urn:microsoft.com/office/officeart/2018/2/layout/IconLabelList"/>
    <dgm:cxn modelId="{829E10FC-28C7-48D2-8FE6-129488FF84D6}" type="presParOf" srcId="{E0FD64EF-9111-4DF2-8C3C-9FEBB6D380F9}" destId="{500BD1F2-3188-4661-95F3-E5B072FBD403}" srcOrd="0" destOrd="0" presId="urn:microsoft.com/office/officeart/2018/2/layout/IconLabelList"/>
    <dgm:cxn modelId="{C3E25042-4E24-41DF-A4BF-7D7E19501484}" type="presParOf" srcId="{E0FD64EF-9111-4DF2-8C3C-9FEBB6D380F9}" destId="{C5852643-FF23-4957-A2B1-AC9EB733ADCA}" srcOrd="1" destOrd="0" presId="urn:microsoft.com/office/officeart/2018/2/layout/IconLabelList"/>
    <dgm:cxn modelId="{03130A9A-426B-4989-BF2D-ED75B1B83BDA}" type="presParOf" srcId="{E0FD64EF-9111-4DF2-8C3C-9FEBB6D380F9}" destId="{D6976563-E6B3-4930-B497-CA94BB2672AC}" srcOrd="2" destOrd="0" presId="urn:microsoft.com/office/officeart/2018/2/layout/IconLabelList"/>
    <dgm:cxn modelId="{91188B4A-B8F7-47B8-B53A-F72B43CD1AD8}" type="presParOf" srcId="{94CE0857-3F39-4EC7-97EC-6A71E6E5A69A}" destId="{4635323A-63A8-4421-996C-F1DA06B1CEEB}" srcOrd="1" destOrd="0" presId="urn:microsoft.com/office/officeart/2018/2/layout/IconLabelList"/>
    <dgm:cxn modelId="{D335D974-8A40-4861-8E3B-974FB7D099BB}" type="presParOf" srcId="{94CE0857-3F39-4EC7-97EC-6A71E6E5A69A}" destId="{F5D5A979-BB96-4584-B0F7-943285D9BE2F}" srcOrd="2" destOrd="0" presId="urn:microsoft.com/office/officeart/2018/2/layout/IconLabelList"/>
    <dgm:cxn modelId="{EA353DAF-8FD3-4120-B211-4445168826E8}" type="presParOf" srcId="{F5D5A979-BB96-4584-B0F7-943285D9BE2F}" destId="{7F39A435-8446-4DFF-A553-ACB48DB98611}" srcOrd="0" destOrd="0" presId="urn:microsoft.com/office/officeart/2018/2/layout/IconLabelList"/>
    <dgm:cxn modelId="{FACCB211-5D60-4170-8836-19594E92CBF5}" type="presParOf" srcId="{F5D5A979-BB96-4584-B0F7-943285D9BE2F}" destId="{87BEEB8C-2D94-4E89-9A3E-4539C9648D8F}" srcOrd="1" destOrd="0" presId="urn:microsoft.com/office/officeart/2018/2/layout/IconLabelList"/>
    <dgm:cxn modelId="{4819B008-7103-42B2-BE2D-DCFC328CBA7B}" type="presParOf" srcId="{F5D5A979-BB96-4584-B0F7-943285D9BE2F}" destId="{5A144697-13BA-4A3A-AE78-8A057FA95AA6}" srcOrd="2" destOrd="0" presId="urn:microsoft.com/office/officeart/2018/2/layout/IconLabelList"/>
    <dgm:cxn modelId="{DB21A20F-561B-479A-ABBA-D3F4117EC489}" type="presParOf" srcId="{94CE0857-3F39-4EC7-97EC-6A71E6E5A69A}" destId="{FECF8C15-F4A4-4839-9AE0-8D649D40AE01}" srcOrd="3" destOrd="0" presId="urn:microsoft.com/office/officeart/2018/2/layout/IconLabelList"/>
    <dgm:cxn modelId="{33060ED0-E704-4419-B1C1-189D2ED23BF9}" type="presParOf" srcId="{94CE0857-3F39-4EC7-97EC-6A71E6E5A69A}" destId="{D956FEFF-D549-4E4B-AA1E-35EECF07595F}" srcOrd="4" destOrd="0" presId="urn:microsoft.com/office/officeart/2018/2/layout/IconLabelList"/>
    <dgm:cxn modelId="{10485613-3742-455B-AA0C-471B9EC32493}" type="presParOf" srcId="{D956FEFF-D549-4E4B-AA1E-35EECF07595F}" destId="{E3B41808-B60D-46CF-8487-4AB88F0E6BEE}" srcOrd="0" destOrd="0" presId="urn:microsoft.com/office/officeart/2018/2/layout/IconLabelList"/>
    <dgm:cxn modelId="{DA3DB21E-2DFE-46CC-832D-8CE9728BC42F}" type="presParOf" srcId="{D956FEFF-D549-4E4B-AA1E-35EECF07595F}" destId="{AACF60D2-31F4-4CE0-8B40-CD6F18A61637}" srcOrd="1" destOrd="0" presId="urn:microsoft.com/office/officeart/2018/2/layout/IconLabelList"/>
    <dgm:cxn modelId="{9C7F8F3E-F3D1-45D8-8B1E-36239B5BE71A}" type="presParOf" srcId="{D956FEFF-D549-4E4B-AA1E-35EECF07595F}" destId="{1B30C0E5-22CD-4F76-A334-2A23542D7E9A}" srcOrd="2" destOrd="0" presId="urn:microsoft.com/office/officeart/2018/2/layout/IconLabelList"/>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1680821937" name=""/>
      <dsp:cNvGrpSpPr/>
    </dsp:nvGrpSpPr>
    <dsp:grpSpPr bwMode="auto">
      <a:xfrm>
        <a:off x="0" y="0"/>
        <a:ext cx="6798832" cy="5486400"/>
        <a:chOff x="0" y="0"/>
        <a:chExt cx="6798832" cy="5486400"/>
      </a:xfrm>
    </dsp:grpSpPr>
    <dsp:sp modelId="{B2DB5B29-BC2D-4C99-A090-9E3B95B3FD28}">
      <dsp:nvSpPr>
        <dsp:cNvPr id="0" name=""/>
        <dsp:cNvSpPr/>
      </dsp:nvSpPr>
      <dsp:spPr bwMode="auto">
        <a:xfrm>
          <a:off x="-812181" y="323937"/>
          <a:ext cx="6798832" cy="1275231"/>
        </a:xfrm>
        <a:prstGeom prst="roundRect">
          <a:avLst>
            <a:gd name="adj" fmla="val 10000"/>
          </a:avLst>
        </a:prstGeom>
        <a:solidFill>
          <a:schemeClr val="accent2">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89326DA1-36FF-4CEF-A5B2-E761438398D9}">
      <dsp:nvSpPr>
        <dsp:cNvPr id="0" name=""/>
        <dsp:cNvSpPr/>
      </dsp:nvSpPr>
      <dsp:spPr bwMode="auto">
        <a:xfrm>
          <a:off x="-427190" y="567690"/>
          <a:ext cx="699984" cy="699984"/>
        </a:xfrm>
        <a:prstGeom prst="rect">
          <a:avLst/>
        </a:prstGeom>
        <a:blipFill>
          <a:blip r:embed="rId1"/>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F468BA44-69A5-4842-B34D-56673CB455B5}">
      <dsp:nvSpPr>
        <dsp:cNvPr id="0" name=""/>
        <dsp:cNvSpPr/>
      </dsp:nvSpPr>
      <dsp:spPr bwMode="auto">
        <a:xfrm>
          <a:off x="413984" y="323175"/>
          <a:ext cx="5042937" cy="1266461"/>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134034" tIns="134034" rIns="134034" bIns="134034" numCol="1" spcCol="1270" anchor="ctr" anchorCtr="0">
          <a:noAutofit/>
        </a:bodyPr>
        <a:lstStyle/>
        <a:p>
          <a:pPr marL="0" lvl="0" indent="0" algn="l" defTabSz="533400">
            <a:lnSpc>
              <a:spcPct val="100000"/>
            </a:lnSpc>
            <a:spcBef>
              <a:spcPts val="0"/>
            </a:spcBef>
            <a:spcAft>
              <a:spcPts val="0"/>
            </a:spcAft>
            <a:buNone/>
            <a:defRPr/>
          </a:pPr>
          <a:r>
            <a:rPr lang="en-US" sz="900" b="1"/>
            <a:t>Context for Project Sponsor</a:t>
          </a:r>
          <a:r>
            <a:rPr lang="en-US" sz="900"/>
            <a:t>: Given </a:t>
          </a:r>
          <a:r>
            <a:rPr lang="en-US" sz="900"/>
            <a:t>Acentech’s</a:t>
          </a:r>
          <a:r>
            <a:rPr lang="en-US" sz="900"/>
            <a:t> specialization in acoustic consulting, noise, and vibration control, the focus is going to be on how the 311 Noise Complaint data can pinpoint areas where advanced acoustic solutions are most needed. This data will help identify neighborhoods with high noise complaints, categorize them by type (residential, construction, commercial), and provide insights into the patterns and intensity of noise pollution.</a:t>
          </a:r>
          <a:endParaRPr sz="900"/>
        </a:p>
      </dsp:txBody>
      <dsp:txXfrm>
        <a:off x="413984" y="323175"/>
        <a:ext cx="5042937" cy="1266461"/>
      </dsp:txXfrm>
    </dsp:sp>
    <dsp:sp modelId="{66C43664-40F2-4DA1-8C4F-5C55F03FDA52}">
      <dsp:nvSpPr>
        <dsp:cNvPr id="0" name=""/>
        <dsp:cNvSpPr/>
      </dsp:nvSpPr>
      <dsp:spPr bwMode="auto">
        <a:xfrm>
          <a:off x="-812181" y="1956194"/>
          <a:ext cx="6798832" cy="1272699"/>
        </a:xfrm>
        <a:prstGeom prst="roundRect">
          <a:avLst>
            <a:gd name="adj" fmla="val 10000"/>
          </a:avLst>
        </a:prstGeom>
        <a:solidFill>
          <a:schemeClr val="accent3">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E3011727-F4BD-4A4D-B3DB-D66E00EEBB30}">
      <dsp:nvSpPr>
        <dsp:cNvPr id="0" name=""/>
        <dsp:cNvSpPr/>
      </dsp:nvSpPr>
      <dsp:spPr bwMode="auto">
        <a:xfrm>
          <a:off x="-427190" y="2241915"/>
          <a:ext cx="699984" cy="699984"/>
        </a:xfrm>
        <a:prstGeom prst="rect">
          <a:avLst/>
        </a:prstGeom>
        <a:blipFill>
          <a:blip r:embed="rId3"/>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1F8AA003-6C80-48BF-8986-FDF304A4ABC0}">
      <dsp:nvSpPr>
        <dsp:cNvPr id="0" name=""/>
        <dsp:cNvSpPr/>
      </dsp:nvSpPr>
      <dsp:spPr bwMode="auto">
        <a:xfrm>
          <a:off x="363424" y="1987935"/>
          <a:ext cx="5599153" cy="1204949"/>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134034" tIns="134034" rIns="134034" bIns="134034" numCol="1" spcCol="1270" anchor="ctr" anchorCtr="0">
          <a:noAutofit/>
        </a:bodyPr>
        <a:lstStyle/>
        <a:p>
          <a:pPr marL="0" lvl="0" indent="0" algn="l" defTabSz="622300">
            <a:lnSpc>
              <a:spcPct val="100000"/>
            </a:lnSpc>
            <a:spcBef>
              <a:spcPts val="0"/>
            </a:spcBef>
            <a:spcAft>
              <a:spcPts val="0"/>
            </a:spcAft>
            <a:buNone/>
            <a:defRPr/>
          </a:pPr>
          <a:r>
            <a:rPr lang="en-US" sz="1400" b="1"/>
            <a:t>Introduction to the Data</a:t>
          </a:r>
          <a:r>
            <a:rPr lang="en-US" sz="1400"/>
            <a:t>:  The dataset provides an overview of noise complaints across different neighborhoods in New York City, categorized by type. It includes insights into high-incidence areas and distribution of complaints to help </a:t>
          </a:r>
          <a:r>
            <a:rPr lang="en-US" sz="1400"/>
            <a:t>Acentech</a:t>
          </a:r>
          <a:r>
            <a:rPr lang="en-US" sz="1400"/>
            <a:t> prioritize interventions and tailor solutions for the specific </a:t>
          </a:r>
          <a:r>
            <a:rPr lang="en-US" sz="1400" i="1"/>
            <a:t>types of noise </a:t>
          </a:r>
          <a:r>
            <a:rPr lang="en-US" sz="1400"/>
            <a:t>disturbances present in each area.</a:t>
          </a:r>
          <a:endParaRPr/>
        </a:p>
      </dsp:txBody>
      <dsp:txXfrm>
        <a:off x="363424" y="1987935"/>
        <a:ext cx="5599153" cy="1204949"/>
      </dsp:txXfrm>
    </dsp:sp>
    <dsp:sp modelId="{18D9A611-6FC6-4334-985A-CEDD36DE04A9}">
      <dsp:nvSpPr>
        <dsp:cNvPr id="0" name=""/>
        <dsp:cNvSpPr/>
      </dsp:nvSpPr>
      <dsp:spPr bwMode="auto">
        <a:xfrm>
          <a:off x="-812181" y="3729899"/>
          <a:ext cx="6798832" cy="1272699"/>
        </a:xfrm>
        <a:prstGeom prst="roundRect">
          <a:avLst>
            <a:gd name="adj" fmla="val 10000"/>
          </a:avLst>
        </a:prstGeom>
        <a:solidFill>
          <a:schemeClr val="accent4">
            <a:hueOff val="0"/>
            <a:satOff val="0"/>
            <a:lumOff val="0"/>
            <a:alphaOff val="0"/>
          </a:schemeClr>
        </a:solidFill>
        <a:ln>
          <a:noFill/>
        </a:ln>
        <a:effectLst/>
      </dsp:spPr>
      <dsp:style>
        <a:lnRef idx="0">
          <a:srgbClr val="000000"/>
        </a:lnRef>
        <a:fillRef idx="1">
          <a:srgbClr val="000000"/>
        </a:fillRef>
        <a:effectRef idx="0">
          <a:srgbClr val="000000"/>
        </a:effectRef>
        <a:fontRef idx="minor"/>
      </dsp:style>
    </dsp:sp>
    <dsp:sp modelId="{E685C681-9ABB-4EAF-8A04-B8159C081294}">
      <dsp:nvSpPr>
        <dsp:cNvPr id="0" name=""/>
        <dsp:cNvSpPr/>
      </dsp:nvSpPr>
      <dsp:spPr bwMode="auto">
        <a:xfrm>
          <a:off x="-427190" y="4016256"/>
          <a:ext cx="699984" cy="699984"/>
        </a:xfrm>
        <a:prstGeom prst="rect">
          <a:avLst/>
        </a:prstGeom>
        <a:blipFill>
          <a:blip r:embed="rId5"/>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B143D937-2924-41BE-BD59-B4CEDD3231B6}">
      <dsp:nvSpPr>
        <dsp:cNvPr id="0" name=""/>
        <dsp:cNvSpPr/>
      </dsp:nvSpPr>
      <dsp:spPr bwMode="auto">
        <a:xfrm>
          <a:off x="0" y="3808939"/>
          <a:ext cx="3059474" cy="1266461"/>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134034" tIns="134034" rIns="134034" bIns="134034" numCol="1" spcCol="1270" anchor="ctr" anchorCtr="0">
          <a:noAutofit/>
        </a:bodyPr>
        <a:lstStyle/>
        <a:p>
          <a:pPr marL="0" lvl="0" indent="0" algn="l" defTabSz="622300">
            <a:lnSpc>
              <a:spcPct val="100000"/>
            </a:lnSpc>
            <a:spcBef>
              <a:spcPts val="0"/>
            </a:spcBef>
            <a:spcAft>
              <a:spcPts val="0"/>
            </a:spcAft>
            <a:buNone/>
            <a:defRPr/>
          </a:pPr>
          <a:endParaRPr lang="en-US" sz="1400"/>
        </a:p>
      </dsp:txBody>
      <dsp:txXfrm>
        <a:off x="0" y="3808939"/>
        <a:ext cx="3059474" cy="1266461"/>
      </dsp:txXfrm>
    </dsp:sp>
    <dsp:sp modelId="{17BBD618-109A-4983-AE2F-A1D9631213AB}">
      <dsp:nvSpPr>
        <dsp:cNvPr id="0" name=""/>
        <dsp:cNvSpPr/>
      </dsp:nvSpPr>
      <dsp:spPr bwMode="auto">
        <a:xfrm>
          <a:off x="322724" y="3573892"/>
          <a:ext cx="5629197" cy="1577815"/>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134694" tIns="134694" rIns="134694" bIns="134694" numCol="1" spcCol="1270" anchor="ctr" anchorCtr="0">
          <a:noAutofit/>
        </a:bodyPr>
        <a:lstStyle/>
        <a:p>
          <a:pPr marL="0" lvl="0" indent="0" algn="l" defTabSz="533400">
            <a:lnSpc>
              <a:spcPct val="100000"/>
            </a:lnSpc>
            <a:spcBef>
              <a:spcPts val="0"/>
            </a:spcBef>
            <a:spcAft>
              <a:spcPts val="0"/>
            </a:spcAft>
            <a:buNone/>
            <a:defRPr/>
          </a:pPr>
          <a:r>
            <a:rPr lang="en-US" sz="1200" b="1"/>
            <a:t>Strategic Context</a:t>
          </a:r>
          <a:r>
            <a:rPr lang="en-US" sz="1200"/>
            <a:t>: For </a:t>
          </a:r>
          <a:r>
            <a:rPr lang="en-US" sz="1200"/>
            <a:t>Acentech</a:t>
          </a:r>
          <a:r>
            <a:rPr lang="en-US" sz="1200"/>
            <a:t>, understanding the distribution of noise complaints is crucial for:</a:t>
          </a:r>
          <a:br>
            <a:rPr lang="en-US" sz="1200"/>
          </a:br>
          <a:r>
            <a:rPr lang="en-US" sz="1200"/>
            <a:t>• Identifying "hotspots" where interventions are needed.</a:t>
          </a:r>
          <a:endParaRPr/>
        </a:p>
        <a:p>
          <a:pPr marL="0" lvl="0" indent="0" algn="l" defTabSz="533400">
            <a:lnSpc>
              <a:spcPct val="100000"/>
            </a:lnSpc>
            <a:spcBef>
              <a:spcPts val="0"/>
            </a:spcBef>
            <a:spcAft>
              <a:spcPts val="0"/>
            </a:spcAft>
            <a:buNone/>
            <a:defRPr/>
          </a:pPr>
          <a:r>
            <a:rPr lang="en-US" sz="1200"/>
            <a:t>• Tailoring solutions (e.g., sound barriers, vibration control) based on complaint types.</a:t>
          </a:r>
          <a:endParaRPr/>
        </a:p>
        <a:p>
          <a:pPr marL="0" lvl="0" indent="0" algn="l" defTabSz="533400">
            <a:lnSpc>
              <a:spcPct val="100000"/>
            </a:lnSpc>
            <a:spcBef>
              <a:spcPts val="0"/>
            </a:spcBef>
            <a:spcAft>
              <a:spcPts val="0"/>
            </a:spcAft>
            <a:buNone/>
            <a:defRPr/>
          </a:pPr>
          <a:r>
            <a:rPr lang="en-US" sz="1200"/>
            <a:t>• Collaborating with city agencies and urban planners to deploy noise mitigation strategies in targeted areas</a:t>
          </a:r>
          <a:endParaRPr/>
        </a:p>
      </dsp:txBody>
      <dsp:txXfrm>
        <a:off x="322724" y="3573892"/>
        <a:ext cx="5629197" cy="1577815"/>
      </dsp:txXfrm>
    </dsp:sp>
  </dsp:spTree>
</dsp:drawing>
</file>

<file path=ppt/diagrams/drawing2.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408949094" name=""/>
      <dsp:cNvGrpSpPr/>
    </dsp:nvGrpSpPr>
    <dsp:grpSpPr bwMode="auto">
      <a:xfrm>
        <a:off x="0" y="0"/>
        <a:ext cx="6096000" cy="5486400"/>
        <a:chOff x="0" y="0"/>
        <a:chExt cx="6096000" cy="5486400"/>
      </a:xfrm>
    </dsp:grpSpPr>
    <dsp:sp modelId="{500BD1F2-3188-4661-95F3-E5B072FBD403}">
      <dsp:nvSpPr>
        <dsp:cNvPr id="0" name=""/>
        <dsp:cNvSpPr/>
      </dsp:nvSpPr>
      <dsp:spPr bwMode="auto">
        <a:xfrm>
          <a:off x="153480" y="441361"/>
          <a:ext cx="1559039" cy="1330222"/>
        </a:xfrm>
        <a:prstGeom prst="rect">
          <a:avLst/>
        </a:prstGeom>
        <a:blipFill>
          <a:blip r:embed="rId1"/>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D6976563-E6B3-4930-B497-CA94BB2672AC}">
      <dsp:nvSpPr>
        <dsp:cNvPr id="0" name=""/>
        <dsp:cNvSpPr/>
      </dsp:nvSpPr>
      <dsp:spPr bwMode="auto">
        <a:xfrm>
          <a:off x="33000" y="2163166"/>
          <a:ext cx="1800000" cy="2881872"/>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ts val="0"/>
            </a:spcBef>
            <a:spcAft>
              <a:spcPts val="0"/>
            </a:spcAft>
            <a:buNone/>
            <a:defRPr/>
          </a:pPr>
          <a:r>
            <a:rPr lang="en-US" sz="1200" b="1"/>
            <a:t>Summary of Noise Complaints by Neighborhood</a:t>
          </a:r>
          <a:r>
            <a:rPr lang="en-US" sz="1200"/>
            <a:t>:</a:t>
          </a:r>
          <a:endParaRPr/>
        </a:p>
        <a:p>
          <a:pPr marL="0" lvl="0" indent="0" algn="ctr" defTabSz="533400">
            <a:lnSpc>
              <a:spcPct val="90000"/>
            </a:lnSpc>
            <a:spcBef>
              <a:spcPts val="0"/>
            </a:spcBef>
            <a:spcAft>
              <a:spcPts val="0"/>
            </a:spcAft>
            <a:buNone/>
            <a:defRPr/>
          </a:pPr>
          <a:endParaRPr lang="en-US" sz="1200"/>
        </a:p>
        <a:p>
          <a:pPr marL="0" lvl="0" indent="0" algn="ctr" defTabSz="533400">
            <a:lnSpc>
              <a:spcPct val="90000"/>
            </a:lnSpc>
            <a:spcBef>
              <a:spcPts val="0"/>
            </a:spcBef>
            <a:spcAft>
              <a:spcPts val="0"/>
            </a:spcAft>
            <a:buNone/>
            <a:defRPr/>
          </a:pPr>
          <a:r>
            <a:rPr lang="en-US" sz="1200"/>
            <a:t> </a:t>
          </a:r>
          <a:r>
            <a:rPr lang="en-US" sz="1800"/>
            <a:t>Provides a quick overview of the total number of complaints in 2023 by neighborhood.</a:t>
          </a:r>
          <a:endParaRPr lang="en-US" sz="1200"/>
        </a:p>
      </dsp:txBody>
      <dsp:txXfrm>
        <a:off x="33000" y="2163166"/>
        <a:ext cx="1800000" cy="2881872"/>
      </dsp:txXfrm>
    </dsp:sp>
    <dsp:sp modelId="{7F39A435-8446-4DFF-A553-ACB48DB98611}">
      <dsp:nvSpPr>
        <dsp:cNvPr id="0" name=""/>
        <dsp:cNvSpPr/>
      </dsp:nvSpPr>
      <dsp:spPr bwMode="auto">
        <a:xfrm>
          <a:off x="2329048" y="435422"/>
          <a:ext cx="1437903" cy="1353979"/>
        </a:xfrm>
        <a:prstGeom prst="rect">
          <a:avLst/>
        </a:prstGeom>
        <a:blipFill>
          <a:blip r:embed="rId3"/>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5A144697-13BA-4A3A-AE78-8A057FA95AA6}">
      <dsp:nvSpPr>
        <dsp:cNvPr id="0" name=""/>
        <dsp:cNvSpPr/>
      </dsp:nvSpPr>
      <dsp:spPr bwMode="auto">
        <a:xfrm>
          <a:off x="2148000" y="2169105"/>
          <a:ext cx="1800000" cy="2881872"/>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ts val="0"/>
            </a:spcBef>
            <a:spcAft>
              <a:spcPts val="0"/>
            </a:spcAft>
            <a:buNone/>
            <a:defRPr/>
          </a:pPr>
          <a:r>
            <a:rPr lang="en-US" sz="1200" b="1"/>
            <a:t>Complaint Distribution by Category</a:t>
          </a:r>
          <a:r>
            <a:rPr lang="en-US" sz="1200"/>
            <a:t>: </a:t>
          </a:r>
          <a:endParaRPr/>
        </a:p>
        <a:p>
          <a:pPr marL="0" lvl="0" indent="0" algn="ctr" defTabSz="533400">
            <a:lnSpc>
              <a:spcPct val="90000"/>
            </a:lnSpc>
            <a:spcBef>
              <a:spcPts val="0"/>
            </a:spcBef>
            <a:spcAft>
              <a:spcPts val="0"/>
            </a:spcAft>
            <a:buNone/>
            <a:defRPr/>
          </a:pPr>
          <a:endParaRPr lang="en-US" sz="1800"/>
        </a:p>
        <a:p>
          <a:pPr marL="0" lvl="0" indent="0" algn="ctr" defTabSz="533400">
            <a:lnSpc>
              <a:spcPct val="90000"/>
            </a:lnSpc>
            <a:spcBef>
              <a:spcPts val="0"/>
            </a:spcBef>
            <a:spcAft>
              <a:spcPts val="0"/>
            </a:spcAft>
            <a:buNone/>
            <a:defRPr/>
          </a:pPr>
          <a:r>
            <a:rPr lang="en-US" sz="1800"/>
            <a:t>Breaks down the proportion of each complaint type (residential, construction, commercial) to understand the primary sources of noise.</a:t>
          </a:r>
          <a:endParaRPr/>
        </a:p>
      </dsp:txBody>
      <dsp:txXfrm>
        <a:off x="2148000" y="2169105"/>
        <a:ext cx="1800000" cy="2881872"/>
      </dsp:txXfrm>
    </dsp:sp>
    <dsp:sp modelId="{E3B41808-B60D-46CF-8487-4AB88F0E6BEE}">
      <dsp:nvSpPr>
        <dsp:cNvPr id="0" name=""/>
        <dsp:cNvSpPr/>
      </dsp:nvSpPr>
      <dsp:spPr bwMode="auto">
        <a:xfrm>
          <a:off x="4443845" y="358567"/>
          <a:ext cx="1438308" cy="1661399"/>
        </a:xfrm>
        <a:prstGeom prst="rect">
          <a:avLst/>
        </a:prstGeom>
        <a:blipFill>
          <a:blip r:embed="rId5"/>
          <a:stretch/>
        </a:blipFill>
        <a:ln w="12700" cap="flat" cmpd="sng" algn="ctr">
          <a:noFill/>
          <a:prstDash val="solid"/>
          <a:miter lim="800000"/>
        </a:ln>
        <a:effectLst/>
      </dsp:spPr>
      <dsp:style>
        <a:lnRef idx="2">
          <a:srgbClr val="000000"/>
        </a:lnRef>
        <a:fillRef idx="1">
          <a:srgbClr val="000000"/>
        </a:fillRef>
        <a:effectRef idx="0">
          <a:srgbClr val="000000"/>
        </a:effectRef>
        <a:fontRef idx="minor">
          <a:schemeClr val="lt1"/>
        </a:fontRef>
      </dsp:style>
    </dsp:sp>
    <dsp:sp modelId="{1B30C0E5-22CD-4F76-A334-2A23542D7E9A}">
      <dsp:nvSpPr>
        <dsp:cNvPr id="0" name=""/>
        <dsp:cNvSpPr/>
      </dsp:nvSpPr>
      <dsp:spPr bwMode="auto">
        <a:xfrm>
          <a:off x="4257906" y="2162846"/>
          <a:ext cx="1800000" cy="2881872"/>
        </a:xfrm>
        <a:prstGeom prst="rect">
          <a:avLst/>
        </a:prstGeom>
        <a:noFill/>
        <a:ln>
          <a:noFill/>
        </a:ln>
        <a:effectLst/>
      </dsp:spPr>
      <dsp:style>
        <a:lnRef idx="0">
          <a:srgbClr val="000000"/>
        </a:lnRef>
        <a:fillRef idx="0">
          <a:srgbClr val="000000"/>
        </a:fillRef>
        <a:effectRef idx="0">
          <a:srgbClr val="00000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ts val="0"/>
            </a:spcBef>
            <a:spcAft>
              <a:spcPts val="0"/>
            </a:spcAft>
            <a:buNone/>
            <a:defRPr/>
          </a:pPr>
          <a:r>
            <a:rPr lang="en-US" sz="1200" b="1"/>
            <a:t>Total Noise Complaints in 2023:</a:t>
          </a:r>
          <a:r>
            <a:rPr lang="en-US" sz="1900"/>
            <a:t> </a:t>
          </a:r>
          <a:endParaRPr/>
        </a:p>
        <a:p>
          <a:pPr marL="0" lvl="0" indent="0" algn="ctr" defTabSz="533400">
            <a:lnSpc>
              <a:spcPct val="90000"/>
            </a:lnSpc>
            <a:spcBef>
              <a:spcPts val="0"/>
            </a:spcBef>
            <a:spcAft>
              <a:spcPts val="0"/>
            </a:spcAft>
            <a:buNone/>
            <a:defRPr/>
          </a:pPr>
          <a:endParaRPr lang="en-US" sz="1800"/>
        </a:p>
      </dsp:txBody>
      <dsp:txXfrm>
        <a:off x="4257906" y="2162846"/>
        <a:ext cx="1800000" cy="2881872"/>
      </dsp:txXfrm>
    </dsp:sp>
  </dsp:spTree>
</dsp:drawing>
</file>

<file path=ppt/diagrams/layout1.xml><?xml version="1.0" encoding="utf-8"?>
<dgm:layoutDef xmlns:dgm="http://schemas.openxmlformats.org/drawingml/2006/diagram" xmlns:a="http://schemas.openxmlformats.org/drawingml/2006/main" xmlns:r="http://schemas.openxmlformats.org/officeDocument/2006/relationships"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val="norm"/>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r:blip="">
      <dgm:adjLst/>
    </dgm:shape>
    <dgm:presOf/>
    <dgm:choose name="Name3">
      <dgm:if name="Name4" axis="ch" ptType="node" func="cnt" op="lte" val="3">
        <dgm:constrLst>
          <dgm:constr type="h" for="ch" forName="compNode" refType="h" fact="0.300000"/>
          <dgm:constr type="w" for="ch" forName="compNode" refType="w"/>
          <dgm:constr type="h" for="ch" forName="sibTrans" refType="h" refFor="ch" refForName="compNode" fact="0.250000"/>
          <dgm:constr type="primFontSz" for="des" forName="parTx" val="25"/>
          <dgm:constr type="primFontSz" for="des" forName="desTx" refType="primFontSz" refFor="des" refForName="parTx" op="lte" fact="0.750000"/>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00000"/>
          <dgm:constr type="w" for="ch" forName="compNode" refType="w"/>
          <dgm:constr type="h" for="ch" forName="sibTrans" refType="h" refFor="ch" refForName="compNode" fact="0.250000"/>
          <dgm:constr type="primFontSz" for="des" forName="parTx" val="22"/>
          <dgm:constr type="primFontSz" for="des" forName="desTx" refType="primFontSz" refFor="des" refForName="parTx" op="lte" fact="0.750000"/>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00000"/>
          <dgm:constr type="w" for="ch" forName="compNode" refType="w"/>
          <dgm:constr type="h" for="ch" forName="sibTrans" refType="h" refFor="ch" refForName="compNode" fact="0.250000"/>
          <dgm:constr type="primFontSz" for="des" forName="parTx" val="19"/>
          <dgm:constr type="primFontSz" for="des" forName="desTx" refType="primFontSz" refFor="des" refForName="parTx" op="lte" fact="0.750000"/>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00000"/>
          <dgm:constr type="w" for="ch" forName="compNode" refType="w"/>
          <dgm:constr type="h" for="ch" forName="sibTrans" refType="h" refFor="ch" refForName="compNode" fact="0.250000"/>
          <dgm:constr type="primFontSz" for="des" forName="parTx" val="16"/>
          <dgm:constr type="primFontSz" for="des" forName="desTx" refType="primFontSz" refFor="des" refForName="parTx" op="lte" fact="0.750000"/>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0000"/>
              <dgm:constr type="w" for="ch" forName="iconRect" refType="h" refFor="ch" refForName="iconRect"/>
              <dgm:constr type="l" for="ch" forName="iconRect" refType="h" refFor="ch" refForName="iconRect" fact="0.550000"/>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0000"/>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0000"/>
              <dgm:constr type="w" for="ch" forName="iconRect" refType="h" refFor="ch" refForName="iconRect"/>
              <dgm:constr type="l" for="ch" forName="iconRect" refType="h" refFor="ch" refForName="iconRect" fact="0.550000"/>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type="roundRect" r:blip="">
            <dgm:adjLst>
              <dgm:adj idx="1" val="0.100000"/>
            </dgm:adjLst>
          </dgm:shape>
          <dgm:presOf/>
          <dgm:constrLst/>
          <dgm:ruleLst/>
        </dgm:layoutNode>
        <dgm:layoutNode name="iconRect" styleLbl="node1">
          <dgm:alg type="sp"/>
          <dgm:shape type="rect" r:blip="" blipPhldr="1">
            <dgm:adjLst/>
          </dgm:shape>
          <dgm:presOf/>
          <dgm:constrLst/>
          <dgm:ruleLst/>
        </dgm:layoutNode>
        <dgm:layoutNode name="spaceRect">
          <dgm:alg type="sp"/>
          <dgm:shape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type="rect" r:blip="">
            <dgm:adjLst/>
          </dgm:shape>
          <dgm:presOf axis="self" ptType="node"/>
          <dgm:constrLst>
            <dgm:constr type="lMarg" refType="h" fact="0.300000"/>
            <dgm:constr type="rMarg" refType="h" fact="0.300000"/>
            <dgm:constr type="tMarg" refType="h" fact="0.300000"/>
            <dgm:constr type="bMarg" refType="h" fact="0.300000"/>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type="rect" r:blip="">
                <dgm:adjLst/>
              </dgm:shape>
              <dgm:presOf axis="des" ptType="node"/>
              <dgm:constrLst>
                <dgm:constr type="primFontSz" val="18"/>
                <dgm:constr type="secFontSz" refType="primFontSz"/>
                <dgm:constr type="lMarg" refType="h" fact="0.300000"/>
                <dgm:constr type="rMarg" refType="h" fact="0.300000"/>
                <dgm:constr type="tMarg" refType="h" fact="0.300000"/>
                <dgm:constr type="bMarg" refType="h" fact="0.300000"/>
              </dgm:constrLst>
              <dgm:ruleLst>
                <dgm:rule type="primFontSz" val="11" fact="NaN" max="NaN"/>
              </dgm:ruleLst>
            </dgm:layoutNode>
          </dgm:if>
          <dgm:else name="Name14"/>
        </dgm:choose>
      </dgm:layoutNode>
      <dgm:forEach name="Name15" axis="followSib" ptType="sibTrans" cnt="1">
        <dgm:layoutNode name="sibTrans">
          <dgm:alg type="sp"/>
          <dgm:shape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xmlns:r="http://schemas.openxmlformats.org/officeDocument/2006/relationships"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val="norm"/>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r:blip="">
      <dgm:adjLst/>
    </dgm:shape>
    <dgm:presOf/>
    <dgm:choose name="Name3">
      <dgm:if name="Name4" axis="ch" ptType="node" func="cnt" op="lte" val="2">
        <dgm:constrLst>
          <dgm:constr type="h" for="ch" forName="compNode" refType="h" fact="0.400000"/>
          <dgm:constr type="w" for="ch" forName="compNode" val="120"/>
          <dgm:constr type="w" for="ch" forName="sibTrans" refType="w" refFor="ch" refForName="compNode" fact="0.175000"/>
          <dgm:constr type="sp" refType="w" refFor="ch" refForName="compNode" op="equ" fact="0.250000"/>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00000"/>
          <dgm:constr type="w" for="ch" forName="compNode" refType="w"/>
          <dgm:constr type="w" for="ch" forName="sibTrans" refType="w" refFor="ch" refForName="compNode" fact="0.175000"/>
          <dgm:constr type="sp" refType="w" refFor="ch" refForName="compNode" op="equ" fact="0.250000"/>
          <dgm:constr type="primFontSz" for="des" ptType="node" op="equ" val="36"/>
          <dgm:constr type="h" for="des" forName="compNode" op="equ"/>
          <dgm:constr type="h" for="des" forName="textRect" op="equ"/>
        </dgm:constrLst>
      </dgm:if>
      <dgm:else name="Name6">
        <dgm:constrLst>
          <dgm:constr type="h" for="ch" forName="compNode" refType="h" fact="0.400000"/>
          <dgm:constr type="w" for="ch" forName="compNode" refType="w"/>
          <dgm:constr type="w" for="ch" forName="sibTrans" refType="w" refFor="ch" refForName="compNode" fact="0.175000"/>
          <dgm:constr type="sp" refType="w" refFor="ch" refForName="compNode" op="equ" fact="0.250000"/>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r:blip="">
          <dgm:adjLst/>
        </dgm:shape>
        <dgm:presOf axis="self"/>
        <dgm:constrLst>
          <dgm:constr type="w" for="ch" forName="iconRect" refType="w" fact="0.450000"/>
          <dgm:constr type="h" for="ch" forName="iconRect" refType="w" refFor="ch" refForName="iconRect"/>
          <dgm:constr type="ctrX" for="ch" forName="iconRect" refType="w" fact="0.500000"/>
          <dgm:constr type="t" for="ch" forName="iconRect"/>
          <dgm:constr type="h" for="ch" forName="spaceRect" refType="h" fact="0.150000"/>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type="rect" r:blip="" blipPhldr="1">
            <dgm:adjLst/>
          </dgm:shape>
          <dgm:presOf/>
          <dgm:constrLst/>
          <dgm:ruleLst/>
        </dgm:layoutNode>
        <dgm:layoutNode name="spaceRect">
          <dgm:alg type="sp"/>
          <dgm:shape r:blip="">
            <dgm:adjLst/>
          </dgm:shape>
          <dgm:presOf/>
          <dgm:constrLst/>
          <dgm:ruleLst/>
        </dgm:layoutNode>
        <dgm:layoutNode name="textRect" styleLbl="revTx">
          <dgm:varLst>
            <dgm:chMax val="1"/>
            <dgm:chPref val="1"/>
          </dgm:varLst>
          <dgm:alg type="tx">
            <dgm:param type="txAnchorVert" val="t"/>
          </dgm:alg>
          <dgm:shape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ven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tx1"/>
      </a:fontRef>
    </dgm:style>
  </dgm:styleLbl>
  <dgm:styleLbl name="align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f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f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bgSibTrans2D1">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a:schemeClr val="lt1"/>
      </a:fontRef>
    </dgm:style>
  </dgm:styleLbl>
  <dgm:styleLbl name="sibTrans1D1">
    <dgm:scene3d>
      <a:camera prst="orthographicFront"/>
      <a:lightRig rig="threePt" dir="t"/>
    </dgm:scene3d>
    <dgm:sp3d/>
    <dgm:txPr>
      <a:bodyPr/>
      <a:p>
        <a:pPr>
          <a:defRPr/>
        </a:pPr>
        <a:endParaRPr/>
      </a:p>
    </dgm:txPr>
    <dgm:style>
      <a:lnRef idx="1">
        <a:srgbClr val="000000"/>
      </a:lnRef>
      <a:fillRef idx="0">
        <a:srgbClr val="000000"/>
      </a:fillRef>
      <a:effectRef idx="0">
        <a:srgbClr val="000000"/>
      </a:effectRef>
      <a:fontRef idx="minor"/>
    </dgm:style>
  </dgm:styleLbl>
  <dgm:styleLbl name="callout">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sst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txPr>
      <a:bodyPr/>
      <a:p>
        <a:pPr>
          <a:defRPr/>
        </a:pPr>
        <a:endParaRPr/>
      </a:p>
    </dgm:txPr>
    <dgm:style>
      <a:lnRef idx="2">
        <a:srgbClr val="000000"/>
      </a:lnRef>
      <a:fillRef idx="0">
        <a:srgbClr val="000000"/>
      </a:fillRef>
      <a:effectRef idx="0">
        <a:srgbClr val="000000"/>
      </a:effectRef>
      <a:fontRef idx="minor"/>
    </dgm:style>
  </dgm:styleLbl>
  <dgm:styleLbl name="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txPr>
      <a:bodyPr/>
      <a:p>
        <a:pPr>
          <a:defRPr/>
        </a:pPr>
        <a:endParaRPr/>
      </a:p>
    </dgm:txPr>
    <dgm:style>
      <a:lnRef idx="1">
        <a:srgbClr val="000000"/>
      </a:lnRef>
      <a:fillRef idx="1">
        <a:srgbClr val="000000"/>
      </a:fillRef>
      <a:effectRef idx="0">
        <a:srgbClr val="000000"/>
      </a:effectRef>
      <a:fontRef idx="minor"/>
    </dgm:style>
  </dgm:styleLbl>
  <dgm:styleLbl name="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Align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0">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dk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trBgShp">
    <dgm:scene3d>
      <a:camera prst="orthographicFront"/>
      <a:lightRig rig="threePt" dir="t"/>
    </dgm:scene3d>
    <dgm:sp3d/>
    <dgm:txPr>
      <a:bodyPr/>
      <a:p>
        <a:pPr>
          <a:defRPr/>
        </a:pPr>
        <a:endParaRPr/>
      </a:p>
    </dgm:txPr>
    <dgm:style>
      <a:lnRef idx="0">
        <a:srgbClr val="000000"/>
      </a:lnRef>
      <a:fillRef idx="1">
        <a:srgbClr val="000000"/>
      </a:fillRef>
      <a:effectRef idx="0">
        <a:srgbClr val="000000"/>
      </a:effectRef>
      <a:fontRef idx="minor"/>
    </dgm:style>
  </dgm:styleLbl>
  <dgm:styleLbl name="fgShp">
    <dgm:scene3d>
      <a:camera prst="orthographicFront"/>
      <a:lightRig rig="threePt" dir="t"/>
    </dgm:scene3d>
    <dgm:sp3d/>
    <dgm:txPr>
      <a:bodyPr/>
      <a:p>
        <a:pPr>
          <a:defRPr/>
        </a:pPr>
        <a:endParaRPr/>
      </a:p>
    </dgm:txPr>
    <dgm:style>
      <a:lnRef idx="2">
        <a:srgbClr val="000000"/>
      </a:lnRef>
      <a:fillRef idx="1">
        <a:srgbClr val="000000"/>
      </a:fillRef>
      <a:effectRef idx="0">
        <a:srgbClr val="000000"/>
      </a:effectRef>
      <a:fontRef idx="minor"/>
    </dgm:style>
  </dgm:styleLbl>
  <dgm:styleLbl name="revTx">
    <dgm:scene3d>
      <a:camera prst="orthographicFront"/>
      <a:lightRig rig="threePt" dir="t"/>
    </dgm:scene3d>
    <dgm:sp3d/>
    <dgm:txPr>
      <a:bodyPr/>
      <a:p>
        <a:pPr>
          <a:defRPr/>
        </a:pPr>
        <a:endParaRPr/>
      </a:p>
    </dgm:txPr>
    <dgm:style>
      <a:lnRef idx="0">
        <a:srgbClr val="000000"/>
      </a:lnRef>
      <a:fillRef idx="0">
        <a:srgbClr val="000000"/>
      </a:fillRef>
      <a:effectRef idx="0">
        <a:srgbClr val="000000"/>
      </a:effectRef>
      <a:fontRef idx="minor"/>
    </dgm:style>
  </dgm:styleLbl>
</dgm:styleDef>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5FB2A90-0229-96EE-61F2-6518AA514632}"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26EA798-6DCA-E494-2D7A-15A047AE54DE}"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E245F26-659E-F238-FE9F-09C03E5557D8}"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F3AEBC3-8BB0-1D58-32E3-CD5BD10EF891}"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584148B-7091-9700-08C8-47350CC0D196}"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7BA17E5-4FF1-8920-A4DA-5B062149AE20}"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3D740C5-3E3D-ED10-576A-4B164AC9EFAF}"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88BA5E7-AC01-B8AD-1E5D-A908C2A35C1F}"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2057400" y="685801"/>
            <a:ext cx="8115300" cy="3046228"/>
          </a:xfrm>
        </p:spPr>
        <p:txBody>
          <a:bodyPr anchor="b">
            <a:normAutofit/>
          </a:bodyPr>
          <a:lstStyle>
            <a:lvl1pPr algn="ctr">
              <a:defRPr sz="3600" cap="all" spc="300"/>
            </a:lvl1pPr>
          </a:lstStyle>
          <a:p>
            <a:pPr>
              <a:defRPr/>
            </a:pPr>
            <a:r>
              <a:rPr lang="en-US"/>
              <a:t>Click to edit Master title style</a:t>
            </a:r>
            <a:endParaRPr/>
          </a:p>
        </p:txBody>
      </p:sp>
      <p:sp>
        <p:nvSpPr>
          <p:cNvPr id="3" name="Subtitle 2"/>
          <p:cNvSpPr>
            <a:spLocks noGrp="1"/>
          </p:cNvSpPr>
          <p:nvPr>
            <p:ph type="subTitle" idx="1"/>
          </p:nvPr>
        </p:nvSpPr>
        <p:spPr bwMode="auto">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23FEA57E-7C1A-457B-A4CD-5DCEB057B502}" type="datetime1">
              <a:rPr lang="en-US"/>
              <a:t>10/7/2024</a:t>
            </a:fld>
            <a:endParaRPr lang="en-US"/>
          </a:p>
        </p:txBody>
      </p:sp>
      <p:sp>
        <p:nvSpPr>
          <p:cNvPr id="5" name="Footer Placeholder 4"/>
          <p:cNvSpPr>
            <a:spLocks noGrp="1"/>
          </p:cNvSpPr>
          <p:nvPr>
            <p:ph type="ftr" sz="quarter" idx="11"/>
          </p:nvPr>
        </p:nvSpPr>
        <p:spPr bwMode="auto"/>
        <p:txBody>
          <a:bodyPr/>
          <a:lstStyle/>
          <a:p>
            <a:pPr>
              <a:defRPr/>
            </a:pPr>
            <a:r>
              <a:rPr lang="en-US"/>
              <a:t>Sample Footer Text</a:t>
            </a:r>
            <a:endParaRPr/>
          </a:p>
        </p:txBody>
      </p:sp>
      <p:sp>
        <p:nvSpPr>
          <p:cNvPr id="6" name="Slide Number Placeholder 5"/>
          <p:cNvSpPr>
            <a:spLocks noGrp="1"/>
          </p:cNvSpPr>
          <p:nvPr>
            <p:ph type="sldNum" sz="quarter" idx="12"/>
          </p:nvPr>
        </p:nvSpPr>
        <p:spPr bwMode="auto"/>
        <p:txBody>
          <a:bodyPr/>
          <a:lstStyle/>
          <a:p>
            <a:pPr>
              <a:defRPr/>
            </a:pPr>
            <a:fld id="{F8E28480-1C08-4458-AD97-0283E6FFD09D}"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11789749-A4CD-447F-8298-2B7988C91CEA}" type="datetime1">
              <a:rPr lang="en-US"/>
              <a:t>10/7/2024</a:t>
            </a:fld>
            <a:endParaRPr lang="en-US"/>
          </a:p>
        </p:txBody>
      </p:sp>
      <p:sp>
        <p:nvSpPr>
          <p:cNvPr id="5" name="Footer Placeholder 4"/>
          <p:cNvSpPr>
            <a:spLocks noGrp="1"/>
          </p:cNvSpPr>
          <p:nvPr>
            <p:ph type="ftr" sz="quarter" idx="11"/>
          </p:nvPr>
        </p:nvSpPr>
        <p:spPr bwMode="auto"/>
        <p:txBody>
          <a:bodyPr/>
          <a:lstStyle/>
          <a:p>
            <a:pPr>
              <a:defRPr/>
            </a:pPr>
            <a:r>
              <a:rPr lang="en-US"/>
              <a:t>Sample Footer Text</a:t>
            </a:r>
            <a:endParaRPr/>
          </a:p>
        </p:txBody>
      </p:sp>
      <p:sp>
        <p:nvSpPr>
          <p:cNvPr id="6" name="Slide Number Placeholder 5"/>
          <p:cNvSpPr>
            <a:spLocks noGrp="1"/>
          </p:cNvSpPr>
          <p:nvPr>
            <p:ph type="sldNum" sz="quarter" idx="12"/>
          </p:nvPr>
        </p:nvSpPr>
        <p:spPr bwMode="auto"/>
        <p:txBody>
          <a:bodyPr/>
          <a:lstStyle/>
          <a:p>
            <a:pPr>
              <a:defRPr/>
            </a:pPr>
            <a:fld id="{F8E28480-1C08-4458-AD97-0283E6FFD09D}"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A0444D3-C0BA-4587-A56C-581AB9F841BE}" type="datetime1">
              <a:rPr lang="en-US"/>
              <a:t>10/7/2024</a:t>
            </a:fld>
            <a:endParaRPr lang="en-US"/>
          </a:p>
        </p:txBody>
      </p:sp>
      <p:sp>
        <p:nvSpPr>
          <p:cNvPr id="5" name="Footer Placeholder 4"/>
          <p:cNvSpPr>
            <a:spLocks noGrp="1"/>
          </p:cNvSpPr>
          <p:nvPr>
            <p:ph type="ftr" sz="quarter" idx="11"/>
          </p:nvPr>
        </p:nvSpPr>
        <p:spPr bwMode="auto"/>
        <p:txBody>
          <a:bodyPr/>
          <a:lstStyle/>
          <a:p>
            <a:pPr>
              <a:defRPr/>
            </a:pPr>
            <a:r>
              <a:rPr lang="en-US"/>
              <a:t>Sample Footer Text</a:t>
            </a:r>
            <a:endParaRPr/>
          </a:p>
        </p:txBody>
      </p:sp>
      <p:sp>
        <p:nvSpPr>
          <p:cNvPr id="6" name="Slide Number Placeholder 5"/>
          <p:cNvSpPr>
            <a:spLocks noGrp="1"/>
          </p:cNvSpPr>
          <p:nvPr>
            <p:ph type="sldNum" sz="quarter" idx="12"/>
          </p:nvPr>
        </p:nvSpPr>
        <p:spPr bwMode="auto"/>
        <p:txBody>
          <a:bodyPr/>
          <a:lstStyle/>
          <a:p>
            <a:pPr>
              <a:defRPr/>
            </a:pPr>
            <a:fld id="{F8E28480-1C08-4458-AD97-0283E6FFD09D}"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371600" y="685800"/>
            <a:ext cx="9486900" cy="1371600"/>
          </a:xfrm>
        </p:spPr>
        <p:txBody>
          <a:bodyPr>
            <a:normAutofit/>
          </a:bodyPr>
          <a:lstStyle>
            <a:lvl1pPr algn="l">
              <a:defRPr sz="3200" cap="all" spc="300"/>
            </a:lvl1p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201AF2CE-4F37-411C-A3EE-BBBE223265BF}" type="datetime1">
              <a:rPr lang="en-US"/>
              <a:t>10/7/2024</a:t>
            </a:fld>
            <a:endParaRPr lang="en-US"/>
          </a:p>
        </p:txBody>
      </p:sp>
      <p:sp>
        <p:nvSpPr>
          <p:cNvPr id="5" name="Footer Placeholder 4"/>
          <p:cNvSpPr>
            <a:spLocks noGrp="1"/>
          </p:cNvSpPr>
          <p:nvPr>
            <p:ph type="ftr" sz="quarter" idx="11"/>
          </p:nvPr>
        </p:nvSpPr>
        <p:spPr bwMode="auto"/>
        <p:txBody>
          <a:bodyPr/>
          <a:lstStyle/>
          <a:p>
            <a:pPr>
              <a:defRPr/>
            </a:pPr>
            <a:r>
              <a:rPr lang="en-US"/>
              <a:t>Sample Footer Text</a:t>
            </a:r>
            <a:endParaRPr/>
          </a:p>
        </p:txBody>
      </p:sp>
      <p:sp>
        <p:nvSpPr>
          <p:cNvPr id="6" name="Slide Number Placeholder 5"/>
          <p:cNvSpPr>
            <a:spLocks noGrp="1"/>
          </p:cNvSpPr>
          <p:nvPr>
            <p:ph type="sldNum" sz="quarter" idx="12"/>
          </p:nvPr>
        </p:nvSpPr>
        <p:spPr bwMode="auto"/>
        <p:txBody>
          <a:bodyPr/>
          <a:lstStyle/>
          <a:p>
            <a:pPr>
              <a:defRPr/>
            </a:pPr>
            <a:fld id="{F8E28480-1C08-4458-AD97-0283E6FFD09D}"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774071"/>
          </a:xfrm>
        </p:spPr>
        <p:txBody>
          <a:bodyPr anchor="b">
            <a:normAutofit/>
          </a:bodyPr>
          <a:lstStyle>
            <a:lvl1pPr algn="ctr">
              <a:defRPr sz="5400"/>
            </a:lvl1pPr>
          </a:lstStyle>
          <a:p>
            <a:pPr>
              <a:defRPr/>
            </a:pPr>
            <a:r>
              <a:rPr lang="en-US"/>
              <a:t>Click to edit Master title style</a:t>
            </a:r>
            <a:endParaRPr/>
          </a:p>
        </p:txBody>
      </p:sp>
      <p:sp>
        <p:nvSpPr>
          <p:cNvPr id="3" name="Text Placeholder 2"/>
          <p:cNvSpPr>
            <a:spLocks noGrp="1"/>
          </p:cNvSpPr>
          <p:nvPr>
            <p:ph type="body" idx="1"/>
          </p:nvPr>
        </p:nvSpPr>
        <p:spPr bwMode="auto">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C96083D4-708C-4BB5-B4FD-30CE9FA12FD5}" type="datetime1">
              <a:rPr lang="en-US"/>
              <a:t>10/7/2024</a:t>
            </a:fld>
            <a:endParaRPr lang="en-US"/>
          </a:p>
        </p:txBody>
      </p:sp>
      <p:sp>
        <p:nvSpPr>
          <p:cNvPr id="5" name="Footer Placeholder 4"/>
          <p:cNvSpPr>
            <a:spLocks noGrp="1"/>
          </p:cNvSpPr>
          <p:nvPr>
            <p:ph type="ftr" sz="quarter" idx="11"/>
          </p:nvPr>
        </p:nvSpPr>
        <p:spPr bwMode="auto"/>
        <p:txBody>
          <a:bodyPr/>
          <a:lstStyle/>
          <a:p>
            <a:pPr>
              <a:defRPr/>
            </a:pPr>
            <a:r>
              <a:rPr lang="en-US"/>
              <a:t>Sample Footer Text</a:t>
            </a:r>
            <a:endParaRPr/>
          </a:p>
        </p:txBody>
      </p:sp>
      <p:sp>
        <p:nvSpPr>
          <p:cNvPr id="6" name="Slide Number Placeholder 5"/>
          <p:cNvSpPr>
            <a:spLocks noGrp="1"/>
          </p:cNvSpPr>
          <p:nvPr>
            <p:ph type="sldNum" sz="quarter" idx="12"/>
          </p:nvPr>
        </p:nvSpPr>
        <p:spPr bwMode="auto"/>
        <p:txBody>
          <a:bodyPr/>
          <a:lstStyle/>
          <a:p>
            <a:pPr>
              <a:defRPr/>
            </a:pPr>
            <a:fld id="{F8E28480-1C08-4458-AD97-0283E6FFD09D}"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346071" y="566278"/>
            <a:ext cx="9512429" cy="965458"/>
          </a:xfrm>
        </p:spPr>
        <p:txBody>
          <a:bodyPr/>
          <a:lstStyle>
            <a:lvl1pPr algn="ctr">
              <a:defRPr cap="all" spc="300"/>
            </a:lvl1pPr>
          </a:lstStyle>
          <a:p>
            <a:pPr>
              <a:defRPr/>
            </a:pPr>
            <a:r>
              <a:rPr lang="en-US"/>
              <a:t>Click to edit Master title style</a:t>
            </a:r>
            <a:endParaRPr/>
          </a:p>
        </p:txBody>
      </p:sp>
      <p:sp>
        <p:nvSpPr>
          <p:cNvPr id="3" name="Content Placeholder 2"/>
          <p:cNvSpPr>
            <a:spLocks noGrp="1"/>
          </p:cNvSpPr>
          <p:nvPr>
            <p:ph sz="half" idx="1"/>
          </p:nvPr>
        </p:nvSpPr>
        <p:spPr bwMode="auto">
          <a:xfrm>
            <a:off x="909758" y="2057400"/>
            <a:ext cx="5031521" cy="4119563"/>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265408" y="2057401"/>
            <a:ext cx="5016834" cy="4119562"/>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D0D239B2-65BC-4C2A-A62B-3EABFE9590E4}" type="datetime1">
              <a:rPr lang="en-US"/>
              <a:t>10/7/2024</a:t>
            </a:fld>
            <a:endParaRPr lang="en-US"/>
          </a:p>
        </p:txBody>
      </p:sp>
      <p:sp>
        <p:nvSpPr>
          <p:cNvPr id="6" name="Footer Placeholder 5"/>
          <p:cNvSpPr>
            <a:spLocks noGrp="1"/>
          </p:cNvSpPr>
          <p:nvPr>
            <p:ph type="ftr" sz="quarter" idx="11"/>
          </p:nvPr>
        </p:nvSpPr>
        <p:spPr bwMode="auto"/>
        <p:txBody>
          <a:bodyPr/>
          <a:lstStyle/>
          <a:p>
            <a:pPr>
              <a:defRPr/>
            </a:pPr>
            <a:r>
              <a:rPr lang="en-US"/>
              <a:t>Sample Footer Text</a:t>
            </a:r>
            <a:endParaRPr/>
          </a:p>
        </p:txBody>
      </p:sp>
      <p:sp>
        <p:nvSpPr>
          <p:cNvPr id="7" name="Slide Number Placeholder 6"/>
          <p:cNvSpPr>
            <a:spLocks noGrp="1"/>
          </p:cNvSpPr>
          <p:nvPr>
            <p:ph type="sldNum" sz="quarter" idx="12"/>
          </p:nvPr>
        </p:nvSpPr>
        <p:spPr bwMode="auto"/>
        <p:txBody>
          <a:bodyPr/>
          <a:lstStyle/>
          <a:p>
            <a:pPr>
              <a:defRPr/>
            </a:pPr>
            <a:fld id="{F8E28480-1C08-4458-AD97-0283E6FFD09D}"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6"/>
            <a:ext cx="10276552" cy="1149350"/>
          </a:xfrm>
        </p:spPr>
        <p:txBody>
          <a:bodyPr>
            <a:normAutofit/>
          </a:bodyPr>
          <a:lstStyle>
            <a:lvl1pPr algn="ctr">
              <a:defRPr sz="3200" cap="all" spc="300"/>
            </a:lvl1pPr>
          </a:lstStyle>
          <a:p>
            <a:pPr>
              <a:defRPr/>
            </a:pPr>
            <a:r>
              <a:rPr lang="en-US"/>
              <a:t>Click to edit Master title style</a:t>
            </a:r>
            <a:endParaRP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85E05F5A-E4A3-476F-A89E-C2B73F2431E4}" type="datetime1">
              <a:rPr lang="en-US"/>
              <a:t>10/7/2024</a:t>
            </a:fld>
            <a:endParaRPr lang="en-US"/>
          </a:p>
        </p:txBody>
      </p:sp>
      <p:sp>
        <p:nvSpPr>
          <p:cNvPr id="8" name="Footer Placeholder 7"/>
          <p:cNvSpPr>
            <a:spLocks noGrp="1"/>
          </p:cNvSpPr>
          <p:nvPr>
            <p:ph type="ftr" sz="quarter" idx="11"/>
          </p:nvPr>
        </p:nvSpPr>
        <p:spPr bwMode="auto"/>
        <p:txBody>
          <a:bodyPr/>
          <a:lstStyle/>
          <a:p>
            <a:pPr>
              <a:defRPr/>
            </a:pPr>
            <a:r>
              <a:rPr lang="en-US"/>
              <a:t>Sample Footer Text</a:t>
            </a:r>
            <a:endParaRPr/>
          </a:p>
        </p:txBody>
      </p:sp>
      <p:sp>
        <p:nvSpPr>
          <p:cNvPr id="9" name="Slide Number Placeholder 8"/>
          <p:cNvSpPr>
            <a:spLocks noGrp="1"/>
          </p:cNvSpPr>
          <p:nvPr>
            <p:ph type="sldNum" sz="quarter" idx="12"/>
          </p:nvPr>
        </p:nvSpPr>
        <p:spPr bwMode="auto"/>
        <p:txBody>
          <a:bodyPr/>
          <a:lstStyle/>
          <a:p>
            <a:pPr>
              <a:defRPr/>
            </a:pPr>
            <a:fld id="{F8E28480-1C08-4458-AD97-0283E6FFD09D}"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E3761515-4A26-4F31-9F61-5A10B1FABBFC}" type="datetime1">
              <a:rPr lang="en-US"/>
              <a:t>10/7/2024</a:t>
            </a:fld>
            <a:endParaRPr lang="en-US"/>
          </a:p>
        </p:txBody>
      </p:sp>
      <p:sp>
        <p:nvSpPr>
          <p:cNvPr id="4" name="Footer Placeholder 3"/>
          <p:cNvSpPr>
            <a:spLocks noGrp="1"/>
          </p:cNvSpPr>
          <p:nvPr>
            <p:ph type="ftr" sz="quarter" idx="11"/>
          </p:nvPr>
        </p:nvSpPr>
        <p:spPr bwMode="auto"/>
        <p:txBody>
          <a:bodyPr/>
          <a:lstStyle/>
          <a:p>
            <a:pPr>
              <a:defRPr/>
            </a:pPr>
            <a:r>
              <a:rPr lang="en-US"/>
              <a:t>Sample Footer Text</a:t>
            </a:r>
            <a:endParaRPr/>
          </a:p>
        </p:txBody>
      </p:sp>
      <p:sp>
        <p:nvSpPr>
          <p:cNvPr id="5" name="Slide Number Placeholder 4"/>
          <p:cNvSpPr>
            <a:spLocks noGrp="1"/>
          </p:cNvSpPr>
          <p:nvPr>
            <p:ph type="sldNum" sz="quarter" idx="12"/>
          </p:nvPr>
        </p:nvSpPr>
        <p:spPr bwMode="auto"/>
        <p:txBody>
          <a:bodyPr/>
          <a:lstStyle/>
          <a:p>
            <a:pPr>
              <a:defRPr/>
            </a:pPr>
            <a:fld id="{F8E28480-1C08-4458-AD97-0283E6FFD09D}"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4A75DC65-7D1F-4BAB-9695-F7E734143E14}" type="datetime1">
              <a:rPr lang="en-US"/>
              <a:t>10/7/2024</a:t>
            </a:fld>
            <a:endParaRPr lang="en-US"/>
          </a:p>
        </p:txBody>
      </p:sp>
      <p:sp>
        <p:nvSpPr>
          <p:cNvPr id="3" name="Footer Placeholder 2"/>
          <p:cNvSpPr>
            <a:spLocks noGrp="1"/>
          </p:cNvSpPr>
          <p:nvPr>
            <p:ph type="ftr" sz="quarter" idx="11"/>
          </p:nvPr>
        </p:nvSpPr>
        <p:spPr bwMode="auto"/>
        <p:txBody>
          <a:bodyPr/>
          <a:lstStyle/>
          <a:p>
            <a:pPr>
              <a:defRPr/>
            </a:pPr>
            <a:r>
              <a:rPr lang="en-US"/>
              <a:t>Sample Footer Text</a:t>
            </a:r>
            <a:endParaRPr/>
          </a:p>
        </p:txBody>
      </p:sp>
      <p:sp>
        <p:nvSpPr>
          <p:cNvPr id="4" name="Slide Number Placeholder 3"/>
          <p:cNvSpPr>
            <a:spLocks noGrp="1"/>
          </p:cNvSpPr>
          <p:nvPr>
            <p:ph type="sldNum" sz="quarter" idx="12"/>
          </p:nvPr>
        </p:nvSpPr>
        <p:spPr bwMode="auto"/>
        <p:txBody>
          <a:bodyPr/>
          <a:lstStyle/>
          <a:p>
            <a:pPr>
              <a:defRPr/>
            </a:pPr>
            <a:fld id="{F8E28480-1C08-4458-AD97-0283E6FFD09D}"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E624077-BD55-4036-8E92-6558FDF3B653}" type="datetime1">
              <a:rPr lang="en-US"/>
              <a:t>10/7/2024</a:t>
            </a:fld>
            <a:endParaRPr lang="en-US"/>
          </a:p>
        </p:txBody>
      </p:sp>
      <p:sp>
        <p:nvSpPr>
          <p:cNvPr id="6" name="Footer Placeholder 5"/>
          <p:cNvSpPr>
            <a:spLocks noGrp="1"/>
          </p:cNvSpPr>
          <p:nvPr>
            <p:ph type="ftr" sz="quarter" idx="11"/>
          </p:nvPr>
        </p:nvSpPr>
        <p:spPr bwMode="auto"/>
        <p:txBody>
          <a:bodyPr/>
          <a:lstStyle/>
          <a:p>
            <a:pPr>
              <a:defRPr/>
            </a:pPr>
            <a:r>
              <a:rPr lang="en-US"/>
              <a:t>Sample Footer Text</a:t>
            </a:r>
            <a:endParaRPr/>
          </a:p>
        </p:txBody>
      </p:sp>
      <p:sp>
        <p:nvSpPr>
          <p:cNvPr id="7" name="Slide Number Placeholder 6"/>
          <p:cNvSpPr>
            <a:spLocks noGrp="1"/>
          </p:cNvSpPr>
          <p:nvPr>
            <p:ph type="sldNum" sz="quarter" idx="12"/>
          </p:nvPr>
        </p:nvSpPr>
        <p:spPr bwMode="auto"/>
        <p:txBody>
          <a:bodyPr/>
          <a:lstStyle/>
          <a:p>
            <a:pPr>
              <a:defRPr/>
            </a:pPr>
            <a:fld id="{F8E28480-1C08-4458-AD97-0283E6FFD09D}"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Picture Placeholder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804225F2-7107-4609-BCC2-77C63064A5E8}" type="datetime1">
              <a:rPr lang="en-US"/>
              <a:t>10/7/2024</a:t>
            </a:fld>
            <a:endParaRPr lang="en-US"/>
          </a:p>
        </p:txBody>
      </p:sp>
      <p:sp>
        <p:nvSpPr>
          <p:cNvPr id="6" name="Footer Placeholder 5"/>
          <p:cNvSpPr>
            <a:spLocks noGrp="1"/>
          </p:cNvSpPr>
          <p:nvPr>
            <p:ph type="ftr" sz="quarter" idx="11"/>
          </p:nvPr>
        </p:nvSpPr>
        <p:spPr bwMode="auto"/>
        <p:txBody>
          <a:bodyPr/>
          <a:lstStyle/>
          <a:p>
            <a:pPr>
              <a:defRPr/>
            </a:pPr>
            <a:r>
              <a:rPr lang="en-US"/>
              <a:t>Sample Footer Text</a:t>
            </a:r>
            <a:endParaRPr/>
          </a:p>
        </p:txBody>
      </p:sp>
      <p:sp>
        <p:nvSpPr>
          <p:cNvPr id="7" name="Slide Number Placeholder 6"/>
          <p:cNvSpPr>
            <a:spLocks noGrp="1"/>
          </p:cNvSpPr>
          <p:nvPr>
            <p:ph type="sldNum" sz="quarter" idx="12"/>
          </p:nvPr>
        </p:nvSpPr>
        <p:spPr bwMode="auto"/>
        <p:txBody>
          <a:bodyPr/>
          <a:lstStyle/>
          <a:p>
            <a:pPr>
              <a:defRPr/>
            </a:pPr>
            <a:fld id="{F8E28480-1C08-4458-AD97-0283E6FFD09D}"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1371600" y="685800"/>
            <a:ext cx="9486900" cy="1371600"/>
          </a:xfrm>
          <a:prstGeom prst="rect">
            <a:avLst/>
          </a:prstGeom>
        </p:spPr>
        <p:txBody>
          <a:bodyPr vert="horz" lIns="91440" tIns="45720" rIns="91440" bIns="45720"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371599" y="2254103"/>
            <a:ext cx="9486901" cy="391809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rot="5400000">
            <a:off x="9800022" y="3223751"/>
            <a:ext cx="4114800" cy="410501"/>
          </a:xfrm>
          <a:prstGeom prst="rect">
            <a:avLst/>
          </a:prstGeom>
        </p:spPr>
        <p:txBody>
          <a:bodyPr vert="horz" lIns="91440" tIns="45720" rIns="91440" bIns="45720" rtlCol="0" anchor="ctr"/>
          <a:lstStyle>
            <a:lvl1pPr algn="ctr">
              <a:defRPr sz="900" cap="all" spc="300">
                <a:solidFill>
                  <a:schemeClr val="tx2">
                    <a:lumMod val="75000"/>
                    <a:lumOff val="25000"/>
                  </a:schemeClr>
                </a:solidFill>
                <a:latin typeface="+mn-lt"/>
              </a:defRPr>
            </a:lvl1pPr>
          </a:lstStyle>
          <a:p>
            <a:pPr>
              <a:defRPr/>
            </a:pPr>
            <a:fld id="{D3FE42E8-8B57-452D-A122-4DCE9AC771EF}" type="datetime1">
              <a:rPr lang="en-US"/>
              <a:t>10/7/2024</a:t>
            </a:fld>
            <a:endParaRPr lang="en-US"/>
          </a:p>
        </p:txBody>
      </p:sp>
      <p:sp>
        <p:nvSpPr>
          <p:cNvPr id="5" name="Footer Placeholder 4"/>
          <p:cNvSpPr>
            <a:spLocks noGrp="1"/>
          </p:cNvSpPr>
          <p:nvPr>
            <p:ph type="ftr" sz="quarter" idx="3"/>
          </p:nvPr>
        </p:nvSpPr>
        <p:spPr bwMode="auto">
          <a:xfrm rot="5400000">
            <a:off x="-1708136" y="3223750"/>
            <a:ext cx="4114800" cy="410501"/>
          </a:xfrm>
          <a:prstGeom prst="rect">
            <a:avLst/>
          </a:prstGeom>
        </p:spPr>
        <p:txBody>
          <a:bodyPr vert="horz" lIns="91440" tIns="45720" rIns="91440" bIns="45720" rtlCol="0" anchor="ctr"/>
          <a:lstStyle>
            <a:lvl1pPr algn="ctr">
              <a:defRPr sz="900" cap="all" spc="300">
                <a:solidFill>
                  <a:schemeClr val="tx2">
                    <a:lumMod val="75000"/>
                    <a:lumOff val="25000"/>
                  </a:schemeClr>
                </a:solidFill>
                <a:latin typeface="+mn-lt"/>
              </a:defRPr>
            </a:lvl1pPr>
          </a:lstStyle>
          <a:p>
            <a:pPr>
              <a:defRPr/>
            </a:pPr>
            <a:r>
              <a:rPr lang="en-US"/>
              <a:t>Sample Footer Text</a:t>
            </a:r>
            <a:endParaRPr/>
          </a:p>
        </p:txBody>
      </p:sp>
      <p:sp>
        <p:nvSpPr>
          <p:cNvPr id="6" name="Slide Number Placeholder 5"/>
          <p:cNvSpPr>
            <a:spLocks noGrp="1"/>
          </p:cNvSpPr>
          <p:nvPr>
            <p:ph type="sldNum" sz="quarter" idx="4"/>
          </p:nvPr>
        </p:nvSpPr>
        <p:spPr bwMode="auto">
          <a:xfrm>
            <a:off x="11116340" y="6356350"/>
            <a:ext cx="871867"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pPr>
              <a:defRPr/>
            </a:pPr>
            <a:fld id="{F8E28480-1C08-4458-AD97-0283E6FFD09D}"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600">
          <a:solidFill>
            <a:schemeClr val="tx2"/>
          </a:solidFill>
          <a:latin typeface="+mj-lt"/>
          <a:ea typeface="+mj-ea"/>
          <a:cs typeface="+mj-cs"/>
        </a:defRPr>
      </a:lvl1pPr>
    </p:titleStyle>
    <p:bodyStyle>
      <a:lvl1pPr marL="228600" indent="-228600" algn="l" defTabSz="914400">
        <a:lnSpc>
          <a:spcPct val="100000"/>
        </a:lnSpc>
        <a:spcBef>
          <a:spcPts val="1000"/>
        </a:spcBef>
        <a:buSzPct val="70000"/>
        <a:buFont typeface="Arial"/>
        <a:buChar char="•"/>
        <a:defRPr sz="2400">
          <a:solidFill>
            <a:schemeClr val="tx2"/>
          </a:solidFill>
          <a:latin typeface="+mj-lt"/>
          <a:ea typeface="+mn-ea"/>
          <a:cs typeface="+mn-cs"/>
        </a:defRPr>
      </a:lvl1pPr>
      <a:lvl2pPr marL="685800" indent="-228600" algn="l" defTabSz="914400">
        <a:lnSpc>
          <a:spcPct val="100000"/>
        </a:lnSpc>
        <a:spcBef>
          <a:spcPts val="500"/>
        </a:spcBef>
        <a:buSzPct val="70000"/>
        <a:buFont typeface="Arial"/>
        <a:buChar char="•"/>
        <a:defRPr sz="2000">
          <a:solidFill>
            <a:schemeClr val="tx2"/>
          </a:solidFill>
          <a:latin typeface="+mj-lt"/>
          <a:ea typeface="+mn-ea"/>
          <a:cs typeface="+mn-cs"/>
        </a:defRPr>
      </a:lvl2pPr>
      <a:lvl3pPr marL="1143000" indent="-228600" algn="l" defTabSz="914400">
        <a:lnSpc>
          <a:spcPct val="100000"/>
        </a:lnSpc>
        <a:spcBef>
          <a:spcPts val="500"/>
        </a:spcBef>
        <a:buSzPct val="70000"/>
        <a:buFont typeface="Arial"/>
        <a:buChar char="•"/>
        <a:defRPr sz="1800">
          <a:solidFill>
            <a:schemeClr val="tx2"/>
          </a:solidFill>
          <a:latin typeface="+mj-lt"/>
          <a:ea typeface="+mn-ea"/>
          <a:cs typeface="+mn-cs"/>
        </a:defRPr>
      </a:lvl3pPr>
      <a:lvl4pPr marL="1600200" indent="-228600" algn="l" defTabSz="914400">
        <a:lnSpc>
          <a:spcPct val="100000"/>
        </a:lnSpc>
        <a:spcBef>
          <a:spcPts val="500"/>
        </a:spcBef>
        <a:buSzPct val="70000"/>
        <a:buFont typeface="Arial"/>
        <a:buChar char="•"/>
        <a:defRPr sz="1600">
          <a:solidFill>
            <a:schemeClr val="tx2"/>
          </a:solidFill>
          <a:latin typeface="+mj-lt"/>
          <a:ea typeface="+mn-ea"/>
          <a:cs typeface="+mn-cs"/>
        </a:defRPr>
      </a:lvl4pPr>
      <a:lvl5pPr marL="2057400" indent="-228600" algn="l" defTabSz="914400">
        <a:lnSpc>
          <a:spcPct val="100000"/>
        </a:lnSpc>
        <a:spcBef>
          <a:spcPts val="500"/>
        </a:spcBef>
        <a:buSzPct val="70000"/>
        <a:buFont typeface="Arial"/>
        <a:buChar char="•"/>
        <a:defRPr sz="1600">
          <a:solidFill>
            <a:schemeClr val="tx2"/>
          </a:solidFill>
          <a:latin typeface="+mj-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microsoft.com/office/2007/relationships/diagramDrawing" Target="../diagrams/drawing1.xml" /><Relationship Id="rId4" Type="http://schemas.openxmlformats.org/officeDocument/2006/relationships/diagramData" Target="../diagrams/data1.xml" /><Relationship Id="rId5" Type="http://schemas.openxmlformats.org/officeDocument/2006/relationships/diagramColors" Target="../diagrams/colors1.xml" /><Relationship Id="rId6" Type="http://schemas.openxmlformats.org/officeDocument/2006/relationships/diagramLayout" Target="../diagrams/layout1.xml" /><Relationship Id="rId7" Type="http://schemas.openxmlformats.org/officeDocument/2006/relationships/diagramQuickStyle" Target="../diagrams/quickStyle1.xml" /></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microsoft.com/office/2007/relationships/diagramDrawing" Target="../diagrams/drawing2.xml" /><Relationship Id="rId4" Type="http://schemas.openxmlformats.org/officeDocument/2006/relationships/diagramData" Target="../diagrams/data2.xml" /><Relationship Id="rId5" Type="http://schemas.openxmlformats.org/officeDocument/2006/relationships/diagramColors" Target="../diagrams/colors2.xml" /><Relationship Id="rId6" Type="http://schemas.openxmlformats.org/officeDocument/2006/relationships/diagramLayout" Target="../diagrams/layout2.xml" /><Relationship Id="rId7" Type="http://schemas.openxmlformats.org/officeDocument/2006/relationships/diagramQuickStyle" Target="../diagrams/quickStyle2.xml" /></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16" name="Rectangle 15"/>
          <p:cNvSpPr>
            <a:spLocks noAdjustHandles="1" noChangeArrowheads="1" noChangeAspect="1" noChangeShapeType="1" noEditPoints="1" noGrp="1" noMove="1" noResize="1" noRot="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 name="Rectangle 17"/>
          <p:cNvSpPr>
            <a:spLocks noAdjustHandles="1" noChangeArrowheads="1" noChangeAspect="1" noChangeShapeType="1" noEditPoints="1" noGrp="1" noMove="1" noResize="1" noRot="1" noTextEdit="1"/>
          </p:cNvSpPr>
          <p:nvPr/>
        </p:nvSpPr>
        <p:spPr bwMode="auto">
          <a:xfrm>
            <a:off x="0" y="899931"/>
            <a:ext cx="12191999" cy="5058137"/>
          </a:xfrm>
          <a:prstGeom prst="rect">
            <a:avLst/>
          </a:prstGeom>
          <a:gradFill>
            <a:gsLst>
              <a:gs pos="0">
                <a:schemeClr val="tx1">
                  <a:alpha val="0"/>
                </a:schemeClr>
              </a:gs>
              <a:gs pos="20000">
                <a:schemeClr val="tx1">
                  <a:alpha val="15000"/>
                </a:schemeClr>
              </a:gs>
              <a:gs pos="50000">
                <a:schemeClr val="tx1">
                  <a:alpha val="30000"/>
                </a:schemeClr>
              </a:gs>
              <a:gs pos="80000">
                <a:schemeClr val="tx1">
                  <a:alpha val="15000"/>
                </a:schemeClr>
              </a:gs>
              <a:gs pos="100000">
                <a:schemeClr val="tx1">
                  <a:alpha val="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4" name="Picture 3" descr="Abstract background of mesh"/>
          <p:cNvPicPr>
            <a:picLocks noChangeAspect="1"/>
          </p:cNvPicPr>
          <p:nvPr/>
        </p:nvPicPr>
        <p:blipFill>
          <a:blip r:embed="rId3"/>
          <a:srcRect l="0" t="0" r="0" b="15730"/>
          <a:stretch/>
        </p:blipFill>
        <p:spPr bwMode="auto">
          <a:xfrm>
            <a:off x="1" y="10"/>
            <a:ext cx="12192000" cy="6857990"/>
          </a:xfrm>
          <a:prstGeom prst="rect">
            <a:avLst/>
          </a:prstGeom>
        </p:spPr>
      </p:pic>
      <p:sp>
        <p:nvSpPr>
          <p:cNvPr id="2" name="Title 1"/>
          <p:cNvSpPr>
            <a:spLocks noGrp="1"/>
          </p:cNvSpPr>
          <p:nvPr>
            <p:ph type="ctrTitle"/>
          </p:nvPr>
        </p:nvSpPr>
        <p:spPr bwMode="auto">
          <a:xfrm>
            <a:off x="-2702431" y="2738364"/>
            <a:ext cx="9486900" cy="1671509"/>
          </a:xfrm>
        </p:spPr>
        <p:txBody>
          <a:bodyPr>
            <a:noAutofit/>
          </a:bodyPr>
          <a:lstStyle/>
          <a:p>
            <a:pPr>
              <a:lnSpc>
                <a:spcPct val="150000"/>
              </a:lnSpc>
              <a:spcBef>
                <a:spcPts val="0"/>
              </a:spcBef>
              <a:spcAft>
                <a:spcPts val="0"/>
              </a:spcAft>
              <a:defRPr/>
            </a:pPr>
            <a:r>
              <a:rPr lang="en-US" sz="3200" b="1" i="0" u="none" strike="noStrike">
                <a:solidFill>
                  <a:schemeClr val="tx1">
                    <a:lumMod val="76000"/>
                    <a:lumOff val="24000"/>
                  </a:schemeClr>
                </a:solidFill>
                <a:latin typeface="Times New Roman"/>
                <a:cs typeface="Times New Roman"/>
              </a:rPr>
              <a:t>PEAK 311</a:t>
            </a:r>
            <a:br>
              <a:rPr lang="en-US" sz="3200" b="0" i="0" u="none" strike="noStrike">
                <a:latin typeface="Times New Roman"/>
              </a:rPr>
            </a:br>
            <a:r>
              <a:rPr lang="en-US" sz="3200" b="0" i="0" u="none" strike="noStrike">
                <a:solidFill>
                  <a:schemeClr val="tx1">
                    <a:lumMod val="76000"/>
                    <a:lumOff val="24000"/>
                  </a:schemeClr>
                </a:solidFill>
                <a:latin typeface="Times New Roman"/>
                <a:cs typeface="Times New Roman"/>
              </a:rPr>
              <a:t>DAV 5200</a:t>
            </a:r>
            <a:br>
              <a:rPr lang="en-US" sz="3200" b="0">
                <a:latin typeface="Times New Roman"/>
              </a:rPr>
            </a:br>
            <a:r>
              <a:rPr lang="en-US" sz="3200">
                <a:solidFill>
                  <a:schemeClr val="tx1">
                    <a:lumMod val="76000"/>
                    <a:lumOff val="24000"/>
                  </a:schemeClr>
                </a:solidFill>
                <a:latin typeface="Times New Roman"/>
                <a:cs typeface="Times New Roman"/>
              </a:rPr>
              <a:t>10/06/24</a:t>
            </a:r>
            <a:br>
              <a:rPr lang="en-US" sz="3200" b="0">
                <a:latin typeface="Times New Roman"/>
              </a:rPr>
            </a:br>
            <a:br>
              <a:rPr lang="en-US" sz="3200">
                <a:latin typeface="Times New Roman"/>
              </a:rPr>
            </a:br>
            <a:endParaRPr lang="en-US" sz="3200">
              <a:solidFill>
                <a:schemeClr val="accent2">
                  <a:lumMod val="40000"/>
                  <a:lumOff val="60000"/>
                </a:schemeClr>
              </a:solidFill>
              <a:latin typeface="Times New Roman"/>
              <a:cs typeface="Times New Roman"/>
            </a:endParaRPr>
          </a:p>
        </p:txBody>
      </p:sp>
      <p:sp>
        <p:nvSpPr>
          <p:cNvPr id="3" name="Subtitle 2"/>
          <p:cNvSpPr>
            <a:spLocks noGrp="1"/>
          </p:cNvSpPr>
          <p:nvPr>
            <p:ph type="subTitle" idx="1"/>
          </p:nvPr>
        </p:nvSpPr>
        <p:spPr bwMode="auto">
          <a:xfrm>
            <a:off x="647265" y="4071297"/>
            <a:ext cx="2591894" cy="1151399"/>
          </a:xfrm>
        </p:spPr>
        <p:txBody>
          <a:bodyPr vert="horz" lIns="91440" tIns="45720" rIns="91440" bIns="45720" rtlCol="0" anchor="t">
            <a:noAutofit/>
          </a:bodyPr>
          <a:lstStyle/>
          <a:p>
            <a:pPr>
              <a:defRPr/>
            </a:pPr>
            <a:r>
              <a:rPr lang="en-US" i="0">
                <a:solidFill>
                  <a:srgbClr val="2D3B45"/>
                </a:solidFill>
              </a:rPr>
              <a:t>M5 </a:t>
            </a:r>
            <a:r>
              <a:rPr lang="en-US" b="0" i="0">
                <a:solidFill>
                  <a:srgbClr val="2D3B45"/>
                </a:solidFill>
              </a:rPr>
              <a:t>Project Work: </a:t>
            </a:r>
            <a:r>
              <a:rPr lang="en-US" i="0">
                <a:solidFill>
                  <a:srgbClr val="2D3B45"/>
                </a:solidFill>
              </a:rPr>
              <a:t>Review Previous </a:t>
            </a:r>
            <a:r>
              <a:rPr lang="en-US" b="0" i="0">
                <a:solidFill>
                  <a:srgbClr val="2D3B45"/>
                </a:solidFill>
              </a:rPr>
              <a:t>Tables and Graphs</a:t>
            </a:r>
            <a:endParaRPr lang="en-US">
              <a:solidFill>
                <a:srgbClr val="2D3B45"/>
              </a:solidFill>
            </a:endParaRPr>
          </a:p>
          <a:p>
            <a:pPr>
              <a:defRPr/>
            </a:pPr>
            <a:endParaRPr lang="en-US" b="0" i="0">
              <a:solidFill>
                <a:schemeClr val="tx1">
                  <a:lumMod val="76000"/>
                  <a:lumOff val="24000"/>
                </a:schemeClr>
              </a:solidFill>
              <a:latin typeface="Lato Extended"/>
            </a:endParaRPr>
          </a:p>
          <a:p>
            <a:pPr>
              <a:defRPr/>
            </a:pPr>
            <a:endParaRPr lang="en-US">
              <a:solidFill>
                <a:srgbClr val="FFFFFF"/>
              </a:solidFill>
              <a:latin typeface="Goudy Old Style"/>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p:nvSpPr>
          <p:cNvPr id="35" name="Rectangle 34"/>
          <p:cNvSpPr>
            <a:spLocks noAdjustHandles="1" noChangeArrowheads="1" noChangeAspect="1" noChangeShapeType="1" noEditPoints="1" noGrp="1" noMove="1" noResize="1" noRot="1" noTextEdit="1"/>
          </p:cNvSpPr>
          <p:nvPr/>
        </p:nvSpPr>
        <p:spPr bwMode="auto">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1371600" y="1371600"/>
            <a:ext cx="2705100" cy="4114800"/>
          </a:xfrm>
        </p:spPr>
        <p:txBody>
          <a:bodyPr anchor="ctr">
            <a:normAutofit/>
          </a:bodyPr>
          <a:lstStyle/>
          <a:p>
            <a:pPr algn="ctr">
              <a:spcBef>
                <a:spcPts val="1000"/>
              </a:spcBef>
              <a:defRPr/>
            </a:pPr>
            <a:r>
              <a:rPr lang="en-US" sz="1800" b="1">
                <a:solidFill>
                  <a:schemeClr val="bg2"/>
                </a:solidFill>
                <a:latin typeface="Source Sans Pro"/>
                <a:ea typeface="Source Sans Pro"/>
              </a:rPr>
              <a:t>Contextualizing the Noise Complaint Data for Acentech’s Role</a:t>
            </a:r>
            <a:endParaRPr lang="en-US" sz="1800">
              <a:solidFill>
                <a:schemeClr val="bg2"/>
              </a:solidFill>
              <a:latin typeface="Source Sans Pro"/>
              <a:ea typeface="Source Sans Pro"/>
            </a:endParaRPr>
          </a:p>
          <a:p>
            <a:pPr algn="ctr">
              <a:defRPr/>
            </a:pPr>
            <a:endParaRPr lang="en-US" sz="1800">
              <a:solidFill>
                <a:schemeClr val="bg2"/>
              </a:solidFill>
            </a:endParaRPr>
          </a:p>
        </p:txBody>
      </p:sp>
      <p:graphicFrame>
        <p:nvGraphicFramePr>
          <p:cNvPr id="31" name="Content Placeholder 2"/>
          <p:cNvGraphicFramePr>
            <a:graphicFrameLocks xmlns:a="http://schemas.openxmlformats.org/drawingml/2006/main" noGrp="1"/>
          </p:cNvGraphicFramePr>
          <p:nvPr>
            <p:ph idx="1"/>
          </p:nvPr>
        </p:nvGraphicFramePr>
        <p:xfrm>
          <a:off x="5895190" y="685800"/>
          <a:ext cx="6798832" cy="5486400"/>
          <a:chOff x="0" y="0"/>
          <a:chExt cx="6798832" cy="5486400"/>
        </p:xfrm>
        <a:graphic>
          <a:graphicData uri="http://schemas.openxmlformats.org/drawingml/2006/diagram">
            <dgm:relIds xmlns:dgm="http://schemas.openxmlformats.org/drawingml/2006/diagram" xmlns:r="http://schemas.openxmlformats.org/officeDocument/2006/relationships" r:dm="rId4" r:lo="rId6" r:qs="rId7" r:cs="rId5"/>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16" name="Rectangle 15"/>
          <p:cNvSpPr>
            <a:spLocks noAdjustHandles="1" noChangeArrowheads="1" noChangeAspect="1" noChangeShapeType="1" noEditPoints="1" noGrp="1" noMove="1" noResize="1" noRot="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 name="Rectangle 17"/>
          <p:cNvSpPr>
            <a:spLocks noAdjustHandles="1" noChangeArrowheads="1" noChangeAspect="1" noChangeShapeType="1" noEditPoints="1" noGrp="1" noMove="1" noResize="1" noRot="1" noTextEdit="1"/>
          </p:cNvSpPr>
          <p:nvPr/>
        </p:nvSpPr>
        <p:spPr bwMode="auto">
          <a:xfrm>
            <a:off x="6095998" y="0"/>
            <a:ext cx="6096001"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6781800" y="510494"/>
            <a:ext cx="4741045" cy="1022884"/>
          </a:xfrm>
        </p:spPr>
        <p:txBody>
          <a:bodyPr>
            <a:normAutofit/>
          </a:bodyPr>
          <a:lstStyle/>
          <a:p>
            <a:pPr algn="ctr">
              <a:defRPr/>
            </a:pPr>
            <a:r>
              <a:rPr lang="en-US"/>
              <a:t>BENEFITS FOR </a:t>
            </a:r>
            <a:r>
              <a:rPr lang="en-US"/>
              <a:t>ACENTECh</a:t>
            </a:r>
            <a:endParaRPr lang="en-US"/>
          </a:p>
        </p:txBody>
      </p:sp>
      <p:pic>
        <p:nvPicPr>
          <p:cNvPr id="5" name="Picture 4" descr="Looking up view of tall buildings&#10;&#10;Description automatically generated"/>
          <p:cNvPicPr>
            <a:picLocks noChangeAspect="1"/>
          </p:cNvPicPr>
          <p:nvPr/>
        </p:nvPicPr>
        <p:blipFill>
          <a:blip r:embed="rId3"/>
          <a:srcRect l="0" t="0" r="51563" b="0"/>
          <a:stretch/>
        </p:blipFill>
        <p:spPr bwMode="auto">
          <a:xfrm>
            <a:off x="685801" y="685800"/>
            <a:ext cx="4724399" cy="5486400"/>
          </a:xfrm>
          <a:prstGeom prst="rect">
            <a:avLst/>
          </a:prstGeom>
        </p:spPr>
      </p:pic>
      <p:sp>
        <p:nvSpPr>
          <p:cNvPr id="3" name="Content Placeholder 2"/>
          <p:cNvSpPr>
            <a:spLocks noGrp="1"/>
          </p:cNvSpPr>
          <p:nvPr>
            <p:ph idx="1"/>
          </p:nvPr>
        </p:nvSpPr>
        <p:spPr bwMode="auto">
          <a:xfrm>
            <a:off x="6701170" y="1817153"/>
            <a:ext cx="5233531" cy="4916156"/>
          </a:xfrm>
        </p:spPr>
        <p:txBody>
          <a:bodyPr vert="horz" lIns="91440" tIns="45720" rIns="91440" bIns="45720" rtlCol="0">
            <a:normAutofit fontScale="77500" lnSpcReduction="20000"/>
          </a:bodyPr>
          <a:lstStyle/>
          <a:p>
            <a:pPr>
              <a:lnSpc>
                <a:spcPct val="120000"/>
              </a:lnSpc>
              <a:defRPr/>
            </a:pPr>
            <a:r>
              <a:rPr lang="en-US">
                <a:latin typeface="+mn-lt"/>
                <a:ea typeface="+mj-lt"/>
                <a:cs typeface="Arial"/>
              </a:rPr>
              <a:t>Acentech</a:t>
            </a:r>
            <a:r>
              <a:rPr lang="en-US">
                <a:latin typeface="+mn-lt"/>
                <a:ea typeface="+mj-lt"/>
                <a:cs typeface="Arial"/>
              </a:rPr>
              <a:t> would be interested in this collaboration because it offers a business opportunity to drive revenue and establish itself as the premier acoustic consultant for complex urban noise issues. Partnering with NYC on high-profile projects enhances their visibility and credibility, attracting new clients like developers, government agencies, and infrastructure planners. This involvement allows them to pilot and refine innovative noise control solutions, positioning themselves as industry leaders. The resulting success stories can justify premium service rates, expand their project portfolio, and open doors to similar high-impact projects globally, ultimately boosting profitability and long-term growth.</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9" name="Rectangle 8"/>
          <p:cNvSpPr>
            <a:spLocks noAdjustHandles="1" noChangeArrowheads="1" noChangeAspect="1" noChangeShapeType="1" noEditPoints="1" noGrp="1" noMove="1" noResize="1" noRot="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 name="Rectangle 10"/>
          <p:cNvSpPr>
            <a:spLocks noAdjustHandles="1" noChangeArrowheads="1" noChangeAspect="1" noChangeShapeType="1" noEditPoints="1" noGrp="1" noMove="1" noResize="1" noRot="1" noTextEdit="1"/>
          </p:cNvSpPr>
          <p:nvPr/>
        </p:nvSpPr>
        <p:spPr bwMode="auto">
          <a:xfrm>
            <a:off x="685800" y="685801"/>
            <a:ext cx="6118274"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1050389" y="914881"/>
            <a:ext cx="5212187" cy="964407"/>
          </a:xfrm>
        </p:spPr>
        <p:txBody>
          <a:bodyPr>
            <a:normAutofit/>
          </a:bodyPr>
          <a:lstStyle/>
          <a:p>
            <a:pPr algn="ctr">
              <a:defRPr/>
            </a:pPr>
            <a:r>
              <a:rPr lang="en-US" sz="2700" b="1" i="0" u="none" strike="noStrike"/>
              <a:t>Targeted Noise Mitigation Solutions</a:t>
            </a:r>
            <a:endParaRPr lang="en-US" sz="2700"/>
          </a:p>
        </p:txBody>
      </p:sp>
      <p:sp>
        <p:nvSpPr>
          <p:cNvPr id="3" name="Content Placeholder 2"/>
          <p:cNvSpPr>
            <a:spLocks noGrp="1"/>
          </p:cNvSpPr>
          <p:nvPr>
            <p:ph idx="1"/>
          </p:nvPr>
        </p:nvSpPr>
        <p:spPr bwMode="auto">
          <a:xfrm>
            <a:off x="1050389" y="2188620"/>
            <a:ext cx="5755114" cy="3754499"/>
          </a:xfrm>
        </p:spPr>
        <p:txBody>
          <a:bodyPr vert="horz" lIns="91440" tIns="45720" rIns="91440" bIns="45720" rtlCol="0" anchor="t">
            <a:normAutofit/>
          </a:bodyPr>
          <a:lstStyle/>
          <a:p>
            <a:pPr>
              <a:defRPr/>
            </a:pPr>
            <a:r>
              <a:rPr lang="en-US" sz="2000">
                <a:latin typeface="+mn-lt"/>
                <a:ea typeface="+mj-lt"/>
                <a:cs typeface="Times New Roman"/>
              </a:rPr>
              <a:t>Acentech</a:t>
            </a:r>
            <a:r>
              <a:rPr lang="en-US" sz="2000">
                <a:latin typeface="+mn-lt"/>
                <a:ea typeface="+mj-lt"/>
                <a:cs typeface="Times New Roman"/>
              </a:rPr>
              <a:t> can address NYC's noise complaints through solutions like soundproofing residential buildings, deploying noise barriers for construction sites, and soundproofing commercial spaces. They can also help design urban noise barriers, conduct noise impact assessments, and use smart technologies like active noise control systems. Their expertise can guide city-wide noise strategies, stakeholder engagement, and policy development to improve urban soundscapes.</a:t>
            </a:r>
            <a:endParaRPr lang="en-US" sz="2000">
              <a:latin typeface="+mn-lt"/>
              <a:cs typeface="Times New Roman"/>
            </a:endParaRPr>
          </a:p>
        </p:txBody>
      </p:sp>
      <p:pic>
        <p:nvPicPr>
          <p:cNvPr id="5" name="Picture 4" descr="Aerial view of skyscrapers"/>
          <p:cNvPicPr>
            <a:picLocks noChangeAspect="1"/>
          </p:cNvPicPr>
          <p:nvPr/>
        </p:nvPicPr>
        <p:blipFill>
          <a:blip r:embed="rId3"/>
          <a:srcRect l="22273" t="0" r="31742" b="-1"/>
          <a:stretch/>
        </p:blipFill>
        <p:spPr bwMode="auto">
          <a:xfrm>
            <a:off x="7467600" y="10"/>
            <a:ext cx="4724399" cy="685798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p:nvSpPr>
          <p:cNvPr id="9" name="Rectangle 8"/>
          <p:cNvSpPr>
            <a:spLocks noAdjustHandles="1" noChangeArrowheads="1" noChangeAspect="1" noChangeShapeType="1" noEditPoints="1" noGrp="1" noMove="1" noResize="1" noRot="1" noTextEdit="1"/>
          </p:cNvSpPr>
          <p:nvPr/>
        </p:nvSpPr>
        <p:spPr bwMode="auto">
          <a:xfrm>
            <a:off x="685800" y="685800"/>
            <a:ext cx="4076699"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1371600" y="1371600"/>
            <a:ext cx="2705100" cy="4114800"/>
          </a:xfrm>
        </p:spPr>
        <p:txBody>
          <a:bodyPr anchor="ctr">
            <a:normAutofit/>
          </a:bodyPr>
          <a:lstStyle/>
          <a:p>
            <a:pPr algn="ctr">
              <a:defRPr/>
            </a:pPr>
            <a:r>
              <a:rPr lang="en-US" sz="2000" b="1">
                <a:solidFill>
                  <a:schemeClr val="bg2"/>
                </a:solidFill>
              </a:rPr>
              <a:t>Data Visualization and Analysis</a:t>
            </a:r>
            <a:endParaRPr lang="en-US" sz="2000">
              <a:solidFill>
                <a:schemeClr val="bg2"/>
              </a:solidFill>
            </a:endParaRPr>
          </a:p>
        </p:txBody>
      </p:sp>
      <p:graphicFrame>
        <p:nvGraphicFramePr>
          <p:cNvPr id="5" name="Content Placeholder 2"/>
          <p:cNvGraphicFramePr>
            <a:graphicFrameLocks xmlns:a="http://schemas.openxmlformats.org/drawingml/2006/main" noGrp="1"/>
          </p:cNvGraphicFramePr>
          <p:nvPr>
            <p:ph idx="1"/>
          </p:nvPr>
        </p:nvGraphicFramePr>
        <p:xfrm>
          <a:off x="5448300" y="685800"/>
          <a:ext cx="6096000" cy="5486400"/>
          <a:chOff x="0" y="0"/>
          <a:chExt cx="6096000" cy="5486400"/>
        </p:xfrm>
        <a:graphic>
          <a:graphicData uri="http://schemas.openxmlformats.org/drawingml/2006/diagram">
            <dgm:relIds xmlns:dgm="http://schemas.openxmlformats.org/drawingml/2006/diagram" xmlns:r="http://schemas.openxmlformats.org/officeDocument/2006/relationships" r:dm="rId4" r:lo="rId6" r:qs="rId7" r:cs="rId5"/>
          </a:graphicData>
        </a:graphic>
      </p:graphicFrame>
      <p:sp>
        <p:nvSpPr>
          <p:cNvPr id="8" name="TextBox 7"/>
          <p:cNvSpPr txBox="1"/>
          <p:nvPr/>
        </p:nvSpPr>
        <p:spPr bwMode="auto">
          <a:xfrm>
            <a:off x="9616045" y="3512127"/>
            <a:ext cx="2081150" cy="1754326"/>
          </a:xfrm>
          <a:prstGeom prst="rect">
            <a:avLst/>
          </a:prstGeom>
          <a:noFill/>
        </p:spPr>
        <p:txBody>
          <a:bodyPr wrap="square">
            <a:spAutoFit/>
          </a:bodyPr>
          <a:lstStyle/>
          <a:p>
            <a:pPr lvl="0" algn="ctr">
              <a:defRPr/>
            </a:pPr>
            <a:r>
              <a:rPr lang="en-US" sz="1800"/>
              <a:t>Summarizes the overall number of complaints to indicate the scale of the issue across all neighborhoods</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50579357" name="Title 1"/>
          <p:cNvSpPr>
            <a:spLocks noGrp="1"/>
          </p:cNvSpPr>
          <p:nvPr>
            <p:ph type="title"/>
          </p:nvPr>
        </p:nvSpPr>
        <p:spPr bwMode="auto">
          <a:xfrm>
            <a:off x="1371600" y="685800"/>
            <a:ext cx="9486899" cy="1371600"/>
          </a:xfrm>
        </p:spPr>
        <p:txBody>
          <a:bodyPr>
            <a:normAutofit/>
          </a:bodyPr>
          <a:lstStyle>
            <a:lvl1pPr algn="l">
              <a:defRPr sz="3200" cap="all" spc="299"/>
            </a:lvl1pPr>
          </a:lstStyle>
          <a:p>
            <a:pPr>
              <a:defRPr/>
            </a:pPr>
            <a:r>
              <a:rPr lang="en-US" sz="3200" b="1" i="0" u="none" strike="noStrike" cap="all" spc="299">
                <a:solidFill>
                  <a:srgbClr val="000000"/>
                </a:solidFill>
                <a:latin typeface="Times New Roman"/>
                <a:ea typeface="Times New Roman"/>
                <a:cs typeface="Times New Roman"/>
              </a:rPr>
              <a:t>Noise Complaints Over Time (Line Chart)</a:t>
            </a:r>
            <a:endParaRPr/>
          </a:p>
        </p:txBody>
      </p:sp>
      <p:sp>
        <p:nvSpPr>
          <p:cNvPr id="353926660" name="Content Placeholder 2"/>
          <p:cNvSpPr>
            <a:spLocks noGrp="1"/>
          </p:cNvSpPr>
          <p:nvPr>
            <p:ph idx="1"/>
          </p:nvPr>
        </p:nvSpPr>
        <p:spPr bwMode="auto"/>
        <p:txBody>
          <a:bodyPr/>
          <a:lstStyle/>
          <a:p>
            <a:pPr>
              <a:defRPr/>
            </a:pPr>
            <a:r>
              <a:rPr sz="2000" b="1" i="0" u="none">
                <a:solidFill>
                  <a:srgbClr val="000000"/>
                </a:solidFill>
                <a:latin typeface="Times New Roman"/>
                <a:ea typeface="Times New Roman"/>
                <a:cs typeface="Times New Roman"/>
              </a:rPr>
              <a:t>Noise Complaints Over Time (Line Chart)</a:t>
            </a:r>
            <a:endParaRPr sz="4800"/>
          </a:p>
          <a:p>
            <a:pPr>
              <a:defRPr/>
            </a:pPr>
            <a:r>
              <a:rPr sz="2000" b="1" i="0" u="none">
                <a:solidFill>
                  <a:srgbClr val="000000"/>
                </a:solidFill>
                <a:latin typeface="Times New Roman"/>
                <a:ea typeface="Times New Roman"/>
                <a:cs typeface="Times New Roman"/>
              </a:rPr>
              <a:t>What the Graph Shows</a:t>
            </a:r>
            <a:r>
              <a:rPr sz="2000" b="0" i="0" u="none">
                <a:solidFill>
                  <a:srgbClr val="000000"/>
                </a:solidFill>
                <a:latin typeface="Times New Roman"/>
                <a:ea typeface="Times New Roman"/>
                <a:cs typeface="Times New Roman"/>
              </a:rPr>
              <a:t>: This graph should show the trend of noise complaints over time (e.g., by month or year) from 2019 to 2024. It will help identify if there are particular seasons or years when noise complaints spike.</a:t>
            </a:r>
            <a:endParaRPr sz="4800"/>
          </a:p>
          <a:p>
            <a:pPr>
              <a:defRPr/>
            </a:pPr>
            <a:r>
              <a:rPr sz="2000" b="1" i="0" u="none">
                <a:solidFill>
                  <a:srgbClr val="000000"/>
                </a:solidFill>
                <a:latin typeface="Times New Roman"/>
                <a:ea typeface="Times New Roman"/>
                <a:cs typeface="Times New Roman"/>
              </a:rPr>
              <a:t>Insight</a:t>
            </a:r>
            <a:r>
              <a:rPr sz="2000" b="0" i="0" u="none">
                <a:solidFill>
                  <a:srgbClr val="000000"/>
                </a:solidFill>
                <a:latin typeface="Times New Roman"/>
                <a:ea typeface="Times New Roman"/>
                <a:cs typeface="Times New Roman"/>
              </a:rPr>
              <a:t>: Acentech can use this to understand if there is a seasonal or annual pattern in complaints, which could influence when to prioritize interventions (e.g., focusing on outdoor noise barriers during summer months).</a:t>
            </a:r>
            <a:endParaRPr sz="4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12042685" name="Title 1"/>
          <p:cNvSpPr>
            <a:spLocks noGrp="1"/>
          </p:cNvSpPr>
          <p:nvPr>
            <p:ph type="title"/>
          </p:nvPr>
        </p:nvSpPr>
        <p:spPr bwMode="auto">
          <a:xfrm>
            <a:off x="1371600" y="685800"/>
            <a:ext cx="9486899" cy="1371600"/>
          </a:xfrm>
        </p:spPr>
        <p:txBody>
          <a:bodyPr>
            <a:normAutofit/>
          </a:bodyPr>
          <a:lstStyle>
            <a:lvl1pPr algn="l">
              <a:defRPr sz="3200" cap="all" spc="299"/>
            </a:lvl1pPr>
          </a:lstStyle>
          <a:p>
            <a:pPr>
              <a:defRPr/>
            </a:pPr>
            <a:r>
              <a:rPr lang="en-US" sz="3200" b="1" i="0" u="none" strike="noStrike" cap="all" spc="299">
                <a:solidFill>
                  <a:srgbClr val="000000"/>
                </a:solidFill>
                <a:latin typeface="Times New Roman"/>
                <a:ea typeface="Times New Roman"/>
                <a:cs typeface="Times New Roman"/>
              </a:rPr>
              <a:t>Distribution of Noise Complaints by Borough and Complaint Type (Stacked Bar Chart)</a:t>
            </a:r>
            <a:endParaRPr/>
          </a:p>
        </p:txBody>
      </p:sp>
      <p:sp>
        <p:nvSpPr>
          <p:cNvPr id="1666096815" name="Content Placeholder 2"/>
          <p:cNvSpPr>
            <a:spLocks noGrp="1"/>
          </p:cNvSpPr>
          <p:nvPr>
            <p:ph idx="1"/>
          </p:nvPr>
        </p:nvSpPr>
        <p:spPr bwMode="auto"/>
        <p:txBody>
          <a:bodyPr/>
          <a:lstStyle/>
          <a:p>
            <a:pPr>
              <a:defRPr/>
            </a:pPr>
            <a:r>
              <a:rPr sz="1800" b="1" i="0" u="none">
                <a:solidFill>
                  <a:srgbClr val="000000"/>
                </a:solidFill>
                <a:latin typeface="Times New Roman"/>
                <a:ea typeface="Times New Roman"/>
                <a:cs typeface="Times New Roman"/>
              </a:rPr>
              <a:t>Distribution of Noise Complaints by Borough and Complaint Type (Stacked Bar Chart)</a:t>
            </a:r>
            <a:endParaRPr sz="3600"/>
          </a:p>
          <a:p>
            <a:pPr>
              <a:defRPr/>
            </a:pPr>
            <a:r>
              <a:rPr sz="1800" b="1" i="0" u="none">
                <a:solidFill>
                  <a:srgbClr val="000000"/>
                </a:solidFill>
                <a:latin typeface="Times New Roman"/>
                <a:ea typeface="Times New Roman"/>
                <a:cs typeface="Times New Roman"/>
              </a:rPr>
              <a:t>What the Graph Shows</a:t>
            </a:r>
            <a:r>
              <a:rPr sz="1800" b="0" i="0" u="none">
                <a:solidFill>
                  <a:srgbClr val="000000"/>
                </a:solidFill>
                <a:latin typeface="Times New Roman"/>
                <a:ea typeface="Times New Roman"/>
                <a:cs typeface="Times New Roman"/>
              </a:rPr>
              <a:t>: This stacked bar chart would show the distribution of complaints for each borough, broken down by complaint type (e.g., residential, construction, commercial).</a:t>
            </a:r>
            <a:endParaRPr sz="3600"/>
          </a:p>
          <a:p>
            <a:pPr>
              <a:defRPr/>
            </a:pPr>
            <a:r>
              <a:rPr sz="1800" b="1" i="0" u="none">
                <a:solidFill>
                  <a:srgbClr val="000000"/>
                </a:solidFill>
                <a:latin typeface="Times New Roman"/>
                <a:ea typeface="Times New Roman"/>
                <a:cs typeface="Times New Roman"/>
              </a:rPr>
              <a:t>Insight</a:t>
            </a:r>
            <a:r>
              <a:rPr sz="1800" b="0" i="0" u="none">
                <a:solidFill>
                  <a:srgbClr val="000000"/>
                </a:solidFill>
                <a:latin typeface="Times New Roman"/>
                <a:ea typeface="Times New Roman"/>
                <a:cs typeface="Times New Roman"/>
              </a:rPr>
              <a:t>: This graph can highlight which boroughs experience the highest number of complaints and the dominant noise sources. For example, if construction noise is predominant in Manhattan, Acentech can propose targeted strategies for developers and city planners in that area.</a:t>
            </a:r>
            <a:endParaRPr sz="3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7359528" name="Title 1"/>
          <p:cNvSpPr>
            <a:spLocks noGrp="1"/>
          </p:cNvSpPr>
          <p:nvPr>
            <p:ph type="title"/>
          </p:nvPr>
        </p:nvSpPr>
        <p:spPr bwMode="auto">
          <a:xfrm>
            <a:off x="1371600" y="685800"/>
            <a:ext cx="9486899" cy="1371600"/>
          </a:xfrm>
        </p:spPr>
        <p:txBody>
          <a:bodyPr>
            <a:normAutofit/>
          </a:bodyPr>
          <a:lstStyle>
            <a:lvl1pPr algn="l">
              <a:defRPr sz="3200" cap="all" spc="299"/>
            </a:lvl1pPr>
          </a:lstStyle>
          <a:p>
            <a:pPr>
              <a:defRPr/>
            </a:pPr>
            <a:r>
              <a:rPr lang="en-US" sz="3200" b="1" i="0" u="none" strike="noStrike" cap="all" spc="299">
                <a:solidFill>
                  <a:srgbClr val="000000"/>
                </a:solidFill>
                <a:latin typeface="Times New Roman"/>
                <a:ea typeface="Times New Roman"/>
                <a:cs typeface="Times New Roman"/>
              </a:rPr>
              <a:t>Noise Complaint Hotspots (Geographical Heatmap)</a:t>
            </a:r>
            <a:endParaRPr/>
          </a:p>
        </p:txBody>
      </p:sp>
      <p:sp>
        <p:nvSpPr>
          <p:cNvPr id="2026585032" name="Content Placeholder 2"/>
          <p:cNvSpPr>
            <a:spLocks noGrp="1"/>
          </p:cNvSpPr>
          <p:nvPr>
            <p:ph idx="1"/>
          </p:nvPr>
        </p:nvSpPr>
        <p:spPr bwMode="auto"/>
        <p:txBody>
          <a:bodyPr/>
          <a:lstStyle/>
          <a:p>
            <a:pPr>
              <a:defRPr/>
            </a:pPr>
            <a:r>
              <a:rPr sz="2000" b="1" i="0" u="none">
                <a:solidFill>
                  <a:srgbClr val="000000"/>
                </a:solidFill>
                <a:latin typeface="Times New Roman"/>
                <a:ea typeface="Times New Roman"/>
                <a:cs typeface="Times New Roman"/>
              </a:rPr>
              <a:t>Noise Complaint Hotspots (Geographical Heatmap)</a:t>
            </a:r>
            <a:endParaRPr sz="4800"/>
          </a:p>
          <a:p>
            <a:pPr>
              <a:defRPr/>
            </a:pPr>
            <a:r>
              <a:rPr sz="2000" b="1" i="0" u="none">
                <a:solidFill>
                  <a:srgbClr val="000000"/>
                </a:solidFill>
                <a:latin typeface="Times New Roman"/>
                <a:ea typeface="Times New Roman"/>
                <a:cs typeface="Times New Roman"/>
              </a:rPr>
              <a:t>What the Graph Shows</a:t>
            </a:r>
            <a:r>
              <a:rPr sz="2000" b="0" i="0" u="none">
                <a:solidFill>
                  <a:srgbClr val="000000"/>
                </a:solidFill>
                <a:latin typeface="Times New Roman"/>
                <a:ea typeface="Times New Roman"/>
                <a:cs typeface="Times New Roman"/>
              </a:rPr>
              <a:t>: A heatmap of New York City with intensity colors indicating areas with the highest number of complaints. This visualization can be enhanced by layering the complaint types as separate heatmaps or categories.</a:t>
            </a:r>
            <a:endParaRPr sz="4800"/>
          </a:p>
          <a:p>
            <a:pPr>
              <a:defRPr/>
            </a:pPr>
            <a:r>
              <a:rPr sz="2000" b="1" i="0" u="none">
                <a:solidFill>
                  <a:srgbClr val="000000"/>
                </a:solidFill>
                <a:latin typeface="Times New Roman"/>
                <a:ea typeface="Times New Roman"/>
                <a:cs typeface="Times New Roman"/>
              </a:rPr>
              <a:t>Insight</a:t>
            </a:r>
            <a:r>
              <a:rPr sz="2000" b="0" i="0" u="none">
                <a:solidFill>
                  <a:srgbClr val="000000"/>
                </a:solidFill>
                <a:latin typeface="Times New Roman"/>
                <a:ea typeface="Times New Roman"/>
                <a:cs typeface="Times New Roman"/>
              </a:rPr>
              <a:t>: This will visually pinpoint the neighborhoods with the highest need for noise mitigation. Acentech can use this to focus their resources and solutions in these areas, demonstrating data-backed prioritization for noise mitigation.</a:t>
            </a:r>
            <a:endParaRPr sz="4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lassicFram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oudy and Gill Sans">
      <a:majorFont>
        <a:latin typeface="Goudy Old Style"/>
        <a:ea typeface="Arial"/>
        <a:cs typeface="Arial"/>
      </a:majorFont>
      <a:minorFont>
        <a:latin typeface="Gill Sans M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ClassicFram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
      <a:majorFont>
        <a:latin typeface="Goudy Old Style"/>
        <a:ea typeface="Arial"/>
        <a:cs typeface="Arial"/>
      </a:majorFont>
      <a:minorFont>
        <a:latin typeface="Gill Sans M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ONLYOFFICE/8.1.1.27</Application>
  <DocSecurity>0</DocSecurity>
  <PresentationFormat>Widescreen</PresentationFormat>
  <Paragraphs>0</Paragraphs>
  <Slides>8</Slides>
  <Notes>8</Notes>
  <HiddenSlides>0</HiddenSlides>
  <MMClips>2</MMClips>
  <ScaleCrop>0</ScaleCrop>
  <HeadingPairs>
    <vt:vector size="4" baseType="variant">
      <vt:variant>
        <vt:lpstr>Theme</vt:lpstr>
      </vt:variant>
      <vt:variant>
        <vt:i4>1</vt:i4>
      </vt:variant>
      <vt:variant>
        <vt:lpstr>Slide Titles</vt:lpstr>
      </vt:variant>
      <vt:variant>
        <vt:i4>8</vt:i4>
      </vt:variant>
    </vt:vector>
  </HeadingPairs>
  <TitlesOfParts>
    <vt:vector size="9" baseType="lpstr">
      <vt:lpstr>Theme 1</vt:lpstr>
      <vt:lpstr>Slide 1</vt:lpstr>
      <vt:lpstr>Slide 2</vt:lpstr>
      <vt:lpstr>Slide 3</vt:lpstr>
      <vt:lpstr>Slide 4</vt:lpstr>
      <vt:lpstr>Slide 5</vt:lpstr>
      <vt:lpstr>Slide 6</vt:lpstr>
      <vt:lpstr>Slide 7</vt:lpstr>
      <vt:lpstr>Slide 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Andrea Lacche [student]</dc:creator>
  <cp:keywords/>
  <dc:description/>
  <dc:identifier/>
  <dc:language/>
  <cp:lastModifiedBy/>
  <cp:revision>6</cp:revision>
  <dcterms:created xsi:type="dcterms:W3CDTF">2024-09-30T01:35:52Z</dcterms:created>
  <dcterms:modified xsi:type="dcterms:W3CDTF">2024-10-07T21:57:12Z</dcterms:modified>
  <cp:category/>
  <cp:contentStatus/>
  <cp:version/>
</cp:coreProperties>
</file>