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2fb7958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2fb7958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fb7958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2fb7958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2fb7958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2fb7958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2537266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2537266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25372667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2537266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537266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537266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5372667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2537266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he scatter plot of age vs. call duration shows a weak negative correlation between the two variables. This means that as people get older, they tend to have shorter call durations. However, the correlation is very weak, and there is a lot of variation in call duration within each age group.</a:t>
            </a:r>
            <a:endParaRPr sz="1200">
              <a:solidFill>
                <a:schemeClr val="dk1"/>
              </a:solidFill>
            </a:endParaRPr>
          </a:p>
          <a:p>
            <a:pPr indent="-2971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080"/>
              <a:buFont typeface="Arial"/>
              <a:buChar char="●"/>
            </a:pPr>
            <a:r>
              <a:t/>
            </a:r>
            <a:endParaRPr sz="1080">
              <a:solidFill>
                <a:srgbClr val="E3E3E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d56ba636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d56ba63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2537266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2537266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25372667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25372667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537266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2537266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6TCp-7MEtFoXNVjT0h43I5qOH3wApM5Q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corgiredirector?site=https%3A%2F%2Farchive.ics.uci.edu%2Fdataset%2F222%2Fbank%2Bmarketing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33650" y="11924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2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Enhancing Marketing Precision: </a:t>
            </a:r>
            <a:endParaRPr b="1" sz="372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Predicting Term Deposit Subscriptions in Banking</a:t>
            </a:r>
            <a:endParaRPr b="1" sz="3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55600" y="3351400"/>
            <a:ext cx="82767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38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Contributors</a:t>
            </a:r>
            <a:r>
              <a:rPr lang="en" sz="217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" sz="2616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27">
                <a:solidFill>
                  <a:srgbClr val="000000"/>
                </a:solidFill>
              </a:rPr>
              <a:t>Adarsh Prajapat, Himani Tyagi, Olimpia Borgohain, Shailoz Kumar Singh</a:t>
            </a:r>
            <a:endParaRPr b="1" sz="27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Thank You</a:t>
            </a:r>
            <a:endParaRPr b="1"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60900" y="1016950"/>
            <a:ext cx="9022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Link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https://colab.research.google.com/drive/16TCp-7MEtFoXNVjT0h43I5qOH3wApM5Q?usp=sharing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395625"/>
            <a:ext cx="85206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 Marketing</a:t>
            </a:r>
            <a:r>
              <a:rPr b="1"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24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Portuguese Banking Institution</a:t>
            </a:r>
            <a:br>
              <a:rPr lang="en" sz="240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240650"/>
            <a:ext cx="56835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76200" marR="381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u="sng">
              <a:latin typeface="Arial"/>
              <a:ea typeface="Arial"/>
              <a:cs typeface="Arial"/>
              <a:sym typeface="Arial"/>
            </a:endParaRPr>
          </a:p>
          <a:p>
            <a:pPr indent="-325798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6431"/>
              <a:buFont typeface="Arial"/>
              <a:buChar char="●"/>
            </a:pPr>
            <a:r>
              <a:rPr lang="en" sz="1554">
                <a:solidFill>
                  <a:srgbClr val="000000"/>
                </a:solidFill>
              </a:rPr>
              <a:t>The focus of this project is the analysis of direct marketing campaigns conducted by a Portuguese banking institution, where phone calls were utilized to engage potential clients </a:t>
            </a:r>
            <a:endParaRPr sz="1554">
              <a:solidFill>
                <a:srgbClr val="000000"/>
              </a:solidFill>
            </a:endParaRPr>
          </a:p>
          <a:p>
            <a:pPr indent="-3257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6431"/>
              <a:buFont typeface="Arial"/>
              <a:buChar char="●"/>
            </a:pPr>
            <a:r>
              <a:rPr lang="en" sz="1554">
                <a:solidFill>
                  <a:srgbClr val="000000"/>
                </a:solidFill>
              </a:rPr>
              <a:t>Multiple contacts were established with the same clients to maximize effectiveness in determining their inclination towards subscribing to a term deposit ("yes") or not ("no") </a:t>
            </a:r>
            <a:endParaRPr sz="1554">
              <a:solidFill>
                <a:srgbClr val="000000"/>
              </a:solidFill>
            </a:endParaRPr>
          </a:p>
          <a:p>
            <a:pPr indent="-32579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6431"/>
              <a:buFont typeface="Arial"/>
              <a:buChar char="●"/>
            </a:pPr>
            <a:r>
              <a:rPr lang="en" sz="1554">
                <a:solidFill>
                  <a:srgbClr val="000000"/>
                </a:solidFill>
              </a:rPr>
              <a:t>The primary goal is to develop a predictive model that can accurately forecast whether a client will subscribe to a term deposit or not based on the given dataset</a:t>
            </a:r>
            <a:endParaRPr sz="165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825" y="1848975"/>
            <a:ext cx="3145525" cy="21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11700" y="539725"/>
            <a:ext cx="8520600" cy="3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245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11"/>
              <a:buFont typeface="Arial"/>
              <a:buChar char="●"/>
            </a:pPr>
            <a:r>
              <a:rPr lang="en" sz="1511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51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ractical Implications from the insights (for banking/insurance institution's marketing strategies)</a:t>
            </a:r>
            <a:endParaRPr sz="1511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9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11"/>
              <a:buFont typeface="Arial"/>
              <a:buChar char="●"/>
            </a:pPr>
            <a:r>
              <a:rPr lang="en" sz="151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Utilizing predictive models - enhance client outreach </a:t>
            </a:r>
            <a:r>
              <a:rPr lang="en" sz="151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1511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9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11"/>
              <a:buFont typeface="Arial"/>
              <a:buChar char="●"/>
            </a:pPr>
            <a:r>
              <a:rPr lang="en" sz="151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Improvements in campaign design and execution</a:t>
            </a:r>
            <a:endParaRPr sz="1511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5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11"/>
              <a:buFont typeface="Arial"/>
              <a:buChar char="●"/>
            </a:pPr>
            <a:r>
              <a:rPr lang="en" sz="151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Financial benefits for the institution</a:t>
            </a:r>
            <a:endParaRPr sz="1511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5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11"/>
              <a:buFont typeface="Arial"/>
              <a:buChar char="●"/>
            </a:pPr>
            <a:r>
              <a:rPr lang="en" sz="151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Invaluable in the context of investment planning - follow personalized approach &amp; offer tailored investment options </a:t>
            </a:r>
            <a:endParaRPr sz="1511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311700" y="539725"/>
            <a:ext cx="8520600" cy="3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323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Char char="●"/>
            </a:pPr>
            <a:r>
              <a:rPr lang="en" sz="17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- UC Irvine Machine Learning Repository : </a:t>
            </a:r>
            <a:r>
              <a:rPr lang="en" sz="131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https://archive.ics.uci.edu/dataset/222/bank+marketing</a:t>
            </a:r>
            <a:endParaRPr sz="13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4"/>
              <a:buFont typeface="Arial"/>
              <a:buChar char="●"/>
            </a:pPr>
            <a:r>
              <a:rPr lang="en" sz="17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Pertains to direct marketing campaigns (phone calls)</a:t>
            </a:r>
            <a:endParaRPr sz="17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3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4"/>
              <a:buFont typeface="Arial"/>
              <a:buChar char="●"/>
            </a:pPr>
            <a:r>
              <a:rPr lang="en" sz="17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(Age, Duration, Campaign, etc.)</a:t>
            </a:r>
            <a:endParaRPr sz="17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3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4"/>
              <a:buFont typeface="Arial"/>
              <a:buChar char="●"/>
            </a:pPr>
            <a:r>
              <a:rPr lang="en" sz="17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Categorial (Job, Marital, Loan, Housing, etc.)</a:t>
            </a:r>
            <a:endParaRPr sz="17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3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4"/>
              <a:buFont typeface="Arial"/>
              <a:buChar char="●"/>
            </a:pPr>
            <a:r>
              <a:rPr lang="en" sz="17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Variable - y - Values: “yes” or “no”</a:t>
            </a:r>
            <a:endParaRPr sz="17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3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4"/>
              <a:buFont typeface="Arial"/>
              <a:buChar char="●"/>
            </a:pPr>
            <a:r>
              <a:rPr lang="en" sz="17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: 21 - Rows : 41188</a:t>
            </a:r>
            <a:endParaRPr sz="17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7525" y="1388300"/>
            <a:ext cx="2032850" cy="20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296400" y="982175"/>
            <a:ext cx="2737800" cy="1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Distribution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Majority have not opted for the term deposit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75" y="2368225"/>
            <a:ext cx="2771275" cy="26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ctrTitle"/>
          </p:nvPr>
        </p:nvSpPr>
        <p:spPr>
          <a:xfrm>
            <a:off x="2827875" y="770350"/>
            <a:ext cx="30768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relationship between age of a customer and them subscribing to a term deposit with respect to the number of contacts in the current campaign by analyzing the image.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type="ctrTitle"/>
          </p:nvPr>
        </p:nvSpPr>
        <p:spPr>
          <a:xfrm>
            <a:off x="5904675" y="902325"/>
            <a:ext cx="30768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66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scatter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 of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vs. call duration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shows a weak negative correlation between the two variables. </a:t>
            </a:r>
            <a:endParaRPr sz="108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450" y="2368225"/>
            <a:ext cx="2648401" cy="26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350" y="2368225"/>
            <a:ext cx="2719525" cy="26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82775" y="274150"/>
            <a:ext cx="33420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303030"/>
                </a:solidFill>
                <a:latin typeface="Roboto"/>
                <a:ea typeface="Roboto"/>
                <a:cs typeface="Roboto"/>
                <a:sym typeface="Roboto"/>
              </a:rPr>
              <a:t>Some Interesting Plots</a:t>
            </a:r>
            <a:endParaRPr b="1" sz="2000" u="sng">
              <a:solidFill>
                <a:srgbClr val="3030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00" y="48575"/>
            <a:ext cx="4757574" cy="50463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 txBox="1"/>
          <p:nvPr/>
        </p:nvSpPr>
        <p:spPr>
          <a:xfrm>
            <a:off x="5939125" y="1576800"/>
            <a:ext cx="290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Flow Chart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279675" y="547725"/>
            <a:ext cx="85206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Challenges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selection - Many were over used (eg: Kaggle)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 for the Model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Vector Machines - Hyperparameter Tuning and Balancing strategies took the most amount of time for execution (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approximately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 hour plus)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279675" y="547725"/>
            <a:ext cx="85206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3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 of the 5 used ML Algorithms i.e. Random Forest, Decision Tree, KNN, SVM, Logistic Regression - SVM, KNN and Logistic Regression gave the best predictions/results</a:t>
            </a:r>
            <a:endParaRPr sz="15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5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of all the classification algorithms w.r.t. the best balancing strategies</a:t>
            </a:r>
            <a:endParaRPr sz="15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175" y="2722500"/>
            <a:ext cx="6687850" cy="18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279675" y="547725"/>
            <a:ext cx="85206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2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2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2"/>
              <a:buFont typeface="Arial"/>
              <a:buChar char="●"/>
            </a:pPr>
            <a:r>
              <a:rPr lang="en" sz="15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of the Top ML Algorithms before and after Hyper Tuning Balanced Accuracy</a:t>
            </a:r>
            <a:endParaRPr sz="15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112" y="1897000"/>
            <a:ext cx="5595776" cy="1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