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4/10/14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4/10/14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kanow.com/downloads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kanow.jira.com/wiki/display/INFOSS/Infinit.e+-+developing+visualizations+and+plugins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kanow.jira.com/wiki/display/INFAPI/Config+-+Sour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0.42.226.78:8080/manager/newsource.jsp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cean.gao398@gmail.com" TargetMode="External"/><Relationship Id="rId4" Type="http://schemas.openxmlformats.org/officeDocument/2006/relationships/hyperlink" Target="mailto:erin.taotao@gmail.com" TargetMode="External"/><Relationship Id="rId5" Type="http://schemas.openxmlformats.org/officeDocument/2006/relationships/hyperlink" Target="mailto:psun888@gmail.com" TargetMode="External"/><Relationship Id="rId6" Type="http://schemas.openxmlformats.org/officeDocument/2006/relationships/hyperlink" Target="mailto:sridharan10432@mail.npu.edu" TargetMode="External"/><Relationship Id="rId7" Type="http://schemas.openxmlformats.org/officeDocument/2006/relationships/hyperlink" Target="mailto:rahul.pardeshi2400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olina.zhang5046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kanow.jira.com/wiki/display/INFOSS/Hadoop+Plugin+Guid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kanow.jira.com/wiki/display/INFAPI/GUI+utilities+-+uploading+files" TargetMode="Externa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kanow.jira.com/wiki/display/INFAPI/cURL+-+Login,+Get+Map+Reduce+Jobs,+Get+Map+Reduce+Job+Results,+Logout" TargetMode="Externa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snap.stanford.edu/data/web-Movi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kanow.com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kanow.com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r_server_IP_addr:8080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2400" dirty="0"/>
              <a:t>Clustering Analysis </a:t>
            </a:r>
            <a:endParaRPr lang="zh-CN" altLang="en-US" sz="2400" dirty="0"/>
          </a:p>
          <a:p>
            <a:pPr algn="ctr"/>
            <a:r>
              <a:rPr lang="en-US" altLang="zh-CN" sz="2400" dirty="0"/>
              <a:t>on Movie Reviews Dataset</a:t>
            </a:r>
            <a:endParaRPr lang="zh-CN" altLang="en-US" sz="2400" dirty="0"/>
          </a:p>
          <a:p>
            <a:pPr algn="ctr"/>
            <a:r>
              <a:rPr lang="en-US" altLang="zh-CN" sz="2400" dirty="0"/>
              <a:t>- Group Focus: </a:t>
            </a:r>
            <a:r>
              <a:rPr lang="en-US" altLang="zh-CN" sz="2400" dirty="0" err="1" smtClean="0"/>
              <a:t>Infinit.e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CS570 Final 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8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sz="2400" dirty="0"/>
              <a:t>Source Code Package (</a:t>
            </a:r>
            <a:r>
              <a:rPr lang="en-US" altLang="zh-CN" sz="2400" dirty="0" err="1"/>
              <a:t>Infinit.e-master.zip</a:t>
            </a:r>
            <a:r>
              <a:rPr lang="en-US" altLang="zh-CN" sz="2400" dirty="0"/>
              <a:t>) available at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://www.ikanow.com/downloads/</a:t>
            </a:r>
            <a:endParaRPr lang="zh-CN" altLang="en-US" sz="2400" dirty="0">
              <a:hlinkClick r:id="rId2"/>
            </a:endParaRPr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Hands-on with </a:t>
            </a:r>
            <a:r>
              <a:rPr lang="en-US" altLang="zh-CN" dirty="0" err="1"/>
              <a:t>Infinit.e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0" y="3251924"/>
            <a:ext cx="8392422" cy="272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1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Infinit.e - developing visualizations and plugins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8" y="1493382"/>
            <a:ext cx="8006471" cy="5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6"/>
          <p:cNvSpPr>
            <a:spLocks noChangeArrowheads="1"/>
          </p:cNvSpPr>
          <p:nvPr/>
        </p:nvSpPr>
        <p:spPr bwMode="auto">
          <a:xfrm>
            <a:off x="640825" y="6520128"/>
            <a:ext cx="8597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charset="0"/>
                <a:cs typeface="Calibri" charset="0"/>
                <a:sym typeface="Calibri" charset="0"/>
                <a:hlinkClick r:id="rId2"/>
              </a:rPr>
              <a:t>https://ikanow.jira.com/wiki/display/INFOSS/Infinit.e+-+developing+visualizations+and+plugins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dirty="0"/>
              <a:t>2 major parts are concerned:</a:t>
            </a:r>
            <a:endParaRPr lang="zh-CN" altLang="en-US" sz="2400" dirty="0"/>
          </a:p>
          <a:p>
            <a:pPr marL="0" indent="0"/>
            <a:r>
              <a:rPr lang="en-US" altLang="zh-CN" sz="2400" dirty="0"/>
              <a:t>Source import (process the input data file)</a:t>
            </a:r>
            <a:endParaRPr lang="zh-CN" altLang="en-US" sz="2400" dirty="0"/>
          </a:p>
          <a:p>
            <a:pPr lvl="1"/>
            <a:r>
              <a:rPr lang="en-US" altLang="zh-CN" sz="2000" dirty="0"/>
              <a:t>Extract data</a:t>
            </a:r>
            <a:endParaRPr lang="zh-CN" altLang="en-US" sz="2000" dirty="0"/>
          </a:p>
          <a:p>
            <a:pPr lvl="1"/>
            <a:r>
              <a:rPr lang="en-US" altLang="zh-CN" sz="2000" dirty="0"/>
              <a:t>Enrich data (structure/non-structure analysis)</a:t>
            </a:r>
            <a:endParaRPr lang="zh-CN" altLang="en-US" sz="2000" dirty="0"/>
          </a:p>
          <a:p>
            <a:pPr marL="0" indent="0"/>
            <a:r>
              <a:rPr lang="en-US" altLang="zh-CN" sz="2400" dirty="0" err="1"/>
              <a:t>Hadoop</a:t>
            </a:r>
            <a:r>
              <a:rPr lang="en-US" altLang="zh-CN" sz="2400" dirty="0"/>
              <a:t> plugin</a:t>
            </a:r>
            <a:endParaRPr lang="zh-CN" altLang="en-US" sz="2400" dirty="0"/>
          </a:p>
          <a:p>
            <a:pPr lvl="1"/>
            <a:r>
              <a:rPr lang="en-US" altLang="zh-CN" sz="2000" dirty="0"/>
              <a:t>Dev. 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.jar (compatible with </a:t>
            </a:r>
            <a:r>
              <a:rPr lang="en-US" altLang="zh-CN" sz="2000" dirty="0" err="1"/>
              <a:t>infinit.e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Submit 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job to </a:t>
            </a:r>
            <a:r>
              <a:rPr lang="en-US" altLang="zh-CN" sz="2000" dirty="0" err="1"/>
              <a:t>infinit.e</a:t>
            </a:r>
            <a:endParaRPr lang="zh-CN" altLang="en-US" sz="2000" dirty="0"/>
          </a:p>
          <a:p>
            <a:pPr lvl="1"/>
            <a:r>
              <a:rPr lang="en-US" altLang="zh-CN" sz="2000" dirty="0"/>
              <a:t>Track the job status and </a:t>
            </a:r>
            <a:r>
              <a:rPr lang="en-US" altLang="zh-CN" sz="2000" dirty="0" smtClean="0"/>
              <a:t>results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Hands</a:t>
            </a:r>
            <a:r>
              <a:rPr lang="en-US" altLang="zh-CN" dirty="0"/>
              <a:t>-on Scope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CN" sz="2400" dirty="0"/>
              <a:t>The whole picture about configuring a source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>
                <a:hlinkClick r:id="rId2"/>
              </a:rPr>
              <a:t>Ref: https://ikanow.jira.com/wiki/display/INFAPI/Config+-+Source</a:t>
            </a:r>
            <a:endParaRPr lang="zh-CN" altLang="en-US" sz="2400" dirty="0">
              <a:hlinkClick r:id="rId2"/>
            </a:endParaRPr>
          </a:p>
          <a:p>
            <a:pPr marL="0" indent="0">
              <a:lnSpc>
                <a:spcPct val="80000"/>
              </a:lnSpc>
            </a:pPr>
            <a:endParaRPr lang="en-US" altLang="zh-CN" sz="2400" dirty="0"/>
          </a:p>
          <a:p>
            <a:pPr marL="0" indent="0">
              <a:lnSpc>
                <a:spcPct val="80000"/>
              </a:lnSpc>
            </a:pPr>
            <a:r>
              <a:rPr lang="en-US" altLang="zh-CN" sz="2400" dirty="0"/>
              <a:t>Luckily, user-friendly GUI available to do the job in some simple steps: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1) add source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2) test source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3) publish </a:t>
            </a:r>
            <a:r>
              <a:rPr lang="en-US" altLang="zh-CN" sz="2000" dirty="0" smtClean="0"/>
              <a:t>source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</a:t>
            </a:r>
            <a:r>
              <a:rPr lang="en-US" altLang="zh-CN" dirty="0"/>
              <a:t>1: import source data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Prepare </a:t>
            </a:r>
            <a:r>
              <a:rPr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698" y="1593395"/>
            <a:ext cx="5035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1400" b="1" dirty="0">
                <a:latin typeface="Tahoma"/>
                <a:cs typeface="Tahoma"/>
                <a:sym typeface="Tahoma" charset="0"/>
              </a:rPr>
              <a:t>1</a:t>
            </a:r>
            <a:r>
              <a:rPr lang="zh-CN" altLang="en-US" sz="1400" b="1" dirty="0" smtClean="0">
                <a:latin typeface="Tahoma"/>
                <a:cs typeface="Tahoma"/>
                <a:sym typeface="Tahoma" charset="0"/>
              </a:rPr>
              <a:t>.Create </a:t>
            </a:r>
            <a:r>
              <a:rPr lang="zh-CN" altLang="en-US" sz="1400" b="1" dirty="0">
                <a:latin typeface="Tahoma"/>
                <a:cs typeface="Tahoma"/>
                <a:sym typeface="Tahoma" charset="0"/>
              </a:rPr>
              <a:t>a movie review data directory "movie-data"</a:t>
            </a:r>
            <a:endParaRPr lang="zh-CN" altLang="en-US" b="1" dirty="0">
              <a:latin typeface="Tahoma"/>
              <a:cs typeface="Tahom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18100" y="1595711"/>
            <a:ext cx="39247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400" b="1" dirty="0">
                <a:latin typeface="Tahoma" charset="0"/>
                <a:cs typeface="Tahoma" charset="0"/>
                <a:sym typeface="Tahoma" charset="0"/>
              </a:rPr>
              <a:t>2. Create two files for movie review data</a:t>
            </a:r>
            <a:endParaRPr lang="en-US" altLang="zh-CN" dirty="0"/>
          </a:p>
        </p:txBody>
      </p:sp>
      <p:pic>
        <p:nvPicPr>
          <p:cNvPr id="7" name="Picture 6" descr="createdatad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38143"/>
            <a:ext cx="4341813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35" y="1938130"/>
            <a:ext cx="399415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Prepare </a:t>
            </a:r>
            <a:r>
              <a:rPr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977" y="1595380"/>
            <a:ext cx="30017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1400" b="1" dirty="0">
                <a:latin typeface="Tahoma" charset="0"/>
                <a:sym typeface="Tahoma" charset="0"/>
              </a:rPr>
              <a:t>3. </a:t>
            </a:r>
            <a:r>
              <a:rPr lang="zh-CN" altLang="en-US" sz="1400" b="1" dirty="0">
                <a:latin typeface="Tahoma" charset="0"/>
                <a:cs typeface="Tahoma" charset="0"/>
                <a:sym typeface="Tahoma" charset="0"/>
              </a:rPr>
              <a:t>Content of review data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41481" y="1583740"/>
            <a:ext cx="4222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1400" b="1" dirty="0">
                <a:latin typeface="Tahoma" charset="0"/>
                <a:sym typeface="Tahoma" charset="0"/>
              </a:rPr>
              <a:t>4. </a:t>
            </a:r>
            <a:r>
              <a:rPr lang="zh-CN" altLang="en-US" sz="1400" b="1" dirty="0">
                <a:latin typeface="Tahoma" charset="0"/>
                <a:cs typeface="Tahoma" charset="0"/>
                <a:sym typeface="Tahoma" charset="0"/>
              </a:rPr>
              <a:t>Set the "movie-data" permission of properties.</a:t>
            </a: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792000"/>
              </p:ext>
            </p:extLst>
          </p:nvPr>
        </p:nvGraphicFramePr>
        <p:xfrm>
          <a:off x="202460" y="1980015"/>
          <a:ext cx="4514323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r:id="rId3" imgW="4753397" imgH="4524797" progId="Paint.Picture">
                  <p:embed/>
                </p:oleObj>
              </mc:Choice>
              <mc:Fallback>
                <p:oleObj r:id="rId3" imgW="4753397" imgH="452479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60" y="1980015"/>
                        <a:ext cx="4514323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 descr="setpres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0" y="2077713"/>
            <a:ext cx="32527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Manager </a:t>
            </a:r>
            <a:r>
              <a:rPr lang="en-US" altLang="zh-CN" dirty="0"/>
              <a:t>Home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391490" y="1671708"/>
            <a:ext cx="8229600" cy="320675"/>
          </a:xfrm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1800" dirty="0"/>
              <a:t>GUI </a:t>
            </a:r>
            <a:r>
              <a:rPr lang="en-US" sz="1800" dirty="0" err="1"/>
              <a:t>avaliable</a:t>
            </a:r>
            <a:r>
              <a:rPr lang="zh-CN" altLang="en-US" sz="1800" dirty="0"/>
              <a:t> </a:t>
            </a:r>
            <a:r>
              <a:rPr lang="en-US" sz="1800" dirty="0"/>
              <a:t>http://100.42.226.78:8080/manager</a:t>
            </a:r>
            <a:endParaRPr lang="zh-CN" altLang="en-US" sz="1800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802250"/>
              </p:ext>
            </p:extLst>
          </p:nvPr>
        </p:nvGraphicFramePr>
        <p:xfrm>
          <a:off x="457200" y="2076125"/>
          <a:ext cx="7776238" cy="40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3" imgW="8496677" imgH="4677077" progId="Paint.Picture">
                  <p:embed/>
                </p:oleObj>
              </mc:Choice>
              <mc:Fallback>
                <p:oleObj r:id="rId3" imgW="8496677" imgH="467707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76125"/>
                        <a:ext cx="7776238" cy="40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034" y="1719071"/>
            <a:ext cx="8407893" cy="4407408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altLang="zh-CN" dirty="0">
                <a:hlinkClick r:id="rId2"/>
              </a:rPr>
              <a:t>GUI avaliable@ http://100.42.226.78:8080/manager/newsource.jsp</a:t>
            </a:r>
            <a:endParaRPr lang="zh-CN" altLang="en-US" dirty="0">
              <a:hlinkClick r:id="rId2"/>
            </a:endParaRPr>
          </a:p>
          <a:p>
            <a:pPr marL="45720" indent="0">
              <a:lnSpc>
                <a:spcPct val="80000"/>
              </a:lnSpc>
              <a:buNone/>
            </a:pPr>
            <a:endParaRPr lang="en-US" altLang="zh-CN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Basic local file template: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{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"description": "</a:t>
            </a: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",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extractType</a:t>
            </a:r>
            <a:r>
              <a:rPr lang="en-US" altLang="zh-CN" dirty="0"/>
              <a:t>": "File",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"file": ""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isPublic</a:t>
            </a:r>
            <a:r>
              <a:rPr lang="en-US" altLang="zh-CN" dirty="0"/>
              <a:t>": "true",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mediaType</a:t>
            </a:r>
            <a:r>
              <a:rPr lang="en-US" altLang="zh-CN" dirty="0"/>
              <a:t>": "Report",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"tags": ["</a:t>
            </a:r>
            <a:r>
              <a:rPr lang="en-US" altLang="zh-CN" dirty="0">
                <a:solidFill>
                  <a:srgbClr val="FF0000"/>
                </a:solidFill>
              </a:rPr>
              <a:t>tag1</a:t>
            </a:r>
            <a:r>
              <a:rPr lang="en-US" altLang="zh-CN" dirty="0"/>
              <a:t>"],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"title": "</a:t>
            </a:r>
            <a:r>
              <a:rPr lang="en-US" altLang="zh-CN" dirty="0">
                <a:solidFill>
                  <a:srgbClr val="FF0000"/>
                </a:solidFill>
              </a:rPr>
              <a:t>Title</a:t>
            </a:r>
            <a:r>
              <a:rPr lang="en-US" altLang="zh-CN" dirty="0"/>
              <a:t>",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"</a:t>
            </a:r>
            <a:r>
              <a:rPr lang="en-US" altLang="zh-CN" dirty="0" err="1">
                <a:solidFill>
                  <a:srgbClr val="FF0000"/>
                </a:solidFill>
              </a:rPr>
              <a:t>searchIndexFilter</a:t>
            </a:r>
            <a:r>
              <a:rPr lang="en-US" altLang="zh-CN" dirty="0">
                <a:solidFill>
                  <a:srgbClr val="FF0000"/>
                </a:solidFill>
              </a:rPr>
              <a:t>": {"</a:t>
            </a:r>
            <a:r>
              <a:rPr lang="en-US" altLang="zh-CN" dirty="0" err="1">
                <a:solidFill>
                  <a:srgbClr val="FF0000"/>
                </a:solidFill>
              </a:rPr>
              <a:t>metadataFieldList</a:t>
            </a:r>
            <a:r>
              <a:rPr lang="en-US" altLang="zh-CN" dirty="0">
                <a:solidFill>
                  <a:srgbClr val="FF0000"/>
                </a:solidFill>
              </a:rPr>
              <a:t>": ""},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url</a:t>
            </a:r>
            <a:r>
              <a:rPr lang="en-US" altLang="zh-CN" dirty="0"/>
              <a:t>": "</a:t>
            </a:r>
            <a:r>
              <a:rPr lang="en-US" altLang="zh-CN" dirty="0">
                <a:solidFill>
                  <a:srgbClr val="FF0000"/>
                </a:solidFill>
              </a:rPr>
              <a:t>file:///directory1/directory2/</a:t>
            </a:r>
            <a:r>
              <a:rPr lang="en-US" altLang="zh-CN" dirty="0"/>
              <a:t>"</a:t>
            </a:r>
            <a:endParaRPr lang="zh-CN" altLang="en-US" dirty="0"/>
          </a:p>
          <a:p>
            <a:pPr marL="45720" indent="0">
              <a:lnSpc>
                <a:spcPct val="8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Add </a:t>
            </a:r>
            <a:r>
              <a:rPr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00" y="2115807"/>
            <a:ext cx="4807946" cy="243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zh-CN" altLang="en-US" dirty="0" smtClean="0"/>
              <a:t>Movie </a:t>
            </a:r>
            <a:r>
              <a:rPr lang="zh-CN" altLang="en-US" dirty="0"/>
              <a:t>Review</a:t>
            </a:r>
            <a:r>
              <a:rPr lang="en-US" altLang="zh-CN" dirty="0"/>
              <a:t> Source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094868"/>
              </p:ext>
            </p:extLst>
          </p:nvPr>
        </p:nvGraphicFramePr>
        <p:xfrm>
          <a:off x="714375" y="1752606"/>
          <a:ext cx="7715250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3" imgW="7715477" imgH="5286557" progId="Paint.Picture">
                  <p:embed/>
                </p:oleObj>
              </mc:Choice>
              <mc:Fallback>
                <p:oleObj r:id="rId3" imgW="7715477" imgH="528655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752606"/>
                        <a:ext cx="7715250" cy="485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Test </a:t>
            </a:r>
            <a:r>
              <a:rPr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215256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6459" y="1600200"/>
            <a:ext cx="9129872" cy="503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sz="1800" dirty="0"/>
              <a:t>After the new source added and saved successfully, you can test the source</a:t>
            </a:r>
            <a:endParaRPr lang="zh-CN" altLang="en-US" sz="1800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42734"/>
              </p:ext>
            </p:extLst>
          </p:nvPr>
        </p:nvGraphicFramePr>
        <p:xfrm>
          <a:off x="600075" y="1935954"/>
          <a:ext cx="794385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r:id="rId3" imgW="7944077" imgH="4353077" progId="Paint.Picture">
                  <p:embed/>
                </p:oleObj>
              </mc:Choice>
              <mc:Fallback>
                <p:oleObj r:id="rId3" imgW="7944077" imgH="435307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935954"/>
                        <a:ext cx="7943850" cy="435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Members</a:t>
            </a:r>
            <a:endParaRPr kumimoji="1" lang="zh-CN" altLang="en-US" dirty="0"/>
          </a:p>
        </p:txBody>
      </p:sp>
      <p:graphicFrame>
        <p:nvGraphicFramePr>
          <p:cNvPr id="4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11651"/>
              </p:ext>
            </p:extLst>
          </p:nvPr>
        </p:nvGraphicFramePr>
        <p:xfrm>
          <a:off x="1113369" y="2606890"/>
          <a:ext cx="7153123" cy="2222500"/>
        </p:xfrm>
        <a:graphic>
          <a:graphicData uri="http://schemas.openxmlformats.org/drawingml/2006/table">
            <a:tbl>
              <a:tblPr/>
              <a:tblGrid>
                <a:gridCol w="3131587"/>
                <a:gridCol w="4021536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Name</a:t>
                      </a:r>
                      <a:endParaRPr kumimoji="1" lang="zh-CN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Email</a:t>
                      </a:r>
                      <a:endParaRPr kumimoji="1" lang="zh-CN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Olina </a:t>
                      </a: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Zhang(lead)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2"/>
                        </a:rPr>
                        <a:t>olina.zhang5046@gmail.com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Ocean Gao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3"/>
                        </a:rPr>
                        <a:t>ocean.gao398@gmail.com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YanChun</a:t>
                      </a: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 Tao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4"/>
                        </a:rPr>
                        <a:t>erin.taotao@gmail.com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Peter Sun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5"/>
                        </a:rPr>
                        <a:t>psun888@gmail.com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Srinath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6"/>
                        </a:rPr>
                        <a:t>sridharan10432@mail.npu.edu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</a:rPr>
                        <a:t>Rahul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  <a:sym typeface="Arial" charset="0"/>
                          <a:hlinkClick r:id="rId7"/>
                        </a:rPr>
                        <a:t>rahul.pardeshi2400@gmail.com</a:t>
                      </a:r>
                      <a:endParaRPr kumimoji="1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  <a:sym typeface="Calibri" charset="0"/>
                      </a:endParaRPr>
                    </a:p>
                  </a:txBody>
                  <a:tcPr marL="12700" marR="12700" marT="12700" marB="0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7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Test </a:t>
            </a:r>
            <a:r>
              <a:rPr lang="en-US" altLang="zh-CN" dirty="0"/>
              <a:t>Source: result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13283" y="6229213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31605" y="1556281"/>
            <a:ext cx="8229600" cy="57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marL="0" indent="0">
              <a:buFont typeface="Arial" charset="0"/>
              <a:buNone/>
            </a:pPr>
            <a:r>
              <a:rPr lang="en-US" sz="2400" dirty="0"/>
              <a:t>Note: pop-up should be enabled to view the test results.</a:t>
            </a:r>
            <a:endParaRPr lang="zh-CN" alt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935558"/>
            <a:ext cx="5516562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sz="2400" dirty="0"/>
              <a:t>Once your source tested you can publish it</a:t>
            </a:r>
            <a:endParaRPr lang="zh-CN" altLang="en-US" sz="2400" dirty="0"/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Publish </a:t>
            </a:r>
            <a:r>
              <a:rPr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405063"/>
            <a:ext cx="3949700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4330700"/>
            <a:ext cx="5003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zh-CN" altLang="en-US" dirty="0" smtClean="0"/>
              <a:t>Search</a:t>
            </a:r>
            <a:r>
              <a:rPr lang="en-US" altLang="zh-CN" dirty="0" smtClean="0"/>
              <a:t> </a:t>
            </a:r>
            <a:r>
              <a:rPr lang="en-US" altLang="zh-CN" dirty="0"/>
              <a:t>Source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1"/>
          </p:nvPr>
        </p:nvSpPr>
        <p:spPr>
          <a:xfrm>
            <a:off x="153506" y="1642071"/>
            <a:ext cx="9088179" cy="698500"/>
          </a:xfrm>
          <a:ln/>
        </p:spPr>
        <p:txBody>
          <a:bodyPr>
            <a:normAutofit fontScale="92500" lnSpcReduction="10000"/>
          </a:bodyPr>
          <a:lstStyle/>
          <a:p>
            <a:pPr marL="45720" indent="0" algn="l">
              <a:lnSpc>
                <a:spcPct val="80000"/>
              </a:lnSpc>
              <a:buNone/>
            </a:pPr>
            <a:r>
              <a:rPr lang="en-US" sz="1800" dirty="0"/>
              <a:t>After </a:t>
            </a:r>
            <a:r>
              <a:rPr lang="en-US" sz="1800" dirty="0" err="1"/>
              <a:t>pulished</a:t>
            </a:r>
            <a:r>
              <a:rPr lang="en-US" sz="1800" dirty="0"/>
              <a:t> the source, go back to </a:t>
            </a:r>
            <a:r>
              <a:rPr lang="en-US" sz="1800" dirty="0" err="1"/>
              <a:t>infinit.e</a:t>
            </a:r>
            <a:r>
              <a:rPr lang="en-US" sz="1800" dirty="0"/>
              <a:t> home to "Refresh" sources.</a:t>
            </a:r>
          </a:p>
          <a:p>
            <a:pPr marL="45720" indent="0" algn="l">
              <a:lnSpc>
                <a:spcPct val="80000"/>
              </a:lnSpc>
              <a:buNone/>
            </a:pPr>
            <a:r>
              <a:rPr lang="en-US" sz="1800" dirty="0"/>
              <a:t>You will see the new source in sources list, then you can search from this source.</a:t>
            </a:r>
            <a:endParaRPr lang="zh-CN" altLang="en-US" sz="1800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01282"/>
              </p:ext>
            </p:extLst>
          </p:nvPr>
        </p:nvGraphicFramePr>
        <p:xfrm>
          <a:off x="1054100" y="2436217"/>
          <a:ext cx="7137400" cy="379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r:id="rId3" imgW="8830037" imgH="5267477" progId="Paint.Picture">
                  <p:embed/>
                </p:oleObj>
              </mc:Choice>
              <mc:Fallback>
                <p:oleObj r:id="rId3" imgW="8830037" imgH="526747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436217"/>
                        <a:ext cx="7137400" cy="379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800" b="1" u="sng" dirty="0"/>
              <a:t>Step 1: </a:t>
            </a:r>
            <a:r>
              <a:rPr lang="en-US" altLang="zh-CN" sz="2800" b="1" u="sng" dirty="0" err="1"/>
              <a:t>hadoop</a:t>
            </a:r>
            <a:r>
              <a:rPr lang="en-US" altLang="zh-CN" sz="2800" b="1" u="sng" dirty="0"/>
              <a:t> jar dev.</a:t>
            </a:r>
            <a:endParaRPr lang="zh-CN" altLang="en-US" sz="2800" b="1" u="sng" dirty="0"/>
          </a:p>
          <a:p>
            <a:pPr marL="0" indent="0">
              <a:buFont typeface="Arial" charset="0"/>
              <a:buNone/>
            </a:pPr>
            <a:endParaRPr lang="zh-CN" altLang="en-US" sz="2800" b="1" u="sng" dirty="0"/>
          </a:p>
          <a:p>
            <a:pPr marL="0" indent="0">
              <a:buFont typeface="Arial" charset="0"/>
              <a:buNone/>
            </a:pPr>
            <a:r>
              <a:rPr lang="en-US" altLang="zh-CN" sz="2800" dirty="0" err="1"/>
              <a:t>Infinit.e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compatibleHadoop</a:t>
            </a:r>
            <a:r>
              <a:rPr lang="en-US" altLang="zh-CN" sz="2800" dirty="0"/>
              <a:t> JARs can be created following this guide:</a:t>
            </a:r>
            <a:endParaRPr lang="zh-CN" altLang="en-US" sz="2800" dirty="0"/>
          </a:p>
          <a:p>
            <a:pPr marL="400050" lvl="1" indent="0">
              <a:buFont typeface="Arial" charset="0"/>
              <a:buNone/>
            </a:pPr>
            <a:r>
              <a:rPr lang="en-US" altLang="zh-CN" sz="2000" dirty="0">
                <a:hlinkClick r:id="rId2"/>
              </a:rPr>
              <a:t>https://ikanow.jira.com/wiki/display/INFOSS/Hadoop+Plugin+Guide</a:t>
            </a:r>
            <a:endParaRPr lang="zh-CN" altLang="en-US" sz="2000" dirty="0">
              <a:hlinkClick r:id="rId2"/>
            </a:endParaRPr>
          </a:p>
          <a:p>
            <a:pPr marL="0" indent="0"/>
            <a:endParaRPr lang="en-US" altLang="zh-CN" dirty="0"/>
          </a:p>
          <a:p>
            <a:pPr marL="0" indent="0"/>
            <a:endParaRPr lang="zh-CN" altLang="en-US" dirty="0"/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2: </a:t>
            </a:r>
            <a:r>
              <a:rPr lang="en-US" altLang="zh-CN" dirty="0" err="1"/>
              <a:t>hadoop</a:t>
            </a:r>
            <a:r>
              <a:rPr lang="en-US" altLang="zh-CN" dirty="0"/>
              <a:t> plugin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sz="3200" b="1" u="sng" dirty="0">
                <a:latin typeface="Calibri" charset="0"/>
                <a:cs typeface="Calibri" charset="0"/>
                <a:sym typeface="Calibri" charset="0"/>
              </a:rPr>
              <a:t>Step 2: upload/submit </a:t>
            </a:r>
            <a:r>
              <a:rPr lang="en-US" altLang="zh-CN" sz="3200" b="1" u="sng" dirty="0" err="1">
                <a:latin typeface="Calibri" charset="0"/>
                <a:cs typeface="Calibri" charset="0"/>
                <a:sym typeface="Calibri" charset="0"/>
              </a:rPr>
              <a:t>hadoop</a:t>
            </a:r>
            <a:r>
              <a:rPr lang="en-US" altLang="zh-CN" sz="3200" b="1" u="sng" dirty="0">
                <a:latin typeface="Calibri" charset="0"/>
                <a:cs typeface="Calibri" charset="0"/>
                <a:sym typeface="Calibri" charset="0"/>
              </a:rPr>
              <a:t> jar</a:t>
            </a:r>
            <a:endParaRPr lang="zh-CN" altLang="en-US" sz="3200" b="1" u="sng" dirty="0">
              <a:latin typeface="Calibri" charset="0"/>
              <a:cs typeface="Calibri" charset="0"/>
              <a:sym typeface="Calibri" charset="0"/>
            </a:endParaRPr>
          </a:p>
          <a:p>
            <a:pPr marL="45720" indent="0">
              <a:buNone/>
            </a:pPr>
            <a:r>
              <a:rPr lang="en-US" altLang="zh-CN" dirty="0">
                <a:latin typeface="Calibri" charset="0"/>
                <a:cs typeface="Calibri" charset="0"/>
                <a:sym typeface="Calibri" charset="0"/>
                <a:hlinkClick r:id="rId2"/>
              </a:rPr>
              <a:t>ref: https://ikanow.jira.com/wiki/display/INFAPI/GUI+utilities+-+uploading+files</a:t>
            </a:r>
            <a:endParaRPr lang="zh-CN" altLang="en-US" dirty="0">
              <a:latin typeface="Calibri" charset="0"/>
              <a:cs typeface="Calibri" charset="0"/>
              <a:sym typeface="Calibri" charset="0"/>
              <a:hlinkClick r:id="rId2"/>
            </a:endParaRPr>
          </a:p>
          <a:p>
            <a:endParaRPr lang="en-US" altLang="zh-CN" dirty="0">
              <a:latin typeface="Calibri" charset="0"/>
              <a:cs typeface="Calibri" charset="0"/>
              <a:sym typeface="Calibri" charset="0"/>
            </a:endParaRPr>
          </a:p>
          <a:p>
            <a:endParaRPr lang="zh-CN" altLang="en-US" dirty="0">
              <a:latin typeface="Calibri" charset="0"/>
              <a:cs typeface="Calibri" charset="0"/>
              <a:sym typeface="Calibri" charset="0"/>
            </a:endParaRPr>
          </a:p>
          <a:p>
            <a:endParaRPr lang="zh-CN" altLang="en-US" dirty="0">
              <a:latin typeface="Calibri" charset="0"/>
              <a:cs typeface="Calibri" charset="0"/>
              <a:sym typeface="Calibri" charset="0"/>
            </a:endParaRPr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Upload</a:t>
            </a:r>
            <a:r>
              <a:rPr lang="en-US" altLang="zh-CN" dirty="0"/>
              <a:t>/Schedule </a:t>
            </a:r>
            <a:r>
              <a:rPr lang="en-US" altLang="zh-CN" dirty="0" err="1"/>
              <a:t>hadoop</a:t>
            </a:r>
            <a:r>
              <a:rPr lang="en-US" altLang="zh-CN" dirty="0"/>
              <a:t> plugin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内容占位符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" b="7722"/>
          <a:stretch>
            <a:fillRect/>
          </a:stretch>
        </p:blipFill>
        <p:spPr bwMode="auto">
          <a:xfrm>
            <a:off x="2641600" y="2968941"/>
            <a:ext cx="5740400" cy="3157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>
                <a:latin typeface="Arial"/>
              </a:rPr>
              <a:t>“</a:t>
            </a:r>
            <a:r>
              <a:rPr lang="en-US" altLang="zh-CN" dirty="0"/>
              <a:t>Save and Debug</a:t>
            </a:r>
            <a:r>
              <a:rPr lang="en-US" altLang="zh-CN" dirty="0">
                <a:latin typeface="Arial"/>
              </a:rPr>
              <a:t>”</a:t>
            </a:r>
            <a:r>
              <a:rPr lang="en-US" altLang="zh-CN" dirty="0"/>
              <a:t> operation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内容占位符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1" b="25481"/>
          <a:stretch>
            <a:fillRect/>
          </a:stretch>
        </p:blipFill>
        <p:spPr bwMode="auto">
          <a:xfrm>
            <a:off x="457200" y="1683942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3200" b="1" u="sng" dirty="0"/>
              <a:t>Step 3: Check job status &amp; results</a:t>
            </a:r>
            <a:endParaRPr lang="zh-CN" altLang="en-US" sz="3200" b="1" u="sng" dirty="0"/>
          </a:p>
          <a:p>
            <a:pPr marL="0" indent="0">
              <a:buFont typeface="Arial" charset="0"/>
              <a:buNone/>
            </a:pPr>
            <a:r>
              <a:rPr lang="en-US" altLang="zh-CN" dirty="0">
                <a:hlinkClick r:id="rId2"/>
              </a:rPr>
              <a:t>Ref: https://ikanow.jira.com/wiki/display/INFAPI/cURL+-+Login%2C+Get+Map+Reduce+Jobs%2C+Get+Map+Reduce+Job+Results%2C+Logout</a:t>
            </a:r>
            <a:endParaRPr lang="zh-CN" altLang="en-US" dirty="0">
              <a:hlinkClick r:id="rId2"/>
            </a:endParaRPr>
          </a:p>
          <a:p>
            <a:pPr marL="0" indent="0">
              <a:buFont typeface="Arial" charset="0"/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APIs</a:t>
            </a:r>
            <a:r>
              <a:rPr lang="en-US" altLang="zh-CN" dirty="0"/>
              <a:t>: login, </a:t>
            </a:r>
            <a:r>
              <a:rPr lang="en-US" altLang="zh-CN" dirty="0" err="1"/>
              <a:t>GetJobs,GetResults,logout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97013" y="6229213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" y="3249884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Check </a:t>
            </a:r>
            <a:r>
              <a:rPr lang="en-US" altLang="zh-CN" dirty="0"/>
              <a:t>Jobs via </a:t>
            </a:r>
            <a:r>
              <a:rPr lang="en-US" altLang="zh-CN" dirty="0" err="1"/>
              <a:t>Infinit.e</a:t>
            </a:r>
            <a:r>
              <a:rPr lang="en-US" altLang="zh-CN" dirty="0"/>
              <a:t> API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内容占位符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 b="7866"/>
          <a:stretch>
            <a:fillRect/>
          </a:stretch>
        </p:blipFill>
        <p:spPr bwMode="auto">
          <a:xfrm>
            <a:off x="443245" y="1697899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II: </a:t>
            </a:r>
            <a:r>
              <a:rPr lang="en-US" altLang="zh-CN" dirty="0" smtClean="0"/>
              <a:t>Get </a:t>
            </a:r>
            <a:r>
              <a:rPr lang="en-US" altLang="zh-CN" dirty="0"/>
              <a:t>Job Results via API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878428" y="6117557"/>
            <a:ext cx="4521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II: Hands-on with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Infinit.e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0" y="1818151"/>
            <a:ext cx="8852477" cy="214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800" dirty="0"/>
              <a:t>Contribution from everyone in the team:</a:t>
            </a:r>
            <a:endParaRPr lang="zh-CN" altLang="en-US" sz="2800" dirty="0"/>
          </a:p>
          <a:p>
            <a:pPr marL="857250" lvl="1" indent="-457200"/>
            <a:r>
              <a:rPr lang="en-US" altLang="zh-CN" sz="2400" dirty="0" err="1">
                <a:sym typeface="Arial" charset="0"/>
              </a:rPr>
              <a:t>YanChun</a:t>
            </a:r>
            <a:endParaRPr lang="zh-CN" altLang="en-US" sz="2400" dirty="0"/>
          </a:p>
          <a:p>
            <a:pPr marL="857250" lvl="1" indent="-457200"/>
            <a:r>
              <a:rPr lang="en-US" altLang="zh-CN" sz="2400" dirty="0"/>
              <a:t>Ocean</a:t>
            </a:r>
            <a:endParaRPr lang="zh-CN" altLang="en-US" sz="2400" dirty="0"/>
          </a:p>
          <a:p>
            <a:pPr marL="857250" lvl="1" indent="-457200"/>
            <a:r>
              <a:rPr lang="en-US" altLang="zh-CN" sz="2400" dirty="0"/>
              <a:t>Peter</a:t>
            </a:r>
            <a:endParaRPr lang="zh-CN" altLang="en-US" sz="2400" dirty="0"/>
          </a:p>
          <a:p>
            <a:pPr marL="857250" lvl="1" indent="-457200"/>
            <a:r>
              <a:rPr lang="en-US" altLang="zh-CN" sz="2400" dirty="0" err="1">
                <a:solidFill>
                  <a:srgbClr val="7F7F7F"/>
                </a:solidFill>
              </a:rPr>
              <a:t>Srinath</a:t>
            </a:r>
            <a:endParaRPr lang="zh-CN" altLang="en-US" sz="2400" dirty="0">
              <a:solidFill>
                <a:srgbClr val="7F7F7F"/>
              </a:solidFill>
            </a:endParaRPr>
          </a:p>
          <a:p>
            <a:pPr marL="857250" lvl="1" indent="-457200"/>
            <a:r>
              <a:rPr lang="en-US" altLang="zh-CN" sz="2400" dirty="0">
                <a:solidFill>
                  <a:srgbClr val="7F7F7F"/>
                </a:solidFill>
              </a:rPr>
              <a:t>Rahul</a:t>
            </a:r>
            <a:endParaRPr lang="zh-CN" altLang="en-US" sz="2400" dirty="0">
              <a:solidFill>
                <a:srgbClr val="7F7F7F"/>
              </a:solidFill>
            </a:endParaRPr>
          </a:p>
          <a:p>
            <a:pPr marL="857250" lvl="1" indent="-457200"/>
            <a:r>
              <a:rPr lang="en-US" altLang="zh-CN" sz="2400" dirty="0" err="1"/>
              <a:t>Olina</a:t>
            </a:r>
            <a:endParaRPr lang="zh-CN" altLang="en-US" sz="2400" dirty="0"/>
          </a:p>
          <a:p>
            <a:pPr marL="857250" lvl="1" indent="-457200">
              <a:buFont typeface="Arial" charset="0"/>
              <a:buNone/>
            </a:pPr>
            <a:endParaRPr lang="zh-CN" altLang="en-US" dirty="0"/>
          </a:p>
          <a:p>
            <a:pPr marL="857250" lvl="1" indent="-457200">
              <a:buFont typeface="Arial" charset="0"/>
              <a:buNone/>
            </a:pPr>
            <a:endParaRPr lang="zh-CN" altLang="en-US" dirty="0"/>
          </a:p>
          <a:p>
            <a:pPr marL="4572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III: Wrap-up and Report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400" dirty="0"/>
              <a:t>Phase I: </a:t>
            </a:r>
            <a:r>
              <a:rPr lang="en-US" altLang="zh-CN" sz="2400" dirty="0" err="1"/>
              <a:t>env</a:t>
            </a:r>
            <a:r>
              <a:rPr lang="en-US" altLang="zh-CN" sz="2400" dirty="0"/>
              <a:t>. setup @wk11</a:t>
            </a:r>
            <a:endParaRPr lang="zh-CN" altLang="en-US" sz="2400" dirty="0"/>
          </a:p>
          <a:p>
            <a:pPr marL="800100" lvl="2" indent="0">
              <a:buFont typeface="Arial" charset="0"/>
              <a:buNone/>
            </a:pPr>
            <a:endParaRPr lang="zh-CN" altLang="en-US" sz="2400" dirty="0"/>
          </a:p>
          <a:p>
            <a:pPr marL="0" indent="0">
              <a:buFont typeface="Arial" charset="0"/>
              <a:buNone/>
            </a:pPr>
            <a:r>
              <a:rPr lang="en-US" altLang="zh-CN" sz="2400" dirty="0"/>
              <a:t>Phase II: Hands-on with </a:t>
            </a:r>
            <a:r>
              <a:rPr lang="en-US" altLang="zh-CN" sz="2400" dirty="0" err="1"/>
              <a:t>Infinit.e</a:t>
            </a:r>
            <a:r>
              <a:rPr lang="en-US" altLang="zh-CN" sz="2400" dirty="0"/>
              <a:t> @wk12-13</a:t>
            </a:r>
            <a:endParaRPr lang="zh-CN" altLang="en-US" sz="2400" dirty="0"/>
          </a:p>
          <a:p>
            <a:pPr marL="0" indent="0">
              <a:buFont typeface="Arial" charset="0"/>
              <a:buNone/>
            </a:pPr>
            <a:endParaRPr lang="zh-CN" altLang="en-US" sz="2400" dirty="0"/>
          </a:p>
          <a:p>
            <a:pPr marL="0" indent="0">
              <a:buFont typeface="Arial" charset="0"/>
              <a:buNone/>
            </a:pPr>
            <a:r>
              <a:rPr lang="en-US" altLang="zh-CN" sz="2400" dirty="0"/>
              <a:t>Phase III: Wrap-up and Final Report @</a:t>
            </a:r>
            <a:r>
              <a:rPr lang="en-US" altLang="zh-CN" sz="2400" dirty="0" smtClean="0"/>
              <a:t>wk14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53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255183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zh-CN" altLang="en-US" sz="4000" dirty="0"/>
          </a:p>
          <a:p>
            <a:pPr algn="ctr"/>
            <a:r>
              <a:rPr lang="en-US" altLang="zh-CN" sz="4800" i="1" dirty="0" smtClean="0">
                <a:solidFill>
                  <a:srgbClr val="FFFFFF"/>
                </a:solidFill>
              </a:rPr>
              <a:t>Thank </a:t>
            </a:r>
            <a:r>
              <a:rPr lang="en-US" altLang="zh-CN" sz="4800" i="1" dirty="0">
                <a:solidFill>
                  <a:srgbClr val="FFFFFF"/>
                </a:solidFill>
              </a:rPr>
              <a:t>You!</a:t>
            </a:r>
            <a:endParaRPr lang="zh-CN" altLang="en-US" sz="4800" i="1" dirty="0">
              <a:solidFill>
                <a:srgbClr val="FFFFFF"/>
              </a:solidFill>
            </a:endParaRPr>
          </a:p>
          <a:p>
            <a:pPr marL="400050" lvl="1" indent="0">
              <a:buFont typeface="Arial" charset="0"/>
              <a:buNone/>
            </a:pPr>
            <a:endParaRPr lang="zh-CN" altLang="en-US" sz="4000" dirty="0"/>
          </a:p>
          <a:p>
            <a:pPr marL="400050" lvl="1" indent="0">
              <a:buFont typeface="Arial" charset="0"/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8517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Dataset: movie reviews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46977"/>
            <a:ext cx="696753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2975" y="5993540"/>
            <a:ext cx="6967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https://snap.stanford.edu/data/web-Movies.html</a:t>
            </a:r>
            <a:endParaRPr lang="zh-CN" alt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1506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b="1" dirty="0"/>
              <a:t>Insights of the offline installation packages from: </a:t>
            </a:r>
            <a:r>
              <a:rPr lang="en-US" altLang="zh-CN" dirty="0">
                <a:hlinkClick r:id="rId2"/>
              </a:rPr>
              <a:t>http://www.ikanow.com/downloads/</a:t>
            </a:r>
            <a:endParaRPr lang="zh-CN" altLang="en-US" dirty="0">
              <a:hlinkClick r:id="rId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zh-CN" dirty="0"/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b="1" dirty="0"/>
              <a:t>1) </a:t>
            </a:r>
            <a:r>
              <a:rPr lang="en-US" altLang="zh-CN" b="1" dirty="0" err="1"/>
              <a:t>infinit.e</a:t>
            </a:r>
            <a:r>
              <a:rPr lang="en-US" altLang="zh-CN" b="1" dirty="0"/>
              <a:t>-preinstall-offline-bundle contains:</a:t>
            </a:r>
            <a:endParaRPr lang="zh-CN" altLang="en-US" b="1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 smtClean="0"/>
              <a:t>#1 infinit.e-platform.prerequisites.offline-v0.2-70.75.noarch</a:t>
            </a:r>
            <a:endParaRPr lang="zh-CN" altLang="en-US" sz="1600" dirty="0" smtClean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2 elasticsearch-0.19.11-3.noarch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#3 infinit.e-hadoop-installer.offline-v0.2-70.75.noarch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install</a:t>
            </a:r>
            <a:r>
              <a:rPr lang="en-US" altLang="zh-CN" sz="1600" dirty="0"/>
              <a:t>-infinite-</a:t>
            </a:r>
            <a:r>
              <a:rPr lang="en-US" altLang="zh-CN" sz="1600" dirty="0" err="1"/>
              <a:t>offline.sh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 smtClean="0"/>
              <a:t>     example configurations </a:t>
            </a:r>
            <a:r>
              <a:rPr lang="en-US" altLang="zh-CN" sz="1600" dirty="0"/>
              <a:t>folder</a:t>
            </a:r>
            <a:endParaRPr lang="zh-CN" altLang="en-US" sz="1600" dirty="0"/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b="1" dirty="0"/>
              <a:t>2) </a:t>
            </a:r>
            <a:r>
              <a:rPr lang="en-US" altLang="zh-CN" b="1" dirty="0" err="1"/>
              <a:t>infinit.e</a:t>
            </a:r>
            <a:r>
              <a:rPr lang="en-US" altLang="zh-CN" b="1" dirty="0"/>
              <a:t>-install-bundle contains:</a:t>
            </a:r>
            <a:endParaRPr lang="zh-CN" altLang="en-US" b="1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#1 infinit.e-config-v0.2-805.81.noarch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#2 infinit.e-index-engine-v0.2-805.81.noarch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#3 infinit.e-db-instance-v0.2-805.81.noarch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#4 infinit.e-processing-engine-v0.2-805.81.noarch</a:t>
            </a:r>
            <a:endParaRPr lang="zh-CN" altLang="en-US" sz="1600" dirty="0"/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#5 infinit.e-interface-engine-v0.2-805.81.</a:t>
            </a:r>
            <a:r>
              <a:rPr lang="en-US" altLang="zh-CN" sz="1600" dirty="0" smtClean="0"/>
              <a:t>noarch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</a:t>
            </a:r>
            <a:r>
              <a:rPr lang="en-US" altLang="zh-CN" dirty="0" smtClean="0"/>
              <a:t>I: Install </a:t>
            </a:r>
            <a:r>
              <a:rPr lang="en-US" altLang="zh-CN" dirty="0"/>
              <a:t>IKANOW </a:t>
            </a:r>
            <a:r>
              <a:rPr lang="en-US" altLang="zh-CN" dirty="0" err="1"/>
              <a:t>infinit.e</a:t>
            </a:r>
            <a:r>
              <a:rPr lang="en-US" altLang="zh-CN" dirty="0"/>
              <a:t> - Offline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780849" y="5972954"/>
            <a:ext cx="305233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I: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Env</a:t>
            </a:r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. Setup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b="1" dirty="0"/>
              <a:t>Quick Install:</a:t>
            </a:r>
            <a:endParaRPr lang="zh-CN" altLang="en-US" b="1" dirty="0"/>
          </a:p>
          <a:p>
            <a:pPr marL="0" indent="0">
              <a:buFont typeface="Arial" charset="0"/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http://www.ikanow.com/downloads/</a:t>
            </a:r>
            <a:endParaRPr lang="zh-CN" altLang="en-US" dirty="0">
              <a:hlinkClick r:id="rId2"/>
            </a:endParaRPr>
          </a:p>
          <a:p>
            <a:pPr marL="0" indent="0">
              <a:buFont typeface="Arial" charset="0"/>
              <a:buNone/>
            </a:pPr>
            <a:endParaRPr lang="en-US" altLang="zh-CN" dirty="0"/>
          </a:p>
          <a:p>
            <a:pPr marL="0" indent="0">
              <a:buFont typeface="Arial" charset="0"/>
              <a:buNone/>
            </a:pPr>
            <a:r>
              <a:rPr lang="en-US" altLang="zh-CN" b="1" dirty="0"/>
              <a:t>Quick install </a:t>
            </a:r>
            <a:r>
              <a:rPr lang="en-US" altLang="zh-CN" b="1" dirty="0">
                <a:latin typeface="Arial"/>
              </a:rPr>
              <a:t>–</a:t>
            </a:r>
            <a:r>
              <a:rPr lang="en-US" altLang="zh-CN" b="1" dirty="0"/>
              <a:t> online</a:t>
            </a:r>
            <a:endParaRPr lang="zh-CN" altLang="en-US" b="1" dirty="0"/>
          </a:p>
          <a:p>
            <a:pPr marL="685800" lvl="1" indent="-342900"/>
            <a:r>
              <a:rPr lang="en-US" altLang="zh-CN" sz="1600" dirty="0"/>
              <a:t>Right click the "Download" button for the online "enterprise </a:t>
            </a:r>
            <a:r>
              <a:rPr lang="en-US" altLang="zh-CN" sz="1600" dirty="0" err="1"/>
              <a:t>linux</a:t>
            </a:r>
            <a:r>
              <a:rPr lang="en-US" altLang="zh-CN" sz="1600" dirty="0"/>
              <a:t>" install package and select </a:t>
            </a:r>
            <a:r>
              <a:rPr lang="en-US" altLang="zh-CN" sz="1600" dirty="0">
                <a:latin typeface="Arial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Copy Link</a:t>
            </a:r>
            <a:r>
              <a:rPr lang="en-US" altLang="zh-CN" sz="1600" dirty="0">
                <a:latin typeface="Arial"/>
              </a:rPr>
              <a:t>”</a:t>
            </a:r>
            <a:r>
              <a:rPr lang="en-US" altLang="zh-CN" sz="1600" dirty="0"/>
              <a:t> </a:t>
            </a:r>
            <a:endParaRPr lang="zh-CN" altLang="en-US" sz="1600" dirty="0"/>
          </a:p>
          <a:p>
            <a:pPr marL="685800" lvl="1" indent="-342900"/>
            <a:r>
              <a:rPr lang="en-US" altLang="zh-CN" sz="1600" dirty="0"/>
              <a:t>On a </a:t>
            </a:r>
            <a:r>
              <a:rPr lang="en-US" altLang="zh-CN" sz="1600" dirty="0" err="1"/>
              <a:t>linux</a:t>
            </a:r>
            <a:r>
              <a:rPr lang="en-US" altLang="zh-CN" sz="1600" dirty="0"/>
              <a:t> console type "</a:t>
            </a:r>
            <a:r>
              <a:rPr lang="en-US" altLang="zh-CN" sz="1600" dirty="0">
                <a:solidFill>
                  <a:srgbClr val="FF0000"/>
                </a:solidFill>
              </a:rPr>
              <a:t>curl -L -o </a:t>
            </a:r>
            <a:r>
              <a:rPr lang="en-US" altLang="zh-CN" sz="1600" dirty="0" err="1">
                <a:solidFill>
                  <a:srgbClr val="FF0000"/>
                </a:solidFill>
              </a:rPr>
              <a:t>install.rpm</a:t>
            </a:r>
            <a:r>
              <a:rPr lang="en-US" altLang="zh-CN" sz="1600" dirty="0">
                <a:solidFill>
                  <a:srgbClr val="FF0000"/>
                </a:solidFill>
              </a:rPr>
              <a:t> '&lt;PASTE HERE&gt;'</a:t>
            </a:r>
            <a:r>
              <a:rPr lang="en-US" altLang="zh-CN" sz="1600" dirty="0"/>
              <a:t>"</a:t>
            </a:r>
            <a:endParaRPr lang="zh-CN" altLang="en-US" sz="1600" dirty="0"/>
          </a:p>
          <a:p>
            <a:pPr marL="685800" lvl="1" indent="-342900"/>
            <a:r>
              <a:rPr lang="en-US" altLang="zh-CN" sz="1600" dirty="0"/>
              <a:t>Then run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sudo</a:t>
            </a:r>
            <a:r>
              <a:rPr lang="en-US" altLang="zh-CN" sz="1600" dirty="0">
                <a:solidFill>
                  <a:srgbClr val="FF0000"/>
                </a:solidFill>
              </a:rPr>
              <a:t>) rpm -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install.rpm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and follow the </a:t>
            </a:r>
            <a:r>
              <a:rPr lang="en-US" altLang="zh-CN" sz="1600" dirty="0" smtClean="0"/>
              <a:t>instructions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</a:t>
            </a:r>
            <a:r>
              <a:rPr lang="en-US" altLang="zh-CN" dirty="0" smtClean="0"/>
              <a:t>I: Install </a:t>
            </a:r>
            <a:r>
              <a:rPr lang="en-US" altLang="zh-CN" dirty="0"/>
              <a:t>IKANOW </a:t>
            </a:r>
            <a:r>
              <a:rPr lang="en-US" altLang="zh-CN" dirty="0" err="1"/>
              <a:t>infinit.e</a:t>
            </a:r>
            <a:r>
              <a:rPr lang="en-US" altLang="zh-CN" dirty="0"/>
              <a:t> - Online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780849" y="5972954"/>
            <a:ext cx="305233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I: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Env</a:t>
            </a:r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. Setup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9E4934"/>
                </a:solidFill>
              </a:rPr>
              <a:t>Step1: </a:t>
            </a:r>
            <a:r>
              <a:rPr lang="en-US" altLang="zh-CN" dirty="0" smtClean="0"/>
              <a:t>[</a:t>
            </a:r>
            <a:r>
              <a:rPr lang="en-US" altLang="zh-CN" dirty="0"/>
              <a:t>root@CentOS64x64 ~]# </a:t>
            </a:r>
            <a:r>
              <a:rPr lang="en-US" altLang="zh-CN" dirty="0">
                <a:solidFill>
                  <a:srgbClr val="0000FF"/>
                </a:solidFill>
              </a:rPr>
              <a:t>vi /</a:t>
            </a:r>
            <a:r>
              <a:rPr lang="en-US" altLang="zh-CN" dirty="0" err="1">
                <a:solidFill>
                  <a:srgbClr val="0000FF"/>
                </a:solidFill>
              </a:rPr>
              <a:t>etc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dirty="0" err="1">
                <a:solidFill>
                  <a:srgbClr val="0000FF"/>
                </a:solidFill>
              </a:rPr>
              <a:t>sysconfig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dirty="0" err="1" smtClean="0">
                <a:solidFill>
                  <a:srgbClr val="0000FF"/>
                </a:solidFill>
              </a:rPr>
              <a:t>iptables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/>
              <a:t>	     add </a:t>
            </a:r>
            <a:r>
              <a:rPr lang="en-US" altLang="zh-CN" dirty="0"/>
              <a:t>following line to open port 8080:</a:t>
            </a:r>
            <a:endParaRPr lang="zh-CN" altLang="en-US" dirty="0"/>
          </a:p>
          <a:p>
            <a:pPr marL="800100" lvl="2" indent="0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-</a:t>
            </a:r>
            <a:r>
              <a:rPr lang="en-US" altLang="zh-CN" dirty="0">
                <a:solidFill>
                  <a:srgbClr val="0000FF"/>
                </a:solidFill>
              </a:rPr>
              <a:t>A INPUT -p </a:t>
            </a:r>
            <a:r>
              <a:rPr lang="en-US" altLang="zh-CN" dirty="0" err="1">
                <a:solidFill>
                  <a:srgbClr val="0000FF"/>
                </a:solidFill>
              </a:rPr>
              <a:t>tcp</a:t>
            </a:r>
            <a:r>
              <a:rPr lang="en-US" altLang="zh-CN" dirty="0">
                <a:solidFill>
                  <a:srgbClr val="0000FF"/>
                </a:solidFill>
              </a:rPr>
              <a:t> -m state --state NEW -m </a:t>
            </a:r>
            <a:r>
              <a:rPr lang="en-US" altLang="zh-CN" dirty="0" err="1">
                <a:solidFill>
                  <a:srgbClr val="0000FF"/>
                </a:solidFill>
              </a:rPr>
              <a:t>tcp</a:t>
            </a:r>
            <a:r>
              <a:rPr lang="en-US" altLang="zh-CN" dirty="0">
                <a:solidFill>
                  <a:srgbClr val="0000FF"/>
                </a:solidFill>
              </a:rPr>
              <a:t> --</a:t>
            </a:r>
            <a:r>
              <a:rPr lang="en-US" altLang="zh-CN" dirty="0" err="1">
                <a:solidFill>
                  <a:srgbClr val="0000FF"/>
                </a:solidFill>
              </a:rPr>
              <a:t>dport</a:t>
            </a:r>
            <a:r>
              <a:rPr lang="en-US" altLang="zh-CN" dirty="0">
                <a:solidFill>
                  <a:srgbClr val="0000FF"/>
                </a:solidFill>
              </a:rPr>
              <a:t> 8080 -j </a:t>
            </a:r>
            <a:r>
              <a:rPr lang="en-US" altLang="zh-CN" dirty="0" smtClean="0">
                <a:solidFill>
                  <a:srgbClr val="0000FF"/>
                </a:solidFill>
              </a:rPr>
              <a:t>ACCEPT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Step2: </a:t>
            </a:r>
            <a:r>
              <a:rPr lang="en-US" altLang="zh-CN" dirty="0" smtClean="0"/>
              <a:t>[</a:t>
            </a:r>
            <a:r>
              <a:rPr lang="en-US" altLang="zh-CN" dirty="0"/>
              <a:t>root@CentOS64x64 ~]# </a:t>
            </a:r>
            <a:r>
              <a:rPr lang="en-US" altLang="zh-CN" dirty="0">
                <a:solidFill>
                  <a:srgbClr val="0000FF"/>
                </a:solidFill>
              </a:rPr>
              <a:t>service </a:t>
            </a:r>
            <a:r>
              <a:rPr lang="en-US" altLang="zh-CN" dirty="0" err="1">
                <a:solidFill>
                  <a:srgbClr val="0000FF"/>
                </a:solidFill>
              </a:rPr>
              <a:t>iptables</a:t>
            </a:r>
            <a:r>
              <a:rPr lang="en-US" altLang="zh-CN" dirty="0">
                <a:solidFill>
                  <a:srgbClr val="0000FF"/>
                </a:solidFill>
              </a:rPr>
              <a:t> restart</a:t>
            </a:r>
            <a:endParaRPr lang="zh-CN" altLang="en-US" dirty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Arial" charset="0"/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Arial" charset="0"/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 marL="514350" indent="-514350">
              <a:lnSpc>
                <a:spcPct val="90000"/>
              </a:lnSpc>
              <a:buFont typeface="Arial" charset="0"/>
              <a:buNone/>
            </a:pPr>
            <a:r>
              <a:rPr lang="en-US" altLang="zh-CN" sz="1600" dirty="0"/>
              <a:t>Hint: You can temporarily stop the firewall to test whether it</a:t>
            </a:r>
            <a:r>
              <a:rPr lang="en-US" altLang="zh-CN" sz="1600" dirty="0">
                <a:latin typeface="Arial"/>
              </a:rPr>
              <a:t>’</a:t>
            </a:r>
            <a:r>
              <a:rPr lang="en-US" altLang="zh-CN" sz="1600" dirty="0"/>
              <a:t>s the root cause of connection-failure by command: </a:t>
            </a:r>
            <a:r>
              <a:rPr lang="en-US" altLang="zh-CN" sz="1600" dirty="0">
                <a:solidFill>
                  <a:srgbClr val="0000FF"/>
                </a:solidFill>
              </a:rPr>
              <a:t>service </a:t>
            </a:r>
            <a:r>
              <a:rPr lang="en-US" altLang="zh-CN" sz="1600" dirty="0" err="1">
                <a:solidFill>
                  <a:srgbClr val="0000FF"/>
                </a:solidFill>
              </a:rPr>
              <a:t>iptables</a:t>
            </a:r>
            <a:r>
              <a:rPr lang="en-US" altLang="zh-CN" sz="1600" dirty="0">
                <a:solidFill>
                  <a:srgbClr val="0000FF"/>
                </a:solidFill>
              </a:rPr>
              <a:t> stop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</a:t>
            </a:r>
            <a:r>
              <a:rPr lang="en-US" altLang="zh-CN" dirty="0" smtClean="0"/>
              <a:t>I: Firewall </a:t>
            </a:r>
            <a:r>
              <a:rPr lang="en-US" altLang="zh-CN" dirty="0" err="1"/>
              <a:t>Config</a:t>
            </a:r>
            <a:r>
              <a:rPr lang="en-US" altLang="zh-CN" dirty="0"/>
              <a:t>.: Open port 8080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780849" y="5972954"/>
            <a:ext cx="305233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I: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Env</a:t>
            </a:r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. Setup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0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CN" dirty="0"/>
              <a:t>You will get the login GUI with URL:</a:t>
            </a:r>
            <a:endParaRPr lang="zh-CN" altLang="en-US" dirty="0"/>
          </a:p>
          <a:p>
            <a:pPr marL="800100" lvl="2" indent="0">
              <a:buFont typeface="Arial" charset="0"/>
              <a:buNone/>
            </a:pPr>
            <a:r>
              <a:rPr lang="en-US" altLang="zh-CN" i="1" dirty="0">
                <a:hlinkClick r:id="rId2"/>
              </a:rPr>
              <a:t>http://your_server_IP_addr:8080</a:t>
            </a:r>
            <a:endParaRPr lang="zh-CN" altLang="en-US" i="1" dirty="0">
              <a:hlinkClick r:id="rId2"/>
            </a:endParaRPr>
          </a:p>
          <a:p>
            <a:pPr marL="800100" lvl="2" indent="0">
              <a:buFont typeface="Arial" charset="0"/>
              <a:buNone/>
            </a:pPr>
            <a:r>
              <a:rPr lang="en-US" altLang="zh-CN" dirty="0"/>
              <a:t>If you are using sample configuration </a:t>
            </a:r>
            <a:r>
              <a:rPr lang="en-US" altLang="zh-CN" dirty="0" smtClean="0"/>
              <a:t>during </a:t>
            </a:r>
            <a:r>
              <a:rPr lang="en-US" altLang="zh-CN" dirty="0"/>
              <a:t>the installation</a:t>
            </a:r>
            <a:endParaRPr lang="zh-CN" altLang="en-US" dirty="0"/>
          </a:p>
          <a:p>
            <a:pPr marL="800100" lvl="2" indent="0">
              <a:buFont typeface="Arial" charset="0"/>
              <a:buNone/>
            </a:pPr>
            <a:r>
              <a:rPr lang="en-US" altLang="zh-CN" sz="2000" dirty="0"/>
              <a:t>User:</a:t>
            </a:r>
            <a:endParaRPr lang="zh-CN" altLang="en-US" sz="2000" dirty="0"/>
          </a:p>
          <a:p>
            <a:pPr marL="800100" lvl="2" indent="0">
              <a:buFont typeface="Arial" charset="0"/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infinite_default@ikanow.com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800100" lvl="2" indent="0">
              <a:buFont typeface="Arial" charset="0"/>
              <a:buNone/>
            </a:pPr>
            <a:r>
              <a:rPr lang="en-US" altLang="zh-CN" sz="2000" dirty="0"/>
              <a:t>Password:</a:t>
            </a:r>
            <a:endParaRPr lang="zh-CN" altLang="en-US" sz="2000" dirty="0"/>
          </a:p>
          <a:p>
            <a:pPr marL="800100" lvl="2" indent="0">
              <a:buFont typeface="Arial" charset="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infinit.e!</a:t>
            </a:r>
            <a:r>
              <a:rPr lang="en-US" altLang="zh-CN" sz="2000" dirty="0" smtClean="0">
                <a:solidFill>
                  <a:srgbClr val="0000FF"/>
                </a:solidFill>
              </a:rPr>
              <a:t>2013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</a:t>
            </a:r>
            <a:r>
              <a:rPr lang="en-US" altLang="zh-CN" dirty="0" smtClean="0"/>
              <a:t>I</a:t>
            </a:r>
            <a:r>
              <a:rPr lang="en-US" altLang="zh-CN" dirty="0"/>
              <a:t>: </a:t>
            </a:r>
            <a:r>
              <a:rPr lang="en-US" altLang="zh-CN" dirty="0" smtClean="0"/>
              <a:t>Start </a:t>
            </a:r>
            <a:r>
              <a:rPr lang="en-US" altLang="zh-CN" dirty="0" err="1"/>
              <a:t>Infinit.e</a:t>
            </a:r>
            <a:r>
              <a:rPr lang="en-US" altLang="zh-CN" dirty="0"/>
              <a:t> from your local machine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780849" y="5972954"/>
            <a:ext cx="305233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I: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Env</a:t>
            </a:r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. Setup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3441700"/>
            <a:ext cx="383857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10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As mentioned during the installation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en-US" altLang="zh-CN" sz="2000" dirty="0"/>
              <a:t>Note standalone 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not installed, to do so run /opt/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-infinite/</a:t>
            </a:r>
            <a:r>
              <a:rPr lang="en-US" altLang="zh-CN" sz="2000" dirty="0" err="1"/>
              <a:t>install.sh</a:t>
            </a:r>
            <a:r>
              <a:rPr lang="en-US" altLang="zh-CN" sz="2000" dirty="0"/>
              <a:t> (not necessary for single node installations)</a:t>
            </a:r>
            <a:endParaRPr lang="zh-CN" altLang="en-US" sz="2000" dirty="0"/>
          </a:p>
          <a:p>
            <a:pPr marL="45720" indent="0">
              <a:buNone/>
            </a:pPr>
            <a:endParaRPr lang="zh-CN" altLang="en-US" dirty="0"/>
          </a:p>
          <a:p>
            <a:pPr marL="400050" lvl="1" indent="0">
              <a:buFont typeface="Arial" charset="0"/>
              <a:buNone/>
            </a:pPr>
            <a:r>
              <a:rPr lang="en-US" altLang="zh-CN" sz="2000" dirty="0"/>
              <a:t>By running /opt/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-infinite/</a:t>
            </a:r>
            <a:r>
              <a:rPr lang="en-US" altLang="zh-CN" sz="2000" dirty="0" err="1"/>
              <a:t>install.sh</a:t>
            </a:r>
            <a:r>
              <a:rPr lang="en-US" altLang="zh-CN" sz="2000" dirty="0"/>
              <a:t> it installs </a:t>
            </a:r>
            <a:r>
              <a:rPr lang="en-US" altLang="zh-CN" sz="2000" dirty="0" err="1"/>
              <a:t>Cloudera</a:t>
            </a:r>
            <a:r>
              <a:rPr lang="en-US" altLang="zh-CN" sz="2000" dirty="0"/>
              <a:t> free 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distribution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 </a:t>
            </a:r>
            <a:r>
              <a:rPr lang="en-US" altLang="zh-CN" dirty="0" smtClean="0"/>
              <a:t>I: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Installation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780849" y="5972954"/>
            <a:ext cx="305233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Phase I: </a:t>
            </a:r>
            <a:r>
              <a:rPr lang="en-US" sz="2400" i="1" u="sng" dirty="0" err="1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Env</a:t>
            </a:r>
            <a:r>
              <a:rPr lang="en-US" sz="2400" i="1" u="sng" dirty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. Setup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9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网格.thmx</Template>
  <TotalTime>68</TotalTime>
  <Words>1211</Words>
  <Application>Microsoft Macintosh PowerPoint</Application>
  <PresentationFormat>全屏显示(4:3)</PresentationFormat>
  <Paragraphs>177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网格</vt:lpstr>
      <vt:lpstr>Paint.Picture</vt:lpstr>
      <vt:lpstr>CS570 Final Project</vt:lpstr>
      <vt:lpstr>Group Members</vt:lpstr>
      <vt:lpstr>Schedules</vt:lpstr>
      <vt:lpstr>Input Dataset: movie reviews</vt:lpstr>
      <vt:lpstr>Phase I: Install IKANOW infinit.e - Offline</vt:lpstr>
      <vt:lpstr>Phase I: Install IKANOW infinit.e - Online</vt:lpstr>
      <vt:lpstr>Phase I: Firewall Config.: Open port 8080</vt:lpstr>
      <vt:lpstr>Phase I: Start Infinit.e from your local machine</vt:lpstr>
      <vt:lpstr>Phase I: Hadoop Installation</vt:lpstr>
      <vt:lpstr>Phase II: Hands-on with Infinit.e</vt:lpstr>
      <vt:lpstr>Infinit.e - developing visualizations and plugins</vt:lpstr>
      <vt:lpstr>Phase II: Hands-on Scope</vt:lpstr>
      <vt:lpstr>Part 1: import source data</vt:lpstr>
      <vt:lpstr>Phase II: Prepare Data</vt:lpstr>
      <vt:lpstr>Phase II: Prepare Data</vt:lpstr>
      <vt:lpstr>Phase II: Manager Home</vt:lpstr>
      <vt:lpstr>Phase II: Add Source</vt:lpstr>
      <vt:lpstr>Phase II: Movie Review Source</vt:lpstr>
      <vt:lpstr>Phase II: Test Source</vt:lpstr>
      <vt:lpstr>Phase II: Test Source: result</vt:lpstr>
      <vt:lpstr>Phase II: Publish Source</vt:lpstr>
      <vt:lpstr>Phase II: Search Source</vt:lpstr>
      <vt:lpstr>Part 2: hadoop plugin</vt:lpstr>
      <vt:lpstr>Phase II: Upload/Schedule hadoop plugin</vt:lpstr>
      <vt:lpstr>Phase II: “Save and Debug” operation</vt:lpstr>
      <vt:lpstr>Phase II: APIs: login, GetJobs,GetResults,logout</vt:lpstr>
      <vt:lpstr>Phase II: Check Jobs via Infinit.e API</vt:lpstr>
      <vt:lpstr>Phase II: Get Job Results via API</vt:lpstr>
      <vt:lpstr>Phase III: Wrap-up and Report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CS570 Final Project</dc:title>
  <dc:creator>Ocean</dc:creator>
  <cp:lastModifiedBy>a oo</cp:lastModifiedBy>
  <cp:revision>63</cp:revision>
  <dcterms:created xsi:type="dcterms:W3CDTF">2013-12-11T23:54:19Z</dcterms:created>
  <dcterms:modified xsi:type="dcterms:W3CDTF">2014-04-10T21:30:31Z</dcterms:modified>
</cp:coreProperties>
</file>