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6" r:id="rId5"/>
  </p:sldMasterIdLst>
  <p:sldIdLst>
    <p:sldId id="262" r:id="rId6"/>
    <p:sldId id="263" r:id="rId7"/>
    <p:sldId id="275" r:id="rId8"/>
    <p:sldId id="276" r:id="rId9"/>
    <p:sldId id="278" r:id="rId10"/>
    <p:sldId id="279" r:id="rId11"/>
    <p:sldId id="274" r:id="rId12"/>
    <p:sldId id="280" r:id="rId13"/>
    <p:sldId id="277" r:id="rId14"/>
    <p:sldId id="289" r:id="rId15"/>
    <p:sldId id="295" r:id="rId16"/>
    <p:sldId id="296" r:id="rId17"/>
    <p:sldId id="297" r:id="rId18"/>
    <p:sldId id="298" r:id="rId19"/>
    <p:sldId id="299" r:id="rId20"/>
    <p:sldId id="311" r:id="rId21"/>
    <p:sldId id="305" r:id="rId22"/>
    <p:sldId id="312" r:id="rId23"/>
    <p:sldId id="319" r:id="rId24"/>
    <p:sldId id="320" r:id="rId25"/>
    <p:sldId id="321" r:id="rId26"/>
    <p:sldId id="327" r:id="rId27"/>
    <p:sldId id="329" r:id="rId28"/>
    <p:sldId id="268" r:id="rId29"/>
  </p:sldIdLst>
  <p:sldSz cx="9144000" cy="5143500" type="screen16x9"/>
  <p:notesSz cx="6858000" cy="9144000"/>
  <p:defaultTextStyle>
    <a:defPPr>
      <a:defRPr lang="zh-CN"/>
    </a:defPPr>
    <a:lvl1pPr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Arial" panose="020B0604020202020204" pitchFamily="34" charset="0"/>
      </a:defRPr>
    </a:lvl1pPr>
    <a:lvl2pPr marL="4572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Arial" panose="020B0604020202020204" pitchFamily="34" charset="0"/>
      </a:defRPr>
    </a:lvl2pPr>
    <a:lvl3pPr marL="9144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Arial" panose="020B0604020202020204" pitchFamily="34" charset="0"/>
      </a:defRPr>
    </a:lvl3pPr>
    <a:lvl4pPr marL="13716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Arial" panose="020B0604020202020204" pitchFamily="34" charset="0"/>
      </a:defRPr>
    </a:lvl4pPr>
    <a:lvl5pPr marL="18288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008FD4"/>
    <a:srgbClr val="5ACBF5"/>
    <a:srgbClr val="8CC63E"/>
    <a:srgbClr val="0070B1"/>
    <a:srgbClr val="00ABBD"/>
    <a:srgbClr val="00AEEF"/>
    <a:srgbClr val="0089CF"/>
    <a:srgbClr val="005B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876" y="-114"/>
      </p:cViewPr>
      <p:guideLst>
        <p:guide orient="horz" pos="1607"/>
        <p:guide pos="29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4" name="Text Placeholder 2"/>
          <p:cNvSpPr>
            <a:spLocks noGrp="1"/>
          </p:cNvSpPr>
          <p:nvPr userDrawn="1">
            <p:ph type="body" sz="quarter" idx="4294967295"/>
          </p:nvPr>
        </p:nvSpPr>
        <p:spPr>
          <a:xfrm>
            <a:off x="430213" y="2390775"/>
            <a:ext cx="4478337" cy="1008063"/>
          </a:xfrm>
        </p:spPr>
        <p:txBody>
          <a:bodyPr/>
          <a:lstStyle/>
          <a:p>
            <a:pPr lvl="0"/>
            <a:r>
              <a:rPr lang="zh-CN" altLang="en-US" sz="1400" smtClean="0">
                <a:solidFill>
                  <a:srgbClr val="FFFFFF"/>
                </a:solidFill>
                <a:latin typeface="微软雅黑" panose="020B0503020204020204" pitchFamily="34" charset="-122"/>
                <a:cs typeface="Arial" panose="020B0604020202020204" pitchFamily="34" charset="0"/>
              </a:rPr>
              <a:t>单击此处编辑母版文本样式</a:t>
            </a:r>
            <a:endParaRPr lang="zh-CN" altLang="en-US" sz="1400" smtClean="0">
              <a:solidFill>
                <a:srgbClr val="FFFFFF"/>
              </a:solidFill>
              <a:latin typeface="微软雅黑" panose="020B0503020204020204" pitchFamily="34" charset="-122"/>
              <a:cs typeface="Arial" panose="020B0604020202020204" pitchFamily="34" charset="0"/>
            </a:endParaRPr>
          </a:p>
        </p:txBody>
      </p:sp>
      <p:sp>
        <p:nvSpPr>
          <p:cNvPr id="5" name="Subtitle 6"/>
          <p:cNvSpPr>
            <a:spLocks noGrp="1"/>
          </p:cNvSpPr>
          <p:nvPr userDrawn="1">
            <p:ph type="subTitle" idx="9"/>
          </p:nvPr>
        </p:nvSpPr>
        <p:spPr>
          <a:xfrm>
            <a:off x="430213" y="1314450"/>
            <a:ext cx="6400800" cy="561975"/>
          </a:xfrm>
        </p:spPr>
        <p:txBody>
          <a:bodyPr/>
          <a:lstStyle/>
          <a:p>
            <a:pPr>
              <a:lnSpc>
                <a:spcPct val="100000"/>
              </a:lnSpc>
            </a:pPr>
            <a:r>
              <a:rPr lang="zh-CN" altLang="en-US" sz="2200" smtClean="0">
                <a:solidFill>
                  <a:srgbClr val="8CC63E"/>
                </a:solidFill>
                <a:latin typeface="微软雅黑" panose="020B0503020204020204" pitchFamily="34" charset="-122"/>
              </a:rPr>
              <a:t>单击此处编辑母版副标题样式</a:t>
            </a:r>
            <a:endParaRPr lang="en-US" sz="2200">
              <a:solidFill>
                <a:srgbClr val="8CC63E"/>
              </a:solidFill>
              <a:latin typeface="微软雅黑" panose="020B0503020204020204" pitchFamily="34" charset="-122"/>
            </a:endParaRPr>
          </a:p>
        </p:txBody>
      </p:sp>
      <p:sp>
        <p:nvSpPr>
          <p:cNvPr id="7" name="Title 7"/>
          <p:cNvSpPr>
            <a:spLocks noGrp="1"/>
          </p:cNvSpPr>
          <p:nvPr userDrawn="1">
            <p:ph type="ctrTitle" idx="19"/>
          </p:nvPr>
        </p:nvSpPr>
        <p:spPr>
          <a:xfrm>
            <a:off x="430213" y="860425"/>
            <a:ext cx="6400800" cy="444500"/>
          </a:xfrm>
        </p:spPr>
        <p:txBody>
          <a:bodyPr/>
          <a:lstStyle/>
          <a:p>
            <a:r>
              <a:rPr lang="zh-CN" altLang="en-US" sz="2800" b="1" smtClean="0">
                <a:solidFill>
                  <a:schemeClr val="bg1"/>
                </a:solidFill>
                <a:latin typeface="微软雅黑" panose="020B0503020204020204" pitchFamily="34" charset="-122"/>
              </a:rPr>
              <a:t>单击此处编辑母版标题样式</a:t>
            </a:r>
            <a:endParaRPr lang="en-US" sz="2800" b="1" dirty="0">
              <a:solidFill>
                <a:schemeClr val="bg1"/>
              </a:solidFill>
              <a:latin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目录">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5" y="1200150"/>
            <a:ext cx="4168775" cy="318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79950" y="1200150"/>
            <a:ext cx="4170363" cy="318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3">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5" y="1200150"/>
            <a:ext cx="5065280" cy="318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569527" y="1200150"/>
            <a:ext cx="3280786" cy="318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4" name="标题 1"/>
          <p:cNvSpPr txBox="1"/>
          <p:nvPr userDrawn="1"/>
        </p:nvSpPr>
        <p:spPr bwMode="auto">
          <a:xfrm>
            <a:off x="1338944" y="1396723"/>
            <a:ext cx="2429189" cy="1101725"/>
          </a:xfrm>
          <a:prstGeom prst="rect">
            <a:avLst/>
          </a:prstGeom>
          <a:noFill/>
          <a:ln w="9525">
            <a:noFill/>
            <a:miter lim="800000"/>
          </a:ln>
        </p:spPr>
        <p:txBody>
          <a:bodyPr vert="horz" wrap="square" lIns="0" tIns="0" rIns="0" bIns="0" numCol="1" anchor="t" anchorCtr="0" compatLnSpc="1"/>
          <a:lstStyle>
            <a:lvl1pPr>
              <a:defRPr sz="4000"/>
            </a:lvl1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zh-CN" altLang="en-US" sz="4800" b="0" i="0" u="none" strike="noStrike" kern="0" cap="none" spc="0" normalizeH="0" baseline="0" noProof="0" dirty="0" smtClean="0">
                <a:ln>
                  <a:noFill/>
                </a:ln>
                <a:solidFill>
                  <a:schemeClr val="bg1"/>
                </a:solidFill>
                <a:effectLst/>
                <a:uLnTx/>
                <a:uFillTx/>
                <a:latin typeface="+mj-lt"/>
                <a:ea typeface="+mj-ea"/>
                <a:cs typeface="+mj-cs"/>
              </a:rPr>
              <a:t>谢谢！</a:t>
            </a:r>
            <a:endParaRPr kumimoji="0" lang="zh-CN" altLang="en-US" sz="4800" b="0" i="0" u="none" strike="noStrike" kern="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3.jpeg"/><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5" Type="http://schemas.openxmlformats.org/officeDocument/2006/relationships/theme" Target="../theme/theme3.xml"/><Relationship Id="rId4" Type="http://schemas.openxmlformats.org/officeDocument/2006/relationships/image" Target="../media/image4.jpeg"/><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image" Target="../media/image5.jpeg"/><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Rectangle 8"/>
          <p:cNvSpPr>
            <a:spLocks noChangeArrowheads="1"/>
          </p:cNvSpPr>
          <p:nvPr/>
        </p:nvSpPr>
        <p:spPr bwMode="auto">
          <a:xfrm>
            <a:off x="9236075" y="2576513"/>
            <a:ext cx="1360488" cy="1235075"/>
          </a:xfrm>
          <a:prstGeom prst="rect">
            <a:avLst/>
          </a:prstGeom>
          <a:noFill/>
          <a:ln w="9525">
            <a:noFill/>
            <a:miter lim="800000"/>
          </a:ln>
        </p:spPr>
        <p:txBody>
          <a:bodyPr lIns="93442" tIns="46725" rIns="93442" bIns="46725" anchor="b" anchorCtr="1">
            <a:spAutoFit/>
          </a:bodyPr>
          <a:lstStyle/>
          <a:p>
            <a:pPr defTabSz="934720"/>
            <a:r>
              <a:rPr lang="en-US" altLang="en-US" sz="900" noProof="1">
                <a:solidFill>
                  <a:schemeClr val="bg1"/>
                </a:solidFill>
                <a:latin typeface="Arial" panose="020B0604020202020204" pitchFamily="34" charset="0"/>
                <a:ea typeface="Heiti SC Light"/>
                <a:cs typeface="Heiti SC Light"/>
              </a:rPr>
              <a:t>Title:</a:t>
            </a:r>
            <a:endParaRPr lang="en-US" altLang="en-US" sz="900" noProof="1">
              <a:solidFill>
                <a:schemeClr val="bg1"/>
              </a:solidFill>
              <a:latin typeface="Arial" panose="020B0604020202020204" pitchFamily="34" charset="0"/>
              <a:ea typeface="Heiti SC Light"/>
              <a:cs typeface="Heiti SC Light"/>
            </a:endParaRPr>
          </a:p>
          <a:p>
            <a:pPr defTabSz="934720"/>
            <a:r>
              <a:rPr lang="en-US" altLang="en-US" sz="800" noProof="1">
                <a:solidFill>
                  <a:schemeClr val="bg1"/>
                </a:solidFill>
                <a:latin typeface="Arial" panose="020B0604020202020204" pitchFamily="34" charset="0"/>
                <a:ea typeface="Heiti SC Light"/>
                <a:cs typeface="Heiti SC Light"/>
              </a:rPr>
              <a:t>Type: </a:t>
            </a:r>
            <a:r>
              <a:rPr lang="en-US" altLang="en-US" sz="800" noProof="1">
                <a:solidFill>
                  <a:schemeClr val="bg1"/>
                </a:solidFill>
                <a:latin typeface="Arial" panose="020B0604020202020204" pitchFamily="34" charset="0"/>
                <a:ea typeface="MS PGothic" panose="020B0600070205080204" pitchFamily="34" charset="-128"/>
              </a:rPr>
              <a:t>Arial</a:t>
            </a:r>
            <a:endParaRPr lang="en-US" sz="800">
              <a:solidFill>
                <a:schemeClr val="bg1"/>
              </a:solidFill>
              <a:latin typeface="Arial" panose="020B0604020202020204" pitchFamily="34" charset="0"/>
            </a:endParaRPr>
          </a:p>
          <a:p>
            <a:pPr defTabSz="934720"/>
            <a:r>
              <a:rPr lang="en-US" altLang="en-US" sz="800" noProof="1">
                <a:solidFill>
                  <a:schemeClr val="bg1"/>
                </a:solidFill>
                <a:latin typeface="Arial" panose="020B0604020202020204" pitchFamily="34" charset="0"/>
                <a:ea typeface="Heiti SC Light"/>
                <a:cs typeface="Heiti SC Light"/>
              </a:rPr>
              <a:t>Size：32-24-pt</a:t>
            </a:r>
            <a:endParaRPr lang="en-US" altLang="en-US" sz="800" noProof="1">
              <a:solidFill>
                <a:schemeClr val="bg1"/>
              </a:solidFill>
              <a:latin typeface="Arial" panose="020B0604020202020204" pitchFamily="34" charset="0"/>
              <a:ea typeface="Heiti SC Light"/>
              <a:cs typeface="Heiti SC Light"/>
            </a:endParaRPr>
          </a:p>
          <a:p>
            <a:pPr defTabSz="934720"/>
            <a:r>
              <a:rPr lang="en-US" altLang="en-US" sz="800" noProof="1">
                <a:solidFill>
                  <a:schemeClr val="bg1"/>
                </a:solidFill>
                <a:latin typeface="Arial" panose="020B0604020202020204" pitchFamily="34" charset="0"/>
                <a:ea typeface="Heiti SC Light"/>
                <a:cs typeface="Heiti SC Light"/>
              </a:rPr>
              <a:t>Color：The ZTE blue </a:t>
            </a:r>
            <a:endParaRPr lang="en-US" altLang="en-US" sz="800" noProof="1">
              <a:solidFill>
                <a:schemeClr val="bg1"/>
              </a:solidFill>
              <a:latin typeface="Arial" panose="020B0604020202020204" pitchFamily="34" charset="0"/>
              <a:ea typeface="Heiti SC Light"/>
              <a:cs typeface="Heiti SC Light"/>
            </a:endParaRPr>
          </a:p>
          <a:p>
            <a:pPr defTabSz="934720"/>
            <a:endParaRPr lang="en-US" altLang="en-US" sz="900" noProof="1">
              <a:solidFill>
                <a:schemeClr val="bg1"/>
              </a:solidFill>
              <a:latin typeface="Arial" panose="020B0604020202020204" pitchFamily="34" charset="0"/>
              <a:ea typeface="Heiti SC Light"/>
              <a:cs typeface="Heiti SC Light"/>
            </a:endParaRPr>
          </a:p>
          <a:p>
            <a:pPr defTabSz="934720"/>
            <a:r>
              <a:rPr lang="en-US" altLang="en-US" sz="900" noProof="1">
                <a:solidFill>
                  <a:schemeClr val="bg1"/>
                </a:solidFill>
                <a:latin typeface="Arial" panose="020B0604020202020204" pitchFamily="34" charset="0"/>
                <a:ea typeface="Heiti SC Light"/>
                <a:cs typeface="Heiti SC Light"/>
              </a:rPr>
              <a:t>Subtitle:</a:t>
            </a:r>
            <a:endParaRPr lang="en-US" altLang="en-US" sz="900" noProof="1">
              <a:solidFill>
                <a:schemeClr val="bg1"/>
              </a:solidFill>
              <a:latin typeface="Arial" panose="020B0604020202020204" pitchFamily="34" charset="0"/>
              <a:ea typeface="Heiti SC Light"/>
              <a:cs typeface="Heiti SC Light"/>
            </a:endParaRPr>
          </a:p>
          <a:p>
            <a:pPr defTabSz="934720"/>
            <a:r>
              <a:rPr lang="en-US" altLang="en-US" sz="800" noProof="1">
                <a:solidFill>
                  <a:schemeClr val="bg1"/>
                </a:solidFill>
                <a:latin typeface="Arial" panose="020B0604020202020204" pitchFamily="34" charset="0"/>
                <a:ea typeface="Heiti SC Light"/>
                <a:cs typeface="Heiti SC Light"/>
              </a:rPr>
              <a:t>Type: </a:t>
            </a:r>
            <a:r>
              <a:rPr lang="en-US" altLang="en-US" sz="800" noProof="1">
                <a:solidFill>
                  <a:schemeClr val="bg1"/>
                </a:solidFill>
                <a:latin typeface="Arial" panose="020B0604020202020204" pitchFamily="34" charset="0"/>
                <a:ea typeface="MS PGothic" panose="020B0600070205080204" pitchFamily="34" charset="-128"/>
              </a:rPr>
              <a:t>Arial</a:t>
            </a:r>
            <a:endParaRPr lang="en-US" sz="800">
              <a:solidFill>
                <a:schemeClr val="bg1"/>
              </a:solidFill>
              <a:latin typeface="Arial" panose="020B0604020202020204" pitchFamily="34" charset="0"/>
            </a:endParaRPr>
          </a:p>
          <a:p>
            <a:pPr defTabSz="934720"/>
            <a:r>
              <a:rPr lang="en-US" altLang="en-US" sz="800" noProof="1">
                <a:solidFill>
                  <a:schemeClr val="bg1"/>
                </a:solidFill>
                <a:latin typeface="Arial" panose="020B0604020202020204" pitchFamily="34" charset="0"/>
                <a:ea typeface="Heiti SC Light"/>
                <a:cs typeface="Heiti SC Light"/>
              </a:rPr>
              <a:t>Size：20pt</a:t>
            </a:r>
            <a:endParaRPr lang="en-US" altLang="en-US" sz="800" noProof="1">
              <a:solidFill>
                <a:schemeClr val="bg1"/>
              </a:solidFill>
              <a:latin typeface="Arial" panose="020B0604020202020204" pitchFamily="34" charset="0"/>
              <a:ea typeface="Heiti SC Light"/>
              <a:cs typeface="Heiti SC Light"/>
            </a:endParaRPr>
          </a:p>
          <a:p>
            <a:pPr defTabSz="934720"/>
            <a:r>
              <a:rPr lang="en-US" altLang="en-US" sz="800" noProof="1">
                <a:solidFill>
                  <a:schemeClr val="bg1"/>
                </a:solidFill>
                <a:latin typeface="Arial" panose="020B0604020202020204" pitchFamily="34" charset="0"/>
                <a:ea typeface="Heiti SC Light"/>
                <a:cs typeface="Heiti SC Light"/>
              </a:rPr>
              <a:t>Color: The ZTE green</a:t>
            </a:r>
            <a:endParaRPr lang="en-US" altLang="en-US" sz="800" noProof="1">
              <a:solidFill>
                <a:schemeClr val="bg1"/>
              </a:solidFill>
              <a:latin typeface="Arial" panose="020B0604020202020204" pitchFamily="34" charset="0"/>
              <a:ea typeface="Heiti SC Light"/>
              <a:cs typeface="Heiti SC Light"/>
            </a:endParaRPr>
          </a:p>
        </p:txBody>
      </p:sp>
      <p:sp>
        <p:nvSpPr>
          <p:cNvPr id="2051" name="TextBox 4"/>
          <p:cNvSpPr txBox="1">
            <a:spLocks noChangeArrowheads="1"/>
          </p:cNvSpPr>
          <p:nvPr/>
        </p:nvSpPr>
        <p:spPr bwMode="auto">
          <a:xfrm>
            <a:off x="5848350" y="4454525"/>
            <a:ext cx="309563" cy="365125"/>
          </a:xfrm>
          <a:prstGeom prst="rect">
            <a:avLst/>
          </a:prstGeom>
          <a:noFill/>
          <a:ln w="9525">
            <a:noFill/>
            <a:miter lim="800000"/>
          </a:ln>
        </p:spPr>
        <p:txBody>
          <a:bodyPr wrap="none">
            <a:spAutoFit/>
          </a:bodyPr>
          <a:lstStyle/>
          <a:p>
            <a:endParaRPr lang="en-US">
              <a:latin typeface="Arial" panose="020B0604020202020204" pitchFamily="34" charset="0"/>
            </a:endParaRPr>
          </a:p>
        </p:txBody>
      </p:sp>
      <p:sp>
        <p:nvSpPr>
          <p:cNvPr id="2052" name="TextBox 5"/>
          <p:cNvSpPr txBox="1">
            <a:spLocks noChangeArrowheads="1"/>
          </p:cNvSpPr>
          <p:nvPr/>
        </p:nvSpPr>
        <p:spPr bwMode="auto">
          <a:xfrm>
            <a:off x="4814888" y="4170363"/>
            <a:ext cx="309562" cy="366712"/>
          </a:xfrm>
          <a:prstGeom prst="rect">
            <a:avLst/>
          </a:prstGeom>
          <a:noFill/>
          <a:ln w="9525">
            <a:noFill/>
            <a:miter lim="800000"/>
          </a:ln>
        </p:spPr>
        <p:txBody>
          <a:bodyPr wrap="none">
            <a:spAutoFit/>
          </a:bodyPr>
          <a:lstStyle/>
          <a:p>
            <a:endParaRPr lang="en-US">
              <a:latin typeface="Arial" panose="020B0604020202020204" pitchFamily="34" charset="0"/>
            </a:endParaRPr>
          </a:p>
        </p:txBody>
      </p:sp>
      <p:sp>
        <p:nvSpPr>
          <p:cNvPr id="2053" name="TextBox 6"/>
          <p:cNvSpPr txBox="1">
            <a:spLocks noChangeArrowheads="1"/>
          </p:cNvSpPr>
          <p:nvPr/>
        </p:nvSpPr>
        <p:spPr bwMode="auto">
          <a:xfrm>
            <a:off x="4037013" y="3638550"/>
            <a:ext cx="309562" cy="365125"/>
          </a:xfrm>
          <a:prstGeom prst="rect">
            <a:avLst/>
          </a:prstGeom>
          <a:noFill/>
          <a:ln w="9525">
            <a:noFill/>
            <a:miter lim="800000"/>
          </a:ln>
        </p:spPr>
        <p:txBody>
          <a:bodyPr wrap="none">
            <a:spAutoFit/>
          </a:bodyPr>
          <a:lstStyle/>
          <a:p>
            <a:endParaRPr lang="en-US">
              <a:latin typeface="Arial" panose="020B0604020202020204" pitchFamily="34" charset="0"/>
            </a:endParaRPr>
          </a:p>
        </p:txBody>
      </p:sp>
      <p:grpSp>
        <p:nvGrpSpPr>
          <p:cNvPr id="2054" name="组 5"/>
          <p:cNvGrpSpPr/>
          <p:nvPr/>
        </p:nvGrpSpPr>
        <p:grpSpPr bwMode="auto">
          <a:xfrm>
            <a:off x="9364663" y="3851275"/>
            <a:ext cx="1392237" cy="989013"/>
            <a:chOff x="0" y="0"/>
            <a:chExt cx="1392554" cy="989008"/>
          </a:xfrm>
        </p:grpSpPr>
        <p:grpSp>
          <p:nvGrpSpPr>
            <p:cNvPr id="2055" name="组 6"/>
            <p:cNvGrpSpPr/>
            <p:nvPr/>
          </p:nvGrpSpPr>
          <p:grpSpPr bwMode="auto">
            <a:xfrm>
              <a:off x="0" y="0"/>
              <a:ext cx="935158" cy="254390"/>
              <a:chOff x="0" y="0"/>
              <a:chExt cx="935158" cy="254390"/>
            </a:xfrm>
          </p:grpSpPr>
          <p:sp>
            <p:nvSpPr>
              <p:cNvPr id="2056" name="矩形 18"/>
              <p:cNvSpPr>
                <a:spLocks noChangeArrowheads="1"/>
              </p:cNvSpPr>
              <p:nvPr/>
            </p:nvSpPr>
            <p:spPr bwMode="auto">
              <a:xfrm>
                <a:off x="0" y="0"/>
                <a:ext cx="254390" cy="254390"/>
              </a:xfrm>
              <a:prstGeom prst="rect">
                <a:avLst/>
              </a:prstGeom>
              <a:solidFill>
                <a:srgbClr val="008FD4"/>
              </a:solidFill>
              <a:ln w="9525">
                <a:noFill/>
                <a:miter lim="800000"/>
              </a:ln>
            </p:spPr>
            <p:txBody>
              <a:bodyPr anchor="ctr"/>
              <a:lstStyle/>
              <a:p>
                <a:pPr algn="ctr"/>
                <a:endParaRPr lang="zh-CN" altLang="en-US">
                  <a:solidFill>
                    <a:srgbClr val="FFFFFF"/>
                  </a:solidFill>
                  <a:latin typeface="Arial" panose="020B0604020202020204" pitchFamily="34" charset="0"/>
                </a:endParaRPr>
              </a:p>
            </p:txBody>
          </p:sp>
          <p:sp>
            <p:nvSpPr>
              <p:cNvPr id="2057" name="文本框 19"/>
              <p:cNvSpPr txBox="1">
                <a:spLocks noChangeArrowheads="1"/>
              </p:cNvSpPr>
              <p:nvPr/>
            </p:nvSpPr>
            <p:spPr bwMode="auto">
              <a:xfrm>
                <a:off x="217344" y="31110"/>
                <a:ext cx="717814" cy="200055"/>
              </a:xfrm>
              <a:prstGeom prst="rect">
                <a:avLst/>
              </a:prstGeom>
              <a:noFill/>
              <a:ln w="9525">
                <a:noFill/>
                <a:miter lim="800000"/>
              </a:ln>
            </p:spPr>
            <p:txBody>
              <a:bodyPr>
                <a:spAutoFit/>
              </a:bodyPr>
              <a:lstStyle/>
              <a:p>
                <a:r>
                  <a:rPr lang="en-US" sz="700" i="1">
                    <a:solidFill>
                      <a:schemeClr val="bg1"/>
                    </a:solidFill>
                    <a:latin typeface="Arial" panose="020B0604020202020204" pitchFamily="34" charset="0"/>
                  </a:rPr>
                  <a:t>G143, B212</a:t>
                </a:r>
                <a:endParaRPr lang="zh-CN" altLang="en-US" sz="700" i="1">
                  <a:solidFill>
                    <a:schemeClr val="bg1"/>
                  </a:solidFill>
                  <a:latin typeface="Arial" panose="020B0604020202020204" pitchFamily="34" charset="0"/>
                </a:endParaRPr>
              </a:p>
            </p:txBody>
          </p:sp>
        </p:grpSp>
        <p:grpSp>
          <p:nvGrpSpPr>
            <p:cNvPr id="2058" name="组 9"/>
            <p:cNvGrpSpPr/>
            <p:nvPr/>
          </p:nvGrpSpPr>
          <p:grpSpPr bwMode="auto">
            <a:xfrm>
              <a:off x="0" y="373460"/>
              <a:ext cx="1199362" cy="254390"/>
              <a:chOff x="0" y="0"/>
              <a:chExt cx="1199362" cy="254390"/>
            </a:xfrm>
          </p:grpSpPr>
          <p:sp>
            <p:nvSpPr>
              <p:cNvPr id="2059" name="矩形 14"/>
              <p:cNvSpPr>
                <a:spLocks noChangeArrowheads="1"/>
              </p:cNvSpPr>
              <p:nvPr/>
            </p:nvSpPr>
            <p:spPr bwMode="auto">
              <a:xfrm>
                <a:off x="0" y="0"/>
                <a:ext cx="254390" cy="254390"/>
              </a:xfrm>
              <a:prstGeom prst="rect">
                <a:avLst/>
              </a:prstGeom>
              <a:solidFill>
                <a:srgbClr val="8CC63E"/>
              </a:solidFill>
              <a:ln w="9525">
                <a:noFill/>
                <a:miter lim="800000"/>
              </a:ln>
            </p:spPr>
            <p:txBody>
              <a:bodyPr anchor="ctr"/>
              <a:lstStyle/>
              <a:p>
                <a:pPr algn="ctr"/>
                <a:endParaRPr lang="zh-CN" altLang="en-US">
                  <a:solidFill>
                    <a:srgbClr val="FFFFFF"/>
                  </a:solidFill>
                  <a:latin typeface="Arial" panose="020B0604020202020204" pitchFamily="34" charset="0"/>
                </a:endParaRPr>
              </a:p>
            </p:txBody>
          </p:sp>
          <p:sp>
            <p:nvSpPr>
              <p:cNvPr id="2060" name="文本框 15"/>
              <p:cNvSpPr txBox="1">
                <a:spLocks noChangeArrowheads="1"/>
              </p:cNvSpPr>
              <p:nvPr/>
            </p:nvSpPr>
            <p:spPr bwMode="auto">
              <a:xfrm>
                <a:off x="217344" y="31110"/>
                <a:ext cx="982018" cy="200055"/>
              </a:xfrm>
              <a:prstGeom prst="rect">
                <a:avLst/>
              </a:prstGeom>
              <a:noFill/>
              <a:ln w="9525">
                <a:noFill/>
                <a:miter lim="800000"/>
              </a:ln>
            </p:spPr>
            <p:txBody>
              <a:bodyPr>
                <a:spAutoFit/>
              </a:bodyPr>
              <a:lstStyle/>
              <a:p>
                <a:r>
                  <a:rPr lang="en-US" sz="700" i="1">
                    <a:solidFill>
                      <a:schemeClr val="bg1"/>
                    </a:solidFill>
                    <a:latin typeface="Arial" panose="020B0604020202020204" pitchFamily="34" charset="0"/>
                  </a:rPr>
                  <a:t>R140,G198, B62</a:t>
                </a:r>
                <a:endParaRPr lang="zh-CN" altLang="en-US" sz="700" i="1">
                  <a:solidFill>
                    <a:schemeClr val="bg1"/>
                  </a:solidFill>
                  <a:latin typeface="Arial" panose="020B0604020202020204" pitchFamily="34" charset="0"/>
                </a:endParaRPr>
              </a:p>
            </p:txBody>
          </p:sp>
        </p:grpSp>
        <p:sp>
          <p:nvSpPr>
            <p:cNvPr id="2061" name="矩形 10"/>
            <p:cNvSpPr>
              <a:spLocks noChangeArrowheads="1"/>
            </p:cNvSpPr>
            <p:nvPr/>
          </p:nvSpPr>
          <p:spPr bwMode="auto">
            <a:xfrm>
              <a:off x="0" y="734618"/>
              <a:ext cx="254390" cy="254390"/>
            </a:xfrm>
            <a:prstGeom prst="rect">
              <a:avLst/>
            </a:prstGeom>
            <a:solidFill>
              <a:srgbClr val="5ACBF5"/>
            </a:solidFill>
            <a:ln w="9525">
              <a:noFill/>
              <a:miter lim="800000"/>
            </a:ln>
          </p:spPr>
          <p:txBody>
            <a:bodyPr anchor="ctr"/>
            <a:lstStyle/>
            <a:p>
              <a:pPr algn="ctr"/>
              <a:endParaRPr lang="zh-CN" altLang="en-US">
                <a:solidFill>
                  <a:srgbClr val="FFFFFF"/>
                </a:solidFill>
                <a:latin typeface="Arial" panose="020B0604020202020204" pitchFamily="34" charset="0"/>
              </a:endParaRPr>
            </a:p>
          </p:txBody>
        </p:sp>
        <p:sp>
          <p:nvSpPr>
            <p:cNvPr id="2062" name="文本框 12"/>
            <p:cNvSpPr txBox="1">
              <a:spLocks noChangeArrowheads="1"/>
            </p:cNvSpPr>
            <p:nvPr/>
          </p:nvSpPr>
          <p:spPr bwMode="auto">
            <a:xfrm>
              <a:off x="217344" y="765728"/>
              <a:ext cx="1175210" cy="200055"/>
            </a:xfrm>
            <a:prstGeom prst="rect">
              <a:avLst/>
            </a:prstGeom>
            <a:noFill/>
            <a:ln w="9525">
              <a:noFill/>
              <a:miter lim="800000"/>
            </a:ln>
          </p:spPr>
          <p:txBody>
            <a:bodyPr>
              <a:spAutoFit/>
            </a:bodyPr>
            <a:lstStyle/>
            <a:p>
              <a:r>
                <a:rPr lang="en-US" sz="700" i="1">
                  <a:solidFill>
                    <a:schemeClr val="bg1"/>
                  </a:solidFill>
                  <a:latin typeface="Arial" panose="020B0604020202020204" pitchFamily="34" charset="0"/>
                </a:rPr>
                <a:t>R90,G203, B245</a:t>
              </a:r>
              <a:endParaRPr lang="zh-CN" altLang="en-US" sz="700" i="1">
                <a:solidFill>
                  <a:schemeClr val="bg1"/>
                </a:solidFill>
                <a:latin typeface="Arial" panose="020B0604020202020204" pitchFamily="34" charset="0"/>
              </a:endParaRPr>
            </a:p>
          </p:txBody>
        </p:sp>
      </p:grpSp>
      <p:sp>
        <p:nvSpPr>
          <p:cNvPr id="2063" name="TextBox 18"/>
          <p:cNvSpPr txBox="1">
            <a:spLocks noChangeArrowheads="1"/>
          </p:cNvSpPr>
          <p:nvPr/>
        </p:nvSpPr>
        <p:spPr bwMode="auto">
          <a:xfrm>
            <a:off x="8153400" y="1016000"/>
            <a:ext cx="914400" cy="914400"/>
          </a:xfrm>
          <a:prstGeom prst="rect">
            <a:avLst/>
          </a:prstGeom>
          <a:noFill/>
          <a:ln w="9525">
            <a:noFill/>
            <a:miter lim="800000"/>
          </a:ln>
        </p:spPr>
        <p:txBody>
          <a:bodyPr wrap="none" lIns="0" tIns="0" rIns="0" bIns="0"/>
          <a:lstStyle/>
          <a:p>
            <a:endParaRPr lang="en-US">
              <a:latin typeface="Arial" panose="020B0604020202020204" pitchFamily="34" charset="0"/>
            </a:endParaRPr>
          </a:p>
        </p:txBody>
      </p:sp>
      <p:sp>
        <p:nvSpPr>
          <p:cNvPr id="2064" name="TextBox 19"/>
          <p:cNvSpPr txBox="1">
            <a:spLocks noChangeArrowheads="1"/>
          </p:cNvSpPr>
          <p:nvPr/>
        </p:nvSpPr>
        <p:spPr bwMode="auto">
          <a:xfrm>
            <a:off x="4864100" y="3378200"/>
            <a:ext cx="914400" cy="914400"/>
          </a:xfrm>
          <a:prstGeom prst="rect">
            <a:avLst/>
          </a:prstGeom>
          <a:noFill/>
          <a:ln w="9525">
            <a:noFill/>
            <a:miter lim="800000"/>
          </a:ln>
        </p:spPr>
        <p:txBody>
          <a:bodyPr wrap="none" lIns="0" tIns="0" rIns="0" bIns="0"/>
          <a:lstStyle/>
          <a:p>
            <a:endParaRPr lang="en-US">
              <a:latin typeface="Arial" panose="020B0604020202020204" pitchFamily="34" charset="0"/>
            </a:endParaRPr>
          </a:p>
        </p:txBody>
      </p:sp>
      <p:sp>
        <p:nvSpPr>
          <p:cNvPr id="2065" name="标题占位符 1"/>
          <p:cNvSpPr>
            <a:spLocks noGrp="1" noChangeArrowheads="1"/>
          </p:cNvSpPr>
          <p:nvPr>
            <p:ph type="title"/>
          </p:nvPr>
        </p:nvSpPr>
        <p:spPr bwMode="auto">
          <a:xfrm>
            <a:off x="333375" y="342900"/>
            <a:ext cx="6767513" cy="720725"/>
          </a:xfrm>
          <a:prstGeom prst="rect">
            <a:avLst/>
          </a:prstGeom>
          <a:noFill/>
          <a:ln w="9525">
            <a:noFill/>
            <a:miter lim="800000"/>
          </a:ln>
        </p:spPr>
        <p:txBody>
          <a:bodyPr vert="horz" wrap="square" lIns="0" tIns="0" rIns="0" bIns="0" numCol="1" anchor="t" anchorCtr="0" compatLnSpc="1"/>
          <a:lstStyle/>
          <a:p>
            <a:pPr lvl="0"/>
            <a:r>
              <a:rPr lang="zh-CN" smtClean="0"/>
              <a:t>单击此处编辑母版标题样式</a:t>
            </a:r>
            <a:endParaRPr lang="zh-CN" smtClean="0"/>
          </a:p>
        </p:txBody>
      </p:sp>
      <p:sp>
        <p:nvSpPr>
          <p:cNvPr id="2066" name="文本占位符 2"/>
          <p:cNvSpPr>
            <a:spLocks noGrp="1" noChangeArrowheads="1"/>
          </p:cNvSpPr>
          <p:nvPr>
            <p:ph type="body" idx="1"/>
          </p:nvPr>
        </p:nvSpPr>
        <p:spPr bwMode="auto">
          <a:xfrm>
            <a:off x="358775" y="1200150"/>
            <a:ext cx="8491538" cy="3189288"/>
          </a:xfrm>
          <a:prstGeom prst="rect">
            <a:avLst/>
          </a:prstGeom>
          <a:noFill/>
          <a:ln w="9525">
            <a:noFill/>
            <a:miter lim="800000"/>
          </a:ln>
        </p:spPr>
        <p:txBody>
          <a:bodyPr vert="horz" wrap="square" lIns="0" tIns="0" rIns="0" bIns="0" numCol="1" anchor="t" anchorCtr="0" compatLnSpc="1"/>
          <a:lstStyle/>
          <a:p>
            <a:pPr lvl="0"/>
            <a:r>
              <a:rPr lang="zh-CN" smtClean="0"/>
              <a:t>单击此处编辑母版文本样式</a:t>
            </a:r>
            <a:endParaRPr lang="zh-CN" smtClean="0"/>
          </a:p>
          <a:p>
            <a:pPr lvl="1"/>
            <a:r>
              <a:rPr lang="zh-CN" smtClean="0"/>
              <a:t>二级</a:t>
            </a:r>
            <a:endParaRPr lang="zh-CN" smtClean="0"/>
          </a:p>
          <a:p>
            <a:pPr lvl="2"/>
            <a:r>
              <a:rPr lang="zh-CN" smtClean="0"/>
              <a:t>三级</a:t>
            </a:r>
            <a:endParaRPr lang="zh-CN" smtClean="0"/>
          </a:p>
          <a:p>
            <a:pPr lvl="3"/>
            <a:r>
              <a:rPr lang="zh-CN" smtClean="0"/>
              <a:t>四级</a:t>
            </a:r>
            <a:endParaRPr lang="zh-CN" smtClean="0"/>
          </a:p>
          <a:p>
            <a:pPr lvl="4"/>
            <a:r>
              <a:rPr lang="zh-CN" smtClean="0"/>
              <a:t>五级</a:t>
            </a:r>
            <a:endParaRPr lang="zh-CN" smtClean="0"/>
          </a:p>
        </p:txBody>
      </p:sp>
      <p:pic>
        <p:nvPicPr>
          <p:cNvPr id="2067" name="Picture 19" descr="1-01"/>
          <p:cNvPicPr>
            <a:picLocks noChangeAspect="1" noChangeArrowheads="1"/>
          </p:cNvPicPr>
          <p:nvPr/>
        </p:nvPicPr>
        <p:blipFill>
          <a:blip r:embed="rId3" cstate="print"/>
          <a:srcRect/>
          <a:stretch>
            <a:fillRect/>
          </a:stretch>
        </p:blipFill>
        <p:spPr bwMode="auto">
          <a:xfrm>
            <a:off x="7158038" y="69850"/>
            <a:ext cx="1789112" cy="13430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457200" rtl="0" eaLnBrk="1" fontAlgn="base" hangingPunct="1">
        <a:spcBef>
          <a:spcPct val="0"/>
        </a:spcBef>
        <a:spcAft>
          <a:spcPct val="0"/>
        </a:spcAft>
        <a:defRPr sz="2400">
          <a:solidFill>
            <a:schemeClr val="tx1"/>
          </a:solidFill>
          <a:latin typeface="+mj-lt"/>
          <a:ea typeface="+mj-ea"/>
          <a:cs typeface="+mj-cs"/>
        </a:defRPr>
      </a:lvl1pPr>
      <a:lvl2pPr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pitchFamily="34" charset="-122"/>
        </a:defRPr>
      </a:lvl2pPr>
      <a:lvl3pPr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pitchFamily="34" charset="-122"/>
        </a:defRPr>
      </a:lvl3pPr>
      <a:lvl4pPr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pitchFamily="34" charset="-122"/>
        </a:defRPr>
      </a:lvl4pPr>
      <a:lvl5pPr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pitchFamily="34" charset="-122"/>
        </a:defRPr>
      </a:lvl5pPr>
      <a:lvl6pPr marL="457200"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pitchFamily="34" charset="-122"/>
        </a:defRPr>
      </a:lvl6pPr>
      <a:lvl7pPr marL="914400"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pitchFamily="34" charset="-122"/>
        </a:defRPr>
      </a:lvl7pPr>
      <a:lvl8pPr marL="1371600"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pitchFamily="34" charset="-122"/>
        </a:defRPr>
      </a:lvl8pPr>
      <a:lvl9pPr marL="1828800"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pitchFamily="34" charset="-122"/>
        </a:defRPr>
      </a:lvl9pPr>
    </p:titleStyle>
    <p:bodyStyle>
      <a:lvl1pPr algn="l" defTabSz="457200" rtl="0" eaLnBrk="1" fontAlgn="base" hangingPunct="1">
        <a:lnSpc>
          <a:spcPct val="120000"/>
        </a:lnSpc>
        <a:spcBef>
          <a:spcPct val="20000"/>
        </a:spcBef>
        <a:spcAft>
          <a:spcPct val="0"/>
        </a:spcAft>
        <a:buFont typeface="Arial" panose="020B0604020202020204" pitchFamily="34" charset="0"/>
        <a:defRPr sz="2000">
          <a:solidFill>
            <a:schemeClr val="tx1"/>
          </a:solidFill>
          <a:latin typeface="+mn-lt"/>
          <a:ea typeface="+mn-ea"/>
          <a:cs typeface="+mn-cs"/>
        </a:defRPr>
      </a:lvl1pPr>
      <a:lvl2pPr marL="742950" indent="-285750" algn="l" defTabSz="457200" rtl="0" eaLnBrk="1" fontAlgn="base" hangingPunct="1">
        <a:lnSpc>
          <a:spcPct val="120000"/>
        </a:lnSpc>
        <a:spcBef>
          <a:spcPct val="20000"/>
        </a:spcBef>
        <a:spcAft>
          <a:spcPct val="0"/>
        </a:spcAft>
        <a:buFont typeface="Arial" panose="020B0604020202020204" pitchFamily="34" charset="0"/>
        <a:buChar char="–"/>
        <a:defRPr>
          <a:solidFill>
            <a:schemeClr val="tx1"/>
          </a:solidFill>
          <a:latin typeface="+mn-lt"/>
          <a:ea typeface="+mn-ea"/>
        </a:defRPr>
      </a:lvl2pPr>
      <a:lvl3pPr marL="1143000" indent="-228600" algn="l" defTabSz="457200" rtl="0" eaLnBrk="1" fontAlgn="base" hangingPunct="1">
        <a:lnSpc>
          <a:spcPct val="120000"/>
        </a:lnSpc>
        <a:spcBef>
          <a:spcPct val="20000"/>
        </a:spcBef>
        <a:spcAft>
          <a:spcPct val="0"/>
        </a:spcAft>
        <a:buFont typeface="Arial" panose="020B0604020202020204" pitchFamily="34" charset="0"/>
        <a:buChar char="•"/>
        <a:defRPr sz="1600">
          <a:solidFill>
            <a:schemeClr val="tx1"/>
          </a:solidFill>
          <a:latin typeface="+mn-lt"/>
          <a:ea typeface="+mn-ea"/>
        </a:defRPr>
      </a:lvl3pPr>
      <a:lvl4pPr marL="1600200" indent="-228600" algn="l" defTabSz="457200" rtl="0" eaLnBrk="1" fontAlgn="base" hangingPunct="1">
        <a:lnSpc>
          <a:spcPct val="120000"/>
        </a:lnSpc>
        <a:spcBef>
          <a:spcPct val="20000"/>
        </a:spcBef>
        <a:spcAft>
          <a:spcPct val="0"/>
        </a:spcAft>
        <a:buFont typeface="Arial" panose="020B0604020202020204" pitchFamily="34" charset="0"/>
        <a:buChar char="–"/>
        <a:defRPr sz="1400">
          <a:solidFill>
            <a:schemeClr val="tx1"/>
          </a:solidFill>
          <a:latin typeface="+mn-lt"/>
          <a:ea typeface="+mn-ea"/>
        </a:defRPr>
      </a:lvl4pPr>
      <a:lvl5pPr marL="2057400" indent="-228600" algn="l" defTabSz="457200" rtl="0" eaLnBrk="1" fontAlgn="base" hangingPunct="1">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5pPr>
      <a:lvl6pPr marL="2514600" indent="-228600" algn="l" defTabSz="457200" rtl="0" eaLnBrk="1" fontAlgn="base" hangingPunct="1">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6pPr>
      <a:lvl7pPr marL="2971800" indent="-228600" algn="l" defTabSz="457200" rtl="0" eaLnBrk="1" fontAlgn="base" hangingPunct="1">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7pPr>
      <a:lvl8pPr marL="3429000" indent="-228600" algn="l" defTabSz="457200" rtl="0" eaLnBrk="1" fontAlgn="base" hangingPunct="1">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8pPr>
      <a:lvl9pPr marL="3886200" indent="-228600" algn="l" defTabSz="457200" rtl="0" eaLnBrk="1" fontAlgn="base" hangingPunct="1">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8"/>
          <p:cNvSpPr>
            <a:spLocks noChangeArrowheads="1"/>
          </p:cNvSpPr>
          <p:nvPr/>
        </p:nvSpPr>
        <p:spPr bwMode="auto">
          <a:xfrm>
            <a:off x="9236075" y="2576513"/>
            <a:ext cx="1360488" cy="1235075"/>
          </a:xfrm>
          <a:prstGeom prst="rect">
            <a:avLst/>
          </a:prstGeom>
          <a:noFill/>
          <a:ln w="9525">
            <a:noFill/>
            <a:miter lim="800000"/>
          </a:ln>
        </p:spPr>
        <p:txBody>
          <a:bodyPr lIns="93442" tIns="46725" rIns="93442" bIns="46725" anchor="b" anchorCtr="1">
            <a:spAutoFit/>
          </a:bodyPr>
          <a:lstStyle/>
          <a:p>
            <a:pPr defTabSz="934720"/>
            <a:r>
              <a:rPr lang="en-US" altLang="en-US" sz="900" noProof="1">
                <a:solidFill>
                  <a:schemeClr val="bg1"/>
                </a:solidFill>
                <a:latin typeface="Arial" panose="020B0604020202020204" pitchFamily="34" charset="0"/>
                <a:ea typeface="Heiti SC Light"/>
                <a:cs typeface="Heiti SC Light"/>
              </a:rPr>
              <a:t>Title:</a:t>
            </a:r>
            <a:endParaRPr lang="en-US" altLang="en-US" sz="900" noProof="1">
              <a:solidFill>
                <a:schemeClr val="bg1"/>
              </a:solidFill>
              <a:latin typeface="Arial" panose="020B0604020202020204" pitchFamily="34" charset="0"/>
              <a:ea typeface="Heiti SC Light"/>
              <a:cs typeface="Heiti SC Light"/>
            </a:endParaRPr>
          </a:p>
          <a:p>
            <a:pPr defTabSz="934720"/>
            <a:r>
              <a:rPr lang="en-US" altLang="en-US" sz="800" noProof="1">
                <a:solidFill>
                  <a:schemeClr val="bg1"/>
                </a:solidFill>
                <a:latin typeface="Arial" panose="020B0604020202020204" pitchFamily="34" charset="0"/>
                <a:ea typeface="Heiti SC Light"/>
                <a:cs typeface="Heiti SC Light"/>
              </a:rPr>
              <a:t>Type: </a:t>
            </a:r>
            <a:r>
              <a:rPr lang="en-US" altLang="en-US" sz="800" noProof="1">
                <a:solidFill>
                  <a:schemeClr val="bg1"/>
                </a:solidFill>
                <a:latin typeface="Arial" panose="020B0604020202020204" pitchFamily="34" charset="0"/>
                <a:ea typeface="MS PGothic" panose="020B0600070205080204" pitchFamily="34" charset="-128"/>
              </a:rPr>
              <a:t>Arial</a:t>
            </a:r>
            <a:endParaRPr lang="en-US" sz="800">
              <a:solidFill>
                <a:schemeClr val="bg1"/>
              </a:solidFill>
              <a:latin typeface="Arial" panose="020B0604020202020204" pitchFamily="34" charset="0"/>
            </a:endParaRPr>
          </a:p>
          <a:p>
            <a:pPr defTabSz="934720"/>
            <a:r>
              <a:rPr lang="en-US" altLang="en-US" sz="800" noProof="1">
                <a:solidFill>
                  <a:schemeClr val="bg1"/>
                </a:solidFill>
                <a:latin typeface="Arial" panose="020B0604020202020204" pitchFamily="34" charset="0"/>
                <a:ea typeface="Heiti SC Light"/>
                <a:cs typeface="Heiti SC Light"/>
              </a:rPr>
              <a:t>Size：24pt</a:t>
            </a:r>
            <a:endParaRPr lang="en-US" altLang="en-US" sz="800" noProof="1">
              <a:solidFill>
                <a:schemeClr val="bg1"/>
              </a:solidFill>
              <a:latin typeface="Arial" panose="020B0604020202020204" pitchFamily="34" charset="0"/>
              <a:ea typeface="Heiti SC Light"/>
              <a:cs typeface="Heiti SC Light"/>
            </a:endParaRPr>
          </a:p>
          <a:p>
            <a:pPr defTabSz="934720"/>
            <a:r>
              <a:rPr lang="en-US" altLang="en-US" sz="800" noProof="1">
                <a:solidFill>
                  <a:schemeClr val="bg1"/>
                </a:solidFill>
                <a:latin typeface="Arial" panose="020B0604020202020204" pitchFamily="34" charset="0"/>
                <a:ea typeface="Heiti SC Light"/>
                <a:cs typeface="Heiti SC Light"/>
              </a:rPr>
              <a:t>Color：The ZTE blue </a:t>
            </a:r>
            <a:endParaRPr lang="en-US" altLang="en-US" sz="800" noProof="1">
              <a:solidFill>
                <a:schemeClr val="bg1"/>
              </a:solidFill>
              <a:latin typeface="Arial" panose="020B0604020202020204" pitchFamily="34" charset="0"/>
              <a:ea typeface="Heiti SC Light"/>
              <a:cs typeface="Heiti SC Light"/>
            </a:endParaRPr>
          </a:p>
          <a:p>
            <a:pPr defTabSz="934720"/>
            <a:endParaRPr lang="en-US" altLang="en-US" sz="900" noProof="1">
              <a:solidFill>
                <a:schemeClr val="bg1"/>
              </a:solidFill>
              <a:latin typeface="Arial" panose="020B0604020202020204" pitchFamily="34" charset="0"/>
              <a:ea typeface="Heiti SC Light"/>
              <a:cs typeface="Heiti SC Light"/>
            </a:endParaRPr>
          </a:p>
          <a:p>
            <a:pPr defTabSz="934720"/>
            <a:r>
              <a:rPr lang="en-US" altLang="en-US" sz="900" noProof="1">
                <a:solidFill>
                  <a:schemeClr val="bg1"/>
                </a:solidFill>
                <a:latin typeface="Arial" panose="020B0604020202020204" pitchFamily="34" charset="0"/>
                <a:ea typeface="Heiti SC Light"/>
                <a:cs typeface="Heiti SC Light"/>
              </a:rPr>
              <a:t>Subtitle:</a:t>
            </a:r>
            <a:endParaRPr lang="en-US" altLang="en-US" sz="900" noProof="1">
              <a:solidFill>
                <a:schemeClr val="bg1"/>
              </a:solidFill>
              <a:latin typeface="Arial" panose="020B0604020202020204" pitchFamily="34" charset="0"/>
              <a:ea typeface="Heiti SC Light"/>
              <a:cs typeface="Heiti SC Light"/>
            </a:endParaRPr>
          </a:p>
          <a:p>
            <a:pPr defTabSz="934720"/>
            <a:r>
              <a:rPr lang="en-US" altLang="en-US" sz="800" noProof="1">
                <a:solidFill>
                  <a:schemeClr val="bg1"/>
                </a:solidFill>
                <a:latin typeface="Arial" panose="020B0604020202020204" pitchFamily="34" charset="0"/>
                <a:ea typeface="Heiti SC Light"/>
                <a:cs typeface="Heiti SC Light"/>
              </a:rPr>
              <a:t>Type:  </a:t>
            </a:r>
            <a:r>
              <a:rPr lang="en-US" altLang="en-US" sz="800" noProof="1">
                <a:solidFill>
                  <a:schemeClr val="bg1"/>
                </a:solidFill>
                <a:latin typeface="Arial" panose="020B0604020202020204" pitchFamily="34" charset="0"/>
                <a:ea typeface="MS PGothic" panose="020B0600070205080204" pitchFamily="34" charset="-128"/>
              </a:rPr>
              <a:t>Arial</a:t>
            </a:r>
            <a:endParaRPr lang="en-US" sz="800">
              <a:solidFill>
                <a:schemeClr val="bg1"/>
              </a:solidFill>
              <a:latin typeface="Arial" panose="020B0604020202020204" pitchFamily="34" charset="0"/>
            </a:endParaRPr>
          </a:p>
          <a:p>
            <a:pPr defTabSz="934720"/>
            <a:r>
              <a:rPr lang="en-US" altLang="en-US" sz="800" noProof="1">
                <a:solidFill>
                  <a:schemeClr val="bg1"/>
                </a:solidFill>
                <a:latin typeface="Arial" panose="020B0604020202020204" pitchFamily="34" charset="0"/>
                <a:ea typeface="Heiti SC Light"/>
                <a:cs typeface="Heiti SC Light"/>
              </a:rPr>
              <a:t>Size：16-20pt</a:t>
            </a:r>
            <a:endParaRPr lang="en-US" altLang="en-US" sz="800" noProof="1">
              <a:solidFill>
                <a:schemeClr val="bg1"/>
              </a:solidFill>
              <a:latin typeface="Arial" panose="020B0604020202020204" pitchFamily="34" charset="0"/>
              <a:ea typeface="Heiti SC Light"/>
              <a:cs typeface="Heiti SC Light"/>
            </a:endParaRPr>
          </a:p>
          <a:p>
            <a:pPr defTabSz="934720"/>
            <a:r>
              <a:rPr lang="en-US" altLang="en-US" sz="800" noProof="1">
                <a:solidFill>
                  <a:schemeClr val="bg1"/>
                </a:solidFill>
                <a:latin typeface="Arial" panose="020B0604020202020204" pitchFamily="34" charset="0"/>
                <a:ea typeface="Heiti SC Light"/>
                <a:cs typeface="Heiti SC Light"/>
              </a:rPr>
              <a:t>Color: The ZTE green</a:t>
            </a:r>
            <a:endParaRPr lang="en-US" altLang="en-US" sz="800" noProof="1">
              <a:solidFill>
                <a:schemeClr val="bg1"/>
              </a:solidFill>
              <a:latin typeface="Arial" panose="020B0604020202020204" pitchFamily="34" charset="0"/>
              <a:ea typeface="Heiti SC Light"/>
              <a:cs typeface="Heiti SC Light"/>
            </a:endParaRPr>
          </a:p>
        </p:txBody>
      </p:sp>
      <p:grpSp>
        <p:nvGrpSpPr>
          <p:cNvPr id="3075" name="组 5"/>
          <p:cNvGrpSpPr/>
          <p:nvPr/>
        </p:nvGrpSpPr>
        <p:grpSpPr bwMode="auto">
          <a:xfrm>
            <a:off x="9364663" y="3851275"/>
            <a:ext cx="1392237" cy="989013"/>
            <a:chOff x="0" y="0"/>
            <a:chExt cx="1392554" cy="989008"/>
          </a:xfrm>
        </p:grpSpPr>
        <p:grpSp>
          <p:nvGrpSpPr>
            <p:cNvPr id="3076" name="组 6"/>
            <p:cNvGrpSpPr/>
            <p:nvPr/>
          </p:nvGrpSpPr>
          <p:grpSpPr bwMode="auto">
            <a:xfrm>
              <a:off x="0" y="0"/>
              <a:ext cx="935158" cy="254390"/>
              <a:chOff x="0" y="0"/>
              <a:chExt cx="935158" cy="254390"/>
            </a:xfrm>
          </p:grpSpPr>
          <p:sp>
            <p:nvSpPr>
              <p:cNvPr id="3077" name="矩形 18"/>
              <p:cNvSpPr>
                <a:spLocks noChangeArrowheads="1"/>
              </p:cNvSpPr>
              <p:nvPr/>
            </p:nvSpPr>
            <p:spPr bwMode="auto">
              <a:xfrm>
                <a:off x="0" y="0"/>
                <a:ext cx="254390" cy="254390"/>
              </a:xfrm>
              <a:prstGeom prst="rect">
                <a:avLst/>
              </a:prstGeom>
              <a:solidFill>
                <a:srgbClr val="008FD4"/>
              </a:solidFill>
              <a:ln w="9525">
                <a:noFill/>
                <a:miter lim="800000"/>
              </a:ln>
            </p:spPr>
            <p:txBody>
              <a:bodyPr anchor="ctr"/>
              <a:lstStyle/>
              <a:p>
                <a:pPr algn="ctr"/>
                <a:endParaRPr lang="zh-CN" altLang="en-US">
                  <a:solidFill>
                    <a:srgbClr val="FFFFFF"/>
                  </a:solidFill>
                  <a:latin typeface="Arial" panose="020B0604020202020204" pitchFamily="34" charset="0"/>
                </a:endParaRPr>
              </a:p>
            </p:txBody>
          </p:sp>
          <p:sp>
            <p:nvSpPr>
              <p:cNvPr id="3078" name="文本框 19"/>
              <p:cNvSpPr txBox="1">
                <a:spLocks noChangeArrowheads="1"/>
              </p:cNvSpPr>
              <p:nvPr/>
            </p:nvSpPr>
            <p:spPr bwMode="auto">
              <a:xfrm>
                <a:off x="217344" y="31110"/>
                <a:ext cx="717814" cy="200055"/>
              </a:xfrm>
              <a:prstGeom prst="rect">
                <a:avLst/>
              </a:prstGeom>
              <a:noFill/>
              <a:ln w="9525">
                <a:noFill/>
                <a:miter lim="800000"/>
              </a:ln>
            </p:spPr>
            <p:txBody>
              <a:bodyPr>
                <a:spAutoFit/>
              </a:bodyPr>
              <a:lstStyle/>
              <a:p>
                <a:r>
                  <a:rPr lang="en-US" sz="700" i="1">
                    <a:solidFill>
                      <a:schemeClr val="bg1"/>
                    </a:solidFill>
                    <a:latin typeface="Arial" panose="020B0604020202020204" pitchFamily="34" charset="0"/>
                  </a:rPr>
                  <a:t>G143, B212</a:t>
                </a:r>
                <a:endParaRPr lang="zh-CN" altLang="en-US" sz="700" i="1">
                  <a:solidFill>
                    <a:schemeClr val="bg1"/>
                  </a:solidFill>
                  <a:latin typeface="Arial" panose="020B0604020202020204" pitchFamily="34" charset="0"/>
                </a:endParaRPr>
              </a:p>
            </p:txBody>
          </p:sp>
        </p:grpSp>
        <p:grpSp>
          <p:nvGrpSpPr>
            <p:cNvPr id="3079" name="组 9"/>
            <p:cNvGrpSpPr/>
            <p:nvPr/>
          </p:nvGrpSpPr>
          <p:grpSpPr bwMode="auto">
            <a:xfrm>
              <a:off x="0" y="373460"/>
              <a:ext cx="1199362" cy="254390"/>
              <a:chOff x="0" y="0"/>
              <a:chExt cx="1199362" cy="254390"/>
            </a:xfrm>
          </p:grpSpPr>
          <p:sp>
            <p:nvSpPr>
              <p:cNvPr id="3080" name="矩形 14"/>
              <p:cNvSpPr>
                <a:spLocks noChangeArrowheads="1"/>
              </p:cNvSpPr>
              <p:nvPr/>
            </p:nvSpPr>
            <p:spPr bwMode="auto">
              <a:xfrm>
                <a:off x="0" y="0"/>
                <a:ext cx="254390" cy="254390"/>
              </a:xfrm>
              <a:prstGeom prst="rect">
                <a:avLst/>
              </a:prstGeom>
              <a:solidFill>
                <a:srgbClr val="8CC63E"/>
              </a:solidFill>
              <a:ln w="9525">
                <a:noFill/>
                <a:miter lim="800000"/>
              </a:ln>
            </p:spPr>
            <p:txBody>
              <a:bodyPr anchor="ctr"/>
              <a:lstStyle/>
              <a:p>
                <a:pPr algn="ctr"/>
                <a:endParaRPr lang="zh-CN" altLang="en-US">
                  <a:solidFill>
                    <a:srgbClr val="FFFFFF"/>
                  </a:solidFill>
                  <a:latin typeface="Arial" panose="020B0604020202020204" pitchFamily="34" charset="0"/>
                </a:endParaRPr>
              </a:p>
            </p:txBody>
          </p:sp>
          <p:sp>
            <p:nvSpPr>
              <p:cNvPr id="3081" name="文本框 15"/>
              <p:cNvSpPr txBox="1">
                <a:spLocks noChangeArrowheads="1"/>
              </p:cNvSpPr>
              <p:nvPr/>
            </p:nvSpPr>
            <p:spPr bwMode="auto">
              <a:xfrm>
                <a:off x="217344" y="31110"/>
                <a:ext cx="982018" cy="200055"/>
              </a:xfrm>
              <a:prstGeom prst="rect">
                <a:avLst/>
              </a:prstGeom>
              <a:noFill/>
              <a:ln w="9525">
                <a:noFill/>
                <a:miter lim="800000"/>
              </a:ln>
            </p:spPr>
            <p:txBody>
              <a:bodyPr>
                <a:spAutoFit/>
              </a:bodyPr>
              <a:lstStyle/>
              <a:p>
                <a:r>
                  <a:rPr lang="en-US" sz="700" i="1">
                    <a:solidFill>
                      <a:schemeClr val="bg1"/>
                    </a:solidFill>
                    <a:latin typeface="Arial" panose="020B0604020202020204" pitchFamily="34" charset="0"/>
                  </a:rPr>
                  <a:t>R140,G198, B62</a:t>
                </a:r>
                <a:endParaRPr lang="zh-CN" altLang="en-US" sz="700" i="1">
                  <a:solidFill>
                    <a:schemeClr val="bg1"/>
                  </a:solidFill>
                  <a:latin typeface="Arial" panose="020B0604020202020204" pitchFamily="34" charset="0"/>
                </a:endParaRPr>
              </a:p>
            </p:txBody>
          </p:sp>
        </p:grpSp>
        <p:sp>
          <p:nvSpPr>
            <p:cNvPr id="3082" name="矩形 10"/>
            <p:cNvSpPr>
              <a:spLocks noChangeArrowheads="1"/>
            </p:cNvSpPr>
            <p:nvPr/>
          </p:nvSpPr>
          <p:spPr bwMode="auto">
            <a:xfrm>
              <a:off x="0" y="734618"/>
              <a:ext cx="254390" cy="254390"/>
            </a:xfrm>
            <a:prstGeom prst="rect">
              <a:avLst/>
            </a:prstGeom>
            <a:solidFill>
              <a:srgbClr val="5ACBF5"/>
            </a:solidFill>
            <a:ln w="9525">
              <a:noFill/>
              <a:miter lim="800000"/>
            </a:ln>
          </p:spPr>
          <p:txBody>
            <a:bodyPr anchor="ctr"/>
            <a:lstStyle/>
            <a:p>
              <a:pPr algn="ctr"/>
              <a:endParaRPr lang="zh-CN" altLang="en-US">
                <a:solidFill>
                  <a:srgbClr val="FFFFFF"/>
                </a:solidFill>
                <a:latin typeface="Arial" panose="020B0604020202020204" pitchFamily="34" charset="0"/>
              </a:endParaRPr>
            </a:p>
          </p:txBody>
        </p:sp>
        <p:sp>
          <p:nvSpPr>
            <p:cNvPr id="3083" name="文本框 12"/>
            <p:cNvSpPr txBox="1">
              <a:spLocks noChangeArrowheads="1"/>
            </p:cNvSpPr>
            <p:nvPr/>
          </p:nvSpPr>
          <p:spPr bwMode="auto">
            <a:xfrm>
              <a:off x="217344" y="765728"/>
              <a:ext cx="1175210" cy="200055"/>
            </a:xfrm>
            <a:prstGeom prst="rect">
              <a:avLst/>
            </a:prstGeom>
            <a:noFill/>
            <a:ln w="9525">
              <a:noFill/>
              <a:miter lim="800000"/>
            </a:ln>
          </p:spPr>
          <p:txBody>
            <a:bodyPr>
              <a:spAutoFit/>
            </a:bodyPr>
            <a:lstStyle/>
            <a:p>
              <a:r>
                <a:rPr lang="en-US" sz="700" i="1">
                  <a:solidFill>
                    <a:schemeClr val="bg1"/>
                  </a:solidFill>
                  <a:latin typeface="Arial" panose="020B0604020202020204" pitchFamily="34" charset="0"/>
                </a:rPr>
                <a:t>R90,G203, B245</a:t>
              </a:r>
              <a:endParaRPr lang="zh-CN" altLang="en-US" sz="700" i="1">
                <a:solidFill>
                  <a:schemeClr val="bg1"/>
                </a:solidFill>
                <a:latin typeface="Arial" panose="020B0604020202020204" pitchFamily="34" charset="0"/>
              </a:endParaRPr>
            </a:p>
          </p:txBody>
        </p:sp>
      </p:grpSp>
      <p:sp>
        <p:nvSpPr>
          <p:cNvPr id="3084" name="标题占位符 1"/>
          <p:cNvSpPr>
            <a:spLocks noGrp="1" noChangeArrowheads="1"/>
          </p:cNvSpPr>
          <p:nvPr>
            <p:ph type="title"/>
          </p:nvPr>
        </p:nvSpPr>
        <p:spPr bwMode="auto">
          <a:xfrm>
            <a:off x="1257299" y="341313"/>
            <a:ext cx="7593013" cy="722312"/>
          </a:xfrm>
          <a:prstGeom prst="rect">
            <a:avLst/>
          </a:prstGeom>
          <a:noFill/>
          <a:ln w="9525">
            <a:noFill/>
            <a:miter lim="800000"/>
          </a:ln>
        </p:spPr>
        <p:txBody>
          <a:bodyPr vert="horz" wrap="square" lIns="0" tIns="0" rIns="0" bIns="0" numCol="1" anchor="t" anchorCtr="0" compatLnSpc="1"/>
          <a:lstStyle/>
          <a:p>
            <a:pPr lvl="0"/>
            <a:r>
              <a:rPr lang="zh-CN" smtClean="0"/>
              <a:t>单击此处编辑母版标题样式</a:t>
            </a:r>
            <a:endParaRPr lang="zh-CN" smtClean="0"/>
          </a:p>
        </p:txBody>
      </p:sp>
      <p:sp>
        <p:nvSpPr>
          <p:cNvPr id="3085" name="文本占位符 2"/>
          <p:cNvSpPr>
            <a:spLocks noGrp="1" noChangeArrowheads="1"/>
          </p:cNvSpPr>
          <p:nvPr>
            <p:ph type="body" idx="1"/>
          </p:nvPr>
        </p:nvSpPr>
        <p:spPr bwMode="auto">
          <a:xfrm>
            <a:off x="1257299" y="1200150"/>
            <a:ext cx="7593014" cy="3189288"/>
          </a:xfrm>
          <a:prstGeom prst="rect">
            <a:avLst/>
          </a:prstGeom>
          <a:noFill/>
          <a:ln w="9525">
            <a:noFill/>
            <a:miter lim="800000"/>
          </a:ln>
        </p:spPr>
        <p:txBody>
          <a:bodyPr vert="horz" wrap="square" lIns="0" tIns="0" rIns="0" bIns="0" numCol="1" anchor="t" anchorCtr="0" compatLnSpc="1"/>
          <a:lstStyle/>
          <a:p>
            <a:pPr lvl="0"/>
            <a:r>
              <a:rPr lang="zh-CN" dirty="0" smtClean="0"/>
              <a:t>单击此处编辑母版文本样式</a:t>
            </a:r>
            <a:endParaRPr lang="zh-CN" dirty="0" smtClean="0"/>
          </a:p>
          <a:p>
            <a:pPr lvl="1"/>
            <a:r>
              <a:rPr lang="zh-CN" dirty="0" smtClean="0"/>
              <a:t>二级</a:t>
            </a:r>
            <a:endParaRPr lang="zh-CN" dirty="0" smtClean="0"/>
          </a:p>
          <a:p>
            <a:pPr lvl="2"/>
            <a:r>
              <a:rPr lang="zh-CN" dirty="0" smtClean="0"/>
              <a:t>三级</a:t>
            </a:r>
            <a:endParaRPr lang="zh-CN" dirty="0" smtClean="0"/>
          </a:p>
          <a:p>
            <a:pPr lvl="3"/>
            <a:r>
              <a:rPr lang="zh-CN" dirty="0" smtClean="0"/>
              <a:t>四级</a:t>
            </a:r>
            <a:endParaRPr lang="zh-CN" dirty="0" smtClean="0"/>
          </a:p>
          <a:p>
            <a:pPr lvl="4"/>
            <a:r>
              <a:rPr lang="zh-CN" dirty="0" smtClean="0"/>
              <a:t>五级</a:t>
            </a:r>
            <a:endParaRPr lang="zh-CN" dirty="0" smtClean="0"/>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457200" rtl="0" fontAlgn="base">
        <a:spcBef>
          <a:spcPct val="0"/>
        </a:spcBef>
        <a:spcAft>
          <a:spcPct val="0"/>
        </a:spcAft>
        <a:defRPr sz="2400">
          <a:solidFill>
            <a:schemeClr val="tx1"/>
          </a:solidFill>
          <a:latin typeface="+mj-lt"/>
          <a:ea typeface="+mj-ea"/>
          <a:cs typeface="+mj-cs"/>
        </a:defRPr>
      </a:lvl1pPr>
      <a:lvl2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2pPr>
      <a:lvl3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3pPr>
      <a:lvl4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4pPr>
      <a:lvl5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5pPr>
      <a:lvl6pPr marL="4572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6pPr>
      <a:lvl7pPr marL="9144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7pPr>
      <a:lvl8pPr marL="13716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8pPr>
      <a:lvl9pPr marL="18288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9pPr>
    </p:titleStyle>
    <p:bodyStyle>
      <a:lvl1pPr algn="l" defTabSz="457200" rtl="0" fontAlgn="base">
        <a:lnSpc>
          <a:spcPct val="120000"/>
        </a:lnSpc>
        <a:spcBef>
          <a:spcPct val="20000"/>
        </a:spcBef>
        <a:spcAft>
          <a:spcPct val="0"/>
        </a:spcAft>
        <a:buFont typeface="Arial" panose="020B0604020202020204" pitchFamily="34" charset="0"/>
        <a:defRPr sz="2000">
          <a:solidFill>
            <a:schemeClr val="tx1"/>
          </a:solidFill>
          <a:latin typeface="+mn-lt"/>
          <a:ea typeface="+mn-ea"/>
          <a:cs typeface="+mn-cs"/>
        </a:defRPr>
      </a:lvl1pPr>
      <a:lvl2pPr marL="742950" indent="-285750" algn="l" defTabSz="457200" rtl="0" fontAlgn="base">
        <a:lnSpc>
          <a:spcPct val="120000"/>
        </a:lnSpc>
        <a:spcBef>
          <a:spcPct val="20000"/>
        </a:spcBef>
        <a:spcAft>
          <a:spcPct val="0"/>
        </a:spcAft>
        <a:buFont typeface="Arial" panose="020B0604020202020204" pitchFamily="34" charset="0"/>
        <a:buChar char="–"/>
        <a:defRPr>
          <a:solidFill>
            <a:schemeClr val="tx1"/>
          </a:solidFill>
          <a:latin typeface="+mn-lt"/>
          <a:ea typeface="+mn-ea"/>
        </a:defRPr>
      </a:lvl2pPr>
      <a:lvl3pPr marL="1143000" indent="-228600" algn="l" defTabSz="457200" rtl="0" fontAlgn="base">
        <a:lnSpc>
          <a:spcPct val="120000"/>
        </a:lnSpc>
        <a:spcBef>
          <a:spcPct val="20000"/>
        </a:spcBef>
        <a:spcAft>
          <a:spcPct val="0"/>
        </a:spcAft>
        <a:buFont typeface="Arial" panose="020B0604020202020204" pitchFamily="34" charset="0"/>
        <a:buChar char="•"/>
        <a:defRPr sz="1600">
          <a:solidFill>
            <a:schemeClr val="tx1"/>
          </a:solidFill>
          <a:latin typeface="+mn-lt"/>
          <a:ea typeface="+mn-ea"/>
        </a:defRPr>
      </a:lvl3pPr>
      <a:lvl4pPr marL="1600200" indent="-228600" algn="l" defTabSz="457200" rtl="0" fontAlgn="base">
        <a:lnSpc>
          <a:spcPct val="120000"/>
        </a:lnSpc>
        <a:spcBef>
          <a:spcPct val="20000"/>
        </a:spcBef>
        <a:spcAft>
          <a:spcPct val="0"/>
        </a:spcAft>
        <a:buFont typeface="Arial" panose="020B0604020202020204" pitchFamily="34" charset="0"/>
        <a:buChar char="–"/>
        <a:defRPr sz="1400">
          <a:solidFill>
            <a:schemeClr val="tx1"/>
          </a:solidFill>
          <a:latin typeface="+mn-lt"/>
          <a:ea typeface="+mn-ea"/>
        </a:defRPr>
      </a:lvl4pPr>
      <a:lvl5pPr marL="2057400" indent="-228600" algn="l" defTabSz="457200"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5pPr>
      <a:lvl6pPr marL="2514600" indent="-228600" algn="l" defTabSz="457200"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6pPr>
      <a:lvl7pPr marL="2971800" indent="-228600" algn="l" defTabSz="457200"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7pPr>
      <a:lvl8pPr marL="3429000" indent="-228600" algn="l" defTabSz="457200"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8pPr>
      <a:lvl9pPr marL="3886200" indent="-228600" algn="l" defTabSz="457200"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4098" name="Picture 2" descr="ZTE-PPT-16x9-03"/>
          <p:cNvPicPr>
            <a:picLocks noChangeAspect="1" noChangeArrowheads="1"/>
          </p:cNvPicPr>
          <p:nvPr/>
        </p:nvPicPr>
        <p:blipFill>
          <a:blip r:embed="rId4" cstate="print"/>
          <a:srcRect/>
          <a:stretch>
            <a:fillRect/>
          </a:stretch>
        </p:blipFill>
        <p:spPr bwMode="auto">
          <a:xfrm>
            <a:off x="0" y="0"/>
            <a:ext cx="9144000" cy="5143500"/>
          </a:xfrm>
          <a:prstGeom prst="rect">
            <a:avLst/>
          </a:prstGeom>
          <a:noFill/>
          <a:ln w="9525">
            <a:noFill/>
            <a:miter lim="800000"/>
            <a:headEnd/>
            <a:tailEnd/>
          </a:ln>
        </p:spPr>
      </p:pic>
      <p:sp>
        <p:nvSpPr>
          <p:cNvPr id="4099" name="Rectangle 8"/>
          <p:cNvSpPr>
            <a:spLocks noChangeArrowheads="1"/>
          </p:cNvSpPr>
          <p:nvPr/>
        </p:nvSpPr>
        <p:spPr bwMode="auto">
          <a:xfrm>
            <a:off x="9236075" y="2576513"/>
            <a:ext cx="1360488" cy="1235075"/>
          </a:xfrm>
          <a:prstGeom prst="rect">
            <a:avLst/>
          </a:prstGeom>
          <a:noFill/>
          <a:ln w="9525">
            <a:noFill/>
            <a:miter lim="800000"/>
          </a:ln>
        </p:spPr>
        <p:txBody>
          <a:bodyPr lIns="93442" tIns="46725" rIns="93442" bIns="46725" anchor="b" anchorCtr="1">
            <a:spAutoFit/>
          </a:bodyPr>
          <a:lstStyle/>
          <a:p>
            <a:pPr defTabSz="934720"/>
            <a:r>
              <a:rPr lang="en-US" altLang="en-US" sz="900" noProof="1">
                <a:solidFill>
                  <a:schemeClr val="bg1"/>
                </a:solidFill>
                <a:latin typeface="Arial" panose="020B0604020202020204" pitchFamily="34" charset="0"/>
                <a:ea typeface="Heiti SC Light"/>
                <a:cs typeface="Heiti SC Light"/>
              </a:rPr>
              <a:t>Title:</a:t>
            </a:r>
            <a:endParaRPr lang="en-US" altLang="en-US" sz="900" noProof="1">
              <a:solidFill>
                <a:schemeClr val="bg1"/>
              </a:solidFill>
              <a:latin typeface="Arial" panose="020B0604020202020204" pitchFamily="34" charset="0"/>
              <a:ea typeface="Heiti SC Light"/>
              <a:cs typeface="Heiti SC Light"/>
            </a:endParaRPr>
          </a:p>
          <a:p>
            <a:pPr defTabSz="934720"/>
            <a:r>
              <a:rPr lang="en-US" altLang="en-US" sz="800" noProof="1">
                <a:solidFill>
                  <a:schemeClr val="bg1"/>
                </a:solidFill>
                <a:latin typeface="Arial" panose="020B0604020202020204" pitchFamily="34" charset="0"/>
                <a:ea typeface="Heiti SC Light"/>
                <a:cs typeface="Heiti SC Light"/>
              </a:rPr>
              <a:t>Type: </a:t>
            </a:r>
            <a:r>
              <a:rPr lang="en-US" altLang="en-US" sz="800" noProof="1">
                <a:solidFill>
                  <a:schemeClr val="bg1"/>
                </a:solidFill>
                <a:latin typeface="Arial" panose="020B0604020202020204" pitchFamily="34" charset="0"/>
                <a:ea typeface="MS PGothic" panose="020B0600070205080204" pitchFamily="34" charset="-128"/>
              </a:rPr>
              <a:t>Arial</a:t>
            </a:r>
            <a:endParaRPr lang="en-US" sz="800">
              <a:solidFill>
                <a:schemeClr val="bg1"/>
              </a:solidFill>
              <a:latin typeface="Arial" panose="020B0604020202020204" pitchFamily="34" charset="0"/>
            </a:endParaRPr>
          </a:p>
          <a:p>
            <a:pPr defTabSz="934720"/>
            <a:r>
              <a:rPr lang="en-US" altLang="en-US" sz="800" noProof="1">
                <a:solidFill>
                  <a:schemeClr val="bg1"/>
                </a:solidFill>
                <a:latin typeface="Arial" panose="020B0604020202020204" pitchFamily="34" charset="0"/>
                <a:ea typeface="Heiti SC Light"/>
                <a:cs typeface="Heiti SC Light"/>
              </a:rPr>
              <a:t>Size：22-24pt</a:t>
            </a:r>
            <a:endParaRPr lang="en-US" altLang="en-US" sz="800" noProof="1">
              <a:solidFill>
                <a:schemeClr val="bg1"/>
              </a:solidFill>
              <a:latin typeface="Arial" panose="020B0604020202020204" pitchFamily="34" charset="0"/>
              <a:ea typeface="Heiti SC Light"/>
              <a:cs typeface="Heiti SC Light"/>
            </a:endParaRPr>
          </a:p>
          <a:p>
            <a:pPr defTabSz="934720"/>
            <a:r>
              <a:rPr lang="en-US" altLang="en-US" sz="800" noProof="1">
                <a:solidFill>
                  <a:schemeClr val="bg1"/>
                </a:solidFill>
                <a:latin typeface="Arial" panose="020B0604020202020204" pitchFamily="34" charset="0"/>
                <a:ea typeface="Heiti SC Light"/>
                <a:cs typeface="Heiti SC Light"/>
              </a:rPr>
              <a:t>Color：The ZTE blue </a:t>
            </a:r>
            <a:endParaRPr lang="en-US" altLang="en-US" sz="800" noProof="1">
              <a:solidFill>
                <a:schemeClr val="bg1"/>
              </a:solidFill>
              <a:latin typeface="Arial" panose="020B0604020202020204" pitchFamily="34" charset="0"/>
              <a:ea typeface="Heiti SC Light"/>
              <a:cs typeface="Heiti SC Light"/>
            </a:endParaRPr>
          </a:p>
          <a:p>
            <a:pPr defTabSz="934720"/>
            <a:endParaRPr lang="en-US" altLang="en-US" sz="900" noProof="1">
              <a:solidFill>
                <a:schemeClr val="bg1"/>
              </a:solidFill>
              <a:latin typeface="Arial" panose="020B0604020202020204" pitchFamily="34" charset="0"/>
              <a:ea typeface="Heiti SC Light"/>
              <a:cs typeface="Heiti SC Light"/>
            </a:endParaRPr>
          </a:p>
          <a:p>
            <a:pPr defTabSz="934720"/>
            <a:r>
              <a:rPr lang="en-US" altLang="en-US" sz="900" noProof="1">
                <a:solidFill>
                  <a:schemeClr val="bg1"/>
                </a:solidFill>
                <a:latin typeface="Arial" panose="020B0604020202020204" pitchFamily="34" charset="0"/>
                <a:ea typeface="Heiti SC Light"/>
                <a:cs typeface="Heiti SC Light"/>
              </a:rPr>
              <a:t>Subtitle:</a:t>
            </a:r>
            <a:endParaRPr lang="en-US" altLang="en-US" sz="900" noProof="1">
              <a:solidFill>
                <a:schemeClr val="bg1"/>
              </a:solidFill>
              <a:latin typeface="Arial" panose="020B0604020202020204" pitchFamily="34" charset="0"/>
              <a:ea typeface="Heiti SC Light"/>
              <a:cs typeface="Heiti SC Light"/>
            </a:endParaRPr>
          </a:p>
          <a:p>
            <a:pPr defTabSz="934720"/>
            <a:r>
              <a:rPr lang="en-US" altLang="en-US" sz="800" noProof="1">
                <a:solidFill>
                  <a:schemeClr val="bg1"/>
                </a:solidFill>
                <a:latin typeface="Arial" panose="020B0604020202020204" pitchFamily="34" charset="0"/>
                <a:ea typeface="Heiti SC Light"/>
                <a:cs typeface="Heiti SC Light"/>
              </a:rPr>
              <a:t>Type：</a:t>
            </a:r>
            <a:r>
              <a:rPr lang="en-US" altLang="en-US" sz="800" noProof="1">
                <a:solidFill>
                  <a:schemeClr val="bg1"/>
                </a:solidFill>
                <a:latin typeface="Arial" panose="020B0604020202020204" pitchFamily="34" charset="0"/>
                <a:ea typeface="MS PGothic" panose="020B0600070205080204" pitchFamily="34" charset="-128"/>
              </a:rPr>
              <a:t>Arial</a:t>
            </a:r>
            <a:endParaRPr lang="en-US" sz="800">
              <a:solidFill>
                <a:schemeClr val="bg1"/>
              </a:solidFill>
              <a:latin typeface="Arial" panose="020B0604020202020204" pitchFamily="34" charset="0"/>
            </a:endParaRPr>
          </a:p>
          <a:p>
            <a:pPr defTabSz="934720"/>
            <a:r>
              <a:rPr lang="en-US" altLang="en-US" sz="800" noProof="1">
                <a:solidFill>
                  <a:schemeClr val="bg1"/>
                </a:solidFill>
                <a:latin typeface="Arial" panose="020B0604020202020204" pitchFamily="34" charset="0"/>
                <a:ea typeface="Heiti SC Light"/>
                <a:cs typeface="Heiti SC Light"/>
              </a:rPr>
              <a:t>Size：14-18pt</a:t>
            </a:r>
            <a:endParaRPr lang="en-US" altLang="en-US" sz="800" noProof="1">
              <a:solidFill>
                <a:schemeClr val="bg1"/>
              </a:solidFill>
              <a:latin typeface="Arial" panose="020B0604020202020204" pitchFamily="34" charset="0"/>
              <a:ea typeface="Heiti SC Light"/>
              <a:cs typeface="Heiti SC Light"/>
            </a:endParaRPr>
          </a:p>
          <a:p>
            <a:pPr defTabSz="934720"/>
            <a:r>
              <a:rPr lang="en-US" altLang="en-US" sz="800" noProof="1">
                <a:solidFill>
                  <a:schemeClr val="bg1"/>
                </a:solidFill>
                <a:latin typeface="Arial" panose="020B0604020202020204" pitchFamily="34" charset="0"/>
                <a:ea typeface="Heiti SC Light"/>
                <a:cs typeface="Heiti SC Light"/>
              </a:rPr>
              <a:t>Color: The ZTE green</a:t>
            </a:r>
            <a:endParaRPr lang="en-US" altLang="en-US" sz="800" noProof="1">
              <a:solidFill>
                <a:schemeClr val="bg1"/>
              </a:solidFill>
              <a:latin typeface="Arial" panose="020B0604020202020204" pitchFamily="34" charset="0"/>
              <a:ea typeface="Heiti SC Light"/>
              <a:cs typeface="Heiti SC Light"/>
            </a:endParaRPr>
          </a:p>
        </p:txBody>
      </p:sp>
      <p:grpSp>
        <p:nvGrpSpPr>
          <p:cNvPr id="4100" name="组 5"/>
          <p:cNvGrpSpPr/>
          <p:nvPr/>
        </p:nvGrpSpPr>
        <p:grpSpPr bwMode="auto">
          <a:xfrm>
            <a:off x="9364663" y="3851275"/>
            <a:ext cx="1392237" cy="989013"/>
            <a:chOff x="0" y="0"/>
            <a:chExt cx="1392554" cy="989008"/>
          </a:xfrm>
        </p:grpSpPr>
        <p:grpSp>
          <p:nvGrpSpPr>
            <p:cNvPr id="4101" name="组 6"/>
            <p:cNvGrpSpPr/>
            <p:nvPr/>
          </p:nvGrpSpPr>
          <p:grpSpPr bwMode="auto">
            <a:xfrm>
              <a:off x="0" y="0"/>
              <a:ext cx="935158" cy="254390"/>
              <a:chOff x="0" y="0"/>
              <a:chExt cx="935158" cy="254390"/>
            </a:xfrm>
          </p:grpSpPr>
          <p:sp>
            <p:nvSpPr>
              <p:cNvPr id="4102" name="矩形 18"/>
              <p:cNvSpPr>
                <a:spLocks noChangeArrowheads="1"/>
              </p:cNvSpPr>
              <p:nvPr/>
            </p:nvSpPr>
            <p:spPr bwMode="auto">
              <a:xfrm>
                <a:off x="0" y="0"/>
                <a:ext cx="254390" cy="254390"/>
              </a:xfrm>
              <a:prstGeom prst="rect">
                <a:avLst/>
              </a:prstGeom>
              <a:solidFill>
                <a:srgbClr val="008FD4"/>
              </a:solidFill>
              <a:ln w="9525">
                <a:noFill/>
                <a:miter lim="800000"/>
              </a:ln>
            </p:spPr>
            <p:txBody>
              <a:bodyPr anchor="ctr"/>
              <a:lstStyle/>
              <a:p>
                <a:pPr algn="ctr"/>
                <a:endParaRPr lang="zh-CN" altLang="en-US">
                  <a:solidFill>
                    <a:srgbClr val="FFFFFF"/>
                  </a:solidFill>
                  <a:latin typeface="Arial" panose="020B0604020202020204" pitchFamily="34" charset="0"/>
                </a:endParaRPr>
              </a:p>
            </p:txBody>
          </p:sp>
          <p:sp>
            <p:nvSpPr>
              <p:cNvPr id="4103" name="文本框 19"/>
              <p:cNvSpPr txBox="1">
                <a:spLocks noChangeArrowheads="1"/>
              </p:cNvSpPr>
              <p:nvPr/>
            </p:nvSpPr>
            <p:spPr bwMode="auto">
              <a:xfrm>
                <a:off x="217344" y="31110"/>
                <a:ext cx="717814" cy="200055"/>
              </a:xfrm>
              <a:prstGeom prst="rect">
                <a:avLst/>
              </a:prstGeom>
              <a:noFill/>
              <a:ln w="9525">
                <a:noFill/>
                <a:miter lim="800000"/>
              </a:ln>
            </p:spPr>
            <p:txBody>
              <a:bodyPr>
                <a:spAutoFit/>
              </a:bodyPr>
              <a:lstStyle/>
              <a:p>
                <a:r>
                  <a:rPr lang="en-US" sz="700" i="1">
                    <a:solidFill>
                      <a:schemeClr val="bg1"/>
                    </a:solidFill>
                    <a:latin typeface="Arial" panose="020B0604020202020204" pitchFamily="34" charset="0"/>
                  </a:rPr>
                  <a:t>G143, B212</a:t>
                </a:r>
                <a:endParaRPr lang="zh-CN" altLang="en-US" sz="700" i="1">
                  <a:solidFill>
                    <a:schemeClr val="bg1"/>
                  </a:solidFill>
                  <a:latin typeface="Arial" panose="020B0604020202020204" pitchFamily="34" charset="0"/>
                </a:endParaRPr>
              </a:p>
            </p:txBody>
          </p:sp>
        </p:grpSp>
        <p:grpSp>
          <p:nvGrpSpPr>
            <p:cNvPr id="4104" name="组 9"/>
            <p:cNvGrpSpPr/>
            <p:nvPr/>
          </p:nvGrpSpPr>
          <p:grpSpPr bwMode="auto">
            <a:xfrm>
              <a:off x="0" y="373460"/>
              <a:ext cx="1199362" cy="254390"/>
              <a:chOff x="0" y="0"/>
              <a:chExt cx="1199362" cy="254390"/>
            </a:xfrm>
          </p:grpSpPr>
          <p:sp>
            <p:nvSpPr>
              <p:cNvPr id="4105" name="矩形 14"/>
              <p:cNvSpPr>
                <a:spLocks noChangeArrowheads="1"/>
              </p:cNvSpPr>
              <p:nvPr/>
            </p:nvSpPr>
            <p:spPr bwMode="auto">
              <a:xfrm>
                <a:off x="0" y="0"/>
                <a:ext cx="254390" cy="254390"/>
              </a:xfrm>
              <a:prstGeom prst="rect">
                <a:avLst/>
              </a:prstGeom>
              <a:solidFill>
                <a:srgbClr val="8CC63E"/>
              </a:solidFill>
              <a:ln w="9525">
                <a:noFill/>
                <a:miter lim="800000"/>
              </a:ln>
            </p:spPr>
            <p:txBody>
              <a:bodyPr anchor="ctr"/>
              <a:lstStyle/>
              <a:p>
                <a:pPr algn="ctr"/>
                <a:endParaRPr lang="zh-CN" altLang="en-US">
                  <a:solidFill>
                    <a:srgbClr val="FFFFFF"/>
                  </a:solidFill>
                  <a:latin typeface="Arial" panose="020B0604020202020204" pitchFamily="34" charset="0"/>
                </a:endParaRPr>
              </a:p>
            </p:txBody>
          </p:sp>
          <p:sp>
            <p:nvSpPr>
              <p:cNvPr id="4106" name="文本框 15"/>
              <p:cNvSpPr txBox="1">
                <a:spLocks noChangeArrowheads="1"/>
              </p:cNvSpPr>
              <p:nvPr/>
            </p:nvSpPr>
            <p:spPr bwMode="auto">
              <a:xfrm>
                <a:off x="217344" y="31110"/>
                <a:ext cx="982018" cy="200055"/>
              </a:xfrm>
              <a:prstGeom prst="rect">
                <a:avLst/>
              </a:prstGeom>
              <a:noFill/>
              <a:ln w="9525">
                <a:noFill/>
                <a:miter lim="800000"/>
              </a:ln>
            </p:spPr>
            <p:txBody>
              <a:bodyPr>
                <a:spAutoFit/>
              </a:bodyPr>
              <a:lstStyle/>
              <a:p>
                <a:r>
                  <a:rPr lang="en-US" sz="700" i="1">
                    <a:solidFill>
                      <a:schemeClr val="bg1"/>
                    </a:solidFill>
                    <a:latin typeface="Arial" panose="020B0604020202020204" pitchFamily="34" charset="0"/>
                  </a:rPr>
                  <a:t>R140,G198, B62</a:t>
                </a:r>
                <a:endParaRPr lang="zh-CN" altLang="en-US" sz="700" i="1">
                  <a:solidFill>
                    <a:schemeClr val="bg1"/>
                  </a:solidFill>
                  <a:latin typeface="Arial" panose="020B0604020202020204" pitchFamily="34" charset="0"/>
                </a:endParaRPr>
              </a:p>
            </p:txBody>
          </p:sp>
        </p:grpSp>
        <p:sp>
          <p:nvSpPr>
            <p:cNvPr id="4107" name="矩形 10"/>
            <p:cNvSpPr>
              <a:spLocks noChangeArrowheads="1"/>
            </p:cNvSpPr>
            <p:nvPr/>
          </p:nvSpPr>
          <p:spPr bwMode="auto">
            <a:xfrm>
              <a:off x="0" y="734618"/>
              <a:ext cx="254390" cy="254390"/>
            </a:xfrm>
            <a:prstGeom prst="rect">
              <a:avLst/>
            </a:prstGeom>
            <a:solidFill>
              <a:srgbClr val="5ACBF5"/>
            </a:solidFill>
            <a:ln w="9525">
              <a:noFill/>
              <a:miter lim="800000"/>
            </a:ln>
          </p:spPr>
          <p:txBody>
            <a:bodyPr anchor="ctr"/>
            <a:lstStyle/>
            <a:p>
              <a:pPr algn="ctr"/>
              <a:endParaRPr lang="zh-CN" altLang="en-US">
                <a:solidFill>
                  <a:srgbClr val="FFFFFF"/>
                </a:solidFill>
                <a:latin typeface="Arial" panose="020B0604020202020204" pitchFamily="34" charset="0"/>
              </a:endParaRPr>
            </a:p>
          </p:txBody>
        </p:sp>
        <p:sp>
          <p:nvSpPr>
            <p:cNvPr id="4108" name="文本框 12"/>
            <p:cNvSpPr txBox="1">
              <a:spLocks noChangeArrowheads="1"/>
            </p:cNvSpPr>
            <p:nvPr/>
          </p:nvSpPr>
          <p:spPr bwMode="auto">
            <a:xfrm>
              <a:off x="217344" y="765728"/>
              <a:ext cx="1175210" cy="200055"/>
            </a:xfrm>
            <a:prstGeom prst="rect">
              <a:avLst/>
            </a:prstGeom>
            <a:noFill/>
            <a:ln w="9525">
              <a:noFill/>
              <a:miter lim="800000"/>
            </a:ln>
          </p:spPr>
          <p:txBody>
            <a:bodyPr>
              <a:spAutoFit/>
            </a:bodyPr>
            <a:lstStyle/>
            <a:p>
              <a:r>
                <a:rPr lang="en-US" sz="700" i="1">
                  <a:solidFill>
                    <a:schemeClr val="bg1"/>
                  </a:solidFill>
                  <a:latin typeface="Arial" panose="020B0604020202020204" pitchFamily="34" charset="0"/>
                </a:rPr>
                <a:t>R90,G203, B245</a:t>
              </a:r>
              <a:endParaRPr lang="zh-CN" altLang="en-US" sz="700" i="1">
                <a:solidFill>
                  <a:schemeClr val="bg1"/>
                </a:solidFill>
                <a:latin typeface="Arial" panose="020B0604020202020204" pitchFamily="34" charset="0"/>
              </a:endParaRPr>
            </a:p>
          </p:txBody>
        </p:sp>
      </p:grpSp>
      <p:sp>
        <p:nvSpPr>
          <p:cNvPr id="4109" name="TextBox 16"/>
          <p:cNvSpPr txBox="1">
            <a:spLocks noChangeArrowheads="1"/>
          </p:cNvSpPr>
          <p:nvPr/>
        </p:nvSpPr>
        <p:spPr bwMode="auto">
          <a:xfrm>
            <a:off x="5030506" y="4852554"/>
            <a:ext cx="2190750" cy="169863"/>
          </a:xfrm>
          <a:prstGeom prst="rect">
            <a:avLst/>
          </a:prstGeom>
          <a:noFill/>
          <a:ln w="9525">
            <a:noFill/>
            <a:miter lim="800000"/>
          </a:ln>
        </p:spPr>
        <p:txBody>
          <a:bodyPr lIns="0" tIns="0" rIns="0" bIns="0"/>
          <a:lstStyle/>
          <a:p>
            <a:r>
              <a:rPr lang="en-US" sz="600" dirty="0">
                <a:solidFill>
                  <a:srgbClr val="7F7F7F"/>
                </a:solidFill>
                <a:latin typeface="Arial" panose="020B0604020202020204" pitchFamily="34" charset="0"/>
              </a:rPr>
              <a:t>© </a:t>
            </a:r>
            <a:r>
              <a:rPr lang="en-US" sz="600" dirty="0" smtClean="0">
                <a:solidFill>
                  <a:srgbClr val="7F7F7F"/>
                </a:solidFill>
                <a:latin typeface="Arial" panose="020B0604020202020204" pitchFamily="34" charset="0"/>
              </a:rPr>
              <a:t>ZTE</a:t>
            </a:r>
            <a:r>
              <a:rPr lang="en-US" sz="600" baseline="0" dirty="0" smtClean="0">
                <a:solidFill>
                  <a:srgbClr val="7F7F7F"/>
                </a:solidFill>
                <a:latin typeface="Arial" panose="020B0604020202020204" pitchFamily="34" charset="0"/>
              </a:rPr>
              <a:t> </a:t>
            </a:r>
            <a:r>
              <a:rPr lang="en-US" sz="600" dirty="0" smtClean="0">
                <a:solidFill>
                  <a:srgbClr val="7F7F7F"/>
                </a:solidFill>
                <a:latin typeface="Arial" panose="020B0604020202020204" pitchFamily="34" charset="0"/>
              </a:rPr>
              <a:t>All </a:t>
            </a:r>
            <a:r>
              <a:rPr lang="en-US" sz="600" dirty="0">
                <a:solidFill>
                  <a:srgbClr val="7F7F7F"/>
                </a:solidFill>
                <a:latin typeface="Arial" panose="020B0604020202020204" pitchFamily="34" charset="0"/>
              </a:rPr>
              <a:t>rights reserved</a:t>
            </a:r>
            <a:endParaRPr lang="en-US" sz="600" dirty="0">
              <a:solidFill>
                <a:srgbClr val="7F7F7F"/>
              </a:solidFill>
              <a:latin typeface="Arial" panose="020B0604020202020204" pitchFamily="34" charset="0"/>
            </a:endParaRPr>
          </a:p>
        </p:txBody>
      </p:sp>
      <p:sp>
        <p:nvSpPr>
          <p:cNvPr id="4110" name="Slide Number Placeholder 5"/>
          <p:cNvSpPr>
            <a:spLocks noGrp="1" noChangeArrowheads="1"/>
          </p:cNvSpPr>
          <p:nvPr/>
        </p:nvSpPr>
        <p:spPr bwMode="auto">
          <a:xfrm>
            <a:off x="238125" y="4849813"/>
            <a:ext cx="419100" cy="365125"/>
          </a:xfrm>
          <a:prstGeom prst="rect">
            <a:avLst/>
          </a:prstGeom>
          <a:noFill/>
          <a:ln w="9525">
            <a:noFill/>
            <a:miter lim="800000"/>
          </a:ln>
        </p:spPr>
        <p:txBody>
          <a:bodyPr anchor="ctr"/>
          <a:lstStyle/>
          <a:p>
            <a:fld id="{63A232AC-B835-42C1-99DB-2C459B2C1403}" type="slidenum">
              <a:rPr lang="en-US" sz="800">
                <a:solidFill>
                  <a:srgbClr val="404040"/>
                </a:solidFill>
                <a:latin typeface="Arial" panose="020B0604020202020204" pitchFamily="34" charset="0"/>
              </a:rPr>
            </a:fld>
            <a:endParaRPr lang="en-US" sz="800">
              <a:solidFill>
                <a:srgbClr val="404040"/>
              </a:solidFill>
              <a:latin typeface="Arial" panose="020B0604020202020204" pitchFamily="34" charset="0"/>
            </a:endParaRPr>
          </a:p>
        </p:txBody>
      </p:sp>
      <p:sp>
        <p:nvSpPr>
          <p:cNvPr id="4111" name="标题占位符 1"/>
          <p:cNvSpPr>
            <a:spLocks noGrp="1" noChangeArrowheads="1"/>
          </p:cNvSpPr>
          <p:nvPr>
            <p:ph type="title"/>
          </p:nvPr>
        </p:nvSpPr>
        <p:spPr bwMode="auto">
          <a:xfrm>
            <a:off x="333375" y="341313"/>
            <a:ext cx="8516938" cy="722312"/>
          </a:xfrm>
          <a:prstGeom prst="rect">
            <a:avLst/>
          </a:prstGeom>
          <a:noFill/>
          <a:ln w="9525">
            <a:noFill/>
            <a:miter lim="800000"/>
          </a:ln>
        </p:spPr>
        <p:txBody>
          <a:bodyPr vert="horz" wrap="square" lIns="0" tIns="0" rIns="0" bIns="0" numCol="1" anchor="t" anchorCtr="0" compatLnSpc="1"/>
          <a:lstStyle/>
          <a:p>
            <a:pPr lvl="0"/>
            <a:r>
              <a:rPr lang="zh-CN" smtClean="0"/>
              <a:t>单击此处编辑母版标题样式</a:t>
            </a:r>
            <a:endParaRPr lang="zh-CN" smtClean="0"/>
          </a:p>
        </p:txBody>
      </p:sp>
      <p:sp>
        <p:nvSpPr>
          <p:cNvPr id="4112" name="文本占位符 2"/>
          <p:cNvSpPr>
            <a:spLocks noGrp="1" noChangeArrowheads="1"/>
          </p:cNvSpPr>
          <p:nvPr>
            <p:ph type="body" idx="1"/>
          </p:nvPr>
        </p:nvSpPr>
        <p:spPr bwMode="auto">
          <a:xfrm>
            <a:off x="358775" y="1200150"/>
            <a:ext cx="8491538" cy="3189288"/>
          </a:xfrm>
          <a:prstGeom prst="rect">
            <a:avLst/>
          </a:prstGeom>
          <a:noFill/>
          <a:ln w="9525">
            <a:noFill/>
            <a:miter lim="800000"/>
          </a:ln>
        </p:spPr>
        <p:txBody>
          <a:bodyPr vert="horz" wrap="square" lIns="0" tIns="0" rIns="0" bIns="0" numCol="1" anchor="t" anchorCtr="0" compatLnSpc="1"/>
          <a:lstStyle/>
          <a:p>
            <a:pPr lvl="0"/>
            <a:r>
              <a:rPr lang="zh-CN" smtClean="0"/>
              <a:t>单击此处编辑母版文本样式</a:t>
            </a:r>
            <a:endParaRPr lang="zh-CN" smtClean="0"/>
          </a:p>
          <a:p>
            <a:pPr lvl="1"/>
            <a:r>
              <a:rPr lang="zh-CN" smtClean="0"/>
              <a:t>二级</a:t>
            </a:r>
            <a:endParaRPr lang="zh-CN" smtClean="0"/>
          </a:p>
          <a:p>
            <a:pPr lvl="2"/>
            <a:r>
              <a:rPr lang="zh-CN" smtClean="0"/>
              <a:t>三级</a:t>
            </a:r>
            <a:endParaRPr lang="zh-CN" smtClean="0"/>
          </a:p>
          <a:p>
            <a:pPr lvl="3"/>
            <a:r>
              <a:rPr lang="zh-CN" smtClean="0"/>
              <a:t>四级</a:t>
            </a:r>
            <a:endParaRPr lang="zh-CN" smtClean="0"/>
          </a:p>
          <a:p>
            <a:pPr lvl="4"/>
            <a:r>
              <a:rPr lang="zh-CN" smtClean="0"/>
              <a:t>五级</a:t>
            </a:r>
            <a:endParaRPr lang="zh-CN" smtClean="0"/>
          </a:p>
        </p:txBody>
      </p:sp>
      <p:sp>
        <p:nvSpPr>
          <p:cNvPr id="4113" name="TextBox 17"/>
          <p:cNvSpPr txBox="1">
            <a:spLocks noChangeArrowheads="1"/>
          </p:cNvSpPr>
          <p:nvPr/>
        </p:nvSpPr>
        <p:spPr bwMode="auto">
          <a:xfrm>
            <a:off x="8210408" y="110548"/>
            <a:ext cx="777737" cy="230765"/>
          </a:xfrm>
          <a:prstGeom prst="rect">
            <a:avLst/>
          </a:prstGeom>
          <a:noFill/>
          <a:ln w="9525" cap="flat" cmpd="sng">
            <a:noFill/>
            <a:bevel/>
          </a:ln>
          <a:effectLst/>
        </p:spPr>
        <p:txBody>
          <a:bodyPr lIns="0" tIns="0" rIns="0" bIns="0"/>
          <a:lstStyle/>
          <a:p>
            <a:r>
              <a:rPr lang="zh-CN" altLang="en-US" sz="1000" dirty="0" smtClean="0">
                <a:solidFill>
                  <a:srgbClr val="404040"/>
                </a:solidFill>
                <a:latin typeface="微软雅黑" panose="020B0503020204020204" pitchFamily="34" charset="-122"/>
                <a:ea typeface="微软雅黑" panose="020B0503020204020204" pitchFamily="34" charset="-122"/>
                <a:cs typeface="Heiti SC Light"/>
              </a:rPr>
              <a:t>内部公开</a:t>
            </a:r>
            <a:r>
              <a:rPr lang="en-US" sz="1000" dirty="0" smtClean="0">
                <a:solidFill>
                  <a:srgbClr val="404040"/>
                </a:solidFill>
                <a:latin typeface="微软雅黑" panose="020B0503020204020204" pitchFamily="34" charset="-122"/>
                <a:ea typeface="Heiti SC Light"/>
                <a:cs typeface="Heiti SC Light"/>
              </a:rPr>
              <a:t>▲</a:t>
            </a:r>
            <a:endParaRPr lang="en-US" sz="1000" dirty="0">
              <a:solidFill>
                <a:srgbClr val="404040"/>
              </a:solidFill>
              <a:latin typeface="微软雅黑" panose="020B0503020204020204" pitchFamily="34" charset="-122"/>
              <a:ea typeface="Heiti SC Light"/>
              <a:cs typeface="Heiti SC Light"/>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txStyles>
    <p:titleStyle>
      <a:lvl1pPr algn="l" defTabSz="457200" rtl="0" fontAlgn="base">
        <a:spcBef>
          <a:spcPct val="0"/>
        </a:spcBef>
        <a:spcAft>
          <a:spcPct val="0"/>
        </a:spcAft>
        <a:defRPr sz="2400">
          <a:solidFill>
            <a:schemeClr val="tx1"/>
          </a:solidFill>
          <a:latin typeface="+mj-lt"/>
          <a:ea typeface="+mj-ea"/>
          <a:cs typeface="+mj-cs"/>
        </a:defRPr>
      </a:lvl1pPr>
      <a:lvl2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2pPr>
      <a:lvl3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3pPr>
      <a:lvl4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4pPr>
      <a:lvl5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5pPr>
      <a:lvl6pPr marL="4572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6pPr>
      <a:lvl7pPr marL="9144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7pPr>
      <a:lvl8pPr marL="13716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8pPr>
      <a:lvl9pPr marL="18288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9pPr>
    </p:titleStyle>
    <p:bodyStyle>
      <a:lvl1pPr algn="l" defTabSz="457200" rtl="0" fontAlgn="base">
        <a:lnSpc>
          <a:spcPct val="120000"/>
        </a:lnSpc>
        <a:spcBef>
          <a:spcPct val="20000"/>
        </a:spcBef>
        <a:spcAft>
          <a:spcPct val="0"/>
        </a:spcAft>
        <a:buFont typeface="Arial" panose="020B0604020202020204" pitchFamily="34" charset="0"/>
        <a:defRPr sz="2000">
          <a:solidFill>
            <a:schemeClr val="tx1"/>
          </a:solidFill>
          <a:latin typeface="+mn-lt"/>
          <a:ea typeface="+mn-ea"/>
          <a:cs typeface="+mn-cs"/>
        </a:defRPr>
      </a:lvl1pPr>
      <a:lvl2pPr marL="742950" indent="-285750" algn="l" defTabSz="457200" rtl="0" fontAlgn="base">
        <a:lnSpc>
          <a:spcPct val="120000"/>
        </a:lnSpc>
        <a:spcBef>
          <a:spcPct val="20000"/>
        </a:spcBef>
        <a:spcAft>
          <a:spcPct val="0"/>
        </a:spcAft>
        <a:buFont typeface="Arial" panose="020B0604020202020204" pitchFamily="34" charset="0"/>
        <a:buChar char="–"/>
        <a:defRPr>
          <a:solidFill>
            <a:schemeClr val="tx1"/>
          </a:solidFill>
          <a:latin typeface="+mn-lt"/>
          <a:ea typeface="+mn-ea"/>
        </a:defRPr>
      </a:lvl2pPr>
      <a:lvl3pPr marL="1143000" indent="-228600" algn="l" defTabSz="457200" rtl="0" fontAlgn="base">
        <a:lnSpc>
          <a:spcPct val="120000"/>
        </a:lnSpc>
        <a:spcBef>
          <a:spcPct val="20000"/>
        </a:spcBef>
        <a:spcAft>
          <a:spcPct val="0"/>
        </a:spcAft>
        <a:buFont typeface="Arial" panose="020B0604020202020204" pitchFamily="34" charset="0"/>
        <a:buChar char="•"/>
        <a:defRPr sz="1600">
          <a:solidFill>
            <a:schemeClr val="tx1"/>
          </a:solidFill>
          <a:latin typeface="+mn-lt"/>
          <a:ea typeface="+mn-ea"/>
        </a:defRPr>
      </a:lvl3pPr>
      <a:lvl4pPr marL="1600200" indent="-228600" algn="l" defTabSz="457200" rtl="0" fontAlgn="base">
        <a:lnSpc>
          <a:spcPct val="120000"/>
        </a:lnSpc>
        <a:spcBef>
          <a:spcPct val="20000"/>
        </a:spcBef>
        <a:spcAft>
          <a:spcPct val="0"/>
        </a:spcAft>
        <a:buFont typeface="Arial" panose="020B0604020202020204" pitchFamily="34" charset="0"/>
        <a:buChar char="–"/>
        <a:defRPr sz="1400">
          <a:solidFill>
            <a:schemeClr val="tx1"/>
          </a:solidFill>
          <a:latin typeface="+mn-lt"/>
          <a:ea typeface="+mn-ea"/>
        </a:defRPr>
      </a:lvl4pPr>
      <a:lvl5pPr marL="2057400" indent="-228600" algn="l" defTabSz="457200"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5pPr>
      <a:lvl6pPr marL="2514600" indent="-228600" algn="l" defTabSz="457200"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6pPr>
      <a:lvl7pPr marL="2971800" indent="-228600" algn="l" defTabSz="457200"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7pPr>
      <a:lvl8pPr marL="3429000" indent="-228600" algn="l" defTabSz="457200"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8pPr>
      <a:lvl9pPr marL="3886200" indent="-228600" algn="l" defTabSz="457200"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7170" name="Picture 2" descr="ZTE-PPT-4x3-05"/>
          <p:cNvPicPr>
            <a:picLocks noChangeAspect="1" noChangeArrowheads="1"/>
          </p:cNvPicPr>
          <p:nvPr/>
        </p:nvPicPr>
        <p:blipFill>
          <a:blip r:embed="rId2" cstate="print"/>
          <a:srcRect/>
          <a:stretch>
            <a:fillRect/>
          </a:stretch>
        </p:blipFill>
        <p:spPr bwMode="auto">
          <a:xfrm>
            <a:off x="-26988" y="-822325"/>
            <a:ext cx="9191626" cy="6896100"/>
          </a:xfrm>
          <a:prstGeom prst="rect">
            <a:avLst/>
          </a:prstGeom>
          <a:noFill/>
          <a:ln w="9525">
            <a:noFill/>
            <a:miter lim="800000"/>
            <a:headEnd/>
            <a:tailEnd/>
          </a:ln>
        </p:spPr>
      </p:pic>
      <p:sp>
        <p:nvSpPr>
          <p:cNvPr id="7171" name="标题占位符 1"/>
          <p:cNvSpPr>
            <a:spLocks noGrp="1" noChangeArrowheads="1"/>
          </p:cNvSpPr>
          <p:nvPr>
            <p:ph type="title"/>
          </p:nvPr>
        </p:nvSpPr>
        <p:spPr bwMode="auto">
          <a:xfrm>
            <a:off x="333375" y="341313"/>
            <a:ext cx="8516938" cy="722312"/>
          </a:xfrm>
          <a:prstGeom prst="rect">
            <a:avLst/>
          </a:prstGeom>
          <a:noFill/>
          <a:ln w="9525">
            <a:noFill/>
            <a:miter lim="800000"/>
          </a:ln>
        </p:spPr>
        <p:txBody>
          <a:bodyPr vert="horz" wrap="square" lIns="0" tIns="0" rIns="0" bIns="0" numCol="1" anchor="t" anchorCtr="0" compatLnSpc="1"/>
          <a:lstStyle/>
          <a:p>
            <a:pPr lvl="0"/>
            <a:r>
              <a:rPr lang="zh-CN" smtClean="0"/>
              <a:t>单击此处编辑母版标题样式</a:t>
            </a:r>
            <a:endParaRPr lang="zh-CN" smtClean="0"/>
          </a:p>
        </p:txBody>
      </p:sp>
      <p:sp>
        <p:nvSpPr>
          <p:cNvPr id="7172" name="文本占位符 2"/>
          <p:cNvSpPr>
            <a:spLocks noGrp="1" noChangeArrowheads="1"/>
          </p:cNvSpPr>
          <p:nvPr>
            <p:ph type="body" idx="1"/>
          </p:nvPr>
        </p:nvSpPr>
        <p:spPr bwMode="auto">
          <a:xfrm>
            <a:off x="358775" y="1200150"/>
            <a:ext cx="8491538" cy="3189288"/>
          </a:xfrm>
          <a:prstGeom prst="rect">
            <a:avLst/>
          </a:prstGeom>
          <a:noFill/>
          <a:ln w="9525">
            <a:noFill/>
            <a:miter lim="800000"/>
          </a:ln>
        </p:spPr>
        <p:txBody>
          <a:bodyPr vert="horz" wrap="square" lIns="0" tIns="0" rIns="0" bIns="0" numCol="1" anchor="t" anchorCtr="0" compatLnSpc="1"/>
          <a:lstStyle/>
          <a:p>
            <a:pPr lvl="0"/>
            <a:r>
              <a:rPr lang="zh-CN" smtClean="0"/>
              <a:t>单击此处编辑母版文本样式</a:t>
            </a:r>
            <a:endParaRPr lang="zh-CN" smtClean="0"/>
          </a:p>
          <a:p>
            <a:pPr lvl="1"/>
            <a:r>
              <a:rPr lang="zh-CN" smtClean="0"/>
              <a:t>二级</a:t>
            </a:r>
            <a:endParaRPr lang="zh-CN" smtClean="0"/>
          </a:p>
          <a:p>
            <a:pPr lvl="2"/>
            <a:r>
              <a:rPr lang="zh-CN" smtClean="0"/>
              <a:t>三级</a:t>
            </a:r>
            <a:endParaRPr lang="zh-CN" smtClean="0"/>
          </a:p>
          <a:p>
            <a:pPr lvl="3"/>
            <a:r>
              <a:rPr lang="zh-CN" smtClean="0"/>
              <a:t>四级</a:t>
            </a:r>
            <a:endParaRPr lang="zh-CN" smtClean="0"/>
          </a:p>
          <a:p>
            <a:pPr lvl="4"/>
            <a:r>
              <a:rPr lang="zh-CN" smtClean="0"/>
              <a:t>五级</a:t>
            </a:r>
            <a:endParaRPr lang="zh-CN" smtClean="0"/>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457200" rtl="0" fontAlgn="base">
        <a:spcBef>
          <a:spcPct val="0"/>
        </a:spcBef>
        <a:spcAft>
          <a:spcPct val="0"/>
        </a:spcAft>
        <a:defRPr sz="2400">
          <a:solidFill>
            <a:schemeClr val="tx1"/>
          </a:solidFill>
          <a:latin typeface="+mj-lt"/>
          <a:ea typeface="+mj-ea"/>
          <a:cs typeface="+mj-cs"/>
        </a:defRPr>
      </a:lvl1pPr>
      <a:lvl2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2pPr>
      <a:lvl3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3pPr>
      <a:lvl4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4pPr>
      <a:lvl5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5pPr>
      <a:lvl6pPr marL="4572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6pPr>
      <a:lvl7pPr marL="9144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7pPr>
      <a:lvl8pPr marL="13716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8pPr>
      <a:lvl9pPr marL="18288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9pPr>
    </p:titleStyle>
    <p:bodyStyle>
      <a:lvl1pPr algn="l" defTabSz="457200" rtl="0" fontAlgn="base">
        <a:lnSpc>
          <a:spcPct val="120000"/>
        </a:lnSpc>
        <a:spcBef>
          <a:spcPct val="20000"/>
        </a:spcBef>
        <a:spcAft>
          <a:spcPct val="0"/>
        </a:spcAft>
        <a:buFont typeface="Arial" panose="020B0604020202020204" pitchFamily="34" charset="0"/>
        <a:defRPr sz="2000">
          <a:solidFill>
            <a:schemeClr val="tx1"/>
          </a:solidFill>
          <a:latin typeface="+mn-lt"/>
          <a:ea typeface="+mn-ea"/>
          <a:cs typeface="+mn-cs"/>
        </a:defRPr>
      </a:lvl1pPr>
      <a:lvl2pPr marL="742950" indent="-285750" algn="l" defTabSz="457200" rtl="0" fontAlgn="base">
        <a:lnSpc>
          <a:spcPct val="120000"/>
        </a:lnSpc>
        <a:spcBef>
          <a:spcPct val="20000"/>
        </a:spcBef>
        <a:spcAft>
          <a:spcPct val="0"/>
        </a:spcAft>
        <a:buFont typeface="Arial" panose="020B0604020202020204" pitchFamily="34" charset="0"/>
        <a:buChar char="–"/>
        <a:defRPr>
          <a:solidFill>
            <a:schemeClr val="tx1"/>
          </a:solidFill>
          <a:latin typeface="+mn-lt"/>
          <a:ea typeface="+mn-ea"/>
        </a:defRPr>
      </a:lvl2pPr>
      <a:lvl3pPr marL="1143000" indent="-228600" algn="l" defTabSz="457200" rtl="0" fontAlgn="base">
        <a:lnSpc>
          <a:spcPct val="120000"/>
        </a:lnSpc>
        <a:spcBef>
          <a:spcPct val="20000"/>
        </a:spcBef>
        <a:spcAft>
          <a:spcPct val="0"/>
        </a:spcAft>
        <a:buFont typeface="Arial" panose="020B0604020202020204" pitchFamily="34" charset="0"/>
        <a:buChar char="•"/>
        <a:defRPr sz="1600">
          <a:solidFill>
            <a:schemeClr val="tx1"/>
          </a:solidFill>
          <a:latin typeface="+mn-lt"/>
          <a:ea typeface="+mn-ea"/>
        </a:defRPr>
      </a:lvl3pPr>
      <a:lvl4pPr marL="1600200" indent="-228600" algn="l" defTabSz="457200" rtl="0" fontAlgn="base">
        <a:lnSpc>
          <a:spcPct val="120000"/>
        </a:lnSpc>
        <a:spcBef>
          <a:spcPct val="20000"/>
        </a:spcBef>
        <a:spcAft>
          <a:spcPct val="0"/>
        </a:spcAft>
        <a:buFont typeface="Arial" panose="020B0604020202020204" pitchFamily="34" charset="0"/>
        <a:buChar char="–"/>
        <a:defRPr sz="1400">
          <a:solidFill>
            <a:schemeClr val="tx1"/>
          </a:solidFill>
          <a:latin typeface="+mn-lt"/>
          <a:ea typeface="+mn-ea"/>
        </a:defRPr>
      </a:lvl4pPr>
      <a:lvl5pPr marL="2057400" indent="-228600" algn="l" defTabSz="457200"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5pPr>
      <a:lvl6pPr marL="2514600" indent="-228600" algn="l" defTabSz="457200"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6pPr>
      <a:lvl7pPr marL="2971800" indent="-228600" algn="l" defTabSz="457200"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7pPr>
      <a:lvl8pPr marL="3429000" indent="-228600" algn="l" defTabSz="457200"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8pPr>
      <a:lvl9pPr marL="3886200" indent="-228600" algn="l" defTabSz="457200"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hyperlink" Target="http://10.8.9.193/api/umebn_em_dispatch/v1/dispatch/v1/nfs/%7bnfuid%7d/ltps" TargetMode="External"/><Relationship Id="rId2" Type="http://schemas.openxmlformats.org/officeDocument/2006/relationships/hyperlink" Target="http://10.8.9.193/" TargetMode="External"/><Relationship Id="rId1" Type="http://schemas.openxmlformats.org/officeDocument/2006/relationships/hyperlink" Target="http://10.8.9.193/api/umebn_em_dispatch/v1/em/v1/nfs/%7bnfuid%7d/ltp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8.e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4.xml"/><Relationship Id="rId2" Type="http://schemas.openxmlformats.org/officeDocument/2006/relationships/image" Target="../media/image9.emf"/><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4.xml"/><Relationship Id="rId2" Type="http://schemas.openxmlformats.org/officeDocument/2006/relationships/image" Target="../media/image12.wmf"/><Relationship Id="rId1"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9218" name="Text Placeholder 2"/>
          <p:cNvSpPr>
            <a:spLocks noGrp="1"/>
          </p:cNvSpPr>
          <p:nvPr>
            <p:ph type="body" sz="quarter" idx="4294967295"/>
          </p:nvPr>
        </p:nvSpPr>
        <p:spPr>
          <a:xfrm>
            <a:off x="430213" y="2390775"/>
            <a:ext cx="4478337" cy="1008063"/>
          </a:xfrm>
        </p:spPr>
        <p:txBody>
          <a:bodyPr/>
          <a:lstStyle/>
          <a:p>
            <a:r>
              <a:rPr lang="zh-CN" altLang="en-US" sz="1400" dirty="0" smtClean="0">
                <a:solidFill>
                  <a:srgbClr val="FFFFFF"/>
                </a:solidFill>
                <a:latin typeface="微软雅黑" panose="020B0503020204020204" pitchFamily="34" charset="-122"/>
                <a:cs typeface="Arial" panose="020B0604020202020204" pitchFamily="34" charset="0"/>
              </a:rPr>
              <a:t>祝继洪</a:t>
            </a:r>
            <a:endParaRPr lang="en-US" sz="1400" dirty="0">
              <a:solidFill>
                <a:srgbClr val="FFFFFF"/>
              </a:solidFill>
              <a:latin typeface="微软雅黑" panose="020B0503020204020204" pitchFamily="34" charset="-122"/>
              <a:cs typeface="Arial" panose="020B0604020202020204" pitchFamily="34" charset="0"/>
            </a:endParaRPr>
          </a:p>
        </p:txBody>
      </p:sp>
      <p:sp>
        <p:nvSpPr>
          <p:cNvPr id="9219" name="Subtitle 6"/>
          <p:cNvSpPr>
            <a:spLocks noGrp="1"/>
          </p:cNvSpPr>
          <p:nvPr>
            <p:ph type="subTitle" idx="4294967295"/>
          </p:nvPr>
        </p:nvSpPr>
        <p:spPr>
          <a:xfrm>
            <a:off x="430213" y="1314450"/>
            <a:ext cx="6400800" cy="561975"/>
          </a:xfrm>
        </p:spPr>
        <p:txBody>
          <a:bodyPr/>
          <a:lstStyle/>
          <a:p>
            <a:pPr>
              <a:lnSpc>
                <a:spcPct val="100000"/>
              </a:lnSpc>
            </a:pPr>
            <a:endParaRPr lang="en-US" sz="2200">
              <a:solidFill>
                <a:srgbClr val="8CC63E"/>
              </a:solidFill>
              <a:latin typeface="微软雅黑" panose="020B0503020204020204" pitchFamily="34" charset="-122"/>
            </a:endParaRPr>
          </a:p>
        </p:txBody>
      </p:sp>
      <p:sp>
        <p:nvSpPr>
          <p:cNvPr id="9220" name="Title 7"/>
          <p:cNvSpPr>
            <a:spLocks noGrp="1"/>
          </p:cNvSpPr>
          <p:nvPr>
            <p:ph type="ctrTitle" idx="4294967295"/>
          </p:nvPr>
        </p:nvSpPr>
        <p:spPr>
          <a:xfrm>
            <a:off x="430530" y="860425"/>
            <a:ext cx="6597650" cy="444500"/>
          </a:xfrm>
        </p:spPr>
        <p:txBody>
          <a:bodyPr/>
          <a:lstStyle/>
          <a:p>
            <a:r>
              <a:rPr lang="en-US" sz="2800" b="1" dirty="0" smtClean="0">
                <a:solidFill>
                  <a:schemeClr val="bg1"/>
                </a:solidFill>
                <a:latin typeface="微软雅黑" panose="020B0503020204020204" pitchFamily="34" charset="-122"/>
              </a:rPr>
              <a:t>EM</a:t>
            </a:r>
            <a:r>
              <a:rPr lang="zh-CN" sz="2800" b="1" dirty="0" smtClean="0">
                <a:solidFill>
                  <a:schemeClr val="bg1"/>
                </a:solidFill>
                <a:latin typeface="微软雅黑" panose="020B0503020204020204" pitchFamily="34" charset="-122"/>
              </a:rPr>
              <a:t>服务开发平台</a:t>
            </a:r>
            <a:r>
              <a:rPr lang="zh-CN" sz="1800" b="1" dirty="0" smtClean="0">
                <a:solidFill>
                  <a:schemeClr val="bg1"/>
                </a:solidFill>
                <a:latin typeface="微软雅黑" panose="020B0503020204020204" pitchFamily="34" charset="-122"/>
              </a:rPr>
              <a:t>（</a:t>
            </a:r>
            <a:r>
              <a:rPr lang="en-US" altLang="zh-CN" sz="1800" b="1" dirty="0" smtClean="0">
                <a:solidFill>
                  <a:schemeClr val="bg1"/>
                </a:solidFill>
                <a:latin typeface="微软雅黑" panose="020B0503020204020204" pitchFamily="34" charset="-122"/>
              </a:rPr>
              <a:t>umebn-em-platform)</a:t>
            </a:r>
            <a:r>
              <a:rPr lang="zh-CN" altLang="en-US" sz="2800" b="1" dirty="0" smtClean="0">
                <a:solidFill>
                  <a:schemeClr val="bg1"/>
                </a:solidFill>
                <a:latin typeface="微软雅黑" panose="020B0503020204020204" pitchFamily="34" charset="-122"/>
              </a:rPr>
              <a:t>培训</a:t>
            </a:r>
            <a:endParaRPr lang="en-US" sz="2800" b="1" dirty="0">
              <a:solidFill>
                <a:schemeClr val="bg1"/>
              </a:solidFill>
              <a:latin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EM Dispatcher</a:t>
            </a:r>
            <a:r>
              <a:rPr lang="zh-CN" altLang="en-US">
                <a:sym typeface="+mn-ea"/>
              </a:rPr>
              <a:t>微服务（</a:t>
            </a:r>
            <a:r>
              <a:rPr lang="en-US" altLang="zh-CN">
                <a:sym typeface="+mn-ea"/>
              </a:rPr>
              <a:t>umebn-em-dispatch)</a:t>
            </a:r>
            <a:r>
              <a:rPr lang="zh-CN" altLang="en-US">
                <a:sym typeface="+mn-ea"/>
              </a:rPr>
              <a:t>介绍</a:t>
            </a:r>
            <a:endParaRPr lang="en-US" altLang="zh-CN">
              <a:sym typeface="+mn-ea"/>
            </a:endParaRPr>
          </a:p>
        </p:txBody>
      </p:sp>
      <p:sp>
        <p:nvSpPr>
          <p:cNvPr id="5" name="文本框 4"/>
          <p:cNvSpPr txBox="1"/>
          <p:nvPr/>
        </p:nvSpPr>
        <p:spPr>
          <a:xfrm>
            <a:off x="459105" y="1063625"/>
            <a:ext cx="8246745" cy="916940"/>
          </a:xfrm>
          <a:prstGeom prst="rect">
            <a:avLst/>
          </a:prstGeom>
          <a:noFill/>
        </p:spPr>
        <p:txBody>
          <a:bodyPr wrap="square" rtlCol="0" anchor="t">
            <a:spAutoFit/>
          </a:bodyPr>
          <a:p>
            <a:r>
              <a:rPr lang="en-US" altLang="zh-CN"/>
              <a:t>EM Dispatcher</a:t>
            </a:r>
            <a:r>
              <a:rPr lang="zh-CN" altLang="en-US"/>
              <a:t>微服务的主要功能是根据上层系统下发的命令中操作对象（网元）的设备类型、版本和资源，将命令分发到管理此设备类型和资源的小</a:t>
            </a:r>
            <a:r>
              <a:rPr lang="en-US" altLang="zh-CN"/>
              <a:t>EM</a:t>
            </a:r>
            <a:r>
              <a:rPr lang="zh-CN" altLang="en-US"/>
              <a:t>后端微服务。</a:t>
            </a:r>
            <a:endParaRPr lang="zh-CN" altLang="en-US"/>
          </a:p>
        </p:txBody>
      </p:sp>
      <p:sp>
        <p:nvSpPr>
          <p:cNvPr id="6" name="文本框 5"/>
          <p:cNvSpPr txBox="1"/>
          <p:nvPr/>
        </p:nvSpPr>
        <p:spPr>
          <a:xfrm>
            <a:off x="773430" y="1977390"/>
            <a:ext cx="8246745" cy="1463040"/>
          </a:xfrm>
          <a:prstGeom prst="rect">
            <a:avLst/>
          </a:prstGeom>
          <a:noFill/>
        </p:spPr>
        <p:txBody>
          <a:bodyPr wrap="square" rtlCol="0" anchor="t">
            <a:spAutoFit/>
          </a:bodyPr>
          <a:p>
            <a:r>
              <a:rPr lang="zh-CN" altLang="en-US"/>
              <a:t>功能：</a:t>
            </a:r>
            <a:endParaRPr lang="zh-CN" altLang="en-US"/>
          </a:p>
          <a:p>
            <a:r>
              <a:rPr lang="en-US" altLang="zh-CN"/>
              <a:t>1</a:t>
            </a:r>
            <a:r>
              <a:rPr lang="zh-CN" altLang="en-US"/>
              <a:t>、根据设备类型、版本号和资源类型，查询后端微服务名</a:t>
            </a:r>
            <a:endParaRPr lang="zh-CN" altLang="en-US"/>
          </a:p>
          <a:p>
            <a:r>
              <a:rPr lang="en-US" altLang="zh-CN"/>
              <a:t>2</a:t>
            </a:r>
            <a:r>
              <a:rPr lang="zh-CN" altLang="en-US"/>
              <a:t>、命令分发</a:t>
            </a:r>
            <a:endParaRPr lang="zh-CN" altLang="en-US"/>
          </a:p>
          <a:p>
            <a:r>
              <a:rPr lang="en-US" altLang="zh-CN">
                <a:sym typeface="+mn-ea"/>
              </a:rPr>
              <a:t>3</a:t>
            </a:r>
            <a:r>
              <a:rPr lang="zh-CN" altLang="en-US">
                <a:sym typeface="+mn-ea"/>
              </a:rPr>
              <a:t>、全网网元锁控制中心</a:t>
            </a:r>
            <a:endParaRPr lang="en-US" altLang="zh-CN">
              <a:sym typeface="+mn-ea"/>
            </a:endParaRPr>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EM Dispatcher</a:t>
            </a:r>
            <a:r>
              <a:rPr lang="zh-CN" altLang="en-US">
                <a:sym typeface="+mn-ea"/>
              </a:rPr>
              <a:t>微服务介绍</a:t>
            </a:r>
            <a:br>
              <a:rPr lang="en-US" altLang="zh-CN">
                <a:sym typeface="+mn-ea"/>
              </a:rPr>
            </a:br>
            <a:endParaRPr lang="zh-CN" altLang="en-US"/>
          </a:p>
        </p:txBody>
      </p:sp>
      <p:sp>
        <p:nvSpPr>
          <p:cNvPr id="3" name="内容占位符 2"/>
          <p:cNvSpPr>
            <a:spLocks noGrp="1"/>
          </p:cNvSpPr>
          <p:nvPr>
            <p:ph sz="half" idx="1"/>
          </p:nvPr>
        </p:nvSpPr>
        <p:spPr>
          <a:xfrm>
            <a:off x="349885" y="913130"/>
            <a:ext cx="8379460" cy="3189605"/>
          </a:xfrm>
        </p:spPr>
        <p:txBody>
          <a:bodyPr/>
          <a:p>
            <a:r>
              <a:rPr lang="zh-CN" altLang="en-US" sz="1800">
                <a:sym typeface="+mn-ea"/>
              </a:rPr>
              <a:t>查询后端微服务名：</a:t>
            </a:r>
            <a:endParaRPr lang="zh-CN" altLang="en-US" sz="1800">
              <a:sym typeface="+mn-ea"/>
            </a:endParaRPr>
          </a:p>
          <a:p>
            <a:endParaRPr lang="zh-CN" altLang="en-US" sz="1800">
              <a:sym typeface="+mn-ea"/>
            </a:endParaRPr>
          </a:p>
        </p:txBody>
      </p:sp>
      <p:sp>
        <p:nvSpPr>
          <p:cNvPr id="5" name="文本框 4"/>
          <p:cNvSpPr txBox="1"/>
          <p:nvPr/>
        </p:nvSpPr>
        <p:spPr>
          <a:xfrm>
            <a:off x="332740" y="1327785"/>
            <a:ext cx="8396605" cy="3507105"/>
          </a:xfrm>
          <a:prstGeom prst="rect">
            <a:avLst/>
          </a:prstGeom>
          <a:noFill/>
        </p:spPr>
        <p:txBody>
          <a:bodyPr wrap="square" rtlCol="0" anchor="t">
            <a:spAutoFit/>
          </a:bodyPr>
          <a:p>
            <a:r>
              <a:rPr lang="zh-CN" altLang="en-US" sz="1400"/>
              <a:t>public interface EmServicesApi {</a:t>
            </a:r>
            <a:endParaRPr lang="zh-CN" altLang="en-US" sz="1400"/>
          </a:p>
          <a:p>
            <a:r>
              <a:rPr lang="zh-CN" altLang="en-US" sz="1400"/>
              <a:t>  /**</a:t>
            </a:r>
            <a:endParaRPr lang="zh-CN" altLang="en-US" sz="1400"/>
          </a:p>
          <a:p>
            <a:r>
              <a:rPr lang="zh-CN" altLang="en-US" sz="1400"/>
              <a:t>   * </a:t>
            </a:r>
            <a:endParaRPr lang="zh-CN" altLang="en-US" sz="1400"/>
          </a:p>
          <a:p>
            <a:r>
              <a:rPr lang="zh-CN" altLang="en-US" sz="1400"/>
              <a:t>   * 查询EM服务名</a:t>
            </a:r>
            <a:endParaRPr lang="zh-CN" altLang="en-US" sz="1400"/>
          </a:p>
          <a:p>
            <a:r>
              <a:rPr lang="zh-CN" altLang="en-US" sz="1400"/>
              <a:t>   * @param meMoc me moc (required)</a:t>
            </a:r>
            <a:endParaRPr lang="zh-CN" altLang="en-US" sz="1400"/>
          </a:p>
          <a:p>
            <a:r>
              <a:rPr lang="zh-CN" altLang="en-US" sz="1400"/>
              <a:t>   * @param meVersion me version (required)</a:t>
            </a:r>
            <a:endParaRPr lang="zh-CN" altLang="en-US" sz="1400"/>
          </a:p>
          <a:p>
            <a:r>
              <a:rPr lang="zh-CN" altLang="en-US" sz="1400"/>
              <a:t>   * @param resType resource type (required)</a:t>
            </a:r>
            <a:endParaRPr lang="zh-CN" altLang="en-US" sz="1400"/>
          </a:p>
          <a:p>
            <a:r>
              <a:rPr lang="zh-CN" altLang="en-US" sz="1400"/>
              <a:t>   * @return Call&amp;lt;ServiceName&amp;gt;</a:t>
            </a:r>
            <a:endParaRPr lang="zh-CN" altLang="en-US" sz="1400"/>
          </a:p>
          <a:p>
            <a:r>
              <a:rPr lang="zh-CN" altLang="en-US" sz="1400"/>
              <a:t>   */</a:t>
            </a:r>
            <a:endParaRPr lang="zh-CN" altLang="en-US" sz="1400"/>
          </a:p>
          <a:p>
            <a:r>
              <a:rPr lang="zh-CN" altLang="en-US" sz="1400"/>
              <a:t>  @GET("mes/emservices/")</a:t>
            </a:r>
            <a:endParaRPr lang="zh-CN" altLang="en-US" sz="1400"/>
          </a:p>
          <a:p>
            <a:r>
              <a:rPr lang="zh-CN" altLang="en-US" sz="1400"/>
              <a:t>  Call&lt;ServiceName&gt; getEmServiceName(</a:t>
            </a:r>
            <a:endParaRPr lang="zh-CN" altLang="en-US" sz="1400"/>
          </a:p>
          <a:p>
            <a:r>
              <a:rPr lang="zh-CN" altLang="en-US" sz="1400"/>
              <a:t>    @retrofit2.http.Query("meMoc") String meMoc,</a:t>
            </a:r>
            <a:endParaRPr lang="zh-CN" altLang="en-US" sz="1400"/>
          </a:p>
          <a:p>
            <a:r>
              <a:rPr lang="zh-CN" altLang="en-US" sz="1400"/>
              <a:t>    @retrofit2.http.Query("meVersion") String meVersion, </a:t>
            </a:r>
            <a:endParaRPr lang="zh-CN" altLang="en-US" sz="1400"/>
          </a:p>
          <a:p>
            <a:r>
              <a:rPr lang="zh-CN" altLang="en-US" sz="1400"/>
              <a:t>    @retrofit2.http.Query("resType") String resType</a:t>
            </a:r>
            <a:endParaRPr lang="zh-CN" altLang="en-US" sz="1400"/>
          </a:p>
          <a:p>
            <a:r>
              <a:rPr lang="zh-CN" altLang="en-US" sz="1400"/>
              <a:t>  );</a:t>
            </a:r>
            <a:endParaRPr lang="zh-CN" altLang="en-US" sz="1400"/>
          </a:p>
          <a:p>
            <a:r>
              <a:rPr lang="zh-CN" altLang="en-US" sz="1400"/>
              <a:t>}</a:t>
            </a:r>
            <a:endParaRPr lang="zh-CN"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EM Dispatcher</a:t>
            </a:r>
            <a:r>
              <a:rPr lang="zh-CN" altLang="en-US">
                <a:sym typeface="+mn-ea"/>
              </a:rPr>
              <a:t>微服务介绍</a:t>
            </a:r>
            <a:endParaRPr lang="zh-CN" altLang="en-US"/>
          </a:p>
        </p:txBody>
      </p:sp>
      <p:sp>
        <p:nvSpPr>
          <p:cNvPr id="3" name="内容占位符 2"/>
          <p:cNvSpPr>
            <a:spLocks noGrp="1"/>
          </p:cNvSpPr>
          <p:nvPr>
            <p:ph sz="half" idx="1"/>
          </p:nvPr>
        </p:nvSpPr>
        <p:spPr>
          <a:xfrm>
            <a:off x="333375" y="819150"/>
            <a:ext cx="8613140" cy="454025"/>
          </a:xfrm>
        </p:spPr>
        <p:txBody>
          <a:bodyPr/>
          <a:p>
            <a:r>
              <a:rPr lang="zh-CN" altLang="en-US" sz="1800" b="1">
                <a:sym typeface="+mn-ea"/>
              </a:rPr>
              <a:t>从</a:t>
            </a:r>
            <a:r>
              <a:rPr lang="en-US" altLang="zh-CN" sz="1800" b="1">
                <a:sym typeface="+mn-ea"/>
              </a:rPr>
              <a:t>EM Dispatcher</a:t>
            </a:r>
            <a:r>
              <a:rPr lang="zh-CN" altLang="en-US" sz="1800" b="1">
                <a:sym typeface="+mn-ea"/>
              </a:rPr>
              <a:t>获取</a:t>
            </a:r>
            <a:r>
              <a:rPr lang="en-US" altLang="zh-CN" sz="1800" b="1">
                <a:sym typeface="+mn-ea"/>
              </a:rPr>
              <a:t>EM</a:t>
            </a:r>
            <a:r>
              <a:rPr lang="zh-CN" altLang="en-US" sz="1800" b="1">
                <a:sym typeface="+mn-ea"/>
              </a:rPr>
              <a:t>后端微服务服务名和命令交互的示例</a:t>
            </a:r>
            <a:r>
              <a:rPr lang="zh-CN" altLang="en-US" sz="1800" b="1"/>
              <a:t>：</a:t>
            </a:r>
            <a:endParaRPr lang="zh-CN" altLang="en-US" sz="1800" b="1"/>
          </a:p>
        </p:txBody>
      </p:sp>
      <p:sp>
        <p:nvSpPr>
          <p:cNvPr id="4" name="内容占位符 3"/>
          <p:cNvSpPr>
            <a:spLocks noGrp="1"/>
          </p:cNvSpPr>
          <p:nvPr>
            <p:ph sz="half" idx="2"/>
          </p:nvPr>
        </p:nvSpPr>
        <p:spPr>
          <a:xfrm>
            <a:off x="333375" y="1273175"/>
            <a:ext cx="8031480" cy="3189605"/>
          </a:xfrm>
        </p:spPr>
        <p:txBody>
          <a:bodyPr/>
          <a:p>
            <a:r>
              <a:rPr lang="en-US" altLang="zh-CN" sz="1200"/>
              <a:t>1</a:t>
            </a:r>
            <a:r>
              <a:rPr lang="zh-CN" altLang="en-US" sz="1200"/>
              <a:t>、在</a:t>
            </a:r>
            <a:r>
              <a:rPr lang="en-US" altLang="zh-CN" sz="1200"/>
              <a:t>POM</a:t>
            </a:r>
            <a:r>
              <a:rPr lang="zh-CN" altLang="en-US" sz="1200"/>
              <a:t>文件中增加对服务接口的依赖</a:t>
            </a:r>
            <a:endParaRPr lang="zh-CN" altLang="en-US" sz="1200"/>
          </a:p>
          <a:p>
            <a:pPr eaLnBrk="1" latinLnBrk="0" hangingPunct="1">
              <a:lnSpc>
                <a:spcPct val="70000"/>
              </a:lnSpc>
              <a:spcBef>
                <a:spcPts val="0"/>
              </a:spcBef>
            </a:pPr>
            <a:r>
              <a:rPr sz="1200"/>
              <a:t>       &lt;dependency&gt;</a:t>
            </a:r>
            <a:endParaRPr sz="1200"/>
          </a:p>
          <a:p>
            <a:pPr eaLnBrk="1" latinLnBrk="0" hangingPunct="1">
              <a:lnSpc>
                <a:spcPct val="70000"/>
              </a:lnSpc>
              <a:spcBef>
                <a:spcPts val="0"/>
              </a:spcBef>
            </a:pPr>
            <a:r>
              <a:rPr lang="en-US" sz="1200"/>
              <a:t>	</a:t>
            </a:r>
            <a:r>
              <a:rPr sz="1200"/>
              <a:t>&lt;groupId&gt;com.zte.umebn.rest&lt;/groupId&gt;</a:t>
            </a:r>
            <a:endParaRPr sz="1200"/>
          </a:p>
          <a:p>
            <a:pPr eaLnBrk="1" latinLnBrk="0" hangingPunct="1">
              <a:lnSpc>
                <a:spcPct val="70000"/>
              </a:lnSpc>
              <a:spcBef>
                <a:spcPts val="0"/>
              </a:spcBef>
            </a:pPr>
            <a:r>
              <a:rPr sz="1200"/>
              <a:t>	&lt;artifactId&gt;rest-client-em-platform-meseries&lt;/artifactId&gt;</a:t>
            </a:r>
            <a:endParaRPr sz="1200"/>
          </a:p>
          <a:p>
            <a:pPr eaLnBrk="1" latinLnBrk="0" hangingPunct="1">
              <a:lnSpc>
                <a:spcPct val="70000"/>
              </a:lnSpc>
              <a:spcBef>
                <a:spcPts val="0"/>
              </a:spcBef>
            </a:pPr>
            <a:r>
              <a:rPr sz="1200"/>
              <a:t>    	&lt;version&gt;${version}&lt;/version&gt;</a:t>
            </a:r>
            <a:endParaRPr sz="1200"/>
          </a:p>
          <a:p>
            <a:pPr eaLnBrk="1" latinLnBrk="0" hangingPunct="1">
              <a:lnSpc>
                <a:spcPct val="70000"/>
              </a:lnSpc>
              <a:spcBef>
                <a:spcPts val="0"/>
              </a:spcBef>
            </a:pPr>
            <a:r>
              <a:rPr sz="1200"/>
              <a:t>      &lt;/dependency&gt;</a:t>
            </a:r>
            <a:endParaRPr sz="1200"/>
          </a:p>
          <a:p>
            <a:pPr eaLnBrk="1" latinLnBrk="0" hangingPunct="1">
              <a:lnSpc>
                <a:spcPct val="70000"/>
              </a:lnSpc>
              <a:spcBef>
                <a:spcPts val="0"/>
              </a:spcBef>
            </a:pPr>
            <a:endParaRPr sz="1200"/>
          </a:p>
          <a:p>
            <a:pPr eaLnBrk="1" latinLnBrk="0" hangingPunct="1">
              <a:lnSpc>
                <a:spcPct val="70000"/>
              </a:lnSpc>
              <a:spcBef>
                <a:spcPts val="0"/>
              </a:spcBef>
            </a:pPr>
            <a:r>
              <a:rPr lang="en-US" altLang="zh-CN" sz="1200"/>
              <a:t>2</a:t>
            </a:r>
            <a:r>
              <a:rPr lang="zh-CN" altLang="en-US" sz="1200"/>
              <a:t>、注入服务接口，然后调用服务接口发送获取</a:t>
            </a:r>
            <a:r>
              <a:rPr lang="en-US" altLang="zh-CN" sz="1200"/>
              <a:t>EM</a:t>
            </a:r>
            <a:r>
              <a:rPr lang="zh-CN" altLang="en-US" sz="1200"/>
              <a:t>后端微服务名称的命令给</a:t>
            </a:r>
            <a:r>
              <a:rPr lang="en-US" altLang="zh-CN" sz="1200"/>
              <a:t>umebn-em-dispatch</a:t>
            </a:r>
            <a:r>
              <a:rPr lang="zh-CN" altLang="en-US" sz="1200"/>
              <a:t>微服务</a:t>
            </a:r>
            <a:endParaRPr lang="zh-CN" altLang="en-US" sz="1200"/>
          </a:p>
          <a:p>
            <a:pPr eaLnBrk="1" latinLnBrk="0" hangingPunct="1">
              <a:lnSpc>
                <a:spcPct val="70000"/>
              </a:lnSpc>
              <a:spcBef>
                <a:spcPts val="0"/>
              </a:spcBef>
            </a:pPr>
            <a:endParaRPr lang="zh-CN" altLang="en-US" sz="1200"/>
          </a:p>
          <a:p>
            <a:pPr eaLnBrk="1" latinLnBrk="0" hangingPunct="1">
              <a:lnSpc>
                <a:spcPct val="70000"/>
              </a:lnSpc>
              <a:spcBef>
                <a:spcPts val="0"/>
              </a:spcBef>
            </a:pPr>
            <a:r>
              <a:rPr lang="zh-CN" altLang="en-US" sz="1200"/>
              <a:t>@Inject</a:t>
            </a:r>
            <a:endParaRPr lang="zh-CN" altLang="en-US" sz="1200"/>
          </a:p>
          <a:p>
            <a:pPr eaLnBrk="1" latinLnBrk="0" hangingPunct="1">
              <a:lnSpc>
                <a:spcPct val="70000"/>
              </a:lnSpc>
              <a:spcBef>
                <a:spcPts val="0"/>
              </a:spcBef>
            </a:pPr>
            <a:r>
              <a:rPr lang="zh-CN" altLang="en-US" sz="1200"/>
              <a:t>private EmServicesApi emServiceApi;</a:t>
            </a:r>
            <a:endParaRPr lang="zh-CN" altLang="en-US" sz="1200"/>
          </a:p>
          <a:p>
            <a:pPr eaLnBrk="1" latinLnBrk="0" hangingPunct="1">
              <a:lnSpc>
                <a:spcPct val="70000"/>
              </a:lnSpc>
              <a:spcBef>
                <a:spcPts val="0"/>
              </a:spcBef>
            </a:pPr>
            <a:r>
              <a:rPr lang="en-US" altLang="zh-CN" sz="1200"/>
              <a:t>-------------------------------------------------------------------------</a:t>
            </a:r>
            <a:endParaRPr lang="en-US" altLang="zh-CN" sz="1200"/>
          </a:p>
          <a:p>
            <a:pPr eaLnBrk="1" latinLnBrk="0" hangingPunct="1">
              <a:lnSpc>
                <a:spcPct val="70000"/>
              </a:lnSpc>
              <a:spcBef>
                <a:spcPts val="0"/>
              </a:spcBef>
            </a:pPr>
            <a:r>
              <a:rPr lang="en-US" altLang="zh-CN" sz="1200"/>
              <a:t>retrofit2.Response&lt;ServiceName&gt; response1 = null;</a:t>
            </a:r>
            <a:endParaRPr lang="en-US" altLang="zh-CN" sz="1200"/>
          </a:p>
          <a:p>
            <a:pPr eaLnBrk="1" latinLnBrk="0" hangingPunct="1">
              <a:lnSpc>
                <a:spcPct val="70000"/>
              </a:lnSpc>
              <a:spcBef>
                <a:spcPts val="0"/>
              </a:spcBef>
            </a:pPr>
            <a:r>
              <a:rPr lang="en-US" altLang="zh-CN" sz="1200"/>
              <a:t>try</a:t>
            </a:r>
            <a:endParaRPr lang="en-US" altLang="zh-CN" sz="1200"/>
          </a:p>
          <a:p>
            <a:pPr eaLnBrk="1" latinLnBrk="0" hangingPunct="1">
              <a:lnSpc>
                <a:spcPct val="70000"/>
              </a:lnSpc>
              <a:spcBef>
                <a:spcPts val="0"/>
              </a:spcBef>
            </a:pPr>
            <a:r>
              <a:rPr lang="en-US" altLang="zh-CN" sz="1200"/>
              <a:t>{</a:t>
            </a:r>
            <a:endParaRPr lang="en-US" altLang="zh-CN" sz="1200"/>
          </a:p>
          <a:p>
            <a:pPr eaLnBrk="1" latinLnBrk="0" hangingPunct="1">
              <a:lnSpc>
                <a:spcPct val="70000"/>
              </a:lnSpc>
              <a:spcBef>
                <a:spcPts val="0"/>
              </a:spcBef>
            </a:pPr>
            <a:r>
              <a:rPr lang="en-US" altLang="zh-CN" sz="1200"/>
              <a:t>	response1 = emServiceApi.getEmServiceName("bn.nf.pnf.ZXCTN.9004", "V2.14", "ltps").execute();		</a:t>
            </a:r>
            <a:endParaRPr lang="en-US" altLang="zh-CN" sz="1200"/>
          </a:p>
          <a:p>
            <a:pPr eaLnBrk="1" latinLnBrk="0" hangingPunct="1">
              <a:lnSpc>
                <a:spcPct val="70000"/>
              </a:lnSpc>
              <a:spcBef>
                <a:spcPts val="0"/>
              </a:spcBef>
            </a:pPr>
            <a:r>
              <a:rPr lang="en-US" altLang="zh-CN" sz="1200"/>
              <a:t>	if (response1 != null &amp;&amp; !response1.isSuccessful()&amp;&amp; response1.errorBody() != null) </a:t>
            </a:r>
            <a:endParaRPr lang="en-US" altLang="zh-CN" sz="1200"/>
          </a:p>
          <a:p>
            <a:pPr eaLnBrk="1" latinLnBrk="0" hangingPunct="1">
              <a:lnSpc>
                <a:spcPct val="70000"/>
              </a:lnSpc>
              <a:spcBef>
                <a:spcPts val="0"/>
              </a:spcBef>
            </a:pPr>
            <a:r>
              <a:rPr lang="en-US" altLang="zh-CN" sz="1200"/>
              <a:t>	{</a:t>
            </a:r>
            <a:endParaRPr lang="en-US" altLang="zh-CN" sz="1200"/>
          </a:p>
          <a:p>
            <a:pPr eaLnBrk="1" latinLnBrk="0" hangingPunct="1">
              <a:lnSpc>
                <a:spcPct val="70000"/>
              </a:lnSpc>
              <a:spcBef>
                <a:spcPts val="0"/>
              </a:spcBef>
            </a:pPr>
            <a:r>
              <a:rPr lang="en-US" altLang="zh-CN" sz="1200"/>
              <a:t>		return null;</a:t>
            </a:r>
            <a:endParaRPr lang="en-US" altLang="zh-CN" sz="1200"/>
          </a:p>
          <a:p>
            <a:pPr eaLnBrk="1" latinLnBrk="0" hangingPunct="1">
              <a:lnSpc>
                <a:spcPct val="70000"/>
              </a:lnSpc>
              <a:spcBef>
                <a:spcPts val="0"/>
              </a:spcBef>
            </a:pPr>
            <a:r>
              <a:rPr lang="en-US" altLang="zh-CN" sz="1200"/>
              <a:t>	}</a:t>
            </a:r>
            <a:endParaRPr lang="en-US" altLang="zh-CN" sz="1200"/>
          </a:p>
          <a:p>
            <a:pPr eaLnBrk="1" latinLnBrk="0" hangingPunct="1">
              <a:lnSpc>
                <a:spcPct val="70000"/>
              </a:lnSpc>
              <a:spcBef>
                <a:spcPts val="0"/>
              </a:spcBef>
            </a:pPr>
            <a:r>
              <a:rPr lang="en-US" altLang="zh-CN" sz="1200"/>
              <a:t>}</a:t>
            </a:r>
            <a:endParaRPr lang="en-US" altLang="zh-CN" sz="1200"/>
          </a:p>
          <a:p>
            <a:pPr eaLnBrk="1" latinLnBrk="0" hangingPunct="1">
              <a:lnSpc>
                <a:spcPct val="70000"/>
              </a:lnSpc>
              <a:spcBef>
                <a:spcPts val="0"/>
              </a:spcBef>
            </a:pPr>
            <a:r>
              <a:rPr lang="en-US" altLang="zh-CN" sz="1200"/>
              <a:t>catch (IOException e)</a:t>
            </a:r>
            <a:endParaRPr lang="en-US" altLang="zh-CN" sz="1200"/>
          </a:p>
          <a:p>
            <a:pPr eaLnBrk="1" latinLnBrk="0" hangingPunct="1">
              <a:lnSpc>
                <a:spcPct val="70000"/>
              </a:lnSpc>
              <a:spcBef>
                <a:spcPts val="0"/>
              </a:spcBef>
            </a:pPr>
            <a:r>
              <a:rPr lang="en-US" altLang="zh-CN" sz="1200"/>
              <a:t>{</a:t>
            </a:r>
            <a:endParaRPr lang="en-US" altLang="zh-CN" sz="1200"/>
          </a:p>
          <a:p>
            <a:pPr eaLnBrk="1" latinLnBrk="0" hangingPunct="1">
              <a:lnSpc>
                <a:spcPct val="70000"/>
              </a:lnSpc>
              <a:spcBef>
                <a:spcPts val="0"/>
              </a:spcBef>
            </a:pPr>
            <a:r>
              <a:rPr lang="en-US" altLang="zh-CN" sz="1200"/>
              <a:t>	LOGGER.error(e.getMessage());</a:t>
            </a:r>
            <a:endParaRPr lang="en-US" altLang="zh-CN" sz="1200"/>
          </a:p>
          <a:p>
            <a:pPr eaLnBrk="1" latinLnBrk="0" hangingPunct="1">
              <a:lnSpc>
                <a:spcPct val="70000"/>
              </a:lnSpc>
              <a:spcBef>
                <a:spcPts val="0"/>
              </a:spcBef>
            </a:pPr>
            <a:r>
              <a:rPr lang="en-US" altLang="zh-CN" sz="1200"/>
              <a:t>	return  null;	</a:t>
            </a:r>
            <a:endParaRPr lang="en-US" altLang="zh-CN" sz="1200"/>
          </a:p>
          <a:p>
            <a:pPr eaLnBrk="1" latinLnBrk="0" hangingPunct="1">
              <a:lnSpc>
                <a:spcPct val="70000"/>
              </a:lnSpc>
              <a:spcBef>
                <a:spcPts val="0"/>
              </a:spcBef>
            </a:pPr>
            <a:r>
              <a:rPr lang="en-US" altLang="zh-CN" sz="1200"/>
              <a:t>}</a:t>
            </a:r>
            <a:endParaRPr lang="en-US" altLang="zh-CN" sz="1200"/>
          </a:p>
          <a:p>
            <a:pPr eaLnBrk="1" latinLnBrk="0" hangingPunct="1">
              <a:lnSpc>
                <a:spcPct val="70000"/>
              </a:lnSpc>
              <a:spcBef>
                <a:spcPts val="0"/>
              </a:spcBef>
            </a:pPr>
            <a:r>
              <a:rPr lang="en-US" altLang="zh-CN" sz="1200">
                <a:sym typeface="+mn-ea"/>
              </a:rPr>
              <a:t>ServiceName serviceName = response1.body();</a:t>
            </a:r>
            <a:r>
              <a:rPr lang="en-US" altLang="zh-CN" sz="1200"/>
              <a:t>		</a:t>
            </a:r>
            <a:endParaRPr lang="zh-CN" alt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EM Dispatcher</a:t>
            </a:r>
            <a:r>
              <a:rPr lang="zh-CN" altLang="en-US">
                <a:sym typeface="+mn-ea"/>
              </a:rPr>
              <a:t>微服务介绍</a:t>
            </a:r>
            <a:br>
              <a:rPr lang="zh-CN" altLang="en-US"/>
            </a:br>
            <a:endParaRPr lang="zh-CN" altLang="en-US"/>
          </a:p>
        </p:txBody>
      </p:sp>
      <p:sp>
        <p:nvSpPr>
          <p:cNvPr id="5" name="文本框 4"/>
          <p:cNvSpPr txBox="1"/>
          <p:nvPr/>
        </p:nvSpPr>
        <p:spPr>
          <a:xfrm>
            <a:off x="333375" y="1205865"/>
            <a:ext cx="8517255" cy="3775710"/>
          </a:xfrm>
          <a:prstGeom prst="rect">
            <a:avLst/>
          </a:prstGeom>
          <a:noFill/>
        </p:spPr>
        <p:txBody>
          <a:bodyPr wrap="square" rtlCol="0" anchor="t">
            <a:spAutoFit/>
          </a:bodyPr>
          <a:p>
            <a:pPr eaLnBrk="1" latinLnBrk="0" hangingPunct="1">
              <a:lnSpc>
                <a:spcPct val="70000"/>
              </a:lnSpc>
              <a:spcBef>
                <a:spcPts val="0"/>
              </a:spcBef>
            </a:pPr>
            <a:r>
              <a:rPr lang="en-US" altLang="zh-CN" sz="1200">
                <a:sym typeface="+mn-ea"/>
              </a:rPr>
              <a:t>3</a:t>
            </a:r>
            <a:r>
              <a:rPr lang="zh-CN" altLang="en-US" sz="1200">
                <a:sym typeface="+mn-ea"/>
              </a:rPr>
              <a:t>、按照Retrofit框架的要求，定义和这个后端微服务相关的服务接口</a:t>
            </a:r>
            <a:endParaRPr lang="zh-CN" altLang="en-US" sz="1200">
              <a:sym typeface="+mn-ea"/>
            </a:endParaRPr>
          </a:p>
          <a:p>
            <a:pPr eaLnBrk="1" latinLnBrk="0" hangingPunct="1">
              <a:lnSpc>
                <a:spcPct val="70000"/>
              </a:lnSpc>
              <a:spcBef>
                <a:spcPts val="0"/>
              </a:spcBef>
            </a:pPr>
            <a:r>
              <a:rPr lang="en-US" altLang="zh-CN" sz="1200"/>
              <a:t>pu</a:t>
            </a:r>
            <a:r>
              <a:rPr lang="zh-CN" altLang="en-US" sz="1200"/>
              <a:t>blic interface EmResourceRestApi </a:t>
            </a:r>
            <a:endParaRPr lang="zh-CN" altLang="en-US" sz="1200"/>
          </a:p>
          <a:p>
            <a:pPr eaLnBrk="1" latinLnBrk="0" hangingPunct="1">
              <a:lnSpc>
                <a:spcPct val="70000"/>
              </a:lnSpc>
              <a:spcBef>
                <a:spcPts val="0"/>
              </a:spcBef>
            </a:pPr>
            <a:r>
              <a:rPr lang="zh-CN" altLang="en-US" sz="1200"/>
              <a:t>{</a:t>
            </a:r>
            <a:endParaRPr lang="zh-CN" altLang="en-US" sz="1200"/>
          </a:p>
          <a:p>
            <a:pPr eaLnBrk="1" latinLnBrk="0" hangingPunct="1">
              <a:lnSpc>
                <a:spcPct val="70000"/>
              </a:lnSpc>
              <a:spcBef>
                <a:spcPts val="0"/>
              </a:spcBef>
            </a:pPr>
            <a:r>
              <a:rPr lang="zh-CN" altLang="en-US" sz="1200"/>
              <a:t>  @GET("em/{emVersion}/mes/me/{meuuid}/ltps/{count}")</a:t>
            </a:r>
            <a:endParaRPr lang="zh-CN" altLang="en-US" sz="1200"/>
          </a:p>
          <a:p>
            <a:pPr eaLnBrk="1" latinLnBrk="0" hangingPunct="1">
              <a:lnSpc>
                <a:spcPct val="70000"/>
              </a:lnSpc>
              <a:spcBef>
                <a:spcPts val="0"/>
              </a:spcBef>
            </a:pPr>
            <a:r>
              <a:rPr lang="zh-CN" altLang="en-US" sz="1200"/>
              <a:t>  Call&lt;LTPList&gt; getLtps(@Path("emVersion") String version,</a:t>
            </a:r>
            <a:endParaRPr lang="zh-CN" altLang="en-US" sz="1200"/>
          </a:p>
          <a:p>
            <a:pPr eaLnBrk="1" latinLnBrk="0" hangingPunct="1">
              <a:lnSpc>
                <a:spcPct val="70000"/>
              </a:lnSpc>
              <a:spcBef>
                <a:spcPts val="0"/>
              </a:spcBef>
            </a:pPr>
            <a:r>
              <a:rPr lang="zh-CN" altLang="en-US" sz="1200"/>
              <a:t>		  @Path("meuuid") String id,@Path("count") String count);  </a:t>
            </a:r>
            <a:endParaRPr lang="zh-CN" altLang="en-US" sz="1200"/>
          </a:p>
          <a:p>
            <a:pPr eaLnBrk="1" latinLnBrk="0" hangingPunct="1">
              <a:lnSpc>
                <a:spcPct val="70000"/>
              </a:lnSpc>
              <a:spcBef>
                <a:spcPts val="0"/>
              </a:spcBef>
            </a:pPr>
            <a:r>
              <a:rPr lang="en-US" altLang="zh-CN" sz="1200"/>
              <a:t>}</a:t>
            </a:r>
            <a:endParaRPr lang="zh-CN" altLang="en-US" sz="1200"/>
          </a:p>
          <a:p>
            <a:r>
              <a:rPr lang="en-US" altLang="zh-CN" sz="1200">
                <a:sym typeface="+mn-ea"/>
              </a:rPr>
              <a:t>4</a:t>
            </a:r>
            <a:r>
              <a:rPr lang="zh-CN" altLang="en-US" sz="1200">
                <a:sym typeface="+mn-ea"/>
              </a:rPr>
              <a:t>、通过IOC容器，注入RetrofitServiceCreater实例</a:t>
            </a:r>
            <a:endParaRPr lang="zh-CN" altLang="en-US" sz="1200">
              <a:sym typeface="+mn-ea"/>
            </a:endParaRPr>
          </a:p>
          <a:p>
            <a:r>
              <a:rPr lang="zh-CN" altLang="en-US" sz="1200"/>
              <a:t>@Inject</a:t>
            </a:r>
            <a:endParaRPr lang="zh-CN" altLang="en-US" sz="1200"/>
          </a:p>
          <a:p>
            <a:r>
              <a:rPr lang="zh-CN" altLang="en-US" sz="1200"/>
              <a:t>RetrofitServiceCreater retrofitServiceCreater;</a:t>
            </a:r>
            <a:endParaRPr lang="zh-CN" altLang="en-US" sz="1200"/>
          </a:p>
          <a:p>
            <a:r>
              <a:rPr lang="en-US" altLang="zh-CN" sz="1200">
                <a:sym typeface="+mn-ea"/>
              </a:rPr>
              <a:t>5</a:t>
            </a:r>
            <a:r>
              <a:rPr lang="zh-CN" altLang="en-US" sz="1200">
                <a:sym typeface="+mn-ea"/>
              </a:rPr>
              <a:t>、通过retrofitServiceCreater创建http接口的访问实例，并且通过ServiceHttpEndPointBeanObject 对象，传入步骤一中获取到的</a:t>
            </a:r>
            <a:r>
              <a:rPr lang="en-US" altLang="zh-CN" sz="1200">
                <a:sym typeface="+mn-ea"/>
              </a:rPr>
              <a:t>EM</a:t>
            </a:r>
            <a:r>
              <a:rPr lang="zh-CN" altLang="en-US" sz="1200">
                <a:sym typeface="+mn-ea"/>
              </a:rPr>
              <a:t>后端微服务在msb上注册的服务名和版本号</a:t>
            </a:r>
            <a:endParaRPr lang="zh-CN" altLang="en-US" sz="1200"/>
          </a:p>
          <a:p>
            <a:r>
              <a:rPr lang="zh-CN" altLang="en-US" sz="1200"/>
              <a:t>ServiceHttpEndPointBeanObject beanObject = new ServiceHttpEndPointBeanObject();</a:t>
            </a:r>
            <a:endParaRPr lang="zh-CN" altLang="en-US" sz="1200"/>
          </a:p>
          <a:p>
            <a:r>
              <a:rPr lang="zh-CN" altLang="en-US" sz="1200"/>
              <a:t>beanObject.setServiceName(serviceName.getName());</a:t>
            </a:r>
            <a:endParaRPr lang="zh-CN" altLang="en-US" sz="1200"/>
          </a:p>
          <a:p>
            <a:r>
              <a:rPr lang="zh-CN" altLang="en-US" sz="1200"/>
              <a:t>beanObject.setServiceVersion(serviceName.getVersion());</a:t>
            </a:r>
            <a:endParaRPr lang="zh-CN" altLang="en-US" sz="1200"/>
          </a:p>
          <a:p>
            <a:r>
              <a:rPr lang="zh-CN" altLang="en-US" sz="1200"/>
              <a:t>EmResourceRestApi  resourceRestService =retrofitServiceCreater.createRetrofitService(EmResourceRestApi.class, beanObject);</a:t>
            </a:r>
            <a:endParaRPr lang="zh-CN" altLang="en-US" sz="1200"/>
          </a:p>
          <a:p>
            <a:r>
              <a:rPr lang="en-US" altLang="zh-CN" sz="1200">
                <a:sym typeface="+mn-ea"/>
              </a:rPr>
              <a:t>6</a:t>
            </a:r>
            <a:r>
              <a:rPr lang="zh-CN" altLang="en-US" sz="1200">
                <a:sym typeface="+mn-ea"/>
              </a:rPr>
              <a:t>、再通过createRetrofitService创建服务接口的实例后，就可以正常的访问远端的restful服务了</a:t>
            </a:r>
            <a:endParaRPr lang="zh-CN" altLang="en-US" sz="1200">
              <a:sym typeface="+mn-ea"/>
            </a:endParaRPr>
          </a:p>
          <a:p>
            <a:r>
              <a:rPr lang="zh-CN" altLang="en-US" sz="1200"/>
              <a:t>retrofit2.Response&lt;LTPList&gt; response = null;		</a:t>
            </a:r>
            <a:endParaRPr lang="zh-CN" altLang="en-US" sz="1200"/>
          </a:p>
          <a:p>
            <a:r>
              <a:rPr lang="zh-CN" altLang="en-US" sz="1200"/>
              <a:t>try</a:t>
            </a:r>
            <a:endParaRPr lang="zh-CN" altLang="en-US" sz="1200"/>
          </a:p>
          <a:p>
            <a:r>
              <a:rPr lang="zh-CN" altLang="en-US" sz="1200"/>
              <a:t>{</a:t>
            </a:r>
            <a:endParaRPr lang="zh-CN" altLang="en-US" sz="1200"/>
          </a:p>
          <a:p>
            <a:r>
              <a:rPr lang="zh-CN" altLang="en-US" sz="1200"/>
              <a:t>       response = resourceRestService.getLtps("v1", meuuid,count).execute();</a:t>
            </a:r>
            <a:endParaRPr lang="zh-CN" altLang="en-US" sz="1200"/>
          </a:p>
          <a:p>
            <a:r>
              <a:rPr lang="en-US" altLang="zh-CN" sz="1200"/>
              <a:t>}</a:t>
            </a:r>
            <a:r>
              <a:rPr lang="zh-CN" altLang="en-US" sz="1200"/>
              <a:t>	</a:t>
            </a:r>
            <a:endParaRPr lang="zh-CN" altLang="en-US" sz="1200"/>
          </a:p>
        </p:txBody>
      </p:sp>
      <p:sp>
        <p:nvSpPr>
          <p:cNvPr id="6" name="文本框 5"/>
          <p:cNvSpPr txBox="1"/>
          <p:nvPr/>
        </p:nvSpPr>
        <p:spPr>
          <a:xfrm>
            <a:off x="333375" y="817245"/>
            <a:ext cx="7390130" cy="368300"/>
          </a:xfrm>
          <a:prstGeom prst="rect">
            <a:avLst/>
          </a:prstGeom>
          <a:noFill/>
        </p:spPr>
        <p:txBody>
          <a:bodyPr wrap="none" rtlCol="0" anchor="t">
            <a:spAutoFit/>
          </a:bodyPr>
          <a:p>
            <a:r>
              <a:rPr lang="zh-CN" altLang="en-US" b="1">
                <a:sym typeface="+mn-ea"/>
              </a:rPr>
              <a:t>从</a:t>
            </a:r>
            <a:r>
              <a:rPr lang="en-US" altLang="zh-CN" b="1">
                <a:sym typeface="+mn-ea"/>
              </a:rPr>
              <a:t>EM Dispatcher</a:t>
            </a:r>
            <a:r>
              <a:rPr lang="zh-CN" altLang="en-US" b="1">
                <a:sym typeface="+mn-ea"/>
              </a:rPr>
              <a:t>获取</a:t>
            </a:r>
            <a:r>
              <a:rPr lang="en-US" altLang="zh-CN" b="1">
                <a:sym typeface="+mn-ea"/>
              </a:rPr>
              <a:t>EM</a:t>
            </a:r>
            <a:r>
              <a:rPr lang="zh-CN" altLang="en-US" b="1">
                <a:sym typeface="+mn-ea"/>
              </a:rPr>
              <a:t>后端微服务服务名和命令交互的示例（续上）：</a:t>
            </a:r>
            <a:endParaRPr lang="zh-CN" altLang="en-US"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EM Dispatcher</a:t>
            </a:r>
            <a:r>
              <a:rPr lang="zh-CN" altLang="en-US">
                <a:sym typeface="+mn-ea"/>
              </a:rPr>
              <a:t>微服务介绍</a:t>
            </a:r>
            <a:endParaRPr lang="zh-CN" altLang="en-US"/>
          </a:p>
        </p:txBody>
      </p:sp>
      <p:sp>
        <p:nvSpPr>
          <p:cNvPr id="6" name="文本框 5"/>
          <p:cNvSpPr txBox="1"/>
          <p:nvPr/>
        </p:nvSpPr>
        <p:spPr>
          <a:xfrm>
            <a:off x="333375" y="831850"/>
            <a:ext cx="3463925" cy="640080"/>
          </a:xfrm>
          <a:prstGeom prst="rect">
            <a:avLst/>
          </a:prstGeom>
          <a:noFill/>
        </p:spPr>
        <p:txBody>
          <a:bodyPr wrap="square" rtlCol="0" anchor="t">
            <a:spAutoFit/>
          </a:bodyPr>
          <a:p>
            <a:pPr algn="l"/>
            <a:r>
              <a:rPr lang="zh-CN" altLang="en-US" sz="1800" b="1">
                <a:sym typeface="+mn-ea"/>
              </a:rPr>
              <a:t>命令分发功能示例：</a:t>
            </a:r>
            <a:endParaRPr lang="zh-CN" altLang="en-US" sz="1800" b="1">
              <a:sym typeface="+mn-ea"/>
            </a:endParaRPr>
          </a:p>
          <a:p>
            <a:pPr algn="l"/>
            <a:endParaRPr lang="zh-CN" altLang="en-US" sz="1800" b="1">
              <a:sym typeface="+mn-ea"/>
            </a:endParaRPr>
          </a:p>
        </p:txBody>
      </p:sp>
      <p:sp>
        <p:nvSpPr>
          <p:cNvPr id="7" name="文本框 6"/>
          <p:cNvSpPr txBox="1"/>
          <p:nvPr/>
        </p:nvSpPr>
        <p:spPr>
          <a:xfrm>
            <a:off x="333375" y="1346200"/>
            <a:ext cx="7546975" cy="3322320"/>
          </a:xfrm>
          <a:prstGeom prst="rect">
            <a:avLst/>
          </a:prstGeom>
          <a:noFill/>
        </p:spPr>
        <p:txBody>
          <a:bodyPr wrap="square" rtlCol="0" anchor="t">
            <a:spAutoFit/>
          </a:bodyPr>
          <a:p>
            <a:pPr algn="l"/>
            <a:r>
              <a:rPr lang="en-US" altLang="zh-CN" sz="1200">
                <a:sym typeface="+mn-ea"/>
              </a:rPr>
              <a:t>1</a:t>
            </a:r>
            <a:r>
              <a:rPr lang="zh-CN" altLang="en-US" sz="1200">
                <a:sym typeface="+mn-ea"/>
              </a:rPr>
              <a:t>、按照Retrofit框架的要求，定义和这个后端微服务相关的服务接口，通过ServiceHttpEndPoint标记，直接配置</a:t>
            </a:r>
            <a:r>
              <a:rPr lang="en-US" altLang="zh-CN" sz="1200">
                <a:sym typeface="+mn-ea"/>
              </a:rPr>
              <a:t>EM Dispatcher</a:t>
            </a:r>
            <a:r>
              <a:rPr lang="zh-CN" altLang="en-US" sz="1200">
                <a:sym typeface="+mn-ea"/>
              </a:rPr>
              <a:t>分发器在MSB上注册的服务名</a:t>
            </a:r>
            <a:r>
              <a:rPr lang="en-US" altLang="zh-CN" sz="1200">
                <a:sym typeface="+mn-ea"/>
              </a:rPr>
              <a:t>umebn-em-dispatch</a:t>
            </a:r>
            <a:r>
              <a:rPr lang="zh-CN" altLang="en-US" sz="1200">
                <a:sym typeface="+mn-ea"/>
              </a:rPr>
              <a:t>和版本号,</a:t>
            </a:r>
            <a:endParaRPr lang="zh-CN" altLang="en-US" sz="1200">
              <a:sym typeface="+mn-ea"/>
            </a:endParaRPr>
          </a:p>
          <a:p>
            <a:pPr algn="l"/>
            <a:endParaRPr lang="en-US" altLang="zh-CN" sz="1200">
              <a:sym typeface="+mn-ea"/>
            </a:endParaRPr>
          </a:p>
          <a:p>
            <a:pPr eaLnBrk="1" latinLnBrk="0" hangingPunct="1">
              <a:lnSpc>
                <a:spcPct val="70000"/>
              </a:lnSpc>
              <a:spcBef>
                <a:spcPts val="0"/>
              </a:spcBef>
            </a:pPr>
            <a:r>
              <a:rPr lang="en-US" altLang="zh-CN" sz="1200">
                <a:sym typeface="+mn-ea"/>
              </a:rPr>
              <a:t>@ServiceHttpEndPoint(serviceName = "umebn-em-dispatch", serviceVersion = "v1")</a:t>
            </a:r>
            <a:endParaRPr lang="en-US" altLang="zh-CN" sz="1200">
              <a:sym typeface="+mn-ea"/>
            </a:endParaRPr>
          </a:p>
          <a:p>
            <a:pPr eaLnBrk="1" latinLnBrk="0" hangingPunct="1">
              <a:lnSpc>
                <a:spcPct val="70000"/>
              </a:lnSpc>
              <a:spcBef>
                <a:spcPts val="0"/>
              </a:spcBef>
            </a:pPr>
            <a:r>
              <a:rPr lang="en-US" altLang="zh-CN" sz="1200">
                <a:sym typeface="+mn-ea"/>
              </a:rPr>
              <a:t>pu</a:t>
            </a:r>
            <a:r>
              <a:rPr lang="zh-CN" altLang="en-US" sz="1200">
                <a:sym typeface="+mn-ea"/>
              </a:rPr>
              <a:t>blic interface EmResourceRestApi </a:t>
            </a:r>
            <a:endParaRPr lang="zh-CN" altLang="en-US" sz="1200"/>
          </a:p>
          <a:p>
            <a:pPr eaLnBrk="1" latinLnBrk="0" hangingPunct="1">
              <a:lnSpc>
                <a:spcPct val="70000"/>
              </a:lnSpc>
              <a:spcBef>
                <a:spcPts val="0"/>
              </a:spcBef>
            </a:pPr>
            <a:r>
              <a:rPr lang="zh-CN" altLang="en-US" sz="1200">
                <a:sym typeface="+mn-ea"/>
              </a:rPr>
              <a:t>{</a:t>
            </a:r>
            <a:endParaRPr lang="zh-CN" altLang="en-US" sz="1200"/>
          </a:p>
          <a:p>
            <a:pPr eaLnBrk="1" latinLnBrk="0" hangingPunct="1">
              <a:lnSpc>
                <a:spcPct val="70000"/>
              </a:lnSpc>
              <a:spcBef>
                <a:spcPts val="0"/>
              </a:spcBef>
            </a:pPr>
            <a:r>
              <a:rPr lang="zh-CN" altLang="en-US" sz="1200">
                <a:sym typeface="+mn-ea"/>
              </a:rPr>
              <a:t>  @GET("em/{emVersion}/mes/me/{meuuid}/ltps/{count}")</a:t>
            </a:r>
            <a:endParaRPr lang="zh-CN" altLang="en-US" sz="1200"/>
          </a:p>
          <a:p>
            <a:pPr eaLnBrk="1" latinLnBrk="0" hangingPunct="1">
              <a:lnSpc>
                <a:spcPct val="70000"/>
              </a:lnSpc>
              <a:spcBef>
                <a:spcPts val="0"/>
              </a:spcBef>
            </a:pPr>
            <a:r>
              <a:rPr lang="zh-CN" altLang="en-US" sz="1200">
                <a:sym typeface="+mn-ea"/>
              </a:rPr>
              <a:t>  Call&lt;LTPList&gt; getLtps(@Path("emVersion") String version,</a:t>
            </a:r>
            <a:endParaRPr lang="zh-CN" altLang="en-US" sz="1200"/>
          </a:p>
          <a:p>
            <a:pPr eaLnBrk="1" latinLnBrk="0" hangingPunct="1">
              <a:lnSpc>
                <a:spcPct val="70000"/>
              </a:lnSpc>
              <a:spcBef>
                <a:spcPts val="0"/>
              </a:spcBef>
            </a:pPr>
            <a:r>
              <a:rPr lang="zh-CN" altLang="en-US" sz="1200">
                <a:sym typeface="+mn-ea"/>
              </a:rPr>
              <a:t>		  @Path("meuuid") String id,@Path("count") String count);  </a:t>
            </a:r>
            <a:endParaRPr lang="zh-CN" altLang="en-US" sz="1200"/>
          </a:p>
          <a:p>
            <a:pPr eaLnBrk="1" latinLnBrk="0" hangingPunct="1">
              <a:lnSpc>
                <a:spcPct val="70000"/>
              </a:lnSpc>
              <a:spcBef>
                <a:spcPts val="0"/>
              </a:spcBef>
            </a:pPr>
            <a:r>
              <a:rPr lang="en-US" altLang="zh-CN" sz="1200">
                <a:sym typeface="+mn-ea"/>
              </a:rPr>
              <a:t>}</a:t>
            </a:r>
            <a:endParaRPr lang="en-US" altLang="zh-CN" sz="1200">
              <a:sym typeface="+mn-ea"/>
            </a:endParaRPr>
          </a:p>
          <a:p>
            <a:pPr eaLnBrk="1" latinLnBrk="0" hangingPunct="1">
              <a:lnSpc>
                <a:spcPct val="70000"/>
              </a:lnSpc>
              <a:spcBef>
                <a:spcPts val="0"/>
              </a:spcBef>
            </a:pPr>
            <a:endParaRPr lang="zh-CN" altLang="en-US" sz="1200"/>
          </a:p>
          <a:p>
            <a:pPr eaLnBrk="1" latinLnBrk="0" hangingPunct="1">
              <a:lnSpc>
                <a:spcPct val="70000"/>
              </a:lnSpc>
              <a:spcBef>
                <a:spcPts val="0"/>
              </a:spcBef>
            </a:pPr>
            <a:r>
              <a:rPr lang="en-US" altLang="zh-CN" sz="1200"/>
              <a:t>2</a:t>
            </a:r>
            <a:r>
              <a:rPr lang="zh-CN" altLang="en-US" sz="1200"/>
              <a:t>、通过IOC申明对</a:t>
            </a:r>
            <a:r>
              <a:rPr lang="zh-CN" altLang="en-US" sz="1200">
                <a:sym typeface="+mn-ea"/>
              </a:rPr>
              <a:t>EmResourceRestApi </a:t>
            </a:r>
            <a:r>
              <a:rPr lang="zh-CN" altLang="en-US" sz="1200"/>
              <a:t>的依赖，</a:t>
            </a:r>
            <a:endParaRPr lang="zh-CN" altLang="en-US" sz="1200"/>
          </a:p>
          <a:p>
            <a:pPr eaLnBrk="1" latinLnBrk="0" hangingPunct="1">
              <a:lnSpc>
                <a:spcPct val="70000"/>
              </a:lnSpc>
              <a:spcBef>
                <a:spcPts val="0"/>
              </a:spcBef>
            </a:pPr>
            <a:r>
              <a:rPr lang="zh-CN" altLang="en-US" sz="1200"/>
              <a:t>@Inject</a:t>
            </a:r>
            <a:endParaRPr lang="zh-CN" altLang="en-US" sz="1200"/>
          </a:p>
          <a:p>
            <a:pPr eaLnBrk="1" latinLnBrk="0" hangingPunct="1">
              <a:lnSpc>
                <a:spcPct val="70000"/>
              </a:lnSpc>
              <a:spcBef>
                <a:spcPts val="0"/>
              </a:spcBef>
            </a:pPr>
            <a:r>
              <a:rPr lang="zh-CN" altLang="en-US" sz="1200"/>
              <a:t>	</a:t>
            </a:r>
            <a:endParaRPr lang="zh-CN" altLang="en-US" sz="1200"/>
          </a:p>
          <a:p>
            <a:pPr eaLnBrk="1" latinLnBrk="0" hangingPunct="1">
              <a:lnSpc>
                <a:spcPct val="70000"/>
              </a:lnSpc>
              <a:spcBef>
                <a:spcPts val="0"/>
              </a:spcBef>
            </a:pPr>
            <a:r>
              <a:rPr lang="zh-CN" altLang="en-US" sz="1200"/>
              <a:t>private EmResourceRestApi  resourceRestService;</a:t>
            </a:r>
            <a:endParaRPr lang="zh-CN" altLang="en-US" sz="1200"/>
          </a:p>
          <a:p>
            <a:pPr eaLnBrk="1" latinLnBrk="0" hangingPunct="1">
              <a:lnSpc>
                <a:spcPct val="70000"/>
              </a:lnSpc>
              <a:spcBef>
                <a:spcPts val="0"/>
              </a:spcBef>
            </a:pPr>
            <a:endParaRPr lang="zh-CN" altLang="en-US" sz="1200"/>
          </a:p>
          <a:p>
            <a:pPr eaLnBrk="1" latinLnBrk="0" hangingPunct="1">
              <a:lnSpc>
                <a:spcPct val="70000"/>
              </a:lnSpc>
              <a:spcBef>
                <a:spcPts val="0"/>
              </a:spcBef>
            </a:pPr>
            <a:r>
              <a:rPr lang="en-US" altLang="zh-CN" sz="1200"/>
              <a:t>3</a:t>
            </a:r>
            <a:r>
              <a:rPr lang="zh-CN" altLang="en-US" sz="1200"/>
              <a:t>、在业务逻辑中，调用</a:t>
            </a:r>
            <a:r>
              <a:rPr lang="zh-CN" altLang="en-US" sz="1200">
                <a:sym typeface="+mn-ea"/>
              </a:rPr>
              <a:t>EmResourceRestApi </a:t>
            </a:r>
            <a:r>
              <a:rPr lang="zh-CN" altLang="en-US" sz="1200"/>
              <a:t>中定义的方法</a:t>
            </a:r>
            <a:endParaRPr lang="zh-CN" altLang="en-US" sz="1200"/>
          </a:p>
          <a:p>
            <a:pPr eaLnBrk="1" latinLnBrk="0" hangingPunct="1">
              <a:lnSpc>
                <a:spcPct val="70000"/>
              </a:lnSpc>
              <a:spcBef>
                <a:spcPts val="0"/>
              </a:spcBef>
            </a:pPr>
            <a:r>
              <a:rPr lang="zh-CN" altLang="en-US" sz="1200"/>
              <a:t>retrofit2.Response&lt;LTPList&gt; response = null;</a:t>
            </a:r>
            <a:endParaRPr lang="zh-CN" altLang="en-US" sz="1200"/>
          </a:p>
          <a:p>
            <a:pPr eaLnBrk="1" latinLnBrk="0" hangingPunct="1">
              <a:lnSpc>
                <a:spcPct val="70000"/>
              </a:lnSpc>
              <a:spcBef>
                <a:spcPts val="0"/>
              </a:spcBef>
            </a:pPr>
            <a:r>
              <a:rPr lang="zh-CN" altLang="en-US" sz="1200"/>
              <a:t>		</a:t>
            </a:r>
            <a:endParaRPr lang="zh-CN" altLang="en-US" sz="1200"/>
          </a:p>
          <a:p>
            <a:pPr eaLnBrk="1" latinLnBrk="0" hangingPunct="1">
              <a:lnSpc>
                <a:spcPct val="70000"/>
              </a:lnSpc>
              <a:spcBef>
                <a:spcPts val="0"/>
              </a:spcBef>
            </a:pPr>
            <a:r>
              <a:rPr lang="zh-CN" altLang="en-US" sz="1200"/>
              <a:t>try</a:t>
            </a:r>
            <a:endParaRPr lang="zh-CN" altLang="en-US" sz="1200"/>
          </a:p>
          <a:p>
            <a:pPr eaLnBrk="1" latinLnBrk="0" hangingPunct="1">
              <a:lnSpc>
                <a:spcPct val="70000"/>
              </a:lnSpc>
              <a:spcBef>
                <a:spcPts val="0"/>
              </a:spcBef>
            </a:pPr>
            <a:r>
              <a:rPr lang="zh-CN" altLang="en-US" sz="1200"/>
              <a:t>{	</a:t>
            </a:r>
            <a:endParaRPr lang="zh-CN" altLang="en-US" sz="1200"/>
          </a:p>
          <a:p>
            <a:pPr eaLnBrk="1" latinLnBrk="0" hangingPunct="1">
              <a:lnSpc>
                <a:spcPct val="70000"/>
              </a:lnSpc>
              <a:spcBef>
                <a:spcPts val="0"/>
              </a:spcBef>
            </a:pPr>
            <a:r>
              <a:rPr lang="en-US" altLang="zh-CN" sz="1200"/>
              <a:t>	</a:t>
            </a:r>
            <a:r>
              <a:rPr lang="zh-CN" altLang="en-US" sz="1200"/>
              <a:t>response = resourceRestService.getLtps("v1", meuuid,count).execute();</a:t>
            </a:r>
            <a:endParaRPr lang="zh-CN" altLang="en-US" sz="1200"/>
          </a:p>
          <a:p>
            <a:pPr eaLnBrk="1" latinLnBrk="0" hangingPunct="1">
              <a:lnSpc>
                <a:spcPct val="70000"/>
              </a:lnSpc>
              <a:spcBef>
                <a:spcPts val="0"/>
              </a:spcBef>
            </a:pPr>
            <a:r>
              <a:rPr lang="en-US" altLang="zh-CN" sz="1200"/>
              <a:t>}</a:t>
            </a:r>
            <a:r>
              <a:rPr lang="zh-CN" altLang="en-US" sz="1200"/>
              <a:t>		</a:t>
            </a:r>
            <a:endParaRPr lang="zh-CN" altLang="en-US" sz="1200"/>
          </a:p>
          <a:p>
            <a:pPr eaLnBrk="1" latinLnBrk="0" hangingPunct="1">
              <a:lnSpc>
                <a:spcPct val="70000"/>
              </a:lnSpc>
              <a:spcBef>
                <a:spcPts val="0"/>
              </a:spcBef>
            </a:pPr>
            <a:endParaRPr lang="zh-CN" altLang="en-US"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EM Dispatcher</a:t>
            </a:r>
            <a:r>
              <a:rPr lang="zh-CN" altLang="en-US">
                <a:sym typeface="+mn-ea"/>
              </a:rPr>
              <a:t>微服务介绍</a:t>
            </a:r>
            <a:br>
              <a:rPr lang="zh-CN" altLang="en-US"/>
            </a:br>
            <a:endParaRPr lang="zh-CN" altLang="en-US"/>
          </a:p>
        </p:txBody>
      </p:sp>
      <p:sp>
        <p:nvSpPr>
          <p:cNvPr id="3" name="内容占位符 2"/>
          <p:cNvSpPr>
            <a:spLocks noGrp="1"/>
          </p:cNvSpPr>
          <p:nvPr>
            <p:ph sz="half" idx="1"/>
          </p:nvPr>
        </p:nvSpPr>
        <p:spPr>
          <a:xfrm>
            <a:off x="358775" y="1200150"/>
            <a:ext cx="8492490" cy="3189605"/>
          </a:xfrm>
        </p:spPr>
        <p:txBody>
          <a:bodyPr/>
          <a:p>
            <a:r>
              <a:rPr lang="zh-CN" altLang="en-US" sz="1200"/>
              <a:t>因为目前的微服务架构下，不同网元或者同一网元都可能由不同EM微服务管理，网元锁的加锁和解锁就需要由一个网元锁控制中心统一进行控制，而EM命令分发器由于处在命令分发的关键节点，因此很适合作为网元锁的控制中心。</a:t>
            </a:r>
            <a:endParaRPr lang="zh-CN" altLang="en-US" sz="1200"/>
          </a:p>
          <a:p>
            <a:r>
              <a:rPr lang="zh-CN" altLang="en-US" sz="1200"/>
              <a:t>一）网元锁控制中心设计要点：</a:t>
            </a:r>
            <a:endParaRPr lang="zh-CN" altLang="en-US" sz="1200"/>
          </a:p>
          <a:p>
            <a:r>
              <a:rPr lang="zh-CN" altLang="en-US" sz="1200"/>
              <a:t>1、网元锁控制中心接收微服务下发的加锁命令，根据命令中的网元ID参数，对网元进行加锁，并返回全网唯一锁标记。</a:t>
            </a:r>
            <a:endParaRPr lang="zh-CN" altLang="en-US" sz="1200"/>
          </a:p>
          <a:p>
            <a:r>
              <a:rPr lang="zh-CN" altLang="en-US" sz="1200"/>
              <a:t>2、在对网元加锁时，如果网元已经被锁定，则返回加锁失败，如果网元没有锁定，但网元中的适配器锁处于加读写锁状态，则也要返回加锁失败。加锁时必须保证网元中没有命令在执行，要处于全清空的状态。</a:t>
            </a:r>
            <a:endParaRPr lang="zh-CN" altLang="en-US" sz="1200"/>
          </a:p>
          <a:p>
            <a:r>
              <a:rPr lang="zh-CN" altLang="en-US" sz="1200"/>
              <a:t>3、当加锁命令中的某一个网元加锁失败，则网元锁控制中心要回退释放前面加锁成功的网元。</a:t>
            </a:r>
            <a:endParaRPr lang="zh-CN" altLang="en-US" sz="1200"/>
          </a:p>
          <a:p>
            <a:r>
              <a:rPr lang="zh-CN" altLang="en-US" sz="1200"/>
              <a:t>4、网元锁控制中心根据加锁命令中的加锁超时参数，监控加锁时间，如果超时时间到了，则释放锁。</a:t>
            </a:r>
            <a:endParaRPr lang="zh-CN" altLang="en-US" sz="1200"/>
          </a:p>
          <a:p>
            <a:r>
              <a:rPr lang="zh-CN" altLang="en-US" sz="1200"/>
              <a:t>5、网元锁控制中心要设计黑白名单机制，在网元加锁状态下，对于不允许通过的GET资源操作命令设置为黑名单，对于允许通过的POST、UPDATE、PUT、DELETE资源操作命令设置为白名单</a:t>
            </a:r>
            <a:endParaRPr lang="zh-CN" altLang="en-US" sz="1200"/>
          </a:p>
          <a:p>
            <a:r>
              <a:rPr lang="zh-CN" altLang="en-US" sz="1200"/>
              <a:t>6、EM命令分发器接收到命令后，将命令转给网元锁控制中心进行锁判断，如果命令中没有带锁标记，则判断网元是否处于加锁状态，然后根据加锁网元的黑白名单来确定是否允许通过锁下发到适配器，如果命令带有锁标记，则判断该命令涉及的网元是否处于加锁，如不处于加锁状态，则返回锁失效应答给命令下发方，如果处于加锁状态，则要判断锁标记是否和命令的锁标记相同，如不相同，则返回锁标记不符的错误应答给命令下发方。如相同，则允许通过。</a:t>
            </a:r>
            <a:endParaRPr lang="zh-CN" altLang="en-US" sz="1200"/>
          </a:p>
          <a:p>
            <a:r>
              <a:rPr lang="zh-CN" altLang="en-US" sz="1200"/>
              <a:t>7、网元锁控制中心接收下发加锁命令成功的微服务下发的释放锁的命令，根据命令中的网元ID和锁标记参数，对网元进行解锁。</a:t>
            </a:r>
            <a:endParaRPr lang="zh-CN" altLang="en-US" sz="1200"/>
          </a:p>
        </p:txBody>
      </p:sp>
      <p:sp>
        <p:nvSpPr>
          <p:cNvPr id="6" name="文本框 5"/>
          <p:cNvSpPr txBox="1"/>
          <p:nvPr/>
        </p:nvSpPr>
        <p:spPr>
          <a:xfrm>
            <a:off x="292735" y="801370"/>
            <a:ext cx="3463925" cy="365760"/>
          </a:xfrm>
          <a:prstGeom prst="rect">
            <a:avLst/>
          </a:prstGeom>
          <a:noFill/>
        </p:spPr>
        <p:txBody>
          <a:bodyPr wrap="square" rtlCol="0" anchor="t">
            <a:spAutoFit/>
          </a:bodyPr>
          <a:p>
            <a:pPr algn="l"/>
            <a:r>
              <a:rPr lang="zh-CN" altLang="en-US" sz="1800" b="1">
                <a:sym typeface="+mn-ea"/>
              </a:rPr>
              <a:t>全网网元锁控制中心：</a:t>
            </a:r>
            <a:endParaRPr lang="zh-CN" altLang="en-US" sz="1800" b="1">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1"/>
          <p:cNvSpPr>
            <a:spLocks noGrp="1"/>
          </p:cNvSpPr>
          <p:nvPr/>
        </p:nvSpPr>
        <p:spPr>
          <a:xfrm>
            <a:off x="368935" y="366713"/>
            <a:ext cx="8516938" cy="722312"/>
          </a:xfrm>
          <a:prstGeom prst="rect">
            <a:avLst/>
          </a:prstGeom>
          <a:noFill/>
          <a:ln w="9525">
            <a:noFill/>
            <a:miter lim="800000"/>
          </a:ln>
        </p:spPr>
        <p:txBody>
          <a:bodyPr vert="horz" wrap="square" lIns="0" tIns="0" rIns="0" bIns="0" numCol="1" anchor="t" anchorCtr="0" compatLnSpc="1"/>
          <a:lstStyle>
            <a:lvl1pPr algn="l" defTabSz="457200" rtl="0" fontAlgn="base">
              <a:spcBef>
                <a:spcPct val="0"/>
              </a:spcBef>
              <a:spcAft>
                <a:spcPct val="0"/>
              </a:spcAft>
              <a:defRPr sz="2400">
                <a:solidFill>
                  <a:schemeClr val="tx1"/>
                </a:solidFill>
                <a:latin typeface="+mj-lt"/>
                <a:ea typeface="+mj-ea"/>
                <a:cs typeface="+mj-cs"/>
              </a:defRPr>
            </a:lvl1pPr>
            <a:lvl2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2pPr>
            <a:lvl3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3pPr>
            <a:lvl4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4pPr>
            <a:lvl5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5pPr>
            <a:lvl6pPr marL="4572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6pPr>
            <a:lvl7pPr marL="9144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7pPr>
            <a:lvl8pPr marL="13716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8pPr>
            <a:lvl9pPr marL="18288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9pPr>
          </a:lstStyle>
          <a:p>
            <a:r>
              <a:rPr lang="en-US" altLang="zh-CN">
                <a:sym typeface="+mn-ea"/>
              </a:rPr>
              <a:t>EM Dispatcher</a:t>
            </a:r>
            <a:r>
              <a:rPr lang="zh-CN" altLang="en-US">
                <a:sym typeface="+mn-ea"/>
              </a:rPr>
              <a:t>微服务介绍</a:t>
            </a:r>
            <a:br>
              <a:rPr lang="zh-CN" altLang="en-US"/>
            </a:br>
            <a:endParaRPr lang="zh-CN" altLang="en-US"/>
          </a:p>
        </p:txBody>
      </p:sp>
      <p:sp>
        <p:nvSpPr>
          <p:cNvPr id="7" name="文本框 6"/>
          <p:cNvSpPr txBox="1"/>
          <p:nvPr/>
        </p:nvSpPr>
        <p:spPr>
          <a:xfrm>
            <a:off x="313055" y="872490"/>
            <a:ext cx="3463925" cy="368300"/>
          </a:xfrm>
          <a:prstGeom prst="rect">
            <a:avLst/>
          </a:prstGeom>
          <a:noFill/>
        </p:spPr>
        <p:txBody>
          <a:bodyPr wrap="square" rtlCol="0" anchor="t">
            <a:spAutoFit/>
          </a:bodyPr>
          <a:p>
            <a:pPr algn="l"/>
            <a:r>
              <a:rPr lang="zh-CN" altLang="en-US" sz="1800" b="1">
                <a:sym typeface="+mn-ea"/>
              </a:rPr>
              <a:t>申请和释放网元锁命令</a:t>
            </a:r>
            <a:r>
              <a:rPr lang="en-US" altLang="zh-CN" sz="1800" b="1">
                <a:sym typeface="+mn-ea"/>
              </a:rPr>
              <a:t>:</a:t>
            </a:r>
            <a:endParaRPr lang="en-US" altLang="zh-CN" sz="1800" b="1">
              <a:sym typeface="+mn-ea"/>
            </a:endParaRPr>
          </a:p>
        </p:txBody>
      </p:sp>
      <p:sp>
        <p:nvSpPr>
          <p:cNvPr id="8" name="文本框 7"/>
          <p:cNvSpPr txBox="1"/>
          <p:nvPr/>
        </p:nvSpPr>
        <p:spPr>
          <a:xfrm>
            <a:off x="333375" y="1240790"/>
            <a:ext cx="3893820" cy="3331210"/>
          </a:xfrm>
          <a:prstGeom prst="rect">
            <a:avLst/>
          </a:prstGeom>
          <a:noFill/>
        </p:spPr>
        <p:txBody>
          <a:bodyPr wrap="square" rtlCol="0" anchor="t">
            <a:spAutoFit/>
          </a:bodyPr>
          <a:p>
            <a:pPr eaLnBrk="1" latinLnBrk="0" hangingPunct="1">
              <a:lnSpc>
                <a:spcPct val="70000"/>
              </a:lnSpc>
            </a:pPr>
            <a:r>
              <a:rPr lang="zh-CN" altLang="en-US" sz="1000"/>
              <a:t>public interface MEsLockServicesApi {</a:t>
            </a:r>
            <a:endParaRPr lang="zh-CN" altLang="en-US" sz="1000"/>
          </a:p>
          <a:p>
            <a:pPr eaLnBrk="1" latinLnBrk="0" hangingPunct="1">
              <a:lnSpc>
                <a:spcPct val="70000"/>
              </a:lnSpc>
            </a:pPr>
            <a:r>
              <a:rPr lang="zh-CN" altLang="en-US" sz="1000"/>
              <a:t>  /**</a:t>
            </a:r>
            <a:endParaRPr lang="zh-CN" altLang="en-US" sz="1000"/>
          </a:p>
          <a:p>
            <a:pPr eaLnBrk="1" latinLnBrk="0" hangingPunct="1">
              <a:lnSpc>
                <a:spcPct val="70000"/>
              </a:lnSpc>
            </a:pPr>
            <a:r>
              <a:rPr lang="zh-CN" altLang="en-US" sz="1000"/>
              <a:t>   * </a:t>
            </a:r>
            <a:endParaRPr lang="zh-CN" altLang="en-US" sz="1000"/>
          </a:p>
          <a:p>
            <a:pPr eaLnBrk="1" latinLnBrk="0" hangingPunct="1">
              <a:lnSpc>
                <a:spcPct val="70000"/>
              </a:lnSpc>
            </a:pPr>
            <a:r>
              <a:rPr lang="zh-CN" altLang="en-US" sz="1000"/>
              <a:t>   * 申请网元锁信息</a:t>
            </a:r>
            <a:endParaRPr lang="zh-CN" altLang="en-US" sz="1000"/>
          </a:p>
          <a:p>
            <a:pPr eaLnBrk="1" latinLnBrk="0" hangingPunct="1">
              <a:lnSpc>
                <a:spcPct val="70000"/>
              </a:lnSpc>
            </a:pPr>
            <a:r>
              <a:rPr lang="zh-CN" altLang="en-US" sz="1000"/>
              <a:t>   * @param mesAcquireLockInfo 申请网元锁 (required)</a:t>
            </a:r>
            <a:endParaRPr lang="zh-CN" altLang="en-US" sz="1000"/>
          </a:p>
          <a:p>
            <a:pPr eaLnBrk="1" latinLnBrk="0" hangingPunct="1">
              <a:lnSpc>
                <a:spcPct val="70000"/>
              </a:lnSpc>
            </a:pPr>
            <a:r>
              <a:rPr lang="zh-CN" altLang="en-US" sz="1000"/>
              <a:t>   * @return Call&amp;lt;MEsLockResult&amp;gt;</a:t>
            </a:r>
            <a:endParaRPr lang="zh-CN" altLang="en-US" sz="1000"/>
          </a:p>
          <a:p>
            <a:pPr eaLnBrk="1" latinLnBrk="0" hangingPunct="1">
              <a:lnSpc>
                <a:spcPct val="70000"/>
              </a:lnSpc>
            </a:pPr>
            <a:r>
              <a:rPr lang="zh-CN" altLang="en-US" sz="1000"/>
              <a:t>   */</a:t>
            </a:r>
            <a:endParaRPr lang="zh-CN" altLang="en-US" sz="1000"/>
          </a:p>
          <a:p>
            <a:pPr eaLnBrk="1" latinLnBrk="0" hangingPunct="1">
              <a:lnSpc>
                <a:spcPct val="70000"/>
              </a:lnSpc>
            </a:pPr>
            <a:r>
              <a:rPr lang="zh-CN" altLang="en-US" sz="1000"/>
              <a:t>  </a:t>
            </a:r>
            <a:endParaRPr lang="zh-CN" altLang="en-US" sz="1000"/>
          </a:p>
          <a:p>
            <a:pPr eaLnBrk="1" latinLnBrk="0" hangingPunct="1">
              <a:lnSpc>
                <a:spcPct val="70000"/>
              </a:lnSpc>
            </a:pPr>
            <a:r>
              <a:rPr lang="zh-CN" altLang="en-US" sz="1000"/>
              <a:t>  @Headers({</a:t>
            </a:r>
            <a:endParaRPr lang="zh-CN" altLang="en-US" sz="1000"/>
          </a:p>
          <a:p>
            <a:pPr eaLnBrk="1" latinLnBrk="0" hangingPunct="1">
              <a:lnSpc>
                <a:spcPct val="70000"/>
              </a:lnSpc>
            </a:pPr>
            <a:r>
              <a:rPr lang="zh-CN" altLang="en-US" sz="1000"/>
              <a:t>  	"Content-Type:application/json" </a:t>
            </a:r>
            <a:endParaRPr lang="zh-CN" altLang="en-US" sz="1000"/>
          </a:p>
          <a:p>
            <a:pPr eaLnBrk="1" latinLnBrk="0" hangingPunct="1">
              <a:lnSpc>
                <a:spcPct val="70000"/>
              </a:lnSpc>
            </a:pPr>
            <a:r>
              <a:rPr lang="zh-CN" altLang="en-US" sz="1000"/>
              <a:t>  })</a:t>
            </a:r>
            <a:endParaRPr lang="zh-CN" altLang="en-US" sz="1000"/>
          </a:p>
          <a:p>
            <a:pPr eaLnBrk="1" latinLnBrk="0" hangingPunct="1">
              <a:lnSpc>
                <a:spcPct val="70000"/>
              </a:lnSpc>
            </a:pPr>
            <a:r>
              <a:rPr lang="zh-CN" altLang="en-US" sz="1000"/>
              <a:t>  @POST("meslock/acquireLock/")</a:t>
            </a:r>
            <a:endParaRPr lang="zh-CN" altLang="en-US" sz="1000"/>
          </a:p>
          <a:p>
            <a:pPr eaLnBrk="1" latinLnBrk="0" hangingPunct="1">
              <a:lnSpc>
                <a:spcPct val="70000"/>
              </a:lnSpc>
            </a:pPr>
            <a:r>
              <a:rPr lang="zh-CN" altLang="en-US" sz="1000"/>
              <a:t>  Call&lt;MEsLockResult&gt; acquireLock(</a:t>
            </a:r>
            <a:endParaRPr lang="zh-CN" altLang="en-US" sz="1000"/>
          </a:p>
          <a:p>
            <a:pPr eaLnBrk="1" latinLnBrk="0" hangingPunct="1">
              <a:lnSpc>
                <a:spcPct val="70000"/>
              </a:lnSpc>
            </a:pPr>
            <a:r>
              <a:rPr lang="zh-CN" altLang="en-US" sz="1000"/>
              <a:t>    @retrofit2.http.Body MEsAcquireLockInfo mesAcquireLockInfo</a:t>
            </a:r>
            <a:endParaRPr lang="zh-CN" altLang="en-US" sz="1000"/>
          </a:p>
          <a:p>
            <a:pPr eaLnBrk="1" latinLnBrk="0" hangingPunct="1">
              <a:lnSpc>
                <a:spcPct val="70000"/>
              </a:lnSpc>
            </a:pPr>
            <a:r>
              <a:rPr lang="zh-CN" altLang="en-US" sz="1000"/>
              <a:t>  );</a:t>
            </a:r>
            <a:endParaRPr lang="zh-CN" altLang="en-US" sz="1000"/>
          </a:p>
          <a:p>
            <a:pPr eaLnBrk="1" latinLnBrk="0" hangingPunct="1">
              <a:lnSpc>
                <a:spcPct val="70000"/>
              </a:lnSpc>
            </a:pPr>
            <a:endParaRPr lang="zh-CN" altLang="en-US" sz="1000"/>
          </a:p>
          <a:p>
            <a:pPr eaLnBrk="1" latinLnBrk="0" hangingPunct="1">
              <a:lnSpc>
                <a:spcPct val="70000"/>
              </a:lnSpc>
            </a:pPr>
            <a:r>
              <a:rPr lang="zh-CN" altLang="en-US" sz="1000"/>
              <a:t>  /**</a:t>
            </a:r>
            <a:endParaRPr lang="zh-CN" altLang="en-US" sz="1000"/>
          </a:p>
          <a:p>
            <a:pPr eaLnBrk="1" latinLnBrk="0" hangingPunct="1">
              <a:lnSpc>
                <a:spcPct val="70000"/>
              </a:lnSpc>
            </a:pPr>
            <a:r>
              <a:rPr lang="zh-CN" altLang="en-US" sz="1000"/>
              <a:t>   * </a:t>
            </a:r>
            <a:endParaRPr lang="zh-CN" altLang="en-US" sz="1000"/>
          </a:p>
          <a:p>
            <a:pPr eaLnBrk="1" latinLnBrk="0" hangingPunct="1">
              <a:lnSpc>
                <a:spcPct val="70000"/>
              </a:lnSpc>
            </a:pPr>
            <a:r>
              <a:rPr lang="zh-CN" altLang="en-US" sz="1000"/>
              <a:t>   * 释放网元锁信息</a:t>
            </a:r>
            <a:endParaRPr lang="zh-CN" altLang="en-US" sz="1000"/>
          </a:p>
          <a:p>
            <a:pPr eaLnBrk="1" latinLnBrk="0" hangingPunct="1">
              <a:lnSpc>
                <a:spcPct val="70000"/>
              </a:lnSpc>
            </a:pPr>
            <a:r>
              <a:rPr lang="zh-CN" altLang="en-US" sz="1000"/>
              <a:t>   * @param mesReleaseLockInfo 释放网元锁 (required)</a:t>
            </a:r>
            <a:endParaRPr lang="zh-CN" altLang="en-US" sz="1000"/>
          </a:p>
          <a:p>
            <a:pPr eaLnBrk="1" latinLnBrk="0" hangingPunct="1">
              <a:lnSpc>
                <a:spcPct val="70000"/>
              </a:lnSpc>
            </a:pPr>
            <a:r>
              <a:rPr lang="zh-CN" altLang="en-US" sz="1000"/>
              <a:t>   * @return Call&amp;lt;MEsLockResult&amp;gt;</a:t>
            </a:r>
            <a:endParaRPr lang="zh-CN" altLang="en-US" sz="1000"/>
          </a:p>
          <a:p>
            <a:pPr eaLnBrk="1" latinLnBrk="0" hangingPunct="1">
              <a:lnSpc>
                <a:spcPct val="70000"/>
              </a:lnSpc>
            </a:pPr>
            <a:r>
              <a:rPr lang="zh-CN" altLang="en-US" sz="1000"/>
              <a:t>   */</a:t>
            </a:r>
            <a:endParaRPr lang="zh-CN" altLang="en-US" sz="1000"/>
          </a:p>
          <a:p>
            <a:pPr eaLnBrk="1" latinLnBrk="0" hangingPunct="1">
              <a:lnSpc>
                <a:spcPct val="70000"/>
              </a:lnSpc>
            </a:pPr>
            <a:r>
              <a:rPr lang="zh-CN" altLang="en-US" sz="1000"/>
              <a:t>  </a:t>
            </a:r>
            <a:endParaRPr lang="zh-CN" altLang="en-US" sz="1000"/>
          </a:p>
          <a:p>
            <a:pPr eaLnBrk="1" latinLnBrk="0" hangingPunct="1">
              <a:lnSpc>
                <a:spcPct val="70000"/>
              </a:lnSpc>
            </a:pPr>
            <a:r>
              <a:rPr lang="zh-CN" altLang="en-US" sz="1000"/>
              <a:t>  @Headers({</a:t>
            </a:r>
            <a:endParaRPr lang="zh-CN" altLang="en-US" sz="1000"/>
          </a:p>
          <a:p>
            <a:pPr eaLnBrk="1" latinLnBrk="0" hangingPunct="1">
              <a:lnSpc>
                <a:spcPct val="70000"/>
              </a:lnSpc>
            </a:pPr>
            <a:r>
              <a:rPr lang="zh-CN" altLang="en-US" sz="1000"/>
              <a:t>  	"Content-Type:application/json" </a:t>
            </a:r>
            <a:endParaRPr lang="zh-CN" altLang="en-US" sz="1000"/>
          </a:p>
          <a:p>
            <a:pPr eaLnBrk="1" latinLnBrk="0" hangingPunct="1">
              <a:lnSpc>
                <a:spcPct val="70000"/>
              </a:lnSpc>
            </a:pPr>
            <a:r>
              <a:rPr lang="zh-CN" altLang="en-US" sz="1000"/>
              <a:t>  })</a:t>
            </a:r>
            <a:endParaRPr lang="zh-CN" altLang="en-US" sz="1000"/>
          </a:p>
          <a:p>
            <a:pPr eaLnBrk="1" latinLnBrk="0" hangingPunct="1">
              <a:lnSpc>
                <a:spcPct val="70000"/>
              </a:lnSpc>
            </a:pPr>
            <a:r>
              <a:rPr lang="zh-CN" altLang="en-US" sz="1000"/>
              <a:t>  @POST("meslock/releaseLock/")</a:t>
            </a:r>
            <a:endParaRPr lang="zh-CN" altLang="en-US" sz="1000"/>
          </a:p>
          <a:p>
            <a:pPr eaLnBrk="1" latinLnBrk="0" hangingPunct="1">
              <a:lnSpc>
                <a:spcPct val="70000"/>
              </a:lnSpc>
            </a:pPr>
            <a:r>
              <a:rPr lang="zh-CN" altLang="en-US" sz="1000"/>
              <a:t>  Call&lt;MEsLockResult&gt; releaseLock(</a:t>
            </a:r>
            <a:endParaRPr lang="zh-CN" altLang="en-US" sz="1000"/>
          </a:p>
          <a:p>
            <a:pPr eaLnBrk="1" latinLnBrk="0" hangingPunct="1">
              <a:lnSpc>
                <a:spcPct val="70000"/>
              </a:lnSpc>
            </a:pPr>
            <a:r>
              <a:rPr lang="zh-CN" altLang="en-US" sz="1000"/>
              <a:t>    @retrofit2.http.Body MEsReleaseLockInfo mesReleaseLockInfo</a:t>
            </a:r>
            <a:endParaRPr lang="zh-CN" altLang="en-US" sz="1000"/>
          </a:p>
          <a:p>
            <a:pPr eaLnBrk="1" latinLnBrk="0" hangingPunct="1">
              <a:lnSpc>
                <a:spcPct val="70000"/>
              </a:lnSpc>
            </a:pPr>
            <a:r>
              <a:rPr lang="zh-CN" altLang="en-US" sz="1000"/>
              <a:t>  );</a:t>
            </a:r>
            <a:endParaRPr lang="zh-CN" altLang="en-US" sz="1000"/>
          </a:p>
        </p:txBody>
      </p:sp>
      <p:sp>
        <p:nvSpPr>
          <p:cNvPr id="9" name="文本框 8"/>
          <p:cNvSpPr txBox="1"/>
          <p:nvPr/>
        </p:nvSpPr>
        <p:spPr>
          <a:xfrm>
            <a:off x="5234305" y="1240790"/>
            <a:ext cx="2529205" cy="809625"/>
          </a:xfrm>
          <a:prstGeom prst="rect">
            <a:avLst/>
          </a:prstGeom>
          <a:noFill/>
        </p:spPr>
        <p:txBody>
          <a:bodyPr wrap="square" rtlCol="0" anchor="t">
            <a:spAutoFit/>
          </a:bodyPr>
          <a:p>
            <a:pPr algn="l" eaLnBrk="1" latinLnBrk="0" hangingPunct="1">
              <a:lnSpc>
                <a:spcPct val="50000"/>
              </a:lnSpc>
            </a:pPr>
            <a:r>
              <a:rPr lang="zh-CN" altLang="en-US" sz="1200"/>
              <a:t>public class MEsAcquireLockInfo</a:t>
            </a:r>
            <a:endParaRPr lang="zh-CN" altLang="en-US" sz="1200"/>
          </a:p>
          <a:p>
            <a:pPr algn="l" eaLnBrk="1" latinLnBrk="0" hangingPunct="1">
              <a:lnSpc>
                <a:spcPct val="50000"/>
              </a:lnSpc>
            </a:pPr>
            <a:r>
              <a:rPr lang="zh-CN" altLang="en-US" sz="1200"/>
              <a:t>{</a:t>
            </a:r>
            <a:endParaRPr lang="zh-CN" altLang="en-US" sz="1200"/>
          </a:p>
          <a:p>
            <a:pPr algn="l" eaLnBrk="1" latinLnBrk="0" hangingPunct="1">
              <a:lnSpc>
                <a:spcPct val="50000"/>
              </a:lnSpc>
            </a:pPr>
            <a:r>
              <a:rPr lang="zh-CN" altLang="en-US" sz="1200"/>
              <a:t>	private List&lt;String&gt; mesuuid;</a:t>
            </a:r>
            <a:endParaRPr lang="zh-CN" altLang="en-US" sz="1200"/>
          </a:p>
          <a:p>
            <a:pPr algn="l" eaLnBrk="1" latinLnBrk="0" hangingPunct="1">
              <a:lnSpc>
                <a:spcPct val="50000"/>
              </a:lnSpc>
            </a:pPr>
            <a:r>
              <a:rPr lang="zh-CN" altLang="en-US" sz="1200"/>
              <a:t>	</a:t>
            </a:r>
            <a:endParaRPr lang="zh-CN" altLang="en-US" sz="1200"/>
          </a:p>
          <a:p>
            <a:pPr algn="l" eaLnBrk="1" latinLnBrk="0" hangingPunct="1">
              <a:lnSpc>
                <a:spcPct val="50000"/>
              </a:lnSpc>
            </a:pPr>
            <a:r>
              <a:rPr lang="zh-CN" altLang="en-US" sz="1200"/>
              <a:t>	//超时时间秒</a:t>
            </a:r>
            <a:endParaRPr lang="zh-CN" altLang="en-US" sz="1200"/>
          </a:p>
          <a:p>
            <a:pPr algn="l" eaLnBrk="1" latinLnBrk="0" hangingPunct="1">
              <a:lnSpc>
                <a:spcPct val="50000"/>
              </a:lnSpc>
            </a:pPr>
            <a:r>
              <a:rPr lang="zh-CN" altLang="en-US" sz="1200"/>
              <a:t>	private String overtime;</a:t>
            </a:r>
            <a:endParaRPr lang="zh-CN" altLang="en-US" sz="1200"/>
          </a:p>
          <a:p>
            <a:pPr algn="l" eaLnBrk="1" latinLnBrk="0" hangingPunct="1">
              <a:lnSpc>
                <a:spcPct val="50000"/>
              </a:lnSpc>
            </a:pPr>
            <a:r>
              <a:rPr lang="en-US" altLang="zh-CN" sz="1200"/>
              <a:t>}</a:t>
            </a:r>
            <a:endParaRPr lang="en-US" altLang="zh-CN" sz="1200"/>
          </a:p>
        </p:txBody>
      </p:sp>
      <p:sp>
        <p:nvSpPr>
          <p:cNvPr id="10" name="文本框 9"/>
          <p:cNvSpPr txBox="1"/>
          <p:nvPr/>
        </p:nvSpPr>
        <p:spPr>
          <a:xfrm>
            <a:off x="5234305" y="2050415"/>
            <a:ext cx="2540000" cy="626745"/>
          </a:xfrm>
          <a:prstGeom prst="rect">
            <a:avLst/>
          </a:prstGeom>
          <a:noFill/>
        </p:spPr>
        <p:txBody>
          <a:bodyPr wrap="square" rtlCol="0" anchor="t">
            <a:spAutoFit/>
          </a:bodyPr>
          <a:p>
            <a:pPr eaLnBrk="1" latinLnBrk="0" hangingPunct="1">
              <a:lnSpc>
                <a:spcPct val="50000"/>
              </a:lnSpc>
            </a:pPr>
            <a:r>
              <a:rPr lang="zh-CN" altLang="en-US" sz="1200"/>
              <a:t>public class MEsReleaseLockInfo</a:t>
            </a:r>
            <a:endParaRPr lang="zh-CN" altLang="en-US" sz="1200"/>
          </a:p>
          <a:p>
            <a:pPr eaLnBrk="1" latinLnBrk="0" hangingPunct="1">
              <a:lnSpc>
                <a:spcPct val="50000"/>
              </a:lnSpc>
            </a:pPr>
            <a:r>
              <a:rPr lang="zh-CN" altLang="en-US" sz="1200"/>
              <a:t>{</a:t>
            </a:r>
            <a:endParaRPr lang="zh-CN" altLang="en-US" sz="1200"/>
          </a:p>
          <a:p>
            <a:pPr eaLnBrk="1" latinLnBrk="0" hangingPunct="1">
              <a:lnSpc>
                <a:spcPct val="50000"/>
              </a:lnSpc>
            </a:pPr>
            <a:r>
              <a:rPr lang="zh-CN" altLang="en-US" sz="1200"/>
              <a:t>	private String lockName;</a:t>
            </a:r>
            <a:endParaRPr lang="zh-CN" altLang="en-US" sz="1200"/>
          </a:p>
          <a:p>
            <a:pPr eaLnBrk="1" latinLnBrk="0" hangingPunct="1">
              <a:lnSpc>
                <a:spcPct val="50000"/>
              </a:lnSpc>
            </a:pPr>
            <a:r>
              <a:rPr lang="zh-CN" altLang="en-US" sz="1200"/>
              <a:t>			</a:t>
            </a:r>
            <a:endParaRPr lang="zh-CN" altLang="en-US" sz="1200"/>
          </a:p>
          <a:p>
            <a:pPr eaLnBrk="1" latinLnBrk="0" hangingPunct="1">
              <a:lnSpc>
                <a:spcPct val="50000"/>
              </a:lnSpc>
            </a:pPr>
            <a:r>
              <a:rPr lang="zh-CN" altLang="en-US" sz="1200"/>
              <a:t>}</a:t>
            </a:r>
            <a:endParaRPr lang="zh-CN" altLang="en-US" sz="1200"/>
          </a:p>
        </p:txBody>
      </p:sp>
      <p:sp>
        <p:nvSpPr>
          <p:cNvPr id="12" name="文本框 11"/>
          <p:cNvSpPr txBox="1"/>
          <p:nvPr/>
        </p:nvSpPr>
        <p:spPr>
          <a:xfrm>
            <a:off x="5234305" y="2747010"/>
            <a:ext cx="3251200" cy="718185"/>
          </a:xfrm>
          <a:prstGeom prst="rect">
            <a:avLst/>
          </a:prstGeom>
          <a:noFill/>
        </p:spPr>
        <p:txBody>
          <a:bodyPr wrap="square" rtlCol="0" anchor="t">
            <a:spAutoFit/>
          </a:bodyPr>
          <a:p>
            <a:pPr eaLnBrk="1" latinLnBrk="0" hangingPunct="1">
              <a:lnSpc>
                <a:spcPct val="50000"/>
              </a:lnSpc>
            </a:pPr>
            <a:r>
              <a:rPr lang="zh-CN" altLang="en-US" sz="1200"/>
              <a:t>public class MEsLockResult implements IResult</a:t>
            </a:r>
            <a:endParaRPr lang="zh-CN" altLang="en-US" sz="1200"/>
          </a:p>
          <a:p>
            <a:pPr eaLnBrk="1" latinLnBrk="0" hangingPunct="1">
              <a:lnSpc>
                <a:spcPct val="50000"/>
              </a:lnSpc>
            </a:pPr>
            <a:r>
              <a:rPr lang="zh-CN" altLang="en-US" sz="1200"/>
              <a:t>{</a:t>
            </a:r>
            <a:endParaRPr lang="zh-CN" altLang="en-US" sz="1200"/>
          </a:p>
          <a:p>
            <a:pPr eaLnBrk="1" latinLnBrk="0" hangingPunct="1">
              <a:lnSpc>
                <a:spcPct val="50000"/>
              </a:lnSpc>
            </a:pPr>
            <a:r>
              <a:rPr lang="zh-CN" altLang="en-US" sz="1200"/>
              <a:t>	private String stateCode;</a:t>
            </a:r>
            <a:endParaRPr lang="zh-CN" altLang="en-US" sz="1200"/>
          </a:p>
          <a:p>
            <a:pPr eaLnBrk="1" latinLnBrk="0" hangingPunct="1">
              <a:lnSpc>
                <a:spcPct val="50000"/>
              </a:lnSpc>
            </a:pPr>
            <a:r>
              <a:rPr lang="zh-CN" altLang="en-US" sz="1200"/>
              <a:t>	</a:t>
            </a:r>
            <a:endParaRPr lang="zh-CN" altLang="en-US" sz="1200"/>
          </a:p>
          <a:p>
            <a:pPr eaLnBrk="1" latinLnBrk="0" hangingPunct="1">
              <a:lnSpc>
                <a:spcPct val="50000"/>
              </a:lnSpc>
            </a:pPr>
            <a:r>
              <a:rPr lang="zh-CN" altLang="en-US" sz="1200"/>
              <a:t>	private String lockName;	</a:t>
            </a:r>
            <a:endParaRPr lang="zh-CN" altLang="en-US" sz="1200"/>
          </a:p>
          <a:p>
            <a:pPr eaLnBrk="1" latinLnBrk="0" hangingPunct="1">
              <a:lnSpc>
                <a:spcPct val="50000"/>
              </a:lnSpc>
            </a:pPr>
            <a:r>
              <a:rPr lang="en-US" altLang="zh-CN" sz="1200"/>
              <a:t>}</a:t>
            </a:r>
            <a:endParaRPr lang="en-US" altLang="zh-CN" sz="1200"/>
          </a:p>
        </p:txBody>
      </p:sp>
      <p:sp>
        <p:nvSpPr>
          <p:cNvPr id="13" name="文本框 12"/>
          <p:cNvSpPr txBox="1"/>
          <p:nvPr/>
        </p:nvSpPr>
        <p:spPr>
          <a:xfrm>
            <a:off x="5234305" y="3789680"/>
            <a:ext cx="4093210" cy="777240"/>
          </a:xfrm>
          <a:prstGeom prst="rect">
            <a:avLst/>
          </a:prstGeom>
          <a:noFill/>
        </p:spPr>
        <p:txBody>
          <a:bodyPr wrap="square" rtlCol="0" anchor="t">
            <a:spAutoFit/>
          </a:bodyPr>
          <a:p>
            <a:pPr eaLnBrk="1" latinLnBrk="0" hangingPunct="1">
              <a:lnSpc>
                <a:spcPct val="70000"/>
              </a:lnSpc>
            </a:pPr>
            <a:r>
              <a:rPr lang="zh-CN" altLang="en-US" sz="1200"/>
              <a:t>&lt;dependency&gt;</a:t>
            </a:r>
            <a:endParaRPr lang="zh-CN" altLang="en-US" sz="1200"/>
          </a:p>
          <a:p>
            <a:pPr eaLnBrk="1" latinLnBrk="0" hangingPunct="1">
              <a:lnSpc>
                <a:spcPct val="70000"/>
              </a:lnSpc>
            </a:pPr>
            <a:r>
              <a:rPr lang="zh-CN" altLang="en-US" sz="1200"/>
              <a:t>     &lt;groupId&gt;com.zte.umebn.rest&lt;/groupId&gt;</a:t>
            </a:r>
            <a:endParaRPr lang="zh-CN" altLang="en-US" sz="1200"/>
          </a:p>
          <a:p>
            <a:pPr eaLnBrk="1" latinLnBrk="0" hangingPunct="1">
              <a:lnSpc>
                <a:spcPct val="70000"/>
              </a:lnSpc>
            </a:pPr>
            <a:r>
              <a:rPr lang="zh-CN" altLang="en-US" sz="1200"/>
              <a:t>     &lt;artifactId&gt;rest-client-em-platform-meseries&lt;/artifactId&gt;</a:t>
            </a:r>
            <a:endParaRPr lang="zh-CN" altLang="en-US" sz="1200"/>
          </a:p>
          <a:p>
            <a:pPr eaLnBrk="1" latinLnBrk="0" hangingPunct="1">
              <a:lnSpc>
                <a:spcPct val="70000"/>
              </a:lnSpc>
            </a:pPr>
            <a:r>
              <a:rPr lang="zh-CN" altLang="en-US" sz="1200"/>
              <a:t>     &lt;version&gt;${version}&lt;/version&gt;</a:t>
            </a:r>
            <a:endParaRPr lang="zh-CN" altLang="en-US" sz="1200"/>
          </a:p>
          <a:p>
            <a:pPr eaLnBrk="1" latinLnBrk="0" hangingPunct="1">
              <a:lnSpc>
                <a:spcPct val="70000"/>
              </a:lnSpc>
            </a:pPr>
            <a:r>
              <a:rPr lang="zh-CN" altLang="en-US" sz="1200"/>
              <a:t>&lt;/dependency&gt;</a:t>
            </a:r>
            <a:endParaRPr lang="zh-CN" altLang="en-US" sz="1200"/>
          </a:p>
        </p:txBody>
      </p:sp>
      <p:sp>
        <p:nvSpPr>
          <p:cNvPr id="16" name="文本框 15"/>
          <p:cNvSpPr txBox="1"/>
          <p:nvPr/>
        </p:nvSpPr>
        <p:spPr>
          <a:xfrm>
            <a:off x="5234940" y="3383915"/>
            <a:ext cx="1808480" cy="368300"/>
          </a:xfrm>
          <a:prstGeom prst="rect">
            <a:avLst/>
          </a:prstGeom>
          <a:noFill/>
        </p:spPr>
        <p:txBody>
          <a:bodyPr wrap="none" rtlCol="0" anchor="t">
            <a:spAutoFit/>
          </a:bodyPr>
          <a:p>
            <a:pPr algn="l"/>
            <a:r>
              <a:rPr lang="en-US" altLang="zh-CN" b="1">
                <a:sym typeface="+mn-ea"/>
              </a:rPr>
              <a:t>POM</a:t>
            </a:r>
            <a:r>
              <a:rPr lang="zh-CN" altLang="zh-CN" b="1">
                <a:sym typeface="+mn-ea"/>
              </a:rPr>
              <a:t>依赖配置</a:t>
            </a:r>
            <a:r>
              <a:rPr lang="zh-CN" altLang="en-US" b="1">
                <a:sym typeface="+mn-ea"/>
              </a:rPr>
              <a:t>：</a:t>
            </a:r>
            <a:endParaRPr lang="zh-CN" altLang="en-US"/>
          </a:p>
        </p:txBody>
      </p:sp>
      <p:sp>
        <p:nvSpPr>
          <p:cNvPr id="17" name="文本框 16"/>
          <p:cNvSpPr txBox="1"/>
          <p:nvPr/>
        </p:nvSpPr>
        <p:spPr>
          <a:xfrm>
            <a:off x="5234940" y="887730"/>
            <a:ext cx="3463925" cy="368300"/>
          </a:xfrm>
          <a:prstGeom prst="rect">
            <a:avLst/>
          </a:prstGeom>
          <a:noFill/>
        </p:spPr>
        <p:txBody>
          <a:bodyPr wrap="square" rtlCol="0" anchor="t">
            <a:spAutoFit/>
          </a:bodyPr>
          <a:p>
            <a:pPr algn="l"/>
            <a:r>
              <a:rPr lang="zh-CN" altLang="en-US" sz="1800" b="1">
                <a:sym typeface="+mn-ea"/>
              </a:rPr>
              <a:t>参数</a:t>
            </a:r>
            <a:r>
              <a:rPr lang="en-US" altLang="zh-CN" sz="1800" b="1">
                <a:sym typeface="+mn-ea"/>
              </a:rPr>
              <a:t>:</a:t>
            </a:r>
            <a:endParaRPr lang="en-US" altLang="zh-CN" sz="1800" b="1">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1"/>
          <p:cNvSpPr>
            <a:spLocks noGrp="1"/>
          </p:cNvSpPr>
          <p:nvPr/>
        </p:nvSpPr>
        <p:spPr>
          <a:xfrm>
            <a:off x="368935" y="366713"/>
            <a:ext cx="8516938" cy="722312"/>
          </a:xfrm>
          <a:prstGeom prst="rect">
            <a:avLst/>
          </a:prstGeom>
          <a:noFill/>
          <a:ln w="9525">
            <a:noFill/>
            <a:miter lim="800000"/>
          </a:ln>
        </p:spPr>
        <p:txBody>
          <a:bodyPr vert="horz" wrap="square" lIns="0" tIns="0" rIns="0" bIns="0" numCol="1" anchor="t" anchorCtr="0" compatLnSpc="1"/>
          <a:lstStyle>
            <a:lvl1pPr algn="l" defTabSz="457200" rtl="0" fontAlgn="base">
              <a:spcBef>
                <a:spcPct val="0"/>
              </a:spcBef>
              <a:spcAft>
                <a:spcPct val="0"/>
              </a:spcAft>
              <a:defRPr sz="2400">
                <a:solidFill>
                  <a:schemeClr val="tx1"/>
                </a:solidFill>
                <a:latin typeface="+mj-lt"/>
                <a:ea typeface="+mj-ea"/>
                <a:cs typeface="+mj-cs"/>
              </a:defRPr>
            </a:lvl1pPr>
            <a:lvl2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2pPr>
            <a:lvl3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3pPr>
            <a:lvl4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4pPr>
            <a:lvl5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5pPr>
            <a:lvl6pPr marL="4572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6pPr>
            <a:lvl7pPr marL="9144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7pPr>
            <a:lvl8pPr marL="13716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8pPr>
            <a:lvl9pPr marL="18288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9pPr>
          </a:lstStyle>
          <a:p>
            <a:r>
              <a:rPr lang="en-US" altLang="zh-CN">
                <a:sym typeface="+mn-ea"/>
              </a:rPr>
              <a:t>EM Dispatcher</a:t>
            </a:r>
            <a:r>
              <a:rPr lang="zh-CN" altLang="en-US">
                <a:sym typeface="+mn-ea"/>
              </a:rPr>
              <a:t>微服务介绍</a:t>
            </a:r>
            <a:br>
              <a:rPr lang="zh-CN" altLang="en-US"/>
            </a:br>
            <a:endParaRPr lang="zh-CN" altLang="en-US"/>
          </a:p>
        </p:txBody>
      </p:sp>
      <p:sp>
        <p:nvSpPr>
          <p:cNvPr id="6" name="文本框 5"/>
          <p:cNvSpPr txBox="1"/>
          <p:nvPr/>
        </p:nvSpPr>
        <p:spPr>
          <a:xfrm>
            <a:off x="333375" y="801370"/>
            <a:ext cx="3463925" cy="640080"/>
          </a:xfrm>
          <a:prstGeom prst="rect">
            <a:avLst/>
          </a:prstGeom>
          <a:noFill/>
        </p:spPr>
        <p:txBody>
          <a:bodyPr wrap="square" rtlCol="0" anchor="t">
            <a:spAutoFit/>
          </a:bodyPr>
          <a:p>
            <a:pPr algn="l"/>
            <a:r>
              <a:rPr lang="zh-CN" altLang="en-US" sz="1800" b="1">
                <a:sym typeface="+mn-ea"/>
              </a:rPr>
              <a:t>全网锁处理流程：</a:t>
            </a:r>
            <a:endParaRPr lang="zh-CN" altLang="en-US" sz="1800" b="1">
              <a:sym typeface="+mn-ea"/>
            </a:endParaRPr>
          </a:p>
          <a:p>
            <a:pPr algn="l"/>
            <a:endParaRPr lang="zh-CN" altLang="en-US" sz="1800" b="1">
              <a:sym typeface="+mn-ea"/>
            </a:endParaRPr>
          </a:p>
        </p:txBody>
      </p:sp>
      <p:sp>
        <p:nvSpPr>
          <p:cNvPr id="2" name="文本框 1"/>
          <p:cNvSpPr txBox="1"/>
          <p:nvPr/>
        </p:nvSpPr>
        <p:spPr>
          <a:xfrm>
            <a:off x="368935" y="1218565"/>
            <a:ext cx="7939405" cy="2773680"/>
          </a:xfrm>
          <a:prstGeom prst="rect">
            <a:avLst/>
          </a:prstGeom>
          <a:noFill/>
        </p:spPr>
        <p:txBody>
          <a:bodyPr wrap="square" rtlCol="0" anchor="t">
            <a:spAutoFit/>
          </a:bodyPr>
          <a:p>
            <a:r>
              <a:rPr lang="en-US" altLang="zh-CN" sz="1600" dirty="0" smtClean="0">
                <a:latin typeface="宋体" panose="02010600030101010101" pitchFamily="2" charset="-122"/>
                <a:sym typeface="+mn-ea"/>
              </a:rPr>
              <a:t>1</a:t>
            </a:r>
            <a:r>
              <a:rPr lang="zh-CN" altLang="en-US" sz="1600" dirty="0" smtClean="0">
                <a:latin typeface="宋体" panose="02010600030101010101" pitchFamily="2" charset="-122"/>
                <a:sym typeface="+mn-ea"/>
              </a:rPr>
              <a:t>、客户微服务如果希望某个业务功能涉及的多个网元在业务功能处理过程中不被其他微服务或者功能进行变更，就需要在该业务功能流程启动前，对这些网元进行加锁</a:t>
            </a:r>
            <a:endParaRPr lang="zh-CN" altLang="en-US" sz="1600" dirty="0" smtClean="0">
              <a:latin typeface="宋体" panose="02010600030101010101" pitchFamily="2" charset="-122"/>
              <a:sym typeface="+mn-ea"/>
            </a:endParaRPr>
          </a:p>
          <a:p>
            <a:r>
              <a:rPr lang="en-US" altLang="zh-CN" sz="1600" dirty="0" smtClean="0">
                <a:latin typeface="宋体" panose="02010600030101010101" pitchFamily="2" charset="-122"/>
                <a:sym typeface="+mn-ea"/>
              </a:rPr>
              <a:t>2</a:t>
            </a:r>
            <a:r>
              <a:rPr lang="zh-CN" altLang="en-US" sz="1600" dirty="0" smtClean="0">
                <a:latin typeface="宋体" panose="02010600030101010101" pitchFamily="2" charset="-122"/>
                <a:sym typeface="+mn-ea"/>
              </a:rPr>
              <a:t>、首先需要先发送申请锁的</a:t>
            </a:r>
            <a:r>
              <a:rPr lang="en-US" altLang="zh-CN" sz="1600" dirty="0" smtClean="0">
                <a:latin typeface="宋体" panose="02010600030101010101" pitchFamily="2" charset="-122"/>
                <a:sym typeface="+mn-ea"/>
              </a:rPr>
              <a:t>rest</a:t>
            </a:r>
            <a:r>
              <a:rPr lang="zh-CN" altLang="en-US" sz="1600" dirty="0" smtClean="0">
                <a:latin typeface="宋体" panose="02010600030101010101" pitchFamily="2" charset="-122"/>
                <a:sym typeface="+mn-ea"/>
              </a:rPr>
              <a:t>命令给</a:t>
            </a:r>
            <a:r>
              <a:rPr lang="en-US" altLang="zh-CN" sz="1600" dirty="0" smtClean="0">
                <a:latin typeface="宋体" panose="02010600030101010101" pitchFamily="2" charset="-122"/>
                <a:sym typeface="+mn-ea"/>
              </a:rPr>
              <a:t>EM</a:t>
            </a:r>
            <a:r>
              <a:rPr lang="zh-CN" altLang="en-US" sz="1600" dirty="0" smtClean="0">
                <a:latin typeface="宋体" panose="02010600030101010101" pitchFamily="2" charset="-122"/>
                <a:sym typeface="+mn-ea"/>
              </a:rPr>
              <a:t>分发器，</a:t>
            </a:r>
            <a:r>
              <a:rPr lang="en-US" altLang="zh-CN" sz="1600" dirty="0" smtClean="0">
                <a:latin typeface="宋体" panose="02010600030101010101" pitchFamily="2" charset="-122"/>
                <a:sym typeface="+mn-ea"/>
              </a:rPr>
              <a:t>EM</a:t>
            </a:r>
            <a:r>
              <a:rPr lang="zh-CN" altLang="en-US" sz="1600" dirty="0" smtClean="0">
                <a:latin typeface="宋体" panose="02010600030101010101" pitchFamily="2" charset="-122"/>
                <a:sym typeface="+mn-ea"/>
              </a:rPr>
              <a:t>分发器根据命令中的网元</a:t>
            </a:r>
            <a:r>
              <a:rPr lang="en-US" altLang="zh-CN" sz="1600" dirty="0" smtClean="0">
                <a:latin typeface="宋体" panose="02010600030101010101" pitchFamily="2" charset="-122"/>
                <a:sym typeface="+mn-ea"/>
              </a:rPr>
              <a:t>ID</a:t>
            </a:r>
            <a:r>
              <a:rPr lang="zh-CN" altLang="en-US" sz="1600" dirty="0" smtClean="0">
                <a:latin typeface="宋体" panose="02010600030101010101" pitchFamily="2" charset="-122"/>
                <a:sym typeface="+mn-ea"/>
              </a:rPr>
              <a:t>，对这些网元加锁，加锁成功后，返回一个全网唯一的锁标记给客户微服务，如果加锁失败的话，就返回加锁失败命令。</a:t>
            </a:r>
            <a:endParaRPr lang="zh-CN" altLang="en-US" sz="1600" dirty="0" smtClean="0">
              <a:latin typeface="宋体" panose="02010600030101010101" pitchFamily="2" charset="-122"/>
              <a:sym typeface="+mn-ea"/>
            </a:endParaRPr>
          </a:p>
          <a:p>
            <a:r>
              <a:rPr lang="en-US" altLang="zh-CN" sz="1600" dirty="0" smtClean="0">
                <a:latin typeface="宋体" panose="02010600030101010101" pitchFamily="2" charset="-122"/>
                <a:sym typeface="+mn-ea"/>
              </a:rPr>
              <a:t>3</a:t>
            </a:r>
            <a:r>
              <a:rPr lang="zh-CN" altLang="en-US" sz="1600" dirty="0" smtClean="0">
                <a:latin typeface="宋体" panose="02010600030101010101" pitchFamily="2" charset="-122"/>
                <a:sym typeface="+mn-ea"/>
              </a:rPr>
              <a:t>、客户微服务收到加锁成功的命令后，开始启动业务功能流程，业务功能流程中所有需要经过</a:t>
            </a:r>
            <a:r>
              <a:rPr lang="en-US" altLang="zh-CN" sz="1600" dirty="0" smtClean="0">
                <a:latin typeface="宋体" panose="02010600030101010101" pitchFamily="2" charset="-122"/>
                <a:sym typeface="+mn-ea"/>
              </a:rPr>
              <a:t>EM</a:t>
            </a:r>
            <a:r>
              <a:rPr lang="zh-CN" altLang="en-US" sz="1600" dirty="0" smtClean="0">
                <a:latin typeface="宋体" panose="02010600030101010101" pitchFamily="2" charset="-122"/>
                <a:sym typeface="+mn-ea"/>
              </a:rPr>
              <a:t>分发器下发给</a:t>
            </a:r>
            <a:r>
              <a:rPr lang="en-US" altLang="zh-CN" sz="1600" dirty="0" smtClean="0">
                <a:latin typeface="宋体" panose="02010600030101010101" pitchFamily="2" charset="-122"/>
                <a:sym typeface="+mn-ea"/>
              </a:rPr>
              <a:t>EM</a:t>
            </a:r>
            <a:r>
              <a:rPr lang="zh-CN" altLang="en-US" sz="1600" dirty="0" smtClean="0">
                <a:latin typeface="宋体" panose="02010600030101010101" pitchFamily="2" charset="-122"/>
                <a:sym typeface="+mn-ea"/>
              </a:rPr>
              <a:t>后端微服务的命令，都需要在命令的</a:t>
            </a:r>
            <a:r>
              <a:rPr lang="en-US" altLang="zh-CN" sz="1600" dirty="0" smtClean="0">
                <a:latin typeface="宋体" panose="02010600030101010101" pitchFamily="2" charset="-122"/>
                <a:sym typeface="+mn-ea"/>
              </a:rPr>
              <a:t>head</a:t>
            </a:r>
            <a:r>
              <a:rPr lang="zh-CN" altLang="en-US" sz="1600" dirty="0" smtClean="0">
                <a:latin typeface="宋体" panose="02010600030101010101" pitchFamily="2" charset="-122"/>
                <a:sym typeface="+mn-ea"/>
              </a:rPr>
              <a:t>中设置锁标记参数（参数名</a:t>
            </a:r>
            <a:r>
              <a:rPr lang="en-US" altLang="zh-CN" sz="1600" dirty="0" smtClean="0">
                <a:latin typeface="宋体" panose="02010600030101010101" pitchFamily="2" charset="-122"/>
                <a:sym typeface="+mn-ea"/>
              </a:rPr>
              <a:t>“lockName”</a:t>
            </a:r>
            <a:r>
              <a:rPr lang="zh-CN" altLang="en-US" sz="1600" dirty="0" smtClean="0">
                <a:latin typeface="宋体" panose="02010600030101010101" pitchFamily="2" charset="-122"/>
                <a:sym typeface="+mn-ea"/>
              </a:rPr>
              <a:t>），参数值需要设置为</a:t>
            </a:r>
            <a:r>
              <a:rPr lang="en-US" altLang="zh-CN" sz="1600" dirty="0" smtClean="0">
                <a:latin typeface="宋体" panose="02010600030101010101" pitchFamily="2" charset="-122"/>
                <a:sym typeface="+mn-ea"/>
              </a:rPr>
              <a:t>EM</a:t>
            </a:r>
            <a:r>
              <a:rPr lang="zh-CN" altLang="en-US" sz="1600" dirty="0" smtClean="0">
                <a:latin typeface="宋体" panose="02010600030101010101" pitchFamily="2" charset="-122"/>
                <a:sym typeface="+mn-ea"/>
              </a:rPr>
              <a:t>分发器返回的锁标记。如果客户微服务收到加锁失败的命令，则不能启动该业务功能流程</a:t>
            </a:r>
            <a:endParaRPr lang="zh-CN" altLang="en-US" sz="1600" dirty="0" smtClean="0">
              <a:latin typeface="宋体" panose="02010600030101010101" pitchFamily="2" charset="-122"/>
              <a:sym typeface="+mn-ea"/>
            </a:endParaRPr>
          </a:p>
          <a:p>
            <a:r>
              <a:rPr lang="en-US" altLang="zh-CN" sz="1600" dirty="0" smtClean="0">
                <a:latin typeface="宋体" panose="02010600030101010101" pitchFamily="2" charset="-122"/>
                <a:sym typeface="+mn-ea"/>
              </a:rPr>
              <a:t>4</a:t>
            </a:r>
            <a:r>
              <a:rPr lang="zh-CN" altLang="en-US" sz="1600" dirty="0" smtClean="0">
                <a:latin typeface="宋体" panose="02010600030101010101" pitchFamily="2" charset="-122"/>
                <a:sym typeface="+mn-ea"/>
              </a:rPr>
              <a:t>、</a:t>
            </a:r>
            <a:r>
              <a:rPr lang="en-US" altLang="zh-CN" sz="1600" dirty="0" smtClean="0">
                <a:latin typeface="宋体" panose="02010600030101010101" pitchFamily="2" charset="-122"/>
                <a:sym typeface="+mn-ea"/>
              </a:rPr>
              <a:t>EM</a:t>
            </a:r>
            <a:r>
              <a:rPr lang="zh-CN" altLang="en-US" sz="1600" dirty="0" smtClean="0">
                <a:latin typeface="宋体" panose="02010600030101010101" pitchFamily="2" charset="-122"/>
                <a:sym typeface="+mn-ea"/>
              </a:rPr>
              <a:t>分发器收到上层命令后，需要获取命令</a:t>
            </a:r>
            <a:r>
              <a:rPr lang="en-US" altLang="zh-CN" sz="1600" dirty="0" smtClean="0">
                <a:latin typeface="宋体" panose="02010600030101010101" pitchFamily="2" charset="-122"/>
                <a:sym typeface="+mn-ea"/>
              </a:rPr>
              <a:t>Head</a:t>
            </a:r>
            <a:r>
              <a:rPr lang="zh-CN" altLang="en-US" sz="1600" dirty="0" smtClean="0">
                <a:latin typeface="宋体" panose="02010600030101010101" pitchFamily="2" charset="-122"/>
                <a:sym typeface="+mn-ea"/>
              </a:rPr>
              <a:t>中的锁标记参数值，然后判断是否将这些命令分发到</a:t>
            </a:r>
            <a:r>
              <a:rPr lang="en-US" altLang="zh-CN" sz="1600" dirty="0" smtClean="0">
                <a:latin typeface="宋体" panose="02010600030101010101" pitchFamily="2" charset="-122"/>
                <a:sym typeface="+mn-ea"/>
              </a:rPr>
              <a:t>EM</a:t>
            </a:r>
            <a:r>
              <a:rPr lang="zh-CN" altLang="en-US" sz="1600" dirty="0" smtClean="0">
                <a:latin typeface="宋体" panose="02010600030101010101" pitchFamily="2" charset="-122"/>
                <a:sym typeface="+mn-ea"/>
              </a:rPr>
              <a:t>后端微服务。</a:t>
            </a:r>
            <a:endParaRPr lang="zh-CN" altLang="en-US" sz="1600" dirty="0" smtClean="0">
              <a:latin typeface="宋体" panose="02010600030101010101" pitchFamily="2"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sym typeface="+mn-ea"/>
              </a:rPr>
              <a:t>umebn_em_framework SDK</a:t>
            </a:r>
            <a:r>
              <a:rPr lang="zh-CN" altLang="en-US" b="1">
                <a:sym typeface="+mn-ea"/>
              </a:rPr>
              <a:t>介绍</a:t>
            </a:r>
            <a:br>
              <a:rPr lang="en-US" altLang="zh-CN">
                <a:sym typeface="+mn-ea"/>
              </a:rPr>
            </a:br>
            <a:endParaRPr lang="zh-CN" altLang="en-US"/>
          </a:p>
        </p:txBody>
      </p:sp>
      <p:sp>
        <p:nvSpPr>
          <p:cNvPr id="7" name="内容占位符 6"/>
          <p:cNvSpPr>
            <a:spLocks noGrp="1"/>
          </p:cNvSpPr>
          <p:nvPr>
            <p:ph idx="1"/>
          </p:nvPr>
        </p:nvSpPr>
        <p:spPr>
          <a:xfrm>
            <a:off x="346075" y="977265"/>
            <a:ext cx="8492490" cy="3189605"/>
          </a:xfrm>
        </p:spPr>
        <p:txBody>
          <a:bodyPr/>
          <a:lstStyle/>
          <a:p>
            <a:r>
              <a:rPr lang="en-US" altLang="zh-CN" sz="1800" b="1">
                <a:sym typeface="+mn-ea"/>
              </a:rPr>
              <a:t>umebn_em_framework SDK(EM</a:t>
            </a:r>
            <a:r>
              <a:rPr lang="zh-CN" altLang="en-US" sz="1800" b="1">
                <a:sym typeface="+mn-ea"/>
              </a:rPr>
              <a:t>后端微服务开发框架</a:t>
            </a:r>
            <a:r>
              <a:rPr lang="en-US" altLang="zh-CN" sz="1800" b="1">
                <a:sym typeface="+mn-ea"/>
              </a:rPr>
              <a:t>)</a:t>
            </a:r>
            <a:r>
              <a:rPr lang="zh-CN" altLang="en-US" sz="1800" b="1">
                <a:sym typeface="+mn-ea"/>
              </a:rPr>
              <a:t>的开发目的</a:t>
            </a:r>
            <a:r>
              <a:rPr lang="en-US" altLang="zh-CN" sz="1800" b="1">
                <a:sym typeface="+mn-ea"/>
              </a:rPr>
              <a:t>:</a:t>
            </a:r>
            <a:endParaRPr lang="en-US" altLang="zh-CN" sz="1800" b="1">
              <a:sym typeface="+mn-ea"/>
            </a:endParaRPr>
          </a:p>
          <a:p>
            <a:r>
              <a:rPr lang="en-US" altLang="zh-CN" sz="1600">
                <a:latin typeface="宋体" panose="02010600030101010101" pitchFamily="2" charset="-122"/>
                <a:ea typeface="宋体" panose="02010600030101010101" pitchFamily="2" charset="-122"/>
                <a:sym typeface="+mn-ea"/>
              </a:rPr>
              <a:t>1</a:t>
            </a:r>
            <a:r>
              <a:rPr lang="zh-CN" altLang="en-US" sz="1600">
                <a:latin typeface="宋体" panose="02010600030101010101" pitchFamily="2" charset="-122"/>
                <a:ea typeface="宋体" panose="02010600030101010101" pitchFamily="2" charset="-122"/>
                <a:sym typeface="+mn-ea"/>
              </a:rPr>
              <a:t>、抽象和封装</a:t>
            </a:r>
            <a:r>
              <a:rPr lang="en-US" altLang="zh-CN" sz="1600">
                <a:latin typeface="宋体" panose="02010600030101010101" pitchFamily="2" charset="-122"/>
                <a:ea typeface="宋体" panose="02010600030101010101" pitchFamily="2" charset="-122"/>
                <a:sym typeface="+mn-ea"/>
              </a:rPr>
              <a:t>EM</a:t>
            </a:r>
            <a:r>
              <a:rPr lang="zh-CN" altLang="en-US" sz="1600">
                <a:latin typeface="宋体" panose="02010600030101010101" pitchFamily="2" charset="-122"/>
                <a:ea typeface="宋体" panose="02010600030101010101" pitchFamily="2" charset="-122"/>
                <a:sym typeface="+mn-ea"/>
              </a:rPr>
              <a:t>后端微服务业务处理流程的公共控制逻辑。</a:t>
            </a:r>
            <a:endParaRPr lang="zh-CN" altLang="en-US" sz="1600">
              <a:latin typeface="宋体" panose="02010600030101010101" pitchFamily="2" charset="-122"/>
              <a:ea typeface="宋体" panose="02010600030101010101" pitchFamily="2" charset="-122"/>
              <a:sym typeface="+mn-ea"/>
            </a:endParaRPr>
          </a:p>
          <a:p>
            <a:r>
              <a:rPr lang="en-US" altLang="zh-CN" sz="1600">
                <a:latin typeface="宋体" panose="02010600030101010101" pitchFamily="2" charset="-122"/>
                <a:ea typeface="宋体" panose="02010600030101010101" pitchFamily="2" charset="-122"/>
                <a:sym typeface="+mn-ea"/>
              </a:rPr>
              <a:t>2</a:t>
            </a:r>
            <a:r>
              <a:rPr lang="zh-CN" altLang="en-US" sz="1600">
                <a:latin typeface="宋体" panose="02010600030101010101" pitchFamily="2" charset="-122"/>
                <a:ea typeface="宋体" panose="02010600030101010101" pitchFamily="2" charset="-122"/>
                <a:sym typeface="+mn-ea"/>
              </a:rPr>
              <a:t>、识别和设计</a:t>
            </a:r>
            <a:r>
              <a:rPr lang="en-US" altLang="zh-CN" sz="1600">
                <a:latin typeface="宋体" panose="02010600030101010101" pitchFamily="2" charset="-122"/>
                <a:ea typeface="宋体" panose="02010600030101010101" pitchFamily="2" charset="-122"/>
                <a:sym typeface="+mn-ea"/>
              </a:rPr>
              <a:t>EM</a:t>
            </a:r>
            <a:r>
              <a:rPr lang="zh-CN" altLang="en-US" sz="1600">
                <a:latin typeface="宋体" panose="02010600030101010101" pitchFamily="2" charset="-122"/>
                <a:ea typeface="宋体" panose="02010600030101010101" pitchFamily="2" charset="-122"/>
                <a:sym typeface="+mn-ea"/>
              </a:rPr>
              <a:t>后端微服务业务处理流程中的可变点（Hot-spots），并提供IOC（控制反转）能力，通过框架提供的扩展点（或称为“插槽”），使具体的应用能够通过扩展点注入自己的逻辑，而在适当的时候，框架会调用这个扩展点中已注册的逻辑。</a:t>
            </a:r>
            <a:endParaRPr lang="zh-CN" altLang="en-US" sz="1600">
              <a:latin typeface="宋体" panose="02010600030101010101" pitchFamily="2" charset="-122"/>
              <a:ea typeface="宋体" panose="02010600030101010101" pitchFamily="2" charset="-122"/>
              <a:sym typeface="+mn-ea"/>
            </a:endParaRPr>
          </a:p>
          <a:p>
            <a:r>
              <a:rPr lang="en-US" altLang="zh-CN" sz="1600">
                <a:latin typeface="宋体" panose="02010600030101010101" pitchFamily="2" charset="-122"/>
                <a:ea typeface="宋体" panose="02010600030101010101" pitchFamily="2" charset="-122"/>
                <a:sym typeface="+mn-ea"/>
              </a:rPr>
              <a:t>3</a:t>
            </a:r>
            <a:r>
              <a:rPr lang="zh-CN" altLang="en-US" sz="1600">
                <a:latin typeface="宋体" panose="02010600030101010101" pitchFamily="2" charset="-122"/>
                <a:ea typeface="宋体" panose="02010600030101010101" pitchFamily="2" charset="-122"/>
                <a:sym typeface="+mn-ea"/>
              </a:rPr>
              <a:t>、</a:t>
            </a:r>
            <a:r>
              <a:rPr lang="zh-CN" altLang="zh-CN" sz="1600" dirty="0" smtClean="0">
                <a:latin typeface="宋体" panose="02010600030101010101" pitchFamily="2" charset="-122"/>
                <a:ea typeface="宋体" panose="02010600030101010101" pitchFamily="2" charset="-122"/>
              </a:rPr>
              <a:t>因为</a:t>
            </a:r>
            <a:r>
              <a:rPr lang="en-US" altLang="zh-CN" sz="1600" dirty="0" smtClean="0">
                <a:latin typeface="宋体" panose="02010600030101010101" pitchFamily="2" charset="-122"/>
                <a:ea typeface="宋体" panose="02010600030101010101" pitchFamily="2" charset="-122"/>
              </a:rPr>
              <a:t>EM</a:t>
            </a:r>
            <a:r>
              <a:rPr lang="zh-CN" altLang="en-US" sz="1600" dirty="0" smtClean="0">
                <a:latin typeface="宋体" panose="02010600030101010101" pitchFamily="2" charset="-122"/>
                <a:ea typeface="宋体" panose="02010600030101010101" pitchFamily="2" charset="-122"/>
              </a:rPr>
              <a:t>后端微服务组件采用可分可合的设计方案，</a:t>
            </a:r>
            <a:r>
              <a:rPr lang="en-US" altLang="zh-CN" sz="1600" dirty="0" smtClean="0">
                <a:latin typeface="宋体" panose="02010600030101010101" pitchFamily="2" charset="-122"/>
                <a:ea typeface="宋体" panose="02010600030101010101" pitchFamily="2" charset="-122"/>
              </a:rPr>
              <a:t>EM</a:t>
            </a:r>
            <a:r>
              <a:rPr lang="zh-CN" altLang="en-US" sz="1600" dirty="0" smtClean="0">
                <a:latin typeface="宋体" panose="02010600030101010101" pitchFamily="2" charset="-122"/>
                <a:ea typeface="宋体" panose="02010600030101010101" pitchFamily="2" charset="-122"/>
              </a:rPr>
              <a:t>后端微服务可能会按设备系列或者管理的资源分开开发，然后可能根据工程场景，需要合为一个微服务进行部署，为了解决业务流程和数据可能存在的冲突问题，框架需要作为</a:t>
            </a:r>
            <a:r>
              <a:rPr lang="en-US" altLang="zh-CN" sz="1600" dirty="0" smtClean="0">
                <a:latin typeface="宋体" panose="02010600030101010101" pitchFamily="2" charset="-122"/>
                <a:ea typeface="宋体" panose="02010600030101010101" pitchFamily="2" charset="-122"/>
              </a:rPr>
              <a:t>EM</a:t>
            </a:r>
            <a:r>
              <a:rPr lang="zh-CN" altLang="en-US" sz="1600" dirty="0" smtClean="0">
                <a:latin typeface="宋体" panose="02010600030101010101" pitchFamily="2" charset="-122"/>
                <a:ea typeface="宋体" panose="02010600030101010101" pitchFamily="2" charset="-122"/>
              </a:rPr>
              <a:t>后端微服务的设计规约来规范和指导</a:t>
            </a:r>
            <a:r>
              <a:rPr lang="en-US" altLang="zh-CN" sz="1600" dirty="0" smtClean="0">
                <a:latin typeface="宋体" panose="02010600030101010101" pitchFamily="2" charset="-122"/>
                <a:ea typeface="宋体" panose="02010600030101010101" pitchFamily="2" charset="-122"/>
              </a:rPr>
              <a:t>EM</a:t>
            </a:r>
            <a:r>
              <a:rPr lang="zh-CN" altLang="en-US" sz="1600" dirty="0" smtClean="0">
                <a:latin typeface="宋体" panose="02010600030101010101" pitchFamily="2" charset="-122"/>
                <a:ea typeface="宋体" panose="02010600030101010101" pitchFamily="2" charset="-122"/>
              </a:rPr>
              <a:t>后端微服务的开发。</a:t>
            </a:r>
            <a:endParaRPr lang="zh-CN" altLang="en-US" sz="1600" dirty="0">
              <a:latin typeface="宋体" panose="02010600030101010101" pitchFamily="2" charset="-122"/>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33375" y="1340485"/>
            <a:ext cx="8709660" cy="3568065"/>
          </a:xfrm>
          <a:prstGeom prst="rect">
            <a:avLst/>
          </a:prstGeom>
          <a:noFill/>
        </p:spPr>
        <p:txBody>
          <a:bodyPr wrap="square" rtlCol="0" anchor="t">
            <a:spAutoFit/>
          </a:bodyPr>
          <a:p>
            <a:r>
              <a:rPr lang="zh-CN" altLang="en-US" sz="1200" dirty="0" smtClean="0"/>
              <a:t>一、微服务启动流程：</a:t>
            </a:r>
            <a:r>
              <a:rPr lang="zh-CN" altLang="en-US" sz="1200" dirty="0" smtClean="0">
                <a:sym typeface="+mn-ea"/>
              </a:rPr>
              <a:t>分为两个阶段：微服务基础开发框架Dropwizard的初始化启动和</a:t>
            </a:r>
            <a:r>
              <a:rPr lang="en-US" altLang="zh-CN" sz="1200" dirty="0" smtClean="0">
                <a:sym typeface="+mn-ea"/>
              </a:rPr>
              <a:t>EM</a:t>
            </a:r>
            <a:r>
              <a:rPr lang="zh-CN" altLang="en-US" sz="1200" dirty="0" smtClean="0">
                <a:sym typeface="+mn-ea"/>
              </a:rPr>
              <a:t>微服务框架业务流程的初始化启动。</a:t>
            </a:r>
            <a:endParaRPr lang="zh-CN" altLang="en-US" sz="1200" dirty="0" smtClean="0">
              <a:sym typeface="+mn-ea"/>
            </a:endParaRPr>
          </a:p>
          <a:p>
            <a:r>
              <a:rPr lang="zh-CN" altLang="en-US" sz="1200" dirty="0" smtClean="0">
                <a:sym typeface="+mn-ea"/>
              </a:rPr>
              <a:t>一）、框架对微服务Dropwizard框架的启动过程的控制调整点主要涉及微服务的主</a:t>
            </a:r>
            <a:r>
              <a:rPr lang="en-US" altLang="zh-CN" sz="1200" dirty="0" smtClean="0">
                <a:sym typeface="+mn-ea"/>
              </a:rPr>
              <a:t>Service</a:t>
            </a:r>
            <a:r>
              <a:rPr lang="zh-CN" altLang="en-US" sz="1200" dirty="0" smtClean="0">
                <a:sym typeface="+mn-ea"/>
              </a:rPr>
              <a:t>、Configuration和HealthCheck三个可变点。</a:t>
            </a:r>
            <a:endParaRPr lang="zh-CN" altLang="en-US" sz="1200" dirty="0" smtClean="0">
              <a:sym typeface="+mn-ea"/>
            </a:endParaRPr>
          </a:p>
          <a:p>
            <a:r>
              <a:rPr lang="en-US" altLang="zh-CN" sz="1200" dirty="0" smtClean="0">
                <a:sym typeface="+mn-ea"/>
              </a:rPr>
              <a:t>1</a:t>
            </a:r>
            <a:r>
              <a:rPr lang="zh-CN" altLang="en-US" sz="1200" dirty="0" smtClean="0">
                <a:sym typeface="+mn-ea"/>
              </a:rPr>
              <a:t>、框架负责实现了微服务</a:t>
            </a:r>
            <a:r>
              <a:rPr lang="en-US" altLang="zh-CN" sz="1200" dirty="0" smtClean="0">
                <a:sym typeface="+mn-ea"/>
              </a:rPr>
              <a:t>Application</a:t>
            </a:r>
            <a:r>
              <a:rPr lang="zh-CN" altLang="en-US" sz="1200" dirty="0" smtClean="0">
                <a:sym typeface="+mn-ea"/>
              </a:rPr>
              <a:t>参数化的Configuration配置类：EmServiceConfiguration，在EmServiceConfiguration类中只定义微服务中需要用到的公共服务的配置参数，如微服务名称、服务端口号、分布式缓存、</a:t>
            </a:r>
            <a:r>
              <a:rPr lang="en-US" altLang="zh-CN" sz="1200" dirty="0" smtClean="0">
                <a:sym typeface="+mn-ea"/>
              </a:rPr>
              <a:t>ZK</a:t>
            </a:r>
            <a:r>
              <a:rPr lang="zh-CN" altLang="en-US" sz="1200" dirty="0" smtClean="0">
                <a:sym typeface="+mn-ea"/>
              </a:rPr>
              <a:t>等相关配置参数。应用只能修改该配置类对应的配置文件中允许应用修改的配置参数，如服务端口号、服务名称等。</a:t>
            </a:r>
            <a:endParaRPr lang="zh-CN" altLang="en-US" sz="1200" dirty="0" smtClean="0">
              <a:sym typeface="+mn-ea"/>
            </a:endParaRPr>
          </a:p>
          <a:p>
            <a:r>
              <a:rPr lang="en-US" altLang="zh-CN" sz="1200" dirty="0" smtClean="0">
                <a:sym typeface="+mn-ea"/>
              </a:rPr>
              <a:t>2</a:t>
            </a:r>
            <a:r>
              <a:rPr lang="zh-CN" altLang="en-US" sz="1200" dirty="0" smtClean="0">
                <a:sym typeface="+mn-ea"/>
              </a:rPr>
              <a:t>、应用专用配置参数需要定义在专用配置文件中，如</a:t>
            </a:r>
            <a:r>
              <a:rPr lang="en-US" altLang="zh-CN" sz="1200" dirty="0" smtClean="0">
                <a:sym typeface="+mn-ea"/>
              </a:rPr>
              <a:t>conf/xxx-config.yml</a:t>
            </a:r>
            <a:r>
              <a:rPr lang="zh-CN" altLang="en-US" sz="1200" dirty="0" smtClean="0">
                <a:sym typeface="+mn-ea"/>
              </a:rPr>
              <a:t>，而配置项类需要从框架提供的接口类</a:t>
            </a:r>
            <a:r>
              <a:rPr lang="en-US" altLang="zh-CN" sz="1200" dirty="0" err="1" smtClean="0">
                <a:sym typeface="+mn-ea"/>
              </a:rPr>
              <a:t>AdapterConfiguration</a:t>
            </a:r>
            <a:r>
              <a:rPr lang="zh-CN" altLang="en-US" sz="1200" dirty="0" err="1" smtClean="0">
                <a:sym typeface="+mn-ea"/>
              </a:rPr>
              <a:t>派生，</a:t>
            </a:r>
            <a:r>
              <a:rPr lang="zh-CN" altLang="en-US" sz="1200" dirty="0" smtClean="0">
                <a:sym typeface="+mn-ea"/>
              </a:rPr>
              <a:t>框架提供配置文件读取、解析和反序列化的工具类AdapterConfigurationFactory将应用定义的这个配置文件中的配置参数反序列成类对象实例，并提供全局配置参数缓存类AdapterConfigurationCache进行应用专用配置参数的保存和获取。例如：</a:t>
            </a:r>
            <a:endParaRPr lang="zh-CN" altLang="en-US" sz="1200" dirty="0" smtClean="0">
              <a:sym typeface="+mn-ea"/>
            </a:endParaRPr>
          </a:p>
          <a:p>
            <a:r>
              <a:rPr lang="en-US" altLang="zh-CN" sz="1200" dirty="0" smtClean="0">
                <a:sym typeface="+mn-ea"/>
              </a:rPr>
              <a:t> AppConfiguration configuration = null;</a:t>
            </a:r>
            <a:endParaRPr lang="en-US" altLang="zh-CN" sz="1200" dirty="0" smtClean="0">
              <a:sym typeface="+mn-ea"/>
            </a:endParaRPr>
          </a:p>
          <a:p>
            <a:r>
              <a:rPr lang="en-US" altLang="zh-CN" sz="1200" dirty="0" smtClean="0">
                <a:sym typeface="+mn-ea"/>
              </a:rPr>
              <a:t> configuration = AdapterConfigurationFactory.build("conf/adapter-service-onfig.yml" ,BaseResDBConfiguration.class);</a:t>
            </a:r>
            <a:endParaRPr lang="en-US" altLang="zh-CN" sz="1200" dirty="0" smtClean="0">
              <a:sym typeface="+mn-ea"/>
            </a:endParaRPr>
          </a:p>
          <a:p>
            <a:r>
              <a:rPr lang="zh-CN" altLang="en-US" sz="1200" dirty="0" smtClean="0">
                <a:sym typeface="+mn-ea"/>
              </a:rPr>
              <a:t> AdapterConfigurationCache.putAppConfiguration("BaseResDBApp",configuration);    </a:t>
            </a:r>
            <a:endParaRPr lang="zh-CN" altLang="en-US" sz="1200" dirty="0" smtClean="0">
              <a:sym typeface="+mn-ea"/>
            </a:endParaRPr>
          </a:p>
          <a:p>
            <a:r>
              <a:rPr lang="zh-CN" altLang="en-US" sz="1200" dirty="0" smtClean="0">
                <a:sym typeface="+mn-ea"/>
              </a:rPr>
              <a:t>  </a:t>
            </a:r>
            <a:r>
              <a:rPr lang="en-US" altLang="zh-CN" sz="1200" dirty="0" err="1" smtClean="0">
                <a:sym typeface="+mn-ea"/>
              </a:rPr>
              <a:t>TAdapterConfiguration configuration = </a:t>
            </a:r>
            <a:r>
              <a:rPr lang="zh-CN" altLang="en-US" sz="1200" dirty="0" smtClean="0">
                <a:sym typeface="+mn-ea"/>
              </a:rPr>
              <a:t>AdapterConfigurationCache.</a:t>
            </a:r>
            <a:r>
              <a:rPr lang="en-US" altLang="zh-CN" sz="1200" dirty="0" err="1" smtClean="0">
                <a:sym typeface="+mn-ea"/>
              </a:rPr>
              <a:t> </a:t>
            </a:r>
            <a:r>
              <a:rPr lang="zh-CN" altLang="en-US" sz="1200" dirty="0" smtClean="0">
                <a:sym typeface="+mn-ea"/>
              </a:rPr>
              <a:t>getAppConfiguration("BaseResDBApp");</a:t>
            </a:r>
            <a:endParaRPr lang="zh-CN" altLang="en-US" sz="1200" dirty="0" smtClean="0">
              <a:sym typeface="+mn-ea"/>
            </a:endParaRPr>
          </a:p>
          <a:p>
            <a:r>
              <a:rPr lang="en-US" altLang="zh-CN" sz="1200" dirty="0" smtClean="0">
                <a:sym typeface="+mn-ea"/>
              </a:rPr>
              <a:t>2</a:t>
            </a:r>
            <a:r>
              <a:rPr lang="zh-CN" altLang="en-US" sz="1200" dirty="0" smtClean="0">
                <a:sym typeface="+mn-ea"/>
              </a:rPr>
              <a:t>、框架负责实现了微服务的HealthCheck类：</a:t>
            </a:r>
            <a:r>
              <a:rPr lang="en-US" altLang="zh-CN" sz="1200" dirty="0" smtClean="0">
                <a:sym typeface="+mn-ea"/>
              </a:rPr>
              <a:t>EmServiceHealthCheck</a:t>
            </a:r>
            <a:r>
              <a:rPr lang="zh-CN" altLang="en-US" sz="1200" dirty="0" smtClean="0">
                <a:sym typeface="+mn-ea"/>
              </a:rPr>
              <a:t>，应用无需再实现。</a:t>
            </a:r>
            <a:endParaRPr lang="zh-CN" altLang="en-US" sz="1200" dirty="0" smtClean="0">
              <a:sym typeface="+mn-ea"/>
            </a:endParaRPr>
          </a:p>
          <a:p>
            <a:r>
              <a:rPr lang="en-US" altLang="zh-CN" sz="1200" dirty="0" smtClean="0">
                <a:sym typeface="+mn-ea"/>
              </a:rPr>
              <a:t>3</a:t>
            </a:r>
            <a:r>
              <a:rPr lang="zh-CN" altLang="en-US" sz="1200" dirty="0" smtClean="0">
                <a:sym typeface="+mn-ea"/>
              </a:rPr>
              <a:t>、框架负责实现微服务</a:t>
            </a:r>
            <a:r>
              <a:rPr lang="en-US" altLang="zh-CN" sz="1200" dirty="0" smtClean="0">
                <a:sym typeface="+mn-ea"/>
              </a:rPr>
              <a:t>Service</a:t>
            </a:r>
            <a:r>
              <a:rPr lang="zh-CN" altLang="en-US" sz="1200" dirty="0" smtClean="0">
                <a:sym typeface="+mn-ea"/>
              </a:rPr>
              <a:t>的</a:t>
            </a:r>
            <a:r>
              <a:rPr lang="en-US" altLang="zh-CN" sz="1200" dirty="0" smtClean="0">
                <a:sym typeface="+mn-ea"/>
              </a:rPr>
              <a:t>Application</a:t>
            </a:r>
            <a:r>
              <a:rPr lang="zh-CN" altLang="en-US" sz="1200" dirty="0" smtClean="0">
                <a:sym typeface="+mn-ea"/>
              </a:rPr>
              <a:t>类：EmServiceApp类</a:t>
            </a:r>
            <a:r>
              <a:rPr lang="en-US" altLang="zh-CN" sz="1200" dirty="0" smtClean="0">
                <a:sym typeface="+mn-ea"/>
              </a:rPr>
              <a:t>, </a:t>
            </a:r>
            <a:r>
              <a:rPr lang="zh-CN" altLang="en-US" sz="1200" dirty="0" smtClean="0">
                <a:sym typeface="+mn-ea"/>
              </a:rPr>
              <a:t>应用建立自己的微服务应用时，Application类必须继承于EmServiceApp类，类参数化直接使用上面框架提供的EmServiceConfiguration</a:t>
            </a:r>
            <a:r>
              <a:rPr lang="en-US" altLang="zh-CN" sz="1200" dirty="0" smtClean="0">
                <a:sym typeface="+mn-ea"/>
              </a:rPr>
              <a:t>.</a:t>
            </a:r>
            <a:r>
              <a:rPr lang="zh-CN" altLang="en-US" sz="1200" dirty="0" smtClean="0">
                <a:sym typeface="+mn-ea"/>
              </a:rPr>
              <a:t>不允许使用自己定义的Configuration。用户可以在自己定义的Application类中的initialize 和 </a:t>
            </a:r>
            <a:r>
              <a:rPr lang="en-US" altLang="zh-CN" sz="1200" dirty="0" smtClean="0">
                <a:sym typeface="+mn-ea"/>
              </a:rPr>
              <a:t>run</a:t>
            </a:r>
            <a:r>
              <a:rPr lang="zh-CN" altLang="en-US" sz="1200" dirty="0" smtClean="0">
                <a:sym typeface="+mn-ea"/>
              </a:rPr>
              <a:t>增加自己的处理逻辑，框架在启动过程中会调用。为了在微服务系统基础服务初始化时，框架负责加载微服务系统配置项文件，应用需要按照要求修改该文件中允许应用修改的配置参数，如服务端口号、服务名称等。</a:t>
            </a:r>
            <a:endParaRPr lang="en-US" altLang="zh-CN" sz="1200" dirty="0" smtClean="0">
              <a:sym typeface="+mn-ea"/>
            </a:endParaRPr>
          </a:p>
        </p:txBody>
      </p:sp>
      <p:sp>
        <p:nvSpPr>
          <p:cNvPr id="6" name="文本框 5"/>
          <p:cNvSpPr txBox="1"/>
          <p:nvPr/>
        </p:nvSpPr>
        <p:spPr>
          <a:xfrm>
            <a:off x="333375" y="972185"/>
            <a:ext cx="7047230" cy="368300"/>
          </a:xfrm>
          <a:prstGeom prst="rect">
            <a:avLst/>
          </a:prstGeom>
          <a:noFill/>
        </p:spPr>
        <p:txBody>
          <a:bodyPr wrap="none" rtlCol="0" anchor="t">
            <a:spAutoFit/>
          </a:bodyPr>
          <a:p>
            <a:r>
              <a:rPr lang="en-US" altLang="zh-CN" sz="1800" b="1">
                <a:sym typeface="+mn-ea"/>
              </a:rPr>
              <a:t>umebn_em_framework SDK(EM</a:t>
            </a:r>
            <a:r>
              <a:rPr lang="zh-CN" altLang="en-US" sz="1800" b="1">
                <a:sym typeface="+mn-ea"/>
              </a:rPr>
              <a:t>后端微服务开发框架</a:t>
            </a:r>
            <a:r>
              <a:rPr lang="en-US" altLang="zh-CN" sz="1800" b="1">
                <a:sym typeface="+mn-ea"/>
              </a:rPr>
              <a:t>)</a:t>
            </a:r>
            <a:r>
              <a:rPr lang="zh-CN" altLang="en-US" sz="1800" b="1">
                <a:sym typeface="+mn-ea"/>
              </a:rPr>
              <a:t>目前实现的功能</a:t>
            </a:r>
            <a:r>
              <a:rPr lang="en-US" altLang="zh-CN" sz="1800" b="1">
                <a:sym typeface="+mn-ea"/>
              </a:rPr>
              <a:t>:</a:t>
            </a:r>
            <a:endParaRPr lang="zh-CN" altLang="en-US" sz="1800" b="1"/>
          </a:p>
        </p:txBody>
      </p:sp>
      <p:sp>
        <p:nvSpPr>
          <p:cNvPr id="7" name="标题 1"/>
          <p:cNvSpPr>
            <a:spLocks noGrp="1"/>
          </p:cNvSpPr>
          <p:nvPr/>
        </p:nvSpPr>
        <p:spPr>
          <a:xfrm>
            <a:off x="460375" y="468630"/>
            <a:ext cx="8517255" cy="445135"/>
          </a:xfrm>
          <a:prstGeom prst="rect">
            <a:avLst/>
          </a:prstGeom>
          <a:noFill/>
          <a:ln w="9525">
            <a:noFill/>
            <a:miter lim="800000"/>
          </a:ln>
        </p:spPr>
        <p:txBody>
          <a:bodyPr vert="horz" wrap="square" lIns="0" tIns="0" rIns="0" bIns="0" numCol="1" anchor="t" anchorCtr="0" compatLnSpc="1"/>
          <a:lstStyle>
            <a:lvl1pPr algn="l" defTabSz="457200" rtl="0" fontAlgn="base">
              <a:spcBef>
                <a:spcPct val="0"/>
              </a:spcBef>
              <a:spcAft>
                <a:spcPct val="0"/>
              </a:spcAft>
              <a:defRPr sz="2400">
                <a:solidFill>
                  <a:schemeClr val="tx1"/>
                </a:solidFill>
                <a:latin typeface="+mj-lt"/>
                <a:ea typeface="+mj-ea"/>
                <a:cs typeface="+mj-cs"/>
              </a:defRPr>
            </a:lvl1pPr>
            <a:lvl2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2pPr>
            <a:lvl3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3pPr>
            <a:lvl4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4pPr>
            <a:lvl5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5pPr>
            <a:lvl6pPr marL="4572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6pPr>
            <a:lvl7pPr marL="9144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7pPr>
            <a:lvl8pPr marL="13716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8pPr>
            <a:lvl9pPr marL="18288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9pPr>
          </a:lstStyle>
          <a:p>
            <a:r>
              <a:rPr lang="en-US" altLang="zh-CN" b="1">
                <a:sym typeface="+mn-ea"/>
              </a:rPr>
              <a:t>umebn_em_framework SDK</a:t>
            </a:r>
            <a:r>
              <a:rPr lang="zh-CN" altLang="en-US" b="1">
                <a:sym typeface="+mn-ea"/>
              </a:rPr>
              <a:t>介绍</a:t>
            </a:r>
            <a:br>
              <a:rPr lang="en-US" altLang="zh-CN">
                <a:sym typeface="+mn-ea"/>
              </a:rPr>
            </a:b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noChangeArrowheads="1"/>
          </p:cNvSpPr>
          <p:nvPr>
            <p:ph idx="4294967295"/>
          </p:nvPr>
        </p:nvSpPr>
        <p:spPr>
          <a:xfrm>
            <a:off x="2222500" y="949960"/>
            <a:ext cx="6921500" cy="4020820"/>
          </a:xfrm>
        </p:spPr>
        <p:txBody>
          <a:bodyPr/>
          <a:lstStyle/>
          <a:p>
            <a:r>
              <a:rPr lang="en-US" altLang="zh-CN" dirty="0" smtClean="0">
                <a:solidFill>
                  <a:srgbClr val="008FD4"/>
                </a:solidFill>
                <a:latin typeface="微软雅黑" panose="020B0503020204020204" pitchFamily="34" charset="-122"/>
              </a:rPr>
              <a:t>EM</a:t>
            </a:r>
            <a:r>
              <a:rPr lang="zh-CN" altLang="en-US" dirty="0" smtClean="0">
                <a:solidFill>
                  <a:srgbClr val="008FD4"/>
                </a:solidFill>
                <a:latin typeface="微软雅黑" panose="020B0503020204020204" pitchFamily="34" charset="-122"/>
              </a:rPr>
              <a:t>服务开发平台介绍</a:t>
            </a:r>
            <a:endParaRPr lang="zh-CN" altLang="en-US" dirty="0" smtClean="0">
              <a:solidFill>
                <a:srgbClr val="008FD4"/>
              </a:solidFill>
              <a:latin typeface="微软雅黑" panose="020B0503020204020204" pitchFamily="34" charset="-122"/>
            </a:endParaRPr>
          </a:p>
          <a:p>
            <a:pPr marL="800100" lvl="1" indent="-342900">
              <a:buFont typeface="Wingdings" panose="05000000000000000000" charset="0"/>
              <a:buChar char="l"/>
            </a:pPr>
            <a:r>
              <a:rPr lang="en-US" altLang="zh-CN" dirty="0" smtClean="0">
                <a:solidFill>
                  <a:srgbClr val="008FD4"/>
                </a:solidFill>
                <a:latin typeface="微软雅黑" panose="020B0503020204020204" pitchFamily="34" charset="-122"/>
              </a:rPr>
              <a:t>EM</a:t>
            </a:r>
            <a:r>
              <a:rPr lang="zh-CN" altLang="en-US" dirty="0" smtClean="0">
                <a:solidFill>
                  <a:srgbClr val="008FD4"/>
                </a:solidFill>
                <a:latin typeface="微软雅黑" panose="020B0503020204020204" pitchFamily="34" charset="-122"/>
              </a:rPr>
              <a:t>命令分发器微服务介绍</a:t>
            </a:r>
            <a:endParaRPr lang="zh-CN" altLang="en-US" dirty="0" smtClean="0">
              <a:solidFill>
                <a:srgbClr val="008FD4"/>
              </a:solidFill>
              <a:latin typeface="微软雅黑" panose="020B0503020204020204" pitchFamily="34" charset="-122"/>
            </a:endParaRPr>
          </a:p>
          <a:p>
            <a:pPr marL="1257300" lvl="2" indent="-342900">
              <a:buFont typeface="Wingdings" panose="05000000000000000000" charset="0"/>
              <a:buChar char="l"/>
            </a:pPr>
            <a:r>
              <a:rPr lang="zh-CN" altLang="en-US" dirty="0" smtClean="0">
                <a:solidFill>
                  <a:srgbClr val="008FD4"/>
                </a:solidFill>
                <a:latin typeface="微软雅黑" panose="020B0503020204020204" pitchFamily="34" charset="-122"/>
              </a:rPr>
              <a:t>需求</a:t>
            </a:r>
            <a:endParaRPr lang="zh-CN" altLang="en-US" dirty="0" smtClean="0">
              <a:solidFill>
                <a:srgbClr val="008FD4"/>
              </a:solidFill>
              <a:latin typeface="微软雅黑" panose="020B0503020204020204" pitchFamily="34" charset="-122"/>
            </a:endParaRPr>
          </a:p>
          <a:p>
            <a:pPr marL="1257300" lvl="2" indent="-342900">
              <a:buFont typeface="Wingdings" panose="05000000000000000000" charset="0"/>
              <a:buChar char="l"/>
            </a:pPr>
            <a:r>
              <a:rPr lang="zh-CN" altLang="en-US" dirty="0" smtClean="0">
                <a:solidFill>
                  <a:srgbClr val="008FD4"/>
                </a:solidFill>
                <a:latin typeface="微软雅黑" panose="020B0503020204020204" pitchFamily="34" charset="-122"/>
              </a:rPr>
              <a:t>功能</a:t>
            </a:r>
            <a:endParaRPr lang="zh-CN" altLang="en-US" dirty="0" smtClean="0">
              <a:solidFill>
                <a:srgbClr val="008FD4"/>
              </a:solidFill>
              <a:latin typeface="微软雅黑" panose="020B0503020204020204" pitchFamily="34" charset="-122"/>
            </a:endParaRPr>
          </a:p>
          <a:p>
            <a:pPr marL="1257300" lvl="2" indent="-342900">
              <a:buFont typeface="Wingdings" panose="05000000000000000000" charset="0"/>
              <a:buChar char="l"/>
            </a:pPr>
            <a:r>
              <a:rPr lang="zh-CN" altLang="en-US" dirty="0" smtClean="0">
                <a:solidFill>
                  <a:srgbClr val="008FD4"/>
                </a:solidFill>
                <a:latin typeface="微软雅黑" panose="020B0503020204020204" pitchFamily="34" charset="-122"/>
              </a:rPr>
              <a:t>接口</a:t>
            </a:r>
            <a:endParaRPr lang="zh-CN" altLang="en-US" dirty="0" smtClean="0">
              <a:solidFill>
                <a:srgbClr val="008FD4"/>
              </a:solidFill>
              <a:latin typeface="微软雅黑" panose="020B0503020204020204" pitchFamily="34" charset="-122"/>
            </a:endParaRPr>
          </a:p>
          <a:p>
            <a:pPr marL="800100" lvl="1" indent="-342900">
              <a:buFont typeface="Wingdings" panose="05000000000000000000" charset="0"/>
              <a:buChar char="l"/>
            </a:pPr>
            <a:r>
              <a:rPr lang="en-US" altLang="zh-CN" dirty="0" smtClean="0">
                <a:solidFill>
                  <a:srgbClr val="008FD4"/>
                </a:solidFill>
                <a:latin typeface="微软雅黑" panose="020B0503020204020204" pitchFamily="34" charset="-122"/>
              </a:rPr>
              <a:t>EM</a:t>
            </a:r>
            <a:r>
              <a:rPr lang="zh-CN" altLang="en-US" dirty="0" smtClean="0">
                <a:solidFill>
                  <a:srgbClr val="008FD4"/>
                </a:solidFill>
                <a:latin typeface="微软雅黑" panose="020B0503020204020204" pitchFamily="34" charset="-122"/>
              </a:rPr>
              <a:t>后端微服务框架</a:t>
            </a:r>
            <a:r>
              <a:rPr lang="en-US" altLang="zh-CN" dirty="0" smtClean="0">
                <a:solidFill>
                  <a:srgbClr val="008FD4"/>
                </a:solidFill>
                <a:latin typeface="微软雅黑" panose="020B0503020204020204" pitchFamily="34" charset="-122"/>
              </a:rPr>
              <a:t>SDK</a:t>
            </a:r>
            <a:r>
              <a:rPr lang="zh-CN" altLang="en-US" dirty="0" smtClean="0">
                <a:solidFill>
                  <a:srgbClr val="008FD4"/>
                </a:solidFill>
                <a:latin typeface="微软雅黑" panose="020B0503020204020204" pitchFamily="34" charset="-122"/>
              </a:rPr>
              <a:t>介绍</a:t>
            </a:r>
            <a:endParaRPr lang="zh-CN" altLang="en-US" dirty="0" smtClean="0">
              <a:solidFill>
                <a:srgbClr val="008FD4"/>
              </a:solidFill>
              <a:latin typeface="微软雅黑" panose="020B0503020204020204" pitchFamily="34" charset="-122"/>
            </a:endParaRPr>
          </a:p>
          <a:p>
            <a:pPr marL="1200150" lvl="2" indent="-285750">
              <a:lnSpc>
                <a:spcPct val="130000"/>
              </a:lnSpc>
              <a:buFont typeface="Wingdings" panose="05000000000000000000" charset="0"/>
              <a:buChar char="l"/>
            </a:pPr>
            <a:r>
              <a:rPr lang="zh-CN" altLang="en-US" dirty="0" smtClean="0">
                <a:solidFill>
                  <a:srgbClr val="008FD4"/>
                </a:solidFill>
                <a:latin typeface="微软雅黑" panose="020B0503020204020204" pitchFamily="34" charset="-122"/>
              </a:rPr>
              <a:t>需求</a:t>
            </a:r>
            <a:endParaRPr lang="zh-CN" altLang="en-US" dirty="0" smtClean="0">
              <a:solidFill>
                <a:srgbClr val="008FD4"/>
              </a:solidFill>
              <a:latin typeface="微软雅黑" panose="020B0503020204020204" pitchFamily="34" charset="-122"/>
            </a:endParaRPr>
          </a:p>
          <a:p>
            <a:pPr marL="1200150" lvl="2" indent="-285750">
              <a:lnSpc>
                <a:spcPct val="130000"/>
              </a:lnSpc>
              <a:buFont typeface="Wingdings" panose="05000000000000000000" charset="0"/>
              <a:buChar char="l"/>
            </a:pPr>
            <a:r>
              <a:rPr lang="zh-CN" altLang="en-US" dirty="0" smtClean="0">
                <a:solidFill>
                  <a:srgbClr val="008FD4"/>
                </a:solidFill>
                <a:latin typeface="微软雅黑" panose="020B0503020204020204" pitchFamily="34" charset="-122"/>
              </a:rPr>
              <a:t>功能</a:t>
            </a:r>
            <a:endParaRPr lang="zh-CN" altLang="en-US" dirty="0" smtClean="0">
              <a:solidFill>
                <a:srgbClr val="008FD4"/>
              </a:solidFill>
              <a:latin typeface="微软雅黑" panose="020B0503020204020204" pitchFamily="34" charset="-122"/>
            </a:endParaRPr>
          </a:p>
          <a:p>
            <a:pPr marL="1200150" lvl="2" indent="-285750">
              <a:lnSpc>
                <a:spcPct val="130000"/>
              </a:lnSpc>
              <a:buFont typeface="Wingdings" panose="05000000000000000000" charset="0"/>
              <a:buChar char="l"/>
            </a:pPr>
            <a:r>
              <a:rPr lang="zh-CN" altLang="en-US" dirty="0" smtClean="0">
                <a:solidFill>
                  <a:srgbClr val="008FD4"/>
                </a:solidFill>
                <a:latin typeface="微软雅黑" panose="020B0503020204020204" pitchFamily="34" charset="-122"/>
              </a:rPr>
              <a:t>接口</a:t>
            </a:r>
            <a:endParaRPr lang="zh-CN" altLang="en-US" dirty="0" smtClean="0">
              <a:solidFill>
                <a:srgbClr val="008FD4"/>
              </a:solidFill>
              <a:latin typeface="微软雅黑" panose="020B0503020204020204" pitchFamily="34" charset="-122"/>
            </a:endParaRPr>
          </a:p>
          <a:p>
            <a:pPr marL="1200150" lvl="2" indent="-285750">
              <a:lnSpc>
                <a:spcPct val="130000"/>
              </a:lnSpc>
              <a:buFont typeface="Wingdings" panose="05000000000000000000" charset="0"/>
              <a:buChar char="l"/>
            </a:pPr>
            <a:r>
              <a:rPr lang="zh-CN" altLang="en-US" dirty="0" smtClean="0">
                <a:solidFill>
                  <a:srgbClr val="008FD4"/>
                </a:solidFill>
                <a:latin typeface="微软雅黑" panose="020B0503020204020204" pitchFamily="34" charset="-122"/>
              </a:rPr>
              <a:t>二次开发</a:t>
            </a:r>
            <a:endParaRPr lang="zh-CN" altLang="en-US" dirty="0" smtClean="0">
              <a:solidFill>
                <a:srgbClr val="008FD4"/>
              </a:solidFill>
              <a:latin typeface="微软雅黑" panose="020B0503020204020204" pitchFamily="34" charset="-122"/>
            </a:endParaRPr>
          </a:p>
        </p:txBody>
      </p:sp>
      <p:sp>
        <p:nvSpPr>
          <p:cNvPr id="10243" name="Title 3"/>
          <p:cNvSpPr>
            <a:spLocks noGrp="1"/>
          </p:cNvSpPr>
          <p:nvPr>
            <p:ph type="ctrTitle" idx="4294967295"/>
          </p:nvPr>
        </p:nvSpPr>
        <p:spPr>
          <a:xfrm>
            <a:off x="2222500" y="371793"/>
            <a:ext cx="6921500" cy="719137"/>
          </a:xfrm>
        </p:spPr>
        <p:txBody>
          <a:bodyPr/>
          <a:lstStyle/>
          <a:p>
            <a:r>
              <a:rPr lang="zh-CN" dirty="0">
                <a:solidFill>
                  <a:srgbClr val="008FD4"/>
                </a:solidFill>
                <a:latin typeface="+mj-ea"/>
              </a:rPr>
              <a:t>目录</a:t>
            </a:r>
            <a:endParaRPr lang="zh-CN" dirty="0">
              <a:solidFill>
                <a:srgbClr val="008FD4"/>
              </a:solidFill>
              <a:latin typeface="+mj-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sym typeface="+mn-ea"/>
              </a:rPr>
              <a:t>umebn_em_framework SDK</a:t>
            </a:r>
            <a:r>
              <a:rPr lang="zh-CN" altLang="en-US" b="1">
                <a:sym typeface="+mn-ea"/>
              </a:rPr>
              <a:t>介绍</a:t>
            </a:r>
            <a:endParaRPr lang="zh-CN" altLang="en-US"/>
          </a:p>
        </p:txBody>
      </p:sp>
      <p:sp>
        <p:nvSpPr>
          <p:cNvPr id="5" name="文本框 4"/>
          <p:cNvSpPr txBox="1"/>
          <p:nvPr/>
        </p:nvSpPr>
        <p:spPr>
          <a:xfrm>
            <a:off x="216535" y="1170305"/>
            <a:ext cx="8517255" cy="3750945"/>
          </a:xfrm>
          <a:prstGeom prst="rect">
            <a:avLst/>
          </a:prstGeom>
          <a:noFill/>
        </p:spPr>
        <p:txBody>
          <a:bodyPr wrap="square" rtlCol="0" anchor="t">
            <a:spAutoFit/>
          </a:bodyPr>
          <a:p>
            <a:r>
              <a:rPr lang="zh-CN" altLang="en-US" sz="1200" dirty="0" smtClean="0">
                <a:sym typeface="+mn-ea"/>
              </a:rPr>
              <a:t>二）、</a:t>
            </a:r>
            <a:r>
              <a:rPr lang="en-US" altLang="zh-CN" sz="1200" dirty="0" smtClean="0">
                <a:sym typeface="+mn-ea"/>
              </a:rPr>
              <a:t>EM</a:t>
            </a:r>
            <a:r>
              <a:rPr lang="zh-CN" altLang="en-US" sz="1200" dirty="0" smtClean="0">
                <a:sym typeface="+mn-ea"/>
              </a:rPr>
              <a:t>微服务框架业务流程的初始化启动：</a:t>
            </a:r>
            <a:endParaRPr lang="en-US" altLang="zh-CN" sz="1200" dirty="0" smtClean="0">
              <a:sym typeface="+mn-ea"/>
            </a:endParaRPr>
          </a:p>
          <a:p>
            <a:r>
              <a:rPr lang="en-US" altLang="zh-CN" sz="1200" dirty="0" smtClean="0">
                <a:sym typeface="+mn-ea"/>
              </a:rPr>
              <a:t>1</a:t>
            </a:r>
            <a:r>
              <a:rPr lang="zh-CN" altLang="en-US" sz="1200" dirty="0" smtClean="0">
                <a:sym typeface="+mn-ea"/>
              </a:rPr>
              <a:t>、框架首先完成实现通用业务流程框架中的扩展点配置文件的初始化，然后进行微服务多实例的选主操作。选主完成后，框架会负责调度主微服务实例进行管理的网元数据的初始化。网元数据通过全局数据接口放入分布式缓存中，供所有微服务实例使用，而主微服务实例负责后续网元数据的同步一致性的维护。</a:t>
            </a:r>
            <a:endParaRPr lang="zh-CN" altLang="en-US" sz="1200" dirty="0" smtClean="0">
              <a:sym typeface="+mn-ea"/>
            </a:endParaRPr>
          </a:p>
          <a:p>
            <a:r>
              <a:rPr lang="en-US" altLang="zh-CN" sz="1200" dirty="0" smtClean="0">
                <a:sym typeface="+mn-ea"/>
              </a:rPr>
              <a:t>2</a:t>
            </a:r>
            <a:r>
              <a:rPr lang="zh-CN" altLang="en-US" sz="1200" dirty="0" smtClean="0">
                <a:sym typeface="+mn-ea"/>
              </a:rPr>
              <a:t>、向</a:t>
            </a:r>
            <a:r>
              <a:rPr lang="en-US" altLang="zh-CN" sz="1200" dirty="0" smtClean="0">
                <a:sym typeface="+mn-ea"/>
              </a:rPr>
              <a:t>EM</a:t>
            </a:r>
            <a:r>
              <a:rPr lang="zh-CN" altLang="en-US" sz="1200" dirty="0" smtClean="0">
                <a:sym typeface="+mn-ea"/>
              </a:rPr>
              <a:t>命令分发器注册该</a:t>
            </a:r>
            <a:r>
              <a:rPr lang="en-US" altLang="zh-CN" sz="1200" dirty="0" smtClean="0">
                <a:sym typeface="+mn-ea"/>
              </a:rPr>
              <a:t>EM</a:t>
            </a:r>
            <a:r>
              <a:rPr lang="zh-CN" altLang="en-US" sz="1200" dirty="0" smtClean="0">
                <a:sym typeface="+mn-ea"/>
              </a:rPr>
              <a:t>微服务管理的设备类型和资源类型，信息</a:t>
            </a:r>
            <a:r>
              <a:rPr lang="zh-CN" altLang="en-US" sz="1200" dirty="0" smtClean="0">
                <a:sym typeface="+mn-ea"/>
              </a:rPr>
              <a:t>在配置文件</a:t>
            </a:r>
            <a:r>
              <a:rPr lang="en-US" altLang="zh-CN" sz="1200" dirty="0" smtClean="0">
                <a:sym typeface="+mn-ea"/>
              </a:rPr>
              <a:t>adapter-dispatch-config.yml</a:t>
            </a:r>
            <a:r>
              <a:rPr lang="zh-CN" altLang="en-US" sz="1200" dirty="0" smtClean="0">
                <a:sym typeface="+mn-ea"/>
              </a:rPr>
              <a:t>中配置</a:t>
            </a:r>
            <a:br>
              <a:rPr lang="zh-CN" altLang="en-US" sz="1200" dirty="0" smtClean="0">
                <a:sym typeface="+mn-ea"/>
              </a:rPr>
            </a:br>
            <a:endParaRPr lang="zh-CN" altLang="en-US" sz="1200" dirty="0" smtClean="0">
              <a:sym typeface="+mn-ea"/>
            </a:endParaRPr>
          </a:p>
          <a:p>
            <a:r>
              <a:rPr lang="en-US" altLang="zh-CN" sz="1200" dirty="0" smtClean="0">
                <a:sym typeface="+mn-ea"/>
              </a:rPr>
              <a:t>3</a:t>
            </a:r>
            <a:r>
              <a:rPr lang="zh-CN" altLang="en-US" sz="1200" dirty="0" smtClean="0">
                <a:sym typeface="+mn-ea"/>
              </a:rPr>
              <a:t>、初始化网元适配器，框架会为管理的每个网元实例化一个网元适配器类，框架提供了缺省适配器类AbstractSouthAdapter，也为应用提供扩展点，应用可以在扩展点配置文件中</a:t>
            </a:r>
            <a:r>
              <a:rPr lang="en-US" altLang="zh-CN" sz="1200" dirty="0" smtClean="0">
                <a:sym typeface="+mn-ea"/>
              </a:rPr>
              <a:t>conf/</a:t>
            </a:r>
            <a:r>
              <a:rPr lang="en-US" altLang="zh-CN" sz="1200" dirty="0" smtClean="0">
                <a:sym typeface="+mn-ea"/>
              </a:rPr>
              <a:t>adapter-proxy-config.yml</a:t>
            </a:r>
            <a:r>
              <a:rPr lang="zh-CN" altLang="en-US" sz="1200" dirty="0" smtClean="0">
                <a:sym typeface="+mn-ea"/>
              </a:rPr>
              <a:t>配置自己从</a:t>
            </a:r>
            <a:r>
              <a:rPr lang="zh-CN" altLang="en-US" sz="1200" dirty="0" smtClean="0">
                <a:sym typeface="+mn-ea"/>
              </a:rPr>
              <a:t>AbstractSouthAdapter</a:t>
            </a:r>
            <a:r>
              <a:rPr lang="zh-CN" altLang="en-US" sz="1200" dirty="0" smtClean="0">
                <a:sym typeface="+mn-ea"/>
              </a:rPr>
              <a:t>派生实现的适配器类。</a:t>
            </a:r>
            <a:endParaRPr lang="zh-CN" altLang="en-US" sz="1200" dirty="0" smtClean="0">
              <a:sym typeface="+mn-ea"/>
            </a:endParaRPr>
          </a:p>
          <a:p>
            <a:endParaRPr lang="zh-CN" altLang="en-US" sz="1200" dirty="0" smtClean="0">
              <a:sym typeface="+mn-ea"/>
            </a:endParaRPr>
          </a:p>
          <a:p>
            <a:r>
              <a:rPr lang="en-US" altLang="zh-CN" sz="1200" dirty="0" smtClean="0">
                <a:sym typeface="+mn-ea"/>
              </a:rPr>
              <a:t>4</a:t>
            </a:r>
            <a:r>
              <a:rPr lang="zh-CN" altLang="en-US" sz="1200" dirty="0" smtClean="0">
                <a:sym typeface="+mn-ea"/>
              </a:rPr>
              <a:t>、</a:t>
            </a:r>
            <a:r>
              <a:rPr lang="zh-CN" altLang="en-US" sz="1200" dirty="0" smtClean="0">
                <a:sym typeface="+mn-ea"/>
              </a:rPr>
              <a:t>框架会调度主服务实例进行全局业务数据的初始化，因为全局业务数据也是放入分布式缓存中供所有微服务实例使用，主微服务实例需要负责全局数据后续的同步一致性维护，全局数据初始化流程也为应用提供进行自己所需要的全局数据初始化的的扩展点，应用需要在扩展点配置文件</a:t>
            </a:r>
            <a:r>
              <a:rPr lang="en-US" altLang="zh-CN" sz="1200" dirty="0" smtClean="0">
                <a:sym typeface="+mn-ea"/>
              </a:rPr>
              <a:t>adapter-globaldata-config-xxxxxx.yml</a:t>
            </a:r>
            <a:r>
              <a:rPr lang="zh-CN" altLang="en-US" sz="1200" dirty="0" smtClean="0">
                <a:sym typeface="+mn-ea"/>
              </a:rPr>
              <a:t>中进行配置。配置文件名必须以</a:t>
            </a:r>
            <a:r>
              <a:rPr lang="en-US" altLang="zh-CN" sz="1200" dirty="0" smtClean="0">
                <a:sym typeface="+mn-ea"/>
              </a:rPr>
              <a:t>”</a:t>
            </a:r>
            <a:r>
              <a:rPr lang="en-US" altLang="zh-CN" sz="1200" dirty="0" smtClean="0">
                <a:sym typeface="+mn-ea"/>
              </a:rPr>
              <a:t>adapter-globaldata-config</a:t>
            </a:r>
            <a:r>
              <a:rPr lang="en-US" altLang="zh-CN" sz="1200" dirty="0" smtClean="0">
                <a:sym typeface="+mn-ea"/>
              </a:rPr>
              <a:t>”</a:t>
            </a:r>
            <a:r>
              <a:rPr lang="zh-CN" altLang="en-US" sz="1200" dirty="0" smtClean="0">
                <a:sym typeface="+mn-ea"/>
              </a:rPr>
              <a:t>开头：配置文件格式如下：</a:t>
            </a:r>
            <a:endParaRPr lang="zh-CN" altLang="en-US" sz="1200" dirty="0" smtClean="0">
              <a:sym typeface="+mn-ea"/>
            </a:endParaRPr>
          </a:p>
          <a:p>
            <a:r>
              <a:rPr lang="zh-CN" altLang="en-US" sz="1200" dirty="0" smtClean="0">
                <a:sym typeface="+mn-ea"/>
              </a:rPr>
              <a:t>dataProcessInfos:  </a:t>
            </a:r>
            <a:endParaRPr lang="zh-CN" altLang="en-US" sz="1200" dirty="0" smtClean="0">
              <a:sym typeface="+mn-ea"/>
            </a:endParaRPr>
          </a:p>
          <a:p>
            <a:r>
              <a:rPr lang="zh-CN" altLang="en-US" sz="1200" dirty="0" smtClean="0">
                <a:sym typeface="+mn-ea"/>
              </a:rPr>
              <a:t>  - name: com.zte.ums.ume.inventory.eqs.adapter.dataprocess.TInitEqsDataProcess</a:t>
            </a:r>
            <a:endParaRPr lang="zh-CN" altLang="en-US" sz="1200" dirty="0" smtClean="0">
              <a:sym typeface="+mn-ea"/>
            </a:endParaRPr>
          </a:p>
          <a:p>
            <a:r>
              <a:rPr lang="zh-CN" altLang="en-US" sz="1200" dirty="0" smtClean="0">
                <a:sym typeface="+mn-ea"/>
              </a:rPr>
              <a:t>应用定义的全局数据初始化流程节点类</a:t>
            </a:r>
            <a:r>
              <a:rPr lang="zh-CN" altLang="en-US" sz="1200" dirty="0" smtClean="0">
                <a:sym typeface="+mn-ea"/>
              </a:rPr>
              <a:t>TInitEqsDataProcess必须实现框架提供的接口类IDataProcess。在TInitEqsDataProcess中，应用可以调用框架提供的全局数据缓存类AdapterDataCache，将全局数据保存到分布式缓存中，以供其他微服务实例使用。应用需要维护全局数据的后续同步一致性。</a:t>
            </a:r>
            <a:endParaRPr lang="zh-CN" altLang="en-US" sz="1200" dirty="0" smtClean="0">
              <a:sym typeface="+mn-ea"/>
            </a:endParaRPr>
          </a:p>
          <a:p>
            <a:endParaRPr lang="zh-CN" altLang="en-US" sz="1200" dirty="0" smtClean="0">
              <a:sym typeface="+mn-ea"/>
            </a:endParaRPr>
          </a:p>
        </p:txBody>
      </p:sp>
      <p:sp>
        <p:nvSpPr>
          <p:cNvPr id="7" name="文本框 6"/>
          <p:cNvSpPr txBox="1"/>
          <p:nvPr/>
        </p:nvSpPr>
        <p:spPr>
          <a:xfrm>
            <a:off x="333375" y="802005"/>
            <a:ext cx="7966710" cy="368300"/>
          </a:xfrm>
          <a:prstGeom prst="rect">
            <a:avLst/>
          </a:prstGeom>
          <a:noFill/>
        </p:spPr>
        <p:txBody>
          <a:bodyPr wrap="none" rtlCol="0" anchor="t">
            <a:spAutoFit/>
          </a:bodyPr>
          <a:p>
            <a:r>
              <a:rPr lang="en-US" altLang="zh-CN" b="1">
                <a:sym typeface="+mn-ea"/>
              </a:rPr>
              <a:t>umebn_em_framework SDK(EM</a:t>
            </a:r>
            <a:r>
              <a:rPr lang="zh-CN" altLang="en-US" b="1">
                <a:sym typeface="+mn-ea"/>
              </a:rPr>
              <a:t>后端微服务开发框架</a:t>
            </a:r>
            <a:r>
              <a:rPr lang="en-US" altLang="zh-CN" b="1">
                <a:sym typeface="+mn-ea"/>
              </a:rPr>
              <a:t>)</a:t>
            </a:r>
            <a:r>
              <a:rPr lang="zh-CN" altLang="en-US" b="1">
                <a:sym typeface="+mn-ea"/>
              </a:rPr>
              <a:t>目前实现的功能（续上）</a:t>
            </a:r>
            <a:r>
              <a:rPr lang="en-US" altLang="zh-CN" b="1">
                <a:sym typeface="+mn-ea"/>
              </a:rPr>
              <a:t>:</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sym typeface="+mn-ea"/>
              </a:rPr>
              <a:t>umebn_em_framework SDK</a:t>
            </a:r>
            <a:r>
              <a:rPr lang="zh-CN" altLang="en-US" b="1">
                <a:sym typeface="+mn-ea"/>
              </a:rPr>
              <a:t>介绍</a:t>
            </a:r>
            <a:br>
              <a:rPr lang="zh-CN" altLang="en-US"/>
            </a:br>
            <a:endParaRPr lang="zh-CN" altLang="en-US"/>
          </a:p>
        </p:txBody>
      </p:sp>
      <p:sp>
        <p:nvSpPr>
          <p:cNvPr id="5" name="文本框 4"/>
          <p:cNvSpPr txBox="1"/>
          <p:nvPr/>
        </p:nvSpPr>
        <p:spPr>
          <a:xfrm>
            <a:off x="333375" y="1063625"/>
            <a:ext cx="8663940" cy="2928620"/>
          </a:xfrm>
          <a:prstGeom prst="rect">
            <a:avLst/>
          </a:prstGeom>
          <a:noFill/>
        </p:spPr>
        <p:txBody>
          <a:bodyPr wrap="square" rtlCol="0" anchor="t">
            <a:spAutoFit/>
          </a:bodyPr>
          <a:p>
            <a:pPr algn="l"/>
            <a:r>
              <a:rPr lang="zh-CN" altLang="en-US" dirty="0" smtClean="0">
                <a:sym typeface="+mn-ea"/>
              </a:rPr>
              <a:t>二、</a:t>
            </a:r>
            <a:r>
              <a:rPr lang="en-US" altLang="zh-CN" dirty="0" smtClean="0">
                <a:sym typeface="+mn-ea"/>
              </a:rPr>
              <a:t>EM</a:t>
            </a:r>
            <a:r>
              <a:rPr lang="zh-CN" altLang="en-US" dirty="0" smtClean="0">
                <a:sym typeface="+mn-ea"/>
              </a:rPr>
              <a:t>后端微服务单网元命令处理流程</a:t>
            </a:r>
            <a:endParaRPr lang="zh-CN" altLang="en-US" dirty="0" smtClean="0">
              <a:sym typeface="+mn-ea"/>
            </a:endParaRPr>
          </a:p>
          <a:p>
            <a:pPr algn="l"/>
            <a:r>
              <a:rPr lang="zh-CN" altLang="zh-CN" sz="1200" dirty="0" smtClean="0">
                <a:sym typeface="+mn-ea"/>
              </a:rPr>
              <a:t>由</a:t>
            </a:r>
            <a:r>
              <a:rPr lang="en-US" altLang="zh-CN" sz="1200" dirty="0" smtClean="0">
                <a:sym typeface="+mn-ea"/>
              </a:rPr>
              <a:t>EM</a:t>
            </a:r>
            <a:r>
              <a:rPr lang="zh-CN" altLang="en-US" sz="1200" dirty="0" smtClean="0">
                <a:sym typeface="+mn-ea"/>
              </a:rPr>
              <a:t>分发器</a:t>
            </a:r>
            <a:r>
              <a:rPr lang="en-US" altLang="zh-CN" sz="1200" dirty="0" smtClean="0">
                <a:sym typeface="+mn-ea"/>
              </a:rPr>
              <a:t>(UMEBN-EM-DISPATCH)</a:t>
            </a:r>
            <a:r>
              <a:rPr lang="zh-CN" altLang="en-US" sz="1200" dirty="0" smtClean="0">
                <a:sym typeface="+mn-ea"/>
              </a:rPr>
              <a:t>分发单网元命令到</a:t>
            </a:r>
            <a:r>
              <a:rPr lang="en-US" altLang="zh-CN" sz="1200" dirty="0" smtClean="0">
                <a:sym typeface="+mn-ea"/>
              </a:rPr>
              <a:t>EM</a:t>
            </a:r>
            <a:r>
              <a:rPr lang="zh-CN" altLang="en-US" sz="1200" dirty="0" smtClean="0">
                <a:sym typeface="+mn-ea"/>
              </a:rPr>
              <a:t>后端微服务后，首先</a:t>
            </a:r>
            <a:r>
              <a:rPr lang="en-US" altLang="zh-CN" sz="1200" dirty="0" smtClean="0">
                <a:sym typeface="+mn-ea"/>
              </a:rPr>
              <a:t>EM</a:t>
            </a:r>
            <a:r>
              <a:rPr lang="zh-CN" altLang="en-US" sz="1200" dirty="0" smtClean="0">
                <a:sym typeface="+mn-ea"/>
              </a:rPr>
              <a:t>框架会先进行适配器锁（读写锁）的处理，框架</a:t>
            </a:r>
            <a:endParaRPr lang="zh-CN" altLang="en-US" sz="1200" dirty="0" smtClean="0">
              <a:sym typeface="+mn-ea"/>
            </a:endParaRPr>
          </a:p>
          <a:p>
            <a:pPr algn="l"/>
            <a:r>
              <a:rPr lang="zh-CN" altLang="en-US" sz="1200" dirty="0" smtClean="0">
                <a:sym typeface="+mn-ea"/>
              </a:rPr>
              <a:t>会 根据命令配置的适配器锁类型进行加锁处理，如果加锁失败，则终止命令的继续执行， 直接返回命令操作失败的应答，</a:t>
            </a:r>
            <a:endParaRPr lang="zh-CN" altLang="en-US" sz="1200" dirty="0" smtClean="0">
              <a:sym typeface="+mn-ea"/>
            </a:endParaRPr>
          </a:p>
          <a:p>
            <a:pPr algn="l"/>
            <a:r>
              <a:rPr lang="zh-CN" altLang="en-US" sz="1200" dirty="0" smtClean="0">
                <a:sym typeface="+mn-ea"/>
              </a:rPr>
              <a:t>如果加锁成功，则允许命令进入应用定义的resources类，进行命令的业务处理逻辑。</a:t>
            </a:r>
            <a:endParaRPr lang="zh-CN" altLang="en-US" sz="1200" dirty="0" smtClean="0">
              <a:sym typeface="+mn-ea"/>
            </a:endParaRPr>
          </a:p>
          <a:p>
            <a:pPr algn="l"/>
            <a:endParaRPr lang="zh-CN" altLang="en-US" sz="1200" dirty="0" smtClean="0">
              <a:sym typeface="+mn-ea"/>
            </a:endParaRPr>
          </a:p>
          <a:p>
            <a:pPr algn="l"/>
            <a:r>
              <a:rPr lang="zh-CN" altLang="en-US" sz="1200" dirty="0" smtClean="0">
                <a:sym typeface="+mn-ea"/>
              </a:rPr>
              <a:t>一）、单网元资源定义规范</a:t>
            </a:r>
            <a:endParaRPr lang="zh-CN" altLang="en-US" sz="1200" dirty="0" smtClean="0">
              <a:sym typeface="+mn-ea"/>
            </a:endParaRPr>
          </a:p>
          <a:p>
            <a:pPr algn="l"/>
            <a:endParaRPr lang="zh-CN" altLang="en-US" sz="1200" dirty="0" smtClean="0">
              <a:sym typeface="+mn-ea"/>
            </a:endParaRPr>
          </a:p>
          <a:p>
            <a:pPr algn="l"/>
            <a:r>
              <a:rPr lang="zh-CN" altLang="en-US" sz="1200" dirty="0" smtClean="0">
                <a:sym typeface="+mn-ea"/>
              </a:rPr>
              <a:t>单网元资源定义规范参见《</a:t>
            </a:r>
            <a:r>
              <a:rPr lang="zh-CN" altLang="en-US" sz="1200" dirty="0" smtClean="0">
                <a:sym typeface="+mn-ea"/>
              </a:rPr>
              <a:t>资源类型和资源URL定义规范</a:t>
            </a:r>
            <a:r>
              <a:rPr lang="zh-CN" altLang="en-US" sz="1200" dirty="0" smtClean="0">
                <a:sym typeface="+mn-ea"/>
              </a:rPr>
              <a:t>》：</a:t>
            </a:r>
            <a:r>
              <a:rPr lang="zh-CN" altLang="en-US" sz="1200">
                <a:sym typeface="+mn-ea"/>
              </a:rPr>
              <a:t>http://wiki.zte.com.cn/pages/viewpage.action?pageId=39992116</a:t>
            </a:r>
            <a:endParaRPr lang="zh-CN" altLang="en-US" sz="1200"/>
          </a:p>
          <a:p>
            <a:pPr algn="l"/>
            <a:endParaRPr lang="zh-CN" altLang="en-US" sz="1200" dirty="0" smtClean="0">
              <a:sym typeface="+mn-ea"/>
            </a:endParaRPr>
          </a:p>
          <a:p>
            <a:pPr algn="l"/>
            <a:r>
              <a:rPr lang="zh-CN" altLang="en-US" sz="1200" dirty="0" smtClean="0">
                <a:sym typeface="+mn-ea"/>
              </a:rPr>
              <a:t>单网元</a:t>
            </a:r>
            <a:r>
              <a:rPr lang="en-US" altLang="zh-CN" sz="1200" dirty="0" smtClean="0">
                <a:sym typeface="+mn-ea"/>
              </a:rPr>
              <a:t>Rest</a:t>
            </a:r>
            <a:r>
              <a:rPr lang="zh-CN" altLang="zh-CN" sz="1200" dirty="0" smtClean="0">
                <a:sym typeface="+mn-ea"/>
              </a:rPr>
              <a:t>接口</a:t>
            </a:r>
            <a:r>
              <a:rPr lang="zh-CN" altLang="en-US" sz="1200" dirty="0" smtClean="0">
                <a:sym typeface="+mn-ea"/>
              </a:rPr>
              <a:t>示例：</a:t>
            </a:r>
            <a:r>
              <a:rPr lang="en-US" altLang="zh-CN" sz="1200" dirty="0" smtClean="0">
                <a:sym typeface="+mn-ea"/>
                <a:hlinkClick r:id="rId1"/>
              </a:rPr>
              <a:t>http://10.8.9.193:80/api/umebn_em_dispatch/v1/em/v1/mes/me/{nfuid}/ltps</a:t>
            </a:r>
            <a:r>
              <a:rPr lang="en-US" altLang="zh-CN" sz="1200" dirty="0" smtClean="0">
                <a:sym typeface="+mn-ea"/>
              </a:rPr>
              <a:t>......</a:t>
            </a:r>
            <a:endParaRPr lang="en-US" altLang="zh-CN" sz="1200" dirty="0" smtClean="0"/>
          </a:p>
          <a:p>
            <a:pPr>
              <a:buNone/>
            </a:pPr>
            <a:r>
              <a:rPr lang="zh-CN" altLang="en-US" sz="1200" dirty="0" smtClean="0">
                <a:sym typeface="+mn-ea"/>
                <a:hlinkClick r:id="rId2"/>
              </a:rPr>
              <a:t>其中：</a:t>
            </a:r>
            <a:r>
              <a:rPr lang="en-US" altLang="zh-CN" sz="1200" dirty="0" smtClean="0">
                <a:sym typeface="+mn-ea"/>
                <a:hlinkClick r:id="rId2"/>
              </a:rPr>
              <a:t>http://10.8.9.193:80/</a:t>
            </a:r>
            <a:r>
              <a:rPr lang="en-US" altLang="zh-CN" sz="1200" dirty="0" smtClean="0">
                <a:sym typeface="+mn-ea"/>
                <a:hlinkClick r:id="rId3"/>
              </a:rPr>
              <a:t>api/umebn_em_dispatch/v1</a:t>
            </a:r>
            <a:r>
              <a:rPr lang="zh-CN" altLang="en-US" sz="1200" dirty="0" smtClean="0">
                <a:sym typeface="+mn-ea"/>
              </a:rPr>
              <a:t>为</a:t>
            </a:r>
            <a:r>
              <a:rPr lang="en-US" altLang="zh-CN" sz="1200" dirty="0" smtClean="0">
                <a:sym typeface="+mn-ea"/>
              </a:rPr>
              <a:t>EM </a:t>
            </a:r>
            <a:r>
              <a:rPr lang="zh-CN" altLang="en-US" sz="1200" dirty="0" smtClean="0">
                <a:sym typeface="+mn-ea"/>
              </a:rPr>
              <a:t>分发器</a:t>
            </a:r>
            <a:r>
              <a:rPr lang="en-US" altLang="zh-CN" sz="1200" dirty="0" err="1" smtClean="0">
                <a:sym typeface="+mn-ea"/>
                <a:hlinkClick r:id="rId3"/>
              </a:rPr>
              <a:t>umebn_em_dispatch</a:t>
            </a:r>
            <a:r>
              <a:rPr lang="zh-CN" altLang="en-US" sz="1200" dirty="0" smtClean="0">
                <a:sym typeface="+mn-ea"/>
              </a:rPr>
              <a:t>微服务发布地址</a:t>
            </a:r>
            <a:r>
              <a:rPr lang="en-US" altLang="zh-CN" sz="1200" dirty="0" smtClean="0">
                <a:sym typeface="+mn-ea"/>
              </a:rPr>
              <a:t>;</a:t>
            </a:r>
            <a:endParaRPr lang="en-US" altLang="zh-CN" sz="1200" dirty="0" smtClean="0">
              <a:sym typeface="+mn-ea"/>
            </a:endParaRPr>
          </a:p>
          <a:p>
            <a:pPr>
              <a:buNone/>
            </a:pPr>
            <a:r>
              <a:rPr lang="zh-CN" altLang="en-US" sz="1200" dirty="0" smtClean="0">
                <a:sym typeface="+mn-ea"/>
                <a:hlinkClick r:id="rId3"/>
              </a:rPr>
              <a:t>而</a:t>
            </a:r>
            <a:r>
              <a:rPr lang="en-US" altLang="zh-CN" sz="1200" dirty="0" smtClean="0">
                <a:sym typeface="+mn-ea"/>
                <a:hlinkClick r:id="rId3"/>
              </a:rPr>
              <a:t>/em/v1/me</a:t>
            </a:r>
            <a:r>
              <a:rPr lang="en-US" altLang="zh-CN" sz="1200" dirty="0" err="1" smtClean="0">
                <a:sym typeface="+mn-ea"/>
                <a:hlinkClick r:id="rId3"/>
              </a:rPr>
              <a:t>s</a:t>
            </a:r>
            <a:r>
              <a:rPr lang="en-US" altLang="zh-CN" sz="1200" dirty="0" smtClean="0">
                <a:sym typeface="+mn-ea"/>
                <a:hlinkClick r:id="rId3"/>
              </a:rPr>
              <a:t>/me/{</a:t>
            </a:r>
            <a:r>
              <a:rPr lang="en-US" altLang="zh-CN" sz="1200" dirty="0" err="1" smtClean="0">
                <a:sym typeface="+mn-ea"/>
                <a:hlinkClick r:id="rId3"/>
              </a:rPr>
              <a:t>nfuid</a:t>
            </a:r>
            <a:r>
              <a:rPr lang="en-US" altLang="zh-CN" sz="1200" dirty="0" smtClean="0">
                <a:sym typeface="+mn-ea"/>
                <a:hlinkClick r:id="rId3"/>
              </a:rPr>
              <a:t>}/</a:t>
            </a:r>
            <a:r>
              <a:rPr lang="en-US" altLang="zh-CN" sz="1200" dirty="0" err="1" smtClean="0">
                <a:sym typeface="+mn-ea"/>
                <a:hlinkClick r:id="rId3"/>
              </a:rPr>
              <a:t>ltps</a:t>
            </a:r>
            <a:r>
              <a:rPr lang="en-US" altLang="zh-CN" sz="1200" dirty="0" smtClean="0">
                <a:sym typeface="+mn-ea"/>
              </a:rPr>
              <a:t>......</a:t>
            </a:r>
            <a:r>
              <a:rPr lang="zh-CN" altLang="en-US" sz="1200" dirty="0" smtClean="0">
                <a:sym typeface="+mn-ea"/>
              </a:rPr>
              <a:t>为单网元资源接口定义</a:t>
            </a:r>
            <a:endParaRPr lang="zh-CN" altLang="en-US" sz="1200" dirty="0" smtClean="0">
              <a:sym typeface="+mn-ea"/>
            </a:endParaRPr>
          </a:p>
          <a:p>
            <a:pPr algn="l"/>
            <a:endParaRPr lang="zh-CN" altLang="en-US" sz="1200" dirty="0" smtClean="0">
              <a:sym typeface="+mn-ea"/>
            </a:endParaRPr>
          </a:p>
          <a:p>
            <a:pPr algn="l"/>
            <a:endParaRPr lang="zh-CN" altLang="en-US" sz="1200" dirty="0" smtClean="0">
              <a:sym typeface="+mn-ea"/>
            </a:endParaRPr>
          </a:p>
          <a:p>
            <a:pPr algn="l"/>
            <a:r>
              <a:rPr lang="zh-CN" altLang="en-US" sz="1200" dirty="0" smtClean="0">
                <a:sym typeface="+mn-ea"/>
              </a:rPr>
              <a:t>二）、资源实现类的定义</a:t>
            </a:r>
            <a:endParaRPr lang="zh-CN" altLang="en-US" sz="1200" dirty="0" smtClean="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sym typeface="+mn-ea"/>
              </a:rPr>
              <a:t>umebn_em_framework SDK</a:t>
            </a:r>
            <a:r>
              <a:rPr lang="zh-CN" altLang="en-US" b="1">
                <a:sym typeface="+mn-ea"/>
              </a:rPr>
              <a:t>介绍</a:t>
            </a:r>
            <a:endParaRPr lang="zh-CN" altLang="en-US"/>
          </a:p>
        </p:txBody>
      </p:sp>
      <p:sp>
        <p:nvSpPr>
          <p:cNvPr id="6" name="文本框 5"/>
          <p:cNvSpPr txBox="1"/>
          <p:nvPr/>
        </p:nvSpPr>
        <p:spPr>
          <a:xfrm>
            <a:off x="333375" y="1063625"/>
            <a:ext cx="8663940" cy="2928620"/>
          </a:xfrm>
          <a:prstGeom prst="rect">
            <a:avLst/>
          </a:prstGeom>
          <a:noFill/>
        </p:spPr>
        <p:txBody>
          <a:bodyPr wrap="square" rtlCol="0" anchor="t">
            <a:spAutoFit/>
          </a:bodyPr>
          <a:p>
            <a:pPr algn="l"/>
            <a:r>
              <a:rPr lang="zh-CN" altLang="en-US" dirty="0" smtClean="0">
                <a:sym typeface="+mn-ea"/>
              </a:rPr>
              <a:t>二、</a:t>
            </a:r>
            <a:r>
              <a:rPr lang="en-US" altLang="zh-CN" dirty="0" smtClean="0">
                <a:sym typeface="+mn-ea"/>
              </a:rPr>
              <a:t>EM</a:t>
            </a:r>
            <a:r>
              <a:rPr lang="zh-CN" altLang="en-US" dirty="0" smtClean="0">
                <a:sym typeface="+mn-ea"/>
              </a:rPr>
              <a:t>后端微服务单网元命令处理流程（续上）</a:t>
            </a:r>
            <a:endParaRPr lang="zh-CN" altLang="en-US" dirty="0" smtClean="0">
              <a:sym typeface="+mn-ea"/>
            </a:endParaRPr>
          </a:p>
          <a:p>
            <a:pPr algn="l"/>
            <a:r>
              <a:rPr lang="zh-CN" altLang="en-US" sz="1200" dirty="0" smtClean="0">
                <a:sym typeface="+mn-ea"/>
              </a:rPr>
              <a:t>三）、适配器锁配置</a:t>
            </a:r>
            <a:endParaRPr lang="zh-CN" altLang="en-US" sz="1200" dirty="0" smtClean="0">
              <a:sym typeface="+mn-ea"/>
            </a:endParaRPr>
          </a:p>
          <a:p>
            <a:pPr algn="l"/>
            <a:r>
              <a:rPr lang="zh-CN" altLang="en-US" sz="1200" dirty="0" smtClean="0">
                <a:sym typeface="+mn-ea"/>
              </a:rPr>
              <a:t>适配器锁是为了避免对同一网元资源操作而可能引发变更冲突设计的，如果某个资源操作命令对网元资源进行操作时，则需要通过锁机制来控制其他操作资源命令对该网元资源的操作。</a:t>
            </a:r>
            <a:endParaRPr lang="zh-CN" altLang="en-US" sz="1200" dirty="0" smtClean="0">
              <a:sym typeface="+mn-ea"/>
            </a:endParaRPr>
          </a:p>
          <a:p>
            <a:pPr algn="l"/>
            <a:r>
              <a:rPr lang="zh-CN" altLang="en-US" sz="1200" dirty="0" smtClean="0">
                <a:sym typeface="+mn-ea"/>
              </a:rPr>
              <a:t>1、适配器锁类型目前设计为两种：“R”读锁、“W”写锁；</a:t>
            </a:r>
            <a:endParaRPr lang="zh-CN" altLang="en-US" sz="1200" dirty="0" smtClean="0">
              <a:sym typeface="+mn-ea"/>
            </a:endParaRPr>
          </a:p>
          <a:p>
            <a:pPr algn="l"/>
            <a:r>
              <a:rPr lang="zh-CN" altLang="en-US" sz="1200" dirty="0" smtClean="0">
                <a:sym typeface="+mn-ea"/>
              </a:rPr>
              <a:t>2、命令配置为读锁时，当执行该命令时，如果网元已经被某个命令加上读锁了，则该命令允许继续执行，而如果网元被某个命令加上的是写锁时，则命令返回错误，无法执行。如网元没有被加锁，则命令运行执行；</a:t>
            </a:r>
            <a:endParaRPr lang="zh-CN" altLang="en-US" sz="1200" dirty="0" smtClean="0">
              <a:sym typeface="+mn-ea"/>
            </a:endParaRPr>
          </a:p>
          <a:p>
            <a:pPr algn="l"/>
            <a:r>
              <a:rPr lang="zh-CN" altLang="en-US" sz="1200" dirty="0" smtClean="0">
                <a:sym typeface="+mn-ea"/>
              </a:rPr>
              <a:t>3、命令配置为写锁时，执行该命令时，如果网元已经被某个命令无论是加上读锁还是写锁，都执行失败，如网元没有被加锁，则允许执行，同时将该网元加上写锁。</a:t>
            </a:r>
            <a:endParaRPr lang="zh-CN" altLang="en-US" sz="1200" dirty="0" smtClean="0">
              <a:sym typeface="+mn-ea"/>
            </a:endParaRPr>
          </a:p>
          <a:p>
            <a:pPr algn="l"/>
            <a:r>
              <a:rPr lang="zh-CN" altLang="en-US" sz="1200" dirty="0" smtClean="0">
                <a:sym typeface="+mn-ea"/>
              </a:rPr>
              <a:t>4、对于 GET 操作，默认不加锁；用户可以自定义加读锁或写锁；</a:t>
            </a:r>
            <a:endParaRPr lang="zh-CN" altLang="en-US" sz="1200" dirty="0" smtClean="0">
              <a:sym typeface="+mn-ea"/>
            </a:endParaRPr>
          </a:p>
          <a:p>
            <a:pPr algn="l"/>
            <a:r>
              <a:rPr lang="zh-CN" altLang="en-US" sz="1200" dirty="0" smtClean="0">
                <a:sym typeface="+mn-ea"/>
              </a:rPr>
              <a:t>5、对于 POST/PUT/DELETE 写操作，默认加读锁；用户可以自定义加 写锁或不加锁；</a:t>
            </a:r>
            <a:endParaRPr lang="zh-CN" altLang="en-US" sz="1200" dirty="0" smtClean="0">
              <a:sym typeface="+mn-ea"/>
            </a:endParaRPr>
          </a:p>
          <a:p>
            <a:pPr algn="l"/>
            <a:endParaRPr lang="zh-CN" altLang="en-US" sz="1200" dirty="0" smtClean="0">
              <a:sym typeface="+mn-ea"/>
            </a:endParaRPr>
          </a:p>
          <a:p>
            <a:pPr algn="l"/>
            <a:r>
              <a:rPr lang="zh-CN" altLang="en-US" sz="1200" dirty="0" smtClean="0">
                <a:sym typeface="+mn-ea"/>
              </a:rPr>
              <a:t>配置：在资源接口定义文件</a:t>
            </a:r>
            <a:r>
              <a:rPr lang="en-US" altLang="zh-CN" sz="1200" dirty="0" smtClean="0">
                <a:sym typeface="+mn-ea"/>
              </a:rPr>
              <a:t>XXX.yaml</a:t>
            </a:r>
            <a:r>
              <a:rPr lang="zh-CN" altLang="en-US" sz="1200" dirty="0" smtClean="0">
                <a:sym typeface="+mn-ea"/>
              </a:rPr>
              <a:t>文件的资源</a:t>
            </a:r>
            <a:r>
              <a:rPr lang="en-US" altLang="zh-CN" sz="1200" dirty="0" smtClean="0">
                <a:sym typeface="+mn-ea"/>
              </a:rPr>
              <a:t>URL</a:t>
            </a:r>
            <a:r>
              <a:rPr lang="zh-CN" altLang="en-US" sz="1200" dirty="0" smtClean="0">
                <a:sym typeface="+mn-ea"/>
              </a:rPr>
              <a:t>中定义适配器锁类型参数</a:t>
            </a:r>
            <a:r>
              <a:rPr lang="en-US" altLang="zh-CN" sz="1200" dirty="0" smtClean="0">
                <a:sym typeface="+mn-ea"/>
              </a:rPr>
              <a:t>“x-Lock”</a:t>
            </a:r>
            <a:r>
              <a:rPr lang="zh-CN" altLang="en-US" sz="1200" dirty="0" smtClean="0">
                <a:sym typeface="+mn-ea"/>
              </a:rPr>
              <a:t>，通过</a:t>
            </a:r>
            <a:r>
              <a:rPr lang="en-US" altLang="zh-CN" sz="1200" dirty="0" smtClean="0">
                <a:sym typeface="+mn-ea"/>
              </a:rPr>
              <a:t>Swagger</a:t>
            </a:r>
            <a:r>
              <a:rPr lang="zh-CN" altLang="en-US" sz="1200" dirty="0" smtClean="0">
                <a:sym typeface="+mn-ea"/>
              </a:rPr>
              <a:t>编译后自动生成资源接口的一个注解</a:t>
            </a:r>
            <a:r>
              <a:rPr lang="en-US" altLang="zh-CN" sz="1200" dirty="0" smtClean="0">
                <a:sym typeface="+mn-ea"/>
              </a:rPr>
              <a:t>AdapterLock</a:t>
            </a:r>
            <a:endParaRPr lang="en-US" altLang="zh-CN" sz="1200" dirty="0" smtClean="0">
              <a:sym typeface="+mn-ea"/>
            </a:endParaRPr>
          </a:p>
          <a:p>
            <a:pPr algn="l"/>
            <a:endParaRPr lang="zh-CN" altLang="en-US" sz="1200" dirty="0" smtClean="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5" name="文本框 4"/>
          <p:cNvSpPr txBox="1"/>
          <p:nvPr/>
        </p:nvSpPr>
        <p:spPr>
          <a:xfrm>
            <a:off x="333375" y="1183640"/>
            <a:ext cx="2540000" cy="3218180"/>
          </a:xfrm>
          <a:prstGeom prst="rect">
            <a:avLst/>
          </a:prstGeom>
          <a:noFill/>
        </p:spPr>
        <p:txBody>
          <a:bodyPr wrap="square" rtlCol="0" anchor="t">
            <a:spAutoFit/>
          </a:bodyPr>
          <a:p>
            <a:pPr algn="l" eaLnBrk="1" latinLnBrk="0" hangingPunct="1">
              <a:lnSpc>
                <a:spcPct val="70000"/>
              </a:lnSpc>
            </a:pPr>
            <a:r>
              <a:rPr lang="zh-CN" altLang="en-US" sz="1600" dirty="0" smtClean="0">
                <a:sym typeface="+mn-ea"/>
              </a:rPr>
              <a:t>资源接口文件</a:t>
            </a:r>
            <a:r>
              <a:rPr lang="en-US" altLang="zh-CN" sz="1600" dirty="0" smtClean="0">
                <a:sym typeface="+mn-ea"/>
              </a:rPr>
              <a:t>yaml</a:t>
            </a:r>
            <a:r>
              <a:rPr lang="zh-CN" altLang="en-US" sz="1600" dirty="0" smtClean="0">
                <a:sym typeface="+mn-ea"/>
              </a:rPr>
              <a:t>定义：</a:t>
            </a:r>
            <a:endParaRPr lang="zh-CN" altLang="en-US" sz="1600" dirty="0" smtClean="0">
              <a:sym typeface="+mn-ea"/>
            </a:endParaRPr>
          </a:p>
          <a:p>
            <a:pPr algn="l" eaLnBrk="1" latinLnBrk="0" hangingPunct="1">
              <a:lnSpc>
                <a:spcPct val="70000"/>
              </a:lnSpc>
            </a:pPr>
            <a:r>
              <a:rPr lang="zh-CN" altLang="en-US" sz="1600" dirty="0" smtClean="0">
                <a:sym typeface="+mn-ea"/>
              </a:rPr>
              <a:t>paths:</a:t>
            </a:r>
            <a:endParaRPr lang="zh-CN" altLang="en-US" sz="1600" dirty="0" smtClean="0">
              <a:sym typeface="+mn-ea"/>
            </a:endParaRPr>
          </a:p>
          <a:p>
            <a:pPr algn="l" eaLnBrk="1" latinLnBrk="0" hangingPunct="1">
              <a:lnSpc>
                <a:spcPct val="70000"/>
              </a:lnSpc>
            </a:pPr>
            <a:r>
              <a:rPr lang="zh-CN" altLang="en-US" sz="1600" dirty="0" smtClean="0">
                <a:sym typeface="+mn-ea"/>
              </a:rPr>
              <a:t>  /mes/me/{meuuid}/ehs:</a:t>
            </a:r>
            <a:endParaRPr lang="zh-CN" altLang="en-US" sz="1600" dirty="0" smtClean="0">
              <a:sym typeface="+mn-ea"/>
            </a:endParaRPr>
          </a:p>
          <a:p>
            <a:pPr algn="l" eaLnBrk="1" latinLnBrk="0" hangingPunct="1">
              <a:lnSpc>
                <a:spcPct val="70000"/>
              </a:lnSpc>
            </a:pPr>
            <a:r>
              <a:rPr lang="zh-CN" altLang="en-US" sz="1600" dirty="0" smtClean="0">
                <a:sym typeface="+mn-ea"/>
              </a:rPr>
              <a:t>    get:</a:t>
            </a:r>
            <a:endParaRPr lang="zh-CN" altLang="en-US" sz="1600" dirty="0" smtClean="0">
              <a:sym typeface="+mn-ea"/>
            </a:endParaRPr>
          </a:p>
          <a:p>
            <a:pPr algn="l" eaLnBrk="1" latinLnBrk="0" hangingPunct="1">
              <a:lnSpc>
                <a:spcPct val="70000"/>
              </a:lnSpc>
            </a:pPr>
            <a:r>
              <a:rPr lang="zh-CN" altLang="en-US" sz="1600" dirty="0" smtClean="0">
                <a:sym typeface="+mn-ea"/>
              </a:rPr>
              <a:t>      description: </a:t>
            </a:r>
            <a:endParaRPr lang="zh-CN" altLang="en-US" sz="1600" dirty="0" smtClean="0">
              <a:sym typeface="+mn-ea"/>
            </a:endParaRPr>
          </a:p>
          <a:p>
            <a:pPr algn="l" eaLnBrk="1" latinLnBrk="0" hangingPunct="1">
              <a:lnSpc>
                <a:spcPct val="70000"/>
              </a:lnSpc>
            </a:pPr>
            <a:r>
              <a:rPr lang="zh-CN" altLang="en-US" sz="1600" dirty="0" smtClean="0">
                <a:sym typeface="+mn-ea"/>
              </a:rPr>
              <a:t>      tags:</a:t>
            </a:r>
            <a:endParaRPr lang="zh-CN" altLang="en-US" sz="1600" dirty="0" smtClean="0">
              <a:sym typeface="+mn-ea"/>
            </a:endParaRPr>
          </a:p>
          <a:p>
            <a:pPr algn="l" eaLnBrk="1" latinLnBrk="0" hangingPunct="1">
              <a:lnSpc>
                <a:spcPct val="70000"/>
              </a:lnSpc>
            </a:pPr>
            <a:r>
              <a:rPr lang="zh-CN" altLang="en-US" sz="1600" dirty="0" smtClean="0">
                <a:sym typeface="+mn-ea"/>
              </a:rPr>
              <a:t>        - EH</a:t>
            </a:r>
            <a:endParaRPr lang="zh-CN" altLang="en-US" sz="1600" dirty="0" smtClean="0">
              <a:sym typeface="+mn-ea"/>
            </a:endParaRPr>
          </a:p>
          <a:p>
            <a:pPr algn="l" eaLnBrk="1" latinLnBrk="0" hangingPunct="1">
              <a:lnSpc>
                <a:spcPct val="70000"/>
              </a:lnSpc>
            </a:pPr>
            <a:r>
              <a:rPr lang="zh-CN" altLang="en-US" sz="1600" dirty="0" smtClean="0">
                <a:sym typeface="+mn-ea"/>
              </a:rPr>
              <a:t>      operationId: getEh</a:t>
            </a:r>
            <a:endParaRPr lang="zh-CN" altLang="en-US" sz="1600" dirty="0" smtClean="0">
              <a:sym typeface="+mn-ea"/>
            </a:endParaRPr>
          </a:p>
          <a:p>
            <a:pPr algn="l" eaLnBrk="1" latinLnBrk="0" hangingPunct="1">
              <a:lnSpc>
                <a:spcPct val="70000"/>
              </a:lnSpc>
            </a:pPr>
            <a:r>
              <a:rPr lang="zh-CN" altLang="en-US" sz="1600" dirty="0" smtClean="0">
                <a:sym typeface="+mn-ea"/>
              </a:rPr>
              <a:t>     </a:t>
            </a:r>
            <a:r>
              <a:rPr lang="zh-CN" altLang="en-US" sz="1600" b="1" dirty="0" smtClean="0">
                <a:solidFill>
                  <a:srgbClr val="FF0000"/>
                </a:solidFill>
                <a:sym typeface="+mn-ea"/>
              </a:rPr>
              <a:t> x-Lock: "R"</a:t>
            </a:r>
            <a:endParaRPr lang="zh-CN" altLang="en-US" sz="1600" b="1" dirty="0" smtClean="0">
              <a:solidFill>
                <a:srgbClr val="FF0000"/>
              </a:solidFill>
              <a:sym typeface="+mn-ea"/>
            </a:endParaRPr>
          </a:p>
          <a:p>
            <a:pPr algn="l" eaLnBrk="1" latinLnBrk="0" hangingPunct="1">
              <a:lnSpc>
                <a:spcPct val="70000"/>
              </a:lnSpc>
            </a:pPr>
            <a:r>
              <a:rPr lang="zh-CN" altLang="en-US" sz="1600" dirty="0" smtClean="0">
                <a:sym typeface="+mn-ea"/>
              </a:rPr>
              <a:t>      produces:</a:t>
            </a:r>
            <a:endParaRPr lang="zh-CN" altLang="en-US" sz="1600" dirty="0" smtClean="0">
              <a:sym typeface="+mn-ea"/>
            </a:endParaRPr>
          </a:p>
          <a:p>
            <a:pPr algn="l" eaLnBrk="1" latinLnBrk="0" hangingPunct="1">
              <a:lnSpc>
                <a:spcPct val="70000"/>
              </a:lnSpc>
            </a:pPr>
            <a:r>
              <a:rPr lang="zh-CN" altLang="en-US" sz="1600" dirty="0" smtClean="0">
                <a:sym typeface="+mn-ea"/>
              </a:rPr>
              <a:t>        - application/json</a:t>
            </a:r>
            <a:endParaRPr lang="zh-CN" altLang="en-US" sz="1600" dirty="0" smtClean="0">
              <a:sym typeface="+mn-ea"/>
            </a:endParaRPr>
          </a:p>
          <a:p>
            <a:pPr algn="l" eaLnBrk="1" latinLnBrk="0" hangingPunct="1">
              <a:lnSpc>
                <a:spcPct val="70000"/>
              </a:lnSpc>
            </a:pPr>
            <a:r>
              <a:rPr lang="zh-CN" altLang="en-US" sz="1600" dirty="0" smtClean="0">
                <a:sym typeface="+mn-ea"/>
              </a:rPr>
              <a:t>      parameters:</a:t>
            </a:r>
            <a:endParaRPr lang="zh-CN" altLang="en-US" sz="1600" dirty="0" smtClean="0">
              <a:sym typeface="+mn-ea"/>
            </a:endParaRPr>
          </a:p>
          <a:p>
            <a:pPr algn="l" eaLnBrk="1" latinLnBrk="0" hangingPunct="1">
              <a:lnSpc>
                <a:spcPct val="70000"/>
              </a:lnSpc>
            </a:pPr>
            <a:r>
              <a:rPr lang="zh-CN" altLang="en-US" sz="1600" dirty="0" smtClean="0">
                <a:sym typeface="+mn-ea"/>
              </a:rPr>
              <a:t>        - $ref: "#/parameters/meuuid"</a:t>
            </a:r>
            <a:endParaRPr lang="zh-CN" altLang="en-US" sz="1600" dirty="0" smtClean="0">
              <a:sym typeface="+mn-ea"/>
            </a:endParaRPr>
          </a:p>
          <a:p>
            <a:pPr algn="l" eaLnBrk="1" latinLnBrk="0" hangingPunct="1">
              <a:lnSpc>
                <a:spcPct val="70000"/>
              </a:lnSpc>
            </a:pPr>
            <a:r>
              <a:rPr lang="zh-CN" altLang="en-US" sz="1600" dirty="0" smtClean="0">
                <a:sym typeface="+mn-ea"/>
              </a:rPr>
              <a:t>        - $ref: "#/parameters/EHType"</a:t>
            </a:r>
            <a:endParaRPr lang="zh-CN" altLang="en-US" sz="1600" dirty="0" smtClean="0">
              <a:sym typeface="+mn-ea"/>
            </a:endParaRPr>
          </a:p>
          <a:p>
            <a:pPr algn="l" eaLnBrk="1" latinLnBrk="0" hangingPunct="1">
              <a:lnSpc>
                <a:spcPct val="70000"/>
              </a:lnSpc>
            </a:pPr>
            <a:r>
              <a:rPr lang="zh-CN" altLang="en-US" sz="1600" dirty="0" smtClean="0">
                <a:sym typeface="+mn-ea"/>
              </a:rPr>
              <a:t>      responses:</a:t>
            </a:r>
            <a:endParaRPr lang="zh-CN" altLang="en-US" sz="1600" dirty="0" smtClean="0">
              <a:sym typeface="+mn-ea"/>
            </a:endParaRPr>
          </a:p>
          <a:p>
            <a:pPr algn="l" eaLnBrk="1" latinLnBrk="0" hangingPunct="1">
              <a:lnSpc>
                <a:spcPct val="70000"/>
              </a:lnSpc>
            </a:pPr>
            <a:r>
              <a:rPr lang="zh-CN" altLang="en-US" sz="1600" dirty="0" smtClean="0">
                <a:sym typeface="+mn-ea"/>
              </a:rPr>
              <a:t>        200:</a:t>
            </a:r>
            <a:endParaRPr lang="zh-CN" altLang="en-US" sz="1600"/>
          </a:p>
        </p:txBody>
      </p:sp>
      <p:sp>
        <p:nvSpPr>
          <p:cNvPr id="6" name="文本框 5"/>
          <p:cNvSpPr txBox="1"/>
          <p:nvPr/>
        </p:nvSpPr>
        <p:spPr>
          <a:xfrm>
            <a:off x="3322955" y="1063625"/>
            <a:ext cx="5856605" cy="2867025"/>
          </a:xfrm>
          <a:prstGeom prst="rect">
            <a:avLst/>
          </a:prstGeom>
          <a:noFill/>
        </p:spPr>
        <p:txBody>
          <a:bodyPr wrap="square" rtlCol="0" anchor="t">
            <a:spAutoFit/>
          </a:bodyPr>
          <a:p>
            <a:r>
              <a:rPr lang="zh-CN" altLang="en-US" sz="1400"/>
              <a:t>    @GET</a:t>
            </a:r>
            <a:endParaRPr lang="zh-CN" altLang="en-US" sz="1400"/>
          </a:p>
          <a:p>
            <a:r>
              <a:rPr lang="zh-CN" altLang="en-US" sz="1400"/>
              <a:t>    @Path("/me/{meuuid}/eqs")</a:t>
            </a:r>
            <a:endParaRPr lang="zh-CN" altLang="en-US" sz="1400"/>
          </a:p>
          <a:p>
            <a:r>
              <a:rPr lang="zh-CN" altLang="en-US" sz="1400"/>
              <a:t>    @Consumes({ "application/json" })</a:t>
            </a:r>
            <a:endParaRPr lang="zh-CN" altLang="en-US" sz="1400"/>
          </a:p>
          <a:p>
            <a:r>
              <a:rPr lang="zh-CN" altLang="en-US" sz="1400"/>
              <a:t>    @Produces({ "application/json" })</a:t>
            </a:r>
            <a:endParaRPr lang="zh-CN" altLang="en-US" sz="1400"/>
          </a:p>
          <a:p>
            <a:r>
              <a:rPr lang="zh-CN" altLang="en-US" sz="1400"/>
              <a:t>  </a:t>
            </a:r>
            <a:r>
              <a:rPr lang="zh-CN" altLang="en-US" sz="1400" b="1">
                <a:solidFill>
                  <a:srgbClr val="FF0000"/>
                </a:solidFill>
              </a:rPr>
              <a:t>  @com.zte.ume.ums.bn.platform.AdapterLock(type="R")</a:t>
            </a:r>
            <a:endParaRPr lang="zh-CN" altLang="en-US" sz="1400" b="1">
              <a:solidFill>
                <a:srgbClr val="FF0000"/>
              </a:solidFill>
            </a:endParaRPr>
          </a:p>
          <a:p>
            <a:r>
              <a:rPr lang="zh-CN" altLang="en-US" sz="1400"/>
              <a:t>    public Response getEQs(@ApiParam(value = "网元的UUID",required=true) @PathParam("meuuid") String meuuid</a:t>
            </a:r>
            <a:endParaRPr lang="zh-CN" altLang="en-US" sz="1400"/>
          </a:p>
          <a:p>
            <a:r>
              <a:rPr lang="zh-CN" altLang="en-US" sz="1400"/>
              <a:t>,@ApiParam(value = "") @QueryParam("equuids") String equuids</a:t>
            </a:r>
            <a:endParaRPr lang="zh-CN" altLang="en-US" sz="1400"/>
          </a:p>
          <a:p>
            <a:r>
              <a:rPr lang="zh-CN" altLang="en-US" sz="1400"/>
              <a:t>,@Context SecurityContext securityContext,@Context HttpServletRequest request)</a:t>
            </a:r>
            <a:endParaRPr lang="zh-CN" altLang="en-US" sz="1400"/>
          </a:p>
          <a:p>
            <a:r>
              <a:rPr lang="zh-CN" altLang="en-US" sz="1400"/>
              <a:t>    throws Exception {</a:t>
            </a:r>
            <a:endParaRPr lang="zh-CN" altLang="en-US" sz="1400"/>
          </a:p>
          <a:p>
            <a:r>
              <a:rPr lang="zh-CN" altLang="en-US" sz="1400"/>
              <a:t>        return delegate.getEQs(meuuid,equuids,securityContext,request);</a:t>
            </a:r>
            <a:endParaRPr lang="zh-CN" altLang="en-US" sz="1400"/>
          </a:p>
          <a:p>
            <a:r>
              <a:rPr lang="zh-CN" altLang="en-US" sz="1400"/>
              <a:t>    }</a:t>
            </a:r>
            <a:endParaRPr lang="zh-CN" altLang="en-US" sz="1400"/>
          </a:p>
        </p:txBody>
      </p:sp>
      <p:sp>
        <p:nvSpPr>
          <p:cNvPr id="7" name="文本框 6"/>
          <p:cNvSpPr txBox="1"/>
          <p:nvPr/>
        </p:nvSpPr>
        <p:spPr>
          <a:xfrm>
            <a:off x="2688590" y="2214880"/>
            <a:ext cx="634365" cy="368300"/>
          </a:xfrm>
          <a:prstGeom prst="rect">
            <a:avLst/>
          </a:prstGeom>
          <a:noFill/>
        </p:spPr>
        <p:txBody>
          <a:bodyPr wrap="square" rtlCol="0" anchor="t">
            <a:spAutoFit/>
          </a:bodyPr>
          <a:p>
            <a:r>
              <a:rPr lang="en-US" altLang="zh-CN"/>
              <a:t> </a:t>
            </a:r>
            <a:r>
              <a:rPr lang="zh-CN" altLang="en-US"/>
              <a:t>→</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olidFill>
                  <a:srgbClr val="008FD4"/>
                </a:solidFill>
                <a:latin typeface="微软雅黑" panose="020B0503020204020204" pitchFamily="34" charset="-122"/>
                <a:sym typeface="+mn-ea"/>
              </a:rPr>
              <a:t>EM</a:t>
            </a:r>
            <a:r>
              <a:rPr lang="zh-CN" altLang="en-US" dirty="0" smtClean="0">
                <a:solidFill>
                  <a:srgbClr val="008FD4"/>
                </a:solidFill>
                <a:latin typeface="微软雅黑" panose="020B0503020204020204" pitchFamily="34" charset="-122"/>
                <a:sym typeface="+mn-ea"/>
              </a:rPr>
              <a:t>服务开发平台</a:t>
            </a:r>
            <a:r>
              <a:rPr lang="zh-CN" altLang="en-US" sz="1600" dirty="0" smtClean="0">
                <a:solidFill>
                  <a:srgbClr val="008FD4"/>
                </a:solidFill>
                <a:latin typeface="微软雅黑" panose="020B0503020204020204" pitchFamily="34" charset="-122"/>
                <a:sym typeface="+mn-ea"/>
              </a:rPr>
              <a:t>（</a:t>
            </a:r>
            <a:r>
              <a:rPr lang="en-US" altLang="zh-CN" sz="1600" dirty="0" smtClean="0">
                <a:solidFill>
                  <a:srgbClr val="008FD4"/>
                </a:solidFill>
                <a:latin typeface="微软雅黑" panose="020B0503020204020204" pitchFamily="34" charset="-122"/>
                <a:sym typeface="+mn-ea"/>
              </a:rPr>
              <a:t>UMEBN_EM_PLATFORM</a:t>
            </a:r>
            <a:r>
              <a:rPr lang="zh-CN" altLang="en-US" sz="1600" dirty="0" smtClean="0">
                <a:solidFill>
                  <a:srgbClr val="008FD4"/>
                </a:solidFill>
                <a:latin typeface="微软雅黑" panose="020B0503020204020204" pitchFamily="34" charset="-122"/>
                <a:sym typeface="+mn-ea"/>
              </a:rPr>
              <a:t>）</a:t>
            </a:r>
            <a:r>
              <a:rPr lang="zh-CN" altLang="en-US" dirty="0" smtClean="0">
                <a:solidFill>
                  <a:srgbClr val="008FD4"/>
                </a:solidFill>
                <a:latin typeface="微软雅黑" panose="020B0503020204020204" pitchFamily="34" charset="-122"/>
                <a:sym typeface="+mn-ea"/>
              </a:rPr>
              <a:t>功能介绍</a:t>
            </a:r>
            <a:br>
              <a:rPr kumimoji="0" lang="zh-CN" altLang="en-US" b="0" i="0" u="none" strike="noStrike" kern="0" cap="none" spc="0" normalizeH="0" baseline="0" noProof="0" dirty="0" smtClean="0">
                <a:ln>
                  <a:noFill/>
                </a:ln>
                <a:solidFill>
                  <a:schemeClr val="tx1"/>
                </a:solidFill>
                <a:effectLst/>
                <a:uLnTx/>
                <a:uFillTx/>
                <a:latin typeface="+mj-lt"/>
                <a:ea typeface="+mj-ea"/>
                <a:cs typeface="+mj-cs"/>
              </a:rPr>
            </a:br>
            <a:endParaRPr lang="en-US" altLang="zh-CN" b="1"/>
          </a:p>
        </p:txBody>
      </p:sp>
      <p:pic>
        <p:nvPicPr>
          <p:cNvPr id="35" name="图片 36"/>
          <p:cNvPicPr>
            <a:picLocks noChangeAspect="1" noChangeArrowheads="1"/>
          </p:cNvPicPr>
          <p:nvPr>
            <p:ph sz="half" idx="1"/>
          </p:nvPr>
        </p:nvPicPr>
        <p:blipFill>
          <a:blip r:embed="rId1" cstate="print"/>
          <a:srcRect/>
          <a:stretch>
            <a:fillRect/>
          </a:stretch>
        </p:blipFill>
        <p:spPr>
          <a:xfrm>
            <a:off x="429260" y="1823720"/>
            <a:ext cx="8649335" cy="3178175"/>
          </a:xfrm>
          <a:prstGeom prst="rect">
            <a:avLst/>
          </a:prstGeom>
          <a:noFill/>
          <a:ln w="9525">
            <a:noFill/>
            <a:miter lim="800000"/>
            <a:headEnd/>
            <a:tailEnd/>
          </a:ln>
        </p:spPr>
      </p:pic>
      <p:sp>
        <p:nvSpPr>
          <p:cNvPr id="5" name="文本框 4"/>
          <p:cNvSpPr txBox="1"/>
          <p:nvPr/>
        </p:nvSpPr>
        <p:spPr>
          <a:xfrm>
            <a:off x="232410" y="789305"/>
            <a:ext cx="8237220" cy="1435100"/>
          </a:xfrm>
          <a:prstGeom prst="rect">
            <a:avLst/>
          </a:prstGeom>
          <a:noFill/>
        </p:spPr>
        <p:txBody>
          <a:bodyPr wrap="square" rtlCol="0" anchor="t">
            <a:spAutoFit/>
          </a:bodyPr>
          <a:p>
            <a:pPr marL="0" indent="0">
              <a:buFont typeface="Wingdings" panose="05000000000000000000" charset="0"/>
              <a:buNone/>
            </a:pPr>
            <a:r>
              <a:rPr lang="en-US" altLang="zh-CN" sz="1800" b="1"/>
              <a:t>EM</a:t>
            </a:r>
            <a:r>
              <a:rPr lang="zh-CN" altLang="en-US" sz="1800" b="1"/>
              <a:t>服务功能组件定义</a:t>
            </a:r>
            <a:r>
              <a:rPr lang="en-US" altLang="zh-CN" sz="1800" b="1"/>
              <a:t>:</a:t>
            </a:r>
            <a:endParaRPr lang="en-US" altLang="zh-CN" sz="1800" b="1"/>
          </a:p>
          <a:p>
            <a:pPr marL="0" indent="0">
              <a:buFont typeface="Wingdings" panose="05000000000000000000" charset="0"/>
              <a:buNone/>
            </a:pPr>
            <a:r>
              <a:rPr lang="en-US" altLang="zh-CN" sz="1800"/>
              <a:t>	</a:t>
            </a:r>
            <a:r>
              <a:rPr lang="zh-CN" altLang="en-US" sz="1800"/>
              <a:t>单网元相关的功能服务包/组的集合，包含了多种专业网特性的单网元功能服务。在各单网元处理服务里面需要完成设备差异性和报文转换处理，并通过南向接入层与sU31管理的传统PNF或UME直接管理的新的PNF/VNF交互。</a:t>
            </a:r>
            <a:endParaRPr lang="zh-CN" altLang="en-US" sz="1800"/>
          </a:p>
          <a:p>
            <a:pPr marL="285750" indent="-285750">
              <a:buFont typeface="Wingdings" panose="05000000000000000000" charset="0"/>
              <a:buChar char="l"/>
            </a:pPr>
            <a:endParaRPr lang="en-US" altLang="zh-CN" sz="1600"/>
          </a:p>
        </p:txBody>
      </p:sp>
      <p:sp>
        <p:nvSpPr>
          <p:cNvPr id="4" name="矩形 3"/>
          <p:cNvSpPr/>
          <p:nvPr/>
        </p:nvSpPr>
        <p:spPr>
          <a:xfrm>
            <a:off x="3192145" y="3243580"/>
            <a:ext cx="2185035" cy="742315"/>
          </a:xfrm>
          <a:prstGeom prst="rect">
            <a:avLst/>
          </a:prstGeom>
          <a:noFill/>
          <a:ln w="2857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olidFill>
                  <a:srgbClr val="008FD4"/>
                </a:solidFill>
                <a:latin typeface="微软雅黑" panose="020B0503020204020204" pitchFamily="34" charset="-122"/>
                <a:sym typeface="+mn-ea"/>
              </a:rPr>
              <a:t>UMEBN_EM_PLATFORM</a:t>
            </a:r>
            <a:r>
              <a:rPr lang="zh-CN" altLang="en-US" dirty="0" smtClean="0">
                <a:solidFill>
                  <a:srgbClr val="008FD4"/>
                </a:solidFill>
                <a:latin typeface="微软雅黑" panose="020B0503020204020204" pitchFamily="34" charset="-122"/>
                <a:sym typeface="+mn-ea"/>
              </a:rPr>
              <a:t>功能介绍</a:t>
            </a:r>
            <a:endParaRPr lang="zh-CN" altLang="en-US"/>
          </a:p>
        </p:txBody>
      </p:sp>
      <p:sp>
        <p:nvSpPr>
          <p:cNvPr id="3" name="内容占位符 2"/>
          <p:cNvSpPr>
            <a:spLocks noGrp="1"/>
          </p:cNvSpPr>
          <p:nvPr>
            <p:ph sz="half" idx="1"/>
          </p:nvPr>
        </p:nvSpPr>
        <p:spPr>
          <a:xfrm>
            <a:off x="254635" y="794385"/>
            <a:ext cx="8491855" cy="283210"/>
          </a:xfrm>
        </p:spPr>
        <p:txBody>
          <a:bodyPr/>
          <a:p>
            <a:r>
              <a:rPr lang="en-US" altLang="zh-CN" sz="1800" b="1">
                <a:latin typeface="宋体" panose="02010600030101010101" pitchFamily="2" charset="-122"/>
                <a:ea typeface="宋体" panose="02010600030101010101" pitchFamily="2" charset="-122"/>
              </a:rPr>
              <a:t>EM</a:t>
            </a:r>
            <a:r>
              <a:rPr lang="zh-CN" altLang="en-US" sz="1800" b="1">
                <a:latin typeface="宋体" panose="02010600030101010101" pitchFamily="2" charset="-122"/>
                <a:ea typeface="宋体" panose="02010600030101010101" pitchFamily="2" charset="-122"/>
              </a:rPr>
              <a:t>服务设计方案：</a:t>
            </a:r>
            <a:endParaRPr lang="zh-CN" altLang="en-US" sz="1800" b="1">
              <a:latin typeface="宋体" panose="02010600030101010101" pitchFamily="2" charset="-122"/>
              <a:ea typeface="宋体" panose="02010600030101010101" pitchFamily="2" charset="-122"/>
            </a:endParaRPr>
          </a:p>
          <a:p>
            <a:endParaRPr lang="zh-CN" altLang="en-US" sz="1800"/>
          </a:p>
          <a:p>
            <a:endParaRPr lang="zh-CN" altLang="en-US" sz="1000"/>
          </a:p>
        </p:txBody>
      </p:sp>
      <p:sp>
        <p:nvSpPr>
          <p:cNvPr id="8" name="文本框 7"/>
          <p:cNvSpPr txBox="1"/>
          <p:nvPr/>
        </p:nvSpPr>
        <p:spPr>
          <a:xfrm>
            <a:off x="169545" y="1405890"/>
            <a:ext cx="3818255" cy="3019425"/>
          </a:xfrm>
          <a:prstGeom prst="rect">
            <a:avLst/>
          </a:prstGeom>
          <a:noFill/>
        </p:spPr>
        <p:txBody>
          <a:bodyPr wrap="square" rtlCol="0" anchor="t">
            <a:spAutoFit/>
          </a:bodyPr>
          <a:p>
            <a:endParaRPr lang="zh-CN" altLang="en-US" sz="1200">
              <a:sym typeface="+mn-ea"/>
            </a:endParaRPr>
          </a:p>
          <a:p>
            <a:r>
              <a:rPr sz="1200">
                <a:sym typeface="+mn-ea"/>
              </a:rPr>
              <a:t>其中，每个浅绿色服务都是一个面对特定的设备系列和资源类型的小EM服务。原则上不同的设备系列和资源类型都由不同的小EM服务处理，但不同设备系列和资源间的小EM服务也可以根据其功能一致性进行合并。如上图所示，多个设备系列针对同一类资源的管理可以用一个小EM服务，例如65和61的告警可以统一由一个CTN告警服务处理。统一设备系列的不同类型资源间的服务也可以合并，例如上图中的sU31设备系列，由于这类设备的所有命令都是直接透传到sU31上，因此完全可以合并成为一个统一的sU31设备资源服务。由于功能范围不同，部分设备系列也可以缺少对某些资源类型进行处理的小EM服务，如上图的61 SDN设备系列。各小EM服务之间互不依赖，不存在部署的依赖和接口调用上的依赖。如有依赖的，应该通过第三方服务间接解耦（例如MQ、inventory服务或分发服务）。</a:t>
            </a:r>
            <a:endParaRPr sz="1200">
              <a:sym typeface="+mn-ea"/>
            </a:endParaRPr>
          </a:p>
        </p:txBody>
      </p:sp>
      <p:graphicFrame>
        <p:nvGraphicFramePr>
          <p:cNvPr id="4" name="对象 3"/>
          <p:cNvGraphicFramePr>
            <a:graphicFrameLocks noChangeAspect="1"/>
          </p:cNvGraphicFramePr>
          <p:nvPr/>
        </p:nvGraphicFramePr>
        <p:xfrm>
          <a:off x="3835400" y="1564005"/>
          <a:ext cx="5114925" cy="3129915"/>
        </p:xfrm>
        <a:graphic>
          <a:graphicData uri="http://schemas.openxmlformats.org/presentationml/2006/ole">
            <mc:AlternateContent xmlns:mc="http://schemas.openxmlformats.org/markup-compatibility/2006">
              <mc:Choice xmlns:v="urn:schemas-microsoft-com:vml" Requires="v">
                <p:oleObj spid="_x0000_s3076" name="" r:id="rId1" imgW="8699500" imgH="5321300" progId="Visio.Drawing.11">
                  <p:embed/>
                </p:oleObj>
              </mc:Choice>
              <mc:Fallback>
                <p:oleObj name="" r:id="rId1" imgW="8699500" imgH="5321300" progId="Visio.Drawing.11">
                  <p:embed/>
                  <p:pic>
                    <p:nvPicPr>
                      <p:cNvPr id="0" name="图片 3075"/>
                      <p:cNvPicPr/>
                      <p:nvPr/>
                    </p:nvPicPr>
                    <p:blipFill>
                      <a:blip r:embed="rId2"/>
                      <a:stretch>
                        <a:fillRect/>
                      </a:stretch>
                    </p:blipFill>
                    <p:spPr>
                      <a:xfrm>
                        <a:off x="3835400" y="1564005"/>
                        <a:ext cx="5114925" cy="3129915"/>
                      </a:xfrm>
                      <a:prstGeom prst="rect">
                        <a:avLst/>
                      </a:prstGeom>
                      <a:noFill/>
                      <a:ln w="38100">
                        <a:noFill/>
                        <a:miter/>
                      </a:ln>
                    </p:spPr>
                  </p:pic>
                </p:oleObj>
              </mc:Fallback>
            </mc:AlternateContent>
          </a:graphicData>
        </a:graphic>
      </p:graphicFrame>
      <p:sp>
        <p:nvSpPr>
          <p:cNvPr id="100" name="文本框 99"/>
          <p:cNvSpPr txBox="1"/>
          <p:nvPr/>
        </p:nvSpPr>
        <p:spPr>
          <a:xfrm>
            <a:off x="179705" y="1208405"/>
            <a:ext cx="8504555" cy="457200"/>
          </a:xfrm>
          <a:prstGeom prst="rect">
            <a:avLst/>
          </a:prstGeom>
          <a:noFill/>
          <a:ln w="9525">
            <a:noFill/>
          </a:ln>
        </p:spPr>
        <p:txBody>
          <a:bodyPr wrap="square">
            <a:spAutoFit/>
          </a:bodyPr>
          <a:p>
            <a:pPr marL="0" indent="266700" algn="l"/>
            <a:r>
              <a:rPr lang="zh-CN" altLang="en-US" sz="1200" b="0" u="none">
                <a:latin typeface="宋体" panose="02010600030101010101" pitchFamily="2" charset="-122"/>
                <a:ea typeface="宋体" panose="02010600030101010101" pitchFamily="2" charset="-122"/>
                <a:cs typeface="宋体" panose="02010600030101010101" pitchFamily="2" charset="-122"/>
              </a:rPr>
              <a:t>为便于微服务管理和升级扩展，</a:t>
            </a:r>
            <a:r>
              <a:rPr lang="en-US" altLang="zh-CN" sz="1200" b="0" u="none">
                <a:latin typeface="宋体" panose="02010600030101010101" pitchFamily="2" charset="-122"/>
                <a:ea typeface="宋体" panose="02010600030101010101" pitchFamily="2" charset="-122"/>
                <a:cs typeface="宋体" panose="02010600030101010101" pitchFamily="2" charset="-122"/>
              </a:rPr>
              <a:t>EM</a:t>
            </a:r>
            <a:r>
              <a:rPr lang="zh-CN" altLang="en-US" sz="1200" b="0" u="none">
                <a:latin typeface="宋体" panose="02010600030101010101" pitchFamily="2" charset="-122"/>
                <a:ea typeface="宋体" panose="02010600030101010101" pitchFamily="2" charset="-122"/>
                <a:cs typeface="宋体" panose="02010600030101010101" pitchFamily="2" charset="-122"/>
              </a:rPr>
              <a:t>服务需要做进一步切分。</a:t>
            </a:r>
            <a:r>
              <a:rPr lang="en-US" altLang="zh-CN" sz="1200" b="0" u="none">
                <a:latin typeface="Courier New" panose="02070309020205020404" charset="0"/>
                <a:ea typeface="Courier New" panose="02070309020205020404" charset="0"/>
                <a:cs typeface="Courier New" panose="02070309020205020404" charset="0"/>
              </a:rPr>
              <a:t>EM</a:t>
            </a:r>
            <a:r>
              <a:rPr lang="zh-CN" altLang="en-US" sz="1200" b="0" u="none">
                <a:latin typeface="宋体" panose="02010600030101010101" pitchFamily="2" charset="-122"/>
                <a:ea typeface="宋体" panose="02010600030101010101" pitchFamily="2" charset="-122"/>
                <a:cs typeface="宋体" panose="02010600030101010101" pitchFamily="2" charset="-122"/>
              </a:rPr>
              <a:t>服务主要考虑两个切分维度：设备系列 和 资源类型。按纵轴是在功能需求上基本一致的设备系列，横轴上是某一类资源的管理功能，切分方式如下图所示：</a:t>
            </a:r>
            <a:endParaRPr lang="zh-CN" alt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olidFill>
                  <a:srgbClr val="008FD4"/>
                </a:solidFill>
                <a:latin typeface="微软雅黑" panose="020B0503020204020204" pitchFamily="34" charset="-122"/>
                <a:sym typeface="+mn-ea"/>
              </a:rPr>
              <a:t>UMEBN_EM_PLATFORM</a:t>
            </a:r>
            <a:r>
              <a:rPr lang="zh-CN" altLang="en-US" dirty="0" smtClean="0">
                <a:solidFill>
                  <a:srgbClr val="008FD4"/>
                </a:solidFill>
                <a:latin typeface="微软雅黑" panose="020B0503020204020204" pitchFamily="34" charset="-122"/>
                <a:sym typeface="+mn-ea"/>
              </a:rPr>
              <a:t>功能介绍</a:t>
            </a:r>
            <a:br>
              <a:rPr lang="zh-CN" altLang="en-US"/>
            </a:br>
            <a:endParaRPr lang="zh-CN" altLang="en-US"/>
          </a:p>
        </p:txBody>
      </p:sp>
      <p:sp>
        <p:nvSpPr>
          <p:cNvPr id="100" name="文本框 99"/>
          <p:cNvSpPr txBox="1"/>
          <p:nvPr/>
        </p:nvSpPr>
        <p:spPr>
          <a:xfrm>
            <a:off x="358775" y="1200150"/>
            <a:ext cx="3973830" cy="2286000"/>
          </a:xfrm>
          <a:prstGeom prst="rect">
            <a:avLst/>
          </a:prstGeom>
          <a:noFill/>
          <a:ln w="9525">
            <a:noFill/>
          </a:ln>
        </p:spPr>
        <p:txBody>
          <a:bodyPr wrap="square">
            <a:spAutoFit/>
          </a:bodyPr>
          <a:p>
            <a:pPr marL="0" indent="266700" algn="l"/>
            <a:r>
              <a:rPr lang="zh-CN" altLang="en-US" sz="1200" b="0" u="none">
                <a:latin typeface="宋体" panose="02010600030101010101" pitchFamily="2" charset="-122"/>
                <a:ea typeface="宋体" panose="02010600030101010101" pitchFamily="2" charset="-122"/>
                <a:cs typeface="宋体" panose="02010600030101010101" pitchFamily="2" charset="-122"/>
              </a:rPr>
              <a:t>为便于外部的</a:t>
            </a:r>
            <a:r>
              <a:rPr lang="en-US" altLang="zh-CN" sz="1200" b="0" u="none">
                <a:latin typeface="宋体" panose="02010600030101010101" pitchFamily="2" charset="-122"/>
                <a:ea typeface="宋体" panose="02010600030101010101" pitchFamily="2" charset="-122"/>
                <a:cs typeface="宋体" panose="02010600030101010101" pitchFamily="2" charset="-122"/>
              </a:rPr>
              <a:t>NM</a:t>
            </a:r>
            <a:r>
              <a:rPr lang="zh-CN" altLang="en-US" sz="1200" b="0" u="none">
                <a:latin typeface="宋体" panose="02010600030101010101" pitchFamily="2" charset="-122"/>
                <a:ea typeface="宋体" panose="02010600030101010101" pitchFamily="2" charset="-122"/>
                <a:cs typeface="宋体" panose="02010600030101010101" pitchFamily="2" charset="-122"/>
              </a:rPr>
              <a:t>功能调用，避免</a:t>
            </a:r>
            <a:r>
              <a:rPr lang="en-US" altLang="zh-CN" sz="1200" b="0" u="none">
                <a:latin typeface="Courier New" panose="02070309020205020404" charset="0"/>
                <a:ea typeface="Courier New" panose="02070309020205020404" charset="0"/>
                <a:cs typeface="Courier New" panose="02070309020205020404" charset="0"/>
              </a:rPr>
              <a:t>NM</a:t>
            </a:r>
            <a:r>
              <a:rPr lang="zh-CN" altLang="en-US" sz="1200" b="0" u="none">
                <a:latin typeface="宋体" panose="02010600030101010101" pitchFamily="2" charset="-122"/>
                <a:ea typeface="宋体" panose="02010600030101010101" pitchFamily="2" charset="-122"/>
                <a:cs typeface="宋体" panose="02010600030101010101" pitchFamily="2" charset="-122"/>
              </a:rPr>
              <a:t>功能关注小服务拆分细节，所有小</a:t>
            </a:r>
            <a:r>
              <a:rPr lang="en-US" altLang="zh-CN" sz="1200" b="0" u="none">
                <a:latin typeface="Courier New" panose="02070309020205020404" charset="0"/>
                <a:ea typeface="Courier New" panose="02070309020205020404" charset="0"/>
                <a:cs typeface="Courier New" panose="02070309020205020404" charset="0"/>
              </a:rPr>
              <a:t>EM</a:t>
            </a:r>
            <a:r>
              <a:rPr lang="zh-CN" altLang="en-US" sz="1200" b="0" u="none">
                <a:latin typeface="宋体" panose="02010600030101010101" pitchFamily="2" charset="-122"/>
                <a:ea typeface="宋体" panose="02010600030101010101" pitchFamily="2" charset="-122"/>
                <a:cs typeface="宋体" panose="02010600030101010101" pitchFamily="2" charset="-122"/>
              </a:rPr>
              <a:t>服务都在</a:t>
            </a:r>
            <a:r>
              <a:rPr lang="en-US" altLang="zh-CN" sz="1200" b="0" u="none">
                <a:latin typeface="Courier New" panose="02070309020205020404" charset="0"/>
                <a:ea typeface="Courier New" panose="02070309020205020404" charset="0"/>
                <a:cs typeface="Courier New" panose="02070309020205020404" charset="0"/>
              </a:rPr>
              <a:t>EM</a:t>
            </a:r>
            <a:r>
              <a:rPr lang="zh-CN" altLang="en-US" sz="1200" b="0" u="none">
                <a:latin typeface="宋体" panose="02010600030101010101" pitchFamily="2" charset="-122"/>
                <a:ea typeface="宋体" panose="02010600030101010101" pitchFamily="2" charset="-122"/>
                <a:cs typeface="宋体" panose="02010600030101010101" pitchFamily="2" charset="-122"/>
              </a:rPr>
              <a:t>服务分发器服务上，按其对应的设备系列和资源类型进行注册。当</a:t>
            </a:r>
            <a:r>
              <a:rPr lang="en-US" altLang="zh-CN" sz="1200" b="0" u="none">
                <a:latin typeface="Courier New" panose="02070309020205020404" charset="0"/>
                <a:ea typeface="Courier New" panose="02070309020205020404" charset="0"/>
                <a:cs typeface="Courier New" panose="02070309020205020404" charset="0"/>
              </a:rPr>
              <a:t>NM</a:t>
            </a:r>
            <a:r>
              <a:rPr lang="zh-CN" altLang="en-US" sz="1200" b="0" u="none">
                <a:latin typeface="宋体" panose="02010600030101010101" pitchFamily="2" charset="-122"/>
                <a:ea typeface="宋体" panose="02010600030101010101" pitchFamily="2" charset="-122"/>
                <a:cs typeface="宋体" panose="02010600030101010101" pitchFamily="2" charset="-122"/>
              </a:rPr>
              <a:t>服务需要往网元下发命令时，可先将命令发给</a:t>
            </a:r>
            <a:r>
              <a:rPr lang="en-US" altLang="zh-CN" sz="1200" b="0" u="none">
                <a:latin typeface="Courier New" panose="02070309020205020404" charset="0"/>
                <a:ea typeface="Courier New" panose="02070309020205020404" charset="0"/>
                <a:cs typeface="Courier New" panose="02070309020205020404" charset="0"/>
              </a:rPr>
              <a:t>EM</a:t>
            </a:r>
            <a:r>
              <a:rPr lang="zh-CN" altLang="en-US" sz="1200" b="0" u="none">
                <a:latin typeface="宋体" panose="02010600030101010101" pitchFamily="2" charset="-122"/>
                <a:ea typeface="宋体" panose="02010600030101010101" pitchFamily="2" charset="-122"/>
                <a:cs typeface="宋体" panose="02010600030101010101" pitchFamily="2" charset="-122"/>
              </a:rPr>
              <a:t>服务分发器，再由分发器发往具体的小</a:t>
            </a:r>
            <a:r>
              <a:rPr lang="en-US" altLang="zh-CN" sz="1200" b="0" u="none">
                <a:latin typeface="Courier New" panose="02070309020205020404" charset="0"/>
                <a:ea typeface="Courier New" panose="02070309020205020404" charset="0"/>
                <a:cs typeface="Courier New" panose="02070309020205020404" charset="0"/>
              </a:rPr>
              <a:t>EM</a:t>
            </a:r>
            <a:r>
              <a:rPr lang="zh-CN" altLang="en-US" sz="1200" b="0" u="none">
                <a:latin typeface="宋体" panose="02010600030101010101" pitchFamily="2" charset="-122"/>
                <a:ea typeface="宋体" panose="02010600030101010101" pitchFamily="2" charset="-122"/>
                <a:cs typeface="宋体" panose="02010600030101010101" pitchFamily="2" charset="-122"/>
              </a:rPr>
              <a:t>服务。    按上述切分方式，每新增一款设备系列，则只需要在图中纵向上扩展，开发和部署一套包含该系列设备各项资源的数个小</a:t>
            </a:r>
            <a:r>
              <a:rPr lang="en-US" altLang="zh-CN" sz="1200" b="0" u="none">
                <a:latin typeface="宋体" panose="02010600030101010101" pitchFamily="2" charset="-122"/>
                <a:ea typeface="宋体" panose="02010600030101010101" pitchFamily="2" charset="-122"/>
                <a:cs typeface="宋体" panose="02010600030101010101" pitchFamily="2" charset="-122"/>
              </a:rPr>
              <a:t>EM</a:t>
            </a:r>
            <a:r>
              <a:rPr lang="zh-CN" altLang="en-US" sz="1200" b="0" u="none">
                <a:latin typeface="宋体" panose="02010600030101010101" pitchFamily="2" charset="-122"/>
                <a:ea typeface="宋体" panose="02010600030101010101" pitchFamily="2" charset="-122"/>
                <a:cs typeface="宋体" panose="02010600030101010101" pitchFamily="2" charset="-122"/>
              </a:rPr>
              <a:t>服务即可。这种扩展部署不影响现有各设备和资源服务，因此不会对现网上正在管理的设备造成影响。如果需要对现有的部分设备或资源进行功能增强或改进，则只需要替换对应设备系列或资源的小</a:t>
            </a:r>
            <a:r>
              <a:rPr lang="en-US" altLang="zh-CN" sz="1200" b="0" u="none">
                <a:latin typeface="Courier New" panose="02070309020205020404" charset="0"/>
                <a:ea typeface="Courier New" panose="02070309020205020404" charset="0"/>
                <a:cs typeface="Courier New" panose="02070309020205020404" charset="0"/>
              </a:rPr>
              <a:t>EM</a:t>
            </a:r>
            <a:r>
              <a:rPr lang="zh-CN" altLang="en-US" sz="1200" b="0" u="none">
                <a:latin typeface="宋体" panose="02010600030101010101" pitchFamily="2" charset="-122"/>
                <a:ea typeface="宋体" panose="02010600030101010101" pitchFamily="2" charset="-122"/>
                <a:cs typeface="宋体" panose="02010600030101010101" pitchFamily="2" charset="-122"/>
              </a:rPr>
              <a:t>服务即可。</a:t>
            </a:r>
            <a:endParaRPr lang="zh-CN" altLang="en-US" sz="1200"/>
          </a:p>
        </p:txBody>
      </p:sp>
      <p:sp>
        <p:nvSpPr>
          <p:cNvPr id="5" name="文本框 4"/>
          <p:cNvSpPr txBox="1"/>
          <p:nvPr/>
        </p:nvSpPr>
        <p:spPr>
          <a:xfrm>
            <a:off x="333375" y="781050"/>
            <a:ext cx="3023235" cy="368300"/>
          </a:xfrm>
          <a:prstGeom prst="rect">
            <a:avLst/>
          </a:prstGeom>
          <a:noFill/>
        </p:spPr>
        <p:txBody>
          <a:bodyPr wrap="none" rtlCol="0" anchor="t">
            <a:spAutoFit/>
          </a:bodyPr>
          <a:p>
            <a:r>
              <a:rPr lang="en-US" altLang="zh-CN" sz="1800" b="1">
                <a:sym typeface="+mn-ea"/>
              </a:rPr>
              <a:t>EM</a:t>
            </a:r>
            <a:r>
              <a:rPr lang="zh-CN" altLang="en-US" sz="1800" b="1">
                <a:sym typeface="+mn-ea"/>
              </a:rPr>
              <a:t>服务设计方案（续上）：</a:t>
            </a:r>
            <a:endParaRPr lang="zh-CN" altLang="en-US" sz="1800" b="1"/>
          </a:p>
        </p:txBody>
      </p:sp>
      <p:graphicFrame>
        <p:nvGraphicFramePr>
          <p:cNvPr id="3" name="对象 2"/>
          <p:cNvGraphicFramePr>
            <a:graphicFrameLocks noChangeAspect="1"/>
          </p:cNvGraphicFramePr>
          <p:nvPr/>
        </p:nvGraphicFramePr>
        <p:xfrm>
          <a:off x="4589145" y="715645"/>
          <a:ext cx="4361815" cy="4030345"/>
        </p:xfrm>
        <a:graphic>
          <a:graphicData uri="http://schemas.openxmlformats.org/presentationml/2006/ole">
            <mc:AlternateContent xmlns:mc="http://schemas.openxmlformats.org/markup-compatibility/2006">
              <mc:Choice xmlns:v="urn:schemas-microsoft-com:vml" Requires="v">
                <p:oleObj spid="_x0000_s3076" name="" r:id="rId1" imgW="7315200" imgH="6743700" progId="Visio.Drawing.11">
                  <p:embed/>
                </p:oleObj>
              </mc:Choice>
              <mc:Fallback>
                <p:oleObj name="" r:id="rId1" imgW="7315200" imgH="6743700" progId="Visio.Drawing.11">
                  <p:embed/>
                  <p:pic>
                    <p:nvPicPr>
                      <p:cNvPr id="0" name="图片 3075"/>
                      <p:cNvPicPr/>
                      <p:nvPr/>
                    </p:nvPicPr>
                    <p:blipFill>
                      <a:blip r:embed="rId2"/>
                      <a:stretch>
                        <a:fillRect/>
                      </a:stretch>
                    </p:blipFill>
                    <p:spPr>
                      <a:xfrm>
                        <a:off x="4589145" y="715645"/>
                        <a:ext cx="4361815" cy="4030345"/>
                      </a:xfrm>
                      <a:prstGeom prst="rect">
                        <a:avLst/>
                      </a:prstGeom>
                      <a:noFill/>
                      <a:ln w="38100">
                        <a:noFill/>
                        <a:miter/>
                      </a:ln>
                    </p:spPr>
                  </p:pic>
                </p:oleObj>
              </mc:Fallback>
            </mc:AlternateContent>
          </a:graphicData>
        </a:graphic>
      </p:graphicFrame>
      <p:sp>
        <p:nvSpPr>
          <p:cNvPr id="6" name="文本框 5"/>
          <p:cNvSpPr txBox="1"/>
          <p:nvPr/>
        </p:nvSpPr>
        <p:spPr>
          <a:xfrm>
            <a:off x="358775" y="3655060"/>
            <a:ext cx="3973830" cy="822960"/>
          </a:xfrm>
          <a:prstGeom prst="rect">
            <a:avLst/>
          </a:prstGeom>
          <a:noFill/>
          <a:ln w="9525">
            <a:noFill/>
          </a:ln>
        </p:spPr>
        <p:txBody>
          <a:bodyPr wrap="square">
            <a:spAutoFit/>
          </a:bodyPr>
          <a:p>
            <a:pPr marL="0" indent="266700" algn="l"/>
            <a:r>
              <a:rPr lang="zh-CN" altLang="en-US" sz="1200" b="0" u="none">
                <a:latin typeface="宋体" panose="02010600030101010101" pitchFamily="2" charset="-122"/>
                <a:ea typeface="宋体" panose="02010600030101010101" pitchFamily="2" charset="-122"/>
                <a:cs typeface="宋体" panose="02010600030101010101" pitchFamily="2" charset="-122"/>
              </a:rPr>
              <a:t>如右图所示，“</a:t>
            </a:r>
            <a:r>
              <a:rPr lang="en-US" altLang="zh-CN" sz="1200" b="0" u="none">
                <a:latin typeface="Courier New" panose="02070309020205020404" charset="0"/>
                <a:ea typeface="Courier New" panose="02070309020205020404" charset="0"/>
                <a:cs typeface="Courier New" panose="02070309020205020404" charset="0"/>
              </a:rPr>
              <a:t>XX</a:t>
            </a:r>
            <a:r>
              <a:rPr lang="zh-CN" altLang="en-US" sz="1200" b="0" u="none">
                <a:latin typeface="宋体" panose="02010600030101010101" pitchFamily="2" charset="-122"/>
                <a:ea typeface="宋体" panose="02010600030101010101" pitchFamily="2" charset="-122"/>
                <a:cs typeface="宋体" panose="02010600030101010101" pitchFamily="2" charset="-122"/>
              </a:rPr>
              <a:t>设备</a:t>
            </a:r>
            <a:r>
              <a:rPr lang="en-US" altLang="zh-CN" sz="1200" b="0" u="none">
                <a:latin typeface="Courier New" panose="02070309020205020404" charset="0"/>
                <a:ea typeface="Courier New" panose="02070309020205020404" charset="0"/>
                <a:cs typeface="Courier New" panose="02070309020205020404" charset="0"/>
              </a:rPr>
              <a:t>YY</a:t>
            </a:r>
            <a:r>
              <a:rPr lang="zh-CN" altLang="en-US" sz="1200" b="0" u="none">
                <a:latin typeface="宋体" panose="02010600030101010101" pitchFamily="2" charset="-122"/>
                <a:ea typeface="宋体" panose="02010600030101010101" pitchFamily="2" charset="-122"/>
                <a:cs typeface="宋体" panose="02010600030101010101" pitchFamily="2" charset="-122"/>
              </a:rPr>
              <a:t>资源服务”就是一个小</a:t>
            </a:r>
            <a:r>
              <a:rPr lang="en-US" altLang="zh-CN" sz="1200" b="0" u="none">
                <a:latin typeface="Courier New" panose="02070309020205020404" charset="0"/>
                <a:ea typeface="Courier New" panose="02070309020205020404" charset="0"/>
                <a:cs typeface="Courier New" panose="02070309020205020404" charset="0"/>
              </a:rPr>
              <a:t>EM</a:t>
            </a:r>
            <a:r>
              <a:rPr lang="zh-CN" altLang="en-US" sz="1200" b="0" u="none">
                <a:latin typeface="宋体" panose="02010600030101010101" pitchFamily="2" charset="-122"/>
                <a:ea typeface="宋体" panose="02010600030101010101" pitchFamily="2" charset="-122"/>
                <a:cs typeface="宋体" panose="02010600030101010101" pitchFamily="2" charset="-122"/>
              </a:rPr>
              <a:t>服务：</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p>
            <a:pPr marL="0" indent="266700" algn="l"/>
            <a:r>
              <a:rPr lang="zh-CN" altLang="en-US" sz="1200">
                <a:latin typeface="宋体" panose="02010600030101010101" pitchFamily="2" charset="-122"/>
                <a:cs typeface="宋体" panose="02010600030101010101" pitchFamily="2" charset="-122"/>
                <a:sym typeface="+mn-ea"/>
              </a:rPr>
              <a:t>每个小</a:t>
            </a:r>
            <a:r>
              <a:rPr lang="en-US" altLang="zh-CN" sz="1200">
                <a:latin typeface="宋体" panose="02010600030101010101" pitchFamily="2" charset="-122"/>
                <a:cs typeface="宋体" panose="02010600030101010101" pitchFamily="2" charset="-122"/>
                <a:sym typeface="+mn-ea"/>
              </a:rPr>
              <a:t>EM</a:t>
            </a:r>
            <a:r>
              <a:rPr lang="zh-CN" altLang="en-US" sz="1200">
                <a:latin typeface="宋体" panose="02010600030101010101" pitchFamily="2" charset="-122"/>
                <a:cs typeface="宋体" panose="02010600030101010101" pitchFamily="2" charset="-122"/>
                <a:sym typeface="+mn-ea"/>
              </a:rPr>
              <a:t>服务内部由一个</a:t>
            </a:r>
            <a:r>
              <a:rPr lang="en-US" altLang="zh-CN" sz="1200">
                <a:latin typeface="Courier New" panose="02070309020205020404" charset="0"/>
                <a:ea typeface="Courier New" panose="02070309020205020404" charset="0"/>
                <a:cs typeface="Courier New" panose="02070309020205020404" charset="0"/>
                <a:sym typeface="+mn-ea"/>
              </a:rPr>
              <a:t>IUI</a:t>
            </a:r>
            <a:r>
              <a:rPr lang="zh-CN" altLang="en-US" sz="1200">
                <a:latin typeface="宋体" panose="02010600030101010101" pitchFamily="2" charset="-122"/>
                <a:cs typeface="宋体" panose="02010600030101010101" pitchFamily="2" charset="-122"/>
                <a:sym typeface="+mn-ea"/>
              </a:rPr>
              <a:t>微服务和一个后端微服务构成（也可以多个，但不建议）。</a:t>
            </a:r>
            <a:endParaRPr lang="zh-CN" alt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olidFill>
                  <a:srgbClr val="008FD4"/>
                </a:solidFill>
                <a:latin typeface="微软雅黑" panose="020B0503020204020204" pitchFamily="34" charset="-122"/>
                <a:sym typeface="+mn-ea"/>
              </a:rPr>
              <a:t>UMEBN_EM_PLATFORM</a:t>
            </a:r>
            <a:r>
              <a:rPr lang="zh-CN" altLang="en-US" dirty="0" smtClean="0">
                <a:solidFill>
                  <a:srgbClr val="008FD4"/>
                </a:solidFill>
                <a:latin typeface="微软雅黑" panose="020B0503020204020204" pitchFamily="34" charset="-122"/>
                <a:sym typeface="+mn-ea"/>
              </a:rPr>
              <a:t>功能介绍</a:t>
            </a:r>
            <a:endParaRPr lang="zh-CN" altLang="en-US"/>
          </a:p>
        </p:txBody>
      </p:sp>
      <p:sp>
        <p:nvSpPr>
          <p:cNvPr id="100" name="文本框 99"/>
          <p:cNvSpPr txBox="1"/>
          <p:nvPr/>
        </p:nvSpPr>
        <p:spPr>
          <a:xfrm>
            <a:off x="326390" y="820420"/>
            <a:ext cx="5080000" cy="365760"/>
          </a:xfrm>
          <a:prstGeom prst="rect">
            <a:avLst/>
          </a:prstGeom>
          <a:noFill/>
          <a:ln w="9525">
            <a:noFill/>
          </a:ln>
        </p:spPr>
        <p:txBody>
          <a:bodyPr>
            <a:spAutoFit/>
          </a:bodyPr>
          <a:p>
            <a:pPr marL="0" indent="0" algn="l"/>
            <a:r>
              <a:rPr lang="en-US" altLang="zh-CN" sz="1800" b="1" u="none">
                <a:latin typeface="宋体" panose="02010600030101010101" pitchFamily="2" charset="-122"/>
                <a:ea typeface="宋体" panose="02010600030101010101" pitchFamily="2" charset="-122"/>
                <a:cs typeface="宋体" panose="02010600030101010101" pitchFamily="2" charset="-122"/>
              </a:rPr>
              <a:t>EM</a:t>
            </a:r>
            <a:r>
              <a:rPr lang="zh-CN" altLang="en-US" sz="1800" b="1" u="none">
                <a:latin typeface="宋体" panose="02010600030101010101" pitchFamily="2" charset="-122"/>
                <a:ea typeface="宋体" panose="02010600030101010101" pitchFamily="2" charset="-122"/>
                <a:cs typeface="宋体" panose="02010600030101010101" pitchFamily="2" charset="-122"/>
              </a:rPr>
              <a:t>服务结构：</a:t>
            </a:r>
            <a:endParaRPr lang="zh-CN" altLang="en-US" sz="1800" b="1"/>
          </a:p>
        </p:txBody>
      </p:sp>
      <p:sp>
        <p:nvSpPr>
          <p:cNvPr id="5" name="文本框 4"/>
          <p:cNvSpPr txBox="1"/>
          <p:nvPr/>
        </p:nvSpPr>
        <p:spPr>
          <a:xfrm>
            <a:off x="325755" y="1322070"/>
            <a:ext cx="8491855" cy="3078480"/>
          </a:xfrm>
          <a:prstGeom prst="rect">
            <a:avLst/>
          </a:prstGeom>
          <a:noFill/>
          <a:ln w="9525">
            <a:noFill/>
          </a:ln>
        </p:spPr>
        <p:txBody>
          <a:bodyPr wrap="square">
            <a:spAutoFit/>
          </a:bodyPr>
          <a:p>
            <a:pPr marL="0" indent="266700" algn="l"/>
            <a:r>
              <a:rPr lang="zh-CN" altLang="en-US" sz="1400" b="0" u="none">
                <a:latin typeface="宋体" panose="02010600030101010101" pitchFamily="2" charset="-122"/>
                <a:ea typeface="宋体" panose="02010600030101010101" pitchFamily="2" charset="-122"/>
                <a:cs typeface="宋体" panose="02010600030101010101" pitchFamily="2" charset="-122"/>
              </a:rPr>
              <a:t>每个小</a:t>
            </a:r>
            <a:r>
              <a:rPr lang="en-US" altLang="zh-CN" sz="1400" b="0" u="none">
                <a:latin typeface="宋体" panose="02010600030101010101" pitchFamily="2" charset="-122"/>
                <a:ea typeface="宋体" panose="02010600030101010101" pitchFamily="2" charset="-122"/>
                <a:cs typeface="宋体" panose="02010600030101010101" pitchFamily="2" charset="-122"/>
              </a:rPr>
              <a:t>EM</a:t>
            </a:r>
            <a:r>
              <a:rPr lang="zh-CN" altLang="en-US" sz="1400" b="0" u="none">
                <a:latin typeface="宋体" panose="02010600030101010101" pitchFamily="2" charset="-122"/>
                <a:ea typeface="宋体" panose="02010600030101010101" pitchFamily="2" charset="-122"/>
                <a:cs typeface="宋体" panose="02010600030101010101" pitchFamily="2" charset="-122"/>
              </a:rPr>
              <a:t>服务内部由一个</a:t>
            </a:r>
            <a:r>
              <a:rPr lang="en-US" altLang="zh-CN" sz="1400" b="0" u="none">
                <a:latin typeface="Courier New" panose="02070309020205020404" charset="0"/>
                <a:ea typeface="Courier New" panose="02070309020205020404" charset="0"/>
                <a:cs typeface="Courier New" panose="02070309020205020404" charset="0"/>
              </a:rPr>
              <a:t>IUI</a:t>
            </a:r>
            <a:r>
              <a:rPr lang="zh-CN" altLang="en-US" sz="1400" b="0" u="none">
                <a:latin typeface="宋体" panose="02010600030101010101" pitchFamily="2" charset="-122"/>
                <a:ea typeface="宋体" panose="02010600030101010101" pitchFamily="2" charset="-122"/>
                <a:cs typeface="宋体" panose="02010600030101010101" pitchFamily="2" charset="-122"/>
              </a:rPr>
              <a:t>微服务和一个后端微服务构成。</a:t>
            </a:r>
            <a:r>
              <a:rPr lang="en-US" altLang="zh-CN" sz="1400" b="0" u="none">
                <a:latin typeface="宋体" panose="02010600030101010101" pitchFamily="2" charset="-122"/>
                <a:ea typeface="宋体" panose="02010600030101010101" pitchFamily="2" charset="-122"/>
                <a:cs typeface="宋体" panose="02010600030101010101" pitchFamily="2" charset="-122"/>
              </a:rPr>
              <a:t>IUI</a:t>
            </a:r>
            <a:r>
              <a:rPr lang="zh-CN" altLang="en-US" sz="1400" b="0" u="none">
                <a:latin typeface="宋体" panose="02010600030101010101" pitchFamily="2" charset="-122"/>
                <a:ea typeface="宋体" panose="02010600030101010101" pitchFamily="2" charset="-122"/>
                <a:cs typeface="宋体" panose="02010600030101010101" pitchFamily="2" charset="-122"/>
              </a:rPr>
              <a:t>微服务被注册到</a:t>
            </a:r>
            <a:r>
              <a:rPr lang="en-US" altLang="zh-CN" sz="1400" b="0" u="none">
                <a:latin typeface="Courier New" panose="02070309020205020404" charset="0"/>
                <a:ea typeface="Courier New" panose="02070309020205020404" charset="0"/>
                <a:cs typeface="Courier New" panose="02070309020205020404" charset="0"/>
              </a:rPr>
              <a:t>Portal</a:t>
            </a:r>
            <a:r>
              <a:rPr lang="zh-CN" altLang="en-US" sz="1400" b="0" u="none">
                <a:latin typeface="宋体" panose="02010600030101010101" pitchFamily="2" charset="-122"/>
                <a:ea typeface="宋体" panose="02010600030101010101" pitchFamily="2" charset="-122"/>
                <a:cs typeface="宋体" panose="02010600030101010101" pitchFamily="2" charset="-122"/>
              </a:rPr>
              <a:t>的单网元功能管理器</a:t>
            </a:r>
            <a:r>
              <a:rPr lang="en-US" altLang="zh-CN" sz="1400" b="0" u="none">
                <a:latin typeface="Courier New" panose="02070309020205020404" charset="0"/>
                <a:ea typeface="Courier New" panose="02070309020205020404" charset="0"/>
                <a:cs typeface="Courier New" panose="02070309020205020404" charset="0"/>
              </a:rPr>
              <a:t>IUI</a:t>
            </a:r>
            <a:r>
              <a:rPr lang="zh-CN" altLang="en-US" sz="1400" b="0" u="none">
                <a:latin typeface="宋体" panose="02010600030101010101" pitchFamily="2" charset="-122"/>
                <a:ea typeface="宋体" panose="02010600030101010101" pitchFamily="2" charset="-122"/>
                <a:cs typeface="宋体" panose="02010600030101010101" pitchFamily="2" charset="-122"/>
              </a:rPr>
              <a:t>框架上。用户在单网元功能管理器界面上选择某个设备和功能菜单后，会直接导航到对应的</a:t>
            </a:r>
            <a:r>
              <a:rPr lang="en-US" altLang="zh-CN" sz="1400" b="0" u="none">
                <a:latin typeface="Courier New" panose="02070309020205020404" charset="0"/>
                <a:ea typeface="Courier New" panose="02070309020205020404" charset="0"/>
                <a:cs typeface="Courier New" panose="02070309020205020404" charset="0"/>
              </a:rPr>
              <a:t>IUI</a:t>
            </a:r>
            <a:r>
              <a:rPr lang="zh-CN" altLang="en-US" sz="1400" b="0" u="none">
                <a:latin typeface="宋体" panose="02010600030101010101" pitchFamily="2" charset="-122"/>
                <a:ea typeface="宋体" panose="02010600030101010101" pitchFamily="2" charset="-122"/>
                <a:cs typeface="宋体" panose="02010600030101010101" pitchFamily="2" charset="-122"/>
              </a:rPr>
              <a:t>微服务界面。</a:t>
            </a:r>
            <a:r>
              <a:rPr lang="en-US" altLang="zh-CN" sz="1400" b="0" u="none">
                <a:latin typeface="Courier New" panose="02070309020205020404" charset="0"/>
                <a:ea typeface="Courier New" panose="02070309020205020404" charset="0"/>
                <a:cs typeface="Courier New" panose="02070309020205020404" charset="0"/>
              </a:rPr>
              <a:t>IUI</a:t>
            </a:r>
            <a:r>
              <a:rPr lang="zh-CN" altLang="en-US" sz="1400" b="0" u="none">
                <a:latin typeface="宋体" panose="02010600030101010101" pitchFamily="2" charset="-122"/>
                <a:ea typeface="宋体" panose="02010600030101010101" pitchFamily="2" charset="-122"/>
                <a:cs typeface="宋体" panose="02010600030101010101" pitchFamily="2" charset="-122"/>
              </a:rPr>
              <a:t>微服务调用后端微服务时，可通过</a:t>
            </a:r>
            <a:r>
              <a:rPr lang="en-US" altLang="zh-CN" sz="1400" b="0" u="none">
                <a:latin typeface="Courier New" panose="02070309020205020404" charset="0"/>
                <a:ea typeface="Courier New" panose="02070309020205020404" charset="0"/>
                <a:cs typeface="Courier New" panose="02070309020205020404" charset="0"/>
              </a:rPr>
              <a:t>EM</a:t>
            </a:r>
            <a:r>
              <a:rPr lang="zh-CN" altLang="en-US" sz="1400" b="0" u="none">
                <a:latin typeface="宋体" panose="02010600030101010101" pitchFamily="2" charset="-122"/>
                <a:ea typeface="宋体" panose="02010600030101010101" pitchFamily="2" charset="-122"/>
                <a:cs typeface="宋体" panose="02010600030101010101" pitchFamily="2" charset="-122"/>
              </a:rPr>
              <a:t>服务分发器间接调用，而不用知晓与之对应的后端微服务名；也可根据后端微服务名，直接通过</a:t>
            </a:r>
            <a:r>
              <a:rPr lang="en-US" altLang="zh-CN" sz="1400" b="0" u="none">
                <a:latin typeface="Courier New" panose="02070309020205020404" charset="0"/>
                <a:ea typeface="Courier New" panose="02070309020205020404" charset="0"/>
                <a:cs typeface="Courier New" panose="02070309020205020404" charset="0"/>
              </a:rPr>
              <a:t>MSB</a:t>
            </a:r>
            <a:r>
              <a:rPr lang="zh-CN" altLang="en-US" sz="1400" b="0" u="none">
                <a:latin typeface="宋体" panose="02010600030101010101" pitchFamily="2" charset="-122"/>
                <a:ea typeface="宋体" panose="02010600030101010101" pitchFamily="2" charset="-122"/>
                <a:cs typeface="宋体" panose="02010600030101010101" pitchFamily="2" charset="-122"/>
              </a:rPr>
              <a:t>查找到小服务内的后端微服务，完成小服务内部的功能调用。由于直接调用方式需要</a:t>
            </a:r>
            <a:r>
              <a:rPr lang="en-US" altLang="zh-CN" sz="1400" b="0" u="none">
                <a:latin typeface="Courier New" panose="02070309020205020404" charset="0"/>
                <a:ea typeface="Courier New" panose="02070309020205020404" charset="0"/>
                <a:cs typeface="Courier New" panose="02070309020205020404" charset="0"/>
              </a:rPr>
              <a:t>IUI</a:t>
            </a:r>
            <a:r>
              <a:rPr lang="zh-CN" altLang="en-US" sz="1400" b="0" u="none">
                <a:latin typeface="宋体" panose="02010600030101010101" pitchFamily="2" charset="-122"/>
                <a:ea typeface="宋体" panose="02010600030101010101" pitchFamily="2" charset="-122"/>
                <a:cs typeface="宋体" panose="02010600030101010101" pitchFamily="2" charset="-122"/>
              </a:rPr>
              <a:t>微服务记住后端的服务名，当后续</a:t>
            </a:r>
            <a:r>
              <a:rPr lang="en-US" altLang="zh-CN" sz="1400" b="0" u="none">
                <a:latin typeface="Courier New" panose="02070309020205020404" charset="0"/>
                <a:ea typeface="Courier New" panose="02070309020205020404" charset="0"/>
                <a:cs typeface="Courier New" panose="02070309020205020404" charset="0"/>
              </a:rPr>
              <a:t>EM</a:t>
            </a:r>
            <a:r>
              <a:rPr lang="zh-CN" altLang="en-US" sz="1400" b="0" u="none">
                <a:latin typeface="宋体" panose="02010600030101010101" pitchFamily="2" charset="-122"/>
                <a:ea typeface="宋体" panose="02010600030101010101" pitchFamily="2" charset="-122"/>
                <a:cs typeface="宋体" panose="02010600030101010101" pitchFamily="2" charset="-122"/>
              </a:rPr>
              <a:t>服务较多的情况下维护比较困难，推荐使用间接调用的方式。后端微服务需要在部署时，将其对应的设备类型和资源类型注册到</a:t>
            </a:r>
            <a:r>
              <a:rPr lang="en-US" altLang="zh-CN" sz="1400" b="0" u="none">
                <a:latin typeface="宋体" panose="02010600030101010101" pitchFamily="2" charset="-122"/>
                <a:ea typeface="宋体" panose="02010600030101010101" pitchFamily="2" charset="-122"/>
                <a:cs typeface="宋体" panose="02010600030101010101" pitchFamily="2" charset="-122"/>
              </a:rPr>
              <a:t>EM</a:t>
            </a:r>
            <a:r>
              <a:rPr lang="zh-CN" altLang="en-US" sz="1400" b="0" u="none">
                <a:latin typeface="宋体" panose="02010600030101010101" pitchFamily="2" charset="-122"/>
                <a:ea typeface="宋体" panose="02010600030101010101" pitchFamily="2" charset="-122"/>
                <a:cs typeface="宋体" panose="02010600030101010101" pitchFamily="2" charset="-122"/>
              </a:rPr>
              <a:t>服务分发器里面，以便后者分发调用。其接受相关命令调用以后，转换成设备协议报文码流（</a:t>
            </a:r>
            <a:r>
              <a:rPr lang="en-US" altLang="zh-CN" sz="1400" b="0" u="none">
                <a:latin typeface="Courier New" panose="02070309020205020404" charset="0"/>
                <a:ea typeface="Courier New" panose="02070309020205020404" charset="0"/>
                <a:cs typeface="Courier New" panose="02070309020205020404" charset="0"/>
              </a:rPr>
              <a:t>QX</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Courier New" panose="02070309020205020404" charset="0"/>
                <a:ea typeface="Courier New" panose="02070309020205020404" charset="0"/>
                <a:cs typeface="Courier New" panose="02070309020205020404" charset="0"/>
              </a:rPr>
              <a:t>NETCONF</a:t>
            </a:r>
            <a:r>
              <a:rPr lang="zh-CN" altLang="en-US" sz="1400" b="0" u="none">
                <a:latin typeface="宋体" panose="02010600030101010101" pitchFamily="2" charset="-122"/>
                <a:ea typeface="宋体" panose="02010600030101010101" pitchFamily="2" charset="-122"/>
                <a:cs typeface="宋体" panose="02010600030101010101" pitchFamily="2" charset="-122"/>
              </a:rPr>
              <a:t>等），通过南向接入层与设备进行交互。同时通过</a:t>
            </a:r>
            <a:r>
              <a:rPr lang="en-US" altLang="zh-CN" sz="1400" b="0" u="none">
                <a:latin typeface="Courier New" panose="02070309020205020404" charset="0"/>
                <a:ea typeface="Courier New" panose="02070309020205020404" charset="0"/>
                <a:cs typeface="Courier New" panose="02070309020205020404" charset="0"/>
              </a:rPr>
              <a:t>Inventory</a:t>
            </a:r>
            <a:r>
              <a:rPr lang="zh-CN" altLang="en-US" sz="1400" b="0" u="none">
                <a:latin typeface="宋体" panose="02010600030101010101" pitchFamily="2" charset="-122"/>
                <a:ea typeface="宋体" panose="02010600030101010101" pitchFamily="2" charset="-122"/>
                <a:cs typeface="宋体" panose="02010600030101010101" pitchFamily="2" charset="-122"/>
              </a:rPr>
              <a:t>服务完成数据的查询和持久化。如果有必要还可以通过</a:t>
            </a:r>
            <a:r>
              <a:rPr lang="en-US" altLang="zh-CN" sz="1400" b="0" u="none">
                <a:latin typeface="Courier New" panose="02070309020205020404" charset="0"/>
                <a:ea typeface="Courier New" panose="02070309020205020404" charset="0"/>
                <a:cs typeface="Courier New" panose="02070309020205020404" charset="0"/>
              </a:rPr>
              <a:t>MQ</a:t>
            </a:r>
            <a:r>
              <a:rPr lang="zh-CN" altLang="en-US" sz="1400" b="0" u="none">
                <a:latin typeface="宋体" panose="02010600030101010101" pitchFamily="2" charset="-122"/>
                <a:ea typeface="宋体" panose="02010600030101010101" pitchFamily="2" charset="-122"/>
                <a:cs typeface="宋体" panose="02010600030101010101" pitchFamily="2" charset="-122"/>
              </a:rPr>
              <a:t>，订阅或发布相关通知或</a:t>
            </a:r>
            <a:r>
              <a:rPr lang="en-US" altLang="zh-CN" sz="1400" b="0" u="none">
                <a:latin typeface="Courier New" panose="02070309020205020404" charset="0"/>
                <a:ea typeface="Courier New" panose="02070309020205020404" charset="0"/>
                <a:cs typeface="Courier New" panose="02070309020205020404" charset="0"/>
              </a:rPr>
              <a:t>Topic</a:t>
            </a:r>
            <a:r>
              <a:rPr lang="zh-CN" altLang="en-US" sz="1400" b="0" u="none">
                <a:latin typeface="宋体" panose="02010600030101010101" pitchFamily="2" charset="-122"/>
                <a:ea typeface="宋体" panose="02010600030101010101" pitchFamily="2" charset="-122"/>
                <a:cs typeface="宋体" panose="02010600030101010101" pitchFamily="2" charset="-122"/>
              </a:rPr>
              <a:t>。注意无论是</a:t>
            </a:r>
            <a:r>
              <a:rPr lang="en-US" altLang="zh-CN" sz="1400" b="0" u="none">
                <a:latin typeface="宋体" panose="02010600030101010101" pitchFamily="2" charset="-122"/>
                <a:ea typeface="宋体" panose="02010600030101010101" pitchFamily="2" charset="-122"/>
                <a:cs typeface="宋体" panose="02010600030101010101" pitchFamily="2" charset="-122"/>
              </a:rPr>
              <a:t>IUI</a:t>
            </a:r>
            <a:r>
              <a:rPr lang="zh-CN" altLang="en-US" sz="1400" b="0" u="none">
                <a:latin typeface="宋体" panose="02010600030101010101" pitchFamily="2" charset="-122"/>
                <a:ea typeface="宋体" panose="02010600030101010101" pitchFamily="2" charset="-122"/>
                <a:cs typeface="宋体" panose="02010600030101010101" pitchFamily="2" charset="-122"/>
              </a:rPr>
              <a:t>微服务还是后端微服务，其每个微服务实例都是无状态的，既：</a:t>
            </a:r>
            <a:endParaRPr lang="zh-CN" altLang="en-US" sz="1400" b="0" u="none">
              <a:latin typeface="Wingdings" panose="05000000000000000000" charset="0"/>
              <a:ea typeface="Wingdings" panose="05000000000000000000" charset="0"/>
              <a:cs typeface="Wingdings" panose="05000000000000000000" charset="0"/>
            </a:endParaRPr>
          </a:p>
          <a:p>
            <a:pPr marL="0" indent="266700" algn="l"/>
            <a:r>
              <a:rPr lang="en-US" altLang="zh-CN" sz="1400" b="0" u="none">
                <a:latin typeface="Wingdings" panose="05000000000000000000" charset="0"/>
                <a:ea typeface="Wingdings" panose="05000000000000000000" charset="0"/>
                <a:cs typeface="Wingdings" panose="05000000000000000000" charset="0"/>
              </a:rPr>
              <a:t>l </a:t>
            </a:r>
            <a:r>
              <a:rPr lang="zh-CN" altLang="en-US" sz="1400" b="0" u="none">
                <a:latin typeface="宋体" panose="02010600030101010101" pitchFamily="2" charset="-122"/>
                <a:ea typeface="宋体" panose="02010600030101010101" pitchFamily="2" charset="-122"/>
                <a:cs typeface="宋体" panose="02010600030101010101" pitchFamily="2" charset="-122"/>
              </a:rPr>
              <a:t>每个微服务实例并不绑定具体的网元。针对某个网元的命令下发，每次都有可能发到不同的微服务实例上。</a:t>
            </a:r>
            <a:endParaRPr lang="zh-CN" altLang="en-US" sz="1400" b="0" u="none">
              <a:latin typeface="Wingdings" panose="05000000000000000000" charset="0"/>
              <a:ea typeface="Wingdings" panose="05000000000000000000" charset="0"/>
              <a:cs typeface="Wingdings" panose="05000000000000000000" charset="0"/>
            </a:endParaRPr>
          </a:p>
          <a:p>
            <a:pPr marL="0" indent="266700" algn="l"/>
            <a:r>
              <a:rPr lang="en-US" altLang="zh-CN" sz="1400" b="0" u="none">
                <a:latin typeface="Wingdings" panose="05000000000000000000" charset="0"/>
                <a:ea typeface="Wingdings" panose="05000000000000000000" charset="0"/>
                <a:cs typeface="Wingdings" panose="05000000000000000000" charset="0"/>
              </a:rPr>
              <a:t>l </a:t>
            </a:r>
            <a:r>
              <a:rPr lang="zh-CN" altLang="en-US" sz="1400" b="0" u="none">
                <a:latin typeface="宋体" panose="02010600030101010101" pitchFamily="2" charset="-122"/>
                <a:ea typeface="宋体" panose="02010600030101010101" pitchFamily="2" charset="-122"/>
                <a:cs typeface="宋体" panose="02010600030101010101" pitchFamily="2" charset="-122"/>
              </a:rPr>
              <a:t>每个微服务实例内部的内存信息其它微服务实例感知不到。微服务设计和实现需要能够满足上述无状态的要求。</a:t>
            </a:r>
            <a:endParaRPr lang="zh-CN"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olidFill>
                  <a:srgbClr val="008FD4"/>
                </a:solidFill>
                <a:latin typeface="微软雅黑" panose="020B0503020204020204" pitchFamily="34" charset="-122"/>
                <a:sym typeface="+mn-ea"/>
              </a:rPr>
              <a:t>UMEBN_EM_PLATFORM</a:t>
            </a:r>
            <a:r>
              <a:rPr lang="zh-CN" altLang="en-US" dirty="0" smtClean="0">
                <a:solidFill>
                  <a:srgbClr val="008FD4"/>
                </a:solidFill>
                <a:latin typeface="微软雅黑" panose="020B0503020204020204" pitchFamily="34" charset="-122"/>
                <a:sym typeface="+mn-ea"/>
              </a:rPr>
              <a:t>功能介绍</a:t>
            </a:r>
            <a:endParaRPr lang="zh-CN" altLang="en-US"/>
          </a:p>
        </p:txBody>
      </p:sp>
      <p:sp>
        <p:nvSpPr>
          <p:cNvPr id="3" name="内容占位符 2"/>
          <p:cNvSpPr>
            <a:spLocks noGrp="1"/>
          </p:cNvSpPr>
          <p:nvPr>
            <p:ph sz="half" idx="1"/>
          </p:nvPr>
        </p:nvSpPr>
        <p:spPr>
          <a:xfrm>
            <a:off x="282575" y="1381125"/>
            <a:ext cx="3181985" cy="3063240"/>
          </a:xfrm>
        </p:spPr>
        <p:txBody>
          <a:bodyPr/>
          <a:p>
            <a:r>
              <a:rPr lang="zh-CN" altLang="en-US" sz="1400"/>
              <a:t>1、EM前端命令通过EM Dispatcher进行分发；</a:t>
            </a:r>
            <a:endParaRPr lang="zh-CN" altLang="en-US" sz="1400"/>
          </a:p>
          <a:p>
            <a:r>
              <a:rPr lang="zh-CN" altLang="en-US" sz="1400"/>
              <a:t>2、命令下发至对应网元类型的EM服务；</a:t>
            </a:r>
            <a:endParaRPr lang="zh-CN" altLang="en-US" sz="1400"/>
          </a:p>
          <a:p>
            <a:r>
              <a:rPr lang="zh-CN" altLang="en-US" sz="1400"/>
              <a:t>3、EM服务完成设备逻辑处理，并转化为设备协议报文下发给南向接入中对应的协议适配器；</a:t>
            </a:r>
            <a:endParaRPr lang="zh-CN" altLang="en-US" sz="1400"/>
          </a:p>
          <a:p>
            <a:r>
              <a:rPr lang="zh-CN" altLang="en-US" sz="1400"/>
              <a:t>4、协议适配器将命令透传给设备；</a:t>
            </a:r>
            <a:endParaRPr lang="zh-CN" altLang="en-US" sz="1400"/>
          </a:p>
          <a:p>
            <a:r>
              <a:rPr lang="zh-CN" altLang="en-US" sz="1400"/>
              <a:t>5、（可选）处理成功以后数据入库处理；</a:t>
            </a:r>
            <a:endParaRPr lang="zh-CN" altLang="en-US" sz="1400"/>
          </a:p>
        </p:txBody>
      </p:sp>
      <p:grpSp>
        <p:nvGrpSpPr>
          <p:cNvPr id="134" name="对象 1"/>
          <p:cNvGrpSpPr/>
          <p:nvPr/>
        </p:nvGrpSpPr>
        <p:grpSpPr>
          <a:xfrm>
            <a:off x="3810000" y="1410018"/>
            <a:ext cx="5274310" cy="3033949"/>
            <a:chOff x="42863" y="0"/>
            <a:chExt cx="9058275" cy="5210175"/>
          </a:xfrm>
        </p:grpSpPr>
        <p:sp>
          <p:nvSpPr>
            <p:cNvPr id="5" name="对象 1"/>
            <p:cNvSpPr/>
            <p:nvPr/>
          </p:nvSpPr>
          <p:spPr>
            <a:xfrm>
              <a:off x="0" y="0"/>
              <a:ext cx="5274310" cy="3033395"/>
            </a:xfrm>
          </p:spPr>
        </p:sp>
        <p:pic>
          <p:nvPicPr>
            <p:cNvPr id="135" name="Picture 2"/>
            <p:cNvPicPr>
              <a:picLocks noChangeAspect="1" noChangeArrowheads="1"/>
            </p:cNvPicPr>
            <p:nvPr/>
          </p:nvPicPr>
          <p:blipFill>
            <a:blip r:embed="rId1"/>
            <a:srcRect/>
            <a:stretch>
              <a:fillRect/>
            </a:stretch>
          </p:blipFill>
          <p:spPr bwMode="auto">
            <a:xfrm>
              <a:off x="42863" y="0"/>
              <a:ext cx="9058275" cy="5210175"/>
            </a:xfrm>
            <a:prstGeom prst="rect">
              <a:avLst/>
            </a:prstGeom>
            <a:noFill/>
            <a:ln w="9525">
              <a:noFill/>
              <a:miter lim="800000"/>
              <a:headEnd/>
              <a:tailEnd/>
            </a:ln>
          </p:spPr>
        </p:pic>
        <p:cxnSp>
          <p:nvCxnSpPr>
            <p:cNvPr id="142" name="直接箭头连接符 7"/>
            <p:cNvCxnSpPr/>
            <p:nvPr/>
          </p:nvCxnSpPr>
          <p:spPr bwMode="auto">
            <a:xfrm>
              <a:off x="1428206" y="1811383"/>
              <a:ext cx="2455817" cy="705394"/>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45" name="TextBox 9"/>
            <p:cNvSpPr txBox="1"/>
            <p:nvPr/>
          </p:nvSpPr>
          <p:spPr>
            <a:xfrm>
              <a:off x="2325189" y="2064313"/>
              <a:ext cx="296635" cy="802740"/>
            </a:xfrm>
            <a:prstGeom prst="rect">
              <a:avLst/>
            </a:prstGeom>
            <a:noFill/>
          </p:spPr>
          <p:txBody>
            <a:bodyPr wrap="square" rtlCol="0">
              <a:spAutoFit/>
            </a:bodyPr>
            <a:lstStyle/>
            <a:p>
              <a:pPr algn="l" fontAlgn="base">
                <a:spcBef>
                  <a:spcPts val="0"/>
                </a:spcBef>
                <a:spcAft>
                  <a:spcPts val="0"/>
                </a:spcAft>
              </a:pPr>
              <a:r>
                <a:rPr lang="en-US" altLang="zh-CN" sz="1200" kern="1200">
                  <a:solidFill>
                    <a:srgbClr val="FF0000"/>
                  </a:solidFill>
                  <a:latin typeface="Calibri" panose="020F0502020204030204"/>
                  <a:ea typeface="宋体" panose="02010600030101010101" pitchFamily="2" charset="-122"/>
                  <a:cs typeface="宋体" panose="02010600030101010101" pitchFamily="2" charset="-122"/>
                  <a:sym typeface="Times New Roman" panose="02020603050405020304"/>
                </a:rPr>
                <a:t>①</a:t>
              </a:r>
              <a:endParaRPr lang="en-US" altLang="zh-CN" sz="1200" kern="0">
                <a:latin typeface="宋体" panose="02010600030101010101" pitchFamily="2" charset="-122"/>
                <a:ea typeface="宋体" panose="02010600030101010101" pitchFamily="2" charset="-122"/>
                <a:cs typeface="宋体" panose="02010600030101010101" pitchFamily="2" charset="-122"/>
                <a:sym typeface="Times New Roman" panose="02020603050405020304"/>
              </a:endParaRPr>
            </a:p>
          </p:txBody>
        </p:sp>
        <p:cxnSp>
          <p:nvCxnSpPr>
            <p:cNvPr id="147" name="直接箭头连接符 10"/>
            <p:cNvCxnSpPr/>
            <p:nvPr/>
          </p:nvCxnSpPr>
          <p:spPr bwMode="auto">
            <a:xfrm rot="16200000" flipH="1">
              <a:off x="4150470" y="2704846"/>
              <a:ext cx="303129" cy="261257"/>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48" name="TextBox 12"/>
            <p:cNvSpPr txBox="1"/>
            <p:nvPr/>
          </p:nvSpPr>
          <p:spPr>
            <a:xfrm>
              <a:off x="4023360" y="2684400"/>
              <a:ext cx="296635" cy="802740"/>
            </a:xfrm>
            <a:prstGeom prst="rect">
              <a:avLst/>
            </a:prstGeom>
            <a:noFill/>
          </p:spPr>
          <p:txBody>
            <a:bodyPr wrap="square" rtlCol="0">
              <a:spAutoFit/>
            </a:bodyPr>
            <a:lstStyle/>
            <a:p>
              <a:pPr algn="l" fontAlgn="base">
                <a:spcBef>
                  <a:spcPts val="0"/>
                </a:spcBef>
                <a:spcAft>
                  <a:spcPts val="0"/>
                </a:spcAft>
              </a:pPr>
              <a:r>
                <a:rPr lang="en-US" altLang="zh-CN" sz="1200" kern="1200">
                  <a:solidFill>
                    <a:srgbClr val="FF0000"/>
                  </a:solidFill>
                  <a:latin typeface="Calibri" panose="020F0502020204030204"/>
                  <a:ea typeface="宋体" panose="02010600030101010101" pitchFamily="2" charset="-122"/>
                  <a:cs typeface="宋体" panose="02010600030101010101" pitchFamily="2" charset="-122"/>
                  <a:sym typeface="Times New Roman" panose="02020603050405020304"/>
                </a:rPr>
                <a:t>②</a:t>
              </a:r>
              <a:endParaRPr lang="en-US" altLang="zh-CN" sz="1200" kern="0">
                <a:latin typeface="宋体" panose="02010600030101010101" pitchFamily="2" charset="-122"/>
                <a:ea typeface="宋体" panose="02010600030101010101" pitchFamily="2" charset="-122"/>
                <a:cs typeface="宋体" panose="02010600030101010101" pitchFamily="2" charset="-122"/>
                <a:sym typeface="Times New Roman" panose="02020603050405020304"/>
              </a:endParaRPr>
            </a:p>
          </p:txBody>
        </p:sp>
        <p:cxnSp>
          <p:nvCxnSpPr>
            <p:cNvPr id="149" name="直接箭头连接符 13"/>
            <p:cNvCxnSpPr/>
            <p:nvPr/>
          </p:nvCxnSpPr>
          <p:spPr bwMode="auto">
            <a:xfrm rot="16200000" flipH="1">
              <a:off x="4215785" y="3397180"/>
              <a:ext cx="616634" cy="113211"/>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50" name="TextBox 14"/>
            <p:cNvSpPr txBox="1"/>
            <p:nvPr/>
          </p:nvSpPr>
          <p:spPr>
            <a:xfrm>
              <a:off x="4284617" y="3284569"/>
              <a:ext cx="296635" cy="802740"/>
            </a:xfrm>
            <a:prstGeom prst="rect">
              <a:avLst/>
            </a:prstGeom>
            <a:noFill/>
          </p:spPr>
          <p:txBody>
            <a:bodyPr wrap="square" rtlCol="0">
              <a:spAutoFit/>
            </a:bodyPr>
            <a:lstStyle/>
            <a:p>
              <a:pPr algn="l" fontAlgn="base">
                <a:spcBef>
                  <a:spcPts val="0"/>
                </a:spcBef>
                <a:spcAft>
                  <a:spcPts val="0"/>
                </a:spcAft>
              </a:pPr>
              <a:r>
                <a:rPr lang="en-US" altLang="zh-CN" sz="1200" kern="1200">
                  <a:solidFill>
                    <a:srgbClr val="FF0000"/>
                  </a:solidFill>
                  <a:latin typeface="Calibri" panose="020F0502020204030204"/>
                  <a:ea typeface="宋体" panose="02010600030101010101" pitchFamily="2" charset="-122"/>
                  <a:cs typeface="宋体" panose="02010600030101010101" pitchFamily="2" charset="-122"/>
                  <a:sym typeface="Times New Roman" panose="02020603050405020304"/>
                </a:rPr>
                <a:t>③</a:t>
              </a:r>
              <a:endParaRPr lang="en-US" altLang="zh-CN" sz="1200" kern="0">
                <a:latin typeface="宋体" panose="02010600030101010101" pitchFamily="2" charset="-122"/>
                <a:ea typeface="宋体" panose="02010600030101010101" pitchFamily="2" charset="-122"/>
                <a:cs typeface="宋体" panose="02010600030101010101" pitchFamily="2" charset="-122"/>
                <a:sym typeface="Times New Roman" panose="02020603050405020304"/>
              </a:endParaRPr>
            </a:p>
          </p:txBody>
        </p:sp>
        <p:cxnSp>
          <p:nvCxnSpPr>
            <p:cNvPr id="152" name="直接箭头连接符 17"/>
            <p:cNvCxnSpPr/>
            <p:nvPr/>
          </p:nvCxnSpPr>
          <p:spPr bwMode="auto">
            <a:xfrm rot="10800000" flipV="1">
              <a:off x="3291844" y="3910152"/>
              <a:ext cx="1288864" cy="940526"/>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53" name="TextBox 20"/>
            <p:cNvSpPr txBox="1"/>
            <p:nvPr/>
          </p:nvSpPr>
          <p:spPr>
            <a:xfrm>
              <a:off x="3727269" y="4182554"/>
              <a:ext cx="296635" cy="802740"/>
            </a:xfrm>
            <a:prstGeom prst="rect">
              <a:avLst/>
            </a:prstGeom>
            <a:noFill/>
          </p:spPr>
          <p:txBody>
            <a:bodyPr wrap="square" rtlCol="0">
              <a:spAutoFit/>
            </a:bodyPr>
            <a:lstStyle/>
            <a:p>
              <a:pPr algn="l" fontAlgn="base">
                <a:spcBef>
                  <a:spcPts val="0"/>
                </a:spcBef>
                <a:spcAft>
                  <a:spcPts val="0"/>
                </a:spcAft>
              </a:pPr>
              <a:r>
                <a:rPr lang="en-US" altLang="zh-CN" sz="1200" kern="1200">
                  <a:solidFill>
                    <a:srgbClr val="FF0000"/>
                  </a:solidFill>
                  <a:latin typeface="Calibri" panose="020F0502020204030204"/>
                  <a:ea typeface="宋体" panose="02010600030101010101" pitchFamily="2" charset="-122"/>
                  <a:cs typeface="宋体" panose="02010600030101010101" pitchFamily="2" charset="-122"/>
                  <a:sym typeface="Times New Roman" panose="02020603050405020304"/>
                </a:rPr>
                <a:t>④</a:t>
              </a:r>
              <a:endParaRPr lang="en-US" altLang="zh-CN" sz="1200" kern="0">
                <a:latin typeface="宋体" panose="02010600030101010101" pitchFamily="2" charset="-122"/>
                <a:ea typeface="宋体" panose="02010600030101010101" pitchFamily="2" charset="-122"/>
                <a:cs typeface="宋体" panose="02010600030101010101" pitchFamily="2" charset="-122"/>
                <a:sym typeface="Times New Roman" panose="02020603050405020304"/>
              </a:endParaRPr>
            </a:p>
          </p:txBody>
        </p:sp>
        <p:cxnSp>
          <p:nvCxnSpPr>
            <p:cNvPr id="154" name="直接箭头连接符 21"/>
            <p:cNvCxnSpPr/>
            <p:nvPr/>
          </p:nvCxnSpPr>
          <p:spPr bwMode="auto">
            <a:xfrm rot="10800000">
              <a:off x="2325192" y="3030580"/>
              <a:ext cx="1846215" cy="2613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55" name="TextBox 24"/>
            <p:cNvSpPr txBox="1"/>
            <p:nvPr/>
          </p:nvSpPr>
          <p:spPr>
            <a:xfrm>
              <a:off x="2995752" y="2780222"/>
              <a:ext cx="296635" cy="802740"/>
            </a:xfrm>
            <a:prstGeom prst="rect">
              <a:avLst/>
            </a:prstGeom>
            <a:noFill/>
          </p:spPr>
          <p:txBody>
            <a:bodyPr wrap="square" rtlCol="0">
              <a:spAutoFit/>
            </a:bodyPr>
            <a:lstStyle/>
            <a:p>
              <a:pPr algn="l" fontAlgn="base">
                <a:spcBef>
                  <a:spcPts val="0"/>
                </a:spcBef>
                <a:spcAft>
                  <a:spcPts val="0"/>
                </a:spcAft>
              </a:pPr>
              <a:r>
                <a:rPr lang="en-US" altLang="zh-CN" sz="1200" kern="1200">
                  <a:solidFill>
                    <a:srgbClr val="FF0000"/>
                  </a:solidFill>
                  <a:latin typeface="Calibri" panose="020F0502020204030204"/>
                  <a:ea typeface="宋体" panose="02010600030101010101" pitchFamily="2" charset="-122"/>
                  <a:cs typeface="宋体" panose="02010600030101010101" pitchFamily="2" charset="-122"/>
                  <a:sym typeface="Times New Roman" panose="02020603050405020304"/>
                </a:rPr>
                <a:t>⑤</a:t>
              </a:r>
              <a:endParaRPr lang="en-US" altLang="zh-CN" sz="1200" kern="0">
                <a:latin typeface="宋体" panose="02010600030101010101" pitchFamily="2" charset="-122"/>
                <a:ea typeface="宋体" panose="02010600030101010101" pitchFamily="2" charset="-122"/>
                <a:cs typeface="宋体" panose="02010600030101010101" pitchFamily="2" charset="-122"/>
                <a:sym typeface="Times New Roman" panose="02020603050405020304"/>
              </a:endParaRPr>
            </a:p>
          </p:txBody>
        </p:sp>
      </p:grpSp>
      <p:sp>
        <p:nvSpPr>
          <p:cNvPr id="100" name="文本框 99"/>
          <p:cNvSpPr txBox="1"/>
          <p:nvPr/>
        </p:nvSpPr>
        <p:spPr>
          <a:xfrm>
            <a:off x="179070" y="851535"/>
            <a:ext cx="4072255" cy="365760"/>
          </a:xfrm>
          <a:prstGeom prst="rect">
            <a:avLst/>
          </a:prstGeom>
          <a:noFill/>
          <a:ln w="9525">
            <a:noFill/>
          </a:ln>
        </p:spPr>
        <p:txBody>
          <a:bodyPr wrap="square">
            <a:spAutoFit/>
          </a:bodyPr>
          <a:p>
            <a:pPr marL="0" indent="0" algn="l"/>
            <a:r>
              <a:rPr lang="zh-CN" altLang="en-US" sz="1800" b="1" u="none">
                <a:latin typeface="宋体" panose="02010600030101010101" pitchFamily="2" charset="-122"/>
                <a:ea typeface="宋体" panose="02010600030101010101" pitchFamily="2" charset="-122"/>
                <a:cs typeface="宋体" panose="02010600030101010101" pitchFamily="2" charset="-122"/>
              </a:rPr>
              <a:t>新设备类型的</a:t>
            </a:r>
            <a:r>
              <a:rPr lang="en-US" altLang="zh-CN" sz="1800" b="1" u="none">
                <a:latin typeface="Times New Roman" panose="02020603050405020304" charset="0"/>
                <a:ea typeface="Times New Roman" panose="02020603050405020304" charset="0"/>
                <a:cs typeface="Times New Roman" panose="02020603050405020304" charset="0"/>
              </a:rPr>
              <a:t>EM</a:t>
            </a:r>
            <a:r>
              <a:rPr lang="zh-CN" altLang="en-US" sz="1800" b="1" u="none">
                <a:latin typeface="宋体" panose="02010600030101010101" pitchFamily="2" charset="-122"/>
                <a:ea typeface="宋体" panose="02010600030101010101" pitchFamily="2" charset="-122"/>
                <a:cs typeface="宋体" panose="02010600030101010101" pitchFamily="2" charset="-122"/>
              </a:rPr>
              <a:t>的单点功能处理流程：</a:t>
            </a:r>
            <a:endParaRPr lang="zh-CN" altLang="en-US" sz="18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olidFill>
                  <a:srgbClr val="008FD4"/>
                </a:solidFill>
                <a:latin typeface="微软雅黑" panose="020B0503020204020204" pitchFamily="34" charset="-122"/>
                <a:sym typeface="+mn-ea"/>
              </a:rPr>
              <a:t>UMEBN_EM_PLATFORM</a:t>
            </a:r>
            <a:r>
              <a:rPr lang="zh-CN" altLang="en-US" dirty="0" smtClean="0">
                <a:solidFill>
                  <a:srgbClr val="008FD4"/>
                </a:solidFill>
                <a:latin typeface="微软雅黑" panose="020B0503020204020204" pitchFamily="34" charset="-122"/>
                <a:sym typeface="+mn-ea"/>
              </a:rPr>
              <a:t>功能介绍</a:t>
            </a:r>
            <a:br>
              <a:rPr lang="zh-CN" altLang="en-US"/>
            </a:br>
            <a:endParaRPr lang="zh-CN" altLang="en-US"/>
          </a:p>
        </p:txBody>
      </p:sp>
      <p:grpSp>
        <p:nvGrpSpPr>
          <p:cNvPr id="156" name="对象 2"/>
          <p:cNvGrpSpPr/>
          <p:nvPr/>
        </p:nvGrpSpPr>
        <p:grpSpPr>
          <a:xfrm>
            <a:off x="3834130" y="1359218"/>
            <a:ext cx="5274310" cy="3033949"/>
            <a:chOff x="42863" y="0"/>
            <a:chExt cx="9058275" cy="5210175"/>
          </a:xfrm>
        </p:grpSpPr>
        <p:sp>
          <p:nvSpPr>
            <p:cNvPr id="5" name="对象 2"/>
            <p:cNvSpPr/>
            <p:nvPr/>
          </p:nvSpPr>
          <p:spPr>
            <a:xfrm>
              <a:off x="0" y="0"/>
              <a:ext cx="5274310" cy="3033395"/>
            </a:xfrm>
          </p:spPr>
        </p:sp>
        <p:pic>
          <p:nvPicPr>
            <p:cNvPr id="157" name="Picture 2"/>
            <p:cNvPicPr>
              <a:picLocks noChangeAspect="1" noChangeArrowheads="1"/>
            </p:cNvPicPr>
            <p:nvPr/>
          </p:nvPicPr>
          <p:blipFill>
            <a:blip r:embed="rId1"/>
            <a:srcRect/>
            <a:stretch>
              <a:fillRect/>
            </a:stretch>
          </p:blipFill>
          <p:spPr bwMode="auto">
            <a:xfrm>
              <a:off x="42863" y="0"/>
              <a:ext cx="9058275" cy="5210175"/>
            </a:xfrm>
            <a:prstGeom prst="rect">
              <a:avLst/>
            </a:prstGeom>
            <a:noFill/>
            <a:ln w="9525">
              <a:noFill/>
              <a:miter lim="800000"/>
              <a:headEnd/>
              <a:tailEnd/>
            </a:ln>
          </p:spPr>
        </p:pic>
        <p:cxnSp>
          <p:nvCxnSpPr>
            <p:cNvPr id="164" name="直接箭头连接符 7"/>
            <p:cNvCxnSpPr/>
            <p:nvPr/>
          </p:nvCxnSpPr>
          <p:spPr bwMode="auto">
            <a:xfrm rot="16200000" flipH="1">
              <a:off x="-217294" y="2420561"/>
              <a:ext cx="1862795" cy="41801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65" name="TextBox 9"/>
            <p:cNvSpPr txBox="1"/>
            <p:nvPr/>
          </p:nvSpPr>
          <p:spPr>
            <a:xfrm>
              <a:off x="452843" y="2449231"/>
              <a:ext cx="296635" cy="802740"/>
            </a:xfrm>
            <a:prstGeom prst="rect">
              <a:avLst/>
            </a:prstGeom>
            <a:noFill/>
          </p:spPr>
          <p:txBody>
            <a:bodyPr wrap="square" rtlCol="0">
              <a:spAutoFit/>
            </a:bodyPr>
            <a:p>
              <a:pPr algn="l" fontAlgn="base">
                <a:spcBef>
                  <a:spcPts val="0"/>
                </a:spcBef>
                <a:spcAft>
                  <a:spcPts val="0"/>
                </a:spcAft>
              </a:pPr>
              <a:r>
                <a:rPr lang="en-US" altLang="zh-CN" sz="1200" kern="1200">
                  <a:solidFill>
                    <a:srgbClr val="FF0000"/>
                  </a:solidFill>
                  <a:latin typeface="Calibri" panose="020F0502020204030204"/>
                  <a:ea typeface="宋体" panose="02010600030101010101" pitchFamily="2" charset="-122"/>
                  <a:cs typeface="宋体" panose="02010600030101010101" pitchFamily="2" charset="-122"/>
                  <a:sym typeface="Times New Roman" panose="02020603050405020304"/>
                </a:rPr>
                <a:t>①</a:t>
              </a:r>
              <a:endParaRPr lang="en-US" altLang="zh-CN" sz="1200" kern="0">
                <a:latin typeface="宋体" panose="02010600030101010101" pitchFamily="2" charset="-122"/>
                <a:ea typeface="宋体" panose="02010600030101010101" pitchFamily="2" charset="-122"/>
                <a:cs typeface="宋体" panose="02010600030101010101" pitchFamily="2" charset="-122"/>
                <a:sym typeface="Times New Roman" panose="02020603050405020304"/>
              </a:endParaRPr>
            </a:p>
          </p:txBody>
        </p:sp>
        <p:cxnSp>
          <p:nvCxnSpPr>
            <p:cNvPr id="167" name="直接箭头连接符 10"/>
            <p:cNvCxnSpPr/>
            <p:nvPr/>
          </p:nvCxnSpPr>
          <p:spPr bwMode="auto">
            <a:xfrm rot="16200000" flipH="1">
              <a:off x="1088153" y="3657185"/>
              <a:ext cx="201135" cy="200298"/>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168" name="直接箭头连接符 13"/>
            <p:cNvCxnSpPr/>
            <p:nvPr/>
          </p:nvCxnSpPr>
          <p:spPr bwMode="auto">
            <a:xfrm rot="16200000" flipH="1">
              <a:off x="1328060" y="4053843"/>
              <a:ext cx="940525" cy="653144"/>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69" name="TextBox 14"/>
            <p:cNvSpPr txBox="1"/>
            <p:nvPr/>
          </p:nvSpPr>
          <p:spPr>
            <a:xfrm>
              <a:off x="1689475" y="4165133"/>
              <a:ext cx="296635" cy="802740"/>
            </a:xfrm>
            <a:prstGeom prst="rect">
              <a:avLst/>
            </a:prstGeom>
            <a:noFill/>
          </p:spPr>
          <p:txBody>
            <a:bodyPr wrap="square" rtlCol="0">
              <a:spAutoFit/>
            </a:bodyPr>
            <a:p>
              <a:pPr algn="l" fontAlgn="base">
                <a:spcBef>
                  <a:spcPts val="0"/>
                </a:spcBef>
                <a:spcAft>
                  <a:spcPts val="0"/>
                </a:spcAft>
              </a:pPr>
              <a:r>
                <a:rPr lang="en-US" altLang="zh-CN" sz="1200" kern="1200">
                  <a:solidFill>
                    <a:srgbClr val="FF0000"/>
                  </a:solidFill>
                  <a:latin typeface="Calibri" panose="020F0502020204030204"/>
                  <a:ea typeface="宋体" panose="02010600030101010101" pitchFamily="2" charset="-122"/>
                  <a:cs typeface="宋体" panose="02010600030101010101" pitchFamily="2" charset="-122"/>
                  <a:sym typeface="Times New Roman" panose="02020603050405020304"/>
                </a:rPr>
                <a:t>③</a:t>
              </a:r>
              <a:endParaRPr lang="en-US" altLang="zh-CN" sz="1200" kern="0">
                <a:latin typeface="宋体" panose="02010600030101010101" pitchFamily="2" charset="-122"/>
                <a:ea typeface="宋体" panose="02010600030101010101" pitchFamily="2" charset="-122"/>
                <a:cs typeface="宋体" panose="02010600030101010101" pitchFamily="2" charset="-122"/>
                <a:sym typeface="Times New Roman" panose="02020603050405020304"/>
              </a:endParaRPr>
            </a:p>
          </p:txBody>
        </p:sp>
        <p:cxnSp>
          <p:nvCxnSpPr>
            <p:cNvPr id="171" name="直接箭头连接符 17"/>
            <p:cNvCxnSpPr/>
            <p:nvPr/>
          </p:nvCxnSpPr>
          <p:spPr bwMode="auto">
            <a:xfrm>
              <a:off x="1898469" y="3857902"/>
              <a:ext cx="357051" cy="1588"/>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72" name="TextBox 20"/>
            <p:cNvSpPr txBox="1"/>
            <p:nvPr/>
          </p:nvSpPr>
          <p:spPr>
            <a:xfrm>
              <a:off x="1968141" y="3609277"/>
              <a:ext cx="296635" cy="802740"/>
            </a:xfrm>
            <a:prstGeom prst="rect">
              <a:avLst/>
            </a:prstGeom>
            <a:noFill/>
          </p:spPr>
          <p:txBody>
            <a:bodyPr wrap="square" rtlCol="0">
              <a:spAutoFit/>
            </a:bodyPr>
            <a:p>
              <a:pPr algn="l" fontAlgn="base">
                <a:spcBef>
                  <a:spcPts val="0"/>
                </a:spcBef>
                <a:spcAft>
                  <a:spcPts val="0"/>
                </a:spcAft>
              </a:pPr>
              <a:r>
                <a:rPr lang="en-US" altLang="zh-CN" sz="1200" kern="1200">
                  <a:solidFill>
                    <a:srgbClr val="FF0000"/>
                  </a:solidFill>
                  <a:latin typeface="Calibri" panose="020F0502020204030204"/>
                  <a:ea typeface="宋体" panose="02010600030101010101" pitchFamily="2" charset="-122"/>
                  <a:cs typeface="宋体" panose="02010600030101010101" pitchFamily="2" charset="-122"/>
                  <a:sym typeface="Times New Roman" panose="02020603050405020304"/>
                </a:rPr>
                <a:t>④</a:t>
              </a:r>
              <a:endParaRPr lang="en-US" altLang="zh-CN" sz="1200" kern="0">
                <a:latin typeface="宋体" panose="02010600030101010101" pitchFamily="2" charset="-122"/>
                <a:ea typeface="宋体" panose="02010600030101010101" pitchFamily="2" charset="-122"/>
                <a:cs typeface="宋体" panose="02010600030101010101" pitchFamily="2" charset="-122"/>
                <a:sym typeface="Times New Roman" panose="02020603050405020304"/>
              </a:endParaRPr>
            </a:p>
          </p:txBody>
        </p:sp>
        <p:cxnSp>
          <p:nvCxnSpPr>
            <p:cNvPr id="173" name="肘形连接符 31"/>
            <p:cNvCxnSpPr/>
            <p:nvPr/>
          </p:nvCxnSpPr>
          <p:spPr bwMode="auto">
            <a:xfrm flipV="1">
              <a:off x="1898469" y="3265716"/>
              <a:ext cx="1567542" cy="670563"/>
            </a:xfrm>
            <a:prstGeom prst="bentConnector3">
              <a:avLst>
                <a:gd name="adj1" fmla="val 100000"/>
              </a:avLst>
            </a:prstGeom>
            <a:solidFill>
              <a:schemeClr val="accent1"/>
            </a:solidFill>
            <a:ln w="19050" cap="flat" cmpd="sng" algn="ctr">
              <a:solidFill>
                <a:srgbClr val="FF0000"/>
              </a:solidFill>
              <a:prstDash val="solid"/>
              <a:round/>
              <a:headEnd type="none" w="med" len="med"/>
              <a:tailEnd type="arrow"/>
            </a:ln>
            <a:effectLst/>
          </p:spPr>
        </p:cxnSp>
        <p:sp>
          <p:nvSpPr>
            <p:cNvPr id="175" name="TextBox 35"/>
            <p:cNvSpPr txBox="1"/>
            <p:nvPr/>
          </p:nvSpPr>
          <p:spPr>
            <a:xfrm>
              <a:off x="3056709" y="3737498"/>
              <a:ext cx="296635" cy="802740"/>
            </a:xfrm>
            <a:prstGeom prst="rect">
              <a:avLst/>
            </a:prstGeom>
            <a:noFill/>
          </p:spPr>
          <p:txBody>
            <a:bodyPr wrap="square" rtlCol="0">
              <a:spAutoFit/>
            </a:bodyPr>
            <a:p>
              <a:pPr algn="l" fontAlgn="base">
                <a:spcBef>
                  <a:spcPts val="0"/>
                </a:spcBef>
                <a:spcAft>
                  <a:spcPts val="0"/>
                </a:spcAft>
              </a:pPr>
              <a:r>
                <a:rPr lang="en-US" altLang="zh-CN" sz="1200" kern="1200">
                  <a:solidFill>
                    <a:srgbClr val="FF0000"/>
                  </a:solidFill>
                  <a:latin typeface="Calibri" panose="020F0502020204030204"/>
                  <a:ea typeface="宋体" panose="02010600030101010101" pitchFamily="2" charset="-122"/>
                  <a:cs typeface="宋体" panose="02010600030101010101" pitchFamily="2" charset="-122"/>
                  <a:sym typeface="Times New Roman" panose="02020603050405020304"/>
                </a:rPr>
                <a:t>⑤</a:t>
              </a:r>
              <a:endParaRPr lang="en-US" altLang="zh-CN" sz="1200" kern="0">
                <a:latin typeface="宋体" panose="02010600030101010101" pitchFamily="2" charset="-122"/>
                <a:ea typeface="宋体" panose="02010600030101010101" pitchFamily="2" charset="-122"/>
                <a:cs typeface="宋体" panose="02010600030101010101" pitchFamily="2" charset="-122"/>
                <a:sym typeface="Times New Roman" panose="02020603050405020304"/>
              </a:endParaRPr>
            </a:p>
          </p:txBody>
        </p:sp>
        <p:sp>
          <p:nvSpPr>
            <p:cNvPr id="177" name="TextBox 36"/>
            <p:cNvSpPr txBox="1"/>
            <p:nvPr/>
          </p:nvSpPr>
          <p:spPr>
            <a:xfrm>
              <a:off x="1114697" y="3606014"/>
              <a:ext cx="296635" cy="802740"/>
            </a:xfrm>
            <a:prstGeom prst="rect">
              <a:avLst/>
            </a:prstGeom>
            <a:noFill/>
          </p:spPr>
          <p:txBody>
            <a:bodyPr wrap="square" rtlCol="0">
              <a:spAutoFit/>
            </a:bodyPr>
            <a:p>
              <a:pPr algn="l" fontAlgn="base">
                <a:spcBef>
                  <a:spcPts val="0"/>
                </a:spcBef>
                <a:spcAft>
                  <a:spcPts val="0"/>
                </a:spcAft>
              </a:pPr>
              <a:r>
                <a:rPr lang="en-US" altLang="zh-CN" sz="1200" kern="1200">
                  <a:solidFill>
                    <a:srgbClr val="FF0000"/>
                  </a:solidFill>
                  <a:latin typeface="Calibri" panose="020F0502020204030204"/>
                  <a:ea typeface="宋体" panose="02010600030101010101" pitchFamily="2" charset="-122"/>
                  <a:cs typeface="宋体" panose="02010600030101010101" pitchFamily="2" charset="-122"/>
                  <a:sym typeface="Times New Roman" panose="02020603050405020304"/>
                </a:rPr>
                <a:t>②</a:t>
              </a:r>
              <a:endParaRPr lang="en-US" altLang="zh-CN" sz="1200" kern="0">
                <a:latin typeface="宋体" panose="02010600030101010101" pitchFamily="2" charset="-122"/>
                <a:ea typeface="宋体" panose="02010600030101010101" pitchFamily="2" charset="-122"/>
                <a:cs typeface="宋体" panose="02010600030101010101" pitchFamily="2" charset="-122"/>
                <a:sym typeface="Times New Roman" panose="02020603050405020304"/>
              </a:endParaRPr>
            </a:p>
          </p:txBody>
        </p:sp>
      </p:grpSp>
      <p:sp>
        <p:nvSpPr>
          <p:cNvPr id="100" name="文本框 99"/>
          <p:cNvSpPr txBox="1"/>
          <p:nvPr/>
        </p:nvSpPr>
        <p:spPr>
          <a:xfrm>
            <a:off x="4445" y="1447800"/>
            <a:ext cx="3751580" cy="2774315"/>
          </a:xfrm>
          <a:prstGeom prst="rect">
            <a:avLst/>
          </a:prstGeom>
          <a:noFill/>
          <a:ln w="9525">
            <a:noFill/>
          </a:ln>
        </p:spPr>
        <p:txBody>
          <a:bodyPr wrap="square">
            <a:spAutoFit/>
          </a:bodyPr>
          <a:p>
            <a:pPr marL="228600" indent="-228600" algn="l"/>
            <a:r>
              <a:rPr lang="en-US" altLang="zh-CN" sz="1600" b="0" u="none">
                <a:latin typeface="Courier New" panose="02070309020205020404" charset="0"/>
                <a:ea typeface="Courier New" panose="02070309020205020404" charset="0"/>
                <a:cs typeface="Courier New" panose="02070309020205020404" charset="0"/>
              </a:rPr>
              <a:t>	1</a:t>
            </a:r>
            <a:r>
              <a:rPr lang="zh-CN" altLang="en-US" sz="1600" b="0" u="none">
                <a:latin typeface="Courier New" panose="02070309020205020404" charset="0"/>
                <a:ea typeface="Courier New" panose="02070309020205020404" charset="0"/>
                <a:cs typeface="Courier New" panose="02070309020205020404" charset="0"/>
              </a:rPr>
              <a:t>、 </a:t>
            </a:r>
            <a:r>
              <a:rPr lang="zh-CN" altLang="en-US" sz="1600" b="0" u="none">
                <a:latin typeface="宋体" panose="02010600030101010101" pitchFamily="2" charset="-122"/>
                <a:ea typeface="宋体" panose="02010600030101010101" pitchFamily="2" charset="-122"/>
                <a:cs typeface="宋体" panose="02010600030101010101" pitchFamily="2" charset="-122"/>
              </a:rPr>
              <a:t>打开拉远功能界面，拉远</a:t>
            </a:r>
            <a:r>
              <a:rPr lang="en-US" altLang="zh-CN" sz="1600" b="0" u="none">
                <a:latin typeface="宋体" panose="02010600030101010101" pitchFamily="2" charset="-122"/>
                <a:ea typeface="宋体" panose="02010600030101010101" pitchFamily="2" charset="-122"/>
                <a:cs typeface="宋体" panose="02010600030101010101" pitchFamily="2" charset="-122"/>
              </a:rPr>
              <a:t>sU31</a:t>
            </a:r>
            <a:r>
              <a:rPr lang="zh-CN" altLang="en-US" sz="1600" b="0" u="none">
                <a:latin typeface="宋体" panose="02010600030101010101" pitchFamily="2" charset="-122"/>
                <a:ea typeface="宋体" panose="02010600030101010101" pitchFamily="2" charset="-122"/>
                <a:cs typeface="宋体" panose="02010600030101010101" pitchFamily="2" charset="-122"/>
              </a:rPr>
              <a:t>的单点</a:t>
            </a:r>
            <a:r>
              <a:rPr lang="en-US" altLang="zh-CN" sz="1600" b="0" u="none">
                <a:latin typeface="Courier New" panose="02070309020205020404" charset="0"/>
                <a:ea typeface="Courier New" panose="02070309020205020404" charset="0"/>
                <a:cs typeface="Courier New" panose="02070309020205020404" charset="0"/>
              </a:rPr>
              <a:t>GUI</a:t>
            </a:r>
            <a:r>
              <a:rPr lang="zh-CN" altLang="en-US" sz="1600" b="0" u="none">
                <a:latin typeface="宋体" panose="02010600030101010101" pitchFamily="2" charset="-122"/>
                <a:ea typeface="宋体" panose="02010600030101010101" pitchFamily="2" charset="-122"/>
                <a:cs typeface="宋体" panose="02010600030101010101" pitchFamily="2" charset="-122"/>
              </a:rPr>
              <a:t>客户端；</a:t>
            </a:r>
            <a:endParaRPr lang="zh-CN" altLang="en-US" sz="1600" b="0" u="none">
              <a:latin typeface="Courier New" panose="02070309020205020404" charset="0"/>
              <a:ea typeface="Courier New" panose="02070309020205020404" charset="0"/>
              <a:cs typeface="Courier New" panose="02070309020205020404" charset="0"/>
            </a:endParaRPr>
          </a:p>
          <a:p>
            <a:pPr marL="228600" indent="-228600" algn="l"/>
            <a:r>
              <a:rPr lang="en-US" altLang="zh-CN" sz="1600" b="0" u="none">
                <a:latin typeface="Courier New" panose="02070309020205020404" charset="0"/>
                <a:ea typeface="Courier New" panose="02070309020205020404" charset="0"/>
                <a:cs typeface="Courier New" panose="02070309020205020404" charset="0"/>
              </a:rPr>
              <a:t>2</a:t>
            </a:r>
            <a:r>
              <a:rPr lang="zh-CN" altLang="en-US" sz="1600" b="0" u="none">
                <a:latin typeface="Courier New" panose="02070309020205020404" charset="0"/>
                <a:ea typeface="Courier New" panose="02070309020205020404" charset="0"/>
                <a:cs typeface="Courier New" panose="02070309020205020404" charset="0"/>
              </a:rPr>
              <a:t>、 </a:t>
            </a:r>
            <a:r>
              <a:rPr lang="zh-CN" altLang="en-US" sz="1600" b="0" u="none">
                <a:latin typeface="宋体" panose="02010600030101010101" pitchFamily="2" charset="-122"/>
                <a:ea typeface="宋体" panose="02010600030101010101" pitchFamily="2" charset="-122"/>
                <a:cs typeface="宋体" panose="02010600030101010101" pitchFamily="2" charset="-122"/>
              </a:rPr>
              <a:t>通过</a:t>
            </a:r>
            <a:r>
              <a:rPr lang="en-US" altLang="zh-CN" sz="1600" b="0" u="none">
                <a:latin typeface="宋体" panose="02010600030101010101" pitchFamily="2" charset="-122"/>
                <a:ea typeface="宋体" panose="02010600030101010101" pitchFamily="2" charset="-122"/>
                <a:cs typeface="宋体" panose="02010600030101010101" pitchFamily="2" charset="-122"/>
              </a:rPr>
              <a:t>GUI</a:t>
            </a:r>
            <a:r>
              <a:rPr lang="zh-CN" altLang="en-US" sz="1600" b="0" u="none">
                <a:latin typeface="宋体" panose="02010600030101010101" pitchFamily="2" charset="-122"/>
                <a:ea typeface="宋体" panose="02010600030101010101" pitchFamily="2" charset="-122"/>
                <a:cs typeface="宋体" panose="02010600030101010101" pitchFamily="2" charset="-122"/>
              </a:rPr>
              <a:t>客户端下发单点配置到服务器；</a:t>
            </a:r>
            <a:endParaRPr lang="zh-CN" altLang="en-US" sz="1600" b="0" u="none">
              <a:latin typeface="Courier New" panose="02070309020205020404" charset="0"/>
              <a:ea typeface="Courier New" panose="02070309020205020404" charset="0"/>
              <a:cs typeface="Courier New" panose="02070309020205020404" charset="0"/>
            </a:endParaRPr>
          </a:p>
          <a:p>
            <a:pPr marL="228600" indent="-228600" algn="l"/>
            <a:r>
              <a:rPr lang="en-US" altLang="zh-CN" sz="1600" b="0" u="none">
                <a:latin typeface="Courier New" panose="02070309020205020404" charset="0"/>
                <a:ea typeface="Courier New" panose="02070309020205020404" charset="0"/>
                <a:cs typeface="Courier New" panose="02070309020205020404" charset="0"/>
              </a:rPr>
              <a:t>3</a:t>
            </a:r>
            <a:r>
              <a:rPr lang="zh-CN" altLang="en-US" sz="1600" b="0" u="none">
                <a:latin typeface="Courier New" panose="02070309020205020404" charset="0"/>
                <a:ea typeface="Courier New" panose="02070309020205020404" charset="0"/>
                <a:cs typeface="Courier New" panose="02070309020205020404" charset="0"/>
              </a:rPr>
              <a:t>、 </a:t>
            </a:r>
            <a:r>
              <a:rPr lang="zh-CN" altLang="en-US" sz="1600" b="0" u="none">
                <a:latin typeface="宋体" panose="02010600030101010101" pitchFamily="2" charset="-122"/>
                <a:ea typeface="宋体" panose="02010600030101010101" pitchFamily="2" charset="-122"/>
                <a:cs typeface="宋体" panose="02010600030101010101" pitchFamily="2" charset="-122"/>
              </a:rPr>
              <a:t>服务器逻辑处理，并转化成设备协议下发设备；</a:t>
            </a:r>
            <a:endParaRPr lang="zh-CN" altLang="en-US" sz="1600" b="0" u="none">
              <a:latin typeface="Courier New" panose="02070309020205020404" charset="0"/>
              <a:ea typeface="Courier New" panose="02070309020205020404" charset="0"/>
              <a:cs typeface="Courier New" panose="02070309020205020404" charset="0"/>
            </a:endParaRPr>
          </a:p>
          <a:p>
            <a:pPr marL="228600" indent="-228600" algn="l"/>
            <a:r>
              <a:rPr lang="en-US" altLang="zh-CN" sz="1600" b="0" u="none">
                <a:latin typeface="Courier New" panose="02070309020205020404" charset="0"/>
                <a:ea typeface="Courier New" panose="02070309020205020404" charset="0"/>
                <a:cs typeface="Courier New" panose="02070309020205020404" charset="0"/>
              </a:rPr>
              <a:t>4</a:t>
            </a:r>
            <a:r>
              <a:rPr lang="zh-CN" altLang="en-US" sz="1600" b="0" u="none">
                <a:latin typeface="Courier New" panose="02070309020205020404" charset="0"/>
                <a:ea typeface="Courier New" panose="02070309020205020404" charset="0"/>
                <a:cs typeface="Courier New" panose="02070309020205020404" charset="0"/>
              </a:rPr>
              <a:t>、 </a:t>
            </a:r>
            <a:r>
              <a:rPr lang="zh-CN" altLang="en-US" sz="1600" b="0" u="none">
                <a:latin typeface="宋体" panose="02010600030101010101" pitchFamily="2" charset="-122"/>
                <a:ea typeface="宋体" panose="02010600030101010101" pitchFamily="2" charset="-122"/>
                <a:cs typeface="宋体" panose="02010600030101010101" pitchFamily="2" charset="-122"/>
              </a:rPr>
              <a:t>（可选）处理成功以后数据入本地库；</a:t>
            </a:r>
            <a:endParaRPr lang="zh-CN" altLang="en-US" sz="1600" b="0" u="none">
              <a:latin typeface="Courier New" panose="02070309020205020404" charset="0"/>
              <a:ea typeface="Courier New" panose="02070309020205020404" charset="0"/>
              <a:cs typeface="Courier New" panose="02070309020205020404" charset="0"/>
            </a:endParaRPr>
          </a:p>
          <a:p>
            <a:pPr marL="228600" indent="-228600" algn="l"/>
            <a:r>
              <a:rPr lang="en-US" altLang="zh-CN" sz="1600" b="0" u="none">
                <a:latin typeface="Courier New" panose="02070309020205020404" charset="0"/>
                <a:ea typeface="Courier New" panose="02070309020205020404" charset="0"/>
                <a:cs typeface="Courier New" panose="02070309020205020404" charset="0"/>
              </a:rPr>
              <a:t>5</a:t>
            </a:r>
            <a:r>
              <a:rPr lang="zh-CN" altLang="en-US" sz="1600" b="0" u="none">
                <a:latin typeface="Courier New" panose="02070309020205020404" charset="0"/>
                <a:ea typeface="Courier New" panose="02070309020205020404" charset="0"/>
                <a:cs typeface="Courier New" panose="02070309020205020404" charset="0"/>
              </a:rPr>
              <a:t>、 </a:t>
            </a:r>
            <a:r>
              <a:rPr lang="zh-CN" altLang="en-US" sz="1600" b="0" u="none">
                <a:latin typeface="宋体" panose="02010600030101010101" pitchFamily="2" charset="-122"/>
                <a:ea typeface="宋体" panose="02010600030101010101" pitchFamily="2" charset="-122"/>
                <a:cs typeface="宋体" panose="02010600030101010101" pitchFamily="2" charset="-122"/>
              </a:rPr>
              <a:t>（可选）配置通知通过</a:t>
            </a:r>
            <a:r>
              <a:rPr lang="en-US" altLang="zh-CN" sz="1600" b="0" u="none">
                <a:latin typeface="宋体" panose="02010600030101010101" pitchFamily="2" charset="-122"/>
                <a:ea typeface="宋体" panose="02010600030101010101" pitchFamily="2" charset="-122"/>
                <a:cs typeface="宋体" panose="02010600030101010101" pitchFamily="2" charset="-122"/>
              </a:rPr>
              <a:t>EMB</a:t>
            </a:r>
            <a:r>
              <a:rPr lang="zh-CN" altLang="en-US" sz="1600" b="0" u="none">
                <a:latin typeface="宋体" panose="02010600030101010101" pitchFamily="2" charset="-122"/>
                <a:ea typeface="宋体" panose="02010600030101010101" pitchFamily="2" charset="-122"/>
                <a:cs typeface="宋体" panose="02010600030101010101" pitchFamily="2" charset="-122"/>
              </a:rPr>
              <a:t>上报到</a:t>
            </a:r>
            <a:r>
              <a:rPr lang="en-US" altLang="zh-CN" sz="1600" b="0" u="none">
                <a:latin typeface="Courier New" panose="02070309020205020404" charset="0"/>
                <a:ea typeface="Courier New" panose="02070309020205020404" charset="0"/>
                <a:cs typeface="Courier New" panose="02070309020205020404" charset="0"/>
              </a:rPr>
              <a:t>sU31 EM</a:t>
            </a:r>
            <a:r>
              <a:rPr lang="zh-CN" altLang="en-US" sz="1600" b="0" u="none">
                <a:latin typeface="宋体" panose="02010600030101010101" pitchFamily="2" charset="-122"/>
                <a:ea typeface="宋体" panose="02010600030101010101" pitchFamily="2" charset="-122"/>
                <a:cs typeface="宋体" panose="02010600030101010101" pitchFamily="2" charset="-122"/>
              </a:rPr>
              <a:t>组件，通过后者转化为</a:t>
            </a:r>
            <a:r>
              <a:rPr lang="en-US" altLang="zh-CN" sz="1600" b="0" u="none">
                <a:latin typeface="Courier New" panose="02070309020205020404" charset="0"/>
                <a:ea typeface="Courier New" panose="02070309020205020404" charset="0"/>
                <a:cs typeface="Courier New" panose="02070309020205020404" charset="0"/>
              </a:rPr>
              <a:t>UME</a:t>
            </a:r>
            <a:r>
              <a:rPr lang="zh-CN" altLang="en-US" sz="1600" b="0" u="none">
                <a:latin typeface="宋体" panose="02010600030101010101" pitchFamily="2" charset="-122"/>
                <a:ea typeface="宋体" panose="02010600030101010101" pitchFamily="2" charset="-122"/>
                <a:cs typeface="宋体" panose="02010600030101010101" pitchFamily="2" charset="-122"/>
              </a:rPr>
              <a:t>通知广播到</a:t>
            </a:r>
            <a:r>
              <a:rPr lang="en-US" altLang="zh-CN" sz="1600" b="0" u="none">
                <a:latin typeface="Courier New" panose="02070309020205020404" charset="0"/>
                <a:ea typeface="Courier New" panose="02070309020205020404" charset="0"/>
                <a:cs typeface="Courier New" panose="02070309020205020404" charset="0"/>
              </a:rPr>
              <a:t>UME MQ</a:t>
            </a:r>
            <a:r>
              <a:rPr lang="zh-CN" altLang="en-US" sz="1600" b="0" u="none">
                <a:latin typeface="宋体" panose="02010600030101010101" pitchFamily="2" charset="-122"/>
                <a:ea typeface="宋体" panose="02010600030101010101" pitchFamily="2" charset="-122"/>
                <a:cs typeface="宋体" panose="02010600030101010101" pitchFamily="2" charset="-122"/>
              </a:rPr>
              <a:t>中。</a:t>
            </a:r>
            <a:endParaRPr lang="zh-CN" altLang="en-US" sz="1600"/>
          </a:p>
        </p:txBody>
      </p:sp>
      <p:sp>
        <p:nvSpPr>
          <p:cNvPr id="6" name="文本框 5"/>
          <p:cNvSpPr txBox="1"/>
          <p:nvPr/>
        </p:nvSpPr>
        <p:spPr>
          <a:xfrm>
            <a:off x="179070" y="993775"/>
            <a:ext cx="4072255" cy="365760"/>
          </a:xfrm>
          <a:prstGeom prst="rect">
            <a:avLst/>
          </a:prstGeom>
          <a:noFill/>
          <a:ln w="9525">
            <a:noFill/>
          </a:ln>
        </p:spPr>
        <p:txBody>
          <a:bodyPr wrap="square">
            <a:spAutoFit/>
          </a:bodyPr>
          <a:p>
            <a:pPr marL="0" indent="0" algn="l"/>
            <a:r>
              <a:rPr sz="1800" b="1" u="none"/>
              <a:t>传统网元单点功能处理流程</a:t>
            </a:r>
            <a:r>
              <a:rPr lang="zh-CN" sz="1800" b="1" u="none"/>
              <a:t>：</a:t>
            </a:r>
            <a:endParaRPr lang="zh-CN" sz="1800" b="1" u="non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olidFill>
                  <a:srgbClr val="008FD4"/>
                </a:solidFill>
                <a:latin typeface="微软雅黑" panose="020B0503020204020204" pitchFamily="34" charset="-122"/>
                <a:sym typeface="+mn-ea"/>
              </a:rPr>
              <a:t>UMEBN_EM_PLATFORM</a:t>
            </a:r>
            <a:r>
              <a:rPr lang="zh-CN" altLang="en-US" dirty="0" smtClean="0">
                <a:solidFill>
                  <a:srgbClr val="008FD4"/>
                </a:solidFill>
                <a:latin typeface="微软雅黑" panose="020B0503020204020204" pitchFamily="34" charset="-122"/>
                <a:sym typeface="+mn-ea"/>
              </a:rPr>
              <a:t>功能介绍</a:t>
            </a:r>
            <a:br>
              <a:rPr lang="zh-CN" altLang="en-US"/>
            </a:br>
            <a:endParaRPr lang="zh-CN" altLang="en-US"/>
          </a:p>
        </p:txBody>
      </p:sp>
      <p:sp>
        <p:nvSpPr>
          <p:cNvPr id="5" name="文本框 4"/>
          <p:cNvSpPr txBox="1"/>
          <p:nvPr/>
        </p:nvSpPr>
        <p:spPr>
          <a:xfrm>
            <a:off x="358775" y="1063625"/>
            <a:ext cx="3856355" cy="2562860"/>
          </a:xfrm>
          <a:prstGeom prst="rect">
            <a:avLst/>
          </a:prstGeom>
          <a:noFill/>
        </p:spPr>
        <p:txBody>
          <a:bodyPr wrap="square" rtlCol="0" anchor="t">
            <a:spAutoFit/>
          </a:bodyPr>
          <a:p>
            <a:pPr marL="285750" indent="-285750">
              <a:buFont typeface="Wingdings" panose="05000000000000000000" charset="0"/>
              <a:buChar char="l"/>
            </a:pPr>
            <a:r>
              <a:rPr lang="en-US" altLang="zh-CN">
                <a:sym typeface="+mn-ea"/>
              </a:rPr>
              <a:t>UMEBN_EM_PLATFORM</a:t>
            </a:r>
            <a:r>
              <a:rPr lang="zh-CN" altLang="en-US">
                <a:sym typeface="+mn-ea"/>
              </a:rPr>
              <a:t>功能是为了实现EM的单点功能而开发的基础平台框架功能。</a:t>
            </a:r>
            <a:endParaRPr lang="zh-CN" altLang="en-US">
              <a:sym typeface="+mn-ea"/>
            </a:endParaRPr>
          </a:p>
          <a:p>
            <a:pPr marL="285750" indent="-285750">
              <a:buFont typeface="Wingdings" panose="05000000000000000000" charset="0"/>
              <a:buChar char="l"/>
            </a:pPr>
            <a:endParaRPr lang="zh-CN" altLang="en-US">
              <a:sym typeface="+mn-ea"/>
            </a:endParaRPr>
          </a:p>
          <a:p>
            <a:pPr marL="285750" indent="-285750">
              <a:buFont typeface="Wingdings" panose="05000000000000000000" charset="0"/>
              <a:buChar char="l"/>
            </a:pPr>
            <a:r>
              <a:rPr lang="en-US" altLang="zh-CN">
                <a:sym typeface="+mn-ea"/>
              </a:rPr>
              <a:t>UMEBN_EM_PLATFORM</a:t>
            </a:r>
            <a:r>
              <a:rPr lang="zh-CN" altLang="en-US">
                <a:sym typeface="+mn-ea"/>
              </a:rPr>
              <a:t>由两部分组成：</a:t>
            </a:r>
            <a:endParaRPr lang="zh-CN" altLang="en-US">
              <a:sym typeface="+mn-ea"/>
            </a:endParaRPr>
          </a:p>
          <a:p>
            <a:pPr marL="0" indent="0">
              <a:buFont typeface="Wingdings" panose="05000000000000000000" charset="0"/>
              <a:buNone/>
            </a:pPr>
            <a:r>
              <a:rPr lang="en-US" altLang="zh-CN">
                <a:sym typeface="+mn-ea"/>
              </a:rPr>
              <a:t>	1</a:t>
            </a:r>
            <a:r>
              <a:rPr lang="zh-CN" altLang="en-US">
                <a:sym typeface="+mn-ea"/>
              </a:rPr>
              <a:t>、</a:t>
            </a:r>
            <a:r>
              <a:rPr lang="en-US" altLang="zh-CN">
                <a:sym typeface="+mn-ea"/>
              </a:rPr>
              <a:t>EM Dispatcher</a:t>
            </a:r>
            <a:r>
              <a:rPr lang="zh-CN" altLang="en-US">
                <a:sym typeface="+mn-ea"/>
              </a:rPr>
              <a:t>微服务</a:t>
            </a:r>
            <a:endParaRPr lang="zh-CN" altLang="en-US">
              <a:sym typeface="+mn-ea"/>
            </a:endParaRPr>
          </a:p>
          <a:p>
            <a:pPr marL="0" indent="0">
              <a:buFont typeface="Wingdings" panose="05000000000000000000" charset="0"/>
              <a:buNone/>
            </a:pPr>
            <a:r>
              <a:rPr lang="zh-CN" altLang="en-US">
                <a:sym typeface="+mn-ea"/>
              </a:rPr>
              <a:t>         </a:t>
            </a:r>
            <a:r>
              <a:rPr lang="en-US" altLang="zh-CN">
                <a:sym typeface="+mn-ea"/>
              </a:rPr>
              <a:t>2</a:t>
            </a:r>
            <a:r>
              <a:rPr lang="zh-CN" altLang="en-US">
                <a:sym typeface="+mn-ea"/>
              </a:rPr>
              <a:t>、</a:t>
            </a:r>
            <a:r>
              <a:rPr lang="en-US" altLang="zh-CN">
                <a:sym typeface="+mn-ea"/>
              </a:rPr>
              <a:t>umebn_em_framework SDK</a:t>
            </a:r>
            <a:r>
              <a:rPr lang="zh-CN" altLang="en-US">
                <a:sym typeface="+mn-ea"/>
              </a:rPr>
              <a:t>（</a:t>
            </a:r>
            <a:r>
              <a:rPr lang="en-US" altLang="zh-CN">
                <a:sym typeface="+mn-ea"/>
              </a:rPr>
              <a:t>EM</a:t>
            </a:r>
            <a:r>
              <a:rPr lang="zh-CN" altLang="en-US">
                <a:sym typeface="+mn-ea"/>
              </a:rPr>
              <a:t>后端微服务框架</a:t>
            </a:r>
            <a:r>
              <a:rPr lang="en-US" altLang="zh-CN">
                <a:sym typeface="+mn-ea"/>
              </a:rPr>
              <a:t>SDK)</a:t>
            </a:r>
            <a:endParaRPr lang="zh-CN" altLang="en-US"/>
          </a:p>
        </p:txBody>
      </p:sp>
      <p:graphicFrame>
        <p:nvGraphicFramePr>
          <p:cNvPr id="3" name="对象 2"/>
          <p:cNvGraphicFramePr/>
          <p:nvPr/>
        </p:nvGraphicFramePr>
        <p:xfrm>
          <a:off x="4370705" y="709295"/>
          <a:ext cx="4479925" cy="4041775"/>
        </p:xfrm>
        <a:graphic>
          <a:graphicData uri="http://schemas.openxmlformats.org/presentationml/2006/ole">
            <mc:AlternateContent xmlns:mc="http://schemas.openxmlformats.org/markup-compatibility/2006">
              <mc:Choice xmlns:v="urn:schemas-microsoft-com:vml" Requires="v">
                <p:oleObj spid="_x0000_s4" name="" r:id="rId1" imgW="4476750" imgH="4038600" progId="Paint.Picture">
                  <p:embed/>
                </p:oleObj>
              </mc:Choice>
              <mc:Fallback>
                <p:oleObj name="" r:id="rId1" imgW="4476750" imgH="4038600" progId="Paint.Picture">
                  <p:embed/>
                  <p:pic>
                    <p:nvPicPr>
                      <p:cNvPr id="0" name="图片 3"/>
                      <p:cNvPicPr/>
                      <p:nvPr/>
                    </p:nvPicPr>
                    <p:blipFill>
                      <a:blip r:embed="rId2"/>
                      <a:stretch>
                        <a:fillRect/>
                      </a:stretch>
                    </p:blipFill>
                    <p:spPr>
                      <a:xfrm>
                        <a:off x="4370705" y="709295"/>
                        <a:ext cx="4479925" cy="4041775"/>
                      </a:xfrm>
                      <a:prstGeom prst="rect">
                        <a:avLst/>
                      </a:prstGeom>
                    </p:spPr>
                  </p:pic>
                </p:oleObj>
              </mc:Fallback>
            </mc:AlternateContent>
          </a:graphicData>
        </a:graphic>
      </p:graphicFrame>
      <p:sp>
        <p:nvSpPr>
          <p:cNvPr id="6" name="矩形 5"/>
          <p:cNvSpPr/>
          <p:nvPr/>
        </p:nvSpPr>
        <p:spPr>
          <a:xfrm>
            <a:off x="4215130" y="2755265"/>
            <a:ext cx="1098550" cy="753110"/>
          </a:xfrm>
          <a:prstGeom prst="rect">
            <a:avLst/>
          </a:prstGeom>
          <a:noFill/>
          <a:ln w="222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7" name="矩形 6"/>
          <p:cNvSpPr/>
          <p:nvPr/>
        </p:nvSpPr>
        <p:spPr>
          <a:xfrm>
            <a:off x="5822950" y="3805555"/>
            <a:ext cx="1379220" cy="424180"/>
          </a:xfrm>
          <a:prstGeom prst="rect">
            <a:avLst/>
          </a:prstGeom>
          <a:noFill/>
          <a:ln w="222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Tree>
  </p:cSld>
  <p:clrMapOvr>
    <a:masterClrMapping/>
  </p:clrMapOvr>
</p:sld>
</file>

<file path=ppt/theme/theme1.xml><?xml version="1.0" encoding="utf-8"?>
<a:theme xmlns:a="http://schemas.openxmlformats.org/drawingml/2006/main" name="ZTE-内部公开-16X9">
  <a:themeElements>
    <a:clrScheme name="ZTE色彩系统">
      <a:dk1>
        <a:srgbClr val="000000"/>
      </a:dk1>
      <a:lt1>
        <a:srgbClr val="FFFFFF"/>
      </a:lt1>
      <a:dk2>
        <a:srgbClr val="FFDE40"/>
      </a:dk2>
      <a:lt2>
        <a:srgbClr val="008ED3"/>
      </a:lt2>
      <a:accent1>
        <a:srgbClr val="00A651"/>
      </a:accent1>
      <a:accent2>
        <a:srgbClr val="9ACA3C"/>
      </a:accent2>
      <a:accent3>
        <a:srgbClr val="F58233"/>
      </a:accent3>
      <a:accent4>
        <a:srgbClr val="F287B7"/>
      </a:accent4>
      <a:accent5>
        <a:srgbClr val="92278F"/>
      </a:accent5>
      <a:accent6>
        <a:srgbClr val="0066B3"/>
      </a:accent6>
      <a:hlink>
        <a:srgbClr val="0066B3"/>
      </a:hlink>
      <a:folHlink>
        <a:srgbClr val="92278F"/>
      </a:folHlink>
    </a:clrScheme>
    <a:fontScheme name="1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lnDef>
  </a:objectDefaults>
  <a:extraClrSchemeLst>
    <a:extraClrScheme>
      <a:clrScheme name="1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中兴品牌色彩体系">
      <a:dk1>
        <a:srgbClr val="008ED3"/>
      </a:dk1>
      <a:lt1>
        <a:srgbClr val="FFFFFF"/>
      </a:lt1>
      <a:dk2>
        <a:srgbClr val="0067B4"/>
      </a:dk2>
      <a:lt2>
        <a:srgbClr val="58595B"/>
      </a:lt2>
      <a:accent1>
        <a:srgbClr val="FFDE40"/>
      </a:accent1>
      <a:accent2>
        <a:srgbClr val="61CCF0"/>
      </a:accent2>
      <a:accent3>
        <a:srgbClr val="EE3D8A"/>
      </a:accent3>
      <a:accent4>
        <a:srgbClr val="922990"/>
      </a:accent4>
      <a:accent5>
        <a:srgbClr val="8DC642"/>
      </a:accent5>
      <a:accent6>
        <a:srgbClr val="58595B"/>
      </a:accent6>
      <a:hlink>
        <a:srgbClr val="0000FF"/>
      </a:hlink>
      <a:folHlink>
        <a:srgbClr val="800080"/>
      </a:folHlink>
    </a:clrScheme>
    <a:fontScheme name="2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lnDef>
  </a:objectDefaults>
  <a:extraClrSchemeLst>
    <a:extraClrScheme>
      <a:clrScheme name="2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正文">
  <a:themeElements>
    <a:clrScheme name="中兴品牌色彩体系">
      <a:dk1>
        <a:srgbClr val="008ED3"/>
      </a:dk1>
      <a:lt1>
        <a:srgbClr val="FFFFFF"/>
      </a:lt1>
      <a:dk2>
        <a:srgbClr val="0067B4"/>
      </a:dk2>
      <a:lt2>
        <a:srgbClr val="58595B"/>
      </a:lt2>
      <a:accent1>
        <a:srgbClr val="FFDE40"/>
      </a:accent1>
      <a:accent2>
        <a:srgbClr val="61CCF0"/>
      </a:accent2>
      <a:accent3>
        <a:srgbClr val="EE3D8A"/>
      </a:accent3>
      <a:accent4>
        <a:srgbClr val="922990"/>
      </a:accent4>
      <a:accent5>
        <a:srgbClr val="8DC642"/>
      </a:accent5>
      <a:accent6>
        <a:srgbClr val="58595B"/>
      </a:accent6>
      <a:hlink>
        <a:srgbClr val="0000FF"/>
      </a:hlink>
      <a:folHlink>
        <a:srgbClr val="800080"/>
      </a:folHlink>
    </a:clrScheme>
    <a:fontScheme name="3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lnDef>
  </a:objectDefaults>
  <a:extraClrSchemeLst>
    <a:extraClrScheme>
      <a:clrScheme name="3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封底">
  <a:themeElements>
    <a:clrScheme name="中兴品牌色彩体系">
      <a:dk1>
        <a:srgbClr val="008ED3"/>
      </a:dk1>
      <a:lt1>
        <a:srgbClr val="FFFFFF"/>
      </a:lt1>
      <a:dk2>
        <a:srgbClr val="0067B4"/>
      </a:dk2>
      <a:lt2>
        <a:srgbClr val="58595B"/>
      </a:lt2>
      <a:accent1>
        <a:srgbClr val="FFDE40"/>
      </a:accent1>
      <a:accent2>
        <a:srgbClr val="61CCF0"/>
      </a:accent2>
      <a:accent3>
        <a:srgbClr val="EE3D8A"/>
      </a:accent3>
      <a:accent4>
        <a:srgbClr val="922990"/>
      </a:accent4>
      <a:accent5>
        <a:srgbClr val="8DC642"/>
      </a:accent5>
      <a:accent6>
        <a:srgbClr val="58595B"/>
      </a:accent6>
      <a:hlink>
        <a:srgbClr val="0000FF"/>
      </a:hlink>
      <a:folHlink>
        <a:srgbClr val="800080"/>
      </a:folHlink>
    </a:clrScheme>
    <a:fontScheme name="6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lnDef>
  </a:objectDefaults>
  <a:extraClrSchemeLst>
    <a:extraClrScheme>
      <a:clrScheme name="6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ZTE-内部公开-16X9</Template>
  <TotalTime>0</TotalTime>
  <Words>11883</Words>
  <Application>WPS 演示</Application>
  <PresentationFormat>全屏显示(16:9)</PresentationFormat>
  <Paragraphs>410</Paragraphs>
  <Slides>24</Slides>
  <Notes>0</Notes>
  <HiddenSlides>0</HiddenSlides>
  <MMClips>0</MMClips>
  <ScaleCrop>false</ScaleCrop>
  <HeadingPairs>
    <vt:vector size="8" baseType="variant">
      <vt:variant>
        <vt:lpstr>已用的字体</vt:lpstr>
      </vt:variant>
      <vt:variant>
        <vt:i4>13</vt:i4>
      </vt:variant>
      <vt:variant>
        <vt:lpstr>主题</vt:lpstr>
      </vt:variant>
      <vt:variant>
        <vt:i4>4</vt:i4>
      </vt:variant>
      <vt:variant>
        <vt:lpstr>嵌入 OLE 服务器</vt:lpstr>
      </vt:variant>
      <vt:variant>
        <vt:i4>3</vt:i4>
      </vt:variant>
      <vt:variant>
        <vt:lpstr>幻灯片标题</vt:lpstr>
      </vt:variant>
      <vt:variant>
        <vt:i4>24</vt:i4>
      </vt:variant>
    </vt:vector>
  </HeadingPairs>
  <TitlesOfParts>
    <vt:vector size="44" baseType="lpstr">
      <vt:lpstr>Arial</vt:lpstr>
      <vt:lpstr>宋体</vt:lpstr>
      <vt:lpstr>Wingdings</vt:lpstr>
      <vt:lpstr>Calibri</vt:lpstr>
      <vt:lpstr>Heiti SC Light</vt:lpstr>
      <vt:lpstr>MS PGothic</vt:lpstr>
      <vt:lpstr>微软雅黑</vt:lpstr>
      <vt:lpstr>Wingdings</vt:lpstr>
      <vt:lpstr>Courier New</vt:lpstr>
      <vt:lpstr>Calibri</vt:lpstr>
      <vt:lpstr>Times New Roman</vt:lpstr>
      <vt:lpstr>Times New Roman</vt:lpstr>
      <vt:lpstr>华文仿宋</vt:lpstr>
      <vt:lpstr>ZTE-内部公开-16X9</vt:lpstr>
      <vt:lpstr>目录</vt:lpstr>
      <vt:lpstr>正文</vt:lpstr>
      <vt:lpstr>封底</vt:lpstr>
      <vt:lpstr>Visio.Drawing.11</vt:lpstr>
      <vt:lpstr>Visio.Drawing.11</vt:lpstr>
      <vt:lpstr>Paint.Picture</vt:lpstr>
      <vt:lpstr>EM服务开发平台（umebn-em-platform)培训</vt:lpstr>
      <vt:lpstr>目录</vt:lpstr>
      <vt:lpstr>EM服务开发平台（UMEBN_EM_PLATFORM）功能介绍 </vt:lpstr>
      <vt:lpstr>UMEBN_EM_PLATFORM功能介绍</vt:lpstr>
      <vt:lpstr>UMEBN_EM_PLATFORM功能介绍 </vt:lpstr>
      <vt:lpstr>UMEBN_EM_PLATFORM功能介绍</vt:lpstr>
      <vt:lpstr>UMEBN_EM_PLATFORM功能介绍</vt:lpstr>
      <vt:lpstr>UMEBN_EM_PLATFORM功能介绍 </vt:lpstr>
      <vt:lpstr>UMEBN_EM_PLATFORM功能介绍 </vt:lpstr>
      <vt:lpstr>EM Dispatcher微服务（umebn-em-dispatch)介绍</vt:lpstr>
      <vt:lpstr>EM Dispatcher微服务介绍 </vt:lpstr>
      <vt:lpstr>EM Dispatcher微服务介绍</vt:lpstr>
      <vt:lpstr>EM Dispatcher微服务介绍 </vt:lpstr>
      <vt:lpstr>EM Dispatcher微服务介绍</vt:lpstr>
      <vt:lpstr>EM Dispatcher微服务介绍 </vt:lpstr>
      <vt:lpstr>PowerPoint 演示文稿</vt:lpstr>
      <vt:lpstr>PowerPoint 演示文稿</vt:lpstr>
      <vt:lpstr>umebn_em_framework SDK介绍 </vt:lpstr>
      <vt:lpstr>PowerPoint 演示文稿</vt:lpstr>
      <vt:lpstr>umebn_em_framework SDK介绍</vt:lpstr>
      <vt:lpstr>umebn_em_framework SDK介绍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EM适配器框架 设计和实现介绍</dc:title>
  <dc:creator>祝继洪10022826</dc:creator>
  <cp:lastModifiedBy>Administrator</cp:lastModifiedBy>
  <cp:revision>88</cp:revision>
  <dcterms:created xsi:type="dcterms:W3CDTF">2015-07-31T08:20:00Z</dcterms:created>
  <dcterms:modified xsi:type="dcterms:W3CDTF">2017-07-07T03:34:21Z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2052-10.8.0.5918</vt:lpwstr>
  </property>
</Properties>
</file>