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/>
    <p:restoredTop sz="94686"/>
  </p:normalViewPr>
  <p:slideViewPr>
    <p:cSldViewPr snapToGrid="0">
      <p:cViewPr varScale="1">
        <p:scale>
          <a:sx n="129" d="100"/>
          <a:sy n="12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92C4-6392-0043-B48F-963A7DD62387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DB98A-50C9-F342-8ED2-E28422A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We observe that the most frequency of songs in the data lie between the ‘popularity’ of 70-80 which lets us know that most songs in this dataset are more popular than average. We also interpret that very low number of tracks lie in the ‘popularity’ range of 0-20 and therefore, not many songs are highly unpopular or unsuccessful. Also, songs which are extremely successful (popularity: 90-100) have low frequency of occurrence in the dataset.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DB98A-50C9-F342-8ED2-E28422A4F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spcBef>
                <a:spcPts val="1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non-musical factors can contribute significantly to the popularity of a song: This project highlights how factors like release date of songs, song artists, etc. play a role in determining the success of a song. However, we also found out that factors like track length, explicit lyrics, etc. actually have no major effect on the popularity/success of a song.</a:t>
            </a:r>
          </a:p>
          <a:p>
            <a:pPr algn="l" rtl="0" fontAlgn="base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Spotify's popularity metric is a useful tool for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success of a song: Spotify's popularity metric is based on a combination of factors, including the total number of plays and how recent those plays are. By using this metric, we can classify songs as "hits" or "non-hits" and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factors that contribute to their success.</a:t>
            </a:r>
          </a:p>
          <a:p>
            <a:pPr algn="l" rtl="0" fontAlgn="base">
              <a:spcBef>
                <a:spcPts val="1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analysis can provide valuable insights for decision-making in the music industry: By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from Spotify and other sources, we can gain valuable insights into what makes a song successful. These insights can be used by music producers, record labels, and artists to adjust their strategies and increase the likelihood of creating a hit song.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DB98A-50C9-F342-8ED2-E28422A4F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629B-4885-7744-EB66-6EA55030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7874-5CEB-D1B2-7F00-7553B3F0B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B3BE-2BFD-A173-306B-2D9653DE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3670-956A-6889-A443-48C7DB7B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5579-066A-E08B-6344-9921F4E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D93C-0246-EDBD-86C9-86DAB4A6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F80E-593C-AB9A-7062-AE8DF5D1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2103-9187-68FE-5242-510BA036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A6C0-B3C4-1775-E9F0-2A0CA53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6B944-08A9-5909-DA71-3E37AC7E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D38BB-6722-E1EE-592A-827D2768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A26C-6AA2-7B04-29E5-0DD09659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C32A-B129-43AD-A877-422C704C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CC02-35E4-B069-1C92-07952F08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BC13-289D-745D-6833-364D8B9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618-4365-24EA-C0AE-28C5E76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7474-2518-1BA3-B8C8-B79A1743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26A2-5C36-1B71-3D02-50682CD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9C9F-D28A-DE18-2888-F0C7A0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4007-6539-8E4D-47E0-8D1E7B4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07D8-15F0-579E-70E4-4074B64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A0D7-5D74-E096-A408-259DDA49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3273-349B-F0F0-C33F-1942BCEA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F920-18F7-58EE-C1C9-5099AD75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A0DF-CB85-CE3A-1920-6CC1F24B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7FE3-CD41-25FE-7F9C-2F82D55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14D1-EA87-8904-8F19-A7B3A4BB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7EE2-99F7-82E0-A302-6CDC2CCC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CB10-44C2-06A2-A0E9-EF417C7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9745-CA77-785D-4D04-9156B5BF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F61B-90DD-DC53-1E52-01DF7980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1300-EAB5-33E6-66BA-F2DCD1A9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990F-B654-25FF-4B30-7707BDC6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991B-4530-AA6A-6F14-B1DF655E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70D7D-61F0-2E29-12A6-6D1E76C4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0A30-6832-60F0-DA47-753DDA74F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35D10-69CB-3C64-915D-55E63DD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DB39D-94D4-8A1F-46F0-F2BD527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9964-28C4-2B73-EFBE-5A8E067F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B47E-AD1A-70A2-607C-213C364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062B3-907E-4B8C-7378-147E7635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8E598-A3DA-7D95-69E7-3D3E7A4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4944-E07D-9F87-4635-CEB87D04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49C89-18DC-1686-5431-A2A6DF69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621A-8DE2-8A28-7F29-8348E52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389C4-875B-3032-271A-CB007443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43C4-0208-B45F-C891-219CE818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CAE-8B3D-E29C-4637-03AD56E5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8BEB-813D-CB2C-817F-54508215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9F1B-26B7-023B-96D5-2E82848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2876-0BB9-F427-0EBA-FA24C5AA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46AC-2498-9314-52D0-5E0899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0F1-D601-DF27-D772-3CA21A74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4F60E-BF30-F0C7-6E40-A90C7097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5641A-D201-BA35-9E64-F7793FF9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01FB-FE4A-3F83-BE98-A8C04BD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AD1A-B1C0-C53D-6A2E-C0F08C85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00C4-0BFB-4F79-FB17-EE48C2C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2958-871B-0DBF-61B1-F293AE5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2256-11F6-0A58-FE61-AE1B95B8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E0FB-9BA8-40F8-FCEE-C06F4AFD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F8B2-BCC6-AB08-FFE5-7F8D857E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2D84-6282-DC39-3D0A-D5C7C5DD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DC2244C-DE48-91E5-0F00-F4E5A883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35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F73DC-D485-1A37-61E0-E4442F25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SoftDes Midterm Project</a:t>
            </a:r>
            <a:br>
              <a:rPr lang="en-US" sz="6600">
                <a:solidFill>
                  <a:srgbClr val="FFFFFF"/>
                </a:solidFill>
              </a:rPr>
            </a:b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Spotify Hit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E345-1B38-4407-6C25-EC48DA60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Sparsh Gupta and </a:t>
            </a:r>
            <a:r>
              <a:rPr lang="en-US" dirty="0" err="1">
                <a:solidFill>
                  <a:srgbClr val="FFFFFF"/>
                </a:solidFill>
              </a:rPr>
              <a:t>Sohum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Kothavade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Team Blueberries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20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2144110"/>
            <a:ext cx="11110750" cy="4493173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industry has become extremely competitive.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factors which can make artists successful by creating ‘hit’ songs is important.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has become the world’s largest music provider having 433 million total users as of 2022 in 184 markets/regions across the world.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define a ‘hit’ song?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Spotify’s data includes a parameter for every music/song track called the ‘popularity’.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between 0 and 100, with 100 being the most popular.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algorithm which uses total number of plays of the track &amp; how recent they are.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4B2CB-E5E0-907E-4A08-8157CB490B68}"/>
              </a:ext>
            </a:extLst>
          </p:cNvPr>
          <p:cNvSpPr txBox="1"/>
          <p:nvPr/>
        </p:nvSpPr>
        <p:spPr>
          <a:xfrm>
            <a:off x="1370285" y="1072055"/>
            <a:ext cx="945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How non-musical factors make a song successful?</a:t>
            </a:r>
          </a:p>
        </p:txBody>
      </p:sp>
    </p:spTree>
    <p:extLst>
      <p:ext uri="{BB962C8B-B14F-4D97-AF65-F5344CB8AC3E}">
        <p14:creationId xmlns:p14="http://schemas.microsoft.com/office/powerpoint/2010/main" val="420725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51253"/>
            <a:ext cx="5896412" cy="4623816"/>
          </a:xfrm>
        </p:spPr>
        <p:txBody>
          <a:bodyPr anchor="ctr">
            <a:noAutofit/>
          </a:bodyPr>
          <a:lstStyle/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our data from Spotify's 'The Million Playlist' dataset, which contains over a hundred million songs across a million playlists. 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this data, we utilized Spotify's Web API through standard HTTPS requests from Python, and authorized our access using valid API tokens. 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also used the </a:t>
            </a:r>
            <a:r>
              <a:rPr lang="en-IN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SpotiPy</a:t>
            </a: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to extract data from unique song identifiers.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a function which authenticates our API token and reads the data into a list, which includes statistics for several non-musical factors of interest.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Million Playlist Dataset">
            <a:extLst>
              <a:ext uri="{FF2B5EF4-FFF2-40B4-BE49-F238E27FC236}">
                <a16:creationId xmlns:a16="http://schemas.microsoft.com/office/drawing/2014/main" id="{67B4B9BE-F9D3-472E-49FA-AE82611F5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" r="1" b="1086"/>
          <a:stretch/>
        </p:blipFill>
        <p:spPr bwMode="auto">
          <a:xfrm>
            <a:off x="6937050" y="497566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FA712-CA36-84C5-6FF8-96E2474B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03" y="3888294"/>
            <a:ext cx="4795455" cy="21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73293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9EC2-14E6-C28F-8985-DEF56C9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87602"/>
            <a:ext cx="6617013" cy="3456444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SpotiPy</a:t>
            </a: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50 playlists and obtain around 3833 song tracks data from Spotify's dataset.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export this data to a csv file including ten data columns, such as track popularity and non-musical factors.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import Pandas and Matplotlib for data processing and plotting. </a:t>
            </a:r>
          </a:p>
          <a:p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then generate visualizations such as histograms, scatter plots, line charts, and bar charts based on this data.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1D2782-6015-D674-66DF-4A1D5E97B3F9}"/>
              </a:ext>
            </a:extLst>
          </p:cNvPr>
          <p:cNvSpPr txBox="1"/>
          <p:nvPr/>
        </p:nvSpPr>
        <p:spPr>
          <a:xfrm>
            <a:off x="7832683" y="2899690"/>
            <a:ext cx="378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Extracted Data</a:t>
            </a:r>
          </a:p>
        </p:txBody>
      </p:sp>
      <p:pic>
        <p:nvPicPr>
          <p:cNvPr id="5" name="Picture 2" descr="Text&#10;&#10;Description automatically generated">
            <a:extLst>
              <a:ext uri="{FF2B5EF4-FFF2-40B4-BE49-F238E27FC236}">
                <a16:creationId xmlns:a16="http://schemas.microsoft.com/office/drawing/2014/main" id="{31675A7B-0CDE-4EB3-2931-7D47E5D5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" r="4" b="3953"/>
          <a:stretch/>
        </p:blipFill>
        <p:spPr bwMode="auto">
          <a:xfrm>
            <a:off x="7525828" y="342868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6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6" name="Group 206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6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ABE1-2CBB-FE01-6A60-033224DD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– Data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3D847-33A1-8DC0-C9CA-7DA3B8B580B0}"/>
              </a:ext>
            </a:extLst>
          </p:cNvPr>
          <p:cNvSpPr txBox="1"/>
          <p:nvPr/>
        </p:nvSpPr>
        <p:spPr>
          <a:xfrm>
            <a:off x="980598" y="244200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plotted a histogram to check the bias in our dataset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 that this dataset sample reflects and actual real-world music data.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C486A709-B349-5232-B795-7B22CF4A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5501" y="1749320"/>
            <a:ext cx="4478299" cy="3358723"/>
          </a:xfrm>
          <a:prstGeom prst="rect">
            <a:avLst/>
          </a:prstGeom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EF955-3323-53B2-4A89-2C926C8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Factors affecting Popularity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ED1E421-9DB1-3D28-BA09-6BC76C18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21" y="1510597"/>
            <a:ext cx="5521172" cy="2208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5718C-7B37-8757-1D2B-DAC3C88187DB}"/>
              </a:ext>
            </a:extLst>
          </p:cNvPr>
          <p:cNvSpPr txBox="1"/>
          <p:nvPr/>
        </p:nvSpPr>
        <p:spPr>
          <a:xfrm>
            <a:off x="6932588" y="4398354"/>
            <a:ext cx="4601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IN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interpret that songs released around start of the summer months and end of the year are more likely to become 'hit'.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68DE8-6ED0-BD5D-BB3A-2B5B308DEC31}"/>
              </a:ext>
            </a:extLst>
          </p:cNvPr>
          <p:cNvSpPr txBox="1"/>
          <p:nvPr/>
        </p:nvSpPr>
        <p:spPr>
          <a:xfrm>
            <a:off x="6971004" y="2291667"/>
            <a:ext cx="452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IN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10 artists on Spotify have a higher chance of producing hit songs.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Chart, application, scatter chart&#10;&#10;Description automatically generated">
            <a:extLst>
              <a:ext uri="{FF2B5EF4-FFF2-40B4-BE49-F238E27FC236}">
                <a16:creationId xmlns:a16="http://schemas.microsoft.com/office/drawing/2014/main" id="{E92CF5FE-8DD9-2305-8EF4-67A6B858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413" y="3672855"/>
            <a:ext cx="6094388" cy="2437755"/>
          </a:xfrm>
        </p:spPr>
      </p:pic>
    </p:spTree>
    <p:extLst>
      <p:ext uri="{BB962C8B-B14F-4D97-AF65-F5344CB8AC3E}">
        <p14:creationId xmlns:p14="http://schemas.microsoft.com/office/powerpoint/2010/main" val="1982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DA0E0-1470-CE1E-9930-A9D8B484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64" y="392749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Factors not directly affecting Popularity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6E4A118-C02F-4448-ED1D-622FAF79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35" y="1287556"/>
            <a:ext cx="4166886" cy="312516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B3C034C-5FFB-EB7D-FC6F-5BE79B5B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" y="4365102"/>
            <a:ext cx="6215641" cy="248625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9D2DB2A-C42C-8503-2881-2D71F39A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81" y="1276724"/>
            <a:ext cx="4195770" cy="3146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C6F-BCE6-D519-9635-2583EF573FCE}"/>
              </a:ext>
            </a:extLst>
          </p:cNvPr>
          <p:cNvSpPr txBox="1"/>
          <p:nvPr/>
        </p:nvSpPr>
        <p:spPr>
          <a:xfrm>
            <a:off x="4550968" y="2375460"/>
            <a:ext cx="25752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600" kern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songs and found that it does not affect a song's success unless it's too short.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C0BC-EFC7-9CF6-2F0B-7FA17E2C2297}"/>
              </a:ext>
            </a:extLst>
          </p:cNvPr>
          <p:cNvSpPr txBox="1"/>
          <p:nvPr/>
        </p:nvSpPr>
        <p:spPr>
          <a:xfrm>
            <a:off x="7251823" y="4412721"/>
            <a:ext cx="4381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content in lyrics does not affect a song's popularity much.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E8C3E-7054-AF3F-21B3-BA3602B389DC}"/>
              </a:ext>
            </a:extLst>
          </p:cNvPr>
          <p:cNvSpPr txBox="1"/>
          <p:nvPr/>
        </p:nvSpPr>
        <p:spPr>
          <a:xfrm>
            <a:off x="6767286" y="5381634"/>
            <a:ext cx="4674764" cy="161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852"/>
              </a:spcAft>
            </a:pPr>
            <a:r>
              <a:rPr lang="en-IN" sz="16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markets a song is released in does not guarantee its success, but songs released in fewer markets are less likely to become super hits.</a:t>
            </a:r>
          </a:p>
          <a:p>
            <a:pPr defTabSz="649224"/>
            <a:br>
              <a:rPr lang="en-IN" sz="1278" kern="1200" dirty="0">
                <a:latin typeface="+mn-lt"/>
                <a:ea typeface="+mn-ea"/>
                <a:cs typeface="+mn-cs"/>
              </a:rPr>
            </a:br>
            <a:br>
              <a:rPr lang="en-IN" sz="1278" kern="1200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7BC64-CF8C-4AFC-8B8F-00DA9278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1D2C-3B1B-A96D-4D64-69AD3FF0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non-musical factors can contribute significantly to the popularity of a song.</a:t>
            </a:r>
          </a:p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Spotify’s popularity metric is a useful tool for analyzing the success of a song.</a:t>
            </a:r>
          </a:p>
          <a:p>
            <a:pPr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can provide valuable insights for decision-making in the music industry.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47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779</Words>
  <Application>Microsoft Macintosh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SoftDes Midterm Project  Spotify Hit Songs</vt:lpstr>
      <vt:lpstr>Introduction</vt:lpstr>
      <vt:lpstr>Methodology</vt:lpstr>
      <vt:lpstr>Methodology (contd.)</vt:lpstr>
      <vt:lpstr>Results – Data Sample</vt:lpstr>
      <vt:lpstr>Results - Factors affecting Popularity</vt:lpstr>
      <vt:lpstr>Results – Factors not directly affecting Popularity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SoftDes Midterm Project  Spotify Hit Songs</dc:title>
  <dc:creator>Sparsh Gupta</dc:creator>
  <cp:lastModifiedBy>Sparsh Gupta</cp:lastModifiedBy>
  <cp:revision>4</cp:revision>
  <dcterms:created xsi:type="dcterms:W3CDTF">2023-03-28T18:13:16Z</dcterms:created>
  <dcterms:modified xsi:type="dcterms:W3CDTF">2023-03-31T02:35:34Z</dcterms:modified>
</cp:coreProperties>
</file>